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8"/>
  </p:notesMasterIdLst>
  <p:sldIdLst>
    <p:sldId id="256" r:id="rId2"/>
    <p:sldId id="332" r:id="rId3"/>
    <p:sldId id="257" r:id="rId4"/>
    <p:sldId id="263" r:id="rId5"/>
    <p:sldId id="259" r:id="rId6"/>
    <p:sldId id="268" r:id="rId7"/>
    <p:sldId id="319" r:id="rId8"/>
    <p:sldId id="341" r:id="rId9"/>
    <p:sldId id="258" r:id="rId10"/>
    <p:sldId id="329" r:id="rId11"/>
    <p:sldId id="336" r:id="rId12"/>
    <p:sldId id="316" r:id="rId13"/>
    <p:sldId id="335" r:id="rId14"/>
    <p:sldId id="265" r:id="rId15"/>
    <p:sldId id="328" r:id="rId16"/>
    <p:sldId id="266" r:id="rId17"/>
    <p:sldId id="334" r:id="rId18"/>
    <p:sldId id="337" r:id="rId19"/>
    <p:sldId id="269" r:id="rId20"/>
    <p:sldId id="270" r:id="rId21"/>
    <p:sldId id="271" r:id="rId22"/>
    <p:sldId id="315" r:id="rId23"/>
    <p:sldId id="339" r:id="rId24"/>
    <p:sldId id="340" r:id="rId25"/>
    <p:sldId id="338" r:id="rId26"/>
    <p:sldId id="317" r:id="rId27"/>
    <p:sldId id="261" r:id="rId28"/>
    <p:sldId id="322" r:id="rId29"/>
    <p:sldId id="320" r:id="rId30"/>
    <p:sldId id="277" r:id="rId31"/>
    <p:sldId id="314" r:id="rId32"/>
    <p:sldId id="262" r:id="rId33"/>
    <p:sldId id="260" r:id="rId34"/>
    <p:sldId id="323" r:id="rId35"/>
    <p:sldId id="324" r:id="rId36"/>
    <p:sldId id="34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02525-E256-45EE-A0E3-803879615FF2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C2004F6-73F1-4213-A408-A512BA5D2794}">
      <dgm:prSet/>
      <dgm:spPr/>
      <dgm:t>
        <a:bodyPr/>
        <a:lstStyle/>
        <a:p>
          <a:r>
            <a:rPr lang="fi-FI"/>
            <a:t>Ajastintekniikat, esim. pomodoro</a:t>
          </a:r>
          <a:endParaRPr lang="en-US"/>
        </a:p>
      </dgm:t>
    </dgm:pt>
    <dgm:pt modelId="{F8A01A43-30DF-4A5D-9545-703ED794CB34}" type="parTrans" cxnId="{03828374-C629-4834-8AB4-6BFBA8C14281}">
      <dgm:prSet/>
      <dgm:spPr/>
      <dgm:t>
        <a:bodyPr/>
        <a:lstStyle/>
        <a:p>
          <a:endParaRPr lang="en-US"/>
        </a:p>
      </dgm:t>
    </dgm:pt>
    <dgm:pt modelId="{AFF4968F-D70D-47F2-A909-7F7F9AFF54CA}" type="sibTrans" cxnId="{03828374-C629-4834-8AB4-6BFBA8C14281}">
      <dgm:prSet/>
      <dgm:spPr/>
      <dgm:t>
        <a:bodyPr/>
        <a:lstStyle/>
        <a:p>
          <a:endParaRPr lang="en-US"/>
        </a:p>
      </dgm:t>
    </dgm:pt>
    <dgm:pt modelId="{7BB13F1D-1032-4E4B-903F-BC9FAD664498}">
      <dgm:prSet/>
      <dgm:spPr/>
      <dgm:t>
        <a:bodyPr/>
        <a:lstStyle/>
        <a:p>
          <a:r>
            <a:rPr lang="fi-FI"/>
            <a:t>Tauotus ja taukojumppa</a:t>
          </a:r>
          <a:endParaRPr lang="en-US"/>
        </a:p>
      </dgm:t>
    </dgm:pt>
    <dgm:pt modelId="{82E408A5-ACE4-4EAF-9985-4A1BDDD4B147}" type="parTrans" cxnId="{D2956FDE-0075-4CD3-98F3-118D7AF68AE7}">
      <dgm:prSet/>
      <dgm:spPr/>
      <dgm:t>
        <a:bodyPr/>
        <a:lstStyle/>
        <a:p>
          <a:endParaRPr lang="en-US"/>
        </a:p>
      </dgm:t>
    </dgm:pt>
    <dgm:pt modelId="{66310FF1-DD55-4E4C-8339-9A75B32D5326}" type="sibTrans" cxnId="{D2956FDE-0075-4CD3-98F3-118D7AF68AE7}">
      <dgm:prSet/>
      <dgm:spPr/>
      <dgm:t>
        <a:bodyPr/>
        <a:lstStyle/>
        <a:p>
          <a:endParaRPr lang="en-US"/>
        </a:p>
      </dgm:t>
    </dgm:pt>
    <dgm:pt modelId="{BDCD9345-F69D-4A25-BAFB-C6A8E82C7501}">
      <dgm:prSet/>
      <dgm:spPr/>
      <dgm:t>
        <a:bodyPr/>
        <a:lstStyle/>
        <a:p>
          <a:r>
            <a:rPr lang="fi-FI"/>
            <a:t>Tehtävälistat – mutta myös not to do -listat</a:t>
          </a:r>
          <a:endParaRPr lang="en-US"/>
        </a:p>
      </dgm:t>
    </dgm:pt>
    <dgm:pt modelId="{D97E62A0-4F84-4A03-9BDB-21DE64189776}" type="parTrans" cxnId="{580321D6-2FF7-4D77-AB4E-F33F42E3D725}">
      <dgm:prSet/>
      <dgm:spPr/>
      <dgm:t>
        <a:bodyPr/>
        <a:lstStyle/>
        <a:p>
          <a:endParaRPr lang="en-US"/>
        </a:p>
      </dgm:t>
    </dgm:pt>
    <dgm:pt modelId="{DB87A417-A23B-454A-AEC9-A2848176193D}" type="sibTrans" cxnId="{580321D6-2FF7-4D77-AB4E-F33F42E3D725}">
      <dgm:prSet/>
      <dgm:spPr/>
      <dgm:t>
        <a:bodyPr/>
        <a:lstStyle/>
        <a:p>
          <a:endParaRPr lang="en-US"/>
        </a:p>
      </dgm:t>
    </dgm:pt>
    <dgm:pt modelId="{4EBB4AC9-0CB3-41BF-ACF4-B6FD770E1DC3}">
      <dgm:prSet/>
      <dgm:spPr/>
      <dgm:t>
        <a:bodyPr/>
        <a:lstStyle/>
        <a:p>
          <a:r>
            <a:rPr lang="fi-FI"/>
            <a:t>Riittävät ja motivoivat välipalat</a:t>
          </a:r>
          <a:endParaRPr lang="en-US"/>
        </a:p>
      </dgm:t>
    </dgm:pt>
    <dgm:pt modelId="{430FF1C9-9AC4-49BF-A350-6C53A671DC10}" type="parTrans" cxnId="{B45EECB2-07AD-424D-A47F-7EEFB442222F}">
      <dgm:prSet/>
      <dgm:spPr/>
      <dgm:t>
        <a:bodyPr/>
        <a:lstStyle/>
        <a:p>
          <a:endParaRPr lang="en-US"/>
        </a:p>
      </dgm:t>
    </dgm:pt>
    <dgm:pt modelId="{0383B449-0507-44E1-92F1-05E9622DC7B7}" type="sibTrans" cxnId="{B45EECB2-07AD-424D-A47F-7EEFB442222F}">
      <dgm:prSet/>
      <dgm:spPr/>
      <dgm:t>
        <a:bodyPr/>
        <a:lstStyle/>
        <a:p>
          <a:endParaRPr lang="en-US"/>
        </a:p>
      </dgm:t>
    </dgm:pt>
    <dgm:pt modelId="{A18FA65C-9F42-4AD9-80A0-48402F9077E9}">
      <dgm:prSet/>
      <dgm:spPr/>
      <dgm:t>
        <a:bodyPr/>
        <a:lstStyle/>
        <a:p>
          <a:r>
            <a:rPr lang="fi-FI" dirty="0"/>
            <a:t>Kannustava maskotti tai ”työasu”</a:t>
          </a:r>
          <a:endParaRPr lang="en-US" dirty="0"/>
        </a:p>
      </dgm:t>
    </dgm:pt>
    <dgm:pt modelId="{A44358F3-CF45-4E36-BB22-F81EB6D65934}" type="parTrans" cxnId="{9574E395-F411-4541-AD02-42E4A3FC16AC}">
      <dgm:prSet/>
      <dgm:spPr/>
      <dgm:t>
        <a:bodyPr/>
        <a:lstStyle/>
        <a:p>
          <a:endParaRPr lang="en-US"/>
        </a:p>
      </dgm:t>
    </dgm:pt>
    <dgm:pt modelId="{B0F69BDE-AC0A-4068-B3E3-FB37B82CEDBE}" type="sibTrans" cxnId="{9574E395-F411-4541-AD02-42E4A3FC16AC}">
      <dgm:prSet/>
      <dgm:spPr/>
      <dgm:t>
        <a:bodyPr/>
        <a:lstStyle/>
        <a:p>
          <a:endParaRPr lang="en-US"/>
        </a:p>
      </dgm:t>
    </dgm:pt>
    <dgm:pt modelId="{1453FC92-63C2-4878-AE3A-04D41DA43FF9}">
      <dgm:prSet/>
      <dgm:spPr/>
      <dgm:t>
        <a:bodyPr/>
        <a:lstStyle/>
        <a:p>
          <a:r>
            <a:rPr lang="fi-FI"/>
            <a:t>Vapaa-ajan varaaminen</a:t>
          </a:r>
          <a:endParaRPr lang="en-US"/>
        </a:p>
      </dgm:t>
    </dgm:pt>
    <dgm:pt modelId="{B62F45E8-2AB0-4C22-86C4-76309C3955B1}" type="parTrans" cxnId="{B6438A1A-D8EB-41A9-8D2D-0986608BE10E}">
      <dgm:prSet/>
      <dgm:spPr/>
      <dgm:t>
        <a:bodyPr/>
        <a:lstStyle/>
        <a:p>
          <a:endParaRPr lang="en-US"/>
        </a:p>
      </dgm:t>
    </dgm:pt>
    <dgm:pt modelId="{DAEBFF2F-A713-4700-9B92-6BA95EA8A3DE}" type="sibTrans" cxnId="{B6438A1A-D8EB-41A9-8D2D-0986608BE10E}">
      <dgm:prSet/>
      <dgm:spPr/>
      <dgm:t>
        <a:bodyPr/>
        <a:lstStyle/>
        <a:p>
          <a:endParaRPr lang="en-US"/>
        </a:p>
      </dgm:t>
    </dgm:pt>
    <dgm:pt modelId="{856D6734-81FC-4CE4-BCE8-4E097162C239}">
      <dgm:prSet/>
      <dgm:spPr/>
      <dgm:t>
        <a:bodyPr/>
        <a:lstStyle/>
        <a:p>
          <a:r>
            <a:rPr lang="fi-FI"/>
            <a:t>Etäkahvittelut</a:t>
          </a:r>
          <a:endParaRPr lang="en-US"/>
        </a:p>
      </dgm:t>
    </dgm:pt>
    <dgm:pt modelId="{DA0F1D63-D9BF-4A83-B5E1-FB55045EB355}" type="parTrans" cxnId="{A86BD1BF-09A5-4934-924E-E2D90D1DF413}">
      <dgm:prSet/>
      <dgm:spPr/>
      <dgm:t>
        <a:bodyPr/>
        <a:lstStyle/>
        <a:p>
          <a:endParaRPr lang="en-US"/>
        </a:p>
      </dgm:t>
    </dgm:pt>
    <dgm:pt modelId="{4858FC20-AD70-4456-AB7E-5647EBFD60CE}" type="sibTrans" cxnId="{A86BD1BF-09A5-4934-924E-E2D90D1DF413}">
      <dgm:prSet/>
      <dgm:spPr/>
      <dgm:t>
        <a:bodyPr/>
        <a:lstStyle/>
        <a:p>
          <a:endParaRPr lang="en-US"/>
        </a:p>
      </dgm:t>
    </dgm:pt>
    <dgm:pt modelId="{90252BB0-3361-4D09-B96B-8CA3A69FAAA9}">
      <dgm:prSet/>
      <dgm:spPr/>
      <dgm:t>
        <a:bodyPr/>
        <a:lstStyle/>
        <a:p>
          <a:r>
            <a:rPr lang="fi-FI"/>
            <a:t>Tuen ja neuvojen pyytäminen ajoissa</a:t>
          </a:r>
          <a:endParaRPr lang="en-US"/>
        </a:p>
      </dgm:t>
    </dgm:pt>
    <dgm:pt modelId="{08829181-C305-4C1D-A4D6-80951572CAFA}" type="parTrans" cxnId="{B9F1860B-E36F-40DE-8AF4-685F0CD3F8A7}">
      <dgm:prSet/>
      <dgm:spPr/>
      <dgm:t>
        <a:bodyPr/>
        <a:lstStyle/>
        <a:p>
          <a:endParaRPr lang="en-US"/>
        </a:p>
      </dgm:t>
    </dgm:pt>
    <dgm:pt modelId="{B5F499A1-C548-4F5E-8090-BDDE9E2DA0D9}" type="sibTrans" cxnId="{B9F1860B-E36F-40DE-8AF4-685F0CD3F8A7}">
      <dgm:prSet/>
      <dgm:spPr/>
      <dgm:t>
        <a:bodyPr/>
        <a:lstStyle/>
        <a:p>
          <a:endParaRPr lang="en-US"/>
        </a:p>
      </dgm:t>
    </dgm:pt>
    <dgm:pt modelId="{16455A40-23E0-4AA6-9AEC-38EE590809E0}" type="pres">
      <dgm:prSet presAssocID="{58002525-E256-45EE-A0E3-803879615FF2}" presName="vert0" presStyleCnt="0">
        <dgm:presLayoutVars>
          <dgm:dir/>
          <dgm:animOne val="branch"/>
          <dgm:animLvl val="lvl"/>
        </dgm:presLayoutVars>
      </dgm:prSet>
      <dgm:spPr/>
    </dgm:pt>
    <dgm:pt modelId="{B3775961-8875-4AE2-9DDE-1D7511F62D18}" type="pres">
      <dgm:prSet presAssocID="{3C2004F6-73F1-4213-A408-A512BA5D2794}" presName="thickLine" presStyleLbl="alignNode1" presStyleIdx="0" presStyleCnt="8"/>
      <dgm:spPr/>
    </dgm:pt>
    <dgm:pt modelId="{8FE69C6F-C8F5-4511-8A9C-0B8B949F4BE7}" type="pres">
      <dgm:prSet presAssocID="{3C2004F6-73F1-4213-A408-A512BA5D2794}" presName="horz1" presStyleCnt="0"/>
      <dgm:spPr/>
    </dgm:pt>
    <dgm:pt modelId="{FFF82226-8D3A-45B7-8B76-1D58404D4795}" type="pres">
      <dgm:prSet presAssocID="{3C2004F6-73F1-4213-A408-A512BA5D2794}" presName="tx1" presStyleLbl="revTx" presStyleIdx="0" presStyleCnt="8"/>
      <dgm:spPr/>
    </dgm:pt>
    <dgm:pt modelId="{46D8F896-B9B6-4DEA-9921-A09FD76E626F}" type="pres">
      <dgm:prSet presAssocID="{3C2004F6-73F1-4213-A408-A512BA5D2794}" presName="vert1" presStyleCnt="0"/>
      <dgm:spPr/>
    </dgm:pt>
    <dgm:pt modelId="{CD7562F7-D813-4A0C-945C-2505A7627F53}" type="pres">
      <dgm:prSet presAssocID="{7BB13F1D-1032-4E4B-903F-BC9FAD664498}" presName="thickLine" presStyleLbl="alignNode1" presStyleIdx="1" presStyleCnt="8"/>
      <dgm:spPr/>
    </dgm:pt>
    <dgm:pt modelId="{40A5083E-ED92-4172-ABB8-514375219593}" type="pres">
      <dgm:prSet presAssocID="{7BB13F1D-1032-4E4B-903F-BC9FAD664498}" presName="horz1" presStyleCnt="0"/>
      <dgm:spPr/>
    </dgm:pt>
    <dgm:pt modelId="{2E2E9EEA-345C-4954-93C7-53202DA9A97F}" type="pres">
      <dgm:prSet presAssocID="{7BB13F1D-1032-4E4B-903F-BC9FAD664498}" presName="tx1" presStyleLbl="revTx" presStyleIdx="1" presStyleCnt="8"/>
      <dgm:spPr/>
    </dgm:pt>
    <dgm:pt modelId="{72199DBB-996D-4D36-947B-A0710BC89BE7}" type="pres">
      <dgm:prSet presAssocID="{7BB13F1D-1032-4E4B-903F-BC9FAD664498}" presName="vert1" presStyleCnt="0"/>
      <dgm:spPr/>
    </dgm:pt>
    <dgm:pt modelId="{875DE6E3-4686-4F7E-BF1F-7FC515057CE2}" type="pres">
      <dgm:prSet presAssocID="{BDCD9345-F69D-4A25-BAFB-C6A8E82C7501}" presName="thickLine" presStyleLbl="alignNode1" presStyleIdx="2" presStyleCnt="8"/>
      <dgm:spPr/>
    </dgm:pt>
    <dgm:pt modelId="{1CF39568-EE82-4667-B30C-E0EF916E94E6}" type="pres">
      <dgm:prSet presAssocID="{BDCD9345-F69D-4A25-BAFB-C6A8E82C7501}" presName="horz1" presStyleCnt="0"/>
      <dgm:spPr/>
    </dgm:pt>
    <dgm:pt modelId="{5223883F-DCDD-4760-8ED1-1A74E1B8DDD6}" type="pres">
      <dgm:prSet presAssocID="{BDCD9345-F69D-4A25-BAFB-C6A8E82C7501}" presName="tx1" presStyleLbl="revTx" presStyleIdx="2" presStyleCnt="8"/>
      <dgm:spPr/>
    </dgm:pt>
    <dgm:pt modelId="{7386B680-83AE-4B81-BA87-8BB7FA7986D7}" type="pres">
      <dgm:prSet presAssocID="{BDCD9345-F69D-4A25-BAFB-C6A8E82C7501}" presName="vert1" presStyleCnt="0"/>
      <dgm:spPr/>
    </dgm:pt>
    <dgm:pt modelId="{B8119CEB-F11F-424D-BDA4-780A64751849}" type="pres">
      <dgm:prSet presAssocID="{4EBB4AC9-0CB3-41BF-ACF4-B6FD770E1DC3}" presName="thickLine" presStyleLbl="alignNode1" presStyleIdx="3" presStyleCnt="8"/>
      <dgm:spPr/>
    </dgm:pt>
    <dgm:pt modelId="{F8976678-611A-4028-B443-867B3D261377}" type="pres">
      <dgm:prSet presAssocID="{4EBB4AC9-0CB3-41BF-ACF4-B6FD770E1DC3}" presName="horz1" presStyleCnt="0"/>
      <dgm:spPr/>
    </dgm:pt>
    <dgm:pt modelId="{2BBD6770-8C05-44FF-840D-ECCE3D25EF0B}" type="pres">
      <dgm:prSet presAssocID="{4EBB4AC9-0CB3-41BF-ACF4-B6FD770E1DC3}" presName="tx1" presStyleLbl="revTx" presStyleIdx="3" presStyleCnt="8"/>
      <dgm:spPr/>
    </dgm:pt>
    <dgm:pt modelId="{579A7B5D-5FA9-487B-AF19-FD943246FF05}" type="pres">
      <dgm:prSet presAssocID="{4EBB4AC9-0CB3-41BF-ACF4-B6FD770E1DC3}" presName="vert1" presStyleCnt="0"/>
      <dgm:spPr/>
    </dgm:pt>
    <dgm:pt modelId="{4C7FD18C-5FEE-4C3E-ABA8-5F87BA515010}" type="pres">
      <dgm:prSet presAssocID="{A18FA65C-9F42-4AD9-80A0-48402F9077E9}" presName="thickLine" presStyleLbl="alignNode1" presStyleIdx="4" presStyleCnt="8"/>
      <dgm:spPr/>
    </dgm:pt>
    <dgm:pt modelId="{A7295BC0-DA38-408C-AEE0-DB6623D3C85E}" type="pres">
      <dgm:prSet presAssocID="{A18FA65C-9F42-4AD9-80A0-48402F9077E9}" presName="horz1" presStyleCnt="0"/>
      <dgm:spPr/>
    </dgm:pt>
    <dgm:pt modelId="{C58A7B07-7987-4A6B-8788-8511CE0753C9}" type="pres">
      <dgm:prSet presAssocID="{A18FA65C-9F42-4AD9-80A0-48402F9077E9}" presName="tx1" presStyleLbl="revTx" presStyleIdx="4" presStyleCnt="8"/>
      <dgm:spPr/>
    </dgm:pt>
    <dgm:pt modelId="{583517B6-86BF-4AC5-B45E-2E76ACDCA447}" type="pres">
      <dgm:prSet presAssocID="{A18FA65C-9F42-4AD9-80A0-48402F9077E9}" presName="vert1" presStyleCnt="0"/>
      <dgm:spPr/>
    </dgm:pt>
    <dgm:pt modelId="{A8E8B0A2-4647-4230-91A4-2BC0BB1BA617}" type="pres">
      <dgm:prSet presAssocID="{1453FC92-63C2-4878-AE3A-04D41DA43FF9}" presName="thickLine" presStyleLbl="alignNode1" presStyleIdx="5" presStyleCnt="8"/>
      <dgm:spPr/>
    </dgm:pt>
    <dgm:pt modelId="{10D4EE72-144F-425F-9276-653D35EA116C}" type="pres">
      <dgm:prSet presAssocID="{1453FC92-63C2-4878-AE3A-04D41DA43FF9}" presName="horz1" presStyleCnt="0"/>
      <dgm:spPr/>
    </dgm:pt>
    <dgm:pt modelId="{28DC9715-5748-45F4-BBCB-F5229883A6B8}" type="pres">
      <dgm:prSet presAssocID="{1453FC92-63C2-4878-AE3A-04D41DA43FF9}" presName="tx1" presStyleLbl="revTx" presStyleIdx="5" presStyleCnt="8"/>
      <dgm:spPr/>
    </dgm:pt>
    <dgm:pt modelId="{988BB23B-6821-469C-8793-16B7A85CF60F}" type="pres">
      <dgm:prSet presAssocID="{1453FC92-63C2-4878-AE3A-04D41DA43FF9}" presName="vert1" presStyleCnt="0"/>
      <dgm:spPr/>
    </dgm:pt>
    <dgm:pt modelId="{2456697D-1B50-44BB-8285-859313DC071C}" type="pres">
      <dgm:prSet presAssocID="{856D6734-81FC-4CE4-BCE8-4E097162C239}" presName="thickLine" presStyleLbl="alignNode1" presStyleIdx="6" presStyleCnt="8"/>
      <dgm:spPr/>
    </dgm:pt>
    <dgm:pt modelId="{1768009E-2CE3-4987-B819-82A4865EA7AA}" type="pres">
      <dgm:prSet presAssocID="{856D6734-81FC-4CE4-BCE8-4E097162C239}" presName="horz1" presStyleCnt="0"/>
      <dgm:spPr/>
    </dgm:pt>
    <dgm:pt modelId="{532225EA-ED58-4326-A35F-223C97E0C3B3}" type="pres">
      <dgm:prSet presAssocID="{856D6734-81FC-4CE4-BCE8-4E097162C239}" presName="tx1" presStyleLbl="revTx" presStyleIdx="6" presStyleCnt="8"/>
      <dgm:spPr/>
    </dgm:pt>
    <dgm:pt modelId="{91225F90-6D3A-4C80-A65D-1202C3660559}" type="pres">
      <dgm:prSet presAssocID="{856D6734-81FC-4CE4-BCE8-4E097162C239}" presName="vert1" presStyleCnt="0"/>
      <dgm:spPr/>
    </dgm:pt>
    <dgm:pt modelId="{DD3D7428-C089-41A1-9506-423779DFD1D0}" type="pres">
      <dgm:prSet presAssocID="{90252BB0-3361-4D09-B96B-8CA3A69FAAA9}" presName="thickLine" presStyleLbl="alignNode1" presStyleIdx="7" presStyleCnt="8"/>
      <dgm:spPr/>
    </dgm:pt>
    <dgm:pt modelId="{F9CF1EFC-DC9B-4B58-BB4E-6A02D0244587}" type="pres">
      <dgm:prSet presAssocID="{90252BB0-3361-4D09-B96B-8CA3A69FAAA9}" presName="horz1" presStyleCnt="0"/>
      <dgm:spPr/>
    </dgm:pt>
    <dgm:pt modelId="{0FD8927E-13AA-4B67-BB4E-84EC6DA08FB5}" type="pres">
      <dgm:prSet presAssocID="{90252BB0-3361-4D09-B96B-8CA3A69FAAA9}" presName="tx1" presStyleLbl="revTx" presStyleIdx="7" presStyleCnt="8"/>
      <dgm:spPr/>
    </dgm:pt>
    <dgm:pt modelId="{D1BB45D4-77A2-4CC6-B2F2-4D1824BE773E}" type="pres">
      <dgm:prSet presAssocID="{90252BB0-3361-4D09-B96B-8CA3A69FAAA9}" presName="vert1" presStyleCnt="0"/>
      <dgm:spPr/>
    </dgm:pt>
  </dgm:ptLst>
  <dgm:cxnLst>
    <dgm:cxn modelId="{B9F1860B-E36F-40DE-8AF4-685F0CD3F8A7}" srcId="{58002525-E256-45EE-A0E3-803879615FF2}" destId="{90252BB0-3361-4D09-B96B-8CA3A69FAAA9}" srcOrd="7" destOrd="0" parTransId="{08829181-C305-4C1D-A4D6-80951572CAFA}" sibTransId="{B5F499A1-C548-4F5E-8090-BDDE9E2DA0D9}"/>
    <dgm:cxn modelId="{062D3419-5864-4C56-A706-6A25679B3E54}" type="presOf" srcId="{58002525-E256-45EE-A0E3-803879615FF2}" destId="{16455A40-23E0-4AA6-9AEC-38EE590809E0}" srcOrd="0" destOrd="0" presId="urn:microsoft.com/office/officeart/2008/layout/LinedList"/>
    <dgm:cxn modelId="{B6438A1A-D8EB-41A9-8D2D-0986608BE10E}" srcId="{58002525-E256-45EE-A0E3-803879615FF2}" destId="{1453FC92-63C2-4878-AE3A-04D41DA43FF9}" srcOrd="5" destOrd="0" parTransId="{B62F45E8-2AB0-4C22-86C4-76309C3955B1}" sibTransId="{DAEBFF2F-A713-4700-9B92-6BA95EA8A3DE}"/>
    <dgm:cxn modelId="{22C29E62-34D3-404B-8417-2AD65FBA4A75}" type="presOf" srcId="{90252BB0-3361-4D09-B96B-8CA3A69FAAA9}" destId="{0FD8927E-13AA-4B67-BB4E-84EC6DA08FB5}" srcOrd="0" destOrd="0" presId="urn:microsoft.com/office/officeart/2008/layout/LinedList"/>
    <dgm:cxn modelId="{03828374-C629-4834-8AB4-6BFBA8C14281}" srcId="{58002525-E256-45EE-A0E3-803879615FF2}" destId="{3C2004F6-73F1-4213-A408-A512BA5D2794}" srcOrd="0" destOrd="0" parTransId="{F8A01A43-30DF-4A5D-9545-703ED794CB34}" sibTransId="{AFF4968F-D70D-47F2-A909-7F7F9AFF54CA}"/>
    <dgm:cxn modelId="{6C2C9958-0805-4773-ADD9-B7924406B066}" type="presOf" srcId="{A18FA65C-9F42-4AD9-80A0-48402F9077E9}" destId="{C58A7B07-7987-4A6B-8788-8511CE0753C9}" srcOrd="0" destOrd="0" presId="urn:microsoft.com/office/officeart/2008/layout/LinedList"/>
    <dgm:cxn modelId="{8C20B095-8E37-4E73-A22F-A78A21CCA0A4}" type="presOf" srcId="{3C2004F6-73F1-4213-A408-A512BA5D2794}" destId="{FFF82226-8D3A-45B7-8B76-1D58404D4795}" srcOrd="0" destOrd="0" presId="urn:microsoft.com/office/officeart/2008/layout/LinedList"/>
    <dgm:cxn modelId="{9574E395-F411-4541-AD02-42E4A3FC16AC}" srcId="{58002525-E256-45EE-A0E3-803879615FF2}" destId="{A18FA65C-9F42-4AD9-80A0-48402F9077E9}" srcOrd="4" destOrd="0" parTransId="{A44358F3-CF45-4E36-BB22-F81EB6D65934}" sibTransId="{B0F69BDE-AC0A-4068-B3E3-FB37B82CEDBE}"/>
    <dgm:cxn modelId="{BF289498-EC71-4515-8E1D-725704453BAE}" type="presOf" srcId="{7BB13F1D-1032-4E4B-903F-BC9FAD664498}" destId="{2E2E9EEA-345C-4954-93C7-53202DA9A97F}" srcOrd="0" destOrd="0" presId="urn:microsoft.com/office/officeart/2008/layout/LinedList"/>
    <dgm:cxn modelId="{454EB1A1-7636-4CB9-92DB-03F4E73996BA}" type="presOf" srcId="{856D6734-81FC-4CE4-BCE8-4E097162C239}" destId="{532225EA-ED58-4326-A35F-223C97E0C3B3}" srcOrd="0" destOrd="0" presId="urn:microsoft.com/office/officeart/2008/layout/LinedList"/>
    <dgm:cxn modelId="{B45EECB2-07AD-424D-A47F-7EEFB442222F}" srcId="{58002525-E256-45EE-A0E3-803879615FF2}" destId="{4EBB4AC9-0CB3-41BF-ACF4-B6FD770E1DC3}" srcOrd="3" destOrd="0" parTransId="{430FF1C9-9AC4-49BF-A350-6C53A671DC10}" sibTransId="{0383B449-0507-44E1-92F1-05E9622DC7B7}"/>
    <dgm:cxn modelId="{A86BD1BF-09A5-4934-924E-E2D90D1DF413}" srcId="{58002525-E256-45EE-A0E3-803879615FF2}" destId="{856D6734-81FC-4CE4-BCE8-4E097162C239}" srcOrd="6" destOrd="0" parTransId="{DA0F1D63-D9BF-4A83-B5E1-FB55045EB355}" sibTransId="{4858FC20-AD70-4456-AB7E-5647EBFD60CE}"/>
    <dgm:cxn modelId="{580321D6-2FF7-4D77-AB4E-F33F42E3D725}" srcId="{58002525-E256-45EE-A0E3-803879615FF2}" destId="{BDCD9345-F69D-4A25-BAFB-C6A8E82C7501}" srcOrd="2" destOrd="0" parTransId="{D97E62A0-4F84-4A03-9BDB-21DE64189776}" sibTransId="{DB87A417-A23B-454A-AEC9-A2848176193D}"/>
    <dgm:cxn modelId="{623A44D6-9500-4BFF-BF40-14D791634778}" type="presOf" srcId="{BDCD9345-F69D-4A25-BAFB-C6A8E82C7501}" destId="{5223883F-DCDD-4760-8ED1-1A74E1B8DDD6}" srcOrd="0" destOrd="0" presId="urn:microsoft.com/office/officeart/2008/layout/LinedList"/>
    <dgm:cxn modelId="{D2956FDE-0075-4CD3-98F3-118D7AF68AE7}" srcId="{58002525-E256-45EE-A0E3-803879615FF2}" destId="{7BB13F1D-1032-4E4B-903F-BC9FAD664498}" srcOrd="1" destOrd="0" parTransId="{82E408A5-ACE4-4EAF-9985-4A1BDDD4B147}" sibTransId="{66310FF1-DD55-4E4C-8339-9A75B32D5326}"/>
    <dgm:cxn modelId="{9764A4DF-B7C9-473B-9FE2-AC2EE16C93F4}" type="presOf" srcId="{1453FC92-63C2-4878-AE3A-04D41DA43FF9}" destId="{28DC9715-5748-45F4-BBCB-F5229883A6B8}" srcOrd="0" destOrd="0" presId="urn:microsoft.com/office/officeart/2008/layout/LinedList"/>
    <dgm:cxn modelId="{14460EFA-84DA-457B-9143-EAA9B67B84F9}" type="presOf" srcId="{4EBB4AC9-0CB3-41BF-ACF4-B6FD770E1DC3}" destId="{2BBD6770-8C05-44FF-840D-ECCE3D25EF0B}" srcOrd="0" destOrd="0" presId="urn:microsoft.com/office/officeart/2008/layout/LinedList"/>
    <dgm:cxn modelId="{30937090-395A-4E93-90A8-FF03FABE67D2}" type="presParOf" srcId="{16455A40-23E0-4AA6-9AEC-38EE590809E0}" destId="{B3775961-8875-4AE2-9DDE-1D7511F62D18}" srcOrd="0" destOrd="0" presId="urn:microsoft.com/office/officeart/2008/layout/LinedList"/>
    <dgm:cxn modelId="{A2095564-3143-4F1E-8657-53CDF6D4CE28}" type="presParOf" srcId="{16455A40-23E0-4AA6-9AEC-38EE590809E0}" destId="{8FE69C6F-C8F5-4511-8A9C-0B8B949F4BE7}" srcOrd="1" destOrd="0" presId="urn:microsoft.com/office/officeart/2008/layout/LinedList"/>
    <dgm:cxn modelId="{F2CF9A87-8E81-4537-9902-8EC3AFD5CD77}" type="presParOf" srcId="{8FE69C6F-C8F5-4511-8A9C-0B8B949F4BE7}" destId="{FFF82226-8D3A-45B7-8B76-1D58404D4795}" srcOrd="0" destOrd="0" presId="urn:microsoft.com/office/officeart/2008/layout/LinedList"/>
    <dgm:cxn modelId="{2C11A0CF-EDD5-4C2F-9A1D-4224206945D3}" type="presParOf" srcId="{8FE69C6F-C8F5-4511-8A9C-0B8B949F4BE7}" destId="{46D8F896-B9B6-4DEA-9921-A09FD76E626F}" srcOrd="1" destOrd="0" presId="urn:microsoft.com/office/officeart/2008/layout/LinedList"/>
    <dgm:cxn modelId="{CB9303B1-4545-46EF-86E8-35B4B3AF8C24}" type="presParOf" srcId="{16455A40-23E0-4AA6-9AEC-38EE590809E0}" destId="{CD7562F7-D813-4A0C-945C-2505A7627F53}" srcOrd="2" destOrd="0" presId="urn:microsoft.com/office/officeart/2008/layout/LinedList"/>
    <dgm:cxn modelId="{815F1DD6-AFE9-4A5E-95E0-B1B667B00C8F}" type="presParOf" srcId="{16455A40-23E0-4AA6-9AEC-38EE590809E0}" destId="{40A5083E-ED92-4172-ABB8-514375219593}" srcOrd="3" destOrd="0" presId="urn:microsoft.com/office/officeart/2008/layout/LinedList"/>
    <dgm:cxn modelId="{7FF10BEB-C78E-4671-958F-4028C2A93614}" type="presParOf" srcId="{40A5083E-ED92-4172-ABB8-514375219593}" destId="{2E2E9EEA-345C-4954-93C7-53202DA9A97F}" srcOrd="0" destOrd="0" presId="urn:microsoft.com/office/officeart/2008/layout/LinedList"/>
    <dgm:cxn modelId="{A41F5101-8689-486B-960F-1AE9F9BA4C9C}" type="presParOf" srcId="{40A5083E-ED92-4172-ABB8-514375219593}" destId="{72199DBB-996D-4D36-947B-A0710BC89BE7}" srcOrd="1" destOrd="0" presId="urn:microsoft.com/office/officeart/2008/layout/LinedList"/>
    <dgm:cxn modelId="{C714FEE0-A167-4A31-8393-825B22D16EF8}" type="presParOf" srcId="{16455A40-23E0-4AA6-9AEC-38EE590809E0}" destId="{875DE6E3-4686-4F7E-BF1F-7FC515057CE2}" srcOrd="4" destOrd="0" presId="urn:microsoft.com/office/officeart/2008/layout/LinedList"/>
    <dgm:cxn modelId="{42FB06E9-8B74-48C9-A0BC-FEA0701335D9}" type="presParOf" srcId="{16455A40-23E0-4AA6-9AEC-38EE590809E0}" destId="{1CF39568-EE82-4667-B30C-E0EF916E94E6}" srcOrd="5" destOrd="0" presId="urn:microsoft.com/office/officeart/2008/layout/LinedList"/>
    <dgm:cxn modelId="{DA1FFAB2-BA84-46C4-AB46-B3860A062124}" type="presParOf" srcId="{1CF39568-EE82-4667-B30C-E0EF916E94E6}" destId="{5223883F-DCDD-4760-8ED1-1A74E1B8DDD6}" srcOrd="0" destOrd="0" presId="urn:microsoft.com/office/officeart/2008/layout/LinedList"/>
    <dgm:cxn modelId="{3D69F706-82FB-4D75-AD8A-E178A96FE97C}" type="presParOf" srcId="{1CF39568-EE82-4667-B30C-E0EF916E94E6}" destId="{7386B680-83AE-4B81-BA87-8BB7FA7986D7}" srcOrd="1" destOrd="0" presId="urn:microsoft.com/office/officeart/2008/layout/LinedList"/>
    <dgm:cxn modelId="{5004CD42-C204-4691-9428-FD3FEBD544AF}" type="presParOf" srcId="{16455A40-23E0-4AA6-9AEC-38EE590809E0}" destId="{B8119CEB-F11F-424D-BDA4-780A64751849}" srcOrd="6" destOrd="0" presId="urn:microsoft.com/office/officeart/2008/layout/LinedList"/>
    <dgm:cxn modelId="{5B63F8B1-E555-4AA3-B045-E4A927CA4F9A}" type="presParOf" srcId="{16455A40-23E0-4AA6-9AEC-38EE590809E0}" destId="{F8976678-611A-4028-B443-867B3D261377}" srcOrd="7" destOrd="0" presId="urn:microsoft.com/office/officeart/2008/layout/LinedList"/>
    <dgm:cxn modelId="{BC831C7E-D6A8-4E12-9667-7D9606CEC33B}" type="presParOf" srcId="{F8976678-611A-4028-B443-867B3D261377}" destId="{2BBD6770-8C05-44FF-840D-ECCE3D25EF0B}" srcOrd="0" destOrd="0" presId="urn:microsoft.com/office/officeart/2008/layout/LinedList"/>
    <dgm:cxn modelId="{A93CD637-70AB-4CDB-A1A7-0ECCD7B556EF}" type="presParOf" srcId="{F8976678-611A-4028-B443-867B3D261377}" destId="{579A7B5D-5FA9-487B-AF19-FD943246FF05}" srcOrd="1" destOrd="0" presId="urn:microsoft.com/office/officeart/2008/layout/LinedList"/>
    <dgm:cxn modelId="{F672DA46-0BD8-4502-8381-90D018F8ACC8}" type="presParOf" srcId="{16455A40-23E0-4AA6-9AEC-38EE590809E0}" destId="{4C7FD18C-5FEE-4C3E-ABA8-5F87BA515010}" srcOrd="8" destOrd="0" presId="urn:microsoft.com/office/officeart/2008/layout/LinedList"/>
    <dgm:cxn modelId="{0271BC1B-E436-4448-8B33-D327C76A57F7}" type="presParOf" srcId="{16455A40-23E0-4AA6-9AEC-38EE590809E0}" destId="{A7295BC0-DA38-408C-AEE0-DB6623D3C85E}" srcOrd="9" destOrd="0" presId="urn:microsoft.com/office/officeart/2008/layout/LinedList"/>
    <dgm:cxn modelId="{EC180A7B-764F-4FDB-B5FD-66A03290B31F}" type="presParOf" srcId="{A7295BC0-DA38-408C-AEE0-DB6623D3C85E}" destId="{C58A7B07-7987-4A6B-8788-8511CE0753C9}" srcOrd="0" destOrd="0" presId="urn:microsoft.com/office/officeart/2008/layout/LinedList"/>
    <dgm:cxn modelId="{506B2AFF-4188-45DA-BB03-7AB53A532248}" type="presParOf" srcId="{A7295BC0-DA38-408C-AEE0-DB6623D3C85E}" destId="{583517B6-86BF-4AC5-B45E-2E76ACDCA447}" srcOrd="1" destOrd="0" presId="urn:microsoft.com/office/officeart/2008/layout/LinedList"/>
    <dgm:cxn modelId="{3D5011E8-6A20-49EF-AF8C-64C9DFD5EAEA}" type="presParOf" srcId="{16455A40-23E0-4AA6-9AEC-38EE590809E0}" destId="{A8E8B0A2-4647-4230-91A4-2BC0BB1BA617}" srcOrd="10" destOrd="0" presId="urn:microsoft.com/office/officeart/2008/layout/LinedList"/>
    <dgm:cxn modelId="{9C8F9B71-1AEF-409D-AB8F-615FABD0F56F}" type="presParOf" srcId="{16455A40-23E0-4AA6-9AEC-38EE590809E0}" destId="{10D4EE72-144F-425F-9276-653D35EA116C}" srcOrd="11" destOrd="0" presId="urn:microsoft.com/office/officeart/2008/layout/LinedList"/>
    <dgm:cxn modelId="{5887AA69-98E3-4611-BF44-61172A850B9D}" type="presParOf" srcId="{10D4EE72-144F-425F-9276-653D35EA116C}" destId="{28DC9715-5748-45F4-BBCB-F5229883A6B8}" srcOrd="0" destOrd="0" presId="urn:microsoft.com/office/officeart/2008/layout/LinedList"/>
    <dgm:cxn modelId="{09E876F8-13B6-42A3-B38D-4AF3ED38BB7B}" type="presParOf" srcId="{10D4EE72-144F-425F-9276-653D35EA116C}" destId="{988BB23B-6821-469C-8793-16B7A85CF60F}" srcOrd="1" destOrd="0" presId="urn:microsoft.com/office/officeart/2008/layout/LinedList"/>
    <dgm:cxn modelId="{EDACECB9-C42A-42D2-8157-7CAF76C021BC}" type="presParOf" srcId="{16455A40-23E0-4AA6-9AEC-38EE590809E0}" destId="{2456697D-1B50-44BB-8285-859313DC071C}" srcOrd="12" destOrd="0" presId="urn:microsoft.com/office/officeart/2008/layout/LinedList"/>
    <dgm:cxn modelId="{765E2987-18BA-4E1B-B85B-C96687B90B14}" type="presParOf" srcId="{16455A40-23E0-4AA6-9AEC-38EE590809E0}" destId="{1768009E-2CE3-4987-B819-82A4865EA7AA}" srcOrd="13" destOrd="0" presId="urn:microsoft.com/office/officeart/2008/layout/LinedList"/>
    <dgm:cxn modelId="{3484AA70-4435-4FD5-89F0-564C4C8EA95C}" type="presParOf" srcId="{1768009E-2CE3-4987-B819-82A4865EA7AA}" destId="{532225EA-ED58-4326-A35F-223C97E0C3B3}" srcOrd="0" destOrd="0" presId="urn:microsoft.com/office/officeart/2008/layout/LinedList"/>
    <dgm:cxn modelId="{94F8CB38-FDFC-44AC-A8A0-4828C410A463}" type="presParOf" srcId="{1768009E-2CE3-4987-B819-82A4865EA7AA}" destId="{91225F90-6D3A-4C80-A65D-1202C3660559}" srcOrd="1" destOrd="0" presId="urn:microsoft.com/office/officeart/2008/layout/LinedList"/>
    <dgm:cxn modelId="{CEA7097C-E6FA-495C-B716-F2E9C0532098}" type="presParOf" srcId="{16455A40-23E0-4AA6-9AEC-38EE590809E0}" destId="{DD3D7428-C089-41A1-9506-423779DFD1D0}" srcOrd="14" destOrd="0" presId="urn:microsoft.com/office/officeart/2008/layout/LinedList"/>
    <dgm:cxn modelId="{DC4D9942-EC99-42D1-86E3-FF29A0A89C5E}" type="presParOf" srcId="{16455A40-23E0-4AA6-9AEC-38EE590809E0}" destId="{F9CF1EFC-DC9B-4B58-BB4E-6A02D0244587}" srcOrd="15" destOrd="0" presId="urn:microsoft.com/office/officeart/2008/layout/LinedList"/>
    <dgm:cxn modelId="{4EBD6965-AB80-4145-BD16-08AB5AC678EA}" type="presParOf" srcId="{F9CF1EFC-DC9B-4B58-BB4E-6A02D0244587}" destId="{0FD8927E-13AA-4B67-BB4E-84EC6DA08FB5}" srcOrd="0" destOrd="0" presId="urn:microsoft.com/office/officeart/2008/layout/LinedList"/>
    <dgm:cxn modelId="{60D77C26-0346-4D38-AD69-FD6F7FE5CB64}" type="presParOf" srcId="{F9CF1EFC-DC9B-4B58-BB4E-6A02D0244587}" destId="{D1BB45D4-77A2-4CC6-B2F2-4D1824BE77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5961-8875-4AE2-9DDE-1D7511F62D18}">
      <dsp:nvSpPr>
        <dsp:cNvPr id="0" name=""/>
        <dsp:cNvSpPr/>
      </dsp:nvSpPr>
      <dsp:spPr>
        <a:xfrm>
          <a:off x="0" y="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F82226-8D3A-45B7-8B76-1D58404D4795}">
      <dsp:nvSpPr>
        <dsp:cNvPr id="0" name=""/>
        <dsp:cNvSpPr/>
      </dsp:nvSpPr>
      <dsp:spPr>
        <a:xfrm>
          <a:off x="0" y="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Ajastintekniikat, esim. pomodoro</a:t>
          </a:r>
          <a:endParaRPr lang="en-US" sz="2400" kern="1200"/>
        </a:p>
      </dsp:txBody>
      <dsp:txXfrm>
        <a:off x="0" y="0"/>
        <a:ext cx="6496050" cy="571500"/>
      </dsp:txXfrm>
    </dsp:sp>
    <dsp:sp modelId="{CD7562F7-D813-4A0C-945C-2505A7627F53}">
      <dsp:nvSpPr>
        <dsp:cNvPr id="0" name=""/>
        <dsp:cNvSpPr/>
      </dsp:nvSpPr>
      <dsp:spPr>
        <a:xfrm>
          <a:off x="0" y="5715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2823674"/>
                <a:satOff val="129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2823674"/>
                <a:satOff val="129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2823674"/>
              <a:satOff val="129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2E9EEA-345C-4954-93C7-53202DA9A97F}">
      <dsp:nvSpPr>
        <dsp:cNvPr id="0" name=""/>
        <dsp:cNvSpPr/>
      </dsp:nvSpPr>
      <dsp:spPr>
        <a:xfrm>
          <a:off x="0" y="571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Tauotus ja taukojumppa</a:t>
          </a:r>
          <a:endParaRPr lang="en-US" sz="2400" kern="1200"/>
        </a:p>
      </dsp:txBody>
      <dsp:txXfrm>
        <a:off x="0" y="571500"/>
        <a:ext cx="6496050" cy="571500"/>
      </dsp:txXfrm>
    </dsp:sp>
    <dsp:sp modelId="{875DE6E3-4686-4F7E-BF1F-7FC515057CE2}">
      <dsp:nvSpPr>
        <dsp:cNvPr id="0" name=""/>
        <dsp:cNvSpPr/>
      </dsp:nvSpPr>
      <dsp:spPr>
        <a:xfrm>
          <a:off x="0" y="11430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5647349"/>
                <a:satOff val="257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5647349"/>
                <a:satOff val="257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5647349"/>
              <a:satOff val="257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23883F-DCDD-4760-8ED1-1A74E1B8DDD6}">
      <dsp:nvSpPr>
        <dsp:cNvPr id="0" name=""/>
        <dsp:cNvSpPr/>
      </dsp:nvSpPr>
      <dsp:spPr>
        <a:xfrm>
          <a:off x="0" y="1143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Tehtävälistat – mutta myös not to do -listat</a:t>
          </a:r>
          <a:endParaRPr lang="en-US" sz="2400" kern="1200"/>
        </a:p>
      </dsp:txBody>
      <dsp:txXfrm>
        <a:off x="0" y="1143000"/>
        <a:ext cx="6496050" cy="571500"/>
      </dsp:txXfrm>
    </dsp:sp>
    <dsp:sp modelId="{B8119CEB-F11F-424D-BDA4-780A64751849}">
      <dsp:nvSpPr>
        <dsp:cNvPr id="0" name=""/>
        <dsp:cNvSpPr/>
      </dsp:nvSpPr>
      <dsp:spPr>
        <a:xfrm>
          <a:off x="0" y="17145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8471023"/>
                <a:satOff val="386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8471023"/>
                <a:satOff val="386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8471023"/>
              <a:satOff val="386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BD6770-8C05-44FF-840D-ECCE3D25EF0B}">
      <dsp:nvSpPr>
        <dsp:cNvPr id="0" name=""/>
        <dsp:cNvSpPr/>
      </dsp:nvSpPr>
      <dsp:spPr>
        <a:xfrm>
          <a:off x="0" y="1714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Riittävät ja motivoivat välipalat</a:t>
          </a:r>
          <a:endParaRPr lang="en-US" sz="2400" kern="1200"/>
        </a:p>
      </dsp:txBody>
      <dsp:txXfrm>
        <a:off x="0" y="1714500"/>
        <a:ext cx="6496050" cy="571500"/>
      </dsp:txXfrm>
    </dsp:sp>
    <dsp:sp modelId="{4C7FD18C-5FEE-4C3E-ABA8-5F87BA515010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11294698"/>
                <a:satOff val="515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1294698"/>
                <a:satOff val="515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11294698"/>
              <a:satOff val="515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8A7B07-7987-4A6B-8788-8511CE0753C9}">
      <dsp:nvSpPr>
        <dsp:cNvPr id="0" name=""/>
        <dsp:cNvSpPr/>
      </dsp:nvSpPr>
      <dsp:spPr>
        <a:xfrm>
          <a:off x="0" y="2286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Kannustava maskotti tai ”työasu”</a:t>
          </a:r>
          <a:endParaRPr lang="en-US" sz="2400" kern="1200" dirty="0"/>
        </a:p>
      </dsp:txBody>
      <dsp:txXfrm>
        <a:off x="0" y="2286000"/>
        <a:ext cx="6496050" cy="571500"/>
      </dsp:txXfrm>
    </dsp:sp>
    <dsp:sp modelId="{A8E8B0A2-4647-4230-91A4-2BC0BB1BA617}">
      <dsp:nvSpPr>
        <dsp:cNvPr id="0" name=""/>
        <dsp:cNvSpPr/>
      </dsp:nvSpPr>
      <dsp:spPr>
        <a:xfrm>
          <a:off x="0" y="28575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14118373"/>
                <a:satOff val="644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4118373"/>
                <a:satOff val="644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14118373"/>
              <a:satOff val="644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DC9715-5748-45F4-BBCB-F5229883A6B8}">
      <dsp:nvSpPr>
        <dsp:cNvPr id="0" name=""/>
        <dsp:cNvSpPr/>
      </dsp:nvSpPr>
      <dsp:spPr>
        <a:xfrm>
          <a:off x="0" y="2857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Vapaa-ajan varaaminen</a:t>
          </a:r>
          <a:endParaRPr lang="en-US" sz="2400" kern="1200"/>
        </a:p>
      </dsp:txBody>
      <dsp:txXfrm>
        <a:off x="0" y="2857500"/>
        <a:ext cx="6496050" cy="571500"/>
      </dsp:txXfrm>
    </dsp:sp>
    <dsp:sp modelId="{2456697D-1B50-44BB-8285-859313DC071C}">
      <dsp:nvSpPr>
        <dsp:cNvPr id="0" name=""/>
        <dsp:cNvSpPr/>
      </dsp:nvSpPr>
      <dsp:spPr>
        <a:xfrm>
          <a:off x="0" y="34290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16942046"/>
                <a:satOff val="772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6942046"/>
                <a:satOff val="772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16942046"/>
              <a:satOff val="772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2225EA-ED58-4326-A35F-223C97E0C3B3}">
      <dsp:nvSpPr>
        <dsp:cNvPr id="0" name=""/>
        <dsp:cNvSpPr/>
      </dsp:nvSpPr>
      <dsp:spPr>
        <a:xfrm>
          <a:off x="0" y="34290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Etäkahvittelut</a:t>
          </a:r>
          <a:endParaRPr lang="en-US" sz="2400" kern="1200"/>
        </a:p>
      </dsp:txBody>
      <dsp:txXfrm>
        <a:off x="0" y="3429000"/>
        <a:ext cx="6496050" cy="571500"/>
      </dsp:txXfrm>
    </dsp:sp>
    <dsp:sp modelId="{DD3D7428-C089-41A1-9506-423779DFD1D0}">
      <dsp:nvSpPr>
        <dsp:cNvPr id="0" name=""/>
        <dsp:cNvSpPr/>
      </dsp:nvSpPr>
      <dsp:spPr>
        <a:xfrm>
          <a:off x="0" y="40005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-19765721"/>
              <a:satOff val="901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D8927E-13AA-4B67-BB4E-84EC6DA08FB5}">
      <dsp:nvSpPr>
        <dsp:cNvPr id="0" name=""/>
        <dsp:cNvSpPr/>
      </dsp:nvSpPr>
      <dsp:spPr>
        <a:xfrm>
          <a:off x="0" y="4000500"/>
          <a:ext cx="6496050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Tuen ja neuvojen pyytäminen ajoissa</a:t>
          </a:r>
          <a:endParaRPr lang="en-US" sz="2400" kern="1200"/>
        </a:p>
      </dsp:txBody>
      <dsp:txXfrm>
        <a:off x="0" y="4000500"/>
        <a:ext cx="6496050" cy="571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ACC6B-C7E3-4470-B9D0-44D06263573F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E4599-56FF-4BB2-8B19-F4E83BB2ED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151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Sanokaa jotain, mitä olette oppineet itsestänne kirjoittajina (hyvät työtavat tms.)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E4599-56FF-4BB2-8B19-F4E83BB2ED7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19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9E3F0-B13A-43EA-BCAC-FA67083B34AA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792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/>
              <a:t>Yhteenveto on tiivistelmän kaltainen, mutta laajempi itsenäinen teksti.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893CDD-077A-49BB-AF5A-9740BF6F21C1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1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67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93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687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60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85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7179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279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0808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50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15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62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98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608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782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69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972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73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E36EBA2-EAEE-4018-A122-D3F90F5D26F5}" type="datetimeFigureOut">
              <a:rPr lang="fi-FI" smtClean="0"/>
              <a:t>30.3.2021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4578-6589-4ABA-B057-72348BEFA2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900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09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helsinki.fi/kielijelppi/lahteiden-kaytto-ja-lahdeluettelo/" TargetMode="External"/><Relationship Id="rId2" Type="http://schemas.openxmlformats.org/officeDocument/2006/relationships/hyperlink" Target="http://urn.fi/URN:ISBN:978-952-60-3663-2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blogs.helsinki.fi/kielijelppi/lahdeluettelon-laatiminen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ilka.toikko@aalto.f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88A5FC-7EB6-4714-B742-2CE2E5BC3A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Tekstipaja II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E90D2BA-C232-4545-9DA5-28BE185C6C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Muoti ym</a:t>
            </a:r>
            <a:r>
              <a:rPr lang="fi-FI"/>
              <a:t>., Kevät 2021</a:t>
            </a:r>
            <a:endParaRPr lang="fi-FI" dirty="0"/>
          </a:p>
          <a:p>
            <a:r>
              <a:rPr lang="fi-FI" dirty="0"/>
              <a:t>Kaisa.ranta@aalto.fi</a:t>
            </a:r>
          </a:p>
        </p:txBody>
      </p:sp>
    </p:spTree>
    <p:extLst>
      <p:ext uri="{BB962C8B-B14F-4D97-AF65-F5344CB8AC3E}">
        <p14:creationId xmlns:p14="http://schemas.microsoft.com/office/powerpoint/2010/main" val="97994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7">
            <a:extLst>
              <a:ext uri="{FF2B5EF4-FFF2-40B4-BE49-F238E27FC236}">
                <a16:creationId xmlns:a16="http://schemas.microsoft.com/office/drawing/2014/main" id="{B6C2B692-B8DF-4B9C-9C24-37BC2C74A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35005260-1B7B-4E48-9377-00195075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fi-FI" dirty="0"/>
              <a:t>Muokkaamisen avainasiat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EB36C-3364-407B-869F-3092395C3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B4FCD7CF-9730-42FD-9C42-E33FE14DC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467A91D-7B41-49AD-9D3F-0F57E038B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7153602" cy="3658689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bg1"/>
                </a:solidFill>
              </a:rPr>
              <a:t>Tunnista tarve: lue tekstiäsi ruudulta, paperilta, ääneen, toiselle ihmiselle, eri fontilla, yöunien jälkeen…</a:t>
            </a:r>
          </a:p>
          <a:p>
            <a:r>
              <a:rPr lang="fi-FI">
                <a:solidFill>
                  <a:schemeClr val="bg1"/>
                </a:solidFill>
              </a:rPr>
              <a:t>Muistuta itseäsi: kirjoittaessa riittää merkitä esim. [hakasulkeisiin], *tähdellä tai muuten nopeasti, niin löydät pulmakohdan myöhemmin</a:t>
            </a:r>
          </a:p>
          <a:p>
            <a:r>
              <a:rPr lang="fi-FI">
                <a:solidFill>
                  <a:schemeClr val="bg1"/>
                </a:solidFill>
              </a:rPr>
              <a:t>Kokeile rohkeasti vaihtoehtoja ja kysy niistä palautetta tai maistele niitä itse</a:t>
            </a:r>
          </a:p>
          <a:p>
            <a:r>
              <a:rPr lang="fi-FI">
                <a:solidFill>
                  <a:schemeClr val="bg1"/>
                </a:solidFill>
              </a:rPr>
              <a:t>Paloittele myös muokkausvaihetta: pätkä kerrallaan, vartti kerrallaan, ongelmatyyppi kerrallaan</a:t>
            </a:r>
          </a:p>
        </p:txBody>
      </p:sp>
      <p:pic>
        <p:nvPicPr>
          <p:cNvPr id="10" name="Graphic 9" descr="Lyijykynä">
            <a:extLst>
              <a:ext uri="{FF2B5EF4-FFF2-40B4-BE49-F238E27FC236}">
                <a16:creationId xmlns:a16="http://schemas.microsoft.com/office/drawing/2014/main" id="{1188FE98-9D8E-4020-BEBC-E38AE52C0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9872" y="2672454"/>
            <a:ext cx="3413671" cy="34136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800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221B4C-A2DB-4341-814E-AE6394C4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Käytännön vinkit lukujäsennyksen hiomiseen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CFC84B-615B-420F-9EF0-C6327C843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Muista metateksti: näet itsekin paremmin, mihin luku pyrkii</a:t>
            </a:r>
          </a:p>
          <a:p>
            <a:pPr lvl="1"/>
            <a:r>
              <a:rPr lang="fi-FI" dirty="0"/>
              <a:t>Tässä luvussa käsittelen… koska… Ensin esittelen… Sitten… Luvun lopuksi… (Mitä? Miksi? Missä järjestyksessä?)</a:t>
            </a:r>
          </a:p>
          <a:p>
            <a:pPr lvl="1"/>
            <a:r>
              <a:rPr lang="fi-FI" dirty="0"/>
              <a:t>Korosta tärkeintä myös lopuksi</a:t>
            </a:r>
          </a:p>
          <a:p>
            <a:pPr lvl="1"/>
            <a:r>
              <a:rPr lang="fi-FI" dirty="0"/>
              <a:t>Luo tarvittaessa siltoja: ”Tästä herää kysymys… Sen vuoksi käsittelenkin seuraavassa luvussa…”</a:t>
            </a:r>
          </a:p>
          <a:p>
            <a:r>
              <a:rPr lang="fi-FI" dirty="0"/>
              <a:t>Palaa sisällysluetteloon</a:t>
            </a:r>
          </a:p>
          <a:p>
            <a:pPr lvl="1"/>
            <a:r>
              <a:rPr lang="fi-FI" dirty="0"/>
              <a:t>Vertaile alalukujen nimiä rinnakkain</a:t>
            </a:r>
          </a:p>
        </p:txBody>
      </p:sp>
    </p:spTree>
    <p:extLst>
      <p:ext uri="{BB962C8B-B14F-4D97-AF65-F5344CB8AC3E}">
        <p14:creationId xmlns:p14="http://schemas.microsoft.com/office/powerpoint/2010/main" val="2894572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4E2A3D-3C59-4042-82A1-6E3D9E076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Kappaleiden rakenteen kertaus: </a:t>
            </a:r>
            <a:br>
              <a:rPr lang="fi-FI" dirty="0"/>
            </a:br>
            <a:r>
              <a:rPr lang="fi-FI" dirty="0"/>
              <a:t>ydinvirke + tukivirkkeet -malli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6D1983-8C72-446E-809D-5453DA42E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064" y="2198445"/>
            <a:ext cx="4313864" cy="3777622"/>
          </a:xfrm>
        </p:spPr>
        <p:txBody>
          <a:bodyPr>
            <a:normAutofit fontScale="92500" lnSpcReduction="10000"/>
          </a:bodyPr>
          <a:lstStyle/>
          <a:p>
            <a:pPr marL="580500" lvl="1" indent="-342900"/>
            <a:r>
              <a:rPr lang="fi-FI" sz="2800" b="1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Idea- eli ydinvirke</a:t>
            </a:r>
            <a:r>
              <a:rPr lang="fi-FI" sz="2800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sisältää kappaleen ydinajatuksen</a:t>
            </a:r>
          </a:p>
          <a:p>
            <a:pPr marL="580500" lvl="1" indent="-342900"/>
            <a:r>
              <a:rPr lang="fi-FI" sz="2800" b="1" dirty="0">
                <a:latin typeface="Calibri" panose="020F0502020204030204" pitchFamily="34" charset="0"/>
                <a:cs typeface="Calibri" panose="020F0502020204030204" pitchFamily="34" charset="0"/>
              </a:rPr>
              <a:t>Tukivirkkeet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 täsmentävät, selittävät, havainnollistavat, tuovat konkretiaa, avaavat asiaa</a:t>
            </a:r>
          </a:p>
          <a:p>
            <a:pPr marL="580500" lvl="1" indent="-342900"/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Ydinvirke sijaitsee yleensä kappaleen alussa, joskus myös lopussa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51F4010-D273-49F7-8B09-E15ABBC3B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1" y="2081887"/>
            <a:ext cx="5818908" cy="3979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i="1" dirty="0">
                <a:highlight>
                  <a:srgbClr val="00FF00"/>
                </a:highlight>
              </a:rPr>
              <a:t>Yksisarvisiin liittyy useita piirteitä ja uskomuksia, jotka ovat innoittaneet minua työssäni. </a:t>
            </a:r>
            <a:r>
              <a:rPr lang="fi-FI" sz="2400" i="1" dirty="0"/>
              <a:t>Kyse on ensinnäkin taruolennosta, joka vie ajatukset fantasiamaailmoihin ja satuun. </a:t>
            </a:r>
            <a:r>
              <a:rPr lang="fi-FI" sz="2400" i="1" dirty="0">
                <a:solidFill>
                  <a:schemeClr val="tx1"/>
                </a:solidFill>
              </a:rPr>
              <a:t>Y</a:t>
            </a:r>
            <a:r>
              <a:rPr lang="fi-FI" sz="2400" i="1" dirty="0"/>
              <a:t>ksisarvisiin liitetään usein puhtauden tai viattomuuden ajatus, mutta toisaalta niiden sarvi edustaa myös vaaraa. Tämä ristiriita kuvastuu…</a:t>
            </a:r>
            <a:endParaRPr lang="fi-FI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2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F52542-7B25-43A7-A0A5-0513225EF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Vinkkejä kappalerakenteen ja punaisen langan kehittämiseen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C219C3-38C3-426A-9E89-8E8D91583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Lue peräkkäin kappaleiden 1. virkkeitä – muodostuuko ehjä juoni?</a:t>
            </a:r>
          </a:p>
          <a:p>
            <a:r>
              <a:rPr lang="fi-FI" dirty="0"/>
              <a:t>Eksyykö kappale aiheesta toiseen? </a:t>
            </a:r>
          </a:p>
          <a:p>
            <a:pPr lvl="1"/>
            <a:r>
              <a:rPr lang="fi-FI" dirty="0"/>
              <a:t>Jaa osiin</a:t>
            </a:r>
          </a:p>
          <a:p>
            <a:pPr lvl="1"/>
            <a:r>
              <a:rPr lang="fi-FI" dirty="0"/>
              <a:t>Tee muodostuville kappaleille tarvittaessa uudet ydinvirkkeet</a:t>
            </a:r>
          </a:p>
          <a:p>
            <a:pPr lvl="1"/>
            <a:r>
              <a:rPr lang="fi-FI" dirty="0"/>
              <a:t>Tarkista, ettei 1. virkkeissä ole sekä ydin- että tukivirkkeen piirteitä – jos on, korjaa</a:t>
            </a:r>
          </a:p>
          <a:p>
            <a:r>
              <a:rPr lang="fi-FI" dirty="0"/>
              <a:t>Ovatko kappaleet liian lyhyitä tai irrallisia?</a:t>
            </a:r>
          </a:p>
          <a:p>
            <a:pPr lvl="1"/>
            <a:r>
              <a:rPr lang="fi-FI" dirty="0"/>
              <a:t>Yhdistä edeltävään tai seuraavaan</a:t>
            </a:r>
          </a:p>
          <a:p>
            <a:pPr lvl="1"/>
            <a:r>
              <a:rPr lang="fi-FI" dirty="0"/>
              <a:t>Korosta yhteyksiä metatekstillä</a:t>
            </a:r>
          </a:p>
          <a:p>
            <a:r>
              <a:rPr lang="fi-FI" dirty="0"/>
              <a:t>Muista vertaisapu – pyydä kaveria kertomaan, missä lukija putoaa kärryiltä</a:t>
            </a:r>
          </a:p>
        </p:txBody>
      </p:sp>
    </p:spTree>
    <p:extLst>
      <p:ext uri="{BB962C8B-B14F-4D97-AF65-F5344CB8AC3E}">
        <p14:creationId xmlns:p14="http://schemas.microsoft.com/office/powerpoint/2010/main" val="362099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260862-76AD-4142-B840-4C633CB2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Virkkeen sujuvoittaminen ja selkeyttäminen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B69F73B-9B8B-4227-89F9-EB3264288E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Paloittele osiin: piste on ystävä</a:t>
            </a:r>
          </a:p>
          <a:p>
            <a:r>
              <a:rPr lang="fi-FI" dirty="0"/>
              <a:t>Kokeile eri järjestyksiä: </a:t>
            </a:r>
          </a:p>
          <a:p>
            <a:pPr lvl="1"/>
            <a:r>
              <a:rPr lang="fi-FI" dirty="0"/>
              <a:t>Tutummasta uudempaan?</a:t>
            </a:r>
          </a:p>
          <a:p>
            <a:pPr lvl="1"/>
            <a:r>
              <a:rPr lang="fi-FI" dirty="0"/>
              <a:t>Syystä seuraukseen?</a:t>
            </a:r>
          </a:p>
          <a:p>
            <a:pPr lvl="1"/>
            <a:r>
              <a:rPr lang="fi-FI" dirty="0"/>
              <a:t>Tosiseikasta sen merkitykseen?</a:t>
            </a:r>
          </a:p>
          <a:p>
            <a:pPr lvl="1"/>
            <a:r>
              <a:rPr lang="fi-FI" dirty="0"/>
              <a:t> Menneestä tulevaan?</a:t>
            </a:r>
          </a:p>
          <a:p>
            <a:pPr lvl="1"/>
            <a:r>
              <a:rPr lang="fi-FI" dirty="0"/>
              <a:t>Havainnosta yleistykseen?</a:t>
            </a:r>
          </a:p>
          <a:p>
            <a:pPr lvl="1"/>
            <a:r>
              <a:rPr lang="fi-FI" dirty="0"/>
              <a:t>Ydinasiasta yksityiskohtaan?</a:t>
            </a:r>
          </a:p>
          <a:p>
            <a:pPr lvl="1"/>
            <a:r>
              <a:rPr lang="fi-FI" dirty="0"/>
              <a:t>…tai päinvastoin?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BC2D5F-32E1-4E42-AE27-1C023E77C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/>
              <a:t>Selkeytä konjunktioilla ja </a:t>
            </a:r>
            <a:r>
              <a:rPr lang="fi-FI" dirty="0" err="1"/>
              <a:t>konnektoreilla</a:t>
            </a:r>
            <a:endParaRPr lang="fi-FI" dirty="0"/>
          </a:p>
          <a:p>
            <a:pPr lvl="1"/>
            <a:r>
              <a:rPr lang="fi-FI" dirty="0"/>
              <a:t>Koska; siksi, että; lisäksi; silloin kun; ja; siten, että; nimittäin; erityisesti; toisaalta…</a:t>
            </a:r>
          </a:p>
          <a:p>
            <a:r>
              <a:rPr lang="fi-FI" dirty="0"/>
              <a:t>Huomaa toisto</a:t>
            </a:r>
          </a:p>
          <a:p>
            <a:pPr lvl="1"/>
            <a:r>
              <a:rPr lang="fi-FI" dirty="0"/>
              <a:t>Pronominit auttavat (se, ne)</a:t>
            </a:r>
          </a:p>
          <a:p>
            <a:pPr lvl="1"/>
            <a:r>
              <a:rPr lang="fi-FI" dirty="0"/>
              <a:t>Vaihtele verbejä tai sanajärjestystä</a:t>
            </a:r>
          </a:p>
        </p:txBody>
      </p:sp>
    </p:spTree>
    <p:extLst>
      <p:ext uri="{BB962C8B-B14F-4D97-AF65-F5344CB8AC3E}">
        <p14:creationId xmlns:p14="http://schemas.microsoft.com/office/powerpoint/2010/main" val="447626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61A6B8-D7DB-4C56-90B3-78AC09E64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30763" cy="1400530"/>
          </a:xfrm>
        </p:spPr>
        <p:txBody>
          <a:bodyPr/>
          <a:lstStyle/>
          <a:p>
            <a:r>
              <a:rPr lang="fi-FI" dirty="0"/>
              <a:t>Syventävää: </a:t>
            </a:r>
            <a:br>
              <a:rPr lang="fi-FI" dirty="0"/>
            </a:br>
            <a:r>
              <a:rPr lang="fi-FI" dirty="0"/>
              <a:t>Informaatiorakenne, teema ja </a:t>
            </a:r>
            <a:r>
              <a:rPr lang="fi-FI" dirty="0" err="1"/>
              <a:t>reema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C150D5-C085-49E6-BA8B-187A65AB7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2060576"/>
            <a:ext cx="4396339" cy="3940729"/>
          </a:xfrm>
        </p:spPr>
        <p:txBody>
          <a:bodyPr anchor="ctr"/>
          <a:lstStyle/>
          <a:p>
            <a:r>
              <a:rPr lang="fi-FI" u="sng" dirty="0"/>
              <a:t>Teema</a:t>
            </a:r>
            <a:r>
              <a:rPr lang="fi-FI" dirty="0"/>
              <a:t>: tuttu asia, joka tuo esiin aihepiirin, virkkeen alkuun</a:t>
            </a:r>
          </a:p>
          <a:p>
            <a:r>
              <a:rPr lang="fi-FI" b="1" dirty="0" err="1"/>
              <a:t>Reema</a:t>
            </a:r>
            <a:r>
              <a:rPr lang="fi-FI" dirty="0"/>
              <a:t>: uusi tai uutisarvoinen asia virkkeen loppuun</a:t>
            </a:r>
          </a:p>
          <a:p>
            <a:r>
              <a:rPr lang="fi-FI" dirty="0"/>
              <a:t>Ensimmäisen virkkeen </a:t>
            </a:r>
            <a:r>
              <a:rPr lang="fi-FI" b="1" dirty="0" err="1"/>
              <a:t>reemasta</a:t>
            </a:r>
            <a:r>
              <a:rPr lang="fi-FI" dirty="0"/>
              <a:t> seuraavan </a:t>
            </a:r>
            <a:r>
              <a:rPr lang="fi-FI" u="sng" dirty="0"/>
              <a:t>teema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C5B9B24-1FEE-42EC-A910-909B3B2EE8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u="sng" dirty="0"/>
              <a:t>Energiantuotannon poliittiseen ohjaukseen </a:t>
            </a:r>
            <a:r>
              <a:rPr lang="fi-FI" dirty="0"/>
              <a:t>liittyy myös </a:t>
            </a:r>
            <a:r>
              <a:rPr lang="fi-FI" b="1" dirty="0"/>
              <a:t>pulmia</a:t>
            </a:r>
            <a:r>
              <a:rPr lang="fi-FI" dirty="0"/>
              <a:t>. </a:t>
            </a:r>
            <a:r>
              <a:rPr lang="fi-FI" u="sng" dirty="0"/>
              <a:t>Yhtenä esimerkkinä </a:t>
            </a:r>
            <a:r>
              <a:rPr lang="fi-FI" dirty="0"/>
              <a:t>Smith ja </a:t>
            </a:r>
            <a:r>
              <a:rPr lang="fi-FI" dirty="0" err="1"/>
              <a:t>Wesson</a:t>
            </a:r>
            <a:r>
              <a:rPr lang="fi-FI" dirty="0"/>
              <a:t> (2018) nostavat esiin </a:t>
            </a:r>
            <a:r>
              <a:rPr lang="fi-FI" b="1" dirty="0"/>
              <a:t>sen, että yleinen, esimerkiksi kansallinen etu ei aina ole sama kuin paikallinen tai yksityinen etu. </a:t>
            </a:r>
            <a:r>
              <a:rPr lang="fi-FI" u="sng" dirty="0"/>
              <a:t>Ristiriitoja </a:t>
            </a:r>
            <a:r>
              <a:rPr lang="fi-FI" dirty="0"/>
              <a:t>voi syntyä, jos esimerkiksi </a:t>
            </a:r>
            <a:r>
              <a:rPr lang="fi-FI" b="1" dirty="0"/>
              <a:t>tuulivoimalaitosten läheisyydessä asuvien kokemusta laitosten haittapuolista ei oteta huomioon</a:t>
            </a:r>
            <a:r>
              <a:rPr lang="fi-FI" dirty="0"/>
              <a:t>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75063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16453F-EE21-4416-A82C-C4CC53DD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Valinta on kirjoittajan: </a:t>
            </a:r>
            <a:br>
              <a:rPr lang="fi-FI" dirty="0"/>
            </a:br>
            <a:r>
              <a:rPr lang="fi-FI" dirty="0"/>
              <a:t>sama asia, kaksi tapaa ilmaista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A88B9C-E20F-4EE0-9BDA-1326202698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Kappaleen ydinteemana sertifikaattien </a:t>
            </a:r>
            <a:r>
              <a:rPr lang="fi-FI" b="1" dirty="0"/>
              <a:t>haasteet</a:t>
            </a:r>
            <a:r>
              <a:rPr lang="fi-FI" dirty="0"/>
              <a:t>:</a:t>
            </a:r>
          </a:p>
          <a:p>
            <a:r>
              <a:rPr lang="fi-FI" dirty="0"/>
              <a:t>Ympäristösertifikaatteihin liittyy kuitenkin </a:t>
            </a:r>
            <a:r>
              <a:rPr lang="fi-FI" b="1" dirty="0"/>
              <a:t>useita haasteita kuluttajien kannalta</a:t>
            </a:r>
            <a:r>
              <a:rPr lang="fi-FI" dirty="0"/>
              <a:t>. Koska sertifikaatteja on monenlaisia ja monen eri tahon myöntämiä, niitä voi olla vaikea vertailla keskenään. (…)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9B6A2F-C317-410B-A055-D2E0A2BCC5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Kappaleen ydinteemana sertifikaattien </a:t>
            </a:r>
            <a:r>
              <a:rPr lang="fi-FI" b="1" dirty="0"/>
              <a:t>moninaisuus</a:t>
            </a:r>
            <a:r>
              <a:rPr lang="fi-FI" dirty="0"/>
              <a:t>:</a:t>
            </a:r>
          </a:p>
          <a:p>
            <a:r>
              <a:rPr lang="fi-FI" dirty="0"/>
              <a:t>Ympäristösertifikaatteja </a:t>
            </a:r>
            <a:r>
              <a:rPr lang="fi-FI" b="1" dirty="0"/>
              <a:t>on monenlaisia </a:t>
            </a:r>
            <a:r>
              <a:rPr lang="fi-FI" dirty="0"/>
              <a:t>ja niitä myöntävät monet eri tahot. Tästä seuraa kuluttajille myös haasteita, kun sertifikaatteja on vaikea vertailla keskenään. (…)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44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65808A-F714-47AC-85C4-42F7992F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Muista myös kokonaisrakenne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B5E284-037B-414C-AC16-BC305086A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Palaa tarvittaessa ”tutkimuskysymykseen”: täsmennä tarvittaessa ja mieti tutkimuskysymyksen avulla, mikä on käsittelyssä olennaista</a:t>
            </a:r>
          </a:p>
          <a:p>
            <a:r>
              <a:rPr lang="fi-FI" dirty="0"/>
              <a:t>Tarkastele kokonaisuutta argumenttina: kysymys, osavastaukset, yhteenveto päätelmistä ja reflektiosta</a:t>
            </a:r>
          </a:p>
          <a:p>
            <a:r>
              <a:rPr lang="fi-FI" dirty="0"/>
              <a:t>Peilaa johdanto- ja yhteenvetolukua toisiinsa</a:t>
            </a:r>
          </a:p>
        </p:txBody>
      </p:sp>
    </p:spTree>
    <p:extLst>
      <p:ext uri="{BB962C8B-B14F-4D97-AF65-F5344CB8AC3E}">
        <p14:creationId xmlns:p14="http://schemas.microsoft.com/office/powerpoint/2010/main" val="2866853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2BB54C-9753-4418-AC1A-A426C8DB2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Muistutus:</a:t>
            </a:r>
            <a:br>
              <a:rPr lang="fi-FI" dirty="0"/>
            </a:br>
            <a:r>
              <a:rPr lang="fi-FI" dirty="0"/>
              <a:t>Kielenhuoltotesti + lukumateriaali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08484D-A4F4-4383-BEC6-7730501BF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https://mycourses.aalto.fi/course/view.php?id=3093</a:t>
            </a:r>
            <a:endParaRPr lang="fi-FI" dirty="0"/>
          </a:p>
          <a:p>
            <a:r>
              <a:rPr lang="fi-FI" dirty="0"/>
              <a:t>Jollet jo tehnyt, tee pian</a:t>
            </a:r>
          </a:p>
          <a:p>
            <a:r>
              <a:rPr lang="fi-FI" dirty="0"/>
              <a:t>Tukee itsediagnosointia</a:t>
            </a:r>
          </a:p>
          <a:p>
            <a:r>
              <a:rPr lang="fi-FI" dirty="0"/>
              <a:t>Lukumateriaali apuna kertaamisessa</a:t>
            </a:r>
          </a:p>
        </p:txBody>
      </p:sp>
    </p:spTree>
    <p:extLst>
      <p:ext uri="{BB962C8B-B14F-4D97-AF65-F5344CB8AC3E}">
        <p14:creationId xmlns:p14="http://schemas.microsoft.com/office/powerpoint/2010/main" val="1414617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B5C82E-0B67-4231-AB6F-C99C4F0B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Kielenhuoltoa – viivat ja välit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820168-5F91-480C-9357-AE5924B0A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4599" y="1487341"/>
            <a:ext cx="4313864" cy="5006340"/>
          </a:xfrm>
        </p:spPr>
        <p:txBody>
          <a:bodyPr>
            <a:normAutofit/>
          </a:bodyPr>
          <a:lstStyle/>
          <a:p>
            <a:r>
              <a:rPr lang="fi-FI" sz="2200" dirty="0"/>
              <a:t>Kaksi tärkeää viivaa: yhdysmerkki tai </a:t>
            </a:r>
            <a:br>
              <a:rPr lang="fi-FI" sz="2200" dirty="0"/>
            </a:br>
            <a:r>
              <a:rPr lang="fi-FI" sz="2200" dirty="0"/>
              <a:t>yhdysviiva ”-”</a:t>
            </a:r>
            <a:br>
              <a:rPr lang="fi-FI" sz="2200" dirty="0"/>
            </a:br>
            <a:r>
              <a:rPr lang="fi-FI" sz="2200" dirty="0"/>
              <a:t>ja ajatusviiva ”– ”</a:t>
            </a:r>
          </a:p>
          <a:p>
            <a:r>
              <a:rPr lang="fi-FI" sz="2200" dirty="0"/>
              <a:t>Yhdysmerkki yhdyssanailmauksissa</a:t>
            </a:r>
          </a:p>
          <a:p>
            <a:pPr lvl="1"/>
            <a:r>
              <a:rPr lang="fi-FI" sz="1800" dirty="0"/>
              <a:t>Jääkaappi-pakastin</a:t>
            </a:r>
          </a:p>
          <a:p>
            <a:pPr lvl="1"/>
            <a:r>
              <a:rPr lang="fi-FI" sz="1800" dirty="0"/>
              <a:t>Energia-ala</a:t>
            </a:r>
          </a:p>
          <a:p>
            <a:pPr lvl="1"/>
            <a:r>
              <a:rPr lang="fi-FI" sz="1800" dirty="0"/>
              <a:t>Vesi- ja tuulivoima</a:t>
            </a:r>
          </a:p>
          <a:p>
            <a:pPr lvl="1"/>
            <a:r>
              <a:rPr lang="fi-FI" sz="1800" dirty="0"/>
              <a:t>1900-luku, C-rappu</a:t>
            </a:r>
          </a:p>
          <a:p>
            <a:pPr lvl="1"/>
            <a:r>
              <a:rPr lang="fi-FI" sz="1800" dirty="0"/>
              <a:t>Avaimet käteen -ratkaisu </a:t>
            </a:r>
            <a:r>
              <a:rPr lang="fi-FI" sz="1700" dirty="0"/>
              <a:t>(Huom. Word korjaa väärin! Huom. Välilyönnin paikka!)</a:t>
            </a:r>
            <a:endParaRPr lang="fi-FI" sz="240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9E63894-E3A4-49B4-9C16-B8259B23A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7433" y="1487595"/>
            <a:ext cx="4739677" cy="4913205"/>
          </a:xfrm>
        </p:spPr>
        <p:txBody>
          <a:bodyPr>
            <a:normAutofit/>
          </a:bodyPr>
          <a:lstStyle/>
          <a:p>
            <a:r>
              <a:rPr lang="fi-FI" sz="2400" dirty="0"/>
              <a:t>Ajatusviiva virkkeen välimerkkinä ja ääriarvo- ja rajakohtailmauksissa</a:t>
            </a:r>
          </a:p>
          <a:p>
            <a:pPr lvl="1"/>
            <a:r>
              <a:rPr lang="fi-FI" sz="2200" dirty="0"/>
              <a:t>Ks. s. 27–32 </a:t>
            </a:r>
          </a:p>
          <a:p>
            <a:pPr lvl="1"/>
            <a:r>
              <a:rPr lang="fi-FI" sz="2200" dirty="0"/>
              <a:t>Vuosina 2007–2012 </a:t>
            </a:r>
          </a:p>
          <a:p>
            <a:pPr lvl="1"/>
            <a:r>
              <a:rPr lang="fi-FI" sz="2200" dirty="0"/>
              <a:t>Tammi–huhtikuussa </a:t>
            </a:r>
          </a:p>
          <a:p>
            <a:r>
              <a:rPr lang="fi-FI" sz="2400" dirty="0"/>
              <a:t>Molempia voi esiintyä samassa ilmauksessa!</a:t>
            </a:r>
          </a:p>
          <a:p>
            <a:pPr lvl="1"/>
            <a:r>
              <a:rPr lang="fi-FI" sz="2200" dirty="0"/>
              <a:t>Suuntaus oli voimakas etenkin 1970–1990-luvuilla 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0268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6F1E89-93E3-4D62-8EF4-A516D1EE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tekstipajan aiheet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BEF3E7-26DD-441D-A1C3-5C11D2396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Kirjoitusprosessi: muokkaaminen ja viimeistely</a:t>
            </a:r>
          </a:p>
          <a:p>
            <a:r>
              <a:rPr lang="fi-FI" dirty="0"/>
              <a:t>Tekstinäyte: yleisiä pulmia ja ohjeet korjattuun palautukseen</a:t>
            </a:r>
          </a:p>
          <a:p>
            <a:r>
              <a:rPr lang="fi-FI" dirty="0"/>
              <a:t>Kielenhuollon pikakertaus</a:t>
            </a:r>
          </a:p>
          <a:p>
            <a:r>
              <a:rPr lang="fi-FI" dirty="0"/>
              <a:t>Lisää vertaiskommentointia: pari-/pienryhmäharjoitus</a:t>
            </a:r>
          </a:p>
          <a:p>
            <a:r>
              <a:rPr lang="fi-FI" dirty="0"/>
              <a:t>Tiivistelmä</a:t>
            </a:r>
          </a:p>
          <a:p>
            <a:r>
              <a:rPr lang="fi-FI" dirty="0"/>
              <a:t>Kootut vinkkilistat viimeistelyyn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6871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3A4F45-438C-4AD7-92D5-3A8896E6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Kielenhuoltoa – nimien ja lyhenteiden taivutus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87E90DA-4E36-4F61-833E-2F072FC25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4984" y="1988580"/>
            <a:ext cx="4738601" cy="4321510"/>
          </a:xfrm>
        </p:spPr>
        <p:txBody>
          <a:bodyPr>
            <a:normAutofit/>
          </a:bodyPr>
          <a:lstStyle/>
          <a:p>
            <a:r>
              <a:rPr lang="fi-FI" dirty="0"/>
              <a:t>Lyhenteisiin tarvittaessa kaksoispiste, nimiin heittomerkki, aina ei tarvita</a:t>
            </a:r>
          </a:p>
          <a:p>
            <a:r>
              <a:rPr lang="fi-FI" dirty="0"/>
              <a:t>Lyhennesanoihin taivutuspääte suoraan</a:t>
            </a:r>
          </a:p>
          <a:p>
            <a:pPr lvl="1"/>
            <a:r>
              <a:rPr lang="fi-FI" dirty="0"/>
              <a:t>NATOn (luetaan ”</a:t>
            </a:r>
            <a:r>
              <a:rPr lang="fi-FI" dirty="0" err="1"/>
              <a:t>naton</a:t>
            </a:r>
            <a:r>
              <a:rPr lang="fi-FI" dirty="0"/>
              <a:t>”)</a:t>
            </a:r>
          </a:p>
          <a:p>
            <a:pPr lvl="1"/>
            <a:r>
              <a:rPr lang="fi-FI" dirty="0" err="1"/>
              <a:t>OPECin</a:t>
            </a:r>
            <a:r>
              <a:rPr lang="fi-FI" dirty="0"/>
              <a:t> (luetaan ”opekin”)</a:t>
            </a:r>
          </a:p>
          <a:p>
            <a:r>
              <a:rPr lang="fi-FI" dirty="0"/>
              <a:t>Kirjaimittain luettaviin lyhenteisiin, yksiköihin ja merkkeihin : ja pääte</a:t>
            </a:r>
          </a:p>
          <a:p>
            <a:pPr lvl="1"/>
            <a:r>
              <a:rPr lang="fi-FI" dirty="0"/>
              <a:t>MMM:n (”</a:t>
            </a:r>
            <a:r>
              <a:rPr lang="fi-FI" dirty="0" err="1"/>
              <a:t>äm</a:t>
            </a:r>
            <a:r>
              <a:rPr lang="fi-FI" dirty="0"/>
              <a:t>-</a:t>
            </a:r>
            <a:r>
              <a:rPr lang="fi-FI" dirty="0" err="1"/>
              <a:t>äm</a:t>
            </a:r>
            <a:r>
              <a:rPr lang="fi-FI" dirty="0"/>
              <a:t>-ämmän”)</a:t>
            </a:r>
          </a:p>
          <a:p>
            <a:pPr lvl="1"/>
            <a:r>
              <a:rPr lang="fi-FI" dirty="0"/>
              <a:t>%:n</a:t>
            </a:r>
          </a:p>
          <a:p>
            <a:pPr lvl="1"/>
            <a:r>
              <a:rPr lang="fi-FI" dirty="0" err="1"/>
              <a:t>OPEC:n</a:t>
            </a:r>
            <a:r>
              <a:rPr lang="fi-FI" dirty="0"/>
              <a:t> (”</a:t>
            </a:r>
            <a:r>
              <a:rPr lang="fi-FI" dirty="0" err="1"/>
              <a:t>oo</a:t>
            </a:r>
            <a:r>
              <a:rPr lang="fi-FI" dirty="0"/>
              <a:t>-pee-</a:t>
            </a:r>
            <a:r>
              <a:rPr lang="fi-FI" dirty="0" err="1"/>
              <a:t>ee</a:t>
            </a:r>
            <a:r>
              <a:rPr lang="fi-FI" dirty="0"/>
              <a:t>-</a:t>
            </a:r>
            <a:r>
              <a:rPr lang="fi-FI" dirty="0" err="1"/>
              <a:t>ceen</a:t>
            </a:r>
            <a:r>
              <a:rPr lang="fi-FI" dirty="0"/>
              <a:t>”)</a:t>
            </a:r>
          </a:p>
          <a:p>
            <a:r>
              <a:rPr lang="fi-FI" dirty="0"/>
              <a:t>Joskus voi valita – ole systemaattinen!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8F35EDB-1CAF-49E4-9EC8-319B39B21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2734" y="1758189"/>
            <a:ext cx="4101984" cy="4647093"/>
          </a:xfrm>
        </p:spPr>
        <p:txBody>
          <a:bodyPr>
            <a:normAutofit/>
          </a:bodyPr>
          <a:lstStyle/>
          <a:p>
            <a:r>
              <a:rPr lang="fi-FI" u="sng" dirty="0"/>
              <a:t>Kaikkia</a:t>
            </a:r>
            <a:r>
              <a:rPr lang="fi-FI" dirty="0"/>
              <a:t> nimiä taivutetaan</a:t>
            </a:r>
          </a:p>
          <a:p>
            <a:pPr lvl="1"/>
            <a:r>
              <a:rPr lang="fi-FI" dirty="0"/>
              <a:t>Smith</a:t>
            </a:r>
            <a:r>
              <a:rPr lang="fi-FI" dirty="0">
                <a:solidFill>
                  <a:srgbClr val="00B050"/>
                </a:solidFill>
              </a:rPr>
              <a:t>in</a:t>
            </a:r>
            <a:r>
              <a:rPr lang="fi-FI" dirty="0"/>
              <a:t> ja Johnson</a:t>
            </a:r>
            <a:r>
              <a:rPr lang="fi-FI" dirty="0">
                <a:solidFill>
                  <a:srgbClr val="00B050"/>
                </a:solidFill>
              </a:rPr>
              <a:t>in</a:t>
            </a:r>
            <a:r>
              <a:rPr lang="fi-FI" dirty="0"/>
              <a:t> (2013) mukaan</a:t>
            </a:r>
          </a:p>
          <a:p>
            <a:r>
              <a:rPr lang="fi-FI" dirty="0"/>
              <a:t>Pääte useimmiten suoraan nimeen tai i-sidevokaalin avulla</a:t>
            </a:r>
          </a:p>
          <a:p>
            <a:pPr lvl="1"/>
            <a:r>
              <a:rPr lang="fi-FI" dirty="0" err="1"/>
              <a:t>Borgan</a:t>
            </a:r>
            <a:r>
              <a:rPr lang="fi-FI" dirty="0"/>
              <a:t> (</a:t>
            </a:r>
            <a:r>
              <a:rPr lang="fi-FI" dirty="0" err="1"/>
              <a:t>Borga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Lakeen (Lake, illatiivi)</a:t>
            </a:r>
          </a:p>
          <a:p>
            <a:pPr lvl="1"/>
            <a:r>
              <a:rPr lang="fi-FI" dirty="0" err="1"/>
              <a:t>Yinin</a:t>
            </a:r>
            <a:r>
              <a:rPr lang="fi-FI" dirty="0"/>
              <a:t> (</a:t>
            </a:r>
            <a:r>
              <a:rPr lang="fi-FI" dirty="0" err="1"/>
              <a:t>Yin</a:t>
            </a:r>
            <a:r>
              <a:rPr lang="fi-FI" dirty="0"/>
              <a:t>)</a:t>
            </a:r>
          </a:p>
          <a:p>
            <a:r>
              <a:rPr lang="fi-FI" dirty="0"/>
              <a:t>Ääntymättä jäävä loppukonsonantti kirjoitusasussa, äänneasu päättyy vokaaliin: heittomerkki</a:t>
            </a:r>
          </a:p>
          <a:p>
            <a:pPr lvl="1"/>
            <a:r>
              <a:rPr lang="fi-FI" dirty="0"/>
              <a:t>Shaw’n (Shaw [</a:t>
            </a:r>
            <a:r>
              <a:rPr lang="fi-FI" dirty="0" err="1"/>
              <a:t>shoo</a:t>
            </a:r>
            <a:r>
              <a:rPr lang="fi-FI" dirty="0"/>
              <a:t>, </a:t>
            </a:r>
            <a:r>
              <a:rPr lang="fi-FI" dirty="0" err="1"/>
              <a:t>shoon</a:t>
            </a:r>
            <a:r>
              <a:rPr lang="fi-FI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440788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96E596-3FD2-4278-93FA-AD578B811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Pilkkusääntöjen pikakertaus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320465-DD27-482F-BA6F-998F8C3B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620" y="1440603"/>
            <a:ext cx="8915400" cy="4890655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Pilkutussäännöt perustuvat suomessa kielioppiin!</a:t>
            </a:r>
          </a:p>
          <a:p>
            <a:r>
              <a:rPr lang="fi-FI" dirty="0"/>
              <a:t>Pääsääntö: virkkeen lauseet erotetaan toisistaan pilkulla</a:t>
            </a:r>
          </a:p>
          <a:p>
            <a:pPr lvl="1"/>
            <a:r>
              <a:rPr lang="fi-FI" dirty="0"/>
              <a:t>Yhtiö </a:t>
            </a:r>
            <a:r>
              <a:rPr lang="fi-FI" u="sng" dirty="0"/>
              <a:t>rakennutti</a:t>
            </a:r>
            <a:r>
              <a:rPr lang="fi-FI" dirty="0"/>
              <a:t> voimalan, joka </a:t>
            </a:r>
            <a:r>
              <a:rPr lang="fi-FI" u="sng" dirty="0"/>
              <a:t>valmistui</a:t>
            </a:r>
            <a:r>
              <a:rPr lang="fi-FI" dirty="0"/>
              <a:t> vuonna 2018.</a:t>
            </a:r>
          </a:p>
          <a:p>
            <a:pPr lvl="1"/>
            <a:r>
              <a:rPr lang="fi-FI" dirty="0"/>
              <a:t>Tämä voimala, joka </a:t>
            </a:r>
            <a:r>
              <a:rPr lang="fi-FI" u="sng" dirty="0"/>
              <a:t>hyödynsi</a:t>
            </a:r>
            <a:r>
              <a:rPr lang="fi-FI" dirty="0"/>
              <a:t> aurinkoenergiaa ensimmäisenä Suomessa, </a:t>
            </a:r>
            <a:r>
              <a:rPr lang="fi-FI" u="sng" dirty="0"/>
              <a:t>osoittautui</a:t>
            </a:r>
            <a:r>
              <a:rPr lang="fi-FI" dirty="0"/>
              <a:t> nopeasti liian pieneksi.</a:t>
            </a:r>
          </a:p>
          <a:p>
            <a:r>
              <a:rPr lang="fi-FI" dirty="0"/>
              <a:t>Ensimmäinen poikkeus: päälauseita, joissa on jokin yhteinen, toistamatta jätetty lauseenjäsen, ei eroteta toisistaan pilkuilla</a:t>
            </a:r>
          </a:p>
          <a:p>
            <a:pPr lvl="1"/>
            <a:r>
              <a:rPr lang="fi-FI" dirty="0">
                <a:solidFill>
                  <a:srgbClr val="00B050"/>
                </a:solidFill>
              </a:rPr>
              <a:t>Vuonna 2018 </a:t>
            </a:r>
            <a:r>
              <a:rPr lang="fi-FI" dirty="0"/>
              <a:t>hallitus antoi esityksen uudeksi laiksi ja  eduskunta hyväksyi sen.</a:t>
            </a:r>
          </a:p>
          <a:p>
            <a:r>
              <a:rPr lang="fi-FI" dirty="0"/>
              <a:t>Toinen poikkeus: rinnasteisia sivulauseita, joita yhdistää rinnastuskonjunktio, ei eroteta pilkulla</a:t>
            </a:r>
          </a:p>
          <a:p>
            <a:pPr lvl="1"/>
            <a:r>
              <a:rPr lang="fi-FI" dirty="0"/>
              <a:t>Toisessa luvussa selvitän, </a:t>
            </a:r>
            <a:r>
              <a:rPr lang="fi-FI" u="sng" dirty="0"/>
              <a:t>miten</a:t>
            </a:r>
            <a:r>
              <a:rPr lang="fi-FI" dirty="0"/>
              <a:t> paljon aurinkovoimaloita Suomessa on </a:t>
            </a:r>
            <a:r>
              <a:rPr lang="fi-FI" dirty="0">
                <a:solidFill>
                  <a:srgbClr val="00B050"/>
                </a:solidFill>
              </a:rPr>
              <a:t>ja</a:t>
            </a:r>
            <a:r>
              <a:rPr lang="fi-FI" dirty="0"/>
              <a:t> millainen on niiden tulevaisuus.</a:t>
            </a:r>
          </a:p>
          <a:p>
            <a:r>
              <a:rPr lang="fi-FI" dirty="0"/>
              <a:t>Huom.! Lauseenvastikkeita ei pilkuteta!</a:t>
            </a:r>
          </a:p>
          <a:p>
            <a:pPr lvl="1"/>
            <a:r>
              <a:rPr lang="fi-FI" dirty="0">
                <a:solidFill>
                  <a:srgbClr val="00B050"/>
                </a:solidFill>
              </a:rPr>
              <a:t>Käsitellessäni tuulivoimaa </a:t>
            </a:r>
            <a:r>
              <a:rPr lang="fi-FI" u="sng" dirty="0"/>
              <a:t>keskityn</a:t>
            </a:r>
            <a:r>
              <a:rPr lang="fi-FI" dirty="0"/>
              <a:t> Suomen olosuhteisiin.</a:t>
            </a:r>
          </a:p>
        </p:txBody>
      </p:sp>
    </p:spTree>
    <p:extLst>
      <p:ext uri="{BB962C8B-B14F-4D97-AF65-F5344CB8AC3E}">
        <p14:creationId xmlns:p14="http://schemas.microsoft.com/office/powerpoint/2010/main" val="3652751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0AFAAC-9552-4E88-8122-93F0B5DB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Lähdeviittaustekniikasta vielä kerran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3E3436-877D-4C2A-91BE-FB7459B24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3" y="2272683"/>
            <a:ext cx="4383088" cy="3983655"/>
          </a:xfrm>
        </p:spPr>
        <p:txBody>
          <a:bodyPr>
            <a:normAutofit lnSpcReduction="10000"/>
          </a:bodyPr>
          <a:lstStyle/>
          <a:p>
            <a:r>
              <a:rPr lang="fi-FI" dirty="0"/>
              <a:t>Ajatusten ja tietojen lähteen pitää olla lukijalle vesiselvä</a:t>
            </a:r>
          </a:p>
          <a:p>
            <a:r>
              <a:rPr lang="fi-FI" dirty="0"/>
              <a:t>Tieteen objektiivisuus, kriittisyys ja läpinäkyvyys vaativat kaikki kunnollista viittaustekniikkaa</a:t>
            </a:r>
          </a:p>
          <a:p>
            <a:r>
              <a:rPr lang="fi-FI" dirty="0"/>
              <a:t>Oikein käytetty viittaustekniikka säästää myös esimerkiksi turhilta plagiointiepäilyksiltä</a:t>
            </a:r>
          </a:p>
          <a:p>
            <a:r>
              <a:rPr lang="fi-FI" dirty="0"/>
              <a:t>Selvin valinta on aina ns. </a:t>
            </a:r>
            <a:r>
              <a:rPr lang="fi-FI" dirty="0">
                <a:solidFill>
                  <a:srgbClr val="00B050"/>
                </a:solidFill>
              </a:rPr>
              <a:t>paketointitekniikka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DCBDE66-5BDA-476D-9255-7BEE1A5D8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883301" cy="4200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B050"/>
                </a:solidFill>
              </a:rPr>
              <a:t>Virtanen ym. (2019) tutkivat </a:t>
            </a:r>
            <a:r>
              <a:rPr lang="fi-FI" dirty="0"/>
              <a:t>lohikäärmeenveren ominaisuuksia värjäysmateriaalina. He värjäsivät sillä silkkiä, villaa, pellavaa ja hamppua sekä lankana että kankaana. Intensiivisin värjäystulos saatiin silkkikankaisiin, mutta värin pysyvyys oli hyvä myös muissa kokeilluissa materiaaleissa. </a:t>
            </a:r>
            <a:r>
              <a:rPr lang="fi-FI" dirty="0">
                <a:solidFill>
                  <a:srgbClr val="00B050"/>
                </a:solidFill>
              </a:rPr>
              <a:t>(Virtanen ym. 2019.)</a:t>
            </a:r>
          </a:p>
          <a:p>
            <a:pPr marL="0" indent="0">
              <a:buNone/>
            </a:pPr>
            <a:r>
              <a:rPr lang="fi-FI" dirty="0"/>
              <a:t>Tässä viitataan yhteen virkkeeseen (Virtanen ym. 2019).</a:t>
            </a:r>
          </a:p>
          <a:p>
            <a:pPr marL="0" indent="0">
              <a:buNone/>
            </a:pPr>
            <a:r>
              <a:rPr lang="fi-FI" dirty="0"/>
              <a:t>Tässä tilanne on toinen. Viitataan useampaan virkkeeseen. (Virtanen ym. 2019.)</a:t>
            </a:r>
          </a:p>
        </p:txBody>
      </p:sp>
    </p:spTree>
    <p:extLst>
      <p:ext uri="{BB962C8B-B14F-4D97-AF65-F5344CB8AC3E}">
        <p14:creationId xmlns:p14="http://schemas.microsoft.com/office/powerpoint/2010/main" val="4031632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0AFAAC-9552-4E88-8122-93F0B5DB2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039" y="236127"/>
            <a:ext cx="9404723" cy="1819965"/>
          </a:xfrm>
        </p:spPr>
        <p:txBody>
          <a:bodyPr/>
          <a:lstStyle/>
          <a:p>
            <a:r>
              <a:rPr lang="fi-FI" dirty="0"/>
              <a:t>Lähdeviittaustekniikasta vielä kerran: numeroviitejärjestelmällä [1] tai </a:t>
            </a:r>
            <a:r>
              <a:rPr lang="fi-FI" baseline="30000" dirty="0"/>
              <a:t>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DCBDE66-5BDA-476D-9255-7BEE1A5D8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26385" y="2469823"/>
            <a:ext cx="8011410" cy="37865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B050"/>
                </a:solidFill>
              </a:rPr>
              <a:t>Virtanen ym.[1] tutkivat </a:t>
            </a:r>
            <a:r>
              <a:rPr lang="fi-FI" dirty="0"/>
              <a:t>lohikäärmeenveren ominaisuuksia värjäysmateriaalina. He värjäsivät sillä silkkiä, villaa, pellavaa ja hamppua sekä lankana että kankaana. Intensiivisin värjäystulos saatiin silkkikankaisiin, mutta värin pysyvyys oli hyvä myös muissa kokeilluissa materiaaleissa. </a:t>
            </a:r>
            <a:r>
              <a:rPr lang="fi-FI" dirty="0">
                <a:solidFill>
                  <a:srgbClr val="00B050"/>
                </a:solidFill>
              </a:rPr>
              <a:t>[1]</a:t>
            </a:r>
          </a:p>
          <a:p>
            <a:pPr marL="0" indent="0">
              <a:buNone/>
            </a:pPr>
            <a:endParaRPr lang="fi-FI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i-FI" dirty="0"/>
              <a:t>Tässä viitataan yhteen virkkeeseen [1].</a:t>
            </a:r>
          </a:p>
          <a:p>
            <a:pPr marL="0" indent="0">
              <a:buNone/>
            </a:pPr>
            <a:r>
              <a:rPr lang="fi-FI" dirty="0"/>
              <a:t>Tässä tilanne on toinen. Viitataan useampaan virkkeeseen. [1]</a:t>
            </a:r>
          </a:p>
        </p:txBody>
      </p:sp>
    </p:spTree>
    <p:extLst>
      <p:ext uri="{BB962C8B-B14F-4D97-AF65-F5344CB8AC3E}">
        <p14:creationId xmlns:p14="http://schemas.microsoft.com/office/powerpoint/2010/main" val="1025739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4B6883-9E4D-4697-BCE8-050BF9C89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Lähdeviittausmalleja – ei ole pakko opetella ulkoa!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E2B9D4-B3BB-423D-A858-4629532B3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5653" y="1853248"/>
            <a:ext cx="4396339" cy="4200245"/>
          </a:xfrm>
        </p:spPr>
        <p:txBody>
          <a:bodyPr/>
          <a:lstStyle/>
          <a:p>
            <a:r>
              <a:rPr lang="fi-FI" dirty="0"/>
              <a:t>Kauranen ym. 2007: Tutkimusraportin kirjoittamisen opas opinnäytetyön tekijöille, </a:t>
            </a:r>
            <a:r>
              <a:rPr lang="fi-FI" dirty="0" err="1"/>
              <a:t>aaltodocissa</a:t>
            </a:r>
            <a:r>
              <a:rPr lang="fi-FI" dirty="0"/>
              <a:t> </a:t>
            </a:r>
            <a:r>
              <a:rPr lang="fi-FI" dirty="0">
                <a:hlinkClick r:id="rId2"/>
              </a:rPr>
              <a:t>http://urn.fi/URN:ISBN:978-952-60-3663-2</a:t>
            </a:r>
            <a:endParaRPr lang="fi-FI" dirty="0"/>
          </a:p>
          <a:p>
            <a:r>
              <a:rPr lang="fi-FI" dirty="0"/>
              <a:t>Hyvät mallit sekä Harvard-tyyppisestä että numeroviitejärjestelmästä</a:t>
            </a:r>
          </a:p>
          <a:p>
            <a:r>
              <a:rPr lang="fi-FI" dirty="0"/>
              <a:t>Esimerkit suunnattu usein tekniikan alalle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CD51235-8EB5-4918-9960-2A8BF84A7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131" y="2065519"/>
            <a:ext cx="4396341" cy="4200245"/>
          </a:xfrm>
        </p:spPr>
        <p:txBody>
          <a:bodyPr/>
          <a:lstStyle/>
          <a:p>
            <a:r>
              <a:rPr lang="fi-FI" dirty="0"/>
              <a:t>HY:n </a:t>
            </a:r>
            <a:r>
              <a:rPr lang="fi-FI" dirty="0" err="1"/>
              <a:t>Kielijelppi</a:t>
            </a:r>
            <a:r>
              <a:rPr lang="fi-FI" dirty="0"/>
              <a:t>-sivusto</a:t>
            </a:r>
          </a:p>
          <a:p>
            <a:r>
              <a:rPr lang="fi-FI" dirty="0"/>
              <a:t>Lähteitä käsittelevä osa: </a:t>
            </a:r>
            <a:r>
              <a:rPr lang="fi-FI" dirty="0">
                <a:hlinkClick r:id="rId3"/>
              </a:rPr>
              <a:t>https://blogs.helsinki.fi/kielijelppi/lahteiden-kaytto-ja-lahdeluettelo/</a:t>
            </a:r>
            <a:r>
              <a:rPr lang="fi-FI" dirty="0"/>
              <a:t> </a:t>
            </a:r>
          </a:p>
          <a:p>
            <a:r>
              <a:rPr lang="fi-FI" dirty="0"/>
              <a:t>Huomaa erityisesti tämä alasivu </a:t>
            </a:r>
            <a:r>
              <a:rPr lang="fi-FI" dirty="0">
                <a:hlinkClick r:id="rId4"/>
              </a:rPr>
              <a:t>https://blogs.helsinki.fi/kielijelppi/lahdeluettelon-laatiminen/</a:t>
            </a:r>
            <a:r>
              <a:rPr lang="fi-FI" dirty="0"/>
              <a:t> ja sillä oleva malli-pdf</a:t>
            </a:r>
          </a:p>
          <a:p>
            <a:r>
              <a:rPr lang="fi-FI" dirty="0"/>
              <a:t>Edustaa muokattua Harvardin järjestelmää, sivun ja </a:t>
            </a:r>
            <a:r>
              <a:rPr lang="fi-FI" dirty="0" err="1"/>
              <a:t>pdf:n</a:t>
            </a:r>
            <a:r>
              <a:rPr lang="fi-FI" dirty="0"/>
              <a:t> käytänteissä hieman eroja</a:t>
            </a:r>
          </a:p>
        </p:txBody>
      </p:sp>
    </p:spTree>
    <p:extLst>
      <p:ext uri="{BB962C8B-B14F-4D97-AF65-F5344CB8AC3E}">
        <p14:creationId xmlns:p14="http://schemas.microsoft.com/office/powerpoint/2010/main" val="3479295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2B1CDF-442E-4D63-8639-9E8ADD95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Lähdeviitteet: muuta hyödyllistä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B4F37A-07AF-4AFD-8962-75ADD1BBBF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Lähdeviite ei koskaan päde kappalerajan yli!</a:t>
            </a:r>
          </a:p>
          <a:p>
            <a:pPr lvl="1"/>
            <a:r>
              <a:rPr lang="fi-FI" dirty="0"/>
              <a:t>Lisää viitteitä tarpeen mukaan</a:t>
            </a:r>
          </a:p>
          <a:p>
            <a:pPr lvl="1"/>
            <a:r>
              <a:rPr lang="fi-FI" dirty="0"/>
              <a:t>Muista tarkistaa, kun korjaat kappalejakoja</a:t>
            </a:r>
          </a:p>
          <a:p>
            <a:r>
              <a:rPr lang="fi-FI" dirty="0"/>
              <a:t>Ei etunimiä leipätekstiin</a:t>
            </a:r>
          </a:p>
          <a:p>
            <a:pPr lvl="1"/>
            <a:r>
              <a:rPr lang="fi-FI" dirty="0"/>
              <a:t>Ei tapana tieteellisessä kirjoittamisessa</a:t>
            </a:r>
          </a:p>
          <a:p>
            <a:pPr lvl="1"/>
            <a:r>
              <a:rPr lang="fi-FI" dirty="0"/>
              <a:t>Teosten nimiä ei myöskään yleensä tarvita</a:t>
            </a:r>
          </a:p>
          <a:p>
            <a:pPr lvl="1"/>
            <a:r>
              <a:rPr lang="fi-FI" dirty="0"/>
              <a:t>Ei toki kiellettyä esitellä ensimmäisen kerran mainittaessa – älä kuitenkaan toista jatkossa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9ED209-578B-4190-9F1B-3452C42A9B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Helpottavia merkintöjä, kun sama viite toistuu uudestaan samassa kappaleessa: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ibid</a:t>
            </a:r>
            <a:r>
              <a:rPr lang="fi-FI" dirty="0"/>
              <a:t>.” = sama teos kuin tämän kappaleen edellisessä viittauksessa</a:t>
            </a:r>
          </a:p>
          <a:p>
            <a:pPr lvl="1"/>
            <a:r>
              <a:rPr lang="fi-FI" dirty="0"/>
              <a:t>Esim. ”</a:t>
            </a:r>
            <a:r>
              <a:rPr lang="fi-FI" dirty="0" err="1"/>
              <a:t>Jsdlkjf</a:t>
            </a:r>
            <a:r>
              <a:rPr lang="fi-FI" dirty="0"/>
              <a:t>  </a:t>
            </a:r>
            <a:r>
              <a:rPr lang="fi-FI" dirty="0" err="1"/>
              <a:t>sdlkj</a:t>
            </a:r>
            <a:r>
              <a:rPr lang="fi-FI" dirty="0"/>
              <a:t> </a:t>
            </a:r>
            <a:r>
              <a:rPr lang="fi-FI" dirty="0" err="1"/>
              <a:t>sdlkfja</a:t>
            </a:r>
            <a:r>
              <a:rPr lang="fi-FI" dirty="0"/>
              <a:t> (Miettinen 2013, s. 123). Välissä ehkä jotain omaa. Palataan taas äskeiseen (</a:t>
            </a:r>
            <a:r>
              <a:rPr lang="fi-FI" dirty="0" err="1"/>
              <a:t>ibid</a:t>
            </a:r>
            <a:r>
              <a:rPr lang="fi-FI" dirty="0"/>
              <a:t>., s. 137).</a:t>
            </a:r>
          </a:p>
          <a:p>
            <a:pPr lvl="1"/>
            <a:r>
              <a:rPr lang="fi-FI" dirty="0"/>
              <a:t>Myös ”mts.” = mainitun teoksen sivu; ”mt.” = mainittu teos</a:t>
            </a:r>
          </a:p>
        </p:txBody>
      </p:sp>
    </p:spTree>
    <p:extLst>
      <p:ext uri="{BB962C8B-B14F-4D97-AF65-F5344CB8AC3E}">
        <p14:creationId xmlns:p14="http://schemas.microsoft.com/office/powerpoint/2010/main" val="2947247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9CD6F9-EB3F-45CE-AC46-1D98851D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tästä eteenpäin?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1CC447-075C-4E92-8148-41C67F0FA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2530" y="1491615"/>
            <a:ext cx="4308079" cy="4759418"/>
          </a:xfrm>
        </p:spPr>
        <p:txBody>
          <a:bodyPr>
            <a:noAutofit/>
          </a:bodyPr>
          <a:lstStyle/>
          <a:p>
            <a:r>
              <a:rPr lang="fi-FI" sz="2000" dirty="0"/>
              <a:t>Missä vaiheessa työ ja sen osat ovat?</a:t>
            </a:r>
          </a:p>
          <a:p>
            <a:pPr lvl="1"/>
            <a:r>
              <a:rPr lang="fi-FI" sz="2000" dirty="0"/>
              <a:t>Mitä pitää vielä </a:t>
            </a:r>
            <a:r>
              <a:rPr lang="fi-FI" sz="2000" dirty="0">
                <a:solidFill>
                  <a:srgbClr val="00B050"/>
                </a:solidFill>
              </a:rPr>
              <a:t>kirjoittaa</a:t>
            </a:r>
            <a:r>
              <a:rPr lang="fi-FI" sz="2000" dirty="0"/>
              <a:t>?</a:t>
            </a:r>
          </a:p>
          <a:p>
            <a:pPr lvl="1"/>
            <a:r>
              <a:rPr lang="fi-FI" sz="2000" dirty="0"/>
              <a:t>Mikä kaipaa (uudelleen)</a:t>
            </a:r>
            <a:r>
              <a:rPr lang="fi-FI" sz="2000" dirty="0">
                <a:solidFill>
                  <a:srgbClr val="00B050"/>
                </a:solidFill>
              </a:rPr>
              <a:t>jäsennystä</a:t>
            </a:r>
            <a:r>
              <a:rPr lang="fi-FI" sz="2000" dirty="0"/>
              <a:t>?</a:t>
            </a:r>
          </a:p>
          <a:p>
            <a:pPr lvl="1"/>
            <a:r>
              <a:rPr lang="fi-FI" sz="2000" dirty="0"/>
              <a:t>Mikä kaipaa </a:t>
            </a:r>
            <a:r>
              <a:rPr lang="fi-FI" sz="2000" dirty="0">
                <a:solidFill>
                  <a:srgbClr val="00B050"/>
                </a:solidFill>
              </a:rPr>
              <a:t>muokkausta</a:t>
            </a:r>
            <a:r>
              <a:rPr lang="fi-FI" sz="2000" dirty="0"/>
              <a:t>?</a:t>
            </a:r>
          </a:p>
          <a:p>
            <a:pPr lvl="1"/>
            <a:r>
              <a:rPr lang="fi-FI" sz="2000" dirty="0"/>
              <a:t>Mihin tarvitset vielä </a:t>
            </a:r>
            <a:r>
              <a:rPr lang="fi-FI" sz="2000" dirty="0">
                <a:solidFill>
                  <a:srgbClr val="00B050"/>
                </a:solidFill>
              </a:rPr>
              <a:t>lähteitä</a:t>
            </a:r>
            <a:r>
              <a:rPr lang="fi-FI" sz="2000" dirty="0"/>
              <a:t> tai niiden tarkistamista?</a:t>
            </a:r>
          </a:p>
          <a:p>
            <a:pPr lvl="1"/>
            <a:r>
              <a:rPr lang="fi-FI" sz="2000" dirty="0"/>
              <a:t>Mikä on </a:t>
            </a:r>
            <a:r>
              <a:rPr lang="fi-FI" sz="2000" dirty="0">
                <a:solidFill>
                  <a:srgbClr val="00B050"/>
                </a:solidFill>
              </a:rPr>
              <a:t>viimeistelyä</a:t>
            </a:r>
            <a:r>
              <a:rPr lang="fi-FI" sz="2000" dirty="0"/>
              <a:t> vaille valmis?</a:t>
            </a:r>
          </a:p>
          <a:p>
            <a:pPr lvl="1"/>
            <a:r>
              <a:rPr lang="fi-FI" sz="2000" dirty="0"/>
              <a:t>Mihin tarvitset vielä ohjaajan tai jonkun muun </a:t>
            </a:r>
            <a:r>
              <a:rPr lang="fi-FI" sz="2000" dirty="0">
                <a:solidFill>
                  <a:srgbClr val="00B050"/>
                </a:solidFill>
              </a:rPr>
              <a:t>kommentteja</a:t>
            </a:r>
            <a:r>
              <a:rPr lang="fi-FI" sz="2000" dirty="0"/>
              <a:t>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0F3BB7-25AD-43D2-9901-7553D9B3A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5436" y="1645864"/>
            <a:ext cx="4184034" cy="4759418"/>
          </a:xfrm>
        </p:spPr>
        <p:txBody>
          <a:bodyPr>
            <a:normAutofit fontScale="92500" lnSpcReduction="10000"/>
          </a:bodyPr>
          <a:lstStyle/>
          <a:p>
            <a:r>
              <a:rPr lang="fi-FI" sz="2000" dirty="0"/>
              <a:t>Kirjoita</a:t>
            </a:r>
          </a:p>
          <a:p>
            <a:r>
              <a:rPr lang="fi-FI" sz="2000" dirty="0"/>
              <a:t>Täydennä</a:t>
            </a:r>
          </a:p>
          <a:p>
            <a:r>
              <a:rPr lang="fi-FI" sz="2000" dirty="0"/>
              <a:t>Pidä omaa tarkistuslistaa</a:t>
            </a:r>
          </a:p>
          <a:p>
            <a:r>
              <a:rPr lang="fi-FI" sz="2000" dirty="0"/>
              <a:t>Analysoi omaa tekstiä</a:t>
            </a:r>
          </a:p>
          <a:p>
            <a:r>
              <a:rPr lang="fi-FI" sz="2000" dirty="0"/>
              <a:t>Muokkaa</a:t>
            </a:r>
          </a:p>
          <a:p>
            <a:r>
              <a:rPr lang="fi-FI" sz="2000" dirty="0"/>
              <a:t>Viilaa</a:t>
            </a:r>
          </a:p>
          <a:p>
            <a:r>
              <a:rPr lang="fi-FI" sz="2000" dirty="0"/>
              <a:t>Palaa ohjeisiin ja kirjoitusoppaisiin tarvittaessa</a:t>
            </a:r>
          </a:p>
          <a:p>
            <a:r>
              <a:rPr lang="fi-FI" sz="2000" dirty="0"/>
              <a:t>Lepuuta tekstiä tai sen osia, jotta saat etäisyyttä</a:t>
            </a:r>
          </a:p>
          <a:p>
            <a:r>
              <a:rPr lang="fi-FI" sz="2000" dirty="0"/>
              <a:t>Tee yhtä asiaa kerrallaan!</a:t>
            </a:r>
          </a:p>
          <a:p>
            <a:r>
              <a:rPr lang="fi-FI" sz="2000" dirty="0"/>
              <a:t>Muista pitää huolta tauoista, ruoasta, levosta…!</a:t>
            </a:r>
          </a:p>
        </p:txBody>
      </p:sp>
    </p:spTree>
    <p:extLst>
      <p:ext uri="{BB962C8B-B14F-4D97-AF65-F5344CB8AC3E}">
        <p14:creationId xmlns:p14="http://schemas.microsoft.com/office/powerpoint/2010/main" val="509069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124000"/>
                <a:satMod val="148000"/>
                <a:lumMod val="124000"/>
              </a:schemeClr>
            </a:gs>
            <a:gs pos="100000">
              <a:schemeClr val="bg2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0C8D88-F68D-4D59-B87C-8C0EA363B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4777380"/>
            <a:ext cx="6458419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CD04C9-82C8-4EB6-B3EC-D83279422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458419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500"/>
              <a:t>Lisää vertaiskommentointia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1372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EF1D5A-6A29-40DD-A5DA-00C3AED7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Pienryhmäharjoitus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068D80-998C-4785-8FDD-960CFA905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3" y="2060575"/>
            <a:ext cx="3958882" cy="4195763"/>
          </a:xfrm>
        </p:spPr>
        <p:txBody>
          <a:bodyPr>
            <a:normAutofit lnSpcReduction="10000"/>
          </a:bodyPr>
          <a:lstStyle/>
          <a:p>
            <a:r>
              <a:rPr lang="fi-FI" dirty="0"/>
              <a:t>Jaan teidät pienryhmäkeskusteluihin (2–3 opiskelijaa)</a:t>
            </a:r>
          </a:p>
          <a:p>
            <a:r>
              <a:rPr lang="fi-FI" dirty="0"/>
              <a:t>Jakakaa tekstikatkelmat (1–2 sivua) toisillenne</a:t>
            </a:r>
          </a:p>
          <a:p>
            <a:r>
              <a:rPr lang="fi-FI" dirty="0"/>
              <a:t>Lukekaa ja käykää läpi keskustellen</a:t>
            </a:r>
          </a:p>
          <a:p>
            <a:r>
              <a:rPr lang="fi-FI" dirty="0"/>
              <a:t>Ota ruutukaappaus tai kuva ohjeista ennen pienryhmään siirtymistä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AC31183-547D-497C-A088-586402BE02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Mikä oli mielestäsi katkelmassa tärkeintä? Tuliko se hyvin esiin?</a:t>
            </a:r>
          </a:p>
          <a:p>
            <a:r>
              <a:rPr lang="fi-FI" dirty="0"/>
              <a:t>Oliko katkelman etenemistä helppo seurata? Milloin oli, milloin ei?</a:t>
            </a:r>
          </a:p>
          <a:p>
            <a:r>
              <a:rPr lang="fi-FI" dirty="0"/>
              <a:t>Noudattavatko kappaleet ydinvirke + tukivirkkeet -mallia?</a:t>
            </a:r>
          </a:p>
          <a:p>
            <a:r>
              <a:rPr lang="fi-FI" dirty="0"/>
              <a:t>Kiinnittävätkö jotkin piirteet tekstissä erityisesti huomiota? Onko ilmaus tiivistä, monisanaista, selkeää, irrallista, polveilevaa, asiallista…?</a:t>
            </a:r>
          </a:p>
          <a:p>
            <a:r>
              <a:rPr lang="fi-FI" dirty="0"/>
              <a:t>Saiko opiskelukaveri irti pätkästä sen, mitä odotit? Miksi tai miksi ei?</a:t>
            </a:r>
          </a:p>
        </p:txBody>
      </p:sp>
    </p:spTree>
    <p:extLst>
      <p:ext uri="{BB962C8B-B14F-4D97-AF65-F5344CB8AC3E}">
        <p14:creationId xmlns:p14="http://schemas.microsoft.com/office/powerpoint/2010/main" val="2728895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124000"/>
                <a:satMod val="148000"/>
                <a:lumMod val="124000"/>
              </a:schemeClr>
            </a:gs>
            <a:gs pos="100000">
              <a:schemeClr val="bg2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4FD5EE4-9052-48D0-A190-E4549F697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6458419" cy="861420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tx1">
                    <a:lumMod val="85000"/>
                    <a:lumOff val="15000"/>
                  </a:schemeClr>
                </a:solidFill>
              </a:rPr>
              <a:t>tiivistelmän tavoitteista ja ominaispiirteistä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24F63A2-EF06-40A8-A3D2-83FEB1F80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458419" cy="3329581"/>
          </a:xfrm>
        </p:spPr>
        <p:txBody>
          <a:bodyPr>
            <a:normAutofit/>
          </a:bodyPr>
          <a:lstStyle/>
          <a:p>
            <a:r>
              <a:rPr lang="fi-FI" dirty="0"/>
              <a:t>Ohjeita tiivistelmään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512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1">
                <a:shade val="69000"/>
                <a:hueMod val="91000"/>
                <a:satMod val="164000"/>
                <a:lumMod val="74000"/>
              </a:schemeClr>
              <a:schemeClr val="bg1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B731151-418C-4F0C-BFEC-3E68137FF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33D43C1-BD26-477C-9369-6DC83B381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4777380"/>
            <a:ext cx="8825658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Tilannekatsaus ja kootut vinkit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C0A9D4F-7B67-466F-AFA0-0B68E52C8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8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Mitä kuuluu?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1D25EAF-C5BE-4B57-A0E1-BA35B7C83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3855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784913" y="322767"/>
            <a:ext cx="10018712" cy="1752600"/>
          </a:xfrm>
        </p:spPr>
        <p:txBody>
          <a:bodyPr/>
          <a:lstStyle/>
          <a:p>
            <a:pPr eaLnBrk="1" hangingPunct="1"/>
            <a:r>
              <a:rPr lang="fi-FI" altLang="fi-FI" dirty="0"/>
              <a:t>Tiivistelmä (1/2)</a:t>
            </a:r>
            <a:endParaRPr lang="en-GB" altLang="fi-FI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634837" y="1296785"/>
            <a:ext cx="9669040" cy="5458691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Suppea, itsenäinen esitys tutkimusraportin sisällöstä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Tavoitteena selvittää työn merkitys lukijalle ja antaa yleiskuva työstä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Laaditaan erilliselle lomakkeelle, liitetään tutkielmaan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Pituus noin yksi sivu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Ei taulukoita, yhtälöitä, rakennekaavoja, tekstiviitteitä tai lainauksia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altLang="fi-FI" sz="2800" dirty="0">
                <a:latin typeface="+mj-lt"/>
              </a:rPr>
              <a:t>Neutraali tyyli, ei kirjoittajan näkemyksiä tai kommentteja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fi-FI" altLang="fi-FI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69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98485" y="560069"/>
            <a:ext cx="10560805" cy="1672803"/>
          </a:xfrm>
        </p:spPr>
        <p:txBody>
          <a:bodyPr/>
          <a:lstStyle/>
          <a:p>
            <a:pPr eaLnBrk="1" hangingPunct="1"/>
            <a:r>
              <a:rPr lang="en-GB" altLang="fi-FI" dirty="0" err="1"/>
              <a:t>Tiivistelmä</a:t>
            </a:r>
            <a:r>
              <a:rPr lang="en-GB" altLang="fi-FI" dirty="0"/>
              <a:t> (2/2)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083076" y="1498951"/>
            <a:ext cx="10749832" cy="43513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3200" dirty="0"/>
              <a:t>Teksti jäsennetään kappaleiksi (3−5)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i-FI" sz="3200" dirty="0"/>
              <a:t>Tyypillinen rakenne seuraa työn rakennetta: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i-FI" sz="3200" i="0" dirty="0"/>
              <a:t>Aihe, koostumus (produktio + kirjallinen osa) ja tavoitteet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3200" i="0" dirty="0"/>
              <a:t>Teemat tai lähtökohdat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3200" i="0" dirty="0"/>
              <a:t>Prosessin ja onnistumisen reflektointia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altLang="fi-FI" sz="3200" dirty="0"/>
          </a:p>
        </p:txBody>
      </p:sp>
    </p:spTree>
    <p:extLst>
      <p:ext uri="{BB962C8B-B14F-4D97-AF65-F5344CB8AC3E}">
        <p14:creationId xmlns:p14="http://schemas.microsoft.com/office/powerpoint/2010/main" val="3329206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shade val="69000"/>
                <a:hueMod val="91000"/>
                <a:satMod val="164000"/>
                <a:lumMod val="74000"/>
              </a:schemeClr>
              <a:schemeClr val="bg1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B731151-418C-4F0C-BFEC-3E68137FF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7F8BD3B-D042-4DE1-8577-6B5E81337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4777380"/>
            <a:ext cx="8825658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Ota talteen ja muokkaa oma versiosi!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16DB702-0AF4-4F0D-BB89-9E4D6DF1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8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Viimeistelyn muistilista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1D25EAF-C5BE-4B57-A0E1-BA35B7C83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8340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1F05B350-4D79-49F2-BBD1-8EC02D2C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Yleinen tarkistuslista, osa 1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B8680E2-08F4-445F-A2D0-7C43FC1E7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235" y="1485900"/>
            <a:ext cx="10408358" cy="491490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Työn kokonaisjäsennys</a:t>
            </a:r>
          </a:p>
          <a:p>
            <a:pPr lvl="1"/>
            <a:r>
              <a:rPr lang="fi-FI" dirty="0"/>
              <a:t>Ovatko johdanto ja yhteenvetoluku linjassa keskenään?</a:t>
            </a:r>
          </a:p>
          <a:p>
            <a:pPr lvl="1"/>
            <a:r>
              <a:rPr lang="fi-FI" dirty="0"/>
              <a:t>Sisältääkö käsittely sen, minkä johdanto lupaa?</a:t>
            </a:r>
          </a:p>
          <a:p>
            <a:pPr lvl="1"/>
            <a:r>
              <a:rPr lang="fi-FI" dirty="0"/>
              <a:t>Esiintyvätkö päätelmiä tukevat palapelin palaset käsittelyssä?</a:t>
            </a:r>
          </a:p>
          <a:p>
            <a:pPr lvl="1"/>
            <a:r>
              <a:rPr lang="fi-FI" dirty="0"/>
              <a:t>Onko lukuhierarkia sopivan tarkka?</a:t>
            </a:r>
          </a:p>
          <a:p>
            <a:pPr lvl="1"/>
            <a:r>
              <a:rPr lang="fi-FI" dirty="0"/>
              <a:t>Onko lukujen ja alalukujen järjestys loogisesti perusteltu?</a:t>
            </a:r>
          </a:p>
          <a:p>
            <a:pPr lvl="1"/>
            <a:r>
              <a:rPr lang="fi-FI" dirty="0"/>
              <a:t>Hahmottuuko työstä punainen lanka?</a:t>
            </a:r>
          </a:p>
          <a:p>
            <a:r>
              <a:rPr lang="fi-FI" dirty="0"/>
              <a:t>Luvut ja alaluvut</a:t>
            </a:r>
          </a:p>
          <a:p>
            <a:pPr lvl="1"/>
            <a:r>
              <a:rPr lang="fi-FI" dirty="0"/>
              <a:t>Sisältääkö yhden aiheen ja juuri sen, minkä otsikko lupaa?</a:t>
            </a:r>
          </a:p>
          <a:p>
            <a:pPr lvl="1"/>
            <a:r>
              <a:rPr lang="fi-FI" dirty="0"/>
              <a:t>Onko juoni yhtenäinen ja etenevä? Vinkki: lue (ala)luvun kappaleiden 1. virkkeet</a:t>
            </a:r>
          </a:p>
          <a:p>
            <a:r>
              <a:rPr lang="fi-FI" dirty="0"/>
              <a:t>Kappaleet</a:t>
            </a:r>
          </a:p>
          <a:p>
            <a:pPr lvl="1"/>
            <a:r>
              <a:rPr lang="fi-FI" dirty="0"/>
              <a:t>Sisältääkö yhden pääasian?</a:t>
            </a:r>
          </a:p>
          <a:p>
            <a:pPr lvl="1"/>
            <a:r>
              <a:rPr lang="fi-FI" dirty="0"/>
              <a:t>Toimiiko 1. virke pääasian sisältävänä ideavirkkeenä?</a:t>
            </a:r>
          </a:p>
          <a:p>
            <a:pPr lvl="1"/>
            <a:r>
              <a:rPr lang="fi-FI" dirty="0"/>
              <a:t>Toimivatko muut virkkeet tukivirkkeinä?</a:t>
            </a:r>
          </a:p>
          <a:p>
            <a:pPr lvl="1"/>
            <a:r>
              <a:rPr lang="fi-FI" dirty="0"/>
              <a:t>Onko kappaleen pituus sopiva?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1280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79DBBB-34B7-4E46-BFAF-3DA18C68A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143" y="609601"/>
            <a:ext cx="8596668" cy="739140"/>
          </a:xfrm>
        </p:spPr>
        <p:txBody>
          <a:bodyPr>
            <a:normAutofit/>
          </a:bodyPr>
          <a:lstStyle/>
          <a:p>
            <a:r>
              <a:rPr lang="fi-FI" dirty="0"/>
              <a:t>Yleinen tarkistuslista, osa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C26B71-6C2C-4128-94E5-D99233909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76" y="1555777"/>
            <a:ext cx="8596668" cy="4692622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Virkkeet</a:t>
            </a:r>
          </a:p>
          <a:p>
            <a:pPr lvl="1"/>
            <a:r>
              <a:rPr lang="fi-FI" dirty="0"/>
              <a:t>Sisältääkö kukin virke yhden pääasian?</a:t>
            </a:r>
          </a:p>
          <a:p>
            <a:pPr lvl="1"/>
            <a:r>
              <a:rPr lang="fi-FI" dirty="0"/>
              <a:t>Onko virkkeen rakenne riittävän selkeä?</a:t>
            </a:r>
          </a:p>
          <a:p>
            <a:pPr lvl="1"/>
            <a:r>
              <a:rPr lang="fi-FI" dirty="0"/>
              <a:t>Hahmottuuko virkkeen osien suhde toisiinsa?</a:t>
            </a:r>
          </a:p>
          <a:p>
            <a:pPr lvl="1"/>
            <a:r>
              <a:rPr lang="fi-FI" dirty="0"/>
              <a:t>Hahmottuuko virkkeen suhde edeltävään/seuraavaan virkkeeseen?</a:t>
            </a:r>
          </a:p>
          <a:p>
            <a:r>
              <a:rPr lang="fi-FI" dirty="0"/>
              <a:t>Argumentaatio, </a:t>
            </a:r>
            <a:r>
              <a:rPr lang="fi-FI" dirty="0" err="1"/>
              <a:t>lähteistys</a:t>
            </a:r>
            <a:r>
              <a:rPr lang="fi-FI" dirty="0"/>
              <a:t> ja informaatio</a:t>
            </a:r>
          </a:p>
          <a:p>
            <a:pPr lvl="1"/>
            <a:r>
              <a:rPr lang="fi-FI" dirty="0"/>
              <a:t>Hahmottuuko väitteiden perustelu?</a:t>
            </a:r>
          </a:p>
          <a:p>
            <a:pPr lvl="1"/>
            <a:r>
              <a:rPr lang="fi-FI" dirty="0"/>
              <a:t>Hahmottuuko väitteiden esittäjä?</a:t>
            </a:r>
          </a:p>
          <a:p>
            <a:pPr lvl="1"/>
            <a:r>
              <a:rPr lang="fi-FI" dirty="0"/>
              <a:t>Hahmottuuko väitteiden varmuus?</a:t>
            </a:r>
          </a:p>
          <a:p>
            <a:pPr lvl="1"/>
            <a:r>
              <a:rPr lang="fi-FI" dirty="0"/>
              <a:t>Hahmottuuko asioiden tärkeys, keskeisyys yms.?</a:t>
            </a:r>
          </a:p>
          <a:p>
            <a:pPr lvl="1"/>
            <a:r>
              <a:rPr lang="fi-FI" dirty="0"/>
              <a:t>Hahmottuvatko asioiden suhteet toisiinsa (kausaalinen, ajallinen…)?</a:t>
            </a:r>
          </a:p>
          <a:p>
            <a:pPr lvl="1"/>
            <a:r>
              <a:rPr lang="fi-FI" dirty="0"/>
              <a:t>Onko lukijalle selvää, kenen äänellä puhutaan ja mikä on omaa panostasi?</a:t>
            </a:r>
          </a:p>
        </p:txBody>
      </p:sp>
    </p:spTree>
    <p:extLst>
      <p:ext uri="{BB962C8B-B14F-4D97-AF65-F5344CB8AC3E}">
        <p14:creationId xmlns:p14="http://schemas.microsoft.com/office/powerpoint/2010/main" val="41786415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48FAA4-E1CD-468A-9233-B860738C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Yleinen tarkistuslista, osa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E8DEEE-D643-4D98-A9A6-A5AFE4552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2497" y="1649730"/>
            <a:ext cx="3586055" cy="4646901"/>
          </a:xfrm>
        </p:spPr>
        <p:txBody>
          <a:bodyPr>
            <a:normAutofit fontScale="92500" lnSpcReduction="20000"/>
          </a:bodyPr>
          <a:lstStyle/>
          <a:p>
            <a:r>
              <a:rPr lang="fi-FI" sz="2100" dirty="0"/>
              <a:t>Kielenhuollon normit</a:t>
            </a:r>
          </a:p>
          <a:p>
            <a:pPr lvl="1"/>
            <a:r>
              <a:rPr lang="fi-FI" sz="2100" dirty="0"/>
              <a:t>Pilkut ja muut välimerkit</a:t>
            </a:r>
          </a:p>
          <a:p>
            <a:pPr lvl="1"/>
            <a:r>
              <a:rPr lang="fi-FI" sz="2100" dirty="0"/>
              <a:t>Muut merkkitekniset seikat (viivat, erikoismerkit ym.)</a:t>
            </a:r>
          </a:p>
          <a:p>
            <a:pPr lvl="1"/>
            <a:r>
              <a:rPr lang="fi-FI" sz="2100" dirty="0"/>
              <a:t>Kongruenssi (esim. yksikkö/monikko ”ne tekevät”, ”asiat, jotka…”)</a:t>
            </a:r>
          </a:p>
          <a:p>
            <a:pPr lvl="1"/>
            <a:r>
              <a:rPr lang="fi-FI" sz="2100" dirty="0"/>
              <a:t>Lauseenvastikkeet</a:t>
            </a:r>
          </a:p>
          <a:p>
            <a:pPr lvl="1"/>
            <a:r>
              <a:rPr lang="fi-FI" sz="2100" dirty="0"/>
              <a:t>Yhdyssanat</a:t>
            </a:r>
          </a:p>
          <a:p>
            <a:pPr lvl="1"/>
            <a:r>
              <a:rPr lang="fi-FI" sz="2100" dirty="0"/>
              <a:t>Erisnimet</a:t>
            </a:r>
          </a:p>
          <a:p>
            <a:pPr lvl="1"/>
            <a:r>
              <a:rPr lang="fi-FI" sz="2100" dirty="0"/>
              <a:t>Lyhenteet</a:t>
            </a:r>
          </a:p>
          <a:p>
            <a:pPr lvl="1"/>
            <a:r>
              <a:rPr lang="fi-FI" sz="2100" dirty="0"/>
              <a:t>Symmetria</a:t>
            </a:r>
          </a:p>
          <a:p>
            <a:pPr lvl="1"/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BD0109E-CF09-48CA-B03F-28E46C85F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4938" y="1649729"/>
            <a:ext cx="5087079" cy="464690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Tieteellinen asiatyyli</a:t>
            </a:r>
          </a:p>
          <a:p>
            <a:pPr lvl="1"/>
            <a:r>
              <a:rPr lang="fi-FI" dirty="0"/>
              <a:t>Sanavalinnat</a:t>
            </a:r>
          </a:p>
          <a:p>
            <a:pPr lvl="1"/>
            <a:r>
              <a:rPr lang="fi-FI" dirty="0"/>
              <a:t>Alan terminologia ja muut alan konventiot</a:t>
            </a:r>
          </a:p>
          <a:p>
            <a:r>
              <a:rPr lang="fi-FI" dirty="0"/>
              <a:t>Luettavuus ja ymmärrettävyys</a:t>
            </a:r>
          </a:p>
          <a:p>
            <a:pPr lvl="1"/>
            <a:r>
              <a:rPr lang="fi-FI" dirty="0"/>
              <a:t>Riittävä metateksti: pysyyhän lukija mukana?</a:t>
            </a:r>
          </a:p>
          <a:p>
            <a:pPr lvl="1"/>
            <a:r>
              <a:rPr lang="fi-FI" dirty="0"/>
              <a:t>Käsitteiden selitys</a:t>
            </a:r>
          </a:p>
          <a:p>
            <a:pPr lvl="1"/>
            <a:r>
              <a:rPr lang="fi-FI" dirty="0"/>
              <a:t>Ks. Myös virkkeet, kappaleet…</a:t>
            </a:r>
          </a:p>
          <a:p>
            <a:r>
              <a:rPr lang="fi-FI" dirty="0"/>
              <a:t>Viittauskäytäntö</a:t>
            </a:r>
          </a:p>
          <a:p>
            <a:pPr lvl="1"/>
            <a:r>
              <a:rPr lang="fi-FI" dirty="0"/>
              <a:t>Riittävästi viitemerkintöjä</a:t>
            </a:r>
          </a:p>
          <a:p>
            <a:pPr lvl="1"/>
            <a:r>
              <a:rPr lang="fi-FI" dirty="0"/>
              <a:t>Riittävän tarkat merkinnät (sivunumerot </a:t>
            </a:r>
            <a:r>
              <a:rPr lang="fi-FI" dirty="0" err="1"/>
              <a:t>tarv</a:t>
            </a:r>
            <a:r>
              <a:rPr lang="fi-FI" dirty="0"/>
              <a:t>.)</a:t>
            </a:r>
          </a:p>
          <a:p>
            <a:pPr lvl="1"/>
            <a:r>
              <a:rPr lang="fi-FI" dirty="0"/>
              <a:t>Yhtenäistä</a:t>
            </a:r>
          </a:p>
          <a:p>
            <a:r>
              <a:rPr lang="fi-FI" dirty="0"/>
              <a:t>Ulkoasu</a:t>
            </a:r>
          </a:p>
          <a:p>
            <a:pPr lvl="1"/>
            <a:r>
              <a:rPr lang="fi-FI" dirty="0"/>
              <a:t>Siisti ja luettava</a:t>
            </a:r>
          </a:p>
          <a:p>
            <a:pPr lvl="1"/>
            <a:r>
              <a:rPr lang="fi-FI" dirty="0"/>
              <a:t>Leipätekstin ja muiden elementtien raja hahmottuu helposti</a:t>
            </a:r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68901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alkoinen palapeli, jossa on yksi punainen pala">
            <a:extLst>
              <a:ext uri="{FF2B5EF4-FFF2-40B4-BE49-F238E27FC236}">
                <a16:creationId xmlns:a16="http://schemas.microsoft.com/office/drawing/2014/main" id="{A3F47613-2402-4AD5-81D3-6213EBCCE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0981C91-5184-4F89-AD32-77B5182DF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Kiitos osallistumisesta ja tsemppiä kaikille!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7BE5E60-E968-4604-959C-01F39864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731D99-FE94-40AD-B267-E598F798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22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E3F4E1-B084-4FFF-9627-13782BE0B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DDE6F64-1268-4A38-BF8C-444B22E4D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fi-FI" sz="3200">
                <a:solidFill>
                  <a:srgbClr val="EBEBEB"/>
                </a:solidFill>
              </a:rPr>
              <a:t>Vinkkivitosia keskittymisen ja jaksamisen tueksi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8051AB-C2F8-461F-812A-3E588621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81E0C28-CB2F-425F-98C5-AF23B9B70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2879C-F0B1-4195-A323-E97B6065A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E58818A8-2F5D-49A4-A791-8AA8EF50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771030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9335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88AD6E-C1F5-42D7-A7AD-30785F19E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Palaute tekstinäytteestä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BE59DF1-487C-47BB-8C77-9BCA205FA3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Yleisiä ongelmia ja ratkaisuja sekä jatko-ohjeet</a:t>
            </a:r>
          </a:p>
        </p:txBody>
      </p:sp>
    </p:spTree>
    <p:extLst>
      <p:ext uri="{BB962C8B-B14F-4D97-AF65-F5344CB8AC3E}">
        <p14:creationId xmlns:p14="http://schemas.microsoft.com/office/powerpoint/2010/main" val="372694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58DA6E-7131-479C-B614-E23E3796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Näin luet palautettasi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385924-A4A3-43AA-975D-4807E15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075" y="1600200"/>
            <a:ext cx="8596668" cy="4544033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Kommentit näkyvät varmimmin, kun tallennat tiedoston koneellesi ja avaat esim. Adobe Acrobatilla (selainlaajennus </a:t>
            </a:r>
            <a:r>
              <a:rPr lang="fi-FI"/>
              <a:t>hukkaa ääkköset)</a:t>
            </a:r>
          </a:p>
          <a:p>
            <a:r>
              <a:rPr lang="fi-FI" dirty="0"/>
              <a:t>Kokonaisarviossa (erillinen kommenttilappu)</a:t>
            </a:r>
          </a:p>
          <a:p>
            <a:pPr lvl="1"/>
            <a:r>
              <a:rPr lang="fi-FI" dirty="0"/>
              <a:t>Yleisvaikutelma</a:t>
            </a:r>
          </a:p>
          <a:p>
            <a:pPr lvl="1"/>
            <a:r>
              <a:rPr lang="fi-FI" dirty="0"/>
              <a:t>Keskeisimmät havaitut puutteet/ongelmat</a:t>
            </a:r>
          </a:p>
          <a:p>
            <a:pPr lvl="1"/>
            <a:r>
              <a:rPr lang="fi-FI" dirty="0"/>
              <a:t>Huom.! Ei kuitenkaan eritelty kaikkea mahdollista</a:t>
            </a:r>
          </a:p>
          <a:p>
            <a:r>
              <a:rPr lang="fi-FI" dirty="0"/>
              <a:t>Tekstin lomassa</a:t>
            </a:r>
          </a:p>
          <a:p>
            <a:pPr lvl="1"/>
            <a:r>
              <a:rPr lang="fi-FI" dirty="0"/>
              <a:t>Kielenkorjausmerkintöjä</a:t>
            </a:r>
          </a:p>
          <a:p>
            <a:pPr lvl="1"/>
            <a:r>
              <a:rPr lang="fi-FI" dirty="0"/>
              <a:t>Ehdotuksia selkeämmiksi muotoiluiksi</a:t>
            </a:r>
          </a:p>
          <a:p>
            <a:pPr lvl="1"/>
            <a:r>
              <a:rPr lang="fi-FI" dirty="0"/>
              <a:t>Kysymyksiä (minulle) epäselvistä kohdista</a:t>
            </a:r>
          </a:p>
          <a:p>
            <a:pPr lvl="1"/>
            <a:r>
              <a:rPr lang="fi-FI" dirty="0"/>
              <a:t>Huom.! Kaikkea ei ole korjattu valmiiksi</a:t>
            </a:r>
          </a:p>
          <a:p>
            <a:r>
              <a:rPr lang="fi-FI" dirty="0"/>
              <a:t>KYSY JOS ET YMMÄRRÄ!</a:t>
            </a:r>
          </a:p>
          <a:p>
            <a:r>
              <a:rPr lang="fi-FI" dirty="0"/>
              <a:t>Muista myös ohjaajan palaute! Hänellä paras asiantuntemus sisällöstä ja erikoisalan konventioista! </a:t>
            </a:r>
          </a:p>
        </p:txBody>
      </p:sp>
    </p:spTree>
    <p:extLst>
      <p:ext uri="{BB962C8B-B14F-4D97-AF65-F5344CB8AC3E}">
        <p14:creationId xmlns:p14="http://schemas.microsoft.com/office/powerpoint/2010/main" val="114909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CEF9B7-B0CF-4C88-910F-E7711BD0B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Kypsyysnäytteen työstäminen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88EAD4-4FB5-4A35-81BF-920DD8449E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Kaikki korjatut palautukset </a:t>
            </a:r>
            <a:r>
              <a:rPr lang="fi-FI" b="1" dirty="0"/>
              <a:t>ma 3.5. klo 23.59 mennessä</a:t>
            </a:r>
            <a:endParaRPr lang="fi-FI" dirty="0"/>
          </a:p>
          <a:p>
            <a:r>
              <a:rPr lang="fi-FI" dirty="0"/>
              <a:t>Etenkin jos aiempi näytteesi oli vielä sirpaleinen, palauta aiemmin, jotta ehdit ottaa kommentit huomioon – kommentoin saapumisjärjestyksessä</a:t>
            </a:r>
          </a:p>
          <a:p>
            <a:r>
              <a:rPr lang="fi-FI" dirty="0"/>
              <a:t>Kiinnitä huomiota erityisesti yleisarviossa esiin nostamiini asioihin, muista myös pajoissa opittu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7BC298-9531-47D0-AC53-B69D748F8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740238" cy="4200245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Korjaa ongelmat ja puutteet </a:t>
            </a:r>
            <a:r>
              <a:rPr lang="fi-FI" b="1" dirty="0"/>
              <a:t>systemaattisesti</a:t>
            </a:r>
            <a:r>
              <a:rPr lang="fi-FI" dirty="0"/>
              <a:t> – en ole merkinnyt jokaista samantyyppistä virhettä tai ongelmaa</a:t>
            </a:r>
          </a:p>
          <a:p>
            <a:r>
              <a:rPr lang="fi-FI" dirty="0"/>
              <a:t>Saa esittää uusia kysymyksiä</a:t>
            </a:r>
          </a:p>
          <a:p>
            <a:r>
              <a:rPr lang="fi-FI" dirty="0"/>
              <a:t>Saa päättää itse, minkä katkelman haluaa arvioitavaksi kypsyysnäytteenä – voi liittää koko työn, mutta merkitse kypsyysnäytteeksi tarkoitettu osa</a:t>
            </a:r>
          </a:p>
          <a:p>
            <a:r>
              <a:rPr lang="fi-FI" dirty="0"/>
              <a:t>Jos ilmenee kysymyksiä, tarkista ensin pajojen ym. materiaalit, sitten kysy rohkeasti ajoissa sähköpostitse (kaisa.ranta@aalto.fi)</a:t>
            </a:r>
          </a:p>
        </p:txBody>
      </p:sp>
    </p:spTree>
    <p:extLst>
      <p:ext uri="{BB962C8B-B14F-4D97-AF65-F5344CB8AC3E}">
        <p14:creationId xmlns:p14="http://schemas.microsoft.com/office/powerpoint/2010/main" val="207680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419ABE-E2B3-4605-82F3-DC9D0CFD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Yleisiä muistutuksia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16F154B-1E51-4C19-A962-B390889C0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Muutamalla jo ”hyväksytty” – olen siis arvioinut, että pärjäätte itsenäisesti, mutta jos tulee kysyttävää, kysykää rohkeasti</a:t>
            </a:r>
          </a:p>
          <a:p>
            <a:r>
              <a:rPr lang="fi-FI" dirty="0"/>
              <a:t>En odota ihmeitä enkä täydellisyyttä, mutta odotan, että osaatte kehittää tekstiänne palautteen perusteella</a:t>
            </a:r>
          </a:p>
          <a:p>
            <a:r>
              <a:rPr lang="fi-FI" dirty="0"/>
              <a:t>Muistakaa myös aaltodoc.aalto.fi -&gt; ottakaa mallia myös esim. maisterin opinnäytteistä</a:t>
            </a:r>
          </a:p>
          <a:p>
            <a:r>
              <a:rPr lang="fi-FI" dirty="0"/>
              <a:t>Jos aikataulu ei ole kerta kaikkiaan realistinen, harkitse myöhempää kypsyysnäyteryhmää -&gt; kysy </a:t>
            </a:r>
            <a:r>
              <a:rPr lang="fi-FI" dirty="0">
                <a:hlinkClick r:id="rId2"/>
              </a:rPr>
              <a:t>milka.toikko@aalto.fi</a:t>
            </a:r>
            <a:r>
              <a:rPr lang="fi-FI" dirty="0"/>
              <a:t> ja ilmoita myös minulle</a:t>
            </a:r>
          </a:p>
          <a:p>
            <a:r>
              <a:rPr lang="fi-FI" dirty="0"/>
              <a:t>Kysy ajoissa – lupaan olla tavoitettavissa 15.5. asti, mutta sen jälkeen en välttämättä lue sähköpostiani! </a:t>
            </a:r>
          </a:p>
        </p:txBody>
      </p:sp>
    </p:spTree>
    <p:extLst>
      <p:ext uri="{BB962C8B-B14F-4D97-AF65-F5344CB8AC3E}">
        <p14:creationId xmlns:p14="http://schemas.microsoft.com/office/powerpoint/2010/main" val="2999210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124000"/>
                <a:satMod val="148000"/>
                <a:lumMod val="124000"/>
              </a:schemeClr>
            </a:gs>
            <a:gs pos="100000">
              <a:schemeClr val="bg2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B88195-8D9E-4359-A86C-9456C469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EC48BD-A960-4717-BC76-7E4C9822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A00717A-7D3C-456B-A779-9D0638878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B0E133-CF2F-4AD3-ACA6-03E91BB60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D94893-A2D1-401B-A469-D34E425DC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46E6246-28E6-4A2D-B924-24539B8C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7882A4-FA0F-4365-8F0F-50C1E9B6E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4777380"/>
            <a:ext cx="6458419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Kertausta, Vinkkejä ja strategioita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C74434B-9586-43A2-A7EA-5FBF5A3F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458419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/>
              <a:t>Muokkausvaihe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2167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18726</TotalTime>
  <Words>2228</Words>
  <Application>Microsoft Office PowerPoint</Application>
  <PresentationFormat>Laajakuva</PresentationFormat>
  <Paragraphs>296</Paragraphs>
  <Slides>36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Gothic</vt:lpstr>
      <vt:lpstr>Georgia</vt:lpstr>
      <vt:lpstr>Wingdings</vt:lpstr>
      <vt:lpstr>Wingdings 3</vt:lpstr>
      <vt:lpstr>Ioni</vt:lpstr>
      <vt:lpstr>Tekstipaja II</vt:lpstr>
      <vt:lpstr>2. tekstipajan aiheet</vt:lpstr>
      <vt:lpstr>Mitä kuuluu?</vt:lpstr>
      <vt:lpstr>Vinkkivitosia keskittymisen ja jaksamisen tueksi</vt:lpstr>
      <vt:lpstr>Palaute tekstinäytteestä</vt:lpstr>
      <vt:lpstr>Näin luet palautettasi</vt:lpstr>
      <vt:lpstr>Kypsyysnäytteen työstäminen</vt:lpstr>
      <vt:lpstr>Yleisiä muistutuksia</vt:lpstr>
      <vt:lpstr>Muokkausvaihe</vt:lpstr>
      <vt:lpstr>Muokkaamisen avainasiat</vt:lpstr>
      <vt:lpstr>Käytännön vinkit lukujäsennyksen hiomiseen</vt:lpstr>
      <vt:lpstr>Kappaleiden rakenteen kertaus:  ydinvirke + tukivirkkeet -malli</vt:lpstr>
      <vt:lpstr>Vinkkejä kappalerakenteen ja punaisen langan kehittämiseen</vt:lpstr>
      <vt:lpstr>Virkkeen sujuvoittaminen ja selkeyttäminen</vt:lpstr>
      <vt:lpstr>Syventävää:  Informaatiorakenne, teema ja reema</vt:lpstr>
      <vt:lpstr>Valinta on kirjoittajan:  sama asia, kaksi tapaa ilmaista</vt:lpstr>
      <vt:lpstr>Muista myös kokonaisrakenne</vt:lpstr>
      <vt:lpstr>Muistutus: Kielenhuoltotesti + lukumateriaali</vt:lpstr>
      <vt:lpstr>Kielenhuoltoa – viivat ja välit</vt:lpstr>
      <vt:lpstr>Kielenhuoltoa – nimien ja lyhenteiden taivutus </vt:lpstr>
      <vt:lpstr>Pilkkusääntöjen pikakertaus</vt:lpstr>
      <vt:lpstr>Lähdeviittaustekniikasta vielä kerran</vt:lpstr>
      <vt:lpstr>Lähdeviittaustekniikasta vielä kerran: numeroviitejärjestelmällä [1] tai 1</vt:lpstr>
      <vt:lpstr>Lähdeviittausmalleja – ei ole pakko opetella ulkoa!</vt:lpstr>
      <vt:lpstr>Lähdeviitteet: muuta hyödyllistä</vt:lpstr>
      <vt:lpstr>Miten tästä eteenpäin?</vt:lpstr>
      <vt:lpstr>Lisää vertaiskommentointia</vt:lpstr>
      <vt:lpstr>Pienryhmäharjoitus</vt:lpstr>
      <vt:lpstr>Ohjeita tiivistelmään</vt:lpstr>
      <vt:lpstr>Tiivistelmä (1/2)</vt:lpstr>
      <vt:lpstr>Tiivistelmä (2/2)</vt:lpstr>
      <vt:lpstr>Viimeistelyn muistilista</vt:lpstr>
      <vt:lpstr>Yleinen tarkistuslista, osa 1</vt:lpstr>
      <vt:lpstr>Yleinen tarkistuslista, osa 2</vt:lpstr>
      <vt:lpstr>Yleinen tarkistuslista, osa 3</vt:lpstr>
      <vt:lpstr>Kiitos osallistumisesta ja tsemppiä kaikille!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Tekstipaja II</dc:title>
  <dc:creator>Kaisa Ranta</dc:creator>
  <cp:lastModifiedBy>Kaisa Ranta</cp:lastModifiedBy>
  <cp:revision>28</cp:revision>
  <dcterms:created xsi:type="dcterms:W3CDTF">2020-11-03T14:58:24Z</dcterms:created>
  <dcterms:modified xsi:type="dcterms:W3CDTF">2021-03-30T14:09:51Z</dcterms:modified>
</cp:coreProperties>
</file>