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604" r:id="rId3"/>
    <p:sldId id="571" r:id="rId4"/>
    <p:sldId id="279" r:id="rId5"/>
    <p:sldId id="383" r:id="rId6"/>
    <p:sldId id="605" r:id="rId7"/>
    <p:sldId id="424" r:id="rId8"/>
    <p:sldId id="603" r:id="rId9"/>
    <p:sldId id="610" r:id="rId10"/>
    <p:sldId id="611" r:id="rId11"/>
    <p:sldId id="540" r:id="rId12"/>
    <p:sldId id="613" r:id="rId13"/>
    <p:sldId id="564" r:id="rId14"/>
    <p:sldId id="612" r:id="rId15"/>
    <p:sldId id="569" r:id="rId16"/>
    <p:sldId id="310" r:id="rId17"/>
    <p:sldId id="567" r:id="rId18"/>
    <p:sldId id="600" r:id="rId19"/>
    <p:sldId id="601" r:id="rId20"/>
    <p:sldId id="570" r:id="rId21"/>
    <p:sldId id="614" r:id="rId22"/>
    <p:sldId id="606" r:id="rId23"/>
    <p:sldId id="615" r:id="rId24"/>
    <p:sldId id="61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83"/>
  </p:normalViewPr>
  <p:slideViewPr>
    <p:cSldViewPr snapToGrid="0" snapToObjects="1">
      <p:cViewPr varScale="1">
        <p:scale>
          <a:sx n="76" d="100"/>
          <a:sy n="76" d="100"/>
        </p:scale>
        <p:origin x="2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151BB-6B18-BC42-849D-90AB488BB62B}" type="datetimeFigureOut">
              <a:rPr lang="en-GB" smtClean="0"/>
              <a:t>29/04/2019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617A6-C0B5-C94E-B4FC-A4AFEF4A0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1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68DD2-975C-4B8A-8B61-9F19C5713F68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564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C595-F008-BF43-A275-8F6BFDC3AD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C595-F008-BF43-A275-8F6BFDC3AD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DC28-0220-1F4C-BD07-9F6E922DD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Guidelines for Santander Brand 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D95D7-EDFB-ED40-AF22-825C56C756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4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F5BE-6DD3-794F-B3BC-833EFFD72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 Brand Strengths and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9DC2-5755-7841-A9FB-F7F04D754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does Santander compare to its immediate competitors</a:t>
            </a:r>
          </a:p>
        </p:txBody>
      </p:sp>
    </p:spTree>
    <p:extLst>
      <p:ext uri="{BB962C8B-B14F-4D97-AF65-F5344CB8AC3E}">
        <p14:creationId xmlns:p14="http://schemas.microsoft.com/office/powerpoint/2010/main" val="329782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537F3A-641E-C743-82CB-B36A321E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Identifying Cultural Demand-Spaces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64FBE6-6764-DA48-A83B-76EC1D4F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this section, try to identify emergent demand spaces</a:t>
            </a:r>
          </a:p>
          <a:p>
            <a:endParaRPr lang="en-US" sz="2000" dirty="0"/>
          </a:p>
          <a:p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953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184D-D475-A443-8393-D3B0FB950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 Potential Demand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480BF-AB77-F043-81FB-69332C474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What new consumer desires or anxieties have cropped up recently?</a:t>
            </a:r>
          </a:p>
          <a:p>
            <a:pPr lvl="1"/>
            <a:r>
              <a:rPr lang="en-US" sz="1800" dirty="0"/>
              <a:t>First think broadly from a larger perspective (banks and finance)</a:t>
            </a:r>
          </a:p>
          <a:p>
            <a:pPr lvl="1"/>
            <a:r>
              <a:rPr lang="en-US" sz="1800" dirty="0"/>
              <a:t>Then think from a category perspective (loans)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638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7742CE-DEC9-2747-9371-27CF6893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 Opportunity identification</a:t>
            </a:r>
            <a:br>
              <a:rPr lang="en-US" dirty="0">
                <a:solidFill>
                  <a:srgbClr val="FFFF00"/>
                </a:solidFill>
              </a:rPr>
            </a:b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41F02A-BE56-3A43-8AE7-370B10E08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54311"/>
            <a:ext cx="8915400" cy="3777622"/>
          </a:xfrm>
        </p:spPr>
        <p:txBody>
          <a:bodyPr/>
          <a:lstStyle/>
          <a:p>
            <a:r>
              <a:rPr lang="en-US" sz="2000" dirty="0"/>
              <a:t>What is the culture play for Santander?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Which of these demand-spaces can Santander play in?</a:t>
            </a:r>
          </a:p>
          <a:p>
            <a:pPr lvl="1"/>
            <a:r>
              <a:rPr lang="en-US" sz="2000" dirty="0"/>
              <a:t>What will come in the way of our brand capitalizing on this?</a:t>
            </a:r>
          </a:p>
        </p:txBody>
      </p:sp>
    </p:spTree>
    <p:extLst>
      <p:ext uri="{BB962C8B-B14F-4D97-AF65-F5344CB8AC3E}">
        <p14:creationId xmlns:p14="http://schemas.microsoft.com/office/powerpoint/2010/main" val="1943445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B7BCE-5892-2B43-8B3F-31793A111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Identifying the source of branding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9861B-2F30-CE44-88C4-1921C51D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this section, try to identify what makes Santander a powerful brand</a:t>
            </a:r>
          </a:p>
          <a:p>
            <a:r>
              <a:rPr lang="en-US" dirty="0"/>
              <a:t>How do we design our brand to capitalize on this opportunity</a:t>
            </a:r>
            <a:endParaRPr lang="en-GB" dirty="0"/>
          </a:p>
          <a:p>
            <a:r>
              <a:rPr lang="en-GB" dirty="0"/>
              <a:t>Is there something in its history, its past that can be mobilized</a:t>
            </a:r>
          </a:p>
          <a:p>
            <a:pPr lvl="1"/>
            <a:r>
              <a:rPr lang="en-GB" dirty="0"/>
              <a:t>Its founders? its Spanish heritage? </a:t>
            </a:r>
          </a:p>
          <a:p>
            <a:pPr lvl="1"/>
            <a:r>
              <a:rPr lang="en-GB" dirty="0"/>
              <a:t>Why do you think Santander came to Finland?</a:t>
            </a:r>
          </a:p>
        </p:txBody>
      </p:sp>
    </p:spTree>
    <p:extLst>
      <p:ext uri="{BB962C8B-B14F-4D97-AF65-F5344CB8AC3E}">
        <p14:creationId xmlns:p14="http://schemas.microsoft.com/office/powerpoint/2010/main" val="208234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430462" y="1614488"/>
            <a:ext cx="6629400" cy="762000"/>
          </a:xfrm>
          <a:prstGeom prst="homePlat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What does the Brand Believe?</a:t>
            </a:r>
          </a:p>
        </p:txBody>
      </p:sp>
      <p:sp>
        <p:nvSpPr>
          <p:cNvPr id="9" name="Pentagon 8"/>
          <p:cNvSpPr/>
          <p:nvPr/>
        </p:nvSpPr>
        <p:spPr>
          <a:xfrm>
            <a:off x="2438400" y="2667000"/>
            <a:ext cx="6629400" cy="762000"/>
          </a:xfrm>
          <a:prstGeom prst="homePlat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How does the Brand behave?</a:t>
            </a:r>
          </a:p>
        </p:txBody>
      </p:sp>
      <p:sp>
        <p:nvSpPr>
          <p:cNvPr id="10" name="Pentagon 9"/>
          <p:cNvSpPr/>
          <p:nvPr/>
        </p:nvSpPr>
        <p:spPr>
          <a:xfrm>
            <a:off x="2430462" y="3733800"/>
            <a:ext cx="6629400" cy="762000"/>
          </a:xfrm>
          <a:prstGeom prst="homePlat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What does the Brand seek to change?</a:t>
            </a:r>
          </a:p>
        </p:txBody>
      </p:sp>
      <p:sp>
        <p:nvSpPr>
          <p:cNvPr id="7" name="Pentagon 6"/>
          <p:cNvSpPr/>
          <p:nvPr/>
        </p:nvSpPr>
        <p:spPr>
          <a:xfrm>
            <a:off x="2438400" y="5791200"/>
            <a:ext cx="6629400" cy="762000"/>
          </a:xfrm>
          <a:prstGeom prst="homePlat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Brand agenda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1" y="0"/>
            <a:ext cx="49423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3.1 Brand Agenda</a:t>
            </a:r>
          </a:p>
        </p:txBody>
      </p:sp>
    </p:spTree>
    <p:extLst>
      <p:ext uri="{BB962C8B-B14F-4D97-AF65-F5344CB8AC3E}">
        <p14:creationId xmlns:p14="http://schemas.microsoft.com/office/powerpoint/2010/main" val="3516053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Dove - Example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4291" tIns="32146" rIns="64291" bIns="32146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sz="2800" dirty="0"/>
              <a:t>What does the brand  believe</a:t>
            </a:r>
          </a:p>
          <a:p>
            <a:pPr lvl="1"/>
            <a:r>
              <a:rPr lang="en-US" sz="1800" dirty="0"/>
              <a:t>Beauty is not equal to  physical attractiveness</a:t>
            </a:r>
          </a:p>
          <a:p>
            <a:pPr lvl="1"/>
            <a:r>
              <a:rPr lang="en-US" sz="1800" dirty="0"/>
              <a:t>Anyone can be beautiful</a:t>
            </a:r>
          </a:p>
          <a:p>
            <a:r>
              <a:rPr lang="en-US" sz="2800" dirty="0"/>
              <a:t>How does it behave</a:t>
            </a:r>
          </a:p>
          <a:p>
            <a:pPr lvl="1"/>
            <a:r>
              <a:rPr lang="en-US" sz="1800" dirty="0"/>
              <a:t>Real women</a:t>
            </a:r>
          </a:p>
          <a:p>
            <a:r>
              <a:rPr lang="en-US" sz="2800" dirty="0"/>
              <a:t>What does it seek to change</a:t>
            </a:r>
          </a:p>
          <a:p>
            <a:pPr lvl="1"/>
            <a:r>
              <a:rPr lang="en-US" sz="1800" dirty="0"/>
              <a:t>Definition of beauty – Real beauty</a:t>
            </a:r>
          </a:p>
          <a:p>
            <a:pPr lvl="1"/>
            <a:r>
              <a:rPr lang="en-US" sz="1800" dirty="0"/>
              <a:t>Advertising /media makes women feel ugly</a:t>
            </a:r>
          </a:p>
          <a:p>
            <a:r>
              <a:rPr lang="en-US" sz="2800" dirty="0"/>
              <a:t>Agenda</a:t>
            </a:r>
          </a:p>
          <a:p>
            <a:pPr lvl="1"/>
            <a:r>
              <a:rPr lang="en-US" sz="1800" dirty="0"/>
              <a:t>Give women their self esteem back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111429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81200" y="107950"/>
            <a:ext cx="7856538" cy="13096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3.2 Re-Designing the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1" y="1685926"/>
            <a:ext cx="7878763" cy="4638675"/>
          </a:xfrm>
        </p:spPr>
        <p:txBody>
          <a:bodyPr/>
          <a:lstStyle/>
          <a:p>
            <a:r>
              <a:rPr lang="en-US" dirty="0"/>
              <a:t>What values, </a:t>
            </a:r>
            <a:r>
              <a:rPr lang="en-US" dirty="0" err="1"/>
              <a:t>behaviours</a:t>
            </a:r>
            <a:r>
              <a:rPr lang="en-US" dirty="0"/>
              <a:t> and expressions do we need to keep and what do we need to shed?</a:t>
            </a:r>
          </a:p>
        </p:txBody>
      </p:sp>
    </p:spTree>
    <p:extLst>
      <p:ext uri="{BB962C8B-B14F-4D97-AF65-F5344CB8AC3E}">
        <p14:creationId xmlns:p14="http://schemas.microsoft.com/office/powerpoint/2010/main" val="2463009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22597" y="1024465"/>
            <a:ext cx="6096000" cy="5791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860797" y="1786465"/>
            <a:ext cx="4419600" cy="4267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22797" y="2548465"/>
            <a:ext cx="2895600" cy="2743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5388007" y="3237470"/>
            <a:ext cx="1371600" cy="1371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7198" y="3505308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PRODUCT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3217" y="2777065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13307" y="2015065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CONSUMER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7394" y="1168398"/>
            <a:ext cx="1675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CULTURE</a:t>
            </a: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6680196" y="1938866"/>
            <a:ext cx="2819402" cy="40386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884" y="3691466"/>
            <a:ext cx="1978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CONVERSATION</a:t>
            </a:r>
          </a:p>
          <a:p>
            <a:pPr algn="ctr"/>
            <a:r>
              <a:rPr lang="en-US" dirty="0"/>
              <a:t>MEME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2566C75-BE8C-4543-863B-230C5BF8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8038" y="14510"/>
            <a:ext cx="8911687" cy="128089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3.3 Conversation Meme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8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5E64D-D7FF-134C-A1CA-00F98E706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Conversation Meme -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E0947-F6F5-0D4E-AB87-8F23D3BEB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en-GB" dirty="0"/>
              <a:t>Product</a:t>
            </a:r>
          </a:p>
          <a:p>
            <a:pPr lvl="1"/>
            <a:r>
              <a:rPr lang="en-GB" dirty="0"/>
              <a:t>what about the product makes it better than competition – dig till you can find a reason that will convince the most cynical</a:t>
            </a:r>
          </a:p>
          <a:p>
            <a:r>
              <a:rPr lang="en-GB" dirty="0"/>
              <a:t>Category</a:t>
            </a:r>
          </a:p>
          <a:p>
            <a:pPr lvl="1"/>
            <a:r>
              <a:rPr lang="en-GB" dirty="0"/>
              <a:t>every category has a reason to exist in a consumers life – find that deeper meaning</a:t>
            </a:r>
          </a:p>
          <a:p>
            <a:r>
              <a:rPr lang="en-GB" dirty="0"/>
              <a:t>Consumer</a:t>
            </a:r>
          </a:p>
          <a:p>
            <a:pPr lvl="1"/>
            <a:r>
              <a:rPr lang="en-GB" dirty="0"/>
              <a:t>don’t look for truisms in consumers life but look for codes from life which can be used to have a conversation about the brand. a great insight liberates brand expression</a:t>
            </a:r>
          </a:p>
          <a:p>
            <a:r>
              <a:rPr lang="en-GB" dirty="0"/>
              <a:t>Culture</a:t>
            </a:r>
          </a:p>
          <a:p>
            <a:pPr lvl="1"/>
            <a:r>
              <a:rPr lang="en-GB" dirty="0"/>
              <a:t>embedded within our culture are codes that define our behaviour and attitudes – look for relationship between these and the brand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7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57E464-6D48-9C49-8FD6-46013859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 1: Some things to keep in mind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D11C3-D53A-9648-9C73-42CF89F1C0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50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838742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3648241" y="482024"/>
            <a:ext cx="57022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4. Building a brand platform</a:t>
            </a:r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362200" y="1600200"/>
            <a:ext cx="7543800" cy="3170099"/>
          </a:xfrm>
          <a:prstGeom prst="rect">
            <a:avLst/>
          </a:prstGeom>
          <a:solidFill>
            <a:schemeClr val="bg1">
              <a:lumMod val="65000"/>
              <a:lumOff val="35000"/>
              <a:alpha val="23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Now that we have identified a powerful cultural conversation and articulated the brand’s agenda, how can we bring this new relationship alive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6029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9F7E-C02F-A44A-8DBA-7C7C7F29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4.1 Growth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32503-5639-614A-997D-FF70674E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What needs to grow in the world for us to grow?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379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7C0D4-3A03-1B4F-8C7D-C714E552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4.2.1 Who is our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642A9-BE30-214B-8B2A-E69A1939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24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9AD5-ACCC-6E43-99DD-A159F244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the brand help 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539F-DBA7-BD42-9146-80A966D53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81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D955EC-5A00-164C-9589-FA457D4A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Answering the Global vs Local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9AAED6-A84E-4646-A3D5-8B9AB1E1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Should Santander borrow more from the global brand or be more like local competition? Why?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8678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C613EC-5BE7-2C4F-980B-28BF7B457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Branding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D6E5C3-8174-AD49-8649-72CD635F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2" charset="2"/>
              <a:buChar char=""/>
            </a:pPr>
            <a:r>
              <a:rPr lang="en-US" dirty="0"/>
              <a:t>For Santander’s Finland operations, should we use the existing strongly global brand OR be more local and get closer to the Finnish banks in terms of brand expressions? </a:t>
            </a:r>
          </a:p>
          <a:p>
            <a:endParaRPr lang="en-US" dirty="0"/>
          </a:p>
          <a:p>
            <a:r>
              <a:rPr lang="en-US" b="1" dirty="0"/>
              <a:t>How can a global financial operator brand itself credibly and achieve positive differentiation in a local market?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6466838" y="4152752"/>
            <a:ext cx="3276600" cy="1905000"/>
          </a:xfrm>
          <a:prstGeom prst="ellipse">
            <a:avLst/>
          </a:prstGeom>
          <a:solidFill>
            <a:schemeClr val="accent3">
              <a:alpha val="19000"/>
            </a:schemeClr>
          </a:solidFill>
          <a:ln w="31750" cap="flat" cmpd="sng" algn="ctr">
            <a:solidFill>
              <a:srgbClr val="FFFFFF"/>
            </a:solidFill>
            <a:prstDash val="dashDot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00601" y="3543300"/>
            <a:ext cx="5867400" cy="3314700"/>
          </a:xfrm>
          <a:prstGeom prst="ellipse">
            <a:avLst/>
          </a:prstGeom>
          <a:solidFill>
            <a:schemeClr val="accent1">
              <a:lumMod val="50000"/>
              <a:alpha val="11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927115" y="1315998"/>
            <a:ext cx="3276600" cy="1905000"/>
          </a:xfrm>
          <a:prstGeom prst="ellipse">
            <a:avLst/>
          </a:prstGeom>
          <a:solidFill>
            <a:schemeClr val="accent1">
              <a:lumMod val="50000"/>
              <a:alpha val="11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76200"/>
            <a:ext cx="89775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Move From ‘Category’ to ‘Culture Play’</a:t>
            </a:r>
          </a:p>
        </p:txBody>
      </p:sp>
      <p:sp>
        <p:nvSpPr>
          <p:cNvPr id="5" name="Oval 4"/>
          <p:cNvSpPr/>
          <p:nvPr/>
        </p:nvSpPr>
        <p:spPr>
          <a:xfrm>
            <a:off x="2308115" y="2192298"/>
            <a:ext cx="914400" cy="590476"/>
          </a:xfrm>
          <a:prstGeom prst="ellipse">
            <a:avLst/>
          </a:prstGeom>
          <a:solidFill>
            <a:schemeClr val="accent6">
              <a:lumMod val="20000"/>
              <a:lumOff val="80000"/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297668"/>
            <a:ext cx="1353256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/>
              <a:t>Santander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6809" y="1022866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Category Microcosm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4600" y="4724400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Cultural Macrocosm</a:t>
            </a:r>
          </a:p>
        </p:txBody>
      </p:sp>
      <p:sp>
        <p:nvSpPr>
          <p:cNvPr id="17" name="Oval 16"/>
          <p:cNvSpPr/>
          <p:nvPr/>
        </p:nvSpPr>
        <p:spPr>
          <a:xfrm>
            <a:off x="3123652" y="2630522"/>
            <a:ext cx="914400" cy="590476"/>
          </a:xfrm>
          <a:prstGeom prst="ellipse">
            <a:avLst/>
          </a:prstGeom>
          <a:solidFill>
            <a:schemeClr val="bg2">
              <a:lumMod val="40000"/>
              <a:lumOff val="60000"/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57600" y="2335284"/>
            <a:ext cx="914400" cy="590476"/>
          </a:xfrm>
          <a:prstGeom prst="ellipse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09252" y="1601822"/>
            <a:ext cx="914400" cy="590476"/>
          </a:xfrm>
          <a:prstGeom prst="ellipse">
            <a:avLst/>
          </a:prstGeom>
          <a:solidFill>
            <a:schemeClr val="accent4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23652" y="1897060"/>
            <a:ext cx="914400" cy="590476"/>
          </a:xfrm>
          <a:prstGeom prst="ellipse">
            <a:avLst/>
          </a:prstGeom>
          <a:solidFill>
            <a:srgbClr val="CCFFCC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86201" y="1545967"/>
            <a:ext cx="914400" cy="59047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89315" y="2040046"/>
            <a:ext cx="914400" cy="590476"/>
          </a:xfrm>
          <a:prstGeom prst="ellipse">
            <a:avLst/>
          </a:prstGeom>
          <a:solidFill>
            <a:schemeClr val="accent3"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1" y="1607404"/>
            <a:ext cx="5296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Narrow-cast category language with little </a:t>
            </a:r>
          </a:p>
          <a:p>
            <a:r>
              <a:rPr lang="en-US" sz="1600" dirty="0"/>
              <a:t>meaningful differentiation – </a:t>
            </a:r>
            <a:r>
              <a:rPr lang="en-US" sz="1600" b="1" dirty="0"/>
              <a:t>Old Language</a:t>
            </a:r>
          </a:p>
          <a:p>
            <a:r>
              <a:rPr lang="en-US" sz="1600" dirty="0"/>
              <a:t>(Segmentation, Need Gap, Pricing, Perception etc)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5595988" y="4932655"/>
            <a:ext cx="1396068" cy="590476"/>
            <a:chOff x="4114800" y="4932655"/>
            <a:chExt cx="1396068" cy="590476"/>
          </a:xfrm>
          <a:effectLst/>
        </p:grpSpPr>
        <p:sp>
          <p:nvSpPr>
            <p:cNvPr id="25" name="Oval 24"/>
            <p:cNvSpPr/>
            <p:nvPr/>
          </p:nvSpPr>
          <p:spPr>
            <a:xfrm>
              <a:off x="4114800" y="4932655"/>
              <a:ext cx="914400" cy="5904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43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57612" y="5040868"/>
              <a:ext cx="1353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Santander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923491" y="3783420"/>
            <a:ext cx="125707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28" name="Oval 27"/>
          <p:cNvSpPr/>
          <p:nvPr/>
        </p:nvSpPr>
        <p:spPr>
          <a:xfrm>
            <a:off x="6565153" y="5762514"/>
            <a:ext cx="914400" cy="590476"/>
          </a:xfrm>
          <a:prstGeom prst="ellipse">
            <a:avLst/>
          </a:prstGeom>
          <a:solidFill>
            <a:schemeClr val="bg2">
              <a:lumMod val="40000"/>
              <a:lumOff val="60000"/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985838" y="6057752"/>
            <a:ext cx="914400" cy="590476"/>
          </a:xfrm>
          <a:prstGeom prst="ellipse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940058" y="4087483"/>
            <a:ext cx="914400" cy="590476"/>
          </a:xfrm>
          <a:prstGeom prst="ellipse">
            <a:avLst/>
          </a:prstGeom>
          <a:solidFill>
            <a:schemeClr val="accent4">
              <a:lumMod val="40000"/>
              <a:lumOff val="60000"/>
              <a:alpha val="2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7380690" y="4677959"/>
            <a:ext cx="914400" cy="590476"/>
          </a:xfrm>
          <a:prstGeom prst="ellipse">
            <a:avLst/>
          </a:prstGeom>
          <a:solidFill>
            <a:srgbClr val="CCFFCC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371838" y="4143338"/>
            <a:ext cx="914400" cy="59047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8829038" y="5172038"/>
            <a:ext cx="914400" cy="590476"/>
          </a:xfrm>
          <a:prstGeom prst="ellipse">
            <a:avLst/>
          </a:prstGeom>
          <a:solidFill>
            <a:schemeClr val="accent3"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1967525">
            <a:off x="4799501" y="3236252"/>
            <a:ext cx="1017198" cy="295238"/>
          </a:xfrm>
          <a:prstGeom prst="rightArrow">
            <a:avLst/>
          </a:prstGeom>
          <a:solidFill>
            <a:srgbClr val="ADADFF">
              <a:alpha val="6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2625" y="5229762"/>
            <a:ext cx="39934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Locating the brand within the larger</a:t>
            </a:r>
          </a:p>
          <a:p>
            <a:r>
              <a:rPr lang="en-US" sz="1600" dirty="0"/>
              <a:t>Consumer Culture – </a:t>
            </a:r>
            <a:r>
              <a:rPr lang="en-US" sz="1600" b="1" dirty="0"/>
              <a:t>New Language</a:t>
            </a:r>
          </a:p>
          <a:p>
            <a:r>
              <a:rPr lang="en-US" sz="1600" dirty="0"/>
              <a:t>(Communication Codes, Future Share,</a:t>
            </a:r>
          </a:p>
          <a:p>
            <a:r>
              <a:rPr lang="en-US" sz="1600" dirty="0"/>
              <a:t>Cultural Archetypes, </a:t>
            </a:r>
          </a:p>
          <a:p>
            <a:r>
              <a:rPr lang="en-US" sz="1600" dirty="0"/>
              <a:t>Unarticulated Aspirations)</a:t>
            </a:r>
          </a:p>
        </p:txBody>
      </p:sp>
      <p:sp>
        <p:nvSpPr>
          <p:cNvPr id="42" name="Oval 41"/>
          <p:cNvSpPr/>
          <p:nvPr/>
        </p:nvSpPr>
        <p:spPr>
          <a:xfrm>
            <a:off x="5148778" y="4680207"/>
            <a:ext cx="1855200" cy="1098706"/>
          </a:xfrm>
          <a:prstGeom prst="ellipse">
            <a:avLst/>
          </a:prstGeom>
          <a:noFill/>
          <a:ln w="31750" cap="flat" cmpd="sng" algn="ctr">
            <a:solidFill>
              <a:srgbClr val="EBD6FF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712143" y="5110990"/>
            <a:ext cx="914400" cy="590476"/>
          </a:xfrm>
          <a:prstGeom prst="ellipse">
            <a:avLst/>
          </a:prstGeom>
          <a:solidFill>
            <a:srgbClr val="CCFFCC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8144159" y="4533761"/>
            <a:ext cx="914400" cy="590476"/>
          </a:xfrm>
          <a:prstGeom prst="ellipse">
            <a:avLst/>
          </a:prstGeom>
          <a:solidFill>
            <a:schemeClr val="accent1">
              <a:lumMod val="75000"/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0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>
            <a:spLocks/>
          </p:cNvSpPr>
          <p:nvPr/>
        </p:nvSpPr>
        <p:spPr bwMode="auto">
          <a:xfrm rot="15970">
            <a:off x="7164256" y="3064594"/>
            <a:ext cx="3118945" cy="1643055"/>
          </a:xfrm>
          <a:prstGeom prst="roundRect">
            <a:avLst>
              <a:gd name="adj" fmla="val 16852"/>
            </a:avLst>
          </a:prstGeom>
          <a:solidFill>
            <a:schemeClr val="bg1">
              <a:lumMod val="65000"/>
              <a:lumOff val="35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endParaRPr lang="en-US" sz="2400" dirty="0"/>
          </a:p>
        </p:txBody>
      </p:sp>
      <p:sp>
        <p:nvSpPr>
          <p:cNvPr id="32771" name="AutoShape 3"/>
          <p:cNvSpPr>
            <a:spLocks/>
          </p:cNvSpPr>
          <p:nvPr/>
        </p:nvSpPr>
        <p:spPr bwMode="auto">
          <a:xfrm>
            <a:off x="7164594" y="3071810"/>
            <a:ext cx="3122407" cy="1643074"/>
          </a:xfrm>
          <a:prstGeom prst="roundRect">
            <a:avLst>
              <a:gd name="adj" fmla="val 16852"/>
            </a:avLst>
          </a:prstGeom>
          <a:noFill/>
          <a:ln w="25400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/>
              <a:t>What do we want them to think feel do</a:t>
            </a:r>
          </a:p>
        </p:txBody>
      </p:sp>
      <p:sp>
        <p:nvSpPr>
          <p:cNvPr id="32772" name="AutoShape 4"/>
          <p:cNvSpPr>
            <a:spLocks/>
          </p:cNvSpPr>
          <p:nvPr/>
        </p:nvSpPr>
        <p:spPr bwMode="auto">
          <a:xfrm>
            <a:off x="4635500" y="2303860"/>
            <a:ext cx="2305248" cy="3411141"/>
          </a:xfrm>
          <a:prstGeom prst="rightArrow">
            <a:avLst>
              <a:gd name="adj1" fmla="val 32000"/>
              <a:gd name="adj2" fmla="val 29935"/>
            </a:avLst>
          </a:prstGeom>
          <a:noFill/>
          <a:ln w="25400">
            <a:solidFill>
              <a:schemeClr val="tx2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Tahoma" charset="0"/>
                <a:sym typeface="Tahoma" charset="0"/>
              </a:rPr>
              <a:t>  Big Cultural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Tahoma" charset="0"/>
                <a:sym typeface="Tahoma" charset="0"/>
              </a:rPr>
              <a:t> Conversation </a:t>
            </a: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 rot="15970">
            <a:off x="2273714" y="3071966"/>
            <a:ext cx="2221026" cy="1643055"/>
          </a:xfrm>
          <a:prstGeom prst="roundRect">
            <a:avLst>
              <a:gd name="adj" fmla="val 16852"/>
            </a:avLst>
          </a:prstGeom>
          <a:solidFill>
            <a:schemeClr val="bg1">
              <a:lumMod val="65000"/>
              <a:lumOff val="35000"/>
            </a:schemeClr>
          </a:solidFill>
          <a:ln w="25400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sz="2400" dirty="0"/>
              <a:t>What do people think feel 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96324-A7FE-B449-9D1D-7F0BF0EA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ahoma" charset="0"/>
              </a:rPr>
              <a:t>Conversation Meme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812E1-1A41-FE4F-9359-BE2E4F318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048" y="1676400"/>
            <a:ext cx="8915400" cy="3777622"/>
          </a:xfrm>
        </p:spPr>
        <p:txBody>
          <a:bodyPr/>
          <a:lstStyle/>
          <a:p>
            <a:r>
              <a:rPr lang="en-US" dirty="0"/>
              <a:t>A clear articulation of how the brand wants to have a meaningful dialogue with the consumer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599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0CE2-B8E0-1147-BF24-E2A60AE5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 2: Specific guidelines and presentation format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CF7FA-372F-B94C-9C98-20A1BB7088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7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Brand Strategy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945" y="1490133"/>
            <a:ext cx="8915400" cy="508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Key Strategic deliverables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Diagnosing the brand</a:t>
            </a:r>
          </a:p>
          <a:p>
            <a:pPr marL="857250" lvl="1" indent="-457200">
              <a:buFont typeface="Wingdings 3" pitchFamily="2" charset="2"/>
              <a:buChar char=""/>
            </a:pPr>
            <a:r>
              <a:rPr lang="en-US" dirty="0">
                <a:solidFill>
                  <a:schemeClr val="tx1"/>
                </a:solidFill>
              </a:rPr>
              <a:t>Where does the brand stand right now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Identifying Cultural Demand-spaces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Identifying the contemporary conversation where the brand can participate to change/leverage this conversation </a:t>
            </a:r>
          </a:p>
          <a:p>
            <a:pPr marL="3937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Articulating the Brand Agenda </a:t>
            </a:r>
          </a:p>
          <a:p>
            <a:pPr marL="793750" lvl="1" indent="-457200"/>
            <a:r>
              <a:rPr lang="en-US" dirty="0">
                <a:solidFill>
                  <a:schemeClr val="tx1"/>
                </a:solidFill>
              </a:rPr>
              <a:t>Articulating the purpose of the brand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Building Brand Platforms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Answering the Global vs Local question</a:t>
            </a:r>
          </a:p>
          <a:p>
            <a:pPr marL="857250" lvl="1" indent="-457200"/>
            <a:r>
              <a:rPr lang="en-US" dirty="0">
                <a:solidFill>
                  <a:schemeClr val="tx1"/>
                </a:solidFill>
              </a:rPr>
              <a:t>Should Santander borrow more from the global brand or be more like local competition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9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3BD149-1163-2340-B33C-A10E0DD52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Diagnosing the Brand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9F9457-4037-6142-8EE7-8214A15D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878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B934-5225-6244-9E69-C2AB566D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 Current Consumer Perceptions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51F1-97F2-FA47-9D79-5E9536774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consumers think about Santander Consumer Finance?</a:t>
            </a:r>
          </a:p>
        </p:txBody>
      </p:sp>
    </p:spTree>
    <p:extLst>
      <p:ext uri="{BB962C8B-B14F-4D97-AF65-F5344CB8AC3E}">
        <p14:creationId xmlns:p14="http://schemas.microsoft.com/office/powerpoint/2010/main" val="3820737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10273</TotalTime>
  <Words>707</Words>
  <Application>Microsoft Macintosh PowerPoint</Application>
  <PresentationFormat>Widescreen</PresentationFormat>
  <Paragraphs>113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Tahoma</vt:lpstr>
      <vt:lpstr>Wingdings</vt:lpstr>
      <vt:lpstr>Wingdings 3</vt:lpstr>
      <vt:lpstr>Wisp</vt:lpstr>
      <vt:lpstr>Guidelines for Santander Brand Case</vt:lpstr>
      <vt:lpstr>Section 1: Some things to keep in mind</vt:lpstr>
      <vt:lpstr>The Branding Question</vt:lpstr>
      <vt:lpstr>PowerPoint Presentation</vt:lpstr>
      <vt:lpstr>Conversation Meme</vt:lpstr>
      <vt:lpstr>Section 2: Specific guidelines and presentation format</vt:lpstr>
      <vt:lpstr>Brand Strategy Deliverables</vt:lpstr>
      <vt:lpstr>1. Diagnosing the Brand</vt:lpstr>
      <vt:lpstr>1.1 Current Consumer Perceptions</vt:lpstr>
      <vt:lpstr>1.2 Brand Strengths and Weaknesses</vt:lpstr>
      <vt:lpstr>2. Identifying Cultural Demand-Spaces</vt:lpstr>
      <vt:lpstr>2.1 Potential Demand Spaces</vt:lpstr>
      <vt:lpstr>2.2 Opportunity identification </vt:lpstr>
      <vt:lpstr>3. Identifying the source of branding power</vt:lpstr>
      <vt:lpstr>PowerPoint Presentation</vt:lpstr>
      <vt:lpstr>Dove - Example</vt:lpstr>
      <vt:lpstr>3.2 Re-Designing the Brand</vt:lpstr>
      <vt:lpstr>3.3 Conversation Meme</vt:lpstr>
      <vt:lpstr>Conversation Meme - Explanation</vt:lpstr>
      <vt:lpstr>PowerPoint Presentation</vt:lpstr>
      <vt:lpstr>4.1 Growth Hypotheses</vt:lpstr>
      <vt:lpstr>4.2.1 Who is our consumer</vt:lpstr>
      <vt:lpstr>How can the brand help her?</vt:lpstr>
      <vt:lpstr>5. Answering the Global vs Local question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 for Santander</dc:title>
  <dc:creator>Microsoft Office User</dc:creator>
  <cp:lastModifiedBy>Microsoft Office User</cp:lastModifiedBy>
  <cp:revision>63</cp:revision>
  <dcterms:created xsi:type="dcterms:W3CDTF">2019-04-29T03:29:16Z</dcterms:created>
  <dcterms:modified xsi:type="dcterms:W3CDTF">2019-05-06T06:45:09Z</dcterms:modified>
</cp:coreProperties>
</file>