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768" r:id="rId2"/>
    <p:sldMasterId id="2147484790" r:id="rId3"/>
    <p:sldMasterId id="2147484813" r:id="rId4"/>
  </p:sldMasterIdLst>
  <p:notesMasterIdLst>
    <p:notesMasterId r:id="rId41"/>
  </p:notesMasterIdLst>
  <p:handoutMasterIdLst>
    <p:handoutMasterId r:id="rId42"/>
  </p:handoutMasterIdLst>
  <p:sldIdLst>
    <p:sldId id="522" r:id="rId5"/>
    <p:sldId id="260" r:id="rId6"/>
    <p:sldId id="468" r:id="rId7"/>
    <p:sldId id="474" r:id="rId8"/>
    <p:sldId id="475" r:id="rId9"/>
    <p:sldId id="492" r:id="rId10"/>
    <p:sldId id="493" r:id="rId11"/>
    <p:sldId id="575" r:id="rId12"/>
    <p:sldId id="576" r:id="rId13"/>
    <p:sldId id="577" r:id="rId14"/>
    <p:sldId id="578" r:id="rId15"/>
    <p:sldId id="579" r:id="rId16"/>
    <p:sldId id="523" r:id="rId17"/>
    <p:sldId id="524" r:id="rId18"/>
    <p:sldId id="525" r:id="rId19"/>
    <p:sldId id="526" r:id="rId20"/>
    <p:sldId id="580" r:id="rId21"/>
    <p:sldId id="512" r:id="rId22"/>
    <p:sldId id="543" r:id="rId23"/>
    <p:sldId id="541" r:id="rId24"/>
    <p:sldId id="513" r:id="rId25"/>
    <p:sldId id="514" r:id="rId26"/>
    <p:sldId id="515" r:id="rId27"/>
    <p:sldId id="516" r:id="rId28"/>
    <p:sldId id="517" r:id="rId29"/>
    <p:sldId id="518" r:id="rId30"/>
    <p:sldId id="519" r:id="rId31"/>
    <p:sldId id="520" r:id="rId32"/>
    <p:sldId id="521" r:id="rId33"/>
    <p:sldId id="529" r:id="rId34"/>
    <p:sldId id="531" r:id="rId35"/>
    <p:sldId id="530" r:id="rId36"/>
    <p:sldId id="532" r:id="rId37"/>
    <p:sldId id="533" r:id="rId38"/>
    <p:sldId id="472" r:id="rId39"/>
    <p:sldId id="574" r:id="rId40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FFCD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7209" autoAdjust="0"/>
  </p:normalViewPr>
  <p:slideViewPr>
    <p:cSldViewPr snapToGrid="0" snapToObjects="1">
      <p:cViewPr varScale="1">
        <p:scale>
          <a:sx n="75" d="100"/>
          <a:sy n="75" d="100"/>
        </p:scale>
        <p:origin x="1670" y="53"/>
      </p:cViewPr>
      <p:guideLst>
        <p:guide orient="horz"/>
        <p:guide pos="436"/>
      </p:guideLst>
    </p:cSldViewPr>
  </p:slideViewPr>
  <p:outlineViewPr>
    <p:cViewPr>
      <p:scale>
        <a:sx n="33" d="100"/>
        <a:sy n="33" d="100"/>
      </p:scale>
      <p:origin x="0" y="-1911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5/9/2019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is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get</a:t>
            </a:r>
            <a:endParaRPr lang="en-I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23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Ask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: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anybody</a:t>
            </a:r>
            <a:r>
              <a:rPr lang="fi-FI" dirty="0"/>
              <a:t> </a:t>
            </a:r>
            <a:r>
              <a:rPr lang="fi-FI" dirty="0" err="1"/>
              <a:t>seen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painting</a:t>
            </a:r>
            <a:r>
              <a:rPr lang="fi-FI" baseline="0" dirty="0"/>
              <a:t> ”live” (in </a:t>
            </a:r>
            <a:r>
              <a:rPr lang="fi-FI" baseline="0" dirty="0" err="1"/>
              <a:t>Brussels</a:t>
            </a:r>
            <a:r>
              <a:rPr lang="fi-FI" baseline="0" dirty="0"/>
              <a:t>, in </a:t>
            </a:r>
            <a:r>
              <a:rPr lang="fi-FI" baseline="0" dirty="0" err="1"/>
              <a:t>the</a:t>
            </a:r>
            <a:r>
              <a:rPr lang="fi-FI" baseline="0" dirty="0"/>
              <a:t> Royal </a:t>
            </a:r>
            <a:r>
              <a:rPr lang="fi-FI" baseline="0" dirty="0" err="1"/>
              <a:t>Museums</a:t>
            </a:r>
            <a:r>
              <a:rPr lang="fi-FI" baseline="0" dirty="0"/>
              <a:t> of </a:t>
            </a:r>
            <a:r>
              <a:rPr lang="fi-FI" baseline="0" dirty="0" err="1"/>
              <a:t>Fine</a:t>
            </a:r>
            <a:r>
              <a:rPr lang="fi-FI" baseline="0" dirty="0"/>
              <a:t> </a:t>
            </a:r>
            <a:r>
              <a:rPr lang="fi-FI" baseline="0" dirty="0" err="1"/>
              <a:t>Arts</a:t>
            </a:r>
            <a:r>
              <a:rPr lang="fi-FI" baseline="0" dirty="0"/>
              <a:t> of </a:t>
            </a:r>
            <a:r>
              <a:rPr lang="fi-FI" baseline="0" dirty="0" err="1"/>
              <a:t>Belgium</a:t>
            </a:r>
            <a:r>
              <a:rPr lang="fi-FI" baseline="0" dirty="0"/>
              <a:t>)? </a:t>
            </a:r>
            <a:r>
              <a:rPr lang="fi-FI" baseline="0" dirty="0" err="1"/>
              <a:t>Do</a:t>
            </a:r>
            <a:r>
              <a:rPr lang="fi-FI" baseline="0" dirty="0"/>
              <a:t> </a:t>
            </a:r>
            <a:r>
              <a:rPr lang="fi-FI" baseline="0" dirty="0" err="1"/>
              <a:t>you</a:t>
            </a:r>
            <a:r>
              <a:rPr lang="fi-FI" baseline="0" dirty="0"/>
              <a:t> </a:t>
            </a:r>
            <a:r>
              <a:rPr lang="fi-FI" baseline="0" dirty="0" err="1"/>
              <a:t>like</a:t>
            </a:r>
            <a:r>
              <a:rPr lang="fi-FI" baseline="0" dirty="0"/>
              <a:t> it? Can </a:t>
            </a:r>
            <a:r>
              <a:rPr lang="fi-FI" baseline="0" dirty="0" err="1"/>
              <a:t>you</a:t>
            </a:r>
            <a:r>
              <a:rPr lang="fi-FI" baseline="0" dirty="0"/>
              <a:t> </a:t>
            </a:r>
            <a:r>
              <a:rPr lang="fi-FI" baseline="0" dirty="0" err="1"/>
              <a:t>describe</a:t>
            </a:r>
            <a:r>
              <a:rPr lang="fi-FI" baseline="0" dirty="0"/>
              <a:t> </a:t>
            </a:r>
            <a:r>
              <a:rPr lang="fi-FI" baseline="0" dirty="0" err="1"/>
              <a:t>something</a:t>
            </a:r>
            <a:r>
              <a:rPr lang="fi-FI" baseline="0" dirty="0"/>
              <a:t> </a:t>
            </a:r>
            <a:r>
              <a:rPr lang="fi-FI" baseline="0" dirty="0" err="1"/>
              <a:t>about</a:t>
            </a:r>
            <a:r>
              <a:rPr lang="fi-FI" baseline="0" dirty="0"/>
              <a:t> </a:t>
            </a:r>
            <a:r>
              <a:rPr lang="fi-FI" baseline="0" dirty="0" err="1"/>
              <a:t>its</a:t>
            </a:r>
            <a:r>
              <a:rPr lang="fi-FI" baseline="0" dirty="0"/>
              <a:t> </a:t>
            </a:r>
            <a:r>
              <a:rPr lang="fi-FI" baseline="0" dirty="0" err="1"/>
              <a:t>theme</a:t>
            </a:r>
            <a:r>
              <a:rPr lang="fi-FI" baseline="0" dirty="0"/>
              <a:t> </a:t>
            </a:r>
            <a:r>
              <a:rPr lang="fi-FI" baseline="0" dirty="0" err="1"/>
              <a:t>or</a:t>
            </a:r>
            <a:r>
              <a:rPr lang="fi-FI" baseline="0" dirty="0"/>
              <a:t> 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technique</a:t>
            </a:r>
            <a:r>
              <a:rPr lang="fi-FI" baseline="0" dirty="0"/>
              <a:t>, </a:t>
            </a:r>
            <a:r>
              <a:rPr lang="fi-FI" baseline="0" dirty="0" err="1"/>
              <a:t>about</a:t>
            </a:r>
            <a:r>
              <a:rPr lang="fi-FI" baseline="0" dirty="0"/>
              <a:t> 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colours</a:t>
            </a:r>
            <a:r>
              <a:rPr lang="fi-FI" baseline="0" dirty="0"/>
              <a:t> </a:t>
            </a:r>
            <a:r>
              <a:rPr lang="fi-FI" baseline="0" dirty="0" err="1"/>
              <a:t>or</a:t>
            </a:r>
            <a:r>
              <a:rPr lang="fi-FI" baseline="0" dirty="0"/>
              <a:t> 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light</a:t>
            </a:r>
            <a:r>
              <a:rPr lang="fi-FI" baseline="0" dirty="0"/>
              <a:t>? </a:t>
            </a:r>
          </a:p>
          <a:p>
            <a:r>
              <a:rPr lang="fi-FI" baseline="0" dirty="0"/>
              <a:t>”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painting</a:t>
            </a:r>
            <a:r>
              <a:rPr lang="fi-FI" baseline="0" dirty="0"/>
              <a:t>, </a:t>
            </a:r>
            <a:r>
              <a:rPr lang="fi-FI" baseline="0" dirty="0" err="1"/>
              <a:t>perhaps</a:t>
            </a:r>
            <a:r>
              <a:rPr lang="fi-FI" baseline="0" dirty="0"/>
              <a:t> </a:t>
            </a:r>
            <a:r>
              <a:rPr lang="fi-FI" baseline="0" dirty="0" err="1"/>
              <a:t>painted</a:t>
            </a:r>
            <a:r>
              <a:rPr lang="fi-FI" baseline="0" dirty="0"/>
              <a:t> in </a:t>
            </a:r>
            <a:r>
              <a:rPr lang="fi-FI" baseline="0" dirty="0" err="1"/>
              <a:t>the</a:t>
            </a:r>
            <a:r>
              <a:rPr lang="fi-FI" baseline="0" dirty="0"/>
              <a:t> 1560s, is </a:t>
            </a:r>
            <a:r>
              <a:rPr lang="fi-FI" baseline="0" dirty="0" err="1"/>
              <a:t>now</a:t>
            </a:r>
            <a:r>
              <a:rPr lang="fi-FI" baseline="0" dirty="0"/>
              <a:t> </a:t>
            </a:r>
            <a:r>
              <a:rPr lang="fi-FI" baseline="0" dirty="0" err="1"/>
              <a:t>usually</a:t>
            </a:r>
            <a:r>
              <a:rPr lang="fi-FI" baseline="0" dirty="0"/>
              <a:t> </a:t>
            </a:r>
            <a:r>
              <a:rPr lang="fi-FI" baseline="0" dirty="0" err="1"/>
              <a:t>seen</a:t>
            </a:r>
            <a:r>
              <a:rPr lang="fi-FI" baseline="0" dirty="0"/>
              <a:t> as a </a:t>
            </a:r>
            <a:r>
              <a:rPr lang="fi-FI" baseline="0" dirty="0" err="1"/>
              <a:t>good</a:t>
            </a:r>
            <a:r>
              <a:rPr lang="fi-FI" baseline="0" dirty="0"/>
              <a:t> </a:t>
            </a:r>
            <a:r>
              <a:rPr lang="fi-FI" baseline="0" dirty="0" err="1"/>
              <a:t>early</a:t>
            </a:r>
            <a:r>
              <a:rPr lang="fi-FI" baseline="0" dirty="0"/>
              <a:t> copy </a:t>
            </a:r>
            <a:r>
              <a:rPr lang="fi-FI" baseline="0" dirty="0" err="1"/>
              <a:t>by</a:t>
            </a:r>
            <a:r>
              <a:rPr lang="fi-FI" baseline="0" dirty="0"/>
              <a:t> an </a:t>
            </a:r>
            <a:r>
              <a:rPr lang="fi-FI" baseline="0" dirty="0" err="1"/>
              <a:t>unknown</a:t>
            </a:r>
            <a:r>
              <a:rPr lang="fi-FI" baseline="0" dirty="0"/>
              <a:t> </a:t>
            </a:r>
            <a:r>
              <a:rPr lang="fi-FI" baseline="0" dirty="0" err="1"/>
              <a:t>artist</a:t>
            </a:r>
            <a:r>
              <a:rPr lang="fi-FI" baseline="0" dirty="0"/>
              <a:t> of </a:t>
            </a:r>
            <a:r>
              <a:rPr lang="fi-FI" baseline="0" dirty="0" err="1"/>
              <a:t>Bruegel’s</a:t>
            </a:r>
            <a:r>
              <a:rPr lang="fi-FI" baseline="0" dirty="0"/>
              <a:t> </a:t>
            </a:r>
            <a:r>
              <a:rPr lang="fi-FI" baseline="0" dirty="0" err="1"/>
              <a:t>lost</a:t>
            </a:r>
            <a:r>
              <a:rPr lang="fi-FI" baseline="0" dirty="0"/>
              <a:t> </a:t>
            </a:r>
            <a:r>
              <a:rPr lang="fi-FI" baseline="0" dirty="0" err="1"/>
              <a:t>original</a:t>
            </a:r>
            <a:r>
              <a:rPr lang="fi-FI" baseline="0" dirty="0"/>
              <a:t>, </a:t>
            </a:r>
            <a:r>
              <a:rPr lang="fi-FI" baseline="0" dirty="0" err="1"/>
              <a:t>although</a:t>
            </a:r>
            <a:r>
              <a:rPr lang="fi-FI" baseline="0" dirty="0"/>
              <a:t> </a:t>
            </a:r>
            <a:r>
              <a:rPr lang="fi-FI" baseline="0" dirty="0" err="1"/>
              <a:t>recent</a:t>
            </a:r>
            <a:r>
              <a:rPr lang="fi-FI" baseline="0" dirty="0"/>
              <a:t> </a:t>
            </a:r>
            <a:r>
              <a:rPr lang="fi-FI" baseline="0" dirty="0" err="1"/>
              <a:t>technical</a:t>
            </a:r>
            <a:r>
              <a:rPr lang="fi-FI" baseline="0" dirty="0"/>
              <a:t> </a:t>
            </a:r>
            <a:r>
              <a:rPr lang="fi-FI" baseline="0" dirty="0" err="1"/>
              <a:t>research</a:t>
            </a:r>
            <a:r>
              <a:rPr lang="fi-FI" baseline="0" dirty="0"/>
              <a:t> </a:t>
            </a:r>
            <a:r>
              <a:rPr lang="fi-FI" baseline="0" dirty="0" err="1"/>
              <a:t>has</a:t>
            </a:r>
            <a:r>
              <a:rPr lang="fi-FI" baseline="0" dirty="0"/>
              <a:t> </a:t>
            </a:r>
            <a:r>
              <a:rPr lang="fi-FI" baseline="0" dirty="0" err="1"/>
              <a:t>re-opened</a:t>
            </a:r>
            <a:r>
              <a:rPr lang="fi-FI" baseline="0" dirty="0"/>
              <a:t> 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question</a:t>
            </a:r>
            <a:r>
              <a:rPr lang="fi-FI" baseline="0" dirty="0"/>
              <a:t>” (Wikipedia; </a:t>
            </a:r>
            <a:r>
              <a:rPr lang="fi-FI" baseline="0" dirty="0" err="1"/>
              <a:t>accessed</a:t>
            </a:r>
            <a:r>
              <a:rPr lang="fi-FI" baseline="0" dirty="0"/>
              <a:t> 16.08.2016).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3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9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6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83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29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0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53156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6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9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9600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4" y="5408837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3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0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3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4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27989"/>
            <a:ext cx="8207374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77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8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06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259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4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2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1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4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76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4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63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4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00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1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4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4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1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4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97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1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1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5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1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1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67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2" y="2435536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2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0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2" y="2435536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2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1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2" y="2435536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2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76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7" y="5634639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85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9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5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10" y="1912267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4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53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3" y="1685676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6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3" y="1685676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9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3" y="1685676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7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78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6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3" y="1685676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9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6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3" y="1685676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9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8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6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3" y="1685676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7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3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2/19/2010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Word template user guide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84CF-E2E2-4C31-9DCF-7EA23E8264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55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77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8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8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0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0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7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53156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6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75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2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4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9600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4" y="5408837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174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7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27989"/>
            <a:ext cx="8207374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9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147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9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02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259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640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3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9.5.2019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  <p:sldLayoutId id="2147484780" r:id="rId12"/>
    <p:sldLayoutId id="2147484781" r:id="rId13"/>
    <p:sldLayoutId id="2147484782" r:id="rId14"/>
    <p:sldLayoutId id="2147484783" r:id="rId15"/>
    <p:sldLayoutId id="2147484784" r:id="rId16"/>
    <p:sldLayoutId id="2147484785" r:id="rId17"/>
    <p:sldLayoutId id="2147484786" r:id="rId18"/>
    <p:sldLayoutId id="2147484787" r:id="rId19"/>
    <p:sldLayoutId id="2147484788" r:id="rId20"/>
    <p:sldLayoutId id="2147484789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5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  <p:sldLayoutId id="2147484805" r:id="rId15"/>
    <p:sldLayoutId id="2147484806" r:id="rId16"/>
    <p:sldLayoutId id="2147484807" r:id="rId17"/>
    <p:sldLayoutId id="2147484808" r:id="rId18"/>
    <p:sldLayoutId id="2147484809" r:id="rId19"/>
    <p:sldLayoutId id="2147484810" r:id="rId20"/>
    <p:sldLayoutId id="2147484811" r:id="rId21"/>
    <p:sldLayoutId id="2147484812" r:id="rId22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25" r:id="rId12"/>
    <p:sldLayoutId id="2147484826" r:id="rId13"/>
    <p:sldLayoutId id="2147484827" r:id="rId14"/>
    <p:sldLayoutId id="2147484828" r:id="rId15"/>
    <p:sldLayoutId id="2147484829" r:id="rId16"/>
    <p:sldLayoutId id="2147484830" r:id="rId17"/>
    <p:sldLayoutId id="2147484831" r:id="rId18"/>
    <p:sldLayoutId id="2147484832" r:id="rId19"/>
    <p:sldLayoutId id="2147484833" r:id="rId20"/>
    <p:sldLayoutId id="2147484834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ash.edu.au/lls/llonline/writing/artdesign/writing/1.1.xml" TargetMode="Externa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ash.edu/rlo/assignment-samples/art-design-architecture/visual-analysis" TargetMode="Externa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ash.edu/rlo/assignment-samples/art-design-architecture/visual-analysis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s.org/poetsorg/poems?field_form_tid=408" TargetMode="External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c/c2/Pieter_Bruegel_de_Oude_-_De_val_van_Icaru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sflowstemmed.com/2014/06/22/lines-on-brueghels-icarus/" TargetMode="External"/><Relationship Id="rId2" Type="http://schemas.openxmlformats.org/officeDocument/2006/relationships/hyperlink" Target="https://en.wikipedia.org/wiki/Landscape_with_the_Fall_of_Icarus" TargetMode="External"/><Relationship Id="rId1" Type="http://schemas.openxmlformats.org/officeDocument/2006/relationships/slideLayout" Target="../slideLayouts/slideLayout80.xml"/><Relationship Id="rId4" Type="http://schemas.openxmlformats.org/officeDocument/2006/relationships/hyperlink" Target="http://english.emory.edu/classes/paintings&amp;poems/auden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308" y="1588415"/>
            <a:ext cx="7975385" cy="3865785"/>
          </a:xfrm>
        </p:spPr>
        <p:txBody>
          <a:bodyPr/>
          <a:lstStyle/>
          <a:p>
            <a:r>
              <a:rPr lang="en-US" sz="4800" noProof="0" dirty="0"/>
              <a:t>Session 8: Job applications cont., </a:t>
            </a:r>
            <a:br>
              <a:rPr lang="en-US" sz="4800" noProof="0" dirty="0"/>
            </a:br>
            <a:br>
              <a:rPr lang="en-US" sz="4800" noProof="0" dirty="0"/>
            </a:br>
            <a:r>
              <a:rPr lang="en-US" sz="4800" noProof="0" dirty="0"/>
              <a:t>peer feedback,</a:t>
            </a:r>
            <a:br>
              <a:rPr lang="en-US" sz="4800" noProof="0" dirty="0"/>
            </a:br>
            <a:br>
              <a:rPr lang="en-US" sz="4800" noProof="0" dirty="0"/>
            </a:br>
            <a:r>
              <a:rPr lang="en-US" sz="4800" noProof="0" dirty="0"/>
              <a:t> introduction to A4: Visual analysis, punctuation review</a:t>
            </a:r>
          </a:p>
        </p:txBody>
      </p:sp>
    </p:spTree>
    <p:extLst>
      <p:ext uri="{BB962C8B-B14F-4D97-AF65-F5344CB8AC3E}">
        <p14:creationId xmlns:p14="http://schemas.microsoft.com/office/powerpoint/2010/main" val="253405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Punctuation </a:t>
            </a:r>
            <a:r>
              <a:rPr lang="fi-FI" dirty="0" err="1"/>
              <a:t>Review</a:t>
            </a:r>
            <a:r>
              <a:rPr lang="fi-FI" dirty="0"/>
              <a:t> Activity -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77799" y="1143001"/>
            <a:ext cx="8447801" cy="437423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Coach Espinoza, who took her team to the Final Four last year, might take…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…the nation’s best; however, they…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OK!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7D511-EF24-F248-BEA4-1AD370F38D7A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9.5.2019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Punctuation </a:t>
            </a:r>
            <a:r>
              <a:rPr lang="fi-FI" dirty="0" err="1"/>
              <a:t>Review</a:t>
            </a:r>
            <a:r>
              <a:rPr lang="fi-FI" dirty="0"/>
              <a:t> Activity -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77799" y="1143001"/>
            <a:ext cx="8447801" cy="43742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4. …in Atlanta, Georgia; Boston, Massachusetts; and Phoenix, Arizona.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dirty="0"/>
              <a:t>…last semester, but his one downfall…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dirty="0"/>
              <a:t>…to damage, those parts can be built heavier, and other parts can be made lighter, reducing the overall weight…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dirty="0"/>
              <a:t>…a successful college student, two characteristics are needed:  a positive….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dirty="0"/>
              <a:t>As a result, 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7D511-EF24-F248-BEA4-1AD370F38D7A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9.5.2019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Punctuation </a:t>
            </a:r>
            <a:r>
              <a:rPr lang="fi-FI" dirty="0" err="1"/>
              <a:t>Review</a:t>
            </a:r>
            <a:r>
              <a:rPr lang="fi-FI" dirty="0"/>
              <a:t> Activity -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77799" y="1143001"/>
            <a:ext cx="8447801" cy="437423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9. Time management, an important skill for all college students, is taught….</a:t>
            </a:r>
          </a:p>
          <a:p>
            <a:endParaRPr lang="en-US" dirty="0"/>
          </a:p>
          <a:p>
            <a:r>
              <a:rPr lang="en-US" dirty="0"/>
              <a:t>10. …on my partial exam; as a result, I received…</a:t>
            </a:r>
          </a:p>
          <a:p>
            <a:endParaRPr lang="en-US" dirty="0"/>
          </a:p>
          <a:p>
            <a:r>
              <a:rPr lang="en-US" dirty="0"/>
              <a:t>11. …in a dorm in their first year; some even require them …</a:t>
            </a:r>
          </a:p>
          <a:p>
            <a:endParaRPr lang="en-US" dirty="0"/>
          </a:p>
          <a:p>
            <a:r>
              <a:rPr lang="en-US" dirty="0"/>
              <a:t>12. …on three dimensions: asset specificity; uncertainty (including  complexity, which is similar to uncertainty in its effects); and frequency.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7D511-EF24-F248-BEA4-1AD370F38D7A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9.5.2019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Time for a short break!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996953"/>
            <a:ext cx="1560579" cy="23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9" y="804981"/>
            <a:ext cx="6737999" cy="659206"/>
          </a:xfrm>
        </p:spPr>
        <p:txBody>
          <a:bodyPr/>
          <a:lstStyle/>
          <a:p>
            <a:r>
              <a:rPr lang="en-US" sz="3200" noProof="0" dirty="0"/>
              <a:t>Recap Visual Analysis – What is it?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9553" y="1464188"/>
            <a:ext cx="8136903" cy="3693005"/>
          </a:xfrm>
        </p:spPr>
        <p:txBody>
          <a:bodyPr/>
          <a:lstStyle/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noProof="0" dirty="0">
                <a:latin typeface="+mn-lt"/>
              </a:rPr>
              <a:t>Based on </a:t>
            </a:r>
            <a:br>
              <a:rPr lang="en-US" sz="1200" noProof="0" dirty="0">
                <a:latin typeface="+mn-lt"/>
              </a:rPr>
            </a:br>
            <a:r>
              <a:rPr lang="en-US" sz="1200" noProof="0" dirty="0">
                <a:latin typeface="+mn-lt"/>
                <a:hlinkClick r:id="rId2"/>
              </a:rPr>
              <a:t>http://www.monash.edu.au/lls/llonline/writing/artdesign/writing/1.1.xml</a:t>
            </a:r>
            <a:endParaRPr lang="en-US" sz="1200" noProof="0" dirty="0">
              <a:latin typeface="+mn-lt"/>
            </a:endParaRP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noProof="0" dirty="0">
                <a:solidFill>
                  <a:srgbClr val="000000"/>
                </a:solidFill>
                <a:latin typeface="+mn-lt"/>
                <a:cs typeface="Arial" charset="0"/>
                <a:sym typeface="Arial" charset="0"/>
              </a:rPr>
              <a:t>“a way of writing about an artwork in order </a:t>
            </a:r>
            <a:r>
              <a:rPr lang="en-US" sz="1800" noProof="0" dirty="0">
                <a:solidFill>
                  <a:srgbClr val="0070C0"/>
                </a:solidFill>
                <a:latin typeface="+mn-lt"/>
                <a:cs typeface="Arial" charset="0"/>
                <a:sym typeface="Arial" charset="0"/>
              </a:rPr>
              <a:t>to understand it better”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noProof="0" dirty="0">
                <a:solidFill>
                  <a:srgbClr val="000000"/>
                </a:solidFill>
                <a:latin typeface="+mn-lt"/>
                <a:cs typeface="Arial" charset="0"/>
                <a:sym typeface="Arial" charset="0"/>
              </a:rPr>
              <a:t>“involves looking closely at the visual qualities of the work and considering how the various elements come together to create a particular effect or experience”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noProof="0" dirty="0">
                <a:solidFill>
                  <a:srgbClr val="000000"/>
                </a:solidFill>
                <a:latin typeface="+mn-lt"/>
                <a:cs typeface="Arial" charset="0"/>
                <a:sym typeface="Arial" charset="0"/>
              </a:rPr>
              <a:t>“like an essay in that it has </a:t>
            </a:r>
            <a:r>
              <a:rPr lang="en-US" sz="1800" i="1" noProof="0" dirty="0">
                <a:solidFill>
                  <a:srgbClr val="0070C0"/>
                </a:solidFill>
                <a:latin typeface="+mn-lt"/>
                <a:cs typeface="Arial" charset="0"/>
                <a:sym typeface="Arial" charset="0"/>
              </a:rPr>
              <a:t>an introduction </a:t>
            </a:r>
            <a:r>
              <a:rPr lang="en-US" sz="1800" noProof="0" dirty="0">
                <a:solidFill>
                  <a:srgbClr val="000000"/>
                </a:solidFill>
                <a:latin typeface="+mn-lt"/>
                <a:cs typeface="Arial" charset="0"/>
                <a:sym typeface="Arial" charset="0"/>
              </a:rPr>
              <a:t>and </a:t>
            </a:r>
            <a:r>
              <a:rPr lang="en-US" sz="1800" i="1" noProof="0" dirty="0">
                <a:solidFill>
                  <a:srgbClr val="0070C0"/>
                </a:solidFill>
                <a:latin typeface="+mn-lt"/>
                <a:cs typeface="Arial" charset="0"/>
                <a:sym typeface="Arial" charset="0"/>
              </a:rPr>
              <a:t>paragraphs</a:t>
            </a:r>
            <a:r>
              <a:rPr lang="en-US" sz="1800" noProof="0" dirty="0">
                <a:solidFill>
                  <a:srgbClr val="000000"/>
                </a:solidFill>
                <a:latin typeface="+mn-lt"/>
                <a:cs typeface="Arial" charset="0"/>
                <a:sym typeface="Arial" charset="0"/>
              </a:rPr>
              <a:t> that develop the writer's ideas, explore perceptions and lead toward </a:t>
            </a:r>
            <a:r>
              <a:rPr lang="en-US" sz="1800" i="1" noProof="0" dirty="0">
                <a:solidFill>
                  <a:srgbClr val="0070C0"/>
                </a:solidFill>
                <a:latin typeface="+mn-lt"/>
                <a:cs typeface="Arial" charset="0"/>
                <a:sym typeface="Arial" charset="0"/>
              </a:rPr>
              <a:t>a conclusion”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0070C0"/>
                </a:solidFill>
                <a:cs typeface="Arial" charset="0"/>
                <a:sym typeface="Arial" charset="0"/>
              </a:rPr>
              <a:t>Recap: Description or analysis - What is the difference?</a:t>
            </a:r>
            <a:br>
              <a:rPr lang="en-US" noProof="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873804"/>
            <a:ext cx="8085599" cy="3192964"/>
          </a:xfrm>
        </p:spPr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Description and analysis go hand in hand…</a:t>
            </a:r>
          </a:p>
          <a:p>
            <a:pPr marL="483731" lvl="1" indent="-285739">
              <a:buFont typeface="Arial" panose="020B0604020202020204" pitchFamily="34" charset="0"/>
              <a:buChar char="•"/>
            </a:pPr>
            <a:r>
              <a:rPr lang="en-US" sz="1917" noProof="0" dirty="0">
                <a:solidFill>
                  <a:srgbClr val="000000"/>
                </a:solidFill>
                <a:cs typeface="Arial" charset="0"/>
                <a:sym typeface="Arial" charset="0"/>
              </a:rPr>
              <a:t>…observe that describing is only a part of analyzing! 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“When you analyze anything, you first need</a:t>
            </a:r>
            <a:r>
              <a:rPr lang="en-US" sz="2000" noProof="0" dirty="0">
                <a:solidFill>
                  <a:srgbClr val="0070C0"/>
                </a:solidFill>
                <a:cs typeface="Arial" charset="0"/>
                <a:sym typeface="Arial" charset="0"/>
              </a:rPr>
              <a:t> a description of the several parts </a:t>
            </a:r>
            <a:r>
              <a:rPr lang="en-US" sz="20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that you have distinguished in some coherent work.” 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Analysis: Not only identify but also </a:t>
            </a:r>
            <a:r>
              <a:rPr lang="en-US" sz="2000" noProof="0" dirty="0">
                <a:solidFill>
                  <a:srgbClr val="0070C0"/>
                </a:solidFill>
                <a:cs typeface="Arial" charset="0"/>
                <a:sym typeface="Arial" charset="0"/>
              </a:rPr>
              <a:t>explain </a:t>
            </a:r>
            <a:r>
              <a:rPr lang="en-US" sz="2000" noProof="0" dirty="0">
                <a:cs typeface="Arial" charset="0"/>
                <a:sym typeface="Arial" charset="0"/>
              </a:rPr>
              <a:t>the way the constituent parts or elements </a:t>
            </a:r>
            <a:r>
              <a:rPr lang="en-US" sz="2000" noProof="0" dirty="0">
                <a:solidFill>
                  <a:srgbClr val="0070C0"/>
                </a:solidFill>
                <a:cs typeface="Arial" charset="0"/>
                <a:sym typeface="Arial" charset="0"/>
              </a:rPr>
              <a:t>relate </a:t>
            </a:r>
            <a:r>
              <a:rPr lang="en-US" sz="2000" noProof="0" dirty="0">
                <a:cs typeface="Arial" charset="0"/>
                <a:sym typeface="Arial" charset="0"/>
              </a:rPr>
              <a:t>to one another</a:t>
            </a:r>
            <a:r>
              <a:rPr lang="en-US" sz="2000" noProof="0" dirty="0">
                <a:solidFill>
                  <a:srgbClr val="0070C0"/>
                </a:solidFill>
                <a:cs typeface="Arial" charset="0"/>
                <a:sym typeface="Arial" charset="0"/>
              </a:rPr>
              <a:t>. 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302000" y="5450417"/>
            <a:ext cx="4726384" cy="3690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1000" dirty="0">
                <a:solidFill>
                  <a:prstClr val="black">
                    <a:tint val="75000"/>
                  </a:prstClr>
                </a:solidFill>
              </a:rPr>
              <a:t>Source: http://www.monash.edu.au/lls/llonline/writing/artdesign/writing/1.1.xml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Recap Writing (A4) – Visual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6801" y="1121063"/>
            <a:ext cx="6737999" cy="4308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noProof="0" dirty="0"/>
              <a:t>How long?</a:t>
            </a:r>
          </a:p>
          <a:p>
            <a:pPr algn="ctr">
              <a:lnSpc>
                <a:spcPct val="150000"/>
              </a:lnSpc>
            </a:pPr>
            <a:r>
              <a:rPr lang="en-US" sz="2000" noProof="0" dirty="0">
                <a:solidFill>
                  <a:srgbClr val="FF0000"/>
                </a:solidFill>
              </a:rPr>
              <a:t> max 400 words or 3–5 paragraphs</a:t>
            </a:r>
          </a:p>
          <a:p>
            <a:pPr algn="ctr">
              <a:lnSpc>
                <a:spcPct val="150000"/>
              </a:lnSpc>
            </a:pPr>
            <a:endParaRPr lang="en-US" sz="2000" noProof="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What style of writing?</a:t>
            </a:r>
          </a:p>
          <a:p>
            <a:pPr algn="ctr">
              <a:lnSpc>
                <a:spcPct val="150000"/>
              </a:lnSpc>
            </a:pPr>
            <a:r>
              <a:rPr lang="en-US" sz="2000" noProof="0" dirty="0">
                <a:solidFill>
                  <a:srgbClr val="FF0000"/>
                </a:solidFill>
              </a:rPr>
              <a:t>Academic</a:t>
            </a:r>
          </a:p>
          <a:p>
            <a:pPr algn="ctr">
              <a:lnSpc>
                <a:spcPct val="150000"/>
              </a:lnSpc>
            </a:pPr>
            <a:endParaRPr lang="en-US" sz="2000" noProof="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noProof="0" dirty="0"/>
              <a:t>Does it need citations?</a:t>
            </a:r>
          </a:p>
          <a:p>
            <a:pPr algn="ctr">
              <a:lnSpc>
                <a:spcPct val="150000"/>
              </a:lnSpc>
            </a:pPr>
            <a:r>
              <a:rPr lang="en-US" sz="2000" noProof="0" dirty="0">
                <a:solidFill>
                  <a:srgbClr val="FF0000"/>
                </a:solidFill>
              </a:rPr>
              <a:t>Yes, references and in-text citations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323167" y="5429251"/>
            <a:ext cx="4572000" cy="390261"/>
          </a:xfrm>
        </p:spPr>
        <p:txBody>
          <a:bodyPr/>
          <a:lstStyle/>
          <a:p>
            <a:pPr>
              <a:defRPr/>
            </a:pPr>
            <a:r>
              <a:rPr lang="fi-FI" sz="1000" dirty="0" err="1">
                <a:solidFill>
                  <a:prstClr val="black">
                    <a:tint val="75000"/>
                  </a:prstClr>
                </a:solidFill>
              </a:rPr>
              <a:t>Source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</a:rPr>
              <a:t>: http://www.monash.edu.au/lls/llonline/writing/artdesign/writing/1.2.xml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97529F-7597-480A-AB29-859808FAE4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Start with reading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E8D894-8FFB-4872-826C-9F38BA97D26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…about your chosen artwork in a critical guide, noting which features or qualities of the artwork are particularly discussed.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…consider why these features have been emphasized and think about how they could relate to the overall success or otherwise of the piece.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Or start with your own observation.</a:t>
            </a:r>
          </a:p>
          <a:p>
            <a:endParaRPr lang="en-I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F3353A-6E78-49F3-8C4D-F42EDDE1D9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1410AB2-87E3-4EC9-B632-B926B12D3C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6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How to start? Practice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041401"/>
            <a:ext cx="8085599" cy="46259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For the purposes of practicing, look at Piet Mondrian,  Composition  with Red, Blue and Yellow, 1930, oil on canvas, 50.8 x 50.8 cm, private collection. Reproduced with  permission from Erich Lessing Culture and Fine Arts Archives.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Link in MyCourses, session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https://www.monash.edu/rlo/assignment-samples/art-design-architecture/visual-analysis</a:t>
            </a:r>
            <a:endParaRPr lang="en-US" dirty="0"/>
          </a:p>
          <a:p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Working either individually or with a partner/group, view the painting, go through the examples and note down your own ideas (~15 min)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073400" y="5829300"/>
            <a:ext cx="5486400" cy="468313"/>
          </a:xfrm>
        </p:spPr>
        <p:txBody>
          <a:bodyPr/>
          <a:lstStyle/>
          <a:p>
            <a:pPr>
              <a:defRPr/>
            </a:pPr>
            <a:r>
              <a:rPr lang="fi-FI" sz="1200" dirty="0" err="1"/>
              <a:t>Source</a:t>
            </a:r>
            <a:r>
              <a:rPr lang="fi-FI" sz="1200" dirty="0"/>
              <a:t>: http://www.monash.edu.au/lls/llonline/writing/artdesign/writing/1.2.xml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8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9.5.2019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0" y="0"/>
            <a:ext cx="7700305" cy="296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395" y="2961656"/>
            <a:ext cx="2757353" cy="27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8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noProof="0" dirty="0"/>
              <a:t>Session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295401"/>
            <a:ext cx="8085599" cy="4221832"/>
          </a:xfrm>
        </p:spPr>
        <p:txBody>
          <a:bodyPr/>
          <a:lstStyle/>
          <a:p>
            <a:r>
              <a:rPr lang="en-US" sz="2400" noProof="0" dirty="0">
                <a:solidFill>
                  <a:srgbClr val="0065BD"/>
                </a:solidFill>
              </a:rPr>
              <a:t>Homework:</a:t>
            </a:r>
          </a:p>
          <a:p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Processing the job applications</a:t>
            </a:r>
          </a:p>
          <a:p>
            <a:pPr algn="ctr"/>
            <a:r>
              <a:rPr lang="en-US" dirty="0">
                <a:solidFill>
                  <a:srgbClr val="EF3340"/>
                </a:solidFill>
              </a:rPr>
              <a:t>Constructive peer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Punctuation review</a:t>
            </a:r>
          </a:p>
          <a:p>
            <a:pPr algn="ctr"/>
            <a:r>
              <a:rPr lang="en-US" noProof="0" dirty="0">
                <a:solidFill>
                  <a:srgbClr val="EF3340"/>
                </a:solidFill>
              </a:rPr>
              <a:t>Group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Introduction to Visual 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noProof="0" dirty="0"/>
          </a:p>
          <a:p>
            <a:endParaRPr lang="en-US" noProof="0" dirty="0"/>
          </a:p>
          <a:p>
            <a:pPr>
              <a:lnSpc>
                <a:spcPct val="120000"/>
              </a:lnSpc>
            </a:pP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9.5.2019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2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Recap Visual Analysis: How to structure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212002" y="1661584"/>
            <a:ext cx="6737999" cy="35076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33" noProof="0" dirty="0">
                <a:solidFill>
                  <a:srgbClr val="000000"/>
                </a:solidFill>
                <a:cs typeface="Arial" charset="0"/>
                <a:sym typeface="Arial" charset="0"/>
              </a:rPr>
              <a:t>Most visual analyses typically include:</a:t>
            </a:r>
          </a:p>
          <a:p>
            <a:pPr>
              <a:lnSpc>
                <a:spcPct val="90000"/>
              </a:lnSpc>
            </a:pPr>
            <a:endParaRPr lang="en-US" sz="2333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333" noProof="0" dirty="0">
                <a:solidFill>
                  <a:srgbClr val="000000"/>
                </a:solidFill>
                <a:cs typeface="Arial" charset="0"/>
                <a:sym typeface="Arial" charset="0"/>
              </a:rPr>
              <a:t>A description of the object</a:t>
            </a:r>
          </a:p>
          <a:p>
            <a:pPr lvl="2">
              <a:lnSpc>
                <a:spcPct val="90000"/>
              </a:lnSpc>
            </a:pPr>
            <a:r>
              <a:rPr lang="en-US" sz="2333" noProof="0" dirty="0">
                <a:solidFill>
                  <a:srgbClr val="000000"/>
                </a:solidFill>
                <a:cs typeface="Arial" charset="0"/>
                <a:sym typeface="Arial" charset="0"/>
              </a:rPr>
              <a:t>A description of the technique</a:t>
            </a:r>
          </a:p>
          <a:p>
            <a:pPr lvl="2">
              <a:lnSpc>
                <a:spcPct val="90000"/>
              </a:lnSpc>
            </a:pPr>
            <a:r>
              <a:rPr lang="en-US" sz="2333" noProof="0" dirty="0">
                <a:solidFill>
                  <a:srgbClr val="000000"/>
                </a:solidFill>
                <a:cs typeface="Arial" charset="0"/>
                <a:sym typeface="Arial" charset="0"/>
              </a:rPr>
              <a:t>An interpretation of the meaning or intention of the work</a:t>
            </a:r>
          </a:p>
          <a:p>
            <a:pPr lvl="2">
              <a:lnSpc>
                <a:spcPct val="90000"/>
              </a:lnSpc>
            </a:pPr>
            <a:r>
              <a:rPr lang="en-US" sz="2333" noProof="0" dirty="0">
                <a:solidFill>
                  <a:srgbClr val="000000"/>
                </a:solidFill>
                <a:cs typeface="Arial" charset="0"/>
                <a:sym typeface="Arial" charset="0"/>
              </a:rPr>
              <a:t>An evaluation of the work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439585" y="5471584"/>
            <a:ext cx="4455583" cy="3479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1000" dirty="0">
                <a:solidFill>
                  <a:prstClr val="black">
                    <a:tint val="75000"/>
                  </a:prstClr>
                </a:solidFill>
              </a:rPr>
              <a:t>Source: http://www.monash.edu.au/lls/llonline/writing/artdesign/writing/1.3.xml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structure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Pay attention to the paragraph construction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Each paragraph one central idea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Transition signals!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Develop an argument (based on your observation and evaluation of the object or artwork)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http://www.monash.edu.au/lls/llonline/writing/artdesign/writing/1.3.xml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2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structure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Do not simply express your opinion about particular qualities of the work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3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Persuade your reader that your interpretation and evaluation are valid</a:t>
            </a:r>
          </a:p>
          <a:p>
            <a:pPr marL="5805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300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3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Each paragraph should advance your argument towards the conclusion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http://www.monash.edu.au/lls/llonline/writing/artdesign/writing/1.3.xml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0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write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Partly a technical activity but also a reflective and subjective 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Both </a:t>
            </a:r>
          </a:p>
          <a:p>
            <a:pPr>
              <a:lnSpc>
                <a:spcPct val="150000"/>
              </a:lnSpc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	 a) descriptive language of formal observation and</a:t>
            </a:r>
          </a:p>
          <a:p>
            <a:pPr>
              <a:lnSpc>
                <a:spcPct val="150000"/>
              </a:lnSpc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	 b) more speculative phrases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Use simple and precise language!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http://www.monash.edu.au/lls/llonline/writing/artdesign/writing/1.4.xml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5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write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r>
              <a:rPr lang="en-US" sz="2400" noProof="0" dirty="0">
                <a:solidFill>
                  <a:srgbClr val="FF0000"/>
                </a:solidFill>
                <a:cs typeface="Arial" charset="0"/>
                <a:sym typeface="Arial" charset="0"/>
              </a:rPr>
              <a:t>When describing the artwork/object, use </a:t>
            </a:r>
            <a:r>
              <a:rPr lang="en-US" sz="2400" i="1" noProof="0" dirty="0">
                <a:solidFill>
                  <a:srgbClr val="FF0000"/>
                </a:solidFill>
                <a:cs typeface="Arial" charset="0"/>
                <a:sym typeface="Arial" charset="0"/>
              </a:rPr>
              <a:t>the present tense</a:t>
            </a:r>
          </a:p>
          <a:p>
            <a:pPr>
              <a:lnSpc>
                <a:spcPct val="150000"/>
              </a:lnSpc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The </a:t>
            </a: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object</a:t>
            </a: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 itself is the subject of the description, rather than the artist or designer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The pot shows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The painting demonstrates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http://www.monash.edu.au/lls/llonline/writing/artdesign/writing/1.4.xml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write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r>
              <a:rPr lang="en-US" sz="2400" noProof="0" dirty="0">
                <a:solidFill>
                  <a:srgbClr val="FF0000"/>
                </a:solidFill>
                <a:cs typeface="Arial" charset="0"/>
                <a:sym typeface="Arial" charset="0"/>
              </a:rPr>
              <a:t>When describing the technique…</a:t>
            </a:r>
          </a:p>
          <a:p>
            <a:pPr>
              <a:buFont typeface="Wingdings" pitchFamily="2" charset="2"/>
              <a:buChar char="Ø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explain how the artist has achieved a particular effect</a:t>
            </a:r>
          </a:p>
          <a:p>
            <a:pPr>
              <a:buFont typeface="Wingdings" pitchFamily="2" charset="2"/>
              <a:buChar char="Ø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Use evidence/examples from the work to demonstrate what you mean</a:t>
            </a:r>
          </a:p>
          <a:p>
            <a:pPr>
              <a:buFont typeface="Wingdings" pitchFamily="2" charset="2"/>
              <a:buChar char="Ø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Be evocative (=expressive)</a:t>
            </a:r>
          </a:p>
          <a:p>
            <a:pPr>
              <a:buFont typeface="Wingdings" pitchFamily="2" charset="2"/>
              <a:buChar char="Ø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Try describing the object to someone who has NOT seen it</a:t>
            </a:r>
          </a:p>
          <a:p>
            <a:pPr>
              <a:buFont typeface="Wingdings" pitchFamily="2" charset="2"/>
              <a:buChar char="Ø"/>
            </a:pP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Thick paint has been applied with rough brushstrokes creating an interesting, dynamic texture.</a:t>
            </a:r>
            <a:endParaRPr lang="en-US" sz="2400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>
              <a:buFont typeface="Wingdings" pitchFamily="2" charset="2"/>
              <a:buChar char="Ø"/>
            </a:pPr>
            <a:endParaRPr lang="en-US" sz="2400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http://www.monash.edu.au/lls/llonline/writing/artdesign/writing/1.4.xml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1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write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r>
              <a:rPr lang="en-US" sz="2400" noProof="0" dirty="0">
                <a:solidFill>
                  <a:srgbClr val="FF0000"/>
                </a:solidFill>
                <a:cs typeface="Arial" charset="0"/>
                <a:sym typeface="Arial" charset="0"/>
              </a:rPr>
              <a:t>When interpreting the meaning or intention of the work…</a:t>
            </a:r>
          </a:p>
          <a:p>
            <a:endParaRPr lang="en-US" noProof="0" dirty="0"/>
          </a:p>
          <a:p>
            <a:pPr>
              <a:buFont typeface="Wingdings" pitchFamily="2" charset="2"/>
              <a:buChar char="Ø"/>
            </a:pPr>
            <a:r>
              <a:rPr lang="en-US" sz="2400" noProof="0" dirty="0">
                <a:solidFill>
                  <a:srgbClr val="FF0000"/>
                </a:solidFill>
                <a:cs typeface="Arial" charset="0"/>
                <a:sym typeface="Arial" charset="0"/>
              </a:rPr>
              <a:t>The evidence from the work is the  basis of your interpretation of the meaning or intention of the work</a:t>
            </a:r>
          </a:p>
          <a:p>
            <a:pPr>
              <a:buFont typeface="Wingdings" pitchFamily="2" charset="2"/>
              <a:buChar char="Ø"/>
            </a:pPr>
            <a:endParaRPr lang="en-US" sz="2400" noProof="0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Often only guessing at the artist’s meaning &gt; uncertainty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http://www.monash.edu.au/lls/llonline/writing/artdesign/writing/1.4.xml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7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write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r>
              <a:rPr lang="en-US" sz="2400" noProof="0" dirty="0">
                <a:solidFill>
                  <a:srgbClr val="FF0000"/>
                </a:solidFill>
                <a:cs typeface="Arial" charset="0"/>
                <a:sym typeface="Arial" charset="0"/>
              </a:rPr>
              <a:t>When interpreting the meaning or intention of the work…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Evokes, creates, appears, suggests</a:t>
            </a:r>
          </a:p>
          <a:p>
            <a:pPr>
              <a:buFont typeface="Wingdings" pitchFamily="2" charset="2"/>
              <a:buChar char="Ø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Reflect thinking or guesswork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srgbClr val="000000"/>
                </a:solidFill>
                <a:cs typeface="Arial" charset="0"/>
                <a:sym typeface="Arial" charset="0"/>
              </a:rPr>
              <a:t>Other conditional forms: </a:t>
            </a: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may, could, seems</a:t>
            </a:r>
          </a:p>
          <a:p>
            <a:pPr>
              <a:buFont typeface="Wingdings" pitchFamily="2" charset="2"/>
              <a:buChar char="Ø"/>
            </a:pP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This choice of subject seems intended to..</a:t>
            </a:r>
          </a:p>
          <a:p>
            <a:pPr>
              <a:buFont typeface="Wingdings" pitchFamily="2" charset="2"/>
              <a:buChar char="Ø"/>
            </a:pP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The artist appears to be implying...</a:t>
            </a:r>
          </a:p>
          <a:p>
            <a:endParaRPr lang="en-US" sz="2400" noProof="0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http://www.monash.edu.au/lls/llonline/writing/artdesign/writing/1.4.xml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8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write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r>
              <a:rPr lang="en-US" sz="2400" noProof="0" dirty="0">
                <a:solidFill>
                  <a:srgbClr val="FF0000"/>
                </a:solidFill>
                <a:cs typeface="Arial" charset="0"/>
                <a:sym typeface="Arial" charset="0"/>
              </a:rPr>
              <a:t>When evaluating the work, you may say something like this:</a:t>
            </a:r>
          </a:p>
          <a:p>
            <a:endParaRPr lang="en-US" sz="2400" noProof="0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Overall, this work conveys a strong sense of joy, especially through the use of vibrant, exciting </a:t>
            </a:r>
            <a:r>
              <a:rPr lang="en-US" sz="2400" i="1" noProof="0" dirty="0" err="1">
                <a:solidFill>
                  <a:srgbClr val="000000"/>
                </a:solidFill>
                <a:cs typeface="Arial" charset="0"/>
                <a:sym typeface="Arial" charset="0"/>
              </a:rPr>
              <a:t>colours</a:t>
            </a: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 which left me feeling elated long after I left the gallery.</a:t>
            </a:r>
          </a:p>
          <a:p>
            <a:endParaRPr lang="en-US" sz="2400" noProof="0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endParaRPr lang="en-US" sz="2400" noProof="0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http://www.monash.edu.au/lls/llonline/writing/artdesign/writing/1.4.xml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Visual Analysis: How to write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08101"/>
            <a:ext cx="8085599" cy="4209132"/>
          </a:xfrm>
        </p:spPr>
        <p:txBody>
          <a:bodyPr/>
          <a:lstStyle/>
          <a:p>
            <a:endParaRPr lang="en-US" sz="2400" noProof="0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i="1" noProof="0" dirty="0">
                <a:solidFill>
                  <a:srgbClr val="000000"/>
                </a:solidFill>
                <a:cs typeface="Arial" charset="0"/>
                <a:sym typeface="Arial" charset="0"/>
              </a:rPr>
              <a:t>Look at the image again</a:t>
            </a:r>
            <a:endParaRPr lang="en-US" sz="2400" noProof="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cs typeface="Arial" charset="0"/>
                <a:sym typeface="Arial" charset="0"/>
                <a:hlinkClick r:id="rId2"/>
              </a:rPr>
              <a:t>https://www.monash.edu/rlo/assignment-samples/art-design-architecture/visual-analysis</a:t>
            </a:r>
            <a:r>
              <a:rPr lang="en-US" sz="2400" dirty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noProof="0" dirty="0"/>
              <a:t>Discuss your observations with a partner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213100" y="5880100"/>
            <a:ext cx="5346700" cy="417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200" dirty="0"/>
              <a:t>Source: http://www.monash.edu.au/lls/llonline/writing/artdesign/writing/1.4.xml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Processing the job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744597"/>
            <a:ext cx="8085599" cy="43150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Form selection panels (groups of 3 or 4 students).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Read the applications and give constructive feedback on them (see the following slides)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Choose the candidates for an interview.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9.5.2019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4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1895475"/>
            <a:ext cx="8207375" cy="2897773"/>
          </a:xfrm>
        </p:spPr>
        <p:txBody>
          <a:bodyPr/>
          <a:lstStyle/>
          <a:p>
            <a:r>
              <a:rPr lang="en-US" noProof="0" dirty="0" err="1"/>
              <a:t>Ekphrasis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6139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</p:spPr>
        <p:txBody>
          <a:bodyPr/>
          <a:lstStyle/>
          <a:p>
            <a:r>
              <a:rPr lang="en-US" noProof="0" dirty="0"/>
              <a:t>Poetry (and other forms of art) about art: </a:t>
            </a:r>
            <a:r>
              <a:rPr lang="en-US" noProof="0" dirty="0" err="1"/>
              <a:t>ekhphrasis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0" dirty="0"/>
              <a:t>“Ekphrastic poems focus on works of art – usually paintings, photographs, or statues. And modern </a:t>
            </a:r>
            <a:r>
              <a:rPr lang="en-US" noProof="0" dirty="0" err="1"/>
              <a:t>ekhprastic</a:t>
            </a:r>
            <a:r>
              <a:rPr lang="en-US" noProof="0" dirty="0"/>
              <a:t> poems have generally shrugged off antiquity’s obsession with elaborate description, and instead have tried to interpret, inhabit, confront, and speak to their subjects.” </a:t>
            </a:r>
          </a:p>
          <a:p>
            <a:endParaRPr lang="en-US" noProof="0" dirty="0"/>
          </a:p>
          <a:p>
            <a:r>
              <a:rPr lang="en-US" sz="1400" noProof="0" dirty="0"/>
              <a:t>(</a:t>
            </a:r>
            <a:r>
              <a:rPr lang="en-US" sz="1400" noProof="0" dirty="0">
                <a:hlinkClick r:id="rId2"/>
              </a:rPr>
              <a:t>https://www.poets.org/poetsorg/poems?field_form_tid=408</a:t>
            </a:r>
            <a:r>
              <a:rPr lang="en-US" sz="1400" noProof="0" dirty="0"/>
              <a:t>; accessed 24.8.2016)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47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403" y="4866084"/>
            <a:ext cx="8207375" cy="996498"/>
          </a:xfrm>
        </p:spPr>
        <p:txBody>
          <a:bodyPr/>
          <a:lstStyle/>
          <a:p>
            <a:r>
              <a:rPr lang="en-US" sz="1600" noProof="0" dirty="0">
                <a:latin typeface="+mn-lt"/>
              </a:rPr>
              <a:t>Pieter Bruegel </a:t>
            </a:r>
            <a:r>
              <a:rPr lang="en-US" sz="1600" i="1" noProof="0" dirty="0">
                <a:latin typeface="+mn-lt"/>
              </a:rPr>
              <a:t>De </a:t>
            </a:r>
            <a:r>
              <a:rPr lang="en-US" sz="1600" i="1" noProof="0" dirty="0" err="1">
                <a:latin typeface="+mn-lt"/>
              </a:rPr>
              <a:t>val</a:t>
            </a:r>
            <a:r>
              <a:rPr lang="en-US" sz="1600" i="1" noProof="0" dirty="0">
                <a:latin typeface="+mn-lt"/>
              </a:rPr>
              <a:t> van Icarus (Landscape with the Fall of Icarus)</a:t>
            </a:r>
            <a:br>
              <a:rPr lang="en-US" i="1" noProof="0" dirty="0"/>
            </a:br>
            <a:r>
              <a:rPr lang="en-US" sz="1400" i="1" noProof="0" dirty="0">
                <a:hlinkClick r:id="rId3"/>
              </a:rPr>
              <a:t>https://upload.wikimedia.org/wikipedia/commons/c/c2/Pieter_Bruegel_de_Oude_-_De_val_van_Icarus.jpg</a:t>
            </a:r>
            <a:r>
              <a:rPr lang="en-US" sz="1400" i="1" noProof="0" dirty="0"/>
              <a:t>; </a:t>
            </a:r>
            <a:r>
              <a:rPr lang="en-US" sz="1400" i="1" noProof="0" dirty="0">
                <a:solidFill>
                  <a:schemeClr val="tx1"/>
                </a:solidFill>
              </a:rPr>
              <a:t>accessed 16.08.2016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2" y="332656"/>
            <a:ext cx="6988134" cy="44654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75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Poetry analysis – </a:t>
            </a:r>
            <a:r>
              <a:rPr lang="en-US" noProof="0" dirty="0" err="1"/>
              <a:t>ekhphrasis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3" y="1412775"/>
            <a:ext cx="8207374" cy="4368899"/>
          </a:xfrm>
        </p:spPr>
        <p:txBody>
          <a:bodyPr/>
          <a:lstStyle/>
          <a:p>
            <a:r>
              <a:rPr lang="en-US" noProof="0" dirty="0"/>
              <a:t>View the painting and in groups, read the assigned poem for your group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noProof="0" dirty="0"/>
              <a:t>William Carlos Williams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noProof="0" dirty="0"/>
              <a:t>W. H. Auden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noProof="0" dirty="0"/>
              <a:t>Michael Hamburger </a:t>
            </a:r>
          </a:p>
          <a:p>
            <a:pPr lvl="1" indent="0">
              <a:buNone/>
            </a:pPr>
            <a:r>
              <a:rPr lang="en-US" b="1" noProof="0" dirty="0"/>
              <a:t>Begin a discussion about: </a:t>
            </a:r>
          </a:p>
          <a:p>
            <a:pPr marL="580500" lvl="1" indent="-342900"/>
            <a:r>
              <a:rPr lang="en-US" noProof="0" dirty="0"/>
              <a:t>Sources of inspiration</a:t>
            </a:r>
          </a:p>
          <a:p>
            <a:pPr marL="580500" lvl="1" indent="-342900"/>
            <a:r>
              <a:rPr lang="en-US" noProof="0" dirty="0"/>
              <a:t>An artist’s gaze versus the viewer’s gaze – dictating interpretation?</a:t>
            </a:r>
          </a:p>
          <a:p>
            <a:pPr marL="580500" lvl="1" indent="-342900"/>
            <a:r>
              <a:rPr lang="en-US" noProof="0" dirty="0"/>
              <a:t>Interpretation – limits and borders?</a:t>
            </a:r>
          </a:p>
          <a:p>
            <a:pPr marL="580500" lvl="1" indent="-342900"/>
            <a:r>
              <a:rPr lang="en-US" noProof="0" dirty="0"/>
              <a:t>Can you think of other examples of writers who were inspired by art to </a:t>
            </a:r>
            <a:r>
              <a:rPr lang="en-US" i="1" noProof="0" dirty="0"/>
              <a:t>paint with words</a:t>
            </a:r>
            <a:r>
              <a:rPr lang="en-US" noProof="0" dirty="0"/>
              <a:t>; or of (inspired) interpretations by artists about other artists’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73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27989"/>
            <a:ext cx="8207374" cy="3989244"/>
          </a:xfrm>
        </p:spPr>
        <p:txBody>
          <a:bodyPr/>
          <a:lstStyle/>
          <a:p>
            <a:r>
              <a:rPr lang="en-US" noProof="0" dirty="0">
                <a:hlinkClick r:id="rId2"/>
              </a:rPr>
              <a:t>https://en.wikipedia.org/wiki/Landscape_with_the_Fall_of_Icarus</a:t>
            </a:r>
            <a:endParaRPr lang="en-US" noProof="0" dirty="0"/>
          </a:p>
          <a:p>
            <a:r>
              <a:rPr lang="en-US" noProof="0" dirty="0">
                <a:hlinkClick r:id="rId2"/>
              </a:rPr>
              <a:t>https://www.poets.org/poetsorg/poem/landscape-fall-icarus</a:t>
            </a:r>
          </a:p>
          <a:p>
            <a:r>
              <a:rPr lang="en-US" noProof="0" dirty="0">
                <a:hlinkClick r:id="rId3"/>
              </a:rPr>
              <a:t>https://timesflowstemmed.com/2014/06/22/lines-on-brueghels-icarus/</a:t>
            </a:r>
            <a:endParaRPr lang="en-US" noProof="0" dirty="0"/>
          </a:p>
          <a:p>
            <a:r>
              <a:rPr lang="en-US" noProof="0" dirty="0">
                <a:hlinkClick r:id="rId4"/>
              </a:rPr>
              <a:t>http://english.emory.edu/classes/paintings&amp;poems/auden.html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0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748393"/>
            <a:ext cx="8085599" cy="564288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1) Revise your </a:t>
            </a:r>
            <a:r>
              <a:rPr lang="en-US" sz="1800" dirty="0">
                <a:solidFill>
                  <a:srgbClr val="FF0000"/>
                </a:solidFill>
              </a:rPr>
              <a:t>Artist Statement </a:t>
            </a:r>
            <a:r>
              <a:rPr lang="en-US" sz="1800" dirty="0"/>
              <a:t>and submit the final version for grading by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Due 10.05 at 22.00 (15% of overall grade).</a:t>
            </a:r>
          </a:p>
          <a:p>
            <a:pPr>
              <a:lnSpc>
                <a:spcPct val="150000"/>
              </a:lnSpc>
            </a:pPr>
            <a:endParaRPr lang="en-US" sz="1800" noProof="0" dirty="0"/>
          </a:p>
          <a:p>
            <a:pPr>
              <a:lnSpc>
                <a:spcPct val="150000"/>
              </a:lnSpc>
            </a:pPr>
            <a:r>
              <a:rPr lang="en-US" sz="1800" dirty="0"/>
              <a:t>2) Revise </a:t>
            </a:r>
            <a:r>
              <a:rPr lang="en-US" sz="1800" dirty="0">
                <a:solidFill>
                  <a:srgbClr val="FF0000"/>
                </a:solidFill>
              </a:rPr>
              <a:t>Cover Letter </a:t>
            </a:r>
            <a:r>
              <a:rPr lang="en-US" sz="1800" dirty="0"/>
              <a:t>according to the peer feedback you received in class and submit it </a:t>
            </a:r>
            <a:r>
              <a:rPr lang="en-IE" sz="1800" dirty="0"/>
              <a:t>for teacher comments </a:t>
            </a:r>
          </a:p>
          <a:p>
            <a:pPr algn="ctr">
              <a:lnSpc>
                <a:spcPct val="150000"/>
              </a:lnSpc>
            </a:pPr>
            <a:r>
              <a:rPr lang="en-IE" sz="1800" dirty="0">
                <a:solidFill>
                  <a:srgbClr val="FF0000"/>
                </a:solidFill>
              </a:rPr>
              <a:t>Due 13.05 at 22.00 Turnitin</a:t>
            </a:r>
          </a:p>
          <a:p>
            <a:pPr algn="ctr">
              <a:lnSpc>
                <a:spcPct val="150000"/>
              </a:lnSpc>
            </a:pPr>
            <a:endParaRPr lang="en-IE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3) Choose the </a:t>
            </a:r>
            <a:r>
              <a:rPr lang="en-US" sz="1800" dirty="0">
                <a:solidFill>
                  <a:srgbClr val="FF0000"/>
                </a:solidFill>
              </a:rPr>
              <a:t>object/finalize </a:t>
            </a:r>
            <a:r>
              <a:rPr lang="en-US" sz="1800" dirty="0"/>
              <a:t>your choice of the object of your </a:t>
            </a:r>
            <a:r>
              <a:rPr lang="en-US" sz="1800" dirty="0">
                <a:solidFill>
                  <a:srgbClr val="FF0000"/>
                </a:solidFill>
              </a:rPr>
              <a:t>Visual Analysis.</a:t>
            </a:r>
          </a:p>
          <a:p>
            <a:pPr>
              <a:lnSpc>
                <a:spcPct val="150000"/>
              </a:lnSpc>
            </a:pPr>
            <a:endParaRPr lang="en-US" sz="1800" noProof="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9.5.2019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4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38552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 noProof="0" dirty="0"/>
              <a:t> </a:t>
            </a:r>
            <a:r>
              <a:rPr lang="en-US" altLang="fi-FI" sz="3200" noProof="0" dirty="0"/>
              <a:t>Instructions for constructive feedback 1/3</a:t>
            </a:r>
            <a:endParaRPr lang="en-U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2100" y="1264567"/>
            <a:ext cx="8762999" cy="469173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i-FI" sz="2000" noProof="0" dirty="0"/>
              <a:t>With your selection panel members, read the applications.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i-FI" sz="2000" noProof="0" dirty="0"/>
              <a:t>Comment on the following items: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fi-FI" sz="2000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i-FI" sz="2000" noProof="0" dirty="0"/>
              <a:t>The  structure of a job application letter: is it clear?</a:t>
            </a:r>
          </a:p>
          <a:p>
            <a:pPr indent="-212400">
              <a:lnSpc>
                <a:spcPct val="200000"/>
              </a:lnSpc>
            </a:pPr>
            <a:r>
              <a:rPr lang="en-US" altLang="fi-FI" sz="2000" noProof="0" dirty="0"/>
              <a:t>	1) Position applied for (title, where you heard about it)</a:t>
            </a:r>
          </a:p>
          <a:p>
            <a:pPr marL="25200" lvl="1" indent="0">
              <a:lnSpc>
                <a:spcPct val="200000"/>
              </a:lnSpc>
              <a:buNone/>
            </a:pPr>
            <a:r>
              <a:rPr lang="en-US" altLang="fi-FI" sz="2300" dirty="0">
                <a:ea typeface="MS PGothic" pitchFamily="34" charset="-128"/>
                <a:cs typeface="MS PGothic" charset="0"/>
              </a:rPr>
              <a:t>	</a:t>
            </a:r>
            <a:r>
              <a:rPr lang="en-US" altLang="fi-FI" b="1" dirty="0">
                <a:latin typeface="+mj-lt"/>
                <a:ea typeface="ＭＳ Ｐゴシック" charset="0"/>
                <a:cs typeface="MS PGothic" pitchFamily="34" charset="-128"/>
              </a:rPr>
              <a:t>2) Applicant’s situation and skills  (his/her current job and most 	relevant skills or responsibilities)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2692400" y="5956300"/>
            <a:ext cx="5867400" cy="341313"/>
          </a:xfrm>
        </p:spPr>
        <p:txBody>
          <a:bodyPr/>
          <a:lstStyle/>
          <a:p>
            <a:r>
              <a:rPr lang="fi-FI" sz="1200" dirty="0" err="1"/>
              <a:t>Source</a:t>
            </a:r>
            <a:r>
              <a:rPr lang="fi-FI" sz="1200" dirty="0"/>
              <a:t>: http://www.oxforddictionaries.com/words/writing-job-applications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8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 sz="3200" noProof="0" dirty="0"/>
              <a:t> Instructions for constructive feedback 2/3</a:t>
            </a:r>
            <a:endParaRPr lang="en-U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825500"/>
            <a:ext cx="8085599" cy="4691733"/>
          </a:xfrm>
        </p:spPr>
        <p:txBody>
          <a:bodyPr/>
          <a:lstStyle/>
          <a:p>
            <a:pPr marL="25200" lvl="1" indent="0">
              <a:lnSpc>
                <a:spcPct val="150000"/>
              </a:lnSpc>
              <a:buNone/>
            </a:pPr>
            <a:r>
              <a:rPr lang="en-US" altLang="fi-FI" sz="2400" b="1" noProof="0" dirty="0">
                <a:latin typeface="+mj-lt"/>
              </a:rPr>
              <a:t>3) Applicant’s motivation / reasons for wanting the job </a:t>
            </a:r>
          </a:p>
          <a:p>
            <a:pPr marL="25200" lvl="1" indent="0">
              <a:lnSpc>
                <a:spcPct val="150000"/>
              </a:lnSpc>
              <a:buNone/>
            </a:pPr>
            <a:r>
              <a:rPr lang="en-US" altLang="fi-FI" b="1" noProof="0" dirty="0">
                <a:latin typeface="+mj-lt"/>
              </a:rPr>
              <a:t>(For example: ready for greater challenges, more responsibility, or a change of direction) </a:t>
            </a:r>
          </a:p>
          <a:p>
            <a:pPr marL="25200" lvl="1" indent="0">
              <a:lnSpc>
                <a:spcPct val="150000"/>
              </a:lnSpc>
              <a:buNone/>
            </a:pPr>
            <a:r>
              <a:rPr lang="en-US" altLang="fi-FI" sz="2400" b="1" noProof="0" dirty="0">
                <a:latin typeface="+mj-lt"/>
              </a:rPr>
              <a:t>4) Closing paragraph &amp; sign-off</a:t>
            </a:r>
            <a:endParaRPr lang="en-US" altLang="fi-FI" sz="2400" noProof="0" dirty="0"/>
          </a:p>
          <a:p>
            <a:pPr lvl="1">
              <a:lnSpc>
                <a:spcPct val="150000"/>
              </a:lnSpc>
            </a:pPr>
            <a:r>
              <a:rPr lang="en-US" altLang="fi-FI" b="1" noProof="0" dirty="0">
                <a:latin typeface="+mj-lt"/>
              </a:rPr>
              <a:t>says when available to start work</a:t>
            </a:r>
          </a:p>
          <a:p>
            <a:pPr lvl="1">
              <a:lnSpc>
                <a:spcPct val="150000"/>
              </a:lnSpc>
            </a:pPr>
            <a:r>
              <a:rPr lang="en-US" altLang="fi-FI" b="1" noProof="0" dirty="0">
                <a:latin typeface="+mj-lt"/>
              </a:rPr>
              <a:t>thanks the reader for considering his/her application</a:t>
            </a:r>
          </a:p>
          <a:p>
            <a:pPr lvl="1">
              <a:lnSpc>
                <a:spcPct val="150000"/>
              </a:lnSpc>
            </a:pPr>
            <a:r>
              <a:rPr lang="en-US" altLang="fi-FI" b="1" noProof="0" dirty="0">
                <a:latin typeface="+mj-lt"/>
              </a:rPr>
              <a:t>indicates s/he are looking forward to a response, e.g. “I look forward to hearing from you.”</a:t>
            </a:r>
          </a:p>
          <a:p>
            <a:pPr lvl="1">
              <a:lnSpc>
                <a:spcPct val="150000"/>
              </a:lnSpc>
            </a:pPr>
            <a:r>
              <a:rPr lang="en-US" altLang="fi-FI" b="1" noProof="0" dirty="0">
                <a:latin typeface="+mj-lt"/>
              </a:rPr>
              <a:t>signs off formally, e.g. Yours sincerely,…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2692400" y="5956300"/>
            <a:ext cx="5867400" cy="341313"/>
          </a:xfrm>
        </p:spPr>
        <p:txBody>
          <a:bodyPr/>
          <a:lstStyle/>
          <a:p>
            <a:r>
              <a:rPr lang="fi-FI" sz="1200" dirty="0" err="1"/>
              <a:t>Source</a:t>
            </a:r>
            <a:r>
              <a:rPr lang="fi-FI" sz="1200" dirty="0"/>
              <a:t>: http://www.oxforddictionaries.com/words/writing-job-applications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6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177800"/>
            <a:ext cx="8085599" cy="622300"/>
          </a:xfrm>
        </p:spPr>
        <p:txBody>
          <a:bodyPr/>
          <a:lstStyle/>
          <a:p>
            <a:r>
              <a:rPr lang="en-US" altLang="fi-FI" sz="3200" noProof="0" dirty="0"/>
              <a:t> Instructions for constructive feedback 3/3</a:t>
            </a:r>
            <a:endParaRPr lang="en-U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2101" y="715292"/>
            <a:ext cx="8721270" cy="5060033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fi-FI" sz="2400" noProof="0" dirty="0"/>
              <a:t>Is the application letter:</a:t>
            </a:r>
          </a:p>
          <a:p>
            <a:pPr marL="248400" lvl="2" indent="0">
              <a:lnSpc>
                <a:spcPct val="150000"/>
              </a:lnSpc>
              <a:buNone/>
            </a:pPr>
            <a:r>
              <a:rPr lang="en-US" altLang="fi-FI" noProof="0" dirty="0"/>
              <a:t>1) brief</a:t>
            </a:r>
          </a:p>
          <a:p>
            <a:pPr marL="248400" lvl="2" indent="0">
              <a:lnSpc>
                <a:spcPct val="150000"/>
              </a:lnSpc>
              <a:buNone/>
            </a:pPr>
            <a:r>
              <a:rPr lang="en-US" altLang="fi-FI" noProof="0" dirty="0"/>
              <a:t>2) formal but enthusiastic</a:t>
            </a:r>
          </a:p>
          <a:p>
            <a:pPr marL="248400" lvl="2" indent="0">
              <a:lnSpc>
                <a:spcPct val="150000"/>
              </a:lnSpc>
              <a:buNone/>
            </a:pPr>
            <a:r>
              <a:rPr lang="en-US" altLang="fi-FI" noProof="0" dirty="0"/>
              <a:t>3) reader-friendly (short, informative paragraphs)</a:t>
            </a:r>
          </a:p>
          <a:p>
            <a:pPr marL="248400" lvl="2" indent="0">
              <a:lnSpc>
                <a:spcPct val="150000"/>
              </a:lnSpc>
              <a:buNone/>
            </a:pPr>
            <a:r>
              <a:rPr lang="en-US" altLang="fi-FI" noProof="0" dirty="0"/>
              <a:t>4) accurate (no grammar/punctuation mistakes)?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Homework after class: Update the covering letters and submit to MyCourses for teacher feedback.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2692400" y="5956300"/>
            <a:ext cx="5867400" cy="341313"/>
          </a:xfrm>
        </p:spPr>
        <p:txBody>
          <a:bodyPr/>
          <a:lstStyle/>
          <a:p>
            <a:r>
              <a:rPr lang="fi-FI" sz="1200" dirty="0" err="1"/>
              <a:t>Source</a:t>
            </a:r>
            <a:r>
              <a:rPr lang="fi-FI" sz="1200" dirty="0"/>
              <a:t>: http://www.oxforddictionaries.com/words/writing-job-applications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3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A few words of feedback on the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How was it to write a job application in English?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How was it to comment on other people’s applications?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Was this useful to you?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Any suggestions as to how to improve this activity?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Thank you for your feedback!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9.5.2019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2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Punctuation review</a:t>
            </a:r>
            <a:br>
              <a:rPr lang="fi-FI" dirty="0"/>
            </a:br>
            <a:r>
              <a:rPr lang="fi-FI" dirty="0"/>
              <a:t>- </a:t>
            </a:r>
            <a:r>
              <a:rPr lang="fi-FI" dirty="0" err="1"/>
              <a:t>MyCourses</a:t>
            </a:r>
            <a:r>
              <a:rPr lang="fi-FI" dirty="0"/>
              <a:t> Session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3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Punctuation review – small group 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Study the rules in groups of three (one part each) and teach them to each other first –&gt; commas 1, commas 2, semicolons and colons (~20 min)</a:t>
            </a:r>
          </a:p>
          <a:p>
            <a:endParaRPr lang="en-US" dirty="0"/>
          </a:p>
          <a:p>
            <a:r>
              <a:rPr lang="en-US" dirty="0"/>
              <a:t>Revise the sentences together (~20 min)</a:t>
            </a:r>
          </a:p>
          <a:p>
            <a:endParaRPr lang="en-US" dirty="0"/>
          </a:p>
          <a:p>
            <a:r>
              <a:rPr lang="en-US" dirty="0"/>
              <a:t>Check your answers (next 3 slides/key in MyCourses)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7D511-EF24-F248-BEA4-1AD370F38D7A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9.5.2019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48261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EN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3.xml><?xml version="1.0" encoding="utf-8"?>
<a:theme xmlns:a="http://schemas.openxmlformats.org/drawingml/2006/main" name="1_AALTO_EN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15013</TotalTime>
  <Words>2077</Words>
  <Application>Microsoft Office PowerPoint</Application>
  <PresentationFormat>Näytössä katseltava diaesitys (4:3)</PresentationFormat>
  <Paragraphs>275</Paragraphs>
  <Slides>36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36</vt:i4>
      </vt:variant>
    </vt:vector>
  </HeadingPairs>
  <TitlesOfParts>
    <vt:vector size="46" baseType="lpstr">
      <vt:lpstr>Arial</vt:lpstr>
      <vt:lpstr>Calibri</vt:lpstr>
      <vt:lpstr>Courier New</vt:lpstr>
      <vt:lpstr>Georgia</vt:lpstr>
      <vt:lpstr>Lucida Grande</vt:lpstr>
      <vt:lpstr>Wingdings</vt:lpstr>
      <vt:lpstr>AALTO_EN</vt:lpstr>
      <vt:lpstr>1_Aalto University</vt:lpstr>
      <vt:lpstr>1_AALTO_EN</vt:lpstr>
      <vt:lpstr>Aalto University</vt:lpstr>
      <vt:lpstr>Session 8: Job applications cont.,   peer feedback,   introduction to A4: Visual analysis, punctuation review</vt:lpstr>
      <vt:lpstr>Session 8</vt:lpstr>
      <vt:lpstr>Processing the job applications</vt:lpstr>
      <vt:lpstr> Instructions for constructive feedback 1/3</vt:lpstr>
      <vt:lpstr> Instructions for constructive feedback 2/3</vt:lpstr>
      <vt:lpstr> Instructions for constructive feedback 3/3</vt:lpstr>
      <vt:lpstr>A few words of feedback on the activity</vt:lpstr>
      <vt:lpstr>Punctuation review - MyCourses Session 8</vt:lpstr>
      <vt:lpstr>Punctuation review – small group  activity </vt:lpstr>
      <vt:lpstr>Punctuation Review Activity - Key</vt:lpstr>
      <vt:lpstr>Punctuation Review Activity - Key</vt:lpstr>
      <vt:lpstr>Punctuation Review Activity - Key</vt:lpstr>
      <vt:lpstr>Time for a short break!</vt:lpstr>
      <vt:lpstr>Recap Visual Analysis – What is it? </vt:lpstr>
      <vt:lpstr>Recap: Description or analysis - What is the difference? </vt:lpstr>
      <vt:lpstr>Recap Writing (A4) – Visual Analysis</vt:lpstr>
      <vt:lpstr>Start with reading</vt:lpstr>
      <vt:lpstr>How to start? Practice first</vt:lpstr>
      <vt:lpstr>PowerPoint-esitys</vt:lpstr>
      <vt:lpstr>Recap Visual Analysis: How to structure it?</vt:lpstr>
      <vt:lpstr>Visual Analysis: How to structure it?</vt:lpstr>
      <vt:lpstr>Visual Analysis: How to structure it?</vt:lpstr>
      <vt:lpstr>Visual Analysis: How to write it?</vt:lpstr>
      <vt:lpstr>Visual Analysis: How to write it?</vt:lpstr>
      <vt:lpstr>Visual Analysis: How to write it?</vt:lpstr>
      <vt:lpstr>Visual Analysis: How to write it?</vt:lpstr>
      <vt:lpstr>Visual Analysis: How to write it?</vt:lpstr>
      <vt:lpstr>Visual Analysis: How to write it?</vt:lpstr>
      <vt:lpstr>Visual Analysis: How to write it?</vt:lpstr>
      <vt:lpstr>Ekphrasis</vt:lpstr>
      <vt:lpstr>Poetry (and other forms of art) about art: ekhphrasis</vt:lpstr>
      <vt:lpstr>Pieter Bruegel De val van Icarus (Landscape with the Fall of Icarus) https://upload.wikimedia.org/wikipedia/commons/c/c2/Pieter_Bruegel_de_Oude_-_De_val_van_Icarus.jpg; accessed 16.08.2016</vt:lpstr>
      <vt:lpstr>Poetry analysis – ekhphrasis</vt:lpstr>
      <vt:lpstr>Sources</vt:lpstr>
      <vt:lpstr>Homework:</vt:lpstr>
      <vt:lpstr>See you next week!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02086 Writing Inspirations, Spring 2014</dc:title>
  <dc:creator>Hakala Hanna</dc:creator>
  <cp:lastModifiedBy>Kirsten Halpin / Viikin Rakennus Oy</cp:lastModifiedBy>
  <cp:revision>206</cp:revision>
  <cp:lastPrinted>2014-03-04T07:30:57Z</cp:lastPrinted>
  <dcterms:created xsi:type="dcterms:W3CDTF">2013-12-18T13:14:14Z</dcterms:created>
  <dcterms:modified xsi:type="dcterms:W3CDTF">2019-05-09T14:03:20Z</dcterms:modified>
</cp:coreProperties>
</file>