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14F4CE-94CF-41CD-A076-2F3E53EB8010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F15CD6F-F00D-4931-91D5-79ED1D30231F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ATT - SANAN </a:t>
            </a:r>
            <a:r>
              <a:rPr lang="fi-FI" dirty="0"/>
              <a:t>KÄYTTÖ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717032"/>
            <a:ext cx="6400800" cy="1473200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164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b="1" dirty="0"/>
              <a:t>Käytetään viimeisen verbin edellä, kun lauseessa enemmän kuin yksi verbi</a:t>
            </a:r>
          </a:p>
          <a:p>
            <a:pPr lvl="1"/>
            <a:r>
              <a:rPr lang="fi-FI" dirty="0"/>
              <a:t>HUOM. Poikkeuksena apuverbit ja apuverbien kaltaiset verbit</a:t>
            </a:r>
          </a:p>
          <a:p>
            <a:r>
              <a:rPr lang="fi-FI" b="1" dirty="0"/>
              <a:t>Vain yksi verbi taipuu, toinen on perusmuodossa yhdistettynä </a:t>
            </a:r>
            <a:r>
              <a:rPr lang="fi-FI" b="1" dirty="0" err="1"/>
              <a:t>att-sanaan</a:t>
            </a:r>
            <a:endParaRPr lang="fi-FI" b="1" dirty="0"/>
          </a:p>
          <a:p>
            <a:pPr lvl="1"/>
            <a:r>
              <a:rPr lang="fi-FI" dirty="0"/>
              <a:t>HUOM. Taipuva verbi voi koostua kahdesta osasta –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talat</a:t>
            </a:r>
            <a:endParaRPr lang="fi-FI" dirty="0"/>
          </a:p>
          <a:p>
            <a:pPr lvl="1"/>
            <a:r>
              <a:rPr lang="fi-FI" dirty="0"/>
              <a:t>HUOM. </a:t>
            </a:r>
            <a:r>
              <a:rPr lang="fi-FI" dirty="0" err="1"/>
              <a:t>Att-sanaa</a:t>
            </a:r>
            <a:r>
              <a:rPr lang="fi-FI" dirty="0"/>
              <a:t> ei voi tässä yhteydessä suomentaa, vain kielioppimerkitys</a:t>
            </a:r>
          </a:p>
          <a:p>
            <a:pPr lvl="1"/>
            <a:r>
              <a:rPr lang="fi-FI" dirty="0"/>
              <a:t>HUOM. </a:t>
            </a:r>
            <a:r>
              <a:rPr lang="fi-FI" dirty="0" err="1"/>
              <a:t>Att-sanaa</a:t>
            </a:r>
            <a:r>
              <a:rPr lang="fi-FI" dirty="0"/>
              <a:t> käytetään myös että-sanana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ATT-SANAN KÄYTTÖ</a:t>
            </a:r>
          </a:p>
        </p:txBody>
      </p:sp>
    </p:spTree>
    <p:extLst>
      <p:ext uri="{BB962C8B-B14F-4D97-AF65-F5344CB8AC3E}">
        <p14:creationId xmlns:p14="http://schemas.microsoft.com/office/powerpoint/2010/main" val="28091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Substantiivi + </a:t>
            </a:r>
            <a:r>
              <a:rPr lang="fi-FI" b="1" dirty="0" err="1"/>
              <a:t>att</a:t>
            </a:r>
            <a:r>
              <a:rPr lang="fi-FI" b="1" dirty="0"/>
              <a:t> + verbin perusmuoto</a:t>
            </a:r>
          </a:p>
          <a:p>
            <a:pPr lvl="1"/>
            <a:r>
              <a:rPr lang="fi-FI" dirty="0" err="1"/>
              <a:t>Har</a:t>
            </a:r>
            <a:r>
              <a:rPr lang="fi-FI" dirty="0"/>
              <a:t> du </a:t>
            </a:r>
            <a:r>
              <a:rPr lang="fi-FI" dirty="0" err="1">
                <a:solidFill>
                  <a:srgbClr val="FF0000"/>
                </a:solidFill>
              </a:rPr>
              <a:t>tid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? (onko sinulla aikaa tulla)</a:t>
            </a:r>
          </a:p>
          <a:p>
            <a:pPr lvl="1"/>
            <a:endParaRPr lang="fi-FI" dirty="0"/>
          </a:p>
          <a:p>
            <a:pPr lvl="0">
              <a:buClr>
                <a:srgbClr val="31B6FD"/>
              </a:buClr>
            </a:pPr>
            <a:r>
              <a:rPr lang="fi-FI" b="1" dirty="0">
                <a:solidFill>
                  <a:srgbClr val="073E87"/>
                </a:solidFill>
              </a:rPr>
              <a:t>Adjektiivi + </a:t>
            </a:r>
            <a:r>
              <a:rPr lang="fi-FI" b="1" dirty="0" err="1">
                <a:solidFill>
                  <a:srgbClr val="073E87"/>
                </a:solidFill>
              </a:rPr>
              <a:t>att</a:t>
            </a:r>
            <a:r>
              <a:rPr lang="fi-FI" b="1" dirty="0">
                <a:solidFill>
                  <a:srgbClr val="073E87"/>
                </a:solidFill>
              </a:rPr>
              <a:t> + verbin perusmuoto</a:t>
            </a:r>
          </a:p>
          <a:p>
            <a:pPr lvl="1">
              <a:buClr>
                <a:srgbClr val="31B6FD"/>
              </a:buClr>
            </a:pPr>
            <a:r>
              <a:rPr lang="fi-FI" dirty="0">
                <a:solidFill>
                  <a:srgbClr val="073E87"/>
                </a:solidFill>
              </a:rPr>
              <a:t>Det </a:t>
            </a:r>
            <a:r>
              <a:rPr lang="fi-FI" dirty="0" err="1">
                <a:solidFill>
                  <a:srgbClr val="073E87"/>
                </a:solidFill>
              </a:rPr>
              <a:t>är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trevligt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att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höra</a:t>
            </a:r>
            <a:r>
              <a:rPr lang="fi-FI" dirty="0">
                <a:solidFill>
                  <a:srgbClr val="073E87"/>
                </a:solidFill>
              </a:rPr>
              <a:t>. (se on mukava kuulla)</a:t>
            </a:r>
          </a:p>
          <a:p>
            <a:pPr marL="301943" lvl="1" indent="0">
              <a:buNone/>
            </a:pPr>
            <a:endParaRPr lang="fi-FI" dirty="0"/>
          </a:p>
          <a:p>
            <a:pPr lvl="0">
              <a:buClr>
                <a:srgbClr val="31B6FD"/>
              </a:buClr>
            </a:pPr>
            <a:r>
              <a:rPr lang="fi-FI" b="1" dirty="0">
                <a:solidFill>
                  <a:srgbClr val="073E87"/>
                </a:solidFill>
              </a:rPr>
              <a:t>Pronomini + </a:t>
            </a:r>
            <a:r>
              <a:rPr lang="fi-FI" b="1" dirty="0" err="1">
                <a:solidFill>
                  <a:srgbClr val="073E87"/>
                </a:solidFill>
              </a:rPr>
              <a:t>att</a:t>
            </a:r>
            <a:r>
              <a:rPr lang="fi-FI" b="1" dirty="0">
                <a:solidFill>
                  <a:srgbClr val="073E87"/>
                </a:solidFill>
              </a:rPr>
              <a:t> + verbin perusmuoto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073E87"/>
                </a:solidFill>
              </a:rPr>
              <a:t>Jag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har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något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att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fråga</a:t>
            </a:r>
            <a:r>
              <a:rPr lang="fi-FI" dirty="0">
                <a:solidFill>
                  <a:srgbClr val="073E87"/>
                </a:solidFill>
              </a:rPr>
              <a:t>.</a:t>
            </a:r>
          </a:p>
          <a:p>
            <a:pPr marL="301943" lvl="1" indent="0">
              <a:buNone/>
            </a:pP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 KÄYTTÖTAPOJA 1/3</a:t>
            </a:r>
          </a:p>
        </p:txBody>
      </p:sp>
    </p:spTree>
    <p:extLst>
      <p:ext uri="{BB962C8B-B14F-4D97-AF65-F5344CB8AC3E}">
        <p14:creationId xmlns:p14="http://schemas.microsoft.com/office/powerpoint/2010/main" val="57591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31B6FD"/>
              </a:buClr>
            </a:pPr>
            <a:r>
              <a:rPr lang="fi-FI" b="1" dirty="0">
                <a:solidFill>
                  <a:srgbClr val="073E87"/>
                </a:solidFill>
              </a:rPr>
              <a:t>Verbi + </a:t>
            </a:r>
            <a:r>
              <a:rPr lang="fi-FI" b="1" dirty="0" err="1">
                <a:solidFill>
                  <a:srgbClr val="073E87"/>
                </a:solidFill>
              </a:rPr>
              <a:t>att</a:t>
            </a:r>
            <a:r>
              <a:rPr lang="fi-FI" b="1" dirty="0">
                <a:solidFill>
                  <a:srgbClr val="073E87"/>
                </a:solidFill>
              </a:rPr>
              <a:t> + verbin perusmuoto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073E87"/>
                </a:solidFill>
              </a:rPr>
              <a:t>Hon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gillar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att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läsa</a:t>
            </a:r>
            <a:r>
              <a:rPr lang="fi-FI" dirty="0">
                <a:solidFill>
                  <a:srgbClr val="073E87"/>
                </a:solidFill>
              </a:rPr>
              <a:t>.</a:t>
            </a:r>
            <a:endParaRPr lang="fi-FI" dirty="0"/>
          </a:p>
          <a:p>
            <a:endParaRPr lang="fi-FI" b="1" dirty="0"/>
          </a:p>
          <a:p>
            <a:r>
              <a:rPr lang="fi-FI" b="1" dirty="0" err="1"/>
              <a:t>Att</a:t>
            </a:r>
            <a:r>
              <a:rPr lang="fi-FI" b="1" dirty="0"/>
              <a:t> + verbin perusmuoto subjektina</a:t>
            </a:r>
            <a:endParaRPr lang="fi-FI" dirty="0"/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Att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studera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roligt</a:t>
            </a:r>
            <a:r>
              <a:rPr lang="fi-FI" dirty="0"/>
              <a:t>. (opiskeleminen on hauskaa)</a:t>
            </a:r>
          </a:p>
          <a:p>
            <a:pPr lvl="1"/>
            <a:r>
              <a:rPr lang="fi-FI" dirty="0"/>
              <a:t>(Det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roligt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studera</a:t>
            </a:r>
            <a:r>
              <a:rPr lang="fi-FI" dirty="0"/>
              <a:t>. Opiskeleminen on hauskaa.)</a:t>
            </a:r>
          </a:p>
          <a:p>
            <a:pPr marL="301943" lvl="1" indent="0">
              <a:buNone/>
            </a:pPr>
            <a:endParaRPr lang="fi-FI" dirty="0"/>
          </a:p>
          <a:p>
            <a:pPr lvl="0">
              <a:buClr>
                <a:srgbClr val="31B6FD"/>
              </a:buClr>
            </a:pPr>
            <a:r>
              <a:rPr lang="fi-FI" b="1" dirty="0">
                <a:solidFill>
                  <a:srgbClr val="073E87"/>
                </a:solidFill>
              </a:rPr>
              <a:t>Saada joku tekemään jotakin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073E87"/>
                </a:solidFill>
              </a:rPr>
              <a:t>Han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fick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mig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att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skratta</a:t>
            </a:r>
            <a:r>
              <a:rPr lang="fi-FI" dirty="0">
                <a:solidFill>
                  <a:srgbClr val="073E87"/>
                </a:solidFill>
              </a:rPr>
              <a:t>.</a:t>
            </a:r>
          </a:p>
          <a:p>
            <a:pPr lvl="1">
              <a:buClr>
                <a:srgbClr val="31B6FD"/>
              </a:buClr>
            </a:pPr>
            <a:endParaRPr lang="fi-FI" dirty="0">
              <a:solidFill>
                <a:srgbClr val="073E87"/>
              </a:solidFill>
            </a:endParaRPr>
          </a:p>
          <a:p>
            <a:pPr marL="301943" lvl="1" indent="0">
              <a:buNone/>
            </a:pP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 KÄYTTÖTAPOJA 2/3</a:t>
            </a:r>
          </a:p>
        </p:txBody>
      </p:sp>
    </p:spTree>
    <p:extLst>
      <p:ext uri="{BB962C8B-B14F-4D97-AF65-F5344CB8AC3E}">
        <p14:creationId xmlns:p14="http://schemas.microsoft.com/office/powerpoint/2010/main" val="186003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204864"/>
            <a:ext cx="7408333" cy="4320479"/>
          </a:xfrm>
        </p:spPr>
        <p:txBody>
          <a:bodyPr/>
          <a:lstStyle/>
          <a:p>
            <a:r>
              <a:rPr lang="fi-FI" b="1" dirty="0"/>
              <a:t>Prepositio + </a:t>
            </a:r>
            <a:r>
              <a:rPr lang="fi-FI" b="1" dirty="0" err="1"/>
              <a:t>att</a:t>
            </a:r>
            <a:r>
              <a:rPr lang="fi-FI" b="1" dirty="0"/>
              <a:t> + verbin perusmuoto</a:t>
            </a:r>
          </a:p>
          <a:p>
            <a:pPr lvl="1"/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tycker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om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studera</a:t>
            </a:r>
            <a:r>
              <a:rPr lang="fi-FI" dirty="0"/>
              <a:t>. (pidän opiskelemisesta)</a:t>
            </a:r>
          </a:p>
          <a:p>
            <a:pPr lvl="1"/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började</a:t>
            </a:r>
            <a:r>
              <a:rPr lang="fi-FI" dirty="0"/>
              <a:t> i Laurea </a:t>
            </a:r>
            <a:r>
              <a:rPr lang="fi-FI" dirty="0">
                <a:solidFill>
                  <a:srgbClr val="FF0000"/>
                </a:solidFill>
              </a:rPr>
              <a:t>för </a:t>
            </a:r>
            <a:r>
              <a:rPr lang="fi-FI" dirty="0" err="1">
                <a:solidFill>
                  <a:srgbClr val="FF0000"/>
                </a:solidFill>
              </a:rPr>
              <a:t>att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bli</a:t>
            </a:r>
            <a:r>
              <a:rPr lang="fi-FI" dirty="0"/>
              <a:t> </a:t>
            </a:r>
            <a:r>
              <a:rPr lang="fi-FI" dirty="0" err="1"/>
              <a:t>tradenom</a:t>
            </a:r>
            <a:r>
              <a:rPr lang="fi-FI" dirty="0"/>
              <a:t>. </a:t>
            </a:r>
          </a:p>
          <a:p>
            <a:pPr marL="301943" lvl="1" indent="0">
              <a:buNone/>
            </a:pPr>
            <a:r>
              <a:rPr lang="fi-FI" dirty="0"/>
              <a:t>     (hän aloitti </a:t>
            </a:r>
            <a:r>
              <a:rPr lang="fi-FI" dirty="0" err="1"/>
              <a:t>Laureassa</a:t>
            </a:r>
            <a:r>
              <a:rPr lang="fi-FI" dirty="0"/>
              <a:t> tullakseen tradenomiksi.)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073E87"/>
                </a:solidFill>
              </a:rPr>
              <a:t>Hon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klarade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tenten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genom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att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plugga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hårt</a:t>
            </a:r>
            <a:r>
              <a:rPr lang="fi-FI" dirty="0">
                <a:solidFill>
                  <a:srgbClr val="073E87"/>
                </a:solidFill>
              </a:rPr>
              <a:t>. </a:t>
            </a:r>
          </a:p>
          <a:p>
            <a:pPr marL="301943" lvl="1" indent="0">
              <a:buClr>
                <a:srgbClr val="31B6FD"/>
              </a:buClr>
              <a:buNone/>
            </a:pPr>
            <a:r>
              <a:rPr lang="fi-FI" dirty="0">
                <a:solidFill>
                  <a:srgbClr val="073E87"/>
                </a:solidFill>
              </a:rPr>
              <a:t>     (hän selvisi tentistä lukemalla/pänttäämällä kovasti)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073E87"/>
                </a:solidFill>
              </a:rPr>
              <a:t>Hon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läste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boken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utan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att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säga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något</a:t>
            </a:r>
            <a:r>
              <a:rPr lang="fi-FI" dirty="0">
                <a:solidFill>
                  <a:srgbClr val="073E87"/>
                </a:solidFill>
              </a:rPr>
              <a:t>. </a:t>
            </a:r>
          </a:p>
          <a:p>
            <a:pPr marL="301943" lvl="1" indent="0">
              <a:buClr>
                <a:srgbClr val="31B6FD"/>
              </a:buClr>
              <a:buNone/>
            </a:pPr>
            <a:r>
              <a:rPr lang="fi-FI" dirty="0">
                <a:solidFill>
                  <a:srgbClr val="073E87"/>
                </a:solidFill>
              </a:rPr>
              <a:t>     (hän luki kirjaa sanomatta mitään.)</a:t>
            </a:r>
          </a:p>
          <a:p>
            <a:pPr lvl="1">
              <a:buClr>
                <a:srgbClr val="31B6FD"/>
              </a:buClr>
            </a:pPr>
            <a:r>
              <a:rPr lang="fi-FI" dirty="0" err="1">
                <a:solidFill>
                  <a:srgbClr val="FF0000"/>
                </a:solidFill>
              </a:rPr>
              <a:t>Efter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att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u="sng" dirty="0">
                <a:solidFill>
                  <a:srgbClr val="073E87"/>
                </a:solidFill>
              </a:rPr>
              <a:t>ha </a:t>
            </a:r>
            <a:r>
              <a:rPr lang="fi-FI" u="sng" dirty="0" err="1">
                <a:solidFill>
                  <a:srgbClr val="073E87"/>
                </a:solidFill>
              </a:rPr>
              <a:t>blivit</a:t>
            </a:r>
            <a:r>
              <a:rPr lang="fi-FI" u="sng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färdig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ska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jag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söka</a:t>
            </a:r>
            <a:r>
              <a:rPr lang="fi-FI" dirty="0">
                <a:solidFill>
                  <a:srgbClr val="073E87"/>
                </a:solidFill>
              </a:rPr>
              <a:t> </a:t>
            </a:r>
            <a:r>
              <a:rPr lang="fi-FI" dirty="0" err="1">
                <a:solidFill>
                  <a:srgbClr val="073E87"/>
                </a:solidFill>
              </a:rPr>
              <a:t>jobb</a:t>
            </a:r>
            <a:r>
              <a:rPr lang="fi-FI" dirty="0">
                <a:solidFill>
                  <a:srgbClr val="073E87"/>
                </a:solidFill>
              </a:rPr>
              <a:t>. </a:t>
            </a:r>
          </a:p>
          <a:p>
            <a:pPr marL="301943" lvl="1" indent="0">
              <a:buClr>
                <a:srgbClr val="31B6FD"/>
              </a:buClr>
              <a:buNone/>
            </a:pPr>
            <a:r>
              <a:rPr lang="fi-FI" dirty="0">
                <a:solidFill>
                  <a:srgbClr val="073E87"/>
                </a:solidFill>
              </a:rPr>
              <a:t>     (valmistuttuani haen töitä)</a:t>
            </a:r>
          </a:p>
          <a:p>
            <a:pPr lvl="1">
              <a:buClr>
                <a:srgbClr val="31B6FD"/>
              </a:buClr>
            </a:pPr>
            <a:endParaRPr lang="fi-FI" dirty="0">
              <a:solidFill>
                <a:srgbClr val="073E87"/>
              </a:solidFill>
            </a:endParaRPr>
          </a:p>
          <a:p>
            <a:pPr marL="301943" lvl="1" indent="0">
              <a:buClr>
                <a:srgbClr val="31B6FD"/>
              </a:buClr>
              <a:buNone/>
            </a:pPr>
            <a:endParaRPr lang="fi-FI" dirty="0">
              <a:solidFill>
                <a:srgbClr val="073E87"/>
              </a:solidFill>
            </a:endParaRPr>
          </a:p>
          <a:p>
            <a:pPr marL="301943" lvl="1" indent="0">
              <a:buClr>
                <a:srgbClr val="31B6FD"/>
              </a:buClr>
              <a:buNone/>
            </a:pPr>
            <a:endParaRPr lang="fi-FI" dirty="0">
              <a:solidFill>
                <a:srgbClr val="073E87"/>
              </a:solidFill>
            </a:endParaRPr>
          </a:p>
          <a:p>
            <a:pPr marL="301943" lvl="1" indent="0">
              <a:buNone/>
            </a:pP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 KÄYTTÖTAPOJA 3/3</a:t>
            </a:r>
          </a:p>
        </p:txBody>
      </p:sp>
    </p:spTree>
    <p:extLst>
      <p:ext uri="{BB962C8B-B14F-4D97-AF65-F5344CB8AC3E}">
        <p14:creationId xmlns:p14="http://schemas.microsoft.com/office/powerpoint/2010/main" val="193315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250</Words>
  <Application>Microsoft Office PowerPoint</Application>
  <PresentationFormat>Bildspel på skärmen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Candara</vt:lpstr>
      <vt:lpstr>Symbol</vt:lpstr>
      <vt:lpstr>Waveform</vt:lpstr>
      <vt:lpstr>ATT - SANAN KÄYTTÖ</vt:lpstr>
      <vt:lpstr>ATT-SANAN KÄYTTÖ</vt:lpstr>
      <vt:lpstr>ERI KÄYTTÖTAPOJA 1/3</vt:lpstr>
      <vt:lpstr>ERI KÄYTTÖTAPOJA 2/3</vt:lpstr>
      <vt:lpstr>ERI KÄYTTÖTAPOJA 3/3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Camilla Kåla</dc:creator>
  <cp:lastModifiedBy>Isabella Fröjdman</cp:lastModifiedBy>
  <cp:revision>7</cp:revision>
  <dcterms:created xsi:type="dcterms:W3CDTF">2014-10-07T07:55:17Z</dcterms:created>
  <dcterms:modified xsi:type="dcterms:W3CDTF">2019-02-25T16:10:05Z</dcterms:modified>
</cp:coreProperties>
</file>