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8"/>
  </p:notesMasterIdLst>
  <p:handoutMasterIdLst>
    <p:handoutMasterId r:id="rId9"/>
  </p:handoutMasterIdLst>
  <p:sldIdLst>
    <p:sldId id="339" r:id="rId3"/>
    <p:sldId id="355" r:id="rId4"/>
    <p:sldId id="356" r:id="rId5"/>
    <p:sldId id="357" r:id="rId6"/>
    <p:sldId id="358" r:id="rId7"/>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0349" autoAdjust="0"/>
  </p:normalViewPr>
  <p:slideViewPr>
    <p:cSldViewPr snapToGrid="0" snapToObjects="1">
      <p:cViewPr varScale="1">
        <p:scale>
          <a:sx n="60" d="100"/>
          <a:sy n="60" d="100"/>
        </p:scale>
        <p:origin x="7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4014" y="-114"/>
      </p:cViewPr>
      <p:guideLst>
        <p:guide orient="horz" pos="3110"/>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1/5/2024</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1/5/2024</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US" dirty="0"/>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dirty="0"/>
              <a:t>Page </a:t>
            </a:r>
            <a:fld id="{7ACE66E0-BE04-47BA-A62D-7BFC499E8192}" type="slidenum">
              <a:rPr lang="en-US" altLang="en-US" smtClean="0"/>
              <a:pPr>
                <a:defRPr/>
              </a:pPr>
              <a:t>‹#›</a:t>
            </a:fld>
            <a:endParaRPr lang="en-US" altLang="en-US" dirty="0"/>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t>ELEC-E8423 - </a:t>
            </a:r>
            <a:r>
              <a:rPr lang="fi-FI" sz="3200" dirty="0" err="1"/>
              <a:t>Smart</a:t>
            </a:r>
            <a:r>
              <a:rPr lang="fi-FI" sz="3200" dirty="0"/>
              <a:t> Grid</a:t>
            </a:r>
            <a:br>
              <a:rPr lang="fi-FI" sz="3200" dirty="0"/>
            </a:br>
            <a:br>
              <a:rPr lang="fi-FI" sz="3200" dirty="0"/>
            </a:br>
            <a:r>
              <a:rPr lang="fi-FI" sz="3200" i="1" dirty="0"/>
              <a:t>COURSE DESCRIPTION</a:t>
            </a:r>
            <a:endParaRPr lang="en-US" sz="3200" i="1" dirty="0"/>
          </a:p>
        </p:txBody>
      </p:sp>
      <p:sp>
        <p:nvSpPr>
          <p:cNvPr id="3" name="Subtitle 2"/>
          <p:cNvSpPr>
            <a:spLocks noGrp="1"/>
          </p:cNvSpPr>
          <p:nvPr>
            <p:ph type="subTitle" idx="1"/>
          </p:nvPr>
        </p:nvSpPr>
        <p:spPr>
          <a:xfrm>
            <a:off x="572401" y="4182429"/>
            <a:ext cx="6285600" cy="1323370"/>
          </a:xfrm>
        </p:spPr>
        <p:txBody>
          <a:bodyPr>
            <a:normAutofit/>
          </a:bodyPr>
          <a:lstStyle/>
          <a:p>
            <a:r>
              <a:rPr lang="en-US" i="1" dirty="0"/>
              <a:t>MATTI LEHTONEN 27.2.2024</a:t>
            </a:r>
          </a:p>
          <a:p>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8"/>
          </p:nvPr>
        </p:nvSpPr>
        <p:spPr/>
        <p:txBody>
          <a:bodyPr/>
          <a:lstStyle/>
          <a:p>
            <a:r>
              <a:rPr lang="fi-FI" dirty="0"/>
              <a:t>07</a:t>
            </a:r>
            <a:r>
              <a:rPr lang="et-EE" dirty="0"/>
              <a:t>.0</a:t>
            </a:r>
            <a:r>
              <a:rPr lang="fi-FI" dirty="0"/>
              <a:t>2</a:t>
            </a:r>
            <a:r>
              <a:rPr lang="et-EE" dirty="0"/>
              <a:t>.201</a:t>
            </a:r>
            <a:r>
              <a:rPr lang="fi-FI" dirty="0"/>
              <a:t>8</a:t>
            </a:r>
            <a:endParaRPr lang="en-US" dirty="0"/>
          </a:p>
        </p:txBody>
      </p:sp>
      <p:sp>
        <p:nvSpPr>
          <p:cNvPr id="7" name="Text Placeholder 6"/>
          <p:cNvSpPr>
            <a:spLocks noGrp="1"/>
          </p:cNvSpPr>
          <p:nvPr>
            <p:ph type="body" sz="quarter" idx="19"/>
          </p:nvPr>
        </p:nvSpPr>
        <p:spPr/>
        <p:txBody>
          <a:bodyPr/>
          <a:lstStyle/>
          <a:p>
            <a:endParaRPr lang="en-US" dirty="0"/>
          </a:p>
        </p:txBody>
      </p:sp>
      <p:sp>
        <p:nvSpPr>
          <p:cNvPr id="8" name="Text Placeholder 7"/>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164044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78384"/>
            <a:ext cx="7988990" cy="4355616"/>
          </a:xfrm>
        </p:spPr>
        <p:txBody>
          <a:bodyPr>
            <a:normAutofit fontScale="92500" lnSpcReduction="10000"/>
          </a:bodyPr>
          <a:lstStyle/>
          <a:p>
            <a:pPr marL="0" indent="0" eaLnBrk="1" hangingPunct="1">
              <a:lnSpc>
                <a:spcPct val="160000"/>
              </a:lnSpc>
            </a:pPr>
            <a:r>
              <a:rPr lang="en-US" dirty="0"/>
              <a:t>After the course the student can explain different functions of modern electric power systems. He/she understands the challenges of large scale integration of variable renewable energy sources like wind and solar power in energy systems and is able to suggest solutions to these challenges:</a:t>
            </a:r>
          </a:p>
          <a:p>
            <a:pPr marL="0" indent="0" eaLnBrk="1" hangingPunct="1">
              <a:lnSpc>
                <a:spcPct val="160000"/>
              </a:lnSpc>
            </a:pPr>
            <a:endParaRPr lang="en-US" dirty="0"/>
          </a:p>
          <a:p>
            <a:pPr>
              <a:buFont typeface="Arial" panose="020B0604020202020204" pitchFamily="34" charset="0"/>
              <a:buChar char="•"/>
            </a:pPr>
            <a:r>
              <a:rPr lang="en-US" dirty="0"/>
              <a:t>Operation of future power markets</a:t>
            </a:r>
          </a:p>
          <a:p>
            <a:pPr>
              <a:buFont typeface="Arial" panose="020B0604020202020204" pitchFamily="34" charset="0"/>
              <a:buChar char="•"/>
            </a:pPr>
            <a:r>
              <a:rPr lang="en-US" dirty="0"/>
              <a:t>Role of Electric Vehicles in energy systems</a:t>
            </a:r>
          </a:p>
          <a:p>
            <a:pPr>
              <a:buFont typeface="Arial" panose="020B0604020202020204" pitchFamily="34" charset="0"/>
              <a:buChar char="•"/>
            </a:pPr>
            <a:r>
              <a:rPr lang="en-US" dirty="0"/>
              <a:t>Demand response </a:t>
            </a:r>
          </a:p>
          <a:p>
            <a:pPr>
              <a:buFont typeface="Arial" panose="020B0604020202020204" pitchFamily="34" charset="0"/>
              <a:buChar char="•"/>
            </a:pPr>
            <a:r>
              <a:rPr lang="en-US" dirty="0"/>
              <a:t>Self-healing networks</a:t>
            </a:r>
          </a:p>
          <a:p>
            <a:pPr>
              <a:buFont typeface="Arial" panose="020B0604020202020204" pitchFamily="34" charset="0"/>
              <a:buChar char="•"/>
            </a:pPr>
            <a:r>
              <a:rPr lang="en-US" dirty="0"/>
              <a:t>Automatic metering systems</a:t>
            </a:r>
          </a:p>
          <a:p>
            <a:pPr>
              <a:buFont typeface="Arial" panose="020B0604020202020204" pitchFamily="34" charset="0"/>
              <a:buChar char="•"/>
            </a:pPr>
            <a:r>
              <a:rPr lang="en-US" dirty="0"/>
              <a:t>Network information systems</a:t>
            </a:r>
          </a:p>
          <a:p>
            <a:pPr>
              <a:buFont typeface="Arial" panose="020B0604020202020204" pitchFamily="34" charset="0"/>
              <a:buChar char="•"/>
            </a:pPr>
            <a:r>
              <a:rPr lang="en-US" dirty="0"/>
              <a:t>PV hosting capacity of distribution grids</a:t>
            </a:r>
          </a:p>
          <a:p>
            <a:pPr>
              <a:buFont typeface="Arial" panose="020B0604020202020204" pitchFamily="34" charset="0"/>
              <a:buChar char="•"/>
            </a:pPr>
            <a:r>
              <a:rPr lang="en-US" dirty="0"/>
              <a:t>Prosumers and local energy management</a:t>
            </a:r>
          </a:p>
          <a:p>
            <a:pPr>
              <a:buFont typeface="Arial" panose="020B0604020202020204" pitchFamily="34" charset="0"/>
              <a:buChar char="•"/>
            </a:pPr>
            <a:r>
              <a:rPr lang="fi-FI" dirty="0" err="1"/>
              <a:t>Integration</a:t>
            </a:r>
            <a:r>
              <a:rPr lang="fi-FI" dirty="0"/>
              <a:t> of </a:t>
            </a:r>
            <a:r>
              <a:rPr lang="fi-FI" dirty="0" err="1"/>
              <a:t>wind</a:t>
            </a:r>
            <a:r>
              <a:rPr lang="fi-FI" dirty="0"/>
              <a:t> and </a:t>
            </a:r>
            <a:r>
              <a:rPr lang="fi-FI" dirty="0" err="1"/>
              <a:t>solar</a:t>
            </a:r>
            <a:r>
              <a:rPr lang="fi-FI" dirty="0"/>
              <a:t> </a:t>
            </a:r>
            <a:r>
              <a:rPr lang="fi-FI" dirty="0" err="1"/>
              <a:t>power</a:t>
            </a:r>
            <a:r>
              <a:rPr lang="fi-FI" dirty="0"/>
              <a:t> in </a:t>
            </a:r>
            <a:r>
              <a:rPr lang="fi-FI" dirty="0" err="1"/>
              <a:t>energy</a:t>
            </a:r>
            <a:r>
              <a:rPr lang="fi-FI" dirty="0"/>
              <a:t> </a:t>
            </a:r>
            <a:r>
              <a:rPr lang="fi-FI" dirty="0" err="1"/>
              <a:t>systems</a:t>
            </a:r>
            <a:endParaRPr lang="fi-FI" dirty="0"/>
          </a:p>
          <a:p>
            <a:pPr>
              <a:buFont typeface="Arial" panose="020B0604020202020204" pitchFamily="34" charset="0"/>
              <a:buChar char="•"/>
            </a:pPr>
            <a:r>
              <a:rPr lang="fi-FI" dirty="0" err="1"/>
              <a:t>Utilization</a:t>
            </a:r>
            <a:r>
              <a:rPr lang="fi-FI" dirty="0"/>
              <a:t> of </a:t>
            </a:r>
            <a:r>
              <a:rPr lang="fi-FI" dirty="0" err="1"/>
              <a:t>storages</a:t>
            </a:r>
            <a:r>
              <a:rPr lang="fi-FI" dirty="0"/>
              <a:t> and </a:t>
            </a:r>
            <a:r>
              <a:rPr lang="fi-FI" dirty="0" err="1"/>
              <a:t>demand</a:t>
            </a:r>
            <a:r>
              <a:rPr lang="fi-FI" dirty="0"/>
              <a:t> </a:t>
            </a:r>
            <a:r>
              <a:rPr lang="fi-FI" dirty="0" err="1"/>
              <a:t>flexibility</a:t>
            </a:r>
            <a:r>
              <a:rPr lang="fi-FI" dirty="0"/>
              <a:t> for </a:t>
            </a:r>
            <a:r>
              <a:rPr lang="fi-FI" dirty="0" err="1"/>
              <a:t>power</a:t>
            </a:r>
            <a:r>
              <a:rPr lang="fi-FI" dirty="0"/>
              <a:t> </a:t>
            </a:r>
            <a:r>
              <a:rPr lang="fi-FI" dirty="0" err="1"/>
              <a:t>system</a:t>
            </a:r>
            <a:r>
              <a:rPr lang="fi-FI" dirty="0"/>
              <a:t> </a:t>
            </a:r>
            <a:r>
              <a:rPr lang="fi-FI" dirty="0" err="1"/>
              <a:t>balancing</a:t>
            </a:r>
            <a:endParaRPr lang="fi-FI" dirty="0"/>
          </a:p>
          <a:p>
            <a:pPr>
              <a:buFont typeface="Arial" panose="020B0604020202020204" pitchFamily="34" charset="0"/>
              <a:buChar char="•"/>
            </a:pPr>
            <a:r>
              <a:rPr lang="fi-FI" dirty="0"/>
              <a:t>Power-to-X </a:t>
            </a:r>
            <a:r>
              <a:rPr lang="fi-FI" dirty="0" err="1"/>
              <a:t>applications</a:t>
            </a:r>
            <a:r>
              <a:rPr lang="fi-FI" dirty="0"/>
              <a:t> and </a:t>
            </a:r>
            <a:r>
              <a:rPr lang="fi-FI" dirty="0" err="1"/>
              <a:t>role</a:t>
            </a:r>
            <a:r>
              <a:rPr lang="fi-FI" dirty="0"/>
              <a:t> of </a:t>
            </a:r>
            <a:r>
              <a:rPr lang="fi-FI" dirty="0" err="1"/>
              <a:t>sector</a:t>
            </a:r>
            <a:r>
              <a:rPr lang="fi-FI" dirty="0"/>
              <a:t> </a:t>
            </a:r>
            <a:r>
              <a:rPr lang="fi-FI" dirty="0" err="1"/>
              <a:t>coupling</a:t>
            </a:r>
            <a:r>
              <a:rPr lang="fi-FI" dirty="0"/>
              <a:t> in </a:t>
            </a:r>
            <a:r>
              <a:rPr lang="fi-FI" dirty="0" err="1"/>
              <a:t>power</a:t>
            </a:r>
            <a:r>
              <a:rPr lang="fi-FI" dirty="0"/>
              <a:t> </a:t>
            </a:r>
            <a:r>
              <a:rPr lang="fi-FI" dirty="0" err="1"/>
              <a:t>systems</a:t>
            </a:r>
            <a:endParaRPr lang="fi-FI" dirty="0"/>
          </a:p>
          <a:p>
            <a:r>
              <a:rPr lang="en-US" dirty="0"/>
              <a:t> </a:t>
            </a:r>
            <a:endParaRPr lang="fi-FI" dirty="0"/>
          </a:p>
          <a:p>
            <a:pPr marL="0" indent="0" eaLnBrk="1" hangingPunct="1">
              <a:lnSpc>
                <a:spcPct val="160000"/>
              </a:lnSpc>
            </a:pPr>
            <a:endParaRPr lang="en-US" dirty="0"/>
          </a:p>
        </p:txBody>
      </p:sp>
      <p:sp>
        <p:nvSpPr>
          <p:cNvPr id="3" name="Title 2"/>
          <p:cNvSpPr>
            <a:spLocks noGrp="1"/>
          </p:cNvSpPr>
          <p:nvPr>
            <p:ph type="ctrTitle"/>
          </p:nvPr>
        </p:nvSpPr>
        <p:spPr/>
        <p:txBody>
          <a:bodyPr/>
          <a:lstStyle/>
          <a:p>
            <a:r>
              <a:rPr lang="fi-FI" dirty="0" err="1"/>
              <a:t>Introduction</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dirty="0"/>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96063"/>
            <a:ext cx="7988990" cy="4337937"/>
          </a:xfrm>
        </p:spPr>
        <p:txBody>
          <a:bodyPr>
            <a:normAutofit/>
          </a:bodyPr>
          <a:lstStyle/>
          <a:p>
            <a:pPr marL="0" indent="0" eaLnBrk="1" hangingPunct="1">
              <a:lnSpc>
                <a:spcPct val="160000"/>
              </a:lnSpc>
            </a:pPr>
            <a:r>
              <a:rPr lang="en-US" dirty="0"/>
              <a:t>The course comprises an introduction lecture and seminar presentations by the students of given topics. The students have to prepare an essay about the contents of the introduction lecture and all the seminar presentations. This essay should give a complete and holistic picture about Smart Grid. </a:t>
            </a:r>
          </a:p>
          <a:p>
            <a:pPr marL="0" indent="0" eaLnBrk="1" hangingPunct="1">
              <a:lnSpc>
                <a:spcPct val="160000"/>
              </a:lnSpc>
            </a:pPr>
            <a:endParaRPr lang="en-US" dirty="0"/>
          </a:p>
          <a:p>
            <a:pPr marL="0" indent="0" eaLnBrk="1" hangingPunct="1">
              <a:lnSpc>
                <a:spcPct val="160000"/>
              </a:lnSpc>
            </a:pPr>
            <a:r>
              <a:rPr lang="en-US" dirty="0"/>
              <a:t>The grading is based on the following criteria:  </a:t>
            </a:r>
          </a:p>
          <a:p>
            <a:pPr marL="285750" indent="-285750" eaLnBrk="1" hangingPunct="1">
              <a:lnSpc>
                <a:spcPct val="160000"/>
              </a:lnSpc>
              <a:buFont typeface="Arial" panose="020B0604020202020204" pitchFamily="34" charset="0"/>
              <a:buChar char="•"/>
            </a:pPr>
            <a:r>
              <a:rPr lang="en-US" dirty="0"/>
              <a:t>Participation to the lectures (20%)</a:t>
            </a:r>
          </a:p>
          <a:p>
            <a:pPr marL="285750" indent="-285750" eaLnBrk="1" hangingPunct="1">
              <a:lnSpc>
                <a:spcPct val="160000"/>
              </a:lnSpc>
              <a:buFont typeface="Arial" panose="020B0604020202020204" pitchFamily="34" charset="0"/>
              <a:buChar char="•"/>
            </a:pPr>
            <a:r>
              <a:rPr lang="en-US" dirty="0"/>
              <a:t>Quality of the seminar presentation (20%)</a:t>
            </a:r>
          </a:p>
          <a:p>
            <a:pPr marL="285750" indent="-285750" eaLnBrk="1" hangingPunct="1">
              <a:lnSpc>
                <a:spcPct val="160000"/>
              </a:lnSpc>
              <a:buFont typeface="Arial" panose="020B0604020202020204" pitchFamily="34" charset="0"/>
              <a:buChar char="•"/>
            </a:pPr>
            <a:r>
              <a:rPr lang="en-US" dirty="0"/>
              <a:t>Essay (60%).</a:t>
            </a:r>
          </a:p>
          <a:p>
            <a:pPr marL="0" indent="0" eaLnBrk="1" hangingPunct="1">
              <a:lnSpc>
                <a:spcPct val="160000"/>
              </a:lnSpc>
            </a:pPr>
            <a:r>
              <a:rPr lang="en-US" dirty="0"/>
              <a:t>The seminar presentation should be in </a:t>
            </a:r>
            <a:r>
              <a:rPr lang="en-US" dirty="0" err="1"/>
              <a:t>ppt</a:t>
            </a:r>
            <a:r>
              <a:rPr lang="en-US" dirty="0"/>
              <a:t>(x)-format (guidelines and template given)</a:t>
            </a:r>
            <a:endParaRPr lang="fi-FI" dirty="0"/>
          </a:p>
          <a:p>
            <a:pPr marL="0" indent="0" eaLnBrk="1" hangingPunct="1">
              <a:lnSpc>
                <a:spcPct val="160000"/>
              </a:lnSpc>
            </a:pPr>
            <a:r>
              <a:rPr lang="en-US" dirty="0"/>
              <a:t>The essay in pdf MUST be submitted to MyCourses by 16.00 31 May. Return box opens 25 May.</a:t>
            </a:r>
          </a:p>
        </p:txBody>
      </p:sp>
      <p:sp>
        <p:nvSpPr>
          <p:cNvPr id="3" name="Title 2"/>
          <p:cNvSpPr>
            <a:spLocks noGrp="1"/>
          </p:cNvSpPr>
          <p:nvPr>
            <p:ph type="ctrTitle"/>
          </p:nvPr>
        </p:nvSpPr>
        <p:spPr/>
        <p:txBody>
          <a:bodyPr/>
          <a:lstStyle/>
          <a:p>
            <a:r>
              <a:rPr lang="en-US" dirty="0"/>
              <a:t>Course structure &amp; assessment methods</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dirty="0"/>
          </a:p>
        </p:txBody>
      </p:sp>
    </p:spTree>
    <p:extLst>
      <p:ext uri="{BB962C8B-B14F-4D97-AF65-F5344CB8AC3E}">
        <p14:creationId xmlns:p14="http://schemas.microsoft.com/office/powerpoint/2010/main" val="274214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r>
              <a:rPr lang="en-US" dirty="0"/>
              <a:t>The presentations should mainly based on conference and journal articles found in:</a:t>
            </a:r>
          </a:p>
          <a:p>
            <a:pPr marL="0" indent="0" eaLnBrk="1" hangingPunct="1">
              <a:lnSpc>
                <a:spcPct val="160000"/>
              </a:lnSpc>
            </a:pPr>
            <a:endParaRPr lang="en-US" dirty="0"/>
          </a:p>
          <a:p>
            <a:pPr marL="0" indent="0" eaLnBrk="1" hangingPunct="1">
              <a:lnSpc>
                <a:spcPct val="160000"/>
              </a:lnSpc>
            </a:pPr>
            <a:r>
              <a:rPr lang="en-US" dirty="0"/>
              <a:t>SCOPUS</a:t>
            </a:r>
          </a:p>
          <a:p>
            <a:pPr marL="0" indent="0" eaLnBrk="1" hangingPunct="1">
              <a:lnSpc>
                <a:spcPct val="160000"/>
              </a:lnSpc>
            </a:pPr>
            <a:r>
              <a:rPr lang="en-US" dirty="0"/>
              <a:t>IEEE </a:t>
            </a:r>
            <a:r>
              <a:rPr lang="en-US" dirty="0" err="1"/>
              <a:t>Xplore</a:t>
            </a:r>
            <a:endParaRPr lang="en-US" dirty="0"/>
          </a:p>
        </p:txBody>
      </p:sp>
      <p:sp>
        <p:nvSpPr>
          <p:cNvPr id="3" name="Title 2"/>
          <p:cNvSpPr>
            <a:spLocks noGrp="1"/>
          </p:cNvSpPr>
          <p:nvPr>
            <p:ph type="ctrTitle"/>
          </p:nvPr>
        </p:nvSpPr>
        <p:spPr/>
        <p:txBody>
          <a:bodyPr/>
          <a:lstStyle/>
          <a:p>
            <a:r>
              <a:rPr lang="fi-FI" dirty="0"/>
              <a:t>Course </a:t>
            </a:r>
            <a:r>
              <a:rPr lang="fi-FI" dirty="0" err="1"/>
              <a:t>material</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dirty="0"/>
          </a:p>
        </p:txBody>
      </p:sp>
    </p:spTree>
    <p:extLst>
      <p:ext uri="{BB962C8B-B14F-4D97-AF65-F5344CB8AC3E}">
        <p14:creationId xmlns:p14="http://schemas.microsoft.com/office/powerpoint/2010/main" val="214478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endParaRPr lang="en-US" dirty="0"/>
          </a:p>
          <a:p>
            <a:pPr marL="0" indent="0" eaLnBrk="1" hangingPunct="1">
              <a:lnSpc>
                <a:spcPct val="160000"/>
              </a:lnSpc>
            </a:pPr>
            <a:r>
              <a:rPr lang="en-US" dirty="0"/>
              <a:t>									</a:t>
            </a:r>
            <a:r>
              <a:rPr lang="en-US" sz="9600" dirty="0"/>
              <a:t>?</a:t>
            </a:r>
          </a:p>
        </p:txBody>
      </p:sp>
      <p:sp>
        <p:nvSpPr>
          <p:cNvPr id="3" name="Title 2"/>
          <p:cNvSpPr>
            <a:spLocks noGrp="1"/>
          </p:cNvSpPr>
          <p:nvPr>
            <p:ph type="ctrTitle"/>
          </p:nvPr>
        </p:nvSpPr>
        <p:spPr/>
        <p:txBody>
          <a:bodyPr/>
          <a:lstStyle/>
          <a:p>
            <a:r>
              <a:rPr lang="fi-FI" dirty="0" err="1"/>
              <a:t>Questions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dirty="0"/>
          </a:p>
        </p:txBody>
      </p:sp>
    </p:spTree>
    <p:extLst>
      <p:ext uri="{BB962C8B-B14F-4D97-AF65-F5344CB8AC3E}">
        <p14:creationId xmlns:p14="http://schemas.microsoft.com/office/powerpoint/2010/main" val="3421694714"/>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13478</TotalTime>
  <Words>288</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presentation</vt:lpstr>
      <vt:lpstr>Aalto Content - Green</vt:lpstr>
      <vt:lpstr>ELEC-E8423 - Smart Grid  COURSE DESCRIPTION</vt:lpstr>
      <vt:lpstr>Introduction</vt:lpstr>
      <vt:lpstr>Course structure &amp; assessment methods</vt:lpstr>
      <vt:lpstr>Course material</vt:lpstr>
      <vt:lpstr>Questions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1127</cp:revision>
  <dcterms:created xsi:type="dcterms:W3CDTF">2010-03-23T14:57:30Z</dcterms:created>
  <dcterms:modified xsi:type="dcterms:W3CDTF">2024-01-05T07:50:10Z</dcterms:modified>
</cp:coreProperties>
</file>