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73" r:id="rId12"/>
    <p:sldId id="265" r:id="rId13"/>
    <p:sldId id="275" r:id="rId14"/>
    <p:sldId id="266" r:id="rId15"/>
    <p:sldId id="267" r:id="rId16"/>
    <p:sldId id="268" r:id="rId17"/>
    <p:sldId id="276" r:id="rId18"/>
    <p:sldId id="277" r:id="rId19"/>
    <p:sldId id="279" r:id="rId20"/>
    <p:sldId id="278" r:id="rId21"/>
    <p:sldId id="280" r:id="rId22"/>
    <p:sldId id="274" r:id="rId23"/>
    <p:sldId id="269" r:id="rId24"/>
    <p:sldId id="270" r:id="rId25"/>
    <p:sldId id="271" r:id="rId26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53B5-178D-4930-A45A-DDE97694170B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701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AA68B-65B0-4301-B501-3BA90A029D6C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64791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7F494-31F6-42FF-9928-E8CE7BCACE6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020026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70810-CBBA-4682-AD3E-56DAAC43C918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505666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C0609-8BF1-4952-9DF0-198F72F211E7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1161516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6FC6-CEFD-401B-AA92-4AF789E95FB9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47207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433A3-E72E-4C4C-9AC8-AB4F245C7BF0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4955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B9766-ACEB-4212-A523-BAD2E625EB3A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329003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969F8-EC8F-4D05-B648-8812E4DB7557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9037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B170-0D5D-461E-9F92-023618329A93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5996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BBE8B-E594-4BC6-AACB-A61D55769A3F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18688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1246A-217E-4BBE-914B-644F47EC6435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53526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743D4-EDA9-4FB5-A5A8-4AA4A9015DDD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426858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2D0F0-12E2-4D48-A853-F48270559DB4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  <p:extLst>
      <p:ext uri="{BB962C8B-B14F-4D97-AF65-F5344CB8AC3E}">
        <p14:creationId xmlns:p14="http://schemas.microsoft.com/office/powerpoint/2010/main" val="245898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66C5D7C-D783-4144-93C4-A621CA99CC8E}" type="slidenum">
              <a:rPr lang="fi-FI" altLang="en-US"/>
              <a:pPr>
                <a:defRPr/>
              </a:pPr>
              <a:t>‹#›</a:t>
            </a:fld>
            <a:endParaRPr lang="fi-FI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korpikorpi.fi/" TargetMode="Externa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chising.fi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Panu Kuosmanen</a:t>
            </a:r>
          </a:p>
          <a:p>
            <a:pPr eaLnBrk="1" hangingPunct="1"/>
            <a:r>
              <a:rPr lang="fi-FI" altLang="fi-FI"/>
              <a:t>Aalto-yliopisto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Miten käyttää franchisingia?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Liiketoiminnan tulisi jollain tavoin olla monistettavissa</a:t>
            </a:r>
          </a:p>
          <a:p>
            <a:pPr eaLnBrk="1" hangingPunct="1"/>
            <a:r>
              <a:rPr lang="fi-FI" altLang="fi-FI"/>
              <a:t>Toiminta voitava opettaa muille (rahantekokone)</a:t>
            </a:r>
          </a:p>
          <a:p>
            <a:pPr eaLnBrk="1" hangingPunct="1"/>
            <a:r>
              <a:rPr lang="fi-FI" altLang="fi-FI"/>
              <a:t>Tapa tehdä asiat tietyllä, hyväksi koetulla tavalla</a:t>
            </a:r>
          </a:p>
          <a:p>
            <a:pPr eaLnBrk="1" hangingPunct="1"/>
            <a:r>
              <a:rPr lang="fi-FI" altLang="fi-FI"/>
              <a:t>Variaatioita toiminnassa ei juuri ole – konseptiin pitää sitoutua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Miten käyttää franchisingia?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Toiminta on epäonnistunut toisinaan vain siksi, että alkuperäistä liiketoiminnan peruskonseptia ei ole noudatettu kaikissa muodoissaan</a:t>
            </a:r>
          </a:p>
          <a:p>
            <a:pPr eaLnBrk="1" hangingPunct="1"/>
            <a:r>
              <a:rPr lang="fi-FI" altLang="fi-FI"/>
              <a:t>Oikeanlaisen yrittäjän löytyminen</a:t>
            </a:r>
          </a:p>
          <a:p>
            <a:pPr eaLnBrk="1" hangingPunct="1"/>
            <a:r>
              <a:rPr lang="fi-FI" altLang="fi-FI"/>
              <a:t>Win-Win – tilanteen muodostuttava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Miten käyttää franchisingia?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Konsepti voitava yleensä "brändätä"</a:t>
            </a:r>
          </a:p>
          <a:p>
            <a:pPr eaLnBrk="1" hangingPunct="1"/>
            <a:r>
              <a:rPr lang="fi-FI" altLang="fi-FI"/>
              <a:t>Valvottava oikean tavan mukaista brändin käyttöä</a:t>
            </a:r>
          </a:p>
          <a:p>
            <a:pPr eaLnBrk="1" hangingPunct="1"/>
            <a:r>
              <a:rPr lang="fi-FI" altLang="fi-FI"/>
              <a:t>Patenttiin liittyviä oikeuksia lisensoidaan</a:t>
            </a:r>
          </a:p>
          <a:p>
            <a:pPr eaLnBrk="1" hangingPunct="1"/>
            <a:r>
              <a:rPr lang="fi-FI" altLang="fi-FI"/>
              <a:t>Tavaramerkkiin ja toimintakonseptiin liittyviä oikeuksia franchisataan</a:t>
            </a:r>
          </a:p>
          <a:p>
            <a:pPr eaLnBrk="1" hangingPunct="1">
              <a:buFontTx/>
              <a:buNone/>
            </a:pPr>
            <a:endParaRPr lang="fi-FI" altLang="fi-FI"/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Patentti - Franchising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Keksinnön suojaaminen patentilla</a:t>
            </a:r>
          </a:p>
          <a:p>
            <a:pPr eaLnBrk="1" hangingPunct="1"/>
            <a:r>
              <a:rPr lang="fi-FI" altLang="fi-FI"/>
              <a:t>Liiketoiminnan tueksi tavaramerkki</a:t>
            </a:r>
          </a:p>
          <a:p>
            <a:pPr eaLnBrk="1" hangingPunct="1"/>
            <a:r>
              <a:rPr lang="fi-FI" altLang="fi-FI"/>
              <a:t>Liiketoiminnan monistaminen esimerkiksi franchising-toiminnalla erityisesti, jos toimintaan liittyy palvelua</a:t>
            </a:r>
          </a:p>
          <a:p>
            <a:pPr eaLnBrk="1" hangingPunct="1"/>
            <a:r>
              <a:rPr lang="fi-FI" altLang="fi-FI"/>
              <a:t>Brändin rakentaminen vie aikaa – samoin vie patentointi eri maissa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pic>
        <p:nvPicPr>
          <p:cNvPr id="15363" name="Picture 10" descr="kotipizz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628775"/>
            <a:ext cx="1427162" cy="854075"/>
          </a:xfrm>
          <a:noFill/>
        </p:spPr>
      </p:pic>
      <p:pic>
        <p:nvPicPr>
          <p:cNvPr id="15364" name="Picture 12" descr="piete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3068638"/>
            <a:ext cx="4038600" cy="454025"/>
          </a:xfrm>
          <a:noFill/>
        </p:spPr>
      </p:pic>
      <p:sp>
        <p:nvSpPr>
          <p:cNvPr id="15365" name="AutoShape 6" descr="The image “mailbox:///C|/Documents%20and%20Settings/panuk/Application%20Data/Mozilla/Profiles/default/Default%20user/zmokhdso.slt/Mail/pop.hut.fi/Inbox?number=177356371&amp;part=1.2&amp;type=image/jpeg&amp;filename=kotipizza.jpg” cannot be displayed, because it contains errors.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i-FI" sz="1800"/>
          </a:p>
        </p:txBody>
      </p:sp>
      <p:sp>
        <p:nvSpPr>
          <p:cNvPr id="15366" name="AutoShape 8" descr="The image “mailbox:///C|/Documents%20and%20Settings/panuk/Application%20Data/Mozilla/Profiles/default/Default%20user/zmokhdso.slt/Mail/pop.hut.fi/Inbox?number=177356371&amp;part=1.2&amp;type=image/jpeg&amp;filename=kotipizza.jpg” cannot be displayed, because it contains errors.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fi-FI" sz="1800"/>
          </a:p>
        </p:txBody>
      </p:sp>
      <p:pic>
        <p:nvPicPr>
          <p:cNvPr id="15367" name="Picture 14" descr="logo_arnold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4581525"/>
            <a:ext cx="1400175" cy="561975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pic>
        <p:nvPicPr>
          <p:cNvPr id="16387" name="Picture 5" descr="ar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73238"/>
            <a:ext cx="1143000" cy="850900"/>
          </a:xfrm>
          <a:noFill/>
        </p:spPr>
      </p:pic>
      <p:pic>
        <p:nvPicPr>
          <p:cNvPr id="16388" name="Picture 10" descr="ylaos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997200"/>
            <a:ext cx="4038600" cy="808038"/>
          </a:xfrm>
          <a:noFill/>
        </p:spPr>
      </p:pic>
      <p:pic>
        <p:nvPicPr>
          <p:cNvPr id="16389" name="Picture 12" descr="R-kioskiLogo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4437063"/>
            <a:ext cx="1171575" cy="733425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pic>
        <p:nvPicPr>
          <p:cNvPr id="17411" name="Picture 5" descr="logoHesburg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1323975" cy="238125"/>
          </a:xfrm>
          <a:noFill/>
        </p:spPr>
      </p:pic>
      <p:pic>
        <p:nvPicPr>
          <p:cNvPr id="17412" name="Picture 7" descr="pierre_cavallo_tx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3284538"/>
            <a:ext cx="2733675" cy="428625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i-FI" altLang="fi-FI" sz="2800"/>
              <a:t>Miten keksintöä voi käyttää franchisingissa?</a:t>
            </a:r>
          </a:p>
          <a:p>
            <a:r>
              <a:rPr lang="fi-FI" altLang="fi-FI" sz="2800"/>
              <a:t>Korpikorpi Pikakuivaus Oy, joka on erikoistunut betonirakenteiden kuivaukseen</a:t>
            </a:r>
            <a:endParaRPr lang="en-GB" altLang="fi-FI" sz="280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619375" y="2874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i-FI" altLang="fi-FI" sz="1800"/>
          </a:p>
        </p:txBody>
      </p:sp>
      <p:pic>
        <p:nvPicPr>
          <p:cNvPr id="18437" name="Picture 8" descr="http://www.korpikorpi.fi/images/logo.jpg">
            <a:hlinkClick r:id="rId2"/>
          </p:cNvPr>
          <p:cNvPicPr>
            <a:picLocks noGrp="1" noChangeAspect="1" noChangeArrowheads="1"/>
          </p:cNvPicPr>
          <p:nvPr>
            <p:ph type="ch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67000"/>
            <a:ext cx="4038600" cy="114141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/>
              <a:t>Keksintö ja liiketoimintamalli</a:t>
            </a:r>
          </a:p>
          <a:p>
            <a:r>
              <a:rPr lang="fi-FI" altLang="fi-FI"/>
              <a:t>Ongelmana vanhojen koneiden jatkuva rikkoontuminen =&gt; tarve uudenlaiselle pikakuivauskoneelle, jossa korvausilman määrää voidaan säätää</a:t>
            </a:r>
          </a:p>
          <a:p>
            <a:r>
              <a:rPr lang="fi-FI" altLang="fi-FI"/>
              <a:t>Patenttia haettu 2005 alkaen (FI, EP, US ja CA)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>
                <a:solidFill>
                  <a:srgbClr val="000000"/>
                </a:solidFill>
              </a:rPr>
              <a:t>Palvelua laajennetaan valtakunnalliseksi franchisingtoimintamallin avulla.</a:t>
            </a:r>
          </a:p>
          <a:p>
            <a:r>
              <a:rPr lang="fi-FI" altLang="fi-FI">
                <a:solidFill>
                  <a:srgbClr val="000000"/>
                </a:solidFill>
              </a:rPr>
              <a:t>Toimintamallilla pyritään ”varmistamaan yhdenmukainen ja tasalaatuinen palvelu kaikille Korpikorpi Pikakuivaus-ketjun asiakkaille ympäri Suomea.”</a:t>
            </a:r>
            <a:endParaRPr lang="en-GB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Historiaa:</a:t>
            </a:r>
          </a:p>
          <a:p>
            <a:pPr eaLnBrk="1" hangingPunct="1"/>
            <a:r>
              <a:rPr lang="fi-FI" altLang="fi-FI"/>
              <a:t>Franchisingin kaltainen toiminta alkoi Englannissa 1700-luvulla majoitusliikkeiden, majatalojen ja panimoiden yhteistoiminnasta samankaltaisen toiminta-ajatuksen alla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>
                <a:solidFill>
                  <a:srgbClr val="000000"/>
                </a:solidFill>
              </a:rPr>
              <a:t>Konserniin kuuluva Korvent Oy omistaa KorVent - pikakuivauskoneet ja vuokraa niitä ketjun yrittäjille ja edelleen kehittää pikakuivausmenetelmiä ja -koneita.</a:t>
            </a:r>
          </a:p>
          <a:p>
            <a:r>
              <a:rPr lang="fi-FI" altLang="fi-FI">
                <a:solidFill>
                  <a:srgbClr val="000000"/>
                </a:solidFill>
              </a:rPr>
              <a:t>Laajentuminen näin helpompaa kuin omien toimipisteiden perustamisella</a:t>
            </a:r>
          </a:p>
          <a:p>
            <a:endParaRPr lang="fi-FI" altLang="fi-F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Franchise-esimerkkejä</a:t>
            </a:r>
            <a:endParaRPr lang="en-GB" altLang="fi-FI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/>
              <a:t>Yhteistyömaksuna 7 % franchise-yrittäjien liikevaihdosta</a:t>
            </a:r>
          </a:p>
          <a:p>
            <a:r>
              <a:rPr lang="fi-FI" altLang="fi-FI"/>
              <a:t>Sisältää koulutuksen ja tukipalvelut</a:t>
            </a:r>
          </a:p>
          <a:p>
            <a:r>
              <a:rPr lang="fi-FI" altLang="fi-FI"/>
              <a:t>Koneiden vuokrat laskutetaan erikseen</a:t>
            </a:r>
          </a:p>
          <a:p>
            <a:r>
              <a:rPr lang="fi-FI" altLang="fi-FI"/>
              <a:t>Lisäksi 7 000 euron liittymismaksu</a:t>
            </a:r>
          </a:p>
          <a:p>
            <a:r>
              <a:rPr lang="fi-FI" altLang="fi-FI"/>
              <a:t>Alkuun arvioidaan päästävän 20 000 – 50 000 euron pääomalla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Franchise-esimerkkejä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altLang="fi-FI" dirty="0"/>
              <a:t>Lisää esimerkkejä eri toimialoilta löytyy Suomen Franchising-yhdistyksen kotisivuilta:</a:t>
            </a:r>
          </a:p>
          <a:p>
            <a:pPr eaLnBrk="1" hangingPunct="1">
              <a:defRPr/>
            </a:pPr>
            <a:r>
              <a:rPr lang="fi-FI" altLang="fi-FI" dirty="0">
                <a:hlinkClick r:id="rId2"/>
              </a:rPr>
              <a:t>www.franchising.fi</a:t>
            </a: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eaLnBrk="1" hangingPunct="1">
              <a:buFontTx/>
              <a:buNone/>
              <a:defRPr/>
            </a:pPr>
            <a:endParaRPr lang="fi-FI" altLang="fi-FI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Rajoituksia toiminnassa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z="2800"/>
              <a:t>Kilpailukielto</a:t>
            </a:r>
          </a:p>
          <a:p>
            <a:pPr eaLnBrk="1" hangingPunct="1"/>
            <a:r>
              <a:rPr lang="fi-FI" altLang="fi-FI" sz="2800"/>
              <a:t>Salassapito – toiminnasta tai strategioista ei saa antaa tietoa ulkopuolisille</a:t>
            </a:r>
          </a:p>
          <a:p>
            <a:pPr eaLnBrk="1" hangingPunct="1"/>
            <a:r>
              <a:rPr lang="fi-FI" altLang="fi-FI" sz="2800"/>
              <a:t>Toimintaa ei voi siirtää tai myydä vapaasti</a:t>
            </a:r>
          </a:p>
          <a:p>
            <a:pPr eaLnBrk="1" hangingPunct="1"/>
            <a:r>
              <a:rPr lang="fi-FI" altLang="fi-FI" sz="2800"/>
              <a:t>Sopimuksen katkaisumahdollisuus yleensä vasta 5 vuoden kuluttua aloittamisesta</a:t>
            </a:r>
          </a:p>
          <a:p>
            <a:pPr eaLnBrk="1" hangingPunct="1"/>
            <a:r>
              <a:rPr lang="fi-FI" altLang="fi-FI" sz="2800"/>
              <a:t>Kunnon valmistautuminen yritystoimintaan on tarpeen alussa</a:t>
            </a:r>
          </a:p>
          <a:p>
            <a:pPr eaLnBrk="1" hangingPunct="1"/>
            <a:r>
              <a:rPr lang="fi-FI" altLang="fi-FI" sz="2800"/>
              <a:t>Franchise-ketjun vetämisessä on iso työ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Hyötyjä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Konsepti valmiiksi testattu</a:t>
            </a:r>
          </a:p>
          <a:p>
            <a:pPr eaLnBrk="1" hangingPunct="1"/>
            <a:r>
              <a:rPr lang="fi-FI" altLang="fi-FI"/>
              <a:t>Investointikustannukset usein pienemmät kuin perustettaessa yritys alusta alkaen</a:t>
            </a:r>
          </a:p>
          <a:p>
            <a:pPr eaLnBrk="1" hangingPunct="1"/>
            <a:r>
              <a:rPr lang="fi-FI" altLang="fi-FI"/>
              <a:t>Epäonnistumisen riski minimoitu</a:t>
            </a:r>
          </a:p>
          <a:p>
            <a:pPr eaLnBrk="1" hangingPunct="1"/>
            <a:r>
              <a:rPr lang="fi-FI" altLang="fi-FI"/>
              <a:t>Yli 90 % yrityksistä toiminnassa 5 vuoden kuluttua aloittamisesta</a:t>
            </a:r>
          </a:p>
          <a:p>
            <a:pPr eaLnBrk="1" hangingPunct="1"/>
            <a:r>
              <a:rPr lang="fi-FI" altLang="fi-FI"/>
              <a:t>Itsenäinen yrittäjä vs. vetovastuussa oleva työntekijä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Tilastoa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Suomessa tällä hetkellä noin 180 franchising – ketjua</a:t>
            </a:r>
          </a:p>
          <a:p>
            <a:pPr eaLnBrk="1" hangingPunct="1"/>
            <a:r>
              <a:rPr lang="fi-FI" altLang="fi-FI"/>
              <a:t>Niissä yhteensä lähes 70 000 työntekijää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Franchising-toiminnassa on kyse (yleensä) kahden yrityksen välisestä yhteistoimintamallista</a:t>
            </a:r>
          </a:p>
          <a:p>
            <a:pPr eaLnBrk="1" hangingPunct="1"/>
            <a:r>
              <a:rPr lang="fi-FI" altLang="fi-FI"/>
              <a:t>Franchisingantajan kehittämä liiketoimintamalli, josta on tehty konsepti</a:t>
            </a:r>
          </a:p>
          <a:p>
            <a:pPr eaLnBrk="1" hangingPunct="1"/>
            <a:r>
              <a:rPr lang="fi-FI" altLang="fi-FI"/>
              <a:t>Konseptin käyttöoikeus luovutetaan tiettyä korvausta vastaan tietyksi ajaksi sopimuksella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Kohteena tietotaito, mahdolliset tavaramerkit, tapa toimia sekä yhteistyöedut</a:t>
            </a:r>
          </a:p>
          <a:p>
            <a:pPr eaLnBrk="1" hangingPunct="1"/>
            <a:r>
              <a:rPr lang="fi-FI" altLang="fi-FI"/>
              <a:t>Nämä annetaan sovittua korvausta vastaan paikallisille yrittäjille – franchisingottajille</a:t>
            </a:r>
          </a:p>
          <a:p>
            <a:pPr eaLnBrk="1" hangingPunct="1"/>
            <a:r>
              <a:rPr lang="fi-FI" altLang="fi-FI"/>
              <a:t>Näin muodostuu franchisingketju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Mitä franchising 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Franchisingantaja ei omista –ottajan yrityksestä osuutta vaan ottaja maksaa tavallisesti franchisingmaksua, osuutta liikevaihdosta franchisingantajalle</a:t>
            </a:r>
          </a:p>
          <a:p>
            <a:pPr eaLnBrk="1" hangingPunct="1"/>
            <a:r>
              <a:rPr lang="fi-FI" altLang="fi-FI"/>
              <a:t>Maksut toimialasta ja toimintatavasta riippuen erilaisia</a:t>
            </a:r>
          </a:p>
          <a:p>
            <a:pPr eaLnBrk="1" hangingPunct="1"/>
            <a:r>
              <a:rPr lang="fi-FI" altLang="fi-FI"/>
              <a:t>Perusmaksu</a:t>
            </a:r>
          </a:p>
          <a:p>
            <a:pPr eaLnBrk="1" hangingPunct="1"/>
            <a:r>
              <a:rPr lang="fi-FI" altLang="fi-FI"/>
              <a:t>Liikevaihtoon sidonnainen korvaus (%)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Franchise-sopimusprosessi</a:t>
            </a:r>
          </a:p>
        </p:txBody>
      </p:sp>
      <p:pic>
        <p:nvPicPr>
          <p:cNvPr id="7171" name="Picture 5" descr="j0234687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1228725" cy="723900"/>
          </a:xfrm>
          <a:noFill/>
        </p:spPr>
      </p:pic>
      <p:pic>
        <p:nvPicPr>
          <p:cNvPr id="7172" name="Picture 14" descr="j02513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1773238"/>
            <a:ext cx="912813" cy="769937"/>
          </a:xfrm>
          <a:noFill/>
        </p:spPr>
      </p:pic>
      <p:pic>
        <p:nvPicPr>
          <p:cNvPr id="7173" name="Picture 23" descr="j028536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581525"/>
            <a:ext cx="985838" cy="1216025"/>
          </a:xfrm>
          <a:noFill/>
        </p:spPr>
      </p:pic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971550" y="2420938"/>
            <a:ext cx="145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Pilot-yksikkö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2411413" y="1412875"/>
            <a:ext cx="1189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Tuotekehitys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2339975" y="1628775"/>
            <a:ext cx="1563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Markkinatutkimus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2484438" y="1844675"/>
            <a:ext cx="14462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Koemarkkinointi</a:t>
            </a:r>
          </a:p>
        </p:txBody>
      </p:sp>
      <p:sp>
        <p:nvSpPr>
          <p:cNvPr id="7178" name="Line 16"/>
          <p:cNvSpPr>
            <a:spLocks noChangeShapeType="1"/>
          </p:cNvSpPr>
          <p:nvPr/>
        </p:nvSpPr>
        <p:spPr bwMode="auto">
          <a:xfrm>
            <a:off x="2339975" y="22050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3687763" y="2584450"/>
            <a:ext cx="126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Franchisor</a:t>
            </a:r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1671638" y="3355975"/>
            <a:ext cx="1120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Kartoitukset</a:t>
            </a:r>
          </a:p>
        </p:txBody>
      </p: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1116013" y="3573463"/>
            <a:ext cx="1485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Puitesopimukset</a:t>
            </a:r>
          </a:p>
        </p:txBody>
      </p:sp>
      <p:sp>
        <p:nvSpPr>
          <p:cNvPr id="7182" name="Text Box 20"/>
          <p:cNvSpPr txBox="1">
            <a:spLocks noChangeArrowheads="1"/>
          </p:cNvSpPr>
          <p:nvPr/>
        </p:nvSpPr>
        <p:spPr bwMode="auto">
          <a:xfrm>
            <a:off x="827088" y="3789363"/>
            <a:ext cx="154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Määräalennukset</a:t>
            </a:r>
          </a:p>
        </p:txBody>
      </p:sp>
      <p:sp>
        <p:nvSpPr>
          <p:cNvPr id="7183" name="Text Box 21"/>
          <p:cNvSpPr txBox="1">
            <a:spLocks noChangeArrowheads="1"/>
          </p:cNvSpPr>
          <p:nvPr/>
        </p:nvSpPr>
        <p:spPr bwMode="auto">
          <a:xfrm>
            <a:off x="539750" y="4005263"/>
            <a:ext cx="1239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Spesifikaatiot</a:t>
            </a:r>
          </a:p>
        </p:txBody>
      </p:sp>
      <p:sp>
        <p:nvSpPr>
          <p:cNvPr id="7184" name="Text Box 22"/>
          <p:cNvSpPr txBox="1">
            <a:spLocks noChangeArrowheads="1"/>
          </p:cNvSpPr>
          <p:nvPr/>
        </p:nvSpPr>
        <p:spPr bwMode="auto">
          <a:xfrm>
            <a:off x="250825" y="4221163"/>
            <a:ext cx="1001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Taustatuki</a:t>
            </a:r>
          </a:p>
        </p:txBody>
      </p:sp>
      <p:sp>
        <p:nvSpPr>
          <p:cNvPr id="7185" name="Text Box 25"/>
          <p:cNvSpPr txBox="1">
            <a:spLocks noChangeArrowheads="1"/>
          </p:cNvSpPr>
          <p:nvPr/>
        </p:nvSpPr>
        <p:spPr bwMode="auto">
          <a:xfrm>
            <a:off x="179388" y="5824538"/>
            <a:ext cx="109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Toimitilat</a:t>
            </a:r>
          </a:p>
        </p:txBody>
      </p:sp>
      <p:sp>
        <p:nvSpPr>
          <p:cNvPr id="7186" name="Text Box 26"/>
          <p:cNvSpPr txBox="1">
            <a:spLocks noChangeArrowheads="1"/>
          </p:cNvSpPr>
          <p:nvPr/>
        </p:nvSpPr>
        <p:spPr bwMode="auto">
          <a:xfrm>
            <a:off x="179388" y="6021388"/>
            <a:ext cx="200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Tavarantoimittajat</a:t>
            </a:r>
          </a:p>
        </p:txBody>
      </p:sp>
      <p:sp>
        <p:nvSpPr>
          <p:cNvPr id="7187" name="Text Box 27"/>
          <p:cNvSpPr txBox="1">
            <a:spLocks noChangeArrowheads="1"/>
          </p:cNvSpPr>
          <p:nvPr/>
        </p:nvSpPr>
        <p:spPr bwMode="auto">
          <a:xfrm>
            <a:off x="179388" y="6237288"/>
            <a:ext cx="130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Alihankinta</a:t>
            </a:r>
          </a:p>
        </p:txBody>
      </p:sp>
      <p:sp>
        <p:nvSpPr>
          <p:cNvPr id="7188" name="Text Box 28"/>
          <p:cNvSpPr txBox="1">
            <a:spLocks noChangeArrowheads="1"/>
          </p:cNvSpPr>
          <p:nvPr/>
        </p:nvSpPr>
        <p:spPr bwMode="auto">
          <a:xfrm>
            <a:off x="179388" y="6491288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Rahoittajat</a:t>
            </a:r>
          </a:p>
        </p:txBody>
      </p:sp>
      <p:sp>
        <p:nvSpPr>
          <p:cNvPr id="7189" name="Text Box 29"/>
          <p:cNvSpPr txBox="1">
            <a:spLocks noChangeArrowheads="1"/>
          </p:cNvSpPr>
          <p:nvPr/>
        </p:nvSpPr>
        <p:spPr bwMode="auto">
          <a:xfrm>
            <a:off x="2201863" y="4564063"/>
            <a:ext cx="9826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Hankinnat</a:t>
            </a:r>
          </a:p>
        </p:txBody>
      </p:sp>
      <p:sp>
        <p:nvSpPr>
          <p:cNvPr id="7190" name="Text Box 30"/>
          <p:cNvSpPr txBox="1">
            <a:spLocks noChangeArrowheads="1"/>
          </p:cNvSpPr>
          <p:nvPr/>
        </p:nvSpPr>
        <p:spPr bwMode="auto">
          <a:xfrm>
            <a:off x="2201863" y="4797425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Kulut</a:t>
            </a:r>
          </a:p>
        </p:txBody>
      </p:sp>
      <p:pic>
        <p:nvPicPr>
          <p:cNvPr id="7191" name="Picture 35" descr="j0234687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4581525"/>
            <a:ext cx="1228725" cy="723900"/>
          </a:xfrm>
          <a:noFill/>
        </p:spPr>
      </p:pic>
      <p:pic>
        <p:nvPicPr>
          <p:cNvPr id="7192" name="Picture 37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7974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3" name="Picture 38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0133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4" name="Picture 39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5229225"/>
            <a:ext cx="122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5" name="Text Box 40"/>
          <p:cNvSpPr txBox="1">
            <a:spLocks noChangeArrowheads="1"/>
          </p:cNvSpPr>
          <p:nvPr/>
        </p:nvSpPr>
        <p:spPr bwMode="auto">
          <a:xfrm>
            <a:off x="2967038" y="5969000"/>
            <a:ext cx="301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Paikalliset franchise-yrittäjät</a:t>
            </a:r>
          </a:p>
        </p:txBody>
      </p:sp>
      <p:sp>
        <p:nvSpPr>
          <p:cNvPr id="7196" name="Text Box 41"/>
          <p:cNvSpPr txBox="1">
            <a:spLocks noChangeArrowheads="1"/>
          </p:cNvSpPr>
          <p:nvPr/>
        </p:nvSpPr>
        <p:spPr bwMode="auto">
          <a:xfrm>
            <a:off x="5580063" y="4868863"/>
            <a:ext cx="912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Mainonta</a:t>
            </a:r>
          </a:p>
        </p:txBody>
      </p:sp>
      <p:sp>
        <p:nvSpPr>
          <p:cNvPr id="7197" name="Text Box 42"/>
          <p:cNvSpPr txBox="1">
            <a:spLocks noChangeArrowheads="1"/>
          </p:cNvSpPr>
          <p:nvPr/>
        </p:nvSpPr>
        <p:spPr bwMode="auto">
          <a:xfrm>
            <a:off x="5580063" y="5068888"/>
            <a:ext cx="833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Tuotteet</a:t>
            </a:r>
          </a:p>
        </p:txBody>
      </p:sp>
      <p:sp>
        <p:nvSpPr>
          <p:cNvPr id="7198" name="Text Box 43"/>
          <p:cNvSpPr txBox="1">
            <a:spLocks noChangeArrowheads="1"/>
          </p:cNvSpPr>
          <p:nvPr/>
        </p:nvSpPr>
        <p:spPr bwMode="auto">
          <a:xfrm>
            <a:off x="5580063" y="5300663"/>
            <a:ext cx="815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Palvelut</a:t>
            </a:r>
          </a:p>
        </p:txBody>
      </p:sp>
      <p:sp>
        <p:nvSpPr>
          <p:cNvPr id="7199" name="Text Box 44"/>
          <p:cNvSpPr txBox="1">
            <a:spLocks noChangeArrowheads="1"/>
          </p:cNvSpPr>
          <p:nvPr/>
        </p:nvSpPr>
        <p:spPr bwMode="auto">
          <a:xfrm>
            <a:off x="5580063" y="5516563"/>
            <a:ext cx="113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Myyntituotot</a:t>
            </a:r>
          </a:p>
        </p:txBody>
      </p:sp>
      <p:sp>
        <p:nvSpPr>
          <p:cNvPr id="7200" name="Text Box 45"/>
          <p:cNvSpPr txBox="1">
            <a:spLocks noChangeArrowheads="1"/>
          </p:cNvSpPr>
          <p:nvPr/>
        </p:nvSpPr>
        <p:spPr bwMode="auto">
          <a:xfrm>
            <a:off x="3995738" y="2997200"/>
            <a:ext cx="1139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Myyntituotot</a:t>
            </a:r>
          </a:p>
        </p:txBody>
      </p:sp>
      <p:sp>
        <p:nvSpPr>
          <p:cNvPr id="7201" name="Text Box 46"/>
          <p:cNvSpPr txBox="1">
            <a:spLocks noChangeArrowheads="1"/>
          </p:cNvSpPr>
          <p:nvPr/>
        </p:nvSpPr>
        <p:spPr bwMode="auto">
          <a:xfrm>
            <a:off x="7213600" y="5942013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Asiakkaat</a:t>
            </a:r>
          </a:p>
        </p:txBody>
      </p:sp>
      <p:pic>
        <p:nvPicPr>
          <p:cNvPr id="7202" name="Picture 47" descr="j01958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652963"/>
            <a:ext cx="12128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3" name="Text Box 48"/>
          <p:cNvSpPr txBox="1">
            <a:spLocks noChangeArrowheads="1"/>
          </p:cNvSpPr>
          <p:nvPr/>
        </p:nvSpPr>
        <p:spPr bwMode="auto">
          <a:xfrm>
            <a:off x="3995738" y="3213100"/>
            <a:ext cx="189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Markkinointimateriaali</a:t>
            </a:r>
          </a:p>
        </p:txBody>
      </p:sp>
      <p:sp>
        <p:nvSpPr>
          <p:cNvPr id="7204" name="Text Box 49"/>
          <p:cNvSpPr txBox="1">
            <a:spLocks noChangeArrowheads="1"/>
          </p:cNvSpPr>
          <p:nvPr/>
        </p:nvSpPr>
        <p:spPr bwMode="auto">
          <a:xfrm>
            <a:off x="3995738" y="3429000"/>
            <a:ext cx="1404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Laatustandardit</a:t>
            </a:r>
          </a:p>
        </p:txBody>
      </p:sp>
      <p:sp>
        <p:nvSpPr>
          <p:cNvPr id="7205" name="Text Box 50"/>
          <p:cNvSpPr txBox="1">
            <a:spLocks noChangeArrowheads="1"/>
          </p:cNvSpPr>
          <p:nvPr/>
        </p:nvSpPr>
        <p:spPr bwMode="auto">
          <a:xfrm>
            <a:off x="3995738" y="3644900"/>
            <a:ext cx="1398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Alihankkijalistat</a:t>
            </a:r>
          </a:p>
        </p:txBody>
      </p:sp>
      <p:sp>
        <p:nvSpPr>
          <p:cNvPr id="7206" name="Text Box 51"/>
          <p:cNvSpPr txBox="1">
            <a:spLocks noChangeArrowheads="1"/>
          </p:cNvSpPr>
          <p:nvPr/>
        </p:nvSpPr>
        <p:spPr bwMode="auto">
          <a:xfrm>
            <a:off x="3995738" y="3860800"/>
            <a:ext cx="1908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Tavarantoimittajalistat</a:t>
            </a:r>
          </a:p>
        </p:txBody>
      </p:sp>
      <p:sp>
        <p:nvSpPr>
          <p:cNvPr id="7207" name="Text Box 52"/>
          <p:cNvSpPr txBox="1">
            <a:spLocks noChangeArrowheads="1"/>
          </p:cNvSpPr>
          <p:nvPr/>
        </p:nvSpPr>
        <p:spPr bwMode="auto">
          <a:xfrm>
            <a:off x="3995738" y="4076700"/>
            <a:ext cx="1408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Käyttötuki, ATK</a:t>
            </a:r>
          </a:p>
        </p:txBody>
      </p:sp>
      <p:sp>
        <p:nvSpPr>
          <p:cNvPr id="7208" name="Text Box 53"/>
          <p:cNvSpPr txBox="1">
            <a:spLocks noChangeArrowheads="1"/>
          </p:cNvSpPr>
          <p:nvPr/>
        </p:nvSpPr>
        <p:spPr bwMode="auto">
          <a:xfrm>
            <a:off x="3995738" y="4292600"/>
            <a:ext cx="7858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Palaute</a:t>
            </a:r>
          </a:p>
        </p:txBody>
      </p:sp>
      <p:sp>
        <p:nvSpPr>
          <p:cNvPr id="7209" name="Text Box 54"/>
          <p:cNvSpPr txBox="1">
            <a:spLocks noChangeArrowheads="1"/>
          </p:cNvSpPr>
          <p:nvPr/>
        </p:nvSpPr>
        <p:spPr bwMode="auto">
          <a:xfrm>
            <a:off x="6732588" y="3213100"/>
            <a:ext cx="1731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Yrityskuvamainonta</a:t>
            </a:r>
          </a:p>
        </p:txBody>
      </p:sp>
      <p:sp>
        <p:nvSpPr>
          <p:cNvPr id="7210" name="Text Box 55"/>
          <p:cNvSpPr txBox="1">
            <a:spLocks noChangeArrowheads="1"/>
          </p:cNvSpPr>
          <p:nvPr/>
        </p:nvSpPr>
        <p:spPr bwMode="auto">
          <a:xfrm>
            <a:off x="6948488" y="3429000"/>
            <a:ext cx="1365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400"/>
              <a:t>Tuotemainonta</a:t>
            </a:r>
          </a:p>
        </p:txBody>
      </p:sp>
      <p:cxnSp>
        <p:nvCxnSpPr>
          <p:cNvPr id="7211" name="AutoShape 56"/>
          <p:cNvCxnSpPr>
            <a:cxnSpLocks noChangeShapeType="1"/>
          </p:cNvCxnSpPr>
          <p:nvPr/>
        </p:nvCxnSpPr>
        <p:spPr bwMode="auto">
          <a:xfrm>
            <a:off x="3924300" y="2924175"/>
            <a:ext cx="0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2" name="AutoShape 58"/>
          <p:cNvCxnSpPr>
            <a:cxnSpLocks noChangeShapeType="1"/>
          </p:cNvCxnSpPr>
          <p:nvPr/>
        </p:nvCxnSpPr>
        <p:spPr bwMode="auto">
          <a:xfrm>
            <a:off x="1331913" y="54451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13" name="AutoShape 59"/>
          <p:cNvCxnSpPr>
            <a:cxnSpLocks noChangeShapeType="1"/>
          </p:cNvCxnSpPr>
          <p:nvPr/>
        </p:nvCxnSpPr>
        <p:spPr bwMode="auto">
          <a:xfrm>
            <a:off x="1331913" y="5157788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4" name="Line 60"/>
          <p:cNvSpPr>
            <a:spLocks noChangeShapeType="1"/>
          </p:cNvSpPr>
          <p:nvPr/>
        </p:nvSpPr>
        <p:spPr bwMode="auto">
          <a:xfrm flipH="1">
            <a:off x="1331913" y="2997200"/>
            <a:ext cx="2376487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215" name="AutoShape 61"/>
          <p:cNvCxnSpPr>
            <a:cxnSpLocks noChangeShapeType="1"/>
          </p:cNvCxnSpPr>
          <p:nvPr/>
        </p:nvCxnSpPr>
        <p:spPr bwMode="auto">
          <a:xfrm>
            <a:off x="5219700" y="4797425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16" name="Line 62"/>
          <p:cNvSpPr>
            <a:spLocks noChangeShapeType="1"/>
          </p:cNvSpPr>
          <p:nvPr/>
        </p:nvSpPr>
        <p:spPr bwMode="auto">
          <a:xfrm>
            <a:off x="5148263" y="2492375"/>
            <a:ext cx="2376487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Franchisingkonsepti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Franchisingantaja määrittää joskus hyvinkin tiukasti toimintakonseptin:</a:t>
            </a:r>
          </a:p>
          <a:p>
            <a:pPr eaLnBrk="1" hangingPunct="1"/>
            <a:r>
              <a:rPr lang="fi-FI" altLang="fi-FI"/>
              <a:t>Keskustelu asiakkaan kanssa, sanat joita käytetään</a:t>
            </a:r>
          </a:p>
          <a:p>
            <a:pPr eaLnBrk="1" hangingPunct="1"/>
            <a:r>
              <a:rPr lang="fi-FI" altLang="fi-FI"/>
              <a:t>Pukeutuminen</a:t>
            </a:r>
          </a:p>
          <a:p>
            <a:pPr eaLnBrk="1" hangingPunct="1"/>
            <a:r>
              <a:rPr lang="fi-FI" altLang="fi-FI"/>
              <a:t>Myymälän kalusteet</a:t>
            </a:r>
          </a:p>
          <a:p>
            <a:pPr eaLnBrk="1" hangingPunct="1"/>
            <a:r>
              <a:rPr lang="fi-FI" altLang="fi-FI"/>
              <a:t>Tavaramerkkien ja muiden tunnusten käyttö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Franchisingkonsepti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Luovutettava konsepti sisältää franchisingkäsikirjan, johon konsepti ja tapa toimia on koottu</a:t>
            </a:r>
          </a:p>
          <a:p>
            <a:pPr eaLnBrk="1" hangingPunct="1"/>
            <a:r>
              <a:rPr lang="fi-FI" altLang="fi-FI"/>
              <a:t>Toiminnassa franchisingyrittäjä sitoutuu noudattamaan tätä konseptia</a:t>
            </a:r>
          </a:p>
          <a:p>
            <a:pPr eaLnBrk="1" hangingPunct="1"/>
            <a:r>
              <a:rPr lang="fi-FI" altLang="fi-FI"/>
              <a:t>Laatuvaatimukset usein tarkat</a:t>
            </a:r>
          </a:p>
          <a:p>
            <a:pPr eaLnBrk="1" hangingPunct="1"/>
            <a:r>
              <a:rPr lang="fi-FI" altLang="fi-FI"/>
              <a:t>Hankintasäännöt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Franchisingkonsepti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Konsepti sisältää usein huomattavan määrän koulutusta ja velvollisuuden osallistua koulutukseen, joka antaja järjestää</a:t>
            </a:r>
          </a:p>
          <a:p>
            <a:pPr eaLnBrk="1" hangingPunct="1">
              <a:buFontTx/>
              <a:buNone/>
            </a:pPr>
            <a:endParaRPr lang="fi-FI" alt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556</Words>
  <Application>Microsoft Office PowerPoint</Application>
  <PresentationFormat>On-screen Show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Arial</vt:lpstr>
      <vt:lpstr>Oletusrakenne</vt:lpstr>
      <vt:lpstr>Franchising</vt:lpstr>
      <vt:lpstr>Mitä franchising on?</vt:lpstr>
      <vt:lpstr>Mitä franchising on?</vt:lpstr>
      <vt:lpstr>Mitä franchising on?</vt:lpstr>
      <vt:lpstr>Mitä franchising on?</vt:lpstr>
      <vt:lpstr>Franchise-sopimusprosessi</vt:lpstr>
      <vt:lpstr>Franchisingkonsepti</vt:lpstr>
      <vt:lpstr>Franchisingkonsepti</vt:lpstr>
      <vt:lpstr>Franchisingkonsepti</vt:lpstr>
      <vt:lpstr>Miten käyttää franchisingia?</vt:lpstr>
      <vt:lpstr>Miten käyttää franchisingia?</vt:lpstr>
      <vt:lpstr>Miten käyttää franchisingia?</vt:lpstr>
      <vt:lpstr>Patentti - Franchising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Franchise-esimerkkejä</vt:lpstr>
      <vt:lpstr>Rajoituksia toiminnassa</vt:lpstr>
      <vt:lpstr>Hyötyjä</vt:lpstr>
      <vt:lpstr>Tilastoa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Franchising</dc:title>
  <dc:creator>panuk</dc:creator>
  <cp:lastModifiedBy>Kuosmanen Panu</cp:lastModifiedBy>
  <cp:revision>27</cp:revision>
  <dcterms:created xsi:type="dcterms:W3CDTF">2005-03-16T09:14:09Z</dcterms:created>
  <dcterms:modified xsi:type="dcterms:W3CDTF">2022-03-09T14:11:41Z</dcterms:modified>
</cp:coreProperties>
</file>