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64" r:id="rId2"/>
    <p:sldMasterId id="2147483666" r:id="rId3"/>
  </p:sldMasterIdLst>
  <p:notesMasterIdLst>
    <p:notesMasterId r:id="rId30"/>
  </p:notesMasterIdLst>
  <p:handoutMasterIdLst>
    <p:handoutMasterId r:id="rId31"/>
  </p:handoutMasterIdLst>
  <p:sldIdLst>
    <p:sldId id="269" r:id="rId4"/>
    <p:sldId id="270" r:id="rId5"/>
    <p:sldId id="272" r:id="rId6"/>
    <p:sldId id="292" r:id="rId7"/>
    <p:sldId id="271" r:id="rId8"/>
    <p:sldId id="273" r:id="rId9"/>
    <p:sldId id="29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9" r:id="rId24"/>
    <p:sldId id="290" r:id="rId25"/>
    <p:sldId id="287" r:id="rId26"/>
    <p:sldId id="294" r:id="rId27"/>
    <p:sldId id="295" r:id="rId28"/>
    <p:sldId id="296" r:id="rId29"/>
  </p:sldIdLst>
  <p:sldSz cx="9906000" cy="6858000" type="A4"/>
  <p:notesSz cx="6718300" cy="98679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1pPr>
    <a:lvl2pPr marL="4572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2pPr>
    <a:lvl3pPr marL="9144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3pPr>
    <a:lvl4pPr marL="13716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4pPr>
    <a:lvl5pPr marL="1828800" algn="l" rtl="0" eaLnBrk="0" fontAlgn="base" hangingPunct="0">
      <a:spcBef>
        <a:spcPct val="15000"/>
      </a:spcBef>
      <a:spcAft>
        <a:spcPct val="15000"/>
      </a:spcAft>
      <a:buClr>
        <a:schemeClr val="accent1"/>
      </a:buClr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Nokia Sans Wi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40E62"/>
    <a:srgbClr val="EBE9D8"/>
    <a:srgbClr val="0033CC"/>
    <a:srgbClr val="FFE805"/>
    <a:srgbClr val="AFD4F0"/>
    <a:srgbClr val="024C1C"/>
    <a:srgbClr val="F9F206"/>
    <a:srgbClr val="E0DB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94" autoAdjust="0"/>
    <p:restoredTop sz="94676" autoAdjust="0"/>
  </p:normalViewPr>
  <p:slideViewPr>
    <p:cSldViewPr snapToGrid="0">
      <p:cViewPr varScale="1">
        <p:scale>
          <a:sx n="83" d="100"/>
          <a:sy n="83" d="100"/>
        </p:scale>
        <p:origin x="1512" y="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90" d="100"/>
          <a:sy n="90" d="100"/>
        </p:scale>
        <p:origin x="-3816" y="-234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317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02175"/>
            <a:ext cx="4924425" cy="4462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312" tIns="43872" rIns="89312" bIns="43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857250"/>
            <a:ext cx="4994275" cy="3457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113135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GB" smtClean="0"/>
          </a:p>
          <a:p>
            <a:pPr>
              <a:buFontTx/>
              <a:buChar char="•"/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99550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2827108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1491983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 smtClean="0"/>
              <a:t>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5058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027775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4106015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2563327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949598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636044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1927208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404268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8908055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816162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987549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477807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90509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44528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3600" y="857250"/>
            <a:ext cx="4994275" cy="3457575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4638675"/>
            <a:ext cx="5200650" cy="472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119" tIns="43777" rIns="89119" bIns="43777"/>
          <a:lstStyle/>
          <a:p>
            <a:pPr marL="114300" indent="-11430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endParaRPr lang="fi-FI" smtClean="0">
              <a:latin typeface="Noki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2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2913055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250337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434975"/>
            <a:ext cx="4397375" cy="3044825"/>
          </a:xfrm>
          <a:ln/>
        </p:spPr>
      </p:sp>
      <p:sp>
        <p:nvSpPr>
          <p:cNvPr id="46083" name="Notes Placeholder 3"/>
          <p:cNvSpPr>
            <a:spLocks noGrp="1"/>
          </p:cNvSpPr>
          <p:nvPr/>
        </p:nvSpPr>
        <p:spPr bwMode="auto">
          <a:xfrm>
            <a:off x="896938" y="4702175"/>
            <a:ext cx="4924425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28" tIns="43634" rIns="88828" bIns="43634"/>
          <a:lstStyle/>
          <a:p>
            <a:pPr marL="114300" indent="-114300"/>
            <a:endParaRPr lang="fi-FI" sz="1000">
              <a:latin typeface="Noki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88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4067070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4819650"/>
            <a:ext cx="4924425" cy="4462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08277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14313" y="6273800"/>
            <a:ext cx="3044825" cy="27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200" smtClean="0">
              <a:solidFill>
                <a:schemeClr val="bg1"/>
              </a:solidFill>
            </a:endParaRP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156575" y="2962275"/>
            <a:ext cx="1749425" cy="746125"/>
            <a:chOff x="5138" y="1866"/>
            <a:chExt cx="1102" cy="470"/>
          </a:xfrm>
        </p:grpSpPr>
        <p:pic>
          <p:nvPicPr>
            <p:cNvPr id="6" name="Picture 6" descr="Logotype_White_33mm300dp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" y="2041"/>
              <a:ext cx="74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5138" y="1866"/>
              <a:ext cx="1102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>
              <a:spAutoFit/>
            </a:bodyPr>
            <a:lstStyle/>
            <a:p>
              <a:endParaRPr lang="fi-FI"/>
            </a:p>
          </p:txBody>
        </p:sp>
      </p:grpSp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5738" y="1574800"/>
            <a:ext cx="7099300" cy="2168525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Title Master title style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6850" y="4029075"/>
            <a:ext cx="7099300" cy="1752600"/>
          </a:xfrm>
        </p:spPr>
        <p:txBody>
          <a:bodyPr/>
          <a:lstStyle>
            <a:lvl1pPr marL="0" indent="0">
              <a:buFontTx/>
              <a:buNone/>
              <a:defRPr sz="2800" b="1">
                <a:solidFill>
                  <a:schemeClr val="bg1"/>
                </a:solidFill>
                <a:latin typeface="Nokia Large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88" y="6524625"/>
            <a:ext cx="4235450" cy="192088"/>
          </a:xfrm>
        </p:spPr>
        <p:txBody>
          <a:bodyPr/>
          <a:lstStyle>
            <a:lvl1pPr>
              <a:defRPr noProof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2008  Nokia 	 V1-Filename.ppt / YYYY-MM-DD / Initials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215900" y="6518275"/>
            <a:ext cx="373063" cy="1984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022DA93-77F6-4543-9C4E-062E22F618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28820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B61E-3A5B-4833-B3B2-A401EBFB3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64907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6950" y="0"/>
            <a:ext cx="2386013" cy="6100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4150" y="0"/>
            <a:ext cx="7010400" cy="610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E7FC-B25B-466E-BF7A-273453670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03085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4"/>
          <p:cNvSpPr>
            <a:spLocks noGrp="1"/>
          </p:cNvSpPr>
          <p:nvPr>
            <p:ph type="sldNum" sz="quarter" idx="10"/>
          </p:nvPr>
        </p:nvSpPr>
        <p:spPr>
          <a:xfrm>
            <a:off x="142875" y="6429375"/>
            <a:ext cx="452438" cy="365125"/>
          </a:xfrm>
        </p:spPr>
        <p:txBody>
          <a:bodyPr/>
          <a:lstStyle>
            <a:lvl1pPr algn="ctr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44A51C"/>
              </a:buClr>
              <a:defRPr sz="800">
                <a:solidFill>
                  <a:srgbClr val="124191"/>
                </a:solidFill>
                <a:latin typeface="Nokia Sans Wide" pitchFamily="34" charset="0"/>
              </a:defRPr>
            </a:lvl1pPr>
          </a:lstStyle>
          <a:p>
            <a:pPr>
              <a:defRPr/>
            </a:pPr>
            <a:fld id="{1FF34D75-3BAC-4451-9389-3F6AFACDC3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387829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4"/>
          <p:cNvSpPr>
            <a:spLocks noGrp="1"/>
          </p:cNvSpPr>
          <p:nvPr>
            <p:ph type="sldNum" sz="quarter" idx="10"/>
          </p:nvPr>
        </p:nvSpPr>
        <p:spPr>
          <a:xfrm>
            <a:off x="142875" y="6429375"/>
            <a:ext cx="452438" cy="365125"/>
          </a:xfrm>
        </p:spPr>
        <p:txBody>
          <a:bodyPr/>
          <a:lstStyle>
            <a:lvl1pPr algn="ctr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44A51C"/>
              </a:buClr>
              <a:defRPr sz="800">
                <a:solidFill>
                  <a:srgbClr val="124191"/>
                </a:solidFill>
                <a:latin typeface="Nokia Sans Wide" pitchFamily="34" charset="0"/>
              </a:defRPr>
            </a:lvl1pPr>
          </a:lstStyle>
          <a:p>
            <a:pPr>
              <a:defRPr/>
            </a:pPr>
            <a:fld id="{60762FA9-16F2-42C5-B89C-26C9CFA08A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11396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4206-BCAC-4089-B033-0105EFC06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2561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D8387-0DA2-431B-946A-1E910027F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64515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675" y="1128713"/>
            <a:ext cx="4692650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25" y="1128713"/>
            <a:ext cx="4694238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C8B1F-B0ED-4DF9-9FCD-59729AE49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66596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A4843-62B4-4F69-8D1A-855A08285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43589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AA278-DC29-4948-9B09-C9F385D0C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1306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EB7F8-3328-4B2B-8E13-FEE9313D7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4806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9D18-2F99-478A-BC5D-F8E06AF6D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9655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Case Nokia – Qualcomm TKK 03032010 Eeva Hakoranta</a:t>
            </a:r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2F428-D6C3-4E65-A45E-E79FC184F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6379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150" y="0"/>
            <a:ext cx="95377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1128713"/>
            <a:ext cx="9539288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Nokia PowerPoint 2008 Template, A4 </a:t>
            </a:r>
            <a:br>
              <a:rPr lang="en-US" smtClean="0"/>
            </a:br>
            <a:r>
              <a:rPr lang="en-US" smtClean="0"/>
              <a:t>Title font: Nokia Large bold 32 pt</a:t>
            </a:r>
            <a:br>
              <a:rPr lang="en-US" smtClean="0"/>
            </a:br>
            <a:r>
              <a:rPr lang="en-US" smtClean="0"/>
              <a:t>Copy font: Nokia Sans Wide 20 pt (regular, bold or italic)</a:t>
            </a:r>
          </a:p>
          <a:p>
            <a:pPr lvl="0"/>
            <a:r>
              <a:rPr lang="en-US" smtClean="0"/>
              <a:t>1st Level Bullet</a:t>
            </a:r>
          </a:p>
          <a:p>
            <a:pPr lvl="1"/>
            <a:r>
              <a:rPr lang="en-US" smtClean="0"/>
              <a:t>2nd Level Bullet (size: 18 pt)</a:t>
            </a:r>
          </a:p>
          <a:p>
            <a:pPr lvl="2"/>
            <a:r>
              <a:rPr lang="en-US" smtClean="0"/>
              <a:t>3rd Level Bullet (size: 16 pt)</a:t>
            </a:r>
          </a:p>
          <a:p>
            <a:pPr lvl="3"/>
            <a:r>
              <a:rPr lang="en-US" smtClean="0"/>
              <a:t>4th Level Bullet (size: 14 pt)</a:t>
            </a:r>
          </a:p>
          <a:p>
            <a:pPr lvl="0"/>
            <a:r>
              <a:rPr lang="en-US" smtClean="0"/>
              <a:t>Footer (font: Nokia Sans Wide, 8 pt):</a:t>
            </a:r>
            <a:br>
              <a:rPr lang="en-US" smtClean="0"/>
            </a:br>
            <a:r>
              <a:rPr lang="en-US" smtClean="0"/>
              <a:t>“©2008 Nokia   V1 Filename .ppt / yyyy-mm-dd / Initials” is set via “Insert” menu / “Slide number”– NOT via SLIDE MASTER</a:t>
            </a:r>
          </a:p>
          <a:p>
            <a:pPr lvl="0"/>
            <a:r>
              <a:rPr lang="en-US" smtClean="0"/>
              <a:t>Nokia PowerPoint presentations should always be marked with the appropriate level of confidentiality: Company Confidential (default), Confidential or Secret. More info from Corporate Security web.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7688" y="6524625"/>
            <a:ext cx="4235450" cy="1920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defRPr sz="800"/>
            </a:lvl1pPr>
          </a:lstStyle>
          <a:p>
            <a:pPr>
              <a:defRPr/>
            </a:pPr>
            <a:r>
              <a:rPr lang="fi-FI"/>
              <a:t>Case Nokia – Qualcomm TKK 02032011 Eeva Hakoranta</a:t>
            </a:r>
            <a:endParaRPr lang="fi-FI" noProof="1"/>
          </a:p>
        </p:txBody>
      </p:sp>
      <p:grpSp>
        <p:nvGrpSpPr>
          <p:cNvPr id="1029" name="Group 11"/>
          <p:cNvGrpSpPr>
            <a:grpSpLocks/>
          </p:cNvGrpSpPr>
          <p:nvPr/>
        </p:nvGrpSpPr>
        <p:grpSpPr bwMode="auto">
          <a:xfrm>
            <a:off x="8156575" y="6111875"/>
            <a:ext cx="1749425" cy="746125"/>
            <a:chOff x="5138" y="3850"/>
            <a:chExt cx="1102" cy="470"/>
          </a:xfrm>
        </p:grpSpPr>
        <p:pic>
          <p:nvPicPr>
            <p:cNvPr id="1031" name="Picture 8" descr="Logotype_RGB_33mm300dpi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4" y="4025"/>
              <a:ext cx="74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/>
            <p:cNvSpPr>
              <a:spLocks noChangeArrowheads="1"/>
            </p:cNvSpPr>
            <p:nvPr userDrawn="1"/>
          </p:nvSpPr>
          <p:spPr bwMode="auto">
            <a:xfrm>
              <a:off x="5138" y="3850"/>
              <a:ext cx="1102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>
              <a:spAutoFit/>
            </a:bodyPr>
            <a:lstStyle/>
            <a:p>
              <a:endParaRPr lang="fi-FI"/>
            </a:p>
          </p:txBody>
        </p:sp>
      </p:grpSp>
      <p:sp>
        <p:nvSpPr>
          <p:cNvPr id="1095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7800" y="6518275"/>
            <a:ext cx="373063" cy="198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buClrTx/>
              <a:defRPr sz="800"/>
            </a:lvl1pPr>
          </a:lstStyle>
          <a:p>
            <a:pPr>
              <a:defRPr/>
            </a:pPr>
            <a:fld id="{134E7680-0C34-4DD0-BA3E-A4959D02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3" r:id="rId2"/>
    <p:sldLayoutId id="2147483826" r:id="rId3"/>
    <p:sldLayoutId id="2147483827" r:id="rId4"/>
    <p:sldLayoutId id="2147483828" r:id="rId5"/>
    <p:sldLayoutId id="2147483824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ransition>
    <p:wipe dir="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Nokia Large" pitchFamily="34" charset="0"/>
        </a:defRPr>
      </a:lvl9pPr>
    </p:titleStyle>
    <p:bodyStyle>
      <a:lvl1pPr marL="192088" indent="-192088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712913" indent="-185738" algn="l" defTabSz="762000" rtl="0" eaLnBrk="0" fontAlgn="base" hangingPunct="0">
        <a:spcBef>
          <a:spcPct val="15000"/>
        </a:spcBef>
        <a:spcAft>
          <a:spcPct val="1500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4pPr>
      <a:lvl5pPr marL="21939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5pPr>
      <a:lvl6pPr marL="26511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6pPr>
      <a:lvl7pPr marL="31083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7pPr>
      <a:lvl8pPr marL="35655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8pPr>
      <a:lvl9pPr marL="4022725" indent="-188913" algn="l" defTabSz="762000" rtl="0" eaLnBrk="0" fontAlgn="base" hangingPunct="0">
        <a:spcBef>
          <a:spcPct val="15000"/>
        </a:spcBef>
        <a:spcAft>
          <a:spcPct val="1500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80975" y="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0975" y="11430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Nokia Large Light 24pt</a:t>
            </a:r>
          </a:p>
          <a:p>
            <a:pPr lvl="1"/>
            <a:r>
              <a:rPr lang="en-US" smtClean="0"/>
              <a:t>Nokia Large Light 20pt</a:t>
            </a:r>
            <a:r>
              <a:rPr lang="fi-FI" smtClean="0"/>
              <a:t> 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Footer (font: Nokia Standard, 8 pt):</a:t>
            </a:r>
          </a:p>
          <a:p>
            <a:pPr lvl="0"/>
            <a:r>
              <a:rPr lang="en-US" smtClean="0"/>
              <a:t>Company Confidential. ©2010 Nokia.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Nokia PowerPoint presentations should always be marked with the appropriate level of confidentiality: Company Confidential (default), Confidential or Secret. More info from Corporate Security web.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7953375" y="0"/>
            <a:ext cx="1851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Large MultiscriptLight" pitchFamily="34" charset="0"/>
                <a:ea typeface="Nokia Large MultiscriptLight" pitchFamily="34" charset="0"/>
                <a:cs typeface="Nokia Large MultiscriptLight" pitchFamily="34" charset="0"/>
              </a:defRPr>
            </a:lvl1pPr>
          </a:lstStyle>
          <a:p>
            <a:pPr>
              <a:defRPr/>
            </a:pPr>
            <a:r>
              <a:rPr lang="en-US"/>
              <a:t>Company Confidential. ©2010 Nokia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66688" y="6421438"/>
            <a:ext cx="452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Standard Multiscript"/>
              </a:defRPr>
            </a:lvl1pPr>
          </a:lstStyle>
          <a:p>
            <a:pPr>
              <a:defRPr/>
            </a:pPr>
            <a:fld id="{C5936411-F2C2-4E23-804F-F809392A4A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054" name="Picture 6" descr="Nokia_Logotype_RGB_Blu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6291263"/>
            <a:ext cx="130968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80975" y="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0975" y="11430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Nokia Large Light 24pt</a:t>
            </a:r>
          </a:p>
          <a:p>
            <a:pPr lvl="1"/>
            <a:r>
              <a:rPr lang="en-US" smtClean="0"/>
              <a:t>Nokia Large Light 20pt</a:t>
            </a:r>
            <a:r>
              <a:rPr lang="fi-FI" smtClean="0"/>
              <a:t> 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Footer (font: Nokia Standard, 8 pt):</a:t>
            </a:r>
          </a:p>
          <a:p>
            <a:pPr lvl="0"/>
            <a:r>
              <a:rPr lang="en-US" smtClean="0"/>
              <a:t>Company Confidential. ©2010 Nokia.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Nokia PowerPoint presentations should always be marked with the appropriate level of confidentiality: Company Confidential (default), Confidential or Secret. More info from Corporate Security web.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7953375" y="0"/>
            <a:ext cx="1851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Large MultiscriptLight" pitchFamily="34" charset="0"/>
                <a:ea typeface="Nokia Large MultiscriptLight" pitchFamily="34" charset="0"/>
                <a:cs typeface="Nokia Large MultiscriptLight" pitchFamily="34" charset="0"/>
              </a:defRPr>
            </a:lvl1pPr>
          </a:lstStyle>
          <a:p>
            <a:pPr>
              <a:defRPr/>
            </a:pPr>
            <a:r>
              <a:rPr lang="en-US"/>
              <a:t>Company Confidential. ©2010 Nokia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166688" y="6421438"/>
            <a:ext cx="452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ClrTx/>
              <a:defRPr sz="800">
                <a:solidFill>
                  <a:srgbClr val="124191"/>
                </a:solidFill>
                <a:latin typeface="Nokia Standard Multiscript"/>
              </a:defRPr>
            </a:lvl1pPr>
          </a:lstStyle>
          <a:p>
            <a:pPr>
              <a:defRPr/>
            </a:pPr>
            <a:fld id="{700BD347-A67D-4739-A9C1-42DF9C7CED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3078" name="Picture 6" descr="Nokia_Logotype_RGB_Blu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6291263"/>
            <a:ext cx="130968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24191"/>
          </a:solidFill>
          <a:latin typeface="Nokia Large MultiscriptLight" pitchFamily="34" charset="0"/>
          <a:cs typeface="Nokia Large Multiscript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24191"/>
          </a:solidFill>
          <a:latin typeface="Nokia Large MultiscriptLight" pitchFamily="34" charset="0"/>
          <a:ea typeface="Nokia Large MultiscriptLight" pitchFamily="34" charset="0"/>
          <a:cs typeface="Nokia Large MultiscriptLigh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Nokia Large MultiscriptLight" pitchFamily="34" charset="0"/>
          <a:cs typeface="Nokia Large MultiscriptLight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kia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>
                <a:solidFill>
                  <a:schemeClr val="bg1"/>
                </a:solidFill>
              </a:rPr>
              <a:t>© 2011  Nokia 	 Case Nokia – Qualcomm TKK 02032011 Eeva Hakoranta</a:t>
            </a:r>
          </a:p>
          <a:p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15363" name="Rectangle 10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D3824BA9-C045-4091-B012-A1C73474CE68}" type="slidenum">
              <a:rPr lang="en-GB" smtClean="0">
                <a:solidFill>
                  <a:schemeClr val="bg1"/>
                </a:solidFill>
              </a:rPr>
              <a:pPr/>
              <a:t>1</a:t>
            </a:fld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15364" name="Rectangle 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</a:t>
            </a:r>
          </a:p>
        </p:txBody>
      </p:sp>
      <p:sp>
        <p:nvSpPr>
          <p:cNvPr id="15365" name="Rectangle 5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err="1" smtClean="0"/>
              <a:t>Kansainv</a:t>
            </a:r>
            <a:r>
              <a:rPr lang="en-US" sz="2000" dirty="0" err="1" smtClean="0">
                <a:latin typeface="Nokia Sans Wide" pitchFamily="34" charset="0"/>
              </a:rPr>
              <a:t>ä</a:t>
            </a:r>
            <a:r>
              <a:rPr lang="en-US" sz="2000" dirty="0" err="1" smtClean="0"/>
              <a:t>linen</a:t>
            </a:r>
            <a:r>
              <a:rPr lang="en-US" sz="2000" dirty="0" smtClean="0"/>
              <a:t> </a:t>
            </a:r>
            <a:r>
              <a:rPr lang="en-US" sz="2000" dirty="0" err="1" smtClean="0"/>
              <a:t>patenttiriita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Qualcomm </a:t>
            </a:r>
            <a:r>
              <a:rPr lang="en-US" sz="2000" dirty="0" smtClean="0">
                <a:latin typeface="Nokia Sans Wide" pitchFamily="34" charset="0"/>
              </a:rPr>
              <a:t>–</a:t>
            </a:r>
            <a:r>
              <a:rPr lang="en-US" sz="2000" dirty="0" smtClean="0"/>
              <a:t> Nokia 2005-2008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Aalto (MEC-E-9020 </a:t>
            </a:r>
            <a:r>
              <a:rPr lang="en-US" sz="2000" dirty="0" err="1" smtClean="0"/>
              <a:t>Patentit</a:t>
            </a:r>
            <a:r>
              <a:rPr lang="en-US" sz="20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Eeva </a:t>
            </a:r>
            <a:r>
              <a:rPr lang="en-US" sz="2000" dirty="0" err="1" smtClean="0"/>
              <a:t>Hakoranta</a:t>
            </a:r>
            <a:r>
              <a:rPr lang="en-US" sz="2000" dirty="0" smtClean="0"/>
              <a:t>, Nokia </a:t>
            </a:r>
            <a:r>
              <a:rPr lang="en-US" sz="2000" dirty="0" err="1" smtClean="0"/>
              <a:t>Oyj</a:t>
            </a:r>
            <a:r>
              <a:rPr lang="en-US" sz="2000" dirty="0" smtClean="0"/>
              <a:t> (Panu Kuosmanen, Aalto-</a:t>
            </a:r>
            <a:r>
              <a:rPr lang="en-US" sz="2000" dirty="0" err="1" smtClean="0"/>
              <a:t>yliopisto</a:t>
            </a:r>
            <a:r>
              <a:rPr lang="en-US" sz="20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27.2.2019</a:t>
            </a:r>
            <a:endParaRPr lang="en-US" sz="20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BC19F4C8-0BD6-44BC-96ED-C113E1C3209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Nokia – Qualcomm  –riidan erityispiirteitä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Molemmilla osapuolilla oli niin paljon patentteja, että keskeinen menestystekijä oli myös onnistuminen oikeudessa käsiteltävien patenttien valinnassa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Jos pitää valita 5 patenttia 10.000 patentista, miten varmistua että valitaan juuri parhaat?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Kolmen vuoden aikana Nokialla oli yli 400 henkeä mukana analyysityössä ja 1200 patenttia tutkittiin yksityiskohtaisesti</a:t>
            </a:r>
          </a:p>
          <a:p>
            <a:pPr>
              <a:lnSpc>
                <a:spcPct val="90000"/>
              </a:lnSpc>
            </a:pPr>
            <a:r>
              <a:rPr lang="en-US" smtClean="0"/>
              <a:t>Oikeudelliset kysymykset olivat vaikeita ja globaaleja ja koordinoiminen erityisen haastavaa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Standardisoinnin “FRAND” –kysymykset, patenttien sammuminen, sopimustulkinnat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Asianajajien ja konsulttien kokonaismäärä yli 900 kolmen vuoden aikana</a:t>
            </a:r>
          </a:p>
          <a:p>
            <a:pPr>
              <a:lnSpc>
                <a:spcPct val="90000"/>
              </a:lnSpc>
            </a:pPr>
            <a:r>
              <a:rPr lang="en-US" smtClean="0"/>
              <a:t>Qualcommilla oli poikeuksellisen vahva - Nokian käsityksen mukaan  virheellinen - julkisuuskuva, jonka oikaiseminen oli työlästä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Qualcomm väitti ennen riitaa, että se omistaa kaiken WCDMA-teknologian, ja ilman oikaisua tämä julkisuuskuva olisi vaikuttanut riitojen lopputulokseen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Yli 200 haastattelua ja yli 100 muuta lausuntoa</a:t>
            </a: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B7041E97-AB37-490B-A030-B3AF47AC4AB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Patenttioikeudenkäynnin kulku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sz="1800" smtClean="0"/>
              <a:t>Patenttioikeudenkäynti on erilainen eri maissa – oikeudet territoriaalisia 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Oikeudenkäynti alkaa aina kirjallisella kanteella, jossa syytetään patentinloukkauksesta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 smtClean="0"/>
              <a:t>USAssa kanne on yleensä nopeasti laadittu muutaman sivun kirjelmä, kun Euroopassa yleensä seikkaperäinen selvitys, joka sisältää kaiken tiedossa olevan näytön.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Kannetta seuraa yleensä vastaajan vastakanne, jossa vaaditaan patentin mitätöintiä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 smtClean="0"/>
              <a:t>Useimmissa maissa vastakanne käsitellään samalla kuin itse loukkauskanne, mutta Saksassa käsittely on erillistä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Osapuolet tekevät ennen suullista käsittelyä erilaisia vaatimuksia ja jättävät kirjelmiä, joissa täsmennetään perusteluita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 smtClean="0"/>
              <a:t>USAssa “motion practice” on intensiivistä ja pieniä vaatimuksia paljon – prosessi työllistävä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USAssa (ja Iso-Britanniassa) erikoisuutena on Discovery, jonka aikana vastapuolelta voi vaatia oman asianajajan nähtäväksi kaikkea asiaan liittyvää aineistoa ja voi kuulustella vastapuolen työntekijöitä (“Depositions”).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Suullisessa pääkäsittelyssä ratkaistaan asia 1-3 vuoden kuluttua.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 smtClean="0"/>
              <a:t>USAssa suullista käsittelyä edeltää “Markman hearing”, jossa tuomari ratkaisee, miten patentin patenttivaatimustekstiä tulee tulkita</a:t>
            </a:r>
          </a:p>
          <a:p>
            <a:pPr marL="1257300" lvl="2" indent="-304800">
              <a:lnSpc>
                <a:spcPct val="90000"/>
              </a:lnSpc>
            </a:pPr>
            <a:r>
              <a:rPr lang="en-US" sz="1400" smtClean="0"/>
              <a:t>USAssa patenttioikeudenkäynti voi olla joko juryn tai tuomarin edessä</a:t>
            </a:r>
          </a:p>
          <a:p>
            <a:pPr marL="1257300" lvl="2" indent="-304800">
              <a:lnSpc>
                <a:spcPct val="90000"/>
              </a:lnSpc>
              <a:buFontTx/>
              <a:buNone/>
            </a:pPr>
            <a:endParaRPr lang="en-US" sz="1400" smtClean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5BD56A09-26FB-4985-9319-0E693ACC4BF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Oikeudenkäynnin vaiheet - Kirjelmöinti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Kirjelmien ja kanteiden jättäminen eri maissa ja useassa eri jutussa edellyttää erinomaista koordinaatiota eri tekijöiden kesken</a:t>
            </a:r>
          </a:p>
          <a:p>
            <a:pPr lvl="1"/>
            <a:r>
              <a:rPr lang="en-US" smtClean="0"/>
              <a:t>Nokia – Qualcomm –jutussa kirjelmiä ja vaatimuksia oli valtavasti, ja jokaisesta lipsahduksesta toinen osapuoli rokotti välittömästi</a:t>
            </a:r>
          </a:p>
          <a:p>
            <a:pPr lvl="1"/>
            <a:r>
              <a:rPr lang="en-US" smtClean="0"/>
              <a:t>Vaatimusten esittäminen on varsinkin USAssa osa taktiikkaa, jolla rajataan oikeudenkäynnin kohdetta, nopeutetaan tai hidastetaan jutun edistymistä, ja vaikutetaan siihen, mitä todisteita otetaan huomioon</a:t>
            </a:r>
          </a:p>
          <a:p>
            <a:pPr lvl="1"/>
            <a:r>
              <a:rPr lang="en-US" smtClean="0"/>
              <a:t>Patenttioikeudenkäyntiin liittyy usein rinnakkain käytävä sovintoneuvottelu ja litigaatiostrategialla voidaan saavuttaa olennainen etulyöntiasema neuvotteluissa</a:t>
            </a:r>
          </a:p>
          <a:p>
            <a:pPr lvl="1"/>
            <a:r>
              <a:rPr lang="en-US" smtClean="0"/>
              <a:t>Yrityksen oma tiimi on lujilla tarkistaessaan asianajajien työn tuloksia</a:t>
            </a: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F1D0D8A3-35AA-4EB0-B1F4-F5C2CFD21CB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Oikeudenkäynnin vaiheet – tekninen taustatyö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Patenttioikeudenkäynnissä tekninen taustatyö on täysin kriittistä</a:t>
            </a:r>
          </a:p>
          <a:p>
            <a:pPr lvl="1"/>
            <a:r>
              <a:rPr lang="en-US" smtClean="0"/>
              <a:t>Taustatyöllä pyritään varmistumaan siitä, että vastapuoli todella loukkaa omaa patenttia, ja että oikeudenkäyntiin valittu patentti ei osoittaudu mitättömäksi</a:t>
            </a:r>
          </a:p>
          <a:p>
            <a:pPr lvl="1"/>
            <a:r>
              <a:rPr lang="en-US" smtClean="0"/>
              <a:t>Puolustuksen on onnistuttava osoittamaan, että oma tuote ei loukkaa patenttia ja/tai patentti on mitätön</a:t>
            </a:r>
          </a:p>
          <a:p>
            <a:r>
              <a:rPr lang="en-US" smtClean="0"/>
              <a:t>Nokia-Qualcomm –riidassa molempien osapuolten taustatyö oli intensiivistä</a:t>
            </a:r>
          </a:p>
          <a:p>
            <a:pPr lvl="1"/>
            <a:r>
              <a:rPr lang="en-US" smtClean="0"/>
              <a:t>Nokia onnistui torjumaan kaikki Qualcomin hyökkäykset sen GSM-tuotteita vastaan</a:t>
            </a:r>
          </a:p>
          <a:p>
            <a:pPr lvl="1"/>
            <a:endParaRPr lang="en-US" smtClean="0"/>
          </a:p>
          <a:p>
            <a:r>
              <a:rPr lang="en-US" smtClean="0"/>
              <a:t> Teknisen taustatyön voi antaa asianajotoimiston hoidettavaksi, mutta usein yrityksen omalla henkilöstöllä on paras käsitys siitä, mitä alalla on tehty aikaisemmin, ja mitkä ovat omissa tuotteissa käytetyt ratkaisut</a:t>
            </a: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9C820655-02E1-4011-A305-63CCFC08D4A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Oikeudenkäynnin vaiheet - Discovery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smtClean="0"/>
              <a:t>“Discovery” on olennainen osa amerikkalaista oikeudenkäyntiä, ja todisteiden hankkimista.</a:t>
            </a:r>
          </a:p>
          <a:p>
            <a:pPr lvl="1"/>
            <a:r>
              <a:rPr lang="en-US" sz="1600" smtClean="0"/>
              <a:t>“Document discovery” antaa toiselle osapuolelle mahdollisuuden saada asianajansa luettavaksi kaiken kirjallisen materiaalin, joka vastapuolella on jutun kannalta merkityksellistä asioista</a:t>
            </a:r>
          </a:p>
          <a:p>
            <a:pPr lvl="2"/>
            <a:r>
              <a:rPr lang="en-US" sz="1400" smtClean="0"/>
              <a:t>Kaikki sopimukset, muistiot, power point –kalvot ja sähköpostit</a:t>
            </a:r>
          </a:p>
          <a:p>
            <a:pPr lvl="2"/>
            <a:r>
              <a:rPr lang="en-US" sz="1400" smtClean="0"/>
              <a:t>“Discovery” tehdään sähköisiin dokumetteihin käytännössä niin, että asianaja hakee tietokoneen kovalevyltä ja servereiltä hakusanoilla</a:t>
            </a:r>
          </a:p>
          <a:p>
            <a:pPr lvl="2"/>
            <a:r>
              <a:rPr lang="en-US" sz="1400" smtClean="0"/>
              <a:t>Dokumenttien tuhoaminen ja piilottaminen riidan aikana on kiellettyä ja johtaa rangaistuksiin ja joskus jutun häviämiseen</a:t>
            </a:r>
          </a:p>
          <a:p>
            <a:pPr lvl="1"/>
            <a:r>
              <a:rPr lang="en-US" sz="1600" smtClean="0"/>
              <a:t>“Depositions” antaa toiselle osapuolelle mahdollisuuden kuulustella vastapuolen työntekijöitä valmistelun aikana valan nojalla</a:t>
            </a:r>
          </a:p>
          <a:p>
            <a:pPr lvl="2"/>
            <a:r>
              <a:rPr lang="en-US" sz="1400" smtClean="0"/>
              <a:t>Vastapuolen asianajalla on tietty aika (esim. 6 – 12 h) kysyä kysymyksiä, joihin on velvollisuus vastata.</a:t>
            </a:r>
          </a:p>
          <a:p>
            <a:pPr lvl="2"/>
            <a:r>
              <a:rPr lang="en-US" sz="1400" smtClean="0"/>
              <a:t>Kaikki videoidaan ja vastauksia voidaan käyttää todisteena</a:t>
            </a:r>
          </a:p>
          <a:p>
            <a:pPr lvl="2"/>
            <a:r>
              <a:rPr lang="en-US" sz="1400" smtClean="0"/>
              <a:t>Kysymykset ovat usein johdattelevia, ja niillä pyritään painostamaan myönnytyksiä</a:t>
            </a:r>
          </a:p>
          <a:p>
            <a:r>
              <a:rPr lang="en-US" sz="1800" smtClean="0"/>
              <a:t>Nokia-Qualcomm –jutussa “Discovery:ssä” paljastui monia jutun kannalta merkityksellisiä asioita</a:t>
            </a: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4E50F4E5-F3C6-4F76-891E-740B1E4B2D2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Oikeudenkäynnin vaiheet – Suullinen pääkäsittely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Pääkäsittely on kaikissa maissa suullinen käsittely, jossa osapuolet esittävät oikeudelliset perustelunsa ja todisteet</a:t>
            </a:r>
          </a:p>
          <a:p>
            <a:pPr lvl="1"/>
            <a:r>
              <a:rPr lang="en-US" smtClean="0"/>
              <a:t>Yhdysvalloissa tuomarin lisäksi käsittelyssä voi olla jury (kumpikin osapuoli voi vaatia jurya), muissa maissa yksi tai useampia tuomareita.</a:t>
            </a:r>
          </a:p>
          <a:p>
            <a:pPr lvl="1"/>
            <a:r>
              <a:rPr lang="en-US" smtClean="0"/>
              <a:t>Pääkäsittelu kestää 1-3 viikkoa</a:t>
            </a:r>
          </a:p>
          <a:p>
            <a:pPr lvl="1"/>
            <a:r>
              <a:rPr lang="en-US" smtClean="0"/>
              <a:t>Tuomari julistaa päätöksen 1-4 viikon kuluttua pääkäsittelystä</a:t>
            </a:r>
          </a:p>
          <a:p>
            <a:r>
              <a:rPr lang="en-US" smtClean="0"/>
              <a:t>Nokia – Qualcomm – jutussa pääkäsittelyssä oli useita GSM-kanteita, jotka Nokia voitti</a:t>
            </a:r>
          </a:p>
          <a:p>
            <a:r>
              <a:rPr lang="en-US" smtClean="0"/>
              <a:t>Asia sovittiin ennen sopimusriidan suullista käsittelyä Delawaressa</a:t>
            </a:r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2893C824-107A-45C3-8E38-401FACC99D0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Sovintoneuvottelut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Patenttioikeudenkäynneissä on tyypillistä, että yli 90 % niistä sovitaan ennen lopullista oikeuden päätöstä.</a:t>
            </a:r>
          </a:p>
          <a:p>
            <a:pPr lvl="1"/>
            <a:r>
              <a:rPr lang="en-US" smtClean="0"/>
              <a:t>Sovinto syntyy yleensä, kun osapuolilla on riittävästi tietoa oman positionsa riskeistä</a:t>
            </a:r>
          </a:p>
          <a:p>
            <a:r>
              <a:rPr lang="en-US" smtClean="0"/>
              <a:t>Sovintoneuvotteluille on yleensä tyypillisiä “ikkunoita”, joiden aikana sovinto syntyy todennäköisemmin kuin muulloin:</a:t>
            </a:r>
          </a:p>
          <a:p>
            <a:pPr lvl="1"/>
            <a:r>
              <a:rPr lang="en-US" smtClean="0"/>
              <a:t>Heti kanteiden jättämisen jälkeen, heti vastineen jättämisen jälkeen, ennen suullista pääkäsittelyä, ennen tuomion julistamista, ennen valituksen jättämistä, asiasta tehdyn valituksen lopullisen ratkaisun jälkeen</a:t>
            </a:r>
          </a:p>
          <a:p>
            <a:r>
              <a:rPr lang="en-US" smtClean="0"/>
              <a:t>Nokia – Qualcomm – jutussa osapuolille oli selvää, että sovinnon tekeminen on otollisempaa tiettyinä aikoina</a:t>
            </a:r>
          </a:p>
          <a:p>
            <a:pPr lvl="1"/>
            <a:r>
              <a:rPr lang="en-US" smtClean="0"/>
              <a:t>Sovintoa ei syntynyt muutamissa aikaisemmissa “ikkunoissa” ja lopulta sovinto syntyi 48 tunnin yhtäjaksoisen neuvottelun tuloksena juuri ennen pääkäsittelyä</a:t>
            </a:r>
          </a:p>
          <a:p>
            <a:pPr lvl="2"/>
            <a:r>
              <a:rPr lang="en-US" smtClean="0"/>
              <a:t>24 neuvottelua ja 50 puhelinkokousta kolmen vuoden aikana.</a:t>
            </a: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EF3C0F5B-A93B-4A9F-911D-2A7D865D811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Organisoituminen - Asianajat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Hyvä asianajaja on välttämättömyys patenttiriidassa</a:t>
            </a:r>
          </a:p>
          <a:p>
            <a:pPr lvl="1"/>
            <a:r>
              <a:rPr lang="en-US" smtClean="0"/>
              <a:t>Asianajajalla tulee olla patenttioikeudenkäynnin tuntemusta</a:t>
            </a:r>
          </a:p>
          <a:p>
            <a:r>
              <a:rPr lang="en-US" smtClean="0"/>
              <a:t>Monimutkaisessa jutussa hyvätkin asianajajat ovat heitä avustavien henkilöiden osaamisen varassa ja siksi olennaista on koko asianajatiimi ja sen osaaminen</a:t>
            </a:r>
          </a:p>
          <a:p>
            <a:r>
              <a:rPr lang="en-US" smtClean="0"/>
              <a:t>Globaalin jutun hallinnointi on yllättävän vaikeaa tunnetuille tähdillekin, koska heidän kokemuksensa on pääosin paikallista</a:t>
            </a:r>
          </a:p>
          <a:p>
            <a:r>
              <a:rPr lang="en-US" smtClean="0"/>
              <a:t>Nokia –Qualcomm –riidassa molemmat osapuolet käyttivät globaalisti alan tunnetuimpia asianajajia ja asianajaotoimistoja</a:t>
            </a:r>
          </a:p>
          <a:p>
            <a:pPr lvl="1"/>
            <a:r>
              <a:rPr lang="en-US" smtClean="0"/>
              <a:t>Molemmilla osapuolilla näytti olevan omat ongelmansa yksittäisten juristien työn laadun kanssa (Molemmat kokivat “osaavansa asiat” paremmin kuin asianajajat)</a:t>
            </a: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D7ACD03A-8512-4DB6-8FFA-EBAD79B1563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Organisoiminen - asiantuntijat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Asiantuntijoita käytetään patenttioikeudenkäynneissä useissa rooleissa</a:t>
            </a:r>
          </a:p>
          <a:p>
            <a:pPr lvl="1"/>
            <a:r>
              <a:rPr lang="en-US" smtClean="0"/>
              <a:t>Tekniset asiantuntijat auttavat tekniikan ymmärtämisessä.</a:t>
            </a:r>
          </a:p>
          <a:p>
            <a:pPr lvl="1"/>
            <a:r>
              <a:rPr lang="en-US" smtClean="0"/>
              <a:t>Taloustieteen asiantuntijat todistavat taloudellista malleista etenkien vahinkoja määritettäessä</a:t>
            </a:r>
          </a:p>
          <a:p>
            <a:pPr lvl="1"/>
            <a:r>
              <a:rPr lang="en-US" smtClean="0"/>
              <a:t>Oikeudelliset asiantuntijat lausuvat lain tulkinnasta</a:t>
            </a:r>
          </a:p>
          <a:p>
            <a:r>
              <a:rPr lang="en-US" smtClean="0"/>
              <a:t>Asiantuntijoilla on merkittävä rooli asian ratkaisussa ja siksi heidän valintaansa kannattaa panostaa</a:t>
            </a:r>
          </a:p>
          <a:p>
            <a:r>
              <a:rPr lang="en-US" smtClean="0"/>
              <a:t>Nokia – Qualcomm –riidassa molemmat osapuolet käyttivät maailmakuuluja asiantuntijoita (,joka jutussa mukanaolleille oli mielenkiintoinen kokemus)</a:t>
            </a:r>
          </a:p>
          <a:p>
            <a:pPr lvl="1"/>
            <a:r>
              <a:rPr lang="en-US" smtClean="0"/>
              <a:t>Asiantuntijatkin kaipaavat opastusta</a:t>
            </a:r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3A5D31F8-DBFB-488F-8460-93848762B4C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Organistoituminen – yrityksen oma henkilöstö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Merkittävän patenttiriidan antaminen kokonaan ulkopuolisten asianajajien hoidettavaksi ei onnistu</a:t>
            </a:r>
          </a:p>
          <a:p>
            <a:pPr lvl="1"/>
            <a:r>
              <a:rPr lang="en-US" smtClean="0"/>
              <a:t>Lopputulos on sitä parempi, mitä vahvempi yrityksen oma tiimi on</a:t>
            </a:r>
          </a:p>
          <a:p>
            <a:pPr lvl="1"/>
            <a:r>
              <a:rPr lang="en-US" smtClean="0"/>
              <a:t>Asianajajien tekemien virheiden korjaaminen on vaikeaa ja kallista</a:t>
            </a:r>
          </a:p>
          <a:p>
            <a:pPr lvl="1"/>
            <a:r>
              <a:rPr lang="en-US" smtClean="0"/>
              <a:t>Sähköpostitulva voi olla valtava</a:t>
            </a:r>
          </a:p>
          <a:p>
            <a:pPr lvl="1"/>
            <a:r>
              <a:rPr lang="en-US" smtClean="0"/>
              <a:t>Ajan hallinta globaalissa ympäristössä</a:t>
            </a:r>
          </a:p>
          <a:p>
            <a:r>
              <a:rPr lang="en-US" smtClean="0"/>
              <a:t>Nokia panosti omaan organisoitumiseen Qualcomm –riidassa</a:t>
            </a:r>
          </a:p>
          <a:p>
            <a:pPr lvl="1"/>
            <a:r>
              <a:rPr lang="en-US" smtClean="0"/>
              <a:t>Selkeä kokonaisvastuullinen, joka raportoi ylimmälle johdolle</a:t>
            </a:r>
          </a:p>
          <a:p>
            <a:pPr lvl="1"/>
            <a:r>
              <a:rPr lang="en-US" smtClean="0"/>
              <a:t>Vastuuhenkilöt ja tiimit jokaiselle merkittävälle osa-alueelle</a:t>
            </a:r>
          </a:p>
          <a:p>
            <a:pPr lvl="1"/>
            <a:r>
              <a:rPr lang="en-US" smtClean="0"/>
              <a:t>Viikottaiset kokoukset/puhelut ydintiimin kesken päätösten tekemiseksi</a:t>
            </a:r>
          </a:p>
          <a:p>
            <a:pPr lvl="1"/>
            <a:r>
              <a:rPr lang="en-US" smtClean="0"/>
              <a:t>Panostus strategiatyöhön, ja asiantuntijoiden käyttö varmistamaan suunnan oikeellisuus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2F8EBF88-1F67-42A8-BE11-3B89F7D5715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Sisältö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Patenttiriitojen tausta</a:t>
            </a:r>
          </a:p>
          <a:p>
            <a:pPr>
              <a:lnSpc>
                <a:spcPct val="90000"/>
              </a:lnSpc>
            </a:pPr>
            <a:r>
              <a:rPr lang="en-US" smtClean="0"/>
              <a:t>Keskeiset menestystekijät</a:t>
            </a:r>
          </a:p>
          <a:p>
            <a:pPr>
              <a:lnSpc>
                <a:spcPct val="90000"/>
              </a:lnSpc>
            </a:pPr>
            <a:r>
              <a:rPr lang="en-US" smtClean="0"/>
              <a:t>Patenttioikeudenkäynti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Kirjelmöinti ja vastakanteet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Tekninen taustatyö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Discovery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Pääkäsittely</a:t>
            </a:r>
          </a:p>
          <a:p>
            <a:pPr>
              <a:lnSpc>
                <a:spcPct val="90000"/>
              </a:lnSpc>
            </a:pPr>
            <a:r>
              <a:rPr lang="en-US" smtClean="0"/>
              <a:t>Sovintoneuvottelut</a:t>
            </a:r>
          </a:p>
          <a:p>
            <a:pPr>
              <a:lnSpc>
                <a:spcPct val="90000"/>
              </a:lnSpc>
            </a:pPr>
            <a:r>
              <a:rPr lang="en-US" smtClean="0"/>
              <a:t>Organisoituminen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Asianajotoimistot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Asiantuntijat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Yrityksen oma organisaatio</a:t>
            </a:r>
          </a:p>
          <a:p>
            <a:pPr>
              <a:lnSpc>
                <a:spcPct val="90000"/>
              </a:lnSpc>
            </a:pPr>
            <a:r>
              <a:rPr lang="en-US" smtClean="0"/>
              <a:t>Julkisuuden hallinta / Viestintä</a:t>
            </a:r>
          </a:p>
          <a:p>
            <a:pPr>
              <a:lnSpc>
                <a:spcPct val="90000"/>
              </a:lnSpc>
            </a:pPr>
            <a:r>
              <a:rPr lang="en-US" smtClean="0"/>
              <a:t>Jälkihoito</a:t>
            </a:r>
          </a:p>
          <a:p>
            <a:pPr lvl="1">
              <a:lnSpc>
                <a:spcPct val="90000"/>
              </a:lnSpc>
            </a:pPr>
            <a:endParaRPr lang="en-US" smtClean="0"/>
          </a:p>
        </p:txBody>
      </p:sp>
      <p:pic>
        <p:nvPicPr>
          <p:cNvPr id="16390" name="Picture 4" descr="642px-John_Bauer_19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000125"/>
            <a:ext cx="5241925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A6DCD2EA-8B82-48C7-BCE7-2C2E4C303CE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Julkisuuden hallinta ja viestintä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Isojen yritysten merkittävä riita kiinnostaa monia tahoja (media, analyytikot, yleisö, asiakkaat, oma henkilöstö).</a:t>
            </a:r>
          </a:p>
          <a:p>
            <a:pPr lvl="1"/>
            <a:r>
              <a:rPr lang="en-US" smtClean="0"/>
              <a:t>Riidan vaiheista on oltava viestintäsuunnitelma ja resursointi on mietittävä</a:t>
            </a:r>
          </a:p>
          <a:p>
            <a:r>
              <a:rPr lang="en-US" smtClean="0"/>
              <a:t>Patenttioikeudenkäynnit ovat usein taloudellisesti erittäin merkittäviä, koska ne liittyvät yritysten oikeuteen myydä tuotteitaan – kieltotuomiolla voi olla dramaattinen vaikutus</a:t>
            </a:r>
          </a:p>
          <a:p>
            <a:r>
              <a:rPr lang="en-US" smtClean="0"/>
              <a:t>Vaihtoehdot: “Ei kommentteja”, “Kiistetään kaikki”, “Selitetään taustoja”</a:t>
            </a:r>
          </a:p>
          <a:p>
            <a:r>
              <a:rPr lang="en-US" smtClean="0"/>
              <a:t>Nokia – Qualcomm –riita oli poikkeuksellisen paljon julkisuudessa</a:t>
            </a:r>
          </a:p>
          <a:p>
            <a:pPr lvl="1"/>
            <a:r>
              <a:rPr lang="en-US" smtClean="0"/>
              <a:t>Ainoastaan oikea tieto oli tehokasta</a:t>
            </a:r>
          </a:p>
          <a:p>
            <a:pPr lvl="1"/>
            <a:r>
              <a:rPr lang="en-US" smtClean="0"/>
              <a:t>Väärän tiedon oikaiseminen oli työlästä</a:t>
            </a:r>
          </a:p>
          <a:p>
            <a:pPr lvl="1"/>
            <a:r>
              <a:rPr lang="en-US" smtClean="0"/>
              <a:t>Monimutkaisuus asetti haasteita seurata riidan edistymistä ja hankaloitti objektiivista raportointia</a:t>
            </a:r>
          </a:p>
          <a:p>
            <a:pPr lvl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CB069B70-79C7-4549-AAED-B434A7FD1C4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3474" name="AutoShape 2"/>
          <p:cNvSpPr>
            <a:spLocks noChangeArrowheads="1"/>
          </p:cNvSpPr>
          <p:nvPr/>
        </p:nvSpPr>
        <p:spPr bwMode="auto">
          <a:xfrm rot="-501683">
            <a:off x="76200" y="1362075"/>
            <a:ext cx="3059113" cy="1655763"/>
          </a:xfrm>
          <a:prstGeom prst="irregularSeal1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51 Media Outlets</a:t>
            </a:r>
          </a:p>
        </p:txBody>
      </p:sp>
      <p:sp>
        <p:nvSpPr>
          <p:cNvPr id="233475" name="AutoShape 3"/>
          <p:cNvSpPr>
            <a:spLocks noChangeArrowheads="1"/>
          </p:cNvSpPr>
          <p:nvPr/>
        </p:nvSpPr>
        <p:spPr bwMode="auto">
          <a:xfrm rot="-504417">
            <a:off x="-223838" y="2149475"/>
            <a:ext cx="4149726" cy="3992563"/>
          </a:xfrm>
          <a:prstGeom prst="irregularSeal1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64 Journalists with  backgrounders continuously updated</a:t>
            </a:r>
          </a:p>
        </p:txBody>
      </p:sp>
      <p:sp>
        <p:nvSpPr>
          <p:cNvPr id="233476" name="AutoShape 4"/>
          <p:cNvSpPr>
            <a:spLocks noChangeArrowheads="1"/>
          </p:cNvSpPr>
          <p:nvPr/>
        </p:nvSpPr>
        <p:spPr bwMode="auto">
          <a:xfrm>
            <a:off x="3032125" y="711200"/>
            <a:ext cx="4149725" cy="3213100"/>
          </a:xfrm>
          <a:prstGeom prst="irregularSeal1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IPR Section on </a:t>
            </a:r>
            <a:r>
              <a:rPr lang="en-US" sz="2000" b="1">
                <a:hlinkClick r:id="rId3"/>
              </a:rPr>
              <a:t>www.Nokia.com</a:t>
            </a:r>
            <a:r>
              <a:rPr lang="en-US" sz="2000" b="1"/>
              <a:t> including 4 podcasts</a:t>
            </a:r>
          </a:p>
        </p:txBody>
      </p:sp>
      <p:sp>
        <p:nvSpPr>
          <p:cNvPr id="35847" name="Rectangle 5"/>
          <p:cNvSpPr>
            <a:spLocks noGrp="1" noChangeArrowheads="1"/>
          </p:cNvSpPr>
          <p:nvPr>
            <p:ph type="title"/>
          </p:nvPr>
        </p:nvSpPr>
        <p:spPr>
          <a:xfrm>
            <a:off x="222250" y="95250"/>
            <a:ext cx="9537700" cy="1128713"/>
          </a:xfrm>
        </p:spPr>
        <p:txBody>
          <a:bodyPr/>
          <a:lstStyle/>
          <a:p>
            <a:pPr eaLnBrk="1" hangingPunct="1"/>
            <a:r>
              <a:rPr lang="en-US" smtClean="0"/>
              <a:t>Project Metrics - Media Relations</a:t>
            </a:r>
            <a:br>
              <a:rPr lang="en-US" smtClean="0"/>
            </a:br>
            <a:r>
              <a:rPr lang="en-US" smtClean="0"/>
              <a:t>April 2007- July 2008</a:t>
            </a: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661150" y="5338763"/>
            <a:ext cx="3201988" cy="1452562"/>
          </a:xfr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 smtClean="0"/>
              <a:t>Daily media monitoring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 smtClean="0"/>
              <a:t>Weekly media summaries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 smtClean="0"/>
              <a:t>Monthly media analysis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 typeface="Wingdings" pitchFamily="2" charset="2"/>
              <a:buChar char="è"/>
            </a:pPr>
            <a:r>
              <a:rPr lang="en-US" sz="1800" smtClean="0"/>
              <a:t>Quarterly media analysis</a:t>
            </a:r>
          </a:p>
        </p:txBody>
      </p:sp>
      <p:sp>
        <p:nvSpPr>
          <p:cNvPr id="233479" name="AutoShape 7"/>
          <p:cNvSpPr>
            <a:spLocks noChangeArrowheads="1"/>
          </p:cNvSpPr>
          <p:nvPr/>
        </p:nvSpPr>
        <p:spPr bwMode="auto">
          <a:xfrm rot="1140739">
            <a:off x="6184900" y="-158750"/>
            <a:ext cx="4405313" cy="3816350"/>
          </a:xfrm>
          <a:prstGeom prst="irregularSeal1">
            <a:avLst/>
          </a:prstGeom>
          <a:solidFill>
            <a:srgbClr val="8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167 Background Briefings    </a:t>
            </a:r>
          </a:p>
          <a:p>
            <a:pPr algn="ctr" defTabSz="762000"/>
            <a:r>
              <a:rPr lang="en-US" sz="2000" b="1"/>
              <a:t>(114 proactive,   53 reactive)</a:t>
            </a:r>
          </a:p>
        </p:txBody>
      </p:sp>
      <p:sp>
        <p:nvSpPr>
          <p:cNvPr id="233480" name="AutoShape 8"/>
          <p:cNvSpPr>
            <a:spLocks noChangeArrowheads="1"/>
          </p:cNvSpPr>
          <p:nvPr/>
        </p:nvSpPr>
        <p:spPr bwMode="auto">
          <a:xfrm>
            <a:off x="3016250" y="2646363"/>
            <a:ext cx="4149725" cy="1827212"/>
          </a:xfrm>
          <a:prstGeom prst="irregularSeal1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110 Media Statements </a:t>
            </a:r>
          </a:p>
        </p:txBody>
      </p:sp>
      <p:sp>
        <p:nvSpPr>
          <p:cNvPr id="233481" name="AutoShape 9"/>
          <p:cNvSpPr>
            <a:spLocks noChangeArrowheads="1"/>
          </p:cNvSpPr>
          <p:nvPr/>
        </p:nvSpPr>
        <p:spPr bwMode="auto">
          <a:xfrm>
            <a:off x="2995613" y="3698875"/>
            <a:ext cx="4284662" cy="2435225"/>
          </a:xfrm>
          <a:prstGeom prst="irregularSeal1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>
              <a:lnSpc>
                <a:spcPct val="90000"/>
              </a:lnSpc>
              <a:buClr>
                <a:schemeClr val="tx2"/>
              </a:buClr>
            </a:pPr>
            <a:r>
              <a:rPr lang="en-US" sz="2000" b="1"/>
              <a:t>32 Communication Plans</a:t>
            </a:r>
          </a:p>
        </p:txBody>
      </p:sp>
      <p:sp>
        <p:nvSpPr>
          <p:cNvPr id="233482" name="AutoShape 10"/>
          <p:cNvSpPr>
            <a:spLocks noChangeArrowheads="1"/>
          </p:cNvSpPr>
          <p:nvPr/>
        </p:nvSpPr>
        <p:spPr bwMode="auto">
          <a:xfrm rot="-511846">
            <a:off x="-19050" y="5286375"/>
            <a:ext cx="3448050" cy="962025"/>
          </a:xfrm>
          <a:prstGeom prst="irregularSeal1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108 Reporters </a:t>
            </a:r>
          </a:p>
        </p:txBody>
      </p:sp>
      <p:sp>
        <p:nvSpPr>
          <p:cNvPr id="233483" name="AutoShape 11"/>
          <p:cNvSpPr>
            <a:spLocks noChangeArrowheads="1"/>
          </p:cNvSpPr>
          <p:nvPr/>
        </p:nvSpPr>
        <p:spPr bwMode="auto">
          <a:xfrm>
            <a:off x="3455988" y="5059363"/>
            <a:ext cx="3195637" cy="1827212"/>
          </a:xfrm>
          <a:prstGeom prst="irregularSeal1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19 Press Releases</a:t>
            </a:r>
          </a:p>
        </p:txBody>
      </p:sp>
      <p:sp>
        <p:nvSpPr>
          <p:cNvPr id="233484" name="AutoShape 12"/>
          <p:cNvSpPr>
            <a:spLocks noChangeArrowheads="1"/>
          </p:cNvSpPr>
          <p:nvPr/>
        </p:nvSpPr>
        <p:spPr bwMode="auto">
          <a:xfrm rot="1139850">
            <a:off x="6665913" y="2324100"/>
            <a:ext cx="3808412" cy="2952750"/>
          </a:xfrm>
          <a:prstGeom prst="irregularSeal1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defTabSz="762000"/>
            <a:r>
              <a:rPr lang="en-US" sz="2000" b="1"/>
              <a:t>213 Interviews</a:t>
            </a:r>
          </a:p>
          <a:p>
            <a:pPr algn="ctr" defTabSz="762000"/>
            <a:r>
              <a:rPr lang="en-US" sz="2000" b="1"/>
              <a:t> (146 proactive,      67 reactive)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34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3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3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3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3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nimBg="1"/>
      <p:bldP spid="233475" grpId="0" animBg="1"/>
      <p:bldP spid="233476" grpId="0" animBg="1"/>
      <p:bldP spid="233478" grpId="0" build="p" animBg="1"/>
      <p:bldP spid="233479" grpId="0" animBg="1"/>
      <p:bldP spid="233480" grpId="0" animBg="1"/>
      <p:bldP spid="233481" grpId="0" animBg="1"/>
      <p:bldP spid="233482" grpId="0" animBg="1"/>
      <p:bldP spid="233483" grpId="0" animBg="1"/>
      <p:bldP spid="2334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03032010 Eeva Hakoranta</a:t>
            </a:r>
            <a:endParaRPr lang="fi-FI" noProof="1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BF62F2CB-64ED-4F65-BB6C-C160A1C59371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3162300"/>
            <a:ext cx="38100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25" y="3382963"/>
            <a:ext cx="26988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8350" y="676275"/>
            <a:ext cx="12598400" cy="856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Rectangle 5"/>
          <p:cNvSpPr>
            <a:spLocks noGrp="1" noChangeArrowheads="1"/>
          </p:cNvSpPr>
          <p:nvPr>
            <p:ph type="title"/>
          </p:nvPr>
        </p:nvSpPr>
        <p:spPr>
          <a:xfrm>
            <a:off x="184150" y="-247650"/>
            <a:ext cx="9537700" cy="1128713"/>
          </a:xfrm>
        </p:spPr>
        <p:txBody>
          <a:bodyPr/>
          <a:lstStyle/>
          <a:p>
            <a:pPr eaLnBrk="1" hangingPunct="1"/>
            <a:r>
              <a:rPr lang="en-US" smtClean="0"/>
              <a:t>Nokia.com/press/IPR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1A9D355E-033D-40E2-AB23-73CFBB720BC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Jälkihoito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Patenttiriidan jälkihoitoon kuuluu sovintosopimuksesta tulevien velvoitteiden hoitaminen, viestintäsuunnitelma, yhteydenpito viranomaistahoihin ja kirjanpitokäsittelystä päättäminen</a:t>
            </a:r>
          </a:p>
          <a:p>
            <a:pPr lvl="1"/>
            <a:r>
              <a:rPr lang="en-US" smtClean="0"/>
              <a:t>Jälkihoito kestää usein n. 6 kk.</a:t>
            </a:r>
          </a:p>
          <a:p>
            <a:r>
              <a:rPr lang="en-US" smtClean="0"/>
              <a:t>Laajasti näkyvän riidan sovinto kiinnostaa myös laajasti</a:t>
            </a:r>
          </a:p>
          <a:p>
            <a:pPr lvl="1"/>
            <a:r>
              <a:rPr lang="en-US" smtClean="0"/>
              <a:t>Kilpailijat, ammattimedia, yrityksen omat työntekijät</a:t>
            </a:r>
          </a:p>
          <a:p>
            <a:pPr lvl="1"/>
            <a:r>
              <a:rPr lang="en-US" smtClean="0"/>
              <a:t>Nokian IPR-tiimi on nimetty v. 2005-2009 eri puolilla maailmaa johtavaksi vaikuttajaksi, parhaaksi tiimiksi, ja yksittäisiä jäseniä on nimetty kaikenlaisiin alan “dream teameihin”</a:t>
            </a:r>
          </a:p>
          <a:p>
            <a:r>
              <a:rPr lang="en-US" smtClean="0"/>
              <a:t>Hyvien suoritusten tunnustaminen on tärkeä osa jälkihoitoa</a:t>
            </a:r>
          </a:p>
          <a:p>
            <a:pPr lvl="1"/>
            <a:r>
              <a:rPr lang="en-US" smtClean="0"/>
              <a:t>Bonusten oikeudenmukainen jako ja seuraavista työtehtävistä huolehtiminen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Uutta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Kauppalehti</a:t>
            </a:r>
            <a:r>
              <a:rPr lang="en-US" dirty="0" smtClean="0"/>
              <a:t> 22.12.2016:</a:t>
            </a:r>
          </a:p>
          <a:p>
            <a:r>
              <a:rPr lang="fi-FI" b="1" dirty="0"/>
              <a:t>Nokia nostaa lisäkanteita Applen patenttiloukkauksia vastaan Aasiassa, Euroopassa ja Yhdysvalloissa </a:t>
            </a:r>
          </a:p>
          <a:p>
            <a:r>
              <a:rPr lang="fi-FI" sz="1600" dirty="0"/>
              <a:t>Nokian 11 maassa nostamat kanteet koskevat 40:tä muun muassa näyttö-, käyttöliittymä-, </a:t>
            </a:r>
            <a:r>
              <a:rPr lang="fi-FI" sz="1600" dirty="0" smtClean="0"/>
              <a:t>ohjelmisto-, </a:t>
            </a:r>
            <a:r>
              <a:rPr lang="fi-FI" sz="1600" dirty="0"/>
              <a:t>antenni-, piirisarja- ja videokoodausteknologiaan liittyvää patenttia. Kanteet on nyt nostettu:  </a:t>
            </a:r>
          </a:p>
          <a:p>
            <a:r>
              <a:rPr lang="fi-FI" sz="1600" dirty="0"/>
              <a:t>Düsseldorfin tuomioistuimessa Saksassa - 8 patenttia *</a:t>
            </a:r>
          </a:p>
          <a:p>
            <a:r>
              <a:rPr lang="fi-FI" sz="1600" dirty="0"/>
              <a:t>Mannheimin tuomioistuimessa Saksassa - 4 patenttia *</a:t>
            </a:r>
          </a:p>
          <a:p>
            <a:r>
              <a:rPr lang="fi-FI" sz="1600" dirty="0"/>
              <a:t>Münchenin tuomioistuimessa Saksassa - 2 patenttia *</a:t>
            </a:r>
          </a:p>
          <a:p>
            <a:r>
              <a:rPr lang="fi-FI" sz="1600" dirty="0"/>
              <a:t>Helsingin Markkinaoikeudessa - 3 patenttia</a:t>
            </a:r>
          </a:p>
          <a:p>
            <a:r>
              <a:rPr lang="fi-FI" sz="1600" dirty="0"/>
              <a:t>Lontoon ylemmän oikeusasteen tuomioistuimessa Yhdistyneissä Kansakunnissa - 3 patenttia</a:t>
            </a:r>
          </a:p>
          <a:p>
            <a:r>
              <a:rPr lang="fi-FI" sz="1600" dirty="0"/>
              <a:t>Torinon tuomioistuimessa Italiassa - 4 </a:t>
            </a:r>
            <a:r>
              <a:rPr lang="fi-FI" sz="1600" dirty="0" smtClean="0"/>
              <a:t>patenttia</a:t>
            </a:r>
            <a:endParaRPr lang="fi-FI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Case Nokia – Qualcomm TKK 02032011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C4206-BCAC-4089-B033-0105EFC067E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28500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Uutta</a:t>
            </a:r>
            <a:r>
              <a:rPr lang="en-US" dirty="0" smtClean="0"/>
              <a:t> (</a:t>
            </a:r>
            <a:r>
              <a:rPr lang="en-US" dirty="0" err="1" smtClean="0"/>
              <a:t>jatkuu</a:t>
            </a:r>
            <a:r>
              <a:rPr lang="en-US" dirty="0" smtClean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Tukholman patentti- ja markkinaoikeudessa Ruotsissa - 3 patenttia</a:t>
            </a:r>
          </a:p>
          <a:p>
            <a:r>
              <a:rPr lang="fi-FI" dirty="0"/>
              <a:t>Barcelonan kaupallisessa tuomioistuimessa Espanjassa - 1 patentti</a:t>
            </a:r>
          </a:p>
          <a:p>
            <a:r>
              <a:rPr lang="fi-FI" dirty="0"/>
              <a:t>Haagin alioikeudessa Alankomaissa - 3 patenttia</a:t>
            </a:r>
          </a:p>
          <a:p>
            <a:r>
              <a:rPr lang="fi-FI" dirty="0"/>
              <a:t>Pariisin korkeimmassa oikeudessa Ranskassa - 1 patentti</a:t>
            </a:r>
          </a:p>
          <a:p>
            <a:r>
              <a:rPr lang="fi-FI" dirty="0"/>
              <a:t>Hong Kongin korkeimmassa oikeudessa - 1 patentti</a:t>
            </a:r>
          </a:p>
          <a:p>
            <a:r>
              <a:rPr lang="fi-FI" dirty="0"/>
              <a:t>Tokion piirituomioistuimessa Japanissa - 2 patenttia</a:t>
            </a:r>
          </a:p>
          <a:p>
            <a:r>
              <a:rPr lang="fi-FI" dirty="0"/>
              <a:t>Texasin itäisen piirin alioikeudessa Yhdysvalloissa - 18 patenttia *</a:t>
            </a:r>
          </a:p>
          <a:p>
            <a:r>
              <a:rPr lang="fi-FI" dirty="0"/>
              <a:t>Yhdysvaltain kansainvälisen kaupan komissiossa - 8 </a:t>
            </a:r>
            <a:r>
              <a:rPr lang="fi-FI" dirty="0" smtClean="0"/>
              <a:t>patenttia</a:t>
            </a:r>
          </a:p>
          <a:p>
            <a:r>
              <a:rPr lang="fi-FI" dirty="0"/>
              <a:t>Nokia pääsi vuonna 2011 sopimukseen Applen kanssa osasta Nokia Technologiesin patenttiportfoliota, minkä jälkeen Apple on kieltäytynyt Nokian sittemmin tekemistä lisenssisopimustarjouksista liittyen muihin Nokian patentteihin, jotka ovat käytössä useissa Applen tuotteissa.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Case Nokia – Qualcomm TKK 02032011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C4206-BCAC-4089-B033-0105EFC067E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92616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Eikä</a:t>
            </a:r>
            <a:r>
              <a:rPr lang="en-US" dirty="0" smtClean="0"/>
              <a:t> </a:t>
            </a:r>
            <a:r>
              <a:rPr lang="en-US" dirty="0" err="1" smtClean="0"/>
              <a:t>tässä</a:t>
            </a:r>
            <a:r>
              <a:rPr lang="en-US" dirty="0" smtClean="0"/>
              <a:t> </a:t>
            </a:r>
            <a:r>
              <a:rPr lang="en-US" dirty="0" err="1" smtClean="0"/>
              <a:t>vielä</a:t>
            </a:r>
            <a:r>
              <a:rPr lang="en-US" dirty="0" smtClean="0"/>
              <a:t> </a:t>
            </a:r>
            <a:r>
              <a:rPr lang="en-US" dirty="0" err="1" smtClean="0"/>
              <a:t>kaikki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Kauppalehti</a:t>
            </a:r>
            <a:r>
              <a:rPr lang="en-US" dirty="0" smtClean="0"/>
              <a:t> 23.5.2017</a:t>
            </a:r>
          </a:p>
          <a:p>
            <a:r>
              <a:rPr lang="fi-FI" b="1" dirty="0"/>
              <a:t>Nokia ja Apple sopivat patenttilisenssistä sekä liiketoimintayhteistyöstä ja luopuvat kaikista yhtiöiden välisistä kanteista</a:t>
            </a:r>
          </a:p>
          <a:p>
            <a:r>
              <a:rPr lang="fi-FI" dirty="0"/>
              <a:t>"Tämä sopimus on merkityksellinen sekä Nokialle että Applelle", sanoi Nokian lakiasiainjohtaja Maria </a:t>
            </a:r>
            <a:r>
              <a:rPr lang="fi-FI" dirty="0" err="1"/>
              <a:t>Varsellona</a:t>
            </a:r>
            <a:r>
              <a:rPr lang="fi-FI" dirty="0"/>
              <a:t>, joka vastaa yhtiön patenttilisensointiliiketoiminnasta. "Sen myötä suhteemme Appleen muuttuu oikeudenkäyntiosapuolista liikekumppaneiksi, jotka työskentelevät yhdessä asiakkaidensa hyväksi</a:t>
            </a:r>
            <a:r>
              <a:rPr lang="fi-FI" dirty="0" smtClean="0"/>
              <a:t>.”</a:t>
            </a:r>
          </a:p>
          <a:p>
            <a:r>
              <a:rPr lang="fi-FI" dirty="0"/>
              <a:t>Sopimuksen tarkemmat yksityiskohdat ovat luottamuksellisia, mutta Nokia tulee saamaan Applelta ennakkomaksun ja sekä muita lisätuloja sopimuksen voimassaoloaikana.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Case Nokia – Qualcomm TKK 02032011 Eeva Hakoranta</a:t>
            </a:r>
            <a:endParaRPr lang="fi-FI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C4206-BCAC-4089-B033-0105EFC067E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20593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652AF3A5-4EA7-4354-817D-C150C1DD48F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Case Nokia - Qualcomm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68375" y="1698625"/>
            <a:ext cx="3103563" cy="19161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Nokia</a:t>
            </a:r>
            <a:r>
              <a:rPr lang="en-US">
                <a:solidFill>
                  <a:schemeClr val="bg1"/>
                </a:solidFill>
              </a:rPr>
              <a:t> on johtava matkapuhelinvalmistaja, joka on myös alan johtava tuotekehittäjä ja patentinhaltija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419725" y="1641475"/>
            <a:ext cx="3690938" cy="21907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Qualcomm</a:t>
            </a:r>
            <a:r>
              <a:rPr lang="en-US">
                <a:solidFill>
                  <a:schemeClr val="bg1"/>
                </a:solidFill>
              </a:rPr>
              <a:t> on johtava matkapuhelimissa käytettävien komponenttien valmistaja, jonka liiketoiminnasta patenttilisensiointi muodostaa merkittävän osan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133600" y="4157663"/>
            <a:ext cx="5649913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</a:rPr>
              <a:t>Osapuolet riitelivät v. 2005-2008 yli 20:ssä eri oikeudenkäynnissä</a:t>
            </a:r>
          </a:p>
          <a:p>
            <a:pPr>
              <a:spcBef>
                <a:spcPct val="50000"/>
              </a:spcBef>
              <a:buClr>
                <a:schemeClr val="bg1"/>
              </a:buClr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Riita oli yksi kaikkien aikojen laajimpia kahden yrityksen välisiä riitoja</a:t>
            </a:r>
          </a:p>
          <a:p>
            <a:pPr>
              <a:spcBef>
                <a:spcPct val="50000"/>
              </a:spcBef>
              <a:buClr>
                <a:schemeClr val="bg1"/>
              </a:buClr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Noin 100 lehtimiestä seurasi riitaa säännöllisesti.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http://press.nokia.com/wp-content/uploads/mediaplugin/photo/reso/1200-1-nokia-e7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513" y="3432175"/>
            <a:ext cx="3233737" cy="323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>
          <a:xfrm>
            <a:off x="368300" y="-166688"/>
            <a:ext cx="9537700" cy="1128713"/>
          </a:xfrm>
        </p:spPr>
        <p:txBody>
          <a:bodyPr/>
          <a:lstStyle/>
          <a:p>
            <a:pPr eaLnBrk="1" hangingPunct="1"/>
            <a:r>
              <a:rPr lang="en-US" smtClean="0">
                <a:latin typeface="Nokia Sans Title SemiBold" pitchFamily="34" charset="0"/>
              </a:rPr>
              <a:t>IPR creates value for Nokia in many ways</a:t>
            </a:r>
          </a:p>
        </p:txBody>
      </p:sp>
      <p:sp>
        <p:nvSpPr>
          <p:cNvPr id="804871" name="Rectangle 7"/>
          <p:cNvSpPr>
            <a:spLocks noChangeArrowheads="1"/>
          </p:cNvSpPr>
          <p:nvPr/>
        </p:nvSpPr>
        <p:spPr bwMode="auto">
          <a:xfrm>
            <a:off x="7737475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15480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Licensing revenue</a:t>
            </a:r>
          </a:p>
        </p:txBody>
      </p:sp>
      <p:sp>
        <p:nvSpPr>
          <p:cNvPr id="804872" name="Rectangle 8"/>
          <p:cNvSpPr>
            <a:spLocks noChangeArrowheads="1"/>
          </p:cNvSpPr>
          <p:nvPr/>
        </p:nvSpPr>
        <p:spPr bwMode="auto">
          <a:xfrm>
            <a:off x="476250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15480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Freedom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of action</a:t>
            </a:r>
          </a:p>
        </p:txBody>
      </p:sp>
      <p:sp>
        <p:nvSpPr>
          <p:cNvPr id="804873" name="Rectangle 9"/>
          <p:cNvSpPr>
            <a:spLocks noChangeArrowheads="1"/>
          </p:cNvSpPr>
          <p:nvPr/>
        </p:nvSpPr>
        <p:spPr bwMode="auto">
          <a:xfrm>
            <a:off x="4110038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154800" rIns="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Influence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in  business environment</a:t>
            </a:r>
          </a:p>
        </p:txBody>
      </p:sp>
      <p:sp>
        <p:nvSpPr>
          <p:cNvPr id="804874" name="Rectangle 10"/>
          <p:cNvSpPr>
            <a:spLocks noChangeArrowheads="1"/>
          </p:cNvSpPr>
          <p:nvPr/>
        </p:nvSpPr>
        <p:spPr bwMode="auto">
          <a:xfrm>
            <a:off x="5924550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154800" rIns="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Product differentiation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7737475" y="1843088"/>
            <a:ext cx="1719263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Licensing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Sale of IPR</a:t>
            </a:r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460375" y="1843088"/>
            <a:ext cx="1719263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Technology       access </a:t>
            </a:r>
          </a:p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Cross licensing</a:t>
            </a:r>
          </a:p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Litigation avoidance</a:t>
            </a:r>
          </a:p>
        </p:txBody>
      </p:sp>
      <p:sp>
        <p:nvSpPr>
          <p:cNvPr id="18442" name="Rectangle 13"/>
          <p:cNvSpPr>
            <a:spLocks noChangeArrowheads="1"/>
          </p:cNvSpPr>
          <p:nvPr/>
        </p:nvSpPr>
        <p:spPr bwMode="auto">
          <a:xfrm>
            <a:off x="4098925" y="1843088"/>
            <a:ext cx="18319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Preferred  technologies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Collaboration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Partnering</a:t>
            </a:r>
          </a:p>
        </p:txBody>
      </p:sp>
      <p:sp>
        <p:nvSpPr>
          <p:cNvPr id="18443" name="Rectangle 14"/>
          <p:cNvSpPr>
            <a:spLocks noChangeArrowheads="1"/>
          </p:cNvSpPr>
          <p:nvPr/>
        </p:nvSpPr>
        <p:spPr bwMode="auto">
          <a:xfrm>
            <a:off x="5897563" y="1843088"/>
            <a:ext cx="1717675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Unique features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Look &amp; feel </a:t>
            </a: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fi-FI">
                <a:solidFill>
                  <a:srgbClr val="000000"/>
                </a:solidFill>
              </a:rPr>
              <a:t>Trademarks</a:t>
            </a:r>
            <a:endParaRPr lang="en-US">
              <a:solidFill>
                <a:srgbClr val="000000"/>
              </a:solidFill>
            </a:endParaRPr>
          </a:p>
          <a:p>
            <a:pPr marL="177800" indent="-177800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04879" name="Rectangle 15"/>
          <p:cNvSpPr>
            <a:spLocks noChangeArrowheads="1"/>
          </p:cNvSpPr>
          <p:nvPr/>
        </p:nvSpPr>
        <p:spPr bwMode="auto">
          <a:xfrm>
            <a:off x="2301875" y="854075"/>
            <a:ext cx="1689100" cy="27019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154800"/>
          <a:lstStyle/>
          <a:p>
            <a:pPr algn="ctr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defRPr/>
            </a:pPr>
            <a:r>
              <a:rPr lang="en-US" b="1">
                <a:solidFill>
                  <a:srgbClr val="000000"/>
                </a:solidFill>
              </a:rPr>
              <a:t>Cost advantage</a:t>
            </a:r>
          </a:p>
        </p:txBody>
      </p:sp>
      <p:sp>
        <p:nvSpPr>
          <p:cNvPr id="18445" name="Rectangle 16"/>
          <p:cNvSpPr>
            <a:spLocks noChangeArrowheads="1"/>
          </p:cNvSpPr>
          <p:nvPr/>
        </p:nvSpPr>
        <p:spPr bwMode="auto">
          <a:xfrm>
            <a:off x="2322513" y="1843088"/>
            <a:ext cx="1719262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Competitive  royalty rates</a:t>
            </a:r>
          </a:p>
          <a:p>
            <a:pPr marL="180975" indent="-180975" defTabSz="76200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0036CC"/>
              </a:buClr>
              <a:buFontTx/>
              <a:buChar char="•"/>
            </a:pPr>
            <a:r>
              <a:rPr lang="en-US">
                <a:solidFill>
                  <a:srgbClr val="000000"/>
                </a:solidFill>
              </a:rPr>
              <a:t>Prevent freeriders </a:t>
            </a:r>
          </a:p>
        </p:txBody>
      </p:sp>
      <p:pic>
        <p:nvPicPr>
          <p:cNvPr id="184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4048125"/>
            <a:ext cx="6157912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16" descr="Nokia_Logotype_RGB_Blu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6291263"/>
            <a:ext cx="130968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8" name="TextBox 17"/>
          <p:cNvSpPr txBox="1">
            <a:spLocks noChangeArrowheads="1"/>
          </p:cNvSpPr>
          <p:nvPr/>
        </p:nvSpPr>
        <p:spPr bwMode="auto">
          <a:xfrm>
            <a:off x="6821488" y="6400800"/>
            <a:ext cx="942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>
              <a:buClr>
                <a:srgbClr val="040477"/>
              </a:buClr>
            </a:pPr>
            <a:r>
              <a:rPr lang="fi-FI" b="1">
                <a:solidFill>
                  <a:srgbClr val="024C1C"/>
                </a:solidFill>
                <a:latin typeface="Nokia Standard Multiscript" pitchFamily="34" charset="0"/>
                <a:ea typeface="Nokia Standard Multiscript" pitchFamily="34" charset="0"/>
                <a:cs typeface="Nokia Standard Multiscript" pitchFamily="34" charset="0"/>
              </a:rPr>
              <a:t>Nokia E7</a:t>
            </a:r>
            <a:endParaRPr lang="en-US" b="1">
              <a:solidFill>
                <a:srgbClr val="024C1C"/>
              </a:solidFill>
              <a:latin typeface="Nokia Standard Multiscript" pitchFamily="34" charset="0"/>
              <a:ea typeface="Nokia Standard Multiscript" pitchFamily="34" charset="0"/>
              <a:cs typeface="Nokia Standard Multiscrip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AE34ACD7-6D20-41EA-8DAA-5E458A99A86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Patenttiriitojen tausta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smtClean="0"/>
              <a:t>Patenttiriidat syntyvät aina kaupallisesta erimielisyydestä</a:t>
            </a:r>
          </a:p>
          <a:p>
            <a:pPr lvl="1"/>
            <a:r>
              <a:rPr lang="en-US" sz="1600" smtClean="0"/>
              <a:t>Riitoja ei kannata käydä pelkästään “kunnian” vuoksi tai pienen kaupallisen edun vuoksi</a:t>
            </a:r>
          </a:p>
          <a:p>
            <a:r>
              <a:rPr lang="en-US" sz="1800" smtClean="0"/>
              <a:t>Läheinen kytkös kaupallisiin intresseihin johtaa siihen, että patenttiriidat yleensä sovitaan kaupallisilla argumenteilla eikä oikeudellisilla argumenteilla.</a:t>
            </a:r>
          </a:p>
          <a:p>
            <a:r>
              <a:rPr lang="en-US" sz="1800" smtClean="0"/>
              <a:t>Oikeudellinen argumentaatio muodostaa perusteen kaupallisen riidan ratkaisulle</a:t>
            </a:r>
          </a:p>
          <a:p>
            <a:pPr lvl="1"/>
            <a:r>
              <a:rPr lang="en-US" sz="1600" smtClean="0"/>
              <a:t>Onko toisella patentteja, joita toinen loukkaa? </a:t>
            </a:r>
          </a:p>
          <a:p>
            <a:pPr lvl="1"/>
            <a:r>
              <a:rPr lang="en-US" sz="1600" smtClean="0"/>
              <a:t>Voiko patentit mitätöidä?</a:t>
            </a:r>
          </a:p>
          <a:p>
            <a:pPr lvl="1"/>
            <a:r>
              <a:rPr lang="en-US" sz="1600" smtClean="0"/>
              <a:t>Voidaanko loukkaajaa kieltää jatkamasta loukkausta? </a:t>
            </a:r>
          </a:p>
          <a:p>
            <a:pPr lvl="1"/>
            <a:r>
              <a:rPr lang="en-US" sz="1600" smtClean="0"/>
              <a:t>Kuinka paljon vahingonkorvausta tuomitaan maksettavaksi?</a:t>
            </a:r>
          </a:p>
          <a:p>
            <a:r>
              <a:rPr lang="en-US" sz="1800" smtClean="0"/>
              <a:t>Riidat tyypillisesti monitahoisia</a:t>
            </a:r>
          </a:p>
          <a:p>
            <a:pPr lvl="1"/>
            <a:r>
              <a:rPr lang="en-US" sz="1600" smtClean="0"/>
              <a:t>Varsinaiset patenttiriidat kansallisissa tuomioistuimissa (loukkaus- ja mitättömyyskanteet)</a:t>
            </a:r>
          </a:p>
          <a:p>
            <a:pPr lvl="1"/>
            <a:r>
              <a:rPr lang="en-US" sz="1600" smtClean="0"/>
              <a:t>Sopimusriidat, kansainväliset välimiesmenettelyt</a:t>
            </a:r>
          </a:p>
          <a:p>
            <a:pPr lvl="1"/>
            <a:r>
              <a:rPr lang="en-US" sz="1600" smtClean="0"/>
              <a:t>Kilpailuoikeudelliset viranomaisprosessit </a:t>
            </a:r>
          </a:p>
          <a:p>
            <a:pPr lvl="1"/>
            <a:r>
              <a:rPr lang="en-US" sz="1600" smtClean="0"/>
              <a:t>Standardointiin ja standardointiorganisaatioiden sääntöihin liittyvät kysymykset</a:t>
            </a:r>
          </a:p>
          <a:p>
            <a:pPr lvl="1"/>
            <a:endParaRPr lang="en-US" sz="1600" smtClean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3CC85EA8-9EE2-4B0E-86EC-A2657B55CAC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Nokia – Qualcomm –riidan tausta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Osapuolilla oli ollut sopimussuhde vuodesta 1992 alkaen, ja sopimusta oli uusittu v. 2001</a:t>
            </a:r>
          </a:p>
          <a:p>
            <a:pPr lvl="1"/>
            <a:r>
              <a:rPr lang="en-US" smtClean="0"/>
              <a:t>Nokia maksoi v. 1992 alkaen lisenssimaksuja Qualcommille</a:t>
            </a:r>
          </a:p>
          <a:p>
            <a:r>
              <a:rPr lang="en-US" smtClean="0"/>
              <a:t>Keväällä 2007 Nokian maksuvelvollisuus päättyi, ja Qualcommin CDMA-peruspatentteja koskeva lisenssi tuli kokonaan maksetuksi.</a:t>
            </a:r>
          </a:p>
          <a:p>
            <a:pPr lvl="1"/>
            <a:r>
              <a:rPr lang="en-US" smtClean="0"/>
              <a:t>Nokialla oli optio jatkaa maksuja ja ulottaa sopimus kattamaan myös Qualcommin uusia patentteja</a:t>
            </a:r>
          </a:p>
          <a:p>
            <a:r>
              <a:rPr lang="en-US" smtClean="0"/>
              <a:t>Qualcomm kertoi julkisuudessa v. 2005 alkaen, että se edellyttää Nokian jatkavan entisiä maksuja</a:t>
            </a:r>
          </a:p>
          <a:p>
            <a:pPr lvl="1"/>
            <a:r>
              <a:rPr lang="en-US" smtClean="0"/>
              <a:t>Qualcomm on julkisuudessa kertonut keräävänsä rojalteina 4-5% matkapuhelimen myyntihinnasta.</a:t>
            </a:r>
          </a:p>
          <a:p>
            <a:r>
              <a:rPr lang="en-US" smtClean="0"/>
              <a:t>Nokia kertoi julkisuudessa, että maailma oli muuttunut v. 1992 jälkeen eikä Qualcommin pyytämä hinta enää vastannut sen osuutta alan kehitykseen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8" y="4724400"/>
            <a:ext cx="16446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Footer Placeholder 2"/>
          <p:cNvSpPr>
            <a:spLocks noGrp="1"/>
          </p:cNvSpPr>
          <p:nvPr>
            <p:ph type="ftr" sz="quarter" idx="4294967295"/>
          </p:nvPr>
        </p:nvSpPr>
        <p:spPr bwMode="auto">
          <a:xfrm>
            <a:off x="317500" y="6303963"/>
            <a:ext cx="21145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 algn="l" eaLnBrk="0" fontAlgn="base" hangingPunct="0">
              <a:spcBef>
                <a:spcPct val="15000"/>
              </a:spcBef>
              <a:spcAft>
                <a:spcPct val="15000"/>
              </a:spcAft>
              <a:buClr>
                <a:srgbClr val="44A51C"/>
              </a:buClr>
            </a:pPr>
            <a:fld id="{408A70E6-1BFE-4573-89AD-C8D10734BADC}" type="slidenum">
              <a:rPr lang="en-US" smtClean="0">
                <a:solidFill>
                  <a:srgbClr val="000000"/>
                </a:solidFill>
                <a:latin typeface="Nokia Large MultiscriptLight" pitchFamily="34" charset="0"/>
              </a:rPr>
              <a:pPr algn="l" eaLnBrk="0" fontAlgn="base" hangingPunct="0">
                <a:spcBef>
                  <a:spcPct val="15000"/>
                </a:spcBef>
                <a:spcAft>
                  <a:spcPct val="15000"/>
                </a:spcAft>
                <a:buClr>
                  <a:srgbClr val="44A51C"/>
                </a:buClr>
              </a:pPr>
              <a:t>7</a:t>
            </a:fld>
            <a:r>
              <a:rPr lang="en-US" smtClean="0">
                <a:solidFill>
                  <a:srgbClr val="000000"/>
                </a:solidFill>
                <a:latin typeface="Nokia Large MultiscriptLight" pitchFamily="34" charset="0"/>
              </a:rPr>
              <a:t>       © 2011 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" y="104775"/>
            <a:ext cx="9537700" cy="1128713"/>
          </a:xfrm>
        </p:spPr>
        <p:txBody>
          <a:bodyPr/>
          <a:lstStyle/>
          <a:p>
            <a:pPr eaLnBrk="1" hangingPunct="1"/>
            <a:r>
              <a:rPr lang="en-US" smtClean="0"/>
              <a:t>Nokia R&amp;D Investments and Patented Inventions</a:t>
            </a:r>
            <a:r>
              <a:rPr lang="en-US" smtClean="0">
                <a:latin typeface="Nokia Sans Title SemiBold" pitchFamily="34" charset="0"/>
              </a:rPr>
              <a:t/>
            </a:r>
            <a:br>
              <a:rPr lang="en-US" smtClean="0">
                <a:latin typeface="Nokia Sans Title SemiBold" pitchFamily="34" charset="0"/>
              </a:rPr>
            </a:br>
            <a:r>
              <a:rPr lang="en-US" sz="1800" b="0" smtClean="0">
                <a:latin typeface="Nokia Sans Wide" pitchFamily="34" charset="0"/>
              </a:rPr>
              <a:t>- excluding Nokia Siemens Networks, Navteq and Symbian</a:t>
            </a:r>
          </a:p>
        </p:txBody>
      </p:sp>
      <p:pic>
        <p:nvPicPr>
          <p:cNvPr id="21509" name="Picture 13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913" y="2493963"/>
            <a:ext cx="2219325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3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815975"/>
            <a:ext cx="13970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AutoShape 133"/>
          <p:cNvSpPr>
            <a:spLocks noChangeArrowheads="1"/>
          </p:cNvSpPr>
          <p:nvPr/>
        </p:nvSpPr>
        <p:spPr bwMode="auto">
          <a:xfrm>
            <a:off x="8524875" y="549275"/>
            <a:ext cx="982663" cy="3381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sz="1400" b="1">
                <a:solidFill>
                  <a:srgbClr val="000000"/>
                </a:solidFill>
                <a:latin typeface="Nokia Standard Multiscript" pitchFamily="34" charset="0"/>
              </a:rPr>
              <a:t>GSM (*</a:t>
            </a:r>
            <a:endParaRPr lang="en-US" sz="1400" b="1">
              <a:solidFill>
                <a:srgbClr val="000000"/>
              </a:solidFill>
              <a:latin typeface="Nokia Standard Multiscript" pitchFamily="34" charset="0"/>
            </a:endParaRPr>
          </a:p>
        </p:txBody>
      </p:sp>
      <p:sp>
        <p:nvSpPr>
          <p:cNvPr id="21512" name="AutoShape 134"/>
          <p:cNvSpPr>
            <a:spLocks noChangeArrowheads="1"/>
          </p:cNvSpPr>
          <p:nvPr/>
        </p:nvSpPr>
        <p:spPr bwMode="auto">
          <a:xfrm>
            <a:off x="8423275" y="2493963"/>
            <a:ext cx="1257300" cy="33813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en-US" sz="1400" b="1">
                <a:solidFill>
                  <a:srgbClr val="000000"/>
                </a:solidFill>
                <a:latin typeface="Nokia Standard Multiscript" pitchFamily="34" charset="0"/>
              </a:rPr>
              <a:t>WCDMA (*</a:t>
            </a:r>
          </a:p>
        </p:txBody>
      </p:sp>
      <p:sp>
        <p:nvSpPr>
          <p:cNvPr id="21513" name="AutoShape 135"/>
          <p:cNvSpPr>
            <a:spLocks noChangeArrowheads="1"/>
          </p:cNvSpPr>
          <p:nvPr/>
        </p:nvSpPr>
        <p:spPr bwMode="auto">
          <a:xfrm>
            <a:off x="8575675" y="4530725"/>
            <a:ext cx="668338" cy="3381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en-US" sz="1400" b="1">
                <a:solidFill>
                  <a:srgbClr val="000000"/>
                </a:solidFill>
                <a:latin typeface="Nokia Standard Multiscript" pitchFamily="34" charset="0"/>
              </a:rPr>
              <a:t>LTE (*</a:t>
            </a:r>
          </a:p>
        </p:txBody>
      </p:sp>
      <p:sp>
        <p:nvSpPr>
          <p:cNvPr id="21514" name="Rectangle 210"/>
          <p:cNvSpPr>
            <a:spLocks noChangeArrowheads="1"/>
          </p:cNvSpPr>
          <p:nvPr/>
        </p:nvSpPr>
        <p:spPr bwMode="auto">
          <a:xfrm>
            <a:off x="9023350" y="3251200"/>
            <a:ext cx="8366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b="1">
                <a:solidFill>
                  <a:srgbClr val="FFFFFF"/>
                </a:solidFill>
                <a:latin typeface="Nokia Sans" pitchFamily="34" charset="0"/>
              </a:rPr>
              <a:t>Nokia</a:t>
            </a:r>
            <a:endParaRPr lang="en-US" b="1">
              <a:solidFill>
                <a:srgbClr val="FFFFFF"/>
              </a:solidFill>
              <a:latin typeface="Nokia Sans" pitchFamily="34" charset="0"/>
            </a:endParaRPr>
          </a:p>
        </p:txBody>
      </p:sp>
      <p:sp>
        <p:nvSpPr>
          <p:cNvPr id="21515" name="Rectangle 211"/>
          <p:cNvSpPr>
            <a:spLocks noChangeArrowheads="1"/>
          </p:cNvSpPr>
          <p:nvPr/>
        </p:nvSpPr>
        <p:spPr bwMode="auto">
          <a:xfrm>
            <a:off x="9155113" y="1357313"/>
            <a:ext cx="8382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b="1">
                <a:solidFill>
                  <a:srgbClr val="FFFFFF"/>
                </a:solidFill>
                <a:latin typeface="Nokia Sans" pitchFamily="34" charset="0"/>
              </a:rPr>
              <a:t>Nokia</a:t>
            </a:r>
            <a:endParaRPr lang="en-US" b="1">
              <a:solidFill>
                <a:srgbClr val="FFFFFF"/>
              </a:solidFill>
              <a:latin typeface="Nokia Sans" pitchFamily="34" charset="0"/>
            </a:endParaRPr>
          </a:p>
        </p:txBody>
      </p:sp>
      <p:sp>
        <p:nvSpPr>
          <p:cNvPr id="21516" name="Text Box 213"/>
          <p:cNvSpPr txBox="1">
            <a:spLocks noChangeArrowheads="1"/>
          </p:cNvSpPr>
          <p:nvPr/>
        </p:nvSpPr>
        <p:spPr bwMode="auto">
          <a:xfrm>
            <a:off x="5573713" y="6465888"/>
            <a:ext cx="27511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7620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en-US" sz="1200" b="1">
                <a:solidFill>
                  <a:srgbClr val="000000"/>
                </a:solidFill>
                <a:latin typeface="Nokia Standard Multiscript" pitchFamily="34" charset="0"/>
              </a:rPr>
              <a:t>*) Source: Goodman-Myers research</a:t>
            </a:r>
            <a:endParaRPr lang="en-US" sz="1200">
              <a:solidFill>
                <a:srgbClr val="000000"/>
              </a:solidFill>
              <a:latin typeface="Nokia Standard Multiscript" pitchFamily="34" charset="0"/>
            </a:endParaRPr>
          </a:p>
        </p:txBody>
      </p:sp>
      <p:sp>
        <p:nvSpPr>
          <p:cNvPr id="88" name="TextBox 87"/>
          <p:cNvSpPr txBox="1"/>
          <p:nvPr/>
        </p:nvSpPr>
        <p:spPr bwMode="auto">
          <a:xfrm>
            <a:off x="1352550" y="5949950"/>
            <a:ext cx="3582988" cy="73818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defRPr/>
            </a:pPr>
            <a:r>
              <a:rPr lang="fi-FI" sz="1200" b="1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Nokia Standard Essenial IP: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buFont typeface="Arial" pitchFamily="34" charset="0"/>
              <a:buChar char="•"/>
              <a:defRPr/>
            </a:pPr>
            <a:r>
              <a:rPr lang="fi-FI" sz="1200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GSM: over 320 essential declarations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buFont typeface="Arial" pitchFamily="34" charset="0"/>
              <a:buChar char="•"/>
              <a:defRPr/>
            </a:pPr>
            <a:r>
              <a:rPr lang="fi-FI" sz="1200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WCDMA: over 430 essemtial declarations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Clr>
                <a:srgbClr val="040477"/>
              </a:buClr>
              <a:buFont typeface="Arial" pitchFamily="34" charset="0"/>
              <a:buChar char="•"/>
              <a:defRPr/>
            </a:pPr>
            <a:r>
              <a:rPr lang="fi-FI" sz="1200" dirty="0">
                <a:solidFill>
                  <a:srgbClr val="000000"/>
                </a:solidFill>
                <a:latin typeface="Nokia Standard Multiscript"/>
                <a:ea typeface="Nokia Large Multiscript" pitchFamily="34" charset="0"/>
                <a:cs typeface="Nokia Large Multiscript" pitchFamily="34" charset="0"/>
              </a:rPr>
              <a:t>LTE: over 300 essential declarations</a:t>
            </a:r>
          </a:p>
        </p:txBody>
      </p:sp>
      <p:sp>
        <p:nvSpPr>
          <p:cNvPr id="21518" name="Rectangle 210"/>
          <p:cNvSpPr>
            <a:spLocks noChangeArrowheads="1"/>
          </p:cNvSpPr>
          <p:nvPr/>
        </p:nvSpPr>
        <p:spPr bwMode="auto">
          <a:xfrm>
            <a:off x="9101138" y="5368925"/>
            <a:ext cx="8366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1" hangingPunct="1">
              <a:spcBef>
                <a:spcPct val="0"/>
              </a:spcBef>
              <a:spcAft>
                <a:spcPct val="0"/>
              </a:spcAft>
              <a:buClr>
                <a:srgbClr val="0036CC"/>
              </a:buClr>
            </a:pPr>
            <a:r>
              <a:rPr lang="fi-FI" b="1">
                <a:solidFill>
                  <a:srgbClr val="FFFFFF"/>
                </a:solidFill>
                <a:latin typeface="Nokia Sans" pitchFamily="34" charset="0"/>
              </a:rPr>
              <a:t>Nokia</a:t>
            </a:r>
            <a:endParaRPr lang="en-US" b="1">
              <a:solidFill>
                <a:srgbClr val="FFFFFF"/>
              </a:solidFill>
              <a:latin typeface="Nokia Sans" pitchFamily="34" charset="0"/>
            </a:endParaRPr>
          </a:p>
        </p:txBody>
      </p:sp>
      <p:pic>
        <p:nvPicPr>
          <p:cNvPr id="21519" name="Picture 4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196975"/>
            <a:ext cx="8277225" cy="4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8FE108A7-AFC4-4719-A24D-8310BE23F31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Patenttiriidan kulku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/>
              <a:t>Nokia oli v. 2005 mukana jättämässä kilpailuoikeudellista valitusta EU:n komissiolle Qualcommin toiminnasta matkapuhelinpatenttien lisensoinnissa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Asia tuli julkiseksi lokakuussa 2005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Kun Qualcomm kuuli Nokian osallistumisesta kilpailuoikeudelliseen valitukseen, se haastoi Nokian kahden viikon kuluttua oikeuteen (ensin) USAssa ja sen jälkeen useassa maassa ympäri maailmaa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Qualcomm vaati, että Nokian on lopetettava GSM-puhelimien myynt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Vuosina 2006-2008 Nokia voitti kaikki sinä aikana ratkaistut jutut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Kun Nokia lopetti maksut Qualcommille keväällä 2007, Qualcomm aloitti sopimukseen perustuvan välimiesmenettelyn USA:ssa, jossa se vaati, että Nokian oli jatkettava maksuja, koska se jatkoi WCDMA-puhelimien myyntiä 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Qualcom väitti Nokian käyttäneen vanhaan v. 2001 sopimukseen sisältynyttä laajennusoptiota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Vuonna 2008 kaikki muut riidat (EU:n kilpailuoikeusvalitusta lukuunottamatta) jäädytettiin, kunnes tuomioistuin Delawaressa ratkaisisi Nokian option käyttöä koskevan sopimusriidan ja Nokian aloittaman riidan siitä, mitä “Fair and Reasonable (FRAND)” tarkoittaa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Osapuolet solmivat uuden sopimuksen heinäkuussa 2008 samana päivänä, kun pääkäsittelyn Delawaren tuomioistuimessa oli määrä alkaa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3225"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defTabSz="403225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r>
              <a:rPr lang="fi-FI" smtClean="0"/>
              <a:t>Case Nokia – Qualcomm TKK 02032011 Eeva Hakoranta</a:t>
            </a:r>
            <a:endParaRPr lang="fi-FI" noProof="1" smtClean="0"/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okia Sans Wi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okia Sans Wi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okia Sans Wi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okia Sans Wi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okia Sans Wide" pitchFamily="34" charset="0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>
                <a:solidFill>
                  <a:schemeClr val="tx1"/>
                </a:solidFill>
                <a:latin typeface="Nokia Sans Wide" pitchFamily="34" charset="0"/>
              </a:defRPr>
            </a:lvl9pPr>
          </a:lstStyle>
          <a:p>
            <a:fld id="{7BD2A29D-530D-4CC4-8697-D60066A9A4F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Patenttiriidan keskeiset menestystekijät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sz="1800" smtClean="0"/>
              <a:t>Jos haluaa menestyä patentinomistajana, täytyy omistaa “Hyviä Patentteja”</a:t>
            </a:r>
            <a:endParaRPr lang="en-US" sz="1800" b="1" smtClean="0"/>
          </a:p>
          <a:p>
            <a:pPr marL="814388" lvl="1" indent="-342900"/>
            <a:r>
              <a:rPr lang="en-US" sz="1600" smtClean="0"/>
              <a:t>“Hyvä Patentti” on patentti, jota vastapuoli loukkaa, ja joka ei mene nurin mitättömyyskanteen takia</a:t>
            </a:r>
          </a:p>
          <a:p>
            <a:pPr marL="381000" indent="-381000">
              <a:buFontTx/>
              <a:buAutoNum type="arabicPeriod"/>
            </a:pPr>
            <a:r>
              <a:rPr lang="en-US" sz="1800" smtClean="0"/>
              <a:t>Jos haluaa menestyä vastaajana, täytyy olla hyvä tekninen tiimi, joka pystyy löytämään heikkouksia vastapuolen patenteista</a:t>
            </a:r>
          </a:p>
          <a:p>
            <a:pPr marL="381000" indent="-381000">
              <a:buFontTx/>
              <a:buAutoNum type="arabicPeriod"/>
            </a:pPr>
            <a:r>
              <a:rPr lang="en-US" sz="1800" smtClean="0"/>
              <a:t>Hyvä asianajaja on välttämätön, mutta globaalissa riidassa eri asianajajien yhteistyön täytyy toimia</a:t>
            </a:r>
          </a:p>
          <a:p>
            <a:pPr marL="381000" indent="-381000">
              <a:buFontTx/>
              <a:buAutoNum type="arabicPeriod"/>
            </a:pPr>
            <a:r>
              <a:rPr lang="en-US" sz="1800" smtClean="0"/>
              <a:t>Loistavakaan asianajajatiimi ei korvaa yrityksen omaa tiimiä</a:t>
            </a:r>
          </a:p>
          <a:p>
            <a:pPr marL="814388" lvl="1" indent="-342900"/>
            <a:r>
              <a:rPr lang="en-US" sz="1600" smtClean="0"/>
              <a:t>Mitä monimutkaisempi juttu, sitä tärkeämpää on yrityksen oma resurssointi</a:t>
            </a:r>
          </a:p>
          <a:p>
            <a:pPr marL="381000" indent="-381000">
              <a:buFontTx/>
              <a:buAutoNum type="arabicPeriod"/>
            </a:pPr>
            <a:r>
              <a:rPr lang="en-US" sz="1800" smtClean="0"/>
              <a:t>Julkisuudessa esiintyvät väärät käsitykset muuttuvat helposti “totuudeksi” ja siksi niiden oikaisemisessa täytyy olla aktiivinen</a:t>
            </a:r>
          </a:p>
          <a:p>
            <a:pPr marL="381000" indent="-381000">
              <a:buFontTx/>
              <a:buAutoNum type="arabicPeriod"/>
            </a:pPr>
            <a:r>
              <a:rPr lang="en-US" sz="1800" smtClean="0"/>
              <a:t>Yrityksen johdon tulee sietää riskejä, koska patenttioikeudenkäynnissä todennäköisyydet ovat helposti molempia osapuolia vastaan ja taloudelisen lopputuleman ennustaminen vaikeaa</a:t>
            </a:r>
          </a:p>
          <a:p>
            <a:pPr marL="381000" indent="-381000">
              <a:buFontTx/>
              <a:buAutoNum type="arabicPeriod"/>
            </a:pPr>
            <a:r>
              <a:rPr lang="en-US" sz="1800" smtClean="0"/>
              <a:t>Hyvä ja yksinkertainen strategia helpottaa monimutkaisten asioiden hallintaa</a:t>
            </a: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33CC"/>
      </a:dk2>
      <a:lt2>
        <a:srgbClr val="808080"/>
      </a:lt2>
      <a:accent1>
        <a:srgbClr val="040477"/>
      </a:accent1>
      <a:accent2>
        <a:srgbClr val="AFD4F0"/>
      </a:accent2>
      <a:accent3>
        <a:srgbClr val="FFFFFF"/>
      </a:accent3>
      <a:accent4>
        <a:srgbClr val="000000"/>
      </a:accent4>
      <a:accent5>
        <a:srgbClr val="AAAABD"/>
      </a:accent5>
      <a:accent6>
        <a:srgbClr val="9EC0D9"/>
      </a:accent6>
      <a:hlink>
        <a:srgbClr val="44A51C"/>
      </a:hlink>
      <a:folHlink>
        <a:srgbClr val="F9F206"/>
      </a:folHlink>
    </a:clrScheme>
    <a:fontScheme name="BLANK">
      <a:majorFont>
        <a:latin typeface="Nokia Large"/>
        <a:ea typeface=""/>
        <a:cs typeface=""/>
      </a:majorFont>
      <a:minorFont>
        <a:latin typeface="Nokia Sans Wi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15000"/>
          </a:spcBef>
          <a:spcAft>
            <a:spcPct val="15000"/>
          </a:spcAft>
          <a:buClr>
            <a:schemeClr val="accent1"/>
          </a:buClr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okia Sans Wi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15000"/>
          </a:spcBef>
          <a:spcAft>
            <a:spcPct val="15000"/>
          </a:spcAft>
          <a:buClr>
            <a:schemeClr val="accent1"/>
          </a:buClr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okia Sans Wide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33CC"/>
        </a:dk2>
        <a:lt2>
          <a:srgbClr val="808080"/>
        </a:lt2>
        <a:accent1>
          <a:srgbClr val="040477"/>
        </a:accent1>
        <a:accent2>
          <a:srgbClr val="AFD4F0"/>
        </a:accent2>
        <a:accent3>
          <a:srgbClr val="FFFFFF"/>
        </a:accent3>
        <a:accent4>
          <a:srgbClr val="000000"/>
        </a:accent4>
        <a:accent5>
          <a:srgbClr val="AAAABD"/>
        </a:accent5>
        <a:accent6>
          <a:srgbClr val="9EC0D9"/>
        </a:accent6>
        <a:hlink>
          <a:srgbClr val="44A51C"/>
        </a:hlink>
        <a:folHlink>
          <a:srgbClr val="F9F2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_ppt_template_newRGB">
  <a:themeElements>
    <a:clrScheme name="Nokia colour palette">
      <a:dk1>
        <a:srgbClr val="122DA5"/>
      </a:dk1>
      <a:lt1>
        <a:srgbClr val="FFFFFF"/>
      </a:lt1>
      <a:dk2>
        <a:srgbClr val="122DA5"/>
      </a:dk2>
      <a:lt2>
        <a:srgbClr val="FFFFFF"/>
      </a:lt2>
      <a:accent1>
        <a:srgbClr val="44A51C"/>
      </a:accent1>
      <a:accent2>
        <a:srgbClr val="AFD4F0"/>
      </a:accent2>
      <a:accent3>
        <a:srgbClr val="040477"/>
      </a:accent3>
      <a:accent4>
        <a:srgbClr val="024C1C"/>
      </a:accent4>
      <a:accent5>
        <a:srgbClr val="E40E62"/>
      </a:accent5>
      <a:accent6>
        <a:srgbClr val="FFE805"/>
      </a:accent6>
      <a:hlink>
        <a:srgbClr val="44A51C"/>
      </a:hlink>
      <a:folHlink>
        <a:srgbClr val="44A51C"/>
      </a:folHlink>
    </a:clrScheme>
    <a:fontScheme name="Nokia fonts">
      <a:majorFont>
        <a:latin typeface="Nokia Large"/>
        <a:ea typeface=""/>
        <a:cs typeface=""/>
      </a:majorFont>
      <a:minorFont>
        <a:latin typeface="Nokia Standard Multiscri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lIns="0" tIns="0" rIns="0" bIns="0">
        <a:spAutoFit/>
      </a:bodyPr>
      <a:lstStyle>
        <a:defPPr>
          <a:buClr>
            <a:srgbClr val="040477"/>
          </a:buClr>
          <a:defRPr sz="800" dirty="0" smtClean="0">
            <a:solidFill>
              <a:srgbClr val="0033CC"/>
            </a:solidFill>
            <a:latin typeface="Nokia Standard Multiscript" pitchFamily="-65" charset="-52"/>
            <a:cs typeface="Nokia Standard Multiscript" pitchFamily="-65" charset="-52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nokia_ppt_template_newRGB">
  <a:themeElements>
    <a:clrScheme name="Nokia colour palette">
      <a:dk1>
        <a:srgbClr val="122DA5"/>
      </a:dk1>
      <a:lt1>
        <a:srgbClr val="FFFFFF"/>
      </a:lt1>
      <a:dk2>
        <a:srgbClr val="122DA5"/>
      </a:dk2>
      <a:lt2>
        <a:srgbClr val="FFFFFF"/>
      </a:lt2>
      <a:accent1>
        <a:srgbClr val="44A51C"/>
      </a:accent1>
      <a:accent2>
        <a:srgbClr val="AFD4F0"/>
      </a:accent2>
      <a:accent3>
        <a:srgbClr val="040477"/>
      </a:accent3>
      <a:accent4>
        <a:srgbClr val="024C1C"/>
      </a:accent4>
      <a:accent5>
        <a:srgbClr val="E40E62"/>
      </a:accent5>
      <a:accent6>
        <a:srgbClr val="FFE805"/>
      </a:accent6>
      <a:hlink>
        <a:srgbClr val="44A51C"/>
      </a:hlink>
      <a:folHlink>
        <a:srgbClr val="44A51C"/>
      </a:folHlink>
    </a:clrScheme>
    <a:fontScheme name="Nokia fonts">
      <a:majorFont>
        <a:latin typeface="Nokia Large"/>
        <a:ea typeface=""/>
        <a:cs typeface=""/>
      </a:majorFont>
      <a:minorFont>
        <a:latin typeface="Nokia Standard Multiscri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lIns="0" tIns="0" rIns="0" bIns="0">
        <a:spAutoFit/>
      </a:bodyPr>
      <a:lstStyle>
        <a:defPPr>
          <a:buClr>
            <a:srgbClr val="040477"/>
          </a:buClr>
          <a:defRPr sz="800" dirty="0" smtClean="0">
            <a:solidFill>
              <a:srgbClr val="0033CC"/>
            </a:solidFill>
            <a:latin typeface="Nokia Standard Multiscript" pitchFamily="-65" charset="-52"/>
            <a:cs typeface="Nokia Standard Multiscript" pitchFamily="-65" charset="-52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418</TotalTime>
  <Pages>15</Pages>
  <Words>2356</Words>
  <Application>Microsoft Office PowerPoint</Application>
  <PresentationFormat>A4 Paper (210x297 mm)</PresentationFormat>
  <Paragraphs>298</Paragraphs>
  <Slides>26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Nokia Large</vt:lpstr>
      <vt:lpstr>Nokia Large Multiscript</vt:lpstr>
      <vt:lpstr>Nokia Large MultiscriptLight</vt:lpstr>
      <vt:lpstr>Nokia Sans</vt:lpstr>
      <vt:lpstr>Nokia Sans Title SemiBold</vt:lpstr>
      <vt:lpstr>Nokia Sans Wide</vt:lpstr>
      <vt:lpstr>Nokia Standard Multiscript</vt:lpstr>
      <vt:lpstr>Wingdings</vt:lpstr>
      <vt:lpstr>BLANK</vt:lpstr>
      <vt:lpstr>nokia_ppt_template_newRGB</vt:lpstr>
      <vt:lpstr>1_nokia_ppt_template_newRGB</vt:lpstr>
      <vt:lpstr>Case Study</vt:lpstr>
      <vt:lpstr>Sisältö</vt:lpstr>
      <vt:lpstr>Case Nokia - Qualcomm</vt:lpstr>
      <vt:lpstr>IPR creates value for Nokia in many ways</vt:lpstr>
      <vt:lpstr>Patenttiriitojen tausta</vt:lpstr>
      <vt:lpstr>Nokia – Qualcomm –riidan tausta</vt:lpstr>
      <vt:lpstr>Nokia R&amp;D Investments and Patented Inventions - excluding Nokia Siemens Networks, Navteq and Symbian</vt:lpstr>
      <vt:lpstr>Patenttiriidan kulku</vt:lpstr>
      <vt:lpstr>Patenttiriidan keskeiset menestystekijät</vt:lpstr>
      <vt:lpstr>Nokia – Qualcomm  –riidan erityispiirteitä</vt:lpstr>
      <vt:lpstr>Patenttioikeudenkäynnin kulku</vt:lpstr>
      <vt:lpstr>Oikeudenkäynnin vaiheet - Kirjelmöinti</vt:lpstr>
      <vt:lpstr>Oikeudenkäynnin vaiheet – tekninen taustatyö</vt:lpstr>
      <vt:lpstr>Oikeudenkäynnin vaiheet - Discovery</vt:lpstr>
      <vt:lpstr>Oikeudenkäynnin vaiheet – Suullinen pääkäsittely</vt:lpstr>
      <vt:lpstr>Sovintoneuvottelut</vt:lpstr>
      <vt:lpstr>Organisoituminen - Asianajat</vt:lpstr>
      <vt:lpstr>Organisoiminen - asiantuntijat</vt:lpstr>
      <vt:lpstr>Organistoituminen – yrityksen oma henkilöstö</vt:lpstr>
      <vt:lpstr>Julkisuuden hallinta ja viestintä</vt:lpstr>
      <vt:lpstr>Project Metrics - Media Relations April 2007- July 2008</vt:lpstr>
      <vt:lpstr>Nokia.com/press/IPR</vt:lpstr>
      <vt:lpstr>Jälkihoito</vt:lpstr>
      <vt:lpstr>Uutta</vt:lpstr>
      <vt:lpstr>Uutta (jatkuu)</vt:lpstr>
      <vt:lpstr>Eikä tässä vielä kaikki</vt:lpstr>
    </vt:vector>
  </TitlesOfParts>
  <Company>Nokia Oyj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Case- esittely</dc:title>
  <dc:creator>Rahnasto Ilkka;Eeva.Hakoranta@nokia.com</dc:creator>
  <cp:lastModifiedBy>Kuosmanen Panu</cp:lastModifiedBy>
  <cp:revision>31</cp:revision>
  <cp:lastPrinted>1998-09-04T08:04:32Z</cp:lastPrinted>
  <dcterms:created xsi:type="dcterms:W3CDTF">2009-03-02T15:34:20Z</dcterms:created>
  <dcterms:modified xsi:type="dcterms:W3CDTF">2019-02-27T13:49:21Z</dcterms:modified>
</cp:coreProperties>
</file>