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9" r:id="rId15"/>
    <p:sldId id="268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AF5BD-47FC-42C1-9283-7860F4B73C01}" v="60" dt="2023-02-06T20:02:25.694"/>
    <p1510:client id="{C2416D1B-EDC0-4D6E-8857-6505A2C85DDD}" v="42" dt="2023-02-06T10:52:15.611"/>
    <p1510:client id="{DDC9D870-0153-43E2-98F6-C53294A970A7}" v="20" vWet="24" dt="2023-02-06T10:36:25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C4905-0267-A48B-C0FB-998D02E25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CD78A1-8531-D0A1-CF66-14D6FAFEF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2FE4F-8FF6-F166-FC40-653271A92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B7BA8-408A-AB28-AF64-18634E5C6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D1F55D-D202-ACE2-D904-0B1DF595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660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F3808-F66D-0E0B-90D4-98BFF4D3B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79390-8E88-0B80-AD3C-447A74238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8932B-28B4-4113-C8CF-B4CBF4CB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F4ACC-E635-8558-476A-2B6A7328D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9AC1C-7EA4-246C-EC38-27E3C5F08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04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3E3B21-B054-6F27-FECC-E71FD6807F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4811B3-FB54-D02E-D678-C350838DA6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7F3E2-B439-C3FE-B1DB-82BA41259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65B565-3ADE-9F1D-7D61-CD621FB2D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6A918-9158-439B-1F62-D96ACC668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6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A8A46-4B29-861D-D380-5F7082EFB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F4AD6-CF18-702E-1825-BCF175D42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D28647-53AC-5CE4-6EC2-AD526632C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DE2D6-135B-4F9C-A3EF-922258D57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E75F0-80E3-55C3-7C63-7B6F92612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B4DB2-D5DC-5E9C-9DB5-F2A87DC2C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1C5D8-AFE8-EFEE-7225-E03A554B0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39F0C-420D-73DF-DB18-9BE27394B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CD056-724F-AA42-96AF-E5972100F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F7FFE-9BA7-0D09-442F-255789EB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7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25EE4-755F-06FB-C61E-01FFA3EC5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E5927-68FC-0BFE-1D8E-C5B48F466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C1BB3-E347-CCA3-704A-EB08FE23D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0AA00-9EC4-298F-445C-08640220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F3638-43E7-9C6F-0C1B-B91308BD0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665A1-9A33-DEC9-D613-AC69DFCFD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493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E4D09-B5AE-BE9D-2559-2BD07E4DA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93C1A2-6330-E28A-2DE1-1E296DABB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10B1E-7407-06E5-FDAC-E08530534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7657AE-7371-46F3-2AED-8BB6BCFE3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90A06-975B-77E4-41A5-AD3D64A35E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22ABD-DBAC-A322-BC2E-047098A9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C1CD44-42FB-FD8A-EB7A-92DD507E6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6E2F3D-479E-D529-D55B-FDBD9D5D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5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3FF5-E997-79C4-0F58-F130E8DDB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79CF26-3225-A037-0852-15B5E17D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960965-0697-2ED9-ACB1-4F1CF433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511B9B-CC2A-8F44-EBBF-FD04C599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10D9C8-B754-1936-778E-67DC85ED9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3B31B9-6EB4-2094-670B-0A745634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44F6D-5D29-0032-6B25-AB7C01F2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9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A8DE-5301-451A-683C-45E999830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5D84C-3105-CBCC-658E-90DF40553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4EB06-C461-8C89-A7E6-68627EB2F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2692F3-4A99-4134-C7EB-A7B07A665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319801-CE32-A797-056A-6FE71229E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099EF2-B907-F1E4-EF6D-CDCB2A5E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60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D666E-57AF-C1B2-5C09-FE942629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B95A6D-B3DE-3771-EDB1-D4F0D54A0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838E7-403D-0CC1-854C-507CBC478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B4D55-7DF5-604F-8B52-71590D45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ED8F0-8E4E-687E-9606-4DA7CBCEA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A30305-E272-8369-CB0B-D362E1008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633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DE31D3-B661-89A7-FDDA-44615FC2F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0FAC6C-2177-B415-F3F9-9D53E60B63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9F973-AF6C-F967-9BFD-194A8B5F39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0C62C-AA89-4DE0-BA5A-0A48A534C0B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ED61F4-EA7C-5516-A4A4-420D9EB78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80715-49D5-C52F-EBA8-930E6885F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11A18-7B92-4810-BC46-36ABEBA2C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9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4688-3F53-7E44-CFA9-4433ED00D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Exercise 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33404-7434-4BB6-D91C-C28327A09D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Fuel cells and hydrogen</a:t>
            </a:r>
          </a:p>
        </p:txBody>
      </p:sp>
    </p:spTree>
    <p:extLst>
      <p:ext uri="{BB962C8B-B14F-4D97-AF65-F5344CB8AC3E}">
        <p14:creationId xmlns:p14="http://schemas.microsoft.com/office/powerpoint/2010/main" val="242034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C521F-BD78-FC1D-3691-DE15460F5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7</a:t>
            </a:r>
            <a:endParaRPr lang="en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92166-D2E5-5DEC-D18B-814F425F88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FI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7EAE298-C214-0F7C-9D60-528AD3820A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543" y="1821041"/>
            <a:ext cx="10394626" cy="263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060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BFD44-EC0D-9607-B3D7-828A638B0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7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BC9E1BE-EE0F-2D66-BEAD-AFB31ADA9B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7279" y="1690688"/>
            <a:ext cx="8695817" cy="4175176"/>
          </a:xfrm>
        </p:spPr>
      </p:pic>
    </p:spTree>
    <p:extLst>
      <p:ext uri="{BB962C8B-B14F-4D97-AF65-F5344CB8AC3E}">
        <p14:creationId xmlns:p14="http://schemas.microsoft.com/office/powerpoint/2010/main" val="2704499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9746A-245E-5082-87BC-30B65B32A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7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DF5C1D7-8431-BBA1-A3DC-8C927E3F1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8610" y="1769346"/>
            <a:ext cx="8526564" cy="4171268"/>
          </a:xfrm>
        </p:spPr>
      </p:pic>
    </p:spTree>
    <p:extLst>
      <p:ext uri="{BB962C8B-B14F-4D97-AF65-F5344CB8AC3E}">
        <p14:creationId xmlns:p14="http://schemas.microsoft.com/office/powerpoint/2010/main" val="21358259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C7CF5-1312-C261-91F6-D5266CE13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CAC260-8E60-F420-3125-8C0ECF8689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a)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𝑆𝑂𝐹𝐶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Δ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𝐺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𝑎𝑐𝑡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. The constant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𝑆𝑂𝐹𝐶</m:t>
                        </m:r>
                      </m:sub>
                    </m:sSub>
                  </m:oMath>
                </a14:m>
                <a:r>
                  <a:rPr lang="en-US" dirty="0"/>
                  <a:t> is temperature independent. Solve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𝑎𝑐𝑡</m:t>
                        </m:r>
                      </m:sub>
                    </m:sSub>
                  </m:oMath>
                </a14:m>
                <a:r>
                  <a:rPr lang="en-US" dirty="0"/>
                  <a:t> from equation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𝑆𝑂𝐹𝐶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𝑆𝑂𝐹𝐶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Remember the coupling between conductivity and ASR.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b) Use equation 5.10 from the book. Calculate the effective reactant diffusivity with the help of porosity (eq. 5.3).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b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dirty="0"/>
                  <a:t>, use ideal gas law 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1CAC260-8E60-F420-3125-8C0ECF8689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648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0AD0B-8F33-409E-B2DB-66BBBAD3F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1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13B92C-07BA-4644-EE81-D8BD419CA2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1173" y="1690687"/>
            <a:ext cx="10162645" cy="132556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80B88C0-C961-484E-2567-8E1926A15232}"/>
              </a:ext>
            </a:extLst>
          </p:cNvPr>
          <p:cNvSpPr txBox="1"/>
          <p:nvPr/>
        </p:nvSpPr>
        <p:spPr>
          <a:xfrm>
            <a:off x="1347537" y="3429000"/>
            <a:ext cx="93846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/>
              <a:t>Solution:</a:t>
            </a:r>
          </a:p>
          <a:p>
            <a:endParaRPr lang="en-US" sz="2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The most prominent difference between ions and electrons are that ions are relatively a lot larger and heavier than electrons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/>
              <a:t>Conduction mechanisms also differ</a:t>
            </a:r>
            <a:endParaRPr lang="en-FI" sz="2400"/>
          </a:p>
        </p:txBody>
      </p:sp>
    </p:spTree>
    <p:extLst>
      <p:ext uri="{BB962C8B-B14F-4D97-AF65-F5344CB8AC3E}">
        <p14:creationId xmlns:p14="http://schemas.microsoft.com/office/powerpoint/2010/main" val="76307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6C4E4-7D18-B419-5292-4321C0FD8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2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2DF893B-4998-03E9-E620-18CA7ADFE2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41477"/>
            <a:ext cx="10342470" cy="132556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26B405-4AB5-4C2E-D6E8-E99D3847B173}"/>
                  </a:ext>
                </a:extLst>
              </p:cNvPr>
              <p:cNvSpPr txBox="1"/>
              <p:nvPr/>
            </p:nvSpPr>
            <p:spPr>
              <a:xfrm>
                <a:off x="978568" y="2767039"/>
                <a:ext cx="10375232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/>
                  <a:t>Solution: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 err="1"/>
                  <a:t>Neglibible</a:t>
                </a:r>
                <a:r>
                  <a:rPr lang="en-US" sz="2400"/>
                  <a:t> electronic conduction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High ionic conductivity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US" sz="2400"/>
                  <a:t> in case of PEMFC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p>
                  </m:oMath>
                </a14:m>
                <a:r>
                  <a:rPr lang="en-US" sz="2400"/>
                  <a:t> in case of SOFC)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Thermodynamic stability over a wide range of temperature and oxygen/hydrogen partial pressure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Thermal expansion coefficient suitable and compatible with that of electrodes and other cell materials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sz="2400"/>
                  <a:t>Chemically stable and suitable mechanical properties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326B405-4AB5-4C2E-D6E8-E99D3847B1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8568" y="2767039"/>
                <a:ext cx="10375232" cy="3046988"/>
              </a:xfrm>
              <a:prstGeom prst="rect">
                <a:avLst/>
              </a:prstGeom>
              <a:blipFill>
                <a:blip r:embed="rId3"/>
                <a:stretch>
                  <a:fillRect l="-940" t="-1600" b="-36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35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867B3-89AF-727B-F64A-FB03D496D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3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C2BE00D-2EEF-66A1-13C4-78079FCF19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0969" y="1501642"/>
            <a:ext cx="10989769" cy="5479450"/>
          </a:xfrm>
        </p:spPr>
      </p:pic>
    </p:spTree>
    <p:extLst>
      <p:ext uri="{BB962C8B-B14F-4D97-AF65-F5344CB8AC3E}">
        <p14:creationId xmlns:p14="http://schemas.microsoft.com/office/powerpoint/2010/main" val="381681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7E026-2A16-6D3C-159E-1028BA994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3</a:t>
            </a:r>
            <a:endParaRPr lang="en-FI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E45FF2-9617-A849-CC76-37B02E3BBDE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𝑇h𝑖𝑐𝑘𝑛𝑒𝑠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𝐹𝑢𝑒𝑙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𝑐𝑒𝑙𝑙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𝑣𝑜𝑙𝑡𝑎𝑔𝑒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𝑑𝑖𝑒𝑙𝑒𝑐𝑡𝑟𝑖𝑐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𝑏𝑟𝑒𝑎𝑘𝑑𝑜𝑤𝑛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𝑠𝑡𝑟𝑒𝑛𝑔𝑡h</m:t>
                          </m:r>
                        </m:den>
                      </m:f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 b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1⋅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8</m:t>
                              </m:r>
                            </m:sup>
                          </m:sSup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=1⋅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𝑛𝑚</m:t>
                      </m:r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𝑙𝑜𝑤𝑒𝑟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𝑙𝑖𝑚𝑖𝑡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𝑡h𝑖𝑐𝑘𝑛𝑒𝑠𝑠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𝑡h𝑒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𝑒𝑙𝑒𝑐𝑡𝑟𝑜𝑙𝑦𝑡𝑒</m:t>
                      </m:r>
                    </m:oMath>
                  </m:oMathPara>
                </a14:m>
                <a:endParaRPr lang="en-FI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5E45FF2-9617-A849-CC76-37B02E3BBDE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563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CDD85-1D08-7DBC-B3E3-412F89498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4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AACAD99-D42A-DB9D-366B-F773BBAFE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3230" y="1718713"/>
            <a:ext cx="11025539" cy="3420574"/>
          </a:xfrm>
        </p:spPr>
      </p:pic>
    </p:spTree>
    <p:extLst>
      <p:ext uri="{BB962C8B-B14F-4D97-AF65-F5344CB8AC3E}">
        <p14:creationId xmlns:p14="http://schemas.microsoft.com/office/powerpoint/2010/main" val="187965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0873E-A30D-C273-4E04-FE08AA78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4</a:t>
            </a:r>
            <a:endParaRPr lang="en-F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BC6FE-37D9-0030-5038-95F9262ECB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472698"/>
                <a:ext cx="10515600" cy="478372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𝑜h𝑚𝑖𝑐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𝑖𝑜𝑛𝑖𝑐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/>
              </a:p>
              <a:p>
                <a:pPr marL="0" indent="0">
                  <a:buNone/>
                </a:pPr>
                <a:endParaRPr lang="en-US" b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𝑙𝑒𝑎𝑘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𝑙𝑒𝑎𝑘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𝐴𝑙𝑛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𝑜h𝑚𝑖𝑐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𝑙𝑒𝑎𝑘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𝐴𝑙𝑛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𝜂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𝑡𝑜𝑡𝑎𝑙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=0⇔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𝑳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𝝈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den>
                      </m:f>
                    </m:oMath>
                  </m:oMathPara>
                </a14:m>
                <a:endParaRPr lang="en-FI" b="1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DABC6FE-37D9-0030-5038-95F9262ECB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472698"/>
                <a:ext cx="10515600" cy="4783722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16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49CE9-D600-3469-7ECA-186DBFD1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Problem 5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EEAC946-F9AE-9399-DF76-1AD616C514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6709" y="1629648"/>
            <a:ext cx="11058582" cy="1386603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71042A-42E3-AF8F-E3ED-0BD2F74BCFBE}"/>
                  </a:ext>
                </a:extLst>
              </p:cNvPr>
              <p:cNvSpPr txBox="1"/>
              <p:nvPr/>
            </p:nvSpPr>
            <p:spPr>
              <a:xfrm>
                <a:off x="838200" y="3429000"/>
                <a:ext cx="10515600" cy="21347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/>
                  <a:t>Solution</a:t>
                </a:r>
                <a:endParaRPr lang="en-US" b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𝑜h𝑚𝑖𝑐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𝑖𝑜𝑛𝑖𝑐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𝑒𝑙𝑒𝑐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  <m:r>
                                <m:rPr>
                                  <m:sty m:val="p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A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b="0"/>
              </a:p>
              <a:p>
                <a:endParaRPr lang="en-US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500⋅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0.01 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0.01 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0.1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Ω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𝑐𝑚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⋅5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=0.075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FI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A071042A-42E3-AF8F-E3ED-0BD2F74BCF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429000"/>
                <a:ext cx="10515600" cy="2134752"/>
              </a:xfrm>
              <a:prstGeom prst="rect">
                <a:avLst/>
              </a:prstGeom>
              <a:blipFill>
                <a:blip r:embed="rId3"/>
                <a:stretch>
                  <a:fillRect l="-928" t="-2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044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C1B5C-5CE2-70F2-E27F-C3F36223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Problem 6</a:t>
            </a:r>
            <a:endParaRPr lang="en-FI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8845D39-4923-01A3-4B61-A48D33A21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9445" y="1438634"/>
            <a:ext cx="11007405" cy="2664542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E24C83-3013-87FB-178C-E232E0C20B8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8257" y="4493341"/>
                <a:ext cx="9436509" cy="116473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/>
                  <a:t>Refer to sections 5.2.3 and 5.2.4 in the book for the derivation</a:t>
                </a:r>
                <a:r>
                  <a:rPr lang="en-GB" i="1">
                    <a:latin typeface="Cambria Math" panose="02040503050406030204" pitchFamily="18" charset="0"/>
                  </a:rPr>
                  <a:t>.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GB"/>
                  <a:t>Result: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𝑐𝑜𝑛𝑐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𝑐𝑜𝑛𝑐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𝑁𝑒𝑟𝑛𝑠𝑡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𝑐𝑜𝑛𝑐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𝐵𝑉</m:t>
                        </m:r>
                      </m:sub>
                    </m:sSub>
                    <m:r>
                      <a:rPr lang="en-GB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 smtClean="0">
                                <a:latin typeface="Cambria Math" panose="02040503050406030204" pitchFamily="18" charset="0"/>
                              </a:rPr>
                              <m:t>𝑅𝑇</m:t>
                            </m:r>
                          </m:num>
                          <m:den>
                            <m:r>
                              <a:rPr lang="en-GB" i="1" smtClean="0">
                                <a:latin typeface="Cambria Math" panose="02040503050406030204" pitchFamily="18" charset="0"/>
                              </a:rPr>
                              <m:t>𝑛𝐹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d>
                    <m:func>
                      <m:func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e>
                              <m:sub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den>
                        </m:f>
                      </m:e>
                    </m:func>
                  </m:oMath>
                </a14:m>
                <a:endParaRPr lang="en-GB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GB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FI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CE24C83-3013-87FB-178C-E232E0C20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57" y="4493341"/>
                <a:ext cx="9436509" cy="1164739"/>
              </a:xfrm>
              <a:prstGeom prst="rect">
                <a:avLst/>
              </a:prstGeom>
              <a:blipFill>
                <a:blip r:embed="rId3"/>
                <a:stretch>
                  <a:fillRect l="-1357" t="-13089" b="-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87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1FA1DAE54B7E4FA0065138C1556DCA" ma:contentTypeVersion="14" ma:contentTypeDescription="Create a new document." ma:contentTypeScope="" ma:versionID="eb5cea6d0057a0d48657d864b5cb5f3f">
  <xsd:schema xmlns:xsd="http://www.w3.org/2001/XMLSchema" xmlns:xs="http://www.w3.org/2001/XMLSchema" xmlns:p="http://schemas.microsoft.com/office/2006/metadata/properties" xmlns:ns3="d3734305-2076-4e59-8727-00f0d7c4bda4" xmlns:ns4="79504b87-8e7f-4446-8405-a0baaf36615f" targetNamespace="http://schemas.microsoft.com/office/2006/metadata/properties" ma:root="true" ma:fieldsID="9a576274a8bead1b0507475b3a7e77d6" ns3:_="" ns4:_="">
    <xsd:import namespace="d3734305-2076-4e59-8727-00f0d7c4bda4"/>
    <xsd:import namespace="79504b87-8e7f-4446-8405-a0baaf36615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734305-2076-4e59-8727-00f0d7c4bd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504b87-8e7f-4446-8405-a0baaf3661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9504b87-8e7f-4446-8405-a0baaf36615f" xsi:nil="true"/>
  </documentManagement>
</p:properties>
</file>

<file path=customXml/itemProps1.xml><?xml version="1.0" encoding="utf-8"?>
<ds:datastoreItem xmlns:ds="http://schemas.openxmlformats.org/officeDocument/2006/customXml" ds:itemID="{A2CBE42C-4A57-44F1-A741-0352D41401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4419D5-95D9-4AE4-8CAD-9E7B19DC1DD8}">
  <ds:schemaRefs>
    <ds:schemaRef ds:uri="79504b87-8e7f-4446-8405-a0baaf36615f"/>
    <ds:schemaRef ds:uri="d3734305-2076-4e59-8727-00f0d7c4bda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7EC7D38-A891-4AE8-98D9-A870C2262996}">
  <ds:schemaRefs>
    <ds:schemaRef ds:uri="http://schemas.openxmlformats.org/package/2006/metadata/core-properties"/>
    <ds:schemaRef ds:uri="http://purl.org/dc/dcmitype/"/>
    <ds:schemaRef ds:uri="d3734305-2076-4e59-8727-00f0d7c4bda4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79504b87-8e7f-4446-8405-a0baaf36615f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Exercise 4</vt:lpstr>
      <vt:lpstr>Problem 1</vt:lpstr>
      <vt:lpstr>Problem 2</vt:lpstr>
      <vt:lpstr>Problem 3</vt:lpstr>
      <vt:lpstr>Problem 3</vt:lpstr>
      <vt:lpstr>Problem 4</vt:lpstr>
      <vt:lpstr>Problem 4</vt:lpstr>
      <vt:lpstr>Problem 5</vt:lpstr>
      <vt:lpstr>Problem 6</vt:lpstr>
      <vt:lpstr>Problem 7</vt:lpstr>
      <vt:lpstr>Problem 7</vt:lpstr>
      <vt:lpstr>Problem 7</vt:lpstr>
      <vt:lpstr>Homework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4</dc:title>
  <dc:creator>Savikko Axel</dc:creator>
  <cp:lastModifiedBy>Savikko Axel</cp:lastModifiedBy>
  <cp:revision>2</cp:revision>
  <dcterms:created xsi:type="dcterms:W3CDTF">2023-02-01T07:31:10Z</dcterms:created>
  <dcterms:modified xsi:type="dcterms:W3CDTF">2023-02-06T20:02:50Z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0x010100201FA1DAE54B7E4FA0065138C1556DCA</vt:lpwstr>
  </property>
</Properties>
</file>