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E"/>
    <a:srgbClr val="005EB8"/>
    <a:srgbClr val="FFFFFF"/>
    <a:srgbClr val="EF363B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094" autoAdjust="0"/>
  </p:normalViewPr>
  <p:slideViewPr>
    <p:cSldViewPr snapToGrid="0" snapToObjects="1">
      <p:cViewPr varScale="1">
        <p:scale>
          <a:sx n="89" d="100"/>
          <a:sy n="89" d="100"/>
        </p:scale>
        <p:origin x="64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398" y="896699"/>
            <a:ext cx="3869137" cy="1675051"/>
          </a:xfrm>
        </p:spPr>
        <p:txBody>
          <a:bodyPr/>
          <a:lstStyle/>
          <a:p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formelles</a:t>
            </a:r>
            <a:r>
              <a:rPr lang="fi-FI" dirty="0"/>
              <a:t>, </a:t>
            </a:r>
            <a:r>
              <a:rPr lang="fi-FI" dirty="0" err="1"/>
              <a:t>standard</a:t>
            </a:r>
            <a:r>
              <a:rPr lang="fi-FI" dirty="0"/>
              <a:t> et </a:t>
            </a:r>
            <a:r>
              <a:rPr lang="fi-FI" dirty="0" err="1"/>
              <a:t>informelles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/>
              <a:t>LC-4111 </a:t>
            </a:r>
            <a:r>
              <a:rPr lang="fi-FI" dirty="0" err="1"/>
              <a:t>Fran</a:t>
            </a:r>
            <a:r>
              <a:rPr lang="fr-FR" dirty="0" err="1"/>
              <a:t>çais</a:t>
            </a:r>
            <a:r>
              <a:rPr lang="fr-FR" dirty="0"/>
              <a:t> 1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i-FI" dirty="0"/>
              <a:t>David Erent</a:t>
            </a:r>
          </a:p>
        </p:txBody>
      </p:sp>
      <p:pic>
        <p:nvPicPr>
          <p:cNvPr id="9" name="Picture Placeholder 8" descr="A close up of a toy&#10;&#10;Description automatically generated">
            <a:extLst>
              <a:ext uri="{FF2B5EF4-FFF2-40B4-BE49-F238E27FC236}">
                <a16:creationId xmlns:a16="http://schemas.microsoft.com/office/drawing/2014/main" id="{99224169-C310-4F0C-8D20-E2DE2EDDC4E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5478" r="5478"/>
          <a:stretch>
            <a:fillRect/>
          </a:stretch>
        </p:blipFill>
        <p:spPr/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398" y="264563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6E299D-FE93-4A67-B072-EBF0AA22BAA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Les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informelles</a:t>
            </a:r>
            <a:endParaRPr lang="fi-FI" dirty="0"/>
          </a:p>
          <a:p>
            <a:r>
              <a:rPr lang="fi-FI" sz="2400" dirty="0"/>
              <a:t>(</a:t>
            </a:r>
            <a:r>
              <a:rPr lang="fi-FI" sz="2400" dirty="0" err="1"/>
              <a:t>aussi</a:t>
            </a:r>
            <a:r>
              <a:rPr lang="fi-FI" sz="2400" dirty="0"/>
              <a:t> </a:t>
            </a:r>
            <a:r>
              <a:rPr lang="fi-FI" sz="2400" dirty="0" err="1"/>
              <a:t>appelées</a:t>
            </a:r>
            <a:r>
              <a:rPr lang="fi-FI" sz="2400" dirty="0"/>
              <a:t> </a:t>
            </a:r>
            <a:r>
              <a:rPr lang="fr-FR" sz="2400" dirty="0"/>
              <a:t>« familières »)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856B1-67F9-4870-8771-A54B5F7E24D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r-FR" b="0" dirty="0"/>
              <a:t> </a:t>
            </a:r>
            <a:r>
              <a:rPr lang="fr-FR" b="0" dirty="0" err="1"/>
              <a:t>Words</a:t>
            </a:r>
            <a:r>
              <a:rPr lang="fr-FR" b="0" dirty="0"/>
              <a:t> in the </a:t>
            </a:r>
            <a:r>
              <a:rPr lang="fr-FR" b="0" dirty="0" err="1"/>
              <a:t>same</a:t>
            </a:r>
            <a:r>
              <a:rPr lang="fr-FR" b="0" dirty="0"/>
              <a:t> </a:t>
            </a:r>
            <a:r>
              <a:rPr lang="fr-FR" b="0" dirty="0" err="1"/>
              <a:t>order</a:t>
            </a:r>
            <a:r>
              <a:rPr lang="fr-FR" b="0" dirty="0"/>
              <a:t> as in a </a:t>
            </a:r>
            <a:r>
              <a:rPr lang="fr-FR" b="0" dirty="0" err="1"/>
              <a:t>statement</a:t>
            </a:r>
            <a:endParaRPr lang="fr-FR" b="0" dirty="0"/>
          </a:p>
          <a:p>
            <a:r>
              <a:rPr lang="fr-FR" b="0" dirty="0"/>
              <a:t>Question </a:t>
            </a:r>
            <a:r>
              <a:rPr lang="fr-FR" b="0" dirty="0" err="1"/>
              <a:t>word</a:t>
            </a:r>
            <a:r>
              <a:rPr lang="fr-FR" b="0" dirty="0"/>
              <a:t> </a:t>
            </a:r>
            <a:r>
              <a:rPr lang="fr-FR" b="0" dirty="0" err="1"/>
              <a:t>usually</a:t>
            </a:r>
            <a:r>
              <a:rPr lang="fr-FR" b="0" dirty="0"/>
              <a:t> at the end… but not </a:t>
            </a:r>
            <a:r>
              <a:rPr lang="fr-FR" b="0" dirty="0" err="1"/>
              <a:t>necessarily</a:t>
            </a:r>
            <a:r>
              <a:rPr lang="fr-FR" b="0" dirty="0"/>
              <a:t>.</a:t>
            </a:r>
          </a:p>
          <a:p>
            <a:r>
              <a:rPr lang="fr-FR" b="0" dirty="0"/>
              <a:t>In yes/no questions, </a:t>
            </a:r>
            <a:r>
              <a:rPr lang="fr-FR" b="0" dirty="0" err="1"/>
              <a:t>only</a:t>
            </a:r>
            <a:r>
              <a:rPr lang="fr-FR" b="0" dirty="0"/>
              <a:t> the intonation or the question mark </a:t>
            </a:r>
            <a:r>
              <a:rPr lang="fr-FR" b="0" dirty="0" err="1"/>
              <a:t>make</a:t>
            </a:r>
            <a:r>
              <a:rPr lang="fr-FR" b="0" dirty="0"/>
              <a:t> the </a:t>
            </a:r>
            <a:r>
              <a:rPr lang="fr-FR" b="0" dirty="0" err="1"/>
              <a:t>difference</a:t>
            </a:r>
            <a:r>
              <a:rPr lang="fr-FR" b="0" dirty="0"/>
              <a:t>. </a:t>
            </a:r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0AEF-617A-49C4-A0EA-9B9F12C6D162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Comment</a:t>
            </a:r>
            <a:r>
              <a:rPr lang="fr-FR" b="0" dirty="0">
                <a:solidFill>
                  <a:schemeClr val="tx2"/>
                </a:solidFill>
              </a:rPr>
              <a:t> tu t’appelles ? / Tu t’appelles comment ?</a:t>
            </a:r>
          </a:p>
          <a:p>
            <a:r>
              <a:rPr lang="fr-FR" b="0" dirty="0">
                <a:solidFill>
                  <a:schemeClr val="tx2"/>
                </a:solidFill>
              </a:rPr>
              <a:t>Je peux prendre vos coordonnées </a:t>
            </a:r>
            <a:r>
              <a:rPr lang="fr-FR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126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891F43-BD07-4E87-B785-8E59C773981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Les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formelles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8F446-3AEB-4836-8681-01E7E8D07D7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r-FR" b="0" dirty="0" err="1"/>
              <a:t>Personal</a:t>
            </a:r>
            <a:r>
              <a:rPr lang="fr-FR" b="0" dirty="0"/>
              <a:t> </a:t>
            </a:r>
            <a:r>
              <a:rPr lang="fr-FR" b="0" dirty="0" err="1"/>
              <a:t>pronoun</a:t>
            </a:r>
            <a:r>
              <a:rPr lang="fr-FR" b="0" dirty="0"/>
              <a:t> (</a:t>
            </a:r>
            <a:r>
              <a:rPr lang="fr-FR" b="0" dirty="0" err="1"/>
              <a:t>subject</a:t>
            </a:r>
            <a:r>
              <a:rPr lang="fr-FR" b="0" dirty="0"/>
              <a:t>) </a:t>
            </a:r>
            <a:r>
              <a:rPr lang="fr-FR" b="0" dirty="0" err="1"/>
              <a:t>placed</a:t>
            </a:r>
            <a:r>
              <a:rPr lang="fr-FR" b="0" dirty="0"/>
              <a:t> </a:t>
            </a:r>
            <a:r>
              <a:rPr lang="fr-FR" dirty="0" err="1"/>
              <a:t>after</a:t>
            </a:r>
            <a:r>
              <a:rPr lang="fr-FR" b="0" dirty="0"/>
              <a:t> the </a:t>
            </a:r>
            <a:r>
              <a:rPr lang="fr-FR" b="0" dirty="0" err="1"/>
              <a:t>verb</a:t>
            </a:r>
            <a:r>
              <a:rPr lang="fr-FR" b="0" dirty="0"/>
              <a:t>.</a:t>
            </a:r>
          </a:p>
          <a:p>
            <a:r>
              <a:rPr lang="fr-FR" b="0" dirty="0"/>
              <a:t>A </a:t>
            </a:r>
            <a:r>
              <a:rPr lang="fr-FR" b="0" dirty="0" err="1"/>
              <a:t>hyphen</a:t>
            </a:r>
            <a:r>
              <a:rPr lang="fr-FR" b="0" dirty="0"/>
              <a:t> (-) </a:t>
            </a:r>
            <a:r>
              <a:rPr lang="fr-FR" b="0" dirty="0" err="1"/>
              <a:t>is</a:t>
            </a:r>
            <a:r>
              <a:rPr lang="fr-FR" b="0" dirty="0"/>
              <a:t> </a:t>
            </a:r>
            <a:r>
              <a:rPr lang="fr-FR" b="0" dirty="0" err="1"/>
              <a:t>used</a:t>
            </a:r>
            <a:r>
              <a:rPr lang="fr-FR" b="0" dirty="0"/>
              <a:t> </a:t>
            </a:r>
            <a:r>
              <a:rPr lang="fr-FR" b="0" dirty="0" err="1"/>
              <a:t>between</a:t>
            </a:r>
            <a:r>
              <a:rPr lang="fr-FR" b="0" dirty="0"/>
              <a:t> the </a:t>
            </a:r>
            <a:r>
              <a:rPr lang="fr-FR" b="0" dirty="0" err="1"/>
              <a:t>verb</a:t>
            </a:r>
            <a:r>
              <a:rPr lang="fr-FR" b="0" dirty="0"/>
              <a:t> and the </a:t>
            </a:r>
            <a:r>
              <a:rPr lang="fr-FR" b="0" dirty="0" err="1"/>
              <a:t>pronoun</a:t>
            </a:r>
            <a:r>
              <a:rPr lang="fr-FR" b="0" dirty="0"/>
              <a:t>.</a:t>
            </a:r>
          </a:p>
          <a:p>
            <a:r>
              <a:rPr lang="fr-FR" b="0" dirty="0"/>
              <a:t>An extra « t » </a:t>
            </a:r>
            <a:r>
              <a:rPr lang="fr-FR" b="0" dirty="0" err="1"/>
              <a:t>may</a:t>
            </a:r>
            <a:r>
              <a:rPr lang="fr-FR" b="0" dirty="0"/>
              <a:t> </a:t>
            </a:r>
            <a:r>
              <a:rPr lang="fr-FR" b="0" dirty="0" err="1"/>
              <a:t>be</a:t>
            </a:r>
            <a:r>
              <a:rPr lang="fr-FR" b="0" dirty="0"/>
              <a:t> </a:t>
            </a:r>
            <a:r>
              <a:rPr lang="fr-FR" b="0" dirty="0" err="1"/>
              <a:t>used</a:t>
            </a:r>
            <a:r>
              <a:rPr lang="fr-FR" b="0" dirty="0"/>
              <a:t> </a:t>
            </a:r>
            <a:r>
              <a:rPr lang="fr-FR" b="0" dirty="0" err="1"/>
              <a:t>between</a:t>
            </a:r>
            <a:r>
              <a:rPr lang="fr-FR" b="0" dirty="0"/>
              <a:t> </a:t>
            </a:r>
            <a:r>
              <a:rPr lang="fr-FR" b="0" dirty="0" err="1"/>
              <a:t>two</a:t>
            </a:r>
            <a:r>
              <a:rPr lang="fr-FR" b="0" dirty="0"/>
              <a:t> </a:t>
            </a:r>
            <a:r>
              <a:rPr lang="fr-FR" b="0" dirty="0" err="1"/>
              <a:t>vowels</a:t>
            </a:r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8481E-5E1F-4E16-9A0E-9603C31DE220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r-FR" b="0" dirty="0">
                <a:solidFill>
                  <a:schemeClr val="tx2"/>
                </a:solidFill>
              </a:rPr>
              <a:t>Où travaillez-vous ? </a:t>
            </a:r>
          </a:p>
          <a:p>
            <a:r>
              <a:rPr lang="fr-FR" b="0" dirty="0">
                <a:solidFill>
                  <a:schemeClr val="tx2"/>
                </a:solidFill>
              </a:rPr>
              <a:t>Aimez-vous votre profession ? </a:t>
            </a:r>
          </a:p>
          <a:p>
            <a:r>
              <a:rPr lang="fr-FR" b="0" dirty="0">
                <a:solidFill>
                  <a:schemeClr val="tx2"/>
                </a:solidFill>
              </a:rPr>
              <a:t>Avec qui menez-vous vos affaires ? </a:t>
            </a:r>
          </a:p>
          <a:p>
            <a:r>
              <a:rPr lang="fr-FR" b="0" dirty="0">
                <a:solidFill>
                  <a:schemeClr val="tx2"/>
                </a:solidFill>
              </a:rPr>
              <a:t>Où avez-vous fait vos études ? </a:t>
            </a:r>
          </a:p>
          <a:p>
            <a:r>
              <a:rPr lang="fr-FR" b="0" dirty="0">
                <a:solidFill>
                  <a:schemeClr val="tx2"/>
                </a:solidFill>
              </a:rPr>
              <a:t>A-</a:t>
            </a:r>
            <a:r>
              <a:rPr lang="fr-FR" dirty="0">
                <a:solidFill>
                  <a:schemeClr val="tx2"/>
                </a:solidFill>
              </a:rPr>
              <a:t>t</a:t>
            </a:r>
            <a:r>
              <a:rPr lang="fr-FR" b="0" dirty="0">
                <a:solidFill>
                  <a:schemeClr val="tx2"/>
                </a:solidFill>
              </a:rPr>
              <a:t>-il des enfants 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503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841686-49DA-4C08-8B54-DD8508D3340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Les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formelles</a:t>
            </a:r>
            <a:endParaRPr lang="fr-FR" dirty="0"/>
          </a:p>
          <a:p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50AD5-69C3-45F7-AEBB-ACFFC0B121D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b="0" dirty="0"/>
              <a:t>When the subject is </a:t>
            </a:r>
            <a:r>
              <a:rPr lang="en-US" dirty="0"/>
              <a:t>not a pronoun</a:t>
            </a:r>
            <a:r>
              <a:rPr lang="en-US" b="0" dirty="0"/>
              <a:t>, an extra, redundant pronoun is inserted after the verb 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63123-B495-4757-A464-9B7EF46E7D1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Paula</a:t>
            </a:r>
            <a:r>
              <a:rPr lang="fi-FI" b="0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vient-</a:t>
            </a:r>
            <a:r>
              <a:rPr lang="fi-FI" dirty="0" err="1">
                <a:solidFill>
                  <a:schemeClr val="tx2"/>
                </a:solidFill>
              </a:rPr>
              <a:t>elle</a:t>
            </a:r>
            <a:r>
              <a:rPr lang="fi-FI" b="0" dirty="0">
                <a:solidFill>
                  <a:schemeClr val="tx2"/>
                </a:solidFill>
              </a:rPr>
              <a:t> du </a:t>
            </a:r>
            <a:r>
              <a:rPr lang="fi-FI" b="0" dirty="0" err="1">
                <a:solidFill>
                  <a:schemeClr val="tx2"/>
                </a:solidFill>
              </a:rPr>
              <a:t>Brésil</a:t>
            </a:r>
            <a:r>
              <a:rPr lang="fi-FI" b="0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ou</a:t>
            </a:r>
            <a:r>
              <a:rPr lang="fi-FI" b="0" dirty="0">
                <a:solidFill>
                  <a:schemeClr val="tx2"/>
                </a:solidFill>
              </a:rPr>
              <a:t> du </a:t>
            </a:r>
            <a:r>
              <a:rPr lang="fi-FI" b="0" dirty="0" err="1">
                <a:solidFill>
                  <a:schemeClr val="tx2"/>
                </a:solidFill>
              </a:rPr>
              <a:t>Maroc</a:t>
            </a:r>
            <a:r>
              <a:rPr lang="fi-FI" b="0" dirty="0">
                <a:solidFill>
                  <a:schemeClr val="tx2"/>
                </a:solidFill>
              </a:rPr>
              <a:t> ?</a:t>
            </a:r>
          </a:p>
          <a:p>
            <a:r>
              <a:rPr lang="fi-FI" dirty="0" err="1">
                <a:solidFill>
                  <a:schemeClr val="tx2"/>
                </a:solidFill>
              </a:rPr>
              <a:t>Le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président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parle</a:t>
            </a:r>
            <a:r>
              <a:rPr lang="fi-FI" b="0" dirty="0">
                <a:solidFill>
                  <a:schemeClr val="tx2"/>
                </a:solidFill>
              </a:rPr>
              <a:t>-t-</a:t>
            </a:r>
            <a:r>
              <a:rPr lang="fi-FI" dirty="0">
                <a:solidFill>
                  <a:schemeClr val="tx2"/>
                </a:solidFill>
              </a:rPr>
              <a:t>il</a:t>
            </a:r>
            <a:r>
              <a:rPr lang="fi-FI" b="0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anglais</a:t>
            </a:r>
            <a:r>
              <a:rPr lang="fi-FI" b="0" dirty="0">
                <a:solidFill>
                  <a:schemeClr val="tx2"/>
                </a:solidFill>
              </a:rPr>
              <a:t> ?</a:t>
            </a:r>
            <a:endParaRPr lang="fr-FR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6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F9A1F9-183C-4FC0-ADC8-9B41E01DA57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Les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standard</a:t>
            </a:r>
            <a:endParaRPr lang="fi-FI" dirty="0"/>
          </a:p>
          <a:p>
            <a:r>
              <a:rPr lang="fi-FI" sz="2400" dirty="0"/>
              <a:t>(</a:t>
            </a:r>
            <a:r>
              <a:rPr lang="fi-FI" sz="2400" dirty="0" err="1"/>
              <a:t>aussi</a:t>
            </a:r>
            <a:r>
              <a:rPr lang="fi-FI" sz="2400" dirty="0"/>
              <a:t> </a:t>
            </a:r>
            <a:r>
              <a:rPr lang="fi-FI" sz="2400" dirty="0" err="1"/>
              <a:t>appelées</a:t>
            </a:r>
            <a:r>
              <a:rPr lang="fi-FI" sz="2400" dirty="0"/>
              <a:t> </a:t>
            </a:r>
            <a:r>
              <a:rPr lang="fr-FR" sz="2400" dirty="0"/>
              <a:t>« neutres »)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05005-C4D7-43D0-921E-9771025677F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r-FR" sz="2000" dirty="0"/>
              <a:t>« Est-ce que » </a:t>
            </a:r>
            <a:r>
              <a:rPr lang="fr-FR" sz="2000" b="0" dirty="0" err="1"/>
              <a:t>is</a:t>
            </a:r>
            <a:r>
              <a:rPr lang="fr-FR" sz="2000" b="0" dirty="0"/>
              <a:t> </a:t>
            </a:r>
            <a:r>
              <a:rPr lang="fr-FR" sz="2000" b="0" dirty="0" err="1"/>
              <a:t>used</a:t>
            </a:r>
            <a:r>
              <a:rPr lang="fr-FR" sz="2000" b="0" dirty="0"/>
              <a:t> as a mark of </a:t>
            </a:r>
            <a:r>
              <a:rPr lang="fr-FR" sz="2000" b="0" dirty="0" err="1"/>
              <a:t>questioning</a:t>
            </a:r>
            <a:r>
              <a:rPr lang="fr-FR" sz="2000" b="0" dirty="0"/>
              <a:t>. It </a:t>
            </a:r>
            <a:r>
              <a:rPr lang="fr-FR" sz="2000" b="0" dirty="0" err="1"/>
              <a:t>cannot</a:t>
            </a:r>
            <a:r>
              <a:rPr lang="fr-FR" sz="2000" b="0" dirty="0"/>
              <a:t> </a:t>
            </a:r>
            <a:r>
              <a:rPr lang="fr-FR" sz="2000" b="0" dirty="0" err="1"/>
              <a:t>be</a:t>
            </a:r>
            <a:r>
              <a:rPr lang="fr-FR" sz="2000" b="0" dirty="0"/>
              <a:t> </a:t>
            </a:r>
            <a:r>
              <a:rPr lang="fr-FR" sz="2000" b="0" dirty="0" err="1"/>
              <a:t>translated</a:t>
            </a:r>
            <a:r>
              <a:rPr lang="fr-FR" sz="2000" b="0" dirty="0"/>
              <a:t>!</a:t>
            </a:r>
          </a:p>
          <a:p>
            <a:r>
              <a:rPr lang="fr-FR" sz="2000" b="0" dirty="0"/>
              <a:t>« Est-ce que » </a:t>
            </a:r>
            <a:r>
              <a:rPr lang="fr-FR" sz="2000" b="0" dirty="0" err="1"/>
              <a:t>comes</a:t>
            </a:r>
            <a:r>
              <a:rPr lang="fr-FR" sz="2000" b="0" dirty="0"/>
              <a:t> </a:t>
            </a:r>
            <a:r>
              <a:rPr lang="fr-FR" sz="2000" dirty="0"/>
              <a:t>first</a:t>
            </a:r>
            <a:r>
              <a:rPr lang="fr-FR" sz="2000" b="0" dirty="0"/>
              <a:t> in the sentence.</a:t>
            </a:r>
          </a:p>
          <a:p>
            <a:r>
              <a:rPr lang="fr-FR" sz="2000" b="0" dirty="0"/>
              <a:t>« Est-ce que » can </a:t>
            </a:r>
            <a:r>
              <a:rPr lang="fr-FR" sz="2000" b="0" dirty="0" err="1"/>
              <a:t>be</a:t>
            </a:r>
            <a:r>
              <a:rPr lang="fr-FR" sz="2000" b="0" dirty="0"/>
              <a:t> </a:t>
            </a:r>
            <a:r>
              <a:rPr lang="fr-FR" sz="2000" b="0" dirty="0" err="1"/>
              <a:t>used</a:t>
            </a:r>
            <a:r>
              <a:rPr lang="fr-FR" sz="2000" b="0" dirty="0"/>
              <a:t> on </a:t>
            </a:r>
            <a:r>
              <a:rPr lang="fr-FR" sz="2000" b="0" dirty="0" err="1"/>
              <a:t>its</a:t>
            </a:r>
            <a:r>
              <a:rPr lang="fr-FR" sz="2000" b="0" dirty="0"/>
              <a:t> </a:t>
            </a:r>
            <a:r>
              <a:rPr lang="fr-FR" sz="2000" b="0" dirty="0" err="1"/>
              <a:t>own</a:t>
            </a:r>
            <a:r>
              <a:rPr lang="fr-FR" sz="2000" b="0" dirty="0"/>
              <a:t> (in a yes/no question), or </a:t>
            </a:r>
            <a:r>
              <a:rPr lang="fr-FR" sz="2000" dirty="0"/>
              <a:t>in combination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another</a:t>
            </a:r>
            <a:r>
              <a:rPr lang="fr-FR" sz="2000" dirty="0"/>
              <a:t> question </a:t>
            </a:r>
            <a:r>
              <a:rPr lang="fr-FR" sz="2000" dirty="0" err="1"/>
              <a:t>word</a:t>
            </a:r>
            <a:r>
              <a:rPr lang="fr-FR" sz="2000" b="0" dirty="0"/>
              <a:t>.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F563F-DE2D-4312-8944-0204DF1DA53A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fr-FR" b="0" dirty="0"/>
          </a:p>
          <a:p>
            <a:r>
              <a:rPr lang="fr-FR" dirty="0">
                <a:solidFill>
                  <a:schemeClr val="tx2"/>
                </a:solidFill>
              </a:rPr>
              <a:t>Est-ce que </a:t>
            </a:r>
            <a:r>
              <a:rPr lang="fr-FR" b="0" dirty="0">
                <a:solidFill>
                  <a:schemeClr val="tx2"/>
                </a:solidFill>
              </a:rPr>
              <a:t>tu travailles en ce moment ?</a:t>
            </a:r>
          </a:p>
          <a:p>
            <a:endParaRPr lang="fr-FR" b="0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Où est-ce que </a:t>
            </a:r>
            <a:r>
              <a:rPr lang="fr-FR" b="0" dirty="0">
                <a:solidFill>
                  <a:schemeClr val="tx2"/>
                </a:solidFill>
              </a:rPr>
              <a:t>vous travaillez ? </a:t>
            </a:r>
          </a:p>
          <a:p>
            <a:pPr marL="0" indent="0">
              <a:buNone/>
            </a:pPr>
            <a:endParaRPr lang="fr-FR" b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90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4550FE-3E90-44D1-B0C2-CB15A93FF3A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Les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standard</a:t>
            </a:r>
            <a:endParaRPr lang="fi-FI" dirty="0"/>
          </a:p>
          <a:p>
            <a:r>
              <a:rPr lang="fi-FI" sz="2400" dirty="0" err="1"/>
              <a:t>Special</a:t>
            </a:r>
            <a:r>
              <a:rPr lang="fi-FI" sz="2400" dirty="0"/>
              <a:t> case 1: </a:t>
            </a:r>
            <a:r>
              <a:rPr lang="fi-FI" sz="2400" dirty="0" err="1"/>
              <a:t>Quel</a:t>
            </a:r>
            <a:endParaRPr lang="fr-FR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1BB2B-AC9E-4D06-B84F-2F23482E43A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b="0" dirty="0" err="1"/>
              <a:t>With</a:t>
            </a:r>
            <a:r>
              <a:rPr lang="fi-FI" b="0" dirty="0"/>
              <a:t> </a:t>
            </a:r>
            <a:r>
              <a:rPr lang="fr-FR" b="0" dirty="0"/>
              <a:t>« Quel » (and all </a:t>
            </a:r>
            <a:r>
              <a:rPr lang="fr-FR" b="0" dirty="0" err="1"/>
              <a:t>its</a:t>
            </a:r>
            <a:r>
              <a:rPr lang="fr-FR" b="0" dirty="0"/>
              <a:t> </a:t>
            </a:r>
            <a:r>
              <a:rPr lang="fr-FR" b="0" dirty="0" err="1"/>
              <a:t>forms</a:t>
            </a:r>
            <a:r>
              <a:rPr lang="fr-FR" b="0" dirty="0"/>
              <a:t>), « est-ce que » </a:t>
            </a:r>
            <a:r>
              <a:rPr lang="fr-FR" b="0" dirty="0" err="1"/>
              <a:t>comes</a:t>
            </a:r>
            <a:r>
              <a:rPr lang="fr-FR" b="0" dirty="0"/>
              <a:t> </a:t>
            </a:r>
            <a:r>
              <a:rPr lang="fr-FR" b="0" dirty="0" err="1"/>
              <a:t>after</a:t>
            </a:r>
            <a:r>
              <a:rPr lang="fr-FR" b="0" dirty="0"/>
              <a:t> the </a:t>
            </a:r>
            <a:r>
              <a:rPr lang="fr-FR" b="0" dirty="0" err="1">
                <a:solidFill>
                  <a:srgbClr val="00965E"/>
                </a:solidFill>
              </a:rPr>
              <a:t>noun</a:t>
            </a:r>
            <a:r>
              <a:rPr lang="fr-FR" b="0" dirty="0"/>
              <a:t> !</a:t>
            </a:r>
          </a:p>
          <a:p>
            <a:endParaRPr lang="fr-FR" b="0" dirty="0"/>
          </a:p>
          <a:p>
            <a:r>
              <a:rPr lang="fr-FR" b="0" dirty="0">
                <a:solidFill>
                  <a:srgbClr val="FF0000"/>
                </a:solidFill>
              </a:rPr>
              <a:t>« Est-ce que » </a:t>
            </a:r>
            <a:r>
              <a:rPr lang="fr-FR" b="0" dirty="0" err="1">
                <a:solidFill>
                  <a:srgbClr val="FF0000"/>
                </a:solidFill>
              </a:rPr>
              <a:t>cannot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be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used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0" dirty="0" err="1">
                <a:solidFill>
                  <a:srgbClr val="FF0000"/>
                </a:solidFill>
              </a:rPr>
              <a:t>with</a:t>
            </a:r>
            <a:r>
              <a:rPr lang="fr-FR" b="0" dirty="0">
                <a:solidFill>
                  <a:srgbClr val="FF0000"/>
                </a:solidFill>
              </a:rPr>
              <a:t> « Quel est »!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1744D-51BF-444F-B04F-501BAF5F04C5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i-FI" b="0" dirty="0" err="1">
                <a:solidFill>
                  <a:srgbClr val="00965E"/>
                </a:solidFill>
              </a:rPr>
              <a:t>Quel</a:t>
            </a:r>
            <a:r>
              <a:rPr lang="fi-FI" b="0" dirty="0">
                <a:solidFill>
                  <a:srgbClr val="00965E"/>
                </a:solidFill>
              </a:rPr>
              <a:t> </a:t>
            </a:r>
            <a:r>
              <a:rPr lang="fi-FI" b="0" dirty="0" err="1">
                <a:solidFill>
                  <a:srgbClr val="00965E"/>
                </a:solidFill>
              </a:rPr>
              <a:t>animal</a:t>
            </a:r>
            <a:r>
              <a:rPr lang="fi-FI" b="0" dirty="0">
                <a:solidFill>
                  <a:srgbClr val="00965E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est-ce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que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vous</a:t>
            </a:r>
            <a:r>
              <a:rPr lang="fi-FI" b="0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préférez</a:t>
            </a:r>
            <a:r>
              <a:rPr lang="fi-FI" b="0" dirty="0">
                <a:solidFill>
                  <a:schemeClr val="tx2"/>
                </a:solidFill>
              </a:rPr>
              <a:t> ?</a:t>
            </a:r>
          </a:p>
          <a:p>
            <a:r>
              <a:rPr lang="fi-FI" b="0" dirty="0" err="1">
                <a:solidFill>
                  <a:srgbClr val="00965E"/>
                </a:solidFill>
              </a:rPr>
              <a:t>Quelles</a:t>
            </a:r>
            <a:r>
              <a:rPr lang="fi-FI" b="0" dirty="0">
                <a:solidFill>
                  <a:srgbClr val="00965E"/>
                </a:solidFill>
              </a:rPr>
              <a:t> </a:t>
            </a:r>
            <a:r>
              <a:rPr lang="fi-FI" b="0" dirty="0" err="1">
                <a:solidFill>
                  <a:srgbClr val="00965E"/>
                </a:solidFill>
              </a:rPr>
              <a:t>pizzas</a:t>
            </a:r>
            <a:r>
              <a:rPr lang="fi-FI" b="0" dirty="0">
                <a:solidFill>
                  <a:srgbClr val="00965E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est-ce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que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vous</a:t>
            </a:r>
            <a:r>
              <a:rPr lang="fi-FI" b="0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voulez</a:t>
            </a:r>
            <a:r>
              <a:rPr lang="fi-FI" b="0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commander</a:t>
            </a:r>
            <a:r>
              <a:rPr lang="fi-FI" b="0" dirty="0">
                <a:solidFill>
                  <a:schemeClr val="tx2"/>
                </a:solidFill>
              </a:rPr>
              <a:t> ?</a:t>
            </a:r>
          </a:p>
          <a:p>
            <a:endParaRPr lang="fi-FI" b="0" dirty="0"/>
          </a:p>
          <a:p>
            <a:r>
              <a:rPr lang="fi-FI" b="0" dirty="0" err="1">
                <a:solidFill>
                  <a:srgbClr val="FF0000"/>
                </a:solidFill>
              </a:rPr>
              <a:t>Quel</a:t>
            </a:r>
            <a:r>
              <a:rPr lang="fi-FI" b="0" dirty="0">
                <a:solidFill>
                  <a:srgbClr val="FF0000"/>
                </a:solidFill>
              </a:rPr>
              <a:t> </a:t>
            </a:r>
            <a:r>
              <a:rPr lang="fi-FI" b="0" dirty="0" err="1">
                <a:solidFill>
                  <a:srgbClr val="FF0000"/>
                </a:solidFill>
              </a:rPr>
              <a:t>est</a:t>
            </a:r>
            <a:r>
              <a:rPr lang="fi-FI" b="0" dirty="0">
                <a:solidFill>
                  <a:srgbClr val="FF0000"/>
                </a:solidFill>
              </a:rPr>
              <a:t> </a:t>
            </a:r>
            <a:r>
              <a:rPr lang="fi-FI" b="0" dirty="0" err="1">
                <a:solidFill>
                  <a:srgbClr val="FF0000"/>
                </a:solidFill>
              </a:rPr>
              <a:t>votre</a:t>
            </a:r>
            <a:r>
              <a:rPr lang="fi-FI" b="0" dirty="0">
                <a:solidFill>
                  <a:srgbClr val="FF0000"/>
                </a:solidFill>
              </a:rPr>
              <a:t> </a:t>
            </a:r>
            <a:r>
              <a:rPr lang="fi-FI" b="0" dirty="0" err="1">
                <a:solidFill>
                  <a:srgbClr val="FF0000"/>
                </a:solidFill>
              </a:rPr>
              <a:t>animal</a:t>
            </a:r>
            <a:r>
              <a:rPr lang="fi-FI" b="0" dirty="0">
                <a:solidFill>
                  <a:srgbClr val="FF0000"/>
                </a:solidFill>
              </a:rPr>
              <a:t> </a:t>
            </a:r>
            <a:r>
              <a:rPr lang="fi-FI" b="0" dirty="0" err="1">
                <a:solidFill>
                  <a:srgbClr val="FF0000"/>
                </a:solidFill>
              </a:rPr>
              <a:t>préféré</a:t>
            </a:r>
            <a:r>
              <a:rPr lang="fi-FI" b="0" dirty="0">
                <a:solidFill>
                  <a:srgbClr val="FF0000"/>
                </a:solidFill>
              </a:rPr>
              <a:t> ?</a:t>
            </a:r>
            <a:endParaRPr lang="fr-FR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6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4550FE-3E90-44D1-B0C2-CB15A93FF3A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Les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standard</a:t>
            </a:r>
            <a:endParaRPr lang="fi-FI" dirty="0"/>
          </a:p>
          <a:p>
            <a:r>
              <a:rPr lang="fi-FI" sz="2400" dirty="0" err="1"/>
              <a:t>Special</a:t>
            </a:r>
            <a:r>
              <a:rPr lang="fi-FI" sz="2400" dirty="0"/>
              <a:t> case 2: </a:t>
            </a:r>
            <a:r>
              <a:rPr lang="fi-FI" sz="2400" dirty="0" err="1"/>
              <a:t>Quoi</a:t>
            </a:r>
            <a:r>
              <a:rPr lang="fi-FI" sz="2400" dirty="0"/>
              <a:t> (</a:t>
            </a:r>
            <a:r>
              <a:rPr lang="fi-FI" sz="2400" dirty="0" err="1"/>
              <a:t>what</a:t>
            </a:r>
            <a:r>
              <a:rPr lang="fi-FI" sz="2400" dirty="0"/>
              <a:t>)</a:t>
            </a:r>
            <a:endParaRPr lang="fr-FR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1BB2B-AC9E-4D06-B84F-2F23482E43A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sz="2000" b="0" dirty="0" err="1"/>
              <a:t>The</a:t>
            </a:r>
            <a:r>
              <a:rPr lang="fi-FI" sz="2000" b="0" dirty="0"/>
              <a:t> </a:t>
            </a:r>
            <a:r>
              <a:rPr lang="fi-FI" sz="2000" b="0" dirty="0" err="1"/>
              <a:t>question</a:t>
            </a:r>
            <a:r>
              <a:rPr lang="fi-FI" sz="2000" b="0" dirty="0"/>
              <a:t> </a:t>
            </a:r>
            <a:r>
              <a:rPr lang="fi-FI" sz="2000" b="0" dirty="0" err="1"/>
              <a:t>word</a:t>
            </a:r>
            <a:r>
              <a:rPr lang="fi-FI" sz="2000" b="0" dirty="0"/>
              <a:t> </a:t>
            </a:r>
            <a:r>
              <a:rPr lang="fr-FR" sz="2000" b="0" dirty="0"/>
              <a:t>« quoi » has </a:t>
            </a:r>
            <a:r>
              <a:rPr lang="fr-FR" sz="2000" b="0" dirty="0" err="1"/>
              <a:t>two</a:t>
            </a:r>
            <a:r>
              <a:rPr lang="fr-FR" sz="2000" b="0" dirty="0"/>
              <a:t> </a:t>
            </a:r>
            <a:r>
              <a:rPr lang="fr-FR" sz="2000" b="0" dirty="0" err="1"/>
              <a:t>forms</a:t>
            </a:r>
            <a:r>
              <a:rPr lang="fr-FR" sz="2000" b="0" dirty="0"/>
              <a:t> : « quoi » and « que ».</a:t>
            </a:r>
          </a:p>
          <a:p>
            <a:r>
              <a:rPr lang="fr-FR" sz="2000" b="0" dirty="0"/>
              <a:t>« Quoi » </a:t>
            </a:r>
            <a:r>
              <a:rPr lang="fr-FR" sz="2000" b="0" dirty="0" err="1"/>
              <a:t>is</a:t>
            </a:r>
            <a:r>
              <a:rPr lang="fr-FR" sz="2000" b="0" dirty="0"/>
              <a:t> </a:t>
            </a:r>
            <a:r>
              <a:rPr lang="fr-FR" sz="2000" b="0" dirty="0" err="1"/>
              <a:t>used</a:t>
            </a:r>
            <a:r>
              <a:rPr lang="fr-FR" sz="2000" b="0" dirty="0"/>
              <a:t> on </a:t>
            </a:r>
            <a:r>
              <a:rPr lang="fr-FR" sz="2000" b="0" dirty="0" err="1"/>
              <a:t>its</a:t>
            </a:r>
            <a:r>
              <a:rPr lang="fr-FR" sz="2000" b="0" dirty="0"/>
              <a:t> </a:t>
            </a:r>
            <a:r>
              <a:rPr lang="fr-FR" sz="2000" b="0" dirty="0" err="1"/>
              <a:t>own</a:t>
            </a:r>
            <a:r>
              <a:rPr lang="fr-FR" sz="2000" b="0" dirty="0"/>
              <a:t>, </a:t>
            </a:r>
            <a:r>
              <a:rPr lang="fr-FR" sz="2000" b="0" dirty="0" err="1"/>
              <a:t>after</a:t>
            </a:r>
            <a:r>
              <a:rPr lang="fr-FR" sz="2000" b="0" dirty="0"/>
              <a:t> a </a:t>
            </a:r>
            <a:r>
              <a:rPr lang="fr-FR" sz="2000" b="0" dirty="0" err="1"/>
              <a:t>preposition</a:t>
            </a:r>
            <a:r>
              <a:rPr lang="fr-FR" sz="2000" b="0" dirty="0"/>
              <a:t> or at the end of a sentence.</a:t>
            </a:r>
          </a:p>
          <a:p>
            <a:r>
              <a:rPr lang="fr-FR" sz="2000" b="0" dirty="0"/>
              <a:t>« Que » </a:t>
            </a:r>
            <a:r>
              <a:rPr lang="fr-FR" sz="2000" b="0" dirty="0" err="1"/>
              <a:t>is</a:t>
            </a:r>
            <a:r>
              <a:rPr lang="fr-FR" sz="2000" b="0" dirty="0"/>
              <a:t> </a:t>
            </a:r>
            <a:r>
              <a:rPr lang="fr-FR" sz="2000" b="0" dirty="0" err="1"/>
              <a:t>used</a:t>
            </a:r>
            <a:r>
              <a:rPr lang="fr-FR" sz="2000" b="0" dirty="0"/>
              <a:t> in first position in a sentence, and </a:t>
            </a:r>
            <a:r>
              <a:rPr lang="fr-FR" sz="2000" b="0" dirty="0" err="1"/>
              <a:t>never</a:t>
            </a:r>
            <a:r>
              <a:rPr lang="fr-FR" sz="2000" b="0" dirty="0"/>
              <a:t> on </a:t>
            </a:r>
            <a:r>
              <a:rPr lang="fr-FR" sz="2000" b="0" dirty="0" err="1"/>
              <a:t>its</a:t>
            </a:r>
            <a:r>
              <a:rPr lang="fr-FR" sz="2000" b="0" dirty="0"/>
              <a:t> </a:t>
            </a:r>
            <a:r>
              <a:rPr lang="fr-FR" sz="2000" b="0" dirty="0" err="1"/>
              <a:t>own</a:t>
            </a:r>
            <a:r>
              <a:rPr lang="fr-FR" sz="2000" b="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1744D-51BF-444F-B04F-501BAF5F04C5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0" dirty="0" err="1">
                <a:solidFill>
                  <a:schemeClr val="tx2"/>
                </a:solidFill>
              </a:rPr>
              <a:t>Examples</a:t>
            </a:r>
            <a:r>
              <a:rPr lang="fi-FI" b="0" dirty="0">
                <a:solidFill>
                  <a:schemeClr val="tx2"/>
                </a:solidFill>
              </a:rPr>
              <a:t> in </a:t>
            </a:r>
            <a:r>
              <a:rPr lang="fi-FI" dirty="0" err="1">
                <a:solidFill>
                  <a:schemeClr val="tx2"/>
                </a:solidFill>
              </a:rPr>
              <a:t>formal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questions</a:t>
            </a:r>
            <a:r>
              <a:rPr lang="fi-FI" b="0" dirty="0">
                <a:solidFill>
                  <a:schemeClr val="tx2"/>
                </a:solidFill>
              </a:rPr>
              <a:t>:</a:t>
            </a:r>
          </a:p>
          <a:p>
            <a:r>
              <a:rPr lang="fi-FI" b="0" dirty="0" err="1">
                <a:solidFill>
                  <a:schemeClr val="tx2"/>
                </a:solidFill>
              </a:rPr>
              <a:t>Tu</a:t>
            </a:r>
            <a:r>
              <a:rPr lang="fi-FI" b="0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veux</a:t>
            </a:r>
            <a:r>
              <a:rPr lang="fi-FI" b="0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quoi</a:t>
            </a:r>
            <a:r>
              <a:rPr lang="fi-FI" b="0" dirty="0">
                <a:solidFill>
                  <a:schemeClr val="tx2"/>
                </a:solidFill>
              </a:rPr>
              <a:t> ?</a:t>
            </a:r>
          </a:p>
          <a:p>
            <a:r>
              <a:rPr lang="fi-FI" b="0" dirty="0" err="1">
                <a:solidFill>
                  <a:schemeClr val="tx2"/>
                </a:solidFill>
              </a:rPr>
              <a:t>C’est</a:t>
            </a:r>
            <a:r>
              <a:rPr lang="fi-FI" b="0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quoi</a:t>
            </a:r>
            <a:r>
              <a:rPr lang="fi-FI" b="0" dirty="0">
                <a:solidFill>
                  <a:schemeClr val="tx2"/>
                </a:solidFill>
              </a:rPr>
              <a:t> ?</a:t>
            </a:r>
          </a:p>
          <a:p>
            <a:r>
              <a:rPr lang="fi-FI" b="0" dirty="0">
                <a:solidFill>
                  <a:schemeClr val="tx2"/>
                </a:solidFill>
              </a:rPr>
              <a:t>Avec </a:t>
            </a:r>
            <a:r>
              <a:rPr lang="fi-FI" dirty="0" err="1">
                <a:solidFill>
                  <a:schemeClr val="tx2"/>
                </a:solidFill>
              </a:rPr>
              <a:t>quoi</a:t>
            </a:r>
            <a:r>
              <a:rPr lang="fi-FI" b="0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tu</a:t>
            </a:r>
            <a:r>
              <a:rPr lang="fi-FI" b="0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travailles</a:t>
            </a:r>
            <a:r>
              <a:rPr lang="fi-FI" b="0" dirty="0">
                <a:solidFill>
                  <a:schemeClr val="tx2"/>
                </a:solidFill>
              </a:rPr>
              <a:t> ?</a:t>
            </a:r>
          </a:p>
          <a:p>
            <a:endParaRPr lang="fi-FI" b="0" dirty="0">
              <a:solidFill>
                <a:schemeClr val="tx2"/>
              </a:solidFill>
            </a:endParaRPr>
          </a:p>
          <a:p>
            <a:r>
              <a:rPr lang="fi-FI" dirty="0" err="1">
                <a:solidFill>
                  <a:schemeClr val="tx2"/>
                </a:solidFill>
              </a:rPr>
              <a:t>Que</a:t>
            </a:r>
            <a:r>
              <a:rPr lang="fi-FI" b="0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fais-tu</a:t>
            </a:r>
            <a:r>
              <a:rPr lang="fi-FI" b="0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le</a:t>
            </a:r>
            <a:r>
              <a:rPr lang="fi-FI" b="0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week-end</a:t>
            </a:r>
            <a:r>
              <a:rPr lang="fi-FI" b="0" dirty="0">
                <a:solidFill>
                  <a:schemeClr val="tx2"/>
                </a:solidFill>
              </a:rPr>
              <a:t> ?</a:t>
            </a:r>
          </a:p>
          <a:p>
            <a:endParaRPr lang="fi-FI" b="0" dirty="0">
              <a:solidFill>
                <a:srgbClr val="FF0000"/>
              </a:solidFill>
            </a:endParaRPr>
          </a:p>
          <a:p>
            <a:endParaRPr lang="fr-FR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1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4550FE-3E90-44D1-B0C2-CB15A93FF3A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Les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standard</a:t>
            </a:r>
            <a:endParaRPr lang="fi-FI" dirty="0"/>
          </a:p>
          <a:p>
            <a:r>
              <a:rPr lang="fi-FI" sz="2400" dirty="0" err="1"/>
              <a:t>Special</a:t>
            </a:r>
            <a:r>
              <a:rPr lang="fi-FI" sz="2400" dirty="0"/>
              <a:t> case 2: </a:t>
            </a:r>
            <a:r>
              <a:rPr lang="fi-FI" sz="2400" dirty="0" err="1"/>
              <a:t>Quoi</a:t>
            </a:r>
            <a:r>
              <a:rPr lang="fi-FI" sz="2400" dirty="0"/>
              <a:t> (</a:t>
            </a:r>
            <a:r>
              <a:rPr lang="fi-FI" sz="2400" dirty="0" err="1"/>
              <a:t>what</a:t>
            </a:r>
            <a:r>
              <a:rPr lang="fi-FI" sz="2400" dirty="0"/>
              <a:t>)</a:t>
            </a:r>
            <a:endParaRPr lang="fr-FR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1BB2B-AC9E-4D06-B84F-2F23482E43A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fr-FR" sz="2000" b="0" dirty="0"/>
          </a:p>
          <a:p>
            <a:r>
              <a:rPr lang="fr-FR" sz="2000" b="0" dirty="0"/>
              <a:t>« Que » + « Est-ce que » = « Qu’est-ce que »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1744D-51BF-444F-B04F-501BAF5F04C5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0" dirty="0" err="1">
                <a:solidFill>
                  <a:schemeClr val="tx2"/>
                </a:solidFill>
              </a:rPr>
              <a:t>Examples</a:t>
            </a:r>
            <a:r>
              <a:rPr lang="fi-FI" b="0" dirty="0">
                <a:solidFill>
                  <a:schemeClr val="tx2"/>
                </a:solidFill>
              </a:rPr>
              <a:t> in </a:t>
            </a:r>
            <a:r>
              <a:rPr lang="fi-FI" dirty="0" err="1">
                <a:solidFill>
                  <a:schemeClr val="tx2"/>
                </a:solidFill>
              </a:rPr>
              <a:t>standard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b="0" dirty="0" err="1">
                <a:solidFill>
                  <a:schemeClr val="tx2"/>
                </a:solidFill>
              </a:rPr>
              <a:t>questions</a:t>
            </a:r>
            <a:r>
              <a:rPr lang="fi-FI" b="0" dirty="0">
                <a:solidFill>
                  <a:schemeClr val="tx2"/>
                </a:solidFill>
              </a:rPr>
              <a:t>:</a:t>
            </a:r>
          </a:p>
          <a:p>
            <a:r>
              <a:rPr lang="fi-FI" sz="2000" dirty="0" err="1">
                <a:solidFill>
                  <a:schemeClr val="tx2"/>
                </a:solidFill>
              </a:rPr>
              <a:t>Qu’est-ce</a:t>
            </a:r>
            <a:r>
              <a:rPr lang="fi-FI" sz="2000" dirty="0">
                <a:solidFill>
                  <a:schemeClr val="tx2"/>
                </a:solidFill>
              </a:rPr>
              <a:t> </a:t>
            </a:r>
            <a:r>
              <a:rPr lang="fi-FI" sz="2000" dirty="0" err="1">
                <a:solidFill>
                  <a:schemeClr val="tx2"/>
                </a:solidFill>
              </a:rPr>
              <a:t>que</a:t>
            </a:r>
            <a:r>
              <a:rPr lang="fi-FI" sz="2000" dirty="0">
                <a:solidFill>
                  <a:schemeClr val="tx2"/>
                </a:solidFill>
              </a:rPr>
              <a:t> </a:t>
            </a:r>
            <a:r>
              <a:rPr lang="fi-FI" sz="2000" b="0" dirty="0" err="1">
                <a:solidFill>
                  <a:schemeClr val="tx2"/>
                </a:solidFill>
              </a:rPr>
              <a:t>tu</a:t>
            </a:r>
            <a:r>
              <a:rPr lang="fi-FI" sz="2000" b="0" dirty="0">
                <a:solidFill>
                  <a:schemeClr val="tx2"/>
                </a:solidFill>
              </a:rPr>
              <a:t> </a:t>
            </a:r>
            <a:r>
              <a:rPr lang="fi-FI" sz="2000" b="0" dirty="0" err="1">
                <a:solidFill>
                  <a:schemeClr val="tx2"/>
                </a:solidFill>
              </a:rPr>
              <a:t>veux</a:t>
            </a:r>
            <a:r>
              <a:rPr lang="fi-FI" sz="2000" b="0" dirty="0">
                <a:solidFill>
                  <a:schemeClr val="tx2"/>
                </a:solidFill>
              </a:rPr>
              <a:t> ?</a:t>
            </a:r>
          </a:p>
          <a:p>
            <a:r>
              <a:rPr lang="fi-FI" sz="2000" dirty="0" err="1">
                <a:solidFill>
                  <a:schemeClr val="tx2"/>
                </a:solidFill>
              </a:rPr>
              <a:t>Qu’est-ce</a:t>
            </a:r>
            <a:r>
              <a:rPr lang="fi-FI" sz="2000" dirty="0">
                <a:solidFill>
                  <a:schemeClr val="tx2"/>
                </a:solidFill>
              </a:rPr>
              <a:t> </a:t>
            </a:r>
            <a:r>
              <a:rPr lang="fi-FI" sz="2000" dirty="0" err="1">
                <a:solidFill>
                  <a:schemeClr val="tx2"/>
                </a:solidFill>
              </a:rPr>
              <a:t>que</a:t>
            </a:r>
            <a:r>
              <a:rPr lang="fi-FI" sz="2000" dirty="0">
                <a:solidFill>
                  <a:schemeClr val="tx2"/>
                </a:solidFill>
              </a:rPr>
              <a:t> </a:t>
            </a:r>
            <a:r>
              <a:rPr lang="fi-FI" sz="2000" b="0" dirty="0" err="1">
                <a:solidFill>
                  <a:schemeClr val="tx2"/>
                </a:solidFill>
              </a:rPr>
              <a:t>c’est</a:t>
            </a:r>
            <a:r>
              <a:rPr lang="fi-FI" sz="2000" b="0" dirty="0">
                <a:solidFill>
                  <a:schemeClr val="tx2"/>
                </a:solidFill>
              </a:rPr>
              <a:t> ?</a:t>
            </a:r>
          </a:p>
          <a:p>
            <a:r>
              <a:rPr lang="fi-FI" sz="2000" dirty="0" err="1">
                <a:solidFill>
                  <a:schemeClr val="tx2"/>
                </a:solidFill>
              </a:rPr>
              <a:t>Qu’est-ce</a:t>
            </a:r>
            <a:r>
              <a:rPr lang="fi-FI" sz="2000" dirty="0">
                <a:solidFill>
                  <a:schemeClr val="tx2"/>
                </a:solidFill>
              </a:rPr>
              <a:t> </a:t>
            </a:r>
            <a:r>
              <a:rPr lang="fi-FI" sz="2000" dirty="0" err="1">
                <a:solidFill>
                  <a:schemeClr val="tx2"/>
                </a:solidFill>
              </a:rPr>
              <a:t>que</a:t>
            </a:r>
            <a:r>
              <a:rPr lang="fi-FI" sz="2000" b="0" dirty="0">
                <a:solidFill>
                  <a:schemeClr val="tx2"/>
                </a:solidFill>
              </a:rPr>
              <a:t> </a:t>
            </a:r>
            <a:r>
              <a:rPr lang="fi-FI" sz="2000" b="0" dirty="0" err="1">
                <a:solidFill>
                  <a:schemeClr val="tx2"/>
                </a:solidFill>
              </a:rPr>
              <a:t>tu</a:t>
            </a:r>
            <a:r>
              <a:rPr lang="fi-FI" sz="2000" b="0" dirty="0">
                <a:solidFill>
                  <a:schemeClr val="tx2"/>
                </a:solidFill>
              </a:rPr>
              <a:t> </a:t>
            </a:r>
            <a:r>
              <a:rPr lang="fi-FI" sz="2000" b="0" dirty="0" err="1">
                <a:solidFill>
                  <a:schemeClr val="tx2"/>
                </a:solidFill>
              </a:rPr>
              <a:t>fais</a:t>
            </a:r>
            <a:r>
              <a:rPr lang="fi-FI" sz="2000" b="0" dirty="0">
                <a:solidFill>
                  <a:schemeClr val="tx2"/>
                </a:solidFill>
              </a:rPr>
              <a:t> </a:t>
            </a:r>
            <a:r>
              <a:rPr lang="fi-FI" sz="2000" b="0" dirty="0" err="1">
                <a:solidFill>
                  <a:schemeClr val="tx2"/>
                </a:solidFill>
              </a:rPr>
              <a:t>le</a:t>
            </a:r>
            <a:r>
              <a:rPr lang="fi-FI" sz="2000" b="0" dirty="0">
                <a:solidFill>
                  <a:schemeClr val="tx2"/>
                </a:solidFill>
              </a:rPr>
              <a:t> </a:t>
            </a:r>
            <a:r>
              <a:rPr lang="fi-FI" sz="2000" b="0" dirty="0" err="1">
                <a:solidFill>
                  <a:schemeClr val="tx2"/>
                </a:solidFill>
              </a:rPr>
              <a:t>week-end</a:t>
            </a:r>
            <a:r>
              <a:rPr lang="fi-FI" sz="2000" b="0" dirty="0">
                <a:solidFill>
                  <a:schemeClr val="tx2"/>
                </a:solidFill>
              </a:rPr>
              <a:t> ?</a:t>
            </a:r>
          </a:p>
          <a:p>
            <a:endParaRPr lang="fi-FI" b="0" dirty="0">
              <a:solidFill>
                <a:schemeClr val="tx2"/>
              </a:solidFill>
            </a:endParaRPr>
          </a:p>
          <a:p>
            <a:r>
              <a:rPr lang="fi-FI" sz="2000" b="0" dirty="0">
                <a:solidFill>
                  <a:schemeClr val="tx2"/>
                </a:solidFill>
              </a:rPr>
              <a:t>BUT : </a:t>
            </a:r>
            <a:r>
              <a:rPr lang="fi-FI" sz="2000" dirty="0">
                <a:solidFill>
                  <a:schemeClr val="tx2"/>
                </a:solidFill>
              </a:rPr>
              <a:t>Avec </a:t>
            </a:r>
            <a:r>
              <a:rPr lang="fi-FI" sz="2000" dirty="0" err="1">
                <a:solidFill>
                  <a:schemeClr val="tx2"/>
                </a:solidFill>
              </a:rPr>
              <a:t>quoi</a:t>
            </a:r>
            <a:r>
              <a:rPr lang="fi-FI" sz="2000" dirty="0">
                <a:solidFill>
                  <a:schemeClr val="tx2"/>
                </a:solidFill>
              </a:rPr>
              <a:t> </a:t>
            </a:r>
            <a:r>
              <a:rPr lang="fi-FI" sz="2000" dirty="0" err="1">
                <a:solidFill>
                  <a:schemeClr val="tx2"/>
                </a:solidFill>
              </a:rPr>
              <a:t>est-ce</a:t>
            </a:r>
            <a:r>
              <a:rPr lang="fi-FI" sz="2000" dirty="0">
                <a:solidFill>
                  <a:schemeClr val="tx2"/>
                </a:solidFill>
              </a:rPr>
              <a:t> </a:t>
            </a:r>
            <a:r>
              <a:rPr lang="fi-FI" sz="2000" dirty="0" err="1">
                <a:solidFill>
                  <a:schemeClr val="tx2"/>
                </a:solidFill>
              </a:rPr>
              <a:t>que</a:t>
            </a:r>
            <a:r>
              <a:rPr lang="fi-FI" sz="2000" dirty="0">
                <a:solidFill>
                  <a:schemeClr val="tx2"/>
                </a:solidFill>
              </a:rPr>
              <a:t> </a:t>
            </a:r>
            <a:r>
              <a:rPr lang="fi-FI" sz="2000" b="0" dirty="0" err="1">
                <a:solidFill>
                  <a:schemeClr val="tx2"/>
                </a:solidFill>
              </a:rPr>
              <a:t>tu</a:t>
            </a:r>
            <a:r>
              <a:rPr lang="fi-FI" sz="2000" b="0" dirty="0">
                <a:solidFill>
                  <a:schemeClr val="tx2"/>
                </a:solidFill>
              </a:rPr>
              <a:t> </a:t>
            </a:r>
            <a:r>
              <a:rPr lang="fi-FI" sz="2000" b="0" dirty="0" err="1">
                <a:solidFill>
                  <a:schemeClr val="tx2"/>
                </a:solidFill>
              </a:rPr>
              <a:t>travailles</a:t>
            </a:r>
            <a:r>
              <a:rPr lang="fi-FI" sz="2000" b="0" dirty="0">
                <a:solidFill>
                  <a:schemeClr val="tx2"/>
                </a:solidFill>
              </a:rPr>
              <a:t> ?</a:t>
            </a:r>
          </a:p>
          <a:p>
            <a:endParaRPr lang="fi-FI" b="0" dirty="0">
              <a:solidFill>
                <a:srgbClr val="FF0000"/>
              </a:solidFill>
            </a:endParaRPr>
          </a:p>
          <a:p>
            <a:endParaRPr lang="fr-FR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9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90CC54-5AFF-45A8-AF5F-54474FEFA7C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Attention</a:t>
            </a:r>
            <a:r>
              <a:rPr lang="fi-FI" dirty="0"/>
              <a:t> !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5A79F-88AC-4616-9766-32D086C2C55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 err="1"/>
              <a:t>Est-ce</a:t>
            </a:r>
            <a:r>
              <a:rPr lang="fi-FI" dirty="0"/>
              <a:t> </a:t>
            </a:r>
            <a:r>
              <a:rPr lang="fi-FI" dirty="0" err="1"/>
              <a:t>que</a:t>
            </a:r>
            <a:endParaRPr lang="fi-FI" dirty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sz="4000" dirty="0"/>
              <a:t>= </a:t>
            </a:r>
            <a:r>
              <a:rPr lang="fi-FI" sz="4000" dirty="0" err="1"/>
              <a:t>yes</a:t>
            </a:r>
            <a:r>
              <a:rPr lang="fi-FI" sz="4000" dirty="0"/>
              <a:t>/no?</a:t>
            </a:r>
            <a:endParaRPr lang="fr-FR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98A49-60A6-40CD-9E61-EBBF168A7DD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i-FI" dirty="0" err="1"/>
              <a:t>Qu’est-ce</a:t>
            </a:r>
            <a:r>
              <a:rPr lang="fi-FI" dirty="0"/>
              <a:t> </a:t>
            </a:r>
            <a:r>
              <a:rPr lang="fi-FI" dirty="0" err="1"/>
              <a:t>que</a:t>
            </a:r>
            <a:endParaRPr lang="fi-FI" dirty="0"/>
          </a:p>
          <a:p>
            <a:endParaRPr lang="fi-FI" dirty="0"/>
          </a:p>
          <a:p>
            <a:pPr marL="0" indent="0" algn="ctr">
              <a:buNone/>
            </a:pPr>
            <a:r>
              <a:rPr lang="fi-FI" sz="4000" dirty="0"/>
              <a:t>= </a:t>
            </a:r>
            <a:r>
              <a:rPr lang="fi-FI" sz="4000" dirty="0" err="1"/>
              <a:t>What</a:t>
            </a:r>
            <a:r>
              <a:rPr lang="fi-FI" sz="4000" dirty="0"/>
              <a:t>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814459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blue.potx" id="{E5C36714-D442-4B3E-8013-4FF68170548F}" vid="{E24C7338-0383-40AA-A3E4-C85E42496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Aalto_169_blue</Template>
  <TotalTime>84</TotalTime>
  <Words>305</Words>
  <Application>Microsoft Office PowerPoint</Application>
  <PresentationFormat>On-screen Show (16:9)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</vt:lpstr>
      <vt:lpstr>Calibri</vt:lpstr>
      <vt:lpstr>Office-teema</vt:lpstr>
      <vt:lpstr>Questions formelles, standard et informelles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formelles, standard et informelles</dc:title>
  <dc:creator>Erent David</dc:creator>
  <cp:lastModifiedBy>Erent David</cp:lastModifiedBy>
  <cp:revision>7</cp:revision>
  <dcterms:created xsi:type="dcterms:W3CDTF">2020-03-17T16:27:04Z</dcterms:created>
  <dcterms:modified xsi:type="dcterms:W3CDTF">2020-03-17T17:51:15Z</dcterms:modified>
</cp:coreProperties>
</file>