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96" r:id="rId3"/>
    <p:sldId id="281" r:id="rId4"/>
    <p:sldId id="283" r:id="rId5"/>
    <p:sldId id="285" r:id="rId6"/>
    <p:sldId id="284" r:id="rId7"/>
    <p:sldId id="291" r:id="rId8"/>
    <p:sldId id="299" r:id="rId9"/>
    <p:sldId id="287" r:id="rId10"/>
    <p:sldId id="288" r:id="rId11"/>
    <p:sldId id="319" r:id="rId12"/>
    <p:sldId id="320" r:id="rId13"/>
    <p:sldId id="289" r:id="rId14"/>
    <p:sldId id="292" r:id="rId15"/>
    <p:sldId id="294" r:id="rId16"/>
    <p:sldId id="257" r:id="rId17"/>
    <p:sldId id="258" r:id="rId18"/>
    <p:sldId id="259" r:id="rId19"/>
    <p:sldId id="260" r:id="rId20"/>
    <p:sldId id="261" r:id="rId21"/>
    <p:sldId id="262" r:id="rId22"/>
    <p:sldId id="263" r:id="rId23"/>
    <p:sldId id="264" r:id="rId24"/>
    <p:sldId id="265" r:id="rId25"/>
    <p:sldId id="300" r:id="rId26"/>
    <p:sldId id="266" r:id="rId27"/>
    <p:sldId id="268" r:id="rId28"/>
    <p:sldId id="269" r:id="rId29"/>
    <p:sldId id="270" r:id="rId30"/>
    <p:sldId id="295" r:id="rId31"/>
    <p:sldId id="293" r:id="rId32"/>
    <p:sldId id="271" r:id="rId33"/>
    <p:sldId id="329" r:id="rId34"/>
    <p:sldId id="273" r:id="rId35"/>
    <p:sldId id="274" r:id="rId36"/>
    <p:sldId id="276" r:id="rId37"/>
    <p:sldId id="277" r:id="rId38"/>
    <p:sldId id="278" r:id="rId39"/>
    <p:sldId id="303" r:id="rId40"/>
    <p:sldId id="279" r:id="rId41"/>
    <p:sldId id="302" r:id="rId42"/>
    <p:sldId id="321" r:id="rId43"/>
    <p:sldId id="322" r:id="rId44"/>
    <p:sldId id="324" r:id="rId45"/>
    <p:sldId id="325" r:id="rId46"/>
    <p:sldId id="323" r:id="rId47"/>
    <p:sldId id="326" r:id="rId48"/>
    <p:sldId id="327" r:id="rId49"/>
    <p:sldId id="32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29A9"/>
    <a:srgbClr val="A3C634"/>
    <a:srgbClr val="FF40FF"/>
    <a:srgbClr val="FF9300"/>
    <a:srgbClr val="096339"/>
    <a:srgbClr val="009051"/>
    <a:srgbClr val="26DA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53"/>
    <p:restoredTop sz="94778"/>
  </p:normalViewPr>
  <p:slideViewPr>
    <p:cSldViewPr snapToGrid="0" snapToObjects="1">
      <p:cViewPr>
        <p:scale>
          <a:sx n="123" d="100"/>
          <a:sy n="123" d="100"/>
        </p:scale>
        <p:origin x="336" y="-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Users/ccraven/Desktop/150%20f15,s16,s17,%20f19,%20f20%20&amp;%20f21/phillips-Midd-16746.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craven:Desktop:Interest%20rate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ccraven/Desktop/phillips-Midd-16746.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ccraven/Desktop/150%20f15,s16,s17,%20f19,%20f20%20&amp;%20f21/phillips-Midd-16746.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Inflation and the U.S. Prime Rate,</a:t>
            </a:r>
            <a:r>
              <a:rPr lang="en-US" baseline="0" dirty="0"/>
              <a:t> 1960-2022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Sheet1!$E$2</c:f>
              <c:strCache>
                <c:ptCount val="1"/>
                <c:pt idx="0">
                  <c:v>Inflation</c:v>
                </c:pt>
              </c:strCache>
            </c:strRef>
          </c:tx>
          <c:spPr>
            <a:ln w="28575" cap="rnd">
              <a:solidFill>
                <a:srgbClr val="FF40FF"/>
              </a:solidFill>
              <a:round/>
            </a:ln>
            <a:effectLst/>
          </c:spPr>
          <c:marker>
            <c:symbol val="circle"/>
            <c:size val="5"/>
            <c:spPr>
              <a:solidFill>
                <a:srgbClr val="FF40FF"/>
              </a:solidFill>
              <a:ln w="9525">
                <a:solidFill>
                  <a:srgbClr val="FF40FF"/>
                </a:solidFill>
              </a:ln>
              <a:effectLst/>
            </c:spPr>
          </c:marker>
          <c:xVal>
            <c:numRef>
              <c:f>Sheet1!$D$3:$D$65</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xVal>
          <c:yVal>
            <c:numRef>
              <c:f>Sheet1!$E$3:$E$65</c:f>
              <c:numCache>
                <c:formatCode>0.0</c:formatCode>
                <c:ptCount val="63"/>
                <c:pt idx="0">
                  <c:v>0</c:v>
                </c:pt>
                <c:pt idx="1">
                  <c:v>1</c:v>
                </c:pt>
                <c:pt idx="2">
                  <c:v>1</c:v>
                </c:pt>
                <c:pt idx="3">
                  <c:v>1.3</c:v>
                </c:pt>
                <c:pt idx="4">
                  <c:v>1.3</c:v>
                </c:pt>
                <c:pt idx="5">
                  <c:v>1.6</c:v>
                </c:pt>
                <c:pt idx="6">
                  <c:v>2.9</c:v>
                </c:pt>
                <c:pt idx="7">
                  <c:v>3.1</c:v>
                </c:pt>
                <c:pt idx="8">
                  <c:v>4.2</c:v>
                </c:pt>
                <c:pt idx="9">
                  <c:v>5.5</c:v>
                </c:pt>
                <c:pt idx="10">
                  <c:v>5.7</c:v>
                </c:pt>
                <c:pt idx="11">
                  <c:v>4.4000000000000004</c:v>
                </c:pt>
                <c:pt idx="12">
                  <c:v>3.2</c:v>
                </c:pt>
                <c:pt idx="13">
                  <c:v>6.2</c:v>
                </c:pt>
                <c:pt idx="14">
                  <c:v>11</c:v>
                </c:pt>
                <c:pt idx="15">
                  <c:v>9.1</c:v>
                </c:pt>
                <c:pt idx="16">
                  <c:v>5.8</c:v>
                </c:pt>
                <c:pt idx="17">
                  <c:v>6.5</c:v>
                </c:pt>
                <c:pt idx="18">
                  <c:v>7.6</c:v>
                </c:pt>
                <c:pt idx="19">
                  <c:v>11.3</c:v>
                </c:pt>
                <c:pt idx="20">
                  <c:v>13.5</c:v>
                </c:pt>
                <c:pt idx="21">
                  <c:v>10.3</c:v>
                </c:pt>
                <c:pt idx="22">
                  <c:v>6.2</c:v>
                </c:pt>
                <c:pt idx="23">
                  <c:v>3.2</c:v>
                </c:pt>
                <c:pt idx="24">
                  <c:v>4.3</c:v>
                </c:pt>
                <c:pt idx="25">
                  <c:v>3.6</c:v>
                </c:pt>
                <c:pt idx="26">
                  <c:v>1.9</c:v>
                </c:pt>
                <c:pt idx="27">
                  <c:v>3.6</c:v>
                </c:pt>
                <c:pt idx="28">
                  <c:v>4.0999999999999996</c:v>
                </c:pt>
                <c:pt idx="29">
                  <c:v>4.8</c:v>
                </c:pt>
                <c:pt idx="30">
                  <c:v>5.4</c:v>
                </c:pt>
                <c:pt idx="31">
                  <c:v>4.2</c:v>
                </c:pt>
                <c:pt idx="32">
                  <c:v>3</c:v>
                </c:pt>
                <c:pt idx="33">
                  <c:v>3</c:v>
                </c:pt>
                <c:pt idx="34">
                  <c:v>2.6</c:v>
                </c:pt>
                <c:pt idx="35">
                  <c:v>2.8</c:v>
                </c:pt>
                <c:pt idx="36">
                  <c:v>3</c:v>
                </c:pt>
                <c:pt idx="37">
                  <c:v>2.2999999999999998</c:v>
                </c:pt>
                <c:pt idx="38">
                  <c:v>1.6</c:v>
                </c:pt>
                <c:pt idx="39">
                  <c:v>2.2000000000000002</c:v>
                </c:pt>
                <c:pt idx="40">
                  <c:v>3.4</c:v>
                </c:pt>
                <c:pt idx="41">
                  <c:v>2.8</c:v>
                </c:pt>
                <c:pt idx="42">
                  <c:v>1.6</c:v>
                </c:pt>
                <c:pt idx="43">
                  <c:v>2.2999999999999998</c:v>
                </c:pt>
                <c:pt idx="44">
                  <c:v>2.7</c:v>
                </c:pt>
                <c:pt idx="45">
                  <c:v>3.4</c:v>
                </c:pt>
                <c:pt idx="46">
                  <c:v>2.5</c:v>
                </c:pt>
                <c:pt idx="47">
                  <c:v>4.0999999999999996</c:v>
                </c:pt>
                <c:pt idx="48">
                  <c:v>0.1</c:v>
                </c:pt>
                <c:pt idx="49">
                  <c:v>2.7</c:v>
                </c:pt>
                <c:pt idx="50">
                  <c:v>1.5</c:v>
                </c:pt>
                <c:pt idx="51">
                  <c:v>3</c:v>
                </c:pt>
                <c:pt idx="52">
                  <c:v>1.7</c:v>
                </c:pt>
                <c:pt idx="53">
                  <c:v>1.5</c:v>
                </c:pt>
                <c:pt idx="54">
                  <c:v>0.8</c:v>
                </c:pt>
                <c:pt idx="55">
                  <c:v>0.7</c:v>
                </c:pt>
                <c:pt idx="56">
                  <c:v>2.1</c:v>
                </c:pt>
                <c:pt idx="57">
                  <c:v>2.1</c:v>
                </c:pt>
                <c:pt idx="58">
                  <c:v>1.9</c:v>
                </c:pt>
                <c:pt idx="59">
                  <c:v>2.2999999999999998</c:v>
                </c:pt>
                <c:pt idx="60">
                  <c:v>1.4</c:v>
                </c:pt>
                <c:pt idx="61">
                  <c:v>7</c:v>
                </c:pt>
                <c:pt idx="62" formatCode="General">
                  <c:v>6.5</c:v>
                </c:pt>
              </c:numCache>
            </c:numRef>
          </c:yVal>
          <c:smooth val="0"/>
          <c:extLst>
            <c:ext xmlns:c16="http://schemas.microsoft.com/office/drawing/2014/chart" uri="{C3380CC4-5D6E-409C-BE32-E72D297353CC}">
              <c16:uniqueId val="{00000000-C4F4-3A48-B005-D6FC966A2923}"/>
            </c:ext>
          </c:extLst>
        </c:ser>
        <c:ser>
          <c:idx val="1"/>
          <c:order val="1"/>
          <c:tx>
            <c:strRef>
              <c:f>Sheet1!$F$2</c:f>
              <c:strCache>
                <c:ptCount val="1"/>
                <c:pt idx="0">
                  <c:v>Prime rate</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xVal>
            <c:numRef>
              <c:f>Sheet1!$D$3:$D$65</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xVal>
          <c:yVal>
            <c:numRef>
              <c:f>Sheet1!$F$3:$F$65</c:f>
              <c:numCache>
                <c:formatCode>0.0</c:formatCode>
                <c:ptCount val="63"/>
                <c:pt idx="0">
                  <c:v>4.8</c:v>
                </c:pt>
                <c:pt idx="1">
                  <c:v>4.5</c:v>
                </c:pt>
                <c:pt idx="2">
                  <c:v>4.5</c:v>
                </c:pt>
                <c:pt idx="3">
                  <c:v>4.5</c:v>
                </c:pt>
                <c:pt idx="4">
                  <c:v>4.5</c:v>
                </c:pt>
                <c:pt idx="5">
                  <c:v>4.5</c:v>
                </c:pt>
                <c:pt idx="6">
                  <c:v>5.6</c:v>
                </c:pt>
                <c:pt idx="7">
                  <c:v>5.6</c:v>
                </c:pt>
                <c:pt idx="8">
                  <c:v>6.3</c:v>
                </c:pt>
                <c:pt idx="9">
                  <c:v>8</c:v>
                </c:pt>
                <c:pt idx="10">
                  <c:v>7.9</c:v>
                </c:pt>
                <c:pt idx="11">
                  <c:v>5.7</c:v>
                </c:pt>
                <c:pt idx="12">
                  <c:v>5.3</c:v>
                </c:pt>
                <c:pt idx="13">
                  <c:v>8</c:v>
                </c:pt>
                <c:pt idx="14">
                  <c:v>10.8</c:v>
                </c:pt>
                <c:pt idx="15">
                  <c:v>7.9</c:v>
                </c:pt>
                <c:pt idx="16">
                  <c:v>6.8</c:v>
                </c:pt>
                <c:pt idx="17">
                  <c:v>6.8</c:v>
                </c:pt>
                <c:pt idx="18">
                  <c:v>9.1</c:v>
                </c:pt>
                <c:pt idx="19">
                  <c:v>12.7</c:v>
                </c:pt>
                <c:pt idx="20">
                  <c:v>15.3</c:v>
                </c:pt>
                <c:pt idx="21">
                  <c:v>18.899999999999999</c:v>
                </c:pt>
                <c:pt idx="22">
                  <c:v>14.9</c:v>
                </c:pt>
                <c:pt idx="23">
                  <c:v>10.8</c:v>
                </c:pt>
                <c:pt idx="24">
                  <c:v>12</c:v>
                </c:pt>
                <c:pt idx="25">
                  <c:v>9.9</c:v>
                </c:pt>
                <c:pt idx="26">
                  <c:v>8.3000000000000007</c:v>
                </c:pt>
                <c:pt idx="27">
                  <c:v>8.1999999999999993</c:v>
                </c:pt>
                <c:pt idx="28">
                  <c:v>9.3000000000000007</c:v>
                </c:pt>
                <c:pt idx="29">
                  <c:v>10.9</c:v>
                </c:pt>
                <c:pt idx="30">
                  <c:v>10</c:v>
                </c:pt>
                <c:pt idx="31">
                  <c:v>8.5</c:v>
                </c:pt>
                <c:pt idx="32">
                  <c:v>6.3</c:v>
                </c:pt>
                <c:pt idx="33">
                  <c:v>6</c:v>
                </c:pt>
                <c:pt idx="34">
                  <c:v>7.2</c:v>
                </c:pt>
                <c:pt idx="35">
                  <c:v>8.8000000000000007</c:v>
                </c:pt>
                <c:pt idx="36">
                  <c:v>8.3000000000000007</c:v>
                </c:pt>
                <c:pt idx="37">
                  <c:v>8.4</c:v>
                </c:pt>
                <c:pt idx="38">
                  <c:v>8.4</c:v>
                </c:pt>
                <c:pt idx="39">
                  <c:v>8</c:v>
                </c:pt>
                <c:pt idx="40">
                  <c:v>9.1999999999999993</c:v>
                </c:pt>
                <c:pt idx="41">
                  <c:v>6.9</c:v>
                </c:pt>
                <c:pt idx="42">
                  <c:v>4.7</c:v>
                </c:pt>
                <c:pt idx="43">
                  <c:v>4.0999999999999996</c:v>
                </c:pt>
                <c:pt idx="44">
                  <c:v>4.3</c:v>
                </c:pt>
                <c:pt idx="45">
                  <c:v>6.2</c:v>
                </c:pt>
                <c:pt idx="46">
                  <c:v>8</c:v>
                </c:pt>
                <c:pt idx="47">
                  <c:v>8.1</c:v>
                </c:pt>
                <c:pt idx="48">
                  <c:v>5.0999999999999996</c:v>
                </c:pt>
                <c:pt idx="49">
                  <c:v>3.3</c:v>
                </c:pt>
                <c:pt idx="50">
                  <c:v>3.3</c:v>
                </c:pt>
                <c:pt idx="51">
                  <c:v>3.3</c:v>
                </c:pt>
                <c:pt idx="52">
                  <c:v>3.3</c:v>
                </c:pt>
                <c:pt idx="53">
                  <c:v>3.3</c:v>
                </c:pt>
                <c:pt idx="54">
                  <c:v>3.3</c:v>
                </c:pt>
                <c:pt idx="55">
                  <c:v>3.3</c:v>
                </c:pt>
                <c:pt idx="56">
                  <c:v>3.5</c:v>
                </c:pt>
                <c:pt idx="57">
                  <c:v>4.0999999999999996</c:v>
                </c:pt>
                <c:pt idx="58">
                  <c:v>4.9000000000000004</c:v>
                </c:pt>
                <c:pt idx="59">
                  <c:v>5.3</c:v>
                </c:pt>
                <c:pt idx="60">
                  <c:v>3.5</c:v>
                </c:pt>
                <c:pt idx="61">
                  <c:v>3.3</c:v>
                </c:pt>
                <c:pt idx="62" formatCode="General">
                  <c:v>7.5</c:v>
                </c:pt>
              </c:numCache>
            </c:numRef>
          </c:yVal>
          <c:smooth val="0"/>
          <c:extLst>
            <c:ext xmlns:c16="http://schemas.microsoft.com/office/drawing/2014/chart" uri="{C3380CC4-5D6E-409C-BE32-E72D297353CC}">
              <c16:uniqueId val="{00000001-C4F4-3A48-B005-D6FC966A2923}"/>
            </c:ext>
          </c:extLst>
        </c:ser>
        <c:dLbls>
          <c:showLegendKey val="0"/>
          <c:showVal val="0"/>
          <c:showCatName val="0"/>
          <c:showSerName val="0"/>
          <c:showPercent val="0"/>
          <c:showBubbleSize val="0"/>
        </c:dLbls>
        <c:axId val="512823936"/>
        <c:axId val="512825664"/>
      </c:scatterChart>
      <c:valAx>
        <c:axId val="512823936"/>
        <c:scaling>
          <c:orientation val="minMax"/>
          <c:max val="2030"/>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825664"/>
        <c:crosses val="autoZero"/>
        <c:crossBetween val="midCat"/>
      </c:valAx>
      <c:valAx>
        <c:axId val="512825664"/>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823936"/>
        <c:crosses val="autoZero"/>
        <c:crossBetween val="midCat"/>
        <c:majorUnit val="2"/>
      </c:valAx>
      <c:spPr>
        <a:noFill/>
        <a:ln w="12700">
          <a:solidFill>
            <a:srgbClr val="92D050"/>
          </a:solidFill>
          <a:beve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Sheet1!$B$1:$B$2</c:f>
              <c:strCache>
                <c:ptCount val="1"/>
                <c:pt idx="0">
                  <c:v>11/1/82</c:v>
                </c:pt>
              </c:strCache>
            </c:strRef>
          </c:tx>
          <c:invertIfNegative val="0"/>
          <c:cat>
            <c:strRef>
              <c:f>Sheet1!$A$3:$A$10</c:f>
              <c:strCache>
                <c:ptCount val="8"/>
                <c:pt idx="0">
                  <c:v>Federal Funds rate</c:v>
                </c:pt>
                <c:pt idx="1">
                  <c:v>Discount rate</c:v>
                </c:pt>
                <c:pt idx="2">
                  <c:v>Prime rate</c:v>
                </c:pt>
                <c:pt idx="3">
                  <c:v>30-year Mortgage</c:v>
                </c:pt>
                <c:pt idx="4">
                  <c:v>48-month Auto loan</c:v>
                </c:pt>
                <c:pt idx="5">
                  <c:v>3-month Treasury Bill</c:v>
                </c:pt>
                <c:pt idx="6">
                  <c:v>30-year Treasury Bond</c:v>
                </c:pt>
                <c:pt idx="7">
                  <c:v>6-month CD</c:v>
                </c:pt>
              </c:strCache>
            </c:strRef>
          </c:cat>
          <c:val>
            <c:numRef>
              <c:f>Sheet1!$B$3:$B$10</c:f>
              <c:numCache>
                <c:formatCode>General</c:formatCode>
                <c:ptCount val="8"/>
                <c:pt idx="0">
                  <c:v>9.67</c:v>
                </c:pt>
                <c:pt idx="1">
                  <c:v>9.5</c:v>
                </c:pt>
                <c:pt idx="2">
                  <c:v>11.5</c:v>
                </c:pt>
                <c:pt idx="3">
                  <c:v>13.82</c:v>
                </c:pt>
                <c:pt idx="4">
                  <c:v>14.29</c:v>
                </c:pt>
                <c:pt idx="5">
                  <c:v>8.48</c:v>
                </c:pt>
                <c:pt idx="6">
                  <c:v>10.58</c:v>
                </c:pt>
                <c:pt idx="7">
                  <c:v>8.8970000000000002</c:v>
                </c:pt>
              </c:numCache>
            </c:numRef>
          </c:val>
          <c:extLst>
            <c:ext xmlns:c16="http://schemas.microsoft.com/office/drawing/2014/chart" uri="{C3380CC4-5D6E-409C-BE32-E72D297353CC}">
              <c16:uniqueId val="{00000000-8FE2-A345-8089-9FB0CFB8F78F}"/>
            </c:ext>
          </c:extLst>
        </c:ser>
        <c:ser>
          <c:idx val="1"/>
          <c:order val="1"/>
          <c:tx>
            <c:strRef>
              <c:f>Sheet1!$C$1:$C$2</c:f>
              <c:strCache>
                <c:ptCount val="1"/>
                <c:pt idx="0">
                  <c:v>11/1/00</c:v>
                </c:pt>
              </c:strCache>
            </c:strRef>
          </c:tx>
          <c:invertIfNegative val="0"/>
          <c:cat>
            <c:strRef>
              <c:f>Sheet1!$A$3:$A$10</c:f>
              <c:strCache>
                <c:ptCount val="8"/>
                <c:pt idx="0">
                  <c:v>Federal Funds rate</c:v>
                </c:pt>
                <c:pt idx="1">
                  <c:v>Discount rate</c:v>
                </c:pt>
                <c:pt idx="2">
                  <c:v>Prime rate</c:v>
                </c:pt>
                <c:pt idx="3">
                  <c:v>30-year Mortgage</c:v>
                </c:pt>
                <c:pt idx="4">
                  <c:v>48-month Auto loan</c:v>
                </c:pt>
                <c:pt idx="5">
                  <c:v>3-month Treasury Bill</c:v>
                </c:pt>
                <c:pt idx="6">
                  <c:v>30-year Treasury Bond</c:v>
                </c:pt>
                <c:pt idx="7">
                  <c:v>6-month CD</c:v>
                </c:pt>
              </c:strCache>
            </c:strRef>
          </c:cat>
          <c:val>
            <c:numRef>
              <c:f>Sheet1!$C$3:$C$10</c:f>
              <c:numCache>
                <c:formatCode>General</c:formatCode>
                <c:ptCount val="8"/>
                <c:pt idx="0">
                  <c:v>6.5</c:v>
                </c:pt>
                <c:pt idx="1">
                  <c:v>6</c:v>
                </c:pt>
                <c:pt idx="2">
                  <c:v>9.5</c:v>
                </c:pt>
                <c:pt idx="3">
                  <c:v>7.75</c:v>
                </c:pt>
                <c:pt idx="4">
                  <c:v>9.6399999999999988</c:v>
                </c:pt>
                <c:pt idx="5">
                  <c:v>6.2</c:v>
                </c:pt>
                <c:pt idx="6">
                  <c:v>5.88</c:v>
                </c:pt>
                <c:pt idx="7">
                  <c:v>5.0999999999999996</c:v>
                </c:pt>
              </c:numCache>
            </c:numRef>
          </c:val>
          <c:extLst>
            <c:ext xmlns:c16="http://schemas.microsoft.com/office/drawing/2014/chart" uri="{C3380CC4-5D6E-409C-BE32-E72D297353CC}">
              <c16:uniqueId val="{00000001-8FE2-A345-8089-9FB0CFB8F78F}"/>
            </c:ext>
          </c:extLst>
        </c:ser>
        <c:ser>
          <c:idx val="2"/>
          <c:order val="2"/>
          <c:tx>
            <c:strRef>
              <c:f>Sheet1!$D$1:$D$2</c:f>
              <c:strCache>
                <c:ptCount val="1"/>
                <c:pt idx="0">
                  <c:v>11/1/18</c:v>
                </c:pt>
              </c:strCache>
            </c:strRef>
          </c:tx>
          <c:invertIfNegative val="0"/>
          <c:cat>
            <c:strRef>
              <c:f>Sheet1!$A$3:$A$10</c:f>
              <c:strCache>
                <c:ptCount val="8"/>
                <c:pt idx="0">
                  <c:v>Federal Funds rate</c:v>
                </c:pt>
                <c:pt idx="1">
                  <c:v>Discount rate</c:v>
                </c:pt>
                <c:pt idx="2">
                  <c:v>Prime rate</c:v>
                </c:pt>
                <c:pt idx="3">
                  <c:v>30-year Mortgage</c:v>
                </c:pt>
                <c:pt idx="4">
                  <c:v>48-month Auto loan</c:v>
                </c:pt>
                <c:pt idx="5">
                  <c:v>3-month Treasury Bill</c:v>
                </c:pt>
                <c:pt idx="6">
                  <c:v>30-year Treasury Bond</c:v>
                </c:pt>
                <c:pt idx="7">
                  <c:v>6-month CD</c:v>
                </c:pt>
              </c:strCache>
            </c:strRef>
          </c:cat>
          <c:val>
            <c:numRef>
              <c:f>Sheet1!$D$3:$D$10</c:f>
              <c:numCache>
                <c:formatCode>General</c:formatCode>
                <c:ptCount val="8"/>
                <c:pt idx="0">
                  <c:v>2.25</c:v>
                </c:pt>
                <c:pt idx="1">
                  <c:v>2.75</c:v>
                </c:pt>
                <c:pt idx="2">
                  <c:v>5.25</c:v>
                </c:pt>
                <c:pt idx="3">
                  <c:v>4.79</c:v>
                </c:pt>
                <c:pt idx="4">
                  <c:v>4.68</c:v>
                </c:pt>
                <c:pt idx="5">
                  <c:v>3.32</c:v>
                </c:pt>
                <c:pt idx="6">
                  <c:v>3.46</c:v>
                </c:pt>
                <c:pt idx="7">
                  <c:v>0.64</c:v>
                </c:pt>
              </c:numCache>
            </c:numRef>
          </c:val>
          <c:extLst>
            <c:ext xmlns:c16="http://schemas.microsoft.com/office/drawing/2014/chart" uri="{C3380CC4-5D6E-409C-BE32-E72D297353CC}">
              <c16:uniqueId val="{00000002-8FE2-A345-8089-9FB0CFB8F78F}"/>
            </c:ext>
          </c:extLst>
        </c:ser>
        <c:dLbls>
          <c:showLegendKey val="0"/>
          <c:showVal val="0"/>
          <c:showCatName val="0"/>
          <c:showSerName val="0"/>
          <c:showPercent val="0"/>
          <c:showBubbleSize val="0"/>
        </c:dLbls>
        <c:gapWidth val="150"/>
        <c:axId val="2126429880"/>
        <c:axId val="2126432856"/>
      </c:barChart>
      <c:catAx>
        <c:axId val="2126429880"/>
        <c:scaling>
          <c:orientation val="minMax"/>
        </c:scaling>
        <c:delete val="0"/>
        <c:axPos val="b"/>
        <c:numFmt formatCode="General" sourceLinked="0"/>
        <c:majorTickMark val="out"/>
        <c:minorTickMark val="none"/>
        <c:tickLblPos val="nextTo"/>
        <c:crossAx val="2126432856"/>
        <c:crosses val="autoZero"/>
        <c:auto val="1"/>
        <c:lblAlgn val="ctr"/>
        <c:lblOffset val="100"/>
        <c:noMultiLvlLbl val="0"/>
      </c:catAx>
      <c:valAx>
        <c:axId val="2126432856"/>
        <c:scaling>
          <c:orientation val="minMax"/>
        </c:scaling>
        <c:delete val="0"/>
        <c:axPos val="l"/>
        <c:majorGridlines/>
        <c:numFmt formatCode="General" sourceLinked="1"/>
        <c:majorTickMark val="out"/>
        <c:minorTickMark val="none"/>
        <c:tickLblPos val="nextTo"/>
        <c:crossAx val="212642988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dLbls>
          <c:showLegendKey val="0"/>
          <c:showVal val="0"/>
          <c:showCatName val="0"/>
          <c:showSerName val="0"/>
          <c:showPercent val="0"/>
          <c:showBubbleSize val="0"/>
        </c:dLbls>
        <c:axId val="623328816"/>
        <c:axId val="623873680"/>
      </c:scatterChart>
      <c:valAx>
        <c:axId val="623328816"/>
        <c:scaling>
          <c:orientation val="minMax"/>
          <c:max val="2025"/>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rgbClr val="C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873680"/>
        <c:crosses val="autoZero"/>
        <c:crossBetween val="midCat"/>
      </c:valAx>
      <c:valAx>
        <c:axId val="62387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3288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C0"/>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25633429484677E-2"/>
          <c:y val="0.27541975347056236"/>
          <c:w val="0.89617304643850215"/>
          <c:h val="0.69823574837138391"/>
        </c:manualLayout>
      </c:layout>
      <c:scatterChart>
        <c:scatterStyle val="lineMarker"/>
        <c:varyColors val="0"/>
        <c:ser>
          <c:idx val="0"/>
          <c:order val="0"/>
          <c:tx>
            <c:strRef>
              <c:f>Sheet2!$N$1</c:f>
              <c:strCache>
                <c:ptCount val="1"/>
                <c:pt idx="0">
                  <c:v>Real Prime Rate</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xVal>
            <c:numRef>
              <c:f>Sheet2!$M$2:$M$63</c:f>
              <c:numCache>
                <c:formatCode>General</c:formatCode>
                <c:ptCount val="6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numCache>
            </c:numRef>
          </c:xVal>
          <c:yVal>
            <c:numRef>
              <c:f>Sheet2!$N$2:$N$63</c:f>
              <c:numCache>
                <c:formatCode>General</c:formatCode>
                <c:ptCount val="62"/>
                <c:pt idx="0" formatCode="0.0">
                  <c:v>3.5</c:v>
                </c:pt>
                <c:pt idx="1">
                  <c:v>3.5</c:v>
                </c:pt>
                <c:pt idx="2">
                  <c:v>3.2</c:v>
                </c:pt>
                <c:pt idx="3">
                  <c:v>3.2</c:v>
                </c:pt>
                <c:pt idx="4">
                  <c:v>2.9</c:v>
                </c:pt>
                <c:pt idx="5">
                  <c:v>2.6999999999999997</c:v>
                </c:pt>
                <c:pt idx="6">
                  <c:v>2.4999999999999996</c:v>
                </c:pt>
                <c:pt idx="7">
                  <c:v>2.0999999999999996</c:v>
                </c:pt>
                <c:pt idx="8">
                  <c:v>2.5</c:v>
                </c:pt>
                <c:pt idx="9">
                  <c:v>2.2000000000000002</c:v>
                </c:pt>
                <c:pt idx="10">
                  <c:v>1.2999999999999998</c:v>
                </c:pt>
                <c:pt idx="11">
                  <c:v>2.0999999999999996</c:v>
                </c:pt>
                <c:pt idx="12">
                  <c:v>1.7999999999999998</c:v>
                </c:pt>
                <c:pt idx="13">
                  <c:v>-0.19999999999999929</c:v>
                </c:pt>
                <c:pt idx="14">
                  <c:v>-1.1999999999999993</c:v>
                </c:pt>
                <c:pt idx="15">
                  <c:v>1</c:v>
                </c:pt>
                <c:pt idx="16">
                  <c:v>0.29999999999999982</c:v>
                </c:pt>
                <c:pt idx="17">
                  <c:v>1.5</c:v>
                </c:pt>
                <c:pt idx="18">
                  <c:v>1.3999999999999986</c:v>
                </c:pt>
                <c:pt idx="19">
                  <c:v>1.8000000000000007</c:v>
                </c:pt>
                <c:pt idx="20">
                  <c:v>8.5999999999999979</c:v>
                </c:pt>
                <c:pt idx="21">
                  <c:v>8.6999999999999993</c:v>
                </c:pt>
                <c:pt idx="22">
                  <c:v>7.6000000000000005</c:v>
                </c:pt>
                <c:pt idx="23">
                  <c:v>7.7</c:v>
                </c:pt>
                <c:pt idx="24">
                  <c:v>6.3000000000000007</c:v>
                </c:pt>
                <c:pt idx="25">
                  <c:v>6.4</c:v>
                </c:pt>
                <c:pt idx="26">
                  <c:v>4.5999999999999996</c:v>
                </c:pt>
                <c:pt idx="27">
                  <c:v>5.2000000000000011</c:v>
                </c:pt>
                <c:pt idx="28">
                  <c:v>6.1000000000000005</c:v>
                </c:pt>
                <c:pt idx="29">
                  <c:v>4.5999999999999996</c:v>
                </c:pt>
                <c:pt idx="30">
                  <c:v>4.3</c:v>
                </c:pt>
                <c:pt idx="31">
                  <c:v>3.3</c:v>
                </c:pt>
                <c:pt idx="32">
                  <c:v>3</c:v>
                </c:pt>
                <c:pt idx="33">
                  <c:v>4.5999999999999996</c:v>
                </c:pt>
                <c:pt idx="34">
                  <c:v>6.0000000000000009</c:v>
                </c:pt>
                <c:pt idx="35">
                  <c:v>5.3000000000000007</c:v>
                </c:pt>
                <c:pt idx="36">
                  <c:v>6.1000000000000005</c:v>
                </c:pt>
                <c:pt idx="37">
                  <c:v>6.8000000000000007</c:v>
                </c:pt>
                <c:pt idx="38">
                  <c:v>5.8</c:v>
                </c:pt>
                <c:pt idx="39">
                  <c:v>5.7999999999999989</c:v>
                </c:pt>
                <c:pt idx="40">
                  <c:v>4.1000000000000005</c:v>
                </c:pt>
                <c:pt idx="41">
                  <c:v>3.1</c:v>
                </c:pt>
                <c:pt idx="42">
                  <c:v>1.7999999999999998</c:v>
                </c:pt>
                <c:pt idx="43">
                  <c:v>1.5999999999999996</c:v>
                </c:pt>
                <c:pt idx="44">
                  <c:v>2.8000000000000003</c:v>
                </c:pt>
                <c:pt idx="45">
                  <c:v>5.5</c:v>
                </c:pt>
                <c:pt idx="46">
                  <c:v>4</c:v>
                </c:pt>
                <c:pt idx="47">
                  <c:v>5</c:v>
                </c:pt>
                <c:pt idx="48">
                  <c:v>0.59999999999999964</c:v>
                </c:pt>
                <c:pt idx="49">
                  <c:v>1.7999999999999998</c:v>
                </c:pt>
                <c:pt idx="50">
                  <c:v>0.29999999999999982</c:v>
                </c:pt>
                <c:pt idx="51">
                  <c:v>1.5999999999999999</c:v>
                </c:pt>
                <c:pt idx="52">
                  <c:v>1.7999999999999998</c:v>
                </c:pt>
                <c:pt idx="53">
                  <c:v>2.5</c:v>
                </c:pt>
                <c:pt idx="54">
                  <c:v>2.5999999999999996</c:v>
                </c:pt>
                <c:pt idx="55">
                  <c:v>1.4</c:v>
                </c:pt>
                <c:pt idx="56">
                  <c:v>1.9999999999999996</c:v>
                </c:pt>
                <c:pt idx="57">
                  <c:v>3.0000000000000004</c:v>
                </c:pt>
                <c:pt idx="58">
                  <c:v>3</c:v>
                </c:pt>
                <c:pt idx="59">
                  <c:v>2.1</c:v>
                </c:pt>
                <c:pt idx="60">
                  <c:v>-3.7</c:v>
                </c:pt>
                <c:pt idx="61">
                  <c:v>1</c:v>
                </c:pt>
              </c:numCache>
            </c:numRef>
          </c:yVal>
          <c:smooth val="0"/>
          <c:extLst>
            <c:ext xmlns:c16="http://schemas.microsoft.com/office/drawing/2014/chart" uri="{C3380CC4-5D6E-409C-BE32-E72D297353CC}">
              <c16:uniqueId val="{00000000-662E-574B-B6E1-8A77616DC94F}"/>
            </c:ext>
          </c:extLst>
        </c:ser>
        <c:dLbls>
          <c:showLegendKey val="0"/>
          <c:showVal val="0"/>
          <c:showCatName val="0"/>
          <c:showSerName val="0"/>
          <c:showPercent val="0"/>
          <c:showBubbleSize val="0"/>
        </c:dLbls>
        <c:axId val="571463184"/>
        <c:axId val="514538000"/>
      </c:scatterChart>
      <c:valAx>
        <c:axId val="571463184"/>
        <c:scaling>
          <c:orientation val="minMax"/>
          <c:max val="2030"/>
          <c:min val="19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538000"/>
        <c:crosses val="autoZero"/>
        <c:crossBetween val="midCat"/>
      </c:valAx>
      <c:valAx>
        <c:axId val="514538000"/>
        <c:scaling>
          <c:orientation val="minMax"/>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4631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0:43:45.097"/>
    </inkml:context>
    <inkml:brush xml:id="br0">
      <inkml:brushProperty name="width" value="0.025" units="cm"/>
      <inkml:brushProperty name="height" value="0.025" units="cm"/>
      <inkml:brushProperty name="color" value="#00A0D7"/>
    </inkml:brush>
  </inkml:definitions>
  <inkml:trace contextRef="#ctx0" brushRef="#br0">1455 540 24575,'-4'-16'0,"-10"-14"0,-12-16 0,-8-6 0,-8 1 0,-1 4 0,-3 7 0,0 1 0,4 9 0,2 6 0,5 5 0,4 7 0,4 3 0,5 3 0,-1 1 0,-2-1 0,0-1 0,-1 0 0,2-1 0,3 2 0,3 0 0,3-1 0,2 0 0,0 0 0,-2 0 0,-6 0 0,-4-2 0,-8 1 0,-5-1 0,-7 3 0,-3 2 0,2 2 0,2 2 0,7 0 0,6 0 0,5 0 0,6 0 0,3 0 0,5 0 0,2 0 0,2 1 0,-1 2 0,0 1 0,-1 3 0,-4 2 0,-2 2 0,-5 5 0,-2 3 0,-4 8 0,-1 8 0,1 9 0,-1 9 0,3 7 0,3 8 0,3 4 0,4 4 0,2 3 0,4-2 0,3-4 0,4-6 0,1-11 0,1-11 0,0-10 0,0-8 0,0-4 0,0 0 0,0 2 0,0-1 0,0 1 0,0 3 0,0 3 0,0 7 0,3 4 0,5 4 0,7 4 0,10 1 0,7-2 0,8-6 0,7-7 0,4-5 0,3-4 0,0-6 0,-1-6 0,-7-6 0,-9-5 0,-5-3 0,-3-1 0,-1 0 0,3 0 0,2-6 0,6-6 0,3-6 0,2-3 0,3 1 0,-2 3 0,0 1 0,-1 2 0,1 1 0,-2-3 0,-2-4 0,-5 1 0,-5-4 0,-3 2 0,-5-2 0,-3 0 0,-2 3 0,-3 1 0,-2 3 0,-2 1 0,-2 0 0,2-3 0,0-5 0,3-6 0,2-5 0,1-3 0,0-2 0,-3 1 0,-1 0 0,-2-1 0,-2 1 0,-1 0 0,-3-1 0,-1-2 0,-2 0 0,-2 1 0,0 5 0,0 6 0,0 6 0,0 5 0,2 3 0,1 6 0,-1-1 0,-1 3 0,-1-1 0,0 3 0,0 0 0,0-1 0,0-2 0,0-4 0,0-5 0,-3-2 0,-1 1 0,-1 3 0,1 5 0,3 4 0,1 1 0,0 3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0:43:49.302"/>
    </inkml:context>
    <inkml:brush xml:id="br0">
      <inkml:brushProperty name="width" value="0.025" units="cm"/>
      <inkml:brushProperty name="height" value="0.025" units="cm"/>
      <inkml:brushProperty name="color" value="#00A0D7"/>
    </inkml:brush>
  </inkml:definitions>
  <inkml:trace contextRef="#ctx0" brushRef="#br0">2410 1422 24575,'-3'-42'0,"-22"-33"0,9 4 0,-7 10 0,-5-2 0,4 14 0,-3-1 0,-6-11 0,-4-1 0,-1 3 0,-2 2 0,2 8 0,1 2 0,2 5 0,1 1 0,-30-32 0,3 6 0,5 5 0,4 8 0,3 6 0,7 6 0,4 5 0,4 3 0,7 5 0,2 5 0,3 4 0,-1 3 0,-2-2 0,-3 3 0,-5 0 0,-2 1 0,-6 5 0,-6 3 0,-6 5 0,-13 3 0,-7 7 0,-4 8 0,-1 9 0,6 5 0,7 3 0,9-2 0,7 1 0,2 3 0,-1 3 0,-3 0 0,2-1 0,2-3 0,1-2 0,2-1 0,0 1 0,2 9 0,3 11 0,2 14 0,5 13 0,4 4 0,6 0 0,4-4 0,1 5 0,2 11 0,6-41 0,1 2 0,0 5 0,1 1 0,0 0 0,2 1 0,1-4 0,0 0 0,2-6 0,1-2 0,1 39 0,2-11 0,6-6 0,10-1 0,10-1 0,11-1 0,5-5 0,6-9 0,3-3 0,-2-7 0,-3-7 0,-6-4 0,0-6 0,2-2 0,3-3 0,4 1 0,3-1 0,7-1 0,7 1 0,10-2 0,3-5 0,5-3 0,5-6 0,3-5 0,-42-1 0,0 1 0,2-1 0,0 2 0,-1 0 0,-1 2 0,43 9 0,-16 0 0,-17 0 0,-15-1 0,-10-5 0,-10-3 0,-5-4 0,-3-2 0,2 0 0,5-3 0,10-9 0,15-12 0,11-14 0,8-7 0,1-4 0,-2-2 0,-6 1 0,-10-3 0,-10 2 0,-11 2 0,-8 3 0,-8-1 0,-9-12 0,-4-12 0,-3-9 0,0-2 0,0 10 0,0 16 0,0 17 0,0 17 0,0 11 0,1 6 0,1 1 0,1-2 0,-2-2 0,0-8 0,-1-9 0,0-14 0,-5-15 0,-11-16 0,-12-5 0,-11 4 0,2 12 0,9 22 0,10 16 0,8 12 0,5 7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0:43:53.795"/>
    </inkml:context>
    <inkml:brush xml:id="br0">
      <inkml:brushProperty name="width" value="0.025" units="cm"/>
      <inkml:brushProperty name="height" value="0.025" units="cm"/>
      <inkml:brushProperty name="color" value="#00A0D7"/>
    </inkml:brush>
  </inkml:definitions>
  <inkml:trace contextRef="#ctx0" brushRef="#br0">2150 301 24575,'-12'0'0,"-19"-8"0,-27-14 0,-18-10 0,29 9 0,-1-1 0,-2 0 0,1 1 0,1 1 0,0 1 0,1 0 0,1 3 0,-25-8 0,21 8 0,15 8 0,13 5 0,5 2 0,5 3 0,1 0 0,-3 0 0,-3 0 0,-3 0 0,-8 0 0,-3 0 0,-6 0 0,2 0 0,0 0 0,1 0 0,1 0 0,-3 2 0,-3 3 0,-3 3 0,-5 5 0,-3 2 0,-9 5 0,-11 9 0,-9 17 0,33-15 0,1 3 0,1 5 0,2 2 0,2-1 0,3 1 0,-26 28 0,17-16 0,11-12 0,7-5 0,0 5 0,-3 11 0,-6 12 0,-2 12 0,4 6 0,7-3 0,8-2 0,8 1 0,5 10 0,5-38 0,2 3 0,-1 5 0,2 3 0,-1 6 0,0 1 0,-1 3 0,2 1 0,0 1 0,2 1 0,2 0 0,2-1 0,1-1 0,3 0 0,2-1 0,2-1 0,2-3 0,2-1 0,1-8 0,1-3 0,2-6 0,2-4 0,24 27 0,4-19 0,4-11 0,5-4 0,9 0 0,8 7 0,6 7 0,-42-26 0,1 0 0,39 23 0,-5-10 0,8-12 0,-35-18 0,2-2 0,7-2 0,3-3 0,9-3 0,2-3 0,3-5 0,1-3 0,-1-4 0,-2-2 0,-4-2 0,-4-2 0,-8 0 0,-3-1 0,-7 1 0,-3-2 0,35-27 0,-8-10 0,-9-11 0,-11-12 0,-30 34 0,-4-4 0,-2-5 0,-3-3 0,-3-7 0,-2-1 0,-3-3 0,-1 0 0,-2 1 0,-2 1 0,0 2 0,-2 2 0,1 5 0,0 2 0,0 6 0,0 2 0,0-40 0,0 13 0,0 9 0,0 9 0,0 7 0,0 3 0,0-7 0,0-9 0,0-10 0,-1-13 0,-11-5 0,-2 42 0,-5 0 0,-7-3 0,-4-1 0,-5 1 0,-3 0 0,-2 2 0,-1 2 0,6 7 0,2 4 0,-18-21 0,15 24 0,17 20 0,4 10 0,0 2 0,-3-1 0,-4-2 0,-3-2 0,-2-3 0,-2-2 0,1-4 0,-1-1 0,4 0 0,5 2 0,3 5 0,7 5 0,4 5 0,2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13:08:02.910"/>
    </inkml:context>
    <inkml:brush xml:id="br0">
      <inkml:brushProperty name="width" value="0.05" units="cm"/>
      <inkml:brushProperty name="height" value="0.05" units="cm"/>
      <inkml:brushProperty name="color" value="#CC0066"/>
    </inkml:brush>
  </inkml:definitions>
  <inkml:trace contextRef="#ctx0" brushRef="#br0">1 170 24575,'25'0'0,"28"-10"0,-17 7 0,26-11 0,-30 13 0,17-4 0,-15 5 0,22 0 0,-27 0 0,8 0 0,-19 0 0,0 0 0,1 0 0,-5 0 0,-2 0 0,-3 0 0,-1 0 0,0 0 0,0 0 0,0 0 0,0 0 0,0 0 0,0 0 0,0 0 0,0 0 0,0 0 0,1 0 0,-1 0 0,0 0 0,1 0 0,-1 0 0,0 0 0,1 0 0,-1 0 0,0 0 0,0 0 0,1 0 0,-1 0 0,0 0 0,1 0 0,-1 3 0,0 2 0,-4 3 0,4-4 0,-4-1 0,4-3 0,-1 0 0,-2 4 0,2-3 0,-3 3 0,1-1 0,2-2 0,-3 2 0,4 1 0,0 0 0,0 0 0,-4 3 0,3-6 0,-3 6 0,4-6 0,-4 6 0,3-6 0,-6 6 0,2-9 0,-7 1 0,0-7 0,-1-5 0,-3-1 0,3-5 0,-8-3 0,3 3 0,-3-3 0,4 8 0,4-4 0,-3 9 0,7-4 0,-2 4 0,-1 1 0,3 0 0,-3 0 0,1 3 0,2-2 0,4 10 0,2-2 0,11 11 0,-6 2 0,11 13 0,-10-7 0,6 2 0,-8-5 0,0-7 0,-4 2 0,2-3 0,-6-1 0,3 0 0,-4 0 0,0-1 0,3-2 0,-6-2 0,3-3 0,-8 3 0,0 2 0,0 3 0,-1 0 0,1 1 0,-5-1 0,3 5 0,-3-3 0,4 7 0,0-3 0,0 4 0,-1 1 0,5-6 0,-3 5 0,3-9 0,0 4 0,-2-5 0,6 0 0,-7 1 0,7-1 0,-2 0 0,-1-4 0,3-1 0,-3-3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18:06:23.358"/>
    </inkml:context>
    <inkml:brush xml:id="br0">
      <inkml:brushProperty name="width" value="0.1" units="cm"/>
      <inkml:brushProperty name="height" value="0.1" units="cm"/>
      <inkml:brushProperty name="color" value="#004F8B"/>
    </inkml:brush>
  </inkml:definitions>
  <inkml:trace contextRef="#ctx0" brushRef="#br0">1 1 24575,'68'0'0,"5"0"0,20 0-1896,-35 0 0,5 0 1896,16 0 0,6 0-1048,-16 0 0,3 0 0,3 0 1048,12 2 0,4 2 0,1-1 0,-18-1 0,0 1 0,2-1 0,1 3 0,7 1 0,1 2 0,0 1 0,-3-2 0,6 0 0,-4-1 0,3 2 0,-9 1 0,3 2 0,0-1 0,-5-1 0,5-2 0,-4-1 0,2 1 0,11 5 0,2 1 0,0-1 0,-3-5 0,1 0 0,-3 0 0,-10 1 0,-3 1 0,0 0 0,-3-3 0,0 0 0,-2-1 248,25 4 0,-5-1-248,-26-3 0,-2-1 0,3 0 0,-2-1-321,26-3 321,-37 0 0,1 0 0,41 0 0,-11 0 0,-9 0 1479,-6 0-1479,-3 0 3509,-7 0-3509,-6 0 1304,4 0-1304,-11 0 469,5 0-469,-7 4 0,-5 2 0,3 0 0,-9 2 0,4-2 0,0 4 0,-5-5 0,5 4 0,-6-3 0,6 4 0,1 0 0,6 0 0,7 1 0,2 0 0,6 1 0,0-1 0,0 0 0,8 1 0,-6 5 0,5-4 0,-7 8 0,-6-8 0,4 3 0,-11-1 0,5-3 0,0 4 0,-5-6 0,11 2 0,-5 4 0,8-3 0,-1 3 0,0-5 0,0 6 0,-7-5 0,6 10 0,-12-6 0,5 1 0,-7 3 0,-6-4 0,5 5 0,-5-6 0,8 11 0,5-7 0,-3 8 0,2-5 0,-5-1 0,-1 0 0,-6-1 0,-1-4 0,0 3 0,-9-5 0,7 2 0,-14 1 0,4-3 0,-5 4 0,-1-5 0,-3 4 0,-1-3 0,-1 4 0,-2-1 0,3 1 0,-4 0 0,0-1 0,0 1 0,-5 5 0,4-9 0,-7 8 0,2-13 0,1 7 0,-3-6 0,3 2 0,-4-4 0,0 0 0,0 0 0,0 0 0,0-7 0,0-23 0,0-1 0,0-17 0,0-46 0,0 37 0,0-45 0,0 52 0,4 6 0,2 1 0,-1 11 0,3 1 0,-7 9 0,7 2 0,-7 4 0,2 0 0,1 3 0,-3-2 0,6 3 0,-3-1 0,0-2 0,2 6 0,-5-6 0,2 3 0,-3-4 0,4 0 0,-3 0 0,2 0 0,-3-1 0,0 1 0,4 4 0,-3-3 0,2 9 0,-3 3 0,0 8 0,0 4 0,0 0 0,0 1 0,0 5 0,0-4 0,0 8 0,0-3 0,-4 0 0,-1 4 0,0-4 0,-3 0 0,7-1 0,-7-5 0,7-1 0,-7 1 0,7-5 0,-7 4 0,7-8 0,-7 7 0,7-7 0,-7 8 0,7-4 0,-3 1 0,0 2 0,3-7 0,-3 8 0,4-8 0,-4 8 0,3-8 0,-3 7 0,4-7 0,0 8 0,-4-8 0,4 3 0,-4-4 0,4 0 0,0 0 0,0 0 0,0 0 0,0 0 0,0 0 0,-3-4 0,2 2 0,-6-5 0,6 6 0,-2-3 0,3 3 0,0 1 0,0-1 0,0 1 0,0 0 0,0 0 0,0 0 0,0 0 0,0 0 0,-6-4 0,1-4 0,-3-4 0,-3-5 0,1-7 0,-3 6 0,1-6 0,-1 7 0,4-3 0,-4 2 0,1-3 0,2 5 0,-6-1 0,7 1 0,-4 0 0,1-1 0,3 5 0,-4-4 0,1 3 0,3 0 0,-4-2 0,1 6 0,-2-7 0,1 4 0,-4-1 0,4-3 0,-5 3 0,4-3 0,-2 3 0,2-3 0,1 4 0,-4-1 0,8-2 0,-4 6 0,5-6 0,0 6 0,0-3 0,0 1 0,4-1 0,1-1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6ADBE-2AB8-944E-8325-FE19888ACC3B}" type="datetimeFigureOut">
              <a:rPr lang="en-US" smtClean="0"/>
              <a:t>2/14/24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47D33-23F9-814E-B493-57484D7E82AC}" type="slidenum">
              <a:rPr lang="en-US" smtClean="0"/>
              <a:t>‹#›</a:t>
            </a:fld>
            <a:endParaRPr lang="en-US"/>
          </a:p>
        </p:txBody>
      </p:sp>
    </p:spTree>
    <p:extLst>
      <p:ext uri="{BB962C8B-B14F-4D97-AF65-F5344CB8AC3E}">
        <p14:creationId xmlns:p14="http://schemas.microsoft.com/office/powerpoint/2010/main" val="244838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47D33-23F9-814E-B493-57484D7E82AC}" type="slidenum">
              <a:rPr lang="en-US" smtClean="0"/>
              <a:t>5</a:t>
            </a:fld>
            <a:endParaRPr lang="en-US"/>
          </a:p>
        </p:txBody>
      </p:sp>
    </p:spTree>
    <p:extLst>
      <p:ext uri="{BB962C8B-B14F-4D97-AF65-F5344CB8AC3E}">
        <p14:creationId xmlns:p14="http://schemas.microsoft.com/office/powerpoint/2010/main" val="114895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 divided by 10 year average of real earnings. Instead of current earnings.</a:t>
            </a:r>
          </a:p>
        </p:txBody>
      </p:sp>
      <p:sp>
        <p:nvSpPr>
          <p:cNvPr id="4" name="Slide Number Placeholder 3"/>
          <p:cNvSpPr>
            <a:spLocks noGrp="1"/>
          </p:cNvSpPr>
          <p:nvPr>
            <p:ph type="sldNum" sz="quarter" idx="5"/>
          </p:nvPr>
        </p:nvSpPr>
        <p:spPr/>
        <p:txBody>
          <a:bodyPr/>
          <a:lstStyle/>
          <a:p>
            <a:fld id="{83147D33-23F9-814E-B493-57484D7E82AC}" type="slidenum">
              <a:rPr lang="en-US" smtClean="0"/>
              <a:t>38</a:t>
            </a:fld>
            <a:endParaRPr lang="en-US"/>
          </a:p>
        </p:txBody>
      </p:sp>
    </p:spTree>
    <p:extLst>
      <p:ext uri="{BB962C8B-B14F-4D97-AF65-F5344CB8AC3E}">
        <p14:creationId xmlns:p14="http://schemas.microsoft.com/office/powerpoint/2010/main" val="232125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C3135-DB2A-504F-B130-6F17449B2DA8}"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138582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C3135-DB2A-504F-B130-6F17449B2DA8}"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292384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C3135-DB2A-504F-B130-6F17449B2DA8}"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194401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C3135-DB2A-504F-B130-6F17449B2DA8}"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282152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3C3135-DB2A-504F-B130-6F17449B2DA8}" type="datetimeFigureOut">
              <a:rPr lang="en-US" smtClean="0"/>
              <a:t>2/14/24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419281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3C3135-DB2A-504F-B130-6F17449B2DA8}" type="datetimeFigureOut">
              <a:rPr lang="en-US" smtClean="0"/>
              <a:t>2/14/24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237302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3C3135-DB2A-504F-B130-6F17449B2DA8}" type="datetimeFigureOut">
              <a:rPr lang="en-US" smtClean="0"/>
              <a:t>2/14/24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19439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3C3135-DB2A-504F-B130-6F17449B2DA8}" type="datetimeFigureOut">
              <a:rPr lang="en-US" smtClean="0"/>
              <a:t>2/14/24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250854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C3135-DB2A-504F-B130-6F17449B2DA8}" type="datetimeFigureOut">
              <a:rPr lang="en-US" smtClean="0"/>
              <a:t>2/14/24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243927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3C3135-DB2A-504F-B130-6F17449B2DA8}" type="datetimeFigureOut">
              <a:rPr lang="en-US" smtClean="0"/>
              <a:t>2/14/24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288743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3C3135-DB2A-504F-B130-6F17449B2DA8}" type="datetimeFigureOut">
              <a:rPr lang="en-US" smtClean="0"/>
              <a:t>2/14/24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AEDEC-F2D0-AA49-B438-5B0CC375783D}" type="slidenum">
              <a:rPr lang="en-US" smtClean="0"/>
              <a:t>‹#›</a:t>
            </a:fld>
            <a:endParaRPr lang="en-US"/>
          </a:p>
        </p:txBody>
      </p:sp>
    </p:spTree>
    <p:extLst>
      <p:ext uri="{BB962C8B-B14F-4D97-AF65-F5344CB8AC3E}">
        <p14:creationId xmlns:p14="http://schemas.microsoft.com/office/powerpoint/2010/main" val="379564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C3135-DB2A-504F-B130-6F17449B2DA8}" type="datetimeFigureOut">
              <a:rPr lang="en-US" smtClean="0"/>
              <a:t>2/14/24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AEDEC-F2D0-AA49-B438-5B0CC375783D}" type="slidenum">
              <a:rPr lang="en-US" smtClean="0"/>
              <a:t>‹#›</a:t>
            </a:fld>
            <a:endParaRPr lang="en-US"/>
          </a:p>
        </p:txBody>
      </p:sp>
    </p:spTree>
    <p:extLst>
      <p:ext uri="{BB962C8B-B14F-4D97-AF65-F5344CB8AC3E}">
        <p14:creationId xmlns:p14="http://schemas.microsoft.com/office/powerpoint/2010/main" val="65532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hart" Target="../charts/chart4.xml"/><Relationship Id="rId7"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1.png"/><Relationship Id="rId4" Type="http://schemas.openxmlformats.org/officeDocument/2006/relationships/customXml" Target="../ink/ink1.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spglobal.com/spdji/en/contributors/anu-r-gant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0100"/>
            <a:ext cx="7772400" cy="2879802"/>
          </a:xfrm>
        </p:spPr>
        <p:txBody>
          <a:bodyPr>
            <a:normAutofit/>
          </a:bodyPr>
          <a:lstStyle/>
          <a:p>
            <a:r>
              <a:rPr lang="en-US" dirty="0">
                <a:solidFill>
                  <a:srgbClr val="00B0F0"/>
                </a:solidFill>
              </a:rPr>
              <a:t>Asset markets: interest rates, bonds, stocks &amp; real estate </a:t>
            </a:r>
            <a:br>
              <a:rPr lang="en-US" dirty="0">
                <a:solidFill>
                  <a:srgbClr val="00B0F0"/>
                </a:solidFill>
              </a:rPr>
            </a:br>
            <a:endParaRPr lang="en-US" dirty="0">
              <a:solidFill>
                <a:srgbClr val="00B0F0"/>
              </a:solidFill>
            </a:endParaRPr>
          </a:p>
        </p:txBody>
      </p:sp>
      <p:sp>
        <p:nvSpPr>
          <p:cNvPr id="3" name="Subtitle 2"/>
          <p:cNvSpPr>
            <a:spLocks noGrp="1"/>
          </p:cNvSpPr>
          <p:nvPr>
            <p:ph type="subTitle" idx="1"/>
          </p:nvPr>
        </p:nvSpPr>
        <p:spPr>
          <a:xfrm>
            <a:off x="1371600" y="4594302"/>
            <a:ext cx="6400800" cy="847493"/>
          </a:xfrm>
        </p:spPr>
        <p:txBody>
          <a:bodyPr/>
          <a:lstStyle/>
          <a:p>
            <a:endParaRPr lang="en-US" dirty="0">
              <a:solidFill>
                <a:srgbClr val="FF0000"/>
              </a:solidFill>
            </a:endParaRPr>
          </a:p>
        </p:txBody>
      </p:sp>
    </p:spTree>
    <p:extLst>
      <p:ext uri="{BB962C8B-B14F-4D97-AF65-F5344CB8AC3E}">
        <p14:creationId xmlns:p14="http://schemas.microsoft.com/office/powerpoint/2010/main" val="288666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18CB-E340-B54F-936C-E3A399F24079}"/>
              </a:ext>
            </a:extLst>
          </p:cNvPr>
          <p:cNvSpPr>
            <a:spLocks noGrp="1"/>
          </p:cNvSpPr>
          <p:nvPr>
            <p:ph type="title"/>
          </p:nvPr>
        </p:nvSpPr>
        <p:spPr/>
        <p:txBody>
          <a:bodyPr/>
          <a:lstStyle/>
          <a:p>
            <a:r>
              <a:rPr lang="en-US" dirty="0"/>
              <a:t>Two examples</a:t>
            </a:r>
          </a:p>
        </p:txBody>
      </p:sp>
      <p:sp>
        <p:nvSpPr>
          <p:cNvPr id="3" name="Content Placeholder 2">
            <a:extLst>
              <a:ext uri="{FF2B5EF4-FFF2-40B4-BE49-F238E27FC236}">
                <a16:creationId xmlns:a16="http://schemas.microsoft.com/office/drawing/2014/main" id="{3083F815-D1F9-A742-A452-EE90AFDBA4EC}"/>
              </a:ext>
            </a:extLst>
          </p:cNvPr>
          <p:cNvSpPr>
            <a:spLocks noGrp="1"/>
          </p:cNvSpPr>
          <p:nvPr>
            <p:ph idx="1"/>
          </p:nvPr>
        </p:nvSpPr>
        <p:spPr>
          <a:xfrm>
            <a:off x="457200" y="1644804"/>
            <a:ext cx="8229600" cy="4525963"/>
          </a:xfrm>
        </p:spPr>
        <p:txBody>
          <a:bodyPr>
            <a:normAutofit lnSpcReduction="10000"/>
          </a:bodyPr>
          <a:lstStyle/>
          <a:p>
            <a:pPr marL="0" indent="0">
              <a:buNone/>
            </a:pPr>
            <a:r>
              <a:rPr lang="en-US" sz="2400" dirty="0"/>
              <a:t>	Nominal interest rate = 5%</a:t>
            </a:r>
          </a:p>
          <a:p>
            <a:pPr marL="0" indent="0">
              <a:buNone/>
            </a:pPr>
            <a:r>
              <a:rPr lang="en-US" sz="2400" dirty="0"/>
              <a:t>	Inflation = 3%</a:t>
            </a:r>
          </a:p>
          <a:p>
            <a:pPr marL="0" indent="0">
              <a:buNone/>
            </a:pPr>
            <a:r>
              <a:rPr lang="en-US" sz="2400" dirty="0"/>
              <a:t>	Real interest rate ≈ 5% - 3% = 2%</a:t>
            </a:r>
          </a:p>
          <a:p>
            <a:pPr marL="0" indent="0">
              <a:buNone/>
            </a:pPr>
            <a:r>
              <a:rPr lang="en-US" sz="2400" dirty="0"/>
              <a:t>	</a:t>
            </a:r>
            <a:r>
              <a:rPr lang="en-US" sz="2400" dirty="0">
                <a:solidFill>
                  <a:schemeClr val="accent5">
                    <a:lumMod val="75000"/>
                  </a:schemeClr>
                </a:solidFill>
              </a:rPr>
              <a:t>That means a saver’s wealth </a:t>
            </a:r>
            <a:r>
              <a:rPr lang="en-US" sz="2400" b="1" dirty="0">
                <a:solidFill>
                  <a:schemeClr val="accent5">
                    <a:lumMod val="75000"/>
                  </a:schemeClr>
                </a:solidFill>
              </a:rPr>
              <a:t>gains</a:t>
            </a:r>
            <a:r>
              <a:rPr lang="en-US" sz="2400" dirty="0">
                <a:solidFill>
                  <a:schemeClr val="accent5">
                    <a:lumMod val="75000"/>
                  </a:schemeClr>
                </a:solidFill>
              </a:rPr>
              <a:t> 2% in purchasing power 	during the year</a:t>
            </a:r>
          </a:p>
          <a:p>
            <a:pPr marL="0" indent="0">
              <a:buNone/>
            </a:pPr>
            <a:endParaRPr lang="en-US" sz="2400" dirty="0"/>
          </a:p>
          <a:p>
            <a:pPr marL="0" indent="0">
              <a:buNone/>
            </a:pPr>
            <a:r>
              <a:rPr lang="en-US" sz="2400" dirty="0"/>
              <a:t>	Nominal interest rate = 5%</a:t>
            </a:r>
          </a:p>
          <a:p>
            <a:pPr marL="0" indent="0">
              <a:buNone/>
            </a:pPr>
            <a:r>
              <a:rPr lang="en-US" sz="2400" dirty="0"/>
              <a:t>	Inflation jumps up to 8%</a:t>
            </a:r>
          </a:p>
          <a:p>
            <a:pPr marL="0" indent="0">
              <a:buNone/>
            </a:pPr>
            <a:r>
              <a:rPr lang="en-US" sz="2400" dirty="0"/>
              <a:t>	Real interest rate ≈ 5% - 8% = -3%</a:t>
            </a:r>
          </a:p>
          <a:p>
            <a:pPr marL="0" indent="0">
              <a:buNone/>
            </a:pPr>
            <a:r>
              <a:rPr lang="en-US" sz="2400" dirty="0"/>
              <a:t>	</a:t>
            </a:r>
            <a:r>
              <a:rPr lang="en-US" sz="2400" dirty="0">
                <a:solidFill>
                  <a:schemeClr val="accent5">
                    <a:lumMod val="75000"/>
                  </a:schemeClr>
                </a:solidFill>
              </a:rPr>
              <a:t>A saver’s nest egg </a:t>
            </a:r>
            <a:r>
              <a:rPr lang="en-US" sz="2400" b="1" dirty="0">
                <a:solidFill>
                  <a:schemeClr val="accent5">
                    <a:lumMod val="75000"/>
                  </a:schemeClr>
                </a:solidFill>
              </a:rPr>
              <a:t>loses</a:t>
            </a:r>
            <a:r>
              <a:rPr lang="en-US" sz="2400" dirty="0">
                <a:solidFill>
                  <a:schemeClr val="accent5">
                    <a:lumMod val="75000"/>
                  </a:schemeClr>
                </a:solidFill>
              </a:rPr>
              <a:t> 3% in purchasing power that year</a:t>
            </a:r>
          </a:p>
          <a:p>
            <a:pPr marL="0" indent="0">
              <a:buNone/>
            </a:pPr>
            <a:r>
              <a:rPr lang="en-US" sz="2400" dirty="0"/>
              <a:t>	</a:t>
            </a:r>
          </a:p>
        </p:txBody>
      </p:sp>
    </p:spTree>
    <p:extLst>
      <p:ext uri="{BB962C8B-B14F-4D97-AF65-F5344CB8AC3E}">
        <p14:creationId xmlns:p14="http://schemas.microsoft.com/office/powerpoint/2010/main" val="177502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3C66-DDDD-8EDC-3EC2-82C98C0CCA9A}"/>
              </a:ext>
            </a:extLst>
          </p:cNvPr>
          <p:cNvSpPr>
            <a:spLocks noGrp="1"/>
          </p:cNvSpPr>
          <p:nvPr>
            <p:ph type="title"/>
          </p:nvPr>
        </p:nvSpPr>
        <p:spPr>
          <a:xfrm>
            <a:off x="457200" y="274637"/>
            <a:ext cx="8229600" cy="2085503"/>
          </a:xfrm>
        </p:spPr>
        <p:txBody>
          <a:bodyPr>
            <a:normAutofit fontScale="90000"/>
          </a:bodyPr>
          <a:lstStyle/>
          <a:p>
            <a:r>
              <a:rPr lang="en-US" dirty="0">
                <a:solidFill>
                  <a:schemeClr val="tx2">
                    <a:lumMod val="60000"/>
                    <a:lumOff val="40000"/>
                  </a:schemeClr>
                </a:solidFill>
              </a:rPr>
              <a:t>When inflation rises, nominal interest rates tend to rise (along with other prices), regardless of monetary policy</a:t>
            </a:r>
          </a:p>
        </p:txBody>
      </p:sp>
      <p:sp>
        <p:nvSpPr>
          <p:cNvPr id="3" name="Content Placeholder 2">
            <a:extLst>
              <a:ext uri="{FF2B5EF4-FFF2-40B4-BE49-F238E27FC236}">
                <a16:creationId xmlns:a16="http://schemas.microsoft.com/office/drawing/2014/main" id="{5C39CCBB-83D3-DA93-8513-EA96704E50A3}"/>
              </a:ext>
            </a:extLst>
          </p:cNvPr>
          <p:cNvSpPr>
            <a:spLocks noGrp="1"/>
          </p:cNvSpPr>
          <p:nvPr>
            <p:ph idx="1"/>
          </p:nvPr>
        </p:nvSpPr>
        <p:spPr>
          <a:xfrm>
            <a:off x="457200" y="2570205"/>
            <a:ext cx="8229600" cy="3555958"/>
          </a:xfrm>
        </p:spPr>
        <p:txBody>
          <a:bodyPr>
            <a:normAutofit lnSpcReduction="10000"/>
          </a:bodyPr>
          <a:lstStyle/>
          <a:p>
            <a:r>
              <a:rPr lang="en-US" dirty="0"/>
              <a:t>The real value of a $1000 savings account or bond is shrinking during a year of inflation</a:t>
            </a:r>
          </a:p>
          <a:p>
            <a:r>
              <a:rPr lang="en-US" dirty="0"/>
              <a:t>A higher interest rate offsets that shrinkage so that at the end of the year, the asset PLUS the interest earned &gt; than the asset value at the beginning of the year</a:t>
            </a:r>
          </a:p>
          <a:p>
            <a:r>
              <a:rPr lang="en-US" dirty="0"/>
              <a:t>That is, the asset has a positive real return/</a:t>
            </a:r>
            <a:r>
              <a:rPr lang="en-US" dirty="0" err="1"/>
              <a:t>i.r.</a:t>
            </a:r>
            <a:endParaRPr lang="en-US" dirty="0"/>
          </a:p>
        </p:txBody>
      </p:sp>
    </p:spTree>
    <p:extLst>
      <p:ext uri="{BB962C8B-B14F-4D97-AF65-F5344CB8AC3E}">
        <p14:creationId xmlns:p14="http://schemas.microsoft.com/office/powerpoint/2010/main" val="124963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2">
            <a:extLst>
              <a:ext uri="{FF2B5EF4-FFF2-40B4-BE49-F238E27FC236}">
                <a16:creationId xmlns:a16="http://schemas.microsoft.com/office/drawing/2014/main" id="{8090BE30-DFEA-D558-8C7E-7F6AD28DA7A5}"/>
              </a:ext>
            </a:extLst>
          </p:cNvPr>
          <p:cNvSpPr txBox="1">
            <a:spLocks/>
          </p:cNvSpPr>
          <p:nvPr/>
        </p:nvSpPr>
        <p:spPr>
          <a:xfrm>
            <a:off x="0" y="274638"/>
            <a:ext cx="8520545" cy="174820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t>(This slide is visiting from the earlier PPT)</a:t>
            </a:r>
            <a:br>
              <a:rPr lang="en-US" sz="3600" dirty="0"/>
            </a:br>
            <a:r>
              <a:rPr lang="en-US" sz="3100" dirty="0"/>
              <a:t>Selected interest rates: 1982, 2000 and 2018</a:t>
            </a:r>
          </a:p>
          <a:p>
            <a:r>
              <a:rPr lang="en-US" sz="3100" dirty="0"/>
              <a:t>Interest rates are higher when inflation is higher!</a:t>
            </a:r>
            <a:br>
              <a:rPr lang="en-US" sz="3100" dirty="0"/>
            </a:br>
            <a:r>
              <a:rPr lang="en-US" sz="1800" dirty="0">
                <a:solidFill>
                  <a:schemeClr val="accent1"/>
                </a:solidFill>
              </a:rPr>
              <a:t>1982: inflation = 6%; also very contractionary monetary policy</a:t>
            </a:r>
          </a:p>
          <a:p>
            <a:r>
              <a:rPr lang="en-US" sz="1800" dirty="0">
                <a:solidFill>
                  <a:srgbClr val="FF0000"/>
                </a:solidFill>
              </a:rPr>
              <a:t>2000: inflation = 3.4%; somewhat contractionary monetary policy</a:t>
            </a:r>
          </a:p>
          <a:p>
            <a:r>
              <a:rPr lang="en-US" sz="1800" dirty="0">
                <a:solidFill>
                  <a:srgbClr val="A3C634"/>
                </a:solidFill>
              </a:rPr>
              <a:t>2018: inflation = 2.4%; fairly loose monetary policy </a:t>
            </a:r>
          </a:p>
        </p:txBody>
      </p:sp>
      <p:graphicFrame>
        <p:nvGraphicFramePr>
          <p:cNvPr id="5" name="Chart 4">
            <a:extLst>
              <a:ext uri="{FF2B5EF4-FFF2-40B4-BE49-F238E27FC236}">
                <a16:creationId xmlns:a16="http://schemas.microsoft.com/office/drawing/2014/main" id="{63466952-1E84-D225-7038-827B3263D1C9}"/>
              </a:ext>
            </a:extLst>
          </p:cNvPr>
          <p:cNvGraphicFramePr/>
          <p:nvPr>
            <p:extLst>
              <p:ext uri="{D42A27DB-BD31-4B8C-83A1-F6EECF244321}">
                <p14:modId xmlns:p14="http://schemas.microsoft.com/office/powerpoint/2010/main" val="987506289"/>
              </p:ext>
            </p:extLst>
          </p:nvPr>
        </p:nvGraphicFramePr>
        <p:xfrm>
          <a:off x="1269403" y="2153652"/>
          <a:ext cx="6483238" cy="41488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FBD1F72-D96D-1BFA-53C9-D32DF688AD2C}"/>
              </a:ext>
            </a:extLst>
          </p:cNvPr>
          <p:cNvSpPr txBox="1"/>
          <p:nvPr/>
        </p:nvSpPr>
        <p:spPr>
          <a:xfrm>
            <a:off x="3501538" y="6171731"/>
            <a:ext cx="4532242" cy="261610"/>
          </a:xfrm>
          <a:prstGeom prst="rect">
            <a:avLst/>
          </a:prstGeom>
          <a:noFill/>
        </p:spPr>
        <p:txBody>
          <a:bodyPr wrap="none" rtlCol="0">
            <a:spAutoFit/>
          </a:bodyPr>
          <a:lstStyle/>
          <a:p>
            <a:r>
              <a:rPr lang="en-US" sz="1100" dirty="0"/>
              <a:t>Sources: New York Times,  Federal Reserve Bank of St. Louis; </a:t>
            </a:r>
            <a:r>
              <a:rPr lang="en-US" sz="1100" dirty="0" err="1"/>
              <a:t>Bankrates.com</a:t>
            </a:r>
            <a:endParaRPr lang="en-US" sz="1100" dirty="0"/>
          </a:p>
        </p:txBody>
      </p:sp>
    </p:spTree>
    <p:extLst>
      <p:ext uri="{BB962C8B-B14F-4D97-AF65-F5344CB8AC3E}">
        <p14:creationId xmlns:p14="http://schemas.microsoft.com/office/powerpoint/2010/main" val="403765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39FB-DA23-A545-B94D-D9C940E0D7E7}"/>
              </a:ext>
            </a:extLst>
          </p:cNvPr>
          <p:cNvSpPr>
            <a:spLocks noGrp="1"/>
          </p:cNvSpPr>
          <p:nvPr>
            <p:ph type="title"/>
          </p:nvPr>
        </p:nvSpPr>
        <p:spPr/>
        <p:txBody>
          <a:bodyPr>
            <a:normAutofit fontScale="90000"/>
          </a:bodyPr>
          <a:lstStyle/>
          <a:p>
            <a:r>
              <a:rPr lang="en-US" dirty="0">
                <a:solidFill>
                  <a:srgbClr val="C00000"/>
                </a:solidFill>
              </a:rPr>
              <a:t>What if interest rates aren’t aligned with inflation?</a:t>
            </a:r>
          </a:p>
        </p:txBody>
      </p:sp>
      <p:sp>
        <p:nvSpPr>
          <p:cNvPr id="3" name="Content Placeholder 2">
            <a:extLst>
              <a:ext uri="{FF2B5EF4-FFF2-40B4-BE49-F238E27FC236}">
                <a16:creationId xmlns:a16="http://schemas.microsoft.com/office/drawing/2014/main" id="{52B3B42D-144E-E64C-8855-165F92E7B363}"/>
              </a:ext>
            </a:extLst>
          </p:cNvPr>
          <p:cNvSpPr>
            <a:spLocks noGrp="1"/>
          </p:cNvSpPr>
          <p:nvPr>
            <p:ph idx="1"/>
          </p:nvPr>
        </p:nvSpPr>
        <p:spPr>
          <a:xfrm>
            <a:off x="457200" y="1869831"/>
            <a:ext cx="8229600" cy="4525963"/>
          </a:xfrm>
        </p:spPr>
        <p:txBody>
          <a:bodyPr>
            <a:normAutofit/>
          </a:bodyPr>
          <a:lstStyle/>
          <a:p>
            <a:r>
              <a:rPr lang="en-US" dirty="0"/>
              <a:t>If inflation rushes ahead of interest rates, real interest rates are low (even negative); savers/lenders lose, and debtors gain</a:t>
            </a:r>
          </a:p>
          <a:p>
            <a:r>
              <a:rPr lang="en-US" dirty="0"/>
              <a:t>But if interest rates are high compared to inflation, real interest rates are high, savers/lenders gain, and debtors suffer</a:t>
            </a:r>
          </a:p>
          <a:p>
            <a:r>
              <a:rPr lang="en-US" dirty="0"/>
              <a:t>These redistributions are most likely when inflation is unexpectedly high or low</a:t>
            </a:r>
          </a:p>
          <a:p>
            <a:pPr marL="0" indent="0">
              <a:buNone/>
            </a:pPr>
            <a:endParaRPr lang="en-US" dirty="0"/>
          </a:p>
        </p:txBody>
      </p:sp>
    </p:spTree>
    <p:extLst>
      <p:ext uri="{BB962C8B-B14F-4D97-AF65-F5344CB8AC3E}">
        <p14:creationId xmlns:p14="http://schemas.microsoft.com/office/powerpoint/2010/main" val="226389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88D5E0-36E8-C34B-8462-EEFD39E254CD}"/>
              </a:ext>
            </a:extLst>
          </p:cNvPr>
          <p:cNvSpPr>
            <a:spLocks noGrp="1"/>
          </p:cNvSpPr>
          <p:nvPr>
            <p:ph type="title"/>
          </p:nvPr>
        </p:nvSpPr>
        <p:spPr/>
        <p:txBody>
          <a:bodyPr>
            <a:normAutofit/>
          </a:bodyPr>
          <a:lstStyle/>
          <a:p>
            <a:r>
              <a:rPr lang="en-US" sz="3200" dirty="0">
                <a:solidFill>
                  <a:schemeClr val="accent2">
                    <a:lumMod val="75000"/>
                  </a:schemeClr>
                </a:solidFill>
              </a:rPr>
              <a:t>The real prime rate, 1960-2021</a:t>
            </a:r>
          </a:p>
        </p:txBody>
      </p:sp>
      <p:graphicFrame>
        <p:nvGraphicFramePr>
          <p:cNvPr id="5" name="Chart 4">
            <a:extLst>
              <a:ext uri="{FF2B5EF4-FFF2-40B4-BE49-F238E27FC236}">
                <a16:creationId xmlns:a16="http://schemas.microsoft.com/office/drawing/2014/main" id="{3118B882-30ED-8CA7-95B2-FEFE167ADD26}"/>
              </a:ext>
            </a:extLst>
          </p:cNvPr>
          <p:cNvGraphicFramePr/>
          <p:nvPr>
            <p:extLst>
              <p:ext uri="{D42A27DB-BD31-4B8C-83A1-F6EECF244321}">
                <p14:modId xmlns:p14="http://schemas.microsoft.com/office/powerpoint/2010/main" val="3551118135"/>
              </p:ext>
            </p:extLst>
          </p:nvPr>
        </p:nvGraphicFramePr>
        <p:xfrm>
          <a:off x="1007390" y="1549830"/>
          <a:ext cx="7679409" cy="4529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5AE75B8D-3D5B-BDDF-F0E8-90D2809F699E}"/>
              </a:ext>
            </a:extLst>
          </p:cNvPr>
          <p:cNvGraphicFramePr/>
          <p:nvPr>
            <p:extLst>
              <p:ext uri="{D42A27DB-BD31-4B8C-83A1-F6EECF244321}">
                <p14:modId xmlns:p14="http://schemas.microsoft.com/office/powerpoint/2010/main" val="2142892488"/>
              </p:ext>
            </p:extLst>
          </p:nvPr>
        </p:nvGraphicFramePr>
        <p:xfrm>
          <a:off x="837453" y="621310"/>
          <a:ext cx="7696200" cy="5302815"/>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2EC3EBC-CA13-B18F-5859-1F04D70467D4}"/>
                  </a:ext>
                </a:extLst>
              </p14:cNvPr>
              <p14:cNvContentPartPr/>
              <p14:nvPr/>
            </p14:nvContentPartPr>
            <p14:xfrm>
              <a:off x="2569093" y="4281234"/>
              <a:ext cx="524160" cy="578520"/>
            </p14:xfrm>
          </p:contentPart>
        </mc:Choice>
        <mc:Fallback xmlns="">
          <p:pic>
            <p:nvPicPr>
              <p:cNvPr id="3" name="Ink 2">
                <a:extLst>
                  <a:ext uri="{FF2B5EF4-FFF2-40B4-BE49-F238E27FC236}">
                    <a16:creationId xmlns:a16="http://schemas.microsoft.com/office/drawing/2014/main" id="{02EC3EBC-CA13-B18F-5859-1F04D70467D4}"/>
                  </a:ext>
                </a:extLst>
              </p:cNvPr>
              <p:cNvPicPr/>
              <p:nvPr/>
            </p:nvPicPr>
            <p:blipFill>
              <a:blip r:embed="rId5"/>
              <a:stretch>
                <a:fillRect/>
              </a:stretch>
            </p:blipFill>
            <p:spPr>
              <a:xfrm>
                <a:off x="2564773" y="4276914"/>
                <a:ext cx="53280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6A8C36EB-6345-86BA-0E91-822AD8A09741}"/>
                  </a:ext>
                </a:extLst>
              </p14:cNvPr>
              <p14:cNvContentPartPr/>
              <p14:nvPr/>
            </p14:nvContentPartPr>
            <p14:xfrm>
              <a:off x="3159133" y="2245074"/>
              <a:ext cx="914760" cy="1001520"/>
            </p14:xfrm>
          </p:contentPart>
        </mc:Choice>
        <mc:Fallback xmlns="">
          <p:pic>
            <p:nvPicPr>
              <p:cNvPr id="6" name="Ink 5">
                <a:extLst>
                  <a:ext uri="{FF2B5EF4-FFF2-40B4-BE49-F238E27FC236}">
                    <a16:creationId xmlns:a16="http://schemas.microsoft.com/office/drawing/2014/main" id="{6A8C36EB-6345-86BA-0E91-822AD8A09741}"/>
                  </a:ext>
                </a:extLst>
              </p:cNvPr>
              <p:cNvPicPr/>
              <p:nvPr/>
            </p:nvPicPr>
            <p:blipFill>
              <a:blip r:embed="rId7"/>
              <a:stretch>
                <a:fillRect/>
              </a:stretch>
            </p:blipFill>
            <p:spPr>
              <a:xfrm>
                <a:off x="3154813" y="2240754"/>
                <a:ext cx="923400" cy="101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DD18EDB-862D-19E9-1896-07089ED10725}"/>
                  </a:ext>
                </a:extLst>
              </p14:cNvPr>
              <p14:cNvContentPartPr/>
              <p14:nvPr/>
            </p14:nvContentPartPr>
            <p14:xfrm>
              <a:off x="6955333" y="4362594"/>
              <a:ext cx="859320" cy="1134000"/>
            </p14:xfrm>
          </p:contentPart>
        </mc:Choice>
        <mc:Fallback xmlns="">
          <p:pic>
            <p:nvPicPr>
              <p:cNvPr id="7" name="Ink 6">
                <a:extLst>
                  <a:ext uri="{FF2B5EF4-FFF2-40B4-BE49-F238E27FC236}">
                    <a16:creationId xmlns:a16="http://schemas.microsoft.com/office/drawing/2014/main" id="{5DD18EDB-862D-19E9-1896-07089ED10725}"/>
                  </a:ext>
                </a:extLst>
              </p:cNvPr>
              <p:cNvPicPr/>
              <p:nvPr/>
            </p:nvPicPr>
            <p:blipFill>
              <a:blip r:embed="rId9"/>
              <a:stretch>
                <a:fillRect/>
              </a:stretch>
            </p:blipFill>
            <p:spPr>
              <a:xfrm>
                <a:off x="6951013" y="4358274"/>
                <a:ext cx="867960" cy="1142640"/>
              </a:xfrm>
              <a:prstGeom prst="rect">
                <a:avLst/>
              </a:prstGeom>
            </p:spPr>
          </p:pic>
        </mc:Fallback>
      </mc:AlternateContent>
    </p:spTree>
    <p:extLst>
      <p:ext uri="{BB962C8B-B14F-4D97-AF65-F5344CB8AC3E}">
        <p14:creationId xmlns:p14="http://schemas.microsoft.com/office/powerpoint/2010/main" val="162086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F7A35-338A-1F47-B50D-7F03B507892B}"/>
              </a:ext>
            </a:extLst>
          </p:cNvPr>
          <p:cNvSpPr>
            <a:spLocks noGrp="1"/>
          </p:cNvSpPr>
          <p:nvPr>
            <p:ph type="title"/>
          </p:nvPr>
        </p:nvSpPr>
        <p:spPr>
          <a:xfrm>
            <a:off x="457200" y="274637"/>
            <a:ext cx="8229600" cy="1876547"/>
          </a:xfrm>
        </p:spPr>
        <p:txBody>
          <a:bodyPr>
            <a:normAutofit fontScale="90000"/>
          </a:bodyPr>
          <a:lstStyle/>
          <a:p>
            <a:br>
              <a:rPr lang="en-US" sz="3600" dirty="0"/>
            </a:br>
            <a:r>
              <a:rPr lang="en-US" sz="3600" dirty="0">
                <a:solidFill>
                  <a:srgbClr val="00B050"/>
                </a:solidFill>
              </a:rPr>
              <a:t>Conclusion: Interest rates are multitudinous, have many roles, and are subject </a:t>
            </a:r>
            <a:br>
              <a:rPr lang="en-US" sz="3600" dirty="0">
                <a:solidFill>
                  <a:srgbClr val="00B050"/>
                </a:solidFill>
              </a:rPr>
            </a:br>
            <a:r>
              <a:rPr lang="en-US" sz="3600" dirty="0">
                <a:solidFill>
                  <a:srgbClr val="00B050"/>
                </a:solidFill>
              </a:rPr>
              <a:t>to many influences</a:t>
            </a:r>
            <a:endParaRPr lang="en-US" dirty="0">
              <a:solidFill>
                <a:srgbClr val="FFC000"/>
              </a:solidFill>
            </a:endParaRPr>
          </a:p>
        </p:txBody>
      </p:sp>
      <p:sp>
        <p:nvSpPr>
          <p:cNvPr id="4" name="Content Placeholder 3">
            <a:extLst>
              <a:ext uri="{FF2B5EF4-FFF2-40B4-BE49-F238E27FC236}">
                <a16:creationId xmlns:a16="http://schemas.microsoft.com/office/drawing/2014/main" id="{1C576A80-AD47-4F46-ADBA-A392BB45A3B3}"/>
              </a:ext>
            </a:extLst>
          </p:cNvPr>
          <p:cNvSpPr>
            <a:spLocks noGrp="1"/>
          </p:cNvSpPr>
          <p:nvPr>
            <p:ph idx="1"/>
          </p:nvPr>
        </p:nvSpPr>
        <p:spPr>
          <a:xfrm>
            <a:off x="457200" y="2151184"/>
            <a:ext cx="8229600" cy="4068764"/>
          </a:xfrm>
        </p:spPr>
        <p:txBody>
          <a:bodyPr>
            <a:normAutofit fontScale="92500" lnSpcReduction="10000"/>
          </a:bodyPr>
          <a:lstStyle/>
          <a:p>
            <a:pPr marL="0" indent="0">
              <a:buNone/>
            </a:pPr>
            <a:endParaRPr lang="en-US" dirty="0"/>
          </a:p>
          <a:p>
            <a:r>
              <a:rPr lang="en-US" dirty="0"/>
              <a:t>Interest rates are income or revenue for one party, and a cost for another party</a:t>
            </a:r>
          </a:p>
          <a:p>
            <a:r>
              <a:rPr lang="en-US" dirty="0"/>
              <a:t>Both nominal and real rates are affected by </a:t>
            </a:r>
          </a:p>
          <a:p>
            <a:pPr marL="0" indent="0">
              <a:buNone/>
            </a:pPr>
            <a:r>
              <a:rPr lang="en-US" dirty="0"/>
              <a:t>	--Monetary policy</a:t>
            </a:r>
          </a:p>
          <a:p>
            <a:pPr marL="0" indent="0">
              <a:buNone/>
            </a:pPr>
            <a:r>
              <a:rPr lang="en-US" dirty="0"/>
              <a:t>	--Inflation </a:t>
            </a:r>
          </a:p>
          <a:p>
            <a:pPr marL="0" indent="0">
              <a:buNone/>
            </a:pPr>
            <a:r>
              <a:rPr lang="en-US" dirty="0"/>
              <a:t>	--Risk of an asset or loan</a:t>
            </a:r>
          </a:p>
          <a:p>
            <a:pPr marL="0" indent="0">
              <a:buNone/>
            </a:pPr>
            <a:r>
              <a:rPr lang="en-US" dirty="0"/>
              <a:t>	--Preferences of savers and borrowers</a:t>
            </a:r>
          </a:p>
        </p:txBody>
      </p:sp>
    </p:spTree>
    <p:extLst>
      <p:ext uri="{BB962C8B-B14F-4D97-AF65-F5344CB8AC3E}">
        <p14:creationId xmlns:p14="http://schemas.microsoft.com/office/powerpoint/2010/main" val="191365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b="1" dirty="0">
                <a:solidFill>
                  <a:srgbClr val="0070C0"/>
                </a:solidFill>
              </a:rPr>
              <a:t>Bond prices and interest rates</a:t>
            </a:r>
          </a:p>
        </p:txBody>
      </p:sp>
      <p:sp>
        <p:nvSpPr>
          <p:cNvPr id="3" name="Content Placeholder 2"/>
          <p:cNvSpPr>
            <a:spLocks noGrp="1"/>
          </p:cNvSpPr>
          <p:nvPr>
            <p:ph idx="1"/>
          </p:nvPr>
        </p:nvSpPr>
        <p:spPr/>
        <p:txBody>
          <a:bodyPr>
            <a:normAutofit fontScale="92500" lnSpcReduction="10000"/>
          </a:bodyPr>
          <a:lstStyle/>
          <a:p>
            <a:r>
              <a:rPr lang="en-US" dirty="0"/>
              <a:t>Bonds (let’s say Treasuries, but corporate bonds work the same way) are an agreement between a borrower (e.g. Treasury or the corporation) and a saver.  The borrower promises to pay $ later in return for $ now (the Treasury needs $ now to finance its deficit).</a:t>
            </a:r>
          </a:p>
          <a:p>
            <a:r>
              <a:rPr lang="en-US" dirty="0"/>
              <a:t>Bonds usually come with a “face value”—the amount that will be repaid in 6 months or 10 years or whenever the maturity is.</a:t>
            </a:r>
          </a:p>
          <a:p>
            <a:r>
              <a:rPr lang="en-US" dirty="0"/>
              <a:t>They also come with a “coupon.”</a:t>
            </a:r>
          </a:p>
        </p:txBody>
      </p:sp>
    </p:spTree>
    <p:extLst>
      <p:ext uri="{BB962C8B-B14F-4D97-AF65-F5344CB8AC3E}">
        <p14:creationId xmlns:p14="http://schemas.microsoft.com/office/powerpoint/2010/main" val="123573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513"/>
            <a:ext cx="8229600" cy="875022"/>
          </a:xfrm>
        </p:spPr>
        <p:txBody>
          <a:bodyPr/>
          <a:lstStyle/>
          <a:p>
            <a:r>
              <a:rPr lang="en-US" dirty="0"/>
              <a:t>The coupon</a:t>
            </a:r>
          </a:p>
        </p:txBody>
      </p:sp>
      <p:sp>
        <p:nvSpPr>
          <p:cNvPr id="3" name="Content Placeholder 2"/>
          <p:cNvSpPr>
            <a:spLocks noGrp="1"/>
          </p:cNvSpPr>
          <p:nvPr>
            <p:ph idx="1"/>
          </p:nvPr>
        </p:nvSpPr>
        <p:spPr>
          <a:xfrm>
            <a:off x="481914" y="1278924"/>
            <a:ext cx="8229600" cy="5292563"/>
          </a:xfrm>
        </p:spPr>
        <p:txBody>
          <a:bodyPr/>
          <a:lstStyle/>
          <a:p>
            <a:r>
              <a:rPr lang="en-US" dirty="0"/>
              <a:t>It’s the interest payment associated with the bond</a:t>
            </a:r>
          </a:p>
          <a:p>
            <a:r>
              <a:rPr lang="en-US" dirty="0">
                <a:solidFill>
                  <a:srgbClr val="0070C0"/>
                </a:solidFill>
              </a:rPr>
              <a:t>It’s denominated in $, not as a %</a:t>
            </a:r>
          </a:p>
          <a:p>
            <a:r>
              <a:rPr lang="en-US" dirty="0"/>
              <a:t>Example: a bond could have a coupon of $450/year, and that means Treasury pays $450 in interest every year to the owner of the bond</a:t>
            </a:r>
          </a:p>
        </p:txBody>
      </p:sp>
      <p:pic>
        <p:nvPicPr>
          <p:cNvPr id="5" name="Picture 4" descr="Text&#10;&#10;Description automatically generated">
            <a:extLst>
              <a:ext uri="{FF2B5EF4-FFF2-40B4-BE49-F238E27FC236}">
                <a16:creationId xmlns:a16="http://schemas.microsoft.com/office/drawing/2014/main" id="{46AE227C-46A8-574D-BF54-357202A51271}"/>
              </a:ext>
            </a:extLst>
          </p:cNvPr>
          <p:cNvPicPr>
            <a:picLocks noChangeAspect="1"/>
          </p:cNvPicPr>
          <p:nvPr/>
        </p:nvPicPr>
        <p:blipFill>
          <a:blip r:embed="rId2"/>
          <a:stretch>
            <a:fillRect/>
          </a:stretch>
        </p:blipFill>
        <p:spPr>
          <a:xfrm>
            <a:off x="3753998" y="4616428"/>
            <a:ext cx="1636004" cy="1955059"/>
          </a:xfrm>
          <a:prstGeom prst="rect">
            <a:avLst/>
          </a:prstGeom>
        </p:spPr>
      </p:pic>
    </p:spTree>
    <p:extLst>
      <p:ext uri="{BB962C8B-B14F-4D97-AF65-F5344CB8AC3E}">
        <p14:creationId xmlns:p14="http://schemas.microsoft.com/office/powerpoint/2010/main" val="45804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2">
                    <a:lumMod val="75000"/>
                  </a:schemeClr>
                </a:solidFill>
              </a:rPr>
              <a:t>Consols</a:t>
            </a:r>
            <a:r>
              <a:rPr lang="en-US" dirty="0">
                <a:solidFill>
                  <a:schemeClr val="tx2">
                    <a:lumMod val="75000"/>
                  </a:schemeClr>
                </a:solidFill>
              </a:rPr>
              <a:t> are a special kind of bond</a:t>
            </a:r>
          </a:p>
        </p:txBody>
      </p:sp>
      <p:sp>
        <p:nvSpPr>
          <p:cNvPr id="3" name="Content Placeholder 2"/>
          <p:cNvSpPr>
            <a:spLocks noGrp="1"/>
          </p:cNvSpPr>
          <p:nvPr>
            <p:ph idx="1"/>
          </p:nvPr>
        </p:nvSpPr>
        <p:spPr/>
        <p:txBody>
          <a:bodyPr/>
          <a:lstStyle/>
          <a:p>
            <a:r>
              <a:rPr lang="en-US" dirty="0"/>
              <a:t>The math is easy with </a:t>
            </a:r>
            <a:r>
              <a:rPr lang="en-US" dirty="0" err="1"/>
              <a:t>consols</a:t>
            </a:r>
            <a:endParaRPr lang="en-US" dirty="0"/>
          </a:p>
          <a:p>
            <a:r>
              <a:rPr lang="en-US" dirty="0"/>
              <a:t>They really exist but are not that common</a:t>
            </a:r>
          </a:p>
          <a:p>
            <a:r>
              <a:rPr lang="en-US" dirty="0"/>
              <a:t>A </a:t>
            </a:r>
            <a:r>
              <a:rPr lang="en-US" dirty="0" err="1"/>
              <a:t>consol</a:t>
            </a:r>
            <a:r>
              <a:rPr lang="en-US" dirty="0"/>
              <a:t> has no face value or maturity, but it pays interest (a coupon) FOREVER</a:t>
            </a:r>
          </a:p>
          <a:p>
            <a:r>
              <a:rPr lang="en-US" dirty="0"/>
              <a:t>For instance, $450/year in perpetuity</a:t>
            </a:r>
          </a:p>
          <a:p>
            <a:r>
              <a:rPr lang="en-US" dirty="0"/>
              <a:t>The market price of a </a:t>
            </a:r>
            <a:r>
              <a:rPr lang="en-US" dirty="0" err="1"/>
              <a:t>consol</a:t>
            </a:r>
            <a:r>
              <a:rPr lang="en-US" dirty="0"/>
              <a:t>, as with all bonds, fluctuates with supply and demand</a:t>
            </a:r>
          </a:p>
        </p:txBody>
      </p:sp>
    </p:spTree>
    <p:extLst>
      <p:ext uri="{BB962C8B-B14F-4D97-AF65-F5344CB8AC3E}">
        <p14:creationId xmlns:p14="http://schemas.microsoft.com/office/powerpoint/2010/main" val="275633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rPr>
              <a:t>The bond market and the </a:t>
            </a:r>
            <a:br>
              <a:rPr lang="en-US" dirty="0">
                <a:solidFill>
                  <a:schemeClr val="accent1">
                    <a:lumMod val="75000"/>
                  </a:schemeClr>
                </a:solidFill>
              </a:rPr>
            </a:br>
            <a:r>
              <a:rPr lang="en-US" dirty="0">
                <a:solidFill>
                  <a:schemeClr val="accent1">
                    <a:lumMod val="75000"/>
                  </a:schemeClr>
                </a:solidFill>
              </a:rPr>
              <a:t>price of bonds</a:t>
            </a:r>
          </a:p>
        </p:txBody>
      </p:sp>
      <p:sp>
        <p:nvSpPr>
          <p:cNvPr id="3" name="Content Placeholder 2"/>
          <p:cNvSpPr>
            <a:spLocks noGrp="1"/>
          </p:cNvSpPr>
          <p:nvPr>
            <p:ph idx="1"/>
          </p:nvPr>
        </p:nvSpPr>
        <p:spPr>
          <a:xfrm>
            <a:off x="457200" y="2137719"/>
            <a:ext cx="8229600" cy="4000167"/>
          </a:xfrm>
        </p:spPr>
        <p:txBody>
          <a:bodyPr/>
          <a:lstStyle/>
          <a:p>
            <a:r>
              <a:rPr lang="en-US" dirty="0"/>
              <a:t>Let’s say that </a:t>
            </a:r>
            <a:r>
              <a:rPr lang="en-US" dirty="0" err="1"/>
              <a:t>consol</a:t>
            </a:r>
            <a:r>
              <a:rPr lang="en-US" dirty="0"/>
              <a:t> is selling for $9000 today.</a:t>
            </a:r>
          </a:p>
          <a:p>
            <a:r>
              <a:rPr lang="en-US" dirty="0"/>
              <a:t>Its annual interest rate, in %, would be</a:t>
            </a:r>
          </a:p>
          <a:p>
            <a:pPr marL="457200" lvl="1" indent="0">
              <a:buNone/>
            </a:pPr>
            <a:r>
              <a:rPr lang="en-US" dirty="0"/>
              <a:t>$450/$9000 = .05 = 5%</a:t>
            </a:r>
          </a:p>
          <a:p>
            <a:r>
              <a:rPr lang="en-US" dirty="0"/>
              <a:t>Now suppose overall demand for bonds increases.</a:t>
            </a:r>
          </a:p>
        </p:txBody>
      </p:sp>
    </p:spTree>
    <p:extLst>
      <p:ext uri="{BB962C8B-B14F-4D97-AF65-F5344CB8AC3E}">
        <p14:creationId xmlns:p14="http://schemas.microsoft.com/office/powerpoint/2010/main" val="336204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31AC-5ACB-9341-A1B2-2709E1AC259E}"/>
              </a:ext>
            </a:extLst>
          </p:cNvPr>
          <p:cNvSpPr>
            <a:spLocks noGrp="1"/>
          </p:cNvSpPr>
          <p:nvPr>
            <p:ph type="title"/>
          </p:nvPr>
        </p:nvSpPr>
        <p:spPr>
          <a:xfrm>
            <a:off x="457200" y="820903"/>
            <a:ext cx="8229600" cy="1143000"/>
          </a:xfrm>
        </p:spPr>
        <p:txBody>
          <a:bodyPr/>
          <a:lstStyle/>
          <a:p>
            <a:r>
              <a:rPr lang="en-US" dirty="0">
                <a:solidFill>
                  <a:srgbClr val="00B0F0"/>
                </a:solidFill>
              </a:rPr>
              <a:t>5 topics</a:t>
            </a:r>
          </a:p>
        </p:txBody>
      </p:sp>
      <p:sp>
        <p:nvSpPr>
          <p:cNvPr id="3" name="Content Placeholder 2">
            <a:extLst>
              <a:ext uri="{FF2B5EF4-FFF2-40B4-BE49-F238E27FC236}">
                <a16:creationId xmlns:a16="http://schemas.microsoft.com/office/drawing/2014/main" id="{422BD567-A027-F741-AB9D-CED2D448DFE5}"/>
              </a:ext>
            </a:extLst>
          </p:cNvPr>
          <p:cNvSpPr>
            <a:spLocks noGrp="1"/>
          </p:cNvSpPr>
          <p:nvPr>
            <p:ph idx="1"/>
          </p:nvPr>
        </p:nvSpPr>
        <p:spPr>
          <a:xfrm>
            <a:off x="457200" y="2505694"/>
            <a:ext cx="8229600" cy="3620469"/>
          </a:xfrm>
        </p:spPr>
        <p:txBody>
          <a:bodyPr/>
          <a:lstStyle/>
          <a:p>
            <a:r>
              <a:rPr lang="en-US" dirty="0">
                <a:solidFill>
                  <a:srgbClr val="7030A0"/>
                </a:solidFill>
              </a:rPr>
              <a:t>Nominal and real interest rates</a:t>
            </a:r>
          </a:p>
          <a:p>
            <a:r>
              <a:rPr lang="en-US" dirty="0">
                <a:solidFill>
                  <a:srgbClr val="0070C0"/>
                </a:solidFill>
              </a:rPr>
              <a:t>Bond prices and interest rates</a:t>
            </a:r>
          </a:p>
          <a:p>
            <a:r>
              <a:rPr lang="en-US" dirty="0">
                <a:solidFill>
                  <a:srgbClr val="C00000"/>
                </a:solidFill>
              </a:rPr>
              <a:t>Stocks and the random walk</a:t>
            </a:r>
          </a:p>
          <a:p>
            <a:r>
              <a:rPr lang="en-US" dirty="0">
                <a:solidFill>
                  <a:srgbClr val="A529A9"/>
                </a:solidFill>
              </a:rPr>
              <a:t>Asset crashes: are we headed for another one?</a:t>
            </a:r>
          </a:p>
          <a:p>
            <a:r>
              <a:rPr lang="en-US" dirty="0">
                <a:solidFill>
                  <a:schemeClr val="accent1">
                    <a:lumMod val="75000"/>
                  </a:schemeClr>
                </a:solidFill>
              </a:rPr>
              <a:t>The Greek (et al) debt crisis</a:t>
            </a:r>
          </a:p>
          <a:p>
            <a:pPr marL="0" indent="0">
              <a:buNone/>
            </a:pPr>
            <a:endParaRPr lang="en-US" dirty="0">
              <a:solidFill>
                <a:schemeClr val="bg2">
                  <a:lumMod val="50000"/>
                </a:schemeClr>
              </a:solidFill>
            </a:endParaRPr>
          </a:p>
        </p:txBody>
      </p:sp>
    </p:spTree>
    <p:extLst>
      <p:ext uri="{BB962C8B-B14F-4D97-AF65-F5344CB8AC3E}">
        <p14:creationId xmlns:p14="http://schemas.microsoft.com/office/powerpoint/2010/main" val="367865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bond market</a:t>
            </a:r>
          </a:p>
        </p:txBody>
      </p:sp>
      <p:sp>
        <p:nvSpPr>
          <p:cNvPr id="5" name="Content Placeholder 4"/>
          <p:cNvSpPr>
            <a:spLocks noGrp="1"/>
          </p:cNvSpPr>
          <p:nvPr>
            <p:ph idx="1"/>
          </p:nvPr>
        </p:nvSpPr>
        <p:spPr/>
        <p:txBody>
          <a:bodyPr/>
          <a:lstStyle/>
          <a:p>
            <a:pPr marL="0" indent="0">
              <a:buNone/>
            </a:pPr>
            <a:r>
              <a:rPr lang="en-US" dirty="0"/>
              <a:t>		</a:t>
            </a:r>
            <a:r>
              <a:rPr lang="en-US" sz="2000" dirty="0"/>
              <a:t>Price of </a:t>
            </a:r>
            <a:r>
              <a:rPr lang="en-US" sz="2000" dirty="0" err="1"/>
              <a:t>consols</a:t>
            </a:r>
            <a:endParaRPr lang="en-US" sz="2000" dirty="0"/>
          </a:p>
          <a:p>
            <a:pPr marL="0" indent="0">
              <a:buNone/>
            </a:pPr>
            <a:r>
              <a:rPr lang="en-US" sz="2000" dirty="0"/>
              <a:t>							</a:t>
            </a:r>
          </a:p>
          <a:p>
            <a:pPr marL="0" indent="0">
              <a:buNone/>
            </a:pPr>
            <a:r>
              <a:rPr lang="en-US" sz="2000" dirty="0"/>
              <a:t>									            S</a:t>
            </a:r>
          </a:p>
          <a:p>
            <a:pPr marL="0" indent="0">
              <a:buNone/>
            </a:pPr>
            <a:endParaRPr lang="en-US" sz="2000" dirty="0"/>
          </a:p>
          <a:p>
            <a:pPr marL="0" indent="0">
              <a:buNone/>
            </a:pPr>
            <a:endParaRPr lang="en-US" sz="2000" dirty="0"/>
          </a:p>
          <a:p>
            <a:pPr marL="0" indent="0">
              <a:buNone/>
            </a:pPr>
            <a:r>
              <a:rPr lang="en-US" sz="2000" dirty="0"/>
              <a:t>		9375 ---------------------------</a:t>
            </a:r>
          </a:p>
          <a:p>
            <a:pPr marL="0" indent="0">
              <a:buNone/>
            </a:pPr>
            <a:r>
              <a:rPr lang="en-US" sz="2000" dirty="0"/>
              <a:t>		9000 -----------------------</a:t>
            </a:r>
          </a:p>
          <a:p>
            <a:pPr marL="0" indent="0">
              <a:buNone/>
            </a:pPr>
            <a:endParaRPr lang="en-US" sz="2000" dirty="0"/>
          </a:p>
          <a:p>
            <a:pPr marL="0" indent="0">
              <a:buNone/>
            </a:pPr>
            <a:r>
              <a:rPr lang="en-US" sz="2000" dirty="0"/>
              <a:t>										    D’</a:t>
            </a:r>
          </a:p>
          <a:p>
            <a:pPr marL="0" indent="0">
              <a:buNone/>
            </a:pPr>
            <a:r>
              <a:rPr lang="en-US" sz="2000" dirty="0"/>
              <a:t>									D</a:t>
            </a:r>
          </a:p>
          <a:p>
            <a:pPr marL="0" indent="0">
              <a:buNone/>
            </a:pPr>
            <a:r>
              <a:rPr lang="en-US" sz="2000" dirty="0"/>
              <a:t>													Q of </a:t>
            </a:r>
            <a:r>
              <a:rPr lang="en-US" sz="2000" dirty="0" err="1"/>
              <a:t>consols</a:t>
            </a:r>
            <a:r>
              <a:rPr lang="en-US" sz="2000" dirty="0"/>
              <a:t>	</a:t>
            </a:r>
            <a:endParaRPr lang="en-US" dirty="0"/>
          </a:p>
        </p:txBody>
      </p:sp>
      <p:cxnSp>
        <p:nvCxnSpPr>
          <p:cNvPr id="7" name="Straight Connector 6"/>
          <p:cNvCxnSpPr/>
          <p:nvPr/>
        </p:nvCxnSpPr>
        <p:spPr>
          <a:xfrm>
            <a:off x="2017889" y="2088444"/>
            <a:ext cx="56444" cy="352777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046111" y="5616222"/>
            <a:ext cx="41486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3146778" y="2681111"/>
            <a:ext cx="2116666" cy="22436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455333" y="2681111"/>
            <a:ext cx="2314223" cy="2469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92778" y="2511778"/>
            <a:ext cx="2370666" cy="2413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23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40806"/>
          </a:xfrm>
        </p:spPr>
        <p:txBody>
          <a:bodyPr>
            <a:normAutofit/>
          </a:bodyPr>
          <a:lstStyle/>
          <a:p>
            <a:r>
              <a:rPr lang="en-US" sz="4000" dirty="0"/>
              <a:t>What happened to the interest rate (that is, the rate of return)?</a:t>
            </a:r>
          </a:p>
        </p:txBody>
      </p:sp>
      <p:sp>
        <p:nvSpPr>
          <p:cNvPr id="3" name="Content Placeholder 2"/>
          <p:cNvSpPr>
            <a:spLocks noGrp="1"/>
          </p:cNvSpPr>
          <p:nvPr>
            <p:ph idx="1"/>
          </p:nvPr>
        </p:nvSpPr>
        <p:spPr>
          <a:xfrm>
            <a:off x="457200" y="2511778"/>
            <a:ext cx="8229600" cy="3614385"/>
          </a:xfrm>
        </p:spPr>
        <p:txBody>
          <a:bodyPr/>
          <a:lstStyle/>
          <a:p>
            <a:r>
              <a:rPr lang="en-US" dirty="0"/>
              <a:t>It’s now $450/$9375 = .048 = 4.8% </a:t>
            </a:r>
          </a:p>
          <a:p>
            <a:r>
              <a:rPr lang="en-US" dirty="0"/>
              <a:t>Observe: when bond prices went up, the interest rate went down </a:t>
            </a:r>
            <a:r>
              <a:rPr lang="en-US" sz="2000" dirty="0"/>
              <a:t>(it was mathematically necessary)</a:t>
            </a:r>
          </a:p>
          <a:p>
            <a:r>
              <a:rPr lang="en-US" dirty="0"/>
              <a:t>This is likely when the CB is buying bonds, increasing demand. There’s also lots of money in the economy. </a:t>
            </a:r>
          </a:p>
        </p:txBody>
      </p:sp>
    </p:spTree>
    <p:extLst>
      <p:ext uri="{BB962C8B-B14F-4D97-AF65-F5344CB8AC3E}">
        <p14:creationId xmlns:p14="http://schemas.microsoft.com/office/powerpoint/2010/main" val="351952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about an open-market sale and a general sell-off of bonds?</a:t>
            </a:r>
          </a:p>
        </p:txBody>
      </p:sp>
      <p:sp>
        <p:nvSpPr>
          <p:cNvPr id="3" name="Content Placeholder 2"/>
          <p:cNvSpPr>
            <a:spLocks noGrp="1"/>
          </p:cNvSpPr>
          <p:nvPr>
            <p:ph idx="1"/>
          </p:nvPr>
        </p:nvSpPr>
        <p:spPr/>
        <p:txBody>
          <a:bodyPr/>
          <a:lstStyle/>
          <a:p>
            <a:pPr marL="0" indent="0">
              <a:buNone/>
            </a:pPr>
            <a:r>
              <a:rPr lang="en-US" dirty="0"/>
              <a:t>   </a:t>
            </a:r>
            <a:r>
              <a:rPr lang="en-US" sz="2000" dirty="0"/>
              <a:t>         Price of </a:t>
            </a:r>
            <a:r>
              <a:rPr lang="en-US" sz="2000" dirty="0" err="1"/>
              <a:t>consols</a:t>
            </a:r>
            <a:endParaRPr lang="en-US" sz="2000" dirty="0"/>
          </a:p>
          <a:p>
            <a:pPr marL="0" indent="0">
              <a:buNone/>
            </a:pPr>
            <a:r>
              <a:rPr lang="en-US" sz="2000" dirty="0"/>
              <a:t>								      S           S’</a:t>
            </a:r>
          </a:p>
          <a:p>
            <a:pPr marL="0" indent="0">
              <a:buNone/>
            </a:pPr>
            <a:endParaRPr lang="en-US" sz="2000" dirty="0"/>
          </a:p>
          <a:p>
            <a:pPr marL="0" indent="0">
              <a:buNone/>
            </a:pPr>
            <a:endParaRPr lang="en-US" sz="2000" dirty="0"/>
          </a:p>
          <a:p>
            <a:pPr marL="0" indent="0">
              <a:buNone/>
            </a:pPr>
            <a:r>
              <a:rPr lang="en-US" sz="2000" dirty="0"/>
              <a:t>	     9000    ------------------------		</a:t>
            </a:r>
          </a:p>
          <a:p>
            <a:pPr marL="0" indent="0">
              <a:buNone/>
            </a:pPr>
            <a:r>
              <a:rPr lang="en-US" sz="2000" dirty="0"/>
              <a:t>	     8333    ----------------------------</a:t>
            </a:r>
          </a:p>
          <a:p>
            <a:pPr marL="0" indent="0">
              <a:buNone/>
            </a:pPr>
            <a:endParaRPr lang="en-US" sz="2000" dirty="0"/>
          </a:p>
          <a:p>
            <a:pPr marL="0" indent="0">
              <a:buNone/>
            </a:pPr>
            <a:r>
              <a:rPr lang="en-US" sz="2000" dirty="0"/>
              <a:t>			</a:t>
            </a:r>
          </a:p>
          <a:p>
            <a:pPr marL="0" indent="0">
              <a:buNone/>
            </a:pPr>
            <a:r>
              <a:rPr lang="en-US" sz="2000" dirty="0"/>
              <a:t>										    D</a:t>
            </a:r>
          </a:p>
          <a:p>
            <a:pPr marL="0" indent="0">
              <a:buNone/>
            </a:pPr>
            <a:r>
              <a:rPr lang="en-US" sz="2000" dirty="0"/>
              <a:t>		</a:t>
            </a:r>
          </a:p>
          <a:p>
            <a:pPr marL="0" indent="0">
              <a:buNone/>
            </a:pPr>
            <a:r>
              <a:rPr lang="en-US" sz="2000" dirty="0"/>
              <a:t>												Q of </a:t>
            </a:r>
            <a:r>
              <a:rPr lang="en-US" sz="2000" dirty="0" err="1"/>
              <a:t>consols</a:t>
            </a:r>
            <a:endParaRPr lang="en-US" dirty="0"/>
          </a:p>
        </p:txBody>
      </p:sp>
      <p:cxnSp>
        <p:nvCxnSpPr>
          <p:cNvPr id="5" name="Straight Connector 4"/>
          <p:cNvCxnSpPr/>
          <p:nvPr/>
        </p:nvCxnSpPr>
        <p:spPr>
          <a:xfrm flipH="1">
            <a:off x="2017059" y="1957294"/>
            <a:ext cx="14941" cy="3511177"/>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017059" y="5468471"/>
            <a:ext cx="44823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719294" y="2286000"/>
            <a:ext cx="2554941" cy="26147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913529" y="2166471"/>
            <a:ext cx="1987177" cy="26147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511176" y="2345765"/>
            <a:ext cx="1763059" cy="243541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792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happened to the interest rate this time?</a:t>
            </a:r>
          </a:p>
        </p:txBody>
      </p:sp>
      <p:sp>
        <p:nvSpPr>
          <p:cNvPr id="3" name="Content Placeholder 2"/>
          <p:cNvSpPr>
            <a:spLocks noGrp="1"/>
          </p:cNvSpPr>
          <p:nvPr>
            <p:ph idx="1"/>
          </p:nvPr>
        </p:nvSpPr>
        <p:spPr>
          <a:xfrm>
            <a:off x="457200" y="1547192"/>
            <a:ext cx="8229600" cy="4525963"/>
          </a:xfrm>
        </p:spPr>
        <p:txBody>
          <a:bodyPr>
            <a:normAutofit fontScale="92500"/>
          </a:bodyPr>
          <a:lstStyle/>
          <a:p>
            <a:endParaRPr lang="en-US" dirty="0"/>
          </a:p>
          <a:p>
            <a:r>
              <a:rPr lang="en-US" dirty="0"/>
              <a:t>The new interest rate (annual rate of return)</a:t>
            </a:r>
          </a:p>
          <a:p>
            <a:pPr marL="0" indent="0">
              <a:buNone/>
            </a:pPr>
            <a:r>
              <a:rPr lang="en-US" dirty="0"/>
              <a:t>    is $450/$8333 = .054 = 5.4%</a:t>
            </a:r>
          </a:p>
          <a:p>
            <a:r>
              <a:rPr lang="en-US" dirty="0"/>
              <a:t>Again, </a:t>
            </a:r>
            <a:r>
              <a:rPr lang="en-US" b="1" dirty="0"/>
              <a:t>the interest rate is inversely related to the price of bonds</a:t>
            </a:r>
          </a:p>
          <a:p>
            <a:r>
              <a:rPr lang="en-US" dirty="0"/>
              <a:t>This relationship holds for </a:t>
            </a:r>
            <a:r>
              <a:rPr lang="en-US" b="1" dirty="0"/>
              <a:t>any shift in S or D in any bond market</a:t>
            </a:r>
          </a:p>
          <a:p>
            <a:r>
              <a:rPr lang="en-US" dirty="0"/>
              <a:t>The CB could start the shift, but not necessarily</a:t>
            </a:r>
          </a:p>
          <a:p>
            <a:pPr marL="0" indent="0">
              <a:buNone/>
            </a:pPr>
            <a:endParaRPr lang="en-US" dirty="0"/>
          </a:p>
        </p:txBody>
      </p:sp>
    </p:spTree>
    <p:extLst>
      <p:ext uri="{BB962C8B-B14F-4D97-AF65-F5344CB8AC3E}">
        <p14:creationId xmlns:p14="http://schemas.microsoft.com/office/powerpoint/2010/main" val="4060030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85000" lnSpcReduction="10000"/>
          </a:bodyPr>
          <a:lstStyle/>
          <a:p>
            <a:r>
              <a:rPr lang="en-US" dirty="0">
                <a:solidFill>
                  <a:schemeClr val="accent5">
                    <a:lumMod val="75000"/>
                  </a:schemeClr>
                </a:solidFill>
              </a:rPr>
              <a:t>Bond prices rise, interest rates fall</a:t>
            </a:r>
          </a:p>
          <a:p>
            <a:r>
              <a:rPr lang="en-US" dirty="0">
                <a:solidFill>
                  <a:schemeClr val="accent5">
                    <a:lumMod val="75000"/>
                  </a:schemeClr>
                </a:solidFill>
              </a:rPr>
              <a:t>Bond prices fall, interest rates rise</a:t>
            </a:r>
          </a:p>
          <a:p>
            <a:endParaRPr lang="en-US" dirty="0"/>
          </a:p>
          <a:p>
            <a:r>
              <a:rPr lang="en-US" dirty="0"/>
              <a:t>All macro students should know this fact. Never forget!</a:t>
            </a:r>
          </a:p>
          <a:p>
            <a:endParaRPr lang="en-US" dirty="0"/>
          </a:p>
          <a:p>
            <a:r>
              <a:rPr lang="en-US" dirty="0">
                <a:solidFill>
                  <a:schemeClr val="accent6">
                    <a:lumMod val="75000"/>
                  </a:schemeClr>
                </a:solidFill>
              </a:rPr>
              <a:t>2022-23: contractionary monetary policy raised interest rates, so bond prices fell</a:t>
            </a:r>
          </a:p>
          <a:p>
            <a:endParaRPr lang="en-US" dirty="0">
              <a:solidFill>
                <a:schemeClr val="accent6">
                  <a:lumMod val="75000"/>
                </a:schemeClr>
              </a:solidFill>
            </a:endParaRPr>
          </a:p>
          <a:p>
            <a:r>
              <a:rPr lang="en-US" dirty="0">
                <a:solidFill>
                  <a:schemeClr val="accent2"/>
                </a:solidFill>
              </a:rPr>
              <a:t>(A problem for Silicon Valley Bank and others who held bonds and needed to sell them)</a:t>
            </a:r>
          </a:p>
        </p:txBody>
      </p:sp>
    </p:spTree>
    <p:extLst>
      <p:ext uri="{BB962C8B-B14F-4D97-AF65-F5344CB8AC3E}">
        <p14:creationId xmlns:p14="http://schemas.microsoft.com/office/powerpoint/2010/main" val="168474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7C95-03D7-9A41-B03F-35AAE1C29C94}"/>
              </a:ext>
            </a:extLst>
          </p:cNvPr>
          <p:cNvSpPr>
            <a:spLocks noGrp="1"/>
          </p:cNvSpPr>
          <p:nvPr>
            <p:ph type="title"/>
          </p:nvPr>
        </p:nvSpPr>
        <p:spPr/>
        <p:txBody>
          <a:bodyPr/>
          <a:lstStyle/>
          <a:p>
            <a:r>
              <a:rPr lang="en-US" dirty="0">
                <a:solidFill>
                  <a:srgbClr val="C00000"/>
                </a:solidFill>
              </a:rPr>
              <a:t>The stock market</a:t>
            </a:r>
          </a:p>
        </p:txBody>
      </p:sp>
      <p:sp>
        <p:nvSpPr>
          <p:cNvPr id="3" name="Content Placeholder 2">
            <a:extLst>
              <a:ext uri="{FF2B5EF4-FFF2-40B4-BE49-F238E27FC236}">
                <a16:creationId xmlns:a16="http://schemas.microsoft.com/office/drawing/2014/main" id="{8A509811-1E17-7344-B5CA-DB9FDD0521E7}"/>
              </a:ext>
            </a:extLst>
          </p:cNvPr>
          <p:cNvSpPr>
            <a:spLocks noGrp="1"/>
          </p:cNvSpPr>
          <p:nvPr>
            <p:ph idx="1"/>
          </p:nvPr>
        </p:nvSpPr>
        <p:spPr/>
        <p:txBody>
          <a:bodyPr>
            <a:normAutofit lnSpcReduction="10000"/>
          </a:bodyPr>
          <a:lstStyle/>
          <a:p>
            <a:r>
              <a:rPr lang="en-US" dirty="0"/>
              <a:t>Here I present two contradictory views of the stock market</a:t>
            </a:r>
          </a:p>
          <a:p>
            <a:pPr marL="0" indent="0">
              <a:buNone/>
            </a:pPr>
            <a:endParaRPr lang="en-US" dirty="0"/>
          </a:p>
          <a:p>
            <a:pPr marL="0" indent="0">
              <a:buNone/>
            </a:pPr>
            <a:endParaRPr lang="en-US" dirty="0"/>
          </a:p>
          <a:p>
            <a:pPr lvl="1"/>
            <a:r>
              <a:rPr lang="en-US" dirty="0"/>
              <a:t>The Random Walk and </a:t>
            </a:r>
            <a:r>
              <a:rPr lang="en-US" dirty="0">
                <a:solidFill>
                  <a:schemeClr val="accent5">
                    <a:lumMod val="75000"/>
                  </a:schemeClr>
                </a:solidFill>
              </a:rPr>
              <a:t>the efficient markets hypothesis</a:t>
            </a:r>
            <a:r>
              <a:rPr lang="en-US" dirty="0"/>
              <a:t> (Burton </a:t>
            </a:r>
            <a:r>
              <a:rPr lang="en-US" dirty="0" err="1"/>
              <a:t>Malkiel</a:t>
            </a:r>
            <a:r>
              <a:rPr lang="en-US" dirty="0"/>
              <a:t>)</a:t>
            </a:r>
          </a:p>
          <a:p>
            <a:pPr marL="457200" lvl="1" indent="0">
              <a:buNone/>
            </a:pPr>
            <a:endParaRPr lang="en-US" dirty="0"/>
          </a:p>
          <a:p>
            <a:pPr lvl="1"/>
            <a:r>
              <a:rPr lang="en-US" dirty="0">
                <a:solidFill>
                  <a:srgbClr val="7030A0"/>
                </a:solidFill>
              </a:rPr>
              <a:t>Irrationality, including herd behavior, </a:t>
            </a:r>
            <a:r>
              <a:rPr lang="en-US" dirty="0"/>
              <a:t>in asset markets (Robert Shiller)</a:t>
            </a:r>
          </a:p>
        </p:txBody>
      </p:sp>
      <p:pic>
        <p:nvPicPr>
          <p:cNvPr id="5" name="Picture 4" descr="A picture containing building, outdoor, street, city&#10;&#10;Description automatically generated">
            <a:extLst>
              <a:ext uri="{FF2B5EF4-FFF2-40B4-BE49-F238E27FC236}">
                <a16:creationId xmlns:a16="http://schemas.microsoft.com/office/drawing/2014/main" id="{D88BF7F1-4CC1-3F4E-AF56-A6BE15A52241}"/>
              </a:ext>
            </a:extLst>
          </p:cNvPr>
          <p:cNvPicPr>
            <a:picLocks noChangeAspect="1"/>
          </p:cNvPicPr>
          <p:nvPr/>
        </p:nvPicPr>
        <p:blipFill>
          <a:blip r:embed="rId2"/>
          <a:stretch>
            <a:fillRect/>
          </a:stretch>
        </p:blipFill>
        <p:spPr>
          <a:xfrm>
            <a:off x="3702050" y="2369236"/>
            <a:ext cx="1739900" cy="1155700"/>
          </a:xfrm>
          <a:prstGeom prst="rect">
            <a:avLst/>
          </a:prstGeom>
        </p:spPr>
      </p:pic>
    </p:spTree>
    <p:extLst>
      <p:ext uri="{BB962C8B-B14F-4D97-AF65-F5344CB8AC3E}">
        <p14:creationId xmlns:p14="http://schemas.microsoft.com/office/powerpoint/2010/main" val="183620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Stock prices: they’re a random walk!</a:t>
            </a:r>
          </a:p>
        </p:txBody>
      </p:sp>
      <p:sp>
        <p:nvSpPr>
          <p:cNvPr id="3" name="Content Placeholder 2"/>
          <p:cNvSpPr>
            <a:spLocks noGrp="1"/>
          </p:cNvSpPr>
          <p:nvPr>
            <p:ph idx="1"/>
          </p:nvPr>
        </p:nvSpPr>
        <p:spPr>
          <a:xfrm>
            <a:off x="457200" y="1638300"/>
            <a:ext cx="8229600" cy="4525963"/>
          </a:xfrm>
        </p:spPr>
        <p:txBody>
          <a:bodyPr>
            <a:normAutofit fontScale="92500" lnSpcReduction="20000"/>
          </a:bodyPr>
          <a:lstStyle/>
          <a:p>
            <a:r>
              <a:rPr lang="en-US" dirty="0"/>
              <a:t>The phrase is from a famous, influential book by Burton </a:t>
            </a:r>
            <a:r>
              <a:rPr lang="en-US" dirty="0" err="1"/>
              <a:t>Malkiel</a:t>
            </a:r>
            <a:r>
              <a:rPr lang="en-US" dirty="0"/>
              <a:t>, 1973</a:t>
            </a:r>
          </a:p>
          <a:p>
            <a:r>
              <a:rPr lang="en-US" dirty="0"/>
              <a:t>First, some stock market basics:</a:t>
            </a:r>
          </a:p>
          <a:p>
            <a:r>
              <a:rPr lang="en-US" dirty="0"/>
              <a:t>Owning a share (of stock) means </a:t>
            </a:r>
          </a:p>
          <a:p>
            <a:pPr marL="0" indent="0">
              <a:buNone/>
            </a:pPr>
            <a:r>
              <a:rPr lang="en-US" dirty="0"/>
              <a:t>owning a sliver of a corporation</a:t>
            </a:r>
          </a:p>
          <a:p>
            <a:r>
              <a:rPr lang="en-US" dirty="0"/>
              <a:t>A stock’s price (its value) should equal the discounted value of profits that the company (your sliver of it) is </a:t>
            </a:r>
            <a:r>
              <a:rPr lang="en-US" b="1" dirty="0"/>
              <a:t>expected</a:t>
            </a:r>
            <a:r>
              <a:rPr lang="en-US" dirty="0"/>
              <a:t> to earn over the future</a:t>
            </a:r>
          </a:p>
          <a:p>
            <a:r>
              <a:rPr lang="en-US" dirty="0"/>
              <a:t>But the </a:t>
            </a:r>
            <a:r>
              <a:rPr lang="en-US" b="1" dirty="0"/>
              <a:t>future</a:t>
            </a:r>
            <a:r>
              <a:rPr lang="en-US" dirty="0"/>
              <a:t> is unknown! </a:t>
            </a:r>
          </a:p>
        </p:txBody>
      </p:sp>
      <p:pic>
        <p:nvPicPr>
          <p:cNvPr id="5" name="Picture 4" descr="A person in a suit and tie&#10;&#10;Description automatically generated with medium confidence">
            <a:extLst>
              <a:ext uri="{FF2B5EF4-FFF2-40B4-BE49-F238E27FC236}">
                <a16:creationId xmlns:a16="http://schemas.microsoft.com/office/drawing/2014/main" id="{54756EF6-15A7-5847-B59F-A61008102657}"/>
              </a:ext>
            </a:extLst>
          </p:cNvPr>
          <p:cNvPicPr>
            <a:picLocks noChangeAspect="1"/>
          </p:cNvPicPr>
          <p:nvPr/>
        </p:nvPicPr>
        <p:blipFill>
          <a:blip r:embed="rId2"/>
          <a:stretch>
            <a:fillRect/>
          </a:stretch>
        </p:blipFill>
        <p:spPr>
          <a:xfrm>
            <a:off x="6815278" y="2125362"/>
            <a:ext cx="1511460" cy="1060278"/>
          </a:xfrm>
          <a:prstGeom prst="rect">
            <a:avLst/>
          </a:prstGeom>
        </p:spPr>
      </p:pic>
    </p:spTree>
    <p:extLst>
      <p:ext uri="{BB962C8B-B14F-4D97-AF65-F5344CB8AC3E}">
        <p14:creationId xmlns:p14="http://schemas.microsoft.com/office/powerpoint/2010/main" val="381236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4900" dirty="0">
                <a:solidFill>
                  <a:schemeClr val="accent6">
                    <a:lumMod val="75000"/>
                  </a:schemeClr>
                </a:solidFill>
              </a:rPr>
              <a:t>Information and share prices</a:t>
            </a:r>
            <a:endParaRPr lang="en-US" dirty="0"/>
          </a:p>
        </p:txBody>
      </p:sp>
      <p:sp>
        <p:nvSpPr>
          <p:cNvPr id="3" name="Content Placeholder 2"/>
          <p:cNvSpPr>
            <a:spLocks noGrp="1"/>
          </p:cNvSpPr>
          <p:nvPr>
            <p:ph idx="1"/>
          </p:nvPr>
        </p:nvSpPr>
        <p:spPr>
          <a:xfrm>
            <a:off x="469557" y="1989138"/>
            <a:ext cx="8229600" cy="4525963"/>
          </a:xfrm>
        </p:spPr>
        <p:txBody>
          <a:bodyPr/>
          <a:lstStyle/>
          <a:p>
            <a:r>
              <a:rPr lang="en-US" dirty="0"/>
              <a:t>Information is very available, very cheaply</a:t>
            </a:r>
          </a:p>
          <a:p>
            <a:r>
              <a:rPr lang="en-US" dirty="0"/>
              <a:t>Many millions of people have access to information that would help predict company earnings and future stock prices</a:t>
            </a:r>
          </a:p>
          <a:p>
            <a:r>
              <a:rPr lang="en-US" dirty="0"/>
              <a:t>When new information appears, people jump on it and either buy or sell shares.</a:t>
            </a:r>
          </a:p>
          <a:p>
            <a:r>
              <a:rPr lang="en-US" dirty="0"/>
              <a:t>The price of the stock will IMMEDIATELY reflect the new information</a:t>
            </a:r>
          </a:p>
        </p:txBody>
      </p:sp>
    </p:spTree>
    <p:extLst>
      <p:ext uri="{BB962C8B-B14F-4D97-AF65-F5344CB8AC3E}">
        <p14:creationId xmlns:p14="http://schemas.microsoft.com/office/powerpoint/2010/main" val="2616593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of a stock</a:t>
            </a:r>
            <a:r>
              <a:rPr lang="is-IS" dirty="0"/>
              <a:t>…</a:t>
            </a:r>
            <a:endParaRPr lang="en-US" dirty="0"/>
          </a:p>
        </p:txBody>
      </p:sp>
      <p:sp>
        <p:nvSpPr>
          <p:cNvPr id="3" name="Content Placeholder 2"/>
          <p:cNvSpPr>
            <a:spLocks noGrp="1"/>
          </p:cNvSpPr>
          <p:nvPr>
            <p:ph idx="1"/>
          </p:nvPr>
        </p:nvSpPr>
        <p:spPr/>
        <p:txBody>
          <a:bodyPr/>
          <a:lstStyle/>
          <a:p>
            <a:r>
              <a:rPr lang="en-US" dirty="0"/>
              <a:t>Will fall if negative information appears</a:t>
            </a:r>
          </a:p>
          <a:p>
            <a:r>
              <a:rPr lang="en-US" dirty="0"/>
              <a:t>Will rise if positive information appears</a:t>
            </a:r>
          </a:p>
          <a:p>
            <a:r>
              <a:rPr lang="en-US" dirty="0"/>
              <a:t>In the “information age,” this happens virtually instantaneously</a:t>
            </a:r>
          </a:p>
          <a:p>
            <a:r>
              <a:rPr lang="en-US" dirty="0" err="1"/>
              <a:t>Malkiel’s</a:t>
            </a:r>
            <a:r>
              <a:rPr lang="en-US" dirty="0"/>
              <a:t> point: all the information relevant to future value is immediately acted on</a:t>
            </a:r>
          </a:p>
          <a:p>
            <a:r>
              <a:rPr lang="en-US" dirty="0"/>
              <a:t>So “research” won’t help you pick winners—you’ll be too late  </a:t>
            </a:r>
          </a:p>
        </p:txBody>
      </p:sp>
      <p:pic>
        <p:nvPicPr>
          <p:cNvPr id="5" name="Picture 4" descr="A red sports car parked in a garage&#10;&#10;Description automatically generated with low confidence">
            <a:extLst>
              <a:ext uri="{FF2B5EF4-FFF2-40B4-BE49-F238E27FC236}">
                <a16:creationId xmlns:a16="http://schemas.microsoft.com/office/drawing/2014/main" id="{ECE32CB1-1C5B-7049-8BCF-E3CB52716AC8}"/>
              </a:ext>
            </a:extLst>
          </p:cNvPr>
          <p:cNvPicPr>
            <a:picLocks noChangeAspect="1"/>
          </p:cNvPicPr>
          <p:nvPr/>
        </p:nvPicPr>
        <p:blipFill>
          <a:blip r:embed="rId2"/>
          <a:stretch>
            <a:fillRect/>
          </a:stretch>
        </p:blipFill>
        <p:spPr>
          <a:xfrm>
            <a:off x="7711535" y="1853513"/>
            <a:ext cx="975265" cy="733339"/>
          </a:xfrm>
          <a:prstGeom prst="rect">
            <a:avLst/>
          </a:prstGeom>
        </p:spPr>
      </p:pic>
    </p:spTree>
    <p:extLst>
      <p:ext uri="{BB962C8B-B14F-4D97-AF65-F5344CB8AC3E}">
        <p14:creationId xmlns:p14="http://schemas.microsoft.com/office/powerpoint/2010/main" val="1496599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random walk, summarized</a:t>
            </a:r>
          </a:p>
        </p:txBody>
      </p:sp>
      <p:sp>
        <p:nvSpPr>
          <p:cNvPr id="3" name="Content Placeholder 2"/>
          <p:cNvSpPr>
            <a:spLocks noGrp="1"/>
          </p:cNvSpPr>
          <p:nvPr>
            <p:ph idx="1"/>
          </p:nvPr>
        </p:nvSpPr>
        <p:spPr>
          <a:xfrm>
            <a:off x="457200" y="2153166"/>
            <a:ext cx="8229600" cy="4525963"/>
          </a:xfrm>
        </p:spPr>
        <p:txBody>
          <a:bodyPr/>
          <a:lstStyle/>
          <a:p>
            <a:r>
              <a:rPr lang="en-US" dirty="0"/>
              <a:t>Any changes to stock prices are from random events that occur </a:t>
            </a:r>
          </a:p>
          <a:p>
            <a:r>
              <a:rPr lang="en-US" dirty="0"/>
              <a:t>By definition, random events can’t be predicted</a:t>
            </a:r>
          </a:p>
          <a:p>
            <a:r>
              <a:rPr lang="en-US" dirty="0"/>
              <a:t>And so you can’t make money off them by accurately predicting a change in prices</a:t>
            </a:r>
          </a:p>
          <a:p>
            <a:r>
              <a:rPr lang="en-US" dirty="0"/>
              <a:t>In sum: stock prices move unpredictably, randomly</a:t>
            </a:r>
          </a:p>
        </p:txBody>
      </p:sp>
      <p:pic>
        <p:nvPicPr>
          <p:cNvPr id="5" name="Picture 4" descr="A close up of a map&#10;&#10;Description automatically generated">
            <a:extLst>
              <a:ext uri="{FF2B5EF4-FFF2-40B4-BE49-F238E27FC236}">
                <a16:creationId xmlns:a16="http://schemas.microsoft.com/office/drawing/2014/main" id="{F5D1CFCE-CC8A-3D44-98B7-9330F9933D77}"/>
              </a:ext>
            </a:extLst>
          </p:cNvPr>
          <p:cNvPicPr>
            <a:picLocks noChangeAspect="1"/>
          </p:cNvPicPr>
          <p:nvPr/>
        </p:nvPicPr>
        <p:blipFill>
          <a:blip r:embed="rId2"/>
          <a:stretch>
            <a:fillRect/>
          </a:stretch>
        </p:blipFill>
        <p:spPr>
          <a:xfrm>
            <a:off x="4064000" y="1209865"/>
            <a:ext cx="1016000" cy="850900"/>
          </a:xfrm>
          <a:prstGeom prst="rect">
            <a:avLst/>
          </a:prstGeom>
        </p:spPr>
      </p:pic>
    </p:spTree>
    <p:extLst>
      <p:ext uri="{BB962C8B-B14F-4D97-AF65-F5344CB8AC3E}">
        <p14:creationId xmlns:p14="http://schemas.microsoft.com/office/powerpoint/2010/main" val="248841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26B0E7-4452-2340-88F0-1E958328DA47}"/>
              </a:ext>
            </a:extLst>
          </p:cNvPr>
          <p:cNvSpPr>
            <a:spLocks noGrp="1"/>
          </p:cNvSpPr>
          <p:nvPr>
            <p:ph type="title"/>
          </p:nvPr>
        </p:nvSpPr>
        <p:spPr>
          <a:xfrm>
            <a:off x="457200" y="274638"/>
            <a:ext cx="8229600" cy="1694840"/>
          </a:xfrm>
        </p:spPr>
        <p:txBody>
          <a:bodyPr/>
          <a:lstStyle/>
          <a:p>
            <a:r>
              <a:rPr lang="en-US" b="1" dirty="0">
                <a:solidFill>
                  <a:srgbClr val="7030A0"/>
                </a:solidFill>
              </a:rPr>
              <a:t>Nominal and real interest rates</a:t>
            </a:r>
          </a:p>
        </p:txBody>
      </p:sp>
      <p:sp>
        <p:nvSpPr>
          <p:cNvPr id="5" name="Content Placeholder 4">
            <a:extLst>
              <a:ext uri="{FF2B5EF4-FFF2-40B4-BE49-F238E27FC236}">
                <a16:creationId xmlns:a16="http://schemas.microsoft.com/office/drawing/2014/main" id="{93EEC583-C229-E547-9721-DDD222B38B6C}"/>
              </a:ext>
            </a:extLst>
          </p:cNvPr>
          <p:cNvSpPr>
            <a:spLocks noGrp="1"/>
          </p:cNvSpPr>
          <p:nvPr>
            <p:ph idx="1"/>
          </p:nvPr>
        </p:nvSpPr>
        <p:spPr>
          <a:xfrm>
            <a:off x="539262" y="1969478"/>
            <a:ext cx="8229600" cy="4371945"/>
          </a:xfrm>
        </p:spPr>
        <p:txBody>
          <a:bodyPr>
            <a:normAutofit lnSpcReduction="10000"/>
          </a:bodyPr>
          <a:lstStyle/>
          <a:p>
            <a:r>
              <a:rPr lang="en-US" dirty="0"/>
              <a:t>Traditionally, nominal interest rates* are broken down into these elements:</a:t>
            </a:r>
          </a:p>
          <a:p>
            <a:pPr marL="0" indent="0">
              <a:buNone/>
            </a:pPr>
            <a:r>
              <a:rPr lang="en-US" dirty="0"/>
              <a:t>	--The “time value of money”</a:t>
            </a:r>
          </a:p>
          <a:p>
            <a:pPr marL="0" indent="0">
              <a:buNone/>
            </a:pPr>
            <a:r>
              <a:rPr lang="en-US" dirty="0"/>
              <a:t>	-- A risk premium</a:t>
            </a:r>
          </a:p>
          <a:p>
            <a:pPr marL="0" indent="0">
              <a:buNone/>
            </a:pPr>
            <a:r>
              <a:rPr lang="en-US" dirty="0"/>
              <a:t>	-- An inflation premium</a:t>
            </a:r>
          </a:p>
          <a:p>
            <a:pPr marL="0" indent="0">
              <a:buNone/>
            </a:pPr>
            <a:endParaRPr lang="en-US" dirty="0"/>
          </a:p>
          <a:p>
            <a:pPr marL="0" indent="0">
              <a:buNone/>
            </a:pPr>
            <a:r>
              <a:rPr lang="en-US" sz="2600" dirty="0"/>
              <a:t>* Nominal interest rates (measured in %) are those published by a bank or reported in financial news articles; they determine the $ interest payments made.</a:t>
            </a:r>
          </a:p>
          <a:p>
            <a:pPr lvl="1"/>
            <a:endParaRPr lang="en-US" dirty="0"/>
          </a:p>
        </p:txBody>
      </p:sp>
    </p:spTree>
    <p:extLst>
      <p:ext uri="{BB962C8B-B14F-4D97-AF65-F5344CB8AC3E}">
        <p14:creationId xmlns:p14="http://schemas.microsoft.com/office/powerpoint/2010/main" val="4267328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B68C-07D3-2F41-B941-0DA0FA7BA54E}"/>
              </a:ext>
            </a:extLst>
          </p:cNvPr>
          <p:cNvSpPr>
            <a:spLocks noGrp="1"/>
          </p:cNvSpPr>
          <p:nvPr>
            <p:ph type="title"/>
          </p:nvPr>
        </p:nvSpPr>
        <p:spPr/>
        <p:txBody>
          <a:bodyPr/>
          <a:lstStyle/>
          <a:p>
            <a:r>
              <a:rPr lang="en-US" dirty="0"/>
              <a:t>Efficient markets</a:t>
            </a:r>
          </a:p>
        </p:txBody>
      </p:sp>
      <p:sp>
        <p:nvSpPr>
          <p:cNvPr id="3" name="Content Placeholder 2">
            <a:extLst>
              <a:ext uri="{FF2B5EF4-FFF2-40B4-BE49-F238E27FC236}">
                <a16:creationId xmlns:a16="http://schemas.microsoft.com/office/drawing/2014/main" id="{615BCA72-C480-554C-A751-69D0F9CA815B}"/>
              </a:ext>
            </a:extLst>
          </p:cNvPr>
          <p:cNvSpPr>
            <a:spLocks noGrp="1"/>
          </p:cNvSpPr>
          <p:nvPr>
            <p:ph idx="1"/>
          </p:nvPr>
        </p:nvSpPr>
        <p:spPr/>
        <p:txBody>
          <a:bodyPr/>
          <a:lstStyle/>
          <a:p>
            <a:r>
              <a:rPr lang="en-US" dirty="0"/>
              <a:t>The random walk idea is part of a broader approach in Economics called the “Efficient Markets Hypothesis”</a:t>
            </a:r>
          </a:p>
          <a:p>
            <a:r>
              <a:rPr lang="en-US" dirty="0"/>
              <a:t>It suggests that markets instantly incorporate all relevant information into the prices of goods and assets…</a:t>
            </a:r>
          </a:p>
          <a:p>
            <a:r>
              <a:rPr lang="en-US" dirty="0"/>
              <a:t>Leaving very minimal opportunities to buy low, sell high, and earn quick easy profits</a:t>
            </a:r>
          </a:p>
        </p:txBody>
      </p:sp>
    </p:spTree>
    <p:extLst>
      <p:ext uri="{BB962C8B-B14F-4D97-AF65-F5344CB8AC3E}">
        <p14:creationId xmlns:p14="http://schemas.microsoft.com/office/powerpoint/2010/main" val="1737832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FFF4C1-C228-314E-AFD0-B3D202EA45F6}"/>
              </a:ext>
            </a:extLst>
          </p:cNvPr>
          <p:cNvSpPr>
            <a:spLocks noGrp="1"/>
          </p:cNvSpPr>
          <p:nvPr>
            <p:ph type="title"/>
          </p:nvPr>
        </p:nvSpPr>
        <p:spPr/>
        <p:txBody>
          <a:bodyPr/>
          <a:lstStyle/>
          <a:p>
            <a:r>
              <a:rPr lang="en-US" dirty="0"/>
              <a:t>Tesla’s random walk</a:t>
            </a:r>
          </a:p>
        </p:txBody>
      </p:sp>
      <p:pic>
        <p:nvPicPr>
          <p:cNvPr id="9" name="Content Placeholder 8" descr="A graph of stock market&#10;&#10;Description automatically generated">
            <a:extLst>
              <a:ext uri="{FF2B5EF4-FFF2-40B4-BE49-F238E27FC236}">
                <a16:creationId xmlns:a16="http://schemas.microsoft.com/office/drawing/2014/main" id="{1A905513-4453-7FF2-E077-295143557BAD}"/>
              </a:ext>
            </a:extLst>
          </p:cNvPr>
          <p:cNvPicPr>
            <a:picLocks noGrp="1" noChangeAspect="1"/>
          </p:cNvPicPr>
          <p:nvPr>
            <p:ph idx="1"/>
          </p:nvPr>
        </p:nvPicPr>
        <p:blipFill>
          <a:blip r:embed="rId2"/>
          <a:stretch>
            <a:fillRect/>
          </a:stretch>
        </p:blipFill>
        <p:spPr>
          <a:xfrm>
            <a:off x="854620" y="1600200"/>
            <a:ext cx="7434760" cy="4525963"/>
          </a:xfrm>
        </p:spPr>
      </p:pic>
    </p:spTree>
    <p:extLst>
      <p:ext uri="{BB962C8B-B14F-4D97-AF65-F5344CB8AC3E}">
        <p14:creationId xmlns:p14="http://schemas.microsoft.com/office/powerpoint/2010/main" val="3949668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Malkiel</a:t>
            </a:r>
            <a:r>
              <a:rPr lang="en-US" dirty="0"/>
              <a:t> says don’t bother</a:t>
            </a:r>
            <a:r>
              <a:rPr lang="is-IS" dirty="0"/>
              <a:t>…</a:t>
            </a:r>
            <a:endParaRPr lang="en-US" dirty="0"/>
          </a:p>
        </p:txBody>
      </p:sp>
      <p:sp>
        <p:nvSpPr>
          <p:cNvPr id="3" name="Content Placeholder 2"/>
          <p:cNvSpPr>
            <a:spLocks noGrp="1"/>
          </p:cNvSpPr>
          <p:nvPr>
            <p:ph idx="1"/>
          </p:nvPr>
        </p:nvSpPr>
        <p:spPr/>
        <p:txBody>
          <a:bodyPr>
            <a:normAutofit fontScale="92500"/>
          </a:bodyPr>
          <a:lstStyle/>
          <a:p>
            <a:r>
              <a:rPr lang="en-US" dirty="0"/>
              <a:t>Researching companies </a:t>
            </a:r>
          </a:p>
          <a:p>
            <a:r>
              <a:rPr lang="en-US" dirty="0"/>
              <a:t>Or hiring a financial adviser who picks stocks for you and charges you fees.</a:t>
            </a:r>
          </a:p>
          <a:p>
            <a:r>
              <a:rPr lang="en-US" dirty="0"/>
              <a:t>You’ll do just as well throwing darts at the business pages to choose your stocks</a:t>
            </a:r>
          </a:p>
          <a:p>
            <a:r>
              <a:rPr lang="en-US" dirty="0"/>
              <a:t>More safely/sanely, buy into an index fund that contains stocks in the same proportion as the S&amp;P 500 or another stock price index—because share prices do rise over the long run!</a:t>
            </a:r>
          </a:p>
        </p:txBody>
      </p:sp>
    </p:spTree>
    <p:extLst>
      <p:ext uri="{BB962C8B-B14F-4D97-AF65-F5344CB8AC3E}">
        <p14:creationId xmlns:p14="http://schemas.microsoft.com/office/powerpoint/2010/main" val="4115107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7BC3-5A62-AB55-046E-FE7E6C741705}"/>
              </a:ext>
            </a:extLst>
          </p:cNvPr>
          <p:cNvSpPr>
            <a:spLocks noGrp="1"/>
          </p:cNvSpPr>
          <p:nvPr>
            <p:ph type="title"/>
          </p:nvPr>
        </p:nvSpPr>
        <p:spPr>
          <a:xfrm>
            <a:off x="457200" y="274638"/>
            <a:ext cx="8229600" cy="1655762"/>
          </a:xfrm>
        </p:spPr>
        <p:txBody>
          <a:bodyPr>
            <a:normAutofit/>
          </a:bodyPr>
          <a:lstStyle/>
          <a:p>
            <a:r>
              <a:rPr lang="en-US" sz="3200" dirty="0">
                <a:solidFill>
                  <a:srgbClr val="A3C634"/>
                </a:solidFill>
              </a:rPr>
              <a:t>On the same topic…</a:t>
            </a:r>
            <a:br>
              <a:rPr lang="en-US" sz="3200" dirty="0">
                <a:solidFill>
                  <a:srgbClr val="A3C634"/>
                </a:solidFill>
              </a:rPr>
            </a:br>
            <a:r>
              <a:rPr lang="en-US" sz="3200" dirty="0">
                <a:solidFill>
                  <a:srgbClr val="A3C634"/>
                </a:solidFill>
              </a:rPr>
              <a:t>NY Times, April 14, 2023 by Jeff Sommer</a:t>
            </a:r>
          </a:p>
        </p:txBody>
      </p:sp>
      <p:sp>
        <p:nvSpPr>
          <p:cNvPr id="3" name="Content Placeholder 2">
            <a:extLst>
              <a:ext uri="{FF2B5EF4-FFF2-40B4-BE49-F238E27FC236}">
                <a16:creationId xmlns:a16="http://schemas.microsoft.com/office/drawing/2014/main" id="{438197FA-4133-4BA9-4776-B2F4AA08A5F8}"/>
              </a:ext>
            </a:extLst>
          </p:cNvPr>
          <p:cNvSpPr>
            <a:spLocks noGrp="1"/>
          </p:cNvSpPr>
          <p:nvPr>
            <p:ph idx="1"/>
          </p:nvPr>
        </p:nvSpPr>
        <p:spPr>
          <a:xfrm>
            <a:off x="457200" y="2144889"/>
            <a:ext cx="8229600" cy="3981274"/>
          </a:xfrm>
        </p:spPr>
        <p:txBody>
          <a:bodyPr>
            <a:normAutofit fontScale="92500" lnSpcReduction="20000"/>
          </a:bodyPr>
          <a:lstStyle/>
          <a:p>
            <a:pPr algn="l" fontAlgn="base"/>
            <a:r>
              <a:rPr lang="en-US" b="0" i="0" dirty="0">
                <a:solidFill>
                  <a:srgbClr val="333333"/>
                </a:solidFill>
                <a:effectLst/>
                <a:latin typeface="nyt-imperial"/>
              </a:rPr>
              <a:t>“…as a group, actively managed mutual funds fared better against the overall market average than they have since 2009”</a:t>
            </a:r>
          </a:p>
          <a:p>
            <a:pPr algn="l" fontAlgn="base"/>
            <a:r>
              <a:rPr lang="en-US" b="0" i="0" dirty="0">
                <a:solidFill>
                  <a:srgbClr val="333333"/>
                </a:solidFill>
                <a:effectLst/>
                <a:latin typeface="nyt-imperial"/>
              </a:rPr>
              <a:t>“Even so, the average actively managed stock mutual fund failed to beat the S&amp;P 500”… said </a:t>
            </a:r>
            <a:r>
              <a:rPr lang="en-US" b="0" i="0" dirty="0">
                <a:solidFill>
                  <a:srgbClr val="333333"/>
                </a:solidFill>
                <a:effectLst/>
                <a:latin typeface="nyt-imperial"/>
                <a:hlinkClick r:id="rId2"/>
              </a:rPr>
              <a:t>Anu R. Ganti</a:t>
            </a:r>
            <a:r>
              <a:rPr lang="en-US" b="0" i="0" dirty="0">
                <a:solidFill>
                  <a:srgbClr val="333333"/>
                </a:solidFill>
                <a:effectLst/>
                <a:latin typeface="nyt-imperial"/>
              </a:rPr>
              <a:t>, </a:t>
            </a:r>
            <a:r>
              <a:rPr lang="en-US" b="0" i="0" dirty="0" err="1">
                <a:solidFill>
                  <a:srgbClr val="333333"/>
                </a:solidFill>
                <a:effectLst/>
                <a:latin typeface="nyt-imperial"/>
              </a:rPr>
              <a:t>sr</a:t>
            </a:r>
            <a:r>
              <a:rPr lang="en-US" b="0" i="0" dirty="0">
                <a:solidFill>
                  <a:srgbClr val="333333"/>
                </a:solidFill>
                <a:effectLst/>
                <a:latin typeface="nyt-imperial"/>
              </a:rPr>
              <a:t> director of index investment strategy at S&amp;P D J </a:t>
            </a:r>
            <a:r>
              <a:rPr lang="en-US" dirty="0">
                <a:solidFill>
                  <a:srgbClr val="333333"/>
                </a:solidFill>
                <a:latin typeface="nyt-imperial"/>
              </a:rPr>
              <a:t>Indices</a:t>
            </a:r>
            <a:r>
              <a:rPr lang="en-US" b="0" i="0" dirty="0">
                <a:solidFill>
                  <a:srgbClr val="333333"/>
                </a:solidFill>
                <a:effectLst/>
                <a:latin typeface="nyt-imperial"/>
              </a:rPr>
              <a:t>. “Actively managed funds underperformed less badly in 2022 than they have in most years,” she said. “But they still underperformed.”</a:t>
            </a:r>
          </a:p>
          <a:p>
            <a:endParaRPr lang="en-US" dirty="0"/>
          </a:p>
        </p:txBody>
      </p:sp>
    </p:spTree>
    <p:extLst>
      <p:ext uri="{BB962C8B-B14F-4D97-AF65-F5344CB8AC3E}">
        <p14:creationId xmlns:p14="http://schemas.microsoft.com/office/powerpoint/2010/main" val="1965557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40FF"/>
                </a:solidFill>
              </a:rPr>
              <a:t>Big drama: Asset crashes</a:t>
            </a:r>
          </a:p>
        </p:txBody>
      </p:sp>
      <p:sp>
        <p:nvSpPr>
          <p:cNvPr id="3" name="Content Placeholder 2"/>
          <p:cNvSpPr>
            <a:spLocks noGrp="1"/>
          </p:cNvSpPr>
          <p:nvPr>
            <p:ph idx="1"/>
          </p:nvPr>
        </p:nvSpPr>
        <p:spPr>
          <a:xfrm>
            <a:off x="457200" y="1409682"/>
            <a:ext cx="8229600" cy="4823858"/>
          </a:xfrm>
        </p:spPr>
        <p:txBody>
          <a:bodyPr>
            <a:normAutofit lnSpcReduction="10000"/>
          </a:bodyPr>
          <a:lstStyle/>
          <a:p>
            <a:r>
              <a:rPr lang="en-US" dirty="0"/>
              <a:t>In 2000, Robert Shiller (Yale, Nobel prize) argued that stocks were overvalued, the market was in a bubble, and the bubble could pop.</a:t>
            </a:r>
          </a:p>
          <a:p>
            <a:r>
              <a:rPr lang="en-US" dirty="0"/>
              <a:t>The NASDAQ stock price index peaked that year and lost about 80% of its value over the following 2 ½ years.  The “tech bubble” had popped. A recession occurred as well.</a:t>
            </a:r>
          </a:p>
          <a:p>
            <a:endParaRPr lang="en-US" dirty="0"/>
          </a:p>
          <a:p>
            <a:pPr marL="0" indent="0">
              <a:buNone/>
            </a:pPr>
            <a:r>
              <a:rPr lang="en-US" dirty="0"/>
              <a:t>  	</a:t>
            </a:r>
            <a:endParaRPr lang="en-US" sz="2000" dirty="0">
              <a:solidFill>
                <a:srgbClr val="FFC000"/>
              </a:solidFill>
            </a:endParaRPr>
          </a:p>
        </p:txBody>
      </p:sp>
      <p:pic>
        <p:nvPicPr>
          <p:cNvPr id="5" name="Picture 4" descr="A picture containing object, bubble, ball&#10;&#10;Description automatically generated">
            <a:extLst>
              <a:ext uri="{FF2B5EF4-FFF2-40B4-BE49-F238E27FC236}">
                <a16:creationId xmlns:a16="http://schemas.microsoft.com/office/drawing/2014/main" id="{0B9BE900-084C-0442-9045-DB2D5389C9FC}"/>
              </a:ext>
            </a:extLst>
          </p:cNvPr>
          <p:cNvPicPr>
            <a:picLocks noChangeAspect="1"/>
          </p:cNvPicPr>
          <p:nvPr/>
        </p:nvPicPr>
        <p:blipFill>
          <a:blip r:embed="rId2"/>
          <a:stretch>
            <a:fillRect/>
          </a:stretch>
        </p:blipFill>
        <p:spPr>
          <a:xfrm>
            <a:off x="6531994" y="5027828"/>
            <a:ext cx="1609344" cy="1070801"/>
          </a:xfrm>
          <a:prstGeom prst="rect">
            <a:avLst/>
          </a:prstGeom>
        </p:spPr>
      </p:pic>
    </p:spTree>
    <p:extLst>
      <p:ext uri="{BB962C8B-B14F-4D97-AF65-F5344CB8AC3E}">
        <p14:creationId xmlns:p14="http://schemas.microsoft.com/office/powerpoint/2010/main" val="127943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 to 2005</a:t>
            </a:r>
          </a:p>
        </p:txBody>
      </p:sp>
      <p:sp>
        <p:nvSpPr>
          <p:cNvPr id="3" name="Content Placeholder 2"/>
          <p:cNvSpPr>
            <a:spLocks noGrp="1"/>
          </p:cNvSpPr>
          <p:nvPr>
            <p:ph idx="1"/>
          </p:nvPr>
        </p:nvSpPr>
        <p:spPr/>
        <p:txBody>
          <a:bodyPr>
            <a:normAutofit fontScale="92500" lnSpcReduction="20000"/>
          </a:bodyPr>
          <a:lstStyle/>
          <a:p>
            <a:r>
              <a:rPr lang="en-US" dirty="0"/>
              <a:t>Shiller (Yale) and co-author Case (Wellesley) had constructed a historical index of housing prices</a:t>
            </a:r>
          </a:p>
          <a:p>
            <a:r>
              <a:rPr lang="en-US" dirty="0">
                <a:solidFill>
                  <a:schemeClr val="accent2">
                    <a:lumMod val="75000"/>
                  </a:schemeClr>
                </a:solidFill>
              </a:rPr>
              <a:t>From a </a:t>
            </a:r>
            <a:r>
              <a:rPr lang="en-US" i="1" dirty="0">
                <a:solidFill>
                  <a:schemeClr val="accent2">
                    <a:lumMod val="75000"/>
                  </a:schemeClr>
                </a:solidFill>
              </a:rPr>
              <a:t>NYT</a:t>
            </a:r>
            <a:r>
              <a:rPr lang="en-US" dirty="0">
                <a:solidFill>
                  <a:schemeClr val="accent2">
                    <a:lumMod val="75000"/>
                  </a:schemeClr>
                </a:solidFill>
              </a:rPr>
              <a:t> interview: </a:t>
            </a:r>
            <a:r>
              <a:rPr lang="en-US" sz="2400" dirty="0">
                <a:solidFill>
                  <a:schemeClr val="accent2">
                    <a:lumMod val="75000"/>
                  </a:schemeClr>
                </a:solidFill>
                <a:latin typeface="Cambria"/>
                <a:cs typeface="Cambria"/>
              </a:rPr>
              <a:t>“It all points to an unavoidable truth, he [Shiller] says. Every housing boom of the last few centuries has been followed by decades in which home values fell relative to inflation.”</a:t>
            </a:r>
            <a:r>
              <a:rPr lang="en-US" sz="2400" dirty="0">
                <a:solidFill>
                  <a:schemeClr val="accent2">
                    <a:lumMod val="75000"/>
                  </a:schemeClr>
                </a:solidFill>
                <a:effectLst/>
                <a:latin typeface="Cambria"/>
                <a:cs typeface="Cambria"/>
              </a:rPr>
              <a:t> </a:t>
            </a:r>
          </a:p>
          <a:p>
            <a:r>
              <a:rPr lang="en-US" dirty="0">
                <a:latin typeface="+mj-lt"/>
                <a:cs typeface="Cambria"/>
              </a:rPr>
              <a:t>He suggested housing prices could fall more than 40%, given historical patterns</a:t>
            </a:r>
          </a:p>
          <a:p>
            <a:r>
              <a:rPr lang="en-US" sz="2600" dirty="0">
                <a:solidFill>
                  <a:schemeClr val="accent2">
                    <a:lumMod val="75000"/>
                  </a:schemeClr>
                </a:solidFill>
              </a:rPr>
              <a:t>“</a:t>
            </a:r>
            <a:r>
              <a:rPr lang="en-US" sz="2600" dirty="0">
                <a:solidFill>
                  <a:schemeClr val="accent2">
                    <a:lumMod val="75000"/>
                  </a:schemeClr>
                </a:solidFill>
                <a:latin typeface="Cambria"/>
                <a:cs typeface="Cambria"/>
              </a:rPr>
              <a:t>Even so, Mr. Shiller has little company for his radical notion that house prices could fall by 40 percent. Many economists say that interest rates are low enough and demand for housing in big urban areas is high enough to keep prices from falling very far.”</a:t>
            </a:r>
          </a:p>
          <a:p>
            <a:pPr marL="0" indent="0">
              <a:buNone/>
            </a:pPr>
            <a:endParaRPr lang="en-US" dirty="0">
              <a:latin typeface="+mj-lt"/>
              <a:cs typeface="Cambria"/>
            </a:endParaRPr>
          </a:p>
          <a:p>
            <a:endParaRPr lang="en-US" dirty="0">
              <a:latin typeface="+mj-lt"/>
              <a:cs typeface="Cambria"/>
            </a:endParaRPr>
          </a:p>
        </p:txBody>
      </p:sp>
      <p:pic>
        <p:nvPicPr>
          <p:cNvPr id="5" name="Picture 4" descr="A person smiling for the camera&#10;&#10;Description automatically generated with low confidence">
            <a:extLst>
              <a:ext uri="{FF2B5EF4-FFF2-40B4-BE49-F238E27FC236}">
                <a16:creationId xmlns:a16="http://schemas.microsoft.com/office/drawing/2014/main" id="{E7D56D70-9111-7A48-AB43-41F1EDFE5104}"/>
              </a:ext>
            </a:extLst>
          </p:cNvPr>
          <p:cNvPicPr>
            <a:picLocks noChangeAspect="1"/>
          </p:cNvPicPr>
          <p:nvPr/>
        </p:nvPicPr>
        <p:blipFill>
          <a:blip r:embed="rId2"/>
          <a:stretch>
            <a:fillRect/>
          </a:stretch>
        </p:blipFill>
        <p:spPr>
          <a:xfrm>
            <a:off x="7194207" y="274638"/>
            <a:ext cx="936540" cy="1359493"/>
          </a:xfrm>
          <a:prstGeom prst="rect">
            <a:avLst/>
          </a:prstGeom>
        </p:spPr>
      </p:pic>
    </p:spTree>
    <p:extLst>
      <p:ext uri="{BB962C8B-B14F-4D97-AF65-F5344CB8AC3E}">
        <p14:creationId xmlns:p14="http://schemas.microsoft.com/office/powerpoint/2010/main" val="4186651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The housing crash</a:t>
            </a:r>
          </a:p>
        </p:txBody>
      </p:sp>
      <p:sp>
        <p:nvSpPr>
          <p:cNvPr id="3" name="Content Placeholder 2"/>
          <p:cNvSpPr>
            <a:spLocks noGrp="1"/>
          </p:cNvSpPr>
          <p:nvPr>
            <p:ph idx="1"/>
          </p:nvPr>
        </p:nvSpPr>
        <p:spPr>
          <a:xfrm>
            <a:off x="457200" y="1566000"/>
            <a:ext cx="8229600" cy="4711232"/>
          </a:xfrm>
        </p:spPr>
        <p:txBody>
          <a:bodyPr>
            <a:normAutofit lnSpcReduction="10000"/>
          </a:bodyPr>
          <a:lstStyle/>
          <a:p>
            <a:r>
              <a:rPr lang="en-US" dirty="0"/>
              <a:t>In 2006 U.S. home prices started falling.  They bottomed out in mid-2009, down 35%.</a:t>
            </a:r>
          </a:p>
          <a:p>
            <a:r>
              <a:rPr lang="en-US" dirty="0"/>
              <a:t>Many financial institutions had aggressively acquired mortgage-backed bonds during the early 2000s</a:t>
            </a:r>
          </a:p>
          <a:p>
            <a:r>
              <a:rPr lang="en-US" dirty="0"/>
              <a:t>These failed at high rates after the bubble burst; the result was, by 2008, a general financial crash, a deep recession and a wave of homeowner foreclosure and misery</a:t>
            </a:r>
          </a:p>
          <a:p>
            <a:pPr marL="914400" lvl="2" indent="0">
              <a:buNone/>
            </a:pPr>
            <a:r>
              <a:rPr lang="en-US" dirty="0"/>
              <a:t>   </a:t>
            </a:r>
            <a:r>
              <a:rPr lang="en-US" sz="2000" dirty="0">
                <a:solidFill>
                  <a:srgbClr val="FF9300"/>
                </a:solidFill>
              </a:rPr>
              <a:t>Shiller 2, Conventional wisdom 0</a:t>
            </a:r>
          </a:p>
        </p:txBody>
      </p:sp>
      <p:pic>
        <p:nvPicPr>
          <p:cNvPr id="5" name="Picture 4" descr="A picture containing building, outdoor, road, street&#10;&#10;Description automatically generated">
            <a:extLst>
              <a:ext uri="{FF2B5EF4-FFF2-40B4-BE49-F238E27FC236}">
                <a16:creationId xmlns:a16="http://schemas.microsoft.com/office/drawing/2014/main" id="{FEE84FA7-8FC3-684D-AEAE-B624DB0A5D14}"/>
              </a:ext>
            </a:extLst>
          </p:cNvPr>
          <p:cNvPicPr>
            <a:picLocks noChangeAspect="1"/>
          </p:cNvPicPr>
          <p:nvPr/>
        </p:nvPicPr>
        <p:blipFill>
          <a:blip r:embed="rId2"/>
          <a:stretch>
            <a:fillRect/>
          </a:stretch>
        </p:blipFill>
        <p:spPr>
          <a:xfrm>
            <a:off x="6421457" y="423000"/>
            <a:ext cx="1720780" cy="1143000"/>
          </a:xfrm>
          <a:prstGeom prst="rect">
            <a:avLst/>
          </a:prstGeom>
        </p:spPr>
      </p:pic>
    </p:spTree>
    <p:extLst>
      <p:ext uri="{BB962C8B-B14F-4D97-AF65-F5344CB8AC3E}">
        <p14:creationId xmlns:p14="http://schemas.microsoft.com/office/powerpoint/2010/main" val="795456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40FF"/>
                </a:solidFill>
              </a:rPr>
              <a:t>Jump to 2021</a:t>
            </a:r>
          </a:p>
        </p:txBody>
      </p:sp>
      <p:sp>
        <p:nvSpPr>
          <p:cNvPr id="3" name="Content Placeholder 2"/>
          <p:cNvSpPr>
            <a:spLocks noGrp="1"/>
          </p:cNvSpPr>
          <p:nvPr>
            <p:ph idx="1"/>
          </p:nvPr>
        </p:nvSpPr>
        <p:spPr>
          <a:xfrm>
            <a:off x="742950" y="1924050"/>
            <a:ext cx="7943850" cy="4548002"/>
          </a:xfrm>
        </p:spPr>
        <p:txBody>
          <a:bodyPr>
            <a:normAutofit/>
          </a:bodyPr>
          <a:lstStyle/>
          <a:p>
            <a:r>
              <a:rPr lang="en-US" sz="3600" dirty="0"/>
              <a:t>2021: “The prices of stocks, bonds and real estate, the three major asset classes in the United States, are all extremely high. In fact, the three have never been this overpriced simultaneously in modern history.”  </a:t>
            </a:r>
          </a:p>
          <a:p>
            <a:pPr marL="0" indent="0">
              <a:buNone/>
            </a:pPr>
            <a:r>
              <a:rPr lang="en-US" sz="2800" dirty="0"/>
              <a:t>									</a:t>
            </a:r>
            <a:r>
              <a:rPr lang="en-US" sz="2400" dirty="0"/>
              <a:t>Shiller, </a:t>
            </a:r>
            <a:r>
              <a:rPr lang="en-US" sz="2400" i="1" dirty="0"/>
              <a:t>NYTimes</a:t>
            </a:r>
            <a:r>
              <a:rPr lang="en-US" sz="2400" dirty="0"/>
              <a:t> 10/1/2021</a:t>
            </a:r>
          </a:p>
        </p:txBody>
      </p:sp>
    </p:spTree>
    <p:extLst>
      <p:ext uri="{BB962C8B-B14F-4D97-AF65-F5344CB8AC3E}">
        <p14:creationId xmlns:p14="http://schemas.microsoft.com/office/powerpoint/2010/main" val="3382886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Are stocks overvalued? </a:t>
            </a:r>
            <a:br>
              <a:rPr lang="en-US" dirty="0">
                <a:solidFill>
                  <a:schemeClr val="accent6"/>
                </a:solidFill>
              </a:rPr>
            </a:br>
            <a:r>
              <a:rPr lang="en-US" dirty="0">
                <a:solidFill>
                  <a:schemeClr val="accent6"/>
                </a:solidFill>
              </a:rPr>
              <a:t>Look at the price-earnings ratio</a:t>
            </a:r>
          </a:p>
        </p:txBody>
      </p:sp>
      <p:sp>
        <p:nvSpPr>
          <p:cNvPr id="3" name="Content Placeholder 2"/>
          <p:cNvSpPr>
            <a:spLocks noGrp="1"/>
          </p:cNvSpPr>
          <p:nvPr>
            <p:ph idx="1"/>
          </p:nvPr>
        </p:nvSpPr>
        <p:spPr/>
        <p:txBody>
          <a:bodyPr>
            <a:normAutofit/>
          </a:bodyPr>
          <a:lstStyle/>
          <a:p>
            <a:r>
              <a:rPr lang="en-US" dirty="0"/>
              <a:t>The P/E ratio is the price of a company’s stock divided by the current earnings (profits) per share of stock</a:t>
            </a:r>
          </a:p>
          <a:p>
            <a:r>
              <a:rPr lang="en-US" dirty="0"/>
              <a:t>It’s a common way to evaluate whether a stock is “cheap” or “expensive” (also “undervalued” or “overvalued”)</a:t>
            </a:r>
          </a:p>
          <a:p>
            <a:r>
              <a:rPr lang="en-US" dirty="0"/>
              <a:t>Shiller created a custom P/E measure called CAPE (cyclically-adjusted P/E ratio)</a:t>
            </a:r>
          </a:p>
        </p:txBody>
      </p:sp>
    </p:spTree>
    <p:extLst>
      <p:ext uri="{BB962C8B-B14F-4D97-AF65-F5344CB8AC3E}">
        <p14:creationId xmlns:p14="http://schemas.microsoft.com/office/powerpoint/2010/main" val="2331924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FD29-E423-DE44-BBB2-E55750314EBD}"/>
              </a:ext>
            </a:extLst>
          </p:cNvPr>
          <p:cNvSpPr>
            <a:spLocks noGrp="1"/>
          </p:cNvSpPr>
          <p:nvPr>
            <p:ph type="title"/>
          </p:nvPr>
        </p:nvSpPr>
        <p:spPr>
          <a:xfrm>
            <a:off x="457200" y="274637"/>
            <a:ext cx="8229600" cy="2266682"/>
          </a:xfrm>
        </p:spPr>
        <p:txBody>
          <a:bodyPr>
            <a:normAutofit/>
          </a:bodyPr>
          <a:lstStyle/>
          <a:p>
            <a:r>
              <a:rPr lang="en-US" sz="3200" dirty="0"/>
              <a:t>Shiller’s CAPE </a:t>
            </a:r>
            <a:r>
              <a:rPr lang="en-US" sz="3200" dirty="0">
                <a:sym typeface="Wingdings"/>
              </a:rPr>
              <a:t>reached 38.6 in November 2021; the historical average since 1881 is 17.1.</a:t>
            </a:r>
            <a:br>
              <a:rPr lang="en-US" sz="3200" dirty="0">
                <a:sym typeface="Wingdings"/>
              </a:rPr>
            </a:br>
            <a:r>
              <a:rPr lang="en-US" sz="3200" dirty="0">
                <a:sym typeface="Wingdings"/>
              </a:rPr>
              <a:t>It had only been higher once: prior to the </a:t>
            </a:r>
            <a:br>
              <a:rPr lang="en-US" sz="3200" dirty="0">
                <a:sym typeface="Wingdings"/>
              </a:rPr>
            </a:br>
            <a:r>
              <a:rPr lang="en-US" sz="3200" dirty="0">
                <a:sym typeface="Wingdings"/>
              </a:rPr>
              <a:t>2000 stock market collapse</a:t>
            </a:r>
            <a:endParaRPr lang="en-US" sz="3100" dirty="0"/>
          </a:p>
        </p:txBody>
      </p:sp>
      <p:cxnSp>
        <p:nvCxnSpPr>
          <p:cNvPr id="7" name="Straight Connector 6">
            <a:extLst>
              <a:ext uri="{FF2B5EF4-FFF2-40B4-BE49-F238E27FC236}">
                <a16:creationId xmlns:a16="http://schemas.microsoft.com/office/drawing/2014/main" id="{B4D85B6D-DE38-E858-7C41-BCC54BB3732B}"/>
              </a:ext>
            </a:extLst>
          </p:cNvPr>
          <p:cNvCxnSpPr/>
          <p:nvPr/>
        </p:nvCxnSpPr>
        <p:spPr>
          <a:xfrm>
            <a:off x="1211283" y="6472052"/>
            <a:ext cx="55814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TextBox 7">
            <a:extLst>
              <a:ext uri="{FF2B5EF4-FFF2-40B4-BE49-F238E27FC236}">
                <a16:creationId xmlns:a16="http://schemas.microsoft.com/office/drawing/2014/main" id="{7D119187-11DC-DBDD-DA85-4DD3AA57167C}"/>
              </a:ext>
            </a:extLst>
          </p:cNvPr>
          <p:cNvSpPr txBox="1"/>
          <p:nvPr/>
        </p:nvSpPr>
        <p:spPr>
          <a:xfrm>
            <a:off x="1959429" y="6287386"/>
            <a:ext cx="3013902" cy="369332"/>
          </a:xfrm>
          <a:prstGeom prst="rect">
            <a:avLst/>
          </a:prstGeom>
          <a:noFill/>
        </p:spPr>
        <p:txBody>
          <a:bodyPr wrap="none" rtlCol="0">
            <a:spAutoFit/>
          </a:bodyPr>
          <a:lstStyle/>
          <a:p>
            <a:r>
              <a:rPr lang="en-US" dirty="0"/>
              <a:t>Green line = historical average</a:t>
            </a:r>
          </a:p>
        </p:txBody>
      </p:sp>
      <p:pic>
        <p:nvPicPr>
          <p:cNvPr id="12" name="Content Placeholder 11" descr="A graph showing the growth of the stock market&#10;&#10;Description automatically generated">
            <a:extLst>
              <a:ext uri="{FF2B5EF4-FFF2-40B4-BE49-F238E27FC236}">
                <a16:creationId xmlns:a16="http://schemas.microsoft.com/office/drawing/2014/main" id="{59E69F41-7975-3FBE-CDCB-616BAB4DD6A7}"/>
              </a:ext>
            </a:extLst>
          </p:cNvPr>
          <p:cNvPicPr>
            <a:picLocks noGrp="1" noChangeAspect="1"/>
          </p:cNvPicPr>
          <p:nvPr>
            <p:ph idx="1"/>
          </p:nvPr>
        </p:nvPicPr>
        <p:blipFill>
          <a:blip r:embed="rId2"/>
          <a:stretch>
            <a:fillRect/>
          </a:stretch>
        </p:blipFill>
        <p:spPr>
          <a:xfrm>
            <a:off x="1402793" y="2498189"/>
            <a:ext cx="7141075" cy="3803665"/>
          </a:xfrm>
        </p:spPr>
      </p:pic>
      <p:sp>
        <p:nvSpPr>
          <p:cNvPr id="15" name="TextBox 14">
            <a:extLst>
              <a:ext uri="{FF2B5EF4-FFF2-40B4-BE49-F238E27FC236}">
                <a16:creationId xmlns:a16="http://schemas.microsoft.com/office/drawing/2014/main" id="{E0749490-1F9E-5BE8-7F04-008254E8D42A}"/>
              </a:ext>
            </a:extLst>
          </p:cNvPr>
          <p:cNvSpPr txBox="1"/>
          <p:nvPr/>
        </p:nvSpPr>
        <p:spPr>
          <a:xfrm>
            <a:off x="6114847" y="2727679"/>
            <a:ext cx="638316" cy="400110"/>
          </a:xfrm>
          <a:prstGeom prst="rect">
            <a:avLst/>
          </a:prstGeom>
          <a:noFill/>
        </p:spPr>
        <p:txBody>
          <a:bodyPr wrap="none" rtlCol="0">
            <a:spAutoFit/>
          </a:bodyPr>
          <a:lstStyle/>
          <a:p>
            <a:r>
              <a:rPr lang="en-US" sz="2000" dirty="0"/>
              <a:t>44.2</a:t>
            </a:r>
          </a:p>
        </p:txBody>
      </p:sp>
      <mc:AlternateContent xmlns:mc="http://schemas.openxmlformats.org/markup-compatibility/2006">
        <mc:Choice xmlns:p14="http://schemas.microsoft.com/office/powerpoint/2010/main" Requires="p14">
          <p:contentPart p14:bwMode="auto" r:id="rId3">
            <p14:nvContentPartPr>
              <p14:cNvPr id="16" name="Ink 15">
                <a:extLst>
                  <a:ext uri="{FF2B5EF4-FFF2-40B4-BE49-F238E27FC236}">
                    <a16:creationId xmlns:a16="http://schemas.microsoft.com/office/drawing/2014/main" id="{4AEB8B2E-9928-E2BF-17F2-556166E9DB2C}"/>
                  </a:ext>
                </a:extLst>
              </p14:cNvPr>
              <p14:cNvContentPartPr/>
              <p14:nvPr/>
            </p14:nvContentPartPr>
            <p14:xfrm>
              <a:off x="6753163" y="2900406"/>
              <a:ext cx="310320" cy="151200"/>
            </p14:xfrm>
          </p:contentPart>
        </mc:Choice>
        <mc:Fallback>
          <p:pic>
            <p:nvPicPr>
              <p:cNvPr id="16" name="Ink 15">
                <a:extLst>
                  <a:ext uri="{FF2B5EF4-FFF2-40B4-BE49-F238E27FC236}">
                    <a16:creationId xmlns:a16="http://schemas.microsoft.com/office/drawing/2014/main" id="{4AEB8B2E-9928-E2BF-17F2-556166E9DB2C}"/>
                  </a:ext>
                </a:extLst>
              </p:cNvPr>
              <p:cNvPicPr/>
              <p:nvPr/>
            </p:nvPicPr>
            <p:blipFill>
              <a:blip r:embed="rId4"/>
              <a:stretch>
                <a:fillRect/>
              </a:stretch>
            </p:blipFill>
            <p:spPr>
              <a:xfrm>
                <a:off x="6744523" y="2891406"/>
                <a:ext cx="327960" cy="168840"/>
              </a:xfrm>
              <a:prstGeom prst="rect">
                <a:avLst/>
              </a:prstGeom>
            </p:spPr>
          </p:pic>
        </mc:Fallback>
      </mc:AlternateContent>
    </p:spTree>
    <p:extLst>
      <p:ext uri="{BB962C8B-B14F-4D97-AF65-F5344CB8AC3E}">
        <p14:creationId xmlns:p14="http://schemas.microsoft.com/office/powerpoint/2010/main" val="80952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9CF2-F064-1349-8B0E-826E612724D0}"/>
              </a:ext>
            </a:extLst>
          </p:cNvPr>
          <p:cNvSpPr>
            <a:spLocks noGrp="1"/>
          </p:cNvSpPr>
          <p:nvPr>
            <p:ph type="title"/>
          </p:nvPr>
        </p:nvSpPr>
        <p:spPr/>
        <p:txBody>
          <a:bodyPr/>
          <a:lstStyle/>
          <a:p>
            <a:r>
              <a:rPr lang="en-US" dirty="0"/>
              <a:t>1.  Time value of money</a:t>
            </a:r>
          </a:p>
        </p:txBody>
      </p:sp>
      <p:sp>
        <p:nvSpPr>
          <p:cNvPr id="3" name="Content Placeholder 2">
            <a:extLst>
              <a:ext uri="{FF2B5EF4-FFF2-40B4-BE49-F238E27FC236}">
                <a16:creationId xmlns:a16="http://schemas.microsoft.com/office/drawing/2014/main" id="{57102FD0-5426-C844-A69E-9522A86FEFCD}"/>
              </a:ext>
            </a:extLst>
          </p:cNvPr>
          <p:cNvSpPr>
            <a:spLocks noGrp="1"/>
          </p:cNvSpPr>
          <p:nvPr>
            <p:ph idx="1"/>
          </p:nvPr>
        </p:nvSpPr>
        <p:spPr/>
        <p:txBody>
          <a:bodyPr/>
          <a:lstStyle/>
          <a:p>
            <a:r>
              <a:rPr lang="en-US" dirty="0"/>
              <a:t>It measures the difference between money NOW and money LATER </a:t>
            </a:r>
            <a:r>
              <a:rPr lang="en-US" b="1" dirty="0">
                <a:solidFill>
                  <a:srgbClr val="00B050"/>
                </a:solidFill>
              </a:rPr>
              <a:t>(now is better)</a:t>
            </a:r>
          </a:p>
          <a:p>
            <a:r>
              <a:rPr lang="en-US" dirty="0"/>
              <a:t>Savers give up the use of their money NOW</a:t>
            </a:r>
          </a:p>
          <a:p>
            <a:r>
              <a:rPr lang="en-US" dirty="0"/>
              <a:t>Borrowers get money NOW</a:t>
            </a:r>
          </a:p>
          <a:p>
            <a:r>
              <a:rPr lang="en-US" dirty="0"/>
              <a:t>Savers </a:t>
            </a:r>
            <a:r>
              <a:rPr lang="en-US" b="1" dirty="0">
                <a:solidFill>
                  <a:srgbClr val="00B050"/>
                </a:solidFill>
              </a:rPr>
              <a:t>earn</a:t>
            </a:r>
            <a:r>
              <a:rPr lang="en-US" dirty="0"/>
              <a:t> something for “sacrificing;” borrowers have to </a:t>
            </a:r>
            <a:r>
              <a:rPr lang="en-US" b="1" dirty="0">
                <a:solidFill>
                  <a:srgbClr val="C00000"/>
                </a:solidFill>
              </a:rPr>
              <a:t>pay</a:t>
            </a:r>
            <a:r>
              <a:rPr lang="en-US" dirty="0"/>
              <a:t> something</a:t>
            </a:r>
          </a:p>
          <a:p>
            <a:r>
              <a:rPr lang="en-US" dirty="0">
                <a:solidFill>
                  <a:srgbClr val="0070C0"/>
                </a:solidFill>
              </a:rPr>
              <a:t>Monetary policy by the CB affects it</a:t>
            </a:r>
          </a:p>
          <a:p>
            <a:pPr marL="0" indent="0">
              <a:buNone/>
            </a:pPr>
            <a:endParaRPr lang="en-US" dirty="0">
              <a:solidFill>
                <a:srgbClr val="00B050"/>
              </a:solidFill>
            </a:endParaRPr>
          </a:p>
        </p:txBody>
      </p:sp>
    </p:spTree>
    <p:extLst>
      <p:ext uri="{BB962C8B-B14F-4D97-AF65-F5344CB8AC3E}">
        <p14:creationId xmlns:p14="http://schemas.microsoft.com/office/powerpoint/2010/main" val="1319491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psychology</a:t>
            </a:r>
          </a:p>
        </p:txBody>
      </p:sp>
      <p:sp>
        <p:nvSpPr>
          <p:cNvPr id="3" name="Content Placeholder 2"/>
          <p:cNvSpPr>
            <a:spLocks noGrp="1"/>
          </p:cNvSpPr>
          <p:nvPr>
            <p:ph idx="1"/>
          </p:nvPr>
        </p:nvSpPr>
        <p:spPr>
          <a:xfrm>
            <a:off x="457200" y="1600200"/>
            <a:ext cx="8229600" cy="4983162"/>
          </a:xfrm>
        </p:spPr>
        <p:txBody>
          <a:bodyPr>
            <a:normAutofit/>
          </a:bodyPr>
          <a:lstStyle/>
          <a:p>
            <a:r>
              <a:rPr lang="en-US" dirty="0"/>
              <a:t>Shiller’s career is based on incorporating </a:t>
            </a:r>
            <a:r>
              <a:rPr lang="en-US" b="1" dirty="0"/>
              <a:t>irrational</a:t>
            </a:r>
            <a:r>
              <a:rPr lang="en-US" dirty="0"/>
              <a:t> psychological elements into economic modeling</a:t>
            </a:r>
          </a:p>
          <a:p>
            <a:r>
              <a:rPr lang="en-US" dirty="0"/>
              <a:t>In particular, “herd behavior”</a:t>
            </a:r>
          </a:p>
          <a:p>
            <a:r>
              <a:rPr lang="en-US" dirty="0"/>
              <a:t>“Everyone” (the herd) believes real estate prices only go up</a:t>
            </a:r>
          </a:p>
          <a:p>
            <a:r>
              <a:rPr lang="en-US" dirty="0"/>
              <a:t>“Everyone” is selling, so I should sell too. </a:t>
            </a:r>
          </a:p>
          <a:p>
            <a:r>
              <a:rPr lang="en-US" dirty="0">
                <a:solidFill>
                  <a:schemeClr val="accent3"/>
                </a:solidFill>
              </a:rPr>
              <a:t>(This is not rational or efficient)</a:t>
            </a:r>
            <a:endParaRPr lang="is-IS" dirty="0">
              <a:solidFill>
                <a:schemeClr val="accent3"/>
              </a:solidFill>
            </a:endParaRPr>
          </a:p>
          <a:p>
            <a:endParaRPr lang="en-US" dirty="0"/>
          </a:p>
        </p:txBody>
      </p:sp>
      <p:pic>
        <p:nvPicPr>
          <p:cNvPr id="5" name="Picture 4" descr="A herd of sheep walking down a dirt road&#10;&#10;Description automatically generated">
            <a:extLst>
              <a:ext uri="{FF2B5EF4-FFF2-40B4-BE49-F238E27FC236}">
                <a16:creationId xmlns:a16="http://schemas.microsoft.com/office/drawing/2014/main" id="{66E470F5-D500-B846-84D0-2626C417E59D}"/>
              </a:ext>
            </a:extLst>
          </p:cNvPr>
          <p:cNvPicPr>
            <a:picLocks noChangeAspect="1"/>
          </p:cNvPicPr>
          <p:nvPr/>
        </p:nvPicPr>
        <p:blipFill>
          <a:blip r:embed="rId2"/>
          <a:stretch>
            <a:fillRect/>
          </a:stretch>
        </p:blipFill>
        <p:spPr>
          <a:xfrm>
            <a:off x="6547843" y="2657838"/>
            <a:ext cx="1700833" cy="1121564"/>
          </a:xfrm>
          <a:prstGeom prst="rect">
            <a:avLst/>
          </a:prstGeom>
        </p:spPr>
      </p:pic>
    </p:spTree>
    <p:extLst>
      <p:ext uri="{BB962C8B-B14F-4D97-AF65-F5344CB8AC3E}">
        <p14:creationId xmlns:p14="http://schemas.microsoft.com/office/powerpoint/2010/main" val="2911047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9CB4-D785-1040-9806-5EA57FD99EF5}"/>
              </a:ext>
            </a:extLst>
          </p:cNvPr>
          <p:cNvSpPr>
            <a:spLocks noGrp="1"/>
          </p:cNvSpPr>
          <p:nvPr>
            <p:ph type="title"/>
          </p:nvPr>
        </p:nvSpPr>
        <p:spPr/>
        <p:txBody>
          <a:bodyPr>
            <a:normAutofit fontScale="90000"/>
          </a:bodyPr>
          <a:lstStyle/>
          <a:p>
            <a:r>
              <a:rPr lang="en-US" dirty="0">
                <a:solidFill>
                  <a:schemeClr val="accent1"/>
                </a:solidFill>
              </a:rPr>
              <a:t>Asset prices and the macroeconomy</a:t>
            </a:r>
          </a:p>
        </p:txBody>
      </p:sp>
      <p:sp>
        <p:nvSpPr>
          <p:cNvPr id="3" name="Content Placeholder 2">
            <a:extLst>
              <a:ext uri="{FF2B5EF4-FFF2-40B4-BE49-F238E27FC236}">
                <a16:creationId xmlns:a16="http://schemas.microsoft.com/office/drawing/2014/main" id="{AF01FFBA-FDEF-7C4F-A547-AFE1E774B8B7}"/>
              </a:ext>
            </a:extLst>
          </p:cNvPr>
          <p:cNvSpPr>
            <a:spLocks noGrp="1"/>
          </p:cNvSpPr>
          <p:nvPr>
            <p:ph idx="1"/>
          </p:nvPr>
        </p:nvSpPr>
        <p:spPr/>
        <p:txBody>
          <a:bodyPr>
            <a:normAutofit fontScale="92500"/>
          </a:bodyPr>
          <a:lstStyle/>
          <a:p>
            <a:r>
              <a:rPr lang="en-US" dirty="0"/>
              <a:t>Asset price fluctuations affect GDP and employment only </a:t>
            </a:r>
            <a:r>
              <a:rPr lang="en-US" b="1" dirty="0"/>
              <a:t>indirectly</a:t>
            </a:r>
            <a:r>
              <a:rPr lang="en-US" dirty="0"/>
              <a:t>, by nudging business confidence, consumer confidence, &amp; household wealth =&gt; </a:t>
            </a:r>
            <a:r>
              <a:rPr lang="en-US" b="1" i="1" dirty="0"/>
              <a:t>possibly</a:t>
            </a:r>
            <a:r>
              <a:rPr lang="en-US" dirty="0"/>
              <a:t> altering spending (AE). Asset price declines don’t destroy jobs directly.</a:t>
            </a:r>
          </a:p>
          <a:p>
            <a:r>
              <a:rPr lang="en-US" dirty="0"/>
              <a:t>But a full-fledged financial crisis, when even routine lending shuts down, can quickly devastate the macroeconomy, which relies on huge amounts of daily borrowing and lending.</a:t>
            </a:r>
          </a:p>
          <a:p>
            <a:endParaRPr lang="en-US" dirty="0"/>
          </a:p>
        </p:txBody>
      </p:sp>
    </p:spTree>
    <p:extLst>
      <p:ext uri="{BB962C8B-B14F-4D97-AF65-F5344CB8AC3E}">
        <p14:creationId xmlns:p14="http://schemas.microsoft.com/office/powerpoint/2010/main" val="3326859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D554-FD08-5573-2316-BA953B447D30}"/>
              </a:ext>
            </a:extLst>
          </p:cNvPr>
          <p:cNvSpPr>
            <a:spLocks noGrp="1"/>
          </p:cNvSpPr>
          <p:nvPr>
            <p:ph type="title"/>
          </p:nvPr>
        </p:nvSpPr>
        <p:spPr/>
        <p:txBody>
          <a:bodyPr/>
          <a:lstStyle/>
          <a:p>
            <a:r>
              <a:rPr lang="en-US" dirty="0"/>
              <a:t>The Greek crisis</a:t>
            </a:r>
          </a:p>
        </p:txBody>
      </p:sp>
      <p:sp>
        <p:nvSpPr>
          <p:cNvPr id="3" name="Content Placeholder 2">
            <a:extLst>
              <a:ext uri="{FF2B5EF4-FFF2-40B4-BE49-F238E27FC236}">
                <a16:creationId xmlns:a16="http://schemas.microsoft.com/office/drawing/2014/main" id="{033F2BDF-4E53-9647-6495-FCEDFFFF1E16}"/>
              </a:ext>
            </a:extLst>
          </p:cNvPr>
          <p:cNvSpPr>
            <a:spLocks noGrp="1"/>
          </p:cNvSpPr>
          <p:nvPr>
            <p:ph idx="1"/>
          </p:nvPr>
        </p:nvSpPr>
        <p:spPr/>
        <p:txBody>
          <a:bodyPr/>
          <a:lstStyle/>
          <a:p>
            <a:r>
              <a:rPr lang="en-US" sz="2000" dirty="0">
                <a:effectLst/>
                <a:latin typeface="Cambria" panose="02040503050406030204" pitchFamily="18" charset="0"/>
                <a:ea typeface="MS Mincho" panose="02020609040205080304" pitchFamily="49" charset="-128"/>
                <a:cs typeface="Times New Roman" panose="02020603050405020304" pitchFamily="18" charset="0"/>
              </a:rPr>
              <a:t>Greek p.c. GDP was $31,997 in 2008, while the average for the € area was $42,220 that year.  </a:t>
            </a:r>
          </a:p>
          <a:p>
            <a:r>
              <a:rPr lang="en-US" sz="2000" dirty="0">
                <a:effectLst/>
                <a:latin typeface="Cambria" panose="02040503050406030204" pitchFamily="18" charset="0"/>
                <a:ea typeface="MS Mincho" panose="02020609040205080304" pitchFamily="49" charset="-128"/>
                <a:cs typeface="Times New Roman" panose="02020603050405020304" pitchFamily="18" charset="0"/>
              </a:rPr>
              <a:t>Greece had a history of low tax collection and high government spending.</a:t>
            </a:r>
          </a:p>
          <a:p>
            <a:r>
              <a:rPr lang="en-US" sz="2000" dirty="0">
                <a:effectLst/>
                <a:latin typeface="Cambria" panose="02040503050406030204" pitchFamily="18" charset="0"/>
                <a:ea typeface="MS Mincho" panose="02020609040205080304" pitchFamily="49" charset="-128"/>
                <a:cs typeface="Times New Roman" panose="02020603050405020304" pitchFamily="18" charset="0"/>
              </a:rPr>
              <a:t> Labor productivity was low, making it difficult to export competitively, and the country had a large trade deficit (about 12% of GDP in 2008).   </a:t>
            </a:r>
          </a:p>
          <a:p>
            <a:r>
              <a:rPr lang="en-US" sz="2000" dirty="0">
                <a:effectLst/>
                <a:latin typeface="Cambria" panose="02040503050406030204" pitchFamily="18" charset="0"/>
                <a:ea typeface="MS Mincho" panose="02020609040205080304" pitchFamily="49" charset="-128"/>
                <a:cs typeface="Times New Roman" panose="02020603050405020304" pitchFamily="18" charset="0"/>
              </a:rPr>
              <a:t>Greece was borrowing heavily to finance the budget and trade deficits.  (For convenience’s sake, let’s say the lenders were German savers.)  </a:t>
            </a:r>
          </a:p>
          <a:p>
            <a:r>
              <a:rPr lang="en-US" sz="2000" dirty="0">
                <a:effectLst/>
                <a:latin typeface="Cambria" panose="02040503050406030204" pitchFamily="18" charset="0"/>
                <a:ea typeface="MS Mincho" panose="02020609040205080304" pitchFamily="49" charset="-128"/>
                <a:cs typeface="Times New Roman" panose="02020603050405020304" pitchFamily="18" charset="0"/>
              </a:rPr>
              <a:t>In late 2009, during the Great Recession, fears that Greece couldn’t service its debt led lenders to halt all lending.</a:t>
            </a:r>
          </a:p>
          <a:p>
            <a:r>
              <a:rPr lang="en-US" sz="2000" dirty="0">
                <a:effectLst/>
                <a:latin typeface="Cambria" panose="02040503050406030204" pitchFamily="18" charset="0"/>
                <a:ea typeface="MS Mincho" panose="02020609040205080304" pitchFamily="49" charset="-128"/>
                <a:cs typeface="Times New Roman" panose="02020603050405020304" pitchFamily="18" charset="0"/>
              </a:rPr>
              <a:t>Greece faced a debt crisis.</a:t>
            </a:r>
          </a:p>
          <a:p>
            <a:r>
              <a:rPr lang="en-US" sz="2000" dirty="0">
                <a:effectLst/>
                <a:latin typeface="Cambria" panose="02040503050406030204" pitchFamily="18" charset="0"/>
                <a:ea typeface="MS Mincho" panose="02020609040205080304" pitchFamily="49" charset="-128"/>
                <a:cs typeface="Times New Roman" panose="02020603050405020304" pitchFamily="18" charset="0"/>
              </a:rPr>
              <a:t>Eventually, the crisi</a:t>
            </a:r>
            <a:r>
              <a:rPr lang="en-US" sz="2000" dirty="0">
                <a:latin typeface="Cambria" panose="02040503050406030204" pitchFamily="18" charset="0"/>
                <a:ea typeface="MS Mincho" panose="02020609040205080304" pitchFamily="49" charset="-128"/>
                <a:cs typeface="Times New Roman" panose="02020603050405020304" pitchFamily="18" charset="0"/>
              </a:rPr>
              <a:t>s spread to many EU nations: Spain, Italy, Ireland and Portugal</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934821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5E1E-8FCB-1090-9A32-34A9FA57549C}"/>
              </a:ext>
            </a:extLst>
          </p:cNvPr>
          <p:cNvSpPr>
            <a:spLocks noGrp="1"/>
          </p:cNvSpPr>
          <p:nvPr>
            <p:ph type="title"/>
          </p:nvPr>
        </p:nvSpPr>
        <p:spPr/>
        <p:txBody>
          <a:bodyPr/>
          <a:lstStyle/>
          <a:p>
            <a:r>
              <a:rPr lang="en-US" dirty="0"/>
              <a:t>What is a debt crisis?</a:t>
            </a:r>
          </a:p>
        </p:txBody>
      </p:sp>
      <p:sp>
        <p:nvSpPr>
          <p:cNvPr id="3" name="Content Placeholder 2">
            <a:extLst>
              <a:ext uri="{FF2B5EF4-FFF2-40B4-BE49-F238E27FC236}">
                <a16:creationId xmlns:a16="http://schemas.microsoft.com/office/drawing/2014/main" id="{FD9EAC9B-C7E2-251B-11E3-8E68CE84C598}"/>
              </a:ext>
            </a:extLst>
          </p:cNvPr>
          <p:cNvSpPr>
            <a:spLocks noGrp="1"/>
          </p:cNvSpPr>
          <p:nvPr>
            <p:ph idx="1"/>
          </p:nvPr>
        </p:nvSpPr>
        <p:spPr/>
        <p:txBody>
          <a:bodyPr>
            <a:normAutofit lnSpcReduction="10000"/>
          </a:bodyPr>
          <a:lstStyle/>
          <a:p>
            <a:r>
              <a:rPr lang="en-US" sz="3600" dirty="0"/>
              <a:t>Basically, a nation (or other entity) is routinely rolling over foreign debt</a:t>
            </a:r>
          </a:p>
          <a:p>
            <a:r>
              <a:rPr lang="en-US" sz="3600" dirty="0"/>
              <a:t>But suddenly lenders won’t lend anymore</a:t>
            </a:r>
          </a:p>
          <a:p>
            <a:r>
              <a:rPr lang="en-US" sz="3600" dirty="0"/>
              <a:t>Or are demanding a much higher interest rate</a:t>
            </a:r>
          </a:p>
          <a:p>
            <a:r>
              <a:rPr lang="en-US" sz="3600" dirty="0"/>
              <a:t>Lack of €, when lending stops, can paralyze an economy</a:t>
            </a:r>
          </a:p>
        </p:txBody>
      </p:sp>
    </p:spTree>
    <p:extLst>
      <p:ext uri="{BB962C8B-B14F-4D97-AF65-F5344CB8AC3E}">
        <p14:creationId xmlns:p14="http://schemas.microsoft.com/office/powerpoint/2010/main" val="1417584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5274-76AB-CE28-C098-C02F1624428D}"/>
              </a:ext>
            </a:extLst>
          </p:cNvPr>
          <p:cNvSpPr>
            <a:spLocks noGrp="1"/>
          </p:cNvSpPr>
          <p:nvPr>
            <p:ph type="title"/>
          </p:nvPr>
        </p:nvSpPr>
        <p:spPr/>
        <p:txBody>
          <a:bodyPr/>
          <a:lstStyle/>
          <a:p>
            <a:r>
              <a:rPr lang="en-US" dirty="0"/>
              <a:t>Eurozone</a:t>
            </a:r>
          </a:p>
        </p:txBody>
      </p:sp>
      <p:sp>
        <p:nvSpPr>
          <p:cNvPr id="3" name="Content Placeholder 2">
            <a:extLst>
              <a:ext uri="{FF2B5EF4-FFF2-40B4-BE49-F238E27FC236}">
                <a16:creationId xmlns:a16="http://schemas.microsoft.com/office/drawing/2014/main" id="{E4367FDE-805F-6C5B-1118-B3E9ED7BB984}"/>
              </a:ext>
            </a:extLst>
          </p:cNvPr>
          <p:cNvSpPr>
            <a:spLocks noGrp="1"/>
          </p:cNvSpPr>
          <p:nvPr>
            <p:ph idx="1"/>
          </p:nvPr>
        </p:nvSpPr>
        <p:spPr/>
        <p:txBody>
          <a:bodyPr>
            <a:normAutofit lnSpcReduction="10000"/>
          </a:bodyPr>
          <a:lstStyle/>
          <a:p>
            <a:r>
              <a:rPr lang="en-US" dirty="0"/>
              <a:t>For lower-productivity members of the zone, the strong € creates difficulties</a:t>
            </a:r>
          </a:p>
          <a:p>
            <a:r>
              <a:rPr lang="en-US" dirty="0"/>
              <a:t>It means their exports struggle to be competitive</a:t>
            </a:r>
          </a:p>
          <a:p>
            <a:r>
              <a:rPr lang="en-US" dirty="0"/>
              <a:t>And imports are cheap =&gt; trade deficits</a:t>
            </a:r>
          </a:p>
          <a:p>
            <a:r>
              <a:rPr lang="en-US" dirty="0"/>
              <a:t>Greece and other individual nations have no control over the value of the €</a:t>
            </a:r>
          </a:p>
          <a:p>
            <a:r>
              <a:rPr lang="en-US" dirty="0"/>
              <a:t>There was discussion over whether Greece should leave the € zone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31102C1-C578-1618-5457-6E7E6800B970}"/>
                  </a:ext>
                </a:extLst>
              </p14:cNvPr>
              <p14:cNvContentPartPr/>
              <p14:nvPr/>
            </p14:nvContentPartPr>
            <p14:xfrm>
              <a:off x="2966435" y="3165300"/>
              <a:ext cx="2636280" cy="527400"/>
            </p14:xfrm>
          </p:contentPart>
        </mc:Choice>
        <mc:Fallback xmlns="">
          <p:pic>
            <p:nvPicPr>
              <p:cNvPr id="4" name="Ink 3">
                <a:extLst>
                  <a:ext uri="{FF2B5EF4-FFF2-40B4-BE49-F238E27FC236}">
                    <a16:creationId xmlns:a16="http://schemas.microsoft.com/office/drawing/2014/main" id="{731102C1-C578-1618-5457-6E7E6800B970}"/>
                  </a:ext>
                </a:extLst>
              </p:cNvPr>
              <p:cNvPicPr/>
              <p:nvPr/>
            </p:nvPicPr>
            <p:blipFill>
              <a:blip r:embed="rId3"/>
              <a:stretch>
                <a:fillRect/>
              </a:stretch>
            </p:blipFill>
            <p:spPr>
              <a:xfrm>
                <a:off x="2948795" y="3147660"/>
                <a:ext cx="2671920" cy="563040"/>
              </a:xfrm>
              <a:prstGeom prst="rect">
                <a:avLst/>
              </a:prstGeom>
            </p:spPr>
          </p:pic>
        </mc:Fallback>
      </mc:AlternateContent>
    </p:spTree>
    <p:extLst>
      <p:ext uri="{BB962C8B-B14F-4D97-AF65-F5344CB8AC3E}">
        <p14:creationId xmlns:p14="http://schemas.microsoft.com/office/powerpoint/2010/main" val="3582092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1358-AE3D-4872-36F8-A8B2842CD9AA}"/>
              </a:ext>
            </a:extLst>
          </p:cNvPr>
          <p:cNvSpPr>
            <a:spLocks noGrp="1"/>
          </p:cNvSpPr>
          <p:nvPr>
            <p:ph type="title"/>
          </p:nvPr>
        </p:nvSpPr>
        <p:spPr/>
        <p:txBody>
          <a:bodyPr/>
          <a:lstStyle/>
          <a:p>
            <a:r>
              <a:rPr lang="en-US" dirty="0"/>
              <a:t>Interest rate differentials</a:t>
            </a:r>
          </a:p>
        </p:txBody>
      </p:sp>
      <p:sp>
        <p:nvSpPr>
          <p:cNvPr id="3" name="Content Placeholder 2">
            <a:extLst>
              <a:ext uri="{FF2B5EF4-FFF2-40B4-BE49-F238E27FC236}">
                <a16:creationId xmlns:a16="http://schemas.microsoft.com/office/drawing/2014/main" id="{61E4F11C-D37C-FB4A-BD92-6614EC77F2C3}"/>
              </a:ext>
            </a:extLst>
          </p:cNvPr>
          <p:cNvSpPr>
            <a:spLocks noGrp="1"/>
          </p:cNvSpPr>
          <p:nvPr>
            <p:ph idx="1"/>
          </p:nvPr>
        </p:nvSpPr>
        <p:spPr/>
        <p:txBody>
          <a:bodyPr/>
          <a:lstStyle/>
          <a:p>
            <a:r>
              <a:rPr lang="en-US" dirty="0"/>
              <a:t>Higher interest rates in the southern nations encouraged lending from the north (i.e. Germany)</a:t>
            </a:r>
          </a:p>
          <a:p>
            <a:r>
              <a:rPr lang="en-US" dirty="0"/>
              <a:t>It benefitted both regions, until the debt got too large to be sustainable</a:t>
            </a:r>
          </a:p>
          <a:p>
            <a:r>
              <a:rPr lang="en-US" dirty="0"/>
              <a:t>Familiar debt-crisis pattern. See Mexico, Argentina, Brazil, Russia, Korea, Thailand, Malaysia, </a:t>
            </a:r>
            <a:r>
              <a:rPr lang="en-US" dirty="0" err="1"/>
              <a:t>etc</a:t>
            </a:r>
            <a:endParaRPr lang="en-US" dirty="0"/>
          </a:p>
        </p:txBody>
      </p:sp>
    </p:spTree>
    <p:extLst>
      <p:ext uri="{BB962C8B-B14F-4D97-AF65-F5344CB8AC3E}">
        <p14:creationId xmlns:p14="http://schemas.microsoft.com/office/powerpoint/2010/main" val="4054916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CAA2-6271-D6F5-A451-72C82FFC561B}"/>
              </a:ext>
            </a:extLst>
          </p:cNvPr>
          <p:cNvSpPr>
            <a:spLocks noGrp="1"/>
          </p:cNvSpPr>
          <p:nvPr>
            <p:ph type="title"/>
          </p:nvPr>
        </p:nvSpPr>
        <p:spPr/>
        <p:txBody>
          <a:bodyPr/>
          <a:lstStyle/>
          <a:p>
            <a:r>
              <a:rPr lang="en-US" dirty="0"/>
              <a:t>Contagion</a:t>
            </a:r>
          </a:p>
        </p:txBody>
      </p:sp>
      <p:sp>
        <p:nvSpPr>
          <p:cNvPr id="3" name="Content Placeholder 2">
            <a:extLst>
              <a:ext uri="{FF2B5EF4-FFF2-40B4-BE49-F238E27FC236}">
                <a16:creationId xmlns:a16="http://schemas.microsoft.com/office/drawing/2014/main" id="{465CF848-AD9C-6E00-D1C4-A1A5752E9CA5}"/>
              </a:ext>
            </a:extLst>
          </p:cNvPr>
          <p:cNvSpPr>
            <a:spLocks noGrp="1"/>
          </p:cNvSpPr>
          <p:nvPr>
            <p:ph idx="1"/>
          </p:nvPr>
        </p:nvSpPr>
        <p:spPr/>
        <p:txBody>
          <a:bodyPr>
            <a:normAutofit fontScale="92500" lnSpcReduction="20000"/>
          </a:bodyPr>
          <a:lstStyle/>
          <a:p>
            <a:r>
              <a:rPr lang="en-US" sz="3600" dirty="0"/>
              <a:t>Once one country gets in trouble, lenders start looking for weaknesses in others</a:t>
            </a:r>
          </a:p>
          <a:p>
            <a:r>
              <a:rPr lang="en-US" sz="3600" dirty="0"/>
              <a:t>If the market stops lending, any country can get in trouble</a:t>
            </a:r>
          </a:p>
          <a:p>
            <a:r>
              <a:rPr lang="en-US" sz="3600" dirty="0"/>
              <a:t>Similar to contagion in banking</a:t>
            </a:r>
          </a:p>
          <a:p>
            <a:r>
              <a:rPr lang="en-US" sz="3600" dirty="0"/>
              <a:t>Having solid fundamentals isn’t always enough</a:t>
            </a:r>
          </a:p>
          <a:p>
            <a:r>
              <a:rPr lang="en-US" sz="3600" dirty="0"/>
              <a:t>Including for the U.S., which relies on huge amounts of lending</a:t>
            </a:r>
          </a:p>
        </p:txBody>
      </p:sp>
    </p:spTree>
    <p:extLst>
      <p:ext uri="{BB962C8B-B14F-4D97-AF65-F5344CB8AC3E}">
        <p14:creationId xmlns:p14="http://schemas.microsoft.com/office/powerpoint/2010/main" val="1894161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CE97-0FB4-0681-4A95-C392B6DC24B7}"/>
              </a:ext>
            </a:extLst>
          </p:cNvPr>
          <p:cNvSpPr>
            <a:spLocks noGrp="1"/>
          </p:cNvSpPr>
          <p:nvPr>
            <p:ph type="title"/>
          </p:nvPr>
        </p:nvSpPr>
        <p:spPr/>
        <p:txBody>
          <a:bodyPr/>
          <a:lstStyle/>
          <a:p>
            <a:r>
              <a:rPr lang="en-US" dirty="0"/>
              <a:t>Austerity</a:t>
            </a:r>
          </a:p>
        </p:txBody>
      </p:sp>
      <p:sp>
        <p:nvSpPr>
          <p:cNvPr id="3" name="Content Placeholder 2">
            <a:extLst>
              <a:ext uri="{FF2B5EF4-FFF2-40B4-BE49-F238E27FC236}">
                <a16:creationId xmlns:a16="http://schemas.microsoft.com/office/drawing/2014/main" id="{5D97D5C0-63DB-1E88-E9E7-3C3D8FF05B16}"/>
              </a:ext>
            </a:extLst>
          </p:cNvPr>
          <p:cNvSpPr>
            <a:spLocks noGrp="1"/>
          </p:cNvSpPr>
          <p:nvPr>
            <p:ph idx="1"/>
          </p:nvPr>
        </p:nvSpPr>
        <p:spPr/>
        <p:txBody>
          <a:bodyPr/>
          <a:lstStyle/>
          <a:p>
            <a:r>
              <a:rPr lang="en-US" dirty="0"/>
              <a:t>To deal with the disappearance of lending, debt-crisis nations have to cut the spending that was formerly financed by borrowing</a:t>
            </a:r>
          </a:p>
          <a:p>
            <a:r>
              <a:rPr lang="en-US" dirty="0"/>
              <a:t>C, I, G</a:t>
            </a:r>
          </a:p>
          <a:p>
            <a:r>
              <a:rPr lang="en-US" dirty="0"/>
              <a:t>Low spending means sharp, painful recession, high unemployment, and no easy solutions to recover</a:t>
            </a:r>
          </a:p>
        </p:txBody>
      </p:sp>
    </p:spTree>
    <p:extLst>
      <p:ext uri="{BB962C8B-B14F-4D97-AF65-F5344CB8AC3E}">
        <p14:creationId xmlns:p14="http://schemas.microsoft.com/office/powerpoint/2010/main" val="342530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0E24-31B1-C20F-5F25-551E5A89EB24}"/>
              </a:ext>
            </a:extLst>
          </p:cNvPr>
          <p:cNvSpPr>
            <a:spLocks noGrp="1"/>
          </p:cNvSpPr>
          <p:nvPr>
            <p:ph type="title"/>
          </p:nvPr>
        </p:nvSpPr>
        <p:spPr/>
        <p:txBody>
          <a:bodyPr/>
          <a:lstStyle/>
          <a:p>
            <a:r>
              <a:rPr lang="en-US" dirty="0"/>
              <a:t>Exit the EZ?</a:t>
            </a:r>
          </a:p>
        </p:txBody>
      </p:sp>
      <p:sp>
        <p:nvSpPr>
          <p:cNvPr id="3" name="Content Placeholder 2">
            <a:extLst>
              <a:ext uri="{FF2B5EF4-FFF2-40B4-BE49-F238E27FC236}">
                <a16:creationId xmlns:a16="http://schemas.microsoft.com/office/drawing/2014/main" id="{A5F84E92-0F7B-BA5F-8AF0-8A5E6BA5F07E}"/>
              </a:ext>
            </a:extLst>
          </p:cNvPr>
          <p:cNvSpPr>
            <a:spLocks noGrp="1"/>
          </p:cNvSpPr>
          <p:nvPr>
            <p:ph idx="1"/>
          </p:nvPr>
        </p:nvSpPr>
        <p:spPr/>
        <p:txBody>
          <a:bodyPr>
            <a:normAutofit lnSpcReduction="10000"/>
          </a:bodyPr>
          <a:lstStyle/>
          <a:p>
            <a:r>
              <a:rPr lang="en-US" sz="3600" dirty="0"/>
              <a:t>The advantage: a Greek currency (the drachma) would have a much lower value than the €</a:t>
            </a:r>
          </a:p>
          <a:p>
            <a:r>
              <a:rPr lang="en-US" sz="3600" dirty="0"/>
              <a:t>Easier for Greece to export</a:t>
            </a:r>
          </a:p>
          <a:p>
            <a:r>
              <a:rPr lang="en-US" sz="3600" dirty="0"/>
              <a:t>Imbalances in exports and imports would be resolved more quickly</a:t>
            </a:r>
          </a:p>
          <a:p>
            <a:r>
              <a:rPr lang="en-US" sz="3600" dirty="0"/>
              <a:t>But living standards would still take a huge hit</a:t>
            </a:r>
          </a:p>
        </p:txBody>
      </p:sp>
    </p:spTree>
    <p:extLst>
      <p:ext uri="{BB962C8B-B14F-4D97-AF65-F5344CB8AC3E}">
        <p14:creationId xmlns:p14="http://schemas.microsoft.com/office/powerpoint/2010/main" val="2415327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4722-57A3-CED8-0919-8F9A3624586C}"/>
              </a:ext>
            </a:extLst>
          </p:cNvPr>
          <p:cNvSpPr>
            <a:spLocks noGrp="1"/>
          </p:cNvSpPr>
          <p:nvPr>
            <p:ph type="title"/>
          </p:nvPr>
        </p:nvSpPr>
        <p:spPr/>
        <p:txBody>
          <a:bodyPr/>
          <a:lstStyle/>
          <a:p>
            <a:r>
              <a:rPr lang="en-US" dirty="0"/>
              <a:t>EZ did not want an exit</a:t>
            </a:r>
          </a:p>
        </p:txBody>
      </p:sp>
      <p:sp>
        <p:nvSpPr>
          <p:cNvPr id="3" name="Content Placeholder 2">
            <a:extLst>
              <a:ext uri="{FF2B5EF4-FFF2-40B4-BE49-F238E27FC236}">
                <a16:creationId xmlns:a16="http://schemas.microsoft.com/office/drawing/2014/main" id="{55481D88-A058-C4EE-C7AA-DBE70278C7C6}"/>
              </a:ext>
            </a:extLst>
          </p:cNvPr>
          <p:cNvSpPr>
            <a:spLocks noGrp="1"/>
          </p:cNvSpPr>
          <p:nvPr>
            <p:ph idx="1"/>
          </p:nvPr>
        </p:nvSpPr>
        <p:spPr/>
        <p:txBody>
          <a:bodyPr/>
          <a:lstStyle/>
          <a:p>
            <a:r>
              <a:rPr lang="en-US" dirty="0"/>
              <a:t>Provided multiple bailout packages to Greece</a:t>
            </a:r>
          </a:p>
          <a:p>
            <a:r>
              <a:rPr lang="en-US" dirty="0"/>
              <a:t>In turn, Greece adopted austerity measures</a:t>
            </a:r>
          </a:p>
          <a:p>
            <a:r>
              <a:rPr lang="en-US" dirty="0"/>
              <a:t>A lot of suffering</a:t>
            </a:r>
          </a:p>
          <a:p>
            <a:r>
              <a:rPr lang="en-US" dirty="0"/>
              <a:t>And arguably the bailouts benefitted owners of Greek debt, not Greece</a:t>
            </a:r>
          </a:p>
          <a:p>
            <a:r>
              <a:rPr lang="en-US" dirty="0"/>
              <a:t>Greece averaged -5% real GDP </a:t>
            </a:r>
            <a:r>
              <a:rPr lang="en-US"/>
              <a:t>growth between 2008 and 2013</a:t>
            </a:r>
            <a:endParaRPr lang="en-US" dirty="0"/>
          </a:p>
        </p:txBody>
      </p:sp>
    </p:spTree>
    <p:extLst>
      <p:ext uri="{BB962C8B-B14F-4D97-AF65-F5344CB8AC3E}">
        <p14:creationId xmlns:p14="http://schemas.microsoft.com/office/powerpoint/2010/main" val="366141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D7A6-9F0D-A743-8CD8-09A2AFEAD492}"/>
              </a:ext>
            </a:extLst>
          </p:cNvPr>
          <p:cNvSpPr>
            <a:spLocks noGrp="1"/>
          </p:cNvSpPr>
          <p:nvPr>
            <p:ph type="title"/>
          </p:nvPr>
        </p:nvSpPr>
        <p:spPr/>
        <p:txBody>
          <a:bodyPr/>
          <a:lstStyle/>
          <a:p>
            <a:r>
              <a:rPr lang="en-US" dirty="0"/>
              <a:t>2.  Risk premium</a:t>
            </a:r>
          </a:p>
        </p:txBody>
      </p:sp>
      <p:sp>
        <p:nvSpPr>
          <p:cNvPr id="3" name="Content Placeholder 2">
            <a:extLst>
              <a:ext uri="{FF2B5EF4-FFF2-40B4-BE49-F238E27FC236}">
                <a16:creationId xmlns:a16="http://schemas.microsoft.com/office/drawing/2014/main" id="{EF7A6F1F-79D7-FC4C-ABD8-8CEE5BA21BCB}"/>
              </a:ext>
            </a:extLst>
          </p:cNvPr>
          <p:cNvSpPr>
            <a:spLocks noGrp="1"/>
          </p:cNvSpPr>
          <p:nvPr>
            <p:ph idx="1"/>
          </p:nvPr>
        </p:nvSpPr>
        <p:spPr/>
        <p:txBody>
          <a:bodyPr>
            <a:normAutofit/>
          </a:bodyPr>
          <a:lstStyle/>
          <a:p>
            <a:r>
              <a:rPr lang="en-US" dirty="0"/>
              <a:t>If there’s a bigger risk of non-repayment, the lender/saver is typically compensated with higher interest rates.  </a:t>
            </a:r>
          </a:p>
          <a:p>
            <a:r>
              <a:rPr lang="en-US" dirty="0"/>
              <a:t>Risky borrowers (e.g. firms that are close to bankruptcy; households with low incomes) usually have to pay higher interest rates to borrow.</a:t>
            </a:r>
          </a:p>
          <a:p>
            <a:r>
              <a:rPr lang="en-US" dirty="0"/>
              <a:t>(“Risk” may be subjective and biased.)</a:t>
            </a:r>
          </a:p>
        </p:txBody>
      </p:sp>
    </p:spTree>
    <p:extLst>
      <p:ext uri="{BB962C8B-B14F-4D97-AF65-F5344CB8AC3E}">
        <p14:creationId xmlns:p14="http://schemas.microsoft.com/office/powerpoint/2010/main" val="156589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2735-5EE9-5346-A235-BEC6CADF0266}"/>
              </a:ext>
            </a:extLst>
          </p:cNvPr>
          <p:cNvSpPr>
            <a:spLocks noGrp="1"/>
          </p:cNvSpPr>
          <p:nvPr>
            <p:ph type="title"/>
          </p:nvPr>
        </p:nvSpPr>
        <p:spPr/>
        <p:txBody>
          <a:bodyPr/>
          <a:lstStyle/>
          <a:p>
            <a:r>
              <a:rPr lang="en-US" dirty="0"/>
              <a:t>3.  Inflation premium</a:t>
            </a:r>
          </a:p>
        </p:txBody>
      </p:sp>
      <p:sp>
        <p:nvSpPr>
          <p:cNvPr id="3" name="Content Placeholder 2">
            <a:extLst>
              <a:ext uri="{FF2B5EF4-FFF2-40B4-BE49-F238E27FC236}">
                <a16:creationId xmlns:a16="http://schemas.microsoft.com/office/drawing/2014/main" id="{82CD3607-37B5-7049-A1BB-7F0CD224DB94}"/>
              </a:ext>
            </a:extLst>
          </p:cNvPr>
          <p:cNvSpPr>
            <a:spLocks noGrp="1"/>
          </p:cNvSpPr>
          <p:nvPr>
            <p:ph idx="1"/>
          </p:nvPr>
        </p:nvSpPr>
        <p:spPr/>
        <p:txBody>
          <a:bodyPr>
            <a:normAutofit/>
          </a:bodyPr>
          <a:lstStyle/>
          <a:p>
            <a:r>
              <a:rPr lang="en-US" dirty="0"/>
              <a:t>And when inflation exists, nominal interest rates tend to be higher, to compensate for erosion in the real value of the principal </a:t>
            </a:r>
          </a:p>
          <a:p>
            <a:r>
              <a:rPr lang="en-US" dirty="0"/>
              <a:t>Savers want to GET an inflation premium</a:t>
            </a:r>
          </a:p>
          <a:p>
            <a:r>
              <a:rPr lang="en-US" dirty="0"/>
              <a:t>Borrowers expect to PAY one</a:t>
            </a:r>
          </a:p>
          <a:p>
            <a:endParaRPr lang="en-US" dirty="0"/>
          </a:p>
          <a:p>
            <a:pPr marL="0" indent="0">
              <a:buNone/>
            </a:pPr>
            <a:endParaRPr lang="en-US" sz="2400" dirty="0"/>
          </a:p>
        </p:txBody>
      </p:sp>
    </p:spTree>
    <p:extLst>
      <p:ext uri="{BB962C8B-B14F-4D97-AF65-F5344CB8AC3E}">
        <p14:creationId xmlns:p14="http://schemas.microsoft.com/office/powerpoint/2010/main" val="68304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47F7-BE7F-1948-9E25-EE896C34A4F9}"/>
              </a:ext>
            </a:extLst>
          </p:cNvPr>
          <p:cNvSpPr>
            <a:spLocks noGrp="1"/>
          </p:cNvSpPr>
          <p:nvPr>
            <p:ph type="title"/>
          </p:nvPr>
        </p:nvSpPr>
        <p:spPr/>
        <p:txBody>
          <a:bodyPr>
            <a:normAutofit/>
          </a:bodyPr>
          <a:lstStyle/>
          <a:p>
            <a:r>
              <a:rPr lang="en-US" sz="3600" dirty="0">
                <a:solidFill>
                  <a:srgbClr val="FF40FF"/>
                </a:solidFill>
              </a:rPr>
              <a:t>Inflation</a:t>
            </a:r>
            <a:r>
              <a:rPr lang="en-US" sz="3600" dirty="0">
                <a:solidFill>
                  <a:schemeClr val="tx2">
                    <a:lumMod val="60000"/>
                    <a:lumOff val="40000"/>
                  </a:schemeClr>
                </a:solidFill>
              </a:rPr>
              <a:t> </a:t>
            </a:r>
            <a:r>
              <a:rPr lang="en-US" sz="3600" dirty="0">
                <a:solidFill>
                  <a:srgbClr val="FF40FF"/>
                </a:solidFill>
              </a:rPr>
              <a:t>&amp;</a:t>
            </a:r>
            <a:r>
              <a:rPr lang="en-US" sz="3600" dirty="0">
                <a:solidFill>
                  <a:schemeClr val="tx2">
                    <a:lumMod val="60000"/>
                    <a:lumOff val="40000"/>
                  </a:schemeClr>
                </a:solidFill>
              </a:rPr>
              <a:t> </a:t>
            </a:r>
            <a:r>
              <a:rPr lang="en-US" sz="3600" dirty="0">
                <a:solidFill>
                  <a:srgbClr val="00B0F0"/>
                </a:solidFill>
              </a:rPr>
              <a:t>nominal interest rates</a:t>
            </a:r>
          </a:p>
        </p:txBody>
      </p:sp>
      <p:graphicFrame>
        <p:nvGraphicFramePr>
          <p:cNvPr id="3" name="Chart 2">
            <a:extLst>
              <a:ext uri="{FF2B5EF4-FFF2-40B4-BE49-F238E27FC236}">
                <a16:creationId xmlns:a16="http://schemas.microsoft.com/office/drawing/2014/main" id="{86CF4135-BE32-290D-28FC-61D6597DC72C}"/>
              </a:ext>
            </a:extLst>
          </p:cNvPr>
          <p:cNvGraphicFramePr/>
          <p:nvPr>
            <p:extLst>
              <p:ext uri="{D42A27DB-BD31-4B8C-83A1-F6EECF244321}">
                <p14:modId xmlns:p14="http://schemas.microsoft.com/office/powerpoint/2010/main" val="458556060"/>
              </p:ext>
            </p:extLst>
          </p:nvPr>
        </p:nvGraphicFramePr>
        <p:xfrm>
          <a:off x="1082842" y="1540041"/>
          <a:ext cx="7232586" cy="42220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871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5606-C6DC-EB44-A7AA-176845DE8EAB}"/>
              </a:ext>
            </a:extLst>
          </p:cNvPr>
          <p:cNvSpPr>
            <a:spLocks noGrp="1"/>
          </p:cNvSpPr>
          <p:nvPr>
            <p:ph type="title"/>
          </p:nvPr>
        </p:nvSpPr>
        <p:spPr/>
        <p:txBody>
          <a:bodyPr/>
          <a:lstStyle/>
          <a:p>
            <a:r>
              <a:rPr lang="en-US" dirty="0">
                <a:solidFill>
                  <a:srgbClr val="00B050"/>
                </a:solidFill>
              </a:rPr>
              <a:t>Real interest rates</a:t>
            </a:r>
          </a:p>
        </p:txBody>
      </p:sp>
      <p:sp>
        <p:nvSpPr>
          <p:cNvPr id="3" name="Content Placeholder 2">
            <a:extLst>
              <a:ext uri="{FF2B5EF4-FFF2-40B4-BE49-F238E27FC236}">
                <a16:creationId xmlns:a16="http://schemas.microsoft.com/office/drawing/2014/main" id="{5DB18D30-1E2D-234A-8997-BF63A10D973B}"/>
              </a:ext>
            </a:extLst>
          </p:cNvPr>
          <p:cNvSpPr>
            <a:spLocks noGrp="1"/>
          </p:cNvSpPr>
          <p:nvPr>
            <p:ph idx="1"/>
          </p:nvPr>
        </p:nvSpPr>
        <p:spPr/>
        <p:txBody>
          <a:bodyPr/>
          <a:lstStyle/>
          <a:p>
            <a:r>
              <a:rPr lang="en-US" dirty="0"/>
              <a:t>As with other nominal values such as GDP or salaries, it can be useful to adjust nominal interest rates for inflation</a:t>
            </a:r>
          </a:p>
          <a:p>
            <a:r>
              <a:rPr lang="en-US" dirty="0"/>
              <a:t>Since interest payments are measured in %, not $ (although we could convert them to $ and deflate in the ordinary way), we can use a simple formula to get close to real interest rates</a:t>
            </a:r>
          </a:p>
        </p:txBody>
      </p:sp>
    </p:spTree>
    <p:extLst>
      <p:ext uri="{BB962C8B-B14F-4D97-AF65-F5344CB8AC3E}">
        <p14:creationId xmlns:p14="http://schemas.microsoft.com/office/powerpoint/2010/main" val="58575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5B68-BB5B-A84D-BC09-D2C612ECE726}"/>
              </a:ext>
            </a:extLst>
          </p:cNvPr>
          <p:cNvSpPr>
            <a:spLocks noGrp="1"/>
          </p:cNvSpPr>
          <p:nvPr>
            <p:ph type="title"/>
          </p:nvPr>
        </p:nvSpPr>
        <p:spPr/>
        <p:txBody>
          <a:bodyPr>
            <a:normAutofit fontScale="90000"/>
          </a:bodyPr>
          <a:lstStyle/>
          <a:p>
            <a:r>
              <a:rPr lang="en-US" dirty="0"/>
              <a:t>An approximation of the real (inflation-adjusted) interest rate:</a:t>
            </a:r>
          </a:p>
        </p:txBody>
      </p:sp>
      <p:sp>
        <p:nvSpPr>
          <p:cNvPr id="3" name="Content Placeholder 2">
            <a:extLst>
              <a:ext uri="{FF2B5EF4-FFF2-40B4-BE49-F238E27FC236}">
                <a16:creationId xmlns:a16="http://schemas.microsoft.com/office/drawing/2014/main" id="{EE7FBD01-A113-7D4C-8EF1-122D8FBD3B5D}"/>
              </a:ext>
            </a:extLst>
          </p:cNvPr>
          <p:cNvSpPr>
            <a:spLocks noGrp="1"/>
          </p:cNvSpPr>
          <p:nvPr>
            <p:ph idx="1"/>
          </p:nvPr>
        </p:nvSpPr>
        <p:spPr>
          <a:xfrm>
            <a:off x="457200" y="1622502"/>
            <a:ext cx="8229600" cy="4525963"/>
          </a:xfrm>
        </p:spPr>
        <p:txBody>
          <a:bodyPr>
            <a:normAutofit/>
          </a:bodyPr>
          <a:lstStyle/>
          <a:p>
            <a:r>
              <a:rPr lang="en-US" b="1" dirty="0">
                <a:solidFill>
                  <a:schemeClr val="accent5">
                    <a:lumMod val="75000"/>
                  </a:schemeClr>
                </a:solidFill>
              </a:rPr>
              <a:t>The real interest rate ≈ </a:t>
            </a:r>
          </a:p>
          <a:p>
            <a:pPr marL="0" indent="0">
              <a:buNone/>
            </a:pPr>
            <a:r>
              <a:rPr lang="en-US" b="1" dirty="0">
                <a:solidFill>
                  <a:schemeClr val="accent5">
                    <a:lumMod val="75000"/>
                  </a:schemeClr>
                </a:solidFill>
              </a:rPr>
              <a:t>the nominal interest rate – the inflation rate*</a:t>
            </a:r>
          </a:p>
          <a:p>
            <a:r>
              <a:rPr lang="en-US" dirty="0"/>
              <a:t>The real interest rate measures how the </a:t>
            </a:r>
            <a:r>
              <a:rPr lang="en-US" i="1" dirty="0"/>
              <a:t>purchasing power </a:t>
            </a:r>
            <a:r>
              <a:rPr lang="en-US" dirty="0"/>
              <a:t>of savings </a:t>
            </a:r>
            <a:r>
              <a:rPr lang="en-US" i="1" dirty="0"/>
              <a:t>or</a:t>
            </a:r>
            <a:r>
              <a:rPr lang="en-US" dirty="0"/>
              <a:t> a debt has changed over time</a:t>
            </a:r>
          </a:p>
          <a:p>
            <a:endParaRPr lang="en-US" dirty="0"/>
          </a:p>
          <a:p>
            <a:pPr marL="1371600" lvl="3" indent="0">
              <a:buNone/>
            </a:pPr>
            <a:r>
              <a:rPr lang="en-US" sz="2400" dirty="0"/>
              <a:t>* This equation is pretty accurate when inflation and interest rates are low, but less accurate when they’re high</a:t>
            </a:r>
          </a:p>
        </p:txBody>
      </p:sp>
    </p:spTree>
    <p:extLst>
      <p:ext uri="{BB962C8B-B14F-4D97-AF65-F5344CB8AC3E}">
        <p14:creationId xmlns:p14="http://schemas.microsoft.com/office/powerpoint/2010/main" val="274874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6988</TotalTime>
  <Words>2991</Words>
  <Application>Microsoft Macintosh PowerPoint</Application>
  <PresentationFormat>On-screen Show (4:3)</PresentationFormat>
  <Paragraphs>259</Paragraphs>
  <Slides>49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vt:lpstr>
      <vt:lpstr>nyt-imperial</vt:lpstr>
      <vt:lpstr>Wingdings</vt:lpstr>
      <vt:lpstr>Office Theme</vt:lpstr>
      <vt:lpstr>Asset markets: interest rates, bonds, stocks &amp; real estate  </vt:lpstr>
      <vt:lpstr>5 topics</vt:lpstr>
      <vt:lpstr>Nominal and real interest rates</vt:lpstr>
      <vt:lpstr>1.  Time value of money</vt:lpstr>
      <vt:lpstr>2.  Risk premium</vt:lpstr>
      <vt:lpstr>3.  Inflation premium</vt:lpstr>
      <vt:lpstr>Inflation &amp; nominal interest rates</vt:lpstr>
      <vt:lpstr>Real interest rates</vt:lpstr>
      <vt:lpstr>An approximation of the real (inflation-adjusted) interest rate:</vt:lpstr>
      <vt:lpstr>Two examples</vt:lpstr>
      <vt:lpstr>When inflation rises, nominal interest rates tend to rise (along with other prices), regardless of monetary policy</vt:lpstr>
      <vt:lpstr>PowerPoint Presentation</vt:lpstr>
      <vt:lpstr>What if interest rates aren’t aligned with inflation?</vt:lpstr>
      <vt:lpstr>The real prime rate, 1960-2021</vt:lpstr>
      <vt:lpstr> Conclusion: Interest rates are multitudinous, have many roles, and are subject  to many influences</vt:lpstr>
      <vt:lpstr>Bond prices and interest rates</vt:lpstr>
      <vt:lpstr>The coupon</vt:lpstr>
      <vt:lpstr>Consols are a special kind of bond</vt:lpstr>
      <vt:lpstr>The bond market and the  price of bonds</vt:lpstr>
      <vt:lpstr>The bond market</vt:lpstr>
      <vt:lpstr>What happened to the interest rate (that is, the rate of return)?</vt:lpstr>
      <vt:lpstr>How about an open-market sale and a general sell-off of bonds?</vt:lpstr>
      <vt:lpstr>What happened to the interest rate this time?</vt:lpstr>
      <vt:lpstr>Summary:</vt:lpstr>
      <vt:lpstr>The stock market</vt:lpstr>
      <vt:lpstr>Stock prices: they’re a random walk!</vt:lpstr>
      <vt:lpstr>Information and share prices</vt:lpstr>
      <vt:lpstr>The price of a stock…</vt:lpstr>
      <vt:lpstr>The random walk, summarized</vt:lpstr>
      <vt:lpstr>Efficient markets</vt:lpstr>
      <vt:lpstr>Tesla’s random walk</vt:lpstr>
      <vt:lpstr>Malkiel says don’t bother…</vt:lpstr>
      <vt:lpstr>On the same topic… NY Times, April 14, 2023 by Jeff Sommer</vt:lpstr>
      <vt:lpstr>Big drama: Asset crashes</vt:lpstr>
      <vt:lpstr>Jump to 2005</vt:lpstr>
      <vt:lpstr>           The housing crash</vt:lpstr>
      <vt:lpstr>Jump to 2021</vt:lpstr>
      <vt:lpstr>Are stocks overvalued?  Look at the price-earnings ratio</vt:lpstr>
      <vt:lpstr>Shiller’s CAPE reached 38.6 in November 2021; the historical average since 1881 is 17.1. It had only been higher once: prior to the  2000 stock market collapse</vt:lpstr>
      <vt:lpstr>Mass psychology</vt:lpstr>
      <vt:lpstr>Asset prices and the macroeconomy</vt:lpstr>
      <vt:lpstr>The Greek crisis</vt:lpstr>
      <vt:lpstr>What is a debt crisis?</vt:lpstr>
      <vt:lpstr>Eurozone</vt:lpstr>
      <vt:lpstr>Interest rate differentials</vt:lpstr>
      <vt:lpstr>Contagion</vt:lpstr>
      <vt:lpstr>Austerity</vt:lpstr>
      <vt:lpstr>Exit the EZ?</vt:lpstr>
      <vt:lpstr>EZ did not want an exit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 markets: bonds, stocks and real estate</dc:title>
  <dc:creator>Craven , Carolyn L.</dc:creator>
  <cp:lastModifiedBy>Craven, Carolyn</cp:lastModifiedBy>
  <cp:revision>334</cp:revision>
  <dcterms:created xsi:type="dcterms:W3CDTF">2017-11-16T22:19:00Z</dcterms:created>
  <dcterms:modified xsi:type="dcterms:W3CDTF">2024-02-14T13:12:50Z</dcterms:modified>
</cp:coreProperties>
</file>