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6D1D"/>
    <a:srgbClr val="C01D42"/>
    <a:srgbClr val="C05012"/>
    <a:srgbClr val="250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545"/>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2771B-837E-C44B-AC00-A100A40F0297}"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85663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2771B-837E-C44B-AC00-A100A40F0297}"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87148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2771B-837E-C44B-AC00-A100A40F0297}"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23101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2771B-837E-C44B-AC00-A100A40F0297}"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53098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2771B-837E-C44B-AC00-A100A40F0297}"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4824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2771B-837E-C44B-AC00-A100A40F0297}"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39775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2771B-837E-C44B-AC00-A100A40F0297}" type="datetimeFigureOut">
              <a:rPr lang="en-US" smtClean="0"/>
              <a:t>9/14/20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680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2771B-837E-C44B-AC00-A100A40F0297}" type="datetimeFigureOut">
              <a:rPr lang="en-US" smtClean="0"/>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07433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2771B-837E-C44B-AC00-A100A40F0297}" type="datetimeFigureOut">
              <a:rPr lang="en-US" smtClean="0"/>
              <a:t>9/14/20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31074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2771B-837E-C44B-AC00-A100A40F0297}"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7263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2771B-837E-C44B-AC00-A100A40F0297}"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98173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2771B-837E-C44B-AC00-A100A40F0297}" type="datetimeFigureOut">
              <a:rPr lang="en-US" smtClean="0"/>
              <a:t>9/14/20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B7326-8BF8-4A49-B5CC-1538D04DF69D}" type="slidenum">
              <a:rPr lang="en-US" smtClean="0"/>
              <a:t>‹#›</a:t>
            </a:fld>
            <a:endParaRPr lang="en-US"/>
          </a:p>
        </p:txBody>
      </p:sp>
    </p:spTree>
    <p:extLst>
      <p:ext uri="{BB962C8B-B14F-4D97-AF65-F5344CB8AC3E}">
        <p14:creationId xmlns:p14="http://schemas.microsoft.com/office/powerpoint/2010/main" val="57713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9797"/>
          </a:xfrm>
        </p:spPr>
        <p:txBody>
          <a:bodyPr/>
          <a:lstStyle/>
          <a:p>
            <a:endParaRPr lang="en-US" b="1" dirty="0">
              <a:solidFill>
                <a:schemeClr val="accent6">
                  <a:lumMod val="50000"/>
                </a:schemeClr>
              </a:solidFill>
            </a:endParaRP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254000" y="182880"/>
            <a:ext cx="11684000" cy="6431280"/>
          </a:xfrm>
          <a:prstGeom prst="rect">
            <a:avLst/>
          </a:prstGeom>
        </p:spPr>
      </p:pic>
      <p:sp>
        <p:nvSpPr>
          <p:cNvPr id="6" name="TextBox 5"/>
          <p:cNvSpPr txBox="1"/>
          <p:nvPr/>
        </p:nvSpPr>
        <p:spPr>
          <a:xfrm>
            <a:off x="1249680" y="1463040"/>
            <a:ext cx="5227320" cy="1446550"/>
          </a:xfrm>
          <a:prstGeom prst="rect">
            <a:avLst/>
          </a:prstGeom>
          <a:noFill/>
        </p:spPr>
        <p:txBody>
          <a:bodyPr wrap="square" rtlCol="0">
            <a:spAutoFit/>
          </a:bodyPr>
          <a:lstStyle/>
          <a:p>
            <a:r>
              <a:rPr lang="en-US" sz="8800" b="1" dirty="0" err="1">
                <a:solidFill>
                  <a:srgbClr val="FF0000"/>
                </a:solidFill>
              </a:rPr>
              <a:t>Tutkielma</a:t>
            </a:r>
            <a:endParaRPr lang="en-US" sz="8800" b="1" dirty="0">
              <a:solidFill>
                <a:srgbClr val="FF0000"/>
              </a:solidFill>
            </a:endParaRPr>
          </a:p>
        </p:txBody>
      </p:sp>
    </p:spTree>
    <p:extLst>
      <p:ext uri="{BB962C8B-B14F-4D97-AF65-F5344CB8AC3E}">
        <p14:creationId xmlns:p14="http://schemas.microsoft.com/office/powerpoint/2010/main" val="81576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1542"/>
          </a:xfrm>
          <a:noFill/>
        </p:spPr>
        <p:txBody>
          <a:bodyPr>
            <a:normAutofit fontScale="90000"/>
          </a:bodyPr>
          <a:lstStyle/>
          <a:p>
            <a:r>
              <a:rPr lang="en-US" sz="3200" b="1" i="1" dirty="0" err="1">
                <a:solidFill>
                  <a:schemeClr val="tx1">
                    <a:lumMod val="95000"/>
                    <a:lumOff val="5000"/>
                  </a:schemeClr>
                </a:solidFill>
              </a:rPr>
              <a:t>Johdanto</a:t>
            </a:r>
            <a:r>
              <a:rPr lang="en-US" sz="3200" b="1" i="1" dirty="0">
                <a:solidFill>
                  <a:schemeClr val="tx1">
                    <a:lumMod val="95000"/>
                    <a:lumOff val="5000"/>
                  </a:schemeClr>
                </a:solidFill>
              </a:rPr>
              <a:t> . . .</a:t>
            </a:r>
          </a:p>
        </p:txBody>
      </p:sp>
      <p:sp>
        <p:nvSpPr>
          <p:cNvPr id="3" name="Content Placeholder 2"/>
          <p:cNvSpPr>
            <a:spLocks noGrp="1"/>
          </p:cNvSpPr>
          <p:nvPr>
            <p:ph idx="1"/>
          </p:nvPr>
        </p:nvSpPr>
        <p:spPr>
          <a:xfrm>
            <a:off x="838200" y="2777068"/>
            <a:ext cx="10515600" cy="3725332"/>
          </a:xfrm>
        </p:spPr>
        <p:txBody>
          <a:bodyPr>
            <a:normAutofit/>
          </a:bodyPr>
          <a:lstStyle/>
          <a:p>
            <a:pPr marL="0" indent="0">
              <a:buNone/>
            </a:pPr>
            <a:r>
              <a:rPr lang="en-US" dirty="0" err="1">
                <a:solidFill>
                  <a:schemeClr val="tx1">
                    <a:lumMod val="75000"/>
                    <a:lumOff val="25000"/>
                  </a:schemeClr>
                </a:solidFill>
              </a:rPr>
              <a:t>Johdanto</a:t>
            </a:r>
            <a:r>
              <a:rPr lang="en-US" dirty="0">
                <a:solidFill>
                  <a:schemeClr val="tx1">
                    <a:lumMod val="75000"/>
                    <a:lumOff val="25000"/>
                  </a:schemeClr>
                </a:solidFill>
              </a:rPr>
              <a:t> </a:t>
            </a:r>
            <a:r>
              <a:rPr lang="en-US" dirty="0" err="1">
                <a:solidFill>
                  <a:schemeClr val="tx1">
                    <a:lumMod val="75000"/>
                    <a:lumOff val="25000"/>
                  </a:schemeClr>
                </a:solidFill>
              </a:rPr>
              <a:t>esittelee</a:t>
            </a:r>
            <a:r>
              <a:rPr lang="en-US" dirty="0">
                <a:solidFill>
                  <a:schemeClr val="tx1">
                    <a:lumMod val="75000"/>
                    <a:lumOff val="25000"/>
                  </a:schemeClr>
                </a:solidFill>
              </a:rPr>
              <a:t> </a:t>
            </a:r>
            <a:r>
              <a:rPr lang="en-US" dirty="0" err="1">
                <a:solidFill>
                  <a:schemeClr val="tx1">
                    <a:lumMod val="75000"/>
                    <a:lumOff val="25000"/>
                  </a:schemeClr>
                </a:solidFill>
              </a:rPr>
              <a:t>tutkielman</a:t>
            </a:r>
            <a:r>
              <a:rPr lang="en-US" dirty="0">
                <a:solidFill>
                  <a:schemeClr val="tx1">
                    <a:lumMod val="75000"/>
                    <a:lumOff val="25000"/>
                  </a:schemeClr>
                </a:solidFill>
              </a:rPr>
              <a:t> </a:t>
            </a:r>
            <a:r>
              <a:rPr lang="en-US" dirty="0" err="1">
                <a:solidFill>
                  <a:schemeClr val="tx1">
                    <a:lumMod val="75000"/>
                    <a:lumOff val="25000"/>
                  </a:schemeClr>
                </a:solidFill>
              </a:rPr>
              <a:t>aihepiirin</a:t>
            </a:r>
            <a:r>
              <a:rPr lang="en-US" dirty="0">
                <a:solidFill>
                  <a:schemeClr val="tx1">
                    <a:lumMod val="75000"/>
                    <a:lumOff val="25000"/>
                  </a:schemeClr>
                </a:solidFill>
              </a:rPr>
              <a:t>, </a:t>
            </a:r>
            <a:r>
              <a:rPr lang="en-US" dirty="0" err="1">
                <a:solidFill>
                  <a:schemeClr val="tx1">
                    <a:lumMod val="75000"/>
                    <a:lumOff val="25000"/>
                  </a:schemeClr>
                </a:solidFill>
              </a:rPr>
              <a:t>tutkimusongelman</a:t>
            </a:r>
            <a:r>
              <a:rPr lang="en-US" dirty="0">
                <a:solidFill>
                  <a:schemeClr val="tx1">
                    <a:lumMod val="75000"/>
                    <a:lumOff val="25000"/>
                  </a:schemeClr>
                </a:solidFill>
              </a:rPr>
              <a:t> ja </a:t>
            </a:r>
            <a:r>
              <a:rPr lang="en-US" dirty="0" err="1">
                <a:solidFill>
                  <a:schemeClr val="tx1">
                    <a:lumMod val="75000"/>
                    <a:lumOff val="25000"/>
                  </a:schemeClr>
                </a:solidFill>
              </a:rPr>
              <a:t>tutkimuksen</a:t>
            </a:r>
            <a:r>
              <a:rPr lang="en-US" dirty="0">
                <a:solidFill>
                  <a:schemeClr val="tx1">
                    <a:lumMod val="75000"/>
                    <a:lumOff val="25000"/>
                  </a:schemeClr>
                </a:solidFill>
              </a:rPr>
              <a:t> </a:t>
            </a:r>
            <a:r>
              <a:rPr lang="en-US" dirty="0" err="1">
                <a:solidFill>
                  <a:schemeClr val="tx1">
                    <a:lumMod val="75000"/>
                    <a:lumOff val="25000"/>
                  </a:schemeClr>
                </a:solidFill>
              </a:rPr>
              <a:t>kysymyksen</a:t>
            </a:r>
            <a:r>
              <a:rPr lang="en-US" dirty="0">
                <a:solidFill>
                  <a:schemeClr val="tx1">
                    <a:lumMod val="75000"/>
                    <a:lumOff val="25000"/>
                  </a:schemeClr>
                </a:solidFill>
              </a:rPr>
              <a:t> </a:t>
            </a:r>
            <a:r>
              <a:rPr lang="en-US" dirty="0" err="1">
                <a:solidFill>
                  <a:schemeClr val="tx1">
                    <a:lumMod val="75000"/>
                    <a:lumOff val="25000"/>
                  </a:schemeClr>
                </a:solidFill>
              </a:rPr>
              <a:t>seka</a:t>
            </a:r>
            <a:r>
              <a:rPr lang="en-US" dirty="0">
                <a:solidFill>
                  <a:schemeClr val="tx1">
                    <a:lumMod val="75000"/>
                    <a:lumOff val="25000"/>
                  </a:schemeClr>
                </a:solidFill>
              </a:rPr>
              <a:t>̈ </a:t>
            </a:r>
            <a:r>
              <a:rPr lang="en-US" dirty="0" err="1">
                <a:solidFill>
                  <a:schemeClr val="tx1">
                    <a:lumMod val="75000"/>
                    <a:lumOff val="25000"/>
                  </a:schemeClr>
                </a:solidFill>
              </a:rPr>
              <a:t>keskeiset</a:t>
            </a:r>
            <a:r>
              <a:rPr lang="en-US" dirty="0">
                <a:solidFill>
                  <a:schemeClr val="tx1">
                    <a:lumMod val="75000"/>
                    <a:lumOff val="25000"/>
                  </a:schemeClr>
                </a:solidFill>
              </a:rPr>
              <a:t> </a:t>
            </a:r>
            <a:r>
              <a:rPr lang="en-US" dirty="0" err="1">
                <a:solidFill>
                  <a:schemeClr val="tx1">
                    <a:lumMod val="75000"/>
                    <a:lumOff val="25000"/>
                  </a:schemeClr>
                </a:solidFill>
              </a:rPr>
              <a:t>lähteet</a:t>
            </a:r>
            <a:r>
              <a:rPr lang="en-US" dirty="0">
                <a:solidFill>
                  <a:schemeClr val="tx1">
                    <a:lumMod val="75000"/>
                    <a:lumOff val="25000"/>
                  </a:schemeClr>
                </a:solidFill>
              </a:rPr>
              <a:t> ja </a:t>
            </a:r>
            <a:r>
              <a:rPr lang="en-US" dirty="0" err="1">
                <a:solidFill>
                  <a:schemeClr val="tx1">
                    <a:lumMod val="75000"/>
                    <a:lumOff val="25000"/>
                  </a:schemeClr>
                </a:solidFill>
              </a:rPr>
              <a:t>käsitteet</a:t>
            </a:r>
            <a:r>
              <a:rPr lang="en-US" dirty="0">
                <a:solidFill>
                  <a:schemeClr val="tx1">
                    <a:lumMod val="75000"/>
                    <a:lumOff val="25000"/>
                  </a:schemeClr>
                </a:solidFill>
              </a:rPr>
              <a:t>.</a:t>
            </a:r>
            <a:r>
              <a:rPr lang="en-US" dirty="0"/>
              <a:t> </a:t>
            </a:r>
          </a:p>
          <a:p>
            <a:pPr marL="0" indent="0">
              <a:buNone/>
            </a:pPr>
            <a:endParaRPr lang="en-US" dirty="0"/>
          </a:p>
          <a:p>
            <a:pPr marL="0" indent="0">
              <a:buNone/>
            </a:pPr>
            <a:r>
              <a:rPr lang="en-US" dirty="0" err="1">
                <a:solidFill>
                  <a:schemeClr val="tx1">
                    <a:lumMod val="85000"/>
                    <a:lumOff val="15000"/>
                  </a:schemeClr>
                </a:solidFill>
              </a:rPr>
              <a:t>Johdannossa</a:t>
            </a:r>
            <a:r>
              <a:rPr lang="en-US" dirty="0">
                <a:solidFill>
                  <a:schemeClr val="tx1">
                    <a:lumMod val="85000"/>
                    <a:lumOff val="15000"/>
                  </a:schemeClr>
                </a:solidFill>
              </a:rPr>
              <a:t> on </a:t>
            </a:r>
            <a:r>
              <a:rPr lang="en-US" dirty="0" err="1">
                <a:solidFill>
                  <a:schemeClr val="tx1">
                    <a:lumMod val="85000"/>
                    <a:lumOff val="15000"/>
                  </a:schemeClr>
                </a:solidFill>
              </a:rPr>
              <a:t>välttämätönta</a:t>
            </a:r>
            <a:r>
              <a:rPr lang="en-US" dirty="0">
                <a:solidFill>
                  <a:schemeClr val="tx1">
                    <a:lumMod val="85000"/>
                    <a:lumOff val="15000"/>
                  </a:schemeClr>
                </a:solidFill>
              </a:rPr>
              <a:t>̈ </a:t>
            </a:r>
            <a:r>
              <a:rPr lang="en-US" dirty="0" err="1">
                <a:solidFill>
                  <a:schemeClr val="tx1">
                    <a:lumMod val="85000"/>
                    <a:lumOff val="15000"/>
                  </a:schemeClr>
                </a:solidFill>
              </a:rPr>
              <a:t>tuoda</a:t>
            </a:r>
            <a:r>
              <a:rPr lang="en-US" dirty="0">
                <a:solidFill>
                  <a:schemeClr val="tx1">
                    <a:lumMod val="85000"/>
                    <a:lumOff val="15000"/>
                  </a:schemeClr>
                </a:solidFill>
              </a:rPr>
              <a:t> </a:t>
            </a:r>
            <a:r>
              <a:rPr lang="en-US" dirty="0" err="1">
                <a:solidFill>
                  <a:schemeClr val="tx1">
                    <a:lumMod val="85000"/>
                    <a:lumOff val="15000"/>
                  </a:schemeClr>
                </a:solidFill>
              </a:rPr>
              <a:t>esiin</a:t>
            </a:r>
            <a:r>
              <a:rPr lang="en-US" dirty="0">
                <a:solidFill>
                  <a:schemeClr val="tx1">
                    <a:lumMod val="85000"/>
                    <a:lumOff val="15000"/>
                  </a:schemeClr>
                </a:solidFill>
              </a:rPr>
              <a:t> </a:t>
            </a:r>
            <a:r>
              <a:rPr lang="en-US" b="1" dirty="0" err="1">
                <a:solidFill>
                  <a:schemeClr val="tx1">
                    <a:lumMod val="85000"/>
                    <a:lumOff val="15000"/>
                  </a:schemeClr>
                </a:solidFill>
              </a:rPr>
              <a:t>mita</a:t>
            </a:r>
            <a:r>
              <a:rPr lang="en-US" b="1" dirty="0">
                <a:solidFill>
                  <a:schemeClr val="tx1">
                    <a:lumMod val="85000"/>
                    <a:lumOff val="15000"/>
                  </a:schemeClr>
                </a:solidFill>
              </a:rPr>
              <a:t>̈ </a:t>
            </a:r>
            <a:r>
              <a:rPr lang="en-US" b="1" dirty="0" err="1">
                <a:solidFill>
                  <a:schemeClr val="tx1">
                    <a:lumMod val="85000"/>
                    <a:lumOff val="15000"/>
                  </a:schemeClr>
                </a:solidFill>
              </a:rPr>
              <a:t>tutkitaan</a:t>
            </a:r>
            <a:r>
              <a:rPr lang="en-US" b="1" dirty="0">
                <a:solidFill>
                  <a:schemeClr val="tx1">
                    <a:lumMod val="85000"/>
                    <a:lumOff val="15000"/>
                  </a:schemeClr>
                </a:solidFill>
              </a:rPr>
              <a:t> ja </a:t>
            </a:r>
            <a:r>
              <a:rPr lang="en-US" b="1" dirty="0" err="1">
                <a:solidFill>
                  <a:schemeClr val="tx1">
                    <a:lumMod val="85000"/>
                    <a:lumOff val="15000"/>
                  </a:schemeClr>
                </a:solidFill>
              </a:rPr>
              <a:t>miksi</a:t>
            </a:r>
            <a:r>
              <a:rPr lang="en-US" dirty="0">
                <a:solidFill>
                  <a:schemeClr val="tx1">
                    <a:lumMod val="85000"/>
                    <a:lumOff val="15000"/>
                  </a:schemeClr>
                </a:solidFill>
              </a:rPr>
              <a:t>; </a:t>
            </a:r>
            <a:r>
              <a:rPr lang="en-US" dirty="0" err="1">
                <a:solidFill>
                  <a:schemeClr val="tx1">
                    <a:lumMod val="85000"/>
                    <a:lumOff val="15000"/>
                  </a:schemeClr>
                </a:solidFill>
              </a:rPr>
              <a:t>siina</a:t>
            </a:r>
            <a:r>
              <a:rPr lang="en-US" dirty="0">
                <a:solidFill>
                  <a:schemeClr val="tx1">
                    <a:lumMod val="85000"/>
                    <a:lumOff val="15000"/>
                  </a:schemeClr>
                </a:solidFill>
              </a:rPr>
              <a:t>̈ </a:t>
            </a:r>
            <a:r>
              <a:rPr lang="en-US" dirty="0" err="1">
                <a:solidFill>
                  <a:schemeClr val="tx1">
                    <a:lumMod val="85000"/>
                    <a:lumOff val="15000"/>
                  </a:schemeClr>
                </a:solidFill>
              </a:rPr>
              <a:t>selvitetään</a:t>
            </a:r>
            <a:r>
              <a:rPr lang="en-US" dirty="0">
                <a:solidFill>
                  <a:schemeClr val="tx1">
                    <a:lumMod val="85000"/>
                    <a:lumOff val="15000"/>
                  </a:schemeClr>
                </a:solidFill>
              </a:rPr>
              <a:t> </a:t>
            </a:r>
            <a:r>
              <a:rPr lang="en-US" dirty="0" err="1">
                <a:solidFill>
                  <a:schemeClr val="tx1">
                    <a:lumMod val="85000"/>
                    <a:lumOff val="15000"/>
                  </a:schemeClr>
                </a:solidFill>
              </a:rPr>
              <a:t>käsiteltävän</a:t>
            </a:r>
            <a:r>
              <a:rPr lang="en-US" dirty="0">
                <a:solidFill>
                  <a:schemeClr val="tx1">
                    <a:lumMod val="85000"/>
                    <a:lumOff val="15000"/>
                  </a:schemeClr>
                </a:solidFill>
              </a:rPr>
              <a:t> </a:t>
            </a:r>
            <a:r>
              <a:rPr lang="en-US" dirty="0" err="1">
                <a:solidFill>
                  <a:schemeClr val="tx1">
                    <a:lumMod val="85000"/>
                    <a:lumOff val="15000"/>
                  </a:schemeClr>
                </a:solidFill>
              </a:rPr>
              <a:t>ongelman</a:t>
            </a:r>
            <a:r>
              <a:rPr lang="en-US" dirty="0">
                <a:solidFill>
                  <a:schemeClr val="tx1">
                    <a:lumMod val="85000"/>
                    <a:lumOff val="15000"/>
                  </a:schemeClr>
                </a:solidFill>
              </a:rPr>
              <a:t> </a:t>
            </a:r>
            <a:r>
              <a:rPr lang="en-US" dirty="0" err="1">
                <a:solidFill>
                  <a:schemeClr val="tx1">
                    <a:lumMod val="85000"/>
                    <a:lumOff val="15000"/>
                  </a:schemeClr>
                </a:solidFill>
              </a:rPr>
              <a:t>tausta</a:t>
            </a:r>
            <a:r>
              <a:rPr lang="en-US" dirty="0">
                <a:solidFill>
                  <a:schemeClr val="tx1">
                    <a:lumMod val="85000"/>
                    <a:lumOff val="15000"/>
                  </a:schemeClr>
                </a:solidFill>
              </a:rPr>
              <a:t>, </a:t>
            </a:r>
            <a:r>
              <a:rPr lang="en-US" dirty="0" err="1">
                <a:solidFill>
                  <a:schemeClr val="tx1">
                    <a:lumMod val="85000"/>
                    <a:lumOff val="15000"/>
                  </a:schemeClr>
                </a:solidFill>
              </a:rPr>
              <a:t>merkitys</a:t>
            </a:r>
            <a:r>
              <a:rPr lang="en-US" dirty="0">
                <a:solidFill>
                  <a:schemeClr val="tx1">
                    <a:lumMod val="85000"/>
                    <a:lumOff val="15000"/>
                  </a:schemeClr>
                </a:solidFill>
              </a:rPr>
              <a:t> ja </a:t>
            </a:r>
            <a:r>
              <a:rPr lang="en-US" dirty="0" err="1">
                <a:solidFill>
                  <a:schemeClr val="tx1">
                    <a:lumMod val="85000"/>
                    <a:lumOff val="15000"/>
                  </a:schemeClr>
                </a:solidFill>
              </a:rPr>
              <a:t>kiinnostavuus</a:t>
            </a:r>
            <a:r>
              <a:rPr lang="en-US" dirty="0">
                <a:solidFill>
                  <a:schemeClr val="tx1">
                    <a:lumMod val="85000"/>
                    <a:lumOff val="15000"/>
                  </a:schemeClr>
                </a:solidFill>
              </a:rPr>
              <a:t>. </a:t>
            </a:r>
            <a:r>
              <a:rPr lang="en-US" dirty="0" err="1">
                <a:solidFill>
                  <a:schemeClr val="tx1">
                    <a:lumMod val="85000"/>
                    <a:lumOff val="15000"/>
                  </a:schemeClr>
                </a:solidFill>
              </a:rPr>
              <a:t>Lukijalle</a:t>
            </a:r>
            <a:r>
              <a:rPr lang="en-US" dirty="0">
                <a:solidFill>
                  <a:schemeClr val="tx1">
                    <a:lumMod val="85000"/>
                    <a:lumOff val="15000"/>
                  </a:schemeClr>
                </a:solidFill>
              </a:rPr>
              <a:t> </a:t>
            </a:r>
            <a:r>
              <a:rPr lang="en-US" dirty="0" err="1">
                <a:solidFill>
                  <a:schemeClr val="tx1">
                    <a:lumMod val="85000"/>
                    <a:lumOff val="15000"/>
                  </a:schemeClr>
                </a:solidFill>
              </a:rPr>
              <a:t>voidaan</a:t>
            </a:r>
            <a:r>
              <a:rPr lang="en-US" dirty="0">
                <a:solidFill>
                  <a:schemeClr val="tx1">
                    <a:lumMod val="85000"/>
                    <a:lumOff val="15000"/>
                  </a:schemeClr>
                </a:solidFill>
              </a:rPr>
              <a:t> </a:t>
            </a:r>
            <a:r>
              <a:rPr lang="en-US" dirty="0" err="1">
                <a:solidFill>
                  <a:schemeClr val="tx1">
                    <a:lumMod val="85000"/>
                    <a:lumOff val="15000"/>
                  </a:schemeClr>
                </a:solidFill>
              </a:rPr>
              <a:t>myös</a:t>
            </a:r>
            <a:r>
              <a:rPr lang="en-US" dirty="0">
                <a:solidFill>
                  <a:schemeClr val="tx1">
                    <a:lumMod val="85000"/>
                    <a:lumOff val="15000"/>
                  </a:schemeClr>
                </a:solidFill>
              </a:rPr>
              <a:t> </a:t>
            </a:r>
            <a:r>
              <a:rPr lang="en-US" dirty="0" err="1">
                <a:solidFill>
                  <a:schemeClr val="tx1">
                    <a:lumMod val="85000"/>
                    <a:lumOff val="15000"/>
                  </a:schemeClr>
                </a:solidFill>
              </a:rPr>
              <a:t>antaa</a:t>
            </a:r>
            <a:r>
              <a:rPr lang="en-US" dirty="0">
                <a:solidFill>
                  <a:schemeClr val="tx1">
                    <a:lumMod val="85000"/>
                    <a:lumOff val="15000"/>
                  </a:schemeClr>
                </a:solidFill>
              </a:rPr>
              <a:t> </a:t>
            </a:r>
            <a:r>
              <a:rPr lang="en-US" dirty="0" err="1">
                <a:solidFill>
                  <a:schemeClr val="tx1">
                    <a:lumMod val="85000"/>
                    <a:lumOff val="15000"/>
                  </a:schemeClr>
                </a:solidFill>
              </a:rPr>
              <a:t>tutkielman</a:t>
            </a:r>
            <a:r>
              <a:rPr lang="en-US" dirty="0">
                <a:solidFill>
                  <a:schemeClr val="tx1">
                    <a:lumMod val="85000"/>
                    <a:lumOff val="15000"/>
                  </a:schemeClr>
                </a:solidFill>
              </a:rPr>
              <a:t> </a:t>
            </a:r>
            <a:r>
              <a:rPr lang="en-US" dirty="0" err="1">
                <a:solidFill>
                  <a:schemeClr val="tx1">
                    <a:lumMod val="85000"/>
                    <a:lumOff val="15000"/>
                  </a:schemeClr>
                </a:solidFill>
              </a:rPr>
              <a:t>ymmärtämista</a:t>
            </a:r>
            <a:r>
              <a:rPr lang="en-US" dirty="0">
                <a:solidFill>
                  <a:schemeClr val="tx1">
                    <a:lumMod val="85000"/>
                    <a:lumOff val="15000"/>
                  </a:schemeClr>
                </a:solidFill>
              </a:rPr>
              <a:t>̈ </a:t>
            </a:r>
            <a:r>
              <a:rPr lang="en-US" dirty="0" err="1">
                <a:solidFill>
                  <a:schemeClr val="tx1">
                    <a:lumMod val="85000"/>
                    <a:lumOff val="15000"/>
                  </a:schemeClr>
                </a:solidFill>
              </a:rPr>
              <a:t>helpottavia</a:t>
            </a:r>
            <a:r>
              <a:rPr lang="en-US" dirty="0">
                <a:solidFill>
                  <a:schemeClr val="tx1">
                    <a:lumMod val="85000"/>
                    <a:lumOff val="15000"/>
                  </a:schemeClr>
                </a:solidFill>
              </a:rPr>
              <a:t> </a:t>
            </a:r>
            <a:r>
              <a:rPr lang="en-US" dirty="0" err="1">
                <a:solidFill>
                  <a:schemeClr val="tx1">
                    <a:lumMod val="85000"/>
                    <a:lumOff val="15000"/>
                  </a:schemeClr>
                </a:solidFill>
              </a:rPr>
              <a:t>taustatietoja</a:t>
            </a:r>
            <a:r>
              <a:rPr lang="en-US" dirty="0">
                <a:solidFill>
                  <a:schemeClr val="tx1">
                    <a:lumMod val="85000"/>
                    <a:lumOff val="15000"/>
                  </a:schemeClr>
                </a:solidFill>
              </a:rPr>
              <a:t> </a:t>
            </a:r>
            <a:r>
              <a:rPr lang="en-US" dirty="0" err="1">
                <a:solidFill>
                  <a:schemeClr val="tx1">
                    <a:lumMod val="85000"/>
                    <a:lumOff val="15000"/>
                  </a:schemeClr>
                </a:solidFill>
              </a:rPr>
              <a:t>seka</a:t>
            </a:r>
            <a:r>
              <a:rPr lang="en-US" dirty="0">
                <a:solidFill>
                  <a:schemeClr val="tx1">
                    <a:lumMod val="85000"/>
                    <a:lumOff val="15000"/>
                  </a:schemeClr>
                </a:solidFill>
              </a:rPr>
              <a:t>̈ </a:t>
            </a:r>
            <a:r>
              <a:rPr lang="en-US" dirty="0" err="1">
                <a:solidFill>
                  <a:schemeClr val="tx1">
                    <a:lumMod val="85000"/>
                    <a:lumOff val="15000"/>
                  </a:schemeClr>
                </a:solidFill>
              </a:rPr>
              <a:t>tuoda</a:t>
            </a:r>
            <a:r>
              <a:rPr lang="en-US" dirty="0">
                <a:solidFill>
                  <a:schemeClr val="tx1">
                    <a:lumMod val="85000"/>
                    <a:lumOff val="15000"/>
                  </a:schemeClr>
                </a:solidFill>
              </a:rPr>
              <a:t> </a:t>
            </a:r>
            <a:r>
              <a:rPr lang="en-US" dirty="0" err="1">
                <a:solidFill>
                  <a:schemeClr val="tx1">
                    <a:lumMod val="85000"/>
                    <a:lumOff val="15000"/>
                  </a:schemeClr>
                </a:solidFill>
              </a:rPr>
              <a:t>esiin</a:t>
            </a:r>
            <a:r>
              <a:rPr lang="en-US" dirty="0">
                <a:solidFill>
                  <a:schemeClr val="tx1">
                    <a:lumMod val="85000"/>
                    <a:lumOff val="15000"/>
                  </a:schemeClr>
                </a:solidFill>
              </a:rPr>
              <a:t> </a:t>
            </a:r>
            <a:r>
              <a:rPr lang="en-US" dirty="0" err="1">
                <a:solidFill>
                  <a:schemeClr val="tx1">
                    <a:lumMod val="85000"/>
                    <a:lumOff val="15000"/>
                  </a:schemeClr>
                </a:solidFill>
              </a:rPr>
              <a:t>tutkielman</a:t>
            </a:r>
            <a:r>
              <a:rPr lang="en-US" dirty="0">
                <a:solidFill>
                  <a:schemeClr val="tx1">
                    <a:lumMod val="85000"/>
                    <a:lumOff val="15000"/>
                  </a:schemeClr>
                </a:solidFill>
              </a:rPr>
              <a:t> </a:t>
            </a:r>
            <a:r>
              <a:rPr lang="en-US" dirty="0" err="1">
                <a:solidFill>
                  <a:schemeClr val="tx1">
                    <a:lumMod val="85000"/>
                    <a:lumOff val="15000"/>
                  </a:schemeClr>
                </a:solidFill>
              </a:rPr>
              <a:t>pääkohtia</a:t>
            </a:r>
            <a:r>
              <a:rPr lang="en-US" dirty="0">
                <a:solidFill>
                  <a:schemeClr val="tx1">
                    <a:lumMod val="85000"/>
                    <a:lumOff val="15000"/>
                  </a:schemeClr>
                </a:solidFill>
              </a:rPr>
              <a:t> ja </a:t>
            </a:r>
            <a:r>
              <a:rPr lang="en-US" dirty="0" err="1">
                <a:solidFill>
                  <a:schemeClr val="tx1">
                    <a:lumMod val="85000"/>
                    <a:lumOff val="15000"/>
                  </a:schemeClr>
                </a:solidFill>
              </a:rPr>
              <a:t>kuvata</a:t>
            </a:r>
            <a:r>
              <a:rPr lang="en-US" dirty="0">
                <a:solidFill>
                  <a:schemeClr val="tx1">
                    <a:lumMod val="85000"/>
                    <a:lumOff val="15000"/>
                  </a:schemeClr>
                </a:solidFill>
              </a:rPr>
              <a:t> </a:t>
            </a:r>
            <a:r>
              <a:rPr lang="en-US" dirty="0" err="1">
                <a:solidFill>
                  <a:schemeClr val="tx1">
                    <a:lumMod val="85000"/>
                    <a:lumOff val="15000"/>
                  </a:schemeClr>
                </a:solidFill>
              </a:rPr>
              <a:t>lyhyesti</a:t>
            </a:r>
            <a:r>
              <a:rPr lang="en-US" dirty="0">
                <a:solidFill>
                  <a:schemeClr val="tx1">
                    <a:lumMod val="85000"/>
                    <a:lumOff val="15000"/>
                  </a:schemeClr>
                </a:solidFill>
              </a:rPr>
              <a:t> </a:t>
            </a:r>
            <a:r>
              <a:rPr lang="en-US" dirty="0" err="1">
                <a:solidFill>
                  <a:schemeClr val="tx1">
                    <a:lumMod val="85000"/>
                    <a:lumOff val="15000"/>
                  </a:schemeClr>
                </a:solidFill>
              </a:rPr>
              <a:t>käsittelyn</a:t>
            </a:r>
            <a:r>
              <a:rPr lang="en-US" dirty="0">
                <a:solidFill>
                  <a:schemeClr val="tx1">
                    <a:lumMod val="85000"/>
                    <a:lumOff val="15000"/>
                  </a:schemeClr>
                </a:solidFill>
              </a:rPr>
              <a:t> </a:t>
            </a:r>
            <a:r>
              <a:rPr lang="en-US" dirty="0" err="1">
                <a:solidFill>
                  <a:schemeClr val="tx1">
                    <a:lumMod val="85000"/>
                    <a:lumOff val="15000"/>
                  </a:schemeClr>
                </a:solidFill>
              </a:rPr>
              <a:t>järjestysta</a:t>
            </a:r>
            <a:r>
              <a:rPr lang="en-US" dirty="0">
                <a:solidFill>
                  <a:schemeClr val="tx1">
                    <a:lumMod val="85000"/>
                    <a:lumOff val="15000"/>
                  </a:schemeClr>
                </a:solidFill>
              </a:rPr>
              <a:t>̈. </a:t>
            </a:r>
          </a:p>
        </p:txBody>
      </p:sp>
    </p:spTree>
    <p:extLst>
      <p:ext uri="{BB962C8B-B14F-4D97-AF65-F5344CB8AC3E}">
        <p14:creationId xmlns:p14="http://schemas.microsoft.com/office/powerpoint/2010/main" val="141849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 . . </a:t>
            </a:r>
            <a:r>
              <a:rPr lang="en-US" sz="3200" b="1" i="1" dirty="0" err="1"/>
              <a:t>Johdanto</a:t>
            </a:r>
            <a:r>
              <a:rPr lang="en-US" sz="3200" b="1" i="1" dirty="0"/>
              <a:t> </a:t>
            </a:r>
            <a:r>
              <a:rPr lang="en-US" sz="3200" b="1" i="1" dirty="0" err="1"/>
              <a:t>jatkuu</a:t>
            </a:r>
            <a:endParaRPr lang="en-US" sz="3200" b="1" i="1" dirty="0"/>
          </a:p>
        </p:txBody>
      </p:sp>
      <p:sp>
        <p:nvSpPr>
          <p:cNvPr id="3" name="Content Placeholder 2"/>
          <p:cNvSpPr>
            <a:spLocks noGrp="1"/>
          </p:cNvSpPr>
          <p:nvPr>
            <p:ph idx="1"/>
          </p:nvPr>
        </p:nvSpPr>
        <p:spPr>
          <a:xfrm>
            <a:off x="838200" y="2184399"/>
            <a:ext cx="10515600" cy="3992563"/>
          </a:xfrm>
        </p:spPr>
        <p:txBody>
          <a:bodyPr/>
          <a:lstStyle/>
          <a:p>
            <a:pPr marL="0" indent="0">
              <a:buNone/>
            </a:pPr>
            <a:r>
              <a:rPr lang="en-US" dirty="0" err="1">
                <a:solidFill>
                  <a:schemeClr val="tx1">
                    <a:lumMod val="95000"/>
                    <a:lumOff val="5000"/>
                  </a:schemeClr>
                </a:solidFill>
              </a:rPr>
              <a:t>Johdannon</a:t>
            </a:r>
            <a:r>
              <a:rPr lang="en-US" dirty="0">
                <a:solidFill>
                  <a:schemeClr val="tx1">
                    <a:lumMod val="95000"/>
                    <a:lumOff val="5000"/>
                  </a:schemeClr>
                </a:solidFill>
              </a:rPr>
              <a:t> </a:t>
            </a:r>
            <a:r>
              <a:rPr lang="en-US" dirty="0" err="1">
                <a:solidFill>
                  <a:schemeClr val="tx1">
                    <a:lumMod val="95000"/>
                    <a:lumOff val="5000"/>
                  </a:schemeClr>
                </a:solidFill>
              </a:rPr>
              <a:t>tehtäväna</a:t>
            </a:r>
            <a:r>
              <a:rPr lang="en-US" dirty="0">
                <a:solidFill>
                  <a:schemeClr val="tx1">
                    <a:lumMod val="95000"/>
                    <a:lumOff val="5000"/>
                  </a:schemeClr>
                </a:solidFill>
              </a:rPr>
              <a:t>̈ on </a:t>
            </a:r>
            <a:r>
              <a:rPr lang="en-US" dirty="0" err="1">
                <a:solidFill>
                  <a:schemeClr val="tx1">
                    <a:lumMod val="95000"/>
                    <a:lumOff val="5000"/>
                  </a:schemeClr>
                </a:solidFill>
              </a:rPr>
              <a:t>esitella</a:t>
            </a:r>
            <a:r>
              <a:rPr lang="en-US" dirty="0">
                <a:solidFill>
                  <a:schemeClr val="tx1">
                    <a:lumMod val="95000"/>
                    <a:lumOff val="5000"/>
                  </a:schemeClr>
                </a:solidFill>
              </a:rPr>
              <a:t>̈ </a:t>
            </a:r>
            <a:r>
              <a:rPr lang="en-US" dirty="0" err="1">
                <a:solidFill>
                  <a:schemeClr val="tx1">
                    <a:lumMod val="95000"/>
                    <a:lumOff val="5000"/>
                  </a:schemeClr>
                </a:solidFill>
              </a:rPr>
              <a:t>tutkittava</a:t>
            </a:r>
            <a:r>
              <a:rPr lang="en-US" dirty="0">
                <a:solidFill>
                  <a:schemeClr val="tx1">
                    <a:lumMod val="95000"/>
                    <a:lumOff val="5000"/>
                  </a:schemeClr>
                </a:solidFill>
              </a:rPr>
              <a:t> </a:t>
            </a:r>
            <a:r>
              <a:rPr lang="en-US" dirty="0" err="1">
                <a:solidFill>
                  <a:schemeClr val="tx1">
                    <a:lumMod val="95000"/>
                    <a:lumOff val="5000"/>
                  </a:schemeClr>
                </a:solidFill>
              </a:rPr>
              <a:t>aineisto</a:t>
            </a:r>
            <a:r>
              <a:rPr lang="en-US" dirty="0">
                <a:solidFill>
                  <a:schemeClr val="tx1">
                    <a:lumMod val="95000"/>
                    <a:lumOff val="5000"/>
                  </a:schemeClr>
                </a:solidFill>
              </a:rPr>
              <a:t> ja </a:t>
            </a:r>
            <a:r>
              <a:rPr lang="en-US" dirty="0" err="1">
                <a:solidFill>
                  <a:schemeClr val="tx1">
                    <a:lumMod val="95000"/>
                    <a:lumOff val="5000"/>
                  </a:schemeClr>
                </a:solidFill>
              </a:rPr>
              <a:t>perustella</a:t>
            </a:r>
            <a:r>
              <a:rPr lang="en-US" dirty="0">
                <a:solidFill>
                  <a:schemeClr val="tx1">
                    <a:lumMod val="95000"/>
                    <a:lumOff val="5000"/>
                  </a:schemeClr>
                </a:solidFill>
              </a:rPr>
              <a:t> </a:t>
            </a:r>
            <a:r>
              <a:rPr lang="en-US" dirty="0" err="1">
                <a:solidFill>
                  <a:schemeClr val="tx1">
                    <a:lumMod val="95000"/>
                    <a:lumOff val="5000"/>
                  </a:schemeClr>
                </a:solidFill>
              </a:rPr>
              <a:t>sen</a:t>
            </a:r>
            <a:r>
              <a:rPr lang="en-US" dirty="0">
                <a:solidFill>
                  <a:schemeClr val="tx1">
                    <a:lumMod val="95000"/>
                    <a:lumOff val="5000"/>
                  </a:schemeClr>
                </a:solidFill>
              </a:rPr>
              <a:t> </a:t>
            </a:r>
            <a:r>
              <a:rPr lang="en-US" dirty="0" err="1">
                <a:solidFill>
                  <a:schemeClr val="tx1">
                    <a:lumMod val="95000"/>
                    <a:lumOff val="5000"/>
                  </a:schemeClr>
                </a:solidFill>
              </a:rPr>
              <a:t>rajaaminen</a:t>
            </a:r>
            <a:r>
              <a:rPr lang="en-US" dirty="0">
                <a:solidFill>
                  <a:schemeClr val="tx1">
                    <a:lumMod val="95000"/>
                    <a:lumOff val="5000"/>
                  </a:schemeClr>
                </a:solidFill>
              </a:rPr>
              <a:t>; </a:t>
            </a:r>
            <a:r>
              <a:rPr lang="en-US" dirty="0" err="1">
                <a:solidFill>
                  <a:schemeClr val="tx1">
                    <a:lumMod val="95000"/>
                    <a:lumOff val="5000"/>
                  </a:schemeClr>
                </a:solidFill>
              </a:rPr>
              <a:t>johdannossa</a:t>
            </a:r>
            <a:r>
              <a:rPr lang="en-US" dirty="0">
                <a:solidFill>
                  <a:schemeClr val="tx1">
                    <a:lumMod val="95000"/>
                    <a:lumOff val="5000"/>
                  </a:schemeClr>
                </a:solidFill>
              </a:rPr>
              <a:t> </a:t>
            </a:r>
            <a:r>
              <a:rPr lang="en-US" dirty="0" err="1">
                <a:solidFill>
                  <a:schemeClr val="tx1">
                    <a:lumMod val="95000"/>
                    <a:lumOff val="5000"/>
                  </a:schemeClr>
                </a:solidFill>
              </a:rPr>
              <a:t>selitetään</a:t>
            </a:r>
            <a:r>
              <a:rPr lang="en-US" dirty="0">
                <a:solidFill>
                  <a:schemeClr val="tx1">
                    <a:lumMod val="95000"/>
                    <a:lumOff val="5000"/>
                  </a:schemeClr>
                </a:solidFill>
              </a:rPr>
              <a:t> </a:t>
            </a:r>
            <a:r>
              <a:rPr lang="en-US" dirty="0" err="1">
                <a:solidFill>
                  <a:schemeClr val="tx1">
                    <a:lumMod val="95000"/>
                    <a:lumOff val="5000"/>
                  </a:schemeClr>
                </a:solidFill>
              </a:rPr>
              <a:t>lukijalle</a:t>
            </a:r>
            <a:r>
              <a:rPr lang="en-US" dirty="0">
                <a:solidFill>
                  <a:schemeClr val="tx1">
                    <a:lumMod val="95000"/>
                    <a:lumOff val="5000"/>
                  </a:schemeClr>
                </a:solidFill>
              </a:rPr>
              <a:t> </a:t>
            </a:r>
            <a:r>
              <a:rPr lang="en-US" dirty="0" err="1">
                <a:solidFill>
                  <a:schemeClr val="tx1">
                    <a:lumMod val="95000"/>
                    <a:lumOff val="5000"/>
                  </a:schemeClr>
                </a:solidFill>
              </a:rPr>
              <a:t>miksi</a:t>
            </a:r>
            <a:r>
              <a:rPr lang="en-US" dirty="0">
                <a:solidFill>
                  <a:schemeClr val="tx1">
                    <a:lumMod val="95000"/>
                    <a:lumOff val="5000"/>
                  </a:schemeClr>
                </a:solidFill>
              </a:rPr>
              <a:t> ja </a:t>
            </a:r>
            <a:r>
              <a:rPr lang="en-US" dirty="0" err="1">
                <a:solidFill>
                  <a:schemeClr val="tx1">
                    <a:lumMod val="95000"/>
                    <a:lumOff val="5000"/>
                  </a:schemeClr>
                </a:solidFill>
              </a:rPr>
              <a:t>miten</a:t>
            </a:r>
            <a:r>
              <a:rPr lang="en-US" dirty="0">
                <a:solidFill>
                  <a:schemeClr val="tx1">
                    <a:lumMod val="95000"/>
                    <a:lumOff val="5000"/>
                  </a:schemeClr>
                </a:solidFill>
              </a:rPr>
              <a:t> </a:t>
            </a:r>
            <a:r>
              <a:rPr lang="en-US" dirty="0" err="1">
                <a:solidFill>
                  <a:schemeClr val="tx1">
                    <a:lumMod val="95000"/>
                    <a:lumOff val="5000"/>
                  </a:schemeClr>
                </a:solidFill>
              </a:rPr>
              <a:t>aihe</a:t>
            </a:r>
            <a:r>
              <a:rPr lang="en-US" dirty="0">
                <a:solidFill>
                  <a:schemeClr val="tx1">
                    <a:lumMod val="95000"/>
                    <a:lumOff val="5000"/>
                  </a:schemeClr>
                </a:solidFill>
              </a:rPr>
              <a:t> on </a:t>
            </a:r>
            <a:r>
              <a:rPr lang="en-US" dirty="0" err="1">
                <a:solidFill>
                  <a:schemeClr val="tx1">
                    <a:lumMod val="95000"/>
                    <a:lumOff val="5000"/>
                  </a:schemeClr>
                </a:solidFill>
              </a:rPr>
              <a:t>rajattu</a:t>
            </a:r>
            <a:r>
              <a:rPr lang="en-US" dirty="0">
                <a:solidFill>
                  <a:schemeClr val="tx1">
                    <a:lumMod val="95000"/>
                    <a:lumOff val="5000"/>
                  </a:schemeClr>
                </a:solidFill>
              </a:rPr>
              <a:t>. </a:t>
            </a:r>
          </a:p>
          <a:p>
            <a:pPr marL="0" indent="0">
              <a:buNone/>
            </a:pPr>
            <a:endParaRPr lang="en-US" dirty="0">
              <a:solidFill>
                <a:schemeClr val="tx1">
                  <a:lumMod val="95000"/>
                  <a:lumOff val="5000"/>
                </a:schemeClr>
              </a:solidFill>
            </a:endParaRPr>
          </a:p>
          <a:p>
            <a:pPr marL="0" indent="0">
              <a:buNone/>
            </a:pPr>
            <a:r>
              <a:rPr lang="en-US" dirty="0" err="1">
                <a:solidFill>
                  <a:schemeClr val="tx1">
                    <a:lumMod val="95000"/>
                    <a:lumOff val="5000"/>
                  </a:schemeClr>
                </a:solidFill>
              </a:rPr>
              <a:t>Tärkeäa</a:t>
            </a:r>
            <a:r>
              <a:rPr lang="en-US" dirty="0">
                <a:solidFill>
                  <a:schemeClr val="tx1">
                    <a:lumMod val="95000"/>
                    <a:lumOff val="5000"/>
                  </a:schemeClr>
                </a:solidFill>
              </a:rPr>
              <a:t>̈ on </a:t>
            </a:r>
            <a:r>
              <a:rPr lang="en-US" dirty="0" err="1">
                <a:solidFill>
                  <a:schemeClr val="tx1">
                    <a:lumMod val="95000"/>
                    <a:lumOff val="5000"/>
                  </a:schemeClr>
                </a:solidFill>
              </a:rPr>
              <a:t>myös</a:t>
            </a:r>
            <a:r>
              <a:rPr lang="en-US" dirty="0">
                <a:solidFill>
                  <a:schemeClr val="tx1">
                    <a:lumMod val="95000"/>
                    <a:lumOff val="5000"/>
                  </a:schemeClr>
                </a:solidFill>
              </a:rPr>
              <a:t> </a:t>
            </a:r>
            <a:r>
              <a:rPr lang="en-US" dirty="0" err="1">
                <a:solidFill>
                  <a:schemeClr val="tx1">
                    <a:lumMod val="95000"/>
                    <a:lumOff val="5000"/>
                  </a:schemeClr>
                </a:solidFill>
              </a:rPr>
              <a:t>selvittäa</a:t>
            </a:r>
            <a:r>
              <a:rPr lang="en-US" dirty="0">
                <a:solidFill>
                  <a:schemeClr val="tx1">
                    <a:lumMod val="95000"/>
                    <a:lumOff val="5000"/>
                  </a:schemeClr>
                </a:solidFill>
              </a:rPr>
              <a:t>̈ </a:t>
            </a:r>
            <a:r>
              <a:rPr lang="en-US" dirty="0" err="1">
                <a:solidFill>
                  <a:schemeClr val="tx1">
                    <a:lumMod val="95000"/>
                    <a:lumOff val="5000"/>
                  </a:schemeClr>
                </a:solidFill>
              </a:rPr>
              <a:t>tutkimuksen</a:t>
            </a:r>
            <a:r>
              <a:rPr lang="en-US" dirty="0">
                <a:solidFill>
                  <a:schemeClr val="tx1">
                    <a:lumMod val="95000"/>
                    <a:lumOff val="5000"/>
                  </a:schemeClr>
                </a:solidFill>
              </a:rPr>
              <a:t> </a:t>
            </a:r>
            <a:r>
              <a:rPr lang="en-US" dirty="0" err="1">
                <a:solidFill>
                  <a:schemeClr val="tx1">
                    <a:lumMod val="95000"/>
                    <a:lumOff val="5000"/>
                  </a:schemeClr>
                </a:solidFill>
              </a:rPr>
              <a:t>suhde</a:t>
            </a:r>
            <a:r>
              <a:rPr lang="en-US" dirty="0">
                <a:solidFill>
                  <a:schemeClr val="tx1">
                    <a:lumMod val="95000"/>
                    <a:lumOff val="5000"/>
                  </a:schemeClr>
                </a:solidFill>
              </a:rPr>
              <a:t> </a:t>
            </a:r>
            <a:r>
              <a:rPr lang="en-US" dirty="0" err="1">
                <a:solidFill>
                  <a:schemeClr val="tx1">
                    <a:lumMod val="95000"/>
                    <a:lumOff val="5000"/>
                  </a:schemeClr>
                </a:solidFill>
              </a:rPr>
              <a:t>aikaisempaan</a:t>
            </a:r>
            <a:r>
              <a:rPr lang="en-US" dirty="0">
                <a:solidFill>
                  <a:schemeClr val="tx1">
                    <a:lumMod val="95000"/>
                    <a:lumOff val="5000"/>
                  </a:schemeClr>
                </a:solidFill>
              </a:rPr>
              <a:t> </a:t>
            </a:r>
            <a:r>
              <a:rPr lang="en-US" dirty="0" err="1">
                <a:solidFill>
                  <a:schemeClr val="tx1">
                    <a:lumMod val="95000"/>
                    <a:lumOff val="5000"/>
                  </a:schemeClr>
                </a:solidFill>
              </a:rPr>
              <a:t>tutkimukseen</a:t>
            </a:r>
            <a:r>
              <a:rPr lang="en-US" dirty="0">
                <a:solidFill>
                  <a:schemeClr val="tx1">
                    <a:lumMod val="95000"/>
                    <a:lumOff val="5000"/>
                  </a:schemeClr>
                </a:solidFill>
              </a:rPr>
              <a:t>: </a:t>
            </a:r>
            <a:r>
              <a:rPr lang="en-US" dirty="0" err="1">
                <a:solidFill>
                  <a:schemeClr val="tx1">
                    <a:lumMod val="95000"/>
                    <a:lumOff val="5000"/>
                  </a:schemeClr>
                </a:solidFill>
              </a:rPr>
              <a:t>onko</a:t>
            </a:r>
            <a:r>
              <a:rPr lang="en-US" dirty="0">
                <a:solidFill>
                  <a:schemeClr val="tx1">
                    <a:lumMod val="95000"/>
                    <a:lumOff val="5000"/>
                  </a:schemeClr>
                </a:solidFill>
              </a:rPr>
              <a:t> </a:t>
            </a:r>
            <a:r>
              <a:rPr lang="en-US" dirty="0" err="1">
                <a:solidFill>
                  <a:schemeClr val="tx1">
                    <a:lumMod val="95000"/>
                    <a:lumOff val="5000"/>
                  </a:schemeClr>
                </a:solidFill>
              </a:rPr>
              <a:t>tutkielman</a:t>
            </a:r>
            <a:r>
              <a:rPr lang="en-US" dirty="0">
                <a:solidFill>
                  <a:schemeClr val="tx1">
                    <a:lumMod val="95000"/>
                    <a:lumOff val="5000"/>
                  </a:schemeClr>
                </a:solidFill>
              </a:rPr>
              <a:t> </a:t>
            </a:r>
            <a:r>
              <a:rPr lang="en-US" dirty="0" err="1">
                <a:solidFill>
                  <a:schemeClr val="tx1">
                    <a:lumMod val="95000"/>
                    <a:lumOff val="5000"/>
                  </a:schemeClr>
                </a:solidFill>
              </a:rPr>
              <a:t>aihetta</a:t>
            </a:r>
            <a:r>
              <a:rPr lang="en-US" dirty="0">
                <a:solidFill>
                  <a:schemeClr val="tx1">
                    <a:lumMod val="95000"/>
                    <a:lumOff val="5000"/>
                  </a:schemeClr>
                </a:solidFill>
              </a:rPr>
              <a:t> tai </a:t>
            </a:r>
            <a:r>
              <a:rPr lang="en-US" dirty="0" err="1">
                <a:solidFill>
                  <a:schemeClr val="tx1">
                    <a:lumMod val="95000"/>
                    <a:lumOff val="5000"/>
                  </a:schemeClr>
                </a:solidFill>
              </a:rPr>
              <a:t>ongelmaa</a:t>
            </a:r>
            <a:r>
              <a:rPr lang="en-US" dirty="0">
                <a:solidFill>
                  <a:schemeClr val="tx1">
                    <a:lumMod val="95000"/>
                    <a:lumOff val="5000"/>
                  </a:schemeClr>
                </a:solidFill>
              </a:rPr>
              <a:t> </a:t>
            </a:r>
            <a:r>
              <a:rPr lang="en-US" dirty="0" err="1">
                <a:solidFill>
                  <a:schemeClr val="tx1">
                    <a:lumMod val="95000"/>
                    <a:lumOff val="5000"/>
                  </a:schemeClr>
                </a:solidFill>
              </a:rPr>
              <a:t>tutkittu</a:t>
            </a:r>
            <a:r>
              <a:rPr lang="en-US" dirty="0">
                <a:solidFill>
                  <a:schemeClr val="tx1">
                    <a:lumMod val="95000"/>
                    <a:lumOff val="5000"/>
                  </a:schemeClr>
                </a:solidFill>
              </a:rPr>
              <a:t> </a:t>
            </a:r>
            <a:r>
              <a:rPr lang="en-US" dirty="0" err="1">
                <a:solidFill>
                  <a:schemeClr val="tx1">
                    <a:lumMod val="95000"/>
                    <a:lumOff val="5000"/>
                  </a:schemeClr>
                </a:solidFill>
              </a:rPr>
              <a:t>aikaisemmin</a:t>
            </a:r>
            <a:r>
              <a:rPr lang="en-US" dirty="0">
                <a:solidFill>
                  <a:schemeClr val="tx1">
                    <a:lumMod val="95000"/>
                    <a:lumOff val="5000"/>
                  </a:schemeClr>
                </a:solidFill>
              </a:rPr>
              <a:t>? </a:t>
            </a:r>
            <a:r>
              <a:rPr lang="en-US" dirty="0" err="1">
                <a:solidFill>
                  <a:schemeClr val="tx1">
                    <a:lumMod val="95000"/>
                    <a:lumOff val="5000"/>
                  </a:schemeClr>
                </a:solidFill>
              </a:rPr>
              <a:t>Mainitse</a:t>
            </a:r>
            <a:r>
              <a:rPr lang="en-US" dirty="0">
                <a:solidFill>
                  <a:schemeClr val="tx1">
                    <a:lumMod val="95000"/>
                    <a:lumOff val="5000"/>
                  </a:schemeClr>
                </a:solidFill>
              </a:rPr>
              <a:t> </a:t>
            </a:r>
            <a:r>
              <a:rPr lang="en-US" dirty="0" err="1">
                <a:solidFill>
                  <a:schemeClr val="tx1">
                    <a:lumMod val="95000"/>
                    <a:lumOff val="5000"/>
                  </a:schemeClr>
                </a:solidFill>
              </a:rPr>
              <a:t>keskeisimmät</a:t>
            </a:r>
            <a:r>
              <a:rPr lang="en-US" dirty="0">
                <a:solidFill>
                  <a:schemeClr val="tx1">
                    <a:lumMod val="95000"/>
                    <a:lumOff val="5000"/>
                  </a:schemeClr>
                </a:solidFill>
              </a:rPr>
              <a:t> </a:t>
            </a:r>
            <a:r>
              <a:rPr lang="en-US" dirty="0" err="1">
                <a:solidFill>
                  <a:schemeClr val="tx1">
                    <a:lumMod val="95000"/>
                    <a:lumOff val="5000"/>
                  </a:schemeClr>
                </a:solidFill>
              </a:rPr>
              <a:t>tutkimukset</a:t>
            </a:r>
            <a:r>
              <a:rPr lang="en-US" dirty="0">
                <a:solidFill>
                  <a:schemeClr val="tx1">
                    <a:lumMod val="95000"/>
                    <a:lumOff val="5000"/>
                  </a:schemeClr>
                </a:solidFill>
              </a:rPr>
              <a:t> ja </a:t>
            </a:r>
            <a:r>
              <a:rPr lang="en-US" dirty="0" err="1">
                <a:solidFill>
                  <a:schemeClr val="tx1">
                    <a:lumMod val="95000"/>
                    <a:lumOff val="5000"/>
                  </a:schemeClr>
                </a:solidFill>
              </a:rPr>
              <a:t>mahdollisesti</a:t>
            </a:r>
            <a:r>
              <a:rPr lang="en-US" dirty="0">
                <a:solidFill>
                  <a:schemeClr val="tx1">
                    <a:lumMod val="95000"/>
                    <a:lumOff val="5000"/>
                  </a:schemeClr>
                </a:solidFill>
              </a:rPr>
              <a:t> </a:t>
            </a:r>
            <a:r>
              <a:rPr lang="en-US" dirty="0" err="1">
                <a:solidFill>
                  <a:schemeClr val="tx1">
                    <a:lumMod val="95000"/>
                    <a:lumOff val="5000"/>
                  </a:schemeClr>
                </a:solidFill>
              </a:rPr>
              <a:t>niiden</a:t>
            </a:r>
            <a:r>
              <a:rPr lang="en-US" dirty="0">
                <a:solidFill>
                  <a:schemeClr val="tx1">
                    <a:lumMod val="95000"/>
                    <a:lumOff val="5000"/>
                  </a:schemeClr>
                </a:solidFill>
              </a:rPr>
              <a:t> </a:t>
            </a:r>
            <a:r>
              <a:rPr lang="en-US" dirty="0" err="1">
                <a:solidFill>
                  <a:schemeClr val="tx1">
                    <a:lumMod val="95000"/>
                    <a:lumOff val="5000"/>
                  </a:schemeClr>
                </a:solidFill>
              </a:rPr>
              <a:t>sisältämät</a:t>
            </a:r>
            <a:r>
              <a:rPr lang="en-US" dirty="0">
                <a:solidFill>
                  <a:schemeClr val="tx1">
                    <a:lumMod val="95000"/>
                    <a:lumOff val="5000"/>
                  </a:schemeClr>
                </a:solidFill>
              </a:rPr>
              <a:t> </a:t>
            </a:r>
            <a:r>
              <a:rPr lang="en-US" dirty="0" err="1">
                <a:solidFill>
                  <a:schemeClr val="tx1">
                    <a:lumMod val="95000"/>
                    <a:lumOff val="5000"/>
                  </a:schemeClr>
                </a:solidFill>
              </a:rPr>
              <a:t>väitteet</a:t>
            </a:r>
            <a:r>
              <a:rPr lang="en-US" dirty="0">
                <a:solidFill>
                  <a:schemeClr val="tx1">
                    <a:lumMod val="95000"/>
                    <a:lumOff val="5000"/>
                  </a:schemeClr>
                </a:solidFill>
              </a:rPr>
              <a:t> tai </a:t>
            </a:r>
            <a:r>
              <a:rPr lang="en-US" dirty="0" err="1">
                <a:solidFill>
                  <a:schemeClr val="tx1">
                    <a:lumMod val="95000"/>
                    <a:lumOff val="5000"/>
                  </a:schemeClr>
                </a:solidFill>
              </a:rPr>
              <a:t>hypoteesit</a:t>
            </a:r>
            <a:r>
              <a:rPr lang="en-US" dirty="0">
                <a:solidFill>
                  <a:schemeClr val="tx1">
                    <a:lumMod val="95000"/>
                    <a:lumOff val="5000"/>
                  </a:schemeClr>
                </a:solidFill>
              </a:rPr>
              <a:t>. </a:t>
            </a:r>
            <a:r>
              <a:rPr lang="en-US" dirty="0" err="1">
                <a:solidFill>
                  <a:schemeClr val="tx1">
                    <a:lumMod val="95000"/>
                    <a:lumOff val="5000"/>
                  </a:schemeClr>
                </a:solidFill>
              </a:rPr>
              <a:t>Aikaisempaa</a:t>
            </a:r>
            <a:r>
              <a:rPr lang="en-US" dirty="0">
                <a:solidFill>
                  <a:schemeClr val="tx1">
                    <a:lumMod val="95000"/>
                    <a:lumOff val="5000"/>
                  </a:schemeClr>
                </a:solidFill>
              </a:rPr>
              <a:t> </a:t>
            </a:r>
            <a:r>
              <a:rPr lang="en-US" dirty="0" err="1">
                <a:solidFill>
                  <a:schemeClr val="tx1">
                    <a:lumMod val="95000"/>
                    <a:lumOff val="5000"/>
                  </a:schemeClr>
                </a:solidFill>
              </a:rPr>
              <a:t>tutkimusta</a:t>
            </a:r>
            <a:r>
              <a:rPr lang="en-US" dirty="0">
                <a:solidFill>
                  <a:schemeClr val="tx1">
                    <a:lumMod val="95000"/>
                    <a:lumOff val="5000"/>
                  </a:schemeClr>
                </a:solidFill>
              </a:rPr>
              <a:t> </a:t>
            </a:r>
            <a:r>
              <a:rPr lang="en-US" dirty="0" err="1">
                <a:solidFill>
                  <a:schemeClr val="tx1">
                    <a:lumMod val="95000"/>
                    <a:lumOff val="5000"/>
                  </a:schemeClr>
                </a:solidFill>
              </a:rPr>
              <a:t>voidaan</a:t>
            </a:r>
            <a:r>
              <a:rPr lang="en-US" dirty="0">
                <a:solidFill>
                  <a:schemeClr val="tx1">
                    <a:lumMod val="95000"/>
                    <a:lumOff val="5000"/>
                  </a:schemeClr>
                </a:solidFill>
              </a:rPr>
              <a:t> </a:t>
            </a:r>
            <a:r>
              <a:rPr lang="en-US" dirty="0" err="1">
                <a:solidFill>
                  <a:schemeClr val="tx1">
                    <a:lumMod val="95000"/>
                    <a:lumOff val="5000"/>
                  </a:schemeClr>
                </a:solidFill>
              </a:rPr>
              <a:t>kommentoida</a:t>
            </a:r>
            <a:r>
              <a:rPr lang="en-US" dirty="0">
                <a:solidFill>
                  <a:schemeClr val="tx1">
                    <a:lumMod val="95000"/>
                    <a:lumOff val="5000"/>
                  </a:schemeClr>
                </a:solidFill>
              </a:rPr>
              <a:t> </a:t>
            </a:r>
            <a:r>
              <a:rPr lang="en-US" dirty="0" err="1">
                <a:solidFill>
                  <a:schemeClr val="tx1">
                    <a:lumMod val="95000"/>
                    <a:lumOff val="5000"/>
                  </a:schemeClr>
                </a:solidFill>
              </a:rPr>
              <a:t>tarkemmin</a:t>
            </a:r>
            <a:r>
              <a:rPr lang="en-US" dirty="0">
                <a:solidFill>
                  <a:schemeClr val="tx1">
                    <a:lumMod val="95000"/>
                    <a:lumOff val="5000"/>
                  </a:schemeClr>
                </a:solidFill>
              </a:rPr>
              <a:t> </a:t>
            </a:r>
            <a:r>
              <a:rPr lang="en-US" dirty="0" err="1">
                <a:solidFill>
                  <a:schemeClr val="tx1">
                    <a:lumMod val="95000"/>
                    <a:lumOff val="5000"/>
                  </a:schemeClr>
                </a:solidFill>
              </a:rPr>
              <a:t>varsinaisessa</a:t>
            </a:r>
            <a:r>
              <a:rPr lang="en-US" dirty="0">
                <a:solidFill>
                  <a:schemeClr val="tx1">
                    <a:lumMod val="95000"/>
                    <a:lumOff val="5000"/>
                  </a:schemeClr>
                </a:solidFill>
              </a:rPr>
              <a:t> </a:t>
            </a:r>
            <a:r>
              <a:rPr lang="en-US" dirty="0" err="1">
                <a:solidFill>
                  <a:schemeClr val="tx1">
                    <a:lumMod val="95000"/>
                    <a:lumOff val="5000"/>
                  </a:schemeClr>
                </a:solidFill>
              </a:rPr>
              <a:t>käsittelyosassa</a:t>
            </a:r>
            <a:r>
              <a:rPr lang="en-US" dirty="0">
                <a:solidFill>
                  <a:schemeClr val="tx1">
                    <a:lumMod val="95000"/>
                    <a:lumOff val="5000"/>
                  </a:schemeClr>
                </a:solidFill>
              </a:rPr>
              <a:t>. </a:t>
            </a:r>
          </a:p>
          <a:p>
            <a:endParaRPr lang="en-US" dirty="0"/>
          </a:p>
          <a:p>
            <a:endParaRPr lang="en-US" dirty="0"/>
          </a:p>
        </p:txBody>
      </p:sp>
    </p:spTree>
    <p:extLst>
      <p:ext uri="{BB962C8B-B14F-4D97-AF65-F5344CB8AC3E}">
        <p14:creationId xmlns:p14="http://schemas.microsoft.com/office/powerpoint/2010/main" val="170586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5408"/>
          </a:xfrm>
        </p:spPr>
        <p:txBody>
          <a:bodyPr>
            <a:normAutofit fontScale="90000"/>
          </a:bodyPr>
          <a:lstStyle/>
          <a:p>
            <a:r>
              <a:rPr lang="en-US" sz="3200" b="1" i="1" dirty="0" err="1">
                <a:solidFill>
                  <a:schemeClr val="accent4">
                    <a:lumMod val="50000"/>
                  </a:schemeClr>
                </a:solidFill>
              </a:rPr>
              <a:t>Käsittelyosa</a:t>
            </a:r>
            <a:endParaRPr lang="en-US" sz="3200" b="1" i="1" dirty="0">
              <a:solidFill>
                <a:schemeClr val="accent4">
                  <a:lumMod val="50000"/>
                </a:schemeClr>
              </a:solidFill>
            </a:endParaRPr>
          </a:p>
        </p:txBody>
      </p:sp>
      <p:sp>
        <p:nvSpPr>
          <p:cNvPr id="3" name="Content Placeholder 2"/>
          <p:cNvSpPr>
            <a:spLocks noGrp="1"/>
          </p:cNvSpPr>
          <p:nvPr>
            <p:ph idx="1"/>
          </p:nvPr>
        </p:nvSpPr>
        <p:spPr>
          <a:xfrm>
            <a:off x="838200" y="1286933"/>
            <a:ext cx="10515600" cy="4890030"/>
          </a:xfrm>
        </p:spPr>
        <p:txBody>
          <a:bodyPr>
            <a:normAutofit lnSpcReduction="10000"/>
          </a:bodyPr>
          <a:lstStyle/>
          <a:p>
            <a:pPr marL="0" indent="0">
              <a:buNone/>
            </a:pPr>
            <a:r>
              <a:rPr lang="en-US" dirty="0" err="1">
                <a:solidFill>
                  <a:schemeClr val="accent4">
                    <a:lumMod val="75000"/>
                  </a:schemeClr>
                </a:solidFill>
              </a:rPr>
              <a:t>Käsittelyosa</a:t>
            </a:r>
            <a:r>
              <a:rPr lang="en-US" dirty="0">
                <a:solidFill>
                  <a:schemeClr val="accent4">
                    <a:lumMod val="75000"/>
                  </a:schemeClr>
                </a:solidFill>
              </a:rPr>
              <a:t> on </a:t>
            </a:r>
            <a:r>
              <a:rPr lang="en-US" dirty="0" err="1">
                <a:solidFill>
                  <a:schemeClr val="accent4">
                    <a:lumMod val="75000"/>
                  </a:schemeClr>
                </a:solidFill>
              </a:rPr>
              <a:t>tutkielman</a:t>
            </a:r>
            <a:r>
              <a:rPr lang="en-US" dirty="0">
                <a:solidFill>
                  <a:schemeClr val="accent4">
                    <a:lumMod val="75000"/>
                  </a:schemeClr>
                </a:solidFill>
              </a:rPr>
              <a:t> </a:t>
            </a:r>
            <a:r>
              <a:rPr lang="en-US" dirty="0" err="1">
                <a:solidFill>
                  <a:schemeClr val="accent4">
                    <a:lumMod val="75000"/>
                  </a:schemeClr>
                </a:solidFill>
              </a:rPr>
              <a:t>laajin</a:t>
            </a:r>
            <a:r>
              <a:rPr lang="en-US" dirty="0">
                <a:solidFill>
                  <a:schemeClr val="accent4">
                    <a:lumMod val="75000"/>
                  </a:schemeClr>
                </a:solidFill>
              </a:rPr>
              <a:t> </a:t>
            </a:r>
            <a:r>
              <a:rPr lang="en-US" dirty="0" err="1">
                <a:solidFill>
                  <a:schemeClr val="accent4">
                    <a:lumMod val="75000"/>
                  </a:schemeClr>
                </a:solidFill>
              </a:rPr>
              <a:t>osa</a:t>
            </a:r>
            <a:r>
              <a:rPr lang="en-US" dirty="0">
                <a:solidFill>
                  <a:schemeClr val="accent4">
                    <a:lumMod val="75000"/>
                  </a:schemeClr>
                </a:solidFill>
              </a:rPr>
              <a:t>. Sen </a:t>
            </a:r>
            <a:r>
              <a:rPr lang="en-US" dirty="0" err="1">
                <a:solidFill>
                  <a:schemeClr val="accent4">
                    <a:lumMod val="75000"/>
                  </a:schemeClr>
                </a:solidFill>
              </a:rPr>
              <a:t>pyrkimyksena</a:t>
            </a:r>
            <a:r>
              <a:rPr lang="en-US" dirty="0">
                <a:solidFill>
                  <a:schemeClr val="accent4">
                    <a:lumMod val="75000"/>
                  </a:schemeClr>
                </a:solidFill>
              </a:rPr>
              <a:t>̈ on </a:t>
            </a:r>
            <a:r>
              <a:rPr lang="en-US" dirty="0" err="1">
                <a:solidFill>
                  <a:schemeClr val="accent4">
                    <a:lumMod val="75000"/>
                  </a:schemeClr>
                </a:solidFill>
              </a:rPr>
              <a:t>käsitella</a:t>
            </a:r>
            <a:r>
              <a:rPr lang="en-US" dirty="0">
                <a:solidFill>
                  <a:schemeClr val="accent4">
                    <a:lumMod val="75000"/>
                  </a:schemeClr>
                </a:solidFill>
              </a:rPr>
              <a:t>̈ </a:t>
            </a:r>
            <a:r>
              <a:rPr lang="en-US" dirty="0" err="1">
                <a:solidFill>
                  <a:schemeClr val="accent4">
                    <a:lumMod val="75000"/>
                  </a:schemeClr>
                </a:solidFill>
              </a:rPr>
              <a:t>valittua</a:t>
            </a:r>
            <a:r>
              <a:rPr lang="en-US" dirty="0">
                <a:solidFill>
                  <a:schemeClr val="accent4">
                    <a:lumMod val="75000"/>
                  </a:schemeClr>
                </a:solidFill>
              </a:rPr>
              <a:t> </a:t>
            </a:r>
            <a:r>
              <a:rPr lang="en-US" dirty="0" err="1">
                <a:solidFill>
                  <a:schemeClr val="accent4">
                    <a:lumMod val="75000"/>
                  </a:schemeClr>
                </a:solidFill>
              </a:rPr>
              <a:t>ongelmaa</a:t>
            </a:r>
            <a:r>
              <a:rPr lang="en-US" dirty="0">
                <a:solidFill>
                  <a:schemeClr val="accent4">
                    <a:lumMod val="75000"/>
                  </a:schemeClr>
                </a:solidFill>
              </a:rPr>
              <a:t> tai </a:t>
            </a:r>
            <a:r>
              <a:rPr lang="en-US" dirty="0" err="1">
                <a:solidFill>
                  <a:schemeClr val="accent4">
                    <a:lumMod val="75000"/>
                  </a:schemeClr>
                </a:solidFill>
              </a:rPr>
              <a:t>aihepiiria</a:t>
            </a:r>
            <a:r>
              <a:rPr lang="en-US" dirty="0">
                <a:solidFill>
                  <a:schemeClr val="accent4">
                    <a:lumMod val="75000"/>
                  </a:schemeClr>
                </a:solidFill>
              </a:rPr>
              <a:t>̈ </a:t>
            </a:r>
            <a:r>
              <a:rPr lang="en-US" dirty="0" err="1">
                <a:solidFill>
                  <a:schemeClr val="accent4">
                    <a:lumMod val="75000"/>
                  </a:schemeClr>
                </a:solidFill>
              </a:rPr>
              <a:t>johdonmukaisesti</a:t>
            </a:r>
            <a:r>
              <a:rPr lang="en-US" dirty="0">
                <a:solidFill>
                  <a:schemeClr val="accent4">
                    <a:lumMod val="75000"/>
                  </a:schemeClr>
                </a:solidFill>
              </a:rPr>
              <a:t> </a:t>
            </a:r>
            <a:r>
              <a:rPr lang="en-US" dirty="0" err="1">
                <a:solidFill>
                  <a:schemeClr val="accent4">
                    <a:lumMod val="75000"/>
                  </a:schemeClr>
                </a:solidFill>
              </a:rPr>
              <a:t>esiteltyjen</a:t>
            </a:r>
            <a:r>
              <a:rPr lang="en-US" dirty="0">
                <a:solidFill>
                  <a:schemeClr val="accent4">
                    <a:lumMod val="75000"/>
                  </a:schemeClr>
                </a:solidFill>
              </a:rPr>
              <a:t> ja </a:t>
            </a:r>
            <a:r>
              <a:rPr lang="en-US" dirty="0" err="1">
                <a:solidFill>
                  <a:schemeClr val="accent4">
                    <a:lumMod val="75000"/>
                  </a:schemeClr>
                </a:solidFill>
              </a:rPr>
              <a:t>käsiteltyjen</a:t>
            </a:r>
            <a:r>
              <a:rPr lang="en-US" dirty="0">
                <a:solidFill>
                  <a:schemeClr val="accent4">
                    <a:lumMod val="75000"/>
                  </a:schemeClr>
                </a:solidFill>
              </a:rPr>
              <a:t> </a:t>
            </a:r>
            <a:r>
              <a:rPr lang="en-US" dirty="0" err="1">
                <a:solidFill>
                  <a:schemeClr val="accent4">
                    <a:lumMod val="75000"/>
                  </a:schemeClr>
                </a:solidFill>
              </a:rPr>
              <a:t>kysymysten</a:t>
            </a:r>
            <a:r>
              <a:rPr lang="en-US" dirty="0">
                <a:solidFill>
                  <a:schemeClr val="accent4">
                    <a:lumMod val="75000"/>
                  </a:schemeClr>
                </a:solidFill>
              </a:rPr>
              <a:t> </a:t>
            </a:r>
            <a:r>
              <a:rPr lang="en-US" dirty="0" err="1">
                <a:solidFill>
                  <a:schemeClr val="accent4">
                    <a:lumMod val="75000"/>
                  </a:schemeClr>
                </a:solidFill>
              </a:rPr>
              <a:t>kautta</a:t>
            </a:r>
            <a:r>
              <a:rPr lang="en-US" dirty="0">
                <a:solidFill>
                  <a:schemeClr val="accent4">
                    <a:lumMod val="75000"/>
                  </a:schemeClr>
                </a:solidFill>
              </a:rPr>
              <a:t>. </a:t>
            </a:r>
            <a:r>
              <a:rPr lang="en-US" dirty="0" err="1">
                <a:solidFill>
                  <a:schemeClr val="accent4">
                    <a:lumMod val="75000"/>
                  </a:schemeClr>
                </a:solidFill>
              </a:rPr>
              <a:t>Keskeiset</a:t>
            </a:r>
            <a:r>
              <a:rPr lang="en-US" dirty="0">
                <a:solidFill>
                  <a:schemeClr val="accent4">
                    <a:lumMod val="75000"/>
                  </a:schemeClr>
                </a:solidFill>
              </a:rPr>
              <a:t> </a:t>
            </a:r>
            <a:r>
              <a:rPr lang="en-US" dirty="0" err="1">
                <a:solidFill>
                  <a:schemeClr val="accent4">
                    <a:lumMod val="75000"/>
                  </a:schemeClr>
                </a:solidFill>
              </a:rPr>
              <a:t>väitteet</a:t>
            </a:r>
            <a:r>
              <a:rPr lang="en-US" dirty="0">
                <a:solidFill>
                  <a:schemeClr val="accent4">
                    <a:lumMod val="75000"/>
                  </a:schemeClr>
                </a:solidFill>
              </a:rPr>
              <a:t> </a:t>
            </a:r>
            <a:r>
              <a:rPr lang="en-US" dirty="0" err="1">
                <a:solidFill>
                  <a:schemeClr val="accent4">
                    <a:lumMod val="75000"/>
                  </a:schemeClr>
                </a:solidFill>
              </a:rPr>
              <a:t>perustellaan</a:t>
            </a:r>
            <a:r>
              <a:rPr lang="en-US" dirty="0">
                <a:solidFill>
                  <a:schemeClr val="accent4">
                    <a:lumMod val="75000"/>
                  </a:schemeClr>
                </a:solidFill>
              </a:rPr>
              <a:t> ja </a:t>
            </a:r>
            <a:r>
              <a:rPr lang="en-US" dirty="0" err="1">
                <a:solidFill>
                  <a:schemeClr val="accent4">
                    <a:lumMod val="75000"/>
                  </a:schemeClr>
                </a:solidFill>
              </a:rPr>
              <a:t>niita</a:t>
            </a:r>
            <a:r>
              <a:rPr lang="en-US" dirty="0">
                <a:solidFill>
                  <a:schemeClr val="accent4">
                    <a:lumMod val="75000"/>
                  </a:schemeClr>
                </a:solidFill>
              </a:rPr>
              <a:t>̈ </a:t>
            </a:r>
            <a:r>
              <a:rPr lang="en-US" dirty="0" err="1">
                <a:solidFill>
                  <a:schemeClr val="accent4">
                    <a:lumMod val="75000"/>
                  </a:schemeClr>
                </a:solidFill>
              </a:rPr>
              <a:t>havainnollistetaan</a:t>
            </a:r>
            <a:r>
              <a:rPr lang="en-US" dirty="0">
                <a:solidFill>
                  <a:schemeClr val="accent4">
                    <a:lumMod val="75000"/>
                  </a:schemeClr>
                </a:solidFill>
              </a:rPr>
              <a:t> </a:t>
            </a:r>
            <a:r>
              <a:rPr lang="en-US" dirty="0" err="1">
                <a:solidFill>
                  <a:schemeClr val="accent4">
                    <a:lumMod val="75000"/>
                  </a:schemeClr>
                </a:solidFill>
              </a:rPr>
              <a:t>esimerkkien</a:t>
            </a:r>
            <a:r>
              <a:rPr lang="en-US" dirty="0">
                <a:solidFill>
                  <a:schemeClr val="accent4">
                    <a:lumMod val="75000"/>
                  </a:schemeClr>
                </a:solidFill>
              </a:rPr>
              <a:t>, </a:t>
            </a:r>
            <a:r>
              <a:rPr lang="en-US" dirty="0" err="1">
                <a:solidFill>
                  <a:schemeClr val="accent4">
                    <a:lumMod val="75000"/>
                  </a:schemeClr>
                </a:solidFill>
              </a:rPr>
              <a:t>kuvien</a:t>
            </a:r>
            <a:r>
              <a:rPr lang="en-US" dirty="0">
                <a:solidFill>
                  <a:schemeClr val="accent4">
                    <a:lumMod val="75000"/>
                  </a:schemeClr>
                </a:solidFill>
              </a:rPr>
              <a:t>, </a:t>
            </a:r>
            <a:r>
              <a:rPr lang="en-US" dirty="0" err="1">
                <a:solidFill>
                  <a:schemeClr val="accent4">
                    <a:lumMod val="75000"/>
                  </a:schemeClr>
                </a:solidFill>
              </a:rPr>
              <a:t>referaattien</a:t>
            </a:r>
            <a:r>
              <a:rPr lang="en-US" dirty="0">
                <a:solidFill>
                  <a:schemeClr val="accent4">
                    <a:lumMod val="75000"/>
                  </a:schemeClr>
                </a:solidFill>
              </a:rPr>
              <a:t> ja </a:t>
            </a:r>
            <a:r>
              <a:rPr lang="en-US" dirty="0" err="1">
                <a:solidFill>
                  <a:schemeClr val="accent4">
                    <a:lumMod val="75000"/>
                  </a:schemeClr>
                </a:solidFill>
              </a:rPr>
              <a:t>mahdollisten</a:t>
            </a:r>
            <a:r>
              <a:rPr lang="en-US" dirty="0">
                <a:solidFill>
                  <a:schemeClr val="accent4">
                    <a:lumMod val="75000"/>
                  </a:schemeClr>
                </a:solidFill>
              </a:rPr>
              <a:t> </a:t>
            </a:r>
            <a:r>
              <a:rPr lang="en-US" dirty="0" err="1">
                <a:solidFill>
                  <a:schemeClr val="accent4">
                    <a:lumMod val="75000"/>
                  </a:schemeClr>
                </a:solidFill>
              </a:rPr>
              <a:t>tekstisitaattien</a:t>
            </a:r>
            <a:r>
              <a:rPr lang="en-US" dirty="0">
                <a:solidFill>
                  <a:schemeClr val="accent4">
                    <a:lumMod val="75000"/>
                  </a:schemeClr>
                </a:solidFill>
              </a:rPr>
              <a:t> </a:t>
            </a:r>
            <a:r>
              <a:rPr lang="en-US" dirty="0" err="1">
                <a:solidFill>
                  <a:schemeClr val="accent4">
                    <a:lumMod val="75000"/>
                  </a:schemeClr>
                </a:solidFill>
              </a:rPr>
              <a:t>avulla</a:t>
            </a:r>
            <a:r>
              <a:rPr lang="en-US" dirty="0">
                <a:solidFill>
                  <a:schemeClr val="accent4">
                    <a:lumMod val="75000"/>
                  </a:schemeClr>
                </a:solidFill>
              </a:rPr>
              <a:t>. </a:t>
            </a:r>
          </a:p>
          <a:p>
            <a:pPr marL="0" indent="0">
              <a:buNone/>
            </a:pPr>
            <a:endParaRPr lang="en-US" dirty="0">
              <a:solidFill>
                <a:srgbClr val="C01D42"/>
              </a:solidFill>
            </a:endParaRPr>
          </a:p>
          <a:p>
            <a:pPr marL="0" indent="0">
              <a:buNone/>
            </a:pPr>
            <a:r>
              <a:rPr lang="en-US" dirty="0" err="1">
                <a:solidFill>
                  <a:schemeClr val="accent4">
                    <a:lumMod val="50000"/>
                  </a:schemeClr>
                </a:solidFill>
              </a:rPr>
              <a:t>Lukijalle</a:t>
            </a:r>
            <a:r>
              <a:rPr lang="en-US" dirty="0">
                <a:solidFill>
                  <a:schemeClr val="accent4">
                    <a:lumMod val="50000"/>
                  </a:schemeClr>
                </a:solidFill>
              </a:rPr>
              <a:t> on </a:t>
            </a:r>
            <a:r>
              <a:rPr lang="en-US" dirty="0" err="1">
                <a:solidFill>
                  <a:schemeClr val="accent4">
                    <a:lumMod val="50000"/>
                  </a:schemeClr>
                </a:solidFill>
              </a:rPr>
              <a:t>oltava</a:t>
            </a:r>
            <a:r>
              <a:rPr lang="en-US" dirty="0">
                <a:solidFill>
                  <a:schemeClr val="accent4">
                    <a:lumMod val="50000"/>
                  </a:schemeClr>
                </a:solidFill>
              </a:rPr>
              <a:t> </a:t>
            </a:r>
            <a:r>
              <a:rPr lang="en-US" dirty="0" err="1">
                <a:solidFill>
                  <a:schemeClr val="accent4">
                    <a:lumMod val="50000"/>
                  </a:schemeClr>
                </a:solidFill>
              </a:rPr>
              <a:t>selväa</a:t>
            </a:r>
            <a:r>
              <a:rPr lang="en-US" dirty="0">
                <a:solidFill>
                  <a:schemeClr val="accent4">
                    <a:lumMod val="50000"/>
                  </a:schemeClr>
                </a:solidFill>
              </a:rPr>
              <a:t>̈, </a:t>
            </a:r>
            <a:r>
              <a:rPr lang="en-US" dirty="0" err="1">
                <a:solidFill>
                  <a:schemeClr val="accent4">
                    <a:lumMod val="50000"/>
                  </a:schemeClr>
                </a:solidFill>
              </a:rPr>
              <a:t>kenen</a:t>
            </a:r>
            <a:r>
              <a:rPr lang="en-US" dirty="0">
                <a:solidFill>
                  <a:schemeClr val="accent4">
                    <a:lumMod val="50000"/>
                  </a:schemeClr>
                </a:solidFill>
              </a:rPr>
              <a:t> </a:t>
            </a:r>
            <a:r>
              <a:rPr lang="en-US" dirty="0" err="1">
                <a:solidFill>
                  <a:schemeClr val="accent4">
                    <a:lumMod val="50000"/>
                  </a:schemeClr>
                </a:solidFill>
              </a:rPr>
              <a:t>esittämästa</a:t>
            </a:r>
            <a:r>
              <a:rPr lang="en-US" dirty="0">
                <a:solidFill>
                  <a:schemeClr val="accent4">
                    <a:lumMod val="50000"/>
                  </a:schemeClr>
                </a:solidFill>
              </a:rPr>
              <a:t>̈ </a:t>
            </a:r>
            <a:r>
              <a:rPr lang="en-US" dirty="0" err="1">
                <a:solidFill>
                  <a:schemeClr val="accent4">
                    <a:lumMod val="50000"/>
                  </a:schemeClr>
                </a:solidFill>
              </a:rPr>
              <a:t>väitteesta</a:t>
            </a:r>
            <a:r>
              <a:rPr lang="en-US" dirty="0">
                <a:solidFill>
                  <a:schemeClr val="accent4">
                    <a:lumMod val="50000"/>
                  </a:schemeClr>
                </a:solidFill>
              </a:rPr>
              <a:t>̈ on </a:t>
            </a:r>
            <a:r>
              <a:rPr lang="en-US" dirty="0" err="1">
                <a:solidFill>
                  <a:schemeClr val="accent4">
                    <a:lumMod val="50000"/>
                  </a:schemeClr>
                </a:solidFill>
              </a:rPr>
              <a:t>kyse</a:t>
            </a:r>
            <a:r>
              <a:rPr lang="en-US" dirty="0">
                <a:solidFill>
                  <a:schemeClr val="accent4">
                    <a:lumMod val="50000"/>
                  </a:schemeClr>
                </a:solidFill>
              </a:rPr>
              <a:t>. </a:t>
            </a:r>
            <a:r>
              <a:rPr lang="en-US" dirty="0" err="1">
                <a:solidFill>
                  <a:schemeClr val="accent4">
                    <a:lumMod val="50000"/>
                  </a:schemeClr>
                </a:solidFill>
              </a:rPr>
              <a:t>Täma</a:t>
            </a:r>
            <a:r>
              <a:rPr lang="en-US" dirty="0">
                <a:solidFill>
                  <a:schemeClr val="accent4">
                    <a:lumMod val="50000"/>
                  </a:schemeClr>
                </a:solidFill>
              </a:rPr>
              <a:t>̈ </a:t>
            </a:r>
            <a:r>
              <a:rPr lang="en-US" dirty="0" err="1">
                <a:solidFill>
                  <a:schemeClr val="accent4">
                    <a:lumMod val="50000"/>
                  </a:schemeClr>
                </a:solidFill>
              </a:rPr>
              <a:t>osoitetaan</a:t>
            </a:r>
            <a:r>
              <a:rPr lang="en-US" dirty="0">
                <a:solidFill>
                  <a:schemeClr val="accent4">
                    <a:lumMod val="50000"/>
                  </a:schemeClr>
                </a:solidFill>
              </a:rPr>
              <a:t> </a:t>
            </a:r>
            <a:r>
              <a:rPr lang="en-US" dirty="0" err="1">
                <a:solidFill>
                  <a:schemeClr val="accent4">
                    <a:lumMod val="50000"/>
                  </a:schemeClr>
                </a:solidFill>
              </a:rPr>
              <a:t>paitsi</a:t>
            </a:r>
            <a:r>
              <a:rPr lang="en-US" dirty="0">
                <a:solidFill>
                  <a:schemeClr val="accent4">
                    <a:lumMod val="50000"/>
                  </a:schemeClr>
                </a:solidFill>
              </a:rPr>
              <a:t> </a:t>
            </a:r>
            <a:r>
              <a:rPr lang="en-US" dirty="0" err="1">
                <a:solidFill>
                  <a:schemeClr val="accent4">
                    <a:lumMod val="50000"/>
                  </a:schemeClr>
                </a:solidFill>
              </a:rPr>
              <a:t>sanallisesti</a:t>
            </a:r>
            <a:r>
              <a:rPr lang="en-US" dirty="0">
                <a:solidFill>
                  <a:schemeClr val="accent4">
                    <a:lumMod val="50000"/>
                  </a:schemeClr>
                </a:solidFill>
              </a:rPr>
              <a:t> (</a:t>
            </a:r>
            <a:r>
              <a:rPr lang="en-US" dirty="0" err="1">
                <a:solidFill>
                  <a:schemeClr val="accent4">
                    <a:lumMod val="50000"/>
                  </a:schemeClr>
                </a:solidFill>
              </a:rPr>
              <a:t>esim</a:t>
            </a:r>
            <a:r>
              <a:rPr lang="en-US" dirty="0">
                <a:solidFill>
                  <a:schemeClr val="accent4">
                    <a:lumMod val="50000"/>
                  </a:schemeClr>
                </a:solidFill>
              </a:rPr>
              <a:t>. ”</a:t>
            </a:r>
            <a:r>
              <a:rPr lang="en-US" dirty="0" err="1">
                <a:solidFill>
                  <a:schemeClr val="accent4">
                    <a:lumMod val="50000"/>
                  </a:schemeClr>
                </a:solidFill>
              </a:rPr>
              <a:t>Sederholmin</a:t>
            </a:r>
            <a:r>
              <a:rPr lang="en-US" dirty="0">
                <a:solidFill>
                  <a:schemeClr val="accent4">
                    <a:lumMod val="50000"/>
                  </a:schemeClr>
                </a:solidFill>
              </a:rPr>
              <a:t> </a:t>
            </a:r>
            <a:r>
              <a:rPr lang="en-US" dirty="0" err="1">
                <a:solidFill>
                  <a:schemeClr val="accent4">
                    <a:lumMod val="50000"/>
                  </a:schemeClr>
                </a:solidFill>
              </a:rPr>
              <a:t>mukaan</a:t>
            </a:r>
            <a:r>
              <a:rPr lang="en-US" dirty="0">
                <a:solidFill>
                  <a:schemeClr val="accent4">
                    <a:lumMod val="50000"/>
                  </a:schemeClr>
                </a:solidFill>
              </a:rPr>
              <a:t>") </a:t>
            </a:r>
            <a:r>
              <a:rPr lang="en-US" dirty="0" err="1">
                <a:solidFill>
                  <a:schemeClr val="accent4">
                    <a:lumMod val="50000"/>
                  </a:schemeClr>
                </a:solidFill>
              </a:rPr>
              <a:t>myös</a:t>
            </a:r>
            <a:r>
              <a:rPr lang="en-US" dirty="0">
                <a:solidFill>
                  <a:schemeClr val="accent4">
                    <a:lumMod val="50000"/>
                  </a:schemeClr>
                </a:solidFill>
              </a:rPr>
              <a:t> </a:t>
            </a:r>
            <a:r>
              <a:rPr lang="en-US" dirty="0" err="1">
                <a:solidFill>
                  <a:schemeClr val="accent4">
                    <a:lumMod val="50000"/>
                  </a:schemeClr>
                </a:solidFill>
              </a:rPr>
              <a:t>mahdollisimman</a:t>
            </a:r>
            <a:r>
              <a:rPr lang="en-US" dirty="0">
                <a:solidFill>
                  <a:schemeClr val="accent4">
                    <a:lumMod val="50000"/>
                  </a:schemeClr>
                </a:solidFill>
              </a:rPr>
              <a:t> </a:t>
            </a:r>
            <a:r>
              <a:rPr lang="en-US" b="1" dirty="0" err="1">
                <a:solidFill>
                  <a:schemeClr val="accent4">
                    <a:lumMod val="50000"/>
                  </a:schemeClr>
                </a:solidFill>
              </a:rPr>
              <a:t>tarkkojen</a:t>
            </a:r>
            <a:r>
              <a:rPr lang="en-US" b="1" dirty="0">
                <a:solidFill>
                  <a:schemeClr val="accent4">
                    <a:lumMod val="50000"/>
                  </a:schemeClr>
                </a:solidFill>
              </a:rPr>
              <a:t> </a:t>
            </a:r>
            <a:r>
              <a:rPr lang="en-US" b="1" dirty="0" err="1">
                <a:solidFill>
                  <a:schemeClr val="accent4">
                    <a:lumMod val="50000"/>
                  </a:schemeClr>
                </a:solidFill>
              </a:rPr>
              <a:t>viitemerkintöjen</a:t>
            </a:r>
            <a:r>
              <a:rPr lang="en-US" b="1" dirty="0">
                <a:solidFill>
                  <a:schemeClr val="accent4">
                    <a:lumMod val="50000"/>
                  </a:schemeClr>
                </a:solidFill>
              </a:rPr>
              <a:t> </a:t>
            </a:r>
            <a:r>
              <a:rPr lang="en-US" b="1" dirty="0" err="1">
                <a:solidFill>
                  <a:schemeClr val="accent4">
                    <a:lumMod val="50000"/>
                  </a:schemeClr>
                </a:solidFill>
              </a:rPr>
              <a:t>avulla</a:t>
            </a:r>
            <a:r>
              <a:rPr lang="en-US" dirty="0">
                <a:solidFill>
                  <a:schemeClr val="accent4">
                    <a:lumMod val="50000"/>
                  </a:schemeClr>
                </a:solidFill>
              </a:rPr>
              <a:t>. </a:t>
            </a:r>
          </a:p>
          <a:p>
            <a:pPr marL="0" indent="0">
              <a:buNone/>
            </a:pPr>
            <a:endParaRPr lang="en-US" dirty="0"/>
          </a:p>
          <a:p>
            <a:pPr marL="0" indent="0">
              <a:buNone/>
            </a:pPr>
            <a:r>
              <a:rPr lang="en-US" b="1" dirty="0" err="1">
                <a:solidFill>
                  <a:srgbClr val="C06D1D"/>
                </a:solidFill>
              </a:rPr>
              <a:t>Käsittelyosassa</a:t>
            </a:r>
            <a:r>
              <a:rPr lang="en-US" b="1" dirty="0">
                <a:solidFill>
                  <a:srgbClr val="C06D1D"/>
                </a:solidFill>
              </a:rPr>
              <a:t> </a:t>
            </a:r>
            <a:r>
              <a:rPr lang="en-US" b="1" dirty="0" err="1">
                <a:solidFill>
                  <a:srgbClr val="C06D1D"/>
                </a:solidFill>
              </a:rPr>
              <a:t>tulee</a:t>
            </a:r>
            <a:r>
              <a:rPr lang="en-US" b="1" dirty="0">
                <a:solidFill>
                  <a:srgbClr val="C06D1D"/>
                </a:solidFill>
              </a:rPr>
              <a:t> </a:t>
            </a:r>
            <a:r>
              <a:rPr lang="en-US" b="1" dirty="0" err="1">
                <a:solidFill>
                  <a:srgbClr val="C06D1D"/>
                </a:solidFill>
              </a:rPr>
              <a:t>seurata</a:t>
            </a:r>
            <a:r>
              <a:rPr lang="en-US" b="1" dirty="0">
                <a:solidFill>
                  <a:srgbClr val="C06D1D"/>
                </a:solidFill>
              </a:rPr>
              <a:t> </a:t>
            </a:r>
            <a:r>
              <a:rPr lang="en-US" b="1" dirty="0" err="1">
                <a:solidFill>
                  <a:srgbClr val="C06D1D"/>
                </a:solidFill>
              </a:rPr>
              <a:t>johdonmukaisesti</a:t>
            </a:r>
            <a:r>
              <a:rPr lang="en-US" b="1" dirty="0">
                <a:solidFill>
                  <a:srgbClr val="C06D1D"/>
                </a:solidFill>
              </a:rPr>
              <a:t> </a:t>
            </a:r>
            <a:r>
              <a:rPr lang="en-US" b="1" dirty="0" err="1">
                <a:solidFill>
                  <a:srgbClr val="C06D1D"/>
                </a:solidFill>
              </a:rPr>
              <a:t>niita</a:t>
            </a:r>
            <a:r>
              <a:rPr lang="en-US" b="1" dirty="0">
                <a:solidFill>
                  <a:srgbClr val="C06D1D"/>
                </a:solidFill>
              </a:rPr>
              <a:t>̈ </a:t>
            </a:r>
            <a:r>
              <a:rPr lang="en-US" b="1" dirty="0" err="1">
                <a:solidFill>
                  <a:srgbClr val="C06D1D"/>
                </a:solidFill>
              </a:rPr>
              <a:t>kysymyksenasetteluita</a:t>
            </a:r>
            <a:r>
              <a:rPr lang="en-US" b="1" dirty="0">
                <a:solidFill>
                  <a:srgbClr val="C06D1D"/>
                </a:solidFill>
              </a:rPr>
              <a:t> </a:t>
            </a:r>
            <a:r>
              <a:rPr lang="en-US" b="1" dirty="0" err="1">
                <a:solidFill>
                  <a:srgbClr val="C06D1D"/>
                </a:solidFill>
              </a:rPr>
              <a:t>jotka</a:t>
            </a:r>
            <a:r>
              <a:rPr lang="en-US" b="1" dirty="0">
                <a:solidFill>
                  <a:srgbClr val="C06D1D"/>
                </a:solidFill>
              </a:rPr>
              <a:t> on </a:t>
            </a:r>
            <a:r>
              <a:rPr lang="en-US" b="1" dirty="0" err="1">
                <a:solidFill>
                  <a:srgbClr val="C06D1D"/>
                </a:solidFill>
              </a:rPr>
              <a:t>esitelty</a:t>
            </a:r>
            <a:r>
              <a:rPr lang="en-US" b="1" dirty="0">
                <a:solidFill>
                  <a:srgbClr val="C06D1D"/>
                </a:solidFill>
              </a:rPr>
              <a:t> jo </a:t>
            </a:r>
            <a:r>
              <a:rPr lang="en-US" b="1" dirty="0" err="1">
                <a:solidFill>
                  <a:srgbClr val="C06D1D"/>
                </a:solidFill>
              </a:rPr>
              <a:t>johdannossa</a:t>
            </a:r>
            <a:r>
              <a:rPr lang="en-US" b="1" dirty="0">
                <a:solidFill>
                  <a:srgbClr val="C06D1D"/>
                </a:solidFill>
              </a:rPr>
              <a:t>. </a:t>
            </a:r>
          </a:p>
          <a:p>
            <a:endParaRPr lang="en-US" dirty="0"/>
          </a:p>
        </p:txBody>
      </p:sp>
    </p:spTree>
    <p:extLst>
      <p:ext uri="{BB962C8B-B14F-4D97-AF65-F5344CB8AC3E}">
        <p14:creationId xmlns:p14="http://schemas.microsoft.com/office/powerpoint/2010/main" val="155871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6208"/>
          </a:xfrm>
        </p:spPr>
        <p:txBody>
          <a:bodyPr>
            <a:normAutofit/>
          </a:bodyPr>
          <a:lstStyle/>
          <a:p>
            <a:r>
              <a:rPr lang="en-US" sz="3200" b="1" i="1">
                <a:solidFill>
                  <a:schemeClr val="accent5">
                    <a:lumMod val="50000"/>
                  </a:schemeClr>
                </a:solidFill>
              </a:rPr>
              <a:t>Yhteenveto</a:t>
            </a:r>
            <a:endParaRPr lang="en-US" sz="3200" b="1" i="1" dirty="0">
              <a:solidFill>
                <a:schemeClr val="accent5">
                  <a:lumMod val="50000"/>
                </a:schemeClr>
              </a:solidFill>
            </a:endParaRPr>
          </a:p>
        </p:txBody>
      </p:sp>
      <p:sp>
        <p:nvSpPr>
          <p:cNvPr id="3" name="Content Placeholder 2"/>
          <p:cNvSpPr>
            <a:spLocks noGrp="1"/>
          </p:cNvSpPr>
          <p:nvPr>
            <p:ph idx="1"/>
          </p:nvPr>
        </p:nvSpPr>
        <p:spPr>
          <a:xfrm>
            <a:off x="838200" y="1388533"/>
            <a:ext cx="10515600" cy="4995334"/>
          </a:xfrm>
        </p:spPr>
        <p:txBody>
          <a:bodyPr>
            <a:normAutofit lnSpcReduction="10000"/>
          </a:bodyPr>
          <a:lstStyle/>
          <a:p>
            <a:pPr marL="0" indent="0">
              <a:buNone/>
            </a:pPr>
            <a:r>
              <a:rPr lang="en-US" dirty="0" err="1">
                <a:solidFill>
                  <a:schemeClr val="accent5">
                    <a:lumMod val="75000"/>
                  </a:schemeClr>
                </a:solidFill>
              </a:rPr>
              <a:t>Lyhyessa</a:t>
            </a:r>
            <a:r>
              <a:rPr lang="en-US" dirty="0">
                <a:solidFill>
                  <a:schemeClr val="accent5">
                    <a:lumMod val="75000"/>
                  </a:schemeClr>
                </a:solidFill>
              </a:rPr>
              <a:t>̈ </a:t>
            </a:r>
            <a:r>
              <a:rPr lang="en-US" dirty="0" err="1">
                <a:solidFill>
                  <a:schemeClr val="accent5">
                    <a:lumMod val="75000"/>
                  </a:schemeClr>
                </a:solidFill>
              </a:rPr>
              <a:t>yhteenvedossa</a:t>
            </a:r>
            <a:r>
              <a:rPr lang="en-US" dirty="0">
                <a:solidFill>
                  <a:schemeClr val="accent5">
                    <a:lumMod val="75000"/>
                  </a:schemeClr>
                </a:solidFill>
              </a:rPr>
              <a:t> </a:t>
            </a:r>
            <a:r>
              <a:rPr lang="en-US" dirty="0" err="1">
                <a:solidFill>
                  <a:schemeClr val="accent5">
                    <a:lumMod val="75000"/>
                  </a:schemeClr>
                </a:solidFill>
              </a:rPr>
              <a:t>kootaan</a:t>
            </a:r>
            <a:r>
              <a:rPr lang="en-US" dirty="0">
                <a:solidFill>
                  <a:schemeClr val="accent5">
                    <a:lumMod val="75000"/>
                  </a:schemeClr>
                </a:solidFill>
              </a:rPr>
              <a:t> ja </a:t>
            </a:r>
            <a:r>
              <a:rPr lang="en-US" dirty="0" err="1">
                <a:solidFill>
                  <a:schemeClr val="accent5">
                    <a:lumMod val="75000"/>
                  </a:schemeClr>
                </a:solidFill>
              </a:rPr>
              <a:t>kerrataan</a:t>
            </a:r>
            <a:r>
              <a:rPr lang="en-US" dirty="0">
                <a:solidFill>
                  <a:schemeClr val="accent5">
                    <a:lumMod val="75000"/>
                  </a:schemeClr>
                </a:solidFill>
              </a:rPr>
              <a:t> </a:t>
            </a:r>
            <a:r>
              <a:rPr lang="en-US" dirty="0" err="1">
                <a:solidFill>
                  <a:schemeClr val="accent5">
                    <a:lumMod val="75000"/>
                  </a:schemeClr>
                </a:solidFill>
              </a:rPr>
              <a:t>tutkielman</a:t>
            </a:r>
            <a:r>
              <a:rPr lang="en-US" dirty="0">
                <a:solidFill>
                  <a:schemeClr val="accent5">
                    <a:lumMod val="75000"/>
                  </a:schemeClr>
                </a:solidFill>
              </a:rPr>
              <a:t> </a:t>
            </a:r>
            <a:r>
              <a:rPr lang="en-US" dirty="0" err="1">
                <a:solidFill>
                  <a:schemeClr val="accent5">
                    <a:lumMod val="75000"/>
                  </a:schemeClr>
                </a:solidFill>
              </a:rPr>
              <a:t>tärkeimmät</a:t>
            </a:r>
            <a:r>
              <a:rPr lang="en-US" dirty="0">
                <a:solidFill>
                  <a:schemeClr val="accent5">
                    <a:lumMod val="75000"/>
                  </a:schemeClr>
                </a:solidFill>
              </a:rPr>
              <a:t> </a:t>
            </a:r>
            <a:r>
              <a:rPr lang="en-US" b="1" dirty="0" err="1">
                <a:solidFill>
                  <a:schemeClr val="accent5">
                    <a:lumMod val="75000"/>
                  </a:schemeClr>
                </a:solidFill>
              </a:rPr>
              <a:t>tulokset</a:t>
            </a:r>
            <a:r>
              <a:rPr lang="en-US" b="1" dirty="0">
                <a:solidFill>
                  <a:schemeClr val="accent5">
                    <a:lumMod val="75000"/>
                  </a:schemeClr>
                </a:solidFill>
              </a:rPr>
              <a:t> ja </a:t>
            </a:r>
            <a:r>
              <a:rPr lang="en-US" b="1" dirty="0" err="1">
                <a:solidFill>
                  <a:schemeClr val="accent5">
                    <a:lumMod val="75000"/>
                  </a:schemeClr>
                </a:solidFill>
              </a:rPr>
              <a:t>johtopäätökset</a:t>
            </a:r>
            <a:r>
              <a:rPr lang="en-US" b="1" dirty="0">
                <a:solidFill>
                  <a:schemeClr val="accent5">
                    <a:lumMod val="75000"/>
                  </a:schemeClr>
                </a:solidFill>
              </a:rPr>
              <a:t> </a:t>
            </a:r>
            <a:r>
              <a:rPr lang="en-US" dirty="0">
                <a:solidFill>
                  <a:schemeClr val="accent5">
                    <a:lumMod val="75000"/>
                  </a:schemeClr>
                </a:solidFill>
              </a:rPr>
              <a:t>ja </a:t>
            </a:r>
            <a:r>
              <a:rPr lang="en-US" dirty="0" err="1">
                <a:solidFill>
                  <a:schemeClr val="accent5">
                    <a:lumMod val="75000"/>
                  </a:schemeClr>
                </a:solidFill>
              </a:rPr>
              <a:t>esitetään</a:t>
            </a:r>
            <a:r>
              <a:rPr lang="en-US" dirty="0">
                <a:solidFill>
                  <a:schemeClr val="accent5">
                    <a:lumMod val="75000"/>
                  </a:schemeClr>
                </a:solidFill>
              </a:rPr>
              <a:t> </a:t>
            </a:r>
            <a:r>
              <a:rPr lang="en-US" dirty="0" err="1">
                <a:solidFill>
                  <a:schemeClr val="accent5">
                    <a:lumMod val="75000"/>
                  </a:schemeClr>
                </a:solidFill>
              </a:rPr>
              <a:t>mahdollisia</a:t>
            </a:r>
            <a:r>
              <a:rPr lang="en-US" dirty="0">
                <a:solidFill>
                  <a:schemeClr val="accent5">
                    <a:lumMod val="75000"/>
                  </a:schemeClr>
                </a:solidFill>
              </a:rPr>
              <a:t> </a:t>
            </a:r>
            <a:r>
              <a:rPr lang="en-US" dirty="0" err="1">
                <a:solidFill>
                  <a:schemeClr val="accent5">
                    <a:lumMod val="75000"/>
                  </a:schemeClr>
                </a:solidFill>
              </a:rPr>
              <a:t>lisäkysymyksia</a:t>
            </a:r>
            <a:r>
              <a:rPr lang="en-US" dirty="0">
                <a:solidFill>
                  <a:schemeClr val="accent5">
                    <a:lumMod val="75000"/>
                  </a:schemeClr>
                </a:solidFill>
              </a:rPr>
              <a:t>̈ tai </a:t>
            </a:r>
            <a:r>
              <a:rPr lang="en-US" dirty="0" err="1">
                <a:solidFill>
                  <a:schemeClr val="accent5">
                    <a:lumMod val="75000"/>
                  </a:schemeClr>
                </a:solidFill>
              </a:rPr>
              <a:t>väitteita</a:t>
            </a:r>
            <a:r>
              <a:rPr lang="en-US" dirty="0">
                <a:solidFill>
                  <a:schemeClr val="accent5">
                    <a:lumMod val="75000"/>
                  </a:schemeClr>
                </a:solidFill>
              </a:rPr>
              <a:t>̈, </a:t>
            </a:r>
            <a:r>
              <a:rPr lang="en-US" dirty="0" err="1">
                <a:solidFill>
                  <a:schemeClr val="accent5">
                    <a:lumMod val="75000"/>
                  </a:schemeClr>
                </a:solidFill>
              </a:rPr>
              <a:t>joihin</a:t>
            </a:r>
            <a:r>
              <a:rPr lang="en-US" dirty="0">
                <a:solidFill>
                  <a:schemeClr val="accent5">
                    <a:lumMod val="75000"/>
                  </a:schemeClr>
                </a:solidFill>
              </a:rPr>
              <a:t> </a:t>
            </a:r>
            <a:r>
              <a:rPr lang="en-US" dirty="0" err="1">
                <a:solidFill>
                  <a:schemeClr val="accent5">
                    <a:lumMod val="75000"/>
                  </a:schemeClr>
                </a:solidFill>
              </a:rPr>
              <a:t>voidaan</a:t>
            </a:r>
            <a:r>
              <a:rPr lang="en-US" dirty="0">
                <a:solidFill>
                  <a:schemeClr val="accent5">
                    <a:lumMod val="75000"/>
                  </a:schemeClr>
                </a:solidFill>
              </a:rPr>
              <a:t> </a:t>
            </a:r>
            <a:r>
              <a:rPr lang="en-US" dirty="0" err="1">
                <a:solidFill>
                  <a:schemeClr val="accent5">
                    <a:lumMod val="75000"/>
                  </a:schemeClr>
                </a:solidFill>
              </a:rPr>
              <a:t>palata</a:t>
            </a:r>
            <a:r>
              <a:rPr lang="en-US" dirty="0">
                <a:solidFill>
                  <a:schemeClr val="accent5">
                    <a:lumMod val="75000"/>
                  </a:schemeClr>
                </a:solidFill>
              </a:rPr>
              <a:t> </a:t>
            </a:r>
            <a:r>
              <a:rPr lang="en-US" dirty="0" err="1">
                <a:solidFill>
                  <a:schemeClr val="accent5">
                    <a:lumMod val="75000"/>
                  </a:schemeClr>
                </a:solidFill>
              </a:rPr>
              <a:t>myöhemmässa</a:t>
            </a:r>
            <a:r>
              <a:rPr lang="en-US" dirty="0">
                <a:solidFill>
                  <a:schemeClr val="accent5">
                    <a:lumMod val="75000"/>
                  </a:schemeClr>
                </a:solidFill>
              </a:rPr>
              <a:t>̈ </a:t>
            </a:r>
            <a:r>
              <a:rPr lang="en-US" dirty="0" err="1">
                <a:solidFill>
                  <a:schemeClr val="accent5">
                    <a:lumMod val="75000"/>
                  </a:schemeClr>
                </a:solidFill>
              </a:rPr>
              <a:t>tutkielmassa</a:t>
            </a:r>
            <a:r>
              <a:rPr lang="en-US" dirty="0">
                <a:solidFill>
                  <a:schemeClr val="accent5">
                    <a:lumMod val="75000"/>
                  </a:schemeClr>
                </a:solidFill>
              </a:rPr>
              <a:t>, </a:t>
            </a:r>
            <a:r>
              <a:rPr lang="en-US" dirty="0" err="1">
                <a:solidFill>
                  <a:schemeClr val="accent5">
                    <a:lumMod val="75000"/>
                  </a:schemeClr>
                </a:solidFill>
              </a:rPr>
              <a:t>esimerkiksi</a:t>
            </a:r>
            <a:r>
              <a:rPr lang="en-US" dirty="0">
                <a:solidFill>
                  <a:schemeClr val="accent5">
                    <a:lumMod val="75000"/>
                  </a:schemeClr>
                </a:solidFill>
              </a:rPr>
              <a:t> </a:t>
            </a:r>
            <a:r>
              <a:rPr lang="en-US" dirty="0" err="1">
                <a:solidFill>
                  <a:schemeClr val="accent5">
                    <a:lumMod val="75000"/>
                  </a:schemeClr>
                </a:solidFill>
              </a:rPr>
              <a:t>maisterin</a:t>
            </a:r>
            <a:r>
              <a:rPr lang="en-US" dirty="0">
                <a:solidFill>
                  <a:schemeClr val="accent5">
                    <a:lumMod val="75000"/>
                  </a:schemeClr>
                </a:solidFill>
              </a:rPr>
              <a:t> </a:t>
            </a:r>
            <a:r>
              <a:rPr lang="en-US" dirty="0" err="1">
                <a:solidFill>
                  <a:schemeClr val="accent5">
                    <a:lumMod val="75000"/>
                  </a:schemeClr>
                </a:solidFill>
              </a:rPr>
              <a:t>opinnäytteessä</a:t>
            </a:r>
            <a:r>
              <a:rPr lang="en-US" dirty="0">
                <a:solidFill>
                  <a:schemeClr val="accent5">
                    <a:lumMod val="75000"/>
                  </a:schemeClr>
                </a:solidFill>
              </a:rPr>
              <a:t>̈. </a:t>
            </a:r>
          </a:p>
          <a:p>
            <a:pPr marL="0" indent="0">
              <a:buNone/>
            </a:pPr>
            <a:endParaRPr lang="en-US" dirty="0">
              <a:solidFill>
                <a:schemeClr val="accent5">
                  <a:lumMod val="75000"/>
                </a:schemeClr>
              </a:solidFill>
            </a:endParaRPr>
          </a:p>
          <a:p>
            <a:pPr marL="0" indent="0">
              <a:buNone/>
            </a:pPr>
            <a:r>
              <a:rPr lang="en-US" dirty="0" err="1">
                <a:solidFill>
                  <a:schemeClr val="accent5">
                    <a:lumMod val="50000"/>
                  </a:schemeClr>
                </a:solidFill>
              </a:rPr>
              <a:t>Yhteenvedossa</a:t>
            </a:r>
            <a:r>
              <a:rPr lang="en-US" dirty="0">
                <a:solidFill>
                  <a:schemeClr val="accent5">
                    <a:lumMod val="50000"/>
                  </a:schemeClr>
                </a:solidFill>
              </a:rPr>
              <a:t> </a:t>
            </a:r>
            <a:r>
              <a:rPr lang="en-US" dirty="0" err="1">
                <a:solidFill>
                  <a:schemeClr val="accent5">
                    <a:lumMod val="50000"/>
                  </a:schemeClr>
                </a:solidFill>
              </a:rPr>
              <a:t>otetaan</a:t>
            </a:r>
            <a:r>
              <a:rPr lang="en-US" dirty="0">
                <a:solidFill>
                  <a:schemeClr val="accent5">
                    <a:lumMod val="50000"/>
                  </a:schemeClr>
                </a:solidFill>
              </a:rPr>
              <a:t> </a:t>
            </a:r>
            <a:r>
              <a:rPr lang="en-US" dirty="0" err="1">
                <a:solidFill>
                  <a:schemeClr val="accent5">
                    <a:lumMod val="50000"/>
                  </a:schemeClr>
                </a:solidFill>
              </a:rPr>
              <a:t>kantaa</a:t>
            </a:r>
            <a:r>
              <a:rPr lang="en-US" dirty="0">
                <a:solidFill>
                  <a:schemeClr val="accent5">
                    <a:lumMod val="50000"/>
                  </a:schemeClr>
                </a:solidFill>
              </a:rPr>
              <a:t> </a:t>
            </a:r>
            <a:r>
              <a:rPr lang="en-US" dirty="0" err="1">
                <a:solidFill>
                  <a:schemeClr val="accent5">
                    <a:lumMod val="50000"/>
                  </a:schemeClr>
                </a:solidFill>
              </a:rPr>
              <a:t>siihen</a:t>
            </a:r>
            <a:r>
              <a:rPr lang="en-US" dirty="0">
                <a:solidFill>
                  <a:schemeClr val="accent5">
                    <a:lumMod val="50000"/>
                  </a:schemeClr>
                </a:solidFill>
              </a:rPr>
              <a:t>, </a:t>
            </a:r>
            <a:r>
              <a:rPr lang="en-US" dirty="0" err="1">
                <a:solidFill>
                  <a:schemeClr val="accent5">
                    <a:lumMod val="50000"/>
                  </a:schemeClr>
                </a:solidFill>
              </a:rPr>
              <a:t>onko</a:t>
            </a:r>
            <a:r>
              <a:rPr lang="en-US" dirty="0">
                <a:solidFill>
                  <a:schemeClr val="accent5">
                    <a:lumMod val="50000"/>
                  </a:schemeClr>
                </a:solidFill>
              </a:rPr>
              <a:t> </a:t>
            </a:r>
            <a:r>
              <a:rPr lang="en-US" dirty="0" err="1">
                <a:solidFill>
                  <a:schemeClr val="accent5">
                    <a:lumMod val="50000"/>
                  </a:schemeClr>
                </a:solidFill>
              </a:rPr>
              <a:t>johdannossa</a:t>
            </a:r>
            <a:r>
              <a:rPr lang="en-US" dirty="0">
                <a:solidFill>
                  <a:schemeClr val="accent5">
                    <a:lumMod val="50000"/>
                  </a:schemeClr>
                </a:solidFill>
              </a:rPr>
              <a:t> </a:t>
            </a:r>
            <a:r>
              <a:rPr lang="en-US" dirty="0" err="1">
                <a:solidFill>
                  <a:schemeClr val="accent5">
                    <a:lumMod val="50000"/>
                  </a:schemeClr>
                </a:solidFill>
              </a:rPr>
              <a:t>mahdollisesti</a:t>
            </a:r>
            <a:r>
              <a:rPr lang="en-US" dirty="0">
                <a:solidFill>
                  <a:schemeClr val="accent5">
                    <a:lumMod val="50000"/>
                  </a:schemeClr>
                </a:solidFill>
              </a:rPr>
              <a:t> </a:t>
            </a:r>
            <a:r>
              <a:rPr lang="en-US" dirty="0" err="1">
                <a:solidFill>
                  <a:schemeClr val="accent5">
                    <a:lumMod val="50000"/>
                  </a:schemeClr>
                </a:solidFill>
              </a:rPr>
              <a:t>esitetylle</a:t>
            </a:r>
            <a:r>
              <a:rPr lang="en-US" dirty="0">
                <a:solidFill>
                  <a:schemeClr val="accent5">
                    <a:lumMod val="50000"/>
                  </a:schemeClr>
                </a:solidFill>
              </a:rPr>
              <a:t> </a:t>
            </a:r>
            <a:r>
              <a:rPr lang="en-US" dirty="0" err="1">
                <a:solidFill>
                  <a:schemeClr val="accent5">
                    <a:lumMod val="50000"/>
                  </a:schemeClr>
                </a:solidFill>
              </a:rPr>
              <a:t>hypoteesille</a:t>
            </a:r>
            <a:r>
              <a:rPr lang="en-US" dirty="0">
                <a:solidFill>
                  <a:schemeClr val="accent5">
                    <a:lumMod val="50000"/>
                  </a:schemeClr>
                </a:solidFill>
              </a:rPr>
              <a:t> </a:t>
            </a:r>
            <a:r>
              <a:rPr lang="en-US" dirty="0" err="1">
                <a:solidFill>
                  <a:schemeClr val="accent5">
                    <a:lumMod val="50000"/>
                  </a:schemeClr>
                </a:solidFill>
              </a:rPr>
              <a:t>saatu</a:t>
            </a:r>
            <a:r>
              <a:rPr lang="en-US" dirty="0">
                <a:solidFill>
                  <a:schemeClr val="accent5">
                    <a:lumMod val="50000"/>
                  </a:schemeClr>
                </a:solidFill>
              </a:rPr>
              <a:t> </a:t>
            </a:r>
            <a:r>
              <a:rPr lang="en-US" dirty="0" err="1">
                <a:solidFill>
                  <a:schemeClr val="accent5">
                    <a:lumMod val="50000"/>
                  </a:schemeClr>
                </a:solidFill>
              </a:rPr>
              <a:t>vahvistusta</a:t>
            </a:r>
            <a:r>
              <a:rPr lang="en-US" dirty="0">
                <a:solidFill>
                  <a:schemeClr val="accent5">
                    <a:lumMod val="50000"/>
                  </a:schemeClr>
                </a:solidFill>
              </a:rPr>
              <a:t> ja </a:t>
            </a:r>
            <a:r>
              <a:rPr lang="en-US" dirty="0" err="1">
                <a:solidFill>
                  <a:schemeClr val="accent5">
                    <a:lumMod val="50000"/>
                  </a:schemeClr>
                </a:solidFill>
              </a:rPr>
              <a:t>verrataan</a:t>
            </a:r>
            <a:r>
              <a:rPr lang="en-US" dirty="0">
                <a:solidFill>
                  <a:schemeClr val="accent5">
                    <a:lumMod val="50000"/>
                  </a:schemeClr>
                </a:solidFill>
              </a:rPr>
              <a:t> </a:t>
            </a:r>
            <a:r>
              <a:rPr lang="en-US" dirty="0" err="1">
                <a:solidFill>
                  <a:schemeClr val="accent5">
                    <a:lumMod val="50000"/>
                  </a:schemeClr>
                </a:solidFill>
              </a:rPr>
              <a:t>oman</a:t>
            </a:r>
            <a:r>
              <a:rPr lang="en-US" dirty="0">
                <a:solidFill>
                  <a:schemeClr val="accent5">
                    <a:lumMod val="50000"/>
                  </a:schemeClr>
                </a:solidFill>
              </a:rPr>
              <a:t> </a:t>
            </a:r>
            <a:r>
              <a:rPr lang="en-US" dirty="0" err="1">
                <a:solidFill>
                  <a:schemeClr val="accent5">
                    <a:lumMod val="50000"/>
                  </a:schemeClr>
                </a:solidFill>
              </a:rPr>
              <a:t>tutkimuksen</a:t>
            </a:r>
            <a:r>
              <a:rPr lang="en-US" dirty="0">
                <a:solidFill>
                  <a:schemeClr val="accent5">
                    <a:lumMod val="50000"/>
                  </a:schemeClr>
                </a:solidFill>
              </a:rPr>
              <a:t> </a:t>
            </a:r>
            <a:r>
              <a:rPr lang="en-US" dirty="0" err="1">
                <a:solidFill>
                  <a:schemeClr val="accent5">
                    <a:lumMod val="50000"/>
                  </a:schemeClr>
                </a:solidFill>
              </a:rPr>
              <a:t>tuloksia</a:t>
            </a:r>
            <a:r>
              <a:rPr lang="en-US" dirty="0">
                <a:solidFill>
                  <a:schemeClr val="accent5">
                    <a:lumMod val="50000"/>
                  </a:schemeClr>
                </a:solidFill>
              </a:rPr>
              <a:t> </a:t>
            </a:r>
            <a:r>
              <a:rPr lang="en-US" dirty="0" err="1">
                <a:solidFill>
                  <a:schemeClr val="accent5">
                    <a:lumMod val="50000"/>
                  </a:schemeClr>
                </a:solidFill>
              </a:rPr>
              <a:t>aikaisempiin</a:t>
            </a:r>
            <a:r>
              <a:rPr lang="en-US" dirty="0">
                <a:solidFill>
                  <a:schemeClr val="accent5">
                    <a:lumMod val="50000"/>
                  </a:schemeClr>
                </a:solidFill>
              </a:rPr>
              <a:t> </a:t>
            </a:r>
            <a:r>
              <a:rPr lang="en-US" dirty="0" err="1">
                <a:solidFill>
                  <a:schemeClr val="accent5">
                    <a:lumMod val="50000"/>
                  </a:schemeClr>
                </a:solidFill>
              </a:rPr>
              <a:t>tutkimuksiin</a:t>
            </a:r>
            <a:r>
              <a:rPr lang="en-US" dirty="0">
                <a:solidFill>
                  <a:schemeClr val="accent5">
                    <a:lumMod val="50000"/>
                  </a:schemeClr>
                </a:solidFill>
              </a:rPr>
              <a:t>. ̈</a:t>
            </a:r>
          </a:p>
          <a:p>
            <a:pPr marL="0" indent="0">
              <a:buNone/>
            </a:pPr>
            <a:endParaRPr lang="en-US" dirty="0">
              <a:solidFill>
                <a:schemeClr val="accent5">
                  <a:lumMod val="50000"/>
                </a:schemeClr>
              </a:solidFill>
            </a:endParaRPr>
          </a:p>
          <a:p>
            <a:pPr marL="0" indent="0">
              <a:buNone/>
            </a:pPr>
            <a:r>
              <a:rPr lang="en-US" dirty="0" err="1">
                <a:solidFill>
                  <a:srgbClr val="002060"/>
                </a:solidFill>
              </a:rPr>
              <a:t>Yhteenvedossa</a:t>
            </a:r>
            <a:r>
              <a:rPr lang="en-US" dirty="0">
                <a:solidFill>
                  <a:srgbClr val="002060"/>
                </a:solidFill>
              </a:rPr>
              <a:t> </a:t>
            </a:r>
            <a:r>
              <a:rPr lang="en-US" dirty="0" err="1">
                <a:solidFill>
                  <a:srgbClr val="002060"/>
                </a:solidFill>
              </a:rPr>
              <a:t>voidaan</a:t>
            </a:r>
            <a:r>
              <a:rPr lang="en-US" dirty="0">
                <a:solidFill>
                  <a:srgbClr val="002060"/>
                </a:solidFill>
              </a:rPr>
              <a:t> </a:t>
            </a:r>
            <a:r>
              <a:rPr lang="en-US" dirty="0" err="1">
                <a:solidFill>
                  <a:srgbClr val="002060"/>
                </a:solidFill>
              </a:rPr>
              <a:t>ottaa</a:t>
            </a:r>
            <a:r>
              <a:rPr lang="en-US" dirty="0">
                <a:solidFill>
                  <a:srgbClr val="002060"/>
                </a:solidFill>
              </a:rPr>
              <a:t> </a:t>
            </a:r>
            <a:r>
              <a:rPr lang="en-US" dirty="0" err="1">
                <a:solidFill>
                  <a:srgbClr val="002060"/>
                </a:solidFill>
              </a:rPr>
              <a:t>esiin</a:t>
            </a:r>
            <a:r>
              <a:rPr lang="en-US" dirty="0">
                <a:solidFill>
                  <a:srgbClr val="002060"/>
                </a:solidFill>
              </a:rPr>
              <a:t> </a:t>
            </a:r>
            <a:r>
              <a:rPr lang="en-US" dirty="0" err="1">
                <a:solidFill>
                  <a:srgbClr val="002060"/>
                </a:solidFill>
              </a:rPr>
              <a:t>myös</a:t>
            </a:r>
            <a:r>
              <a:rPr lang="en-US" dirty="0">
                <a:solidFill>
                  <a:srgbClr val="002060"/>
                </a:solidFill>
              </a:rPr>
              <a:t> </a:t>
            </a:r>
            <a:r>
              <a:rPr lang="en-US" dirty="0" err="1">
                <a:solidFill>
                  <a:srgbClr val="002060"/>
                </a:solidFill>
              </a:rPr>
              <a:t>tutkimusprosessin</a:t>
            </a:r>
            <a:r>
              <a:rPr lang="en-US" dirty="0">
                <a:solidFill>
                  <a:srgbClr val="002060"/>
                </a:solidFill>
              </a:rPr>
              <a:t> </a:t>
            </a:r>
            <a:r>
              <a:rPr lang="en-US" dirty="0" err="1">
                <a:solidFill>
                  <a:srgbClr val="002060"/>
                </a:solidFill>
              </a:rPr>
              <a:t>kuluessa</a:t>
            </a:r>
            <a:r>
              <a:rPr lang="en-US" dirty="0">
                <a:solidFill>
                  <a:srgbClr val="002060"/>
                </a:solidFill>
              </a:rPr>
              <a:t> </a:t>
            </a:r>
            <a:r>
              <a:rPr lang="en-US" dirty="0" err="1">
                <a:solidFill>
                  <a:srgbClr val="002060"/>
                </a:solidFill>
              </a:rPr>
              <a:t>heränneita</a:t>
            </a:r>
            <a:r>
              <a:rPr lang="en-US" dirty="0">
                <a:solidFill>
                  <a:srgbClr val="002060"/>
                </a:solidFill>
              </a:rPr>
              <a:t>̈ </a:t>
            </a:r>
            <a:r>
              <a:rPr lang="en-US" dirty="0" err="1">
                <a:solidFill>
                  <a:srgbClr val="002060"/>
                </a:solidFill>
              </a:rPr>
              <a:t>lisäkysymyksia</a:t>
            </a:r>
            <a:r>
              <a:rPr lang="en-US" dirty="0">
                <a:solidFill>
                  <a:srgbClr val="002060"/>
                </a:solidFill>
              </a:rPr>
              <a:t>̈ </a:t>
            </a:r>
            <a:r>
              <a:rPr lang="en-US" dirty="0" err="1">
                <a:solidFill>
                  <a:srgbClr val="002060"/>
                </a:solidFill>
              </a:rPr>
              <a:t>keskustelua</a:t>
            </a:r>
            <a:r>
              <a:rPr lang="en-US" dirty="0">
                <a:solidFill>
                  <a:srgbClr val="002060"/>
                </a:solidFill>
              </a:rPr>
              <a:t> ja </a:t>
            </a:r>
            <a:r>
              <a:rPr lang="en-US" dirty="0" err="1">
                <a:solidFill>
                  <a:srgbClr val="002060"/>
                </a:solidFill>
              </a:rPr>
              <a:t>myöhempäa</a:t>
            </a:r>
            <a:r>
              <a:rPr lang="en-US" dirty="0">
                <a:solidFill>
                  <a:srgbClr val="002060"/>
                </a:solidFill>
              </a:rPr>
              <a:t>̈ </a:t>
            </a:r>
            <a:r>
              <a:rPr lang="en-US" dirty="0" err="1">
                <a:solidFill>
                  <a:srgbClr val="002060"/>
                </a:solidFill>
              </a:rPr>
              <a:t>tutkimusta</a:t>
            </a:r>
            <a:r>
              <a:rPr lang="en-US" dirty="0">
                <a:solidFill>
                  <a:srgbClr val="002060"/>
                </a:solidFill>
              </a:rPr>
              <a:t> </a:t>
            </a:r>
            <a:r>
              <a:rPr lang="en-US" dirty="0" err="1">
                <a:solidFill>
                  <a:srgbClr val="002060"/>
                </a:solidFill>
              </a:rPr>
              <a:t>varten</a:t>
            </a:r>
            <a:r>
              <a:rPr lang="en-US" dirty="0">
                <a:solidFill>
                  <a:srgbClr val="002060"/>
                </a:solidFill>
              </a:rPr>
              <a:t>. </a:t>
            </a:r>
          </a:p>
          <a:p>
            <a:endParaRPr lang="en-US" dirty="0"/>
          </a:p>
        </p:txBody>
      </p:sp>
    </p:spTree>
    <p:extLst>
      <p:ext uri="{BB962C8B-B14F-4D97-AF65-F5344CB8AC3E}">
        <p14:creationId xmlns:p14="http://schemas.microsoft.com/office/powerpoint/2010/main" val="86691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95867" y="1117600"/>
            <a:ext cx="10515600" cy="5127096"/>
          </a:xfrm>
        </p:spPr>
        <p:txBody>
          <a:bodyPr/>
          <a:lstStyle/>
          <a:p>
            <a:pPr marL="0" indent="0">
              <a:buNone/>
            </a:pPr>
            <a:r>
              <a:rPr lang="en-US" u="sng" dirty="0" err="1">
                <a:solidFill>
                  <a:schemeClr val="tx2">
                    <a:lumMod val="50000"/>
                  </a:schemeClr>
                </a:solidFill>
              </a:rPr>
              <a:t>Tutkielman</a:t>
            </a:r>
            <a:r>
              <a:rPr lang="en-US" u="sng" dirty="0">
                <a:solidFill>
                  <a:schemeClr val="tx2">
                    <a:lumMod val="50000"/>
                  </a:schemeClr>
                </a:solidFill>
              </a:rPr>
              <a:t> </a:t>
            </a:r>
            <a:r>
              <a:rPr lang="en-US" u="sng" dirty="0" err="1">
                <a:solidFill>
                  <a:schemeClr val="tx2">
                    <a:lumMod val="50000"/>
                  </a:schemeClr>
                </a:solidFill>
              </a:rPr>
              <a:t>loppuun</a:t>
            </a:r>
            <a:r>
              <a:rPr lang="en-US" u="sng" dirty="0">
                <a:solidFill>
                  <a:schemeClr val="tx2">
                    <a:lumMod val="50000"/>
                  </a:schemeClr>
                </a:solidFill>
              </a:rPr>
              <a:t> </a:t>
            </a:r>
            <a:r>
              <a:rPr lang="en-US" u="sng" dirty="0" err="1">
                <a:solidFill>
                  <a:schemeClr val="tx2">
                    <a:lumMod val="50000"/>
                  </a:schemeClr>
                </a:solidFill>
              </a:rPr>
              <a:t>liitetään</a:t>
            </a:r>
            <a:r>
              <a:rPr lang="en-US" dirty="0">
                <a:solidFill>
                  <a:schemeClr val="tx2">
                    <a:lumMod val="50000"/>
                  </a:schemeClr>
                </a:solidFill>
              </a:rPr>
              <a:t>:</a:t>
            </a:r>
          </a:p>
          <a:p>
            <a:pPr marL="0" indent="0">
              <a:buNone/>
            </a:pPr>
            <a:endParaRPr lang="en-US" dirty="0">
              <a:solidFill>
                <a:schemeClr val="tx2">
                  <a:lumMod val="50000"/>
                </a:schemeClr>
              </a:solidFill>
            </a:endParaRPr>
          </a:p>
          <a:p>
            <a:pPr marL="0" indent="0">
              <a:buNone/>
            </a:pPr>
            <a:r>
              <a:rPr lang="en-US" b="1" dirty="0" err="1">
                <a:solidFill>
                  <a:schemeClr val="tx2">
                    <a:lumMod val="50000"/>
                  </a:schemeClr>
                </a:solidFill>
              </a:rPr>
              <a:t>Viitteet</a:t>
            </a:r>
            <a:r>
              <a:rPr lang="en-US" b="1" dirty="0">
                <a:solidFill>
                  <a:schemeClr val="tx2">
                    <a:lumMod val="50000"/>
                  </a:schemeClr>
                </a:solidFill>
              </a:rPr>
              <a:t> </a:t>
            </a:r>
            <a:r>
              <a:rPr lang="en-US" dirty="0">
                <a:solidFill>
                  <a:schemeClr val="tx2">
                    <a:lumMod val="50000"/>
                  </a:schemeClr>
                </a:solidFill>
              </a:rPr>
              <a:t>(</a:t>
            </a:r>
            <a:r>
              <a:rPr lang="en-US" dirty="0" err="1">
                <a:solidFill>
                  <a:schemeClr val="tx2">
                    <a:lumMod val="50000"/>
                  </a:schemeClr>
                </a:solidFill>
              </a:rPr>
              <a:t>jos</a:t>
            </a:r>
            <a:r>
              <a:rPr lang="en-US" dirty="0">
                <a:solidFill>
                  <a:schemeClr val="tx2">
                    <a:lumMod val="50000"/>
                  </a:schemeClr>
                </a:solidFill>
              </a:rPr>
              <a:t> </a:t>
            </a:r>
            <a:r>
              <a:rPr lang="en-US" dirty="0" err="1">
                <a:solidFill>
                  <a:schemeClr val="tx2">
                    <a:lumMod val="50000"/>
                  </a:schemeClr>
                </a:solidFill>
              </a:rPr>
              <a:t>käytetään</a:t>
            </a:r>
            <a:r>
              <a:rPr lang="en-US" dirty="0">
                <a:solidFill>
                  <a:schemeClr val="tx2">
                    <a:lumMod val="50000"/>
                  </a:schemeClr>
                </a:solidFill>
              </a:rPr>
              <a:t> </a:t>
            </a:r>
            <a:r>
              <a:rPr lang="en-US" dirty="0" err="1">
                <a:solidFill>
                  <a:schemeClr val="tx2">
                    <a:lumMod val="50000"/>
                  </a:schemeClr>
                </a:solidFill>
              </a:rPr>
              <a:t>loppuviitteitä</a:t>
            </a:r>
            <a:r>
              <a:rPr lang="en-US" dirty="0">
                <a:solidFill>
                  <a:schemeClr val="tx2">
                    <a:lumMod val="50000"/>
                  </a:schemeClr>
                </a:solidFill>
              </a:rPr>
              <a:t>; </a:t>
            </a:r>
            <a:r>
              <a:rPr lang="en-US" dirty="0" err="1">
                <a:solidFill>
                  <a:schemeClr val="tx2">
                    <a:lumMod val="50000"/>
                  </a:schemeClr>
                </a:solidFill>
              </a:rPr>
              <a:t>kuvataidekasvatuksen</a:t>
            </a:r>
            <a:r>
              <a:rPr lang="en-US" dirty="0">
                <a:solidFill>
                  <a:schemeClr val="tx2">
                    <a:lumMod val="50000"/>
                  </a:schemeClr>
                </a:solidFill>
              </a:rPr>
              <a:t> </a:t>
            </a:r>
            <a:r>
              <a:rPr lang="en-US" dirty="0" err="1">
                <a:solidFill>
                  <a:schemeClr val="tx2">
                    <a:lumMod val="50000"/>
                  </a:schemeClr>
                </a:solidFill>
              </a:rPr>
              <a:t>tutkielmissa</a:t>
            </a:r>
            <a:r>
              <a:rPr lang="en-US" dirty="0">
                <a:solidFill>
                  <a:schemeClr val="tx2">
                    <a:lumMod val="50000"/>
                  </a:schemeClr>
                </a:solidFill>
              </a:rPr>
              <a:t> </a:t>
            </a:r>
            <a:r>
              <a:rPr lang="en-US" dirty="0" err="1">
                <a:solidFill>
                  <a:schemeClr val="tx2">
                    <a:lumMod val="50000"/>
                  </a:schemeClr>
                </a:solidFill>
              </a:rPr>
              <a:t>harvemmin</a:t>
            </a:r>
            <a:r>
              <a:rPr lang="en-US" dirty="0">
                <a:solidFill>
                  <a:schemeClr val="tx2">
                    <a:lumMod val="50000"/>
                  </a:schemeClr>
                </a:solidFill>
              </a:rPr>
              <a:t>)</a:t>
            </a:r>
          </a:p>
          <a:p>
            <a:pPr marL="0" indent="0">
              <a:buNone/>
            </a:pPr>
            <a:endParaRPr lang="en-US" dirty="0">
              <a:solidFill>
                <a:schemeClr val="tx2">
                  <a:lumMod val="50000"/>
                </a:schemeClr>
              </a:solidFill>
            </a:endParaRPr>
          </a:p>
          <a:p>
            <a:pPr marL="0" indent="0">
              <a:buNone/>
            </a:pPr>
            <a:r>
              <a:rPr lang="en-US" b="1" dirty="0" err="1">
                <a:solidFill>
                  <a:schemeClr val="tx2">
                    <a:lumMod val="50000"/>
                  </a:schemeClr>
                </a:solidFill>
              </a:rPr>
              <a:t>Lähteet</a:t>
            </a:r>
            <a:r>
              <a:rPr lang="en-US" b="1" dirty="0">
                <a:solidFill>
                  <a:schemeClr val="tx2">
                    <a:lumMod val="50000"/>
                  </a:schemeClr>
                </a:solidFill>
              </a:rPr>
              <a:t> </a:t>
            </a:r>
            <a:r>
              <a:rPr lang="en-US" dirty="0">
                <a:solidFill>
                  <a:schemeClr val="tx2">
                    <a:lumMod val="50000"/>
                  </a:schemeClr>
                </a:solidFill>
              </a:rPr>
              <a:t>(</a:t>
            </a:r>
            <a:r>
              <a:rPr lang="en-US" dirty="0" err="1">
                <a:solidFill>
                  <a:schemeClr val="tx2">
                    <a:lumMod val="50000"/>
                  </a:schemeClr>
                </a:solidFill>
              </a:rPr>
              <a:t>aakkosjärjestyksessä</a:t>
            </a:r>
            <a:r>
              <a:rPr lang="en-US" dirty="0">
                <a:solidFill>
                  <a:schemeClr val="tx2">
                    <a:lumMod val="50000"/>
                  </a:schemeClr>
                </a:solidFill>
              </a:rPr>
              <a:t>, </a:t>
            </a:r>
            <a:r>
              <a:rPr lang="en-US" dirty="0" err="1">
                <a:solidFill>
                  <a:schemeClr val="tx2">
                    <a:lumMod val="50000"/>
                  </a:schemeClr>
                </a:solidFill>
              </a:rPr>
              <a:t>jonkin</a:t>
            </a:r>
            <a:r>
              <a:rPr lang="en-US" dirty="0">
                <a:solidFill>
                  <a:schemeClr val="tx2">
                    <a:lumMod val="50000"/>
                  </a:schemeClr>
                </a:solidFill>
              </a:rPr>
              <a:t> </a:t>
            </a:r>
            <a:r>
              <a:rPr lang="en-US" dirty="0" err="1">
                <a:solidFill>
                  <a:schemeClr val="tx2">
                    <a:lumMod val="50000"/>
                  </a:schemeClr>
                </a:solidFill>
              </a:rPr>
              <a:t>systemaattisen</a:t>
            </a:r>
            <a:r>
              <a:rPr lang="en-US" dirty="0">
                <a:solidFill>
                  <a:schemeClr val="tx2">
                    <a:lumMod val="50000"/>
                  </a:schemeClr>
                </a:solidFill>
              </a:rPr>
              <a:t> </a:t>
            </a:r>
            <a:r>
              <a:rPr lang="en-US" dirty="0" err="1">
                <a:solidFill>
                  <a:schemeClr val="tx2">
                    <a:lumMod val="50000"/>
                  </a:schemeClr>
                </a:solidFill>
              </a:rPr>
              <a:t>ohjeen</a:t>
            </a:r>
            <a:r>
              <a:rPr lang="en-US" dirty="0">
                <a:solidFill>
                  <a:schemeClr val="tx2">
                    <a:lumMod val="50000"/>
                  </a:schemeClr>
                </a:solidFill>
              </a:rPr>
              <a:t> </a:t>
            </a:r>
            <a:r>
              <a:rPr lang="en-US" dirty="0" err="1">
                <a:solidFill>
                  <a:schemeClr val="tx2">
                    <a:lumMod val="50000"/>
                  </a:schemeClr>
                </a:solidFill>
              </a:rPr>
              <a:t>mukaan</a:t>
            </a:r>
            <a:r>
              <a:rPr lang="en-US">
                <a:solidFill>
                  <a:schemeClr val="tx2">
                    <a:lumMod val="50000"/>
                  </a:schemeClr>
                </a:solidFill>
              </a:rPr>
              <a:t>)</a:t>
            </a:r>
            <a:endParaRPr lang="en-US" b="1" dirty="0">
              <a:solidFill>
                <a:schemeClr val="tx2">
                  <a:lumMod val="50000"/>
                </a:schemeClr>
              </a:solidFill>
            </a:endParaRPr>
          </a:p>
          <a:p>
            <a:pPr marL="0" indent="0">
              <a:buNone/>
            </a:pPr>
            <a:endParaRPr lang="en-US" b="1" dirty="0">
              <a:solidFill>
                <a:schemeClr val="tx2">
                  <a:lumMod val="50000"/>
                </a:schemeClr>
              </a:solidFill>
            </a:endParaRPr>
          </a:p>
          <a:p>
            <a:pPr marL="0" indent="0">
              <a:buNone/>
            </a:pPr>
            <a:r>
              <a:rPr lang="en-US" b="1" dirty="0" err="1">
                <a:solidFill>
                  <a:schemeClr val="tx2">
                    <a:lumMod val="50000"/>
                  </a:schemeClr>
                </a:solidFill>
              </a:rPr>
              <a:t>Liite</a:t>
            </a:r>
            <a:r>
              <a:rPr lang="en-US" b="1" dirty="0">
                <a:solidFill>
                  <a:schemeClr val="tx2">
                    <a:lumMod val="50000"/>
                  </a:schemeClr>
                </a:solidFill>
              </a:rPr>
              <a:t> tai </a:t>
            </a:r>
            <a:r>
              <a:rPr lang="en-US" b="1" dirty="0" err="1">
                <a:solidFill>
                  <a:schemeClr val="tx2">
                    <a:lumMod val="50000"/>
                  </a:schemeClr>
                </a:solidFill>
              </a:rPr>
              <a:t>liitteet</a:t>
            </a:r>
            <a:r>
              <a:rPr lang="en-US" dirty="0">
                <a:solidFill>
                  <a:schemeClr val="tx2">
                    <a:lumMod val="50000"/>
                  </a:schemeClr>
                </a:solidFill>
              </a:rPr>
              <a:t> (</a:t>
            </a:r>
            <a:r>
              <a:rPr lang="en-US" dirty="0" err="1">
                <a:solidFill>
                  <a:schemeClr val="tx2">
                    <a:lumMod val="50000"/>
                  </a:schemeClr>
                </a:solidFill>
              </a:rPr>
              <a:t>jos</a:t>
            </a:r>
            <a:r>
              <a:rPr lang="en-US" dirty="0">
                <a:solidFill>
                  <a:schemeClr val="tx2">
                    <a:lumMod val="50000"/>
                  </a:schemeClr>
                </a:solidFill>
              </a:rPr>
              <a:t> </a:t>
            </a:r>
            <a:r>
              <a:rPr lang="en-US" dirty="0" err="1">
                <a:solidFill>
                  <a:schemeClr val="tx2">
                    <a:lumMod val="50000"/>
                  </a:schemeClr>
                </a:solidFill>
              </a:rPr>
              <a:t>useampia</a:t>
            </a:r>
            <a:r>
              <a:rPr lang="en-US" dirty="0">
                <a:solidFill>
                  <a:schemeClr val="tx2">
                    <a:lumMod val="50000"/>
                  </a:schemeClr>
                </a:solidFill>
              </a:rPr>
              <a:t>, </a:t>
            </a:r>
            <a:r>
              <a:rPr lang="en-US" dirty="0" err="1">
                <a:solidFill>
                  <a:schemeClr val="tx2">
                    <a:lumMod val="50000"/>
                  </a:schemeClr>
                </a:solidFill>
              </a:rPr>
              <a:t>numeroidaan</a:t>
            </a:r>
            <a:r>
              <a:rPr lang="en-US" dirty="0">
                <a:solidFill>
                  <a:schemeClr val="tx2">
                    <a:lumMod val="50000"/>
                  </a:schemeClr>
                </a:solidFill>
              </a:rPr>
              <a:t> – </a:t>
            </a:r>
            <a:r>
              <a:rPr lang="en-US" dirty="0" err="1">
                <a:solidFill>
                  <a:schemeClr val="tx2">
                    <a:lumMod val="50000"/>
                  </a:schemeClr>
                </a:solidFill>
              </a:rPr>
              <a:t>Liite</a:t>
            </a:r>
            <a:r>
              <a:rPr lang="en-US" dirty="0">
                <a:solidFill>
                  <a:schemeClr val="tx2">
                    <a:lumMod val="50000"/>
                  </a:schemeClr>
                </a:solidFill>
              </a:rPr>
              <a:t> 1, </a:t>
            </a:r>
            <a:r>
              <a:rPr lang="en-US" dirty="0" err="1">
                <a:solidFill>
                  <a:schemeClr val="tx2">
                    <a:lumMod val="50000"/>
                  </a:schemeClr>
                </a:solidFill>
              </a:rPr>
              <a:t>Liite</a:t>
            </a:r>
            <a:r>
              <a:rPr lang="en-US" dirty="0">
                <a:solidFill>
                  <a:schemeClr val="tx2">
                    <a:lumMod val="50000"/>
                  </a:schemeClr>
                </a:solidFill>
              </a:rPr>
              <a:t> 2 </a:t>
            </a:r>
            <a:r>
              <a:rPr lang="en-US" dirty="0" err="1">
                <a:solidFill>
                  <a:schemeClr val="tx2">
                    <a:lumMod val="50000"/>
                  </a:schemeClr>
                </a:solidFill>
              </a:rPr>
              <a:t>jne</a:t>
            </a:r>
            <a:r>
              <a:rPr lang="en-US" dirty="0">
                <a:solidFill>
                  <a:schemeClr val="tx2">
                    <a:lumMod val="50000"/>
                  </a:schemeClr>
                </a:solidFill>
              </a:rPr>
              <a:t>.)</a:t>
            </a:r>
            <a:endParaRPr lang="en-US" b="1" dirty="0">
              <a:solidFill>
                <a:schemeClr val="tx2">
                  <a:lumMod val="50000"/>
                </a:schemeClr>
              </a:solidFill>
            </a:endParaRPr>
          </a:p>
        </p:txBody>
      </p:sp>
    </p:spTree>
    <p:extLst>
      <p:ext uri="{BB962C8B-B14F-4D97-AF65-F5344CB8AC3E}">
        <p14:creationId xmlns:p14="http://schemas.microsoft.com/office/powerpoint/2010/main" val="145328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a:bodyPr>
          <a:lstStyle/>
          <a:p>
            <a:r>
              <a:rPr lang="en-US" sz="3200" b="1" i="1" dirty="0" err="1">
                <a:solidFill>
                  <a:schemeClr val="accent6">
                    <a:lumMod val="50000"/>
                  </a:schemeClr>
                </a:solidFill>
              </a:rPr>
              <a:t>Mikä</a:t>
            </a:r>
            <a:r>
              <a:rPr lang="en-US" sz="3200" b="1" i="1" dirty="0">
                <a:solidFill>
                  <a:schemeClr val="accent6">
                    <a:lumMod val="50000"/>
                  </a:schemeClr>
                </a:solidFill>
              </a:rPr>
              <a:t> on </a:t>
            </a:r>
            <a:r>
              <a:rPr lang="en-US" sz="3200" b="1" i="1" dirty="0" err="1">
                <a:solidFill>
                  <a:schemeClr val="accent6">
                    <a:lumMod val="50000"/>
                  </a:schemeClr>
                </a:solidFill>
              </a:rPr>
              <a:t>tutkielma</a:t>
            </a:r>
            <a:r>
              <a:rPr lang="en-US" sz="3200" b="1" i="1" dirty="0">
                <a:solidFill>
                  <a:schemeClr val="accent6">
                    <a:lumMod val="50000"/>
                  </a:schemeClr>
                </a:solidFill>
              </a:rPr>
              <a:t>?</a:t>
            </a:r>
          </a:p>
        </p:txBody>
      </p:sp>
      <p:sp>
        <p:nvSpPr>
          <p:cNvPr id="3" name="Content Placeholder 2"/>
          <p:cNvSpPr>
            <a:spLocks noGrp="1"/>
          </p:cNvSpPr>
          <p:nvPr>
            <p:ph idx="1"/>
          </p:nvPr>
        </p:nvSpPr>
        <p:spPr>
          <a:xfrm>
            <a:off x="838200" y="1661160"/>
            <a:ext cx="10515600" cy="4770120"/>
          </a:xfrm>
        </p:spPr>
        <p:txBody>
          <a:bodyPr>
            <a:normAutofit fontScale="92500" lnSpcReduction="10000"/>
          </a:bodyPr>
          <a:lstStyle/>
          <a:p>
            <a:pPr marL="0" indent="0">
              <a:buNone/>
            </a:pPr>
            <a:r>
              <a:rPr lang="fi-FI" sz="3200" dirty="0">
                <a:solidFill>
                  <a:schemeClr val="accent6">
                    <a:lumMod val="75000"/>
                  </a:schemeClr>
                </a:solidFill>
              </a:rPr>
              <a:t>Tutkielma tarkoittaa tietyn aiheen tai tutkimuskysymyksen käsittelyä </a:t>
            </a:r>
            <a:r>
              <a:rPr lang="fi-FI" sz="3200" b="1" dirty="0">
                <a:solidFill>
                  <a:schemeClr val="accent6">
                    <a:lumMod val="75000"/>
                  </a:schemeClr>
                </a:solidFill>
              </a:rPr>
              <a:t>johdonmukaisella</a:t>
            </a:r>
            <a:r>
              <a:rPr lang="fi-FI" sz="3200" dirty="0">
                <a:solidFill>
                  <a:schemeClr val="accent6">
                    <a:lumMod val="75000"/>
                  </a:schemeClr>
                </a:solidFill>
              </a:rPr>
              <a:t> tavalla. </a:t>
            </a:r>
          </a:p>
          <a:p>
            <a:pPr marL="0" indent="0">
              <a:buNone/>
            </a:pPr>
            <a:endParaRPr lang="fi-FI" sz="3200" dirty="0"/>
          </a:p>
          <a:p>
            <a:pPr marL="0" indent="0">
              <a:buNone/>
            </a:pPr>
            <a:r>
              <a:rPr lang="fi-FI" sz="3200" dirty="0">
                <a:solidFill>
                  <a:schemeClr val="accent6">
                    <a:lumMod val="50000"/>
                  </a:schemeClr>
                </a:solidFill>
              </a:rPr>
              <a:t>Tutkielman perustana ovat kirjalliset lähteet tai aineisto, joka yleensä täytyy kerätä, koota tai tuottaa, joskin toisinaan aineistoa voi löytyä myös jonkun toisen keräämästä datasta. </a:t>
            </a:r>
          </a:p>
          <a:p>
            <a:pPr marL="0" indent="0">
              <a:buNone/>
            </a:pPr>
            <a:endParaRPr lang="fi-FI" sz="3200" dirty="0"/>
          </a:p>
          <a:p>
            <a:pPr marL="0" indent="0">
              <a:buNone/>
            </a:pPr>
            <a:r>
              <a:rPr lang="fi-FI" sz="3200" dirty="0">
                <a:solidFill>
                  <a:schemeClr val="accent6">
                    <a:lumMod val="75000"/>
                  </a:schemeClr>
                </a:solidFill>
              </a:rPr>
              <a:t>Aineisto voi olla monenlainen: esineitä, kuvia, haastattelumateriaalia, kyselyvastauksia, videotaltiointeja, kirjallisuutta, tms. Yhdessä tutkielmassa ei kuitenkaan ole välttämätöntä käyttää kovin monenlaista aineistoa. </a:t>
            </a:r>
            <a:endParaRPr lang="en-GB" sz="3200" dirty="0">
              <a:solidFill>
                <a:schemeClr val="accent6">
                  <a:lumMod val="75000"/>
                </a:schemeClr>
              </a:solidFill>
            </a:endParaRPr>
          </a:p>
          <a:p>
            <a:endParaRPr lang="en-US" dirty="0"/>
          </a:p>
        </p:txBody>
      </p:sp>
    </p:spTree>
    <p:extLst>
      <p:ext uri="{BB962C8B-B14F-4D97-AF65-F5344CB8AC3E}">
        <p14:creationId xmlns:p14="http://schemas.microsoft.com/office/powerpoint/2010/main" val="88459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515"/>
          </a:xfrm>
        </p:spPr>
        <p:txBody>
          <a:bodyPr>
            <a:normAutofit/>
          </a:bodyPr>
          <a:lstStyle/>
          <a:p>
            <a:r>
              <a:rPr lang="en-US" sz="3200" b="1" i="1" dirty="0" err="1">
                <a:solidFill>
                  <a:schemeClr val="accent4">
                    <a:lumMod val="50000"/>
                  </a:schemeClr>
                </a:solidFill>
              </a:rPr>
              <a:t>Aineiston</a:t>
            </a:r>
            <a:r>
              <a:rPr lang="en-US" sz="3200" b="1" i="1" dirty="0">
                <a:solidFill>
                  <a:schemeClr val="accent4">
                    <a:lumMod val="50000"/>
                  </a:schemeClr>
                </a:solidFill>
              </a:rPr>
              <a:t> </a:t>
            </a:r>
            <a:r>
              <a:rPr lang="en-US" sz="3200" b="1" i="1" dirty="0" err="1">
                <a:solidFill>
                  <a:schemeClr val="accent4">
                    <a:lumMod val="50000"/>
                  </a:schemeClr>
                </a:solidFill>
              </a:rPr>
              <a:t>käsittely</a:t>
            </a:r>
            <a:r>
              <a:rPr lang="en-US" sz="3200" b="1" i="1" dirty="0">
                <a:solidFill>
                  <a:schemeClr val="accent4">
                    <a:lumMod val="50000"/>
                  </a:schemeClr>
                </a:solidFill>
              </a:rPr>
              <a:t> – </a:t>
            </a:r>
            <a:r>
              <a:rPr lang="en-US" sz="3200" b="1" i="1" dirty="0" err="1">
                <a:solidFill>
                  <a:schemeClr val="accent4">
                    <a:lumMod val="50000"/>
                  </a:schemeClr>
                </a:solidFill>
              </a:rPr>
              <a:t>teoreettinen</a:t>
            </a:r>
            <a:r>
              <a:rPr lang="en-US" sz="3200" b="1" i="1" dirty="0">
                <a:solidFill>
                  <a:schemeClr val="accent4">
                    <a:lumMod val="50000"/>
                  </a:schemeClr>
                </a:solidFill>
              </a:rPr>
              <a:t> </a:t>
            </a:r>
            <a:r>
              <a:rPr lang="en-US" sz="3200" b="1" i="1" dirty="0" err="1">
                <a:solidFill>
                  <a:schemeClr val="accent4">
                    <a:lumMod val="50000"/>
                  </a:schemeClr>
                </a:solidFill>
              </a:rPr>
              <a:t>viitekehys</a:t>
            </a:r>
            <a:endParaRPr lang="en-US" sz="3200" b="1" i="1" dirty="0">
              <a:solidFill>
                <a:schemeClr val="accent4">
                  <a:lumMod val="50000"/>
                </a:schemeClr>
              </a:solidFill>
            </a:endParaRPr>
          </a:p>
        </p:txBody>
      </p:sp>
      <p:sp>
        <p:nvSpPr>
          <p:cNvPr id="3" name="Content Placeholder 2"/>
          <p:cNvSpPr>
            <a:spLocks noGrp="1"/>
          </p:cNvSpPr>
          <p:nvPr>
            <p:ph idx="1"/>
          </p:nvPr>
        </p:nvSpPr>
        <p:spPr>
          <a:xfrm>
            <a:off x="838200" y="1127760"/>
            <a:ext cx="10515600" cy="5303520"/>
          </a:xfrm>
        </p:spPr>
        <p:txBody>
          <a:bodyPr>
            <a:normAutofit fontScale="92500"/>
          </a:bodyPr>
          <a:lstStyle/>
          <a:p>
            <a:pPr marL="0" indent="0">
              <a:buNone/>
            </a:pPr>
            <a:r>
              <a:rPr lang="fi-FI" sz="3000" dirty="0">
                <a:solidFill>
                  <a:schemeClr val="accent4">
                    <a:lumMod val="75000"/>
                  </a:schemeClr>
                </a:solidFill>
              </a:rPr>
              <a:t>Aineistoa käsitellään valikoimalla, vertailemalla ja yhdistelemällä sitä.</a:t>
            </a:r>
            <a:r>
              <a:rPr lang="fi-FI" sz="3000" dirty="0"/>
              <a:t> </a:t>
            </a:r>
          </a:p>
          <a:p>
            <a:pPr marL="0" indent="0">
              <a:buNone/>
            </a:pPr>
            <a:r>
              <a:rPr lang="fi-FI" sz="3000" dirty="0">
                <a:solidFill>
                  <a:schemeClr val="accent4">
                    <a:lumMod val="50000"/>
                  </a:schemeClr>
                </a:solidFill>
              </a:rPr>
              <a:t>Aineiston käsittely tapahtuu </a:t>
            </a:r>
            <a:r>
              <a:rPr lang="fi-FI" sz="3000" b="1" dirty="0">
                <a:solidFill>
                  <a:schemeClr val="accent4">
                    <a:lumMod val="50000"/>
                  </a:schemeClr>
                </a:solidFill>
              </a:rPr>
              <a:t>teoreettisen viitekehyksen </a:t>
            </a:r>
            <a:r>
              <a:rPr lang="fi-FI" sz="3000" dirty="0">
                <a:solidFill>
                  <a:schemeClr val="accent4">
                    <a:lumMod val="50000"/>
                  </a:schemeClr>
                </a:solidFill>
              </a:rPr>
              <a:t>ohjaamana. Esimerkiksi jos tutkimuskysymyksenä tai -tehtävänä on peruskoulun opetustyön käytäntöihin liittyvä asia, teoreettinen viitekehys löytynee parhaiten kasvatustieteellisestä tai pedagogisesta kirjallisuudesta. </a:t>
            </a:r>
          </a:p>
          <a:p>
            <a:pPr marL="0" indent="0">
              <a:buNone/>
            </a:pPr>
            <a:r>
              <a:rPr lang="fi-FI" sz="3000" dirty="0">
                <a:solidFill>
                  <a:schemeClr val="accent4">
                    <a:lumMod val="75000"/>
                  </a:schemeClr>
                </a:solidFill>
              </a:rPr>
              <a:t>Tutkielmissa on aina kyse valinnoista, joten riittää, että valitsee yhden tai pari teoreettista näkemystä ja perustelee, miksi juuri se/ne tuntuvat sopivan kyseisen aineiston tarkasteluun. </a:t>
            </a:r>
          </a:p>
          <a:p>
            <a:pPr marL="0" indent="0">
              <a:buNone/>
            </a:pPr>
            <a:r>
              <a:rPr lang="fi-FI" sz="3000" dirty="0">
                <a:solidFill>
                  <a:schemeClr val="accent4">
                    <a:lumMod val="50000"/>
                  </a:schemeClr>
                </a:solidFill>
              </a:rPr>
              <a:t>Täytyy muistaa, että kaikkia kysymyksiä voi tarkastella monista eri näkökulmista, mutta yhdessä tutkielmassa kaikkia ei voi ottaa huomioon ja siksi omien lähtökohtien </a:t>
            </a:r>
            <a:r>
              <a:rPr lang="fi-FI" sz="3000" b="1" dirty="0">
                <a:solidFill>
                  <a:schemeClr val="accent4">
                    <a:lumMod val="50000"/>
                  </a:schemeClr>
                </a:solidFill>
              </a:rPr>
              <a:t>valinta, rajaaminen ja perusteleminen</a:t>
            </a:r>
            <a:r>
              <a:rPr lang="fi-FI" sz="3000" dirty="0">
                <a:solidFill>
                  <a:schemeClr val="accent4">
                    <a:lumMod val="50000"/>
                  </a:schemeClr>
                </a:solidFill>
              </a:rPr>
              <a:t> on tärkeää. </a:t>
            </a:r>
            <a:endParaRPr lang="en-GB" sz="3000" dirty="0">
              <a:solidFill>
                <a:schemeClr val="accent4">
                  <a:lumMod val="50000"/>
                </a:schemeClr>
              </a:solidFill>
            </a:endParaRPr>
          </a:p>
          <a:p>
            <a:pPr marL="0" indent="0">
              <a:buNone/>
            </a:pPr>
            <a:endParaRPr lang="en-US" dirty="0"/>
          </a:p>
        </p:txBody>
      </p:sp>
    </p:spTree>
    <p:extLst>
      <p:ext uri="{BB962C8B-B14F-4D97-AF65-F5344CB8AC3E}">
        <p14:creationId xmlns:p14="http://schemas.microsoft.com/office/powerpoint/2010/main" val="176178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15"/>
          </a:xfrm>
        </p:spPr>
        <p:txBody>
          <a:bodyPr>
            <a:normAutofit/>
          </a:bodyPr>
          <a:lstStyle/>
          <a:p>
            <a:r>
              <a:rPr lang="en-US" sz="2800" b="1" i="1" dirty="0" err="1">
                <a:solidFill>
                  <a:schemeClr val="accent2">
                    <a:lumMod val="50000"/>
                  </a:schemeClr>
                </a:solidFill>
              </a:rPr>
              <a:t>Tutkimuskysymys</a:t>
            </a:r>
            <a:r>
              <a:rPr lang="en-US" sz="2800" b="1" i="1" dirty="0">
                <a:solidFill>
                  <a:schemeClr val="accent2">
                    <a:lumMod val="50000"/>
                  </a:schemeClr>
                </a:solidFill>
              </a:rPr>
              <a:t> </a:t>
            </a:r>
            <a:r>
              <a:rPr lang="en-US" sz="2800" b="1" i="1" dirty="0" err="1">
                <a:solidFill>
                  <a:schemeClr val="accent2">
                    <a:lumMod val="50000"/>
                  </a:schemeClr>
                </a:solidFill>
              </a:rPr>
              <a:t>ohjaa</a:t>
            </a:r>
            <a:r>
              <a:rPr lang="en-US" sz="2800" b="1" i="1" dirty="0">
                <a:solidFill>
                  <a:schemeClr val="accent2">
                    <a:lumMod val="50000"/>
                  </a:schemeClr>
                </a:solidFill>
              </a:rPr>
              <a:t> </a:t>
            </a:r>
            <a:r>
              <a:rPr lang="en-US" sz="2800" b="1" i="1" dirty="0" err="1">
                <a:solidFill>
                  <a:schemeClr val="accent2">
                    <a:lumMod val="50000"/>
                  </a:schemeClr>
                </a:solidFill>
              </a:rPr>
              <a:t>työtä</a:t>
            </a:r>
            <a:endParaRPr lang="en-US" sz="2800" b="1" i="1" dirty="0">
              <a:solidFill>
                <a:schemeClr val="accent2">
                  <a:lumMod val="50000"/>
                </a:schemeClr>
              </a:solidFill>
            </a:endParaRPr>
          </a:p>
        </p:txBody>
      </p:sp>
      <p:sp>
        <p:nvSpPr>
          <p:cNvPr id="3" name="Content Placeholder 2"/>
          <p:cNvSpPr>
            <a:spLocks noGrp="1"/>
          </p:cNvSpPr>
          <p:nvPr>
            <p:ph idx="1"/>
          </p:nvPr>
        </p:nvSpPr>
        <p:spPr>
          <a:xfrm>
            <a:off x="838200" y="2286000"/>
            <a:ext cx="10515600" cy="3890963"/>
          </a:xfrm>
        </p:spPr>
        <p:txBody>
          <a:bodyPr/>
          <a:lstStyle/>
          <a:p>
            <a:pPr marL="0" indent="0">
              <a:buNone/>
            </a:pPr>
            <a:r>
              <a:rPr lang="fi-FI" dirty="0">
                <a:solidFill>
                  <a:schemeClr val="accent2">
                    <a:lumMod val="75000"/>
                  </a:schemeClr>
                </a:solidFill>
              </a:rPr>
              <a:t>Tutkimuskysymystä tarkastellaan vertaamalla esimerkiksi haastatteluin kerättyä aineistoa siihen, mitä samasta aiheesta on aikaisemmin kirjoitettu ja mistä ajatuksellisista (teoreettisista) lähtökohdista aikaisempi tutkimus on ammentanut. </a:t>
            </a:r>
          </a:p>
          <a:p>
            <a:pPr marL="0" indent="0">
              <a:buNone/>
            </a:pPr>
            <a:endParaRPr lang="fi-FI" dirty="0">
              <a:solidFill>
                <a:schemeClr val="accent2">
                  <a:lumMod val="75000"/>
                </a:schemeClr>
              </a:solidFill>
            </a:endParaRPr>
          </a:p>
          <a:p>
            <a:pPr marL="0" indent="0">
              <a:buNone/>
            </a:pPr>
            <a:r>
              <a:rPr lang="fi-FI" dirty="0">
                <a:solidFill>
                  <a:schemeClr val="accent2">
                    <a:lumMod val="50000"/>
                  </a:schemeClr>
                </a:solidFill>
              </a:rPr>
              <a:t>Taiteellista toimintaa (esimerkiksi visuaalisia esityksiä) voi verrata aikaisemmin tehtyyn taiteeseen (toisiin visuaalisiin esityksiin), taiteen tekemiskonteksteihin tai taideteoreettisiin kirjoituksiin. </a:t>
            </a:r>
            <a:endParaRPr lang="en-US" dirty="0">
              <a:solidFill>
                <a:schemeClr val="accent2">
                  <a:lumMod val="50000"/>
                </a:schemeClr>
              </a:solidFill>
            </a:endParaRPr>
          </a:p>
        </p:txBody>
      </p:sp>
    </p:spTree>
    <p:extLst>
      <p:ext uri="{BB962C8B-B14F-4D97-AF65-F5344CB8AC3E}">
        <p14:creationId xmlns:p14="http://schemas.microsoft.com/office/powerpoint/2010/main" val="3920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2800" b="1" i="1" dirty="0" err="1">
                <a:solidFill>
                  <a:schemeClr val="accent1">
                    <a:lumMod val="50000"/>
                  </a:schemeClr>
                </a:solidFill>
              </a:rPr>
              <a:t>Tutkimusmenetelmä</a:t>
            </a:r>
            <a:r>
              <a:rPr lang="en-US" sz="2800" b="1" i="1" dirty="0">
                <a:solidFill>
                  <a:schemeClr val="accent1">
                    <a:lumMod val="50000"/>
                  </a:schemeClr>
                </a:solidFill>
              </a:rPr>
              <a:t> on </a:t>
            </a:r>
            <a:r>
              <a:rPr lang="en-US" sz="2800" b="1" i="1" dirty="0" err="1">
                <a:solidFill>
                  <a:schemeClr val="accent1">
                    <a:lumMod val="50000"/>
                  </a:schemeClr>
                </a:solidFill>
              </a:rPr>
              <a:t>työkalu</a:t>
            </a:r>
            <a:r>
              <a:rPr lang="en-US" sz="2800" b="1" i="1" dirty="0">
                <a:solidFill>
                  <a:schemeClr val="accent1">
                    <a:lumMod val="50000"/>
                  </a:schemeClr>
                </a:solidFill>
              </a:rPr>
              <a:t> </a:t>
            </a:r>
          </a:p>
        </p:txBody>
      </p:sp>
      <p:sp>
        <p:nvSpPr>
          <p:cNvPr id="3" name="Content Placeholder 2"/>
          <p:cNvSpPr>
            <a:spLocks noGrp="1"/>
          </p:cNvSpPr>
          <p:nvPr>
            <p:ph idx="1"/>
          </p:nvPr>
        </p:nvSpPr>
        <p:spPr/>
        <p:txBody>
          <a:bodyPr>
            <a:noAutofit/>
          </a:bodyPr>
          <a:lstStyle/>
          <a:p>
            <a:pPr marL="0" indent="0">
              <a:buNone/>
            </a:pPr>
            <a:r>
              <a:rPr lang="fi-FI" sz="3200" dirty="0">
                <a:solidFill>
                  <a:schemeClr val="accent1">
                    <a:lumMod val="75000"/>
                  </a:schemeClr>
                </a:solidFill>
              </a:rPr>
              <a:t>Tutkimusmenetelmä (metodi) voi liittyä sekä aineiston keräämiseen (esimerkiksi eri haastattelumenetelmät) että aineiston analysointiin (esimerkiksi diskurssianalyysin eri muodot). </a:t>
            </a:r>
          </a:p>
          <a:p>
            <a:pPr marL="0" indent="0">
              <a:buNone/>
            </a:pPr>
            <a:endParaRPr lang="fi-FI" sz="3200" dirty="0"/>
          </a:p>
          <a:p>
            <a:pPr marL="0" indent="0">
              <a:buNone/>
            </a:pPr>
            <a:r>
              <a:rPr lang="fi-FI" sz="3200" dirty="0">
                <a:solidFill>
                  <a:schemeClr val="accent1">
                    <a:lumMod val="50000"/>
                  </a:schemeClr>
                </a:solidFill>
              </a:rPr>
              <a:t>Erityisesti opintoihin liittyvissä tutkielmissa eri tutkimusmenetelmien määrä kannattaa pitää hyvin suppeana, sillä metodi on vain väline tutkimuskysymykseen vastaamiseksi. </a:t>
            </a:r>
            <a:endParaRPr lang="en-GB" sz="3200" dirty="0">
              <a:solidFill>
                <a:schemeClr val="accent1">
                  <a:lumMod val="50000"/>
                </a:schemeClr>
              </a:solidFill>
            </a:endParaRPr>
          </a:p>
          <a:p>
            <a:endParaRPr lang="en-US" sz="3200" dirty="0"/>
          </a:p>
        </p:txBody>
      </p:sp>
    </p:spTree>
    <p:extLst>
      <p:ext uri="{BB962C8B-B14F-4D97-AF65-F5344CB8AC3E}">
        <p14:creationId xmlns:p14="http://schemas.microsoft.com/office/powerpoint/2010/main" val="56100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15"/>
          </a:xfrm>
        </p:spPr>
        <p:txBody>
          <a:bodyPr>
            <a:normAutofit/>
          </a:bodyPr>
          <a:lstStyle/>
          <a:p>
            <a:r>
              <a:rPr lang="en-US" sz="2800" b="1" i="1" dirty="0" err="1">
                <a:solidFill>
                  <a:schemeClr val="accent3">
                    <a:lumMod val="75000"/>
                  </a:schemeClr>
                </a:solidFill>
              </a:rPr>
              <a:t>Ajattelemisen</a:t>
            </a:r>
            <a:r>
              <a:rPr lang="en-US" sz="2800" b="1" i="1" dirty="0">
                <a:solidFill>
                  <a:schemeClr val="accent3">
                    <a:lumMod val="75000"/>
                  </a:schemeClr>
                </a:solidFill>
              </a:rPr>
              <a:t> </a:t>
            </a:r>
            <a:r>
              <a:rPr lang="en-US" sz="2800" b="1" i="1" dirty="0" err="1">
                <a:solidFill>
                  <a:schemeClr val="accent3">
                    <a:lumMod val="75000"/>
                  </a:schemeClr>
                </a:solidFill>
              </a:rPr>
              <a:t>taito</a:t>
            </a:r>
            <a:r>
              <a:rPr lang="en-US" sz="2800" b="1" i="1" dirty="0">
                <a:solidFill>
                  <a:schemeClr val="accent3">
                    <a:lumMod val="75000"/>
                  </a:schemeClr>
                </a:solidFill>
              </a:rPr>
              <a:t> ja </a:t>
            </a:r>
            <a:r>
              <a:rPr lang="en-US" sz="2800" b="1" i="1" dirty="0" err="1">
                <a:solidFill>
                  <a:schemeClr val="accent3">
                    <a:lumMod val="75000"/>
                  </a:schemeClr>
                </a:solidFill>
              </a:rPr>
              <a:t>kriittisyys</a:t>
            </a:r>
            <a:endParaRPr lang="en-US" sz="2800" b="1" i="1" dirty="0">
              <a:solidFill>
                <a:schemeClr val="accent3">
                  <a:lumMod val="75000"/>
                </a:schemeClr>
              </a:solidFill>
            </a:endParaRPr>
          </a:p>
        </p:txBody>
      </p:sp>
      <p:sp>
        <p:nvSpPr>
          <p:cNvPr id="3" name="Content Placeholder 2"/>
          <p:cNvSpPr>
            <a:spLocks noGrp="1"/>
          </p:cNvSpPr>
          <p:nvPr>
            <p:ph idx="1"/>
          </p:nvPr>
        </p:nvSpPr>
        <p:spPr>
          <a:xfrm>
            <a:off x="838200" y="2956560"/>
            <a:ext cx="10515600" cy="3220402"/>
          </a:xfrm>
        </p:spPr>
        <p:txBody>
          <a:bodyPr>
            <a:normAutofit/>
          </a:bodyPr>
          <a:lstStyle/>
          <a:p>
            <a:pPr marL="0" indent="0">
              <a:buNone/>
            </a:pPr>
            <a:r>
              <a:rPr lang="fi-FI" sz="3200" dirty="0">
                <a:solidFill>
                  <a:schemeClr val="accent3">
                    <a:lumMod val="50000"/>
                  </a:schemeClr>
                </a:solidFill>
              </a:rPr>
              <a:t>Jos tutkielma perustuu vain kirjallisiin lähteisiin, erityisen tutkimusmenetelmän käyttäminen ei ole tärkeää, kunhan muistaa suhtautua lukemaansa kriittisesti ja ”keskusteluttaa” lähteissä </a:t>
            </a:r>
            <a:r>
              <a:rPr lang="fi-FI" sz="3200" b="1" dirty="0">
                <a:solidFill>
                  <a:schemeClr val="accent3">
                    <a:lumMod val="50000"/>
                  </a:schemeClr>
                </a:solidFill>
              </a:rPr>
              <a:t>esitettyjä ajatuksia ja niiden perusteita </a:t>
            </a:r>
            <a:r>
              <a:rPr lang="fi-FI" sz="3200" dirty="0">
                <a:solidFill>
                  <a:schemeClr val="accent3">
                    <a:lumMod val="50000"/>
                  </a:schemeClr>
                </a:solidFill>
              </a:rPr>
              <a:t>– siten erilaiset ajatukset tulevat testattua suhteessa toisiinsa. </a:t>
            </a:r>
            <a:r>
              <a:rPr lang="en-GB" sz="3200" dirty="0" err="1">
                <a:solidFill>
                  <a:schemeClr val="accent3">
                    <a:lumMod val="50000"/>
                  </a:schemeClr>
                </a:solidFill>
              </a:rPr>
              <a:t>Omat</a:t>
            </a:r>
            <a:r>
              <a:rPr lang="en-GB" sz="3200" dirty="0">
                <a:solidFill>
                  <a:schemeClr val="accent3">
                    <a:lumMod val="50000"/>
                  </a:schemeClr>
                </a:solidFill>
              </a:rPr>
              <a:t> </a:t>
            </a:r>
            <a:r>
              <a:rPr lang="en-GB" sz="3200" dirty="0" err="1">
                <a:solidFill>
                  <a:schemeClr val="accent3">
                    <a:lumMod val="50000"/>
                  </a:schemeClr>
                </a:solidFill>
              </a:rPr>
              <a:t>argumentit</a:t>
            </a:r>
            <a:r>
              <a:rPr lang="en-GB" sz="3200" dirty="0">
                <a:solidFill>
                  <a:schemeClr val="accent3">
                    <a:lumMod val="50000"/>
                  </a:schemeClr>
                </a:solidFill>
              </a:rPr>
              <a:t> </a:t>
            </a:r>
            <a:r>
              <a:rPr lang="en-GB" sz="3200" dirty="0" err="1">
                <a:solidFill>
                  <a:schemeClr val="accent3">
                    <a:lumMod val="50000"/>
                  </a:schemeClr>
                </a:solidFill>
              </a:rPr>
              <a:t>pitää</a:t>
            </a:r>
            <a:r>
              <a:rPr lang="en-GB" sz="3200" dirty="0">
                <a:solidFill>
                  <a:schemeClr val="accent3">
                    <a:lumMod val="50000"/>
                  </a:schemeClr>
                </a:solidFill>
              </a:rPr>
              <a:t> </a:t>
            </a:r>
            <a:r>
              <a:rPr lang="en-GB" sz="3200" dirty="0" err="1">
                <a:solidFill>
                  <a:schemeClr val="accent3">
                    <a:lumMod val="50000"/>
                  </a:schemeClr>
                </a:solidFill>
              </a:rPr>
              <a:t>esittää</a:t>
            </a:r>
            <a:r>
              <a:rPr lang="en-GB" sz="3200" dirty="0">
                <a:solidFill>
                  <a:schemeClr val="accent3">
                    <a:lumMod val="50000"/>
                  </a:schemeClr>
                </a:solidFill>
              </a:rPr>
              <a:t> </a:t>
            </a:r>
            <a:r>
              <a:rPr lang="en-GB" sz="3200" dirty="0" err="1">
                <a:solidFill>
                  <a:schemeClr val="accent3">
                    <a:lumMod val="50000"/>
                  </a:schemeClr>
                </a:solidFill>
              </a:rPr>
              <a:t>johdonmukaisesti</a:t>
            </a:r>
            <a:r>
              <a:rPr lang="en-GB" sz="3200" dirty="0">
                <a:solidFill>
                  <a:schemeClr val="accent3">
                    <a:lumMod val="50000"/>
                  </a:schemeClr>
                </a:solidFill>
              </a:rPr>
              <a:t> </a:t>
            </a:r>
            <a:r>
              <a:rPr lang="en-GB" sz="3200" dirty="0" err="1">
                <a:solidFill>
                  <a:schemeClr val="accent3">
                    <a:lumMod val="50000"/>
                  </a:schemeClr>
                </a:solidFill>
              </a:rPr>
              <a:t>ja</a:t>
            </a:r>
            <a:r>
              <a:rPr lang="en-GB" sz="3200" dirty="0">
                <a:solidFill>
                  <a:schemeClr val="accent3">
                    <a:lumMod val="50000"/>
                  </a:schemeClr>
                </a:solidFill>
              </a:rPr>
              <a:t> </a:t>
            </a:r>
            <a:r>
              <a:rPr lang="en-GB" sz="3200" dirty="0" err="1">
                <a:solidFill>
                  <a:schemeClr val="accent3">
                    <a:lumMod val="50000"/>
                  </a:schemeClr>
                </a:solidFill>
              </a:rPr>
              <a:t>hyvin</a:t>
            </a:r>
            <a:r>
              <a:rPr lang="en-GB" sz="3200" dirty="0">
                <a:solidFill>
                  <a:schemeClr val="accent3">
                    <a:lumMod val="50000"/>
                  </a:schemeClr>
                </a:solidFill>
              </a:rPr>
              <a:t> </a:t>
            </a:r>
            <a:r>
              <a:rPr lang="en-GB" sz="3200" dirty="0" err="1">
                <a:solidFill>
                  <a:schemeClr val="accent3">
                    <a:lumMod val="50000"/>
                  </a:schemeClr>
                </a:solidFill>
              </a:rPr>
              <a:t>perustellen</a:t>
            </a:r>
            <a:r>
              <a:rPr lang="en-GB" sz="3200" dirty="0">
                <a:solidFill>
                  <a:schemeClr val="accent3">
                    <a:lumMod val="50000"/>
                  </a:schemeClr>
                </a:solidFill>
              </a:rPr>
              <a:t>. </a:t>
            </a:r>
          </a:p>
          <a:p>
            <a:endParaRPr lang="en-US" sz="3200" dirty="0">
              <a:solidFill>
                <a:schemeClr val="accent3">
                  <a:lumMod val="50000"/>
                </a:schemeClr>
              </a:solidFill>
            </a:endParaRPr>
          </a:p>
        </p:txBody>
      </p:sp>
    </p:spTree>
    <p:extLst>
      <p:ext uri="{BB962C8B-B14F-4D97-AF65-F5344CB8AC3E}">
        <p14:creationId xmlns:p14="http://schemas.microsoft.com/office/powerpoint/2010/main" val="114028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a:bodyPr>
          <a:lstStyle/>
          <a:p>
            <a:r>
              <a:rPr lang="en-US" sz="2800" b="1" i="1" dirty="0" err="1">
                <a:solidFill>
                  <a:schemeClr val="tx2">
                    <a:lumMod val="50000"/>
                  </a:schemeClr>
                </a:solidFill>
              </a:rPr>
              <a:t>Tutkiminen</a:t>
            </a:r>
            <a:r>
              <a:rPr lang="en-US" sz="2800" b="1" i="1" dirty="0">
                <a:solidFill>
                  <a:schemeClr val="tx2">
                    <a:lumMod val="50000"/>
                  </a:schemeClr>
                </a:solidFill>
              </a:rPr>
              <a:t> on </a:t>
            </a:r>
            <a:r>
              <a:rPr lang="en-US" sz="2800" b="1" i="1" dirty="0" err="1">
                <a:solidFill>
                  <a:schemeClr val="tx2">
                    <a:lumMod val="50000"/>
                  </a:schemeClr>
                </a:solidFill>
              </a:rPr>
              <a:t>luovaa</a:t>
            </a:r>
            <a:r>
              <a:rPr lang="en-US" sz="2800" b="1" i="1" dirty="0">
                <a:solidFill>
                  <a:schemeClr val="tx2">
                    <a:lumMod val="50000"/>
                  </a:schemeClr>
                </a:solidFill>
              </a:rPr>
              <a:t> </a:t>
            </a:r>
            <a:r>
              <a:rPr lang="en-US" sz="2800" b="1" i="1" dirty="0" err="1">
                <a:solidFill>
                  <a:schemeClr val="tx2">
                    <a:lumMod val="50000"/>
                  </a:schemeClr>
                </a:solidFill>
              </a:rPr>
              <a:t>toimintaa</a:t>
            </a:r>
            <a:endParaRPr lang="en-US" sz="2800" b="1" i="1" dirty="0">
              <a:solidFill>
                <a:schemeClr val="tx2">
                  <a:lumMod val="50000"/>
                </a:schemeClr>
              </a:solidFill>
            </a:endParaRPr>
          </a:p>
        </p:txBody>
      </p:sp>
      <p:sp>
        <p:nvSpPr>
          <p:cNvPr id="3" name="Content Placeholder 2"/>
          <p:cNvSpPr>
            <a:spLocks noGrp="1"/>
          </p:cNvSpPr>
          <p:nvPr>
            <p:ph idx="1"/>
          </p:nvPr>
        </p:nvSpPr>
        <p:spPr>
          <a:xfrm>
            <a:off x="838200" y="1828799"/>
            <a:ext cx="10515600" cy="4709161"/>
          </a:xfrm>
        </p:spPr>
        <p:txBody>
          <a:bodyPr>
            <a:noAutofit/>
          </a:bodyPr>
          <a:lstStyle/>
          <a:p>
            <a:pPr marL="0" indent="0">
              <a:buNone/>
            </a:pPr>
            <a:r>
              <a:rPr lang="fi-FI" sz="3200" dirty="0">
                <a:solidFill>
                  <a:schemeClr val="tx2">
                    <a:lumMod val="75000"/>
                  </a:schemeClr>
                </a:solidFill>
              </a:rPr>
              <a:t>Tutkielman teossa ja tutkimustyössä yleensäkin tarkoitus ei ole vain siirrellä jo olemassa olevaa tietoa tekstistä toiseen, vaan löytää uusia yhteyksiä ja osoittaa ehkä aiemmin havaitsematta jääneitä kytkentöjä asioiden välillä. Tutkiminen on luovaa toimintaa tieteen (tai taiteellisen toiminnan) asettamissa puitteissa. </a:t>
            </a:r>
          </a:p>
          <a:p>
            <a:pPr marL="0" indent="0">
              <a:buNone/>
            </a:pPr>
            <a:endParaRPr lang="en-GB" sz="3200" dirty="0"/>
          </a:p>
          <a:p>
            <a:pPr marL="0" indent="0">
              <a:buNone/>
            </a:pPr>
            <a:r>
              <a:rPr lang="fi-FI" sz="3200" dirty="0">
                <a:solidFill>
                  <a:schemeClr val="tx2">
                    <a:lumMod val="50000"/>
                  </a:schemeClr>
                </a:solidFill>
              </a:rPr>
              <a:t>Tutkielmassa saa – ja pitää! – esittää omia ajatuksia. </a:t>
            </a:r>
            <a:r>
              <a:rPr lang="fi-FI" sz="3200" b="1" dirty="0">
                <a:solidFill>
                  <a:schemeClr val="tx2">
                    <a:lumMod val="50000"/>
                  </a:schemeClr>
                </a:solidFill>
              </a:rPr>
              <a:t>Olennaista kuitenkin on, että lukija pystyy erottamaan, mitkä ajatukset ovat muiden ja mitkä tutkielman tekijän</a:t>
            </a:r>
            <a:r>
              <a:rPr lang="fi-FI" sz="3200" dirty="0">
                <a:solidFill>
                  <a:schemeClr val="tx2">
                    <a:lumMod val="50000"/>
                  </a:schemeClr>
                </a:solidFill>
              </a:rPr>
              <a:t>. </a:t>
            </a:r>
            <a:endParaRPr lang="en-US" sz="3200" dirty="0">
              <a:solidFill>
                <a:schemeClr val="tx2">
                  <a:lumMod val="50000"/>
                </a:schemeClr>
              </a:solidFill>
            </a:endParaRPr>
          </a:p>
        </p:txBody>
      </p:sp>
    </p:spTree>
    <p:extLst>
      <p:ext uri="{BB962C8B-B14F-4D97-AF65-F5344CB8AC3E}">
        <p14:creationId xmlns:p14="http://schemas.microsoft.com/office/powerpoint/2010/main" val="144218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15"/>
          </a:xfrm>
        </p:spPr>
        <p:txBody>
          <a:bodyPr>
            <a:normAutofit/>
          </a:bodyPr>
          <a:lstStyle/>
          <a:p>
            <a:r>
              <a:rPr lang="en-US" sz="2800" b="1" i="1" dirty="0" err="1">
                <a:solidFill>
                  <a:srgbClr val="7030A0"/>
                </a:solidFill>
              </a:rPr>
              <a:t>Muodollisuuksista</a:t>
            </a:r>
            <a:endParaRPr lang="en-US" sz="2800" b="1" i="1" dirty="0">
              <a:solidFill>
                <a:srgbClr val="7030A0"/>
              </a:solidFill>
            </a:endParaRPr>
          </a:p>
        </p:txBody>
      </p:sp>
      <p:sp>
        <p:nvSpPr>
          <p:cNvPr id="3" name="Content Placeholder 2"/>
          <p:cNvSpPr>
            <a:spLocks noGrp="1"/>
          </p:cNvSpPr>
          <p:nvPr>
            <p:ph idx="1"/>
          </p:nvPr>
        </p:nvSpPr>
        <p:spPr>
          <a:xfrm>
            <a:off x="838200" y="1143000"/>
            <a:ext cx="10515600" cy="5410200"/>
          </a:xfrm>
        </p:spPr>
        <p:txBody>
          <a:bodyPr>
            <a:normAutofit/>
          </a:bodyPr>
          <a:lstStyle/>
          <a:p>
            <a:pPr marL="0" indent="0">
              <a:buNone/>
            </a:pPr>
            <a:r>
              <a:rPr lang="en-US" dirty="0" err="1">
                <a:solidFill>
                  <a:srgbClr val="002060"/>
                </a:solidFill>
              </a:rPr>
              <a:t>Ei</a:t>
            </a:r>
            <a:r>
              <a:rPr lang="en-US" dirty="0">
                <a:solidFill>
                  <a:srgbClr val="002060"/>
                </a:solidFill>
              </a:rPr>
              <a:t> ole </a:t>
            </a:r>
            <a:r>
              <a:rPr lang="en-US" dirty="0" err="1">
                <a:solidFill>
                  <a:srgbClr val="002060"/>
                </a:solidFill>
              </a:rPr>
              <a:t>olemassa</a:t>
            </a:r>
            <a:r>
              <a:rPr lang="en-US" dirty="0">
                <a:solidFill>
                  <a:srgbClr val="002060"/>
                </a:solidFill>
              </a:rPr>
              <a:t> vain </a:t>
            </a:r>
            <a:r>
              <a:rPr lang="en-US" dirty="0" err="1">
                <a:solidFill>
                  <a:srgbClr val="002060"/>
                </a:solidFill>
              </a:rPr>
              <a:t>yhta</a:t>
            </a:r>
            <a:r>
              <a:rPr lang="en-US" dirty="0">
                <a:solidFill>
                  <a:srgbClr val="002060"/>
                </a:solidFill>
              </a:rPr>
              <a:t>̈ </a:t>
            </a:r>
            <a:r>
              <a:rPr lang="en-US" dirty="0" err="1">
                <a:solidFill>
                  <a:srgbClr val="002060"/>
                </a:solidFill>
              </a:rPr>
              <a:t>ainoaa</a:t>
            </a:r>
            <a:r>
              <a:rPr lang="en-US" dirty="0">
                <a:solidFill>
                  <a:srgbClr val="002060"/>
                </a:solidFill>
              </a:rPr>
              <a:t> </a:t>
            </a:r>
            <a:r>
              <a:rPr lang="en-US" dirty="0" err="1">
                <a:solidFill>
                  <a:srgbClr val="002060"/>
                </a:solidFill>
              </a:rPr>
              <a:t>oikeaa</a:t>
            </a:r>
            <a:r>
              <a:rPr lang="en-US" dirty="0">
                <a:solidFill>
                  <a:srgbClr val="002060"/>
                </a:solidFill>
              </a:rPr>
              <a:t> </a:t>
            </a:r>
            <a:r>
              <a:rPr lang="en-US" dirty="0" err="1">
                <a:solidFill>
                  <a:srgbClr val="002060"/>
                </a:solidFill>
              </a:rPr>
              <a:t>tapaa</a:t>
            </a:r>
            <a:r>
              <a:rPr lang="en-US" dirty="0">
                <a:solidFill>
                  <a:srgbClr val="002060"/>
                </a:solidFill>
              </a:rPr>
              <a:t> </a:t>
            </a:r>
            <a:r>
              <a:rPr lang="en-US" dirty="0" err="1">
                <a:solidFill>
                  <a:srgbClr val="002060"/>
                </a:solidFill>
              </a:rPr>
              <a:t>kirjoittaa</a:t>
            </a:r>
            <a:r>
              <a:rPr lang="en-US" dirty="0">
                <a:solidFill>
                  <a:srgbClr val="002060"/>
                </a:solidFill>
              </a:rPr>
              <a:t> </a:t>
            </a:r>
            <a:r>
              <a:rPr lang="en-US" dirty="0" err="1">
                <a:solidFill>
                  <a:srgbClr val="002060"/>
                </a:solidFill>
              </a:rPr>
              <a:t>tutkielma</a:t>
            </a:r>
            <a:r>
              <a:rPr lang="en-US" dirty="0">
                <a:solidFill>
                  <a:srgbClr val="002060"/>
                </a:solidFill>
              </a:rPr>
              <a:t>. </a:t>
            </a:r>
          </a:p>
          <a:p>
            <a:pPr marL="0" indent="0">
              <a:buNone/>
            </a:pPr>
            <a:r>
              <a:rPr lang="en-US" dirty="0">
                <a:solidFill>
                  <a:srgbClr val="002060"/>
                </a:solidFill>
              </a:rPr>
              <a:t>Jos </a:t>
            </a:r>
            <a:r>
              <a:rPr lang="en-US" dirty="0" err="1">
                <a:solidFill>
                  <a:srgbClr val="002060"/>
                </a:solidFill>
              </a:rPr>
              <a:t>olette</a:t>
            </a:r>
            <a:r>
              <a:rPr lang="en-US" dirty="0">
                <a:solidFill>
                  <a:srgbClr val="002060"/>
                </a:solidFill>
              </a:rPr>
              <a:t> </a:t>
            </a:r>
            <a:r>
              <a:rPr lang="en-US" dirty="0" err="1">
                <a:solidFill>
                  <a:srgbClr val="002060"/>
                </a:solidFill>
              </a:rPr>
              <a:t>opetelleet</a:t>
            </a:r>
            <a:r>
              <a:rPr lang="en-US" dirty="0">
                <a:solidFill>
                  <a:srgbClr val="002060"/>
                </a:solidFill>
              </a:rPr>
              <a:t> </a:t>
            </a:r>
            <a:r>
              <a:rPr lang="en-US" dirty="0" err="1">
                <a:solidFill>
                  <a:srgbClr val="002060"/>
                </a:solidFill>
              </a:rPr>
              <a:t>jonkin</a:t>
            </a:r>
            <a:r>
              <a:rPr lang="en-US" dirty="0">
                <a:solidFill>
                  <a:srgbClr val="002060"/>
                </a:solidFill>
              </a:rPr>
              <a:t> </a:t>
            </a:r>
            <a:r>
              <a:rPr lang="en-US" dirty="0" err="1">
                <a:solidFill>
                  <a:srgbClr val="002060"/>
                </a:solidFill>
              </a:rPr>
              <a:t>käytännön</a:t>
            </a:r>
            <a:r>
              <a:rPr lang="en-US" dirty="0">
                <a:solidFill>
                  <a:srgbClr val="002060"/>
                </a:solidFill>
              </a:rPr>
              <a:t> jo </a:t>
            </a:r>
            <a:r>
              <a:rPr lang="en-US" dirty="0" err="1">
                <a:solidFill>
                  <a:srgbClr val="002060"/>
                </a:solidFill>
              </a:rPr>
              <a:t>aikaisempien</a:t>
            </a:r>
            <a:r>
              <a:rPr lang="en-US" dirty="0">
                <a:solidFill>
                  <a:srgbClr val="002060"/>
                </a:solidFill>
              </a:rPr>
              <a:t> </a:t>
            </a:r>
            <a:r>
              <a:rPr lang="en-US" dirty="0" err="1">
                <a:solidFill>
                  <a:srgbClr val="002060"/>
                </a:solidFill>
              </a:rPr>
              <a:t>opintojen</a:t>
            </a:r>
            <a:r>
              <a:rPr lang="en-US" dirty="0">
                <a:solidFill>
                  <a:srgbClr val="002060"/>
                </a:solidFill>
              </a:rPr>
              <a:t> </a:t>
            </a:r>
            <a:r>
              <a:rPr lang="en-US" dirty="0" err="1">
                <a:solidFill>
                  <a:srgbClr val="002060"/>
                </a:solidFill>
              </a:rPr>
              <a:t>yhteydessa</a:t>
            </a:r>
            <a:r>
              <a:rPr lang="en-US" dirty="0">
                <a:solidFill>
                  <a:srgbClr val="002060"/>
                </a:solidFill>
              </a:rPr>
              <a:t>̈, </a:t>
            </a:r>
            <a:r>
              <a:rPr lang="en-US" dirty="0" err="1">
                <a:solidFill>
                  <a:srgbClr val="002060"/>
                </a:solidFill>
              </a:rPr>
              <a:t>sita</a:t>
            </a:r>
            <a:r>
              <a:rPr lang="en-US" dirty="0">
                <a:solidFill>
                  <a:srgbClr val="002060"/>
                </a:solidFill>
              </a:rPr>
              <a:t>̈ </a:t>
            </a:r>
            <a:r>
              <a:rPr lang="en-US" dirty="0" err="1">
                <a:solidFill>
                  <a:srgbClr val="002060"/>
                </a:solidFill>
              </a:rPr>
              <a:t>ei</a:t>
            </a:r>
            <a:r>
              <a:rPr lang="en-US" dirty="0">
                <a:solidFill>
                  <a:srgbClr val="002060"/>
                </a:solidFill>
              </a:rPr>
              <a:t> ole </a:t>
            </a:r>
            <a:r>
              <a:rPr lang="en-US" dirty="0" err="1">
                <a:solidFill>
                  <a:srgbClr val="002060"/>
                </a:solidFill>
              </a:rPr>
              <a:t>syyta</a:t>
            </a:r>
            <a:r>
              <a:rPr lang="en-US" dirty="0">
                <a:solidFill>
                  <a:srgbClr val="002060"/>
                </a:solidFill>
              </a:rPr>
              <a:t>̈ </a:t>
            </a:r>
            <a:r>
              <a:rPr lang="en-US" dirty="0" err="1">
                <a:solidFill>
                  <a:srgbClr val="002060"/>
                </a:solidFill>
              </a:rPr>
              <a:t>muuttaa</a:t>
            </a:r>
            <a:r>
              <a:rPr lang="en-US" dirty="0">
                <a:solidFill>
                  <a:srgbClr val="002060"/>
                </a:solidFill>
              </a:rPr>
              <a:t>, </a:t>
            </a:r>
            <a:r>
              <a:rPr lang="en-US" dirty="0" err="1">
                <a:solidFill>
                  <a:srgbClr val="002060"/>
                </a:solidFill>
              </a:rPr>
              <a:t>silla</a:t>
            </a:r>
            <a:r>
              <a:rPr lang="en-US" dirty="0">
                <a:solidFill>
                  <a:srgbClr val="002060"/>
                </a:solidFill>
              </a:rPr>
              <a:t>̈ </a:t>
            </a:r>
            <a:r>
              <a:rPr lang="en-US" dirty="0" err="1">
                <a:solidFill>
                  <a:srgbClr val="002060"/>
                </a:solidFill>
              </a:rPr>
              <a:t>kuvataidekasvatuksen</a:t>
            </a:r>
            <a:r>
              <a:rPr lang="en-US" dirty="0">
                <a:solidFill>
                  <a:srgbClr val="002060"/>
                </a:solidFill>
              </a:rPr>
              <a:t> </a:t>
            </a:r>
            <a:r>
              <a:rPr lang="en-US" dirty="0" err="1">
                <a:solidFill>
                  <a:srgbClr val="002060"/>
                </a:solidFill>
              </a:rPr>
              <a:t>koulutusohjelmassa</a:t>
            </a:r>
            <a:r>
              <a:rPr lang="en-US" dirty="0">
                <a:solidFill>
                  <a:srgbClr val="002060"/>
                </a:solidFill>
              </a:rPr>
              <a:t> </a:t>
            </a:r>
            <a:r>
              <a:rPr lang="en-US" dirty="0" err="1">
                <a:solidFill>
                  <a:srgbClr val="002060"/>
                </a:solidFill>
              </a:rPr>
              <a:t>ei</a:t>
            </a:r>
            <a:r>
              <a:rPr lang="en-US" dirty="0">
                <a:solidFill>
                  <a:srgbClr val="002060"/>
                </a:solidFill>
              </a:rPr>
              <a:t> ole </a:t>
            </a:r>
            <a:r>
              <a:rPr lang="en-US" dirty="0" err="1">
                <a:solidFill>
                  <a:srgbClr val="002060"/>
                </a:solidFill>
              </a:rPr>
              <a:t>tiettya</a:t>
            </a:r>
            <a:r>
              <a:rPr lang="en-US" dirty="0">
                <a:solidFill>
                  <a:srgbClr val="002060"/>
                </a:solidFill>
              </a:rPr>
              <a:t>̈ </a:t>
            </a:r>
            <a:r>
              <a:rPr lang="en-US" dirty="0" err="1">
                <a:solidFill>
                  <a:srgbClr val="002060"/>
                </a:solidFill>
              </a:rPr>
              <a:t>viittauskäytäntöa</a:t>
            </a:r>
            <a:r>
              <a:rPr lang="en-US" dirty="0">
                <a:solidFill>
                  <a:srgbClr val="002060"/>
                </a:solidFill>
              </a:rPr>
              <a:t>̈. </a:t>
            </a:r>
          </a:p>
          <a:p>
            <a:pPr marL="0" indent="0">
              <a:buNone/>
            </a:pPr>
            <a:endParaRPr lang="en-US" dirty="0">
              <a:solidFill>
                <a:srgbClr val="002060"/>
              </a:solidFill>
            </a:endParaRPr>
          </a:p>
          <a:p>
            <a:pPr marL="0" indent="0">
              <a:buNone/>
            </a:pPr>
            <a:r>
              <a:rPr lang="en-US" u="sng" dirty="0" err="1">
                <a:solidFill>
                  <a:srgbClr val="250E70"/>
                </a:solidFill>
              </a:rPr>
              <a:t>Seminaaritutkielman</a:t>
            </a:r>
            <a:r>
              <a:rPr lang="en-US" u="sng" dirty="0">
                <a:solidFill>
                  <a:srgbClr val="250E70"/>
                </a:solidFill>
              </a:rPr>
              <a:t> </a:t>
            </a:r>
            <a:r>
              <a:rPr lang="en-US" u="sng" dirty="0" err="1">
                <a:solidFill>
                  <a:srgbClr val="250E70"/>
                </a:solidFill>
              </a:rPr>
              <a:t>nimiösivulla</a:t>
            </a:r>
            <a:r>
              <a:rPr lang="en-US" u="sng" dirty="0">
                <a:solidFill>
                  <a:srgbClr val="250E70"/>
                </a:solidFill>
              </a:rPr>
              <a:t> </a:t>
            </a:r>
            <a:r>
              <a:rPr lang="en-US" u="sng" dirty="0" err="1">
                <a:solidFill>
                  <a:srgbClr val="250E70"/>
                </a:solidFill>
              </a:rPr>
              <a:t>täytyy</a:t>
            </a:r>
            <a:r>
              <a:rPr lang="en-US" u="sng" dirty="0">
                <a:solidFill>
                  <a:srgbClr val="250E70"/>
                </a:solidFill>
              </a:rPr>
              <a:t> olla </a:t>
            </a:r>
            <a:r>
              <a:rPr lang="en-US" u="sng" dirty="0" err="1">
                <a:solidFill>
                  <a:srgbClr val="250E70"/>
                </a:solidFill>
              </a:rPr>
              <a:t>seuraavat</a:t>
            </a:r>
            <a:r>
              <a:rPr lang="en-US" u="sng" dirty="0">
                <a:solidFill>
                  <a:srgbClr val="250E70"/>
                </a:solidFill>
              </a:rPr>
              <a:t> </a:t>
            </a:r>
            <a:r>
              <a:rPr lang="en-US" u="sng" dirty="0" err="1">
                <a:solidFill>
                  <a:srgbClr val="250E70"/>
                </a:solidFill>
              </a:rPr>
              <a:t>tiedot</a:t>
            </a:r>
            <a:r>
              <a:rPr lang="en-US" u="sng" dirty="0">
                <a:solidFill>
                  <a:srgbClr val="250E70"/>
                </a:solidFill>
              </a:rPr>
              <a:t>: </a:t>
            </a:r>
          </a:p>
          <a:p>
            <a:pPr marL="0" indent="0">
              <a:buNone/>
            </a:pPr>
            <a:r>
              <a:rPr lang="en-US" dirty="0" err="1">
                <a:solidFill>
                  <a:srgbClr val="250E70"/>
                </a:solidFill>
              </a:rPr>
              <a:t>Työn</a:t>
            </a:r>
            <a:r>
              <a:rPr lang="en-US" dirty="0">
                <a:solidFill>
                  <a:srgbClr val="250E70"/>
                </a:solidFill>
              </a:rPr>
              <a:t> </a:t>
            </a:r>
            <a:r>
              <a:rPr lang="en-US" dirty="0" err="1">
                <a:solidFill>
                  <a:srgbClr val="250E70"/>
                </a:solidFill>
              </a:rPr>
              <a:t>otsikko</a:t>
            </a:r>
            <a:r>
              <a:rPr lang="en-US" dirty="0">
                <a:solidFill>
                  <a:srgbClr val="250E70"/>
                </a:solidFill>
              </a:rPr>
              <a:t> (</a:t>
            </a:r>
            <a:r>
              <a:rPr lang="en-US" sz="2400" dirty="0">
                <a:solidFill>
                  <a:srgbClr val="250E70"/>
                </a:solidFill>
              </a:rPr>
              <a:t>ja </a:t>
            </a:r>
            <a:r>
              <a:rPr lang="en-US" sz="2400" dirty="0" err="1">
                <a:solidFill>
                  <a:srgbClr val="250E70"/>
                </a:solidFill>
              </a:rPr>
              <a:t>mahdollinen</a:t>
            </a:r>
            <a:r>
              <a:rPr lang="en-US" sz="2400" dirty="0">
                <a:solidFill>
                  <a:srgbClr val="250E70"/>
                </a:solidFill>
              </a:rPr>
              <a:t> </a:t>
            </a:r>
            <a:r>
              <a:rPr lang="en-US" sz="2400" dirty="0" err="1">
                <a:solidFill>
                  <a:srgbClr val="250E70"/>
                </a:solidFill>
              </a:rPr>
              <a:t>alaotsikko</a:t>
            </a:r>
            <a:r>
              <a:rPr lang="en-US" dirty="0">
                <a:solidFill>
                  <a:srgbClr val="250E70"/>
                </a:solidFill>
              </a:rPr>
              <a:t>) </a:t>
            </a:r>
          </a:p>
          <a:p>
            <a:pPr marL="0" indent="0">
              <a:buNone/>
            </a:pPr>
            <a:r>
              <a:rPr lang="en-US" dirty="0" err="1">
                <a:solidFill>
                  <a:srgbClr val="250E70"/>
                </a:solidFill>
              </a:rPr>
              <a:t>Tekija</a:t>
            </a:r>
            <a:r>
              <a:rPr lang="en-US" dirty="0">
                <a:solidFill>
                  <a:srgbClr val="250E70"/>
                </a:solidFill>
              </a:rPr>
              <a:t>̈: (</a:t>
            </a:r>
            <a:r>
              <a:rPr lang="en-US" sz="2400" dirty="0" err="1">
                <a:solidFill>
                  <a:srgbClr val="250E70"/>
                </a:solidFill>
              </a:rPr>
              <a:t>nimi</a:t>
            </a:r>
            <a:r>
              <a:rPr lang="en-US" dirty="0">
                <a:solidFill>
                  <a:srgbClr val="250E70"/>
                </a:solidFill>
              </a:rPr>
              <a:t>) </a:t>
            </a:r>
          </a:p>
          <a:p>
            <a:pPr marL="0" indent="0">
              <a:buNone/>
            </a:pPr>
            <a:r>
              <a:rPr lang="en-US" dirty="0" err="1">
                <a:solidFill>
                  <a:srgbClr val="250E70"/>
                </a:solidFill>
              </a:rPr>
              <a:t>Ohjaaja</a:t>
            </a:r>
            <a:r>
              <a:rPr lang="en-US" dirty="0">
                <a:solidFill>
                  <a:srgbClr val="250E70"/>
                </a:solidFill>
              </a:rPr>
              <a:t>: (</a:t>
            </a:r>
            <a:r>
              <a:rPr lang="en-US" sz="2400" dirty="0" err="1">
                <a:solidFill>
                  <a:srgbClr val="250E70"/>
                </a:solidFill>
              </a:rPr>
              <a:t>nimi</a:t>
            </a:r>
            <a:r>
              <a:rPr lang="en-US" dirty="0">
                <a:solidFill>
                  <a:srgbClr val="250E70"/>
                </a:solidFill>
              </a:rPr>
              <a:t>) </a:t>
            </a:r>
          </a:p>
          <a:p>
            <a:pPr marL="0" indent="0">
              <a:buNone/>
            </a:pPr>
            <a:r>
              <a:rPr lang="en-US" dirty="0" err="1">
                <a:solidFill>
                  <a:srgbClr val="250E70"/>
                </a:solidFill>
              </a:rPr>
              <a:t>Tekopaikka</a:t>
            </a:r>
            <a:r>
              <a:rPr lang="en-US" dirty="0">
                <a:solidFill>
                  <a:srgbClr val="250E70"/>
                </a:solidFill>
              </a:rPr>
              <a:t>: (</a:t>
            </a:r>
            <a:r>
              <a:rPr lang="en-US" sz="2400" dirty="0">
                <a:solidFill>
                  <a:srgbClr val="250E70"/>
                </a:solidFill>
              </a:rPr>
              <a:t>Aalto-</a:t>
            </a:r>
            <a:r>
              <a:rPr lang="en-US" sz="2400" dirty="0" err="1">
                <a:solidFill>
                  <a:srgbClr val="250E70"/>
                </a:solidFill>
              </a:rPr>
              <a:t>yliopiston</a:t>
            </a:r>
            <a:r>
              <a:rPr lang="en-US" sz="2400" dirty="0">
                <a:solidFill>
                  <a:srgbClr val="250E70"/>
                </a:solidFill>
              </a:rPr>
              <a:t> </a:t>
            </a:r>
            <a:r>
              <a:rPr lang="en-US" sz="2400" dirty="0" err="1">
                <a:solidFill>
                  <a:srgbClr val="250E70"/>
                </a:solidFill>
              </a:rPr>
              <a:t>taiteiden</a:t>
            </a:r>
            <a:r>
              <a:rPr lang="en-US" sz="2400" dirty="0">
                <a:solidFill>
                  <a:srgbClr val="250E70"/>
                </a:solidFill>
              </a:rPr>
              <a:t> ja </a:t>
            </a:r>
            <a:r>
              <a:rPr lang="en-US" sz="2400" dirty="0" err="1">
                <a:solidFill>
                  <a:srgbClr val="250E70"/>
                </a:solidFill>
              </a:rPr>
              <a:t>suunnittelun</a:t>
            </a:r>
            <a:r>
              <a:rPr lang="en-US" sz="2400" dirty="0">
                <a:solidFill>
                  <a:srgbClr val="250E70"/>
                </a:solidFill>
              </a:rPr>
              <a:t> </a:t>
            </a:r>
            <a:r>
              <a:rPr lang="en-US" sz="2400" dirty="0" err="1">
                <a:solidFill>
                  <a:srgbClr val="250E70"/>
                </a:solidFill>
              </a:rPr>
              <a:t>korkeakoulu</a:t>
            </a:r>
            <a:r>
              <a:rPr lang="en-US" sz="2400" dirty="0">
                <a:solidFill>
                  <a:srgbClr val="250E70"/>
                </a:solidFill>
              </a:rPr>
              <a:t>, </a:t>
            </a:r>
            <a:r>
              <a:rPr lang="en-US" sz="2400" dirty="0" err="1">
                <a:solidFill>
                  <a:srgbClr val="250E70"/>
                </a:solidFill>
              </a:rPr>
              <a:t>taiteen</a:t>
            </a:r>
            <a:r>
              <a:rPr lang="en-US" sz="2400" dirty="0">
                <a:solidFill>
                  <a:srgbClr val="250E70"/>
                </a:solidFill>
              </a:rPr>
              <a:t> </a:t>
            </a:r>
            <a:r>
              <a:rPr lang="en-US" sz="2400" dirty="0" err="1">
                <a:solidFill>
                  <a:srgbClr val="250E70"/>
                </a:solidFill>
              </a:rPr>
              <a:t>laitos</a:t>
            </a:r>
            <a:r>
              <a:rPr lang="en-US" sz="2400" dirty="0">
                <a:solidFill>
                  <a:srgbClr val="250E70"/>
                </a:solidFill>
              </a:rPr>
              <a:t>, </a:t>
            </a:r>
            <a:r>
              <a:rPr lang="en-US" sz="2400" dirty="0" err="1">
                <a:solidFill>
                  <a:srgbClr val="250E70"/>
                </a:solidFill>
              </a:rPr>
              <a:t>kuvataidekasvatus</a:t>
            </a:r>
            <a:r>
              <a:rPr lang="en-US" dirty="0">
                <a:solidFill>
                  <a:srgbClr val="250E70"/>
                </a:solidFill>
              </a:rPr>
              <a:t>)</a:t>
            </a:r>
            <a:endParaRPr lang="en-US" sz="2400" dirty="0">
              <a:solidFill>
                <a:srgbClr val="250E70"/>
              </a:solidFill>
            </a:endParaRPr>
          </a:p>
          <a:p>
            <a:pPr marL="0" indent="0">
              <a:buNone/>
            </a:pPr>
            <a:endParaRPr lang="en-US" dirty="0">
              <a:solidFill>
                <a:srgbClr val="250E7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6031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p:spPr>
        <p:txBody>
          <a:bodyPr>
            <a:normAutofit/>
          </a:bodyPr>
          <a:lstStyle/>
          <a:p>
            <a:r>
              <a:rPr lang="en-US" sz="2800" b="1" i="1" dirty="0" err="1">
                <a:solidFill>
                  <a:schemeClr val="accent6">
                    <a:lumMod val="50000"/>
                  </a:schemeClr>
                </a:solidFill>
              </a:rPr>
              <a:t>Työn</a:t>
            </a:r>
            <a:r>
              <a:rPr lang="en-US" sz="2800" b="1" i="1" dirty="0">
                <a:solidFill>
                  <a:schemeClr val="accent6">
                    <a:lumMod val="50000"/>
                  </a:schemeClr>
                </a:solidFill>
              </a:rPr>
              <a:t> </a:t>
            </a:r>
            <a:r>
              <a:rPr lang="en-US" sz="2800" b="1" i="1" dirty="0" err="1">
                <a:solidFill>
                  <a:schemeClr val="accent6">
                    <a:lumMod val="50000"/>
                  </a:schemeClr>
                </a:solidFill>
              </a:rPr>
              <a:t>jaksottelu</a:t>
            </a:r>
            <a:endParaRPr lang="en-US" sz="2800" b="1" i="1"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r>
              <a:rPr lang="en-US" dirty="0" err="1">
                <a:solidFill>
                  <a:schemeClr val="accent6">
                    <a:lumMod val="75000"/>
                  </a:schemeClr>
                </a:solidFill>
              </a:rPr>
              <a:t>Sisällöllisesti</a:t>
            </a:r>
            <a:r>
              <a:rPr lang="en-US" dirty="0">
                <a:solidFill>
                  <a:schemeClr val="accent6">
                    <a:lumMod val="75000"/>
                  </a:schemeClr>
                </a:solidFill>
              </a:rPr>
              <a:t> </a:t>
            </a:r>
            <a:r>
              <a:rPr lang="en-US" dirty="0" err="1">
                <a:solidFill>
                  <a:schemeClr val="accent6">
                    <a:lumMod val="75000"/>
                  </a:schemeClr>
                </a:solidFill>
              </a:rPr>
              <a:t>tutkielma</a:t>
            </a:r>
            <a:r>
              <a:rPr lang="en-US" dirty="0">
                <a:solidFill>
                  <a:schemeClr val="accent6">
                    <a:lumMod val="75000"/>
                  </a:schemeClr>
                </a:solidFill>
              </a:rPr>
              <a:t> – </a:t>
            </a:r>
            <a:r>
              <a:rPr lang="en-US" dirty="0" err="1">
                <a:solidFill>
                  <a:schemeClr val="accent6">
                    <a:lumMod val="75000"/>
                  </a:schemeClr>
                </a:solidFill>
              </a:rPr>
              <a:t>esimerkiksi</a:t>
            </a:r>
            <a:r>
              <a:rPr lang="en-US" dirty="0">
                <a:solidFill>
                  <a:schemeClr val="accent6">
                    <a:lumMod val="75000"/>
                  </a:schemeClr>
                </a:solidFill>
              </a:rPr>
              <a:t> </a:t>
            </a:r>
            <a:r>
              <a:rPr lang="en-US" dirty="0" err="1">
                <a:solidFill>
                  <a:schemeClr val="accent6">
                    <a:lumMod val="75000"/>
                  </a:schemeClr>
                </a:solidFill>
              </a:rPr>
              <a:t>maisterin</a:t>
            </a:r>
            <a:r>
              <a:rPr lang="en-US" dirty="0">
                <a:solidFill>
                  <a:schemeClr val="accent6">
                    <a:lumMod val="75000"/>
                  </a:schemeClr>
                </a:solidFill>
              </a:rPr>
              <a:t> </a:t>
            </a:r>
            <a:r>
              <a:rPr lang="en-US" dirty="0" err="1">
                <a:solidFill>
                  <a:schemeClr val="accent6">
                    <a:lumMod val="75000"/>
                  </a:schemeClr>
                </a:solidFill>
              </a:rPr>
              <a:t>opinnäyte</a:t>
            </a:r>
            <a:r>
              <a:rPr lang="en-US" dirty="0">
                <a:solidFill>
                  <a:schemeClr val="accent6">
                    <a:lumMod val="75000"/>
                  </a:schemeClr>
                </a:solidFill>
              </a:rPr>
              <a:t> – </a:t>
            </a:r>
            <a:r>
              <a:rPr lang="en-US" dirty="0" err="1">
                <a:solidFill>
                  <a:schemeClr val="accent6">
                    <a:lumMod val="75000"/>
                  </a:schemeClr>
                </a:solidFill>
              </a:rPr>
              <a:t>jakaantuu</a:t>
            </a:r>
            <a:r>
              <a:rPr lang="en-US" dirty="0">
                <a:solidFill>
                  <a:schemeClr val="accent6">
                    <a:lumMod val="75000"/>
                  </a:schemeClr>
                </a:solidFill>
              </a:rPr>
              <a:t> </a:t>
            </a:r>
            <a:r>
              <a:rPr lang="en-US" dirty="0" err="1">
                <a:solidFill>
                  <a:schemeClr val="accent6">
                    <a:lumMod val="75000"/>
                  </a:schemeClr>
                </a:solidFill>
              </a:rPr>
              <a:t>johdantoon</a:t>
            </a:r>
            <a:r>
              <a:rPr lang="en-US" dirty="0">
                <a:solidFill>
                  <a:schemeClr val="accent6">
                    <a:lumMod val="75000"/>
                  </a:schemeClr>
                </a:solidFill>
              </a:rPr>
              <a:t>, </a:t>
            </a:r>
            <a:r>
              <a:rPr lang="en-US" dirty="0" err="1">
                <a:solidFill>
                  <a:schemeClr val="accent6">
                    <a:lumMod val="75000"/>
                  </a:schemeClr>
                </a:solidFill>
              </a:rPr>
              <a:t>käsittelyosaan</a:t>
            </a:r>
            <a:r>
              <a:rPr lang="en-US" dirty="0">
                <a:solidFill>
                  <a:schemeClr val="accent6">
                    <a:lumMod val="75000"/>
                  </a:schemeClr>
                </a:solidFill>
              </a:rPr>
              <a:t> ja </a:t>
            </a:r>
            <a:r>
              <a:rPr lang="en-US" dirty="0" err="1">
                <a:solidFill>
                  <a:schemeClr val="accent6">
                    <a:lumMod val="75000"/>
                  </a:schemeClr>
                </a:solidFill>
              </a:rPr>
              <a:t>yhteenvetoon</a:t>
            </a:r>
            <a:r>
              <a:rPr lang="en-US" dirty="0">
                <a:solidFill>
                  <a:schemeClr val="accent6">
                    <a:lumMod val="75000"/>
                  </a:schemeClr>
                </a:solidFill>
              </a:rPr>
              <a:t>. </a:t>
            </a:r>
            <a:r>
              <a:rPr lang="en-US" dirty="0" err="1">
                <a:solidFill>
                  <a:schemeClr val="accent6">
                    <a:lumMod val="75000"/>
                  </a:schemeClr>
                </a:solidFill>
              </a:rPr>
              <a:t>Tämän</a:t>
            </a:r>
            <a:r>
              <a:rPr lang="en-US" dirty="0">
                <a:solidFill>
                  <a:schemeClr val="accent6">
                    <a:lumMod val="75000"/>
                  </a:schemeClr>
                </a:solidFill>
              </a:rPr>
              <a:t> </a:t>
            </a:r>
            <a:r>
              <a:rPr lang="en-US" dirty="0" err="1">
                <a:solidFill>
                  <a:schemeClr val="accent6">
                    <a:lumMod val="75000"/>
                  </a:schemeClr>
                </a:solidFill>
              </a:rPr>
              <a:t>jälkeen</a:t>
            </a:r>
            <a:r>
              <a:rPr lang="en-US" dirty="0">
                <a:solidFill>
                  <a:schemeClr val="accent6">
                    <a:lumMod val="75000"/>
                  </a:schemeClr>
                </a:solidFill>
              </a:rPr>
              <a:t> </a:t>
            </a:r>
            <a:r>
              <a:rPr lang="en-US" dirty="0" err="1">
                <a:solidFill>
                  <a:schemeClr val="accent6">
                    <a:lumMod val="75000"/>
                  </a:schemeClr>
                </a:solidFill>
              </a:rPr>
              <a:t>seuraavat</a:t>
            </a:r>
            <a:r>
              <a:rPr lang="en-US" dirty="0">
                <a:solidFill>
                  <a:schemeClr val="accent6">
                    <a:lumMod val="75000"/>
                  </a:schemeClr>
                </a:solidFill>
              </a:rPr>
              <a:t> </a:t>
            </a:r>
            <a:r>
              <a:rPr lang="en-US" dirty="0" err="1">
                <a:solidFill>
                  <a:schemeClr val="accent6">
                    <a:lumMod val="75000"/>
                  </a:schemeClr>
                </a:solidFill>
              </a:rPr>
              <a:t>loppuviitteet</a:t>
            </a:r>
            <a:r>
              <a:rPr lang="en-US" dirty="0">
                <a:solidFill>
                  <a:schemeClr val="accent6">
                    <a:lumMod val="75000"/>
                  </a:schemeClr>
                </a:solidFill>
              </a:rPr>
              <a:t> (</a:t>
            </a:r>
            <a:r>
              <a:rPr lang="en-US" dirty="0" err="1">
                <a:solidFill>
                  <a:schemeClr val="accent6">
                    <a:lumMod val="75000"/>
                  </a:schemeClr>
                </a:solidFill>
              </a:rPr>
              <a:t>ellei</a:t>
            </a:r>
            <a:r>
              <a:rPr lang="en-US" dirty="0">
                <a:solidFill>
                  <a:schemeClr val="accent6">
                    <a:lumMod val="75000"/>
                  </a:schemeClr>
                </a:solidFill>
              </a:rPr>
              <a:t> ole </a:t>
            </a:r>
            <a:r>
              <a:rPr lang="en-US" dirty="0" err="1">
                <a:solidFill>
                  <a:schemeClr val="accent6">
                    <a:lumMod val="75000"/>
                  </a:schemeClr>
                </a:solidFill>
              </a:rPr>
              <a:t>käytetty</a:t>
            </a:r>
            <a:r>
              <a:rPr lang="en-US" dirty="0">
                <a:solidFill>
                  <a:schemeClr val="accent6">
                    <a:lumMod val="75000"/>
                  </a:schemeClr>
                </a:solidFill>
              </a:rPr>
              <a:t> </a:t>
            </a:r>
            <a:r>
              <a:rPr lang="en-US" dirty="0" err="1">
                <a:solidFill>
                  <a:schemeClr val="accent6">
                    <a:lumMod val="75000"/>
                  </a:schemeClr>
                </a:solidFill>
              </a:rPr>
              <a:t>sisä</a:t>
            </a:r>
            <a:r>
              <a:rPr lang="en-US" dirty="0">
                <a:solidFill>
                  <a:schemeClr val="accent6">
                    <a:lumMod val="75000"/>
                  </a:schemeClr>
                </a:solidFill>
              </a:rPr>
              <a:t>- tai </a:t>
            </a:r>
            <a:r>
              <a:rPr lang="en-US" dirty="0" err="1">
                <a:solidFill>
                  <a:schemeClr val="accent6">
                    <a:lumMod val="75000"/>
                  </a:schemeClr>
                </a:solidFill>
              </a:rPr>
              <a:t>alaviitteita</a:t>
            </a:r>
            <a:r>
              <a:rPr lang="en-US" dirty="0">
                <a:solidFill>
                  <a:schemeClr val="accent6">
                    <a:lumMod val="75000"/>
                  </a:schemeClr>
                </a:solidFill>
              </a:rPr>
              <a:t>̈), </a:t>
            </a:r>
            <a:r>
              <a:rPr lang="en-US" dirty="0" err="1">
                <a:solidFill>
                  <a:schemeClr val="accent6">
                    <a:lumMod val="75000"/>
                  </a:schemeClr>
                </a:solidFill>
              </a:rPr>
              <a:t>lähdeluettelo</a:t>
            </a:r>
            <a:r>
              <a:rPr lang="en-US" dirty="0">
                <a:solidFill>
                  <a:schemeClr val="accent6">
                    <a:lumMod val="75000"/>
                  </a:schemeClr>
                </a:solidFill>
              </a:rPr>
              <a:t> </a:t>
            </a:r>
            <a:r>
              <a:rPr lang="en-US" dirty="0" err="1">
                <a:solidFill>
                  <a:schemeClr val="accent6">
                    <a:lumMod val="75000"/>
                  </a:schemeClr>
                </a:solidFill>
              </a:rPr>
              <a:t>seka</a:t>
            </a:r>
            <a:r>
              <a:rPr lang="en-US" dirty="0">
                <a:solidFill>
                  <a:schemeClr val="accent6">
                    <a:lumMod val="75000"/>
                  </a:schemeClr>
                </a:solidFill>
              </a:rPr>
              <a:t>̈ </a:t>
            </a:r>
            <a:r>
              <a:rPr lang="en-US" dirty="0" err="1">
                <a:solidFill>
                  <a:schemeClr val="accent6">
                    <a:lumMod val="75000"/>
                  </a:schemeClr>
                </a:solidFill>
              </a:rPr>
              <a:t>mahdolliset</a:t>
            </a:r>
            <a:r>
              <a:rPr lang="en-US" dirty="0">
                <a:solidFill>
                  <a:schemeClr val="accent6">
                    <a:lumMod val="75000"/>
                  </a:schemeClr>
                </a:solidFill>
              </a:rPr>
              <a:t> </a:t>
            </a:r>
            <a:r>
              <a:rPr lang="en-US" dirty="0" err="1">
                <a:solidFill>
                  <a:schemeClr val="accent6">
                    <a:lumMod val="75000"/>
                  </a:schemeClr>
                </a:solidFill>
              </a:rPr>
              <a:t>liitteet</a:t>
            </a:r>
            <a:r>
              <a:rPr lang="en-US" dirty="0">
                <a:solidFill>
                  <a:schemeClr val="accent6">
                    <a:lumMod val="75000"/>
                  </a:schemeClr>
                </a:solidFill>
              </a:rPr>
              <a:t>. </a:t>
            </a:r>
          </a:p>
          <a:p>
            <a:pPr marL="0" indent="0">
              <a:buNone/>
            </a:pPr>
            <a:endParaRPr lang="en-US" i="1" dirty="0">
              <a:solidFill>
                <a:schemeClr val="accent6">
                  <a:lumMod val="75000"/>
                </a:schemeClr>
              </a:solidFill>
            </a:endParaRPr>
          </a:p>
          <a:p>
            <a:pPr marL="0" indent="0">
              <a:buNone/>
            </a:pPr>
            <a:r>
              <a:rPr lang="en-US" b="1" i="1" dirty="0" err="1">
                <a:solidFill>
                  <a:schemeClr val="accent6">
                    <a:lumMod val="50000"/>
                  </a:schemeClr>
                </a:solidFill>
              </a:rPr>
              <a:t>Taidekasvatusseminaarin</a:t>
            </a:r>
            <a:r>
              <a:rPr lang="en-US" b="1" i="1" dirty="0">
                <a:solidFill>
                  <a:schemeClr val="accent6">
                    <a:lumMod val="50000"/>
                  </a:schemeClr>
                </a:solidFill>
              </a:rPr>
              <a:t> </a:t>
            </a:r>
            <a:r>
              <a:rPr lang="en-US" b="1" i="1" dirty="0" err="1">
                <a:solidFill>
                  <a:schemeClr val="accent6">
                    <a:lumMod val="50000"/>
                  </a:schemeClr>
                </a:solidFill>
              </a:rPr>
              <a:t>työt</a:t>
            </a:r>
            <a:r>
              <a:rPr lang="en-US" b="1" i="1" dirty="0">
                <a:solidFill>
                  <a:schemeClr val="accent6">
                    <a:lumMod val="50000"/>
                  </a:schemeClr>
                </a:solidFill>
              </a:rPr>
              <a:t> </a:t>
            </a:r>
            <a:r>
              <a:rPr lang="en-US" b="1" i="1" dirty="0" err="1">
                <a:solidFill>
                  <a:schemeClr val="accent6">
                    <a:lumMod val="50000"/>
                  </a:schemeClr>
                </a:solidFill>
              </a:rPr>
              <a:t>voivat</a:t>
            </a:r>
            <a:r>
              <a:rPr lang="en-US" b="1" i="1" dirty="0">
                <a:solidFill>
                  <a:schemeClr val="accent6">
                    <a:lumMod val="50000"/>
                  </a:schemeClr>
                </a:solidFill>
              </a:rPr>
              <a:t> </a:t>
            </a:r>
            <a:r>
              <a:rPr lang="en-US" b="1" i="1" dirty="0" err="1">
                <a:solidFill>
                  <a:schemeClr val="accent6">
                    <a:lumMod val="50000"/>
                  </a:schemeClr>
                </a:solidFill>
              </a:rPr>
              <a:t>kuitenkin</a:t>
            </a:r>
            <a:r>
              <a:rPr lang="en-US" b="1" i="1" dirty="0">
                <a:solidFill>
                  <a:schemeClr val="accent6">
                    <a:lumMod val="50000"/>
                  </a:schemeClr>
                </a:solidFill>
              </a:rPr>
              <a:t> </a:t>
            </a:r>
            <a:r>
              <a:rPr lang="en-US" b="1" i="1" dirty="0" err="1">
                <a:solidFill>
                  <a:schemeClr val="accent6">
                    <a:lumMod val="50000"/>
                  </a:schemeClr>
                </a:solidFill>
              </a:rPr>
              <a:t>muodostaa</a:t>
            </a:r>
            <a:r>
              <a:rPr lang="en-US" b="1" i="1" dirty="0">
                <a:solidFill>
                  <a:schemeClr val="accent6">
                    <a:lumMod val="50000"/>
                  </a:schemeClr>
                </a:solidFill>
              </a:rPr>
              <a:t> </a:t>
            </a:r>
            <a:r>
              <a:rPr lang="en-US" b="1" i="1" dirty="0" err="1">
                <a:solidFill>
                  <a:schemeClr val="accent6">
                    <a:lumMod val="50000"/>
                  </a:schemeClr>
                </a:solidFill>
              </a:rPr>
              <a:t>tästa</a:t>
            </a:r>
            <a:r>
              <a:rPr lang="en-US" b="1" i="1" dirty="0">
                <a:solidFill>
                  <a:schemeClr val="accent6">
                    <a:lumMod val="50000"/>
                  </a:schemeClr>
                </a:solidFill>
              </a:rPr>
              <a:t>̈ </a:t>
            </a:r>
            <a:r>
              <a:rPr lang="en-US" b="1" i="1" dirty="0" err="1">
                <a:solidFill>
                  <a:schemeClr val="accent6">
                    <a:lumMod val="50000"/>
                  </a:schemeClr>
                </a:solidFill>
              </a:rPr>
              <a:t>jaksottelusta</a:t>
            </a:r>
            <a:r>
              <a:rPr lang="en-US" b="1" i="1" dirty="0">
                <a:solidFill>
                  <a:schemeClr val="accent6">
                    <a:lumMod val="50000"/>
                  </a:schemeClr>
                </a:solidFill>
              </a:rPr>
              <a:t> </a:t>
            </a:r>
            <a:r>
              <a:rPr lang="en-US" b="1" i="1" dirty="0" err="1">
                <a:solidFill>
                  <a:schemeClr val="accent6">
                    <a:lumMod val="50000"/>
                  </a:schemeClr>
                </a:solidFill>
              </a:rPr>
              <a:t>poikkeuksen</a:t>
            </a:r>
            <a:r>
              <a:rPr lang="en-US" b="1" i="1" dirty="0">
                <a:solidFill>
                  <a:schemeClr val="accent6">
                    <a:lumMod val="50000"/>
                  </a:schemeClr>
                </a:solidFill>
              </a:rPr>
              <a:t>, </a:t>
            </a:r>
            <a:r>
              <a:rPr lang="en-US" b="1" i="1" dirty="0" err="1">
                <a:solidFill>
                  <a:schemeClr val="accent6">
                    <a:lumMod val="50000"/>
                  </a:schemeClr>
                </a:solidFill>
              </a:rPr>
              <a:t>silla</a:t>
            </a:r>
            <a:r>
              <a:rPr lang="en-US" b="1" i="1" dirty="0">
                <a:solidFill>
                  <a:schemeClr val="accent6">
                    <a:lumMod val="50000"/>
                  </a:schemeClr>
                </a:solidFill>
              </a:rPr>
              <a:t>̈ </a:t>
            </a:r>
            <a:r>
              <a:rPr lang="en-US" b="1" i="1" dirty="0" err="1">
                <a:solidFill>
                  <a:schemeClr val="accent6">
                    <a:lumMod val="50000"/>
                  </a:schemeClr>
                </a:solidFill>
              </a:rPr>
              <a:t>seminaarityo</a:t>
            </a:r>
            <a:r>
              <a:rPr lang="en-US" b="1" i="1" dirty="0">
                <a:solidFill>
                  <a:schemeClr val="accent6">
                    <a:lumMod val="50000"/>
                  </a:schemeClr>
                </a:solidFill>
              </a:rPr>
              <a:t>̈ </a:t>
            </a:r>
            <a:r>
              <a:rPr lang="en-US" b="1" i="1" dirty="0" err="1">
                <a:solidFill>
                  <a:schemeClr val="accent6">
                    <a:lumMod val="50000"/>
                  </a:schemeClr>
                </a:solidFill>
              </a:rPr>
              <a:t>voi</a:t>
            </a:r>
            <a:r>
              <a:rPr lang="en-US" b="1" i="1" dirty="0">
                <a:solidFill>
                  <a:schemeClr val="accent6">
                    <a:lumMod val="50000"/>
                  </a:schemeClr>
                </a:solidFill>
              </a:rPr>
              <a:t> olla </a:t>
            </a:r>
            <a:r>
              <a:rPr lang="en-US" b="1" i="1" dirty="0" err="1">
                <a:solidFill>
                  <a:schemeClr val="accent6">
                    <a:lumMod val="50000"/>
                  </a:schemeClr>
                </a:solidFill>
              </a:rPr>
              <a:t>esimerkiksi</a:t>
            </a:r>
            <a:r>
              <a:rPr lang="en-US" b="1" i="1" dirty="0">
                <a:solidFill>
                  <a:schemeClr val="accent6">
                    <a:lumMod val="50000"/>
                  </a:schemeClr>
                </a:solidFill>
              </a:rPr>
              <a:t> </a:t>
            </a:r>
            <a:r>
              <a:rPr lang="en-US" b="1" i="1" dirty="0" err="1">
                <a:solidFill>
                  <a:schemeClr val="accent6">
                    <a:lumMod val="50000"/>
                  </a:schemeClr>
                </a:solidFill>
              </a:rPr>
              <a:t>kirjallisuuskatsaus</a:t>
            </a:r>
            <a:r>
              <a:rPr lang="en-US" b="1" i="1" dirty="0">
                <a:solidFill>
                  <a:schemeClr val="accent6">
                    <a:lumMod val="50000"/>
                  </a:schemeClr>
                </a:solidFill>
              </a:rPr>
              <a:t>, </a:t>
            </a:r>
            <a:r>
              <a:rPr lang="en-US" b="1" i="1" dirty="0" err="1">
                <a:solidFill>
                  <a:schemeClr val="accent6">
                    <a:lumMod val="50000"/>
                  </a:schemeClr>
                </a:solidFill>
              </a:rPr>
              <a:t>metodin</a:t>
            </a:r>
            <a:r>
              <a:rPr lang="en-US" b="1" i="1" dirty="0">
                <a:solidFill>
                  <a:schemeClr val="accent6">
                    <a:lumMod val="50000"/>
                  </a:schemeClr>
                </a:solidFill>
              </a:rPr>
              <a:t> </a:t>
            </a:r>
            <a:r>
              <a:rPr lang="en-US" b="1" i="1" dirty="0" err="1">
                <a:solidFill>
                  <a:schemeClr val="accent6">
                    <a:lumMod val="50000"/>
                  </a:schemeClr>
                </a:solidFill>
              </a:rPr>
              <a:t>tarkastelua</a:t>
            </a:r>
            <a:r>
              <a:rPr lang="en-US" b="1" i="1" dirty="0">
                <a:solidFill>
                  <a:schemeClr val="accent6">
                    <a:lumMod val="50000"/>
                  </a:schemeClr>
                </a:solidFill>
              </a:rPr>
              <a:t> ja </a:t>
            </a:r>
            <a:r>
              <a:rPr lang="en-US" b="1" i="1" dirty="0" err="1">
                <a:solidFill>
                  <a:schemeClr val="accent6">
                    <a:lumMod val="50000"/>
                  </a:schemeClr>
                </a:solidFill>
              </a:rPr>
              <a:t>pohdintaa</a:t>
            </a:r>
            <a:r>
              <a:rPr lang="en-US" b="1" i="1" dirty="0">
                <a:solidFill>
                  <a:schemeClr val="accent6">
                    <a:lumMod val="50000"/>
                  </a:schemeClr>
                </a:solidFill>
              </a:rPr>
              <a:t> tai </a:t>
            </a:r>
            <a:r>
              <a:rPr lang="en-US" b="1" i="1" dirty="0" err="1">
                <a:solidFill>
                  <a:schemeClr val="accent6">
                    <a:lumMod val="50000"/>
                  </a:schemeClr>
                </a:solidFill>
              </a:rPr>
              <a:t>johdantopohdintaa</a:t>
            </a:r>
            <a:r>
              <a:rPr lang="en-US" b="1" i="1" dirty="0">
                <a:solidFill>
                  <a:schemeClr val="accent6">
                    <a:lumMod val="50000"/>
                  </a:schemeClr>
                </a:solidFill>
              </a:rPr>
              <a:t> </a:t>
            </a:r>
            <a:r>
              <a:rPr lang="en-US" b="1" i="1" dirty="0" err="1">
                <a:solidFill>
                  <a:schemeClr val="accent6">
                    <a:lumMod val="50000"/>
                  </a:schemeClr>
                </a:solidFill>
              </a:rPr>
              <a:t>maisterin</a:t>
            </a:r>
            <a:r>
              <a:rPr lang="en-US" b="1" i="1" dirty="0">
                <a:solidFill>
                  <a:schemeClr val="accent6">
                    <a:lumMod val="50000"/>
                  </a:schemeClr>
                </a:solidFill>
              </a:rPr>
              <a:t> </a:t>
            </a:r>
            <a:r>
              <a:rPr lang="en-US" b="1" i="1" dirty="0" err="1">
                <a:solidFill>
                  <a:schemeClr val="accent6">
                    <a:lumMod val="50000"/>
                  </a:schemeClr>
                </a:solidFill>
              </a:rPr>
              <a:t>opinnäytteen</a:t>
            </a:r>
            <a:r>
              <a:rPr lang="en-US" b="1" i="1" dirty="0">
                <a:solidFill>
                  <a:schemeClr val="accent6">
                    <a:lumMod val="50000"/>
                  </a:schemeClr>
                </a:solidFill>
              </a:rPr>
              <a:t> </a:t>
            </a:r>
            <a:r>
              <a:rPr lang="en-US" b="1" i="1" dirty="0" err="1">
                <a:solidFill>
                  <a:schemeClr val="accent6">
                    <a:lumMod val="50000"/>
                  </a:schemeClr>
                </a:solidFill>
              </a:rPr>
              <a:t>aihetta</a:t>
            </a:r>
            <a:r>
              <a:rPr lang="en-US" b="1" i="1" dirty="0">
                <a:solidFill>
                  <a:schemeClr val="accent6">
                    <a:lumMod val="50000"/>
                  </a:schemeClr>
                </a:solidFill>
              </a:rPr>
              <a:t> </a:t>
            </a:r>
            <a:r>
              <a:rPr lang="en-US" b="1" i="1" dirty="0" err="1">
                <a:solidFill>
                  <a:schemeClr val="accent6">
                    <a:lumMod val="50000"/>
                  </a:schemeClr>
                </a:solidFill>
              </a:rPr>
              <a:t>ajatellen</a:t>
            </a:r>
            <a:r>
              <a:rPr lang="en-US" b="1" i="1" dirty="0">
                <a:solidFill>
                  <a:schemeClr val="accent6">
                    <a:lumMod val="50000"/>
                  </a:schemeClr>
                </a:solidFill>
              </a:rPr>
              <a:t>. </a:t>
            </a:r>
            <a:endParaRPr lang="en-US" b="1" dirty="0">
              <a:solidFill>
                <a:schemeClr val="accent6">
                  <a:lumMod val="50000"/>
                </a:schemeClr>
              </a:solidFill>
            </a:endParaRPr>
          </a:p>
          <a:p>
            <a:pPr marL="0" indent="0">
              <a:buNone/>
            </a:pPr>
            <a:endParaRPr lang="en-US" dirty="0"/>
          </a:p>
        </p:txBody>
      </p:sp>
    </p:spTree>
    <p:extLst>
      <p:ext uri="{BB962C8B-B14F-4D97-AF65-F5344CB8AC3E}">
        <p14:creationId xmlns:p14="http://schemas.microsoft.com/office/powerpoint/2010/main" val="180169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1041</Words>
  <Application>Microsoft Macintosh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Mikä on tutkielma?</vt:lpstr>
      <vt:lpstr>Aineiston käsittely – teoreettinen viitekehys</vt:lpstr>
      <vt:lpstr>Tutkimuskysymys ohjaa työtä</vt:lpstr>
      <vt:lpstr>Tutkimusmenetelmä on työkalu </vt:lpstr>
      <vt:lpstr>Ajattelemisen taito ja kriittisyys</vt:lpstr>
      <vt:lpstr>Tutkiminen on luovaa toimintaa</vt:lpstr>
      <vt:lpstr>Muodollisuuksista</vt:lpstr>
      <vt:lpstr>Työn jaksottelu</vt:lpstr>
      <vt:lpstr>Johdanto . . .</vt:lpstr>
      <vt:lpstr>. . . Johdanto jatkuu</vt:lpstr>
      <vt:lpstr>Käsittelyosa</vt:lpstr>
      <vt:lpstr>Yhteenveto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Sederholm Helena</cp:lastModifiedBy>
  <cp:revision>18</cp:revision>
  <dcterms:created xsi:type="dcterms:W3CDTF">2018-09-18T08:15:41Z</dcterms:created>
  <dcterms:modified xsi:type="dcterms:W3CDTF">2020-09-14T11:35:50Z</dcterms:modified>
</cp:coreProperties>
</file>