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4"/>
    <p:sldMasterId id="2147483930" r:id="rId5"/>
    <p:sldMasterId id="2147483928" r:id="rId6"/>
    <p:sldMasterId id="2147483929" r:id="rId7"/>
  </p:sldMasterIdLst>
  <p:notesMasterIdLst>
    <p:notesMasterId r:id="rId18"/>
  </p:notesMasterIdLst>
  <p:handoutMasterIdLst>
    <p:handoutMasterId r:id="rId19"/>
  </p:handoutMasterIdLst>
  <p:sldIdLst>
    <p:sldId id="461" r:id="rId8"/>
    <p:sldId id="633" r:id="rId9"/>
    <p:sldId id="637" r:id="rId10"/>
    <p:sldId id="562" r:id="rId11"/>
    <p:sldId id="647" r:id="rId12"/>
    <p:sldId id="640" r:id="rId13"/>
    <p:sldId id="641" r:id="rId14"/>
    <p:sldId id="642" r:id="rId15"/>
    <p:sldId id="643" r:id="rId16"/>
    <p:sldId id="64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DF9"/>
    <a:srgbClr val="4E6DBB"/>
    <a:srgbClr val="800E14"/>
    <a:srgbClr val="FFB3B6"/>
    <a:srgbClr val="FF4D55"/>
    <a:srgbClr val="991219"/>
    <a:srgbClr val="8D6BB3"/>
    <a:srgbClr val="E5E5E5"/>
    <a:srgbClr val="092467"/>
    <a:srgbClr val="0B4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AA63B2-878B-4426-B02D-811AAD9E1153}" v="3" dt="2024-02-12T13:36:10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06" autoAdjust="0"/>
    <p:restoredTop sz="96354" autoAdjust="0"/>
  </p:normalViewPr>
  <p:slideViewPr>
    <p:cSldViewPr snapToGrid="0">
      <p:cViewPr varScale="1">
        <p:scale>
          <a:sx n="110" d="100"/>
          <a:sy n="110" d="100"/>
        </p:scale>
        <p:origin x="228" y="96"/>
      </p:cViewPr>
      <p:guideLst/>
    </p:cSldViewPr>
  </p:slideViewPr>
  <p:outlineViewPr>
    <p:cViewPr>
      <p:scale>
        <a:sx n="33" d="100"/>
        <a:sy n="33" d="100"/>
      </p:scale>
      <p:origin x="0" y="-1096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7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83175-B073-7142-811F-73B7B3BC4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4F941-4B2C-A748-82FA-4A820F139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7279D-5FF2-1E4F-B1BC-98B30CF196FC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8E06B-7F91-9348-9879-23CC4DDEDB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B914-CF41-BC4D-9DB3-1AFBE5219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49D2-F730-EC41-BA8F-AD89A7CAA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96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2DED-1175-4B48-963A-AA2E9B01AED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1ABF-A388-0B40-BA66-489EF113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2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3" indent="-1587"/>
            <a:r>
              <a:rPr lang="en-US" sz="2000" dirty="0"/>
              <a:t>Download for iOS: </a:t>
            </a:r>
            <a:r>
              <a:rPr lang="en-US" sz="2000" dirty="0">
                <a:solidFill>
                  <a:srgbClr val="9F2241"/>
                </a:solidFill>
              </a:rPr>
              <a:t>https://</a:t>
            </a:r>
            <a:r>
              <a:rPr lang="en-US" sz="2000" dirty="0" err="1">
                <a:solidFill>
                  <a:srgbClr val="9F2241"/>
                </a:solidFill>
              </a:rPr>
              <a:t>apple.co</a:t>
            </a:r>
            <a:r>
              <a:rPr lang="en-US" sz="2000" dirty="0">
                <a:solidFill>
                  <a:srgbClr val="9F2241"/>
                </a:solidFill>
              </a:rPr>
              <a:t>/2JEwQEy</a:t>
            </a:r>
            <a:endParaRPr lang="en-US" sz="2000" dirty="0"/>
          </a:p>
          <a:p>
            <a:pPr marL="0" lvl="3" indent="-1587"/>
            <a:r>
              <a:rPr lang="en-US" sz="2000" dirty="0"/>
              <a:t>Download for Android: </a:t>
            </a:r>
            <a:r>
              <a:rPr lang="en-US" sz="2000" dirty="0">
                <a:solidFill>
                  <a:srgbClr val="9F2241"/>
                </a:solidFill>
              </a:rPr>
              <a:t>https://</a:t>
            </a:r>
            <a:r>
              <a:rPr lang="en-US" sz="2000" dirty="0" err="1">
                <a:solidFill>
                  <a:srgbClr val="9F2241"/>
                </a:solidFill>
              </a:rPr>
              <a:t>bit.ly</a:t>
            </a:r>
            <a:r>
              <a:rPr lang="en-US" sz="2000" dirty="0">
                <a:solidFill>
                  <a:srgbClr val="9F2241"/>
                </a:solidFill>
              </a:rPr>
              <a:t>/30HTWzS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1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32D89BB-DA25-A44A-A94F-A4D8FF796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844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748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3 - Chapt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5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- Appendix-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– 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2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– End Slide -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7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8 – End Slide -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0608CF8-1B61-D844-A42C-BB2894E8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9D1C93F-9214-C346-B4ED-6B65FFE16482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B20664-C011-2340-9EBE-3A3DD8D9A927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8649837-791B-F54F-B15D-0C953383410E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0" name="Parallelogram 29">
                <a:extLst>
                  <a:ext uri="{FF2B5EF4-FFF2-40B4-BE49-F238E27FC236}">
                    <a16:creationId xmlns:a16="http://schemas.microsoft.com/office/drawing/2014/main" id="{2E489CC4-2785-B741-96DE-190812C091EC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Parallelogram 30">
                <a:extLst>
                  <a:ext uri="{FF2B5EF4-FFF2-40B4-BE49-F238E27FC236}">
                    <a16:creationId xmlns:a16="http://schemas.microsoft.com/office/drawing/2014/main" id="{BA7B40E4-23E0-8448-8D81-0766892BB548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A321596-206C-544D-8D9A-8C97B63897CD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13DD950-F20F-E744-9172-FA688F223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E6A680-1AF5-C144-B4DE-807112DEF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tx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112C57-0DFA-1743-851B-F02C4D92D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Logo">
            <a:extLst>
              <a:ext uri="{FF2B5EF4-FFF2-40B4-BE49-F238E27FC236}">
                <a16:creationId xmlns:a16="http://schemas.microsoft.com/office/drawing/2014/main" id="{5F5DDBB8-CA67-BC41-A010-9BCF4C9D9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36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7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7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7B73EB-364A-AA4A-A6AE-FEB152CC18EC}"/>
              </a:ext>
            </a:extLst>
          </p:cNvPr>
          <p:cNvSpPr txBox="1">
            <a:spLocks/>
          </p:cNvSpPr>
          <p:nvPr userDrawn="1"/>
        </p:nvSpPr>
        <p:spPr>
          <a:xfrm>
            <a:off x="4836483" y="3946181"/>
            <a:ext cx="6338254" cy="55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42CA5-C77D-EE42-951F-A510D9A10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-813992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95405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able of Contents - CU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231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2 - Table of Conte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3129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0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A06E633F-6C97-9A48-A124-6CBA22618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4889A88A-0710-A042-8072-3AD02CDB9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8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902644F1-F876-6F4E-B0D0-30B61C1D1DA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2D25A3E2-5973-1F47-9839-AEEF2A9FA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BE08606E-3A0D-A34C-AE43-FA45C840A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3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L. H.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6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7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3602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5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73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7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1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51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2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 userDrawn="1">
          <p15:clr>
            <a:srgbClr val="FBAE40"/>
          </p15:clr>
        </p15:guide>
        <p15:guide id="9" pos="7310" userDrawn="1">
          <p15:clr>
            <a:srgbClr val="FBAE40"/>
          </p15:clr>
        </p15:guide>
        <p15:guide id="10" pos="347" userDrawn="1">
          <p15:clr>
            <a:srgbClr val="FBAE40"/>
          </p15:clr>
        </p15:guide>
        <p15:guide id="11" pos="483" userDrawn="1">
          <p15:clr>
            <a:srgbClr val="FBAE40"/>
          </p15:clr>
        </p15:guide>
        <p15:guide id="12" pos="71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724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7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 userDrawn="1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4 Column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75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ltiethnic group of kids sitting on floor in circle around the teacher and listening a story.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54558-A0FC-FC46-96A0-9A37F939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0E6BF1-B230-CB4C-B6A7-A95B734E3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4B5C00F-71F0-3640-9AFC-102C62C6B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EE49D24-539A-734A-9997-3D71268C4F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5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lose-up of girl wearing eyeglasses writing on whiteboard in classroom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7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0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 of young students doing school assignment in library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85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36" userDrawn="1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68451A-D5B5-C445-A863-14A041B8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728663"/>
            <a:ext cx="4443662" cy="61360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0371F-08BD-C843-A321-D6171913A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DCE4FEE5-73BB-CF4C-B5F4-7F4822F8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CB834-528E-1845-95A4-2F6A8F2993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DAF0189-B7E4-DC45-8222-388ABF8A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1" y="1347788"/>
            <a:ext cx="3405644" cy="763400"/>
          </a:xfrm>
        </p:spPr>
        <p:txBody>
          <a:bodyPr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2DA3EDB-6292-0845-812A-E8718B8F07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82" y="2015021"/>
            <a:ext cx="3388862" cy="410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47F59CFF-1C52-C549-B893-2BB0FCE2C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82" y="2817184"/>
            <a:ext cx="3388862" cy="3632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Please reference color palette and order in appendix.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56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36" userDrawn="1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op Nav">
            <a:extLst>
              <a:ext uri="{FF2B5EF4-FFF2-40B4-BE49-F238E27FC236}">
                <a16:creationId xmlns:a16="http://schemas.microsoft.com/office/drawing/2014/main" id="{C71E5970-0B52-564C-B854-038EA83143A3}"/>
              </a:ext>
            </a:extLst>
          </p:cNvPr>
          <p:cNvSpPr/>
          <p:nvPr userDrawn="1"/>
        </p:nvSpPr>
        <p:spPr>
          <a:xfrm>
            <a:off x="-3094" y="72866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AD5D8-3246-3748-88D5-F49AADE43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44EBEA47-CAC5-7C4F-A3F5-E2968D83B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F9DA52-B4C6-4743-8185-B85E099C9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183818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411E7-2671-4B4B-92CF-5C66E4F42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6381C228-441A-9A4B-AE4F-D63CBA00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387718-C38B-2D47-8CD9-41CE82EFD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C0A00-CB8E-7A49-BC33-70BD0FEB3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07F50D94-14D2-5B47-92DA-95FB04ADE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CC41B9-A382-7443-A134-B3DF0962E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32744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AF83C-1272-AE44-B879-5F7E30C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CA81EB-548B-F749-9AB9-60AE42906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145620"/>
            <a:ext cx="10750091" cy="5218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0805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0F1BA-48EE-9842-8AC4-CAE2655A5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54963-79AD-3943-9785-C9E977DC8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522" y="1056762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0F866693-5753-F04D-8B63-42BC1A8AB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4136E86-4152-4846-A030-6F4E2BBB2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BDB8B8A6-A6BA-2E43-99D3-A20A7A4C27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5" name="4">
            <a:extLst>
              <a:ext uri="{FF2B5EF4-FFF2-40B4-BE49-F238E27FC236}">
                <a16:creationId xmlns:a16="http://schemas.microsoft.com/office/drawing/2014/main" id="{2E50C5F3-B0F6-B946-8A23-2289753A31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57BD552A-CB3B-0842-A1C2-21C8A18907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3" name="6">
            <a:extLst>
              <a:ext uri="{FF2B5EF4-FFF2-40B4-BE49-F238E27FC236}">
                <a16:creationId xmlns:a16="http://schemas.microsoft.com/office/drawing/2014/main" id="{61225E33-6EB6-6A42-9057-F3907FE8B5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2" name="7">
            <a:extLst>
              <a:ext uri="{FF2B5EF4-FFF2-40B4-BE49-F238E27FC236}">
                <a16:creationId xmlns:a16="http://schemas.microsoft.com/office/drawing/2014/main" id="{79181F70-C569-064B-98A2-DA4E644778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57FB12D1-ECB7-F947-BD5F-F2C7631794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2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739971-FD1F-204B-A440-857CE860D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A69D100-C0C3-8B45-871B-16CA13BA1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06260A1-D8F9-D145-91B4-8D2E606282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B543B1AB-0192-E84D-B74D-B69B3213F0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0DA8D9E6-4C45-C04B-842D-E5630BC4C5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8AD6311-DD3E-8F49-B64B-A6D96D4050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1" name="Picture 10" descr="McGraw Hill red cube Logo">
            <a:extLst>
              <a:ext uri="{FF2B5EF4-FFF2-40B4-BE49-F238E27FC236}">
                <a16:creationId xmlns:a16="http://schemas.microsoft.com/office/drawing/2014/main" id="{10F501FB-E404-7146-8AF1-AE82745FD3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38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64.xml"/><Relationship Id="rId50" Type="http://schemas.openxmlformats.org/officeDocument/2006/relationships/slideLayout" Target="../slideLayouts/slideLayout67.xml"/><Relationship Id="rId55" Type="http://schemas.openxmlformats.org/officeDocument/2006/relationships/slideLayout" Target="../slideLayouts/slideLayout72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62.xml"/><Relationship Id="rId53" Type="http://schemas.openxmlformats.org/officeDocument/2006/relationships/slideLayout" Target="../slideLayouts/slideLayout70.xml"/><Relationship Id="rId58" Type="http://schemas.openxmlformats.org/officeDocument/2006/relationships/slideLayout" Target="../slideLayouts/slideLayout75.xml"/><Relationship Id="rId5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43" Type="http://schemas.openxmlformats.org/officeDocument/2006/relationships/slideLayout" Target="../slideLayouts/slideLayout60.xml"/><Relationship Id="rId48" Type="http://schemas.openxmlformats.org/officeDocument/2006/relationships/slideLayout" Target="../slideLayouts/slideLayout65.xml"/><Relationship Id="rId56" Type="http://schemas.openxmlformats.org/officeDocument/2006/relationships/slideLayout" Target="../slideLayouts/slideLayout73.xml"/><Relationship Id="rId8" Type="http://schemas.openxmlformats.org/officeDocument/2006/relationships/slideLayout" Target="../slideLayouts/slideLayout25.xml"/><Relationship Id="rId51" Type="http://schemas.openxmlformats.org/officeDocument/2006/relationships/slideLayout" Target="../slideLayouts/slideLayout68.xml"/><Relationship Id="rId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46" Type="http://schemas.openxmlformats.org/officeDocument/2006/relationships/slideLayout" Target="../slideLayouts/slideLayout63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58.xml"/><Relationship Id="rId54" Type="http://schemas.openxmlformats.org/officeDocument/2006/relationships/slideLayout" Target="../slideLayouts/slideLayout71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49" Type="http://schemas.openxmlformats.org/officeDocument/2006/relationships/slideLayout" Target="../slideLayouts/slideLayout66.xml"/><Relationship Id="rId57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48.xml"/><Relationship Id="rId44" Type="http://schemas.openxmlformats.org/officeDocument/2006/relationships/slideLayout" Target="../slideLayouts/slideLayout61.xml"/><Relationship Id="rId52" Type="http://schemas.openxmlformats.org/officeDocument/2006/relationships/slideLayout" Target="../slideLayouts/slideLayout69.xml"/><Relationship Id="rId60" Type="http://schemas.openxmlformats.org/officeDocument/2006/relationships/image" Target="../media/image10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image" Target="../media/image10.emf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05D50-F776-F14A-9CB8-9EB370E0D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204" y="-1271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352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6" r:id="rId2"/>
    <p:sldLayoutId id="2147483838" r:id="rId3"/>
    <p:sldLayoutId id="2147483839" r:id="rId4"/>
    <p:sldLayoutId id="2147483899" r:id="rId5"/>
    <p:sldLayoutId id="2147483900" r:id="rId6"/>
    <p:sldLayoutId id="2147483901" r:id="rId7"/>
    <p:sldLayoutId id="2147483890" r:id="rId8"/>
    <p:sldLayoutId id="2147483891" r:id="rId9"/>
    <p:sldLayoutId id="2147483892" r:id="rId10"/>
    <p:sldLayoutId id="2147483902" r:id="rId11"/>
    <p:sldLayoutId id="2147483889" r:id="rId12"/>
    <p:sldLayoutId id="2147483947" r:id="rId13"/>
    <p:sldLayoutId id="2147483948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B7FC4-E390-F247-82F3-22439A42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315A-386C-2541-B8C4-788E05C40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3644" y="3600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6660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8" r:id="rId2"/>
    <p:sldLayoutId id="214748385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  <a:endParaRPr lang="en-US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93" r:id="rId2"/>
    <p:sldLayoutId id="2147483860" r:id="rId3"/>
    <p:sldLayoutId id="2147483862" r:id="rId4"/>
    <p:sldLayoutId id="2147483952" r:id="rId5"/>
    <p:sldLayoutId id="2147483953" r:id="rId6"/>
    <p:sldLayoutId id="2147483861" r:id="rId7"/>
    <p:sldLayoutId id="2147483873" r:id="rId8"/>
    <p:sldLayoutId id="2147483872" r:id="rId9"/>
    <p:sldLayoutId id="2147483874" r:id="rId10"/>
    <p:sldLayoutId id="2147483868" r:id="rId11"/>
    <p:sldLayoutId id="2147483867" r:id="rId12"/>
    <p:sldLayoutId id="2147483866" r:id="rId13"/>
    <p:sldLayoutId id="2147483864" r:id="rId14"/>
    <p:sldLayoutId id="2147483933" r:id="rId15"/>
    <p:sldLayoutId id="2147483934" r:id="rId16"/>
    <p:sldLayoutId id="2147483863" r:id="rId17"/>
    <p:sldLayoutId id="2147483875" r:id="rId18"/>
    <p:sldLayoutId id="2147483876" r:id="rId19"/>
    <p:sldLayoutId id="2147483965" r:id="rId20"/>
    <p:sldLayoutId id="2147483894" r:id="rId21"/>
    <p:sldLayoutId id="2147483852" r:id="rId22"/>
    <p:sldLayoutId id="2147483851" r:id="rId23"/>
    <p:sldLayoutId id="2147483903" r:id="rId24"/>
    <p:sldLayoutId id="2147483908" r:id="rId25"/>
    <p:sldLayoutId id="2147483842" r:id="rId26"/>
    <p:sldLayoutId id="2147483849" r:id="rId27"/>
    <p:sldLayoutId id="2147483848" r:id="rId28"/>
    <p:sldLayoutId id="2147483850" r:id="rId29"/>
    <p:sldLayoutId id="2147483843" r:id="rId30"/>
    <p:sldLayoutId id="2147483940" r:id="rId31"/>
    <p:sldLayoutId id="2147483941" r:id="rId32"/>
    <p:sldLayoutId id="2147483942" r:id="rId33"/>
    <p:sldLayoutId id="2147483943" r:id="rId34"/>
    <p:sldLayoutId id="2147483936" r:id="rId35"/>
    <p:sldLayoutId id="2147483937" r:id="rId36"/>
    <p:sldLayoutId id="2147483938" r:id="rId37"/>
    <p:sldLayoutId id="2147483939" r:id="rId38"/>
    <p:sldLayoutId id="2147483914" r:id="rId39"/>
    <p:sldLayoutId id="2147483915" r:id="rId40"/>
    <p:sldLayoutId id="2147483916" r:id="rId41"/>
    <p:sldLayoutId id="2147483917" r:id="rId42"/>
    <p:sldLayoutId id="2147483944" r:id="rId43"/>
    <p:sldLayoutId id="2147483945" r:id="rId44"/>
    <p:sldLayoutId id="2147483946" r:id="rId45"/>
    <p:sldLayoutId id="2147483884" r:id="rId46"/>
    <p:sldLayoutId id="2147483918" r:id="rId47"/>
    <p:sldLayoutId id="2147483906" r:id="rId48"/>
    <p:sldLayoutId id="2147483907" r:id="rId49"/>
    <p:sldLayoutId id="2147483919" r:id="rId50"/>
    <p:sldLayoutId id="2147483920" r:id="rId51"/>
    <p:sldLayoutId id="2147483921" r:id="rId52"/>
    <p:sldLayoutId id="2147483841" r:id="rId53"/>
    <p:sldLayoutId id="2147483905" r:id="rId54"/>
    <p:sldLayoutId id="2147483926" r:id="rId55"/>
    <p:sldLayoutId id="2147483927" r:id="rId56"/>
    <p:sldLayoutId id="2147483877" r:id="rId57"/>
    <p:sldLayoutId id="2147483951" r:id="rId5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64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0C3BDEE-DC7B-D24B-B4CA-F025E93B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3" y="1605014"/>
            <a:ext cx="4831300" cy="1420574"/>
          </a:xfrm>
        </p:spPr>
        <p:txBody>
          <a:bodyPr>
            <a:normAutofit/>
          </a:bodyPr>
          <a:lstStyle/>
          <a:p>
            <a:r>
              <a:rPr lang="en-US" dirty="0"/>
              <a:t>Connect Student Registration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16CAC0-9780-A842-B3B7-30BE4ECB68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2983" y="4075415"/>
            <a:ext cx="4533631" cy="723986"/>
          </a:xfrm>
        </p:spPr>
        <p:txBody>
          <a:bodyPr/>
          <a:lstStyle/>
          <a:p>
            <a:r>
              <a:rPr lang="en-US" dirty="0"/>
              <a:t>Moodle</a:t>
            </a:r>
          </a:p>
        </p:txBody>
      </p:sp>
      <p:pic>
        <p:nvPicPr>
          <p:cNvPr id="5" name="Picture Placeholder 4" descr="Portrait of happy man standing against ivy wall.">
            <a:extLst>
              <a:ext uri="{FF2B5EF4-FFF2-40B4-BE49-F238E27FC236}">
                <a16:creationId xmlns:a16="http://schemas.microsoft.com/office/drawing/2014/main" id="{E0DAD9F7-E266-0C42-944E-92E7EA62BDA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9041" y="1292831"/>
            <a:ext cx="4313709" cy="5565169"/>
          </a:xfrm>
        </p:spPr>
      </p:pic>
    </p:spTree>
    <p:extLst>
      <p:ext uri="{BB962C8B-B14F-4D97-AF65-F5344CB8AC3E}">
        <p14:creationId xmlns:p14="http://schemas.microsoft.com/office/powerpoint/2010/main" val="204544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9BC1B-1092-0758-08A9-29549F47FB7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Support at Every Step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A15E5-D710-A4D2-5912-F4CD13BA5D3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ReadAnywhere</a:t>
            </a:r>
            <a:r>
              <a:rPr lang="en-US" dirty="0"/>
              <a:t> App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31974C-EF78-54E2-7B0C-2023362A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on Your Smartphone or Tablet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93ECF7-3881-327A-C351-3064E3CFA0C0}"/>
              </a:ext>
            </a:extLst>
          </p:cNvPr>
          <p:cNvSpPr txBox="1"/>
          <p:nvPr/>
        </p:nvSpPr>
        <p:spPr>
          <a:xfrm>
            <a:off x="629711" y="1671483"/>
            <a:ext cx="83355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ReadAnywhere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App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Download the free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ReadAnywhere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app to your Android or iOS smartphone or tablet and access your course eBook for offline study access anytime, anywhere.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1 million students and instructors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downloaded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ReadAnywhere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app that has a 4.7 rating on the App Store.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Connect Tablet App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Login to Connect on your tablet browser and then add it to your home screen to complete assignments with ease – including pinch, pan, and zoom capability as you work.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*The Connect Tablet App is not recommended for smartphone use.</a:t>
            </a:r>
          </a:p>
        </p:txBody>
      </p:sp>
      <p:pic>
        <p:nvPicPr>
          <p:cNvPr id="13" name="Picture 1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E4528E9-AB14-50E4-0C27-0720D2B39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897" y="2644024"/>
            <a:ext cx="3233392" cy="2043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7331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3FE1853-B9C5-6E4E-ACAA-990E08C8A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Support at Every Step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4A1526E-24F3-7545-8D3F-04E058510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B8EE39D-69D6-F34A-95A8-5F9222AC6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3" y="1056671"/>
            <a:ext cx="4192205" cy="7482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Make the Most of Connect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DE3B194E-3953-AF40-AEA2-E2DFC0B3B5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3003" y="1889231"/>
            <a:ext cx="6888419" cy="434531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Stay Organized 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sz="1800" dirty="0">
                <a:latin typeface="Arial"/>
                <a:cs typeface="Arial"/>
              </a:rPr>
              <a:t>Digital Course Planner has all your upcoming Connect assignments in one place, and you can customize calendar alerts </a:t>
            </a:r>
            <a:endParaRPr lang="en-US" sz="1800" dirty="0"/>
          </a:p>
          <a:p>
            <a:pPr>
              <a:spcAft>
                <a:spcPts val="600"/>
              </a:spcAft>
            </a:pPr>
            <a:r>
              <a:rPr lang="en-US" b="1" dirty="0"/>
              <a:t>Focus On What Matters</a:t>
            </a:r>
          </a:p>
          <a:p>
            <a:pPr marL="573088" lvl="1" indent="-342900">
              <a:spcAft>
                <a:spcPts val="600"/>
              </a:spcAft>
            </a:pPr>
            <a:r>
              <a:rPr lang="en-US" sz="1800" dirty="0"/>
              <a:t>Use Reports to track your performance and your understanding of key concepts</a:t>
            </a:r>
          </a:p>
          <a:p>
            <a:pPr>
              <a:spcAft>
                <a:spcPts val="600"/>
              </a:spcAft>
            </a:pPr>
            <a:r>
              <a:rPr lang="en-US" b="1" dirty="0"/>
              <a:t>Learn On-the-Go</a:t>
            </a:r>
          </a:p>
          <a:p>
            <a:pPr marL="573088" lvl="1" indent="-342900">
              <a:spcAft>
                <a:spcPts val="600"/>
              </a:spcAft>
            </a:pPr>
            <a:r>
              <a:rPr lang="en-US" sz="1800" dirty="0"/>
              <a:t>Download the free </a:t>
            </a:r>
            <a:r>
              <a:rPr lang="en-US" sz="1800" dirty="0" err="1"/>
              <a:t>ReadAnywhere</a:t>
            </a:r>
            <a:r>
              <a:rPr lang="en-US" sz="1800" dirty="0"/>
              <a:t> app to take your eBook* and </a:t>
            </a:r>
            <a:r>
              <a:rPr lang="en-US" sz="1800" dirty="0" err="1"/>
              <a:t>SmartBook</a:t>
            </a:r>
            <a:r>
              <a:rPr lang="en-US" sz="1800" dirty="0"/>
              <a:t> 2.0* with you – online and offline</a:t>
            </a:r>
          </a:p>
          <a:p>
            <a:pPr marL="234950" indent="-234950"/>
            <a:endParaRPr lang="en-US" sz="1400" dirty="0"/>
          </a:p>
          <a:p>
            <a:pPr marL="234950" indent="-234950"/>
            <a:r>
              <a:rPr lang="en-US" sz="1400" dirty="0"/>
              <a:t>*  </a:t>
            </a:r>
            <a:r>
              <a:rPr lang="en-US" sz="1400" i="1" dirty="0" err="1"/>
              <a:t>ReadAnywhere</a:t>
            </a:r>
            <a:r>
              <a:rPr lang="en-US" sz="1400" i="1" dirty="0"/>
              <a:t> supports newer eBooks and </a:t>
            </a:r>
            <a:r>
              <a:rPr lang="en-US" sz="1400" i="1" dirty="0" err="1"/>
              <a:t>SmartBook</a:t>
            </a:r>
            <a:r>
              <a:rPr lang="en-US" sz="1400" i="1" dirty="0"/>
              <a:t> 2.0.  May not be available in your Connect course.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Placeholder 24" descr="A person with curly hair and a polka dot shirt smiling.&#10;">
            <a:extLst>
              <a:ext uri="{FF2B5EF4-FFF2-40B4-BE49-F238E27FC236}">
                <a16:creationId xmlns:a16="http://schemas.microsoft.com/office/drawing/2014/main" id="{907F88BD-18FE-E24F-9883-E7B95D8995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44"/>
          <a:stretch/>
        </p:blipFill>
        <p:spPr>
          <a:xfrm>
            <a:off x="7583214" y="1731516"/>
            <a:ext cx="2933700" cy="51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5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25B5EB2-748F-274D-BAE2-727EBF3F3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682672" y="202497"/>
            <a:ext cx="4114800" cy="33193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A9367D-3EE6-1B44-B9E0-0A64B672F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A2FEDCF-FCD2-2B4B-A386-61431FBF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1755386"/>
            <a:ext cx="5729288" cy="599716"/>
          </a:xfrm>
        </p:spPr>
        <p:txBody>
          <a:bodyPr/>
          <a:lstStyle/>
          <a:p>
            <a:r>
              <a:rPr lang="en-US" dirty="0"/>
              <a:t>Step 1 – Access your Course </a:t>
            </a:r>
          </a:p>
        </p:txBody>
      </p:sp>
      <p:pic>
        <p:nvPicPr>
          <p:cNvPr id="19" name="Picture Placeholder 18" descr="Student in computer lab typing on laptop.">
            <a:extLst>
              <a:ext uri="{FF2B5EF4-FFF2-40B4-BE49-F238E27FC236}">
                <a16:creationId xmlns:a16="http://schemas.microsoft.com/office/drawing/2014/main" id="{9F5137C4-2C5B-E442-8B6C-D5E04E7411D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375" y="1749425"/>
            <a:ext cx="4122250" cy="4092575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18E66C-1E34-AD40-A7BD-2E73535F1D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43400" y="2508545"/>
            <a:ext cx="7081838" cy="33286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Login into your Moodle account and navigate to your course.  </a:t>
            </a:r>
          </a:p>
          <a:p>
            <a:pPr marL="0" indent="0">
              <a:buNone/>
            </a:pPr>
            <a:r>
              <a:rPr lang="en-US" dirty="0"/>
              <a:t>If you are not sure if you have a Moodle account, check with your instructor.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2 - </a:t>
            </a:r>
            <a:r>
              <a:rPr lang="en-US" b="0" dirty="0"/>
              <a:t>Navigate to </a:t>
            </a:r>
            <a:r>
              <a:rPr lang="en-US" dirty="0"/>
              <a:t>Menu and click on Session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1FA52-5166-6947-B0AD-F91B7F6FB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920" y="1926607"/>
            <a:ext cx="3027107" cy="366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3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4B411-76CF-3F02-CF79-83389A48C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0D791-43E9-7E74-C327-61A08219B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D561116-DFD8-1541-38D2-D9D1394F8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4150EC5-5ED5-9125-4C9F-542733C99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3 – </a:t>
            </a:r>
            <a:r>
              <a:rPr lang="en-US" b="0" dirty="0"/>
              <a:t>Click on any </a:t>
            </a:r>
            <a:r>
              <a:rPr lang="en-US" dirty="0"/>
              <a:t>assignment </a:t>
            </a:r>
            <a:r>
              <a:rPr lang="en-US" b="0" dirty="0"/>
              <a:t>with the</a:t>
            </a:r>
            <a:r>
              <a:rPr lang="en-US" dirty="0"/>
              <a:t> McGraw Hill logo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EC7E99-84FD-01C3-251B-F645C6649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39" y="2553053"/>
            <a:ext cx="4598722" cy="175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001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4 – </a:t>
            </a:r>
            <a:r>
              <a:rPr lang="en-US" b="0" dirty="0"/>
              <a:t>Click </a:t>
            </a:r>
            <a:r>
              <a:rPr lang="en-US" dirty="0"/>
              <a:t>Begin</a:t>
            </a:r>
            <a:r>
              <a:rPr lang="en-US" b="0" dirty="0"/>
              <a:t>.   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C3AE3D-B984-B53D-7167-7A86E18B7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82" r="-924"/>
          <a:stretch/>
        </p:blipFill>
        <p:spPr>
          <a:xfrm>
            <a:off x="1321908" y="1926607"/>
            <a:ext cx="8135601" cy="32827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215997F-46CA-65F2-5CA5-E8C42E784A5B}"/>
              </a:ext>
            </a:extLst>
          </p:cNvPr>
          <p:cNvSpPr/>
          <p:nvPr/>
        </p:nvSpPr>
        <p:spPr>
          <a:xfrm>
            <a:off x="2003765" y="4005053"/>
            <a:ext cx="1288472" cy="5965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64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4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5 - Sign In </a:t>
            </a:r>
            <a:r>
              <a:rPr lang="en-US" b="0" dirty="0"/>
              <a:t>with an existing Connect account or </a:t>
            </a:r>
            <a:r>
              <a:rPr lang="en-US" dirty="0"/>
              <a:t>Create Account</a:t>
            </a:r>
            <a:r>
              <a:rPr lang="en-US" b="0" dirty="0"/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2F7863-8697-611D-9AE1-47697124D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3"/>
          <a:stretch/>
        </p:blipFill>
        <p:spPr>
          <a:xfrm>
            <a:off x="1115291" y="1659466"/>
            <a:ext cx="8880764" cy="4415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8C7BCB-EAC6-D73D-BFF5-B444843F0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315" y="5499099"/>
            <a:ext cx="2886196" cy="24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6 - </a:t>
            </a:r>
            <a:r>
              <a:rPr lang="en-US" b="0" dirty="0"/>
              <a:t>Click </a:t>
            </a:r>
            <a:r>
              <a:rPr lang="en-US" dirty="0"/>
              <a:t>Confirm. </a:t>
            </a:r>
            <a:r>
              <a:rPr lang="en-US" b="0" dirty="0"/>
              <a:t>You are now registered.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FC8DF2-622E-2491-AE29-7683E4643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80617"/>
            <a:ext cx="8839200" cy="3914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2CF3F8-9981-43A9-8FEB-BB967963D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305" y="3553098"/>
            <a:ext cx="1537186" cy="21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9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79EBBA-D0CF-A914-858D-44B4C0CEF62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82672" y="202497"/>
            <a:ext cx="4114800" cy="33193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EB7BA50-7682-AE9B-499A-975E46DFAD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18194" y="267700"/>
            <a:ext cx="2493543" cy="211306"/>
          </a:xfrm>
        </p:spPr>
        <p:txBody>
          <a:bodyPr/>
          <a:lstStyle/>
          <a:p>
            <a:r>
              <a:rPr lang="en-US" dirty="0"/>
              <a:t>Support and Resources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E0DDD1EC-EE75-25D1-2F3F-073E07E13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850" y="1404902"/>
            <a:ext cx="5729288" cy="599716"/>
          </a:xfrm>
        </p:spPr>
        <p:txBody>
          <a:bodyPr/>
          <a:lstStyle/>
          <a:p>
            <a:r>
              <a:rPr lang="en-US" dirty="0"/>
              <a:t>Tech Support &amp; FAQ: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7AE56F5-126F-D18B-7CCE-183DD94367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06850" y="2305229"/>
            <a:ext cx="5729288" cy="3699165"/>
          </a:xfrm>
        </p:spPr>
        <p:txBody>
          <a:bodyPr/>
          <a:lstStyle/>
          <a:p>
            <a:pPr lvl="0">
              <a:spcBef>
                <a:spcPts val="0"/>
              </a:spcBef>
            </a:pPr>
            <a:endParaRPr lang="en-US" dirty="0">
              <a:latin typeface="Arial Black"/>
            </a:endParaRPr>
          </a:p>
          <a:p>
            <a:pPr lvl="0">
              <a:spcBef>
                <a:spcPts val="0"/>
              </a:spcBef>
            </a:pPr>
            <a:r>
              <a:rPr lang="en-US" b="1" dirty="0"/>
              <a:t>CALL: </a:t>
            </a:r>
            <a:r>
              <a:rPr lang="en-US" dirty="0"/>
              <a:t>(800) 331-5094</a:t>
            </a:r>
          </a:p>
          <a:p>
            <a:pPr lvl="0">
              <a:spcBef>
                <a:spcPts val="0"/>
              </a:spcBef>
            </a:pPr>
            <a:endParaRPr lang="en-US" dirty="0"/>
          </a:p>
          <a:p>
            <a:pPr lvl="0">
              <a:spcBef>
                <a:spcPts val="0"/>
              </a:spcBef>
            </a:pPr>
            <a:r>
              <a:rPr lang="en-US" b="1" dirty="0"/>
              <a:t>EMAIL &amp; CHAT: </a:t>
            </a:r>
            <a:r>
              <a:rPr lang="en-US" dirty="0" err="1"/>
              <a:t>mhhe.com</a:t>
            </a:r>
            <a:r>
              <a:rPr lang="en-US" dirty="0"/>
              <a:t>/support</a:t>
            </a:r>
          </a:p>
          <a:p>
            <a:pPr lvl="0">
              <a:spcBef>
                <a:spcPts val="0"/>
              </a:spcBef>
            </a:pPr>
            <a:endParaRPr lang="en-US" dirty="0"/>
          </a:p>
          <a:p>
            <a:pPr lvl="0">
              <a:spcBef>
                <a:spcPts val="0"/>
              </a:spcBef>
            </a:pPr>
            <a:r>
              <a:rPr lang="en-US" b="1" dirty="0"/>
              <a:t>MONDAY-THURSDAY: </a:t>
            </a:r>
            <a:r>
              <a:rPr lang="en-US" dirty="0"/>
              <a:t>24 hours</a:t>
            </a:r>
          </a:p>
          <a:p>
            <a:pPr lvl="0">
              <a:spcBef>
                <a:spcPts val="0"/>
              </a:spcBef>
            </a:pPr>
            <a:r>
              <a:rPr lang="en-US" b="1" dirty="0"/>
              <a:t>FRIDAY: </a:t>
            </a:r>
            <a:r>
              <a:rPr lang="en-US" dirty="0"/>
              <a:t>12 AM - 9 PM EST</a:t>
            </a:r>
          </a:p>
          <a:p>
            <a:pPr lvl="0">
              <a:spcBef>
                <a:spcPts val="0"/>
              </a:spcBef>
            </a:pPr>
            <a:r>
              <a:rPr lang="en-US" b="1" dirty="0"/>
              <a:t>SATURDAY: </a:t>
            </a:r>
            <a:r>
              <a:rPr lang="en-US" dirty="0"/>
              <a:t>10 AM - 8 PM EST</a:t>
            </a:r>
          </a:p>
          <a:p>
            <a:pPr lvl="0">
              <a:spcBef>
                <a:spcPts val="0"/>
              </a:spcBef>
            </a:pPr>
            <a:r>
              <a:rPr lang="en-US" b="1" dirty="0"/>
              <a:t>SUNDAY: </a:t>
            </a:r>
            <a:r>
              <a:rPr lang="en-US" dirty="0"/>
              <a:t>12 PM – 12 AM EST</a:t>
            </a:r>
          </a:p>
        </p:txBody>
      </p:sp>
      <p:pic>
        <p:nvPicPr>
          <p:cNvPr id="26" name="Picture Placeholder 2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61B2C55-4C18-14CF-3849-71098AE66B7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/>
          <a:srcRect l="30421" r="22670" b="-1"/>
          <a:stretch/>
        </p:blipFill>
        <p:spPr>
          <a:xfrm>
            <a:off x="20" y="728663"/>
            <a:ext cx="2971780" cy="6129337"/>
          </a:xfrm>
          <a:noFill/>
        </p:spPr>
      </p:pic>
    </p:spTree>
    <p:extLst>
      <p:ext uri="{BB962C8B-B14F-4D97-AF65-F5344CB8AC3E}">
        <p14:creationId xmlns:p14="http://schemas.microsoft.com/office/powerpoint/2010/main" val="294600272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63A5EBD6-30F4-4FE0-AC41-75489143B3C8}"/>
    </a:ext>
  </a:extLst>
</a:theme>
</file>

<file path=ppt/theme/theme2.xml><?xml version="1.0" encoding="utf-8"?>
<a:theme xmlns:a="http://schemas.openxmlformats.org/drawingml/2006/main" name="1_Cover Slides">
  <a:themeElements>
    <a:clrScheme name="Custom 1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E4C73023-2232-4BAD-B702-B1B19CC699FE}"/>
    </a:ext>
  </a:extLst>
</a:theme>
</file>

<file path=ppt/theme/theme3.xml><?xml version="1.0" encoding="utf-8"?>
<a:theme xmlns:a="http://schemas.openxmlformats.org/drawingml/2006/main" name="Master Slide White Header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998719B8-81E1-401C-B16F-AAC46DC65149}"/>
    </a:ext>
  </a:extLst>
</a:theme>
</file>

<file path=ppt/theme/theme4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A27ECE6A-52C4-4240-A110-322E83625E8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D994BA40FACE46944501D8306AA600" ma:contentTypeVersion="6" ma:contentTypeDescription="Create a new document." ma:contentTypeScope="" ma:versionID="63185cba370d97a3167f8d0f69e10f4b">
  <xsd:schema xmlns:xsd="http://www.w3.org/2001/XMLSchema" xmlns:xs="http://www.w3.org/2001/XMLSchema" xmlns:p="http://schemas.microsoft.com/office/2006/metadata/properties" xmlns:ns2="1b4d6b1d-f11e-4fed-9c09-e248e0afaeeb" targetNamespace="http://schemas.microsoft.com/office/2006/metadata/properties" ma:root="true" ma:fieldsID="590277bd20a82ea9f56ef3afdf0e8e46" ns2:_="">
    <xsd:import namespace="1b4d6b1d-f11e-4fed-9c09-e248e0afa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4d6b1d-f11e-4fed-9c09-e248e0afae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F8799B-6FAE-4864-B7CC-0F0A5176BB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FB1409-6A3F-404B-9217-7ED1FD83E38F}">
  <ds:schemaRefs>
    <ds:schemaRef ds:uri="1b4d6b1d-f11e-4fed-9c09-e248e0afaeeb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07CD3C8-C78A-4999-A9C5-FC6125ADBE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4d6b1d-f11e-4fed-9c09-e248e0afa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 Slides</Template>
  <TotalTime>442</TotalTime>
  <Words>402</Words>
  <Application>Microsoft Office PowerPoint</Application>
  <PresentationFormat>Widescreen</PresentationFormat>
  <Paragraphs>64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Cover Slides</vt:lpstr>
      <vt:lpstr>1_Cover Slides</vt:lpstr>
      <vt:lpstr>Master Slide White Header</vt:lpstr>
      <vt:lpstr>Master Slide Gray Header</vt:lpstr>
      <vt:lpstr>Connect Student Registration</vt:lpstr>
      <vt:lpstr>Make the Most of Connect</vt:lpstr>
      <vt:lpstr>Step 1 – Access your Course </vt:lpstr>
      <vt:lpstr>Step 2 - Navigate to Menu and click on Session</vt:lpstr>
      <vt:lpstr>Step 3 – Click on any assignment with the McGraw Hill logo</vt:lpstr>
      <vt:lpstr>Step 4 – Click Begin.    </vt:lpstr>
      <vt:lpstr>Step 5 - Sign In with an existing Connect account or Create Account. </vt:lpstr>
      <vt:lpstr>Step 6 - Click Confirm. You are now registered.</vt:lpstr>
      <vt:lpstr>Tech Support &amp; FAQ:</vt:lpstr>
      <vt:lpstr>Study on Your Smartphone or Tablet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 with Silhouetted Photo in RED</dc:title>
  <dc:creator>Anderson, Bailey</dc:creator>
  <cp:lastModifiedBy>Barklin, Christian</cp:lastModifiedBy>
  <cp:revision>11</cp:revision>
  <dcterms:created xsi:type="dcterms:W3CDTF">2021-11-15T15:49:48Z</dcterms:created>
  <dcterms:modified xsi:type="dcterms:W3CDTF">2024-02-12T13:47:49Z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0x01010053D994BA40FACE46944501D8306AA600</vt:lpwstr>
  </property>
</Properties>
</file>