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7" r:id="rId2"/>
    <p:sldId id="312" r:id="rId3"/>
    <p:sldId id="313" r:id="rId4"/>
    <p:sldId id="314" r:id="rId5"/>
    <p:sldId id="331" r:id="rId6"/>
    <p:sldId id="333" r:id="rId7"/>
    <p:sldId id="317" r:id="rId8"/>
    <p:sldId id="334" r:id="rId9"/>
    <p:sldId id="319" r:id="rId10"/>
    <p:sldId id="324" r:id="rId11"/>
    <p:sldId id="325" r:id="rId12"/>
    <p:sldId id="326" r:id="rId13"/>
    <p:sldId id="327" r:id="rId14"/>
    <p:sldId id="332" r:id="rId15"/>
    <p:sldId id="302" r:id="rId16"/>
    <p:sldId id="318" r:id="rId17"/>
    <p:sldId id="304" r:id="rId18"/>
    <p:sldId id="320" r:id="rId19"/>
    <p:sldId id="305" r:id="rId20"/>
    <p:sldId id="306" r:id="rId21"/>
    <p:sldId id="335" r:id="rId22"/>
    <p:sldId id="309" r:id="rId23"/>
    <p:sldId id="310" r:id="rId24"/>
    <p:sldId id="287" r:id="rId25"/>
    <p:sldId id="288" r:id="rId26"/>
    <p:sldId id="262" r:id="rId27"/>
    <p:sldId id="263" r:id="rId28"/>
    <p:sldId id="336" r:id="rId29"/>
    <p:sldId id="280" r:id="rId30"/>
    <p:sldId id="264" r:id="rId31"/>
    <p:sldId id="265" r:id="rId32"/>
    <p:sldId id="315" r:id="rId33"/>
    <p:sldId id="297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0" autoAdjust="0"/>
    <p:restoredTop sz="85793" autoAdjust="0"/>
  </p:normalViewPr>
  <p:slideViewPr>
    <p:cSldViewPr>
      <p:cViewPr varScale="1">
        <p:scale>
          <a:sx n="55" d="100"/>
          <a:sy n="55" d="100"/>
        </p:scale>
        <p:origin x="1788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8AE38-ADF6-4E74-A47D-45C722C75DD8}" type="datetimeFigureOut">
              <a:rPr lang="fi-FI" smtClean="0"/>
              <a:pPr/>
              <a:t>19.4.2024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70756-7899-47CE-BA29-E80F072D5B8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04891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70756-7899-47CE-BA29-E80F072D5B83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559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470756-7899-47CE-BA29-E80F072D5B83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2574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470756-7899-47CE-BA29-E80F072D5B83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804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70756-7899-47CE-BA29-E80F072D5B83}" type="slidenum">
              <a:rPr lang="fi-FI" smtClean="0"/>
              <a:pPr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5023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34219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22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8626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1885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1444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6641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962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0895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172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579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973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471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766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625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743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811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001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AD8B0E-906B-45D2-9B97-69A50E7D04A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724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.kauko@yaho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Luento 3</a:t>
            </a:r>
            <a:br>
              <a:rPr lang="fi-FI" dirty="0"/>
            </a:br>
            <a:r>
              <a:rPr lang="fi-FI" sz="2000" dirty="0"/>
              <a:t>Karlo Kauko</a:t>
            </a:r>
            <a:br>
              <a:rPr lang="fi-FI" sz="2000" dirty="0"/>
            </a:br>
            <a:br>
              <a:rPr lang="fi-FI" sz="2000" dirty="0"/>
            </a:br>
            <a:r>
              <a:rPr lang="fi-FI" sz="2000" dirty="0"/>
              <a:t>M15 </a:t>
            </a:r>
            <a:br>
              <a:rPr lang="fi-FI" dirty="0"/>
            </a:br>
            <a:endParaRPr lang="fi-FI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3714752"/>
            <a:ext cx="6400800" cy="1752600"/>
          </a:xfrm>
        </p:spPr>
        <p:txBody>
          <a:bodyPr/>
          <a:lstStyle/>
          <a:p>
            <a:r>
              <a:rPr lang="fi-FI" dirty="0"/>
              <a:t>25.4.2024</a:t>
            </a:r>
          </a:p>
          <a:p>
            <a:r>
              <a:rPr lang="fi-FI" sz="1400" dirty="0">
                <a:hlinkClick r:id="rId3"/>
              </a:rPr>
              <a:t>k.kauko@yahoo.com</a:t>
            </a:r>
            <a:r>
              <a:rPr lang="fi-FI" sz="1400" dirty="0"/>
              <a:t> / @</a:t>
            </a:r>
            <a:r>
              <a:rPr lang="fi-FI" sz="1400" dirty="0" err="1"/>
              <a:t>karlo_kauko</a:t>
            </a:r>
            <a:endParaRPr lang="fi-FI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E7293-8D6C-41A8-B508-8EEA16DF691A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216" y="-381000"/>
            <a:ext cx="7704667" cy="1981200"/>
          </a:xfrm>
        </p:spPr>
        <p:txBody>
          <a:bodyPr/>
          <a:lstStyle/>
          <a:p>
            <a:r>
              <a:rPr lang="fi-FI" dirty="0"/>
              <a:t>Rahaperusta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198" y="1476112"/>
            <a:ext cx="8229600" cy="4756150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Rahaperusta = keskuspankkiraha = M0 </a:t>
            </a:r>
          </a:p>
          <a:p>
            <a:pPr lvl="1"/>
            <a:r>
              <a:rPr lang="fi-FI" sz="2400" dirty="0"/>
              <a:t>Keskuspankin velkoja</a:t>
            </a:r>
          </a:p>
          <a:p>
            <a:pPr lvl="1"/>
            <a:r>
              <a:rPr lang="fi-FI" sz="2400" dirty="0"/>
              <a:t>”</a:t>
            </a:r>
            <a:r>
              <a:rPr lang="fi-FI" sz="2400" dirty="0" err="1"/>
              <a:t>Monetary</a:t>
            </a:r>
            <a:r>
              <a:rPr lang="fi-FI" sz="2400" dirty="0"/>
              <a:t> </a:t>
            </a:r>
            <a:r>
              <a:rPr lang="fi-FI" sz="2400" dirty="0" err="1"/>
              <a:t>base</a:t>
            </a:r>
            <a:r>
              <a:rPr lang="fi-FI" sz="2400" dirty="0"/>
              <a:t>”</a:t>
            </a:r>
          </a:p>
          <a:p>
            <a:pPr lvl="1"/>
            <a:r>
              <a:rPr lang="fi-FI" sz="2400" dirty="0"/>
              <a:t>Käteinen + pankkien talletukset keskuspankissa</a:t>
            </a:r>
          </a:p>
          <a:p>
            <a:r>
              <a:rPr lang="fi-FI" dirty="0"/>
              <a:t>Muu raha = oikeus keskuspankkirahaan</a:t>
            </a:r>
          </a:p>
          <a:p>
            <a:r>
              <a:rPr lang="fi-FI" dirty="0"/>
              <a:t>Keskuspankkiraha korotonta, tai hyvin alhainen korko =&gt; normaalioloissa pankit haluttomia pitämään enempää kuin välttämätöntä</a:t>
            </a:r>
          </a:p>
          <a:p>
            <a:pPr lvl="2"/>
            <a:r>
              <a:rPr lang="fi-FI" sz="2400" dirty="0"/>
              <a:t>Eurojärjestelmän keskuspankeissa ollut jopa -0,50 % (siis &lt;0), </a:t>
            </a:r>
          </a:p>
          <a:p>
            <a:pPr lvl="3"/>
            <a:r>
              <a:rPr lang="fi-FI" sz="2200" dirty="0"/>
              <a:t>Nyt 4 %</a:t>
            </a:r>
          </a:p>
          <a:p>
            <a:pPr lvl="2"/>
            <a:r>
              <a:rPr lang="fi-FI" sz="2400" dirty="0"/>
              <a:t>Riskittömyys tekee siitä houkuttelevan ”sijoituskohteen”</a:t>
            </a:r>
          </a:p>
          <a:p>
            <a:r>
              <a:rPr lang="fi-FI" dirty="0"/>
              <a:t>Pankit maksavat keskinäiset velkansa yleensä (lähes aina) keskuspankkirahalla</a:t>
            </a:r>
          </a:p>
          <a:p>
            <a:pPr lvl="1"/>
            <a:r>
              <a:rPr lang="fi-FI" sz="2400" dirty="0"/>
              <a:t>Pankkien raha (jos sitä onkaan) on keskuspankkirahaa</a:t>
            </a:r>
          </a:p>
          <a:p>
            <a:pPr lvl="1"/>
            <a:r>
              <a:rPr lang="fi-FI" sz="2400" dirty="0"/>
              <a:t>Pankin maksuvalmius = kyky maksaa keskuspankkirahaa</a:t>
            </a:r>
          </a:p>
          <a:p>
            <a:pPr lvl="2"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8245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-513927"/>
            <a:ext cx="7704667" cy="1981200"/>
          </a:xfrm>
        </p:spPr>
        <p:txBody>
          <a:bodyPr/>
          <a:lstStyle/>
          <a:p>
            <a:r>
              <a:rPr lang="fi-FI" dirty="0"/>
              <a:t>Rahaperusta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424936" cy="5733256"/>
          </a:xfrm>
        </p:spPr>
        <p:txBody>
          <a:bodyPr>
            <a:normAutofit fontScale="92500" lnSpcReduction="20000"/>
          </a:bodyPr>
          <a:lstStyle/>
          <a:p>
            <a:r>
              <a:rPr lang="fi-FI" sz="2600" dirty="0"/>
              <a:t>Pankki voi saada keskuspankkirahaa seuraavilla tavoilla:</a:t>
            </a:r>
          </a:p>
          <a:p>
            <a:r>
              <a:rPr lang="fi-FI" sz="2500" dirty="0"/>
              <a:t>Lainaamalla keskuspankista</a:t>
            </a:r>
          </a:p>
          <a:p>
            <a:pPr lvl="2"/>
            <a:r>
              <a:rPr lang="fi-FI" sz="2100" dirty="0"/>
              <a:t>Laina tai repokauppa </a:t>
            </a:r>
          </a:p>
          <a:p>
            <a:pPr lvl="2"/>
            <a:r>
              <a:rPr lang="fi-FI" sz="2100" dirty="0"/>
              <a:t>Täysin rutiinimenettely, esim. euroalueella standardi luottomahdollisuus viikoittain, tarvittaessa muutenkin</a:t>
            </a:r>
          </a:p>
          <a:p>
            <a:pPr lvl="2"/>
            <a:r>
              <a:rPr lang="fi-FI" sz="2100" dirty="0"/>
              <a:t>Viime aikoina ei juuri ollut kysyntää näille lainoille</a:t>
            </a:r>
          </a:p>
          <a:p>
            <a:pPr lvl="1"/>
            <a:r>
              <a:rPr lang="fi-FI" sz="2100" dirty="0"/>
              <a:t>Myymällä jotain keskuspankille (käytännössä arvopapereita)</a:t>
            </a:r>
          </a:p>
          <a:p>
            <a:pPr lvl="2"/>
            <a:r>
              <a:rPr lang="fi-FI" sz="2100" dirty="0"/>
              <a:t>Esim. Yhdysvaltojen ja Japanin rahapolitiikan toimeenpanossa rutiinimenettely</a:t>
            </a:r>
          </a:p>
          <a:p>
            <a:pPr lvl="2"/>
            <a:r>
              <a:rPr lang="fi-FI" sz="2100" dirty="0"/>
              <a:t>Euroalueella rahapolitiikan epätavanomaisia keinoja</a:t>
            </a:r>
          </a:p>
          <a:p>
            <a:pPr lvl="1"/>
            <a:r>
              <a:rPr lang="fi-FI" sz="2100" dirty="0"/>
              <a:t>Muilta liikepankeilta (lainaamalla, myymällä niille arvopapereita) </a:t>
            </a:r>
          </a:p>
          <a:p>
            <a:pPr lvl="1"/>
            <a:r>
              <a:rPr lang="fi-FI" sz="2100" dirty="0"/>
              <a:t>Asiakkaittensa talletusten kasvaessa</a:t>
            </a:r>
          </a:p>
          <a:p>
            <a:pPr lvl="2"/>
            <a:r>
              <a:rPr lang="fi-FI" sz="2100" dirty="0"/>
              <a:t>Jos pankin asiakkaat saavat maksuja tilisiirtoina, pankin saldo keskuspankissa kasvaa (palataan myöhemmin)</a:t>
            </a:r>
          </a:p>
          <a:p>
            <a:pPr lvl="1"/>
            <a:r>
              <a:rPr lang="fi-FI" sz="2100" dirty="0"/>
              <a:t>Kaksi viimeistä eivät lisää keskuspankkirahan määrää taloudessa, saldo vain siirtyy keskuspankkitililtä toiselle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1333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6" y="-258763"/>
            <a:ext cx="7704667" cy="1981200"/>
          </a:xfrm>
        </p:spPr>
        <p:txBody>
          <a:bodyPr/>
          <a:lstStyle/>
          <a:p>
            <a:r>
              <a:rPr lang="fi-FI" dirty="0"/>
              <a:t>Rahaperusta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482" y="1484784"/>
            <a:ext cx="8472518" cy="4525963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Pankkijärjestelmä ei voi saada keskuspankkirahaa muualta kuin keskuspankista, vaikka yksittäinen pankki voi saada muista pankeista tai (seteleitä) asiakkailta</a:t>
            </a:r>
          </a:p>
          <a:p>
            <a:pPr lvl="1"/>
            <a:r>
              <a:rPr lang="fi-FI" dirty="0"/>
              <a:t>Asiakkaat saavat setelit nykyään pankeista</a:t>
            </a:r>
          </a:p>
          <a:p>
            <a:pPr lvl="1"/>
            <a:r>
              <a:rPr lang="fi-FI" dirty="0"/>
              <a:t>Siis: vain keskuspankilta lainaaminen tai omaisuuden myyminen keskuspankille lisäävät keskuspankkirahan määrää</a:t>
            </a:r>
          </a:p>
          <a:p>
            <a:r>
              <a:rPr lang="fi-FI" dirty="0"/>
              <a:t>Pankkijärjestelmän hallussa oleva keskuspankkiraha supistuu vastakkaisissa operaatioissa</a:t>
            </a:r>
          </a:p>
          <a:p>
            <a:pPr lvl="1"/>
            <a:r>
              <a:rPr lang="fi-FI" dirty="0"/>
              <a:t>Pankki maksaa lainan takaisin, ostaa arvopapereita keskuspankeilta…</a:t>
            </a:r>
          </a:p>
          <a:p>
            <a:pPr lvl="1"/>
            <a:r>
              <a:rPr lang="fi-FI" dirty="0"/>
              <a:t>Maksaa takaisin = hankkii tililleen keskuspankissa saldoa; tilin saldo ja velka pyyhitään liikepankin ja keskuspankin kirjanpidoista</a:t>
            </a:r>
          </a:p>
          <a:p>
            <a:r>
              <a:rPr lang="fi-FI" dirty="0"/>
              <a:t>Reservit = pankkien hallussa oleva keskuspankkiraha</a:t>
            </a:r>
          </a:p>
          <a:p>
            <a:pPr lvl="1"/>
            <a:r>
              <a:rPr lang="fi-FI" dirty="0"/>
              <a:t>Muilla nykyään harvoin tilejä keskuspankeissa (Mahdollisia poikkeuksia: valtio, pörssi </a:t>
            </a:r>
            <a:r>
              <a:rPr lang="fi-FI" dirty="0" err="1"/>
              <a:t>etc</a:t>
            </a:r>
            <a:r>
              <a:rPr lang="fi-FI" dirty="0"/>
              <a:t>)</a:t>
            </a:r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1783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fi-FI" dirty="0"/>
              <a:t>Rahaperusta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566" y="1484784"/>
            <a:ext cx="8272434" cy="5149677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Viime kädessä pankkitalletus arvokas, koska oikeuttaa rahaperustaan kuuluviin eriin:</a:t>
            </a:r>
          </a:p>
          <a:p>
            <a:pPr lvl="1"/>
            <a:r>
              <a:rPr lang="fi-FI" dirty="0"/>
              <a:t>Pankkitalletus = saamaoikeus keskuspankkirahaan</a:t>
            </a:r>
          </a:p>
          <a:p>
            <a:pPr lvl="2"/>
            <a:r>
              <a:rPr lang="fi-FI" dirty="0"/>
              <a:t>Voi nostaa käteisenä tai maksuvälineenä (tilisiirto, pankkikortti, mobiilimaksu </a:t>
            </a:r>
            <a:r>
              <a:rPr lang="fi-FI" dirty="0" err="1"/>
              <a:t>ym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Pankkitalletus asiakkaan kannalta kunnollista rahaa vain, jos pankilla keskuspankkirahaa joko valmiiksi tai nopeasti ja varmasti saatavilla</a:t>
            </a:r>
          </a:p>
          <a:p>
            <a:pPr lvl="2"/>
            <a:r>
              <a:rPr lang="fi-FI" dirty="0"/>
              <a:t>Muuten saamisia maksukyvyttömältä pankilta; ei voi nostaa käteisenä, ei lähettää tilisiirtona, pankkikortti ei kelpaa…</a:t>
            </a:r>
          </a:p>
          <a:p>
            <a:r>
              <a:rPr lang="fi-FI" dirty="0"/>
              <a:t>Keskuspankkiraha (esim. seteli) arvokas, koska kaikki uskovat muiden pitävän sitä arvokkaana</a:t>
            </a:r>
          </a:p>
          <a:p>
            <a:r>
              <a:rPr lang="fi-FI" dirty="0"/>
              <a:t>KESKUSPANKKIRAHA ON PERIMMÄINEN FIAT-RAHA!</a:t>
            </a:r>
          </a:p>
          <a:p>
            <a:pPr lvl="1"/>
            <a:r>
              <a:rPr lang="fi-FI" dirty="0"/>
              <a:t>Talletusten arvo perustuu uskomukseen/tietoon, että sen voisi vaihtaa keskuspankkirahaan</a:t>
            </a:r>
          </a:p>
          <a:p>
            <a:pPr lvl="1"/>
            <a:r>
              <a:rPr lang="fi-FI" dirty="0"/>
              <a:t>Keskuspankkirahan arvo perustuu vakiintuneeseen tapaan, suggestioon, verkostovaikutuksiin, uskomukseen arvon säilymisestä…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5575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D0DE80A0-D794-155C-1F76-4A8DAB8700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302" y="814284"/>
            <a:ext cx="5216735" cy="582764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14</a:t>
            </a:fld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899592" y="123092"/>
            <a:ext cx="8784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dirty="0"/>
              <a:t>Chilen keskuspankin taseen vastattavat – </a:t>
            </a:r>
            <a:r>
              <a:rPr lang="fi-FI" sz="2800" dirty="0" err="1"/>
              <a:t>milj</a:t>
            </a:r>
            <a:r>
              <a:rPr lang="fi-FI" sz="2800" dirty="0"/>
              <a:t> pesoa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19620" y="3240799"/>
            <a:ext cx="12961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Liikkeeseen</a:t>
            </a:r>
            <a:r>
              <a:rPr lang="en-GB" dirty="0"/>
              <a:t> </a:t>
            </a:r>
            <a:r>
              <a:rPr lang="en-GB" dirty="0" err="1"/>
              <a:t>lasketut</a:t>
            </a:r>
            <a:r>
              <a:rPr lang="en-GB" dirty="0"/>
              <a:t> </a:t>
            </a:r>
            <a:r>
              <a:rPr lang="en-GB" dirty="0" err="1"/>
              <a:t>velkakirjat</a:t>
            </a:r>
            <a:r>
              <a:rPr lang="en-GB" dirty="0"/>
              <a:t> 55 % </a:t>
            </a:r>
            <a:r>
              <a:rPr lang="en-GB" dirty="0" err="1"/>
              <a:t>taseesta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209291" y="4827347"/>
            <a:ext cx="1648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Omat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pääomat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1 024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mrd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pesoa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accent6">
                    <a:lumMod val="75000"/>
                  </a:schemeClr>
                </a:solidFill>
              </a:rPr>
              <a:t>pakkasella</a:t>
            </a:r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!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AB0E3F9-DBCB-46E6-A8C7-D42004928F19}"/>
              </a:ext>
            </a:extLst>
          </p:cNvPr>
          <p:cNvSpPr/>
          <p:nvPr/>
        </p:nvSpPr>
        <p:spPr>
          <a:xfrm>
            <a:off x="4675693" y="5492777"/>
            <a:ext cx="720080" cy="347104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591AD93-BF24-4AB7-8F9B-61E4B9154CD8}"/>
              </a:ext>
            </a:extLst>
          </p:cNvPr>
          <p:cNvCxnSpPr>
            <a:cxnSpLocks/>
          </p:cNvCxnSpPr>
          <p:nvPr/>
        </p:nvCxnSpPr>
        <p:spPr>
          <a:xfrm flipH="1">
            <a:off x="5352554" y="3513944"/>
            <a:ext cx="2724580" cy="347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D8C2B0B-5CCD-49AA-B47E-A5DFA335DAC2}"/>
              </a:ext>
            </a:extLst>
          </p:cNvPr>
          <p:cNvCxnSpPr>
            <a:cxnSpLocks/>
          </p:cNvCxnSpPr>
          <p:nvPr/>
        </p:nvCxnSpPr>
        <p:spPr>
          <a:xfrm flipH="1">
            <a:off x="5395773" y="5423806"/>
            <a:ext cx="1696507" cy="242523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E849D77-5FB9-27EA-D879-5F34E4084603}"/>
              </a:ext>
            </a:extLst>
          </p:cNvPr>
          <p:cNvSpPr txBox="1"/>
          <p:nvPr/>
        </p:nvSpPr>
        <p:spPr>
          <a:xfrm>
            <a:off x="5776245" y="6550242"/>
            <a:ext cx="3203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Memoria </a:t>
            </a:r>
            <a:r>
              <a:rPr lang="en-GB" dirty="0" err="1"/>
              <a:t>anual</a:t>
            </a:r>
            <a:r>
              <a:rPr lang="en-GB" dirty="0"/>
              <a:t> </a:t>
            </a:r>
            <a:r>
              <a:rPr lang="en-GB" dirty="0" err="1"/>
              <a:t>integrada</a:t>
            </a:r>
            <a:r>
              <a:rPr lang="en-GB" dirty="0"/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424824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-17512"/>
            <a:ext cx="7704667" cy="1981200"/>
          </a:xfrm>
        </p:spPr>
        <p:txBody>
          <a:bodyPr/>
          <a:lstStyle/>
          <a:p>
            <a:r>
              <a:rPr lang="fi-FI" dirty="0"/>
              <a:t>Raha-aggregaatit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963688"/>
            <a:ext cx="7704667" cy="3831301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Yleisön hallussa oleva raha – se mikä on yleisön näkökulmasta rahaa</a:t>
            </a:r>
          </a:p>
          <a:p>
            <a:r>
              <a:rPr lang="fi-FI" dirty="0"/>
              <a:t>Rahaa hallussaan pitävä sektori = kotitaloudet, voittoa tavoittelemattomat yhteisöt (yhdistykset, asunto </a:t>
            </a:r>
            <a:r>
              <a:rPr lang="fi-FI" dirty="0" err="1"/>
              <a:t>Oy:t</a:t>
            </a:r>
            <a:r>
              <a:rPr lang="fi-FI" dirty="0"/>
              <a:t>, seurakunnat…), paikallishallinto ja muut yritykset kuin pankit </a:t>
            </a:r>
          </a:p>
          <a:p>
            <a:pPr lvl="1"/>
            <a:r>
              <a:rPr lang="fi-FI" sz="2600" dirty="0"/>
              <a:t>Lähes kaikki paitsi valtio ja pankit</a:t>
            </a:r>
          </a:p>
          <a:p>
            <a:r>
              <a:rPr lang="fi-FI" dirty="0"/>
              <a:t>Rahalaitossektorin velat (tai osa niistä) ”rahaa hallussaan pitävälle sektorille” = rahaa</a:t>
            </a:r>
          </a:p>
          <a:p>
            <a:r>
              <a:rPr lang="fi-FI" dirty="0"/>
              <a:t>Lähes kaikki, mikä nykyään tilastoidaan rahaksi, on jonkun velkaa</a:t>
            </a:r>
          </a:p>
          <a:p>
            <a:pPr lvl="1"/>
            <a:r>
              <a:rPr lang="fi-FI" dirty="0"/>
              <a:t>Tavallinen poikkeus: kolikot</a:t>
            </a:r>
          </a:p>
          <a:p>
            <a:pPr lvl="1"/>
            <a:r>
              <a:rPr lang="fi-FI" dirty="0"/>
              <a:t>Nykyisenkaltainen raha mahdollinen vain melko kehittyneiden rahoitusmarkkinoiden oloissa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E7293-8D6C-41A8-B508-8EEA16DF691A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5491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-171400"/>
            <a:ext cx="7704667" cy="1981200"/>
          </a:xfrm>
        </p:spPr>
        <p:txBody>
          <a:bodyPr/>
          <a:lstStyle/>
          <a:p>
            <a:r>
              <a:rPr lang="fi-FI" dirty="0"/>
              <a:t>Raha-aggregaatit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0728" y="1538945"/>
            <a:ext cx="8363272" cy="4756150"/>
          </a:xfrm>
        </p:spPr>
        <p:txBody>
          <a:bodyPr>
            <a:normAutofit/>
          </a:bodyPr>
          <a:lstStyle/>
          <a:p>
            <a:r>
              <a:rPr lang="fi-FI" dirty="0"/>
              <a:t>Raha = setelit + kolikot + yleisön pankkitalletukset</a:t>
            </a:r>
          </a:p>
          <a:p>
            <a:pPr lvl="1"/>
            <a:r>
              <a:rPr lang="fi-FI" dirty="0"/>
              <a:t>Rahan määrän tilastointi perustuu tähän käsitykseen</a:t>
            </a:r>
          </a:p>
          <a:p>
            <a:r>
              <a:rPr lang="fi-FI" dirty="0"/>
              <a:t>Voiko pankilla olla ”rahaa”?</a:t>
            </a:r>
          </a:p>
          <a:p>
            <a:pPr lvl="1"/>
            <a:r>
              <a:rPr lang="fi-FI" dirty="0"/>
              <a:t>Tilastoinnissa käytettyjen määritelmien mukaan </a:t>
            </a:r>
            <a:r>
              <a:rPr lang="fi-FI" b="1" i="1" dirty="0"/>
              <a:t>ei voi olla!</a:t>
            </a:r>
          </a:p>
          <a:p>
            <a:pPr lvl="1"/>
            <a:r>
              <a:rPr lang="fi-FI" dirty="0"/>
              <a:t>Pankilla voi olla keskuspankkirahaa: Käteinen kassoissa, keskuspankkitalletukset, mutta pankin omistamaa keskuspankkirahaa ei lasketa raha-aggregaatteihin</a:t>
            </a:r>
          </a:p>
          <a:p>
            <a:pPr lvl="2"/>
            <a:r>
              <a:rPr lang="fi-FI" dirty="0"/>
              <a:t>Nämä voivat olla jopa +/- 0 vakavaraisessa pankissa</a:t>
            </a:r>
          </a:p>
          <a:p>
            <a:r>
              <a:rPr lang="fi-FI" dirty="0">
                <a:solidFill>
                  <a:srgbClr val="FF0000"/>
                </a:solidFill>
              </a:rPr>
              <a:t>”Raha” ja ”varallisuus” eivät ole synonyymejä!!</a:t>
            </a:r>
          </a:p>
          <a:p>
            <a:pPr lvl="1"/>
            <a:r>
              <a:rPr lang="fi-FI" dirty="0"/>
              <a:t>Kiinteistö tai kultaharkko ei ole rahaa. 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E7293-8D6C-41A8-B508-8EEA16DF691A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2508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Raha-aggregaatit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132856"/>
            <a:ext cx="7704667" cy="4340442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Perusajatus: mitä kiistattomammin rahaa, sitä suppeampaan ”raha-aggregaattiin” kuuluu</a:t>
            </a:r>
          </a:p>
          <a:p>
            <a:r>
              <a:rPr lang="fi-FI" dirty="0"/>
              <a:t>Euroalueen(</a:t>
            </a:r>
            <a:r>
              <a:rPr lang="fi-FI" dirty="0" err="1"/>
              <a:t>kin</a:t>
            </a:r>
            <a:r>
              <a:rPr lang="fi-FI" dirty="0"/>
              <a:t>) määritelmät keskittyvät yleisön (ei pankit eikä valtio) hallussa olevaan rahaan</a:t>
            </a:r>
          </a:p>
          <a:p>
            <a:pPr lvl="1"/>
            <a:r>
              <a:rPr lang="fi-FI" dirty="0"/>
              <a:t>Paikallishallinto (esim. kunnat) ovat yleisöä</a:t>
            </a:r>
          </a:p>
          <a:p>
            <a:pPr lvl="1"/>
            <a:r>
              <a:rPr lang="fi-FI" dirty="0"/>
              <a:t>M1 = Setelit ja kolikot yleisöllä + käyttelytilitalletukset</a:t>
            </a:r>
          </a:p>
          <a:p>
            <a:pPr lvl="1"/>
            <a:r>
              <a:rPr lang="fi-FI" dirty="0"/>
              <a:t>M2 = M1 + määräaikaistalletukset</a:t>
            </a:r>
          </a:p>
          <a:p>
            <a:pPr lvl="1"/>
            <a:r>
              <a:rPr lang="fi-FI" dirty="0"/>
              <a:t>M3 = M2 + ei-pankkien pankeilta takaisinmyyntisitoumuksin ostamat arvopaperit (</a:t>
            </a:r>
            <a:r>
              <a:rPr lang="fi-FI" dirty="0" err="1"/>
              <a:t>repot</a:t>
            </a:r>
            <a:r>
              <a:rPr lang="fi-FI" dirty="0"/>
              <a:t>) + alle 2 v. maturiteetin jälkimarkkinakelpoiset arvopaperit + rahamarkkinarahasto-osuudet</a:t>
            </a:r>
          </a:p>
          <a:p>
            <a:pPr lvl="1"/>
            <a:r>
              <a:rPr lang="fi-FI" dirty="0"/>
              <a:t>Valtion ja rahalaitosten talletuksia ei lasketa</a:t>
            </a:r>
          </a:p>
          <a:p>
            <a:r>
              <a:rPr lang="fi-FI" dirty="0"/>
              <a:t>Termiä M0 ei virallisesti käytetä  </a:t>
            </a:r>
          </a:p>
          <a:p>
            <a:pPr lvl="2">
              <a:buNone/>
            </a:pP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E7293-8D6C-41A8-B508-8EEA16DF691A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6920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923" y="21812"/>
            <a:ext cx="8229600" cy="1143000"/>
          </a:xfrm>
        </p:spPr>
        <p:txBody>
          <a:bodyPr/>
          <a:lstStyle/>
          <a:p>
            <a:r>
              <a:rPr lang="fi-FI" dirty="0"/>
              <a:t>Raha-aggregaatit </a:t>
            </a:r>
            <a:r>
              <a:rPr lang="fi-FI" dirty="0" err="1"/>
              <a:t>vs</a:t>
            </a:r>
            <a:r>
              <a:rPr lang="fi-FI" dirty="0"/>
              <a:t> rahaperusta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E7293-8D6C-41A8-B508-8EEA16DF691A}" type="slidenum">
              <a:rPr lang="fi-FI" smtClean="0"/>
              <a:pPr/>
              <a:t>18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683568" y="1412776"/>
            <a:ext cx="6286544" cy="464347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2400" dirty="0"/>
              <a:t>M3</a:t>
            </a:r>
          </a:p>
        </p:txBody>
      </p:sp>
      <p:sp>
        <p:nvSpPr>
          <p:cNvPr id="8" name="Oval 7"/>
          <p:cNvSpPr/>
          <p:nvPr/>
        </p:nvSpPr>
        <p:spPr>
          <a:xfrm>
            <a:off x="2267744" y="1772816"/>
            <a:ext cx="4210852" cy="37147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dirty="0"/>
              <a:t>M2</a:t>
            </a:r>
          </a:p>
        </p:txBody>
      </p:sp>
      <p:sp>
        <p:nvSpPr>
          <p:cNvPr id="9" name="Oval 8"/>
          <p:cNvSpPr/>
          <p:nvPr/>
        </p:nvSpPr>
        <p:spPr>
          <a:xfrm>
            <a:off x="3491880" y="2204864"/>
            <a:ext cx="2710654" cy="30003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M1</a:t>
            </a:r>
          </a:p>
        </p:txBody>
      </p:sp>
      <p:sp>
        <p:nvSpPr>
          <p:cNvPr id="10" name="Oval 9"/>
          <p:cNvSpPr/>
          <p:nvPr/>
        </p:nvSpPr>
        <p:spPr>
          <a:xfrm>
            <a:off x="4788024" y="3068960"/>
            <a:ext cx="792088" cy="4320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M0</a:t>
            </a:r>
          </a:p>
        </p:txBody>
      </p:sp>
      <p:sp>
        <p:nvSpPr>
          <p:cNvPr id="11" name="Oval 10"/>
          <p:cNvSpPr/>
          <p:nvPr/>
        </p:nvSpPr>
        <p:spPr>
          <a:xfrm>
            <a:off x="6732240" y="1844824"/>
            <a:ext cx="1440160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1"/>
                </a:solidFill>
              </a:rPr>
              <a:t>M0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318648" y="3880771"/>
            <a:ext cx="1717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Pankkien</a:t>
            </a:r>
            <a:r>
              <a:rPr lang="en-GB" dirty="0"/>
              <a:t> </a:t>
            </a:r>
            <a:r>
              <a:rPr lang="en-GB" dirty="0" err="1"/>
              <a:t>talletukset</a:t>
            </a:r>
            <a:r>
              <a:rPr lang="en-GB" dirty="0"/>
              <a:t> </a:t>
            </a:r>
            <a:r>
              <a:rPr lang="en-GB" dirty="0" err="1"/>
              <a:t>keskuspankissa</a:t>
            </a:r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364088" y="3356992"/>
            <a:ext cx="1368153" cy="2232248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7620000" y="2492896"/>
            <a:ext cx="154740" cy="1440161"/>
          </a:xfrm>
          <a:prstGeom prst="straightConnector1">
            <a:avLst/>
          </a:prstGeom>
          <a:ln w="1905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804248" y="55892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Setelit</a:t>
            </a:r>
            <a:r>
              <a:rPr lang="en-GB" dirty="0"/>
              <a:t> </a:t>
            </a:r>
            <a:r>
              <a:rPr lang="en-GB" dirty="0" err="1"/>
              <a:t>yleisöllä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973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667" y="44624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Raha-aggregaattien laskennasta euroalueella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8054363" cy="3332816"/>
          </a:xfrm>
        </p:spPr>
        <p:txBody>
          <a:bodyPr>
            <a:noAutofit/>
          </a:bodyPr>
          <a:lstStyle/>
          <a:p>
            <a:r>
              <a:rPr lang="fi-FI" sz="2000" dirty="0"/>
              <a:t>Kukin kansallinen keskuspankki laskee tarvittavat erät omassa maassaan</a:t>
            </a:r>
          </a:p>
          <a:p>
            <a:pPr lvl="1"/>
            <a:r>
              <a:rPr lang="fi-FI" dirty="0"/>
              <a:t>Siis isäntävaltioperiaate: Esim. saksalaisen pankin sivukonttori Suomessa raportoi eränsä Suomen Pankkiin, ei Bundesbankiin</a:t>
            </a:r>
          </a:p>
          <a:p>
            <a:pPr lvl="1"/>
            <a:r>
              <a:rPr lang="fi-FI" dirty="0"/>
              <a:t>Asiakkaan kotimaalla ei merkitystä, jos Euroalueella. Belgialaisen kotitalouden talletus Suomessa lasketaan Suomen lukuihin. </a:t>
            </a:r>
          </a:p>
          <a:p>
            <a:pPr lvl="1"/>
            <a:r>
              <a:rPr lang="fi-FI" dirty="0"/>
              <a:t>Kansalliset tilastot lasketaan yhteen EKP:ssä</a:t>
            </a:r>
          </a:p>
          <a:p>
            <a:pPr lvl="1"/>
            <a:r>
              <a:rPr lang="fi-FI" dirty="0"/>
              <a:t>Standardoidut tilastolliset määritelmät</a:t>
            </a:r>
          </a:p>
          <a:p>
            <a:pPr lvl="2"/>
            <a:r>
              <a:rPr lang="fi-FI" sz="2000" dirty="0"/>
              <a:t>Markkinoiden ja talouksien rakenteet poikkeavat toisistaan, lukujen taloudellinen merkitys voi vaihdella maittain (esim. mihin määräaikaistalletuksia yleensä käytetään, ja minkälaisilla asiakkailla niitä eniten on), mutta määritelmät samat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E7293-8D6C-41A8-B508-8EEA16DF691A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716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Kaksi mahdollista rahan määritelmää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204864"/>
            <a:ext cx="7704667" cy="403244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1) Keskuspankkiraha</a:t>
            </a:r>
          </a:p>
          <a:p>
            <a:pPr lvl="1"/>
            <a:r>
              <a:rPr lang="fi-FI" dirty="0"/>
              <a:t>Raha= keskuspankkien velkoja/vastattavia (+kolikot)</a:t>
            </a:r>
          </a:p>
          <a:p>
            <a:pPr lvl="1"/>
            <a:r>
              <a:rPr lang="fi-FI" dirty="0"/>
              <a:t>Vähemmän käytetty rahan käsite</a:t>
            </a:r>
          </a:p>
          <a:p>
            <a:pPr lvl="1"/>
            <a:r>
              <a:rPr lang="fi-FI" dirty="0"/>
              <a:t>Pankkitalletus ei ole rahaa</a:t>
            </a:r>
          </a:p>
          <a:p>
            <a:r>
              <a:rPr lang="fi-FI" dirty="0"/>
              <a:t>2) Raha-aggregaattien tilastoinnissa käytetty rahakäsite</a:t>
            </a:r>
          </a:p>
          <a:p>
            <a:pPr lvl="1"/>
            <a:r>
              <a:rPr lang="fi-FI" b="1" i="1" dirty="0"/>
              <a:t>Yleisön</a:t>
            </a:r>
            <a:r>
              <a:rPr lang="fi-FI" dirty="0"/>
              <a:t> saamisia keskus- ja muilta pankeilta</a:t>
            </a:r>
          </a:p>
          <a:p>
            <a:pPr lvl="1"/>
            <a:r>
              <a:rPr lang="fi-FI" dirty="0"/>
              <a:t>Yleisön hallussa olevat maksuvälineet</a:t>
            </a:r>
          </a:p>
          <a:p>
            <a:pPr lvl="1"/>
            <a:r>
              <a:rPr lang="fi-FI" dirty="0"/>
              <a:t>Vain yleisöllä voi olla rahaa</a:t>
            </a:r>
          </a:p>
          <a:p>
            <a:pPr lvl="1"/>
            <a:r>
              <a:rPr lang="fi-FI" dirty="0"/>
              <a:t>”Yleisö” = kaikki paitsi pankit ja valtio</a:t>
            </a:r>
          </a:p>
          <a:p>
            <a:pPr lvl="1"/>
            <a:r>
              <a:rPr lang="fi-FI" dirty="0"/>
              <a:t>Suurin osa rahasta on pankkitalletuksia =&gt; suurin osa rahasta on liike- säästö- ja osuuspankkien velkoja.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E7293-8D6C-41A8-B508-8EEA16DF691A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3296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776" y="-7002"/>
            <a:ext cx="7704667" cy="1981200"/>
          </a:xfrm>
        </p:spPr>
        <p:txBody>
          <a:bodyPr/>
          <a:lstStyle/>
          <a:p>
            <a:r>
              <a:rPr lang="fi-FI" dirty="0"/>
              <a:t>Esim. Suomessa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10776" y="1561247"/>
            <a:ext cx="7704667" cy="4896544"/>
          </a:xfrm>
        </p:spPr>
        <p:txBody>
          <a:bodyPr>
            <a:normAutofit/>
          </a:bodyPr>
          <a:lstStyle/>
          <a:p>
            <a:r>
              <a:rPr lang="fi-FI" dirty="0" err="1"/>
              <a:t>Helmik</a:t>
            </a:r>
            <a:r>
              <a:rPr lang="fi-FI" dirty="0"/>
              <a:t> 2024</a:t>
            </a:r>
          </a:p>
          <a:p>
            <a:pPr lvl="1"/>
            <a:r>
              <a:rPr lang="fi-FI" dirty="0"/>
              <a:t>M1:een kuuluvat talletukset 134 </a:t>
            </a:r>
            <a:r>
              <a:rPr lang="fi-FI" dirty="0" err="1"/>
              <a:t>mrd</a:t>
            </a:r>
            <a:r>
              <a:rPr lang="fi-FI" dirty="0"/>
              <a:t> €</a:t>
            </a:r>
          </a:p>
          <a:p>
            <a:pPr lvl="1"/>
            <a:r>
              <a:rPr lang="fi-FI" dirty="0"/>
              <a:t>M2:een kuuluvat erät 157 </a:t>
            </a:r>
            <a:r>
              <a:rPr lang="fi-FI" dirty="0" err="1"/>
              <a:t>mrd</a:t>
            </a:r>
            <a:r>
              <a:rPr lang="fi-FI" dirty="0"/>
              <a:t> €</a:t>
            </a:r>
          </a:p>
          <a:p>
            <a:pPr lvl="1"/>
            <a:r>
              <a:rPr lang="fi-FI" dirty="0"/>
              <a:t>M3:een kuuluvat erät 203 </a:t>
            </a:r>
            <a:r>
              <a:rPr lang="fi-FI" dirty="0" err="1"/>
              <a:t>mrd</a:t>
            </a:r>
            <a:r>
              <a:rPr lang="fi-FI" dirty="0"/>
              <a:t> €</a:t>
            </a:r>
          </a:p>
          <a:p>
            <a:pPr lvl="1"/>
            <a:r>
              <a:rPr lang="fi-FI" dirty="0"/>
              <a:t>Suunnilleen 37 000 € / asukas</a:t>
            </a:r>
          </a:p>
          <a:p>
            <a:r>
              <a:rPr lang="fi-FI" dirty="0"/>
              <a:t>Entä paljonko M1:een kuuluvia seteleitä ja kolikoita?</a:t>
            </a:r>
          </a:p>
          <a:p>
            <a:pPr lvl="1"/>
            <a:r>
              <a:rPr lang="fi-FI" dirty="0"/>
              <a:t>SP:n taseessa laskennallinen erä</a:t>
            </a:r>
          </a:p>
          <a:p>
            <a:pPr lvl="2"/>
            <a:r>
              <a:rPr lang="fi-FI" dirty="0"/>
              <a:t>Euroalueen kokonaismäärän kansallinen jyvitys</a:t>
            </a:r>
          </a:p>
          <a:p>
            <a:pPr lvl="1"/>
            <a:r>
              <a:rPr lang="fi-FI" dirty="0"/>
              <a:t>Suomen Pankin aidosti liikkeeseen laskemaa käteistä muutama miljardi vähemmän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E7293-8D6C-41A8-B508-8EEA16DF691A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72364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Esim. Suomessa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19666" y="1582268"/>
            <a:ext cx="7704667" cy="4896544"/>
          </a:xfrm>
        </p:spPr>
        <p:txBody>
          <a:bodyPr>
            <a:normAutofit/>
          </a:bodyPr>
          <a:lstStyle/>
          <a:p>
            <a:pPr lvl="1"/>
            <a:r>
              <a:rPr lang="fi-FI" dirty="0"/>
              <a:t>Vaikea sanoa, paljonko Suomessa aidosti liikkeellä käteistä</a:t>
            </a:r>
          </a:p>
          <a:p>
            <a:pPr lvl="2"/>
            <a:r>
              <a:rPr lang="fi-FI" sz="2000" dirty="0"/>
              <a:t>Paljonko viety ulkomaille / tuotu ulkomailta?</a:t>
            </a:r>
          </a:p>
          <a:p>
            <a:pPr lvl="2"/>
            <a:r>
              <a:rPr lang="fi-FI" sz="2000" dirty="0"/>
              <a:t>Suomesta alkoi ”valua” käteistä ulkomaille heti euron tultua?</a:t>
            </a:r>
          </a:p>
          <a:p>
            <a:pPr lvl="2"/>
            <a:r>
              <a:rPr lang="fi-FI" sz="2000" dirty="0"/>
              <a:t>Tilastokeskus (Rahoitustilinpito): joulukuussa 2023 Suomessa käteistä yleisöön kuuluvilla sektoreilla runsaat 13,9 </a:t>
            </a:r>
            <a:r>
              <a:rPr lang="fi-FI" sz="2000" dirty="0" err="1"/>
              <a:t>mrd</a:t>
            </a:r>
            <a:r>
              <a:rPr lang="fi-FI" sz="2000" dirty="0"/>
              <a:t>, josta valtaosa (11,7 </a:t>
            </a:r>
            <a:r>
              <a:rPr lang="fi-FI" sz="2000" dirty="0" err="1"/>
              <a:t>mrd</a:t>
            </a:r>
            <a:r>
              <a:rPr lang="fi-FI" sz="2000" dirty="0"/>
              <a:t>) kotitalouksilla (=n 2 500 €/hlö), yrityksillä vain 2,0 mrd. </a:t>
            </a:r>
          </a:p>
          <a:p>
            <a:pPr lvl="3"/>
            <a:r>
              <a:rPr lang="fi-FI" sz="2000" dirty="0"/>
              <a:t>Loput on lähinnä pankeilla</a:t>
            </a:r>
          </a:p>
          <a:p>
            <a:pPr lvl="3"/>
            <a:r>
              <a:rPr lang="fi-FI" sz="2000" dirty="0"/>
              <a:t>Yläkanttiin arvioitu?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2E7293-8D6C-41A8-B508-8EEA16DF691A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25346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Raha-aggregaatit Yhdysvalloissa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2" y="2204864"/>
            <a:ext cx="7704667" cy="3332816"/>
          </a:xfrm>
        </p:spPr>
        <p:txBody>
          <a:bodyPr>
            <a:normAutofit/>
          </a:bodyPr>
          <a:lstStyle/>
          <a:p>
            <a:r>
              <a:rPr lang="fi-FI" dirty="0"/>
              <a:t>M1 = käteinen + käyttelytilitalletukset + sekkitilit + matkasekit</a:t>
            </a:r>
          </a:p>
          <a:p>
            <a:r>
              <a:rPr lang="fi-FI" dirty="0"/>
              <a:t>M2 = M1 + pienet määräaikaistalletukset + säästötilit + rahamarkkinarahastoja</a:t>
            </a:r>
          </a:p>
          <a:p>
            <a:r>
              <a:rPr lang="fi-FI" dirty="0"/>
              <a:t>M3:sta luovuttu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E7293-8D6C-41A8-B508-8EEA16DF691A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9413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Samantapaisia tilastokäsitteitä lähes kaikkialla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06879"/>
            <a:ext cx="7704667" cy="3332816"/>
          </a:xfrm>
        </p:spPr>
        <p:txBody>
          <a:bodyPr>
            <a:noAutofit/>
          </a:bodyPr>
          <a:lstStyle/>
          <a:p>
            <a:r>
              <a:rPr lang="fi-FI" sz="2000" dirty="0"/>
              <a:t>Merkitys rahapolitiikalle vaihdellut, oli muutama vuosikymmen sitten suurempi kuin nykyään</a:t>
            </a:r>
          </a:p>
          <a:p>
            <a:pPr lvl="1"/>
            <a:r>
              <a:rPr lang="fi-FI" dirty="0"/>
              <a:t>Monetarismi</a:t>
            </a:r>
          </a:p>
          <a:p>
            <a:r>
              <a:rPr lang="fi-FI" sz="2000" dirty="0"/>
              <a:t>Ruotsi: M0, M1, M2 ja M3</a:t>
            </a:r>
          </a:p>
          <a:p>
            <a:pPr lvl="1"/>
            <a:r>
              <a:rPr lang="fi-FI" dirty="0"/>
              <a:t>Pitkälti (joskaan ei täysin) harmonisoitu euroalueen määritelmien kanssa</a:t>
            </a:r>
          </a:p>
          <a:p>
            <a:pPr lvl="1"/>
            <a:r>
              <a:rPr lang="fi-FI" dirty="0"/>
              <a:t>Ei kovin aktiivisesti seurattuja</a:t>
            </a:r>
          </a:p>
          <a:p>
            <a:r>
              <a:rPr lang="fi-FI" sz="2000" dirty="0"/>
              <a:t>Britannia: Jopa M4</a:t>
            </a:r>
          </a:p>
          <a:p>
            <a:r>
              <a:rPr lang="fi-FI" sz="2000" dirty="0"/>
              <a:t>Japani: Samantapaiset M1, M2 ja M3 kuin euroalueella</a:t>
            </a:r>
          </a:p>
          <a:p>
            <a:pPr lvl="1"/>
            <a:r>
              <a:rPr lang="fi-FI" dirty="0"/>
              <a:t>Lisäksi laajin aggregaatti ”L”, johon kuuluu mm. valtion velkapapereita, sijoitusrahastoja ym.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E7293-8D6C-41A8-B508-8EEA16DF691A}" type="slidenum">
              <a:rPr lang="fi-FI" smtClean="0"/>
              <a:pPr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4219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fi-FI" dirty="0"/>
              <a:t>”Raha ei sikiä pankeissa, työmies!”</a:t>
            </a:r>
            <a:br>
              <a:rPr lang="fi-FI" dirty="0"/>
            </a:br>
            <a:endParaRPr lang="fi-FI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00808"/>
            <a:ext cx="8229600" cy="4525963"/>
          </a:xfrm>
        </p:spPr>
        <p:txBody>
          <a:bodyPr>
            <a:normAutofit/>
          </a:bodyPr>
          <a:lstStyle/>
          <a:p>
            <a:r>
              <a:rPr lang="fi-FI" dirty="0"/>
              <a:t>Väärin! Raha sikiää nykyään pankeissa!</a:t>
            </a:r>
          </a:p>
          <a:p>
            <a:pPr lvl="1"/>
            <a:r>
              <a:rPr lang="fi-FI" dirty="0"/>
              <a:t>Tosin: raha ei ole sama kuin varallisuus</a:t>
            </a:r>
          </a:p>
          <a:p>
            <a:pPr lvl="1"/>
            <a:r>
              <a:rPr lang="fi-FI" dirty="0"/>
              <a:t>Varsinkaan nettovarallisuus ei suoraan synny pankkijärjestelmän generoidessa rahaa; raha = jonkun osapuolen velkaa =&gt; rahan luomisen vaikutus nettovarallisuuteen maailmassa = 0</a:t>
            </a:r>
          </a:p>
          <a:p>
            <a:pPr lvl="1"/>
            <a:r>
              <a:rPr lang="fi-FI" dirty="0"/>
              <a:t>Kultaharkot ja kiinteistöt eivät synny pankeissa – yleisön saamiset rahalaitossektorilta syntyvät!</a:t>
            </a:r>
          </a:p>
          <a:p>
            <a:r>
              <a:rPr lang="fi-FI" dirty="0"/>
              <a:t>Rahaperusta ja luotonlaajenemisprosessi =&gt; raha-aggregaattikäsitteiden mukainen raha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24</a:t>
            </a:fld>
            <a:endParaRPr lang="fi-FI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Raha syntyy pankeissa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2" y="2285629"/>
            <a:ext cx="7704667" cy="3975317"/>
          </a:xfrm>
        </p:spPr>
        <p:txBody>
          <a:bodyPr>
            <a:normAutofit fontScale="62500" lnSpcReduction="20000"/>
          </a:bodyPr>
          <a:lstStyle/>
          <a:p>
            <a:r>
              <a:rPr lang="fi-FI" sz="3200" dirty="0"/>
              <a:t>Raha nykyään enimmäkseen merkintöjä pankkien tietojärjestelmissä</a:t>
            </a:r>
          </a:p>
          <a:p>
            <a:pPr lvl="1"/>
            <a:r>
              <a:rPr lang="fi-FI" sz="3200" dirty="0"/>
              <a:t>Ei ”reaalista” vastinetta =&gt; helppo ymmärtää, että raha muodostunut pankkijärjestelmässä.</a:t>
            </a:r>
          </a:p>
          <a:p>
            <a:pPr lvl="2"/>
            <a:r>
              <a:rPr lang="fi-FI" sz="3200" dirty="0"/>
              <a:t>Missä muualla olisi voinut muodostua?</a:t>
            </a:r>
          </a:p>
          <a:p>
            <a:r>
              <a:rPr lang="fi-FI" sz="3200" dirty="0"/>
              <a:t>Pankkien velat ovat nykyään suurin osa raha-aggregaateista kaikissa hiukankin kehittyneissä talouksissa</a:t>
            </a:r>
          </a:p>
          <a:p>
            <a:pPr lvl="1"/>
            <a:r>
              <a:rPr lang="fi-FI" sz="3200" dirty="0"/>
              <a:t>Muistakaa M1, M2…</a:t>
            </a:r>
          </a:p>
          <a:p>
            <a:pPr lvl="2"/>
            <a:r>
              <a:rPr lang="fi-FI" sz="3200" dirty="0"/>
              <a:t>Etupäässä pankkien velkoja</a:t>
            </a:r>
          </a:p>
          <a:p>
            <a:pPr lvl="1"/>
            <a:r>
              <a:rPr lang="fi-FI" sz="3200" dirty="0"/>
              <a:t>Talletuskannan muutokset vastaavat suurimmasta osasta rahamäärän muutoksista</a:t>
            </a:r>
          </a:p>
          <a:p>
            <a:pPr lvl="1"/>
            <a:r>
              <a:rPr lang="fi-FI" sz="3200" dirty="0"/>
              <a:t>Seteleiden ja kolikoiden osuus vähäinen.</a:t>
            </a:r>
          </a:p>
          <a:p>
            <a:pPr lvl="1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25</a:t>
            </a:fld>
            <a:endParaRPr lang="fi-FI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704667" cy="1981200"/>
          </a:xfrm>
        </p:spPr>
        <p:txBody>
          <a:bodyPr/>
          <a:lstStyle/>
          <a:p>
            <a:r>
              <a:rPr lang="fi-FI" dirty="0"/>
              <a:t>Rahaperustasta rahan tarjontaan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64786"/>
            <a:ext cx="7982355" cy="4608512"/>
          </a:xfrm>
        </p:spPr>
        <p:txBody>
          <a:bodyPr>
            <a:normAutofit fontScale="25000" lnSpcReduction="20000"/>
          </a:bodyPr>
          <a:lstStyle/>
          <a:p>
            <a:r>
              <a:rPr lang="fi-FI" sz="8000" dirty="0"/>
              <a:t>Perinteinen tapa kuvata luotonlaajeneminen: keskuspankkirahan lisäys johtaa mekanistisiin seurauksiin</a:t>
            </a:r>
          </a:p>
          <a:p>
            <a:r>
              <a:rPr lang="fi-FI" sz="8000" dirty="0"/>
              <a:t>Olettamukset</a:t>
            </a:r>
          </a:p>
          <a:p>
            <a:pPr lvl="1"/>
            <a:r>
              <a:rPr lang="fi-FI" sz="8000" dirty="0"/>
              <a:t>Eksogeeninen rahaperusta</a:t>
            </a:r>
          </a:p>
          <a:p>
            <a:pPr lvl="1"/>
            <a:r>
              <a:rPr lang="fi-FI" sz="8000" dirty="0"/>
              <a:t>Yleisön käteissuhde vakio </a:t>
            </a:r>
          </a:p>
          <a:p>
            <a:pPr lvl="2"/>
            <a:r>
              <a:rPr lang="fi-FI" sz="8000" dirty="0"/>
              <a:t>Käteissuhde = käteinen / talletukset</a:t>
            </a:r>
          </a:p>
          <a:p>
            <a:pPr lvl="2"/>
            <a:r>
              <a:rPr lang="fi-FI" sz="8000" dirty="0"/>
              <a:t>Esim. käteistä aina 10 % talletuksista</a:t>
            </a:r>
          </a:p>
          <a:p>
            <a:pPr lvl="2"/>
            <a:r>
              <a:rPr lang="fi-FI" sz="8000" dirty="0"/>
              <a:t>Siis </a:t>
            </a:r>
            <a:r>
              <a:rPr lang="fi-FI" sz="8000" b="1" dirty="0"/>
              <a:t>EI</a:t>
            </a:r>
            <a:r>
              <a:rPr lang="fi-FI" sz="8000" dirty="0"/>
              <a:t> käteinen /(</a:t>
            </a:r>
            <a:r>
              <a:rPr lang="fi-FI" sz="8000" dirty="0" err="1"/>
              <a:t>käteinen+talletukset</a:t>
            </a:r>
            <a:r>
              <a:rPr lang="fi-FI" sz="8000" dirty="0"/>
              <a:t>)</a:t>
            </a:r>
          </a:p>
          <a:p>
            <a:pPr lvl="1"/>
            <a:r>
              <a:rPr lang="fi-FI" sz="8000" dirty="0"/>
              <a:t>Pankeilla aina sama reservisuhde (esim. talletukset keskuspankissa aina 5 % asiakkaiden talletuksista)</a:t>
            </a:r>
          </a:p>
          <a:p>
            <a:pPr lvl="1"/>
            <a:r>
              <a:rPr lang="fi-FI" sz="8000" dirty="0"/>
              <a:t>Mitä ei talleteta keskuspankkiin, se lainataan asiakkaille</a:t>
            </a:r>
          </a:p>
          <a:p>
            <a:r>
              <a:rPr lang="fi-FI" sz="8000" dirty="0"/>
              <a:t>Näiden olettamusten järkevyyttä kritisoitu voimakkaasti </a:t>
            </a:r>
          </a:p>
          <a:p>
            <a:pPr lvl="1"/>
            <a:r>
              <a:rPr lang="fi-FI" sz="8000" dirty="0"/>
              <a:t>(Palataan myöhemmin)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26</a:t>
            </a:fld>
            <a:endParaRPr lang="fi-FI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763" y="0"/>
            <a:ext cx="7704667" cy="1981200"/>
          </a:xfrm>
        </p:spPr>
        <p:txBody>
          <a:bodyPr/>
          <a:lstStyle/>
          <a:p>
            <a:r>
              <a:rPr lang="fi-FI" dirty="0"/>
              <a:t>Luotonlaajeneminen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420888"/>
            <a:ext cx="7982355" cy="4248472"/>
          </a:xfrm>
        </p:spPr>
        <p:txBody>
          <a:bodyPr>
            <a:normAutofit fontScale="77500" lnSpcReduction="20000"/>
          </a:bodyPr>
          <a:lstStyle/>
          <a:p>
            <a:r>
              <a:rPr lang="fi-FI" sz="4000" dirty="0"/>
              <a:t>Yleisö pitää aina 10 % rahoistaan käteisenä</a:t>
            </a:r>
          </a:p>
          <a:p>
            <a:pPr lvl="1"/>
            <a:r>
              <a:rPr lang="fi-FI" sz="4000" dirty="0" err="1"/>
              <a:t>Esim</a:t>
            </a:r>
            <a:r>
              <a:rPr lang="fi-FI" sz="4000" dirty="0"/>
              <a:t> 5000 € rahaa, josta 500 € käteistä ja 4500 € talletuksia</a:t>
            </a:r>
          </a:p>
          <a:p>
            <a:pPr lvl="1"/>
            <a:r>
              <a:rPr lang="fi-FI" sz="4000" dirty="0"/>
              <a:t>Käteissuhde = 500/4500 = 0.11111….</a:t>
            </a:r>
          </a:p>
          <a:p>
            <a:r>
              <a:rPr lang="fi-FI" sz="4000" dirty="0"/>
              <a:t>Reservisuhde 5 % suhteessa talletuksiin</a:t>
            </a:r>
          </a:p>
          <a:p>
            <a:pPr lvl="1"/>
            <a:r>
              <a:rPr lang="fi-FI" sz="4000" dirty="0"/>
              <a:t>Sisältää sekä pakolliset että vapaaehtoiset reservit, voitaisiin mallittaa erikseen</a:t>
            </a:r>
          </a:p>
          <a:p>
            <a:pPr lvl="1"/>
            <a:r>
              <a:rPr lang="fi-FI" sz="4000" dirty="0"/>
              <a:t>Reservit sisältävät nyt käteiskassat</a:t>
            </a:r>
          </a:p>
          <a:p>
            <a:pPr lvl="1"/>
            <a:endParaRPr lang="fi-FI" dirty="0"/>
          </a:p>
          <a:p>
            <a:pPr lvl="1"/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27</a:t>
            </a:fld>
            <a:endParaRPr lang="fi-FI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-315416"/>
            <a:ext cx="7704667" cy="1981200"/>
          </a:xfrm>
        </p:spPr>
        <p:txBody>
          <a:bodyPr/>
          <a:lstStyle/>
          <a:p>
            <a:r>
              <a:rPr lang="fi-FI" dirty="0"/>
              <a:t>Luotonlaajeneminen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01416"/>
            <a:ext cx="8161867" cy="5256584"/>
          </a:xfrm>
        </p:spPr>
        <p:txBody>
          <a:bodyPr>
            <a:normAutofit fontScale="55000" lnSpcReduction="20000"/>
          </a:bodyPr>
          <a:lstStyle/>
          <a:p>
            <a:r>
              <a:rPr lang="fi-FI" sz="4000" dirty="0"/>
              <a:t>Keskuspankki lainaa pankille 100 milj. ja kirjaa sen pankin tilille</a:t>
            </a:r>
          </a:p>
          <a:p>
            <a:pPr lvl="1"/>
            <a:r>
              <a:rPr lang="fi-FI" sz="4000" dirty="0"/>
              <a:t>Keskuspankkirahaa syntyy</a:t>
            </a:r>
          </a:p>
          <a:p>
            <a:r>
              <a:rPr lang="fi-FI" sz="4000" dirty="0"/>
              <a:t>Pankki lainaa asiakkailleen koko summan 100 </a:t>
            </a:r>
            <a:r>
              <a:rPr lang="fi-FI" sz="4000" dirty="0" err="1"/>
              <a:t>milj</a:t>
            </a:r>
            <a:endParaRPr lang="fi-FI" sz="4000" dirty="0"/>
          </a:p>
          <a:p>
            <a:pPr lvl="1"/>
            <a:r>
              <a:rPr lang="fi-FI" sz="4000" dirty="0"/>
              <a:t>Yleisön käteinen kasvaa 10 </a:t>
            </a:r>
            <a:r>
              <a:rPr lang="fi-FI" sz="4000" dirty="0" err="1"/>
              <a:t>milj</a:t>
            </a:r>
            <a:r>
              <a:rPr lang="fi-FI" sz="4000" dirty="0"/>
              <a:t> </a:t>
            </a:r>
          </a:p>
          <a:p>
            <a:pPr lvl="1"/>
            <a:r>
              <a:rPr lang="fi-FI" sz="4000" dirty="0"/>
              <a:t>Siis 90 </a:t>
            </a:r>
            <a:r>
              <a:rPr lang="fi-FI" sz="4000" dirty="0" err="1"/>
              <a:t>milj</a:t>
            </a:r>
            <a:r>
              <a:rPr lang="fi-FI" sz="4000" dirty="0"/>
              <a:t> talletetaan pankkeihin</a:t>
            </a:r>
          </a:p>
          <a:p>
            <a:pPr lvl="2"/>
            <a:r>
              <a:rPr lang="fi-FI" sz="4000" dirty="0"/>
              <a:t>Ei väliä, onko sama pankki kuin mistä laina otettiin </a:t>
            </a:r>
          </a:p>
          <a:p>
            <a:pPr lvl="1"/>
            <a:r>
              <a:rPr lang="fi-FI" sz="4000" dirty="0"/>
              <a:t>Asiakkaat käyvät kauppaa keskenään, mikä ei vaikuta rahan määrään</a:t>
            </a:r>
          </a:p>
          <a:p>
            <a:pPr lvl="1"/>
            <a:r>
              <a:rPr lang="fi-FI" sz="4000" dirty="0"/>
              <a:t>Pankit tallettavat 0,05*90 = 4,5 milj. keskuspankkiin ja lainaavat loput 90-4,5 = 85.5 milj. asiakkailleen</a:t>
            </a:r>
          </a:p>
          <a:p>
            <a:pPr lvl="1"/>
            <a:r>
              <a:rPr lang="fi-FI" sz="4000" dirty="0"/>
              <a:t>Yleisö pitää käteisenä 85,5/10 </a:t>
            </a:r>
            <a:r>
              <a:rPr lang="fi-FI" sz="4000" dirty="0" err="1"/>
              <a:t>milj</a:t>
            </a:r>
            <a:r>
              <a:rPr lang="fi-FI" sz="4000" dirty="0"/>
              <a:t> ja tallettaa loput pankkeihin….</a:t>
            </a:r>
          </a:p>
          <a:p>
            <a:pPr lvl="1"/>
            <a:endParaRPr lang="fi-FI" dirty="0"/>
          </a:p>
          <a:p>
            <a:pPr lvl="1"/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AD8B0E-906B-45D2-9B97-69A50E7D04A9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67300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602" y="-413249"/>
            <a:ext cx="7704667" cy="1981200"/>
          </a:xfrm>
        </p:spPr>
        <p:txBody>
          <a:bodyPr/>
          <a:lstStyle/>
          <a:p>
            <a:r>
              <a:rPr lang="fi-FI" dirty="0"/>
              <a:t>Luotonlaajeneminen</a:t>
            </a:r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082" y="1402914"/>
            <a:ext cx="7491389" cy="5338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29</a:t>
            </a:fld>
            <a:endParaRPr lang="fi-F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-28022"/>
            <a:ext cx="7704667" cy="1981200"/>
          </a:xfrm>
        </p:spPr>
        <p:txBody>
          <a:bodyPr/>
          <a:lstStyle/>
          <a:p>
            <a:r>
              <a:rPr lang="fi-FI" dirty="0"/>
              <a:t>Keskuspankkiraha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E7293-8D6C-41A8-B508-8EEA16DF691A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811EE0-33B6-4A01-8D12-B684C8444D5A}"/>
              </a:ext>
            </a:extLst>
          </p:cNvPr>
          <p:cNvSpPr txBox="1"/>
          <p:nvPr/>
        </p:nvSpPr>
        <p:spPr>
          <a:xfrm>
            <a:off x="1331640" y="1628800"/>
            <a:ext cx="74886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Suppein mielekäs rahan käsite nykyään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”Korkeatehoinen raha”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Monetary</a:t>
            </a:r>
            <a:r>
              <a:rPr lang="fi-FI" dirty="0"/>
              <a:t> </a:t>
            </a:r>
            <a:r>
              <a:rPr lang="fi-FI" dirty="0" err="1"/>
              <a:t>base</a:t>
            </a:r>
            <a:r>
              <a:rPr lang="fi-FI" dirty="0"/>
              <a:t>/rahaperusta melkein sama asia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M0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Luultavasti helpoimmin tilastoitava rahakäsite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Keskuspankkiraha = keskuspankin velkaa (tai ainakin vastattavia)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Esiintyy kahdessa olomuodossa</a:t>
            </a:r>
          </a:p>
          <a:p>
            <a:pPr marL="800100" lvl="1" indent="-342900">
              <a:buFont typeface="+mj-lt"/>
              <a:buAutoNum type="arabicPeriod"/>
            </a:pPr>
            <a:r>
              <a:rPr lang="fi-FI" dirty="0"/>
              <a:t>Setelistö</a:t>
            </a:r>
          </a:p>
          <a:p>
            <a:pPr marL="800100" lvl="1" indent="-342900">
              <a:buFont typeface="+mj-lt"/>
              <a:buAutoNum type="arabicPeriod"/>
            </a:pPr>
            <a:r>
              <a:rPr lang="fi-FI" dirty="0"/>
              <a:t>Pankkien (ja muiden tilinhaltijoiden) talletukset keskuspankissa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Erikoinen velka: sitä ei oikeastaan voi lyhentää (paitsi jos keskuspankki myy jotain, jolloin velka maksetaan kaupan kohteella), setelillä ei eräpäivää, setelillä ei korkoa…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Velkaa vai muita vastattavia?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Poikkeuksellinen erä: yleisöllä olevat kolikot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Ei ole keskuspankin velkaa/vastattavia, mutta on rahaperustaa</a:t>
            </a:r>
          </a:p>
        </p:txBody>
      </p:sp>
    </p:spTree>
    <p:extLst>
      <p:ext uri="{BB962C8B-B14F-4D97-AF65-F5344CB8AC3E}">
        <p14:creationId xmlns:p14="http://schemas.microsoft.com/office/powerpoint/2010/main" val="33567383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-28022"/>
            <a:ext cx="7704667" cy="1981200"/>
          </a:xfrm>
        </p:spPr>
        <p:txBody>
          <a:bodyPr/>
          <a:lstStyle/>
          <a:p>
            <a:r>
              <a:rPr lang="fi-FI" dirty="0"/>
              <a:t>Luotonlaajeneminen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82210"/>
            <a:ext cx="8472518" cy="4525963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Lopputulos: geometrisen sarjan summa</a:t>
            </a:r>
          </a:p>
          <a:p>
            <a:pPr lvl="1"/>
            <a:r>
              <a:rPr lang="fi-FI" dirty="0"/>
              <a:t>Talletusten lisäys lopulta 100 [1/(0.1111+0.05)] = 620.69 </a:t>
            </a:r>
          </a:p>
          <a:p>
            <a:pPr lvl="1"/>
            <a:r>
              <a:rPr lang="fi-FI" dirty="0"/>
              <a:t>Kaava:</a:t>
            </a:r>
          </a:p>
          <a:p>
            <a:pPr lvl="2">
              <a:buNone/>
            </a:pPr>
            <a:r>
              <a:rPr lang="fi-FI" sz="2200" dirty="0"/>
              <a:t>     </a:t>
            </a:r>
            <a:r>
              <a:rPr lang="fi-FI" sz="2200" dirty="0" err="1"/>
              <a:t>Tallet</a:t>
            </a:r>
            <a:r>
              <a:rPr lang="fi-FI" sz="2200" dirty="0"/>
              <a:t>. lisäys = (Rahaperustan kasvu)/(</a:t>
            </a:r>
            <a:r>
              <a:rPr lang="fi-FI" sz="2200" dirty="0" err="1"/>
              <a:t>r+c</a:t>
            </a:r>
            <a:r>
              <a:rPr lang="fi-FI" sz="2200" dirty="0"/>
              <a:t>) </a:t>
            </a:r>
          </a:p>
          <a:p>
            <a:pPr lvl="2"/>
            <a:r>
              <a:rPr lang="fi-FI" sz="2200" dirty="0"/>
              <a:t>Missä r = reservisuhde = (vähimmäisvarantotalletukset + mahd. ylimääräiset keskuspankkitalletukset + käteinen pankkien kassoissa) / yleisötalletukset</a:t>
            </a:r>
          </a:p>
          <a:p>
            <a:pPr lvl="3"/>
            <a:r>
              <a:rPr lang="fi-FI" sz="2200" dirty="0"/>
              <a:t>r:ssä mukana kaikki pankkien keskuspankkiraha </a:t>
            </a:r>
          </a:p>
          <a:p>
            <a:pPr lvl="2"/>
            <a:r>
              <a:rPr lang="fi-FI" dirty="0"/>
              <a:t>Ja c = yleisön käteissuhde, käteinen / pankkitalletukset</a:t>
            </a:r>
          </a:p>
          <a:p>
            <a:pPr lvl="1"/>
            <a:r>
              <a:rPr lang="fi-FI" dirty="0"/>
              <a:t>Lisäksi käteisen määrä yleisöllä lisääntyi n. 0.1111*620.69 = 68.97</a:t>
            </a:r>
          </a:p>
          <a:p>
            <a:pPr lvl="2"/>
            <a:r>
              <a:rPr lang="fi-FI" sz="2200" dirty="0"/>
              <a:t>Loput keskuspankkirahasta päätyi takaisin keskuspankkiin</a:t>
            </a:r>
          </a:p>
          <a:p>
            <a:r>
              <a:rPr lang="fi-FI" dirty="0"/>
              <a:t>Luotonlaajeneminen ei riipu siitä, mihin pankkiin ne tallettivat rahansa, jotka myivät jotain lainanottajille!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30</a:t>
            </a:fld>
            <a:endParaRPr lang="fi-FI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-171400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Luotonlaajeneminen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6" y="2316567"/>
            <a:ext cx="8229600" cy="3773015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Luotonlaajenemiskerroin m (rahakerroin, money </a:t>
            </a:r>
            <a:r>
              <a:rPr lang="fi-FI" dirty="0" err="1"/>
              <a:t>multiplier</a:t>
            </a:r>
            <a:r>
              <a:rPr lang="fi-FI" dirty="0"/>
              <a:t>) </a:t>
            </a:r>
          </a:p>
          <a:p>
            <a:pPr>
              <a:buNone/>
            </a:pPr>
            <a:r>
              <a:rPr lang="fi-FI" dirty="0"/>
              <a:t>	m = (1+c)/(</a:t>
            </a:r>
            <a:r>
              <a:rPr lang="fi-FI" dirty="0" err="1"/>
              <a:t>r+c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M = (1+c)/(</a:t>
            </a:r>
            <a:r>
              <a:rPr lang="fi-FI" dirty="0" err="1"/>
              <a:t>r+c</a:t>
            </a:r>
            <a:r>
              <a:rPr lang="fi-FI" dirty="0"/>
              <a:t>)*MB</a:t>
            </a:r>
          </a:p>
          <a:p>
            <a:pPr lvl="2"/>
            <a:r>
              <a:rPr lang="fi-FI" dirty="0"/>
              <a:t>Missä MB = </a:t>
            </a:r>
            <a:r>
              <a:rPr lang="fi-FI" dirty="0" err="1"/>
              <a:t>monetary</a:t>
            </a:r>
            <a:r>
              <a:rPr lang="fi-FI" dirty="0"/>
              <a:t> </a:t>
            </a:r>
            <a:r>
              <a:rPr lang="fi-FI" dirty="0" err="1"/>
              <a:t>base</a:t>
            </a:r>
            <a:r>
              <a:rPr lang="fi-FI" dirty="0"/>
              <a:t>, rahaperusta</a:t>
            </a:r>
          </a:p>
          <a:p>
            <a:pPr lvl="2"/>
            <a:r>
              <a:rPr lang="fi-FI" dirty="0"/>
              <a:t>M = yleisön pankkitalletukset + yleisön hallussa oleva käteinen</a:t>
            </a:r>
          </a:p>
          <a:p>
            <a:pPr lvl="1"/>
            <a:r>
              <a:rPr lang="fi-FI" dirty="0"/>
              <a:t>Esimerkissä m= (1+0.1111…)/(0.1111…+0.05) = 6.89655…</a:t>
            </a:r>
          </a:p>
          <a:p>
            <a:r>
              <a:rPr lang="fi-FI" dirty="0"/>
              <a:t>Luotonlaajenemiskerroin voidaan aina laskea, jos tilastot saatavissa</a:t>
            </a:r>
          </a:p>
          <a:p>
            <a:r>
              <a:rPr lang="fi-FI" dirty="0"/>
              <a:t>Voidaan laskea M1:lle tai M2:lle. </a:t>
            </a:r>
          </a:p>
          <a:p>
            <a:r>
              <a:rPr lang="fi-FI" dirty="0"/>
              <a:t>Viralliset tahot harvoin (ei koskaan) laskevat ja julkistavat tilastoja luotonlaajenemiskertoimesta</a:t>
            </a:r>
          </a:p>
          <a:p>
            <a:pPr lvl="2">
              <a:buFont typeface="Symbol"/>
              <a:buChar char="Þ"/>
            </a:pPr>
            <a:endParaRPr lang="fi-FI" dirty="0"/>
          </a:p>
          <a:p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31</a:t>
            </a:fld>
            <a:endParaRPr lang="fi-FI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Rahan määrän muutokset Suomessa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530" y="2424710"/>
            <a:ext cx="7704667" cy="3332816"/>
          </a:xfrm>
        </p:spPr>
        <p:txBody>
          <a:bodyPr>
            <a:normAutofit/>
          </a:bodyPr>
          <a:lstStyle/>
          <a:p>
            <a:r>
              <a:rPr lang="fi-FI" dirty="0"/>
              <a:t>Tarmo Haavisto (1992): Money and </a:t>
            </a:r>
            <a:r>
              <a:rPr lang="fi-FI" dirty="0" err="1"/>
              <a:t>Economic</a:t>
            </a:r>
            <a:r>
              <a:rPr lang="fi-FI" dirty="0"/>
              <a:t> Activity in Finland 1866-1985 (Lund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Studies</a:t>
            </a:r>
            <a:r>
              <a:rPr lang="fi-FI" dirty="0"/>
              <a:t> 48)</a:t>
            </a:r>
          </a:p>
          <a:p>
            <a:r>
              <a:rPr lang="fi-FI" dirty="0"/>
              <a:t>Rahakerroin oli n. yksi 1860-luvulla (ei ollut pankkeja), kasvoi noin kuuteen 1980-lukuun mennessä (</a:t>
            </a:r>
            <a:r>
              <a:rPr lang="fi-FI" dirty="0" err="1"/>
              <a:t>käytettässä</a:t>
            </a:r>
            <a:r>
              <a:rPr lang="fi-FI" dirty="0"/>
              <a:t> aggregaattia M1) </a:t>
            </a:r>
          </a:p>
          <a:p>
            <a:pPr lvl="1"/>
            <a:r>
              <a:rPr lang="fi-FI" dirty="0"/>
              <a:t>Rahakerroin supistui lähinnä vain ensimmäisen maailmansodan ja 1930-luvun laman aikana</a:t>
            </a:r>
          </a:p>
          <a:p>
            <a:pPr lvl="1"/>
            <a:r>
              <a:rPr lang="fi-FI" dirty="0"/>
              <a:t>Molempien maailmansotien aikana rahaperusta kasvoi nopeasti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32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185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0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Rahan tarjonnan supistuminen pankkijärjestelmän häiriöiden takia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149" y="1981200"/>
            <a:ext cx="8229600" cy="4281339"/>
          </a:xfrm>
        </p:spPr>
        <p:txBody>
          <a:bodyPr>
            <a:normAutofit lnSpcReduction="10000"/>
          </a:bodyPr>
          <a:lstStyle/>
          <a:p>
            <a:r>
              <a:rPr lang="fi-FI" dirty="0"/>
              <a:t>Friedman &amp; </a:t>
            </a:r>
            <a:r>
              <a:rPr lang="fi-FI" dirty="0" err="1"/>
              <a:t>Schwartz</a:t>
            </a:r>
            <a:r>
              <a:rPr lang="fi-FI" dirty="0"/>
              <a:t> (A </a:t>
            </a:r>
            <a:r>
              <a:rPr lang="fi-FI" dirty="0" err="1"/>
              <a:t>Monetary</a:t>
            </a:r>
            <a:r>
              <a:rPr lang="fi-FI" dirty="0"/>
              <a:t> </a:t>
            </a:r>
            <a:r>
              <a:rPr lang="fi-FI" dirty="0" err="1"/>
              <a:t>History</a:t>
            </a:r>
            <a:r>
              <a:rPr lang="fi-FI" dirty="0"/>
              <a:t> of the United </a:t>
            </a:r>
            <a:r>
              <a:rPr lang="fi-FI" dirty="0" err="1"/>
              <a:t>States</a:t>
            </a:r>
            <a:r>
              <a:rPr lang="fi-FI" dirty="0"/>
              <a:t>); 1930-luvun lama</a:t>
            </a:r>
          </a:p>
          <a:p>
            <a:r>
              <a:rPr lang="fi-FI" dirty="0"/>
              <a:t>Pankkikonkurssit</a:t>
            </a:r>
          </a:p>
          <a:p>
            <a:pPr lvl="1"/>
            <a:r>
              <a:rPr lang="fi-FI" dirty="0"/>
              <a:t>Bank of United </a:t>
            </a:r>
            <a:r>
              <a:rPr lang="fi-FI" dirty="0" err="1"/>
              <a:t>States</a:t>
            </a:r>
            <a:r>
              <a:rPr lang="fi-FI" dirty="0"/>
              <a:t> ym.</a:t>
            </a:r>
          </a:p>
          <a:p>
            <a:r>
              <a:rPr lang="fi-FI" dirty="0"/>
              <a:t>Ei talletussuojaa =&gt;  talletuspakoja </a:t>
            </a:r>
          </a:p>
          <a:p>
            <a:pPr lvl="1">
              <a:buFont typeface="Symbol"/>
              <a:buChar char="Þ"/>
            </a:pPr>
            <a:r>
              <a:rPr lang="fi-FI" dirty="0"/>
              <a:t>käteissuhde kasvoi</a:t>
            </a:r>
          </a:p>
          <a:p>
            <a:pPr lvl="1">
              <a:buFont typeface="Symbol"/>
              <a:buChar char="Þ"/>
            </a:pPr>
            <a:r>
              <a:rPr lang="fi-FI" dirty="0"/>
              <a:t>Pankit varautuivat pitämällä suurempia reservejä =&gt; reservisuhde kasvoi</a:t>
            </a:r>
          </a:p>
          <a:p>
            <a:r>
              <a:rPr lang="fi-FI" dirty="0"/>
              <a:t>Yhteisvaikutus: rahan tarjonnan voimakas supistuminen; M1 -25 % muutamassa vuodessa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33</a:t>
            </a:fld>
            <a:endParaRPr lang="fi-F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DBF39D44-3EEF-237A-C79A-8EEE609D8C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087" y="1704976"/>
            <a:ext cx="3719647" cy="410445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E7293-8D6C-41A8-B508-8EEA16DF691A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7" name="TextBox 6"/>
          <p:cNvSpPr txBox="1"/>
          <p:nvPr/>
        </p:nvSpPr>
        <p:spPr>
          <a:xfrm>
            <a:off x="1543026" y="836712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err="1"/>
              <a:t>Suomen</a:t>
            </a:r>
            <a:r>
              <a:rPr lang="en-GB" sz="3600" dirty="0"/>
              <a:t> </a:t>
            </a:r>
            <a:r>
              <a:rPr lang="en-GB" sz="3600" dirty="0" err="1"/>
              <a:t>Pankin</a:t>
            </a:r>
            <a:r>
              <a:rPr lang="en-GB" sz="3600" dirty="0"/>
              <a:t> tase 31.3.2024 </a:t>
            </a:r>
          </a:p>
          <a:p>
            <a:r>
              <a:rPr lang="en-GB" sz="1200" dirty="0" err="1"/>
              <a:t>Milj</a:t>
            </a:r>
            <a:r>
              <a:rPr lang="en-GB" sz="1200" dirty="0"/>
              <a:t> €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C11A833-1BB8-416D-A8E4-1B0F96C45053}"/>
              </a:ext>
            </a:extLst>
          </p:cNvPr>
          <p:cNvSpPr/>
          <p:nvPr/>
        </p:nvSpPr>
        <p:spPr>
          <a:xfrm>
            <a:off x="7682903" y="1966450"/>
            <a:ext cx="1152128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C8B990-B6A2-18BA-6C70-6745EE2E56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1704976"/>
            <a:ext cx="3719647" cy="4371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628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Keskuspankkirahan</a:t>
            </a:r>
            <a:r>
              <a:rPr lang="en-GB" dirty="0"/>
              <a:t> </a:t>
            </a:r>
            <a:r>
              <a:rPr lang="en-GB" dirty="0" err="1"/>
              <a:t>tyyppi</a:t>
            </a:r>
            <a:r>
              <a:rPr lang="en-GB" dirty="0"/>
              <a:t> 1 – </a:t>
            </a:r>
            <a:r>
              <a:rPr lang="en-GB" dirty="0" err="1"/>
              <a:t>setelistö</a:t>
            </a:r>
            <a:r>
              <a:rPr lang="en-GB" dirty="0"/>
              <a:t>  “</a:t>
            </a:r>
            <a:r>
              <a:rPr lang="en-GB" dirty="0" err="1"/>
              <a:t>Terveisiä</a:t>
            </a:r>
            <a:r>
              <a:rPr lang="en-GB" dirty="0"/>
              <a:t> </a:t>
            </a:r>
            <a:r>
              <a:rPr lang="en-GB" dirty="0" err="1"/>
              <a:t>digikuplaan</a:t>
            </a:r>
            <a:r>
              <a:rPr lang="en-GB" dirty="0"/>
              <a:t>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8" name="TextBox 7"/>
          <p:cNvSpPr txBox="1"/>
          <p:nvPr/>
        </p:nvSpPr>
        <p:spPr>
          <a:xfrm>
            <a:off x="7164288" y="2294519"/>
            <a:ext cx="1800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Liikkeessä</a:t>
            </a:r>
            <a:r>
              <a:rPr lang="en-GB" dirty="0"/>
              <a:t> </a:t>
            </a:r>
            <a:r>
              <a:rPr lang="en-GB" dirty="0" err="1"/>
              <a:t>oleva</a:t>
            </a:r>
            <a:r>
              <a:rPr lang="en-GB" dirty="0"/>
              <a:t> </a:t>
            </a:r>
            <a:r>
              <a:rPr lang="en-GB" dirty="0" err="1"/>
              <a:t>eurosetelistö</a:t>
            </a:r>
            <a:r>
              <a:rPr lang="en-GB" dirty="0"/>
              <a:t>, </a:t>
            </a:r>
            <a:r>
              <a:rPr lang="en-GB" dirty="0" err="1"/>
              <a:t>viimeinen</a:t>
            </a:r>
            <a:r>
              <a:rPr lang="en-GB" dirty="0"/>
              <a:t> </a:t>
            </a:r>
            <a:r>
              <a:rPr lang="en-GB" dirty="0" err="1"/>
              <a:t>havainto</a:t>
            </a:r>
            <a:r>
              <a:rPr lang="en-GB" dirty="0"/>
              <a:t> </a:t>
            </a:r>
            <a:r>
              <a:rPr lang="en-GB" dirty="0" err="1"/>
              <a:t>marraskuu</a:t>
            </a:r>
            <a:r>
              <a:rPr lang="en-GB" dirty="0"/>
              <a:t> 2023</a:t>
            </a:r>
          </a:p>
          <a:p>
            <a:endParaRPr lang="en-GB" dirty="0"/>
          </a:p>
          <a:p>
            <a:r>
              <a:rPr lang="en-GB" dirty="0"/>
              <a:t>- </a:t>
            </a:r>
            <a:r>
              <a:rPr lang="en-GB" dirty="0" err="1"/>
              <a:t>Melkein</a:t>
            </a:r>
            <a:r>
              <a:rPr lang="en-GB" dirty="0"/>
              <a:t> </a:t>
            </a:r>
            <a:r>
              <a:rPr lang="en-GB" dirty="0" err="1"/>
              <a:t>puolet</a:t>
            </a:r>
            <a:r>
              <a:rPr lang="en-GB" dirty="0"/>
              <a:t> </a:t>
            </a:r>
            <a:r>
              <a:rPr lang="en-GB" dirty="0" err="1"/>
              <a:t>euroalueen</a:t>
            </a:r>
            <a:r>
              <a:rPr lang="en-GB" dirty="0"/>
              <a:t> </a:t>
            </a:r>
            <a:r>
              <a:rPr lang="en-GB" dirty="0" err="1"/>
              <a:t>ulkopuolella</a:t>
            </a:r>
            <a:r>
              <a:rPr lang="en-GB" dirty="0"/>
              <a:t>???? (</a:t>
            </a:r>
            <a:r>
              <a:rPr lang="en-GB" dirty="0" err="1"/>
              <a:t>Arvio</a:t>
            </a:r>
            <a:r>
              <a:rPr lang="en-GB" dirty="0"/>
              <a:t>…)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30934" y="435838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50 €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12009" y="5473513"/>
            <a:ext cx="791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500 €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30934" y="526317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200 €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F8F76D-3EB5-4197-9883-E603A5DC4E5A}"/>
              </a:ext>
            </a:extLst>
          </p:cNvPr>
          <p:cNvSpPr txBox="1"/>
          <p:nvPr/>
        </p:nvSpPr>
        <p:spPr>
          <a:xfrm>
            <a:off x="6473546" y="488403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100 €</a:t>
            </a:r>
          </a:p>
        </p:txBody>
      </p:sp>
      <p:pic>
        <p:nvPicPr>
          <p:cNvPr id="7" name="Content Placeholder 18">
            <a:extLst>
              <a:ext uri="{FF2B5EF4-FFF2-40B4-BE49-F238E27FC236}">
                <a16:creationId xmlns:a16="http://schemas.microsoft.com/office/drawing/2014/main" id="{6D589DB1-F33D-1F8A-87B3-FC88D83F7B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2667000"/>
            <a:ext cx="5839278" cy="3332163"/>
          </a:xfrm>
        </p:spPr>
      </p:pic>
    </p:spTree>
    <p:extLst>
      <p:ext uri="{BB962C8B-B14F-4D97-AF65-F5344CB8AC3E}">
        <p14:creationId xmlns:p14="http://schemas.microsoft.com/office/powerpoint/2010/main" val="1955643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Käteisen käyttö euroalueella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6999"/>
            <a:ext cx="7838339" cy="3733799"/>
          </a:xfrm>
        </p:spPr>
        <p:txBody>
          <a:bodyPr>
            <a:normAutofit fontScale="85000" lnSpcReduction="20000"/>
          </a:bodyPr>
          <a:lstStyle/>
          <a:p>
            <a:r>
              <a:rPr lang="fi-FI" dirty="0" err="1"/>
              <a:t>Study</a:t>
            </a:r>
            <a:r>
              <a:rPr lang="fi-FI" dirty="0"/>
              <a:t>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payment</a:t>
            </a:r>
            <a:r>
              <a:rPr lang="fi-FI" dirty="0"/>
              <a:t> </a:t>
            </a:r>
            <a:r>
              <a:rPr lang="fi-FI" dirty="0" err="1"/>
              <a:t>attitudes</a:t>
            </a:r>
            <a:r>
              <a:rPr lang="fi-FI" dirty="0"/>
              <a:t> of </a:t>
            </a:r>
            <a:r>
              <a:rPr lang="fi-FI" dirty="0" err="1"/>
              <a:t>consumers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euro </a:t>
            </a:r>
            <a:r>
              <a:rPr lang="fi-FI" dirty="0" err="1"/>
              <a:t>area</a:t>
            </a:r>
            <a:endParaRPr lang="fi-FI" dirty="0"/>
          </a:p>
          <a:p>
            <a:pPr lvl="1"/>
            <a:r>
              <a:rPr lang="fi-FI" dirty="0"/>
              <a:t>EKP teettää säännöllisesti kyselyitä</a:t>
            </a:r>
          </a:p>
          <a:p>
            <a:r>
              <a:rPr lang="fi-FI" dirty="0"/>
              <a:t>18 vuotta täyttäneet euroalueen asukkaat</a:t>
            </a:r>
          </a:p>
          <a:p>
            <a:r>
              <a:rPr lang="fi-FI" dirty="0"/>
              <a:t>Vuonna 2022 käytetyin vähittäismaksuväline useimmissa euroalueen maissa; transaktioista kappalemääräisesti alle 50 % ainoastaan Suomessa, Virossa, Latviassa, Alankomaissa, Belgiassa ja Luxembourgissa</a:t>
            </a:r>
          </a:p>
          <a:p>
            <a:pPr lvl="1"/>
            <a:r>
              <a:rPr lang="fi-FI" dirty="0"/>
              <a:t>Osuus tosin oli supistunut vuodesta 2019</a:t>
            </a:r>
          </a:p>
          <a:p>
            <a:r>
              <a:rPr lang="fi-FI" dirty="0"/>
              <a:t>Käteistä käyttävät mieluiten yli 65-vuotiaat, maaseudulla asuvat ja matalasti koulutetut</a:t>
            </a:r>
          </a:p>
          <a:p>
            <a:r>
              <a:rPr lang="fi-FI" dirty="0"/>
              <a:t>Eniten käytetään pieniin transaktioihin</a:t>
            </a:r>
          </a:p>
          <a:p>
            <a:pPr marL="0" indent="0">
              <a:buNone/>
            </a:pPr>
            <a:endParaRPr lang="fi-FI" dirty="0"/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0986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293" y="1062729"/>
            <a:ext cx="7209674" cy="994122"/>
          </a:xfrm>
        </p:spPr>
        <p:txBody>
          <a:bodyPr>
            <a:normAutofit fontScale="90000"/>
          </a:bodyPr>
          <a:lstStyle/>
          <a:p>
            <a:r>
              <a:rPr lang="fi-FI" dirty="0"/>
              <a:t>Keskuspankkirahan tyyppi 2: pankin talletus keskuspankissa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987" y="2173213"/>
            <a:ext cx="8525036" cy="3702236"/>
          </a:xfrm>
        </p:spPr>
        <p:txBody>
          <a:bodyPr>
            <a:normAutofit/>
          </a:bodyPr>
          <a:lstStyle/>
          <a:p>
            <a:r>
              <a:rPr lang="fi-FI" dirty="0"/>
              <a:t>Määrä kasvoi voimakkaasti mm pandemia-aikana</a:t>
            </a:r>
          </a:p>
          <a:p>
            <a:r>
              <a:rPr lang="fi-FI" dirty="0"/>
              <a:t>Miksi pankilla oltava keskuspankkirahaa?</a:t>
            </a:r>
          </a:p>
          <a:p>
            <a:r>
              <a:rPr lang="fi-FI" dirty="0"/>
              <a:t>Voi olla julkisen vallan säädöksiä</a:t>
            </a:r>
          </a:p>
          <a:p>
            <a:pPr lvl="1"/>
            <a:r>
              <a:rPr lang="fi-FI" dirty="0"/>
              <a:t>Useimmissa maissa on vähimmäisvarantovaatimuksia; pankilla oltava vähintään jokin tietty määrä keskuspankkirahaa!</a:t>
            </a:r>
          </a:p>
          <a:p>
            <a:pPr lvl="2"/>
            <a:r>
              <a:rPr lang="fi-FI" dirty="0"/>
              <a:t>Alkujaan maksuvalmiuden turvaamiseksi</a:t>
            </a:r>
          </a:p>
          <a:p>
            <a:pPr lvl="2"/>
            <a:r>
              <a:rPr lang="fi-FI" dirty="0"/>
              <a:t>Mm. euroalueella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6374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272" y="655535"/>
            <a:ext cx="7283152" cy="994122"/>
          </a:xfrm>
        </p:spPr>
        <p:txBody>
          <a:bodyPr>
            <a:normAutofit fontScale="90000"/>
          </a:bodyPr>
          <a:lstStyle/>
          <a:p>
            <a:r>
              <a:rPr lang="fi-FI" dirty="0"/>
              <a:t>Keskuspankkirahan tyyppi 2: pankin talletus keskuspankissa</a:t>
            </a:r>
            <a:br>
              <a:rPr lang="fi-FI" dirty="0"/>
            </a:b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484784"/>
            <a:ext cx="8525036" cy="5187019"/>
          </a:xfrm>
        </p:spPr>
        <p:txBody>
          <a:bodyPr>
            <a:normAutofit fontScale="92500"/>
          </a:bodyPr>
          <a:lstStyle/>
          <a:p>
            <a:r>
              <a:rPr lang="fi-FI" dirty="0"/>
              <a:t>Asiakkaiden tarpeiden vuoksi oltava keskuspankkirahaa</a:t>
            </a:r>
          </a:p>
          <a:p>
            <a:pPr lvl="1"/>
            <a:r>
              <a:rPr lang="fi-FI" sz="2200" dirty="0"/>
              <a:t>Käteisnosto, triviaali tapaus: keskuspankkirahan oltava kassassa käteisenä</a:t>
            </a:r>
          </a:p>
          <a:p>
            <a:pPr lvl="1"/>
            <a:r>
              <a:rPr lang="fi-FI" sz="2200" dirty="0"/>
              <a:t>”</a:t>
            </a:r>
            <a:r>
              <a:rPr lang="fi-FI" sz="2200" i="1" dirty="0"/>
              <a:t>Eihän siinä mitään keskuspankkirahaa tarvita, jos maksan kännykkälaskun tilisiirrolla?” </a:t>
            </a:r>
          </a:p>
          <a:p>
            <a:pPr lvl="2"/>
            <a:r>
              <a:rPr lang="fi-FI" sz="2200" dirty="0"/>
              <a:t>Kyllä tarvitaan, jos maksajalla ja maksun saajalla tilit eri pankeissa</a:t>
            </a:r>
          </a:p>
          <a:p>
            <a:pPr lvl="2"/>
            <a:r>
              <a:rPr lang="fi-FI" sz="2200" dirty="0"/>
              <a:t>Maksuliikenne pankkien välillä selvitetään keskuspankkirahalla</a:t>
            </a:r>
          </a:p>
          <a:p>
            <a:pPr lvl="1"/>
            <a:r>
              <a:rPr lang="fi-FI" sz="2200" dirty="0"/>
              <a:t>Tilirahan käyttö maksuvälineenä – selvitys keskuspankkirahalla</a:t>
            </a:r>
          </a:p>
          <a:p>
            <a:pPr lvl="2"/>
            <a:r>
              <a:rPr lang="fi-FI" sz="2200" dirty="0"/>
              <a:t>Maksujärjestelmissä paljon eroja, mutta tilirahalla maksamisen perusajatus aina sama</a:t>
            </a:r>
          </a:p>
          <a:p>
            <a:pPr lvl="2"/>
            <a:r>
              <a:rPr lang="fi-FI" sz="2200" dirty="0"/>
              <a:t>Maksu tilisiirtojärjestelmässä pankista toiseen kulkee keskuspankin kautta =&gt; pankkikortilla maksajakin käyttää välillisesti keskuspankkirahaa.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AD8B0E-906B-45D2-9B97-69A50E7D04A9}" type="slidenum">
              <a:rPr kumimoji="0" lang="fi-FI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4260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2540" y="-319738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Tilisiirto ja keskuspankkiraha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8B0E-906B-45D2-9B97-69A50E7D04A9}" type="slidenum">
              <a:rPr lang="fi-FI" smtClean="0"/>
              <a:pPr/>
              <a:t>9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>
            <a:off x="1214414" y="2928934"/>
            <a:ext cx="135732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1321571" y="3464719"/>
            <a:ext cx="10715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57290" y="257174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Pankki 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57356" y="300037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-100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87624" y="4221088"/>
            <a:ext cx="2062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Kuluttajan tase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214414" y="4572008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1285852" y="5072074"/>
            <a:ext cx="1000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71538" y="47863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-100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714744" y="1928802"/>
            <a:ext cx="1500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3714744" y="2643182"/>
            <a:ext cx="14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14744" y="1571612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Keskuspankki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6929454" y="2786058"/>
            <a:ext cx="14287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6965173" y="3393281"/>
            <a:ext cx="12144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072330" y="242886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Pankki B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500298" y="307181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Talletusvelat asiakkaille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62132" y="3279855"/>
            <a:ext cx="1214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Saaminen</a:t>
            </a:r>
          </a:p>
          <a:p>
            <a:r>
              <a:rPr lang="fi-FI" dirty="0" err="1"/>
              <a:t>keskuspan-kista</a:t>
            </a:r>
            <a:endParaRPr lang="fi-FI" dirty="0"/>
          </a:p>
        </p:txBody>
      </p:sp>
      <p:sp>
        <p:nvSpPr>
          <p:cNvPr id="34" name="TextBox 33"/>
          <p:cNvSpPr txBox="1"/>
          <p:nvPr/>
        </p:nvSpPr>
        <p:spPr>
          <a:xfrm>
            <a:off x="1142976" y="300037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-100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00562" y="207167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-100 Velka pankille 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500562" y="2428868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+100 Velka pankille B</a:t>
            </a:r>
          </a:p>
        </p:txBody>
      </p:sp>
      <p:cxnSp>
        <p:nvCxnSpPr>
          <p:cNvPr id="38" name="Elbow Connector 37"/>
          <p:cNvCxnSpPr>
            <a:endCxn id="13" idx="2"/>
          </p:cNvCxnSpPr>
          <p:nvPr/>
        </p:nvCxnSpPr>
        <p:spPr>
          <a:xfrm rot="5400000" flipH="1" flipV="1">
            <a:off x="756138" y="3542228"/>
            <a:ext cx="1630932" cy="128588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stCxn id="34" idx="1"/>
            <a:endCxn id="35" idx="1"/>
          </p:cNvCxnSpPr>
          <p:nvPr/>
        </p:nvCxnSpPr>
        <p:spPr>
          <a:xfrm rot="10800000" flipH="1">
            <a:off x="1142976" y="2256344"/>
            <a:ext cx="3357586" cy="928694"/>
          </a:xfrm>
          <a:prstGeom prst="bentConnector3">
            <a:avLst>
              <a:gd name="adj1" fmla="val -680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786578" y="29289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+100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7215206" y="4572008"/>
            <a:ext cx="1143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7286644" y="5072074"/>
            <a:ext cx="10001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7215206" y="4214818"/>
            <a:ext cx="1928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Operaattorin tase</a:t>
            </a:r>
          </a:p>
        </p:txBody>
      </p:sp>
      <p:cxnSp>
        <p:nvCxnSpPr>
          <p:cNvPr id="52" name="Elbow Connector 51"/>
          <p:cNvCxnSpPr>
            <a:endCxn id="45" idx="1"/>
          </p:cNvCxnSpPr>
          <p:nvPr/>
        </p:nvCxnSpPr>
        <p:spPr>
          <a:xfrm>
            <a:off x="5929322" y="2786058"/>
            <a:ext cx="857256" cy="3275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643834" y="292893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+100</a:t>
            </a:r>
          </a:p>
        </p:txBody>
      </p:sp>
      <p:cxnSp>
        <p:nvCxnSpPr>
          <p:cNvPr id="55" name="Elbow Connector 54"/>
          <p:cNvCxnSpPr/>
          <p:nvPr/>
        </p:nvCxnSpPr>
        <p:spPr>
          <a:xfrm rot="5400000">
            <a:off x="6679421" y="3750471"/>
            <a:ext cx="1571636" cy="642942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7000892" y="492919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+100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86287" y="1154419"/>
            <a:ext cx="32147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100" b="1" dirty="0">
                <a:solidFill>
                  <a:srgbClr val="FF0000"/>
                </a:solidFill>
              </a:rPr>
              <a:t>Tapaus kuluttajan kännykkälasku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957668" y="5267976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i-FI" dirty="0"/>
              <a:t> Kuluttajan saamiset pankilta supistuvat 100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 Keskuspankin velkojen määrä ei muutu, mutta 100 rahaa siirtyy yhden pankin tililtä toiselle.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 Kännykkäoperaattorin saamiset pankiltaan kasvavat 100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 Jos pankilla A ei keskuspankkirahaa, operaattori ei näe maksusuoritusta tilillään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286512" y="1571612"/>
            <a:ext cx="2214578" cy="383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890" b="1" i="1" dirty="0">
                <a:solidFill>
                  <a:srgbClr val="FF0000"/>
                </a:solidFill>
              </a:rPr>
              <a:t>Keskuspankkirahaa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rot="10800000" flipV="1">
            <a:off x="6286512" y="1857364"/>
            <a:ext cx="57150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0878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3086</TotalTime>
  <Words>2128</Words>
  <Application>Microsoft Office PowerPoint</Application>
  <PresentationFormat>On-screen Show (4:3)</PresentationFormat>
  <Paragraphs>324</Paragraphs>
  <Slides>33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Corbel</vt:lpstr>
      <vt:lpstr>Symbol</vt:lpstr>
      <vt:lpstr>Parallax</vt:lpstr>
      <vt:lpstr> Luento 3 Karlo Kauko  M15  </vt:lpstr>
      <vt:lpstr>Kaksi mahdollista rahan määritelmää</vt:lpstr>
      <vt:lpstr>Keskuspankkiraha</vt:lpstr>
      <vt:lpstr>PowerPoint Presentation</vt:lpstr>
      <vt:lpstr>Keskuspankkirahan tyyppi 1 – setelistö  “Terveisiä digikuplaan”</vt:lpstr>
      <vt:lpstr>Käteisen käyttö euroalueella 2022</vt:lpstr>
      <vt:lpstr>Keskuspankkirahan tyyppi 2: pankin talletus keskuspankissa </vt:lpstr>
      <vt:lpstr>Keskuspankkirahan tyyppi 2: pankin talletus keskuspankissa </vt:lpstr>
      <vt:lpstr>Tilisiirto ja keskuspankkiraha</vt:lpstr>
      <vt:lpstr>Rahaperusta</vt:lpstr>
      <vt:lpstr>Rahaperusta</vt:lpstr>
      <vt:lpstr>Rahaperusta</vt:lpstr>
      <vt:lpstr>Rahaperusta</vt:lpstr>
      <vt:lpstr>PowerPoint Presentation</vt:lpstr>
      <vt:lpstr>Raha-aggregaatit</vt:lpstr>
      <vt:lpstr>Raha-aggregaatit</vt:lpstr>
      <vt:lpstr>Raha-aggregaatit</vt:lpstr>
      <vt:lpstr>Raha-aggregaatit vs rahaperusta</vt:lpstr>
      <vt:lpstr>Raha-aggregaattien laskennasta euroalueella</vt:lpstr>
      <vt:lpstr>Esim. Suomessa </vt:lpstr>
      <vt:lpstr>Esim. Suomessa </vt:lpstr>
      <vt:lpstr>Raha-aggregaatit Yhdysvalloissa</vt:lpstr>
      <vt:lpstr>Samantapaisia tilastokäsitteitä lähes kaikkialla</vt:lpstr>
      <vt:lpstr>”Raha ei sikiä pankeissa, työmies!” </vt:lpstr>
      <vt:lpstr>Raha syntyy pankeissa</vt:lpstr>
      <vt:lpstr>Rahaperustasta rahan tarjontaan</vt:lpstr>
      <vt:lpstr>Luotonlaajeneminen</vt:lpstr>
      <vt:lpstr>Luotonlaajeneminen</vt:lpstr>
      <vt:lpstr>Luotonlaajeneminen</vt:lpstr>
      <vt:lpstr>Luotonlaajeneminen </vt:lpstr>
      <vt:lpstr>Luotonlaajeneminen</vt:lpstr>
      <vt:lpstr>Rahan määrän muutokset Suomessa</vt:lpstr>
      <vt:lpstr>Rahan tarjonnan supistuminen pankkijärjestelmän häiriöiden takia</vt:lpstr>
    </vt:vector>
  </TitlesOfParts>
  <Company>Suomen Pankki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Raha- ja pankkiteorian kurssi Luento 2</dc:title>
  <dc:creator>KAUKOKA</dc:creator>
  <cp:lastModifiedBy>Kauko, Karlo</cp:lastModifiedBy>
  <cp:revision>391</cp:revision>
  <dcterms:created xsi:type="dcterms:W3CDTF">2010-03-06T06:48:18Z</dcterms:created>
  <dcterms:modified xsi:type="dcterms:W3CDTF">2024-04-19T12:55:19Z</dcterms:modified>
</cp:coreProperties>
</file>