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72" r:id="rId4"/>
    <p:sldId id="262" r:id="rId5"/>
    <p:sldId id="261" r:id="rId6"/>
    <p:sldId id="266" r:id="rId7"/>
    <p:sldId id="267" r:id="rId8"/>
    <p:sldId id="270" r:id="rId9"/>
    <p:sldId id="259" r:id="rId10"/>
    <p:sldId id="265" r:id="rId11"/>
    <p:sldId id="268" r:id="rId12"/>
    <p:sldId id="275" r:id="rId13"/>
    <p:sldId id="280" r:id="rId14"/>
    <p:sldId id="274" r:id="rId15"/>
    <p:sldId id="273" r:id="rId16"/>
    <p:sldId id="276" r:id="rId17"/>
    <p:sldId id="279" r:id="rId18"/>
    <p:sldId id="269" r:id="rId19"/>
    <p:sldId id="258" r:id="rId20"/>
  </p:sldIdLst>
  <p:sldSz cx="9144000" cy="6858000" type="screen4x3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520" autoAdjust="0"/>
  </p:normalViewPr>
  <p:slideViewPr>
    <p:cSldViewPr>
      <p:cViewPr varScale="1">
        <p:scale>
          <a:sx n="119" d="100"/>
          <a:sy n="119" d="100"/>
        </p:scale>
        <p:origin x="137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1F22004-2841-9343-B23B-7B235C3DB11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altLang="sv-SE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D592D4-80C0-D84D-9604-898E38D0262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3876DBE-4E69-894E-B4E9-9767564B348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99D3359-91A5-F644-BF98-1BCCD82CF5D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sv-SE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28B5D0C-60CB-9E48-A316-66670BCC57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A2D803F-CC0A-4B70-BFEF-1FED5465FCCA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D626C0-8BE7-480D-A1DD-0891AF9BA341}" type="slidenum">
              <a:rPr lang="en-US" altLang="sv-SE" sz="1400" smtClean="0"/>
              <a:pPr>
                <a:spcBef>
                  <a:spcPct val="0"/>
                </a:spcBef>
              </a:pPr>
              <a:t>1</a:t>
            </a:fld>
            <a:endParaRPr lang="en-US" altLang="sv-SE" sz="14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 smtClean="0"/>
          </a:p>
          <a:p>
            <a:r>
              <a:rPr lang="en-US" altLang="sv-SE" smtClean="0"/>
              <a:t>Description of picture on right bottom corner:</a:t>
            </a:r>
          </a:p>
          <a:p>
            <a:endParaRPr lang="en-US" altLang="sv-SE" smtClean="0"/>
          </a:p>
          <a:p>
            <a:r>
              <a:rPr lang="en-US" altLang="sv-SE" smtClean="0"/>
              <a:t>The course topics focus on the overview information of circular economy and material flows based on the so called 5 pillars in recycling;</a:t>
            </a:r>
          </a:p>
          <a:p>
            <a:r>
              <a:rPr lang="en-US" altLang="sv-SE" smtClean="0"/>
              <a:t>1) User’s responsibility</a:t>
            </a:r>
          </a:p>
          <a:p>
            <a:r>
              <a:rPr lang="en-US" altLang="sv-SE" smtClean="0"/>
              <a:t>2) Recycling and re-use</a:t>
            </a:r>
          </a:p>
          <a:p>
            <a:r>
              <a:rPr lang="en-US" altLang="sv-SE" smtClean="0"/>
              <a:t>3) Mining and exploration</a:t>
            </a:r>
          </a:p>
          <a:p>
            <a:r>
              <a:rPr lang="en-US" altLang="sv-SE" smtClean="0"/>
              <a:t>4) Production processes</a:t>
            </a:r>
          </a:p>
          <a:p>
            <a:r>
              <a:rPr lang="en-US" altLang="sv-SE" smtClean="0"/>
              <a:t>5) Manufacturing and design. </a:t>
            </a:r>
          </a:p>
          <a:p>
            <a:endParaRPr lang="sv-SE" altLang="sv-SE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1B04001-1EA6-4FB4-83E3-E87CB9D8EBF2}" type="slidenum">
              <a:rPr lang="en-US" altLang="sv-S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sv-S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E52F21E-2017-40F6-B2D6-B2A906A5FA6D}" type="slidenum">
              <a:rPr lang="en-US" altLang="sv-S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sv-S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C09094F-D8F9-409E-BBCE-EDB1426A152E}" type="slidenum">
              <a:rPr lang="en-US" altLang="sv-S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sv-SE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C0D48C-F241-4C5C-904F-2D22E92706F3}" type="slidenum">
              <a:rPr lang="en-US" altLang="sv-SE" sz="1400" smtClean="0"/>
              <a:pPr>
                <a:spcBef>
                  <a:spcPct val="0"/>
                </a:spcBef>
              </a:pPr>
              <a:t>19</a:t>
            </a:fld>
            <a:endParaRPr lang="en-US" altLang="sv-SE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85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40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114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114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204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3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81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541338"/>
            <a:ext cx="2874962" cy="430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5675" y="541338"/>
            <a:ext cx="2874963" cy="430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286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373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428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72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04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62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8275638" y="6467475"/>
            <a:ext cx="72866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sv-SE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8" t="44543" r="10506" b="-1198"/>
          <a:stretch>
            <a:fillRect/>
          </a:stretch>
        </p:blipFill>
        <p:spPr bwMode="auto">
          <a:xfrm>
            <a:off x="6608763" y="0"/>
            <a:ext cx="25336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5238" t="44543" r="10506" b="-11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541338"/>
            <a:ext cx="59023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the title text format</a:t>
            </a:r>
          </a:p>
        </p:txBody>
      </p:sp>
      <p:pic>
        <p:nvPicPr>
          <p:cNvPr id="1030" name="Picture 7" descr="/var/folders/p5/vkgm46dx73x2cv3417nq9clc0000gn/T/com.microsoft.Word/WebArchiveCopyPasteTempFiles/c0342e4b-f45a-7ae0-12d6-a584028e25cb?version=1.0&amp;t=153674601080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51500"/>
            <a:ext cx="28082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333333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emmi.ollila@aalto.fi" TargetMode="External"/><Relationship Id="rId4" Type="http://schemas.openxmlformats.org/officeDocument/2006/relationships/hyperlink" Target="mailto:Rodrigo.serna@aalto.f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mmi.ollila@aalto.f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ycourses.aalto.fi/course/view.php?id=204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ycourses.aalto.fi/mod/assign/view.php?id=423811" TargetMode="External"/><Relationship Id="rId3" Type="http://schemas.openxmlformats.org/officeDocument/2006/relationships/hyperlink" Target="https://mycourses.aalto.fi/pluginfile.php/914446/mod_assign/introattachment/0/T1_Policy_Quizz.docx?forcedownload=1" TargetMode="External"/><Relationship Id="rId7" Type="http://schemas.openxmlformats.org/officeDocument/2006/relationships/hyperlink" Target="https://mycourses.aalto.fi/pluginfile.php/914498/mod_assign/introattachment/0/T5_Manufacturing_Metals_Quizz.docx?forcedownload=1" TargetMode="External"/><Relationship Id="rId2" Type="http://schemas.openxmlformats.org/officeDocument/2006/relationships/hyperlink" Target="https://mycourses.aalto.fi/mod/assign/view.php?id=42377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ycourses.aalto.fi/mod/assign/view.php?id=423809" TargetMode="External"/><Relationship Id="rId5" Type="http://schemas.openxmlformats.org/officeDocument/2006/relationships/hyperlink" Target="https://mycourses.aalto.fi/pluginfile.php/914490/mod_assign/introattachment/0/T3_Exploration_Quizz.docx?forcedownload=1" TargetMode="External"/><Relationship Id="rId4" Type="http://schemas.openxmlformats.org/officeDocument/2006/relationships/hyperlink" Target="https://mycourses.aalto.fi/mod/assign/view.php?id=423801&amp;forceview=1" TargetMode="External"/><Relationship Id="rId9" Type="http://schemas.openxmlformats.org/officeDocument/2006/relationships/hyperlink" Target="https://mycourses.aalto.fi/pluginfile.php/914500/mod_assign/introattachment/0/T6_Ecodesign_Quizz.docx?forcedownload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2"/>
          <p:cNvSpPr txBox="1">
            <a:spLocks noChangeArrowheads="1"/>
          </p:cNvSpPr>
          <p:nvPr/>
        </p:nvSpPr>
        <p:spPr bwMode="auto">
          <a:xfrm>
            <a:off x="611188" y="4149725"/>
            <a:ext cx="867568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sv-SE" sz="1600"/>
              <a:t>This course has been financed by EIT-RM and created by the following Universities and Institute: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sv-SE" sz="16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sv-SE" sz="1600"/>
              <a:t>Aalto University, Lappeenranta University of Technology – LUT, KTH royal institute of technology, Mineral and Energy Economy Research Institute of the PAS, Tallinn University of Technology TTU, Technical University of Košice – Tuke, University of Trento.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sv-SE" sz="1600"/>
          </a:p>
        </p:txBody>
      </p: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11188" y="1052513"/>
            <a:ext cx="7343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r>
              <a:rPr lang="en-US" altLang="sv-SE" sz="3600">
                <a:solidFill>
                  <a:srgbClr val="034EA2"/>
                </a:solidFill>
                <a:latin typeface="Arial" panose="020B0604020202020204" pitchFamily="34" charset="0"/>
              </a:rPr>
              <a:t>Masters course in circular economy for Materials Processing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r>
              <a:rPr lang="en-US" altLang="sv-SE" sz="2400">
                <a:solidFill>
                  <a:srgbClr val="034EA2"/>
                </a:solidFill>
                <a:latin typeface="Arial" panose="020B0604020202020204" pitchFamily="34" charset="0"/>
              </a:rPr>
              <a:t>MC-CEMP 2019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endParaRPr lang="en-US" altLang="sv-SE" sz="3000">
              <a:solidFill>
                <a:srgbClr val="034EA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</a:pPr>
            <a:r>
              <a:rPr lang="en-US" altLang="sv-SE" sz="3000">
                <a:solidFill>
                  <a:srgbClr val="034EA2"/>
                </a:solidFill>
                <a:latin typeface="Arial" panose="020B0604020202020204" pitchFamily="34" charset="0"/>
              </a:rPr>
              <a:t>5 ECTS</a:t>
            </a: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38"/>
            <a:ext cx="2171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382963" y="5529263"/>
            <a:ext cx="2881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/>
              <a:t>Responsibe Professor Prof. Rodrigo Serna</a:t>
            </a:r>
          </a:p>
          <a:p>
            <a:r>
              <a:rPr lang="en-US" altLang="fi-FI">
                <a:hlinkClick r:id="rId4"/>
              </a:rPr>
              <a:t>rodrigo.serna@aalto.fi</a:t>
            </a:r>
            <a:r>
              <a:rPr lang="en-US" altLang="fi-FI"/>
              <a:t> </a:t>
            </a:r>
            <a:endParaRPr lang="fi-FI" altLang="fi-FI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6264275" y="5529263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/>
              <a:t>Pedagogical coordinator</a:t>
            </a:r>
          </a:p>
          <a:p>
            <a:r>
              <a:rPr lang="en-US" altLang="fi-FI"/>
              <a:t>Emmi Ollila</a:t>
            </a:r>
          </a:p>
          <a:p>
            <a:r>
              <a:rPr lang="en-US" altLang="fi-FI">
                <a:hlinkClick r:id="rId5"/>
              </a:rPr>
              <a:t>emmi.ollila@aalto.fi</a:t>
            </a:r>
            <a:r>
              <a:rPr lang="en-US" altLang="fi-FI"/>
              <a:t> </a:t>
            </a:r>
            <a:endParaRPr lang="fi-FI" altLang="fi-FI"/>
          </a:p>
        </p:txBody>
      </p:sp>
      <p:pic>
        <p:nvPicPr>
          <p:cNvPr id="3078" name="Picture 6" descr="/var/folders/p5/vkgm46dx73x2cv3417nq9clc0000gn/T/com.microsoft.Word/WebArchiveCopyPasteTempFiles/149215af-0b35-dc24-a000-7036b9599fb9?version=1.0&amp;t=15367457147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380163"/>
            <a:ext cx="41243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6B0D86E-6C88-274A-BDC1-62DC95AF9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8775"/>
            <a:ext cx="7985125" cy="41036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i-FI" altLang="fi-FI" sz="2400" dirty="0" err="1"/>
              <a:t>Individual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work</a:t>
            </a:r>
            <a:endParaRPr lang="fi-FI" altLang="fi-FI" sz="2400" dirty="0"/>
          </a:p>
          <a:p>
            <a:pPr marL="0" indent="0">
              <a:buFontTx/>
              <a:buNone/>
              <a:defRPr/>
            </a:pPr>
            <a:r>
              <a:rPr lang="fi-FI" altLang="fi-FI" sz="2000" dirty="0"/>
              <a:t>Online </a:t>
            </a:r>
            <a:r>
              <a:rPr lang="fi-FI" altLang="fi-FI" sz="2000" dirty="0" err="1"/>
              <a:t>lectures</a:t>
            </a:r>
            <a:r>
              <a:rPr lang="fi-FI" altLang="fi-FI" sz="2000" dirty="0"/>
              <a:t> and </a:t>
            </a:r>
            <a:r>
              <a:rPr lang="fi-FI" altLang="fi-FI" sz="2000" dirty="0" err="1"/>
              <a:t>materials</a:t>
            </a:r>
            <a:r>
              <a:rPr lang="fi-FI" altLang="fi-FI" sz="2000" dirty="0"/>
              <a:t> + </a:t>
            </a:r>
            <a:r>
              <a:rPr lang="fi-FI" altLang="fi-FI" sz="2000" dirty="0" err="1"/>
              <a:t>quizzes</a:t>
            </a:r>
            <a:r>
              <a:rPr lang="fi-FI" altLang="fi-FI" sz="2000" dirty="0"/>
              <a:t>			</a:t>
            </a:r>
            <a:r>
              <a:rPr lang="en-US" sz="2000" dirty="0"/>
              <a:t> Max. 28 p. (4 x 7p.)</a:t>
            </a:r>
            <a:endParaRPr lang="fi-FI" altLang="fi-FI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i-FI" sz="2000" i="1" dirty="0"/>
              <a:t>Each student chooses at least 4/6 of the online materials + quizzes</a:t>
            </a:r>
            <a:endParaRPr lang="fi-FI" altLang="fi-FI" sz="2000" dirty="0"/>
          </a:p>
          <a:p>
            <a:pPr marL="0" indent="0">
              <a:defRPr/>
            </a:pPr>
            <a:r>
              <a:rPr lang="en-US" sz="2000" dirty="0"/>
              <a:t>Course feedback 								 Max. 2 p.</a:t>
            </a:r>
          </a:p>
          <a:p>
            <a:pPr marL="0" indent="0">
              <a:buFontTx/>
              <a:buNone/>
              <a:defRPr/>
            </a:pPr>
            <a:endParaRPr lang="fi-FI" altLang="fi-FI" sz="2000" dirty="0"/>
          </a:p>
          <a:p>
            <a:pPr marL="0" indent="0">
              <a:buFontTx/>
              <a:buNone/>
              <a:defRPr/>
            </a:pPr>
            <a:r>
              <a:rPr lang="fi-FI" altLang="fi-FI" sz="2400" dirty="0"/>
              <a:t>Project </a:t>
            </a:r>
            <a:r>
              <a:rPr lang="fi-FI" altLang="fi-FI" sz="2400" dirty="0" err="1"/>
              <a:t>work</a:t>
            </a:r>
            <a:r>
              <a:rPr lang="fi-FI" altLang="fi-FI" sz="2400" dirty="0"/>
              <a:t> (in </a:t>
            </a:r>
            <a:r>
              <a:rPr lang="fi-FI" altLang="fi-FI" sz="2400" dirty="0" err="1"/>
              <a:t>teams</a:t>
            </a:r>
            <a:r>
              <a:rPr lang="fi-FI" altLang="fi-FI" sz="2400" dirty="0"/>
              <a:t>)					</a:t>
            </a:r>
            <a:r>
              <a:rPr lang="fi-FI" altLang="fi-FI" sz="2000" dirty="0"/>
              <a:t>Max. 70 p.</a:t>
            </a:r>
          </a:p>
          <a:p>
            <a:pPr marL="0" indent="0">
              <a:buFontTx/>
              <a:buNone/>
              <a:defRPr/>
            </a:pPr>
            <a:endParaRPr lang="en-US" altLang="fi-FI" sz="2000" dirty="0"/>
          </a:p>
          <a:p>
            <a:pPr marL="0" indent="0">
              <a:buFontTx/>
              <a:buNone/>
              <a:defRPr/>
            </a:pPr>
            <a:endParaRPr lang="fi-FI" altLang="fi-FI" sz="2800" dirty="0"/>
          </a:p>
        </p:txBody>
      </p:sp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021388"/>
            <a:ext cx="26828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68313" y="541338"/>
            <a:ext cx="7343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fi-FI" altLang="fi-FI" sz="2800">
                <a:solidFill>
                  <a:srgbClr val="3B618B"/>
                </a:solidFill>
              </a:rPr>
              <a:t>Tasks &amp; assessment</a:t>
            </a:r>
            <a:endParaRPr lang="en-US" altLang="sv-SE" sz="3000">
              <a:solidFill>
                <a:srgbClr val="3B61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>
          <a:xfrm>
            <a:off x="611188" y="273050"/>
            <a:ext cx="8074025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fi-FI" altLang="fi-FI" sz="2400" smtClean="0">
                <a:solidFill>
                  <a:srgbClr val="3B618B"/>
                </a:solidFill>
              </a:rPr>
              <a:t>Tasks &amp; assessment: Project points</a:t>
            </a:r>
            <a:endParaRPr lang="en-US" altLang="sv-SE" sz="2800" smtClean="0">
              <a:solidFill>
                <a:srgbClr val="3B618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28787F-60FE-CB40-9C5D-EBB112164F01}"/>
              </a:ext>
            </a:extLst>
          </p:cNvPr>
          <p:cNvSpPr/>
          <p:nvPr/>
        </p:nvSpPr>
        <p:spPr bwMode="auto">
          <a:xfrm>
            <a:off x="611188" y="1268413"/>
            <a:ext cx="3784600" cy="115093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Aim: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All team members contribute equally to the project and attend workshops (or compensate).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8D2FA1-6422-5249-9F0B-F170753DFE5B}"/>
              </a:ext>
            </a:extLst>
          </p:cNvPr>
          <p:cNvSpPr/>
          <p:nvPr/>
        </p:nvSpPr>
        <p:spPr bwMode="auto">
          <a:xfrm>
            <a:off x="4972050" y="1268413"/>
            <a:ext cx="3784600" cy="115093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Result: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All team members receive the same amount of project points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(e.g. 60/70 to each)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8D69370-D5D8-9843-9C4C-1D5FE958EB45}"/>
              </a:ext>
            </a:extLst>
          </p:cNvPr>
          <p:cNvSpPr/>
          <p:nvPr/>
        </p:nvSpPr>
        <p:spPr bwMode="auto">
          <a:xfrm>
            <a:off x="4432300" y="1666875"/>
            <a:ext cx="503238" cy="503238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52152-B27D-9A49-A468-615C6ECCB41C}"/>
              </a:ext>
            </a:extLst>
          </p:cNvPr>
          <p:cNvSpPr/>
          <p:nvPr/>
        </p:nvSpPr>
        <p:spPr bwMode="auto">
          <a:xfrm>
            <a:off x="611188" y="2590800"/>
            <a:ext cx="3784600" cy="11525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If: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All team members do NOT contribute equally to the project…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DF45F3-B713-DF49-9052-3F144F595F9F}"/>
              </a:ext>
            </a:extLst>
          </p:cNvPr>
          <p:cNvSpPr/>
          <p:nvPr/>
        </p:nvSpPr>
        <p:spPr bwMode="auto">
          <a:xfrm>
            <a:off x="4972050" y="2590800"/>
            <a:ext cx="3784600" cy="11525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Result: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… team members’ project points can differ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(e.g. 50/70 to Alice; 60/70 to Maya)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2E71A26-1607-0342-9BE8-CE6D15E73C04}"/>
              </a:ext>
            </a:extLst>
          </p:cNvPr>
          <p:cNvSpPr/>
          <p:nvPr/>
        </p:nvSpPr>
        <p:spPr bwMode="auto">
          <a:xfrm>
            <a:off x="4432300" y="2989263"/>
            <a:ext cx="503238" cy="504825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34B661-900C-6A41-B1E5-23A614CD6EC6}"/>
              </a:ext>
            </a:extLst>
          </p:cNvPr>
          <p:cNvSpPr txBox="1"/>
          <p:nvPr/>
        </p:nvSpPr>
        <p:spPr>
          <a:xfrm>
            <a:off x="611188" y="3914775"/>
            <a:ext cx="666432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/>
              <a:t>We will have </a:t>
            </a:r>
            <a:r>
              <a:rPr lang="en-US" sz="1400" i="1" dirty="0" err="1"/>
              <a:t>Webropol</a:t>
            </a:r>
            <a:r>
              <a:rPr lang="en-US" sz="1400" i="1" dirty="0"/>
              <a:t> survey during the course to assess the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i="1" dirty="0"/>
              <a:t>Distribution of work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i="1" dirty="0"/>
              <a:t>Group dynamics</a:t>
            </a:r>
          </a:p>
          <a:p>
            <a:pPr>
              <a:defRPr/>
            </a:pPr>
            <a:r>
              <a:rPr lang="en-US" sz="1400" i="1" dirty="0"/>
              <a:t>in each team.</a:t>
            </a:r>
          </a:p>
          <a:p>
            <a:pPr>
              <a:defRPr/>
            </a:pPr>
            <a:endParaRPr lang="en-US" sz="1400" i="1" dirty="0"/>
          </a:p>
          <a:p>
            <a:pPr>
              <a:defRPr/>
            </a:pPr>
            <a:r>
              <a:rPr lang="en-US" sz="1400" i="1" dirty="0"/>
              <a:t>In addition, let the teachers (</a:t>
            </a:r>
            <a:r>
              <a:rPr lang="en-US" sz="1400" i="1" dirty="0">
                <a:hlinkClick r:id="rId2"/>
              </a:rPr>
              <a:t>emmi.ollila@aalto.fi</a:t>
            </a:r>
            <a:r>
              <a:rPr lang="en-US" sz="1400" i="1" dirty="0"/>
              <a:t>) know right away, if you are experiencing challenges in the team – we will organize a discussion session.</a:t>
            </a:r>
            <a:endParaRPr lang="fi-FI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9A14BF-888C-7144-90B8-648F0D4E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88913"/>
            <a:ext cx="6059487" cy="1143000"/>
          </a:xfrm>
        </p:spPr>
        <p:txBody>
          <a:bodyPr/>
          <a:lstStyle/>
          <a:p>
            <a:pPr>
              <a:defRPr/>
            </a:pPr>
            <a:r>
              <a:rPr lang="en-US" altLang="fi-FI" sz="3200" i="1" dirty="0">
                <a:solidFill>
                  <a:srgbClr val="576A7F"/>
                </a:solidFill>
              </a:rPr>
              <a:t>Have a look at those </a:t>
            </a:r>
            <a:r>
              <a:rPr lang="en-US" altLang="fi-FI" sz="3200" i="1" dirty="0">
                <a:solidFill>
                  <a:schemeClr val="accent6"/>
                </a:solidFill>
              </a:rPr>
              <a:t>cases</a:t>
            </a:r>
            <a:r>
              <a:rPr lang="en-US" altLang="fi-FI" sz="3200" i="1" dirty="0">
                <a:solidFill>
                  <a:srgbClr val="576A7F"/>
                </a:solidFill>
              </a:rPr>
              <a:t>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DBEE78-8F96-E14A-AB88-094378546DC3}"/>
              </a:ext>
            </a:extLst>
          </p:cNvPr>
          <p:cNvSpPr txBox="1">
            <a:spLocks/>
          </p:cNvSpPr>
          <p:nvPr/>
        </p:nvSpPr>
        <p:spPr bwMode="auto">
          <a:xfrm>
            <a:off x="457200" y="1331913"/>
            <a:ext cx="40433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/>
              <a:defRPr/>
            </a:pPr>
            <a:r>
              <a:rPr lang="en-GB" altLang="en-US" sz="1800" kern="0" dirty="0"/>
              <a:t>Go through the </a:t>
            </a:r>
            <a:r>
              <a:rPr lang="en-GB" altLang="en-US" sz="1800" kern="0" dirty="0">
                <a:solidFill>
                  <a:schemeClr val="accent6"/>
                </a:solidFill>
              </a:rPr>
              <a:t>cases</a:t>
            </a:r>
            <a:r>
              <a:rPr lang="en-GB" altLang="en-US" sz="1800" kern="0" dirty="0"/>
              <a:t> 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800" kern="0" dirty="0"/>
              <a:t>Which ones interest you most?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800" kern="0" dirty="0">
                <a:solidFill>
                  <a:schemeClr val="accent6"/>
                </a:solidFill>
              </a:rPr>
              <a:t>Vote</a:t>
            </a:r>
            <a:r>
              <a:rPr lang="en-GB" altLang="en-US" sz="1800" kern="0" dirty="0"/>
              <a:t> at the whiteboard</a:t>
            </a:r>
          </a:p>
          <a:p>
            <a:pPr lvl="1">
              <a:buFont typeface="+mj-lt"/>
              <a:buAutoNum type="arabicPeriod"/>
              <a:defRPr/>
            </a:pPr>
            <a:r>
              <a:rPr lang="en-GB" altLang="en-US" sz="1400" kern="0" dirty="0"/>
              <a:t>Put your name under the 2 cases which interest you most</a:t>
            </a:r>
          </a:p>
          <a:p>
            <a:pPr lvl="1">
              <a:buFont typeface="+mj-lt"/>
              <a:buAutoNum type="arabicPeriod"/>
              <a:defRPr/>
            </a:pPr>
            <a:r>
              <a:rPr lang="en-GB" altLang="en-US" sz="1400" kern="0" dirty="0"/>
              <a:t>Which one of those 2 is your favourite? </a:t>
            </a:r>
          </a:p>
          <a:p>
            <a:pPr lvl="2">
              <a:defRPr/>
            </a:pPr>
            <a:r>
              <a:rPr lang="en-GB" altLang="en-US" sz="1200" kern="0" dirty="0"/>
              <a:t>Mark your name under that topic (exclamation mark next to your name, underline your name… you name it)</a:t>
            </a:r>
          </a:p>
          <a:p>
            <a:pPr marL="0" indent="0">
              <a:buFontTx/>
              <a:buNone/>
              <a:defRPr/>
            </a:pPr>
            <a:endParaRPr lang="en-GB" altLang="en-US" sz="1400" i="1" dirty="0">
              <a:solidFill>
                <a:prstClr val="black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GB" altLang="en-US" sz="1400" i="1" dirty="0">
                <a:solidFill>
                  <a:prstClr val="black"/>
                </a:solidFill>
              </a:rPr>
              <a:t>We will have 3 teams</a:t>
            </a:r>
          </a:p>
          <a:p>
            <a:pPr marL="0" indent="0">
              <a:buFontTx/>
              <a:buNone/>
              <a:defRPr/>
            </a:pPr>
            <a:r>
              <a:rPr lang="en-GB" altLang="en-US" sz="1400" i="1" kern="0" dirty="0">
                <a:solidFill>
                  <a:prstClr val="black"/>
                </a:solidFill>
              </a:rPr>
              <a:t>-&gt; Choosing the 3 most popular cases and teaming up based on project interest</a:t>
            </a:r>
          </a:p>
          <a:p>
            <a:pPr marL="0" indent="0">
              <a:buFontTx/>
              <a:buNone/>
              <a:defRPr/>
            </a:pPr>
            <a:endParaRPr lang="en-GB" altLang="en-US" sz="1400" i="1" kern="0" dirty="0">
              <a:solidFill>
                <a:prstClr val="black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GB" altLang="en-US" sz="1600" i="1" kern="0" dirty="0">
                <a:solidFill>
                  <a:srgbClr val="576A7F"/>
                </a:solidFill>
              </a:rPr>
              <a:t>Aim: Everyone gets a case of their interest</a:t>
            </a:r>
            <a:endParaRPr lang="en-GB" altLang="en-US" sz="2000" kern="0" dirty="0">
              <a:solidFill>
                <a:srgbClr val="576A7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698500"/>
            <a:ext cx="46355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 rot="-428770">
            <a:off x="7121525" y="3228975"/>
            <a:ext cx="20129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https://pixabay.com/en/road-start-beginning-design-1668916/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352800"/>
            <a:ext cx="4775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11"/>
          <p:cNvSpPr>
            <a:spLocks noChangeArrowheads="1"/>
          </p:cNvSpPr>
          <p:nvPr/>
        </p:nvSpPr>
        <p:spPr bwMode="auto">
          <a:xfrm rot="246387">
            <a:off x="7456488" y="6527800"/>
            <a:ext cx="12017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/>
              <a:t>https://pxhere.com/en/photo/511340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9D777C-EC7C-9049-9A6D-45C355FD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88913"/>
            <a:ext cx="6059487" cy="1143000"/>
          </a:xfrm>
        </p:spPr>
        <p:txBody>
          <a:bodyPr/>
          <a:lstStyle/>
          <a:p>
            <a:pPr>
              <a:defRPr/>
            </a:pPr>
            <a:r>
              <a:rPr lang="en-US" altLang="fi-FI" sz="3200" i="1" dirty="0">
                <a:solidFill>
                  <a:schemeClr val="accent6"/>
                </a:solidFill>
              </a:rPr>
              <a:t>The cases…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9D39C4-63EF-F14A-9881-0CB7A5CF0065}"/>
              </a:ext>
            </a:extLst>
          </p:cNvPr>
          <p:cNvSpPr txBox="1">
            <a:spLocks/>
          </p:cNvSpPr>
          <p:nvPr/>
        </p:nvSpPr>
        <p:spPr bwMode="auto">
          <a:xfrm>
            <a:off x="457200" y="1331913"/>
            <a:ext cx="40433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Utilization </a:t>
            </a:r>
            <a:r>
              <a:rPr lang="en-US" sz="1800" b="1" dirty="0" err="1"/>
              <a:t>prosphogypsum</a:t>
            </a:r>
            <a:r>
              <a:rPr lang="en-US" sz="1800" b="1" dirty="0"/>
              <a:t> as source of rare earth elements (REE)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Recovery of PM from WEEE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3D printing of metals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1800" b="1" dirty="0"/>
              <a:t>Carbon fiber composites in engineering applications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1800" b="1" dirty="0"/>
          </a:p>
          <a:p>
            <a:pPr marL="457200" indent="-457200">
              <a:buFont typeface="+mj-lt"/>
              <a:buAutoNum type="alphaUcPeriod"/>
              <a:defRPr/>
            </a:pPr>
            <a:endParaRPr lang="fi-FI" sz="1800" b="1" dirty="0"/>
          </a:p>
          <a:p>
            <a:pPr marL="0" indent="0">
              <a:buFontTx/>
              <a:buNone/>
              <a:defRPr/>
            </a:pPr>
            <a:endParaRPr lang="en-GB" altLang="en-US" sz="1600" kern="0" dirty="0">
              <a:solidFill>
                <a:srgbClr val="576A7F"/>
              </a:solidFill>
            </a:endParaRPr>
          </a:p>
          <a:p>
            <a:pPr marL="0" indent="0">
              <a:buFontTx/>
              <a:buNone/>
              <a:defRPr/>
            </a:pPr>
            <a:endParaRPr lang="en-GB" altLang="en-US" sz="1600" kern="0" dirty="0">
              <a:solidFill>
                <a:srgbClr val="576A7F"/>
              </a:solidFill>
            </a:endParaRPr>
          </a:p>
        </p:txBody>
      </p:sp>
      <p:grpSp>
        <p:nvGrpSpPr>
          <p:cNvPr id="18435" name="Group 16"/>
          <p:cNvGrpSpPr>
            <a:grpSpLocks/>
          </p:cNvGrpSpPr>
          <p:nvPr/>
        </p:nvGrpSpPr>
        <p:grpSpPr bwMode="auto">
          <a:xfrm>
            <a:off x="5040313" y="896938"/>
            <a:ext cx="4284662" cy="2200275"/>
            <a:chOff x="5039815" y="896753"/>
            <a:chExt cx="4284871" cy="2200009"/>
          </a:xfrm>
        </p:grpSpPr>
        <p:grpSp>
          <p:nvGrpSpPr>
            <p:cNvPr id="18445" name="Group 3"/>
            <p:cNvGrpSpPr>
              <a:grpSpLocks/>
            </p:cNvGrpSpPr>
            <p:nvPr/>
          </p:nvGrpSpPr>
          <p:grpSpPr bwMode="auto">
            <a:xfrm>
              <a:off x="5050205" y="896753"/>
              <a:ext cx="4274481" cy="2071122"/>
              <a:chOff x="4716016" y="1306878"/>
              <a:chExt cx="4444709" cy="2102590"/>
            </a:xfrm>
          </p:grpSpPr>
          <p:sp>
            <p:nvSpPr>
              <p:cNvPr id="18447" name="Rectangle 1"/>
              <p:cNvSpPr>
                <a:spLocks noChangeArrowheads="1"/>
              </p:cNvSpPr>
              <p:nvPr/>
            </p:nvSpPr>
            <p:spPr bwMode="auto">
              <a:xfrm rot="-293335">
                <a:off x="6039467" y="3235951"/>
                <a:ext cx="3121258" cy="173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i-FI" altLang="fi-FI" sz="500"/>
                  <a:t>By Harvey Henkelmann, Attribution, https://commons.wikimedia.org/w/index.php?curid=2061028</a:t>
                </a:r>
              </a:p>
            </p:txBody>
          </p:sp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6703" y="860513"/>
                <a:ext cx="4846753" cy="2900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446" name="TextBox 15"/>
            <p:cNvSpPr txBox="1">
              <a:spLocks noChangeArrowheads="1"/>
            </p:cNvSpPr>
            <p:nvPr/>
          </p:nvSpPr>
          <p:spPr bwMode="auto">
            <a:xfrm rot="-348097">
              <a:off x="5039815" y="272743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A</a:t>
              </a:r>
              <a:endParaRPr lang="fi-FI" altLang="fi-FI"/>
            </a:p>
          </p:txBody>
        </p:sp>
      </p:grpSp>
      <p:grpSp>
        <p:nvGrpSpPr>
          <p:cNvPr id="18436" name="Group 18"/>
          <p:cNvGrpSpPr>
            <a:grpSpLocks/>
          </p:cNvGrpSpPr>
          <p:nvPr/>
        </p:nvGrpSpPr>
        <p:grpSpPr bwMode="auto">
          <a:xfrm>
            <a:off x="120650" y="3422650"/>
            <a:ext cx="2481263" cy="2090738"/>
            <a:chOff x="121389" y="3421858"/>
            <a:chExt cx="2480582" cy="2091410"/>
          </a:xfrm>
        </p:grpSpPr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710" y="2856526"/>
              <a:ext cx="3174129" cy="323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4" name="TextBox 17"/>
            <p:cNvSpPr txBox="1">
              <a:spLocks noChangeArrowheads="1"/>
            </p:cNvSpPr>
            <p:nvPr/>
          </p:nvSpPr>
          <p:spPr bwMode="auto">
            <a:xfrm rot="381821">
              <a:off x="121389" y="5143936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B</a:t>
              </a:r>
              <a:endParaRPr lang="fi-FI" altLang="fi-FI"/>
            </a:p>
          </p:txBody>
        </p:sp>
      </p:grpSp>
      <p:grpSp>
        <p:nvGrpSpPr>
          <p:cNvPr id="18437" name="Group 20"/>
          <p:cNvGrpSpPr>
            <a:grpSpLocks/>
          </p:cNvGrpSpPr>
          <p:nvPr/>
        </p:nvGrpSpPr>
        <p:grpSpPr bwMode="auto">
          <a:xfrm>
            <a:off x="2771775" y="3662363"/>
            <a:ext cx="3032125" cy="1863725"/>
            <a:chOff x="2930089" y="3660487"/>
            <a:chExt cx="3031149" cy="1864058"/>
          </a:xfrm>
        </p:grpSpPr>
        <p:pic>
          <p:nvPicPr>
            <p:cNvPr id="14" name="Picture 1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537" y="3147760"/>
              <a:ext cx="3542190" cy="280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2" name="TextBox 19"/>
            <p:cNvSpPr txBox="1">
              <a:spLocks noChangeArrowheads="1"/>
            </p:cNvSpPr>
            <p:nvPr/>
          </p:nvSpPr>
          <p:spPr bwMode="auto">
            <a:xfrm>
              <a:off x="2930089" y="5155213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C</a:t>
              </a:r>
              <a:endParaRPr lang="fi-FI" altLang="fi-FI"/>
            </a:p>
          </p:txBody>
        </p:sp>
      </p:grpSp>
      <p:grpSp>
        <p:nvGrpSpPr>
          <p:cNvPr id="18438" name="Group 22"/>
          <p:cNvGrpSpPr>
            <a:grpSpLocks/>
          </p:cNvGrpSpPr>
          <p:nvPr/>
        </p:nvGrpSpPr>
        <p:grpSpPr bwMode="auto">
          <a:xfrm>
            <a:off x="6316663" y="3236913"/>
            <a:ext cx="2346325" cy="2554287"/>
            <a:chOff x="6666311" y="3319149"/>
            <a:chExt cx="1754653" cy="1910320"/>
          </a:xfrm>
        </p:grpSpPr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27" y="3329941"/>
              <a:ext cx="2298319" cy="214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0" name="TextBox 21"/>
            <p:cNvSpPr txBox="1">
              <a:spLocks noChangeArrowheads="1"/>
            </p:cNvSpPr>
            <p:nvPr/>
          </p:nvSpPr>
          <p:spPr bwMode="auto">
            <a:xfrm rot="-348097">
              <a:off x="8060924" y="3319149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fi-FI"/>
                <a:t>D</a:t>
              </a:r>
              <a:endParaRPr lang="fi-FI" altLang="fi-FI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795BCC-9FC9-F048-BDA5-4BFAFB29159F}"/>
              </a:ext>
            </a:extLst>
          </p:cNvPr>
          <p:cNvSpPr txBox="1">
            <a:spLocks/>
          </p:cNvSpPr>
          <p:nvPr/>
        </p:nvSpPr>
        <p:spPr bwMode="auto">
          <a:xfrm>
            <a:off x="471488" y="1139825"/>
            <a:ext cx="3992562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1800" kern="0" dirty="0"/>
              <a:t>Go to your team table (which has your case) </a:t>
            </a:r>
          </a:p>
          <a:p>
            <a:pPr>
              <a:defRPr/>
            </a:pPr>
            <a:r>
              <a:rPr lang="en-GB" sz="1800" kern="0" dirty="0"/>
              <a:t>Share with your group</a:t>
            </a:r>
          </a:p>
          <a:p>
            <a:pPr lvl="1">
              <a:defRPr/>
            </a:pPr>
            <a:r>
              <a:rPr lang="en-GB" sz="1600" kern="0" dirty="0"/>
              <a:t>Name</a:t>
            </a:r>
          </a:p>
          <a:p>
            <a:pPr lvl="1">
              <a:defRPr/>
            </a:pPr>
            <a:r>
              <a:rPr lang="en-GB" sz="1600" kern="0" dirty="0"/>
              <a:t>What do you study?</a:t>
            </a:r>
          </a:p>
          <a:p>
            <a:pPr lvl="1">
              <a:defRPr/>
            </a:pPr>
            <a:r>
              <a:rPr lang="en-GB" sz="1600" kern="0" dirty="0"/>
              <a:t>Why are you here?</a:t>
            </a:r>
          </a:p>
          <a:p>
            <a:pPr lvl="1">
              <a:defRPr/>
            </a:pPr>
            <a:r>
              <a:rPr lang="en-GB" sz="1600" kern="0" dirty="0"/>
              <a:t>Where have you been? (Where did you travel last?)</a:t>
            </a:r>
          </a:p>
          <a:p>
            <a:pPr lvl="1">
              <a:defRPr/>
            </a:pPr>
            <a:r>
              <a:rPr lang="en-GB" sz="1600" kern="0" dirty="0"/>
              <a:t>What do you already know about your case?</a:t>
            </a:r>
          </a:p>
        </p:txBody>
      </p:sp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6059488" cy="866775"/>
          </a:xfrm>
        </p:spPr>
        <p:txBody>
          <a:bodyPr/>
          <a:lstStyle/>
          <a:p>
            <a:r>
              <a:rPr lang="en-US" altLang="fi-FI" sz="3200" i="1" smtClean="0">
                <a:solidFill>
                  <a:srgbClr val="576A7F"/>
                </a:solidFill>
              </a:rPr>
              <a:t>Teaming up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19100"/>
            <a:ext cx="44323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 rot="-338459">
            <a:off x="7016750" y="2836863"/>
            <a:ext cx="226853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https://pixabay.com/en/travel-concept-plane-worldwide-2081174/</a:t>
            </a:r>
          </a:p>
        </p:txBody>
      </p:sp>
      <p:pic>
        <p:nvPicPr>
          <p:cNvPr id="11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89300"/>
            <a:ext cx="87376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7383463" y="6688138"/>
            <a:ext cx="13938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https://pxhere.com/en/photo/631336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F09DF3-0E37-5A44-9A36-F93A661C688C}"/>
              </a:ext>
            </a:extLst>
          </p:cNvPr>
          <p:cNvSpPr txBox="1">
            <a:spLocks/>
          </p:cNvSpPr>
          <p:nvPr/>
        </p:nvSpPr>
        <p:spPr bwMode="auto">
          <a:xfrm>
            <a:off x="457200" y="1125538"/>
            <a:ext cx="420052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sz="1600" kern="0" dirty="0"/>
              <a:t>Discuss with your team and write down (as needed)</a:t>
            </a:r>
          </a:p>
          <a:p>
            <a:pPr marL="0" indent="0">
              <a:buFontTx/>
              <a:buNone/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</a:rPr>
              <a:t>What are your hopes for your team? How are you going to make this teamwork a success?</a:t>
            </a:r>
          </a:p>
          <a:p>
            <a:pPr lvl="1">
              <a:defRPr/>
            </a:pPr>
            <a:r>
              <a:rPr lang="en-GB" sz="1200" dirty="0">
                <a:solidFill>
                  <a:prstClr val="black"/>
                </a:solidFill>
              </a:rPr>
              <a:t>The Dos and Don’ts of our team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</a:rPr>
              <a:t>How to keep in touch outside of workshops?</a:t>
            </a:r>
          </a:p>
          <a:p>
            <a:pPr lvl="1">
              <a:defRPr/>
            </a:pPr>
            <a:r>
              <a:rPr lang="en-GB" sz="1200" i="1" dirty="0" err="1">
                <a:solidFill>
                  <a:prstClr val="black"/>
                </a:solidFill>
              </a:rPr>
              <a:t>Whatsapp</a:t>
            </a:r>
            <a:r>
              <a:rPr lang="en-GB" sz="1200" i="1" dirty="0">
                <a:solidFill>
                  <a:prstClr val="black"/>
                </a:solidFill>
              </a:rPr>
              <a:t>, Messenger, email, MyCourses group chat, telephone, letters…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</a:rPr>
              <a:t>When and where you could meet outside of workshops? </a:t>
            </a:r>
          </a:p>
          <a:p>
            <a:pPr lvl="1">
              <a:defRPr/>
            </a:pPr>
            <a:r>
              <a:rPr lang="en-GB" sz="1200" i="1" dirty="0">
                <a:solidFill>
                  <a:prstClr val="black"/>
                </a:solidFill>
              </a:rPr>
              <a:t>Library, guild room, Fat Lizard, lab…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1600" dirty="0">
                <a:solidFill>
                  <a:prstClr val="black"/>
                </a:solidFill>
              </a:rPr>
              <a:t>How to share ideas and materials with each other outside of workshops? </a:t>
            </a:r>
          </a:p>
          <a:p>
            <a:pPr lvl="1">
              <a:defRPr/>
            </a:pPr>
            <a:r>
              <a:rPr lang="en-GB" sz="1200" i="1" dirty="0">
                <a:solidFill>
                  <a:prstClr val="black"/>
                </a:solidFill>
              </a:rPr>
              <a:t>Dropbox, Google Drive, scrapbook…</a:t>
            </a:r>
          </a:p>
        </p:txBody>
      </p:sp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>
          <a:xfrm>
            <a:off x="433388" y="188913"/>
            <a:ext cx="6059487" cy="1143000"/>
          </a:xfrm>
        </p:spPr>
        <p:txBody>
          <a:bodyPr/>
          <a:lstStyle/>
          <a:p>
            <a:r>
              <a:rPr lang="en-US" altLang="fi-FI" sz="3200" i="1" smtClean="0">
                <a:solidFill>
                  <a:srgbClr val="3B618B"/>
                </a:solidFill>
              </a:rPr>
              <a:t>Teaming up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100"/>
            <a:ext cx="41529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CB8F3-C416-F641-BB1D-739A162FB2A7}"/>
              </a:ext>
            </a:extLst>
          </p:cNvPr>
          <p:cNvSpPr txBox="1"/>
          <p:nvPr/>
        </p:nvSpPr>
        <p:spPr>
          <a:xfrm rot="21428874">
            <a:off x="7027863" y="3000375"/>
            <a:ext cx="150653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Keep in touch</a:t>
            </a:r>
            <a:endParaRPr lang="fi-FI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882900"/>
            <a:ext cx="44450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 rot="-420274">
            <a:off x="7094538" y="2676525"/>
            <a:ext cx="2209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https://commons.wikimedia.org/wiki/File:Keep_in_touch_DSCF2453.jpg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 rot="560826">
            <a:off x="6492875" y="6097588"/>
            <a:ext cx="2393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https://picryl.com/media/old-letters-quill-old-photos-places-monuments-61b495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7106">
            <a:off x="6396038" y="214313"/>
            <a:ext cx="24177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790700"/>
            <a:ext cx="51181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 rot="-1033086">
            <a:off x="7810500" y="1778000"/>
            <a:ext cx="12017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/>
              <a:t>https://pxhere.com/en/photo/450206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4F4480-4A6F-204B-B53A-6425A4C2DED2}"/>
              </a:ext>
            </a:extLst>
          </p:cNvPr>
          <p:cNvSpPr txBox="1">
            <a:spLocks/>
          </p:cNvSpPr>
          <p:nvPr/>
        </p:nvSpPr>
        <p:spPr bwMode="auto">
          <a:xfrm>
            <a:off x="471488" y="1139825"/>
            <a:ext cx="3992562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en-GB" sz="1600" kern="0" dirty="0"/>
          </a:p>
        </p:txBody>
      </p:sp>
      <p:sp>
        <p:nvSpPr>
          <p:cNvPr id="22533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09575"/>
            <a:ext cx="6059488" cy="866775"/>
          </a:xfrm>
        </p:spPr>
        <p:txBody>
          <a:bodyPr/>
          <a:lstStyle/>
          <a:p>
            <a:r>
              <a:rPr lang="en-US" altLang="fi-FI" sz="3200" i="1" smtClean="0">
                <a:solidFill>
                  <a:srgbClr val="3B618B"/>
                </a:solidFill>
              </a:rPr>
              <a:t>Starting to define the </a:t>
            </a:r>
            <a:r>
              <a:rPr lang="en-US" altLang="fi-FI" sz="3200" i="1" smtClean="0">
                <a:solidFill>
                  <a:srgbClr val="00B050"/>
                </a:solidFill>
              </a:rPr>
              <a:t>problem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CB0FBB-A637-F547-A785-58FFA150324D}"/>
              </a:ext>
            </a:extLst>
          </p:cNvPr>
          <p:cNvSpPr txBox="1">
            <a:spLocks/>
          </p:cNvSpPr>
          <p:nvPr/>
        </p:nvSpPr>
        <p:spPr bwMode="auto">
          <a:xfrm>
            <a:off x="457200" y="1412875"/>
            <a:ext cx="382746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sz="1800" kern="0" dirty="0"/>
              <a:t>Think about your project case and silently… </a:t>
            </a:r>
          </a:p>
          <a:p>
            <a:pPr>
              <a:buFont typeface="+mj-lt"/>
              <a:buAutoNum type="arabicPeriod"/>
              <a:defRPr/>
            </a:pPr>
            <a:r>
              <a:rPr lang="en-GB" altLang="en-US" sz="1800" kern="0" dirty="0">
                <a:solidFill>
                  <a:srgbClr val="00B050"/>
                </a:solidFill>
              </a:rPr>
              <a:t>Write</a:t>
            </a:r>
            <a:r>
              <a:rPr lang="en-GB" altLang="en-US" sz="1800" kern="0" dirty="0"/>
              <a:t> down quick thoughts:</a:t>
            </a:r>
          </a:p>
          <a:p>
            <a:pPr marL="400050" lvl="1" indent="0">
              <a:buFontTx/>
              <a:buNone/>
              <a:defRPr/>
            </a:pPr>
            <a:r>
              <a:rPr lang="en-GB" altLang="en-US" sz="1800" i="1" kern="0" dirty="0"/>
              <a:t>What is the </a:t>
            </a:r>
            <a:r>
              <a:rPr lang="en-GB" altLang="en-US" sz="1800" i="1" kern="0" dirty="0">
                <a:solidFill>
                  <a:srgbClr val="00B050"/>
                </a:solidFill>
              </a:rPr>
              <a:t>problem</a:t>
            </a:r>
            <a:r>
              <a:rPr lang="en-GB" altLang="en-US" sz="1800" i="1" kern="0" dirty="0"/>
              <a:t> we could start to solve?</a:t>
            </a:r>
          </a:p>
          <a:p>
            <a:pPr marL="400050" lvl="1" indent="0">
              <a:buFontTx/>
              <a:buNone/>
              <a:defRPr/>
            </a:pPr>
            <a:r>
              <a:rPr lang="en-GB" altLang="en-US" sz="1800" i="1" kern="0" dirty="0"/>
              <a:t>(Individual ideation, 1 thought / post-it)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1800" i="1" kern="0" dirty="0">
                <a:solidFill>
                  <a:srgbClr val="00B050"/>
                </a:solidFill>
              </a:rPr>
              <a:t>Discuss</a:t>
            </a:r>
            <a:r>
              <a:rPr lang="en-GB" altLang="en-US" sz="1800" i="1" kern="0" dirty="0"/>
              <a:t> with your team and organise the post-its </a:t>
            </a:r>
          </a:p>
          <a:p>
            <a:pPr marL="0" indent="0">
              <a:buFontTx/>
              <a:buNone/>
              <a:defRPr/>
            </a:pPr>
            <a:endParaRPr lang="en-GB" altLang="en-US" sz="1800" i="1" kern="0" dirty="0"/>
          </a:p>
          <a:p>
            <a:pPr marL="0" indent="0">
              <a:buFontTx/>
              <a:buNone/>
              <a:defRPr/>
            </a:pPr>
            <a:r>
              <a:rPr lang="en-GB" altLang="en-US" sz="1800" i="1" kern="0" dirty="0"/>
              <a:t>Ask for guidance as needed!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 rot="461410">
            <a:off x="7594600" y="5524500"/>
            <a:ext cx="12001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/>
              <a:t>https://pxhere.com/en/photo/511340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810000"/>
            <a:ext cx="46736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4"/>
          <p:cNvSpPr>
            <a:spLocks noChangeArrowheads="1"/>
          </p:cNvSpPr>
          <p:nvPr/>
        </p:nvSpPr>
        <p:spPr bwMode="auto">
          <a:xfrm rot="-188752">
            <a:off x="7680325" y="6372225"/>
            <a:ext cx="14906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https://pxhere.com/en/photo/1389807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A4E55A-8AB7-2944-AF3A-1ADD4445483A}"/>
              </a:ext>
            </a:extLst>
          </p:cNvPr>
          <p:cNvSpPr/>
          <p:nvPr/>
        </p:nvSpPr>
        <p:spPr>
          <a:xfrm>
            <a:off x="406400" y="3644900"/>
            <a:ext cx="50673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Vk</a:t>
            </a:r>
            <a:r>
              <a:rPr lang="en-US" dirty="0"/>
              <a:t> 10 Mon </a:t>
            </a:r>
            <a:r>
              <a:rPr lang="en-US" dirty="0">
                <a:solidFill>
                  <a:srgbClr val="00B050"/>
                </a:solidFill>
              </a:rPr>
              <a:t>4.3. 10:15-12 </a:t>
            </a:r>
            <a:r>
              <a:rPr lang="en-US" dirty="0"/>
              <a:t>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Presenting</a:t>
            </a:r>
            <a:r>
              <a:rPr lang="en-US" dirty="0"/>
              <a:t> problem definition (~10 min / team)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Feedback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Starting to work on the solution</a:t>
            </a:r>
          </a:p>
        </p:txBody>
      </p:sp>
      <p:sp>
        <p:nvSpPr>
          <p:cNvPr id="23556" name="Title 1"/>
          <p:cNvSpPr>
            <a:spLocks noGrp="1" noChangeArrowheads="1"/>
          </p:cNvSpPr>
          <p:nvPr>
            <p:ph type="title"/>
          </p:nvPr>
        </p:nvSpPr>
        <p:spPr>
          <a:xfrm>
            <a:off x="433388" y="188913"/>
            <a:ext cx="6059487" cy="1143000"/>
          </a:xfrm>
        </p:spPr>
        <p:txBody>
          <a:bodyPr/>
          <a:lstStyle/>
          <a:p>
            <a:r>
              <a:rPr lang="en-US" altLang="fi-FI" sz="3200" i="1" smtClean="0">
                <a:solidFill>
                  <a:srgbClr val="3B618B"/>
                </a:solidFill>
              </a:rPr>
              <a:t>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F7593-9112-1C43-8990-86345AE5268B}"/>
              </a:ext>
            </a:extLst>
          </p:cNvPr>
          <p:cNvSpPr txBox="1"/>
          <p:nvPr/>
        </p:nvSpPr>
        <p:spPr>
          <a:xfrm>
            <a:off x="433388" y="1203325"/>
            <a:ext cx="4859337" cy="1785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Self-guided </a:t>
            </a:r>
            <a:r>
              <a:rPr lang="en-US" dirty="0"/>
              <a:t>project work in teams: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Meet up, find information to understand your case, </a:t>
            </a:r>
            <a:r>
              <a:rPr lang="en-US" dirty="0">
                <a:solidFill>
                  <a:srgbClr val="00B050"/>
                </a:solidFill>
              </a:rPr>
              <a:t>define the problem </a:t>
            </a:r>
            <a:r>
              <a:rPr lang="en-US" dirty="0"/>
              <a:t>and get ready to present it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000" i="1" dirty="0">
                <a:solidFill>
                  <a:srgbClr val="00B050"/>
                </a:solidFill>
              </a:rPr>
              <a:t>Ask for guidance as needed!</a:t>
            </a:r>
            <a:endParaRPr lang="fi-FI" sz="2000" i="1" dirty="0">
              <a:solidFill>
                <a:srgbClr val="00B050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53B35EC-0805-3446-88D7-CA35EB97B172}"/>
              </a:ext>
            </a:extLst>
          </p:cNvPr>
          <p:cNvSpPr/>
          <p:nvPr/>
        </p:nvSpPr>
        <p:spPr bwMode="auto">
          <a:xfrm>
            <a:off x="2051050" y="3162300"/>
            <a:ext cx="360363" cy="309563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i-FI">
              <a:latin typeface="Arial" panose="020B0604020202020204" pitchFamily="34" charset="0"/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 rot="262879">
            <a:off x="6688138" y="2949575"/>
            <a:ext cx="214153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https://pixabay.com/en/team-motivation-teamwork-together-386673/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-203200"/>
            <a:ext cx="4127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 txBox="1">
            <a:spLocks/>
          </p:cNvSpPr>
          <p:nvPr/>
        </p:nvSpPr>
        <p:spPr bwMode="auto">
          <a:xfrm>
            <a:off x="468313" y="711200"/>
            <a:ext cx="8207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fi-FI" sz="4400"/>
              <a:t>Puzzled? </a:t>
            </a:r>
            <a:endParaRPr lang="fi-FI" altLang="fi-FI" sz="4400"/>
          </a:p>
        </p:txBody>
      </p:sp>
      <p:pic>
        <p:nvPicPr>
          <p:cNvPr id="24578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600200"/>
            <a:ext cx="38735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11413" y="4129088"/>
            <a:ext cx="39417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600"/>
              <a:t>https://en.wikipedia.org/wiki/File:%C2%BF%C2%BF%C2%BFReally%C2%BF%C2%BF%C2%BF.jpg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BBBAAE-BF28-ED4D-841E-320527FE84E9}"/>
              </a:ext>
            </a:extLst>
          </p:cNvPr>
          <p:cNvSpPr txBox="1">
            <a:spLocks/>
          </p:cNvSpPr>
          <p:nvPr/>
        </p:nvSpPr>
        <p:spPr>
          <a:xfrm>
            <a:off x="5360988" y="5080000"/>
            <a:ext cx="3681412" cy="6238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chemeClr val="tx2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sz="2400" b="0" dirty="0"/>
              <a:t>Send a message: emmi.ollila@aalto.fi</a:t>
            </a:r>
            <a:endParaRPr lang="fi-FI" sz="2400" b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68313" y="692150"/>
            <a:ext cx="7343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sv-SE" sz="3000">
                <a:solidFill>
                  <a:srgbClr val="034EA2"/>
                </a:solidFill>
              </a:rPr>
              <a:t>Acknowledgements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8313" y="1295400"/>
            <a:ext cx="7920037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34EA2"/>
              </a:buClr>
            </a:pPr>
            <a:r>
              <a:rPr lang="en-US" altLang="sv-SE" sz="1800"/>
              <a:t>Thank you to EIT-RM for its financial support to create this course.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539163" y="6524625"/>
            <a:ext cx="8255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sv-SE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8539163" y="6553200"/>
            <a:ext cx="793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v-SE" altLang="sv-SE"/>
          </a:p>
        </p:txBody>
      </p:sp>
      <p:pic>
        <p:nvPicPr>
          <p:cNvPr id="2560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4789488"/>
            <a:ext cx="2665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370263"/>
            <a:ext cx="43942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43275"/>
            <a:ext cx="33877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6875"/>
            <a:ext cx="43211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759325"/>
            <a:ext cx="413861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4838700"/>
            <a:ext cx="174783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797050"/>
            <a:ext cx="34242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5056188"/>
            <a:ext cx="13239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2"/>
          <p:cNvSpPr txBox="1">
            <a:spLocks noChangeArrowheads="1"/>
          </p:cNvSpPr>
          <p:nvPr/>
        </p:nvSpPr>
        <p:spPr bwMode="auto">
          <a:xfrm>
            <a:off x="708025" y="981075"/>
            <a:ext cx="5545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 sz="4400">
                <a:solidFill>
                  <a:srgbClr val="3B618B"/>
                </a:solidFill>
              </a:rPr>
              <a:t>Welcome aboard! </a:t>
            </a:r>
            <a:endParaRPr lang="fi-FI" altLang="fi-FI" sz="4400">
              <a:solidFill>
                <a:srgbClr val="3B618B"/>
              </a:solidFill>
            </a:endParaRPr>
          </a:p>
        </p:txBody>
      </p:sp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708025" y="1989138"/>
            <a:ext cx="38703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 i="1">
                <a:solidFill>
                  <a:srgbClr val="3B618B"/>
                </a:solidFill>
              </a:rPr>
              <a:t>In this course you will explore the fascinating world of circular economy of materials processing... </a:t>
            </a:r>
          </a:p>
          <a:p>
            <a:endParaRPr lang="en-US" altLang="fi-FI" i="1">
              <a:solidFill>
                <a:srgbClr val="3B618B"/>
              </a:solidFill>
            </a:endParaRPr>
          </a:p>
          <a:p>
            <a:r>
              <a:rPr lang="en-US" altLang="fi-FI" i="1">
                <a:solidFill>
                  <a:srgbClr val="3B618B"/>
                </a:solidFill>
              </a:rPr>
              <a:t>… with a multidisciplinary team of experts.</a:t>
            </a:r>
          </a:p>
          <a:p>
            <a:endParaRPr lang="en-US" altLang="fi-FI" i="1">
              <a:solidFill>
                <a:srgbClr val="3B618B"/>
              </a:solidFill>
            </a:endParaRPr>
          </a:p>
          <a:p>
            <a:r>
              <a:rPr lang="en-US" altLang="fi-FI" i="1">
                <a:solidFill>
                  <a:srgbClr val="3B618B"/>
                </a:solidFill>
              </a:rPr>
              <a:t>So, hold on to your hat as the journey begins. In this course, your team is your greatest support so make sure to keep them happy!</a:t>
            </a:r>
          </a:p>
          <a:p>
            <a:endParaRPr lang="fi-FI" altLang="fi-FI" i="1">
              <a:solidFill>
                <a:srgbClr val="3B618B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273300"/>
            <a:ext cx="45212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 rot="-357858">
            <a:off x="6807200" y="4687888"/>
            <a:ext cx="20669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https://commons.wikimedia.org/wiki/File:Hat_flying_in_the_wind.jpg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2"/>
          <p:cNvSpPr txBox="1">
            <a:spLocks noChangeArrowheads="1"/>
          </p:cNvSpPr>
          <p:nvPr/>
        </p:nvSpPr>
        <p:spPr bwMode="auto">
          <a:xfrm>
            <a:off x="611188" y="549275"/>
            <a:ext cx="55451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fi-FI" sz="4400">
                <a:solidFill>
                  <a:srgbClr val="3B618B"/>
                </a:solidFill>
              </a:rPr>
              <a:t>Today’s agenda</a:t>
            </a:r>
            <a:endParaRPr lang="fi-FI" altLang="fi-FI" sz="4400">
              <a:solidFill>
                <a:srgbClr val="3B618B"/>
              </a:solidFill>
            </a:endParaRPr>
          </a:p>
        </p:txBody>
      </p:sp>
      <p:sp>
        <p:nvSpPr>
          <p:cNvPr id="5122" name="TextBox 3">
            <a:extLst>
              <a:ext uri="{FF2B5EF4-FFF2-40B4-BE49-F238E27FC236}">
                <a16:creationId xmlns:a16="http://schemas.microsoft.com/office/drawing/2014/main" id="{16403989-1FC7-0844-932C-66C5296E8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1471613"/>
            <a:ext cx="40386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fi-FI" i="1" dirty="0">
                <a:solidFill>
                  <a:srgbClr val="3B618B"/>
                </a:solidFill>
              </a:rPr>
              <a:t>Why are we here? </a:t>
            </a:r>
          </a:p>
          <a:p>
            <a:pPr marL="936000" lvl="1" indent="-457200">
              <a:buFont typeface="Arial" panose="020B0604020202020204" pitchFamily="34" charset="0"/>
              <a:buChar char="–"/>
              <a:defRPr/>
            </a:pPr>
            <a:r>
              <a:rPr lang="en-US" altLang="fi-FI" i="1" dirty="0">
                <a:solidFill>
                  <a:srgbClr val="3B618B"/>
                </a:solidFill>
              </a:rPr>
              <a:t>The story behind </a:t>
            </a:r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US" altLang="fi-FI" i="1" dirty="0">
                <a:solidFill>
                  <a:srgbClr val="3B618B"/>
                </a:solidFill>
              </a:rPr>
              <a:t>What are we planning to do?</a:t>
            </a:r>
          </a:p>
          <a:p>
            <a:pPr marL="936000" lvl="1" indent="-457200">
              <a:buFont typeface="Arial" panose="020B0604020202020204" pitchFamily="34" charset="0"/>
              <a:buChar char="–"/>
              <a:defRPr/>
            </a:pPr>
            <a:r>
              <a:rPr lang="en-US" altLang="fi-FI" i="1" dirty="0">
                <a:solidFill>
                  <a:srgbClr val="3B618B"/>
                </a:solidFill>
              </a:rPr>
              <a:t>The objectives, tasks and assessment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altLang="fi-FI" i="1" dirty="0">
              <a:solidFill>
                <a:srgbClr val="3B618B"/>
              </a:solidFill>
            </a:endParaRP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altLang="fi-FI" i="1" dirty="0">
                <a:solidFill>
                  <a:srgbClr val="3B618B"/>
                </a:solidFill>
              </a:rPr>
              <a:t>The project cases</a:t>
            </a:r>
          </a:p>
          <a:p>
            <a:pPr marL="936000" lvl="1" indent="-457200">
              <a:buFont typeface="Arial" panose="020B0604020202020204" pitchFamily="34" charset="0"/>
              <a:buChar char="–"/>
              <a:defRPr/>
            </a:pPr>
            <a:r>
              <a:rPr lang="en-US" altLang="fi-FI" i="1" dirty="0">
                <a:solidFill>
                  <a:srgbClr val="3B618B"/>
                </a:solidFill>
              </a:rPr>
              <a:t>Choosing yours</a:t>
            </a: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n-US" altLang="fi-FI" i="1" dirty="0">
                <a:solidFill>
                  <a:srgbClr val="3B618B"/>
                </a:solidFill>
              </a:rPr>
              <a:t>Teaming up</a:t>
            </a:r>
          </a:p>
          <a:p>
            <a:pPr marL="936000" lvl="1" indent="-457200">
              <a:buFont typeface="Arial" panose="020B0604020202020204" pitchFamily="34" charset="0"/>
              <a:buChar char="–"/>
              <a:defRPr/>
            </a:pPr>
            <a:r>
              <a:rPr lang="en-US" altLang="fi-FI" i="1" dirty="0">
                <a:solidFill>
                  <a:srgbClr val="3B618B"/>
                </a:solidFill>
              </a:rPr>
              <a:t>Getting to know each other, agreeing on practicalities</a:t>
            </a:r>
          </a:p>
          <a:p>
            <a:pPr marL="193050" indent="-457200">
              <a:buFont typeface="+mj-lt"/>
              <a:buAutoNum type="arabicPeriod" startAt="5"/>
              <a:defRPr/>
            </a:pPr>
            <a:r>
              <a:rPr lang="en-US" altLang="fi-FI" i="1" dirty="0">
                <a:solidFill>
                  <a:srgbClr val="3B618B"/>
                </a:solidFill>
              </a:rPr>
              <a:t>Starting to define the problem</a:t>
            </a:r>
          </a:p>
          <a:p>
            <a:pPr>
              <a:defRPr/>
            </a:pPr>
            <a:endParaRPr lang="en-US" altLang="fi-FI" i="1" dirty="0">
              <a:solidFill>
                <a:srgbClr val="3B618B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1193800"/>
            <a:ext cx="4953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 rot="279765">
            <a:off x="6805613" y="5056188"/>
            <a:ext cx="205263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altLang="fi-FI" sz="500"/>
              <a:t>https://pixabay.com/en/lamp-hand-bulb-idea-strategy-2247538/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9D2B04-B3F3-4048-91BF-B06DC0DBC50E}"/>
              </a:ext>
            </a:extLst>
          </p:cNvPr>
          <p:cNvSpPr/>
          <p:nvPr/>
        </p:nvSpPr>
        <p:spPr>
          <a:xfrm>
            <a:off x="323850" y="1628775"/>
            <a:ext cx="5616575" cy="3355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main learning outcomes from the MC-CEMP course are the following: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concepts of circular economy, knowledge on materials flow (from mining, processing, manufacturing until end-of-life recycling and re-usage), issues and drivers for a changes.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impacts (environmental, economic and social) of the current practice of materials processing from a sustainability aspect.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new business opportunities to re-enter materials into circular economy.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Apply processing technologies to accelerate the implementation in business creation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 altLang="sv-S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71875"/>
            <a:ext cx="34861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"/>
          <p:cNvSpPr txBox="1">
            <a:spLocks noChangeArrowheads="1"/>
          </p:cNvSpPr>
          <p:nvPr/>
        </p:nvSpPr>
        <p:spPr bwMode="auto">
          <a:xfrm>
            <a:off x="323850" y="827088"/>
            <a:ext cx="7343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sv-SE" sz="3000">
                <a:solidFill>
                  <a:srgbClr val="034EA2"/>
                </a:solidFill>
              </a:rPr>
              <a:t>Intended learning outcomes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ChangeArrowheads="1"/>
          </p:cNvSpPr>
          <p:nvPr/>
        </p:nvSpPr>
        <p:spPr bwMode="auto">
          <a:xfrm>
            <a:off x="404813" y="5229225"/>
            <a:ext cx="87122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altLang="sv-S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report per group 10-15 pages bulk text size 12 and a final presentation 15 min. </a:t>
            </a:r>
            <a:endParaRPr lang="sv-SE" altLang="sv-S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36563" y="908050"/>
            <a:ext cx="3887787" cy="1655763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anchor="ctr" anchorCtr="1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v-SE" altLang="sv-SE"/>
              <a:t>Online lectures and materials + quizzes (independent work)</a:t>
            </a: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4324350" y="908050"/>
            <a:ext cx="3887788" cy="1655763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 anchorCtr="1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v-SE" altLang="sv-SE"/>
              <a:t>Project work outside of workshops (self-guided by teams)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436563" y="2563813"/>
            <a:ext cx="3887787" cy="165576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anchor="ctr" anchorCtr="1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v-SE" altLang="sv-SE"/>
              <a:t>Workshops (short presentations, project work, feedback)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4778375" y="2971800"/>
            <a:ext cx="3887788" cy="1655763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v-SE" altLang="sv-SE"/>
              <a:t>Final presentation (15 min)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v-SE" altLang="sv-SE"/>
              <a:t>+ Project report (Max. 15 pages)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FBE8359-9FF2-4840-B87D-C04F6D1568E8}"/>
              </a:ext>
            </a:extLst>
          </p:cNvPr>
          <p:cNvSpPr/>
          <p:nvPr/>
        </p:nvSpPr>
        <p:spPr bwMode="auto">
          <a:xfrm rot="2402510">
            <a:off x="4425950" y="2705100"/>
            <a:ext cx="649288" cy="503238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i-FI">
              <a:latin typeface="Arial" panose="020B0604020202020204" pitchFamily="34" charset="0"/>
            </a:endParaRPr>
          </a:p>
        </p:txBody>
      </p:sp>
      <p:sp>
        <p:nvSpPr>
          <p:cNvPr id="9223" name="Text Box 1"/>
          <p:cNvSpPr txBox="1">
            <a:spLocks noChangeArrowheads="1"/>
          </p:cNvSpPr>
          <p:nvPr/>
        </p:nvSpPr>
        <p:spPr bwMode="auto">
          <a:xfrm>
            <a:off x="417513" y="236538"/>
            <a:ext cx="7343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fi-FI" altLang="fi-FI" sz="2800">
                <a:solidFill>
                  <a:srgbClr val="0070C0"/>
                </a:solidFill>
              </a:rPr>
              <a:t>Tasks</a:t>
            </a:r>
            <a:endParaRPr lang="en-US" altLang="sv-SE" sz="3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71500" y="1628775"/>
            <a:ext cx="4576763" cy="4103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i-FI" altLang="fi-FI" sz="2400" smtClean="0"/>
              <a:t>Individual work: </a:t>
            </a:r>
          </a:p>
          <a:p>
            <a:pPr marL="0" indent="0">
              <a:buFontTx/>
              <a:buNone/>
            </a:pPr>
            <a:r>
              <a:rPr lang="fi-FI" altLang="fi-FI" sz="2400" smtClean="0"/>
              <a:t>Online lectures and materials + quizzes will be uploaded to MyCourses </a:t>
            </a:r>
          </a:p>
          <a:p>
            <a:pPr marL="0" indent="0">
              <a:buFontTx/>
              <a:buNone/>
            </a:pPr>
            <a:endParaRPr lang="fi-FI" altLang="fi-FI" sz="2400" smtClean="0"/>
          </a:p>
          <a:p>
            <a:pPr marL="0" indent="0">
              <a:buFontTx/>
              <a:buNone/>
            </a:pPr>
            <a:r>
              <a:rPr lang="fi-FI" altLang="fi-FI" sz="2400" smtClean="0">
                <a:hlinkClick r:id="rId2"/>
              </a:rPr>
              <a:t>https://mycourses.aalto.fi/course/view.php?id=20473</a:t>
            </a:r>
            <a:r>
              <a:rPr lang="fi-FI" altLang="fi-FI" sz="2400" smtClean="0"/>
              <a:t> 	</a:t>
            </a:r>
          </a:p>
        </p:txBody>
      </p:sp>
      <p:pic>
        <p:nvPicPr>
          <p:cNvPr id="112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021388"/>
            <a:ext cx="26828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468313" y="741363"/>
            <a:ext cx="7343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fi-FI" altLang="fi-FI" sz="2800">
                <a:solidFill>
                  <a:srgbClr val="3B618B"/>
                </a:solidFill>
              </a:rPr>
              <a:t>Tasks</a:t>
            </a:r>
            <a:endParaRPr lang="en-US" altLang="sv-SE" sz="3000">
              <a:solidFill>
                <a:srgbClr val="3B618B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-228600"/>
            <a:ext cx="46101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 rot="402900">
            <a:off x="7529513" y="2936875"/>
            <a:ext cx="12350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/>
              <a:t>https://pxhere.com/en/photo/1098100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1B20C9E-0C6C-AC43-A1E6-F36F37C5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1268413"/>
            <a:ext cx="4551362" cy="41036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i-FI" altLang="fi-FI" sz="1800" dirty="0"/>
              <a:t>Project </a:t>
            </a:r>
            <a:r>
              <a:rPr lang="fi-FI" altLang="fi-FI" sz="1800" dirty="0" err="1"/>
              <a:t>work</a:t>
            </a:r>
            <a:r>
              <a:rPr lang="fi-FI" altLang="fi-FI" sz="1800" dirty="0"/>
              <a:t> (in </a:t>
            </a:r>
            <a:r>
              <a:rPr lang="fi-FI" altLang="fi-FI" sz="1800" dirty="0" err="1"/>
              <a:t>teams</a:t>
            </a:r>
            <a:r>
              <a:rPr lang="fi-FI" altLang="fi-FI" sz="1800" dirty="0"/>
              <a:t>)</a:t>
            </a:r>
          </a:p>
          <a:p>
            <a:pPr marL="0" indent="0">
              <a:defRPr/>
            </a:pPr>
            <a:r>
              <a:rPr lang="en-US" sz="1600" i="1" dirty="0"/>
              <a:t>Teams choose one of the project topics presented during the 1</a:t>
            </a:r>
            <a:r>
              <a:rPr lang="en-US" sz="1600" i="1" baseline="30000" dirty="0"/>
              <a:t>st</a:t>
            </a:r>
            <a:r>
              <a:rPr lang="en-US" sz="1600" i="1" dirty="0"/>
              <a:t> </a:t>
            </a:r>
            <a:r>
              <a:rPr lang="en-US" sz="1600" i="1" dirty="0" err="1"/>
              <a:t>ws</a:t>
            </a:r>
            <a:endParaRPr lang="fi-FI" altLang="fi-FI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i-FI" sz="1600" dirty="0"/>
              <a:t>Workshops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fi-FI" sz="1050" dirty="0"/>
              <a:t>Presenting how the project has developed since last workshop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fi-FI" sz="1050" dirty="0"/>
              <a:t>Receiving feedback (from peers and teachers)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fi-FI" sz="1050" dirty="0"/>
              <a:t>Continuing to work on project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i-FI" sz="1600" dirty="0"/>
              <a:t>Self-guided project work in teams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fi-FI" sz="1050" dirty="0"/>
              <a:t>Teams are responsible for the distribution of tasks, project planning, writing the report, creating the presentations, practicing presentations beforehand and other team activities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fi-FI" sz="1050" dirty="0"/>
              <a:t>Teams can choose a project leader, if this helps them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i-FI" sz="1600" dirty="0"/>
              <a:t>Final project presentation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fi-FI" sz="1600" dirty="0"/>
              <a:t>Project report</a:t>
            </a:r>
          </a:p>
        </p:txBody>
      </p:sp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68313" y="541338"/>
            <a:ext cx="73437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fi-FI" altLang="fi-FI" sz="2800">
                <a:solidFill>
                  <a:srgbClr val="3B618B"/>
                </a:solidFill>
              </a:rPr>
              <a:t>Tasks</a:t>
            </a:r>
            <a:endParaRPr lang="en-US" altLang="sv-SE" sz="3000">
              <a:solidFill>
                <a:srgbClr val="3B618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D3C231-6546-F64C-9BFD-3151F63B4C67}"/>
              </a:ext>
            </a:extLst>
          </p:cNvPr>
          <p:cNvSpPr/>
          <p:nvPr/>
        </p:nvSpPr>
        <p:spPr>
          <a:xfrm>
            <a:off x="5651500" y="3397250"/>
            <a:ext cx="29718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/>
              <a:t>Final project presentation and report cover the following aspects: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i="1" dirty="0"/>
              <a:t>Target / Objective of the project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i="1" dirty="0"/>
              <a:t>Problem definition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i="1" dirty="0"/>
              <a:t>Possible solutions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i="1" dirty="0"/>
              <a:t>Potential partners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i="1" dirty="0"/>
              <a:t>Business opportunities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fi-FI" sz="1200" i="1" dirty="0"/>
          </a:p>
          <a:p>
            <a:pPr>
              <a:defRPr/>
            </a:pPr>
            <a:r>
              <a:rPr lang="en-US" altLang="fi-FI" sz="1200" i="1" dirty="0"/>
              <a:t>These are also the focus points of the workshops.</a:t>
            </a: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 rot="402900">
            <a:off x="7529513" y="2936875"/>
            <a:ext cx="12350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/>
              <a:t>https://pxhere.com/en/photo/1098100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-406400"/>
            <a:ext cx="4622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1DDE38-BAD2-DF48-A367-14D9EB5FB4C1}"/>
              </a:ext>
            </a:extLst>
          </p:cNvPr>
          <p:cNvSpPr/>
          <p:nvPr/>
        </p:nvSpPr>
        <p:spPr>
          <a:xfrm>
            <a:off x="457200" y="1844675"/>
            <a:ext cx="3455988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9 Mon 25.2.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on the problem definition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10 Mon 4.3.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problem definition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on the solution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11 Mon 11.3.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the possible solution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on the potential partners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13314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5902325" cy="430213"/>
          </a:xfrm>
        </p:spPr>
        <p:txBody>
          <a:bodyPr/>
          <a:lstStyle/>
          <a:p>
            <a:r>
              <a:rPr lang="en-US" altLang="fi-FI" smtClean="0"/>
              <a:t>Workshops</a:t>
            </a:r>
          </a:p>
          <a:p>
            <a:endParaRPr lang="fi-FI" altLang="fi-FI" smtClea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5F38F-5F64-DA43-9EEE-C66212C534FF}"/>
              </a:ext>
            </a:extLst>
          </p:cNvPr>
          <p:cNvSpPr/>
          <p:nvPr/>
        </p:nvSpPr>
        <p:spPr>
          <a:xfrm>
            <a:off x="4186237" y="3213100"/>
            <a:ext cx="45840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12 Mon 18.3.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the potential partners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Starting to work on the business opportunities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13 Mon 25.3. 10:15-12 R001/U359b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Presenting the whole project, including the business opportunities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Feedback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Developing the project and working on the project report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strike="sngStrike" dirty="0" err="1"/>
              <a:t>Vk</a:t>
            </a:r>
            <a:r>
              <a:rPr lang="en-US" sz="1400" strike="sngStrike" dirty="0"/>
              <a:t> 15 Mon 8.4. at 23:55</a:t>
            </a:r>
          </a:p>
          <a:p>
            <a:pPr>
              <a:defRPr/>
            </a:pPr>
            <a:r>
              <a:rPr lang="en-US" sz="1400" dirty="0" err="1"/>
              <a:t>Vk</a:t>
            </a:r>
            <a:r>
              <a:rPr lang="en-US" sz="1400" dirty="0"/>
              <a:t> </a:t>
            </a:r>
            <a:r>
              <a:rPr lang="en-US" sz="1400" dirty="0" smtClean="0"/>
              <a:t>16 </a:t>
            </a:r>
            <a:r>
              <a:rPr lang="en-US" sz="1400" dirty="0"/>
              <a:t>Mon </a:t>
            </a:r>
            <a:r>
              <a:rPr lang="en-US" sz="1400" dirty="0" smtClean="0"/>
              <a:t>15.4</a:t>
            </a:r>
            <a:r>
              <a:rPr lang="en-US" sz="1400" dirty="0"/>
              <a:t>. at </a:t>
            </a:r>
            <a:r>
              <a:rPr lang="en-US" sz="1400" dirty="0" smtClean="0"/>
              <a:t>23:55 (as agreed on 25.3. session)</a:t>
            </a:r>
            <a:endParaRPr lang="en-US" sz="1400" dirty="0"/>
          </a:p>
          <a:p>
            <a:pPr>
              <a:defRPr/>
            </a:pPr>
            <a:r>
              <a:rPr lang="en-US" sz="1400" dirty="0" smtClean="0"/>
              <a:t>Final </a:t>
            </a:r>
            <a:r>
              <a:rPr lang="en-US" sz="1400" dirty="0"/>
              <a:t>project report DL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402900">
            <a:off x="7529513" y="2936875"/>
            <a:ext cx="12350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altLang="fi-FI" sz="500"/>
              <a:t>https://pxhere.com/en/photo/1098100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-406400"/>
            <a:ext cx="4622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B6FE51-7C0E-D144-AB71-5F32340EF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69987"/>
              </p:ext>
            </p:extLst>
          </p:nvPr>
        </p:nvGraphicFramePr>
        <p:xfrm>
          <a:off x="250825" y="1125538"/>
          <a:ext cx="8642350" cy="3696795"/>
        </p:xfrm>
        <a:graphic>
          <a:graphicData uri="http://schemas.openxmlformats.org/drawingml/2006/table">
            <a:tbl>
              <a:tblPr firstRow="1" firstCol="1" bandRow="1"/>
              <a:tblGrid>
                <a:gridCol w="8569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8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 lecture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and materials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the course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Theme 1 – Business and policy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landscape. Circular economy and definitions (all materials)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  <a:hlinkClick r:id="rId2"/>
                        </a:rPr>
                        <a:t>Quiz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fi-FI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i-FI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T1_Policy_Quizz.docx</a:t>
                      </a:r>
                      <a:endParaRPr lang="sv-S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Theme 2 – Materials and available resources (all materials) Introduction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Theme 3.1 – Exploration and impact (metals and minerals)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  <a:hlinkClick r:id="rId4"/>
                        </a:rPr>
                        <a:t>Quiz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fi-FI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T3_Exploration_Quizz.docx</a:t>
                      </a:r>
                      <a:endParaRPr lang="sv-SE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Theme 3.2 – Mining plus impact (metals and minerals)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Theme 4  – Processing and re-processing of materials (all)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2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Theme 5 – Manufacturing (design) and use-phase (all)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  <a:hlinkClick r:id="rId6"/>
                        </a:rPr>
                        <a:t>Quiz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fi-FI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i-FI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T5_Manufacturing_Metals_Quizz.docx</a:t>
                      </a:r>
                      <a:endParaRPr lang="sv-SE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Theme 6 – Recycling and re-use (plastics, ceramics, wood and pulp and metals) 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  <a:hlinkClick r:id="rId8"/>
                        </a:rPr>
                        <a:t>Quiz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fi-FI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T6_Ecodesign_Quizz.docx</a:t>
                      </a:r>
                      <a:endParaRPr lang="fi-FI" sz="1400" dirty="0" smtClean="0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25" marR="862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365" name="Text Box 1"/>
          <p:cNvSpPr txBox="1">
            <a:spLocks noChangeArrowheads="1"/>
          </p:cNvSpPr>
          <p:nvPr/>
        </p:nvSpPr>
        <p:spPr bwMode="auto">
          <a:xfrm>
            <a:off x="468313" y="541338"/>
            <a:ext cx="44640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8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32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8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4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8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8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8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8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 sz="2000">
                <a:solidFill>
                  <a:srgbClr val="333333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sv-SE" sz="3000" dirty="0">
                <a:solidFill>
                  <a:srgbClr val="3B618B"/>
                </a:solidFill>
              </a:rPr>
              <a:t>Online materials - </a:t>
            </a:r>
            <a:r>
              <a:rPr lang="en-US" altLang="sv-SE" sz="3000" dirty="0" smtClean="0">
                <a:solidFill>
                  <a:srgbClr val="3B618B"/>
                </a:solidFill>
              </a:rPr>
              <a:t>quizzes</a:t>
            </a:r>
            <a:endParaRPr lang="en-US" altLang="sv-SE" sz="3000" dirty="0">
              <a:solidFill>
                <a:srgbClr val="3B618B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240039" y="5157192"/>
            <a:ext cx="5653136" cy="100811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The quizzes mentioned above are mandatory. Please follow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the links to MyCourses to find more information.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en-US" sz="1200" dirty="0" smtClean="0">
                <a:latin typeface="Arial" panose="020B0604020202020204" pitchFamily="34" charset="0"/>
                <a:ea typeface="Microsoft YaHei" panose="020B0503020204020204" pitchFamily="34" charset="-122"/>
              </a:rPr>
              <a:t>You can find also optional “nice-to-know” quizzes in MyCourses. These non-mandatory ones you are free to do if you feel it helps your learning.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v-S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v-S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1424</Words>
  <Application>Microsoft Office PowerPoint</Application>
  <PresentationFormat>On-screen Show (4:3)</PresentationFormat>
  <Paragraphs>225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Microsoft YaHei</vt:lpstr>
      <vt:lpstr>ＭＳ Ｐゴシック</vt:lpstr>
      <vt:lpstr>ＭＳ Ｐゴシック</vt:lpstr>
      <vt:lpstr>Arial</vt:lpstr>
      <vt:lpstr>Calibri</vt:lpstr>
      <vt:lpstr>Segoe UI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Tasks &amp; assessment: Project points</vt:lpstr>
      <vt:lpstr>Have a look at those cases…</vt:lpstr>
      <vt:lpstr>The cases…</vt:lpstr>
      <vt:lpstr>Teaming up</vt:lpstr>
      <vt:lpstr>Teaming up</vt:lpstr>
      <vt:lpstr>Starting to define the problem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EIT</dc:creator>
  <cp:lastModifiedBy>Ollila Emmi</cp:lastModifiedBy>
  <cp:revision>274</cp:revision>
  <cp:lastPrinted>1601-01-01T00:00:00Z</cp:lastPrinted>
  <dcterms:created xsi:type="dcterms:W3CDTF">2014-10-20T08:54:53Z</dcterms:created>
  <dcterms:modified xsi:type="dcterms:W3CDTF">2019-03-25T14:30:01Z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Ecorys UK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0</vt:r8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2</vt:r8>
  </property>
</Properties>
</file>