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71" r:id="rId9"/>
    <p:sldId id="272" r:id="rId10"/>
    <p:sldId id="273" r:id="rId11"/>
    <p:sldId id="274" r:id="rId12"/>
    <p:sldId id="27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0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0013" y="484479"/>
            <a:ext cx="6911974" cy="2954655"/>
          </a:xfrm>
        </p:spPr>
        <p:txBody>
          <a:bodyPr anchor="b">
            <a:normAutofit/>
          </a:bodyPr>
          <a:lstStyle>
            <a:lvl1pPr algn="ctr">
              <a:defRPr sz="5600" spc="-1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0013" y="3799133"/>
            <a:ext cx="6911974" cy="1969841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395C5C9-164C-46B3-A87E-7660D39D3106}" type="datetime2">
              <a:rPr lang="en-US" smtClean="0"/>
              <a:t>Thursday, 3 February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590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00" y="2636838"/>
            <a:ext cx="10728325" cy="3132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5B75179A-1E2B-41AB-B400-4F1B4022FAEE}" type="datetime2">
              <a:rPr lang="en-US" smtClean="0"/>
              <a:t>Thursday, 3 February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14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0486" y="720000"/>
            <a:ext cx="1477328" cy="5048975"/>
          </a:xfrm>
        </p:spPr>
        <p:txBody>
          <a:bodyPr vert="eaVert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8" y="720000"/>
            <a:ext cx="8929614" cy="5048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5681D0F-6595-4F14-8EF3-954CD87C797B}" type="datetime2">
              <a:rPr lang="en-US" smtClean="0"/>
              <a:t>Thursday, 3 February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7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22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4DDCFF8A-AAF8-4A12-8A91-9CA0EAF6CBB9}" type="datetime2">
              <a:rPr lang="en-US" smtClean="0"/>
              <a:t>Thursday, 3 February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493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6" cy="2879724"/>
          </a:xfrm>
        </p:spPr>
        <p:txBody>
          <a:bodyPr anchor="b">
            <a:normAutofit/>
          </a:bodyPr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10" y="3858924"/>
            <a:ext cx="10728326" cy="191907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ABCC25C3-021A-4B0B-8F70-0C181FE1CF45}" type="datetime2">
              <a:rPr lang="en-US" smtClean="0"/>
              <a:t>Thursday, 3 February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52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8400" y="2541600"/>
            <a:ext cx="5003801" cy="323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C23D88D-8CEC-4ED9-A53B-5596187D9A16}" type="datetime2">
              <a:rPr lang="en-US" smtClean="0"/>
              <a:t>Thursday, 3 February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535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5" cy="673005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840698"/>
            <a:ext cx="5015638" cy="565796"/>
          </a:xfrm>
        </p:spPr>
        <p:txBody>
          <a:bodyPr wrap="square"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2541600"/>
            <a:ext cx="5003801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400" y="1840698"/>
            <a:ext cx="5015638" cy="565796"/>
          </a:xfrm>
        </p:spPr>
        <p:txBody>
          <a:bodyPr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4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D2CCD382-DFDA-4722-A27A-59C21AD112F2}" type="datetime2">
              <a:rPr lang="en-US" smtClean="0"/>
              <a:t>Thursday, 3 February 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307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2F2A30D-1C09-413F-AAB1-38F366000715}" type="datetime2">
              <a:rPr lang="en-US" smtClean="0"/>
              <a:t>Thursday, 3 February 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382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6DB82B9C-D65E-4F64-95C3-B10F3B00F0D9}" type="datetime2">
              <a:rPr lang="en-US" smtClean="0"/>
              <a:t>Thursday, 3 February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661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1477328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88" y="584662"/>
            <a:ext cx="6911974" cy="51843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800"/>
            </a:lvl1pPr>
            <a:lvl2pPr marL="914400" indent="-457200"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107463" cy="32318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B7F5FDCC-6AAC-4A08-B9E0-3793AB5E64C3}" type="datetime2">
              <a:rPr lang="en-US" smtClean="0"/>
              <a:t>Thursday, 3 February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848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14760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88" y="728664"/>
            <a:ext cx="6923812" cy="504031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095625" cy="3232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349FE94D-439C-40F1-900E-BC07940E3988}" type="datetime2">
              <a:rPr lang="en-US" smtClean="0"/>
              <a:t>Thursday, 3 February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38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646535-AEF6-4883-A4F9-EEC1F8B431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l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DEA2CF1-0EB2-4673-802D-3371233E4A77}" type="datetime2">
              <a:rPr lang="en-US" smtClean="0"/>
              <a:t>Thursday, 3 February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ct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1342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793" r:id="rId6"/>
    <p:sldLayoutId id="2147483789" r:id="rId7"/>
    <p:sldLayoutId id="2147483790" r:id="rId8"/>
    <p:sldLayoutId id="2147483791" r:id="rId9"/>
    <p:sldLayoutId id="2147483792" r:id="rId10"/>
    <p:sldLayoutId id="2147483794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4F3A7E8-6DA9-4C2B-ACC8-475F34DAEA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B21CDF0-4D24-4190-9285-9016C19C16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A6FF2E-F026-41FE-A615-16C803B3BE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0" y="1449388"/>
            <a:ext cx="5015638" cy="2075012"/>
          </a:xfrm>
        </p:spPr>
        <p:txBody>
          <a:bodyPr>
            <a:normAutofit/>
          </a:bodyPr>
          <a:lstStyle/>
          <a:p>
            <a:r>
              <a:rPr lang="en-US"/>
              <a:t>Suomi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4C9DA4-E4C6-46D5-AFEB-A25491F010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0" y="3830398"/>
            <a:ext cx="5015638" cy="1219439"/>
          </a:xfrm>
        </p:spPr>
        <p:txBody>
          <a:bodyPr>
            <a:normAutofit/>
          </a:bodyPr>
          <a:lstStyle/>
          <a:p>
            <a:r>
              <a:rPr lang="en-US"/>
              <a:t>3.2.2022</a:t>
            </a:r>
          </a:p>
        </p:txBody>
      </p:sp>
      <p:pic>
        <p:nvPicPr>
          <p:cNvPr id="4" name="Picture 3" descr="Closeup photo of a pine cone">
            <a:extLst>
              <a:ext uri="{FF2B5EF4-FFF2-40B4-BE49-F238E27FC236}">
                <a16:creationId xmlns:a16="http://schemas.microsoft.com/office/drawing/2014/main" id="{555087E3-60C0-4B76-82DF-7DDBCC6E1E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753"/>
          <a:stretch/>
        </p:blipFill>
        <p:spPr>
          <a:xfrm>
            <a:off x="20" y="10"/>
            <a:ext cx="5903704" cy="6857990"/>
          </a:xfrm>
          <a:custGeom>
            <a:avLst/>
            <a:gdLst/>
            <a:ahLst/>
            <a:cxnLst/>
            <a:rect l="l" t="t" r="r" b="b"/>
            <a:pathLst>
              <a:path w="5903724" h="6858000">
                <a:moveTo>
                  <a:pt x="0" y="0"/>
                </a:moveTo>
                <a:lnTo>
                  <a:pt x="5886178" y="0"/>
                </a:lnTo>
                <a:lnTo>
                  <a:pt x="5890522" y="42009"/>
                </a:lnTo>
                <a:cubicBezTo>
                  <a:pt x="5948302" y="788432"/>
                  <a:pt x="5795211" y="5194623"/>
                  <a:pt x="5836720" y="6279216"/>
                </a:cubicBezTo>
                <a:cubicBezTo>
                  <a:pt x="5842686" y="6384211"/>
                  <a:pt x="5845802" y="6526851"/>
                  <a:pt x="5846540" y="6699667"/>
                </a:cubicBezTo>
                <a:lnTo>
                  <a:pt x="5846508" y="6858000"/>
                </a:lnTo>
                <a:lnTo>
                  <a:pt x="0" y="6858000"/>
                </a:lnTo>
                <a:close/>
              </a:path>
            </a:pathLst>
          </a:cu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3C9AA14C-80A4-427C-A911-28CD20C56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909203" y="317452"/>
            <a:ext cx="2117174" cy="588806"/>
            <a:chOff x="4549904" y="5078157"/>
            <a:chExt cx="3023338" cy="840818"/>
          </a:xfrm>
        </p:grpSpPr>
        <p:sp>
          <p:nvSpPr>
            <p:cNvPr id="21" name="Freeform 80">
              <a:extLst>
                <a:ext uri="{FF2B5EF4-FFF2-40B4-BE49-F238E27FC236}">
                  <a16:creationId xmlns:a16="http://schemas.microsoft.com/office/drawing/2014/main" id="{EF32CDAF-4619-4949-9516-1E042181EB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5690691" y="5352589"/>
              <a:ext cx="749228" cy="383544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2" name="Freeform 84">
              <a:extLst>
                <a:ext uri="{FF2B5EF4-FFF2-40B4-BE49-F238E27FC236}">
                  <a16:creationId xmlns:a16="http://schemas.microsoft.com/office/drawing/2014/main" id="{270C485D-6BA8-4BF7-B72C-2B14A43A66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274527">
              <a:off x="6910134" y="5062687"/>
              <a:ext cx="647637" cy="678578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3" name="Freeform 87">
              <a:extLst>
                <a:ext uri="{FF2B5EF4-FFF2-40B4-BE49-F238E27FC236}">
                  <a16:creationId xmlns:a16="http://schemas.microsoft.com/office/drawing/2014/main" id="{79239B91-4327-43B3-AED5-CB9EC1653B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4430858">
              <a:off x="4571743" y="5071596"/>
              <a:ext cx="626472" cy="670149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2FD01A0-E6FF-41CD-AEBD-279232B90D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990093" y="5372723"/>
            <a:ext cx="2088038" cy="719230"/>
            <a:chOff x="4532666" y="505937"/>
            <a:chExt cx="2981730" cy="1027064"/>
          </a:xfrm>
        </p:grpSpPr>
        <p:sp>
          <p:nvSpPr>
            <p:cNvPr id="26" name="Freeform 78">
              <a:extLst>
                <a:ext uri="{FF2B5EF4-FFF2-40B4-BE49-F238E27FC236}">
                  <a16:creationId xmlns:a16="http://schemas.microsoft.com/office/drawing/2014/main" id="{811C6308-5554-4129-8881-A95AF512C5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00114">
              <a:off x="4532666" y="754398"/>
              <a:ext cx="694205" cy="713383"/>
            </a:xfrm>
            <a:custGeom>
              <a:avLst/>
              <a:gdLst>
                <a:gd name="T0" fmla="*/ 32 w 58"/>
                <a:gd name="T1" fmla="*/ 56 h 60"/>
                <a:gd name="T2" fmla="*/ 24 w 58"/>
                <a:gd name="T3" fmla="*/ 48 h 60"/>
                <a:gd name="T4" fmla="*/ 14 w 58"/>
                <a:gd name="T5" fmla="*/ 36 h 60"/>
                <a:gd name="T6" fmla="*/ 7 w 58"/>
                <a:gd name="T7" fmla="*/ 29 h 60"/>
                <a:gd name="T8" fmla="*/ 1 w 58"/>
                <a:gd name="T9" fmla="*/ 17 h 60"/>
                <a:gd name="T10" fmla="*/ 7 w 58"/>
                <a:gd name="T11" fmla="*/ 4 h 60"/>
                <a:gd name="T12" fmla="*/ 17 w 58"/>
                <a:gd name="T13" fmla="*/ 1 h 60"/>
                <a:gd name="T14" fmla="*/ 29 w 58"/>
                <a:gd name="T15" fmla="*/ 6 h 60"/>
                <a:gd name="T16" fmla="*/ 31 w 58"/>
                <a:gd name="T17" fmla="*/ 8 h 60"/>
                <a:gd name="T18" fmla="*/ 38 w 58"/>
                <a:gd name="T19" fmla="*/ 15 h 60"/>
                <a:gd name="T20" fmla="*/ 44 w 58"/>
                <a:gd name="T21" fmla="*/ 22 h 60"/>
                <a:gd name="T22" fmla="*/ 54 w 58"/>
                <a:gd name="T23" fmla="*/ 33 h 60"/>
                <a:gd name="T24" fmla="*/ 58 w 58"/>
                <a:gd name="T25" fmla="*/ 44 h 60"/>
                <a:gd name="T26" fmla="*/ 53 w 58"/>
                <a:gd name="T27" fmla="*/ 54 h 60"/>
                <a:gd name="T28" fmla="*/ 42 w 58"/>
                <a:gd name="T29" fmla="*/ 60 h 60"/>
                <a:gd name="T30" fmla="*/ 32 w 58"/>
                <a:gd name="T3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0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7" name="Freeform 79">
              <a:extLst>
                <a:ext uri="{FF2B5EF4-FFF2-40B4-BE49-F238E27FC236}">
                  <a16:creationId xmlns:a16="http://schemas.microsoft.com/office/drawing/2014/main" id="{C28F3A03-B53B-433E-8DF7-6B13336D0A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00114">
              <a:off x="5791465" y="505937"/>
              <a:ext cx="587404" cy="943792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8" name="Freeform 85">
              <a:extLst>
                <a:ext uri="{FF2B5EF4-FFF2-40B4-BE49-F238E27FC236}">
                  <a16:creationId xmlns:a16="http://schemas.microsoft.com/office/drawing/2014/main" id="{E990BBBC-E616-4D0E-9917-A6CA72AAEA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00114">
              <a:off x="7087193" y="757585"/>
              <a:ext cx="427203" cy="775416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30374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iagram&#10;&#10;Description automatically generated with low confidence">
            <a:extLst>
              <a:ext uri="{FF2B5EF4-FFF2-40B4-BE49-F238E27FC236}">
                <a16:creationId xmlns:a16="http://schemas.microsoft.com/office/drawing/2014/main" id="{D8104BED-A9B4-43C8-BB72-E1FFF75572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55" r="1557" b="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173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02B2551-1632-4874-8A16-85C0717AC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276" y="990583"/>
            <a:ext cx="11114626" cy="90489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B512123-BB49-49F4-84BD-66869DF8F9B5}"/>
              </a:ext>
            </a:extLst>
          </p:cNvPr>
          <p:cNvSpPr txBox="1"/>
          <p:nvPr/>
        </p:nvSpPr>
        <p:spPr>
          <a:xfrm>
            <a:off x="1152525" y="2552700"/>
            <a:ext cx="46767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Oppikirja</a:t>
            </a:r>
          </a:p>
          <a:p>
            <a:r>
              <a:rPr lang="en-US" sz="2800" dirty="0"/>
              <a:t>Sivu 32</a:t>
            </a:r>
          </a:p>
        </p:txBody>
      </p:sp>
    </p:spTree>
    <p:extLst>
      <p:ext uri="{BB962C8B-B14F-4D97-AF65-F5344CB8AC3E}">
        <p14:creationId xmlns:p14="http://schemas.microsoft.com/office/powerpoint/2010/main" val="3648315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62B44-6ADF-423E-8588-E1774EFEE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Jos jää aikaa...</a:t>
            </a:r>
            <a:br>
              <a:rPr lang="fi-FI" dirty="0"/>
            </a:br>
            <a:r>
              <a:rPr lang="fi-FI" dirty="0"/>
              <a:t>Suomenna lauseet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D21B6-3148-49A7-8EF2-E8093AD53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87794"/>
            <a:ext cx="10728325" cy="474898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chemeClr val="bg2">
                    <a:lumMod val="50000"/>
                    <a:lumOff val="50000"/>
                    <a:alpha val="58000"/>
                  </a:schemeClr>
                </a:solidFill>
              </a:rPr>
              <a:t>Why</a:t>
            </a:r>
            <a:r>
              <a:rPr lang="en-US" sz="2800" dirty="0"/>
              <a:t> do you speak Finnis so well?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chemeClr val="bg2">
                    <a:lumMod val="50000"/>
                    <a:lumOff val="50000"/>
                    <a:alpha val="58000"/>
                  </a:schemeClr>
                </a:solidFill>
              </a:rPr>
              <a:t>When</a:t>
            </a:r>
            <a:r>
              <a:rPr lang="en-US" sz="2800" dirty="0"/>
              <a:t> does the course start?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chemeClr val="bg2">
                    <a:lumMod val="50000"/>
                    <a:lumOff val="50000"/>
                    <a:alpha val="58000"/>
                  </a:schemeClr>
                </a:solidFill>
              </a:rPr>
              <a:t>How many </a:t>
            </a:r>
            <a:r>
              <a:rPr lang="en-US" sz="2800" dirty="0"/>
              <a:t>children do you have?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chemeClr val="bg2">
                    <a:lumMod val="50000"/>
                    <a:lumOff val="50000"/>
                    <a:alpha val="58000"/>
                  </a:schemeClr>
                </a:solidFill>
              </a:rPr>
              <a:t>Who</a:t>
            </a:r>
            <a:r>
              <a:rPr lang="en-US" sz="2800" dirty="0"/>
              <a:t> speaks Russia?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chemeClr val="bg2">
                    <a:lumMod val="50000"/>
                    <a:lumOff val="50000"/>
                    <a:alpha val="58000"/>
                  </a:schemeClr>
                </a:solidFill>
              </a:rPr>
              <a:t>What kind of </a:t>
            </a:r>
            <a:r>
              <a:rPr lang="en-US" sz="2800" dirty="0"/>
              <a:t>family you have?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72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B263F-820D-4844-92F5-4649EF390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Perhe, sanasto</a:t>
            </a:r>
            <a:br>
              <a:rPr lang="en-US" dirty="0"/>
            </a:br>
            <a:r>
              <a:rPr lang="en-US" dirty="0"/>
              <a:t>MyCourses</a:t>
            </a:r>
          </a:p>
        </p:txBody>
      </p:sp>
    </p:spTree>
    <p:extLst>
      <p:ext uri="{BB962C8B-B14F-4D97-AF65-F5344CB8AC3E}">
        <p14:creationId xmlns:p14="http://schemas.microsoft.com/office/powerpoint/2010/main" val="2290842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F3F7BAB-32BC-4538-88AF-07926BA5AE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130" y="493321"/>
            <a:ext cx="6280230" cy="57803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3324111-32F6-46C5-AF3F-AB22D1D39A96}"/>
              </a:ext>
            </a:extLst>
          </p:cNvPr>
          <p:cNvSpPr txBox="1"/>
          <p:nvPr/>
        </p:nvSpPr>
        <p:spPr>
          <a:xfrm>
            <a:off x="7049135" y="967462"/>
            <a:ext cx="502674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i-FI" sz="2800" dirty="0"/>
              <a:t>Onko Maijalla perhe?</a:t>
            </a:r>
          </a:p>
          <a:p>
            <a:pPr marL="514350" indent="-514350">
              <a:buFont typeface="+mj-lt"/>
              <a:buAutoNum type="arabicPeriod"/>
            </a:pPr>
            <a:r>
              <a:rPr lang="fi-FI" sz="2800" dirty="0"/>
              <a:t>Kuka on Hannu Lahtela?</a:t>
            </a:r>
          </a:p>
          <a:p>
            <a:pPr marL="514350" indent="-514350">
              <a:buFont typeface="+mj-lt"/>
              <a:buAutoNum type="arabicPeriod"/>
            </a:pPr>
            <a:r>
              <a:rPr lang="fi-FI" sz="2800" dirty="0"/>
              <a:t>Kenen äiti Maija on?</a:t>
            </a:r>
          </a:p>
          <a:p>
            <a:pPr marL="514350" indent="-514350">
              <a:buFont typeface="+mj-lt"/>
              <a:buAutoNum type="arabicPeriod"/>
            </a:pPr>
            <a:r>
              <a:rPr lang="fi-FI" sz="2800" dirty="0"/>
              <a:t>Onko Sannalla veli?</a:t>
            </a:r>
          </a:p>
          <a:p>
            <a:pPr marL="514350" indent="-514350">
              <a:buFont typeface="+mj-lt"/>
              <a:buAutoNum type="arabicPeriod"/>
            </a:pPr>
            <a:r>
              <a:rPr lang="fi-FI" sz="2800" dirty="0"/>
              <a:t>Ketkä ovat Sannan vanhemmat?</a:t>
            </a:r>
          </a:p>
          <a:p>
            <a:pPr marL="514350" indent="-514350">
              <a:buFont typeface="+mj-lt"/>
              <a:buAutoNum type="arabicPeriod"/>
            </a:pPr>
            <a:r>
              <a:rPr lang="fi-FI" sz="2800" dirty="0"/>
              <a:t>Missä Maijan perhe asuu?</a:t>
            </a:r>
          </a:p>
          <a:p>
            <a:pPr marL="514350" indent="-514350">
              <a:buFont typeface="+mj-lt"/>
              <a:buAutoNum type="arabicPeriod"/>
            </a:pPr>
            <a:r>
              <a:rPr lang="fi-FI" sz="2800" dirty="0"/>
              <a:t>Onko Maijan perheessä lemmikki?</a:t>
            </a:r>
          </a:p>
          <a:p>
            <a:pPr marL="514350" indent="-514350">
              <a:buFont typeface="+mj-lt"/>
              <a:buAutoNum type="arabicPeriod"/>
            </a:pPr>
            <a:r>
              <a:rPr lang="fi-FI" sz="2800" dirty="0"/>
              <a:t>Montako lasta Maijalla ja Hannulla on?</a:t>
            </a:r>
          </a:p>
        </p:txBody>
      </p:sp>
    </p:spTree>
    <p:extLst>
      <p:ext uri="{BB962C8B-B14F-4D97-AF65-F5344CB8AC3E}">
        <p14:creationId xmlns:p14="http://schemas.microsoft.com/office/powerpoint/2010/main" val="1149012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924F106-A33A-4A5C-A488-D456D91F74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293" y="615894"/>
            <a:ext cx="6924107" cy="58040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104D276-0678-4179-B2AB-DEA7710CAB02}"/>
              </a:ext>
            </a:extLst>
          </p:cNvPr>
          <p:cNvSpPr txBox="1"/>
          <p:nvPr/>
        </p:nvSpPr>
        <p:spPr>
          <a:xfrm>
            <a:off x="7610475" y="711200"/>
            <a:ext cx="458152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b="1" dirty="0"/>
              <a:t>Kerro Leevin perheestä.</a:t>
            </a:r>
          </a:p>
          <a:p>
            <a:endParaRPr lang="fi-FI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i-FI" sz="2800" dirty="0"/>
              <a:t>Leevillä on…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i-FI" sz="2800" dirty="0"/>
              <a:t>Levin perhe …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i-FI" sz="2800" dirty="0"/>
              <a:t>Leevin äiti…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i-FI" sz="2800" dirty="0"/>
              <a:t>Leevin isän nimi …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i-FI" sz="2800" dirty="0"/>
              <a:t>Leevin perheessä …</a:t>
            </a:r>
          </a:p>
        </p:txBody>
      </p:sp>
    </p:spTree>
    <p:extLst>
      <p:ext uri="{BB962C8B-B14F-4D97-AF65-F5344CB8AC3E}">
        <p14:creationId xmlns:p14="http://schemas.microsoft.com/office/powerpoint/2010/main" val="3430942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2FDB2-553A-41A5-AA35-237FD4ADC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Minä ja minun perhe</a:t>
            </a:r>
            <a:br>
              <a:rPr lang="fi-FI" dirty="0"/>
            </a:br>
            <a:r>
              <a:rPr lang="fi-FI" dirty="0"/>
              <a:t>MyCourses</a:t>
            </a:r>
            <a:br>
              <a:rPr lang="fi-FI" dirty="0"/>
            </a:br>
            <a:r>
              <a:rPr lang="fi-FI" dirty="0"/>
              <a:t>Padlet</a:t>
            </a:r>
            <a:br>
              <a:rPr lang="fi-FI" dirty="0"/>
            </a:b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F0E58-0EF3-4153-A101-529717CCC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1148"/>
            <a:ext cx="10728325" cy="4947777"/>
          </a:xfrm>
        </p:spPr>
        <p:txBody>
          <a:bodyPr/>
          <a:lstStyle/>
          <a:p>
            <a:pPr marL="0" indent="0">
              <a:buNone/>
            </a:pPr>
            <a:endParaRPr lang="fi-FI" b="1" dirty="0"/>
          </a:p>
          <a:p>
            <a:pPr marL="0" indent="0">
              <a:buNone/>
            </a:pPr>
            <a:r>
              <a:rPr lang="fi-FI" b="1" dirty="0"/>
              <a:t>Nyt osaat kertoa: </a:t>
            </a:r>
          </a:p>
          <a:p>
            <a:pPr marL="0" indent="0">
              <a:buNone/>
            </a:pPr>
            <a:endParaRPr lang="fi-FI" b="1" dirty="0"/>
          </a:p>
          <a:p>
            <a:pPr marL="0" indent="0">
              <a:buNone/>
            </a:pPr>
            <a:r>
              <a:rPr lang="fi-FI" dirty="0"/>
              <a:t>Kuka sinä olet?                                                               Oletko naimisissa vai sinkku?</a:t>
            </a:r>
          </a:p>
          <a:p>
            <a:pPr marL="0" indent="0">
              <a:buNone/>
            </a:pPr>
            <a:r>
              <a:rPr lang="fi-FI" dirty="0"/>
              <a:t>Missä sinä opiskelet? (Aalto yliopistossa)                  Onko sinulla lapsia?</a:t>
            </a:r>
          </a:p>
          <a:p>
            <a:pPr marL="0" indent="0">
              <a:buNone/>
            </a:pPr>
            <a:r>
              <a:rPr lang="fi-FI" dirty="0"/>
              <a:t>Missä sinä asut?                                                              Onko sinulla sisko/veli?</a:t>
            </a:r>
          </a:p>
          <a:p>
            <a:pPr marL="0" indent="0">
              <a:buNone/>
            </a:pPr>
            <a:r>
              <a:rPr lang="fi-FI" dirty="0"/>
              <a:t>Minkä maalainen olet?                                                  Missä sinun perhe asuu?</a:t>
            </a:r>
          </a:p>
          <a:p>
            <a:pPr marL="0" indent="0">
              <a:buNone/>
            </a:pPr>
            <a:r>
              <a:rPr lang="fi-FI" dirty="0"/>
              <a:t>Mitä kieltä puhut?                                                          Kuinka vanha sinun sisko/veli on?</a:t>
            </a:r>
          </a:p>
          <a:p>
            <a:pPr marL="0" indent="0">
              <a:buNone/>
            </a:pPr>
            <a:r>
              <a:rPr lang="fi-FI" dirty="0"/>
              <a:t>Kuinka vanha olet?                                                         Onko sinulla suomalainen ystävä?</a:t>
            </a:r>
          </a:p>
          <a:p>
            <a:pPr marL="0" indent="0">
              <a:buNone/>
            </a:pPr>
            <a:r>
              <a:rPr lang="fi-FI" dirty="0"/>
              <a:t>Millainen sinä olet?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5222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90221-99CE-4D77-82B7-98C2C2014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704900"/>
          </a:xfrm>
        </p:spPr>
        <p:txBody>
          <a:bodyPr/>
          <a:lstStyle/>
          <a:p>
            <a:r>
              <a:rPr lang="fi-FI" b="1" dirty="0"/>
              <a:t>Paritehtävät 1, 2 ja 3</a:t>
            </a:r>
            <a:br>
              <a:rPr lang="fi-FI" b="1" dirty="0"/>
            </a:br>
            <a:r>
              <a:rPr lang="fi-FI" b="1" dirty="0"/>
              <a:t>MyCourses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50843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2FA35B5-C7D3-4348-B824-A8449AAE5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411" y="1605280"/>
            <a:ext cx="11039521" cy="369824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FBE800D-5CF6-4CA9-B298-73582EB9EFED}"/>
              </a:ext>
            </a:extLst>
          </p:cNvPr>
          <p:cNvSpPr txBox="1"/>
          <p:nvPr/>
        </p:nvSpPr>
        <p:spPr>
          <a:xfrm>
            <a:off x="981075" y="314325"/>
            <a:ext cx="96583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b="1" dirty="0"/>
              <a:t>Kene</a:t>
            </a:r>
            <a:r>
              <a:rPr lang="fi-FI" sz="2800" b="1" dirty="0">
                <a:solidFill>
                  <a:srgbClr val="FF0000"/>
                </a:solidFill>
              </a:rPr>
              <a:t>n</a:t>
            </a:r>
            <a:r>
              <a:rPr lang="fi-FI" sz="2800" b="1" dirty="0"/>
              <a:t>? </a:t>
            </a:r>
          </a:p>
          <a:p>
            <a:r>
              <a:rPr lang="fi-FI" sz="2800" b="1" dirty="0"/>
              <a:t>Kene</a:t>
            </a:r>
            <a:r>
              <a:rPr lang="fi-FI" sz="2800" b="1" dirty="0">
                <a:solidFill>
                  <a:srgbClr val="FF0000"/>
                </a:solidFill>
              </a:rPr>
              <a:t>n</a:t>
            </a:r>
            <a:r>
              <a:rPr lang="fi-FI" sz="2800" b="1" dirty="0"/>
              <a:t> poika Matti On? Matti on minu</a:t>
            </a:r>
            <a:r>
              <a:rPr lang="fi-FI" sz="2800" b="1" dirty="0">
                <a:solidFill>
                  <a:srgbClr val="FF0000"/>
                </a:solidFill>
              </a:rPr>
              <a:t>n</a:t>
            </a:r>
            <a:r>
              <a:rPr lang="fi-FI" sz="2800" b="1" dirty="0"/>
              <a:t> poika.</a:t>
            </a:r>
          </a:p>
        </p:txBody>
      </p:sp>
    </p:spTree>
    <p:extLst>
      <p:ext uri="{BB962C8B-B14F-4D97-AF65-F5344CB8AC3E}">
        <p14:creationId xmlns:p14="http://schemas.microsoft.com/office/powerpoint/2010/main" val="727765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9DB6A55-8095-4077-BA12-8437BE7A01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278" y="662153"/>
            <a:ext cx="11604453" cy="553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701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37D7CF97-C693-42F5-AFF2-9C4EBFE0E6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477461D8-A691-44CC-94F5-FE4FCE899A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Onnelliset perheet erottuvat muista monin tavoin - 8 salaisuutta perheonneen">
            <a:extLst>
              <a:ext uri="{FF2B5EF4-FFF2-40B4-BE49-F238E27FC236}">
                <a16:creationId xmlns:a16="http://schemas.microsoft.com/office/drawing/2014/main" id="{017A1F62-DF7A-4DC4-8D55-6730166B31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5226"/>
          <a:stretch/>
        </p:blipFill>
        <p:spPr bwMode="auto">
          <a:xfrm>
            <a:off x="601303" y="503695"/>
            <a:ext cx="10989393" cy="5682768"/>
          </a:xfrm>
          <a:custGeom>
            <a:avLst/>
            <a:gdLst/>
            <a:ahLst/>
            <a:cxnLst/>
            <a:rect l="l" t="t" r="r" b="b"/>
            <a:pathLst>
              <a:path w="10989393" h="5682768">
                <a:moveTo>
                  <a:pt x="8876164" y="0"/>
                </a:moveTo>
                <a:cubicBezTo>
                  <a:pt x="8876164" y="0"/>
                  <a:pt x="8876164" y="0"/>
                  <a:pt x="10361638" y="73232"/>
                </a:cubicBezTo>
                <a:cubicBezTo>
                  <a:pt x="10820117" y="146463"/>
                  <a:pt x="11021848" y="439389"/>
                  <a:pt x="10985170" y="937364"/>
                </a:cubicBezTo>
                <a:cubicBezTo>
                  <a:pt x="10985170" y="937364"/>
                  <a:pt x="10985170" y="937364"/>
                  <a:pt x="10948491" y="1742911"/>
                </a:cubicBezTo>
                <a:cubicBezTo>
                  <a:pt x="10966830" y="2021191"/>
                  <a:pt x="10985170" y="2709567"/>
                  <a:pt x="10985170" y="3778748"/>
                </a:cubicBezTo>
                <a:cubicBezTo>
                  <a:pt x="10985170" y="4144906"/>
                  <a:pt x="10985170" y="4437832"/>
                  <a:pt x="10966830" y="4657527"/>
                </a:cubicBezTo>
                <a:cubicBezTo>
                  <a:pt x="10985170" y="4730758"/>
                  <a:pt x="10985170" y="4803990"/>
                  <a:pt x="10985170" y="4891868"/>
                </a:cubicBezTo>
                <a:cubicBezTo>
                  <a:pt x="10985170" y="5067623"/>
                  <a:pt x="10966830" y="5199440"/>
                  <a:pt x="10930152" y="5301964"/>
                </a:cubicBezTo>
                <a:cubicBezTo>
                  <a:pt x="10893474" y="5404488"/>
                  <a:pt x="10801778" y="5477720"/>
                  <a:pt x="10636725" y="5550951"/>
                </a:cubicBezTo>
                <a:cubicBezTo>
                  <a:pt x="10471673" y="5624183"/>
                  <a:pt x="10214924" y="5653476"/>
                  <a:pt x="9866480" y="5653476"/>
                </a:cubicBezTo>
                <a:cubicBezTo>
                  <a:pt x="9866480" y="5653476"/>
                  <a:pt x="9866480" y="5653476"/>
                  <a:pt x="3759533" y="5653476"/>
                </a:cubicBezTo>
                <a:cubicBezTo>
                  <a:pt x="3759533" y="5653476"/>
                  <a:pt x="3759533" y="5653476"/>
                  <a:pt x="2127345" y="5682768"/>
                </a:cubicBezTo>
                <a:cubicBezTo>
                  <a:pt x="2127345" y="5682768"/>
                  <a:pt x="2127345" y="5682768"/>
                  <a:pt x="623533" y="5609537"/>
                </a:cubicBezTo>
                <a:cubicBezTo>
                  <a:pt x="165053" y="5521659"/>
                  <a:pt x="-36678" y="5243379"/>
                  <a:pt x="18340" y="4745404"/>
                </a:cubicBezTo>
                <a:cubicBezTo>
                  <a:pt x="18340" y="4745404"/>
                  <a:pt x="18340" y="4745404"/>
                  <a:pt x="55018" y="3939857"/>
                </a:cubicBezTo>
                <a:cubicBezTo>
                  <a:pt x="18340" y="3661577"/>
                  <a:pt x="18340" y="2973201"/>
                  <a:pt x="18340" y="1889374"/>
                </a:cubicBezTo>
                <a:cubicBezTo>
                  <a:pt x="18340" y="1537863"/>
                  <a:pt x="18340" y="1244936"/>
                  <a:pt x="18340" y="1025242"/>
                </a:cubicBezTo>
                <a:cubicBezTo>
                  <a:pt x="18340" y="952010"/>
                  <a:pt x="0" y="878779"/>
                  <a:pt x="0" y="790901"/>
                </a:cubicBezTo>
                <a:cubicBezTo>
                  <a:pt x="0" y="615145"/>
                  <a:pt x="18340" y="468682"/>
                  <a:pt x="55018" y="380804"/>
                </a:cubicBezTo>
                <a:cubicBezTo>
                  <a:pt x="91696" y="278280"/>
                  <a:pt x="183392" y="190402"/>
                  <a:pt x="348445" y="131817"/>
                </a:cubicBezTo>
                <a:cubicBezTo>
                  <a:pt x="513497" y="58585"/>
                  <a:pt x="770246" y="29293"/>
                  <a:pt x="1118690" y="29293"/>
                </a:cubicBezTo>
                <a:cubicBezTo>
                  <a:pt x="1118690" y="29293"/>
                  <a:pt x="1118690" y="29293"/>
                  <a:pt x="7225638" y="29293"/>
                </a:cubicBezTo>
                <a:cubicBezTo>
                  <a:pt x="7225638" y="29293"/>
                  <a:pt x="7225638" y="29293"/>
                  <a:pt x="887616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4DE8B25-BE37-4FDE-9BFD-BD8E03A8A15A}"/>
              </a:ext>
            </a:extLst>
          </p:cNvPr>
          <p:cNvSpPr txBox="1"/>
          <p:nvPr/>
        </p:nvSpPr>
        <p:spPr>
          <a:xfrm>
            <a:off x="2659117" y="1103586"/>
            <a:ext cx="20284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Kalle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927B0A-43F3-41D0-87C1-B2DE7DF70DB8}"/>
              </a:ext>
            </a:extLst>
          </p:cNvPr>
          <p:cNvSpPr txBox="1"/>
          <p:nvPr/>
        </p:nvSpPr>
        <p:spPr>
          <a:xfrm>
            <a:off x="4935794" y="5227173"/>
            <a:ext cx="13470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Väinö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DFDE61-E481-4560-915E-A120E865DC9C}"/>
              </a:ext>
            </a:extLst>
          </p:cNvPr>
          <p:cNvSpPr txBox="1"/>
          <p:nvPr/>
        </p:nvSpPr>
        <p:spPr>
          <a:xfrm>
            <a:off x="7433187" y="3962400"/>
            <a:ext cx="1661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Saila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13A938-FBDF-4F50-9DC4-64F337A6D847}"/>
              </a:ext>
            </a:extLst>
          </p:cNvPr>
          <p:cNvSpPr txBox="1"/>
          <p:nvPr/>
        </p:nvSpPr>
        <p:spPr>
          <a:xfrm>
            <a:off x="10235381" y="3224981"/>
            <a:ext cx="1179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Leila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4D6DDB-4648-4727-AD15-D707F3CDAAC3}"/>
              </a:ext>
            </a:extLst>
          </p:cNvPr>
          <p:cNvSpPr txBox="1"/>
          <p:nvPr/>
        </p:nvSpPr>
        <p:spPr>
          <a:xfrm>
            <a:off x="5451987" y="-1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b="1" dirty="0">
                <a:solidFill>
                  <a:srgbClr val="FF0000"/>
                </a:solidFill>
              </a:rPr>
              <a:t>KENEN?</a:t>
            </a:r>
          </a:p>
        </p:txBody>
      </p:sp>
    </p:spTree>
    <p:extLst>
      <p:ext uri="{BB962C8B-B14F-4D97-AF65-F5344CB8AC3E}">
        <p14:creationId xmlns:p14="http://schemas.microsoft.com/office/powerpoint/2010/main" val="2174708391"/>
      </p:ext>
    </p:extLst>
  </p:cSld>
  <p:clrMapOvr>
    <a:masterClrMapping/>
  </p:clrMapOvr>
</p:sld>
</file>

<file path=ppt/theme/theme1.xml><?xml version="1.0" encoding="utf-8"?>
<a:theme xmlns:a="http://schemas.openxmlformats.org/drawingml/2006/main" name="BlobVTI">
  <a:themeElements>
    <a:clrScheme name="Blob V2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B495C2"/>
      </a:accent1>
      <a:accent2>
        <a:srgbClr val="767E37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Blob">
      <a:majorFont>
        <a:latin typeface="Rockwell Nova Light"/>
        <a:ea typeface=""/>
        <a:cs typeface=""/>
      </a:majorFont>
      <a:minorFont>
        <a:latin typeface="Avenir Next LT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bVTI" id="{06D3AACF-B619-4265-899F-5E2FB3A445D5}" vid="{F5918863-BA1A-4735-81A8-3E7BFBDA84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77</TotalTime>
  <Words>214</Words>
  <Application>Microsoft Office PowerPoint</Application>
  <PresentationFormat>Widescreen</PresentationFormat>
  <Paragraphs>45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Avenir Next LT Pro</vt:lpstr>
      <vt:lpstr>Rockwell Nova Light</vt:lpstr>
      <vt:lpstr>The Hand Extrablack</vt:lpstr>
      <vt:lpstr>Wingdings</vt:lpstr>
      <vt:lpstr>BlobVTI</vt:lpstr>
      <vt:lpstr>Suomi 1</vt:lpstr>
      <vt:lpstr>Perhe, sanasto MyCourses</vt:lpstr>
      <vt:lpstr>PowerPoint Presentation</vt:lpstr>
      <vt:lpstr>PowerPoint Presentation</vt:lpstr>
      <vt:lpstr>Minä ja minun perhe MyCourses Padlet </vt:lpstr>
      <vt:lpstr>Paritehtävät 1, 2 ja 3 MyCourses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Jos jää aikaa... Suomenna lauseet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Suomi 1</dc:title>
  <dc:creator>Kemppinen Julia</dc:creator>
  <cp:lastModifiedBy>Kemppinen Julia</cp:lastModifiedBy>
  <cp:revision>8</cp:revision>
  <dcterms:created xsi:type="dcterms:W3CDTF">2022-02-03T06:56:16Z</dcterms:created>
  <dcterms:modified xsi:type="dcterms:W3CDTF">2022-02-03T08:13:59Z</dcterms:modified>
</cp:coreProperties>
</file>