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rts/chart1.xml" ContentType="application/vnd.openxmlformats-officedocument.drawingml.char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00" r:id="rId2"/>
    <p:sldId id="293" r:id="rId3"/>
    <p:sldId id="294" r:id="rId4"/>
    <p:sldId id="266" r:id="rId5"/>
    <p:sldId id="295" r:id="rId6"/>
    <p:sldId id="296" r:id="rId7"/>
    <p:sldId id="354" r:id="rId8"/>
    <p:sldId id="350" r:id="rId9"/>
    <p:sldId id="352" r:id="rId10"/>
  </p:sldIdLst>
  <p:sldSz cx="12192000" cy="6858000"/>
  <p:notesSz cx="6858000" cy="9144000"/>
  <p:custDataLst>
    <p:tags r:id="rId12"/>
  </p:custData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lopainen Jari" initials="HJ" lastIdx="1" clrIdx="0">
    <p:extLst>
      <p:ext uri="{19B8F6BF-5375-455C-9EA6-DF929625EA0E}">
        <p15:presenceInfo xmlns:p15="http://schemas.microsoft.com/office/powerpoint/2012/main" userId="S::jari.holopainen@aalto.fi::93afb90f-62a0-43b7-b137-479a5b33922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72" autoAdjust="0"/>
    <p:restoredTop sz="94660"/>
  </p:normalViewPr>
  <p:slideViewPr>
    <p:cSldViewPr snapToGrid="0">
      <p:cViewPr varScale="1">
        <p:scale>
          <a:sx n="99" d="100"/>
          <a:sy n="99" d="100"/>
        </p:scale>
        <p:origin x="2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70-481C-B5AD-0946C0CBED9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70-481C-B5AD-0946C0CBED9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870-481C-B5AD-0946C0CBED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01388192"/>
        <c:axId val="701392768"/>
        <c:axId val="699712816"/>
      </c:bar3DChart>
      <c:catAx>
        <c:axId val="701388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01392768"/>
        <c:crosses val="autoZero"/>
        <c:auto val="1"/>
        <c:lblAlgn val="ctr"/>
        <c:lblOffset val="100"/>
        <c:noMultiLvlLbl val="0"/>
      </c:catAx>
      <c:valAx>
        <c:axId val="7013927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01388192"/>
        <c:crosses val="autoZero"/>
        <c:crossBetween val="between"/>
      </c:valAx>
      <c:serAx>
        <c:axId val="699712816"/>
        <c:scaling>
          <c:orientation val="minMax"/>
        </c:scaling>
        <c:delete val="0"/>
        <c:axPos val="b"/>
        <c:majorTickMark val="out"/>
        <c:minorTickMark val="none"/>
        <c:tickLblPos val="nextTo"/>
        <c:crossAx val="701392768"/>
        <c:crosses val="autoZero"/>
      </c:ser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1CE7D-9A9B-4E3C-AEE8-1A46A7ADD479}" type="datetimeFigureOut">
              <a:rPr lang="fi-FI" smtClean="0"/>
              <a:t>7.1.2022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FC1E6-B7CE-4626-9CE9-D894EA763D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455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B9487-6FB7-4EE6-9D4B-7AC97B9DBA15}" type="datetimeFigureOut">
              <a:rPr lang="fi-FI" smtClean="0"/>
              <a:t>7.1.2022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7683-6263-48C0-9024-4408FB82FA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305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B9487-6FB7-4EE6-9D4B-7AC97B9DBA15}" type="datetimeFigureOut">
              <a:rPr lang="fi-FI" smtClean="0"/>
              <a:t>7.1.2022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7683-6263-48C0-9024-4408FB82FA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851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B9487-6FB7-4EE6-9D4B-7AC97B9DBA15}" type="datetimeFigureOut">
              <a:rPr lang="fi-FI" smtClean="0"/>
              <a:t>7.1.2022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7683-6263-48C0-9024-4408FB82FA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3877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63200" y="1580224"/>
            <a:ext cx="10363200" cy="4467128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buNone/>
              <a:defRPr sz="2800" b="0">
                <a:latin typeface="Times New Roman" pitchFamily="18" charset="0"/>
                <a:cs typeface="Times New Roman" pitchFamily="18" charset="0"/>
              </a:defRPr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fi-FI" dirty="0"/>
              <a:t>Click to edit Master text styles</a:t>
            </a:r>
          </a:p>
          <a:p>
            <a:pPr lvl="1"/>
            <a:r>
              <a:rPr lang="fi-FI" dirty="0"/>
              <a:t>Second level</a:t>
            </a:r>
          </a:p>
          <a:p>
            <a:pPr lvl="2"/>
            <a:r>
              <a:rPr lang="fi-FI" dirty="0"/>
              <a:t>Third level</a:t>
            </a:r>
          </a:p>
          <a:p>
            <a:pPr lvl="3"/>
            <a:r>
              <a:rPr lang="fi-FI" dirty="0"/>
              <a:t>Fourth level</a:t>
            </a:r>
          </a:p>
          <a:p>
            <a:pPr lvl="4"/>
            <a:r>
              <a:rPr lang="fi-FI" dirty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763200" y="487740"/>
            <a:ext cx="10363200" cy="900000"/>
          </a:xfrm>
        </p:spPr>
        <p:txBody>
          <a:bodyPr lIns="0" tIns="0" rIns="0" bIns="0" anchor="t">
            <a:noAutofit/>
          </a:bodyPr>
          <a:lstStyle>
            <a:lvl1pPr algn="l">
              <a:defRPr sz="3200"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572000" y="6145213"/>
            <a:ext cx="2059517" cy="127000"/>
          </a:xfrm>
        </p:spPr>
        <p:txBody>
          <a:bodyPr lIns="0" tIns="0" rIns="0" bIns="0" anchor="t"/>
          <a:lstStyle>
            <a:lvl1pPr algn="l">
              <a:defRPr sz="9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>
          <a:xfrm>
            <a:off x="4572000" y="6273801"/>
            <a:ext cx="2059517" cy="125413"/>
          </a:xfrm>
        </p:spPr>
        <p:txBody>
          <a:bodyPr lIns="0" tIns="0" rIns="0" bIns="0" anchor="t"/>
          <a:lstStyle>
            <a:lvl1pPr>
              <a:defRPr sz="900" b="1"/>
            </a:lvl1pPr>
          </a:lstStyle>
          <a:p>
            <a:pPr>
              <a:defRPr/>
            </a:pPr>
            <a:fld id="{107AC907-6AFA-4AF9-A472-C555170A5E39}" type="datetime1">
              <a:rPr lang="en-US"/>
              <a:pPr>
                <a:defRPr/>
              </a:pPr>
              <a:t>1/7/2022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4572000" y="6402388"/>
            <a:ext cx="2059517" cy="125412"/>
          </a:xfrm>
        </p:spPr>
        <p:txBody>
          <a:bodyPr lIns="0" tIns="0" rIns="0" bIns="0" anchor="t"/>
          <a:lstStyle>
            <a:lvl1pPr algn="l">
              <a:defRPr sz="900" b="1"/>
            </a:lvl1pPr>
          </a:lstStyle>
          <a:p>
            <a:pPr>
              <a:defRPr/>
            </a:pPr>
            <a:fld id="{345075DC-67D4-459A-87F0-7253DD84B2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27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POnTheFly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B9487-6FB7-4EE6-9D4B-7AC97B9DBA15}" type="datetimeFigureOut">
              <a:rPr lang="fi-FI" smtClean="0"/>
              <a:t>7.1.2022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7683-6263-48C0-9024-4408FB82FA08}" type="slidenum">
              <a:rPr lang="fi-FI" smtClean="0"/>
              <a:t>‹#›</a:t>
            </a:fld>
            <a:endParaRPr lang="fi-FI"/>
          </a:p>
        </p:txBody>
      </p:sp>
      <p:graphicFrame>
        <p:nvGraphicFramePr>
          <p:cNvPr id="6" name="TPChart" hidden="1"/>
          <p:cNvGraphicFramePr/>
          <p:nvPr userDrawn="1">
            <p:extLst>
              <p:ext uri="{D42A27DB-BD31-4B8C-83A1-F6EECF244321}">
                <p14:modId xmlns:p14="http://schemas.microsoft.com/office/powerpoint/2010/main" val="3669790673"/>
              </p:ext>
            </p:extLst>
          </p:nvPr>
        </p:nvGraphicFramePr>
        <p:xfrm>
          <a:off x="6350000" y="1600200"/>
          <a:ext cx="25400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94368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B9487-6FB7-4EE6-9D4B-7AC97B9DBA15}" type="datetimeFigureOut">
              <a:rPr lang="fi-FI" smtClean="0"/>
              <a:t>7.1.2022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7683-6263-48C0-9024-4408FB82FA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162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B9487-6FB7-4EE6-9D4B-7AC97B9DBA15}" type="datetimeFigureOut">
              <a:rPr lang="fi-FI" smtClean="0"/>
              <a:t>7.1.2022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7683-6263-48C0-9024-4408FB82FA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4094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B9487-6FB7-4EE6-9D4B-7AC97B9DBA15}" type="datetimeFigureOut">
              <a:rPr lang="fi-FI" smtClean="0"/>
              <a:t>7.1.2022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7683-6263-48C0-9024-4408FB82FA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5768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B9487-6FB7-4EE6-9D4B-7AC97B9DBA15}" type="datetimeFigureOut">
              <a:rPr lang="fi-FI" smtClean="0"/>
              <a:t>7.1.2022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7683-6263-48C0-9024-4408FB82FA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22790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B9487-6FB7-4EE6-9D4B-7AC97B9DBA15}" type="datetimeFigureOut">
              <a:rPr lang="fi-FI" smtClean="0"/>
              <a:t>7.1.2022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7683-6263-48C0-9024-4408FB82FA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7323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B9487-6FB7-4EE6-9D4B-7AC97B9DBA15}" type="datetimeFigureOut">
              <a:rPr lang="fi-FI" smtClean="0"/>
              <a:t>7.1.2022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7683-6263-48C0-9024-4408FB82FA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8805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B9487-6FB7-4EE6-9D4B-7AC97B9DBA15}" type="datetimeFigureOut">
              <a:rPr lang="fi-FI" smtClean="0"/>
              <a:t>7.1.2022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7683-6263-48C0-9024-4408FB82FA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9429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B9487-6FB7-4EE6-9D4B-7AC97B9DBA15}" type="datetimeFigureOut">
              <a:rPr lang="fi-FI" smtClean="0"/>
              <a:t>7.1.2022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7683-6263-48C0-9024-4408FB82FA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2545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B9487-6FB7-4EE6-9D4B-7AC97B9DBA15}" type="datetimeFigureOut">
              <a:rPr lang="fi-FI" smtClean="0"/>
              <a:t>7.1.2022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A7683-6263-48C0-9024-4408FB82FA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0944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41BBC4E2-77AE-4A70-8F4E-420E9E2AD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09CB703-C563-4F1F-BF28-83C06E978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3325" y="594805"/>
            <a:ext cx="7449072" cy="22741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5400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Microwave engineering I</a:t>
            </a:r>
            <a:br>
              <a:rPr lang="en-US" sz="5400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5400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(MiWE I)</a:t>
            </a:r>
            <a:br>
              <a:rPr lang="en-US" sz="5400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5400" kern="12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2076" y="2544677"/>
            <a:ext cx="6245352" cy="1548194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January – 17 March 2022, 5 ECTS</a:t>
            </a:r>
          </a:p>
          <a:p>
            <a:pPr algn="r"/>
            <a:endParaRPr lang="en-US" u="sng" kern="12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u="sng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Jari</a:t>
            </a:r>
            <a:r>
              <a:rPr lang="en-US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Holopainen, </a:t>
            </a:r>
            <a:r>
              <a:rPr lang="en-US" u="sng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Katsu</a:t>
            </a:r>
            <a:r>
              <a:rPr lang="en-US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yuki Haneda, </a:t>
            </a:r>
            <a:r>
              <a:rPr lang="en-US" u="sng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Bing </a:t>
            </a:r>
            <a:r>
              <a:rPr lang="en-US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Xue</a:t>
            </a:r>
          </a:p>
        </p:txBody>
      </p:sp>
      <p:sp>
        <p:nvSpPr>
          <p:cNvPr id="81" name="Graphic 32">
            <a:extLst>
              <a:ext uri="{FF2B5EF4-FFF2-40B4-BE49-F238E27FC236}">
                <a16:creationId xmlns:a16="http://schemas.microsoft.com/office/drawing/2014/main" id="{5DFC1D2F-D2C1-4B4C-A109-43567B85E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3202" y="114520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65D091-8DD2-4251-A3BD-C9B319188D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3" r="21947" b="1"/>
          <a:stretch/>
        </p:blipFill>
        <p:spPr>
          <a:xfrm>
            <a:off x="675866" y="212178"/>
            <a:ext cx="3555819" cy="3555819"/>
          </a:xfrm>
          <a:custGeom>
            <a:avLst/>
            <a:gdLst/>
            <a:ahLst/>
            <a:cxnLst/>
            <a:rect l="l" t="t" r="r" b="b"/>
            <a:pathLst>
              <a:path w="1924906" h="1924906">
                <a:moveTo>
                  <a:pt x="962453" y="0"/>
                </a:moveTo>
                <a:cubicBezTo>
                  <a:pt x="1494001" y="0"/>
                  <a:pt x="1924906" y="430905"/>
                  <a:pt x="1924906" y="962453"/>
                </a:cubicBezTo>
                <a:cubicBezTo>
                  <a:pt x="1924906" y="1494001"/>
                  <a:pt x="1494001" y="1924906"/>
                  <a:pt x="962453" y="1924906"/>
                </a:cubicBezTo>
                <a:cubicBezTo>
                  <a:pt x="430905" y="1924906"/>
                  <a:pt x="0" y="1494001"/>
                  <a:pt x="0" y="962453"/>
                </a:cubicBezTo>
                <a:cubicBezTo>
                  <a:pt x="0" y="430905"/>
                  <a:pt x="430905" y="0"/>
                  <a:pt x="962453" y="0"/>
                </a:cubicBezTo>
                <a:close/>
              </a:path>
            </a:pathLst>
          </a:custGeom>
        </p:spPr>
      </p:pic>
      <p:sp>
        <p:nvSpPr>
          <p:cNvPr id="83" name="Graphic 33">
            <a:extLst>
              <a:ext uri="{FF2B5EF4-FFF2-40B4-BE49-F238E27FC236}">
                <a16:creationId xmlns:a16="http://schemas.microsoft.com/office/drawing/2014/main" id="{FDE74ABC-C18D-4D27-A77F-43594963B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1825" y="3065787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uva 5">
            <a:extLst>
              <a:ext uri="{FF2B5EF4-FFF2-40B4-BE49-F238E27FC236}">
                <a16:creationId xmlns:a16="http://schemas.microsoft.com/office/drawing/2014/main" id="{B7D95DE0-CC12-47F5-BAE9-FADC8B9633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1" b="1"/>
          <a:stretch/>
        </p:blipFill>
        <p:spPr>
          <a:xfrm>
            <a:off x="1134538" y="3783685"/>
            <a:ext cx="2784784" cy="2784784"/>
          </a:xfrm>
          <a:custGeom>
            <a:avLst/>
            <a:gdLst/>
            <a:ahLst/>
            <a:cxnLst/>
            <a:rect l="l" t="t" r="r" b="b"/>
            <a:pathLst>
              <a:path w="2784784" h="2784784">
                <a:moveTo>
                  <a:pt x="1392392" y="0"/>
                </a:moveTo>
                <a:cubicBezTo>
                  <a:pt x="2161389" y="0"/>
                  <a:pt x="2784784" y="623395"/>
                  <a:pt x="2784784" y="1392392"/>
                </a:cubicBezTo>
                <a:cubicBezTo>
                  <a:pt x="2784784" y="2161389"/>
                  <a:pt x="2161389" y="2784784"/>
                  <a:pt x="1392392" y="2784784"/>
                </a:cubicBezTo>
                <a:cubicBezTo>
                  <a:pt x="623395" y="2784784"/>
                  <a:pt x="0" y="2161389"/>
                  <a:pt x="0" y="1392392"/>
                </a:cubicBezTo>
                <a:cubicBezTo>
                  <a:pt x="0" y="623395"/>
                  <a:pt x="623395" y="0"/>
                  <a:pt x="1392392" y="0"/>
                </a:cubicBezTo>
                <a:close/>
              </a:path>
            </a:pathLst>
          </a:custGeom>
        </p:spPr>
      </p:pic>
      <p:pic>
        <p:nvPicPr>
          <p:cNvPr id="8" name="Kuva 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65BE62DB-8C8F-4585-AB75-DEABD1567A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0" b="1"/>
          <a:stretch/>
        </p:blipFill>
        <p:spPr>
          <a:xfrm>
            <a:off x="4197746" y="4040416"/>
            <a:ext cx="3555818" cy="2817584"/>
          </a:xfrm>
          <a:custGeom>
            <a:avLst/>
            <a:gdLst/>
            <a:ahLst/>
            <a:cxnLst/>
            <a:rect l="l" t="t" r="r" b="b"/>
            <a:pathLst>
              <a:path w="3555818" h="2817584">
                <a:moveTo>
                  <a:pt x="1777909" y="0"/>
                </a:moveTo>
                <a:cubicBezTo>
                  <a:pt x="2759821" y="0"/>
                  <a:pt x="3555818" y="795997"/>
                  <a:pt x="3555818" y="1777909"/>
                </a:cubicBezTo>
                <a:cubicBezTo>
                  <a:pt x="3555818" y="2146126"/>
                  <a:pt x="3443881" y="2488199"/>
                  <a:pt x="3252179" y="2771955"/>
                </a:cubicBezTo>
                <a:lnTo>
                  <a:pt x="3218058" y="2817584"/>
                </a:lnTo>
                <a:lnTo>
                  <a:pt x="337760" y="2817584"/>
                </a:lnTo>
                <a:lnTo>
                  <a:pt x="303639" y="2771955"/>
                </a:lnTo>
                <a:cubicBezTo>
                  <a:pt x="111937" y="2488199"/>
                  <a:pt x="0" y="2146126"/>
                  <a:pt x="0" y="1777909"/>
                </a:cubicBezTo>
                <a:cubicBezTo>
                  <a:pt x="0" y="795997"/>
                  <a:pt x="795997" y="0"/>
                  <a:pt x="1777909" y="0"/>
                </a:cubicBezTo>
                <a:close/>
              </a:path>
            </a:pathLst>
          </a:custGeom>
        </p:spPr>
      </p:pic>
      <p:sp>
        <p:nvSpPr>
          <p:cNvPr id="87" name="Graphic 31">
            <a:extLst>
              <a:ext uri="{FF2B5EF4-FFF2-40B4-BE49-F238E27FC236}">
                <a16:creationId xmlns:a16="http://schemas.microsoft.com/office/drawing/2014/main" id="{1CF7DF92-B01A-4340-9465-5B2DC9650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230" y="405109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F4C97F38-5C2C-46C0-A30B-42033AA19EBB}"/>
              </a:ext>
            </a:extLst>
          </p:cNvPr>
          <p:cNvSpPr txBox="1"/>
          <p:nvPr/>
        </p:nvSpPr>
        <p:spPr>
          <a:xfrm>
            <a:off x="7837090" y="4897245"/>
            <a:ext cx="43549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i="1" dirty="0">
                <a:solidFill>
                  <a:schemeClr val="bg1"/>
                </a:solidFill>
              </a:rPr>
              <a:t>The main learning outcome is to create </a:t>
            </a:r>
          </a:p>
          <a:p>
            <a:pPr algn="just"/>
            <a:r>
              <a:rPr lang="en-US" i="1" dirty="0">
                <a:solidFill>
                  <a:schemeClr val="bg1"/>
                </a:solidFill>
              </a:rPr>
              <a:t>readiness to work in microwave engineering </a:t>
            </a:r>
          </a:p>
          <a:p>
            <a:pPr algn="just"/>
            <a:r>
              <a:rPr lang="en-US" i="1" dirty="0">
                <a:solidFill>
                  <a:schemeClr val="bg1"/>
                </a:solidFill>
              </a:rPr>
              <a:t>related tasks and projects and enable </a:t>
            </a:r>
          </a:p>
          <a:p>
            <a:pPr algn="just"/>
            <a:r>
              <a:rPr lang="en-US" i="1" dirty="0">
                <a:solidFill>
                  <a:schemeClr val="bg1"/>
                </a:solidFill>
              </a:rPr>
              <a:t>further studies and continuous learning in </a:t>
            </a:r>
          </a:p>
          <a:p>
            <a:pPr algn="just"/>
            <a:r>
              <a:rPr lang="en-US" i="1" dirty="0">
                <a:solidFill>
                  <a:schemeClr val="bg1"/>
                </a:solidFill>
              </a:rPr>
              <a:t>microwave engineering. </a:t>
            </a:r>
          </a:p>
        </p:txBody>
      </p:sp>
    </p:spTree>
    <p:extLst>
      <p:ext uri="{BB962C8B-B14F-4D97-AF65-F5344CB8AC3E}">
        <p14:creationId xmlns:p14="http://schemas.microsoft.com/office/powerpoint/2010/main" val="681618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0037"/>
            <a:ext cx="12206190" cy="515388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12615" y="62523"/>
            <a:ext cx="11879385" cy="8645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Alternating current in a wire induces radio waves</a:t>
            </a:r>
          </a:p>
          <a:p>
            <a:r>
              <a:rPr lang="en-US" sz="40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that propagate to the surrounding  free space</a:t>
            </a:r>
          </a:p>
        </p:txBody>
      </p:sp>
    </p:spTree>
    <p:extLst>
      <p:ext uri="{BB962C8B-B14F-4D97-AF65-F5344CB8AC3E}">
        <p14:creationId xmlns:p14="http://schemas.microsoft.com/office/powerpoint/2010/main" val="3561070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757" y="0"/>
            <a:ext cx="8854286" cy="3141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22" y="2653216"/>
            <a:ext cx="11082418" cy="41272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04701" y="1186051"/>
            <a:ext cx="2846382" cy="72813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8058830" y="1201549"/>
            <a:ext cx="3872758" cy="14439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411414" y="314747"/>
            <a:ext cx="4326703" cy="183823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Aperture</a:t>
            </a:r>
            <a:r>
              <a:rPr lang="fi-FI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fields induce radio</a:t>
            </a:r>
          </a:p>
          <a:p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waves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 flipH="1">
            <a:off x="949911" y="1193369"/>
            <a:ext cx="4234272" cy="14699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826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482" y="0"/>
            <a:ext cx="10214630" cy="1325563"/>
          </a:xfrm>
        </p:spPr>
        <p:txBody>
          <a:bodyPr/>
          <a:lstStyle/>
          <a:p>
            <a:r>
              <a:rPr lang="fi-FI" b="1" dirty="0">
                <a:solidFill>
                  <a:srgbClr val="7030A0"/>
                </a:solidFill>
                <a:latin typeface="Georgia" panose="02040502050405020303" pitchFamily="18" charset="0"/>
              </a:rPr>
              <a:t>Plane or spherical wave?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436" y="4296987"/>
            <a:ext cx="5253643" cy="2586010"/>
          </a:xfrm>
        </p:spPr>
      </p:pic>
      <p:sp>
        <p:nvSpPr>
          <p:cNvPr id="7" name="TextBox 6"/>
          <p:cNvSpPr txBox="1"/>
          <p:nvPr/>
        </p:nvSpPr>
        <p:spPr>
          <a:xfrm>
            <a:off x="6957391" y="1129497"/>
            <a:ext cx="1200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>
                <a:solidFill>
                  <a:schemeClr val="bg1"/>
                </a:solidFill>
              </a:rPr>
              <a:t>ε</a:t>
            </a:r>
            <a:r>
              <a:rPr lang="fi-FI" sz="3600" b="1" dirty="0">
                <a:solidFill>
                  <a:schemeClr val="bg1"/>
                </a:solidFill>
              </a:rPr>
              <a:t> = </a:t>
            </a:r>
            <a:r>
              <a:rPr lang="el-GR" sz="3600" b="1" dirty="0">
                <a:solidFill>
                  <a:schemeClr val="bg1"/>
                </a:solidFill>
              </a:rPr>
              <a:t>ε</a:t>
            </a:r>
            <a:r>
              <a:rPr lang="fi-FI" sz="3600" b="1" baseline="-25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" name="Rectangle 2"/>
          <p:cNvSpPr/>
          <p:nvPr/>
        </p:nvSpPr>
        <p:spPr>
          <a:xfrm>
            <a:off x="9493133" y="5394642"/>
            <a:ext cx="1064029" cy="390699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36" y="1325563"/>
            <a:ext cx="10381864" cy="29388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3331" y="1429789"/>
            <a:ext cx="7356764" cy="273558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2" name="Straight Connector 11"/>
          <p:cNvCxnSpPr/>
          <p:nvPr/>
        </p:nvCxnSpPr>
        <p:spPr>
          <a:xfrm>
            <a:off x="673331" y="4165369"/>
            <a:ext cx="8819802" cy="1619972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13092" y="4559821"/>
            <a:ext cx="5633465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i-FI" sz="2400" dirty="0">
                <a:latin typeface="Cambria" panose="02040503050406030204" pitchFamily="18" charset="0"/>
                <a:ea typeface="Cambria" panose="02040503050406030204" pitchFamily="18" charset="0"/>
              </a:rPr>
              <a:t>When a spherical wave can be considered</a:t>
            </a:r>
          </a:p>
          <a:p>
            <a:r>
              <a:rPr lang="fi-FI" sz="2400" dirty="0">
                <a:latin typeface="Cambria" panose="02040503050406030204" pitchFamily="18" charset="0"/>
                <a:ea typeface="Cambria" panose="02040503050406030204" pitchFamily="18" charset="0"/>
              </a:rPr>
              <a:t>as a plane wave?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825602" y="1161545"/>
            <a:ext cx="2734888" cy="2951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z</a:t>
            </a: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8030095" y="1429789"/>
            <a:ext cx="2489944" cy="3932324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90936" y="2771977"/>
            <a:ext cx="885232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453384" y="2395788"/>
            <a:ext cx="367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i="1" dirty="0">
                <a:solidFill>
                  <a:srgbClr val="C00000"/>
                </a:solidFill>
              </a:rPr>
              <a:t>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iruutu 4">
                <a:extLst>
                  <a:ext uri="{FF2B5EF4-FFF2-40B4-BE49-F238E27FC236}">
                    <a16:creationId xmlns:a16="http://schemas.microsoft.com/office/drawing/2014/main" id="{F018BE69-568C-4664-8EDB-2AA19D9A9EFC}"/>
                  </a:ext>
                </a:extLst>
              </p:cNvPr>
              <p:cNvSpPr txBox="1"/>
              <p:nvPr/>
            </p:nvSpPr>
            <p:spPr>
              <a:xfrm>
                <a:off x="8875789" y="1495714"/>
                <a:ext cx="3239861" cy="508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𝐄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j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𝑘𝑧</m:t>
                          </m:r>
                        </m:sup>
                      </m:sSup>
                    </m:oMath>
                  </m:oMathPara>
                </a14:m>
                <a:endParaRPr lang="fi-FI" sz="3200" dirty="0"/>
              </a:p>
            </p:txBody>
          </p:sp>
        </mc:Choice>
        <mc:Fallback xmlns="">
          <p:sp>
            <p:nvSpPr>
              <p:cNvPr id="5" name="Tekstiruutu 4">
                <a:extLst>
                  <a:ext uri="{FF2B5EF4-FFF2-40B4-BE49-F238E27FC236}">
                    <a16:creationId xmlns:a16="http://schemas.microsoft.com/office/drawing/2014/main" id="{F018BE69-568C-4664-8EDB-2AA19D9A9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5789" y="1495714"/>
                <a:ext cx="3239861" cy="5084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2">
            <a:extLst>
              <a:ext uri="{FF2B5EF4-FFF2-40B4-BE49-F238E27FC236}">
                <a16:creationId xmlns:a16="http://schemas.microsoft.com/office/drawing/2014/main" id="{BC9B3735-3E80-4498-B0B3-2F4D85F5E056}"/>
              </a:ext>
            </a:extLst>
          </p:cNvPr>
          <p:cNvCxnSpPr>
            <a:cxnSpLocks/>
          </p:cNvCxnSpPr>
          <p:nvPr/>
        </p:nvCxnSpPr>
        <p:spPr>
          <a:xfrm flipV="1">
            <a:off x="680583" y="1111624"/>
            <a:ext cx="0" cy="166035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3">
            <a:extLst>
              <a:ext uri="{FF2B5EF4-FFF2-40B4-BE49-F238E27FC236}">
                <a16:creationId xmlns:a16="http://schemas.microsoft.com/office/drawing/2014/main" id="{AE1F36D2-EB72-4E0E-AF59-30A2E97A3ADD}"/>
              </a:ext>
            </a:extLst>
          </p:cNvPr>
          <p:cNvSpPr txBox="1"/>
          <p:nvPr/>
        </p:nvSpPr>
        <p:spPr>
          <a:xfrm>
            <a:off x="515572" y="486306"/>
            <a:ext cx="385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i="1" dirty="0">
                <a:solidFill>
                  <a:srgbClr val="C0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193228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52" y="1380339"/>
            <a:ext cx="12023948" cy="58684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15671" y="6389795"/>
            <a:ext cx="388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latin typeface="Cambria" panose="02040503050406030204" pitchFamily="18" charset="0"/>
                <a:ea typeface="Cambria" panose="02040503050406030204" pitchFamily="18" charset="0"/>
              </a:rPr>
              <a:t>Half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metallic</a:t>
            </a:r>
            <a:r>
              <a:rPr lang="fi-FI" sz="3200" dirty="0">
                <a:latin typeface="Cambria" panose="02040503050406030204" pitchFamily="18" charset="0"/>
                <a:ea typeface="Cambria" panose="02040503050406030204" pitchFamily="18" charset="0"/>
              </a:rPr>
              <a:t> sheet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9232958" y="4314553"/>
            <a:ext cx="0" cy="202874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286538" y="279284"/>
            <a:ext cx="11787447" cy="13091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Radio waves do not penetrate through a metal sheet but diffract around a corner</a:t>
            </a:r>
          </a:p>
        </p:txBody>
      </p:sp>
    </p:spTree>
    <p:extLst>
      <p:ext uri="{BB962C8B-B14F-4D97-AF65-F5344CB8AC3E}">
        <p14:creationId xmlns:p14="http://schemas.microsoft.com/office/powerpoint/2010/main" val="3013027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8" y="1421478"/>
            <a:ext cx="12024805" cy="5037516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 flipV="1">
            <a:off x="1645920" y="6147107"/>
            <a:ext cx="9584788" cy="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143408" y="300330"/>
            <a:ext cx="11961544" cy="1232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Radio waves can propagate as the ground wave along the interface </a:t>
            </a:r>
            <a:r>
              <a:rPr lang="en-US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between</a:t>
            </a:r>
            <a:r>
              <a:rPr lang="fi-FI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free space and conductive surface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72253" y="6166606"/>
            <a:ext cx="4553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conductive ground (PEC)</a:t>
            </a:r>
          </a:p>
        </p:txBody>
      </p:sp>
    </p:spTree>
    <p:extLst>
      <p:ext uri="{BB962C8B-B14F-4D97-AF65-F5344CB8AC3E}">
        <p14:creationId xmlns:p14="http://schemas.microsoft.com/office/powerpoint/2010/main" val="2557521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vektorigrafiikka, näyttökuva&#10;&#10;Kuvaus luotu automaattisesti">
            <a:extLst>
              <a:ext uri="{FF2B5EF4-FFF2-40B4-BE49-F238E27FC236}">
                <a16:creationId xmlns:a16="http://schemas.microsoft.com/office/drawing/2014/main" id="{A59D49D0-427D-4F6A-B3D6-21D8E97DB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" y="0"/>
            <a:ext cx="12152605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8AD54143-229B-44C1-AF20-E872B25D8E43}"/>
              </a:ext>
            </a:extLst>
          </p:cNvPr>
          <p:cNvSpPr txBox="1"/>
          <p:nvPr/>
        </p:nvSpPr>
        <p:spPr>
          <a:xfrm>
            <a:off x="3566986" y="4654381"/>
            <a:ext cx="33842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lossy medium</a:t>
            </a:r>
          </a:p>
          <a:p>
            <a:r>
              <a:rPr lang="fi-FI" sz="28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</a:t>
            </a:r>
            <a:r>
              <a:rPr lang="fi-FI" sz="2800" baseline="-25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fi-FI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 ja </a:t>
            </a:r>
            <a:r>
              <a:rPr lang="el-GR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σ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0,10 S/m</a:t>
            </a:r>
            <a:endParaRPr lang="fi-FI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01922861-C10D-44B2-845E-3C1180B40150}"/>
              </a:ext>
            </a:extLst>
          </p:cNvPr>
          <p:cNvSpPr txBox="1"/>
          <p:nvPr/>
        </p:nvSpPr>
        <p:spPr>
          <a:xfrm>
            <a:off x="3521678" y="1404554"/>
            <a:ext cx="10294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air</a:t>
            </a:r>
          </a:p>
          <a:p>
            <a:r>
              <a:rPr lang="fi-FI" sz="28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</a:t>
            </a:r>
            <a:r>
              <a:rPr lang="fi-FI" sz="2800" baseline="-25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fi-FI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</a:t>
            </a:r>
          </a:p>
        </p:txBody>
      </p:sp>
      <p:cxnSp>
        <p:nvCxnSpPr>
          <p:cNvPr id="6" name="Suora yhdysviiva 5">
            <a:extLst>
              <a:ext uri="{FF2B5EF4-FFF2-40B4-BE49-F238E27FC236}">
                <a16:creationId xmlns:a16="http://schemas.microsoft.com/office/drawing/2014/main" id="{D306AB1C-D68F-48BD-A5C3-4647BFB7E792}"/>
              </a:ext>
            </a:extLst>
          </p:cNvPr>
          <p:cNvCxnSpPr>
            <a:cxnSpLocks/>
          </p:cNvCxnSpPr>
          <p:nvPr/>
        </p:nvCxnSpPr>
        <p:spPr>
          <a:xfrm>
            <a:off x="3344562" y="3550508"/>
            <a:ext cx="700216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iruutu 7">
            <a:extLst>
              <a:ext uri="{FF2B5EF4-FFF2-40B4-BE49-F238E27FC236}">
                <a16:creationId xmlns:a16="http://schemas.microsoft.com/office/drawing/2014/main" id="{E5FC07A5-8E16-46D9-ABA2-F81FEA3FD73E}"/>
              </a:ext>
            </a:extLst>
          </p:cNvPr>
          <p:cNvSpPr txBox="1"/>
          <p:nvPr/>
        </p:nvSpPr>
        <p:spPr>
          <a:xfrm>
            <a:off x="238821" y="281369"/>
            <a:ext cx="2957139" cy="25545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Vertical</a:t>
            </a:r>
            <a:r>
              <a:rPr lang="fi-FI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dipole antenna </a:t>
            </a:r>
            <a:r>
              <a:rPr lang="fi-FI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half</a:t>
            </a:r>
            <a:r>
              <a:rPr lang="fi-FI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the air, </a:t>
            </a:r>
            <a:r>
              <a:rPr lang="fi-FI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half</a:t>
            </a:r>
            <a:r>
              <a:rPr lang="fi-FI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lossy medium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4D51012A-213B-426F-95DC-8C903CFD83A3}"/>
              </a:ext>
            </a:extLst>
          </p:cNvPr>
          <p:cNvSpPr txBox="1"/>
          <p:nvPr/>
        </p:nvSpPr>
        <p:spPr>
          <a:xfrm>
            <a:off x="1284654" y="3255715"/>
            <a:ext cx="1539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interface</a:t>
            </a:r>
          </a:p>
        </p:txBody>
      </p:sp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3E0709A9-6A92-4AC3-81C9-1AE7188E7F20}"/>
              </a:ext>
            </a:extLst>
          </p:cNvPr>
          <p:cNvCxnSpPr>
            <a:cxnSpLocks/>
          </p:cNvCxnSpPr>
          <p:nvPr/>
        </p:nvCxnSpPr>
        <p:spPr>
          <a:xfrm>
            <a:off x="2800865" y="3550508"/>
            <a:ext cx="50250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470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näyttökuva, vektorigrafiikka&#10;&#10;Kuvaus luotu automaattisesti">
            <a:extLst>
              <a:ext uri="{FF2B5EF4-FFF2-40B4-BE49-F238E27FC236}">
                <a16:creationId xmlns:a16="http://schemas.microsoft.com/office/drawing/2014/main" id="{B2087252-EC76-45A3-9E18-CB4F027FC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5779" cy="6944497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DE5A45EB-1F2F-45CE-B359-47A3FA39F541}"/>
              </a:ext>
            </a:extLst>
          </p:cNvPr>
          <p:cNvSpPr txBox="1"/>
          <p:nvPr/>
        </p:nvSpPr>
        <p:spPr>
          <a:xfrm>
            <a:off x="276252" y="246500"/>
            <a:ext cx="2850288" cy="33239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i-FI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Vertical dipole antenna in lossy medium, top part one dipole length from the interface</a:t>
            </a:r>
          </a:p>
        </p:txBody>
      </p:sp>
      <p:cxnSp>
        <p:nvCxnSpPr>
          <p:cNvPr id="5" name="Suora yhdysviiva 4">
            <a:extLst>
              <a:ext uri="{FF2B5EF4-FFF2-40B4-BE49-F238E27FC236}">
                <a16:creationId xmlns:a16="http://schemas.microsoft.com/office/drawing/2014/main" id="{322FF936-5FCA-407F-BE78-F5A6F51EC474}"/>
              </a:ext>
            </a:extLst>
          </p:cNvPr>
          <p:cNvCxnSpPr>
            <a:cxnSpLocks/>
          </p:cNvCxnSpPr>
          <p:nvPr/>
        </p:nvCxnSpPr>
        <p:spPr>
          <a:xfrm>
            <a:off x="3319849" y="3303372"/>
            <a:ext cx="700216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iruutu 5">
            <a:extLst>
              <a:ext uri="{FF2B5EF4-FFF2-40B4-BE49-F238E27FC236}">
                <a16:creationId xmlns:a16="http://schemas.microsoft.com/office/drawing/2014/main" id="{60FE9353-2B92-40E9-8EB6-22BB86E3078C}"/>
              </a:ext>
            </a:extLst>
          </p:cNvPr>
          <p:cNvSpPr txBox="1"/>
          <p:nvPr/>
        </p:nvSpPr>
        <p:spPr>
          <a:xfrm>
            <a:off x="1555675" y="3650163"/>
            <a:ext cx="1539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interface</a:t>
            </a:r>
          </a:p>
        </p:txBody>
      </p:sp>
      <p:cxnSp>
        <p:nvCxnSpPr>
          <p:cNvPr id="7" name="Suora nuoliyhdysviiva 6">
            <a:extLst>
              <a:ext uri="{FF2B5EF4-FFF2-40B4-BE49-F238E27FC236}">
                <a16:creationId xmlns:a16="http://schemas.microsoft.com/office/drawing/2014/main" id="{07B8475D-9D33-4B5C-B79D-D6C7CF46CB02}"/>
              </a:ext>
            </a:extLst>
          </p:cNvPr>
          <p:cNvCxnSpPr>
            <a:cxnSpLocks/>
          </p:cNvCxnSpPr>
          <p:nvPr/>
        </p:nvCxnSpPr>
        <p:spPr>
          <a:xfrm flipV="1">
            <a:off x="2991775" y="3377514"/>
            <a:ext cx="426928" cy="4842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iruutu 8">
            <a:extLst>
              <a:ext uri="{FF2B5EF4-FFF2-40B4-BE49-F238E27FC236}">
                <a16:creationId xmlns:a16="http://schemas.microsoft.com/office/drawing/2014/main" id="{EB8C632A-C8B8-482D-83FE-534B18853871}"/>
              </a:ext>
            </a:extLst>
          </p:cNvPr>
          <p:cNvSpPr txBox="1"/>
          <p:nvPr/>
        </p:nvSpPr>
        <p:spPr>
          <a:xfrm>
            <a:off x="3566986" y="4654381"/>
            <a:ext cx="33842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lossy medium</a:t>
            </a:r>
          </a:p>
          <a:p>
            <a:r>
              <a:rPr lang="fi-FI" sz="28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</a:t>
            </a:r>
            <a:r>
              <a:rPr lang="fi-FI" sz="2800" baseline="-25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fi-FI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 ja </a:t>
            </a:r>
            <a:r>
              <a:rPr lang="el-GR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σ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0,10 S/m</a:t>
            </a:r>
            <a:endParaRPr lang="fi-FI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86140CF6-0ED7-4F19-BBAD-E6581DC46169}"/>
              </a:ext>
            </a:extLst>
          </p:cNvPr>
          <p:cNvSpPr txBox="1"/>
          <p:nvPr/>
        </p:nvSpPr>
        <p:spPr>
          <a:xfrm>
            <a:off x="3521678" y="1404554"/>
            <a:ext cx="10294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air</a:t>
            </a:r>
          </a:p>
          <a:p>
            <a:r>
              <a:rPr lang="fi-FI" sz="28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</a:t>
            </a:r>
            <a:r>
              <a:rPr lang="fi-FI" sz="2800" baseline="-25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fi-FI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5DA0FBE2-DC8F-4C3C-9823-0D4C6B2ADB46}"/>
              </a:ext>
            </a:extLst>
          </p:cNvPr>
          <p:cNvSpPr txBox="1"/>
          <p:nvPr/>
        </p:nvSpPr>
        <p:spPr>
          <a:xfrm>
            <a:off x="10358016" y="3514799"/>
            <a:ext cx="1762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colour</a:t>
            </a:r>
            <a:r>
              <a:rPr lang="fi-FI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scale remains the same!</a:t>
            </a:r>
          </a:p>
        </p:txBody>
      </p:sp>
    </p:spTree>
    <p:extLst>
      <p:ext uri="{BB962C8B-B14F-4D97-AF65-F5344CB8AC3E}">
        <p14:creationId xmlns:p14="http://schemas.microsoft.com/office/powerpoint/2010/main" val="3528078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näyttökuva, valkokangas, elektroniikka&#10;&#10;Kuvaus luotu automaattisesti">
            <a:extLst>
              <a:ext uri="{FF2B5EF4-FFF2-40B4-BE49-F238E27FC236}">
                <a16:creationId xmlns:a16="http://schemas.microsoft.com/office/drawing/2014/main" id="{8FE1276D-F389-4B08-83C7-A3AD75103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10297" cy="6858001"/>
          </a:xfrm>
          <a:prstGeom prst="rect">
            <a:avLst/>
          </a:prstGeom>
        </p:spPr>
      </p:pic>
      <p:cxnSp>
        <p:nvCxnSpPr>
          <p:cNvPr id="4" name="Suora yhdysviiva 3">
            <a:extLst>
              <a:ext uri="{FF2B5EF4-FFF2-40B4-BE49-F238E27FC236}">
                <a16:creationId xmlns:a16="http://schemas.microsoft.com/office/drawing/2014/main" id="{528D870E-85E4-4C4D-B1D5-15BBD2F76146}"/>
              </a:ext>
            </a:extLst>
          </p:cNvPr>
          <p:cNvCxnSpPr>
            <a:cxnSpLocks/>
          </p:cNvCxnSpPr>
          <p:nvPr/>
        </p:nvCxnSpPr>
        <p:spPr>
          <a:xfrm>
            <a:off x="3060783" y="2511972"/>
            <a:ext cx="731519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iruutu 4">
            <a:extLst>
              <a:ext uri="{FF2B5EF4-FFF2-40B4-BE49-F238E27FC236}">
                <a16:creationId xmlns:a16="http://schemas.microsoft.com/office/drawing/2014/main" id="{0C502D8F-2981-424B-BF2B-DE4DBEC1797A}"/>
              </a:ext>
            </a:extLst>
          </p:cNvPr>
          <p:cNvSpPr txBox="1"/>
          <p:nvPr/>
        </p:nvSpPr>
        <p:spPr>
          <a:xfrm>
            <a:off x="123572" y="107096"/>
            <a:ext cx="2850288" cy="310854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i-FI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Vertical dipole antenna in lossy medium, top part three dipole lengths from the interface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C767C996-B613-496C-AF7E-85838D5291E4}"/>
              </a:ext>
            </a:extLst>
          </p:cNvPr>
          <p:cNvSpPr txBox="1"/>
          <p:nvPr/>
        </p:nvSpPr>
        <p:spPr>
          <a:xfrm>
            <a:off x="3521678" y="1404554"/>
            <a:ext cx="10294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air</a:t>
            </a:r>
          </a:p>
          <a:p>
            <a:r>
              <a:rPr lang="fi-FI" sz="28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</a:t>
            </a:r>
            <a:r>
              <a:rPr lang="fi-FI" sz="2800" baseline="-25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fi-FI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B7DFC1B4-F45A-4172-9E3C-5227EC0D1A15}"/>
              </a:ext>
            </a:extLst>
          </p:cNvPr>
          <p:cNvSpPr txBox="1"/>
          <p:nvPr/>
        </p:nvSpPr>
        <p:spPr>
          <a:xfrm>
            <a:off x="3346268" y="5095815"/>
            <a:ext cx="33842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lossy medium</a:t>
            </a:r>
          </a:p>
          <a:p>
            <a:r>
              <a:rPr lang="fi-FI" sz="28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</a:t>
            </a:r>
            <a:r>
              <a:rPr lang="fi-FI" sz="2800" baseline="-25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fi-FI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 ja </a:t>
            </a:r>
            <a:r>
              <a:rPr lang="el-GR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σ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0,10 S/m</a:t>
            </a:r>
            <a:endParaRPr lang="fi-FI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9507AEDD-6F79-4F73-AEF9-AE8848DC966A}"/>
              </a:ext>
            </a:extLst>
          </p:cNvPr>
          <p:cNvSpPr txBox="1"/>
          <p:nvPr/>
        </p:nvSpPr>
        <p:spPr>
          <a:xfrm>
            <a:off x="8509690" y="1902942"/>
            <a:ext cx="1539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interface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F38FB5D-53C8-469E-8C93-A2B60DA1BDC7}"/>
              </a:ext>
            </a:extLst>
          </p:cNvPr>
          <p:cNvSpPr txBox="1">
            <a:spLocks/>
          </p:cNvSpPr>
          <p:nvPr/>
        </p:nvSpPr>
        <p:spPr>
          <a:xfrm>
            <a:off x="3177060" y="129144"/>
            <a:ext cx="7158431" cy="1127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Radio waves </a:t>
            </a:r>
            <a:r>
              <a:rPr lang="en-US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not propagate in lossy medium such as see water</a:t>
            </a:r>
            <a:endParaRPr lang="fi-FI" sz="3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AFA0A8B1-6179-478A-B3F6-D91610AA344E}"/>
              </a:ext>
            </a:extLst>
          </p:cNvPr>
          <p:cNvSpPr txBox="1"/>
          <p:nvPr/>
        </p:nvSpPr>
        <p:spPr>
          <a:xfrm>
            <a:off x="10429038" y="3514799"/>
            <a:ext cx="1762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colour</a:t>
            </a:r>
            <a:r>
              <a:rPr lang="fi-FI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scale remains the same!</a:t>
            </a:r>
          </a:p>
        </p:txBody>
      </p:sp>
    </p:spTree>
    <p:extLst>
      <p:ext uri="{BB962C8B-B14F-4D97-AF65-F5344CB8AC3E}">
        <p14:creationId xmlns:p14="http://schemas.microsoft.com/office/powerpoint/2010/main" val="11011905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e7f7f9e3-da6e-4ecf-a4aa-5cdada6adba9"/>
  <p:tag name="TPVERSION" val="6"/>
  <p:tag name="TPFULLVERSION" val="7.5.3.1"/>
  <p:tag name="PPTVERSION" val="16"/>
  <p:tag name="TPOS" val="2"/>
  <p:tag name="TPLASTSAVEVERSION" val="6.2 P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7992</TotalTime>
  <Words>260</Words>
  <Application>Microsoft Office PowerPoint</Application>
  <PresentationFormat>Laajakuva</PresentationFormat>
  <Paragraphs>46</Paragraphs>
  <Slides>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Cambria</vt:lpstr>
      <vt:lpstr>Cambria Math</vt:lpstr>
      <vt:lpstr>Georgia</vt:lpstr>
      <vt:lpstr>Times New Roman</vt:lpstr>
      <vt:lpstr>Office Theme</vt:lpstr>
      <vt:lpstr>Microwave engineering I (MiWE I) </vt:lpstr>
      <vt:lpstr>PowerPoint-esitys</vt:lpstr>
      <vt:lpstr>PowerPoint-esitys</vt:lpstr>
      <vt:lpstr>Plane or spherical wave?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Microwave engineering I</dc:title>
  <dc:creator>Holopainen Jari</dc:creator>
  <cp:lastModifiedBy>Holopainen Jari</cp:lastModifiedBy>
  <cp:revision>33</cp:revision>
  <dcterms:created xsi:type="dcterms:W3CDTF">2021-01-08T08:56:53Z</dcterms:created>
  <dcterms:modified xsi:type="dcterms:W3CDTF">2022-01-10T11:10:56Z</dcterms:modified>
</cp:coreProperties>
</file>