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8" r:id="rId3"/>
    <p:sldId id="257" r:id="rId4"/>
    <p:sldId id="267" r:id="rId5"/>
    <p:sldId id="265" r:id="rId6"/>
    <p:sldId id="274" r:id="rId7"/>
    <p:sldId id="266" r:id="rId8"/>
    <p:sldId id="268" r:id="rId9"/>
    <p:sldId id="269" r:id="rId10"/>
    <p:sldId id="270" r:id="rId11"/>
    <p:sldId id="271" r:id="rId12"/>
    <p:sldId id="272" r:id="rId13"/>
    <p:sldId id="275" r:id="rId14"/>
    <p:sldId id="273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23 March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23 March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2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23 March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23 March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23 March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23 March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6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23 March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3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23 March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5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23 March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23 March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23 March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3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23 March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28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4" r:id="rId4"/>
    <p:sldLayoutId id="2147483695" r:id="rId5"/>
    <p:sldLayoutId id="2147483700" r:id="rId6"/>
    <p:sldLayoutId id="2147483696" r:id="rId7"/>
    <p:sldLayoutId id="2147483697" r:id="rId8"/>
    <p:sldLayoutId id="2147483698" r:id="rId9"/>
    <p:sldLayoutId id="2147483699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ndscape of mountain and starry night">
            <a:extLst>
              <a:ext uri="{FF2B5EF4-FFF2-40B4-BE49-F238E27FC236}">
                <a16:creationId xmlns:a16="http://schemas.microsoft.com/office/drawing/2014/main" id="{51FB06CB-D46C-2592-49E0-A412F2002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7" r="30138" b="-1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BEC9E-5917-4341-93DC-4687DBD79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6528A-EC97-444C-8F51-0F0D37DEB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23.3. klo 14.15</a:t>
            </a:r>
          </a:p>
        </p:txBody>
      </p:sp>
    </p:spTree>
    <p:extLst>
      <p:ext uri="{BB962C8B-B14F-4D97-AF65-F5344CB8AC3E}">
        <p14:creationId xmlns:p14="http://schemas.microsoft.com/office/powerpoint/2010/main" val="291647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9509-05AB-4C68-B321-F8186F6A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0"/>
            <a:ext cx="8596668" cy="821690"/>
          </a:xfrm>
        </p:spPr>
        <p:txBody>
          <a:bodyPr/>
          <a:lstStyle/>
          <a:p>
            <a:r>
              <a:rPr lang="fi-FI" dirty="0"/>
              <a:t>Verbiharjoitus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346BF-5691-455C-BC11-EA7966EA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085850"/>
            <a:ext cx="11105091" cy="5400675"/>
          </a:xfrm>
        </p:spPr>
        <p:txBody>
          <a:bodyPr/>
          <a:lstStyle/>
          <a:p>
            <a:pPr marL="4000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Hänen äiti (laulaa) __________________ oopperassa.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(matkustaa) _______________ Tukholmaan laivalla.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Sinä (pelata) ______________ tietokoneella aamusta iltaan.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Illalla me (juoda, neg.) _______________ kahvia enää.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(opiskella) ___________________ suomea 2 vuotta.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Pekka (nousta) ____________ klo 6.00 aamulla.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Anteeksi, mutta teidän keskustelu (häiritä) _______________ minua.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550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01FD-523C-47CC-8BE1-1CD220E2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748637"/>
          </a:xfrm>
        </p:spPr>
        <p:txBody>
          <a:bodyPr/>
          <a:lstStyle/>
          <a:p>
            <a:r>
              <a:rPr lang="en-US" dirty="0"/>
              <a:t>Verbiharjoitus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91F48-E338-41EC-989A-1FFEF6EFB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57324"/>
            <a:ext cx="10533591" cy="4629151"/>
          </a:xfrm>
        </p:spPr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Ihmiset (nauraa) ______________, kun (katsoa) _______________ komediaa.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(siivota, neg.) ____________________ koskaan maanantaisin.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Minun sisko (haluta) _________________ koiran.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(tarvita, neg.) ________________ sateenvarjoa. Ulkona paistaa aurinko.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(tulla) _______________ kotiin vasta myöhään illalla.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604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410F6-FFC8-46C0-B620-36808729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89" y="922444"/>
            <a:ext cx="3992649" cy="4602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4AAE2B-0A03-45FF-BEBC-5BD816DC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17" y="2494119"/>
            <a:ext cx="4650004" cy="3173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459A24-23D7-45F7-9DB3-FBDCB216FE96}"/>
              </a:ext>
            </a:extLst>
          </p:cNvPr>
          <p:cNvSpPr txBox="1"/>
          <p:nvPr/>
        </p:nvSpPr>
        <p:spPr>
          <a:xfrm>
            <a:off x="2571750" y="5848350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C09DE-2458-406D-BC0D-8FC7F3FCBCF1}"/>
              </a:ext>
            </a:extLst>
          </p:cNvPr>
          <p:cNvSpPr txBox="1"/>
          <p:nvPr/>
        </p:nvSpPr>
        <p:spPr>
          <a:xfrm>
            <a:off x="6305550" y="651646"/>
            <a:ext cx="531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Astevaihtelu</a:t>
            </a:r>
          </a:p>
          <a:p>
            <a:r>
              <a:rPr lang="fi-FI" sz="3200" b="1" dirty="0"/>
              <a:t>Verbityyppi 1</a:t>
            </a:r>
          </a:p>
        </p:txBody>
      </p:sp>
    </p:spTree>
    <p:extLst>
      <p:ext uri="{BB962C8B-B14F-4D97-AF65-F5344CB8AC3E}">
        <p14:creationId xmlns:p14="http://schemas.microsoft.com/office/powerpoint/2010/main" val="303144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4A01E-2B77-47EF-8D94-13186468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09728"/>
            <a:ext cx="10241280" cy="69989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Muodosta minä-lauseet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A31BF-550F-4D74-A636-6141E1FEC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285875"/>
            <a:ext cx="10908030" cy="49339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200" dirty="0"/>
              <a:t>Malli: LÄH</a:t>
            </a:r>
            <a:r>
              <a:rPr lang="fi-FI" sz="3200" b="1" dirty="0">
                <a:solidFill>
                  <a:srgbClr val="FF0000"/>
                </a:solidFill>
              </a:rPr>
              <a:t>T</a:t>
            </a:r>
            <a:r>
              <a:rPr lang="fi-FI" sz="3200" dirty="0"/>
              <a:t>EÄ KOTIIN – Minä läh</a:t>
            </a:r>
            <a:r>
              <a:rPr lang="fi-FI" sz="3200" b="1" dirty="0">
                <a:solidFill>
                  <a:srgbClr val="FF0000"/>
                </a:solidFill>
              </a:rPr>
              <a:t>d</a:t>
            </a:r>
            <a:r>
              <a:rPr lang="fi-FI" sz="3200" dirty="0"/>
              <a:t>en kotiin.</a:t>
            </a:r>
          </a:p>
          <a:p>
            <a:pPr marL="0" indent="0">
              <a:buNone/>
            </a:pPr>
            <a:endParaRPr lang="fi-FI" sz="3200" dirty="0"/>
          </a:p>
          <a:p>
            <a:r>
              <a:rPr lang="fi-FI" sz="2800" dirty="0"/>
              <a:t>NU</a:t>
            </a:r>
            <a:r>
              <a:rPr lang="fi-FI" sz="2800" b="1" dirty="0"/>
              <a:t>KK</a:t>
            </a:r>
            <a:r>
              <a:rPr lang="fi-FI" sz="2800" dirty="0"/>
              <a:t>UA PITKÄÄN</a:t>
            </a:r>
          </a:p>
          <a:p>
            <a:r>
              <a:rPr lang="fi-FI" sz="2800" dirty="0"/>
              <a:t>LE</a:t>
            </a:r>
            <a:r>
              <a:rPr lang="fi-FI" sz="2800" b="1" dirty="0"/>
              <a:t>NT</a:t>
            </a:r>
            <a:r>
              <a:rPr lang="fi-FI" sz="2800" dirty="0"/>
              <a:t>ÄÄ ESPANJAAN</a:t>
            </a:r>
          </a:p>
          <a:p>
            <a:r>
              <a:rPr lang="fi-FI" sz="2800" dirty="0"/>
              <a:t>LEI</a:t>
            </a:r>
            <a:r>
              <a:rPr lang="fi-FI" sz="2800" b="1" dirty="0"/>
              <a:t>P</a:t>
            </a:r>
            <a:r>
              <a:rPr lang="fi-FI" sz="2800" dirty="0"/>
              <a:t>OA PULLAA</a:t>
            </a:r>
          </a:p>
          <a:p>
            <a:r>
              <a:rPr lang="fi-FI" sz="2800" dirty="0"/>
              <a:t>KIRJOI</a:t>
            </a:r>
            <a:r>
              <a:rPr lang="fi-FI" sz="2800" b="1" dirty="0"/>
              <a:t>TT</a:t>
            </a:r>
            <a:r>
              <a:rPr lang="fi-FI" sz="2800" dirty="0"/>
              <a:t>AA PALJON</a:t>
            </a:r>
          </a:p>
          <a:p>
            <a:r>
              <a:rPr lang="fi-FI" sz="2800" dirty="0"/>
              <a:t>O</a:t>
            </a:r>
            <a:r>
              <a:rPr lang="fi-FI" sz="2800" b="1" dirty="0"/>
              <a:t>TT</a:t>
            </a:r>
            <a:r>
              <a:rPr lang="fi-FI" sz="2800" dirty="0"/>
              <a:t>AA TEETÄ</a:t>
            </a:r>
          </a:p>
          <a:p>
            <a:r>
              <a:rPr lang="fi-FI" sz="2800" dirty="0"/>
              <a:t>KÄY</a:t>
            </a:r>
            <a:r>
              <a:rPr lang="fi-FI" sz="2800" b="1" dirty="0"/>
              <a:t>TT</a:t>
            </a:r>
            <a:r>
              <a:rPr lang="fi-FI" sz="2800" dirty="0"/>
              <a:t>ÄÄ TIETOKONETTA</a:t>
            </a:r>
          </a:p>
          <a:p>
            <a:r>
              <a:rPr lang="fi-FI" sz="2800" dirty="0"/>
              <a:t>LU</a:t>
            </a:r>
            <a:r>
              <a:rPr lang="fi-FI" sz="2800" b="1" dirty="0"/>
              <a:t>K</a:t>
            </a:r>
            <a:r>
              <a:rPr lang="fi-FI" sz="2800" dirty="0"/>
              <a:t>EA KIRJAA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64229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0FAF1-16A3-481E-B1EB-339292159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491"/>
            <a:ext cx="9895840" cy="6309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A77684-7112-4EE5-93AB-EBCBF5D500A2}"/>
              </a:ext>
            </a:extLst>
          </p:cNvPr>
          <p:cNvSpPr txBox="1"/>
          <p:nvPr/>
        </p:nvSpPr>
        <p:spPr>
          <a:xfrm>
            <a:off x="375920" y="0"/>
            <a:ext cx="711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FF0000"/>
                </a:solidFill>
              </a:rPr>
              <a:t>Paritehtävä 2</a:t>
            </a:r>
          </a:p>
        </p:txBody>
      </p:sp>
    </p:spTree>
    <p:extLst>
      <p:ext uri="{BB962C8B-B14F-4D97-AF65-F5344CB8AC3E}">
        <p14:creationId xmlns:p14="http://schemas.microsoft.com/office/powerpoint/2010/main" val="213982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20DD3-4A8D-40D5-806C-4F8D91215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77" y="93260"/>
            <a:ext cx="9741918" cy="63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7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44F1-BD94-41A1-903E-2FB8CE16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795528"/>
            <a:ext cx="11704320" cy="1581912"/>
          </a:xfrm>
        </p:spPr>
        <p:txBody>
          <a:bodyPr>
            <a:normAutofit fontScale="90000"/>
          </a:bodyPr>
          <a:lstStyle/>
          <a:p>
            <a:r>
              <a:rPr lang="en-US" dirty="0"/>
              <a:t>VIDEO: MINULLA ON PUNAINEN PAITA</a:t>
            </a:r>
            <a:br>
              <a:rPr lang="en-US" dirty="0"/>
            </a:br>
            <a:r>
              <a:rPr lang="en-US" dirty="0"/>
              <a:t>mYCOURSES</a:t>
            </a:r>
          </a:p>
        </p:txBody>
      </p:sp>
    </p:spTree>
    <p:extLst>
      <p:ext uri="{BB962C8B-B14F-4D97-AF65-F5344CB8AC3E}">
        <p14:creationId xmlns:p14="http://schemas.microsoft.com/office/powerpoint/2010/main" val="202682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32C98-4893-44E7-B134-3F958E2B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2" y="1482089"/>
            <a:ext cx="5933436" cy="20739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4000" dirty="0"/>
              <a:t>Millainen </a:t>
            </a:r>
            <a:r>
              <a:rPr lang="fi-FI" sz="4000" b="1" dirty="0"/>
              <a:t>sää</a:t>
            </a:r>
            <a:r>
              <a:rPr lang="fi-FI" sz="4000" dirty="0"/>
              <a:t> tänään on?</a:t>
            </a:r>
          </a:p>
          <a:p>
            <a:pPr marL="0" indent="0">
              <a:buNone/>
            </a:pPr>
            <a:r>
              <a:rPr lang="fi-FI" sz="4000" dirty="0"/>
              <a:t>Millainen </a:t>
            </a:r>
            <a:r>
              <a:rPr lang="fi-FI" sz="4000" b="1" dirty="0"/>
              <a:t>ilma</a:t>
            </a:r>
            <a:r>
              <a:rPr lang="fi-FI" sz="4000" dirty="0"/>
              <a:t> tänään on?</a:t>
            </a:r>
          </a:p>
        </p:txBody>
      </p:sp>
      <p:pic>
        <p:nvPicPr>
          <p:cNvPr id="7" name="Graphic 6" descr="Partial Sun">
            <a:extLst>
              <a:ext uri="{FF2B5EF4-FFF2-40B4-BE49-F238E27FC236}">
                <a16:creationId xmlns:a16="http://schemas.microsoft.com/office/drawing/2014/main" id="{3E753D47-2148-D6B7-4685-88CA38E3C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0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uulinen sää | Papunet">
            <a:extLst>
              <a:ext uri="{FF2B5EF4-FFF2-40B4-BE49-F238E27FC236}">
                <a16:creationId xmlns:a16="http://schemas.microsoft.com/office/drawing/2014/main" id="{BC25189C-1DFC-49CE-B35C-8F3CA459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94" y="321733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Kuvapankki - Sää ja ilmasto | Papunet">
            <a:extLst>
              <a:ext uri="{FF2B5EF4-FFF2-40B4-BE49-F238E27FC236}">
                <a16:creationId xmlns:a16="http://schemas.microsoft.com/office/drawing/2014/main" id="{8E438E2F-B52F-4F39-8793-E883524A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216" y="564419"/>
            <a:ext cx="3401568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Kuvapankki - Sää ja ilmasto | Papunet">
            <a:extLst>
              <a:ext uri="{FF2B5EF4-FFF2-40B4-BE49-F238E27FC236}">
                <a16:creationId xmlns:a16="http://schemas.microsoft.com/office/drawing/2014/main" id="{3A94F19E-85E1-42E2-A97A-AB5606AF4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4939" y="321733"/>
            <a:ext cx="2495769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Kuvapankki - Sää ja ilmasto | Papunet">
            <a:extLst>
              <a:ext uri="{FF2B5EF4-FFF2-40B4-BE49-F238E27FC236}">
                <a16:creationId xmlns:a16="http://schemas.microsoft.com/office/drawing/2014/main" id="{7B6B0AA8-15E0-4368-86CB-AD0ED4D0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79" y="3783923"/>
            <a:ext cx="2563341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uvapankki - Sää ja ilmasto | Papunet">
            <a:extLst>
              <a:ext uri="{FF2B5EF4-FFF2-40B4-BE49-F238E27FC236}">
                <a16:creationId xmlns:a16="http://schemas.microsoft.com/office/drawing/2014/main" id="{A91651BF-9D8E-4785-99BC-7B02BF051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6792" y="3783923"/>
            <a:ext cx="2644173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uvapankki - Sää ja ilmasto | Papunet">
            <a:extLst>
              <a:ext uri="{FF2B5EF4-FFF2-40B4-BE49-F238E27FC236}">
                <a16:creationId xmlns:a16="http://schemas.microsoft.com/office/drawing/2014/main" id="{F86584E6-4C6A-4024-9B1B-850DCE44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8987" y="3783923"/>
            <a:ext cx="2667842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30D3-D0BF-45D7-B259-625C27FA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1950"/>
            <a:ext cx="11050905" cy="990600"/>
          </a:xfrm>
        </p:spPr>
        <p:txBody>
          <a:bodyPr>
            <a:normAutofit/>
          </a:bodyPr>
          <a:lstStyle/>
          <a:p>
            <a:r>
              <a:rPr lang="en-US" sz="3100"/>
              <a:t>Muodosta kysymys</a:t>
            </a:r>
            <a:br>
              <a:rPr lang="en-US" sz="3100"/>
            </a:br>
            <a:r>
              <a:rPr lang="en-US" sz="2700" b="0" cap="none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Malli: Nyt on kevät. – Onko nyt kevät?</a:t>
            </a:r>
            <a:endParaRPr lang="en-US" sz="27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1638-7AB7-4594-9449-F8B5A1DBA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088"/>
            <a:ext cx="10241280" cy="4488561"/>
          </a:xfrm>
        </p:spPr>
        <p:txBody>
          <a:bodyPr>
            <a:noAutofit/>
          </a:bodyPr>
          <a:lstStyle/>
          <a:p>
            <a:r>
              <a:rPr lang="fi-FI" sz="2800" dirty="0"/>
              <a:t>Tänään paistaa aurinko.</a:t>
            </a:r>
          </a:p>
          <a:p>
            <a:r>
              <a:rPr lang="fi-FI" sz="2800" dirty="0"/>
              <a:t>Huomenna on kylmä päivä.</a:t>
            </a:r>
          </a:p>
          <a:p>
            <a:r>
              <a:rPr lang="fi-FI" sz="2800" dirty="0"/>
              <a:t>Tammikuussa sataa lunta.</a:t>
            </a:r>
          </a:p>
          <a:p>
            <a:r>
              <a:rPr lang="fi-FI" sz="2800" dirty="0"/>
              <a:t>Keväällä on lämmin.</a:t>
            </a:r>
          </a:p>
          <a:p>
            <a:r>
              <a:rPr lang="fi-FI" sz="2800" dirty="0"/>
              <a:t>Aamulla linnut laulavat kauniisti.</a:t>
            </a:r>
          </a:p>
          <a:p>
            <a:r>
              <a:rPr lang="fi-FI" sz="2800" dirty="0"/>
              <a:t>Syksyllä tuulee paljon.</a:t>
            </a:r>
          </a:p>
          <a:p>
            <a:r>
              <a:rPr lang="fi-FI" sz="2800" dirty="0"/>
              <a:t>Heinäkuussa on kuumaa.</a:t>
            </a:r>
          </a:p>
        </p:txBody>
      </p:sp>
      <p:pic>
        <p:nvPicPr>
          <p:cNvPr id="2050" name="Picture 2" descr="Solar Energy, Solar Power Color Isolated Vector Icon Stock Vector -  Illustration of growing, flower: 125901073">
            <a:extLst>
              <a:ext uri="{FF2B5EF4-FFF2-40B4-BE49-F238E27FC236}">
                <a16:creationId xmlns:a16="http://schemas.microsoft.com/office/drawing/2014/main" id="{9E5F0186-F9A1-4372-BCC6-5CB8D63B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53553"/>
            <a:ext cx="4180205" cy="41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3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BAD0E-CD75-4963-AF43-186D9E834ADE}"/>
              </a:ext>
            </a:extLst>
          </p:cNvPr>
          <p:cNvSpPr txBox="1"/>
          <p:nvPr/>
        </p:nvSpPr>
        <p:spPr>
          <a:xfrm>
            <a:off x="543984" y="335845"/>
            <a:ext cx="105346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Suomessa…</a:t>
            </a:r>
          </a:p>
          <a:p>
            <a:endParaRPr lang="fi-FI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Millainen sää on talvella?       Talvella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Millainen sää on keväällä?      Keväällä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Millainen sää on kesällä?        Kesällä…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Millainen sää on syksyllä?       Syksyllä …</a:t>
            </a:r>
          </a:p>
          <a:p>
            <a:pPr marL="514350" indent="-514350">
              <a:buFont typeface="+mj-lt"/>
              <a:buAutoNum type="arabicPeriod"/>
            </a:pPr>
            <a:endParaRPr lang="fi-FI" sz="2800" b="0" i="0" dirty="0">
              <a:effectLst/>
              <a:latin typeface="-apple-system"/>
            </a:endParaRPr>
          </a:p>
          <a:p>
            <a:pPr marL="514350" indent="-514350">
              <a:buFont typeface="+mj-lt"/>
              <a:buAutoNum type="arabicPeriod"/>
            </a:pPr>
            <a:endParaRPr lang="fi-FI" sz="2800" b="0" i="0" dirty="0">
              <a:effectLst/>
              <a:latin typeface="-apple-system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fi-FI" sz="2800" b="0" i="0" dirty="0">
                <a:effectLst/>
                <a:latin typeface="-apple-system"/>
              </a:rPr>
              <a:t>Mikä on sun </a:t>
            </a:r>
            <a:r>
              <a:rPr lang="fi-FI" sz="2800" b="1" i="0" dirty="0">
                <a:effectLst/>
                <a:latin typeface="-apple-system"/>
              </a:rPr>
              <a:t>lempi</a:t>
            </a:r>
            <a:r>
              <a:rPr lang="fi-FI" sz="2800" b="0" i="0" dirty="0">
                <a:effectLst/>
                <a:latin typeface="-apple-system"/>
              </a:rPr>
              <a:t>vuodenaika?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2800" b="0" i="0" dirty="0">
                <a:effectLst/>
                <a:latin typeface="-apple-system"/>
              </a:rPr>
              <a:t>Millainen sää on sun kotimaassa?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2800" b="0" i="0" dirty="0">
                <a:effectLst/>
                <a:latin typeface="-apple-system"/>
              </a:rPr>
              <a:t>Onko sun kotimaassa 4 </a:t>
            </a:r>
            <a:r>
              <a:rPr lang="fi-FI" sz="2800" b="1" i="0" dirty="0">
                <a:effectLst/>
                <a:latin typeface="-apple-system"/>
              </a:rPr>
              <a:t>vuodenaikaa</a:t>
            </a:r>
            <a:r>
              <a:rPr lang="fi-FI" sz="2800" b="0" i="0" dirty="0">
                <a:effectLst/>
                <a:latin typeface="-apple-system"/>
              </a:rPr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2800" b="0" i="0" dirty="0">
                <a:effectLst/>
                <a:latin typeface="-apple-system"/>
              </a:rPr>
              <a:t>Onko sun kotimaassa samanlainen vai erilainen sää kuin Suomessa?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2800" b="0" i="0" dirty="0">
                <a:effectLst/>
                <a:latin typeface="-apple-system"/>
              </a:rPr>
              <a:t>Milloin olet syntynyt?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sz="32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2604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28BB2-B9C9-4A26-84AF-271CEBC20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55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B952AF-80AB-45EE-9702-04A777A14423}"/>
              </a:ext>
            </a:extLst>
          </p:cNvPr>
          <p:cNvSpPr txBox="1"/>
          <p:nvPr/>
        </p:nvSpPr>
        <p:spPr>
          <a:xfrm>
            <a:off x="538480" y="44148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107</a:t>
            </a:r>
          </a:p>
        </p:txBody>
      </p:sp>
    </p:spTree>
    <p:extLst>
      <p:ext uri="{BB962C8B-B14F-4D97-AF65-F5344CB8AC3E}">
        <p14:creationId xmlns:p14="http://schemas.microsoft.com/office/powerpoint/2010/main" val="396522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FE196-A33C-4E8F-B38F-2C63D72BE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08207"/>
            <a:ext cx="8251288" cy="5892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8B51F4-89A6-403C-98BB-51FD80DFB31E}"/>
              </a:ext>
            </a:extLst>
          </p:cNvPr>
          <p:cNvSpPr txBox="1"/>
          <p:nvPr/>
        </p:nvSpPr>
        <p:spPr>
          <a:xfrm>
            <a:off x="8181975" y="950595"/>
            <a:ext cx="4219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FF0000"/>
                </a:solidFill>
              </a:rPr>
              <a:t>Paritehtävä 1.</a:t>
            </a:r>
          </a:p>
          <a:p>
            <a:r>
              <a:rPr lang="fi-FI" sz="2800" dirty="0"/>
              <a:t>Puhu parin kanssa säästä.</a:t>
            </a:r>
          </a:p>
        </p:txBody>
      </p:sp>
    </p:spTree>
    <p:extLst>
      <p:ext uri="{BB962C8B-B14F-4D97-AF65-F5344CB8AC3E}">
        <p14:creationId xmlns:p14="http://schemas.microsoft.com/office/powerpoint/2010/main" val="261301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BB67-AA0E-4439-8C93-9B1F1548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660400"/>
          </a:xfrm>
        </p:spPr>
        <p:txBody>
          <a:bodyPr/>
          <a:lstStyle/>
          <a:p>
            <a:r>
              <a:rPr lang="en-US" dirty="0"/>
              <a:t>Verbityypit, kertausta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D0B7-23D0-4E8F-A912-A85ED7CD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19199"/>
            <a:ext cx="11219391" cy="538162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ISTU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KIRJOITTA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LUKE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istu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tuolilla. / Liisa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kirjoitta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kirjettä. / He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vat kirjaa illalla.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SYÖ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DÄ</a:t>
            </a: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VOI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JUO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syö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tte jäätelöä. / Me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mme käydä kaupassa tänään. / Sinä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juo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paljon kahvia.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</a:t>
            </a: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MEN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</a:t>
            </a: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OPISKEL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hampaat 2 kertaa päivässä. / Te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tte kurssille huomenna. / He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opiskele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vat suomea ahkerasti.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272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9904-95F7-48A8-9EBB-C51BDFE3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59" y="156238"/>
            <a:ext cx="8596668" cy="786737"/>
          </a:xfrm>
        </p:spPr>
        <p:txBody>
          <a:bodyPr/>
          <a:lstStyle/>
          <a:p>
            <a:r>
              <a:rPr lang="en-US" dirty="0"/>
              <a:t>Verbit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C6AA-7777-495D-9FCD-636A6021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59" y="1160464"/>
            <a:ext cx="11362266" cy="5541298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HERÄ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</a:t>
            </a: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PELA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HALU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Mihin aikaan sinä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herää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t? / Minun poika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pelaa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futista viikonloppuisin. / Minä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halua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kovasti suklaata.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TARV</a:t>
            </a:r>
            <a:r>
              <a:rPr lang="fi-FI" sz="2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HÄIR</a:t>
            </a:r>
            <a:r>
              <a:rPr lang="fi-FI" sz="2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</a:t>
            </a:r>
            <a: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VAL</a:t>
            </a:r>
            <a:r>
              <a:rPr lang="fi-FI" sz="2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i-F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Tarvitse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tko apua? / Anteeksi, että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häiritse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/ Me 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valitse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mme itse sopivan kurssin.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9278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_2SEEDS">
      <a:dk1>
        <a:srgbClr val="000000"/>
      </a:dk1>
      <a:lt1>
        <a:srgbClr val="FFFFFF"/>
      </a:lt1>
      <a:dk2>
        <a:srgbClr val="243541"/>
      </a:dk2>
      <a:lt2>
        <a:srgbClr val="E8E3E2"/>
      </a:lt2>
      <a:accent1>
        <a:srgbClr val="79AAB1"/>
      </a:accent1>
      <a:accent2>
        <a:srgbClr val="81AA9E"/>
      </a:accent2>
      <a:accent3>
        <a:srgbClr val="8BA3C0"/>
      </a:accent3>
      <a:accent4>
        <a:srgbClr val="BA7F95"/>
      </a:accent4>
      <a:accent5>
        <a:srgbClr val="C59694"/>
      </a:accent5>
      <a:accent6>
        <a:srgbClr val="BA9A7F"/>
      </a:accent6>
      <a:hlink>
        <a:srgbClr val="AE7269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408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-apple-system</vt:lpstr>
      <vt:lpstr>Arial</vt:lpstr>
      <vt:lpstr>Calibri</vt:lpstr>
      <vt:lpstr>Gill Sans Nova</vt:lpstr>
      <vt:lpstr>GradientRiseVTI</vt:lpstr>
      <vt:lpstr>Suomi 2</vt:lpstr>
      <vt:lpstr>PowerPoint Presentation</vt:lpstr>
      <vt:lpstr>PowerPoint Presentation</vt:lpstr>
      <vt:lpstr>Muodosta kysymys Malli: Nyt on kevät. – Onko nyt kevät?</vt:lpstr>
      <vt:lpstr>PowerPoint Presentation</vt:lpstr>
      <vt:lpstr>PowerPoint Presentation</vt:lpstr>
      <vt:lpstr>PowerPoint Presentation</vt:lpstr>
      <vt:lpstr>Verbityypit, kertausta</vt:lpstr>
      <vt:lpstr>Verbit</vt:lpstr>
      <vt:lpstr>Verbiharjoitus 1.</vt:lpstr>
      <vt:lpstr>Verbiharjoitus 2</vt:lpstr>
      <vt:lpstr>PowerPoint Presentation</vt:lpstr>
      <vt:lpstr>Muodosta minä-lauseet</vt:lpstr>
      <vt:lpstr>PowerPoint Presentation</vt:lpstr>
      <vt:lpstr>PowerPoint Presentation</vt:lpstr>
      <vt:lpstr>VIDEO: MINULLA ON PUNAINEN PAITA mYCOURSES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6</cp:revision>
  <dcterms:created xsi:type="dcterms:W3CDTF">2022-03-23T08:25:43Z</dcterms:created>
  <dcterms:modified xsi:type="dcterms:W3CDTF">2022-03-23T09:12:25Z</dcterms:modified>
</cp:coreProperties>
</file>