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21" r:id="rId3"/>
    <p:sldId id="322" r:id="rId4"/>
    <p:sldId id="292" r:id="rId5"/>
    <p:sldId id="287" r:id="rId6"/>
    <p:sldId id="405" r:id="rId7"/>
    <p:sldId id="313" r:id="rId8"/>
    <p:sldId id="406" r:id="rId9"/>
    <p:sldId id="306" r:id="rId10"/>
    <p:sldId id="320" r:id="rId11"/>
    <p:sldId id="414" r:id="rId12"/>
    <p:sldId id="308" r:id="rId13"/>
    <p:sldId id="307" r:id="rId14"/>
    <p:sldId id="422" r:id="rId15"/>
    <p:sldId id="301" r:id="rId16"/>
    <p:sldId id="415" r:id="rId17"/>
    <p:sldId id="334" r:id="rId18"/>
    <p:sldId id="273" r:id="rId19"/>
    <p:sldId id="302" r:id="rId20"/>
    <p:sldId id="335" r:id="rId21"/>
    <p:sldId id="330" r:id="rId22"/>
    <p:sldId id="337" r:id="rId23"/>
    <p:sldId id="338" r:id="rId24"/>
    <p:sldId id="410" r:id="rId25"/>
    <p:sldId id="408" r:id="rId26"/>
    <p:sldId id="417" r:id="rId27"/>
    <p:sldId id="412" r:id="rId28"/>
    <p:sldId id="421" r:id="rId29"/>
    <p:sldId id="418" r:id="rId30"/>
    <p:sldId id="419" r:id="rId31"/>
    <p:sldId id="423" r:id="rId32"/>
    <p:sldId id="300" r:id="rId33"/>
    <p:sldId id="274" r:id="rId34"/>
    <p:sldId id="416" r:id="rId35"/>
    <p:sldId id="285" r:id="rId36"/>
    <p:sldId id="324" r:id="rId37"/>
    <p:sldId id="420" r:id="rId38"/>
    <p:sldId id="276" r:id="rId39"/>
    <p:sldId id="299" r:id="rId40"/>
    <p:sldId id="277" r:id="rId41"/>
    <p:sldId id="278" r:id="rId42"/>
    <p:sldId id="424" r:id="rId43"/>
    <p:sldId id="407" r:id="rId44"/>
    <p:sldId id="425" r:id="rId45"/>
    <p:sldId id="40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795C"/>
    <a:srgbClr val="5B9BD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13:21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3641,'-8'-5'16,"4"-3"-8,1-8-3665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E3C8-D866-4013-BB8F-9D3385AEF8A9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22E5-9261-4147-9CD2-E517C76096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77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9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16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74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8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2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10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79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96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02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91BC-A8F5-485C-A70C-1EA39A34D9B7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366E-A0F3-476B-89C4-4BDA04FDDB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438" y="300446"/>
            <a:ext cx="8258175" cy="6230983"/>
          </a:xfrm>
          <a:prstGeom prst="rect">
            <a:avLst/>
          </a:prstGeom>
          <a:solidFill>
            <a:srgbClr val="F56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68950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Luento 4B: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Termiset ominaisuudet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0545" y="4645278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dirty="0"/>
              <a:t>Sami Franssila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8D770C-013C-48AD-99BF-0132B0E09FDA}"/>
                  </a:ext>
                </a:extLst>
              </p14:cNvPr>
              <p14:cNvContentPartPr/>
              <p14:nvPr/>
            </p14:nvContentPartPr>
            <p14:xfrm>
              <a:off x="3496995" y="6252825"/>
              <a:ext cx="612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8D770C-013C-48AD-99BF-0132B0E09F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8355" y="6243825"/>
                <a:ext cx="237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87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Sulamislämpötila </a:t>
            </a:r>
            <a:r>
              <a:rPr lang="fi-FI" dirty="0" err="1"/>
              <a:t>T</a:t>
            </a:r>
            <a:r>
              <a:rPr lang="fi-FI" baseline="-25000" dirty="0" err="1"/>
              <a:t>m</a:t>
            </a:r>
            <a:endParaRPr lang="fi-FI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96989"/>
            <a:ext cx="7496447" cy="5012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2669D-5154-40EE-8FD6-A57B918D25AB}"/>
              </a:ext>
            </a:extLst>
          </p:cNvPr>
          <p:cNvSpPr txBox="1"/>
          <p:nvPr/>
        </p:nvSpPr>
        <p:spPr>
          <a:xfrm>
            <a:off x="4940300" y="6413500"/>
            <a:ext cx="24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Ashby Fig. 13.6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4446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4E15-DD54-49BF-9E4F-C1B73F84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Päteekö</a:t>
            </a:r>
            <a:r>
              <a:rPr lang="en-US" dirty="0"/>
              <a:t> </a:t>
            </a:r>
            <a:r>
              <a:rPr lang="el-GR" dirty="0">
                <a:cs typeface="Times New Roman" panose="02020603050405020304" pitchFamily="18" charset="0"/>
              </a:rPr>
              <a:t>α</a:t>
            </a:r>
            <a:r>
              <a:rPr lang="fi-FI" dirty="0"/>
              <a:t> = </a:t>
            </a:r>
            <a:r>
              <a:rPr lang="fi-FI" dirty="0">
                <a:cs typeface="Times New Roman" panose="02020603050405020304" pitchFamily="18" charset="0"/>
              </a:rPr>
              <a:t>0.02/</a:t>
            </a:r>
            <a:r>
              <a:rPr lang="fi-FI" dirty="0" err="1">
                <a:cs typeface="Times New Roman" panose="02020603050405020304" pitchFamily="18" charset="0"/>
              </a:rPr>
              <a:t>T</a:t>
            </a:r>
            <a:r>
              <a:rPr lang="fi-FI" baseline="-25000" dirty="0" err="1">
                <a:cs typeface="Times New Roman" panose="02020603050405020304" pitchFamily="18" charset="0"/>
              </a:rPr>
              <a:t>m</a:t>
            </a:r>
            <a:r>
              <a:rPr lang="fi-FI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keraameille</a:t>
            </a:r>
            <a:r>
              <a:rPr lang="en-US" dirty="0"/>
              <a:t> ja </a:t>
            </a:r>
            <a:r>
              <a:rPr lang="en-US" dirty="0" err="1"/>
              <a:t>polymeereille</a:t>
            </a:r>
            <a:r>
              <a:rPr lang="en-US" dirty="0"/>
              <a:t> 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09EF-DD2F-4872-8EA1-487075A4F241}"/>
              </a:ext>
            </a:extLst>
          </p:cNvPr>
          <p:cNvSpPr txBox="1"/>
          <p:nvPr/>
        </p:nvSpPr>
        <p:spPr>
          <a:xfrm>
            <a:off x="250825" y="2432050"/>
            <a:ext cx="8845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Materiaali</a:t>
            </a:r>
            <a:r>
              <a:rPr lang="en-US" sz="2400" dirty="0"/>
              <a:t>			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 			PEEK 				PE</a:t>
            </a:r>
            <a:endParaRPr lang="LID4096" sz="2400" dirty="0"/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baseline="-25000" dirty="0"/>
              <a:t>m</a:t>
            </a:r>
            <a:r>
              <a:rPr lang="en-US" sz="2400" dirty="0"/>
              <a:t> 					2300 K		600 K				400 K</a:t>
            </a:r>
          </a:p>
          <a:p>
            <a:endParaRPr lang="en-US" sz="2400" dirty="0"/>
          </a:p>
          <a:p>
            <a:r>
              <a:rPr lang="en-US" sz="2400" dirty="0" err="1"/>
              <a:t>Arvioitu</a:t>
            </a:r>
            <a:r>
              <a:rPr lang="en-US" sz="2400" dirty="0"/>
              <a:t> </a:t>
            </a:r>
            <a:r>
              <a:rPr lang="el-GR" sz="2400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cs typeface="Times New Roman" panose="02020603050405020304" pitchFamily="18" charset="0"/>
              </a:rPr>
              <a:t>			9*10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r>
              <a:rPr lang="en-US" sz="2400" dirty="0">
                <a:cs typeface="Times New Roman" panose="02020603050405020304" pitchFamily="18" charset="0"/>
              </a:rPr>
              <a:t>		33*10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r>
              <a:rPr lang="en-US" sz="2400" dirty="0">
                <a:cs typeface="Times New Roman" panose="02020603050405020304" pitchFamily="18" charset="0"/>
              </a:rPr>
              <a:t>		50*10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 err="1">
                <a:cs typeface="Times New Roman" panose="02020603050405020304" pitchFamily="18" charset="0"/>
              </a:rPr>
              <a:t>Taulukko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l-GR" sz="2400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cs typeface="Times New Roman" panose="02020603050405020304" pitchFamily="18" charset="0"/>
              </a:rPr>
              <a:t>		7*10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r>
              <a:rPr lang="en-US" sz="2400" dirty="0">
                <a:cs typeface="Times New Roman" panose="02020603050405020304" pitchFamily="18" charset="0"/>
              </a:rPr>
              <a:t>		55-140*10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r>
              <a:rPr lang="en-US" sz="2400" dirty="0">
                <a:cs typeface="Times New Roman" panose="02020603050405020304" pitchFamily="18" charset="0"/>
              </a:rPr>
              <a:t>	100-200*10</a:t>
            </a:r>
            <a:r>
              <a:rPr lang="en-US" sz="2400" baseline="30000" dirty="0">
                <a:cs typeface="Times New Roman" panose="02020603050405020304" pitchFamily="18" charset="0"/>
              </a:rPr>
              <a:t>-6</a:t>
            </a:r>
            <a:r>
              <a:rPr lang="en-US" sz="2400" dirty="0">
                <a:cs typeface="Times New Roman" panose="02020603050405020304" pitchFamily="18" charset="0"/>
              </a:rPr>
              <a:t> K</a:t>
            </a:r>
            <a:r>
              <a:rPr lang="en-US" sz="2400" baseline="30000" dirty="0">
                <a:cs typeface="Times New Roman" panose="02020603050405020304" pitchFamily="18" charset="0"/>
              </a:rPr>
              <a:t>-1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32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06344" cy="1325563"/>
          </a:xfrm>
        </p:spPr>
        <p:txBody>
          <a:bodyPr/>
          <a:lstStyle/>
          <a:p>
            <a:r>
              <a:rPr lang="fi-FI" dirty="0"/>
              <a:t>Voimakenttä </a:t>
            </a:r>
            <a:r>
              <a:rPr lang="fi-FI" dirty="0">
                <a:sym typeface="Wingdings" panose="05000000000000000000" pitchFamily="2" charset="2"/>
              </a:rPr>
              <a:t> venymä (</a:t>
            </a:r>
            <a:r>
              <a:rPr lang="fi-FI" dirty="0" err="1">
                <a:sym typeface="Wingdings" panose="05000000000000000000" pitchFamily="2" charset="2"/>
              </a:rPr>
              <a:t>strain</a:t>
            </a:r>
            <a:r>
              <a:rPr lang="fi-FI" dirty="0">
                <a:sym typeface="Wingdings" panose="05000000000000000000" pitchFamily="2" charset="2"/>
              </a:rPr>
              <a:t>)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22" y="1422506"/>
            <a:ext cx="7366356" cy="50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27967" cy="1325563"/>
          </a:xfrm>
        </p:spPr>
        <p:txBody>
          <a:bodyPr/>
          <a:lstStyle/>
          <a:p>
            <a:r>
              <a:rPr lang="fi-FI" dirty="0"/>
              <a:t>Ratakiskon lämpölaajeneminen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73" y="1628267"/>
            <a:ext cx="5803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 = 200 m (</a:t>
            </a:r>
            <a:r>
              <a:rPr lang="fi-FI" sz="2800" dirty="0" err="1"/>
              <a:t>yhteenhitsattu</a:t>
            </a:r>
            <a:r>
              <a:rPr lang="fi-FI" sz="2800" dirty="0"/>
              <a:t>)</a:t>
            </a:r>
          </a:p>
          <a:p>
            <a:r>
              <a:rPr lang="fi-FI" sz="2800" dirty="0" err="1"/>
              <a:t>dT</a:t>
            </a:r>
            <a:r>
              <a:rPr lang="fi-FI" sz="2800" dirty="0"/>
              <a:t> = 60 K (-30</a:t>
            </a:r>
            <a:r>
              <a:rPr lang="fi-FI" sz="2800" baseline="30000" dirty="0"/>
              <a:t>o</a:t>
            </a:r>
            <a:r>
              <a:rPr lang="fi-FI" sz="2800" dirty="0"/>
              <a:t>C … + 30</a:t>
            </a:r>
            <a:r>
              <a:rPr lang="fi-FI" sz="2800" baseline="30000" dirty="0"/>
              <a:t>o</a:t>
            </a:r>
            <a:r>
              <a:rPr lang="fi-FI" sz="2800" dirty="0"/>
              <a:t>C)</a:t>
            </a:r>
          </a:p>
          <a:p>
            <a:r>
              <a:rPr lang="fi-FI" sz="2800" dirty="0"/>
              <a:t>Teräkselle </a:t>
            </a:r>
            <a:r>
              <a:rPr lang="el-GR" sz="2800" dirty="0">
                <a:cs typeface="Times New Roman" panose="02020603050405020304" pitchFamily="18" charset="0"/>
              </a:rPr>
              <a:t>α</a:t>
            </a:r>
            <a:r>
              <a:rPr lang="fi-FI" sz="2800" baseline="-25000" dirty="0">
                <a:cs typeface="Times New Roman" panose="02020603050405020304" pitchFamily="18" charset="0"/>
              </a:rPr>
              <a:t>LIN</a:t>
            </a:r>
            <a:r>
              <a:rPr lang="fi-FI" sz="2800" dirty="0">
                <a:cs typeface="Times New Roman" panose="02020603050405020304" pitchFamily="18" charset="0"/>
              </a:rPr>
              <a:t> = 12*10</a:t>
            </a:r>
            <a:r>
              <a:rPr lang="fi-FI" sz="2800" baseline="30000" dirty="0">
                <a:cs typeface="Times New Roman" panose="02020603050405020304" pitchFamily="18" charset="0"/>
              </a:rPr>
              <a:t>-6</a:t>
            </a:r>
            <a:r>
              <a:rPr lang="fi-FI" sz="2800" dirty="0">
                <a:cs typeface="Times New Roman" panose="02020603050405020304" pitchFamily="18" charset="0"/>
              </a:rPr>
              <a:t>/K</a:t>
            </a:r>
          </a:p>
          <a:p>
            <a:endParaRPr lang="fi-FI" sz="2800" dirty="0">
              <a:cs typeface="Times New Roman" panose="02020603050405020304" pitchFamily="18" charset="0"/>
            </a:endParaRPr>
          </a:p>
          <a:p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dL</a:t>
            </a:r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l-GR" sz="2800" dirty="0">
                <a:cs typeface="Times New Roman" panose="02020603050405020304" pitchFamily="18" charset="0"/>
              </a:rPr>
              <a:t>α</a:t>
            </a:r>
            <a:r>
              <a:rPr lang="fi-FI" sz="2800" dirty="0">
                <a:cs typeface="Times New Roman" panose="02020603050405020304" pitchFamily="18" charset="0"/>
              </a:rPr>
              <a:t> *L*</a:t>
            </a:r>
            <a:r>
              <a:rPr lang="fi-FI" sz="2800" dirty="0" err="1">
                <a:cs typeface="Times New Roman" panose="02020603050405020304" pitchFamily="18" charset="0"/>
              </a:rPr>
              <a:t>dT</a:t>
            </a:r>
            <a:r>
              <a:rPr lang="fi-FI" sz="2800" dirty="0">
                <a:cs typeface="Times New Roman" panose="02020603050405020304" pitchFamily="18" charset="0"/>
              </a:rPr>
              <a:t> = 14 cm</a:t>
            </a:r>
            <a:endParaRPr lang="fi-FI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84" y="1579156"/>
            <a:ext cx="2893967" cy="22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0CF1B-EE06-4F5A-BC78-B81E5818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3" y="4028815"/>
            <a:ext cx="5526093" cy="24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F0900-51FB-46D2-AAF1-CDE771C1A827}"/>
              </a:ext>
            </a:extLst>
          </p:cNvPr>
          <p:cNvSpPr/>
          <p:nvPr/>
        </p:nvSpPr>
        <p:spPr>
          <a:xfrm>
            <a:off x="368300" y="260350"/>
            <a:ext cx="8496300" cy="6394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47743-443E-4B3F-A06C-1E328BD542EF}"/>
              </a:ext>
            </a:extLst>
          </p:cNvPr>
          <p:cNvSpPr txBox="1"/>
          <p:nvPr/>
        </p:nvSpPr>
        <p:spPr>
          <a:xfrm>
            <a:off x="2489200" y="1320800"/>
            <a:ext cx="4711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bg1"/>
                </a:solidFill>
              </a:rPr>
              <a:t>Tauko</a:t>
            </a:r>
            <a:r>
              <a:rPr lang="en-US" sz="11500" dirty="0">
                <a:solidFill>
                  <a:schemeClr val="bg1"/>
                </a:solidFill>
              </a:rPr>
              <a:t> </a:t>
            </a:r>
          </a:p>
          <a:p>
            <a:r>
              <a:rPr lang="en-US" sz="11500" dirty="0">
                <a:solidFill>
                  <a:schemeClr val="bg1"/>
                </a:solidFill>
              </a:rPr>
              <a:t>5 min</a:t>
            </a:r>
            <a:endParaRPr lang="LID4096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Lämpökapasiteetti</a:t>
            </a:r>
            <a:endParaRPr lang="fi-FI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843089"/>
            <a:ext cx="7835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Paljonko energiaa (U) tarvitaan lämmittämään kappale ?</a:t>
            </a:r>
          </a:p>
          <a:p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i-FI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kpl</a:t>
            </a:r>
            <a:r>
              <a:rPr lang="fi-FI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lämpökapasiteetti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lämpötilan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muutos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kpl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yksikkö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J/K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/>
              <a:t>Lämpökapasiteetti kuvaa kappaleen termisen energian varastointikykyä.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isompi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kappale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sitä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isompi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lämpökapasiteetti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9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2B91-4E26-4E84-9549-E26BFBD3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Ominaislämpökapasiteetti</a:t>
            </a:r>
            <a:r>
              <a:rPr lang="en-US" dirty="0"/>
              <a:t> c</a:t>
            </a:r>
            <a:r>
              <a:rPr lang="en-US" baseline="-25000" dirty="0"/>
              <a:t>p</a:t>
            </a:r>
            <a:endParaRPr lang="LID4096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411F-3EEC-4FB3-A1DA-22D6BB87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Ominaislämpökapasiteetti </a:t>
            </a:r>
            <a:r>
              <a:rPr lang="en-US" dirty="0"/>
              <a:t>c</a:t>
            </a:r>
            <a:r>
              <a:rPr lang="en-US" baseline="-25000" dirty="0"/>
              <a:t>p </a:t>
            </a:r>
            <a:r>
              <a:rPr lang="fi-FI" dirty="0"/>
              <a:t>on materiaaliominaisuus</a:t>
            </a:r>
          </a:p>
          <a:p>
            <a:r>
              <a:rPr lang="fi-FI" dirty="0"/>
              <a:t>Yksikkö </a:t>
            </a:r>
            <a:r>
              <a:rPr lang="en-US" dirty="0"/>
              <a:t>J/kg*K</a:t>
            </a:r>
          </a:p>
          <a:p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kupari</a:t>
            </a:r>
            <a:r>
              <a:rPr lang="en-US" dirty="0"/>
              <a:t> c</a:t>
            </a:r>
            <a:r>
              <a:rPr lang="en-US" baseline="-25000" dirty="0"/>
              <a:t>p</a:t>
            </a:r>
            <a:r>
              <a:rPr lang="en-US" dirty="0"/>
              <a:t>=385 J/kg*K, </a:t>
            </a:r>
            <a:r>
              <a:rPr lang="en-US" dirty="0" err="1"/>
              <a:t>vesi</a:t>
            </a:r>
            <a:r>
              <a:rPr lang="en-US" dirty="0"/>
              <a:t> 4200 J/kg*K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Ominaislämpökapasiteetti tilavuutta kohti on vakio kiinteille aineille:</a:t>
            </a:r>
          </a:p>
          <a:p>
            <a:r>
              <a:rPr lang="el-GR" b="1" dirty="0">
                <a:solidFill>
                  <a:srgbClr val="FF0000"/>
                </a:solidFill>
              </a:rPr>
              <a:t>ρ</a:t>
            </a:r>
            <a:r>
              <a:rPr lang="fi-FI" b="1" dirty="0">
                <a:solidFill>
                  <a:srgbClr val="FF0000"/>
                </a:solidFill>
              </a:rPr>
              <a:t>c</a:t>
            </a:r>
            <a:r>
              <a:rPr lang="fi-FI" b="1" baseline="-25000" dirty="0">
                <a:solidFill>
                  <a:srgbClr val="FF0000"/>
                </a:solidFill>
              </a:rPr>
              <a:t>p</a:t>
            </a:r>
            <a:r>
              <a:rPr lang="fi-FI" b="1" dirty="0">
                <a:solidFill>
                  <a:srgbClr val="FF0000"/>
                </a:solidFill>
              </a:rPr>
              <a:t> ≈ 2*10</a:t>
            </a:r>
            <a:r>
              <a:rPr lang="fi-FI" b="1" baseline="30000" dirty="0">
                <a:solidFill>
                  <a:srgbClr val="FF0000"/>
                </a:solidFill>
              </a:rPr>
              <a:t>6</a:t>
            </a:r>
            <a:r>
              <a:rPr lang="fi-FI" b="1" dirty="0">
                <a:solidFill>
                  <a:srgbClr val="FF0000"/>
                </a:solidFill>
              </a:rPr>
              <a:t> J/m</a:t>
            </a:r>
            <a:r>
              <a:rPr lang="fi-FI" b="1" baseline="30000" dirty="0">
                <a:solidFill>
                  <a:srgbClr val="FF0000"/>
                </a:solidFill>
              </a:rPr>
              <a:t>3</a:t>
            </a:r>
            <a:r>
              <a:rPr lang="fi-FI" b="1" dirty="0">
                <a:solidFill>
                  <a:srgbClr val="FF0000"/>
                </a:solidFill>
              </a:rPr>
              <a:t>K  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5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9109-AD2E-42AA-818D-0765527C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/>
              <a:t>C</a:t>
            </a:r>
            <a:r>
              <a:rPr lang="en-US" baseline="-25000" dirty="0"/>
              <a:t>p</a:t>
            </a:r>
            <a:r>
              <a:rPr lang="en-US" dirty="0"/>
              <a:t> = </a:t>
            </a:r>
            <a:r>
              <a:rPr lang="en-US" dirty="0" err="1"/>
              <a:t>vakio</a:t>
            </a:r>
            <a:r>
              <a:rPr lang="en-US" dirty="0"/>
              <a:t> </a:t>
            </a:r>
            <a:r>
              <a:rPr lang="fi-FI" b="1" dirty="0">
                <a:solidFill>
                  <a:srgbClr val="FF0000"/>
                </a:solidFill>
              </a:rPr>
              <a:t>~</a:t>
            </a:r>
            <a:r>
              <a:rPr lang="en-US" dirty="0"/>
              <a:t> </a:t>
            </a:r>
            <a:r>
              <a:rPr lang="fi-FI" b="1" dirty="0">
                <a:solidFill>
                  <a:srgbClr val="FF0000"/>
                </a:solidFill>
              </a:rPr>
              <a:t>2*10</a:t>
            </a:r>
            <a:r>
              <a:rPr lang="fi-FI" b="1" baseline="30000" dirty="0">
                <a:solidFill>
                  <a:srgbClr val="FF0000"/>
                </a:solidFill>
              </a:rPr>
              <a:t>6</a:t>
            </a:r>
            <a:r>
              <a:rPr lang="fi-FI" b="1" dirty="0">
                <a:solidFill>
                  <a:srgbClr val="FF0000"/>
                </a:solidFill>
              </a:rPr>
              <a:t> J/m</a:t>
            </a:r>
            <a:r>
              <a:rPr lang="fi-FI" b="1" baseline="30000" dirty="0">
                <a:solidFill>
                  <a:srgbClr val="FF0000"/>
                </a:solidFill>
              </a:rPr>
              <a:t>3</a:t>
            </a:r>
            <a:r>
              <a:rPr lang="fi-FI" b="1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A8D6C-C3CB-47FB-9101-A2AA4F038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0" r="69757" b="7915"/>
          <a:stretch/>
        </p:blipFill>
        <p:spPr>
          <a:xfrm>
            <a:off x="685800" y="2177756"/>
            <a:ext cx="3606800" cy="2013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E9A58-1FD9-4553-AD24-E8BD07408D8C}"/>
              </a:ext>
            </a:extLst>
          </p:cNvPr>
          <p:cNvSpPr txBox="1"/>
          <p:nvPr/>
        </p:nvSpPr>
        <p:spPr>
          <a:xfrm>
            <a:off x="4248150" y="1338783"/>
            <a:ext cx="18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Tiheys</a:t>
            </a:r>
            <a:endParaRPr lang="en-US" dirty="0"/>
          </a:p>
          <a:p>
            <a:r>
              <a:rPr lang="en-US" dirty="0"/>
              <a:t>(kg/l)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4336D-28B7-46A3-991E-93624563BA1A}"/>
              </a:ext>
            </a:extLst>
          </p:cNvPr>
          <p:cNvSpPr txBox="1"/>
          <p:nvPr/>
        </p:nvSpPr>
        <p:spPr>
          <a:xfrm>
            <a:off x="5803898" y="1543979"/>
            <a:ext cx="311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Laskennollinen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/>
              <a:t>c</a:t>
            </a:r>
            <a:r>
              <a:rPr lang="en-US" baseline="-25000" dirty="0"/>
              <a:t>p</a:t>
            </a:r>
            <a:r>
              <a:rPr lang="en-US" dirty="0"/>
              <a:t>  (*10</a:t>
            </a:r>
            <a:r>
              <a:rPr lang="en-US" baseline="30000" dirty="0"/>
              <a:t>6</a:t>
            </a:r>
            <a:r>
              <a:rPr lang="en-US" dirty="0"/>
              <a:t>)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4C063-E8B7-47F5-ACB5-6C7630DA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2" t="23284" b="60357"/>
          <a:stretch/>
        </p:blipFill>
        <p:spPr>
          <a:xfrm>
            <a:off x="495301" y="5471710"/>
            <a:ext cx="3364053" cy="785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73AC8-C500-4405-A86A-B16E02ED4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3" t="30364" r="35358" b="51993"/>
          <a:stretch/>
        </p:blipFill>
        <p:spPr>
          <a:xfrm>
            <a:off x="549275" y="4644252"/>
            <a:ext cx="3421610" cy="852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90EAB-54B5-47F4-ADAF-D317CB014BB4}"/>
              </a:ext>
            </a:extLst>
          </p:cNvPr>
          <p:cNvSpPr txBox="1"/>
          <p:nvPr/>
        </p:nvSpPr>
        <p:spPr>
          <a:xfrm>
            <a:off x="2371727" y="1646560"/>
            <a:ext cx="1876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baseline="-25000" dirty="0"/>
              <a:t>p</a:t>
            </a:r>
            <a:r>
              <a:rPr lang="en-US" sz="1600" dirty="0"/>
              <a:t>(kJ/kg*K</a:t>
            </a:r>
            <a:r>
              <a:rPr lang="en-US" sz="1600" baseline="30000" dirty="0"/>
              <a:t>-1</a:t>
            </a:r>
            <a:r>
              <a:rPr lang="en-US" sz="1600" dirty="0"/>
              <a:t>)</a:t>
            </a:r>
            <a:endParaRPr lang="LID4096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053B3-A0A8-44DB-A070-3F356473A3EB}"/>
              </a:ext>
            </a:extLst>
          </p:cNvPr>
          <p:cNvSpPr txBox="1"/>
          <p:nvPr/>
        </p:nvSpPr>
        <p:spPr>
          <a:xfrm>
            <a:off x="4373561" y="5385012"/>
            <a:ext cx="1397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0.91</a:t>
            </a:r>
          </a:p>
          <a:p>
            <a:pPr>
              <a:lnSpc>
                <a:spcPct val="150000"/>
              </a:lnSpc>
            </a:pPr>
            <a:r>
              <a:rPr lang="en-US" dirty="0"/>
              <a:t>1.14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412C3-8AB5-4292-BF8C-358A4554768D}"/>
              </a:ext>
            </a:extLst>
          </p:cNvPr>
          <p:cNvSpPr txBox="1"/>
          <p:nvPr/>
        </p:nvSpPr>
        <p:spPr>
          <a:xfrm>
            <a:off x="4352924" y="4519806"/>
            <a:ext cx="139382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4.0</a:t>
            </a:r>
          </a:p>
          <a:p>
            <a:pPr>
              <a:lnSpc>
                <a:spcPct val="150000"/>
              </a:lnSpc>
            </a:pPr>
            <a:r>
              <a:rPr lang="en-US" dirty="0"/>
              <a:t>5.7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1B30C-0ADA-4219-B0F9-50E2AAAF9989}"/>
              </a:ext>
            </a:extLst>
          </p:cNvPr>
          <p:cNvSpPr txBox="1"/>
          <p:nvPr/>
        </p:nvSpPr>
        <p:spPr>
          <a:xfrm>
            <a:off x="4346574" y="2061026"/>
            <a:ext cx="145732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8.8</a:t>
            </a:r>
          </a:p>
          <a:p>
            <a:pPr>
              <a:lnSpc>
                <a:spcPct val="150000"/>
              </a:lnSpc>
            </a:pPr>
            <a:r>
              <a:rPr lang="en-US" dirty="0"/>
              <a:t>7.3</a:t>
            </a:r>
          </a:p>
          <a:p>
            <a:pPr>
              <a:lnSpc>
                <a:spcPct val="150000"/>
              </a:lnSpc>
            </a:pPr>
            <a:r>
              <a:rPr lang="en-US" dirty="0"/>
              <a:t>2.7</a:t>
            </a:r>
          </a:p>
          <a:p>
            <a:pPr>
              <a:lnSpc>
                <a:spcPct val="150000"/>
              </a:lnSpc>
            </a:pPr>
            <a:r>
              <a:rPr lang="en-US" dirty="0"/>
              <a:t>1.7</a:t>
            </a:r>
          </a:p>
          <a:p>
            <a:pPr>
              <a:lnSpc>
                <a:spcPct val="150000"/>
              </a:lnSpc>
            </a:pPr>
            <a:r>
              <a:rPr lang="en-US" dirty="0"/>
              <a:t>0.5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F2538-96DB-4E26-AA2D-F9B807805331}"/>
              </a:ext>
            </a:extLst>
          </p:cNvPr>
          <p:cNvSpPr txBox="1"/>
          <p:nvPr/>
        </p:nvSpPr>
        <p:spPr>
          <a:xfrm>
            <a:off x="5794373" y="2061026"/>
            <a:ext cx="211455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3.4</a:t>
            </a:r>
          </a:p>
          <a:p>
            <a:pPr>
              <a:lnSpc>
                <a:spcPct val="150000"/>
              </a:lnSpc>
            </a:pPr>
            <a:r>
              <a:rPr lang="en-US" dirty="0"/>
              <a:t>1.7</a:t>
            </a:r>
          </a:p>
          <a:p>
            <a:pPr>
              <a:lnSpc>
                <a:spcPct val="150000"/>
              </a:lnSpc>
            </a:pPr>
            <a:r>
              <a:rPr lang="en-US" dirty="0"/>
              <a:t>2.4</a:t>
            </a:r>
          </a:p>
          <a:p>
            <a:pPr>
              <a:lnSpc>
                <a:spcPct val="150000"/>
              </a:lnSpc>
            </a:pPr>
            <a:r>
              <a:rPr lang="en-US" dirty="0"/>
              <a:t>1.8</a:t>
            </a:r>
          </a:p>
          <a:p>
            <a:pPr>
              <a:lnSpc>
                <a:spcPct val="150000"/>
              </a:lnSpc>
            </a:pPr>
            <a:r>
              <a:rPr lang="en-US" dirty="0"/>
              <a:t>1.7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3.4</a:t>
            </a:r>
          </a:p>
          <a:p>
            <a:pPr>
              <a:lnSpc>
                <a:spcPct val="150000"/>
              </a:lnSpc>
            </a:pPr>
            <a:r>
              <a:rPr lang="en-US" dirty="0"/>
              <a:t>2.6</a:t>
            </a:r>
          </a:p>
          <a:p>
            <a:pPr>
              <a:lnSpc>
                <a:spcPct val="150000"/>
              </a:lnSpc>
            </a:pPr>
            <a:r>
              <a:rPr lang="en-US" dirty="0"/>
              <a:t>2.1</a:t>
            </a:r>
          </a:p>
          <a:p>
            <a:pPr>
              <a:lnSpc>
                <a:spcPct val="150000"/>
              </a:lnSpc>
            </a:pPr>
            <a:r>
              <a:rPr lang="en-US" dirty="0"/>
              <a:t>1.9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4B07B-70CA-4014-AD85-2FEABFC223D1}"/>
              </a:ext>
            </a:extLst>
          </p:cNvPr>
          <p:cNvSpPr txBox="1"/>
          <p:nvPr/>
        </p:nvSpPr>
        <p:spPr>
          <a:xfrm>
            <a:off x="6851648" y="2869542"/>
            <a:ext cx="200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Jotain</a:t>
            </a:r>
            <a:r>
              <a:rPr lang="en-US" sz="2400" dirty="0"/>
              <a:t> </a:t>
            </a:r>
            <a:r>
              <a:rPr lang="en-US" sz="2400" dirty="0" err="1"/>
              <a:t>sinne</a:t>
            </a:r>
            <a:r>
              <a:rPr lang="en-US" sz="2400" dirty="0"/>
              <a:t> </a:t>
            </a:r>
            <a:r>
              <a:rPr lang="en-US" sz="2400" dirty="0" err="1"/>
              <a:t>päin</a:t>
            </a:r>
            <a:r>
              <a:rPr lang="en-US" sz="2400" dirty="0"/>
              <a:t>,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tarkka</a:t>
            </a:r>
            <a:r>
              <a:rPr lang="en-US" sz="2400" dirty="0"/>
              <a:t>,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antaa</a:t>
            </a:r>
            <a:r>
              <a:rPr lang="en-US" sz="2400" dirty="0"/>
              <a:t> </a:t>
            </a:r>
            <a:r>
              <a:rPr lang="en-US" sz="2400" dirty="0" err="1"/>
              <a:t>hyvän</a:t>
            </a:r>
            <a:r>
              <a:rPr lang="en-US" sz="2400" dirty="0"/>
              <a:t> </a:t>
            </a:r>
            <a:r>
              <a:rPr lang="en-US" sz="2400" dirty="0" err="1"/>
              <a:t>arvion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Vesi</a:t>
            </a:r>
            <a:r>
              <a:rPr lang="en-US" sz="2400" dirty="0"/>
              <a:t> on </a:t>
            </a:r>
            <a:r>
              <a:rPr lang="en-US" sz="2400" dirty="0" err="1"/>
              <a:t>hyvin</a:t>
            </a:r>
            <a:r>
              <a:rPr lang="en-US" sz="2400" dirty="0"/>
              <a:t> </a:t>
            </a:r>
            <a:r>
              <a:rPr lang="en-US" sz="2400" dirty="0" err="1"/>
              <a:t>poikkeuksellinen</a:t>
            </a:r>
            <a:r>
              <a:rPr lang="en-US" sz="2400" dirty="0"/>
              <a:t> !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64448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Terminen energia atomitasolla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N atomia, jokaisella on 3 värähtelymoodia:</a:t>
            </a:r>
          </a:p>
          <a:p>
            <a:pPr marL="0" indent="0">
              <a:buNone/>
            </a:pPr>
            <a:r>
              <a:rPr lang="fi-FI" dirty="0"/>
              <a:t>Pitkittäinen (</a:t>
            </a:r>
            <a:r>
              <a:rPr lang="fi-FI" dirty="0" err="1"/>
              <a:t>longitudinal</a:t>
            </a:r>
            <a:r>
              <a:rPr lang="fi-FI" dirty="0"/>
              <a:t>) + 2 poikittaista</a:t>
            </a:r>
          </a:p>
          <a:p>
            <a:pPr marL="0" indent="0">
              <a:buNone/>
            </a:pPr>
            <a:r>
              <a:rPr lang="fi-FI" dirty="0"/>
              <a:t>Moodin energia on </a:t>
            </a:r>
            <a:r>
              <a:rPr lang="fi-FI" dirty="0" err="1"/>
              <a:t>k</a:t>
            </a:r>
            <a:r>
              <a:rPr lang="fi-FI" baseline="-25000" dirty="0" err="1"/>
              <a:t>B</a:t>
            </a:r>
            <a:r>
              <a:rPr lang="fi-FI" dirty="0" err="1"/>
              <a:t>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Terminen energia U = 3k</a:t>
            </a:r>
            <a:r>
              <a:rPr lang="fi-FI" baseline="-25000" dirty="0"/>
              <a:t>B</a:t>
            </a:r>
            <a:r>
              <a:rPr lang="fi-FI" dirty="0"/>
              <a:t>T = 1.2*10</a:t>
            </a:r>
            <a:r>
              <a:rPr lang="fi-FI" baseline="30000" dirty="0"/>
              <a:t>-20</a:t>
            </a:r>
            <a:r>
              <a:rPr lang="fi-FI" dirty="0"/>
              <a:t>J/atomi (300 K)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1" t="41066"/>
          <a:stretch/>
        </p:blipFill>
        <p:spPr>
          <a:xfrm>
            <a:off x="628650" y="4210160"/>
            <a:ext cx="4994448" cy="2039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3098" y="4923214"/>
            <a:ext cx="3213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Pitkittäinen moodi</a:t>
            </a:r>
          </a:p>
          <a:p>
            <a:endParaRPr lang="fi-FI" sz="2400" dirty="0"/>
          </a:p>
          <a:p>
            <a:r>
              <a:rPr lang="fi-FI" sz="2400" dirty="0"/>
              <a:t>Poikittainen</a:t>
            </a:r>
          </a:p>
          <a:p>
            <a:r>
              <a:rPr lang="fi-FI" sz="2400" dirty="0"/>
              <a:t>(ja toinen tasoa kohti)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5584B-247C-49B9-842F-1E74F3850D3E}"/>
              </a:ext>
            </a:extLst>
          </p:cNvPr>
          <p:cNvSpPr txBox="1"/>
          <p:nvPr/>
        </p:nvSpPr>
        <p:spPr>
          <a:xfrm>
            <a:off x="2095500" y="6453226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Ashby Fig. 12.7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441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Lämpökapasiteetti atomeilla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1690689"/>
            <a:ext cx="8267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Energiaa yksikkötilavuudessa 3k</a:t>
            </a:r>
            <a:r>
              <a:rPr lang="fi-FI" sz="2800" baseline="-25000" dirty="0"/>
              <a:t>B</a:t>
            </a:r>
            <a:r>
              <a:rPr lang="fi-FI" sz="2800" dirty="0"/>
              <a:t>T/</a:t>
            </a:r>
            <a:r>
              <a:rPr lang="el-GR" sz="2800" dirty="0"/>
              <a:t>Ω</a:t>
            </a:r>
            <a:endParaRPr lang="fi-FI" sz="2800" dirty="0"/>
          </a:p>
          <a:p>
            <a:r>
              <a:rPr lang="fi-FI" sz="2800" dirty="0"/>
              <a:t>Atomin yksikkötilavuus </a:t>
            </a:r>
            <a:r>
              <a:rPr lang="el-GR" sz="2800" dirty="0"/>
              <a:t>Ω</a:t>
            </a:r>
            <a:r>
              <a:rPr lang="fi-FI" sz="2800" dirty="0"/>
              <a:t> ~ 2*10</a:t>
            </a:r>
            <a:r>
              <a:rPr lang="fi-FI" sz="2800" baseline="30000" dirty="0"/>
              <a:t>-29 </a:t>
            </a:r>
            <a:r>
              <a:rPr lang="fi-FI" sz="2800" dirty="0"/>
              <a:t>m</a:t>
            </a:r>
            <a:r>
              <a:rPr lang="fi-FI" sz="2800" baseline="30000" dirty="0"/>
              <a:t>3</a:t>
            </a:r>
            <a:r>
              <a:rPr lang="fi-FI" sz="2800" dirty="0"/>
              <a:t>,</a:t>
            </a:r>
          </a:p>
          <a:p>
            <a:r>
              <a:rPr lang="fi-FI" sz="2800" dirty="0"/>
              <a:t>E</a:t>
            </a:r>
            <a:r>
              <a:rPr lang="fi-FI" sz="2800" baseline="-25000" dirty="0"/>
              <a:t>300K</a:t>
            </a:r>
            <a:r>
              <a:rPr lang="fi-FI" sz="2800" dirty="0"/>
              <a:t> = 3*1.38*10</a:t>
            </a:r>
            <a:r>
              <a:rPr lang="fi-FI" sz="2800" baseline="30000" dirty="0"/>
              <a:t>-23</a:t>
            </a:r>
            <a:r>
              <a:rPr lang="fi-FI" sz="2800" dirty="0"/>
              <a:t>*300/2*10</a:t>
            </a:r>
            <a:r>
              <a:rPr lang="fi-FI" sz="2800" baseline="30000" dirty="0"/>
              <a:t>-29</a:t>
            </a:r>
            <a:r>
              <a:rPr lang="fi-FI" sz="2800" dirty="0"/>
              <a:t>=600*10</a:t>
            </a:r>
            <a:r>
              <a:rPr lang="fi-FI" sz="2800" baseline="30000" dirty="0"/>
              <a:t>6</a:t>
            </a:r>
            <a:r>
              <a:rPr lang="fi-FI" sz="2800" dirty="0"/>
              <a:t> J/m</a:t>
            </a:r>
            <a:r>
              <a:rPr lang="fi-FI" sz="2800" baseline="30000" dirty="0"/>
              <a:t>3 </a:t>
            </a:r>
            <a:endParaRPr lang="fi-FI" sz="2800" dirty="0"/>
          </a:p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i-FI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301K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= 602</a:t>
            </a:r>
            <a:r>
              <a:rPr lang="fi-FI" sz="2800" dirty="0"/>
              <a:t>*10</a:t>
            </a:r>
            <a:r>
              <a:rPr lang="fi-FI" sz="2800" baseline="30000" dirty="0"/>
              <a:t>6</a:t>
            </a:r>
            <a:r>
              <a:rPr lang="fi-FI" sz="2800" dirty="0"/>
              <a:t> J/m</a:t>
            </a:r>
            <a:r>
              <a:rPr lang="fi-FI" sz="2800" baseline="30000" dirty="0"/>
              <a:t>3</a:t>
            </a:r>
            <a:endParaRPr lang="fi-FI" sz="2800" dirty="0"/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E (300K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301 K)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= 2*</a:t>
            </a:r>
            <a:r>
              <a:rPr lang="fi-FI" sz="2800" dirty="0"/>
              <a:t>10</a:t>
            </a:r>
            <a:r>
              <a:rPr lang="fi-FI" sz="2800" baseline="30000" dirty="0"/>
              <a:t>6</a:t>
            </a:r>
            <a:r>
              <a:rPr lang="fi-FI" sz="2800" dirty="0"/>
              <a:t> J/m</a:t>
            </a:r>
            <a:r>
              <a:rPr lang="fi-FI" sz="2800" baseline="30000" dirty="0"/>
              <a:t>3  </a:t>
            </a:r>
          </a:p>
          <a:p>
            <a:endParaRPr lang="fi-FI" sz="2800" dirty="0"/>
          </a:p>
          <a:p>
            <a:r>
              <a:rPr lang="en-US" sz="2800" b="1" dirty="0" err="1">
                <a:solidFill>
                  <a:srgbClr val="FF0000"/>
                </a:solidFill>
              </a:rPr>
              <a:t>Kaikille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kiinteille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materiaaleille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pätee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että</a:t>
            </a:r>
            <a:r>
              <a:rPr lang="en-US" sz="2800" b="1" dirty="0">
                <a:solidFill>
                  <a:srgbClr val="FF0000"/>
                </a:solidFill>
              </a:rPr>
              <a:t> 1K </a:t>
            </a:r>
            <a:r>
              <a:rPr lang="en-US" sz="2800" b="1" dirty="0" err="1">
                <a:solidFill>
                  <a:srgbClr val="FF0000"/>
                </a:solidFill>
              </a:rPr>
              <a:t>lämmitys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vaatii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fi-FI" sz="2800" b="1" dirty="0">
                <a:solidFill>
                  <a:srgbClr val="FF0000"/>
                </a:solidFill>
              </a:rPr>
              <a:t>2*10</a:t>
            </a:r>
            <a:r>
              <a:rPr lang="fi-FI" sz="2800" b="1" baseline="30000" dirty="0">
                <a:solidFill>
                  <a:srgbClr val="FF0000"/>
                </a:solidFill>
              </a:rPr>
              <a:t>6</a:t>
            </a:r>
            <a:r>
              <a:rPr lang="fi-FI" sz="2800" b="1" dirty="0">
                <a:solidFill>
                  <a:srgbClr val="FF0000"/>
                </a:solidFill>
              </a:rPr>
              <a:t> J/m</a:t>
            </a:r>
            <a:r>
              <a:rPr lang="fi-FI" sz="2800" b="1" baseline="30000" dirty="0">
                <a:solidFill>
                  <a:srgbClr val="FF0000"/>
                </a:solidFill>
              </a:rPr>
              <a:t>3</a:t>
            </a:r>
            <a:r>
              <a:rPr lang="fi-FI" sz="2800" b="1" dirty="0">
                <a:solidFill>
                  <a:srgbClr val="FF0000"/>
                </a:solidFill>
              </a:rPr>
              <a:t>  (koska laskussa ei ole mukana mitään materiaaleista riippuvia parametrejä).</a:t>
            </a:r>
          </a:p>
        </p:txBody>
      </p:sp>
    </p:spTree>
    <p:extLst>
      <p:ext uri="{BB962C8B-B14F-4D97-AF65-F5344CB8AC3E}">
        <p14:creationId xmlns:p14="http://schemas.microsoft.com/office/powerpoint/2010/main" val="51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Mekaaniset ominaisuudet lämpötilan funktiona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896"/>
          <a:stretch/>
        </p:blipFill>
        <p:spPr>
          <a:xfrm>
            <a:off x="356042" y="2291581"/>
            <a:ext cx="8159308" cy="3116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D36BD-7DDA-4FD9-8FEE-F3E3EDD15C27}"/>
              </a:ext>
            </a:extLst>
          </p:cNvPr>
          <p:cNvSpPr txBox="1"/>
          <p:nvPr/>
        </p:nvSpPr>
        <p:spPr>
          <a:xfrm>
            <a:off x="5505450" y="5715000"/>
            <a:ext cx="25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Ashby Fig. 13.1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6275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4E8D-79BF-4B3E-A3DA-3F72AE03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Lämmön</a:t>
            </a:r>
            <a:r>
              <a:rPr lang="en-US" dirty="0"/>
              <a:t> </a:t>
            </a:r>
            <a:r>
              <a:rPr lang="en-US" dirty="0" err="1"/>
              <a:t>varastointi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0543-0457-4AEE-8542-08D99D19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dU</a:t>
            </a:r>
            <a:r>
              <a:rPr lang="en-US" sz="3600" dirty="0"/>
              <a:t> = m c dT </a:t>
            </a:r>
            <a:r>
              <a:rPr lang="en-US" dirty="0"/>
              <a:t> 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dU</a:t>
            </a:r>
            <a:r>
              <a:rPr lang="en-US" dirty="0"/>
              <a:t> = (</a:t>
            </a:r>
            <a:r>
              <a:rPr lang="en-US" dirty="0" err="1"/>
              <a:t>lämpö</a:t>
            </a:r>
            <a:r>
              <a:rPr lang="en-US" dirty="0"/>
              <a:t>)</a:t>
            </a:r>
            <a:r>
              <a:rPr lang="en-US" dirty="0" err="1"/>
              <a:t>energia</a:t>
            </a:r>
            <a:r>
              <a:rPr lang="en-US" dirty="0"/>
              <a:t> (J)</a:t>
            </a:r>
          </a:p>
          <a:p>
            <a:pPr marL="0" indent="0">
              <a:buNone/>
            </a:pPr>
            <a:r>
              <a:rPr lang="en-US" dirty="0"/>
              <a:t>m = </a:t>
            </a:r>
            <a:r>
              <a:rPr lang="en-US" dirty="0" err="1"/>
              <a:t>massa</a:t>
            </a:r>
            <a:r>
              <a:rPr lang="en-US" dirty="0"/>
              <a:t> (kg)</a:t>
            </a:r>
            <a:br>
              <a:rPr lang="en-US" dirty="0"/>
            </a:br>
            <a:r>
              <a:rPr lang="en-US" dirty="0"/>
              <a:t>c</a:t>
            </a:r>
            <a:r>
              <a:rPr lang="en-US" baseline="-25000" dirty="0"/>
              <a:t>p</a:t>
            </a:r>
            <a:r>
              <a:rPr lang="en-US" dirty="0"/>
              <a:t> = </a:t>
            </a:r>
            <a:r>
              <a:rPr lang="en-US" dirty="0" err="1"/>
              <a:t>ominaislämpökapasiteetti</a:t>
            </a:r>
            <a:r>
              <a:rPr lang="en-US" dirty="0"/>
              <a:t> (J/kg K)</a:t>
            </a:r>
          </a:p>
          <a:p>
            <a:pPr marL="0" indent="0">
              <a:buNone/>
            </a:pPr>
            <a:r>
              <a:rPr lang="en-US" dirty="0"/>
              <a:t>dT = </a:t>
            </a:r>
            <a:r>
              <a:rPr lang="en-US" dirty="0" err="1"/>
              <a:t>lämpötilaero</a:t>
            </a:r>
            <a:r>
              <a:rPr lang="en-US" dirty="0"/>
              <a:t> (K,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Avainasia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varastoitunut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lämpö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energia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9670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5F32-E5E5-4E45-A8C8-7E5EDAA7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83414"/>
            <a:ext cx="7886700" cy="1325563"/>
          </a:xfrm>
        </p:spPr>
        <p:txBody>
          <a:bodyPr/>
          <a:lstStyle/>
          <a:p>
            <a:r>
              <a:rPr lang="en-US" dirty="0" err="1"/>
              <a:t>Muumimuki</a:t>
            </a:r>
            <a:r>
              <a:rPr lang="en-US" dirty="0"/>
              <a:t> (1)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8590A-4FF0-4DED-BBAD-9C0C00E6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lämmittämään</a:t>
            </a:r>
            <a:r>
              <a:rPr lang="en-US" dirty="0"/>
              <a:t> </a:t>
            </a:r>
            <a:r>
              <a:rPr lang="en-US" dirty="0" err="1"/>
              <a:t>muumimukillinen</a:t>
            </a:r>
            <a:r>
              <a:rPr lang="en-US" dirty="0"/>
              <a:t> </a:t>
            </a:r>
            <a:r>
              <a:rPr lang="en-US" dirty="0" err="1"/>
              <a:t>teetä</a:t>
            </a:r>
            <a:r>
              <a:rPr lang="en-US" dirty="0"/>
              <a:t> </a:t>
            </a:r>
            <a:r>
              <a:rPr lang="en-US" dirty="0" err="1"/>
              <a:t>huoneenlämpötilasta</a:t>
            </a:r>
            <a:r>
              <a:rPr lang="en-US" dirty="0"/>
              <a:t> </a:t>
            </a:r>
            <a:r>
              <a:rPr lang="en-US" dirty="0" err="1"/>
              <a:t>kiehumispisteeseen</a:t>
            </a:r>
            <a:r>
              <a:rPr lang="en-US" dirty="0"/>
              <a:t> ?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i-FI" dirty="0"/>
              <a:t>U = </a:t>
            </a:r>
            <a:r>
              <a:rPr lang="fi-FI" dirty="0" err="1"/>
              <a:t>m</a:t>
            </a:r>
            <a:r>
              <a:rPr lang="fi-FI" baseline="-25000" dirty="0" err="1"/>
              <a:t>tee</a:t>
            </a:r>
            <a:r>
              <a:rPr lang="fi-FI" dirty="0"/>
              <a:t> *</a:t>
            </a:r>
            <a:r>
              <a:rPr lang="fi-FI" dirty="0" err="1"/>
              <a:t>c</a:t>
            </a:r>
            <a:r>
              <a:rPr lang="fi-FI" baseline="-25000" dirty="0" err="1"/>
              <a:t>tee</a:t>
            </a:r>
            <a:r>
              <a:rPr lang="fi-FI" dirty="0"/>
              <a:t> *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2.5 dl teetä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fi-FI" dirty="0"/>
              <a:t>250 g vettä</a:t>
            </a:r>
          </a:p>
          <a:p>
            <a:pPr marL="0" indent="0">
              <a:buNone/>
            </a:pPr>
            <a:r>
              <a:rPr lang="fi-FI" dirty="0"/>
              <a:t>veden ominaislämpökapasiteetti = 4.2 kJ/kg*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i-FI" dirty="0"/>
              <a:t>U = 0.25 *4.2*80 kg*kJ/kg*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r>
              <a:rPr lang="fi-FI" dirty="0"/>
              <a:t> * 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r>
              <a:rPr lang="fi-FI" dirty="0"/>
              <a:t> = 24 kJ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88B875F-B13E-4FBF-9073-19B7CEDD08CA}"/>
              </a:ext>
            </a:extLst>
          </p:cNvPr>
          <p:cNvSpPr/>
          <p:nvPr/>
        </p:nvSpPr>
        <p:spPr>
          <a:xfrm>
            <a:off x="3632200" y="5149850"/>
            <a:ext cx="444500" cy="501650"/>
          </a:xfrm>
          <a:prstGeom prst="mathMultiply">
            <a:avLst/>
          </a:prstGeom>
          <a:solidFill>
            <a:srgbClr val="5B9BD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7E47825-BA17-4AF2-9852-E94C8C3F76C2}"/>
              </a:ext>
            </a:extLst>
          </p:cNvPr>
          <p:cNvSpPr/>
          <p:nvPr/>
        </p:nvSpPr>
        <p:spPr>
          <a:xfrm>
            <a:off x="5899150" y="5099050"/>
            <a:ext cx="444500" cy="501650"/>
          </a:xfrm>
          <a:prstGeom prst="mathMultiply">
            <a:avLst/>
          </a:prstGeom>
          <a:solidFill>
            <a:srgbClr val="FF0000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74D235A-A5B3-4709-99A0-97BE93492AC6}"/>
              </a:ext>
            </a:extLst>
          </p:cNvPr>
          <p:cNvSpPr/>
          <p:nvPr/>
        </p:nvSpPr>
        <p:spPr>
          <a:xfrm>
            <a:off x="5140324" y="5149850"/>
            <a:ext cx="444500" cy="501650"/>
          </a:xfrm>
          <a:prstGeom prst="mathMultiply">
            <a:avLst/>
          </a:prstGeom>
          <a:solidFill>
            <a:srgbClr val="FF0000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203D345-9AC0-4AB1-8825-63E88AE20BFF}"/>
              </a:ext>
            </a:extLst>
          </p:cNvPr>
          <p:cNvSpPr/>
          <p:nvPr/>
        </p:nvSpPr>
        <p:spPr>
          <a:xfrm>
            <a:off x="4610102" y="5149850"/>
            <a:ext cx="444500" cy="501650"/>
          </a:xfrm>
          <a:prstGeom prst="mathMultiply">
            <a:avLst/>
          </a:prstGeom>
          <a:solidFill>
            <a:srgbClr val="5B9BD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14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B38E-2B0F-4F14-B478-816B26E3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Muumimuki</a:t>
            </a:r>
            <a:r>
              <a:rPr lang="en-US" dirty="0"/>
              <a:t> (2)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CAA6-D54D-47B8-B333-57A66581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Kun</a:t>
            </a:r>
            <a:r>
              <a:rPr lang="en-US" dirty="0"/>
              <a:t> 20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muumimuki</a:t>
            </a:r>
            <a:r>
              <a:rPr lang="en-US" dirty="0"/>
              <a:t> </a:t>
            </a:r>
            <a:r>
              <a:rPr lang="en-US" dirty="0" err="1"/>
              <a:t>kaadetaan</a:t>
            </a:r>
            <a:r>
              <a:rPr lang="en-US" dirty="0"/>
              <a:t> </a:t>
            </a:r>
            <a:r>
              <a:rPr lang="en-US" dirty="0" err="1"/>
              <a:t>täyteen</a:t>
            </a:r>
            <a:r>
              <a:rPr lang="en-US" dirty="0"/>
              <a:t> 100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vettä</a:t>
            </a:r>
            <a:r>
              <a:rPr lang="en-US" dirty="0"/>
              <a:t>, </a:t>
            </a:r>
            <a:r>
              <a:rPr lang="en-US" dirty="0" err="1"/>
              <a:t>mihin</a:t>
            </a:r>
            <a:r>
              <a:rPr lang="en-US" dirty="0"/>
              <a:t> </a:t>
            </a:r>
            <a:r>
              <a:rPr lang="en-US" dirty="0" err="1"/>
              <a:t>lämpötilaan</a:t>
            </a:r>
            <a:r>
              <a:rPr lang="en-US" dirty="0"/>
              <a:t> </a:t>
            </a:r>
            <a:r>
              <a:rPr lang="en-US" dirty="0" err="1"/>
              <a:t>systeemi</a:t>
            </a:r>
            <a:r>
              <a:rPr lang="en-US" dirty="0"/>
              <a:t> </a:t>
            </a:r>
            <a:r>
              <a:rPr lang="en-US" dirty="0" err="1"/>
              <a:t>asettuu</a:t>
            </a:r>
            <a:r>
              <a:rPr lang="en-US" dirty="0"/>
              <a:t>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dU</a:t>
            </a:r>
            <a:r>
              <a:rPr lang="en-US" i="1" dirty="0"/>
              <a:t> = </a:t>
            </a:r>
            <a:r>
              <a:rPr lang="en-US" i="1" dirty="0" err="1"/>
              <a:t>m</a:t>
            </a:r>
            <a:r>
              <a:rPr lang="en-US" i="1" baseline="-25000" dirty="0" err="1"/>
              <a:t>muki</a:t>
            </a:r>
            <a:r>
              <a:rPr lang="en-US" i="1" dirty="0"/>
              <a:t> </a:t>
            </a:r>
            <a:r>
              <a:rPr lang="en-US" i="1" dirty="0" err="1"/>
              <a:t>c</a:t>
            </a:r>
            <a:r>
              <a:rPr lang="en-US" i="1" baseline="-25000" dirty="0" err="1"/>
              <a:t>muki</a:t>
            </a:r>
            <a:r>
              <a:rPr lang="en-US" i="1" dirty="0"/>
              <a:t> (T-20) = </a:t>
            </a:r>
            <a:r>
              <a:rPr lang="en-US" i="1" dirty="0" err="1"/>
              <a:t>m</a:t>
            </a:r>
            <a:r>
              <a:rPr lang="en-US" i="1" baseline="-25000" dirty="0" err="1"/>
              <a:t>vesi</a:t>
            </a:r>
            <a:r>
              <a:rPr lang="en-US" i="1" dirty="0"/>
              <a:t> </a:t>
            </a:r>
            <a:r>
              <a:rPr lang="en-US" i="1" dirty="0" err="1"/>
              <a:t>c</a:t>
            </a:r>
            <a:r>
              <a:rPr lang="en-US" i="1" baseline="-25000" dirty="0" err="1"/>
              <a:t>vesi</a:t>
            </a:r>
            <a:r>
              <a:rPr lang="en-US" i="1" dirty="0"/>
              <a:t> (100-T)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C3E1755-654A-446C-A9FE-3420501FE4DB}"/>
              </a:ext>
            </a:extLst>
          </p:cNvPr>
          <p:cNvSpPr/>
          <p:nvPr/>
        </p:nvSpPr>
        <p:spPr>
          <a:xfrm rot="5400000">
            <a:off x="2741612" y="2506662"/>
            <a:ext cx="330200" cy="26193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D958C-9697-42CB-9B8E-3EBAAA9638A1}"/>
              </a:ext>
            </a:extLst>
          </p:cNvPr>
          <p:cNvSpPr txBox="1"/>
          <p:nvPr/>
        </p:nvSpPr>
        <p:spPr>
          <a:xfrm>
            <a:off x="1581150" y="4210050"/>
            <a:ext cx="26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Muki</a:t>
            </a:r>
            <a:r>
              <a:rPr lang="en-US" sz="2400" dirty="0"/>
              <a:t> </a:t>
            </a:r>
            <a:r>
              <a:rPr lang="en-US" sz="2400" dirty="0" err="1"/>
              <a:t>lämpenee</a:t>
            </a:r>
            <a:endParaRPr lang="LID4096" sz="24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62FB427-0893-4848-A369-F8A0889DDC50}"/>
              </a:ext>
            </a:extLst>
          </p:cNvPr>
          <p:cNvSpPr/>
          <p:nvPr/>
        </p:nvSpPr>
        <p:spPr>
          <a:xfrm rot="5400000">
            <a:off x="5807076" y="2493962"/>
            <a:ext cx="330200" cy="26193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D20BE-ACB6-4664-AB21-B152D75C4B52}"/>
              </a:ext>
            </a:extLst>
          </p:cNvPr>
          <p:cNvSpPr txBox="1"/>
          <p:nvPr/>
        </p:nvSpPr>
        <p:spPr>
          <a:xfrm>
            <a:off x="5003800" y="4210050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Vesi</a:t>
            </a:r>
            <a:r>
              <a:rPr lang="en-US" sz="2400" dirty="0"/>
              <a:t> </a:t>
            </a:r>
            <a:r>
              <a:rPr lang="en-US" sz="2400" dirty="0" err="1"/>
              <a:t>jäähtyy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22291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630B-0725-4581-B55D-C1C59079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Muumimuki</a:t>
            </a:r>
            <a:r>
              <a:rPr lang="en-US" dirty="0"/>
              <a:t> </a:t>
            </a:r>
            <a:r>
              <a:rPr lang="en-US" dirty="0" err="1"/>
              <a:t>jatkuu</a:t>
            </a:r>
            <a:r>
              <a:rPr lang="en-US" dirty="0"/>
              <a:t>…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A96D-DD0F-448B-9170-EB0950B8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10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 = (100 </a:t>
            </a:r>
            <a:r>
              <a:rPr lang="en-US" dirty="0" err="1"/>
              <a:t>m</a:t>
            </a:r>
            <a:r>
              <a:rPr lang="en-US" baseline="-25000" dirty="0" err="1"/>
              <a:t>v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+20m</a:t>
            </a:r>
            <a:r>
              <a:rPr lang="en-US" baseline="-25000" dirty="0"/>
              <a:t>m</a:t>
            </a:r>
            <a:r>
              <a:rPr lang="en-US" dirty="0"/>
              <a:t>c</a:t>
            </a:r>
            <a:r>
              <a:rPr lang="en-US" baseline="-25000" dirty="0"/>
              <a:t>m</a:t>
            </a:r>
            <a:r>
              <a:rPr lang="en-US" dirty="0"/>
              <a:t>)/(m</a:t>
            </a:r>
            <a:r>
              <a:rPr lang="en-US" baseline="-25000" dirty="0"/>
              <a:t>m</a:t>
            </a:r>
            <a:r>
              <a:rPr lang="en-US" dirty="0"/>
              <a:t>c</a:t>
            </a:r>
            <a:r>
              <a:rPr lang="en-US" baseline="-25000" dirty="0"/>
              <a:t>m</a:t>
            </a:r>
            <a:r>
              <a:rPr lang="en-US" dirty="0"/>
              <a:t> + </a:t>
            </a:r>
            <a:r>
              <a:rPr lang="en-US" dirty="0" err="1"/>
              <a:t>m</a:t>
            </a:r>
            <a:r>
              <a:rPr lang="en-US" baseline="-25000" dirty="0" err="1"/>
              <a:t>v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baseline="-25000" dirty="0"/>
              <a:t>m</a:t>
            </a:r>
            <a:r>
              <a:rPr lang="en-US" dirty="0"/>
              <a:t> = m</a:t>
            </a:r>
            <a:r>
              <a:rPr lang="en-US" baseline="-25000" dirty="0"/>
              <a:t>v</a:t>
            </a:r>
            <a:r>
              <a:rPr lang="en-US" dirty="0"/>
              <a:t> = 0.25 kg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baseline="-25000" dirty="0" err="1"/>
              <a:t>vesi</a:t>
            </a:r>
            <a:r>
              <a:rPr lang="en-US" dirty="0"/>
              <a:t> = 4.19 kJ/</a:t>
            </a:r>
            <a:r>
              <a:rPr lang="en-US" dirty="0" err="1"/>
              <a:t>kg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0" indent="0">
              <a:buNone/>
            </a:pPr>
            <a:r>
              <a:rPr lang="en-US" i="1" dirty="0" err="1"/>
              <a:t>c</a:t>
            </a:r>
            <a:r>
              <a:rPr lang="en-US" i="1" baseline="-25000" dirty="0" err="1"/>
              <a:t>muki</a:t>
            </a:r>
            <a:r>
              <a:rPr lang="en-US" i="1" dirty="0"/>
              <a:t> = </a:t>
            </a:r>
            <a:r>
              <a:rPr lang="fi-FI" dirty="0"/>
              <a:t>0.7 kJ/</a:t>
            </a:r>
            <a:r>
              <a:rPr lang="fi-FI" dirty="0" err="1"/>
              <a:t>kg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r>
              <a:rPr lang="fi-FI" dirty="0"/>
              <a:t> </a:t>
            </a:r>
            <a:endParaRPr lang="LID4096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 </a:t>
            </a:r>
            <a:r>
              <a:rPr lang="en-US" dirty="0">
                <a:cs typeface="Times New Roman" panose="02020603050405020304" pitchFamily="18" charset="0"/>
              </a:rPr>
              <a:t>≈ 89</a:t>
            </a:r>
            <a:r>
              <a:rPr lang="en-US" baseline="30000" dirty="0">
                <a:cs typeface="Times New Roman" panose="02020603050405020304" pitchFamily="18" charset="0"/>
              </a:rPr>
              <a:t>o</a:t>
            </a:r>
            <a:r>
              <a:rPr lang="en-US" dirty="0">
                <a:cs typeface="Times New Roman" panose="02020603050405020304" pitchFamily="18" charset="0"/>
              </a:rPr>
              <a:t>C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0317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83CA-F651-423C-9C91-179CFDEF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Mustikkamaan</a:t>
            </a:r>
            <a:r>
              <a:rPr lang="en-US" dirty="0"/>
              <a:t> </a:t>
            </a:r>
            <a:r>
              <a:rPr lang="en-US" dirty="0" err="1"/>
              <a:t>lämpövarasto</a:t>
            </a:r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8F0F3-D267-412B-8F6D-ECDABB478834}"/>
              </a:ext>
            </a:extLst>
          </p:cNvPr>
          <p:cNvSpPr/>
          <p:nvPr/>
        </p:nvSpPr>
        <p:spPr>
          <a:xfrm>
            <a:off x="628650" y="1751737"/>
            <a:ext cx="8369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Tilavuus yhteensä 320 000 m</a:t>
            </a:r>
            <a:r>
              <a:rPr lang="fi-FI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Varastointikapasiteetti 11 600 MWh. 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Latauslämpötila noin 90 ºC. 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Lataus/purkuteho 120 MW.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9A162A-61D4-4D66-89BD-1173CA377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42241" r="6130" b="15708"/>
          <a:stretch/>
        </p:blipFill>
        <p:spPr>
          <a:xfrm>
            <a:off x="1473200" y="3652282"/>
            <a:ext cx="5810250" cy="278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DEF41-2E1F-4CED-A81F-9BDF1E8794BA}"/>
              </a:ext>
            </a:extLst>
          </p:cNvPr>
          <p:cNvSpPr txBox="1"/>
          <p:nvPr/>
        </p:nvSpPr>
        <p:spPr>
          <a:xfrm>
            <a:off x="6508750" y="6401485"/>
            <a:ext cx="12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Helen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25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378C-875B-42DE-8D34-40CF92D3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26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Faasimuutoslämpö</a:t>
            </a:r>
            <a:r>
              <a:rPr lang="en-US" sz="4000" dirty="0"/>
              <a:t>/</a:t>
            </a:r>
            <a:r>
              <a:rPr lang="en-US" sz="4000" dirty="0" err="1"/>
              <a:t>latentti</a:t>
            </a:r>
            <a:r>
              <a:rPr lang="en-US" sz="4000" dirty="0"/>
              <a:t> </a:t>
            </a:r>
            <a:r>
              <a:rPr lang="en-US" sz="4000" dirty="0" err="1"/>
              <a:t>lämpö</a:t>
            </a:r>
            <a:endParaRPr lang="LID4096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8D627E-2361-4AC0-BB20-F616808CFE78}"/>
              </a:ext>
            </a:extLst>
          </p:cNvPr>
          <p:cNvSpPr txBox="1"/>
          <p:nvPr/>
        </p:nvSpPr>
        <p:spPr>
          <a:xfrm>
            <a:off x="5149850" y="3847266"/>
            <a:ext cx="380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Lämpötila</a:t>
            </a:r>
            <a:r>
              <a:rPr lang="en-US" sz="2400" dirty="0"/>
              <a:t> </a:t>
            </a:r>
            <a:r>
              <a:rPr lang="en-US" sz="2400" dirty="0" err="1"/>
              <a:t>pysyy</a:t>
            </a:r>
            <a:r>
              <a:rPr lang="en-US" sz="2400" dirty="0"/>
              <a:t> </a:t>
            </a:r>
            <a:r>
              <a:rPr lang="en-US" sz="2400" dirty="0" err="1"/>
              <a:t>vakiona</a:t>
            </a:r>
            <a:r>
              <a:rPr lang="en-US" sz="2400" dirty="0"/>
              <a:t> </a:t>
            </a:r>
            <a:r>
              <a:rPr lang="en-US" sz="2400" dirty="0" err="1"/>
              <a:t>faasimuutoksen</a:t>
            </a:r>
            <a:r>
              <a:rPr lang="en-US" sz="2400" dirty="0"/>
              <a:t> </a:t>
            </a:r>
            <a:r>
              <a:rPr lang="en-US" sz="2400" dirty="0" err="1"/>
              <a:t>aikana</a:t>
            </a:r>
            <a:endParaRPr lang="LID4096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2D6DC6-A1E7-4AE2-A063-A0B5EA049488}"/>
              </a:ext>
            </a:extLst>
          </p:cNvPr>
          <p:cNvGrpSpPr/>
          <p:nvPr/>
        </p:nvGrpSpPr>
        <p:grpSpPr>
          <a:xfrm>
            <a:off x="158750" y="1187450"/>
            <a:ext cx="7931146" cy="5354031"/>
            <a:chOff x="158750" y="1187450"/>
            <a:chExt cx="7931146" cy="53540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C4FB9B-6725-4487-9C14-F669C078A24F}"/>
                </a:ext>
              </a:extLst>
            </p:cNvPr>
            <p:cNvSpPr txBox="1"/>
            <p:nvPr/>
          </p:nvSpPr>
          <p:spPr>
            <a:xfrm>
              <a:off x="6149975" y="5702811"/>
              <a:ext cx="154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Lämpötila</a:t>
              </a:r>
              <a:endParaRPr lang="LID4096" dirty="0"/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C6B18055-D345-4C71-A0B3-BAD31FB7F2B4}"/>
                </a:ext>
              </a:extLst>
            </p:cNvPr>
            <p:cNvSpPr/>
            <p:nvPr/>
          </p:nvSpPr>
          <p:spPr>
            <a:xfrm rot="5400000">
              <a:off x="4484568" y="4117190"/>
              <a:ext cx="935796" cy="191789"/>
            </a:xfrm>
            <a:prstGeom prst="leftArrow">
              <a:avLst/>
            </a:prstGeom>
            <a:solidFill>
              <a:srgbClr val="D679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ADFF57-2A6F-4709-A878-1C57CDE6F753}"/>
                </a:ext>
              </a:extLst>
            </p:cNvPr>
            <p:cNvGrpSpPr/>
            <p:nvPr/>
          </p:nvGrpSpPr>
          <p:grpSpPr>
            <a:xfrm>
              <a:off x="812800" y="1568450"/>
              <a:ext cx="6026150" cy="4241800"/>
              <a:chOff x="812800" y="1829038"/>
              <a:chExt cx="5113750" cy="398121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B189718-21E1-40E5-8126-E5C683FD3D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81100" y="1829038"/>
                <a:ext cx="0" cy="39812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ED898A0-C387-4E82-89CF-2DED6C478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00" y="5588000"/>
                <a:ext cx="51137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086D7A-EF2E-409D-A422-A73E9ED8EB97}"/>
                </a:ext>
              </a:extLst>
            </p:cNvPr>
            <p:cNvSpPr/>
            <p:nvPr/>
          </p:nvSpPr>
          <p:spPr>
            <a:xfrm>
              <a:off x="1320800" y="1187450"/>
              <a:ext cx="4673600" cy="4102100"/>
            </a:xfrm>
            <a:custGeom>
              <a:avLst/>
              <a:gdLst>
                <a:gd name="connsiteX0" fmla="*/ 0 w 4673600"/>
                <a:gd name="connsiteY0" fmla="*/ 4102100 h 4102100"/>
                <a:gd name="connsiteX1" fmla="*/ 1130300 w 4673600"/>
                <a:gd name="connsiteY1" fmla="*/ 3911600 h 4102100"/>
                <a:gd name="connsiteX2" fmla="*/ 1123950 w 4673600"/>
                <a:gd name="connsiteY2" fmla="*/ 3403600 h 4102100"/>
                <a:gd name="connsiteX3" fmla="*/ 3613150 w 4673600"/>
                <a:gd name="connsiteY3" fmla="*/ 2419350 h 4102100"/>
                <a:gd name="connsiteX4" fmla="*/ 3594100 w 4673600"/>
                <a:gd name="connsiteY4" fmla="*/ 304800 h 4102100"/>
                <a:gd name="connsiteX5" fmla="*/ 4673600 w 4673600"/>
                <a:gd name="connsiteY5" fmla="*/ 0 h 410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0" h="4102100">
                  <a:moveTo>
                    <a:pt x="0" y="4102100"/>
                  </a:moveTo>
                  <a:lnTo>
                    <a:pt x="1130300" y="3911600"/>
                  </a:lnTo>
                  <a:cubicBezTo>
                    <a:pt x="1128183" y="3742267"/>
                    <a:pt x="1126067" y="3572933"/>
                    <a:pt x="1123950" y="3403600"/>
                  </a:cubicBezTo>
                  <a:lnTo>
                    <a:pt x="3613150" y="2419350"/>
                  </a:lnTo>
                  <a:lnTo>
                    <a:pt x="3594100" y="304800"/>
                  </a:lnTo>
                  <a:lnTo>
                    <a:pt x="46736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D68DBF-3A89-4FAD-8DDB-189BA4CB9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450" y="5365750"/>
              <a:ext cx="0" cy="405763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6321B-F39A-44F8-AC10-A38A9C768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4898" y="5365750"/>
              <a:ext cx="0" cy="405764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5AF66C-6D65-44FF-B522-C04C94BD96E7}"/>
                </a:ext>
              </a:extLst>
            </p:cNvPr>
            <p:cNvSpPr txBox="1"/>
            <p:nvPr/>
          </p:nvSpPr>
          <p:spPr>
            <a:xfrm>
              <a:off x="2222500" y="5810250"/>
              <a:ext cx="749297" cy="36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baseline="30000" dirty="0"/>
                <a:t>o</a:t>
              </a:r>
              <a:r>
                <a:rPr lang="en-US" dirty="0"/>
                <a:t>C</a:t>
              </a:r>
              <a:endParaRPr lang="LID4096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468060-5C60-4A62-9D07-185D00C2DA2F}"/>
                </a:ext>
              </a:extLst>
            </p:cNvPr>
            <p:cNvSpPr txBox="1"/>
            <p:nvPr/>
          </p:nvSpPr>
          <p:spPr>
            <a:xfrm>
              <a:off x="4531114" y="5785242"/>
              <a:ext cx="1012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  <a:r>
                <a:rPr lang="en-US" baseline="30000" dirty="0"/>
                <a:t>o</a:t>
              </a:r>
              <a:r>
                <a:rPr lang="en-US" dirty="0"/>
                <a:t>C</a:t>
              </a:r>
              <a:endParaRPr lang="LID4096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338F7C-B35F-472A-A0C6-2C1AABA7E3C2}"/>
                </a:ext>
              </a:extLst>
            </p:cNvPr>
            <p:cNvSpPr txBox="1"/>
            <p:nvPr/>
          </p:nvSpPr>
          <p:spPr>
            <a:xfrm>
              <a:off x="1417219" y="5198481"/>
              <a:ext cx="1069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00FFFF"/>
                  </a:highlight>
                </a:rPr>
                <a:t>2.06 kJ/kg*K</a:t>
              </a:r>
              <a:endParaRPr lang="LID4096" dirty="0">
                <a:highlight>
                  <a:srgbClr val="00FFFF"/>
                </a:highlight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BFFD35-BB6E-4687-8B37-80B9FAE11429}"/>
                </a:ext>
              </a:extLst>
            </p:cNvPr>
            <p:cNvSpPr txBox="1"/>
            <p:nvPr/>
          </p:nvSpPr>
          <p:spPr>
            <a:xfrm>
              <a:off x="3270250" y="4311650"/>
              <a:ext cx="1644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00FFFF"/>
                  </a:highlight>
                </a:rPr>
                <a:t>4.2 kJ/kg*K</a:t>
              </a:r>
              <a:endParaRPr lang="LID4096" dirty="0">
                <a:highlight>
                  <a:srgbClr val="00FFFF"/>
                </a:highligh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624638-1F67-4A4F-BD11-41CD998CB94A}"/>
                </a:ext>
              </a:extLst>
            </p:cNvPr>
            <p:cNvSpPr txBox="1"/>
            <p:nvPr/>
          </p:nvSpPr>
          <p:spPr>
            <a:xfrm>
              <a:off x="5149850" y="1371462"/>
              <a:ext cx="203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00FFFF"/>
                  </a:highlight>
                </a:rPr>
                <a:t>2 kJ/kg*K</a:t>
              </a:r>
              <a:endParaRPr lang="LID4096" dirty="0">
                <a:highlight>
                  <a:srgbClr val="00FFFF"/>
                </a:highligh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0A5A-7E67-4960-AC8A-ECEBBF80C1AB}"/>
                </a:ext>
              </a:extLst>
            </p:cNvPr>
            <p:cNvSpPr txBox="1"/>
            <p:nvPr/>
          </p:nvSpPr>
          <p:spPr>
            <a:xfrm>
              <a:off x="1417219" y="4007645"/>
              <a:ext cx="1742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highlight>
                    <a:srgbClr val="FF0000"/>
                  </a:highlight>
                </a:rPr>
                <a:t>334 kJ/kg</a:t>
              </a:r>
              <a:endParaRPr lang="LID4096" sz="2400" dirty="0">
                <a:highlight>
                  <a:srgbClr val="FF0000"/>
                </a:highligh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8455DD-9E5F-4EF3-B43E-4F3ECBFCBF63}"/>
                </a:ext>
              </a:extLst>
            </p:cNvPr>
            <p:cNvSpPr txBox="1"/>
            <p:nvPr/>
          </p:nvSpPr>
          <p:spPr>
            <a:xfrm>
              <a:off x="4914898" y="2114449"/>
              <a:ext cx="1763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highlight>
                    <a:srgbClr val="FF0000"/>
                  </a:highlight>
                </a:rPr>
                <a:t>2261 kJ/kg</a:t>
              </a:r>
              <a:endParaRPr lang="LID4096" sz="2400" dirty="0">
                <a:highlight>
                  <a:srgbClr val="FF0000"/>
                </a:highlight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5B10BD-1371-4848-90B9-0B5E6499671E}"/>
                </a:ext>
              </a:extLst>
            </p:cNvPr>
            <p:cNvSpPr txBox="1"/>
            <p:nvPr/>
          </p:nvSpPr>
          <p:spPr>
            <a:xfrm>
              <a:off x="4914898" y="2504029"/>
              <a:ext cx="3174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highlight>
                    <a:srgbClr val="FF0000"/>
                  </a:highlight>
                </a:rPr>
                <a:t>Veden</a:t>
              </a:r>
              <a:r>
                <a:rPr lang="en-US" sz="2400" dirty="0">
                  <a:highlight>
                    <a:srgbClr val="FF0000"/>
                  </a:highlight>
                </a:rPr>
                <a:t> </a:t>
              </a:r>
              <a:r>
                <a:rPr lang="en-US" sz="2400" dirty="0" err="1">
                  <a:highlight>
                    <a:srgbClr val="FF0000"/>
                  </a:highlight>
                </a:rPr>
                <a:t>höyrystymislämpö</a:t>
              </a:r>
              <a:endParaRPr lang="LID4096" sz="2400" dirty="0">
                <a:highlight>
                  <a:srgbClr val="FF0000"/>
                </a:highlight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CFAD72-11F9-48D3-8D03-0A2C4A45468D}"/>
                </a:ext>
              </a:extLst>
            </p:cNvPr>
            <p:cNvSpPr txBox="1"/>
            <p:nvPr/>
          </p:nvSpPr>
          <p:spPr>
            <a:xfrm>
              <a:off x="1225458" y="3548748"/>
              <a:ext cx="3174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highlight>
                    <a:srgbClr val="FF0000"/>
                  </a:highlight>
                </a:rPr>
                <a:t>Jään</a:t>
              </a:r>
              <a:r>
                <a:rPr lang="en-US" sz="2400" dirty="0">
                  <a:highlight>
                    <a:srgbClr val="FF0000"/>
                  </a:highlight>
                </a:rPr>
                <a:t> </a:t>
              </a:r>
              <a:r>
                <a:rPr lang="en-US" sz="2400" dirty="0" err="1">
                  <a:highlight>
                    <a:srgbClr val="FF0000"/>
                  </a:highlight>
                </a:rPr>
                <a:t>sulamislämpö</a:t>
              </a:r>
              <a:endParaRPr lang="LID4096" sz="2400" dirty="0">
                <a:highlight>
                  <a:srgbClr val="FF0000"/>
                </a:highligh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BFFEE5-4310-4B94-95C3-5FDFCA7BC207}"/>
                </a:ext>
              </a:extLst>
            </p:cNvPr>
            <p:cNvSpPr txBox="1"/>
            <p:nvPr/>
          </p:nvSpPr>
          <p:spPr>
            <a:xfrm>
              <a:off x="158750" y="1670050"/>
              <a:ext cx="1088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Energia</a:t>
              </a:r>
              <a:endParaRPr lang="LID4096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1F0A7F-365E-4EAA-AEA6-03958170EB24}"/>
                </a:ext>
              </a:extLst>
            </p:cNvPr>
            <p:cNvSpPr txBox="1"/>
            <p:nvPr/>
          </p:nvSpPr>
          <p:spPr>
            <a:xfrm>
              <a:off x="1417219" y="5895150"/>
              <a:ext cx="292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Jään</a:t>
              </a:r>
              <a:r>
                <a:rPr lang="en-US" dirty="0"/>
                <a:t> </a:t>
              </a:r>
              <a:r>
                <a:rPr lang="en-US" dirty="0" err="1"/>
                <a:t>ominaislämpökapasiteetti</a:t>
              </a:r>
              <a:endParaRPr lang="LID4096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3BD202-B0B6-416F-B9B1-133E7D493E70}"/>
                </a:ext>
              </a:extLst>
            </p:cNvPr>
            <p:cNvSpPr txBox="1"/>
            <p:nvPr/>
          </p:nvSpPr>
          <p:spPr>
            <a:xfrm>
              <a:off x="3257769" y="4580506"/>
              <a:ext cx="1739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Veden</a:t>
              </a:r>
              <a:r>
                <a:rPr lang="en-US" dirty="0"/>
                <a:t> </a:t>
              </a:r>
              <a:r>
                <a:rPr lang="en-US" dirty="0" err="1"/>
                <a:t>ominaislämpö-kapasiteetti</a:t>
              </a:r>
              <a:endParaRPr lang="LID4096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EFE2875-9DFC-4A77-9762-7756F9CD7EA6}"/>
              </a:ext>
            </a:extLst>
          </p:cNvPr>
          <p:cNvSpPr txBox="1"/>
          <p:nvPr/>
        </p:nvSpPr>
        <p:spPr>
          <a:xfrm>
            <a:off x="6286500" y="1273234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Vesihöyryn</a:t>
            </a:r>
            <a:r>
              <a:rPr lang="en-US" dirty="0"/>
              <a:t> </a:t>
            </a:r>
            <a:r>
              <a:rPr lang="en-US" dirty="0" err="1"/>
              <a:t>ominaislämpökapasiteetti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80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EB64-9A05-47D2-AF24-9B65433B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45185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Kylmää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kuumaa</a:t>
            </a:r>
            <a:r>
              <a:rPr lang="en-US" dirty="0"/>
              <a:t> </a:t>
            </a:r>
            <a:r>
              <a:rPr lang="en-US" dirty="0" err="1"/>
              <a:t>vettä</a:t>
            </a:r>
            <a:r>
              <a:rPr lang="en-US" dirty="0"/>
              <a:t> </a:t>
            </a:r>
            <a:r>
              <a:rPr lang="en-US" dirty="0" err="1"/>
              <a:t>kiukaalle</a:t>
            </a:r>
            <a:r>
              <a:rPr lang="en-US" dirty="0"/>
              <a:t> ?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Litra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 </a:t>
            </a:r>
            <a:r>
              <a:rPr lang="en-US" dirty="0">
                <a:sym typeface="Wingdings" panose="05000000000000000000" pitchFamily="2" charset="2"/>
              </a:rPr>
              <a:t>kg </a:t>
            </a:r>
            <a:r>
              <a:rPr lang="en-US" dirty="0" err="1">
                <a:sym typeface="Wingdings" panose="05000000000000000000" pitchFamily="2" charset="2"/>
              </a:rPr>
              <a:t>vettä</a:t>
            </a:r>
            <a:br>
              <a:rPr lang="en-US" dirty="0">
                <a:sym typeface="Wingdings" panose="05000000000000000000" pitchFamily="2" charset="2"/>
              </a:rPr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23435-23AE-4082-A4DD-B7B05495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Veden</a:t>
            </a:r>
            <a:r>
              <a:rPr lang="en-US" dirty="0"/>
              <a:t> </a:t>
            </a:r>
            <a:r>
              <a:rPr lang="en-US" dirty="0" err="1"/>
              <a:t>lämmittäminen</a:t>
            </a:r>
            <a:r>
              <a:rPr lang="en-US" dirty="0"/>
              <a:t> 20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 100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U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mcΔT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336 kJ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/>
              <a:t>Veden</a:t>
            </a:r>
            <a:r>
              <a:rPr lang="en-US" dirty="0"/>
              <a:t> </a:t>
            </a:r>
            <a:r>
              <a:rPr lang="en-US" dirty="0" err="1"/>
              <a:t>lämmittäminen</a:t>
            </a:r>
            <a:r>
              <a:rPr lang="en-US" dirty="0"/>
              <a:t> 80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 100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</a:t>
            </a:r>
          </a:p>
          <a:p>
            <a:pPr marL="0" indent="0">
              <a:buNone/>
            </a:pPr>
            <a:r>
              <a:rPr lang="en-US" dirty="0"/>
              <a:t>U = 84 kJ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Veden</a:t>
            </a:r>
            <a:r>
              <a:rPr lang="en-US" dirty="0"/>
              <a:t> </a:t>
            </a:r>
            <a:r>
              <a:rPr lang="en-US" dirty="0" err="1"/>
              <a:t>höyrystyminen</a:t>
            </a:r>
            <a:r>
              <a:rPr lang="en-US" dirty="0"/>
              <a:t>: U = 2261 kJ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Kylmän</a:t>
            </a:r>
            <a:r>
              <a:rPr lang="en-US" dirty="0"/>
              <a:t> ja </a:t>
            </a:r>
            <a:r>
              <a:rPr lang="en-US" dirty="0" err="1"/>
              <a:t>kuuman</a:t>
            </a:r>
            <a:r>
              <a:rPr lang="en-US" dirty="0"/>
              <a:t> </a:t>
            </a:r>
            <a:r>
              <a:rPr lang="en-US" dirty="0" err="1"/>
              <a:t>veden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noin</a:t>
            </a:r>
            <a:r>
              <a:rPr lang="en-US" dirty="0"/>
              <a:t> 10%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4651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55D0-395B-46F4-BE29-99148234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Phase Change Materials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CDDC-EABD-4BB5-B0C1-FD47E44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720840"/>
            <a:ext cx="342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Talon </a:t>
            </a:r>
            <a:r>
              <a:rPr lang="en-US" sz="2400" dirty="0" err="1"/>
              <a:t>seinässä</a:t>
            </a:r>
            <a:r>
              <a:rPr lang="en-US" sz="2400" dirty="0"/>
              <a:t> PCM.</a:t>
            </a:r>
          </a:p>
          <a:p>
            <a:pPr marL="0" indent="0">
              <a:buNone/>
            </a:pPr>
            <a:r>
              <a:rPr lang="en-US" sz="2400" dirty="0" err="1"/>
              <a:t>Auringonpaisteessa</a:t>
            </a:r>
            <a:r>
              <a:rPr lang="en-US" sz="2400" dirty="0"/>
              <a:t> </a:t>
            </a:r>
            <a:r>
              <a:rPr lang="en-US" sz="2400" dirty="0" err="1"/>
              <a:t>faasimuutos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sitoo</a:t>
            </a:r>
            <a:r>
              <a:rPr lang="en-US" sz="2400" dirty="0"/>
              <a:t> </a:t>
            </a:r>
            <a:r>
              <a:rPr lang="en-US" sz="2400" dirty="0" err="1"/>
              <a:t>energiaa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Illalla</a:t>
            </a:r>
            <a:r>
              <a:rPr lang="en-US" sz="2400" dirty="0"/>
              <a:t> </a:t>
            </a:r>
            <a:r>
              <a:rPr lang="en-US" sz="2400" dirty="0" err="1"/>
              <a:t>faasimuutos</a:t>
            </a:r>
            <a:r>
              <a:rPr lang="en-US" sz="2400" dirty="0"/>
              <a:t> </a:t>
            </a:r>
            <a:r>
              <a:rPr lang="en-US" sz="2400" dirty="0" err="1"/>
              <a:t>toiseen</a:t>
            </a:r>
            <a:r>
              <a:rPr lang="en-US" sz="2400" dirty="0"/>
              <a:t> </a:t>
            </a:r>
            <a:r>
              <a:rPr lang="en-US" sz="2400" dirty="0" err="1"/>
              <a:t>suuntaan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 err="1"/>
              <a:t>Lämpö</a:t>
            </a:r>
            <a:r>
              <a:rPr lang="en-US" sz="2400" dirty="0"/>
              <a:t> </a:t>
            </a:r>
            <a:r>
              <a:rPr lang="en-US" sz="2400" dirty="0" err="1"/>
              <a:t>vapautuu</a:t>
            </a:r>
            <a:r>
              <a:rPr lang="en-US" sz="2400" dirty="0"/>
              <a:t> ja </a:t>
            </a:r>
            <a:r>
              <a:rPr lang="en-US" sz="2400" dirty="0" err="1"/>
              <a:t>lämmitää</a:t>
            </a:r>
            <a:r>
              <a:rPr lang="en-US" sz="2400" dirty="0"/>
              <a:t> </a:t>
            </a:r>
            <a:r>
              <a:rPr lang="en-US" sz="2400" dirty="0" err="1"/>
              <a:t>taloa</a:t>
            </a:r>
            <a:r>
              <a:rPr lang="en-US" sz="2400" dirty="0"/>
              <a:t>.</a:t>
            </a:r>
            <a:endParaRPr lang="LID4096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C8583-5A24-44BD-8EDC-9958715A770C}"/>
              </a:ext>
            </a:extLst>
          </p:cNvPr>
          <p:cNvSpPr txBox="1"/>
          <p:nvPr/>
        </p:nvSpPr>
        <p:spPr>
          <a:xfrm>
            <a:off x="4152900" y="1720840"/>
            <a:ext cx="481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Aurinkovoimalan</a:t>
            </a:r>
            <a:r>
              <a:rPr lang="en-US" sz="2400" dirty="0"/>
              <a:t> </a:t>
            </a:r>
            <a:r>
              <a:rPr lang="en-US" sz="2400" dirty="0" err="1"/>
              <a:t>peilit</a:t>
            </a:r>
            <a:r>
              <a:rPr lang="en-US" sz="2400" dirty="0"/>
              <a:t> </a:t>
            </a:r>
            <a:r>
              <a:rPr lang="en-US" sz="2400" dirty="0" err="1"/>
              <a:t>lämmittävät</a:t>
            </a:r>
            <a:r>
              <a:rPr lang="en-US" sz="2400" dirty="0"/>
              <a:t> </a:t>
            </a:r>
            <a:r>
              <a:rPr lang="en-US" sz="2400" dirty="0" err="1"/>
              <a:t>suolan</a:t>
            </a:r>
            <a:r>
              <a:rPr lang="en-US" sz="2400" dirty="0"/>
              <a:t> </a:t>
            </a:r>
            <a:r>
              <a:rPr lang="en-US" sz="2400" dirty="0" err="1"/>
              <a:t>sulaksi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Jos </a:t>
            </a:r>
            <a:r>
              <a:rPr lang="en-US" sz="2400" dirty="0" err="1"/>
              <a:t>riittävän</a:t>
            </a:r>
            <a:r>
              <a:rPr lang="en-US" sz="2400" dirty="0"/>
              <a:t> iso </a:t>
            </a:r>
            <a:r>
              <a:rPr lang="en-US" sz="2400" dirty="0" err="1"/>
              <a:t>säiliö</a:t>
            </a:r>
            <a:r>
              <a:rPr lang="en-US" sz="2400" dirty="0"/>
              <a:t>, </a:t>
            </a:r>
            <a:r>
              <a:rPr lang="en-US" sz="2400" dirty="0" err="1"/>
              <a:t>pysyy</a:t>
            </a:r>
            <a:r>
              <a:rPr lang="en-US" sz="2400" dirty="0"/>
              <a:t> </a:t>
            </a:r>
            <a:r>
              <a:rPr lang="en-US" sz="2400" dirty="0" err="1"/>
              <a:t>kuumana</a:t>
            </a:r>
            <a:r>
              <a:rPr lang="en-US" sz="2400" dirty="0"/>
              <a:t> </a:t>
            </a:r>
            <a:r>
              <a:rPr lang="en-US" sz="2400" dirty="0" err="1"/>
              <a:t>yön</a:t>
            </a:r>
            <a:r>
              <a:rPr lang="en-US" sz="2400" dirty="0"/>
              <a:t> </a:t>
            </a:r>
            <a:r>
              <a:rPr lang="en-US" sz="2400" dirty="0" err="1"/>
              <a:t>yli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8" name="Picture 7" descr="A view of a beach&#10;&#10;Description automatically generated">
            <a:extLst>
              <a:ext uri="{FF2B5EF4-FFF2-40B4-BE49-F238E27FC236}">
                <a16:creationId xmlns:a16="http://schemas.microsoft.com/office/drawing/2014/main" id="{33B0AD1E-D343-43AF-81FE-E0E14F41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3792110"/>
            <a:ext cx="5556250" cy="22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8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2D1EC-FF4E-4858-86D8-57EA7572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9" y="360306"/>
            <a:ext cx="8729521" cy="61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64A7-C397-4582-AC89-5979FCC6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Energiatiheys</a:t>
            </a:r>
            <a:r>
              <a:rPr lang="en-US" dirty="0"/>
              <a:t> (MJ/m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5629E-9072-47B4-9A54-C7E60274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"/>
          <a:stretch/>
        </p:blipFill>
        <p:spPr>
          <a:xfrm>
            <a:off x="197795" y="1758949"/>
            <a:ext cx="8545209" cy="3187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52763-5DDD-47B5-A572-4F7267616AFB}"/>
              </a:ext>
            </a:extLst>
          </p:cNvPr>
          <p:cNvSpPr txBox="1"/>
          <p:nvPr/>
        </p:nvSpPr>
        <p:spPr>
          <a:xfrm>
            <a:off x="1244600" y="6299200"/>
            <a:ext cx="689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Nazir et al: International Journal of Heat and Mass Transfer 129 (2019) 491–523</a:t>
            </a:r>
            <a:endParaRPr lang="LID4096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C4158-2582-471E-A00C-F496D1C87246}"/>
              </a:ext>
            </a:extLst>
          </p:cNvPr>
          <p:cNvSpPr txBox="1"/>
          <p:nvPr/>
        </p:nvSpPr>
        <p:spPr>
          <a:xfrm>
            <a:off x="2062333" y="4756745"/>
            <a:ext cx="177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Lämpimään</a:t>
            </a:r>
            <a:r>
              <a:rPr lang="en-US" dirty="0"/>
              <a:t> </a:t>
            </a:r>
            <a:r>
              <a:rPr lang="en-US" dirty="0" err="1"/>
              <a:t>kappaleeseen</a:t>
            </a:r>
            <a:r>
              <a:rPr lang="en-US" dirty="0"/>
              <a:t> </a:t>
            </a:r>
            <a:r>
              <a:rPr lang="en-US" dirty="0" err="1"/>
              <a:t>varastoitu</a:t>
            </a:r>
            <a:r>
              <a:rPr lang="en-US" dirty="0"/>
              <a:t> </a:t>
            </a:r>
            <a:r>
              <a:rPr lang="en-US" dirty="0" err="1"/>
              <a:t>energia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0947-C69E-46AF-9A15-83C150760483}"/>
              </a:ext>
            </a:extLst>
          </p:cNvPr>
          <p:cNvSpPr txBox="1"/>
          <p:nvPr/>
        </p:nvSpPr>
        <p:spPr>
          <a:xfrm>
            <a:off x="3948755" y="4857750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Faasimuutokseen</a:t>
            </a:r>
            <a:r>
              <a:rPr lang="en-US" dirty="0"/>
              <a:t> </a:t>
            </a:r>
            <a:r>
              <a:rPr lang="en-US" dirty="0" err="1"/>
              <a:t>varastoitu</a:t>
            </a:r>
            <a:r>
              <a:rPr lang="en-US" dirty="0"/>
              <a:t> </a:t>
            </a:r>
            <a:r>
              <a:rPr lang="en-US" dirty="0" err="1"/>
              <a:t>energia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014D4-3BC9-4EF6-90D3-8EF832D353E2}"/>
              </a:ext>
            </a:extLst>
          </p:cNvPr>
          <p:cNvSpPr txBox="1"/>
          <p:nvPr/>
        </p:nvSpPr>
        <p:spPr>
          <a:xfrm>
            <a:off x="6019800" y="4814501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Reaktiotuotteisiin</a:t>
            </a:r>
            <a:r>
              <a:rPr lang="en-US" dirty="0"/>
              <a:t> </a:t>
            </a:r>
            <a:r>
              <a:rPr lang="en-US" dirty="0" err="1"/>
              <a:t>varastoitu</a:t>
            </a:r>
            <a:r>
              <a:rPr lang="en-US" dirty="0"/>
              <a:t> </a:t>
            </a:r>
            <a:r>
              <a:rPr lang="en-US" dirty="0" err="1"/>
              <a:t>energia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67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Sähköiset &amp; optiset ominaisuudet lämpötilan funktiona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917"/>
          <a:stretch/>
        </p:blipFill>
        <p:spPr>
          <a:xfrm>
            <a:off x="173782" y="2050868"/>
            <a:ext cx="8796435" cy="3161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3169C-1907-4803-88D2-598AD2C72583}"/>
              </a:ext>
            </a:extLst>
          </p:cNvPr>
          <p:cNvSpPr txBox="1"/>
          <p:nvPr/>
        </p:nvSpPr>
        <p:spPr>
          <a:xfrm>
            <a:off x="1009650" y="5398869"/>
            <a:ext cx="347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Pätee</a:t>
            </a:r>
            <a:r>
              <a:rPr lang="en-US" sz="2400" dirty="0"/>
              <a:t> </a:t>
            </a:r>
            <a:r>
              <a:rPr lang="en-US" sz="2400" dirty="0" err="1"/>
              <a:t>metalleille</a:t>
            </a:r>
            <a:r>
              <a:rPr lang="en-US" sz="2400" dirty="0"/>
              <a:t> !</a:t>
            </a:r>
          </a:p>
          <a:p>
            <a:r>
              <a:rPr lang="en-US" sz="2400" dirty="0" err="1"/>
              <a:t>Puolijohteet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juttu</a:t>
            </a:r>
            <a:r>
              <a:rPr lang="en-US" sz="2400" dirty="0"/>
              <a:t>.</a:t>
            </a:r>
            <a:endParaRPr lang="LID4096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31DDA-2187-4FC6-A41B-1298D31E58A4}"/>
              </a:ext>
            </a:extLst>
          </p:cNvPr>
          <p:cNvSpPr txBox="1"/>
          <p:nvPr/>
        </p:nvSpPr>
        <p:spPr>
          <a:xfrm>
            <a:off x="6007100" y="6045200"/>
            <a:ext cx="25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Ashby Fig. 13.1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0881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26C1-DF71-483D-AA8B-E7BD9F38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</a:t>
            </a:r>
            <a:r>
              <a:rPr lang="en-US" dirty="0" err="1"/>
              <a:t>markkinavaatimukset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88875-35ED-4EAC-938F-46C459C6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690689"/>
            <a:ext cx="7467600" cy="4291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7470C-B4B7-4EF0-BC9E-9CC6EABCDDB7}"/>
              </a:ext>
            </a:extLst>
          </p:cNvPr>
          <p:cNvSpPr txBox="1"/>
          <p:nvPr/>
        </p:nvSpPr>
        <p:spPr>
          <a:xfrm>
            <a:off x="1244600" y="6299200"/>
            <a:ext cx="689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Nazir et al: International Journal of Heat and Mass Transfer 129 (2019) 491–523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44087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F0900-51FB-46D2-AAF1-CDE771C1A827}"/>
              </a:ext>
            </a:extLst>
          </p:cNvPr>
          <p:cNvSpPr/>
          <p:nvPr/>
        </p:nvSpPr>
        <p:spPr>
          <a:xfrm>
            <a:off x="368300" y="260350"/>
            <a:ext cx="8496300" cy="6394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6562C-3D20-4DBA-B2F2-52C39F5647CC}"/>
              </a:ext>
            </a:extLst>
          </p:cNvPr>
          <p:cNvSpPr txBox="1"/>
          <p:nvPr/>
        </p:nvSpPr>
        <p:spPr>
          <a:xfrm>
            <a:off x="1733550" y="1130300"/>
            <a:ext cx="604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chemeClr val="bg1"/>
                </a:solidFill>
              </a:rPr>
              <a:t>Tauko</a:t>
            </a:r>
            <a:r>
              <a:rPr lang="en-US" sz="13800" dirty="0">
                <a:solidFill>
                  <a:schemeClr val="bg1"/>
                </a:solidFill>
              </a:rPr>
              <a:t> </a:t>
            </a:r>
          </a:p>
          <a:p>
            <a:r>
              <a:rPr lang="en-US" sz="13800" dirty="0">
                <a:solidFill>
                  <a:schemeClr val="bg1"/>
                </a:solidFill>
              </a:rPr>
              <a:t>5 min</a:t>
            </a:r>
            <a:endParaRPr lang="LID4096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7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Lämmönjohtavuus </a:t>
            </a:r>
            <a:r>
              <a:rPr lang="el-GR" dirty="0"/>
              <a:t>λ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10"/>
          <a:stretch/>
        </p:blipFill>
        <p:spPr>
          <a:xfrm>
            <a:off x="763523" y="2427331"/>
            <a:ext cx="6423661" cy="3965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5199B-258F-45FB-BBC0-86D65FA7235C}"/>
              </a:ext>
            </a:extLst>
          </p:cNvPr>
          <p:cNvSpPr txBox="1"/>
          <p:nvPr/>
        </p:nvSpPr>
        <p:spPr>
          <a:xfrm>
            <a:off x="740664" y="169068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Kuinka</a:t>
            </a:r>
            <a:r>
              <a:rPr lang="en-US" sz="2400" dirty="0"/>
              <a:t> </a:t>
            </a:r>
            <a:r>
              <a:rPr lang="en-US" sz="2400" dirty="0" err="1"/>
              <a:t>paljon</a:t>
            </a:r>
            <a:r>
              <a:rPr lang="en-US" sz="2400" dirty="0"/>
              <a:t> </a:t>
            </a:r>
            <a:r>
              <a:rPr lang="en-US" sz="2400" dirty="0" err="1"/>
              <a:t>lämpöä</a:t>
            </a:r>
            <a:r>
              <a:rPr lang="en-US" sz="2400" dirty="0"/>
              <a:t> </a:t>
            </a:r>
            <a:r>
              <a:rPr lang="en-US" sz="2400" dirty="0" err="1"/>
              <a:t>virtaa</a:t>
            </a:r>
            <a:r>
              <a:rPr lang="en-US" sz="2400" dirty="0"/>
              <a:t> </a:t>
            </a:r>
            <a:r>
              <a:rPr lang="en-US" sz="2400" dirty="0" err="1"/>
              <a:t>aikaa</a:t>
            </a:r>
            <a:r>
              <a:rPr lang="en-US" sz="2400" dirty="0"/>
              <a:t> ja </a:t>
            </a:r>
            <a:r>
              <a:rPr lang="en-US" sz="2400" dirty="0" err="1"/>
              <a:t>pinta-alaa</a:t>
            </a:r>
            <a:r>
              <a:rPr lang="en-US" sz="2400" dirty="0"/>
              <a:t> </a:t>
            </a:r>
            <a:r>
              <a:rPr lang="en-US" sz="2400" dirty="0" err="1"/>
              <a:t>kohti</a:t>
            </a:r>
            <a:r>
              <a:rPr lang="en-US" sz="2400" dirty="0"/>
              <a:t>?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14125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Fourierin laki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8467" y="1861457"/>
                <a:ext cx="4141968" cy="720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l-GR" sz="3200" dirty="0"/>
                      <m:t>λ</m:t>
                    </m:r>
                    <m:r>
                      <m:rPr>
                        <m:nor/>
                      </m:rPr>
                      <a:rPr lang="fi-FI" sz="3200" b="0" i="0" dirty="0" smtClean="0"/>
                      <m:t> </m:t>
                    </m:r>
                    <m:f>
                      <m:fPr>
                        <m:ctrlPr>
                          <a:rPr lang="fi-FI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i-FI" sz="32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l-GR" sz="3200" dirty="0"/>
                      <m:t>λ</m:t>
                    </m:r>
                    <m:f>
                      <m:fPr>
                        <m:ctrlPr>
                          <a:rPr lang="el-GR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i-FI" sz="32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7" y="1861457"/>
                <a:ext cx="4141968" cy="720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8466" y="3135086"/>
            <a:ext cx="7716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q = lämpövirta, yksiköissä W/m</a:t>
            </a:r>
            <a:r>
              <a:rPr lang="fi-FI" sz="2800" baseline="30000" dirty="0"/>
              <a:t>2</a:t>
            </a:r>
            <a:r>
              <a:rPr lang="fi-FI" sz="2800" dirty="0"/>
              <a:t>.</a:t>
            </a:r>
          </a:p>
          <a:p>
            <a:r>
              <a:rPr lang="el-GR" sz="2800" dirty="0"/>
              <a:t>λ</a:t>
            </a:r>
            <a:r>
              <a:rPr lang="fi-FI" sz="2800" dirty="0"/>
              <a:t> = lämmönjohtavuus, yksiköissä W/K*m</a:t>
            </a:r>
          </a:p>
          <a:p>
            <a:endParaRPr lang="fi-FI" sz="2800" dirty="0"/>
          </a:p>
          <a:p>
            <a:r>
              <a:rPr lang="fi-FI" sz="2800" dirty="0"/>
              <a:t>Tällä kaavalla saadaan laskettua lämmönsiirtymisen tasapainotilanne.</a:t>
            </a:r>
          </a:p>
          <a:p>
            <a:endParaRPr lang="fi-FI" sz="2800" dirty="0"/>
          </a:p>
          <a:p>
            <a:r>
              <a:rPr lang="fi-FI" sz="2800" b="1" i="1" dirty="0">
                <a:solidFill>
                  <a:srgbClr val="FF0000"/>
                </a:solidFill>
              </a:rPr>
              <a:t>Avainasia: siirtynyt (lämpö)energia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3867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8" y="231073"/>
            <a:ext cx="8199255" cy="64687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1560876-447B-426F-85FB-F8DDE7CDF9BE}"/>
              </a:ext>
            </a:extLst>
          </p:cNvPr>
          <p:cNvSpPr/>
          <p:nvPr/>
        </p:nvSpPr>
        <p:spPr>
          <a:xfrm>
            <a:off x="6134100" y="600405"/>
            <a:ext cx="2292350" cy="681263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FE134-EF23-447F-B579-8F3CFB129335}"/>
              </a:ext>
            </a:extLst>
          </p:cNvPr>
          <p:cNvSpPr txBox="1"/>
          <p:nvPr/>
        </p:nvSpPr>
        <p:spPr>
          <a:xfrm>
            <a:off x="5245100" y="90707"/>
            <a:ext cx="37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0000"/>
                </a:highlight>
              </a:rPr>
              <a:t>Parhaat</a:t>
            </a:r>
            <a:r>
              <a:rPr lang="en-US" sz="2400" dirty="0">
                <a:highlight>
                  <a:srgbClr val="FF0000"/>
                </a:highlight>
              </a:rPr>
              <a:t> </a:t>
            </a:r>
            <a:r>
              <a:rPr lang="en-US" sz="2400" dirty="0" err="1">
                <a:highlight>
                  <a:srgbClr val="FF0000"/>
                </a:highlight>
              </a:rPr>
              <a:t>lämmönjohteet</a:t>
            </a:r>
            <a:endParaRPr lang="LID4096" sz="2400" dirty="0">
              <a:highlight>
                <a:srgbClr val="FF0000"/>
              </a:highligh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4B2E8F-126C-4AD9-8A05-0D7559CB50C1}"/>
              </a:ext>
            </a:extLst>
          </p:cNvPr>
          <p:cNvSpPr/>
          <p:nvPr/>
        </p:nvSpPr>
        <p:spPr>
          <a:xfrm>
            <a:off x="2463800" y="4946096"/>
            <a:ext cx="2203450" cy="768904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2A97F-7D0A-47AC-A478-32AE7B46D636}"/>
              </a:ext>
            </a:extLst>
          </p:cNvPr>
          <p:cNvSpPr txBox="1"/>
          <p:nvPr/>
        </p:nvSpPr>
        <p:spPr>
          <a:xfrm>
            <a:off x="4666592" y="5207000"/>
            <a:ext cx="360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0000"/>
                </a:highlight>
              </a:rPr>
              <a:t>Parhaat</a:t>
            </a:r>
            <a:r>
              <a:rPr lang="en-US" sz="2400" dirty="0">
                <a:highlight>
                  <a:srgbClr val="FF0000"/>
                </a:highlight>
              </a:rPr>
              <a:t> </a:t>
            </a:r>
            <a:r>
              <a:rPr lang="en-US" sz="2400" dirty="0" err="1">
                <a:highlight>
                  <a:srgbClr val="FF0000"/>
                </a:highlight>
              </a:rPr>
              <a:t>lämmöneristeet</a:t>
            </a:r>
            <a:endParaRPr lang="LID4096" sz="2400" dirty="0">
              <a:highlight>
                <a:srgbClr val="FF0000"/>
              </a:highlight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FBB1AC5E-B7EE-409C-8D98-256BA9C0D444}"/>
              </a:ext>
            </a:extLst>
          </p:cNvPr>
          <p:cNvSpPr/>
          <p:nvPr/>
        </p:nvSpPr>
        <p:spPr>
          <a:xfrm>
            <a:off x="8447936" y="819150"/>
            <a:ext cx="302737" cy="48958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highlight>
                <a:srgbClr val="FF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DBDE6-1E47-4F87-9C9A-211EA05C351C}"/>
              </a:ext>
            </a:extLst>
          </p:cNvPr>
          <p:cNvSpPr txBox="1"/>
          <p:nvPr/>
        </p:nvSpPr>
        <p:spPr>
          <a:xfrm>
            <a:off x="7048500" y="3267075"/>
            <a:ext cx="137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</a:rPr>
              <a:t>Eroa</a:t>
            </a:r>
            <a:r>
              <a:rPr lang="en-US" sz="2800" dirty="0">
                <a:highlight>
                  <a:srgbClr val="FF0000"/>
                </a:highlight>
              </a:rPr>
              <a:t> </a:t>
            </a:r>
            <a:r>
              <a:rPr lang="en-US" sz="2800" dirty="0" err="1">
                <a:highlight>
                  <a:srgbClr val="FF0000"/>
                </a:highlight>
              </a:rPr>
              <a:t>tekijällä</a:t>
            </a:r>
            <a:r>
              <a:rPr lang="en-US" sz="2800" dirty="0">
                <a:highlight>
                  <a:srgbClr val="FF0000"/>
                </a:highlight>
              </a:rPr>
              <a:t> </a:t>
            </a:r>
          </a:p>
          <a:p>
            <a:r>
              <a:rPr lang="en-US" sz="2800" dirty="0">
                <a:highlight>
                  <a:srgbClr val="FF0000"/>
                </a:highlight>
              </a:rPr>
              <a:t>10</a:t>
            </a:r>
            <a:r>
              <a:rPr lang="en-US" sz="2800" baseline="30000" dirty="0">
                <a:highlight>
                  <a:srgbClr val="FF0000"/>
                </a:highlight>
              </a:rPr>
              <a:t>4</a:t>
            </a:r>
            <a:endParaRPr lang="LID4096" sz="2800" baseline="30000" dirty="0">
              <a:highlight>
                <a:srgbClr val="FF00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22D328-18D5-47B7-AC7B-E9C169CCF3D7}"/>
              </a:ext>
            </a:extLst>
          </p:cNvPr>
          <p:cNvSpPr/>
          <p:nvPr/>
        </p:nvSpPr>
        <p:spPr>
          <a:xfrm>
            <a:off x="617249" y="1419555"/>
            <a:ext cx="407058" cy="3787445"/>
          </a:xfrm>
          <a:prstGeom prst="ellipse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0472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Kivitalo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546997"/>
            <a:ext cx="83341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Paljonko lämpöä karkaa kivitalosta -20</a:t>
            </a:r>
            <a:r>
              <a:rPr lang="fi-FI" sz="2800" baseline="30000" dirty="0"/>
              <a:t>o</a:t>
            </a:r>
            <a:r>
              <a:rPr lang="fi-FI" sz="2800" dirty="0"/>
              <a:t>C pakkasella ? Sisälämpötila +20</a:t>
            </a:r>
            <a:r>
              <a:rPr lang="fi-FI" sz="2800" baseline="30000" dirty="0"/>
              <a:t>o</a:t>
            </a:r>
            <a:r>
              <a:rPr lang="fi-FI" sz="2800" dirty="0"/>
              <a:t>C.</a:t>
            </a:r>
          </a:p>
          <a:p>
            <a:endParaRPr lang="fi-FI" sz="2800" dirty="0"/>
          </a:p>
          <a:p>
            <a:r>
              <a:rPr lang="fi-FI" sz="2800" dirty="0" err="1"/>
              <a:t>Siporex</a:t>
            </a:r>
            <a:r>
              <a:rPr lang="fi-FI" sz="2800" dirty="0"/>
              <a:t> kivilaatta lämmönjohtavuus 0.12 W/K*m</a:t>
            </a:r>
          </a:p>
          <a:p>
            <a:r>
              <a:rPr lang="fi-FI" sz="2800" dirty="0"/>
              <a:t>Seinän paksuus 0.2 m</a:t>
            </a:r>
          </a:p>
          <a:p>
            <a:endParaRPr lang="fi-FI" sz="2800" dirty="0"/>
          </a:p>
          <a:p>
            <a:endParaRPr lang="fi-FI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3382" y="365126"/>
                <a:ext cx="4141968" cy="720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l-GR" sz="3200" dirty="0"/>
                      <m:t>λ</m:t>
                    </m:r>
                    <m:r>
                      <m:rPr>
                        <m:nor/>
                      </m:rPr>
                      <a:rPr lang="fi-FI" sz="3200" b="0" i="0" dirty="0" smtClean="0"/>
                      <m:t> </m:t>
                    </m:r>
                    <m:f>
                      <m:fPr>
                        <m:ctrlPr>
                          <a:rPr lang="fi-FI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i-FI" sz="32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l-GR" sz="3200" dirty="0"/>
                      <m:t>λ</m:t>
                    </m:r>
                    <m:f>
                      <m:fPr>
                        <m:ctrlPr>
                          <a:rPr lang="el-GR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i-FI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i-FI" sz="32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382" y="365126"/>
                <a:ext cx="4141968" cy="720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7409" y="3993059"/>
            <a:ext cx="8285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q = - 0.12* W/K*m  * 40 K/0.2m = -24 W/m</a:t>
            </a:r>
            <a:r>
              <a:rPr lang="fi-FI" sz="2800" baseline="30000" dirty="0"/>
              <a:t>2</a:t>
            </a:r>
            <a:r>
              <a:rPr lang="fi-FI" sz="2800" dirty="0"/>
              <a:t> </a:t>
            </a:r>
            <a:endParaRPr lang="fi-FI" sz="2800" baseline="30000" dirty="0"/>
          </a:p>
          <a:p>
            <a:endParaRPr lang="fi-FI" sz="2800" dirty="0"/>
          </a:p>
          <a:p>
            <a:r>
              <a:rPr lang="fi-FI" sz="2800" dirty="0"/>
              <a:t>Jos talo 150 m</a:t>
            </a:r>
            <a:r>
              <a:rPr lang="fi-FI" sz="2800" baseline="30000" dirty="0"/>
              <a:t>2</a:t>
            </a:r>
            <a:r>
              <a:rPr lang="fi-FI" sz="2800" dirty="0"/>
              <a:t>, seinäala 150 m</a:t>
            </a:r>
            <a:r>
              <a:rPr lang="fi-FI" sz="2800" baseline="30000" dirty="0"/>
              <a:t>2</a:t>
            </a:r>
            <a:r>
              <a:rPr lang="fi-FI" sz="2800" dirty="0"/>
              <a:t> </a:t>
            </a:r>
            <a:r>
              <a:rPr lang="fi-FI" sz="2800" dirty="0">
                <a:sym typeface="Wingdings" panose="05000000000000000000" pitchFamily="2" charset="2"/>
              </a:rPr>
              <a:t> 3.6 kW</a:t>
            </a:r>
          </a:p>
          <a:p>
            <a:r>
              <a:rPr lang="fi-FI" sz="2800" dirty="0">
                <a:sym typeface="Wingdings" panose="05000000000000000000" pitchFamily="2" charset="2"/>
              </a:rPr>
              <a:t>Kaukolämpö 70 €/MWh. Oletetaan 3 kk &amp; -20</a:t>
            </a:r>
            <a:r>
              <a:rPr lang="fi-FI" sz="2800" baseline="30000" dirty="0">
                <a:sym typeface="Wingdings" panose="05000000000000000000" pitchFamily="2" charset="2"/>
              </a:rPr>
              <a:t>o</a:t>
            </a:r>
            <a:r>
              <a:rPr lang="fi-FI" sz="2800" dirty="0">
                <a:sym typeface="Wingdings" panose="05000000000000000000" pitchFamily="2" charset="2"/>
              </a:rPr>
              <a:t>C</a:t>
            </a:r>
          </a:p>
          <a:p>
            <a:r>
              <a:rPr lang="fi-FI" sz="2800" dirty="0">
                <a:sym typeface="Wingdings" panose="05000000000000000000" pitchFamily="2" charset="2"/>
              </a:rPr>
              <a:t> 100 vrk*24 h/vrk*3.6 kW*0.07 €/kWh = 600€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978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0E93-EFA4-4494-9640-4C42E488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78" y="349545"/>
            <a:ext cx="8339243" cy="1325563"/>
          </a:xfrm>
        </p:spPr>
        <p:txBody>
          <a:bodyPr/>
          <a:lstStyle/>
          <a:p>
            <a:r>
              <a:rPr lang="en-US" dirty="0"/>
              <a:t>U-</a:t>
            </a:r>
            <a:r>
              <a:rPr lang="en-US" dirty="0" err="1"/>
              <a:t>arvo</a:t>
            </a:r>
            <a:r>
              <a:rPr lang="en-US" dirty="0"/>
              <a:t> = </a:t>
            </a:r>
            <a:r>
              <a:rPr lang="fi-FI" dirty="0"/>
              <a:t>lämmönläpäisykerroin</a:t>
            </a:r>
            <a:endParaRPr lang="LID4096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F3B7B-C5DD-407F-A4C0-06AA3EA5FF60}"/>
              </a:ext>
            </a:extLst>
          </p:cNvPr>
          <p:cNvSpPr/>
          <p:nvPr/>
        </p:nvSpPr>
        <p:spPr>
          <a:xfrm>
            <a:off x="419947" y="1690689"/>
            <a:ext cx="8448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U-arvo kertoo, kuinka paljon ikkuna läpäisee lämpöä. </a:t>
            </a:r>
          </a:p>
          <a:p>
            <a:r>
              <a:rPr lang="fi-FI" sz="2400" dirty="0"/>
              <a:t>Mitä pienempi U-arvo on, sitä parempi lämmöneristys ikkunassa on. Ikkunan enimmäisarvo 2010 alkaen on 1,0 W/(m</a:t>
            </a:r>
            <a:r>
              <a:rPr lang="fi-FI" sz="2400" baseline="30000" dirty="0"/>
              <a:t>2</a:t>
            </a:r>
            <a:r>
              <a:rPr lang="fi-FI" sz="2400" dirty="0"/>
              <a:t>K)  Suomen rakennusmääräyksissä. Parhaat energiansäästöikkunat U = 0.4 W/(m</a:t>
            </a:r>
            <a:r>
              <a:rPr lang="fi-FI" sz="2400" baseline="30000" dirty="0"/>
              <a:t>2</a:t>
            </a:r>
            <a:r>
              <a:rPr lang="fi-FI" sz="2400" dirty="0"/>
              <a:t>K) .</a:t>
            </a:r>
          </a:p>
          <a:p>
            <a:r>
              <a:rPr lang="fi-FI" sz="2400" dirty="0"/>
              <a:t> </a:t>
            </a:r>
          </a:p>
          <a:p>
            <a:endParaRPr lang="fi-FI" sz="2400" dirty="0"/>
          </a:p>
          <a:p>
            <a:r>
              <a:rPr lang="fi-FI" sz="2400" dirty="0"/>
              <a:t>Tällöin lämpövuo q on:  </a:t>
            </a:r>
          </a:p>
          <a:p>
            <a:endParaRPr lang="fi-FI" sz="2400" dirty="0"/>
          </a:p>
          <a:p>
            <a:r>
              <a:rPr lang="fi-FI" sz="2400" dirty="0"/>
              <a:t>U-arvo mitataan </a:t>
            </a:r>
            <a:r>
              <a:rPr lang="fi-FI" sz="2400" b="1" i="1" dirty="0">
                <a:solidFill>
                  <a:srgbClr val="FF0000"/>
                </a:solidFill>
              </a:rPr>
              <a:t>rakenteelle</a:t>
            </a:r>
            <a:r>
              <a:rPr lang="fi-FI" sz="2400" dirty="0"/>
              <a:t> (=</a:t>
            </a:r>
            <a:r>
              <a:rPr lang="fi-FI" sz="2400" dirty="0" err="1"/>
              <a:t>ikkunalasi+ilmaväli+ikkunalasi+karmit</a:t>
            </a:r>
            <a:r>
              <a:rPr lang="fi-FI" sz="2400" dirty="0"/>
              <a:t>). </a:t>
            </a:r>
          </a:p>
          <a:p>
            <a:r>
              <a:rPr lang="fi-FI" sz="2400" b="1" i="1" dirty="0">
                <a:solidFill>
                  <a:srgbClr val="FF0000"/>
                </a:solidFill>
              </a:rPr>
              <a:t>Ei materiaaliominaisuus</a:t>
            </a:r>
            <a:r>
              <a:rPr lang="fi-FI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CF0FA8-CBDD-4BC3-A3E5-BCCB87228D7F}"/>
                  </a:ext>
                </a:extLst>
              </p:cNvPr>
              <p:cNvSpPr txBox="1"/>
              <p:nvPr/>
            </p:nvSpPr>
            <p:spPr>
              <a:xfrm>
                <a:off x="3957743" y="4221372"/>
                <a:ext cx="1931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i-FI" sz="3200" b="0" i="0" dirty="0" smtClean="0"/>
                      <m:t> </m:t>
                    </m:r>
                  </m:oMath>
                </a14:m>
                <a:r>
                  <a:rPr lang="fi-FI" sz="3200" b="0" i="0" dirty="0">
                    <a:latin typeface="+mj-lt"/>
                  </a:rPr>
                  <a:t>dT</a:t>
                </a:r>
                <a:endParaRPr lang="fi-FI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CF0FA8-CBDD-4BC3-A3E5-BCCB87228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43" y="4221372"/>
                <a:ext cx="1931619" cy="492443"/>
              </a:xfrm>
              <a:prstGeom prst="rect">
                <a:avLst/>
              </a:prstGeom>
              <a:blipFill>
                <a:blip r:embed="rId2"/>
                <a:stretch>
                  <a:fillRect t="-24691" r="-11987" b="-4938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753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5E03-5423-47CB-BDA5-E96ADBF6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Terminen</a:t>
            </a:r>
            <a:r>
              <a:rPr lang="en-US" dirty="0"/>
              <a:t> </a:t>
            </a:r>
            <a:r>
              <a:rPr lang="en-US" dirty="0" err="1"/>
              <a:t>effusiviteetti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E6B3A3-A6AB-4B30-AED2-5422DE4096C2}"/>
                  </a:ext>
                </a:extLst>
              </p:cNvPr>
              <p:cNvSpPr/>
              <p:nvPr/>
            </p:nvSpPr>
            <p:spPr>
              <a:xfrm>
                <a:off x="694911" y="1892504"/>
                <a:ext cx="8058150" cy="46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Kertoo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materiaalin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kyvyn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vaihtaa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lämpöenergiaa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ympäristönsä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kanssa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𝑘𝑐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-</a:t>
                </a:r>
                <a:r>
                  <a:rPr lang="en-US" sz="2400" dirty="0" err="1"/>
                  <a:t>lämmönjohtavuus</a:t>
                </a:r>
                <a:r>
                  <a:rPr lang="en-US" sz="2400" dirty="0"/>
                  <a:t> (k)</a:t>
                </a:r>
              </a:p>
              <a:p>
                <a:r>
                  <a:rPr lang="en-US" sz="2400" dirty="0"/>
                  <a:t>-</a:t>
                </a:r>
                <a:r>
                  <a:rPr lang="en-US" sz="2400" dirty="0" err="1"/>
                  <a:t>lämpökapasiteetti</a:t>
                </a:r>
                <a:r>
                  <a:rPr lang="en-US" sz="2400" dirty="0"/>
                  <a:t> (c)</a:t>
                </a:r>
              </a:p>
              <a:p>
                <a:r>
                  <a:rPr lang="en-US" sz="2400" dirty="0"/>
                  <a:t>-</a:t>
                </a:r>
                <a:r>
                  <a:rPr lang="en-US" sz="2400" dirty="0" err="1"/>
                  <a:t>tiheys</a:t>
                </a:r>
                <a:r>
                  <a:rPr lang="en-US" sz="2400" dirty="0"/>
                  <a:t> (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cs typeface="Times New Roman" panose="02020603050405020304" pitchFamily="18" charset="0"/>
                  </a:rPr>
                  <a:t>PCM:n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pitää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pystyä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luovuttamaan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energia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tarvittaessa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nopeasti</a:t>
                </a:r>
                <a:r>
                  <a:rPr 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siksi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sillä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pitää</a:t>
                </a:r>
                <a:r>
                  <a:rPr lang="en-US" sz="2400" dirty="0">
                    <a:cs typeface="Times New Roman" panose="02020603050405020304" pitchFamily="18" charset="0"/>
                  </a:rPr>
                  <a:t> olla iso 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effusiviteetti</a:t>
                </a:r>
                <a:r>
                  <a:rPr lang="en-US" sz="2400" dirty="0">
                    <a:cs typeface="Times New Roman" panose="02020603050405020304" pitchFamily="18" charset="0"/>
                  </a:rPr>
                  <a:t>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E6B3A3-A6AB-4B30-AED2-5422DE409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1" y="1892504"/>
                <a:ext cx="8058150" cy="4602222"/>
              </a:xfrm>
              <a:prstGeom prst="rect">
                <a:avLst/>
              </a:prstGeom>
              <a:blipFill>
                <a:blip r:embed="rId2"/>
                <a:stretch>
                  <a:fillRect l="-1210" t="-92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89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Terminen </a:t>
            </a:r>
            <a:r>
              <a:rPr lang="fi-FI" dirty="0" err="1"/>
              <a:t>diffusiviteetti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9086" y="1848395"/>
                <a:ext cx="1555747" cy="1079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3200" dirty="0"/>
                            <m:t>λ</m:t>
                          </m:r>
                        </m:num>
                        <m:den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848395"/>
                <a:ext cx="1555747" cy="1079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40034" y="1848395"/>
            <a:ext cx="4545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λ</a:t>
            </a:r>
            <a:r>
              <a:rPr lang="fi-FI" sz="2800" dirty="0"/>
              <a:t> = lämmönjohtavuus</a:t>
            </a:r>
          </a:p>
          <a:p>
            <a:r>
              <a:rPr lang="fi-FI" sz="2800" dirty="0"/>
              <a:t>ρ = tiheys</a:t>
            </a:r>
          </a:p>
          <a:p>
            <a:r>
              <a:rPr lang="fi-FI" sz="2800" dirty="0"/>
              <a:t>C</a:t>
            </a:r>
            <a:r>
              <a:rPr lang="fi-FI" sz="2800" baseline="-25000" dirty="0"/>
              <a:t>p</a:t>
            </a:r>
            <a:r>
              <a:rPr lang="fi-FI" sz="2800" dirty="0"/>
              <a:t> = lämpökapasiteetti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199" y="3930143"/>
            <a:ext cx="8227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Terminen </a:t>
            </a:r>
            <a:r>
              <a:rPr lang="fi-FI" sz="2800" dirty="0" err="1"/>
              <a:t>diffusiviteetti</a:t>
            </a:r>
            <a:r>
              <a:rPr lang="fi-FI" sz="2800" dirty="0"/>
              <a:t> kuvaa sitä, </a:t>
            </a:r>
            <a:r>
              <a:rPr lang="fi-FI" sz="2800" b="1" i="1" dirty="0">
                <a:solidFill>
                  <a:srgbClr val="FF0000"/>
                </a:solidFill>
              </a:rPr>
              <a:t>miten nopeasti </a:t>
            </a:r>
            <a:r>
              <a:rPr lang="fi-FI" sz="2800" dirty="0"/>
              <a:t>lämpö johtuu (tai vastaavasti </a:t>
            </a:r>
            <a:r>
              <a:rPr lang="fi-FI" sz="2800" b="1" i="1" dirty="0">
                <a:solidFill>
                  <a:srgbClr val="FF0000"/>
                </a:solidFill>
              </a:rPr>
              <a:t>miten pitkälle </a:t>
            </a:r>
            <a:r>
              <a:rPr lang="fi-FI" sz="2800" dirty="0"/>
              <a:t>lämpö johtuu). Se ei kerro mitään siirtyneestä energiasta.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40663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8" y="231073"/>
            <a:ext cx="8199255" cy="6468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8469" y="3188455"/>
            <a:ext cx="3304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Lineaarinen riippuvuus lämmönjohtumisen ja termisen </a:t>
            </a:r>
            <a:r>
              <a:rPr lang="fi-FI" sz="2800" dirty="0" err="1">
                <a:solidFill>
                  <a:srgbClr val="FF0000"/>
                </a:solidFill>
              </a:rPr>
              <a:t>diffusiviteetin</a:t>
            </a:r>
            <a:r>
              <a:rPr lang="fi-FI" sz="2800" dirty="0">
                <a:solidFill>
                  <a:srgbClr val="FF0000"/>
                </a:solidFill>
              </a:rPr>
              <a:t> välillä.</a:t>
            </a:r>
          </a:p>
        </p:txBody>
      </p:sp>
    </p:spTree>
    <p:extLst>
      <p:ext uri="{BB962C8B-B14F-4D97-AF65-F5344CB8AC3E}">
        <p14:creationId xmlns:p14="http://schemas.microsoft.com/office/powerpoint/2010/main" val="30505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Atomi-jousi -analogia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441188"/>
            <a:ext cx="4060916" cy="493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7670" y="1546997"/>
            <a:ext cx="4769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Jousi on tasapainossa pituudeltaan a</a:t>
            </a:r>
            <a:r>
              <a:rPr lang="fi-FI" sz="2800" baseline="-25000" dirty="0"/>
              <a:t>0</a:t>
            </a:r>
            <a:r>
              <a:rPr lang="fi-FI" sz="2800" dirty="0"/>
              <a:t>.</a:t>
            </a:r>
          </a:p>
          <a:p>
            <a:r>
              <a:rPr lang="fi-FI" sz="2800" dirty="0"/>
              <a:t>Tämä vastaa sidospituutta.</a:t>
            </a:r>
          </a:p>
          <a:p>
            <a:endParaRPr lang="fi-FI" sz="2800" dirty="0"/>
          </a:p>
          <a:p>
            <a:r>
              <a:rPr lang="fi-FI" sz="2800" dirty="0"/>
              <a:t>Jos puristetaan kasaan, jousi vastustaa.</a:t>
            </a:r>
          </a:p>
          <a:p>
            <a:endParaRPr lang="fi-FI" sz="2800" dirty="0"/>
          </a:p>
          <a:p>
            <a:r>
              <a:rPr lang="fi-FI" sz="2800" dirty="0"/>
              <a:t>Jos venytetään, vastustaa.</a:t>
            </a:r>
          </a:p>
          <a:p>
            <a:endParaRPr lang="fi-FI" sz="2800" dirty="0"/>
          </a:p>
          <a:p>
            <a:r>
              <a:rPr lang="fi-FI" sz="2800" dirty="0">
                <a:sym typeface="Wingdings" panose="05000000000000000000" pitchFamily="2" charset="2"/>
              </a:rPr>
              <a:t> Hakeutuu tasapainotilaan.</a:t>
            </a:r>
            <a:endParaRPr lang="fi-FI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490F0-4E20-4FA3-9253-8A72D8FBF60D}"/>
              </a:ext>
            </a:extLst>
          </p:cNvPr>
          <p:cNvSpPr txBox="1"/>
          <p:nvPr/>
        </p:nvSpPr>
        <p:spPr>
          <a:xfrm>
            <a:off x="933450" y="644044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Ashby Fig. 12.9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690021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 diffuusiopituus 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834" y="1699252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Diffuusiopituus 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764" y="2386303"/>
                <a:ext cx="1738296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 ~ </m:t>
                      </m:r>
                      <m:rad>
                        <m:radPr>
                          <m:degHide m:val="on"/>
                          <m:ctrlP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4" y="2386303"/>
                <a:ext cx="1738296" cy="550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6834" y="3101618"/>
            <a:ext cx="4885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a = </a:t>
            </a:r>
            <a:r>
              <a:rPr lang="fi-FI" sz="2800" dirty="0" err="1"/>
              <a:t>diffusiviteetti</a:t>
            </a:r>
            <a:endParaRPr lang="fi-FI" sz="2800" dirty="0"/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fi-FI" sz="2800" dirty="0">
                <a:cs typeface="Times New Roman" panose="02020603050405020304" pitchFamily="18" charset="0"/>
              </a:rPr>
              <a:t>= aika</a:t>
            </a:r>
            <a:endParaRPr lang="fi-FI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03" y="1566631"/>
            <a:ext cx="4287548" cy="4435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F45EC-1597-4949-B0B2-6D2B43A9535A}"/>
                  </a:ext>
                </a:extLst>
              </p:cNvPr>
              <p:cNvSpPr txBox="1"/>
              <p:nvPr/>
            </p:nvSpPr>
            <p:spPr>
              <a:xfrm>
                <a:off x="772676" y="5031336"/>
                <a:ext cx="1682750" cy="768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LID4096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F45EC-1597-4949-B0B2-6D2B43A95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76" y="5031336"/>
                <a:ext cx="1682750" cy="768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6E830EC-41D0-4688-9FB2-0FCFCC4FCBFA}"/>
              </a:ext>
            </a:extLst>
          </p:cNvPr>
          <p:cNvSpPr txBox="1"/>
          <p:nvPr/>
        </p:nvSpPr>
        <p:spPr>
          <a:xfrm>
            <a:off x="718276" y="4508116"/>
            <a:ext cx="262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Diffuusioaika</a:t>
            </a:r>
            <a:r>
              <a:rPr lang="en-US" sz="2800" dirty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dirty="0"/>
              <a:t>:</a:t>
            </a:r>
            <a:endParaRPr lang="LID4096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8B936-A3CD-4ED1-B15B-129BC913514A}"/>
              </a:ext>
            </a:extLst>
          </p:cNvPr>
          <p:cNvSpPr txBox="1"/>
          <p:nvPr/>
        </p:nvSpPr>
        <p:spPr>
          <a:xfrm>
            <a:off x="7042150" y="6221738"/>
            <a:ext cx="1527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Ashby Fig. 12.15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27892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Polymeerivaahto eristeenä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410" y="1768312"/>
            <a:ext cx="7872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Jäätelökärryn eristäminen auringonpaisteelta:</a:t>
            </a:r>
          </a:p>
          <a:p>
            <a:r>
              <a:rPr lang="fi-FI" sz="2800" dirty="0"/>
              <a:t>Kuinka pitkään kylmää riittää ?</a:t>
            </a:r>
          </a:p>
          <a:p>
            <a:endParaRPr lang="fi-FI" sz="2800" dirty="0"/>
          </a:p>
          <a:p>
            <a:r>
              <a:rPr lang="fi-FI" sz="2800" dirty="0"/>
              <a:t>Polymeerivaahdon </a:t>
            </a:r>
            <a:r>
              <a:rPr lang="fi-FI" sz="2800" dirty="0" err="1"/>
              <a:t>diffusiviteetti</a:t>
            </a:r>
            <a:r>
              <a:rPr lang="fi-FI" sz="2800" dirty="0"/>
              <a:t> a = 1*10</a:t>
            </a:r>
            <a:r>
              <a:rPr lang="fi-FI" sz="2800" baseline="30000" dirty="0"/>
              <a:t>-7</a:t>
            </a:r>
            <a:r>
              <a:rPr lang="fi-FI" sz="2800" dirty="0"/>
              <a:t> m</a:t>
            </a:r>
            <a:r>
              <a:rPr lang="fi-FI" sz="2800" baseline="30000" dirty="0"/>
              <a:t>2</a:t>
            </a:r>
            <a:r>
              <a:rPr lang="fi-FI" sz="2800" dirty="0"/>
              <a:t>/s</a:t>
            </a:r>
          </a:p>
          <a:p>
            <a:r>
              <a:rPr lang="fi-FI" sz="2800" dirty="0"/>
              <a:t>Paksuus x = 5 cm = 0.05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410" y="4247391"/>
            <a:ext cx="813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i-FI" sz="2800" dirty="0">
                <a:cs typeface="Times New Roman" panose="02020603050405020304" pitchFamily="18" charset="0"/>
              </a:rPr>
              <a:t> ≈ x</a:t>
            </a:r>
            <a:r>
              <a:rPr lang="fi-FI" sz="2800" baseline="30000" dirty="0">
                <a:cs typeface="Times New Roman" panose="02020603050405020304" pitchFamily="18" charset="0"/>
              </a:rPr>
              <a:t>2</a:t>
            </a:r>
            <a:r>
              <a:rPr lang="fi-FI" sz="2800" dirty="0">
                <a:cs typeface="Times New Roman" panose="02020603050405020304" pitchFamily="18" charset="0"/>
              </a:rPr>
              <a:t>/2a </a:t>
            </a:r>
          </a:p>
          <a:p>
            <a:r>
              <a:rPr lang="fi-FI" sz="2800" dirty="0">
                <a:cs typeface="Times New Roman" panose="02020603050405020304" pitchFamily="18" charset="0"/>
              </a:rPr>
              <a:t>= 0.05</a:t>
            </a:r>
            <a:r>
              <a:rPr lang="fi-FI" sz="2800" baseline="30000" dirty="0">
                <a:cs typeface="Times New Roman" panose="02020603050405020304" pitchFamily="18" charset="0"/>
              </a:rPr>
              <a:t>2</a:t>
            </a:r>
            <a:r>
              <a:rPr lang="fi-FI" sz="2800" dirty="0">
                <a:cs typeface="Times New Roman" panose="02020603050405020304" pitchFamily="18" charset="0"/>
              </a:rPr>
              <a:t> /1*10</a:t>
            </a:r>
            <a:r>
              <a:rPr lang="fi-FI" sz="2800" baseline="30000" dirty="0">
                <a:cs typeface="Times New Roman" panose="02020603050405020304" pitchFamily="18" charset="0"/>
              </a:rPr>
              <a:t>-7</a:t>
            </a:r>
            <a:r>
              <a:rPr lang="fi-FI" sz="2800" dirty="0">
                <a:cs typeface="Times New Roman" panose="02020603050405020304" pitchFamily="18" charset="0"/>
              </a:rPr>
              <a:t> s = 25000 s (=7 h)</a:t>
            </a:r>
          </a:p>
          <a:p>
            <a:r>
              <a:rPr lang="fi-FI" sz="2800" dirty="0">
                <a:cs typeface="Times New Roman" panose="02020603050405020304" pitchFamily="18" charset="0"/>
              </a:rPr>
              <a:t>Eli kylmä säilyy useita tunteja (jos avaamatta; mutta jäätelö varmaan myyty tunnissa…)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29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61CB9-7F76-4EA9-8B84-E838652D5694}"/>
              </a:ext>
            </a:extLst>
          </p:cNvPr>
          <p:cNvSpPr/>
          <p:nvPr/>
        </p:nvSpPr>
        <p:spPr>
          <a:xfrm>
            <a:off x="596900" y="676275"/>
            <a:ext cx="8166100" cy="5962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945D5-0A3B-4203-BB7C-8ABEA267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50" y="2124076"/>
            <a:ext cx="7467600" cy="2505074"/>
          </a:xfrm>
        </p:spPr>
        <p:txBody>
          <a:bodyPr>
            <a:normAutofit/>
          </a:bodyPr>
          <a:lstStyle/>
          <a:p>
            <a:r>
              <a:rPr lang="en-US" sz="7200" dirty="0" err="1"/>
              <a:t>Loppukommentit</a:t>
            </a:r>
            <a:endParaRPr lang="LID4096" sz="7200" dirty="0"/>
          </a:p>
        </p:txBody>
      </p:sp>
    </p:spTree>
    <p:extLst>
      <p:ext uri="{BB962C8B-B14F-4D97-AF65-F5344CB8AC3E}">
        <p14:creationId xmlns:p14="http://schemas.microsoft.com/office/powerpoint/2010/main" val="1333639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5034"/>
            <a:ext cx="7886700" cy="1325563"/>
          </a:xfrm>
        </p:spPr>
        <p:txBody>
          <a:bodyPr>
            <a:noAutofit/>
          </a:bodyPr>
          <a:lstStyle/>
          <a:p>
            <a:r>
              <a:rPr lang="fi-FI" dirty="0"/>
              <a:t>Termiset ominaisuudet ovat lämpötilariippuvia !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520CE08-E454-4A73-8C12-100DB950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2" y="2786964"/>
            <a:ext cx="4003308" cy="3207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FFC8C-C5B9-4B4F-8929-D69C1A098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55" y="2517098"/>
            <a:ext cx="3516795" cy="3559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EED41-37C2-42D7-802B-FDF866ECC610}"/>
              </a:ext>
            </a:extLst>
          </p:cNvPr>
          <p:cNvSpPr txBox="1"/>
          <p:nvPr/>
        </p:nvSpPr>
        <p:spPr>
          <a:xfrm>
            <a:off x="692150" y="2007994"/>
            <a:ext cx="368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Lämpölaajenemiskerroin</a:t>
            </a:r>
            <a:endParaRPr lang="LID4096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FAA1B-97D0-4F45-BCFF-84A71FAC3F0E}"/>
              </a:ext>
            </a:extLst>
          </p:cNvPr>
          <p:cNvSpPr txBox="1"/>
          <p:nvPr/>
        </p:nvSpPr>
        <p:spPr>
          <a:xfrm>
            <a:off x="5041900" y="2007994"/>
            <a:ext cx="391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Lämmönjohtavuus</a:t>
            </a:r>
            <a:endParaRPr lang="LID4096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6F4C24E-A1C4-4472-B3B7-6E4AC9DEDA97}"/>
              </a:ext>
            </a:extLst>
          </p:cNvPr>
          <p:cNvSpPr/>
          <p:nvPr/>
        </p:nvSpPr>
        <p:spPr>
          <a:xfrm rot="19958927">
            <a:off x="4273006" y="5704253"/>
            <a:ext cx="1073660" cy="18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FA448-5307-4FE6-82C2-E07084630403}"/>
              </a:ext>
            </a:extLst>
          </p:cNvPr>
          <p:cNvSpPr txBox="1"/>
          <p:nvPr/>
        </p:nvSpPr>
        <p:spPr>
          <a:xfrm>
            <a:off x="3498850" y="5994362"/>
            <a:ext cx="516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Tutkimuksen</a:t>
            </a:r>
            <a:r>
              <a:rPr lang="en-US" sz="2000" dirty="0"/>
              <a:t> </a:t>
            </a:r>
            <a:r>
              <a:rPr lang="en-US" sz="2000" dirty="0" err="1"/>
              <a:t>eturintama</a:t>
            </a:r>
            <a:r>
              <a:rPr lang="en-US" sz="2000" dirty="0"/>
              <a:t>, </a:t>
            </a:r>
            <a:r>
              <a:rPr lang="en-US" sz="2000" dirty="0" err="1"/>
              <a:t>luotu</a:t>
            </a:r>
            <a:r>
              <a:rPr lang="en-US" sz="2000" dirty="0"/>
              <a:t> </a:t>
            </a:r>
            <a:r>
              <a:rPr lang="en-US" sz="2000" dirty="0" err="1"/>
              <a:t>uusi</a:t>
            </a:r>
            <a:r>
              <a:rPr lang="en-US" sz="2000" dirty="0"/>
              <a:t> </a:t>
            </a:r>
            <a:r>
              <a:rPr lang="en-US" sz="2000" dirty="0" err="1"/>
              <a:t>materiaali</a:t>
            </a:r>
            <a:r>
              <a:rPr lang="en-US" sz="2000" dirty="0"/>
              <a:t> </a:t>
            </a:r>
            <a:r>
              <a:rPr lang="en-US" sz="2000" dirty="0" err="1"/>
              <a:t>jonka</a:t>
            </a:r>
            <a:r>
              <a:rPr lang="en-US" sz="2000" dirty="0"/>
              <a:t> </a:t>
            </a:r>
            <a:r>
              <a:rPr lang="en-US" sz="2000" dirty="0" err="1"/>
              <a:t>lämmönjohtavuus</a:t>
            </a:r>
            <a:r>
              <a:rPr lang="en-US" sz="2000" dirty="0"/>
              <a:t> on </a:t>
            </a:r>
            <a:r>
              <a:rPr lang="en-US" sz="2000" dirty="0" err="1"/>
              <a:t>vakio</a:t>
            </a:r>
            <a:r>
              <a:rPr lang="en-US" sz="2000" dirty="0"/>
              <a:t>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829626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BEBA-8C10-4C13-99A5-D174AA3F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Nanonesteet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652C7-3DD5-451D-95FD-45B1511DAF54}"/>
              </a:ext>
            </a:extLst>
          </p:cNvPr>
          <p:cNvSpPr txBox="1"/>
          <p:nvPr/>
        </p:nvSpPr>
        <p:spPr>
          <a:xfrm>
            <a:off x="379928" y="1494700"/>
            <a:ext cx="43594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“Water as the most common fluid on Earth is the most consumed working fluid in industries. </a:t>
            </a:r>
          </a:p>
          <a:p>
            <a:r>
              <a:rPr lang="en-US" dirty="0"/>
              <a:t>But the main problem is its low </a:t>
            </a:r>
            <a:r>
              <a:rPr lang="en-US" b="1" dirty="0"/>
              <a:t>thermal conductivity</a:t>
            </a:r>
            <a:r>
              <a:rPr lang="en-US" dirty="0"/>
              <a:t>, resulting in limited heat transfer. </a:t>
            </a:r>
          </a:p>
          <a:p>
            <a:r>
              <a:rPr lang="en-US" dirty="0"/>
              <a:t>Researchers have synthesized different nanofluids by combining different nano-particles such as metallic, nonmetallic and </a:t>
            </a:r>
            <a:r>
              <a:rPr lang="en-US" dirty="0" err="1"/>
              <a:t>quasimetallic</a:t>
            </a:r>
            <a:r>
              <a:rPr lang="en-US" dirty="0"/>
              <a:t> nano-particles in base fluids such as water, ethylene glycol and various mixtures of water and ethylene glycol, to enhance thermal conductivity.</a:t>
            </a:r>
          </a:p>
          <a:p>
            <a:r>
              <a:rPr lang="en-US" dirty="0"/>
              <a:t>Another significant property of nanofluids is their </a:t>
            </a:r>
            <a:r>
              <a:rPr lang="en-US" b="1" dirty="0"/>
              <a:t>viscosity</a:t>
            </a:r>
            <a:r>
              <a:rPr lang="en-US" dirty="0"/>
              <a:t>. The viscosity effects on shear stress and therefore the pumping power.”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1FE22-F34F-4786-9A21-14B247D9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83" y="1860996"/>
            <a:ext cx="3960074" cy="2595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E0A90-70FE-4E7C-8DF8-2D22FF173837}"/>
              </a:ext>
            </a:extLst>
          </p:cNvPr>
          <p:cNvSpPr txBox="1"/>
          <p:nvPr/>
        </p:nvSpPr>
        <p:spPr>
          <a:xfrm>
            <a:off x="5772150" y="5457576"/>
            <a:ext cx="33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Yang et al: Journal of Cleaner Production 257 (2020) 120408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916406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Smart vs. trivial materials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fi-FI" sz="2200" dirty="0"/>
              <a:t>Kaikki materiaalit reagoivat lämpötilan muutokseen, mutta osa reagoi ei-triviaalisti:</a:t>
            </a:r>
          </a:p>
          <a:p>
            <a:endParaRPr lang="fi-FI" sz="2200" dirty="0"/>
          </a:p>
          <a:p>
            <a:r>
              <a:rPr lang="fi-FI" sz="2200" dirty="0"/>
              <a:t>Lääkkeenkantaja-nanopartikkeli hajoaa +40</a:t>
            </a:r>
            <a:r>
              <a:rPr lang="fi-FI" sz="2200" baseline="30000" dirty="0"/>
              <a:t>o</a:t>
            </a:r>
            <a:r>
              <a:rPr lang="fi-FI" sz="2200" dirty="0"/>
              <a:t>C ja vapauttaa lääkkeen</a:t>
            </a:r>
          </a:p>
          <a:p>
            <a:r>
              <a:rPr lang="fi-FI" sz="2200" dirty="0"/>
              <a:t>Muistimetalli: lämmitys ==&gt; iso muodonmuutos</a:t>
            </a:r>
          </a:p>
          <a:p>
            <a:r>
              <a:rPr lang="fi-FI" sz="2200" dirty="0" err="1"/>
              <a:t>Termokrominen</a:t>
            </a:r>
            <a:r>
              <a:rPr lang="fi-FI" sz="2200" dirty="0"/>
              <a:t>: lämpötila aiheuttaa optisen muutoksen.</a:t>
            </a:r>
          </a:p>
          <a:p>
            <a:endParaRPr lang="fi-FI" sz="2200" dirty="0"/>
          </a:p>
          <a:p>
            <a:r>
              <a:rPr lang="fi-FI" sz="2200" dirty="0"/>
              <a:t>Toki myös muita </a:t>
            </a:r>
            <a:r>
              <a:rPr lang="fi-FI" sz="2200" dirty="0" err="1"/>
              <a:t>smart</a:t>
            </a:r>
            <a:r>
              <a:rPr lang="fi-FI" sz="2200" dirty="0"/>
              <a:t>-mekanismeja kuin terminen.</a:t>
            </a:r>
            <a:br>
              <a:rPr lang="fi-FI" sz="2200" dirty="0"/>
            </a:b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2150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Atomin jousivakio,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2518269"/>
                <a:ext cx="6649962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5∗</m:t>
                          </m:r>
                          <m:sSup>
                            <m:sSupPr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p>
                            <m:sSupPr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sup>
                          </m:s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=5∗</m:t>
                      </m:r>
                      <m:sSup>
                        <m:sSup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18269"/>
                <a:ext cx="6649962" cy="988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8650" y="1542738"/>
            <a:ext cx="634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3 </a:t>
            </a:r>
            <a:r>
              <a:rPr lang="fi-FI" sz="2800" dirty="0" err="1"/>
              <a:t>eV</a:t>
            </a:r>
            <a:r>
              <a:rPr lang="fi-FI" sz="2800" dirty="0"/>
              <a:t> on tyypillinen sidosenergia U </a:t>
            </a:r>
          </a:p>
          <a:p>
            <a:r>
              <a:rPr lang="fi-FI" sz="2800" dirty="0"/>
              <a:t>Atomin koko on luokkaa 0.1 </a:t>
            </a:r>
            <a:r>
              <a:rPr lang="fi-FI" sz="2800" dirty="0" err="1"/>
              <a:t>nm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5449466"/>
            <a:ext cx="7770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1 </a:t>
            </a:r>
            <a:r>
              <a:rPr lang="fi-FI" sz="2800" dirty="0" err="1"/>
              <a:t>eV</a:t>
            </a:r>
            <a:r>
              <a:rPr lang="fi-FI" sz="2800" dirty="0"/>
              <a:t> = energia kun alkeisvarausta e nostetaan 1 V potentiaalieron yli = 1.6*10</a:t>
            </a:r>
            <a:r>
              <a:rPr lang="fi-FI" sz="2800" baseline="30000" dirty="0"/>
              <a:t>-19</a:t>
            </a:r>
            <a:r>
              <a:rPr lang="fi-FI" sz="2800" dirty="0"/>
              <a:t> J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3785448"/>
            <a:ext cx="745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Toisaalta: F = -kr  (jousivakio*matka)</a:t>
            </a:r>
          </a:p>
          <a:p>
            <a:endParaRPr lang="fi-FI" sz="2800" dirty="0"/>
          </a:p>
          <a:p>
            <a:r>
              <a:rPr lang="fi-FI" sz="2800" dirty="0"/>
              <a:t>k = F/r = 5*10</a:t>
            </a:r>
            <a:r>
              <a:rPr lang="fi-FI" sz="2800" baseline="30000" dirty="0"/>
              <a:t>-9 </a:t>
            </a:r>
            <a:r>
              <a:rPr lang="fi-FI" sz="2800" dirty="0"/>
              <a:t>N/1*10</a:t>
            </a:r>
            <a:r>
              <a:rPr lang="fi-FI" sz="2800" baseline="30000" dirty="0"/>
              <a:t>-10</a:t>
            </a:r>
            <a:r>
              <a:rPr lang="fi-FI" sz="2800" dirty="0"/>
              <a:t> m = 50 N/m</a:t>
            </a:r>
          </a:p>
        </p:txBody>
      </p:sp>
    </p:spTree>
    <p:extLst>
      <p:ext uri="{BB962C8B-B14F-4D97-AF65-F5344CB8AC3E}">
        <p14:creationId xmlns:p14="http://schemas.microsoft.com/office/powerpoint/2010/main" val="10919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Jousivakio (k) ja amplitudi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4440" y="1571482"/>
                <a:ext cx="484466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=1.2∗</m:t>
                      </m:r>
                      <m:sSup>
                        <m:sSup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40" y="1571482"/>
                <a:ext cx="4844660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4440" y="2522556"/>
            <a:ext cx="7236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A = 2.2*10</a:t>
            </a:r>
            <a:r>
              <a:rPr lang="fi-FI" sz="2800" baseline="30000" dirty="0"/>
              <a:t>-11</a:t>
            </a:r>
            <a:r>
              <a:rPr lang="fi-FI" sz="2800" dirty="0"/>
              <a:t> m = 22 pm (300 K)</a:t>
            </a:r>
          </a:p>
          <a:p>
            <a:endParaRPr lang="fi-FI" sz="2800" dirty="0"/>
          </a:p>
          <a:p>
            <a:r>
              <a:rPr lang="fi-FI" sz="2800" dirty="0"/>
              <a:t>Entä jos 600 K ? </a:t>
            </a:r>
          </a:p>
          <a:p>
            <a:r>
              <a:rPr lang="fi-FI" sz="2800" dirty="0"/>
              <a:t>U = 3k</a:t>
            </a:r>
            <a:r>
              <a:rPr lang="fi-FI" sz="2800" baseline="-25000" dirty="0"/>
              <a:t>B</a:t>
            </a:r>
            <a:r>
              <a:rPr lang="fi-FI" sz="2800" dirty="0"/>
              <a:t>T = 2.4*10</a:t>
            </a:r>
            <a:r>
              <a:rPr lang="fi-FI" sz="2800" baseline="30000" dirty="0"/>
              <a:t>-20</a:t>
            </a:r>
            <a:r>
              <a:rPr lang="fi-FI" sz="2800" dirty="0"/>
              <a:t> J</a:t>
            </a:r>
          </a:p>
          <a:p>
            <a:endParaRPr lang="fi-FI" sz="2800" dirty="0"/>
          </a:p>
          <a:p>
            <a:r>
              <a:rPr lang="fi-FI" sz="2800" dirty="0"/>
              <a:t>A = 3*10</a:t>
            </a:r>
            <a:r>
              <a:rPr lang="fi-FI" sz="2800" baseline="30000" dirty="0"/>
              <a:t>-11</a:t>
            </a:r>
            <a:r>
              <a:rPr lang="fi-FI" sz="2800" dirty="0"/>
              <a:t> m = 30 pm (600 K)</a:t>
            </a:r>
          </a:p>
          <a:p>
            <a:endParaRPr lang="fi-FI" sz="2800" dirty="0"/>
          </a:p>
          <a:p>
            <a:r>
              <a:rPr lang="fi-FI" sz="2800" dirty="0"/>
              <a:t>Eli värähtelyjen amplitudi kasvoi 36% </a:t>
            </a:r>
          </a:p>
          <a:p>
            <a:r>
              <a:rPr lang="fi-FI" sz="2800" dirty="0"/>
              <a:t>Entä lämpölaajeneminen ?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B5B92C0-C72B-40B7-A1E0-E05FFC025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7"/>
          <a:stretch/>
        </p:blipFill>
        <p:spPr>
          <a:xfrm>
            <a:off x="6158150" y="2602719"/>
            <a:ext cx="2551662" cy="2687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465D2-1ED5-40C5-A822-410A50DD6DC3}"/>
              </a:ext>
            </a:extLst>
          </p:cNvPr>
          <p:cNvSpPr txBox="1"/>
          <p:nvPr/>
        </p:nvSpPr>
        <p:spPr>
          <a:xfrm>
            <a:off x="6317635" y="1845435"/>
            <a:ext cx="247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Harmoninen</a:t>
            </a:r>
            <a:r>
              <a:rPr lang="en-US" sz="2400" dirty="0"/>
              <a:t> </a:t>
            </a:r>
            <a:r>
              <a:rPr lang="en-US" sz="2400" dirty="0" err="1"/>
              <a:t>oskillaattori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E310B-97AF-4034-8781-4FEFDBED14CD}"/>
              </a:ext>
            </a:extLst>
          </p:cNvPr>
          <p:cNvSpPr txBox="1"/>
          <p:nvPr/>
        </p:nvSpPr>
        <p:spPr>
          <a:xfrm>
            <a:off x="7670343" y="3670650"/>
            <a:ext cx="54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T4</a:t>
            </a:r>
          </a:p>
          <a:p>
            <a:r>
              <a:rPr lang="en-US" sz="1400" dirty="0"/>
              <a:t>T3</a:t>
            </a:r>
          </a:p>
          <a:p>
            <a:r>
              <a:rPr lang="en-US" sz="1400" dirty="0"/>
              <a:t>T2</a:t>
            </a:r>
          </a:p>
          <a:p>
            <a:r>
              <a:rPr lang="en-US" sz="1400" dirty="0"/>
              <a:t>T1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1652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Lämpölaajeneminen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1391" y="735519"/>
                <a:ext cx="29726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91" y="735519"/>
                <a:ext cx="297260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7392" y="1690689"/>
            <a:ext cx="44658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ym typeface="Wingdings" panose="05000000000000000000" pitchFamily="2" charset="2"/>
              </a:rPr>
              <a:t>Metalleilla lineaarinen lämpölaajeneminen </a:t>
            </a:r>
          </a:p>
          <a:p>
            <a:r>
              <a:rPr lang="fi-FI" sz="2800" dirty="0">
                <a:sym typeface="Wingdings" panose="05000000000000000000" pitchFamily="2" charset="2"/>
              </a:rPr>
              <a:t>luokkaa 10*10</a:t>
            </a:r>
            <a:r>
              <a:rPr lang="fi-FI" sz="2800" baseline="30000" dirty="0">
                <a:sym typeface="Wingdings" panose="05000000000000000000" pitchFamily="2" charset="2"/>
              </a:rPr>
              <a:t>-6</a:t>
            </a:r>
            <a:r>
              <a:rPr lang="fi-FI" sz="2800" dirty="0">
                <a:sym typeface="Wingdings" panose="05000000000000000000" pitchFamily="2" charset="2"/>
              </a:rPr>
              <a:t>/K</a:t>
            </a:r>
          </a:p>
          <a:p>
            <a:endParaRPr lang="fi-FI" sz="2800" dirty="0">
              <a:sym typeface="Wingdings" panose="05000000000000000000" pitchFamily="2" charset="2"/>
            </a:endParaRPr>
          </a:p>
          <a:p>
            <a:r>
              <a:rPr lang="fi-FI" sz="2800" dirty="0">
                <a:sym typeface="Wingdings" panose="05000000000000000000" pitchFamily="2" charset="2"/>
              </a:rPr>
              <a:t>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L/L =  </a:t>
            </a:r>
            <a:r>
              <a:rPr lang="fi-FI" sz="2800" dirty="0">
                <a:sym typeface="Wingdings" panose="05000000000000000000" pitchFamily="2" charset="2"/>
              </a:rPr>
              <a:t>10*10</a:t>
            </a:r>
            <a:r>
              <a:rPr lang="fi-FI" sz="2800" baseline="30000" dirty="0">
                <a:sym typeface="Wingdings" panose="05000000000000000000" pitchFamily="2" charset="2"/>
              </a:rPr>
              <a:t>-6</a:t>
            </a:r>
            <a:r>
              <a:rPr lang="fi-FI" sz="2800" dirty="0">
                <a:sym typeface="Wingdings" panose="05000000000000000000" pitchFamily="2" charset="2"/>
              </a:rPr>
              <a:t>/K *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300K = 2*10</a:t>
            </a:r>
            <a:r>
              <a:rPr lang="fi-FI" sz="2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0.2%</a:t>
            </a:r>
            <a:endParaRPr lang="fi-FI" sz="2800" dirty="0"/>
          </a:p>
          <a:p>
            <a:r>
              <a:rPr lang="fi-FI" sz="2800" dirty="0"/>
              <a:t>Atomin L = 10</a:t>
            </a:r>
            <a:r>
              <a:rPr lang="fi-FI" sz="2800" baseline="30000" dirty="0"/>
              <a:t>-10</a:t>
            </a:r>
            <a:r>
              <a:rPr lang="fi-FI" sz="2800" dirty="0"/>
              <a:t> m   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 = 2*10</a:t>
            </a:r>
            <a:r>
              <a:rPr lang="fi-FI" sz="2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-13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 </a:t>
            </a:r>
          </a:p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0.2 pm </a:t>
            </a:r>
            <a:endParaRPr lang="fi-FI" sz="2800" dirty="0"/>
          </a:p>
          <a:p>
            <a:endParaRPr lang="fi-FI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8086"/>
          <a:stretch/>
        </p:blipFill>
        <p:spPr>
          <a:xfrm>
            <a:off x="4277808" y="1762530"/>
            <a:ext cx="4792991" cy="244275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69353" y="2376092"/>
            <a:ext cx="313509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64180" y="2508069"/>
            <a:ext cx="1521283" cy="736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159479" y="2376092"/>
            <a:ext cx="1104701" cy="2104468"/>
          </a:xfrm>
          <a:custGeom>
            <a:avLst/>
            <a:gdLst>
              <a:gd name="connsiteX0" fmla="*/ 953938 w 1045378"/>
              <a:gd name="connsiteY0" fmla="*/ 2508068 h 2508068"/>
              <a:gd name="connsiteX1" fmla="*/ 350 w 1045378"/>
              <a:gd name="connsiteY1" fmla="*/ 731520 h 2508068"/>
              <a:gd name="connsiteX2" fmla="*/ 1045378 w 1045378"/>
              <a:gd name="connsiteY2" fmla="*/ 0 h 25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378" h="2508068">
                <a:moveTo>
                  <a:pt x="953938" y="2508068"/>
                </a:moveTo>
                <a:cubicBezTo>
                  <a:pt x="469524" y="1828799"/>
                  <a:pt x="-14890" y="1149531"/>
                  <a:pt x="350" y="731520"/>
                </a:cubicBezTo>
                <a:cubicBezTo>
                  <a:pt x="15590" y="313509"/>
                  <a:pt x="530484" y="156754"/>
                  <a:pt x="1045378" y="0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4675230" y="4427870"/>
            <a:ext cx="401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Lämpölaajeneminen 0.2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1150" y="5425901"/>
            <a:ext cx="474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Värähtelyamplitudi kasvaa 8 pm</a:t>
            </a:r>
          </a:p>
        </p:txBody>
      </p:sp>
      <p:sp>
        <p:nvSpPr>
          <p:cNvPr id="13" name="Freeform 12"/>
          <p:cNvSpPr/>
          <p:nvPr/>
        </p:nvSpPr>
        <p:spPr>
          <a:xfrm flipH="1">
            <a:off x="7785463" y="2574309"/>
            <a:ext cx="1084216" cy="2859840"/>
          </a:xfrm>
          <a:custGeom>
            <a:avLst/>
            <a:gdLst>
              <a:gd name="connsiteX0" fmla="*/ 953938 w 1045378"/>
              <a:gd name="connsiteY0" fmla="*/ 2508068 h 2508068"/>
              <a:gd name="connsiteX1" fmla="*/ 350 w 1045378"/>
              <a:gd name="connsiteY1" fmla="*/ 731520 h 2508068"/>
              <a:gd name="connsiteX2" fmla="*/ 1045378 w 1045378"/>
              <a:gd name="connsiteY2" fmla="*/ 0 h 25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378" h="2508068">
                <a:moveTo>
                  <a:pt x="953938" y="2508068"/>
                </a:moveTo>
                <a:cubicBezTo>
                  <a:pt x="469524" y="1828799"/>
                  <a:pt x="-14890" y="1149531"/>
                  <a:pt x="350" y="731520"/>
                </a:cubicBezTo>
                <a:cubicBezTo>
                  <a:pt x="15590" y="313509"/>
                  <a:pt x="530484" y="156754"/>
                  <a:pt x="1045378" y="0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12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97333" cy="1325563"/>
          </a:xfrm>
        </p:spPr>
        <p:txBody>
          <a:bodyPr>
            <a:normAutofit/>
          </a:bodyPr>
          <a:lstStyle/>
          <a:p>
            <a:r>
              <a:rPr lang="fi-FI" dirty="0"/>
              <a:t>Lämpölaajeneminen johtuu epäsymmetrisestä potentiaalista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7A1C8AA-F992-4902-BA7A-D4E9B6346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13647" r="6875" b="33466"/>
          <a:stretch/>
        </p:blipFill>
        <p:spPr>
          <a:xfrm>
            <a:off x="529166" y="3779180"/>
            <a:ext cx="7017175" cy="2974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4327D-F10B-4533-979C-7CE6A9653FB7}"/>
              </a:ext>
            </a:extLst>
          </p:cNvPr>
          <p:cNvSpPr txBox="1"/>
          <p:nvPr/>
        </p:nvSpPr>
        <p:spPr>
          <a:xfrm>
            <a:off x="467360" y="2038026"/>
            <a:ext cx="4104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Suuri</a:t>
            </a:r>
            <a:r>
              <a:rPr lang="en-US" sz="2400" dirty="0"/>
              <a:t> </a:t>
            </a:r>
            <a:r>
              <a:rPr lang="en-US" sz="2400" dirty="0" err="1"/>
              <a:t>sidosenergia</a:t>
            </a:r>
            <a:r>
              <a:rPr lang="en-US" sz="2400" dirty="0"/>
              <a:t> </a:t>
            </a:r>
          </a:p>
          <a:p>
            <a:r>
              <a:rPr lang="en-US" sz="2400" dirty="0"/>
              <a:t>= </a:t>
            </a:r>
            <a:r>
              <a:rPr lang="en-US" sz="2400" dirty="0" err="1"/>
              <a:t>syvä</a:t>
            </a:r>
            <a:r>
              <a:rPr lang="en-US" sz="2400" dirty="0"/>
              <a:t> </a:t>
            </a:r>
            <a:r>
              <a:rPr lang="en-US" sz="2400" dirty="0" err="1"/>
              <a:t>kuoppa</a:t>
            </a:r>
            <a:r>
              <a:rPr lang="en-US" sz="2400" dirty="0"/>
              <a:t>, </a:t>
            </a:r>
            <a:r>
              <a:rPr lang="en-US" sz="2400" dirty="0" err="1"/>
              <a:t>lähes</a:t>
            </a:r>
            <a:r>
              <a:rPr lang="en-US" sz="2400" dirty="0"/>
              <a:t> </a:t>
            </a:r>
            <a:r>
              <a:rPr lang="en-US" sz="2400" dirty="0" err="1"/>
              <a:t>symmetrinen</a:t>
            </a:r>
            <a:r>
              <a:rPr lang="en-US" sz="2400" dirty="0"/>
              <a:t> </a:t>
            </a:r>
            <a:r>
              <a:rPr lang="en-US" sz="2400" dirty="0" err="1"/>
              <a:t>pohjalla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 err="1">
                <a:sym typeface="Wingdings" panose="05000000000000000000" pitchFamily="2" charset="2"/>
              </a:rPr>
              <a:t>Pieni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muutos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tasapainoasemassa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75C58-68C0-4656-B7FF-DA1C0305A1C0}"/>
              </a:ext>
            </a:extLst>
          </p:cNvPr>
          <p:cNvSpPr txBox="1"/>
          <p:nvPr/>
        </p:nvSpPr>
        <p:spPr>
          <a:xfrm>
            <a:off x="4898812" y="1957790"/>
            <a:ext cx="3777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Pieni</a:t>
            </a:r>
            <a:r>
              <a:rPr lang="en-US" sz="2400" dirty="0"/>
              <a:t> </a:t>
            </a:r>
            <a:r>
              <a:rPr lang="en-US" sz="2400" dirty="0" err="1"/>
              <a:t>sidosenergia</a:t>
            </a:r>
            <a:r>
              <a:rPr lang="en-US" sz="2400" dirty="0"/>
              <a:t> </a:t>
            </a:r>
          </a:p>
          <a:p>
            <a:r>
              <a:rPr lang="en-US" sz="2400" dirty="0"/>
              <a:t>= </a:t>
            </a:r>
            <a:r>
              <a:rPr lang="en-US" sz="2400" dirty="0" err="1"/>
              <a:t>matala</a:t>
            </a:r>
            <a:r>
              <a:rPr lang="en-US" sz="2400" dirty="0"/>
              <a:t>, </a:t>
            </a:r>
            <a:r>
              <a:rPr lang="en-US" sz="2400" dirty="0" err="1"/>
              <a:t>asymmetrinen</a:t>
            </a:r>
            <a:r>
              <a:rPr lang="en-US" sz="2400" dirty="0"/>
              <a:t> </a:t>
            </a:r>
            <a:r>
              <a:rPr lang="en-US" sz="2400" dirty="0" err="1"/>
              <a:t>kuoppa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 Iso </a:t>
            </a:r>
            <a:r>
              <a:rPr lang="en-US" sz="2400" dirty="0" err="1">
                <a:sym typeface="Wingdings" panose="05000000000000000000" pitchFamily="2" charset="2"/>
              </a:rPr>
              <a:t>muutos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tasapainoasemassa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C5C51-1D21-4A3A-9C8B-AE5B70AF08BE}"/>
              </a:ext>
            </a:extLst>
          </p:cNvPr>
          <p:cNvSpPr txBox="1"/>
          <p:nvPr/>
        </p:nvSpPr>
        <p:spPr>
          <a:xfrm>
            <a:off x="2092960" y="5005852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T5</a:t>
            </a:r>
          </a:p>
          <a:p>
            <a:r>
              <a:rPr lang="en-US" sz="800" dirty="0"/>
              <a:t>T4</a:t>
            </a:r>
          </a:p>
          <a:p>
            <a:r>
              <a:rPr lang="en-US" sz="800" dirty="0"/>
              <a:t>T3</a:t>
            </a:r>
          </a:p>
          <a:p>
            <a:r>
              <a:rPr lang="en-US" sz="800" dirty="0"/>
              <a:t>T2</a:t>
            </a:r>
          </a:p>
          <a:p>
            <a:r>
              <a:rPr lang="en-US" sz="800" dirty="0"/>
              <a:t>T1</a:t>
            </a:r>
            <a:endParaRPr lang="LID4096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418C3-6D2E-4F1B-911B-DCDE86A2E34C}"/>
              </a:ext>
            </a:extLst>
          </p:cNvPr>
          <p:cNvSpPr txBox="1"/>
          <p:nvPr/>
        </p:nvSpPr>
        <p:spPr>
          <a:xfrm>
            <a:off x="6509175" y="4502685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T5</a:t>
            </a:r>
          </a:p>
          <a:p>
            <a:r>
              <a:rPr lang="en-US" sz="800" dirty="0"/>
              <a:t>T4</a:t>
            </a:r>
          </a:p>
          <a:p>
            <a:r>
              <a:rPr lang="en-US" sz="800" dirty="0"/>
              <a:t>T3</a:t>
            </a:r>
          </a:p>
          <a:p>
            <a:r>
              <a:rPr lang="en-US" sz="800" dirty="0"/>
              <a:t>T2</a:t>
            </a:r>
          </a:p>
          <a:p>
            <a:r>
              <a:rPr lang="en-US" sz="800" dirty="0"/>
              <a:t>T1</a:t>
            </a:r>
            <a:endParaRPr lang="LID4096" sz="800" dirty="0"/>
          </a:p>
        </p:txBody>
      </p:sp>
    </p:spTree>
    <p:extLst>
      <p:ext uri="{BB962C8B-B14F-4D97-AF65-F5344CB8AC3E}">
        <p14:creationId xmlns:p14="http://schemas.microsoft.com/office/powerpoint/2010/main" val="164084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Nyrkkisääntö: </a:t>
            </a:r>
            <a:r>
              <a:rPr lang="el-GR" dirty="0">
                <a:cs typeface="Times New Roman" panose="02020603050405020304" pitchFamily="18" charset="0"/>
              </a:rPr>
              <a:t>α</a:t>
            </a:r>
            <a:r>
              <a:rPr lang="fi-FI" dirty="0"/>
              <a:t> = </a:t>
            </a:r>
            <a:r>
              <a:rPr lang="fi-FI" dirty="0">
                <a:cs typeface="Times New Roman" panose="02020603050405020304" pitchFamily="18" charset="0"/>
              </a:rPr>
              <a:t>0.02/</a:t>
            </a:r>
            <a:r>
              <a:rPr lang="fi-FI" dirty="0" err="1">
                <a:cs typeface="Times New Roman" panose="02020603050405020304" pitchFamily="18" charset="0"/>
              </a:rPr>
              <a:t>T</a:t>
            </a:r>
            <a:r>
              <a:rPr lang="fi-FI" baseline="-25000" dirty="0" err="1">
                <a:cs typeface="Times New Roman" panose="02020603050405020304" pitchFamily="18" charset="0"/>
              </a:rPr>
              <a:t>m</a:t>
            </a:r>
            <a:r>
              <a:rPr lang="fi-FI" dirty="0"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696413" y="1860506"/>
            <a:ext cx="7751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cs typeface="Times New Roman" panose="02020603050405020304" pitchFamily="18" charset="0"/>
              </a:rPr>
              <a:t>Vahva sidos </a:t>
            </a:r>
          </a:p>
          <a:p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 korkea sulamislämpötila  </a:t>
            </a:r>
          </a:p>
          <a:p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 pieni lämpölaajeneminen</a:t>
            </a:r>
            <a:endParaRPr lang="fi-FI" sz="2800" dirty="0">
              <a:cs typeface="Times New Roman" panose="02020603050405020304" pitchFamily="18" charset="0"/>
            </a:endParaRPr>
          </a:p>
          <a:p>
            <a:endParaRPr lang="fi-FI" sz="2800" dirty="0">
              <a:cs typeface="Times New Roman" panose="02020603050405020304" pitchFamily="18" charset="0"/>
            </a:endParaRPr>
          </a:p>
          <a:p>
            <a:r>
              <a:rPr lang="fi-FI" sz="2800" dirty="0" err="1"/>
              <a:t>Wolframi</a:t>
            </a:r>
            <a:r>
              <a:rPr lang="fi-FI" sz="2800" dirty="0"/>
              <a:t>: </a:t>
            </a:r>
            <a:r>
              <a:rPr lang="fi-FI" sz="2800" dirty="0" err="1"/>
              <a:t>T</a:t>
            </a:r>
            <a:r>
              <a:rPr lang="fi-FI" sz="2800" baseline="-25000" dirty="0" err="1"/>
              <a:t>m</a:t>
            </a:r>
            <a:r>
              <a:rPr lang="fi-FI" sz="2800" dirty="0"/>
              <a:t> = 3600 K  </a:t>
            </a:r>
            <a:r>
              <a:rPr lang="fi-FI" sz="2800" dirty="0">
                <a:sym typeface="Wingdings" panose="05000000000000000000" pitchFamily="2" charset="2"/>
              </a:rPr>
              <a:t> 0.02/</a:t>
            </a:r>
            <a:r>
              <a:rPr lang="fi-FI" sz="2800" dirty="0" err="1">
                <a:sym typeface="Wingdings" panose="05000000000000000000" pitchFamily="2" charset="2"/>
              </a:rPr>
              <a:t>T</a:t>
            </a:r>
            <a:r>
              <a:rPr lang="fi-FI" sz="2800" baseline="-25000" dirty="0" err="1">
                <a:sym typeface="Wingdings" panose="05000000000000000000" pitchFamily="2" charset="2"/>
              </a:rPr>
              <a:t>m</a:t>
            </a:r>
            <a:r>
              <a:rPr lang="fi-FI" sz="2800" dirty="0">
                <a:sym typeface="Wingdings" panose="05000000000000000000" pitchFamily="2" charset="2"/>
              </a:rPr>
              <a:t> </a:t>
            </a:r>
            <a:r>
              <a:rPr lang="fi-FI" sz="2800" dirty="0">
                <a:cs typeface="Times New Roman" panose="02020603050405020304" pitchFamily="18" charset="0"/>
              </a:rPr>
              <a:t>= 5.6*10</a:t>
            </a:r>
            <a:r>
              <a:rPr lang="fi-FI" sz="2800" baseline="30000" dirty="0">
                <a:cs typeface="Times New Roman" panose="02020603050405020304" pitchFamily="18" charset="0"/>
              </a:rPr>
              <a:t>-6</a:t>
            </a:r>
            <a:r>
              <a:rPr lang="fi-FI" sz="2800" dirty="0">
                <a:cs typeface="Times New Roman" panose="02020603050405020304" pitchFamily="18" charset="0"/>
              </a:rPr>
              <a:t>/K  </a:t>
            </a:r>
          </a:p>
          <a:p>
            <a:r>
              <a:rPr lang="fi-FI" sz="2800" dirty="0">
                <a:cs typeface="Times New Roman" panose="02020603050405020304" pitchFamily="18" charset="0"/>
              </a:rPr>
              <a:t>(</a:t>
            </a:r>
            <a:r>
              <a:rPr lang="el-GR" sz="2800" dirty="0">
                <a:cs typeface="Times New Roman" panose="02020603050405020304" pitchFamily="18" charset="0"/>
              </a:rPr>
              <a:t>α </a:t>
            </a:r>
            <a:r>
              <a:rPr lang="fi-FI" sz="2800" dirty="0">
                <a:cs typeface="Times New Roman" panose="02020603050405020304" pitchFamily="18" charset="0"/>
              </a:rPr>
              <a:t> = 4.5*10</a:t>
            </a:r>
            <a:r>
              <a:rPr lang="fi-FI" sz="2800" baseline="30000" dirty="0">
                <a:cs typeface="Times New Roman" panose="02020603050405020304" pitchFamily="18" charset="0"/>
              </a:rPr>
              <a:t>-6</a:t>
            </a:r>
            <a:r>
              <a:rPr lang="fi-FI" sz="2800" dirty="0">
                <a:cs typeface="Times New Roman" panose="02020603050405020304" pitchFamily="18" charset="0"/>
              </a:rPr>
              <a:t>/K taulukkoarvo)</a:t>
            </a:r>
          </a:p>
          <a:p>
            <a:endParaRPr lang="fi-FI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Lyijy: </a:t>
            </a:r>
            <a:r>
              <a:rPr lang="fi-FI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fi-FI" sz="2800" baseline="-25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fi-FI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= 600 K  </a:t>
            </a:r>
            <a:r>
              <a:rPr lang="fi-FI" sz="2800" dirty="0">
                <a:sym typeface="Wingdings" panose="05000000000000000000" pitchFamily="2" charset="2"/>
              </a:rPr>
              <a:t>0.02/</a:t>
            </a:r>
            <a:r>
              <a:rPr lang="fi-FI" sz="2800" dirty="0" err="1">
                <a:sym typeface="Wingdings" panose="05000000000000000000" pitchFamily="2" charset="2"/>
              </a:rPr>
              <a:t>T</a:t>
            </a:r>
            <a:r>
              <a:rPr lang="fi-FI" sz="2800" baseline="-25000" dirty="0" err="1">
                <a:sym typeface="Wingdings" panose="05000000000000000000" pitchFamily="2" charset="2"/>
              </a:rPr>
              <a:t>m</a:t>
            </a:r>
            <a:r>
              <a:rPr lang="fi-FI" sz="2800" dirty="0">
                <a:sym typeface="Wingdings" panose="05000000000000000000" pitchFamily="2" charset="2"/>
              </a:rPr>
              <a:t> </a:t>
            </a:r>
            <a:r>
              <a:rPr lang="fi-FI" sz="2800" dirty="0">
                <a:cs typeface="Times New Roman" panose="02020603050405020304" pitchFamily="18" charset="0"/>
              </a:rPr>
              <a:t>= 33*10</a:t>
            </a:r>
            <a:r>
              <a:rPr lang="fi-FI" sz="2800" baseline="30000" dirty="0">
                <a:cs typeface="Times New Roman" panose="02020603050405020304" pitchFamily="18" charset="0"/>
              </a:rPr>
              <a:t>-6</a:t>
            </a:r>
            <a:r>
              <a:rPr lang="fi-FI" sz="2800" dirty="0">
                <a:cs typeface="Times New Roman" panose="02020603050405020304" pitchFamily="18" charset="0"/>
              </a:rPr>
              <a:t>/K  </a:t>
            </a:r>
          </a:p>
          <a:p>
            <a:r>
              <a:rPr lang="fi-FI" sz="2800" dirty="0">
                <a:cs typeface="Times New Roman" panose="02020603050405020304" pitchFamily="18" charset="0"/>
              </a:rPr>
              <a:t>(</a:t>
            </a:r>
            <a:r>
              <a:rPr lang="el-GR" sz="2800" dirty="0">
                <a:cs typeface="Times New Roman" panose="02020603050405020304" pitchFamily="18" charset="0"/>
              </a:rPr>
              <a:t>α </a:t>
            </a:r>
            <a:r>
              <a:rPr lang="fi-FI" sz="2800" dirty="0">
                <a:cs typeface="Times New Roman" panose="02020603050405020304" pitchFamily="18" charset="0"/>
              </a:rPr>
              <a:t> = 29*10</a:t>
            </a:r>
            <a:r>
              <a:rPr lang="fi-FI" sz="2800" baseline="30000" dirty="0">
                <a:cs typeface="Times New Roman" panose="02020603050405020304" pitchFamily="18" charset="0"/>
              </a:rPr>
              <a:t>-6</a:t>
            </a:r>
            <a:r>
              <a:rPr lang="fi-FI" sz="2800" dirty="0">
                <a:cs typeface="Times New Roman" panose="02020603050405020304" pitchFamily="18" charset="0"/>
              </a:rPr>
              <a:t>/K taulukkoarvo)</a:t>
            </a:r>
          </a:p>
        </p:txBody>
      </p:sp>
    </p:spTree>
    <p:extLst>
      <p:ext uri="{BB962C8B-B14F-4D97-AF65-F5344CB8AC3E}">
        <p14:creationId xmlns:p14="http://schemas.microsoft.com/office/powerpoint/2010/main" val="299648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45145</TotalTime>
  <Words>1708</Words>
  <Application>Microsoft Office PowerPoint</Application>
  <PresentationFormat>On-screen Show (4:3)</PresentationFormat>
  <Paragraphs>330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</vt:lpstr>
      <vt:lpstr>Office Theme</vt:lpstr>
      <vt:lpstr>Luento 4B:  Termiset ominaisuudet 2020</vt:lpstr>
      <vt:lpstr>Mekaaniset ominaisuudet lämpötilan funktiona</vt:lpstr>
      <vt:lpstr>Sähköiset &amp; optiset ominaisuudet lämpötilan funktiona</vt:lpstr>
      <vt:lpstr>Atomi-jousi -analogia</vt:lpstr>
      <vt:lpstr>Atomin jousivakio, k</vt:lpstr>
      <vt:lpstr>Jousivakio (k) ja amplitudi (A)</vt:lpstr>
      <vt:lpstr>Lämpölaajeneminen</vt:lpstr>
      <vt:lpstr>Lämpölaajeneminen johtuu epäsymmetrisestä potentiaalista</vt:lpstr>
      <vt:lpstr>Nyrkkisääntö: α = 0.02/Tm </vt:lpstr>
      <vt:lpstr>Sulamislämpötila Tm</vt:lpstr>
      <vt:lpstr>Päteekö α = 0.02/Tm keraameille ja polymeereille ?</vt:lpstr>
      <vt:lpstr>Voimakenttä  venymä (strain)</vt:lpstr>
      <vt:lpstr>Ratakiskon lämpölaajeneminen</vt:lpstr>
      <vt:lpstr>PowerPoint Presentation</vt:lpstr>
      <vt:lpstr>Lämpökapasiteetti</vt:lpstr>
      <vt:lpstr>Ominaislämpökapasiteetti cp</vt:lpstr>
      <vt:lpstr>ρCp = vakio ~ 2*106 J/m3K </vt:lpstr>
      <vt:lpstr>Terminen energia atomitasolla</vt:lpstr>
      <vt:lpstr>Lämpökapasiteetti atomeilla</vt:lpstr>
      <vt:lpstr>Lämmön varastointi</vt:lpstr>
      <vt:lpstr>Muumimuki (1)</vt:lpstr>
      <vt:lpstr>Muumimuki (2)</vt:lpstr>
      <vt:lpstr>Muumimuki jatkuu…</vt:lpstr>
      <vt:lpstr>Mustikkamaan lämpövarasto</vt:lpstr>
      <vt:lpstr>Faasimuutoslämpö/latentti lämpö</vt:lpstr>
      <vt:lpstr>Kylmää vai kuumaa vettä kiukaalle ? Litra ≈ kg vettä </vt:lpstr>
      <vt:lpstr>PCM: Phase Change Materials</vt:lpstr>
      <vt:lpstr>PowerPoint Presentation</vt:lpstr>
      <vt:lpstr>Energiatiheys (MJ/m3)</vt:lpstr>
      <vt:lpstr>PCM markkinavaatimukset</vt:lpstr>
      <vt:lpstr>PowerPoint Presentation</vt:lpstr>
      <vt:lpstr>Lämmönjohtavuus λ</vt:lpstr>
      <vt:lpstr>Fourierin laki</vt:lpstr>
      <vt:lpstr>PowerPoint Presentation</vt:lpstr>
      <vt:lpstr>Kivitalo</vt:lpstr>
      <vt:lpstr>U-arvo = lämmönläpäisykerroin</vt:lpstr>
      <vt:lpstr>Terminen effusiviteetti</vt:lpstr>
      <vt:lpstr>Terminen diffusiviteetti</vt:lpstr>
      <vt:lpstr>PowerPoint Presentation</vt:lpstr>
      <vt:lpstr>Lämmön diffuusiopituus x</vt:lpstr>
      <vt:lpstr>Polymeerivaahto eristeenä</vt:lpstr>
      <vt:lpstr>Loppukommentit</vt:lpstr>
      <vt:lpstr>Termiset ominaisuudet ovat lämpötilariippuvia ! </vt:lpstr>
      <vt:lpstr>Nanonesteet</vt:lpstr>
      <vt:lpstr>Smart vs. trivial materials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Luento 8B: Komposiitit ja hybridimateriaalit</dc:title>
  <dc:creator>Franssila Sami</dc:creator>
  <cp:lastModifiedBy>Franssila Sami</cp:lastModifiedBy>
  <cp:revision>198</cp:revision>
  <dcterms:created xsi:type="dcterms:W3CDTF">2019-02-12T09:20:33Z</dcterms:created>
  <dcterms:modified xsi:type="dcterms:W3CDTF">2020-09-28T09:21:22Z</dcterms:modified>
</cp:coreProperties>
</file>