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3" r:id="rId5"/>
    <p:sldId id="385" r:id="rId6"/>
    <p:sldId id="267" r:id="rId7"/>
    <p:sldId id="386" r:id="rId8"/>
    <p:sldId id="328" r:id="rId9"/>
    <p:sldId id="356" r:id="rId10"/>
    <p:sldId id="268" r:id="rId11"/>
    <p:sldId id="398" r:id="rId12"/>
    <p:sldId id="387" r:id="rId13"/>
    <p:sldId id="397" r:id="rId14"/>
    <p:sldId id="389" r:id="rId15"/>
    <p:sldId id="380" r:id="rId16"/>
    <p:sldId id="342" r:id="rId17"/>
    <p:sldId id="337" r:id="rId18"/>
    <p:sldId id="288" r:id="rId19"/>
    <p:sldId id="375" r:id="rId20"/>
    <p:sldId id="269" r:id="rId21"/>
    <p:sldId id="270" r:id="rId22"/>
    <p:sldId id="271" r:id="rId23"/>
    <p:sldId id="272" r:id="rId24"/>
    <p:sldId id="390" r:id="rId25"/>
    <p:sldId id="314" r:id="rId26"/>
    <p:sldId id="368" r:id="rId27"/>
    <p:sldId id="367" r:id="rId28"/>
    <p:sldId id="391" r:id="rId29"/>
    <p:sldId id="369" r:id="rId30"/>
    <p:sldId id="395" r:id="rId31"/>
    <p:sldId id="384" r:id="rId32"/>
    <p:sldId id="283" r:id="rId33"/>
    <p:sldId id="284" r:id="rId34"/>
    <p:sldId id="319" r:id="rId35"/>
    <p:sldId id="316" r:id="rId36"/>
    <p:sldId id="396" r:id="rId37"/>
    <p:sldId id="317" r:id="rId38"/>
    <p:sldId id="321" r:id="rId39"/>
    <p:sldId id="290" r:id="rId40"/>
    <p:sldId id="291" r:id="rId41"/>
    <p:sldId id="292" r:id="rId42"/>
    <p:sldId id="392" r:id="rId43"/>
    <p:sldId id="293" r:id="rId44"/>
    <p:sldId id="297" r:id="rId45"/>
    <p:sldId id="393" r:id="rId46"/>
    <p:sldId id="348" r:id="rId47"/>
    <p:sldId id="394" r:id="rId48"/>
    <p:sldId id="370" r:id="rId49"/>
    <p:sldId id="37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478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5453E-012F-4B4C-A272-F9312AFBDF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B0B3DB2-21F4-42DA-A831-E7E99815BB61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Frontier</a:t>
          </a:r>
        </a:p>
      </dgm:t>
    </dgm:pt>
    <dgm:pt modelId="{4633B0C3-FFEC-453B-BCB3-FC1B6281E789}" type="parTrans" cxnId="{1C5A985F-33FD-48FB-9545-C9C6E66F3ED9}">
      <dgm:prSet/>
      <dgm:spPr/>
      <dgm:t>
        <a:bodyPr/>
        <a:lstStyle/>
        <a:p>
          <a:endParaRPr lang="en-US"/>
        </a:p>
      </dgm:t>
    </dgm:pt>
    <dgm:pt modelId="{FAFDDF76-B563-4347-970F-94B8D14A4986}" type="sibTrans" cxnId="{1C5A985F-33FD-48FB-9545-C9C6E66F3ED9}">
      <dgm:prSet/>
      <dgm:spPr/>
      <dgm:t>
        <a:bodyPr/>
        <a:lstStyle/>
        <a:p>
          <a:endParaRPr lang="en-US"/>
        </a:p>
      </dgm:t>
    </dgm:pt>
    <dgm:pt modelId="{B5323428-1BAC-4560-BEAC-A3703E467E6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</a:rPr>
            <a:t>Emerging</a:t>
          </a:r>
        </a:p>
      </dgm:t>
    </dgm:pt>
    <dgm:pt modelId="{C04087C9-DA72-40FE-98E3-06FBB69E776B}" type="parTrans" cxnId="{E3537A68-7F09-46D2-9E64-9ACE3F23DEFB}">
      <dgm:prSet/>
      <dgm:spPr/>
      <dgm:t>
        <a:bodyPr/>
        <a:lstStyle/>
        <a:p>
          <a:endParaRPr lang="en-US"/>
        </a:p>
      </dgm:t>
    </dgm:pt>
    <dgm:pt modelId="{4EB9D807-4AB4-4D97-8151-9A13A86E1ED0}" type="sibTrans" cxnId="{E3537A68-7F09-46D2-9E64-9ACE3F23DEFB}">
      <dgm:prSet/>
      <dgm:spPr/>
      <dgm:t>
        <a:bodyPr/>
        <a:lstStyle/>
        <a:p>
          <a:endParaRPr lang="en-US"/>
        </a:p>
      </dgm:t>
    </dgm:pt>
    <dgm:pt modelId="{CFB08F99-6430-4DC4-9830-6CE25D16BD5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Developed</a:t>
          </a:r>
        </a:p>
      </dgm:t>
    </dgm:pt>
    <dgm:pt modelId="{00FCAC68-582F-49B5-815D-C270783D6401}" type="parTrans" cxnId="{CC815DC8-D091-4CE6-B79C-F12A114F9EAD}">
      <dgm:prSet/>
      <dgm:spPr/>
      <dgm:t>
        <a:bodyPr/>
        <a:lstStyle/>
        <a:p>
          <a:endParaRPr lang="en-US"/>
        </a:p>
      </dgm:t>
    </dgm:pt>
    <dgm:pt modelId="{3ACED769-C1C5-411A-A474-22C53E42A75D}" type="sibTrans" cxnId="{CC815DC8-D091-4CE6-B79C-F12A114F9EAD}">
      <dgm:prSet/>
      <dgm:spPr/>
      <dgm:t>
        <a:bodyPr/>
        <a:lstStyle/>
        <a:p>
          <a:endParaRPr lang="en-US"/>
        </a:p>
      </dgm:t>
    </dgm:pt>
    <dgm:pt modelId="{A7BE0122-2FBB-4A8A-B020-62088DBA4B78}" type="pres">
      <dgm:prSet presAssocID="{C475453E-012F-4B4C-A272-F9312AFBDFB0}" presName="Name0" presStyleCnt="0">
        <dgm:presLayoutVars>
          <dgm:dir/>
          <dgm:resizeHandles val="exact"/>
        </dgm:presLayoutVars>
      </dgm:prSet>
      <dgm:spPr/>
    </dgm:pt>
    <dgm:pt modelId="{ECF57BF3-DC96-43A8-80D7-90B9BAED9A2B}" type="pres">
      <dgm:prSet presAssocID="{BB0B3DB2-21F4-42DA-A831-E7E99815BB61}" presName="node" presStyleLbl="node1" presStyleIdx="0" presStyleCnt="3">
        <dgm:presLayoutVars>
          <dgm:bulletEnabled val="1"/>
        </dgm:presLayoutVars>
      </dgm:prSet>
      <dgm:spPr/>
    </dgm:pt>
    <dgm:pt modelId="{6E3735A1-777E-41F6-9FAA-D454A8F77A37}" type="pres">
      <dgm:prSet presAssocID="{FAFDDF76-B563-4347-970F-94B8D14A4986}" presName="sibTrans" presStyleLbl="sibTrans2D1" presStyleIdx="0" presStyleCnt="2"/>
      <dgm:spPr/>
    </dgm:pt>
    <dgm:pt modelId="{9D16EE8A-C66A-47C2-970D-64CC5EB13DBA}" type="pres">
      <dgm:prSet presAssocID="{FAFDDF76-B563-4347-970F-94B8D14A4986}" presName="connectorText" presStyleLbl="sibTrans2D1" presStyleIdx="0" presStyleCnt="2"/>
      <dgm:spPr/>
    </dgm:pt>
    <dgm:pt modelId="{3CB02A65-BBD1-48E7-B48E-8AB3767B24F1}" type="pres">
      <dgm:prSet presAssocID="{B5323428-1BAC-4560-BEAC-A3703E467E67}" presName="node" presStyleLbl="node1" presStyleIdx="1" presStyleCnt="3">
        <dgm:presLayoutVars>
          <dgm:bulletEnabled val="1"/>
        </dgm:presLayoutVars>
      </dgm:prSet>
      <dgm:spPr/>
    </dgm:pt>
    <dgm:pt modelId="{D47A7300-B397-471C-9ABA-1E148BF4D21F}" type="pres">
      <dgm:prSet presAssocID="{4EB9D807-4AB4-4D97-8151-9A13A86E1ED0}" presName="sibTrans" presStyleLbl="sibTrans2D1" presStyleIdx="1" presStyleCnt="2"/>
      <dgm:spPr/>
    </dgm:pt>
    <dgm:pt modelId="{18D3D7DE-56D1-4E5B-B469-93492D59D7FC}" type="pres">
      <dgm:prSet presAssocID="{4EB9D807-4AB4-4D97-8151-9A13A86E1ED0}" presName="connectorText" presStyleLbl="sibTrans2D1" presStyleIdx="1" presStyleCnt="2"/>
      <dgm:spPr/>
    </dgm:pt>
    <dgm:pt modelId="{6CEF6D63-2D09-497E-B522-1A4021A14479}" type="pres">
      <dgm:prSet presAssocID="{CFB08F99-6430-4DC4-9830-6CE25D16BD5B}" presName="node" presStyleLbl="node1" presStyleIdx="2" presStyleCnt="3">
        <dgm:presLayoutVars>
          <dgm:bulletEnabled val="1"/>
        </dgm:presLayoutVars>
      </dgm:prSet>
      <dgm:spPr/>
    </dgm:pt>
  </dgm:ptLst>
  <dgm:cxnLst>
    <dgm:cxn modelId="{1C5A985F-33FD-48FB-9545-C9C6E66F3ED9}" srcId="{C475453E-012F-4B4C-A272-F9312AFBDFB0}" destId="{BB0B3DB2-21F4-42DA-A831-E7E99815BB61}" srcOrd="0" destOrd="0" parTransId="{4633B0C3-FFEC-453B-BCB3-FC1B6281E789}" sibTransId="{FAFDDF76-B563-4347-970F-94B8D14A4986}"/>
    <dgm:cxn modelId="{B5E92E63-200A-4596-829F-3281B4E5854D}" type="presOf" srcId="{B5323428-1BAC-4560-BEAC-A3703E467E67}" destId="{3CB02A65-BBD1-48E7-B48E-8AB3767B24F1}" srcOrd="0" destOrd="0" presId="urn:microsoft.com/office/officeart/2005/8/layout/process1"/>
    <dgm:cxn modelId="{46498863-4A68-4B43-8D5A-D0379E8D76DF}" type="presOf" srcId="{FAFDDF76-B563-4347-970F-94B8D14A4986}" destId="{9D16EE8A-C66A-47C2-970D-64CC5EB13DBA}" srcOrd="1" destOrd="0" presId="urn:microsoft.com/office/officeart/2005/8/layout/process1"/>
    <dgm:cxn modelId="{E3537A68-7F09-46D2-9E64-9ACE3F23DEFB}" srcId="{C475453E-012F-4B4C-A272-F9312AFBDFB0}" destId="{B5323428-1BAC-4560-BEAC-A3703E467E67}" srcOrd="1" destOrd="0" parTransId="{C04087C9-DA72-40FE-98E3-06FBB69E776B}" sibTransId="{4EB9D807-4AB4-4D97-8151-9A13A86E1ED0}"/>
    <dgm:cxn modelId="{05C1616F-B02E-48DA-B733-3141BE699ACA}" type="presOf" srcId="{BB0B3DB2-21F4-42DA-A831-E7E99815BB61}" destId="{ECF57BF3-DC96-43A8-80D7-90B9BAED9A2B}" srcOrd="0" destOrd="0" presId="urn:microsoft.com/office/officeart/2005/8/layout/process1"/>
    <dgm:cxn modelId="{9EB4BB7B-7929-4471-9B6D-3A64E94652A5}" type="presOf" srcId="{CFB08F99-6430-4DC4-9830-6CE25D16BD5B}" destId="{6CEF6D63-2D09-497E-B522-1A4021A14479}" srcOrd="0" destOrd="0" presId="urn:microsoft.com/office/officeart/2005/8/layout/process1"/>
    <dgm:cxn modelId="{62133CA4-A5C5-4249-9A8B-1BEDEC113D0F}" type="presOf" srcId="{4EB9D807-4AB4-4D97-8151-9A13A86E1ED0}" destId="{D47A7300-B397-471C-9ABA-1E148BF4D21F}" srcOrd="0" destOrd="0" presId="urn:microsoft.com/office/officeart/2005/8/layout/process1"/>
    <dgm:cxn modelId="{6A4336A5-FE4A-4BC3-A1AE-41ECDD98F52E}" type="presOf" srcId="{4EB9D807-4AB4-4D97-8151-9A13A86E1ED0}" destId="{18D3D7DE-56D1-4E5B-B469-93492D59D7FC}" srcOrd="1" destOrd="0" presId="urn:microsoft.com/office/officeart/2005/8/layout/process1"/>
    <dgm:cxn modelId="{404B92C1-663A-4746-AF14-C9B29FC2F4B0}" type="presOf" srcId="{FAFDDF76-B563-4347-970F-94B8D14A4986}" destId="{6E3735A1-777E-41F6-9FAA-D454A8F77A37}" srcOrd="0" destOrd="0" presId="urn:microsoft.com/office/officeart/2005/8/layout/process1"/>
    <dgm:cxn modelId="{CC815DC8-D091-4CE6-B79C-F12A114F9EAD}" srcId="{C475453E-012F-4B4C-A272-F9312AFBDFB0}" destId="{CFB08F99-6430-4DC4-9830-6CE25D16BD5B}" srcOrd="2" destOrd="0" parTransId="{00FCAC68-582F-49B5-815D-C270783D6401}" sibTransId="{3ACED769-C1C5-411A-A474-22C53E42A75D}"/>
    <dgm:cxn modelId="{A72263D7-A9CD-4E1E-A1FF-40E1696EF59A}" type="presOf" srcId="{C475453E-012F-4B4C-A272-F9312AFBDFB0}" destId="{A7BE0122-2FBB-4A8A-B020-62088DBA4B78}" srcOrd="0" destOrd="0" presId="urn:microsoft.com/office/officeart/2005/8/layout/process1"/>
    <dgm:cxn modelId="{27999698-741A-4CA8-96B2-62591257BC78}" type="presParOf" srcId="{A7BE0122-2FBB-4A8A-B020-62088DBA4B78}" destId="{ECF57BF3-DC96-43A8-80D7-90B9BAED9A2B}" srcOrd="0" destOrd="0" presId="urn:microsoft.com/office/officeart/2005/8/layout/process1"/>
    <dgm:cxn modelId="{3FBC8C2B-C1AD-4AA4-BA64-1C2D9D592088}" type="presParOf" srcId="{A7BE0122-2FBB-4A8A-B020-62088DBA4B78}" destId="{6E3735A1-777E-41F6-9FAA-D454A8F77A37}" srcOrd="1" destOrd="0" presId="urn:microsoft.com/office/officeart/2005/8/layout/process1"/>
    <dgm:cxn modelId="{3D4A64C8-1902-44E3-A733-7CE8F55112AA}" type="presParOf" srcId="{6E3735A1-777E-41F6-9FAA-D454A8F77A37}" destId="{9D16EE8A-C66A-47C2-970D-64CC5EB13DBA}" srcOrd="0" destOrd="0" presId="urn:microsoft.com/office/officeart/2005/8/layout/process1"/>
    <dgm:cxn modelId="{B68B16FF-CE99-4DD0-BCD3-863767149291}" type="presParOf" srcId="{A7BE0122-2FBB-4A8A-B020-62088DBA4B78}" destId="{3CB02A65-BBD1-48E7-B48E-8AB3767B24F1}" srcOrd="2" destOrd="0" presId="urn:microsoft.com/office/officeart/2005/8/layout/process1"/>
    <dgm:cxn modelId="{940A9164-31A6-4A48-A10C-8C65D7EDB87E}" type="presParOf" srcId="{A7BE0122-2FBB-4A8A-B020-62088DBA4B78}" destId="{D47A7300-B397-471C-9ABA-1E148BF4D21F}" srcOrd="3" destOrd="0" presId="urn:microsoft.com/office/officeart/2005/8/layout/process1"/>
    <dgm:cxn modelId="{00D6FC04-4331-4B61-AFE6-37B373EF18F5}" type="presParOf" srcId="{D47A7300-B397-471C-9ABA-1E148BF4D21F}" destId="{18D3D7DE-56D1-4E5B-B469-93492D59D7FC}" srcOrd="0" destOrd="0" presId="urn:microsoft.com/office/officeart/2005/8/layout/process1"/>
    <dgm:cxn modelId="{48DA5D36-BF34-4135-ABF5-50BEDD9E7CC1}" type="presParOf" srcId="{A7BE0122-2FBB-4A8A-B020-62088DBA4B78}" destId="{6CEF6D63-2D09-497E-B522-1A4021A1447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4AF24-F5BA-444B-B51A-093E8F8829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9A34B-2CB8-48A1-930D-D1C2ED5A88F2}">
      <dgm:prSet phldrT="[Text]"/>
      <dgm:spPr/>
      <dgm:t>
        <a:bodyPr/>
        <a:lstStyle/>
        <a:p>
          <a:r>
            <a:rPr lang="en-US" dirty="0"/>
            <a:t>Foreign Portfolio Investment</a:t>
          </a:r>
          <a:r>
            <a:rPr lang="fi-FI" dirty="0"/>
            <a:t>: </a:t>
          </a:r>
          <a:r>
            <a:rPr lang="fi-FI" dirty="0" err="1"/>
            <a:t>short-term</a:t>
          </a:r>
          <a:r>
            <a:rPr lang="fi-FI" dirty="0"/>
            <a:t> </a:t>
          </a:r>
          <a:r>
            <a:rPr lang="fi-FI" dirty="0" err="1"/>
            <a:t>interest</a:t>
          </a:r>
          <a:endParaRPr lang="en-US" dirty="0"/>
        </a:p>
      </dgm:t>
    </dgm:pt>
    <dgm:pt modelId="{6DCE7C48-1E94-4AEC-ACE2-BB9CF6141A53}" type="parTrans" cxnId="{9D239BC0-45F6-46E9-8A79-5C7340CE9D3F}">
      <dgm:prSet/>
      <dgm:spPr/>
      <dgm:t>
        <a:bodyPr/>
        <a:lstStyle/>
        <a:p>
          <a:endParaRPr lang="en-US"/>
        </a:p>
      </dgm:t>
    </dgm:pt>
    <dgm:pt modelId="{ADF51C0A-19D3-4F05-8F05-55B52FBFA9A9}" type="sibTrans" cxnId="{9D239BC0-45F6-46E9-8A79-5C7340CE9D3F}">
      <dgm:prSet/>
      <dgm:spPr/>
      <dgm:t>
        <a:bodyPr/>
        <a:lstStyle/>
        <a:p>
          <a:endParaRPr lang="en-US"/>
        </a:p>
      </dgm:t>
    </dgm:pt>
    <dgm:pt modelId="{61BDDF27-9185-4FEC-B109-BB9361CBB24A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Equity</a:t>
          </a:r>
          <a:r>
            <a:rPr lang="en-US" dirty="0"/>
            <a:t> </a:t>
          </a:r>
          <a:r>
            <a:rPr lang="en-US" dirty="0">
              <a:sym typeface="Wingdings" panose="05000000000000000000" pitchFamily="2" charset="2"/>
            </a:rPr>
            <a:t> </a:t>
          </a:r>
        </a:p>
        <a:p>
          <a:r>
            <a:rPr lang="en-US" dirty="0">
              <a:sym typeface="Wingdings" panose="05000000000000000000" pitchFamily="2" charset="2"/>
            </a:rPr>
            <a:t>Stock market  </a:t>
          </a:r>
        </a:p>
        <a:p>
          <a:r>
            <a:rPr lang="en-US" dirty="0">
              <a:sym typeface="Wingdings" panose="05000000000000000000" pitchFamily="2" charset="2"/>
            </a:rPr>
            <a:t>volatile and risky </a:t>
          </a:r>
          <a:endParaRPr lang="en-US" dirty="0"/>
        </a:p>
      </dgm:t>
    </dgm:pt>
    <dgm:pt modelId="{90B99278-A84A-483B-A7F7-F821B83E4ABE}" type="parTrans" cxnId="{A80359A7-D03E-4419-9EBE-0CC85FDBB874}">
      <dgm:prSet/>
      <dgm:spPr/>
      <dgm:t>
        <a:bodyPr/>
        <a:lstStyle/>
        <a:p>
          <a:endParaRPr lang="en-US"/>
        </a:p>
      </dgm:t>
    </dgm:pt>
    <dgm:pt modelId="{70E3EBA7-4D17-462E-A97A-4E51818C27E6}" type="sibTrans" cxnId="{A80359A7-D03E-4419-9EBE-0CC85FDBB874}">
      <dgm:prSet/>
      <dgm:spPr/>
      <dgm:t>
        <a:bodyPr/>
        <a:lstStyle/>
        <a:p>
          <a:endParaRPr lang="en-US"/>
        </a:p>
      </dgm:t>
    </dgm:pt>
    <dgm:pt modelId="{72F2024C-704B-4124-9483-18B902DDB553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Fixed income securities </a:t>
          </a:r>
          <a:r>
            <a:rPr lang="en-US" dirty="0">
              <a:sym typeface="Wingdings" panose="05000000000000000000" pitchFamily="2" charset="2"/>
            </a:rPr>
            <a:t> bonds  </a:t>
          </a:r>
        </a:p>
        <a:p>
          <a:r>
            <a:rPr lang="en-US" dirty="0">
              <a:sym typeface="Wingdings" panose="05000000000000000000" pitchFamily="2" charset="2"/>
            </a:rPr>
            <a:t>steady but moderate returns</a:t>
          </a:r>
          <a:endParaRPr lang="en-US" dirty="0"/>
        </a:p>
      </dgm:t>
    </dgm:pt>
    <dgm:pt modelId="{463B504F-1BB6-4F88-8315-B36999E0F3C1}" type="parTrans" cxnId="{21E77431-120F-4EFA-AF65-077B045F3272}">
      <dgm:prSet/>
      <dgm:spPr/>
      <dgm:t>
        <a:bodyPr/>
        <a:lstStyle/>
        <a:p>
          <a:endParaRPr lang="en-US"/>
        </a:p>
      </dgm:t>
    </dgm:pt>
    <dgm:pt modelId="{D2BBBEBE-C4B7-4445-8A85-177C551DACDF}" type="sibTrans" cxnId="{21E77431-120F-4EFA-AF65-077B045F3272}">
      <dgm:prSet/>
      <dgm:spPr/>
      <dgm:t>
        <a:bodyPr/>
        <a:lstStyle/>
        <a:p>
          <a:endParaRPr lang="en-US"/>
        </a:p>
      </dgm:t>
    </dgm:pt>
    <dgm:pt modelId="{232CB165-4833-4B91-9375-804022B362F7}">
      <dgm:prSet phldrT="[Text]"/>
      <dgm:spPr/>
      <dgm:t>
        <a:bodyPr/>
        <a:lstStyle/>
        <a:p>
          <a:r>
            <a:rPr lang="fi-FI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Involves</a:t>
          </a:r>
          <a:r>
            <a:rPr lang="fi-FI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i-FI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establishing</a:t>
          </a:r>
          <a:r>
            <a:rPr lang="fi-FI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fi-FI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direct</a:t>
          </a:r>
          <a:r>
            <a:rPr lang="fi-FI" dirty="0">
              <a:latin typeface="Times New Roman" panose="02020603050405020304" pitchFamily="18" charset="0"/>
              <a:cs typeface="Times New Roman" panose="02020603050405020304" pitchFamily="18" charset="0"/>
            </a:rPr>
            <a:t> business </a:t>
          </a:r>
          <a:r>
            <a:rPr lang="fi-FI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interest</a:t>
          </a:r>
          <a:r>
            <a:rPr lang="fi-FI" dirty="0">
              <a:latin typeface="Times New Roman" panose="02020603050405020304" pitchFamily="18" charset="0"/>
              <a:cs typeface="Times New Roman" panose="02020603050405020304" pitchFamily="18" charset="0"/>
            </a:rPr>
            <a:t> in a </a:t>
          </a:r>
          <a:r>
            <a:rPr lang="fi-FI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foreign</a:t>
          </a:r>
          <a:r>
            <a:rPr lang="fi-FI" dirty="0">
              <a:latin typeface="Times New Roman" panose="02020603050405020304" pitchFamily="18" charset="0"/>
              <a:cs typeface="Times New Roman" panose="02020603050405020304" pitchFamily="18" charset="0"/>
            </a:rPr>
            <a:t> country, </a:t>
          </a:r>
          <a:r>
            <a:rPr lang="fi-FI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such</a:t>
          </a:r>
          <a:r>
            <a:rPr lang="fi-FI" dirty="0">
              <a:latin typeface="Times New Roman" panose="02020603050405020304" pitchFamily="18" charset="0"/>
              <a:cs typeface="Times New Roman" panose="02020603050405020304" pitchFamily="18" charset="0"/>
            </a:rPr>
            <a:t> as </a:t>
          </a:r>
          <a:r>
            <a:rPr lang="fi-FI" dirty="0" err="1">
              <a:latin typeface="Times New Roman" panose="02020603050405020304" pitchFamily="18" charset="0"/>
              <a:cs typeface="Times New Roman" panose="02020603050405020304" pitchFamily="18" charset="0"/>
            </a:rPr>
            <a:t>buying</a:t>
          </a:r>
          <a:r>
            <a:rPr lang="fi-FI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i-FI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</a:t>
          </a:r>
          <a:r>
            <a:rPr lang="fi-FI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i-FI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establishing</a:t>
          </a:r>
          <a:r>
            <a:rPr lang="fi-FI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fi-FI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manufacturing</a:t>
          </a:r>
          <a:r>
            <a:rPr lang="fi-FI" dirty="0">
              <a:latin typeface="Times New Roman" panose="02020603050405020304" pitchFamily="18" charset="0"/>
              <a:cs typeface="Times New Roman" panose="02020603050405020304" pitchFamily="18" charset="0"/>
            </a:rPr>
            <a:t> business. </a:t>
          </a:r>
          <a:endParaRPr lang="en-US" dirty="0"/>
        </a:p>
      </dgm:t>
    </dgm:pt>
    <dgm:pt modelId="{22BE35E3-C167-4A18-9A1F-825D9667DB3F}" type="sibTrans" cxnId="{4E44C8CA-CE18-41F2-B716-D46755B61F32}">
      <dgm:prSet/>
      <dgm:spPr/>
      <dgm:t>
        <a:bodyPr/>
        <a:lstStyle/>
        <a:p>
          <a:endParaRPr lang="en-US"/>
        </a:p>
      </dgm:t>
    </dgm:pt>
    <dgm:pt modelId="{D5497F8B-340B-42F5-A210-EB1B136EF42F}" type="parTrans" cxnId="{4E44C8CA-CE18-41F2-B716-D46755B61F32}">
      <dgm:prSet/>
      <dgm:spPr/>
      <dgm:t>
        <a:bodyPr/>
        <a:lstStyle/>
        <a:p>
          <a:endParaRPr lang="en-US"/>
        </a:p>
      </dgm:t>
    </dgm:pt>
    <dgm:pt modelId="{15E1E9DF-AAA3-4FE1-BED9-4A69D91950E8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Direct investor owns directly or indirectly at least 10% of the voting power of the direct investment enterprise.</a:t>
          </a:r>
          <a:endParaRPr lang="en-US" dirty="0"/>
        </a:p>
      </dgm:t>
    </dgm:pt>
    <dgm:pt modelId="{6DDF302A-11CD-4F4E-A648-F3968195EE41}" type="sibTrans" cxnId="{76F01539-0709-4B5F-B5D9-6A72D45B315A}">
      <dgm:prSet/>
      <dgm:spPr/>
      <dgm:t>
        <a:bodyPr/>
        <a:lstStyle/>
        <a:p>
          <a:endParaRPr lang="en-US"/>
        </a:p>
      </dgm:t>
    </dgm:pt>
    <dgm:pt modelId="{2B1225E2-D4ED-46DD-B19E-B341902162B1}" type="parTrans" cxnId="{76F01539-0709-4B5F-B5D9-6A72D45B315A}">
      <dgm:prSet/>
      <dgm:spPr/>
      <dgm:t>
        <a:bodyPr/>
        <a:lstStyle/>
        <a:p>
          <a:endParaRPr lang="en-US"/>
        </a:p>
      </dgm:t>
    </dgm:pt>
    <dgm:pt modelId="{4580C7BF-2E5C-4A27-8EF7-219604993382}">
      <dgm:prSet phldrT="[Text]"/>
      <dgm:spPr/>
      <dgm:t>
        <a:bodyPr/>
        <a:lstStyle/>
        <a:p>
          <a:r>
            <a:rPr lang="en-US" dirty="0"/>
            <a:t>Foreign Direct Investment: long-term interest</a:t>
          </a:r>
        </a:p>
      </dgm:t>
    </dgm:pt>
    <dgm:pt modelId="{A680B197-FE01-44DC-9E44-3D040132F8BE}" type="sibTrans" cxnId="{48A96F84-C6BE-40CF-A5F2-DC7EAD040A91}">
      <dgm:prSet/>
      <dgm:spPr/>
      <dgm:t>
        <a:bodyPr/>
        <a:lstStyle/>
        <a:p>
          <a:endParaRPr lang="en-US"/>
        </a:p>
      </dgm:t>
    </dgm:pt>
    <dgm:pt modelId="{E4B36DC8-5160-4FEC-A70F-99D099360723}" type="parTrans" cxnId="{48A96F84-C6BE-40CF-A5F2-DC7EAD040A91}">
      <dgm:prSet/>
      <dgm:spPr/>
      <dgm:t>
        <a:bodyPr/>
        <a:lstStyle/>
        <a:p>
          <a:endParaRPr lang="en-US"/>
        </a:p>
      </dgm:t>
    </dgm:pt>
    <dgm:pt modelId="{798B93B3-4EC4-476B-8B25-925D6BCADEE8}" type="pres">
      <dgm:prSet presAssocID="{D0A4AF24-F5BA-444B-B51A-093E8F8829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0843D8-E8ED-4FF4-B522-B93D0B24760D}" type="pres">
      <dgm:prSet presAssocID="{F9F9A34B-2CB8-48A1-930D-D1C2ED5A88F2}" presName="root" presStyleCnt="0"/>
      <dgm:spPr/>
    </dgm:pt>
    <dgm:pt modelId="{D206FB7E-B49E-4FD1-A732-E570C5BEEF75}" type="pres">
      <dgm:prSet presAssocID="{F9F9A34B-2CB8-48A1-930D-D1C2ED5A88F2}" presName="rootComposite" presStyleCnt="0"/>
      <dgm:spPr/>
    </dgm:pt>
    <dgm:pt modelId="{ED38A183-A927-46A9-8D29-53A17C979449}" type="pres">
      <dgm:prSet presAssocID="{F9F9A34B-2CB8-48A1-930D-D1C2ED5A88F2}" presName="rootText" presStyleLbl="node1" presStyleIdx="0" presStyleCnt="2" custScaleX="136598"/>
      <dgm:spPr/>
    </dgm:pt>
    <dgm:pt modelId="{22E1862E-47FC-4E66-A4A0-E3DED8ABDEE1}" type="pres">
      <dgm:prSet presAssocID="{F9F9A34B-2CB8-48A1-930D-D1C2ED5A88F2}" presName="rootConnector" presStyleLbl="node1" presStyleIdx="0" presStyleCnt="2"/>
      <dgm:spPr/>
    </dgm:pt>
    <dgm:pt modelId="{0DED2CE4-3E96-4A7D-8D8F-0A29A7C69881}" type="pres">
      <dgm:prSet presAssocID="{F9F9A34B-2CB8-48A1-930D-D1C2ED5A88F2}" presName="childShape" presStyleCnt="0"/>
      <dgm:spPr/>
    </dgm:pt>
    <dgm:pt modelId="{71CC78E0-2811-4232-931B-B0A0811948AF}" type="pres">
      <dgm:prSet presAssocID="{90B99278-A84A-483B-A7F7-F821B83E4ABE}" presName="Name13" presStyleLbl="parChTrans1D2" presStyleIdx="0" presStyleCnt="4"/>
      <dgm:spPr/>
    </dgm:pt>
    <dgm:pt modelId="{C0499580-232A-4AEC-998F-FDAB38A2E03A}" type="pres">
      <dgm:prSet presAssocID="{61BDDF27-9185-4FEC-B109-BB9361CBB24A}" presName="childText" presStyleLbl="bgAcc1" presStyleIdx="0" presStyleCnt="4" custScaleX="153253">
        <dgm:presLayoutVars>
          <dgm:bulletEnabled val="1"/>
        </dgm:presLayoutVars>
      </dgm:prSet>
      <dgm:spPr/>
    </dgm:pt>
    <dgm:pt modelId="{7BDFC4C8-6111-4F6C-A720-C5913DD3C935}" type="pres">
      <dgm:prSet presAssocID="{463B504F-1BB6-4F88-8315-B36999E0F3C1}" presName="Name13" presStyleLbl="parChTrans1D2" presStyleIdx="1" presStyleCnt="4"/>
      <dgm:spPr/>
    </dgm:pt>
    <dgm:pt modelId="{2196EAE8-7F15-4D0A-987C-9B9AC04F19B0}" type="pres">
      <dgm:prSet presAssocID="{72F2024C-704B-4124-9483-18B902DDB553}" presName="childText" presStyleLbl="bgAcc1" presStyleIdx="1" presStyleCnt="4" custScaleX="179648">
        <dgm:presLayoutVars>
          <dgm:bulletEnabled val="1"/>
        </dgm:presLayoutVars>
      </dgm:prSet>
      <dgm:spPr/>
    </dgm:pt>
    <dgm:pt modelId="{12D416AF-55BD-4D85-849F-22BA42353418}" type="pres">
      <dgm:prSet presAssocID="{4580C7BF-2E5C-4A27-8EF7-219604993382}" presName="root" presStyleCnt="0"/>
      <dgm:spPr/>
    </dgm:pt>
    <dgm:pt modelId="{6EDC3417-0A0F-4A9D-B590-C1271ABF1BCE}" type="pres">
      <dgm:prSet presAssocID="{4580C7BF-2E5C-4A27-8EF7-219604993382}" presName="rootComposite" presStyleCnt="0"/>
      <dgm:spPr/>
    </dgm:pt>
    <dgm:pt modelId="{422D4F7D-B866-465B-BE77-698A0CA6D9F4}" type="pres">
      <dgm:prSet presAssocID="{4580C7BF-2E5C-4A27-8EF7-219604993382}" presName="rootText" presStyleLbl="node1" presStyleIdx="1" presStyleCnt="2" custScaleX="130179"/>
      <dgm:spPr/>
    </dgm:pt>
    <dgm:pt modelId="{14E28AEB-9C82-4927-8DD1-1C255CEEEDA8}" type="pres">
      <dgm:prSet presAssocID="{4580C7BF-2E5C-4A27-8EF7-219604993382}" presName="rootConnector" presStyleLbl="node1" presStyleIdx="1" presStyleCnt="2"/>
      <dgm:spPr/>
    </dgm:pt>
    <dgm:pt modelId="{F0E62D07-5999-442F-9AD0-EA6C6E1605C1}" type="pres">
      <dgm:prSet presAssocID="{4580C7BF-2E5C-4A27-8EF7-219604993382}" presName="childShape" presStyleCnt="0"/>
      <dgm:spPr/>
    </dgm:pt>
    <dgm:pt modelId="{79C38A0B-629F-47EA-AE4C-E6C7274CA898}" type="pres">
      <dgm:prSet presAssocID="{D5497F8B-340B-42F5-A210-EB1B136EF42F}" presName="Name13" presStyleLbl="parChTrans1D2" presStyleIdx="2" presStyleCnt="4"/>
      <dgm:spPr/>
    </dgm:pt>
    <dgm:pt modelId="{104CA015-9A8A-4F1D-A934-0D1FAFFF2438}" type="pres">
      <dgm:prSet presAssocID="{232CB165-4833-4B91-9375-804022B362F7}" presName="childText" presStyleLbl="bgAcc1" presStyleIdx="2" presStyleCnt="4" custScaleX="162778">
        <dgm:presLayoutVars>
          <dgm:bulletEnabled val="1"/>
        </dgm:presLayoutVars>
      </dgm:prSet>
      <dgm:spPr/>
    </dgm:pt>
    <dgm:pt modelId="{BECF36A3-CFA6-428A-9846-12077AB6DBE5}" type="pres">
      <dgm:prSet presAssocID="{2B1225E2-D4ED-46DD-B19E-B341902162B1}" presName="Name13" presStyleLbl="parChTrans1D2" presStyleIdx="3" presStyleCnt="4"/>
      <dgm:spPr/>
    </dgm:pt>
    <dgm:pt modelId="{19B743D3-396F-4AA9-AE87-1D090F0E0A18}" type="pres">
      <dgm:prSet presAssocID="{15E1E9DF-AAA3-4FE1-BED9-4A69D91950E8}" presName="childText" presStyleLbl="bgAcc1" presStyleIdx="3" presStyleCnt="4" custScaleX="256283">
        <dgm:presLayoutVars>
          <dgm:bulletEnabled val="1"/>
        </dgm:presLayoutVars>
      </dgm:prSet>
      <dgm:spPr/>
    </dgm:pt>
  </dgm:ptLst>
  <dgm:cxnLst>
    <dgm:cxn modelId="{CA758B09-3F9E-4F39-9908-C90F5529268C}" type="presOf" srcId="{72F2024C-704B-4124-9483-18B902DDB553}" destId="{2196EAE8-7F15-4D0A-987C-9B9AC04F19B0}" srcOrd="0" destOrd="0" presId="urn:microsoft.com/office/officeart/2005/8/layout/hierarchy3"/>
    <dgm:cxn modelId="{00A9B717-D519-4FB4-AE37-5A48A24DAD16}" type="presOf" srcId="{463B504F-1BB6-4F88-8315-B36999E0F3C1}" destId="{7BDFC4C8-6111-4F6C-A720-C5913DD3C935}" srcOrd="0" destOrd="0" presId="urn:microsoft.com/office/officeart/2005/8/layout/hierarchy3"/>
    <dgm:cxn modelId="{A59E2927-71FB-457F-BA4A-EBF4EC24BF03}" type="presOf" srcId="{15E1E9DF-AAA3-4FE1-BED9-4A69D91950E8}" destId="{19B743D3-396F-4AA9-AE87-1D090F0E0A18}" srcOrd="0" destOrd="0" presId="urn:microsoft.com/office/officeart/2005/8/layout/hierarchy3"/>
    <dgm:cxn modelId="{21E77431-120F-4EFA-AF65-077B045F3272}" srcId="{F9F9A34B-2CB8-48A1-930D-D1C2ED5A88F2}" destId="{72F2024C-704B-4124-9483-18B902DDB553}" srcOrd="1" destOrd="0" parTransId="{463B504F-1BB6-4F88-8315-B36999E0F3C1}" sibTransId="{D2BBBEBE-C4B7-4445-8A85-177C551DACDF}"/>
    <dgm:cxn modelId="{76F01539-0709-4B5F-B5D9-6A72D45B315A}" srcId="{4580C7BF-2E5C-4A27-8EF7-219604993382}" destId="{15E1E9DF-AAA3-4FE1-BED9-4A69D91950E8}" srcOrd="1" destOrd="0" parTransId="{2B1225E2-D4ED-46DD-B19E-B341902162B1}" sibTransId="{6DDF302A-11CD-4F4E-A648-F3968195EE41}"/>
    <dgm:cxn modelId="{E1A66245-10A8-4720-AB5F-DF799C5EB8B6}" type="presOf" srcId="{2B1225E2-D4ED-46DD-B19E-B341902162B1}" destId="{BECF36A3-CFA6-428A-9846-12077AB6DBE5}" srcOrd="0" destOrd="0" presId="urn:microsoft.com/office/officeart/2005/8/layout/hierarchy3"/>
    <dgm:cxn modelId="{D448A347-350F-445B-9FD8-A32039D14708}" type="presOf" srcId="{F9F9A34B-2CB8-48A1-930D-D1C2ED5A88F2}" destId="{22E1862E-47FC-4E66-A4A0-E3DED8ABDEE1}" srcOrd="1" destOrd="0" presId="urn:microsoft.com/office/officeart/2005/8/layout/hierarchy3"/>
    <dgm:cxn modelId="{01A3744A-0BB5-45CE-8C3F-3F89BC7F0302}" type="presOf" srcId="{4580C7BF-2E5C-4A27-8EF7-219604993382}" destId="{422D4F7D-B866-465B-BE77-698A0CA6D9F4}" srcOrd="0" destOrd="0" presId="urn:microsoft.com/office/officeart/2005/8/layout/hierarchy3"/>
    <dgm:cxn modelId="{48AB4F6C-F055-4C86-81F6-95D758915F73}" type="presOf" srcId="{D0A4AF24-F5BA-444B-B51A-093E8F88290B}" destId="{798B93B3-4EC4-476B-8B25-925D6BCADEE8}" srcOrd="0" destOrd="0" presId="urn:microsoft.com/office/officeart/2005/8/layout/hierarchy3"/>
    <dgm:cxn modelId="{EF2AED6F-3D99-4F73-9B03-1278FAD48A42}" type="presOf" srcId="{4580C7BF-2E5C-4A27-8EF7-219604993382}" destId="{14E28AEB-9C82-4927-8DD1-1C255CEEEDA8}" srcOrd="1" destOrd="0" presId="urn:microsoft.com/office/officeart/2005/8/layout/hierarchy3"/>
    <dgm:cxn modelId="{48A96F84-C6BE-40CF-A5F2-DC7EAD040A91}" srcId="{D0A4AF24-F5BA-444B-B51A-093E8F88290B}" destId="{4580C7BF-2E5C-4A27-8EF7-219604993382}" srcOrd="1" destOrd="0" parTransId="{E4B36DC8-5160-4FEC-A70F-99D099360723}" sibTransId="{A680B197-FE01-44DC-9E44-3D040132F8BE}"/>
    <dgm:cxn modelId="{8FFD0B86-A6F2-4CF3-B875-DF92BACC4650}" type="presOf" srcId="{90B99278-A84A-483B-A7F7-F821B83E4ABE}" destId="{71CC78E0-2811-4232-931B-B0A0811948AF}" srcOrd="0" destOrd="0" presId="urn:microsoft.com/office/officeart/2005/8/layout/hierarchy3"/>
    <dgm:cxn modelId="{3AE0838D-1BB8-4594-BAB5-E68B6C725501}" type="presOf" srcId="{F9F9A34B-2CB8-48A1-930D-D1C2ED5A88F2}" destId="{ED38A183-A927-46A9-8D29-53A17C979449}" srcOrd="0" destOrd="0" presId="urn:microsoft.com/office/officeart/2005/8/layout/hierarchy3"/>
    <dgm:cxn modelId="{2F8C3F9A-58E7-4646-A73C-2E81FB8522E4}" type="presOf" srcId="{D5497F8B-340B-42F5-A210-EB1B136EF42F}" destId="{79C38A0B-629F-47EA-AE4C-E6C7274CA898}" srcOrd="0" destOrd="0" presId="urn:microsoft.com/office/officeart/2005/8/layout/hierarchy3"/>
    <dgm:cxn modelId="{A80359A7-D03E-4419-9EBE-0CC85FDBB874}" srcId="{F9F9A34B-2CB8-48A1-930D-D1C2ED5A88F2}" destId="{61BDDF27-9185-4FEC-B109-BB9361CBB24A}" srcOrd="0" destOrd="0" parTransId="{90B99278-A84A-483B-A7F7-F821B83E4ABE}" sibTransId="{70E3EBA7-4D17-462E-A97A-4E51818C27E6}"/>
    <dgm:cxn modelId="{FB7C9CB8-4551-444D-A288-5F1A8D4B69B2}" type="presOf" srcId="{232CB165-4833-4B91-9375-804022B362F7}" destId="{104CA015-9A8A-4F1D-A934-0D1FAFFF2438}" srcOrd="0" destOrd="0" presId="urn:microsoft.com/office/officeart/2005/8/layout/hierarchy3"/>
    <dgm:cxn modelId="{9D239BC0-45F6-46E9-8A79-5C7340CE9D3F}" srcId="{D0A4AF24-F5BA-444B-B51A-093E8F88290B}" destId="{F9F9A34B-2CB8-48A1-930D-D1C2ED5A88F2}" srcOrd="0" destOrd="0" parTransId="{6DCE7C48-1E94-4AEC-ACE2-BB9CF6141A53}" sibTransId="{ADF51C0A-19D3-4F05-8F05-55B52FBFA9A9}"/>
    <dgm:cxn modelId="{4E44C8CA-CE18-41F2-B716-D46755B61F32}" srcId="{4580C7BF-2E5C-4A27-8EF7-219604993382}" destId="{232CB165-4833-4B91-9375-804022B362F7}" srcOrd="0" destOrd="0" parTransId="{D5497F8B-340B-42F5-A210-EB1B136EF42F}" sibTransId="{22BE35E3-C167-4A18-9A1F-825D9667DB3F}"/>
    <dgm:cxn modelId="{0A5D09EE-1B05-4293-AD8B-7E2615865D75}" type="presOf" srcId="{61BDDF27-9185-4FEC-B109-BB9361CBB24A}" destId="{C0499580-232A-4AEC-998F-FDAB38A2E03A}" srcOrd="0" destOrd="0" presId="urn:microsoft.com/office/officeart/2005/8/layout/hierarchy3"/>
    <dgm:cxn modelId="{A2E8D71F-D903-41A9-B4E6-0BF9FAC578E7}" type="presParOf" srcId="{798B93B3-4EC4-476B-8B25-925D6BCADEE8}" destId="{650843D8-E8ED-4FF4-B522-B93D0B24760D}" srcOrd="0" destOrd="0" presId="urn:microsoft.com/office/officeart/2005/8/layout/hierarchy3"/>
    <dgm:cxn modelId="{57AF26FA-28CD-4DB0-8373-077A7641FD20}" type="presParOf" srcId="{650843D8-E8ED-4FF4-B522-B93D0B24760D}" destId="{D206FB7E-B49E-4FD1-A732-E570C5BEEF75}" srcOrd="0" destOrd="0" presId="urn:microsoft.com/office/officeart/2005/8/layout/hierarchy3"/>
    <dgm:cxn modelId="{72D762B9-640C-459E-8C6C-9AA9FF2B5245}" type="presParOf" srcId="{D206FB7E-B49E-4FD1-A732-E570C5BEEF75}" destId="{ED38A183-A927-46A9-8D29-53A17C979449}" srcOrd="0" destOrd="0" presId="urn:microsoft.com/office/officeart/2005/8/layout/hierarchy3"/>
    <dgm:cxn modelId="{709EB51B-801C-423F-AB19-A3DDBFDCBEE8}" type="presParOf" srcId="{D206FB7E-B49E-4FD1-A732-E570C5BEEF75}" destId="{22E1862E-47FC-4E66-A4A0-E3DED8ABDEE1}" srcOrd="1" destOrd="0" presId="urn:microsoft.com/office/officeart/2005/8/layout/hierarchy3"/>
    <dgm:cxn modelId="{9174FED5-DBDD-4E5E-9B2B-390FFC96823E}" type="presParOf" srcId="{650843D8-E8ED-4FF4-B522-B93D0B24760D}" destId="{0DED2CE4-3E96-4A7D-8D8F-0A29A7C69881}" srcOrd="1" destOrd="0" presId="urn:microsoft.com/office/officeart/2005/8/layout/hierarchy3"/>
    <dgm:cxn modelId="{B4665E48-5A5A-4DA2-A59A-0842AF5E52D8}" type="presParOf" srcId="{0DED2CE4-3E96-4A7D-8D8F-0A29A7C69881}" destId="{71CC78E0-2811-4232-931B-B0A0811948AF}" srcOrd="0" destOrd="0" presId="urn:microsoft.com/office/officeart/2005/8/layout/hierarchy3"/>
    <dgm:cxn modelId="{ADE16C7A-6473-472B-ACF7-ADC166D9D9DA}" type="presParOf" srcId="{0DED2CE4-3E96-4A7D-8D8F-0A29A7C69881}" destId="{C0499580-232A-4AEC-998F-FDAB38A2E03A}" srcOrd="1" destOrd="0" presId="urn:microsoft.com/office/officeart/2005/8/layout/hierarchy3"/>
    <dgm:cxn modelId="{07E44444-FA33-46A9-A6E2-C55CF00BC4B1}" type="presParOf" srcId="{0DED2CE4-3E96-4A7D-8D8F-0A29A7C69881}" destId="{7BDFC4C8-6111-4F6C-A720-C5913DD3C935}" srcOrd="2" destOrd="0" presId="urn:microsoft.com/office/officeart/2005/8/layout/hierarchy3"/>
    <dgm:cxn modelId="{B0162296-9C6F-4251-95CD-60D2656D03C7}" type="presParOf" srcId="{0DED2CE4-3E96-4A7D-8D8F-0A29A7C69881}" destId="{2196EAE8-7F15-4D0A-987C-9B9AC04F19B0}" srcOrd="3" destOrd="0" presId="urn:microsoft.com/office/officeart/2005/8/layout/hierarchy3"/>
    <dgm:cxn modelId="{A064A770-4FC9-4E1E-92D0-0C3E3932A57A}" type="presParOf" srcId="{798B93B3-4EC4-476B-8B25-925D6BCADEE8}" destId="{12D416AF-55BD-4D85-849F-22BA42353418}" srcOrd="1" destOrd="0" presId="urn:microsoft.com/office/officeart/2005/8/layout/hierarchy3"/>
    <dgm:cxn modelId="{80E26B25-81B9-45D0-A638-0ABABA649AAB}" type="presParOf" srcId="{12D416AF-55BD-4D85-849F-22BA42353418}" destId="{6EDC3417-0A0F-4A9D-B590-C1271ABF1BCE}" srcOrd="0" destOrd="0" presId="urn:microsoft.com/office/officeart/2005/8/layout/hierarchy3"/>
    <dgm:cxn modelId="{F90AA114-31F1-4F4A-8CF2-23078C771828}" type="presParOf" srcId="{6EDC3417-0A0F-4A9D-B590-C1271ABF1BCE}" destId="{422D4F7D-B866-465B-BE77-698A0CA6D9F4}" srcOrd="0" destOrd="0" presId="urn:microsoft.com/office/officeart/2005/8/layout/hierarchy3"/>
    <dgm:cxn modelId="{0F4A3D39-6795-4E84-89FA-273641916350}" type="presParOf" srcId="{6EDC3417-0A0F-4A9D-B590-C1271ABF1BCE}" destId="{14E28AEB-9C82-4927-8DD1-1C255CEEEDA8}" srcOrd="1" destOrd="0" presId="urn:microsoft.com/office/officeart/2005/8/layout/hierarchy3"/>
    <dgm:cxn modelId="{F5F16BA2-1502-40FE-9B97-AFE2074D1718}" type="presParOf" srcId="{12D416AF-55BD-4D85-849F-22BA42353418}" destId="{F0E62D07-5999-442F-9AD0-EA6C6E1605C1}" srcOrd="1" destOrd="0" presId="urn:microsoft.com/office/officeart/2005/8/layout/hierarchy3"/>
    <dgm:cxn modelId="{3AFB881D-61FC-465C-9057-93D169183A01}" type="presParOf" srcId="{F0E62D07-5999-442F-9AD0-EA6C6E1605C1}" destId="{79C38A0B-629F-47EA-AE4C-E6C7274CA898}" srcOrd="0" destOrd="0" presId="urn:microsoft.com/office/officeart/2005/8/layout/hierarchy3"/>
    <dgm:cxn modelId="{D1AB5022-CAFE-4617-AD8B-B089F276A23F}" type="presParOf" srcId="{F0E62D07-5999-442F-9AD0-EA6C6E1605C1}" destId="{104CA015-9A8A-4F1D-A934-0D1FAFFF2438}" srcOrd="1" destOrd="0" presId="urn:microsoft.com/office/officeart/2005/8/layout/hierarchy3"/>
    <dgm:cxn modelId="{E4BE47C0-3C35-487C-B036-259421CBFD8F}" type="presParOf" srcId="{F0E62D07-5999-442F-9AD0-EA6C6E1605C1}" destId="{BECF36A3-CFA6-428A-9846-12077AB6DBE5}" srcOrd="2" destOrd="0" presId="urn:microsoft.com/office/officeart/2005/8/layout/hierarchy3"/>
    <dgm:cxn modelId="{C6FE53B7-96F0-411D-9A18-FA819CDEFC66}" type="presParOf" srcId="{F0E62D07-5999-442F-9AD0-EA6C6E1605C1}" destId="{19B743D3-396F-4AA9-AE87-1D090F0E0A1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57BF3-DC96-43A8-80D7-90B9BAED9A2B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rgbClr val="C00000"/>
              </a:solidFill>
            </a:rPr>
            <a:t>Frontier</a:t>
          </a:r>
        </a:p>
      </dsp:txBody>
      <dsp:txXfrm>
        <a:off x="57787" y="1395494"/>
        <a:ext cx="2665308" cy="1560349"/>
      </dsp:txXfrm>
    </dsp:sp>
    <dsp:sp modelId="{6E3735A1-777E-41F6-9FAA-D454A8F77A37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047880" y="1970146"/>
        <a:ext cx="409940" cy="411044"/>
      </dsp:txXfrm>
    </dsp:sp>
    <dsp:sp modelId="{3CB02A65-BBD1-48E7-B48E-8AB3767B24F1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accent2">
                  <a:lumMod val="75000"/>
                </a:schemeClr>
              </a:solidFill>
            </a:rPr>
            <a:t>Emerging</a:t>
          </a:r>
        </a:p>
      </dsp:txBody>
      <dsp:txXfrm>
        <a:off x="3925145" y="1395494"/>
        <a:ext cx="2665308" cy="1560349"/>
      </dsp:txXfrm>
    </dsp:sp>
    <dsp:sp modelId="{D47A7300-B397-471C-9ABA-1E148BF4D21F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915239" y="1970146"/>
        <a:ext cx="409940" cy="411044"/>
      </dsp:txXfrm>
    </dsp:sp>
    <dsp:sp modelId="{6CEF6D63-2D09-497E-B522-1A4021A14479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accent6">
                  <a:lumMod val="50000"/>
                </a:schemeClr>
              </a:solidFill>
            </a:rPr>
            <a:t>Developed</a:t>
          </a:r>
        </a:p>
      </dsp:txBody>
      <dsp:txXfrm>
        <a:off x="7792503" y="1395494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8A183-A927-46A9-8D29-53A17C979449}">
      <dsp:nvSpPr>
        <dsp:cNvPr id="0" name=""/>
        <dsp:cNvSpPr/>
      </dsp:nvSpPr>
      <dsp:spPr>
        <a:xfrm>
          <a:off x="274310" y="1178"/>
          <a:ext cx="3394640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Foreign Portfolio Investment</a:t>
          </a:r>
          <a:r>
            <a:rPr lang="fi-FI" sz="2600" kern="1200" dirty="0"/>
            <a:t>: </a:t>
          </a:r>
          <a:r>
            <a:rPr lang="fi-FI" sz="2600" kern="1200" dirty="0" err="1"/>
            <a:t>short-term</a:t>
          </a:r>
          <a:r>
            <a:rPr lang="fi-FI" sz="2600" kern="1200" dirty="0"/>
            <a:t> </a:t>
          </a:r>
          <a:r>
            <a:rPr lang="fi-FI" sz="2600" kern="1200" dirty="0" err="1"/>
            <a:t>interest</a:t>
          </a:r>
          <a:endParaRPr lang="en-US" sz="2600" kern="1200" dirty="0"/>
        </a:p>
      </dsp:txBody>
      <dsp:txXfrm>
        <a:off x="310704" y="37572"/>
        <a:ext cx="3321852" cy="1169778"/>
      </dsp:txXfrm>
    </dsp:sp>
    <dsp:sp modelId="{71CC78E0-2811-4232-931B-B0A0811948AF}">
      <dsp:nvSpPr>
        <dsp:cNvPr id="0" name=""/>
        <dsp:cNvSpPr/>
      </dsp:nvSpPr>
      <dsp:spPr>
        <a:xfrm>
          <a:off x="613774" y="1243744"/>
          <a:ext cx="339464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339464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99580-232A-4AEC-998F-FDAB38A2E03A}">
      <dsp:nvSpPr>
        <dsp:cNvPr id="0" name=""/>
        <dsp:cNvSpPr/>
      </dsp:nvSpPr>
      <dsp:spPr>
        <a:xfrm>
          <a:off x="953238" y="1554385"/>
          <a:ext cx="3046831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Equity</a:t>
          </a:r>
          <a:r>
            <a:rPr lang="en-US" sz="1600" kern="1200" dirty="0"/>
            <a:t> </a:t>
          </a:r>
          <a:r>
            <a:rPr lang="en-US" sz="1600" kern="1200" dirty="0">
              <a:sym typeface="Wingdings" panose="05000000000000000000" pitchFamily="2" charset="2"/>
            </a:rPr>
            <a:t>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ym typeface="Wingdings" panose="05000000000000000000" pitchFamily="2" charset="2"/>
            </a:rPr>
            <a:t>Stock market 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ym typeface="Wingdings" panose="05000000000000000000" pitchFamily="2" charset="2"/>
            </a:rPr>
            <a:t>volatile and risky </a:t>
          </a:r>
          <a:endParaRPr lang="en-US" sz="1600" kern="1200" dirty="0"/>
        </a:p>
      </dsp:txBody>
      <dsp:txXfrm>
        <a:off x="989632" y="1590779"/>
        <a:ext cx="2974043" cy="1169778"/>
      </dsp:txXfrm>
    </dsp:sp>
    <dsp:sp modelId="{7BDFC4C8-6111-4F6C-A720-C5913DD3C935}">
      <dsp:nvSpPr>
        <dsp:cNvPr id="0" name=""/>
        <dsp:cNvSpPr/>
      </dsp:nvSpPr>
      <dsp:spPr>
        <a:xfrm>
          <a:off x="613774" y="1243744"/>
          <a:ext cx="339464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339464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6EAE8-7F15-4D0A-987C-9B9AC04F19B0}">
      <dsp:nvSpPr>
        <dsp:cNvPr id="0" name=""/>
        <dsp:cNvSpPr/>
      </dsp:nvSpPr>
      <dsp:spPr>
        <a:xfrm>
          <a:off x="953238" y="3107593"/>
          <a:ext cx="3571591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Fixed income securities </a:t>
          </a:r>
          <a:r>
            <a:rPr lang="en-US" sz="1600" kern="1200" dirty="0">
              <a:sym typeface="Wingdings" panose="05000000000000000000" pitchFamily="2" charset="2"/>
            </a:rPr>
            <a:t> bonds 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ym typeface="Wingdings" panose="05000000000000000000" pitchFamily="2" charset="2"/>
            </a:rPr>
            <a:t>steady but moderate returns</a:t>
          </a:r>
          <a:endParaRPr lang="en-US" sz="1600" kern="1200" dirty="0"/>
        </a:p>
      </dsp:txBody>
      <dsp:txXfrm>
        <a:off x="989632" y="3143987"/>
        <a:ext cx="3498803" cy="1169778"/>
      </dsp:txXfrm>
    </dsp:sp>
    <dsp:sp modelId="{422D4F7D-B866-465B-BE77-698A0CA6D9F4}">
      <dsp:nvSpPr>
        <dsp:cNvPr id="0" name=""/>
        <dsp:cNvSpPr/>
      </dsp:nvSpPr>
      <dsp:spPr>
        <a:xfrm>
          <a:off x="4499089" y="1178"/>
          <a:ext cx="3235120" cy="12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Foreign Direct Investment: long-term interest</a:t>
          </a:r>
        </a:p>
      </dsp:txBody>
      <dsp:txXfrm>
        <a:off x="4535483" y="37572"/>
        <a:ext cx="3162332" cy="1169778"/>
      </dsp:txXfrm>
    </dsp:sp>
    <dsp:sp modelId="{79C38A0B-629F-47EA-AE4C-E6C7274CA898}">
      <dsp:nvSpPr>
        <dsp:cNvPr id="0" name=""/>
        <dsp:cNvSpPr/>
      </dsp:nvSpPr>
      <dsp:spPr>
        <a:xfrm>
          <a:off x="4822601" y="1243744"/>
          <a:ext cx="323512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323512" y="93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CA015-9A8A-4F1D-A934-0D1FAFFF2438}">
      <dsp:nvSpPr>
        <dsp:cNvPr id="0" name=""/>
        <dsp:cNvSpPr/>
      </dsp:nvSpPr>
      <dsp:spPr>
        <a:xfrm>
          <a:off x="5146113" y="1554385"/>
          <a:ext cx="3236198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Involves</a:t>
          </a:r>
          <a:r>
            <a:rPr lang="fi-FI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i-FI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establishing</a:t>
          </a:r>
          <a:r>
            <a:rPr lang="fi-FI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fi-FI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direct</a:t>
          </a:r>
          <a:r>
            <a:rPr lang="fi-FI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business </a:t>
          </a:r>
          <a:r>
            <a:rPr lang="fi-FI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interest</a:t>
          </a:r>
          <a:r>
            <a:rPr lang="fi-FI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 a </a:t>
          </a:r>
          <a:r>
            <a:rPr lang="fi-FI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foreign</a:t>
          </a:r>
          <a:r>
            <a:rPr lang="fi-FI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country, </a:t>
          </a:r>
          <a:r>
            <a:rPr lang="fi-FI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such</a:t>
          </a:r>
          <a:r>
            <a:rPr lang="fi-FI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as </a:t>
          </a:r>
          <a:r>
            <a:rPr lang="fi-FI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buying</a:t>
          </a:r>
          <a:r>
            <a:rPr lang="fi-FI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i-FI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</a:t>
          </a:r>
          <a:r>
            <a:rPr lang="fi-FI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i-FI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establishing</a:t>
          </a:r>
          <a:r>
            <a:rPr lang="fi-FI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fi-FI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manufacturing</a:t>
          </a:r>
          <a:r>
            <a:rPr lang="fi-FI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business. </a:t>
          </a:r>
          <a:endParaRPr lang="en-US" sz="1600" kern="1200" dirty="0"/>
        </a:p>
      </dsp:txBody>
      <dsp:txXfrm>
        <a:off x="5182507" y="1590779"/>
        <a:ext cx="3163410" cy="1169778"/>
      </dsp:txXfrm>
    </dsp:sp>
    <dsp:sp modelId="{BECF36A3-CFA6-428A-9846-12077AB6DBE5}">
      <dsp:nvSpPr>
        <dsp:cNvPr id="0" name=""/>
        <dsp:cNvSpPr/>
      </dsp:nvSpPr>
      <dsp:spPr>
        <a:xfrm>
          <a:off x="4822601" y="1243744"/>
          <a:ext cx="323512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323512" y="2485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743D3-396F-4AA9-AE87-1D090F0E0A18}">
      <dsp:nvSpPr>
        <dsp:cNvPr id="0" name=""/>
        <dsp:cNvSpPr/>
      </dsp:nvSpPr>
      <dsp:spPr>
        <a:xfrm>
          <a:off x="5146113" y="3107593"/>
          <a:ext cx="5095176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Direct investor owns directly or indirectly at least 10% of the voting power of the direct investment enterprise.</a:t>
          </a:r>
          <a:endParaRPr lang="en-US" sz="1600" kern="1200" dirty="0"/>
        </a:p>
      </dsp:txBody>
      <dsp:txXfrm>
        <a:off x="5182507" y="3143987"/>
        <a:ext cx="5022388" cy="116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6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7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0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8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2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5639-924A-408A-A220-F3AE1C033B6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7AB1F-05A0-4B22-9E58-91090B43D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1: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Svetlana Ledyaeva</a:t>
            </a:r>
          </a:p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Aalto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 of Business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uvahaun tulos haulle emerging mar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9" y="-86610"/>
            <a:ext cx="7104670" cy="1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1911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0" y="4423559"/>
            <a:ext cx="4526910" cy="2434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" y="4696691"/>
            <a:ext cx="3142817" cy="1888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72" y="4481068"/>
            <a:ext cx="4247147" cy="23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9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3229"/>
          </a:xfrm>
        </p:spPr>
        <p:txBody>
          <a:bodyPr>
            <a:normAutofit fontScale="90000"/>
          </a:bodyPr>
          <a:lstStyle/>
          <a:p>
            <a:r>
              <a:rPr lang="fi-F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FTSE </a:t>
            </a:r>
            <a:r>
              <a:rPr lang="fi-FI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fi-F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7FC74C-6818-4229-8F03-A82F095FC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08" y="638355"/>
            <a:ext cx="11478827" cy="6055408"/>
          </a:xfrm>
        </p:spPr>
      </p:pic>
    </p:spTree>
    <p:extLst>
      <p:ext uri="{BB962C8B-B14F-4D97-AF65-F5344CB8AC3E}">
        <p14:creationId xmlns:p14="http://schemas.microsoft.com/office/powerpoint/2010/main" val="80084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A44DDB8-03AA-43F8-A98C-DACE542CB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3" y="355107"/>
            <a:ext cx="11185865" cy="65028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C75533-D5B1-49AC-B870-6ED5B8DBE26D}"/>
              </a:ext>
            </a:extLst>
          </p:cNvPr>
          <p:cNvSpPr/>
          <p:nvPr/>
        </p:nvSpPr>
        <p:spPr>
          <a:xfrm>
            <a:off x="10777491" y="941034"/>
            <a:ext cx="1544714" cy="122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Tracks the performance of 500 large companies listed on stock exchanges in the United States.</a:t>
            </a:r>
            <a:endParaRPr lang="LID4096" sz="1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D164F6-57D8-446E-8C7D-A52B238E170A}"/>
              </a:ext>
            </a:extLst>
          </p:cNvPr>
          <p:cNvCxnSpPr/>
          <p:nvPr/>
        </p:nvCxnSpPr>
        <p:spPr>
          <a:xfrm>
            <a:off x="10182687" y="1526959"/>
            <a:ext cx="541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E9BA34D-03DD-4932-8877-E07C6D973A05}"/>
              </a:ext>
            </a:extLst>
          </p:cNvPr>
          <p:cNvSpPr/>
          <p:nvPr/>
        </p:nvSpPr>
        <p:spPr>
          <a:xfrm>
            <a:off x="9809825" y="3923930"/>
            <a:ext cx="2018192" cy="177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Tracks the performance of the 2,000 smaller </a:t>
            </a:r>
            <a:r>
              <a:rPr lang="en-US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included in the Russell 3000 Index (Tracks entire US stock market).</a:t>
            </a:r>
            <a:endParaRPr lang="LID4096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0CBFE2-61FB-4BDB-BE46-108104288B0B}"/>
              </a:ext>
            </a:extLst>
          </p:cNvPr>
          <p:cNvCxnSpPr/>
          <p:nvPr/>
        </p:nvCxnSpPr>
        <p:spPr>
          <a:xfrm>
            <a:off x="9809825" y="2050742"/>
            <a:ext cx="473478" cy="187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CC62F0-5134-4811-96DE-0449A3451E5A}"/>
              </a:ext>
            </a:extLst>
          </p:cNvPr>
          <p:cNvCxnSpPr/>
          <p:nvPr/>
        </p:nvCxnSpPr>
        <p:spPr>
          <a:xfrm>
            <a:off x="10724225" y="2947386"/>
            <a:ext cx="133165" cy="248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5D7CF-C911-414C-B2AC-A7D888F4F76A}"/>
              </a:ext>
            </a:extLst>
          </p:cNvPr>
          <p:cNvSpPr/>
          <p:nvPr/>
        </p:nvSpPr>
        <p:spPr>
          <a:xfrm>
            <a:off x="10383912" y="3195961"/>
            <a:ext cx="1544714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 shares – trade on HK SE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200167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95EF-8B9F-4BB5-AE94-982013F6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51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MSCI Emerging Markets Index – main characteristics (2021) </a:t>
            </a:r>
            <a:endParaRPr lang="LID4096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7DB45-8600-46EB-8164-42734C9A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338"/>
            <a:ext cx="10515600" cy="493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MSCI Emerging Markets Index captures large and mid cap representation across 25 Emerging Markets (EM) countries</a:t>
            </a:r>
            <a:r>
              <a:rPr lang="fi-FI" sz="2400" dirty="0">
                <a:effectLst/>
                <a:latin typeface="Courier New" panose="02070309020205020404" pitchFamily="49" charset="0"/>
              </a:rPr>
              <a:t>: 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Brazil, Chile, China, Colombia,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Czech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Indonesia, Korea, Kuwait,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Malaysia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Mexico, Peru,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Philippines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Qatar,Russia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Saudi Arabia, South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Taiwan,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Thailand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United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Arab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Emirates</a:t>
            </a:r>
            <a:r>
              <a:rPr lang="fi-FI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1,420 constituents, the index covers approximately 85% of the free float-adjusted market capitalization in each country.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2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67F4-C367-46D8-AB53-784BEC9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MSCI Emerging Markets Index – dynamics (2021) </a:t>
            </a:r>
            <a:endParaRPr lang="LID4096" sz="3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97F236-F338-4328-9F81-059A8611E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963" y="1118586"/>
            <a:ext cx="11060837" cy="5374288"/>
          </a:xfrm>
        </p:spPr>
      </p:pic>
    </p:spTree>
    <p:extLst>
      <p:ext uri="{BB962C8B-B14F-4D97-AF65-F5344CB8AC3E}">
        <p14:creationId xmlns:p14="http://schemas.microsoft.com/office/powerpoint/2010/main" val="261111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41FF-6C93-42EE-8491-C96FEE49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MSCI Emerging Markets Index – sector and country weights (2021) </a:t>
            </a:r>
            <a:endParaRPr lang="LID4096" sz="33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977C27-54F8-466E-BD6F-F00915E09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21790"/>
            <a:ext cx="10515600" cy="5371085"/>
          </a:xfrm>
        </p:spPr>
      </p:pic>
    </p:spTree>
    <p:extLst>
      <p:ext uri="{BB962C8B-B14F-4D97-AF65-F5344CB8AC3E}">
        <p14:creationId xmlns:p14="http://schemas.microsoft.com/office/powerpoint/2010/main" val="48422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 of indices calculations</a:t>
            </a:r>
            <a:endParaRPr lang="fi-F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are computed from Monday to Friday.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computed for separate countries, sectors, groups of countries, group of regions.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computed in USD and other currencies, local currencies.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computed based on equity price, gross or net returns. 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4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MSCI </a:t>
            </a:r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customized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84" y="1442736"/>
            <a:ext cx="11101699" cy="53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9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92" y="1535837"/>
            <a:ext cx="10714608" cy="49570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tool used by investors and financial managers to describe the market, and to compare the return on specific investments.</a:t>
            </a:r>
          </a:p>
          <a:p>
            <a:pPr marL="0" indent="0" algn="just">
              <a:buNone/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index is a mathematical construct, so it may not be invested in directly.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66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71" y="268741"/>
            <a:ext cx="10515600" cy="1031607"/>
          </a:xfrm>
        </p:spPr>
        <p:txBody>
          <a:bodyPr>
            <a:noAutofit/>
          </a:bodyPr>
          <a:lstStyle/>
          <a:p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Marquis&amp;Rainard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(Harvard Business School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2014)  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21" y="1300348"/>
            <a:ext cx="10953750" cy="5343896"/>
          </a:xfrm>
          <a:prstGeom prst="rect">
            <a:avLst/>
          </a:prstGeom>
        </p:spPr>
      </p:pic>
      <p:sp>
        <p:nvSpPr>
          <p:cNvPr id="6" name="4-Point Star 5"/>
          <p:cNvSpPr/>
          <p:nvPr/>
        </p:nvSpPr>
        <p:spPr>
          <a:xfrm>
            <a:off x="3473532" y="1911927"/>
            <a:ext cx="290946" cy="290945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3182586" y="2202872"/>
            <a:ext cx="290946" cy="290945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3473532" y="2354280"/>
            <a:ext cx="290946" cy="290945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3625932" y="2506680"/>
            <a:ext cx="290946" cy="290945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3263735" y="3333434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3416135" y="3485834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3568535" y="3638234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3322122" y="4081579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3631870" y="4213622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2891640" y="4627844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3572494" y="4772330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3182586" y="4917802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3086594" y="5208747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>
            <a:off x="3693227" y="5360157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3371603" y="5760953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/>
          <p:cNvSpPr/>
          <p:nvPr/>
        </p:nvSpPr>
        <p:spPr>
          <a:xfrm>
            <a:off x="3653644" y="5921552"/>
            <a:ext cx="290946" cy="290945"/>
          </a:xfrm>
          <a:prstGeom prst="star4">
            <a:avLst>
              <a:gd name="adj" fmla="val 1862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63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development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448300" y="2180509"/>
            <a:ext cx="2897580" cy="67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South Korea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5065" y="5021234"/>
            <a:ext cx="3194462" cy="713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Argentina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901384" y="1408309"/>
            <a:ext cx="2444496" cy="57400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509594" y="6054509"/>
            <a:ext cx="2620719" cy="44264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8442" y="1317458"/>
            <a:ext cx="2779295" cy="8630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Brazil, </a:t>
            </a:r>
            <a:r>
              <a:rPr lang="fi-FI" dirty="0" err="1">
                <a:solidFill>
                  <a:schemeClr val="accent6">
                    <a:lumMod val="50000"/>
                  </a:schemeClr>
                </a:solidFill>
              </a:rPr>
              <a:t>Russia</a:t>
            </a:r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i-FI" dirty="0" err="1">
                <a:solidFill>
                  <a:schemeClr val="accent6">
                    <a:lumMod val="50000"/>
                  </a:schemeClr>
                </a:solidFill>
              </a:rPr>
              <a:t>India</a:t>
            </a:r>
            <a:r>
              <a:rPr lang="fi-FI" dirty="0">
                <a:solidFill>
                  <a:schemeClr val="accent6">
                    <a:lumMod val="50000"/>
                  </a:schemeClr>
                </a:solidFill>
              </a:rPr>
              <a:t>, China, South Korea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249905" y="2180509"/>
            <a:ext cx="2731169" cy="941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19926" y="1408309"/>
            <a:ext cx="2701090" cy="955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Portugal, Ireland, Italy, Greece, Spain </a:t>
            </a:r>
            <a:endParaRPr lang="fi-FI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981074" y="2382253"/>
            <a:ext cx="588453" cy="739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8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“emerging markets” dates back to 1981, recalls the man who invented it,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Antoine van </a:t>
            </a:r>
            <a:r>
              <a:rPr lang="en-US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Agtmael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trying to start a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Third-World Equity Fund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invest in developing-country shares, but his efforts to attract money were being constantly rebuffed. 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“Racking my brain, at last I came up with a term that sounded more positive and invigorating: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Third World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suggested stagnation;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suggested progress, uplift and dynamism.”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021" y="0"/>
            <a:ext cx="130034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4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48"/>
            <a:ext cx="10515600" cy="52389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i-FI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F. </a:t>
            </a:r>
            <a:r>
              <a:rPr lang="fi-FI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DeRosa</a:t>
            </a:r>
            <a:endParaRPr lang="fi-FI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emerging markets are greatly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dependent on commodity exports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emerging-markets countries are well-diversified industrial economies;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have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two-tier economies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a fully documented market segment that forms part of the world economy and the other a local segment that functions outside the documented and taxed economy (i.e.,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 gray or black market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 some countries, the latter constitutes a sizable portion of the population and income.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0654" y="3744368"/>
            <a:ext cx="11206406" cy="133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4395743" y="5330134"/>
            <a:ext cx="318837" cy="48126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941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emerging-markets countries have—or have had—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possibly out of control,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fiscal deficits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fiscal debt.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emerging-markets nations have experienced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extreme macroeconomic dislocations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past—such as hyperinflation, currency crises, and economic collapse.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emerging-markets countries have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immature financial sectors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fragile banking 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871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470"/>
            <a:ext cx="10515600" cy="47317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emerging markets countries do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truly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independent central banks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 countries have a pronounced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ebb/leak/loss and flow of international capital.</a:t>
            </a:r>
          </a:p>
        </p:txBody>
      </p:sp>
    </p:spTree>
    <p:extLst>
      <p:ext uri="{BB962C8B-B14F-4D97-AF65-F5344CB8AC3E}">
        <p14:creationId xmlns:p14="http://schemas.microsoft.com/office/powerpoint/2010/main" val="125879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agreed upon characteristics 1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Kimberly Amadeo Updated December 14, 2016)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Lower-than-average per capita income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World Bank: countries with low or lower middle per capita income of less than $4,035. </a:t>
            </a:r>
          </a:p>
          <a:p>
            <a:pPr marL="0" indent="0" algn="just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4-10% versus 1-2% in developed countries</a:t>
            </a:r>
          </a:p>
          <a:p>
            <a:pPr marL="0" indent="0" algn="just">
              <a:buNone/>
            </a:pPr>
            <a:endParaRPr lang="fi-FI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volatility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That can come from three factors: Natural disasters, external price shocks, and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policy instability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9837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A9A5-6A64-4A8E-A2FE-9E338220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469"/>
          </a:xfrm>
        </p:spPr>
        <p:txBody>
          <a:bodyPr>
            <a:normAutofit/>
          </a:bodyPr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agreed upon characteristics 2 </a:t>
            </a:r>
            <a:b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Kimberly Amadeo Updated December 14, 2016)</a:t>
            </a:r>
            <a:endParaRPr lang="LID4096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F630B-247D-40D7-841D-8C3AB86F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7714"/>
            <a:ext cx="10681355" cy="50999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markets are less mature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have a solid track record of foreign direct investment.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often difficult to get information on companies listed on their stock markets.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not be easy to sell debt, such as corporate bonds, on the secondary market. 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Higher-than-average return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investors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these countries focus on an export-driven strategy.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don't have the demand at home, so they produce lower-cost consumer goods and commodities for developed markets.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8138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rmAutofit fontScale="90000"/>
          </a:bodyPr>
          <a:lstStyle/>
          <a:p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Marsh,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Emeretus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b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 Business School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1941" y="1331650"/>
            <a:ext cx="11860567" cy="5526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marginally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ones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becoming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is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10-15%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market.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2000,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crisis-prone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1980,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caused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contagion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harmful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70000"/>
              </a:lnSpc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spread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51" y="0"/>
            <a:ext cx="2155849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6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97819"/>
          </a:xfrm>
        </p:spPr>
        <p:txBody>
          <a:bodyPr/>
          <a:lstStyle/>
          <a:p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Unlike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homogenous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socio-economic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heterogenous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b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energing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endParaRPr lang="fi-FI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70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Ekaterinburg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Siberian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endParaRPr lang="fi-FI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, snow, outdoor, nature&#10;&#10;Description automatically generated">
            <a:extLst>
              <a:ext uri="{FF2B5EF4-FFF2-40B4-BE49-F238E27FC236}">
                <a16:creationId xmlns:a16="http://schemas.microsoft.com/office/drawing/2014/main" id="{A3380DA5-B0D3-4B57-BD04-899BA1CDC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62" y="1690688"/>
            <a:ext cx="3962400" cy="4295022"/>
          </a:xfrm>
          <a:prstGeom prst="rect">
            <a:avLst/>
          </a:prstGeom>
        </p:spPr>
      </p:pic>
      <p:pic>
        <p:nvPicPr>
          <p:cNvPr id="11" name="Content Placeholder 10" descr="A picture containing text, road, building, outdoor&#10;&#10;Description automatically generated">
            <a:extLst>
              <a:ext uri="{FF2B5EF4-FFF2-40B4-BE49-F238E27FC236}">
                <a16:creationId xmlns:a16="http://schemas.microsoft.com/office/drawing/2014/main" id="{D1595A34-47A3-41FD-B5CC-3CA84FAB5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5657850" cy="4224337"/>
          </a:xfrm>
        </p:spPr>
      </p:pic>
    </p:spTree>
    <p:extLst>
      <p:ext uri="{BB962C8B-B14F-4D97-AF65-F5344CB8AC3E}">
        <p14:creationId xmlns:p14="http://schemas.microsoft.com/office/powerpoint/2010/main" val="2701237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21A7-3FF6-4112-94EB-FF5E4287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>
            <a:normAutofit/>
          </a:bodyPr>
          <a:lstStyle/>
          <a:p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Russia; hospital; province versus Moscow</a:t>
            </a:r>
            <a:endParaRPr lang="LID4096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A picture containing indoor, room, sitting, table&#10;&#10;Description automatically generated">
            <a:extLst>
              <a:ext uri="{FF2B5EF4-FFF2-40B4-BE49-F238E27FC236}">
                <a16:creationId xmlns:a16="http://schemas.microsoft.com/office/drawing/2014/main" id="{6703D1B7-06B8-4AAD-8763-0E4681867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8" y="1415845"/>
            <a:ext cx="5400366" cy="4626181"/>
          </a:xfrm>
        </p:spPr>
      </p:pic>
      <p:pic>
        <p:nvPicPr>
          <p:cNvPr id="7" name="Picture 6" descr="A picture containing indoor, room, person, person&#10;&#10;Description automatically generated">
            <a:extLst>
              <a:ext uri="{FF2B5EF4-FFF2-40B4-BE49-F238E27FC236}">
                <a16:creationId xmlns:a16="http://schemas.microsoft.com/office/drawing/2014/main" id="{E59F3C02-5E1E-4998-B7FC-628246E85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58" y="1415845"/>
            <a:ext cx="5400364" cy="46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3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China: 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Beijing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fi-F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endParaRPr lang="fi-FI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79" y="1690688"/>
            <a:ext cx="535246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8" y="1846846"/>
            <a:ext cx="5275848" cy="419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9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meant by an emerging country today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underfunded</a:t>
            </a:r>
            <a:r>
              <a:rPr lang="fi-FI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i-FI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fi-FI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fi-FI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i-FI" sz="2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fi-FI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brings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accompanied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fi-FI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fi-FI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fi-FI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fi-FI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capital market.</a:t>
            </a:r>
            <a:r>
              <a:rPr lang="fi-FI" sz="2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fi-FI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openess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cross-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capital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domestic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liberalization</a:t>
            </a:r>
            <a:r>
              <a:rPr lang="fi-FI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fi-FI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Poorer than those in the developed world but that has capital markets (stock and bond markets) accessible to international investors.</a:t>
            </a: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94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EAB9-A761-482B-A878-2D37E588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951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Paraisópolis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favela (Paradise City shantytown) borders the affluent district of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Morumbi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São Paulo, Brazil.</a:t>
            </a:r>
            <a:endParaRPr lang="LID4096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50B18032-03D2-4BC1-9581-75586AE7C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10372725" cy="5638800"/>
          </a:xfrm>
        </p:spPr>
      </p:pic>
    </p:spTree>
    <p:extLst>
      <p:ext uri="{BB962C8B-B14F-4D97-AF65-F5344CB8AC3E}">
        <p14:creationId xmlns:p14="http://schemas.microsoft.com/office/powerpoint/2010/main" val="4260203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regimes in emerging markets</a:t>
            </a:r>
            <a:endParaRPr lang="fi-F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5118"/>
            <a:ext cx="10583174" cy="51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40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simplest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BRIC(S)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non-BRIC(S)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five largest (Brazil, Russia, India, China (2006) and </a:t>
            </a:r>
            <a:r>
              <a:rPr lang="en-US" sz="35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South Africa (2010)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known collectively as 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everywhere else. </a:t>
            </a:r>
          </a:p>
          <a:p>
            <a:pPr marL="0" indent="0" algn="just">
              <a:buNone/>
            </a:pPr>
            <a:endParaRPr lang="fi-FI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41BCB60-3069-408A-A273-3FE886C0A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28" y="3222594"/>
            <a:ext cx="6312023" cy="31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74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BRICS?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449"/>
            <a:ext cx="10515600" cy="46855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have huge populations (combined 42% of the world’s population ), </a:t>
            </a:r>
          </a:p>
          <a:p>
            <a:pPr marL="0" indent="0" algn="just">
              <a:buNone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Russia and Brazil are very rich in natural resources, </a:t>
            </a:r>
          </a:p>
          <a:p>
            <a:pPr marL="0" indent="0" algn="just">
              <a:buNone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enormous growth potential (combined 23% of the world’s total output of goods and services). </a:t>
            </a:r>
          </a:p>
          <a:p>
            <a:pPr marL="0" indent="0" algn="just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these countries do nothing more than get their economies up to the world’s average, their output will double. </a:t>
            </a:r>
          </a:p>
          <a:p>
            <a:pPr marL="0" indent="0" algn="just">
              <a:buNone/>
            </a:pPr>
            <a:endParaRPr lang="fi-FI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Non-BRIC countries have reasonable political stability, good business climate and growth potential; they’re just not as large, market-wise, as the big BRICS countries.</a:t>
            </a:r>
            <a:endParaRPr lang="en-US" sz="25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71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727"/>
          </a:xfrm>
        </p:spPr>
        <p:txBody>
          <a:bodyPr/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BRICS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Kuvahaun tulos haulle brics in the world economy 2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" y="1269508"/>
            <a:ext cx="11181713" cy="53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53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investors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BRICS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acronym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694"/>
            <a:ext cx="10515600" cy="5184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fi-FI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Riedel</a:t>
            </a:r>
            <a:r>
              <a:rPr lang="fi-F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founder and President of Riedel Research Group, which provides independent equity research focusing on emerging markets Asia, Latin America,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Europe.</a:t>
            </a:r>
            <a:endParaRPr lang="fi-FI" dirty="0"/>
          </a:p>
          <a:p>
            <a:pPr marL="0" indent="0">
              <a:buNone/>
            </a:pP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”BRICS –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useless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acronym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exporters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importers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commodities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>
              <a:buNone/>
            </a:pPr>
            <a:endParaRPr lang="fi-F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BRIC(S)?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owners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CEOs</a:t>
            </a:r>
            <a:r>
              <a:rPr lang="fi-FI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Nigeria – 175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rising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 (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Pasific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Mexico, Peru, Colombia, Chile</a:t>
            </a: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EMNO –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CHIIM – China,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Indonesia, Mexico</a:t>
            </a: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CHINDIA – China,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08" y="51363"/>
            <a:ext cx="1252538" cy="14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98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068F-3A6F-43BE-8995-09D4098F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6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EMs</a:t>
            </a:r>
            <a:r>
              <a:rPr lang="en-US" b="1" dirty="0"/>
              <a:t> second classification: Transition versus developing economics</a:t>
            </a:r>
            <a:endParaRPr lang="LID4096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9757-D7F1-4D72-B2AA-12284C8D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429305"/>
            <a:ext cx="11078592" cy="47476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Figure</a:t>
            </a:r>
            <a:endParaRPr lang="LID4096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A85B87-879D-47A4-9F35-BF6224F0346D}"/>
              </a:ext>
            </a:extLst>
          </p:cNvPr>
          <p:cNvSpPr/>
          <p:nvPr/>
        </p:nvSpPr>
        <p:spPr>
          <a:xfrm>
            <a:off x="1819923" y="2905219"/>
            <a:ext cx="3746376" cy="25234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000" dirty="0"/>
              <a:t>Transition countries</a:t>
            </a:r>
            <a:endParaRPr lang="LID4096" sz="3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402FA7-BBC3-48D3-86D5-F9290F2D14C6}"/>
              </a:ext>
            </a:extLst>
          </p:cNvPr>
          <p:cNvSpPr/>
          <p:nvPr/>
        </p:nvSpPr>
        <p:spPr>
          <a:xfrm>
            <a:off x="5666912" y="2588951"/>
            <a:ext cx="4492102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000" dirty="0"/>
              <a:t>Developing countries</a:t>
            </a:r>
            <a:endParaRPr lang="LID4096" sz="3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65E1DB-EC22-429F-BFA5-355B869C8628}"/>
              </a:ext>
            </a:extLst>
          </p:cNvPr>
          <p:cNvSpPr/>
          <p:nvPr/>
        </p:nvSpPr>
        <p:spPr>
          <a:xfrm>
            <a:off x="2032986" y="2645546"/>
            <a:ext cx="7066626" cy="18465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/>
              <a:t>Emerging markets</a:t>
            </a:r>
            <a:endParaRPr lang="LID4096" sz="3500" dirty="0"/>
          </a:p>
        </p:txBody>
      </p:sp>
    </p:spTree>
    <p:extLst>
      <p:ext uri="{BB962C8B-B14F-4D97-AF65-F5344CB8AC3E}">
        <p14:creationId xmlns:p14="http://schemas.microsoft.com/office/powerpoint/2010/main" val="1713467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10409"/>
          </a:xfrm>
        </p:spPr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29" y="2068497"/>
            <a:ext cx="11007571" cy="4789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former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/[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marL="0" indent="0">
              <a:buNone/>
            </a:pPr>
            <a:endParaRPr lang="fi-FI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 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market 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80s, </a:t>
            </a:r>
            <a:r>
              <a:rPr lang="fi-FI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fi-FI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90s.  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67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transition economies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49" y="1825625"/>
            <a:ext cx="1096785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EU member states:</a:t>
            </a: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Bulgaria,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Croatia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Czech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Estonia,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Latvia,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Lithuania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Romania, Slovakia, Slovenia</a:t>
            </a: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South-Eastern Europe: </a:t>
            </a: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Albania, Bosnia and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Herzegovina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Montenegro, Serbia,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former Yugoslav Republic of Macedonia</a:t>
            </a: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Commonwealth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USSR/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Soviet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Union) 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republics</a:t>
            </a:r>
            <a:r>
              <a:rPr lang="fi-FI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Armenia,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Azerbaijan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Belarus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Kazakhstan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Kyrgystan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Moldova,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Tajikistan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Turkmenistan, Uzbekistan </a:t>
            </a:r>
          </a:p>
          <a:p>
            <a:pPr marL="0" indent="0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Georgia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ck Arc 3"/>
          <p:cNvSpPr/>
          <p:nvPr/>
        </p:nvSpPr>
        <p:spPr>
          <a:xfrm>
            <a:off x="172191" y="5468587"/>
            <a:ext cx="2268187" cy="178129"/>
          </a:xfrm>
          <a:prstGeom prst="blockArc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9A2A3C6-78A5-41AA-B0C8-D2711E772C10}"/>
              </a:ext>
            </a:extLst>
          </p:cNvPr>
          <p:cNvCxnSpPr/>
          <p:nvPr/>
        </p:nvCxnSpPr>
        <p:spPr>
          <a:xfrm rot="16200000" flipV="1">
            <a:off x="-1301155" y="3683886"/>
            <a:ext cx="3160450" cy="213758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80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858"/>
            <a:ext cx="10515600" cy="5111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Central Europe</a:t>
            </a:r>
          </a:p>
          <a:p>
            <a:pPr marL="0" indent="0">
              <a:buNone/>
            </a:pP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Czech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Slovak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Slovenia</a:t>
            </a:r>
          </a:p>
          <a:p>
            <a:pPr marL="0" indent="0">
              <a:buNone/>
            </a:pP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Europe</a:t>
            </a: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Bulgaria,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Croatia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Romania, Albania, Bosnia and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Herzegovina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Montenegro, Serbia,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Macedonia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Former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Soviet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Union (FSU) Europe</a:t>
            </a:r>
          </a:p>
          <a:p>
            <a:pPr marL="0" indent="0">
              <a:buNone/>
            </a:pP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Belarus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Estonia, Latvia,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Lithuania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Moldova,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FSU Asia and Mongolia</a:t>
            </a: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Armenia, Azerbaijan, Georgia,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Kazakhstan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Mongolia, </a:t>
            </a:r>
            <a:r>
              <a:rPr lang="fi-FI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Tajikistan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Turkmenistan, Uzbekistan</a:t>
            </a:r>
          </a:p>
          <a:p>
            <a:pPr marL="0" indent="0">
              <a:buNone/>
            </a:pP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Southeast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Asia</a:t>
            </a: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PDR</a:t>
            </a:r>
          </a:p>
          <a:p>
            <a:pPr marL="0" indent="0">
              <a:buNone/>
            </a:pP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Vietnam</a:t>
            </a:r>
          </a:p>
          <a:p>
            <a:pPr marL="0" indent="0">
              <a:buNone/>
            </a:pPr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7549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meant by an emerging country today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8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developed country but one that has adopted the institutional, legal, and financial structures</a:t>
            </a:r>
            <a:r>
              <a:rPr lang="en-US" sz="7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</a:p>
          <a:p>
            <a:pPr marL="0" indent="0">
              <a:buNone/>
            </a:pPr>
            <a:r>
              <a:rPr lang="en-US" sz="6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6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potential path to becoming a more developed country over time.</a:t>
            </a:r>
          </a:p>
          <a:p>
            <a:pPr marL="0" indent="0">
              <a:buNone/>
            </a:pPr>
            <a:endParaRPr lang="fi-FI" sz="6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Sufficiently open to the global economy </a:t>
            </a:r>
            <a:r>
              <a:rPr lang="en-US" sz="7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6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6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freely accommodate international trade and allow international investors to have access to its bond and stock markets as well as the ability to make foreign direct investment.</a:t>
            </a:r>
          </a:p>
          <a:p>
            <a:pPr marL="0" indent="0">
              <a:buNone/>
            </a:pPr>
            <a:endParaRPr lang="fi-FI" sz="6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6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for sustainable economic growth. </a:t>
            </a:r>
            <a:r>
              <a:rPr lang="en-US" sz="77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</a:p>
          <a:p>
            <a:pPr marL="0" indent="0">
              <a:buNone/>
            </a:pPr>
            <a:r>
              <a:rPr lang="en-US" sz="6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6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6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undertaken economic development and reform programs and [has] begun to ‘emerge’ as significant player in the global economy.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80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020"/>
          </a:xfrm>
        </p:spPr>
        <p:txBody>
          <a:bodyPr>
            <a:normAutofit/>
          </a:bodyPr>
          <a:lstStyle/>
          <a:p>
            <a:r>
              <a:rPr lang="fi-F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86" y="748146"/>
            <a:ext cx="10596422" cy="61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1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215"/>
          </a:xfrm>
        </p:spPr>
        <p:txBody>
          <a:bodyPr>
            <a:normAutofit fontScale="90000"/>
          </a:bodyPr>
          <a:lstStyle/>
          <a:p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fi-FI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suffer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comparative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business/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is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capital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fi-FI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situated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fi-F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500" dirty="0"/>
          </a:p>
          <a:p>
            <a:pPr marL="0" indent="0">
              <a:buNone/>
            </a:pPr>
            <a:endParaRPr lang="fi-FI" sz="1500" dirty="0"/>
          </a:p>
          <a:p>
            <a:pPr marL="0" indent="0">
              <a:buNone/>
            </a:pPr>
            <a:endParaRPr lang="fi-FI" sz="1500" dirty="0"/>
          </a:p>
          <a:p>
            <a:pPr marL="0" indent="0">
              <a:buNone/>
            </a:pPr>
            <a:endParaRPr lang="fi-FI" sz="2500" dirty="0"/>
          </a:p>
          <a:p>
            <a:pPr marL="0" indent="0">
              <a:buNone/>
            </a:pPr>
            <a:endParaRPr lang="fi-FI" sz="2500" dirty="0"/>
          </a:p>
          <a:p>
            <a:pPr marL="0" indent="0">
              <a:buNone/>
            </a:pPr>
            <a:endParaRPr lang="fi-FI" sz="25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18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BF45-B50F-4C82-8FE7-10429215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461"/>
          </a:xfrm>
        </p:spPr>
        <p:txBody>
          <a:bodyPr>
            <a:noAutofit/>
          </a:bodyPr>
          <a:lstStyle/>
          <a:p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transition and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endParaRPr lang="LID4096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EA54-91C7-4039-BEED-3AFDA50A5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59"/>
            <a:ext cx="10676138" cy="4965916"/>
          </a:xfrm>
        </p:spPr>
        <p:txBody>
          <a:bodyPr/>
          <a:lstStyle/>
          <a:p>
            <a:pPr marL="0" indent="0" algn="just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Communism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necessety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tandem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no/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underdeveloped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i-FI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fi-FI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8878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i-FI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endowed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embody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(Paul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Romer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1993). </a:t>
            </a:r>
          </a:p>
          <a:p>
            <a:pPr marL="0" indent="0" algn="just">
              <a:buNone/>
            </a:pPr>
            <a:endParaRPr lang="fi-F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transfers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urgently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massive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importation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market,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fi-F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36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Fuel-exporting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733798"/>
            <a:ext cx="11108377" cy="4880758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2576946" y="3550721"/>
            <a:ext cx="314696" cy="3384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0923320" y="4938154"/>
            <a:ext cx="314696" cy="3384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580416" y="3293423"/>
            <a:ext cx="314696" cy="3384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412675" y="4768930"/>
            <a:ext cx="314696" cy="3384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737264" y="3592284"/>
            <a:ext cx="314696" cy="3384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0434452" y="3293423"/>
            <a:ext cx="314696" cy="3384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0434452" y="4174177"/>
            <a:ext cx="314696" cy="33844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07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16B18-383A-481C-A630-7BA9CC1A3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15410"/>
            <a:ext cx="10639425" cy="67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8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uvahaun tulos haulle economic growth in emerging mar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4996"/>
            <a:ext cx="1051560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695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9AA0F3-F9F3-4377-BED0-1DF2561D9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552451"/>
            <a:ext cx="9525000" cy="5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9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study about emerging economies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this course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99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portfolio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</a:pPr>
            <a:r>
              <a:rPr lang="fi-FI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</a:t>
            </a:r>
            <a:r>
              <a:rPr lang="fi-FI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fi-FI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business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crises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i-FI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fi-FI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fi-FI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` and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`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endParaRPr lang="fi-F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endParaRPr lang="fi-F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i-F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fi-F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  <a:r>
              <a:rPr lang="fi-F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r>
              <a:rPr lang="fi-F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fi-F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i-F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fi-F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fi-F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chains</a:t>
            </a:r>
            <a:endParaRPr lang="fi-FI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lectures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round-tables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endParaRPr lang="fi-F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69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Up-Down Arrow 7"/>
          <p:cNvSpPr/>
          <p:nvPr/>
        </p:nvSpPr>
        <p:spPr>
          <a:xfrm>
            <a:off x="8241632" y="4626143"/>
            <a:ext cx="192505" cy="3007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63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DC77-7B7D-44F9-9ACD-12FB77B7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7159" cy="1215100"/>
          </a:xfrm>
        </p:spPr>
        <p:txBody>
          <a:bodyPr>
            <a:normAutofit/>
          </a:bodyPr>
          <a:lstStyle/>
          <a:p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fi-FI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investors</a:t>
            </a:r>
            <a:endParaRPr lang="LID4096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980C-C94D-47A0-A4B3-7C70F2AB3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338"/>
            <a:ext cx="10515600" cy="53872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markets: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accessible to and supportive of foreign investors.</a:t>
            </a:r>
          </a:p>
          <a:p>
            <a:pPr marL="0" indent="0" algn="just"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markets: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have less accessibility relative to developed markets but demonstrate some level of openness.</a:t>
            </a:r>
          </a:p>
          <a:p>
            <a:pPr marL="0" indent="0" algn="just"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Frontier markets: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less accessible to foreign investors; have notable limitations in their regulatory and operational environments; support a smaller investment landscape. 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192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markets from investment point of view: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those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or more emerging-markets equity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bond benchmarks</a:t>
            </a:r>
            <a:r>
              <a:rPr lang="fi-FI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i-FI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indices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fi-FI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Benchmark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measure/index to what you compare your fund’s returns with to judge its performance. </a:t>
            </a:r>
          </a:p>
          <a:p>
            <a:pPr marL="0" indent="0" algn="just">
              <a:buNone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the average performance of funds similar to yours or a broad index of the investments your fund usually picks from.</a:t>
            </a:r>
          </a:p>
          <a:p>
            <a:pPr marL="0" indent="0" algn="just">
              <a:buNone/>
            </a:pPr>
            <a:endParaRPr lang="fi-FI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i-FI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computed from the prices of selected stocks (typically a weighted average).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8B1D-CFCD-49E1-B038-93AF4CD5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616"/>
            <a:ext cx="10515600" cy="1001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benchmarks/indices representing the global stock market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8545C-5B4F-4E5B-990D-8D3EBC079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377"/>
            <a:ext cx="10515600" cy="4811444"/>
          </a:xfrm>
        </p:spPr>
        <p:txBody>
          <a:bodyPr/>
          <a:lstStyle/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MSCI (Morgan Stanley Capital International</a:t>
            </a:r>
            <a:r>
              <a:rPr lang="fi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FTSE (Financial Times Stock Exchange) </a:t>
            </a: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&amp; Poor’s</a:t>
            </a: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 Jones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6795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Markets </a:t>
            </a:r>
            <a:r>
              <a:rPr lang="fi-F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FTSE Emerging Index measures the performance of the most liquid large- and mid-cap companies in the emerging markets.</a:t>
            </a:r>
          </a:p>
          <a:p>
            <a:pPr marL="0" indent="0" algn="just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index is derived from the FTSE Global Equity Index Series (GEIS), which covers 99% of the world’s investable market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capitalisation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series includes large and mid cap securities from advanced and secondary emerging markets, classified in accordance with FTSE Russell's transparent Country Classification Review Process.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9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97" y="93360"/>
            <a:ext cx="10973603" cy="578963"/>
          </a:xfrm>
        </p:spPr>
        <p:txBody>
          <a:bodyPr>
            <a:normAutofit fontScale="90000"/>
          </a:bodyPr>
          <a:lstStyle/>
          <a:p>
            <a:r>
              <a:rPr lang="fi-FI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fi-FI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fi-FI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fi-FI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fi-FI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FTSE (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Times Stock Exchange)</a:t>
            </a:r>
            <a:r>
              <a:rPr lang="fi-FI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fi-FI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82" y="746401"/>
            <a:ext cx="4197742" cy="2591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858" y="655892"/>
            <a:ext cx="6355216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381" y="1198031"/>
            <a:ext cx="5492338" cy="544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964" y="1753100"/>
            <a:ext cx="6511335" cy="54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609" y="2267778"/>
            <a:ext cx="8039594" cy="56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391" y="3039140"/>
            <a:ext cx="8715268" cy="552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447" y="3729797"/>
            <a:ext cx="9446212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508" y="4287104"/>
            <a:ext cx="11038310" cy="23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6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7406</TotalTime>
  <Words>2287</Words>
  <Application>Microsoft Office PowerPoint</Application>
  <PresentationFormat>Widescreen</PresentationFormat>
  <Paragraphs>281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Lecture 1: Introduction to Emerging Markets</vt:lpstr>
      <vt:lpstr>Some history of the term ”emerging markets”</vt:lpstr>
      <vt:lpstr>What is meant by an emerging country today? 1</vt:lpstr>
      <vt:lpstr>What is meant by an emerging country today? 2</vt:lpstr>
      <vt:lpstr>Classification of countries with respect of their accessibility to foreign investors</vt:lpstr>
      <vt:lpstr>Emerging markets from investment point of view:</vt:lpstr>
      <vt:lpstr>The primary benchmarks/indices representing the global stock market </vt:lpstr>
      <vt:lpstr>What is Emerging Markets Equity Index?</vt:lpstr>
      <vt:lpstr>How the index is calculated? FTSE (Financial Times Stock Exchange) index example</vt:lpstr>
      <vt:lpstr>FTSE countries, September 2021</vt:lpstr>
      <vt:lpstr>PowerPoint Presentation</vt:lpstr>
      <vt:lpstr>The MSCI Emerging Markets Index – main characteristics (2021) </vt:lpstr>
      <vt:lpstr>The MSCI Emerging Markets Index – dynamics (2021) </vt:lpstr>
      <vt:lpstr>The MSCI Emerging Markets Index – sector and country weights (2021) </vt:lpstr>
      <vt:lpstr>Details of indices calculations</vt:lpstr>
      <vt:lpstr>MSCI index can be customized</vt:lpstr>
      <vt:lpstr>Why we need EMs equity indices? </vt:lpstr>
      <vt:lpstr>Marquis&amp;Rainard  (Harvard Business School Working paper 2014)  </vt:lpstr>
      <vt:lpstr>Process of development</vt:lpstr>
      <vt:lpstr>Characteristics of emerging markets 1</vt:lpstr>
      <vt:lpstr>Characteristics of emerging markets 2</vt:lpstr>
      <vt:lpstr>Characteristics of emerging markets 3</vt:lpstr>
      <vt:lpstr>Five agreed upon characteristics 1  (By Kimberly Amadeo Updated December 14, 2016)</vt:lpstr>
      <vt:lpstr>Five agreed upon characteristics 2  (By Kimberly Amadeo Updated December 14, 2016)</vt:lpstr>
      <vt:lpstr>Paul Marsh, Emeretus Professor of  London Business School</vt:lpstr>
      <vt:lpstr>Unlike developed countries which are rather homogenous in their socio-economic development,  Emerging countries are very heterogenous!!!  Heterogeneity –between and within energing markets</vt:lpstr>
      <vt:lpstr>Russia: Ekaterinburg versus Siberian village</vt:lpstr>
      <vt:lpstr>Russia; hospital; province versus Moscow</vt:lpstr>
      <vt:lpstr>China: Beijing versus poor village</vt:lpstr>
      <vt:lpstr>The Paraisópolis favela (Paradise City shantytown) borders the affluent district of Morumbi in São Paulo, Brazil.</vt:lpstr>
      <vt:lpstr>Political regimes in emerging markets</vt:lpstr>
      <vt:lpstr>EMs simplest classification:  BRIC(S) versus non-BRIC(S)</vt:lpstr>
      <vt:lpstr>Why BRICS?</vt:lpstr>
      <vt:lpstr>Key features of the BRICS countries</vt:lpstr>
      <vt:lpstr>Modern investors on BRICS acronym</vt:lpstr>
      <vt:lpstr>EMs second classification: Transition versus developing economics</vt:lpstr>
      <vt:lpstr>Transition economies</vt:lpstr>
      <vt:lpstr>Classification of transition economies</vt:lpstr>
      <vt:lpstr>Transition economies by region</vt:lpstr>
      <vt:lpstr>Developing economies by region</vt:lpstr>
      <vt:lpstr>Principal differences between transition and developing economies</vt:lpstr>
      <vt:lpstr>Principal differences between transition and developing economies</vt:lpstr>
      <vt:lpstr>Differences between TEs and DEs: summary</vt:lpstr>
      <vt:lpstr>Fuel-exporting countries</vt:lpstr>
      <vt:lpstr>PowerPoint Presentation</vt:lpstr>
      <vt:lpstr>Alternative data</vt:lpstr>
      <vt:lpstr>PowerPoint Presentation</vt:lpstr>
      <vt:lpstr>What we study about emerging economies/markets in this course?</vt:lpstr>
      <vt:lpstr>Types of investment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Investment decisions: basic fundamentals</dc:title>
  <dc:creator>Ledyaeva Svetlana</dc:creator>
  <cp:lastModifiedBy>Ledyaeva Svetlana</cp:lastModifiedBy>
  <cp:revision>367</cp:revision>
  <dcterms:created xsi:type="dcterms:W3CDTF">2017-02-07T09:21:41Z</dcterms:created>
  <dcterms:modified xsi:type="dcterms:W3CDTF">2022-01-10T09:17:09Z</dcterms:modified>
</cp:coreProperties>
</file>