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3"/>
  </p:notesMasterIdLst>
  <p:sldIdLst>
    <p:sldId id="283" r:id="rId2"/>
    <p:sldId id="285" r:id="rId3"/>
    <p:sldId id="279" r:id="rId4"/>
    <p:sldId id="267" r:id="rId5"/>
    <p:sldId id="286" r:id="rId6"/>
    <p:sldId id="287" r:id="rId7"/>
    <p:sldId id="307" r:id="rId8"/>
    <p:sldId id="306" r:id="rId9"/>
    <p:sldId id="270" r:id="rId10"/>
    <p:sldId id="310" r:id="rId11"/>
    <p:sldId id="256" r:id="rId12"/>
    <p:sldId id="273" r:id="rId13"/>
    <p:sldId id="295" r:id="rId14"/>
    <p:sldId id="296" r:id="rId15"/>
    <p:sldId id="289" r:id="rId16"/>
    <p:sldId id="257" r:id="rId17"/>
    <p:sldId id="260" r:id="rId18"/>
    <p:sldId id="259" r:id="rId19"/>
    <p:sldId id="263" r:id="rId20"/>
    <p:sldId id="265" r:id="rId21"/>
    <p:sldId id="305" r:id="rId22"/>
    <p:sldId id="311" r:id="rId23"/>
    <p:sldId id="261" r:id="rId24"/>
    <p:sldId id="280" r:id="rId25"/>
    <p:sldId id="264" r:id="rId26"/>
    <p:sldId id="303" r:id="rId27"/>
    <p:sldId id="301" r:id="rId28"/>
    <p:sldId id="304" r:id="rId29"/>
    <p:sldId id="277" r:id="rId30"/>
    <p:sldId id="278" r:id="rId31"/>
    <p:sldId id="271" r:id="rId32"/>
    <p:sldId id="302" r:id="rId33"/>
    <p:sldId id="315" r:id="rId34"/>
    <p:sldId id="309" r:id="rId35"/>
    <p:sldId id="308" r:id="rId36"/>
    <p:sldId id="312" r:id="rId37"/>
    <p:sldId id="313" r:id="rId38"/>
    <p:sldId id="314" r:id="rId39"/>
    <p:sldId id="316" r:id="rId40"/>
    <p:sldId id="272" r:id="rId41"/>
    <p:sldId id="26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DCA"/>
    <a:srgbClr val="00BAFF"/>
    <a:srgbClr val="F2F2F2"/>
    <a:srgbClr val="F2E4E9"/>
    <a:srgbClr val="B4C7E7"/>
    <a:srgbClr val="FFFFFF"/>
    <a:srgbClr val="BDD7EE"/>
    <a:srgbClr val="7FB8AD"/>
    <a:srgbClr val="BFBFBF"/>
    <a:srgbClr val="D9D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852"/>
    <p:restoredTop sz="94623"/>
  </p:normalViewPr>
  <p:slideViewPr>
    <p:cSldViewPr snapToGrid="0" snapToObjects="1">
      <p:cViewPr varScale="1">
        <p:scale>
          <a:sx n="131" d="100"/>
          <a:sy n="131" d="100"/>
        </p:scale>
        <p:origin x="30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99238-F04E-1B44-B1EE-63C5EBA7B00E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D8061-6A3C-454C-8273-EEF93EDEA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9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D8061-6A3C-454C-8273-EEF93EDEA35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D8061-6A3C-454C-8273-EEF93EDEA3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6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D8061-6A3C-454C-8273-EEF93EDEA3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Ruth Kaila, Aalto University, 10.2018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Ruth Kaila, Aalto University, 10.2018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FD55B-C4E0-7747-A64D-7EECCE4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ruth.kaila@aalto.f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10933" y="5798145"/>
            <a:ext cx="304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Aalto University</a:t>
            </a:r>
          </a:p>
          <a:p>
            <a:pPr algn="r"/>
            <a:r>
              <a:rPr lang="en-US" dirty="0"/>
              <a:t>Department of Industrial Engineering and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0" y="142875"/>
            <a:ext cx="1001194" cy="957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12EBD-5B9A-3F4F-BE58-BE53AB6EC260}"/>
              </a:ext>
            </a:extLst>
          </p:cNvPr>
          <p:cNvSpPr txBox="1"/>
          <p:nvPr/>
        </p:nvSpPr>
        <p:spPr>
          <a:xfrm>
            <a:off x="2181217" y="2897787"/>
            <a:ext cx="50290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32E11100  Legal </a:t>
            </a:r>
            <a:r>
              <a:rPr lang="fi-FI" sz="2400" dirty="0" err="1"/>
              <a:t>Aspects</a:t>
            </a:r>
            <a:r>
              <a:rPr lang="fi-FI" sz="2400" dirty="0"/>
              <a:t> of Finance</a:t>
            </a:r>
          </a:p>
          <a:p>
            <a:endParaRPr lang="fi-FI" sz="2400" dirty="0"/>
          </a:p>
          <a:p>
            <a:endParaRPr lang="fi-FI" sz="2400" dirty="0"/>
          </a:p>
          <a:p>
            <a:r>
              <a:rPr lang="fi-FI" sz="2400" dirty="0"/>
              <a:t>Fintech: New </a:t>
            </a:r>
            <a:r>
              <a:rPr lang="fi-FI" sz="2400" dirty="0" err="1"/>
              <a:t>solutions</a:t>
            </a:r>
            <a:r>
              <a:rPr lang="fi-FI" sz="2400" dirty="0"/>
              <a:t> – and </a:t>
            </a:r>
            <a:r>
              <a:rPr lang="fi-FI" sz="2400" dirty="0" err="1"/>
              <a:t>questions</a:t>
            </a:r>
            <a:endParaRPr lang="fi-FI" sz="2400" dirty="0"/>
          </a:p>
          <a:p>
            <a:r>
              <a:rPr lang="fi-FI" sz="2400" dirty="0"/>
              <a:t>15.10.2018</a:t>
            </a:r>
          </a:p>
          <a:p>
            <a:r>
              <a:rPr lang="fi-FI" sz="2400" dirty="0"/>
              <a:t>Ruth Kaila</a:t>
            </a:r>
          </a:p>
        </p:txBody>
      </p:sp>
    </p:spTree>
    <p:extLst>
      <p:ext uri="{BB962C8B-B14F-4D97-AF65-F5344CB8AC3E}">
        <p14:creationId xmlns:p14="http://schemas.microsoft.com/office/powerpoint/2010/main" val="13664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1" y="170480"/>
            <a:ext cx="2070316" cy="1751309"/>
          </a:xfrm>
          <a:solidFill>
            <a:srgbClr val="FFFFFF">
              <a:alpha val="56078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New players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797" y="192659"/>
            <a:ext cx="9951203" cy="48599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Fintech-startups and large tech companies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Large tech-companies </a:t>
            </a:r>
            <a:r>
              <a:rPr lang="en-US" sz="2400" dirty="0"/>
              <a:t>(Google, Facebook, Amazon, AliBaba, Baidu)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Large number of customers</a:t>
            </a:r>
            <a:r>
              <a:rPr lang="en-US" sz="2400" dirty="0"/>
              <a:t>,  partly very committed </a:t>
            </a:r>
          </a:p>
          <a:p>
            <a:r>
              <a:rPr lang="en-US" sz="2400" dirty="0"/>
              <a:t>Typically a strong emphasis on </a:t>
            </a:r>
            <a:r>
              <a:rPr lang="en-US" sz="2400" b="1" dirty="0"/>
              <a:t>customer interface and satisfaction</a:t>
            </a:r>
          </a:p>
          <a:p>
            <a:r>
              <a:rPr lang="en-US" sz="2400" b="1" dirty="0"/>
              <a:t>Huge amounts of data </a:t>
            </a:r>
            <a:r>
              <a:rPr lang="en-US" sz="2400" dirty="0"/>
              <a:t>on customers</a:t>
            </a:r>
          </a:p>
          <a:p>
            <a:r>
              <a:rPr lang="en-US" sz="2400" dirty="0"/>
              <a:t>Good reputation in cyber security issues</a:t>
            </a:r>
          </a:p>
          <a:p>
            <a:r>
              <a:rPr lang="en-US" sz="2400" dirty="0"/>
              <a:t>Getting even more data might be </a:t>
            </a:r>
            <a:r>
              <a:rPr lang="en-US" sz="2400" b="1" dirty="0"/>
              <a:t>more important than money</a:t>
            </a:r>
            <a:r>
              <a:rPr lang="en-US" sz="2400" dirty="0"/>
              <a:t>: these companies can offer low transaction costs and low interest rates.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84EED-199B-FD47-9A7B-9E73B7FA9E74}"/>
              </a:ext>
            </a:extLst>
          </p:cNvPr>
          <p:cNvSpPr txBox="1"/>
          <p:nvPr/>
        </p:nvSpPr>
        <p:spPr>
          <a:xfrm>
            <a:off x="1082298" y="2418428"/>
            <a:ext cx="5912603" cy="738664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 err="1"/>
              <a:t>These</a:t>
            </a:r>
            <a:r>
              <a:rPr lang="fi-FI" sz="2400" dirty="0"/>
              <a:t> </a:t>
            </a:r>
            <a:r>
              <a:rPr lang="fi-FI" sz="2400" dirty="0" err="1"/>
              <a:t>companies</a:t>
            </a:r>
            <a:r>
              <a:rPr lang="fi-FI" sz="2400" dirty="0"/>
              <a:t> </a:t>
            </a:r>
            <a:r>
              <a:rPr lang="fi-FI" sz="2400" dirty="0" err="1"/>
              <a:t>start</a:t>
            </a:r>
            <a:r>
              <a:rPr lang="fi-FI" sz="2400" dirty="0"/>
              <a:t> to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too</a:t>
            </a:r>
            <a:r>
              <a:rPr lang="fi-FI" sz="2400" dirty="0"/>
              <a:t> </a:t>
            </a:r>
            <a:r>
              <a:rPr lang="fi-FI" sz="2400" dirty="0" err="1"/>
              <a:t>powerful</a:t>
            </a:r>
            <a:r>
              <a:rPr lang="fi-FI" sz="2400" dirty="0"/>
              <a:t>.</a:t>
            </a:r>
          </a:p>
          <a:p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F2A0E-22DC-1D4A-935A-FB69250E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785">
            <a:off x="2548110" y="2130492"/>
            <a:ext cx="7937500" cy="163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4C49E-36D7-F84A-A60A-728792350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8641">
            <a:off x="516113" y="2078434"/>
            <a:ext cx="119761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845" y="1459063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sz="4000" b="1" dirty="0">
                <a:latin typeface="Andale Mono" charset="0"/>
                <a:ea typeface="Andale Mono" charset="0"/>
                <a:cs typeface="Andale Mono" charset="0"/>
              </a:rPr>
              <a:t>Subsectors of the </a:t>
            </a:r>
            <a:br>
              <a:rPr lang="en-US" sz="4000" b="1" dirty="0">
                <a:latin typeface="Andale Mono" charset="0"/>
                <a:ea typeface="Andale Mono" charset="0"/>
                <a:cs typeface="Andale Mono" charset="0"/>
              </a:rPr>
            </a:br>
            <a:r>
              <a:rPr lang="en-US" sz="4000" b="1" dirty="0">
                <a:latin typeface="Andale Mono" charset="0"/>
                <a:ea typeface="Andale Mono" charset="0"/>
                <a:cs typeface="Andale Mono" charset="0"/>
              </a:rPr>
              <a:t>financial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1079501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/>
          <a:lstStyle/>
          <a:p>
            <a:r>
              <a:rPr lang="en-US" b="1" dirty="0">
                <a:latin typeface="Andale Mono" charset="0"/>
                <a:ea typeface="Andale Mono" charset="0"/>
                <a:cs typeface="Andale Mono" charset="0"/>
              </a:rPr>
              <a:t>Payments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10132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5006" y="782976"/>
            <a:ext cx="8692849" cy="5293757"/>
          </a:xfrm>
          <a:prstGeom prst="rect">
            <a:avLst/>
          </a:prstGeom>
          <a:solidFill>
            <a:srgbClr val="CCE1F2">
              <a:alpha val="8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Mobile payment</a:t>
            </a:r>
          </a:p>
          <a:p>
            <a:endParaRPr lang="en-US" sz="2000" b="1" dirty="0"/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Has not been able to crowd out card based payments in areas where the </a:t>
            </a:r>
            <a:r>
              <a:rPr lang="en-US" sz="2000" b="1" dirty="0"/>
              <a:t>card based payments</a:t>
            </a:r>
            <a:r>
              <a:rPr lang="en-US" sz="2000" dirty="0"/>
              <a:t> is widely used and works well (US, Europe) 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possible advantages of mobile payment has not been shown well enough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All vendors don’t adapt mobile payment as card based payment works well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There is </a:t>
            </a:r>
            <a:r>
              <a:rPr lang="en-US" sz="2000" b="1" dirty="0"/>
              <a:t>not one official standard </a:t>
            </a:r>
            <a:r>
              <a:rPr lang="en-US" sz="2000" dirty="0"/>
              <a:t>for mobile payment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Mobile payment is much more popular in developing countries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Ubiquity of mobile devices traditional payment and financing solutions don’t exist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More popular in Asia and Africa than in the US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i="1" dirty="0"/>
          </a:p>
          <a:p>
            <a:r>
              <a:rPr lang="en-US" sz="2000" i="1" dirty="0"/>
              <a:t>Would there be still uncovered benefits related to mobile payments?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9B6683-ADCE-8844-B589-76C4546A6E59}"/>
              </a:ext>
            </a:extLst>
          </p:cNvPr>
          <p:cNvSpPr txBox="1"/>
          <p:nvPr/>
        </p:nvSpPr>
        <p:spPr>
          <a:xfrm>
            <a:off x="408432" y="415640"/>
            <a:ext cx="7260336" cy="1477328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/>
              <a:t>Data </a:t>
            </a:r>
            <a:r>
              <a:rPr lang="fi-FI" sz="2400" dirty="0" err="1"/>
              <a:t>protection</a:t>
            </a:r>
            <a:r>
              <a:rPr lang="fi-FI" sz="2400" dirty="0"/>
              <a:t>: </a:t>
            </a:r>
            <a:r>
              <a:rPr lang="fi-FI" sz="2400" dirty="0" err="1"/>
              <a:t>protection</a:t>
            </a:r>
            <a:r>
              <a:rPr lang="fi-FI" sz="2400" dirty="0"/>
              <a:t> of </a:t>
            </a:r>
            <a:r>
              <a:rPr lang="fi-FI" sz="2400" dirty="0" err="1"/>
              <a:t>individuals</a:t>
            </a:r>
            <a:r>
              <a:rPr lang="fi-FI" sz="2400" dirty="0"/>
              <a:t> </a:t>
            </a:r>
            <a:r>
              <a:rPr lang="fi-FI" sz="2400" dirty="0" err="1"/>
              <a:t>with</a:t>
            </a:r>
            <a:r>
              <a:rPr lang="fi-FI" sz="2400" dirty="0"/>
              <a:t> </a:t>
            </a:r>
            <a:r>
              <a:rPr lang="fi-FI" sz="2400" dirty="0" err="1"/>
              <a:t>regard</a:t>
            </a:r>
            <a:r>
              <a:rPr lang="fi-FI" sz="2400" dirty="0"/>
              <a:t> to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processing</a:t>
            </a:r>
            <a:r>
              <a:rPr lang="fi-FI" sz="2400" dirty="0"/>
              <a:t> of </a:t>
            </a:r>
            <a:r>
              <a:rPr lang="fi-FI" sz="2400" dirty="0" err="1"/>
              <a:t>personal</a:t>
            </a:r>
            <a:r>
              <a:rPr lang="fi-FI" sz="2400" dirty="0"/>
              <a:t> data and on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free</a:t>
            </a:r>
            <a:r>
              <a:rPr lang="fi-FI" sz="2400" dirty="0"/>
              <a:t> </a:t>
            </a:r>
            <a:r>
              <a:rPr lang="fi-FI" sz="2400" dirty="0" err="1"/>
              <a:t>movement</a:t>
            </a:r>
            <a:r>
              <a:rPr lang="fi-FI" sz="2400" dirty="0"/>
              <a:t> of </a:t>
            </a:r>
            <a:r>
              <a:rPr lang="fi-FI" sz="2400" dirty="0" err="1"/>
              <a:t>such</a:t>
            </a:r>
            <a:r>
              <a:rPr lang="fi-FI" sz="2400" dirty="0"/>
              <a:t> data </a:t>
            </a:r>
          </a:p>
          <a:p>
            <a:endParaRPr lang="fi-FI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708E1-7CCB-BF4F-9885-83548127E113}"/>
              </a:ext>
            </a:extLst>
          </p:cNvPr>
          <p:cNvSpPr txBox="1"/>
          <p:nvPr/>
        </p:nvSpPr>
        <p:spPr>
          <a:xfrm>
            <a:off x="408432" y="2049356"/>
            <a:ext cx="7260336" cy="2215991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 err="1"/>
              <a:t>Customer</a:t>
            </a:r>
            <a:r>
              <a:rPr lang="fi-FI" sz="2400" dirty="0"/>
              <a:t> </a:t>
            </a:r>
            <a:r>
              <a:rPr lang="fi-FI" sz="2400" dirty="0" err="1"/>
              <a:t>protection</a:t>
            </a:r>
            <a:r>
              <a:rPr lang="fi-FI" sz="24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lack</a:t>
            </a:r>
            <a:r>
              <a:rPr lang="fi-FI" sz="2400" dirty="0"/>
              <a:t> of </a:t>
            </a:r>
            <a:r>
              <a:rPr lang="fi-FI" sz="2400" dirty="0" err="1"/>
              <a:t>interoperability</a:t>
            </a:r>
            <a:r>
              <a:rPr lang="fi-FI" sz="2400" dirty="0"/>
              <a:t> </a:t>
            </a:r>
            <a:r>
              <a:rPr lang="fi-FI" sz="2400" dirty="0" err="1"/>
              <a:t>between</a:t>
            </a:r>
            <a:r>
              <a:rPr lang="fi-FI" sz="2400" dirty="0"/>
              <a:t> mobile </a:t>
            </a:r>
            <a:r>
              <a:rPr lang="fi-FI" sz="2400" dirty="0" err="1"/>
              <a:t>payment</a:t>
            </a:r>
            <a:r>
              <a:rPr lang="fi-FI" sz="2400" dirty="0"/>
              <a:t> </a:t>
            </a:r>
            <a:r>
              <a:rPr lang="fi-FI" sz="2400" dirty="0" err="1"/>
              <a:t>options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Personal data </a:t>
            </a:r>
            <a:r>
              <a:rPr lang="fi-FI" sz="2400" dirty="0" err="1"/>
              <a:t>protection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Digital </a:t>
            </a:r>
            <a:r>
              <a:rPr lang="fi-FI" sz="2400" dirty="0" err="1"/>
              <a:t>identity</a:t>
            </a:r>
            <a:r>
              <a:rPr lang="fi-FI" sz="2400" dirty="0"/>
              <a:t> </a:t>
            </a:r>
            <a:r>
              <a:rPr lang="fi-FI" sz="2400" dirty="0" err="1"/>
              <a:t>theft</a:t>
            </a:r>
            <a:r>
              <a:rPr lang="fi-FI" sz="2400" dirty="0"/>
              <a:t> and </a:t>
            </a:r>
            <a:r>
              <a:rPr lang="fi-FI" sz="2400" dirty="0" err="1"/>
              <a:t>fraud</a:t>
            </a:r>
            <a:endParaRPr lang="fi-FI" sz="2400" dirty="0"/>
          </a:p>
          <a:p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BB7F7F-5F0A-8545-87F6-E0A9374BC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49288">
            <a:off x="-44133" y="2901745"/>
            <a:ext cx="12192000" cy="15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983" y="198203"/>
            <a:ext cx="9518048" cy="6247864"/>
          </a:xfrm>
          <a:prstGeom prst="rect">
            <a:avLst/>
          </a:prstGeom>
          <a:solidFill>
            <a:srgbClr val="BFBFBF">
              <a:alpha val="34902"/>
            </a:srgbClr>
          </a:solidFill>
        </p:spPr>
        <p:txBody>
          <a:bodyPr wrap="square" rtlCol="0">
            <a:spAutoFit/>
          </a:bodyPr>
          <a:lstStyle/>
          <a:p>
            <a:pPr marL="530225" indent="-530225"/>
            <a:r>
              <a:rPr lang="en-US" sz="2000" b="1" dirty="0"/>
              <a:t>Trends</a:t>
            </a:r>
          </a:p>
          <a:p>
            <a:pPr marL="530225" indent="-530225"/>
            <a:endParaRPr lang="en-US" sz="2000" b="1" dirty="0"/>
          </a:p>
          <a:p>
            <a:pPr marL="530225" indent="-530225">
              <a:buFont typeface="Arial" charset="0"/>
              <a:buChar char="•"/>
            </a:pPr>
            <a:r>
              <a:rPr lang="en-US" sz="2000" dirty="0"/>
              <a:t>Pressure for </a:t>
            </a:r>
            <a:r>
              <a:rPr lang="en-US" sz="2000" b="1" dirty="0"/>
              <a:t>lowering payment fees</a:t>
            </a:r>
            <a:r>
              <a:rPr lang="en-US" sz="2000" dirty="0"/>
              <a:t>; competition, new solutions, regulation</a:t>
            </a:r>
          </a:p>
          <a:p>
            <a:pPr marL="530225" lvl="1" indent="-530225">
              <a:buFont typeface="Arial" charset="0"/>
              <a:buChar char="•"/>
            </a:pPr>
            <a:r>
              <a:rPr lang="en-US" sz="2000" dirty="0"/>
              <a:t>Better possibilities for real-time payments</a:t>
            </a:r>
          </a:p>
          <a:p>
            <a:pPr marL="530225" lvl="1" indent="-530225">
              <a:buFont typeface="Arial" charset="0"/>
              <a:buChar char="•"/>
            </a:pPr>
            <a:r>
              <a:rPr lang="en-US" sz="2000" dirty="0" err="1"/>
              <a:t>Paymentsare</a:t>
            </a:r>
            <a:r>
              <a:rPr lang="en-US" sz="2000" dirty="0"/>
              <a:t> becoming </a:t>
            </a:r>
            <a:r>
              <a:rPr lang="en-US" sz="2000" b="1" dirty="0"/>
              <a:t>an invisible part of mobile shopping</a:t>
            </a:r>
            <a:r>
              <a:rPr lang="en-US" sz="2000" dirty="0"/>
              <a:t>; often, this process is operated by large tech-companies	</a:t>
            </a:r>
          </a:p>
          <a:p>
            <a:pPr marL="530225" indent="-530225">
              <a:buFont typeface="Arial" charset="0"/>
              <a:buChar char="•"/>
            </a:pPr>
            <a:r>
              <a:rPr lang="en-US" sz="2000" b="1" dirty="0"/>
              <a:t>PSD2</a:t>
            </a:r>
            <a:r>
              <a:rPr lang="en-US" sz="2000" dirty="0"/>
              <a:t> will have a positive impact on mobile payment in Europe, but it is unlikely that it would have an effect in the US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PSD2 forces the banks to develop simple, secure and effective APIs for third party service providers (API, Application programming interface)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online-shopping may move from traditional card payments to APIs</a:t>
            </a:r>
          </a:p>
          <a:p>
            <a:pPr marL="530225" indent="-530225">
              <a:buFont typeface="Arial" charset="0"/>
              <a:buChar char="•"/>
            </a:pPr>
            <a:r>
              <a:rPr lang="en-US" sz="2000" dirty="0"/>
              <a:t>Banks will further </a:t>
            </a:r>
            <a:r>
              <a:rPr lang="en-US" sz="2000" b="1" dirty="0"/>
              <a:t>cooperate</a:t>
            </a:r>
            <a:r>
              <a:rPr lang="en-US" sz="2000" dirty="0"/>
              <a:t> with Fintech-startups providing payment services</a:t>
            </a:r>
          </a:p>
          <a:p>
            <a:pPr marL="530225" indent="-530225">
              <a:buFont typeface="Arial" charset="0"/>
              <a:buChar char="•"/>
            </a:pPr>
            <a:endParaRPr lang="en-US" sz="2000" dirty="0"/>
          </a:p>
          <a:p>
            <a:pPr marL="530225" lvl="1" indent="-530225"/>
            <a:r>
              <a:rPr lang="en-US" sz="2000" b="1" dirty="0"/>
              <a:t>Data</a:t>
            </a:r>
          </a:p>
          <a:p>
            <a:pPr marL="530225" lvl="1" indent="-530225"/>
            <a:endParaRPr lang="en-US" sz="2000" b="1" dirty="0"/>
          </a:p>
          <a:p>
            <a:pPr marL="530225" lvl="1" indent="-530225">
              <a:buFont typeface="Arial" charset="0"/>
              <a:buChar char="•"/>
            </a:pPr>
            <a:r>
              <a:rPr lang="en-US" sz="2000" dirty="0"/>
              <a:t>Who is the best placed to </a:t>
            </a:r>
            <a:r>
              <a:rPr lang="en-US" sz="2000" b="1" dirty="0"/>
              <a:t>monetize data </a:t>
            </a:r>
            <a:r>
              <a:rPr lang="en-US" sz="2000" dirty="0"/>
              <a:t>obtained from payment services?</a:t>
            </a:r>
            <a:endParaRPr lang="en-US" sz="2000" b="1" dirty="0"/>
          </a:p>
          <a:p>
            <a:pPr marL="530225" indent="-530225">
              <a:buFont typeface="Arial" charset="0"/>
              <a:buChar char="•"/>
            </a:pPr>
            <a:r>
              <a:rPr lang="en-US" sz="2000" b="1" dirty="0"/>
              <a:t>Cheap payment services might be provided to attract customer in a larger ecosystem</a:t>
            </a:r>
            <a:r>
              <a:rPr lang="en-US" sz="2000" dirty="0"/>
              <a:t>; this ecosystem can exploit the data. Large tech-companies can design their systems so that a direct banking access is built in the system</a:t>
            </a:r>
          </a:p>
          <a:p>
            <a:pPr marL="530225" indent="-530225">
              <a:buFont typeface="Arial" charset="0"/>
              <a:buChar char="•"/>
            </a:pPr>
            <a:r>
              <a:rPr lang="en-US" sz="2000" dirty="0"/>
              <a:t>Vendors put pressure on banks and card companies to </a:t>
            </a:r>
            <a:r>
              <a:rPr lang="en-US" sz="2000" b="1" dirty="0"/>
              <a:t>distribute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170DB-EC5D-7E4C-8434-B4AB5F2B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3634">
            <a:off x="5323674" y="1175138"/>
            <a:ext cx="4470400" cy="201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F1CC1-13B3-1F45-B86E-66D493D161AA}"/>
              </a:ext>
            </a:extLst>
          </p:cNvPr>
          <p:cNvSpPr txBox="1"/>
          <p:nvPr/>
        </p:nvSpPr>
        <p:spPr>
          <a:xfrm>
            <a:off x="2329311" y="1560096"/>
            <a:ext cx="6841985" cy="4154984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 err="1"/>
              <a:t>Questions</a:t>
            </a:r>
            <a:r>
              <a:rPr lang="fi-FI" sz="2400" dirty="0"/>
              <a:t> </a:t>
            </a:r>
            <a:r>
              <a:rPr lang="fi-FI" sz="2400" dirty="0" err="1"/>
              <a:t>related</a:t>
            </a:r>
            <a:r>
              <a:rPr lang="fi-FI" sz="2400" dirty="0"/>
              <a:t> to data </a:t>
            </a:r>
            <a:r>
              <a:rPr lang="fi-FI" sz="2400" dirty="0" err="1"/>
              <a:t>privacy</a:t>
            </a:r>
            <a:r>
              <a:rPr lang="fi-FI" sz="2400" dirty="0"/>
              <a:t>: </a:t>
            </a:r>
          </a:p>
          <a:p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How is </a:t>
            </a:r>
            <a:r>
              <a:rPr lang="fi-FI" sz="2400" dirty="0" err="1"/>
              <a:t>personal</a:t>
            </a:r>
            <a:r>
              <a:rPr lang="fi-FI" sz="2400" dirty="0"/>
              <a:t> data </a:t>
            </a:r>
            <a:r>
              <a:rPr lang="fi-FI" sz="2400" dirty="0" err="1"/>
              <a:t>collected</a:t>
            </a:r>
            <a:r>
              <a:rPr lang="fi-FI" sz="2400" dirty="0"/>
              <a:t> and </a:t>
            </a:r>
            <a:r>
              <a:rPr lang="fi-FI" sz="2400" dirty="0" err="1"/>
              <a:t>stored</a:t>
            </a:r>
            <a:r>
              <a:rPr lang="fi-FI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Who</a:t>
            </a:r>
            <a:r>
              <a:rPr lang="fi-FI" sz="2400" dirty="0"/>
              <a:t>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use</a:t>
            </a:r>
            <a:r>
              <a:rPr lang="fi-FI" sz="2400" dirty="0"/>
              <a:t> it and to </a:t>
            </a:r>
            <a:r>
              <a:rPr lang="fi-FI" sz="2400" dirty="0" err="1"/>
              <a:t>what</a:t>
            </a:r>
            <a:r>
              <a:rPr lang="fi-FI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Who</a:t>
            </a:r>
            <a:r>
              <a:rPr lang="fi-FI" sz="2400" dirty="0"/>
              <a:t> is </a:t>
            </a:r>
            <a:r>
              <a:rPr lang="fi-FI" sz="2400" dirty="0" err="1"/>
              <a:t>responsible</a:t>
            </a:r>
            <a:r>
              <a:rPr lang="fi-FI" sz="2400" dirty="0"/>
              <a:t> </a:t>
            </a:r>
            <a:r>
              <a:rPr lang="fi-FI" sz="2400" dirty="0" err="1"/>
              <a:t>when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data is </a:t>
            </a:r>
            <a:r>
              <a:rPr lang="fi-FI" sz="2400" dirty="0" err="1"/>
              <a:t>transferred</a:t>
            </a:r>
            <a:r>
              <a:rPr lang="fi-FI" sz="2400" dirty="0"/>
              <a:t> to </a:t>
            </a:r>
            <a:r>
              <a:rPr lang="fi-FI" sz="2400" dirty="0" err="1"/>
              <a:t>third</a:t>
            </a:r>
            <a:r>
              <a:rPr lang="fi-FI" sz="2400" dirty="0"/>
              <a:t> </a:t>
            </a:r>
            <a:r>
              <a:rPr lang="fi-FI" sz="2400" dirty="0" err="1"/>
              <a:t>parties</a:t>
            </a:r>
            <a:r>
              <a:rPr lang="fi-FI" sz="2400" dirty="0"/>
              <a:t>? </a:t>
            </a:r>
            <a:r>
              <a:rPr lang="fi-FI" sz="2400" dirty="0" err="1"/>
              <a:t>What</a:t>
            </a:r>
            <a:r>
              <a:rPr lang="fi-FI" sz="2400" dirty="0"/>
              <a:t> is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responsibility</a:t>
            </a:r>
            <a:r>
              <a:rPr lang="fi-FI" sz="2400" dirty="0"/>
              <a:t> of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third</a:t>
            </a:r>
            <a:r>
              <a:rPr lang="fi-FI" sz="2400" dirty="0"/>
              <a:t> party?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How </a:t>
            </a:r>
            <a:r>
              <a:rPr lang="fi-FI" sz="2400" dirty="0" err="1"/>
              <a:t>can</a:t>
            </a:r>
            <a:r>
              <a:rPr lang="fi-FI" sz="2400" dirty="0"/>
              <a:t> I </a:t>
            </a:r>
            <a:r>
              <a:rPr lang="fi-FI" sz="2400" dirty="0" err="1"/>
              <a:t>see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data </a:t>
            </a:r>
            <a:r>
              <a:rPr lang="fi-FI" sz="2400" dirty="0" err="1"/>
              <a:t>concerning</a:t>
            </a:r>
            <a:r>
              <a:rPr lang="fi-FI" sz="2400" dirty="0"/>
              <a:t> me? How </a:t>
            </a:r>
            <a:r>
              <a:rPr lang="fi-FI" sz="2400" dirty="0" err="1"/>
              <a:t>can</a:t>
            </a:r>
            <a:r>
              <a:rPr lang="fi-FI" sz="2400" dirty="0"/>
              <a:t> I </a:t>
            </a:r>
            <a:r>
              <a:rPr lang="fi-FI" sz="2400" dirty="0" err="1"/>
              <a:t>correct</a:t>
            </a:r>
            <a:r>
              <a:rPr lang="fi-FI" sz="2400" dirty="0"/>
              <a:t> it </a:t>
            </a:r>
            <a:r>
              <a:rPr lang="fi-FI" sz="2400" dirty="0" err="1"/>
              <a:t>or</a:t>
            </a:r>
            <a:r>
              <a:rPr lang="fi-FI" sz="2400" dirty="0"/>
              <a:t> </a:t>
            </a:r>
            <a:r>
              <a:rPr lang="fi-FI" sz="2400" dirty="0" err="1"/>
              <a:t>ask</a:t>
            </a:r>
            <a:r>
              <a:rPr lang="fi-FI" sz="2400" dirty="0"/>
              <a:t> it to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deleted</a:t>
            </a:r>
            <a:r>
              <a:rPr lang="fi-FI" sz="2400" dirty="0"/>
              <a:t>? </a:t>
            </a:r>
            <a:r>
              <a:rPr lang="fi-FI" sz="2400" dirty="0" err="1"/>
              <a:t>Will</a:t>
            </a:r>
            <a:r>
              <a:rPr lang="fi-FI" sz="2400" dirty="0"/>
              <a:t> it </a:t>
            </a:r>
            <a:r>
              <a:rPr lang="fi-FI" sz="2400" dirty="0" err="1"/>
              <a:t>really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deleted</a:t>
            </a:r>
            <a:r>
              <a:rPr lang="fi-FI" sz="2400" dirty="0"/>
              <a:t>?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1079501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Digital Banking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6582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476"/>
            <a:ext cx="10515600" cy="6833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Changing landscape, opportunities and challenges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Decreasing marginal profit </a:t>
            </a:r>
          </a:p>
          <a:p>
            <a:pPr lvl="1"/>
            <a:r>
              <a:rPr lang="en-US" sz="2000" dirty="0"/>
              <a:t>More competition</a:t>
            </a:r>
          </a:p>
          <a:p>
            <a:pPr lvl="1"/>
            <a:r>
              <a:rPr lang="en-US" sz="2000" b="1" dirty="0"/>
              <a:t>Stronger regulation; stronger solvency requirements after financial crisis 2008</a:t>
            </a:r>
          </a:p>
          <a:p>
            <a:pPr lvl="1"/>
            <a:r>
              <a:rPr lang="en-US" sz="2000" dirty="0"/>
              <a:t>Emphasis on distribution channels and customers</a:t>
            </a:r>
          </a:p>
          <a:p>
            <a:pPr marL="0" indent="0">
              <a:buNone/>
            </a:pPr>
            <a:r>
              <a:rPr lang="en-US" sz="2000" dirty="0"/>
              <a:t>Emergence of Banking platforms </a:t>
            </a:r>
          </a:p>
          <a:p>
            <a:pPr marL="742950" lvl="2" indent="-285750">
              <a:spcBef>
                <a:spcPts val="1000"/>
              </a:spcBef>
            </a:pPr>
            <a:r>
              <a:rPr lang="en-US" b="1" dirty="0"/>
              <a:t>Collaboration</a:t>
            </a:r>
            <a:r>
              <a:rPr lang="en-US" dirty="0"/>
              <a:t> with other companies provides new opportunities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/>
              <a:t>Emergence of </a:t>
            </a:r>
            <a:r>
              <a:rPr lang="en-US" sz="2000" b="1" dirty="0"/>
              <a:t>could services; </a:t>
            </a:r>
            <a:r>
              <a:rPr lang="en-US" sz="2000" dirty="0"/>
              <a:t>Basic systems are moved in the cloud</a:t>
            </a:r>
          </a:p>
          <a:p>
            <a:pPr lvl="2"/>
            <a:r>
              <a:rPr lang="en-US" dirty="0"/>
              <a:t>Do cloud services enable new strategies for exploiting data?</a:t>
            </a:r>
          </a:p>
          <a:p>
            <a:pPr marL="0" indent="0">
              <a:buNone/>
            </a:pPr>
            <a:r>
              <a:rPr lang="en-US" sz="2000" b="1" dirty="0"/>
              <a:t>Questions related to data and data protection are open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dirty="0"/>
              <a:t>PSD2 payment service directive forces the banks to give third party service providers access to the accounting data and payment history of their customers, if the customer gives a permission to this</a:t>
            </a:r>
          </a:p>
          <a:p>
            <a:r>
              <a:rPr lang="en-US" sz="2000" b="1" dirty="0"/>
              <a:t>Fintech-startups and large tech-companies define the expectations of customer experience and customer interface</a:t>
            </a:r>
            <a:r>
              <a:rPr lang="en-US" sz="2000" dirty="0"/>
              <a:t>, banks no longer define customer expectations of the banking experience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How to fit new digital systems to legacy? </a:t>
            </a:r>
            <a:r>
              <a:rPr lang="en-US" sz="2000" dirty="0"/>
              <a:t>Old legacy makes it difficult to fulfil customer expectations.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  <a:p>
            <a:endParaRPr lang="en-US" sz="20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6818" y="1031815"/>
            <a:ext cx="9205500" cy="5324535"/>
          </a:xfrm>
          <a:prstGeom prst="rect">
            <a:avLst/>
          </a:prstGeom>
          <a:solidFill>
            <a:srgbClr val="8BC1A2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Despite notable effort, only few customer have changed from traditional banks to online banking and alternative banks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Physical presence has a value (still)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Alternative banks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Cannot provide solutions for the complicated needs of customers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Typically, alternative banks are secondary banks. To attract customers, they provide often either lower fees or better profits. This results to </a:t>
            </a:r>
            <a:r>
              <a:rPr lang="en-US" sz="2000" b="1" dirty="0"/>
              <a:t>lower profitability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Traditional banks can optimize their customer base and keep only the most profitable customer segments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b="1" dirty="0"/>
              <a:t>Transition to online and mobile banking is technically not very demanding</a:t>
            </a:r>
            <a:r>
              <a:rPr lang="en-US" sz="2000" dirty="0"/>
              <a:t>. If the movement of customers to alternative banks accelerates and becomes important, </a:t>
            </a:r>
            <a:r>
              <a:rPr lang="en-US" sz="2000" b="1" dirty="0"/>
              <a:t>traditional banks can quite easily change their focus in online and mobile banking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6927B-CFF9-D549-9734-255BA81203FC}"/>
              </a:ext>
            </a:extLst>
          </p:cNvPr>
          <p:cNvSpPr txBox="1"/>
          <p:nvPr/>
        </p:nvSpPr>
        <p:spPr>
          <a:xfrm>
            <a:off x="1201003" y="327546"/>
            <a:ext cx="2174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/>
              <a:t>Situation</a:t>
            </a:r>
            <a:r>
              <a:rPr lang="fi-FI" sz="2000" dirty="0"/>
              <a:t> </a:t>
            </a:r>
            <a:r>
              <a:rPr lang="fi-FI" sz="2000" dirty="0" err="1"/>
              <a:t>right</a:t>
            </a:r>
            <a:r>
              <a:rPr lang="fi-FI" sz="2000" dirty="0"/>
              <a:t> </a:t>
            </a:r>
            <a:r>
              <a:rPr lang="fi-FI" sz="2000" dirty="0" err="1"/>
              <a:t>now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9289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1698" y="1570494"/>
            <a:ext cx="10488604" cy="3477875"/>
          </a:xfrm>
          <a:prstGeom prst="rect">
            <a:avLst/>
          </a:prstGeom>
          <a:solidFill>
            <a:srgbClr val="8BCDCA">
              <a:alpha val="78824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It is not clear how banking platforms and platform economy will finally look </a:t>
            </a:r>
            <a:r>
              <a:rPr lang="fi-FI" sz="2000" dirty="0" err="1"/>
              <a:t>like</a:t>
            </a:r>
            <a:r>
              <a:rPr lang="fi-FI" sz="2000" dirty="0"/>
              <a:t>. For </a:t>
            </a:r>
            <a:r>
              <a:rPr lang="fi-FI" sz="2000" dirty="0" err="1"/>
              <a:t>this</a:t>
            </a:r>
            <a:r>
              <a:rPr lang="fi-FI" sz="2000" dirty="0"/>
              <a:t> </a:t>
            </a:r>
            <a:r>
              <a:rPr lang="fi-FI" sz="2000" dirty="0" err="1"/>
              <a:t>reason</a:t>
            </a:r>
            <a:r>
              <a:rPr lang="fi-FI" sz="2000" dirty="0"/>
              <a:t>, </a:t>
            </a:r>
            <a:r>
              <a:rPr lang="fi-FI" sz="2000" b="1" dirty="0" err="1"/>
              <a:t>many</a:t>
            </a:r>
            <a:r>
              <a:rPr lang="fi-FI" sz="2000" b="1" dirty="0"/>
              <a:t> </a:t>
            </a:r>
            <a:r>
              <a:rPr lang="fi-FI" sz="2000" b="1" dirty="0" err="1"/>
              <a:t>banks</a:t>
            </a:r>
            <a:r>
              <a:rPr lang="fi-FI" sz="2000" b="1" dirty="0"/>
              <a:t> </a:t>
            </a:r>
            <a:r>
              <a:rPr lang="fi-FI" sz="2000" b="1" dirty="0" err="1"/>
              <a:t>have</a:t>
            </a:r>
            <a:r>
              <a:rPr lang="fi-FI" sz="2000" b="1" dirty="0"/>
              <a:t> </a:t>
            </a:r>
            <a:r>
              <a:rPr lang="fi-FI" sz="2000" b="1" dirty="0" err="1"/>
              <a:t>been</a:t>
            </a:r>
            <a:r>
              <a:rPr lang="fi-FI" sz="2000" b="1" dirty="0"/>
              <a:t> </a:t>
            </a:r>
            <a:r>
              <a:rPr lang="fi-FI" sz="2000" b="1" dirty="0" err="1"/>
              <a:t>unwilling</a:t>
            </a:r>
            <a:r>
              <a:rPr lang="fi-FI" sz="2000" b="1" dirty="0"/>
              <a:t> to </a:t>
            </a:r>
            <a:r>
              <a:rPr lang="fi-FI" sz="2000" b="1" dirty="0" err="1"/>
              <a:t>invest</a:t>
            </a:r>
            <a:r>
              <a:rPr lang="fi-FI" sz="2000" b="1" dirty="0"/>
              <a:t> in </a:t>
            </a:r>
            <a:r>
              <a:rPr lang="fi-FI" sz="2000" b="1" dirty="0" err="1"/>
              <a:t>banking</a:t>
            </a:r>
            <a:r>
              <a:rPr lang="fi-FI" sz="2000" b="1" dirty="0"/>
              <a:t> </a:t>
            </a:r>
            <a:r>
              <a:rPr lang="fi-FI" sz="2000" b="1" dirty="0" err="1"/>
              <a:t>platform</a:t>
            </a:r>
            <a:r>
              <a:rPr lang="fi-FI" sz="2000" b="1" dirty="0"/>
              <a:t> </a:t>
            </a:r>
            <a:r>
              <a:rPr lang="fi-FI" sz="2000" b="1" dirty="0" err="1"/>
              <a:t>solutions</a:t>
            </a:r>
            <a:r>
              <a:rPr lang="fi-FI" sz="2000" dirty="0"/>
              <a:t>.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openess</a:t>
            </a:r>
            <a:r>
              <a:rPr lang="en-US" sz="2000" dirty="0"/>
              <a:t> of platforms depends, among others, on regulators. How many regulators in the world will require Open Banking </a:t>
            </a:r>
            <a:r>
              <a:rPr lang="mr-IN" sz="2000" dirty="0"/>
              <a:t>–</a:t>
            </a:r>
            <a:r>
              <a:rPr lang="en-US" sz="2000" dirty="0"/>
              <a:t>standards? How will the EU PSD2-payment service directive be monitored in practice.</a:t>
            </a:r>
          </a:p>
          <a:p>
            <a:pPr marL="342900" indent="-342900">
              <a:buFont typeface="Arial" charset="0"/>
              <a:buChar char="•"/>
            </a:pPr>
            <a:endParaRPr lang="en-US" sz="2000" i="1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Who manages the platforms used in Open Banking?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banks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large tech-companies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open platforms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088" y="996852"/>
            <a:ext cx="6731758" cy="4570046"/>
          </a:xfrm>
          <a:solidFill>
            <a:srgbClr val="BDD7EE">
              <a:alpha val="81176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/>
              <a:t>1. Platforms managed by banks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Banks can o</a:t>
            </a:r>
            <a:r>
              <a:rPr lang="en-US" sz="2000" b="1" dirty="0"/>
              <a:t>utsource the design of less-profitable services </a:t>
            </a:r>
          </a:p>
          <a:p>
            <a:pPr marL="0" indent="0">
              <a:buNone/>
            </a:pPr>
            <a:r>
              <a:rPr lang="en-US" sz="2000" dirty="0"/>
              <a:t>Banks can form an </a:t>
            </a:r>
            <a:r>
              <a:rPr lang="en-US" sz="2000" b="1" dirty="0"/>
              <a:t>optimal product portfolio </a:t>
            </a:r>
            <a:r>
              <a:rPr lang="en-US" sz="2000" dirty="0"/>
              <a:t>using different sources</a:t>
            </a:r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b="1" dirty="0"/>
              <a:t>customer</a:t>
            </a:r>
            <a:r>
              <a:rPr lang="en-US" sz="2000" dirty="0"/>
              <a:t>s profit from varied and tailored solutions, but they </a:t>
            </a:r>
            <a:r>
              <a:rPr lang="en-US" sz="2000" b="1" dirty="0"/>
              <a:t>are not as free to choose </a:t>
            </a:r>
            <a:r>
              <a:rPr lang="en-US" sz="2000" dirty="0"/>
              <a:t>as they would be if the banking platforms were totally open (not managed by banks)</a:t>
            </a:r>
          </a:p>
          <a:p>
            <a:r>
              <a:rPr lang="en-US" sz="2000" b="1" dirty="0"/>
              <a:t>Fintech-startups design white-label products </a:t>
            </a:r>
            <a:r>
              <a:rPr lang="en-US" sz="2000" dirty="0"/>
              <a:t>which will be adapted under the brand of the bank</a:t>
            </a:r>
          </a:p>
          <a:p>
            <a:r>
              <a:rPr lang="en-US" sz="2000" dirty="0"/>
              <a:t>Banks don’t need to develop the open data solutions required by the regulator </a:t>
            </a:r>
          </a:p>
          <a:p>
            <a:r>
              <a:rPr lang="en-US" sz="2000" b="1" dirty="0"/>
              <a:t>Fintech-startups reach their potential customers better via cooperation with banks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712" y="0"/>
            <a:ext cx="5991225" cy="657225"/>
          </a:xfrm>
        </p:spPr>
        <p:txBody>
          <a:bodyPr>
            <a:normAutofit/>
          </a:bodyPr>
          <a:lstStyle/>
          <a:p>
            <a:r>
              <a:rPr lang="en-US" sz="3600" dirty="0"/>
              <a:t>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971550"/>
            <a:ext cx="6962775" cy="49952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Drivers of the disruption on the financial industry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Changing society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New technologies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New players</a:t>
            </a:r>
            <a:br>
              <a:rPr lang="en-US" sz="2000" dirty="0"/>
            </a:br>
            <a:endParaRPr lang="en-US" dirty="0"/>
          </a:p>
          <a:p>
            <a:pPr marL="0" indent="0">
              <a:buNone/>
            </a:pPr>
            <a:r>
              <a:rPr lang="en-US" sz="2000" b="1" dirty="0"/>
              <a:t>Subsectors of the financial industry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Payments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Digital Banking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Investment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Crowdfunding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Insurance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782657" y="5798145"/>
            <a:ext cx="3173369" cy="923330"/>
          </a:xfrm>
          <a:prstGeom prst="rect">
            <a:avLst/>
          </a:prstGeom>
          <a:solidFill>
            <a:srgbClr val="F2F2F2">
              <a:alpha val="7098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Based partly on the </a:t>
            </a:r>
          </a:p>
          <a:p>
            <a:pPr algn="r"/>
            <a:r>
              <a:rPr lang="en-US" dirty="0"/>
              <a:t>World Economic Forum Fintech </a:t>
            </a:r>
          </a:p>
          <a:p>
            <a:pPr algn="r"/>
            <a:r>
              <a:rPr lang="en-US" dirty="0"/>
              <a:t>report from  August 2017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4EA49-9393-7B4A-AF05-05F8ADFFFE26}"/>
              </a:ext>
            </a:extLst>
          </p:cNvPr>
          <p:cNvSpPr txBox="1"/>
          <p:nvPr/>
        </p:nvSpPr>
        <p:spPr>
          <a:xfrm>
            <a:off x="6697346" y="2183642"/>
            <a:ext cx="1994520" cy="923330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fi-FI" sz="5400" dirty="0"/>
              <a:t>TRUST</a:t>
            </a:r>
          </a:p>
        </p:txBody>
      </p:sp>
    </p:spTree>
    <p:extLst>
      <p:ext uri="{BB962C8B-B14F-4D97-AF65-F5344CB8AC3E}">
        <p14:creationId xmlns:p14="http://schemas.microsoft.com/office/powerpoint/2010/main" val="31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1166" y="461878"/>
            <a:ext cx="8753476" cy="5601533"/>
          </a:xfrm>
          <a:prstGeom prst="rect">
            <a:avLst/>
          </a:prstGeom>
          <a:solidFill>
            <a:srgbClr val="B4C7E7">
              <a:alpha val="54902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2. Platforms managed by large tech-companies</a:t>
            </a:r>
          </a:p>
          <a:p>
            <a:endParaRPr lang="en-US" sz="2000" dirty="0"/>
          </a:p>
          <a:p>
            <a:r>
              <a:rPr lang="en-US" sz="2000" dirty="0"/>
              <a:t>Fintech-startups and small banks collaborate with large tech-companies to maximize their potential customer base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cust</a:t>
            </a:r>
            <a:r>
              <a:rPr lang="en-US" sz="2000" b="1" dirty="0"/>
              <a:t>omers can buy via large tech companies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Trad</a:t>
            </a:r>
            <a:r>
              <a:rPr lang="en-US" sz="2000" b="1" dirty="0"/>
              <a:t>itional players </a:t>
            </a:r>
            <a:r>
              <a:rPr lang="en-US" sz="2000" dirty="0"/>
              <a:t>of the financial sector must decide whether to </a:t>
            </a:r>
            <a:r>
              <a:rPr lang="en-US" sz="2000" b="1" dirty="0"/>
              <a:t>collaborate</a:t>
            </a:r>
            <a:r>
              <a:rPr lang="en-US" sz="2000" dirty="0"/>
              <a:t> with large techs; large techs have better access and resources, traditional players must find out other competitive advantage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Maybe only regulated financial services and products will remain in the banks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market position of large tech-companies might become so dominant that regulator should  express their view on the risks related to it.</a:t>
            </a:r>
          </a:p>
          <a:p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Large tech companies will obtain </a:t>
            </a:r>
            <a:r>
              <a:rPr lang="en-US" sz="2000" b="1" dirty="0"/>
              <a:t>even more data </a:t>
            </a:r>
            <a:r>
              <a:rPr lang="en-US" sz="2000" dirty="0"/>
              <a:t>of their customers than earlier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26794" y="5991020"/>
            <a:ext cx="2937387" cy="365125"/>
          </a:xfrm>
        </p:spPr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600" y="1431925"/>
            <a:ext cx="8166100" cy="2889351"/>
          </a:xfrm>
          <a:solidFill>
            <a:srgbClr val="B4C7E7">
              <a:alpha val="67059"/>
            </a:srgb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b="1" dirty="0"/>
              <a:t>3. Open platforms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2900" b="1" dirty="0"/>
              <a:t>As a result of regulation, the banks are forced to use open </a:t>
            </a:r>
            <a:r>
              <a:rPr lang="en-US" sz="2900" b="1" dirty="0">
                <a:ea typeface="Andale Mono" charset="0"/>
                <a:cs typeface="Andale Mono" charset="0"/>
              </a:rPr>
              <a:t>application programming interfaces</a:t>
            </a:r>
            <a:r>
              <a:rPr lang="en-US" sz="2900" b="1" dirty="0"/>
              <a:t> (APIs)</a:t>
            </a:r>
          </a:p>
          <a:p>
            <a:pPr lvl="1"/>
            <a:r>
              <a:rPr lang="en-US" sz="2900" dirty="0"/>
              <a:t>Third party service providers can use these APIs to design their own services</a:t>
            </a:r>
          </a:p>
          <a:p>
            <a:r>
              <a:rPr lang="en-US" sz="2900" dirty="0"/>
              <a:t>Banks will be competing with the third party service providers</a:t>
            </a:r>
          </a:p>
          <a:p>
            <a:r>
              <a:rPr lang="en-US" sz="2900" dirty="0"/>
              <a:t>Customer has </a:t>
            </a:r>
            <a:r>
              <a:rPr lang="en-US" sz="2900" b="1" dirty="0"/>
              <a:t>maximal freedom</a:t>
            </a:r>
            <a:r>
              <a:rPr lang="en-US" sz="2900" dirty="0"/>
              <a:t> of choice</a:t>
            </a:r>
          </a:p>
          <a:p>
            <a:pPr marL="0" indent="0">
              <a:buNone/>
            </a:pPr>
            <a:r>
              <a:rPr lang="en-US" sz="32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8BA7E-8034-E04A-82AD-F3FEA07B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50" y="1746485"/>
            <a:ext cx="5385804" cy="4170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584252-EE36-E546-9C39-797E5CB3ADF2}"/>
              </a:ext>
            </a:extLst>
          </p:cNvPr>
          <p:cNvSpPr txBox="1"/>
          <p:nvPr/>
        </p:nvSpPr>
        <p:spPr>
          <a:xfrm>
            <a:off x="867966" y="629730"/>
            <a:ext cx="57906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 err="1"/>
              <a:t>Different</a:t>
            </a:r>
            <a:r>
              <a:rPr lang="fi-FI" sz="2000" dirty="0"/>
              <a:t> </a:t>
            </a:r>
            <a:r>
              <a:rPr lang="fi-FI" sz="2000" dirty="0" err="1"/>
              <a:t>types</a:t>
            </a:r>
            <a:r>
              <a:rPr lang="fi-FI" sz="2000" dirty="0"/>
              <a:t> of </a:t>
            </a:r>
            <a:r>
              <a:rPr lang="fi-FI" sz="2000" dirty="0" err="1"/>
              <a:t>banks</a:t>
            </a:r>
            <a:r>
              <a:rPr lang="fi-FI" sz="2000" dirty="0"/>
              <a:t> </a:t>
            </a:r>
            <a:r>
              <a:rPr lang="fi-FI" sz="2000" dirty="0" err="1"/>
              <a:t>will</a:t>
            </a:r>
            <a:r>
              <a:rPr lang="fi-FI" sz="2000" dirty="0"/>
              <a:t> </a:t>
            </a:r>
            <a:r>
              <a:rPr lang="fi-FI" sz="2000" dirty="0" err="1"/>
              <a:t>adopt</a:t>
            </a:r>
            <a:r>
              <a:rPr lang="fi-FI" sz="2000" dirty="0"/>
              <a:t> </a:t>
            </a:r>
            <a:r>
              <a:rPr lang="fi-FI" sz="2000" dirty="0" err="1"/>
              <a:t>different</a:t>
            </a:r>
            <a:r>
              <a:rPr lang="fi-FI" sz="2000" dirty="0"/>
              <a:t> </a:t>
            </a:r>
            <a:r>
              <a:rPr lang="fi-FI" sz="2000" dirty="0" err="1"/>
              <a:t>strategies</a:t>
            </a:r>
            <a:endParaRPr lang="fi-FI" sz="2000" dirty="0"/>
          </a:p>
          <a:p>
            <a:endParaRPr lang="fi-FI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A3F1D-BF97-1B45-9970-C2B2320D6B12}"/>
              </a:ext>
            </a:extLst>
          </p:cNvPr>
          <p:cNvSpPr txBox="1"/>
          <p:nvPr/>
        </p:nvSpPr>
        <p:spPr>
          <a:xfrm>
            <a:off x="9726147" y="6017796"/>
            <a:ext cx="23494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/>
              <a:t>Picture </a:t>
            </a:r>
            <a:r>
              <a:rPr lang="fi-FI" sz="2000" dirty="0" err="1"/>
              <a:t>by</a:t>
            </a:r>
            <a:r>
              <a:rPr lang="fi-FI" sz="2000" dirty="0"/>
              <a:t> Accenture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52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112000" y="246743"/>
            <a:ext cx="424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Will the customer be more interested in Open Banking when cybersecurity develops? </a:t>
            </a:r>
          </a:p>
          <a:p>
            <a:endParaRPr lang="fi-FI" sz="2000" i="1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What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kind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of business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models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can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large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tech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companies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use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to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extend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their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banking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 </a:t>
            </a:r>
            <a:r>
              <a:rPr lang="fi-FI" sz="2000" i="1" dirty="0" err="1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services</a:t>
            </a:r>
            <a:r>
              <a:rPr lang="fi-FI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?</a:t>
            </a:r>
            <a:endParaRPr lang="en-US" sz="2000" i="1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endParaRPr lang="en-US" sz="2000" i="1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How can traditional banks move their competitive advantage in the digital world?</a:t>
            </a:r>
          </a:p>
          <a:p>
            <a:endParaRPr lang="en-US" sz="2000" i="1" dirty="0">
              <a:solidFill>
                <a:schemeClr val="bg1"/>
              </a:solidFill>
              <a:latin typeface="Andale Mono" charset="0"/>
              <a:ea typeface="Andale Mono" charset="0"/>
              <a:cs typeface="Andale Mono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Andale Mono" charset="0"/>
                <a:ea typeface="Andale Mono" charset="0"/>
                <a:cs typeface="Andale Mono" charset="0"/>
              </a:rPr>
              <a:t>What kind of partners do the banks choose as a long-term strategy?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5" y="4400549"/>
            <a:ext cx="3293445" cy="22043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CDD6F8-D550-0841-848A-C286EE0FA2AF}"/>
              </a:ext>
            </a:extLst>
          </p:cNvPr>
          <p:cNvSpPr txBox="1"/>
          <p:nvPr/>
        </p:nvSpPr>
        <p:spPr>
          <a:xfrm>
            <a:off x="586854" y="2361063"/>
            <a:ext cx="6287299" cy="830997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fi-FI" sz="2400" dirty="0" err="1"/>
              <a:t>When</a:t>
            </a:r>
            <a:r>
              <a:rPr lang="fi-FI" sz="2400" dirty="0"/>
              <a:t> </a:t>
            </a:r>
            <a:r>
              <a:rPr lang="fi-FI" sz="2400" dirty="0" err="1"/>
              <a:t>can</a:t>
            </a:r>
            <a:r>
              <a:rPr lang="fi-FI" sz="2400" dirty="0"/>
              <a:t> a </a:t>
            </a:r>
            <a:r>
              <a:rPr lang="fi-FI" sz="2400" dirty="0" err="1"/>
              <a:t>cyber</a:t>
            </a:r>
            <a:r>
              <a:rPr lang="fi-FI" sz="2400" dirty="0"/>
              <a:t> </a:t>
            </a:r>
            <a:r>
              <a:rPr lang="fi-FI" sz="2400" dirty="0" err="1"/>
              <a:t>attack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interpreted</a:t>
            </a:r>
            <a:r>
              <a:rPr lang="fi-FI" sz="2400" dirty="0"/>
              <a:t> as an act</a:t>
            </a:r>
          </a:p>
          <a:p>
            <a:r>
              <a:rPr lang="fi-FI" sz="2400" dirty="0"/>
              <a:t>of </a:t>
            </a:r>
            <a:r>
              <a:rPr lang="fi-FI" sz="2400" dirty="0" err="1"/>
              <a:t>war</a:t>
            </a:r>
            <a:r>
              <a:rPr lang="fi-FI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17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38364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141894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" y="180109"/>
            <a:ext cx="12130003" cy="685800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1875" y="608287"/>
            <a:ext cx="10528249" cy="60016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B050"/>
              </a:solidFill>
              <a:latin typeface="+mj-lt"/>
              <a:ea typeface="Andale Mono" charset="0"/>
              <a:cs typeface="Andale Mono" charset="0"/>
            </a:endParaRPr>
          </a:p>
          <a:p>
            <a:r>
              <a:rPr lang="en-US" sz="2400" dirty="0">
                <a:solidFill>
                  <a:srgbClr val="00B050"/>
                </a:solidFill>
                <a:ea typeface="Andale Mono" charset="0"/>
                <a:cs typeface="Andale Mono" charset="0"/>
              </a:rPr>
              <a:t>Decreasing profit marginal; need for reforms</a:t>
            </a:r>
          </a:p>
          <a:p>
            <a:endParaRPr lang="en-US" sz="2000" dirty="0">
              <a:solidFill>
                <a:srgbClr val="00B050"/>
              </a:solidFill>
              <a:latin typeface="+mj-lt"/>
              <a:ea typeface="Andale Mono" charset="0"/>
              <a:cs typeface="Andale Mono" charset="0"/>
            </a:endParaRPr>
          </a:p>
          <a:p>
            <a:r>
              <a:rPr lang="en-US" sz="2000" dirty="0" err="1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Robo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-advising in investment management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To be profitable, new inexpensive products require large markets; pressure for consolidations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Robo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-advisors can easily serve large markets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+mj-lt"/>
                <a:ea typeface="Andale Mono" charset="0"/>
                <a:cs typeface="Andale Mono" charset="0"/>
              </a:rPr>
              <a:t>The regulator has continuously been obliged to monitor investment companies that are cheating their clients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; there is a need for inexpensive </a:t>
            </a:r>
            <a:r>
              <a:rPr lang="en-US" sz="2000" dirty="0" err="1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robo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-advising and tailored solutions provided by traditional banks.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+mj-lt"/>
                <a:ea typeface="Andale Mono" charset="0"/>
                <a:cs typeface="Andale Mono" charset="0"/>
              </a:rPr>
              <a:t>In his daily life, the customer has already been accustomed with online customer interfaces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; there is no expectation of traditional banking environment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middle- ja back-office </a:t>
            </a:r>
            <a:r>
              <a:rPr lang="mr-IN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–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operations have been increasingly automated or out-sourced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The customers using </a:t>
            </a:r>
            <a:r>
              <a:rPr lang="en-US" sz="2000" dirty="0" err="1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robo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-advisors bring a relatively 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Andale Mono" charset="0"/>
                <a:cs typeface="Andale Mono" charset="0"/>
              </a:rPr>
              <a:t>low profit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Traditional customers value traditional advising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How is it possible to differentiate from other </a:t>
            </a:r>
            <a:r>
              <a:rPr lang="en-US" sz="2000" dirty="0" err="1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robo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-advisors?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00B050"/>
              </a:solidFill>
              <a:latin typeface="+mj-lt"/>
              <a:ea typeface="Andale Mono" charset="0"/>
              <a:cs typeface="Andale Mono" charset="0"/>
            </a:endParaRPr>
          </a:p>
          <a:p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New entrants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It is expensive to obtain a large </a:t>
            </a:r>
            <a:r>
              <a:rPr lang="en-US" sz="2000" dirty="0">
                <a:solidFill>
                  <a:srgbClr val="FF0000"/>
                </a:solidFill>
                <a:latin typeface="+mj-lt"/>
                <a:ea typeface="Andale Mono" charset="0"/>
                <a:cs typeface="Andale Mono" charset="0"/>
              </a:rPr>
              <a:t>good customer base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+mj-lt"/>
                <a:ea typeface="Andale Mono" charset="0"/>
                <a:cs typeface="Andale Mono" charset="0"/>
              </a:rPr>
              <a:t>Copying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 the existing technology needed for </a:t>
            </a:r>
            <a:r>
              <a:rPr lang="en-US" sz="2000" dirty="0" err="1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robo</a:t>
            </a:r>
            <a:r>
              <a:rPr lang="en-US" sz="2000" dirty="0">
                <a:solidFill>
                  <a:srgbClr val="00B050"/>
                </a:solidFill>
                <a:latin typeface="+mj-lt"/>
                <a:ea typeface="Andale Mono" charset="0"/>
                <a:cs typeface="Andale Mono" charset="0"/>
              </a:rPr>
              <a:t>-advising is easy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44EE1-24B3-1840-89BA-DB6143AA961B}"/>
              </a:ext>
            </a:extLst>
          </p:cNvPr>
          <p:cNvSpPr txBox="1"/>
          <p:nvPr/>
        </p:nvSpPr>
        <p:spPr>
          <a:xfrm>
            <a:off x="790260" y="4341768"/>
            <a:ext cx="9191940" cy="1200329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fi-FI" sz="2400" dirty="0" err="1"/>
              <a:t>Who</a:t>
            </a:r>
            <a:r>
              <a:rPr lang="fi-FI" sz="2400" dirty="0"/>
              <a:t> is </a:t>
            </a:r>
            <a:r>
              <a:rPr lang="fi-FI" sz="2400" dirty="0" err="1"/>
              <a:t>responsible</a:t>
            </a:r>
            <a:r>
              <a:rPr lang="fi-FI" sz="2400" dirty="0"/>
              <a:t> </a:t>
            </a:r>
            <a:r>
              <a:rPr lang="fi-FI" sz="2400" dirty="0" err="1"/>
              <a:t>if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robot</a:t>
            </a:r>
            <a:r>
              <a:rPr lang="fi-FI" sz="2400" dirty="0"/>
              <a:t> </a:t>
            </a:r>
            <a:r>
              <a:rPr lang="fi-FI" sz="2400" dirty="0" err="1"/>
              <a:t>does</a:t>
            </a:r>
            <a:r>
              <a:rPr lang="fi-FI" sz="2400" dirty="0"/>
              <a:t> </a:t>
            </a:r>
            <a:r>
              <a:rPr lang="fi-FI" sz="2400" dirty="0" err="1"/>
              <a:t>not</a:t>
            </a:r>
            <a:r>
              <a:rPr lang="fi-FI" sz="2400" dirty="0"/>
              <a:t> </a:t>
            </a:r>
            <a:r>
              <a:rPr lang="fi-FI" sz="2400" dirty="0" err="1"/>
              <a:t>work</a:t>
            </a:r>
            <a:r>
              <a:rPr lang="fi-FI" sz="2400" dirty="0"/>
              <a:t> as it </a:t>
            </a:r>
            <a:r>
              <a:rPr lang="fi-FI" sz="2400" dirty="0" err="1"/>
              <a:t>has</a:t>
            </a:r>
            <a:r>
              <a:rPr lang="fi-FI" sz="2400" dirty="0"/>
              <a:t> </a:t>
            </a:r>
            <a:r>
              <a:rPr lang="fi-FI" sz="2400" dirty="0" err="1"/>
              <a:t>been</a:t>
            </a:r>
            <a:r>
              <a:rPr lang="fi-FI" sz="2400" dirty="0"/>
              <a:t> </a:t>
            </a:r>
            <a:r>
              <a:rPr lang="fi-FI" sz="2400" dirty="0" err="1"/>
              <a:t>coded</a:t>
            </a:r>
            <a:r>
              <a:rPr lang="fi-FI" sz="2400" dirty="0"/>
              <a:t>?</a:t>
            </a:r>
          </a:p>
          <a:p>
            <a:r>
              <a:rPr lang="fi-FI" sz="2400" dirty="0" err="1"/>
              <a:t>What</a:t>
            </a:r>
            <a:r>
              <a:rPr lang="fi-FI" sz="2400" dirty="0"/>
              <a:t> </a:t>
            </a:r>
            <a:r>
              <a:rPr lang="fi-FI" sz="2400" dirty="0" err="1"/>
              <a:t>about</a:t>
            </a:r>
            <a:r>
              <a:rPr lang="fi-FI" sz="2400" dirty="0"/>
              <a:t> </a:t>
            </a:r>
            <a:r>
              <a:rPr lang="fi-FI" sz="2400" dirty="0" err="1"/>
              <a:t>situations</a:t>
            </a:r>
            <a:r>
              <a:rPr lang="fi-FI" sz="2400" dirty="0"/>
              <a:t> </a:t>
            </a:r>
            <a:r>
              <a:rPr lang="fi-FI" sz="2400" dirty="0" err="1"/>
              <a:t>where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robot</a:t>
            </a:r>
            <a:r>
              <a:rPr lang="fi-FI" sz="2400" dirty="0"/>
              <a:t> </a:t>
            </a:r>
            <a:r>
              <a:rPr lang="fi-FI" sz="2400" dirty="0" err="1"/>
              <a:t>must</a:t>
            </a:r>
            <a:r>
              <a:rPr lang="fi-FI" sz="2400" dirty="0"/>
              <a:t> </a:t>
            </a:r>
            <a:r>
              <a:rPr lang="fi-FI" sz="2400" dirty="0" err="1"/>
              <a:t>do</a:t>
            </a:r>
            <a:r>
              <a:rPr lang="fi-FI" sz="2400" dirty="0"/>
              <a:t> </a:t>
            </a:r>
            <a:r>
              <a:rPr lang="fi-FI" sz="2400" dirty="0" err="1"/>
              <a:t>ethical</a:t>
            </a:r>
            <a:r>
              <a:rPr lang="fi-FI" sz="2400" dirty="0"/>
              <a:t> </a:t>
            </a:r>
            <a:r>
              <a:rPr lang="fi-FI" sz="2400" dirty="0" err="1"/>
              <a:t>choices</a:t>
            </a:r>
            <a:r>
              <a:rPr lang="fi-FI" sz="2400" dirty="0"/>
              <a:t>? </a:t>
            </a:r>
            <a:r>
              <a:rPr lang="fi-FI" sz="2400" dirty="0" err="1"/>
              <a:t>Who</a:t>
            </a:r>
            <a:r>
              <a:rPr lang="fi-FI" sz="2400" dirty="0"/>
              <a:t>  is</a:t>
            </a:r>
          </a:p>
          <a:p>
            <a:r>
              <a:rPr lang="fi-FI" sz="2400" dirty="0" err="1"/>
              <a:t>responsible</a:t>
            </a:r>
            <a:r>
              <a:rPr lang="fi-FI" sz="2400" dirty="0"/>
              <a:t>? How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these</a:t>
            </a:r>
            <a:r>
              <a:rPr lang="fi-FI" sz="2400" dirty="0"/>
              <a:t> </a:t>
            </a:r>
            <a:r>
              <a:rPr lang="fi-FI" sz="2400" dirty="0" err="1"/>
              <a:t>choices</a:t>
            </a:r>
            <a:r>
              <a:rPr lang="fi-FI" sz="2400" dirty="0"/>
              <a:t>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coded</a:t>
            </a:r>
            <a:r>
              <a:rPr lang="fi-FI" sz="24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EE2FF-1022-2D49-AAC9-938F04E175AF}"/>
              </a:ext>
            </a:extLst>
          </p:cNvPr>
          <p:cNvSpPr txBox="1"/>
          <p:nvPr/>
        </p:nvSpPr>
        <p:spPr>
          <a:xfrm>
            <a:off x="272955" y="1310185"/>
            <a:ext cx="11080845" cy="1569660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ea typeface="Andale Mono" charset="0"/>
                <a:cs typeface="Andale Mono" charset="0"/>
              </a:rPr>
              <a:t>The regulator has continuously been obliged to monitor investment companies that are cheating their clients; there is a need for inexpensive </a:t>
            </a:r>
            <a:r>
              <a:rPr lang="en-US" sz="2400" dirty="0" err="1">
                <a:ea typeface="Andale Mono" charset="0"/>
                <a:cs typeface="Andale Mono" charset="0"/>
              </a:rPr>
              <a:t>robo</a:t>
            </a:r>
            <a:r>
              <a:rPr lang="en-US" sz="2400" dirty="0">
                <a:ea typeface="Andale Mono" charset="0"/>
                <a:cs typeface="Andale Mono" charset="0"/>
              </a:rPr>
              <a:t>-advising and tailored solutions provided by traditional banks. 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8493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1079501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14198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79" y="326097"/>
            <a:ext cx="10807461" cy="6395378"/>
          </a:xfrm>
          <a:solidFill>
            <a:srgbClr val="BDD7EE">
              <a:alpha val="89020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1. Traditional banks and other credit providers</a:t>
            </a:r>
          </a:p>
          <a:p>
            <a:r>
              <a:rPr lang="en-US" sz="2000" dirty="0"/>
              <a:t>try to </a:t>
            </a:r>
            <a:r>
              <a:rPr lang="en-US" sz="2000" b="1" dirty="0"/>
              <a:t>exploit their existing data more </a:t>
            </a:r>
            <a:r>
              <a:rPr lang="en-US" sz="2000" dirty="0"/>
              <a:t>efficiently</a:t>
            </a:r>
          </a:p>
          <a:p>
            <a:pPr lvl="1"/>
            <a:r>
              <a:rPr lang="en-US" sz="2000" dirty="0"/>
              <a:t>Oftentimes, the data is siloed  (also for </a:t>
            </a:r>
            <a:r>
              <a:rPr lang="en-US" sz="2000" b="1" dirty="0"/>
              <a:t>regulatory reasons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Strong effort on data development, automation and new analytics</a:t>
            </a:r>
          </a:p>
          <a:p>
            <a:pPr marL="0" lvl="1" indent="0">
              <a:buNone/>
            </a:pPr>
            <a:endParaRPr lang="en-US" sz="2000" dirty="0"/>
          </a:p>
          <a:p>
            <a:pPr marL="0" lvl="1" indent="0">
              <a:buNone/>
            </a:pPr>
            <a:r>
              <a:rPr lang="en-US" sz="2000" b="1" dirty="0"/>
              <a:t>2. Fintech-startups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/>
              <a:t>Often specialized on </a:t>
            </a:r>
            <a:r>
              <a:rPr lang="en-US" sz="2000" b="1" dirty="0"/>
              <a:t>niche-areas</a:t>
            </a:r>
          </a:p>
          <a:p>
            <a:r>
              <a:rPr lang="en-US" sz="2000" dirty="0"/>
              <a:t>New adjudication techniques allow Fintech-startups to </a:t>
            </a:r>
            <a:r>
              <a:rPr lang="en-US" sz="2000" b="1" dirty="0"/>
              <a:t>serve also subprime-customers </a:t>
            </a:r>
            <a:r>
              <a:rPr lang="en-US" sz="2000" dirty="0"/>
              <a:t>and underbanked persons; alternative credit models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However, there is no knowledge on how alternative models for subprime customers will make it, for example, during a time of  financial distress</a:t>
            </a:r>
          </a:p>
          <a:p>
            <a:r>
              <a:rPr lang="en-US" sz="2000" dirty="0"/>
              <a:t>These Fintech-startups have </a:t>
            </a:r>
            <a:r>
              <a:rPr lang="en-US" sz="2000" b="1" dirty="0"/>
              <a:t>higher costs than banks</a:t>
            </a:r>
            <a:r>
              <a:rPr lang="en-US" sz="2000" dirty="0"/>
              <a:t>; can they survive in the long run?</a:t>
            </a:r>
          </a:p>
          <a:p>
            <a:pPr lvl="1"/>
            <a:endParaRPr lang="en-US" sz="2000" dirty="0"/>
          </a:p>
          <a:p>
            <a:r>
              <a:rPr lang="en-US" sz="2000" dirty="0"/>
              <a:t>Impact also on the operations of traditional banks and other financial institutions</a:t>
            </a:r>
          </a:p>
          <a:p>
            <a:pPr lvl="2"/>
            <a:r>
              <a:rPr lang="en-US" dirty="0"/>
              <a:t>greater amount of automated processes</a:t>
            </a:r>
          </a:p>
          <a:p>
            <a:pPr lvl="2"/>
            <a:r>
              <a:rPr lang="en-US" b="1" dirty="0"/>
              <a:t>Legacy / existing ITC architecture can set limitations </a:t>
            </a:r>
            <a:r>
              <a:rPr lang="en-US" dirty="0"/>
              <a:t>or slow down the development of new digital systems</a:t>
            </a:r>
          </a:p>
          <a:p>
            <a:pPr lvl="2"/>
            <a:r>
              <a:rPr lang="en-US" dirty="0"/>
              <a:t>Collaboration with Fintech-startups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79070" y="1400144"/>
            <a:ext cx="9115865" cy="4401205"/>
          </a:xfrm>
          <a:prstGeom prst="rect">
            <a:avLst/>
          </a:prstGeom>
          <a:solidFill>
            <a:srgbClr val="BDD7EE">
              <a:alpha val="85882"/>
            </a:srgbClr>
          </a:solidFill>
        </p:spPr>
        <p:txBody>
          <a:bodyPr wrap="square">
            <a:spAutoFit/>
          </a:bodyPr>
          <a:lstStyle/>
          <a:p>
            <a:pPr marL="355600" indent="-342900">
              <a:buFont typeface="Arial" charset="0"/>
              <a:buChar char="•"/>
            </a:pPr>
            <a:endParaRPr lang="en-US" sz="2000" dirty="0"/>
          </a:p>
          <a:p>
            <a:pPr marL="12700" lvl="1"/>
            <a:r>
              <a:rPr lang="en-US" sz="2000" b="1" dirty="0"/>
              <a:t>3. Large tech-companies</a:t>
            </a:r>
          </a:p>
          <a:p>
            <a:pPr marL="12700" lvl="1"/>
            <a:endParaRPr lang="en-US" sz="2000" b="1" dirty="0"/>
          </a:p>
          <a:p>
            <a:pPr marL="355600" lvl="1" indent="-342900">
              <a:buFont typeface="Arial" charset="0"/>
              <a:buChar char="•"/>
            </a:pPr>
            <a:r>
              <a:rPr lang="en-US" sz="2000" b="1" dirty="0"/>
              <a:t>data for risk assessment exist already</a:t>
            </a:r>
            <a:r>
              <a:rPr lang="en-US" sz="2000" dirty="0"/>
              <a:t>; social and mobile data of individuals</a:t>
            </a:r>
          </a:p>
          <a:p>
            <a:pPr marL="812800" lvl="2" indent="-342900">
              <a:buFont typeface="Arial" charset="0"/>
              <a:buChar char="•"/>
            </a:pPr>
            <a:r>
              <a:rPr lang="en-US" sz="2000" dirty="0"/>
              <a:t>This data is valuable mainly for individuals with insufficient credit bureau history and small businesses </a:t>
            </a:r>
          </a:p>
          <a:p>
            <a:pPr marL="812800" lvl="2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capture customers in moments of need; f. ex., during supply chain management 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55600" lvl="1" indent="-342900">
              <a:buFont typeface="Arial" charset="0"/>
              <a:buChar char="•"/>
            </a:pPr>
            <a:r>
              <a:rPr lang="en-US" sz="2000" dirty="0"/>
              <a:t>Collaboration with banks and Fintech-startups</a:t>
            </a:r>
          </a:p>
          <a:p>
            <a:pPr marL="812800" lvl="2" indent="-342900">
              <a:buFont typeface="Arial" charset="0"/>
              <a:buChar char="•"/>
            </a:pPr>
            <a:r>
              <a:rPr lang="en-US" sz="2000" dirty="0"/>
              <a:t>More data -&gt; better tailored services</a:t>
            </a:r>
          </a:p>
          <a:p>
            <a:pPr marL="812800" lvl="2" indent="-342900">
              <a:buFont typeface="Arial" charset="0"/>
              <a:buChar char="•"/>
            </a:pPr>
            <a:endParaRPr lang="en-US" sz="2000" dirty="0"/>
          </a:p>
          <a:p>
            <a:pPr marL="12700"/>
            <a:r>
              <a:rPr lang="en-US" sz="2000" b="1" dirty="0"/>
              <a:t>What kind of data will be the most valuable in assessing customer </a:t>
            </a:r>
            <a:r>
              <a:rPr lang="en-US" sz="2000" dirty="0"/>
              <a:t>risk?</a:t>
            </a:r>
          </a:p>
          <a:p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77707-01C8-6447-9AB2-05E08D2E3AEA}"/>
              </a:ext>
            </a:extLst>
          </p:cNvPr>
          <p:cNvSpPr txBox="1"/>
          <p:nvPr/>
        </p:nvSpPr>
        <p:spPr>
          <a:xfrm>
            <a:off x="578887" y="3576159"/>
            <a:ext cx="7142167" cy="1569660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What will be the attitude of the regulator towards new technologies of collecting data and new data sources?</a:t>
            </a:r>
          </a:p>
          <a:p>
            <a:endParaRPr lang="fi-FI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309DD-C427-8448-856A-47B353EBEEBD}"/>
              </a:ext>
            </a:extLst>
          </p:cNvPr>
          <p:cNvSpPr txBox="1"/>
          <p:nvPr/>
        </p:nvSpPr>
        <p:spPr>
          <a:xfrm>
            <a:off x="578886" y="1740720"/>
            <a:ext cx="7142167" cy="1200329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Machine learning could be applied but does it learn correct patterns? </a:t>
            </a:r>
          </a:p>
          <a:p>
            <a:endParaRPr lang="fi-FI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C1F40A-6DFD-344A-A8D9-8850DEEA6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4066105"/>
            <a:ext cx="7035800" cy="229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DB99E7-2199-4244-A02E-01156D8E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161"/>
            <a:ext cx="11722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1079501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Crowdfunding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5892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37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1. Changing society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243" y="2009877"/>
            <a:ext cx="5548313" cy="4346473"/>
          </a:xfrm>
          <a:solidFill>
            <a:srgbClr val="9DC3E6">
              <a:alpha val="92941"/>
            </a:srgbClr>
          </a:solidFill>
        </p:spPr>
        <p:txBody>
          <a:bodyPr>
            <a:normAutofit/>
          </a:bodyPr>
          <a:lstStyle/>
          <a:p>
            <a:r>
              <a:rPr lang="en-US" sz="2000" b="1" dirty="0"/>
              <a:t>Internet ja digitalization </a:t>
            </a:r>
            <a:r>
              <a:rPr lang="en-US" sz="2000" dirty="0"/>
              <a:t>have changed peoples behavior and life</a:t>
            </a:r>
          </a:p>
          <a:p>
            <a:r>
              <a:rPr lang="en-US" sz="2000" b="1" dirty="0"/>
              <a:t>Platform economy </a:t>
            </a:r>
            <a:r>
              <a:rPr lang="en-US" sz="2000" dirty="0"/>
              <a:t>provides new possibilities; sharing economy</a:t>
            </a:r>
          </a:p>
          <a:p>
            <a:r>
              <a:rPr lang="en-US" sz="2000" dirty="0"/>
              <a:t>Job requirements/profile and criteria have changed; increasing amount of </a:t>
            </a:r>
            <a:r>
              <a:rPr lang="en-US" sz="2000" b="1" dirty="0"/>
              <a:t>freelance-type</a:t>
            </a:r>
            <a:r>
              <a:rPr lang="en-US" sz="2000" dirty="0"/>
              <a:t> contracts</a:t>
            </a:r>
          </a:p>
          <a:p>
            <a:r>
              <a:rPr lang="en-US" sz="2000" b="1" dirty="0"/>
              <a:t>Large tech companies </a:t>
            </a:r>
            <a:r>
              <a:rPr lang="en-US" sz="2000" dirty="0"/>
              <a:t>have modified expectations of online customer experience</a:t>
            </a:r>
          </a:p>
          <a:p>
            <a:r>
              <a:rPr lang="en-US" sz="2000" b="1" dirty="0"/>
              <a:t>Payment becomes an invisible part </a:t>
            </a:r>
            <a:r>
              <a:rPr lang="en-US" sz="2000" dirty="0"/>
              <a:t>of the buying process; </a:t>
            </a:r>
            <a:r>
              <a:rPr lang="en-US" sz="2000" b="1" dirty="0"/>
              <a:t>online-shopping</a:t>
            </a:r>
            <a:r>
              <a:rPr lang="en-US" sz="2000" dirty="0"/>
              <a:t> has brought new ways of paying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6DA28-6CDF-EE4C-A1D0-5A8275A93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147" y="179388"/>
            <a:ext cx="2928505" cy="1745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D89496-BDC5-A54A-AF80-8C30EC60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475" y="2213840"/>
            <a:ext cx="2476500" cy="237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B9A49-7DC8-6648-8A78-8C50E0D62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756" y="4588740"/>
            <a:ext cx="23241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8951"/>
            <a:ext cx="10515600" cy="5149696"/>
          </a:xfrm>
          <a:solidFill>
            <a:srgbClr val="FFFFFF">
              <a:alpha val="83922"/>
            </a:srgbClr>
          </a:solidFill>
        </p:spPr>
        <p:txBody>
          <a:bodyPr>
            <a:no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dirty="0"/>
              <a:t>Crowdfunding</a:t>
            </a:r>
            <a:br>
              <a:rPr lang="en-US" sz="1000" dirty="0"/>
            </a:br>
            <a:endParaRPr lang="en-US" sz="1000" dirty="0"/>
          </a:p>
          <a:p>
            <a:pPr marL="0" indent="0">
              <a:lnSpc>
                <a:spcPts val="2000"/>
              </a:lnSpc>
              <a:buNone/>
            </a:pPr>
            <a:endParaRPr lang="en-US" sz="1100" dirty="0"/>
          </a:p>
          <a:p>
            <a:pPr>
              <a:lnSpc>
                <a:spcPts val="2000"/>
              </a:lnSpc>
            </a:pPr>
            <a:r>
              <a:rPr lang="en-US" sz="2400" dirty="0"/>
              <a:t>Aim it to facilitate the </a:t>
            </a:r>
            <a:r>
              <a:rPr lang="en-US" sz="2400" b="1" dirty="0"/>
              <a:t>market-based financing </a:t>
            </a:r>
            <a:r>
              <a:rPr lang="en-US" sz="2400" dirty="0"/>
              <a:t>of startups and small and medium sized companies</a:t>
            </a:r>
          </a:p>
          <a:p>
            <a:pPr lvl="1">
              <a:lnSpc>
                <a:spcPts val="2000"/>
              </a:lnSpc>
            </a:pPr>
            <a:r>
              <a:rPr lang="en-US" dirty="0"/>
              <a:t>Emphasis on </a:t>
            </a:r>
            <a:r>
              <a:rPr lang="en-US" b="1" dirty="0"/>
              <a:t>debt based and equity based financing</a:t>
            </a:r>
          </a:p>
          <a:p>
            <a:pPr lvl="1">
              <a:lnSpc>
                <a:spcPts val="2000"/>
              </a:lnSpc>
            </a:pPr>
            <a:r>
              <a:rPr lang="en-US" dirty="0"/>
              <a:t>others: reward based and donation based crowdfunding</a:t>
            </a:r>
          </a:p>
          <a:p>
            <a:pPr>
              <a:lnSpc>
                <a:spcPts val="2000"/>
              </a:lnSpc>
            </a:pPr>
            <a:r>
              <a:rPr lang="en-US" sz="2400" dirty="0"/>
              <a:t>Fast growing sector, strong demand from both investors and entrepreneurs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Not defined in legal terms</a:t>
            </a:r>
          </a:p>
          <a:p>
            <a:pPr lvl="1">
              <a:lnSpc>
                <a:spcPts val="2000"/>
              </a:lnSpc>
            </a:pPr>
            <a:r>
              <a:rPr lang="en-US" dirty="0"/>
              <a:t>Many different practices</a:t>
            </a:r>
          </a:p>
          <a:p>
            <a:pPr lvl="1">
              <a:lnSpc>
                <a:spcPts val="2000"/>
              </a:lnSpc>
            </a:pPr>
            <a:r>
              <a:rPr lang="en-US" dirty="0">
                <a:solidFill>
                  <a:srgbClr val="FF0000"/>
                </a:solidFill>
              </a:rPr>
              <a:t>Regulation depends on the type of crowdfunding (debt, equity, reward, donation based) </a:t>
            </a:r>
          </a:p>
          <a:p>
            <a:pPr>
              <a:lnSpc>
                <a:spcPts val="2000"/>
              </a:lnSpc>
            </a:pPr>
            <a:r>
              <a:rPr lang="en-US" sz="2400" dirty="0">
                <a:solidFill>
                  <a:srgbClr val="FF0000"/>
                </a:solidFill>
              </a:rPr>
              <a:t>Regulators have generally taken a lighter‐touch approach </a:t>
            </a:r>
            <a:r>
              <a:rPr lang="en-US" sz="2400" dirty="0"/>
              <a:t>with respect to disclosure requirements than for public firms </a:t>
            </a:r>
          </a:p>
          <a:p>
            <a:pPr>
              <a:lnSpc>
                <a:spcPts val="2000"/>
              </a:lnSpc>
            </a:pPr>
            <a:r>
              <a:rPr lang="en-US" sz="2400" dirty="0"/>
              <a:t>Will crowdfunding still be popular when interest rates are higher than today? </a:t>
            </a:r>
          </a:p>
          <a:p>
            <a:pPr>
              <a:lnSpc>
                <a:spcPts val="2000"/>
              </a:lnSpc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9ECC-97F2-F347-A95E-09D1095A9D8E}"/>
              </a:ext>
            </a:extLst>
          </p:cNvPr>
          <p:cNvSpPr txBox="1"/>
          <p:nvPr/>
        </p:nvSpPr>
        <p:spPr>
          <a:xfrm>
            <a:off x="1993996" y="1557615"/>
            <a:ext cx="8204007" cy="2585323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Equity crowdfunding remains disconnected from the broader financial system</a:t>
            </a:r>
          </a:p>
          <a:p>
            <a:pPr marL="342900" indent="-330200">
              <a:buFont typeface="Arial" panose="020B0604020202020204" pitchFamily="34" charset="0"/>
              <a:buChar char="•"/>
            </a:pPr>
            <a:r>
              <a:rPr lang="en-US" sz="2400" dirty="0"/>
              <a:t>regulations is under work</a:t>
            </a:r>
          </a:p>
          <a:p>
            <a:pPr marL="342900" indent="-330200">
              <a:buFont typeface="Arial" panose="020B0604020202020204" pitchFamily="34" charset="0"/>
              <a:buChar char="•"/>
            </a:pPr>
            <a:r>
              <a:rPr lang="en-US" sz="2400" dirty="0"/>
              <a:t>aim is that when properly regulated, would be part of the financial system</a:t>
            </a:r>
          </a:p>
          <a:p>
            <a:pPr marL="342900" indent="-330200">
              <a:buFont typeface="Arial" panose="020B0604020202020204" pitchFamily="34" charset="0"/>
              <a:buChar char="•"/>
            </a:pPr>
            <a:r>
              <a:rPr lang="en-US" sz="2400" dirty="0"/>
              <a:t>If regulated, safer for the investor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9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1079501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Insurances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5154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DFD55B-C4E0-7747-A64D-7EECCE4391D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1699846" y="608285"/>
            <a:ext cx="8282354" cy="5632311"/>
          </a:xfrm>
          <a:prstGeom prst="rect">
            <a:avLst/>
          </a:prstGeom>
          <a:solidFill>
            <a:srgbClr val="BFBFB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/>
              <a:t>Situation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b="1" dirty="0"/>
              <a:t>Profitability of traditional insurance has decreased </a:t>
            </a:r>
            <a:r>
              <a:rPr lang="en-US" sz="2000" dirty="0"/>
              <a:t>as a result of </a:t>
            </a:r>
            <a:r>
              <a:rPr lang="en-US" sz="2000" b="1" dirty="0"/>
              <a:t>competition and regulation 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dirty="0"/>
              <a:t>The modularity of the insurance value chain provides opportunities for </a:t>
            </a:r>
            <a:r>
              <a:rPr lang="en-US" sz="2000" b="1" dirty="0"/>
              <a:t>new players and new collaboration</a:t>
            </a:r>
            <a:r>
              <a:rPr lang="en-US" sz="2000" dirty="0"/>
              <a:t>; threat for the  traditional insurance companies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dirty="0"/>
              <a:t>Difference between the producer and the consumer (prosumers) of a product becomes unclear </a:t>
            </a:r>
          </a:p>
          <a:p>
            <a:pPr marL="342900" lvl="1" indent="-342900">
              <a:buFont typeface="Arial" charset="0"/>
              <a:buChar char="•"/>
            </a:pPr>
            <a:endParaRPr lang="en-US" sz="2000" dirty="0"/>
          </a:p>
          <a:p>
            <a:pPr marL="0" lvl="1"/>
            <a:r>
              <a:rPr lang="en-US" sz="2000" b="1" dirty="0"/>
              <a:t>Opportunities</a:t>
            </a:r>
            <a:endParaRPr lang="en-US" sz="2000" dirty="0"/>
          </a:p>
          <a:p>
            <a:pPr marL="407988" lvl="1" indent="-407988">
              <a:buFont typeface="Arial" charset="0"/>
              <a:buChar char="•"/>
            </a:pPr>
            <a:r>
              <a:rPr lang="en-US" sz="2000" dirty="0"/>
              <a:t>changing from being pro-active to being reactive </a:t>
            </a:r>
          </a:p>
          <a:p>
            <a:pPr marL="407988" indent="-407988">
              <a:buFont typeface="Arial" charset="0"/>
              <a:buChar char="•"/>
            </a:pPr>
            <a:r>
              <a:rPr lang="en-US" sz="2000" dirty="0"/>
              <a:t>improving the digital experience of the customer</a:t>
            </a:r>
          </a:p>
          <a:p>
            <a:pPr marL="407988" indent="-407988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underwriting is becoming increasingly complicated, growing role of AI </a:t>
            </a:r>
          </a:p>
          <a:p>
            <a:pPr marL="407988" lvl="1" indent="-407988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better risk assessment using big data</a:t>
            </a:r>
          </a:p>
          <a:p>
            <a:pPr marL="407988" indent="-407988">
              <a:buFont typeface="Arial" charset="0"/>
              <a:buChar char="•"/>
            </a:pPr>
            <a:r>
              <a:rPr lang="en-US" sz="2000" dirty="0"/>
              <a:t>Collaboration with outside organizations and large techs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Customers use new ways of purchasing insurance;  online and mobile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using platforms can reduce costs -&gt; new less profitable customers with less costs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42868" y="1026941"/>
            <a:ext cx="759656" cy="576776"/>
          </a:xfrm>
          <a:prstGeom prst="rect">
            <a:avLst/>
          </a:prstGeom>
          <a:solidFill>
            <a:srgbClr val="BFBFBF">
              <a:alpha val="85882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1560146" y="1026941"/>
            <a:ext cx="8282354" cy="4401205"/>
          </a:xfrm>
          <a:prstGeom prst="rect">
            <a:avLst/>
          </a:prstGeom>
          <a:solidFill>
            <a:srgbClr val="BFBFBF">
              <a:alpha val="8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Changing customer lifestyles, new types of insurances</a:t>
            </a:r>
          </a:p>
          <a:p>
            <a:endParaRPr lang="en-US" sz="2000" b="1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consumers are demanding modularity: insurances fitted in different locations, for different use cases and for different usage patterns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Insurances for new types of risks; cyber, AI, self-driving cars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micro insurance products, insurance directly tied to a product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even if connected devices are increasing rapidly in number, insurers have failed to convince customers on connected insurance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better risk assessment, but</a:t>
            </a:r>
          </a:p>
          <a:p>
            <a:pPr marL="763588" lvl="3" indent="-306388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who controls data obtained from the devices?</a:t>
            </a:r>
          </a:p>
          <a:p>
            <a:pPr marL="763588" lvl="3" indent="-306388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questions related to cyber security</a:t>
            </a:r>
          </a:p>
          <a:p>
            <a:pPr marL="285750" lvl="1" indent="-285750">
              <a:buFont typeface="Arial" charset="0"/>
              <a:buChar char="•"/>
            </a:pPr>
            <a:r>
              <a:rPr lang="en-US" sz="2000" dirty="0"/>
              <a:t>new types of life-insurance, fitting the changing lifestyles and demography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For example, focus away from retirement, to short-term insurances, for young customers in emerging countries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B3A6F-B67A-924E-BE8F-E00E956077C9}"/>
              </a:ext>
            </a:extLst>
          </p:cNvPr>
          <p:cNvSpPr txBox="1"/>
          <p:nvPr/>
        </p:nvSpPr>
        <p:spPr>
          <a:xfrm>
            <a:off x="2914996" y="2467449"/>
            <a:ext cx="5140190" cy="830997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fi-FI" sz="2400" dirty="0" err="1"/>
              <a:t>Who</a:t>
            </a:r>
            <a:r>
              <a:rPr lang="fi-FI" sz="2400" dirty="0"/>
              <a:t> </a:t>
            </a:r>
            <a:r>
              <a:rPr lang="fi-FI" sz="2400" dirty="0" err="1"/>
              <a:t>owns</a:t>
            </a:r>
            <a:r>
              <a:rPr lang="fi-FI" sz="2400" dirty="0"/>
              <a:t> / </a:t>
            </a:r>
            <a:r>
              <a:rPr lang="fi-FI" sz="2400" dirty="0" err="1"/>
              <a:t>controls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data </a:t>
            </a:r>
            <a:r>
              <a:rPr lang="fi-FI" sz="2400" dirty="0" err="1"/>
              <a:t>obtained</a:t>
            </a:r>
            <a:r>
              <a:rPr lang="fi-FI" sz="2400" dirty="0"/>
              <a:t> </a:t>
            </a:r>
          </a:p>
          <a:p>
            <a:r>
              <a:rPr lang="fi-FI" sz="2400" dirty="0" err="1"/>
              <a:t>from</a:t>
            </a:r>
            <a:r>
              <a:rPr lang="fi-FI" sz="2400" dirty="0"/>
              <a:t> </a:t>
            </a:r>
            <a:r>
              <a:rPr lang="fi-FI" sz="2400" dirty="0" err="1"/>
              <a:t>connected</a:t>
            </a:r>
            <a:r>
              <a:rPr lang="fi-FI" sz="2400" dirty="0"/>
              <a:t> </a:t>
            </a:r>
            <a:r>
              <a:rPr lang="fi-FI" sz="2400" dirty="0" err="1"/>
              <a:t>devices</a:t>
            </a:r>
            <a:r>
              <a:rPr lang="fi-FI" sz="24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76677-1637-F947-9C04-8F97B409D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986" y="2882948"/>
            <a:ext cx="2133600" cy="2070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BEFC1A-5C38-2C41-AD9C-32FBCA54FC92}"/>
              </a:ext>
            </a:extLst>
          </p:cNvPr>
          <p:cNvSpPr txBox="1"/>
          <p:nvPr/>
        </p:nvSpPr>
        <p:spPr>
          <a:xfrm>
            <a:off x="642662" y="3967149"/>
            <a:ext cx="10117321" cy="1323439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fi-FI" sz="2000" dirty="0" err="1"/>
              <a:t>Problem</a:t>
            </a:r>
            <a:r>
              <a:rPr lang="fi-FI" sz="2000" dirty="0"/>
              <a:t> </a:t>
            </a:r>
            <a:r>
              <a:rPr lang="fi-FI" sz="2000" dirty="0" err="1"/>
              <a:t>related</a:t>
            </a:r>
            <a:r>
              <a:rPr lang="fi-FI" sz="2000" dirty="0"/>
              <a:t> to </a:t>
            </a:r>
            <a:r>
              <a:rPr lang="fi-FI" sz="2000" dirty="0" err="1"/>
              <a:t>machin</a:t>
            </a:r>
            <a:r>
              <a:rPr lang="fi-FI" sz="2000" dirty="0"/>
              <a:t> </a:t>
            </a:r>
            <a:r>
              <a:rPr lang="fi-FI" sz="2000" dirty="0" err="1"/>
              <a:t>learning</a:t>
            </a:r>
            <a:r>
              <a:rPr lang="fi-FI" sz="2000" dirty="0"/>
              <a:t>:</a:t>
            </a:r>
          </a:p>
          <a:p>
            <a:r>
              <a:rPr lang="fi-FI" sz="2000" dirty="0"/>
              <a:t>In </a:t>
            </a:r>
            <a:r>
              <a:rPr lang="fi-FI" sz="2000" dirty="0" err="1"/>
              <a:t>machine</a:t>
            </a:r>
            <a:r>
              <a:rPr lang="fi-FI" sz="2000" dirty="0"/>
              <a:t> </a:t>
            </a:r>
            <a:r>
              <a:rPr lang="fi-FI" sz="2000" dirty="0" err="1"/>
              <a:t>learning</a:t>
            </a:r>
            <a:r>
              <a:rPr lang="fi-FI" sz="2000" dirty="0"/>
              <a:t>, </a:t>
            </a:r>
            <a:r>
              <a:rPr lang="fi-FI" sz="2000" dirty="0" err="1"/>
              <a:t>we</a:t>
            </a:r>
            <a:r>
              <a:rPr lang="fi-FI" sz="2000" dirty="0"/>
              <a:t> </a:t>
            </a:r>
            <a:r>
              <a:rPr lang="fi-FI" sz="2000" dirty="0" err="1"/>
              <a:t>don’t</a:t>
            </a:r>
            <a:r>
              <a:rPr lang="fi-FI" sz="2000" dirty="0"/>
              <a:t> </a:t>
            </a:r>
            <a:r>
              <a:rPr lang="fi-FI" sz="2000" dirty="0" err="1"/>
              <a:t>know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exact</a:t>
            </a:r>
            <a:r>
              <a:rPr lang="fi-FI" sz="2000" dirty="0"/>
              <a:t> </a:t>
            </a:r>
            <a:r>
              <a:rPr lang="fi-FI" sz="2000" dirty="0" err="1"/>
              <a:t>algorithm</a:t>
            </a:r>
            <a:r>
              <a:rPr lang="fi-FI" sz="2000" dirty="0"/>
              <a:t> </a:t>
            </a:r>
            <a:r>
              <a:rPr lang="fi-FI" sz="2000" dirty="0" err="1"/>
              <a:t>according</a:t>
            </a:r>
            <a:r>
              <a:rPr lang="fi-FI" sz="2000" dirty="0"/>
              <a:t> to </a:t>
            </a:r>
            <a:r>
              <a:rPr lang="fi-FI" sz="2000" dirty="0" err="1"/>
              <a:t>which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desicion</a:t>
            </a:r>
            <a:endParaRPr lang="fi-FI" sz="2000" dirty="0"/>
          </a:p>
          <a:p>
            <a:r>
              <a:rPr lang="fi-FI" sz="2000" dirty="0" err="1"/>
              <a:t>has</a:t>
            </a:r>
            <a:r>
              <a:rPr lang="fi-FI" sz="2000" dirty="0"/>
              <a:t> </a:t>
            </a:r>
            <a:r>
              <a:rPr lang="fi-FI" sz="2000" dirty="0" err="1"/>
              <a:t>been</a:t>
            </a:r>
            <a:r>
              <a:rPr lang="fi-FI" sz="2000" dirty="0"/>
              <a:t> made. </a:t>
            </a:r>
          </a:p>
          <a:p>
            <a:r>
              <a:rPr lang="fi-FI" sz="2000" dirty="0"/>
              <a:t>BUT </a:t>
            </a:r>
            <a:r>
              <a:rPr lang="fi-FI" sz="2000" dirty="0" err="1"/>
              <a:t>according</a:t>
            </a:r>
            <a:r>
              <a:rPr lang="fi-FI" sz="2000" dirty="0"/>
              <a:t> to </a:t>
            </a:r>
            <a:r>
              <a:rPr lang="fi-FI" sz="2000" dirty="0" err="1"/>
              <a:t>legislation</a:t>
            </a:r>
            <a:r>
              <a:rPr lang="fi-FI" sz="2000" dirty="0"/>
              <a:t>, </a:t>
            </a:r>
            <a:r>
              <a:rPr lang="fi-FI" sz="2000" dirty="0" err="1"/>
              <a:t>customer</a:t>
            </a:r>
            <a:r>
              <a:rPr lang="fi-FI" sz="2000" dirty="0"/>
              <a:t> </a:t>
            </a:r>
            <a:r>
              <a:rPr lang="fi-FI" sz="2000" dirty="0" err="1"/>
              <a:t>has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right</a:t>
            </a:r>
            <a:r>
              <a:rPr lang="fi-FI" sz="2000" dirty="0"/>
              <a:t> to </a:t>
            </a:r>
            <a:r>
              <a:rPr lang="fi-FI" sz="2000" dirty="0" err="1"/>
              <a:t>know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reasoning</a:t>
            </a:r>
            <a:r>
              <a:rPr lang="fi-FI" sz="2000" dirty="0"/>
              <a:t> </a:t>
            </a:r>
            <a:r>
              <a:rPr lang="fi-FI" sz="2000" dirty="0" err="1"/>
              <a:t>behind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decision</a:t>
            </a:r>
            <a:r>
              <a:rPr lang="fi-FI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8B822-0304-A24E-9036-157598E2F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632" y="228600"/>
            <a:ext cx="7064517" cy="54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075" y="1079501"/>
            <a:ext cx="9144000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RegTech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34187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246248" y="822225"/>
            <a:ext cx="8282354" cy="3785652"/>
          </a:xfrm>
          <a:prstGeom prst="rect">
            <a:avLst/>
          </a:prstGeom>
          <a:solidFill>
            <a:srgbClr val="BFBFBF">
              <a:alpha val="8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Regtech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dirty="0"/>
              <a:t>Financial institutions have an increasing amount of regulation and reporting.</a:t>
            </a:r>
          </a:p>
          <a:p>
            <a:endParaRPr lang="en-US" sz="2000" dirty="0"/>
          </a:p>
          <a:p>
            <a:r>
              <a:rPr lang="en-US" sz="2000" dirty="0"/>
              <a:t>These tasks don’t give any competitive advantage. </a:t>
            </a:r>
          </a:p>
          <a:p>
            <a:endParaRPr lang="en-US" sz="2000" dirty="0"/>
          </a:p>
          <a:p>
            <a:r>
              <a:rPr lang="en-US" sz="2000" dirty="0"/>
              <a:t>Financial institutions could collaborate with each other in automating the reporting.</a:t>
            </a:r>
          </a:p>
          <a:p>
            <a:endParaRPr lang="en-US" sz="2000" dirty="0"/>
          </a:p>
          <a:p>
            <a:r>
              <a:rPr lang="en-US" sz="2000" dirty="0"/>
              <a:t>RegTech companies work in collaboration with the regulator.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7086" y="1423591"/>
            <a:ext cx="10033289" cy="2387600"/>
          </a:xfrm>
          <a:effectLst>
            <a:reflection blurRad="114300" stA="50000" endPos="65000" dist="381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Blockchain, smart contracts, </a:t>
            </a:r>
            <a:r>
              <a:rPr lang="en-US" sz="4400" b="1" dirty="0" err="1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cryptoassets</a:t>
            </a:r>
            <a:r>
              <a:rPr lang="en-US" sz="4400" b="1" dirty="0">
                <a:solidFill>
                  <a:srgbClr val="7030A0"/>
                </a:solidFill>
                <a:latin typeface="Andale Mono" charset="0"/>
                <a:ea typeface="Andale Mono" charset="0"/>
                <a:cs typeface="Andale Mono" charset="0"/>
              </a:rPr>
              <a:t> and ICO’s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</a:p>
        </p:txBody>
      </p:sp>
    </p:spTree>
    <p:extLst>
      <p:ext uri="{BB962C8B-B14F-4D97-AF65-F5344CB8AC3E}">
        <p14:creationId xmlns:p14="http://schemas.microsoft.com/office/powerpoint/2010/main" val="39422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C425B-444C-A344-9F63-C93BC4CEE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7988"/>
            <a:ext cx="10515600" cy="5708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/>
              <a:t>Blockchain</a:t>
            </a:r>
            <a:endParaRPr lang="en-US" dirty="0"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2000" dirty="0">
                <a:ea typeface="Andale Mono" charset="0"/>
                <a:cs typeface="Andale Mono" charset="0"/>
              </a:rPr>
              <a:t>This technology is still developing</a:t>
            </a:r>
          </a:p>
          <a:p>
            <a:pPr marL="0" indent="0">
              <a:buNone/>
            </a:pPr>
            <a:r>
              <a:rPr lang="en-US" sz="2000" b="1" dirty="0">
                <a:ea typeface="Andale Mono" charset="0"/>
                <a:cs typeface="Andale Mono" charset="0"/>
              </a:rPr>
              <a:t>	too heavy </a:t>
            </a:r>
            <a:r>
              <a:rPr lang="en-US" sz="2000" dirty="0">
                <a:ea typeface="Andale Mono" charset="0"/>
                <a:cs typeface="Andale Mono" charset="0"/>
              </a:rPr>
              <a:t>for many applications</a:t>
            </a:r>
          </a:p>
          <a:p>
            <a:pPr marL="0" indent="0">
              <a:buNone/>
            </a:pPr>
            <a:r>
              <a:rPr lang="en-US" sz="2000" dirty="0">
                <a:ea typeface="Andale Mono" charset="0"/>
                <a:cs typeface="Andale Mono" charset="0"/>
              </a:rPr>
              <a:t>	a lot of open questions, a lot of expectations </a:t>
            </a:r>
          </a:p>
          <a:p>
            <a:pPr marL="457200" lvl="1" indent="0">
              <a:buNone/>
            </a:pPr>
            <a:endParaRPr lang="en-US" sz="2000" dirty="0">
              <a:ea typeface="Andale Mono" charset="0"/>
              <a:cs typeface="Andale Mono" charset="0"/>
            </a:endParaRPr>
          </a:p>
          <a:p>
            <a:pPr marL="0" indent="0">
              <a:buNone/>
            </a:pPr>
            <a:r>
              <a:rPr lang="en-US" sz="2000" dirty="0">
                <a:ea typeface="Andale Mono" charset="0"/>
                <a:cs typeface="Andale Mono" charset="0"/>
              </a:rPr>
              <a:t>Possibilities in the future: </a:t>
            </a:r>
          </a:p>
          <a:p>
            <a:pPr marL="457200" lvl="1" indent="0">
              <a:buNone/>
            </a:pPr>
            <a:r>
              <a:rPr lang="en-US" sz="2000" b="1" dirty="0">
                <a:ea typeface="Andale Mono" charset="0"/>
                <a:cs typeface="Andale Mono" charset="0"/>
              </a:rPr>
              <a:t>smart contracts</a:t>
            </a:r>
          </a:p>
          <a:p>
            <a:pPr marL="457200" lvl="1" indent="0">
              <a:buNone/>
            </a:pPr>
            <a:r>
              <a:rPr lang="en-US" sz="2000" b="1" dirty="0">
                <a:ea typeface="Andale Mono" charset="0"/>
                <a:cs typeface="Andale Mono" charset="0"/>
              </a:rPr>
              <a:t>payments</a:t>
            </a:r>
          </a:p>
          <a:p>
            <a:pPr marL="457200" lvl="1" indent="0">
              <a:buNone/>
            </a:pPr>
            <a:r>
              <a:rPr lang="en-US" sz="2000" b="1" dirty="0">
                <a:ea typeface="Andale Mono" charset="0"/>
                <a:cs typeface="Andale Mono" charset="0"/>
              </a:rPr>
              <a:t>fraud detection</a:t>
            </a:r>
          </a:p>
          <a:p>
            <a:pPr marL="457200" lvl="1" indent="0">
              <a:buNone/>
            </a:pPr>
            <a:r>
              <a:rPr lang="en-US" sz="2000" b="1" dirty="0">
                <a:ea typeface="Andale Mono" charset="0"/>
                <a:cs typeface="Andale Mono" charset="0"/>
              </a:rPr>
              <a:t>checking the background of customers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F8E2-2F01-3740-9C64-A17A4A6E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D3B41-D107-DA42-B0FB-1B3A2052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262D31-20F9-E146-B148-A9A84992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46" y="3723409"/>
            <a:ext cx="481445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C425B-444C-A344-9F63-C93BC4CEE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7989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b="1" dirty="0" err="1"/>
              <a:t>Crypto</a:t>
            </a:r>
            <a:r>
              <a:rPr lang="fi-FI" b="1" dirty="0"/>
              <a:t> </a:t>
            </a:r>
            <a:r>
              <a:rPr lang="fi-FI" b="1" dirty="0" err="1"/>
              <a:t>assets</a:t>
            </a:r>
            <a:r>
              <a:rPr lang="fi-FI" b="1" dirty="0"/>
              <a:t> and </a:t>
            </a:r>
            <a:r>
              <a:rPr lang="fi-FI" b="1" dirty="0" err="1"/>
              <a:t>ICOs</a:t>
            </a:r>
            <a:endParaRPr lang="fi-FI" b="1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Traditional</a:t>
            </a:r>
            <a:r>
              <a:rPr lang="fi-FI" dirty="0"/>
              <a:t> money is a </a:t>
            </a:r>
            <a:r>
              <a:rPr lang="fi-FI" dirty="0" err="1"/>
              <a:t>unit</a:t>
            </a:r>
            <a:r>
              <a:rPr lang="fi-FI" dirty="0"/>
              <a:t> of </a:t>
            </a:r>
            <a:r>
              <a:rPr lang="fi-FI" dirty="0" err="1"/>
              <a:t>account</a:t>
            </a:r>
            <a:r>
              <a:rPr lang="fi-FI" dirty="0"/>
              <a:t>,  medium of </a:t>
            </a:r>
            <a:r>
              <a:rPr lang="fi-FI" dirty="0" err="1"/>
              <a:t>exchange</a:t>
            </a:r>
            <a:r>
              <a:rPr lang="fi-FI" dirty="0"/>
              <a:t>, and </a:t>
            </a:r>
            <a:r>
              <a:rPr lang="fi-FI" dirty="0" err="1"/>
              <a:t>store</a:t>
            </a:r>
            <a:r>
              <a:rPr lang="fi-FI" dirty="0"/>
              <a:t> of </a:t>
            </a:r>
            <a:r>
              <a:rPr lang="fi-FI" dirty="0" err="1"/>
              <a:t>value</a:t>
            </a:r>
            <a:r>
              <a:rPr lang="fi-FI" dirty="0"/>
              <a:t>. </a:t>
            </a:r>
          </a:p>
          <a:p>
            <a:pPr marL="0" indent="0">
              <a:buNone/>
            </a:pPr>
            <a:r>
              <a:rPr lang="fi-FI" dirty="0" err="1"/>
              <a:t>Bitcoin</a:t>
            </a:r>
            <a:r>
              <a:rPr lang="fi-FI" dirty="0"/>
              <a:t> and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cryptoassets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rather</a:t>
            </a:r>
            <a:r>
              <a:rPr lang="fi-FI" dirty="0"/>
              <a:t>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risk</a:t>
            </a:r>
            <a:r>
              <a:rPr lang="fi-FI" dirty="0"/>
              <a:t> </a:t>
            </a:r>
            <a:r>
              <a:rPr lang="fi-FI" dirty="0" err="1"/>
              <a:t>investments</a:t>
            </a:r>
            <a:r>
              <a:rPr lang="fi-FI" dirty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/>
              <a:t>Initial</a:t>
            </a:r>
            <a:r>
              <a:rPr lang="fi-FI" dirty="0"/>
              <a:t> </a:t>
            </a:r>
            <a:r>
              <a:rPr lang="fi-FI" dirty="0" err="1"/>
              <a:t>coin</a:t>
            </a:r>
            <a:r>
              <a:rPr lang="fi-FI" dirty="0"/>
              <a:t> </a:t>
            </a:r>
            <a:r>
              <a:rPr lang="fi-FI" dirty="0" err="1"/>
              <a:t>offerings</a:t>
            </a:r>
            <a:r>
              <a:rPr lang="fi-FI" dirty="0"/>
              <a:t>, </a:t>
            </a:r>
            <a:r>
              <a:rPr lang="fi-FI" dirty="0" err="1"/>
              <a:t>ICOs</a:t>
            </a:r>
            <a:r>
              <a:rPr lang="fi-FI" dirty="0"/>
              <a:t>, </a:t>
            </a:r>
            <a:r>
              <a:rPr lang="fi-FI" dirty="0" err="1"/>
              <a:t>used</a:t>
            </a:r>
            <a:r>
              <a:rPr lang="fi-FI" dirty="0"/>
              <a:t> for </a:t>
            </a:r>
            <a:r>
              <a:rPr lang="fi-FI" dirty="0" err="1"/>
              <a:t>fund</a:t>
            </a:r>
            <a:r>
              <a:rPr lang="fi-FI" dirty="0"/>
              <a:t> </a:t>
            </a:r>
            <a:r>
              <a:rPr lang="fi-FI" dirty="0" err="1"/>
              <a:t>rising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become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and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popular</a:t>
            </a:r>
            <a:endParaRPr lang="fi-FI" dirty="0"/>
          </a:p>
          <a:p>
            <a:pPr marL="755650" indent="-742950"/>
            <a:r>
              <a:rPr lang="fi-FI" dirty="0"/>
              <a:t>	</a:t>
            </a:r>
            <a:r>
              <a:rPr lang="fi-FI" dirty="0" err="1"/>
              <a:t>risky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investor</a:t>
            </a:r>
            <a:r>
              <a:rPr lang="fi-FI" dirty="0"/>
              <a:t> as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regulated</a:t>
            </a:r>
            <a:endParaRPr lang="fi-FI" dirty="0"/>
          </a:p>
          <a:p>
            <a:pPr marL="755650" indent="-742950"/>
            <a:r>
              <a:rPr lang="fi-FI" dirty="0"/>
              <a:t>	a </a:t>
            </a:r>
            <a:r>
              <a:rPr lang="fi-FI" dirty="0" err="1"/>
              <a:t>lot</a:t>
            </a:r>
            <a:r>
              <a:rPr lang="fi-FI" dirty="0"/>
              <a:t> of </a:t>
            </a:r>
            <a:r>
              <a:rPr lang="fi-FI" dirty="0" err="1"/>
              <a:t>fraud</a:t>
            </a:r>
            <a:endParaRPr lang="fi-FI" dirty="0"/>
          </a:p>
          <a:p>
            <a:pPr marL="755650" indent="-742950"/>
            <a:r>
              <a:rPr lang="fi-FI" dirty="0"/>
              <a:t>	</a:t>
            </a:r>
            <a:r>
              <a:rPr lang="fi-FI" dirty="0" err="1"/>
              <a:t>according</a:t>
            </a:r>
            <a:r>
              <a:rPr lang="fi-FI" dirty="0"/>
              <a:t> to </a:t>
            </a:r>
            <a:r>
              <a:rPr lang="fi-FI" dirty="0" err="1"/>
              <a:t>empirical</a:t>
            </a:r>
            <a:r>
              <a:rPr lang="fi-FI" dirty="0"/>
              <a:t> </a:t>
            </a:r>
            <a:r>
              <a:rPr lang="fi-FI" dirty="0" err="1"/>
              <a:t>evidencemarketing</a:t>
            </a:r>
            <a:r>
              <a:rPr lang="fi-FI" dirty="0"/>
              <a:t> </a:t>
            </a:r>
            <a:r>
              <a:rPr lang="fi-FI" dirty="0" err="1"/>
              <a:t>tends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important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investors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really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done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	</a:t>
            </a:r>
          </a:p>
          <a:p>
            <a:pPr marL="0" indent="0">
              <a:buNone/>
            </a:pP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cryptocurrencies</a:t>
            </a:r>
            <a:r>
              <a:rPr lang="fi-FI" dirty="0"/>
              <a:t> and </a:t>
            </a:r>
            <a:r>
              <a:rPr lang="fi-FI" dirty="0" err="1"/>
              <a:t>ICOs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totally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partly</a:t>
            </a:r>
            <a:r>
              <a:rPr lang="fi-FI" dirty="0"/>
              <a:t> </a:t>
            </a:r>
            <a:r>
              <a:rPr lang="fi-FI" dirty="0" err="1"/>
              <a:t>forbidden</a:t>
            </a:r>
            <a:r>
              <a:rPr lang="fi-FI" dirty="0"/>
              <a:t> in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countries</a:t>
            </a:r>
            <a:endParaRPr lang="fi-FI" dirty="0"/>
          </a:p>
          <a:p>
            <a:pPr marL="0" indent="0">
              <a:buNone/>
            </a:pPr>
            <a:r>
              <a:rPr lang="fi-FI" b="1" dirty="0" err="1"/>
              <a:t>but</a:t>
            </a:r>
            <a:r>
              <a:rPr lang="fi-FI" b="1" dirty="0"/>
              <a:t> </a:t>
            </a:r>
            <a:r>
              <a:rPr lang="fi-FI" b="1" dirty="0" err="1"/>
              <a:t>despite</a:t>
            </a:r>
            <a:r>
              <a:rPr lang="fi-FI" b="1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problems</a:t>
            </a:r>
            <a:r>
              <a:rPr lang="fi-FI" b="1" dirty="0"/>
              <a:t>, as </a:t>
            </a:r>
            <a:r>
              <a:rPr lang="fi-FI" b="1" dirty="0" err="1"/>
              <a:t>they</a:t>
            </a:r>
            <a:r>
              <a:rPr lang="fi-FI" b="1" dirty="0"/>
              <a:t> </a:t>
            </a:r>
            <a:r>
              <a:rPr lang="fi-FI" b="1" dirty="0" err="1"/>
              <a:t>bring</a:t>
            </a:r>
            <a:r>
              <a:rPr lang="fi-FI" b="1" dirty="0"/>
              <a:t> money, </a:t>
            </a:r>
            <a:r>
              <a:rPr lang="fi-FI" b="1" dirty="0" err="1"/>
              <a:t>some</a:t>
            </a:r>
            <a:r>
              <a:rPr lang="fi-FI" b="1" dirty="0"/>
              <a:t> </a:t>
            </a:r>
            <a:r>
              <a:rPr lang="fi-FI" b="1" dirty="0" err="1"/>
              <a:t>countries</a:t>
            </a:r>
            <a:r>
              <a:rPr lang="fi-FI" b="1" dirty="0"/>
              <a:t> </a:t>
            </a:r>
            <a:r>
              <a:rPr lang="fi-FI" b="1" dirty="0" err="1"/>
              <a:t>welcome</a:t>
            </a:r>
            <a:r>
              <a:rPr lang="fi-FI" b="1" dirty="0"/>
              <a:t> </a:t>
            </a:r>
            <a:r>
              <a:rPr lang="fi-FI" b="1" dirty="0" err="1"/>
              <a:t>them</a:t>
            </a:r>
            <a:r>
              <a:rPr lang="fi-FI" b="1" dirty="0"/>
              <a:t>.</a:t>
            </a:r>
          </a:p>
          <a:p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F8E2-2F01-3740-9C64-A17A4A6E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D3B41-D107-DA42-B0FB-1B3A2052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DD778-4BC2-8F4B-B44A-831A890B8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466" y="647989"/>
            <a:ext cx="5774747" cy="34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88C4-E0D1-284D-BDA3-9C1963D73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93" y="208887"/>
            <a:ext cx="10515600" cy="1325563"/>
          </a:xfrm>
        </p:spPr>
        <p:txBody>
          <a:bodyPr>
            <a:normAutofit/>
          </a:bodyPr>
          <a:lstStyle/>
          <a:p>
            <a:r>
              <a:rPr lang="fi-FI" sz="2400" dirty="0">
                <a:latin typeface="+mn-lt"/>
              </a:rPr>
              <a:t>Smart </a:t>
            </a:r>
            <a:r>
              <a:rPr lang="fi-FI" sz="2400" dirty="0" err="1">
                <a:latin typeface="+mn-lt"/>
              </a:rPr>
              <a:t>contracts</a:t>
            </a:r>
            <a:endParaRPr lang="fi-FI" sz="24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8D261-7226-E24C-8C2E-486DCCEC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951C6-11C5-C34B-9BC9-A437F741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8FDD4-01D8-EE48-9401-2D7793006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988" y="1281102"/>
            <a:ext cx="5770241" cy="4121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7C794-76DA-6F45-9060-8700FAB97EF3}"/>
              </a:ext>
            </a:extLst>
          </p:cNvPr>
          <p:cNvSpPr txBox="1"/>
          <p:nvPr/>
        </p:nvSpPr>
        <p:spPr>
          <a:xfrm>
            <a:off x="578894" y="1420202"/>
            <a:ext cx="52759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Smart </a:t>
            </a:r>
            <a:r>
              <a:rPr lang="fi-FI" b="1" dirty="0" err="1"/>
              <a:t>contracts</a:t>
            </a:r>
            <a:r>
              <a:rPr lang="fi-FI" dirty="0"/>
              <a:t> 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self-executing</a:t>
            </a:r>
            <a:r>
              <a:rPr lang="fi-FI" dirty="0"/>
              <a:t> </a:t>
            </a:r>
            <a:r>
              <a:rPr lang="fi-FI" dirty="0" err="1"/>
              <a:t>contracts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terms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contract</a:t>
            </a:r>
            <a:r>
              <a:rPr lang="fi-FI" dirty="0"/>
              <a:t> </a:t>
            </a:r>
            <a:r>
              <a:rPr lang="fi-FI" dirty="0" err="1"/>
              <a:t>between</a:t>
            </a:r>
            <a:r>
              <a:rPr lang="fi-FI" dirty="0"/>
              <a:t> </a:t>
            </a:r>
            <a:r>
              <a:rPr lang="fi-FI" dirty="0" err="1"/>
              <a:t>buyer</a:t>
            </a:r>
            <a:r>
              <a:rPr lang="fi-FI" dirty="0"/>
              <a:t> and </a:t>
            </a:r>
            <a:r>
              <a:rPr lang="fi-FI" dirty="0" err="1"/>
              <a:t>seller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written</a:t>
            </a:r>
            <a:r>
              <a:rPr lang="fi-FI" dirty="0"/>
              <a:t> into </a:t>
            </a:r>
            <a:r>
              <a:rPr lang="fi-FI" dirty="0" err="1"/>
              <a:t>lines</a:t>
            </a:r>
            <a:r>
              <a:rPr lang="fi-FI" dirty="0"/>
              <a:t> of </a:t>
            </a:r>
            <a:r>
              <a:rPr lang="fi-FI" dirty="0" err="1"/>
              <a:t>code</a:t>
            </a:r>
            <a:r>
              <a:rPr lang="fi-FI" dirty="0"/>
              <a:t>. </a:t>
            </a:r>
          </a:p>
          <a:p>
            <a:endParaRPr lang="fi-FI" dirty="0"/>
          </a:p>
          <a:p>
            <a:r>
              <a:rPr lang="fi-FI" dirty="0"/>
              <a:t>As </a:t>
            </a:r>
            <a:r>
              <a:rPr lang="fi-FI" dirty="0" err="1"/>
              <a:t>its</a:t>
            </a:r>
            <a:r>
              <a:rPr lang="fi-FI" dirty="0"/>
              <a:t> </a:t>
            </a:r>
            <a:r>
              <a:rPr lang="fi-FI" dirty="0" err="1"/>
              <a:t>simplest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smart</a:t>
            </a:r>
            <a:r>
              <a:rPr lang="fi-FI" dirty="0"/>
              <a:t> </a:t>
            </a:r>
            <a:r>
              <a:rPr lang="fi-FI" dirty="0" err="1"/>
              <a:t>contract</a:t>
            </a:r>
            <a:r>
              <a:rPr lang="fi-FI" dirty="0"/>
              <a:t> is an</a:t>
            </a:r>
          </a:p>
          <a:p>
            <a:r>
              <a:rPr lang="fi-FI" b="1" dirty="0">
                <a:latin typeface="Courier" pitchFamily="2" charset="0"/>
              </a:rPr>
              <a:t>If … </a:t>
            </a:r>
            <a:r>
              <a:rPr lang="fi-FI" b="1" dirty="0" err="1">
                <a:latin typeface="Courier" pitchFamily="2" charset="0"/>
              </a:rPr>
              <a:t>then</a:t>
            </a:r>
            <a:r>
              <a:rPr lang="fi-FI" b="1" dirty="0">
                <a:latin typeface="Courier" pitchFamily="2" charset="0"/>
              </a:rPr>
              <a:t> </a:t>
            </a:r>
            <a:r>
              <a:rPr lang="fi-FI" dirty="0"/>
              <a:t>-</a:t>
            </a:r>
            <a:r>
              <a:rPr lang="fi-FI" dirty="0" err="1"/>
              <a:t>command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No </a:t>
            </a:r>
            <a:r>
              <a:rPr lang="fi-FI" dirty="0" err="1"/>
              <a:t>third</a:t>
            </a:r>
            <a:r>
              <a:rPr lang="fi-FI" dirty="0"/>
              <a:t> </a:t>
            </a:r>
            <a:r>
              <a:rPr lang="fi-FI" dirty="0" err="1"/>
              <a:t>parties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needed</a:t>
            </a:r>
            <a:r>
              <a:rPr lang="fi-FI" dirty="0"/>
              <a:t> as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computer</a:t>
            </a:r>
            <a:r>
              <a:rPr lang="fi-FI" dirty="0"/>
              <a:t> </a:t>
            </a:r>
            <a:r>
              <a:rPr lang="fi-FI" dirty="0" err="1"/>
              <a:t>protocol</a:t>
            </a:r>
            <a:endParaRPr lang="fi-FI" dirty="0"/>
          </a:p>
          <a:p>
            <a:r>
              <a:rPr lang="fi-FI" dirty="0" err="1"/>
              <a:t>verifys</a:t>
            </a:r>
            <a:r>
              <a:rPr lang="fi-FI" dirty="0"/>
              <a:t> and </a:t>
            </a:r>
            <a:r>
              <a:rPr lang="fi-FI" dirty="0" err="1"/>
              <a:t>enforces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contract</a:t>
            </a:r>
            <a:r>
              <a:rPr lang="fi-FI" dirty="0"/>
              <a:t>.</a:t>
            </a:r>
          </a:p>
          <a:p>
            <a:endParaRPr lang="fi-FI" dirty="0"/>
          </a:p>
          <a:p>
            <a:r>
              <a:rPr lang="fi-FI" dirty="0"/>
              <a:t>Smart </a:t>
            </a:r>
            <a:r>
              <a:rPr lang="fi-FI" dirty="0" err="1"/>
              <a:t>contracts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proposed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Nick </a:t>
            </a:r>
            <a:r>
              <a:rPr lang="fi-FI" dirty="0" err="1"/>
              <a:t>Szabo</a:t>
            </a:r>
            <a:r>
              <a:rPr lang="fi-FI" dirty="0"/>
              <a:t> in 1994. </a:t>
            </a:r>
            <a:r>
              <a:rPr lang="fi-FI" dirty="0" err="1"/>
              <a:t>Nowdays</a:t>
            </a:r>
            <a:r>
              <a:rPr lang="fi-FI" dirty="0"/>
              <a:t>,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utilized</a:t>
            </a:r>
            <a:r>
              <a:rPr lang="fi-FI" dirty="0"/>
              <a:t> </a:t>
            </a:r>
            <a:r>
              <a:rPr lang="fi-FI" dirty="0" err="1"/>
              <a:t>application</a:t>
            </a:r>
            <a:r>
              <a:rPr lang="fi-FI" dirty="0"/>
              <a:t> of </a:t>
            </a:r>
            <a:r>
              <a:rPr lang="fi-FI" dirty="0" err="1"/>
              <a:t>blockchain</a:t>
            </a:r>
            <a:r>
              <a:rPr lang="fi-FI" dirty="0"/>
              <a:t> </a:t>
            </a:r>
            <a:r>
              <a:rPr lang="fi-FI" dirty="0" err="1"/>
              <a:t>technology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current</a:t>
            </a:r>
            <a:r>
              <a:rPr lang="fi-FI" dirty="0"/>
              <a:t> </a:t>
            </a:r>
            <a:r>
              <a:rPr lang="fi-FI" dirty="0" err="1"/>
              <a:t>times</a:t>
            </a:r>
            <a:r>
              <a:rPr lang="fi-FI" dirty="0"/>
              <a:t>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03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312" y="182562"/>
            <a:ext cx="5348288" cy="1325563"/>
          </a:xfrm>
        </p:spPr>
        <p:txBody>
          <a:bodyPr/>
          <a:lstStyle/>
          <a:p>
            <a:r>
              <a:rPr lang="en-US" dirty="0"/>
              <a:t>2. New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7C1AB-1385-AF4F-A4A7-54FA598F9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3778" y="0"/>
            <a:ext cx="2667000" cy="26289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28774" y="1827213"/>
            <a:ext cx="8934451" cy="5030787"/>
          </a:xfrm>
          <a:solidFill>
            <a:srgbClr val="9DC3E6">
              <a:alpha val="6902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en-US" dirty="0">
                <a:ea typeface="Andale Mono" charset="0"/>
                <a:cs typeface="Andale Mono" charset="0"/>
              </a:rPr>
              <a:t>Platform economy</a:t>
            </a:r>
          </a:p>
          <a:p>
            <a:pPr lvl="1"/>
            <a:r>
              <a:rPr lang="en-US" dirty="0">
                <a:ea typeface="Andale Mono" charset="0"/>
                <a:cs typeface="Andale Mono" charset="0"/>
              </a:rPr>
              <a:t>New business opportunities for Fintech startups </a:t>
            </a:r>
          </a:p>
          <a:p>
            <a:pPr lvl="1"/>
            <a:r>
              <a:rPr lang="en-US" b="1" dirty="0">
                <a:ea typeface="Andale Mono" charset="0"/>
                <a:cs typeface="Andale Mono" charset="0"/>
              </a:rPr>
              <a:t>Cooperation possibilities </a:t>
            </a:r>
            <a:r>
              <a:rPr lang="en-US" dirty="0">
                <a:ea typeface="Andale Mono" charset="0"/>
                <a:cs typeface="Andale Mono" charset="0"/>
              </a:rPr>
              <a:t>between bank and other companies, enabled, for example, by new technology related to APIs (Application programming interface) </a:t>
            </a:r>
          </a:p>
          <a:p>
            <a:r>
              <a:rPr lang="en-US" dirty="0">
                <a:ea typeface="Andale Mono" charset="0"/>
                <a:cs typeface="Andale Mono" charset="0"/>
              </a:rPr>
              <a:t>Machine-learning and artificial intelligence</a:t>
            </a:r>
          </a:p>
          <a:p>
            <a:pPr lvl="1"/>
            <a:r>
              <a:rPr lang="en-US" b="1" dirty="0">
                <a:ea typeface="Andale Mono" charset="0"/>
                <a:cs typeface="Andale Mono" charset="0"/>
              </a:rPr>
              <a:t>Better risk assessment </a:t>
            </a:r>
            <a:r>
              <a:rPr lang="en-US" dirty="0">
                <a:ea typeface="Andale Mono" charset="0"/>
                <a:cs typeface="Andale Mono" charset="0"/>
              </a:rPr>
              <a:t>in banking and investments</a:t>
            </a:r>
          </a:p>
          <a:p>
            <a:pPr lvl="1"/>
            <a:r>
              <a:rPr lang="en-US" dirty="0">
                <a:ea typeface="Andale Mono" charset="0"/>
                <a:cs typeface="Andale Mono" charset="0"/>
              </a:rPr>
              <a:t>Technology related to </a:t>
            </a:r>
            <a:r>
              <a:rPr lang="en-US" b="1" dirty="0">
                <a:ea typeface="Andale Mono" charset="0"/>
                <a:cs typeface="Andale Mono" charset="0"/>
              </a:rPr>
              <a:t>authentication</a:t>
            </a:r>
            <a:r>
              <a:rPr lang="en-US" dirty="0">
                <a:ea typeface="Andale Mono" charset="0"/>
                <a:cs typeface="Andale Mono" charset="0"/>
              </a:rPr>
              <a:t>; technology to recognize faces</a:t>
            </a:r>
          </a:p>
          <a:p>
            <a:pPr lvl="1"/>
            <a:r>
              <a:rPr lang="en-US" b="1" dirty="0" err="1">
                <a:ea typeface="Andale Mono" charset="0"/>
                <a:cs typeface="Andale Mono" charset="0"/>
              </a:rPr>
              <a:t>Chatbots</a:t>
            </a:r>
            <a:r>
              <a:rPr lang="en-US" dirty="0">
                <a:ea typeface="Andale Mono" charset="0"/>
                <a:cs typeface="Andale Mono" charset="0"/>
              </a:rPr>
              <a:t>, computer programs that discuss with people/customers</a:t>
            </a:r>
          </a:p>
          <a:p>
            <a:pPr lvl="1"/>
            <a:r>
              <a:rPr lang="en-US" dirty="0">
                <a:ea typeface="Andale Mono" charset="0"/>
                <a:cs typeface="Andale Mono" charset="0"/>
              </a:rPr>
              <a:t>Et cetera</a:t>
            </a:r>
          </a:p>
          <a:p>
            <a:r>
              <a:rPr lang="en-US" dirty="0" err="1">
                <a:ea typeface="Andale Mono" charset="0"/>
                <a:cs typeface="Andale Mono" charset="0"/>
              </a:rPr>
              <a:t>Blockchain</a:t>
            </a:r>
            <a:r>
              <a:rPr lang="en-US" dirty="0">
                <a:ea typeface="Andale Mono" charset="0"/>
                <a:cs typeface="Andale Mono" charset="0"/>
              </a:rPr>
              <a:t> technology</a:t>
            </a:r>
          </a:p>
          <a:p>
            <a:pPr lvl="1"/>
            <a:r>
              <a:rPr lang="en-US" dirty="0">
                <a:ea typeface="Andale Mono" charset="0"/>
                <a:cs typeface="Andale Mono" charset="0"/>
              </a:rPr>
              <a:t>This technology is still developing, </a:t>
            </a:r>
            <a:r>
              <a:rPr lang="en-US" b="1" dirty="0">
                <a:ea typeface="Andale Mono" charset="0"/>
                <a:cs typeface="Andale Mono" charset="0"/>
              </a:rPr>
              <a:t>too heavy </a:t>
            </a:r>
            <a:r>
              <a:rPr lang="en-US" dirty="0">
                <a:ea typeface="Andale Mono" charset="0"/>
                <a:cs typeface="Andale Mono" charset="0"/>
              </a:rPr>
              <a:t>for many applications, a lot of open questions, a lot of expectations </a:t>
            </a:r>
          </a:p>
          <a:p>
            <a:pPr lvl="1"/>
            <a:r>
              <a:rPr lang="en-US" dirty="0">
                <a:ea typeface="Andale Mono" charset="0"/>
                <a:cs typeface="Andale Mono" charset="0"/>
              </a:rPr>
              <a:t>Possibilities in the future: </a:t>
            </a:r>
            <a:r>
              <a:rPr lang="en-US" b="1" dirty="0">
                <a:ea typeface="Andale Mono" charset="0"/>
                <a:cs typeface="Andale Mono" charset="0"/>
              </a:rPr>
              <a:t>payments, smart contracts, fraud detection, checking the background of customers </a:t>
            </a:r>
          </a:p>
          <a:p>
            <a:pPr lvl="1"/>
            <a:r>
              <a:rPr lang="en-US" dirty="0">
                <a:ea typeface="Andale Mono" charset="0"/>
                <a:cs typeface="Andale Mono" charset="0"/>
              </a:rPr>
              <a:t>IN 2017, World Economic Forum forecasts that in 2025, 10 % of GDF will be stored in blockchains or behind blockchain technology </a:t>
            </a:r>
          </a:p>
          <a:p>
            <a:r>
              <a:rPr lang="en-US" dirty="0">
                <a:ea typeface="Andale Mono" charset="0"/>
                <a:cs typeface="Andale Mono" charset="0"/>
              </a:rPr>
              <a:t>Cloud technology</a:t>
            </a:r>
          </a:p>
          <a:p>
            <a:r>
              <a:rPr lang="en-US" dirty="0">
                <a:ea typeface="Andale Mono" charset="0"/>
                <a:cs typeface="Andale Mono" charset="0"/>
              </a:rPr>
              <a:t>Big data and data analytics</a:t>
            </a: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0"/>
            <a:ext cx="419735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" y="0"/>
            <a:ext cx="422545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36" y="0"/>
            <a:ext cx="4114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136" y="580577"/>
            <a:ext cx="4331932" cy="13255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are </a:t>
            </a:r>
            <a:r>
              <a:rPr lang="en-US">
                <a:solidFill>
                  <a:srgbClr val="FFFFFF"/>
                </a:solidFill>
              </a:rPr>
              <a:t>the key </a:t>
            </a:r>
            <a:r>
              <a:rPr lang="en-US" dirty="0">
                <a:solidFill>
                  <a:srgbClr val="FFFFFF"/>
                </a:solidFill>
              </a:rPr>
              <a:t>success factors?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289" y="3637922"/>
            <a:ext cx="3278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Customer experience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7823" y="3656991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Security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50464" y="3656991"/>
            <a:ext cx="2144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Collaboration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349" y="2325688"/>
            <a:ext cx="9363075" cy="4075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/>
              <a:t>Kiitos</a:t>
            </a:r>
            <a:r>
              <a:rPr lang="en-US" sz="4000" dirty="0"/>
              <a:t>!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/>
              <a:t>Ruth Kaila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ruth.kaila@aalto.fi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RuthJKaila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686176" y="5557839"/>
            <a:ext cx="331786" cy="3857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28" y="27967"/>
            <a:ext cx="6569154" cy="842707"/>
          </a:xfrm>
        </p:spPr>
        <p:txBody>
          <a:bodyPr>
            <a:normAutofit/>
          </a:bodyPr>
          <a:lstStyle/>
          <a:p>
            <a:r>
              <a:rPr lang="en-US" dirty="0"/>
              <a:t>3. New regulation (EU-area)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528" y="842707"/>
            <a:ext cx="10515600" cy="5513643"/>
          </a:xfrm>
          <a:solidFill>
            <a:srgbClr val="CCB0AC">
              <a:alpha val="94902"/>
            </a:srgbClr>
          </a:solidFill>
        </p:spPr>
        <p:txBody>
          <a:bodyPr>
            <a:normAutofit lnSpcReduction="10000"/>
          </a:bodyPr>
          <a:lstStyle/>
          <a:p>
            <a:pPr marL="447675" indent="-433388">
              <a:buNone/>
            </a:pPr>
            <a:r>
              <a:rPr lang="en-US" sz="2400" b="1" dirty="0"/>
              <a:t>Objective</a:t>
            </a:r>
          </a:p>
          <a:p>
            <a:pPr marL="447675" indent="-433388">
              <a:buNone/>
            </a:pPr>
            <a:endParaRPr lang="en-US" sz="2000" dirty="0"/>
          </a:p>
          <a:p>
            <a:pPr marL="447675" indent="-433388"/>
            <a:r>
              <a:rPr lang="en-US" sz="2000" dirty="0"/>
              <a:t>To </a:t>
            </a:r>
            <a:r>
              <a:rPr lang="en-US" sz="2000" b="1" dirty="0"/>
              <a:t>enhance financial stability</a:t>
            </a:r>
          </a:p>
          <a:p>
            <a:pPr marL="904875" lvl="1" indent="-433388"/>
            <a:r>
              <a:rPr lang="en-US" sz="2000" dirty="0"/>
              <a:t>more competition and players in the financial sector -&gt; smaller systemic risk as there will be more players, not only very large too-big-to-fail financial institutions</a:t>
            </a:r>
          </a:p>
          <a:p>
            <a:pPr marL="447675" indent="-433388"/>
            <a:endParaRPr lang="en-US" sz="2000" dirty="0"/>
          </a:p>
          <a:p>
            <a:pPr marL="447675" indent="-433388"/>
            <a:r>
              <a:rPr lang="en-US" sz="2000" dirty="0"/>
              <a:t>To </a:t>
            </a:r>
            <a:r>
              <a:rPr lang="en-US" sz="2000" b="1" dirty="0"/>
              <a:t>enhance investing and investments</a:t>
            </a:r>
          </a:p>
          <a:p>
            <a:pPr marL="904875" lvl="1" indent="-433388"/>
            <a:r>
              <a:rPr lang="en-US" sz="2000" dirty="0"/>
              <a:t>also small portions of money into work</a:t>
            </a:r>
          </a:p>
          <a:p>
            <a:pPr marL="904875" lvl="1" indent="-433388"/>
            <a:r>
              <a:rPr lang="en-US" sz="2000" dirty="0"/>
              <a:t>easier fundraising for companies</a:t>
            </a:r>
          </a:p>
          <a:p>
            <a:pPr marL="447675" indent="-433388"/>
            <a:endParaRPr lang="en-US" sz="2000" dirty="0"/>
          </a:p>
          <a:p>
            <a:pPr marL="447675" indent="-433388"/>
            <a:r>
              <a:rPr lang="en-US" sz="2000" dirty="0"/>
              <a:t>Developing the infrastructure needed by digital financial markets</a:t>
            </a:r>
          </a:p>
          <a:p>
            <a:pPr marL="904875" lvl="1" indent="-433388"/>
            <a:r>
              <a:rPr lang="en-US" sz="2000" b="1" dirty="0"/>
              <a:t>one single European digital financial market</a:t>
            </a:r>
            <a:r>
              <a:rPr lang="en-US" sz="2000" dirty="0"/>
              <a:t>, competitiveness against China</a:t>
            </a:r>
            <a:endParaRPr lang="en-US" sz="2000" b="1" dirty="0"/>
          </a:p>
          <a:p>
            <a:pPr marL="447675" indent="-433388"/>
            <a:endParaRPr lang="en-US" sz="2000" dirty="0"/>
          </a:p>
          <a:p>
            <a:pPr marL="447675" indent="-433388"/>
            <a:r>
              <a:rPr lang="en-US" sz="2000" dirty="0"/>
              <a:t>New technologies </a:t>
            </a:r>
            <a:r>
              <a:rPr lang="en-US" sz="2000" b="1" dirty="0"/>
              <a:t>bringing transparency </a:t>
            </a:r>
            <a:r>
              <a:rPr lang="en-US" sz="2000" dirty="0"/>
              <a:t>to profit customers and companies BUT </a:t>
            </a:r>
            <a:r>
              <a:rPr lang="en-US" sz="2000" b="1" dirty="0"/>
              <a:t>should not create new risks </a:t>
            </a:r>
            <a:r>
              <a:rPr lang="en-US" sz="2000" dirty="0"/>
              <a:t>(market manipulation, misleading marketing, problems in cybersecurity, systemic risk)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83182" y="6522171"/>
            <a:ext cx="4114800" cy="365125"/>
          </a:xfrm>
        </p:spPr>
        <p:txBody>
          <a:bodyPr/>
          <a:lstStyle/>
          <a:p>
            <a:r>
              <a:rPr lang="en-US" dirty="0"/>
              <a:t>Ruth Kaila, Aalto University, 10.2018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64B245-C93F-D449-8417-1A0A960D07D4}"/>
              </a:ext>
            </a:extLst>
          </p:cNvPr>
          <p:cNvSpPr/>
          <p:nvPr/>
        </p:nvSpPr>
        <p:spPr>
          <a:xfrm>
            <a:off x="718337" y="1564808"/>
            <a:ext cx="6096000" cy="1200329"/>
          </a:xfrm>
          <a:prstGeom prst="rect">
            <a:avLst/>
          </a:prstGeom>
          <a:solidFill>
            <a:srgbClr val="8BCDCA"/>
          </a:solidFill>
        </p:spPr>
        <p:txBody>
          <a:bodyPr>
            <a:spAutoFit/>
          </a:bodyPr>
          <a:lstStyle/>
          <a:p>
            <a:pPr marL="179388"/>
            <a:r>
              <a:rPr lang="en-US" sz="2400" dirty="0"/>
              <a:t>Regulation should not depend on technology; similar actions/services  should have similar regulation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860138-1493-CC41-B2B8-4EAA2644A9D9}"/>
              </a:ext>
            </a:extLst>
          </p:cNvPr>
          <p:cNvSpPr txBox="1"/>
          <p:nvPr/>
        </p:nvSpPr>
        <p:spPr>
          <a:xfrm>
            <a:off x="718337" y="3393827"/>
            <a:ext cx="8815105" cy="738664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 When and to what extent should new actions/services be regulated?</a:t>
            </a:r>
            <a:endParaRPr lang="en-US" sz="2400" i="1" dirty="0"/>
          </a:p>
          <a:p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A6434-1ED6-6D44-8ADB-BD6068F45F15}"/>
              </a:ext>
            </a:extLst>
          </p:cNvPr>
          <p:cNvSpPr txBox="1"/>
          <p:nvPr/>
        </p:nvSpPr>
        <p:spPr>
          <a:xfrm>
            <a:off x="718337" y="4791614"/>
            <a:ext cx="10333791" cy="1107996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How does regulation of EU-companies affect their international competitiveness?</a:t>
            </a:r>
          </a:p>
          <a:p>
            <a:r>
              <a:rPr lang="en-US" sz="2400" dirty="0"/>
              <a:t>Are we regulating in the correct way? (</a:t>
            </a:r>
            <a:r>
              <a:rPr lang="en-US" sz="2400" dirty="0" err="1"/>
              <a:t>f.ex</a:t>
            </a:r>
            <a:r>
              <a:rPr lang="en-US" sz="2400" dirty="0"/>
              <a:t>. PSD1)</a:t>
            </a:r>
          </a:p>
          <a:p>
            <a:endParaRPr lang="fi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1E055-86CB-524E-BC90-7373B04AA10C}"/>
              </a:ext>
            </a:extLst>
          </p:cNvPr>
          <p:cNvSpPr txBox="1"/>
          <p:nvPr/>
        </p:nvSpPr>
        <p:spPr>
          <a:xfrm>
            <a:off x="3253838" y="2774021"/>
            <a:ext cx="7299114" cy="523220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fi-FI" sz="2800" dirty="0" err="1"/>
              <a:t>Not</a:t>
            </a:r>
            <a:r>
              <a:rPr lang="fi-FI" sz="2800" dirty="0"/>
              <a:t> </a:t>
            </a:r>
            <a:r>
              <a:rPr lang="fi-FI" sz="2800" dirty="0" err="1"/>
              <a:t>more</a:t>
            </a:r>
            <a:r>
              <a:rPr lang="fi-FI" sz="2800" dirty="0"/>
              <a:t> </a:t>
            </a:r>
            <a:r>
              <a:rPr lang="fi-FI" sz="2800" dirty="0" err="1"/>
              <a:t>or</a:t>
            </a:r>
            <a:r>
              <a:rPr lang="fi-FI" sz="2800" dirty="0"/>
              <a:t> </a:t>
            </a:r>
            <a:r>
              <a:rPr lang="fi-FI" sz="2800" dirty="0" err="1"/>
              <a:t>less</a:t>
            </a:r>
            <a:r>
              <a:rPr lang="fi-FI" sz="2800" dirty="0"/>
              <a:t> </a:t>
            </a:r>
            <a:r>
              <a:rPr lang="fi-FI" sz="2800" dirty="0" err="1"/>
              <a:t>regulation</a:t>
            </a:r>
            <a:r>
              <a:rPr lang="fi-FI" sz="2800" dirty="0"/>
              <a:t> </a:t>
            </a:r>
            <a:r>
              <a:rPr lang="fi-FI" sz="2800" dirty="0" err="1"/>
              <a:t>but</a:t>
            </a:r>
            <a:r>
              <a:rPr lang="fi-FI" sz="2800" dirty="0"/>
              <a:t> </a:t>
            </a:r>
            <a:r>
              <a:rPr lang="fi-FI" sz="2800" dirty="0" err="1"/>
              <a:t>better</a:t>
            </a:r>
            <a:r>
              <a:rPr lang="fi-FI" sz="2800" dirty="0"/>
              <a:t> </a:t>
            </a:r>
            <a:r>
              <a:rPr lang="fi-FI" sz="2800" dirty="0" err="1"/>
              <a:t>regulation</a:t>
            </a:r>
            <a:endParaRPr lang="fi-FI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C41EB1-025B-8F4F-9300-796664C52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73634">
            <a:off x="3952074" y="3974164"/>
            <a:ext cx="4470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49" y="0"/>
            <a:ext cx="11107994" cy="6857999"/>
          </a:xfrm>
          <a:solidFill>
            <a:srgbClr val="CFB2AE">
              <a:alpha val="94902"/>
            </a:srgbClr>
          </a:solidFill>
        </p:spPr>
        <p:txBody>
          <a:bodyPr>
            <a:normAutofit lnSpcReduction="10000"/>
          </a:bodyPr>
          <a:lstStyle/>
          <a:p>
            <a:pPr marL="541338" indent="-527050">
              <a:buNone/>
            </a:pPr>
            <a:endParaRPr lang="en-US" sz="2200" b="1" dirty="0"/>
          </a:p>
          <a:p>
            <a:pPr marL="541338" indent="-527050">
              <a:buNone/>
            </a:pPr>
            <a:r>
              <a:rPr lang="en-US" sz="2200" b="1" dirty="0"/>
              <a:t>PSD2 Payment Services Directive 2</a:t>
            </a:r>
          </a:p>
          <a:p>
            <a:pPr marL="14288" indent="0">
              <a:buNone/>
            </a:pPr>
            <a:r>
              <a:rPr lang="en-US" sz="2100" dirty="0"/>
              <a:t>Forces the banks to provide access to their customers accounts and payment history for third party service providers </a:t>
            </a:r>
            <a:r>
              <a:rPr lang="en-US" sz="2100" b="1" dirty="0"/>
              <a:t>IF</a:t>
            </a:r>
            <a:r>
              <a:rPr lang="en-US" sz="2100" dirty="0"/>
              <a:t> the customer gives a permission</a:t>
            </a:r>
          </a:p>
          <a:p>
            <a:pPr marL="14288" indent="0">
              <a:buNone/>
            </a:pPr>
            <a:r>
              <a:rPr lang="en-US" sz="2100" b="1" dirty="0"/>
              <a:t>Objectives</a:t>
            </a:r>
            <a:r>
              <a:rPr lang="en-US" sz="2100" dirty="0"/>
              <a:t> according to European Commission:</a:t>
            </a:r>
          </a:p>
          <a:p>
            <a:r>
              <a:rPr lang="en-US" sz="2100" dirty="0"/>
              <a:t>Contribute to a more </a:t>
            </a:r>
            <a:r>
              <a:rPr lang="en-US" sz="2100" b="1" dirty="0"/>
              <a:t>integrated and efficient European payments market</a:t>
            </a:r>
          </a:p>
          <a:p>
            <a:r>
              <a:rPr lang="en-US" sz="2100" dirty="0"/>
              <a:t>Improve the level playing field for payment service providers (including </a:t>
            </a:r>
            <a:r>
              <a:rPr lang="en-US" sz="2100" b="1" dirty="0"/>
              <a:t>new players</a:t>
            </a:r>
            <a:r>
              <a:rPr lang="en-US" sz="2100" dirty="0"/>
              <a:t>)</a:t>
            </a:r>
          </a:p>
          <a:p>
            <a:r>
              <a:rPr lang="en-US" sz="2100" dirty="0"/>
              <a:t>Make </a:t>
            </a:r>
            <a:r>
              <a:rPr lang="en-US" sz="2100" b="1" dirty="0"/>
              <a:t>payments safer and more secure</a:t>
            </a:r>
          </a:p>
          <a:p>
            <a:r>
              <a:rPr lang="en-US" sz="2100" b="1" dirty="0"/>
              <a:t>Protect consumers</a:t>
            </a:r>
          </a:p>
          <a:p>
            <a:r>
              <a:rPr lang="en-US" sz="2100" dirty="0"/>
              <a:t>Encourage </a:t>
            </a:r>
            <a:r>
              <a:rPr lang="en-US" sz="2100" b="1" dirty="0"/>
              <a:t>lower prices for payments</a:t>
            </a:r>
          </a:p>
          <a:p>
            <a:pPr marL="14288" indent="0">
              <a:buNone/>
            </a:pPr>
            <a:endParaRPr lang="en-US" sz="2100" dirty="0"/>
          </a:p>
          <a:p>
            <a:pPr marL="363538" indent="-363538"/>
            <a:r>
              <a:rPr lang="en-US" sz="2100" b="1" dirty="0"/>
              <a:t>Payment initiation service provider</a:t>
            </a:r>
            <a:r>
              <a:rPr lang="en-US" sz="2100" dirty="0"/>
              <a:t>, PISP</a:t>
            </a:r>
          </a:p>
          <a:p>
            <a:pPr marL="820738" lvl="2" indent="-363538"/>
            <a:r>
              <a:rPr lang="en-US" sz="2100" dirty="0"/>
              <a:t>Service provider/merchant can link directly to the customer’s bank account with customer’s permission </a:t>
            </a:r>
          </a:p>
          <a:p>
            <a:pPr marL="363538" indent="-363538"/>
            <a:r>
              <a:rPr lang="en-US" sz="2100" b="1" dirty="0"/>
              <a:t>Account information services</a:t>
            </a:r>
            <a:r>
              <a:rPr lang="en-US" sz="2100" dirty="0"/>
              <a:t>, AISP </a:t>
            </a:r>
          </a:p>
          <a:p>
            <a:pPr marL="820738" lvl="2" indent="-363538"/>
            <a:r>
              <a:rPr lang="en-US" sz="2100" dirty="0"/>
              <a:t>Services consolidate account information and historical payment information from multiple bank accounts of the customer</a:t>
            </a:r>
          </a:p>
          <a:p>
            <a:pPr marL="363538" indent="-363538"/>
            <a:endParaRPr lang="en-US" sz="2100" dirty="0"/>
          </a:p>
          <a:p>
            <a:pPr marL="0" indent="0">
              <a:buNone/>
            </a:pPr>
            <a:r>
              <a:rPr lang="en-US" sz="2100" dirty="0"/>
              <a:t>The s</a:t>
            </a:r>
            <a:r>
              <a:rPr lang="en-US" sz="2100" b="1" dirty="0"/>
              <a:t>ecurity</a:t>
            </a:r>
            <a:r>
              <a:rPr lang="en-US" sz="2100" dirty="0"/>
              <a:t> of the new services is a critical factor.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57003" y="6549880"/>
            <a:ext cx="4114800" cy="365125"/>
          </a:xfrm>
        </p:spPr>
        <p:txBody>
          <a:bodyPr/>
          <a:lstStyle/>
          <a:p>
            <a:r>
              <a:rPr lang="en-US" dirty="0"/>
              <a:t>Ruth Kaila, Aalto University, 10.2018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7003" y="166732"/>
            <a:ext cx="5437239" cy="1006475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New regulation, 3 important directives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PSD2, MIFID II and GDPR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9BEB6-0188-D243-8361-65E411624AD1}"/>
              </a:ext>
            </a:extLst>
          </p:cNvPr>
          <p:cNvSpPr txBox="1"/>
          <p:nvPr/>
        </p:nvSpPr>
        <p:spPr>
          <a:xfrm>
            <a:off x="1287119" y="1995511"/>
            <a:ext cx="8296695" cy="1107996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Entered into force in the beginning of 2018, BUT details still open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what information should be given free, what can be sold</a:t>
            </a:r>
          </a:p>
          <a:p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FB3D8-DE48-B04B-B1DF-03077363D200}"/>
              </a:ext>
            </a:extLst>
          </p:cNvPr>
          <p:cNvSpPr txBox="1"/>
          <p:nvPr/>
        </p:nvSpPr>
        <p:spPr>
          <a:xfrm>
            <a:off x="1287119" y="3422446"/>
            <a:ext cx="7237174" cy="1107996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Who has the right to be the third party service provider?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security is the critical factor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398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87" y="176981"/>
            <a:ext cx="10515600" cy="6179369"/>
          </a:xfrm>
          <a:solidFill>
            <a:srgbClr val="CFB2AE">
              <a:alpha val="94902"/>
            </a:srgbClr>
          </a:solidFill>
        </p:spPr>
        <p:txBody>
          <a:bodyPr>
            <a:normAutofit lnSpcReduction="10000"/>
          </a:bodyPr>
          <a:lstStyle/>
          <a:p>
            <a:pPr marL="284163" indent="-284163">
              <a:buNone/>
            </a:pPr>
            <a:endParaRPr lang="en-US" sz="3800" b="1" dirty="0"/>
          </a:p>
          <a:p>
            <a:pPr marL="284163" indent="-284163">
              <a:buNone/>
            </a:pPr>
            <a:r>
              <a:rPr lang="en-US" sz="3800" b="1" dirty="0"/>
              <a:t>MIFID II, Markets in Financial Instruments Directive</a:t>
            </a:r>
          </a:p>
          <a:p>
            <a:pPr marL="669925" indent="-615950">
              <a:buNone/>
            </a:pPr>
            <a:r>
              <a:rPr lang="en-US" sz="2600" dirty="0"/>
              <a:t>Objective</a:t>
            </a:r>
          </a:p>
          <a:p>
            <a:pPr marL="669925" indent="-615950"/>
            <a:r>
              <a:rPr lang="en-US" sz="2600" dirty="0"/>
              <a:t>introduces a market structure framework </a:t>
            </a:r>
            <a:r>
              <a:rPr lang="en-US" sz="2600" b="1" dirty="0"/>
              <a:t>ensuring that trading takes place on regulated platforms</a:t>
            </a:r>
          </a:p>
          <a:p>
            <a:pPr marL="669925" indent="-615950"/>
            <a:r>
              <a:rPr lang="en-US" sz="2600" dirty="0"/>
              <a:t>increases the</a:t>
            </a:r>
            <a:r>
              <a:rPr lang="en-US" sz="2600" b="1" dirty="0"/>
              <a:t> transparency </a:t>
            </a:r>
            <a:r>
              <a:rPr lang="en-US" sz="2600" dirty="0"/>
              <a:t>of equity market </a:t>
            </a:r>
          </a:p>
          <a:p>
            <a:pPr marL="669925" indent="-615950"/>
            <a:r>
              <a:rPr lang="en-US" sz="2600" b="1" dirty="0"/>
              <a:t>enhances conditions for competition in the trading and clearing </a:t>
            </a:r>
            <a:r>
              <a:rPr lang="en-US" sz="2600" dirty="0"/>
              <a:t>of financial instruments </a:t>
            </a:r>
          </a:p>
          <a:p>
            <a:pPr marL="669925" indent="-615950"/>
            <a:r>
              <a:rPr lang="en-US" sz="2600" dirty="0"/>
              <a:t>Provides stronger </a:t>
            </a:r>
            <a:r>
              <a:rPr lang="en-US" sz="2600" b="1" dirty="0"/>
              <a:t>investor protection</a:t>
            </a:r>
            <a:r>
              <a:rPr lang="en-US" sz="2600" dirty="0"/>
              <a:t>; ensures effective, </a:t>
            </a:r>
            <a:r>
              <a:rPr lang="en-US" sz="2600" dirty="0" err="1"/>
              <a:t>harmonised</a:t>
            </a:r>
            <a:r>
              <a:rPr lang="en-US" sz="2600" dirty="0"/>
              <a:t> administrative sanctions </a:t>
            </a:r>
          </a:p>
          <a:p>
            <a:pPr marL="669925" indent="-615950"/>
            <a:r>
              <a:rPr lang="en-US" sz="2600" dirty="0"/>
              <a:t>Strengthens the power of  </a:t>
            </a:r>
            <a:r>
              <a:rPr lang="en-US" sz="2600" b="1" dirty="0"/>
              <a:t>supervisors</a:t>
            </a:r>
          </a:p>
          <a:p>
            <a:pPr marL="669925" indent="-615950"/>
            <a:endParaRPr lang="en-US" sz="2600" b="1" dirty="0"/>
          </a:p>
          <a:p>
            <a:pPr marL="669925" indent="-615950">
              <a:buNone/>
            </a:pPr>
            <a:r>
              <a:rPr lang="en-US" sz="2600" dirty="0"/>
              <a:t>Entered into force in the beginning of 2018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652" y="14748"/>
            <a:ext cx="4916129" cy="762794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New regulation, 3 important </a:t>
            </a:r>
            <a:r>
              <a:rPr lang="en-US" sz="2400" b="1" dirty="0">
                <a:solidFill>
                  <a:schemeClr val="bg1"/>
                </a:solidFill>
              </a:rPr>
              <a:t>directives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6248-0FEF-1A43-A22F-1CEA12D727A5}"/>
              </a:ext>
            </a:extLst>
          </p:cNvPr>
          <p:cNvSpPr txBox="1"/>
          <p:nvPr/>
        </p:nvSpPr>
        <p:spPr>
          <a:xfrm>
            <a:off x="2136648" y="1058441"/>
            <a:ext cx="6473952" cy="830997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/>
              <a:t>It </a:t>
            </a:r>
            <a:r>
              <a:rPr lang="fi-FI" sz="2400" dirty="0" err="1"/>
              <a:t>can</a:t>
            </a:r>
            <a:r>
              <a:rPr lang="fi-FI" sz="2400" dirty="0"/>
              <a:t> </a:t>
            </a:r>
            <a:r>
              <a:rPr lang="fi-FI" sz="2400" dirty="0" err="1"/>
              <a:t>take</a:t>
            </a:r>
            <a:r>
              <a:rPr lang="fi-FI" sz="2400" dirty="0"/>
              <a:t> </a:t>
            </a:r>
            <a:r>
              <a:rPr lang="fi-FI" sz="2400" dirty="0" err="1"/>
              <a:t>one</a:t>
            </a:r>
            <a:r>
              <a:rPr lang="fi-FI" sz="2400" dirty="0"/>
              <a:t> to </a:t>
            </a:r>
            <a:r>
              <a:rPr lang="fi-FI" sz="2400" dirty="0" err="1"/>
              <a:t>two</a:t>
            </a:r>
            <a:r>
              <a:rPr lang="fi-FI" sz="2400" dirty="0"/>
              <a:t> </a:t>
            </a:r>
            <a:r>
              <a:rPr lang="fi-FI" sz="2400" dirty="0" err="1"/>
              <a:t>years</a:t>
            </a:r>
            <a:r>
              <a:rPr lang="fi-FI" sz="2400" dirty="0"/>
              <a:t> for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new</a:t>
            </a:r>
            <a:r>
              <a:rPr lang="fi-FI" sz="2400" dirty="0"/>
              <a:t> </a:t>
            </a:r>
            <a:r>
              <a:rPr lang="fi-FI" sz="2400" dirty="0" err="1"/>
              <a:t>rules</a:t>
            </a:r>
            <a:r>
              <a:rPr lang="fi-FI" sz="2400" dirty="0"/>
              <a:t> to </a:t>
            </a:r>
            <a:r>
              <a:rPr lang="fi-FI" sz="2400" dirty="0" err="1"/>
              <a:t>be</a:t>
            </a:r>
            <a:r>
              <a:rPr lang="fi-FI" sz="2400" dirty="0"/>
              <a:t> </a:t>
            </a:r>
            <a:r>
              <a:rPr lang="fi-FI" sz="2400" dirty="0" err="1"/>
              <a:t>fully</a:t>
            </a:r>
            <a:r>
              <a:rPr lang="fi-FI" sz="2400" dirty="0"/>
              <a:t> </a:t>
            </a:r>
            <a:r>
              <a:rPr lang="fi-FI" sz="2400" dirty="0" err="1"/>
              <a:t>understood</a:t>
            </a:r>
            <a:r>
              <a:rPr lang="fi-FI" sz="2400" dirty="0"/>
              <a:t> and </a:t>
            </a:r>
            <a:r>
              <a:rPr lang="fi-FI" sz="2400" dirty="0" err="1"/>
              <a:t>implemented</a:t>
            </a:r>
            <a:r>
              <a:rPr lang="fi-FI" sz="2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498A5-3BA1-6442-89D2-3DA033D7A14A}"/>
              </a:ext>
            </a:extLst>
          </p:cNvPr>
          <p:cNvSpPr txBox="1"/>
          <p:nvPr/>
        </p:nvSpPr>
        <p:spPr>
          <a:xfrm>
            <a:off x="2217764" y="2424259"/>
            <a:ext cx="5935636" cy="461665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 err="1"/>
              <a:t>Huge</a:t>
            </a:r>
            <a:r>
              <a:rPr lang="fi-FI" sz="2400" dirty="0"/>
              <a:t> </a:t>
            </a:r>
            <a:r>
              <a:rPr lang="fi-FI" sz="2400" dirty="0" err="1"/>
              <a:t>reporting</a:t>
            </a:r>
            <a:r>
              <a:rPr lang="fi-FI" sz="2400" dirty="0"/>
              <a:t> is </a:t>
            </a:r>
            <a:r>
              <a:rPr lang="fi-FI" sz="2400" dirty="0" err="1"/>
              <a:t>the</a:t>
            </a:r>
            <a:r>
              <a:rPr lang="fi-FI" sz="2400" dirty="0"/>
              <a:t> main </a:t>
            </a:r>
            <a:r>
              <a:rPr lang="fi-FI" sz="2400" dirty="0" err="1"/>
              <a:t>problem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5895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87" y="176981"/>
            <a:ext cx="10515600" cy="6179369"/>
          </a:xfrm>
          <a:solidFill>
            <a:srgbClr val="CFB2AE">
              <a:alpha val="94902"/>
            </a:srgbClr>
          </a:solidFill>
        </p:spPr>
        <p:txBody>
          <a:bodyPr>
            <a:normAutofit fontScale="77500" lnSpcReduction="20000"/>
          </a:bodyPr>
          <a:lstStyle/>
          <a:p>
            <a:pPr marL="284163" indent="-284163">
              <a:buNone/>
            </a:pPr>
            <a:endParaRPr lang="en-US" sz="3800" b="1" dirty="0"/>
          </a:p>
          <a:p>
            <a:endParaRPr lang="en-US" sz="3800" dirty="0"/>
          </a:p>
          <a:p>
            <a:pPr marL="14288" indent="0">
              <a:buNone/>
            </a:pPr>
            <a:r>
              <a:rPr lang="en-US" sz="3800" b="1" dirty="0"/>
              <a:t>GDPR, General Data Protection Regulation</a:t>
            </a:r>
          </a:p>
          <a:p>
            <a:pPr marL="14288" indent="0">
              <a:buNone/>
            </a:pPr>
            <a:endParaRPr lang="en-US" sz="3800" b="1" dirty="0"/>
          </a:p>
          <a:p>
            <a:pPr marL="12700" indent="0">
              <a:buNone/>
            </a:pPr>
            <a:r>
              <a:rPr lang="en-US" sz="2600" dirty="0"/>
              <a:t>Aim is to </a:t>
            </a:r>
            <a:r>
              <a:rPr lang="en-US" sz="2600" b="1" dirty="0"/>
              <a:t>protect all EU citizens from privacy and data breaches </a:t>
            </a:r>
            <a:r>
              <a:rPr lang="en-US" sz="2600" dirty="0"/>
              <a:t>in an increasingly data-driven world</a:t>
            </a:r>
          </a:p>
          <a:p>
            <a:pPr marL="12700" indent="0">
              <a:buNone/>
            </a:pPr>
            <a:endParaRPr lang="en-US" sz="2600" dirty="0"/>
          </a:p>
          <a:p>
            <a:pPr marL="762000" indent="-744538"/>
            <a:r>
              <a:rPr lang="en-US" sz="2600" dirty="0"/>
              <a:t>Expansions on the personal data pool, this will now include IP addresses, cookies and other generic data that have or are assigned to the user; processing of personal data</a:t>
            </a:r>
          </a:p>
          <a:p>
            <a:pPr marL="762000" indent="-744538"/>
            <a:r>
              <a:rPr lang="en-US" sz="2600" dirty="0"/>
              <a:t>Increased fines, </a:t>
            </a:r>
            <a:r>
              <a:rPr lang="en-US" sz="2600" b="1" dirty="0"/>
              <a:t>penalties</a:t>
            </a:r>
            <a:r>
              <a:rPr lang="en-US" sz="2600" dirty="0"/>
              <a:t> 2%- 4%  of the gross revenue or €10m -€20m </a:t>
            </a:r>
          </a:p>
          <a:p>
            <a:pPr marL="762000" indent="-744538"/>
            <a:r>
              <a:rPr lang="en-US" sz="2600" dirty="0"/>
              <a:t>Coverage of outside EU countries </a:t>
            </a:r>
            <a:r>
              <a:rPr lang="en-US" sz="2600" b="1" dirty="0"/>
              <a:t>if data is being transferred or stored within the EU</a:t>
            </a:r>
          </a:p>
          <a:p>
            <a:pPr marL="762000" indent="-744538"/>
            <a:r>
              <a:rPr lang="en-US" sz="2600" dirty="0"/>
              <a:t>Profiling and targeting of big data</a:t>
            </a:r>
          </a:p>
          <a:p>
            <a:pPr marL="762000" indent="-744538"/>
            <a:r>
              <a:rPr lang="en-US" sz="2600" dirty="0"/>
              <a:t>Both controllers and processers must assign designated </a:t>
            </a:r>
            <a:r>
              <a:rPr lang="en-US" sz="2600" b="1" dirty="0"/>
              <a:t>Data Protection Officers PDO</a:t>
            </a:r>
          </a:p>
          <a:p>
            <a:pPr marL="762000" indent="-744538"/>
            <a:endParaRPr lang="en-US" sz="3400" dirty="0"/>
          </a:p>
          <a:p>
            <a:pPr marL="17463" indent="0">
              <a:buNone/>
            </a:pPr>
            <a:r>
              <a:rPr lang="en-US" sz="2600" dirty="0"/>
              <a:t>Entered into force in May 2018.                                                                                   </a:t>
            </a:r>
            <a:r>
              <a:rPr lang="en-US" sz="2100" dirty="0"/>
              <a:t>(source: </a:t>
            </a:r>
            <a:r>
              <a:rPr lang="en-US" sz="2100" dirty="0" err="1"/>
              <a:t>Nodesagency</a:t>
            </a:r>
            <a:r>
              <a:rPr lang="en-US" sz="2100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652" y="14748"/>
            <a:ext cx="4916129" cy="762794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New regulation, 3 important </a:t>
            </a:r>
            <a:r>
              <a:rPr lang="en-US" sz="2400" b="1" dirty="0">
                <a:solidFill>
                  <a:schemeClr val="bg1"/>
                </a:solidFill>
              </a:rPr>
              <a:t>directives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6248-0FEF-1A43-A22F-1CEA12D727A5}"/>
              </a:ext>
            </a:extLst>
          </p:cNvPr>
          <p:cNvSpPr txBox="1"/>
          <p:nvPr/>
        </p:nvSpPr>
        <p:spPr>
          <a:xfrm>
            <a:off x="1796791" y="695275"/>
            <a:ext cx="6473952" cy="830997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 err="1"/>
              <a:t>additional</a:t>
            </a:r>
            <a:r>
              <a:rPr lang="fi-FI" sz="2400" dirty="0"/>
              <a:t> </a:t>
            </a:r>
            <a:r>
              <a:rPr lang="fi-FI" sz="2400" dirty="0" err="1"/>
              <a:t>guidance</a:t>
            </a:r>
            <a:r>
              <a:rPr lang="fi-FI" sz="2400" dirty="0"/>
              <a:t> on </a:t>
            </a:r>
            <a:r>
              <a:rPr lang="fi-FI" sz="2400" dirty="0" err="1"/>
              <a:t>the</a:t>
            </a:r>
            <a:r>
              <a:rPr lang="fi-FI" sz="2400" dirty="0"/>
              <a:t> GDPR is </a:t>
            </a:r>
            <a:r>
              <a:rPr lang="fi-FI" sz="2400" dirty="0" err="1"/>
              <a:t>still</a:t>
            </a:r>
            <a:r>
              <a:rPr lang="fi-FI" sz="2400" dirty="0"/>
              <a:t> </a:t>
            </a:r>
            <a:r>
              <a:rPr lang="fi-FI" sz="2400" dirty="0" err="1"/>
              <a:t>forthcoming</a:t>
            </a:r>
            <a:endParaRPr lang="fi-FI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498A5-3BA1-6442-89D2-3DA033D7A14A}"/>
              </a:ext>
            </a:extLst>
          </p:cNvPr>
          <p:cNvSpPr txBox="1"/>
          <p:nvPr/>
        </p:nvSpPr>
        <p:spPr>
          <a:xfrm>
            <a:off x="1948606" y="2081768"/>
            <a:ext cx="5935636" cy="830997"/>
          </a:xfrm>
          <a:prstGeom prst="rect">
            <a:avLst/>
          </a:prstGeom>
          <a:solidFill>
            <a:srgbClr val="8BCDCA"/>
          </a:solidFill>
        </p:spPr>
        <p:txBody>
          <a:bodyPr wrap="square" rtlCol="0">
            <a:spAutoFit/>
          </a:bodyPr>
          <a:lstStyle/>
          <a:p>
            <a:r>
              <a:rPr lang="fi-FI" sz="2400" dirty="0" err="1"/>
              <a:t>Holds</a:t>
            </a:r>
            <a:r>
              <a:rPr lang="fi-FI" sz="2400" dirty="0"/>
              <a:t> </a:t>
            </a:r>
            <a:r>
              <a:rPr lang="fi-FI" sz="2400" dirty="0" err="1"/>
              <a:t>only</a:t>
            </a:r>
            <a:r>
              <a:rPr lang="fi-FI" sz="2400" dirty="0"/>
              <a:t> in </a:t>
            </a:r>
            <a:r>
              <a:rPr lang="fi-FI" sz="2400" dirty="0" err="1"/>
              <a:t>the</a:t>
            </a:r>
            <a:r>
              <a:rPr lang="fi-FI" sz="2400" dirty="0"/>
              <a:t> EU-</a:t>
            </a:r>
            <a:r>
              <a:rPr lang="fi-FI" sz="2400" dirty="0" err="1"/>
              <a:t>area</a:t>
            </a:r>
            <a:r>
              <a:rPr lang="fi-FI" sz="2400" dirty="0"/>
              <a:t>; </a:t>
            </a:r>
            <a:r>
              <a:rPr lang="fi-FI" sz="2400" dirty="0" err="1"/>
              <a:t>are</a:t>
            </a:r>
            <a:r>
              <a:rPr lang="fi-FI" sz="2400" dirty="0"/>
              <a:t> </a:t>
            </a:r>
            <a:r>
              <a:rPr lang="fi-FI" sz="2400" dirty="0" err="1"/>
              <a:t>non</a:t>
            </a:r>
            <a:r>
              <a:rPr lang="fi-FI" sz="2400" dirty="0"/>
              <a:t>-EU </a:t>
            </a:r>
            <a:r>
              <a:rPr lang="fi-FI" sz="2400" dirty="0" err="1"/>
              <a:t>companies</a:t>
            </a:r>
            <a:r>
              <a:rPr lang="fi-FI" sz="2400" dirty="0"/>
              <a:t> </a:t>
            </a:r>
            <a:r>
              <a:rPr lang="fi-FI" sz="2400" dirty="0" err="1"/>
              <a:t>profiting</a:t>
            </a:r>
            <a:r>
              <a:rPr lang="fi-FI" sz="2400" dirty="0"/>
              <a:t> of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situation</a:t>
            </a:r>
            <a:r>
              <a:rPr lang="fi-FI" sz="2400" dirty="0"/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3B9A27-0E3D-B34F-88DC-B03D4389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0812">
            <a:off x="1809750" y="2371104"/>
            <a:ext cx="8572500" cy="193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99DA98-473F-F047-973A-6F8125974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606" y="1699348"/>
            <a:ext cx="8153400" cy="1384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5FFC71-2695-CB4F-9E6B-6142A0AAD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58556">
            <a:off x="3155950" y="1936750"/>
            <a:ext cx="58801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1" y="170480"/>
            <a:ext cx="2070316" cy="1751309"/>
          </a:xfrm>
          <a:solidFill>
            <a:srgbClr val="FFFFFF">
              <a:alpha val="56078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4. New players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797" y="1261820"/>
            <a:ext cx="9951203" cy="469799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Fintech-startups and large tech companies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Operation on areas that the banks are not interested in</a:t>
            </a:r>
          </a:p>
          <a:p>
            <a:r>
              <a:rPr lang="en-US" sz="2400" dirty="0">
                <a:solidFill>
                  <a:srgbClr val="00BAFF"/>
                </a:solidFill>
              </a:rPr>
              <a:t>Less regulated than traditional banks</a:t>
            </a:r>
          </a:p>
          <a:p>
            <a:r>
              <a:rPr lang="en-US" sz="2400" dirty="0"/>
              <a:t>Free of complicated and partially very old ICT systems of banks</a:t>
            </a:r>
          </a:p>
          <a:p>
            <a:r>
              <a:rPr lang="en-US" sz="2400" dirty="0">
                <a:solidFill>
                  <a:srgbClr val="00BAFF"/>
                </a:solidFill>
              </a:rPr>
              <a:t>PSD2-payment service directive opens the markets for the startups</a:t>
            </a:r>
          </a:p>
          <a:p>
            <a:r>
              <a:rPr lang="en-US" sz="2400" dirty="0"/>
              <a:t>Often operates on a </a:t>
            </a:r>
            <a:r>
              <a:rPr lang="en-US" sz="2400" b="1" dirty="0"/>
              <a:t>small niche</a:t>
            </a:r>
            <a:r>
              <a:rPr lang="en-US" sz="2400" dirty="0"/>
              <a:t>, important to have very </a:t>
            </a:r>
            <a:r>
              <a:rPr lang="en-US" sz="2400" b="1" dirty="0"/>
              <a:t>wide markets</a:t>
            </a:r>
          </a:p>
          <a:p>
            <a:r>
              <a:rPr lang="en-US" sz="2400" dirty="0"/>
              <a:t>Often more </a:t>
            </a:r>
            <a:r>
              <a:rPr lang="en-US" sz="2400" b="1" dirty="0"/>
              <a:t>flexible</a:t>
            </a:r>
            <a:r>
              <a:rPr lang="en-US" sz="2400" dirty="0"/>
              <a:t> and rapid than traditional banks to react and test new ideas, approaches and methods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FD55B-C4E0-7747-A64D-7EECCE4391D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Ruth Kaila, Aalto University, 10.2018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345C2-D151-BD45-8A05-CE71FAE238CD}"/>
              </a:ext>
            </a:extLst>
          </p:cNvPr>
          <p:cNvSpPr txBox="1"/>
          <p:nvPr/>
        </p:nvSpPr>
        <p:spPr>
          <a:xfrm>
            <a:off x="3227180" y="762302"/>
            <a:ext cx="7440820" cy="2215991"/>
          </a:xfrm>
          <a:prstGeom prst="rect">
            <a:avLst/>
          </a:prstGeom>
          <a:solidFill>
            <a:srgbClr val="8BCDCA"/>
          </a:solidFill>
        </p:spPr>
        <p:txBody>
          <a:bodyPr wrap="none" rtlCol="0">
            <a:spAutoFit/>
          </a:bodyPr>
          <a:lstStyle/>
          <a:p>
            <a:r>
              <a:rPr lang="fi-FI" sz="2400" dirty="0"/>
              <a:t>A </a:t>
            </a:r>
            <a:r>
              <a:rPr lang="fi-FI" sz="2400" dirty="0" err="1"/>
              <a:t>strong</a:t>
            </a:r>
            <a:r>
              <a:rPr lang="fi-FI" sz="2400" dirty="0"/>
              <a:t> </a:t>
            </a:r>
            <a:r>
              <a:rPr lang="fi-FI" sz="2400" dirty="0" err="1"/>
              <a:t>political</a:t>
            </a:r>
            <a:r>
              <a:rPr lang="fi-FI" sz="2400" dirty="0"/>
              <a:t> </a:t>
            </a:r>
            <a:r>
              <a:rPr lang="fi-FI" sz="2400" dirty="0" err="1"/>
              <a:t>will</a:t>
            </a:r>
            <a:r>
              <a:rPr lang="fi-FI" sz="2400" dirty="0"/>
              <a:t> to help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stratups</a:t>
            </a:r>
            <a:endParaRPr lang="fi-FI" sz="2400" dirty="0"/>
          </a:p>
          <a:p>
            <a:pPr marL="342900" indent="-342900">
              <a:buFontTx/>
              <a:buChar char="-"/>
            </a:pPr>
            <a:r>
              <a:rPr lang="fi-FI" sz="2400" dirty="0"/>
              <a:t>More </a:t>
            </a:r>
            <a:r>
              <a:rPr lang="fi-FI" sz="2400" dirty="0" err="1"/>
              <a:t>players</a:t>
            </a:r>
            <a:r>
              <a:rPr lang="fi-FI" sz="2400" dirty="0"/>
              <a:t>, </a:t>
            </a:r>
            <a:r>
              <a:rPr lang="fi-FI" sz="2400" dirty="0" err="1"/>
              <a:t>less</a:t>
            </a:r>
            <a:r>
              <a:rPr lang="fi-FI" sz="2400" dirty="0"/>
              <a:t> </a:t>
            </a:r>
            <a:r>
              <a:rPr lang="fi-FI" sz="2400" dirty="0" err="1"/>
              <a:t>systemic</a:t>
            </a:r>
            <a:r>
              <a:rPr lang="fi-FI" sz="2400" dirty="0"/>
              <a:t> </a:t>
            </a:r>
            <a:r>
              <a:rPr lang="fi-FI" sz="2400" dirty="0" err="1"/>
              <a:t>risk</a:t>
            </a:r>
            <a:endParaRPr lang="fi-FI" sz="2400" dirty="0"/>
          </a:p>
          <a:p>
            <a:pPr marL="342900" indent="-342900">
              <a:buFontTx/>
              <a:buChar char="-"/>
            </a:pPr>
            <a:r>
              <a:rPr lang="fi-FI" sz="2400" dirty="0" err="1"/>
              <a:t>Entry</a:t>
            </a:r>
            <a:r>
              <a:rPr lang="fi-FI" sz="2400" dirty="0"/>
              <a:t> </a:t>
            </a:r>
            <a:r>
              <a:rPr lang="fi-FI" sz="2400" dirty="0" err="1"/>
              <a:t>barriers</a:t>
            </a:r>
            <a:r>
              <a:rPr lang="fi-FI" sz="2400" dirty="0"/>
              <a:t> of </a:t>
            </a:r>
            <a:r>
              <a:rPr lang="fi-FI" sz="2400" dirty="0" err="1"/>
              <a:t>the</a:t>
            </a:r>
            <a:r>
              <a:rPr lang="fi-FI" sz="2400" dirty="0"/>
              <a:t> </a:t>
            </a:r>
            <a:r>
              <a:rPr lang="fi-FI" sz="2400" dirty="0" err="1"/>
              <a:t>financial</a:t>
            </a:r>
            <a:r>
              <a:rPr lang="fi-FI" sz="2400" dirty="0"/>
              <a:t> </a:t>
            </a:r>
            <a:r>
              <a:rPr lang="fi-FI" sz="2400" dirty="0" err="1"/>
              <a:t>sector</a:t>
            </a:r>
            <a:r>
              <a:rPr lang="fi-FI" sz="2400" dirty="0"/>
              <a:t> </a:t>
            </a:r>
            <a:r>
              <a:rPr lang="fi-FI" sz="2400" dirty="0" err="1"/>
              <a:t>are</a:t>
            </a:r>
            <a:r>
              <a:rPr lang="fi-FI" sz="2400" dirty="0"/>
              <a:t> </a:t>
            </a:r>
            <a:r>
              <a:rPr lang="fi-FI" sz="2400" dirty="0" err="1"/>
              <a:t>typically</a:t>
            </a:r>
            <a:r>
              <a:rPr lang="fi-FI" sz="2400" dirty="0"/>
              <a:t> </a:t>
            </a:r>
            <a:r>
              <a:rPr lang="fi-FI" sz="2400" dirty="0" err="1"/>
              <a:t>strong</a:t>
            </a:r>
            <a:endParaRPr lang="fi-FI" sz="2400" dirty="0"/>
          </a:p>
          <a:p>
            <a:pPr marL="342900" indent="-342900">
              <a:buFontTx/>
              <a:buChar char="-"/>
            </a:pPr>
            <a:r>
              <a:rPr lang="fi-FI" sz="2400" dirty="0" err="1"/>
              <a:t>Also</a:t>
            </a:r>
            <a:r>
              <a:rPr lang="fi-FI" sz="2400" dirty="0"/>
              <a:t> </a:t>
            </a:r>
            <a:r>
              <a:rPr lang="fi-FI" sz="2400" dirty="0" err="1"/>
              <a:t>small</a:t>
            </a:r>
            <a:r>
              <a:rPr lang="fi-FI" sz="2400" dirty="0"/>
              <a:t> </a:t>
            </a:r>
            <a:r>
              <a:rPr lang="fi-FI" sz="2400" dirty="0" err="1"/>
              <a:t>portions</a:t>
            </a:r>
            <a:r>
              <a:rPr lang="fi-FI" sz="2400" dirty="0"/>
              <a:t> of money into </a:t>
            </a:r>
            <a:r>
              <a:rPr lang="fi-FI" sz="2400" dirty="0" err="1"/>
              <a:t>work</a:t>
            </a:r>
            <a:endParaRPr lang="fi-FI" sz="2400" dirty="0"/>
          </a:p>
          <a:p>
            <a:pPr marL="342900" indent="-342900">
              <a:buFontTx/>
              <a:buChar char="-"/>
            </a:pPr>
            <a:r>
              <a:rPr lang="fi-FI" sz="2400" dirty="0"/>
              <a:t>TRUST, </a:t>
            </a:r>
            <a:r>
              <a:rPr lang="en-US" sz="2400" dirty="0"/>
              <a:t>one single European digital financial market</a:t>
            </a:r>
            <a:endParaRPr lang="fi-FI" sz="2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62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7889</TotalTime>
  <Words>3619</Words>
  <Application>Microsoft Office PowerPoint</Application>
  <PresentationFormat>Laajakuva</PresentationFormat>
  <Paragraphs>505</Paragraphs>
  <Slides>41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41</vt:i4>
      </vt:variant>
    </vt:vector>
  </HeadingPairs>
  <TitlesOfParts>
    <vt:vector size="47" baseType="lpstr">
      <vt:lpstr>Andale Mono</vt:lpstr>
      <vt:lpstr>Arial</vt:lpstr>
      <vt:lpstr>Calibri</vt:lpstr>
      <vt:lpstr>Calibri Light</vt:lpstr>
      <vt:lpstr>Courier</vt:lpstr>
      <vt:lpstr>Office Theme</vt:lpstr>
      <vt:lpstr>PowerPoint-esitys</vt:lpstr>
      <vt:lpstr> Contents</vt:lpstr>
      <vt:lpstr>1. Changing society</vt:lpstr>
      <vt:lpstr>2. New technologies</vt:lpstr>
      <vt:lpstr>3. New regulation (EU-area)</vt:lpstr>
      <vt:lpstr>New regulation, 3 important directives PSD2, MIFID II and GDPR  </vt:lpstr>
      <vt:lpstr>New regulation, 3 important directives</vt:lpstr>
      <vt:lpstr>New regulation, 3 important directives</vt:lpstr>
      <vt:lpstr>4. New players</vt:lpstr>
      <vt:lpstr>New players</vt:lpstr>
      <vt:lpstr>Subsectors of the  financial industry</vt:lpstr>
      <vt:lpstr>Payments</vt:lpstr>
      <vt:lpstr>PowerPoint-esitys</vt:lpstr>
      <vt:lpstr>PowerPoint-esitys</vt:lpstr>
      <vt:lpstr>Digital Banking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Investment management</vt:lpstr>
      <vt:lpstr>PowerPoint-esitys</vt:lpstr>
      <vt:lpstr>Lending</vt:lpstr>
      <vt:lpstr>PowerPoint-esitys</vt:lpstr>
      <vt:lpstr>PowerPoint-esitys</vt:lpstr>
      <vt:lpstr>Crowdfunding</vt:lpstr>
      <vt:lpstr>PowerPoint-esitys</vt:lpstr>
      <vt:lpstr>Insurances</vt:lpstr>
      <vt:lpstr>PowerPoint-esitys</vt:lpstr>
      <vt:lpstr>PowerPoint-esitys</vt:lpstr>
      <vt:lpstr>RegTech</vt:lpstr>
      <vt:lpstr>PowerPoint-esitys</vt:lpstr>
      <vt:lpstr>Blockchain, smart contracts, cryptoassets and ICO’s</vt:lpstr>
      <vt:lpstr>PowerPoint-esitys</vt:lpstr>
      <vt:lpstr>PowerPoint-esitys</vt:lpstr>
      <vt:lpstr>Smart contracts</vt:lpstr>
      <vt:lpstr>What are the key success factors?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Banking</dc:title>
  <dc:creator>Microsoft Office User</dc:creator>
  <cp:lastModifiedBy>Matti Rudanko</cp:lastModifiedBy>
  <cp:revision>235</cp:revision>
  <cp:lastPrinted>2017-11-18T18:28:09Z</cp:lastPrinted>
  <dcterms:created xsi:type="dcterms:W3CDTF">2017-10-29T16:48:30Z</dcterms:created>
  <dcterms:modified xsi:type="dcterms:W3CDTF">2021-01-20T15:47:41Z</dcterms:modified>
</cp:coreProperties>
</file>