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2" r:id="rId7"/>
    <p:sldId id="267" r:id="rId8"/>
    <p:sldId id="260" r:id="rId9"/>
    <p:sldId id="269" r:id="rId10"/>
    <p:sldId id="273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71" r:id="rId19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1" autoAdjust="0"/>
    <p:restoredTop sz="94660"/>
  </p:normalViewPr>
  <p:slideViewPr>
    <p:cSldViewPr snapToGrid="0">
      <p:cViewPr varScale="1">
        <p:scale>
          <a:sx n="87" d="100"/>
          <a:sy n="87" d="100"/>
        </p:scale>
        <p:origin x="396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FCB3-4DAC-469A-B81E-41655813D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AB834B-69B6-4A24-A932-1C8D69624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1953E-7003-4F80-86AE-75566E32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462DF-9A0F-4112-8C79-F34CF307B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1FAE8-08BA-453F-94D9-D4A586D4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75014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6458C-AE47-448A-B7D8-C87AF909C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C92AF4-4DB9-4F19-931A-97885B22B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EA277-F13C-4698-9704-E22D3E29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9EC2D-12C9-48CD-B449-D7C2802E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313AC-1494-45E0-AFFF-4FAE2DC5D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324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50059F-CFDA-471D-9079-3F58E367AB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956E5-F518-4E0F-B9E2-A3D06AD8F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702E7-5E7A-457C-9717-7A14A47B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AC627-D28B-4BAD-A26A-5029DB9D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A08A0-1F81-4DF0-A266-5F2231032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4584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C5A72-BB7D-4BDC-85F5-C079FEF6C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C375-7C51-4C37-BCB3-33BD3519F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ABC89-DD6B-4CCE-BC26-6FD06003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9F484-16B9-47A9-BCC4-E0379F09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16B3B-C897-4D97-823E-F0A2B8003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7471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F5FB1-C3D3-4D1A-99E4-D08EC84E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01923B-0E85-4F12-A5EB-43492F5D3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F2177-07FD-40D4-96A0-0118581F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00156-5C8F-48B5-B013-AFF6248CC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29058-23A1-4A91-8C89-F85AFB40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23104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60ABF-46B0-458C-85C0-AA3095B9C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1D3C2-01B2-4B29-A374-B2E93FEB0E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118AD-EA14-49CD-B671-25538CEC8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0E6523-CEE3-475C-A6EF-6E78450C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27865-9D01-4AE4-B0D1-A3FA06CC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C354F-4788-4563-BB91-BEEB0235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3319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5105D-D223-40D7-9318-8CD33BDD5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94EB37-093A-4E7E-9376-065C2196A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15162B-C0DE-4857-B89C-E46A33BCC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513C8D-DE4F-4EEC-9DF6-4603A0B4E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97D7C-81D8-4149-9494-88CB0744C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B0C563-419F-40EA-A4A2-7FA54DEDE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B2B51-6E2A-4D2C-ACCF-790A9EC3C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5FD345-4F86-4F09-BCD3-321AAFF0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45278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F5C27-FBB1-4238-BBFA-2F83B3B0B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DF92B-72FA-4C59-9AE1-E1EBD6A0F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8D840-C3C3-4B1F-8268-1BD3D93D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D330A-E0F6-4BB7-8171-3FE2570A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46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4B9290-486F-4D48-856A-04577771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153DD-87E6-4FD8-A25E-00C6E13EB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5C8FF-3E1F-4F89-BA2C-ADCC70BAE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27885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4974-D7D2-47C6-863F-AB147D837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E30C9-93D6-46F7-92BD-DB3D105A6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B21500-10DF-4C01-BF46-2F784E05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E0F94C-CB09-4E50-90DA-C9C95BBB7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66CD-7BE5-4B84-83BE-744B85866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A95BA-D48F-4C10-86E4-FC740D43D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0924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D5F8-B8B5-405C-9E03-345B1940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23A7D-EE09-40DB-B458-5141A0FB30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986832-1CC2-4084-A3D7-3B4896CC9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37CF91-55A3-4224-8E9D-632346E9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D66A4D-223C-432D-8C2A-114CCC259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E49657-9191-4C8D-A187-65074886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5655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4A3740-B4BF-400E-854A-F4ECBF4F9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F02F0-E864-4346-A394-96E833D93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057BF-580F-4D46-8B1B-CF08F1CDB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BB5DC-2488-46D4-A83C-2EEAA10A4C2F}" type="datetimeFigureOut">
              <a:rPr lang="LID4096" smtClean="0"/>
              <a:t>10/05/2021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354F9-78CD-459C-B04D-474CC0856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22DA9-8F01-4411-9604-EBDAE33355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3C174-72A6-42BF-B348-3B497E4442E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5901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#ClippedOnIssuu from WESTMINSTERFASHION Flo Hughes portfolio">
            <a:extLst>
              <a:ext uri="{FF2B5EF4-FFF2-40B4-BE49-F238E27FC236}">
                <a16:creationId xmlns:a16="http://schemas.microsoft.com/office/drawing/2014/main" id="{2908CD2A-85A0-4212-9B8A-4C0163652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3" y="-30773"/>
            <a:ext cx="46323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FE3AA-79DB-43DE-B2F4-C776C85EE8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b="1" dirty="0" err="1">
                <a:latin typeface="Garamond" panose="02020404030301010803" pitchFamily="18" charset="0"/>
              </a:rPr>
              <a:t>Tasokuvat</a:t>
            </a:r>
            <a:endParaRPr lang="LID4096" b="1" dirty="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776346-A16F-4541-8201-C158A05B82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51709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ADCAA-11BF-41CC-8055-22726B48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5F3E78-CDE4-46EC-93C7-A45361D66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45"/>
          <a:stretch/>
        </p:blipFill>
        <p:spPr>
          <a:xfrm>
            <a:off x="838200" y="-15866"/>
            <a:ext cx="10747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957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9137E6E5-9E9C-45E5-8E16-C72CDFF36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0"/>
            <a:ext cx="4852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63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">
            <a:extLst>
              <a:ext uri="{FF2B5EF4-FFF2-40B4-BE49-F238E27FC236}">
                <a16:creationId xmlns:a16="http://schemas.microsoft.com/office/drawing/2014/main" id="{D900018F-C9AE-4F97-9E3C-CAC16C524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173" y="0"/>
            <a:ext cx="4740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4F0348-EC91-43AE-95EA-B7262E49F09C}"/>
              </a:ext>
            </a:extLst>
          </p:cNvPr>
          <p:cNvSpPr txBox="1"/>
          <p:nvPr/>
        </p:nvSpPr>
        <p:spPr>
          <a:xfrm>
            <a:off x="7349429" y="6195427"/>
            <a:ext cx="437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WESTMINSTERFASHION Lucy James Portfolio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828553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 ">
            <a:extLst>
              <a:ext uri="{FF2B5EF4-FFF2-40B4-BE49-F238E27FC236}">
                <a16:creationId xmlns:a16="http://schemas.microsoft.com/office/drawing/2014/main" id="{775A91DC-50E0-4A67-84EB-D7167C4A7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402" y="412656"/>
            <a:ext cx="8490762" cy="619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86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>
            <a:extLst>
              <a:ext uri="{FF2B5EF4-FFF2-40B4-BE49-F238E27FC236}">
                <a16:creationId xmlns:a16="http://schemas.microsoft.com/office/drawing/2014/main" id="{601403C6-1E1F-4EAA-B116-F16F77892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238125"/>
            <a:ext cx="4514850" cy="638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9BBAAB-62BB-44F6-A489-A648B477E557}"/>
              </a:ext>
            </a:extLst>
          </p:cNvPr>
          <p:cNvSpPr txBox="1"/>
          <p:nvPr/>
        </p:nvSpPr>
        <p:spPr>
          <a:xfrm>
            <a:off x="8557220" y="6126970"/>
            <a:ext cx="2188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Georgia </a:t>
            </a:r>
            <a:r>
              <a:rPr lang="fi-FI" dirty="0" err="1"/>
              <a:t>Mottershead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0145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ASHION DESIGN GRADUATE FROM UNIVERSITY OF WESTMINSTER SPECIALISING IN WOMENSWEAR/PRINT/TEXTILES">
            <a:extLst>
              <a:ext uri="{FF2B5EF4-FFF2-40B4-BE49-F238E27FC236}">
                <a16:creationId xmlns:a16="http://schemas.microsoft.com/office/drawing/2014/main" id="{F3EAD103-1393-4D0B-9DD8-49D52CF09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073" y="-53789"/>
            <a:ext cx="48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RTS THREAD Profile - ARTS THREAD">
            <a:extLst>
              <a:ext uri="{FF2B5EF4-FFF2-40B4-BE49-F238E27FC236}">
                <a16:creationId xmlns:a16="http://schemas.microsoft.com/office/drawing/2014/main" id="{7BF5C975-11D7-4AA1-9760-98541B24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201" y="44008"/>
            <a:ext cx="48450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448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国外服饰时装效果图(女装版)赏析 - 服装画/服装设计手稿 - 穿针引线服装论坛">
            <a:extLst>
              <a:ext uri="{FF2B5EF4-FFF2-40B4-BE49-F238E27FC236}">
                <a16:creationId xmlns:a16="http://schemas.microsoft.com/office/drawing/2014/main" id="{2398D9C9-D332-4A8A-9FEA-BCA485435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98" y="39119"/>
            <a:ext cx="48529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#ClippedOnIssuu from WESTMINSTERFASHION Flo Hughes portfolio">
            <a:extLst>
              <a:ext uri="{FF2B5EF4-FFF2-40B4-BE49-F238E27FC236}">
                <a16:creationId xmlns:a16="http://schemas.microsoft.com/office/drawing/2014/main" id="{DAFB2F97-9920-4E67-B4B7-834F7FA99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54" y="0"/>
            <a:ext cx="4716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57B6C4-661C-4195-864A-0F960BFD835A}"/>
              </a:ext>
            </a:extLst>
          </p:cNvPr>
          <p:cNvSpPr txBox="1"/>
          <p:nvPr/>
        </p:nvSpPr>
        <p:spPr>
          <a:xfrm>
            <a:off x="8850610" y="2997471"/>
            <a:ext cx="3179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Westminster</a:t>
            </a:r>
            <a:r>
              <a:rPr lang="fi-FI" dirty="0"/>
              <a:t> </a:t>
            </a:r>
            <a:r>
              <a:rPr lang="fi-FI" dirty="0" err="1"/>
              <a:t>flo</a:t>
            </a:r>
            <a:r>
              <a:rPr lang="fi-FI" dirty="0"/>
              <a:t> </a:t>
            </a:r>
            <a:r>
              <a:rPr lang="fi-FI" dirty="0" err="1"/>
              <a:t>hughes</a:t>
            </a:r>
            <a:r>
              <a:rPr lang="fi-FI" dirty="0"/>
              <a:t>, </a:t>
            </a:r>
          </a:p>
          <a:p>
            <a:r>
              <a:rPr lang="fi-FI" dirty="0"/>
              <a:t>Author: WESTMINSTERFASHION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26611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F248F-7999-4498-9EEE-C7DBB885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Garamond" panose="02020404030301010803" pitchFamily="18" charset="0"/>
              </a:rPr>
              <a:t>Kotitehtävä</a:t>
            </a:r>
            <a:endParaRPr lang="LID4096" b="1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E1BF0-09E0-43BD-91F3-2583D0F6B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Garamond" panose="02020404030301010803" pitchFamily="18" charset="0"/>
              </a:rPr>
              <a:t>Valitse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jokin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oma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vaatteesi</a:t>
            </a:r>
            <a:r>
              <a:rPr lang="en-US" dirty="0">
                <a:latin typeface="Garamond" panose="02020404030301010803" pitchFamily="18" charset="0"/>
              </a:rPr>
              <a:t> ja </a:t>
            </a:r>
            <a:r>
              <a:rPr lang="en-US" dirty="0" err="1">
                <a:latin typeface="Garamond" panose="02020404030301010803" pitchFamily="18" charset="0"/>
              </a:rPr>
              <a:t>piirrä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siitä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käsin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tasokuva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Garamond" panose="02020404030301010803" pitchFamily="18" charset="0"/>
              </a:rPr>
              <a:t>edestä</a:t>
            </a:r>
            <a:r>
              <a:rPr lang="en-US" dirty="0">
                <a:latin typeface="Garamond" panose="02020404030301010803" pitchFamily="18" charset="0"/>
              </a:rPr>
              <a:t> ja </a:t>
            </a:r>
            <a:r>
              <a:rPr lang="en-US" dirty="0" err="1">
                <a:latin typeface="Garamond" panose="02020404030301010803" pitchFamily="18" charset="0"/>
              </a:rPr>
              <a:t>takaa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Garamond" panose="02020404030301010803" pitchFamily="18" charset="0"/>
              </a:rPr>
              <a:t>Piirrä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ensin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lyjykynällä</a:t>
            </a:r>
            <a:r>
              <a:rPr lang="en-US" dirty="0">
                <a:latin typeface="Garamond" panose="02020404030301010803" pitchFamily="18" charset="0"/>
              </a:rPr>
              <a:t> ja </a:t>
            </a:r>
            <a:r>
              <a:rPr lang="en-US" dirty="0" err="1">
                <a:latin typeface="Garamond" panose="02020404030301010803" pitchFamily="18" charset="0"/>
              </a:rPr>
              <a:t>sitten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tussilla</a:t>
            </a: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Garamond" panose="02020404030301010803" pitchFamily="18" charset="0"/>
              </a:rPr>
              <a:t>Palauta</a:t>
            </a:r>
            <a:r>
              <a:rPr lang="en-US" dirty="0">
                <a:latin typeface="Garamond" panose="02020404030301010803" pitchFamily="18" charset="0"/>
              </a:rPr>
              <a:t> My courses</a:t>
            </a:r>
          </a:p>
          <a:p>
            <a:pPr marL="0" indent="0">
              <a:buNone/>
            </a:pPr>
            <a:endParaRPr lang="en-US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Garamond" panose="02020404030301010803" pitchFamily="18" charset="0"/>
              </a:rPr>
              <a:t>Hyvä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ensin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osata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tehdä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tasokuvat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käsin</a:t>
            </a:r>
            <a:r>
              <a:rPr lang="en-US" dirty="0">
                <a:latin typeface="Garamond" panose="02020404030301010803" pitchFamily="18" charset="0"/>
              </a:rPr>
              <a:t>, Illustrator </a:t>
            </a:r>
            <a:r>
              <a:rPr lang="en-US" dirty="0" err="1">
                <a:latin typeface="Garamond" panose="02020404030301010803" pitchFamily="18" charset="0"/>
              </a:rPr>
              <a:t>opetus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alkaa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pian</a:t>
            </a:r>
            <a:endParaRPr lang="LID4096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50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71AB27-B5D4-45EF-AD60-57877CC65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55" t="10267" r="25481" b="23636"/>
          <a:stretch/>
        </p:blipFill>
        <p:spPr>
          <a:xfrm>
            <a:off x="601450" y="816603"/>
            <a:ext cx="8123556" cy="56282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B6A538-5C1D-4714-81EE-4EBB974F8918}"/>
              </a:ext>
            </a:extLst>
          </p:cNvPr>
          <p:cNvSpPr txBox="1"/>
          <p:nvPr/>
        </p:nvSpPr>
        <p:spPr>
          <a:xfrm>
            <a:off x="5990054" y="669908"/>
            <a:ext cx="5696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Hyvä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opetella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yksityiskohtien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nimet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suomeksi</a:t>
            </a:r>
            <a:r>
              <a:rPr lang="en-US" dirty="0">
                <a:latin typeface="Garamond" panose="02020404030301010803" pitchFamily="18" charset="0"/>
              </a:rPr>
              <a:t> ja </a:t>
            </a:r>
            <a:r>
              <a:rPr lang="en-US" dirty="0" err="1">
                <a:latin typeface="Garamond" panose="02020404030301010803" pitchFamily="18" charset="0"/>
              </a:rPr>
              <a:t>englanniksi</a:t>
            </a:r>
            <a:endParaRPr lang="LID4096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3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12F2-5D82-4B1C-A7E0-E19992EED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Garamond" panose="02020404030301010803" pitchFamily="18" charset="0"/>
              </a:rPr>
              <a:t>TASOKUVAT</a:t>
            </a:r>
            <a:endParaRPr lang="LID4096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EB371-A834-4B2F-AEC5-F95E355AF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>
                <a:latin typeface="Garamond" panose="02020404030301010803" pitchFamily="18" charset="0"/>
              </a:rPr>
              <a:t>Viivapiirros, tekninen kuva, </a:t>
            </a:r>
            <a:r>
              <a:rPr lang="fi-FI" dirty="0" err="1">
                <a:latin typeface="Garamond" panose="02020404030301010803" pitchFamily="18" charset="0"/>
              </a:rPr>
              <a:t>flats</a:t>
            </a:r>
            <a:r>
              <a:rPr lang="fi-FI" dirty="0">
                <a:latin typeface="Garamond" panose="02020404030301010803" pitchFamily="18" charset="0"/>
              </a:rPr>
              <a:t>, rakennekuvat</a:t>
            </a:r>
          </a:p>
          <a:p>
            <a:endParaRPr lang="fi-FI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Tarvittavat kuvat ohjeistukseen (käymme tarkemmin läpi myöhemmin)</a:t>
            </a:r>
          </a:p>
          <a:p>
            <a:r>
              <a:rPr lang="fi-FI" dirty="0">
                <a:latin typeface="Garamond" panose="02020404030301010803" pitchFamily="18" charset="0"/>
              </a:rPr>
              <a:t>Etukuva</a:t>
            </a:r>
          </a:p>
          <a:p>
            <a:r>
              <a:rPr lang="fi-FI" dirty="0">
                <a:latin typeface="Garamond" panose="02020404030301010803" pitchFamily="18" charset="0"/>
              </a:rPr>
              <a:t>Takakuva</a:t>
            </a:r>
          </a:p>
          <a:p>
            <a:r>
              <a:rPr lang="fi-FI" dirty="0">
                <a:latin typeface="Garamond" panose="02020404030301010803" pitchFamily="18" charset="0"/>
              </a:rPr>
              <a:t>Sivukuva (mahdollisesti)</a:t>
            </a:r>
          </a:p>
          <a:p>
            <a:r>
              <a:rPr lang="fi-FI" dirty="0">
                <a:latin typeface="Garamond" panose="02020404030301010803" pitchFamily="18" charset="0"/>
              </a:rPr>
              <a:t>Yksityiskohdista erilliset kuvat</a:t>
            </a:r>
          </a:p>
          <a:p>
            <a:r>
              <a:rPr lang="fi-FI" dirty="0">
                <a:latin typeface="Garamond" panose="02020404030301010803" pitchFamily="18" charset="0"/>
              </a:rPr>
              <a:t>Vuorikuva</a:t>
            </a:r>
          </a:p>
        </p:txBody>
      </p:sp>
    </p:spTree>
    <p:extLst>
      <p:ext uri="{BB962C8B-B14F-4D97-AF65-F5344CB8AC3E}">
        <p14:creationId xmlns:p14="http://schemas.microsoft.com/office/powerpoint/2010/main" val="953117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7B1FB-A9F0-4F1D-A0E9-B3AE8F7C7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315" y="598121"/>
            <a:ext cx="10515600" cy="1325563"/>
          </a:xfrm>
        </p:spPr>
        <p:txBody>
          <a:bodyPr/>
          <a:lstStyle/>
          <a:p>
            <a:r>
              <a:rPr lang="fi-FI" b="1" dirty="0">
                <a:latin typeface="Garamond" panose="02020404030301010803" pitchFamily="18" charset="0"/>
              </a:rPr>
              <a:t>Tasokuvien tarkoitus:</a:t>
            </a:r>
            <a:br>
              <a:rPr lang="fi-FI" dirty="0"/>
            </a:br>
            <a:endParaRPr lang="LID4096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0147-ACF0-457C-B25E-87D0F56EE3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-tarkentaa mallin yksityiskohdat ja olla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ohjeena mallimestarille, ompelijalle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ja leikkaajalle</a:t>
            </a:r>
          </a:p>
          <a:p>
            <a:pPr marL="0" indent="0">
              <a:buNone/>
            </a:pPr>
            <a:endParaRPr lang="fi-FI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-käytetään myös myynnin apuvälineenä</a:t>
            </a:r>
          </a:p>
          <a:p>
            <a:pPr marL="0" indent="0">
              <a:buNone/>
            </a:pPr>
            <a:endParaRPr lang="fi-FI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Tärkeää: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-mittasuhteet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-yksityiskohdat oikein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-tikkaukset paikallaan</a:t>
            </a:r>
          </a:p>
          <a:p>
            <a:pPr marL="0" indent="0">
              <a:buNone/>
            </a:pPr>
            <a:r>
              <a:rPr lang="fi-FI" dirty="0">
                <a:latin typeface="Garamond" panose="02020404030301010803" pitchFamily="18" charset="0"/>
              </a:rPr>
              <a:t>-tuotteen </a:t>
            </a:r>
            <a:r>
              <a:rPr lang="fi-FI" dirty="0" err="1">
                <a:latin typeface="Garamond" panose="02020404030301010803" pitchFamily="18" charset="0"/>
              </a:rPr>
              <a:t>luonnne</a:t>
            </a:r>
            <a:endParaRPr lang="LID4096" dirty="0">
              <a:latin typeface="Garamond" panose="02020404030301010803" pitchFamily="18" charset="0"/>
            </a:endParaRP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41846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79CD10-9123-4A63-9322-657165D99D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9" t="13229" r="41299" b="5302"/>
          <a:stretch/>
        </p:blipFill>
        <p:spPr>
          <a:xfrm>
            <a:off x="223200" y="806400"/>
            <a:ext cx="3758400" cy="558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E742CDC-88A7-4EAA-80EA-7AF74305C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84" t="22257" r="43012" b="21470"/>
          <a:stretch/>
        </p:blipFill>
        <p:spPr>
          <a:xfrm>
            <a:off x="3744000" y="871200"/>
            <a:ext cx="3939123" cy="426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3F35FD-C74C-4E1D-BD28-8F9E53DBF7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33" t="14908" r="40827" b="6772"/>
          <a:stretch/>
        </p:blipFill>
        <p:spPr>
          <a:xfrm>
            <a:off x="8210402" y="1260000"/>
            <a:ext cx="3808800" cy="537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0D2B66-6AEC-4125-87C1-2FCC0FC71A62}"/>
              </a:ext>
            </a:extLst>
          </p:cNvPr>
          <p:cNvSpPr txBox="1"/>
          <p:nvPr/>
        </p:nvSpPr>
        <p:spPr>
          <a:xfrm>
            <a:off x="606669" y="464399"/>
            <a:ext cx="2343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Garamond" panose="02020404030301010803" pitchFamily="18" charset="0"/>
              </a:rPr>
              <a:t>Mittasuhtee</a:t>
            </a:r>
            <a:r>
              <a:rPr lang="en-US" sz="2800" dirty="0" err="1"/>
              <a:t>t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290923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E31BC7-B277-4F73-BA39-7B603809CC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40" t="25954" r="30896" b="40463"/>
          <a:stretch/>
        </p:blipFill>
        <p:spPr>
          <a:xfrm>
            <a:off x="-246937" y="1817798"/>
            <a:ext cx="5677104" cy="230311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D104979-9749-4079-8FC0-81A98F51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Huomioitavaa</a:t>
            </a:r>
            <a:endParaRPr lang="LID4096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54865-5D33-4245-8007-5490C9AD4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016" y="2012253"/>
            <a:ext cx="10515600" cy="4351338"/>
          </a:xfrm>
        </p:spPr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Huomio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miten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esim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kaulus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menee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takaa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 err="1">
                <a:latin typeface="Garamond" panose="02020404030301010803" pitchFamily="18" charset="0"/>
              </a:rPr>
              <a:t>Huomio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kolmiulotteisuus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 err="1">
                <a:latin typeface="Garamond" panose="02020404030301010803" pitchFamily="18" charset="0"/>
              </a:rPr>
              <a:t>Huomio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viivan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paksuudet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 err="1">
                <a:latin typeface="Garamond" panose="02020404030301010803" pitchFamily="18" charset="0"/>
              </a:rPr>
              <a:t>Huomio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symmetrisyys</a:t>
            </a:r>
            <a:endParaRPr lang="en-US" dirty="0">
              <a:latin typeface="Garamond" panose="02020404030301010803" pitchFamily="18" charset="0"/>
            </a:endParaRPr>
          </a:p>
          <a:p>
            <a:r>
              <a:rPr lang="en-US" dirty="0" err="1">
                <a:latin typeface="Garamond" panose="02020404030301010803" pitchFamily="18" charset="0"/>
              </a:rPr>
              <a:t>Huomio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materiaalin</a:t>
            </a:r>
            <a:r>
              <a:rPr lang="en-US" dirty="0">
                <a:latin typeface="Garamond" panose="02020404030301010803" pitchFamily="18" charset="0"/>
              </a:rPr>
              <a:t> </a:t>
            </a:r>
            <a:r>
              <a:rPr lang="en-US" dirty="0" err="1">
                <a:latin typeface="Garamond" panose="02020404030301010803" pitchFamily="18" charset="0"/>
              </a:rPr>
              <a:t>luonne</a:t>
            </a:r>
            <a:endParaRPr lang="en-US" dirty="0">
              <a:latin typeface="Garamond" panose="02020404030301010803" pitchFamily="18" charset="0"/>
            </a:endParaRP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b="1" dirty="0" err="1">
                <a:latin typeface="Garamond" panose="02020404030301010803" pitchFamily="18" charset="0"/>
              </a:rPr>
              <a:t>Kaavatutorointiin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tuotava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aina</a:t>
            </a:r>
            <a:r>
              <a:rPr lang="en-US" b="1" dirty="0">
                <a:latin typeface="Garamond" panose="02020404030301010803" pitchFamily="18" charset="0"/>
              </a:rPr>
              <a:t> </a:t>
            </a:r>
            <a:r>
              <a:rPr lang="en-US" b="1" dirty="0" err="1">
                <a:latin typeface="Garamond" panose="02020404030301010803" pitchFamily="18" charset="0"/>
              </a:rPr>
              <a:t>tasokuva</a:t>
            </a:r>
            <a:r>
              <a:rPr lang="en-US" dirty="0">
                <a:latin typeface="Garamond" panose="02020404030301010803" pitchFamily="18" charset="0"/>
              </a:rPr>
              <a:t>!</a:t>
            </a:r>
            <a:endParaRPr lang="LID4096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09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7155-73CF-49B9-8293-50AC583199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Garamond" panose="02020404030301010803" pitchFamily="18" charset="0"/>
              </a:rPr>
              <a:t>Kirjallisuutta</a:t>
            </a:r>
            <a:endParaRPr lang="LID4096" dirty="0">
              <a:latin typeface="Garamond" panose="020204040303010108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AF481D-556E-4728-B546-32FA5AF184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7051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75CF6D2-13EE-4585-A161-657B87588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899"/>
            <a:ext cx="5262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DB0FE5-EA53-4E39-995A-680442E8ABD7}"/>
              </a:ext>
            </a:extLst>
          </p:cNvPr>
          <p:cNvSpPr txBox="1"/>
          <p:nvPr/>
        </p:nvSpPr>
        <p:spPr>
          <a:xfrm>
            <a:off x="5618425" y="479204"/>
            <a:ext cx="3938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https://aalto.finna.fi/Record/alli.841332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54097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8252-BDF6-440B-81A5-73F848F0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D4FD4-8964-4F17-8BE4-6A65132AE5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80" t="29817" r="79407" b="41942"/>
          <a:stretch/>
        </p:blipFill>
        <p:spPr>
          <a:xfrm>
            <a:off x="-159864" y="428883"/>
            <a:ext cx="6350726" cy="60002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5A43C0-A288-4C89-85BB-909D3E56C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5" r="38641"/>
          <a:stretch/>
        </p:blipFill>
        <p:spPr>
          <a:xfrm>
            <a:off x="6401109" y="271377"/>
            <a:ext cx="3254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9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ASHIONPEDIA - The Ultimate Fashion Bible – Fashionary">
            <a:extLst>
              <a:ext uri="{FF2B5EF4-FFF2-40B4-BE49-F238E27FC236}">
                <a16:creationId xmlns:a16="http://schemas.microsoft.com/office/drawing/2014/main" id="{87B883B0-B8F0-432E-88BB-13809F7D8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ast Call for &quot;Fashionpedia&quot; (The Ultimate Fashion Bible!) on Kickstarter -  Irenebrination: Notes on Architecture, Art, Fashion, Fashion Law &amp;  Technology">
            <a:extLst>
              <a:ext uri="{FF2B5EF4-FFF2-40B4-BE49-F238E27FC236}">
                <a16:creationId xmlns:a16="http://schemas.microsoft.com/office/drawing/2014/main" id="{ABB2F9FD-073A-4923-AAEC-F95CBDF548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/>
          <a:stretch/>
        </p:blipFill>
        <p:spPr bwMode="auto">
          <a:xfrm>
            <a:off x="6244325" y="778121"/>
            <a:ext cx="7030773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90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153</Words>
  <Application>Microsoft Office PowerPoint</Application>
  <PresentationFormat>Widescreen</PresentationFormat>
  <Paragraphs>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Garamond</vt:lpstr>
      <vt:lpstr>Office Theme</vt:lpstr>
      <vt:lpstr>Tasokuvat</vt:lpstr>
      <vt:lpstr>TASOKUVAT</vt:lpstr>
      <vt:lpstr>Tasokuvien tarkoitus: </vt:lpstr>
      <vt:lpstr>PowerPoint Presentation</vt:lpstr>
      <vt:lpstr>Huomioitavaa</vt:lpstr>
      <vt:lpstr>Kirjallisuutta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Kotitehtävä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Tasokuvat</dc:title>
  <dc:creator>Hyötyläinen Ilona</dc:creator>
  <cp:lastModifiedBy>Hyötyläinen Ilona</cp:lastModifiedBy>
  <cp:revision>8</cp:revision>
  <dcterms:created xsi:type="dcterms:W3CDTF">2020-09-17T06:56:50Z</dcterms:created>
  <dcterms:modified xsi:type="dcterms:W3CDTF">2021-10-05T07:13:22Z</dcterms:modified>
</cp:coreProperties>
</file>