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  <p:sldMasterId id="2147483715" r:id="rId5"/>
  </p:sldMasterIdLst>
  <p:notesMasterIdLst>
    <p:notesMasterId r:id="rId18"/>
  </p:notesMasterIdLst>
  <p:handoutMasterIdLst>
    <p:handoutMasterId r:id="rId19"/>
  </p:handoutMasterIdLst>
  <p:sldIdLst>
    <p:sldId id="257" r:id="rId6"/>
    <p:sldId id="262" r:id="rId7"/>
    <p:sldId id="399" r:id="rId8"/>
    <p:sldId id="400" r:id="rId9"/>
    <p:sldId id="404" r:id="rId10"/>
    <p:sldId id="401" r:id="rId11"/>
    <p:sldId id="398" r:id="rId12"/>
    <p:sldId id="406" r:id="rId13"/>
    <p:sldId id="256" r:id="rId14"/>
    <p:sldId id="403" r:id="rId15"/>
    <p:sldId id="273" r:id="rId16"/>
    <p:sldId id="274" r:id="rId17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FF99"/>
    <a:srgbClr val="FFCD00"/>
    <a:srgbClr val="EF363B"/>
    <a:srgbClr val="00965E"/>
    <a:srgbClr val="EE353B"/>
    <a:srgbClr val="FF0000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0094" autoAdjust="0"/>
  </p:normalViewPr>
  <p:slideViewPr>
    <p:cSldViewPr snapToGrid="0" snapToObjects="1">
      <p:cViewPr varScale="1">
        <p:scale>
          <a:sx n="93" d="100"/>
          <a:sy n="93" d="100"/>
        </p:scale>
        <p:origin x="54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1807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148164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3" y="1621799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516070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9973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516081"/>
            <a:ext cx="2167128" cy="3457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4851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96473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22" name="Kuva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42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15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45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88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74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41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40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2" name="Kuva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44703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76024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023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25" name="Kuva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399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pic>
        <p:nvPicPr>
          <p:cNvPr id="7" name="Picture 6" descr="FB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1" y="3238454"/>
            <a:ext cx="353308" cy="353308"/>
          </a:xfrm>
          <a:prstGeom prst="rect">
            <a:avLst/>
          </a:prstGeom>
        </p:spPr>
      </p:pic>
      <p:pic>
        <p:nvPicPr>
          <p:cNvPr id="8" name="Picture 7" descr="IG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34" y="3238454"/>
            <a:ext cx="353308" cy="353308"/>
          </a:xfrm>
          <a:prstGeom prst="rect">
            <a:avLst/>
          </a:prstGeom>
        </p:spPr>
      </p:pic>
      <p:pic>
        <p:nvPicPr>
          <p:cNvPr id="9" name="Picture 8" descr="Twitter.png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16" y="3238454"/>
            <a:ext cx="353308" cy="353308"/>
          </a:xfrm>
          <a:prstGeom prst="rect">
            <a:avLst/>
          </a:prstGeom>
        </p:spPr>
      </p:pic>
      <p:pic>
        <p:nvPicPr>
          <p:cNvPr id="10" name="Picture 9" descr="Youtube.png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99" y="3238454"/>
            <a:ext cx="353308" cy="353308"/>
          </a:xfrm>
          <a:prstGeom prst="rect">
            <a:avLst/>
          </a:prstGeom>
        </p:spPr>
      </p:pic>
      <p:pic>
        <p:nvPicPr>
          <p:cNvPr id="11" name="Picture 10" descr="SC.png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082" y="3238454"/>
            <a:ext cx="353308" cy="35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66" y="3238347"/>
            <a:ext cx="406943" cy="342930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89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59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605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87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473801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7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485B-0632-4999-A9FC-EA2F8C80AE7A}" type="datetime1">
              <a:rPr lang="fi-FI" smtClean="0"/>
              <a:t>1.11.2023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47380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51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9122A-127F-4D39-BC6D-628F9CF773C0}" type="datetime1">
              <a:rPr lang="fi-FI" smtClean="0"/>
              <a:t>1.11.2023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47380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1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93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34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2433703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53" y="1517578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410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4E3E40-6782-4632-99C7-B6D90B262F4A}" type="datetime1">
              <a:rPr lang="fi-FI" smtClean="0"/>
              <a:t>1.11.2023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102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4388" y="90577"/>
            <a:ext cx="6977062" cy="638194"/>
          </a:xfrm>
        </p:spPr>
        <p:txBody>
          <a:bodyPr/>
          <a:lstStyle/>
          <a:p>
            <a:pPr algn="ctr"/>
            <a:r>
              <a:rPr lang="en-US" dirty="0"/>
              <a:t>Course Practicalities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265641" y="961692"/>
            <a:ext cx="4511260" cy="390769"/>
          </a:xfrm>
        </p:spPr>
        <p:txBody>
          <a:bodyPr/>
          <a:lstStyle/>
          <a:p>
            <a:pPr algn="ctr"/>
            <a:r>
              <a:rPr lang="en-US" sz="2400" dirty="0"/>
              <a:t>AAE-E3121 Circular Economy for Energy Storage</a:t>
            </a:r>
          </a:p>
          <a:p>
            <a:pPr algn="ctr"/>
            <a:r>
              <a:rPr lang="en-US" sz="2400" dirty="0"/>
              <a:t>ECTS-3</a:t>
            </a:r>
            <a:endParaRPr lang="fi-FI" sz="24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>
          <a:xfrm>
            <a:off x="791681" y="2973540"/>
            <a:ext cx="3924697" cy="2224622"/>
          </a:xfrm>
        </p:spPr>
        <p:txBody>
          <a:bodyPr/>
          <a:lstStyle/>
          <a:p>
            <a:pPr rtl="0"/>
            <a:r>
              <a:rPr lang="en-US" sz="1400" dirty="0"/>
              <a:t>Neha Garg (Responsible Teacher)</a:t>
            </a:r>
          </a:p>
          <a:p>
            <a:pPr rtl="0"/>
            <a:r>
              <a:rPr lang="en-US" sz="1400" dirty="0"/>
              <a:t>Annukka Santasalo-Aarnio (Responsible Professor)</a:t>
            </a:r>
          </a:p>
          <a:p>
            <a:pPr rtl="0"/>
            <a:r>
              <a:rPr lang="en-US" sz="1400" dirty="0"/>
              <a:t>Simon Jech (Responsible teaching assistant)</a:t>
            </a:r>
          </a:p>
          <a:p>
            <a:pPr rtl="0"/>
            <a:r>
              <a:rPr lang="en-US" sz="1400" dirty="0"/>
              <a:t>Arjun Muralidharan (Teaching assistant)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52560B2-D858-407A-8880-EB99269F9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63" y="1073682"/>
            <a:ext cx="3924696" cy="332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E97108-B9DF-4EE5-AFE3-A9CD2E11417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Final Project: Eco-Design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4131C-691B-41C2-93D3-915AEC1ADA3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2" y="1247502"/>
            <a:ext cx="8492897" cy="3388289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Make an innovation presentation of Eco-Design for your energy storage application </a:t>
            </a:r>
          </a:p>
          <a:p>
            <a:pPr algn="ctr"/>
            <a:endParaRPr lang="en-US" dirty="0"/>
          </a:p>
          <a:p>
            <a:pPr algn="ctr"/>
            <a:r>
              <a:rPr lang="en-US" b="0" dirty="0"/>
              <a:t>(More information will be provided on </a:t>
            </a:r>
            <a:r>
              <a:rPr lang="en-US" b="0" dirty="0" err="1"/>
              <a:t>Mycourse</a:t>
            </a:r>
            <a:r>
              <a:rPr lang="en-US" b="0" dirty="0"/>
              <a:t> page)</a:t>
            </a:r>
          </a:p>
          <a:p>
            <a:pPr algn="ctr"/>
            <a:endParaRPr lang="en-US" b="0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454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B0C5D-8A64-4ECE-AC6B-D98F2B34F0F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731863"/>
            <a:ext cx="8492897" cy="3388289"/>
          </a:xfrm>
        </p:spPr>
        <p:txBody>
          <a:bodyPr/>
          <a:lstStyle/>
          <a:p>
            <a:r>
              <a:rPr lang="fi-FI" b="0" dirty="0"/>
              <a:t>At this course, </a:t>
            </a:r>
            <a:r>
              <a:rPr lang="fi-FI" b="0" dirty="0" err="1"/>
              <a:t>we</a:t>
            </a:r>
            <a:r>
              <a:rPr lang="fi-FI" b="0" dirty="0"/>
              <a:t> </a:t>
            </a:r>
            <a:r>
              <a:rPr lang="fi-FI" b="0" dirty="0" err="1"/>
              <a:t>do</a:t>
            </a:r>
            <a:r>
              <a:rPr lang="fi-FI" b="0" dirty="0"/>
              <a:t> not go </a:t>
            </a:r>
            <a:r>
              <a:rPr lang="fi-FI" b="0" dirty="0" err="1"/>
              <a:t>through</a:t>
            </a:r>
            <a:r>
              <a:rPr lang="fi-FI" b="0" dirty="0"/>
              <a:t> </a:t>
            </a:r>
            <a:r>
              <a:rPr lang="fi-FI" dirty="0"/>
              <a:t>Energy Storage Systems, </a:t>
            </a:r>
            <a:r>
              <a:rPr lang="fi-FI" b="0" dirty="0" err="1"/>
              <a:t>therefore</a:t>
            </a:r>
            <a:r>
              <a:rPr lang="fi-FI" b="0" dirty="0"/>
              <a:t> </a:t>
            </a:r>
            <a:r>
              <a:rPr lang="fi-FI" b="0" dirty="0" err="1"/>
              <a:t>you</a:t>
            </a:r>
            <a:r>
              <a:rPr lang="fi-FI" b="0" dirty="0"/>
              <a:t> </a:t>
            </a:r>
            <a:r>
              <a:rPr lang="fi-FI" b="0" dirty="0" err="1"/>
              <a:t>can</a:t>
            </a:r>
            <a:r>
              <a:rPr lang="fi-FI" b="0" dirty="0"/>
              <a:t> </a:t>
            </a:r>
            <a:r>
              <a:rPr lang="fi-FI" b="0" dirty="0" err="1"/>
              <a:t>start</a:t>
            </a:r>
            <a:r>
              <a:rPr lang="fi-FI" b="0" dirty="0"/>
              <a:t> </a:t>
            </a:r>
            <a:r>
              <a:rPr lang="fi-FI" b="0" dirty="0" err="1"/>
              <a:t>with</a:t>
            </a:r>
            <a:r>
              <a:rPr lang="fi-FI" b="0" dirty="0"/>
              <a:t> :</a:t>
            </a:r>
          </a:p>
          <a:p>
            <a:endParaRPr lang="fi-FI" dirty="0"/>
          </a:p>
          <a:p>
            <a:r>
              <a:rPr lang="fi-FI" dirty="0"/>
              <a:t>A0 Module:</a:t>
            </a:r>
          </a:p>
          <a:p>
            <a:pPr marL="457200" indent="-457200">
              <a:buAutoNum type="arabicParenR"/>
            </a:pPr>
            <a:r>
              <a:rPr lang="fi-FI" b="0" dirty="0"/>
              <a:t>A.R. </a:t>
            </a:r>
            <a:r>
              <a:rPr lang="fi-FI" b="0" dirty="0" err="1"/>
              <a:t>Dehghani-Sanij</a:t>
            </a:r>
            <a:r>
              <a:rPr lang="fi-FI" b="0" dirty="0"/>
              <a:t> </a:t>
            </a:r>
            <a:r>
              <a:rPr lang="fi-FI" b="0" i="1" dirty="0"/>
              <a:t>et al.</a:t>
            </a:r>
            <a:r>
              <a:rPr lang="fi-FI" b="0" dirty="0"/>
              <a:t> </a:t>
            </a:r>
            <a:r>
              <a:rPr lang="en-US" dirty="0"/>
              <a:t>Study of energy storage systems and environmental challenges of batteries, </a:t>
            </a:r>
            <a:r>
              <a:rPr lang="en-US" b="0" dirty="0"/>
              <a:t>Renewable and Sustainable Energy Reviews 104 (2019) 192–208 (</a:t>
            </a:r>
            <a:r>
              <a:rPr lang="en-US" b="0" dirty="0">
                <a:solidFill>
                  <a:srgbClr val="FF0000"/>
                </a:solidFill>
              </a:rPr>
              <a:t>MyCourses</a:t>
            </a:r>
            <a:r>
              <a:rPr lang="en-US" b="0" dirty="0"/>
              <a:t>)</a:t>
            </a:r>
          </a:p>
          <a:p>
            <a:pPr marL="457200" indent="-457200">
              <a:buAutoNum type="arabicParenR"/>
            </a:pPr>
            <a:r>
              <a:rPr lang="fi-FI" b="0" dirty="0"/>
              <a:t>Look at </a:t>
            </a:r>
            <a:r>
              <a:rPr lang="fi-FI" b="0" dirty="0" err="1"/>
              <a:t>the</a:t>
            </a:r>
            <a:r>
              <a:rPr lang="fi-FI" b="0" dirty="0"/>
              <a:t> video </a:t>
            </a:r>
            <a:r>
              <a:rPr lang="en-GB" b="0" dirty="0"/>
              <a:t>module</a:t>
            </a:r>
            <a:r>
              <a:rPr lang="fi-FI" b="0" dirty="0"/>
              <a:t> ”</a:t>
            </a:r>
            <a:r>
              <a:rPr lang="fi-FI" b="0" dirty="0">
                <a:solidFill>
                  <a:srgbClr val="FF0000"/>
                </a:solidFill>
              </a:rPr>
              <a:t>A0</a:t>
            </a:r>
            <a:r>
              <a:rPr lang="fi-FI" b="0" dirty="0"/>
              <a:t> </a:t>
            </a:r>
            <a:r>
              <a:rPr lang="fi-FI" b="0" dirty="0">
                <a:solidFill>
                  <a:srgbClr val="FF0000"/>
                </a:solidFill>
              </a:rPr>
              <a:t>Energy Storage Systems</a:t>
            </a:r>
            <a:r>
              <a:rPr lang="fi-FI" b="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503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46CCBCE9-52AC-49EB-8A8F-7C4E2891D3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576797"/>
            <a:ext cx="8492138" cy="4186208"/>
          </a:xfrm>
        </p:spPr>
        <p:txBody>
          <a:bodyPr/>
          <a:lstStyle/>
          <a:p>
            <a:pPr algn="ctr"/>
            <a:r>
              <a:rPr lang="en-US" dirty="0"/>
              <a:t>Welcome to the course</a:t>
            </a:r>
          </a:p>
          <a:p>
            <a:pPr algn="ctr"/>
            <a:endParaRPr lang="en-US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If you decide not to participate, please contact the course staff</a:t>
            </a:r>
          </a:p>
        </p:txBody>
      </p:sp>
    </p:spTree>
    <p:extLst>
      <p:ext uri="{BB962C8B-B14F-4D97-AF65-F5344CB8AC3E}">
        <p14:creationId xmlns:p14="http://schemas.microsoft.com/office/powerpoint/2010/main" val="270198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EEE088-D522-4EEC-99B9-D3F06D87F12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Learning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B0C5D-8A64-4ECE-AC6B-D98F2B34F0F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</a:t>
            </a:r>
            <a:r>
              <a:rPr lang="en-US" b="0" dirty="0"/>
              <a:t>circular economy concepts and the role of energy in recycling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Recognize </a:t>
            </a:r>
            <a:r>
              <a:rPr lang="en-US" b="0" dirty="0"/>
              <a:t>the material choice effect to degradation mechanisms of the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 </a:t>
            </a:r>
            <a:r>
              <a:rPr lang="en-US" b="0" dirty="0"/>
              <a:t>new design for recycling approach for energy storage application and justify with scientific argumentation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768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F42B1B-2096-400F-B43E-76F8D987879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Module Based Learning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8422B-AF9D-4F91-BF74-B14A1B01CE8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1159866"/>
            <a:ext cx="4502069" cy="478406"/>
          </a:xfrm>
        </p:spPr>
        <p:txBody>
          <a:bodyPr/>
          <a:lstStyle/>
          <a:p>
            <a:r>
              <a:rPr lang="en-US" dirty="0"/>
              <a:t>The course has 3 Modules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022CF-736C-42E9-BEF5-C970B17A48C8}"/>
              </a:ext>
            </a:extLst>
          </p:cNvPr>
          <p:cNvSpPr txBox="1"/>
          <p:nvPr/>
        </p:nvSpPr>
        <p:spPr>
          <a:xfrm>
            <a:off x="392515" y="1733521"/>
            <a:ext cx="3956848" cy="92333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Module A - Circular Economy and Recycling concept</a:t>
            </a: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8684B9-FE2F-4B3B-8E67-A495A3848B37}"/>
              </a:ext>
            </a:extLst>
          </p:cNvPr>
          <p:cNvSpPr txBox="1"/>
          <p:nvPr/>
        </p:nvSpPr>
        <p:spPr>
          <a:xfrm>
            <a:off x="392515" y="2752100"/>
            <a:ext cx="3956848" cy="715581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Module B – New Material Solutions</a:t>
            </a: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0800D-3351-4AB9-A51C-DB7AF3A2809F}"/>
              </a:ext>
            </a:extLst>
          </p:cNvPr>
          <p:cNvSpPr txBox="1"/>
          <p:nvPr/>
        </p:nvSpPr>
        <p:spPr>
          <a:xfrm>
            <a:off x="392515" y="3639552"/>
            <a:ext cx="3956848" cy="715581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Module C – Eco-design</a:t>
            </a:r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1A1C3-5F06-4467-8245-A432ADDE5E7D}"/>
              </a:ext>
            </a:extLst>
          </p:cNvPr>
          <p:cNvSpPr txBox="1"/>
          <p:nvPr/>
        </p:nvSpPr>
        <p:spPr>
          <a:xfrm>
            <a:off x="3461074" y="4854970"/>
            <a:ext cx="5029200" cy="3000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Timetable for modules and assignments at MyCourses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92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F42B1B-2096-400F-B43E-76F8D987879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Module Based Learning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8422B-AF9D-4F91-BF74-B14A1B01CE8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1563762"/>
            <a:ext cx="8147312" cy="407142"/>
          </a:xfrm>
        </p:spPr>
        <p:txBody>
          <a:bodyPr/>
          <a:lstStyle/>
          <a:p>
            <a:r>
              <a:rPr lang="en-US" dirty="0"/>
              <a:t>Each Module has the same tasks </a:t>
            </a:r>
            <a:r>
              <a:rPr lang="en-US" b="0" dirty="0"/>
              <a:t>(duration around 2 weeks)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5ACFA7-B967-472D-B6F9-3B6219E10BE0}"/>
              </a:ext>
            </a:extLst>
          </p:cNvPr>
          <p:cNvSpPr txBox="1"/>
          <p:nvPr/>
        </p:nvSpPr>
        <p:spPr>
          <a:xfrm>
            <a:off x="292353" y="2218038"/>
            <a:ext cx="3457923" cy="5078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2-3 </a:t>
            </a:r>
            <a:r>
              <a:rPr lang="en-US" b="1" dirty="0"/>
              <a:t>Video Module </a:t>
            </a:r>
            <a:r>
              <a:rPr lang="en-US" dirty="0"/>
              <a:t>Lectures </a:t>
            </a:r>
          </a:p>
          <a:p>
            <a:pPr algn="ctr"/>
            <a:r>
              <a:rPr lang="en-US" dirty="0"/>
              <a:t>(available in the beginning of the module)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B7373-1161-40FD-B664-C557DBDDAD31}"/>
              </a:ext>
            </a:extLst>
          </p:cNvPr>
          <p:cNvSpPr txBox="1"/>
          <p:nvPr/>
        </p:nvSpPr>
        <p:spPr>
          <a:xfrm>
            <a:off x="292353" y="2888566"/>
            <a:ext cx="3457923" cy="5078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Find </a:t>
            </a:r>
            <a:r>
              <a:rPr lang="en-US" b="1" dirty="0"/>
              <a:t>individual reading material </a:t>
            </a:r>
            <a:r>
              <a:rPr lang="en-US" dirty="0"/>
              <a:t>related to your application and topic of the module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43400-9753-48E7-A050-8D79B525A052}"/>
              </a:ext>
            </a:extLst>
          </p:cNvPr>
          <p:cNvSpPr txBox="1"/>
          <p:nvPr/>
        </p:nvSpPr>
        <p:spPr>
          <a:xfrm>
            <a:off x="292353" y="3490181"/>
            <a:ext cx="3457923" cy="5078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Personal task </a:t>
            </a:r>
            <a:r>
              <a:rPr lang="en-US" dirty="0"/>
              <a:t>(Lecture journal) where you reflect the videos and readings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40C0F5-5A74-4278-BA70-6310F09B05D0}"/>
              </a:ext>
            </a:extLst>
          </p:cNvPr>
          <p:cNvSpPr txBox="1"/>
          <p:nvPr/>
        </p:nvSpPr>
        <p:spPr>
          <a:xfrm>
            <a:off x="4228705" y="2878597"/>
            <a:ext cx="2835876" cy="5078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dates will be provided at the front page of MyCourses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64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63378F-5FA9-4D0B-91F2-7F785D33D0B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Course tasks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F9C23-45D2-4982-B79A-05C6C876C5C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1143001"/>
            <a:ext cx="8492897" cy="3809050"/>
          </a:xfrm>
        </p:spPr>
        <p:txBody>
          <a:bodyPr/>
          <a:lstStyle/>
          <a:p>
            <a:r>
              <a:rPr lang="en-GB" sz="1600" dirty="0"/>
              <a:t>Personal Tasks (100 p.)</a:t>
            </a:r>
          </a:p>
          <a:p>
            <a:pPr marL="342900" indent="-342900">
              <a:buFontTx/>
              <a:buChar char="-"/>
            </a:pPr>
            <a:r>
              <a:rPr lang="en-GB" sz="1600" b="0" dirty="0"/>
              <a:t>Lecture Journals (3 x 20 p.)					60 p.</a:t>
            </a:r>
          </a:p>
          <a:p>
            <a:pPr marL="342900" indent="-342900">
              <a:buFontTx/>
              <a:buChar char="-"/>
            </a:pPr>
            <a:r>
              <a:rPr lang="en-GB" sz="1600" b="0" dirty="0"/>
              <a:t>Energy return on energy stored      				20 p.</a:t>
            </a:r>
          </a:p>
          <a:p>
            <a:pPr marL="342900" indent="-342900">
              <a:buFontTx/>
              <a:buChar char="-"/>
            </a:pPr>
            <a:r>
              <a:rPr lang="en-GB" sz="1600" b="0" dirty="0"/>
              <a:t>Final project – Eco-design 					15 p.</a:t>
            </a:r>
          </a:p>
          <a:p>
            <a:pPr marL="342900" indent="-342900">
              <a:buFontTx/>
              <a:buChar char="-"/>
            </a:pPr>
            <a:r>
              <a:rPr lang="en-GB" sz="1600" b="0" dirty="0"/>
              <a:t>Webropol Feedback  						5 p.</a:t>
            </a:r>
          </a:p>
          <a:p>
            <a:endParaRPr lang="en-GB" sz="1600" b="0" dirty="0"/>
          </a:p>
          <a:p>
            <a:endParaRPr lang="en-GB" sz="1600" dirty="0"/>
          </a:p>
          <a:p>
            <a:r>
              <a:rPr lang="en-GB" sz="1600" dirty="0"/>
              <a:t>In Total								100 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779658-9105-4083-83F9-885AB3062B7C}"/>
              </a:ext>
            </a:extLst>
          </p:cNvPr>
          <p:cNvSpPr txBox="1"/>
          <p:nvPr/>
        </p:nvSpPr>
        <p:spPr>
          <a:xfrm>
            <a:off x="3954162" y="5060092"/>
            <a:ext cx="4639962" cy="3000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 will require min. 60 points to pass the course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46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46CCBCE9-52AC-49EB-8A8F-7C4E2891D3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576797"/>
            <a:ext cx="4218160" cy="418620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Personal tasks</a:t>
            </a:r>
          </a:p>
        </p:txBody>
      </p:sp>
    </p:spTree>
    <p:extLst>
      <p:ext uri="{BB962C8B-B14F-4D97-AF65-F5344CB8AC3E}">
        <p14:creationId xmlns:p14="http://schemas.microsoft.com/office/powerpoint/2010/main" val="343675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56B611-8800-4971-9500-2036B7D9F2A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Questions at video modules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C1FA7-ACC0-490F-943C-B0B69033683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4" y="1563761"/>
            <a:ext cx="3897984" cy="3388289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b="0" dirty="0"/>
              <a:t>The blue boxes have questions, when appear at video lecture, please pause the video and write short notes to your journal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D64D7-D693-43E8-9E71-B95FB01DA56B}"/>
              </a:ext>
            </a:extLst>
          </p:cNvPr>
          <p:cNvSpPr txBox="1"/>
          <p:nvPr/>
        </p:nvSpPr>
        <p:spPr>
          <a:xfrm>
            <a:off x="5287618" y="1685677"/>
            <a:ext cx="2727296" cy="153118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Reflect to your </a:t>
            </a:r>
          </a:p>
          <a:p>
            <a:pPr algn="ctr"/>
            <a:r>
              <a:rPr lang="en-US" sz="1600" b="1" dirty="0"/>
              <a:t>lecture journal</a:t>
            </a:r>
          </a:p>
          <a:p>
            <a:endParaRPr lang="en-US" dirty="0"/>
          </a:p>
          <a:p>
            <a:r>
              <a:rPr lang="en-US" sz="1600" dirty="0"/>
              <a:t>What do you think…</a:t>
            </a:r>
          </a:p>
          <a:p>
            <a:endParaRPr lang="en-US" sz="1600" dirty="0"/>
          </a:p>
          <a:p>
            <a:r>
              <a:rPr lang="en-US" sz="1600" dirty="0"/>
              <a:t>On your opinion…</a:t>
            </a:r>
            <a:endParaRPr lang="en-GB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E7EEC4-C15C-44CD-95E3-913455B2E018}"/>
              </a:ext>
            </a:extLst>
          </p:cNvPr>
          <p:cNvGrpSpPr>
            <a:grpSpLocks/>
          </p:cNvGrpSpPr>
          <p:nvPr/>
        </p:nvGrpSpPr>
        <p:grpSpPr bwMode="auto">
          <a:xfrm>
            <a:off x="4659465" y="3604896"/>
            <a:ext cx="3743745" cy="1259418"/>
            <a:chOff x="5724128" y="3789040"/>
            <a:chExt cx="2736304" cy="1512168"/>
          </a:xfrm>
          <a:solidFill>
            <a:srgbClr val="92D050"/>
          </a:solidFill>
        </p:grpSpPr>
        <p:sp>
          <p:nvSpPr>
            <p:cNvPr id="6" name="Rounded Rectangular Callout 4">
              <a:extLst>
                <a:ext uri="{FF2B5EF4-FFF2-40B4-BE49-F238E27FC236}">
                  <a16:creationId xmlns:a16="http://schemas.microsoft.com/office/drawing/2014/main" id="{79E35EF2-F1E6-42E9-BF4A-5F5B34084647}"/>
                </a:ext>
              </a:extLst>
            </p:cNvPr>
            <p:cNvSpPr/>
            <p:nvPr/>
          </p:nvSpPr>
          <p:spPr bwMode="auto">
            <a:xfrm>
              <a:off x="5724128" y="3789040"/>
              <a:ext cx="2736304" cy="1512168"/>
            </a:xfrm>
            <a:prstGeom prst="wedgeRoundRectCallou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125">
                <a:latin typeface="Arial" charset="0"/>
              </a:endParaRP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1F51428D-FA0C-488A-B188-D140FE25C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153" y="3874078"/>
              <a:ext cx="2376264" cy="12194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US" altLang="en-US" sz="1500" dirty="0"/>
                <a:t>These are questions that you can think during your learning journey, but you do NOT need to address these on your journal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7101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7C6728-10A6-4B18-AFD0-66F9C6224683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Lecture Journals</a:t>
            </a:r>
            <a:endParaRPr lang="LID4096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C8702-4FC3-49BA-A12D-F8A63B06067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2" y="1106905"/>
            <a:ext cx="8492897" cy="3465095"/>
          </a:xfrm>
        </p:spPr>
        <p:txBody>
          <a:bodyPr/>
          <a:lstStyle/>
          <a:p>
            <a:pPr marL="723885" lvl="1" indent="-342900">
              <a:defRPr/>
            </a:pPr>
            <a:r>
              <a:rPr lang="en-GB" sz="1600" dirty="0"/>
              <a:t>There is a </a:t>
            </a:r>
            <a:r>
              <a:rPr lang="en-GB" sz="1600" dirty="0">
                <a:solidFill>
                  <a:srgbClr val="00B050"/>
                </a:solidFill>
              </a:rPr>
              <a:t>lecture journal template </a:t>
            </a:r>
            <a:r>
              <a:rPr lang="en-GB" sz="1600" dirty="0"/>
              <a:t>(please use that) – </a:t>
            </a:r>
            <a:r>
              <a:rPr lang="en-GB" sz="1600" dirty="0">
                <a:solidFill>
                  <a:srgbClr val="FF0000"/>
                </a:solidFill>
              </a:rPr>
              <a:t>MyCourses</a:t>
            </a:r>
          </a:p>
          <a:p>
            <a:pPr marL="723885" lvl="1" indent="-342900">
              <a:defRPr/>
            </a:pPr>
            <a:r>
              <a:rPr lang="en-GB" sz="1600" dirty="0"/>
              <a:t>Lecture journals are your personal reflective work:</a:t>
            </a:r>
          </a:p>
          <a:p>
            <a:pPr marL="380985" lvl="1" indent="0">
              <a:buNone/>
              <a:defRPr/>
            </a:pPr>
            <a:r>
              <a:rPr lang="en-GB" sz="1400" dirty="0"/>
              <a:t>       </a:t>
            </a:r>
            <a:r>
              <a:rPr lang="en-GB" sz="1600" dirty="0"/>
              <a:t>Each Lecture Journal markings</a:t>
            </a:r>
            <a:r>
              <a:rPr lang="en-GB" sz="1400" dirty="0"/>
              <a:t>:</a:t>
            </a:r>
          </a:p>
          <a:p>
            <a:pPr marL="380985" lvl="1" indent="0">
              <a:buNone/>
              <a:defRPr/>
            </a:pPr>
            <a:endParaRPr lang="en-GB" sz="1400" dirty="0"/>
          </a:p>
          <a:p>
            <a:pPr marL="666735" lvl="1" indent="-285750">
              <a:buFont typeface="Wingdings" panose="05000000000000000000" pitchFamily="2" charset="2"/>
              <a:buChar char="q"/>
              <a:defRPr/>
            </a:pPr>
            <a:r>
              <a:rPr lang="en-GB" sz="1400" dirty="0"/>
              <a:t>  </a:t>
            </a:r>
            <a:r>
              <a:rPr lang="en-GB" sz="1800" dirty="0"/>
              <a:t>Three video lectures                    (3*5p)</a:t>
            </a:r>
          </a:p>
          <a:p>
            <a:pPr marL="666735" lvl="1" indent="-285750">
              <a:buFont typeface="Wingdings" panose="05000000000000000000" pitchFamily="2" charset="2"/>
              <a:buChar char="q"/>
              <a:defRPr/>
            </a:pPr>
            <a:r>
              <a:rPr lang="en-GB" sz="1800" dirty="0"/>
              <a:t>  Journal paper review                   (3p)</a:t>
            </a:r>
          </a:p>
          <a:p>
            <a:pPr marL="666735" lvl="1" indent="-285750">
              <a:buFont typeface="Wingdings" panose="05000000000000000000" pitchFamily="2" charset="2"/>
              <a:buChar char="q"/>
              <a:defRPr/>
            </a:pPr>
            <a:r>
              <a:rPr lang="en-GB" sz="1800" dirty="0"/>
              <a:t>  Conclusions from the module      (2p)</a:t>
            </a:r>
          </a:p>
          <a:p>
            <a:pPr marL="557179" lvl="2" indent="0">
              <a:buNone/>
              <a:defRPr/>
            </a:pPr>
            <a:endParaRPr lang="en-GB" dirty="0"/>
          </a:p>
          <a:p>
            <a:pPr marL="900079" lvl="2" indent="-342900">
              <a:defRPr/>
            </a:pPr>
            <a:r>
              <a:rPr lang="en-GB" dirty="0"/>
              <a:t>If you have further questions from the module, please put them at </a:t>
            </a:r>
            <a:r>
              <a:rPr lang="en-GB" dirty="0">
                <a:solidFill>
                  <a:srgbClr val="00B050"/>
                </a:solidFill>
              </a:rPr>
              <a:t>“Questions for the Module” </a:t>
            </a:r>
            <a:r>
              <a:rPr lang="en-GB" dirty="0"/>
              <a:t>– at the end of each journal assignment (that can be about the videos/reading material) -</a:t>
            </a:r>
            <a:endParaRPr lang="en-GB" sz="1600" dirty="0"/>
          </a:p>
          <a:p>
            <a:pPr marL="971489" lvl="1" indent="-342900">
              <a:defRPr/>
            </a:pPr>
            <a:endParaRPr lang="en-GB" sz="1600" dirty="0"/>
          </a:p>
          <a:p>
            <a:pPr marL="1085789" lvl="1" indent="-457200">
              <a:buFont typeface="+mj-lt"/>
              <a:buAutoNum type="arabicPeriod"/>
              <a:defRPr/>
            </a:pPr>
            <a:endParaRPr lang="en-GB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490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EFC746-0BDE-BBB1-D33F-D7794732BEA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25551" y="497829"/>
            <a:ext cx="8492897" cy="1110638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Energy return on Energy stored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4A062-63EF-9DB4-C921-BB0319AA540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854299"/>
            <a:ext cx="8492897" cy="27223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Calculate how much energy we need for the storage raw materials </a:t>
            </a:r>
          </a:p>
          <a:p>
            <a:r>
              <a:rPr lang="en-US" b="0" dirty="0"/>
              <a:t>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Get an idea how much energy we need</a:t>
            </a:r>
          </a:p>
          <a:p>
            <a:pPr lvl="1" indent="0">
              <a:buNone/>
            </a:pPr>
            <a:r>
              <a:rPr lang="en-US" dirty="0"/>
              <a:t>How does it compare with the stored energy over storage lifetime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Understand the potential energy intensity of raw materials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5165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0">
      <a:dk1>
        <a:sysClr val="windowText" lastClr="000000"/>
      </a:dk1>
      <a:lt1>
        <a:sysClr val="window" lastClr="FFFFFF"/>
      </a:lt1>
      <a:dk2>
        <a:srgbClr val="BB16A3"/>
      </a:dk2>
      <a:lt2>
        <a:srgbClr val="D673C8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ENG_1610_EN.potx" id="{9639D5B8-18F0-4BC0-94F1-01CC797AE68B}" vid="{7E8E788C-F476-47D6-B495-2030361E40A4}"/>
    </a:ext>
  </a:extLst>
</a:theme>
</file>

<file path=ppt/theme/theme2.xml><?xml version="1.0" encoding="utf-8"?>
<a:theme xmlns:a="http://schemas.openxmlformats.org/drawingml/2006/main" name="Aalto University">
  <a:themeElements>
    <a:clrScheme name="Aalto-insinoori">
      <a:dk1>
        <a:sysClr val="windowText" lastClr="000000"/>
      </a:dk1>
      <a:lt1>
        <a:sysClr val="window" lastClr="FFFFFF"/>
      </a:lt1>
      <a:dk2>
        <a:srgbClr val="BB16A3"/>
      </a:dk2>
      <a:lt2>
        <a:srgbClr val="8C857B"/>
      </a:lt2>
      <a:accent1>
        <a:srgbClr val="BB16A3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8" id="{F090D9CF-0B34-A14F-81B7-791659CBF6C7}" vid="{D2C882FB-5402-CD41-A994-560010D47E3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806558FD14D4CB3045CDCE075A393" ma:contentTypeVersion="3" ma:contentTypeDescription="Create a new document." ma:contentTypeScope="" ma:versionID="b93cdbac0d5b7155923978f2079c3b28">
  <xsd:schema xmlns:xsd="http://www.w3.org/2001/XMLSchema" xmlns:xs="http://www.w3.org/2001/XMLSchema" xmlns:p="http://schemas.microsoft.com/office/2006/metadata/properties" xmlns:ns2="72b76f8d-f55f-4fac-9ace-93c2b4705b1d" targetNamespace="http://schemas.microsoft.com/office/2006/metadata/properties" ma:root="true" ma:fieldsID="39a35bdd164a07db85348888e41c4cc8" ns2:_="">
    <xsd:import namespace="72b76f8d-f55f-4fac-9ace-93c2b4705b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b76f8d-f55f-4fac-9ace-93c2b4705b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6D69A9-EFBB-4BDD-AC65-8B7483B750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7F1681-E8B0-4963-BE61-5ED63B21A0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b76f8d-f55f-4fac-9ace-93c2b4705b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EE5D12-0B81-4A54-8902-EE22A6290E5C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563</Words>
  <Application>Microsoft Office PowerPoint</Application>
  <PresentationFormat>On-screen Show (16:10)</PresentationFormat>
  <Paragraphs>85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Wingdings</vt:lpstr>
      <vt:lpstr>Georgia</vt:lpstr>
      <vt:lpstr>Lucida Grande</vt:lpstr>
      <vt:lpstr>arial</vt:lpstr>
      <vt:lpstr>arial</vt:lpstr>
      <vt:lpstr>Calibri</vt:lpstr>
      <vt:lpstr>Courier New</vt:lpstr>
      <vt:lpstr>Office-teema</vt:lpstr>
      <vt:lpstr>Aalto University</vt:lpstr>
      <vt:lpstr>Course Practicalities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Carriers</dc:title>
  <dc:creator>Santasalo-Aarnio Annukka</dc:creator>
  <cp:lastModifiedBy>Garg Neha</cp:lastModifiedBy>
  <cp:revision>34</cp:revision>
  <dcterms:created xsi:type="dcterms:W3CDTF">2020-06-23T09:18:36Z</dcterms:created>
  <dcterms:modified xsi:type="dcterms:W3CDTF">2023-11-01T08:55:57Z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0x01010093F806558FD14D4CB3045CDCE075A393</vt:lpwstr>
  </property>
</Properties>
</file>