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7"/>
  </p:notesMasterIdLst>
  <p:handoutMasterIdLst>
    <p:handoutMasterId r:id="rId8"/>
  </p:handoutMasterIdLst>
  <p:sldIdLst>
    <p:sldId id="4628" r:id="rId2"/>
    <p:sldId id="4413" r:id="rId3"/>
    <p:sldId id="4627" r:id="rId4"/>
    <p:sldId id="4414" r:id="rId5"/>
    <p:sldId id="4646" r:id="rId6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671" autoAdjust="0"/>
  </p:normalViewPr>
  <p:slideViewPr>
    <p:cSldViewPr snapToGrid="0" snapToObjects="1">
      <p:cViewPr varScale="1">
        <p:scale>
          <a:sx n="80" d="100"/>
          <a:sy n="80" d="100"/>
        </p:scale>
        <p:origin x="9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16.11.2022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16.11.2022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67531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94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779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283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3600737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147107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27526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5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27526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70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27526"/>
            <a:ext cx="1750409" cy="169066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52574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27526"/>
            <a:ext cx="1750409" cy="169066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70797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96106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3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3024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65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65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357729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9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285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46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34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0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34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4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410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43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864916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7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840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86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DDFCA-6C57-4D8F-89AF-11DB7C26476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Development project and report: instructions</a:t>
            </a:r>
          </a:p>
        </p:txBody>
      </p:sp>
    </p:spTree>
    <p:extLst>
      <p:ext uri="{BB962C8B-B14F-4D97-AF65-F5344CB8AC3E}">
        <p14:creationId xmlns:p14="http://schemas.microsoft.com/office/powerpoint/2010/main" val="90299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2B7C0-E900-4E50-B7E0-7CD700A64D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2" y="165043"/>
            <a:ext cx="8492897" cy="516275"/>
          </a:xfrm>
        </p:spPr>
        <p:txBody>
          <a:bodyPr/>
          <a:lstStyle/>
          <a:p>
            <a:r>
              <a:rPr lang="en-US" sz="3600"/>
              <a:t>Development project and the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83E96-AECA-4EBC-9487-54D3387DFD4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1" y="966173"/>
            <a:ext cx="8492897" cy="394773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b="0" dirty="0"/>
              <a:t>Based on the evaluation of the existing curriculum, each group identifies their main curriculum development areas </a:t>
            </a:r>
            <a:r>
              <a:rPr lang="en-US" sz="1600" b="0" dirty="0">
                <a:solidFill>
                  <a:schemeClr val="tx2"/>
                </a:solidFill>
              </a:rPr>
              <a:t>(first session).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0" dirty="0"/>
              <a:t>Based on the identified development areas, the team chooses </a:t>
            </a:r>
            <a:r>
              <a:rPr lang="en-US" sz="1600" dirty="0"/>
              <a:t>a small development task that the team will plan and complete during the course </a:t>
            </a:r>
            <a:r>
              <a:rPr lang="en-US" sz="1600" b="0" dirty="0">
                <a:solidFill>
                  <a:schemeClr val="tx2"/>
                </a:solidFill>
              </a:rPr>
              <a:t>(second session).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0" dirty="0"/>
              <a:t>Each team will submit a report in MyCourses after the course has ended. The report includes: </a:t>
            </a:r>
          </a:p>
          <a:p>
            <a:pPr marL="1085789" lvl="1" indent="-457200">
              <a:buFont typeface="+mj-lt"/>
              <a:buAutoNum type="arabicPeriod"/>
            </a:pPr>
            <a:r>
              <a:rPr lang="en-US" sz="1600" dirty="0"/>
              <a:t>D</a:t>
            </a:r>
            <a:r>
              <a:rPr lang="en-US" sz="1600" b="0" dirty="0"/>
              <a:t>ocumentation of the development project</a:t>
            </a:r>
          </a:p>
          <a:p>
            <a:pPr marL="1085789" lvl="1" indent="-457200">
              <a:buFont typeface="+mj-lt"/>
              <a:buAutoNum type="arabicPeriod"/>
            </a:pPr>
            <a:r>
              <a:rPr lang="en-US" sz="1600" dirty="0"/>
              <a:t>A </a:t>
            </a:r>
            <a:r>
              <a:rPr lang="en-US" sz="1600" b="0" dirty="0"/>
              <a:t>development plan for the other identified development areas (long-term plan).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0" dirty="0"/>
              <a:t>The writing of the report requires collaborative work. The submission of the report is required in order to pass the course.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0" dirty="0"/>
              <a:t>Each team will get </a:t>
            </a:r>
            <a:r>
              <a:rPr lang="en-US" sz="1600" dirty="0"/>
              <a:t>mentoring</a:t>
            </a:r>
            <a:r>
              <a:rPr lang="en-US" sz="1600" b="0" dirty="0"/>
              <a:t> for their project from the </a:t>
            </a:r>
            <a:r>
              <a:rPr lang="en-US" sz="1600" dirty="0"/>
              <a:t>course teachers </a:t>
            </a:r>
            <a:r>
              <a:rPr lang="en-US" sz="1600" b="0" dirty="0"/>
              <a:t>as well as from other </a:t>
            </a:r>
            <a:r>
              <a:rPr lang="en-US" sz="1600" dirty="0"/>
              <a:t>course participants </a:t>
            </a:r>
            <a:r>
              <a:rPr lang="en-US" sz="1600" b="0" dirty="0">
                <a:solidFill>
                  <a:schemeClr val="tx2"/>
                </a:solidFill>
              </a:rPr>
              <a:t>(fourth session). </a:t>
            </a:r>
            <a:r>
              <a:rPr lang="en-US" sz="1600" b="0" dirty="0"/>
              <a:t>The mentoring partners will be announced after the second session.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1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C6F7D3-9CDD-4B32-AA1C-F3778B515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39" y="2906565"/>
            <a:ext cx="3015456" cy="18279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b="0" dirty="0"/>
              <a:t>Team</a:t>
            </a:r>
            <a:r>
              <a:rPr lang="en-US" sz="2800" dirty="0"/>
              <a:t> </a:t>
            </a:r>
            <a:r>
              <a:rPr lang="en-US" sz="2800" b="0" dirty="0"/>
              <a:t>chooses </a:t>
            </a:r>
            <a:r>
              <a:rPr lang="en-US" sz="2800" dirty="0"/>
              <a:t>a small development task </a:t>
            </a:r>
            <a:r>
              <a:rPr lang="en-US" sz="2800" b="0" dirty="0"/>
              <a:t>to be </a:t>
            </a:r>
            <a:r>
              <a:rPr lang="en-US" sz="2800" dirty="0"/>
              <a:t>planned </a:t>
            </a:r>
            <a:r>
              <a:rPr lang="en-US" sz="2800" b="0" dirty="0"/>
              <a:t>and </a:t>
            </a:r>
            <a:r>
              <a:rPr lang="en-US" sz="2800" dirty="0"/>
              <a:t>completed during the course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22914F7-54BF-4258-3FD6-AC0F10CBABC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9" y="445949"/>
            <a:ext cx="3015456" cy="1942188"/>
          </a:xfrm>
        </p:spPr>
        <p:txBody>
          <a:bodyPr/>
          <a:lstStyle/>
          <a:p>
            <a:r>
              <a:rPr lang="en-US" sz="3600" dirty="0"/>
              <a:t>The development project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BCD2E-FFFA-4B49-B6CA-CDBE9C8B913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654029" y="515218"/>
            <a:ext cx="5130402" cy="4742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rmAutofit fontScale="92500" lnSpcReduction="10000"/>
          </a:bodyPr>
          <a:lstStyle/>
          <a:p>
            <a:pPr marL="628623" indent="-342900"/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task</a:t>
            </a:r>
            <a:r>
              <a:rPr lang="fi-FI" sz="1600" dirty="0"/>
              <a:t> </a:t>
            </a:r>
            <a:r>
              <a:rPr lang="fi-FI" sz="1600" dirty="0" err="1"/>
              <a:t>can</a:t>
            </a:r>
            <a:r>
              <a:rPr lang="fi-FI" sz="1600" dirty="0"/>
              <a:t> </a:t>
            </a:r>
            <a:r>
              <a:rPr lang="fi-FI" sz="1600" dirty="0" err="1"/>
              <a:t>be</a:t>
            </a:r>
            <a:r>
              <a:rPr lang="fi-FI" sz="1600" dirty="0"/>
              <a:t> for </a:t>
            </a:r>
            <a:r>
              <a:rPr lang="fi-FI" sz="1600" dirty="0" err="1"/>
              <a:t>example</a:t>
            </a:r>
            <a:r>
              <a:rPr lang="fi-FI" sz="1600" dirty="0"/>
              <a:t>: </a:t>
            </a:r>
          </a:p>
          <a:p>
            <a:pPr marL="861960" lvl="1" indent="-342900">
              <a:buFont typeface="Wingdings" panose="05000000000000000000" pitchFamily="2" charset="2"/>
              <a:buChar char="ü"/>
            </a:pPr>
            <a:r>
              <a:rPr lang="fi-FI" sz="1600" b="1" dirty="0" err="1"/>
              <a:t>Trying</a:t>
            </a:r>
            <a:r>
              <a:rPr lang="fi-FI" sz="1600" b="1" dirty="0"/>
              <a:t> a </a:t>
            </a:r>
            <a:r>
              <a:rPr lang="fi-FI" sz="1600" b="1" dirty="0" err="1"/>
              <a:t>concrete</a:t>
            </a:r>
            <a:r>
              <a:rPr lang="fi-FI" sz="1600" b="1" dirty="0"/>
              <a:t> </a:t>
            </a:r>
            <a:r>
              <a:rPr lang="fi-FI" sz="1600" b="1" dirty="0" err="1"/>
              <a:t>tool</a:t>
            </a:r>
            <a:r>
              <a:rPr lang="fi-FI" sz="1600" b="1" dirty="0"/>
              <a:t> </a:t>
            </a:r>
            <a:r>
              <a:rPr lang="fi-FI" sz="1600" b="0" dirty="0"/>
              <a:t>to </a:t>
            </a:r>
            <a:r>
              <a:rPr lang="fi-FI" sz="1600" b="0" dirty="0" err="1"/>
              <a:t>develop</a:t>
            </a:r>
            <a:r>
              <a:rPr lang="fi-FI" sz="1600" b="0" dirty="0"/>
              <a:t> </a:t>
            </a:r>
            <a:r>
              <a:rPr lang="fi-FI" sz="1600" b="0" dirty="0" err="1"/>
              <a:t>curriculum</a:t>
            </a:r>
            <a:r>
              <a:rPr lang="fi-FI" sz="1600" b="0" dirty="0"/>
              <a:t>, </a:t>
            </a:r>
            <a:r>
              <a:rPr lang="fi-FI" sz="1600" b="0" dirty="0" err="1"/>
              <a:t>like</a:t>
            </a:r>
            <a:r>
              <a:rPr lang="fi-FI" sz="1600" b="0" dirty="0"/>
              <a:t> </a:t>
            </a:r>
            <a:r>
              <a:rPr lang="fi-FI" sz="1600" b="0" dirty="0" err="1"/>
              <a:t>developing</a:t>
            </a:r>
            <a:r>
              <a:rPr lang="fi-FI" sz="1600" b="0" dirty="0"/>
              <a:t> </a:t>
            </a:r>
            <a:r>
              <a:rPr lang="fi-FI" sz="1600" b="0" dirty="0" err="1"/>
              <a:t>intended</a:t>
            </a:r>
            <a:r>
              <a:rPr lang="fi-FI" sz="1600" b="0" dirty="0"/>
              <a:t> </a:t>
            </a:r>
            <a:r>
              <a:rPr lang="fi-FI" sz="1600" b="0" dirty="0" err="1"/>
              <a:t>learning</a:t>
            </a:r>
            <a:r>
              <a:rPr lang="fi-FI" sz="1600" b="0" dirty="0"/>
              <a:t> </a:t>
            </a:r>
            <a:r>
              <a:rPr lang="fi-FI" sz="1600" b="0" dirty="0" err="1"/>
              <a:t>outcomes</a:t>
            </a:r>
            <a:r>
              <a:rPr lang="fi-FI" sz="1600" b="0" dirty="0"/>
              <a:t>, </a:t>
            </a:r>
            <a:r>
              <a:rPr lang="fi-FI" sz="1600" b="0" dirty="0" err="1"/>
              <a:t>using</a:t>
            </a:r>
            <a:r>
              <a:rPr lang="fi-FI" sz="1600" b="0" dirty="0"/>
              <a:t> </a:t>
            </a:r>
            <a:r>
              <a:rPr lang="fi-FI" sz="1600" b="0" dirty="0" err="1"/>
              <a:t>curriculum</a:t>
            </a:r>
            <a:r>
              <a:rPr lang="fi-FI" sz="1600" b="0" dirty="0"/>
              <a:t> </a:t>
            </a:r>
            <a:r>
              <a:rPr lang="fi-FI" sz="1600" b="0" dirty="0" err="1"/>
              <a:t>mapping</a:t>
            </a:r>
            <a:r>
              <a:rPr lang="fi-FI" sz="1600" b="0" dirty="0"/>
              <a:t> </a:t>
            </a:r>
            <a:r>
              <a:rPr lang="fi-FI" sz="1600" b="0" dirty="0" err="1"/>
              <a:t>with</a:t>
            </a:r>
            <a:r>
              <a:rPr lang="fi-FI" sz="1600" b="0" dirty="0"/>
              <a:t> </a:t>
            </a:r>
            <a:r>
              <a:rPr lang="fi-FI" sz="1600" b="0" dirty="0" err="1"/>
              <a:t>the</a:t>
            </a:r>
            <a:r>
              <a:rPr lang="fi-FI" sz="1600" b="0" dirty="0"/>
              <a:t> team </a:t>
            </a:r>
            <a:r>
              <a:rPr lang="fi-FI" sz="1600" b="0" dirty="0" err="1"/>
              <a:t>or</a:t>
            </a:r>
            <a:r>
              <a:rPr lang="fi-FI" sz="1600" b="0" dirty="0"/>
              <a:t> </a:t>
            </a:r>
            <a:r>
              <a:rPr lang="fi-FI" sz="1600" b="0" dirty="0" err="1"/>
              <a:t>community</a:t>
            </a:r>
            <a:endParaRPr lang="fi-FI" sz="1600" b="0" dirty="0"/>
          </a:p>
          <a:p>
            <a:pPr marL="519060" lvl="1"/>
            <a:endParaRPr lang="fi-FI" sz="1600" b="0" dirty="0"/>
          </a:p>
          <a:p>
            <a:pPr marL="861960" lvl="1" indent="-342900">
              <a:buFont typeface="Wingdings" panose="05000000000000000000" pitchFamily="2" charset="2"/>
              <a:buChar char="ü"/>
            </a:pPr>
            <a:r>
              <a:rPr lang="fi-FI" sz="1600" b="1" dirty="0" err="1"/>
              <a:t>Developing</a:t>
            </a:r>
            <a:r>
              <a:rPr lang="fi-FI" sz="1600" b="1" dirty="0"/>
              <a:t> </a:t>
            </a:r>
            <a:r>
              <a:rPr lang="fi-FI" sz="1600" b="1" dirty="0" err="1"/>
              <a:t>practices</a:t>
            </a:r>
            <a:r>
              <a:rPr lang="fi-FI" sz="1600" b="1" dirty="0"/>
              <a:t>: </a:t>
            </a:r>
            <a:r>
              <a:rPr lang="fi-FI" sz="1600" b="0" dirty="0" err="1"/>
              <a:t>designing</a:t>
            </a:r>
            <a:r>
              <a:rPr lang="fi-FI" sz="1600" b="0" dirty="0"/>
              <a:t> an </a:t>
            </a:r>
            <a:r>
              <a:rPr lang="fi-FI" sz="1600" b="0" dirty="0" err="1"/>
              <a:t>annual</a:t>
            </a:r>
            <a:r>
              <a:rPr lang="fi-FI" sz="1600" b="0" dirty="0"/>
              <a:t> </a:t>
            </a:r>
            <a:r>
              <a:rPr lang="fi-FI" sz="1600" b="0" dirty="0" err="1"/>
              <a:t>clock</a:t>
            </a:r>
            <a:r>
              <a:rPr lang="fi-FI" sz="1600" b="0" dirty="0"/>
              <a:t> for </a:t>
            </a:r>
            <a:r>
              <a:rPr lang="fi-FI" sz="1600" b="0" dirty="0" err="1"/>
              <a:t>development</a:t>
            </a:r>
            <a:endParaRPr lang="fi-FI" sz="1600" b="0" dirty="0"/>
          </a:p>
          <a:p>
            <a:pPr marL="519060" lvl="1"/>
            <a:endParaRPr lang="fi-FI" sz="1600" b="0" dirty="0"/>
          </a:p>
          <a:p>
            <a:pPr marL="861960" lvl="1" indent="-342900">
              <a:buFont typeface="Wingdings" panose="05000000000000000000" pitchFamily="2" charset="2"/>
              <a:buChar char="ü"/>
            </a:pPr>
            <a:r>
              <a:rPr lang="fi-FI" sz="1600" b="1" dirty="0" err="1"/>
              <a:t>Compiling</a:t>
            </a:r>
            <a:r>
              <a:rPr lang="fi-FI" sz="1600" b="1" dirty="0"/>
              <a:t> </a:t>
            </a:r>
            <a:r>
              <a:rPr lang="fi-FI" sz="1600" b="1" dirty="0" err="1"/>
              <a:t>theoretical</a:t>
            </a:r>
            <a:r>
              <a:rPr lang="fi-FI" sz="1600" b="1" dirty="0"/>
              <a:t> </a:t>
            </a:r>
            <a:r>
              <a:rPr lang="fi-FI" sz="1600" b="1" dirty="0" err="1"/>
              <a:t>framework</a:t>
            </a:r>
            <a:r>
              <a:rPr lang="fi-FI" sz="1600" b="1" dirty="0"/>
              <a:t> </a:t>
            </a:r>
            <a:r>
              <a:rPr lang="fi-FI" sz="1600" b="0" dirty="0"/>
              <a:t>for </a:t>
            </a:r>
            <a:r>
              <a:rPr lang="fi-FI" sz="1600" b="0" dirty="0" err="1"/>
              <a:t>the</a:t>
            </a:r>
            <a:r>
              <a:rPr lang="fi-FI" sz="1600" b="0" dirty="0"/>
              <a:t> </a:t>
            </a:r>
            <a:r>
              <a:rPr lang="fi-FI" sz="1600" b="0" dirty="0" err="1"/>
              <a:t>support</a:t>
            </a:r>
            <a:r>
              <a:rPr lang="fi-FI" sz="1600" b="0" dirty="0"/>
              <a:t> of </a:t>
            </a:r>
            <a:r>
              <a:rPr lang="fi-FI" sz="1600" b="0" dirty="0" err="1"/>
              <a:t>your</a:t>
            </a:r>
            <a:r>
              <a:rPr lang="fi-FI" sz="1600" b="0" dirty="0"/>
              <a:t> </a:t>
            </a:r>
            <a:r>
              <a:rPr lang="fi-FI" sz="1600" b="0" dirty="0" err="1"/>
              <a:t>development</a:t>
            </a:r>
            <a:r>
              <a:rPr lang="fi-FI" sz="1600" b="0" dirty="0"/>
              <a:t> </a:t>
            </a:r>
            <a:r>
              <a:rPr lang="fi-FI" sz="1600" b="0" dirty="0" err="1"/>
              <a:t>work</a:t>
            </a:r>
            <a:r>
              <a:rPr lang="fi-FI" sz="1600" b="0" dirty="0"/>
              <a:t>  </a:t>
            </a:r>
            <a:br>
              <a:rPr lang="fi-FI" sz="1600" b="0" dirty="0"/>
            </a:br>
            <a:br>
              <a:rPr lang="fi-FI" sz="1500" b="0" dirty="0"/>
            </a:br>
            <a:endParaRPr lang="fi-FI" sz="1500" b="0" dirty="0"/>
          </a:p>
          <a:p>
            <a:pPr marL="176194"/>
            <a:r>
              <a:rPr lang="fi-FI" sz="1600" b="0" dirty="0" err="1"/>
              <a:t>The</a:t>
            </a:r>
            <a:r>
              <a:rPr lang="fi-FI" sz="1600" b="0" dirty="0"/>
              <a:t> </a:t>
            </a:r>
            <a:r>
              <a:rPr lang="fi-FI" sz="1600" b="0" dirty="0" err="1"/>
              <a:t>development</a:t>
            </a:r>
            <a:r>
              <a:rPr lang="fi-FI" sz="1600" b="0" dirty="0"/>
              <a:t> </a:t>
            </a:r>
            <a:r>
              <a:rPr lang="fi-FI" sz="1600" b="0" dirty="0" err="1"/>
              <a:t>project</a:t>
            </a:r>
            <a:r>
              <a:rPr lang="fi-FI" sz="1600" b="0" dirty="0"/>
              <a:t> </a:t>
            </a:r>
            <a:r>
              <a:rPr lang="fi-FI" sz="1600" b="0" dirty="0" err="1"/>
              <a:t>will</a:t>
            </a:r>
            <a:r>
              <a:rPr lang="fi-FI" sz="1600" b="0" dirty="0"/>
              <a:t> </a:t>
            </a:r>
            <a:r>
              <a:rPr lang="fi-FI" sz="1600" b="0" dirty="0" err="1"/>
              <a:t>be</a:t>
            </a:r>
            <a:r>
              <a:rPr lang="fi-FI" sz="1600" b="0" dirty="0"/>
              <a:t> </a:t>
            </a:r>
            <a:r>
              <a:rPr lang="fi-FI" sz="1600" b="0" dirty="0" err="1"/>
              <a:t>briefly</a:t>
            </a:r>
            <a:r>
              <a:rPr lang="fi-FI" sz="1600" b="0" dirty="0"/>
              <a:t> </a:t>
            </a:r>
            <a:r>
              <a:rPr lang="fi-FI" sz="1600" b="0" dirty="0" err="1"/>
              <a:t>presented</a:t>
            </a:r>
            <a:r>
              <a:rPr lang="fi-FI" sz="1600" b="0" dirty="0"/>
              <a:t> to </a:t>
            </a:r>
            <a:r>
              <a:rPr lang="fi-FI" sz="1600" b="0" dirty="0" err="1"/>
              <a:t>other</a:t>
            </a:r>
            <a:r>
              <a:rPr lang="fi-FI" sz="1600" b="0" dirty="0"/>
              <a:t> </a:t>
            </a:r>
            <a:r>
              <a:rPr lang="fi-FI" sz="1600" b="0" dirty="0" err="1"/>
              <a:t>course</a:t>
            </a:r>
            <a:r>
              <a:rPr lang="fi-FI" sz="1600" b="0" dirty="0"/>
              <a:t> </a:t>
            </a:r>
            <a:r>
              <a:rPr lang="fi-FI" sz="1600" b="0" dirty="0" err="1"/>
              <a:t>participants</a:t>
            </a:r>
            <a:r>
              <a:rPr lang="fi-FI" sz="1600" b="0" dirty="0"/>
              <a:t> </a:t>
            </a:r>
            <a:r>
              <a:rPr lang="fi-FI" sz="1600" b="0" dirty="0" err="1"/>
              <a:t>during</a:t>
            </a:r>
            <a:r>
              <a:rPr lang="fi-FI" sz="1600" b="0" dirty="0"/>
              <a:t> </a:t>
            </a:r>
            <a:r>
              <a:rPr lang="fi-FI" sz="1600" b="0" dirty="0" err="1"/>
              <a:t>the</a:t>
            </a:r>
            <a:r>
              <a:rPr lang="fi-FI" sz="1600" b="0" dirty="0"/>
              <a:t> </a:t>
            </a:r>
            <a:r>
              <a:rPr lang="fi-FI" sz="1600" b="0" dirty="0" err="1"/>
              <a:t>last</a:t>
            </a:r>
            <a:r>
              <a:rPr lang="fi-FI" sz="1600" b="0" dirty="0"/>
              <a:t> session of </a:t>
            </a:r>
            <a:r>
              <a:rPr lang="fi-FI" sz="1600" b="0" dirty="0" err="1"/>
              <a:t>the</a:t>
            </a:r>
            <a:r>
              <a:rPr lang="fi-FI" sz="1600" b="0" dirty="0"/>
              <a:t> </a:t>
            </a:r>
            <a:r>
              <a:rPr lang="fi-FI" sz="1600" b="0" dirty="0" err="1"/>
              <a:t>course</a:t>
            </a:r>
            <a:r>
              <a:rPr lang="fi-FI" sz="1600" b="0" dirty="0"/>
              <a:t>.</a:t>
            </a:r>
          </a:p>
          <a:p>
            <a:pPr marL="176194"/>
            <a:br>
              <a:rPr lang="fi-FI" sz="1600" b="0" dirty="0"/>
            </a:br>
            <a:r>
              <a:rPr lang="en-US" sz="1600" b="0" dirty="0"/>
              <a:t>The team makes </a:t>
            </a:r>
            <a:r>
              <a:rPr lang="en-US" sz="1600" dirty="0"/>
              <a:t>a long-term plan </a:t>
            </a:r>
            <a:r>
              <a:rPr lang="en-US" sz="1600" b="0" dirty="0"/>
              <a:t>for other identified development areas and includes this in the report.</a:t>
            </a:r>
          </a:p>
        </p:txBody>
      </p:sp>
    </p:spTree>
    <p:extLst>
      <p:ext uri="{BB962C8B-B14F-4D97-AF65-F5344CB8AC3E}">
        <p14:creationId xmlns:p14="http://schemas.microsoft.com/office/powerpoint/2010/main" val="317324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2B7C0-E900-4E50-B7E0-7CD700A64D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96678"/>
            <a:ext cx="8492897" cy="1110638"/>
          </a:xfrm>
        </p:spPr>
        <p:txBody>
          <a:bodyPr/>
          <a:lstStyle/>
          <a:p>
            <a:r>
              <a:rPr lang="en-US" sz="3600"/>
              <a:t>Development project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83E96-AECA-4EBC-9487-54D3387DFD4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865888"/>
            <a:ext cx="8492897" cy="4507785"/>
          </a:xfrm>
        </p:spPr>
        <p:txBody>
          <a:bodyPr/>
          <a:lstStyle/>
          <a:p>
            <a:r>
              <a:rPr lang="en-US" sz="1600" b="0"/>
              <a:t>The report consists of the </a:t>
            </a:r>
            <a:r>
              <a:rPr lang="en-US" sz="1600"/>
              <a:t>following sections:</a:t>
            </a:r>
          </a:p>
          <a:p>
            <a:endParaRPr lang="en-US" sz="1200" b="0"/>
          </a:p>
          <a:p>
            <a:endParaRPr lang="en-US" sz="1200" b="0"/>
          </a:p>
          <a:p>
            <a:endParaRPr lang="en-US" sz="1600" b="0"/>
          </a:p>
          <a:p>
            <a:endParaRPr lang="en-US" sz="1600" b="0"/>
          </a:p>
          <a:p>
            <a:endParaRPr lang="en-US" sz="1600" b="0"/>
          </a:p>
          <a:p>
            <a:endParaRPr lang="en-US" sz="1600" b="0"/>
          </a:p>
          <a:p>
            <a:endParaRPr lang="en-US" sz="1600" b="0"/>
          </a:p>
          <a:p>
            <a:endParaRPr lang="en-US" sz="1600" b="0"/>
          </a:p>
          <a:p>
            <a:endParaRPr lang="en-US" sz="1600" b="0"/>
          </a:p>
          <a:p>
            <a:endParaRPr lang="en-US" sz="1600" b="0"/>
          </a:p>
          <a:p>
            <a:r>
              <a:rPr lang="en-US" sz="1600" b="0"/>
              <a:t>One of the group members will </a:t>
            </a:r>
            <a:r>
              <a:rPr lang="en-US" sz="1600"/>
              <a:t>submit the final report to MC by the end of February </a:t>
            </a:r>
            <a:r>
              <a:rPr lang="en-US" sz="1600" b="0"/>
              <a:t>(28.2.2023) (template in MyCourses)</a:t>
            </a:r>
            <a:endParaRPr lang="en-US" sz="1600">
              <a:cs typeface="Arial"/>
            </a:endParaRPr>
          </a:p>
          <a:p>
            <a:pPr marL="342265" indent="-342265"/>
            <a:endParaRPr lang="en-US" sz="1600" b="0"/>
          </a:p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DF5208-F599-4936-A9AD-97720BB574F3}"/>
              </a:ext>
            </a:extLst>
          </p:cNvPr>
          <p:cNvGraphicFramePr>
            <a:graphicFrameLocks noGrp="1"/>
          </p:cNvGraphicFramePr>
          <p:nvPr/>
        </p:nvGraphicFramePr>
        <p:xfrm>
          <a:off x="292351" y="1207316"/>
          <a:ext cx="8366619" cy="3291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366619">
                  <a:extLst>
                    <a:ext uri="{9D8B030D-6E8A-4147-A177-3AD203B41FA5}">
                      <a16:colId xmlns:a16="http://schemas.microsoft.com/office/drawing/2014/main" val="3875048833"/>
                    </a:ext>
                  </a:extLst>
                </a:gridCol>
              </a:tblGrid>
              <a:tr h="2801405">
                <a:tc>
                  <a:txBody>
                    <a:bodyPr/>
                    <a:lstStyle/>
                    <a:p>
                      <a:pPr marL="566729" lvl="0" indent="-457200">
                        <a:buFont typeface="+mj-lt"/>
                        <a:buAutoNum type="arabicPeriod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cs typeface="Arial"/>
                        </a:rPr>
                        <a:t>Analysis of the current state of the curriculum: </a:t>
                      </a:r>
                    </a:p>
                    <a:p>
                      <a:pPr marL="1085789" lvl="2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cs typeface="Arial"/>
                        </a:rPr>
                        <a:t>evaluation of the educational goals, alignment and the use of ILO’s and the current curriculum development practices</a:t>
                      </a:r>
                    </a:p>
                    <a:p>
                      <a:pPr marL="1085789" lvl="2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cs typeface="Arial"/>
                        </a:rPr>
                        <a:t>reflection considering the different approaches to curriculum presented during the first session</a:t>
                      </a:r>
                    </a:p>
                    <a:p>
                      <a:pPr marL="566729" lvl="0" indent="-457200">
                        <a:buFont typeface="+mj-lt"/>
                        <a:buAutoNum type="arabicPeriod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cs typeface="Arial"/>
                        </a:rPr>
                        <a:t>Description of the identified main development areas of the curriculum</a:t>
                      </a:r>
                    </a:p>
                    <a:p>
                      <a:pPr marL="566729" lvl="0" indent="-457200">
                        <a:buFont typeface="+mj-lt"/>
                        <a:buAutoNum type="arabicPeriod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cs typeface="Arial"/>
                        </a:rPr>
                        <a:t>Development project topic and description, background and justification for why you chose the topic</a:t>
                      </a:r>
                    </a:p>
                    <a:p>
                      <a:pPr marL="566729" lvl="0" indent="-457200">
                        <a:buFont typeface="+mj-lt"/>
                        <a:buAutoNum type="arabicPeriod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cs typeface="Arial"/>
                        </a:rPr>
                        <a:t>Your reflection of the project: what happened and how did it go? </a:t>
                      </a:r>
                    </a:p>
                    <a:p>
                      <a:pPr marL="566729" lvl="0" indent="-457200">
                        <a:buFont typeface="+mj-lt"/>
                        <a:buAutoNum type="arabicPeriod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cs typeface="Arial"/>
                        </a:rPr>
                        <a:t>Long-term plan for other identified development areas:</a:t>
                      </a:r>
                    </a:p>
                    <a:p>
                      <a:pPr marL="1085789" lvl="2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cs typeface="Arial"/>
                        </a:rPr>
                        <a:t>description of the planned development practices, process and partners: who, how and when is involved in the development</a:t>
                      </a:r>
                    </a:p>
                    <a:p>
                      <a:pPr marL="566729" lvl="0" indent="-457200">
                        <a:buFont typeface="+mj-lt"/>
                        <a:buAutoNum type="arabicPeriod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cs typeface="Arial"/>
                        </a:rPr>
                        <a:t>Key findings from the literature</a:t>
                      </a:r>
                    </a:p>
                    <a:p>
                      <a:pPr marL="566729" lvl="0" indent="-457200">
                        <a:buFont typeface="+mj-lt"/>
                        <a:buAutoNum type="arabicPeriod"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cs typeface="Arial"/>
                        </a:rPr>
                        <a:t>Brief conclusions and key learnings from the course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28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72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AEA5FA-9B18-473F-A4F5-F24BB5C3E38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Report template in MC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483CB-D6F9-4412-8F56-C5E739A6213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1326586"/>
            <a:ext cx="8492897" cy="33882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Use the </a:t>
            </a:r>
            <a:r>
              <a:rPr lang="en-US" dirty="0"/>
              <a:t>report template </a:t>
            </a:r>
            <a:r>
              <a:rPr lang="en-US" b="0" dirty="0"/>
              <a:t>in MyCourses (section GROUP PROJECT)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recommendation is to write the report </a:t>
            </a:r>
            <a:r>
              <a:rPr lang="en-US" dirty="0"/>
              <a:t>along the course</a:t>
            </a:r>
            <a:r>
              <a:rPr lang="en-US" b="0" dirty="0"/>
              <a:t>:</a:t>
            </a:r>
          </a:p>
          <a:p>
            <a:pPr marL="971489" lvl="1" indent="-342900"/>
            <a:r>
              <a:rPr lang="en-US" dirty="0"/>
              <a:t>m</a:t>
            </a:r>
            <a:r>
              <a:rPr lang="en-US" b="0" dirty="0"/>
              <a:t>ethod for structuring your </a:t>
            </a:r>
            <a:r>
              <a:rPr lang="en-US" dirty="0"/>
              <a:t>reflections, discussions and learning</a:t>
            </a:r>
          </a:p>
          <a:p>
            <a:pPr marL="971489" lvl="1" indent="-342900"/>
            <a:r>
              <a:rPr lang="en-US" dirty="0"/>
              <a:t>m</a:t>
            </a:r>
            <a:r>
              <a:rPr lang="en-US" b="0" dirty="0"/>
              <a:t>ethod for </a:t>
            </a:r>
            <a:r>
              <a:rPr lang="en-US" dirty="0"/>
              <a:t>documenting your project 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 will get </a:t>
            </a:r>
            <a:r>
              <a:rPr lang="en-US" dirty="0"/>
              <a:t>feedback and mentoring </a:t>
            </a:r>
            <a:r>
              <a:rPr lang="en-US" b="0" dirty="0"/>
              <a:t>about your report during the course</a:t>
            </a:r>
          </a:p>
          <a:p>
            <a:pPr marL="971489" lvl="1" indent="-342900"/>
            <a:r>
              <a:rPr lang="en-US" b="0" dirty="0"/>
              <a:t>Each group should send a link to the course teachers via email before the third session, so that it can be shared for the mentoring group</a:t>
            </a:r>
          </a:p>
        </p:txBody>
      </p:sp>
    </p:spTree>
    <p:extLst>
      <p:ext uri="{BB962C8B-B14F-4D97-AF65-F5344CB8AC3E}">
        <p14:creationId xmlns:p14="http://schemas.microsoft.com/office/powerpoint/2010/main" val="35226222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red.potx" id="{8BC01F7D-AB4B-47D0-88F0-D528585D0D30}" vid="{3D57A40D-93D3-4F33-BFEC-2286A06BC0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Aalto_1610_black</Template>
  <TotalTime>1</TotalTime>
  <Words>494</Words>
  <Application>Microsoft Office PowerPoint</Application>
  <PresentationFormat>On-screen Show (16:10)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</vt:lpstr>
      <vt:lpstr>Calibri</vt:lpstr>
      <vt:lpstr>Wingdings</vt:lpstr>
      <vt:lpstr>1_Office-teema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Myllyniemi Erika</dc:creator>
  <cp:lastModifiedBy>Myllyniemi Erika</cp:lastModifiedBy>
  <cp:revision>1</cp:revision>
  <dcterms:created xsi:type="dcterms:W3CDTF">2022-11-16T08:38:26Z</dcterms:created>
  <dcterms:modified xsi:type="dcterms:W3CDTF">2022-11-16T08:39:52Z</dcterms:modified>
</cp:coreProperties>
</file>