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79" r:id="rId2"/>
    <p:sldId id="281" r:id="rId3"/>
    <p:sldId id="282" r:id="rId4"/>
    <p:sldId id="283" r:id="rId5"/>
    <p:sldId id="284" r:id="rId6"/>
    <p:sldId id="285" r:id="rId7"/>
    <p:sldId id="286" r:id="rId8"/>
    <p:sldId id="287" r:id="rId9"/>
    <p:sldId id="288" r:id="rId10"/>
    <p:sldId id="289"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27"/>
  </p:normalViewPr>
  <p:slideViewPr>
    <p:cSldViewPr snapToGrid="0" snapToObjects="1">
      <p:cViewPr varScale="1">
        <p:scale>
          <a:sx n="84" d="100"/>
          <a:sy n="84" d="100"/>
        </p:scale>
        <p:origin x="94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80C0F-CB0E-4918-AD3B-E56A0DADC275}" type="doc">
      <dgm:prSet loTypeId="urn:microsoft.com/office/officeart/2005/8/layout/cycle1" loCatId="cycle" qsTypeId="urn:microsoft.com/office/officeart/2005/8/quickstyle/simple1" qsCatId="simple" csTypeId="urn:microsoft.com/office/officeart/2005/8/colors/accent4_1" csCatId="accent4" phldr="1"/>
      <dgm:spPr/>
      <dgm:t>
        <a:bodyPr/>
        <a:lstStyle/>
        <a:p>
          <a:endParaRPr lang="fi-FI"/>
        </a:p>
      </dgm:t>
    </dgm:pt>
    <dgm:pt modelId="{B667476F-D8BC-4763-A1CF-2140F16A4C78}">
      <dgm:prSet phldrT="[Text]"/>
      <dgm:spPr/>
      <dgm:t>
        <a:bodyPr/>
        <a:lstStyle/>
        <a:p>
          <a:r>
            <a:rPr lang="en-US" noProof="0" dirty="0"/>
            <a:t>Step 3: Approaches</a:t>
          </a:r>
        </a:p>
      </dgm:t>
    </dgm:pt>
    <dgm:pt modelId="{37959025-B72F-4B00-8811-ABD73024A655}" type="parTrans" cxnId="{9DE95671-C860-4747-9B1D-E6C70F749CD9}">
      <dgm:prSet/>
      <dgm:spPr/>
      <dgm:t>
        <a:bodyPr/>
        <a:lstStyle/>
        <a:p>
          <a:endParaRPr lang="en-US" noProof="0"/>
        </a:p>
      </dgm:t>
    </dgm:pt>
    <dgm:pt modelId="{2A7D6222-B4F7-43BA-8805-9FFF404169CB}" type="sibTrans" cxnId="{9DE95671-C860-4747-9B1D-E6C70F749CD9}">
      <dgm:prSet/>
      <dgm:spPr/>
      <dgm:t>
        <a:bodyPr/>
        <a:lstStyle/>
        <a:p>
          <a:endParaRPr lang="en-US" noProof="0"/>
        </a:p>
      </dgm:t>
    </dgm:pt>
    <dgm:pt modelId="{BCAE9D78-7A52-4F89-8974-2CCE2AC1D1EE}">
      <dgm:prSet phldrT="[Text]"/>
      <dgm:spPr/>
      <dgm:t>
        <a:bodyPr/>
        <a:lstStyle/>
        <a:p>
          <a:r>
            <a:rPr lang="en-US" noProof="0"/>
            <a:t>Step 4: Action ideas</a:t>
          </a:r>
        </a:p>
      </dgm:t>
    </dgm:pt>
    <dgm:pt modelId="{83785D24-97D5-4E5C-9DCD-92C6495C1FF7}" type="parTrans" cxnId="{BB11C7CD-FC2A-4C43-AE4C-8DBA0EA9493E}">
      <dgm:prSet/>
      <dgm:spPr/>
      <dgm:t>
        <a:bodyPr/>
        <a:lstStyle/>
        <a:p>
          <a:endParaRPr lang="en-US" noProof="0"/>
        </a:p>
      </dgm:t>
    </dgm:pt>
    <dgm:pt modelId="{B3875C2A-0039-47E5-A7FD-150A82C8CD59}" type="sibTrans" cxnId="{BB11C7CD-FC2A-4C43-AE4C-8DBA0EA9493E}">
      <dgm:prSet/>
      <dgm:spPr/>
      <dgm:t>
        <a:bodyPr/>
        <a:lstStyle/>
        <a:p>
          <a:endParaRPr lang="en-US" noProof="0"/>
        </a:p>
      </dgm:t>
    </dgm:pt>
    <dgm:pt modelId="{28A45EDC-51F4-4CD3-B045-A054C8C6C99A}">
      <dgm:prSet phldrT="[Text]"/>
      <dgm:spPr/>
      <dgm:t>
        <a:bodyPr/>
        <a:lstStyle/>
        <a:p>
          <a:r>
            <a:rPr lang="en-US" noProof="0"/>
            <a:t>Step 1: Problem </a:t>
          </a:r>
        </a:p>
      </dgm:t>
    </dgm:pt>
    <dgm:pt modelId="{65E76298-B803-44E4-B1D2-93B81A9CD60A}" type="parTrans" cxnId="{6CB03C23-7BB8-44A6-A1BE-C54AFDAE935A}">
      <dgm:prSet/>
      <dgm:spPr/>
      <dgm:t>
        <a:bodyPr/>
        <a:lstStyle/>
        <a:p>
          <a:endParaRPr lang="en-US" noProof="0"/>
        </a:p>
      </dgm:t>
    </dgm:pt>
    <dgm:pt modelId="{556921AF-C5BB-4E3C-B27B-E146B2AE4857}" type="sibTrans" cxnId="{6CB03C23-7BB8-44A6-A1BE-C54AFDAE935A}">
      <dgm:prSet/>
      <dgm:spPr/>
      <dgm:t>
        <a:bodyPr/>
        <a:lstStyle/>
        <a:p>
          <a:endParaRPr lang="en-US" noProof="0"/>
        </a:p>
      </dgm:t>
    </dgm:pt>
    <dgm:pt modelId="{280EC399-B83F-45F5-841F-F5E64021A79F}">
      <dgm:prSet phldrT="[Text]"/>
      <dgm:spPr/>
      <dgm:t>
        <a:bodyPr/>
        <a:lstStyle/>
        <a:p>
          <a:r>
            <a:rPr lang="en-US" noProof="0" dirty="0"/>
            <a:t>Step 2: Analysis</a:t>
          </a:r>
        </a:p>
      </dgm:t>
    </dgm:pt>
    <dgm:pt modelId="{75C516AA-541D-4A52-8913-81BE3E9A15A4}" type="parTrans" cxnId="{54A28EEC-B732-4DDB-B923-EAAFDB6B233A}">
      <dgm:prSet/>
      <dgm:spPr/>
      <dgm:t>
        <a:bodyPr/>
        <a:lstStyle/>
        <a:p>
          <a:endParaRPr lang="en-US" noProof="0"/>
        </a:p>
      </dgm:t>
    </dgm:pt>
    <dgm:pt modelId="{F9D981D2-34C9-4F7B-8F77-8D5DC014252F}" type="sibTrans" cxnId="{54A28EEC-B732-4DDB-B923-EAAFDB6B233A}">
      <dgm:prSet/>
      <dgm:spPr/>
      <dgm:t>
        <a:bodyPr/>
        <a:lstStyle/>
        <a:p>
          <a:endParaRPr lang="en-US" noProof="0"/>
        </a:p>
      </dgm:t>
    </dgm:pt>
    <dgm:pt modelId="{734E9BA1-BF31-4A91-A036-4D5663F7A56D}" type="pres">
      <dgm:prSet presAssocID="{20D80C0F-CB0E-4918-AD3B-E56A0DADC275}" presName="cycle" presStyleCnt="0">
        <dgm:presLayoutVars>
          <dgm:dir/>
          <dgm:resizeHandles val="exact"/>
        </dgm:presLayoutVars>
      </dgm:prSet>
      <dgm:spPr/>
    </dgm:pt>
    <dgm:pt modelId="{22A668A4-3685-4D17-A136-B853ADC508FA}" type="pres">
      <dgm:prSet presAssocID="{B667476F-D8BC-4763-A1CF-2140F16A4C78}" presName="dummy" presStyleCnt="0"/>
      <dgm:spPr/>
    </dgm:pt>
    <dgm:pt modelId="{BDBA5091-DEA1-40B8-BA9C-F1D21B4D71FA}" type="pres">
      <dgm:prSet presAssocID="{B667476F-D8BC-4763-A1CF-2140F16A4C78}" presName="node" presStyleLbl="revTx" presStyleIdx="0" presStyleCnt="4">
        <dgm:presLayoutVars>
          <dgm:bulletEnabled val="1"/>
        </dgm:presLayoutVars>
      </dgm:prSet>
      <dgm:spPr/>
    </dgm:pt>
    <dgm:pt modelId="{C991A914-3710-4E32-A006-17D09F17E57E}" type="pres">
      <dgm:prSet presAssocID="{2A7D6222-B4F7-43BA-8805-9FFF404169CB}" presName="sibTrans" presStyleLbl="node1" presStyleIdx="0" presStyleCnt="4"/>
      <dgm:spPr/>
    </dgm:pt>
    <dgm:pt modelId="{BADD2705-6676-4755-A3CC-4D509CFB9A0C}" type="pres">
      <dgm:prSet presAssocID="{BCAE9D78-7A52-4F89-8974-2CCE2AC1D1EE}" presName="dummy" presStyleCnt="0"/>
      <dgm:spPr/>
    </dgm:pt>
    <dgm:pt modelId="{643F53AD-839C-4AE9-A39C-F30F49E6605C}" type="pres">
      <dgm:prSet presAssocID="{BCAE9D78-7A52-4F89-8974-2CCE2AC1D1EE}" presName="node" presStyleLbl="revTx" presStyleIdx="1" presStyleCnt="4">
        <dgm:presLayoutVars>
          <dgm:bulletEnabled val="1"/>
        </dgm:presLayoutVars>
      </dgm:prSet>
      <dgm:spPr/>
    </dgm:pt>
    <dgm:pt modelId="{E9A2C08F-0163-4791-B02F-DC56E44D9BF5}" type="pres">
      <dgm:prSet presAssocID="{B3875C2A-0039-47E5-A7FD-150A82C8CD59}" presName="sibTrans" presStyleLbl="node1" presStyleIdx="1" presStyleCnt="4"/>
      <dgm:spPr/>
    </dgm:pt>
    <dgm:pt modelId="{28616F08-E76E-4B45-94EE-DFDA32ED2EBA}" type="pres">
      <dgm:prSet presAssocID="{28A45EDC-51F4-4CD3-B045-A054C8C6C99A}" presName="dummy" presStyleCnt="0"/>
      <dgm:spPr/>
    </dgm:pt>
    <dgm:pt modelId="{8A3540AB-240C-4CBD-B511-5B7FEBF8E201}" type="pres">
      <dgm:prSet presAssocID="{28A45EDC-51F4-4CD3-B045-A054C8C6C99A}" presName="node" presStyleLbl="revTx" presStyleIdx="2" presStyleCnt="4">
        <dgm:presLayoutVars>
          <dgm:bulletEnabled val="1"/>
        </dgm:presLayoutVars>
      </dgm:prSet>
      <dgm:spPr/>
    </dgm:pt>
    <dgm:pt modelId="{9660FA39-F48C-40DC-B4FC-0FD867C607F0}" type="pres">
      <dgm:prSet presAssocID="{556921AF-C5BB-4E3C-B27B-E146B2AE4857}" presName="sibTrans" presStyleLbl="node1" presStyleIdx="2" presStyleCnt="4"/>
      <dgm:spPr/>
    </dgm:pt>
    <dgm:pt modelId="{AFD45214-D0CA-48F1-8979-52017DD43307}" type="pres">
      <dgm:prSet presAssocID="{280EC399-B83F-45F5-841F-F5E64021A79F}" presName="dummy" presStyleCnt="0"/>
      <dgm:spPr/>
    </dgm:pt>
    <dgm:pt modelId="{48844B88-12D9-4BDE-B445-83B86303E470}" type="pres">
      <dgm:prSet presAssocID="{280EC399-B83F-45F5-841F-F5E64021A79F}" presName="node" presStyleLbl="revTx" presStyleIdx="3" presStyleCnt="4">
        <dgm:presLayoutVars>
          <dgm:bulletEnabled val="1"/>
        </dgm:presLayoutVars>
      </dgm:prSet>
      <dgm:spPr/>
    </dgm:pt>
    <dgm:pt modelId="{BF98958E-73EA-4FAA-8AE8-D17624AA33BC}" type="pres">
      <dgm:prSet presAssocID="{F9D981D2-34C9-4F7B-8F77-8D5DC014252F}" presName="sibTrans" presStyleLbl="node1" presStyleIdx="3" presStyleCnt="4"/>
      <dgm:spPr/>
    </dgm:pt>
  </dgm:ptLst>
  <dgm:cxnLst>
    <dgm:cxn modelId="{7F0E470C-F9F5-534A-8EAA-ADB8BC2A4114}" type="presOf" srcId="{F9D981D2-34C9-4F7B-8F77-8D5DC014252F}" destId="{BF98958E-73EA-4FAA-8AE8-D17624AA33BC}" srcOrd="0" destOrd="0" presId="urn:microsoft.com/office/officeart/2005/8/layout/cycle1"/>
    <dgm:cxn modelId="{C03A2F10-61FC-424F-85CD-068A1EF74799}" type="presOf" srcId="{28A45EDC-51F4-4CD3-B045-A054C8C6C99A}" destId="{8A3540AB-240C-4CBD-B511-5B7FEBF8E201}" srcOrd="0" destOrd="0" presId="urn:microsoft.com/office/officeart/2005/8/layout/cycle1"/>
    <dgm:cxn modelId="{6CB03C23-7BB8-44A6-A1BE-C54AFDAE935A}" srcId="{20D80C0F-CB0E-4918-AD3B-E56A0DADC275}" destId="{28A45EDC-51F4-4CD3-B045-A054C8C6C99A}" srcOrd="2" destOrd="0" parTransId="{65E76298-B803-44E4-B1D2-93B81A9CD60A}" sibTransId="{556921AF-C5BB-4E3C-B27B-E146B2AE4857}"/>
    <dgm:cxn modelId="{B256AD3F-CCC6-AF40-86F9-BA6063484117}" type="presOf" srcId="{B3875C2A-0039-47E5-A7FD-150A82C8CD59}" destId="{E9A2C08F-0163-4791-B02F-DC56E44D9BF5}" srcOrd="0" destOrd="0" presId="urn:microsoft.com/office/officeart/2005/8/layout/cycle1"/>
    <dgm:cxn modelId="{321F6E63-3C2C-FE4D-8175-B2A4230C4D20}" type="presOf" srcId="{280EC399-B83F-45F5-841F-F5E64021A79F}" destId="{48844B88-12D9-4BDE-B445-83B86303E470}" srcOrd="0" destOrd="0" presId="urn:microsoft.com/office/officeart/2005/8/layout/cycle1"/>
    <dgm:cxn modelId="{C87ABD64-26D4-2B46-91F3-1ED1131383C6}" type="presOf" srcId="{BCAE9D78-7A52-4F89-8974-2CCE2AC1D1EE}" destId="{643F53AD-839C-4AE9-A39C-F30F49E6605C}" srcOrd="0" destOrd="0" presId="urn:microsoft.com/office/officeart/2005/8/layout/cycle1"/>
    <dgm:cxn modelId="{9DE95671-C860-4747-9B1D-E6C70F749CD9}" srcId="{20D80C0F-CB0E-4918-AD3B-E56A0DADC275}" destId="{B667476F-D8BC-4763-A1CF-2140F16A4C78}" srcOrd="0" destOrd="0" parTransId="{37959025-B72F-4B00-8811-ABD73024A655}" sibTransId="{2A7D6222-B4F7-43BA-8805-9FFF404169CB}"/>
    <dgm:cxn modelId="{56F0C785-7EF7-5744-870B-0349FE383706}" type="presOf" srcId="{B667476F-D8BC-4763-A1CF-2140F16A4C78}" destId="{BDBA5091-DEA1-40B8-BA9C-F1D21B4D71FA}" srcOrd="0" destOrd="0" presId="urn:microsoft.com/office/officeart/2005/8/layout/cycle1"/>
    <dgm:cxn modelId="{87981B8F-2B39-D642-833C-395318D20033}" type="presOf" srcId="{2A7D6222-B4F7-43BA-8805-9FFF404169CB}" destId="{C991A914-3710-4E32-A006-17D09F17E57E}" srcOrd="0" destOrd="0" presId="urn:microsoft.com/office/officeart/2005/8/layout/cycle1"/>
    <dgm:cxn modelId="{E0FED09A-2A49-7D44-88AA-378A311F3D9F}" type="presOf" srcId="{556921AF-C5BB-4E3C-B27B-E146B2AE4857}" destId="{9660FA39-F48C-40DC-B4FC-0FD867C607F0}" srcOrd="0" destOrd="0" presId="urn:microsoft.com/office/officeart/2005/8/layout/cycle1"/>
    <dgm:cxn modelId="{BB11C7CD-FC2A-4C43-AE4C-8DBA0EA9493E}" srcId="{20D80C0F-CB0E-4918-AD3B-E56A0DADC275}" destId="{BCAE9D78-7A52-4F89-8974-2CCE2AC1D1EE}" srcOrd="1" destOrd="0" parTransId="{83785D24-97D5-4E5C-9DCD-92C6495C1FF7}" sibTransId="{B3875C2A-0039-47E5-A7FD-150A82C8CD59}"/>
    <dgm:cxn modelId="{6B9989DC-52CF-3F43-8385-97C5054C6DEB}" type="presOf" srcId="{20D80C0F-CB0E-4918-AD3B-E56A0DADC275}" destId="{734E9BA1-BF31-4A91-A036-4D5663F7A56D}" srcOrd="0" destOrd="0" presId="urn:microsoft.com/office/officeart/2005/8/layout/cycle1"/>
    <dgm:cxn modelId="{54A28EEC-B732-4DDB-B923-EAAFDB6B233A}" srcId="{20D80C0F-CB0E-4918-AD3B-E56A0DADC275}" destId="{280EC399-B83F-45F5-841F-F5E64021A79F}" srcOrd="3" destOrd="0" parTransId="{75C516AA-541D-4A52-8913-81BE3E9A15A4}" sibTransId="{F9D981D2-34C9-4F7B-8F77-8D5DC014252F}"/>
    <dgm:cxn modelId="{3D15D065-8255-F344-8951-C72BA65AA567}" type="presParOf" srcId="{734E9BA1-BF31-4A91-A036-4D5663F7A56D}" destId="{22A668A4-3685-4D17-A136-B853ADC508FA}" srcOrd="0" destOrd="0" presId="urn:microsoft.com/office/officeart/2005/8/layout/cycle1"/>
    <dgm:cxn modelId="{DD481DF3-4396-5743-B3B8-73F061AC8C16}" type="presParOf" srcId="{734E9BA1-BF31-4A91-A036-4D5663F7A56D}" destId="{BDBA5091-DEA1-40B8-BA9C-F1D21B4D71FA}" srcOrd="1" destOrd="0" presId="urn:microsoft.com/office/officeart/2005/8/layout/cycle1"/>
    <dgm:cxn modelId="{9010FC60-51B0-604C-A64C-EF4CB68D4397}" type="presParOf" srcId="{734E9BA1-BF31-4A91-A036-4D5663F7A56D}" destId="{C991A914-3710-4E32-A006-17D09F17E57E}" srcOrd="2" destOrd="0" presId="urn:microsoft.com/office/officeart/2005/8/layout/cycle1"/>
    <dgm:cxn modelId="{7FC3C9B1-0D55-DD43-AF4D-17C3C68E78CD}" type="presParOf" srcId="{734E9BA1-BF31-4A91-A036-4D5663F7A56D}" destId="{BADD2705-6676-4755-A3CC-4D509CFB9A0C}" srcOrd="3" destOrd="0" presId="urn:microsoft.com/office/officeart/2005/8/layout/cycle1"/>
    <dgm:cxn modelId="{897F5953-74B9-094F-97FB-F3D10F84BEA3}" type="presParOf" srcId="{734E9BA1-BF31-4A91-A036-4D5663F7A56D}" destId="{643F53AD-839C-4AE9-A39C-F30F49E6605C}" srcOrd="4" destOrd="0" presId="urn:microsoft.com/office/officeart/2005/8/layout/cycle1"/>
    <dgm:cxn modelId="{2D2262E8-D1F2-6045-B178-613EBCBD148D}" type="presParOf" srcId="{734E9BA1-BF31-4A91-A036-4D5663F7A56D}" destId="{E9A2C08F-0163-4791-B02F-DC56E44D9BF5}" srcOrd="5" destOrd="0" presId="urn:microsoft.com/office/officeart/2005/8/layout/cycle1"/>
    <dgm:cxn modelId="{68DA4E51-858E-064D-B5BB-29EC456584D8}" type="presParOf" srcId="{734E9BA1-BF31-4A91-A036-4D5663F7A56D}" destId="{28616F08-E76E-4B45-94EE-DFDA32ED2EBA}" srcOrd="6" destOrd="0" presId="urn:microsoft.com/office/officeart/2005/8/layout/cycle1"/>
    <dgm:cxn modelId="{AE91D7E0-E021-E644-80AA-68B478B9124C}" type="presParOf" srcId="{734E9BA1-BF31-4A91-A036-4D5663F7A56D}" destId="{8A3540AB-240C-4CBD-B511-5B7FEBF8E201}" srcOrd="7" destOrd="0" presId="urn:microsoft.com/office/officeart/2005/8/layout/cycle1"/>
    <dgm:cxn modelId="{F22FCEBA-A732-0B48-96C7-BD7FA2409075}" type="presParOf" srcId="{734E9BA1-BF31-4A91-A036-4D5663F7A56D}" destId="{9660FA39-F48C-40DC-B4FC-0FD867C607F0}" srcOrd="8" destOrd="0" presId="urn:microsoft.com/office/officeart/2005/8/layout/cycle1"/>
    <dgm:cxn modelId="{F1E98B5A-0949-5D48-9FB3-E138AE8DDE0B}" type="presParOf" srcId="{734E9BA1-BF31-4A91-A036-4D5663F7A56D}" destId="{AFD45214-D0CA-48F1-8979-52017DD43307}" srcOrd="9" destOrd="0" presId="urn:microsoft.com/office/officeart/2005/8/layout/cycle1"/>
    <dgm:cxn modelId="{F6054D34-EFE6-6E4E-A63B-D96E2A960EB7}" type="presParOf" srcId="{734E9BA1-BF31-4A91-A036-4D5663F7A56D}" destId="{48844B88-12D9-4BDE-B445-83B86303E470}" srcOrd="10" destOrd="0" presId="urn:microsoft.com/office/officeart/2005/8/layout/cycle1"/>
    <dgm:cxn modelId="{9489F176-BD06-F049-8450-1E7635C38B17}" type="presParOf" srcId="{734E9BA1-BF31-4A91-A036-4D5663F7A56D}" destId="{BF98958E-73EA-4FAA-8AE8-D17624AA33BC}"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A5091-DEA1-40B8-BA9C-F1D21B4D71FA}">
      <dsp:nvSpPr>
        <dsp:cNvPr id="0" name=""/>
        <dsp:cNvSpPr/>
      </dsp:nvSpPr>
      <dsp:spPr>
        <a:xfrm>
          <a:off x="3551358"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noProof="0" dirty="0"/>
            <a:t>Step 3: Approaches</a:t>
          </a:r>
        </a:p>
      </dsp:txBody>
      <dsp:txXfrm>
        <a:off x="3551358" y="90962"/>
        <a:ext cx="1437679" cy="1437679"/>
      </dsp:txXfrm>
    </dsp:sp>
    <dsp:sp modelId="{C991A914-3710-4E32-A006-17D09F17E57E}">
      <dsp:nvSpPr>
        <dsp:cNvPr id="0" name=""/>
        <dsp:cNvSpPr/>
      </dsp:nvSpPr>
      <dsp:spPr>
        <a:xfrm>
          <a:off x="1015841" y="-158"/>
          <a:ext cx="4064317" cy="4064317"/>
        </a:xfrm>
        <a:prstGeom prst="circularArrow">
          <a:avLst>
            <a:gd name="adj1" fmla="val 6898"/>
            <a:gd name="adj2" fmla="val 465012"/>
            <a:gd name="adj3" fmla="val 550847"/>
            <a:gd name="adj4" fmla="val 20584141"/>
            <a:gd name="adj5" fmla="val 8047"/>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3F53AD-839C-4AE9-A39C-F30F49E6605C}">
      <dsp:nvSpPr>
        <dsp:cNvPr id="0" name=""/>
        <dsp:cNvSpPr/>
      </dsp:nvSpPr>
      <dsp:spPr>
        <a:xfrm>
          <a:off x="3551358"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noProof="0"/>
            <a:t>Step 4: Action ideas</a:t>
          </a:r>
        </a:p>
      </dsp:txBody>
      <dsp:txXfrm>
        <a:off x="3551358" y="2535358"/>
        <a:ext cx="1437679" cy="1437679"/>
      </dsp:txXfrm>
    </dsp:sp>
    <dsp:sp modelId="{E9A2C08F-0163-4791-B02F-DC56E44D9BF5}">
      <dsp:nvSpPr>
        <dsp:cNvPr id="0" name=""/>
        <dsp:cNvSpPr/>
      </dsp:nvSpPr>
      <dsp:spPr>
        <a:xfrm>
          <a:off x="1015841" y="-158"/>
          <a:ext cx="4064317" cy="4064317"/>
        </a:xfrm>
        <a:prstGeom prst="circularArrow">
          <a:avLst>
            <a:gd name="adj1" fmla="val 6898"/>
            <a:gd name="adj2" fmla="val 465012"/>
            <a:gd name="adj3" fmla="val 5950847"/>
            <a:gd name="adj4" fmla="val 4384141"/>
            <a:gd name="adj5" fmla="val 8047"/>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3540AB-240C-4CBD-B511-5B7FEBF8E201}">
      <dsp:nvSpPr>
        <dsp:cNvPr id="0" name=""/>
        <dsp:cNvSpPr/>
      </dsp:nvSpPr>
      <dsp:spPr>
        <a:xfrm>
          <a:off x="1106962"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noProof="0"/>
            <a:t>Step 1: Problem </a:t>
          </a:r>
        </a:p>
      </dsp:txBody>
      <dsp:txXfrm>
        <a:off x="1106962" y="2535358"/>
        <a:ext cx="1437679" cy="1437679"/>
      </dsp:txXfrm>
    </dsp:sp>
    <dsp:sp modelId="{9660FA39-F48C-40DC-B4FC-0FD867C607F0}">
      <dsp:nvSpPr>
        <dsp:cNvPr id="0" name=""/>
        <dsp:cNvSpPr/>
      </dsp:nvSpPr>
      <dsp:spPr>
        <a:xfrm>
          <a:off x="1015841" y="-158"/>
          <a:ext cx="4064317" cy="4064317"/>
        </a:xfrm>
        <a:prstGeom prst="circularArrow">
          <a:avLst>
            <a:gd name="adj1" fmla="val 6898"/>
            <a:gd name="adj2" fmla="val 465012"/>
            <a:gd name="adj3" fmla="val 11350847"/>
            <a:gd name="adj4" fmla="val 9784141"/>
            <a:gd name="adj5" fmla="val 8047"/>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44B88-12D9-4BDE-B445-83B86303E470}">
      <dsp:nvSpPr>
        <dsp:cNvPr id="0" name=""/>
        <dsp:cNvSpPr/>
      </dsp:nvSpPr>
      <dsp:spPr>
        <a:xfrm>
          <a:off x="1106962"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noProof="0" dirty="0"/>
            <a:t>Step 2: Analysis</a:t>
          </a:r>
        </a:p>
      </dsp:txBody>
      <dsp:txXfrm>
        <a:off x="1106962" y="90962"/>
        <a:ext cx="1437679" cy="1437679"/>
      </dsp:txXfrm>
    </dsp:sp>
    <dsp:sp modelId="{BF98958E-73EA-4FAA-8AE8-D17624AA33BC}">
      <dsp:nvSpPr>
        <dsp:cNvPr id="0" name=""/>
        <dsp:cNvSpPr/>
      </dsp:nvSpPr>
      <dsp:spPr>
        <a:xfrm>
          <a:off x="1015841" y="-158"/>
          <a:ext cx="4064317" cy="4064317"/>
        </a:xfrm>
        <a:prstGeom prst="circularArrow">
          <a:avLst>
            <a:gd name="adj1" fmla="val 6898"/>
            <a:gd name="adj2" fmla="val 465012"/>
            <a:gd name="adj3" fmla="val 16750847"/>
            <a:gd name="adj4" fmla="val 15184141"/>
            <a:gd name="adj5" fmla="val 8047"/>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5521B-08B9-8747-865C-5EBF08E1C48A}" type="datetimeFigureOut">
              <a:rPr lang="en-US" smtClean="0"/>
              <a:t>4/30/19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5CB8B-CD4C-C64B-8706-2D4BE46BC5BD}" type="slidenum">
              <a:rPr lang="en-US" smtClean="0"/>
              <a:t>‹#›</a:t>
            </a:fld>
            <a:endParaRPr lang="en-US"/>
          </a:p>
        </p:txBody>
      </p:sp>
    </p:spTree>
    <p:extLst>
      <p:ext uri="{BB962C8B-B14F-4D97-AF65-F5344CB8AC3E}">
        <p14:creationId xmlns:p14="http://schemas.microsoft.com/office/powerpoint/2010/main" val="23816033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sz="1000"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a:t>
            </a:fld>
            <a:endParaRPr lang="fi-FI" dirty="0"/>
          </a:p>
        </p:txBody>
      </p:sp>
    </p:spTree>
    <p:extLst>
      <p:ext uri="{BB962C8B-B14F-4D97-AF65-F5344CB8AC3E}">
        <p14:creationId xmlns:p14="http://schemas.microsoft.com/office/powerpoint/2010/main" val="21702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10</a:t>
            </a:fld>
            <a:endParaRPr lang="fi-FI" dirty="0"/>
          </a:p>
        </p:txBody>
      </p:sp>
    </p:spTree>
    <p:extLst>
      <p:ext uri="{BB962C8B-B14F-4D97-AF65-F5344CB8AC3E}">
        <p14:creationId xmlns:p14="http://schemas.microsoft.com/office/powerpoint/2010/main" val="2373828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11</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endParaRPr lang="fi-FI" dirty="0"/>
          </a:p>
        </p:txBody>
      </p:sp>
    </p:spTree>
    <p:extLst>
      <p:ext uri="{BB962C8B-B14F-4D97-AF65-F5344CB8AC3E}">
        <p14:creationId xmlns:p14="http://schemas.microsoft.com/office/powerpoint/2010/main" val="1472281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fi-FI" dirty="0"/>
              <a:t>p. 54</a:t>
            </a:r>
          </a:p>
        </p:txBody>
      </p:sp>
      <p:sp>
        <p:nvSpPr>
          <p:cNvPr id="4" name="Slide Number Placeholder 3"/>
          <p:cNvSpPr>
            <a:spLocks noGrp="1"/>
          </p:cNvSpPr>
          <p:nvPr>
            <p:ph type="sldNum" sz="quarter" idx="10"/>
          </p:nvPr>
        </p:nvSpPr>
        <p:spPr/>
        <p:txBody>
          <a:bodyPr/>
          <a:lstStyle/>
          <a:p>
            <a:fld id="{B605DA8A-5216-4F63-A012-E5BD46E625C2}" type="slidenum">
              <a:rPr lang="fi-FI" smtClean="0"/>
              <a:pPr/>
              <a:t>12</a:t>
            </a:fld>
            <a:endParaRPr lang="fi-FI" dirty="0"/>
          </a:p>
        </p:txBody>
      </p:sp>
    </p:spTree>
    <p:extLst>
      <p:ext uri="{BB962C8B-B14F-4D97-AF65-F5344CB8AC3E}">
        <p14:creationId xmlns:p14="http://schemas.microsoft.com/office/powerpoint/2010/main" val="3034705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13</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lstStyle/>
          <a:p>
            <a:pPr eaLnBrk="1" hangingPunct="1"/>
            <a:r>
              <a:rPr lang="fi-FI" dirty="0" err="1"/>
              <a:t>Pp</a:t>
            </a:r>
            <a:r>
              <a:rPr lang="fi-FI" dirty="0"/>
              <a:t>. 54 – 72</a:t>
            </a:r>
          </a:p>
        </p:txBody>
      </p:sp>
    </p:spTree>
    <p:extLst>
      <p:ext uri="{BB962C8B-B14F-4D97-AF65-F5344CB8AC3E}">
        <p14:creationId xmlns:p14="http://schemas.microsoft.com/office/powerpoint/2010/main" val="4106892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2" y="4343399"/>
            <a:ext cx="5782141" cy="4500671"/>
          </a:xfrm>
        </p:spPr>
        <p:txBody>
          <a:bodyPr>
            <a:normAutofit/>
          </a:bodyPr>
          <a:lstStyle/>
          <a:p>
            <a:endParaRPr lang="fi-FI" b="1" dirty="0"/>
          </a:p>
          <a:p>
            <a:endParaRPr lang="fi-FI" b="1"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14</a:t>
            </a:fld>
            <a:endParaRPr lang="fi-FI" dirty="0"/>
          </a:p>
        </p:txBody>
      </p:sp>
    </p:spTree>
    <p:extLst>
      <p:ext uri="{BB962C8B-B14F-4D97-AF65-F5344CB8AC3E}">
        <p14:creationId xmlns:p14="http://schemas.microsoft.com/office/powerpoint/2010/main" val="3178851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15</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endParaRPr lang="en-US" sz="1000" dirty="0"/>
          </a:p>
        </p:txBody>
      </p:sp>
    </p:spTree>
    <p:extLst>
      <p:ext uri="{BB962C8B-B14F-4D97-AF65-F5344CB8AC3E}">
        <p14:creationId xmlns:p14="http://schemas.microsoft.com/office/powerpoint/2010/main" val="1964527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16</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endParaRPr lang="en-US" sz="1000" dirty="0"/>
          </a:p>
        </p:txBody>
      </p:sp>
    </p:spTree>
    <p:extLst>
      <p:ext uri="{BB962C8B-B14F-4D97-AF65-F5344CB8AC3E}">
        <p14:creationId xmlns:p14="http://schemas.microsoft.com/office/powerpoint/2010/main" val="1670124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17</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endParaRPr lang="en-US" sz="1700" dirty="0"/>
          </a:p>
          <a:p>
            <a:pPr eaLnBrk="1" hangingPunct="1"/>
            <a:r>
              <a:rPr lang="en-US" sz="1000" dirty="0"/>
              <a:t>Multiple rounds</a:t>
            </a:r>
          </a:p>
          <a:p>
            <a:pPr eaLnBrk="1" hangingPunct="1"/>
            <a:r>
              <a:rPr lang="en-US" sz="1000" dirty="0"/>
              <a:t>No incentive to move, if the other one stays put.</a:t>
            </a:r>
          </a:p>
          <a:p>
            <a:pPr eaLnBrk="1" hangingPunct="1"/>
            <a:r>
              <a:rPr lang="en-US" sz="1000" dirty="0"/>
              <a:t>This is called equilibrium. Core concept.</a:t>
            </a:r>
          </a:p>
          <a:p>
            <a:pPr eaLnBrk="1" hangingPunct="1"/>
            <a:r>
              <a:rPr lang="en-US" sz="1000" dirty="0"/>
              <a:t>If the players could talk. They would select lower left corner</a:t>
            </a:r>
          </a:p>
          <a:p>
            <a:pPr eaLnBrk="1" hangingPunct="1"/>
            <a:endParaRPr lang="en-US" sz="1000" dirty="0"/>
          </a:p>
        </p:txBody>
      </p:sp>
    </p:spTree>
    <p:extLst>
      <p:ext uri="{BB962C8B-B14F-4D97-AF65-F5344CB8AC3E}">
        <p14:creationId xmlns:p14="http://schemas.microsoft.com/office/powerpoint/2010/main" val="3029871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18</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endParaRPr lang="en-US" sz="1000" dirty="0"/>
          </a:p>
        </p:txBody>
      </p:sp>
    </p:spTree>
    <p:extLst>
      <p:ext uri="{BB962C8B-B14F-4D97-AF65-F5344CB8AC3E}">
        <p14:creationId xmlns:p14="http://schemas.microsoft.com/office/powerpoint/2010/main" val="194515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19</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r>
              <a:rPr lang="en-US" sz="1000" dirty="0"/>
              <a:t>Negotiation</a:t>
            </a:r>
          </a:p>
          <a:p>
            <a:pPr eaLnBrk="1" hangingPunct="1"/>
            <a:r>
              <a:rPr lang="en-US" sz="1000" dirty="0"/>
              <a:t>What could happen</a:t>
            </a:r>
          </a:p>
          <a:p>
            <a:pPr eaLnBrk="1" hangingPunct="1"/>
            <a:r>
              <a:rPr lang="en-US" sz="1000" dirty="0"/>
              <a:t>Column </a:t>
            </a:r>
            <a:r>
              <a:rPr lang="en-US" sz="1000" dirty="0" err="1"/>
              <a:t>column</a:t>
            </a:r>
            <a:r>
              <a:rPr lang="en-US" sz="1000" dirty="0"/>
              <a:t> would like to take left.</a:t>
            </a:r>
          </a:p>
          <a:p>
            <a:pPr eaLnBrk="1" hangingPunct="1"/>
            <a:r>
              <a:rPr lang="en-US" sz="1000" dirty="0"/>
              <a:t>If communication is allowed row player may force Column player to take right by threat of non dominating strategy.</a:t>
            </a:r>
          </a:p>
          <a:p>
            <a:pPr eaLnBrk="1" hangingPunct="1"/>
            <a:endParaRPr lang="en-US" sz="1000" dirty="0"/>
          </a:p>
        </p:txBody>
      </p:sp>
    </p:spTree>
    <p:extLst>
      <p:ext uri="{BB962C8B-B14F-4D97-AF65-F5344CB8AC3E}">
        <p14:creationId xmlns:p14="http://schemas.microsoft.com/office/powerpoint/2010/main" val="100339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pPr>
              <a:defRPr/>
            </a:pPr>
            <a:fld id="{D66A5FF2-0573-2649-A39A-26FA52E05379}" type="slidenum">
              <a:rPr lang="fi-FI" smtClean="0"/>
              <a:pPr>
                <a:defRPr/>
              </a:pPr>
              <a:t>2</a:t>
            </a:fld>
            <a:endParaRPr lang="fi-FI"/>
          </a:p>
        </p:txBody>
      </p:sp>
    </p:spTree>
    <p:extLst>
      <p:ext uri="{BB962C8B-B14F-4D97-AF65-F5344CB8AC3E}">
        <p14:creationId xmlns:p14="http://schemas.microsoft.com/office/powerpoint/2010/main" val="3089182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20</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normAutofit/>
          </a:bodyPr>
          <a:lstStyle/>
          <a:p>
            <a:pPr eaLnBrk="1" hangingPunct="1"/>
            <a:endParaRPr lang="en-US" sz="1000" dirty="0"/>
          </a:p>
        </p:txBody>
      </p:sp>
    </p:spTree>
    <p:extLst>
      <p:ext uri="{BB962C8B-B14F-4D97-AF65-F5344CB8AC3E}">
        <p14:creationId xmlns:p14="http://schemas.microsoft.com/office/powerpoint/2010/main" val="3505977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21</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lstStyle/>
          <a:p>
            <a:pPr eaLnBrk="1" hangingPunct="1"/>
            <a:r>
              <a:rPr lang="en-US" dirty="0"/>
              <a:t>Social trap.</a:t>
            </a:r>
          </a:p>
          <a:p>
            <a:pPr eaLnBrk="1" hangingPunct="1"/>
            <a:endParaRPr lang="en-US" dirty="0"/>
          </a:p>
        </p:txBody>
      </p:sp>
    </p:spTree>
    <p:extLst>
      <p:ext uri="{BB962C8B-B14F-4D97-AF65-F5344CB8AC3E}">
        <p14:creationId xmlns:p14="http://schemas.microsoft.com/office/powerpoint/2010/main" val="3248276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EEAAED-7129-4176-99FB-A11E49190B90}" type="slidenum">
              <a:rPr lang="en-US" smtClean="0"/>
              <a:pPr/>
              <a:t>22</a:t>
            </a:fld>
            <a:endParaRPr lang="en-US"/>
          </a:p>
        </p:txBody>
      </p:sp>
      <p:sp>
        <p:nvSpPr>
          <p:cNvPr id="53251" name="Rectangle 2"/>
          <p:cNvSpPr>
            <a:spLocks noGrp="1" noRot="1" noChangeAspect="1" noChangeArrowheads="1" noTextEdit="1"/>
          </p:cNvSpPr>
          <p:nvPr>
            <p:ph type="sldImg"/>
          </p:nvPr>
        </p:nvSpPr>
        <p:spPr>
          <a:xfrm>
            <a:off x="1143000" y="685800"/>
            <a:ext cx="4572000" cy="3429000"/>
          </a:xfrm>
          <a:ln/>
        </p:spPr>
      </p:sp>
      <p:sp>
        <p:nvSpPr>
          <p:cNvPr id="53252" name="Rectangle 3"/>
          <p:cNvSpPr>
            <a:spLocks noGrp="1" noChangeArrowheads="1"/>
          </p:cNvSpPr>
          <p:nvPr>
            <p:ph type="body" idx="1"/>
          </p:nvPr>
        </p:nvSpPr>
        <p:spPr>
          <a:noFill/>
          <a:ln/>
        </p:spPr>
        <p:txBody>
          <a:bodyPr/>
          <a:lstStyle/>
          <a:p>
            <a:pPr eaLnBrk="1" hangingPunct="1"/>
            <a:endParaRPr lang="fi-FI" dirty="0"/>
          </a:p>
          <a:p>
            <a:pPr eaLnBrk="1" hangingPunct="1"/>
            <a:endParaRPr lang="fi-FI" dirty="0"/>
          </a:p>
        </p:txBody>
      </p:sp>
    </p:spTree>
    <p:extLst>
      <p:ext uri="{BB962C8B-B14F-4D97-AF65-F5344CB8AC3E}">
        <p14:creationId xmlns:p14="http://schemas.microsoft.com/office/powerpoint/2010/main" val="1218296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3</a:t>
            </a:fld>
            <a:endParaRPr lang="fi-FI" dirty="0"/>
          </a:p>
        </p:txBody>
      </p:sp>
    </p:spTree>
    <p:extLst>
      <p:ext uri="{BB962C8B-B14F-4D97-AF65-F5344CB8AC3E}">
        <p14:creationId xmlns:p14="http://schemas.microsoft.com/office/powerpoint/2010/main" val="304301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4</a:t>
            </a:fld>
            <a:endParaRPr lang="fi-FI" dirty="0"/>
          </a:p>
        </p:txBody>
      </p:sp>
    </p:spTree>
    <p:extLst>
      <p:ext uri="{BB962C8B-B14F-4D97-AF65-F5344CB8AC3E}">
        <p14:creationId xmlns:p14="http://schemas.microsoft.com/office/powerpoint/2010/main" val="1809258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5</a:t>
            </a:fld>
            <a:endParaRPr lang="fi-FI" dirty="0"/>
          </a:p>
        </p:txBody>
      </p:sp>
    </p:spTree>
    <p:extLst>
      <p:ext uri="{BB962C8B-B14F-4D97-AF65-F5344CB8AC3E}">
        <p14:creationId xmlns:p14="http://schemas.microsoft.com/office/powerpoint/2010/main" val="245794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6</a:t>
            </a:fld>
            <a:endParaRPr lang="fi-FI" dirty="0"/>
          </a:p>
        </p:txBody>
      </p:sp>
    </p:spTree>
    <p:extLst>
      <p:ext uri="{BB962C8B-B14F-4D97-AF65-F5344CB8AC3E}">
        <p14:creationId xmlns:p14="http://schemas.microsoft.com/office/powerpoint/2010/main" val="453388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7</a:t>
            </a:fld>
            <a:endParaRPr lang="fi-FI" dirty="0"/>
          </a:p>
        </p:txBody>
      </p:sp>
    </p:spTree>
    <p:extLst>
      <p:ext uri="{BB962C8B-B14F-4D97-AF65-F5344CB8AC3E}">
        <p14:creationId xmlns:p14="http://schemas.microsoft.com/office/powerpoint/2010/main" val="176214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i-FI"/>
          </a:p>
        </p:txBody>
      </p:sp>
      <p:sp>
        <p:nvSpPr>
          <p:cNvPr id="4" name="Slide Number Placeholder 3"/>
          <p:cNvSpPr>
            <a:spLocks noGrp="1"/>
          </p:cNvSpPr>
          <p:nvPr>
            <p:ph type="sldNum" sz="quarter" idx="10"/>
          </p:nvPr>
        </p:nvSpPr>
        <p:spPr/>
        <p:txBody>
          <a:bodyPr/>
          <a:lstStyle/>
          <a:p>
            <a:fld id="{B605DA8A-5216-4F63-A012-E5BD46E625C2}" type="slidenum">
              <a:rPr lang="fi-FI" smtClean="0"/>
              <a:pPr/>
              <a:t>8</a:t>
            </a:fld>
            <a:endParaRPr lang="fi-FI" dirty="0"/>
          </a:p>
        </p:txBody>
      </p:sp>
    </p:spTree>
    <p:extLst>
      <p:ext uri="{BB962C8B-B14F-4D97-AF65-F5344CB8AC3E}">
        <p14:creationId xmlns:p14="http://schemas.microsoft.com/office/powerpoint/2010/main" val="71166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fi-FI" dirty="0" err="1"/>
              <a:t>Rip</a:t>
            </a:r>
            <a:r>
              <a:rPr lang="fi-FI" baseline="0" dirty="0"/>
              <a:t> </a:t>
            </a:r>
            <a:r>
              <a:rPr lang="fi-FI" baseline="0" dirty="0" err="1"/>
              <a:t>off</a:t>
            </a:r>
            <a:r>
              <a:rPr lang="fi-FI" baseline="0" dirty="0"/>
              <a:t> –</a:t>
            </a:r>
            <a:r>
              <a:rPr lang="fi-FI" baseline="0" dirty="0" err="1"/>
              <a:t>steal</a:t>
            </a:r>
            <a:r>
              <a:rPr lang="fi-FI" baseline="0" dirty="0"/>
              <a:t> </a:t>
            </a:r>
            <a:r>
              <a:rPr lang="fi-FI" baseline="0" dirty="0" err="1"/>
              <a:t>ideas</a:t>
            </a:r>
            <a:endParaRPr lang="fi-FI" dirty="0"/>
          </a:p>
        </p:txBody>
      </p:sp>
      <p:sp>
        <p:nvSpPr>
          <p:cNvPr id="4" name="Slide Number Placeholder 3"/>
          <p:cNvSpPr>
            <a:spLocks noGrp="1"/>
          </p:cNvSpPr>
          <p:nvPr>
            <p:ph type="sldNum" sz="quarter" idx="10"/>
          </p:nvPr>
        </p:nvSpPr>
        <p:spPr/>
        <p:txBody>
          <a:bodyPr/>
          <a:lstStyle/>
          <a:p>
            <a:fld id="{B605DA8A-5216-4F63-A012-E5BD46E625C2}" type="slidenum">
              <a:rPr lang="fi-FI" smtClean="0"/>
              <a:pPr/>
              <a:t>9</a:t>
            </a:fld>
            <a:endParaRPr lang="fi-FI" dirty="0"/>
          </a:p>
        </p:txBody>
      </p:sp>
    </p:spTree>
    <p:extLst>
      <p:ext uri="{BB962C8B-B14F-4D97-AF65-F5344CB8AC3E}">
        <p14:creationId xmlns:p14="http://schemas.microsoft.com/office/powerpoint/2010/main" val="272323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a:p>
        </p:txBody>
      </p:sp>
      <p:sp>
        <p:nvSpPr>
          <p:cNvPr id="4" name="Date Placeholder 3"/>
          <p:cNvSpPr>
            <a:spLocks noGrp="1"/>
          </p:cNvSpPr>
          <p:nvPr>
            <p:ph type="dt" sz="half" idx="10"/>
          </p:nvPr>
        </p:nvSpPr>
        <p:spPr/>
        <p:txBody>
          <a:bodyPr/>
          <a:lstStyle/>
          <a:p>
            <a:fld id="{01F4D512-633C-D747-BC34-1998D7E7C519}"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86714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01F4D512-633C-D747-BC34-1998D7E7C519}"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41363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01F4D512-633C-D747-BC34-1998D7E7C519}"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385230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3C3CB0EB-5304-467E-8FB0-364624B1F0B7}" type="datetime1">
              <a:rPr lang="fi-FI" smtClean="0"/>
              <a:t>30.4.2019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0"/>
            <a:ext cx="2227147" cy="1149120"/>
          </a:xfrm>
          <a:prstGeom prst="rect">
            <a:avLst/>
          </a:prstGeom>
        </p:spPr>
      </p:pic>
    </p:spTree>
    <p:extLst>
      <p:ext uri="{BB962C8B-B14F-4D97-AF65-F5344CB8AC3E}">
        <p14:creationId xmlns:p14="http://schemas.microsoft.com/office/powerpoint/2010/main" val="3085757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3"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3688551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1020657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4A80F151-037A-4391-92F2-01B3ECADB83A}" type="datetime1">
              <a:rPr lang="fi-FI" smtClean="0"/>
              <a:t>30.4.2019</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5654880"/>
            <a:ext cx="2227147" cy="1149120"/>
          </a:xfrm>
          <a:prstGeom prst="rect">
            <a:avLst/>
          </a:prstGeom>
        </p:spPr>
      </p:pic>
    </p:spTree>
    <p:extLst>
      <p:ext uri="{BB962C8B-B14F-4D97-AF65-F5344CB8AC3E}">
        <p14:creationId xmlns:p14="http://schemas.microsoft.com/office/powerpoint/2010/main" val="187817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p>
            <a:fld id="{01F4D512-633C-D747-BC34-1998D7E7C519}"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398624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p:txBody>
          <a:bodyPr/>
          <a:lstStyle/>
          <a:p>
            <a:fld id="{01F4D512-633C-D747-BC34-1998D7E7C519}"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378927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Date Placeholder 4"/>
          <p:cNvSpPr>
            <a:spLocks noGrp="1"/>
          </p:cNvSpPr>
          <p:nvPr>
            <p:ph type="dt" sz="half" idx="10"/>
          </p:nvPr>
        </p:nvSpPr>
        <p:spPr/>
        <p:txBody>
          <a:bodyPr/>
          <a:lstStyle/>
          <a:p>
            <a:fld id="{01F4D512-633C-D747-BC34-1998D7E7C519}"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34874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p:txBody>
          <a:bodyPr/>
          <a:lstStyle/>
          <a:p>
            <a:fld id="{01F4D512-633C-D747-BC34-1998D7E7C519}" type="datetimeFigureOut">
              <a:rPr lang="en-US" smtClean="0"/>
              <a:t>4/30/19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145534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p:txBody>
          <a:bodyPr/>
          <a:lstStyle/>
          <a:p>
            <a:fld id="{01F4D512-633C-D747-BC34-1998D7E7C519}" type="datetimeFigureOut">
              <a:rPr lang="en-US" smtClean="0"/>
              <a:t>4/30/19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237331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4D512-633C-D747-BC34-1998D7E7C519}" type="datetimeFigureOut">
              <a:rPr lang="en-US" smtClean="0"/>
              <a:t>4/30/19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300900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p:txBody>
          <a:bodyPr/>
          <a:lstStyle/>
          <a:p>
            <a:fld id="{01F4D512-633C-D747-BC34-1998D7E7C519}"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414577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p:txBody>
          <a:bodyPr/>
          <a:lstStyle/>
          <a:p>
            <a:fld id="{01F4D512-633C-D747-BC34-1998D7E7C519}"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A6A1-3DC3-AE4D-AE14-AAC8B4A7AA39}" type="slidenum">
              <a:rPr lang="en-US" smtClean="0"/>
              <a:t>‹#›</a:t>
            </a:fld>
            <a:endParaRPr lang="en-US"/>
          </a:p>
        </p:txBody>
      </p:sp>
    </p:spTree>
    <p:extLst>
      <p:ext uri="{BB962C8B-B14F-4D97-AF65-F5344CB8AC3E}">
        <p14:creationId xmlns:p14="http://schemas.microsoft.com/office/powerpoint/2010/main" val="273703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4D512-633C-D747-BC34-1998D7E7C519}" type="datetimeFigureOut">
              <a:rPr lang="en-US" smtClean="0"/>
              <a:t>4/30/19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5A6A1-3DC3-AE4D-AE14-AAC8B4A7AA39}" type="slidenum">
              <a:rPr lang="en-US" smtClean="0"/>
              <a:t>‹#›</a:t>
            </a:fld>
            <a:endParaRPr lang="en-US"/>
          </a:p>
        </p:txBody>
      </p:sp>
    </p:spTree>
    <p:extLst>
      <p:ext uri="{BB962C8B-B14F-4D97-AF65-F5344CB8AC3E}">
        <p14:creationId xmlns:p14="http://schemas.microsoft.com/office/powerpoint/2010/main" val="48470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4" r:id="rId14"/>
    <p:sldLayoutId id="214748366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1989288"/>
            <a:ext cx="6290460" cy="3232900"/>
          </a:xfrm>
        </p:spPr>
        <p:txBody>
          <a:bodyPr/>
          <a:lstStyle/>
          <a:p>
            <a:r>
              <a:rPr lang="en-US" sz="4800" dirty="0"/>
              <a:t>Negotiation Analytics</a:t>
            </a:r>
            <a:br>
              <a:rPr lang="en-US" sz="4000" dirty="0"/>
            </a:br>
            <a:r>
              <a:rPr lang="en-US" sz="3600" dirty="0"/>
              <a:t>30C02000</a:t>
            </a:r>
            <a:br>
              <a:rPr lang="en-US" sz="4000" dirty="0"/>
            </a:br>
            <a:r>
              <a:rPr lang="en-US" sz="3600" i="1" dirty="0"/>
              <a:t>Jyrki Wallenius</a:t>
            </a:r>
            <a:br>
              <a:rPr lang="en-US" sz="4000" dirty="0"/>
            </a:br>
            <a:br>
              <a:rPr lang="en-US" sz="4000" dirty="0"/>
            </a:br>
            <a:br>
              <a:rPr lang="en-US" sz="4000" dirty="0"/>
            </a:br>
            <a:endParaRPr lang="en-US" sz="4000" dirty="0"/>
          </a:p>
        </p:txBody>
      </p:sp>
      <p:sp>
        <p:nvSpPr>
          <p:cNvPr id="3" name="Subtitle 2"/>
          <p:cNvSpPr>
            <a:spLocks noGrp="1"/>
          </p:cNvSpPr>
          <p:nvPr>
            <p:ph type="subTitle" idx="1"/>
          </p:nvPr>
        </p:nvSpPr>
        <p:spPr>
          <a:xfrm>
            <a:off x="445932" y="3764435"/>
            <a:ext cx="3319477" cy="1768831"/>
          </a:xfrm>
        </p:spPr>
        <p:txBody>
          <a:bodyPr>
            <a:noAutofit/>
          </a:bodyPr>
          <a:lstStyle/>
          <a:p>
            <a:r>
              <a:rPr lang="en-US" sz="2800" dirty="0"/>
              <a:t>Lecture 2: Fundamentals: Seven Elements and</a:t>
            </a:r>
          </a:p>
          <a:p>
            <a:r>
              <a:rPr lang="en-US" sz="2800" dirty="0"/>
              <a:t>Game Theory</a:t>
            </a:r>
          </a:p>
          <a:p>
            <a:endParaRPr lang="en-US" sz="2400" dirty="0"/>
          </a:p>
          <a:p>
            <a:endParaRPr lang="en-US" sz="2400" dirty="0"/>
          </a:p>
        </p:txBody>
      </p:sp>
      <p:sp>
        <p:nvSpPr>
          <p:cNvPr id="8" name="Subtitle 2"/>
          <p:cNvSpPr txBox="1">
            <a:spLocks/>
          </p:cNvSpPr>
          <p:nvPr/>
        </p:nvSpPr>
        <p:spPr>
          <a:xfrm>
            <a:off x="445932" y="5730172"/>
            <a:ext cx="3319477" cy="583200"/>
          </a:xfrm>
          <a:prstGeom prst="rect">
            <a:avLst/>
          </a:prstGeom>
        </p:spPr>
        <p:txBody>
          <a:bodyPr lIns="0" tIns="0" rIns="0" bIns="0" anchor="t">
            <a:noAutofit/>
          </a:bodyPr>
          <a:lstStyle>
            <a:lvl1pPr marL="0" indent="0" algn="l" defTabSz="457200" rtl="0" eaLnBrk="0" fontAlgn="base" hangingPunct="0">
              <a:spcBef>
                <a:spcPts val="0"/>
              </a:spcBef>
              <a:spcAft>
                <a:spcPct val="0"/>
              </a:spcAft>
              <a:buFont typeface="Arial" charset="0"/>
              <a:buNone/>
              <a:defRPr sz="1600" i="1" kern="1200">
                <a:solidFill>
                  <a:srgbClr val="928B81"/>
                </a:solidFill>
                <a:latin typeface="Georgia"/>
                <a:ea typeface="ＭＳ Ｐゴシック" charset="0"/>
                <a:cs typeface="Georgia"/>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S PGothic" pitchFamily="34" charset="-128"/>
                <a:cs typeface="MS PGothic"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ヒラギノ角ゴ Pro W3" charset="-128"/>
                <a:cs typeface="ヒラギノ角ゴ Pro W3" charset="-128"/>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ヒラギノ角ゴ Pro W3" charset="-128"/>
                <a:cs typeface="ヒラギノ角ゴ Pro W3"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0"/>
                <a:cs typeface="MS PGothic" pitchFamily="34" charset="-128"/>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t>Original lecture slides: </a:t>
            </a:r>
            <a:r>
              <a:rPr lang="en-US" sz="2400" dirty="0" err="1"/>
              <a:t>Pirkko</a:t>
            </a:r>
            <a:r>
              <a:rPr lang="en-US" sz="2400" dirty="0"/>
              <a:t> </a:t>
            </a:r>
            <a:r>
              <a:rPr lang="en-US" sz="2400" dirty="0" err="1"/>
              <a:t>Lahdelma</a:t>
            </a:r>
            <a:endParaRPr lang="en-US" sz="2400" dirty="0"/>
          </a:p>
        </p:txBody>
      </p:sp>
    </p:spTree>
    <p:extLst>
      <p:ext uri="{BB962C8B-B14F-4D97-AF65-F5344CB8AC3E}">
        <p14:creationId xmlns:p14="http://schemas.microsoft.com/office/powerpoint/2010/main" val="235318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308" y="318135"/>
            <a:ext cx="8212380" cy="827759"/>
          </a:xfrm>
        </p:spPr>
        <p:txBody>
          <a:bodyPr/>
          <a:lstStyle/>
          <a:p>
            <a:r>
              <a:rPr lang="en-US" dirty="0"/>
              <a:t>7. Commitment</a:t>
            </a:r>
          </a:p>
        </p:txBody>
      </p:sp>
      <p:sp>
        <p:nvSpPr>
          <p:cNvPr id="3" name="Content Placeholder 2"/>
          <p:cNvSpPr>
            <a:spLocks noGrp="1"/>
          </p:cNvSpPr>
          <p:nvPr>
            <p:ph sz="quarter" idx="14"/>
          </p:nvPr>
        </p:nvSpPr>
        <p:spPr/>
        <p:txBody>
          <a:bodyPr>
            <a:normAutofit fontScale="92500"/>
          </a:bodyPr>
          <a:lstStyle/>
          <a:p>
            <a:pPr marL="342900" indent="-342900">
              <a:buFont typeface="Arial" panose="020B0604020202020204" pitchFamily="34" charset="0"/>
              <a:buChar char="•"/>
            </a:pPr>
            <a:r>
              <a:rPr lang="en-US" dirty="0"/>
              <a:t>The key question is “why the negotiators should do what they promised?”</a:t>
            </a:r>
          </a:p>
          <a:p>
            <a:pPr marL="342900" indent="-342900">
              <a:buFont typeface="Arial" panose="020B0604020202020204" pitchFamily="34" charset="0"/>
              <a:buChar char="•"/>
            </a:pPr>
            <a:r>
              <a:rPr lang="en-US" dirty="0"/>
              <a:t>You should </a:t>
            </a:r>
          </a:p>
          <a:p>
            <a:pPr lvl="2"/>
            <a:r>
              <a:rPr lang="en-US" sz="1800" i="0" dirty="0"/>
              <a:t>Pay attention to the choice of words</a:t>
            </a:r>
          </a:p>
          <a:p>
            <a:pPr lvl="2"/>
            <a:r>
              <a:rPr lang="en-US" sz="1800" i="0" dirty="0"/>
              <a:t>Plan the implementation mechanisms </a:t>
            </a:r>
          </a:p>
          <a:p>
            <a:pPr lvl="2"/>
            <a:r>
              <a:rPr lang="en-US" sz="1800" i="0" dirty="0"/>
              <a:t>Create sanctions &amp; incentives</a:t>
            </a:r>
          </a:p>
          <a:p>
            <a:pPr lvl="2"/>
            <a:r>
              <a:rPr lang="en-US" sz="1800" i="0" dirty="0"/>
              <a:t>Use legal instruments</a:t>
            </a:r>
          </a:p>
          <a:p>
            <a:pPr lvl="2"/>
            <a:r>
              <a:rPr lang="en-US" sz="1800" i="0" dirty="0"/>
              <a:t>Follow-up</a:t>
            </a:r>
          </a:p>
          <a:p>
            <a:pPr lvl="2"/>
            <a:r>
              <a:rPr lang="en-US" sz="1800" i="0" dirty="0"/>
              <a:t>Identify the issues to be included in the agreement</a:t>
            </a:r>
          </a:p>
          <a:p>
            <a:pPr lvl="2"/>
            <a:r>
              <a:rPr lang="en-US" sz="1800" i="0" dirty="0"/>
              <a:t>Plan the steps to agreement</a:t>
            </a:r>
          </a:p>
        </p:txBody>
      </p:sp>
      <p:sp>
        <p:nvSpPr>
          <p:cNvPr id="6" name="Content Placeholder 5"/>
          <p:cNvSpPr>
            <a:spLocks noGrp="1"/>
          </p:cNvSpPr>
          <p:nvPr>
            <p:ph sz="quarter" idx="18"/>
          </p:nvPr>
        </p:nvSpPr>
        <p:spPr/>
        <p:txBody>
          <a:bodyPr/>
          <a:lstStyle/>
          <a:p>
            <a:pPr marL="342900" indent="-342900">
              <a:buFont typeface="Arial" panose="020B0604020202020204" pitchFamily="34" charset="0"/>
              <a:buChar char="•"/>
            </a:pPr>
            <a:r>
              <a:rPr lang="en-US" dirty="0"/>
              <a:t>Some questions on commitment when preparing for a negotiation: </a:t>
            </a:r>
          </a:p>
          <a:p>
            <a:pPr lvl="2"/>
            <a:r>
              <a:rPr lang="en-US" sz="1700" i="0" dirty="0"/>
              <a:t>Are you approaching the time to make a decision? .</a:t>
            </a:r>
          </a:p>
          <a:p>
            <a:pPr lvl="2"/>
            <a:r>
              <a:rPr lang="en-US" sz="1700" i="0" dirty="0"/>
              <a:t>Is there more to do, after you both say "yes"?</a:t>
            </a:r>
          </a:p>
          <a:p>
            <a:pPr lvl="2"/>
            <a:r>
              <a:rPr lang="en-US" sz="1700" i="0" dirty="0"/>
              <a:t>Are you clear on who has authority to make the commitment?</a:t>
            </a:r>
          </a:p>
          <a:p>
            <a:endParaRPr lang="en-US" dirty="0"/>
          </a:p>
          <a:p>
            <a:endParaRPr lang="en-US" dirty="0"/>
          </a:p>
        </p:txBody>
      </p:sp>
      <p:sp>
        <p:nvSpPr>
          <p:cNvPr id="4" name="Slide Number Placeholder 3"/>
          <p:cNvSpPr>
            <a:spLocks noGrp="1"/>
          </p:cNvSpPr>
          <p:nvPr>
            <p:ph type="sldNum" sz="quarter" idx="21"/>
          </p:nvPr>
        </p:nvSpPr>
        <p:spPr/>
        <p:txBody>
          <a:bodyPr/>
          <a:lstStyle/>
          <a:p>
            <a:pPr>
              <a:defRPr/>
            </a:pPr>
            <a:fld id="{7D79A8AE-7274-0C4A-AB42-92022833E6E2}" type="slidenum">
              <a:rPr lang="fi-FI" smtClean="0"/>
              <a:pPr>
                <a:defRPr/>
              </a:pPr>
              <a:t>10</a:t>
            </a:fld>
            <a:endParaRPr lang="fi-FI"/>
          </a:p>
        </p:txBody>
      </p:sp>
    </p:spTree>
    <p:extLst>
      <p:ext uri="{BB962C8B-B14F-4D97-AF65-F5344CB8AC3E}">
        <p14:creationId xmlns:p14="http://schemas.microsoft.com/office/powerpoint/2010/main" val="59521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br>
              <a:rPr lang="en-US" dirty="0"/>
            </a:br>
            <a:r>
              <a:rPr lang="en-US" sz="4000" dirty="0"/>
              <a:t>Game theory</a:t>
            </a:r>
          </a:p>
        </p:txBody>
      </p:sp>
      <p:sp>
        <p:nvSpPr>
          <p:cNvPr id="4" name="Content Placeholder 3"/>
          <p:cNvSpPr>
            <a:spLocks noGrp="1"/>
          </p:cNvSpPr>
          <p:nvPr>
            <p:ph sz="quarter" idx="14"/>
          </p:nvPr>
        </p:nvSpPr>
        <p:spPr/>
        <p:txBody>
          <a:bodyPr>
            <a:normAutofit/>
          </a:bodyPr>
          <a:lstStyle/>
          <a:p>
            <a:pPr marL="580500" lvl="1" indent="-342900">
              <a:buFont typeface="Arial" panose="020B0604020202020204" pitchFamily="34" charset="0"/>
              <a:buChar char="•"/>
            </a:pPr>
            <a:r>
              <a:rPr lang="en-US" sz="2400" dirty="0"/>
              <a:t>How rational actors ought to behave when their separate choices interact to produce payoffs to each player</a:t>
            </a:r>
          </a:p>
          <a:p>
            <a:pPr marL="580500" lvl="1" indent="-342900">
              <a:buFont typeface="Arial" panose="020B0604020202020204" pitchFamily="34" charset="0"/>
              <a:buChar char="•"/>
            </a:pPr>
            <a:r>
              <a:rPr lang="en-US" sz="2400" dirty="0"/>
              <a:t>Players make their decisions independently of each other</a:t>
            </a:r>
          </a:p>
          <a:p>
            <a:pPr marL="580500" lvl="1" indent="-342900">
              <a:buFont typeface="Arial" panose="020B0604020202020204" pitchFamily="34" charset="0"/>
              <a:buChar char="•"/>
            </a:pPr>
            <a:r>
              <a:rPr lang="en-US" sz="2400" dirty="0"/>
              <a:t>Bad news:</a:t>
            </a:r>
          </a:p>
          <a:p>
            <a:pPr lvl="3"/>
            <a:r>
              <a:rPr lang="en-US" sz="2000" dirty="0"/>
              <a:t>Knowing game theory does not guarantee winning</a:t>
            </a:r>
          </a:p>
          <a:p>
            <a:pPr marL="580500" lvl="1" indent="-342900">
              <a:buFont typeface="Arial" panose="020B0604020202020204" pitchFamily="34" charset="0"/>
              <a:buChar char="•"/>
            </a:pPr>
            <a:r>
              <a:rPr lang="en-US" sz="2400" dirty="0"/>
              <a:t>Good news:</a:t>
            </a:r>
          </a:p>
          <a:p>
            <a:pPr lvl="3"/>
            <a:r>
              <a:rPr lang="en-US" sz="2000" dirty="0"/>
              <a:t>Framework for thinking about strategic interaction</a:t>
            </a:r>
          </a:p>
        </p:txBody>
      </p:sp>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11</a:t>
            </a:fld>
            <a:endParaRPr lang="fi-FI"/>
          </a:p>
        </p:txBody>
      </p:sp>
    </p:spTree>
    <p:extLst>
      <p:ext uri="{BB962C8B-B14F-4D97-AF65-F5344CB8AC3E}">
        <p14:creationId xmlns:p14="http://schemas.microsoft.com/office/powerpoint/2010/main" val="256529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 strategic essence of interactive thinking (game theory)</a:t>
            </a:r>
          </a:p>
        </p:txBody>
      </p:sp>
      <p:sp>
        <p:nvSpPr>
          <p:cNvPr id="3" name="Content Placeholder 2"/>
          <p:cNvSpPr>
            <a:spLocks noGrp="1"/>
          </p:cNvSpPr>
          <p:nvPr>
            <p:ph sz="quarter" idx="14"/>
          </p:nvPr>
        </p:nvSpPr>
        <p:spPr/>
        <p:txBody>
          <a:bodyPr/>
          <a:lstStyle/>
          <a:p>
            <a:pPr marL="580500" lvl="1" indent="-342900">
              <a:buFont typeface="Arial" panose="020B0604020202020204" pitchFamily="34" charset="0"/>
              <a:buChar char="•"/>
            </a:pPr>
            <a:r>
              <a:rPr lang="en-US" sz="2800" dirty="0"/>
              <a:t>You have to act </a:t>
            </a:r>
          </a:p>
          <a:p>
            <a:pPr marL="580500" lvl="1" indent="-342900">
              <a:buFont typeface="Arial" panose="020B0604020202020204" pitchFamily="34" charset="0"/>
              <a:buChar char="•"/>
            </a:pPr>
            <a:r>
              <a:rPr lang="en-US" sz="2800" dirty="0"/>
              <a:t>Your payoff depends both on what you do and what other players do</a:t>
            </a:r>
          </a:p>
          <a:p>
            <a:pPr marL="580500" lvl="1" indent="-342900">
              <a:buFont typeface="Arial" panose="020B0604020202020204" pitchFamily="34" charset="0"/>
              <a:buChar char="•"/>
            </a:pPr>
            <a:r>
              <a:rPr lang="en-US" sz="2800" dirty="0"/>
              <a:t>You do not know what they will do – but you know what they could do</a:t>
            </a:r>
          </a:p>
          <a:p>
            <a:pPr marL="580500" lvl="1" indent="-342900">
              <a:buFont typeface="Arial" panose="020B0604020202020204" pitchFamily="34" charset="0"/>
              <a:buChar char="•"/>
            </a:pPr>
            <a:r>
              <a:rPr lang="en-US" sz="2800" dirty="0"/>
              <a:t>They do not know what you will do</a:t>
            </a:r>
          </a:p>
          <a:p>
            <a:pPr marL="580500" lvl="1" indent="-342900">
              <a:buFont typeface="Arial" panose="020B0604020202020204" pitchFamily="34" charset="0"/>
              <a:buChar char="•"/>
            </a:pPr>
            <a:r>
              <a:rPr lang="en-US" sz="2800" dirty="0"/>
              <a:t>Simultaneous choices</a:t>
            </a:r>
          </a:p>
          <a:p>
            <a:pPr marL="580500" lvl="1" indent="-342900">
              <a:buFont typeface="Arial" panose="020B0604020202020204" pitchFamily="34" charset="0"/>
              <a:buChar char="•"/>
            </a:pPr>
            <a:r>
              <a:rPr lang="en-US" sz="2800" dirty="0"/>
              <a:t>No pre-play discussion</a:t>
            </a:r>
          </a:p>
        </p:txBody>
      </p:sp>
      <p:sp>
        <p:nvSpPr>
          <p:cNvPr id="4" name="Slide Number Placeholder 3"/>
          <p:cNvSpPr>
            <a:spLocks noGrp="1"/>
          </p:cNvSpPr>
          <p:nvPr>
            <p:ph type="sldNum" sz="quarter" idx="17"/>
          </p:nvPr>
        </p:nvSpPr>
        <p:spPr/>
        <p:txBody>
          <a:bodyPr/>
          <a:lstStyle/>
          <a:p>
            <a:pPr>
              <a:defRPr/>
            </a:pPr>
            <a:fld id="{49EFD4B7-1CC6-864B-A72A-C978B70BBA9B}" type="slidenum">
              <a:rPr lang="fi-FI" smtClean="0"/>
              <a:pPr>
                <a:defRPr/>
              </a:pPr>
              <a:t>12</a:t>
            </a:fld>
            <a:endParaRPr lang="fi-FI"/>
          </a:p>
        </p:txBody>
      </p:sp>
    </p:spTree>
    <p:extLst>
      <p:ext uri="{BB962C8B-B14F-4D97-AF65-F5344CB8AC3E}">
        <p14:creationId xmlns:p14="http://schemas.microsoft.com/office/powerpoint/2010/main" val="327177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dirty="0"/>
              <a:t>The 2 x 2 matrix display</a:t>
            </a:r>
          </a:p>
        </p:txBody>
      </p:sp>
      <p:graphicFrame>
        <p:nvGraphicFramePr>
          <p:cNvPr id="4" name="Table 3"/>
          <p:cNvGraphicFramePr>
            <a:graphicFrameLocks noGrp="1"/>
          </p:cNvGraphicFramePr>
          <p:nvPr/>
        </p:nvGraphicFramePr>
        <p:xfrm>
          <a:off x="748147" y="1205350"/>
          <a:ext cx="7647708" cy="4519084"/>
        </p:xfrm>
        <a:graphic>
          <a:graphicData uri="http://schemas.openxmlformats.org/drawingml/2006/table">
            <a:tbl>
              <a:tblPr firstRow="1" bandRow="1">
                <a:tableStyleId>{5940675A-B579-460E-94D1-54222C63F5DA}</a:tableStyleId>
              </a:tblPr>
              <a:tblGrid>
                <a:gridCol w="1274618">
                  <a:extLst>
                    <a:ext uri="{9D8B030D-6E8A-4147-A177-3AD203B41FA5}">
                      <a16:colId xmlns:a16="http://schemas.microsoft.com/office/drawing/2014/main" val="20000"/>
                    </a:ext>
                  </a:extLst>
                </a:gridCol>
                <a:gridCol w="1274618">
                  <a:extLst>
                    <a:ext uri="{9D8B030D-6E8A-4147-A177-3AD203B41FA5}">
                      <a16:colId xmlns:a16="http://schemas.microsoft.com/office/drawing/2014/main" val="20001"/>
                    </a:ext>
                  </a:extLst>
                </a:gridCol>
                <a:gridCol w="2549236">
                  <a:extLst>
                    <a:ext uri="{9D8B030D-6E8A-4147-A177-3AD203B41FA5}">
                      <a16:colId xmlns:a16="http://schemas.microsoft.com/office/drawing/2014/main" val="20002"/>
                    </a:ext>
                  </a:extLst>
                </a:gridCol>
                <a:gridCol w="2549236">
                  <a:extLst>
                    <a:ext uri="{9D8B030D-6E8A-4147-A177-3AD203B41FA5}">
                      <a16:colId xmlns:a16="http://schemas.microsoft.com/office/drawing/2014/main" val="20003"/>
                    </a:ext>
                  </a:extLst>
                </a:gridCol>
              </a:tblGrid>
              <a:tr h="377746">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2">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extLst>
                  <a:ext uri="{0D108BD9-81ED-4DB2-BD59-A6C34878D82A}">
                    <a16:rowId xmlns:a16="http://schemas.microsoft.com/office/drawing/2014/main" val="10000"/>
                  </a:ext>
                </a:extLst>
              </a:tr>
              <a:tr h="377746">
                <a:tc gridSpan="2" vMerge="1">
                  <a:txBody>
                    <a:bodyPr/>
                    <a:lstStyle/>
                    <a:p>
                      <a:endParaRPr lang="fi-FI"/>
                    </a:p>
                  </a:txBody>
                  <a:tcPr/>
                </a:tc>
                <a:tc hMerge="1" vMerge="1">
                  <a:txBody>
                    <a:bodyPr/>
                    <a:lstStyle/>
                    <a:p>
                      <a:endParaRPr lang="fi-FI" dirty="0"/>
                    </a:p>
                  </a:txBody>
                  <a:tcPr/>
                </a:tc>
                <a:tc>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07598">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r>
                        <a:rPr lang="en-US" sz="2400" noProof="0" dirty="0">
                          <a:solidFill>
                            <a:schemeClr val="tx1"/>
                          </a:solidFill>
                        </a:rPr>
                        <a:t>Payoffs</a:t>
                      </a:r>
                      <a:r>
                        <a:rPr lang="en-US" sz="2400" baseline="0" noProof="0" dirty="0">
                          <a:solidFill>
                            <a:schemeClr val="tx1"/>
                          </a:solidFill>
                        </a:rPr>
                        <a:t> associated with </a:t>
                      </a:r>
                    </a:p>
                    <a:p>
                      <a:pPr algn="ctr"/>
                      <a:r>
                        <a:rPr lang="en-US" sz="2400" baseline="0" noProof="0" dirty="0">
                          <a:solidFill>
                            <a:schemeClr val="tx1"/>
                          </a:solidFill>
                        </a:rPr>
                        <a:t>(</a:t>
                      </a:r>
                      <a:r>
                        <a:rPr lang="en-US" sz="2400" baseline="0" noProof="0" dirty="0">
                          <a:solidFill>
                            <a:srgbClr val="ED2939"/>
                          </a:solidFill>
                        </a:rPr>
                        <a:t>UP</a:t>
                      </a:r>
                      <a:r>
                        <a:rPr lang="en-US" sz="2400" baseline="0" noProof="0" dirty="0">
                          <a:solidFill>
                            <a:schemeClr val="tx1"/>
                          </a:solidFill>
                        </a:rPr>
                        <a:t>, </a:t>
                      </a:r>
                      <a:r>
                        <a:rPr lang="en-US" sz="2400" baseline="0" noProof="0" dirty="0">
                          <a:solidFill>
                            <a:srgbClr val="0065BD"/>
                          </a:solidFill>
                        </a:rPr>
                        <a:t>LEFT</a:t>
                      </a:r>
                      <a:r>
                        <a:rPr lang="en-US" sz="2400" baseline="0" noProof="0" dirty="0">
                          <a:solidFill>
                            <a:schemeClr val="tx1"/>
                          </a:solidFill>
                        </a:rPr>
                        <a:t>)</a:t>
                      </a:r>
                      <a:endParaRPr lang="en-US" sz="24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noProof="0" dirty="0">
                          <a:solidFill>
                            <a:schemeClr val="tx1"/>
                          </a:solidFill>
                        </a:rPr>
                        <a:t>Payoffs</a:t>
                      </a:r>
                      <a:r>
                        <a:rPr lang="en-US" sz="2400" baseline="0" noProof="0" dirty="0">
                          <a:solidFill>
                            <a:schemeClr val="tx1"/>
                          </a:solidFill>
                        </a:rPr>
                        <a:t> associated with </a:t>
                      </a:r>
                    </a:p>
                    <a:p>
                      <a:pPr algn="ctr"/>
                      <a:r>
                        <a:rPr lang="en-US" sz="2400" baseline="0" noProof="0" dirty="0">
                          <a:solidFill>
                            <a:schemeClr val="tx1"/>
                          </a:solidFill>
                        </a:rPr>
                        <a:t>(</a:t>
                      </a:r>
                      <a:r>
                        <a:rPr lang="en-US" sz="2400" baseline="0" noProof="0" dirty="0">
                          <a:solidFill>
                            <a:srgbClr val="ED2939"/>
                          </a:solidFill>
                        </a:rPr>
                        <a:t>UP</a:t>
                      </a:r>
                      <a:r>
                        <a:rPr lang="en-US" sz="2400" baseline="0" noProof="0" dirty="0">
                          <a:solidFill>
                            <a:schemeClr val="tx1"/>
                          </a:solidFill>
                        </a:rPr>
                        <a:t>, </a:t>
                      </a:r>
                      <a:r>
                        <a:rPr lang="en-US" sz="2400" baseline="0" noProof="0" dirty="0">
                          <a:solidFill>
                            <a:srgbClr val="0065BD"/>
                          </a:solidFill>
                        </a:rPr>
                        <a:t>RIGHT</a:t>
                      </a:r>
                      <a:r>
                        <a:rPr lang="en-US" sz="2400" baseline="0" noProof="0" dirty="0">
                          <a:solidFill>
                            <a:schemeClr val="tx1"/>
                          </a:solidFill>
                        </a:rPr>
                        <a:t>)</a:t>
                      </a:r>
                      <a:endParaRPr lang="en-US" sz="2400" noProof="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55994">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lang="en-US" sz="2400" noProof="0" dirty="0">
                          <a:solidFill>
                            <a:schemeClr val="tx1"/>
                          </a:solidFill>
                        </a:rPr>
                        <a:t>Payoffs</a:t>
                      </a:r>
                      <a:r>
                        <a:rPr lang="en-US" sz="2400" baseline="0" noProof="0" dirty="0">
                          <a:solidFill>
                            <a:schemeClr val="tx1"/>
                          </a:solidFill>
                        </a:rPr>
                        <a:t> associated with </a:t>
                      </a:r>
                    </a:p>
                    <a:p>
                      <a:pPr algn="ctr"/>
                      <a:r>
                        <a:rPr lang="en-US" sz="2400" baseline="0" noProof="0" dirty="0">
                          <a:solidFill>
                            <a:schemeClr val="tx1"/>
                          </a:solidFill>
                        </a:rPr>
                        <a:t>(</a:t>
                      </a:r>
                      <a:r>
                        <a:rPr lang="en-US" sz="2400" baseline="0" noProof="0" dirty="0">
                          <a:solidFill>
                            <a:srgbClr val="ED2939"/>
                          </a:solidFill>
                        </a:rPr>
                        <a:t>DOWN</a:t>
                      </a:r>
                      <a:r>
                        <a:rPr lang="en-US" sz="2400" baseline="0" noProof="0" dirty="0">
                          <a:solidFill>
                            <a:schemeClr val="tx1"/>
                          </a:solidFill>
                        </a:rPr>
                        <a:t>, </a:t>
                      </a:r>
                      <a:r>
                        <a:rPr lang="en-US" sz="2400" baseline="0" noProof="0" dirty="0">
                          <a:solidFill>
                            <a:srgbClr val="0065BD"/>
                          </a:solidFill>
                        </a:rPr>
                        <a:t>LEFT</a:t>
                      </a:r>
                      <a:r>
                        <a:rPr lang="en-US" sz="2400" baseline="0" noProof="0" dirty="0">
                          <a:solidFill>
                            <a:schemeClr val="tx1"/>
                          </a:solidFill>
                        </a:rPr>
                        <a:t>)</a:t>
                      </a:r>
                      <a:endParaRPr lang="en-US" sz="24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noProof="0" dirty="0">
                          <a:solidFill>
                            <a:schemeClr val="tx1"/>
                          </a:solidFill>
                        </a:rPr>
                        <a:t>Payoffs</a:t>
                      </a:r>
                      <a:r>
                        <a:rPr lang="en-US" sz="2400" baseline="0" noProof="0" dirty="0">
                          <a:solidFill>
                            <a:schemeClr val="tx1"/>
                          </a:solidFill>
                        </a:rPr>
                        <a:t> associated with </a:t>
                      </a:r>
                    </a:p>
                    <a:p>
                      <a:pPr algn="ctr"/>
                      <a:r>
                        <a:rPr lang="en-US" sz="2400" baseline="0" noProof="0" dirty="0">
                          <a:solidFill>
                            <a:schemeClr val="tx1"/>
                          </a:solidFill>
                        </a:rPr>
                        <a:t>(</a:t>
                      </a:r>
                      <a:r>
                        <a:rPr lang="en-US" sz="2400" baseline="0" noProof="0" dirty="0">
                          <a:solidFill>
                            <a:srgbClr val="ED2939"/>
                          </a:solidFill>
                        </a:rPr>
                        <a:t>DOWN</a:t>
                      </a:r>
                      <a:r>
                        <a:rPr lang="en-US" sz="2400" baseline="0" noProof="0" dirty="0">
                          <a:solidFill>
                            <a:schemeClr val="tx1"/>
                          </a:solidFill>
                        </a:rPr>
                        <a:t>, </a:t>
                      </a:r>
                      <a:r>
                        <a:rPr lang="en-US" sz="2400" baseline="0" noProof="0" dirty="0">
                          <a:solidFill>
                            <a:srgbClr val="0065BD"/>
                          </a:solidFill>
                        </a:rPr>
                        <a:t>RIGHT</a:t>
                      </a:r>
                      <a:r>
                        <a:rPr lang="en-US" sz="2400" baseline="0" noProof="0" dirty="0">
                          <a:solidFill>
                            <a:schemeClr val="tx1"/>
                          </a:solidFill>
                        </a:rPr>
                        <a:t>)</a:t>
                      </a:r>
                      <a:endParaRPr lang="en-US" sz="2400" noProof="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13</a:t>
            </a:fld>
            <a:endParaRPr lang="fi-FI"/>
          </a:p>
        </p:txBody>
      </p:sp>
    </p:spTree>
    <p:extLst>
      <p:ext uri="{BB962C8B-B14F-4D97-AF65-F5344CB8AC3E}">
        <p14:creationId xmlns:p14="http://schemas.microsoft.com/office/powerpoint/2010/main" val="318939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Two-by-two matrix games from simple to complex cases</a:t>
            </a:r>
          </a:p>
        </p:txBody>
      </p:sp>
      <p:sp>
        <p:nvSpPr>
          <p:cNvPr id="3" name="Content Placeholder 2"/>
          <p:cNvSpPr>
            <a:spLocks noGrp="1"/>
          </p:cNvSpPr>
          <p:nvPr>
            <p:ph sz="quarter" idx="14"/>
          </p:nvPr>
        </p:nvSpPr>
        <p:spPr/>
        <p:txBody>
          <a:bodyPr>
            <a:normAutofit/>
          </a:bodyPr>
          <a:lstStyle/>
          <a:p>
            <a:pPr marL="580500" lvl="1" indent="-342900">
              <a:buFont typeface="Arial" panose="020B0604020202020204" pitchFamily="34" charset="0"/>
              <a:buChar char="•"/>
            </a:pPr>
            <a:r>
              <a:rPr lang="en-US" dirty="0"/>
              <a:t>Indeterminacy</a:t>
            </a:r>
          </a:p>
          <a:p>
            <a:pPr marL="580500" lvl="1" indent="-342900">
              <a:buFont typeface="Arial" panose="020B0604020202020204" pitchFamily="34" charset="0"/>
              <a:buChar char="•"/>
            </a:pPr>
            <a:r>
              <a:rPr lang="en-US" dirty="0"/>
              <a:t>Dominance</a:t>
            </a:r>
          </a:p>
          <a:p>
            <a:pPr marL="580500" lvl="1" indent="-342900">
              <a:buFont typeface="Arial" panose="020B0604020202020204" pitchFamily="34" charset="0"/>
              <a:buChar char="•"/>
            </a:pPr>
            <a:r>
              <a:rPr lang="en-US" dirty="0"/>
              <a:t>Equilibrium</a:t>
            </a:r>
          </a:p>
          <a:p>
            <a:pPr marL="580500" lvl="1" indent="-342900">
              <a:buFont typeface="Arial" panose="020B0604020202020204" pitchFamily="34" charset="0"/>
              <a:buChar char="•"/>
            </a:pPr>
            <a:r>
              <a:rPr lang="en-US" dirty="0"/>
              <a:t>Commitment and the advantage in going first</a:t>
            </a:r>
          </a:p>
          <a:p>
            <a:pPr marL="580500" lvl="1" indent="-342900">
              <a:buFont typeface="Arial" panose="020B0604020202020204" pitchFamily="34" charset="0"/>
              <a:buChar char="•"/>
            </a:pPr>
            <a:r>
              <a:rPr lang="en-US" dirty="0"/>
              <a:t>Threats and communication</a:t>
            </a:r>
          </a:p>
          <a:p>
            <a:pPr marL="580500" lvl="1" indent="-342900">
              <a:buFont typeface="Arial" panose="020B0604020202020204" pitchFamily="34" charset="0"/>
              <a:buChar char="•"/>
            </a:pPr>
            <a:r>
              <a:rPr lang="en-US" dirty="0"/>
              <a:t>Doomed by rationality</a:t>
            </a:r>
          </a:p>
          <a:p>
            <a:pPr marL="580500" lvl="1" indent="-342900">
              <a:buFont typeface="Arial" panose="020B0604020202020204" pitchFamily="34" charset="0"/>
              <a:buChar char="•"/>
            </a:pPr>
            <a:r>
              <a:rPr lang="en-US" dirty="0"/>
              <a:t>Prisoner’s dilemma</a:t>
            </a:r>
          </a:p>
          <a:p>
            <a:pPr marL="580500" lvl="1" indent="-342900">
              <a:buFont typeface="Arial" panose="020B0604020202020204" pitchFamily="34" charset="0"/>
              <a:buChar char="•"/>
            </a:pPr>
            <a:r>
              <a:rPr lang="en-US" dirty="0"/>
              <a:t>The iterated dilemma game and tacit collusion</a:t>
            </a:r>
          </a:p>
          <a:p>
            <a:pPr marL="580500" lvl="1" indent="-342900">
              <a:buFont typeface="Arial" panose="020B0604020202020204" pitchFamily="34" charset="0"/>
              <a:buChar char="•"/>
            </a:pPr>
            <a:r>
              <a:rPr lang="en-US" dirty="0"/>
              <a:t>The ultimatum game (take it or </a:t>
            </a:r>
            <a:r>
              <a:rPr lang="en-US"/>
              <a:t>leave it)</a:t>
            </a:r>
            <a:endParaRPr lang="en-US" dirty="0"/>
          </a:p>
          <a:p>
            <a:pPr lvl="1" indent="0">
              <a:buNone/>
            </a:pPr>
            <a:endParaRPr lang="en-US" dirty="0"/>
          </a:p>
        </p:txBody>
      </p:sp>
      <p:sp>
        <p:nvSpPr>
          <p:cNvPr id="4" name="Slide Number Placeholder 3"/>
          <p:cNvSpPr>
            <a:spLocks noGrp="1"/>
          </p:cNvSpPr>
          <p:nvPr>
            <p:ph type="sldNum" sz="quarter" idx="17"/>
          </p:nvPr>
        </p:nvSpPr>
        <p:spPr/>
        <p:txBody>
          <a:bodyPr/>
          <a:lstStyle/>
          <a:p>
            <a:pPr>
              <a:defRPr/>
            </a:pPr>
            <a:fld id="{49EFD4B7-1CC6-864B-A72A-C978B70BBA9B}" type="slidenum">
              <a:rPr lang="fi-FI" smtClean="0"/>
              <a:pPr>
                <a:defRPr/>
              </a:pPr>
              <a:t>14</a:t>
            </a:fld>
            <a:endParaRPr lang="fi-FI"/>
          </a:p>
        </p:txBody>
      </p:sp>
    </p:spTree>
    <p:extLst>
      <p:ext uri="{BB962C8B-B14F-4D97-AF65-F5344CB8AC3E}">
        <p14:creationId xmlns:p14="http://schemas.microsoft.com/office/powerpoint/2010/main" val="1557489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2818" name="Picture 2" descr="C:\Users\lahdelma\AppData\Local\Microsoft\Windows\Temporary Internet Files\Content.IE5\TSOJ5KH8\MP900430969[1].jpg"/>
          <p:cNvPicPr>
            <a:picLocks noChangeAspect="1" noChangeArrowheads="1"/>
          </p:cNvPicPr>
          <p:nvPr/>
        </p:nvPicPr>
        <p:blipFill>
          <a:blip r:embed="rId3" cstate="print"/>
          <a:srcRect l="2487" t="17364"/>
          <a:stretch>
            <a:fillRect/>
          </a:stretch>
        </p:blipFill>
        <p:spPr bwMode="auto">
          <a:xfrm>
            <a:off x="5958348" y="0"/>
            <a:ext cx="3185652" cy="1771630"/>
          </a:xfrm>
          <a:prstGeom prst="rect">
            <a:avLst/>
          </a:prstGeom>
          <a:noFill/>
        </p:spPr>
      </p:pic>
      <p:sp>
        <p:nvSpPr>
          <p:cNvPr id="26626" name="Rectangle 2"/>
          <p:cNvSpPr>
            <a:spLocks noGrp="1" noChangeArrowheads="1"/>
          </p:cNvSpPr>
          <p:nvPr>
            <p:ph type="ctrTitle"/>
          </p:nvPr>
        </p:nvSpPr>
        <p:spPr/>
        <p:txBody>
          <a:bodyPr/>
          <a:lstStyle/>
          <a:p>
            <a:pPr eaLnBrk="1" hangingPunct="1"/>
            <a:r>
              <a:rPr lang="en-US" dirty="0"/>
              <a:t>Indeterminacy: No clear strategy</a:t>
            </a:r>
            <a:br>
              <a:rPr lang="en-US" dirty="0"/>
            </a:br>
            <a:r>
              <a:rPr lang="en-US" dirty="0"/>
              <a:t>resembles Rock, Paper, Scissors!</a:t>
            </a:r>
          </a:p>
        </p:txBody>
      </p:sp>
      <p:graphicFrame>
        <p:nvGraphicFramePr>
          <p:cNvPr id="5" name="Table 4"/>
          <p:cNvGraphicFramePr>
            <a:graphicFrameLocks noGrp="1"/>
          </p:cNvGraphicFramePr>
          <p:nvPr>
            <p:extLst>
              <p:ext uri="{D42A27DB-BD31-4B8C-83A1-F6EECF244321}">
                <p14:modId xmlns:p14="http://schemas.microsoft.com/office/powerpoint/2010/main" val="2858417318"/>
              </p:ext>
            </p:extLst>
          </p:nvPr>
        </p:nvGraphicFramePr>
        <p:xfrm>
          <a:off x="1324604" y="1513933"/>
          <a:ext cx="6532386" cy="356616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26386">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26386">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223946">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4</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10</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solidFill>
                          <a:srgbClr val="0065BD"/>
                        </a:solidFill>
                      </a:endParaRPr>
                    </a:p>
                    <a:p>
                      <a:pPr algn="ctr"/>
                      <a:r>
                        <a:rPr lang="en-US" sz="2800" noProof="0" dirty="0">
                          <a:solidFill>
                            <a:srgbClr val="0065BD"/>
                          </a:solidFill>
                        </a:rPr>
                        <a:t>-6</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05542">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12</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7</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solidFill>
                          <a:srgbClr val="ED2939"/>
                        </a:solidFill>
                      </a:endParaRPr>
                    </a:p>
                    <a:p>
                      <a:pPr algn="ctr"/>
                      <a:r>
                        <a:rPr lang="en-US" sz="2800" noProof="0" dirty="0">
                          <a:solidFill>
                            <a:srgbClr val="ED2939"/>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9</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15</a:t>
            </a:fld>
            <a:endParaRPr lang="fi-FI"/>
          </a:p>
        </p:txBody>
      </p:sp>
    </p:spTree>
    <p:extLst>
      <p:ext uri="{BB962C8B-B14F-4D97-AF65-F5344CB8AC3E}">
        <p14:creationId xmlns:p14="http://schemas.microsoft.com/office/powerpoint/2010/main" val="210601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28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0853" y="3815542"/>
            <a:ext cx="1953491" cy="130509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626" name="Rectangle 2"/>
          <p:cNvSpPr>
            <a:spLocks noGrp="1" noChangeArrowheads="1"/>
          </p:cNvSpPr>
          <p:nvPr>
            <p:ph type="ctrTitle"/>
          </p:nvPr>
        </p:nvSpPr>
        <p:spPr/>
        <p:txBody>
          <a:bodyPr/>
          <a:lstStyle/>
          <a:p>
            <a:pPr eaLnBrk="1" hangingPunct="1"/>
            <a:r>
              <a:rPr lang="en-US" dirty="0"/>
              <a:t>Dominance</a:t>
            </a:r>
          </a:p>
        </p:txBody>
      </p:sp>
      <p:graphicFrame>
        <p:nvGraphicFramePr>
          <p:cNvPr id="5" name="Table 4"/>
          <p:cNvGraphicFramePr>
            <a:graphicFrameLocks noGrp="1"/>
          </p:cNvGraphicFramePr>
          <p:nvPr/>
        </p:nvGraphicFramePr>
        <p:xfrm>
          <a:off x="1399310" y="1628800"/>
          <a:ext cx="6532386" cy="357632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4</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3</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3</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solidFill>
                          <a:srgbClr val="0065BD"/>
                        </a:solidFill>
                      </a:endParaRPr>
                    </a:p>
                    <a:p>
                      <a:pPr algn="ctr"/>
                      <a:r>
                        <a:rPr lang="en-US" sz="2800" noProof="0" dirty="0">
                          <a:solidFill>
                            <a:srgbClr val="0065BD"/>
                          </a:solidFill>
                        </a:rPr>
                        <a:t>0</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46304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12</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8</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4</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16</a:t>
            </a:fld>
            <a:endParaRPr lang="fi-FI"/>
          </a:p>
        </p:txBody>
      </p:sp>
    </p:spTree>
    <p:extLst>
      <p:ext uri="{BB962C8B-B14F-4D97-AF65-F5344CB8AC3E}">
        <p14:creationId xmlns:p14="http://schemas.microsoft.com/office/powerpoint/2010/main" val="192031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6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0853" y="3815542"/>
            <a:ext cx="1953491" cy="130509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ctangle 5"/>
          <p:cNvSpPr/>
          <p:nvPr/>
        </p:nvSpPr>
        <p:spPr>
          <a:xfrm>
            <a:off x="5879870" y="2460568"/>
            <a:ext cx="1953491" cy="117209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626" name="Rectangle 2"/>
          <p:cNvSpPr>
            <a:spLocks noGrp="1" noChangeArrowheads="1"/>
          </p:cNvSpPr>
          <p:nvPr>
            <p:ph type="ctrTitle"/>
          </p:nvPr>
        </p:nvSpPr>
        <p:spPr/>
        <p:txBody>
          <a:bodyPr/>
          <a:lstStyle/>
          <a:p>
            <a:pPr eaLnBrk="1" hangingPunct="1"/>
            <a:r>
              <a:rPr lang="en-US" dirty="0"/>
              <a:t>Equilibrium (Play this game! No pre-play talk!)</a:t>
            </a:r>
            <a:br>
              <a:rPr lang="en-US" dirty="0"/>
            </a:br>
            <a:r>
              <a:rPr lang="en-US" dirty="0"/>
              <a:t>There is no dominating strategy</a:t>
            </a:r>
          </a:p>
        </p:txBody>
      </p:sp>
      <p:graphicFrame>
        <p:nvGraphicFramePr>
          <p:cNvPr id="5" name="Table 4"/>
          <p:cNvGraphicFramePr>
            <a:graphicFrameLocks noGrp="1"/>
          </p:cNvGraphicFramePr>
          <p:nvPr/>
        </p:nvGraphicFramePr>
        <p:xfrm>
          <a:off x="1399310" y="1628800"/>
          <a:ext cx="6532386" cy="357632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4</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3</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10</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0065BD"/>
                        </a:solidFill>
                      </a:endParaRPr>
                    </a:p>
                    <a:p>
                      <a:pPr algn="ctr"/>
                      <a:r>
                        <a:rPr lang="en-US" sz="2800" noProof="0" dirty="0">
                          <a:solidFill>
                            <a:srgbClr val="0065BD"/>
                          </a:solidFill>
                        </a:rPr>
                        <a:t>6</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304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12</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8</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4</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17</a:t>
            </a:fld>
            <a:endParaRPr lang="fi-FI"/>
          </a:p>
        </p:txBody>
      </p:sp>
    </p:spTree>
    <p:extLst>
      <p:ext uri="{BB962C8B-B14F-4D97-AF65-F5344CB8AC3E}">
        <p14:creationId xmlns:p14="http://schemas.microsoft.com/office/powerpoint/2010/main" val="243583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0853" y="3815542"/>
            <a:ext cx="1953491" cy="130509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Rectangle 5"/>
          <p:cNvSpPr/>
          <p:nvPr/>
        </p:nvSpPr>
        <p:spPr>
          <a:xfrm>
            <a:off x="5879870" y="2460568"/>
            <a:ext cx="1953491" cy="117209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626" name="Rectangle 2"/>
          <p:cNvSpPr>
            <a:spLocks noGrp="1" noChangeArrowheads="1"/>
          </p:cNvSpPr>
          <p:nvPr>
            <p:ph type="ctrTitle"/>
          </p:nvPr>
        </p:nvSpPr>
        <p:spPr/>
        <p:txBody>
          <a:bodyPr/>
          <a:lstStyle/>
          <a:p>
            <a:pPr eaLnBrk="1" hangingPunct="1"/>
            <a:r>
              <a:rPr lang="en-US" dirty="0"/>
              <a:t> Advantage in going first: relaxing the assumption of simultaneous moves</a:t>
            </a:r>
          </a:p>
        </p:txBody>
      </p:sp>
      <p:graphicFrame>
        <p:nvGraphicFramePr>
          <p:cNvPr id="5" name="Table 4"/>
          <p:cNvGraphicFramePr>
            <a:graphicFrameLocks noGrp="1"/>
          </p:cNvGraphicFramePr>
          <p:nvPr/>
        </p:nvGraphicFramePr>
        <p:xfrm>
          <a:off x="1399310" y="1628800"/>
          <a:ext cx="6532386" cy="357632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0</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1</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0065BD"/>
                        </a:solidFill>
                      </a:endParaRPr>
                    </a:p>
                    <a:p>
                      <a:pPr algn="ctr"/>
                      <a:r>
                        <a:rPr lang="en-US" sz="2800" noProof="0" dirty="0">
                          <a:solidFill>
                            <a:srgbClr val="0065BD"/>
                          </a:solidFill>
                        </a:rPr>
                        <a:t>2</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304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2</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1</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0</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0</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18</a:t>
            </a:fld>
            <a:endParaRPr lang="fi-FI"/>
          </a:p>
        </p:txBody>
      </p:sp>
    </p:spTree>
    <p:extLst>
      <p:ext uri="{BB962C8B-B14F-4D97-AF65-F5344CB8AC3E}">
        <p14:creationId xmlns:p14="http://schemas.microsoft.com/office/powerpoint/2010/main" val="285484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dirty="0"/>
              <a:t>Threats and communication (allow communication) – up and left dominates</a:t>
            </a:r>
          </a:p>
        </p:txBody>
      </p:sp>
      <p:graphicFrame>
        <p:nvGraphicFramePr>
          <p:cNvPr id="5" name="Table 4"/>
          <p:cNvGraphicFramePr>
            <a:graphicFrameLocks noGrp="1"/>
          </p:cNvGraphicFramePr>
          <p:nvPr/>
        </p:nvGraphicFramePr>
        <p:xfrm>
          <a:off x="1399310" y="1628800"/>
          <a:ext cx="6532386" cy="357632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1</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4</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0065BD"/>
                        </a:solidFill>
                      </a:endParaRPr>
                    </a:p>
                    <a:p>
                      <a:pPr algn="ctr"/>
                      <a:r>
                        <a:rPr lang="en-US" sz="2800" noProof="0" dirty="0">
                          <a:solidFill>
                            <a:srgbClr val="0065BD"/>
                          </a:solidFill>
                        </a:rPr>
                        <a:t>1</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304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0</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-10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1</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-20</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19</a:t>
            </a:fld>
            <a:endParaRPr lang="fi-FI"/>
          </a:p>
        </p:txBody>
      </p:sp>
    </p:spTree>
    <p:extLst>
      <p:ext uri="{BB962C8B-B14F-4D97-AF65-F5344CB8AC3E}">
        <p14:creationId xmlns:p14="http://schemas.microsoft.com/office/powerpoint/2010/main" val="107419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p:cNvSpPr>
            <a:spLocks noGrp="1"/>
          </p:cNvSpPr>
          <p:nvPr>
            <p:ph type="ctrTitle"/>
          </p:nvPr>
        </p:nvSpPr>
        <p:spPr/>
        <p:txBody>
          <a:bodyPr/>
          <a:lstStyle/>
          <a:p>
            <a:r>
              <a:rPr lang="en-US" sz="6000" dirty="0"/>
              <a:t>Seven Elements of Negotiation</a:t>
            </a:r>
            <a:br>
              <a:rPr lang="en-US" sz="6000" b="0" dirty="0"/>
            </a:br>
            <a:r>
              <a:rPr lang="en-US" sz="4800" b="0" dirty="0"/>
              <a:t>by Roger Fisher and William </a:t>
            </a:r>
            <a:r>
              <a:rPr lang="en-US" sz="4800" b="0" dirty="0" err="1"/>
              <a:t>Ury</a:t>
            </a:r>
            <a:br>
              <a:rPr lang="en-US" sz="4800" b="0" dirty="0"/>
            </a:br>
            <a:br>
              <a:rPr lang="en-US" sz="4800" b="0" dirty="0"/>
            </a:br>
            <a:endParaRPr lang="fi-FI" sz="4800" dirty="0"/>
          </a:p>
        </p:txBody>
      </p:sp>
      <p:sp>
        <p:nvSpPr>
          <p:cNvPr id="6" name="Dian numeron paikkamerkki 5"/>
          <p:cNvSpPr>
            <a:spLocks noGrp="1"/>
          </p:cNvSpPr>
          <p:nvPr>
            <p:ph type="sldNum" sz="quarter" idx="4294967295"/>
          </p:nvPr>
        </p:nvSpPr>
        <p:spPr>
          <a:xfrm>
            <a:off x="5524500" y="6365875"/>
            <a:ext cx="3619500" cy="161925"/>
          </a:xfrm>
        </p:spPr>
        <p:txBody>
          <a:bodyPr/>
          <a:lstStyle/>
          <a:p>
            <a:pPr>
              <a:defRPr/>
            </a:pPr>
            <a:fld id="{7D79A8AE-7274-0C4A-AB42-92022833E6E2}" type="slidenum">
              <a:rPr lang="fi-FI" smtClean="0"/>
              <a:pPr>
                <a:defRPr/>
              </a:pPr>
              <a:t>2</a:t>
            </a:fld>
            <a:endParaRPr lang="fi-FI"/>
          </a:p>
        </p:txBody>
      </p:sp>
    </p:spTree>
    <p:extLst>
      <p:ext uri="{BB962C8B-B14F-4D97-AF65-F5344CB8AC3E}">
        <p14:creationId xmlns:p14="http://schemas.microsoft.com/office/powerpoint/2010/main" val="3094255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dirty="0"/>
              <a:t>Doomed by rationality</a:t>
            </a:r>
            <a:br>
              <a:rPr lang="en-US" dirty="0"/>
            </a:br>
            <a:r>
              <a:rPr lang="en-US" dirty="0"/>
              <a:t>(Down and Right Dominates)</a:t>
            </a:r>
          </a:p>
        </p:txBody>
      </p:sp>
      <p:graphicFrame>
        <p:nvGraphicFramePr>
          <p:cNvPr id="5" name="Table 4"/>
          <p:cNvGraphicFramePr>
            <a:graphicFrameLocks noGrp="1"/>
          </p:cNvGraphicFramePr>
          <p:nvPr/>
        </p:nvGraphicFramePr>
        <p:xfrm>
          <a:off x="1399310" y="1628800"/>
          <a:ext cx="6532386" cy="3576320"/>
        </p:xfrm>
        <a:graphic>
          <a:graphicData uri="http://schemas.openxmlformats.org/drawingml/2006/table">
            <a:tbl>
              <a:tblPr firstRow="1" bandRow="1">
                <a:tableStyleId>{5940675A-B579-460E-94D1-54222C63F5DA}</a:tableStyleId>
              </a:tblPr>
              <a:tblGrid>
                <a:gridCol w="1088731">
                  <a:extLst>
                    <a:ext uri="{9D8B030D-6E8A-4147-A177-3AD203B41FA5}">
                      <a16:colId xmlns:a16="http://schemas.microsoft.com/office/drawing/2014/main" val="20000"/>
                    </a:ext>
                  </a:extLst>
                </a:gridCol>
                <a:gridCol w="1088731">
                  <a:extLst>
                    <a:ext uri="{9D8B030D-6E8A-4147-A177-3AD203B41FA5}">
                      <a16:colId xmlns:a16="http://schemas.microsoft.com/office/drawing/2014/main" val="20001"/>
                    </a:ext>
                  </a:extLst>
                </a:gridCol>
                <a:gridCol w="1088731">
                  <a:extLst>
                    <a:ext uri="{9D8B030D-6E8A-4147-A177-3AD203B41FA5}">
                      <a16:colId xmlns:a16="http://schemas.microsoft.com/office/drawing/2014/main" val="20002"/>
                    </a:ext>
                  </a:extLst>
                </a:gridCol>
                <a:gridCol w="1088731">
                  <a:extLst>
                    <a:ext uri="{9D8B030D-6E8A-4147-A177-3AD203B41FA5}">
                      <a16:colId xmlns:a16="http://schemas.microsoft.com/office/drawing/2014/main" val="20003"/>
                    </a:ext>
                  </a:extLst>
                </a:gridCol>
                <a:gridCol w="1088731">
                  <a:extLst>
                    <a:ext uri="{9D8B030D-6E8A-4147-A177-3AD203B41FA5}">
                      <a16:colId xmlns:a16="http://schemas.microsoft.com/office/drawing/2014/main" val="20004"/>
                    </a:ext>
                  </a:extLst>
                </a:gridCol>
                <a:gridCol w="1088731">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C1  (LEFT)</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C2 (RIGHT)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R1 </a:t>
                      </a:r>
                    </a:p>
                    <a:p>
                      <a:r>
                        <a:rPr lang="en-US" sz="1800" b="1" noProof="0" dirty="0">
                          <a:solidFill>
                            <a:srgbClr val="ED2939"/>
                          </a:solidFill>
                        </a:rPr>
                        <a:t>(UP)</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5</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0065BD"/>
                        </a:solidFill>
                      </a:endParaRPr>
                    </a:p>
                    <a:p>
                      <a:pPr algn="ctr"/>
                      <a:r>
                        <a:rPr lang="en-US" sz="2800" noProof="0" dirty="0">
                          <a:solidFill>
                            <a:srgbClr val="0065BD"/>
                          </a:solidFill>
                        </a:rPr>
                        <a:t>10</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6304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R2 (DOWN)</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10</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-2</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-2</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20</a:t>
            </a:fld>
            <a:endParaRPr lang="fi-FI"/>
          </a:p>
        </p:txBody>
      </p:sp>
    </p:spTree>
    <p:extLst>
      <p:ext uri="{BB962C8B-B14F-4D97-AF65-F5344CB8AC3E}">
        <p14:creationId xmlns:p14="http://schemas.microsoft.com/office/powerpoint/2010/main" val="3411216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dirty="0"/>
              <a:t>The prisoner’s dilemma (play the game!)</a:t>
            </a:r>
          </a:p>
        </p:txBody>
      </p:sp>
      <p:graphicFrame>
        <p:nvGraphicFramePr>
          <p:cNvPr id="5" name="Table 4"/>
          <p:cNvGraphicFramePr>
            <a:graphicFrameLocks noGrp="1"/>
          </p:cNvGraphicFramePr>
          <p:nvPr/>
        </p:nvGraphicFramePr>
        <p:xfrm>
          <a:off x="1399309" y="1628800"/>
          <a:ext cx="7218220" cy="3705200"/>
        </p:xfrm>
        <a:graphic>
          <a:graphicData uri="http://schemas.openxmlformats.org/drawingml/2006/table">
            <a:tbl>
              <a:tblPr firstRow="1" bandRow="1">
                <a:tableStyleId>{5940675A-B579-460E-94D1-54222C63F5DA}</a:tableStyleId>
              </a:tblPr>
              <a:tblGrid>
                <a:gridCol w="857310">
                  <a:extLst>
                    <a:ext uri="{9D8B030D-6E8A-4147-A177-3AD203B41FA5}">
                      <a16:colId xmlns:a16="http://schemas.microsoft.com/office/drawing/2014/main" val="20000"/>
                    </a:ext>
                  </a:extLst>
                </a:gridCol>
                <a:gridCol w="1548762">
                  <a:extLst>
                    <a:ext uri="{9D8B030D-6E8A-4147-A177-3AD203B41FA5}">
                      <a16:colId xmlns:a16="http://schemas.microsoft.com/office/drawing/2014/main" val="20001"/>
                    </a:ext>
                  </a:extLst>
                </a:gridCol>
                <a:gridCol w="1203037">
                  <a:extLst>
                    <a:ext uri="{9D8B030D-6E8A-4147-A177-3AD203B41FA5}">
                      <a16:colId xmlns:a16="http://schemas.microsoft.com/office/drawing/2014/main" val="20002"/>
                    </a:ext>
                  </a:extLst>
                </a:gridCol>
                <a:gridCol w="1203037">
                  <a:extLst>
                    <a:ext uri="{9D8B030D-6E8A-4147-A177-3AD203B41FA5}">
                      <a16:colId xmlns:a16="http://schemas.microsoft.com/office/drawing/2014/main" val="20003"/>
                    </a:ext>
                  </a:extLst>
                </a:gridCol>
                <a:gridCol w="1203037">
                  <a:extLst>
                    <a:ext uri="{9D8B030D-6E8A-4147-A177-3AD203B41FA5}">
                      <a16:colId xmlns:a16="http://schemas.microsoft.com/office/drawing/2014/main" val="20004"/>
                    </a:ext>
                  </a:extLst>
                </a:gridCol>
                <a:gridCol w="1203037">
                  <a:extLst>
                    <a:ext uri="{9D8B030D-6E8A-4147-A177-3AD203B41FA5}">
                      <a16:colId xmlns:a16="http://schemas.microsoft.com/office/drawing/2014/main" val="20005"/>
                    </a:ext>
                  </a:extLst>
                </a:gridCol>
              </a:tblGrid>
              <a:tr h="44052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44052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NOT CONFESS</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CONFESS</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41208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lang="en-US" sz="1800" b="1" noProof="0" dirty="0">
                          <a:solidFill>
                            <a:srgbClr val="ED2939"/>
                          </a:solidFill>
                        </a:rPr>
                        <a:t>NOT</a:t>
                      </a:r>
                      <a:r>
                        <a:rPr lang="en-US" sz="1800" b="1" baseline="0" noProof="0" dirty="0">
                          <a:solidFill>
                            <a:srgbClr val="ED2939"/>
                          </a:solidFill>
                        </a:rPr>
                        <a:t> CONFESS</a:t>
                      </a:r>
                      <a:endParaRPr lang="en-US" sz="1800" b="1" noProof="0" dirty="0">
                        <a:solidFill>
                          <a:srgbClr val="ED2939"/>
                        </a:solidFill>
                      </a:endParaRP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400" noProof="0" dirty="0">
                        <a:solidFill>
                          <a:srgbClr val="ED2939"/>
                        </a:solidFill>
                      </a:endParaRPr>
                    </a:p>
                    <a:p>
                      <a:pPr algn="ctr"/>
                      <a:r>
                        <a:rPr lang="en-US" sz="2400" noProof="0" dirty="0">
                          <a:solidFill>
                            <a:srgbClr val="ED2939"/>
                          </a:solidFill>
                        </a:rPr>
                        <a:t>1 year</a:t>
                      </a:r>
                    </a:p>
                    <a:p>
                      <a:pPr algn="ctr"/>
                      <a:endParaRPr lang="en-US" sz="24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400" noProof="0" dirty="0"/>
                    </a:p>
                    <a:p>
                      <a:pPr algn="ctr"/>
                      <a:r>
                        <a:rPr lang="en-US" sz="2400" noProof="0" dirty="0">
                          <a:solidFill>
                            <a:srgbClr val="0065BD"/>
                          </a:solidFill>
                        </a:rPr>
                        <a:t>1 year</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400" noProof="0" dirty="0"/>
                    </a:p>
                    <a:p>
                      <a:pPr algn="ctr"/>
                      <a:r>
                        <a:rPr lang="en-US" sz="2400" noProof="0" dirty="0">
                          <a:solidFill>
                            <a:srgbClr val="ED2939"/>
                          </a:solidFill>
                        </a:rPr>
                        <a:t>5 years</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noProof="0" dirty="0">
                        <a:solidFill>
                          <a:srgbClr val="0065BD"/>
                        </a:solidFill>
                      </a:endParaRPr>
                    </a:p>
                    <a:p>
                      <a:pPr algn="ctr"/>
                      <a:r>
                        <a:rPr lang="en-US" sz="2400" noProof="0" dirty="0">
                          <a:solidFill>
                            <a:srgbClr val="0065BD"/>
                          </a:solidFill>
                        </a:rPr>
                        <a:t>0 years</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1208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CONFESS</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400" noProof="0" dirty="0">
                        <a:solidFill>
                          <a:srgbClr val="ED2939"/>
                        </a:solidFill>
                      </a:endParaRPr>
                    </a:p>
                    <a:p>
                      <a:pPr algn="ctr"/>
                      <a:r>
                        <a:rPr lang="en-US" sz="2400" noProof="0" dirty="0">
                          <a:solidFill>
                            <a:srgbClr val="ED2939"/>
                          </a:solidFill>
                        </a:rPr>
                        <a:t>0 years</a:t>
                      </a:r>
                      <a:endParaRPr lang="en-US" sz="2400" baseline="0" noProof="0" dirty="0">
                        <a:solidFill>
                          <a:srgbClr val="ED2939"/>
                        </a:solidFill>
                      </a:endParaRPr>
                    </a:p>
                    <a:p>
                      <a:pPr algn="ctr"/>
                      <a:endParaRPr lang="en-US" sz="24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noProof="0" dirty="0"/>
                    </a:p>
                    <a:p>
                      <a:pPr algn="ctr"/>
                      <a:r>
                        <a:rPr lang="en-US" sz="2400" noProof="0" dirty="0">
                          <a:solidFill>
                            <a:srgbClr val="0065BD"/>
                          </a:solidFill>
                        </a:rPr>
                        <a:t>5 years</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400" noProof="0" dirty="0">
                        <a:solidFill>
                          <a:srgbClr val="ED2939"/>
                        </a:solidFill>
                      </a:endParaRPr>
                    </a:p>
                    <a:p>
                      <a:pPr algn="ctr"/>
                      <a:r>
                        <a:rPr lang="en-US" sz="2400" noProof="0" dirty="0">
                          <a:solidFill>
                            <a:srgbClr val="ED2939"/>
                          </a:solidFill>
                        </a:rPr>
                        <a:t>3</a:t>
                      </a:r>
                      <a:r>
                        <a:rPr lang="en-US" sz="2400" baseline="0" noProof="0" dirty="0">
                          <a:solidFill>
                            <a:srgbClr val="ED2939"/>
                          </a:solidFill>
                        </a:rPr>
                        <a:t> years</a:t>
                      </a:r>
                      <a:endParaRPr lang="en-US" sz="2400" noProof="0" dirty="0">
                        <a:solidFill>
                          <a:srgbClr val="ED2939"/>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400" noProof="0" dirty="0"/>
                    </a:p>
                    <a:p>
                      <a:pPr algn="ctr"/>
                      <a:r>
                        <a:rPr lang="en-US" sz="2400" noProof="0" dirty="0">
                          <a:solidFill>
                            <a:srgbClr val="0065BD"/>
                          </a:solidFill>
                        </a:rPr>
                        <a:t>3</a:t>
                      </a:r>
                      <a:r>
                        <a:rPr lang="en-US" sz="2400" baseline="0" noProof="0" dirty="0">
                          <a:solidFill>
                            <a:srgbClr val="0065BD"/>
                          </a:solidFill>
                        </a:rPr>
                        <a:t> years</a:t>
                      </a:r>
                      <a:endParaRPr lang="en-US" sz="2400" noProof="0" dirty="0">
                        <a:solidFill>
                          <a:srgbClr val="0065BD"/>
                        </a:solidFill>
                      </a:endParaRP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cxnSp>
        <p:nvCxnSpPr>
          <p:cNvPr id="6" name="Straight Arrow Connector 5"/>
          <p:cNvCxnSpPr/>
          <p:nvPr/>
        </p:nvCxnSpPr>
        <p:spPr>
          <a:xfrm rot="5400000">
            <a:off x="4648201" y="3941618"/>
            <a:ext cx="59574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086601" y="3900056"/>
            <a:ext cx="59574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81254" y="3373583"/>
            <a:ext cx="59574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08964" y="4842164"/>
            <a:ext cx="59574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21</a:t>
            </a:fld>
            <a:endParaRPr lang="fi-FI"/>
          </a:p>
        </p:txBody>
      </p:sp>
    </p:spTree>
    <p:extLst>
      <p:ext uri="{BB962C8B-B14F-4D97-AF65-F5344CB8AC3E}">
        <p14:creationId xmlns:p14="http://schemas.microsoft.com/office/powerpoint/2010/main" val="310581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lang="en-US" dirty="0"/>
              <a:t>Iterated dilemma game and tacit collusion</a:t>
            </a:r>
          </a:p>
        </p:txBody>
      </p:sp>
      <p:graphicFrame>
        <p:nvGraphicFramePr>
          <p:cNvPr id="5" name="Table 4"/>
          <p:cNvGraphicFramePr>
            <a:graphicFrameLocks noGrp="1"/>
          </p:cNvGraphicFramePr>
          <p:nvPr/>
        </p:nvGraphicFramePr>
        <p:xfrm>
          <a:off x="1039091" y="1628800"/>
          <a:ext cx="6892607" cy="3484880"/>
        </p:xfrm>
        <a:graphic>
          <a:graphicData uri="http://schemas.openxmlformats.org/drawingml/2006/table">
            <a:tbl>
              <a:tblPr firstRow="1" bandRow="1">
                <a:tableStyleId>{5940675A-B579-460E-94D1-54222C63F5DA}</a:tableStyleId>
              </a:tblPr>
              <a:tblGrid>
                <a:gridCol w="599358">
                  <a:extLst>
                    <a:ext uri="{9D8B030D-6E8A-4147-A177-3AD203B41FA5}">
                      <a16:colId xmlns:a16="http://schemas.microsoft.com/office/drawing/2014/main" val="20000"/>
                    </a:ext>
                  </a:extLst>
                </a:gridCol>
                <a:gridCol w="1698177">
                  <a:extLst>
                    <a:ext uri="{9D8B030D-6E8A-4147-A177-3AD203B41FA5}">
                      <a16:colId xmlns:a16="http://schemas.microsoft.com/office/drawing/2014/main" val="20001"/>
                    </a:ext>
                  </a:extLst>
                </a:gridCol>
                <a:gridCol w="1148768">
                  <a:extLst>
                    <a:ext uri="{9D8B030D-6E8A-4147-A177-3AD203B41FA5}">
                      <a16:colId xmlns:a16="http://schemas.microsoft.com/office/drawing/2014/main" val="20002"/>
                    </a:ext>
                  </a:extLst>
                </a:gridCol>
                <a:gridCol w="1148768">
                  <a:extLst>
                    <a:ext uri="{9D8B030D-6E8A-4147-A177-3AD203B41FA5}">
                      <a16:colId xmlns:a16="http://schemas.microsoft.com/office/drawing/2014/main" val="20003"/>
                    </a:ext>
                  </a:extLst>
                </a:gridCol>
                <a:gridCol w="1148768">
                  <a:extLst>
                    <a:ext uri="{9D8B030D-6E8A-4147-A177-3AD203B41FA5}">
                      <a16:colId xmlns:a16="http://schemas.microsoft.com/office/drawing/2014/main" val="20004"/>
                    </a:ext>
                  </a:extLst>
                </a:gridCol>
                <a:gridCol w="1148768">
                  <a:extLst>
                    <a:ext uri="{9D8B030D-6E8A-4147-A177-3AD203B41FA5}">
                      <a16:colId xmlns:a16="http://schemas.microsoft.com/office/drawing/2014/main" val="20005"/>
                    </a:ext>
                  </a:extLst>
                </a:gridCol>
              </a:tblGrid>
              <a:tr h="370840">
                <a:tc rowSpan="2" gridSpan="2">
                  <a:txBody>
                    <a:bodyPr/>
                    <a:lstStyle/>
                    <a:p>
                      <a:endParaRPr lang="en-US" sz="1800" noProof="0"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rowSpan="2" hMerge="1">
                  <a:txBody>
                    <a:bodyPr/>
                    <a:lstStyle/>
                    <a:p>
                      <a:endParaRPr lang="fi-FI" dirty="0"/>
                    </a:p>
                  </a:txBody>
                  <a:tcPr/>
                </a:tc>
                <a:tc gridSpan="4">
                  <a:txBody>
                    <a:bodyPr/>
                    <a:lstStyle/>
                    <a:p>
                      <a:pPr algn="ctr"/>
                      <a:r>
                        <a:rPr lang="en-US" sz="1800" noProof="0" dirty="0">
                          <a:solidFill>
                            <a:srgbClr val="0065BD"/>
                          </a:solidFill>
                        </a:rPr>
                        <a:t>COLUMN PLAYER</a:t>
                      </a: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fi-FI"/>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10000"/>
                  </a:ext>
                </a:extLst>
              </a:tr>
              <a:tr h="370840">
                <a:tc gridSpan="2" vMerge="1">
                  <a:txBody>
                    <a:bodyPr/>
                    <a:lstStyle/>
                    <a:p>
                      <a:endParaRPr lang="fi-FI"/>
                    </a:p>
                  </a:txBody>
                  <a:tcPr/>
                </a:tc>
                <a:tc hMerge="1" vMerge="1">
                  <a:txBody>
                    <a:bodyPr/>
                    <a:lstStyle/>
                    <a:p>
                      <a:endParaRPr lang="fi-FI" dirty="0"/>
                    </a:p>
                  </a:txBody>
                  <a:tcPr/>
                </a:tc>
                <a:tc gridSpan="2">
                  <a:txBody>
                    <a:bodyPr/>
                    <a:lstStyle/>
                    <a:p>
                      <a:pPr algn="ctr"/>
                      <a:r>
                        <a:rPr lang="en-US" sz="1800" b="1" noProof="0" dirty="0">
                          <a:solidFill>
                            <a:srgbClr val="0065BD"/>
                          </a:solidFill>
                        </a:rPr>
                        <a:t>COOPERATE</a:t>
                      </a:r>
                    </a:p>
                  </a:txBody>
                  <a:tcPr>
                    <a:lnB w="12700" cap="flat" cmpd="sng" algn="ctr">
                      <a:solidFill>
                        <a:schemeClr val="tx1"/>
                      </a:solidFill>
                      <a:prstDash val="solid"/>
                      <a:round/>
                      <a:headEnd type="none" w="med" len="med"/>
                      <a:tailEnd type="none" w="med" len="med"/>
                    </a:lnB>
                  </a:tcPr>
                </a:tc>
                <a:tc hMerge="1">
                  <a:txBody>
                    <a:bodyPr/>
                    <a:lstStyle/>
                    <a:p>
                      <a:endParaRPr lang="en-US" noProof="0" dirty="0"/>
                    </a:p>
                  </a:txBody>
                  <a:tcPr/>
                </a:tc>
                <a:tc gridSpan="2">
                  <a:txBody>
                    <a:bodyPr/>
                    <a:lstStyle/>
                    <a:p>
                      <a:pPr algn="ctr"/>
                      <a:r>
                        <a:rPr lang="en-US" sz="1800" b="1" noProof="0" dirty="0">
                          <a:solidFill>
                            <a:srgbClr val="0065BD"/>
                          </a:solidFill>
                        </a:rPr>
                        <a:t>DEFECT</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noProof="0" dirty="0"/>
                    </a:p>
                  </a:txBody>
                  <a:tcPr/>
                </a:tc>
                <a:extLst>
                  <a:ext uri="{0D108BD9-81ED-4DB2-BD59-A6C34878D82A}">
                    <a16:rowId xmlns:a16="http://schemas.microsoft.com/office/drawing/2014/main" val="10001"/>
                  </a:ext>
                </a:extLst>
              </a:tr>
              <a:tr h="1371600">
                <a:tc rowSpan="2">
                  <a:txBody>
                    <a:bodyPr/>
                    <a:lstStyle/>
                    <a:p>
                      <a:pPr algn="ctr"/>
                      <a:r>
                        <a:rPr lang="en-US" sz="1800" noProof="0" dirty="0">
                          <a:solidFill>
                            <a:srgbClr val="ED2939"/>
                          </a:solidFill>
                        </a:rPr>
                        <a:t>ROW  PLAYER</a:t>
                      </a:r>
                    </a:p>
                  </a:txBody>
                  <a:tcPr vert="vert27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endParaRPr lang="en-US" sz="1800" b="1" noProof="0" dirty="0">
                        <a:solidFill>
                          <a:srgbClr val="ED2939"/>
                        </a:solidFill>
                      </a:endParaRPr>
                    </a:p>
                    <a:p>
                      <a:r>
                        <a:rPr lang="en-US" sz="1800" b="1" noProof="0" dirty="0">
                          <a:solidFill>
                            <a:srgbClr val="ED2939"/>
                          </a:solidFill>
                        </a:rPr>
                        <a:t>COOPERATE</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tcPr>
                </a:tc>
                <a:tc>
                  <a:txBody>
                    <a:bodyPr/>
                    <a:lstStyle/>
                    <a:p>
                      <a:pPr algn="ctr"/>
                      <a:endParaRPr lang="en-US" sz="2800" noProof="0" dirty="0">
                        <a:solidFill>
                          <a:srgbClr val="ED2939"/>
                        </a:solidFill>
                      </a:endParaRPr>
                    </a:p>
                    <a:p>
                      <a:pPr algn="ctr"/>
                      <a:r>
                        <a:rPr lang="en-US" sz="2800" noProof="0" dirty="0">
                          <a:solidFill>
                            <a:srgbClr val="ED2939"/>
                          </a:solidFill>
                        </a:rPr>
                        <a:t>5</a:t>
                      </a: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ED2939"/>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0065BD"/>
                        </a:solidFill>
                      </a:endParaRPr>
                    </a:p>
                    <a:p>
                      <a:pPr algn="ctr"/>
                      <a:r>
                        <a:rPr lang="en-US" sz="2800" noProof="0" dirty="0">
                          <a:solidFill>
                            <a:srgbClr val="0065BD"/>
                          </a:solidFill>
                        </a:rPr>
                        <a:t>10</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71600">
                <a:tc vMerge="1">
                  <a:txBody>
                    <a:bodyPr/>
                    <a:lstStyle/>
                    <a:p>
                      <a:endParaRPr lang="fi-FI" dirty="0"/>
                    </a:p>
                  </a:txBody>
                  <a:tcPr/>
                </a:tc>
                <a:tc>
                  <a:txBody>
                    <a:bodyPr/>
                    <a:lstStyle/>
                    <a:p>
                      <a:endParaRPr lang="en-US" sz="1800" b="1" noProof="0" dirty="0">
                        <a:solidFill>
                          <a:srgbClr val="ED2939"/>
                        </a:solidFill>
                      </a:endParaRPr>
                    </a:p>
                    <a:p>
                      <a:endParaRPr lang="en-US" sz="1800" b="1" noProof="0" dirty="0">
                        <a:solidFill>
                          <a:srgbClr val="ED2939"/>
                        </a:solidFill>
                      </a:endParaRPr>
                    </a:p>
                    <a:p>
                      <a:r>
                        <a:rPr lang="en-US" sz="1800" b="1" noProof="0" dirty="0">
                          <a:solidFill>
                            <a:srgbClr val="ED2939"/>
                          </a:solidFill>
                        </a:rPr>
                        <a:t>DEFECT</a:t>
                      </a:r>
                    </a:p>
                    <a:p>
                      <a:endParaRPr lang="en-US" sz="1800" b="1" noProof="0" dirty="0">
                        <a:solidFill>
                          <a:srgbClr val="ED2939"/>
                        </a:solidFill>
                      </a:endParaRPr>
                    </a:p>
                  </a:txBody>
                  <a:tcP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endParaRPr lang="en-US" sz="2800" noProof="0" dirty="0">
                        <a:solidFill>
                          <a:srgbClr val="ED2939"/>
                        </a:solidFill>
                      </a:endParaRPr>
                    </a:p>
                    <a:p>
                      <a:pPr algn="ctr"/>
                      <a:r>
                        <a:rPr lang="en-US" sz="2800" noProof="0" dirty="0">
                          <a:solidFill>
                            <a:srgbClr val="ED2939"/>
                          </a:solidFill>
                        </a:rPr>
                        <a:t>10</a:t>
                      </a:r>
                      <a:endParaRPr lang="en-US" sz="2800" baseline="0" noProof="0" dirty="0">
                        <a:solidFill>
                          <a:srgbClr val="ED2939"/>
                        </a:solidFill>
                      </a:endParaRPr>
                    </a:p>
                    <a:p>
                      <a:pPr algn="ctr"/>
                      <a:endParaRPr lang="en-US" sz="2800" noProof="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p>
                    <a:p>
                      <a:pPr algn="ctr"/>
                      <a:r>
                        <a:rPr lang="en-US" sz="2800" noProof="0" dirty="0">
                          <a:solidFill>
                            <a:srgbClr val="0065BD"/>
                          </a:solidFill>
                        </a:rPr>
                        <a:t>-5</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noProof="0" dirty="0">
                        <a:solidFill>
                          <a:srgbClr val="ED2939"/>
                        </a:solidFill>
                      </a:endParaRPr>
                    </a:p>
                    <a:p>
                      <a:pPr algn="ctr"/>
                      <a:r>
                        <a:rPr lang="en-US" sz="2800" noProof="0" dirty="0">
                          <a:solidFill>
                            <a:srgbClr val="ED2939"/>
                          </a:solidFill>
                        </a:rPr>
                        <a:t>-2</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800" noProof="0" dirty="0"/>
                    </a:p>
                    <a:p>
                      <a:pPr algn="ctr"/>
                      <a:r>
                        <a:rPr lang="en-US" sz="2800" noProof="0" dirty="0">
                          <a:solidFill>
                            <a:srgbClr val="0065BD"/>
                          </a:solidFill>
                        </a:rPr>
                        <a:t>-2</a:t>
                      </a:r>
                    </a:p>
                  </a:txBody>
                  <a:tcPr>
                    <a:lnL w="12700" cmpd="sng">
                      <a:noFill/>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22</a:t>
            </a:fld>
            <a:endParaRPr lang="fi-FI"/>
          </a:p>
        </p:txBody>
      </p:sp>
    </p:spTree>
    <p:extLst>
      <p:ext uri="{BB962C8B-B14F-4D97-AF65-F5344CB8AC3E}">
        <p14:creationId xmlns:p14="http://schemas.microsoft.com/office/powerpoint/2010/main" val="415187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86" y="318136"/>
            <a:ext cx="8207375" cy="1195798"/>
          </a:xfrm>
        </p:spPr>
        <p:txBody>
          <a:bodyPr/>
          <a:lstStyle/>
          <a:p>
            <a:r>
              <a:rPr lang="en-US" dirty="0"/>
              <a:t>Ultimatum Game – </a:t>
            </a:r>
            <a:r>
              <a:rPr lang="en-US" sz="3200" dirty="0"/>
              <a:t>no pre-play communication, game played once</a:t>
            </a:r>
          </a:p>
        </p:txBody>
      </p:sp>
      <p:sp>
        <p:nvSpPr>
          <p:cNvPr id="3" name="Content Placeholder 2"/>
          <p:cNvSpPr>
            <a:spLocks noGrp="1"/>
          </p:cNvSpPr>
          <p:nvPr>
            <p:ph sz="quarter" idx="14"/>
          </p:nvPr>
        </p:nvSpPr>
        <p:spPr/>
        <p:txBody>
          <a:bodyPr>
            <a:normAutofit/>
          </a:bodyPr>
          <a:lstStyle/>
          <a:p>
            <a:r>
              <a:rPr lang="en-US" sz="2600" b="0" dirty="0"/>
              <a:t>Two players are given 100 euros to share. One of the persons is the allocator, the other the recipient. The allocator decides how much to give to the recipient. If the recipient accepts, that’s it. However, if the recipient does not accept, both get zero.</a:t>
            </a:r>
          </a:p>
          <a:p>
            <a:endParaRPr lang="en-US" sz="2600" b="0" dirty="0"/>
          </a:p>
          <a:p>
            <a:r>
              <a:rPr lang="en-US" sz="2600" b="0" dirty="0"/>
              <a:t>Who would accept less than 50 as recipient? Less than 25?</a:t>
            </a:r>
          </a:p>
          <a:p>
            <a:r>
              <a:rPr lang="en-US" sz="2600" b="0" dirty="0"/>
              <a:t>Average in experiments?</a:t>
            </a:r>
          </a:p>
          <a:p>
            <a:r>
              <a:rPr lang="en-US" sz="2600" b="0" dirty="0"/>
              <a:t>Which role would you prefer to play?</a:t>
            </a:r>
          </a:p>
        </p:txBody>
      </p:sp>
    </p:spTree>
    <p:extLst>
      <p:ext uri="{BB962C8B-B14F-4D97-AF65-F5344CB8AC3E}">
        <p14:creationId xmlns:p14="http://schemas.microsoft.com/office/powerpoint/2010/main" val="81485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dirty="0"/>
              <a:t>1. </a:t>
            </a:r>
            <a:r>
              <a:rPr lang="fi-FI" dirty="0" err="1"/>
              <a:t>Relationship</a:t>
            </a:r>
            <a:endParaRPr lang="fi-FI" dirty="0"/>
          </a:p>
        </p:txBody>
      </p:sp>
      <p:sp>
        <p:nvSpPr>
          <p:cNvPr id="4" name="Content Placeholder 3"/>
          <p:cNvSpPr>
            <a:spLocks noGrp="1"/>
          </p:cNvSpPr>
          <p:nvPr>
            <p:ph sz="quarter" idx="14"/>
          </p:nvPr>
        </p:nvSpPr>
        <p:spPr/>
        <p:txBody>
          <a:bodyPr>
            <a:normAutofit/>
          </a:bodyPr>
          <a:lstStyle/>
          <a:p>
            <a:pPr marL="342900" indent="-342900">
              <a:buFont typeface="Arial" panose="020B0604020202020204" pitchFamily="34" charset="0"/>
              <a:buChar char="•"/>
            </a:pPr>
            <a:r>
              <a:rPr lang="en-US" dirty="0"/>
              <a:t>Negotiation is always interactive</a:t>
            </a:r>
          </a:p>
          <a:p>
            <a:pPr marL="342900" indent="-342900">
              <a:buFont typeface="Arial" panose="020B0604020202020204" pitchFamily="34" charset="0"/>
              <a:buChar char="•"/>
            </a:pPr>
            <a:r>
              <a:rPr lang="en-US" dirty="0"/>
              <a:t>You should </a:t>
            </a:r>
          </a:p>
          <a:p>
            <a:pPr lvl="2"/>
            <a:r>
              <a:rPr lang="en-US" sz="2000" i="0" dirty="0"/>
              <a:t>Increase mutual understanding</a:t>
            </a:r>
          </a:p>
          <a:p>
            <a:pPr lvl="2"/>
            <a:r>
              <a:rPr lang="en-US" sz="2000" i="0" dirty="0"/>
              <a:t>Build trust and respect</a:t>
            </a:r>
          </a:p>
          <a:p>
            <a:pPr lvl="2"/>
            <a:r>
              <a:rPr lang="en-US" sz="2000" i="0" dirty="0"/>
              <a:t>Try to keep reason and emotion in balance</a:t>
            </a:r>
          </a:p>
          <a:p>
            <a:pPr lvl="2"/>
            <a:r>
              <a:rPr lang="en-US" sz="2000" i="0" dirty="0"/>
              <a:t>Separate people issues from substantive issues</a:t>
            </a:r>
          </a:p>
        </p:txBody>
      </p:sp>
      <p:sp>
        <p:nvSpPr>
          <p:cNvPr id="7" name="Content Placeholder 6"/>
          <p:cNvSpPr>
            <a:spLocks noGrp="1"/>
          </p:cNvSpPr>
          <p:nvPr>
            <p:ph sz="quarter" idx="18"/>
          </p:nvPr>
        </p:nvSpPr>
        <p:spPr/>
        <p:txBody>
          <a:bodyPr>
            <a:normAutofit fontScale="92500" lnSpcReduction="10000"/>
          </a:bodyPr>
          <a:lstStyle/>
          <a:p>
            <a:pPr marL="342900" indent="-342900">
              <a:buFont typeface="Arial" panose="020B0604020202020204" pitchFamily="34" charset="0"/>
              <a:buChar char="•"/>
            </a:pPr>
            <a:r>
              <a:rPr lang="en-US" sz="2300" dirty="0"/>
              <a:t>Some questions on relationship when preparing for a negotiation: </a:t>
            </a:r>
          </a:p>
          <a:p>
            <a:pPr lvl="2"/>
            <a:r>
              <a:rPr lang="en-US" sz="2200" i="0" dirty="0"/>
              <a:t>Are you likely to be defensive or antagonistic with this person?</a:t>
            </a:r>
          </a:p>
          <a:p>
            <a:pPr lvl="2"/>
            <a:r>
              <a:rPr lang="en-US" sz="2200" i="0" dirty="0"/>
              <a:t>Could this negotiation damage your relationship?</a:t>
            </a:r>
          </a:p>
          <a:p>
            <a:pPr lvl="2"/>
            <a:r>
              <a:rPr lang="en-US" sz="2200" i="0" dirty="0"/>
              <a:t>Is this someone with whom you will need to work in the future?</a:t>
            </a:r>
          </a:p>
          <a:p>
            <a:pPr lvl="2"/>
            <a:r>
              <a:rPr lang="en-US" sz="2200" i="0" dirty="0"/>
              <a:t>Might it be difficult for you to talk about money with them?</a:t>
            </a:r>
          </a:p>
          <a:p>
            <a:endParaRPr lang="en-US" dirty="0"/>
          </a:p>
          <a:p>
            <a:endParaRPr lang="fi-FI" dirty="0"/>
          </a:p>
        </p:txBody>
      </p:sp>
      <p:sp>
        <p:nvSpPr>
          <p:cNvPr id="2" name="Slide Number Placeholder 1"/>
          <p:cNvSpPr>
            <a:spLocks noGrp="1"/>
          </p:cNvSpPr>
          <p:nvPr>
            <p:ph type="sldNum" sz="quarter" idx="21"/>
          </p:nvPr>
        </p:nvSpPr>
        <p:spPr/>
        <p:txBody>
          <a:bodyPr/>
          <a:lstStyle/>
          <a:p>
            <a:pPr>
              <a:defRPr/>
            </a:pPr>
            <a:fld id="{7D79A8AE-7274-0C4A-AB42-92022833E6E2}" type="slidenum">
              <a:rPr lang="fi-FI" smtClean="0"/>
              <a:pPr>
                <a:defRPr/>
              </a:pPr>
              <a:t>3</a:t>
            </a:fld>
            <a:endParaRPr lang="fi-FI"/>
          </a:p>
        </p:txBody>
      </p:sp>
    </p:spTree>
    <p:extLst>
      <p:ext uri="{BB962C8B-B14F-4D97-AF65-F5344CB8AC3E}">
        <p14:creationId xmlns:p14="http://schemas.microsoft.com/office/powerpoint/2010/main" val="271601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2. </a:t>
            </a:r>
            <a:r>
              <a:rPr lang="fi-FI" dirty="0" err="1"/>
              <a:t>Communication</a:t>
            </a:r>
            <a:endParaRPr lang="fi-FI" dirty="0"/>
          </a:p>
        </p:txBody>
      </p:sp>
      <p:sp>
        <p:nvSpPr>
          <p:cNvPr id="3" name="Content Placeholder 2"/>
          <p:cNvSpPr>
            <a:spLocks noGrp="1"/>
          </p:cNvSpPr>
          <p:nvPr>
            <p:ph sz="quarter" idx="14"/>
          </p:nvPr>
        </p:nvSpPr>
        <p:spPr/>
        <p:txBody>
          <a:bodyPr>
            <a:normAutofit/>
          </a:bodyPr>
          <a:lstStyle/>
          <a:p>
            <a:r>
              <a:rPr lang="en-US" sz="2200" dirty="0"/>
              <a:t>Good two-way communication is needed  </a:t>
            </a:r>
          </a:p>
          <a:p>
            <a:r>
              <a:rPr lang="en-US" sz="2200" b="0" dirty="0"/>
              <a:t>You should </a:t>
            </a:r>
          </a:p>
          <a:p>
            <a:pPr lvl="2"/>
            <a:r>
              <a:rPr lang="en-US" sz="2100" i="0" dirty="0"/>
              <a:t>Question your assumptions and identify things to listen to</a:t>
            </a:r>
          </a:p>
          <a:p>
            <a:pPr lvl="2"/>
            <a:r>
              <a:rPr lang="en-US" sz="2100" i="0" dirty="0"/>
              <a:t>Keep in mind that communication is more than just verbal</a:t>
            </a:r>
          </a:p>
          <a:p>
            <a:pPr lvl="2"/>
            <a:r>
              <a:rPr lang="en-US" sz="2100" i="0" dirty="0"/>
              <a:t>Acknowledge emotions</a:t>
            </a:r>
          </a:p>
          <a:p>
            <a:pPr lvl="1"/>
            <a:endParaRPr lang="en-US" dirty="0"/>
          </a:p>
          <a:p>
            <a:pPr lvl="1"/>
            <a:endParaRPr lang="en-US" dirty="0"/>
          </a:p>
        </p:txBody>
      </p:sp>
      <p:sp>
        <p:nvSpPr>
          <p:cNvPr id="12" name="Content Placeholder 11"/>
          <p:cNvSpPr>
            <a:spLocks noGrp="1"/>
          </p:cNvSpPr>
          <p:nvPr>
            <p:ph sz="quarter" idx="18"/>
          </p:nvPr>
        </p:nvSpPr>
        <p:spPr/>
        <p:txBody>
          <a:bodyPr/>
          <a:lstStyle/>
          <a:p>
            <a:pPr marL="342900" indent="-342900">
              <a:buFont typeface="Arial" panose="020B0604020202020204" pitchFamily="34" charset="0"/>
              <a:buChar char="•"/>
            </a:pPr>
            <a:r>
              <a:rPr lang="en-US" dirty="0"/>
              <a:t>Some questions on communication when preparing for a negotiation: </a:t>
            </a:r>
          </a:p>
          <a:p>
            <a:pPr lvl="2"/>
            <a:r>
              <a:rPr lang="en-US" sz="1800" i="0" dirty="0"/>
              <a:t>Do you know what you want to listen to?</a:t>
            </a:r>
          </a:p>
          <a:p>
            <a:pPr lvl="2"/>
            <a:r>
              <a:rPr lang="en-US" sz="1800" i="0" dirty="0"/>
              <a:t>Are you ready to listen actively and empathetically to whatever they say?</a:t>
            </a:r>
          </a:p>
          <a:p>
            <a:pPr lvl="2"/>
            <a:r>
              <a:rPr lang="en-US" sz="1800" i="0" dirty="0"/>
              <a:t>Are the messages you want to deliver clear?</a:t>
            </a:r>
          </a:p>
          <a:p>
            <a:pPr lvl="2"/>
            <a:r>
              <a:rPr lang="en-US" sz="1800" i="0" dirty="0"/>
              <a:t>Have you thought about how to speak in ways that will make them want to listen? </a:t>
            </a:r>
          </a:p>
        </p:txBody>
      </p:sp>
      <p:sp>
        <p:nvSpPr>
          <p:cNvPr id="4" name="Slide Number Placeholder 3"/>
          <p:cNvSpPr>
            <a:spLocks noGrp="1"/>
          </p:cNvSpPr>
          <p:nvPr>
            <p:ph type="sldNum" sz="quarter" idx="21"/>
          </p:nvPr>
        </p:nvSpPr>
        <p:spPr/>
        <p:txBody>
          <a:bodyPr/>
          <a:lstStyle/>
          <a:p>
            <a:pPr>
              <a:defRPr/>
            </a:pPr>
            <a:fld id="{7D79A8AE-7274-0C4A-AB42-92022833E6E2}" type="slidenum">
              <a:rPr lang="fi-FI" smtClean="0"/>
              <a:pPr>
                <a:defRPr/>
              </a:pPr>
              <a:t>4</a:t>
            </a:fld>
            <a:endParaRPr lang="fi-FI"/>
          </a:p>
        </p:txBody>
      </p:sp>
    </p:spTree>
    <p:extLst>
      <p:ext uri="{BB962C8B-B14F-4D97-AF65-F5344CB8AC3E}">
        <p14:creationId xmlns:p14="http://schemas.microsoft.com/office/powerpoint/2010/main" val="347771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308" y="318135"/>
            <a:ext cx="8212380" cy="878617"/>
          </a:xfrm>
        </p:spPr>
        <p:txBody>
          <a:bodyPr>
            <a:normAutofit/>
          </a:bodyPr>
          <a:lstStyle/>
          <a:p>
            <a:r>
              <a:rPr lang="en-US" dirty="0"/>
              <a:t>3. BATNA - </a:t>
            </a:r>
            <a:r>
              <a:rPr lang="en-US" sz="2700" b="0" dirty="0"/>
              <a:t>Best Alternative To Negotiated Agreement</a:t>
            </a:r>
          </a:p>
        </p:txBody>
      </p:sp>
      <p:sp>
        <p:nvSpPr>
          <p:cNvPr id="3" name="Content Placeholder 2"/>
          <p:cNvSpPr>
            <a:spLocks noGrp="1"/>
          </p:cNvSpPr>
          <p:nvPr>
            <p:ph sz="quarter" idx="14"/>
          </p:nvPr>
        </p:nvSpPr>
        <p:spPr/>
        <p:txBody>
          <a:bodyPr>
            <a:normAutofit/>
          </a:bodyPr>
          <a:lstStyle/>
          <a:p>
            <a:pPr marL="342900" indent="-342900">
              <a:buFont typeface="Arial" panose="020B0604020202020204" pitchFamily="34" charset="0"/>
              <a:buChar char="•"/>
            </a:pPr>
            <a:r>
              <a:rPr lang="en-US" dirty="0"/>
              <a:t>Poor analysis leads to poor agreements</a:t>
            </a:r>
          </a:p>
          <a:p>
            <a:pPr marL="342900" indent="-342900">
              <a:buFont typeface="Arial" panose="020B0604020202020204" pitchFamily="34" charset="0"/>
              <a:buChar char="•"/>
            </a:pPr>
            <a:r>
              <a:rPr lang="en-US" b="0" dirty="0"/>
              <a:t>You should</a:t>
            </a:r>
          </a:p>
          <a:p>
            <a:pPr lvl="2"/>
            <a:r>
              <a:rPr lang="en-US" sz="1800" i="0" dirty="0"/>
              <a:t>Think of your </a:t>
            </a:r>
            <a:r>
              <a:rPr lang="en-US" sz="1800" i="0" u="sng" dirty="0"/>
              <a:t>alternatives to a negotiated agreement</a:t>
            </a:r>
          </a:p>
          <a:p>
            <a:pPr lvl="2"/>
            <a:r>
              <a:rPr lang="en-US" sz="1800" i="0" dirty="0"/>
              <a:t>Select and improve your BATNA</a:t>
            </a:r>
          </a:p>
          <a:p>
            <a:pPr lvl="2"/>
            <a:r>
              <a:rPr lang="en-US" sz="1800" i="0" dirty="0"/>
              <a:t>Identify alternatives open to the other side</a:t>
            </a:r>
          </a:p>
          <a:p>
            <a:pPr lvl="2"/>
            <a:r>
              <a:rPr lang="en-US" sz="1800" i="0" dirty="0"/>
              <a:t>Estimate also their BATNA</a:t>
            </a:r>
          </a:p>
        </p:txBody>
      </p:sp>
      <p:sp>
        <p:nvSpPr>
          <p:cNvPr id="6" name="Content Placeholder 5"/>
          <p:cNvSpPr>
            <a:spLocks noGrp="1"/>
          </p:cNvSpPr>
          <p:nvPr>
            <p:ph sz="quarter" idx="18"/>
          </p:nvPr>
        </p:nvSpPr>
        <p:spPr/>
        <p:txBody>
          <a:bodyPr>
            <a:normAutofit fontScale="92500" lnSpcReduction="10000"/>
          </a:bodyPr>
          <a:lstStyle/>
          <a:p>
            <a:pPr marL="342900" indent="-342900">
              <a:buFont typeface="Arial" panose="020B0604020202020204" pitchFamily="34" charset="0"/>
              <a:buChar char="•"/>
            </a:pPr>
            <a:r>
              <a:rPr lang="en-US" sz="2500" dirty="0"/>
              <a:t>Some questions on alternatives when preparing for a negotiation: </a:t>
            </a:r>
          </a:p>
          <a:p>
            <a:pPr lvl="2"/>
            <a:r>
              <a:rPr lang="en-US" sz="1900" i="0" dirty="0"/>
              <a:t>What will you do if you do not agree?</a:t>
            </a:r>
          </a:p>
          <a:p>
            <a:pPr lvl="2"/>
            <a:r>
              <a:rPr lang="en-US" sz="1900" i="0" dirty="0"/>
              <a:t>Do you know what they will do if they don't agree?</a:t>
            </a:r>
          </a:p>
          <a:p>
            <a:pPr lvl="2"/>
            <a:r>
              <a:rPr lang="en-US" sz="1900" i="0" dirty="0"/>
              <a:t>Do you feel you must reach agreement? Do you assume they have to?</a:t>
            </a:r>
          </a:p>
          <a:p>
            <a:pPr lvl="2"/>
            <a:r>
              <a:rPr lang="en-US" sz="1900" i="0" dirty="0"/>
              <a:t>Do you feel that they are more powerful? Or that you are more powerful?</a:t>
            </a:r>
          </a:p>
          <a:p>
            <a:endParaRPr lang="en-US" dirty="0"/>
          </a:p>
        </p:txBody>
      </p:sp>
      <p:sp>
        <p:nvSpPr>
          <p:cNvPr id="4" name="Slide Number Placeholder 3"/>
          <p:cNvSpPr>
            <a:spLocks noGrp="1"/>
          </p:cNvSpPr>
          <p:nvPr>
            <p:ph type="sldNum" sz="quarter" idx="21"/>
          </p:nvPr>
        </p:nvSpPr>
        <p:spPr/>
        <p:txBody>
          <a:bodyPr/>
          <a:lstStyle/>
          <a:p>
            <a:pPr>
              <a:defRPr/>
            </a:pPr>
            <a:fld id="{7D79A8AE-7274-0C4A-AB42-92022833E6E2}" type="slidenum">
              <a:rPr lang="fi-FI" smtClean="0"/>
              <a:pPr>
                <a:defRPr/>
              </a:pPr>
              <a:t>5</a:t>
            </a:fld>
            <a:endParaRPr lang="fi-FI"/>
          </a:p>
        </p:txBody>
      </p:sp>
    </p:spTree>
    <p:extLst>
      <p:ext uri="{BB962C8B-B14F-4D97-AF65-F5344CB8AC3E}">
        <p14:creationId xmlns:p14="http://schemas.microsoft.com/office/powerpoint/2010/main" val="420767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308" y="318135"/>
            <a:ext cx="8212380" cy="878617"/>
          </a:xfrm>
        </p:spPr>
        <p:txBody>
          <a:bodyPr/>
          <a:lstStyle/>
          <a:p>
            <a:r>
              <a:rPr lang="en-US" dirty="0"/>
              <a:t>4. Interests (Objectives)</a:t>
            </a:r>
          </a:p>
        </p:txBody>
      </p:sp>
      <p:sp>
        <p:nvSpPr>
          <p:cNvPr id="3" name="Content Placeholder 2"/>
          <p:cNvSpPr>
            <a:spLocks noGrp="1"/>
          </p:cNvSpPr>
          <p:nvPr>
            <p:ph sz="quarter" idx="14"/>
          </p:nvPr>
        </p:nvSpPr>
        <p:spPr>
          <a:xfrm>
            <a:off x="463309" y="1196752"/>
            <a:ext cx="3988079" cy="4320482"/>
          </a:xfrm>
        </p:spPr>
        <p:txBody>
          <a:bodyPr>
            <a:normAutofit/>
          </a:bodyPr>
          <a:lstStyle/>
          <a:p>
            <a:pPr marL="342900" indent="-342900">
              <a:buFont typeface="Arial" panose="020B0604020202020204" pitchFamily="34" charset="0"/>
              <a:buChar char="•"/>
            </a:pPr>
            <a:r>
              <a:rPr lang="en-US" dirty="0"/>
              <a:t>Needs, desires, and fears that drive negotiations</a:t>
            </a:r>
          </a:p>
          <a:p>
            <a:pPr marL="342900" indent="-342900">
              <a:buFont typeface="Arial" panose="020B0604020202020204" pitchFamily="34" charset="0"/>
              <a:buChar char="•"/>
            </a:pPr>
            <a:r>
              <a:rPr lang="en-US" dirty="0"/>
              <a:t>You should </a:t>
            </a:r>
          </a:p>
          <a:p>
            <a:pPr lvl="2"/>
            <a:r>
              <a:rPr lang="en-US" i="0" dirty="0"/>
              <a:t>Focus on interests, not positions! (Example: quarrel about how much the window should be open)</a:t>
            </a:r>
          </a:p>
          <a:p>
            <a:pPr lvl="2"/>
            <a:r>
              <a:rPr lang="en-US" i="0" dirty="0"/>
              <a:t>Clarify and prioritize your interests</a:t>
            </a:r>
          </a:p>
          <a:p>
            <a:pPr lvl="2"/>
            <a:r>
              <a:rPr lang="en-US" i="0" dirty="0"/>
              <a:t>Identify the relevant parties and clarify their interests – both personal and group/subgroup interests; open and hidden</a:t>
            </a:r>
          </a:p>
          <a:p>
            <a:pPr lvl="2"/>
            <a:r>
              <a:rPr lang="en-US" i="0" dirty="0"/>
              <a:t>Remember that negotiators are people with personal interests always involved</a:t>
            </a:r>
          </a:p>
          <a:p>
            <a:endParaRPr lang="en-US" dirty="0"/>
          </a:p>
        </p:txBody>
      </p:sp>
      <p:sp>
        <p:nvSpPr>
          <p:cNvPr id="5" name="Content Placeholder 4"/>
          <p:cNvSpPr>
            <a:spLocks noGrp="1"/>
          </p:cNvSpPr>
          <p:nvPr>
            <p:ph sz="quarter" idx="18"/>
          </p:nvPr>
        </p:nvSpPr>
        <p:spPr>
          <a:xfrm>
            <a:off x="4687610" y="1196752"/>
            <a:ext cx="3988079" cy="4608512"/>
          </a:xfrm>
        </p:spPr>
        <p:txBody>
          <a:bodyPr>
            <a:normAutofit/>
          </a:bodyPr>
          <a:lstStyle/>
          <a:p>
            <a:pPr marL="342900" indent="-342900">
              <a:buFont typeface="Arial" panose="020B0604020202020204" pitchFamily="34" charset="0"/>
              <a:buChar char="•"/>
            </a:pPr>
            <a:r>
              <a:rPr lang="en-US" dirty="0"/>
              <a:t>The more we have thought about our interests in advance, the more likely we are to meet them</a:t>
            </a:r>
          </a:p>
          <a:p>
            <a:pPr marL="342900" indent="-342900">
              <a:buFont typeface="Arial" panose="020B0604020202020204" pitchFamily="34" charset="0"/>
              <a:buChar char="•"/>
            </a:pPr>
            <a:r>
              <a:rPr lang="en-US" dirty="0"/>
              <a:t>Questions on interests when preparing for a negotiation: </a:t>
            </a:r>
          </a:p>
          <a:p>
            <a:pPr lvl="2"/>
            <a:r>
              <a:rPr lang="en-US" i="0" dirty="0"/>
              <a:t>Are you likely to be quarreling about your positions?</a:t>
            </a:r>
          </a:p>
          <a:p>
            <a:pPr lvl="2"/>
            <a:r>
              <a:rPr lang="en-US" i="0" dirty="0"/>
              <a:t>Why do you want what you want? </a:t>
            </a:r>
          </a:p>
          <a:p>
            <a:pPr lvl="2"/>
            <a:r>
              <a:rPr lang="en-US" i="0" dirty="0"/>
              <a:t>Have you prioritized the issues that are important to you?</a:t>
            </a:r>
          </a:p>
          <a:p>
            <a:pPr lvl="2"/>
            <a:r>
              <a:rPr lang="en-US" i="0" dirty="0"/>
              <a:t>Are you confused about "where they are coming from"?</a:t>
            </a:r>
          </a:p>
          <a:p>
            <a:pPr lvl="2"/>
            <a:r>
              <a:rPr lang="en-US" i="0" dirty="0"/>
              <a:t>Have you considered what you would want if you were in their shoes?</a:t>
            </a:r>
          </a:p>
        </p:txBody>
      </p:sp>
      <p:sp>
        <p:nvSpPr>
          <p:cNvPr id="4" name="Slide Number Placeholder 3"/>
          <p:cNvSpPr>
            <a:spLocks noGrp="1"/>
          </p:cNvSpPr>
          <p:nvPr>
            <p:ph type="sldNum" sz="quarter" idx="21"/>
          </p:nvPr>
        </p:nvSpPr>
        <p:spPr/>
        <p:txBody>
          <a:bodyPr/>
          <a:lstStyle/>
          <a:p>
            <a:pPr>
              <a:defRPr/>
            </a:pPr>
            <a:fld id="{7D79A8AE-7274-0C4A-AB42-92022833E6E2}" type="slidenum">
              <a:rPr lang="fi-FI" smtClean="0"/>
              <a:pPr>
                <a:defRPr/>
              </a:pPr>
              <a:t>6</a:t>
            </a:fld>
            <a:endParaRPr lang="fi-FI"/>
          </a:p>
        </p:txBody>
      </p:sp>
    </p:spTree>
    <p:extLst>
      <p:ext uri="{BB962C8B-B14F-4D97-AF65-F5344CB8AC3E}">
        <p14:creationId xmlns:p14="http://schemas.microsoft.com/office/powerpoint/2010/main" val="412026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308" y="318135"/>
            <a:ext cx="8212380" cy="665713"/>
          </a:xfrm>
        </p:spPr>
        <p:txBody>
          <a:bodyPr/>
          <a:lstStyle/>
          <a:p>
            <a:r>
              <a:rPr lang="en-US" dirty="0"/>
              <a:t>5. Options</a:t>
            </a:r>
          </a:p>
        </p:txBody>
      </p:sp>
      <p:sp>
        <p:nvSpPr>
          <p:cNvPr id="3" name="Content Placeholder 2"/>
          <p:cNvSpPr>
            <a:spLocks noGrp="1"/>
          </p:cNvSpPr>
          <p:nvPr>
            <p:ph sz="quarter" idx="14"/>
          </p:nvPr>
        </p:nvSpPr>
        <p:spPr>
          <a:xfrm>
            <a:off x="463309" y="1111170"/>
            <a:ext cx="3988079" cy="4710896"/>
          </a:xfrm>
        </p:spPr>
        <p:txBody>
          <a:bodyPr>
            <a:normAutofit/>
          </a:bodyPr>
          <a:lstStyle/>
          <a:p>
            <a:r>
              <a:rPr lang="en-US" sz="2000" dirty="0"/>
              <a:t>You should </a:t>
            </a:r>
          </a:p>
          <a:p>
            <a:pPr lvl="2"/>
            <a:r>
              <a:rPr lang="en-US" sz="2000" i="0" dirty="0"/>
              <a:t>Create options to meet your and their interests</a:t>
            </a:r>
          </a:p>
          <a:p>
            <a:pPr lvl="2"/>
            <a:r>
              <a:rPr lang="en-US" sz="2000" i="0" dirty="0"/>
              <a:t>Find options that benefit both (all) parties, if you can</a:t>
            </a:r>
          </a:p>
          <a:p>
            <a:pPr lvl="2"/>
            <a:r>
              <a:rPr lang="en-US" sz="2000" i="0" dirty="0"/>
              <a:t>Find value in differences; sources of difference  can be e.g. risk, timing, perceptions, or different value placed on an issue</a:t>
            </a:r>
          </a:p>
          <a:p>
            <a:pPr lvl="2"/>
            <a:r>
              <a:rPr lang="en-US" sz="2000" i="0" dirty="0"/>
              <a:t>Look at the issue from multiple sides</a:t>
            </a:r>
          </a:p>
          <a:p>
            <a:pPr lvl="2"/>
            <a:r>
              <a:rPr lang="en-US" sz="2000" i="0" dirty="0"/>
              <a:t>Separate options creation and decision making</a:t>
            </a:r>
          </a:p>
          <a:p>
            <a:endParaRPr lang="en-US" dirty="0"/>
          </a:p>
        </p:txBody>
      </p:sp>
      <p:sp>
        <p:nvSpPr>
          <p:cNvPr id="5" name="Content Placeholder 4"/>
          <p:cNvSpPr>
            <a:spLocks noGrp="1"/>
          </p:cNvSpPr>
          <p:nvPr>
            <p:ph sz="quarter" idx="18"/>
          </p:nvPr>
        </p:nvSpPr>
        <p:spPr>
          <a:xfrm>
            <a:off x="4687610" y="1111170"/>
            <a:ext cx="3988079" cy="4406064"/>
          </a:xfrm>
        </p:spPr>
        <p:txBody>
          <a:bodyPr>
            <a:normAutofit/>
          </a:bodyPr>
          <a:lstStyle/>
          <a:p>
            <a:r>
              <a:rPr lang="en-US" dirty="0"/>
              <a:t>Some questions on options when preparing for a negotiation: </a:t>
            </a:r>
          </a:p>
          <a:p>
            <a:pPr lvl="1"/>
            <a:r>
              <a:rPr lang="en-US" dirty="0"/>
              <a:t>Does the situation look as though someone must win, the other lose?</a:t>
            </a:r>
          </a:p>
          <a:p>
            <a:pPr lvl="1"/>
            <a:r>
              <a:rPr lang="en-US" dirty="0"/>
              <a:t>Is this a business or family situation where you both have things to gain?</a:t>
            </a:r>
          </a:p>
          <a:p>
            <a:pPr lvl="1"/>
            <a:r>
              <a:rPr lang="en-US" dirty="0"/>
              <a:t>Is it possible that your interests are compatible?</a:t>
            </a:r>
          </a:p>
          <a:p>
            <a:pPr lvl="1"/>
            <a:r>
              <a:rPr lang="en-US" dirty="0"/>
              <a:t>Have you never engaged in joint brainstorming of possibilities?</a:t>
            </a:r>
          </a:p>
          <a:p>
            <a:pPr lvl="1"/>
            <a:r>
              <a:rPr lang="en-US" dirty="0"/>
              <a:t>Have you reached a stalemate?</a:t>
            </a:r>
          </a:p>
          <a:p>
            <a:endParaRPr lang="en-US" dirty="0"/>
          </a:p>
        </p:txBody>
      </p:sp>
      <p:sp>
        <p:nvSpPr>
          <p:cNvPr id="4" name="Slide Number Placeholder 3"/>
          <p:cNvSpPr>
            <a:spLocks noGrp="1"/>
          </p:cNvSpPr>
          <p:nvPr>
            <p:ph type="sldNum" sz="quarter" idx="21"/>
          </p:nvPr>
        </p:nvSpPr>
        <p:spPr/>
        <p:txBody>
          <a:bodyPr/>
          <a:lstStyle/>
          <a:p>
            <a:pPr>
              <a:defRPr/>
            </a:pPr>
            <a:fld id="{7D79A8AE-7274-0C4A-AB42-92022833E6E2}" type="slidenum">
              <a:rPr lang="fi-FI" smtClean="0"/>
              <a:pPr>
                <a:defRPr/>
              </a:pPr>
              <a:t>7</a:t>
            </a:fld>
            <a:endParaRPr lang="fi-FI"/>
          </a:p>
        </p:txBody>
      </p:sp>
    </p:spTree>
    <p:extLst>
      <p:ext uri="{BB962C8B-B14F-4D97-AF65-F5344CB8AC3E}">
        <p14:creationId xmlns:p14="http://schemas.microsoft.com/office/powerpoint/2010/main" val="183648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US" dirty="0"/>
              <a:t>Four basic steps in inventing options</a:t>
            </a:r>
          </a:p>
        </p:txBody>
      </p:sp>
      <p:graphicFrame>
        <p:nvGraphicFramePr>
          <p:cNvPr id="17" name="Diagram 16"/>
          <p:cNvGraphicFramePr/>
          <p:nvPr/>
        </p:nvGraphicFramePr>
        <p:xfrm>
          <a:off x="1524000" y="139700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p:cNvSpPr txBox="1"/>
          <p:nvPr/>
        </p:nvSpPr>
        <p:spPr>
          <a:xfrm>
            <a:off x="265471" y="4214910"/>
            <a:ext cx="2757948" cy="830997"/>
          </a:xfrm>
          <a:prstGeom prst="rect">
            <a:avLst/>
          </a:prstGeom>
          <a:noFill/>
        </p:spPr>
        <p:txBody>
          <a:bodyPr wrap="square" rtlCol="0">
            <a:spAutoFit/>
          </a:bodyPr>
          <a:lstStyle/>
          <a:p>
            <a:pPr marL="176213" indent="-176213">
              <a:buFont typeface="Arial" pitchFamily="34" charset="0"/>
              <a:buChar char="•"/>
            </a:pPr>
            <a:r>
              <a:rPr lang="en-US" sz="1600" dirty="0"/>
              <a:t>What’s wrong?</a:t>
            </a:r>
          </a:p>
          <a:p>
            <a:pPr marL="176213" indent="-176213">
              <a:buFont typeface="Arial" pitchFamily="34" charset="0"/>
              <a:buChar char="•"/>
            </a:pPr>
            <a:r>
              <a:rPr lang="en-US" sz="1600" dirty="0"/>
              <a:t>What are current symptoms?</a:t>
            </a:r>
          </a:p>
        </p:txBody>
      </p:sp>
      <p:sp>
        <p:nvSpPr>
          <p:cNvPr id="19" name="TextBox 18"/>
          <p:cNvSpPr txBox="1"/>
          <p:nvPr/>
        </p:nvSpPr>
        <p:spPr>
          <a:xfrm>
            <a:off x="240890" y="1565117"/>
            <a:ext cx="2576052" cy="1569660"/>
          </a:xfrm>
          <a:prstGeom prst="rect">
            <a:avLst/>
          </a:prstGeom>
          <a:noFill/>
        </p:spPr>
        <p:txBody>
          <a:bodyPr wrap="square" rtlCol="0">
            <a:spAutoFit/>
          </a:bodyPr>
          <a:lstStyle/>
          <a:p>
            <a:pPr marL="176213" indent="-176213">
              <a:buFont typeface="Arial" pitchFamily="34" charset="0"/>
              <a:buChar char="•"/>
            </a:pPr>
            <a:r>
              <a:rPr lang="en-US" sz="1600" dirty="0"/>
              <a:t>Sort symptoms into categories</a:t>
            </a:r>
          </a:p>
          <a:p>
            <a:pPr marL="176213" indent="-176213">
              <a:buFont typeface="Arial" pitchFamily="34" charset="0"/>
              <a:buChar char="•"/>
            </a:pPr>
            <a:r>
              <a:rPr lang="en-US" sz="1600" dirty="0"/>
              <a:t>Suggest causes</a:t>
            </a:r>
          </a:p>
          <a:p>
            <a:pPr marL="176213" indent="-176213">
              <a:buFont typeface="Arial" pitchFamily="34" charset="0"/>
              <a:buChar char="•"/>
            </a:pPr>
            <a:r>
              <a:rPr lang="en-US" sz="1600" dirty="0"/>
              <a:t>Observe what is lacking</a:t>
            </a:r>
          </a:p>
          <a:p>
            <a:pPr marL="176213" indent="-176213">
              <a:buFont typeface="Arial" pitchFamily="34" charset="0"/>
              <a:buChar char="•"/>
            </a:pPr>
            <a:r>
              <a:rPr lang="en-US" sz="1600" dirty="0"/>
              <a:t>Note barriers to resolving the problem</a:t>
            </a:r>
          </a:p>
        </p:txBody>
      </p:sp>
      <p:sp>
        <p:nvSpPr>
          <p:cNvPr id="20" name="TextBox 19"/>
          <p:cNvSpPr txBox="1"/>
          <p:nvPr/>
        </p:nvSpPr>
        <p:spPr>
          <a:xfrm>
            <a:off x="6386052" y="1594613"/>
            <a:ext cx="2757948" cy="1815882"/>
          </a:xfrm>
          <a:prstGeom prst="rect">
            <a:avLst/>
          </a:prstGeom>
          <a:noFill/>
        </p:spPr>
        <p:txBody>
          <a:bodyPr wrap="square" rtlCol="0">
            <a:spAutoFit/>
          </a:bodyPr>
          <a:lstStyle/>
          <a:p>
            <a:pPr marL="176213" indent="-176213">
              <a:buFont typeface="Arial" pitchFamily="34" charset="0"/>
              <a:buChar char="•"/>
            </a:pPr>
            <a:r>
              <a:rPr lang="en-US" sz="1600" dirty="0"/>
              <a:t>What are possible strategies or prescriptions?</a:t>
            </a:r>
          </a:p>
          <a:p>
            <a:pPr marL="176213" indent="-176213">
              <a:buFont typeface="Arial" pitchFamily="34" charset="0"/>
              <a:buChar char="•"/>
            </a:pPr>
            <a:r>
              <a:rPr lang="en-US" sz="1600" dirty="0"/>
              <a:t>What are some theoretical cures?</a:t>
            </a:r>
          </a:p>
          <a:p>
            <a:pPr marL="176213" indent="-176213">
              <a:buFont typeface="Arial" pitchFamily="34" charset="0"/>
              <a:buChar char="•"/>
            </a:pPr>
            <a:r>
              <a:rPr lang="en-US" sz="1600" dirty="0"/>
              <a:t>Generate broad ideas about what might be done</a:t>
            </a:r>
          </a:p>
        </p:txBody>
      </p:sp>
      <p:sp>
        <p:nvSpPr>
          <p:cNvPr id="21" name="TextBox 20"/>
          <p:cNvSpPr txBox="1"/>
          <p:nvPr/>
        </p:nvSpPr>
        <p:spPr>
          <a:xfrm>
            <a:off x="6386052" y="4175581"/>
            <a:ext cx="2757948" cy="1077218"/>
          </a:xfrm>
          <a:prstGeom prst="rect">
            <a:avLst/>
          </a:prstGeom>
          <a:noFill/>
        </p:spPr>
        <p:txBody>
          <a:bodyPr wrap="square" rtlCol="0">
            <a:spAutoFit/>
          </a:bodyPr>
          <a:lstStyle/>
          <a:p>
            <a:pPr marL="176213" indent="-176213">
              <a:buFont typeface="Arial" pitchFamily="34" charset="0"/>
              <a:buChar char="•"/>
            </a:pPr>
            <a:r>
              <a:rPr lang="en-US" sz="1600" dirty="0"/>
              <a:t>What might be done?</a:t>
            </a:r>
          </a:p>
          <a:p>
            <a:pPr marL="176213" indent="-176213">
              <a:buFont typeface="Arial" pitchFamily="34" charset="0"/>
              <a:buChar char="•"/>
            </a:pPr>
            <a:r>
              <a:rPr lang="en-US" sz="1600" dirty="0"/>
              <a:t>What specific steps might be taken to deal with the problems?</a:t>
            </a:r>
          </a:p>
        </p:txBody>
      </p:sp>
      <p:sp>
        <p:nvSpPr>
          <p:cNvPr id="2" name="Slide Number Placeholder 1"/>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5759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63308" y="318135"/>
            <a:ext cx="8212380" cy="885632"/>
          </a:xfrm>
        </p:spPr>
        <p:txBody>
          <a:bodyPr/>
          <a:lstStyle/>
          <a:p>
            <a:r>
              <a:rPr lang="en-US" dirty="0"/>
              <a:t>6. Use agreed (objective) criteria</a:t>
            </a:r>
          </a:p>
        </p:txBody>
      </p:sp>
      <p:sp>
        <p:nvSpPr>
          <p:cNvPr id="4" name="Content Placeholder 3"/>
          <p:cNvSpPr>
            <a:spLocks noGrp="1"/>
          </p:cNvSpPr>
          <p:nvPr>
            <p:ph sz="quarter" idx="14"/>
          </p:nvPr>
        </p:nvSpPr>
        <p:spPr/>
        <p:txBody>
          <a:bodyPr>
            <a:normAutofit lnSpcReduction="10000"/>
          </a:bodyPr>
          <a:lstStyle/>
          <a:p>
            <a:pPr marL="342900" indent="-342900">
              <a:buFont typeface="Arial" panose="020B0604020202020204" pitchFamily="34" charset="0"/>
              <a:buChar char="•"/>
            </a:pPr>
            <a:r>
              <a:rPr lang="en-US" dirty="0"/>
              <a:t>Effective negotiators persuade their counterparts </a:t>
            </a:r>
          </a:p>
          <a:p>
            <a:pPr marL="342900" indent="-342900">
              <a:buFont typeface="Arial" panose="020B0604020202020204" pitchFamily="34" charset="0"/>
              <a:buChar char="•"/>
            </a:pPr>
            <a:r>
              <a:rPr lang="en-US" b="0" dirty="0"/>
              <a:t>Use verifiable external standards </a:t>
            </a:r>
          </a:p>
          <a:p>
            <a:pPr lvl="2"/>
            <a:r>
              <a:rPr lang="en-US" i="0" dirty="0"/>
              <a:t>to persuade others that they are being treated fairly</a:t>
            </a:r>
          </a:p>
          <a:p>
            <a:pPr marL="342900" indent="-342900">
              <a:buFont typeface="Arial" panose="020B0604020202020204" pitchFamily="34" charset="0"/>
              <a:buChar char="•"/>
            </a:pPr>
            <a:r>
              <a:rPr lang="en-US" dirty="0"/>
              <a:t>You should </a:t>
            </a:r>
          </a:p>
          <a:p>
            <a:pPr lvl="2"/>
            <a:r>
              <a:rPr lang="en-US" i="0" dirty="0"/>
              <a:t>Agree on criteria before choosing an option if possible</a:t>
            </a:r>
          </a:p>
          <a:p>
            <a:pPr lvl="2"/>
            <a:r>
              <a:rPr lang="en-US" i="0" dirty="0"/>
              <a:t>Use the fairness of the process to persuade</a:t>
            </a:r>
          </a:p>
          <a:p>
            <a:pPr lvl="2"/>
            <a:r>
              <a:rPr lang="en-US" i="0" dirty="0"/>
              <a:t>Provide objective arguments, facts; not opinions</a:t>
            </a:r>
          </a:p>
          <a:p>
            <a:pPr lvl="2"/>
            <a:r>
              <a:rPr lang="en-US" i="0" dirty="0"/>
              <a:t>Cover all important stake holders and interest groups</a:t>
            </a:r>
          </a:p>
        </p:txBody>
      </p:sp>
      <p:sp>
        <p:nvSpPr>
          <p:cNvPr id="7" name="Content Placeholder 6"/>
          <p:cNvSpPr>
            <a:spLocks noGrp="1"/>
          </p:cNvSpPr>
          <p:nvPr>
            <p:ph sz="quarter" idx="18"/>
          </p:nvPr>
        </p:nvSpPr>
        <p:spPr/>
        <p:txBody>
          <a:bodyPr>
            <a:normAutofit/>
          </a:bodyPr>
          <a:lstStyle/>
          <a:p>
            <a:pPr marL="342900" indent="-342900">
              <a:buFont typeface="Arial" panose="020B0604020202020204" pitchFamily="34" charset="0"/>
              <a:buChar char="•"/>
            </a:pPr>
            <a:r>
              <a:rPr lang="en-US" dirty="0"/>
              <a:t>Some questions on legitimacy when preparing for a negotiation: </a:t>
            </a:r>
          </a:p>
          <a:p>
            <a:pPr lvl="2"/>
            <a:r>
              <a:rPr lang="en-US" i="0" dirty="0"/>
              <a:t>Are you concerned that you may get ripped off? Are you treated unfairly?</a:t>
            </a:r>
          </a:p>
          <a:p>
            <a:pPr lvl="2"/>
            <a:r>
              <a:rPr lang="en-US" i="0" dirty="0"/>
              <a:t>Would it help to give them convincing arguments as to why your proposal is fair for them?</a:t>
            </a:r>
          </a:p>
          <a:p>
            <a:pPr lvl="2"/>
            <a:r>
              <a:rPr lang="en-US" i="0" dirty="0"/>
              <a:t>Will you have to explain to others why you agreed to whatever it is you agree on? Will they?</a:t>
            </a:r>
          </a:p>
          <a:p>
            <a:pPr lvl="2"/>
            <a:r>
              <a:rPr lang="en-US" i="0" dirty="0"/>
              <a:t>Are there critics who are likely to go after one or both of you?</a:t>
            </a:r>
          </a:p>
          <a:p>
            <a:pPr lvl="1"/>
            <a:endParaRPr lang="en-US" dirty="0"/>
          </a:p>
        </p:txBody>
      </p:sp>
      <p:sp>
        <p:nvSpPr>
          <p:cNvPr id="2" name="Slide Number Placeholder 1"/>
          <p:cNvSpPr>
            <a:spLocks noGrp="1"/>
          </p:cNvSpPr>
          <p:nvPr>
            <p:ph type="sldNum" sz="quarter" idx="21"/>
          </p:nvPr>
        </p:nvSpPr>
        <p:spPr/>
        <p:txBody>
          <a:bodyPr/>
          <a:lstStyle/>
          <a:p>
            <a:pPr>
              <a:defRPr/>
            </a:pPr>
            <a:fld id="{7D79A8AE-7274-0C4A-AB42-92022833E6E2}" type="slidenum">
              <a:rPr lang="fi-FI" smtClean="0"/>
              <a:pPr>
                <a:defRPr/>
              </a:pPr>
              <a:t>9</a:t>
            </a:fld>
            <a:endParaRPr lang="fi-FI"/>
          </a:p>
        </p:txBody>
      </p:sp>
    </p:spTree>
    <p:extLst>
      <p:ext uri="{BB962C8B-B14F-4D97-AF65-F5344CB8AC3E}">
        <p14:creationId xmlns:p14="http://schemas.microsoft.com/office/powerpoint/2010/main" val="92330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1602</Words>
  <Application>Microsoft Macintosh PowerPoint</Application>
  <PresentationFormat>On-screen Show (4:3)</PresentationFormat>
  <Paragraphs>429</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ＭＳ Ｐゴシック</vt:lpstr>
      <vt:lpstr>Arial</vt:lpstr>
      <vt:lpstr>Calibri</vt:lpstr>
      <vt:lpstr>Courier New</vt:lpstr>
      <vt:lpstr>Georgia</vt:lpstr>
      <vt:lpstr>Lucida Grande</vt:lpstr>
      <vt:lpstr>Office Theme</vt:lpstr>
      <vt:lpstr>Negotiation Analytics 30C02000 Jyrki Wallenius   </vt:lpstr>
      <vt:lpstr>Seven Elements of Negotiation by Roger Fisher and William Ury  </vt:lpstr>
      <vt:lpstr>1. Relationship</vt:lpstr>
      <vt:lpstr>2. Communication</vt:lpstr>
      <vt:lpstr>3. BATNA - Best Alternative To Negotiated Agreement</vt:lpstr>
      <vt:lpstr>4. Interests (Objectives)</vt:lpstr>
      <vt:lpstr>5. Options</vt:lpstr>
      <vt:lpstr>Four basic steps in inventing options</vt:lpstr>
      <vt:lpstr>6. Use agreed (objective) criteria</vt:lpstr>
      <vt:lpstr>7. Commitment</vt:lpstr>
      <vt:lpstr> Game theory</vt:lpstr>
      <vt:lpstr>The strategic essence of interactive thinking (game theory)</vt:lpstr>
      <vt:lpstr>The 2 x 2 matrix display</vt:lpstr>
      <vt:lpstr>Two-by-two matrix games from simple to complex cases</vt:lpstr>
      <vt:lpstr>Indeterminacy: No clear strategy resembles Rock, Paper, Scissors!</vt:lpstr>
      <vt:lpstr>Dominance</vt:lpstr>
      <vt:lpstr>Equilibrium (Play this game! No pre-play talk!) There is no dominating strategy</vt:lpstr>
      <vt:lpstr> Advantage in going first: relaxing the assumption of simultaneous moves</vt:lpstr>
      <vt:lpstr>Threats and communication (allow communication) – up and left dominates</vt:lpstr>
      <vt:lpstr>Doomed by rationality (Down and Right Dominates)</vt:lpstr>
      <vt:lpstr>The prisoner’s dilemma (play the game!)</vt:lpstr>
      <vt:lpstr>Iterated dilemma game and tacit collusion</vt:lpstr>
      <vt:lpstr>Ultimatum Game – no pre-play communication, game played once</vt:lpstr>
    </vt:vector>
  </TitlesOfParts>
  <Company>Aalto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Analytics 30C02000</dc:title>
  <dc:creator>Wallenius Jyrki</dc:creator>
  <cp:lastModifiedBy>Microsoft Office User</cp:lastModifiedBy>
  <cp:revision>30</cp:revision>
  <dcterms:created xsi:type="dcterms:W3CDTF">2016-03-20T13:02:41Z</dcterms:created>
  <dcterms:modified xsi:type="dcterms:W3CDTF">2019-04-30T13:11:04Z</dcterms:modified>
</cp:coreProperties>
</file>