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67" r:id="rId2"/>
    <p:sldId id="264" r:id="rId3"/>
    <p:sldId id="258" r:id="rId4"/>
    <p:sldId id="265" r:id="rId5"/>
    <p:sldId id="261" r:id="rId6"/>
    <p:sldId id="259" r:id="rId7"/>
    <p:sldId id="271" r:id="rId8"/>
    <p:sldId id="272" r:id="rId9"/>
    <p:sldId id="273" r:id="rId10"/>
    <p:sldId id="274" r:id="rId11"/>
    <p:sldId id="260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4E41-E725-4924-8D90-1BD5E00B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DF55-BB67-4FEE-9317-8E016470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8811-407B-4624-9CCC-1205ABD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643F-2E0A-4394-AA8A-CAC257D6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CB5-531B-4886-A920-5E01D6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68B-3E55-4A0A-835F-20BC2AB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9C8-D502-4DE0-8D87-293D9288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9152-BE41-4261-B856-C15E1F73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AC23-1841-45A0-99A8-25EEDE01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E03-CAB9-400B-BD34-E5A87F3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5746-23C9-47D5-9573-F077F9229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E6DD-50CA-48BE-A36C-806B7A3A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B7-198F-469D-839D-9B5E70E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E872-C27A-4485-852B-95DC92B0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B2E9-25E3-427B-BE66-2BCEBFD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F9E-4F00-4F82-9177-9A1CA2F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0457-03D4-4646-B4A9-780E0599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3361-4388-4E52-BB1C-2C2A6B13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D79A-18BF-42CE-A441-11E74F6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4281-7159-4B84-BF2F-42BA6DD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0A78-B9F0-4A5D-9CD1-4DD5BC9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ADBA-96CA-4DFB-BAF3-02D44C5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2A61-B2DA-484A-9439-E5460D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5474-2298-48E5-910E-82D8B08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1C21-3D2B-4623-8CF7-C3FC28A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D34-7326-4E41-AA3A-1284265F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3AC-BDD9-46F0-A2E5-6965786A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7152-B43B-4064-9B6B-61EE6ED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A0DB-756E-4097-8A68-63B7C9E9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01C2-FBC6-4BEC-AE3D-ACE2BC4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B71-A9A1-42B2-A5D1-FED4B33C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E196-56D8-4E42-9EF2-6F0C092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15D-F487-4034-BEC8-3D1D2358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0F2E-89CA-4B3E-A06B-079E7B17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BB64-C7C9-4D74-876A-68FA9E0F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5E3EE-5DD5-400F-B6BB-45946E93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E3D50-66FA-4D5F-99BB-1994143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6681-673F-440E-99BB-42C40710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2EAE2-F4F5-4554-A324-BC0876F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9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A33-0BFC-411A-A87E-5507808B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C22E9-CC18-4E8F-9284-246EA8BA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DB03-4239-4C92-A6C7-45D37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629-A2D8-4CF4-8A18-7A62ADC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84D3-4076-42B9-930D-8DE94FE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95E7-B68E-4246-BDE9-9A1351F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5C85-55B3-4A6C-B43E-E76F62A5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A3-8DC0-4FBB-8223-BD11877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87C-6FED-4C01-81C3-4F33972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138-6A65-46FB-976E-1E388A00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9F3F-70DC-4414-8842-8C377715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6E01-AD38-470E-8E0D-E71F366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D29E-1FBC-4FCE-A42B-C995E22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46B-6B0D-47DE-9C5D-1BF096B5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FA20C-CE64-41FF-B617-1CAE703F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B198-6255-45C1-9E80-91DFC913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CBC5-B7E6-4AD4-91B2-007E2CD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DCC6-7092-4500-9F34-AC399B33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8F55-BA48-475E-A1A7-966542C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6089-12CC-47D5-8F5E-43FBE02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256F-B153-4642-A6C5-ADD9B4DB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B5F-B483-4941-BD25-38469B9C8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18F-CFE4-4297-8307-D027D7F37DA4}" type="datetimeFigureOut">
              <a:rPr lang="fi-FI" smtClean="0"/>
              <a:t>11.9.2022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D70D-3140-4E23-BE0E-990EE28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B237-B3EA-4658-8B54-23A263E93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2.oph.fi/ops/taitotasoasteikko.pdf" TargetMode="External"/><Relationship Id="rId2" Type="http://schemas.openxmlformats.org/officeDocument/2006/relationships/hyperlink" Target="https://movi.jyu.fi/fi/ohjeita/ruotsin-arvi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common-european-framework-reference-languages/table-3-cefr-3.3-common-reference-levels-qualitative-aspects-of-spoken-language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 till den stora världen">
            <a:extLst>
              <a:ext uri="{FF2B5EF4-FFF2-40B4-BE49-F238E27FC236}">
                <a16:creationId xmlns:a16="http://schemas.microsoft.com/office/drawing/2014/main" id="{C3164392-E050-4250-B8B3-06FD1BFA908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844"/>
          <a:stretch/>
        </p:blipFill>
        <p:spPr>
          <a:xfrm>
            <a:off x="20" y="934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58164-AA97-4EA6-A11E-D9962557E7F7}"/>
              </a:ext>
            </a:extLst>
          </p:cNvPr>
          <p:cNvSpPr txBox="1"/>
          <p:nvPr/>
        </p:nvSpPr>
        <p:spPr>
          <a:xfrm>
            <a:off x="949036" y="5114059"/>
            <a:ext cx="85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LC-5410 Svenska </a:t>
            </a:r>
            <a:r>
              <a:rPr lang="en-US" sz="3600" dirty="0" err="1">
                <a:solidFill>
                  <a:srgbClr val="FFFF00"/>
                </a:solidFill>
              </a:rPr>
              <a:t>inom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teknik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HYVÄ MUISTAA	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Kielitaito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ole</a:t>
            </a:r>
            <a:r>
              <a:rPr lang="sv-FI" dirty="0"/>
              <a:t> </a:t>
            </a:r>
            <a:r>
              <a:rPr lang="sv-FI" dirty="0" err="1"/>
              <a:t>staattinen</a:t>
            </a:r>
            <a:r>
              <a:rPr lang="sv-FI" dirty="0"/>
              <a:t> </a:t>
            </a:r>
            <a:r>
              <a:rPr lang="sv-FI" dirty="0" err="1"/>
              <a:t>tila</a:t>
            </a:r>
            <a:r>
              <a:rPr lang="sv-FI" dirty="0"/>
              <a:t> </a:t>
            </a:r>
            <a:r>
              <a:rPr lang="sv-FI" dirty="0" err="1"/>
              <a:t>vaan</a:t>
            </a:r>
            <a:r>
              <a:rPr lang="sv-FI" dirty="0"/>
              <a:t> se on </a:t>
            </a:r>
            <a:r>
              <a:rPr lang="sv-FI" dirty="0" err="1"/>
              <a:t>jatkuvassa</a:t>
            </a:r>
            <a:r>
              <a:rPr lang="sv-FI" dirty="0"/>
              <a:t> </a:t>
            </a:r>
            <a:r>
              <a:rPr lang="sv-FI" dirty="0" err="1"/>
              <a:t>dynaamisessa</a:t>
            </a:r>
            <a:r>
              <a:rPr lang="sv-FI" dirty="0"/>
              <a:t> </a:t>
            </a:r>
            <a:r>
              <a:rPr lang="sv-FI" dirty="0" err="1"/>
              <a:t>muutoksessa</a:t>
            </a:r>
            <a:r>
              <a:rPr lang="sv-FI" dirty="0"/>
              <a:t>. </a:t>
            </a:r>
            <a:r>
              <a:rPr lang="sv-FI" dirty="0" err="1"/>
              <a:t>Siihen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mm.</a:t>
            </a:r>
          </a:p>
          <a:p>
            <a:pPr lvl="1"/>
            <a:r>
              <a:rPr lang="sv-FI" dirty="0" err="1"/>
              <a:t>päivän</a:t>
            </a:r>
            <a:r>
              <a:rPr lang="sv-FI" dirty="0"/>
              <a:t> </a:t>
            </a:r>
            <a:r>
              <a:rPr lang="sv-FI" dirty="0" err="1"/>
              <a:t>viretila</a:t>
            </a:r>
            <a:endParaRPr lang="sv-FI" dirty="0"/>
          </a:p>
          <a:p>
            <a:pPr lvl="1"/>
            <a:r>
              <a:rPr lang="sv-FI" dirty="0" err="1"/>
              <a:t>jännittäminen</a:t>
            </a:r>
            <a:r>
              <a:rPr lang="sv-FI" dirty="0"/>
              <a:t>, </a:t>
            </a:r>
            <a:r>
              <a:rPr lang="sv-FI" dirty="0" err="1"/>
              <a:t>joka</a:t>
            </a:r>
            <a:r>
              <a:rPr lang="sv-FI" dirty="0"/>
              <a:t> </a:t>
            </a:r>
            <a:r>
              <a:rPr lang="sv-FI" dirty="0" err="1"/>
              <a:t>saa</a:t>
            </a:r>
            <a:r>
              <a:rPr lang="sv-FI" dirty="0"/>
              <a:t>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parantamaan</a:t>
            </a:r>
            <a:r>
              <a:rPr lang="sv-FI" dirty="0"/>
              <a:t> </a:t>
            </a:r>
            <a:r>
              <a:rPr lang="sv-FI" dirty="0" err="1"/>
              <a:t>suoritusta</a:t>
            </a:r>
            <a:r>
              <a:rPr lang="sv-FI" dirty="0"/>
              <a:t>,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alisuorittamaan</a:t>
            </a:r>
            <a:endParaRPr lang="sv-FI" dirty="0"/>
          </a:p>
          <a:p>
            <a:pPr lvl="1"/>
            <a:r>
              <a:rPr lang="sv-FI" dirty="0" err="1"/>
              <a:t>kielen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määrä</a:t>
            </a:r>
            <a:r>
              <a:rPr lang="sv-FI" dirty="0"/>
              <a:t>. </a:t>
            </a:r>
            <a:r>
              <a:rPr lang="sv-FI" dirty="0" err="1"/>
              <a:t>Toisinaan</a:t>
            </a:r>
            <a:r>
              <a:rPr lang="sv-FI" dirty="0"/>
              <a:t> </a:t>
            </a:r>
            <a:r>
              <a:rPr lang="sv-FI" dirty="0" err="1"/>
              <a:t>jokin</a:t>
            </a:r>
            <a:r>
              <a:rPr lang="sv-FI" dirty="0"/>
              <a:t> </a:t>
            </a:r>
            <a:r>
              <a:rPr lang="sv-FI" dirty="0" err="1"/>
              <a:t>kieli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olla </a:t>
            </a:r>
            <a:r>
              <a:rPr lang="sv-FI" dirty="0" err="1"/>
              <a:t>passiivitilassa</a:t>
            </a:r>
            <a:r>
              <a:rPr lang="sv-FI" dirty="0"/>
              <a:t>, mutta </a:t>
            </a:r>
            <a:r>
              <a:rPr lang="sv-FI" dirty="0" err="1"/>
              <a:t>uudelleen</a:t>
            </a:r>
            <a:r>
              <a:rPr lang="sv-FI" dirty="0"/>
              <a:t> </a:t>
            </a:r>
            <a:r>
              <a:rPr lang="sv-FI" dirty="0" err="1"/>
              <a:t>käytettäessä</a:t>
            </a:r>
            <a:r>
              <a:rPr lang="sv-FI" dirty="0"/>
              <a:t> </a:t>
            </a:r>
            <a:r>
              <a:rPr lang="sv-FI" dirty="0" err="1"/>
              <a:t>aktivoituu</a:t>
            </a:r>
            <a:r>
              <a:rPr lang="sv-FI" dirty="0"/>
              <a:t> </a:t>
            </a:r>
            <a:r>
              <a:rPr lang="sv-FI" dirty="0" err="1"/>
              <a:t>jälleen</a:t>
            </a:r>
            <a:r>
              <a:rPr lang="sv-FI" dirty="0"/>
              <a:t> ja </a:t>
            </a:r>
            <a:r>
              <a:rPr lang="sv-FI" dirty="0" err="1"/>
              <a:t>jatkaa</a:t>
            </a:r>
            <a:r>
              <a:rPr lang="sv-FI" dirty="0"/>
              <a:t> </a:t>
            </a:r>
            <a:r>
              <a:rPr lang="sv-FI" dirty="0" err="1"/>
              <a:t>kehittymistä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 err="1"/>
              <a:t>mitä</a:t>
            </a:r>
            <a:r>
              <a:rPr lang="sv-FI" dirty="0"/>
              <a:t> </a:t>
            </a:r>
            <a:r>
              <a:rPr lang="sv-FI" dirty="0" err="1"/>
              <a:t>varten</a:t>
            </a:r>
            <a:r>
              <a:rPr lang="sv-FI" dirty="0"/>
              <a:t> </a:t>
            </a:r>
            <a:r>
              <a:rPr lang="sv-FI" dirty="0" err="1"/>
              <a:t>opiskelet</a:t>
            </a:r>
            <a:endParaRPr lang="sv-FI" dirty="0"/>
          </a:p>
          <a:p>
            <a:pPr lvl="1"/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saadaksesi</a:t>
            </a:r>
            <a:r>
              <a:rPr lang="sv-FI" dirty="0"/>
              <a:t> </a:t>
            </a:r>
            <a:r>
              <a:rPr lang="sv-FI" dirty="0" err="1"/>
              <a:t>hyvän</a:t>
            </a:r>
            <a:r>
              <a:rPr lang="sv-FI" dirty="0"/>
              <a:t> </a:t>
            </a:r>
            <a:r>
              <a:rPr lang="sv-FI" dirty="0" err="1"/>
              <a:t>arvosanan</a:t>
            </a:r>
            <a:r>
              <a:rPr lang="sv-FI" dirty="0"/>
              <a:t> ja </a:t>
            </a:r>
            <a:r>
              <a:rPr lang="sv-FI" dirty="0" err="1"/>
              <a:t>opintopisteet</a:t>
            </a:r>
            <a:r>
              <a:rPr lang="sv-FI" dirty="0"/>
              <a:t> </a:t>
            </a:r>
            <a:r>
              <a:rPr lang="sv-FI" dirty="0" err="1"/>
              <a:t>vai</a:t>
            </a:r>
            <a:r>
              <a:rPr lang="sv-FI" dirty="0"/>
              <a:t> </a:t>
            </a:r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saavuttaaksesi</a:t>
            </a:r>
            <a:r>
              <a:rPr lang="sv-FI" dirty="0"/>
              <a:t> </a:t>
            </a:r>
            <a:r>
              <a:rPr lang="sv-FI" dirty="0" err="1"/>
              <a:t>lisää</a:t>
            </a:r>
            <a:r>
              <a:rPr lang="sv-FI" dirty="0"/>
              <a:t> </a:t>
            </a:r>
            <a:r>
              <a:rPr lang="sv-FI" dirty="0" err="1"/>
              <a:t>viestinnällistä</a:t>
            </a:r>
            <a:r>
              <a:rPr lang="sv-FI" dirty="0"/>
              <a:t> </a:t>
            </a:r>
            <a:r>
              <a:rPr lang="sv-FI" dirty="0" err="1"/>
              <a:t>valmiutta</a:t>
            </a:r>
            <a:r>
              <a:rPr lang="sv-FI" dirty="0"/>
              <a:t> ja </a:t>
            </a:r>
            <a:r>
              <a:rPr lang="sv-FI" dirty="0" err="1"/>
              <a:t>tietoa</a:t>
            </a:r>
            <a:r>
              <a:rPr lang="sv-FI" dirty="0"/>
              <a:t> </a:t>
            </a:r>
            <a:r>
              <a:rPr lang="sv-FI" dirty="0" err="1"/>
              <a:t>kohdekielen</a:t>
            </a:r>
            <a:r>
              <a:rPr lang="sv-FI" dirty="0"/>
              <a:t> </a:t>
            </a:r>
            <a:r>
              <a:rPr lang="sv-FI" dirty="0" err="1"/>
              <a:t>kulttuurista</a:t>
            </a:r>
            <a:r>
              <a:rPr lang="sv-FI" dirty="0"/>
              <a:t>, </a:t>
            </a:r>
            <a:r>
              <a:rPr lang="sv-FI" dirty="0" err="1"/>
              <a:t>yhteiskunnasta</a:t>
            </a:r>
            <a:r>
              <a:rPr lang="sv-FI" dirty="0"/>
              <a:t>, </a:t>
            </a:r>
            <a:r>
              <a:rPr lang="sv-FI" dirty="0" err="1"/>
              <a:t>politiikasta</a:t>
            </a:r>
            <a:r>
              <a:rPr lang="sv-FI" dirty="0"/>
              <a:t>, </a:t>
            </a:r>
            <a:r>
              <a:rPr lang="sv-FI" dirty="0" err="1"/>
              <a:t>taloudesta</a:t>
            </a:r>
            <a:r>
              <a:rPr lang="sv-FI" dirty="0"/>
              <a:t> </a:t>
            </a:r>
            <a:r>
              <a:rPr lang="sv-FI" dirty="0" err="1"/>
              <a:t>jne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Miten pärjäät kurssilla?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Ole </a:t>
            </a:r>
            <a:r>
              <a:rPr lang="sv-SE" sz="2000" dirty="0" err="1"/>
              <a:t>aktiivinen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</a:p>
          <a:p>
            <a:r>
              <a:rPr lang="sv-SE" sz="2000" dirty="0"/>
              <a:t>Tee </a:t>
            </a:r>
            <a:r>
              <a:rPr lang="sv-SE" sz="2000" dirty="0" err="1"/>
              <a:t>kotitehtävät</a:t>
            </a:r>
            <a:r>
              <a:rPr lang="sv-SE" sz="2000" dirty="0"/>
              <a:t> ja </a:t>
            </a:r>
            <a:r>
              <a:rPr lang="sv-SE" sz="2000" dirty="0" err="1"/>
              <a:t>valmistaudu</a:t>
            </a:r>
            <a:r>
              <a:rPr lang="sv-SE" sz="2000" dirty="0"/>
              <a:t> </a:t>
            </a:r>
            <a:r>
              <a:rPr lang="sv-SE" sz="2000" dirty="0" err="1"/>
              <a:t>tunteihin</a:t>
            </a:r>
            <a:r>
              <a:rPr lang="sv-SE" sz="2000" dirty="0"/>
              <a:t> –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  <a:r>
              <a:rPr lang="sv-SE" sz="2000" dirty="0" err="1"/>
              <a:t>käytävä</a:t>
            </a:r>
            <a:r>
              <a:rPr lang="sv-SE" sz="2000" dirty="0"/>
              <a:t> </a:t>
            </a:r>
            <a:r>
              <a:rPr lang="sv-SE" sz="2000" dirty="0" err="1"/>
              <a:t>sisältö</a:t>
            </a:r>
            <a:r>
              <a:rPr lang="sv-SE" sz="2000" dirty="0"/>
              <a:t> on </a:t>
            </a:r>
            <a:r>
              <a:rPr lang="sv-SE" sz="2000" dirty="0" err="1"/>
              <a:t>riippuvainen</a:t>
            </a:r>
            <a:r>
              <a:rPr lang="sv-SE" sz="2000" dirty="0"/>
              <a:t> </a:t>
            </a:r>
            <a:r>
              <a:rPr lang="sv-SE" sz="2000" dirty="0" err="1"/>
              <a:t>kotitehtävistä</a:t>
            </a:r>
            <a:endParaRPr lang="sv-SE" sz="2000" dirty="0"/>
          </a:p>
          <a:p>
            <a:r>
              <a:rPr lang="sv-SE" sz="2000" dirty="0" err="1"/>
              <a:t>Uskalla</a:t>
            </a:r>
            <a:r>
              <a:rPr lang="sv-SE" sz="2000" dirty="0"/>
              <a:t> </a:t>
            </a:r>
            <a:r>
              <a:rPr lang="sv-SE" sz="2000" dirty="0" err="1"/>
              <a:t>puhua</a:t>
            </a:r>
            <a:r>
              <a:rPr lang="sv-SE" sz="2000" dirty="0"/>
              <a:t> </a:t>
            </a:r>
            <a:r>
              <a:rPr lang="sv-SE" sz="2000" dirty="0" err="1"/>
              <a:t>ruotsia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: </a:t>
            </a:r>
            <a:r>
              <a:rPr lang="sv-SE" sz="2000" dirty="0" err="1"/>
              <a:t>harjoitus</a:t>
            </a:r>
            <a:r>
              <a:rPr lang="sv-SE" sz="2000" dirty="0"/>
              <a:t> </a:t>
            </a:r>
            <a:r>
              <a:rPr lang="sv-SE" sz="2000" dirty="0" err="1"/>
              <a:t>tekee</a:t>
            </a:r>
            <a:r>
              <a:rPr lang="sv-SE" sz="2000" dirty="0"/>
              <a:t> </a:t>
            </a:r>
            <a:r>
              <a:rPr lang="sv-SE" sz="2000" dirty="0" err="1"/>
              <a:t>mestarin</a:t>
            </a:r>
            <a:r>
              <a:rPr lang="sv-SE" sz="2000" dirty="0"/>
              <a:t>!</a:t>
            </a:r>
          </a:p>
          <a:p>
            <a:r>
              <a:rPr lang="sv-SE" sz="2000" dirty="0" err="1"/>
              <a:t>Seuraa</a:t>
            </a:r>
            <a:r>
              <a:rPr lang="sv-SE" sz="2000" dirty="0"/>
              <a:t> </a:t>
            </a:r>
            <a:r>
              <a:rPr lang="sv-SE" sz="2000" dirty="0" err="1"/>
              <a:t>kurssin</a:t>
            </a:r>
            <a:r>
              <a:rPr lang="sv-SE" sz="2000" dirty="0"/>
              <a:t> MC-</a:t>
            </a:r>
            <a:r>
              <a:rPr lang="sv-SE" sz="2000" dirty="0" err="1"/>
              <a:t>sivua</a:t>
            </a:r>
            <a:r>
              <a:rPr lang="sv-SE" sz="2000" dirty="0"/>
              <a:t>, </a:t>
            </a:r>
            <a:r>
              <a:rPr lang="sv-SE" sz="2000" dirty="0" err="1"/>
              <a:t>siellä</a:t>
            </a:r>
            <a:r>
              <a:rPr lang="sv-SE" sz="2000" dirty="0"/>
              <a:t> on </a:t>
            </a:r>
            <a:r>
              <a:rPr lang="sv-SE" sz="2000" dirty="0" err="1"/>
              <a:t>kaikki</a:t>
            </a:r>
            <a:r>
              <a:rPr lang="sv-SE" sz="2000" dirty="0"/>
              <a:t> </a:t>
            </a:r>
            <a:r>
              <a:rPr lang="sv-SE" sz="2000" dirty="0" err="1"/>
              <a:t>tarvittava</a:t>
            </a:r>
            <a:r>
              <a:rPr lang="sv-SE" sz="2000" dirty="0"/>
              <a:t> </a:t>
            </a:r>
            <a:r>
              <a:rPr lang="sv-SE" sz="2000" dirty="0" err="1"/>
              <a:t>ajankohtainen</a:t>
            </a:r>
            <a:r>
              <a:rPr lang="sv-SE" sz="2000" dirty="0"/>
              <a:t> </a:t>
            </a:r>
            <a:r>
              <a:rPr lang="sv-SE" sz="2000" dirty="0" err="1"/>
              <a:t>tieto</a:t>
            </a:r>
            <a:r>
              <a:rPr lang="sv-SE" sz="2000" dirty="0"/>
              <a:t> ja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hyödyllistä</a:t>
            </a:r>
            <a:r>
              <a:rPr lang="sv-SE" sz="2000" dirty="0"/>
              <a:t> </a:t>
            </a:r>
            <a:r>
              <a:rPr lang="sv-SE" sz="2000" dirty="0" err="1"/>
              <a:t>materiaalia</a:t>
            </a:r>
            <a:endParaRPr lang="sv-SE" sz="2000" dirty="0"/>
          </a:p>
          <a:p>
            <a:r>
              <a:rPr lang="sv-SE" sz="2000" dirty="0" err="1"/>
              <a:t>Käytä</a:t>
            </a:r>
            <a:r>
              <a:rPr lang="sv-SE" sz="2000" dirty="0"/>
              <a:t> </a:t>
            </a:r>
            <a:r>
              <a:rPr lang="sv-SE" sz="2000" dirty="0" err="1"/>
              <a:t>sanakirjaa</a:t>
            </a:r>
            <a:r>
              <a:rPr lang="sv-SE" sz="2000" dirty="0"/>
              <a:t> </a:t>
            </a:r>
            <a:r>
              <a:rPr lang="sv-SE" sz="2000" dirty="0" err="1"/>
              <a:t>apuna</a:t>
            </a:r>
            <a:r>
              <a:rPr lang="sv-SE" sz="2000" dirty="0"/>
              <a:t>, </a:t>
            </a:r>
            <a:r>
              <a:rPr lang="sv-SE" sz="2000" u="sng" dirty="0" err="1"/>
              <a:t>älä</a:t>
            </a:r>
            <a:r>
              <a:rPr lang="sv-SE" sz="2000" u="sng" dirty="0"/>
              <a:t> Google-</a:t>
            </a:r>
            <a:r>
              <a:rPr lang="sv-SE" sz="2000" u="sng" dirty="0" err="1"/>
              <a:t>kääntäjää</a:t>
            </a:r>
            <a:r>
              <a:rPr lang="sv-SE" sz="2000" dirty="0"/>
              <a:t> (Google-</a:t>
            </a:r>
            <a:r>
              <a:rPr lang="sv-SE" sz="2000" dirty="0" err="1"/>
              <a:t>kääntäjä</a:t>
            </a:r>
            <a:r>
              <a:rPr lang="sv-SE" sz="2000" dirty="0"/>
              <a:t> </a:t>
            </a:r>
            <a:r>
              <a:rPr lang="sv-SE" sz="2000" dirty="0" err="1"/>
              <a:t>kääntää</a:t>
            </a:r>
            <a:r>
              <a:rPr lang="sv-SE" sz="2000" dirty="0"/>
              <a:t> </a:t>
            </a:r>
            <a:r>
              <a:rPr lang="sv-SE" sz="2000" dirty="0" err="1"/>
              <a:t>usein</a:t>
            </a:r>
            <a:r>
              <a:rPr lang="sv-SE" sz="2000" dirty="0"/>
              <a:t> </a:t>
            </a:r>
            <a:r>
              <a:rPr lang="sv-SE" sz="2000" dirty="0" err="1"/>
              <a:t>väärin</a:t>
            </a:r>
            <a:r>
              <a:rPr lang="sv-SE" sz="2000" dirty="0"/>
              <a:t>, </a:t>
            </a:r>
            <a:r>
              <a:rPr lang="sv-SE" sz="2000" dirty="0" err="1"/>
              <a:t>koska</a:t>
            </a:r>
            <a:r>
              <a:rPr lang="sv-SE" sz="2000" dirty="0"/>
              <a:t> se </a:t>
            </a:r>
            <a:r>
              <a:rPr lang="sv-SE" sz="2000" dirty="0" err="1"/>
              <a:t>ei</a:t>
            </a:r>
            <a:r>
              <a:rPr lang="sv-SE" sz="2000" dirty="0"/>
              <a:t> </a:t>
            </a:r>
            <a:r>
              <a:rPr lang="sv-SE" sz="2000" dirty="0" err="1"/>
              <a:t>ymmärrä</a:t>
            </a:r>
            <a:r>
              <a:rPr lang="sv-SE" sz="2000" dirty="0"/>
              <a:t> </a:t>
            </a:r>
            <a:r>
              <a:rPr lang="sv-SE" sz="2000" dirty="0" err="1"/>
              <a:t>kontekstia</a:t>
            </a:r>
            <a:r>
              <a:rPr lang="sv-SE" sz="2000" dirty="0"/>
              <a:t>)</a:t>
            </a:r>
          </a:p>
          <a:p>
            <a:pPr lvl="1"/>
            <a:r>
              <a:rPr lang="sv-SE" sz="2000" dirty="0"/>
              <a:t>MOT-</a:t>
            </a:r>
            <a:r>
              <a:rPr lang="sv-SE" sz="2000" dirty="0" err="1"/>
              <a:t>sanakirja</a:t>
            </a:r>
            <a:endParaRPr lang="sv-SE" sz="2000" dirty="0"/>
          </a:p>
          <a:p>
            <a:pPr lvl="1"/>
            <a:endParaRPr lang="sv-SE" sz="2000" dirty="0"/>
          </a:p>
          <a:p>
            <a:r>
              <a:rPr lang="sv-SE" sz="2000" dirty="0"/>
              <a:t>Jos </a:t>
            </a:r>
            <a:r>
              <a:rPr lang="sv-SE" sz="2000" dirty="0" err="1"/>
              <a:t>jokin</a:t>
            </a:r>
            <a:r>
              <a:rPr lang="sv-SE" sz="2000" dirty="0"/>
              <a:t> on </a:t>
            </a:r>
            <a:r>
              <a:rPr lang="sv-SE" sz="2000" dirty="0" err="1"/>
              <a:t>epäselvää</a:t>
            </a:r>
            <a:r>
              <a:rPr lang="sv-SE" sz="2000" dirty="0"/>
              <a:t> tai </a:t>
            </a:r>
            <a:r>
              <a:rPr lang="sv-SE" sz="2000" dirty="0" err="1"/>
              <a:t>herää</a:t>
            </a:r>
            <a:r>
              <a:rPr lang="sv-SE" sz="2000" dirty="0"/>
              <a:t> </a:t>
            </a:r>
            <a:r>
              <a:rPr lang="sv-SE" sz="2000" dirty="0" err="1"/>
              <a:t>kysymyksiä</a:t>
            </a:r>
            <a:r>
              <a:rPr lang="sv-SE" sz="2000" dirty="0"/>
              <a:t>, </a:t>
            </a:r>
            <a:r>
              <a:rPr lang="sv-SE" sz="2000" dirty="0" err="1"/>
              <a:t>ota</a:t>
            </a:r>
            <a:r>
              <a:rPr lang="sv-SE" sz="2000" dirty="0"/>
              <a:t> </a:t>
            </a:r>
            <a:r>
              <a:rPr lang="sv-SE" sz="2000" dirty="0" err="1"/>
              <a:t>yhteys</a:t>
            </a:r>
            <a:r>
              <a:rPr lang="sv-SE" sz="2000" dirty="0"/>
              <a:t> </a:t>
            </a:r>
            <a:r>
              <a:rPr lang="sv-SE" sz="2000" dirty="0" err="1"/>
              <a:t>opettajaan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B51A-F0FF-4F3A-B180-46F6EE34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730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Hur</a:t>
            </a:r>
            <a:r>
              <a:rPr lang="en-US" b="1" dirty="0">
                <a:solidFill>
                  <a:srgbClr val="FFFF00"/>
                </a:solidFill>
              </a:rPr>
              <a:t> ska jag </a:t>
            </a:r>
            <a:r>
              <a:rPr lang="en-US" b="1" dirty="0" err="1">
                <a:solidFill>
                  <a:srgbClr val="FFFF00"/>
                </a:solidFill>
              </a:rPr>
              <a:t>klara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mig</a:t>
            </a:r>
            <a:r>
              <a:rPr lang="en-US" b="1" dirty="0">
                <a:solidFill>
                  <a:srgbClr val="FFFF00"/>
                </a:solidFill>
              </a:rPr>
              <a:t>?</a:t>
            </a:r>
            <a:endParaRPr lang="en-FI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69C2-B273-40C8-AB59-5F96EACC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927"/>
            <a:ext cx="10515600" cy="236660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Tänk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positivt</a:t>
            </a:r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4000" b="1" dirty="0" err="1">
                <a:solidFill>
                  <a:srgbClr val="FFFF00"/>
                </a:solidFill>
              </a:rPr>
              <a:t>Våga</a:t>
            </a:r>
            <a:r>
              <a:rPr lang="en-US" sz="4000" b="1" dirty="0">
                <a:solidFill>
                  <a:srgbClr val="FFFF00"/>
                </a:solidFill>
              </a:rPr>
              <a:t> tala – var </a:t>
            </a:r>
            <a:r>
              <a:rPr lang="en-US" sz="4000" b="1" dirty="0" err="1">
                <a:solidFill>
                  <a:srgbClr val="FFFF00"/>
                </a:solidFill>
              </a:rPr>
              <a:t>inte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rädd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för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att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göra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fel</a:t>
            </a:r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Livet </a:t>
            </a:r>
            <a:r>
              <a:rPr lang="en-US" sz="4000" b="1" dirty="0" err="1">
                <a:solidFill>
                  <a:srgbClr val="FFFF00"/>
                </a:solidFill>
              </a:rPr>
              <a:t>är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härligt</a:t>
            </a:r>
            <a:endParaRPr lang="en-FI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Miten kurssilla työskennellään?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71" y="570493"/>
            <a:ext cx="6566257" cy="4845275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Kurssilla</a:t>
            </a:r>
            <a:r>
              <a:rPr lang="sv-SE" sz="2000" dirty="0"/>
              <a:t> </a:t>
            </a:r>
            <a:r>
              <a:rPr lang="sv-SE" sz="2000" dirty="0" err="1"/>
              <a:t>flipataan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(</a:t>
            </a:r>
            <a:r>
              <a:rPr lang="sv-SE" sz="2000" i="1" dirty="0" err="1"/>
              <a:t>flipped</a:t>
            </a:r>
            <a:r>
              <a:rPr lang="sv-SE" sz="2000" i="1" dirty="0"/>
              <a:t> </a:t>
            </a:r>
            <a:r>
              <a:rPr lang="sv-SE" sz="2000" i="1" dirty="0" err="1"/>
              <a:t>learning</a:t>
            </a:r>
            <a:r>
              <a:rPr lang="sv-SE" sz="2000" dirty="0"/>
              <a:t>): </a:t>
            </a:r>
            <a:r>
              <a:rPr lang="sv-SE" sz="2000" dirty="0" err="1"/>
              <a:t>opiskelija</a:t>
            </a:r>
            <a:r>
              <a:rPr lang="sv-SE" sz="2000" dirty="0"/>
              <a:t> </a:t>
            </a:r>
            <a:r>
              <a:rPr lang="sv-SE" sz="2000" dirty="0" err="1"/>
              <a:t>valmistautuu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kotona</a:t>
            </a:r>
            <a:r>
              <a:rPr lang="sv-SE" sz="2000" dirty="0"/>
              <a:t> </a:t>
            </a:r>
            <a:r>
              <a:rPr lang="sv-SE" sz="2000" dirty="0" err="1"/>
              <a:t>tehtävien</a:t>
            </a:r>
            <a:r>
              <a:rPr lang="sv-SE" sz="2000" dirty="0"/>
              <a:t> ja </a:t>
            </a:r>
            <a:r>
              <a:rPr lang="sv-SE" sz="2000" dirty="0" err="1"/>
              <a:t>materiaalien</a:t>
            </a:r>
            <a:r>
              <a:rPr lang="sv-SE" sz="2000" dirty="0"/>
              <a:t> </a:t>
            </a:r>
            <a:r>
              <a:rPr lang="sv-SE" sz="2000" dirty="0" err="1"/>
              <a:t>avulla</a:t>
            </a:r>
            <a:r>
              <a:rPr lang="sv-SE" sz="2000" dirty="0"/>
              <a:t> </a:t>
            </a:r>
            <a:r>
              <a:rPr lang="sv-SE" sz="2000" dirty="0" err="1"/>
              <a:t>oppitunneilla</a:t>
            </a:r>
            <a:r>
              <a:rPr lang="sv-SE" sz="2000" dirty="0"/>
              <a:t> </a:t>
            </a:r>
            <a:r>
              <a:rPr lang="sv-SE" sz="2000" dirty="0" err="1"/>
              <a:t>opiskeltavaan</a:t>
            </a:r>
            <a:r>
              <a:rPr lang="sv-SE" sz="2000" dirty="0"/>
              <a:t> </a:t>
            </a:r>
            <a:r>
              <a:rPr lang="sv-SE" sz="2000" dirty="0" err="1"/>
              <a:t>teemaan</a:t>
            </a:r>
            <a:r>
              <a:rPr lang="sv-SE" sz="2000" dirty="0"/>
              <a:t>.</a:t>
            </a:r>
          </a:p>
          <a:p>
            <a:pPr lvl="1"/>
            <a:r>
              <a:rPr lang="sv-SE" sz="2000" dirty="0" err="1"/>
              <a:t>Läksyjen</a:t>
            </a:r>
            <a:r>
              <a:rPr lang="sv-SE" sz="2000" dirty="0"/>
              <a:t> </a:t>
            </a:r>
            <a:r>
              <a:rPr lang="sv-SE" sz="2000" dirty="0" err="1"/>
              <a:t>tekeminen</a:t>
            </a:r>
            <a:r>
              <a:rPr lang="sv-SE" sz="2000" dirty="0"/>
              <a:t> ja </a:t>
            </a:r>
            <a:r>
              <a:rPr lang="sv-SE" sz="2000" dirty="0" err="1"/>
              <a:t>itseopiskelu</a:t>
            </a:r>
            <a:r>
              <a:rPr lang="sv-SE" sz="2000" dirty="0"/>
              <a:t> on </a:t>
            </a:r>
            <a:r>
              <a:rPr lang="sv-SE" sz="2000" dirty="0" err="1"/>
              <a:t>tärkeää</a:t>
            </a:r>
            <a:endParaRPr lang="sv-SE" sz="2000" dirty="0"/>
          </a:p>
          <a:p>
            <a:r>
              <a:rPr lang="sv-SE" sz="2000" dirty="0" err="1"/>
              <a:t>Kurssi</a:t>
            </a:r>
            <a:r>
              <a:rPr lang="sv-SE" sz="2000" dirty="0"/>
              <a:t> </a:t>
            </a:r>
            <a:r>
              <a:rPr lang="sv-SE" sz="2000" dirty="0" err="1"/>
              <a:t>vaatii</a:t>
            </a:r>
            <a:r>
              <a:rPr lang="sv-SE" sz="2000" dirty="0"/>
              <a:t> </a:t>
            </a:r>
            <a:r>
              <a:rPr lang="sv-SE" sz="2000" b="1" dirty="0" err="1"/>
              <a:t>omaa</a:t>
            </a:r>
            <a:r>
              <a:rPr lang="sv-SE" sz="2000" b="1" dirty="0"/>
              <a:t> </a:t>
            </a:r>
            <a:r>
              <a:rPr lang="sv-SE" sz="2000" b="1" dirty="0" err="1"/>
              <a:t>panostusta</a:t>
            </a:r>
            <a:r>
              <a:rPr lang="sv-SE" sz="2000" b="1" dirty="0"/>
              <a:t> ja </a:t>
            </a:r>
            <a:r>
              <a:rPr lang="sv-SE" sz="2000" b="1" dirty="0" err="1"/>
              <a:t>itsenäistä</a:t>
            </a:r>
            <a:r>
              <a:rPr lang="sv-SE" sz="2000" b="1" dirty="0"/>
              <a:t> </a:t>
            </a:r>
            <a:r>
              <a:rPr lang="sv-SE" sz="2000" b="1" dirty="0" err="1"/>
              <a:t>työskentelyä</a:t>
            </a:r>
            <a:endParaRPr lang="sv-SE" sz="2000" b="1" dirty="0"/>
          </a:p>
          <a:p>
            <a:r>
              <a:rPr lang="sv-SE" sz="2000" dirty="0" err="1"/>
              <a:t>Kurssilla</a:t>
            </a:r>
            <a:r>
              <a:rPr lang="sv-SE" sz="2000" dirty="0"/>
              <a:t>:</a:t>
            </a:r>
          </a:p>
          <a:p>
            <a:pPr lvl="1"/>
            <a:r>
              <a:rPr lang="sv-SE" sz="2000" b="1" dirty="0" err="1"/>
              <a:t>Puhutaan</a:t>
            </a:r>
            <a:r>
              <a:rPr lang="sv-SE" sz="2000" b="1" dirty="0"/>
              <a:t> </a:t>
            </a:r>
            <a:r>
              <a:rPr lang="sv-SE" sz="2000" b="1" dirty="0" err="1"/>
              <a:t>paljon</a:t>
            </a:r>
            <a:r>
              <a:rPr lang="sv-SE" sz="2000" b="1" dirty="0"/>
              <a:t>! </a:t>
            </a:r>
          </a:p>
          <a:p>
            <a:pPr lvl="1"/>
            <a:r>
              <a:rPr lang="sv-SE" sz="2000" dirty="0" err="1"/>
              <a:t>Luetaan</a:t>
            </a:r>
            <a:r>
              <a:rPr lang="sv-SE" sz="2000" dirty="0"/>
              <a:t> </a:t>
            </a:r>
            <a:r>
              <a:rPr lang="sv-SE" sz="2000" dirty="0" err="1"/>
              <a:t>tekstejä</a:t>
            </a:r>
            <a:r>
              <a:rPr lang="sv-SE" sz="2000" dirty="0"/>
              <a:t> ja </a:t>
            </a:r>
            <a:r>
              <a:rPr lang="sv-SE" sz="2000" dirty="0" err="1"/>
              <a:t>keskustellaan</a:t>
            </a:r>
            <a:r>
              <a:rPr lang="sv-SE" sz="2000" dirty="0"/>
              <a:t> </a:t>
            </a:r>
            <a:r>
              <a:rPr lang="sv-SE" sz="2000" dirty="0" err="1"/>
              <a:t>niihin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teemoista</a:t>
            </a:r>
            <a:endParaRPr lang="sv-SE" sz="2000" dirty="0"/>
          </a:p>
          <a:p>
            <a:pPr lvl="1"/>
            <a:r>
              <a:rPr lang="sv-SE" sz="2000" dirty="0" err="1"/>
              <a:t>Kartutetaan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omaa</a:t>
            </a:r>
            <a:r>
              <a:rPr lang="sv-SE" sz="2000" dirty="0"/>
              <a:t> </a:t>
            </a:r>
            <a:r>
              <a:rPr lang="sv-SE" sz="2000" dirty="0" err="1"/>
              <a:t>sanavarastoa</a:t>
            </a:r>
            <a:r>
              <a:rPr lang="sv-SE" sz="2000" dirty="0"/>
              <a:t> </a:t>
            </a:r>
            <a:r>
              <a:rPr lang="sv-SE" sz="2000" dirty="0" err="1"/>
              <a:t>tekemällä</a:t>
            </a:r>
            <a:r>
              <a:rPr lang="sv-SE" sz="2000" dirty="0"/>
              <a:t> </a:t>
            </a:r>
            <a:r>
              <a:rPr lang="sv-SE" sz="2000" dirty="0" err="1"/>
              <a:t>omia</a:t>
            </a:r>
            <a:r>
              <a:rPr lang="sv-SE" sz="2000" dirty="0"/>
              <a:t> </a:t>
            </a:r>
            <a:r>
              <a:rPr lang="sv-SE" sz="2000" dirty="0" err="1"/>
              <a:t>sanalistoja</a:t>
            </a:r>
            <a:endParaRPr lang="sv-SE" sz="2000" dirty="0"/>
          </a:p>
          <a:p>
            <a:pPr lvl="1"/>
            <a:r>
              <a:rPr lang="sv-SE" sz="2000" dirty="0" err="1"/>
              <a:t>Työskennellään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pienryhmissä</a:t>
            </a:r>
            <a:endParaRPr lang="sv-SE" sz="2000" dirty="0"/>
          </a:p>
          <a:p>
            <a:pPr lvl="1"/>
            <a:r>
              <a:rPr lang="sv-SE" sz="2000" dirty="0" err="1"/>
              <a:t>Pidetään</a:t>
            </a:r>
            <a:r>
              <a:rPr lang="sv-SE" sz="2000" dirty="0"/>
              <a:t> </a:t>
            </a:r>
            <a:r>
              <a:rPr lang="sv-SE" sz="2000" dirty="0" err="1"/>
              <a:t>pieniä</a:t>
            </a:r>
            <a:r>
              <a:rPr lang="sv-SE" sz="2000" dirty="0"/>
              <a:t> </a:t>
            </a:r>
            <a:r>
              <a:rPr lang="sv-SE" sz="2000" dirty="0" err="1"/>
              <a:t>esityksiä</a:t>
            </a:r>
            <a:r>
              <a:rPr lang="sv-SE" sz="2000" dirty="0"/>
              <a:t> </a:t>
            </a:r>
            <a:r>
              <a:rPr lang="sv-SE" sz="2000" dirty="0" err="1"/>
              <a:t>omaan</a:t>
            </a:r>
            <a:r>
              <a:rPr lang="sv-SE" sz="2000" dirty="0"/>
              <a:t> </a:t>
            </a:r>
            <a:r>
              <a:rPr lang="sv-SE" sz="2000" dirty="0" err="1"/>
              <a:t>alaan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aiheista</a:t>
            </a:r>
            <a:endParaRPr lang="sv-SE" sz="2000" dirty="0"/>
          </a:p>
          <a:p>
            <a:pPr lvl="1"/>
            <a:endParaRPr lang="sv-SE" sz="2000" dirty="0"/>
          </a:p>
        </p:txBody>
      </p:sp>
      <p:pic>
        <p:nvPicPr>
          <p:cNvPr id="13" name="Picture 12" descr="Aula de Português: Setembro 2011">
            <a:extLst>
              <a:ext uri="{FF2B5EF4-FFF2-40B4-BE49-F238E27FC236}">
                <a16:creationId xmlns:a16="http://schemas.microsoft.com/office/drawing/2014/main" id="{9B57435B-494D-49DF-BDA4-A82024F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2" y="5502500"/>
            <a:ext cx="1462088" cy="1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Kurssitehtävät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lnSpcReduction="10000"/>
          </a:bodyPr>
          <a:lstStyle/>
          <a:p>
            <a:r>
              <a:rPr lang="sv-SE" sz="2200" b="1" dirty="0" err="1"/>
              <a:t>Kirjallisia</a:t>
            </a:r>
            <a:r>
              <a:rPr lang="sv-SE" sz="2200" b="1" dirty="0"/>
              <a:t> </a:t>
            </a:r>
            <a:r>
              <a:rPr lang="sv-SE" sz="2200" b="1" dirty="0" err="1"/>
              <a:t>tehtäviä</a:t>
            </a:r>
            <a:endParaRPr lang="sv-SE" sz="2200" b="1" dirty="0"/>
          </a:p>
          <a:p>
            <a:pPr lvl="1"/>
            <a:r>
              <a:rPr lang="sv-SE" sz="2200" dirty="0" err="1"/>
              <a:t>Sähköposti</a:t>
            </a:r>
            <a:r>
              <a:rPr lang="sv-SE" sz="2200" dirty="0"/>
              <a:t> (50-70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 err="1"/>
              <a:t>Argumentoiva</a:t>
            </a:r>
            <a:r>
              <a:rPr lang="sv-SE" sz="2200" dirty="0"/>
              <a:t> </a:t>
            </a:r>
            <a:r>
              <a:rPr lang="sv-SE" sz="2200" dirty="0" err="1"/>
              <a:t>teksti</a:t>
            </a:r>
            <a:r>
              <a:rPr lang="sv-SE" sz="2200" dirty="0"/>
              <a:t> (150-200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/>
              <a:t>Portfolio (</a:t>
            </a:r>
            <a:r>
              <a:rPr lang="sv-SE" sz="2200" dirty="0" err="1"/>
              <a:t>noin</a:t>
            </a:r>
            <a:r>
              <a:rPr lang="sv-SE" sz="2200" dirty="0"/>
              <a:t> 200 </a:t>
            </a:r>
            <a:r>
              <a:rPr lang="sv-SE" sz="2200" dirty="0" err="1"/>
              <a:t>sanaa</a:t>
            </a:r>
            <a:r>
              <a:rPr lang="sv-SE" sz="2200" dirty="0"/>
              <a:t>) + </a:t>
            </a:r>
            <a:r>
              <a:rPr lang="sv-SE" sz="2200" dirty="0" err="1"/>
              <a:t>oma</a:t>
            </a:r>
            <a:r>
              <a:rPr lang="sv-SE" sz="2200" dirty="0"/>
              <a:t> </a:t>
            </a:r>
            <a:r>
              <a:rPr lang="sv-SE" sz="2200" dirty="0" err="1"/>
              <a:t>sanasto</a:t>
            </a:r>
            <a:endParaRPr lang="sv-SE" sz="2200" dirty="0"/>
          </a:p>
          <a:p>
            <a:r>
              <a:rPr lang="sv-SE" sz="2200" b="1" dirty="0" err="1"/>
              <a:t>Suullisia</a:t>
            </a:r>
            <a:r>
              <a:rPr lang="sv-SE" sz="2200" b="1" dirty="0"/>
              <a:t> </a:t>
            </a:r>
            <a:r>
              <a:rPr lang="sv-SE" sz="2200" b="1" dirty="0" err="1"/>
              <a:t>harjoituksia</a:t>
            </a:r>
            <a:r>
              <a:rPr lang="sv-SE" sz="2200" b="1" dirty="0"/>
              <a:t>, </a:t>
            </a:r>
            <a:r>
              <a:rPr lang="sv-SE" sz="2200" b="1" dirty="0" err="1"/>
              <a:t>keskusteluja</a:t>
            </a:r>
            <a:r>
              <a:rPr lang="sv-SE" sz="2200" b="1" dirty="0"/>
              <a:t>, </a:t>
            </a:r>
            <a:r>
              <a:rPr lang="sv-SE" sz="2200" b="1" dirty="0" err="1"/>
              <a:t>esityksiä</a:t>
            </a:r>
            <a:endParaRPr lang="sv-SE" sz="2200" b="1" dirty="0"/>
          </a:p>
          <a:p>
            <a:r>
              <a:rPr lang="sv-SE" sz="2200" dirty="0" err="1"/>
              <a:t>Mahdollisista</a:t>
            </a:r>
            <a:r>
              <a:rPr lang="sv-SE" sz="2200" dirty="0"/>
              <a:t> </a:t>
            </a:r>
            <a:r>
              <a:rPr lang="sv-SE" sz="2200" dirty="0" err="1"/>
              <a:t>etätunneista</a:t>
            </a:r>
            <a:r>
              <a:rPr lang="sv-SE" sz="2200" dirty="0"/>
              <a:t> </a:t>
            </a:r>
            <a:r>
              <a:rPr lang="sv-SE" sz="2200" dirty="0" err="1"/>
              <a:t>palautettavia</a:t>
            </a:r>
            <a:r>
              <a:rPr lang="sv-SE" sz="2200" dirty="0"/>
              <a:t> </a:t>
            </a:r>
            <a:r>
              <a:rPr lang="sv-SE" sz="2200" dirty="0" err="1"/>
              <a:t>tehtäviä</a:t>
            </a:r>
            <a:r>
              <a:rPr lang="sv-SE" sz="2200" dirty="0"/>
              <a:t> </a:t>
            </a:r>
            <a:r>
              <a:rPr lang="sv-SE" sz="2200" dirty="0" err="1"/>
              <a:t>MyCoursesiin</a:t>
            </a:r>
            <a:endParaRPr lang="sv-SE" sz="2200" dirty="0"/>
          </a:p>
          <a:p>
            <a:r>
              <a:rPr lang="sv-SE" sz="2200" dirty="0" err="1"/>
              <a:t>Jotta</a:t>
            </a:r>
            <a:r>
              <a:rPr lang="sv-SE" sz="2200" dirty="0"/>
              <a:t> </a:t>
            </a:r>
            <a:r>
              <a:rPr lang="sv-SE" sz="2200" dirty="0" err="1"/>
              <a:t>voit</a:t>
            </a:r>
            <a:r>
              <a:rPr lang="sv-SE" sz="2200" dirty="0"/>
              <a:t> </a:t>
            </a:r>
            <a:r>
              <a:rPr lang="sv-SE" sz="2200" dirty="0" err="1"/>
              <a:t>osallistua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suulliseen</a:t>
            </a:r>
            <a:r>
              <a:rPr lang="sv-SE" sz="2200" dirty="0"/>
              <a:t> ja </a:t>
            </a:r>
            <a:r>
              <a:rPr lang="sv-SE" sz="2200" dirty="0" err="1"/>
              <a:t>kirjalliseen</a:t>
            </a:r>
            <a:r>
              <a:rPr lang="sv-SE" sz="2200" dirty="0"/>
              <a:t> </a:t>
            </a:r>
            <a:r>
              <a:rPr lang="sv-SE" sz="2200" dirty="0" err="1"/>
              <a:t>kokeeseen</a:t>
            </a:r>
            <a:r>
              <a:rPr lang="sv-SE" sz="2200" dirty="0"/>
              <a:t>, </a:t>
            </a:r>
            <a:r>
              <a:rPr lang="sv-SE" sz="2200" dirty="0" err="1"/>
              <a:t>kurssitehtävät</a:t>
            </a:r>
            <a:r>
              <a:rPr lang="sv-SE" sz="2200" dirty="0"/>
              <a:t> </a:t>
            </a:r>
            <a:r>
              <a:rPr lang="sv-SE" sz="2200" dirty="0" err="1"/>
              <a:t>tulee</a:t>
            </a:r>
            <a:r>
              <a:rPr lang="sv-SE" sz="2200" dirty="0"/>
              <a:t> olla </a:t>
            </a:r>
            <a:r>
              <a:rPr lang="sv-SE" sz="2200" dirty="0" err="1"/>
              <a:t>tehtynä</a:t>
            </a:r>
            <a:r>
              <a:rPr lang="sv-SE" sz="2200" dirty="0"/>
              <a:t> ja </a:t>
            </a:r>
            <a:r>
              <a:rPr lang="sv-SE" sz="2200" dirty="0" err="1"/>
              <a:t>palautettuna</a:t>
            </a:r>
            <a:r>
              <a:rPr lang="sv-SE" sz="2200" dirty="0"/>
              <a:t> </a:t>
            </a:r>
            <a:r>
              <a:rPr lang="sv-SE" sz="2200" dirty="0" err="1"/>
              <a:t>ajallaan</a:t>
            </a:r>
            <a:endParaRPr lang="sv-SE" sz="2200" dirty="0"/>
          </a:p>
          <a:p>
            <a:r>
              <a:rPr lang="sv-SE" sz="2200" dirty="0"/>
              <a:t>Jos </a:t>
            </a:r>
            <a:r>
              <a:rPr lang="sv-SE" sz="2200" dirty="0" err="1"/>
              <a:t>kärsit</a:t>
            </a:r>
            <a:r>
              <a:rPr lang="sv-SE" sz="2200" dirty="0"/>
              <a:t> </a:t>
            </a:r>
            <a:r>
              <a:rPr lang="sv-SE" sz="2200" dirty="0" err="1"/>
              <a:t>esiintymisjännityksestä</a:t>
            </a:r>
            <a:r>
              <a:rPr lang="sv-SE" sz="2200" dirty="0"/>
              <a:t> tai –</a:t>
            </a:r>
            <a:r>
              <a:rPr lang="sv-SE" sz="2200" dirty="0" err="1"/>
              <a:t>pelosta</a:t>
            </a:r>
            <a:r>
              <a:rPr lang="sv-SE" sz="2200" dirty="0"/>
              <a:t>, </a:t>
            </a:r>
            <a:r>
              <a:rPr lang="sv-SE" sz="2200" dirty="0" err="1"/>
              <a:t>lukihäiriöstä</a:t>
            </a:r>
            <a:r>
              <a:rPr lang="sv-SE" sz="2200" dirty="0"/>
              <a:t> tai </a:t>
            </a:r>
            <a:r>
              <a:rPr lang="sv-SE" sz="2200" dirty="0" err="1"/>
              <a:t>jostain</a:t>
            </a:r>
            <a:r>
              <a:rPr lang="sv-SE" sz="2200" dirty="0"/>
              <a:t> </a:t>
            </a:r>
            <a:r>
              <a:rPr lang="sv-SE" sz="2200" dirty="0" err="1"/>
              <a:t>muusta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suorittamiseen</a:t>
            </a:r>
            <a:r>
              <a:rPr lang="sv-SE" sz="2200" dirty="0"/>
              <a:t> </a:t>
            </a:r>
            <a:r>
              <a:rPr lang="sv-SE" sz="2200" dirty="0" err="1"/>
              <a:t>vaikuttavasta</a:t>
            </a:r>
            <a:r>
              <a:rPr lang="sv-SE" sz="2200" dirty="0"/>
              <a:t> </a:t>
            </a:r>
            <a:r>
              <a:rPr lang="sv-SE" sz="2200" dirty="0" err="1"/>
              <a:t>asiasta</a:t>
            </a:r>
            <a:r>
              <a:rPr lang="sv-SE" sz="2200" dirty="0"/>
              <a:t>, </a:t>
            </a:r>
            <a:r>
              <a:rPr lang="sv-SE" sz="2200" dirty="0" err="1"/>
              <a:t>tule</a:t>
            </a:r>
            <a:r>
              <a:rPr lang="sv-SE" sz="2200" dirty="0"/>
              <a:t> </a:t>
            </a:r>
            <a:r>
              <a:rPr lang="sv-SE" sz="2200" dirty="0" err="1"/>
              <a:t>juttelemaan</a:t>
            </a: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91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1900" b="1" dirty="0" err="1"/>
              <a:t>Kirjallinen</a:t>
            </a:r>
            <a:r>
              <a:rPr lang="sv-SE" sz="1900" b="1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Koostuu</a:t>
            </a:r>
            <a:r>
              <a:rPr lang="sv-SE" sz="1900" dirty="0"/>
              <a:t> </a:t>
            </a:r>
            <a:r>
              <a:rPr lang="sv-SE" sz="1900" dirty="0" err="1"/>
              <a:t>kahdesta</a:t>
            </a:r>
            <a:r>
              <a:rPr lang="sv-SE" sz="1900" dirty="0"/>
              <a:t> </a:t>
            </a:r>
            <a:r>
              <a:rPr lang="sv-SE" sz="1900" dirty="0" err="1"/>
              <a:t>tehtävästä</a:t>
            </a:r>
            <a:r>
              <a:rPr lang="sv-SE" sz="1900" dirty="0"/>
              <a:t> (</a:t>
            </a:r>
            <a:r>
              <a:rPr lang="sv-SE" sz="1900" dirty="0" err="1"/>
              <a:t>molempiin</a:t>
            </a:r>
            <a:r>
              <a:rPr lang="sv-SE" sz="1900" dirty="0"/>
              <a:t> </a:t>
            </a:r>
            <a:r>
              <a:rPr lang="sv-SE" sz="1900" dirty="0" err="1"/>
              <a:t>vastaaminen</a:t>
            </a:r>
            <a:r>
              <a:rPr lang="sv-SE" sz="1900" dirty="0"/>
              <a:t> </a:t>
            </a:r>
            <a:r>
              <a:rPr lang="sv-SE" sz="1900" dirty="0" err="1"/>
              <a:t>pakollista</a:t>
            </a:r>
            <a:r>
              <a:rPr lang="sv-SE" sz="1900" dirty="0"/>
              <a:t>): </a:t>
            </a:r>
            <a:r>
              <a:rPr lang="sv-SE" sz="1900" dirty="0" err="1"/>
              <a:t>sähköposti</a:t>
            </a:r>
            <a:r>
              <a:rPr lang="sv-SE" sz="1900" dirty="0"/>
              <a:t> ja </a:t>
            </a:r>
            <a:r>
              <a:rPr lang="sv-SE" sz="1900" dirty="0" err="1"/>
              <a:t>yksi</a:t>
            </a:r>
            <a:r>
              <a:rPr lang="sv-SE" sz="1900" dirty="0"/>
              <a:t> </a:t>
            </a:r>
            <a:r>
              <a:rPr lang="sv-SE" sz="1900" dirty="0" err="1"/>
              <a:t>pidempi</a:t>
            </a:r>
            <a:r>
              <a:rPr lang="sv-SE" sz="1900" dirty="0"/>
              <a:t> </a:t>
            </a:r>
            <a:r>
              <a:rPr lang="sv-SE" sz="1900" dirty="0" err="1"/>
              <a:t>kirjoitustehtävä</a:t>
            </a:r>
            <a:r>
              <a:rPr lang="sv-SE" sz="1900" dirty="0"/>
              <a:t>. </a:t>
            </a:r>
            <a:r>
              <a:rPr lang="sv-SE" sz="1900" dirty="0" err="1"/>
              <a:t>Kokeessa</a:t>
            </a:r>
            <a:r>
              <a:rPr lang="sv-SE" sz="1900" dirty="0"/>
              <a:t> </a:t>
            </a:r>
            <a:r>
              <a:rPr lang="sv-SE" sz="1900" dirty="0" err="1"/>
              <a:t>kirjoitetaan</a:t>
            </a:r>
            <a:r>
              <a:rPr lang="sv-SE" sz="1900" dirty="0"/>
              <a:t> </a:t>
            </a:r>
            <a:r>
              <a:rPr lang="sv-SE" sz="1900" dirty="0" err="1"/>
              <a:t>yhteensä</a:t>
            </a:r>
            <a:r>
              <a:rPr lang="sv-SE" sz="1900" dirty="0"/>
              <a:t> n. 200 </a:t>
            </a:r>
            <a:r>
              <a:rPr lang="sv-SE" sz="1900" dirty="0" err="1"/>
              <a:t>sanaa</a:t>
            </a:r>
            <a:r>
              <a:rPr lang="sv-SE" sz="1900" dirty="0"/>
              <a:t>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  <a:p>
            <a:pPr lvl="1"/>
            <a:endParaRPr lang="sv-SE" sz="1900" dirty="0"/>
          </a:p>
          <a:p>
            <a:r>
              <a:rPr lang="sv-SE" sz="1900" b="1" dirty="0" err="1"/>
              <a:t>Suullinen</a:t>
            </a:r>
            <a:r>
              <a:rPr lang="sv-SE" sz="1900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Suullinen</a:t>
            </a:r>
            <a:r>
              <a:rPr lang="sv-SE" sz="1900" dirty="0"/>
              <a:t> </a:t>
            </a:r>
            <a:r>
              <a:rPr lang="sv-SE" sz="1900" dirty="0" err="1"/>
              <a:t>esitys</a:t>
            </a:r>
            <a:r>
              <a:rPr lang="sv-SE" sz="1900" dirty="0"/>
              <a:t> </a:t>
            </a:r>
            <a:r>
              <a:rPr lang="sv-SE" sz="1900" dirty="0" err="1"/>
              <a:t>itse</a:t>
            </a:r>
            <a:r>
              <a:rPr lang="sv-SE" sz="1900" dirty="0"/>
              <a:t> </a:t>
            </a:r>
            <a:r>
              <a:rPr lang="sv-SE" sz="1900" dirty="0" err="1"/>
              <a:t>valitusta</a:t>
            </a:r>
            <a:r>
              <a:rPr lang="sv-SE" sz="1900" dirty="0"/>
              <a:t> </a:t>
            </a:r>
            <a:r>
              <a:rPr lang="sv-SE" sz="1900" dirty="0" err="1"/>
              <a:t>aiheesta</a:t>
            </a:r>
            <a:r>
              <a:rPr lang="sv-SE" sz="1900" dirty="0"/>
              <a:t>, </a:t>
            </a:r>
            <a:r>
              <a:rPr lang="sv-SE" sz="1900" dirty="0" err="1"/>
              <a:t>joka</a:t>
            </a:r>
            <a:r>
              <a:rPr lang="sv-SE" sz="1900" dirty="0"/>
              <a:t> </a:t>
            </a:r>
            <a:r>
              <a:rPr lang="sv-SE" sz="1900" dirty="0" err="1"/>
              <a:t>liittyy</a:t>
            </a:r>
            <a:r>
              <a:rPr lang="sv-SE" sz="1900" dirty="0"/>
              <a:t> </a:t>
            </a:r>
            <a:r>
              <a:rPr lang="sv-SE" sz="1900" dirty="0" err="1"/>
              <a:t>omaan</a:t>
            </a:r>
            <a:r>
              <a:rPr lang="sv-SE" sz="1900" dirty="0"/>
              <a:t> </a:t>
            </a:r>
            <a:r>
              <a:rPr lang="sv-SE" sz="1900" dirty="0" err="1"/>
              <a:t>alaan</a:t>
            </a:r>
            <a:r>
              <a:rPr lang="sv-SE" sz="1900" dirty="0"/>
              <a:t> tai </a:t>
            </a:r>
            <a:r>
              <a:rPr lang="sv-SE" sz="1900" dirty="0" err="1"/>
              <a:t>opintoihin</a:t>
            </a:r>
            <a:endParaRPr lang="sv-SE" sz="1900" dirty="0"/>
          </a:p>
          <a:p>
            <a:pPr lvl="1"/>
            <a:r>
              <a:rPr lang="sv-SE" sz="1900" dirty="0" err="1"/>
              <a:t>Esityksen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6-8 </a:t>
            </a:r>
            <a:r>
              <a:rPr lang="sv-SE" sz="1900" dirty="0" err="1"/>
              <a:t>minuuttia</a:t>
            </a:r>
            <a:r>
              <a:rPr lang="sv-SE" sz="1900" dirty="0"/>
              <a:t>, </a:t>
            </a:r>
            <a:r>
              <a:rPr lang="sv-SE" sz="1900" dirty="0" err="1"/>
              <a:t>jonka</a:t>
            </a:r>
            <a:r>
              <a:rPr lang="sv-SE" sz="1900" dirty="0"/>
              <a:t> </a:t>
            </a:r>
            <a:r>
              <a:rPr lang="sv-SE" sz="1900" dirty="0" err="1"/>
              <a:t>jälkeen</a:t>
            </a:r>
            <a:r>
              <a:rPr lang="sv-SE" sz="1900" dirty="0"/>
              <a:t> </a:t>
            </a:r>
            <a:r>
              <a:rPr lang="sv-SE" sz="1900" dirty="0" err="1"/>
              <a:t>pidetään</a:t>
            </a:r>
            <a:r>
              <a:rPr lang="sv-SE" sz="1900" dirty="0"/>
              <a:t> </a:t>
            </a:r>
            <a:r>
              <a:rPr lang="sv-SE" sz="1900" dirty="0" err="1"/>
              <a:t>keskusteluosuus</a:t>
            </a:r>
            <a:r>
              <a:rPr lang="sv-SE" sz="1900" dirty="0"/>
              <a:t> </a:t>
            </a:r>
            <a:r>
              <a:rPr lang="sv-SE" sz="1900" dirty="0" err="1"/>
              <a:t>esitykseen</a:t>
            </a:r>
            <a:r>
              <a:rPr lang="sv-SE" sz="1900" dirty="0"/>
              <a:t>/</a:t>
            </a:r>
            <a:r>
              <a:rPr lang="sv-SE" sz="1900" dirty="0" err="1"/>
              <a:t>aiheeseen</a:t>
            </a:r>
            <a:r>
              <a:rPr lang="sv-SE" sz="1900" dirty="0"/>
              <a:t> </a:t>
            </a:r>
            <a:r>
              <a:rPr lang="sv-SE" sz="1900" dirty="0" err="1"/>
              <a:t>liittyen</a:t>
            </a:r>
            <a:r>
              <a:rPr lang="sv-SE" sz="1900" dirty="0"/>
              <a:t>. </a:t>
            </a:r>
            <a:r>
              <a:rPr lang="sv-SE" sz="1900" dirty="0" err="1"/>
              <a:t>Keskusteluosuuden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n. 7 min.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</p:txBody>
      </p:sp>
      <p:pic>
        <p:nvPicPr>
          <p:cNvPr id="14" name="Picture 13" descr="Assessments | Linking to Thinking">
            <a:extLst>
              <a:ext uri="{FF2B5EF4-FFF2-40B4-BE49-F238E27FC236}">
                <a16:creationId xmlns:a16="http://schemas.microsoft.com/office/drawing/2014/main" id="{FB5C54DE-8C51-46F8-93D4-B08B3265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5" y="5510254"/>
            <a:ext cx="1063074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Hyväksytty kurssi edellyttää lisäksi: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400"/>
              <a:t>Että tehtävät palautetaan ajallaan ja ovat hyväksytysti suoritettuja.</a:t>
            </a:r>
          </a:p>
          <a:p>
            <a:r>
              <a:rPr lang="sv-SE" sz="2400"/>
              <a:t>Että olet aktiivinen tunneilla ja työskentelet itsenäisesti kotona (kotitehtävät).</a:t>
            </a:r>
          </a:p>
          <a:p>
            <a:endParaRPr lang="sv-SE" sz="2400"/>
          </a:p>
          <a:p>
            <a:r>
              <a:rPr lang="sv-SE" sz="2400"/>
              <a:t>Kun olet palauttanut tehtävät ja olet ollut tunneilla läsnä tarvittavan määrän, saat kurssista 3 op.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A913-82FC-47C6-B74A-4AC64EB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61">
            <a:off x="9709766" y="4994024"/>
            <a:ext cx="2189349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 dirty="0" err="1">
                <a:solidFill>
                  <a:srgbClr val="FFFFFF"/>
                </a:solidFill>
              </a:rPr>
              <a:t>Arviointi</a:t>
            </a:r>
            <a:endParaRPr lang="sv-FI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lvl="1"/>
            <a:r>
              <a:rPr lang="fi-FI" b="1" dirty="0"/>
              <a:t>Ruotsin kirjallinen koe LC-5001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</a:t>
            </a:r>
          </a:p>
          <a:p>
            <a:pPr lvl="1"/>
            <a:r>
              <a:rPr lang="fi-FI" b="1" dirty="0"/>
              <a:t>Ruotsin suullinen koe LC-5002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 </a:t>
            </a:r>
          </a:p>
          <a:p>
            <a:pPr lvl="1"/>
            <a:r>
              <a:rPr lang="fi-FI" b="1" dirty="0"/>
              <a:t>Arvosana kurssista LC-5410 Tekniikan alan ruotsia (3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A</a:t>
            </a:r>
            <a:r>
              <a:rPr lang="fi-FI" sz="2400"/>
              <a:t>rvioidaan </a:t>
            </a:r>
            <a:r>
              <a:rPr lang="fi-FI" sz="2400" dirty="0"/>
              <a:t>asteikolla hyväksytty/hylätty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Kirjallinen koe järjestetään viimeisellä tunnilla ja suulliset kokeet tenttiviikolla</a:t>
            </a:r>
            <a:endParaRPr lang="sv-SE" sz="2400" dirty="0"/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KURSSIARVOSANAT</a:t>
            </a:r>
          </a:p>
          <a:p>
            <a:pPr>
              <a:spcBef>
                <a:spcPts val="2400"/>
              </a:spcBef>
            </a:pPr>
            <a:r>
              <a:rPr lang="sv-FI" dirty="0"/>
              <a:t>LC-5001 ja LC-5002</a:t>
            </a:r>
          </a:p>
          <a:p>
            <a:pPr lvl="1"/>
            <a:r>
              <a:rPr lang="sv-FI" dirty="0" err="1"/>
              <a:t>Virkamiesruotsin</a:t>
            </a:r>
            <a:r>
              <a:rPr lang="sv-FI" dirty="0"/>
              <a:t> </a:t>
            </a:r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suorittaminen</a:t>
            </a:r>
            <a:r>
              <a:rPr lang="sv-FI" dirty="0"/>
              <a:t> </a:t>
            </a:r>
            <a:r>
              <a:rPr lang="sv-FI" dirty="0" err="1"/>
              <a:t>edellyttää</a:t>
            </a:r>
            <a:r>
              <a:rPr lang="sv-FI" dirty="0"/>
              <a:t> </a:t>
            </a:r>
            <a:r>
              <a:rPr lang="sv-FI" dirty="0" err="1"/>
              <a:t>eurooppalaisen</a:t>
            </a:r>
            <a:r>
              <a:rPr lang="sv-FI" dirty="0"/>
              <a:t> </a:t>
            </a:r>
            <a:r>
              <a:rPr lang="sv-FI" dirty="0" err="1"/>
              <a:t>viitekehyksen</a:t>
            </a:r>
            <a:r>
              <a:rPr lang="sv-FI" dirty="0"/>
              <a:t> </a:t>
            </a:r>
            <a:r>
              <a:rPr lang="sv-FI" dirty="0" err="1"/>
              <a:t>mukaista</a:t>
            </a:r>
            <a:r>
              <a:rPr lang="sv-FI" dirty="0"/>
              <a:t> B1-tason </a:t>
            </a:r>
            <a:r>
              <a:rPr lang="sv-FI" dirty="0" err="1"/>
              <a:t>osaamista</a:t>
            </a:r>
            <a:endParaRPr lang="sv-FI" dirty="0"/>
          </a:p>
          <a:p>
            <a:pPr lvl="1"/>
            <a:r>
              <a:rPr lang="sv-FI" dirty="0"/>
              <a:t>B1.1 ja B1.2 </a:t>
            </a:r>
            <a:r>
              <a:rPr lang="sv-FI" dirty="0" err="1"/>
              <a:t>vastaavat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1-3 = </a:t>
            </a:r>
            <a:r>
              <a:rPr lang="sv-FI" b="1" dirty="0">
                <a:solidFill>
                  <a:srgbClr val="7030A0"/>
                </a:solidFill>
              </a:rPr>
              <a:t>TT</a:t>
            </a:r>
            <a:r>
              <a:rPr lang="sv-FI" dirty="0"/>
              <a:t> = </a:t>
            </a:r>
            <a:r>
              <a:rPr lang="sv-FI" dirty="0" err="1"/>
              <a:t>tyydyttävät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r>
              <a:rPr lang="sv-FI" dirty="0"/>
              <a:t>B2.1 ja B2.2 </a:t>
            </a:r>
            <a:r>
              <a:rPr lang="sv-FI" dirty="0" err="1"/>
              <a:t>tason</a:t>
            </a:r>
            <a:r>
              <a:rPr lang="sv-FI" dirty="0"/>
              <a:t> </a:t>
            </a:r>
            <a:r>
              <a:rPr lang="sv-FI" dirty="0" err="1"/>
              <a:t>osaaminen</a:t>
            </a:r>
            <a:r>
              <a:rPr lang="sv-FI" dirty="0"/>
              <a:t> </a:t>
            </a:r>
            <a:r>
              <a:rPr lang="sv-FI" dirty="0" err="1"/>
              <a:t>vastaa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4-5 = </a:t>
            </a:r>
            <a:r>
              <a:rPr lang="sv-FI" b="1" dirty="0">
                <a:solidFill>
                  <a:srgbClr val="7030A0"/>
                </a:solidFill>
              </a:rPr>
              <a:t>HT</a:t>
            </a:r>
            <a:r>
              <a:rPr lang="sv-FI" dirty="0"/>
              <a:t> = </a:t>
            </a:r>
            <a:r>
              <a:rPr lang="sv-FI" dirty="0" err="1"/>
              <a:t>hyvät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/>
              <a:t>LC-5410 </a:t>
            </a:r>
            <a:r>
              <a:rPr lang="sv-FI" dirty="0" err="1"/>
              <a:t>Hyväksytty</a:t>
            </a:r>
            <a:r>
              <a:rPr lang="sv-FI" dirty="0"/>
              <a:t>/</a:t>
            </a:r>
            <a:r>
              <a:rPr lang="sv-FI" dirty="0" err="1"/>
              <a:t>hylätty</a:t>
            </a:r>
            <a:endParaRPr lang="sv-FI" dirty="0"/>
          </a:p>
          <a:p>
            <a:pPr lvl="1"/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suoritus</a:t>
            </a:r>
            <a:r>
              <a:rPr lang="sv-FI" dirty="0"/>
              <a:t> = </a:t>
            </a:r>
            <a:r>
              <a:rPr lang="sv-FI" dirty="0" err="1"/>
              <a:t>kurssilla</a:t>
            </a:r>
            <a:r>
              <a:rPr lang="sv-FI" dirty="0"/>
              <a:t> </a:t>
            </a:r>
            <a:r>
              <a:rPr lang="sv-FI" dirty="0" err="1"/>
              <a:t>vaadittavat</a:t>
            </a:r>
            <a:r>
              <a:rPr lang="sv-FI" dirty="0"/>
              <a:t> </a:t>
            </a:r>
            <a:r>
              <a:rPr lang="sv-FI" dirty="0" err="1"/>
              <a:t>tehtävät</a:t>
            </a:r>
            <a:r>
              <a:rPr lang="sv-FI" dirty="0"/>
              <a:t> on </a:t>
            </a:r>
            <a:r>
              <a:rPr lang="sv-FI" dirty="0" err="1"/>
              <a:t>tehty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 ja </a:t>
            </a:r>
            <a:r>
              <a:rPr lang="sv-FI" dirty="0" err="1"/>
              <a:t>hyväksytysti</a:t>
            </a:r>
            <a:r>
              <a:rPr lang="sv-FI" dirty="0"/>
              <a:t>.</a:t>
            </a:r>
          </a:p>
          <a:p>
            <a:pPr lvl="1"/>
            <a:r>
              <a:rPr lang="sv-FI" dirty="0" err="1"/>
              <a:t>Arvosanaan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</a:t>
            </a:r>
            <a:r>
              <a:rPr lang="sv-FI" dirty="0" err="1"/>
              <a:t>positiivisesti</a:t>
            </a:r>
            <a:r>
              <a:rPr lang="sv-FI" dirty="0"/>
              <a:t> </a:t>
            </a:r>
            <a:r>
              <a:rPr lang="sv-FI" dirty="0" err="1"/>
              <a:t>aktiivisella</a:t>
            </a:r>
            <a:r>
              <a:rPr lang="sv-FI" dirty="0"/>
              <a:t> </a:t>
            </a:r>
            <a:r>
              <a:rPr lang="sv-FI" dirty="0" err="1"/>
              <a:t>osallistumisella</a:t>
            </a:r>
            <a:r>
              <a:rPr lang="sv-FI" dirty="0"/>
              <a:t> </a:t>
            </a:r>
            <a:r>
              <a:rPr lang="sv-FI" dirty="0" err="1"/>
              <a:t>tunneilla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70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53"/>
            <a:ext cx="10671495" cy="5380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MITÄ TARKOITTAA AKTIIVINEN OSALLISTUMINEN?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Tulee</a:t>
            </a:r>
            <a:r>
              <a:rPr lang="sv-FI" dirty="0"/>
              <a:t> </a:t>
            </a:r>
            <a:r>
              <a:rPr lang="sv-FI" dirty="0" err="1"/>
              <a:t>tunneille</a:t>
            </a:r>
            <a:r>
              <a:rPr lang="sv-FI" dirty="0"/>
              <a:t>. Jos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pääse</a:t>
            </a:r>
            <a:r>
              <a:rPr lang="sv-FI" dirty="0"/>
              <a:t>, </a:t>
            </a:r>
            <a:r>
              <a:rPr lang="sv-FI" dirty="0" err="1"/>
              <a:t>ilmoittaa</a:t>
            </a:r>
            <a:r>
              <a:rPr lang="sv-FI" dirty="0"/>
              <a:t> </a:t>
            </a:r>
            <a:r>
              <a:rPr lang="sv-FI" dirty="0" err="1"/>
              <a:t>siitä</a:t>
            </a:r>
            <a:r>
              <a:rPr lang="sv-FI" dirty="0"/>
              <a:t> </a:t>
            </a:r>
            <a:r>
              <a:rPr lang="sv-FI" dirty="0" err="1"/>
              <a:t>etukäteen</a:t>
            </a:r>
            <a:r>
              <a:rPr lang="sv-FI" dirty="0"/>
              <a:t> </a:t>
            </a:r>
            <a:r>
              <a:rPr lang="sv-FI" dirty="0" err="1"/>
              <a:t>opettajalle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Tekee</a:t>
            </a:r>
            <a:r>
              <a:rPr lang="sv-FI" dirty="0"/>
              <a:t> </a:t>
            </a:r>
            <a:r>
              <a:rPr lang="sv-FI" dirty="0" err="1"/>
              <a:t>läksyt</a:t>
            </a:r>
            <a:r>
              <a:rPr lang="sv-FI" dirty="0"/>
              <a:t> ja </a:t>
            </a:r>
            <a:r>
              <a:rPr lang="sv-FI" dirty="0" err="1"/>
              <a:t>tehtävät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Pitää</a:t>
            </a:r>
            <a:r>
              <a:rPr lang="sv-FI" dirty="0"/>
              <a:t> kameran </a:t>
            </a:r>
            <a:r>
              <a:rPr lang="sv-FI" dirty="0" err="1"/>
              <a:t>päällä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 err="1"/>
              <a:t>Osallistuu</a:t>
            </a:r>
            <a:r>
              <a:rPr lang="sv-FI" dirty="0"/>
              <a:t> </a:t>
            </a:r>
            <a:r>
              <a:rPr lang="sv-FI" dirty="0" err="1"/>
              <a:t>aktiivisesti</a:t>
            </a:r>
            <a:r>
              <a:rPr lang="sv-FI" dirty="0"/>
              <a:t> </a:t>
            </a:r>
            <a:r>
              <a:rPr lang="sv-FI" dirty="0" err="1"/>
              <a:t>keskusteluharjoituksiin</a:t>
            </a:r>
            <a:r>
              <a:rPr lang="sv-FI" dirty="0"/>
              <a:t> </a:t>
            </a:r>
            <a:r>
              <a:rPr lang="sv-FI" dirty="0" err="1"/>
              <a:t>ym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On </a:t>
            </a:r>
            <a:r>
              <a:rPr lang="sv-FI" dirty="0" err="1"/>
              <a:t>kannustava</a:t>
            </a:r>
            <a:r>
              <a:rPr lang="sv-FI" dirty="0"/>
              <a:t> ja </a:t>
            </a:r>
            <a:r>
              <a:rPr lang="sv-FI" dirty="0" err="1"/>
              <a:t>kunnioittava</a:t>
            </a:r>
            <a:r>
              <a:rPr lang="sv-FI" dirty="0"/>
              <a:t> </a:t>
            </a:r>
            <a:r>
              <a:rPr lang="sv-FI" dirty="0" err="1"/>
              <a:t>muita</a:t>
            </a:r>
            <a:r>
              <a:rPr lang="sv-FI" dirty="0"/>
              <a:t> </a:t>
            </a:r>
            <a:r>
              <a:rPr lang="sv-FI" dirty="0" err="1"/>
              <a:t>kohtaan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/>
              <a:t>Man kan också gärna bjuda på sig själv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dirty="0" err="1"/>
              <a:t>vähän</a:t>
            </a:r>
            <a:r>
              <a:rPr lang="sv-FI" dirty="0"/>
              <a:t> </a:t>
            </a:r>
            <a:r>
              <a:rPr lang="sv-FI" dirty="0" err="1"/>
              <a:t>heittäytyä</a:t>
            </a:r>
            <a:r>
              <a:rPr lang="sv-FI" dirty="0"/>
              <a:t> </a:t>
            </a:r>
            <a:r>
              <a:rPr lang="sv-FI" dirty="0" err="1"/>
              <a:t>oppimistilanteeseen</a:t>
            </a:r>
            <a:r>
              <a:rPr lang="sv-FI" dirty="0"/>
              <a:t> </a:t>
            </a:r>
            <a:r>
              <a:rPr lang="sv-FI" dirty="0" err="1"/>
              <a:t>pelkäämättä</a:t>
            </a:r>
            <a:r>
              <a:rPr lang="sv-FI" dirty="0"/>
              <a:t> </a:t>
            </a:r>
            <a:r>
              <a:rPr lang="sv-FI" dirty="0" err="1"/>
              <a:t>mokaamista</a:t>
            </a:r>
            <a:r>
              <a:rPr lang="sv-FI" dirty="0"/>
              <a:t>. </a:t>
            </a:r>
            <a:r>
              <a:rPr lang="sv-FI" dirty="0" err="1"/>
              <a:t>Kun</a:t>
            </a:r>
            <a:r>
              <a:rPr lang="sv-FI" dirty="0"/>
              <a:t> </a:t>
            </a:r>
            <a:r>
              <a:rPr lang="sv-FI" dirty="0" err="1"/>
              <a:t>kaikki</a:t>
            </a:r>
            <a:r>
              <a:rPr lang="sv-FI" dirty="0"/>
              <a:t> </a:t>
            </a:r>
            <a:r>
              <a:rPr lang="sv-FI" dirty="0" err="1"/>
              <a:t>muistavat</a:t>
            </a:r>
            <a:r>
              <a:rPr lang="sv-FI" dirty="0"/>
              <a:t> </a:t>
            </a:r>
            <a:r>
              <a:rPr lang="sv-FI" b="1" dirty="0">
                <a:solidFill>
                  <a:srgbClr val="7030A0"/>
                </a:solidFill>
              </a:rPr>
              <a:t>respekt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ketään</a:t>
            </a:r>
            <a:r>
              <a:rPr lang="sv-FI" dirty="0"/>
              <a:t> </a:t>
            </a:r>
            <a:r>
              <a:rPr lang="sv-FI" dirty="0" err="1"/>
              <a:t>naureta</a:t>
            </a:r>
            <a:r>
              <a:rPr lang="sv-FI" dirty="0"/>
              <a:t> </a:t>
            </a:r>
            <a:r>
              <a:rPr lang="sv-FI" dirty="0" err="1"/>
              <a:t>mokien</a:t>
            </a:r>
            <a:r>
              <a:rPr lang="sv-FI" dirty="0"/>
              <a:t> </a:t>
            </a:r>
            <a:r>
              <a:rPr lang="sv-FI" dirty="0" err="1"/>
              <a:t>takia</a:t>
            </a:r>
            <a:r>
              <a:rPr lang="sv-FI" dirty="0"/>
              <a:t>. </a:t>
            </a:r>
            <a:r>
              <a:rPr lang="sv-FI" dirty="0" err="1"/>
              <a:t>Päinvastoin</a:t>
            </a:r>
            <a:r>
              <a:rPr lang="sv-FI" dirty="0"/>
              <a:t>, </a:t>
            </a:r>
            <a:r>
              <a:rPr lang="sv-FI" dirty="0" err="1"/>
              <a:t>mokat</a:t>
            </a:r>
            <a:r>
              <a:rPr lang="sv-FI" dirty="0"/>
              <a:t> </a:t>
            </a:r>
            <a:r>
              <a:rPr lang="sv-FI" dirty="0" err="1"/>
              <a:t>ovat</a:t>
            </a:r>
            <a:r>
              <a:rPr lang="sv-FI" dirty="0"/>
              <a:t> </a:t>
            </a:r>
            <a:r>
              <a:rPr lang="sv-FI" dirty="0" err="1"/>
              <a:t>elämän</a:t>
            </a:r>
            <a:r>
              <a:rPr lang="sv-FI" dirty="0"/>
              <a:t> </a:t>
            </a:r>
            <a:r>
              <a:rPr lang="sv-FI" dirty="0" err="1"/>
              <a:t>suola</a:t>
            </a:r>
            <a:r>
              <a:rPr lang="sv-FI" dirty="0"/>
              <a:t> : )</a:t>
            </a:r>
          </a:p>
        </p:txBody>
      </p:sp>
    </p:spTree>
    <p:extLst>
      <p:ext uri="{BB962C8B-B14F-4D97-AF65-F5344CB8AC3E}">
        <p14:creationId xmlns:p14="http://schemas.microsoft.com/office/powerpoint/2010/main" val="2808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5"/>
            <a:ext cx="10515600" cy="522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EUROOPPALAISEN VIITEKEHYKSEN MUKAINEN ARVIOINTI</a:t>
            </a:r>
          </a:p>
          <a:p>
            <a:pPr>
              <a:spcBef>
                <a:spcPts val="3000"/>
              </a:spcBef>
            </a:pPr>
            <a:r>
              <a:rPr lang="sv-FI" dirty="0" err="1"/>
              <a:t>Korkeakoulujen</a:t>
            </a:r>
            <a:r>
              <a:rPr lang="sv-FI" dirty="0"/>
              <a:t> t</a:t>
            </a:r>
            <a:r>
              <a:rPr lang="fi-FI" dirty="0" err="1"/>
              <a:t>utkintoon</a:t>
            </a:r>
            <a:r>
              <a:rPr lang="fi-FI" dirty="0"/>
              <a:t> vaadittavan ruotsin kielen taidon arviointi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fi-FI" dirty="0">
                <a:hlinkClick r:id="rId2"/>
              </a:rPr>
              <a:t>Tutkintoon vaadittavan ruotsin kielen taidon arviointi — Monikielisen akateemisen viestinnän keskus </a:t>
            </a:r>
            <a:r>
              <a:rPr lang="fi-FI" dirty="0" err="1">
                <a:hlinkClick r:id="rId2"/>
              </a:rPr>
              <a:t>Movi</a:t>
            </a:r>
            <a:r>
              <a:rPr lang="fi-FI" dirty="0">
                <a:hlinkClick r:id="rId2"/>
              </a:rPr>
              <a:t> (jyu.fi)</a:t>
            </a:r>
            <a:endParaRPr lang="sv-FI" dirty="0"/>
          </a:p>
          <a:p>
            <a:pPr>
              <a:spcBef>
                <a:spcPts val="3000"/>
              </a:spcBef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opetushallituksen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http://www02.oph.fi/ops/taitotasoasteikko.pdf</a:t>
            </a:r>
            <a:endParaRPr lang="sv-FI" u="sng" dirty="0">
              <a:solidFill>
                <a:srgbClr val="0563C1"/>
              </a:solidFill>
            </a:endParaRPr>
          </a:p>
          <a:p>
            <a:pPr>
              <a:spcBef>
                <a:spcPts val="3000"/>
              </a:spcBef>
            </a:pPr>
            <a:r>
              <a:rPr lang="sv-FI" dirty="0" err="1"/>
              <a:t>Euroopan</a:t>
            </a:r>
            <a:r>
              <a:rPr lang="sv-FI" dirty="0"/>
              <a:t> </a:t>
            </a:r>
            <a:r>
              <a:rPr lang="sv-FI" dirty="0" err="1"/>
              <a:t>unionin</a:t>
            </a:r>
            <a:r>
              <a:rPr lang="sv-FI" dirty="0"/>
              <a:t> </a:t>
            </a:r>
            <a:r>
              <a:rPr lang="sv-FI" dirty="0" err="1"/>
              <a:t>suullisen</a:t>
            </a:r>
            <a:r>
              <a:rPr lang="sv-FI" dirty="0"/>
              <a:t> </a:t>
            </a:r>
            <a:r>
              <a:rPr lang="sv-FI" dirty="0" err="1"/>
              <a:t>kielitaidon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dirty="0">
                <a:hlinkClick r:id="rId4"/>
              </a:rPr>
              <a:t>https://www.coe.int/en/web/common-european-framework-reference-languages/table-3-cefr-3.3-common-reference-levels-qualitative-aspects-of-spoken-language-use</a:t>
            </a:r>
            <a:endParaRPr lang="sv-FI" dirty="0"/>
          </a:p>
          <a:p>
            <a:pPr>
              <a:spcBef>
                <a:spcPts val="1800"/>
              </a:spcBef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951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683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Miten kurssilla työskennellään?</vt:lpstr>
      <vt:lpstr>Kurssitehtävät</vt:lpstr>
      <vt:lpstr>Kokeet</vt:lpstr>
      <vt:lpstr>Hyväksytty kurssi edellyttää lisäksi:</vt:lpstr>
      <vt:lpstr>Arviointi</vt:lpstr>
      <vt:lpstr>Arviointi</vt:lpstr>
      <vt:lpstr>Arviointi</vt:lpstr>
      <vt:lpstr>Arviointi</vt:lpstr>
      <vt:lpstr>Arviointi</vt:lpstr>
      <vt:lpstr>Miten pärjäät kurssilla?</vt:lpstr>
      <vt:lpstr>Hur ska jag klara mig?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LCB-5800 Svensk affärskommunikation</dc:title>
  <dc:creator>Mikkonen Piritta</dc:creator>
  <cp:lastModifiedBy>Fröjdman Isabella</cp:lastModifiedBy>
  <cp:revision>29</cp:revision>
  <dcterms:created xsi:type="dcterms:W3CDTF">2020-02-24T10:48:13Z</dcterms:created>
  <dcterms:modified xsi:type="dcterms:W3CDTF">2022-09-11T09:50:22Z</dcterms:modified>
</cp:coreProperties>
</file>