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7" r:id="rId2"/>
    <p:sldId id="263" r:id="rId3"/>
    <p:sldId id="272" r:id="rId4"/>
    <p:sldId id="273" r:id="rId5"/>
    <p:sldId id="274" r:id="rId6"/>
    <p:sldId id="277" r:id="rId7"/>
    <p:sldId id="259" r:id="rId8"/>
    <p:sldId id="276" r:id="rId9"/>
    <p:sldId id="278" r:id="rId10"/>
    <p:sldId id="282" r:id="rId11"/>
    <p:sldId id="285" r:id="rId12"/>
    <p:sldId id="289" r:id="rId13"/>
    <p:sldId id="290" r:id="rId14"/>
    <p:sldId id="286" r:id="rId15"/>
    <p:sldId id="287" r:id="rId16"/>
    <p:sldId id="281" r:id="rId17"/>
    <p:sldId id="262" r:id="rId18"/>
    <p:sldId id="260" r:id="rId19"/>
    <p:sldId id="261" r:id="rId20"/>
    <p:sldId id="268" r:id="rId21"/>
    <p:sldId id="266" r:id="rId22"/>
    <p:sldId id="297" r:id="rId23"/>
    <p:sldId id="264" r:id="rId24"/>
    <p:sldId id="291" r:id="rId25"/>
    <p:sldId id="305" r:id="rId26"/>
    <p:sldId id="292" r:id="rId27"/>
    <p:sldId id="293" r:id="rId28"/>
    <p:sldId id="294" r:id="rId29"/>
    <p:sldId id="298" r:id="rId30"/>
    <p:sldId id="299" r:id="rId31"/>
    <p:sldId id="296" r:id="rId32"/>
    <p:sldId id="306" r:id="rId33"/>
    <p:sldId id="307" r:id="rId34"/>
    <p:sldId id="267" r:id="rId35"/>
  </p:sldIdLst>
  <p:sldSz cx="9144000" cy="5715000" type="screen16x10"/>
  <p:notesSz cx="6794500" cy="9931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75915" autoAdjust="0"/>
  </p:normalViewPr>
  <p:slideViewPr>
    <p:cSldViewPr snapToObjects="1">
      <p:cViewPr varScale="1">
        <p:scale>
          <a:sx n="116" d="100"/>
          <a:sy n="116" d="100"/>
        </p:scale>
        <p:origin x="2002" y="77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9/9/2016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9.9.2016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44538"/>
            <a:ext cx="59563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aseline="0" dirty="0" smtClean="0"/>
              <a:t>Noin 20 osallistujaa,</a:t>
            </a:r>
          </a:p>
          <a:p>
            <a:r>
              <a:rPr lang="fi-FI" baseline="0" dirty="0" smtClean="0"/>
              <a:t>Marja vetänyt: palaute, motivaatio, oppiminen, </a:t>
            </a:r>
          </a:p>
          <a:p>
            <a:r>
              <a:rPr lang="fi-FI" dirty="0" smtClean="0"/>
              <a:t>T4-seminaarisali</a:t>
            </a:r>
          </a:p>
          <a:p>
            <a:endParaRPr lang="fi-FI" dirty="0" smtClean="0"/>
          </a:p>
          <a:p>
            <a:r>
              <a:rPr lang="fi-FI" dirty="0" smtClean="0"/>
              <a:t>13.30-13.50</a:t>
            </a:r>
            <a:r>
              <a:rPr lang="fi-FI" baseline="0" dirty="0" smtClean="0"/>
              <a:t> Johdanto ja</a:t>
            </a:r>
            <a:r>
              <a:rPr lang="fi-FI" dirty="0" smtClean="0"/>
              <a:t> tutustuminen</a:t>
            </a:r>
          </a:p>
          <a:p>
            <a:r>
              <a:rPr lang="fi-FI" dirty="0" smtClean="0"/>
              <a:t>13.50-14.20 Onnistunut</a:t>
            </a:r>
            <a:r>
              <a:rPr lang="fi-FI" baseline="0" dirty="0" smtClean="0"/>
              <a:t> oppimistilanne ja sen tukeminen</a:t>
            </a:r>
          </a:p>
          <a:p>
            <a:r>
              <a:rPr lang="fi-FI" baseline="0" dirty="0" smtClean="0"/>
              <a:t>14.20-15.20 Motivaatio</a:t>
            </a:r>
          </a:p>
          <a:p>
            <a:r>
              <a:rPr lang="fi-FI" baseline="0" dirty="0" smtClean="0"/>
              <a:t>15.20-16.00 Vuorovaikutus ja palautteen antaminen</a:t>
            </a:r>
          </a:p>
          <a:p>
            <a:endParaRPr lang="fi-FI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53FFD-8D3D-458B-95E8-7B158D9B5F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36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3466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8377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18" indent="-2857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798" indent="-22855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9918" indent="-22855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036" indent="-22855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155" indent="-2285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274" indent="-2285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393" indent="-2285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512" indent="-2285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5D8369-0C2C-4CC8-99C1-44FAEED132D0}" type="slidenum">
              <a:rPr lang="fi-FI">
                <a:latin typeface="Calibri" pitchFamily="34" charset="0"/>
              </a:rPr>
              <a:pPr eaLnBrk="1" hangingPunct="1"/>
              <a:t>17</a:t>
            </a:fld>
            <a:endParaRPr lang="fi-FI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99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10276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5217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>
                <a:solidFill>
                  <a:prstClr val="black"/>
                </a:solidFill>
              </a:rPr>
              <a:pPr/>
              <a:t>20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652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itchFamily="2" charset="2"/>
              <a:buNone/>
            </a:pPr>
            <a:endParaRPr lang="fi-FI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fi-FI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17807" indent="-27608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04319" indent="-220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46047" indent="-220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87773" indent="-220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29501" indent="-220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871229" indent="-220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12955" indent="-220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754683" indent="-220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04B5B60-AEFC-4944-9C95-6D336EA42FEE}" type="slidenum">
              <a:rPr lang="fi-FI">
                <a:solidFill>
                  <a:prstClr val="black"/>
                </a:solidFill>
                <a:latin typeface="Calibri" pitchFamily="34" charset="0"/>
              </a:rPr>
              <a:pPr eaLnBrk="1" hangingPunct="1"/>
              <a:t>21</a:t>
            </a:fld>
            <a:endParaRPr lang="fi-FI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450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baseline="0" dirty="0" smtClean="0"/>
              <a:t>P</a:t>
            </a:r>
          </a:p>
          <a:p>
            <a:r>
              <a:rPr lang="fi-FI" baseline="0" dirty="0" smtClean="0"/>
              <a:t>Kysymyksissä:</a:t>
            </a:r>
          </a:p>
          <a:p>
            <a:r>
              <a:rPr lang="fi-FI" baseline="0" dirty="0" smtClean="0"/>
              <a:t>Miten kysyy? – laske kymmeneen - muotoile</a:t>
            </a:r>
          </a:p>
          <a:p>
            <a:r>
              <a:rPr lang="fi-FI" baseline="0" dirty="0" smtClean="0"/>
              <a:t>Pari keskustelu ensin – sitten purku</a:t>
            </a:r>
          </a:p>
          <a:p>
            <a:r>
              <a:rPr lang="fi-FI" baseline="0" dirty="0" smtClean="0"/>
              <a:t>Jos vain yksi vastaus – ei kysymys herätä keskustelua – vastaaminen vaatii yleensä asian prosessointia – vaatii aikaa!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EB5CE-FBCE-49FD-BCBD-03E149CB7F0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42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i-FI" dirty="0" smtClean="0"/>
          </a:p>
        </p:txBody>
      </p:sp>
      <p:sp>
        <p:nvSpPr>
          <p:cNvPr id="19460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786" indent="-2991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6594" indent="-23931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5233" indent="-23931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3870" indent="-23931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2508" indent="-239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1146" indent="-239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9784" indent="-239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8422" indent="-239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85AF56-0E82-4CC0-A0E9-8CE004EBB228}" type="slidenum">
              <a:rPr lang="fi-FI" smtClean="0">
                <a:solidFill>
                  <a:prstClr val="black"/>
                </a:solidFill>
              </a:rPr>
              <a:pPr eaLnBrk="1" hangingPunct="1"/>
              <a:t>24</a:t>
            </a:fld>
            <a:endParaRPr lang="fi-FI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01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5164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12925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0476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31763" y="808038"/>
            <a:ext cx="6469062" cy="40449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/>
              <a:pPr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46730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51680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5347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32008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3748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0269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9114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5572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648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3459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175" y="808038"/>
            <a:ext cx="6472238" cy="4046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4182">
              <a:defRPr/>
            </a:pPr>
            <a:endParaRPr lang="fi-FI" baseline="0" dirty="0" smtClean="0"/>
          </a:p>
          <a:p>
            <a:pPr defTabSz="454182">
              <a:defRPr/>
            </a:pPr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3DD803-75A3-4BBF-840C-31374E654C4F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9487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10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397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2" y="4664605"/>
            <a:ext cx="2473630" cy="99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1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5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07459"/>
            <a:ext cx="7985125" cy="899583"/>
          </a:xfrm>
          <a:prstGeom prst="rect">
            <a:avLst/>
          </a:prstGeo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318949"/>
            <a:ext cx="7985125" cy="34461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5121000"/>
            <a:ext cx="1537200" cy="31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  <a:lvl2pPr marL="227533" indent="-85987">
              <a:defRPr lang="en-US" sz="79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7533" indent="-78049">
              <a:buFont typeface="Symbol" pitchFamily="18" charset="2"/>
              <a:buNone/>
              <a:defRPr sz="750"/>
            </a:lvl3pPr>
            <a:lvl4pPr marL="227533" indent="-78049">
              <a:defRPr sz="750"/>
            </a:lvl4pPr>
            <a:lvl5pPr marL="227533" indent="-78049">
              <a:buFont typeface="Symbol" pitchFamily="18" charset="2"/>
              <a:buChar char="-"/>
              <a:defRPr sz="750"/>
            </a:lvl5pPr>
            <a:lvl6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6pPr>
            <a:lvl7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7pPr>
            <a:lvl8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8pPr>
            <a:lvl9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5121000"/>
            <a:ext cx="1702800" cy="31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  <a:lvl2pPr marL="227533" indent="-85987">
              <a:defRPr lang="en-US" sz="79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7533" indent="-78049">
              <a:buFont typeface="Symbol" pitchFamily="18" charset="2"/>
              <a:buNone/>
              <a:defRPr sz="750"/>
            </a:lvl3pPr>
            <a:lvl4pPr marL="227533" indent="-78049">
              <a:defRPr sz="750"/>
            </a:lvl4pPr>
            <a:lvl5pPr marL="227533" indent="-78049">
              <a:buFont typeface="Symbol" pitchFamily="18" charset="2"/>
              <a:buChar char="-"/>
              <a:defRPr sz="750"/>
            </a:lvl5pPr>
            <a:lvl6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6pPr>
            <a:lvl7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7pPr>
            <a:lvl8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8pPr>
            <a:lvl9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89316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4709820"/>
            <a:ext cx="2558314" cy="90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51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633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4" y="4711762"/>
            <a:ext cx="206029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9.9.2016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9.9.2016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684B-4C50-44A7-9B61-FC5C35FE51C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3E74-902F-483A-8CE1-0E3AC913D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4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408000"/>
            <a:ext cx="7988400" cy="90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320000"/>
            <a:ext cx="7988400" cy="3447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684B-4C50-44A7-9B61-FC5C35FE51C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3E74-902F-483A-8CE1-0E3AC913D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6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9.9.2016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766" r:id="rId8"/>
    <p:sldLayoutId id="2147484767" r:id="rId9"/>
    <p:sldLayoutId id="2147484768" r:id="rId10"/>
    <p:sldLayoutId id="2147484769" r:id="rId11"/>
    <p:sldLayoutId id="2147484771" r:id="rId12"/>
    <p:sldLayoutId id="2147484772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24.jpeg"/><Relationship Id="rId3" Type="http://schemas.openxmlformats.org/officeDocument/2006/relationships/image" Target="../media/image17.jpeg"/><Relationship Id="rId21" Type="http://schemas.openxmlformats.org/officeDocument/2006/relationships/image" Target="../media/image27.jpeg"/><Relationship Id="rId7" Type="http://schemas.openxmlformats.org/officeDocument/2006/relationships/image" Target="../media/image21.jpeg"/><Relationship Id="rId12" Type="http://schemas.openxmlformats.org/officeDocument/2006/relationships/image" Target="../media/image13.jpeg"/><Relationship Id="rId17" Type="http://schemas.openxmlformats.org/officeDocument/2006/relationships/image" Target="../media/image23.jpe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22.jpeg"/><Relationship Id="rId20" Type="http://schemas.openxmlformats.org/officeDocument/2006/relationships/image" Target="../media/image26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0.png"/><Relationship Id="rId11" Type="http://schemas.openxmlformats.org/officeDocument/2006/relationships/image" Target="../media/image12.jpeg"/><Relationship Id="rId5" Type="http://schemas.openxmlformats.org/officeDocument/2006/relationships/image" Target="../media/image19.wmf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19" Type="http://schemas.openxmlformats.org/officeDocument/2006/relationships/image" Target="../media/image25.jpeg"/><Relationship Id="rId4" Type="http://schemas.openxmlformats.org/officeDocument/2006/relationships/image" Target="../media/image18.jpeg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Oppimisen ohjaus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Tietotekniikan kurssiassistenttien koulutus </a:t>
            </a:r>
            <a:r>
              <a:rPr lang="fi-FI" dirty="0"/>
              <a:t>8</a:t>
            </a:r>
            <a:r>
              <a:rPr lang="fi-FI" dirty="0" smtClean="0"/>
              <a:t>.9.2016</a:t>
            </a:r>
          </a:p>
          <a:p>
            <a:r>
              <a:rPr lang="fi-FI" dirty="0" smtClean="0"/>
              <a:t>SCI Learning </a:t>
            </a:r>
            <a:r>
              <a:rPr lang="fi-FI" dirty="0" err="1" smtClean="0"/>
              <a:t>services</a:t>
            </a:r>
            <a:r>
              <a:rPr lang="fi-FI" dirty="0" smtClean="0"/>
              <a:t> (LES)</a:t>
            </a:r>
            <a:endParaRPr lang="fi-FI" dirty="0" smtClean="0"/>
          </a:p>
          <a:p>
            <a:r>
              <a:rPr lang="fi-FI" dirty="0" smtClean="0"/>
              <a:t>Kirsti Keltikangas ja Jukka Parviainen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3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Opiskelumotivaatio, mistä se syntyy?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524500" y="5149850"/>
            <a:ext cx="3619500" cy="155575"/>
          </a:xfrm>
        </p:spPr>
        <p:txBody>
          <a:bodyPr/>
          <a:lstStyle/>
          <a:p>
            <a:pPr>
              <a:defRPr/>
            </a:pPr>
            <a:fld id="{E0A7D511-EF24-F248-BEA4-1AD370F38D7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524500" y="5305425"/>
            <a:ext cx="3619500" cy="134938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Motivaation ”arvo-odotus-teoria”</a:t>
            </a:r>
            <a:endParaRPr lang="en-US" dirty="0"/>
          </a:p>
        </p:txBody>
      </p:sp>
      <p:sp>
        <p:nvSpPr>
          <p:cNvPr id="7" name="Tekstikehys 5"/>
          <p:cNvSpPr txBox="1"/>
          <p:nvPr/>
        </p:nvSpPr>
        <p:spPr>
          <a:xfrm>
            <a:off x="346621" y="1397220"/>
            <a:ext cx="239286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dirty="0">
                <a:latin typeface="Calibri" pitchFamily="34" charset="0"/>
              </a:rPr>
              <a:t>Tavoitteen saavuttamisen </a:t>
            </a:r>
            <a:r>
              <a:rPr lang="fi-FI" sz="2800" b="1" dirty="0">
                <a:latin typeface="Calibri" pitchFamily="34" charset="0"/>
              </a:rPr>
              <a:t>merkitys</a:t>
            </a:r>
          </a:p>
        </p:txBody>
      </p:sp>
      <p:sp>
        <p:nvSpPr>
          <p:cNvPr id="8" name="Tekstikehys 6"/>
          <p:cNvSpPr txBox="1"/>
          <p:nvPr/>
        </p:nvSpPr>
        <p:spPr>
          <a:xfrm>
            <a:off x="3596684" y="1386604"/>
            <a:ext cx="290232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b="1" dirty="0">
                <a:latin typeface="Calibri" pitchFamily="34" charset="0"/>
              </a:rPr>
              <a:t>Kokemus</a:t>
            </a:r>
            <a:r>
              <a:rPr lang="fi-FI" sz="2800" dirty="0">
                <a:latin typeface="Calibri" pitchFamily="34" charset="0"/>
              </a:rPr>
              <a:t> </a:t>
            </a:r>
            <a:r>
              <a:rPr lang="fi-FI" sz="2800" dirty="0" smtClean="0">
                <a:latin typeface="Calibri" pitchFamily="34" charset="0"/>
              </a:rPr>
              <a:t>mahdollisuuksista </a:t>
            </a:r>
            <a:r>
              <a:rPr lang="fi-FI" sz="2800" dirty="0">
                <a:latin typeface="Calibri" pitchFamily="34" charset="0"/>
              </a:rPr>
              <a:t>saavuttaa tavoite</a:t>
            </a:r>
          </a:p>
        </p:txBody>
      </p:sp>
      <p:sp>
        <p:nvSpPr>
          <p:cNvPr id="9" name="Tekstikehys 7"/>
          <p:cNvSpPr txBox="1"/>
          <p:nvPr/>
        </p:nvSpPr>
        <p:spPr>
          <a:xfrm>
            <a:off x="6981223" y="1911123"/>
            <a:ext cx="1839250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dirty="0">
                <a:latin typeface="Calibri" pitchFamily="34" charset="0"/>
              </a:rPr>
              <a:t>Motivaatio</a:t>
            </a:r>
          </a:p>
        </p:txBody>
      </p:sp>
      <p:sp>
        <p:nvSpPr>
          <p:cNvPr id="10" name="Kertaa 8"/>
          <p:cNvSpPr/>
          <p:nvPr/>
        </p:nvSpPr>
        <p:spPr>
          <a:xfrm>
            <a:off x="3130324" y="1911123"/>
            <a:ext cx="357188" cy="357187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latin typeface="Calibri" pitchFamily="34" charset="0"/>
            </a:endParaRPr>
          </a:p>
        </p:txBody>
      </p:sp>
      <p:sp>
        <p:nvSpPr>
          <p:cNvPr id="11" name="Yhtä suuri kuin 9"/>
          <p:cNvSpPr/>
          <p:nvPr/>
        </p:nvSpPr>
        <p:spPr>
          <a:xfrm>
            <a:off x="6588223" y="1947888"/>
            <a:ext cx="303783" cy="440532"/>
          </a:xfrm>
          <a:prstGeom prst="mathEqua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3166" y="5345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/>
              <a:t>(</a:t>
            </a:r>
            <a:r>
              <a:rPr lang="fi-FI" i="1" dirty="0" err="1"/>
              <a:t>expectancy</a:t>
            </a:r>
            <a:r>
              <a:rPr lang="fi-FI" i="1" dirty="0"/>
              <a:t>–</a:t>
            </a:r>
            <a:r>
              <a:rPr lang="fi-FI" i="1" dirty="0" err="1"/>
              <a:t>value</a:t>
            </a:r>
            <a:r>
              <a:rPr lang="fi-FI" i="1" dirty="0"/>
              <a:t> </a:t>
            </a:r>
            <a:r>
              <a:rPr lang="fi-FI" i="1" dirty="0" err="1"/>
              <a:t>theory</a:t>
            </a:r>
            <a:r>
              <a:rPr lang="fi-FI" i="1" dirty="0"/>
              <a:t>) </a:t>
            </a:r>
            <a:r>
              <a:rPr lang="fi-FI" sz="1100" dirty="0"/>
              <a:t>(</a:t>
            </a:r>
            <a:r>
              <a:rPr lang="fi-FI" sz="1100" dirty="0" err="1"/>
              <a:t>Eccles</a:t>
            </a:r>
            <a:r>
              <a:rPr lang="fi-FI" sz="1100" dirty="0"/>
              <a:t> &amp; </a:t>
            </a:r>
            <a:r>
              <a:rPr lang="fi-FI" sz="1100" dirty="0" err="1"/>
              <a:t>Wigfield</a:t>
            </a:r>
            <a:r>
              <a:rPr lang="fi-FI" sz="1100" dirty="0"/>
              <a:t>, 2002</a:t>
            </a:r>
            <a:r>
              <a:rPr lang="fi-FI" sz="1100" dirty="0" smtClean="0"/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5105" y="3289456"/>
            <a:ext cx="1585678" cy="492443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Kiinnostus aiheeseen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2608" y="2782215"/>
            <a:ext cx="2278088" cy="492443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Tiedon hyödynnettävyys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4497" y="3785705"/>
            <a:ext cx="1236748" cy="492443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Halu menestyä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8322" y="4278148"/>
            <a:ext cx="1434801" cy="492443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Halu oppia uutta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3137" y="3444884"/>
            <a:ext cx="1585678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200" b="1" dirty="0" smtClean="0">
                <a:solidFill>
                  <a:schemeClr val="accent6"/>
                </a:solidFill>
              </a:rPr>
              <a:t>Ovatko tehtävät sopivan haastavia? Onko niitä sopiva määrä?</a:t>
            </a:r>
            <a:endParaRPr lang="en-US" sz="1200" b="1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80052" y="3206297"/>
            <a:ext cx="2278088" cy="2462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Onnistunko jos yritän?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82348" y="4183548"/>
            <a:ext cx="1236748" cy="49244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Saanko ohjausta?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8017" y="4668344"/>
            <a:ext cx="1434801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Onko yhteistyö sallittu?</a:t>
            </a:r>
            <a:endParaRPr lang="en-US" sz="1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0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Miten näkyy opiskelijoiden toiminnassa?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2400" dirty="0" smtClean="0">
                <a:latin typeface="Georgia" panose="02040502050405020303" pitchFamily="18" charset="0"/>
              </a:rPr>
              <a:t>Ryhmätyöskentely: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Lukekaa teille annetut opiskelijoiden ”ajatuskuplat”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Pohtikaa kumpaan tekijään ne enemmän liittyvät: </a:t>
            </a:r>
            <a:br>
              <a:rPr lang="fi-FI" sz="2400" b="0" dirty="0" smtClean="0">
                <a:latin typeface="Georgia" panose="02040502050405020303" pitchFamily="18" charset="0"/>
              </a:rPr>
            </a:br>
            <a:r>
              <a:rPr lang="fi-FI" sz="2400" b="0" dirty="0" smtClean="0">
                <a:latin typeface="Georgia" panose="02040502050405020303" pitchFamily="18" charset="0"/>
                <a:sym typeface="Wingdings" panose="05000000000000000000" pitchFamily="2" charset="2"/>
              </a:rPr>
              <a:t> </a:t>
            </a:r>
            <a:r>
              <a:rPr lang="fi-FI" sz="2400" dirty="0" smtClean="0">
                <a:latin typeface="Georgia" panose="02040502050405020303" pitchFamily="18" charset="0"/>
              </a:rPr>
              <a:t>merkitykseen </a:t>
            </a:r>
            <a:r>
              <a:rPr lang="fi-FI" sz="2400" b="0" dirty="0" smtClean="0">
                <a:latin typeface="Georgia" panose="02040502050405020303" pitchFamily="18" charset="0"/>
              </a:rPr>
              <a:t>vai </a:t>
            </a:r>
            <a:br>
              <a:rPr lang="fi-FI" sz="2400" b="0" dirty="0" smtClean="0">
                <a:latin typeface="Georgia" panose="02040502050405020303" pitchFamily="18" charset="0"/>
              </a:rPr>
            </a:br>
            <a:r>
              <a:rPr lang="fi-FI" sz="2400" b="0" dirty="0" smtClean="0">
                <a:latin typeface="Georgia" panose="02040502050405020303" pitchFamily="18" charset="0"/>
                <a:sym typeface="Wingdings" panose="05000000000000000000" pitchFamily="2" charset="2"/>
              </a:rPr>
              <a:t> </a:t>
            </a:r>
            <a:r>
              <a:rPr lang="fi-FI" sz="2400" b="0" dirty="0" smtClean="0">
                <a:latin typeface="Georgia" panose="02040502050405020303" pitchFamily="18" charset="0"/>
              </a:rPr>
              <a:t>kokemukseen </a:t>
            </a:r>
            <a:r>
              <a:rPr lang="fi-FI" sz="2400" dirty="0" smtClean="0">
                <a:latin typeface="Georgia" panose="02040502050405020303" pitchFamily="18" charset="0"/>
              </a:rPr>
              <a:t>onnistumismahdollisuuksista</a:t>
            </a:r>
            <a:r>
              <a:rPr lang="fi-FI" sz="2400" b="0" dirty="0" smtClean="0">
                <a:latin typeface="Georgia" panose="02040502050405020303" pitchFamily="18" charset="0"/>
              </a:rPr>
              <a:t>.</a:t>
            </a:r>
            <a:r>
              <a:rPr lang="fi-FI" sz="2400" b="0" dirty="0">
                <a:latin typeface="Georgia" panose="02040502050405020303" pitchFamily="18" charset="0"/>
              </a:rPr>
              <a:t/>
            </a:r>
            <a:br>
              <a:rPr lang="fi-FI" sz="2400" b="0" dirty="0">
                <a:latin typeface="Georgia" panose="02040502050405020303" pitchFamily="18" charset="0"/>
              </a:rPr>
            </a:br>
            <a:endParaRPr lang="fi-FI" sz="2400" b="0" dirty="0" smtClean="0">
              <a:latin typeface="Georgia" panose="02040502050405020303" pitchFamily="18" charset="0"/>
            </a:endParaRPr>
          </a:p>
          <a:p>
            <a:r>
              <a:rPr lang="fi-FI" sz="2400" dirty="0" smtClean="0">
                <a:latin typeface="Georgia" panose="02040502050405020303" pitchFamily="18" charset="0"/>
              </a:rPr>
              <a:t>Tiedon kokoaminen: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Laittakaa ajatuskuplat siihen paperiin mihin ne mielestänne sopivat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387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Mikä on ohjaajan rooli?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Lukekaa teille annetut ohjaajan ”puhekuplat”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Pohtikaa mitä ne viestivät:</a:t>
            </a:r>
            <a:endParaRPr lang="fi-FI" sz="2300" b="0" dirty="0" smtClean="0">
              <a:latin typeface="Georgia" panose="02040502050405020303" pitchFamily="18" charset="0"/>
            </a:endParaRPr>
          </a:p>
          <a:p>
            <a:pPr marL="580500" lvl="1" indent="-342900">
              <a:buFont typeface="Wingdings" panose="05000000000000000000" pitchFamily="2" charset="2"/>
              <a:buChar char="ü"/>
            </a:pPr>
            <a:r>
              <a:rPr lang="fi-FI" sz="2300" b="1" dirty="0" smtClean="0">
                <a:latin typeface="Georgia" panose="02040502050405020303" pitchFamily="18" charset="0"/>
              </a:rPr>
              <a:t>Merkityksen ja kiinnostuksen </a:t>
            </a:r>
            <a:r>
              <a:rPr lang="fi-FI" sz="2300" dirty="0" smtClean="0">
                <a:latin typeface="Georgia" panose="02040502050405020303" pitchFamily="18" charset="0"/>
              </a:rPr>
              <a:t/>
            </a:r>
            <a:br>
              <a:rPr lang="fi-FI" sz="2300" dirty="0" smtClean="0">
                <a:latin typeface="Georgia" panose="02040502050405020303" pitchFamily="18" charset="0"/>
              </a:rPr>
            </a:br>
            <a:r>
              <a:rPr lang="fi-FI" sz="2300" b="1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vahvistaminen </a:t>
            </a:r>
            <a:r>
              <a:rPr lang="fi-FI" sz="2300" b="1" dirty="0" smtClean="0">
                <a:latin typeface="Georgia" panose="02040502050405020303" pitchFamily="18" charset="0"/>
              </a:rPr>
              <a:t>vs. </a:t>
            </a:r>
            <a:r>
              <a:rPr lang="fi-FI" sz="2300" b="1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heikentäminen</a:t>
            </a:r>
          </a:p>
          <a:p>
            <a:pPr marL="580500" lvl="1" indent="-342900">
              <a:buFont typeface="Wingdings" panose="05000000000000000000" pitchFamily="2" charset="2"/>
              <a:buChar char="ü"/>
            </a:pPr>
            <a:r>
              <a:rPr lang="fi-FI" sz="2300" b="1" dirty="0" smtClean="0">
                <a:latin typeface="Georgia" panose="02040502050405020303" pitchFamily="18" charset="0"/>
              </a:rPr>
              <a:t>Onnistumismahdollisuuksien</a:t>
            </a:r>
            <a:r>
              <a:rPr lang="fi-FI" sz="2300" dirty="0" smtClean="0">
                <a:latin typeface="Georgia" panose="02040502050405020303" pitchFamily="18" charset="0"/>
              </a:rPr>
              <a:t> </a:t>
            </a:r>
            <a:br>
              <a:rPr lang="fi-FI" sz="2300" dirty="0" smtClean="0">
                <a:latin typeface="Georgia" panose="02040502050405020303" pitchFamily="18" charset="0"/>
              </a:rPr>
            </a:br>
            <a:r>
              <a:rPr lang="fi-FI" sz="2300" b="1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tukeminen </a:t>
            </a:r>
            <a:r>
              <a:rPr lang="fi-FI" sz="2300" b="1" dirty="0" smtClean="0">
                <a:latin typeface="Georgia" panose="02040502050405020303" pitchFamily="18" charset="0"/>
              </a:rPr>
              <a:t>vs. </a:t>
            </a:r>
            <a:r>
              <a:rPr lang="fi-FI" sz="2300" b="1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heikentäminen</a:t>
            </a:r>
            <a:r>
              <a:rPr lang="fi-FI" sz="2300" dirty="0" smtClean="0">
                <a:latin typeface="Georgia" panose="02040502050405020303" pitchFamily="18" charset="0"/>
              </a:rPr>
              <a:t> </a:t>
            </a:r>
            <a:endParaRPr lang="fi-FI" sz="2400" dirty="0">
              <a:latin typeface="Georgia" panose="02040502050405020303" pitchFamily="18" charset="0"/>
            </a:endParaRPr>
          </a:p>
          <a:p>
            <a:r>
              <a:rPr lang="fi-FI" sz="2400" dirty="0" smtClean="0">
                <a:latin typeface="Georgia" panose="02040502050405020303" pitchFamily="18" charset="0"/>
                <a:sym typeface="Wingdings" panose="05000000000000000000" pitchFamily="2" charset="2"/>
              </a:rPr>
              <a:t> Laittakaa puhekuplat vastaavien ajatuskuplien kohdalle.</a:t>
            </a:r>
            <a:endParaRPr lang="fi-FI" sz="2400" dirty="0" smtClean="0">
              <a:latin typeface="Georgia" panose="020405020504050203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237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Motivaatio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i-FI" dirty="0" smtClean="0"/>
              <a:t>Tavoitteen saavuttamisen </a:t>
            </a:r>
            <a:r>
              <a:rPr lang="fi-FI" u="sng" dirty="0" smtClean="0"/>
              <a:t>merkitys</a:t>
            </a:r>
            <a:endParaRPr lang="fi-FI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z="1500" b="1" dirty="0">
                <a:solidFill>
                  <a:srgbClr val="FF0000"/>
                </a:solidFill>
              </a:rPr>
              <a:t>Alavalinnan</a:t>
            </a:r>
            <a:r>
              <a:rPr lang="fi-FI" sz="1500" b="1" dirty="0"/>
              <a:t> </a:t>
            </a:r>
            <a:r>
              <a:rPr lang="fi-FI" sz="1500" dirty="0"/>
              <a:t>”varmuus”</a:t>
            </a:r>
          </a:p>
          <a:p>
            <a:r>
              <a:rPr lang="fi-FI" sz="1500" dirty="0"/>
              <a:t>Halu </a:t>
            </a:r>
            <a:r>
              <a:rPr lang="fi-FI" sz="1500" b="1" dirty="0">
                <a:solidFill>
                  <a:srgbClr val="FF0000"/>
                </a:solidFill>
              </a:rPr>
              <a:t>oppia uutta</a:t>
            </a:r>
          </a:p>
          <a:p>
            <a:r>
              <a:rPr lang="fi-FI" sz="1500" dirty="0"/>
              <a:t>Mahdollisuus </a:t>
            </a:r>
            <a:r>
              <a:rPr lang="fi-FI" sz="1500" b="1" dirty="0">
                <a:solidFill>
                  <a:srgbClr val="FF0000"/>
                </a:solidFill>
              </a:rPr>
              <a:t>vaikuttaa</a:t>
            </a:r>
            <a:r>
              <a:rPr lang="fi-FI" sz="1500" b="1" dirty="0"/>
              <a:t> </a:t>
            </a:r>
            <a:r>
              <a:rPr lang="fi-FI" sz="1500" b="1" dirty="0">
                <a:solidFill>
                  <a:srgbClr val="FF0000"/>
                </a:solidFill>
              </a:rPr>
              <a:t>tavoitteeseen</a:t>
            </a:r>
            <a:r>
              <a:rPr lang="fi-FI" sz="1500" dirty="0"/>
              <a:t> (valinnaisuus vs. pakollisuus)</a:t>
            </a:r>
          </a:p>
          <a:p>
            <a:r>
              <a:rPr lang="fi-FI" sz="1500" dirty="0"/>
              <a:t>Miten </a:t>
            </a:r>
            <a:r>
              <a:rPr lang="fi-FI" sz="1500" b="1" dirty="0">
                <a:solidFill>
                  <a:srgbClr val="FF0000"/>
                </a:solidFill>
              </a:rPr>
              <a:t>opettaja perustelee</a:t>
            </a:r>
            <a:r>
              <a:rPr lang="fi-FI" sz="1500" b="1" dirty="0"/>
              <a:t> </a:t>
            </a:r>
            <a:r>
              <a:rPr lang="fi-FI" sz="1500" dirty="0"/>
              <a:t>valinnat</a:t>
            </a:r>
          </a:p>
          <a:p>
            <a:r>
              <a:rPr lang="fi-FI" sz="1500" b="1" dirty="0">
                <a:solidFill>
                  <a:srgbClr val="FF0000"/>
                </a:solidFill>
              </a:rPr>
              <a:t>Työelämäyhteys</a:t>
            </a:r>
            <a:r>
              <a:rPr lang="fi-FI" sz="1500" dirty="0"/>
              <a:t> ja käytännön hyödynnettävyys</a:t>
            </a:r>
          </a:p>
          <a:p>
            <a:r>
              <a:rPr lang="fi-FI" sz="1500" dirty="0"/>
              <a:t>Miten </a:t>
            </a:r>
            <a:r>
              <a:rPr lang="fi-FI" sz="1500" b="1" dirty="0">
                <a:solidFill>
                  <a:srgbClr val="FF0000"/>
                </a:solidFill>
              </a:rPr>
              <a:t>tärkeänä opettaja pitää </a:t>
            </a:r>
            <a:r>
              <a:rPr lang="fi-FI" sz="1500" dirty="0"/>
              <a:t>tavoitteen saavuttamista</a:t>
            </a:r>
          </a:p>
          <a:p>
            <a:r>
              <a:rPr lang="fi-FI" sz="1500" dirty="0"/>
              <a:t>Oppimistilanne: </a:t>
            </a:r>
            <a:r>
              <a:rPr lang="fi-FI" sz="1500" b="1" dirty="0">
                <a:solidFill>
                  <a:srgbClr val="FF0000"/>
                </a:solidFill>
              </a:rPr>
              <a:t>oppimisen ilo</a:t>
            </a:r>
            <a:r>
              <a:rPr lang="fi-FI" sz="1500" dirty="0"/>
              <a:t>, ryhmän tuoma tuki</a:t>
            </a:r>
          </a:p>
          <a:p>
            <a:pPr marL="0" indent="0">
              <a:buNone/>
            </a:pPr>
            <a:endParaRPr lang="fi-FI" sz="875" dirty="0">
              <a:sym typeface="Wingdings" pitchFamily="2" charset="2"/>
            </a:endParaRPr>
          </a:p>
          <a:p>
            <a:pPr marL="0" indent="0">
              <a:buNone/>
            </a:pPr>
            <a:r>
              <a:rPr lang="fi-FI" sz="1500" dirty="0">
                <a:sym typeface="Wingdings" pitchFamily="2" charset="2"/>
              </a:rPr>
              <a:t> </a:t>
            </a:r>
            <a:r>
              <a:rPr lang="fi-FI" sz="1667" dirty="0">
                <a:sym typeface="Wingdings" pitchFamily="2" charset="2"/>
              </a:rPr>
              <a:t>Mitä tärkeämpi tavoite, sitä enemmän on valmis tekemään</a:t>
            </a:r>
            <a:endParaRPr lang="fi-FI" sz="1667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i-FI" u="sng" dirty="0"/>
              <a:t>Kokemus</a:t>
            </a:r>
            <a:r>
              <a:rPr lang="fi-FI" dirty="0"/>
              <a:t> mahdollisuuksista saavuttaa </a:t>
            </a:r>
            <a:r>
              <a:rPr lang="fi-FI" dirty="0" smtClean="0"/>
              <a:t>tavoite</a:t>
            </a:r>
            <a:endParaRPr lang="fi-FI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sz="1667" dirty="0"/>
              <a:t>Tehtävien </a:t>
            </a:r>
            <a:r>
              <a:rPr lang="fi-FI" sz="1667" b="1" dirty="0">
                <a:solidFill>
                  <a:srgbClr val="FF0000"/>
                </a:solidFill>
              </a:rPr>
              <a:t>vaikeus</a:t>
            </a:r>
            <a:r>
              <a:rPr lang="fi-FI" sz="1667" dirty="0"/>
              <a:t>taso: </a:t>
            </a:r>
          </a:p>
          <a:p>
            <a:pPr lvl="1"/>
            <a:r>
              <a:rPr lang="fi-FI" sz="1500" dirty="0"/>
              <a:t>liian </a:t>
            </a:r>
            <a:r>
              <a:rPr lang="fi-FI" sz="1500" dirty="0" err="1"/>
              <a:t>helppo-sopiva-liian</a:t>
            </a:r>
            <a:r>
              <a:rPr lang="fi-FI" sz="1500" dirty="0"/>
              <a:t> vaikea</a:t>
            </a:r>
          </a:p>
          <a:p>
            <a:r>
              <a:rPr lang="fi-FI" sz="1667" dirty="0"/>
              <a:t>Työ</a:t>
            </a:r>
            <a:r>
              <a:rPr lang="fi-FI" sz="1667" b="1" dirty="0">
                <a:solidFill>
                  <a:srgbClr val="FF0000"/>
                </a:solidFill>
              </a:rPr>
              <a:t>määrä</a:t>
            </a:r>
            <a:r>
              <a:rPr lang="fi-FI" sz="1667" dirty="0"/>
              <a:t>: </a:t>
            </a:r>
          </a:p>
          <a:p>
            <a:pPr lvl="1"/>
            <a:r>
              <a:rPr lang="fi-FI" sz="1500" dirty="0"/>
              <a:t>liian </a:t>
            </a:r>
            <a:r>
              <a:rPr lang="fi-FI" sz="1500" dirty="0" err="1"/>
              <a:t>vähän-sopivasti-liian</a:t>
            </a:r>
            <a:r>
              <a:rPr lang="fi-FI" sz="1500" dirty="0"/>
              <a:t> paljon</a:t>
            </a:r>
          </a:p>
          <a:p>
            <a:r>
              <a:rPr lang="fi-FI" sz="1667" dirty="0"/>
              <a:t> </a:t>
            </a:r>
            <a:r>
              <a:rPr lang="fi-FI" sz="1667" b="1" dirty="0">
                <a:solidFill>
                  <a:srgbClr val="FF0000"/>
                </a:solidFill>
              </a:rPr>
              <a:t>Usko</a:t>
            </a:r>
            <a:r>
              <a:rPr lang="fi-FI" sz="1667" dirty="0"/>
              <a:t> omiin kykyihin:</a:t>
            </a:r>
          </a:p>
          <a:p>
            <a:pPr lvl="1"/>
            <a:r>
              <a:rPr lang="fi-FI" sz="1500" dirty="0"/>
              <a:t>Onnistunko jos ponnistelen?</a:t>
            </a:r>
          </a:p>
          <a:p>
            <a:r>
              <a:rPr lang="fi-FI" sz="1667" dirty="0"/>
              <a:t>Saatavissa oleva </a:t>
            </a:r>
            <a:r>
              <a:rPr lang="fi-FI" sz="1667" b="1" dirty="0">
                <a:solidFill>
                  <a:srgbClr val="FF0000"/>
                </a:solidFill>
              </a:rPr>
              <a:t>tuki</a:t>
            </a:r>
            <a:r>
              <a:rPr lang="fi-FI" sz="1667" dirty="0"/>
              <a:t>:</a:t>
            </a:r>
          </a:p>
          <a:p>
            <a:pPr lvl="1"/>
            <a:r>
              <a:rPr lang="fi-FI" sz="1500" dirty="0"/>
              <a:t>opettaja, vertaiset, itsenäiset ratkaisut, oppimateriaali</a:t>
            </a:r>
          </a:p>
          <a:p>
            <a:pPr marL="0" indent="0">
              <a:buNone/>
            </a:pPr>
            <a:endParaRPr lang="fi-FI" sz="1667" dirty="0">
              <a:sym typeface="Wingdings" pitchFamily="2" charset="2"/>
            </a:endParaRPr>
          </a:p>
          <a:p>
            <a:pPr marL="0" indent="0">
              <a:buNone/>
            </a:pPr>
            <a:r>
              <a:rPr lang="fi-FI" sz="1667" dirty="0">
                <a:sym typeface="Wingdings" pitchFamily="2" charset="2"/>
              </a:rPr>
              <a:t> Mitä parempi usko itseen, sitä korkeammat tavoitteet!</a:t>
            </a:r>
            <a:endParaRPr lang="fi-FI" sz="1667" dirty="0"/>
          </a:p>
        </p:txBody>
      </p:sp>
    </p:spTree>
    <p:extLst>
      <p:ext uri="{BB962C8B-B14F-4D97-AF65-F5344CB8AC3E}">
        <p14:creationId xmlns:p14="http://schemas.microsoft.com/office/powerpoint/2010/main" val="462861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8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83027" y="-13511"/>
            <a:ext cx="61206" cy="48325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0002" y="2713484"/>
            <a:ext cx="8208462" cy="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19377" y="1382231"/>
            <a:ext cx="212412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b="1" dirty="0" smtClean="0"/>
              <a:t>Korkea kiinnostus/merkitys</a:t>
            </a:r>
          </a:p>
          <a:p>
            <a:endParaRPr lang="fi-FI" sz="1200" b="1" dirty="0" smtClean="0"/>
          </a:p>
          <a:p>
            <a:r>
              <a:rPr lang="fi-FI" sz="1200" b="1" dirty="0" smtClean="0"/>
              <a:t>Hyvä usko onnistumismahdollisuuksiin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4205" y="2946221"/>
            <a:ext cx="196637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b="1" dirty="0" smtClean="0"/>
              <a:t>Matala kiinnostus/merkitys</a:t>
            </a:r>
          </a:p>
          <a:p>
            <a:endParaRPr lang="fi-FI" sz="1200" b="1" dirty="0" smtClean="0"/>
          </a:p>
          <a:p>
            <a:r>
              <a:rPr lang="fi-FI" sz="1200" b="1" dirty="0" smtClean="0"/>
              <a:t>Huono usko onnistumismahdollisuuksiin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37693" y="2977396"/>
            <a:ext cx="266429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b="1" dirty="0" smtClean="0"/>
              <a:t>Matala kiinnostus/merkitys</a:t>
            </a:r>
          </a:p>
          <a:p>
            <a:endParaRPr lang="fi-FI" sz="1200" b="1" dirty="0" smtClean="0"/>
          </a:p>
          <a:p>
            <a:r>
              <a:rPr lang="fi-FI" sz="1200" b="1" dirty="0" smtClean="0"/>
              <a:t>Hyvä usko onnistumismahdollisuuksiin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0493" y="1770423"/>
            <a:ext cx="217126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b="1" dirty="0" smtClean="0"/>
              <a:t>Korkea kiinnostus/merkitys</a:t>
            </a:r>
          </a:p>
          <a:p>
            <a:endParaRPr lang="fi-FI" sz="1200" b="1" dirty="0" smtClean="0"/>
          </a:p>
          <a:p>
            <a:r>
              <a:rPr lang="fi-FI" sz="1200" b="1" dirty="0" smtClean="0"/>
              <a:t>Heikko usko onnistumismahdollisuuksiin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95703" y="659177"/>
            <a:ext cx="300464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i="1" dirty="0" smtClean="0">
                <a:solidFill>
                  <a:schemeClr val="tx2"/>
                </a:solidFill>
              </a:rPr>
              <a:t>Kiinnostaisi, mutten uskalla yrittää, etten epäonnistu.</a:t>
            </a:r>
            <a:endParaRPr lang="en-US" sz="2000" b="1" i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86036" y="721988"/>
            <a:ext cx="216024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i="1" dirty="0" smtClean="0">
                <a:solidFill>
                  <a:schemeClr val="accent6"/>
                </a:solidFill>
              </a:rPr>
              <a:t>Haluan, uskon, onnistun!</a:t>
            </a:r>
            <a:endParaRPr lang="en-US" sz="2000" b="1" i="1" dirty="0">
              <a:solidFill>
                <a:schemeClr val="accent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506" y="3953147"/>
            <a:ext cx="300464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i="1" dirty="0" smtClean="0">
                <a:solidFill>
                  <a:schemeClr val="accent3"/>
                </a:solidFill>
              </a:rPr>
              <a:t>Ei kiinnosta, en osaa, en uskalla yrittää.</a:t>
            </a:r>
            <a:endParaRPr lang="en-US" sz="2000" b="1" i="1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15375" y="3953147"/>
            <a:ext cx="300464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i="1" dirty="0" smtClean="0">
                <a:solidFill>
                  <a:schemeClr val="accent1"/>
                </a:solidFill>
              </a:rPr>
              <a:t>Tekisin ja osaisin, jos tietäisin miksi?</a:t>
            </a:r>
            <a:endParaRPr lang="en-US" sz="2000" b="1" i="1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82621" y="-22852"/>
            <a:ext cx="251992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b="1" dirty="0" smtClean="0"/>
              <a:t>Kiinnostus, merkitys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448287" y="2352412"/>
            <a:ext cx="167587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b="1" dirty="0" smtClean="0"/>
              <a:t>Kokemus onnistumismahdollisuuksista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49989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Vuorovaikutus: Miksi ja miten?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524500" y="5149850"/>
            <a:ext cx="3619500" cy="155575"/>
          </a:xfrm>
        </p:spPr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9.9.2016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524500" y="5305425"/>
            <a:ext cx="3619500" cy="134938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69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ko 1"/>
          <p:cNvSpPr>
            <a:spLocks noGrp="1"/>
          </p:cNvSpPr>
          <p:nvPr>
            <p:ph type="ctrTitle"/>
          </p:nvPr>
        </p:nvSpPr>
        <p:spPr>
          <a:xfrm>
            <a:off x="540003" y="317500"/>
            <a:ext cx="4106858" cy="924144"/>
          </a:xfrm>
        </p:spPr>
        <p:txBody>
          <a:bodyPr/>
          <a:lstStyle/>
          <a:p>
            <a:r>
              <a:rPr lang="fi-FI" dirty="0" smtClean="0"/>
              <a:t>Vireystila ja opetustilanteen rytmitys</a:t>
            </a:r>
          </a:p>
        </p:txBody>
      </p:sp>
      <p:cxnSp>
        <p:nvCxnSpPr>
          <p:cNvPr id="9" name="Suora yhdysviiva 8"/>
          <p:cNvCxnSpPr/>
          <p:nvPr/>
        </p:nvCxnSpPr>
        <p:spPr>
          <a:xfrm rot="5400000">
            <a:off x="-160735" y="3184923"/>
            <a:ext cx="3036094" cy="0"/>
          </a:xfrm>
          <a:prstGeom prst="line">
            <a:avLst/>
          </a:prstGeom>
          <a:ln w="38100">
            <a:solidFill>
              <a:schemeClr val="accent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/>
        </p:nvCxnSpPr>
        <p:spPr>
          <a:xfrm rot="10800000" flipV="1">
            <a:off x="1346729" y="4702969"/>
            <a:ext cx="4456907" cy="7938"/>
          </a:xfrm>
          <a:prstGeom prst="line">
            <a:avLst/>
          </a:prstGeom>
          <a:ln w="38100">
            <a:solidFill>
              <a:schemeClr val="accent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Tekstikehys 11"/>
          <p:cNvSpPr txBox="1">
            <a:spLocks noChangeArrowheads="1"/>
          </p:cNvSpPr>
          <p:nvPr/>
        </p:nvSpPr>
        <p:spPr bwMode="auto">
          <a:xfrm>
            <a:off x="5746456" y="4499002"/>
            <a:ext cx="11156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dirty="0"/>
              <a:t>45 min</a:t>
            </a:r>
          </a:p>
        </p:txBody>
      </p:sp>
      <p:sp>
        <p:nvSpPr>
          <p:cNvPr id="18440" name="Tekstikehys 12"/>
          <p:cNvSpPr txBox="1">
            <a:spLocks noChangeArrowheads="1"/>
          </p:cNvSpPr>
          <p:nvPr/>
        </p:nvSpPr>
        <p:spPr bwMode="auto">
          <a:xfrm>
            <a:off x="395536" y="1177396"/>
            <a:ext cx="18547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dirty="0"/>
              <a:t>Vireys / innostuneisuus</a:t>
            </a:r>
          </a:p>
        </p:txBody>
      </p:sp>
      <p:sp>
        <p:nvSpPr>
          <p:cNvPr id="15" name="Puolivapaa piirto 14"/>
          <p:cNvSpPr/>
          <p:nvPr/>
        </p:nvSpPr>
        <p:spPr>
          <a:xfrm>
            <a:off x="1398323" y="2303198"/>
            <a:ext cx="4196292" cy="2443427"/>
          </a:xfrm>
          <a:custGeom>
            <a:avLst/>
            <a:gdLst>
              <a:gd name="connsiteX0" fmla="*/ 0 w 5035463"/>
              <a:gd name="connsiteY0" fmla="*/ 329852 h 2931091"/>
              <a:gd name="connsiteX1" fmla="*/ 2004164 w 5035463"/>
              <a:gd name="connsiteY1" fmla="*/ 367430 h 2931091"/>
              <a:gd name="connsiteX2" fmla="*/ 3331923 w 5035463"/>
              <a:gd name="connsiteY2" fmla="*/ 2534433 h 2931091"/>
              <a:gd name="connsiteX3" fmla="*/ 5035463 w 5035463"/>
              <a:gd name="connsiteY3" fmla="*/ 2747375 h 2931091"/>
              <a:gd name="connsiteX4" fmla="*/ 5035463 w 5035463"/>
              <a:gd name="connsiteY4" fmla="*/ 2747375 h 29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5463" h="2931091">
                <a:moveTo>
                  <a:pt x="0" y="329852"/>
                </a:moveTo>
                <a:cubicBezTo>
                  <a:pt x="724422" y="164926"/>
                  <a:pt x="1448844" y="0"/>
                  <a:pt x="2004164" y="367430"/>
                </a:cubicBezTo>
                <a:cubicBezTo>
                  <a:pt x="2559484" y="734860"/>
                  <a:pt x="2826707" y="2137776"/>
                  <a:pt x="3331923" y="2534433"/>
                </a:cubicBezTo>
                <a:cubicBezTo>
                  <a:pt x="3837140" y="2931091"/>
                  <a:pt x="5035463" y="2747375"/>
                  <a:pt x="5035463" y="2747375"/>
                </a:cubicBezTo>
                <a:lnTo>
                  <a:pt x="5035463" y="2747375"/>
                </a:lnTo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cxnSp>
        <p:nvCxnSpPr>
          <p:cNvPr id="17" name="Suora yhdysviiva 16"/>
          <p:cNvCxnSpPr/>
          <p:nvPr/>
        </p:nvCxnSpPr>
        <p:spPr>
          <a:xfrm rot="5400000">
            <a:off x="1476375" y="3571876"/>
            <a:ext cx="2262188" cy="0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Tekstikehys 17"/>
          <p:cNvSpPr txBox="1">
            <a:spLocks noChangeArrowheads="1"/>
          </p:cNvSpPr>
          <p:nvPr/>
        </p:nvSpPr>
        <p:spPr bwMode="auto">
          <a:xfrm>
            <a:off x="1476375" y="2857500"/>
            <a:ext cx="10120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/>
              <a:t>15-20 min</a:t>
            </a:r>
          </a:p>
        </p:txBody>
      </p:sp>
      <p:sp>
        <p:nvSpPr>
          <p:cNvPr id="18449" name="Tekstikehys 17"/>
          <p:cNvSpPr txBox="1">
            <a:spLocks noChangeArrowheads="1"/>
          </p:cNvSpPr>
          <p:nvPr/>
        </p:nvSpPr>
        <p:spPr bwMode="auto">
          <a:xfrm>
            <a:off x="4211960" y="4868334"/>
            <a:ext cx="4633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sz="1100" dirty="0"/>
              <a:t>Esim. Johnson, A. &amp; </a:t>
            </a:r>
            <a:r>
              <a:rPr lang="fi-FI" sz="1100" dirty="0" err="1"/>
              <a:t>Proctor</a:t>
            </a:r>
            <a:r>
              <a:rPr lang="fi-FI" sz="1100" dirty="0"/>
              <a:t>, R. W. 2004. </a:t>
            </a:r>
            <a:r>
              <a:rPr lang="fi-FI" sz="1100" dirty="0" err="1"/>
              <a:t>Attention</a:t>
            </a:r>
            <a:r>
              <a:rPr lang="fi-FI" sz="1100" dirty="0"/>
              <a:t>, </a:t>
            </a:r>
            <a:r>
              <a:rPr lang="fi-FI" sz="1100" dirty="0" err="1"/>
              <a:t>theory</a:t>
            </a:r>
            <a:r>
              <a:rPr lang="fi-FI" sz="1100" dirty="0"/>
              <a:t> and </a:t>
            </a:r>
            <a:r>
              <a:rPr lang="fi-FI" sz="1100" dirty="0" err="1"/>
              <a:t>practise</a:t>
            </a:r>
            <a:endParaRPr lang="fi-FI" sz="11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328" y="317500"/>
            <a:ext cx="3905083" cy="23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miley Face 19"/>
          <p:cNvSpPr/>
          <p:nvPr/>
        </p:nvSpPr>
        <p:spPr bwMode="auto">
          <a:xfrm>
            <a:off x="3174943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1" name="Smiley Face 20"/>
          <p:cNvSpPr/>
          <p:nvPr/>
        </p:nvSpPr>
        <p:spPr bwMode="auto">
          <a:xfrm>
            <a:off x="3715003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2" name="Smiley Face 21"/>
          <p:cNvSpPr/>
          <p:nvPr/>
        </p:nvSpPr>
        <p:spPr bwMode="auto">
          <a:xfrm>
            <a:off x="4236347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2" name="Smiley Face 31"/>
          <p:cNvSpPr/>
          <p:nvPr/>
        </p:nvSpPr>
        <p:spPr bwMode="auto">
          <a:xfrm>
            <a:off x="4734681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3" name="Smiley Face 32"/>
          <p:cNvSpPr/>
          <p:nvPr/>
        </p:nvSpPr>
        <p:spPr bwMode="auto">
          <a:xfrm>
            <a:off x="5220697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4" name="Smiley Face 33"/>
          <p:cNvSpPr/>
          <p:nvPr/>
        </p:nvSpPr>
        <p:spPr bwMode="auto">
          <a:xfrm>
            <a:off x="5746312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6" name="Smiley Face 115"/>
          <p:cNvSpPr/>
          <p:nvPr/>
        </p:nvSpPr>
        <p:spPr bwMode="auto">
          <a:xfrm>
            <a:off x="3181231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7" name="Smiley Face 116"/>
          <p:cNvSpPr/>
          <p:nvPr/>
        </p:nvSpPr>
        <p:spPr bwMode="auto">
          <a:xfrm>
            <a:off x="3721291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8" name="Smiley Face 117"/>
          <p:cNvSpPr/>
          <p:nvPr/>
        </p:nvSpPr>
        <p:spPr bwMode="auto">
          <a:xfrm>
            <a:off x="4242635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9" name="Smiley Face 118"/>
          <p:cNvSpPr/>
          <p:nvPr/>
        </p:nvSpPr>
        <p:spPr bwMode="auto">
          <a:xfrm>
            <a:off x="4740969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0" name="Smiley Face 119"/>
          <p:cNvSpPr/>
          <p:nvPr/>
        </p:nvSpPr>
        <p:spPr bwMode="auto">
          <a:xfrm>
            <a:off x="5226985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1" name="Smiley Face 120"/>
          <p:cNvSpPr/>
          <p:nvPr/>
        </p:nvSpPr>
        <p:spPr bwMode="auto">
          <a:xfrm>
            <a:off x="5752600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2" name="Smiley Face 121"/>
          <p:cNvSpPr/>
          <p:nvPr/>
        </p:nvSpPr>
        <p:spPr bwMode="auto">
          <a:xfrm>
            <a:off x="3181231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3" name="Smiley Face 122"/>
          <p:cNvSpPr/>
          <p:nvPr/>
        </p:nvSpPr>
        <p:spPr bwMode="auto">
          <a:xfrm>
            <a:off x="3721291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4" name="Smiley Face 123"/>
          <p:cNvSpPr/>
          <p:nvPr/>
        </p:nvSpPr>
        <p:spPr bwMode="auto">
          <a:xfrm>
            <a:off x="4242635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5" name="Smiley Face 124"/>
          <p:cNvSpPr/>
          <p:nvPr/>
        </p:nvSpPr>
        <p:spPr bwMode="auto">
          <a:xfrm>
            <a:off x="4740969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6" name="Smiley Face 125"/>
          <p:cNvSpPr/>
          <p:nvPr/>
        </p:nvSpPr>
        <p:spPr bwMode="auto">
          <a:xfrm>
            <a:off x="5226985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7" name="Smiley Face 126"/>
          <p:cNvSpPr/>
          <p:nvPr/>
        </p:nvSpPr>
        <p:spPr bwMode="auto">
          <a:xfrm>
            <a:off x="5752600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8" name="Smiley Face 127"/>
          <p:cNvSpPr/>
          <p:nvPr/>
        </p:nvSpPr>
        <p:spPr bwMode="auto">
          <a:xfrm>
            <a:off x="3187519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9" name="Smiley Face 128"/>
          <p:cNvSpPr/>
          <p:nvPr/>
        </p:nvSpPr>
        <p:spPr bwMode="auto">
          <a:xfrm>
            <a:off x="3727579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0" name="Smiley Face 129"/>
          <p:cNvSpPr/>
          <p:nvPr/>
        </p:nvSpPr>
        <p:spPr bwMode="auto">
          <a:xfrm>
            <a:off x="4248923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1" name="Smiley Face 130"/>
          <p:cNvSpPr/>
          <p:nvPr/>
        </p:nvSpPr>
        <p:spPr bwMode="auto">
          <a:xfrm>
            <a:off x="4747257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2" name="Smiley Face 131"/>
          <p:cNvSpPr/>
          <p:nvPr/>
        </p:nvSpPr>
        <p:spPr bwMode="auto">
          <a:xfrm>
            <a:off x="5233273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3" name="Smiley Face 132"/>
          <p:cNvSpPr/>
          <p:nvPr/>
        </p:nvSpPr>
        <p:spPr bwMode="auto">
          <a:xfrm>
            <a:off x="5758888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4" name="Smiley Face 133"/>
          <p:cNvSpPr/>
          <p:nvPr/>
        </p:nvSpPr>
        <p:spPr bwMode="auto">
          <a:xfrm>
            <a:off x="3181231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5" name="Smiley Face 134"/>
          <p:cNvSpPr/>
          <p:nvPr/>
        </p:nvSpPr>
        <p:spPr bwMode="auto">
          <a:xfrm>
            <a:off x="3721291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6" name="Smiley Face 135"/>
          <p:cNvSpPr/>
          <p:nvPr/>
        </p:nvSpPr>
        <p:spPr bwMode="auto">
          <a:xfrm>
            <a:off x="424263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7" name="Smiley Face 136"/>
          <p:cNvSpPr/>
          <p:nvPr/>
        </p:nvSpPr>
        <p:spPr bwMode="auto">
          <a:xfrm>
            <a:off x="4740969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8" name="Smiley Face 137"/>
          <p:cNvSpPr/>
          <p:nvPr/>
        </p:nvSpPr>
        <p:spPr bwMode="auto">
          <a:xfrm>
            <a:off x="522698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9" name="Smiley Face 138"/>
          <p:cNvSpPr/>
          <p:nvPr/>
        </p:nvSpPr>
        <p:spPr bwMode="auto">
          <a:xfrm>
            <a:off x="5752600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0" name="Smiley Face 139"/>
          <p:cNvSpPr/>
          <p:nvPr/>
        </p:nvSpPr>
        <p:spPr bwMode="auto">
          <a:xfrm>
            <a:off x="3187519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1" name="Smiley Face 140"/>
          <p:cNvSpPr/>
          <p:nvPr/>
        </p:nvSpPr>
        <p:spPr bwMode="auto">
          <a:xfrm>
            <a:off x="3727579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2" name="Smiley Face 141"/>
          <p:cNvSpPr/>
          <p:nvPr/>
        </p:nvSpPr>
        <p:spPr bwMode="auto">
          <a:xfrm>
            <a:off x="4248923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3" name="Smiley Face 142"/>
          <p:cNvSpPr/>
          <p:nvPr/>
        </p:nvSpPr>
        <p:spPr bwMode="auto">
          <a:xfrm>
            <a:off x="4747257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4" name="Smiley Face 143"/>
          <p:cNvSpPr/>
          <p:nvPr/>
        </p:nvSpPr>
        <p:spPr bwMode="auto">
          <a:xfrm>
            <a:off x="5233273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5" name="Smiley Face 144"/>
          <p:cNvSpPr/>
          <p:nvPr/>
        </p:nvSpPr>
        <p:spPr bwMode="auto">
          <a:xfrm>
            <a:off x="5758888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6" name="Smiley Face 145"/>
          <p:cNvSpPr/>
          <p:nvPr/>
        </p:nvSpPr>
        <p:spPr bwMode="auto">
          <a:xfrm>
            <a:off x="4409150" y="791569"/>
            <a:ext cx="324036" cy="324036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cxnSp>
        <p:nvCxnSpPr>
          <p:cNvPr id="148" name="Straight Arrow Connector 147"/>
          <p:cNvCxnSpPr>
            <a:stCxn id="146" idx="4"/>
            <a:endCxn id="20" idx="0"/>
          </p:cNvCxnSpPr>
          <p:nvPr/>
        </p:nvCxnSpPr>
        <p:spPr bwMode="auto">
          <a:xfrm flipH="1">
            <a:off x="3282956" y="1115605"/>
            <a:ext cx="1288213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49" name="Straight Arrow Connector 148"/>
          <p:cNvCxnSpPr>
            <a:stCxn id="146" idx="4"/>
            <a:endCxn id="21" idx="0"/>
          </p:cNvCxnSpPr>
          <p:nvPr/>
        </p:nvCxnSpPr>
        <p:spPr bwMode="auto">
          <a:xfrm flipH="1">
            <a:off x="3823016" y="1115605"/>
            <a:ext cx="748153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2" name="Straight Arrow Connector 151"/>
          <p:cNvCxnSpPr>
            <a:stCxn id="146" idx="4"/>
            <a:endCxn id="22" idx="0"/>
          </p:cNvCxnSpPr>
          <p:nvPr/>
        </p:nvCxnSpPr>
        <p:spPr bwMode="auto">
          <a:xfrm flipH="1">
            <a:off x="4344359" y="1115605"/>
            <a:ext cx="226809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>
            <a:stCxn id="146" idx="4"/>
            <a:endCxn id="32" idx="0"/>
          </p:cNvCxnSpPr>
          <p:nvPr/>
        </p:nvCxnSpPr>
        <p:spPr bwMode="auto">
          <a:xfrm>
            <a:off x="4571167" y="1115605"/>
            <a:ext cx="27152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>
            <a:stCxn id="146" idx="4"/>
            <a:endCxn id="33" idx="0"/>
          </p:cNvCxnSpPr>
          <p:nvPr/>
        </p:nvCxnSpPr>
        <p:spPr bwMode="auto">
          <a:xfrm>
            <a:off x="4571169" y="1115605"/>
            <a:ext cx="757541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1" name="Straight Arrow Connector 160"/>
          <p:cNvCxnSpPr>
            <a:stCxn id="146" idx="4"/>
            <a:endCxn id="34" idx="0"/>
          </p:cNvCxnSpPr>
          <p:nvPr/>
        </p:nvCxnSpPr>
        <p:spPr bwMode="auto">
          <a:xfrm>
            <a:off x="4571169" y="1115605"/>
            <a:ext cx="128315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>
            <a:stCxn id="146" idx="4"/>
            <a:endCxn id="116" idx="7"/>
          </p:cNvCxnSpPr>
          <p:nvPr/>
        </p:nvCxnSpPr>
        <p:spPr bwMode="auto">
          <a:xfrm flipH="1">
            <a:off x="3365619" y="1115605"/>
            <a:ext cx="1205549" cy="11794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>
            <a:stCxn id="146" idx="4"/>
            <a:endCxn id="117" idx="0"/>
          </p:cNvCxnSpPr>
          <p:nvPr/>
        </p:nvCxnSpPr>
        <p:spPr bwMode="auto">
          <a:xfrm flipH="1">
            <a:off x="3829304" y="1115606"/>
            <a:ext cx="741865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>
            <a:stCxn id="146" idx="4"/>
            <a:endCxn id="118" idx="0"/>
          </p:cNvCxnSpPr>
          <p:nvPr/>
        </p:nvCxnSpPr>
        <p:spPr bwMode="auto">
          <a:xfrm flipH="1">
            <a:off x="4350647" y="1115606"/>
            <a:ext cx="220521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3" name="Straight Arrow Connector 172"/>
          <p:cNvCxnSpPr>
            <a:endCxn id="119" idx="0"/>
          </p:cNvCxnSpPr>
          <p:nvPr/>
        </p:nvCxnSpPr>
        <p:spPr bwMode="auto">
          <a:xfrm>
            <a:off x="4571167" y="1115606"/>
            <a:ext cx="277814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>
            <a:stCxn id="146" idx="4"/>
            <a:endCxn id="120" idx="0"/>
          </p:cNvCxnSpPr>
          <p:nvPr/>
        </p:nvCxnSpPr>
        <p:spPr bwMode="auto">
          <a:xfrm>
            <a:off x="4571169" y="1115606"/>
            <a:ext cx="763829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>
            <a:stCxn id="146" idx="4"/>
            <a:endCxn id="121" idx="0"/>
          </p:cNvCxnSpPr>
          <p:nvPr/>
        </p:nvCxnSpPr>
        <p:spPr bwMode="auto">
          <a:xfrm>
            <a:off x="4571169" y="1115606"/>
            <a:ext cx="1289444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>
            <a:endCxn id="122" idx="7"/>
          </p:cNvCxnSpPr>
          <p:nvPr/>
        </p:nvCxnSpPr>
        <p:spPr bwMode="auto">
          <a:xfrm flipH="1">
            <a:off x="3365619" y="1115606"/>
            <a:ext cx="120554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>
            <a:stCxn id="146" idx="4"/>
            <a:endCxn id="123" idx="7"/>
          </p:cNvCxnSpPr>
          <p:nvPr/>
        </p:nvCxnSpPr>
        <p:spPr bwMode="auto">
          <a:xfrm flipH="1">
            <a:off x="3905679" y="1115606"/>
            <a:ext cx="66548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>
            <a:stCxn id="146" idx="4"/>
            <a:endCxn id="124" idx="0"/>
          </p:cNvCxnSpPr>
          <p:nvPr/>
        </p:nvCxnSpPr>
        <p:spPr bwMode="auto">
          <a:xfrm flipH="1">
            <a:off x="4350647" y="1115605"/>
            <a:ext cx="220521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>
            <a:stCxn id="146" idx="4"/>
            <a:endCxn id="125" idx="0"/>
          </p:cNvCxnSpPr>
          <p:nvPr/>
        </p:nvCxnSpPr>
        <p:spPr bwMode="auto">
          <a:xfrm>
            <a:off x="4571167" y="1115605"/>
            <a:ext cx="277814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4" name="Straight Arrow Connector 193"/>
          <p:cNvCxnSpPr>
            <a:stCxn id="146" idx="4"/>
            <a:endCxn id="126" idx="0"/>
          </p:cNvCxnSpPr>
          <p:nvPr/>
        </p:nvCxnSpPr>
        <p:spPr bwMode="auto">
          <a:xfrm>
            <a:off x="4571169" y="1115605"/>
            <a:ext cx="763829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7" name="Straight Arrow Connector 196"/>
          <p:cNvCxnSpPr>
            <a:stCxn id="146" idx="4"/>
            <a:endCxn id="127" idx="1"/>
          </p:cNvCxnSpPr>
          <p:nvPr/>
        </p:nvCxnSpPr>
        <p:spPr bwMode="auto">
          <a:xfrm>
            <a:off x="4571168" y="1115606"/>
            <a:ext cx="1213068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0" name="Straight Arrow Connector 199"/>
          <p:cNvCxnSpPr>
            <a:stCxn id="146" idx="4"/>
            <a:endCxn id="128" idx="7"/>
          </p:cNvCxnSpPr>
          <p:nvPr/>
        </p:nvCxnSpPr>
        <p:spPr bwMode="auto">
          <a:xfrm flipH="1">
            <a:off x="3371907" y="1115605"/>
            <a:ext cx="1199261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3" name="Straight Arrow Connector 202"/>
          <p:cNvCxnSpPr>
            <a:stCxn id="146" idx="4"/>
            <a:endCxn id="129" idx="0"/>
          </p:cNvCxnSpPr>
          <p:nvPr/>
        </p:nvCxnSpPr>
        <p:spPr bwMode="auto">
          <a:xfrm flipH="1">
            <a:off x="3835592" y="1115606"/>
            <a:ext cx="735577" cy="2065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6" name="Straight Arrow Connector 205"/>
          <p:cNvCxnSpPr>
            <a:stCxn id="146" idx="4"/>
            <a:endCxn id="130" idx="7"/>
          </p:cNvCxnSpPr>
          <p:nvPr/>
        </p:nvCxnSpPr>
        <p:spPr bwMode="auto">
          <a:xfrm flipH="1">
            <a:off x="4433312" y="1115605"/>
            <a:ext cx="137857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>
            <a:endCxn id="131" idx="1"/>
          </p:cNvCxnSpPr>
          <p:nvPr/>
        </p:nvCxnSpPr>
        <p:spPr bwMode="auto">
          <a:xfrm>
            <a:off x="4571169" y="1115605"/>
            <a:ext cx="207725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>
            <a:endCxn id="132" idx="1"/>
          </p:cNvCxnSpPr>
          <p:nvPr/>
        </p:nvCxnSpPr>
        <p:spPr bwMode="auto">
          <a:xfrm>
            <a:off x="4571168" y="1115605"/>
            <a:ext cx="693741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>
            <a:endCxn id="134" idx="7"/>
          </p:cNvCxnSpPr>
          <p:nvPr/>
        </p:nvCxnSpPr>
        <p:spPr bwMode="auto">
          <a:xfrm flipH="1">
            <a:off x="3365619" y="1115605"/>
            <a:ext cx="1205549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6" name="Straight Arrow Connector 215"/>
          <p:cNvCxnSpPr>
            <a:stCxn id="146" idx="4"/>
            <a:endCxn id="140" idx="7"/>
          </p:cNvCxnSpPr>
          <p:nvPr/>
        </p:nvCxnSpPr>
        <p:spPr bwMode="auto">
          <a:xfrm flipH="1">
            <a:off x="3371907" y="1115606"/>
            <a:ext cx="1199261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7" name="Straight Arrow Connector 216"/>
          <p:cNvCxnSpPr>
            <a:stCxn id="146" idx="4"/>
            <a:endCxn id="135" idx="7"/>
          </p:cNvCxnSpPr>
          <p:nvPr/>
        </p:nvCxnSpPr>
        <p:spPr bwMode="auto">
          <a:xfrm flipH="1">
            <a:off x="3905679" y="1115605"/>
            <a:ext cx="665489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8" name="Straight Arrow Connector 217"/>
          <p:cNvCxnSpPr>
            <a:stCxn id="146" idx="4"/>
            <a:endCxn id="141" idx="7"/>
          </p:cNvCxnSpPr>
          <p:nvPr/>
        </p:nvCxnSpPr>
        <p:spPr bwMode="auto">
          <a:xfrm flipH="1">
            <a:off x="3911967" y="1115606"/>
            <a:ext cx="659201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28" name="Straight Arrow Connector 227"/>
          <p:cNvCxnSpPr>
            <a:stCxn id="146" idx="4"/>
            <a:endCxn id="136" idx="0"/>
          </p:cNvCxnSpPr>
          <p:nvPr/>
        </p:nvCxnSpPr>
        <p:spPr bwMode="auto">
          <a:xfrm flipH="1">
            <a:off x="4350647" y="1115606"/>
            <a:ext cx="220521" cy="2551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0" name="Straight Arrow Connector 229"/>
          <p:cNvCxnSpPr>
            <a:stCxn id="146" idx="4"/>
            <a:endCxn id="142" idx="7"/>
          </p:cNvCxnSpPr>
          <p:nvPr/>
        </p:nvCxnSpPr>
        <p:spPr bwMode="auto">
          <a:xfrm flipH="1">
            <a:off x="4433312" y="1115606"/>
            <a:ext cx="137857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2" name="Straight Arrow Connector 231"/>
          <p:cNvCxnSpPr>
            <a:stCxn id="146" idx="4"/>
            <a:endCxn id="137" idx="1"/>
          </p:cNvCxnSpPr>
          <p:nvPr/>
        </p:nvCxnSpPr>
        <p:spPr bwMode="auto">
          <a:xfrm>
            <a:off x="4571169" y="1115605"/>
            <a:ext cx="201437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4" name="Straight Arrow Connector 233"/>
          <p:cNvCxnSpPr>
            <a:stCxn id="146" idx="4"/>
            <a:endCxn id="143" idx="2"/>
          </p:cNvCxnSpPr>
          <p:nvPr/>
        </p:nvCxnSpPr>
        <p:spPr bwMode="auto">
          <a:xfrm>
            <a:off x="4571167" y="1115605"/>
            <a:ext cx="176090" cy="3104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6" name="Straight Arrow Connector 235"/>
          <p:cNvCxnSpPr>
            <a:stCxn id="146" idx="4"/>
            <a:endCxn id="144" idx="1"/>
          </p:cNvCxnSpPr>
          <p:nvPr/>
        </p:nvCxnSpPr>
        <p:spPr bwMode="auto">
          <a:xfrm>
            <a:off x="4571168" y="1115606"/>
            <a:ext cx="693741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8" name="Straight Arrow Connector 237"/>
          <p:cNvCxnSpPr>
            <a:stCxn id="146" idx="4"/>
            <a:endCxn id="138" idx="1"/>
          </p:cNvCxnSpPr>
          <p:nvPr/>
        </p:nvCxnSpPr>
        <p:spPr bwMode="auto">
          <a:xfrm>
            <a:off x="4571168" y="1115605"/>
            <a:ext cx="687453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0" name="Straight Arrow Connector 239"/>
          <p:cNvCxnSpPr>
            <a:stCxn id="146" idx="4"/>
            <a:endCxn id="133" idx="2"/>
          </p:cNvCxnSpPr>
          <p:nvPr/>
        </p:nvCxnSpPr>
        <p:spPr bwMode="auto">
          <a:xfrm>
            <a:off x="4571169" y="1115606"/>
            <a:ext cx="1187720" cy="21739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>
            <a:stCxn id="146" idx="4"/>
            <a:endCxn id="139" idx="1"/>
          </p:cNvCxnSpPr>
          <p:nvPr/>
        </p:nvCxnSpPr>
        <p:spPr bwMode="auto">
          <a:xfrm>
            <a:off x="4571168" y="1115605"/>
            <a:ext cx="1213068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>
            <a:stCxn id="146" idx="4"/>
            <a:endCxn id="145" idx="1"/>
          </p:cNvCxnSpPr>
          <p:nvPr/>
        </p:nvCxnSpPr>
        <p:spPr bwMode="auto">
          <a:xfrm>
            <a:off x="4571168" y="1115606"/>
            <a:ext cx="1219356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45" name="AutoShape 10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419226" y="3929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246" name="Picture 17" descr="C:\Users\mmerkkil\AppData\Local\Microsoft\Windows\Temporary Internet Files\Content.IE5\00ZAINIV\MP90044341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60" y="368632"/>
            <a:ext cx="719853" cy="47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" name="Picture 18" descr="C:\Users\mmerkkil\AppData\Local\Microsoft\Windows\Temporary Internet Files\Content.IE5\IL0WEEY9\MC9002862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432" y="363136"/>
            <a:ext cx="708355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8" name="Picture 19" descr="C:\Users\mmerkkil\AppData\Local\Microsoft\Windows\Temporary Internet Files\Content.IE5\00ZAINIV\MP90043952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01797" y="363485"/>
            <a:ext cx="338948" cy="45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20" descr="C:\Users\mmerkkil\AppData\Local\Microsoft\Windows\Temporary Internet Files\Content.IE5\IL0WEEY9\MP90021605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570" y="378653"/>
            <a:ext cx="697768" cy="4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" name="Picture 21" descr="C:\Users\mmerkkil\AppData\Local\Microsoft\Windows\Temporary Internet Files\Content.IE5\00ZAINIV\MP90044348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338" y="369546"/>
            <a:ext cx="676622" cy="46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" name="Picture 23" descr="C:\Users\mmerkkil\AppData\Local\Microsoft\Windows\Temporary Internet Files\Content.IE5\IL0WEEY9\MP900341622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960" y="369547"/>
            <a:ext cx="317933" cy="44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" name="Picture 24" descr="C:\Users\mmerkkil\AppData\Local\Microsoft\Windows\Temporary Internet Files\Content.IE5\IL0WEEY9\MC90021658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130" y="363853"/>
            <a:ext cx="575630" cy="48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" name="Picture 26" descr="C:\Users\mmerkkil\AppData\Local\Microsoft\Windows\Temporary Internet Files\Content.IE5\IL0WEEY9\MP900402479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892" y="363135"/>
            <a:ext cx="658019" cy="43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5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miley Face 19"/>
          <p:cNvSpPr/>
          <p:nvPr/>
        </p:nvSpPr>
        <p:spPr bwMode="auto">
          <a:xfrm>
            <a:off x="3174943" y="1819343"/>
            <a:ext cx="216024" cy="216024"/>
          </a:xfrm>
          <a:prstGeom prst="smileyFac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1" name="Smiley Face 20"/>
          <p:cNvSpPr/>
          <p:nvPr/>
        </p:nvSpPr>
        <p:spPr bwMode="auto">
          <a:xfrm>
            <a:off x="3715003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2" name="Smiley Face 21"/>
          <p:cNvSpPr/>
          <p:nvPr/>
        </p:nvSpPr>
        <p:spPr bwMode="auto">
          <a:xfrm>
            <a:off x="4236347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2" name="Smiley Face 31"/>
          <p:cNvSpPr/>
          <p:nvPr/>
        </p:nvSpPr>
        <p:spPr bwMode="auto">
          <a:xfrm>
            <a:off x="4734681" y="1819343"/>
            <a:ext cx="216024" cy="216024"/>
          </a:xfrm>
          <a:prstGeom prst="smileyFac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3" name="Smiley Face 32"/>
          <p:cNvSpPr/>
          <p:nvPr/>
        </p:nvSpPr>
        <p:spPr bwMode="auto">
          <a:xfrm>
            <a:off x="5220697" y="1819343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4" name="Smiley Face 33"/>
          <p:cNvSpPr/>
          <p:nvPr/>
        </p:nvSpPr>
        <p:spPr bwMode="auto">
          <a:xfrm>
            <a:off x="5746312" y="1819343"/>
            <a:ext cx="216024" cy="216024"/>
          </a:xfrm>
          <a:prstGeom prst="smileyFac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7" name="Smiley Face 116"/>
          <p:cNvSpPr/>
          <p:nvPr/>
        </p:nvSpPr>
        <p:spPr bwMode="auto">
          <a:xfrm>
            <a:off x="3721291" y="2263434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8" name="Smiley Face 117"/>
          <p:cNvSpPr/>
          <p:nvPr/>
        </p:nvSpPr>
        <p:spPr bwMode="auto">
          <a:xfrm>
            <a:off x="4242635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9" name="Smiley Face 118"/>
          <p:cNvSpPr/>
          <p:nvPr/>
        </p:nvSpPr>
        <p:spPr bwMode="auto">
          <a:xfrm>
            <a:off x="4740969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0" name="Smiley Face 119"/>
          <p:cNvSpPr/>
          <p:nvPr/>
        </p:nvSpPr>
        <p:spPr bwMode="auto">
          <a:xfrm>
            <a:off x="5226985" y="2263434"/>
            <a:ext cx="216024" cy="216024"/>
          </a:xfrm>
          <a:prstGeom prst="smileyF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2" name="Smiley Face 121"/>
          <p:cNvSpPr/>
          <p:nvPr/>
        </p:nvSpPr>
        <p:spPr bwMode="auto">
          <a:xfrm>
            <a:off x="3181231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3" name="Smiley Face 122"/>
          <p:cNvSpPr/>
          <p:nvPr/>
        </p:nvSpPr>
        <p:spPr bwMode="auto">
          <a:xfrm>
            <a:off x="3721291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4" name="Smiley Face 123"/>
          <p:cNvSpPr/>
          <p:nvPr/>
        </p:nvSpPr>
        <p:spPr bwMode="auto">
          <a:xfrm>
            <a:off x="4242635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5" name="Smiley Face 124"/>
          <p:cNvSpPr/>
          <p:nvPr/>
        </p:nvSpPr>
        <p:spPr bwMode="auto">
          <a:xfrm>
            <a:off x="4740969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6" name="Smiley Face 125"/>
          <p:cNvSpPr/>
          <p:nvPr/>
        </p:nvSpPr>
        <p:spPr bwMode="auto">
          <a:xfrm>
            <a:off x="5226985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7" name="Smiley Face 126"/>
          <p:cNvSpPr/>
          <p:nvPr/>
        </p:nvSpPr>
        <p:spPr bwMode="auto">
          <a:xfrm>
            <a:off x="5752600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8" name="Smiley Face 127"/>
          <p:cNvSpPr/>
          <p:nvPr/>
        </p:nvSpPr>
        <p:spPr bwMode="auto">
          <a:xfrm>
            <a:off x="3187519" y="3181536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9" name="Smiley Face 128"/>
          <p:cNvSpPr/>
          <p:nvPr/>
        </p:nvSpPr>
        <p:spPr bwMode="auto">
          <a:xfrm>
            <a:off x="3727579" y="3181536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0" name="Smiley Face 129"/>
          <p:cNvSpPr/>
          <p:nvPr/>
        </p:nvSpPr>
        <p:spPr bwMode="auto">
          <a:xfrm>
            <a:off x="4248923" y="3181536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1" name="Smiley Face 130"/>
          <p:cNvSpPr/>
          <p:nvPr/>
        </p:nvSpPr>
        <p:spPr bwMode="auto">
          <a:xfrm>
            <a:off x="4747257" y="3181536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2" name="Smiley Face 131"/>
          <p:cNvSpPr/>
          <p:nvPr/>
        </p:nvSpPr>
        <p:spPr bwMode="auto">
          <a:xfrm>
            <a:off x="5233273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3" name="Smiley Face 132"/>
          <p:cNvSpPr/>
          <p:nvPr/>
        </p:nvSpPr>
        <p:spPr bwMode="auto">
          <a:xfrm>
            <a:off x="5758888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4" name="Smiley Face 133"/>
          <p:cNvSpPr/>
          <p:nvPr/>
        </p:nvSpPr>
        <p:spPr bwMode="auto">
          <a:xfrm>
            <a:off x="3181231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5" name="Smiley Face 134"/>
          <p:cNvSpPr/>
          <p:nvPr/>
        </p:nvSpPr>
        <p:spPr bwMode="auto">
          <a:xfrm>
            <a:off x="3721291" y="3667590"/>
            <a:ext cx="216024" cy="216024"/>
          </a:xfrm>
          <a:prstGeom prst="smileyFac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6" name="Smiley Face 135"/>
          <p:cNvSpPr/>
          <p:nvPr/>
        </p:nvSpPr>
        <p:spPr bwMode="auto">
          <a:xfrm>
            <a:off x="424263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7" name="Smiley Face 136"/>
          <p:cNvSpPr/>
          <p:nvPr/>
        </p:nvSpPr>
        <p:spPr bwMode="auto">
          <a:xfrm>
            <a:off x="4740969" y="3667590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8" name="Smiley Face 137"/>
          <p:cNvSpPr/>
          <p:nvPr/>
        </p:nvSpPr>
        <p:spPr bwMode="auto">
          <a:xfrm>
            <a:off x="522698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9" name="Smiley Face 138"/>
          <p:cNvSpPr/>
          <p:nvPr/>
        </p:nvSpPr>
        <p:spPr bwMode="auto">
          <a:xfrm>
            <a:off x="5752600" y="3667590"/>
            <a:ext cx="216024" cy="216024"/>
          </a:xfrm>
          <a:prstGeom prst="smileyFace">
            <a:avLst>
              <a:gd name="adj" fmla="val -4653"/>
            </a:avLst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0" name="Smiley Face 139"/>
          <p:cNvSpPr/>
          <p:nvPr/>
        </p:nvSpPr>
        <p:spPr bwMode="auto">
          <a:xfrm>
            <a:off x="3187519" y="4111681"/>
            <a:ext cx="216024" cy="216024"/>
          </a:xfrm>
          <a:prstGeom prst="smileyFac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2" name="Smiley Face 141"/>
          <p:cNvSpPr/>
          <p:nvPr/>
        </p:nvSpPr>
        <p:spPr bwMode="auto">
          <a:xfrm>
            <a:off x="4248923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3" name="Smiley Face 142"/>
          <p:cNvSpPr/>
          <p:nvPr/>
        </p:nvSpPr>
        <p:spPr bwMode="auto">
          <a:xfrm>
            <a:off x="4747257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4" name="Smiley Face 143"/>
          <p:cNvSpPr/>
          <p:nvPr/>
        </p:nvSpPr>
        <p:spPr bwMode="auto">
          <a:xfrm>
            <a:off x="5233273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5" name="Smiley Face 144"/>
          <p:cNvSpPr/>
          <p:nvPr/>
        </p:nvSpPr>
        <p:spPr bwMode="auto">
          <a:xfrm>
            <a:off x="5758888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6" name="Smiley Face 145"/>
          <p:cNvSpPr/>
          <p:nvPr/>
        </p:nvSpPr>
        <p:spPr bwMode="auto">
          <a:xfrm>
            <a:off x="4409150" y="791569"/>
            <a:ext cx="324036" cy="324036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cxnSp>
        <p:nvCxnSpPr>
          <p:cNvPr id="149" name="Straight Arrow Connector 148"/>
          <p:cNvCxnSpPr>
            <a:stCxn id="146" idx="4"/>
            <a:endCxn id="21" idx="0"/>
          </p:cNvCxnSpPr>
          <p:nvPr/>
        </p:nvCxnSpPr>
        <p:spPr bwMode="auto">
          <a:xfrm flipH="1">
            <a:off x="3823016" y="1115605"/>
            <a:ext cx="748153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2" name="Straight Arrow Connector 151"/>
          <p:cNvCxnSpPr>
            <a:stCxn id="146" idx="4"/>
            <a:endCxn id="140" idx="0"/>
          </p:cNvCxnSpPr>
          <p:nvPr/>
        </p:nvCxnSpPr>
        <p:spPr bwMode="auto">
          <a:xfrm flipH="1">
            <a:off x="3295532" y="1115605"/>
            <a:ext cx="1275637" cy="29960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>
            <a:stCxn id="146" idx="4"/>
            <a:endCxn id="32" idx="0"/>
          </p:cNvCxnSpPr>
          <p:nvPr/>
        </p:nvCxnSpPr>
        <p:spPr bwMode="auto">
          <a:xfrm>
            <a:off x="4571167" y="1115605"/>
            <a:ext cx="27152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>
            <a:stCxn id="146" idx="4"/>
            <a:endCxn id="33" idx="0"/>
          </p:cNvCxnSpPr>
          <p:nvPr/>
        </p:nvCxnSpPr>
        <p:spPr bwMode="auto">
          <a:xfrm>
            <a:off x="4571169" y="1115605"/>
            <a:ext cx="757541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1" name="Straight Arrow Connector 160"/>
          <p:cNvCxnSpPr>
            <a:stCxn id="146" idx="4"/>
            <a:endCxn id="34" idx="0"/>
          </p:cNvCxnSpPr>
          <p:nvPr/>
        </p:nvCxnSpPr>
        <p:spPr bwMode="auto">
          <a:xfrm>
            <a:off x="4571169" y="1115605"/>
            <a:ext cx="128315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>
            <a:stCxn id="146" idx="4"/>
            <a:endCxn id="117" idx="0"/>
          </p:cNvCxnSpPr>
          <p:nvPr/>
        </p:nvCxnSpPr>
        <p:spPr bwMode="auto">
          <a:xfrm flipH="1">
            <a:off x="3829304" y="1115606"/>
            <a:ext cx="741865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>
            <a:stCxn id="146" idx="4"/>
            <a:endCxn id="118" idx="0"/>
          </p:cNvCxnSpPr>
          <p:nvPr/>
        </p:nvCxnSpPr>
        <p:spPr bwMode="auto">
          <a:xfrm flipH="1">
            <a:off x="4350647" y="1115606"/>
            <a:ext cx="220521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3" name="Straight Arrow Connector 172"/>
          <p:cNvCxnSpPr>
            <a:endCxn id="145" idx="1"/>
          </p:cNvCxnSpPr>
          <p:nvPr/>
        </p:nvCxnSpPr>
        <p:spPr bwMode="auto">
          <a:xfrm>
            <a:off x="4571168" y="1115606"/>
            <a:ext cx="1219356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>
            <a:stCxn id="120" idx="2"/>
            <a:endCxn id="1026" idx="3"/>
          </p:cNvCxnSpPr>
          <p:nvPr/>
        </p:nvCxnSpPr>
        <p:spPr bwMode="auto">
          <a:xfrm flipH="1">
            <a:off x="1844278" y="2371447"/>
            <a:ext cx="3382707" cy="828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>
            <a:endCxn id="122" idx="7"/>
          </p:cNvCxnSpPr>
          <p:nvPr/>
        </p:nvCxnSpPr>
        <p:spPr bwMode="auto">
          <a:xfrm flipH="1">
            <a:off x="3365619" y="1115606"/>
            <a:ext cx="120554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>
            <a:stCxn id="146" idx="4"/>
            <a:endCxn id="123" idx="7"/>
          </p:cNvCxnSpPr>
          <p:nvPr/>
        </p:nvCxnSpPr>
        <p:spPr bwMode="auto">
          <a:xfrm flipH="1">
            <a:off x="3905679" y="1115606"/>
            <a:ext cx="66548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>
            <a:stCxn id="146" idx="4"/>
            <a:endCxn id="124" idx="0"/>
          </p:cNvCxnSpPr>
          <p:nvPr/>
        </p:nvCxnSpPr>
        <p:spPr bwMode="auto">
          <a:xfrm flipH="1">
            <a:off x="4350647" y="1115605"/>
            <a:ext cx="220521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>
            <a:stCxn id="146" idx="4"/>
            <a:endCxn id="125" idx="0"/>
          </p:cNvCxnSpPr>
          <p:nvPr/>
        </p:nvCxnSpPr>
        <p:spPr bwMode="auto">
          <a:xfrm>
            <a:off x="4571167" y="1115605"/>
            <a:ext cx="277814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7" name="Straight Arrow Connector 196"/>
          <p:cNvCxnSpPr>
            <a:stCxn id="146" idx="4"/>
            <a:endCxn id="127" idx="1"/>
          </p:cNvCxnSpPr>
          <p:nvPr/>
        </p:nvCxnSpPr>
        <p:spPr bwMode="auto">
          <a:xfrm>
            <a:off x="4571168" y="1115606"/>
            <a:ext cx="1213068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>
            <a:endCxn id="131" idx="1"/>
          </p:cNvCxnSpPr>
          <p:nvPr/>
        </p:nvCxnSpPr>
        <p:spPr bwMode="auto">
          <a:xfrm>
            <a:off x="4571169" y="1115605"/>
            <a:ext cx="207725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>
            <a:endCxn id="132" idx="1"/>
          </p:cNvCxnSpPr>
          <p:nvPr/>
        </p:nvCxnSpPr>
        <p:spPr bwMode="auto">
          <a:xfrm>
            <a:off x="4571168" y="1115605"/>
            <a:ext cx="693741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pic>
        <p:nvPicPr>
          <p:cNvPr id="1026" name="Picture 2" descr="http://t2.gstatic.com/images?q=tbn:ANd9GcRSfZIc_z6pOnW2YBlRHrGAAl-tpM8JmcrnfAVQyg2MRByxeJw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473" y="3112144"/>
            <a:ext cx="467805" cy="17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RSpBsIF6dmZpGe-lid8LppphAFw85fE2xA00bh2n2pziD4E196W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620" y="2982949"/>
            <a:ext cx="517234" cy="23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 bwMode="auto">
          <a:xfrm>
            <a:off x="6138175" y="2777487"/>
            <a:ext cx="499874" cy="228067"/>
          </a:xfrm>
          <a:prstGeom prst="cloudCallout">
            <a:avLst>
              <a:gd name="adj1" fmla="val -87835"/>
              <a:gd name="adj2" fmla="val 1324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dirty="0">
                <a:latin typeface="Arial" charset="0"/>
              </a:rPr>
              <a:t>?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658731" y="3641060"/>
            <a:ext cx="912437" cy="283113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72" name="Straight Arrow Connector 71"/>
          <p:cNvCxnSpPr>
            <a:stCxn id="135" idx="6"/>
            <a:endCxn id="136" idx="2"/>
          </p:cNvCxnSpPr>
          <p:nvPr/>
        </p:nvCxnSpPr>
        <p:spPr bwMode="auto">
          <a:xfrm>
            <a:off x="3937316" y="3775602"/>
            <a:ext cx="3053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79" name="Rectangle 78"/>
          <p:cNvSpPr/>
          <p:nvPr/>
        </p:nvSpPr>
        <p:spPr bwMode="auto">
          <a:xfrm>
            <a:off x="4169782" y="4078136"/>
            <a:ext cx="912437" cy="283113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80" name="Straight Arrow Connector 79"/>
          <p:cNvCxnSpPr>
            <a:stCxn id="142" idx="6"/>
            <a:endCxn id="143" idx="2"/>
          </p:cNvCxnSpPr>
          <p:nvPr/>
        </p:nvCxnSpPr>
        <p:spPr bwMode="auto">
          <a:xfrm>
            <a:off x="4464946" y="4219693"/>
            <a:ext cx="28231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2" name="Cloud Callout 11"/>
          <p:cNvSpPr/>
          <p:nvPr/>
        </p:nvSpPr>
        <p:spPr bwMode="auto">
          <a:xfrm>
            <a:off x="2573779" y="2629461"/>
            <a:ext cx="613741" cy="552076"/>
          </a:xfrm>
          <a:prstGeom prst="cloudCallout">
            <a:avLst>
              <a:gd name="adj1" fmla="val 50124"/>
              <a:gd name="adj2" fmla="val 62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" name="AutoShape 6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190626" y="-18931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AutoShape 8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304926" y="-7501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AutoShape 10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419226" y="3929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35" name="Picture 11" descr="C:\Users\mmerkkil\AppData\Local\Microsoft\Windows\Temporary Internet Files\Content.IE5\00ZAINIV\MC90023335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507" y="2713059"/>
            <a:ext cx="464282" cy="39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mmerkkil\AppData\Local\Microsoft\Windows\Temporary Internet Files\Content.IE5\00ZAINIV\MC900441734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703" y="3350510"/>
            <a:ext cx="425093" cy="4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071280" y="295956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zzz</a:t>
            </a:r>
            <a:r>
              <a:rPr lang="fi-FI" dirty="0"/>
              <a:t>…</a:t>
            </a:r>
          </a:p>
        </p:txBody>
      </p:sp>
      <p:cxnSp>
        <p:nvCxnSpPr>
          <p:cNvPr id="24" name="Straight Arrow Connector 23"/>
          <p:cNvCxnSpPr>
            <a:stCxn id="134" idx="2"/>
            <a:endCxn id="1026" idx="3"/>
          </p:cNvCxnSpPr>
          <p:nvPr/>
        </p:nvCxnSpPr>
        <p:spPr bwMode="auto">
          <a:xfrm flipH="1" flipV="1">
            <a:off x="1844278" y="3200337"/>
            <a:ext cx="1336953" cy="5752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19" idx="2"/>
            <a:endCxn id="1026" idx="3"/>
          </p:cNvCxnSpPr>
          <p:nvPr/>
        </p:nvCxnSpPr>
        <p:spPr bwMode="auto">
          <a:xfrm flipH="1">
            <a:off x="1844279" y="2371447"/>
            <a:ext cx="2896691" cy="828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7" name="AutoShape 14" descr="data:image/jpeg;base64,/9j/4AAQSkZJRgABAQAAAQABAAD/2wBDAAkGBwgHBgkIBwgKCgkLDRYPDQwMDRsUFRAWIB0iIiAdHx8kKDQsJCYxJx8fLT0tMTU3Ojo6Iys/RD84QzQ5Ojf/2wBDAQoKCg0MDRoPDxo3JR8lNzc3Nzc3Nzc3Nzc3Nzc3Nzc3Nzc3Nzc3Nzc3Nzc3Nzc3Nzc3Nzc3Nzc3Nzc3Nzc3Nzf/wAARCAB5ANcDASIAAhEBAxEB/8QAGwABAAIDAQEAAAAAAAAAAAAAAAEGAwQFAgf/xAA0EAACAgIBAwEGBQMDBQAAAAAAAQIDBBEFBhIhMQcTQVFhcRQiI4GhMmKRFkJTcsHR4fH/xAAZAQEAAwEBAAAAAAAAAAAAAAAAAgMEAQX/xAArEQEAAgIBAwMCBQUAAAAAAAAAAQIDERIEMUETIVEicRQyYYHBBSORsdH/2gAMAwEAAhEDEQA/APuIAAAAAAAAAAAAAAAAAAAAAAAAAAAAAAAAAAAAAAAAAAAAAAAAAAAAAAAAAAAAAAAAAAAAAAAAAAAAAAAABD9AGxsrPN8/kvkYcPwkIWZ8/M7J/wBNKXq2ZKulo2x7uS5LPyrn6y9/KEV9op+Cz0+MRN51tDlvssTegmUvneD5DiMOzP4Pk83dMe541k3Yp/b18/dMsPTlnJ28TTZzNddeXLblGv4L4b+vzF6RFeVbb/27EzvUw6gI2gpJ/ErSSBsjaAkEbG0BJ4nNQTlJqKXxZ62jh9YUVW8DmW2QUp01SnW3/tevUjaeMTKGS3Ck2+HYqvrtk1XZCWvVRaejKUz2Wwj/AKftv1+pZlWd8vi9PSLl3L5nMduVYlzFfnSLfKQR3IbJrEgAAAAAAAAAAAABgzr/AMNh33/8dcpf4WzOYculZOLdRL0sg4P91o7Gt+7k9lH9mi/FZXL51r7rnZGHc/XWu5/yy/I+Xez/AJB8Rz+VxWanXK5+78/CyG/H7r0/9n0/e14NXXV45p+J1pVgndEsxZF9eLRO616hCLlJ/JHE5vleZ4+GRk1cfjPCog5Ssne+5r6RSK9bz+b1D0dy+Z7muqFEkoqvbk1HTk3v6Ge2O0Y5yR2aMPG+WuOfLr8dk8j1LG3KpzZ4GArJQpVEU7J9r02209eU14OVzvMcx0dm408nIlyXHXy7e6yKU468tbXx15Xz0/Q3fZZlwyOlYUxknPHutjJfLc3JfxJE+1dVLo6+yySi4WwlF/Xf/wBM+vo35enSK0630L1+netfzvusMuVx3xlfIVTU6La1ZXJekk1tM18erPzao325csfvW4VVwX5U/TbfxKpxlORX7PuHhbGUXOh+H40peY/wy8cdfHIwKLY+kq0/t4Mtcnq9RbHftERr9+7JlxxiruvzMf4cuvlL8LOWJyDTTaUbda9fR/YczzNtXJY/E8cq3m5HlzsTca46b3pevp6HP69X6VCq37+z9OGvVtta/k53VVebw3VGJzsaZ3YiUVa64tuD04yTX200Xf0uLWzZcV53Ffy7+3ZV1URGOmSvnv8As2uqsrqHgsWOXVnxyMdyUZv3MYutv0f2+Bs5N88roPMzJZs8tX40pxnKCj2rXppfIxdT83hcrwksHi5fjMrN1GmqCe153t/JLRkyOMlwvs6yMCyanZTiz75L0cm3J/y2eh1Ex+G+qNW9/HhgyflvqfbUsHsyuhT0hbdY9QryLpSfySZt8fdn9SQty451mBgqcoVRoiu+Wnpyba+Zwek422ezHklQnKzuyGor1lrzr+CegK8LnuIliZWVfJ4lkm8aNzjCcZNtNpf1L1XnxtHn45+mtf0el0GGPwPreY1H2jTZ4XqLNo6ufBWXy5TGfj8VXHfuXra7mvH0f3T+19j6+TBh4eLhUxpxKK6a4rSjXFJGwjRWNQjny1yW5VjX8/qkAHVIAAAAAAAAAABD9CQBUer+jK+bsWZh3LGz0tOTX5LEvTu1539V/Jp8XndacXBY/I8RDkIR8Rtpvj3a+rfr/hF6IaRdHUW4RS3vEfPhDhG9wqfK39Qcxxl2FRwkcb8RBwlZlZMfyJ/FKO9mx0V07fwHD24ebdVfO22U5dkX26aS15+xZEiSM5ZmnCPaHYrqdqRT0Zn8Fydub0rn1U1XP9TDy4Odevgk001rb18tmzldL8hz2RRPqfMx7MXHs95DDxIShCb+He5NuWv2RbgVREQ1W6nJadzPv8+Wrl4NOXiSxbY/pSWtLxr5aORhcZy/Fd1OHkY+Rjt7ir+6Mo/4LCCq+ClrRee8eVdclq14+HEx+Gss5CHIcpbC7IrWqq61qFf/AJZ4z+oqas98dg412dmJblXVpRgv7pPwjuSPmXCcoukOoM/H6ghOuGTLcMrtbjLTenv5Pf7M1dN09ONuPePHypy5LTMbRzeD1FxvLz6ix8KqqK8yrhb71x8ae1pfl8fAs+NmR6z6VvjiWRxrLk6be+PeoP4/Fb2ntP6ma/rDg3U1i5kc21r8lGMveTk/lpf9zx0Hw1/EcXa8uEar8q+V0qovxWn4Uf2Rfmt6mL+5Gpj2j7K4pG9R7xLz0l05yHT1X4SfJU5GG5Sm4fh+2Xc/rv0/Y43Jez/MxuWfJ9LcmsGyUnKVNibgt+qWvg/XT2fQCTFwjWmrp81+njWOdQrnDcd1ErYWc5y1FkIaapxaexSf90n5f7aLEiQSiNI3tNp3P/AABEAAAAAAAAAAAAAAAAAAAAAAAAPFlNdse22EZx+Uo7R7AGKnGopb9zTXX/0wSMoAAAAAAA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190626" y="-132160"/>
            <a:ext cx="1535906" cy="86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8" name="AutoShape 16" descr="data:image/jpeg;base64,/9j/4AAQSkZJRgABAQAAAQABAAD/2wBDAAkGBwgHBgkIBwgKCgkLDRYPDQwMDRsUFRAWIB0iIiAdHx8kKDQsJCYxJx8fLT0tMTU3Ojo6Iys/RD84QzQ5Ojf/2wBDAQoKCg0MDRoPDxo3JR8lNzc3Nzc3Nzc3Nzc3Nzc3Nzc3Nzc3Nzc3Nzc3Nzc3Nzc3Nzc3Nzc3Nzc3Nzc3Nzc3Nzf/wAARCAB5ANcDASIAAhEBAxEB/8QAGwABAAIDAQEAAAAAAAAAAAAAAAEGAwQFAgf/xAA0EAACAgIBAwEGBQMDBQAAAAAAAQIDBBEFBhIhMQcTQVFhcRQiI4GhMmKRFkJTcsHR4fH/xAAZAQEAAwEBAAAAAAAAAAAAAAAAAgMEAQX/xAArEQEAAgIBAwMCBQUAAAAAAAAAAQIDERIEMUETIVEicRQyYYHBBSORsdH/2gAMAwEAAhEDEQA/APuIAAAAAAAAAAAAAAAAAAAAAAAAAAAAAAAAAAAAAAAAAAAAAAAAAAAAAAAAAAAAAAAAAAAAAAAAAAAAAAAABD9AGxsrPN8/kvkYcPwkIWZ8/M7J/wBNKXq2ZKulo2x7uS5LPyrn6y9/KEV9op+Cz0+MRN51tDlvssTegmUvneD5DiMOzP4Pk83dMe541k3Yp/b18/dMsPTlnJ28TTZzNddeXLblGv4L4b+vzF6RFeVbb/27EzvUw6gI2gpJ/ErSSBsjaAkEbG0BJ4nNQTlJqKXxZ62jh9YUVW8DmW2QUp01SnW3/tevUjaeMTKGS3Ck2+HYqvrtk1XZCWvVRaejKUz2Wwj/AKftv1+pZlWd8vi9PSLl3L5nMduVYlzFfnSLfKQR3IbJrEgAAAAAAAAAAAABgzr/AMNh33/8dcpf4WzOYculZOLdRL0sg4P91o7Gt+7k9lH9mi/FZXL51r7rnZGHc/XWu5/yy/I+Xez/AJB8Rz+VxWanXK5+78/CyG/H7r0/9n0/e14NXXV45p+J1pVgndEsxZF9eLRO616hCLlJ/JHE5vleZ4+GRk1cfjPCog5Ssne+5r6RSK9bz+b1D0dy+Z7muqFEkoqvbk1HTk3v6Ge2O0Y5yR2aMPG+WuOfLr8dk8j1LG3KpzZ4GArJQpVEU7J9r02209eU14OVzvMcx0dm408nIlyXHXy7e6yKU468tbXx15Xz0/Q3fZZlwyOlYUxknPHutjJfLc3JfxJE+1dVLo6+yySi4WwlF/Xf/wBM+vo35enSK0630L1+netfzvusMuVx3xlfIVTU6La1ZXJekk1tM18erPzao325csfvW4VVwX5U/TbfxKpxlORX7PuHhbGUXOh+H40peY/wy8cdfHIwKLY+kq0/t4Mtcnq9RbHftERr9+7JlxxiruvzMf4cuvlL8LOWJyDTTaUbda9fR/YczzNtXJY/E8cq3m5HlzsTca46b3pevp6HP69X6VCq37+z9OGvVtta/k53VVebw3VGJzsaZ3YiUVa64tuD04yTX200Xf0uLWzZcV53Ffy7+3ZV1URGOmSvnv8As2uqsrqHgsWOXVnxyMdyUZv3MYutv0f2+Bs5N88roPMzJZs8tX40pxnKCj2rXppfIxdT83hcrwksHi5fjMrN1GmqCe153t/JLRkyOMlwvs6yMCyanZTiz75L0cm3J/y2eh1Ex+G+qNW9/HhgyflvqfbUsHsyuhT0hbdY9QryLpSfySZt8fdn9SQty451mBgqcoVRoiu+Wnpyba+Zwek422ezHklQnKzuyGor1lrzr+CegK8LnuIliZWVfJ4lkm8aNzjCcZNtNpf1L1XnxtHn45+mtf0el0GGPwPreY1H2jTZ4XqLNo6ufBWXy5TGfj8VXHfuXra7mvH0f3T+19j6+TBh4eLhUxpxKK6a4rSjXFJGwjRWNQjny1yW5VjX8/qkAHVIAAAAAAAAAABD9CQBUer+jK+bsWZh3LGz0tOTX5LEvTu1539V/Jp8XndacXBY/I8RDkIR8Rtpvj3a+rfr/hF6IaRdHUW4RS3vEfPhDhG9wqfK39Qcxxl2FRwkcb8RBwlZlZMfyJ/FKO9mx0V07fwHD24ebdVfO22U5dkX26aS15+xZEiSM5ZmnCPaHYrqdqRT0Zn8Fydub0rn1U1XP9TDy4Odevgk001rb18tmzldL8hz2RRPqfMx7MXHs95DDxIShCb+He5NuWv2RbgVREQ1W6nJadzPv8+Wrl4NOXiSxbY/pSWtLxr5aORhcZy/Fd1OHkY+Rjt7ir+6Mo/4LCCq+ClrRee8eVdclq14+HEx+Gss5CHIcpbC7IrWqq61qFf/AJZ4z+oqas98dg412dmJblXVpRgv7pPwjuSPmXCcoukOoM/H6ghOuGTLcMrtbjLTenv5Pf7M1dN09ONuPePHypy5LTMbRzeD1FxvLz6ix8KqqK8yrhb71x8ae1pfl8fAs+NmR6z6VvjiWRxrLk6be+PeoP4/Fb2ntP6ma/rDg3U1i5kc21r8lGMveTk/lpf9zx0Hw1/EcXa8uEar8q+V0qovxWn4Uf2Rfmt6mL+5Gpj2j7K4pG9R7xLz0l05yHT1X4SfJU5GG5Sm4fh+2Xc/rv0/Y43Jez/MxuWfJ9LcmsGyUnKVNibgt+qWvg/XT2fQCTFwjWmrp81+njWOdQrnDcd1ErYWc5y1FkIaapxaexSf90n5f7aLEiQSiNI3tNp3P/AABEAAAAAAAAAAAAAAAAAAAAAAAAPFlNdse22EZx+Uo7R7AGKnGopb9zTXX/0wSMoAAAAAAA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304926" y="-17860"/>
            <a:ext cx="1535906" cy="86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9" t="27080" r="14804" b="28282"/>
          <a:stretch/>
        </p:blipFill>
        <p:spPr>
          <a:xfrm>
            <a:off x="6602051" y="1437727"/>
            <a:ext cx="1032254" cy="365999"/>
          </a:xfrm>
          <a:prstGeom prst="rect">
            <a:avLst/>
          </a:prstGeom>
        </p:spPr>
      </p:pic>
      <p:cxnSp>
        <p:nvCxnSpPr>
          <p:cNvPr id="31" name="Straight Arrow Connector 30"/>
          <p:cNvCxnSpPr>
            <a:stCxn id="139" idx="7"/>
            <a:endCxn id="29" idx="2"/>
          </p:cNvCxnSpPr>
          <p:nvPr/>
        </p:nvCxnSpPr>
        <p:spPr bwMode="auto">
          <a:xfrm flipV="1">
            <a:off x="5936989" y="1803725"/>
            <a:ext cx="1181189" cy="18955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137" idx="7"/>
            <a:endCxn id="29" idx="2"/>
          </p:cNvCxnSpPr>
          <p:nvPr/>
        </p:nvCxnSpPr>
        <p:spPr bwMode="auto">
          <a:xfrm flipV="1">
            <a:off x="4925357" y="1803725"/>
            <a:ext cx="2192820" cy="18955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>
            <a:stCxn id="20" idx="7"/>
            <a:endCxn id="29" idx="1"/>
          </p:cNvCxnSpPr>
          <p:nvPr/>
        </p:nvCxnSpPr>
        <p:spPr bwMode="auto">
          <a:xfrm flipV="1">
            <a:off x="3359332" y="1620726"/>
            <a:ext cx="3242719" cy="2302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pic>
        <p:nvPicPr>
          <p:cNvPr id="1041" name="Picture 17" descr="C:\Users\mmerkkil\AppData\Local\Microsoft\Windows\Temporary Internet Files\Content.IE5\00ZAINIV\MP900443418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557" y="342901"/>
            <a:ext cx="719853" cy="47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mmerkkil\AppData\Local\Microsoft\Windows\Temporary Internet Files\Content.IE5\IL0WEEY9\MC90028627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229" y="337405"/>
            <a:ext cx="708355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mmerkkil\AppData\Local\Microsoft\Windows\Temporary Internet Files\Content.IE5\00ZAINIV\MP900439527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26000" y="337754"/>
            <a:ext cx="338948" cy="45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mmerkkil\AppData\Local\Microsoft\Windows\Temporary Internet Files\Content.IE5\IL0WEEY9\MP900216057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948" y="327841"/>
            <a:ext cx="697768" cy="4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mmerkkil\AppData\Local\Microsoft\Windows\Temporary Internet Files\Content.IE5\00ZAINIV\MP900443486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716" y="343815"/>
            <a:ext cx="676622" cy="46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mmerkkil\AppData\Local\Microsoft\Windows\Temporary Internet Files\Content.IE5\IL0WEEY9\MP900341622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70" y="343816"/>
            <a:ext cx="317933" cy="44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mmerkkil\AppData\Local\Microsoft\Windows\Temporary Internet Files\Content.IE5\IL0WEEY9\MC900216584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927" y="338122"/>
            <a:ext cx="575630" cy="48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:\Users\mmerkkil\AppData\Local\Microsoft\Windows\Temporary Internet Files\Content.IE5\IL0WEEY9\MP900402479[1]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623" y="337404"/>
            <a:ext cx="658019" cy="43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7" descr="C:\Users\mmerkkil\AppData\Local\Microsoft\Windows\Temporary Internet Files\Content.IE5\00ZAINIV\MP900443418[1]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154" y="2629462"/>
            <a:ext cx="269976" cy="17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8" descr="C:\Users\mmerkkil\AppData\Local\Microsoft\Windows\Temporary Internet Files\Content.IE5\IL0WEEY9\MC90028627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710" y="2576329"/>
            <a:ext cx="312536" cy="20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19" descr="C:\Users\mmerkkil\AppData\Local\Microsoft\Windows\Temporary Internet Files\Content.IE5\00ZAINIV\MP900439527[1]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32783" y="1683871"/>
            <a:ext cx="179901" cy="23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0" descr="C:\Users\mmerkkil\AppData\Local\Microsoft\Windows\Temporary Internet Files\Content.IE5\IL0WEEY9\MP900216057[1]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474" y="2140674"/>
            <a:ext cx="348884" cy="23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1" descr="C:\Users\mmerkkil\AppData\Local\Microsoft\Windows\Temporary Internet Files\Content.IE5\00ZAINIV\MP900443486[1]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323" y="1635921"/>
            <a:ext cx="291950" cy="19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3" descr="C:\Users\mmerkkil\AppData\Local\Microsoft\Windows\Temporary Internet Files\Content.IE5\IL0WEEY9\MP900341622[1]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660" y="2970001"/>
            <a:ext cx="166061" cy="23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4" descr="C:\Users\mmerkkil\AppData\Local\Microsoft\Windows\Temporary Internet Files\Content.IE5\IL0WEEY9\MC900216584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092" y="1621315"/>
            <a:ext cx="287815" cy="24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6" descr="C:\Users\mmerkkil\AppData\Local\Microsoft\Windows\Temporary Internet Files\Content.IE5\IL0WEEY9\MP900402479[1]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981" y="3977624"/>
            <a:ext cx="301654" cy="20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6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Aikataulu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>13:15-16:00 	</a:t>
            </a:r>
            <a:r>
              <a:rPr lang="fi-FI" sz="2400" b="1" dirty="0" smtClean="0"/>
              <a:t>Oppimisen ohjaus</a:t>
            </a:r>
            <a:br>
              <a:rPr lang="fi-FI" sz="2400" b="1" dirty="0" smtClean="0"/>
            </a:br>
            <a:r>
              <a:rPr lang="fi-FI" sz="2400" dirty="0" smtClean="0"/>
              <a:t>				Onnistuneen oppimistilanteen luominen</a:t>
            </a:r>
            <a:br>
              <a:rPr lang="fi-FI" sz="2400" dirty="0" smtClean="0"/>
            </a:br>
            <a:r>
              <a:rPr lang="fi-FI" sz="2400" dirty="0" smtClean="0"/>
              <a:t>				Opiskelumotivaation tukeminen</a:t>
            </a:r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			Vuorovaikutus ja palautteen antaminen</a:t>
            </a:r>
            <a:br>
              <a:rPr lang="fi-FI" sz="2400" dirty="0" smtClean="0"/>
            </a:br>
            <a:r>
              <a:rPr lang="fi-FI" sz="2400" dirty="0" smtClean="0"/>
              <a:t>				Mitä jatkossa?</a:t>
            </a:r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		</a:t>
            </a:r>
            <a:endParaRPr lang="fi-FI" sz="12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135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iley Face 4"/>
          <p:cNvSpPr/>
          <p:nvPr/>
        </p:nvSpPr>
        <p:spPr bwMode="auto">
          <a:xfrm>
            <a:off x="992060" y="4487574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21" name="Smiley Face 20"/>
          <p:cNvSpPr/>
          <p:nvPr/>
        </p:nvSpPr>
        <p:spPr bwMode="auto">
          <a:xfrm>
            <a:off x="553542" y="4006922"/>
            <a:ext cx="360040" cy="36004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69" name="Smiley Face 68"/>
          <p:cNvSpPr/>
          <p:nvPr/>
        </p:nvSpPr>
        <p:spPr bwMode="auto">
          <a:xfrm>
            <a:off x="7206400" y="3819385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70" name="Smiley Face 69"/>
          <p:cNvSpPr/>
          <p:nvPr/>
        </p:nvSpPr>
        <p:spPr bwMode="auto">
          <a:xfrm>
            <a:off x="7566440" y="3819447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72" name="Smiley Face 71"/>
          <p:cNvSpPr/>
          <p:nvPr/>
        </p:nvSpPr>
        <p:spPr bwMode="auto">
          <a:xfrm>
            <a:off x="7206400" y="3473064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73" name="Smiley Face 72"/>
          <p:cNvSpPr/>
          <p:nvPr/>
        </p:nvSpPr>
        <p:spPr bwMode="auto">
          <a:xfrm>
            <a:off x="7566440" y="3482973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206400" y="3447389"/>
            <a:ext cx="655768" cy="641947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84" name="Straight Arrow Connector 83"/>
          <p:cNvCxnSpPr>
            <a:stCxn id="72" idx="6"/>
            <a:endCxn id="73" idx="2"/>
          </p:cNvCxnSpPr>
          <p:nvPr/>
        </p:nvCxnSpPr>
        <p:spPr bwMode="auto">
          <a:xfrm>
            <a:off x="7446427" y="3593078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7440280" y="3934444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00" name="Straight Arrow Connector 99"/>
          <p:cNvCxnSpPr>
            <a:stCxn id="72" idx="5"/>
            <a:endCxn id="70" idx="1"/>
          </p:cNvCxnSpPr>
          <p:nvPr/>
        </p:nvCxnSpPr>
        <p:spPr bwMode="auto">
          <a:xfrm>
            <a:off x="7411276" y="3677940"/>
            <a:ext cx="190315" cy="176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02" name="Straight Arrow Connector 101"/>
          <p:cNvCxnSpPr>
            <a:stCxn id="73" idx="3"/>
            <a:endCxn id="69" idx="7"/>
          </p:cNvCxnSpPr>
          <p:nvPr/>
        </p:nvCxnSpPr>
        <p:spPr bwMode="auto">
          <a:xfrm flipH="1">
            <a:off x="7411276" y="3687849"/>
            <a:ext cx="190315" cy="166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04" name="Straight Arrow Connector 103"/>
          <p:cNvCxnSpPr>
            <a:stCxn id="72" idx="4"/>
            <a:endCxn id="69" idx="0"/>
          </p:cNvCxnSpPr>
          <p:nvPr/>
        </p:nvCxnSpPr>
        <p:spPr bwMode="auto">
          <a:xfrm>
            <a:off x="7326414" y="3713091"/>
            <a:ext cx="0" cy="1062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06" name="Straight Arrow Connector 105"/>
          <p:cNvCxnSpPr>
            <a:stCxn id="73" idx="4"/>
            <a:endCxn id="70" idx="0"/>
          </p:cNvCxnSpPr>
          <p:nvPr/>
        </p:nvCxnSpPr>
        <p:spPr bwMode="auto">
          <a:xfrm>
            <a:off x="7686454" y="3723000"/>
            <a:ext cx="0" cy="96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07" name="Smiley Face 106"/>
          <p:cNvSpPr/>
          <p:nvPr/>
        </p:nvSpPr>
        <p:spPr bwMode="auto">
          <a:xfrm>
            <a:off x="7906885" y="3821354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08" name="Smiley Face 107"/>
          <p:cNvSpPr/>
          <p:nvPr/>
        </p:nvSpPr>
        <p:spPr bwMode="auto">
          <a:xfrm>
            <a:off x="8266925" y="3821416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09" name="Smiley Face 108"/>
          <p:cNvSpPr/>
          <p:nvPr/>
        </p:nvSpPr>
        <p:spPr bwMode="auto">
          <a:xfrm>
            <a:off x="7906885" y="3475033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10" name="Smiley Face 109"/>
          <p:cNvSpPr/>
          <p:nvPr/>
        </p:nvSpPr>
        <p:spPr bwMode="auto">
          <a:xfrm>
            <a:off x="8266925" y="3484942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7906885" y="3449358"/>
            <a:ext cx="655768" cy="641947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112" name="Straight Arrow Connector 111"/>
          <p:cNvCxnSpPr>
            <a:stCxn id="109" idx="6"/>
            <a:endCxn id="110" idx="2"/>
          </p:cNvCxnSpPr>
          <p:nvPr/>
        </p:nvCxnSpPr>
        <p:spPr bwMode="auto">
          <a:xfrm>
            <a:off x="8146912" y="3595047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13" name="Straight Arrow Connector 112"/>
          <p:cNvCxnSpPr/>
          <p:nvPr/>
        </p:nvCxnSpPr>
        <p:spPr bwMode="auto">
          <a:xfrm>
            <a:off x="8140765" y="3936413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14" name="Straight Arrow Connector 113"/>
          <p:cNvCxnSpPr>
            <a:stCxn id="109" idx="5"/>
            <a:endCxn id="108" idx="1"/>
          </p:cNvCxnSpPr>
          <p:nvPr/>
        </p:nvCxnSpPr>
        <p:spPr bwMode="auto">
          <a:xfrm>
            <a:off x="8111761" y="3679909"/>
            <a:ext cx="190315" cy="176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15" name="Straight Arrow Connector 114"/>
          <p:cNvCxnSpPr>
            <a:stCxn id="110" idx="3"/>
            <a:endCxn id="107" idx="7"/>
          </p:cNvCxnSpPr>
          <p:nvPr/>
        </p:nvCxnSpPr>
        <p:spPr bwMode="auto">
          <a:xfrm flipH="1">
            <a:off x="8111761" y="3689818"/>
            <a:ext cx="190315" cy="166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16" name="Straight Arrow Connector 115"/>
          <p:cNvCxnSpPr>
            <a:stCxn id="109" idx="4"/>
            <a:endCxn id="107" idx="0"/>
          </p:cNvCxnSpPr>
          <p:nvPr/>
        </p:nvCxnSpPr>
        <p:spPr bwMode="auto">
          <a:xfrm>
            <a:off x="8026899" y="3715060"/>
            <a:ext cx="0" cy="1062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17" name="Straight Arrow Connector 116"/>
          <p:cNvCxnSpPr>
            <a:stCxn id="110" idx="4"/>
            <a:endCxn id="108" idx="0"/>
          </p:cNvCxnSpPr>
          <p:nvPr/>
        </p:nvCxnSpPr>
        <p:spPr bwMode="auto">
          <a:xfrm>
            <a:off x="8386939" y="3724969"/>
            <a:ext cx="0" cy="96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18" name="Smiley Face 117"/>
          <p:cNvSpPr/>
          <p:nvPr/>
        </p:nvSpPr>
        <p:spPr bwMode="auto">
          <a:xfrm>
            <a:off x="7206400" y="4513188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19" name="Smiley Face 118"/>
          <p:cNvSpPr/>
          <p:nvPr/>
        </p:nvSpPr>
        <p:spPr bwMode="auto">
          <a:xfrm>
            <a:off x="7566440" y="4513250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20" name="Smiley Face 119"/>
          <p:cNvSpPr/>
          <p:nvPr/>
        </p:nvSpPr>
        <p:spPr bwMode="auto">
          <a:xfrm>
            <a:off x="7206400" y="4166867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21" name="Smiley Face 120"/>
          <p:cNvSpPr/>
          <p:nvPr/>
        </p:nvSpPr>
        <p:spPr bwMode="auto">
          <a:xfrm>
            <a:off x="7566440" y="4176776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7206400" y="4141192"/>
            <a:ext cx="655768" cy="641947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123" name="Straight Arrow Connector 122"/>
          <p:cNvCxnSpPr>
            <a:stCxn id="120" idx="6"/>
            <a:endCxn id="121" idx="2"/>
          </p:cNvCxnSpPr>
          <p:nvPr/>
        </p:nvCxnSpPr>
        <p:spPr bwMode="auto">
          <a:xfrm>
            <a:off x="7446427" y="4286881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7440280" y="4628247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25" name="Straight Arrow Connector 124"/>
          <p:cNvCxnSpPr>
            <a:stCxn id="120" idx="5"/>
            <a:endCxn id="119" idx="1"/>
          </p:cNvCxnSpPr>
          <p:nvPr/>
        </p:nvCxnSpPr>
        <p:spPr bwMode="auto">
          <a:xfrm>
            <a:off x="7411276" y="4371743"/>
            <a:ext cx="190315" cy="176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26" name="Straight Arrow Connector 125"/>
          <p:cNvCxnSpPr>
            <a:stCxn id="121" idx="3"/>
            <a:endCxn id="118" idx="7"/>
          </p:cNvCxnSpPr>
          <p:nvPr/>
        </p:nvCxnSpPr>
        <p:spPr bwMode="auto">
          <a:xfrm flipH="1">
            <a:off x="7411276" y="4381652"/>
            <a:ext cx="190315" cy="166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27" name="Straight Arrow Connector 126"/>
          <p:cNvCxnSpPr>
            <a:stCxn id="120" idx="4"/>
            <a:endCxn id="118" idx="0"/>
          </p:cNvCxnSpPr>
          <p:nvPr/>
        </p:nvCxnSpPr>
        <p:spPr bwMode="auto">
          <a:xfrm>
            <a:off x="7326414" y="4406894"/>
            <a:ext cx="0" cy="1062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28" name="Straight Arrow Connector 127"/>
          <p:cNvCxnSpPr>
            <a:stCxn id="121" idx="4"/>
            <a:endCxn id="119" idx="0"/>
          </p:cNvCxnSpPr>
          <p:nvPr/>
        </p:nvCxnSpPr>
        <p:spPr bwMode="auto">
          <a:xfrm>
            <a:off x="7686454" y="4416803"/>
            <a:ext cx="0" cy="96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29" name="Smiley Face 128"/>
          <p:cNvSpPr/>
          <p:nvPr/>
        </p:nvSpPr>
        <p:spPr bwMode="auto">
          <a:xfrm>
            <a:off x="7906885" y="4515157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30" name="Smiley Face 129"/>
          <p:cNvSpPr/>
          <p:nvPr/>
        </p:nvSpPr>
        <p:spPr bwMode="auto">
          <a:xfrm>
            <a:off x="8266925" y="4515220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31" name="Smiley Face 130"/>
          <p:cNvSpPr/>
          <p:nvPr/>
        </p:nvSpPr>
        <p:spPr bwMode="auto">
          <a:xfrm>
            <a:off x="7906885" y="4168836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32" name="Smiley Face 131"/>
          <p:cNvSpPr/>
          <p:nvPr/>
        </p:nvSpPr>
        <p:spPr bwMode="auto">
          <a:xfrm>
            <a:off x="8266925" y="4178745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7906885" y="4143161"/>
            <a:ext cx="655768" cy="641947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134" name="Straight Arrow Connector 133"/>
          <p:cNvCxnSpPr>
            <a:stCxn id="131" idx="6"/>
            <a:endCxn id="132" idx="2"/>
          </p:cNvCxnSpPr>
          <p:nvPr/>
        </p:nvCxnSpPr>
        <p:spPr bwMode="auto">
          <a:xfrm>
            <a:off x="8146912" y="4288850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8140765" y="4630216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>
            <a:stCxn id="131" idx="5"/>
            <a:endCxn id="130" idx="1"/>
          </p:cNvCxnSpPr>
          <p:nvPr/>
        </p:nvCxnSpPr>
        <p:spPr bwMode="auto">
          <a:xfrm>
            <a:off x="8111761" y="4373712"/>
            <a:ext cx="190315" cy="176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37" name="Straight Arrow Connector 136"/>
          <p:cNvCxnSpPr>
            <a:stCxn id="132" idx="3"/>
            <a:endCxn id="129" idx="7"/>
          </p:cNvCxnSpPr>
          <p:nvPr/>
        </p:nvCxnSpPr>
        <p:spPr bwMode="auto">
          <a:xfrm flipH="1">
            <a:off x="8111761" y="4383621"/>
            <a:ext cx="190315" cy="166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38" name="Straight Arrow Connector 137"/>
          <p:cNvCxnSpPr>
            <a:stCxn id="131" idx="4"/>
            <a:endCxn id="129" idx="0"/>
          </p:cNvCxnSpPr>
          <p:nvPr/>
        </p:nvCxnSpPr>
        <p:spPr bwMode="auto">
          <a:xfrm>
            <a:off x="8026899" y="4408864"/>
            <a:ext cx="0" cy="1062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39" name="Straight Arrow Connector 138"/>
          <p:cNvCxnSpPr>
            <a:stCxn id="132" idx="4"/>
            <a:endCxn id="130" idx="0"/>
          </p:cNvCxnSpPr>
          <p:nvPr/>
        </p:nvCxnSpPr>
        <p:spPr bwMode="auto">
          <a:xfrm>
            <a:off x="8386939" y="4418772"/>
            <a:ext cx="0" cy="96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40" name="Smiley Face 139"/>
          <p:cNvSpPr/>
          <p:nvPr/>
        </p:nvSpPr>
        <p:spPr bwMode="auto">
          <a:xfrm>
            <a:off x="8592894" y="3746020"/>
            <a:ext cx="360040" cy="36004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171" name="Straight Arrow Connector 170"/>
          <p:cNvCxnSpPr>
            <a:stCxn id="21" idx="5"/>
            <a:endCxn id="5" idx="1"/>
          </p:cNvCxnSpPr>
          <p:nvPr/>
        </p:nvCxnSpPr>
        <p:spPr bwMode="auto">
          <a:xfrm>
            <a:off x="860855" y="4314235"/>
            <a:ext cx="166356" cy="208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74" name="Smiley Face 173"/>
          <p:cNvSpPr/>
          <p:nvPr/>
        </p:nvSpPr>
        <p:spPr bwMode="auto">
          <a:xfrm>
            <a:off x="2193787" y="4635171"/>
            <a:ext cx="249433" cy="230943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75" name="Smiley Face 174"/>
          <p:cNvSpPr/>
          <p:nvPr/>
        </p:nvSpPr>
        <p:spPr bwMode="auto">
          <a:xfrm>
            <a:off x="2553827" y="4635233"/>
            <a:ext cx="249433" cy="230943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76" name="Smiley Face 175"/>
          <p:cNvSpPr/>
          <p:nvPr/>
        </p:nvSpPr>
        <p:spPr bwMode="auto">
          <a:xfrm>
            <a:off x="2193787" y="4288850"/>
            <a:ext cx="249433" cy="230943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77" name="Smiley Face 176"/>
          <p:cNvSpPr/>
          <p:nvPr/>
        </p:nvSpPr>
        <p:spPr bwMode="auto">
          <a:xfrm>
            <a:off x="2553827" y="4298759"/>
            <a:ext cx="249433" cy="230943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178" name="Straight Arrow Connector 177"/>
          <p:cNvCxnSpPr>
            <a:stCxn id="176" idx="6"/>
            <a:endCxn id="177" idx="2"/>
          </p:cNvCxnSpPr>
          <p:nvPr/>
        </p:nvCxnSpPr>
        <p:spPr bwMode="auto">
          <a:xfrm>
            <a:off x="2443220" y="4404322"/>
            <a:ext cx="110607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2432370" y="4741521"/>
            <a:ext cx="124716" cy="95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>
            <a:stCxn id="176" idx="5"/>
            <a:endCxn id="175" idx="1"/>
          </p:cNvCxnSpPr>
          <p:nvPr/>
        </p:nvCxnSpPr>
        <p:spPr bwMode="auto">
          <a:xfrm>
            <a:off x="2406691" y="4485972"/>
            <a:ext cx="183665" cy="183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>
            <a:stCxn id="177" idx="3"/>
            <a:endCxn id="174" idx="7"/>
          </p:cNvCxnSpPr>
          <p:nvPr/>
        </p:nvCxnSpPr>
        <p:spPr bwMode="auto">
          <a:xfrm flipH="1">
            <a:off x="2406691" y="4495881"/>
            <a:ext cx="183665" cy="173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>
            <a:stCxn id="176" idx="4"/>
            <a:endCxn id="174" idx="0"/>
          </p:cNvCxnSpPr>
          <p:nvPr/>
        </p:nvCxnSpPr>
        <p:spPr bwMode="auto">
          <a:xfrm>
            <a:off x="2318504" y="4519793"/>
            <a:ext cx="0" cy="1153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>
            <a:stCxn id="177" idx="4"/>
            <a:endCxn id="175" idx="0"/>
          </p:cNvCxnSpPr>
          <p:nvPr/>
        </p:nvCxnSpPr>
        <p:spPr bwMode="auto">
          <a:xfrm>
            <a:off x="2678544" y="4529702"/>
            <a:ext cx="0" cy="1055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84" name="Smiley Face 183"/>
          <p:cNvSpPr/>
          <p:nvPr/>
        </p:nvSpPr>
        <p:spPr bwMode="auto">
          <a:xfrm>
            <a:off x="2296804" y="3705500"/>
            <a:ext cx="374149" cy="34641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185" name="Straight Arrow Connector 184"/>
          <p:cNvCxnSpPr>
            <a:stCxn id="184" idx="4"/>
            <a:endCxn id="176" idx="0"/>
          </p:cNvCxnSpPr>
          <p:nvPr/>
        </p:nvCxnSpPr>
        <p:spPr bwMode="auto">
          <a:xfrm flipH="1">
            <a:off x="2318504" y="4051914"/>
            <a:ext cx="165375" cy="2369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7" name="Straight Arrow Connector 186"/>
          <p:cNvCxnSpPr>
            <a:stCxn id="184" idx="4"/>
            <a:endCxn id="177" idx="0"/>
          </p:cNvCxnSpPr>
          <p:nvPr/>
        </p:nvCxnSpPr>
        <p:spPr bwMode="auto">
          <a:xfrm>
            <a:off x="2483879" y="4051914"/>
            <a:ext cx="194665" cy="2468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9" name="Straight Arrow Connector 188"/>
          <p:cNvCxnSpPr>
            <a:stCxn id="184" idx="4"/>
            <a:endCxn id="174" idx="2"/>
          </p:cNvCxnSpPr>
          <p:nvPr/>
        </p:nvCxnSpPr>
        <p:spPr bwMode="auto">
          <a:xfrm flipH="1">
            <a:off x="2193787" y="4051914"/>
            <a:ext cx="290092" cy="6987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>
            <a:stCxn id="184" idx="4"/>
            <a:endCxn id="175" idx="1"/>
          </p:cNvCxnSpPr>
          <p:nvPr/>
        </p:nvCxnSpPr>
        <p:spPr bwMode="auto">
          <a:xfrm>
            <a:off x="2483879" y="4051914"/>
            <a:ext cx="106477" cy="617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grpSp>
        <p:nvGrpSpPr>
          <p:cNvPr id="6" name="Group 5"/>
          <p:cNvGrpSpPr/>
          <p:nvPr/>
        </p:nvGrpSpPr>
        <p:grpSpPr>
          <a:xfrm>
            <a:off x="5296462" y="383897"/>
            <a:ext cx="1608826" cy="2217211"/>
            <a:chOff x="1152870" y="449308"/>
            <a:chExt cx="1608826" cy="2217211"/>
          </a:xfrm>
        </p:grpSpPr>
        <p:sp>
          <p:nvSpPr>
            <p:cNvPr id="8" name="Smiley Face 7"/>
            <p:cNvSpPr/>
            <p:nvPr/>
          </p:nvSpPr>
          <p:spPr bwMode="auto">
            <a:xfrm>
              <a:off x="1696737" y="213253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9" name="Smiley Face 8"/>
            <p:cNvSpPr/>
            <p:nvPr/>
          </p:nvSpPr>
          <p:spPr bwMode="auto">
            <a:xfrm>
              <a:off x="1336697" y="213253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0" name="Smiley Face 9"/>
            <p:cNvSpPr/>
            <p:nvPr/>
          </p:nvSpPr>
          <p:spPr bwMode="auto">
            <a:xfrm>
              <a:off x="2056777" y="213253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1" name="Smiley Face 10"/>
            <p:cNvSpPr/>
            <p:nvPr/>
          </p:nvSpPr>
          <p:spPr bwMode="auto">
            <a:xfrm>
              <a:off x="1336697" y="177944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2" name="Smiley Face 11"/>
            <p:cNvSpPr/>
            <p:nvPr/>
          </p:nvSpPr>
          <p:spPr bwMode="auto">
            <a:xfrm>
              <a:off x="1696737" y="177951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3" name="Smiley Face 12"/>
            <p:cNvSpPr/>
            <p:nvPr/>
          </p:nvSpPr>
          <p:spPr bwMode="auto">
            <a:xfrm>
              <a:off x="2056777" y="177944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" name="Smiley Face 13"/>
            <p:cNvSpPr/>
            <p:nvPr/>
          </p:nvSpPr>
          <p:spPr bwMode="auto">
            <a:xfrm>
              <a:off x="1336697" y="143312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5" name="Smiley Face 14"/>
            <p:cNvSpPr/>
            <p:nvPr/>
          </p:nvSpPr>
          <p:spPr bwMode="auto">
            <a:xfrm>
              <a:off x="1696737" y="1443037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7" name="Smiley Face 16"/>
            <p:cNvSpPr/>
            <p:nvPr/>
          </p:nvSpPr>
          <p:spPr bwMode="auto">
            <a:xfrm>
              <a:off x="2056777" y="144999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" name="Smiley Face 21"/>
            <p:cNvSpPr/>
            <p:nvPr/>
          </p:nvSpPr>
          <p:spPr bwMode="auto">
            <a:xfrm>
              <a:off x="1696737" y="889358"/>
              <a:ext cx="360040" cy="360040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4" name="Straight Arrow Connector 23"/>
            <p:cNvCxnSpPr>
              <a:endCxn id="17" idx="0"/>
            </p:cNvCxnSpPr>
            <p:nvPr/>
          </p:nvCxnSpPr>
          <p:spPr bwMode="auto">
            <a:xfrm>
              <a:off x="1996770" y="1249398"/>
              <a:ext cx="180020" cy="2005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25"/>
            <p:cNvCxnSpPr>
              <a:endCxn id="14" idx="7"/>
            </p:cNvCxnSpPr>
            <p:nvPr/>
          </p:nvCxnSpPr>
          <p:spPr bwMode="auto">
            <a:xfrm flipH="1">
              <a:off x="1541573" y="1249397"/>
              <a:ext cx="215171" cy="21888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9" name="Straight Arrow Connector 28"/>
            <p:cNvCxnSpPr>
              <a:stCxn id="22" idx="4"/>
              <a:endCxn id="44" idx="1"/>
            </p:cNvCxnSpPr>
            <p:nvPr/>
          </p:nvCxnSpPr>
          <p:spPr bwMode="auto">
            <a:xfrm>
              <a:off x="1876757" y="1249398"/>
              <a:ext cx="215171" cy="12122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2" name="Smiley Face 41"/>
            <p:cNvSpPr/>
            <p:nvPr/>
          </p:nvSpPr>
          <p:spPr bwMode="auto">
            <a:xfrm>
              <a:off x="1696737" y="242649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3" name="Smiley Face 42"/>
            <p:cNvSpPr/>
            <p:nvPr/>
          </p:nvSpPr>
          <p:spPr bwMode="auto">
            <a:xfrm>
              <a:off x="1336697" y="242649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4" name="Smiley Face 43"/>
            <p:cNvSpPr/>
            <p:nvPr/>
          </p:nvSpPr>
          <p:spPr bwMode="auto">
            <a:xfrm>
              <a:off x="2056777" y="242649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029" name="TextBox 1028"/>
            <p:cNvSpPr txBox="1"/>
            <p:nvPr/>
          </p:nvSpPr>
          <p:spPr>
            <a:xfrm>
              <a:off x="1152870" y="449308"/>
              <a:ext cx="1608826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>
                  <a:solidFill>
                    <a:srgbClr val="000000"/>
                  </a:solidFill>
                </a:rPr>
                <a:t>Opettajan ja opiskelijan välillä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455741" y="2495535"/>
            <a:ext cx="1558131" cy="2311447"/>
            <a:chOff x="2973123" y="361933"/>
            <a:chExt cx="1558131" cy="2311447"/>
          </a:xfrm>
        </p:grpSpPr>
        <p:sp>
          <p:nvSpPr>
            <p:cNvPr id="141" name="Smiley Face 140"/>
            <p:cNvSpPr/>
            <p:nvPr/>
          </p:nvSpPr>
          <p:spPr bwMode="auto">
            <a:xfrm>
              <a:off x="3607320" y="2139396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2" name="Smiley Face 141"/>
            <p:cNvSpPr/>
            <p:nvPr/>
          </p:nvSpPr>
          <p:spPr bwMode="auto">
            <a:xfrm>
              <a:off x="3247280" y="2139396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3" name="Smiley Face 142"/>
            <p:cNvSpPr/>
            <p:nvPr/>
          </p:nvSpPr>
          <p:spPr bwMode="auto">
            <a:xfrm>
              <a:off x="3967360" y="2139396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4" name="Smiley Face 143"/>
            <p:cNvSpPr/>
            <p:nvPr/>
          </p:nvSpPr>
          <p:spPr bwMode="auto">
            <a:xfrm>
              <a:off x="3247280" y="1786311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5" name="Smiley Face 144"/>
            <p:cNvSpPr/>
            <p:nvPr/>
          </p:nvSpPr>
          <p:spPr bwMode="auto">
            <a:xfrm>
              <a:off x="3607320" y="1786373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6" name="Smiley Face 145"/>
            <p:cNvSpPr/>
            <p:nvPr/>
          </p:nvSpPr>
          <p:spPr bwMode="auto">
            <a:xfrm>
              <a:off x="3967360" y="1786311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7" name="Smiley Face 146"/>
            <p:cNvSpPr/>
            <p:nvPr/>
          </p:nvSpPr>
          <p:spPr bwMode="auto">
            <a:xfrm>
              <a:off x="3247280" y="143999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8" name="Smiley Face 147"/>
            <p:cNvSpPr/>
            <p:nvPr/>
          </p:nvSpPr>
          <p:spPr bwMode="auto">
            <a:xfrm>
              <a:off x="3607320" y="144989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9" name="Smiley Face 148"/>
            <p:cNvSpPr/>
            <p:nvPr/>
          </p:nvSpPr>
          <p:spPr bwMode="auto">
            <a:xfrm>
              <a:off x="3967360" y="145685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50" name="Smiley Face 149"/>
            <p:cNvSpPr/>
            <p:nvPr/>
          </p:nvSpPr>
          <p:spPr bwMode="auto">
            <a:xfrm>
              <a:off x="3512162" y="885912"/>
              <a:ext cx="360040" cy="36004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151" name="Straight Arrow Connector 150"/>
            <p:cNvCxnSpPr/>
            <p:nvPr/>
          </p:nvCxnSpPr>
          <p:spPr bwMode="auto">
            <a:xfrm>
              <a:off x="3812195" y="1245952"/>
              <a:ext cx="240027" cy="43376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52" name="Straight Arrow Connector 151"/>
            <p:cNvCxnSpPr/>
            <p:nvPr/>
          </p:nvCxnSpPr>
          <p:spPr bwMode="auto">
            <a:xfrm flipH="1">
              <a:off x="3332142" y="1245952"/>
              <a:ext cx="240027" cy="43376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53" name="Straight Arrow Connector 152"/>
            <p:cNvCxnSpPr/>
            <p:nvPr/>
          </p:nvCxnSpPr>
          <p:spPr bwMode="auto">
            <a:xfrm>
              <a:off x="3752189" y="1299240"/>
              <a:ext cx="240027" cy="104374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54" name="Smiley Face 153"/>
            <p:cNvSpPr/>
            <p:nvPr/>
          </p:nvSpPr>
          <p:spPr bwMode="auto">
            <a:xfrm>
              <a:off x="3607320" y="2433353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55" name="Smiley Face 154"/>
            <p:cNvSpPr/>
            <p:nvPr/>
          </p:nvSpPr>
          <p:spPr bwMode="auto">
            <a:xfrm>
              <a:off x="3247280" y="2433353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56" name="Smiley Face 155"/>
            <p:cNvSpPr/>
            <p:nvPr/>
          </p:nvSpPr>
          <p:spPr bwMode="auto">
            <a:xfrm>
              <a:off x="3967360" y="2433353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161" name="Straight Arrow Connector 160"/>
            <p:cNvCxnSpPr>
              <a:stCxn id="144" idx="5"/>
              <a:endCxn id="141" idx="1"/>
            </p:cNvCxnSpPr>
            <p:nvPr/>
          </p:nvCxnSpPr>
          <p:spPr bwMode="auto">
            <a:xfrm>
              <a:off x="3452156" y="1991187"/>
              <a:ext cx="190315" cy="18336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63" name="Straight Arrow Connector 162"/>
            <p:cNvCxnSpPr>
              <a:stCxn id="143" idx="2"/>
              <a:endCxn id="155" idx="7"/>
            </p:cNvCxnSpPr>
            <p:nvPr/>
          </p:nvCxnSpPr>
          <p:spPr bwMode="auto">
            <a:xfrm flipH="1">
              <a:off x="3452156" y="2259409"/>
              <a:ext cx="515204" cy="2090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65" name="Straight Arrow Connector 164"/>
            <p:cNvCxnSpPr>
              <a:stCxn id="147" idx="6"/>
              <a:endCxn id="146" idx="1"/>
            </p:cNvCxnSpPr>
            <p:nvPr/>
          </p:nvCxnSpPr>
          <p:spPr bwMode="auto">
            <a:xfrm>
              <a:off x="3487307" y="1560004"/>
              <a:ext cx="515204" cy="2614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67" name="Straight Arrow Connector 166"/>
            <p:cNvCxnSpPr>
              <a:stCxn id="149" idx="2"/>
              <a:endCxn id="144" idx="7"/>
            </p:cNvCxnSpPr>
            <p:nvPr/>
          </p:nvCxnSpPr>
          <p:spPr bwMode="auto">
            <a:xfrm flipH="1">
              <a:off x="3452156" y="1576868"/>
              <a:ext cx="515204" cy="2445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69" name="Straight Arrow Connector 168"/>
            <p:cNvCxnSpPr>
              <a:stCxn id="156" idx="1"/>
              <a:endCxn id="148" idx="4"/>
            </p:cNvCxnSpPr>
            <p:nvPr/>
          </p:nvCxnSpPr>
          <p:spPr bwMode="auto">
            <a:xfrm flipH="1" flipV="1">
              <a:off x="3727333" y="1689926"/>
              <a:ext cx="275178" cy="7785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98" name="TextBox 197"/>
            <p:cNvSpPr txBox="1"/>
            <p:nvPr/>
          </p:nvSpPr>
          <p:spPr>
            <a:xfrm>
              <a:off x="2973123" y="361933"/>
              <a:ext cx="1558131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>
                  <a:solidFill>
                    <a:srgbClr val="000000"/>
                  </a:solidFill>
                </a:rPr>
                <a:t>Opettajajohtoinen ryhmäkeskustelu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977317" y="351592"/>
            <a:ext cx="1975617" cy="2231725"/>
            <a:chOff x="6977317" y="351592"/>
            <a:chExt cx="1975617" cy="2231725"/>
          </a:xfrm>
        </p:grpSpPr>
        <p:sp>
          <p:nvSpPr>
            <p:cNvPr id="30" name="Smiley Face 29"/>
            <p:cNvSpPr/>
            <p:nvPr/>
          </p:nvSpPr>
          <p:spPr bwMode="auto">
            <a:xfrm>
              <a:off x="7516355" y="199969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1" name="Smiley Face 30"/>
            <p:cNvSpPr/>
            <p:nvPr/>
          </p:nvSpPr>
          <p:spPr bwMode="auto">
            <a:xfrm>
              <a:off x="7156315" y="199969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2" name="Smiley Face 31"/>
            <p:cNvSpPr/>
            <p:nvPr/>
          </p:nvSpPr>
          <p:spPr bwMode="auto">
            <a:xfrm>
              <a:off x="7876395" y="199969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3" name="Smiley Face 32"/>
            <p:cNvSpPr/>
            <p:nvPr/>
          </p:nvSpPr>
          <p:spPr bwMode="auto">
            <a:xfrm>
              <a:off x="7156315" y="164660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4" name="Smiley Face 33"/>
            <p:cNvSpPr/>
            <p:nvPr/>
          </p:nvSpPr>
          <p:spPr bwMode="auto">
            <a:xfrm>
              <a:off x="7516355" y="1646671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5" name="Smiley Face 34"/>
            <p:cNvSpPr/>
            <p:nvPr/>
          </p:nvSpPr>
          <p:spPr bwMode="auto">
            <a:xfrm>
              <a:off x="7876395" y="164660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6" name="Smiley Face 35"/>
            <p:cNvSpPr/>
            <p:nvPr/>
          </p:nvSpPr>
          <p:spPr bwMode="auto">
            <a:xfrm>
              <a:off x="7156315" y="130028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7" name="Smiley Face 36"/>
            <p:cNvSpPr/>
            <p:nvPr/>
          </p:nvSpPr>
          <p:spPr bwMode="auto">
            <a:xfrm>
              <a:off x="7516355" y="1310197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8" name="Smiley Face 37"/>
            <p:cNvSpPr/>
            <p:nvPr/>
          </p:nvSpPr>
          <p:spPr bwMode="auto">
            <a:xfrm>
              <a:off x="7876395" y="131715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156315" y="1274613"/>
              <a:ext cx="655768" cy="31457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147705" y="1974019"/>
              <a:ext cx="664378" cy="282566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156315" y="1625206"/>
              <a:ext cx="655768" cy="306635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6" name="Smiley Face 45"/>
            <p:cNvSpPr/>
            <p:nvPr/>
          </p:nvSpPr>
          <p:spPr bwMode="auto">
            <a:xfrm>
              <a:off x="7516355" y="230075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7" name="Smiley Face 46"/>
            <p:cNvSpPr/>
            <p:nvPr/>
          </p:nvSpPr>
          <p:spPr bwMode="auto">
            <a:xfrm>
              <a:off x="7156315" y="230075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8" name="Smiley Face 47"/>
            <p:cNvSpPr/>
            <p:nvPr/>
          </p:nvSpPr>
          <p:spPr bwMode="auto">
            <a:xfrm>
              <a:off x="7876395" y="230075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152010" y="2300750"/>
              <a:ext cx="660073" cy="282566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852350" y="1269061"/>
              <a:ext cx="286555" cy="658859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855364" y="1963950"/>
              <a:ext cx="286555" cy="619367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52" name="Smiley Face 51"/>
            <p:cNvSpPr/>
            <p:nvPr/>
          </p:nvSpPr>
          <p:spPr bwMode="auto">
            <a:xfrm>
              <a:off x="7636369" y="876740"/>
              <a:ext cx="360040" cy="36004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54" name="Straight Arrow Connector 53"/>
            <p:cNvCxnSpPr>
              <a:stCxn id="36" idx="6"/>
              <a:endCxn id="37" idx="2"/>
            </p:cNvCxnSpPr>
            <p:nvPr/>
          </p:nvCxnSpPr>
          <p:spPr bwMode="auto">
            <a:xfrm>
              <a:off x="7396342" y="1420302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7390195" y="1761668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7414903" y="2119708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7384049" y="2432124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2" name="Straight Arrow Connector 61"/>
            <p:cNvCxnSpPr>
              <a:stCxn id="38" idx="4"/>
              <a:endCxn id="35" idx="0"/>
            </p:cNvCxnSpPr>
            <p:nvPr/>
          </p:nvCxnSpPr>
          <p:spPr bwMode="auto">
            <a:xfrm>
              <a:off x="7996409" y="1557179"/>
              <a:ext cx="0" cy="894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32" idx="4"/>
              <a:endCxn id="48" idx="0"/>
            </p:cNvCxnSpPr>
            <p:nvPr/>
          </p:nvCxnSpPr>
          <p:spPr bwMode="auto">
            <a:xfrm>
              <a:off x="7996409" y="2239721"/>
              <a:ext cx="0" cy="610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99" name="TextBox 198"/>
            <p:cNvSpPr txBox="1"/>
            <p:nvPr/>
          </p:nvSpPr>
          <p:spPr>
            <a:xfrm>
              <a:off x="6977317" y="351592"/>
              <a:ext cx="1975617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>
                  <a:solidFill>
                    <a:srgbClr val="000000"/>
                  </a:solidFill>
                </a:rPr>
                <a:t>Pariporina, opettaja seuraa ja havainnoi</a:t>
              </a:r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7152010" y="2559291"/>
            <a:ext cx="1558131" cy="91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333" dirty="0">
                <a:solidFill>
                  <a:srgbClr val="000000"/>
                </a:solidFill>
              </a:rPr>
              <a:t>Pienryhmä-keskustelu; opettaja seuraa ja havainnoi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366386" y="3354046"/>
            <a:ext cx="1878909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333" dirty="0">
                <a:solidFill>
                  <a:srgbClr val="000000"/>
                </a:solidFill>
              </a:rPr>
              <a:t>Henkilökohtainen ohjaus 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1854295" y="3382282"/>
            <a:ext cx="177529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333" dirty="0">
                <a:solidFill>
                  <a:srgbClr val="000000"/>
                </a:solidFill>
              </a:rPr>
              <a:t>Pienryhmäohjaus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050891" y="2791050"/>
            <a:ext cx="1938916" cy="1994058"/>
            <a:chOff x="3785344" y="2889324"/>
            <a:chExt cx="1938916" cy="1994058"/>
          </a:xfrm>
        </p:grpSpPr>
        <p:sp>
          <p:nvSpPr>
            <p:cNvPr id="208" name="Smiley Face 207"/>
            <p:cNvSpPr/>
            <p:nvPr/>
          </p:nvSpPr>
          <p:spPr bwMode="auto">
            <a:xfrm>
              <a:off x="3972511" y="3887576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09" name="Smiley Face 208"/>
            <p:cNvSpPr/>
            <p:nvPr/>
          </p:nvSpPr>
          <p:spPr bwMode="auto">
            <a:xfrm>
              <a:off x="4332551" y="388763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10" name="Smiley Face 209"/>
            <p:cNvSpPr/>
            <p:nvPr/>
          </p:nvSpPr>
          <p:spPr bwMode="auto">
            <a:xfrm>
              <a:off x="3972511" y="337140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11" name="Smiley Face 210"/>
            <p:cNvSpPr/>
            <p:nvPr/>
          </p:nvSpPr>
          <p:spPr bwMode="auto">
            <a:xfrm>
              <a:off x="4332551" y="338130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13" name="Straight Arrow Connector 212"/>
            <p:cNvCxnSpPr>
              <a:stCxn id="210" idx="6"/>
              <a:endCxn id="211" idx="2"/>
            </p:cNvCxnSpPr>
            <p:nvPr/>
          </p:nvCxnSpPr>
          <p:spPr bwMode="auto">
            <a:xfrm>
              <a:off x="4212538" y="3491414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15" name="Straight Arrow Connector 214"/>
            <p:cNvCxnSpPr>
              <a:stCxn id="210" idx="5"/>
              <a:endCxn id="209" idx="1"/>
            </p:cNvCxnSpPr>
            <p:nvPr/>
          </p:nvCxnSpPr>
          <p:spPr bwMode="auto">
            <a:xfrm>
              <a:off x="4177387" y="3576276"/>
              <a:ext cx="190315" cy="3465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19" name="Smiley Face 218"/>
            <p:cNvSpPr/>
            <p:nvPr/>
          </p:nvSpPr>
          <p:spPr bwMode="auto">
            <a:xfrm>
              <a:off x="4672996" y="3889545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0" name="Smiley Face 219"/>
            <p:cNvSpPr/>
            <p:nvPr/>
          </p:nvSpPr>
          <p:spPr bwMode="auto">
            <a:xfrm>
              <a:off x="5033036" y="388960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1" name="Smiley Face 220"/>
            <p:cNvSpPr/>
            <p:nvPr/>
          </p:nvSpPr>
          <p:spPr bwMode="auto">
            <a:xfrm>
              <a:off x="4672996" y="337336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2" name="Smiley Face 221"/>
            <p:cNvSpPr/>
            <p:nvPr/>
          </p:nvSpPr>
          <p:spPr bwMode="auto">
            <a:xfrm>
              <a:off x="5033036" y="338327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24" name="Straight Arrow Connector 223"/>
            <p:cNvCxnSpPr>
              <a:stCxn id="221" idx="6"/>
              <a:endCxn id="222" idx="2"/>
            </p:cNvCxnSpPr>
            <p:nvPr/>
          </p:nvCxnSpPr>
          <p:spPr bwMode="auto">
            <a:xfrm>
              <a:off x="4913023" y="3493383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26" name="Straight Arrow Connector 225"/>
            <p:cNvCxnSpPr>
              <a:stCxn id="221" idx="5"/>
              <a:endCxn id="220" idx="1"/>
            </p:cNvCxnSpPr>
            <p:nvPr/>
          </p:nvCxnSpPr>
          <p:spPr bwMode="auto">
            <a:xfrm>
              <a:off x="4877872" y="3578245"/>
              <a:ext cx="190315" cy="3465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28" name="Straight Arrow Connector 227"/>
            <p:cNvCxnSpPr>
              <a:stCxn id="221" idx="4"/>
              <a:endCxn id="219" idx="0"/>
            </p:cNvCxnSpPr>
            <p:nvPr/>
          </p:nvCxnSpPr>
          <p:spPr bwMode="auto">
            <a:xfrm>
              <a:off x="4793010" y="3613396"/>
              <a:ext cx="0" cy="27615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30" name="Smiley Face 229"/>
            <p:cNvSpPr/>
            <p:nvPr/>
          </p:nvSpPr>
          <p:spPr bwMode="auto">
            <a:xfrm>
              <a:off x="3972511" y="458138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31" name="Smiley Face 230"/>
            <p:cNvSpPr/>
            <p:nvPr/>
          </p:nvSpPr>
          <p:spPr bwMode="auto">
            <a:xfrm>
              <a:off x="4332551" y="458144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32" name="Smiley Face 231"/>
            <p:cNvSpPr/>
            <p:nvPr/>
          </p:nvSpPr>
          <p:spPr bwMode="auto">
            <a:xfrm>
              <a:off x="3972511" y="423505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33" name="Smiley Face 232"/>
            <p:cNvSpPr/>
            <p:nvPr/>
          </p:nvSpPr>
          <p:spPr bwMode="auto">
            <a:xfrm>
              <a:off x="4332551" y="424496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41" name="Smiley Face 240"/>
            <p:cNvSpPr/>
            <p:nvPr/>
          </p:nvSpPr>
          <p:spPr bwMode="auto">
            <a:xfrm>
              <a:off x="4672996" y="458334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43" name="Smiley Face 242"/>
            <p:cNvSpPr/>
            <p:nvPr/>
          </p:nvSpPr>
          <p:spPr bwMode="auto">
            <a:xfrm>
              <a:off x="4672996" y="423702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44" name="Smiley Face 243"/>
            <p:cNvSpPr/>
            <p:nvPr/>
          </p:nvSpPr>
          <p:spPr bwMode="auto">
            <a:xfrm>
              <a:off x="5033036" y="4246937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3785344" y="2889324"/>
              <a:ext cx="1938916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>
                  <a:solidFill>
                    <a:srgbClr val="000000"/>
                  </a:solidFill>
                </a:rPr>
                <a:t>Opiskelijan tai -ryhmän vetämä keskustelu</a:t>
              </a:r>
            </a:p>
          </p:txBody>
        </p:sp>
        <p:cxnSp>
          <p:nvCxnSpPr>
            <p:cNvPr id="260" name="Straight Arrow Connector 259"/>
            <p:cNvCxnSpPr>
              <a:stCxn id="211" idx="6"/>
              <a:endCxn id="221" idx="2"/>
            </p:cNvCxnSpPr>
            <p:nvPr/>
          </p:nvCxnSpPr>
          <p:spPr bwMode="auto">
            <a:xfrm flipV="1">
              <a:off x="4572578" y="3493382"/>
              <a:ext cx="100418" cy="79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85" name="Smiley Face 284"/>
            <p:cNvSpPr/>
            <p:nvPr/>
          </p:nvSpPr>
          <p:spPr bwMode="auto">
            <a:xfrm>
              <a:off x="4985885" y="4523342"/>
              <a:ext cx="360040" cy="36004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62" name="Straight Arrow Connector 261"/>
            <p:cNvCxnSpPr>
              <a:stCxn id="230" idx="7"/>
              <a:endCxn id="220" idx="3"/>
            </p:cNvCxnSpPr>
            <p:nvPr/>
          </p:nvCxnSpPr>
          <p:spPr bwMode="auto">
            <a:xfrm flipV="1">
              <a:off x="4177387" y="4094484"/>
              <a:ext cx="890800" cy="52204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4" name="Straight Arrow Connector 263"/>
            <p:cNvCxnSpPr>
              <a:stCxn id="209" idx="5"/>
              <a:endCxn id="285" idx="1"/>
            </p:cNvCxnSpPr>
            <p:nvPr/>
          </p:nvCxnSpPr>
          <p:spPr bwMode="auto">
            <a:xfrm>
              <a:off x="4537427" y="4092515"/>
              <a:ext cx="501185" cy="4835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8" name="Straight Arrow Connector 267"/>
            <p:cNvCxnSpPr>
              <a:stCxn id="231" idx="0"/>
              <a:endCxn id="221" idx="3"/>
            </p:cNvCxnSpPr>
            <p:nvPr/>
          </p:nvCxnSpPr>
          <p:spPr bwMode="auto">
            <a:xfrm flipV="1">
              <a:off x="4452565" y="3578245"/>
              <a:ext cx="255583" cy="10031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70" name="Straight Arrow Connector 269"/>
            <p:cNvCxnSpPr>
              <a:stCxn id="241" idx="1"/>
              <a:endCxn id="208" idx="5"/>
            </p:cNvCxnSpPr>
            <p:nvPr/>
          </p:nvCxnSpPr>
          <p:spPr bwMode="auto">
            <a:xfrm flipH="1" flipV="1">
              <a:off x="4177387" y="4092452"/>
              <a:ext cx="530760" cy="5260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72" name="Straight Arrow Connector 271"/>
            <p:cNvCxnSpPr>
              <a:stCxn id="285" idx="0"/>
              <a:endCxn id="211" idx="4"/>
            </p:cNvCxnSpPr>
            <p:nvPr/>
          </p:nvCxnSpPr>
          <p:spPr bwMode="auto">
            <a:xfrm flipH="1" flipV="1">
              <a:off x="4452565" y="3621335"/>
              <a:ext cx="713341" cy="9020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33" y="90334"/>
            <a:ext cx="4909320" cy="2798989"/>
          </a:xfrm>
        </p:spPr>
        <p:txBody>
          <a:bodyPr/>
          <a:lstStyle/>
          <a:p>
            <a:r>
              <a:rPr lang="fi-FI" sz="4400" dirty="0" smtClean="0"/>
              <a:t>Vuorovaikutuksen organisointi opetustilanteessa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466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62365" y="4045145"/>
            <a:ext cx="5908146" cy="595313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 sz="2333" b="1" dirty="0">
                <a:solidFill>
                  <a:srgbClr val="FFFFFF"/>
                </a:solidFill>
              </a:rPr>
              <a:t>Positiivinen ja turvallinen ilmapiiri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38615" y="3449833"/>
            <a:ext cx="5008563" cy="595313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 sz="2333" b="1" dirty="0">
                <a:solidFill>
                  <a:srgbClr val="000000"/>
                </a:solidFill>
              </a:rPr>
              <a:t>Tasapuolinen osallistuminen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14865" y="2838645"/>
            <a:ext cx="4107656" cy="595313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 sz="2000" b="1" dirty="0">
                <a:solidFill>
                  <a:srgbClr val="000000"/>
                </a:solidFill>
              </a:rPr>
              <a:t>Tavoitteiden mukaisten asioiden syvällinen käsittely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972594" y="2223489"/>
            <a:ext cx="3208073" cy="595313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 sz="2000" b="1" dirty="0">
                <a:solidFill>
                  <a:srgbClr val="FFFFFF"/>
                </a:solidFill>
                <a:sym typeface="Wingdings" pitchFamily="2" charset="2"/>
              </a:rPr>
              <a:t>Ristiriitaisten ajatusten rakentava käsittely</a:t>
            </a:r>
          </a:p>
        </p:txBody>
      </p:sp>
      <p:sp>
        <p:nvSpPr>
          <p:cNvPr id="17414" name="Otsikk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Oppimista edistävä vuorovaikutus</a:t>
            </a:r>
            <a:r>
              <a:rPr lang="fi-FI" sz="2333" dirty="0"/>
              <a:t/>
            </a:r>
            <a:br>
              <a:rPr lang="fi-FI" sz="2333" dirty="0"/>
            </a:br>
            <a:endParaRPr lang="fi-FI" sz="2333" dirty="0"/>
          </a:p>
        </p:txBody>
      </p:sp>
      <p:sp>
        <p:nvSpPr>
          <p:cNvPr id="17418" name="Tekstikehys 11"/>
          <p:cNvSpPr txBox="1">
            <a:spLocks noChangeArrowheads="1"/>
          </p:cNvSpPr>
          <p:nvPr/>
        </p:nvSpPr>
        <p:spPr bwMode="auto">
          <a:xfrm>
            <a:off x="6732323" y="5406761"/>
            <a:ext cx="1980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i-FI">
                <a:solidFill>
                  <a:srgbClr val="000000"/>
                </a:solidFill>
              </a:rPr>
              <a:t>Matti Aarnio 2010</a:t>
            </a:r>
          </a:p>
        </p:txBody>
      </p:sp>
      <p:pic>
        <p:nvPicPr>
          <p:cNvPr id="5124" name="Picture 4" descr="C:\Users\mmerkkil\AppData\Local\Microsoft\Windows\Temporary Internet Files\Content.IE5\ZYG7Z3MZ\MC9000563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391" y="1057300"/>
            <a:ext cx="1512094" cy="116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6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Vuorovaikutuksen synnyttäminen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smtClean="0"/>
              <a:t>Ilmapiiri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>
                <a:latin typeface="Georgia"/>
                <a:ea typeface="MS PGothic" pitchFamily="34" charset="-128"/>
                <a:cs typeface="MS PGothic" charset="0"/>
              </a:rPr>
              <a:t>Osoita että olet kiinnostunut opiskelijoiden asioista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>
                <a:latin typeface="Georgia"/>
                <a:ea typeface="MS PGothic" pitchFamily="34" charset="-128"/>
                <a:cs typeface="MS PGothic" charset="0"/>
              </a:rPr>
              <a:t>Osoita, että ei ole tyhmiä tai turhia </a:t>
            </a:r>
            <a:r>
              <a:rPr lang="fi-FI" sz="2000" b="0" dirty="0" smtClean="0">
                <a:latin typeface="Georgia"/>
                <a:ea typeface="MS PGothic" pitchFamily="34" charset="-128"/>
                <a:cs typeface="MS PGothic" charset="0"/>
              </a:rPr>
              <a:t>kysymyksiä</a:t>
            </a:r>
          </a:p>
          <a:p>
            <a:pPr lvl="1" indent="0">
              <a:buNone/>
            </a:pPr>
            <a:r>
              <a:rPr lang="fi-FI" sz="1800" b="0" dirty="0" smtClean="0">
                <a:solidFill>
                  <a:schemeClr val="accent3"/>
                </a:solidFill>
                <a:latin typeface="Georgia"/>
                <a:ea typeface="MS PGothic" pitchFamily="34" charset="-128"/>
                <a:cs typeface="MS PGothic" charset="0"/>
                <a:sym typeface="Wingdings" panose="05000000000000000000" pitchFamily="2" charset="2"/>
              </a:rPr>
              <a:t></a:t>
            </a:r>
            <a:r>
              <a:rPr lang="fi-FI" sz="1800" b="0" dirty="0" smtClean="0">
                <a:latin typeface="Georgia"/>
                <a:ea typeface="MS PGothic" pitchFamily="34" charset="-128"/>
                <a:cs typeface="MS PGothic" charset="0"/>
                <a:sym typeface="Wingdings" panose="05000000000000000000" pitchFamily="2" charset="2"/>
              </a:rPr>
              <a:t> </a:t>
            </a:r>
            <a:r>
              <a:rPr lang="fi-FI" sz="1800" b="0" dirty="0" smtClean="0">
                <a:solidFill>
                  <a:schemeClr val="accent3"/>
                </a:solidFill>
                <a:latin typeface="Georgia"/>
                <a:ea typeface="MS PGothic" pitchFamily="34" charset="-128"/>
                <a:cs typeface="MS PGothic" charset="0"/>
              </a:rPr>
              <a:t>Varo </a:t>
            </a:r>
            <a:r>
              <a:rPr lang="fi-FI" sz="1800" b="0" dirty="0">
                <a:solidFill>
                  <a:schemeClr val="accent3"/>
                </a:solidFill>
                <a:latin typeface="Georgia"/>
                <a:ea typeface="MS PGothic" pitchFamily="34" charset="-128"/>
                <a:cs typeface="MS PGothic" charset="0"/>
              </a:rPr>
              <a:t>romuttamasta puhettasi </a:t>
            </a:r>
            <a:r>
              <a:rPr lang="fi-FI" sz="1800" b="0" dirty="0" smtClean="0">
                <a:solidFill>
                  <a:schemeClr val="accent3"/>
                </a:solidFill>
                <a:latin typeface="Georgia"/>
                <a:ea typeface="MS PGothic" pitchFamily="34" charset="-128"/>
                <a:cs typeface="MS PGothic" charset="0"/>
              </a:rPr>
              <a:t>elekielellä tai kehonkielelläsi</a:t>
            </a:r>
            <a:endParaRPr lang="fi-FI" sz="1800" b="0" dirty="0">
              <a:solidFill>
                <a:schemeClr val="accent3"/>
              </a:solidFill>
              <a:latin typeface="Georgia"/>
              <a:ea typeface="MS PGothic" pitchFamily="34" charset="-128"/>
              <a:cs typeface="MS PGothic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>
                <a:latin typeface="Georgia"/>
                <a:ea typeface="MS PGothic" pitchFamily="34" charset="-128"/>
                <a:cs typeface="MS PGothic" charset="0"/>
              </a:rPr>
              <a:t>Korosta, että asiat ovat usein aluksi vaikeita. Kerro omista kokemuksistasi.</a:t>
            </a:r>
            <a:endParaRPr lang="en-US" sz="2000" b="0" dirty="0">
              <a:latin typeface="Georgia"/>
              <a:ea typeface="MS PGothic" pitchFamily="34" charset="-128"/>
              <a:cs typeface="MS PGothic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87609" y="1271256"/>
            <a:ext cx="3988079" cy="3336083"/>
          </a:xfrm>
        </p:spPr>
        <p:txBody>
          <a:bodyPr/>
          <a:lstStyle/>
          <a:p>
            <a:r>
              <a:rPr lang="fi-FI" dirty="0" smtClean="0"/>
              <a:t>Tasapuolisuus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/>
              <a:t>Huolehdi, että mahdollisimman moni pääsee osallistumaan vuorovaikutukseen, vältä kysymästä aina niiltä jotka parhaiten tietävät.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smtClean="0"/>
              <a:t>Käytä pari/ryhmätyöskentelyä madaltamaan kynnystä osallistumiselle</a:t>
            </a:r>
            <a:endParaRPr lang="fi-FI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Ajattelua avaavat avoimet kysymykset </a:t>
            </a:r>
            <a:r>
              <a:rPr lang="fi-FI" sz="1167" dirty="0"/>
              <a:t>(</a:t>
            </a:r>
            <a:r>
              <a:rPr lang="fi-FI" sz="1167" dirty="0">
                <a:solidFill>
                  <a:schemeClr val="tx1"/>
                </a:solidFill>
              </a:rPr>
              <a:t>Aarnio &amp; Enqvist 2002</a:t>
            </a:r>
            <a:r>
              <a:rPr lang="fi-FI" sz="1167" dirty="0"/>
              <a:t>)</a:t>
            </a:r>
            <a:endParaRPr lang="en-US" sz="1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1212001" y="1117307"/>
            <a:ext cx="6737999" cy="3480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67" dirty="0" err="1">
                <a:latin typeface="+mn-lt"/>
              </a:rPr>
              <a:t>Miten</a:t>
            </a:r>
            <a:r>
              <a:rPr lang="en-US" sz="1667" dirty="0">
                <a:latin typeface="+mn-lt"/>
              </a:rPr>
              <a:t> ajattelet...?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Mihin perustuu...?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Mitä tarkoittaa...?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Mitä siitä seuraa...?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Miten ymmärrät...?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Mistä johtuu...?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Mitä merkitystä...?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Mitä sitten, jos...?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Mihin tämä...liittyy?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Miltä sinusta tuntuu...?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Miten ajattelet tehdä tai toimia...?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Millä tavalla selität…?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Miten sinun mielestäsi…?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Mikä tai millainen toiminta…?</a:t>
            </a:r>
            <a:endParaRPr lang="en-US" sz="1667" i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185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z="4000" dirty="0" smtClean="0"/>
              <a:t>Ota huomioon seuraavat seikat: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468314" y="1261611"/>
            <a:ext cx="8207374" cy="3540105"/>
          </a:xfrm>
        </p:spPr>
        <p:txBody>
          <a:bodyPr rtlCol="0">
            <a:normAutofit lnSpcReduction="10000"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dirty="0" smtClean="0"/>
              <a:t>Opiskelijoiden tietotaso tai ymmärrys voi olla erilainen, vaikka he olisivat käyneet samat kurssit. 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dirty="0" smtClean="0"/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dirty="0" smtClean="0"/>
              <a:t>Yritä selittää asiat eri tavoilla ja linkitä ne opiskelijoiden   aiempiin kokemuksiin. Kerro esimerkkejä.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dirty="0" smtClean="0"/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dirty="0" smtClean="0"/>
              <a:t>Tapa, jolla itse opit parhaiten, ei sovellu kaikille.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 smtClean="0"/>
              <a:t> 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dirty="0" smtClean="0"/>
              <a:t>Vältä sitä, että opiskelijoiden täytyy kirjoittaa ja kuunnella samaan aikaan.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26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" r="31100" b="27046"/>
          <a:stretch/>
        </p:blipFill>
        <p:spPr>
          <a:xfrm>
            <a:off x="0" y="0"/>
            <a:ext cx="9572625" cy="57150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sz="6700" dirty="0" smtClean="0">
                <a:solidFill>
                  <a:schemeClr val="tx1"/>
                </a:solidFill>
              </a:rPr>
              <a:t>Pyri aina johdattamaan opiskelijaa kysymyksillä oikeaan suuntaan.</a:t>
            </a:r>
            <a:br>
              <a:rPr lang="fi-FI" sz="6700" dirty="0" smtClean="0">
                <a:solidFill>
                  <a:schemeClr val="tx1"/>
                </a:solidFill>
              </a:rPr>
            </a:br>
            <a:endParaRPr lang="en-US" sz="4900" i="1" dirty="0">
              <a:solidFill>
                <a:schemeClr val="tx1"/>
              </a:solidFill>
            </a:endParaRPr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8207998" cy="660000"/>
          </a:xfrm>
        </p:spPr>
        <p:txBody>
          <a:bodyPr>
            <a:normAutofit fontScale="85000" lnSpcReduction="10000"/>
          </a:bodyPr>
          <a:lstStyle/>
          <a:p>
            <a:r>
              <a:rPr lang="fi-FI" dirty="0">
                <a:solidFill>
                  <a:schemeClr val="tx1"/>
                </a:solidFill>
              </a:rPr>
              <a:t>Kuuntele – kysy </a:t>
            </a:r>
            <a:r>
              <a:rPr lang="fi-FI" dirty="0" smtClean="0">
                <a:solidFill>
                  <a:schemeClr val="tx1"/>
                </a:solidFill>
              </a:rPr>
              <a:t>– kuuntele </a:t>
            </a:r>
            <a:r>
              <a:rPr lang="fi-FI" dirty="0">
                <a:solidFill>
                  <a:schemeClr val="tx1"/>
                </a:solidFill>
              </a:rPr>
              <a:t>– kysy – kuuntele – kysy </a:t>
            </a:r>
            <a:r>
              <a:rPr lang="fi-FI" dirty="0" smtClean="0">
                <a:solidFill>
                  <a:schemeClr val="tx1"/>
                </a:solidFill>
              </a:rPr>
              <a:t>– </a:t>
            </a:r>
            <a:r>
              <a:rPr lang="fi-FI" dirty="0">
                <a:solidFill>
                  <a:schemeClr val="tx1"/>
                </a:solidFill>
              </a:rPr>
              <a:t>kuuntele – kysy </a:t>
            </a:r>
            <a:r>
              <a:rPr lang="fi-FI" dirty="0" smtClean="0">
                <a:solidFill>
                  <a:schemeClr val="tx1"/>
                </a:solidFill>
              </a:rPr>
              <a:t>– </a:t>
            </a:r>
            <a:r>
              <a:rPr lang="fi-FI" dirty="0">
                <a:solidFill>
                  <a:schemeClr val="tx1"/>
                </a:solidFill>
              </a:rPr>
              <a:t>kuuntele – kysy </a:t>
            </a:r>
            <a:r>
              <a:rPr lang="fi-FI" dirty="0" smtClean="0">
                <a:solidFill>
                  <a:schemeClr val="tx1"/>
                </a:solidFill>
              </a:rPr>
              <a:t>– </a:t>
            </a:r>
            <a:r>
              <a:rPr lang="fi-FI" dirty="0">
                <a:solidFill>
                  <a:schemeClr val="tx1"/>
                </a:solidFill>
              </a:rPr>
              <a:t>kuuntele – kysy </a:t>
            </a:r>
            <a:r>
              <a:rPr lang="fi-FI" dirty="0" smtClean="0">
                <a:solidFill>
                  <a:schemeClr val="tx1"/>
                </a:solidFill>
              </a:rPr>
              <a:t>– </a:t>
            </a:r>
            <a:r>
              <a:rPr lang="fi-FI" dirty="0">
                <a:solidFill>
                  <a:schemeClr val="tx1"/>
                </a:solidFill>
              </a:rPr>
              <a:t>kuuntele – kysy </a:t>
            </a:r>
            <a:r>
              <a:rPr lang="fi-FI" dirty="0" smtClean="0">
                <a:solidFill>
                  <a:schemeClr val="tx1"/>
                </a:solidFill>
              </a:rPr>
              <a:t>– </a:t>
            </a:r>
            <a:r>
              <a:rPr lang="fi-FI" dirty="0">
                <a:solidFill>
                  <a:schemeClr val="tx1"/>
                </a:solidFill>
              </a:rPr>
              <a:t>kuuntele – kysy – kuuntele – kysy – kuuntele – kysy – kuuntele – kysy – kuuntele – kysy – kuuntele – kysy – kuuntele – kysy – kuuntele – kysy – kuuntele – </a:t>
            </a:r>
            <a:r>
              <a:rPr lang="fi-FI" dirty="0" smtClean="0">
                <a:solidFill>
                  <a:schemeClr val="tx1"/>
                </a:solidFill>
              </a:rPr>
              <a:t>kysy…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524500" y="5305425"/>
            <a:ext cx="3619500" cy="134938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524500" y="5149850"/>
            <a:ext cx="3619500" cy="155575"/>
          </a:xfrm>
        </p:spPr>
        <p:txBody>
          <a:bodyPr/>
          <a:lstStyle/>
          <a:p>
            <a:pPr>
              <a:defRPr/>
            </a:pPr>
            <a:fld id="{E0A7D511-EF24-F248-BEA4-1AD370F38D7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Palaute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49221" y="265212"/>
            <a:ext cx="8207375" cy="922119"/>
          </a:xfrm>
        </p:spPr>
        <p:txBody>
          <a:bodyPr/>
          <a:lstStyle/>
          <a:p>
            <a:r>
              <a:rPr lang="fi-FI" sz="3600" dirty="0" smtClean="0"/>
              <a:t>Minkälaista palautetta olet saanut?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93918" y="985292"/>
            <a:ext cx="7920112" cy="34470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Mieti jotakin palautetilannetta ja kerrolle parillesi: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Minkälainen palautetilanne oli?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Kuka antoi palautetta ja kuka sai palautetta?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Miltä sinusta tuntui?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Mikä oli hyvää tai vähemmän hyvää tilanteessa?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Opitko jotakin tilanteesta?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05BCDE0-955E-2A43-932A-046BF80DB991}" type="slidenum">
              <a:rPr lang="fi-FI" smtClean="0"/>
              <a:pPr>
                <a:defRPr/>
              </a:pPr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919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000" dirty="0" smtClean="0"/>
              <a:t>Rakentava vs. ei-rakentava, ”tuhoava” palaute</a:t>
            </a:r>
            <a:endParaRPr lang="fi-FI" sz="3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87992092"/>
              </p:ext>
            </p:extLst>
          </p:nvPr>
        </p:nvGraphicFramePr>
        <p:xfrm>
          <a:off x="543102" y="769268"/>
          <a:ext cx="8083787" cy="388843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041894"/>
                <a:gridCol w="4041893"/>
              </a:tblGrid>
              <a:tr h="6590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Rakentava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palaute</a:t>
                      </a:r>
                      <a:endParaRPr kumimoji="0" lang="en-GB" sz="1500" b="1" u="none" strike="noStrike" cap="none" normalizeH="0" baseline="0" noProof="0" dirty="0" smtClean="0">
                        <a:ln>
                          <a:noFill/>
                        </a:ln>
                        <a:effectLst/>
                        <a:sym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(Constructive)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Ei-rakentava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“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tuhoava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”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palaute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(Unconstructive/ destructive)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65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Kohdistuu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asiaan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Kohdistuu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henkilöön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Sisältää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huomoita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(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tarpeellinen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/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tarpeeton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)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Sisältää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arvolausumia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(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hyvä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/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huono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)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On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kehittymisen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kehittämisen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kannalta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hyödyllistä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välttämättä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hyödytä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ketään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163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Annetaan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vastaanottaja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huomioiden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: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oikeassa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paikassa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oikeaa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aikaan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oikeassa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muodossa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oikea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määrä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Ei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huomioi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palautteen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saajaa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vaan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annetaan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palautteenantajan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näkökulmasta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65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Kuvailee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havaintoja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Tekee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johtopäätöksiä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3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Kahdensuuntainen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prosessi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oikeinymmärrys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tarkistetaan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Yksisuuntainen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prosessi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tarkisteta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ymmärrettiinkö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palaute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siten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kuin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tarkoitettu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219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426" y="113742"/>
            <a:ext cx="8085599" cy="996498"/>
          </a:xfrm>
        </p:spPr>
        <p:txBody>
          <a:bodyPr/>
          <a:lstStyle/>
          <a:p>
            <a:r>
              <a:rPr lang="fi-FI" dirty="0" smtClean="0"/>
              <a:t>Esimerkkejä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29</a:t>
            </a:fld>
            <a:endParaRPr lang="fi-FI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042296"/>
              </p:ext>
            </p:extLst>
          </p:nvPr>
        </p:nvGraphicFramePr>
        <p:xfrm>
          <a:off x="527426" y="621624"/>
          <a:ext cx="8221038" cy="409529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259706"/>
                <a:gridCol w="3961332"/>
              </a:tblGrid>
              <a:tr h="6590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Rakentava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palaute</a:t>
                      </a:r>
                      <a:endParaRPr kumimoji="0" lang="en-GB" sz="1500" b="1" u="none" strike="noStrike" cap="none" normalizeH="0" baseline="0" noProof="0" dirty="0" smtClean="0">
                        <a:ln>
                          <a:noFill/>
                        </a:ln>
                        <a:effectLst/>
                        <a:sym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(Constructive)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Ei-rakentava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“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tuhoava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”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palaute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(Unconstructive/ destructive)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65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Tässä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tehtävässä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on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tapahtunut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virhe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Olet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tehnyt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virheen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…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Tämä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vaihe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vaikuttaa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lopputuloksen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kannalta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…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Tämä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on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ihan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turha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…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Tähän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kannattaa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jatkossa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kiinnittää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huomiota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..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Tässä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menit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nyt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pahasti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metsään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163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Varmistaa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: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Olisko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sopiva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hetki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puhua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..?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Miten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sun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mielestä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tämä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meni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?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Onko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sulla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jotain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muita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huomioita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tähän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liittyen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?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Menee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suoraan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asiaan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,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kysymättä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vastapuolelta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mitä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mieltä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hän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on.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Tämä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meni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näin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näin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ja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näin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. 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65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Huomasin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että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tässä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kohtaa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tapahtui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jotain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…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Tämä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näyttää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siltä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että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..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Mielestäni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tämä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kohta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..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Ajattelit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tässä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näin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siksi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tapahtui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näin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Teit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tässä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tämän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virheen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etkä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huomannut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tuota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3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….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tuntuuko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että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ymmärsit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mitä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tarkoitin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?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Ymmärsinkö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oikein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mitä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halusit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kysyä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? 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“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asia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oli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näin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ja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sillä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siisti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”.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138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Iltapäivän teemat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5401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Miten hyvä oppimistilanne muodostuu, miten siihen voi vaikuttaa?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Mistä opiskelumotivaatio muodostuu?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Miten ja miksi vuorovaikutusta?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Rakentava ja tuhoava palaute</a:t>
            </a:r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213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993404"/>
            <a:ext cx="8207375" cy="2952327"/>
          </a:xfrm>
        </p:spPr>
        <p:txBody>
          <a:bodyPr>
            <a:noAutofit/>
          </a:bodyPr>
          <a:lstStyle/>
          <a:p>
            <a:r>
              <a:rPr lang="fi-FI" sz="5400" dirty="0" smtClean="0"/>
              <a:t>Tarkastelkaa saamaanne taulukkoa suhteessa kokemukseenne. </a:t>
            </a:r>
            <a:br>
              <a:rPr lang="fi-FI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8207374" cy="660000"/>
          </a:xfrm>
        </p:spPr>
        <p:txBody>
          <a:bodyPr>
            <a:noAutofit/>
          </a:bodyPr>
          <a:lstStyle/>
          <a:p>
            <a:r>
              <a:rPr lang="fi-FI" sz="4000" dirty="0" smtClean="0"/>
              <a:t>Löydättekö yhteneväisyyksiä?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39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848121"/>
          </a:xfrm>
        </p:spPr>
        <p:txBody>
          <a:bodyPr/>
          <a:lstStyle/>
          <a:p>
            <a:pPr algn="ctr"/>
            <a:r>
              <a:rPr lang="fi-FI" dirty="0" smtClean="0"/>
              <a:t>Ole rennosti oma itsesi!</a:t>
            </a:r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524500" y="5149850"/>
            <a:ext cx="3619500" cy="155575"/>
          </a:xfrm>
        </p:spPr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524500" y="5305425"/>
            <a:ext cx="3619500" cy="134938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14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Mitä tämän iltapäivän jälkeen?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3" y="1129309"/>
            <a:ext cx="7200030" cy="79794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Mahdollisuus</a:t>
            </a:r>
            <a:r>
              <a:rPr lang="en-US" dirty="0" smtClean="0"/>
              <a:t> </a:t>
            </a:r>
            <a:r>
              <a:rPr lang="en-US" dirty="0" err="1" smtClean="0"/>
              <a:t>suorittaa</a:t>
            </a:r>
            <a:r>
              <a:rPr lang="en-US" dirty="0" smtClean="0"/>
              <a:t> </a:t>
            </a:r>
            <a:r>
              <a:rPr lang="en-US" dirty="0" err="1" smtClean="0"/>
              <a:t>koko</a:t>
            </a:r>
            <a:r>
              <a:rPr lang="en-US" dirty="0" smtClean="0"/>
              <a:t> </a:t>
            </a:r>
            <a:r>
              <a:rPr lang="en-US" dirty="0" err="1" smtClean="0"/>
              <a:t>kurssi</a:t>
            </a:r>
            <a:r>
              <a:rPr lang="en-US" dirty="0" smtClean="0"/>
              <a:t> 2 </a:t>
            </a:r>
            <a:r>
              <a:rPr lang="en-US" dirty="0" err="1" smtClean="0"/>
              <a:t>op:n</a:t>
            </a:r>
            <a:r>
              <a:rPr lang="en-US" dirty="0" smtClean="0"/>
              <a:t> </a:t>
            </a:r>
            <a:r>
              <a:rPr lang="en-US" dirty="0" err="1" smtClean="0"/>
              <a:t>laajuisena</a:t>
            </a:r>
            <a:r>
              <a:rPr lang="en-US" dirty="0" smtClean="0"/>
              <a:t> </a:t>
            </a:r>
            <a:r>
              <a:rPr lang="en-US" dirty="0" err="1" smtClean="0"/>
              <a:t>pedakoulutuksena</a:t>
            </a:r>
            <a:r>
              <a:rPr lang="en-US" dirty="0" smtClean="0"/>
              <a:t> (PED-131.9000 </a:t>
            </a:r>
            <a:r>
              <a:rPr lang="en-US" dirty="0" err="1" smtClean="0"/>
              <a:t>Assistentti</a:t>
            </a:r>
            <a:r>
              <a:rPr lang="en-US" dirty="0" smtClean="0"/>
              <a:t> </a:t>
            </a:r>
            <a:r>
              <a:rPr lang="en-US" dirty="0" err="1" smtClean="0"/>
              <a:t>oppimisen</a:t>
            </a:r>
            <a:r>
              <a:rPr lang="en-US" dirty="0" smtClean="0"/>
              <a:t> </a:t>
            </a:r>
            <a:r>
              <a:rPr lang="en-US" dirty="0" err="1" smtClean="0"/>
              <a:t>ohjaajana</a:t>
            </a:r>
            <a:r>
              <a:rPr lang="en-US" dirty="0" smtClean="0"/>
              <a:t>) </a:t>
            </a:r>
            <a:r>
              <a:rPr lang="en-US" dirty="0" err="1" smtClean="0"/>
              <a:t>syksyn</a:t>
            </a:r>
            <a:r>
              <a:rPr lang="en-US" dirty="0" smtClean="0"/>
              <a:t> 2016 </a:t>
            </a:r>
            <a:r>
              <a:rPr lang="en-US" dirty="0" err="1" smtClean="0"/>
              <a:t>aikana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Koulutukseen</a:t>
            </a:r>
            <a:r>
              <a:rPr lang="en-US" dirty="0" smtClean="0"/>
              <a:t> </a:t>
            </a:r>
            <a:r>
              <a:rPr lang="en-US" dirty="0" err="1" smtClean="0"/>
              <a:t>kuuluu</a:t>
            </a:r>
            <a:r>
              <a:rPr lang="en-US" dirty="0" smtClean="0"/>
              <a:t> </a:t>
            </a:r>
            <a:r>
              <a:rPr lang="en-US" dirty="0" err="1" smtClean="0"/>
              <a:t>kaksi</a:t>
            </a:r>
            <a:r>
              <a:rPr lang="en-US" dirty="0" smtClean="0"/>
              <a:t> </a:t>
            </a:r>
            <a:r>
              <a:rPr lang="en-US" dirty="0" err="1" smtClean="0"/>
              <a:t>muuta</a:t>
            </a:r>
            <a:r>
              <a:rPr lang="en-US" dirty="0" smtClean="0"/>
              <a:t> </a:t>
            </a:r>
            <a:r>
              <a:rPr lang="en-US" dirty="0" err="1" smtClean="0"/>
              <a:t>lähitapaamista</a:t>
            </a:r>
            <a:r>
              <a:rPr lang="en-US" dirty="0" smtClean="0"/>
              <a:t> (</a:t>
            </a:r>
            <a:r>
              <a:rPr lang="en-US" dirty="0" err="1" smtClean="0"/>
              <a:t>yhteiset</a:t>
            </a:r>
            <a:r>
              <a:rPr lang="en-US" dirty="0" smtClean="0"/>
              <a:t> </a:t>
            </a:r>
            <a:r>
              <a:rPr lang="en-US" dirty="0" err="1" smtClean="0"/>
              <a:t>lähitapaamiset</a:t>
            </a:r>
            <a:r>
              <a:rPr lang="en-US" dirty="0" smtClean="0"/>
              <a:t> mat/</a:t>
            </a:r>
            <a:r>
              <a:rPr lang="en-US" dirty="0" err="1" smtClean="0"/>
              <a:t>fys</a:t>
            </a:r>
            <a:r>
              <a:rPr lang="en-US" dirty="0" smtClean="0"/>
              <a:t>/</a:t>
            </a:r>
            <a:r>
              <a:rPr lang="en-US" dirty="0" err="1" smtClean="0"/>
              <a:t>tik</a:t>
            </a:r>
            <a:r>
              <a:rPr lang="en-US" dirty="0" smtClean="0"/>
              <a:t>/NBE </a:t>
            </a:r>
            <a:r>
              <a:rPr lang="en-US" dirty="0" err="1" smtClean="0"/>
              <a:t>marras+joulukuussa</a:t>
            </a:r>
            <a:r>
              <a:rPr lang="en-US" dirty="0" smtClean="0"/>
              <a:t>) + </a:t>
            </a:r>
            <a:r>
              <a:rPr lang="en-US" dirty="0" err="1" smtClean="0"/>
              <a:t>tehtävät</a:t>
            </a:r>
            <a:r>
              <a:rPr lang="en-US" dirty="0" smtClean="0"/>
              <a:t> (</a:t>
            </a:r>
            <a:r>
              <a:rPr lang="en-US" dirty="0" err="1" smtClean="0"/>
              <a:t>ks</a:t>
            </a:r>
            <a:r>
              <a:rPr lang="en-US" dirty="0" smtClean="0"/>
              <a:t>. </a:t>
            </a:r>
            <a:r>
              <a:rPr lang="en-US" dirty="0" err="1" smtClean="0"/>
              <a:t>seuraava</a:t>
            </a:r>
            <a:r>
              <a:rPr lang="en-US" dirty="0" smtClean="0"/>
              <a:t> </a:t>
            </a:r>
            <a:r>
              <a:rPr lang="en-US" dirty="0" err="1" smtClean="0"/>
              <a:t>kuva</a:t>
            </a:r>
            <a:r>
              <a:rPr lang="en-US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Pyydämme</a:t>
            </a:r>
            <a:r>
              <a:rPr lang="en-US" dirty="0" smtClean="0"/>
              <a:t> </a:t>
            </a:r>
            <a:r>
              <a:rPr lang="en-US" dirty="0" err="1" smtClean="0"/>
              <a:t>palautetta</a:t>
            </a:r>
            <a:r>
              <a:rPr lang="en-US" dirty="0" smtClean="0"/>
              <a:t> </a:t>
            </a:r>
            <a:r>
              <a:rPr lang="en-US" dirty="0" err="1" smtClean="0"/>
              <a:t>iltapäivästä</a:t>
            </a:r>
            <a:r>
              <a:rPr lang="en-US" dirty="0" smtClean="0"/>
              <a:t> </a:t>
            </a:r>
            <a:r>
              <a:rPr lang="en-US" dirty="0" err="1" smtClean="0"/>
              <a:t>webropol-lomakkeella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Samassa</a:t>
            </a:r>
            <a:r>
              <a:rPr lang="en-US" dirty="0" smtClean="0"/>
              <a:t> </a:t>
            </a:r>
            <a:r>
              <a:rPr lang="en-US" dirty="0" err="1" smtClean="0"/>
              <a:t>lomakkeessa</a:t>
            </a:r>
            <a:r>
              <a:rPr lang="en-US" dirty="0" smtClean="0"/>
              <a:t> </a:t>
            </a:r>
            <a:r>
              <a:rPr lang="en-US" dirty="0" err="1" smtClean="0"/>
              <a:t>voit</a:t>
            </a:r>
            <a:r>
              <a:rPr lang="en-US" dirty="0" smtClean="0"/>
              <a:t> </a:t>
            </a:r>
            <a:r>
              <a:rPr lang="en-US" dirty="0" err="1" smtClean="0"/>
              <a:t>ilmoittaa</a:t>
            </a:r>
            <a:r>
              <a:rPr lang="en-US" dirty="0"/>
              <a:t> </a:t>
            </a:r>
            <a:r>
              <a:rPr lang="en-US" dirty="0" err="1" smtClean="0"/>
              <a:t>aiotko</a:t>
            </a:r>
            <a:r>
              <a:rPr lang="en-US" dirty="0" smtClean="0"/>
              <a:t> </a:t>
            </a:r>
            <a:r>
              <a:rPr lang="en-US" dirty="0" err="1" smtClean="0"/>
              <a:t>suorittaa</a:t>
            </a:r>
            <a:r>
              <a:rPr lang="en-US" dirty="0" smtClean="0"/>
              <a:t> </a:t>
            </a:r>
            <a:r>
              <a:rPr lang="en-US" dirty="0" err="1" smtClean="0"/>
              <a:t>koko</a:t>
            </a:r>
            <a:r>
              <a:rPr lang="en-US" dirty="0" smtClean="0"/>
              <a:t> </a:t>
            </a:r>
            <a:r>
              <a:rPr lang="en-US" dirty="0" err="1" smtClean="0"/>
              <a:t>kurssin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748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3" y="1129309"/>
            <a:ext cx="7200030" cy="79794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33</a:t>
            </a:fld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-166836"/>
            <a:ext cx="9142857" cy="505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62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534894"/>
          </a:xfrm>
        </p:spPr>
        <p:txBody>
          <a:bodyPr/>
          <a:lstStyle/>
          <a:p>
            <a:r>
              <a:rPr lang="fi-FI" dirty="0" err="1" smtClean="0"/>
              <a:t>Assarin</a:t>
            </a:r>
            <a:r>
              <a:rPr lang="fi-FI" dirty="0" smtClean="0"/>
              <a:t> huoneentaulu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40002" y="1007176"/>
            <a:ext cx="8085599" cy="3590519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dirty="0" smtClean="0"/>
              <a:t>Käy tervehtimässä opiskelijoita oma-aloitteisesti. Monet opiskelijat ovat ujoja, ja heidän on helpompi kysyä neuvoa, jos ohjaaja on avannut keskustelun. Opiskelijoiden kanssa kannattaa mennä juttelemaan oli heillä kysymyksiä tai ei. Kannusta opiskelijoita miettimään tehtäviä yhdessä.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Kannusta opiskelijaa puhumaan, muista kuunnella. Selvitä mitä opiskelija ajattelee. Pyri siihen, että opiskelija vie ohjaustilannetta.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Jätä onnistumisen ilo opiskelijalle. Älä anna vastauksia, vaan johdata oikeaan suuntaan.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Oikeita ajattelutapoja on yleensä enemmän kuin yksi. Vältä omien ratkaisumallien tuputtamista.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Ole kannustava, varsinkin jos opiskelijalla on ollut vaikeuksia.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Jaa huomiosi sopivan tasaisesti opiskelijoiden kesken. Toisinaan opiskelijoiden on hyvä antaa miettiä tehtävää rauhassa itsekseen.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Ei ole tarkoituksenmukaista, että opiskelija käyttää ohjaajaa kurssimateriaalin korvikkeena. Ohjaajan tulisi kannustaa ja tukea opiskelijoita kurssimateriaalin lukemisessa.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Ohjaajan ei tarvitse tietää kaikkea, vaan hän voi ottaa asioista selvää yhdessä opiskelijan kanssa. Näin opiskelija saa mallin matematiikan työskentelytavasta.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Suhtaudu opiskelijoiden ongelmiin ja tunteenpurkauksiin myötätuntoisesti ja ymmärtäen, mutta älä pahoita mieltäsi äläkä jää murehtimaan niitä. Toisinaan opiskelijoiden epävarmuus purkautuu esimerkiksi aggressiivisena käyttäytymisenä. Älä hätäänny vaikeissa tilanteissa.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A9D58C1A-EB5E-455A-87D1-10E103F41F2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Lähde: Johanna Rämö, Helsingin yliopisto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0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Tavoitteita tälle iltapäivälle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i-FI" sz="2000" b="0" dirty="0"/>
              <a:t>Koulutuksen </a:t>
            </a:r>
            <a:r>
              <a:rPr lang="fi-FI" sz="2000" b="0" dirty="0" smtClean="0"/>
              <a:t>jälkeen</a:t>
            </a:r>
            <a:endParaRPr lang="fi-FI" sz="2000" b="0" dirty="0"/>
          </a:p>
          <a:p>
            <a:pPr>
              <a:lnSpc>
                <a:spcPct val="150000"/>
              </a:lnSpc>
            </a:pPr>
            <a:r>
              <a:rPr lang="fi-FI" sz="2000" b="0" dirty="0"/>
              <a:t>… tunnet muitakin uusia </a:t>
            </a:r>
            <a:r>
              <a:rPr lang="fi-FI" sz="2000" b="0" dirty="0" err="1"/>
              <a:t>assareita</a:t>
            </a:r>
            <a:r>
              <a:rPr lang="fi-FI" sz="2000" b="0" dirty="0"/>
              <a:t>.</a:t>
            </a:r>
          </a:p>
          <a:p>
            <a:pPr>
              <a:lnSpc>
                <a:spcPct val="150000"/>
              </a:lnSpc>
            </a:pPr>
            <a:r>
              <a:rPr lang="fi-FI" sz="2000" b="0" dirty="0"/>
              <a:t>… </a:t>
            </a:r>
            <a:r>
              <a:rPr lang="fi-FI" sz="2000" b="0" dirty="0" smtClean="0"/>
              <a:t>tunnistat, </a:t>
            </a:r>
            <a:r>
              <a:rPr lang="fi-FI" sz="2000" b="0" dirty="0"/>
              <a:t>mitä asioita oppimiseen liittyy. </a:t>
            </a:r>
          </a:p>
          <a:p>
            <a:pPr>
              <a:lnSpc>
                <a:spcPct val="150000"/>
              </a:lnSpc>
            </a:pPr>
            <a:r>
              <a:rPr lang="fi-FI" sz="2000" b="0" dirty="0"/>
              <a:t>… </a:t>
            </a:r>
            <a:r>
              <a:rPr lang="fi-FI" sz="2000" b="0" dirty="0" smtClean="0"/>
              <a:t>tiedostat motivoinnin </a:t>
            </a:r>
            <a:r>
              <a:rPr lang="fi-FI" sz="2000" b="0" dirty="0"/>
              <a:t>ja aktivoinnin keinoja opetuksessa. </a:t>
            </a:r>
            <a:endParaRPr lang="fi-FI" sz="2000" b="0" dirty="0" smtClean="0"/>
          </a:p>
          <a:p>
            <a:pPr>
              <a:lnSpc>
                <a:spcPct val="150000"/>
              </a:lnSpc>
            </a:pPr>
            <a:r>
              <a:rPr lang="fi-FI" sz="2000" b="0" dirty="0" smtClean="0"/>
              <a:t>… </a:t>
            </a:r>
            <a:r>
              <a:rPr lang="fi-FI" sz="2000" b="0" dirty="0"/>
              <a:t>tiedät, miten konstruktiivista palautetta annetaan</a:t>
            </a:r>
            <a:r>
              <a:rPr lang="fi-FI" sz="2000" b="0" dirty="0" smtClean="0"/>
              <a:t>.</a:t>
            </a:r>
            <a:endParaRPr lang="fi-FI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67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337220"/>
            <a:ext cx="8207375" cy="996498"/>
          </a:xfrm>
        </p:spPr>
        <p:txBody>
          <a:bodyPr/>
          <a:lstStyle/>
          <a:p>
            <a:r>
              <a:rPr lang="fi-FI" dirty="0" smtClean="0"/>
              <a:t>Pelisäännöt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Jaetaan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kokemuksia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,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mutta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jätetään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myös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tilaa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muiden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kokemuksille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.</a:t>
            </a:r>
            <a:endParaRPr lang="en-GB" b="0" dirty="0">
              <a:solidFill>
                <a:srgbClr val="000000"/>
              </a:solidFill>
              <a:sym typeface="Arial" charset="0"/>
            </a:endParaRPr>
          </a:p>
          <a:p>
            <a:endParaRPr lang="en-GB" b="0" dirty="0" smtClean="0">
              <a:solidFill>
                <a:srgbClr val="000000"/>
              </a:solidFill>
              <a:sym typeface="Arial" charset="0"/>
            </a:endParaRPr>
          </a:p>
          <a:p>
            <a:endParaRPr lang="en-GB" b="0" dirty="0">
              <a:solidFill>
                <a:srgbClr val="000000"/>
              </a:solidFill>
              <a:sym typeface="Arial" charset="0"/>
            </a:endParaRPr>
          </a:p>
          <a:p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Haasta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ajatteluasi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! </a:t>
            </a:r>
            <a:r>
              <a:rPr lang="en-GB" b="0" dirty="0">
                <a:solidFill>
                  <a:srgbClr val="000000"/>
                </a:solidFill>
                <a:sym typeface="Arial" charset="0"/>
              </a:rPr>
              <a:t/>
            </a:r>
            <a:br>
              <a:rPr lang="en-GB" b="0" dirty="0">
                <a:solidFill>
                  <a:srgbClr val="000000"/>
                </a:solidFill>
                <a:sym typeface="Arial" charset="0"/>
              </a:rPr>
            </a:br>
            <a:r>
              <a:rPr lang="en-GB" b="0" dirty="0">
                <a:solidFill>
                  <a:srgbClr val="000000"/>
                </a:solidFill>
                <a:sym typeface="Arial" charset="0"/>
              </a:rPr>
              <a:t> </a:t>
            </a:r>
            <a:endParaRPr lang="en-GB" b="0" dirty="0" smtClean="0">
              <a:solidFill>
                <a:srgbClr val="000000"/>
              </a:solidFill>
              <a:sym typeface="Arial" charset="0"/>
            </a:endParaRPr>
          </a:p>
          <a:p>
            <a:endParaRPr lang="en-GB" b="0" dirty="0" smtClean="0">
              <a:solidFill>
                <a:srgbClr val="000000"/>
              </a:solidFill>
              <a:sym typeface="Arial" charset="0"/>
            </a:endParaRPr>
          </a:p>
          <a:p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Ole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läsnä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, kun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olet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paikalla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(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vältä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tietokoneen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tai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matkapuhelimen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käyttöä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)</a:t>
            </a:r>
            <a:endParaRPr lang="en-GB" b="0" dirty="0">
              <a:solidFill>
                <a:srgbClr val="000000"/>
              </a:solidFill>
              <a:sym typeface="Arial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07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Cocktail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fi-FI" sz="2000" dirty="0" smtClean="0"/>
              <a:t>Nimi: </a:t>
            </a:r>
          </a:p>
          <a:p>
            <a:pPr>
              <a:lnSpc>
                <a:spcPct val="150000"/>
              </a:lnSpc>
            </a:pPr>
            <a:r>
              <a:rPr lang="fi-FI" sz="2000" b="0" dirty="0" smtClean="0"/>
              <a:t>Kirsti</a:t>
            </a:r>
            <a:endParaRPr lang="fi-FI" sz="2000" b="0" dirty="0"/>
          </a:p>
          <a:p>
            <a:pPr>
              <a:lnSpc>
                <a:spcPct val="150000"/>
              </a:lnSpc>
            </a:pPr>
            <a:r>
              <a:rPr lang="fi-FI" sz="2000" dirty="0" smtClean="0"/>
              <a:t>2. </a:t>
            </a:r>
            <a:r>
              <a:rPr lang="fi-FI" sz="2000" b="0" dirty="0" smtClean="0"/>
              <a:t> </a:t>
            </a:r>
            <a:r>
              <a:rPr lang="fi-FI" sz="2000" dirty="0" smtClean="0"/>
              <a:t>Harrastukset: </a:t>
            </a:r>
          </a:p>
          <a:p>
            <a:pPr>
              <a:lnSpc>
                <a:spcPct val="150000"/>
              </a:lnSpc>
            </a:pPr>
            <a:r>
              <a:rPr lang="fi-FI" sz="2000" b="0" dirty="0" smtClean="0"/>
              <a:t>Pilates, pyöräily</a:t>
            </a:r>
          </a:p>
          <a:p>
            <a:pPr>
              <a:lnSpc>
                <a:spcPct val="150000"/>
              </a:lnSpc>
            </a:pPr>
            <a:r>
              <a:rPr lang="fi-FI" sz="2000" dirty="0" smtClean="0"/>
              <a:t>3. Fiilikset </a:t>
            </a:r>
            <a:r>
              <a:rPr lang="fi-FI" sz="2000" dirty="0" err="1" smtClean="0"/>
              <a:t>laskareiden</a:t>
            </a:r>
            <a:r>
              <a:rPr lang="fi-FI" sz="2000" dirty="0" smtClean="0"/>
              <a:t> </a:t>
            </a:r>
            <a:r>
              <a:rPr lang="fi-FI" sz="2000" dirty="0"/>
              <a:t>ohjaajana </a:t>
            </a:r>
            <a:r>
              <a:rPr lang="fi-FI" sz="2000" dirty="0" smtClean="0"/>
              <a:t>toimimisesta, perustelut:</a:t>
            </a:r>
          </a:p>
          <a:p>
            <a:r>
              <a:rPr lang="en-US" b="0" dirty="0" smtClean="0"/>
              <a:t>“</a:t>
            </a:r>
            <a:r>
              <a:rPr lang="en-US" b="0" dirty="0" err="1" smtClean="0"/>
              <a:t>Vähän</a:t>
            </a:r>
            <a:r>
              <a:rPr lang="en-US" b="0" dirty="0" smtClean="0"/>
              <a:t> </a:t>
            </a:r>
            <a:r>
              <a:rPr lang="en-US" b="0" dirty="0" err="1" smtClean="0"/>
              <a:t>jännittää</a:t>
            </a:r>
            <a:r>
              <a:rPr lang="en-US" b="0" dirty="0" smtClean="0"/>
              <a:t>, </a:t>
            </a:r>
            <a:r>
              <a:rPr lang="en-US" b="0" dirty="0" err="1" smtClean="0"/>
              <a:t>olen</a:t>
            </a:r>
            <a:r>
              <a:rPr lang="en-US" b="0" dirty="0" smtClean="0"/>
              <a:t> </a:t>
            </a:r>
            <a:r>
              <a:rPr lang="en-US" b="0" dirty="0" err="1" smtClean="0"/>
              <a:t>ekan</a:t>
            </a:r>
            <a:r>
              <a:rPr lang="en-US" b="0" dirty="0" smtClean="0"/>
              <a:t> </a:t>
            </a:r>
            <a:r>
              <a:rPr lang="en-US" b="0" dirty="0" err="1" smtClean="0"/>
              <a:t>kerran</a:t>
            </a:r>
            <a:r>
              <a:rPr lang="en-US" b="0" dirty="0" smtClean="0"/>
              <a:t> </a:t>
            </a:r>
            <a:r>
              <a:rPr lang="en-US" b="0" dirty="0" err="1" smtClean="0"/>
              <a:t>kurssiassarina</a:t>
            </a:r>
            <a:r>
              <a:rPr lang="en-US" b="0" dirty="0" smtClean="0"/>
              <a:t>” tai “On jo </a:t>
            </a:r>
            <a:r>
              <a:rPr lang="en-US" b="0" dirty="0" err="1" smtClean="0"/>
              <a:t>vähän</a:t>
            </a:r>
            <a:r>
              <a:rPr lang="en-US" b="0" dirty="0" smtClean="0"/>
              <a:t> </a:t>
            </a:r>
            <a:r>
              <a:rPr lang="en-US" b="0" dirty="0" err="1" smtClean="0"/>
              <a:t>kokemusta</a:t>
            </a:r>
            <a:r>
              <a:rPr lang="en-US" b="0" dirty="0" smtClean="0"/>
              <a:t>, </a:t>
            </a:r>
            <a:r>
              <a:rPr lang="en-US" b="0" dirty="0" err="1" smtClean="0"/>
              <a:t>voisin</a:t>
            </a:r>
            <a:r>
              <a:rPr lang="en-US" b="0" dirty="0" smtClean="0"/>
              <a:t> </a:t>
            </a:r>
            <a:r>
              <a:rPr lang="en-US" b="0" dirty="0" err="1" smtClean="0"/>
              <a:t>oppia</a:t>
            </a:r>
            <a:r>
              <a:rPr lang="en-US" b="0" dirty="0" smtClean="0"/>
              <a:t> </a:t>
            </a:r>
            <a:r>
              <a:rPr lang="en-US" b="0" dirty="0" err="1" smtClean="0"/>
              <a:t>jotain</a:t>
            </a:r>
            <a:r>
              <a:rPr lang="en-US" b="0" dirty="0" smtClean="0"/>
              <a:t> </a:t>
            </a:r>
            <a:r>
              <a:rPr lang="en-US" b="0" dirty="0" err="1" smtClean="0"/>
              <a:t>uuttakin</a:t>
            </a:r>
            <a:r>
              <a:rPr lang="en-US" b="0" dirty="0" smtClean="0"/>
              <a:t>”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9228"/>
            <a:ext cx="2157413" cy="2697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46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Onnistunut oppimistilanne, mitä se sisältää?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2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Harjoitus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400" dirty="0" smtClean="0">
                <a:latin typeface="Georgia" panose="02040502050405020303" pitchFamily="18" charset="0"/>
              </a:rPr>
              <a:t>Itsenäinen työskentely (3 min):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Kirjoita </a:t>
            </a:r>
            <a:r>
              <a:rPr lang="fi-FI" sz="2400" b="0" dirty="0" err="1" smtClean="0">
                <a:latin typeface="Georgia" panose="02040502050405020303" pitchFamily="18" charset="0"/>
              </a:rPr>
              <a:t>post-it-lapuille</a:t>
            </a:r>
            <a:r>
              <a:rPr lang="fi-FI" sz="2400" b="0" dirty="0" smtClean="0">
                <a:latin typeface="Georgia" panose="02040502050405020303" pitchFamily="18" charset="0"/>
              </a:rPr>
              <a:t>: yksi elementti / yksi </a:t>
            </a:r>
            <a:r>
              <a:rPr lang="fi-FI" sz="2400" b="0" dirty="0" err="1" smtClean="0">
                <a:latin typeface="Georgia" panose="02040502050405020303" pitchFamily="18" charset="0"/>
              </a:rPr>
              <a:t>post-it</a:t>
            </a:r>
            <a:r>
              <a:rPr lang="fi-FI" sz="2400" b="0" dirty="0">
                <a:latin typeface="Georgia" panose="02040502050405020303" pitchFamily="18" charset="0"/>
              </a:rPr>
              <a:t/>
            </a:r>
            <a:br>
              <a:rPr lang="fi-FI" sz="2400" b="0" dirty="0">
                <a:latin typeface="Georgia" panose="02040502050405020303" pitchFamily="18" charset="0"/>
              </a:rPr>
            </a:br>
            <a:endParaRPr lang="fi-FI" sz="2400" b="0" dirty="0" smtClean="0">
              <a:latin typeface="Georgia" panose="02040502050405020303" pitchFamily="18" charset="0"/>
            </a:endParaRPr>
          </a:p>
          <a:p>
            <a:r>
              <a:rPr lang="fi-FI" sz="2400" dirty="0" smtClean="0">
                <a:latin typeface="Georgia" panose="02040502050405020303" pitchFamily="18" charset="0"/>
              </a:rPr>
              <a:t>Ryhmätyö (7 min):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Esittele ryhmällesi elementit ja keskustelkaa niistä ryhmässä.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Ryhmitelkää elementtejä posterille ja valmistautukaa kertomaan niistä.</a:t>
            </a:r>
            <a:r>
              <a:rPr lang="fi-FI" sz="2400" b="0" dirty="0">
                <a:latin typeface="Georgia" panose="02040502050405020303" pitchFamily="18" charset="0"/>
              </a:rPr>
              <a:t/>
            </a:r>
            <a:br>
              <a:rPr lang="fi-FI" sz="2400" b="0" dirty="0">
                <a:latin typeface="Georgia" panose="02040502050405020303" pitchFamily="18" charset="0"/>
              </a:rPr>
            </a:br>
            <a:r>
              <a:rPr lang="fi-FI" sz="2400" b="0" dirty="0">
                <a:latin typeface="Georgia" panose="02040502050405020303" pitchFamily="18" charset="0"/>
              </a:rPr>
              <a:t> </a:t>
            </a:r>
            <a:br>
              <a:rPr lang="fi-FI" sz="2400" b="0" dirty="0">
                <a:latin typeface="Georgia" panose="02040502050405020303" pitchFamily="18" charset="0"/>
              </a:rPr>
            </a:br>
            <a:r>
              <a:rPr lang="fi-FI" sz="2400" dirty="0"/>
              <a:t/>
            </a:r>
            <a:br>
              <a:rPr lang="fi-FI" sz="2400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92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307524"/>
            <a:ext cx="8207375" cy="996498"/>
          </a:xfrm>
        </p:spPr>
        <p:txBody>
          <a:bodyPr/>
          <a:lstStyle/>
          <a:p>
            <a:r>
              <a:rPr lang="fi-FI" dirty="0" smtClean="0"/>
              <a:t>Miten voit ohjaajana tukea oppimista?</a:t>
            </a:r>
            <a:r>
              <a:rPr lang="fi-FI" sz="3600" dirty="0" smtClean="0">
                <a:solidFill>
                  <a:schemeClr val="accent1"/>
                </a:solidFill>
              </a:rPr>
              <a:t/>
            </a:r>
            <a:br>
              <a:rPr lang="fi-FI" sz="3600" dirty="0" smtClean="0">
                <a:solidFill>
                  <a:schemeClr val="accent1"/>
                </a:solidFill>
              </a:rPr>
            </a:br>
            <a:endParaRPr lang="fi-FI" sz="3200" b="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9082" y="1561356"/>
            <a:ext cx="8207374" cy="333608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800" b="0" dirty="0" smtClean="0">
                <a:latin typeface="Georgia" panose="02040502050405020303" pitchFamily="18" charset="0"/>
              </a:rPr>
              <a:t>Keskustelkaa aiheesta ryhmissä.</a:t>
            </a:r>
          </a:p>
          <a:p>
            <a:endParaRPr lang="fi-FI" sz="2800" b="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fi-FI" sz="2800" b="0" dirty="0" smtClean="0">
                <a:latin typeface="Georgia" panose="02040502050405020303" pitchFamily="18" charset="0"/>
              </a:rPr>
              <a:t>Kirjoittakaa </a:t>
            </a:r>
            <a:r>
              <a:rPr lang="fi-FI" sz="2800" b="0" dirty="0" err="1" smtClean="0">
                <a:latin typeface="Georgia" panose="02040502050405020303" pitchFamily="18" charset="0"/>
              </a:rPr>
              <a:t>post-it-lapuille</a:t>
            </a:r>
            <a:r>
              <a:rPr lang="fi-FI" sz="2800" b="0" dirty="0" smtClean="0">
                <a:latin typeface="Georgia" panose="02040502050405020303" pitchFamily="18" charset="0"/>
              </a:rPr>
              <a:t> erilaisia tapoja, joilla voi tukea oppimista. Sijoittakaa laput posterille oppimiselementtien alle/päälle/viereen.</a:t>
            </a:r>
          </a:p>
          <a:p>
            <a:endParaRPr lang="fi-FI" sz="1400" b="0" dirty="0">
              <a:latin typeface="Georgia" panose="02040502050405020303" pitchFamily="18" charset="0"/>
            </a:endParaRPr>
          </a:p>
          <a:p>
            <a:r>
              <a:rPr lang="fi-FI" sz="2800" b="0" dirty="0" smtClean="0">
                <a:latin typeface="Georgia" panose="02040502050405020303" pitchFamily="18" charset="0"/>
              </a:rPr>
              <a:t>Yht. 10 min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3.9.2014</a:t>
            </a:r>
            <a:endParaRPr lang="fi-F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931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1" id="{4FCCA498-C8CE-4FEA-8830-D2950AC5B74A}" vid="{B4FBFBB8-3527-42E7-8FEE-0722BEBD5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SCI_FI</Template>
  <TotalTime>2378</TotalTime>
  <Words>1469</Words>
  <Application>Microsoft Office PowerPoint</Application>
  <PresentationFormat>On-screen Show (16:10)</PresentationFormat>
  <Paragraphs>328</Paragraphs>
  <Slides>34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Symbol</vt:lpstr>
      <vt:lpstr>Wingdings</vt:lpstr>
      <vt:lpstr>ヒラギノ角ゴ Pro W3</vt:lpstr>
      <vt:lpstr>Aalto University</vt:lpstr>
      <vt:lpstr>Oppimisen ohjaus</vt:lpstr>
      <vt:lpstr>Aikataulu</vt:lpstr>
      <vt:lpstr>Iltapäivän teemat</vt:lpstr>
      <vt:lpstr>Tavoitteita tälle iltapäivälle</vt:lpstr>
      <vt:lpstr>Pelisäännöt</vt:lpstr>
      <vt:lpstr>Cocktail party</vt:lpstr>
      <vt:lpstr>Onnistunut oppimistilanne, mitä se sisältää?</vt:lpstr>
      <vt:lpstr>Harjoitus </vt:lpstr>
      <vt:lpstr>Miten voit ohjaajana tukea oppimista? </vt:lpstr>
      <vt:lpstr>Opiskelumotivaatio, mistä se syntyy?</vt:lpstr>
      <vt:lpstr>Motivaation ”arvo-odotus-teoria”</vt:lpstr>
      <vt:lpstr>Miten näkyy opiskelijoiden toiminnassa?</vt:lpstr>
      <vt:lpstr>Mikä on ohjaajan rooli?</vt:lpstr>
      <vt:lpstr>Motivaatio</vt:lpstr>
      <vt:lpstr>PowerPoint Presentation</vt:lpstr>
      <vt:lpstr>Vuorovaikutus: Miksi ja miten?</vt:lpstr>
      <vt:lpstr>Vireystila ja opetustilanteen rytmitys</vt:lpstr>
      <vt:lpstr>PowerPoint Presentation</vt:lpstr>
      <vt:lpstr>PowerPoint Presentation</vt:lpstr>
      <vt:lpstr>Vuorovaikutuksen organisointi opetustilanteessa</vt:lpstr>
      <vt:lpstr>Oppimista edistävä vuorovaikutus </vt:lpstr>
      <vt:lpstr>Vuorovaikutuksen synnyttäminen</vt:lpstr>
      <vt:lpstr>Ajattelua avaavat avoimet kysymykset (Aarnio &amp; Enqvist 2002)</vt:lpstr>
      <vt:lpstr>Ota huomioon seuraavat seikat:</vt:lpstr>
      <vt:lpstr>Pyri aina johdattamaan opiskelijaa kysymyksillä oikeaan suuntaan. </vt:lpstr>
      <vt:lpstr>Palaute</vt:lpstr>
      <vt:lpstr>Minkälaista palautetta olet saanut?</vt:lpstr>
      <vt:lpstr>Rakentava vs. ei-rakentava, ”tuhoava” palaute</vt:lpstr>
      <vt:lpstr>Esimerkkejä</vt:lpstr>
      <vt:lpstr>Tarkastelkaa saamaanne taulukkoa suhteessa kokemukseenne.  </vt:lpstr>
      <vt:lpstr>Ole rennosti oma itsesi! </vt:lpstr>
      <vt:lpstr>Mitä tämän iltapäivän jälkeen?</vt:lpstr>
      <vt:lpstr>PowerPoint Presentation</vt:lpstr>
      <vt:lpstr>Assarin huoneentaulu</vt:lpstr>
    </vt:vector>
  </TitlesOfParts>
  <Company>Aalto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Oppimisen ohjaus</dc:title>
  <dc:creator>Leppänen Miia</dc:creator>
  <cp:lastModifiedBy>Keltikangas Kirsti</cp:lastModifiedBy>
  <cp:revision>57</cp:revision>
  <cp:lastPrinted>2016-09-07T14:35:17Z</cp:lastPrinted>
  <dcterms:created xsi:type="dcterms:W3CDTF">2015-08-25T06:46:58Z</dcterms:created>
  <dcterms:modified xsi:type="dcterms:W3CDTF">2016-09-09T12:58:47Z</dcterms:modified>
</cp:coreProperties>
</file>