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278" r:id="rId3"/>
    <p:sldId id="282" r:id="rId4"/>
    <p:sldId id="280" r:id="rId5"/>
    <p:sldId id="279" r:id="rId6"/>
    <p:sldId id="281" r:id="rId7"/>
    <p:sldId id="285" r:id="rId8"/>
    <p:sldId id="283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330" r:id="rId17"/>
    <p:sldId id="331" r:id="rId18"/>
    <p:sldId id="292" r:id="rId19"/>
    <p:sldId id="293" r:id="rId20"/>
    <p:sldId id="294" r:id="rId21"/>
    <p:sldId id="295" r:id="rId22"/>
    <p:sldId id="296" r:id="rId23"/>
    <p:sldId id="332" r:id="rId24"/>
    <p:sldId id="333" r:id="rId25"/>
    <p:sldId id="301" r:id="rId26"/>
    <p:sldId id="303" r:id="rId27"/>
    <p:sldId id="300" r:id="rId28"/>
    <p:sldId id="309" r:id="rId29"/>
    <p:sldId id="337" r:id="rId30"/>
    <p:sldId id="338" r:id="rId31"/>
    <p:sldId id="339" r:id="rId32"/>
    <p:sldId id="265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420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417" r:id="rId62"/>
    <p:sldId id="418" r:id="rId63"/>
    <p:sldId id="419" r:id="rId64"/>
    <p:sldId id="404" r:id="rId65"/>
    <p:sldId id="405" r:id="rId66"/>
    <p:sldId id="406" r:id="rId67"/>
    <p:sldId id="407" r:id="rId68"/>
    <p:sldId id="408" r:id="rId69"/>
    <p:sldId id="297" r:id="rId7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3"/>
    <p:restoredTop sz="94741"/>
  </p:normalViewPr>
  <p:slideViewPr>
    <p:cSldViewPr snapToGrid="0" snapToObjects="1">
      <p:cViewPr varScale="1">
        <p:scale>
          <a:sx n="107" d="100"/>
          <a:sy n="107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-4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2E048-54F6-4A4D-9039-F98D82CD05F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1ADF1-7DDE-8E47-9367-BD5124140C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000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gazine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American_Civil_War" TargetMode="External"/><Relationship Id="rId4" Type="http://schemas.openxmlformats.org/officeDocument/2006/relationships/hyperlink" Target="https://en.wikipedia.org/wiki/Philadelphi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</a:rPr>
              <a:t>Ball gown of amber silk stiffened with broad wadded hem.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869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fringes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flounces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made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skirts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bodice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made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basque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waist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flaring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skirt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layers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waistband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fifth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fringe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taffeta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underskirt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accentuates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flounced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fringe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heavy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skirt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dome-shaped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crinoline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cage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worn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underneath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841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Arial" charset="0"/>
                <a:cs typeface="Arial" charset="0"/>
              </a:rPr>
              <a:t>There is a chatelaine hanging from the waist.  This is a popular accessory of the time, containing many small intricate implements for doing embroidery and all kinds of needlework.  </a:t>
            </a:r>
          </a:p>
          <a:p>
            <a:endParaRPr lang="fi-FI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Arial" charset="0"/>
                <a:cs typeface="Arial" charset="0"/>
              </a:rPr>
              <a:t>The gown has black cord detailing reflecting the military influence of the Crimean War.</a:t>
            </a:r>
          </a:p>
          <a:p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892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1200">
                <a:latin typeface="Arial"/>
                <a:ea typeface="+mn-ea"/>
                <a:cs typeface="Arial"/>
              </a:rPr>
              <a:t>The fabric here begins to pull back to create a bustle.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en-US" sz="1200">
                <a:latin typeface="Arial"/>
                <a:ea typeface="+mn-ea"/>
                <a:cs typeface="Arial"/>
              </a:rPr>
              <a:t>    The black detailing comes in to decorate many garments. A waist jacket comes into fashion based on the </a:t>
            </a:r>
            <a:r>
              <a:rPr lang="en-US" sz="1200" err="1">
                <a:latin typeface="Arial"/>
                <a:ea typeface="+mn-ea"/>
                <a:cs typeface="Arial"/>
              </a:rPr>
              <a:t>Zouave</a:t>
            </a:r>
            <a:r>
              <a:rPr lang="en-US" sz="1200">
                <a:latin typeface="Arial"/>
                <a:ea typeface="+mn-ea"/>
                <a:cs typeface="Arial"/>
              </a:rPr>
              <a:t> jacket from the Crimean War.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Empress Eugenie is trying to bring back the elegance of the 18th century court</a:t>
            </a: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19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The gowns were so massive that new lighter fabrics were desirable – 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Silk taffeta is widely used. It gives a crisper line with less fabric.  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Silk tulle is also used in abundance 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Even with the loss of the crinoline petticoats, the mountains of fabric needed to cover the hoops gave women continual back problems. 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There are full length silk evening gloves that unbutton at the inside wrist to free the hands.  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The addition of panniers on the sides and ruffles at the hem, extend the silhouette of the hoop even further.  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1000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latin typeface="Arial" charset="0"/>
              </a:rPr>
              <a:t>Donations to organizations to interest membership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442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Jakobssons</a:t>
            </a:r>
            <a:r>
              <a:rPr lang="fi-FI" dirty="0"/>
              <a:t> workshop in </a:t>
            </a:r>
            <a:r>
              <a:rPr lang="fi-FI" dirty="0" err="1"/>
              <a:t>stockholm</a:t>
            </a:r>
            <a:r>
              <a:rPr lang="fi-FI" dirty="0"/>
              <a:t> 1860</a:t>
            </a:r>
          </a:p>
          <a:p>
            <a:r>
              <a:rPr lang="fi-FI" dirty="0"/>
              <a:t>Home </a:t>
            </a:r>
            <a:r>
              <a:rPr lang="fi-FI" dirty="0" err="1"/>
              <a:t>seamstresses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pursued</a:t>
            </a:r>
            <a:r>
              <a:rPr lang="fi-FI" dirty="0"/>
              <a:t> to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clothes</a:t>
            </a:r>
            <a:r>
              <a:rPr lang="fi-FI" dirty="0"/>
              <a:t> for </a:t>
            </a:r>
            <a:r>
              <a:rPr lang="fi-FI" dirty="0" err="1"/>
              <a:t>sale</a:t>
            </a:r>
            <a:endParaRPr lang="fi-FI" dirty="0"/>
          </a:p>
          <a:p>
            <a:r>
              <a:rPr lang="fi-FI" dirty="0" err="1"/>
              <a:t>Opportunity</a:t>
            </a:r>
            <a:r>
              <a:rPr lang="fi-FI" dirty="0"/>
              <a:t> for </a:t>
            </a:r>
            <a:r>
              <a:rPr lang="fi-FI" dirty="0" err="1"/>
              <a:t>women</a:t>
            </a:r>
            <a:r>
              <a:rPr lang="fi-FI" dirty="0"/>
              <a:t> to </a:t>
            </a:r>
            <a:r>
              <a:rPr lang="fi-FI" dirty="0" err="1"/>
              <a:t>earn</a:t>
            </a:r>
            <a:r>
              <a:rPr lang="fi-FI" dirty="0"/>
              <a:t> money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/>
              <a:t>looking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 +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housework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1ADF1-7DDE-8E47-9367-BD5124140C03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6032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1200" dirty="0">
                <a:latin typeface="Arial" charset="0"/>
                <a:cs typeface="Arial" charset="0"/>
              </a:rPr>
              <a:t>More popular after the turn of the century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1200" dirty="0">
                <a:latin typeface="Arial" charset="0"/>
                <a:cs typeface="Arial" charset="0"/>
              </a:rPr>
              <a:t>Solidified during the First World War  for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1200" dirty="0">
                <a:latin typeface="Arial" charset="0"/>
                <a:cs typeface="Arial" charset="0"/>
              </a:rPr>
              <a:t>Uniforms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C3BEB-845E-644A-BFD2-EDD9DA6CD59E}" type="slidenum">
              <a:rPr lang="fi-FI" smtClean="0"/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6075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1ADF1-7DDE-8E47-9367-BD5124140C03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8277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857336-8D64-084E-A5AF-EDB23FA3C382}" type="slidenum">
              <a:rPr kumimoji="0" lang="en-US" sz="1200"/>
              <a:pPr/>
              <a:t>5</a:t>
            </a:fld>
            <a:endParaRPr kumimoji="0"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573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B16B92-CC06-2045-905E-9554112CD738}" type="slidenum">
              <a:rPr kumimoji="0" lang="en-US" sz="1200"/>
              <a:pPr/>
              <a:t>8</a:t>
            </a:fld>
            <a:endParaRPr kumimoji="0"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395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  <a:cs typeface="Arial" charset="0"/>
              </a:rPr>
              <a:t>To soften the broad shoulders of the </a:t>
            </a:r>
            <a:r>
              <a:rPr lang="ja-JP" altLang="en-US" sz="1200" dirty="0">
                <a:latin typeface="Arial" charset="0"/>
                <a:cs typeface="Arial" charset="0"/>
              </a:rPr>
              <a:t>“</a:t>
            </a:r>
            <a:r>
              <a:rPr lang="en-US" altLang="ja-JP" sz="1200" dirty="0">
                <a:latin typeface="Arial" charset="0"/>
                <a:cs typeface="Arial" charset="0"/>
              </a:rPr>
              <a:t>X</a:t>
            </a:r>
            <a:r>
              <a:rPr lang="ja-JP" altLang="en-US" sz="1200" dirty="0">
                <a:latin typeface="Arial" charset="0"/>
                <a:cs typeface="Arial" charset="0"/>
              </a:rPr>
              <a:t>”</a:t>
            </a:r>
            <a:r>
              <a:rPr lang="en-US" altLang="ja-JP" sz="1200" dirty="0">
                <a:latin typeface="Arial" charset="0"/>
                <a:cs typeface="Arial" charset="0"/>
              </a:rPr>
              <a:t> silhouette, she wears a large lace collar bringing focus back to the face.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  <a:cs typeface="Arial" charset="0"/>
              </a:rPr>
              <a:t>The Italian Straw Hat is a type of bonnet with a high steeple crown and a brim that is controlled with a wide ribbon tie so that it frames the ringlet hairdo and flowers that surround the face.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262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Arial"/>
                <a:ea typeface="+mn-ea"/>
                <a:cs typeface="Arial"/>
              </a:rPr>
              <a:t>The right dress uses the Pelisse Dress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Arial"/>
                <a:ea typeface="+mn-ea"/>
                <a:cs typeface="Arial"/>
              </a:rPr>
              <a:t>There is a Bertha Collar plus a lace piece creating the look of fur trim down the center front.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Arial"/>
                <a:ea typeface="+mn-ea"/>
                <a:cs typeface="Arial"/>
              </a:rPr>
              <a:t>The panel is shaped creating the illusion of a small waist.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Arial"/>
                <a:ea typeface="+mn-ea"/>
                <a:cs typeface="Arial"/>
              </a:rPr>
              <a:t>Ostrich plumes and Paisley shawls are still in fashion.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85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Lucida Grande" charset="0"/>
                <a:ea typeface="+mn-ea"/>
                <a:cs typeface="+mn-cs"/>
              </a:rPr>
              <a:t>back from the waist.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Lucida Grande" charset="0"/>
                <a:ea typeface="+mn-ea"/>
                <a:cs typeface="+mn-cs"/>
              </a:rPr>
              <a:t>The new fur-lined overcoat is popular for evening dress over the drafty tailcoat.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Lucida Grande" charset="0"/>
                <a:ea typeface="+mn-ea"/>
                <a:cs typeface="+mn-cs"/>
              </a:rPr>
              <a:t>Facial hair is making a comeback in mutton chops and small waxed moustaches.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Lucida Grande" charset="0"/>
                <a:ea typeface="+mn-ea"/>
                <a:cs typeface="+mn-cs"/>
              </a:rPr>
              <a:t>The shirt collar becomes less extreme.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29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/>
                <a:ea typeface="+mn-ea"/>
                <a:cs typeface="Arial"/>
              </a:rPr>
              <a:t>The round crowned Bowler and the flatter Pork Pie hat create a new casual look.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9211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Affords more areas to decorate with trim.  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latin typeface="Arial" charset="0"/>
                <a:cs typeface="Arial" charset="0"/>
              </a:rPr>
              <a:t>The bell sleeve is well established and sometimes with a false sleeve as a part of it.  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8EC98-15C7-EC4B-824C-A9158111BAE0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2039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women's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gazine"/>
              </a:rPr>
              <a:t>magazine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hiladelphia"/>
              </a:rPr>
              <a:t>Philadelphia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1830 to 1878. It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widely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circulated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magazine in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American Civil War"/>
              </a:rPr>
              <a:t>Civil War</a:t>
            </a:r>
            <a:endParaRPr lang="fi-FI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Queeen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Monthlies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2D6E4-5C14-5A44-A434-18D4FB897381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994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5EA105-3255-6D40-8177-0CC110F3D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A53F83-901B-0C4C-A19F-B0EECEAA7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70F4CE-3681-874A-AA54-40C30D93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D62D94-5796-B34F-B7E9-8D128717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D9E0482-9DBD-C94E-A165-FDA17DAF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136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B830D8-C009-1542-AD7C-EA125256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FEF5F6C-C70C-4645-8986-73999CCDE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7B4CAC-5594-AB46-BC40-2CE97C71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3FB0FD8-1A89-694D-9C4E-C4BC8F78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55D5B0-6AF7-AB49-AFB8-8F18A521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42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DA67C86-FB2E-B145-98E9-632772581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853A1FC-A3A7-034E-B28E-373E465CE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830C93-25A5-1343-8422-DFD502B2A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B3E7D6-4E5B-CE41-87CD-D9D15CF7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C2CCA63-85FD-3E4B-9F36-CD606E95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337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37CE7-E1D9-5640-A085-94C1C36AF74A}" type="datetime1">
              <a:rPr lang="fi-FI" smtClean="0"/>
              <a:t>10.3.2022</a:t>
            </a:fld>
            <a:endParaRPr lang="en-US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07CE-DCF3-9047-B91F-1CC4921A9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23988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2846-B155-C647-98CB-5832EBE38F10}" type="datetime1">
              <a:rPr lang="fi-FI" smtClean="0"/>
              <a:t>10.3.2022</a:t>
            </a:fld>
            <a:endParaRPr lang="en-US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2908-6F4B-6C48-8F47-E7F48FFA2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7147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2083BC-0F88-3346-86E1-8AF77AFB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E73968-E6EA-284E-9553-9C40811A2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207F77-7C61-E34B-BB40-F63DDBE4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FF33F8-B9C3-A844-A07B-2A14AEB3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8C265AD-C86C-A54E-A53C-C1F4D28F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705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2ACF5-D45C-7B49-BFD5-DEE8CAB2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3E670EB-90BF-8B4B-A55A-2D4ECEB5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F8D5620-A677-7642-B796-0A85B54D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D0466-F3A5-9C43-80A1-27B7D2E7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6F0537-A6D0-9843-B599-7E822293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637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5295BD-2F38-954D-A067-0C0C848D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10A679-33B5-5E4D-9BAF-78896E992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3C75098-3B58-1A4A-9A38-0F2559302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DCDFC72-40C8-2F4B-9504-32208517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4E54465-23B9-8C4C-87EA-A7321606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AC74E88-69ED-1B47-A469-ADE3C2EE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192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35E94D-E8B7-E54F-9800-3876A439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4D8DFF-9B9D-6A4F-8C30-0B1D4F77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10215E7-FBA3-4A45-8A9D-8219F0A9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FC4E3FC-53E4-1C4E-8DA1-AB023D078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147C33D-5EE0-364A-9F28-18EBD2CE2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0DB98CE-3C2B-BB42-AEB2-4BF2F9682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07575F1-9140-F54C-AE75-16CF31B9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F4A6EA1-4917-EE46-AB07-F1D983C09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013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BD7821-AF0B-F24B-84B3-0E05D220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A8A894-1E05-C149-8F36-8E527BC6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FDBBB52-89B5-CC4A-8548-46C7A1B4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E4EABCC-FBCD-244A-B0AC-5B36068E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155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A042A9D-2909-ED44-B400-1C35A9DF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2328CFF-B0A2-DA43-A1E6-0703C27E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235C29-3925-7742-AF69-3A46E9A5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257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27BAD5-B7EC-D64C-900A-7C7254CD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0DE8D8-664F-7446-ACAA-77750F12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A7F0B2-8115-534A-91F7-BCF790275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4C28F1-418F-5F46-9F8F-550DD4DA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4E2E021-AF1C-F14E-A4E4-4A2B26AF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410E6E-896B-9F4E-91FC-434A9E2A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40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5854EF-6530-894C-8590-93002100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166FA7B-AF09-2841-A237-4B835BD11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285850-8DEF-3541-AD82-C40F26EF3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6256482-EE78-A54D-B463-768554FC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9A3FA8F-3D9D-914E-BCBD-4A6C6AC1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A2D249E-67D0-ED44-B4D9-77C57CEB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025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361C8BA-871C-9642-BBD8-21B2D996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68D97F-3E2F-374C-8BD6-F9F682C96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1BCFFF-FB54-BF4C-8DBC-3BE742A55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22F7-E3A9-5942-A0BB-4AE865E385A4}" type="datetimeFigureOut">
              <a:rPr lang="fi-FI" smtClean="0"/>
              <a:t>10.3.2022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6E8A18-D14A-4846-A2B8-F904CCCBB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60A3E1D-3364-D44D-9955-96D21A08B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A8AA0-C5A9-154E-8EEC-B66D6E47C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2476" y="1600200"/>
            <a:ext cx="11959524" cy="1470025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Romantic</a:t>
            </a:r>
            <a:r>
              <a:rPr lang="fi-FI" dirty="0"/>
              <a:t> </a:t>
            </a:r>
            <a:r>
              <a:rPr lang="fi-FI" dirty="0" err="1"/>
              <a:t>periods</a:t>
            </a:r>
            <a:br>
              <a:rPr lang="fi-FI" dirty="0"/>
            </a:br>
            <a:r>
              <a:rPr lang="fi-FI" dirty="0" err="1"/>
              <a:t>Crinoline</a:t>
            </a:r>
            <a:r>
              <a:rPr lang="fi-FI" dirty="0"/>
              <a:t> and </a:t>
            </a:r>
            <a:r>
              <a:rPr lang="fi-FI" dirty="0" err="1"/>
              <a:t>bustle</a:t>
            </a:r>
            <a:r>
              <a:rPr lang="fi-FI" dirty="0"/>
              <a:t> </a:t>
            </a:r>
            <a:r>
              <a:rPr lang="fi-FI" dirty="0" err="1"/>
              <a:t>dress</a:t>
            </a:r>
            <a:br>
              <a:rPr lang="fi-FI" dirty="0"/>
            </a:br>
            <a:r>
              <a:rPr lang="fi-FI" sz="3600" dirty="0"/>
              <a:t>1830s to 1880s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/>
              <a:t>Period</a:t>
            </a:r>
            <a:r>
              <a:rPr lang="fi-FI" dirty="0"/>
              <a:t> </a:t>
            </a:r>
            <a:r>
              <a:rPr lang="fi-FI" dirty="0" err="1"/>
              <a:t>Costume</a:t>
            </a:r>
            <a:r>
              <a:rPr lang="fi-FI" dirty="0"/>
              <a:t> &amp; Style </a:t>
            </a:r>
          </a:p>
          <a:p>
            <a:r>
              <a:rPr lang="fi-FI" dirty="0" err="1"/>
              <a:t>Lecture</a:t>
            </a:r>
            <a:r>
              <a:rPr lang="fi-FI" dirty="0"/>
              <a:t> 8 /11.3.2022</a:t>
            </a:r>
          </a:p>
        </p:txBody>
      </p:sp>
    </p:spTree>
    <p:extLst>
      <p:ext uri="{BB962C8B-B14F-4D97-AF65-F5344CB8AC3E}">
        <p14:creationId xmlns:p14="http://schemas.microsoft.com/office/powerpoint/2010/main" val="231999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0" y="0"/>
            <a:ext cx="3886200" cy="1295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Fashion Plate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99512" y="1219200"/>
            <a:ext cx="6673932" cy="54102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200" dirty="0"/>
              <a:t>Different garments are needed for different activities</a:t>
            </a:r>
          </a:p>
          <a:p>
            <a:pPr>
              <a:defRPr/>
            </a:pPr>
            <a:r>
              <a:rPr lang="en-US" sz="2200" dirty="0"/>
              <a:t>Left: </a:t>
            </a:r>
            <a:r>
              <a:rPr lang="en-US" sz="2200" b="1" dirty="0"/>
              <a:t>Carriage dress </a:t>
            </a:r>
            <a:r>
              <a:rPr lang="en-US" sz="2200" dirty="0"/>
              <a:t>with a fitted coat and a warm </a:t>
            </a:r>
            <a:r>
              <a:rPr lang="en-US" sz="2200" dirty="0" err="1"/>
              <a:t>Pellerine</a:t>
            </a:r>
            <a:endParaRPr lang="en-US" sz="2200" dirty="0"/>
          </a:p>
          <a:p>
            <a:pPr marL="0" indent="0">
              <a:buNone/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Middle</a:t>
            </a:r>
            <a:r>
              <a:rPr lang="en-US" sz="2200" b="1" dirty="0"/>
              <a:t>: Dinner Dress </a:t>
            </a:r>
            <a:r>
              <a:rPr lang="en-US" sz="2200" dirty="0"/>
              <a:t>with delicate ballet slippers and wide open neckline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Right: </a:t>
            </a:r>
            <a:r>
              <a:rPr lang="en-US" sz="2200" b="1" dirty="0"/>
              <a:t>Promenade outfit </a:t>
            </a:r>
            <a:r>
              <a:rPr lang="en-US" sz="2200" dirty="0"/>
              <a:t>for walking with </a:t>
            </a:r>
            <a:r>
              <a:rPr lang="en-US" sz="2200" dirty="0" err="1"/>
              <a:t>spatterdashers</a:t>
            </a:r>
            <a:r>
              <a:rPr lang="en-US" sz="2200" dirty="0"/>
              <a:t> and a tiered cape 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Exercise is popular</a:t>
            </a:r>
          </a:p>
        </p:txBody>
      </p:sp>
      <p:pic>
        <p:nvPicPr>
          <p:cNvPr id="28678" name="Picture 6" descr="Dir_Carriage,Dinner,Promenade Dress 183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Dir_Silk &amp; Wool Floral day dress 18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4561" y="10568"/>
            <a:ext cx="4531075" cy="6847432"/>
          </a:xfrm>
        </p:spPr>
      </p:pic>
      <p:sp>
        <p:nvSpPr>
          <p:cNvPr id="849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43599" y="1981200"/>
            <a:ext cx="5974597" cy="4114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</a:rPr>
              <a:t>1835 Silk and wool floral day dress woven pattern</a:t>
            </a:r>
          </a:p>
          <a:p>
            <a:pPr>
              <a:defRPr/>
            </a:pPr>
            <a:r>
              <a:rPr lang="en-US" sz="2400" dirty="0">
                <a:latin typeface="Arial" charset="0"/>
              </a:rPr>
              <a:t>Matching </a:t>
            </a:r>
            <a:r>
              <a:rPr lang="en-US" sz="2400" dirty="0" err="1">
                <a:latin typeface="Arial" charset="0"/>
              </a:rPr>
              <a:t>Pellerine</a:t>
            </a:r>
            <a:r>
              <a:rPr lang="en-US" sz="2400" dirty="0">
                <a:latin typeface="Arial" charset="0"/>
              </a:rPr>
              <a:t> over the shoulders </a:t>
            </a:r>
          </a:p>
          <a:p>
            <a:pPr>
              <a:defRPr/>
            </a:pPr>
            <a:r>
              <a:rPr lang="en-US" sz="2400" dirty="0">
                <a:latin typeface="Arial" charset="0"/>
              </a:rPr>
              <a:t>Huge face framing Bonnet</a:t>
            </a:r>
          </a:p>
          <a:p>
            <a:pPr>
              <a:defRPr/>
            </a:pPr>
            <a:r>
              <a:rPr lang="en-US" sz="2400" dirty="0">
                <a:latin typeface="Arial" charset="0"/>
              </a:rPr>
              <a:t>Fullness of sleeves is dropping and shoulders are dropping.</a:t>
            </a:r>
          </a:p>
        </p:txBody>
      </p:sp>
      <p:sp>
        <p:nvSpPr>
          <p:cNvPr id="2" name="Suorakulmio 1"/>
          <p:cNvSpPr/>
          <p:nvPr/>
        </p:nvSpPr>
        <p:spPr>
          <a:xfrm>
            <a:off x="6035793" y="6096001"/>
            <a:ext cx="2126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City of London Museum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7213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romenade Dress Pelisse coat 18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8775" y="0"/>
            <a:ext cx="5523288" cy="6741763"/>
          </a:xfrm>
        </p:spPr>
      </p:pic>
      <p:sp>
        <p:nvSpPr>
          <p:cNvPr id="307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32063" y="1261139"/>
            <a:ext cx="5986133" cy="252227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Large Gigot sleeves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a tapered waist and a bell shaped skirt.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The Italian Straw Hat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Fashion plate from </a:t>
            </a:r>
            <a:r>
              <a:rPr lang="ja-JP" altLang="en-US" sz="2400" dirty="0">
                <a:cs typeface="Arial" charset="0"/>
              </a:rPr>
              <a:t>“</a:t>
            </a:r>
            <a:r>
              <a:rPr lang="en-US" altLang="ja-JP" sz="2400" dirty="0">
                <a:cs typeface="Arial" charset="0"/>
              </a:rPr>
              <a:t>Petit </a:t>
            </a:r>
            <a:r>
              <a:rPr lang="en-US" altLang="ja-JP" sz="2400" dirty="0" err="1">
                <a:cs typeface="Arial" charset="0"/>
              </a:rPr>
              <a:t>Courrier</a:t>
            </a:r>
            <a:r>
              <a:rPr lang="en-US" altLang="ja-JP" sz="2400" dirty="0">
                <a:cs typeface="Arial" charset="0"/>
              </a:rPr>
              <a:t> des Dames 1830 – 34</a:t>
            </a:r>
          </a:p>
        </p:txBody>
      </p:sp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5932063" y="173370"/>
            <a:ext cx="5410200" cy="914400"/>
          </a:xfrm>
        </p:spPr>
        <p:txBody>
          <a:bodyPr/>
          <a:lstStyle/>
          <a:p>
            <a:pPr eaLnBrk="1" hangingPunct="1"/>
            <a:r>
              <a:rPr lang="en-US" sz="3600" dirty="0"/>
              <a:t>Promenade Dress 1834</a:t>
            </a:r>
          </a:p>
        </p:txBody>
      </p:sp>
    </p:spTree>
    <p:extLst>
      <p:ext uri="{BB962C8B-B14F-4D97-AF65-F5344CB8AC3E}">
        <p14:creationId xmlns:p14="http://schemas.microsoft.com/office/powerpoint/2010/main" val="11087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6583" y="46495"/>
            <a:ext cx="6705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Fashion Plate, Ball Gown 1835</a:t>
            </a:r>
          </a:p>
        </p:txBody>
      </p:sp>
      <p:pic>
        <p:nvPicPr>
          <p:cNvPr id="31746" name="Picture 4" descr="Fashion Plate XSilhouette A la Chinoise 18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00" y="263472"/>
            <a:ext cx="5036817" cy="6377552"/>
          </a:xfrm>
        </p:spPr>
      </p:pic>
      <p:sp>
        <p:nvSpPr>
          <p:cNvPr id="870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2816" y="990600"/>
            <a:ext cx="7089183" cy="6019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ja-JP" sz="2400" dirty="0">
                <a:latin typeface="Arial"/>
                <a:cs typeface="Arial"/>
              </a:rPr>
              <a:t>Sleeves are an exaggerated puff coming almost to the elbow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the new </a:t>
            </a:r>
            <a:r>
              <a:rPr lang="ja-JP" altLang="en-US" sz="2400" dirty="0">
                <a:latin typeface="Arial"/>
                <a:cs typeface="Arial"/>
              </a:rPr>
              <a:t>“</a:t>
            </a:r>
            <a:r>
              <a:rPr lang="en-US" altLang="ja-JP" sz="2400" dirty="0">
                <a:latin typeface="Arial"/>
                <a:cs typeface="Arial"/>
              </a:rPr>
              <a:t>V</a:t>
            </a:r>
            <a:r>
              <a:rPr lang="ja-JP" altLang="en-US" sz="2400" dirty="0">
                <a:latin typeface="Arial"/>
                <a:cs typeface="Arial"/>
              </a:rPr>
              <a:t>”</a:t>
            </a:r>
            <a:r>
              <a:rPr lang="en-US" altLang="ja-JP" sz="2400" dirty="0">
                <a:latin typeface="Arial"/>
                <a:cs typeface="Arial"/>
              </a:rPr>
              <a:t> neckline 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The skirt is gathering fullness = bell shape allowing the elegant print to show while it lengthens almost to the floor.  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There is a new rage for all things Asian, </a:t>
            </a:r>
            <a:r>
              <a:rPr lang="ja-JP" altLang="en-US" sz="2400" dirty="0">
                <a:latin typeface="Arial"/>
                <a:cs typeface="Arial"/>
              </a:rPr>
              <a:t>“</a:t>
            </a:r>
            <a:r>
              <a:rPr lang="en-US" altLang="ja-JP" sz="2400" dirty="0">
                <a:latin typeface="Arial"/>
                <a:cs typeface="Arial"/>
              </a:rPr>
              <a:t>a la </a:t>
            </a:r>
            <a:r>
              <a:rPr lang="en-US" altLang="ja-JP" sz="2400" dirty="0" err="1">
                <a:latin typeface="Arial"/>
                <a:cs typeface="Arial"/>
              </a:rPr>
              <a:t>Chinoise</a:t>
            </a:r>
            <a:r>
              <a:rPr lang="en-US" altLang="ja-JP" sz="2400" dirty="0">
                <a:latin typeface="Arial"/>
                <a:cs typeface="Arial"/>
              </a:rPr>
              <a:t>,</a:t>
            </a:r>
            <a:r>
              <a:rPr lang="ja-JP" altLang="en-US" sz="2400" dirty="0">
                <a:latin typeface="Arial"/>
                <a:cs typeface="Arial"/>
              </a:rPr>
              <a:t>”</a:t>
            </a:r>
            <a:r>
              <a:rPr lang="en-US" altLang="ja-JP" sz="2400" dirty="0">
                <a:latin typeface="Arial"/>
                <a:cs typeface="Arial"/>
              </a:rPr>
              <a:t> that is shown here in the hairstyle emulating the top knot.  </a:t>
            </a: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Fashion plate from </a:t>
            </a:r>
            <a:r>
              <a:rPr lang="ja-JP" altLang="en-US" sz="2400" dirty="0">
                <a:latin typeface="Arial"/>
                <a:cs typeface="Arial"/>
              </a:rPr>
              <a:t>“</a:t>
            </a:r>
            <a:r>
              <a:rPr lang="en-US" altLang="ja-JP" sz="2400" dirty="0">
                <a:latin typeface="Arial"/>
                <a:cs typeface="Arial"/>
              </a:rPr>
              <a:t>Petit </a:t>
            </a:r>
            <a:r>
              <a:rPr lang="en-US" altLang="ja-JP" sz="2400" dirty="0" err="1">
                <a:latin typeface="Arial"/>
                <a:cs typeface="Arial"/>
              </a:rPr>
              <a:t>Courrier</a:t>
            </a:r>
            <a:r>
              <a:rPr lang="en-US" altLang="ja-JP" sz="2400" dirty="0">
                <a:latin typeface="Arial"/>
                <a:cs typeface="Arial"/>
              </a:rPr>
              <a:t> des Dames</a:t>
            </a:r>
            <a:r>
              <a:rPr lang="ja-JP" altLang="en-US" sz="2400" dirty="0">
                <a:latin typeface="Arial"/>
                <a:cs typeface="Arial"/>
              </a:rPr>
              <a:t>”</a:t>
            </a:r>
            <a:r>
              <a:rPr lang="en-US" altLang="ja-JP" sz="2400" dirty="0">
                <a:latin typeface="Arial"/>
                <a:cs typeface="Arial"/>
              </a:rPr>
              <a:t> (1830 – 34)</a:t>
            </a:r>
          </a:p>
          <a:p>
            <a:pPr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endParaRPr lang="en-US" sz="1800" dirty="0">
              <a:latin typeface="Arial"/>
              <a:cs typeface="Arial"/>
            </a:endParaRPr>
          </a:p>
          <a:p>
            <a:pPr>
              <a:defRPr/>
            </a:pP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6096000" cy="1143000"/>
          </a:xfrm>
        </p:spPr>
        <p:txBody>
          <a:bodyPr/>
          <a:lstStyle/>
          <a:p>
            <a:pPr eaLnBrk="1" hangingPunct="1"/>
            <a:r>
              <a:rPr lang="en-US" dirty="0"/>
              <a:t>Queen Victoria 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485" y="1524000"/>
            <a:ext cx="6413715" cy="4724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1830 King William IV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1837 Queen Victoria (aged 18) -1901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Ruled for 64 years, longer than any other British monarch.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Industrial Revolution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Industrialization in manufacturing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Populations migrate to cities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Poverty from low wages, slums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Long hours for workers, unsafe conditions</a:t>
            </a:r>
          </a:p>
          <a:p>
            <a:pPr lvl="1" eaLnBrk="1" hangingPunct="1">
              <a:lnSpc>
                <a:spcPct val="90000"/>
              </a:lnSpc>
            </a:pPr>
            <a:endParaRPr lang="en-US" sz="2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200" dirty="0">
              <a:latin typeface="Arial" charset="0"/>
              <a:cs typeface="Arial" charset="0"/>
            </a:endParaRPr>
          </a:p>
        </p:txBody>
      </p:sp>
      <p:sp>
        <p:nvSpPr>
          <p:cNvPr id="2" name="Sisällön paikkamerkki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38634" r="31040"/>
          <a:stretch/>
        </p:blipFill>
        <p:spPr>
          <a:xfrm>
            <a:off x="7268704" y="-263472"/>
            <a:ext cx="3471621" cy="73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Queen Victoira Winterhalter 18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794" y="2330451"/>
            <a:ext cx="335915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991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Queen Victoria &amp; Prince Albert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4455" y="1062131"/>
            <a:ext cx="6378977" cy="1408321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sz="2400" dirty="0"/>
              <a:t>-Both have the simple shining hair considered the height of fashion.</a:t>
            </a:r>
          </a:p>
          <a:p>
            <a:pPr marL="0" indent="0">
              <a:buNone/>
              <a:defRPr/>
            </a:pPr>
            <a:r>
              <a:rPr lang="en-US" sz="2400" dirty="0"/>
              <a:t>- He is in stylish military outfit</a:t>
            </a:r>
          </a:p>
          <a:p>
            <a:pPr marL="0" indent="0">
              <a:buNone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45059" name="Picture 5" descr="Prince Albert Winterhalter 18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069" y="1062131"/>
            <a:ext cx="3260725" cy="4572000"/>
          </a:xfrm>
        </p:spPr>
      </p:pic>
      <p:sp>
        <p:nvSpPr>
          <p:cNvPr id="2" name="Tekstiruutu 1"/>
          <p:cNvSpPr txBox="1"/>
          <p:nvPr/>
        </p:nvSpPr>
        <p:spPr>
          <a:xfrm>
            <a:off x="7645338" y="2330451"/>
            <a:ext cx="4546661" cy="499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- she is in low cut </a:t>
            </a:r>
            <a:r>
              <a:rPr lang="en-US" sz="2400" dirty="0" err="1"/>
              <a:t>ballgown</a:t>
            </a:r>
            <a:r>
              <a:rPr lang="en-US" sz="2400" dirty="0"/>
              <a:t> with exposed shoulders and a full skirt with crinolines  under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Twin portraits done in 1842 by </a:t>
            </a:r>
            <a:r>
              <a:rPr lang="en-US" sz="2400" dirty="0" err="1"/>
              <a:t>Winterhalter</a:t>
            </a:r>
            <a:endParaRPr lang="en-US" sz="2400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US" sz="2000" dirty="0">
              <a:latin typeface="Arial" charset="0"/>
            </a:endParaRP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8349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686800" cy="9144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Victoria and Albert &amp; the Royal Family</a:t>
            </a:r>
          </a:p>
        </p:txBody>
      </p:sp>
      <p:sp>
        <p:nvSpPr>
          <p:cNvPr id="46082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685800"/>
            <a:ext cx="82296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Children are in fashion</a:t>
            </a:r>
          </a:p>
        </p:txBody>
      </p:sp>
      <p:pic>
        <p:nvPicPr>
          <p:cNvPr id="46083" name="Content Placeholder 6" descr="RC_The Royal Family_4342c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2" b="-632"/>
          <a:stretch>
            <a:fillRect/>
          </a:stretch>
        </p:blipFill>
        <p:spPr>
          <a:xfrm>
            <a:off x="2438400" y="1497014"/>
            <a:ext cx="7467600" cy="5360987"/>
          </a:xfrm>
        </p:spPr>
      </p:pic>
    </p:spTree>
    <p:extLst>
      <p:ext uri="{BB962C8B-B14F-4D97-AF65-F5344CB8AC3E}">
        <p14:creationId xmlns:p14="http://schemas.microsoft.com/office/powerpoint/2010/main" val="20798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294468" y="152400"/>
            <a:ext cx="7401732" cy="1600200"/>
          </a:xfrm>
        </p:spPr>
        <p:txBody>
          <a:bodyPr/>
          <a:lstStyle/>
          <a:p>
            <a:pPr eaLnBrk="1" hangingPunct="1"/>
            <a:r>
              <a:rPr lang="en-US" sz="3600" dirty="0">
                <a:cs typeface="Arial" charset="0"/>
              </a:rPr>
              <a:t>Little Girl's Dress, 1840-50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2922" y="2057400"/>
            <a:ext cx="5230678" cy="4495800"/>
          </a:xfrm>
        </p:spPr>
        <p:txBody>
          <a:bodyPr>
            <a:normAutofit/>
          </a:bodyPr>
          <a:lstStyle/>
          <a:p>
            <a:pPr eaLnBrk="1" hangingPunct="1">
              <a:buFont typeface="Wingdings" charset="0"/>
              <a:buNone/>
            </a:pPr>
            <a:endParaRPr lang="en-US" sz="2000" dirty="0">
              <a:latin typeface="Lucida Grande" charset="0"/>
            </a:endParaRPr>
          </a:p>
          <a:p>
            <a:pPr eaLnBrk="1" hangingPunct="1"/>
            <a:r>
              <a:rPr lang="en-US" dirty="0">
                <a:cs typeface="Arial" charset="0"/>
              </a:rPr>
              <a:t>Woolen Cloth with smocking and applique trimming and </a:t>
            </a:r>
            <a:r>
              <a:rPr lang="en-US" dirty="0" err="1">
                <a:cs typeface="Arial" charset="0"/>
              </a:rPr>
              <a:t>Pantelettes</a:t>
            </a:r>
            <a:r>
              <a:rPr lang="en-US" dirty="0">
                <a:cs typeface="Arial" charset="0"/>
              </a:rPr>
              <a:t> under the dress</a:t>
            </a:r>
          </a:p>
          <a:p>
            <a:pPr marL="0" indent="0">
              <a:buNone/>
            </a:pPr>
            <a:endParaRPr lang="en-US" sz="24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dirty="0">
              <a:cs typeface="Arial" charset="0"/>
            </a:endParaRPr>
          </a:p>
          <a:p>
            <a:pPr marL="0" indent="0">
              <a:buNone/>
            </a:pPr>
            <a:endParaRPr lang="en-US" sz="2400" dirty="0">
              <a:cs typeface="Arial" charset="0"/>
            </a:endParaRPr>
          </a:p>
          <a:p>
            <a:pPr marL="0" indent="0">
              <a:buNone/>
            </a:pPr>
            <a:endParaRPr lang="en-US" sz="2400" dirty="0">
              <a:cs typeface="Arial" charset="0"/>
            </a:endParaRPr>
          </a:p>
          <a:p>
            <a:pPr marL="0" indent="0">
              <a:buNone/>
            </a:pPr>
            <a:endParaRPr lang="en-US" sz="2400" dirty="0">
              <a:cs typeface="Arial" charset="0"/>
            </a:endParaRPr>
          </a:p>
          <a:p>
            <a:pPr marL="0" indent="0">
              <a:buNone/>
            </a:pPr>
            <a:r>
              <a:rPr lang="en-US" sz="2400" dirty="0">
                <a:cs typeface="Arial" charset="0"/>
              </a:rPr>
              <a:t>The Assembly Rooms at Bath, England</a:t>
            </a:r>
          </a:p>
          <a:p>
            <a:pPr eaLnBrk="1" hangingPunct="1"/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48131" name="Picture 5" descr="Littles Girl's Dress woolen smocked 1840-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6999" y="152400"/>
            <a:ext cx="4542295" cy="6573774"/>
          </a:xfrm>
        </p:spPr>
      </p:pic>
    </p:spTree>
    <p:extLst>
      <p:ext uri="{BB962C8B-B14F-4D97-AF65-F5344CB8AC3E}">
        <p14:creationId xmlns:p14="http://schemas.microsoft.com/office/powerpoint/2010/main" val="42727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915400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dirty="0"/>
              <a:t>Fashion Plate of Promenade Dress from 1840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3138" y="1473590"/>
            <a:ext cx="5632862" cy="586740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en-US" sz="2400" dirty="0">
              <a:cs typeface="Arial"/>
            </a:endParaRPr>
          </a:p>
          <a:p>
            <a:pPr>
              <a:defRPr/>
            </a:pPr>
            <a:r>
              <a:rPr lang="en-US" sz="2400" dirty="0">
                <a:cs typeface="Arial"/>
              </a:rPr>
              <a:t>Military style braid at the front </a:t>
            </a:r>
          </a:p>
          <a:p>
            <a:pPr>
              <a:defRPr/>
            </a:pPr>
            <a:endParaRPr lang="en-US" sz="2400" dirty="0">
              <a:cs typeface="Arial"/>
            </a:endParaRPr>
          </a:p>
          <a:p>
            <a:pPr>
              <a:defRPr/>
            </a:pPr>
            <a:r>
              <a:rPr lang="en-US" sz="2400" dirty="0">
                <a:cs typeface="Arial"/>
              </a:rPr>
              <a:t>Paisley cashmere shawls</a:t>
            </a:r>
          </a:p>
          <a:p>
            <a:pPr marL="0" indent="0">
              <a:buNone/>
              <a:defRPr/>
            </a:pPr>
            <a:endParaRPr lang="en-US" sz="2400" dirty="0">
              <a:cs typeface="Arial"/>
            </a:endParaRPr>
          </a:p>
          <a:p>
            <a:pPr>
              <a:defRPr/>
            </a:pPr>
            <a:r>
              <a:rPr lang="en-US" sz="2400" dirty="0">
                <a:cs typeface="Arial"/>
              </a:rPr>
              <a:t>Bonnets framing the face </a:t>
            </a:r>
          </a:p>
          <a:p>
            <a:pPr marL="0" indent="0">
              <a:buNone/>
              <a:defRPr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7891" name="Picture 5" descr="Redingote Promenade Dress 18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76938" y="911754"/>
            <a:ext cx="5383320" cy="5946246"/>
          </a:xfrm>
        </p:spPr>
      </p:pic>
    </p:spTree>
    <p:extLst>
      <p:ext uri="{BB962C8B-B14F-4D97-AF65-F5344CB8AC3E}">
        <p14:creationId xmlns:p14="http://schemas.microsoft.com/office/powerpoint/2010/main" val="41197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0112"/>
            <a:ext cx="7423688" cy="1752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Two Women in Poke Bonnets and Carriage Dress in 1840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8488" y="1447800"/>
            <a:ext cx="6597112" cy="54102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cs typeface="Arial"/>
              </a:rPr>
              <a:t>As the horse and carriage become a more common mode for afternoon outings, women had to give up their parasols and develop a bonnet that kept the sun off their faces.  </a:t>
            </a:r>
          </a:p>
          <a:p>
            <a:pPr>
              <a:defRPr/>
            </a:pPr>
            <a:r>
              <a:rPr lang="en-US" dirty="0">
                <a:cs typeface="Arial"/>
              </a:rPr>
              <a:t>The fashion to preserve the </a:t>
            </a:r>
            <a:r>
              <a:rPr lang="ja-JP" altLang="en-US" dirty="0">
                <a:cs typeface="Arial"/>
              </a:rPr>
              <a:t>“</a:t>
            </a:r>
            <a:r>
              <a:rPr lang="en-US" altLang="ja-JP" dirty="0">
                <a:cs typeface="Arial"/>
              </a:rPr>
              <a:t>milk white</a:t>
            </a:r>
            <a:r>
              <a:rPr lang="ja-JP" altLang="en-US" dirty="0">
                <a:cs typeface="Arial"/>
              </a:rPr>
              <a:t>”</a:t>
            </a:r>
            <a:r>
              <a:rPr lang="en-US" altLang="ja-JP" dirty="0">
                <a:cs typeface="Arial"/>
              </a:rPr>
              <a:t> skin was very wide spread.  The long brim on the bonnet kept the face well hidden.  </a:t>
            </a: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buNone/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buNone/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buNone/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buNone/>
              <a:defRPr/>
            </a:pPr>
            <a:r>
              <a:rPr lang="en-US" sz="1800" dirty="0">
                <a:latin typeface="Arial"/>
                <a:cs typeface="Arial"/>
              </a:rPr>
              <a:t>Godey</a:t>
            </a:r>
            <a:r>
              <a:rPr lang="ja-JP" altLang="en-US" sz="1800" dirty="0">
                <a:latin typeface="Arial"/>
                <a:cs typeface="Arial"/>
              </a:rPr>
              <a:t>’</a:t>
            </a:r>
            <a:r>
              <a:rPr lang="en-US" altLang="ja-JP" sz="1800" dirty="0">
                <a:latin typeface="Arial"/>
                <a:cs typeface="Arial"/>
              </a:rPr>
              <a:t>s Lady</a:t>
            </a:r>
            <a:r>
              <a:rPr lang="ja-JP" altLang="en-US" sz="1800" dirty="0">
                <a:latin typeface="Arial"/>
                <a:cs typeface="Arial"/>
              </a:rPr>
              <a:t>’</a:t>
            </a:r>
            <a:r>
              <a:rPr lang="en-US" altLang="ja-JP" sz="1800" dirty="0">
                <a:latin typeface="Arial"/>
                <a:cs typeface="Arial"/>
              </a:rPr>
              <a:t>s Book (1837-77) </a:t>
            </a:r>
          </a:p>
        </p:txBody>
      </p:sp>
      <p:pic>
        <p:nvPicPr>
          <p:cNvPr id="39939" name="Picture 5" descr="2 women, Poke Bonnets, Carriage dressl18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8590" y="133883"/>
            <a:ext cx="5192793" cy="6440412"/>
          </a:xfrm>
        </p:spPr>
      </p:pic>
    </p:spTree>
    <p:extLst>
      <p:ext uri="{BB962C8B-B14F-4D97-AF65-F5344CB8AC3E}">
        <p14:creationId xmlns:p14="http://schemas.microsoft.com/office/powerpoint/2010/main" val="29641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5181600" cy="1373188"/>
          </a:xfrm>
        </p:spPr>
        <p:txBody>
          <a:bodyPr wrap="none" rtlCol="0">
            <a:normAutofit/>
          </a:bodyPr>
          <a:lstStyle/>
          <a:p>
            <a:pPr>
              <a:defRPr/>
            </a:pPr>
            <a:r>
              <a:rPr lang="en-US" altLang="ja-JP" sz="2800" dirty="0">
                <a:latin typeface="+mn-lt"/>
              </a:rPr>
              <a:t>Fashion plates by </a:t>
            </a:r>
            <a:br>
              <a:rPr lang="en-US" altLang="ja-JP" sz="2800" dirty="0">
                <a:latin typeface="+mn-lt"/>
              </a:rPr>
            </a:br>
            <a:r>
              <a:rPr lang="en-US" altLang="ja-JP" sz="2800" dirty="0">
                <a:latin typeface="+mn-lt"/>
              </a:rPr>
              <a:t>Rudolph Ackerman</a:t>
            </a:r>
            <a:endParaRPr lang="en-US" sz="1800" dirty="0">
              <a:latin typeface="+mn-lt"/>
            </a:endParaRPr>
          </a:p>
        </p:txBody>
      </p:sp>
      <p:sp>
        <p:nvSpPr>
          <p:cNvPr id="18434" name="Text Placeholder 2"/>
          <p:cNvSpPr>
            <a:spLocks noGrp="1"/>
          </p:cNvSpPr>
          <p:nvPr>
            <p:ph type="body" sz="half" idx="1"/>
          </p:nvPr>
        </p:nvSpPr>
        <p:spPr>
          <a:xfrm>
            <a:off x="522514" y="1600200"/>
            <a:ext cx="5878286" cy="5257800"/>
          </a:xfrm>
        </p:spPr>
        <p:txBody>
          <a:bodyPr/>
          <a:lstStyle/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r>
              <a:rPr lang="en-US" sz="2200" dirty="0"/>
              <a:t>1829 – Dress begins to flare at hem and shoulders are built up</a:t>
            </a:r>
          </a:p>
          <a:p>
            <a:pPr marL="0" indent="0">
              <a:buNone/>
            </a:pPr>
            <a:endParaRPr lang="en-US" sz="2200" dirty="0"/>
          </a:p>
          <a:p>
            <a:pPr eaLnBrk="1" hangingPunct="1"/>
            <a:r>
              <a:rPr lang="en-US" sz="2200" dirty="0"/>
              <a:t>On the left: outdoor wear = longer sleeves</a:t>
            </a:r>
          </a:p>
          <a:p>
            <a:pPr marL="0" indent="0">
              <a:buNone/>
            </a:pPr>
            <a:endParaRPr lang="en-US" sz="2200" dirty="0"/>
          </a:p>
          <a:p>
            <a:pPr eaLnBrk="1" hangingPunct="1"/>
            <a:r>
              <a:rPr lang="en-US" sz="2200" dirty="0"/>
              <a:t>Straw bonnet trimmed in lace/flowers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18435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fi-FI">
              <a:latin typeface="Arial" charset="0"/>
            </a:endParaRPr>
          </a:p>
        </p:txBody>
      </p:sp>
      <p:pic>
        <p:nvPicPr>
          <p:cNvPr id="1843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304800"/>
            <a:ext cx="4289425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1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609600"/>
            <a:ext cx="5486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Men’s Overcoat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86287" y="2021399"/>
            <a:ext cx="7443417" cy="407460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Now that clothes are skimpier there is need for coats. This has a shawl collar and a quilted lining.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Extra pockets to keep the hands warm next to the chest.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 good example of a bell topper hat</a:t>
            </a:r>
          </a:p>
        </p:txBody>
      </p:sp>
      <p:pic>
        <p:nvPicPr>
          <p:cNvPr id="147461" name="Picture 5" descr="Dir_Overcoat &amp; Bell topper18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2600" y="0"/>
            <a:ext cx="2833688" cy="6858000"/>
          </a:xfrm>
        </p:spPr>
      </p:pic>
    </p:spTree>
    <p:extLst>
      <p:ext uri="{BB962C8B-B14F-4D97-AF65-F5344CB8AC3E}">
        <p14:creationId xmlns:p14="http://schemas.microsoft.com/office/powerpoint/2010/main" val="1291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8946" y="-136902"/>
            <a:ext cx="9144000" cy="1524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woolen waistcoat 1840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1478" y="2057400"/>
            <a:ext cx="6732722" cy="480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cs typeface="Arial" charset="0"/>
              </a:rPr>
              <a:t>The waistcoat comes just below the waist </a:t>
            </a:r>
          </a:p>
          <a:p>
            <a:pPr eaLnBrk="1" hangingPunct="1"/>
            <a:r>
              <a:rPr lang="en-US" dirty="0">
                <a:cs typeface="Arial" charset="0"/>
              </a:rPr>
              <a:t>The collar has grown from the stand collar of the Empire Period to the shawl collar</a:t>
            </a:r>
          </a:p>
          <a:p>
            <a:pPr eaLnBrk="1" hangingPunct="1"/>
            <a:r>
              <a:rPr lang="en-US" dirty="0">
                <a:cs typeface="Arial" charset="0"/>
              </a:rPr>
              <a:t>The new high vest pocket is added to the two lower pockets with narrower flaps</a:t>
            </a:r>
          </a:p>
          <a:p>
            <a:pPr eaLnBrk="1" hangingPunct="1"/>
            <a:endParaRPr lang="en-US" sz="22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2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200" dirty="0">
              <a:latin typeface="Arial" charset="0"/>
              <a:cs typeface="Arial" charset="0"/>
            </a:endParaRPr>
          </a:p>
          <a:p>
            <a:r>
              <a:rPr lang="en-US" sz="1800" dirty="0">
                <a:latin typeface="Arial"/>
                <a:cs typeface="Arial"/>
              </a:rPr>
              <a:t>Smithsonian Museum, Washington, D.C</a:t>
            </a: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pic>
        <p:nvPicPr>
          <p:cNvPr id="41987" name="Picture 5" descr="Woolen Waistcoat Smithsonian 18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4200" y="303842"/>
            <a:ext cx="4825756" cy="6057951"/>
          </a:xfrm>
        </p:spPr>
      </p:pic>
    </p:spTree>
    <p:extLst>
      <p:ext uri="{BB962C8B-B14F-4D97-AF65-F5344CB8AC3E}">
        <p14:creationId xmlns:p14="http://schemas.microsoft.com/office/powerpoint/2010/main" val="42126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368135" y="0"/>
            <a:ext cx="6631153" cy="6553200"/>
          </a:xfrm>
        </p:spPr>
        <p:txBody>
          <a:bodyPr>
            <a:normAutofit/>
          </a:bodyPr>
          <a:lstStyle/>
          <a:p>
            <a:pPr eaLnBrk="1" hangingPunct="1"/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Wool overcoat from 1840 - is a longer length adding grace to the silhouette. </a:t>
            </a:r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The shawl collar is transitioning into a notched collar </a:t>
            </a:r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The longer skirt is also flaring out at the hemline. </a:t>
            </a:r>
            <a:br>
              <a:rPr lang="en-US" sz="28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Smithsonian museum, Washington DC</a:t>
            </a:r>
          </a:p>
        </p:txBody>
      </p:sp>
      <p:pic>
        <p:nvPicPr>
          <p:cNvPr id="14848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288" y="25400"/>
            <a:ext cx="3592512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1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>
          <a:xfrm>
            <a:off x="247973" y="60702"/>
            <a:ext cx="9067800" cy="12192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>
                <a:latin typeface="Arial"/>
                <a:cs typeface="Arial"/>
              </a:rPr>
              <a:t>Fashion Plate of menswear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The Gazette of Fashion in 1855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973" y="1295400"/>
            <a:ext cx="6841559" cy="556260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US" dirty="0">
              <a:latin typeface="Lucida Grande" charset="0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Man in the middle wears a frock coat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Stovepipe pants are elongated more with high heels on the shoes/boots.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Top Hat  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Darker coats are in fashion as the Industrial Revolution takes people back to the cities. </a:t>
            </a:r>
          </a:p>
          <a:p>
            <a:pPr marL="0" indent="0">
              <a:buNone/>
              <a:defRPr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1443" name="Picture 5" descr="Chesterfield Fashion plate 3 men 18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9532" y="0"/>
            <a:ext cx="5102468" cy="6726264"/>
          </a:xfrm>
        </p:spPr>
      </p:pic>
    </p:spTree>
    <p:extLst>
      <p:ext uri="{BB962C8B-B14F-4D97-AF65-F5344CB8AC3E}">
        <p14:creationId xmlns:p14="http://schemas.microsoft.com/office/powerpoint/2010/main" val="15653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>
          <a:xfrm>
            <a:off x="144651" y="457200"/>
            <a:ext cx="7758193" cy="990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000" dirty="0">
                <a:latin typeface="Arial"/>
                <a:cs typeface="Arial"/>
              </a:rPr>
              <a:t>Fashion Plate of male sporting costumes Gazette of Fashion in 1855</a:t>
            </a:r>
            <a:r>
              <a:rPr lang="en-US" dirty="0">
                <a:latin typeface="Lucida Grande" charset="0"/>
                <a:ea typeface="+mj-ea"/>
                <a:cs typeface="+mj-cs"/>
              </a:rPr>
              <a:t>.</a:t>
            </a:r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6461" y="2061274"/>
            <a:ext cx="6120539" cy="47967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The new sack coat is shown</a:t>
            </a:r>
          </a:p>
          <a:p>
            <a:pPr marL="0" indent="0">
              <a:buNone/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worn with knee breeches for hunting and with trousers for sportswear.  </a:t>
            </a:r>
          </a:p>
          <a:p>
            <a:pPr marL="0" indent="0">
              <a:buNone/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These clothes were popularized by Albert the Prince Consort to Queen Victoria, who was very fond of hunting</a:t>
            </a:r>
          </a:p>
        </p:txBody>
      </p:sp>
      <p:pic>
        <p:nvPicPr>
          <p:cNvPr id="65539" name="Picture 5" descr="Male sporting fashion 18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1132" y="156677"/>
            <a:ext cx="4850868" cy="6383607"/>
          </a:xfrm>
        </p:spPr>
      </p:pic>
    </p:spTree>
    <p:extLst>
      <p:ext uri="{BB962C8B-B14F-4D97-AF65-F5344CB8AC3E}">
        <p14:creationId xmlns:p14="http://schemas.microsoft.com/office/powerpoint/2010/main" val="2492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309966" y="228600"/>
            <a:ext cx="5252635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200" dirty="0">
                <a:latin typeface="Arial" charset="0"/>
              </a:rPr>
              <a:t>Victoria &amp; Albert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in 1861 portrait by </a:t>
            </a:r>
            <a:r>
              <a:rPr lang="en-US" sz="3200" dirty="0" err="1">
                <a:latin typeface="Arial" charset="0"/>
              </a:rPr>
              <a:t>Mayall</a:t>
            </a:r>
            <a:endParaRPr lang="en-US" sz="3200" dirty="0">
              <a:latin typeface="Arial" charset="0"/>
            </a:endParaRPr>
          </a:p>
        </p:txBody>
      </p:sp>
      <p:sp>
        <p:nvSpPr>
          <p:cNvPr id="66562" name="Text Placeholder 2"/>
          <p:cNvSpPr>
            <a:spLocks noGrp="1"/>
          </p:cNvSpPr>
          <p:nvPr>
            <p:ph type="body" sz="half" idx="1"/>
          </p:nvPr>
        </p:nvSpPr>
        <p:spPr>
          <a:xfrm>
            <a:off x="-495947" y="1981200"/>
            <a:ext cx="6956123" cy="53340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cs typeface="Arial" charset="0"/>
              </a:rPr>
              <a:t>brought Scottish Plaid into  fashion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cs typeface="Arial" charset="0"/>
              </a:rPr>
              <a:t>Consort Prince Albert starts fashion trends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cs typeface="Arial" charset="0"/>
              </a:rPr>
              <a:t>Mid century the British increased imports and exports which secured economic growth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cs typeface="Arial" charset="0"/>
              </a:rPr>
              <a:t>Great Exhibition 1851</a:t>
            </a:r>
          </a:p>
          <a:p>
            <a:pPr lvl="2" eaLnBrk="1" hangingPunct="1">
              <a:lnSpc>
                <a:spcPct val="90000"/>
              </a:lnSpc>
            </a:pPr>
            <a:endParaRPr lang="en-US" dirty="0">
              <a:latin typeface="Book Antiqua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66563" name="Content Placeholder 6" descr="RC_Victoria and Albert_4341c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7" r="-1367"/>
          <a:stretch>
            <a:fillRect/>
          </a:stretch>
        </p:blipFill>
        <p:spPr>
          <a:xfrm>
            <a:off x="6629401" y="-211138"/>
            <a:ext cx="5105400" cy="7069138"/>
          </a:xfrm>
        </p:spPr>
      </p:pic>
    </p:spTree>
    <p:extLst>
      <p:ext uri="{BB962C8B-B14F-4D97-AF65-F5344CB8AC3E}">
        <p14:creationId xmlns:p14="http://schemas.microsoft.com/office/powerpoint/2010/main" val="41743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>
          <a:xfrm>
            <a:off x="187271" y="152400"/>
            <a:ext cx="9211159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latin typeface="Lucida Grande" charset="0"/>
                <a:ea typeface="+mj-ea"/>
                <a:cs typeface="+mj-cs"/>
              </a:rPr>
              <a:t>Plaids are made popular by</a:t>
            </a:r>
            <a:br>
              <a:rPr lang="en-US" dirty="0">
                <a:latin typeface="Lucida Grande" charset="0"/>
                <a:ea typeface="+mj-ea"/>
                <a:cs typeface="+mj-cs"/>
              </a:rPr>
            </a:br>
            <a:r>
              <a:rPr lang="en-US" dirty="0">
                <a:latin typeface="Lucida Grande" charset="0"/>
                <a:ea typeface="+mj-ea"/>
                <a:cs typeface="+mj-cs"/>
              </a:rPr>
              <a:t>Queen Victoria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7315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Lucida Grande" charset="0"/>
            </a:endParaRPr>
          </a:p>
          <a:p>
            <a:pPr marL="0" indent="0">
              <a:buNone/>
              <a:defRPr/>
            </a:pPr>
            <a:r>
              <a:rPr lang="en-US" sz="2600" dirty="0">
                <a:latin typeface="Arial"/>
                <a:cs typeface="Arial"/>
              </a:rPr>
              <a:t>   Journal des </a:t>
            </a:r>
            <a:r>
              <a:rPr lang="en-US" sz="2600" dirty="0" err="1">
                <a:latin typeface="Arial"/>
                <a:cs typeface="Arial"/>
              </a:rPr>
              <a:t>Tailleurs</a:t>
            </a:r>
            <a:r>
              <a:rPr lang="en-US" sz="2600" dirty="0">
                <a:latin typeface="Arial"/>
                <a:cs typeface="Arial"/>
              </a:rPr>
              <a:t> in 1860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/>
                <a:cs typeface="Arial"/>
              </a:rPr>
              <a:t>Double-breasted and single-breasted frock coats again.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/>
                <a:cs typeface="Arial"/>
              </a:rPr>
              <a:t>A fashion for Tartan plaids on children is started by Queen Victoria who takes her clan to </a:t>
            </a:r>
            <a:r>
              <a:rPr lang="en-US" sz="2600" dirty="0" err="1">
                <a:latin typeface="Arial"/>
                <a:cs typeface="Arial"/>
              </a:rPr>
              <a:t>Balmoral</a:t>
            </a:r>
            <a:r>
              <a:rPr lang="en-US" sz="2600" dirty="0">
                <a:latin typeface="Arial"/>
                <a:cs typeface="Arial"/>
              </a:rPr>
              <a:t> Castle in Scotland for family holidays.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Lucida Grande" charset="0"/>
            </a:endParaRPr>
          </a:p>
        </p:txBody>
      </p:sp>
      <p:pic>
        <p:nvPicPr>
          <p:cNvPr id="56323" name="Picture 5" descr="Men stovepipe child balmoral Journal Tailleurs 18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152400"/>
            <a:ext cx="4689529" cy="6492511"/>
          </a:xfrm>
        </p:spPr>
      </p:pic>
    </p:spTree>
    <p:extLst>
      <p:ext uri="{BB962C8B-B14F-4D97-AF65-F5344CB8AC3E}">
        <p14:creationId xmlns:p14="http://schemas.microsoft.com/office/powerpoint/2010/main" val="24239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393552"/>
            <a:ext cx="8915400" cy="1752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Three women</a:t>
            </a:r>
            <a:r>
              <a:rPr lang="ja-JP" altLang="en-US" sz="2400" dirty="0">
                <a:latin typeface="Arial"/>
                <a:cs typeface="Arial"/>
              </a:rPr>
              <a:t>’</a:t>
            </a:r>
            <a:r>
              <a:rPr lang="en-US" altLang="ja-JP" sz="2400" dirty="0">
                <a:latin typeface="Arial"/>
                <a:cs typeface="Arial"/>
              </a:rPr>
              <a:t>s dresses from Great </a:t>
            </a:r>
            <a:r>
              <a:rPr lang="en-US" altLang="ja-JP" sz="2400" dirty="0" err="1">
                <a:latin typeface="Arial"/>
                <a:cs typeface="Arial"/>
              </a:rPr>
              <a:t>Pulteney</a:t>
            </a:r>
            <a:r>
              <a:rPr lang="en-US" altLang="ja-JP" sz="2400" dirty="0">
                <a:latin typeface="Arial"/>
                <a:cs typeface="Arial"/>
              </a:rPr>
              <a:t> Street, 1850</a:t>
            </a:r>
            <a:br>
              <a:rPr lang="en-US" altLang="ja-JP" sz="2400" dirty="0">
                <a:latin typeface="Arial"/>
                <a:cs typeface="Arial"/>
              </a:rPr>
            </a:br>
            <a:endParaRPr lang="en-US" sz="2400" dirty="0">
              <a:latin typeface="Arial"/>
              <a:cs typeface="Arial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436" y="4343400"/>
            <a:ext cx="11849564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latin typeface="Arial" charset="0"/>
                <a:cs typeface="Arial" charset="0"/>
              </a:rPr>
              <a:t>- Contrast to the new darker prints and plaids of the mid-century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latin typeface="Arial" charset="0"/>
                <a:cs typeface="Arial" charset="0"/>
              </a:rPr>
              <a:t>- Bell sleeves are back in fashion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latin typeface="Arial" charset="0"/>
                <a:cs typeface="Arial" charset="0"/>
              </a:rPr>
              <a:t>- The skirts get fuller and a concern over the weight of crinoline petticoats prevails.</a:t>
            </a:r>
          </a:p>
          <a:p>
            <a:pPr marL="0" indent="0">
              <a:buNone/>
            </a:pPr>
            <a:endParaRPr lang="en-US" sz="2200" dirty="0">
              <a:latin typeface="Arial" charset="0"/>
              <a:cs typeface="Arial" charset="0"/>
            </a:endParaRPr>
          </a:p>
        </p:txBody>
      </p:sp>
      <p:pic>
        <p:nvPicPr>
          <p:cNvPr id="53251" name="Picture 5" descr="3 women Great Pulteney 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0171" y="758733"/>
            <a:ext cx="5620258" cy="3839766"/>
          </a:xfrm>
        </p:spPr>
      </p:pic>
    </p:spTree>
    <p:extLst>
      <p:ext uri="{BB962C8B-B14F-4D97-AF65-F5344CB8AC3E}">
        <p14:creationId xmlns:p14="http://schemas.microsoft.com/office/powerpoint/2010/main" val="11741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4468" y="304800"/>
            <a:ext cx="6182532" cy="6553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1850 </a:t>
            </a:r>
            <a:r>
              <a:rPr lang="en-US" dirty="0" err="1"/>
              <a:t>Madamoiselle</a:t>
            </a:r>
            <a:r>
              <a:rPr lang="en-US" dirty="0"/>
              <a:t> </a:t>
            </a:r>
            <a:r>
              <a:rPr lang="en-US" dirty="0" err="1"/>
              <a:t>Rosati</a:t>
            </a:r>
            <a:r>
              <a:rPr lang="en-US" dirty="0"/>
              <a:t> photographed by Boucher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Wears a three tiered dress in new manufactured materials which are lighter</a:t>
            </a:r>
          </a:p>
        </p:txBody>
      </p:sp>
      <p:pic>
        <p:nvPicPr>
          <p:cNvPr id="64514" name="Content Placeholder 6" descr="RH_1850_Mlle Rosati in a 3 flounced skirt with special materials manuf. for decoration_Boucher(Sirot photo coll)_4562c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64" r="-8464"/>
          <a:stretch>
            <a:fillRect/>
          </a:stretch>
        </p:blipFill>
        <p:spPr>
          <a:xfrm>
            <a:off x="6700434" y="104775"/>
            <a:ext cx="4876800" cy="6753225"/>
          </a:xfrm>
        </p:spPr>
      </p:pic>
    </p:spTree>
    <p:extLst>
      <p:ext uri="{BB962C8B-B14F-4D97-AF65-F5344CB8AC3E}">
        <p14:creationId xmlns:p14="http://schemas.microsoft.com/office/powerpoint/2010/main" val="3588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33338"/>
            <a:ext cx="1152939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3600" dirty="0">
                <a:cs typeface="Arial"/>
              </a:rPr>
              <a:t>Fashion Plate from Gazette of Fashion, 1859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54864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Women wear the new rounded skirts held out with a hoop.  The tiered layers cover the bands of the hoop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Bonnets move to the back of the head allowing the face to be seen and better supervision over the popular accessory, children.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68611" name="Picture 5" descr="Fashion plate tiered crinolines 18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1734586"/>
            <a:ext cx="6580150" cy="4336566"/>
          </a:xfrm>
        </p:spPr>
      </p:pic>
    </p:spTree>
    <p:extLst>
      <p:ext uri="{BB962C8B-B14F-4D97-AF65-F5344CB8AC3E}">
        <p14:creationId xmlns:p14="http://schemas.microsoft.com/office/powerpoint/2010/main" val="6850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6" r="-1828"/>
          <a:stretch/>
        </p:blipFill>
        <p:spPr>
          <a:xfrm>
            <a:off x="1981201" y="1"/>
            <a:ext cx="3934827" cy="7215305"/>
          </a:xfrm>
        </p:spPr>
      </p:pic>
      <p:sp>
        <p:nvSpPr>
          <p:cNvPr id="5" name="Tekstiruutu 4"/>
          <p:cNvSpPr txBox="1"/>
          <p:nvPr/>
        </p:nvSpPr>
        <p:spPr>
          <a:xfrm>
            <a:off x="5916028" y="2110842"/>
            <a:ext cx="47519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Transitional</a:t>
            </a:r>
            <a:r>
              <a:rPr lang="fi-FI" sz="2400" dirty="0"/>
              <a:t> </a:t>
            </a:r>
            <a:r>
              <a:rPr lang="fi-FI" sz="2400" dirty="0" err="1"/>
              <a:t>gown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1825 – 30’s </a:t>
            </a:r>
          </a:p>
          <a:p>
            <a:endParaRPr lang="fi-FI" sz="2400" dirty="0"/>
          </a:p>
          <a:p>
            <a:r>
              <a:rPr lang="fi-FI" sz="2400" dirty="0"/>
              <a:t>White </a:t>
            </a:r>
            <a:r>
              <a:rPr lang="fi-FI" sz="2400" dirty="0" err="1"/>
              <a:t>colour</a:t>
            </a:r>
            <a:r>
              <a:rPr lang="fi-FI" sz="2400" dirty="0"/>
              <a:t> and soft </a:t>
            </a:r>
            <a:r>
              <a:rPr lang="fi-FI" sz="2400" dirty="0" err="1"/>
              <a:t>cotton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Empire </a:t>
            </a:r>
            <a:r>
              <a:rPr lang="fi-FI" sz="2400" dirty="0" err="1"/>
              <a:t>period</a:t>
            </a:r>
            <a:endParaRPr lang="fi-FI" sz="2400" dirty="0"/>
          </a:p>
          <a:p>
            <a:endParaRPr lang="fi-FI" sz="2400" dirty="0"/>
          </a:p>
          <a:p>
            <a:r>
              <a:rPr lang="fi-FI" sz="2400" dirty="0" err="1"/>
              <a:t>Slightly</a:t>
            </a:r>
            <a:r>
              <a:rPr lang="fi-FI" sz="2400" dirty="0"/>
              <a:t> </a:t>
            </a:r>
            <a:r>
              <a:rPr lang="fi-FI" sz="2400" dirty="0" err="1"/>
              <a:t>lower</a:t>
            </a:r>
            <a:r>
              <a:rPr lang="fi-FI" sz="2400" dirty="0"/>
              <a:t> </a:t>
            </a:r>
            <a:r>
              <a:rPr lang="fi-FI" sz="2400" dirty="0" err="1"/>
              <a:t>waistline</a:t>
            </a:r>
            <a:r>
              <a:rPr lang="fi-FI" sz="2400" dirty="0"/>
              <a:t>, </a:t>
            </a:r>
            <a:r>
              <a:rPr lang="fi-FI" sz="2400" dirty="0" err="1"/>
              <a:t>longer</a:t>
            </a:r>
            <a:r>
              <a:rPr lang="fi-FI" sz="2400" dirty="0"/>
              <a:t> </a:t>
            </a:r>
            <a:r>
              <a:rPr lang="fi-FI" sz="2400" dirty="0" err="1"/>
              <a:t>leg´o</a:t>
            </a:r>
            <a:r>
              <a:rPr lang="fi-FI" sz="2400" dirty="0"/>
              <a:t> </a:t>
            </a:r>
            <a:r>
              <a:rPr lang="fi-FI" sz="2400" dirty="0" err="1"/>
              <a:t>mutton</a:t>
            </a:r>
            <a:r>
              <a:rPr lang="fi-FI" sz="2400" dirty="0"/>
              <a:t> </a:t>
            </a:r>
            <a:r>
              <a:rPr lang="fi-FI" sz="2400" dirty="0" err="1"/>
              <a:t>sleeves</a:t>
            </a:r>
            <a:r>
              <a:rPr lang="fi-FI" sz="2400" dirty="0"/>
              <a:t> and </a:t>
            </a:r>
            <a:r>
              <a:rPr lang="fi-FI" sz="2400" dirty="0" err="1"/>
              <a:t>decoration</a:t>
            </a:r>
            <a:r>
              <a:rPr lang="fi-FI" sz="2400" dirty="0"/>
              <a:t> at the </a:t>
            </a:r>
            <a:r>
              <a:rPr lang="fi-FI" sz="2400" dirty="0" err="1"/>
              <a:t>hem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</a:t>
            </a:r>
            <a:r>
              <a:rPr lang="fi-FI" sz="2400" dirty="0" err="1"/>
              <a:t>Romantic</a:t>
            </a:r>
            <a:r>
              <a:rPr lang="fi-FI" sz="2400" dirty="0"/>
              <a:t> </a:t>
            </a:r>
            <a:r>
              <a:rPr lang="fi-FI" sz="2400" dirty="0" err="1"/>
              <a:t>period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76598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113654" y="203103"/>
            <a:ext cx="91440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ja-JP" sz="3200">
                <a:latin typeface="Arial" charset="0"/>
              </a:rPr>
              <a:t>Coal tar dye </a:t>
            </a:r>
            <a:r>
              <a:rPr lang="mr-IN" altLang="ja-JP" sz="3200">
                <a:latin typeface="Arial" charset="0"/>
              </a:rPr>
              <a:t>–</a:t>
            </a:r>
            <a:r>
              <a:rPr lang="en-US" altLang="ja-JP" sz="3200">
                <a:latin typeface="Arial" charset="0"/>
              </a:rPr>
              <a:t> Aniline hues and deep dark browns  become fashionable </a:t>
            </a:r>
            <a:endParaRPr lang="en-US" sz="3200">
              <a:latin typeface="Arial" charset="0"/>
            </a:endParaRPr>
          </a:p>
        </p:txBody>
      </p:sp>
      <p:sp>
        <p:nvSpPr>
          <p:cNvPr id="2" name="Sisällön paikkamerkki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027" y="994161"/>
            <a:ext cx="7674702" cy="589873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41776" y="5865167"/>
            <a:ext cx="347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Godey’s</a:t>
            </a:r>
            <a:r>
              <a:rPr lang="fi-FI" sz="2400" dirty="0"/>
              <a:t> </a:t>
            </a:r>
            <a:r>
              <a:rPr lang="fi-FI" sz="2400" dirty="0" err="1"/>
              <a:t>lady’s</a:t>
            </a:r>
            <a:r>
              <a:rPr lang="fi-FI" sz="2400" dirty="0"/>
              <a:t> </a:t>
            </a:r>
            <a:r>
              <a:rPr lang="fi-FI" sz="2400" dirty="0" err="1"/>
              <a:t>book</a:t>
            </a:r>
            <a:r>
              <a:rPr lang="fi-FI" sz="2400" dirty="0"/>
              <a:t>, 1865</a:t>
            </a:r>
          </a:p>
        </p:txBody>
      </p:sp>
    </p:spTree>
    <p:extLst>
      <p:ext uri="{BB962C8B-B14F-4D97-AF65-F5344CB8AC3E}">
        <p14:creationId xmlns:p14="http://schemas.microsoft.com/office/powerpoint/2010/main" val="39393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611549" y="626424"/>
            <a:ext cx="5010608" cy="6231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3000" dirty="0"/>
              <a:t>Day </a:t>
            </a:r>
            <a:r>
              <a:rPr lang="fi-FI" sz="3000" dirty="0" err="1"/>
              <a:t>Dress</a:t>
            </a:r>
            <a:r>
              <a:rPr lang="fi-FI" sz="3000" dirty="0"/>
              <a:t> 1855</a:t>
            </a:r>
          </a:p>
          <a:p>
            <a:r>
              <a:rPr lang="fi-FI" sz="3000" dirty="0" err="1"/>
              <a:t>Velvet</a:t>
            </a:r>
            <a:r>
              <a:rPr lang="fi-FI" sz="3000" dirty="0"/>
              <a:t> </a:t>
            </a:r>
            <a:r>
              <a:rPr lang="fi-FI" sz="3000" dirty="0" err="1"/>
              <a:t>dresses</a:t>
            </a:r>
            <a:r>
              <a:rPr lang="fi-FI" sz="3000" dirty="0"/>
              <a:t> </a:t>
            </a:r>
            <a:r>
              <a:rPr lang="fi-FI" sz="3000" dirty="0" err="1"/>
              <a:t>with</a:t>
            </a:r>
            <a:r>
              <a:rPr lang="fi-FI" sz="3000" dirty="0"/>
              <a:t> </a:t>
            </a:r>
            <a:r>
              <a:rPr lang="fi-FI" sz="3000" dirty="0" err="1"/>
              <a:t>fringe</a:t>
            </a:r>
            <a:r>
              <a:rPr lang="fi-FI" sz="3000" dirty="0"/>
              <a:t> </a:t>
            </a:r>
            <a:r>
              <a:rPr lang="fi-FI" sz="3000" dirty="0" err="1"/>
              <a:t>trimmings</a:t>
            </a:r>
            <a:r>
              <a:rPr lang="fi-FI" sz="3000" dirty="0"/>
              <a:t> </a:t>
            </a:r>
            <a:r>
              <a:rPr lang="fi-FI" sz="3000" dirty="0" err="1"/>
              <a:t>were</a:t>
            </a:r>
            <a:r>
              <a:rPr lang="fi-FI" sz="3000" dirty="0"/>
              <a:t> </a:t>
            </a:r>
            <a:r>
              <a:rPr lang="fi-FI" sz="3000" dirty="0" err="1"/>
              <a:t>highly</a:t>
            </a:r>
            <a:r>
              <a:rPr lang="fi-FI" sz="3000" dirty="0"/>
              <a:t> </a:t>
            </a:r>
            <a:r>
              <a:rPr lang="fi-FI" sz="3000" dirty="0" err="1"/>
              <a:t>fashionable</a:t>
            </a:r>
            <a:r>
              <a:rPr lang="fi-FI" sz="3000" dirty="0"/>
              <a:t> in </a:t>
            </a:r>
            <a:r>
              <a:rPr lang="fi-FI" sz="3000" dirty="0" err="1"/>
              <a:t>the</a:t>
            </a:r>
            <a:r>
              <a:rPr lang="fi-FI" sz="3000" dirty="0"/>
              <a:t> 1850s </a:t>
            </a:r>
          </a:p>
          <a:p>
            <a:pPr marL="0" indent="0">
              <a:buNone/>
            </a:pPr>
            <a:endParaRPr lang="fi-FI" sz="3000" u="sng" dirty="0"/>
          </a:p>
          <a:p>
            <a:pPr marL="0" indent="0">
              <a:buNone/>
            </a:pPr>
            <a:r>
              <a:rPr lang="fi-FI" sz="3000" u="sng" dirty="0"/>
              <a:t>In </a:t>
            </a:r>
            <a:r>
              <a:rPr lang="fi-FI" sz="3000" u="sng" dirty="0" err="1"/>
              <a:t>Illustrated</a:t>
            </a:r>
            <a:r>
              <a:rPr lang="fi-FI" sz="3000" u="sng" dirty="0"/>
              <a:t> London News:</a:t>
            </a:r>
          </a:p>
          <a:p>
            <a:pPr marL="0" indent="0">
              <a:buNone/>
            </a:pPr>
            <a:endParaRPr lang="fi-FI" sz="3000" i="1" u="sng" dirty="0"/>
          </a:p>
          <a:p>
            <a:pPr marL="0" indent="0" fontAlgn="base">
              <a:buNone/>
            </a:pPr>
            <a:r>
              <a:rPr lang="fi-FI" sz="3000" i="1" dirty="0"/>
              <a:t>”</a:t>
            </a:r>
            <a:r>
              <a:rPr lang="fi-FI" sz="3000" i="1" dirty="0" err="1"/>
              <a:t>Fringe</a:t>
            </a:r>
            <a:r>
              <a:rPr lang="fi-FI" sz="3000" i="1" dirty="0"/>
              <a:t> </a:t>
            </a:r>
            <a:r>
              <a:rPr lang="fi-FI" sz="3000" i="1" dirty="0" err="1"/>
              <a:t>may</a:t>
            </a:r>
            <a:r>
              <a:rPr lang="fi-FI" sz="3000" i="1" dirty="0"/>
              <a:t> </a:t>
            </a:r>
            <a:r>
              <a:rPr lang="fi-FI" sz="3000" i="1" dirty="0" err="1"/>
              <a:t>be</a:t>
            </a:r>
            <a:r>
              <a:rPr lang="fi-FI" sz="3000" i="1" dirty="0"/>
              <a:t> </a:t>
            </a:r>
            <a:r>
              <a:rPr lang="fi-FI" sz="3000" i="1" dirty="0" err="1"/>
              <a:t>said</a:t>
            </a:r>
            <a:r>
              <a:rPr lang="fi-FI" sz="3000" i="1" dirty="0"/>
              <a:t> to </a:t>
            </a:r>
            <a:r>
              <a:rPr lang="fi-FI" sz="3000" i="1" dirty="0" err="1"/>
              <a:t>be</a:t>
            </a:r>
            <a:r>
              <a:rPr lang="fi-FI" sz="3000" i="1" dirty="0"/>
              <a:t> </a:t>
            </a:r>
            <a:r>
              <a:rPr lang="fi-FI" sz="3000" i="1" dirty="0" err="1"/>
              <a:t>the</a:t>
            </a:r>
            <a:r>
              <a:rPr lang="fi-FI" sz="3000" i="1" dirty="0"/>
              <a:t> </a:t>
            </a:r>
            <a:r>
              <a:rPr lang="fi-FI" sz="3000" i="1" dirty="0" err="1"/>
              <a:t>most</a:t>
            </a:r>
            <a:r>
              <a:rPr lang="fi-FI" sz="3000" i="1" dirty="0"/>
              <a:t> </a:t>
            </a:r>
            <a:r>
              <a:rPr lang="fi-FI" sz="3000" i="1" dirty="0" err="1"/>
              <a:t>becoming</a:t>
            </a:r>
            <a:r>
              <a:rPr lang="fi-FI" sz="3000" i="1" dirty="0"/>
              <a:t> of </a:t>
            </a:r>
            <a:r>
              <a:rPr lang="fi-FI" sz="3000" i="1" dirty="0" err="1"/>
              <a:t>all</a:t>
            </a:r>
            <a:r>
              <a:rPr lang="fi-FI" sz="3000" i="1" dirty="0"/>
              <a:t> </a:t>
            </a:r>
            <a:r>
              <a:rPr lang="fi-FI" sz="3000" i="1" dirty="0" err="1"/>
              <a:t>trimmings</a:t>
            </a:r>
            <a:r>
              <a:rPr lang="fi-FI" sz="3000" i="1" dirty="0"/>
              <a:t> on a </a:t>
            </a:r>
            <a:r>
              <a:rPr lang="fi-FI" sz="3000" i="1" dirty="0" err="1"/>
              <a:t>lady's</a:t>
            </a:r>
            <a:r>
              <a:rPr lang="fi-FI" sz="3000" i="1" dirty="0"/>
              <a:t> </a:t>
            </a:r>
            <a:r>
              <a:rPr lang="fi-FI" sz="3000" i="1" dirty="0" err="1"/>
              <a:t>dress</a:t>
            </a:r>
            <a:r>
              <a:rPr lang="fi-FI" sz="3000" i="1" dirty="0"/>
              <a:t>; it </a:t>
            </a:r>
            <a:r>
              <a:rPr lang="fi-FI" sz="3000" i="1" dirty="0" err="1"/>
              <a:t>seems</a:t>
            </a:r>
            <a:r>
              <a:rPr lang="fi-FI" sz="3000" i="1" dirty="0"/>
              <a:t> to </a:t>
            </a:r>
            <a:r>
              <a:rPr lang="fi-FI" sz="3000" i="1" dirty="0" err="1"/>
              <a:t>possess</a:t>
            </a:r>
            <a:r>
              <a:rPr lang="fi-FI" sz="3000" i="1" dirty="0"/>
              <a:t> </a:t>
            </a:r>
            <a:r>
              <a:rPr lang="fi-FI" sz="3000" i="1" dirty="0" err="1"/>
              <a:t>the</a:t>
            </a:r>
            <a:r>
              <a:rPr lang="fi-FI" sz="3000" i="1" dirty="0"/>
              <a:t> </a:t>
            </a:r>
            <a:r>
              <a:rPr lang="fi-FI" sz="3000" i="1" dirty="0" err="1"/>
              <a:t>power</a:t>
            </a:r>
            <a:r>
              <a:rPr lang="fi-FI" sz="3000" i="1" dirty="0"/>
              <a:t> of </a:t>
            </a:r>
            <a:r>
              <a:rPr lang="fi-FI" sz="3000" i="1" dirty="0" err="1"/>
              <a:t>imparting</a:t>
            </a:r>
            <a:r>
              <a:rPr lang="fi-FI" sz="3000" i="1" dirty="0"/>
              <a:t> </a:t>
            </a:r>
            <a:r>
              <a:rPr lang="fi-FI" sz="3000" i="1" dirty="0" err="1"/>
              <a:t>lightness</a:t>
            </a:r>
            <a:r>
              <a:rPr lang="fi-FI" sz="3000" i="1" dirty="0"/>
              <a:t> and </a:t>
            </a:r>
            <a:r>
              <a:rPr lang="fi-FI" sz="3000" i="1" dirty="0" err="1"/>
              <a:t>suppleness</a:t>
            </a:r>
            <a:r>
              <a:rPr lang="fi-FI" sz="3000" i="1" dirty="0"/>
              <a:t> to </a:t>
            </a:r>
            <a:r>
              <a:rPr lang="fi-FI" sz="3000" i="1" dirty="0" err="1"/>
              <a:t>the</a:t>
            </a:r>
            <a:r>
              <a:rPr lang="fi-FI" sz="3000" i="1" dirty="0"/>
              <a:t> </a:t>
            </a:r>
            <a:r>
              <a:rPr lang="fi-FI" sz="3000" i="1" dirty="0" err="1"/>
              <a:t>movements</a:t>
            </a:r>
            <a:r>
              <a:rPr lang="fi-FI" sz="3000" i="1" dirty="0"/>
              <a:t> of </a:t>
            </a:r>
            <a:r>
              <a:rPr lang="fi-FI" sz="3000" i="1" dirty="0" err="1"/>
              <a:t>the</a:t>
            </a:r>
            <a:r>
              <a:rPr lang="fi-FI" sz="3000" i="1" dirty="0"/>
              <a:t> </a:t>
            </a:r>
            <a:r>
              <a:rPr lang="fi-FI" sz="3000" i="1" dirty="0" err="1"/>
              <a:t>wearer</a:t>
            </a:r>
            <a:r>
              <a:rPr lang="fi-FI" sz="3000" i="1" dirty="0"/>
              <a:t>"</a:t>
            </a:r>
          </a:p>
          <a:p>
            <a:pPr marL="0" indent="0">
              <a:buNone/>
            </a:pPr>
            <a:br>
              <a:rPr lang="fi-FI" dirty="0"/>
            </a:b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58" y="0"/>
            <a:ext cx="5258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43600" cy="59139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100" dirty="0">
                <a:latin typeface="+mn-lt"/>
              </a:rPr>
              <a:t>Chemise and Hoops, 1860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Whalebone corset and sprung steel hoops held in place with canvas strips.  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Quilted bottom eliminates the hoop silhouette.</a:t>
            </a:r>
            <a:br>
              <a:rPr lang="en-US" sz="36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2000" dirty="0">
                <a:latin typeface="+mn-lt"/>
              </a:rPr>
              <a:t> Victoria and Albert Museum</a:t>
            </a:r>
          </a:p>
        </p:txBody>
      </p:sp>
      <p:pic>
        <p:nvPicPr>
          <p:cNvPr id="74754" name="Picture 5" descr="Chemise &amp; Hoops V&amp;A 18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5514" y="31751"/>
            <a:ext cx="4586287" cy="6511925"/>
          </a:xfrm>
        </p:spPr>
      </p:pic>
    </p:spTree>
    <p:extLst>
      <p:ext uri="{BB962C8B-B14F-4D97-AF65-F5344CB8AC3E}">
        <p14:creationId xmlns:p14="http://schemas.microsoft.com/office/powerpoint/2010/main" val="5858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496" y="1752600"/>
            <a:ext cx="6801678" cy="4114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/>
              <a:t>Hoop from 1865 has 40 steel hoops</a:t>
            </a:r>
          </a:p>
          <a:p>
            <a:pPr>
              <a:defRPr/>
            </a:pPr>
            <a:r>
              <a:rPr lang="en-US" sz="2400" dirty="0"/>
              <a:t>11 white linen tapes hold the hoops in place</a:t>
            </a:r>
          </a:p>
          <a:p>
            <a:pPr>
              <a:defRPr/>
            </a:pPr>
            <a:r>
              <a:rPr lang="en-US" sz="2400" dirty="0"/>
              <a:t>First used by the House of Worth in Paris as an alternative to the massive Crinolines</a:t>
            </a:r>
          </a:p>
        </p:txBody>
      </p:sp>
      <p:pic>
        <p:nvPicPr>
          <p:cNvPr id="75779" name="Picture 5" descr="1865 crinoline 40 steel wire hoops, 11 wht linen ta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7990" y="79375"/>
            <a:ext cx="5324010" cy="6665982"/>
          </a:xfrm>
        </p:spPr>
      </p:pic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96" y="0"/>
            <a:ext cx="8763000" cy="990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Hoops to hold out the wide skirt </a:t>
            </a:r>
          </a:p>
        </p:txBody>
      </p:sp>
    </p:spTree>
    <p:extLst>
      <p:ext uri="{BB962C8B-B14F-4D97-AF65-F5344CB8AC3E}">
        <p14:creationId xmlns:p14="http://schemas.microsoft.com/office/powerpoint/2010/main" val="31728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Calibri" charset="0"/>
            </a:endParaRPr>
          </a:p>
        </p:txBody>
      </p:sp>
      <p:sp>
        <p:nvSpPr>
          <p:cNvPr id="76802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>
              <a:latin typeface="Calibri" charset="0"/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581403" y="762000"/>
            <a:ext cx="6610597" cy="5334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i-FI" dirty="0"/>
              <a:t>Hoop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metal</a:t>
            </a:r>
            <a:r>
              <a:rPr lang="fi-FI" dirty="0"/>
              <a:t> </a:t>
            </a:r>
            <a:r>
              <a:rPr lang="fi-FI" dirty="0" err="1"/>
              <a:t>wires</a:t>
            </a:r>
            <a:r>
              <a:rPr lang="fi-FI" dirty="0"/>
              <a:t>,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stored</a:t>
            </a:r>
            <a:r>
              <a:rPr lang="fi-FI" dirty="0"/>
              <a:t> </a:t>
            </a:r>
            <a:r>
              <a:rPr lang="fi-FI" dirty="0" err="1"/>
              <a:t>flat</a:t>
            </a:r>
            <a:endParaRPr lang="fi-FI" dirty="0"/>
          </a:p>
          <a:p>
            <a:pPr>
              <a:defRPr/>
            </a:pPr>
            <a:endParaRPr lang="fi-FI" dirty="0"/>
          </a:p>
          <a:p>
            <a:pPr marL="0" indent="0">
              <a:buNone/>
              <a:defRPr/>
            </a:pPr>
            <a:endParaRPr lang="fi-FI" dirty="0"/>
          </a:p>
        </p:txBody>
      </p:sp>
      <p:pic>
        <p:nvPicPr>
          <p:cNvPr id="76806" name="Kuva 6" descr="IMG_0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38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4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510002" y="0"/>
            <a:ext cx="60960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1851-54 Bloomer costume</a:t>
            </a:r>
          </a:p>
        </p:txBody>
      </p:sp>
      <p:sp>
        <p:nvSpPr>
          <p:cNvPr id="115714" name="Text Placeholder 2"/>
          <p:cNvSpPr>
            <a:spLocks noGrp="1"/>
          </p:cNvSpPr>
          <p:nvPr>
            <p:ph type="body" sz="half" idx="1"/>
          </p:nvPr>
        </p:nvSpPr>
        <p:spPr>
          <a:xfrm>
            <a:off x="357809" y="1143000"/>
            <a:ext cx="7229126" cy="5638800"/>
          </a:xfrm>
        </p:spPr>
        <p:txBody>
          <a:bodyPr rtlCol="0">
            <a:normAutofit/>
          </a:bodyPr>
          <a:lstStyle/>
          <a:p>
            <a:pPr marL="0" lvl="1" indent="0">
              <a:buClr>
                <a:schemeClr val="hlink"/>
              </a:buClr>
              <a:buSzPct val="60000"/>
              <a:buNone/>
              <a:defRPr/>
            </a:pPr>
            <a:r>
              <a:rPr lang="ja-JP" altLang="en-US" sz="2800" dirty="0">
                <a:cs typeface="Arial"/>
              </a:rPr>
              <a:t>“</a:t>
            </a:r>
            <a:r>
              <a:rPr lang="en-US" altLang="ja-JP" sz="2800" dirty="0">
                <a:cs typeface="Arial"/>
              </a:rPr>
              <a:t>Sanitary clothing</a:t>
            </a:r>
            <a:r>
              <a:rPr lang="ja-JP" altLang="en-US" sz="2800" dirty="0">
                <a:cs typeface="Arial"/>
              </a:rPr>
              <a:t>”</a:t>
            </a:r>
            <a:r>
              <a:rPr lang="en-US" altLang="ja-JP" sz="2800" dirty="0">
                <a:cs typeface="Arial"/>
              </a:rPr>
              <a:t> worn by Amelia Bloomer, Susan B. Anthony, Lucy Stone, Elizabeth Cady Stanton</a:t>
            </a:r>
          </a:p>
          <a:p>
            <a:pPr marL="342900" lvl="1" indent="-342900"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endParaRPr lang="en-US" sz="2800" dirty="0">
              <a:cs typeface="Arial"/>
            </a:endParaRPr>
          </a:p>
          <a:p>
            <a:pPr marL="0" lvl="1" indent="0">
              <a:buClr>
                <a:schemeClr val="hlink"/>
              </a:buClr>
              <a:buSzPct val="60000"/>
              <a:buNone/>
              <a:defRPr/>
            </a:pPr>
            <a:endParaRPr lang="en-US" sz="2800" dirty="0">
              <a:cs typeface="Arial"/>
            </a:endParaRPr>
          </a:p>
          <a:p>
            <a:pPr>
              <a:defRPr/>
            </a:pPr>
            <a:r>
              <a:rPr lang="en-US" dirty="0">
                <a:cs typeface="Arial"/>
              </a:rPr>
              <a:t>Bloomer Costume was named after reformer Amelia Bloomer who began a bi-weekly periodical called the </a:t>
            </a:r>
            <a:r>
              <a:rPr lang="en-US" i="1" dirty="0">
                <a:cs typeface="Arial"/>
              </a:rPr>
              <a:t>Lily, </a:t>
            </a:r>
            <a:r>
              <a:rPr lang="en-US" dirty="0">
                <a:cs typeface="Arial"/>
              </a:rPr>
              <a:t>where she promoted sanitary clothing.</a:t>
            </a:r>
          </a:p>
          <a:p>
            <a:pPr marL="0" indent="0">
              <a:buNone/>
              <a:defRPr/>
            </a:pPr>
            <a:endParaRPr lang="en-US" dirty="0">
              <a:cs typeface="Arial"/>
            </a:endParaRPr>
          </a:p>
          <a:p>
            <a:pPr>
              <a:defRPr/>
            </a:pPr>
            <a:r>
              <a:rPr lang="en-US" dirty="0">
                <a:cs typeface="Arial"/>
              </a:rPr>
              <a:t>At its height, the </a:t>
            </a:r>
            <a:r>
              <a:rPr lang="en-US" i="1" dirty="0">
                <a:cs typeface="Arial"/>
              </a:rPr>
              <a:t>Lily</a:t>
            </a:r>
            <a:r>
              <a:rPr lang="en-US" dirty="0">
                <a:cs typeface="Arial"/>
              </a:rPr>
              <a:t> had a circulation of 4000.</a:t>
            </a:r>
          </a:p>
          <a:p>
            <a:pPr marL="0" indent="0">
              <a:buNone/>
              <a:defRPr/>
            </a:pPr>
            <a:endParaRPr lang="en-US" sz="1800" dirty="0">
              <a:latin typeface="Lucida Grande" charset="0"/>
            </a:endParaRPr>
          </a:p>
          <a:p>
            <a:pPr>
              <a:defRPr/>
            </a:pPr>
            <a:endParaRPr lang="en-US" sz="1800" dirty="0">
              <a:latin typeface="Lucida Grande" charset="0"/>
            </a:endParaRPr>
          </a:p>
          <a:p>
            <a:pPr marL="342900" lvl="1" indent="-342900">
              <a:buFont typeface="Arial"/>
              <a:buChar char="–"/>
              <a:defRPr/>
            </a:pPr>
            <a:endParaRPr lang="en-US" sz="1800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59395" name="Picture 6" descr="Bloomer Costu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8296" y="0"/>
            <a:ext cx="3030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1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1054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Sanitary Dress</a:t>
            </a:r>
            <a:br>
              <a:rPr lang="en-US" sz="3200" dirty="0"/>
            </a:br>
            <a:r>
              <a:rPr lang="en-US" sz="3200" dirty="0"/>
              <a:t>Fashion plate from 1851</a:t>
            </a:r>
          </a:p>
        </p:txBody>
      </p:sp>
      <p:sp>
        <p:nvSpPr>
          <p:cNvPr id="58370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921009"/>
            <a:ext cx="6477000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cs typeface="Arial" charset="0"/>
              </a:rPr>
              <a:t>Elizabeth Miller brings the idea of washable clothing to US from Health Sanitariums in Europe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The </a:t>
            </a:r>
            <a:r>
              <a:rPr lang="en-US" sz="2400" dirty="0" err="1">
                <a:cs typeface="Arial" charset="0"/>
              </a:rPr>
              <a:t>pantalettes</a:t>
            </a:r>
            <a:r>
              <a:rPr lang="en-US" sz="2400" dirty="0">
                <a:cs typeface="Arial" charset="0"/>
              </a:rPr>
              <a:t> and dress are made of washable cotton and weights less than the layers of crinolines.  </a:t>
            </a:r>
          </a:p>
        </p:txBody>
      </p:sp>
      <p:pic>
        <p:nvPicPr>
          <p:cNvPr id="58371" name="Picture 5" descr="Bloomer Costume Plate 18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8791" y="0"/>
            <a:ext cx="4191000" cy="6927850"/>
          </a:xfrm>
        </p:spPr>
      </p:pic>
    </p:spTree>
    <p:extLst>
      <p:ext uri="{BB962C8B-B14F-4D97-AF65-F5344CB8AC3E}">
        <p14:creationId xmlns:p14="http://schemas.microsoft.com/office/powerpoint/2010/main" val="23644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400800" cy="1219200"/>
          </a:xfrm>
        </p:spPr>
        <p:txBody>
          <a:bodyPr/>
          <a:lstStyle/>
          <a:p>
            <a:pPr eaLnBrk="1" hangingPunct="1"/>
            <a:r>
              <a:rPr lang="en-US" sz="3200" dirty="0"/>
              <a:t>The Bloomer Costume</a:t>
            </a:r>
            <a:br>
              <a:rPr lang="en-US" sz="3200" dirty="0">
                <a:latin typeface="Arial" charset="0"/>
              </a:rPr>
            </a:br>
            <a:endParaRPr lang="en-US" sz="3200" dirty="0">
              <a:latin typeface="Arial" charset="0"/>
            </a:endParaRPr>
          </a:p>
        </p:txBody>
      </p:sp>
      <p:sp>
        <p:nvSpPr>
          <p:cNvPr id="60418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447800"/>
            <a:ext cx="4876800" cy="4572000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The Bloomer Costume was ridiculed by the press and was dropped as fashion </a:t>
            </a:r>
          </a:p>
          <a:p>
            <a:pPr marL="0" indent="0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60419" name="Content Placeholder 6" descr="Turks in Gotham cartoon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3" r="-2023"/>
          <a:stretch>
            <a:fillRect/>
          </a:stretch>
        </p:blipFill>
        <p:spPr>
          <a:xfrm>
            <a:off x="6019801" y="-33338"/>
            <a:ext cx="4843463" cy="6705601"/>
          </a:xfrm>
        </p:spPr>
      </p:pic>
    </p:spTree>
    <p:extLst>
      <p:ext uri="{BB962C8B-B14F-4D97-AF65-F5344CB8AC3E}">
        <p14:creationId xmlns:p14="http://schemas.microsoft.com/office/powerpoint/2010/main" val="41504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22" y="-225287"/>
            <a:ext cx="89154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Charles Dickens, (1812-1870)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522" y="1318591"/>
            <a:ext cx="6263308" cy="4114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sz="2400" dirty="0">
                <a:latin typeface="Arial"/>
                <a:cs typeface="Arial"/>
              </a:rPr>
              <a:t>Print from 1858 by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rial"/>
                <a:cs typeface="Arial"/>
              </a:rPr>
              <a:t>Herbert Watkins Albumen</a:t>
            </a:r>
          </a:p>
          <a:p>
            <a:pPr marL="0" indent="0">
              <a:buNone/>
              <a:defRPr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Arial"/>
                <a:cs typeface="Arial"/>
              </a:rPr>
              <a:t>Writer and social critic </a:t>
            </a:r>
          </a:p>
          <a:p>
            <a:pPr eaLnBrk="1" hangingPunct="1">
              <a:buFontTx/>
              <a:buChar char="-"/>
              <a:defRPr/>
            </a:pPr>
            <a:r>
              <a:rPr lang="en-US" sz="2400" dirty="0">
                <a:latin typeface="Arial"/>
                <a:cs typeface="Arial"/>
              </a:rPr>
              <a:t>Known for his talent to create memorable characters</a:t>
            </a:r>
          </a:p>
          <a:p>
            <a:pPr marL="0" indent="0">
              <a:buNone/>
              <a:defRPr/>
            </a:pPr>
            <a:endParaRPr lang="en-US" sz="23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2300" dirty="0">
                <a:latin typeface="Arial"/>
                <a:cs typeface="Arial"/>
              </a:rPr>
              <a:t>Works include:</a:t>
            </a:r>
          </a:p>
          <a:p>
            <a:pPr marL="0" indent="0">
              <a:buNone/>
              <a:defRPr/>
            </a:pPr>
            <a:r>
              <a:rPr lang="en-US" sz="2300" dirty="0">
                <a:latin typeface="Arial"/>
                <a:cs typeface="Arial"/>
              </a:rPr>
              <a:t>The Pickwick Papers 1836</a:t>
            </a:r>
          </a:p>
          <a:p>
            <a:pPr marL="0" indent="0">
              <a:buNone/>
              <a:defRPr/>
            </a:pPr>
            <a:r>
              <a:rPr lang="en-US" sz="2300" dirty="0">
                <a:latin typeface="Arial"/>
                <a:cs typeface="Arial"/>
              </a:rPr>
              <a:t>The Old Curiosity Shop 1841</a:t>
            </a:r>
          </a:p>
          <a:p>
            <a:pPr marL="0" indent="0">
              <a:buNone/>
              <a:defRPr/>
            </a:pPr>
            <a:r>
              <a:rPr lang="en-US" sz="2300" dirty="0">
                <a:latin typeface="Arial"/>
                <a:cs typeface="Arial"/>
              </a:rPr>
              <a:t>A Christmas Carol 1848</a:t>
            </a:r>
          </a:p>
          <a:p>
            <a:pPr marL="0" indent="0">
              <a:buNone/>
              <a:defRPr/>
            </a:pPr>
            <a:r>
              <a:rPr lang="en-US" sz="2300" dirty="0">
                <a:latin typeface="Arial"/>
                <a:cs typeface="Arial"/>
              </a:rPr>
              <a:t>Bleak House 1852-53</a:t>
            </a:r>
          </a:p>
          <a:p>
            <a:pPr eaLnBrk="1" hangingPunct="1">
              <a:defRPr/>
            </a:pPr>
            <a:endParaRPr lang="en-US" sz="2400" dirty="0">
              <a:latin typeface="Arial" charset="0"/>
            </a:endParaRPr>
          </a:p>
        </p:txBody>
      </p:sp>
      <p:pic>
        <p:nvPicPr>
          <p:cNvPr id="54275" name="Picture 5" descr="Charles Dickens Photo 18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4917" y="-94141"/>
            <a:ext cx="5844209" cy="8314442"/>
          </a:xfrm>
        </p:spPr>
      </p:pic>
    </p:spTree>
    <p:extLst>
      <p:ext uri="{BB962C8B-B14F-4D97-AF65-F5344CB8AC3E}">
        <p14:creationId xmlns:p14="http://schemas.microsoft.com/office/powerpoint/2010/main" val="6140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5287" y="278295"/>
            <a:ext cx="8915400" cy="9144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dirty="0">
                <a:cs typeface="Arial"/>
              </a:rPr>
              <a:t>Fashion Illustration from the </a:t>
            </a:r>
            <a:br>
              <a:rPr lang="en-US" sz="3600" dirty="0">
                <a:cs typeface="Arial"/>
              </a:rPr>
            </a:br>
            <a:r>
              <a:rPr lang="en-US" sz="3600" dirty="0">
                <a:cs typeface="Arial"/>
              </a:rPr>
              <a:t>Gazette of Fashion, 1860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1061" y="1752600"/>
            <a:ext cx="6258339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Arial"/>
              </a:rPr>
              <a:t>These are early Frock coats: both the traditional double breasted, but also a new single-breasted version that slopes back from the waist slightly. </a:t>
            </a:r>
          </a:p>
          <a:p>
            <a:pPr eaLnBrk="1" hangingPunct="1">
              <a:defRPr/>
            </a:pPr>
            <a:r>
              <a:rPr lang="en-US" dirty="0">
                <a:cs typeface="Arial"/>
              </a:rPr>
              <a:t>The trousers taper down to a band drawn under the instep. </a:t>
            </a:r>
          </a:p>
          <a:p>
            <a:pPr eaLnBrk="1" hangingPunct="1">
              <a:defRPr/>
            </a:pPr>
            <a:r>
              <a:rPr lang="en-US" dirty="0">
                <a:cs typeface="Arial"/>
              </a:rPr>
              <a:t>There are new higher heels and a delicate toe on the shoe. </a:t>
            </a:r>
          </a:p>
          <a:p>
            <a:pPr eaLnBrk="1" hangingPunct="1">
              <a:defRPr/>
            </a:pPr>
            <a:r>
              <a:rPr lang="en-US" dirty="0">
                <a:cs typeface="Arial"/>
              </a:rPr>
              <a:t>The top hats are getting taller and a new rounded crown hat emerges.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69635" name="Picture 5" descr="Men's Fashion frock coats Gazette 18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6021" y="4320"/>
            <a:ext cx="5336709" cy="6853680"/>
          </a:xfrm>
        </p:spPr>
      </p:pic>
    </p:spTree>
    <p:extLst>
      <p:ext uri="{BB962C8B-B14F-4D97-AF65-F5344CB8AC3E}">
        <p14:creationId xmlns:p14="http://schemas.microsoft.com/office/powerpoint/2010/main" val="9123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71946" y="0"/>
            <a:ext cx="4495800" cy="1371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200" dirty="0">
                <a:latin typeface="Arial" charset="0"/>
              </a:rPr>
              <a:t>Family Group, 1830</a:t>
            </a:r>
          </a:p>
        </p:txBody>
      </p:sp>
      <p:pic>
        <p:nvPicPr>
          <p:cNvPr id="23554" name="Picture 4" descr="Family from Bath Satin 1830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771" y="-1"/>
            <a:ext cx="4692675" cy="6875189"/>
          </a:xfrm>
        </p:spPr>
      </p:pic>
      <p:sp>
        <p:nvSpPr>
          <p:cNvPr id="23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3926" y="1447800"/>
            <a:ext cx="6447294" cy="46482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Industrial revolution built workplaces out of home</a:t>
            </a: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Home was center of entertainment and women served as the hostess</a:t>
            </a: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Man in dress tail coat, patterned waistcoat and pantaloons in pale color</a:t>
            </a: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Top hat (on the chair)</a:t>
            </a: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Gigot sleeves and dropped shoulders in her dress</a:t>
            </a: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Girl's dress in simpler unstructured form, worn with </a:t>
            </a:r>
            <a:r>
              <a:rPr lang="en-US" sz="2400" dirty="0" err="1">
                <a:latin typeface="Arial" charset="0"/>
                <a:cs typeface="Arial" charset="0"/>
              </a:rPr>
              <a:t>pantalettes</a:t>
            </a:r>
            <a:endParaRPr lang="en-US" sz="2400" dirty="0">
              <a:latin typeface="Arial" charset="0"/>
              <a:cs typeface="Arial" charset="0"/>
            </a:endParaRPr>
          </a:p>
          <a:p>
            <a:pPr eaLnBrk="1" hangingPunct="1"/>
            <a:endParaRPr lang="en-US" sz="2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6261" y="571500"/>
            <a:ext cx="5034804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A red tea gown, 1861 </a:t>
            </a:r>
          </a:p>
        </p:txBody>
      </p:sp>
      <p:pic>
        <p:nvPicPr>
          <p:cNvPr id="78851" name="Picture 1029" descr="A A Red Tea Gown military guimpe Crimean War 18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9538" y="95130"/>
            <a:ext cx="6088641" cy="6779061"/>
          </a:xfrm>
        </p:spPr>
      </p:pic>
      <p:sp>
        <p:nvSpPr>
          <p:cNvPr id="78850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56261" y="2086150"/>
            <a:ext cx="5474524" cy="445715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24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cs typeface="Arial" charset="0"/>
              </a:rPr>
              <a:t>The red dyes are beautiful and rich. It is often the color of wedding dresses at this time period.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cs typeface="Arial" charset="0"/>
              </a:rPr>
              <a:t>The fullness is moving to the back, and also developing a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400">
                <a:cs typeface="Arial" charset="0"/>
              </a:rPr>
              <a:t>train.</a:t>
            </a:r>
          </a:p>
          <a:p>
            <a:pPr eaLnBrk="1" hangingPunct="1">
              <a:lnSpc>
                <a:spcPct val="90000"/>
              </a:lnSpc>
            </a:pPr>
            <a:endParaRPr lang="en-US" sz="22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2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2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200">
              <a:cs typeface="Arial" charset="0"/>
            </a:endParaRPr>
          </a:p>
          <a:p>
            <a:pPr marL="0" indent="0" algn="r">
              <a:buNone/>
            </a:pPr>
            <a:r>
              <a:rPr lang="en-US" sz="2000"/>
              <a:t>Brooklyn Museum</a:t>
            </a:r>
            <a:endParaRPr lang="en-US" sz="2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85107"/>
            <a:ext cx="10040587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/>
              <a:t>White organdy tea gown, 1865</a:t>
            </a:r>
          </a:p>
        </p:txBody>
      </p:sp>
      <p:sp>
        <p:nvSpPr>
          <p:cNvPr id="13824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96883" y="1066800"/>
            <a:ext cx="5494317" cy="556260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US" sz="2400"/>
          </a:p>
          <a:p>
            <a:pPr>
              <a:defRPr/>
            </a:pPr>
            <a:r>
              <a:rPr lang="en-US" sz="2400">
                <a:cs typeface="Arial"/>
              </a:rPr>
              <a:t>Organdy has the transparency of the popular tulle, yet stiffens more effectively and holds its shape better.  </a:t>
            </a:r>
          </a:p>
          <a:p>
            <a:pPr>
              <a:defRPr/>
            </a:pPr>
            <a:endParaRPr lang="en-US" sz="2400">
              <a:cs typeface="Arial"/>
            </a:endParaRPr>
          </a:p>
          <a:p>
            <a:pPr>
              <a:defRPr/>
            </a:pPr>
            <a:r>
              <a:rPr lang="en-US" sz="2400">
                <a:cs typeface="Arial"/>
              </a:rPr>
              <a:t>It wrinkles badly, so the wearer is not able to sit</a:t>
            </a:r>
          </a:p>
          <a:p>
            <a:pPr>
              <a:defRPr/>
            </a:pPr>
            <a:endParaRPr lang="en-US" sz="2200">
              <a:cs typeface="Arial"/>
            </a:endParaRPr>
          </a:p>
          <a:p>
            <a:pPr>
              <a:defRPr/>
            </a:pPr>
            <a:endParaRPr lang="en-US" sz="2200">
              <a:cs typeface="Arial"/>
            </a:endParaRPr>
          </a:p>
          <a:p>
            <a:pPr>
              <a:defRPr/>
            </a:pPr>
            <a:endParaRPr lang="en-US" sz="2200">
              <a:cs typeface="Arial"/>
            </a:endParaRPr>
          </a:p>
          <a:p>
            <a:pPr>
              <a:defRPr/>
            </a:pPr>
            <a:endParaRPr lang="en-US" sz="1800">
              <a:cs typeface="Arial"/>
            </a:endParaRPr>
          </a:p>
          <a:p>
            <a:pPr>
              <a:defRPr/>
            </a:pPr>
            <a:endParaRPr lang="en-US" sz="1800">
              <a:cs typeface="Arial"/>
            </a:endParaRPr>
          </a:p>
          <a:p>
            <a:pPr>
              <a:defRPr/>
            </a:pPr>
            <a:endParaRPr lang="en-US" sz="1800">
              <a:cs typeface="Arial"/>
            </a:endParaRPr>
          </a:p>
          <a:p>
            <a:pPr marL="0" indent="0">
              <a:buNone/>
              <a:defRPr/>
            </a:pPr>
            <a:r>
              <a:rPr lang="en-US" sz="1800"/>
              <a:t>Boston Museum of Fine Arts, 1865</a:t>
            </a:r>
            <a:endParaRPr lang="en-US" sz="2200">
              <a:cs typeface="Arial"/>
            </a:endParaRPr>
          </a:p>
        </p:txBody>
      </p:sp>
      <p:pic>
        <p:nvPicPr>
          <p:cNvPr id="79875" name="Picture 1029" descr="A A White Organdy Tea Gown BMFA 186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4338" y="216724"/>
            <a:ext cx="5882536" cy="6543304"/>
          </a:xfrm>
        </p:spPr>
      </p:pic>
    </p:spTree>
    <p:extLst>
      <p:ext uri="{BB962C8B-B14F-4D97-AF65-F5344CB8AC3E}">
        <p14:creationId xmlns:p14="http://schemas.microsoft.com/office/powerpoint/2010/main" val="40976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463826" y="-151664"/>
            <a:ext cx="9144000" cy="1371600"/>
          </a:xfrm>
        </p:spPr>
        <p:txBody>
          <a:bodyPr/>
          <a:lstStyle/>
          <a:p>
            <a:pPr eaLnBrk="1" hangingPunct="1"/>
            <a:r>
              <a:rPr lang="en-US" sz="3200"/>
              <a:t>Death of Prince Albert in 1861 at age 42</a:t>
            </a:r>
          </a:p>
        </p:txBody>
      </p:sp>
      <p:sp>
        <p:nvSpPr>
          <p:cNvPr id="80898" name="Text Placeholder 2"/>
          <p:cNvSpPr>
            <a:spLocks noGrp="1"/>
          </p:cNvSpPr>
          <p:nvPr>
            <p:ph type="body" sz="half" idx="1"/>
          </p:nvPr>
        </p:nvSpPr>
        <p:spPr>
          <a:xfrm>
            <a:off x="332509" y="1600200"/>
            <a:ext cx="5712691" cy="5257800"/>
          </a:xfrm>
        </p:spPr>
        <p:txBody>
          <a:bodyPr/>
          <a:lstStyle/>
          <a:p>
            <a:pPr eaLnBrk="1" hangingPunct="1"/>
            <a:r>
              <a:rPr lang="en-US" sz="2400" dirty="0"/>
              <a:t>Queen Victoria goes into mourning for the rest of her life  </a:t>
            </a:r>
          </a:p>
          <a:p>
            <a:pPr eaLnBrk="1" hangingPunct="1"/>
            <a:r>
              <a:rPr lang="en-US" sz="2400" dirty="0"/>
              <a:t>Black widows clothes are in fashion for the rest of the century </a:t>
            </a:r>
          </a:p>
          <a:p>
            <a:pPr eaLnBrk="1" hangingPunct="1"/>
            <a:r>
              <a:rPr lang="en-US" sz="2400" dirty="0"/>
              <a:t>Mourning clothes were also practical  - black color </a:t>
            </a:r>
            <a:r>
              <a:rPr lang="en-US" sz="2400" dirty="0" err="1"/>
              <a:t>didn</a:t>
            </a:r>
            <a:r>
              <a:rPr lang="ja-JP" altLang="en-US" sz="2400" dirty="0"/>
              <a:t>’</a:t>
            </a:r>
            <a:r>
              <a:rPr lang="en-US" altLang="ja-JP" sz="2400" dirty="0"/>
              <a:t>t show the coal dust so badly</a:t>
            </a:r>
          </a:p>
          <a:p>
            <a:pPr eaLnBrk="1" hangingPunct="1"/>
            <a:r>
              <a:rPr lang="en-US" sz="2400" dirty="0"/>
              <a:t>New mourning laws are set</a:t>
            </a:r>
          </a:p>
        </p:txBody>
      </p:sp>
      <p:pic>
        <p:nvPicPr>
          <p:cNvPr id="80899" name="Content Placeholder 6" descr="RC_queenvictoria_8c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86" b="-7886"/>
          <a:stretch>
            <a:fillRect/>
          </a:stretch>
        </p:blipFill>
        <p:spPr>
          <a:xfrm>
            <a:off x="6817096" y="534136"/>
            <a:ext cx="4622800" cy="6400800"/>
          </a:xfrm>
        </p:spPr>
      </p:pic>
    </p:spTree>
    <p:extLst>
      <p:ext uri="{BB962C8B-B14F-4D97-AF65-F5344CB8AC3E}">
        <p14:creationId xmlns:p14="http://schemas.microsoft.com/office/powerpoint/2010/main" val="27377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1126670" y="0"/>
            <a:ext cx="5648199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>
                <a:latin typeface="Arial" charset="0"/>
              </a:rPr>
              <a:t>Mourning Fashion  </a:t>
            </a:r>
          </a:p>
        </p:txBody>
      </p:sp>
      <p:sp>
        <p:nvSpPr>
          <p:cNvPr id="140290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914400"/>
            <a:ext cx="8991600" cy="144975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>
                <a:latin typeface="Arial" charset="0"/>
              </a:rPr>
              <a:t>Black clothing in matt fabrics </a:t>
            </a:r>
          </a:p>
          <a:p>
            <a:pPr>
              <a:defRPr/>
            </a:pPr>
            <a:r>
              <a:rPr lang="en-US" sz="2400">
                <a:latin typeface="Arial" charset="0"/>
              </a:rPr>
              <a:t>Crape hatbands and armbands for men, and veils for women. </a:t>
            </a:r>
          </a:p>
          <a:p>
            <a:pPr>
              <a:defRPr/>
            </a:pPr>
            <a:r>
              <a:rPr lang="ja-JP" altLang="en-US" sz="2400">
                <a:latin typeface="Arial" charset="0"/>
              </a:rPr>
              <a:t>‘</a:t>
            </a:r>
            <a:r>
              <a:rPr lang="en-US" altLang="ja-JP" sz="2400">
                <a:latin typeface="Arial" charset="0"/>
              </a:rPr>
              <a:t>half-mourning</a:t>
            </a:r>
            <a:r>
              <a:rPr lang="ja-JP" altLang="en-US" sz="2400">
                <a:latin typeface="Arial" charset="0"/>
              </a:rPr>
              <a:t>’</a:t>
            </a:r>
            <a:r>
              <a:rPr lang="en-US" sz="2400">
                <a:latin typeface="Arial" charset="0"/>
              </a:rPr>
              <a:t> colors for women were grey, violet and mauve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817078" y="3881962"/>
            <a:ext cx="84992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>
                <a:latin typeface="Arial" charset="0"/>
              </a:rPr>
              <a:t> Women wore mourning for two and a half years for the   </a:t>
            </a:r>
          </a:p>
          <a:p>
            <a:pPr>
              <a:defRPr/>
            </a:pPr>
            <a:r>
              <a:rPr lang="en-US" sz="2400">
                <a:latin typeface="Arial" charset="0"/>
              </a:rPr>
              <a:t>   death of a husband</a:t>
            </a:r>
          </a:p>
          <a:p>
            <a:pPr>
              <a:buFont typeface="Arial"/>
              <a:buChar char="•"/>
              <a:defRPr/>
            </a:pPr>
            <a:r>
              <a:rPr lang="en-US" sz="2400">
                <a:latin typeface="Arial" charset="0"/>
              </a:rPr>
              <a:t> Men only three months for a wife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676400" y="2379502"/>
            <a:ext cx="8991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>
                <a:latin typeface="Arial" charset="0"/>
              </a:rPr>
              <a:t> Very young children could wear white with black trimmings</a:t>
            </a:r>
          </a:p>
          <a:p>
            <a:pPr>
              <a:defRPr/>
            </a:pPr>
            <a:endParaRPr lang="en-US" sz="2400">
              <a:latin typeface="Arial" charset="0"/>
            </a:endParaRPr>
          </a:p>
          <a:p>
            <a:pPr>
              <a:buFont typeface="Arial"/>
              <a:buChar char="•"/>
              <a:defRPr/>
            </a:pPr>
            <a:r>
              <a:rPr lang="en-US" sz="2400">
                <a:latin typeface="Arial" charset="0"/>
              </a:rPr>
              <a:t> Servants wore mourning whenever their employers did</a:t>
            </a:r>
            <a:endParaRPr lang="fi-FI" sz="2400"/>
          </a:p>
        </p:txBody>
      </p:sp>
      <p:sp>
        <p:nvSpPr>
          <p:cNvPr id="5" name="Tekstiruutu 4"/>
          <p:cNvSpPr txBox="1"/>
          <p:nvPr/>
        </p:nvSpPr>
        <p:spPr>
          <a:xfrm>
            <a:off x="1817079" y="5375068"/>
            <a:ext cx="8323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charset="0"/>
              </a:rPr>
              <a:t>Poor people copied these customs as best they could; they dyed existing clothes when they could not afford new ones. 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945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build="p"/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1" y="271669"/>
            <a:ext cx="4114800" cy="1143000"/>
          </a:xfrm>
        </p:spPr>
        <p:txBody>
          <a:bodyPr/>
          <a:lstStyle/>
          <a:p>
            <a:r>
              <a:rPr lang="en-US" sz="3200" dirty="0"/>
              <a:t>Aesthetic  Dress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0817" y="1219200"/>
            <a:ext cx="6142383" cy="4800600"/>
          </a:xfrm>
        </p:spPr>
        <p:txBody>
          <a:bodyPr rtlCol="0">
            <a:normAutofit/>
          </a:bodyPr>
          <a:lstStyle/>
          <a:p>
            <a:pPr lvl="1">
              <a:buFont typeface="Arial"/>
              <a:buChar char="–"/>
              <a:defRPr/>
            </a:pPr>
            <a:endParaRPr lang="en-US" sz="1800" dirty="0"/>
          </a:p>
          <a:p>
            <a:pPr lvl="1">
              <a:buFont typeface="Arial"/>
              <a:buChar char="–"/>
              <a:defRPr/>
            </a:pPr>
            <a:r>
              <a:rPr lang="en-US" sz="2200" dirty="0">
                <a:cs typeface="Arial"/>
              </a:rPr>
              <a:t>These hippies of their day wore their hair loose and no corsets with long flowing Greek style gowns. </a:t>
            </a:r>
          </a:p>
          <a:p>
            <a:pPr lvl="1">
              <a:buFont typeface="Arial"/>
              <a:buChar char="–"/>
              <a:defRPr/>
            </a:pPr>
            <a:endParaRPr lang="en-US" sz="2200" dirty="0">
              <a:solidFill>
                <a:srgbClr val="000000"/>
              </a:solidFill>
              <a:cs typeface="Arial"/>
            </a:endParaRPr>
          </a:p>
          <a:p>
            <a:pPr lvl="1">
              <a:buFont typeface="Arial"/>
              <a:buChar char="–"/>
              <a:defRPr/>
            </a:pPr>
            <a:endParaRPr lang="en-US" sz="2200" dirty="0">
              <a:solidFill>
                <a:srgbClr val="000000"/>
              </a:solidFill>
              <a:cs typeface="Arial"/>
            </a:endParaRPr>
          </a:p>
          <a:p>
            <a:pPr lvl="1">
              <a:buFont typeface="Arial"/>
              <a:buChar char="–"/>
              <a:defRPr/>
            </a:pPr>
            <a:r>
              <a:rPr lang="en-US" altLang="ja-JP" sz="2200" dirty="0">
                <a:cs typeface="Arial"/>
              </a:rPr>
              <a:t>Symphonie in White, </a:t>
            </a:r>
            <a:r>
              <a:rPr lang="en-US" sz="2200" dirty="0">
                <a:cs typeface="Arial"/>
              </a:rPr>
              <a:t>1862 </a:t>
            </a:r>
            <a:br>
              <a:rPr lang="fi-FI" altLang="ja-JP" sz="2200" dirty="0">
                <a:cs typeface="Arial"/>
              </a:rPr>
            </a:br>
            <a:r>
              <a:rPr lang="fi-FI" altLang="ja-JP" sz="2200" dirty="0">
                <a:cs typeface="Arial"/>
              </a:rPr>
              <a:t>J</a:t>
            </a:r>
            <a:r>
              <a:rPr lang="en-US" sz="2000" dirty="0" err="1"/>
              <a:t>ames</a:t>
            </a:r>
            <a:r>
              <a:rPr lang="en-US" sz="2000" dirty="0"/>
              <a:t> McNeill Whistler </a:t>
            </a:r>
          </a:p>
          <a:p>
            <a:pPr lvl="1">
              <a:buFont typeface="Arial"/>
              <a:buChar char="–"/>
              <a:defRPr/>
            </a:pPr>
            <a:endParaRPr lang="en-US" sz="2200" dirty="0">
              <a:cs typeface="Arial"/>
            </a:endParaRPr>
          </a:p>
        </p:txBody>
      </p:sp>
      <p:pic>
        <p:nvPicPr>
          <p:cNvPr id="82947" name="Picture 7" descr="Symphony in White, No. 1 by James MacNeill Whistler, 1862.  Image from http---www.ibiblio.org-wm-paint-auth-whistler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1" y="0"/>
            <a:ext cx="3402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2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318052" y="53009"/>
            <a:ext cx="6096000" cy="1143000"/>
          </a:xfrm>
        </p:spPr>
        <p:txBody>
          <a:bodyPr/>
          <a:lstStyle/>
          <a:p>
            <a:pPr eaLnBrk="1" hangingPunct="1"/>
            <a:r>
              <a:rPr lang="en-US" dirty="0"/>
              <a:t>Aesthetic Dress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371600"/>
            <a:ext cx="5410201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cs typeface="Arial"/>
              </a:rPr>
              <a:t>Focused on ill effects of corseting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cs typeface="Arial"/>
              </a:rPr>
              <a:t>Bad effects of heavy trains &amp; bustles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Portrait of Mrs. Frances Leyland, 1871-73</a:t>
            </a:r>
          </a:p>
          <a:p>
            <a:pPr marL="0" indent="0">
              <a:buNone/>
            </a:pPr>
            <a:r>
              <a:rPr lang="en-US" sz="2000" dirty="0"/>
              <a:t>James McNeill Whistler 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Lucida Grande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</p:txBody>
      </p:sp>
      <p:pic>
        <p:nvPicPr>
          <p:cNvPr id="65539" name="Picture 5" descr="C Aesthetic Drss, Frances Leyland 18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0157" y="-135834"/>
            <a:ext cx="3491948" cy="7065104"/>
          </a:xfrm>
        </p:spPr>
      </p:pic>
    </p:spTree>
    <p:extLst>
      <p:ext uri="{BB962C8B-B14F-4D97-AF65-F5344CB8AC3E}">
        <p14:creationId xmlns:p14="http://schemas.microsoft.com/office/powerpoint/2010/main" val="34827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331304" y="380999"/>
            <a:ext cx="5993297" cy="4124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>
                <a:cs typeface="Arial" charset="0"/>
              </a:rPr>
              <a:t>May</a:t>
            </a:r>
            <a:r>
              <a:rPr lang="fi-FI" dirty="0">
                <a:cs typeface="Arial" charset="0"/>
              </a:rPr>
              <a:t> Morris </a:t>
            </a:r>
            <a:r>
              <a:rPr lang="fi-FI" dirty="0" err="1">
                <a:cs typeface="Arial" charset="0"/>
              </a:rPr>
              <a:t>by</a:t>
            </a:r>
            <a:r>
              <a:rPr lang="fi-FI" dirty="0">
                <a:cs typeface="Arial" charset="0"/>
              </a:rPr>
              <a:t> Dante Gabriel </a:t>
            </a:r>
            <a:r>
              <a:rPr lang="fi-FI" dirty="0" err="1">
                <a:cs typeface="Arial" charset="0"/>
              </a:rPr>
              <a:t>Rossetti</a:t>
            </a:r>
            <a:r>
              <a:rPr lang="fi-FI" dirty="0">
                <a:cs typeface="Arial" charset="0"/>
              </a:rPr>
              <a:t> 1872</a:t>
            </a:r>
          </a:p>
          <a:p>
            <a:pPr marL="0" indent="0">
              <a:buNone/>
            </a:pPr>
            <a:endParaRPr lang="fi-FI" dirty="0">
              <a:cs typeface="Arial" charset="0"/>
            </a:endParaRPr>
          </a:p>
          <a:p>
            <a:pPr marL="0" indent="0">
              <a:buNone/>
            </a:pPr>
            <a:r>
              <a:rPr lang="fi-FI" dirty="0" err="1">
                <a:cs typeface="Arial" charset="0"/>
              </a:rPr>
              <a:t>Aesthetic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dress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was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colored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with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natural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dyes</a:t>
            </a:r>
            <a:r>
              <a:rPr lang="fi-FI" dirty="0">
                <a:cs typeface="Arial" charset="0"/>
              </a:rPr>
              <a:t>, </a:t>
            </a:r>
            <a:r>
              <a:rPr lang="fi-FI" dirty="0" err="1">
                <a:cs typeface="Arial" charset="0"/>
              </a:rPr>
              <a:t>cut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loose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medieval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styles</a:t>
            </a:r>
            <a:r>
              <a:rPr lang="fi-FI" dirty="0">
                <a:cs typeface="Arial" charset="0"/>
              </a:rPr>
              <a:t> and </a:t>
            </a:r>
            <a:r>
              <a:rPr lang="fi-FI" dirty="0" err="1">
                <a:cs typeface="Arial" charset="0"/>
              </a:rPr>
              <a:t>embroidered</a:t>
            </a:r>
            <a:r>
              <a:rPr lang="fi-FI" dirty="0">
                <a:cs typeface="Arial" charset="0"/>
              </a:rPr>
              <a:t> in </a:t>
            </a:r>
            <a:r>
              <a:rPr lang="fi-FI" dirty="0" err="1">
                <a:cs typeface="Arial" charset="0"/>
              </a:rPr>
              <a:t>Art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Needlework</a:t>
            </a:r>
            <a:r>
              <a:rPr lang="fi-FI" dirty="0">
                <a:cs typeface="Arial" charset="0"/>
              </a:rPr>
              <a:t> </a:t>
            </a:r>
            <a:r>
              <a:rPr lang="fi-FI" dirty="0" err="1">
                <a:cs typeface="Arial" charset="0"/>
              </a:rPr>
              <a:t>styles</a:t>
            </a:r>
            <a:r>
              <a:rPr lang="fi-FI" dirty="0">
                <a:cs typeface="Arial" charset="0"/>
              </a:rPr>
              <a:t> (William Morris)</a:t>
            </a:r>
          </a:p>
        </p:txBody>
      </p:sp>
      <p:pic>
        <p:nvPicPr>
          <p:cNvPr id="83971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3382" y="228600"/>
            <a:ext cx="4727713" cy="6546204"/>
          </a:xfrm>
        </p:spPr>
      </p:pic>
    </p:spTree>
    <p:extLst>
      <p:ext uri="{BB962C8B-B14F-4D97-AF65-F5344CB8AC3E}">
        <p14:creationId xmlns:p14="http://schemas.microsoft.com/office/powerpoint/2010/main" val="1120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1670"/>
            <a:ext cx="4953000" cy="685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Aesthetic Dress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76400"/>
            <a:ext cx="6162261" cy="4343400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/>
              </a:rPr>
              <a:t>Washable lightweight clothing stays in fashion for feminists and aesthetes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cs typeface="Arial"/>
            </a:endParaRPr>
          </a:p>
          <a:p>
            <a:pPr marL="457200" lvl="1" indent="0">
              <a:buNone/>
            </a:pPr>
            <a:endParaRPr lang="en-US" dirty="0">
              <a:cs typeface="Arial"/>
            </a:endParaRP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Portrait by Julia Cameron of Four Women in Aesthetic Dress in the 1880s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6563" name="Picture 5" descr="D Julia Cameron's Aesthetic Dress 1880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5333" y="271670"/>
            <a:ext cx="5394464" cy="6327913"/>
          </a:xfrm>
        </p:spPr>
      </p:pic>
    </p:spTree>
    <p:extLst>
      <p:ext uri="{BB962C8B-B14F-4D97-AF65-F5344CB8AC3E}">
        <p14:creationId xmlns:p14="http://schemas.microsoft.com/office/powerpoint/2010/main" val="24571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7321" y="32266"/>
            <a:ext cx="8915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/>
              <a:t>Charles Worth</a:t>
            </a:r>
            <a:br>
              <a:rPr lang="en-US" sz="3600" dirty="0"/>
            </a:br>
            <a:r>
              <a:rPr lang="en-US" sz="3600" dirty="0"/>
              <a:t>The First Couture House of Fashion in Paris</a:t>
            </a:r>
            <a:r>
              <a:rPr lang="en-US" sz="3200" dirty="0"/>
              <a:t> 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1548" y="1143000"/>
            <a:ext cx="5908367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>
              <a:latin typeface="Arial" charset="0"/>
            </a:endParaRPr>
          </a:p>
          <a:p>
            <a:pPr marL="0" indent="0">
              <a:buNone/>
            </a:pPr>
            <a:r>
              <a:rPr lang="en-US" dirty="0"/>
              <a:t>Worth was an Englishman who is claimed to be the founder of French Couture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Worked for </a:t>
            </a:r>
            <a:r>
              <a:rPr lang="en-US" dirty="0" err="1"/>
              <a:t>Maison</a:t>
            </a:r>
            <a:r>
              <a:rPr lang="en-US" dirty="0"/>
              <a:t> </a:t>
            </a:r>
            <a:r>
              <a:rPr lang="en-US" dirty="0" err="1"/>
              <a:t>Gagelin</a:t>
            </a:r>
            <a:r>
              <a:rPr lang="en-US" dirty="0"/>
              <a:t> before setting his own business in 1858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His design pieces fitted interchangeably with another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 Wedding Dress, 1864, Brooklyn Museum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7827" name="Picture 5" descr="Wedding Dress House of Worth Brooklyn Mus 186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4596" y="1143000"/>
            <a:ext cx="4572000" cy="5622925"/>
          </a:xfrm>
        </p:spPr>
      </p:pic>
      <p:sp>
        <p:nvSpPr>
          <p:cNvPr id="77829" name="Rectangle 6"/>
          <p:cNvSpPr>
            <a:spLocks noChangeArrowheads="1"/>
          </p:cNvSpPr>
          <p:nvPr/>
        </p:nvSpPr>
        <p:spPr bwMode="auto">
          <a:xfrm>
            <a:off x="9677401" y="9906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71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437322" y="241853"/>
            <a:ext cx="8915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Era of the Sewing Machine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5287" y="1762539"/>
            <a:ext cx="6877879" cy="5638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200" dirty="0"/>
              <a:t>First attempts in 1840</a:t>
            </a:r>
            <a:r>
              <a:rPr lang="ja-JP" altLang="en-US" sz="2200" dirty="0"/>
              <a:t>’</a:t>
            </a:r>
            <a:r>
              <a:rPr lang="en-US" altLang="ja-JP" sz="2200" dirty="0"/>
              <a:t>s, too expensive ($100)</a:t>
            </a:r>
          </a:p>
          <a:p>
            <a:pPr>
              <a:defRPr/>
            </a:pPr>
            <a:r>
              <a:rPr lang="en-US" sz="2200" dirty="0"/>
              <a:t>James Gibbs invents less expensive version for $50</a:t>
            </a:r>
          </a:p>
          <a:p>
            <a:pPr>
              <a:defRPr/>
            </a:pPr>
            <a:r>
              <a:rPr lang="en-US" sz="2200" dirty="0"/>
              <a:t>Isaac Singer sells the idea of interchangeable parts</a:t>
            </a:r>
          </a:p>
          <a:p>
            <a:pPr lvl="1">
              <a:buFont typeface="Arial"/>
              <a:buChar char="–"/>
              <a:defRPr/>
            </a:pPr>
            <a:r>
              <a:rPr lang="en-US" sz="2200" dirty="0"/>
              <a:t>Demos and lessons for all who buy</a:t>
            </a:r>
          </a:p>
          <a:p>
            <a:pPr lvl="1">
              <a:buFont typeface="Arial"/>
              <a:buChar char="–"/>
              <a:defRPr/>
            </a:pPr>
            <a:r>
              <a:rPr lang="en-US" sz="2200" dirty="0"/>
              <a:t>Ground braking time payment plan for $5</a:t>
            </a:r>
          </a:p>
          <a:p>
            <a:pPr lvl="1">
              <a:buNone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12" y="3130459"/>
            <a:ext cx="5716090" cy="35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ir_BonGenre KidsClothesBloomers 18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8126" y="691003"/>
            <a:ext cx="7833140" cy="5585810"/>
          </a:xfrm>
        </p:spPr>
      </p:pic>
      <p:sp>
        <p:nvSpPr>
          <p:cNvPr id="1945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228599"/>
            <a:ext cx="4628126" cy="645116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For the first time, there is a movement where children don’t have to wear restrictive clothing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Girls wear </a:t>
            </a:r>
            <a:r>
              <a:rPr lang="en-US" dirty="0" err="1"/>
              <a:t>Pantalettes</a:t>
            </a:r>
            <a:r>
              <a:rPr lang="en-US" dirty="0"/>
              <a:t> under their dresses to ease their modesty.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Little boys wear a similar outfit.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sailor suit with a wide middy collars begin as a fashion for boys and for young girls.</a:t>
            </a:r>
          </a:p>
          <a:p>
            <a:pPr marL="0" indent="0">
              <a:buNone/>
            </a:pPr>
            <a:endParaRPr lang="en-US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valokuva, rakennus, sisä, henkilö&#10;&#10;Kuvaus luotu automaattisesti">
            <a:extLst>
              <a:ext uri="{FF2B5EF4-FFF2-40B4-BE49-F238E27FC236}">
                <a16:creationId xmlns:a16="http://schemas.microsoft.com/office/drawing/2014/main" id="{4901147B-CB01-AB46-BC63-A2C65FFE14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8940" b="60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6318"/>
      </p:ext>
    </p:extLst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"/>
            <a:ext cx="6096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Afternoon Tea gown, 1865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0330" y="1371600"/>
            <a:ext cx="5986670" cy="5029200"/>
          </a:xfrm>
        </p:spPr>
        <p:txBody>
          <a:bodyPr/>
          <a:lstStyle/>
          <a:p>
            <a:pPr eaLnBrk="1" hangingPunct="1"/>
            <a:r>
              <a:rPr lang="en-US" sz="2200" dirty="0"/>
              <a:t>Delicate combination of tan taffeta and floral ribbons</a:t>
            </a:r>
          </a:p>
          <a:p>
            <a:pPr eaLnBrk="1" hangingPunct="1"/>
            <a:r>
              <a:rPr lang="en-US" sz="2200" dirty="0"/>
              <a:t>Fringe is the new fashionable detail</a:t>
            </a:r>
          </a:p>
          <a:p>
            <a:pPr eaLnBrk="1" hangingPunct="1"/>
            <a:r>
              <a:rPr lang="en-US" sz="2200" dirty="0"/>
              <a:t>Bell Sleeves are back in fashion</a:t>
            </a:r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marL="0" indent="0">
              <a:buNone/>
            </a:pPr>
            <a:r>
              <a:rPr lang="en-US" sz="2200" dirty="0"/>
              <a:t>Boston Museum of Fine Arts</a:t>
            </a:r>
          </a:p>
          <a:p>
            <a:pPr eaLnBrk="1" hangingPunct="1"/>
            <a:endParaRPr lang="en-US" sz="2200" dirty="0">
              <a:latin typeface="Arial" charset="0"/>
            </a:endParaRPr>
          </a:p>
        </p:txBody>
      </p:sp>
      <p:pic>
        <p:nvPicPr>
          <p:cNvPr id="19459" name="Picture 4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0"/>
            <a:ext cx="4754562" cy="6858000"/>
          </a:xfrm>
        </p:spPr>
      </p:pic>
    </p:spTree>
    <p:extLst>
      <p:ext uri="{BB962C8B-B14F-4D97-AF65-F5344CB8AC3E}">
        <p14:creationId xmlns:p14="http://schemas.microsoft.com/office/powerpoint/2010/main" val="25978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43948" y="0"/>
            <a:ext cx="8763000" cy="1219200"/>
          </a:xfrm>
        </p:spPr>
        <p:txBody>
          <a:bodyPr/>
          <a:lstStyle/>
          <a:p>
            <a:pPr eaLnBrk="1" hangingPunct="1"/>
            <a:r>
              <a:rPr lang="en-US" dirty="0"/>
              <a:t>1866 Ball Gown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3339" y="1752600"/>
            <a:ext cx="6273097" cy="450242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Sheer ivory self striped silk over pink silk taffeta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Pink is popular dye growing out of fuchsia coal tar dye.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Wide neck, but fabric is back on shoulders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Popular short puffy sleeve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Ruffles and drapes for softening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/>
              <a:t>Kyoto Costume Institute, Japan</a:t>
            </a:r>
          </a:p>
        </p:txBody>
      </p:sp>
      <p:pic>
        <p:nvPicPr>
          <p:cNvPr id="20483" name="Picture 5" descr="1866 sheer ivory striped silk over pink tafett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2"/>
          <a:stretch/>
        </p:blipFill>
        <p:spPr>
          <a:xfrm>
            <a:off x="6944554" y="-38595"/>
            <a:ext cx="4803498" cy="6833832"/>
          </a:xfrm>
        </p:spPr>
      </p:pic>
    </p:spTree>
    <p:extLst>
      <p:ext uri="{BB962C8B-B14F-4D97-AF65-F5344CB8AC3E}">
        <p14:creationId xmlns:p14="http://schemas.microsoft.com/office/powerpoint/2010/main" val="32883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5976731" y="407504"/>
            <a:ext cx="6096000" cy="1447800"/>
          </a:xfrm>
        </p:spPr>
        <p:txBody>
          <a:bodyPr/>
          <a:lstStyle/>
          <a:p>
            <a:pPr eaLnBrk="1" hangingPunct="1"/>
            <a:r>
              <a:rPr lang="en-US" sz="3200"/>
              <a:t>Silk &amp; Wool Blend fabrics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76731" y="1974574"/>
            <a:ext cx="5075582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 dirty="0"/>
              <a:t>Makes a matte surface, lightweight, somewhat sheer fabric that is also crisp.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 dirty="0"/>
              <a:t>Created during the time of huge Crinoline dresses to help protect against back problems </a:t>
            </a:r>
            <a:r>
              <a:rPr lang="mr-IN" sz="2400" dirty="0"/>
              <a:t>–</a:t>
            </a:r>
            <a:r>
              <a:rPr lang="en-US" sz="2400" dirty="0"/>
              <a:t> less weight to carry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</a:endParaRPr>
          </a:p>
        </p:txBody>
      </p:sp>
      <p:pic>
        <p:nvPicPr>
          <p:cNvPr id="21507" name="Picture 6" descr="1865 tafetta fullness shifts to ba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792094" cy="6858000"/>
          </a:xfrm>
        </p:spPr>
      </p:pic>
    </p:spTree>
    <p:extLst>
      <p:ext uri="{BB962C8B-B14F-4D97-AF65-F5344CB8AC3E}">
        <p14:creationId xmlns:p14="http://schemas.microsoft.com/office/powerpoint/2010/main" val="7632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486400" cy="1143000"/>
          </a:xfrm>
        </p:spPr>
        <p:txBody>
          <a:bodyPr/>
          <a:lstStyle/>
          <a:p>
            <a:pPr eaLnBrk="1" hangingPunct="1"/>
            <a:r>
              <a:rPr lang="en-US" sz="3600"/>
              <a:t>Elegant Day gowns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0010" y="1143000"/>
            <a:ext cx="609699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Transitional gowns showing the fullness shifting to the back.</a:t>
            </a:r>
          </a:p>
        </p:txBody>
      </p:sp>
      <p:pic>
        <p:nvPicPr>
          <p:cNvPr id="23555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5357" y="0"/>
            <a:ext cx="4824343" cy="6922824"/>
          </a:xfrm>
        </p:spPr>
      </p:pic>
    </p:spTree>
    <p:extLst>
      <p:ext uri="{BB962C8B-B14F-4D97-AF65-F5344CB8AC3E}">
        <p14:creationId xmlns:p14="http://schemas.microsoft.com/office/powerpoint/2010/main" val="516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652591" y="72887"/>
            <a:ext cx="60960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Transitional Gowns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87548" y="1305340"/>
            <a:ext cx="5370443" cy="5029200"/>
          </a:xfrm>
        </p:spPr>
        <p:txBody>
          <a:bodyPr/>
          <a:lstStyle/>
          <a:p>
            <a:pPr eaLnBrk="1" hangingPunct="1"/>
            <a:r>
              <a:rPr lang="en-US" sz="2400" dirty="0"/>
              <a:t>1869-1880 Gowns from the Victoria and Albert Museum</a:t>
            </a:r>
          </a:p>
          <a:p>
            <a:pPr eaLnBrk="1" hangingPunct="1"/>
            <a:r>
              <a:rPr lang="en-US" sz="2400" dirty="0"/>
              <a:t>Left, gown from 1665 to the Apron gown on the right by the beginning of the 1880s.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</p:txBody>
      </p:sp>
      <p:pic>
        <p:nvPicPr>
          <p:cNvPr id="24579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16" y="72887"/>
            <a:ext cx="6016487" cy="6760834"/>
          </a:xfrm>
        </p:spPr>
      </p:pic>
    </p:spTree>
    <p:extLst>
      <p:ext uri="{BB962C8B-B14F-4D97-AF65-F5344CB8AC3E}">
        <p14:creationId xmlns:p14="http://schemas.microsoft.com/office/powerpoint/2010/main" val="20635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22853" y="777158"/>
            <a:ext cx="5950226" cy="914400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+mn-lt"/>
              </a:rPr>
              <a:t>Gazette of Fashion, 1879, hand tinted fashion </a:t>
            </a:r>
            <a:r>
              <a:rPr lang="en-US" sz="2800" err="1">
                <a:latin typeface="+mn-lt"/>
              </a:rPr>
              <a:t>plateshowing</a:t>
            </a:r>
            <a:r>
              <a:rPr lang="en-US" sz="2800">
                <a:latin typeface="+mn-lt"/>
              </a:rPr>
              <a:t> the fullness gathering at the back</a:t>
            </a:r>
            <a:br>
              <a:rPr lang="en-US" sz="2800">
                <a:latin typeface="Arial" charset="0"/>
              </a:rPr>
            </a:br>
            <a:endParaRPr lang="en-US" sz="2800">
              <a:latin typeface="+mn-lt"/>
            </a:endParaRPr>
          </a:p>
        </p:txBody>
      </p:sp>
      <p:pic>
        <p:nvPicPr>
          <p:cNvPr id="26627" name="Picture 5" descr="1879 Bustle Fashion Plate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7305" y="0"/>
            <a:ext cx="5281819" cy="6842842"/>
          </a:xfrm>
        </p:spPr>
      </p:pic>
    </p:spTree>
    <p:extLst>
      <p:ext uri="{BB962C8B-B14F-4D97-AF65-F5344CB8AC3E}">
        <p14:creationId xmlns:p14="http://schemas.microsoft.com/office/powerpoint/2010/main" val="11884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100470" y="506896"/>
            <a:ext cx="60960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/>
              <a:t>Bustle gown, 1871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524000"/>
            <a:ext cx="4495800" cy="47244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sz="1800">
              <a:latin typeface="Lucida Grande" charset="0"/>
            </a:endParaRPr>
          </a:p>
          <a:p>
            <a:pPr eaLnBrk="1" hangingPunct="1"/>
            <a:endParaRPr lang="en-US" sz="1800">
              <a:latin typeface="Arial" charset="0"/>
            </a:endParaRPr>
          </a:p>
        </p:txBody>
      </p:sp>
      <p:pic>
        <p:nvPicPr>
          <p:cNvPr id="27651" name="Picture 4" descr="C Extant Garment BMFA18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0" y="0"/>
            <a:ext cx="4476750" cy="6858000"/>
          </a:xfrm>
        </p:spPr>
      </p:pic>
    </p:spTree>
    <p:extLst>
      <p:ext uri="{BB962C8B-B14F-4D97-AF65-F5344CB8AC3E}">
        <p14:creationId xmlns:p14="http://schemas.microsoft.com/office/powerpoint/2010/main" val="13316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6096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Bustle Gown, 1873 </a:t>
            </a:r>
          </a:p>
        </p:txBody>
      </p:sp>
      <p:sp>
        <p:nvSpPr>
          <p:cNvPr id="28674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65043" y="1295400"/>
            <a:ext cx="5361057" cy="4876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>
                <a:cs typeface="Arial" charset="0"/>
              </a:rPr>
              <a:t>It is possible to see the elegant draping at the rear of the dress. </a:t>
            </a:r>
          </a:p>
          <a:p>
            <a:pPr eaLnBrk="1" hangingPunct="1"/>
            <a:r>
              <a:rPr lang="en-US" dirty="0">
                <a:cs typeface="Arial" charset="0"/>
              </a:rPr>
              <a:t>The bustle cage is developed to keep the masses of fabric held away from the body</a:t>
            </a:r>
            <a:endParaRPr lang="en-US" altLang="ja-JP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>
              <a:buNone/>
            </a:pPr>
            <a:r>
              <a:rPr lang="en-US" dirty="0">
                <a:cs typeface="Arial" charset="0"/>
              </a:rPr>
              <a:t>Boston Museum of Fine Arts</a:t>
            </a: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pic>
        <p:nvPicPr>
          <p:cNvPr id="28675" name="Picture 1029" descr="C BMFA Corsetted women 18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-152400"/>
            <a:ext cx="4533900" cy="7010400"/>
          </a:xfrm>
        </p:spPr>
      </p:pic>
    </p:spTree>
    <p:extLst>
      <p:ext uri="{BB962C8B-B14F-4D97-AF65-F5344CB8AC3E}">
        <p14:creationId xmlns:p14="http://schemas.microsoft.com/office/powerpoint/2010/main" val="42619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235226" y="-26504"/>
            <a:ext cx="8915400" cy="1219200"/>
          </a:xfrm>
        </p:spPr>
        <p:txBody>
          <a:bodyPr/>
          <a:lstStyle/>
          <a:p>
            <a:pPr eaLnBrk="1" hangingPunct="1"/>
            <a:r>
              <a:rPr lang="en-US" sz="3600" dirty="0"/>
              <a:t>Bustle Hoops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1304" y="1066800"/>
            <a:ext cx="5612296" cy="5029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/>
              <a:t>Bustle hoops with adjustable steel wire hoops</a:t>
            </a:r>
          </a:p>
          <a:p>
            <a:pPr eaLnBrk="1" hangingPunct="1"/>
            <a:r>
              <a:rPr lang="en-US" sz="2400" dirty="0"/>
              <a:t>Adjusted by interior lacing</a:t>
            </a:r>
          </a:p>
          <a:p>
            <a:pPr eaLnBrk="1" hangingPunct="1"/>
            <a:r>
              <a:rPr lang="en-US" sz="2400" dirty="0"/>
              <a:t>Fullness can be raised or lowered.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000" dirty="0"/>
          </a:p>
          <a:p>
            <a:pPr marL="0" indent="0" eaLnBrk="1" hangingPunct="1">
              <a:buNone/>
            </a:pPr>
            <a:r>
              <a:rPr lang="en-US" sz="2000" dirty="0"/>
              <a:t>From Kyoto Costume Institute, Japan</a:t>
            </a:r>
          </a:p>
          <a:p>
            <a:pPr eaLnBrk="1" hangingPunct="1"/>
            <a:endParaRPr lang="en-US" sz="2400" dirty="0">
              <a:latin typeface="Arial" charset="0"/>
            </a:endParaRPr>
          </a:p>
        </p:txBody>
      </p:sp>
      <p:pic>
        <p:nvPicPr>
          <p:cNvPr id="29699" name="Picture 4" descr="1870 bustle with 15 adjustable steel wire hoop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0276" y="0"/>
            <a:ext cx="4581525" cy="6858000"/>
          </a:xfrm>
        </p:spPr>
      </p:pic>
    </p:spTree>
    <p:extLst>
      <p:ext uri="{BB962C8B-B14F-4D97-AF65-F5344CB8AC3E}">
        <p14:creationId xmlns:p14="http://schemas.microsoft.com/office/powerpoint/2010/main" val="18919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23985" y="935847"/>
            <a:ext cx="5501899" cy="4191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+mn-lt"/>
              </a:rPr>
              <a:t>1830</a:t>
            </a:r>
            <a:r>
              <a:rPr lang="ja-JP" altLang="en-US" sz="2800" dirty="0">
                <a:latin typeface="+mn-lt"/>
              </a:rPr>
              <a:t>’</a:t>
            </a:r>
            <a:r>
              <a:rPr lang="en-US" altLang="ja-JP" sz="2800" dirty="0">
                <a:latin typeface="+mn-lt"/>
              </a:rPr>
              <a:t>s men</a:t>
            </a:r>
            <a:r>
              <a:rPr lang="ja-JP" altLang="en-US" sz="2800" dirty="0">
                <a:latin typeface="+mn-lt"/>
              </a:rPr>
              <a:t>’</a:t>
            </a:r>
            <a:r>
              <a:rPr lang="en-US" altLang="ja-JP" sz="2800" dirty="0">
                <a:latin typeface="+mn-lt"/>
              </a:rPr>
              <a:t>s ensemble </a:t>
            </a:r>
            <a:br>
              <a:rPr lang="en-US" altLang="ja-JP" sz="2800" dirty="0">
                <a:latin typeface="+mn-lt"/>
              </a:rPr>
            </a:br>
            <a:r>
              <a:rPr lang="en-US" altLang="ja-JP" sz="2800" dirty="0">
                <a:latin typeface="+mn-lt"/>
              </a:rPr>
              <a:t> Wool cloth coat, cotton twill trousers and a floral brocade vest.</a:t>
            </a:r>
            <a:br>
              <a:rPr lang="en-US" altLang="ja-JP" sz="2800" dirty="0">
                <a:latin typeface="+mn-lt"/>
              </a:rPr>
            </a:br>
            <a:br>
              <a:rPr lang="en-US" altLang="ja-JP" sz="2800" dirty="0">
                <a:latin typeface="+mn-lt"/>
              </a:rPr>
            </a:br>
            <a:br>
              <a:rPr lang="en-US" altLang="ja-JP" sz="2800" dirty="0">
                <a:latin typeface="+mn-lt"/>
              </a:rPr>
            </a:br>
            <a:br>
              <a:rPr lang="en-US" altLang="ja-JP" sz="2800" dirty="0">
                <a:latin typeface="+mn-lt"/>
              </a:rPr>
            </a:br>
            <a:br>
              <a:rPr lang="en-US" altLang="ja-JP" sz="2800" dirty="0">
                <a:latin typeface="+mn-lt"/>
              </a:rPr>
            </a:br>
            <a:r>
              <a:rPr lang="en-US" altLang="ja-JP" sz="2800" dirty="0">
                <a:latin typeface="+mn-lt"/>
              </a:rPr>
              <a:t>Outfit from the Kyoto Costume Institute</a:t>
            </a:r>
            <a:endParaRPr lang="en-US" sz="2800" dirty="0">
              <a:latin typeface="+mn-lt"/>
            </a:endParaRPr>
          </a:p>
        </p:txBody>
      </p:sp>
      <p:pic>
        <p:nvPicPr>
          <p:cNvPr id="22530" name="Content Placeholder 5" descr="RC_1830s Man's ensemble wool broadcloth_Kyoto_4525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102" r="-51102"/>
          <a:stretch>
            <a:fillRect/>
          </a:stretch>
        </p:blipFill>
        <p:spPr>
          <a:xfrm>
            <a:off x="3471620" y="154380"/>
            <a:ext cx="9931077" cy="6703620"/>
          </a:xfrm>
        </p:spPr>
      </p:pic>
    </p:spTree>
    <p:extLst>
      <p:ext uri="{BB962C8B-B14F-4D97-AF65-F5344CB8AC3E}">
        <p14:creationId xmlns:p14="http://schemas.microsoft.com/office/powerpoint/2010/main" val="16041987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</a:endParaRPr>
          </a:p>
        </p:txBody>
      </p:sp>
      <p:sp>
        <p:nvSpPr>
          <p:cNvPr id="30722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</a:endParaRPr>
          </a:p>
        </p:txBody>
      </p:sp>
      <p:sp>
        <p:nvSpPr>
          <p:cNvPr id="30723" name="Sisällön paikkamerkki 3"/>
          <p:cNvSpPr>
            <a:spLocks noGrp="1"/>
          </p:cNvSpPr>
          <p:nvPr>
            <p:ph sz="half" idx="2"/>
          </p:nvPr>
        </p:nvSpPr>
        <p:spPr>
          <a:xfrm>
            <a:off x="7010400" y="381000"/>
            <a:ext cx="4094922" cy="4114800"/>
          </a:xfrm>
        </p:spPr>
        <p:txBody>
          <a:bodyPr/>
          <a:lstStyle/>
          <a:p>
            <a:pPr eaLnBrk="1" hangingPunct="1"/>
            <a:r>
              <a:rPr lang="fi-FI" sz="2400" dirty="0" err="1">
                <a:latin typeface="Arial" charset="0"/>
                <a:cs typeface="Arial" charset="0"/>
              </a:rPr>
              <a:t>Bustle</a:t>
            </a:r>
            <a:r>
              <a:rPr lang="fi-FI" sz="2400" dirty="0">
                <a:latin typeface="Arial" charset="0"/>
                <a:cs typeface="Arial" charset="0"/>
              </a:rPr>
              <a:t> made of </a:t>
            </a:r>
            <a:r>
              <a:rPr lang="fi-FI" sz="2400" dirty="0" err="1">
                <a:latin typeface="Arial" charset="0"/>
                <a:cs typeface="Arial" charset="0"/>
              </a:rPr>
              <a:t>linen</a:t>
            </a:r>
            <a:r>
              <a:rPr lang="fi-FI" sz="2400" dirty="0">
                <a:latin typeface="Arial" charset="0"/>
                <a:cs typeface="Arial" charset="0"/>
              </a:rPr>
              <a:t> and </a:t>
            </a:r>
            <a:r>
              <a:rPr lang="fi-FI" sz="2400" dirty="0" err="1">
                <a:latin typeface="Arial" charset="0"/>
                <a:cs typeface="Arial" charset="0"/>
              </a:rPr>
              <a:t>metal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wire</a:t>
            </a:r>
            <a:endParaRPr lang="fi-FI" sz="2400" dirty="0">
              <a:latin typeface="Arial" charset="0"/>
              <a:cs typeface="Arial" charset="0"/>
            </a:endParaRPr>
          </a:p>
          <a:p>
            <a:pPr eaLnBrk="1" hangingPunct="1"/>
            <a:r>
              <a:rPr lang="fi-FI" sz="2400" dirty="0" err="1">
                <a:latin typeface="Arial" charset="0"/>
                <a:cs typeface="Arial" charset="0"/>
              </a:rPr>
              <a:t>Separate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loops</a:t>
            </a:r>
            <a:r>
              <a:rPr lang="fi-FI" sz="2400" dirty="0">
                <a:latin typeface="Arial" charset="0"/>
                <a:cs typeface="Arial" charset="0"/>
              </a:rPr>
              <a:t> made to </a:t>
            </a:r>
            <a:r>
              <a:rPr lang="fi-FI" sz="2400" dirty="0" err="1">
                <a:latin typeface="Arial" charset="0"/>
                <a:cs typeface="Arial" charset="0"/>
              </a:rPr>
              <a:t>hold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the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gown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up</a:t>
            </a:r>
            <a:endParaRPr lang="fi-FI" sz="2400" dirty="0">
              <a:latin typeface="Arial" charset="0"/>
              <a:cs typeface="Arial" charset="0"/>
            </a:endParaRPr>
          </a:p>
        </p:txBody>
      </p:sp>
      <p:pic>
        <p:nvPicPr>
          <p:cNvPr id="30726" name="Kuva 6" descr="IMG_0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3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78" y="0"/>
            <a:ext cx="5531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4093"/>
      </p:ext>
    </p:extLst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82" y="284368"/>
            <a:ext cx="48768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Mass Production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1548" y="1387978"/>
            <a:ext cx="6414052" cy="5791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First done in homes with cotton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piece work = men</a:t>
            </a:r>
            <a:r>
              <a:rPr lang="ja-JP" altLang="en-US" sz="2400" dirty="0">
                <a:cs typeface="Arial" charset="0"/>
              </a:rPr>
              <a:t>’</a:t>
            </a:r>
            <a:r>
              <a:rPr lang="en-US" altLang="ja-JP" sz="2400" dirty="0">
                <a:cs typeface="Arial" charset="0"/>
              </a:rPr>
              <a:t>s shirts, aprons,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altLang="ja-JP" sz="2400" dirty="0">
                <a:cs typeface="Arial" charset="0"/>
              </a:rPr>
              <a:t>calico house dresses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Mass production of Union Army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Uniforms made by women at home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and in factories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Saved the American Economy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Producing Uniforms for World War II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cs typeface="Arial" charset="0"/>
              </a:rPr>
              <a:t>after the depression</a:t>
            </a:r>
          </a:p>
        </p:txBody>
      </p:sp>
      <p:pic>
        <p:nvPicPr>
          <p:cNvPr id="31747" name="Picture 7" descr="C Norfolk Jacket 18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9253" y="284368"/>
            <a:ext cx="4467088" cy="6458440"/>
          </a:xfrm>
        </p:spPr>
      </p:pic>
    </p:spTree>
    <p:extLst>
      <p:ext uri="{BB962C8B-B14F-4D97-AF65-F5344CB8AC3E}">
        <p14:creationId xmlns:p14="http://schemas.microsoft.com/office/powerpoint/2010/main" val="2800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22852" y="49517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Rise of the Middle Class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4313" y="1166013"/>
            <a:ext cx="5940287" cy="5257800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>
                <a:cs typeface="Arial"/>
              </a:rPr>
              <a:t>Middle class grows in numbers; wealth, position</a:t>
            </a:r>
          </a:p>
          <a:p>
            <a:pPr>
              <a:defRPr/>
            </a:pPr>
            <a:r>
              <a:rPr lang="en-US" sz="2400" dirty="0">
                <a:cs typeface="Arial"/>
              </a:rPr>
              <a:t>Male dominated obedience</a:t>
            </a:r>
          </a:p>
          <a:p>
            <a:pPr>
              <a:defRPr/>
            </a:pPr>
            <a:r>
              <a:rPr lang="en-US" sz="2400" dirty="0">
                <a:cs typeface="Arial"/>
              </a:rPr>
              <a:t>Hard work + thrift = better life</a:t>
            </a:r>
          </a:p>
          <a:p>
            <a:pPr>
              <a:defRPr/>
            </a:pPr>
            <a:r>
              <a:rPr lang="en-US" sz="2400" dirty="0">
                <a:cs typeface="Arial"/>
              </a:rPr>
              <a:t>Sexual Morality</a:t>
            </a:r>
          </a:p>
          <a:p>
            <a:pPr>
              <a:defRPr/>
            </a:pPr>
            <a:r>
              <a:rPr lang="en-US" sz="2400" dirty="0">
                <a:cs typeface="Arial"/>
              </a:rPr>
              <a:t>Close family produces extra salaries</a:t>
            </a:r>
          </a:p>
          <a:p>
            <a:pPr>
              <a:defRPr/>
            </a:pPr>
            <a:r>
              <a:rPr lang="en-US" sz="2400" dirty="0">
                <a:cs typeface="Arial"/>
              </a:rPr>
              <a:t>Obedient household workers</a:t>
            </a:r>
            <a:endParaRPr lang="en-US" sz="2000" dirty="0"/>
          </a:p>
        </p:txBody>
      </p:sp>
      <p:pic>
        <p:nvPicPr>
          <p:cNvPr id="32771" name="Picture 5" descr="C New Shorter Jacket 18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5113" y="138666"/>
            <a:ext cx="4805501" cy="6494066"/>
          </a:xfrm>
        </p:spPr>
      </p:pic>
    </p:spTree>
    <p:extLst>
      <p:ext uri="{BB962C8B-B14F-4D97-AF65-F5344CB8AC3E}">
        <p14:creationId xmlns:p14="http://schemas.microsoft.com/office/powerpoint/2010/main" val="34851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28974" y="647700"/>
            <a:ext cx="8128000" cy="1143000"/>
          </a:xfrm>
        </p:spPr>
        <p:txBody>
          <a:bodyPr/>
          <a:lstStyle/>
          <a:p>
            <a:r>
              <a:rPr lang="fi-FI" dirty="0" err="1"/>
              <a:t>Men’s</a:t>
            </a:r>
            <a:r>
              <a:rPr lang="fi-FI" dirty="0"/>
              <a:t> suit </a:t>
            </a:r>
            <a:r>
              <a:rPr lang="fi-FI" dirty="0" err="1"/>
              <a:t>styles</a:t>
            </a:r>
            <a:r>
              <a:rPr lang="fi-FI" dirty="0"/>
              <a:t>, </a:t>
            </a:r>
            <a:r>
              <a:rPr lang="fi-FI" dirty="0" err="1"/>
              <a:t>early</a:t>
            </a:r>
            <a:r>
              <a:rPr lang="fi-FI" dirty="0"/>
              <a:t> 1870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r="21057" b="3188"/>
          <a:stretch/>
        </p:blipFill>
        <p:spPr>
          <a:xfrm>
            <a:off x="375480" y="0"/>
            <a:ext cx="4819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5" b="17456"/>
          <a:stretch/>
        </p:blipFill>
        <p:spPr>
          <a:xfrm>
            <a:off x="0" y="0"/>
            <a:ext cx="5564023" cy="6559826"/>
          </a:xfrm>
          <a:prstGeom prst="rect">
            <a:avLst/>
          </a:prstGeom>
        </p:spPr>
      </p:pic>
      <p:sp>
        <p:nvSpPr>
          <p:cNvPr id="6" name="Otsikko 1"/>
          <p:cNvSpPr txBox="1">
            <a:spLocks/>
          </p:cNvSpPr>
          <p:nvPr/>
        </p:nvSpPr>
        <p:spPr>
          <a:xfrm>
            <a:off x="5428974" y="647700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err="1"/>
              <a:t>Men’s</a:t>
            </a:r>
            <a:r>
              <a:rPr lang="fi-FI" dirty="0"/>
              <a:t> suit </a:t>
            </a:r>
            <a:r>
              <a:rPr lang="fi-FI" dirty="0" err="1"/>
              <a:t>styles</a:t>
            </a:r>
            <a:r>
              <a:rPr lang="fi-FI" dirty="0"/>
              <a:t>, </a:t>
            </a:r>
            <a:r>
              <a:rPr lang="fi-FI" dirty="0" err="1"/>
              <a:t>early</a:t>
            </a:r>
            <a:r>
              <a:rPr lang="fi-FI" dirty="0"/>
              <a:t> 1870</a:t>
            </a:r>
          </a:p>
        </p:txBody>
      </p:sp>
    </p:spTree>
    <p:extLst>
      <p:ext uri="{BB962C8B-B14F-4D97-AF65-F5344CB8AC3E}">
        <p14:creationId xmlns:p14="http://schemas.microsoft.com/office/powerpoint/2010/main" val="33711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119270" y="1981200"/>
            <a:ext cx="6096000" cy="4114800"/>
          </a:xfrm>
        </p:spPr>
        <p:txBody>
          <a:bodyPr/>
          <a:lstStyle/>
          <a:p>
            <a:r>
              <a:rPr lang="fi-FI" dirty="0" err="1"/>
              <a:t>Promenade</a:t>
            </a:r>
            <a:r>
              <a:rPr lang="fi-FI" dirty="0"/>
              <a:t> </a:t>
            </a:r>
            <a:r>
              <a:rPr lang="fi-FI" dirty="0" err="1"/>
              <a:t>walking</a:t>
            </a:r>
            <a:r>
              <a:rPr lang="fi-FI" dirty="0"/>
              <a:t> </a:t>
            </a:r>
            <a:r>
              <a:rPr lang="fi-FI" dirty="0" err="1"/>
              <a:t>wear</a:t>
            </a:r>
            <a:r>
              <a:rPr lang="fi-FI" dirty="0"/>
              <a:t>, </a:t>
            </a:r>
            <a:r>
              <a:rPr lang="fi-FI" dirty="0" err="1"/>
              <a:t>late</a:t>
            </a:r>
            <a:r>
              <a:rPr lang="fi-FI" dirty="0"/>
              <a:t> 1870’s </a:t>
            </a:r>
          </a:p>
          <a:p>
            <a:r>
              <a:rPr lang="fi-FI" dirty="0" err="1"/>
              <a:t>Shorter</a:t>
            </a:r>
            <a:r>
              <a:rPr lang="fi-FI" dirty="0"/>
              <a:t> </a:t>
            </a:r>
            <a:r>
              <a:rPr lang="fi-FI" dirty="0" err="1"/>
              <a:t>jackets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worn</a:t>
            </a:r>
            <a:r>
              <a:rPr lang="fi-FI" dirty="0"/>
              <a:t> </a:t>
            </a:r>
          </a:p>
          <a:p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jacket</a:t>
            </a:r>
            <a:r>
              <a:rPr lang="fi-FI" dirty="0"/>
              <a:t> and </a:t>
            </a:r>
            <a:r>
              <a:rPr lang="fi-FI" dirty="0" err="1"/>
              <a:t>coat</a:t>
            </a:r>
            <a:r>
              <a:rPr lang="fi-FI" dirty="0"/>
              <a:t> </a:t>
            </a:r>
            <a:r>
              <a:rPr lang="fi-FI" dirty="0" err="1"/>
              <a:t>types</a:t>
            </a:r>
            <a:r>
              <a:rPr lang="fi-FI" dirty="0"/>
              <a:t> for </a:t>
            </a:r>
            <a:r>
              <a:rPr lang="fi-FI" dirty="0" err="1"/>
              <a:t>men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6947" r="5927" b="14077"/>
          <a:stretch/>
        </p:blipFill>
        <p:spPr>
          <a:xfrm>
            <a:off x="6109252" y="0"/>
            <a:ext cx="5777948" cy="6876236"/>
          </a:xfrm>
        </p:spPr>
      </p:pic>
    </p:spTree>
    <p:extLst>
      <p:ext uri="{BB962C8B-B14F-4D97-AF65-F5344CB8AC3E}">
        <p14:creationId xmlns:p14="http://schemas.microsoft.com/office/powerpoint/2010/main" val="2290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5842000" y="2153478"/>
            <a:ext cx="3962400" cy="411480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1872 </a:t>
            </a:r>
            <a:r>
              <a:rPr lang="fi-FI" dirty="0" err="1"/>
              <a:t>frock</a:t>
            </a:r>
            <a:r>
              <a:rPr lang="fi-FI" dirty="0"/>
              <a:t> </a:t>
            </a:r>
            <a:r>
              <a:rPr lang="fi-FI" dirty="0" err="1"/>
              <a:t>coat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10628" r="12931"/>
          <a:stretch/>
        </p:blipFill>
        <p:spPr>
          <a:xfrm>
            <a:off x="940905" y="-33130"/>
            <a:ext cx="4276226" cy="6891130"/>
          </a:xfrm>
        </p:spPr>
      </p:pic>
    </p:spTree>
    <p:extLst>
      <p:ext uri="{BB962C8B-B14F-4D97-AF65-F5344CB8AC3E}">
        <p14:creationId xmlns:p14="http://schemas.microsoft.com/office/powerpoint/2010/main" val="39959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357809" y="1994452"/>
            <a:ext cx="5110922" cy="4114800"/>
          </a:xfrm>
        </p:spPr>
        <p:txBody>
          <a:bodyPr/>
          <a:lstStyle/>
          <a:p>
            <a:r>
              <a:rPr lang="fi-FI" dirty="0"/>
              <a:t>1870 </a:t>
            </a:r>
            <a:r>
              <a:rPr lang="fi-FI" dirty="0" err="1"/>
              <a:t>jacket</a:t>
            </a:r>
            <a:r>
              <a:rPr lang="fi-FI" dirty="0"/>
              <a:t> and </a:t>
            </a:r>
            <a:r>
              <a:rPr lang="fi-FI" dirty="0" err="1"/>
              <a:t>waistcoat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-669902"/>
            <a:ext cx="4611756" cy="8197137"/>
          </a:xfrm>
        </p:spPr>
      </p:pic>
    </p:spTree>
    <p:extLst>
      <p:ext uri="{BB962C8B-B14F-4D97-AF65-F5344CB8AC3E}">
        <p14:creationId xmlns:p14="http://schemas.microsoft.com/office/powerpoint/2010/main" val="40368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344556" y="53009"/>
            <a:ext cx="5029200" cy="1066800"/>
          </a:xfrm>
        </p:spPr>
        <p:txBody>
          <a:bodyPr/>
          <a:lstStyle/>
          <a:p>
            <a:pPr eaLnBrk="1" hangingPunct="1"/>
            <a:r>
              <a:rPr lang="en-US" sz="3600" dirty="0"/>
              <a:t>Rise in Feminism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078" y="1066800"/>
            <a:ext cx="5847522" cy="5791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Queen Victoria promotes </a:t>
            </a:r>
            <a:r>
              <a:rPr lang="ja-JP" altLang="en-US" sz="2400" dirty="0"/>
              <a:t>“</a:t>
            </a:r>
            <a:r>
              <a:rPr lang="en-US" altLang="ja-JP" sz="2400" dirty="0"/>
              <a:t>the good little wife</a:t>
            </a:r>
            <a:r>
              <a:rPr lang="ja-JP" altLang="en-US" sz="2400" dirty="0"/>
              <a:t>”</a:t>
            </a:r>
            <a:endParaRPr lang="en-US" altLang="ja-JP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Suffrage Movement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Promotes women</a:t>
            </a:r>
            <a:r>
              <a:rPr lang="ja-JP" altLang="en-US" dirty="0"/>
              <a:t>’</a:t>
            </a:r>
            <a:r>
              <a:rPr lang="en-US" altLang="ja-JP" dirty="0"/>
              <a:t>s right to vote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Promotes birth control - abortion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Promotes athleticism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/>
              <a:t>Riding habits from 1860 from the Gazette of Fashion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pic>
        <p:nvPicPr>
          <p:cNvPr id="33795" name="Picture 5" descr="A A ARiding Habits Gazette of Fashion 18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7122" y="99391"/>
            <a:ext cx="5250489" cy="6758609"/>
          </a:xfrm>
        </p:spPr>
      </p:pic>
    </p:spTree>
    <p:extLst>
      <p:ext uri="{BB962C8B-B14F-4D97-AF65-F5344CB8AC3E}">
        <p14:creationId xmlns:p14="http://schemas.microsoft.com/office/powerpoint/2010/main" val="3093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5005953" y="152400"/>
            <a:ext cx="739269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The extreme Romantic silhouette 1830s</a:t>
            </a:r>
          </a:p>
        </p:txBody>
      </p:sp>
      <p:pic>
        <p:nvPicPr>
          <p:cNvPr id="27650" name="Picture 5" descr="Dir_Velvet Eve &amp; morn Redigote 1830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648" y="0"/>
            <a:ext cx="4709518" cy="6858000"/>
          </a:xfrm>
        </p:spPr>
      </p:pic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5953" y="1460666"/>
            <a:ext cx="7036230" cy="486393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400" dirty="0"/>
              <a:t>A black velvet evening dress with white lace trim, worn with above the elbow evening gloves and huge feather festoons.</a:t>
            </a:r>
          </a:p>
          <a:p>
            <a:pPr>
              <a:defRPr/>
            </a:pPr>
            <a:r>
              <a:rPr lang="en-US" sz="2400" dirty="0"/>
              <a:t>A Morning Redingote with a wide Bertha collar and demi-gigot sleeves, fitted at the forearm and full at the head to support the collar.</a:t>
            </a:r>
          </a:p>
          <a:p>
            <a:pPr>
              <a:defRPr/>
            </a:pPr>
            <a:r>
              <a:rPr lang="en-US" sz="2400" dirty="0"/>
              <a:t>A ruff at the neck as is the fashion at court </a:t>
            </a:r>
          </a:p>
          <a:p>
            <a:pPr>
              <a:defRPr/>
            </a:pPr>
            <a:r>
              <a:rPr lang="en-US" sz="2400" dirty="0"/>
              <a:t>A large leghorn hat made of fine straw.</a:t>
            </a:r>
          </a:p>
        </p:txBody>
      </p:sp>
    </p:spTree>
    <p:extLst>
      <p:ext uri="{BB962C8B-B14F-4D97-AF65-F5344CB8AC3E}">
        <p14:creationId xmlns:p14="http://schemas.microsoft.com/office/powerpoint/2010/main" val="32145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Dir_Day Dress Broaded Silk18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413" y="0"/>
            <a:ext cx="4341057" cy="6765284"/>
          </a:xfrm>
        </p:spPr>
      </p:pic>
      <p:sp>
        <p:nvSpPr>
          <p:cNvPr id="2457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74956" y="605642"/>
            <a:ext cx="5464444" cy="40732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>
                <a:cs typeface="Arial"/>
              </a:rPr>
              <a:t>This 1830s gown is from the height of the Romantic look. </a:t>
            </a:r>
          </a:p>
          <a:p>
            <a:pPr marL="0" indent="0">
              <a:buNone/>
            </a:pPr>
            <a:endParaRPr lang="en-US" sz="2200" dirty="0">
              <a:cs typeface="Arial"/>
            </a:endParaRPr>
          </a:p>
          <a:p>
            <a:pPr marL="0" indent="0">
              <a:buNone/>
            </a:pPr>
            <a:r>
              <a:rPr lang="en-US" sz="2200" dirty="0">
                <a:cs typeface="Arial"/>
              </a:rPr>
              <a:t>The Fashion Museum at Bath </a:t>
            </a:r>
          </a:p>
        </p:txBody>
      </p:sp>
    </p:spTree>
    <p:extLst>
      <p:ext uri="{BB962C8B-B14F-4D97-AF65-F5344CB8AC3E}">
        <p14:creationId xmlns:p14="http://schemas.microsoft.com/office/powerpoint/2010/main" val="27600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6096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" charset="0"/>
              </a:rPr>
              <a:t>Printed Cotton 1830’s</a:t>
            </a:r>
          </a:p>
        </p:txBody>
      </p:sp>
      <p:pic>
        <p:nvPicPr>
          <p:cNvPr id="26626" name="Picture 5" descr="Dir_Walking Dress Printed Cotton1830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870" y="0"/>
            <a:ext cx="4228377" cy="6858000"/>
          </a:xfrm>
        </p:spPr>
      </p:pic>
      <p:sp>
        <p:nvSpPr>
          <p:cNvPr id="2662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2481" y="945397"/>
            <a:ext cx="7702658" cy="591260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She wears a leghorn bonnet. </a:t>
            </a:r>
          </a:p>
          <a:p>
            <a:pPr marL="0" indent="0"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Matching cuffs, Cavalier style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Large leg o’ mutton sleeves </a:t>
            </a:r>
          </a:p>
          <a:p>
            <a:pPr marL="0" indent="0"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A full skirt with two ruffles for stiffening</a:t>
            </a:r>
          </a:p>
          <a:p>
            <a:pPr marL="0" indent="0"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Parasols are in fashion since promenading is in fashion</a:t>
            </a:r>
          </a:p>
          <a:p>
            <a:pPr marL="0" indent="0"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Sleeve heads padded with down fluff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Smithsonian museum, Washington, D.C.</a:t>
            </a: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3127</Words>
  <Application>Microsoft Macintosh PowerPoint</Application>
  <PresentationFormat>Laajakuva</PresentationFormat>
  <Paragraphs>457</Paragraphs>
  <Slides>69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69</vt:i4>
      </vt:variant>
    </vt:vector>
  </HeadingPairs>
  <TitlesOfParts>
    <vt:vector size="77" baseType="lpstr">
      <vt:lpstr>Arial</vt:lpstr>
      <vt:lpstr>Book Antiqua</vt:lpstr>
      <vt:lpstr>Calibri</vt:lpstr>
      <vt:lpstr>Calibri Light</vt:lpstr>
      <vt:lpstr>Lucida Grande</vt:lpstr>
      <vt:lpstr>Times New Roman</vt:lpstr>
      <vt:lpstr>Wingdings</vt:lpstr>
      <vt:lpstr>Office-teema</vt:lpstr>
      <vt:lpstr>Romantic periods Crinoline and bustle dress 1830s to 1880s</vt:lpstr>
      <vt:lpstr>Fashion plates by  Rudolph Ackerman</vt:lpstr>
      <vt:lpstr>PowerPoint-esitys</vt:lpstr>
      <vt:lpstr>Family Group, 1830</vt:lpstr>
      <vt:lpstr>PowerPoint-esitys</vt:lpstr>
      <vt:lpstr>1830’s men’s ensemble   Wool cloth coat, cotton twill trousers and a floral brocade vest.     Outfit from the Kyoto Costume Institute</vt:lpstr>
      <vt:lpstr>The extreme Romantic silhouette 1830s</vt:lpstr>
      <vt:lpstr>PowerPoint-esitys</vt:lpstr>
      <vt:lpstr>Printed Cotton 1830’s</vt:lpstr>
      <vt:lpstr>Fashion Plate</vt:lpstr>
      <vt:lpstr>PowerPoint-esitys</vt:lpstr>
      <vt:lpstr>Promenade Dress 1834</vt:lpstr>
      <vt:lpstr>Fashion Plate, Ball Gown 1835</vt:lpstr>
      <vt:lpstr>Queen Victoria </vt:lpstr>
      <vt:lpstr>Queen Victoria &amp; Prince Albert</vt:lpstr>
      <vt:lpstr>Victoria and Albert &amp; the Royal Family</vt:lpstr>
      <vt:lpstr>Little Girl's Dress, 1840-50</vt:lpstr>
      <vt:lpstr>Fashion Plate of Promenade Dress from 1840</vt:lpstr>
      <vt:lpstr>Two Women in Poke Bonnets and Carriage Dress in 1840</vt:lpstr>
      <vt:lpstr>Men’s Overcoat</vt:lpstr>
      <vt:lpstr>A woolen waistcoat 1840</vt:lpstr>
      <vt:lpstr>  Wool overcoat from 1840 - is a longer length adding grace to the silhouette.   The shawl collar is transitioning into a notched collar   The longer skirt is also flaring out at the hemline.       Smithsonian museum, Washington DC</vt:lpstr>
      <vt:lpstr>Fashion Plate of menswear  The Gazette of Fashion in 1855</vt:lpstr>
      <vt:lpstr>Fashion Plate of male sporting costumes Gazette of Fashion in 1855.</vt:lpstr>
      <vt:lpstr>Victoria &amp; Albert in 1861 portrait by Mayall</vt:lpstr>
      <vt:lpstr>Plaids are made popular by Queen Victoria</vt:lpstr>
      <vt:lpstr>Three women’s dresses from Great Pulteney Street, 1850 </vt:lpstr>
      <vt:lpstr>PowerPoint-esitys</vt:lpstr>
      <vt:lpstr>Fashion Plate from Gazette of Fashion, 1859</vt:lpstr>
      <vt:lpstr>Coal tar dye – Aniline hues and deep dark browns  become fashionable </vt:lpstr>
      <vt:lpstr>PowerPoint-esitys</vt:lpstr>
      <vt:lpstr>Chemise and Hoops, 1860  Whalebone corset and sprung steel hoops held in place with canvas strips.   Quilted bottom eliminates the hoop silhouette.    Victoria and Albert Museum</vt:lpstr>
      <vt:lpstr>Hoops to hold out the wide skirt </vt:lpstr>
      <vt:lpstr>PowerPoint-esitys</vt:lpstr>
      <vt:lpstr>1851-54 Bloomer costume</vt:lpstr>
      <vt:lpstr>Sanitary Dress Fashion plate from 1851</vt:lpstr>
      <vt:lpstr>The Bloomer Costume </vt:lpstr>
      <vt:lpstr>Charles Dickens, (1812-1870)</vt:lpstr>
      <vt:lpstr>Fashion Illustration from the  Gazette of Fashion, 1860</vt:lpstr>
      <vt:lpstr>A red tea gown, 1861 </vt:lpstr>
      <vt:lpstr>White organdy tea gown, 1865</vt:lpstr>
      <vt:lpstr>Death of Prince Albert in 1861 at age 42</vt:lpstr>
      <vt:lpstr>Mourning Fashion  </vt:lpstr>
      <vt:lpstr>Aesthetic  Dress</vt:lpstr>
      <vt:lpstr>Aesthetic Dress</vt:lpstr>
      <vt:lpstr>PowerPoint-esitys</vt:lpstr>
      <vt:lpstr>Aesthetic Dress</vt:lpstr>
      <vt:lpstr>Charles Worth The First Couture House of Fashion in Paris </vt:lpstr>
      <vt:lpstr>Era of the Sewing Machine</vt:lpstr>
      <vt:lpstr>PowerPoint-esitys</vt:lpstr>
      <vt:lpstr>Afternoon Tea gown, 1865</vt:lpstr>
      <vt:lpstr>1866 Ball Gown</vt:lpstr>
      <vt:lpstr>Silk &amp; Wool Blend fabrics</vt:lpstr>
      <vt:lpstr>Elegant Day gowns</vt:lpstr>
      <vt:lpstr>Transitional Gowns</vt:lpstr>
      <vt:lpstr>Gazette of Fashion, 1879, hand tinted fashion plateshowing the fullness gathering at the back </vt:lpstr>
      <vt:lpstr>Bustle gown, 1871</vt:lpstr>
      <vt:lpstr>Bustle Gown, 1873 </vt:lpstr>
      <vt:lpstr>Bustle Hoops</vt:lpstr>
      <vt:lpstr>PowerPoint-esitys</vt:lpstr>
      <vt:lpstr>PowerPoint-esitys</vt:lpstr>
      <vt:lpstr>Mass Production</vt:lpstr>
      <vt:lpstr>Rise of the Middle Class</vt:lpstr>
      <vt:lpstr>Men’s suit styles, early 1870</vt:lpstr>
      <vt:lpstr>PowerPoint-esitys</vt:lpstr>
      <vt:lpstr>PowerPoint-esitys</vt:lpstr>
      <vt:lpstr>PowerPoint-esitys</vt:lpstr>
      <vt:lpstr>PowerPoint-esitys</vt:lpstr>
      <vt:lpstr>Rise in Feminism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Directoire, Empire, Romantic periods 1800’S to 1870’S</dc:title>
  <dc:creator>Kalmakurki Maarit</dc:creator>
  <cp:lastModifiedBy>Maarit Kalmakurki</cp:lastModifiedBy>
  <cp:revision>9</cp:revision>
  <dcterms:created xsi:type="dcterms:W3CDTF">2019-12-17T15:07:09Z</dcterms:created>
  <dcterms:modified xsi:type="dcterms:W3CDTF">2022-03-11T08:04:07Z</dcterms:modified>
</cp:coreProperties>
</file>