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7" r:id="rId2"/>
    <p:sldId id="258" r:id="rId3"/>
    <p:sldId id="260" r:id="rId4"/>
    <p:sldId id="307" r:id="rId5"/>
    <p:sldId id="261" r:id="rId6"/>
    <p:sldId id="290" r:id="rId7"/>
    <p:sldId id="308" r:id="rId8"/>
    <p:sldId id="309" r:id="rId9"/>
    <p:sldId id="288" r:id="rId10"/>
    <p:sldId id="262" r:id="rId11"/>
    <p:sldId id="292" r:id="rId12"/>
    <p:sldId id="311" r:id="rId13"/>
    <p:sldId id="312" r:id="rId14"/>
    <p:sldId id="314" r:id="rId15"/>
    <p:sldId id="315" r:id="rId16"/>
    <p:sldId id="316" r:id="rId17"/>
    <p:sldId id="317" r:id="rId18"/>
    <p:sldId id="318" r:id="rId19"/>
    <p:sldId id="319" r:id="rId20"/>
    <p:sldId id="320" r:id="rId21"/>
    <p:sldId id="321" r:id="rId22"/>
    <p:sldId id="322" r:id="rId23"/>
    <p:sldId id="323" r:id="rId24"/>
    <p:sldId id="334" r:id="rId25"/>
    <p:sldId id="335" r:id="rId26"/>
    <p:sldId id="325" r:id="rId27"/>
    <p:sldId id="326" r:id="rId28"/>
    <p:sldId id="327" r:id="rId29"/>
    <p:sldId id="328" r:id="rId30"/>
    <p:sldId id="331" r:id="rId31"/>
    <p:sldId id="329" r:id="rId32"/>
    <p:sldId id="330" r:id="rId33"/>
    <p:sldId id="332" r:id="rId34"/>
    <p:sldId id="333" r:id="rId35"/>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EA1BC0-9DC8-4603-9055-5A4CCB63AF21}">
          <p14:sldIdLst>
            <p14:sldId id="257"/>
            <p14:sldId id="258"/>
            <p14:sldId id="260"/>
            <p14:sldId id="307"/>
            <p14:sldId id="261"/>
            <p14:sldId id="290"/>
            <p14:sldId id="308"/>
            <p14:sldId id="309"/>
            <p14:sldId id="288"/>
            <p14:sldId id="262"/>
            <p14:sldId id="292"/>
            <p14:sldId id="311"/>
            <p14:sldId id="312"/>
            <p14:sldId id="314"/>
            <p14:sldId id="315"/>
            <p14:sldId id="316"/>
            <p14:sldId id="317"/>
            <p14:sldId id="318"/>
            <p14:sldId id="319"/>
            <p14:sldId id="320"/>
            <p14:sldId id="321"/>
            <p14:sldId id="322"/>
            <p14:sldId id="323"/>
            <p14:sldId id="334"/>
            <p14:sldId id="335"/>
            <p14:sldId id="325"/>
            <p14:sldId id="326"/>
            <p14:sldId id="327"/>
            <p14:sldId id="328"/>
            <p14:sldId id="331"/>
            <p14:sldId id="329"/>
            <p14:sldId id="330"/>
            <p14:sldId id="332"/>
            <p14:sldId id="3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FF00"/>
    <a:srgbClr val="FF0000"/>
    <a:srgbClr val="EF363B"/>
    <a:srgbClr val="FFFFFF"/>
    <a:srgbClr val="00965E"/>
    <a:srgbClr val="EE353B"/>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3" autoAdjust="0"/>
    <p:restoredTop sz="80094" autoAdjust="0"/>
  </p:normalViewPr>
  <p:slideViewPr>
    <p:cSldViewPr snapToGrid="0" snapToObjects="1">
      <p:cViewPr varScale="1">
        <p:scale>
          <a:sx n="95" d="100"/>
          <a:sy n="95" d="100"/>
        </p:scale>
        <p:origin x="53" y="20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1/13/2022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1/13/2022</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en-US" dirty="0"/>
              <a:t>Heat is energy can be converted from one form to another, or transferred from one object to another. For example, a stove burner converts electrical energy to heat and conducts that energy through the pot to the water. This increases the kinetic energy of the water molecules, causing them to move faster and faster. At a certain temperature (the boiling point), the atoms have gained enough energy to break free of the molecular bonds of the liquid and escape as vapor. </a:t>
            </a:r>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a:t>
            </a:fld>
            <a:endParaRPr lang="en-US"/>
          </a:p>
        </p:txBody>
      </p:sp>
    </p:spTree>
    <p:extLst>
      <p:ext uri="{BB962C8B-B14F-4D97-AF65-F5344CB8AC3E}">
        <p14:creationId xmlns:p14="http://schemas.microsoft.com/office/powerpoint/2010/main" val="242668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3</a:t>
            </a:fld>
            <a:endParaRPr lang="en-US"/>
          </a:p>
        </p:txBody>
      </p:sp>
    </p:spTree>
    <p:extLst>
      <p:ext uri="{BB962C8B-B14F-4D97-AF65-F5344CB8AC3E}">
        <p14:creationId xmlns:p14="http://schemas.microsoft.com/office/powerpoint/2010/main" val="162753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5</a:t>
            </a:fld>
            <a:endParaRPr lang="en-US"/>
          </a:p>
        </p:txBody>
      </p:sp>
    </p:spTree>
    <p:extLst>
      <p:ext uri="{BB962C8B-B14F-4D97-AF65-F5344CB8AC3E}">
        <p14:creationId xmlns:p14="http://schemas.microsoft.com/office/powerpoint/2010/main" val="2717881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719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8</a:t>
            </a:fld>
            <a:endParaRPr lang="en-US"/>
          </a:p>
        </p:txBody>
      </p:sp>
    </p:spTree>
    <p:extLst>
      <p:ext uri="{BB962C8B-B14F-4D97-AF65-F5344CB8AC3E}">
        <p14:creationId xmlns:p14="http://schemas.microsoft.com/office/powerpoint/2010/main" val="542748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9</a:t>
            </a:fld>
            <a:endParaRPr lang="en-US"/>
          </a:p>
        </p:txBody>
      </p:sp>
    </p:spTree>
    <p:extLst>
      <p:ext uri="{BB962C8B-B14F-4D97-AF65-F5344CB8AC3E}">
        <p14:creationId xmlns:p14="http://schemas.microsoft.com/office/powerpoint/2010/main" val="328794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10</a:t>
            </a:fld>
            <a:endParaRPr lang="en-US"/>
          </a:p>
        </p:txBody>
      </p:sp>
    </p:spTree>
    <p:extLst>
      <p:ext uri="{BB962C8B-B14F-4D97-AF65-F5344CB8AC3E}">
        <p14:creationId xmlns:p14="http://schemas.microsoft.com/office/powerpoint/2010/main" val="3774787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22" name="Kuva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32" name="Kuva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20" name="Kuva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6.xml"/><Relationship Id="rId4" Type="http://schemas.openxmlformats.org/officeDocument/2006/relationships/image" Target="../media/image57.jp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9014" y="660630"/>
            <a:ext cx="4215913" cy="634192"/>
          </a:xfrm>
        </p:spPr>
        <p:txBody>
          <a:bodyPr/>
          <a:lstStyle/>
          <a:p>
            <a:r>
              <a:rPr lang="en-US" dirty="0"/>
              <a:t>Thermodynamics</a:t>
            </a:r>
            <a:endParaRPr lang="fi-FI" dirty="0"/>
          </a:p>
        </p:txBody>
      </p:sp>
      <p:sp>
        <p:nvSpPr>
          <p:cNvPr id="3" name="Tekstin paikkamerkki 2"/>
          <p:cNvSpPr>
            <a:spLocks noGrp="1"/>
          </p:cNvSpPr>
          <p:nvPr>
            <p:ph type="body" sz="half" idx="2"/>
          </p:nvPr>
        </p:nvSpPr>
        <p:spPr>
          <a:xfrm>
            <a:off x="310519" y="1820357"/>
            <a:ext cx="4476893" cy="426074"/>
          </a:xfrm>
        </p:spPr>
        <p:txBody>
          <a:bodyPr/>
          <a:lstStyle/>
          <a:p>
            <a:r>
              <a:rPr lang="en-US" dirty="0"/>
              <a:t>An Engineering Approach</a:t>
            </a:r>
            <a:endParaRPr lang="fi-FI" dirty="0"/>
          </a:p>
        </p:txBody>
      </p:sp>
      <p:sp>
        <p:nvSpPr>
          <p:cNvPr id="5" name="Tekstin paikkamerkki 4"/>
          <p:cNvSpPr>
            <a:spLocks noGrp="1"/>
          </p:cNvSpPr>
          <p:nvPr>
            <p:ph type="body" sz="half" idx="12"/>
          </p:nvPr>
        </p:nvSpPr>
        <p:spPr>
          <a:xfrm>
            <a:off x="269014" y="3835278"/>
            <a:ext cx="2774217" cy="360060"/>
          </a:xfrm>
        </p:spPr>
        <p:txBody>
          <a:bodyPr/>
          <a:lstStyle/>
          <a:p>
            <a:r>
              <a:rPr lang="en-US" dirty="0"/>
              <a:t>Qiang Cheng (Jonny)</a:t>
            </a:r>
            <a:endParaRPr lang="fi-FI" dirty="0"/>
          </a:p>
          <a:p>
            <a:endParaRPr lang="fi-FI" dirty="0"/>
          </a:p>
        </p:txBody>
      </p:sp>
      <p:cxnSp>
        <p:nvCxnSpPr>
          <p:cNvPr id="7" name="Suora yhdysviiva 6">
            <a:extLst>
              <a:ext uri="{FF2B5EF4-FFF2-40B4-BE49-F238E27FC236}">
                <a16:creationId xmlns:a16="http://schemas.microsoft.com/office/drawing/2014/main" id="{44D42085-CC57-854B-9151-3C66E83D17EE}"/>
              </a:ext>
            </a:extLst>
          </p:cNvPr>
          <p:cNvCxnSpPr>
            <a:cxnSpLocks/>
          </p:cNvCxnSpPr>
          <p:nvPr/>
        </p:nvCxnSpPr>
        <p:spPr>
          <a:xfrm>
            <a:off x="5243" y="1557589"/>
            <a:ext cx="4922844"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3" name="Tekstin paikkamerkki 3">
            <a:extLst>
              <a:ext uri="{FF2B5EF4-FFF2-40B4-BE49-F238E27FC236}">
                <a16:creationId xmlns:a16="http://schemas.microsoft.com/office/drawing/2014/main" id="{931BA333-9483-4DBB-AA7C-64F76F9B7D8D}"/>
              </a:ext>
            </a:extLst>
          </p:cNvPr>
          <p:cNvSpPr txBox="1">
            <a:spLocks/>
          </p:cNvSpPr>
          <p:nvPr/>
        </p:nvSpPr>
        <p:spPr>
          <a:xfrm>
            <a:off x="301799" y="2778159"/>
            <a:ext cx="3792803" cy="559626"/>
          </a:xfrm>
          <a:prstGeom prst="rect">
            <a:avLst/>
          </a:prstGeom>
        </p:spPr>
        <p:txBody>
          <a:bodyPr lIns="0" tIns="0" rIns="0" bIns="0"/>
          <a:lstStyle>
            <a:lvl1pPr marL="0" indent="0" algn="l" defTabSz="685733" rtl="0" eaLnBrk="1" latinLnBrk="0" hangingPunct="1">
              <a:lnSpc>
                <a:spcPct val="90000"/>
              </a:lnSpc>
              <a:spcBef>
                <a:spcPts val="750"/>
              </a:spcBef>
              <a:buFont typeface="Arial"/>
              <a:buNone/>
              <a:defRPr sz="1800" b="1" i="0" kern="1200" baseline="0">
                <a:solidFill>
                  <a:schemeClr val="bg1"/>
                </a:solidFill>
                <a:latin typeface="arial" charset="0"/>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Lecture 2: Energy and the First Law of Thermodynamics</a:t>
            </a:r>
            <a:endParaRPr lang="fi-FI" dirty="0"/>
          </a:p>
        </p:txBody>
      </p:sp>
      <p:pic>
        <p:nvPicPr>
          <p:cNvPr id="6" name="y2mate.com - Large Eddy Simulation of turbulent jet ignition._H1W9VxkARbA_1080p">
            <a:hlinkClick r:id="" action="ppaction://media"/>
            <a:extLst>
              <a:ext uri="{FF2B5EF4-FFF2-40B4-BE49-F238E27FC236}">
                <a16:creationId xmlns:a16="http://schemas.microsoft.com/office/drawing/2014/main" id="{86685C28-6F81-4E60-80B9-16F8D50560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17758" y="2509198"/>
            <a:ext cx="5408519" cy="3100151"/>
          </a:xfrm>
          <a:prstGeom prst="rect">
            <a:avLst/>
          </a:prstGeom>
        </p:spPr>
      </p:pic>
    </p:spTree>
    <p:extLst>
      <p:ext uri="{BB962C8B-B14F-4D97-AF65-F5344CB8AC3E}">
        <p14:creationId xmlns:p14="http://schemas.microsoft.com/office/powerpoint/2010/main" val="14403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8BF2DF-9559-44CC-80E5-EDE2A220A2F5}"/>
              </a:ext>
            </a:extLst>
          </p:cNvPr>
          <p:cNvSpPr txBox="1"/>
          <p:nvPr/>
        </p:nvSpPr>
        <p:spPr>
          <a:xfrm>
            <a:off x="400421" y="6328503"/>
            <a:ext cx="4572000" cy="507831"/>
          </a:xfrm>
          <a:prstGeom prst="rect">
            <a:avLst/>
          </a:prstGeom>
          <a:noFill/>
        </p:spPr>
        <p:txBody>
          <a:bodyPr wrap="square">
            <a:spAutoFit/>
          </a:bodyPr>
          <a:lstStyle/>
          <a:p>
            <a:pPr marL="285750" indent="-285750">
              <a:buFont typeface="Arial" panose="020B0604020202020204" pitchFamily="34" charset="0"/>
              <a:buChar char="•"/>
            </a:pPr>
            <a:r>
              <a:rPr lang="en-US" dirty="0"/>
              <a:t>Review concepts of temperature, temperature scales, pressure, and absolute and gage pressure.</a:t>
            </a:r>
          </a:p>
        </p:txBody>
      </p:sp>
      <p:pic>
        <p:nvPicPr>
          <p:cNvPr id="4" name="Picture 3">
            <a:extLst>
              <a:ext uri="{FF2B5EF4-FFF2-40B4-BE49-F238E27FC236}">
                <a16:creationId xmlns:a16="http://schemas.microsoft.com/office/drawing/2014/main" id="{70C69263-213C-4439-B93D-F724D0839F45}"/>
              </a:ext>
            </a:extLst>
          </p:cNvPr>
          <p:cNvPicPr>
            <a:picLocks noChangeAspect="1"/>
          </p:cNvPicPr>
          <p:nvPr/>
        </p:nvPicPr>
        <p:blipFill>
          <a:blip r:embed="rId3"/>
          <a:stretch>
            <a:fillRect/>
          </a:stretch>
        </p:blipFill>
        <p:spPr>
          <a:xfrm>
            <a:off x="0" y="0"/>
            <a:ext cx="4572000" cy="1671021"/>
          </a:xfrm>
          <a:prstGeom prst="rect">
            <a:avLst/>
          </a:prstGeom>
        </p:spPr>
      </p:pic>
      <p:pic>
        <p:nvPicPr>
          <p:cNvPr id="12" name="Picture 11">
            <a:extLst>
              <a:ext uri="{FF2B5EF4-FFF2-40B4-BE49-F238E27FC236}">
                <a16:creationId xmlns:a16="http://schemas.microsoft.com/office/drawing/2014/main" id="{336170CD-CFBC-4C8C-8416-C6F27B3B15D7}"/>
              </a:ext>
            </a:extLst>
          </p:cNvPr>
          <p:cNvPicPr>
            <a:picLocks noChangeAspect="1"/>
          </p:cNvPicPr>
          <p:nvPr/>
        </p:nvPicPr>
        <p:blipFill>
          <a:blip r:embed="rId4"/>
          <a:stretch>
            <a:fillRect/>
          </a:stretch>
        </p:blipFill>
        <p:spPr>
          <a:xfrm>
            <a:off x="12033" y="1988833"/>
            <a:ext cx="4559967" cy="2959791"/>
          </a:xfrm>
          <a:prstGeom prst="rect">
            <a:avLst/>
          </a:prstGeom>
        </p:spPr>
      </p:pic>
      <p:pic>
        <p:nvPicPr>
          <p:cNvPr id="5" name="Picture 4">
            <a:extLst>
              <a:ext uri="{FF2B5EF4-FFF2-40B4-BE49-F238E27FC236}">
                <a16:creationId xmlns:a16="http://schemas.microsoft.com/office/drawing/2014/main" id="{7E77241C-1AC4-47DD-A79C-DF690E93E67B}"/>
              </a:ext>
            </a:extLst>
          </p:cNvPr>
          <p:cNvPicPr>
            <a:picLocks noChangeAspect="1"/>
          </p:cNvPicPr>
          <p:nvPr/>
        </p:nvPicPr>
        <p:blipFill>
          <a:blip r:embed="rId5"/>
          <a:stretch>
            <a:fillRect/>
          </a:stretch>
        </p:blipFill>
        <p:spPr>
          <a:xfrm>
            <a:off x="4610776" y="136357"/>
            <a:ext cx="4537579" cy="2903622"/>
          </a:xfrm>
          <a:prstGeom prst="rect">
            <a:avLst/>
          </a:prstGeom>
        </p:spPr>
      </p:pic>
      <p:pic>
        <p:nvPicPr>
          <p:cNvPr id="6" name="Picture 5">
            <a:extLst>
              <a:ext uri="{FF2B5EF4-FFF2-40B4-BE49-F238E27FC236}">
                <a16:creationId xmlns:a16="http://schemas.microsoft.com/office/drawing/2014/main" id="{751F65FA-17F1-4E62-B5BD-CA85E2CCA6A5}"/>
              </a:ext>
            </a:extLst>
          </p:cNvPr>
          <p:cNvPicPr>
            <a:picLocks noChangeAspect="1"/>
          </p:cNvPicPr>
          <p:nvPr/>
        </p:nvPicPr>
        <p:blipFill>
          <a:blip r:embed="rId6"/>
          <a:stretch>
            <a:fillRect/>
          </a:stretch>
        </p:blipFill>
        <p:spPr>
          <a:xfrm>
            <a:off x="4610776" y="3130269"/>
            <a:ext cx="4551146" cy="2408277"/>
          </a:xfrm>
          <a:prstGeom prst="rect">
            <a:avLst/>
          </a:prstGeom>
        </p:spPr>
      </p:pic>
    </p:spTree>
    <p:extLst>
      <p:ext uri="{BB962C8B-B14F-4D97-AF65-F5344CB8AC3E}">
        <p14:creationId xmlns:p14="http://schemas.microsoft.com/office/powerpoint/2010/main" val="99623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E25CB-F1B3-4363-9A65-48EC144F1405}"/>
              </a:ext>
            </a:extLst>
          </p:cNvPr>
          <p:cNvSpPr>
            <a:spLocks noGrp="1"/>
          </p:cNvSpPr>
          <p:nvPr>
            <p:ph type="body" sz="half" idx="10"/>
          </p:nvPr>
        </p:nvSpPr>
        <p:spPr>
          <a:xfrm>
            <a:off x="287363" y="223017"/>
            <a:ext cx="7144142" cy="1157194"/>
          </a:xfrm>
        </p:spPr>
        <p:txBody>
          <a:bodyPr/>
          <a:lstStyle/>
          <a:p>
            <a:r>
              <a:rPr lang="en-US" dirty="0"/>
              <a:t> Further Examples of Work</a:t>
            </a:r>
          </a:p>
        </p:txBody>
      </p:sp>
      <p:sp>
        <p:nvSpPr>
          <p:cNvPr id="8" name="TextBox 7">
            <a:extLst>
              <a:ext uri="{FF2B5EF4-FFF2-40B4-BE49-F238E27FC236}">
                <a16:creationId xmlns:a16="http://schemas.microsoft.com/office/drawing/2014/main" id="{E90A56F3-D5AF-4230-BEAF-65D4A32D901F}"/>
              </a:ext>
            </a:extLst>
          </p:cNvPr>
          <p:cNvSpPr txBox="1"/>
          <p:nvPr/>
        </p:nvSpPr>
        <p:spPr>
          <a:xfrm>
            <a:off x="287363" y="1006996"/>
            <a:ext cx="2089484" cy="300082"/>
          </a:xfrm>
          <a:prstGeom prst="rect">
            <a:avLst/>
          </a:prstGeom>
          <a:solidFill>
            <a:srgbClr val="00FF00"/>
          </a:solidFill>
        </p:spPr>
        <p:txBody>
          <a:bodyPr wrap="square">
            <a:spAutoFit/>
          </a:bodyPr>
          <a:lstStyle/>
          <a:p>
            <a:r>
              <a:rPr lang="en-US" dirty="0"/>
              <a:t>Extension of a Solid Bar</a:t>
            </a:r>
          </a:p>
        </p:txBody>
      </p:sp>
      <p:pic>
        <p:nvPicPr>
          <p:cNvPr id="10" name="Picture 9">
            <a:extLst>
              <a:ext uri="{FF2B5EF4-FFF2-40B4-BE49-F238E27FC236}">
                <a16:creationId xmlns:a16="http://schemas.microsoft.com/office/drawing/2014/main" id="{0B1622CE-390F-468C-8663-E31E3E96FABB}"/>
              </a:ext>
            </a:extLst>
          </p:cNvPr>
          <p:cNvPicPr>
            <a:picLocks noChangeAspect="1"/>
          </p:cNvPicPr>
          <p:nvPr/>
        </p:nvPicPr>
        <p:blipFill>
          <a:blip r:embed="rId2"/>
          <a:stretch>
            <a:fillRect/>
          </a:stretch>
        </p:blipFill>
        <p:spPr>
          <a:xfrm>
            <a:off x="111987" y="1440370"/>
            <a:ext cx="2620974" cy="2253326"/>
          </a:xfrm>
          <a:prstGeom prst="rect">
            <a:avLst/>
          </a:prstGeom>
        </p:spPr>
      </p:pic>
      <p:sp>
        <p:nvSpPr>
          <p:cNvPr id="12" name="TextBox 11">
            <a:extLst>
              <a:ext uri="{FF2B5EF4-FFF2-40B4-BE49-F238E27FC236}">
                <a16:creationId xmlns:a16="http://schemas.microsoft.com/office/drawing/2014/main" id="{5F822211-BC54-4EFC-A3B7-3622C3AB5251}"/>
              </a:ext>
            </a:extLst>
          </p:cNvPr>
          <p:cNvSpPr txBox="1"/>
          <p:nvPr/>
        </p:nvSpPr>
        <p:spPr>
          <a:xfrm>
            <a:off x="3023937" y="1006996"/>
            <a:ext cx="2286000" cy="300082"/>
          </a:xfrm>
          <a:prstGeom prst="rect">
            <a:avLst/>
          </a:prstGeom>
          <a:solidFill>
            <a:srgbClr val="00FF00"/>
          </a:solidFill>
        </p:spPr>
        <p:txBody>
          <a:bodyPr wrap="square">
            <a:spAutoFit/>
          </a:bodyPr>
          <a:lstStyle/>
          <a:p>
            <a:r>
              <a:rPr lang="en-US" dirty="0"/>
              <a:t>Stretching of a Liquid Film</a:t>
            </a:r>
          </a:p>
        </p:txBody>
      </p:sp>
      <p:pic>
        <p:nvPicPr>
          <p:cNvPr id="14" name="Picture 13">
            <a:extLst>
              <a:ext uri="{FF2B5EF4-FFF2-40B4-BE49-F238E27FC236}">
                <a16:creationId xmlns:a16="http://schemas.microsoft.com/office/drawing/2014/main" id="{06F68FC4-DDD9-4E96-AA71-575FBFCD4C80}"/>
              </a:ext>
            </a:extLst>
          </p:cNvPr>
          <p:cNvPicPr>
            <a:picLocks noChangeAspect="1"/>
          </p:cNvPicPr>
          <p:nvPr/>
        </p:nvPicPr>
        <p:blipFill>
          <a:blip r:embed="rId3"/>
          <a:stretch>
            <a:fillRect/>
          </a:stretch>
        </p:blipFill>
        <p:spPr>
          <a:xfrm>
            <a:off x="3074069" y="1380211"/>
            <a:ext cx="2185736" cy="2326105"/>
          </a:xfrm>
          <a:prstGeom prst="rect">
            <a:avLst/>
          </a:prstGeom>
        </p:spPr>
      </p:pic>
      <p:sp>
        <p:nvSpPr>
          <p:cNvPr id="16" name="TextBox 15">
            <a:extLst>
              <a:ext uri="{FF2B5EF4-FFF2-40B4-BE49-F238E27FC236}">
                <a16:creationId xmlns:a16="http://schemas.microsoft.com/office/drawing/2014/main" id="{DDA4E74C-B1B2-4CA1-94D3-3E785B61E82E}"/>
              </a:ext>
            </a:extLst>
          </p:cNvPr>
          <p:cNvSpPr txBox="1"/>
          <p:nvPr/>
        </p:nvSpPr>
        <p:spPr>
          <a:xfrm>
            <a:off x="5438274" y="1010653"/>
            <a:ext cx="2522621" cy="300082"/>
          </a:xfrm>
          <a:prstGeom prst="rect">
            <a:avLst/>
          </a:prstGeom>
          <a:solidFill>
            <a:srgbClr val="00FF00"/>
          </a:solidFill>
        </p:spPr>
        <p:txBody>
          <a:bodyPr wrap="square">
            <a:spAutoFit/>
          </a:bodyPr>
          <a:lstStyle/>
          <a:p>
            <a:r>
              <a:rPr lang="en-US" dirty="0"/>
              <a:t>Power Transmitted by a Shaft</a:t>
            </a:r>
          </a:p>
        </p:txBody>
      </p:sp>
      <p:pic>
        <p:nvPicPr>
          <p:cNvPr id="18" name="Picture 17">
            <a:extLst>
              <a:ext uri="{FF2B5EF4-FFF2-40B4-BE49-F238E27FC236}">
                <a16:creationId xmlns:a16="http://schemas.microsoft.com/office/drawing/2014/main" id="{62993949-C3E6-4E80-95B8-69512C92415A}"/>
              </a:ext>
            </a:extLst>
          </p:cNvPr>
          <p:cNvPicPr>
            <a:picLocks noChangeAspect="1"/>
          </p:cNvPicPr>
          <p:nvPr/>
        </p:nvPicPr>
        <p:blipFill>
          <a:blip r:embed="rId4"/>
          <a:stretch>
            <a:fillRect/>
          </a:stretch>
        </p:blipFill>
        <p:spPr>
          <a:xfrm>
            <a:off x="5438274" y="1732643"/>
            <a:ext cx="2936457" cy="1327387"/>
          </a:xfrm>
          <a:prstGeom prst="rect">
            <a:avLst/>
          </a:prstGeom>
        </p:spPr>
      </p:pic>
      <p:sp>
        <p:nvSpPr>
          <p:cNvPr id="20" name="TextBox 19">
            <a:extLst>
              <a:ext uri="{FF2B5EF4-FFF2-40B4-BE49-F238E27FC236}">
                <a16:creationId xmlns:a16="http://schemas.microsoft.com/office/drawing/2014/main" id="{BA5233E1-42D4-4717-8E5C-4B276A12E9B7}"/>
              </a:ext>
            </a:extLst>
          </p:cNvPr>
          <p:cNvSpPr txBox="1"/>
          <p:nvPr/>
        </p:nvSpPr>
        <p:spPr>
          <a:xfrm>
            <a:off x="5438274" y="3181856"/>
            <a:ext cx="1320858" cy="300082"/>
          </a:xfrm>
          <a:prstGeom prst="rect">
            <a:avLst/>
          </a:prstGeom>
          <a:solidFill>
            <a:srgbClr val="00FF00"/>
          </a:solidFill>
        </p:spPr>
        <p:txBody>
          <a:bodyPr wrap="square">
            <a:spAutoFit/>
          </a:bodyPr>
          <a:lstStyle/>
          <a:p>
            <a:r>
              <a:rPr lang="en-US" dirty="0"/>
              <a:t>Electric Power</a:t>
            </a:r>
          </a:p>
        </p:txBody>
      </p:sp>
      <p:pic>
        <p:nvPicPr>
          <p:cNvPr id="22" name="Picture 21">
            <a:extLst>
              <a:ext uri="{FF2B5EF4-FFF2-40B4-BE49-F238E27FC236}">
                <a16:creationId xmlns:a16="http://schemas.microsoft.com/office/drawing/2014/main" id="{2132BFB2-E365-4DB7-9094-0CCAAA6679EB}"/>
              </a:ext>
            </a:extLst>
          </p:cNvPr>
          <p:cNvPicPr>
            <a:picLocks noChangeAspect="1"/>
          </p:cNvPicPr>
          <p:nvPr/>
        </p:nvPicPr>
        <p:blipFill>
          <a:blip r:embed="rId5"/>
          <a:stretch>
            <a:fillRect/>
          </a:stretch>
        </p:blipFill>
        <p:spPr>
          <a:xfrm>
            <a:off x="6078912" y="3481938"/>
            <a:ext cx="1767474" cy="2137611"/>
          </a:xfrm>
          <a:prstGeom prst="rect">
            <a:avLst/>
          </a:prstGeom>
        </p:spPr>
      </p:pic>
      <p:sp>
        <p:nvSpPr>
          <p:cNvPr id="24" name="TextBox 23">
            <a:extLst>
              <a:ext uri="{FF2B5EF4-FFF2-40B4-BE49-F238E27FC236}">
                <a16:creationId xmlns:a16="http://schemas.microsoft.com/office/drawing/2014/main" id="{DB49AC8E-21D6-4AA6-B722-EAE0E95913CB}"/>
              </a:ext>
            </a:extLst>
          </p:cNvPr>
          <p:cNvSpPr txBox="1"/>
          <p:nvPr/>
        </p:nvSpPr>
        <p:spPr>
          <a:xfrm>
            <a:off x="287363" y="3839608"/>
            <a:ext cx="3458469" cy="300082"/>
          </a:xfrm>
          <a:prstGeom prst="rect">
            <a:avLst/>
          </a:prstGeom>
          <a:solidFill>
            <a:srgbClr val="00FF00"/>
          </a:solidFill>
        </p:spPr>
        <p:txBody>
          <a:bodyPr wrap="square">
            <a:spAutoFit/>
          </a:bodyPr>
          <a:lstStyle/>
          <a:p>
            <a:r>
              <a:rPr lang="en-US" dirty="0"/>
              <a:t>Work Due to Polarization or Magnetization</a:t>
            </a:r>
          </a:p>
        </p:txBody>
      </p:sp>
      <p:pic>
        <p:nvPicPr>
          <p:cNvPr id="2" name="Picture 1">
            <a:extLst>
              <a:ext uri="{FF2B5EF4-FFF2-40B4-BE49-F238E27FC236}">
                <a16:creationId xmlns:a16="http://schemas.microsoft.com/office/drawing/2014/main" id="{075907D3-0A7B-4BA7-B970-868F2F243048}"/>
              </a:ext>
            </a:extLst>
          </p:cNvPr>
          <p:cNvPicPr>
            <a:picLocks noChangeAspect="1"/>
          </p:cNvPicPr>
          <p:nvPr/>
        </p:nvPicPr>
        <p:blipFill>
          <a:blip r:embed="rId6"/>
          <a:stretch>
            <a:fillRect/>
          </a:stretch>
        </p:blipFill>
        <p:spPr>
          <a:xfrm>
            <a:off x="2553278" y="3185991"/>
            <a:ext cx="2533286" cy="2525890"/>
          </a:xfrm>
          <a:prstGeom prst="rect">
            <a:avLst/>
          </a:prstGeom>
        </p:spPr>
      </p:pic>
    </p:spTree>
    <p:extLst>
      <p:ext uri="{BB962C8B-B14F-4D97-AF65-F5344CB8AC3E}">
        <p14:creationId xmlns:p14="http://schemas.microsoft.com/office/powerpoint/2010/main" val="11504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20"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E525A1-2646-483B-AA9C-4A8549964428}"/>
              </a:ext>
            </a:extLst>
          </p:cNvPr>
          <p:cNvSpPr>
            <a:spLocks noGrp="1"/>
          </p:cNvSpPr>
          <p:nvPr>
            <p:ph type="body" sz="half" idx="10"/>
          </p:nvPr>
        </p:nvSpPr>
        <p:spPr>
          <a:xfrm>
            <a:off x="287363" y="223017"/>
            <a:ext cx="8482064" cy="1157194"/>
          </a:xfrm>
        </p:spPr>
        <p:txBody>
          <a:bodyPr/>
          <a:lstStyle/>
          <a:p>
            <a:r>
              <a:rPr lang="en-US" dirty="0"/>
              <a:t>Broadening Our Understanding of Energy</a:t>
            </a:r>
          </a:p>
        </p:txBody>
      </p:sp>
      <p:sp>
        <p:nvSpPr>
          <p:cNvPr id="6" name="TextBox 5">
            <a:extLst>
              <a:ext uri="{FF2B5EF4-FFF2-40B4-BE49-F238E27FC236}">
                <a16:creationId xmlns:a16="http://schemas.microsoft.com/office/drawing/2014/main" id="{88EA2AE0-FD58-4353-AB97-71BA33562D22}"/>
              </a:ext>
            </a:extLst>
          </p:cNvPr>
          <p:cNvSpPr txBox="1"/>
          <p:nvPr/>
        </p:nvSpPr>
        <p:spPr>
          <a:xfrm>
            <a:off x="287362" y="1572245"/>
            <a:ext cx="8569276" cy="507831"/>
          </a:xfrm>
          <a:prstGeom prst="rect">
            <a:avLst/>
          </a:prstGeom>
          <a:solidFill>
            <a:srgbClr val="FF0000"/>
          </a:solidFill>
        </p:spPr>
        <p:txBody>
          <a:bodyPr wrap="square">
            <a:spAutoFit/>
          </a:bodyPr>
          <a:lstStyle/>
          <a:p>
            <a:r>
              <a:rPr lang="en-US" dirty="0"/>
              <a:t>In engineering thermodynamics, the change in the total energy of a system is considered to be made up of three macroscopic contributions. </a:t>
            </a:r>
          </a:p>
        </p:txBody>
      </p:sp>
      <p:sp>
        <p:nvSpPr>
          <p:cNvPr id="10" name="TextBox 9">
            <a:extLst>
              <a:ext uri="{FF2B5EF4-FFF2-40B4-BE49-F238E27FC236}">
                <a16:creationId xmlns:a16="http://schemas.microsoft.com/office/drawing/2014/main" id="{9B392E80-EC5A-459F-BC06-73552B7857F9}"/>
              </a:ext>
            </a:extLst>
          </p:cNvPr>
          <p:cNvSpPr txBox="1"/>
          <p:nvPr/>
        </p:nvSpPr>
        <p:spPr>
          <a:xfrm>
            <a:off x="287362" y="2179762"/>
            <a:ext cx="8569276" cy="507831"/>
          </a:xfrm>
          <a:prstGeom prst="rect">
            <a:avLst/>
          </a:prstGeom>
          <a:solidFill>
            <a:srgbClr val="00FF00"/>
          </a:solidFill>
        </p:spPr>
        <p:txBody>
          <a:bodyPr wrap="square">
            <a:spAutoFit/>
          </a:bodyPr>
          <a:lstStyle/>
          <a:p>
            <a:pPr marL="285750" indent="-285750" algn="just">
              <a:buFont typeface="Wingdings" panose="05000000000000000000" pitchFamily="2" charset="2"/>
              <a:buChar char="Ø"/>
            </a:pPr>
            <a:r>
              <a:rPr lang="en-US" dirty="0"/>
              <a:t>One is the change in kinetic energy, associated with the motion of the system as a whole relative to an external coordinate frame. </a:t>
            </a:r>
          </a:p>
        </p:txBody>
      </p:sp>
      <p:sp>
        <p:nvSpPr>
          <p:cNvPr id="12" name="TextBox 11">
            <a:extLst>
              <a:ext uri="{FF2B5EF4-FFF2-40B4-BE49-F238E27FC236}">
                <a16:creationId xmlns:a16="http://schemas.microsoft.com/office/drawing/2014/main" id="{39DECA44-2C98-4FC2-A53D-D5409B9DD97F}"/>
              </a:ext>
            </a:extLst>
          </p:cNvPr>
          <p:cNvSpPr txBox="1"/>
          <p:nvPr/>
        </p:nvSpPr>
        <p:spPr>
          <a:xfrm>
            <a:off x="286443" y="2776600"/>
            <a:ext cx="8569275" cy="507831"/>
          </a:xfrm>
          <a:prstGeom prst="rect">
            <a:avLst/>
          </a:prstGeom>
          <a:solidFill>
            <a:srgbClr val="00FF00"/>
          </a:solidFill>
        </p:spPr>
        <p:txBody>
          <a:bodyPr wrap="square">
            <a:spAutoFit/>
          </a:bodyPr>
          <a:lstStyle/>
          <a:p>
            <a:pPr marL="285750" indent="-285750">
              <a:buFont typeface="Wingdings" panose="05000000000000000000" pitchFamily="2" charset="2"/>
              <a:buChar char="Ø"/>
            </a:pPr>
            <a:r>
              <a:rPr lang="en-US" dirty="0"/>
              <a:t>Another is the change in gravitational potential energy, associated with the position of the system as a whole in Earth’s gravitational field. </a:t>
            </a:r>
          </a:p>
        </p:txBody>
      </p:sp>
      <p:sp>
        <p:nvSpPr>
          <p:cNvPr id="14" name="TextBox 13">
            <a:extLst>
              <a:ext uri="{FF2B5EF4-FFF2-40B4-BE49-F238E27FC236}">
                <a16:creationId xmlns:a16="http://schemas.microsoft.com/office/drawing/2014/main" id="{CD92C297-32E4-467A-B0D3-362E4C2E26A5}"/>
              </a:ext>
            </a:extLst>
          </p:cNvPr>
          <p:cNvSpPr txBox="1"/>
          <p:nvPr/>
        </p:nvSpPr>
        <p:spPr>
          <a:xfrm>
            <a:off x="287362" y="3373438"/>
            <a:ext cx="8569275" cy="300082"/>
          </a:xfrm>
          <a:prstGeom prst="rect">
            <a:avLst/>
          </a:prstGeom>
          <a:solidFill>
            <a:srgbClr val="00FF00"/>
          </a:solidFill>
        </p:spPr>
        <p:txBody>
          <a:bodyPr wrap="square">
            <a:spAutoFit/>
          </a:bodyPr>
          <a:lstStyle/>
          <a:p>
            <a:pPr marL="285750" indent="-285750">
              <a:buFont typeface="Wingdings" panose="05000000000000000000" pitchFamily="2" charset="2"/>
              <a:buChar char="Ø"/>
            </a:pPr>
            <a:r>
              <a:rPr lang="en-US" dirty="0"/>
              <a:t>All other energy changes are lumped together in the internal energy of the system. </a:t>
            </a:r>
          </a:p>
        </p:txBody>
      </p:sp>
      <p:sp>
        <p:nvSpPr>
          <p:cNvPr id="16" name="TextBox 15">
            <a:extLst>
              <a:ext uri="{FF2B5EF4-FFF2-40B4-BE49-F238E27FC236}">
                <a16:creationId xmlns:a16="http://schemas.microsoft.com/office/drawing/2014/main" id="{55B6DBE2-0702-4E0E-A037-4BDE38DD2CF9}"/>
              </a:ext>
            </a:extLst>
          </p:cNvPr>
          <p:cNvSpPr txBox="1"/>
          <p:nvPr/>
        </p:nvSpPr>
        <p:spPr>
          <a:xfrm>
            <a:off x="287363" y="3762528"/>
            <a:ext cx="8482064" cy="507831"/>
          </a:xfrm>
          <a:prstGeom prst="rect">
            <a:avLst/>
          </a:prstGeom>
          <a:solidFill>
            <a:srgbClr val="00FF00"/>
          </a:solidFill>
        </p:spPr>
        <p:txBody>
          <a:bodyPr wrap="square">
            <a:spAutoFit/>
          </a:bodyPr>
          <a:lstStyle/>
          <a:p>
            <a:pPr marL="285750" indent="-285750">
              <a:buFont typeface="Wingdings" panose="05000000000000000000" pitchFamily="2" charset="2"/>
              <a:buChar char="Ø"/>
            </a:pPr>
            <a:r>
              <a:rPr lang="en-US" dirty="0"/>
              <a:t>Like kinetic energy and gravitational potential energy, internal energy is an extensive property of the system, as is the total energy.</a:t>
            </a:r>
          </a:p>
        </p:txBody>
      </p:sp>
      <p:pic>
        <p:nvPicPr>
          <p:cNvPr id="18" name="Picture 17">
            <a:extLst>
              <a:ext uri="{FF2B5EF4-FFF2-40B4-BE49-F238E27FC236}">
                <a16:creationId xmlns:a16="http://schemas.microsoft.com/office/drawing/2014/main" id="{144EE72F-15F7-4CE3-B871-7CB873E17B3D}"/>
              </a:ext>
            </a:extLst>
          </p:cNvPr>
          <p:cNvPicPr>
            <a:picLocks noChangeAspect="1"/>
          </p:cNvPicPr>
          <p:nvPr/>
        </p:nvPicPr>
        <p:blipFill>
          <a:blip r:embed="rId2"/>
          <a:stretch>
            <a:fillRect/>
          </a:stretch>
        </p:blipFill>
        <p:spPr>
          <a:xfrm>
            <a:off x="2544897" y="4389374"/>
            <a:ext cx="5485620" cy="1196178"/>
          </a:xfrm>
          <a:prstGeom prst="rect">
            <a:avLst/>
          </a:prstGeom>
        </p:spPr>
      </p:pic>
    </p:spTree>
    <p:extLst>
      <p:ext uri="{BB962C8B-B14F-4D97-AF65-F5344CB8AC3E}">
        <p14:creationId xmlns:p14="http://schemas.microsoft.com/office/powerpoint/2010/main" val="216132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C8D77A-5140-4573-BA38-78C77A7A8AB5}"/>
              </a:ext>
            </a:extLst>
          </p:cNvPr>
          <p:cNvSpPr>
            <a:spLocks noGrp="1"/>
          </p:cNvSpPr>
          <p:nvPr>
            <p:ph type="body" sz="half" idx="10"/>
          </p:nvPr>
        </p:nvSpPr>
        <p:spPr>
          <a:xfrm>
            <a:off x="287363" y="223017"/>
            <a:ext cx="6344791" cy="1157194"/>
          </a:xfrm>
        </p:spPr>
        <p:txBody>
          <a:bodyPr/>
          <a:lstStyle/>
          <a:p>
            <a:r>
              <a:rPr lang="en-US" dirty="0"/>
              <a:t>Energy Transfer by Heat</a:t>
            </a:r>
          </a:p>
        </p:txBody>
      </p:sp>
      <p:pic>
        <p:nvPicPr>
          <p:cNvPr id="6" name="Picture 5" descr="Diagram&#10;&#10;Description automatically generated">
            <a:extLst>
              <a:ext uri="{FF2B5EF4-FFF2-40B4-BE49-F238E27FC236}">
                <a16:creationId xmlns:a16="http://schemas.microsoft.com/office/drawing/2014/main" id="{7B61B79E-C39F-498C-B528-861A7099FDFB}"/>
              </a:ext>
            </a:extLst>
          </p:cNvPr>
          <p:cNvPicPr>
            <a:picLocks noChangeAspect="1"/>
          </p:cNvPicPr>
          <p:nvPr/>
        </p:nvPicPr>
        <p:blipFill>
          <a:blip r:embed="rId2"/>
          <a:stretch>
            <a:fillRect/>
          </a:stretch>
        </p:blipFill>
        <p:spPr>
          <a:xfrm>
            <a:off x="5175324" y="3204960"/>
            <a:ext cx="3734559" cy="2169465"/>
          </a:xfrm>
          <a:prstGeom prst="rect">
            <a:avLst/>
          </a:prstGeom>
        </p:spPr>
      </p:pic>
      <p:sp>
        <p:nvSpPr>
          <p:cNvPr id="8" name="TextBox 7">
            <a:extLst>
              <a:ext uri="{FF2B5EF4-FFF2-40B4-BE49-F238E27FC236}">
                <a16:creationId xmlns:a16="http://schemas.microsoft.com/office/drawing/2014/main" id="{23099131-E390-44C5-9E46-0BF7001DE725}"/>
              </a:ext>
            </a:extLst>
          </p:cNvPr>
          <p:cNvSpPr txBox="1"/>
          <p:nvPr/>
        </p:nvSpPr>
        <p:spPr>
          <a:xfrm>
            <a:off x="189641" y="993004"/>
            <a:ext cx="5520769" cy="1131079"/>
          </a:xfrm>
          <a:prstGeom prst="rect">
            <a:avLst/>
          </a:prstGeom>
          <a:solidFill>
            <a:schemeClr val="tx2">
              <a:lumMod val="20000"/>
              <a:lumOff val="80000"/>
            </a:schemeClr>
          </a:solidFill>
        </p:spPr>
        <p:txBody>
          <a:bodyPr wrap="square">
            <a:spAutoFit/>
          </a:bodyPr>
          <a:lstStyle/>
          <a:p>
            <a:pPr algn="just"/>
            <a:r>
              <a:rPr lang="en-US" dirty="0"/>
              <a:t>On the basis of experiment, beginning with the work of Joule in the early part of the 19th century, we know that energy transfers by heat are induced only as a result of a temperature difference between the system and its surroundings and occur only in the direction of decreasing temperature. </a:t>
            </a:r>
          </a:p>
        </p:txBody>
      </p:sp>
      <p:pic>
        <p:nvPicPr>
          <p:cNvPr id="10" name="Picture 9" descr="A person with a beard&#10;&#10;Description automatically generated with medium confidence">
            <a:extLst>
              <a:ext uri="{FF2B5EF4-FFF2-40B4-BE49-F238E27FC236}">
                <a16:creationId xmlns:a16="http://schemas.microsoft.com/office/drawing/2014/main" id="{F0E868C2-9114-4226-87AA-020AD029459F}"/>
              </a:ext>
            </a:extLst>
          </p:cNvPr>
          <p:cNvPicPr>
            <a:picLocks noChangeAspect="1"/>
          </p:cNvPicPr>
          <p:nvPr/>
        </p:nvPicPr>
        <p:blipFill>
          <a:blip r:embed="rId3"/>
          <a:stretch>
            <a:fillRect/>
          </a:stretch>
        </p:blipFill>
        <p:spPr>
          <a:xfrm>
            <a:off x="6099786" y="775908"/>
            <a:ext cx="1885634" cy="2336035"/>
          </a:xfrm>
          <a:prstGeom prst="rect">
            <a:avLst/>
          </a:prstGeom>
        </p:spPr>
      </p:pic>
      <p:pic>
        <p:nvPicPr>
          <p:cNvPr id="12" name="Picture 11" descr="Diagram&#10;&#10;Description automatically generated">
            <a:extLst>
              <a:ext uri="{FF2B5EF4-FFF2-40B4-BE49-F238E27FC236}">
                <a16:creationId xmlns:a16="http://schemas.microsoft.com/office/drawing/2014/main" id="{FF77E12B-F352-484F-892B-5BF925CD1874}"/>
              </a:ext>
            </a:extLst>
          </p:cNvPr>
          <p:cNvPicPr>
            <a:picLocks noChangeAspect="1"/>
          </p:cNvPicPr>
          <p:nvPr/>
        </p:nvPicPr>
        <p:blipFill>
          <a:blip r:embed="rId4"/>
          <a:stretch>
            <a:fillRect/>
          </a:stretch>
        </p:blipFill>
        <p:spPr>
          <a:xfrm>
            <a:off x="636487" y="2353866"/>
            <a:ext cx="3068851" cy="2738950"/>
          </a:xfrm>
          <a:prstGeom prst="rect">
            <a:avLst/>
          </a:prstGeom>
        </p:spPr>
      </p:pic>
    </p:spTree>
    <p:extLst>
      <p:ext uri="{BB962C8B-B14F-4D97-AF65-F5344CB8AC3E}">
        <p14:creationId xmlns:p14="http://schemas.microsoft.com/office/powerpoint/2010/main" val="390674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9B19EE-35FE-425F-BED5-7DEDF4E944B1}"/>
              </a:ext>
            </a:extLst>
          </p:cNvPr>
          <p:cNvSpPr>
            <a:spLocks noGrp="1"/>
          </p:cNvSpPr>
          <p:nvPr>
            <p:ph type="body" sz="half" idx="10"/>
          </p:nvPr>
        </p:nvSpPr>
        <p:spPr>
          <a:xfrm>
            <a:off x="287363" y="223017"/>
            <a:ext cx="8526131" cy="1157194"/>
          </a:xfrm>
        </p:spPr>
        <p:txBody>
          <a:bodyPr/>
          <a:lstStyle/>
          <a:p>
            <a:r>
              <a:rPr lang="en-US" dirty="0"/>
              <a:t>Sign Convention, Notation, and Heat Transfer Rate</a:t>
            </a:r>
          </a:p>
        </p:txBody>
      </p:sp>
      <p:sp>
        <p:nvSpPr>
          <p:cNvPr id="6" name="TextBox 5">
            <a:extLst>
              <a:ext uri="{FF2B5EF4-FFF2-40B4-BE49-F238E27FC236}">
                <a16:creationId xmlns:a16="http://schemas.microsoft.com/office/drawing/2014/main" id="{E8E5E266-EB44-480F-8427-860B4519958C}"/>
              </a:ext>
            </a:extLst>
          </p:cNvPr>
          <p:cNvSpPr txBox="1"/>
          <p:nvPr/>
        </p:nvSpPr>
        <p:spPr>
          <a:xfrm>
            <a:off x="173522" y="1560194"/>
            <a:ext cx="1673639" cy="507831"/>
          </a:xfrm>
          <a:prstGeom prst="rect">
            <a:avLst/>
          </a:prstGeom>
          <a:solidFill>
            <a:srgbClr val="00FF00"/>
          </a:solidFill>
        </p:spPr>
        <p:txBody>
          <a:bodyPr wrap="square">
            <a:spAutoFit/>
          </a:bodyPr>
          <a:lstStyle/>
          <a:p>
            <a:r>
              <a:rPr lang="en-US" dirty="0"/>
              <a:t>sign convention for heat transfer</a:t>
            </a:r>
          </a:p>
        </p:txBody>
      </p:sp>
      <p:sp>
        <p:nvSpPr>
          <p:cNvPr id="7" name="TextBox 6">
            <a:extLst>
              <a:ext uri="{FF2B5EF4-FFF2-40B4-BE49-F238E27FC236}">
                <a16:creationId xmlns:a16="http://schemas.microsoft.com/office/drawing/2014/main" id="{5D70702F-6E47-434B-84DB-4E67C2216E7B}"/>
              </a:ext>
            </a:extLst>
          </p:cNvPr>
          <p:cNvSpPr txBox="1"/>
          <p:nvPr/>
        </p:nvSpPr>
        <p:spPr>
          <a:xfrm>
            <a:off x="1961002" y="1456320"/>
            <a:ext cx="7138736" cy="715581"/>
          </a:xfrm>
          <a:prstGeom prst="rect">
            <a:avLst/>
          </a:prstGeom>
          <a:solidFill>
            <a:srgbClr val="00FFFF"/>
          </a:solidFill>
        </p:spPr>
        <p:txBody>
          <a:bodyPr wrap="square">
            <a:spAutoFit/>
          </a:bodyPr>
          <a:lstStyle/>
          <a:p>
            <a:r>
              <a:rPr lang="en-US" dirty="0"/>
              <a:t>The symbol Q denotes an amount of energy transferred across the boundary of a system in a heat interaction with the system’s surroundings. Heat transfer into a system is taken to be </a:t>
            </a:r>
            <a:r>
              <a:rPr lang="en-US" i="1" dirty="0"/>
              <a:t>positive</a:t>
            </a:r>
            <a:r>
              <a:rPr lang="en-US" dirty="0"/>
              <a:t>, and heat transfer from a system is taken as </a:t>
            </a:r>
            <a:r>
              <a:rPr lang="en-US" i="1" dirty="0"/>
              <a:t>negative</a:t>
            </a:r>
            <a:r>
              <a:rPr lang="en-US" dirty="0"/>
              <a:t>.</a:t>
            </a:r>
          </a:p>
        </p:txBody>
      </p:sp>
      <p:pic>
        <p:nvPicPr>
          <p:cNvPr id="9" name="Picture 8">
            <a:extLst>
              <a:ext uri="{FF2B5EF4-FFF2-40B4-BE49-F238E27FC236}">
                <a16:creationId xmlns:a16="http://schemas.microsoft.com/office/drawing/2014/main" id="{56D88980-C8FF-4E01-A6F7-53FA11FEE201}"/>
              </a:ext>
            </a:extLst>
          </p:cNvPr>
          <p:cNvPicPr>
            <a:picLocks noChangeAspect="1"/>
          </p:cNvPicPr>
          <p:nvPr/>
        </p:nvPicPr>
        <p:blipFill>
          <a:blip r:embed="rId2"/>
          <a:stretch>
            <a:fillRect/>
          </a:stretch>
        </p:blipFill>
        <p:spPr>
          <a:xfrm>
            <a:off x="4427564" y="2171901"/>
            <a:ext cx="2496215" cy="521857"/>
          </a:xfrm>
          <a:prstGeom prst="rect">
            <a:avLst/>
          </a:prstGeom>
        </p:spPr>
      </p:pic>
      <p:sp>
        <p:nvSpPr>
          <p:cNvPr id="11" name="TextBox 10">
            <a:extLst>
              <a:ext uri="{FF2B5EF4-FFF2-40B4-BE49-F238E27FC236}">
                <a16:creationId xmlns:a16="http://schemas.microsoft.com/office/drawing/2014/main" id="{5EA189F3-09A2-4F85-AD63-E14699776A4D}"/>
              </a:ext>
            </a:extLst>
          </p:cNvPr>
          <p:cNvSpPr txBox="1"/>
          <p:nvPr/>
        </p:nvSpPr>
        <p:spPr>
          <a:xfrm>
            <a:off x="173522" y="2797632"/>
            <a:ext cx="1673639" cy="507831"/>
          </a:xfrm>
          <a:prstGeom prst="rect">
            <a:avLst/>
          </a:prstGeom>
          <a:solidFill>
            <a:srgbClr val="00FF00"/>
          </a:solidFill>
        </p:spPr>
        <p:txBody>
          <a:bodyPr wrap="square">
            <a:spAutoFit/>
          </a:bodyPr>
          <a:lstStyle/>
          <a:p>
            <a:r>
              <a:rPr lang="en-US" dirty="0"/>
              <a:t>heat is not a property</a:t>
            </a:r>
          </a:p>
        </p:txBody>
      </p:sp>
      <p:sp>
        <p:nvSpPr>
          <p:cNvPr id="13" name="TextBox 12">
            <a:extLst>
              <a:ext uri="{FF2B5EF4-FFF2-40B4-BE49-F238E27FC236}">
                <a16:creationId xmlns:a16="http://schemas.microsoft.com/office/drawing/2014/main" id="{0286252B-0F38-4AB3-9068-CD7D0C153A92}"/>
              </a:ext>
            </a:extLst>
          </p:cNvPr>
          <p:cNvSpPr txBox="1"/>
          <p:nvPr/>
        </p:nvSpPr>
        <p:spPr>
          <a:xfrm>
            <a:off x="1961002" y="2693758"/>
            <a:ext cx="7138736" cy="715581"/>
          </a:xfrm>
          <a:prstGeom prst="rect">
            <a:avLst/>
          </a:prstGeom>
          <a:solidFill>
            <a:srgbClr val="00FFFF"/>
          </a:solidFill>
        </p:spPr>
        <p:txBody>
          <a:bodyPr wrap="square">
            <a:spAutoFit/>
          </a:bodyPr>
          <a:lstStyle/>
          <a:p>
            <a:r>
              <a:rPr lang="en-US" dirty="0"/>
              <a:t>The value of a heat transfer depends on the details of a process and not just the end states. Thus, like work, heat is not a property, and its differential is written as </a:t>
            </a:r>
            <a:r>
              <a:rPr lang="el-GR" dirty="0"/>
              <a:t>σ</a:t>
            </a:r>
            <a:r>
              <a:rPr lang="en-US" dirty="0"/>
              <a:t>Q. The amount of energy transfer by heat for a process is given by the integral</a:t>
            </a:r>
          </a:p>
        </p:txBody>
      </p:sp>
      <p:pic>
        <p:nvPicPr>
          <p:cNvPr id="15" name="Picture 14">
            <a:extLst>
              <a:ext uri="{FF2B5EF4-FFF2-40B4-BE49-F238E27FC236}">
                <a16:creationId xmlns:a16="http://schemas.microsoft.com/office/drawing/2014/main" id="{D4BBD777-A3C9-402A-8000-1BC8BB08FFE4}"/>
              </a:ext>
            </a:extLst>
          </p:cNvPr>
          <p:cNvPicPr>
            <a:picLocks noChangeAspect="1"/>
          </p:cNvPicPr>
          <p:nvPr/>
        </p:nvPicPr>
        <p:blipFill>
          <a:blip r:embed="rId3"/>
          <a:stretch>
            <a:fillRect/>
          </a:stretch>
        </p:blipFill>
        <p:spPr>
          <a:xfrm>
            <a:off x="4939228" y="3409339"/>
            <a:ext cx="1397747" cy="597128"/>
          </a:xfrm>
          <a:prstGeom prst="rect">
            <a:avLst/>
          </a:prstGeom>
        </p:spPr>
      </p:pic>
      <p:sp>
        <p:nvSpPr>
          <p:cNvPr id="17" name="TextBox 16">
            <a:extLst>
              <a:ext uri="{FF2B5EF4-FFF2-40B4-BE49-F238E27FC236}">
                <a16:creationId xmlns:a16="http://schemas.microsoft.com/office/drawing/2014/main" id="{4D0865F1-E18B-453B-B313-1F2626EEBA71}"/>
              </a:ext>
            </a:extLst>
          </p:cNvPr>
          <p:cNvSpPr txBox="1"/>
          <p:nvPr/>
        </p:nvSpPr>
        <p:spPr>
          <a:xfrm>
            <a:off x="173522" y="4153526"/>
            <a:ext cx="1673639" cy="507831"/>
          </a:xfrm>
          <a:prstGeom prst="rect">
            <a:avLst/>
          </a:prstGeom>
          <a:solidFill>
            <a:srgbClr val="00FF00"/>
          </a:solidFill>
        </p:spPr>
        <p:txBody>
          <a:bodyPr wrap="square">
            <a:spAutoFit/>
          </a:bodyPr>
          <a:lstStyle/>
          <a:p>
            <a:r>
              <a:rPr lang="en-US" dirty="0"/>
              <a:t>rate of heat transfer</a:t>
            </a:r>
          </a:p>
        </p:txBody>
      </p:sp>
      <p:sp>
        <p:nvSpPr>
          <p:cNvPr id="18" name="TextBox 17">
            <a:extLst>
              <a:ext uri="{FF2B5EF4-FFF2-40B4-BE49-F238E27FC236}">
                <a16:creationId xmlns:a16="http://schemas.microsoft.com/office/drawing/2014/main" id="{C5AB93D1-A48B-40FE-B727-A4CD854385E7}"/>
              </a:ext>
            </a:extLst>
          </p:cNvPr>
          <p:cNvSpPr txBox="1"/>
          <p:nvPr/>
        </p:nvSpPr>
        <p:spPr>
          <a:xfrm>
            <a:off x="1961002" y="4049652"/>
            <a:ext cx="7138736" cy="715581"/>
          </a:xfrm>
          <a:prstGeom prst="rect">
            <a:avLst/>
          </a:prstGeom>
          <a:solidFill>
            <a:srgbClr val="00FFFF"/>
          </a:solidFill>
        </p:spPr>
        <p:txBody>
          <a:bodyPr wrap="square">
            <a:spAutoFit/>
          </a:bodyPr>
          <a:lstStyle/>
          <a:p>
            <a:r>
              <a:rPr lang="en-US" dirty="0"/>
              <a:t>the amount of energy transfer by heat during a period of time can be found by integrating from time </a:t>
            </a:r>
            <a:r>
              <a:rPr lang="en-US" i="1" dirty="0"/>
              <a:t>t</a:t>
            </a:r>
            <a:r>
              <a:rPr lang="en-US" i="1" baseline="-25000" dirty="0"/>
              <a:t>1</a:t>
            </a:r>
            <a:r>
              <a:rPr lang="en-US" dirty="0"/>
              <a:t> to time </a:t>
            </a:r>
            <a:r>
              <a:rPr lang="en-US" i="1" dirty="0"/>
              <a:t>t</a:t>
            </a:r>
            <a:r>
              <a:rPr lang="en-US" i="1" baseline="-25000" dirty="0"/>
              <a:t>2</a:t>
            </a:r>
            <a:r>
              <a:rPr lang="en-US" i="1" dirty="0"/>
              <a:t>. In some cases, it is convenient to use the heat flux, q, which is the heat transfer rate per unit of system surface area.</a:t>
            </a:r>
            <a:endParaRPr lang="en-US" i="1" baseline="-25000" dirty="0"/>
          </a:p>
        </p:txBody>
      </p:sp>
      <p:pic>
        <p:nvPicPr>
          <p:cNvPr id="20" name="Picture 19">
            <a:extLst>
              <a:ext uri="{FF2B5EF4-FFF2-40B4-BE49-F238E27FC236}">
                <a16:creationId xmlns:a16="http://schemas.microsoft.com/office/drawing/2014/main" id="{1D9D7326-2B5C-4234-8ECC-AFBFC3F333F7}"/>
              </a:ext>
            </a:extLst>
          </p:cNvPr>
          <p:cNvPicPr>
            <a:picLocks noChangeAspect="1"/>
          </p:cNvPicPr>
          <p:nvPr/>
        </p:nvPicPr>
        <p:blipFill>
          <a:blip r:embed="rId4"/>
          <a:stretch>
            <a:fillRect/>
          </a:stretch>
        </p:blipFill>
        <p:spPr>
          <a:xfrm>
            <a:off x="3888323" y="4808418"/>
            <a:ext cx="1367354" cy="619051"/>
          </a:xfrm>
          <a:prstGeom prst="rect">
            <a:avLst/>
          </a:prstGeom>
        </p:spPr>
      </p:pic>
      <p:pic>
        <p:nvPicPr>
          <p:cNvPr id="3" name="Picture 2">
            <a:extLst>
              <a:ext uri="{FF2B5EF4-FFF2-40B4-BE49-F238E27FC236}">
                <a16:creationId xmlns:a16="http://schemas.microsoft.com/office/drawing/2014/main" id="{81B50AB5-2467-4018-9A3D-C0981FFED3FB}"/>
              </a:ext>
            </a:extLst>
          </p:cNvPr>
          <p:cNvPicPr>
            <a:picLocks noChangeAspect="1"/>
          </p:cNvPicPr>
          <p:nvPr/>
        </p:nvPicPr>
        <p:blipFill>
          <a:blip r:embed="rId5"/>
          <a:stretch>
            <a:fillRect/>
          </a:stretch>
        </p:blipFill>
        <p:spPr>
          <a:xfrm>
            <a:off x="5654269" y="4830342"/>
            <a:ext cx="1177877" cy="622592"/>
          </a:xfrm>
          <a:prstGeom prst="rect">
            <a:avLst/>
          </a:prstGeom>
        </p:spPr>
      </p:pic>
    </p:spTree>
    <p:extLst>
      <p:ext uri="{BB962C8B-B14F-4D97-AF65-F5344CB8AC3E}">
        <p14:creationId xmlns:p14="http://schemas.microsoft.com/office/powerpoint/2010/main" val="5914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3"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A8A2CB-897A-4828-90D5-2B5CDB327EC2}"/>
              </a:ext>
            </a:extLst>
          </p:cNvPr>
          <p:cNvSpPr>
            <a:spLocks noGrp="1"/>
          </p:cNvSpPr>
          <p:nvPr>
            <p:ph type="body" sz="half" idx="10"/>
          </p:nvPr>
        </p:nvSpPr>
        <p:spPr>
          <a:xfrm>
            <a:off x="287363" y="223017"/>
            <a:ext cx="6256656" cy="1157194"/>
          </a:xfrm>
        </p:spPr>
        <p:txBody>
          <a:bodyPr/>
          <a:lstStyle/>
          <a:p>
            <a:r>
              <a:rPr lang="en-US" dirty="0"/>
              <a:t>Heat Transfer Modes</a:t>
            </a:r>
          </a:p>
        </p:txBody>
      </p:sp>
      <p:sp>
        <p:nvSpPr>
          <p:cNvPr id="6" name="TextBox 5">
            <a:extLst>
              <a:ext uri="{FF2B5EF4-FFF2-40B4-BE49-F238E27FC236}">
                <a16:creationId xmlns:a16="http://schemas.microsoft.com/office/drawing/2014/main" id="{55FE89CD-E2E9-4B64-ACC2-11980D6838DA}"/>
              </a:ext>
            </a:extLst>
          </p:cNvPr>
          <p:cNvSpPr txBox="1"/>
          <p:nvPr/>
        </p:nvSpPr>
        <p:spPr>
          <a:xfrm>
            <a:off x="179942" y="848292"/>
            <a:ext cx="8765754" cy="507831"/>
          </a:xfrm>
          <a:prstGeom prst="rect">
            <a:avLst/>
          </a:prstGeom>
          <a:solidFill>
            <a:srgbClr val="FF0000"/>
          </a:solidFill>
        </p:spPr>
        <p:txBody>
          <a:bodyPr wrap="square">
            <a:spAutoFit/>
          </a:bodyPr>
          <a:lstStyle/>
          <a:p>
            <a:r>
              <a:rPr lang="en-US" dirty="0"/>
              <a:t>Methods based on experiment are available for evaluating energy transfer by heat. These methods recognize two basic transfer mechanisms: </a:t>
            </a:r>
            <a:r>
              <a:rPr lang="en-US" b="1" i="1" dirty="0"/>
              <a:t>conduction and thermal radiation</a:t>
            </a:r>
            <a:r>
              <a:rPr lang="en-US" dirty="0"/>
              <a:t>. </a:t>
            </a:r>
          </a:p>
        </p:txBody>
      </p:sp>
      <p:sp>
        <p:nvSpPr>
          <p:cNvPr id="8" name="TextBox 7">
            <a:extLst>
              <a:ext uri="{FF2B5EF4-FFF2-40B4-BE49-F238E27FC236}">
                <a16:creationId xmlns:a16="http://schemas.microsoft.com/office/drawing/2014/main" id="{8429E042-96B1-493C-835D-C7D1F1CA0FC0}"/>
              </a:ext>
            </a:extLst>
          </p:cNvPr>
          <p:cNvSpPr txBox="1"/>
          <p:nvPr/>
        </p:nvSpPr>
        <p:spPr>
          <a:xfrm>
            <a:off x="287363" y="1587960"/>
            <a:ext cx="1237562" cy="300082"/>
          </a:xfrm>
          <a:prstGeom prst="rect">
            <a:avLst/>
          </a:prstGeom>
          <a:solidFill>
            <a:srgbClr val="00FF00"/>
          </a:solidFill>
        </p:spPr>
        <p:txBody>
          <a:bodyPr wrap="square">
            <a:spAutoFit/>
          </a:bodyPr>
          <a:lstStyle/>
          <a:p>
            <a:r>
              <a:rPr lang="en-US" b="1" dirty="0"/>
              <a:t>Conduction</a:t>
            </a:r>
          </a:p>
        </p:txBody>
      </p:sp>
      <p:sp>
        <p:nvSpPr>
          <p:cNvPr id="9" name="TextBox 8">
            <a:extLst>
              <a:ext uri="{FF2B5EF4-FFF2-40B4-BE49-F238E27FC236}">
                <a16:creationId xmlns:a16="http://schemas.microsoft.com/office/drawing/2014/main" id="{326334F8-A05A-47CC-B806-74F43EDF7E7C}"/>
              </a:ext>
            </a:extLst>
          </p:cNvPr>
          <p:cNvSpPr txBox="1"/>
          <p:nvPr/>
        </p:nvSpPr>
        <p:spPr>
          <a:xfrm>
            <a:off x="1759026" y="1380210"/>
            <a:ext cx="7138736" cy="715581"/>
          </a:xfrm>
          <a:prstGeom prst="rect">
            <a:avLst/>
          </a:prstGeom>
          <a:solidFill>
            <a:srgbClr val="00FFFF"/>
          </a:solidFill>
        </p:spPr>
        <p:txBody>
          <a:bodyPr wrap="square">
            <a:spAutoFit/>
          </a:bodyPr>
          <a:lstStyle/>
          <a:p>
            <a:pPr algn="just"/>
            <a:r>
              <a:rPr lang="en-US" dirty="0"/>
              <a:t>Energy transfer by conduction can take place in solids, liquids, and gases. Conduction can be thought of as the transfer of energy from the more energetic particles of a substance to adjacent particles that are less energetic due to interactions between particles. </a:t>
            </a:r>
          </a:p>
        </p:txBody>
      </p:sp>
      <p:sp>
        <p:nvSpPr>
          <p:cNvPr id="11" name="TextBox 10">
            <a:extLst>
              <a:ext uri="{FF2B5EF4-FFF2-40B4-BE49-F238E27FC236}">
                <a16:creationId xmlns:a16="http://schemas.microsoft.com/office/drawing/2014/main" id="{DD595D95-608E-4A9A-9389-F1B48DAA8E3B}"/>
              </a:ext>
            </a:extLst>
          </p:cNvPr>
          <p:cNvSpPr txBox="1"/>
          <p:nvPr/>
        </p:nvSpPr>
        <p:spPr>
          <a:xfrm>
            <a:off x="287363" y="2352065"/>
            <a:ext cx="1237562" cy="300082"/>
          </a:xfrm>
          <a:prstGeom prst="rect">
            <a:avLst/>
          </a:prstGeom>
          <a:solidFill>
            <a:srgbClr val="00FF00"/>
          </a:solidFill>
        </p:spPr>
        <p:txBody>
          <a:bodyPr wrap="square">
            <a:spAutoFit/>
          </a:bodyPr>
          <a:lstStyle/>
          <a:p>
            <a:r>
              <a:rPr lang="en-US" dirty="0"/>
              <a:t>Fourier’s law</a:t>
            </a:r>
          </a:p>
        </p:txBody>
      </p:sp>
      <p:sp>
        <p:nvSpPr>
          <p:cNvPr id="12" name="TextBox 11">
            <a:extLst>
              <a:ext uri="{FF2B5EF4-FFF2-40B4-BE49-F238E27FC236}">
                <a16:creationId xmlns:a16="http://schemas.microsoft.com/office/drawing/2014/main" id="{1D0DD9D4-625B-448C-89D4-670304D697E1}"/>
              </a:ext>
            </a:extLst>
          </p:cNvPr>
          <p:cNvSpPr txBox="1"/>
          <p:nvPr/>
        </p:nvSpPr>
        <p:spPr>
          <a:xfrm>
            <a:off x="1759026" y="2248191"/>
            <a:ext cx="7138736" cy="507831"/>
          </a:xfrm>
          <a:prstGeom prst="rect">
            <a:avLst/>
          </a:prstGeom>
          <a:solidFill>
            <a:srgbClr val="00FFFF"/>
          </a:solidFill>
        </p:spPr>
        <p:txBody>
          <a:bodyPr wrap="square">
            <a:spAutoFit/>
          </a:bodyPr>
          <a:lstStyle/>
          <a:p>
            <a:pPr algn="just"/>
            <a:r>
              <a:rPr lang="en-US" dirty="0"/>
              <a:t>The time rate of energy transfer by conduction is quantified macroscopically by Fourier’s </a:t>
            </a:r>
          </a:p>
          <a:p>
            <a:pPr algn="just"/>
            <a:r>
              <a:rPr lang="en-US" dirty="0"/>
              <a:t>law. </a:t>
            </a:r>
          </a:p>
        </p:txBody>
      </p:sp>
      <p:pic>
        <p:nvPicPr>
          <p:cNvPr id="14" name="Picture 13">
            <a:extLst>
              <a:ext uri="{FF2B5EF4-FFF2-40B4-BE49-F238E27FC236}">
                <a16:creationId xmlns:a16="http://schemas.microsoft.com/office/drawing/2014/main" id="{121748A4-ABDB-4D7E-B573-8C9CD24A4121}"/>
              </a:ext>
            </a:extLst>
          </p:cNvPr>
          <p:cNvPicPr>
            <a:picLocks noChangeAspect="1"/>
          </p:cNvPicPr>
          <p:nvPr/>
        </p:nvPicPr>
        <p:blipFill>
          <a:blip r:embed="rId2"/>
          <a:stretch>
            <a:fillRect/>
          </a:stretch>
        </p:blipFill>
        <p:spPr>
          <a:xfrm>
            <a:off x="3591384" y="2857500"/>
            <a:ext cx="1652645" cy="618637"/>
          </a:xfrm>
          <a:prstGeom prst="rect">
            <a:avLst/>
          </a:prstGeom>
        </p:spPr>
      </p:pic>
      <p:sp>
        <p:nvSpPr>
          <p:cNvPr id="16" name="TextBox 15">
            <a:extLst>
              <a:ext uri="{FF2B5EF4-FFF2-40B4-BE49-F238E27FC236}">
                <a16:creationId xmlns:a16="http://schemas.microsoft.com/office/drawing/2014/main" id="{0D5E723D-5F6C-41C4-99F1-550A5C469942}"/>
              </a:ext>
            </a:extLst>
          </p:cNvPr>
          <p:cNvSpPr txBox="1"/>
          <p:nvPr/>
        </p:nvSpPr>
        <p:spPr>
          <a:xfrm>
            <a:off x="1759026" y="3577615"/>
            <a:ext cx="5354214" cy="715581"/>
          </a:xfrm>
          <a:prstGeom prst="rect">
            <a:avLst/>
          </a:prstGeom>
          <a:solidFill>
            <a:schemeClr val="bg2">
              <a:lumMod val="20000"/>
              <a:lumOff val="80000"/>
            </a:schemeClr>
          </a:solidFill>
        </p:spPr>
        <p:txBody>
          <a:bodyPr wrap="square">
            <a:spAutoFit/>
          </a:bodyPr>
          <a:lstStyle/>
          <a:p>
            <a:r>
              <a:rPr lang="en-US" dirty="0"/>
              <a:t>where the proportionality constant k is a property called the thermal conductivity. The minus sign is a consequence of energy transfer in the direction of decreasing temperature.</a:t>
            </a:r>
          </a:p>
        </p:txBody>
      </p:sp>
      <p:pic>
        <p:nvPicPr>
          <p:cNvPr id="18" name="Picture 17">
            <a:extLst>
              <a:ext uri="{FF2B5EF4-FFF2-40B4-BE49-F238E27FC236}">
                <a16:creationId xmlns:a16="http://schemas.microsoft.com/office/drawing/2014/main" id="{F789C6A6-5545-461D-AB57-3E3507A58849}"/>
              </a:ext>
            </a:extLst>
          </p:cNvPr>
          <p:cNvPicPr>
            <a:picLocks noChangeAspect="1"/>
          </p:cNvPicPr>
          <p:nvPr/>
        </p:nvPicPr>
        <p:blipFill>
          <a:blip r:embed="rId3"/>
          <a:stretch>
            <a:fillRect/>
          </a:stretch>
        </p:blipFill>
        <p:spPr>
          <a:xfrm>
            <a:off x="7113240" y="2756022"/>
            <a:ext cx="1624153" cy="2964725"/>
          </a:xfrm>
          <a:prstGeom prst="rect">
            <a:avLst/>
          </a:prstGeom>
        </p:spPr>
      </p:pic>
    </p:spTree>
    <p:extLst>
      <p:ext uri="{BB962C8B-B14F-4D97-AF65-F5344CB8AC3E}">
        <p14:creationId xmlns:p14="http://schemas.microsoft.com/office/powerpoint/2010/main" val="110569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A8A2CB-897A-4828-90D5-2B5CDB327EC2}"/>
              </a:ext>
            </a:extLst>
          </p:cNvPr>
          <p:cNvSpPr>
            <a:spLocks noGrp="1"/>
          </p:cNvSpPr>
          <p:nvPr>
            <p:ph type="body" sz="half" idx="10"/>
          </p:nvPr>
        </p:nvSpPr>
        <p:spPr>
          <a:xfrm>
            <a:off x="287363" y="223017"/>
            <a:ext cx="6256656" cy="1157194"/>
          </a:xfrm>
        </p:spPr>
        <p:txBody>
          <a:bodyPr/>
          <a:lstStyle/>
          <a:p>
            <a:r>
              <a:rPr lang="en-US" dirty="0"/>
              <a:t>Heat Transfer Modes</a:t>
            </a:r>
          </a:p>
        </p:txBody>
      </p:sp>
      <p:sp>
        <p:nvSpPr>
          <p:cNvPr id="8" name="TextBox 7">
            <a:extLst>
              <a:ext uri="{FF2B5EF4-FFF2-40B4-BE49-F238E27FC236}">
                <a16:creationId xmlns:a16="http://schemas.microsoft.com/office/drawing/2014/main" id="{8429E042-96B1-493C-835D-C7D1F1CA0FC0}"/>
              </a:ext>
            </a:extLst>
          </p:cNvPr>
          <p:cNvSpPr txBox="1"/>
          <p:nvPr/>
        </p:nvSpPr>
        <p:spPr>
          <a:xfrm>
            <a:off x="287363" y="1110564"/>
            <a:ext cx="1237562" cy="300082"/>
          </a:xfrm>
          <a:prstGeom prst="rect">
            <a:avLst/>
          </a:prstGeom>
          <a:solidFill>
            <a:srgbClr val="00FF00"/>
          </a:solidFill>
        </p:spPr>
        <p:txBody>
          <a:bodyPr wrap="square">
            <a:spAutoFit/>
          </a:bodyPr>
          <a:lstStyle/>
          <a:p>
            <a:r>
              <a:rPr lang="en-US" b="1" dirty="0"/>
              <a:t>Radiation</a:t>
            </a:r>
          </a:p>
        </p:txBody>
      </p:sp>
      <p:sp>
        <p:nvSpPr>
          <p:cNvPr id="9" name="TextBox 8">
            <a:extLst>
              <a:ext uri="{FF2B5EF4-FFF2-40B4-BE49-F238E27FC236}">
                <a16:creationId xmlns:a16="http://schemas.microsoft.com/office/drawing/2014/main" id="{326334F8-A05A-47CC-B806-74F43EDF7E7C}"/>
              </a:ext>
            </a:extLst>
          </p:cNvPr>
          <p:cNvSpPr txBox="1"/>
          <p:nvPr/>
        </p:nvSpPr>
        <p:spPr>
          <a:xfrm>
            <a:off x="1759026" y="902814"/>
            <a:ext cx="7138736" cy="1131079"/>
          </a:xfrm>
          <a:prstGeom prst="rect">
            <a:avLst/>
          </a:prstGeom>
          <a:solidFill>
            <a:srgbClr val="00FFFF"/>
          </a:solidFill>
        </p:spPr>
        <p:txBody>
          <a:bodyPr wrap="square">
            <a:spAutoFit/>
          </a:bodyPr>
          <a:lstStyle/>
          <a:p>
            <a:pPr algn="just"/>
            <a:r>
              <a:rPr lang="en-US" dirty="0"/>
              <a:t>Thermal radiation is emitted by matter as a result of changes in the electronic configurations of the atoms or molecules within it. The energy is transported by electromagnetic waves (or photons). Unlike conduction, thermal radiation requires no intervening medium to propagate and can even take place in a vacuum. Solid surfaces, </a:t>
            </a:r>
          </a:p>
          <a:p>
            <a:pPr algn="just"/>
            <a:r>
              <a:rPr lang="en-US" dirty="0"/>
              <a:t>gases, and liquids all emit, absorb, and transmit thermal radiation to varying degrees. </a:t>
            </a:r>
          </a:p>
        </p:txBody>
      </p:sp>
      <p:sp>
        <p:nvSpPr>
          <p:cNvPr id="13" name="TextBox 12">
            <a:extLst>
              <a:ext uri="{FF2B5EF4-FFF2-40B4-BE49-F238E27FC236}">
                <a16:creationId xmlns:a16="http://schemas.microsoft.com/office/drawing/2014/main" id="{FB05B143-54E2-497C-9446-6BCAC568D05F}"/>
              </a:ext>
            </a:extLst>
          </p:cNvPr>
          <p:cNvSpPr txBox="1"/>
          <p:nvPr/>
        </p:nvSpPr>
        <p:spPr>
          <a:xfrm>
            <a:off x="287363" y="2022312"/>
            <a:ext cx="1237562" cy="715581"/>
          </a:xfrm>
          <a:prstGeom prst="rect">
            <a:avLst/>
          </a:prstGeom>
          <a:solidFill>
            <a:srgbClr val="00FF00"/>
          </a:solidFill>
        </p:spPr>
        <p:txBody>
          <a:bodyPr wrap="square">
            <a:spAutoFit/>
          </a:bodyPr>
          <a:lstStyle/>
          <a:p>
            <a:r>
              <a:rPr lang="en-US" b="1" dirty="0"/>
              <a:t>Stefan–Boltzmann law</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79678C25-CD1E-4F90-9CAB-A6D87429F678}"/>
                  </a:ext>
                </a:extLst>
              </p:cNvPr>
              <p:cNvSpPr txBox="1"/>
              <p:nvPr/>
            </p:nvSpPr>
            <p:spPr>
              <a:xfrm>
                <a:off x="1759026" y="2126188"/>
                <a:ext cx="7138736" cy="533672"/>
              </a:xfrm>
              <a:prstGeom prst="rect">
                <a:avLst/>
              </a:prstGeom>
              <a:solidFill>
                <a:srgbClr val="00FFFF"/>
              </a:solidFill>
            </p:spPr>
            <p:txBody>
              <a:bodyPr wrap="square">
                <a:spAutoFit/>
              </a:bodyPr>
              <a:lstStyle/>
              <a:p>
                <a:pPr algn="just"/>
                <a:r>
                  <a:rPr lang="en-US" dirty="0"/>
                  <a:t>The rate at which energy is emitted, </a:t>
                </a:r>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𝑄</m:t>
                            </m:r>
                          </m:e>
                        </m:acc>
                      </m:e>
                      <m:sub>
                        <m:r>
                          <a:rPr lang="en-US" b="0" i="1" smtClean="0">
                            <a:latin typeface="Cambria Math" panose="02040503050406030204" pitchFamily="18" charset="0"/>
                          </a:rPr>
                          <m:t>𝑒</m:t>
                        </m:r>
                      </m:sub>
                    </m:sSub>
                  </m:oMath>
                </a14:m>
                <a:r>
                  <a:rPr lang="en-US" dirty="0"/>
                  <a:t>, from a surface of area </a:t>
                </a:r>
                <a14:m>
                  <m:oMath xmlns:m="http://schemas.openxmlformats.org/officeDocument/2006/math">
                    <m:r>
                      <a:rPr lang="en-US" i="1" dirty="0" smtClean="0">
                        <a:latin typeface="Cambria Math" panose="02040503050406030204" pitchFamily="18" charset="0"/>
                      </a:rPr>
                      <m:t>𝐴</m:t>
                    </m:r>
                  </m:oMath>
                </a14:m>
                <a:r>
                  <a:rPr lang="en-US" dirty="0"/>
                  <a:t> is quantified mac-</a:t>
                </a:r>
              </a:p>
              <a:p>
                <a:pPr algn="just"/>
                <a:r>
                  <a:rPr lang="en-US" dirty="0" err="1"/>
                  <a:t>roscopically</a:t>
                </a:r>
                <a:r>
                  <a:rPr lang="en-US" dirty="0"/>
                  <a:t> by a modified form of the Stefan–Boltzmann law</a:t>
                </a:r>
              </a:p>
            </p:txBody>
          </p:sp>
        </mc:Choice>
        <mc:Fallback>
          <p:sp>
            <p:nvSpPr>
              <p:cNvPr id="15" name="TextBox 14">
                <a:extLst>
                  <a:ext uri="{FF2B5EF4-FFF2-40B4-BE49-F238E27FC236}">
                    <a16:creationId xmlns:a16="http://schemas.microsoft.com/office/drawing/2014/main" id="{79678C25-CD1E-4F90-9CAB-A6D87429F678}"/>
                  </a:ext>
                </a:extLst>
              </p:cNvPr>
              <p:cNvSpPr txBox="1">
                <a:spLocks noRot="1" noChangeAspect="1" noMove="1" noResize="1" noEditPoints="1" noAdjustHandles="1" noChangeArrowheads="1" noChangeShapeType="1" noTextEdit="1"/>
              </p:cNvSpPr>
              <p:nvPr/>
            </p:nvSpPr>
            <p:spPr>
              <a:xfrm>
                <a:off x="1759026" y="2126188"/>
                <a:ext cx="7138736" cy="533672"/>
              </a:xfrm>
              <a:prstGeom prst="rect">
                <a:avLst/>
              </a:prstGeom>
              <a:blipFill>
                <a:blip r:embed="rId2"/>
                <a:stretch>
                  <a:fillRect l="-256" b="-804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7C4B72CA-2FB5-4DB4-A53B-5EE038C570C6}"/>
              </a:ext>
            </a:extLst>
          </p:cNvPr>
          <p:cNvPicPr>
            <a:picLocks noChangeAspect="1"/>
          </p:cNvPicPr>
          <p:nvPr/>
        </p:nvPicPr>
        <p:blipFill>
          <a:blip r:embed="rId3"/>
          <a:stretch>
            <a:fillRect/>
          </a:stretch>
        </p:blipFill>
        <p:spPr>
          <a:xfrm>
            <a:off x="4549552" y="2679137"/>
            <a:ext cx="1557683" cy="496215"/>
          </a:xfrm>
          <a:prstGeom prst="rect">
            <a:avLst/>
          </a:prstGeom>
        </p:spPr>
      </p:pic>
      <p:sp>
        <p:nvSpPr>
          <p:cNvPr id="17" name="TextBox 16">
            <a:extLst>
              <a:ext uri="{FF2B5EF4-FFF2-40B4-BE49-F238E27FC236}">
                <a16:creationId xmlns:a16="http://schemas.microsoft.com/office/drawing/2014/main" id="{BD6513FA-C1C4-432E-9BC2-F4078A03AEA7}"/>
              </a:ext>
            </a:extLst>
          </p:cNvPr>
          <p:cNvSpPr txBox="1"/>
          <p:nvPr/>
        </p:nvSpPr>
        <p:spPr>
          <a:xfrm>
            <a:off x="1759026" y="3120390"/>
            <a:ext cx="7138736" cy="553998"/>
          </a:xfrm>
          <a:prstGeom prst="rect">
            <a:avLst/>
          </a:prstGeom>
          <a:noFill/>
        </p:spPr>
        <p:txBody>
          <a:bodyPr wrap="square">
            <a:spAutoFit/>
          </a:bodyPr>
          <a:lstStyle/>
          <a:p>
            <a:r>
              <a:rPr lang="en-US" sz="1000" dirty="0"/>
              <a:t>which shows that thermal radiation is associated with the fourth power of the absolute temperature of the surface, T</a:t>
            </a:r>
            <a:r>
              <a:rPr lang="en-US" sz="1000" baseline="-25000" dirty="0"/>
              <a:t>b</a:t>
            </a:r>
            <a:r>
              <a:rPr lang="en-US" sz="1000" dirty="0"/>
              <a:t>. The emissivity, </a:t>
            </a:r>
            <a:r>
              <a:rPr lang="el-GR" sz="1000" dirty="0"/>
              <a:t>ε</a:t>
            </a:r>
            <a:r>
              <a:rPr lang="en-US" sz="1000" dirty="0"/>
              <a:t>, is a property of the surface that indicates how effectively the surface radiates 10  e  1.02 , and  is the Stefan–Boltzmann constant:</a:t>
            </a:r>
          </a:p>
        </p:txBody>
      </p:sp>
      <p:pic>
        <p:nvPicPr>
          <p:cNvPr id="10" name="Picture 9">
            <a:extLst>
              <a:ext uri="{FF2B5EF4-FFF2-40B4-BE49-F238E27FC236}">
                <a16:creationId xmlns:a16="http://schemas.microsoft.com/office/drawing/2014/main" id="{DBA4215A-C830-43B6-903A-43B28769E4F3}"/>
              </a:ext>
            </a:extLst>
          </p:cNvPr>
          <p:cNvPicPr>
            <a:picLocks noChangeAspect="1"/>
          </p:cNvPicPr>
          <p:nvPr/>
        </p:nvPicPr>
        <p:blipFill>
          <a:blip r:embed="rId4"/>
          <a:stretch>
            <a:fillRect/>
          </a:stretch>
        </p:blipFill>
        <p:spPr>
          <a:xfrm>
            <a:off x="3255386" y="3655450"/>
            <a:ext cx="4146014" cy="303520"/>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E6499196-EEFC-46BB-8DC0-9F6888CAFF68}"/>
                  </a:ext>
                </a:extLst>
              </p:cNvPr>
              <p:cNvSpPr txBox="1"/>
              <p:nvPr/>
            </p:nvSpPr>
            <p:spPr>
              <a:xfrm>
                <a:off x="1759024" y="3956774"/>
                <a:ext cx="7186672" cy="515782"/>
              </a:xfrm>
              <a:prstGeom prst="rect">
                <a:avLst/>
              </a:prstGeom>
              <a:solidFill>
                <a:srgbClr val="00FFFF"/>
              </a:solidFill>
            </p:spPr>
            <p:txBody>
              <a:bodyPr wrap="square">
                <a:spAutoFit/>
              </a:bodyPr>
              <a:lstStyle/>
              <a:p>
                <a:r>
                  <a:rPr lang="en-US" dirty="0"/>
                  <a:t>The net rate of radiant exchange between the smaller surface, whose area is A and emissivity is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𝑄</m:t>
                            </m:r>
                          </m:e>
                        </m:acc>
                      </m:e>
                      <m:sub>
                        <m:r>
                          <a:rPr lang="en-US" i="1">
                            <a:latin typeface="Cambria Math" panose="02040503050406030204" pitchFamily="18" charset="0"/>
                          </a:rPr>
                          <m:t>𝑒</m:t>
                        </m:r>
                      </m:sub>
                    </m:sSub>
                  </m:oMath>
                </a14:m>
                <a:r>
                  <a:rPr lang="en-US" dirty="0"/>
                  <a:t>, and the larger surroundings is</a:t>
                </a:r>
              </a:p>
            </p:txBody>
          </p:sp>
        </mc:Choice>
        <mc:Fallback>
          <p:sp>
            <p:nvSpPr>
              <p:cNvPr id="20" name="TextBox 19">
                <a:extLst>
                  <a:ext uri="{FF2B5EF4-FFF2-40B4-BE49-F238E27FC236}">
                    <a16:creationId xmlns:a16="http://schemas.microsoft.com/office/drawing/2014/main" id="{E6499196-EEFC-46BB-8DC0-9F6888CAFF68}"/>
                  </a:ext>
                </a:extLst>
              </p:cNvPr>
              <p:cNvSpPr txBox="1">
                <a:spLocks noRot="1" noChangeAspect="1" noMove="1" noResize="1" noEditPoints="1" noAdjustHandles="1" noChangeArrowheads="1" noChangeShapeType="1" noTextEdit="1"/>
              </p:cNvSpPr>
              <p:nvPr/>
            </p:nvSpPr>
            <p:spPr>
              <a:xfrm>
                <a:off x="1759024" y="3956774"/>
                <a:ext cx="7186672" cy="515782"/>
              </a:xfrm>
              <a:prstGeom prst="rect">
                <a:avLst/>
              </a:prstGeom>
              <a:blipFill>
                <a:blip r:embed="rId5"/>
                <a:stretch>
                  <a:fillRect l="-255" t="-1176" b="-10588"/>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37156FA-F788-494F-A6E4-6ADF5EA27EBE}"/>
              </a:ext>
            </a:extLst>
          </p:cNvPr>
          <p:cNvSpPr txBox="1"/>
          <p:nvPr/>
        </p:nvSpPr>
        <p:spPr>
          <a:xfrm>
            <a:off x="287363" y="3822099"/>
            <a:ext cx="1237562" cy="715581"/>
          </a:xfrm>
          <a:prstGeom prst="rect">
            <a:avLst/>
          </a:prstGeom>
          <a:solidFill>
            <a:srgbClr val="00FF00"/>
          </a:solidFill>
        </p:spPr>
        <p:txBody>
          <a:bodyPr wrap="square">
            <a:spAutoFit/>
          </a:bodyPr>
          <a:lstStyle/>
          <a:p>
            <a:r>
              <a:rPr lang="en-US" b="1" dirty="0"/>
              <a:t>net rate of radiant exchange</a:t>
            </a:r>
          </a:p>
        </p:txBody>
      </p:sp>
      <p:pic>
        <p:nvPicPr>
          <p:cNvPr id="23" name="Picture 22">
            <a:extLst>
              <a:ext uri="{FF2B5EF4-FFF2-40B4-BE49-F238E27FC236}">
                <a16:creationId xmlns:a16="http://schemas.microsoft.com/office/drawing/2014/main" id="{4E7A85C0-443E-44E2-AB37-ED6E0DE76881}"/>
              </a:ext>
            </a:extLst>
          </p:cNvPr>
          <p:cNvPicPr>
            <a:picLocks noChangeAspect="1"/>
          </p:cNvPicPr>
          <p:nvPr/>
        </p:nvPicPr>
        <p:blipFill>
          <a:blip r:embed="rId6"/>
          <a:stretch>
            <a:fillRect/>
          </a:stretch>
        </p:blipFill>
        <p:spPr>
          <a:xfrm>
            <a:off x="4369323" y="4537680"/>
            <a:ext cx="1918139" cy="388967"/>
          </a:xfrm>
          <a:prstGeom prst="rect">
            <a:avLst/>
          </a:prstGeom>
        </p:spPr>
      </p:pic>
    </p:spTree>
    <p:extLst>
      <p:ext uri="{BB962C8B-B14F-4D97-AF65-F5344CB8AC3E}">
        <p14:creationId xmlns:p14="http://schemas.microsoft.com/office/powerpoint/2010/main" val="81347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5" grpId="0" animBg="1"/>
      <p:bldP spid="17" grpId="0"/>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A8A2CB-897A-4828-90D5-2B5CDB327EC2}"/>
              </a:ext>
            </a:extLst>
          </p:cNvPr>
          <p:cNvSpPr>
            <a:spLocks noGrp="1"/>
          </p:cNvSpPr>
          <p:nvPr>
            <p:ph type="body" sz="half" idx="10"/>
          </p:nvPr>
        </p:nvSpPr>
        <p:spPr>
          <a:xfrm>
            <a:off x="287363" y="223017"/>
            <a:ext cx="6256656" cy="1157194"/>
          </a:xfrm>
        </p:spPr>
        <p:txBody>
          <a:bodyPr/>
          <a:lstStyle/>
          <a:p>
            <a:r>
              <a:rPr lang="en-US" dirty="0"/>
              <a:t>Heat Transfer Modes</a:t>
            </a:r>
          </a:p>
        </p:txBody>
      </p:sp>
      <p:sp>
        <p:nvSpPr>
          <p:cNvPr id="8" name="TextBox 7">
            <a:extLst>
              <a:ext uri="{FF2B5EF4-FFF2-40B4-BE49-F238E27FC236}">
                <a16:creationId xmlns:a16="http://schemas.microsoft.com/office/drawing/2014/main" id="{8429E042-96B1-493C-835D-C7D1F1CA0FC0}"/>
              </a:ext>
            </a:extLst>
          </p:cNvPr>
          <p:cNvSpPr txBox="1"/>
          <p:nvPr/>
        </p:nvSpPr>
        <p:spPr>
          <a:xfrm>
            <a:off x="287363" y="1088529"/>
            <a:ext cx="1237562" cy="300082"/>
          </a:xfrm>
          <a:prstGeom prst="rect">
            <a:avLst/>
          </a:prstGeom>
          <a:solidFill>
            <a:srgbClr val="00FF00"/>
          </a:solidFill>
        </p:spPr>
        <p:txBody>
          <a:bodyPr wrap="square">
            <a:spAutoFit/>
          </a:bodyPr>
          <a:lstStyle/>
          <a:p>
            <a:r>
              <a:rPr lang="en-US" b="1" dirty="0"/>
              <a:t>Convection</a:t>
            </a:r>
          </a:p>
        </p:txBody>
      </p:sp>
      <p:sp>
        <p:nvSpPr>
          <p:cNvPr id="9" name="TextBox 8">
            <a:extLst>
              <a:ext uri="{FF2B5EF4-FFF2-40B4-BE49-F238E27FC236}">
                <a16:creationId xmlns:a16="http://schemas.microsoft.com/office/drawing/2014/main" id="{326334F8-A05A-47CC-B806-74F43EDF7E7C}"/>
              </a:ext>
            </a:extLst>
          </p:cNvPr>
          <p:cNvSpPr txBox="1"/>
          <p:nvPr/>
        </p:nvSpPr>
        <p:spPr>
          <a:xfrm>
            <a:off x="1759026" y="880779"/>
            <a:ext cx="7138736" cy="715581"/>
          </a:xfrm>
          <a:prstGeom prst="rect">
            <a:avLst/>
          </a:prstGeom>
          <a:solidFill>
            <a:srgbClr val="00FFFF"/>
          </a:solidFill>
        </p:spPr>
        <p:txBody>
          <a:bodyPr wrap="square">
            <a:spAutoFit/>
          </a:bodyPr>
          <a:lstStyle/>
          <a:p>
            <a:pPr algn="just"/>
            <a:r>
              <a:rPr lang="en-US" dirty="0"/>
              <a:t>Energy transfer between a solid surface at a temperature Tb and an adjacent gas or liquid at another temperature </a:t>
            </a:r>
            <a:r>
              <a:rPr lang="en-US" i="1" dirty="0"/>
              <a:t>T</a:t>
            </a:r>
            <a:r>
              <a:rPr lang="en-US" i="1" baseline="-25000" dirty="0"/>
              <a:t>f</a:t>
            </a:r>
            <a:r>
              <a:rPr lang="en-US" dirty="0"/>
              <a:t> plays a prominent role in the performance of many devices of practical interest. This is commonly referred to as convection.</a:t>
            </a:r>
          </a:p>
        </p:txBody>
      </p:sp>
      <p:sp>
        <p:nvSpPr>
          <p:cNvPr id="13" name="TextBox 12">
            <a:extLst>
              <a:ext uri="{FF2B5EF4-FFF2-40B4-BE49-F238E27FC236}">
                <a16:creationId xmlns:a16="http://schemas.microsoft.com/office/drawing/2014/main" id="{FB05B143-54E2-497C-9446-6BCAC568D05F}"/>
              </a:ext>
            </a:extLst>
          </p:cNvPr>
          <p:cNvSpPr txBox="1"/>
          <p:nvPr/>
        </p:nvSpPr>
        <p:spPr>
          <a:xfrm>
            <a:off x="287363" y="1702478"/>
            <a:ext cx="1237562" cy="507831"/>
          </a:xfrm>
          <a:prstGeom prst="rect">
            <a:avLst/>
          </a:prstGeom>
          <a:solidFill>
            <a:srgbClr val="00FF00"/>
          </a:solidFill>
        </p:spPr>
        <p:txBody>
          <a:bodyPr wrap="square">
            <a:spAutoFit/>
          </a:bodyPr>
          <a:lstStyle/>
          <a:p>
            <a:r>
              <a:rPr lang="en-US" dirty="0"/>
              <a:t> Newton’s law of cooling</a:t>
            </a:r>
          </a:p>
        </p:txBody>
      </p:sp>
      <p:sp>
        <p:nvSpPr>
          <p:cNvPr id="15" name="TextBox 14">
            <a:extLst>
              <a:ext uri="{FF2B5EF4-FFF2-40B4-BE49-F238E27FC236}">
                <a16:creationId xmlns:a16="http://schemas.microsoft.com/office/drawing/2014/main" id="{79678C25-CD1E-4F90-9CAB-A6D87429F678}"/>
              </a:ext>
            </a:extLst>
          </p:cNvPr>
          <p:cNvSpPr txBox="1"/>
          <p:nvPr/>
        </p:nvSpPr>
        <p:spPr>
          <a:xfrm>
            <a:off x="1759024" y="1702479"/>
            <a:ext cx="7138736" cy="507831"/>
          </a:xfrm>
          <a:prstGeom prst="rect">
            <a:avLst/>
          </a:prstGeom>
          <a:solidFill>
            <a:srgbClr val="00FFFF"/>
          </a:solidFill>
        </p:spPr>
        <p:txBody>
          <a:bodyPr wrap="square">
            <a:spAutoFit/>
          </a:bodyPr>
          <a:lstStyle/>
          <a:p>
            <a:pPr algn="just"/>
            <a:r>
              <a:rPr lang="en-US" dirty="0"/>
              <a:t>In this case, energy is transferred in the direction indicated by the arrow due to the combined effects of conduction within the air and the bulk motion of the air. </a:t>
            </a:r>
          </a:p>
        </p:txBody>
      </p:sp>
      <p:pic>
        <p:nvPicPr>
          <p:cNvPr id="5" name="Picture 4">
            <a:extLst>
              <a:ext uri="{FF2B5EF4-FFF2-40B4-BE49-F238E27FC236}">
                <a16:creationId xmlns:a16="http://schemas.microsoft.com/office/drawing/2014/main" id="{824FF69F-5FD9-4B91-B0F9-A3D968957A65}"/>
              </a:ext>
            </a:extLst>
          </p:cNvPr>
          <p:cNvPicPr>
            <a:picLocks noChangeAspect="1"/>
          </p:cNvPicPr>
          <p:nvPr/>
        </p:nvPicPr>
        <p:blipFill>
          <a:blip r:embed="rId2"/>
          <a:stretch>
            <a:fillRect/>
          </a:stretch>
        </p:blipFill>
        <p:spPr>
          <a:xfrm>
            <a:off x="3767768" y="2254122"/>
            <a:ext cx="1979421" cy="554238"/>
          </a:xfrm>
          <a:prstGeom prst="rect">
            <a:avLst/>
          </a:prstGeom>
        </p:spPr>
      </p:pic>
      <p:sp>
        <p:nvSpPr>
          <p:cNvPr id="18" name="TextBox 17">
            <a:extLst>
              <a:ext uri="{FF2B5EF4-FFF2-40B4-BE49-F238E27FC236}">
                <a16:creationId xmlns:a16="http://schemas.microsoft.com/office/drawing/2014/main" id="{743A2BA8-CDC5-45D6-9ABA-45341BBE32A5}"/>
              </a:ext>
            </a:extLst>
          </p:cNvPr>
          <p:cNvSpPr txBox="1"/>
          <p:nvPr/>
        </p:nvSpPr>
        <p:spPr>
          <a:xfrm>
            <a:off x="1759024" y="2739001"/>
            <a:ext cx="7138738" cy="553998"/>
          </a:xfrm>
          <a:prstGeom prst="rect">
            <a:avLst/>
          </a:prstGeom>
          <a:noFill/>
        </p:spPr>
        <p:txBody>
          <a:bodyPr wrap="square">
            <a:spAutoFit/>
          </a:bodyPr>
          <a:lstStyle/>
          <a:p>
            <a:r>
              <a:rPr lang="en-US" sz="1000" dirty="0"/>
              <a:t>Where, a is the surface area and the proportionality factor h is called the heat transfer coefficient. The heat transfer coefficient is not a thermodynamic property. It is an empirical parameter that incorporates into the heat transfer relationship the nature of the flow pattern near the surface, the fluid properties, and the geometry. </a:t>
            </a:r>
          </a:p>
        </p:txBody>
      </p:sp>
      <p:pic>
        <p:nvPicPr>
          <p:cNvPr id="12" name="Picture 11">
            <a:extLst>
              <a:ext uri="{FF2B5EF4-FFF2-40B4-BE49-F238E27FC236}">
                <a16:creationId xmlns:a16="http://schemas.microsoft.com/office/drawing/2014/main" id="{AA9FA8F7-6645-4E10-AEFE-CD2A9AA480A1}"/>
              </a:ext>
            </a:extLst>
          </p:cNvPr>
          <p:cNvPicPr>
            <a:picLocks noChangeAspect="1"/>
          </p:cNvPicPr>
          <p:nvPr/>
        </p:nvPicPr>
        <p:blipFill>
          <a:blip r:embed="rId3"/>
          <a:stretch>
            <a:fillRect/>
          </a:stretch>
        </p:blipFill>
        <p:spPr>
          <a:xfrm>
            <a:off x="5306729" y="3299640"/>
            <a:ext cx="3591031" cy="2272000"/>
          </a:xfrm>
          <a:prstGeom prst="rect">
            <a:avLst/>
          </a:prstGeom>
        </p:spPr>
      </p:pic>
      <p:pic>
        <p:nvPicPr>
          <p:cNvPr id="16" name="Picture 15">
            <a:extLst>
              <a:ext uri="{FF2B5EF4-FFF2-40B4-BE49-F238E27FC236}">
                <a16:creationId xmlns:a16="http://schemas.microsoft.com/office/drawing/2014/main" id="{DE82984F-9EC4-4999-8DFC-DE025396E31A}"/>
              </a:ext>
            </a:extLst>
          </p:cNvPr>
          <p:cNvPicPr>
            <a:picLocks noChangeAspect="1"/>
          </p:cNvPicPr>
          <p:nvPr/>
        </p:nvPicPr>
        <p:blipFill>
          <a:blip r:embed="rId4"/>
          <a:stretch>
            <a:fillRect/>
          </a:stretch>
        </p:blipFill>
        <p:spPr>
          <a:xfrm>
            <a:off x="1524925" y="3400539"/>
            <a:ext cx="3365765" cy="1617714"/>
          </a:xfrm>
          <a:prstGeom prst="rect">
            <a:avLst/>
          </a:prstGeom>
        </p:spPr>
      </p:pic>
    </p:spTree>
    <p:extLst>
      <p:ext uri="{BB962C8B-B14F-4D97-AF65-F5344CB8AC3E}">
        <p14:creationId xmlns:p14="http://schemas.microsoft.com/office/powerpoint/2010/main" val="18971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5"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859EDB-C34D-4C7D-8EE8-B5314BAF8005}"/>
              </a:ext>
            </a:extLst>
          </p:cNvPr>
          <p:cNvSpPr>
            <a:spLocks noGrp="1"/>
          </p:cNvSpPr>
          <p:nvPr>
            <p:ph type="body" sz="half" idx="10"/>
          </p:nvPr>
        </p:nvSpPr>
        <p:spPr>
          <a:xfrm>
            <a:off x="287363" y="223017"/>
            <a:ext cx="8724435" cy="1157194"/>
          </a:xfrm>
        </p:spPr>
        <p:txBody>
          <a:bodyPr/>
          <a:lstStyle/>
          <a:p>
            <a:r>
              <a:rPr lang="en-US" dirty="0"/>
              <a:t>Summary of the Heat Transfer Mechanism</a:t>
            </a:r>
          </a:p>
        </p:txBody>
      </p:sp>
      <p:pic>
        <p:nvPicPr>
          <p:cNvPr id="5" name="Picture 4" descr="Diagram&#10;&#10;Description automatically generated">
            <a:extLst>
              <a:ext uri="{FF2B5EF4-FFF2-40B4-BE49-F238E27FC236}">
                <a16:creationId xmlns:a16="http://schemas.microsoft.com/office/drawing/2014/main" id="{49DEC849-B0D1-4F26-9BAE-2C6D9569C467}"/>
              </a:ext>
            </a:extLst>
          </p:cNvPr>
          <p:cNvPicPr>
            <a:picLocks noChangeAspect="1"/>
          </p:cNvPicPr>
          <p:nvPr/>
        </p:nvPicPr>
        <p:blipFill>
          <a:blip r:embed="rId2"/>
          <a:stretch>
            <a:fillRect/>
          </a:stretch>
        </p:blipFill>
        <p:spPr>
          <a:xfrm>
            <a:off x="5376231" y="2329634"/>
            <a:ext cx="3690778" cy="1917288"/>
          </a:xfrm>
          <a:prstGeom prst="rect">
            <a:avLst/>
          </a:prstGeom>
        </p:spPr>
      </p:pic>
      <p:sp>
        <p:nvSpPr>
          <p:cNvPr id="6" name="Rectangle 5">
            <a:extLst>
              <a:ext uri="{FF2B5EF4-FFF2-40B4-BE49-F238E27FC236}">
                <a16:creationId xmlns:a16="http://schemas.microsoft.com/office/drawing/2014/main" id="{07399FFB-7654-4E1E-BCEF-1E48BE65A2EF}"/>
              </a:ext>
            </a:extLst>
          </p:cNvPr>
          <p:cNvSpPr/>
          <p:nvPr/>
        </p:nvSpPr>
        <p:spPr>
          <a:xfrm>
            <a:off x="44061" y="1437225"/>
            <a:ext cx="5298651" cy="507831"/>
          </a:xfrm>
          <a:prstGeom prst="rect">
            <a:avLst/>
          </a:prstGeom>
          <a:solidFill>
            <a:schemeClr val="bg2">
              <a:lumMod val="20000"/>
              <a:lumOff val="80000"/>
            </a:schemeClr>
          </a:solidFill>
        </p:spPr>
        <p:txBody>
          <a:bodyPr wrap="square">
            <a:spAutoFit/>
          </a:bodyPr>
          <a:lstStyle/>
          <a:p>
            <a:pPr marL="285750" indent="-285750">
              <a:buFont typeface="Arial" panose="020B0604020202020204" pitchFamily="34" charset="0"/>
              <a:buChar char="•"/>
            </a:pPr>
            <a:r>
              <a:rPr lang="fi-FI" dirty="0" err="1"/>
              <a:t>Heat</a:t>
            </a:r>
            <a:r>
              <a:rPr lang="fi-FI" dirty="0"/>
              <a:t> </a:t>
            </a:r>
            <a:r>
              <a:rPr lang="fi-FI" dirty="0" err="1"/>
              <a:t>can</a:t>
            </a:r>
            <a:r>
              <a:rPr lang="fi-FI" dirty="0"/>
              <a:t> </a:t>
            </a:r>
            <a:r>
              <a:rPr lang="fi-FI" dirty="0" err="1"/>
              <a:t>be</a:t>
            </a:r>
            <a:r>
              <a:rPr lang="fi-FI" dirty="0"/>
              <a:t> </a:t>
            </a:r>
            <a:r>
              <a:rPr lang="fi-FI" dirty="0" err="1"/>
              <a:t>transferred</a:t>
            </a:r>
            <a:r>
              <a:rPr lang="fi-FI" dirty="0"/>
              <a:t> in </a:t>
            </a:r>
            <a:r>
              <a:rPr lang="fi-FI" dirty="0" err="1"/>
              <a:t>three</a:t>
            </a:r>
            <a:r>
              <a:rPr lang="fi-FI" dirty="0"/>
              <a:t> </a:t>
            </a:r>
            <a:r>
              <a:rPr lang="fi-FI" dirty="0" err="1"/>
              <a:t>different</a:t>
            </a:r>
            <a:r>
              <a:rPr lang="fi-FI" dirty="0"/>
              <a:t> </a:t>
            </a:r>
            <a:r>
              <a:rPr lang="fi-FI" dirty="0" err="1"/>
              <a:t>ways</a:t>
            </a:r>
            <a:r>
              <a:rPr lang="fi-FI" dirty="0"/>
              <a:t>: </a:t>
            </a:r>
            <a:r>
              <a:rPr lang="fi-FI" b="1" i="1" dirty="0" err="1"/>
              <a:t>conduction</a:t>
            </a:r>
            <a:r>
              <a:rPr lang="fi-FI" b="1" i="1" dirty="0"/>
              <a:t>, </a:t>
            </a:r>
            <a:r>
              <a:rPr lang="fi-FI" b="1" i="1" dirty="0" err="1"/>
              <a:t>convection</a:t>
            </a:r>
            <a:r>
              <a:rPr lang="fi-FI" b="1" i="1" dirty="0"/>
              <a:t>, and </a:t>
            </a:r>
            <a:r>
              <a:rPr lang="fi-FI" b="1" i="1" dirty="0" err="1"/>
              <a:t>radiation</a:t>
            </a:r>
            <a:r>
              <a:rPr lang="fi-FI" dirty="0"/>
              <a:t>. </a:t>
            </a:r>
          </a:p>
        </p:txBody>
      </p:sp>
      <p:sp>
        <p:nvSpPr>
          <p:cNvPr id="7" name="Rectangle 6">
            <a:extLst>
              <a:ext uri="{FF2B5EF4-FFF2-40B4-BE49-F238E27FC236}">
                <a16:creationId xmlns:a16="http://schemas.microsoft.com/office/drawing/2014/main" id="{2762E43B-E754-4D24-B2E5-BB97AD6157CA}"/>
              </a:ext>
            </a:extLst>
          </p:cNvPr>
          <p:cNvSpPr/>
          <p:nvPr/>
        </p:nvSpPr>
        <p:spPr>
          <a:xfrm>
            <a:off x="44061" y="2029079"/>
            <a:ext cx="5376233" cy="923330"/>
          </a:xfrm>
          <a:prstGeom prst="rect">
            <a:avLst/>
          </a:prstGeom>
          <a:solidFill>
            <a:schemeClr val="bg2">
              <a:lumMod val="40000"/>
              <a:lumOff val="60000"/>
            </a:schemeClr>
          </a:solidFill>
        </p:spPr>
        <p:txBody>
          <a:bodyPr wrap="square">
            <a:spAutoFit/>
          </a:bodyPr>
          <a:lstStyle/>
          <a:p>
            <a:pPr marL="285750" indent="-285750">
              <a:buFont typeface="Arial" panose="020B0604020202020204" pitchFamily="34" charset="0"/>
              <a:buChar char="•"/>
            </a:pPr>
            <a:r>
              <a:rPr lang="fi-FI" dirty="0" err="1"/>
              <a:t>Conduction</a:t>
            </a:r>
            <a:r>
              <a:rPr lang="fi-FI" dirty="0"/>
              <a:t> is </a:t>
            </a:r>
            <a:r>
              <a:rPr lang="fi-FI" dirty="0" err="1"/>
              <a:t>the</a:t>
            </a:r>
            <a:r>
              <a:rPr lang="fi-FI" dirty="0"/>
              <a:t> </a:t>
            </a:r>
            <a:r>
              <a:rPr lang="fi-FI" dirty="0" err="1"/>
              <a:t>transfer</a:t>
            </a:r>
            <a:r>
              <a:rPr lang="fi-FI" dirty="0"/>
              <a:t> of </a:t>
            </a:r>
            <a:r>
              <a:rPr lang="fi-FI" dirty="0" err="1"/>
              <a:t>energy</a:t>
            </a:r>
            <a:r>
              <a:rPr lang="fi-FI" dirty="0"/>
              <a:t> </a:t>
            </a:r>
            <a:r>
              <a:rPr lang="fi-FI" dirty="0" err="1"/>
              <a:t>from</a:t>
            </a:r>
            <a:r>
              <a:rPr lang="fi-FI" dirty="0"/>
              <a:t> </a:t>
            </a:r>
            <a:r>
              <a:rPr lang="fi-FI" dirty="0" err="1"/>
              <a:t>the</a:t>
            </a:r>
            <a:r>
              <a:rPr lang="fi-FI" dirty="0"/>
              <a:t> </a:t>
            </a:r>
            <a:r>
              <a:rPr lang="fi-FI" dirty="0" err="1"/>
              <a:t>more</a:t>
            </a:r>
            <a:r>
              <a:rPr lang="fi-FI" dirty="0"/>
              <a:t> </a:t>
            </a:r>
            <a:r>
              <a:rPr lang="fi-FI" dirty="0" err="1"/>
              <a:t>energetic</a:t>
            </a:r>
            <a:r>
              <a:rPr lang="fi-FI" dirty="0"/>
              <a:t> </a:t>
            </a:r>
            <a:r>
              <a:rPr lang="fi-FI" dirty="0" err="1"/>
              <a:t>particles</a:t>
            </a:r>
            <a:r>
              <a:rPr lang="fi-FI" dirty="0"/>
              <a:t> of a </a:t>
            </a:r>
            <a:r>
              <a:rPr lang="fi-FI" dirty="0" err="1"/>
              <a:t>substance</a:t>
            </a:r>
            <a:r>
              <a:rPr lang="fi-FI" dirty="0"/>
              <a:t> to </a:t>
            </a:r>
            <a:r>
              <a:rPr lang="fi-FI" dirty="0" err="1"/>
              <a:t>the</a:t>
            </a:r>
            <a:r>
              <a:rPr lang="fi-FI" dirty="0"/>
              <a:t> </a:t>
            </a:r>
            <a:r>
              <a:rPr lang="fi-FI" dirty="0" err="1"/>
              <a:t>adjacent</a:t>
            </a:r>
            <a:r>
              <a:rPr lang="fi-FI" dirty="0"/>
              <a:t> </a:t>
            </a:r>
            <a:r>
              <a:rPr lang="fi-FI" dirty="0" err="1"/>
              <a:t>less</a:t>
            </a:r>
            <a:r>
              <a:rPr lang="fi-FI" dirty="0"/>
              <a:t> </a:t>
            </a:r>
            <a:r>
              <a:rPr lang="fi-FI" dirty="0" err="1"/>
              <a:t>energetic</a:t>
            </a:r>
            <a:r>
              <a:rPr lang="fi-FI" dirty="0"/>
              <a:t> </a:t>
            </a:r>
            <a:r>
              <a:rPr lang="fi-FI" dirty="0" err="1"/>
              <a:t>ones</a:t>
            </a:r>
            <a:r>
              <a:rPr lang="fi-FI" dirty="0"/>
              <a:t> as a </a:t>
            </a:r>
            <a:r>
              <a:rPr lang="fi-FI" dirty="0" err="1"/>
              <a:t>result</a:t>
            </a:r>
            <a:r>
              <a:rPr lang="fi-FI" dirty="0"/>
              <a:t> of </a:t>
            </a:r>
            <a:r>
              <a:rPr lang="fi-FI" dirty="0" err="1"/>
              <a:t>interactions</a:t>
            </a:r>
            <a:r>
              <a:rPr lang="fi-FI" dirty="0"/>
              <a:t> </a:t>
            </a:r>
            <a:r>
              <a:rPr lang="fi-FI" dirty="0" err="1"/>
              <a:t>between</a:t>
            </a:r>
            <a:r>
              <a:rPr lang="fi-FI" dirty="0"/>
              <a:t> </a:t>
            </a:r>
            <a:r>
              <a:rPr lang="fi-FI" dirty="0" err="1"/>
              <a:t>the</a:t>
            </a:r>
            <a:r>
              <a:rPr lang="fi-FI" dirty="0"/>
              <a:t> </a:t>
            </a:r>
            <a:r>
              <a:rPr lang="fi-FI" dirty="0" err="1"/>
              <a:t>particles</a:t>
            </a:r>
            <a:r>
              <a:rPr lang="fi-FI" dirty="0"/>
              <a:t>,</a:t>
            </a:r>
            <a:r>
              <a:rPr lang="en-US" dirty="0"/>
              <a:t> which is known as Fourier’s law of heat conduction.</a:t>
            </a:r>
            <a:endParaRPr lang="fi-FI" dirty="0"/>
          </a:p>
        </p:txBody>
      </p:sp>
      <p:sp>
        <p:nvSpPr>
          <p:cNvPr id="8" name="Rectangle 7">
            <a:extLst>
              <a:ext uri="{FF2B5EF4-FFF2-40B4-BE49-F238E27FC236}">
                <a16:creationId xmlns:a16="http://schemas.microsoft.com/office/drawing/2014/main" id="{E916F374-645A-426C-B5F6-096B9E240F27}"/>
              </a:ext>
            </a:extLst>
          </p:cNvPr>
          <p:cNvSpPr/>
          <p:nvPr/>
        </p:nvSpPr>
        <p:spPr>
          <a:xfrm>
            <a:off x="44061" y="3036432"/>
            <a:ext cx="5296863" cy="923330"/>
          </a:xfrm>
          <a:prstGeom prst="rect">
            <a:avLst/>
          </a:prstGeom>
          <a:solidFill>
            <a:schemeClr val="bg2">
              <a:lumMod val="40000"/>
              <a:lumOff val="60000"/>
            </a:schemeClr>
          </a:solidFill>
        </p:spPr>
        <p:txBody>
          <a:bodyPr wrap="square">
            <a:spAutoFit/>
          </a:bodyPr>
          <a:lstStyle/>
          <a:p>
            <a:pPr marL="285750" indent="-285750">
              <a:buFont typeface="Arial" panose="020B0604020202020204" pitchFamily="34" charset="0"/>
              <a:buChar char="•"/>
            </a:pPr>
            <a:r>
              <a:rPr lang="fi-FI" dirty="0" err="1"/>
              <a:t>Convection</a:t>
            </a:r>
            <a:r>
              <a:rPr lang="fi-FI" dirty="0"/>
              <a:t> is </a:t>
            </a:r>
            <a:r>
              <a:rPr lang="fi-FI" dirty="0" err="1"/>
              <a:t>the</a:t>
            </a:r>
            <a:r>
              <a:rPr lang="fi-FI" dirty="0"/>
              <a:t> </a:t>
            </a:r>
            <a:r>
              <a:rPr lang="fi-FI" dirty="0" err="1"/>
              <a:t>mode</a:t>
            </a:r>
            <a:r>
              <a:rPr lang="fi-FI" dirty="0"/>
              <a:t> of </a:t>
            </a:r>
            <a:r>
              <a:rPr lang="fi-FI" dirty="0" err="1"/>
              <a:t>energy</a:t>
            </a:r>
            <a:r>
              <a:rPr lang="fi-FI" dirty="0"/>
              <a:t> </a:t>
            </a:r>
            <a:r>
              <a:rPr lang="fi-FI" dirty="0" err="1"/>
              <a:t>transfer</a:t>
            </a:r>
            <a:r>
              <a:rPr lang="fi-FI" dirty="0"/>
              <a:t> </a:t>
            </a:r>
            <a:r>
              <a:rPr lang="fi-FI" dirty="0" err="1"/>
              <a:t>between</a:t>
            </a:r>
            <a:r>
              <a:rPr lang="fi-FI" dirty="0"/>
              <a:t> a </a:t>
            </a:r>
            <a:r>
              <a:rPr lang="fi-FI" dirty="0" err="1"/>
              <a:t>solid</a:t>
            </a:r>
            <a:r>
              <a:rPr lang="fi-FI" dirty="0"/>
              <a:t> </a:t>
            </a:r>
            <a:r>
              <a:rPr lang="fi-FI" dirty="0" err="1"/>
              <a:t>surface</a:t>
            </a:r>
            <a:r>
              <a:rPr lang="fi-FI" dirty="0"/>
              <a:t> and </a:t>
            </a:r>
            <a:r>
              <a:rPr lang="fi-FI" dirty="0" err="1"/>
              <a:t>the</a:t>
            </a:r>
            <a:r>
              <a:rPr lang="fi-FI" dirty="0"/>
              <a:t> </a:t>
            </a:r>
            <a:r>
              <a:rPr lang="fi-FI" dirty="0" err="1"/>
              <a:t>adjacent</a:t>
            </a:r>
            <a:r>
              <a:rPr lang="fi-FI" dirty="0"/>
              <a:t> </a:t>
            </a:r>
            <a:r>
              <a:rPr lang="fi-FI" dirty="0" err="1"/>
              <a:t>liquid</a:t>
            </a:r>
            <a:r>
              <a:rPr lang="fi-FI" dirty="0"/>
              <a:t> </a:t>
            </a:r>
            <a:r>
              <a:rPr lang="fi-FI" dirty="0" err="1"/>
              <a:t>or</a:t>
            </a:r>
            <a:r>
              <a:rPr lang="fi-FI" dirty="0"/>
              <a:t> </a:t>
            </a:r>
            <a:r>
              <a:rPr lang="fi-FI" dirty="0" err="1"/>
              <a:t>gas</a:t>
            </a:r>
            <a:r>
              <a:rPr lang="fi-FI" dirty="0"/>
              <a:t> </a:t>
            </a:r>
            <a:r>
              <a:rPr lang="fi-FI" dirty="0" err="1"/>
              <a:t>that</a:t>
            </a:r>
            <a:r>
              <a:rPr lang="fi-FI" dirty="0"/>
              <a:t> is in </a:t>
            </a:r>
            <a:r>
              <a:rPr lang="fi-FI" dirty="0" err="1"/>
              <a:t>motion</a:t>
            </a:r>
            <a:r>
              <a:rPr lang="fi-FI" dirty="0"/>
              <a:t>, and it </a:t>
            </a:r>
            <a:r>
              <a:rPr lang="fi-FI" dirty="0" err="1"/>
              <a:t>involves</a:t>
            </a:r>
            <a:r>
              <a:rPr lang="fi-FI" dirty="0"/>
              <a:t> </a:t>
            </a:r>
            <a:r>
              <a:rPr lang="fi-FI" dirty="0" err="1"/>
              <a:t>the</a:t>
            </a:r>
            <a:r>
              <a:rPr lang="fi-FI" dirty="0"/>
              <a:t> </a:t>
            </a:r>
            <a:r>
              <a:rPr lang="fi-FI" dirty="0" err="1"/>
              <a:t>combined</a:t>
            </a:r>
            <a:r>
              <a:rPr lang="fi-FI" dirty="0"/>
              <a:t> </a:t>
            </a:r>
            <a:r>
              <a:rPr lang="fi-FI" dirty="0" err="1"/>
              <a:t>effects</a:t>
            </a:r>
            <a:r>
              <a:rPr lang="fi-FI" dirty="0"/>
              <a:t> of </a:t>
            </a:r>
            <a:r>
              <a:rPr lang="fi-FI" dirty="0" err="1"/>
              <a:t>conduction</a:t>
            </a:r>
            <a:r>
              <a:rPr lang="fi-FI" dirty="0"/>
              <a:t> and </a:t>
            </a:r>
            <a:r>
              <a:rPr lang="fi-FI" dirty="0" err="1"/>
              <a:t>fluid</a:t>
            </a:r>
            <a:r>
              <a:rPr lang="fi-FI" dirty="0"/>
              <a:t> </a:t>
            </a:r>
            <a:r>
              <a:rPr lang="fi-FI" dirty="0" err="1"/>
              <a:t>motion</a:t>
            </a:r>
            <a:r>
              <a:rPr lang="fi-FI" dirty="0"/>
              <a:t>, </a:t>
            </a:r>
            <a:r>
              <a:rPr lang="fi-FI" dirty="0" err="1"/>
              <a:t>which</a:t>
            </a:r>
            <a:r>
              <a:rPr lang="fi-FI" dirty="0"/>
              <a:t> </a:t>
            </a:r>
            <a:r>
              <a:rPr lang="fi-FI" dirty="0" err="1"/>
              <a:t>known</a:t>
            </a:r>
            <a:r>
              <a:rPr lang="fi-FI" dirty="0"/>
              <a:t> as </a:t>
            </a:r>
            <a:r>
              <a:rPr lang="fi-FI" dirty="0" err="1"/>
              <a:t>Newton’s</a:t>
            </a:r>
            <a:r>
              <a:rPr lang="fi-FI" dirty="0"/>
              <a:t> </a:t>
            </a:r>
            <a:r>
              <a:rPr lang="fi-FI" dirty="0" err="1"/>
              <a:t>law</a:t>
            </a:r>
            <a:r>
              <a:rPr lang="fi-FI" dirty="0"/>
              <a:t> of </a:t>
            </a:r>
            <a:r>
              <a:rPr lang="fi-FI" dirty="0" err="1"/>
              <a:t>cooling</a:t>
            </a:r>
            <a:r>
              <a:rPr lang="fi-FI" dirty="0"/>
              <a:t>.</a:t>
            </a:r>
          </a:p>
        </p:txBody>
      </p:sp>
      <p:sp>
        <p:nvSpPr>
          <p:cNvPr id="9" name="Rectangle 8">
            <a:extLst>
              <a:ext uri="{FF2B5EF4-FFF2-40B4-BE49-F238E27FC236}">
                <a16:creationId xmlns:a16="http://schemas.microsoft.com/office/drawing/2014/main" id="{67631C99-F6CF-4606-A45E-17F6E7E59CF2}"/>
              </a:ext>
            </a:extLst>
          </p:cNvPr>
          <p:cNvSpPr/>
          <p:nvPr/>
        </p:nvSpPr>
        <p:spPr>
          <a:xfrm>
            <a:off x="44061" y="4043786"/>
            <a:ext cx="5299240" cy="923330"/>
          </a:xfrm>
          <a:prstGeom prst="rect">
            <a:avLst/>
          </a:prstGeom>
          <a:solidFill>
            <a:schemeClr val="bg2">
              <a:lumMod val="40000"/>
              <a:lumOff val="60000"/>
            </a:schemeClr>
          </a:solidFill>
        </p:spPr>
        <p:txBody>
          <a:bodyPr wrap="square">
            <a:spAutoFit/>
          </a:bodyPr>
          <a:lstStyle/>
          <a:p>
            <a:pPr marL="285750" indent="-285750">
              <a:buFont typeface="Arial" panose="020B0604020202020204" pitchFamily="34" charset="0"/>
              <a:buChar char="•"/>
            </a:pPr>
            <a:r>
              <a:rPr lang="fi-FI" dirty="0" err="1"/>
              <a:t>Radiation</a:t>
            </a:r>
            <a:r>
              <a:rPr lang="fi-FI" dirty="0"/>
              <a:t> is </a:t>
            </a:r>
            <a:r>
              <a:rPr lang="fi-FI" dirty="0" err="1"/>
              <a:t>the</a:t>
            </a:r>
            <a:r>
              <a:rPr lang="fi-FI" dirty="0"/>
              <a:t> </a:t>
            </a:r>
            <a:r>
              <a:rPr lang="fi-FI" dirty="0" err="1"/>
              <a:t>energy</a:t>
            </a:r>
            <a:r>
              <a:rPr lang="fi-FI" dirty="0"/>
              <a:t> </a:t>
            </a:r>
            <a:r>
              <a:rPr lang="fi-FI" dirty="0" err="1"/>
              <a:t>emitted</a:t>
            </a:r>
            <a:r>
              <a:rPr lang="fi-FI" dirty="0"/>
              <a:t> </a:t>
            </a:r>
            <a:r>
              <a:rPr lang="fi-FI" dirty="0" err="1"/>
              <a:t>by</a:t>
            </a:r>
            <a:r>
              <a:rPr lang="fi-FI" dirty="0"/>
              <a:t> </a:t>
            </a:r>
            <a:r>
              <a:rPr lang="fi-FI" dirty="0" err="1"/>
              <a:t>matter</a:t>
            </a:r>
            <a:r>
              <a:rPr lang="fi-FI" dirty="0"/>
              <a:t> in </a:t>
            </a:r>
            <a:r>
              <a:rPr lang="fi-FI" dirty="0" err="1"/>
              <a:t>the</a:t>
            </a:r>
            <a:r>
              <a:rPr lang="fi-FI" dirty="0"/>
              <a:t> </a:t>
            </a:r>
            <a:r>
              <a:rPr lang="fi-FI" dirty="0" err="1"/>
              <a:t>form</a:t>
            </a:r>
            <a:r>
              <a:rPr lang="fi-FI" dirty="0"/>
              <a:t> of </a:t>
            </a:r>
            <a:r>
              <a:rPr lang="fi-FI" dirty="0" err="1"/>
              <a:t>electromagnetic</a:t>
            </a:r>
            <a:r>
              <a:rPr lang="fi-FI" dirty="0"/>
              <a:t> </a:t>
            </a:r>
            <a:r>
              <a:rPr lang="fi-FI" dirty="0" err="1"/>
              <a:t>waves</a:t>
            </a:r>
            <a:r>
              <a:rPr lang="fi-FI" dirty="0"/>
              <a:t> (</a:t>
            </a:r>
            <a:r>
              <a:rPr lang="fi-FI" dirty="0" err="1"/>
              <a:t>or</a:t>
            </a:r>
            <a:r>
              <a:rPr lang="fi-FI" dirty="0"/>
              <a:t> </a:t>
            </a:r>
            <a:r>
              <a:rPr lang="fi-FI" dirty="0" err="1"/>
              <a:t>photons</a:t>
            </a:r>
            <a:r>
              <a:rPr lang="fi-FI" dirty="0"/>
              <a:t>) as a </a:t>
            </a:r>
            <a:r>
              <a:rPr lang="fi-FI" dirty="0" err="1"/>
              <a:t>result</a:t>
            </a:r>
            <a:r>
              <a:rPr lang="fi-FI" dirty="0"/>
              <a:t> of </a:t>
            </a:r>
            <a:r>
              <a:rPr lang="fi-FI" dirty="0" err="1"/>
              <a:t>the</a:t>
            </a:r>
            <a:r>
              <a:rPr lang="fi-FI" dirty="0"/>
              <a:t> </a:t>
            </a:r>
            <a:r>
              <a:rPr lang="fi-FI" dirty="0" err="1"/>
              <a:t>changes</a:t>
            </a:r>
            <a:r>
              <a:rPr lang="fi-FI" dirty="0"/>
              <a:t> in </a:t>
            </a:r>
            <a:r>
              <a:rPr lang="fi-FI" dirty="0" err="1"/>
              <a:t>the</a:t>
            </a:r>
            <a:r>
              <a:rPr lang="fi-FI" dirty="0"/>
              <a:t> </a:t>
            </a:r>
            <a:r>
              <a:rPr lang="fi-FI" dirty="0" err="1"/>
              <a:t>electronic</a:t>
            </a:r>
            <a:r>
              <a:rPr lang="fi-FI" dirty="0"/>
              <a:t> </a:t>
            </a:r>
            <a:r>
              <a:rPr lang="fi-FI" dirty="0" err="1"/>
              <a:t>configurations</a:t>
            </a:r>
            <a:r>
              <a:rPr lang="fi-FI" dirty="0"/>
              <a:t> of </a:t>
            </a:r>
            <a:r>
              <a:rPr lang="fi-FI" dirty="0" err="1"/>
              <a:t>the</a:t>
            </a:r>
            <a:r>
              <a:rPr lang="fi-FI" dirty="0"/>
              <a:t> </a:t>
            </a:r>
            <a:r>
              <a:rPr lang="fi-FI" dirty="0" err="1"/>
              <a:t>atoms</a:t>
            </a:r>
            <a:r>
              <a:rPr lang="fi-FI" dirty="0"/>
              <a:t> </a:t>
            </a:r>
            <a:r>
              <a:rPr lang="fi-FI" dirty="0" err="1"/>
              <a:t>or</a:t>
            </a:r>
            <a:r>
              <a:rPr lang="fi-FI" dirty="0"/>
              <a:t> </a:t>
            </a:r>
            <a:r>
              <a:rPr lang="fi-FI" dirty="0" err="1"/>
              <a:t>molecules</a:t>
            </a:r>
            <a:r>
              <a:rPr lang="fi-FI" dirty="0"/>
              <a:t>, </a:t>
            </a:r>
            <a:r>
              <a:rPr lang="fi-FI" dirty="0" err="1"/>
              <a:t>which</a:t>
            </a:r>
            <a:r>
              <a:rPr lang="fi-FI" dirty="0"/>
              <a:t> </a:t>
            </a:r>
            <a:r>
              <a:rPr lang="fi-FI" dirty="0" err="1"/>
              <a:t>knows</a:t>
            </a:r>
            <a:r>
              <a:rPr lang="fi-FI" dirty="0"/>
              <a:t> as Stefan-</a:t>
            </a:r>
            <a:r>
              <a:rPr lang="fi-FI" dirty="0" err="1"/>
              <a:t>Boltzmann</a:t>
            </a:r>
            <a:r>
              <a:rPr lang="fi-FI" dirty="0"/>
              <a:t> </a:t>
            </a:r>
            <a:r>
              <a:rPr lang="fi-FI" dirty="0" err="1"/>
              <a:t>law</a:t>
            </a:r>
            <a:r>
              <a:rPr lang="fi-FI" dirty="0"/>
              <a:t>.</a:t>
            </a:r>
          </a:p>
        </p:txBody>
      </p:sp>
    </p:spTree>
    <p:extLst>
      <p:ext uri="{BB962C8B-B14F-4D97-AF65-F5344CB8AC3E}">
        <p14:creationId xmlns:p14="http://schemas.microsoft.com/office/powerpoint/2010/main" val="22454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85D3D1-82DB-4C6A-BBC6-FB86BBC9E309}"/>
              </a:ext>
            </a:extLst>
          </p:cNvPr>
          <p:cNvSpPr>
            <a:spLocks noGrp="1"/>
          </p:cNvSpPr>
          <p:nvPr>
            <p:ph type="body" sz="half" idx="10"/>
          </p:nvPr>
        </p:nvSpPr>
        <p:spPr>
          <a:xfrm>
            <a:off x="287363" y="223017"/>
            <a:ext cx="7868791" cy="1157194"/>
          </a:xfrm>
        </p:spPr>
        <p:txBody>
          <a:bodyPr/>
          <a:lstStyle/>
          <a:p>
            <a:r>
              <a:rPr lang="en-US" dirty="0"/>
              <a:t>First Law of Thermodynamics</a:t>
            </a:r>
          </a:p>
        </p:txBody>
      </p:sp>
      <p:sp>
        <p:nvSpPr>
          <p:cNvPr id="7" name="TextBox 6">
            <a:extLst>
              <a:ext uri="{FF2B5EF4-FFF2-40B4-BE49-F238E27FC236}">
                <a16:creationId xmlns:a16="http://schemas.microsoft.com/office/drawing/2014/main" id="{AFFAEC49-2001-4D34-90F5-91526D590A9C}"/>
              </a:ext>
            </a:extLst>
          </p:cNvPr>
          <p:cNvSpPr txBox="1"/>
          <p:nvPr/>
        </p:nvSpPr>
        <p:spPr>
          <a:xfrm>
            <a:off x="287363" y="952166"/>
            <a:ext cx="8569274" cy="507831"/>
          </a:xfrm>
          <a:prstGeom prst="rect">
            <a:avLst/>
          </a:prstGeom>
          <a:solidFill>
            <a:srgbClr val="FF0000"/>
          </a:solidFill>
        </p:spPr>
        <p:txBody>
          <a:bodyPr wrap="square">
            <a:spAutoFit/>
          </a:bodyPr>
          <a:lstStyle/>
          <a:p>
            <a:pPr marL="285750" indent="-285750">
              <a:buFont typeface="Arial" panose="020B0604020202020204" pitchFamily="34" charset="0"/>
              <a:buChar char="•"/>
            </a:pPr>
            <a:r>
              <a:rPr lang="fi-FI" dirty="0" err="1"/>
              <a:t>The</a:t>
            </a:r>
            <a:r>
              <a:rPr lang="fi-FI" dirty="0"/>
              <a:t> </a:t>
            </a:r>
            <a:r>
              <a:rPr lang="fi-FI" dirty="0" err="1"/>
              <a:t>first</a:t>
            </a:r>
            <a:r>
              <a:rPr lang="fi-FI" dirty="0"/>
              <a:t> </a:t>
            </a:r>
            <a:r>
              <a:rPr lang="fi-FI" dirty="0" err="1"/>
              <a:t>law</a:t>
            </a:r>
            <a:r>
              <a:rPr lang="fi-FI" dirty="0"/>
              <a:t> of </a:t>
            </a:r>
            <a:r>
              <a:rPr lang="fi-FI" dirty="0" err="1"/>
              <a:t>thermodynamics</a:t>
            </a:r>
            <a:r>
              <a:rPr lang="fi-FI" dirty="0"/>
              <a:t>, </a:t>
            </a:r>
            <a:r>
              <a:rPr lang="fi-FI" dirty="0" err="1"/>
              <a:t>also</a:t>
            </a:r>
            <a:r>
              <a:rPr lang="fi-FI" dirty="0"/>
              <a:t> </a:t>
            </a:r>
            <a:r>
              <a:rPr lang="fi-FI" dirty="0" err="1"/>
              <a:t>known</a:t>
            </a:r>
            <a:r>
              <a:rPr lang="fi-FI" dirty="0"/>
              <a:t> as </a:t>
            </a:r>
            <a:r>
              <a:rPr lang="fi-FI" dirty="0" err="1"/>
              <a:t>the</a:t>
            </a:r>
            <a:r>
              <a:rPr lang="fi-FI" dirty="0"/>
              <a:t> </a:t>
            </a:r>
            <a:r>
              <a:rPr lang="fi-FI" dirty="0" err="1"/>
              <a:t>conservation</a:t>
            </a:r>
            <a:r>
              <a:rPr lang="fi-FI" dirty="0"/>
              <a:t> of </a:t>
            </a:r>
            <a:r>
              <a:rPr lang="fi-FI" dirty="0" err="1"/>
              <a:t>energy</a:t>
            </a:r>
            <a:r>
              <a:rPr lang="fi-FI" dirty="0"/>
              <a:t> </a:t>
            </a:r>
            <a:r>
              <a:rPr lang="fi-FI" dirty="0" err="1"/>
              <a:t>principle</a:t>
            </a:r>
            <a:r>
              <a:rPr lang="fi-FI" dirty="0"/>
              <a:t>, </a:t>
            </a:r>
            <a:r>
              <a:rPr lang="fi-FI" dirty="0" err="1"/>
              <a:t>provides</a:t>
            </a:r>
            <a:r>
              <a:rPr lang="fi-FI" dirty="0"/>
              <a:t> a sound </a:t>
            </a:r>
            <a:r>
              <a:rPr lang="fi-FI" dirty="0" err="1"/>
              <a:t>basis</a:t>
            </a:r>
            <a:r>
              <a:rPr lang="fi-FI" dirty="0"/>
              <a:t> for </a:t>
            </a:r>
            <a:r>
              <a:rPr lang="fi-FI" dirty="0" err="1"/>
              <a:t>studying</a:t>
            </a:r>
            <a:r>
              <a:rPr lang="fi-FI" dirty="0"/>
              <a:t> </a:t>
            </a:r>
            <a:r>
              <a:rPr lang="fi-FI" dirty="0" err="1"/>
              <a:t>the</a:t>
            </a:r>
            <a:r>
              <a:rPr lang="fi-FI" dirty="0"/>
              <a:t> </a:t>
            </a:r>
            <a:r>
              <a:rPr lang="fi-FI" dirty="0" err="1"/>
              <a:t>relationships</a:t>
            </a:r>
            <a:r>
              <a:rPr lang="fi-FI" dirty="0"/>
              <a:t> </a:t>
            </a:r>
            <a:r>
              <a:rPr lang="fi-FI" dirty="0" err="1"/>
              <a:t>among</a:t>
            </a:r>
            <a:r>
              <a:rPr lang="fi-FI" dirty="0"/>
              <a:t> </a:t>
            </a:r>
            <a:r>
              <a:rPr lang="fi-FI" dirty="0" err="1"/>
              <a:t>the</a:t>
            </a:r>
            <a:r>
              <a:rPr lang="fi-FI" dirty="0"/>
              <a:t> </a:t>
            </a:r>
            <a:r>
              <a:rPr lang="fi-FI" dirty="0" err="1"/>
              <a:t>various</a:t>
            </a:r>
            <a:r>
              <a:rPr lang="fi-FI" dirty="0"/>
              <a:t> </a:t>
            </a:r>
            <a:r>
              <a:rPr lang="fi-FI" dirty="0" err="1"/>
              <a:t>forms</a:t>
            </a:r>
            <a:r>
              <a:rPr lang="fi-FI" dirty="0"/>
              <a:t> of </a:t>
            </a:r>
            <a:r>
              <a:rPr lang="fi-FI" dirty="0" err="1"/>
              <a:t>energy</a:t>
            </a:r>
            <a:r>
              <a:rPr lang="fi-FI" dirty="0"/>
              <a:t> and </a:t>
            </a:r>
            <a:r>
              <a:rPr lang="fi-FI" dirty="0" err="1"/>
              <a:t>energy</a:t>
            </a:r>
            <a:r>
              <a:rPr lang="fi-FI" dirty="0"/>
              <a:t> </a:t>
            </a:r>
            <a:r>
              <a:rPr lang="fi-FI" dirty="0" err="1"/>
              <a:t>interactions</a:t>
            </a:r>
            <a:r>
              <a:rPr lang="fi-FI" dirty="0"/>
              <a:t>. </a:t>
            </a:r>
          </a:p>
        </p:txBody>
      </p:sp>
      <p:sp>
        <p:nvSpPr>
          <p:cNvPr id="9" name="TextBox 8">
            <a:extLst>
              <a:ext uri="{FF2B5EF4-FFF2-40B4-BE49-F238E27FC236}">
                <a16:creationId xmlns:a16="http://schemas.microsoft.com/office/drawing/2014/main" id="{DE34299E-98FB-4039-9171-0ED4F7BD2AA1}"/>
              </a:ext>
            </a:extLst>
          </p:cNvPr>
          <p:cNvSpPr txBox="1"/>
          <p:nvPr/>
        </p:nvSpPr>
        <p:spPr>
          <a:xfrm>
            <a:off x="287363" y="1549302"/>
            <a:ext cx="8569274" cy="715581"/>
          </a:xfrm>
          <a:prstGeom prst="rect">
            <a:avLst/>
          </a:prstGeom>
          <a:solidFill>
            <a:srgbClr val="FF0000"/>
          </a:solidFill>
        </p:spPr>
        <p:txBody>
          <a:bodyPr wrap="square">
            <a:spAutoFit/>
          </a:bodyPr>
          <a:lstStyle/>
          <a:p>
            <a:pPr marL="285750" indent="-285750">
              <a:buFont typeface="Arial" panose="020B0604020202020204" pitchFamily="34" charset="0"/>
              <a:buChar char="•"/>
            </a:pPr>
            <a:r>
              <a:rPr lang="en-US" dirty="0"/>
              <a:t>Based on experimental observations, the first law of thermodynamics states that energy can be neither created nor destroyed during a process; it can only change forms. Therefore, every bit of energy should be accounted for during a process.</a:t>
            </a:r>
          </a:p>
        </p:txBody>
      </p:sp>
      <p:pic>
        <p:nvPicPr>
          <p:cNvPr id="10" name="Picture 9" descr="Diagram&#10;&#10;Description automatically generated">
            <a:extLst>
              <a:ext uri="{FF2B5EF4-FFF2-40B4-BE49-F238E27FC236}">
                <a16:creationId xmlns:a16="http://schemas.microsoft.com/office/drawing/2014/main" id="{C37A4E6C-ACEB-47A2-B501-4FFF00B6AE8F}"/>
              </a:ext>
            </a:extLst>
          </p:cNvPr>
          <p:cNvPicPr>
            <a:picLocks noChangeAspect="1"/>
          </p:cNvPicPr>
          <p:nvPr/>
        </p:nvPicPr>
        <p:blipFill>
          <a:blip r:embed="rId2"/>
          <a:stretch>
            <a:fillRect/>
          </a:stretch>
        </p:blipFill>
        <p:spPr>
          <a:xfrm>
            <a:off x="1982240" y="2452170"/>
            <a:ext cx="2927709" cy="2857444"/>
          </a:xfrm>
          <a:prstGeom prst="rect">
            <a:avLst/>
          </a:prstGeom>
        </p:spPr>
      </p:pic>
      <p:pic>
        <p:nvPicPr>
          <p:cNvPr id="12" name="Picture 11" descr="Diagram&#10;&#10;Description automatically generated">
            <a:extLst>
              <a:ext uri="{FF2B5EF4-FFF2-40B4-BE49-F238E27FC236}">
                <a16:creationId xmlns:a16="http://schemas.microsoft.com/office/drawing/2014/main" id="{9206EEB6-4273-4A22-99CD-9045C866FD5C}"/>
              </a:ext>
            </a:extLst>
          </p:cNvPr>
          <p:cNvPicPr>
            <a:picLocks noChangeAspect="1"/>
          </p:cNvPicPr>
          <p:nvPr/>
        </p:nvPicPr>
        <p:blipFill>
          <a:blip r:embed="rId3"/>
          <a:stretch>
            <a:fillRect/>
          </a:stretch>
        </p:blipFill>
        <p:spPr>
          <a:xfrm>
            <a:off x="4898932" y="2641753"/>
            <a:ext cx="4253338" cy="2478278"/>
          </a:xfrm>
          <a:prstGeom prst="rect">
            <a:avLst/>
          </a:prstGeom>
        </p:spPr>
      </p:pic>
    </p:spTree>
    <p:extLst>
      <p:ext uri="{BB962C8B-B14F-4D97-AF65-F5344CB8AC3E}">
        <p14:creationId xmlns:p14="http://schemas.microsoft.com/office/powerpoint/2010/main" val="225015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14364" y="224900"/>
            <a:ext cx="4145687" cy="584775"/>
          </a:xfrm>
          <a:prstGeom prst="rect">
            <a:avLst/>
          </a:prstGeom>
        </p:spPr>
        <p:txBody>
          <a:bodyPr wrap="none">
            <a:spAutoFit/>
          </a:bodyPr>
          <a:lstStyle/>
          <a:p>
            <a:r>
              <a:rPr lang="fi-FI" sz="3200" b="1" dirty="0"/>
              <a:t> Learning </a:t>
            </a:r>
            <a:r>
              <a:rPr lang="fi-FI" sz="3200" b="1" dirty="0" err="1"/>
              <a:t>Outcomes</a:t>
            </a:r>
            <a:endParaRPr lang="fi-FI" sz="3200" b="1" dirty="0"/>
          </a:p>
        </p:txBody>
      </p:sp>
      <p:sp>
        <p:nvSpPr>
          <p:cNvPr id="3" name="TextBox 2">
            <a:extLst>
              <a:ext uri="{FF2B5EF4-FFF2-40B4-BE49-F238E27FC236}">
                <a16:creationId xmlns:a16="http://schemas.microsoft.com/office/drawing/2014/main" id="{673E8239-D506-43DA-AE2F-A0EC0F5776DE}"/>
              </a:ext>
            </a:extLst>
          </p:cNvPr>
          <p:cNvSpPr txBox="1"/>
          <p:nvPr/>
        </p:nvSpPr>
        <p:spPr>
          <a:xfrm>
            <a:off x="253388" y="2019757"/>
            <a:ext cx="8776771" cy="646331"/>
          </a:xfrm>
          <a:prstGeom prst="rect">
            <a:avLst/>
          </a:prstGeom>
          <a:solidFill>
            <a:srgbClr val="00B0F0"/>
          </a:solidFill>
        </p:spPr>
        <p:txBody>
          <a:bodyPr wrap="square" rtlCol="0">
            <a:spAutoFit/>
          </a:bodyPr>
          <a:lstStyle/>
          <a:p>
            <a:pPr marL="285750" indent="-285750">
              <a:buFont typeface="Arial" panose="020B0604020202020204" pitchFamily="34" charset="0"/>
              <a:buChar char="•"/>
            </a:pPr>
            <a:r>
              <a:rPr lang="en-US" sz="1200" b="1" dirty="0"/>
              <a:t>explain key concepts related to energy and the first law of thermodynamics . . . including internal, kinetic, and potential energy, work and power, heat transfer and heat transfer modes, heat transfer rate, power cycle, refrigeration cycle, and heat pump cycle.</a:t>
            </a:r>
          </a:p>
        </p:txBody>
      </p:sp>
      <p:sp>
        <p:nvSpPr>
          <p:cNvPr id="7" name="TextBox 6">
            <a:extLst>
              <a:ext uri="{FF2B5EF4-FFF2-40B4-BE49-F238E27FC236}">
                <a16:creationId xmlns:a16="http://schemas.microsoft.com/office/drawing/2014/main" id="{83F75124-BE4B-4C9C-9C31-5A0DAA62EB4B}"/>
              </a:ext>
            </a:extLst>
          </p:cNvPr>
          <p:cNvSpPr txBox="1"/>
          <p:nvPr/>
        </p:nvSpPr>
        <p:spPr>
          <a:xfrm>
            <a:off x="253387" y="2795774"/>
            <a:ext cx="8776771" cy="461665"/>
          </a:xfrm>
          <a:prstGeom prst="rect">
            <a:avLst/>
          </a:prstGeom>
          <a:solidFill>
            <a:srgbClr val="92D050"/>
          </a:solidFill>
        </p:spPr>
        <p:txBody>
          <a:bodyPr wrap="square" rtlCol="0">
            <a:spAutoFit/>
          </a:bodyPr>
          <a:lstStyle/>
          <a:p>
            <a:pPr marL="285750" indent="-285750">
              <a:buFont typeface="Arial" panose="020B0604020202020204" pitchFamily="34" charset="0"/>
              <a:buChar char="•"/>
            </a:pPr>
            <a:r>
              <a:rPr lang="en-US" sz="1200" b="1" dirty="0"/>
              <a:t>analyze closed systems including applying energy balances, appropriately modeling the case at hand, and correctly observing sign conventions for work and heat transfer.</a:t>
            </a:r>
          </a:p>
        </p:txBody>
      </p:sp>
      <p:sp>
        <p:nvSpPr>
          <p:cNvPr id="10" name="TextBox 9">
            <a:extLst>
              <a:ext uri="{FF2B5EF4-FFF2-40B4-BE49-F238E27FC236}">
                <a16:creationId xmlns:a16="http://schemas.microsoft.com/office/drawing/2014/main" id="{83AF6E07-7A4A-4065-ABF8-7041348F6132}"/>
              </a:ext>
            </a:extLst>
          </p:cNvPr>
          <p:cNvSpPr txBox="1"/>
          <p:nvPr/>
        </p:nvSpPr>
        <p:spPr>
          <a:xfrm>
            <a:off x="253386" y="3436994"/>
            <a:ext cx="8776771" cy="461665"/>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US" sz="1200" b="1" dirty="0"/>
              <a:t>conduct energy analyses of systems undergoing thermodynamic cycles, evaluating as appropriate thermal efficiencies of power cycles and coefficients of performance of refrigeration and heat pump cycles.</a:t>
            </a:r>
          </a:p>
        </p:txBody>
      </p:sp>
      <p:sp>
        <p:nvSpPr>
          <p:cNvPr id="9" name="TextBox 8">
            <a:extLst>
              <a:ext uri="{FF2B5EF4-FFF2-40B4-BE49-F238E27FC236}">
                <a16:creationId xmlns:a16="http://schemas.microsoft.com/office/drawing/2014/main" id="{DCC04030-56B9-4133-AE71-BAD973C4C028}"/>
              </a:ext>
            </a:extLst>
          </p:cNvPr>
          <p:cNvSpPr txBox="1"/>
          <p:nvPr/>
        </p:nvSpPr>
        <p:spPr>
          <a:xfrm>
            <a:off x="253387" y="1444128"/>
            <a:ext cx="8776769" cy="300082"/>
          </a:xfrm>
          <a:prstGeom prst="rect">
            <a:avLst/>
          </a:prstGeom>
          <a:solidFill>
            <a:schemeClr val="tx2">
              <a:lumMod val="60000"/>
              <a:lumOff val="40000"/>
            </a:schemeClr>
          </a:solidFill>
        </p:spPr>
        <p:txBody>
          <a:bodyPr wrap="square">
            <a:spAutoFit/>
          </a:bodyPr>
          <a:lstStyle/>
          <a:p>
            <a:r>
              <a:rPr lang="en-US" b="1" i="1" dirty="0"/>
              <a:t>When you complete your study of this chapter, you will be able to…</a:t>
            </a:r>
          </a:p>
        </p:txBody>
      </p:sp>
    </p:spTree>
    <p:extLst>
      <p:ext uri="{BB962C8B-B14F-4D97-AF65-F5344CB8AC3E}">
        <p14:creationId xmlns:p14="http://schemas.microsoft.com/office/powerpoint/2010/main" val="137808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B55DB69A-12D4-423B-8BBF-5116F927D096}"/>
              </a:ext>
            </a:extLst>
          </p:cNvPr>
          <p:cNvSpPr txBox="1">
            <a:spLocks/>
          </p:cNvSpPr>
          <p:nvPr/>
        </p:nvSpPr>
        <p:spPr>
          <a:xfrm>
            <a:off x="287363" y="223017"/>
            <a:ext cx="7868791"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First Law of Thermodynamics</a:t>
            </a:r>
          </a:p>
        </p:txBody>
      </p:sp>
      <p:pic>
        <p:nvPicPr>
          <p:cNvPr id="7" name="Picture 6">
            <a:extLst>
              <a:ext uri="{FF2B5EF4-FFF2-40B4-BE49-F238E27FC236}">
                <a16:creationId xmlns:a16="http://schemas.microsoft.com/office/drawing/2014/main" id="{3CC42F42-8BB4-4057-BCA8-2A7537771EB5}"/>
              </a:ext>
            </a:extLst>
          </p:cNvPr>
          <p:cNvPicPr>
            <a:picLocks noChangeAspect="1"/>
          </p:cNvPicPr>
          <p:nvPr/>
        </p:nvPicPr>
        <p:blipFill>
          <a:blip r:embed="rId2"/>
          <a:stretch>
            <a:fillRect/>
          </a:stretch>
        </p:blipFill>
        <p:spPr>
          <a:xfrm>
            <a:off x="3161841" y="1015247"/>
            <a:ext cx="4961263" cy="958738"/>
          </a:xfrm>
          <a:prstGeom prst="rect">
            <a:avLst/>
          </a:prstGeom>
        </p:spPr>
      </p:pic>
      <p:sp>
        <p:nvSpPr>
          <p:cNvPr id="8" name="TextBox 7">
            <a:extLst>
              <a:ext uri="{FF2B5EF4-FFF2-40B4-BE49-F238E27FC236}">
                <a16:creationId xmlns:a16="http://schemas.microsoft.com/office/drawing/2014/main" id="{1F2A1318-9DE5-48FC-A339-CE7DAB9F7BE1}"/>
              </a:ext>
            </a:extLst>
          </p:cNvPr>
          <p:cNvSpPr txBox="1"/>
          <p:nvPr/>
        </p:nvSpPr>
        <p:spPr>
          <a:xfrm>
            <a:off x="317665" y="1344575"/>
            <a:ext cx="1797574" cy="300082"/>
          </a:xfrm>
          <a:prstGeom prst="rect">
            <a:avLst/>
          </a:prstGeom>
          <a:solidFill>
            <a:srgbClr val="00FF00"/>
          </a:solidFill>
        </p:spPr>
        <p:txBody>
          <a:bodyPr wrap="square">
            <a:spAutoFit/>
          </a:bodyPr>
          <a:lstStyle/>
          <a:p>
            <a:r>
              <a:rPr lang="en-US" b="1" dirty="0"/>
              <a:t>Energy Balance</a:t>
            </a:r>
          </a:p>
        </p:txBody>
      </p:sp>
      <p:pic>
        <p:nvPicPr>
          <p:cNvPr id="13" name="Picture 12">
            <a:extLst>
              <a:ext uri="{FF2B5EF4-FFF2-40B4-BE49-F238E27FC236}">
                <a16:creationId xmlns:a16="http://schemas.microsoft.com/office/drawing/2014/main" id="{D2680E9E-CC35-4A3D-ADC0-9DB7D73023DA}"/>
              </a:ext>
            </a:extLst>
          </p:cNvPr>
          <p:cNvPicPr>
            <a:picLocks noChangeAspect="1"/>
          </p:cNvPicPr>
          <p:nvPr/>
        </p:nvPicPr>
        <p:blipFill>
          <a:blip r:embed="rId3"/>
          <a:stretch>
            <a:fillRect/>
          </a:stretch>
        </p:blipFill>
        <p:spPr>
          <a:xfrm>
            <a:off x="3209580" y="2172441"/>
            <a:ext cx="1582757" cy="360302"/>
          </a:xfrm>
          <a:prstGeom prst="rect">
            <a:avLst/>
          </a:prstGeom>
        </p:spPr>
      </p:pic>
      <p:pic>
        <p:nvPicPr>
          <p:cNvPr id="15" name="Picture 14">
            <a:extLst>
              <a:ext uri="{FF2B5EF4-FFF2-40B4-BE49-F238E27FC236}">
                <a16:creationId xmlns:a16="http://schemas.microsoft.com/office/drawing/2014/main" id="{FCDA6A77-2FBE-4C01-B9B8-2F97BA9A6D85}"/>
              </a:ext>
            </a:extLst>
          </p:cNvPr>
          <p:cNvPicPr>
            <a:picLocks noChangeAspect="1"/>
          </p:cNvPicPr>
          <p:nvPr/>
        </p:nvPicPr>
        <p:blipFill>
          <a:blip r:embed="rId4"/>
          <a:stretch>
            <a:fillRect/>
          </a:stretch>
        </p:blipFill>
        <p:spPr>
          <a:xfrm>
            <a:off x="5306459" y="2162509"/>
            <a:ext cx="2585807" cy="380165"/>
          </a:xfrm>
          <a:prstGeom prst="rect">
            <a:avLst/>
          </a:prstGeom>
        </p:spPr>
      </p:pic>
      <p:pic>
        <p:nvPicPr>
          <p:cNvPr id="17" name="Picture 16">
            <a:extLst>
              <a:ext uri="{FF2B5EF4-FFF2-40B4-BE49-F238E27FC236}">
                <a16:creationId xmlns:a16="http://schemas.microsoft.com/office/drawing/2014/main" id="{3572479C-FF80-47B8-A442-9BD90182434F}"/>
              </a:ext>
            </a:extLst>
          </p:cNvPr>
          <p:cNvPicPr>
            <a:picLocks noChangeAspect="1"/>
          </p:cNvPicPr>
          <p:nvPr/>
        </p:nvPicPr>
        <p:blipFill>
          <a:blip r:embed="rId5"/>
          <a:stretch>
            <a:fillRect/>
          </a:stretch>
        </p:blipFill>
        <p:spPr>
          <a:xfrm>
            <a:off x="3209580" y="2808106"/>
            <a:ext cx="3043180" cy="2594506"/>
          </a:xfrm>
          <a:prstGeom prst="rect">
            <a:avLst/>
          </a:prstGeom>
        </p:spPr>
      </p:pic>
      <p:sp>
        <p:nvSpPr>
          <p:cNvPr id="19" name="TextBox 18">
            <a:extLst>
              <a:ext uri="{FF2B5EF4-FFF2-40B4-BE49-F238E27FC236}">
                <a16:creationId xmlns:a16="http://schemas.microsoft.com/office/drawing/2014/main" id="{808C543E-D5A8-4F9A-B4E3-4CF78C6A38CF}"/>
              </a:ext>
            </a:extLst>
          </p:cNvPr>
          <p:cNvSpPr txBox="1"/>
          <p:nvPr/>
        </p:nvSpPr>
        <p:spPr>
          <a:xfrm>
            <a:off x="3562708" y="5414918"/>
            <a:ext cx="2459257" cy="300082"/>
          </a:xfrm>
          <a:prstGeom prst="rect">
            <a:avLst/>
          </a:prstGeom>
          <a:noFill/>
        </p:spPr>
        <p:txBody>
          <a:bodyPr wrap="square">
            <a:spAutoFit/>
          </a:bodyPr>
          <a:lstStyle/>
          <a:p>
            <a:r>
              <a:rPr lang="en-US" dirty="0"/>
              <a:t>Constant-volume calorimeter.</a:t>
            </a:r>
          </a:p>
        </p:txBody>
      </p:sp>
      <p:sp>
        <p:nvSpPr>
          <p:cNvPr id="20" name="TextBox 19">
            <a:extLst>
              <a:ext uri="{FF2B5EF4-FFF2-40B4-BE49-F238E27FC236}">
                <a16:creationId xmlns:a16="http://schemas.microsoft.com/office/drawing/2014/main" id="{1EDBB75A-0C52-4C7A-A00F-CAF4E7387DDA}"/>
              </a:ext>
            </a:extLst>
          </p:cNvPr>
          <p:cNvSpPr txBox="1"/>
          <p:nvPr/>
        </p:nvSpPr>
        <p:spPr>
          <a:xfrm>
            <a:off x="317664" y="3955318"/>
            <a:ext cx="1797575" cy="300082"/>
          </a:xfrm>
          <a:prstGeom prst="rect">
            <a:avLst/>
          </a:prstGeom>
          <a:solidFill>
            <a:srgbClr val="00FF00"/>
          </a:solidFill>
        </p:spPr>
        <p:txBody>
          <a:bodyPr wrap="square">
            <a:spAutoFit/>
          </a:bodyPr>
          <a:lstStyle/>
          <a:p>
            <a:r>
              <a:rPr lang="en-US" b="1" dirty="0"/>
              <a:t>BIOCONNECTIONS</a:t>
            </a:r>
          </a:p>
        </p:txBody>
      </p:sp>
      <p:pic>
        <p:nvPicPr>
          <p:cNvPr id="22" name="Picture 21" descr="Diagram&#10;&#10;Description automatically generated">
            <a:extLst>
              <a:ext uri="{FF2B5EF4-FFF2-40B4-BE49-F238E27FC236}">
                <a16:creationId xmlns:a16="http://schemas.microsoft.com/office/drawing/2014/main" id="{DA66244C-0B02-4B56-9FAD-D1719FD5CBE6}"/>
              </a:ext>
            </a:extLst>
          </p:cNvPr>
          <p:cNvPicPr>
            <a:picLocks noChangeAspect="1"/>
          </p:cNvPicPr>
          <p:nvPr/>
        </p:nvPicPr>
        <p:blipFill rotWithShape="1">
          <a:blip r:embed="rId6"/>
          <a:srcRect t="4883"/>
          <a:stretch/>
        </p:blipFill>
        <p:spPr>
          <a:xfrm>
            <a:off x="6466900" y="2549162"/>
            <a:ext cx="2629157" cy="3155467"/>
          </a:xfrm>
          <a:prstGeom prst="rect">
            <a:avLst/>
          </a:prstGeom>
        </p:spPr>
      </p:pic>
    </p:spTree>
    <p:extLst>
      <p:ext uri="{BB962C8B-B14F-4D97-AF65-F5344CB8AC3E}">
        <p14:creationId xmlns:p14="http://schemas.microsoft.com/office/powerpoint/2010/main" val="15985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F408A453-9F2E-4E4F-8D00-6CB2FBB5D362}"/>
              </a:ext>
            </a:extLst>
          </p:cNvPr>
          <p:cNvSpPr txBox="1">
            <a:spLocks/>
          </p:cNvSpPr>
          <p:nvPr/>
        </p:nvSpPr>
        <p:spPr>
          <a:xfrm>
            <a:off x="287363" y="223017"/>
            <a:ext cx="7868791"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First Law of Thermodynamics</a:t>
            </a:r>
          </a:p>
        </p:txBody>
      </p:sp>
      <p:sp>
        <p:nvSpPr>
          <p:cNvPr id="7" name="TextBox 6">
            <a:extLst>
              <a:ext uri="{FF2B5EF4-FFF2-40B4-BE49-F238E27FC236}">
                <a16:creationId xmlns:a16="http://schemas.microsoft.com/office/drawing/2014/main" id="{A65AD904-7F3F-43A8-B6D1-3B22AB37CE22}"/>
              </a:ext>
            </a:extLst>
          </p:cNvPr>
          <p:cNvSpPr txBox="1"/>
          <p:nvPr/>
        </p:nvSpPr>
        <p:spPr>
          <a:xfrm>
            <a:off x="287363" y="1163588"/>
            <a:ext cx="2801032" cy="300082"/>
          </a:xfrm>
          <a:prstGeom prst="rect">
            <a:avLst/>
          </a:prstGeom>
          <a:solidFill>
            <a:srgbClr val="00FF00"/>
          </a:solidFill>
        </p:spPr>
        <p:txBody>
          <a:bodyPr wrap="square">
            <a:spAutoFit/>
          </a:bodyPr>
          <a:lstStyle/>
          <a:p>
            <a:r>
              <a:rPr lang="en-US" dirty="0"/>
              <a:t>energy balance in differential form</a:t>
            </a:r>
          </a:p>
        </p:txBody>
      </p:sp>
      <p:pic>
        <p:nvPicPr>
          <p:cNvPr id="9" name="Picture 8">
            <a:extLst>
              <a:ext uri="{FF2B5EF4-FFF2-40B4-BE49-F238E27FC236}">
                <a16:creationId xmlns:a16="http://schemas.microsoft.com/office/drawing/2014/main" id="{F26FC80A-2798-455C-B8F4-C094DA99C3F5}"/>
              </a:ext>
            </a:extLst>
          </p:cNvPr>
          <p:cNvPicPr>
            <a:picLocks noChangeAspect="1"/>
          </p:cNvPicPr>
          <p:nvPr/>
        </p:nvPicPr>
        <p:blipFill>
          <a:blip r:embed="rId2"/>
          <a:stretch>
            <a:fillRect/>
          </a:stretch>
        </p:blipFill>
        <p:spPr>
          <a:xfrm>
            <a:off x="4153876" y="1137647"/>
            <a:ext cx="1486761" cy="340794"/>
          </a:xfrm>
          <a:prstGeom prst="rect">
            <a:avLst/>
          </a:prstGeom>
        </p:spPr>
      </p:pic>
      <p:sp>
        <p:nvSpPr>
          <p:cNvPr id="10" name="TextBox 9">
            <a:extLst>
              <a:ext uri="{FF2B5EF4-FFF2-40B4-BE49-F238E27FC236}">
                <a16:creationId xmlns:a16="http://schemas.microsoft.com/office/drawing/2014/main" id="{0BD60B50-7DA0-4A8F-AC3B-1631AC503172}"/>
              </a:ext>
            </a:extLst>
          </p:cNvPr>
          <p:cNvSpPr txBox="1"/>
          <p:nvPr/>
        </p:nvSpPr>
        <p:spPr>
          <a:xfrm>
            <a:off x="287363" y="1797058"/>
            <a:ext cx="2801032" cy="507831"/>
          </a:xfrm>
          <a:prstGeom prst="rect">
            <a:avLst/>
          </a:prstGeom>
          <a:solidFill>
            <a:srgbClr val="00FF00"/>
          </a:solidFill>
        </p:spPr>
        <p:txBody>
          <a:bodyPr wrap="square">
            <a:spAutoFit/>
          </a:bodyPr>
          <a:lstStyle/>
          <a:p>
            <a:r>
              <a:rPr lang="en-US" dirty="0"/>
              <a:t>time rate form of the energy balance</a:t>
            </a:r>
          </a:p>
        </p:txBody>
      </p:sp>
      <p:pic>
        <p:nvPicPr>
          <p:cNvPr id="13" name="Picture 12">
            <a:extLst>
              <a:ext uri="{FF2B5EF4-FFF2-40B4-BE49-F238E27FC236}">
                <a16:creationId xmlns:a16="http://schemas.microsoft.com/office/drawing/2014/main" id="{DC9BE143-870B-43AE-AF5F-69BA0A81EE9C}"/>
              </a:ext>
            </a:extLst>
          </p:cNvPr>
          <p:cNvPicPr>
            <a:picLocks noChangeAspect="1"/>
          </p:cNvPicPr>
          <p:nvPr/>
        </p:nvPicPr>
        <p:blipFill>
          <a:blip r:embed="rId3"/>
          <a:stretch>
            <a:fillRect/>
          </a:stretch>
        </p:blipFill>
        <p:spPr>
          <a:xfrm>
            <a:off x="4189536" y="1699870"/>
            <a:ext cx="1415439" cy="702205"/>
          </a:xfrm>
          <a:prstGeom prst="rect">
            <a:avLst/>
          </a:prstGeom>
        </p:spPr>
      </p:pic>
      <p:pic>
        <p:nvPicPr>
          <p:cNvPr id="15" name="Picture 14">
            <a:extLst>
              <a:ext uri="{FF2B5EF4-FFF2-40B4-BE49-F238E27FC236}">
                <a16:creationId xmlns:a16="http://schemas.microsoft.com/office/drawing/2014/main" id="{84F401F1-979F-4A39-8336-0FF3807EEA34}"/>
              </a:ext>
            </a:extLst>
          </p:cNvPr>
          <p:cNvPicPr>
            <a:picLocks noChangeAspect="1"/>
          </p:cNvPicPr>
          <p:nvPr/>
        </p:nvPicPr>
        <p:blipFill>
          <a:blip r:embed="rId4"/>
          <a:stretch>
            <a:fillRect/>
          </a:stretch>
        </p:blipFill>
        <p:spPr>
          <a:xfrm>
            <a:off x="4153876" y="2543654"/>
            <a:ext cx="4777648" cy="1148599"/>
          </a:xfrm>
          <a:prstGeom prst="rect">
            <a:avLst/>
          </a:prstGeom>
        </p:spPr>
      </p:pic>
      <p:sp>
        <p:nvSpPr>
          <p:cNvPr id="17" name="TextBox 16">
            <a:extLst>
              <a:ext uri="{FF2B5EF4-FFF2-40B4-BE49-F238E27FC236}">
                <a16:creationId xmlns:a16="http://schemas.microsoft.com/office/drawing/2014/main" id="{60C46B02-34F5-479F-85FC-7E239EEC3A77}"/>
              </a:ext>
            </a:extLst>
          </p:cNvPr>
          <p:cNvSpPr txBox="1"/>
          <p:nvPr/>
        </p:nvSpPr>
        <p:spPr>
          <a:xfrm>
            <a:off x="287363" y="3797670"/>
            <a:ext cx="4581180" cy="300082"/>
          </a:xfrm>
          <a:prstGeom prst="rect">
            <a:avLst/>
          </a:prstGeom>
          <a:solidFill>
            <a:srgbClr val="00FFFF"/>
          </a:solidFill>
        </p:spPr>
        <p:txBody>
          <a:bodyPr wrap="square">
            <a:spAutoFit/>
          </a:bodyPr>
          <a:lstStyle/>
          <a:p>
            <a:r>
              <a:rPr lang="en-US" dirty="0"/>
              <a:t>Since the time rate of change of energy is given by</a:t>
            </a:r>
          </a:p>
        </p:txBody>
      </p:sp>
      <p:pic>
        <p:nvPicPr>
          <p:cNvPr id="19" name="Picture 18">
            <a:extLst>
              <a:ext uri="{FF2B5EF4-FFF2-40B4-BE49-F238E27FC236}">
                <a16:creationId xmlns:a16="http://schemas.microsoft.com/office/drawing/2014/main" id="{0C7C9341-8538-40D2-98A6-40144AEC0FE8}"/>
              </a:ext>
            </a:extLst>
          </p:cNvPr>
          <p:cNvPicPr>
            <a:picLocks noChangeAspect="1"/>
          </p:cNvPicPr>
          <p:nvPr/>
        </p:nvPicPr>
        <p:blipFill>
          <a:blip r:embed="rId5"/>
          <a:stretch>
            <a:fillRect/>
          </a:stretch>
        </p:blipFill>
        <p:spPr>
          <a:xfrm>
            <a:off x="1990667" y="4359130"/>
            <a:ext cx="2026817" cy="489894"/>
          </a:xfrm>
          <a:prstGeom prst="rect">
            <a:avLst/>
          </a:prstGeom>
        </p:spPr>
      </p:pic>
      <p:sp>
        <p:nvSpPr>
          <p:cNvPr id="20" name="TextBox 19">
            <a:extLst>
              <a:ext uri="{FF2B5EF4-FFF2-40B4-BE49-F238E27FC236}">
                <a16:creationId xmlns:a16="http://schemas.microsoft.com/office/drawing/2014/main" id="{09899693-0F4D-4614-AED0-59E766564306}"/>
              </a:ext>
            </a:extLst>
          </p:cNvPr>
          <p:cNvSpPr txBox="1"/>
          <p:nvPr/>
        </p:nvSpPr>
        <p:spPr>
          <a:xfrm>
            <a:off x="4487537" y="4454036"/>
            <a:ext cx="381006" cy="300082"/>
          </a:xfrm>
          <a:prstGeom prst="rect">
            <a:avLst/>
          </a:prstGeom>
          <a:noFill/>
        </p:spPr>
        <p:txBody>
          <a:bodyPr wrap="square" rtlCol="0">
            <a:spAutoFit/>
          </a:bodyPr>
          <a:lstStyle/>
          <a:p>
            <a:r>
              <a:rPr lang="en-US" dirty="0"/>
              <a:t>or</a:t>
            </a:r>
          </a:p>
        </p:txBody>
      </p:sp>
      <p:pic>
        <p:nvPicPr>
          <p:cNvPr id="22" name="Picture 21">
            <a:extLst>
              <a:ext uri="{FF2B5EF4-FFF2-40B4-BE49-F238E27FC236}">
                <a16:creationId xmlns:a16="http://schemas.microsoft.com/office/drawing/2014/main" id="{D813BB89-BEFF-4F8A-B854-496131C0D7A0}"/>
              </a:ext>
            </a:extLst>
          </p:cNvPr>
          <p:cNvPicPr>
            <a:picLocks noChangeAspect="1"/>
          </p:cNvPicPr>
          <p:nvPr/>
        </p:nvPicPr>
        <p:blipFill>
          <a:blip r:embed="rId6"/>
          <a:stretch>
            <a:fillRect/>
          </a:stretch>
        </p:blipFill>
        <p:spPr>
          <a:xfrm>
            <a:off x="5338596" y="4365815"/>
            <a:ext cx="2261094" cy="476525"/>
          </a:xfrm>
          <a:prstGeom prst="rect">
            <a:avLst/>
          </a:prstGeom>
        </p:spPr>
      </p:pic>
    </p:spTree>
    <p:extLst>
      <p:ext uri="{BB962C8B-B14F-4D97-AF65-F5344CB8AC3E}">
        <p14:creationId xmlns:p14="http://schemas.microsoft.com/office/powerpoint/2010/main" val="363669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7"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412141-74F2-4724-8899-8B371029C92D}"/>
              </a:ext>
            </a:extLst>
          </p:cNvPr>
          <p:cNvPicPr>
            <a:picLocks noChangeAspect="1"/>
          </p:cNvPicPr>
          <p:nvPr/>
        </p:nvPicPr>
        <p:blipFill>
          <a:blip r:embed="rId2"/>
          <a:stretch>
            <a:fillRect/>
          </a:stretch>
        </p:blipFill>
        <p:spPr>
          <a:xfrm>
            <a:off x="88237" y="3253649"/>
            <a:ext cx="3396868" cy="2141016"/>
          </a:xfrm>
          <a:prstGeom prst="rect">
            <a:avLst/>
          </a:prstGeom>
        </p:spPr>
      </p:pic>
      <p:pic>
        <p:nvPicPr>
          <p:cNvPr id="6" name="Picture 5">
            <a:extLst>
              <a:ext uri="{FF2B5EF4-FFF2-40B4-BE49-F238E27FC236}">
                <a16:creationId xmlns:a16="http://schemas.microsoft.com/office/drawing/2014/main" id="{88528C75-3380-48B2-AC89-D48EB03DCC42}"/>
              </a:ext>
            </a:extLst>
          </p:cNvPr>
          <p:cNvPicPr>
            <a:picLocks noChangeAspect="1"/>
          </p:cNvPicPr>
          <p:nvPr/>
        </p:nvPicPr>
        <p:blipFill>
          <a:blip r:embed="rId3"/>
          <a:stretch>
            <a:fillRect/>
          </a:stretch>
        </p:blipFill>
        <p:spPr>
          <a:xfrm>
            <a:off x="88237" y="-1"/>
            <a:ext cx="4458057" cy="3162273"/>
          </a:xfrm>
          <a:prstGeom prst="rect">
            <a:avLst/>
          </a:prstGeom>
        </p:spPr>
      </p:pic>
      <p:pic>
        <p:nvPicPr>
          <p:cNvPr id="3" name="Picture 2">
            <a:extLst>
              <a:ext uri="{FF2B5EF4-FFF2-40B4-BE49-F238E27FC236}">
                <a16:creationId xmlns:a16="http://schemas.microsoft.com/office/drawing/2014/main" id="{3EB445DC-3516-4877-A88B-8539818AF63A}"/>
              </a:ext>
            </a:extLst>
          </p:cNvPr>
          <p:cNvPicPr>
            <a:picLocks noChangeAspect="1"/>
          </p:cNvPicPr>
          <p:nvPr/>
        </p:nvPicPr>
        <p:blipFill>
          <a:blip r:embed="rId4"/>
          <a:stretch>
            <a:fillRect/>
          </a:stretch>
        </p:blipFill>
        <p:spPr>
          <a:xfrm>
            <a:off x="5378637" y="1953126"/>
            <a:ext cx="2060751" cy="1623010"/>
          </a:xfrm>
          <a:prstGeom prst="rect">
            <a:avLst/>
          </a:prstGeom>
        </p:spPr>
      </p:pic>
      <p:pic>
        <p:nvPicPr>
          <p:cNvPr id="5" name="Picture 4">
            <a:extLst>
              <a:ext uri="{FF2B5EF4-FFF2-40B4-BE49-F238E27FC236}">
                <a16:creationId xmlns:a16="http://schemas.microsoft.com/office/drawing/2014/main" id="{83A4FBC0-CE49-4B53-8E2F-058D93C03A98}"/>
              </a:ext>
            </a:extLst>
          </p:cNvPr>
          <p:cNvPicPr>
            <a:picLocks noChangeAspect="1"/>
          </p:cNvPicPr>
          <p:nvPr/>
        </p:nvPicPr>
        <p:blipFill>
          <a:blip r:embed="rId5"/>
          <a:stretch>
            <a:fillRect/>
          </a:stretch>
        </p:blipFill>
        <p:spPr>
          <a:xfrm>
            <a:off x="4546294" y="619625"/>
            <a:ext cx="4531313" cy="1221205"/>
          </a:xfrm>
          <a:prstGeom prst="rect">
            <a:avLst/>
          </a:prstGeom>
        </p:spPr>
      </p:pic>
    </p:spTree>
    <p:extLst>
      <p:ext uri="{BB962C8B-B14F-4D97-AF65-F5344CB8AC3E}">
        <p14:creationId xmlns:p14="http://schemas.microsoft.com/office/powerpoint/2010/main" val="244321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B6F0A2-ADDC-4D1C-A052-9A98B9CD7B9D}"/>
              </a:ext>
            </a:extLst>
          </p:cNvPr>
          <p:cNvSpPr txBox="1"/>
          <p:nvPr/>
        </p:nvSpPr>
        <p:spPr>
          <a:xfrm>
            <a:off x="229517" y="235549"/>
            <a:ext cx="8852053" cy="1343535"/>
          </a:xfrm>
          <a:prstGeom prst="rect">
            <a:avLst/>
          </a:prstGeom>
        </p:spPr>
        <p:txBody>
          <a:bodyPr lIns="0" tIns="0" rIns="0" bIns="0"/>
          <a:lstStyle>
            <a:defPPr>
              <a:defRPr lang="en-US"/>
            </a:defPPr>
            <a:lvl1pPr indent="0" defTabSz="685733">
              <a:lnSpc>
                <a:spcPct val="100000"/>
              </a:lnSpc>
              <a:spcBef>
                <a:spcPts val="750"/>
              </a:spcBef>
              <a:buFont typeface="Arial"/>
              <a:buNone/>
              <a:defRPr sz="40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US" dirty="0"/>
              <a:t>Using the Energy Balance: Processes of Closed Systems</a:t>
            </a:r>
          </a:p>
        </p:txBody>
      </p:sp>
      <p:pic>
        <p:nvPicPr>
          <p:cNvPr id="8" name="Picture 7">
            <a:extLst>
              <a:ext uri="{FF2B5EF4-FFF2-40B4-BE49-F238E27FC236}">
                <a16:creationId xmlns:a16="http://schemas.microsoft.com/office/drawing/2014/main" id="{268C87F9-B077-4AEB-B8A3-DAB0AFF25425}"/>
              </a:ext>
            </a:extLst>
          </p:cNvPr>
          <p:cNvPicPr>
            <a:picLocks noChangeAspect="1"/>
          </p:cNvPicPr>
          <p:nvPr/>
        </p:nvPicPr>
        <p:blipFill>
          <a:blip r:embed="rId2"/>
          <a:stretch>
            <a:fillRect/>
          </a:stretch>
        </p:blipFill>
        <p:spPr>
          <a:xfrm>
            <a:off x="1" y="1432866"/>
            <a:ext cx="4572000" cy="1225303"/>
          </a:xfrm>
          <a:prstGeom prst="rect">
            <a:avLst/>
          </a:prstGeom>
        </p:spPr>
      </p:pic>
      <p:pic>
        <p:nvPicPr>
          <p:cNvPr id="10" name="Picture 9">
            <a:extLst>
              <a:ext uri="{FF2B5EF4-FFF2-40B4-BE49-F238E27FC236}">
                <a16:creationId xmlns:a16="http://schemas.microsoft.com/office/drawing/2014/main" id="{BB5FBB42-742E-4662-B08C-AFD28574B1F3}"/>
              </a:ext>
            </a:extLst>
          </p:cNvPr>
          <p:cNvPicPr>
            <a:picLocks noChangeAspect="1"/>
          </p:cNvPicPr>
          <p:nvPr/>
        </p:nvPicPr>
        <p:blipFill>
          <a:blip r:embed="rId3"/>
          <a:stretch>
            <a:fillRect/>
          </a:stretch>
        </p:blipFill>
        <p:spPr>
          <a:xfrm>
            <a:off x="38705" y="2938600"/>
            <a:ext cx="4533296" cy="1437799"/>
          </a:xfrm>
          <a:prstGeom prst="rect">
            <a:avLst/>
          </a:prstGeom>
        </p:spPr>
      </p:pic>
      <p:pic>
        <p:nvPicPr>
          <p:cNvPr id="3" name="Picture 2">
            <a:extLst>
              <a:ext uri="{FF2B5EF4-FFF2-40B4-BE49-F238E27FC236}">
                <a16:creationId xmlns:a16="http://schemas.microsoft.com/office/drawing/2014/main" id="{3745F288-5878-4B40-B64E-1B0A257A149A}"/>
              </a:ext>
            </a:extLst>
          </p:cNvPr>
          <p:cNvPicPr>
            <a:picLocks noChangeAspect="1"/>
          </p:cNvPicPr>
          <p:nvPr/>
        </p:nvPicPr>
        <p:blipFill>
          <a:blip r:embed="rId4"/>
          <a:stretch>
            <a:fillRect/>
          </a:stretch>
        </p:blipFill>
        <p:spPr>
          <a:xfrm>
            <a:off x="4572001" y="1478820"/>
            <a:ext cx="4571998" cy="3444087"/>
          </a:xfrm>
          <a:prstGeom prst="rect">
            <a:avLst/>
          </a:prstGeom>
        </p:spPr>
      </p:pic>
    </p:spTree>
    <p:extLst>
      <p:ext uri="{BB962C8B-B14F-4D97-AF65-F5344CB8AC3E}">
        <p14:creationId xmlns:p14="http://schemas.microsoft.com/office/powerpoint/2010/main" val="26112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7388A0-BE46-49BE-82AC-891AE34BED71}"/>
              </a:ext>
            </a:extLst>
          </p:cNvPr>
          <p:cNvSpPr txBox="1"/>
          <p:nvPr/>
        </p:nvSpPr>
        <p:spPr>
          <a:xfrm>
            <a:off x="229517" y="235549"/>
            <a:ext cx="8852053" cy="1343535"/>
          </a:xfrm>
          <a:prstGeom prst="rect">
            <a:avLst/>
          </a:prstGeom>
        </p:spPr>
        <p:txBody>
          <a:bodyPr lIns="0" tIns="0" rIns="0" bIns="0"/>
          <a:lstStyle>
            <a:defPPr>
              <a:defRPr lang="en-US"/>
            </a:defPPr>
            <a:lvl1pPr indent="0" defTabSz="685733">
              <a:lnSpc>
                <a:spcPct val="100000"/>
              </a:lnSpc>
              <a:spcBef>
                <a:spcPts val="750"/>
              </a:spcBef>
              <a:buFont typeface="Arial"/>
              <a:buNone/>
              <a:defRPr sz="40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US" dirty="0"/>
              <a:t>Using the Energy Balance: Processes of Closed Systems</a:t>
            </a:r>
          </a:p>
        </p:txBody>
      </p:sp>
      <p:pic>
        <p:nvPicPr>
          <p:cNvPr id="7" name="Picture 6">
            <a:extLst>
              <a:ext uri="{FF2B5EF4-FFF2-40B4-BE49-F238E27FC236}">
                <a16:creationId xmlns:a16="http://schemas.microsoft.com/office/drawing/2014/main" id="{980ACD21-E16E-402F-BD0C-411583690891}"/>
              </a:ext>
            </a:extLst>
          </p:cNvPr>
          <p:cNvPicPr>
            <a:picLocks noChangeAspect="1"/>
          </p:cNvPicPr>
          <p:nvPr/>
        </p:nvPicPr>
        <p:blipFill>
          <a:blip r:embed="rId2"/>
          <a:stretch>
            <a:fillRect/>
          </a:stretch>
        </p:blipFill>
        <p:spPr>
          <a:xfrm>
            <a:off x="62430" y="1431699"/>
            <a:ext cx="4267211" cy="1712554"/>
          </a:xfrm>
          <a:prstGeom prst="rect">
            <a:avLst/>
          </a:prstGeom>
        </p:spPr>
      </p:pic>
      <p:pic>
        <p:nvPicPr>
          <p:cNvPr id="9" name="Picture 8">
            <a:extLst>
              <a:ext uri="{FF2B5EF4-FFF2-40B4-BE49-F238E27FC236}">
                <a16:creationId xmlns:a16="http://schemas.microsoft.com/office/drawing/2014/main" id="{F05E6470-D608-4E57-8F39-B66A1F509C2A}"/>
              </a:ext>
            </a:extLst>
          </p:cNvPr>
          <p:cNvPicPr>
            <a:picLocks noChangeAspect="1"/>
          </p:cNvPicPr>
          <p:nvPr/>
        </p:nvPicPr>
        <p:blipFill>
          <a:blip r:embed="rId3"/>
          <a:stretch>
            <a:fillRect/>
          </a:stretch>
        </p:blipFill>
        <p:spPr>
          <a:xfrm>
            <a:off x="62430" y="3144253"/>
            <a:ext cx="4267211" cy="2385063"/>
          </a:xfrm>
          <a:prstGeom prst="rect">
            <a:avLst/>
          </a:prstGeom>
        </p:spPr>
      </p:pic>
      <p:pic>
        <p:nvPicPr>
          <p:cNvPr id="13" name="Picture 12">
            <a:extLst>
              <a:ext uri="{FF2B5EF4-FFF2-40B4-BE49-F238E27FC236}">
                <a16:creationId xmlns:a16="http://schemas.microsoft.com/office/drawing/2014/main" id="{364468E0-D2EA-4D5C-9C81-E2A7B3B08A75}"/>
              </a:ext>
            </a:extLst>
          </p:cNvPr>
          <p:cNvPicPr>
            <a:picLocks noChangeAspect="1"/>
          </p:cNvPicPr>
          <p:nvPr/>
        </p:nvPicPr>
        <p:blipFill>
          <a:blip r:embed="rId4"/>
          <a:stretch>
            <a:fillRect/>
          </a:stretch>
        </p:blipFill>
        <p:spPr>
          <a:xfrm>
            <a:off x="4396145" y="1463842"/>
            <a:ext cx="4747855" cy="3681372"/>
          </a:xfrm>
          <a:prstGeom prst="rect">
            <a:avLst/>
          </a:prstGeom>
        </p:spPr>
      </p:pic>
    </p:spTree>
    <p:extLst>
      <p:ext uri="{BB962C8B-B14F-4D97-AF65-F5344CB8AC3E}">
        <p14:creationId xmlns:p14="http://schemas.microsoft.com/office/powerpoint/2010/main" val="349898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7388A0-BE46-49BE-82AC-891AE34BED71}"/>
              </a:ext>
            </a:extLst>
          </p:cNvPr>
          <p:cNvSpPr txBox="1"/>
          <p:nvPr/>
        </p:nvSpPr>
        <p:spPr>
          <a:xfrm>
            <a:off x="229517" y="235549"/>
            <a:ext cx="8852053" cy="1343535"/>
          </a:xfrm>
          <a:prstGeom prst="rect">
            <a:avLst/>
          </a:prstGeom>
        </p:spPr>
        <p:txBody>
          <a:bodyPr lIns="0" tIns="0" rIns="0" bIns="0"/>
          <a:lstStyle>
            <a:defPPr>
              <a:defRPr lang="en-US"/>
            </a:defPPr>
            <a:lvl1pPr indent="0" defTabSz="685733">
              <a:lnSpc>
                <a:spcPct val="100000"/>
              </a:lnSpc>
              <a:spcBef>
                <a:spcPts val="750"/>
              </a:spcBef>
              <a:buFont typeface="Arial"/>
              <a:buNone/>
              <a:defRPr sz="40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US" dirty="0"/>
              <a:t>Using the Energy Balance: Processes of Closed Systems</a:t>
            </a:r>
          </a:p>
        </p:txBody>
      </p:sp>
      <p:pic>
        <p:nvPicPr>
          <p:cNvPr id="3" name="Picture 2">
            <a:extLst>
              <a:ext uri="{FF2B5EF4-FFF2-40B4-BE49-F238E27FC236}">
                <a16:creationId xmlns:a16="http://schemas.microsoft.com/office/drawing/2014/main" id="{BBA7C65D-F69D-4BED-9656-EBF440EA7FAA}"/>
              </a:ext>
            </a:extLst>
          </p:cNvPr>
          <p:cNvPicPr>
            <a:picLocks noChangeAspect="1"/>
          </p:cNvPicPr>
          <p:nvPr/>
        </p:nvPicPr>
        <p:blipFill>
          <a:blip r:embed="rId2"/>
          <a:stretch>
            <a:fillRect/>
          </a:stretch>
        </p:blipFill>
        <p:spPr>
          <a:xfrm>
            <a:off x="1" y="1461251"/>
            <a:ext cx="4407496" cy="3586005"/>
          </a:xfrm>
          <a:prstGeom prst="rect">
            <a:avLst/>
          </a:prstGeom>
        </p:spPr>
      </p:pic>
      <p:pic>
        <p:nvPicPr>
          <p:cNvPr id="6" name="Picture 5">
            <a:extLst>
              <a:ext uri="{FF2B5EF4-FFF2-40B4-BE49-F238E27FC236}">
                <a16:creationId xmlns:a16="http://schemas.microsoft.com/office/drawing/2014/main" id="{60AE421F-D952-42E5-952F-8106866ECA64}"/>
              </a:ext>
            </a:extLst>
          </p:cNvPr>
          <p:cNvPicPr>
            <a:picLocks noChangeAspect="1"/>
          </p:cNvPicPr>
          <p:nvPr/>
        </p:nvPicPr>
        <p:blipFill>
          <a:blip r:embed="rId3"/>
          <a:stretch>
            <a:fillRect/>
          </a:stretch>
        </p:blipFill>
        <p:spPr>
          <a:xfrm>
            <a:off x="4469925" y="1429175"/>
            <a:ext cx="4674074" cy="2413821"/>
          </a:xfrm>
          <a:prstGeom prst="rect">
            <a:avLst/>
          </a:prstGeom>
        </p:spPr>
      </p:pic>
    </p:spTree>
    <p:extLst>
      <p:ext uri="{BB962C8B-B14F-4D97-AF65-F5344CB8AC3E}">
        <p14:creationId xmlns:p14="http://schemas.microsoft.com/office/powerpoint/2010/main" val="321670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4EC6D7-429D-4A65-8E80-A1DC48B2D3BB}"/>
              </a:ext>
            </a:extLst>
          </p:cNvPr>
          <p:cNvPicPr>
            <a:picLocks noChangeAspect="1"/>
          </p:cNvPicPr>
          <p:nvPr/>
        </p:nvPicPr>
        <p:blipFill>
          <a:blip r:embed="rId2"/>
          <a:stretch>
            <a:fillRect/>
          </a:stretch>
        </p:blipFill>
        <p:spPr>
          <a:xfrm>
            <a:off x="0" y="228098"/>
            <a:ext cx="4572000" cy="1296823"/>
          </a:xfrm>
          <a:prstGeom prst="rect">
            <a:avLst/>
          </a:prstGeom>
        </p:spPr>
      </p:pic>
      <p:pic>
        <p:nvPicPr>
          <p:cNvPr id="8" name="Picture 7">
            <a:extLst>
              <a:ext uri="{FF2B5EF4-FFF2-40B4-BE49-F238E27FC236}">
                <a16:creationId xmlns:a16="http://schemas.microsoft.com/office/drawing/2014/main" id="{9520D96F-B83B-4A76-843B-DE24408F1116}"/>
              </a:ext>
            </a:extLst>
          </p:cNvPr>
          <p:cNvPicPr>
            <a:picLocks noChangeAspect="1"/>
          </p:cNvPicPr>
          <p:nvPr/>
        </p:nvPicPr>
        <p:blipFill>
          <a:blip r:embed="rId3"/>
          <a:stretch>
            <a:fillRect/>
          </a:stretch>
        </p:blipFill>
        <p:spPr>
          <a:xfrm>
            <a:off x="41432" y="1579084"/>
            <a:ext cx="4656221" cy="1484592"/>
          </a:xfrm>
          <a:prstGeom prst="rect">
            <a:avLst/>
          </a:prstGeom>
        </p:spPr>
      </p:pic>
      <p:pic>
        <p:nvPicPr>
          <p:cNvPr id="3" name="Picture 2">
            <a:extLst>
              <a:ext uri="{FF2B5EF4-FFF2-40B4-BE49-F238E27FC236}">
                <a16:creationId xmlns:a16="http://schemas.microsoft.com/office/drawing/2014/main" id="{AC717353-1631-4551-A39F-350A7085E688}"/>
              </a:ext>
            </a:extLst>
          </p:cNvPr>
          <p:cNvPicPr>
            <a:picLocks noChangeAspect="1"/>
          </p:cNvPicPr>
          <p:nvPr/>
        </p:nvPicPr>
        <p:blipFill>
          <a:blip r:embed="rId4"/>
          <a:stretch>
            <a:fillRect/>
          </a:stretch>
        </p:blipFill>
        <p:spPr>
          <a:xfrm>
            <a:off x="57813" y="3423926"/>
            <a:ext cx="4456373" cy="1591261"/>
          </a:xfrm>
          <a:prstGeom prst="rect">
            <a:avLst/>
          </a:prstGeom>
        </p:spPr>
      </p:pic>
      <p:pic>
        <p:nvPicPr>
          <p:cNvPr id="5" name="Picture 4">
            <a:extLst>
              <a:ext uri="{FF2B5EF4-FFF2-40B4-BE49-F238E27FC236}">
                <a16:creationId xmlns:a16="http://schemas.microsoft.com/office/drawing/2014/main" id="{B4660118-3299-4385-BB0E-4BDB156BE886}"/>
              </a:ext>
            </a:extLst>
          </p:cNvPr>
          <p:cNvPicPr>
            <a:picLocks noChangeAspect="1"/>
          </p:cNvPicPr>
          <p:nvPr/>
        </p:nvPicPr>
        <p:blipFill>
          <a:blip r:embed="rId5"/>
          <a:stretch>
            <a:fillRect/>
          </a:stretch>
        </p:blipFill>
        <p:spPr>
          <a:xfrm>
            <a:off x="4611427" y="325773"/>
            <a:ext cx="4532573" cy="3270711"/>
          </a:xfrm>
          <a:prstGeom prst="rect">
            <a:avLst/>
          </a:prstGeom>
        </p:spPr>
      </p:pic>
      <p:pic>
        <p:nvPicPr>
          <p:cNvPr id="10" name="Picture 9">
            <a:extLst>
              <a:ext uri="{FF2B5EF4-FFF2-40B4-BE49-F238E27FC236}">
                <a16:creationId xmlns:a16="http://schemas.microsoft.com/office/drawing/2014/main" id="{7F0D7272-8A97-43D6-9021-C7D08C1A3E45}"/>
              </a:ext>
            </a:extLst>
          </p:cNvPr>
          <p:cNvPicPr>
            <a:picLocks noChangeAspect="1"/>
          </p:cNvPicPr>
          <p:nvPr/>
        </p:nvPicPr>
        <p:blipFill>
          <a:blip r:embed="rId6"/>
          <a:stretch>
            <a:fillRect/>
          </a:stretch>
        </p:blipFill>
        <p:spPr>
          <a:xfrm>
            <a:off x="4583691" y="3848450"/>
            <a:ext cx="4588043" cy="527657"/>
          </a:xfrm>
          <a:prstGeom prst="rect">
            <a:avLst/>
          </a:prstGeom>
        </p:spPr>
      </p:pic>
    </p:spTree>
    <p:extLst>
      <p:ext uri="{BB962C8B-B14F-4D97-AF65-F5344CB8AC3E}">
        <p14:creationId xmlns:p14="http://schemas.microsoft.com/office/powerpoint/2010/main" val="136560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8276AD-027B-4EF5-8580-03CA67731EE5}"/>
              </a:ext>
            </a:extLst>
          </p:cNvPr>
          <p:cNvPicPr>
            <a:picLocks noChangeAspect="1"/>
          </p:cNvPicPr>
          <p:nvPr/>
        </p:nvPicPr>
        <p:blipFill>
          <a:blip r:embed="rId2"/>
          <a:stretch>
            <a:fillRect/>
          </a:stretch>
        </p:blipFill>
        <p:spPr>
          <a:xfrm>
            <a:off x="0" y="1579085"/>
            <a:ext cx="4572000" cy="1028437"/>
          </a:xfrm>
          <a:prstGeom prst="rect">
            <a:avLst/>
          </a:prstGeom>
        </p:spPr>
      </p:pic>
      <p:sp>
        <p:nvSpPr>
          <p:cNvPr id="7" name="TextBox 6">
            <a:extLst>
              <a:ext uri="{FF2B5EF4-FFF2-40B4-BE49-F238E27FC236}">
                <a16:creationId xmlns:a16="http://schemas.microsoft.com/office/drawing/2014/main" id="{A51BD285-9E94-4FFD-8F66-A08A510E5831}"/>
              </a:ext>
            </a:extLst>
          </p:cNvPr>
          <p:cNvSpPr txBox="1"/>
          <p:nvPr/>
        </p:nvSpPr>
        <p:spPr>
          <a:xfrm>
            <a:off x="229517" y="235549"/>
            <a:ext cx="8852053" cy="1343535"/>
          </a:xfrm>
          <a:prstGeom prst="rect">
            <a:avLst/>
          </a:prstGeom>
        </p:spPr>
        <p:txBody>
          <a:bodyPr lIns="0" tIns="0" rIns="0" bIns="0"/>
          <a:lstStyle>
            <a:defPPr>
              <a:defRPr lang="en-US"/>
            </a:defPPr>
            <a:lvl1pPr indent="0" defTabSz="685733">
              <a:lnSpc>
                <a:spcPct val="100000"/>
              </a:lnSpc>
              <a:spcBef>
                <a:spcPts val="750"/>
              </a:spcBef>
              <a:buFont typeface="Arial"/>
              <a:buNone/>
              <a:defRPr sz="40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US" dirty="0"/>
              <a:t>Using the Energy Balance: Processes of Closed Systems</a:t>
            </a:r>
          </a:p>
        </p:txBody>
      </p:sp>
      <p:pic>
        <p:nvPicPr>
          <p:cNvPr id="9" name="Picture 8">
            <a:extLst>
              <a:ext uri="{FF2B5EF4-FFF2-40B4-BE49-F238E27FC236}">
                <a16:creationId xmlns:a16="http://schemas.microsoft.com/office/drawing/2014/main" id="{F79311A8-B910-425D-AF96-6CFBD57941BF}"/>
              </a:ext>
            </a:extLst>
          </p:cNvPr>
          <p:cNvPicPr>
            <a:picLocks noChangeAspect="1"/>
          </p:cNvPicPr>
          <p:nvPr/>
        </p:nvPicPr>
        <p:blipFill>
          <a:blip r:embed="rId3"/>
          <a:stretch>
            <a:fillRect/>
          </a:stretch>
        </p:blipFill>
        <p:spPr>
          <a:xfrm>
            <a:off x="85960" y="2797793"/>
            <a:ext cx="4572001" cy="1324131"/>
          </a:xfrm>
          <a:prstGeom prst="rect">
            <a:avLst/>
          </a:prstGeom>
        </p:spPr>
      </p:pic>
      <p:pic>
        <p:nvPicPr>
          <p:cNvPr id="3" name="Picture 2">
            <a:extLst>
              <a:ext uri="{FF2B5EF4-FFF2-40B4-BE49-F238E27FC236}">
                <a16:creationId xmlns:a16="http://schemas.microsoft.com/office/drawing/2014/main" id="{F92B01DE-E4FD-4DDA-8423-8FEAFA1AE489}"/>
              </a:ext>
            </a:extLst>
          </p:cNvPr>
          <p:cNvPicPr>
            <a:picLocks noChangeAspect="1"/>
          </p:cNvPicPr>
          <p:nvPr/>
        </p:nvPicPr>
        <p:blipFill>
          <a:blip r:embed="rId4"/>
          <a:stretch>
            <a:fillRect/>
          </a:stretch>
        </p:blipFill>
        <p:spPr>
          <a:xfrm>
            <a:off x="4655543" y="1682702"/>
            <a:ext cx="4468284" cy="3651298"/>
          </a:xfrm>
          <a:prstGeom prst="rect">
            <a:avLst/>
          </a:prstGeom>
        </p:spPr>
      </p:pic>
    </p:spTree>
    <p:extLst>
      <p:ext uri="{BB962C8B-B14F-4D97-AF65-F5344CB8AC3E}">
        <p14:creationId xmlns:p14="http://schemas.microsoft.com/office/powerpoint/2010/main" val="96690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C57B5F-6F6D-4176-8D78-C7ACEB91ECAC}"/>
              </a:ext>
            </a:extLst>
          </p:cNvPr>
          <p:cNvPicPr>
            <a:picLocks noChangeAspect="1"/>
          </p:cNvPicPr>
          <p:nvPr/>
        </p:nvPicPr>
        <p:blipFill>
          <a:blip r:embed="rId2"/>
          <a:stretch>
            <a:fillRect/>
          </a:stretch>
        </p:blipFill>
        <p:spPr>
          <a:xfrm>
            <a:off x="1" y="1622394"/>
            <a:ext cx="4572000" cy="1235106"/>
          </a:xfrm>
          <a:prstGeom prst="rect">
            <a:avLst/>
          </a:prstGeom>
        </p:spPr>
      </p:pic>
      <p:sp>
        <p:nvSpPr>
          <p:cNvPr id="7" name="TextBox 6">
            <a:extLst>
              <a:ext uri="{FF2B5EF4-FFF2-40B4-BE49-F238E27FC236}">
                <a16:creationId xmlns:a16="http://schemas.microsoft.com/office/drawing/2014/main" id="{1976B802-F351-48F4-9523-71C10BA2A84A}"/>
              </a:ext>
            </a:extLst>
          </p:cNvPr>
          <p:cNvSpPr txBox="1"/>
          <p:nvPr/>
        </p:nvSpPr>
        <p:spPr>
          <a:xfrm>
            <a:off x="229517" y="235549"/>
            <a:ext cx="8852053" cy="1343535"/>
          </a:xfrm>
          <a:prstGeom prst="rect">
            <a:avLst/>
          </a:prstGeom>
        </p:spPr>
        <p:txBody>
          <a:bodyPr lIns="0" tIns="0" rIns="0" bIns="0"/>
          <a:lstStyle>
            <a:defPPr>
              <a:defRPr lang="en-US"/>
            </a:defPPr>
            <a:lvl1pPr indent="0" defTabSz="685733">
              <a:lnSpc>
                <a:spcPct val="100000"/>
              </a:lnSpc>
              <a:spcBef>
                <a:spcPts val="750"/>
              </a:spcBef>
              <a:buFont typeface="Arial"/>
              <a:buNone/>
              <a:defRPr sz="40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US" dirty="0"/>
              <a:t>Using the Energy Balance: Processes of Closed Systems</a:t>
            </a:r>
          </a:p>
        </p:txBody>
      </p:sp>
      <p:pic>
        <p:nvPicPr>
          <p:cNvPr id="9" name="Picture 8">
            <a:extLst>
              <a:ext uri="{FF2B5EF4-FFF2-40B4-BE49-F238E27FC236}">
                <a16:creationId xmlns:a16="http://schemas.microsoft.com/office/drawing/2014/main" id="{75B19AF6-47C9-48B4-8575-49F230C7AB2F}"/>
              </a:ext>
            </a:extLst>
          </p:cNvPr>
          <p:cNvPicPr>
            <a:picLocks noChangeAspect="1"/>
          </p:cNvPicPr>
          <p:nvPr/>
        </p:nvPicPr>
        <p:blipFill>
          <a:blip r:embed="rId3"/>
          <a:stretch>
            <a:fillRect/>
          </a:stretch>
        </p:blipFill>
        <p:spPr>
          <a:xfrm>
            <a:off x="99779" y="2961887"/>
            <a:ext cx="4472221" cy="942657"/>
          </a:xfrm>
          <a:prstGeom prst="rect">
            <a:avLst/>
          </a:prstGeom>
        </p:spPr>
      </p:pic>
      <p:pic>
        <p:nvPicPr>
          <p:cNvPr id="3" name="Picture 2">
            <a:extLst>
              <a:ext uri="{FF2B5EF4-FFF2-40B4-BE49-F238E27FC236}">
                <a16:creationId xmlns:a16="http://schemas.microsoft.com/office/drawing/2014/main" id="{6B9AF4D0-30BF-47A8-8FCA-00CB29F4DB30}"/>
              </a:ext>
            </a:extLst>
          </p:cNvPr>
          <p:cNvPicPr>
            <a:picLocks noChangeAspect="1"/>
          </p:cNvPicPr>
          <p:nvPr/>
        </p:nvPicPr>
        <p:blipFill>
          <a:blip r:embed="rId4"/>
          <a:stretch>
            <a:fillRect/>
          </a:stretch>
        </p:blipFill>
        <p:spPr>
          <a:xfrm>
            <a:off x="4572001" y="1712494"/>
            <a:ext cx="4569734" cy="3144253"/>
          </a:xfrm>
          <a:prstGeom prst="rect">
            <a:avLst/>
          </a:prstGeom>
        </p:spPr>
      </p:pic>
    </p:spTree>
    <p:extLst>
      <p:ext uri="{BB962C8B-B14F-4D97-AF65-F5344CB8AC3E}">
        <p14:creationId xmlns:p14="http://schemas.microsoft.com/office/powerpoint/2010/main" val="69481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B5132A-7D9A-4709-8D8A-BDCEA4232AB6}"/>
              </a:ext>
            </a:extLst>
          </p:cNvPr>
          <p:cNvSpPr txBox="1"/>
          <p:nvPr/>
        </p:nvSpPr>
        <p:spPr>
          <a:xfrm>
            <a:off x="244207" y="323684"/>
            <a:ext cx="7078338" cy="1323439"/>
          </a:xfrm>
          <a:prstGeom prst="rect">
            <a:avLst/>
          </a:prstGeom>
        </p:spPr>
        <p:txBody>
          <a:bodyPr lIns="0" tIns="0" rIns="0" bIns="0"/>
          <a:lstStyle>
            <a:defPPr>
              <a:defRPr lang="en-US"/>
            </a:defPPr>
            <a:lvl1pPr indent="0" defTabSz="685733">
              <a:lnSpc>
                <a:spcPct val="100000"/>
              </a:lnSpc>
              <a:spcBef>
                <a:spcPts val="750"/>
              </a:spcBef>
              <a:buFont typeface="Arial"/>
              <a:buNone/>
              <a:defRPr sz="40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US" dirty="0"/>
              <a:t>Energy Analysis of Cycles</a:t>
            </a:r>
          </a:p>
        </p:txBody>
      </p:sp>
      <p:sp>
        <p:nvSpPr>
          <p:cNvPr id="8" name="TextBox 7">
            <a:extLst>
              <a:ext uri="{FF2B5EF4-FFF2-40B4-BE49-F238E27FC236}">
                <a16:creationId xmlns:a16="http://schemas.microsoft.com/office/drawing/2014/main" id="{DA8D2256-ACE5-4BA1-AC3A-79091E54BB66}"/>
              </a:ext>
            </a:extLst>
          </p:cNvPr>
          <p:cNvSpPr txBox="1"/>
          <p:nvPr/>
        </p:nvSpPr>
        <p:spPr>
          <a:xfrm>
            <a:off x="244207" y="1124243"/>
            <a:ext cx="1841653" cy="300082"/>
          </a:xfrm>
          <a:prstGeom prst="rect">
            <a:avLst/>
          </a:prstGeom>
          <a:solidFill>
            <a:srgbClr val="00FF00"/>
          </a:solidFill>
        </p:spPr>
        <p:txBody>
          <a:bodyPr wrap="square">
            <a:spAutoFit/>
          </a:bodyPr>
          <a:lstStyle/>
          <a:p>
            <a:r>
              <a:rPr lang="en-US" dirty="0"/>
              <a:t>thermodynamic cycle</a:t>
            </a:r>
          </a:p>
        </p:txBody>
      </p:sp>
      <p:sp>
        <p:nvSpPr>
          <p:cNvPr id="10" name="TextBox 9">
            <a:extLst>
              <a:ext uri="{FF2B5EF4-FFF2-40B4-BE49-F238E27FC236}">
                <a16:creationId xmlns:a16="http://schemas.microsoft.com/office/drawing/2014/main" id="{7C0717CA-7A53-470E-AE63-1F18AFEA2448}"/>
              </a:ext>
            </a:extLst>
          </p:cNvPr>
          <p:cNvSpPr txBox="1"/>
          <p:nvPr/>
        </p:nvSpPr>
        <p:spPr>
          <a:xfrm>
            <a:off x="2371380" y="1020368"/>
            <a:ext cx="6574315" cy="507831"/>
          </a:xfrm>
          <a:prstGeom prst="rect">
            <a:avLst/>
          </a:prstGeom>
          <a:solidFill>
            <a:srgbClr val="00FFFF"/>
          </a:solidFill>
        </p:spPr>
        <p:txBody>
          <a:bodyPr wrap="square">
            <a:spAutoFit/>
          </a:bodyPr>
          <a:lstStyle/>
          <a:p>
            <a:r>
              <a:rPr lang="en-US" dirty="0"/>
              <a:t>A </a:t>
            </a:r>
            <a:r>
              <a:rPr lang="en-US" b="1" i="1" dirty="0"/>
              <a:t>thermodynamic cycle </a:t>
            </a:r>
            <a:r>
              <a:rPr lang="en-US" dirty="0"/>
              <a:t>is a sequence of processes that begins and ends at the same state. </a:t>
            </a:r>
          </a:p>
        </p:txBody>
      </p:sp>
      <p:sp>
        <p:nvSpPr>
          <p:cNvPr id="11" name="TextBox 10">
            <a:extLst>
              <a:ext uri="{FF2B5EF4-FFF2-40B4-BE49-F238E27FC236}">
                <a16:creationId xmlns:a16="http://schemas.microsoft.com/office/drawing/2014/main" id="{9EC4ECD8-7454-423D-B674-0B01720A2596}"/>
              </a:ext>
            </a:extLst>
          </p:cNvPr>
          <p:cNvSpPr txBox="1"/>
          <p:nvPr/>
        </p:nvSpPr>
        <p:spPr>
          <a:xfrm>
            <a:off x="244207" y="1756608"/>
            <a:ext cx="1841653" cy="507831"/>
          </a:xfrm>
          <a:prstGeom prst="rect">
            <a:avLst/>
          </a:prstGeom>
          <a:solidFill>
            <a:srgbClr val="00FF00"/>
          </a:solidFill>
        </p:spPr>
        <p:txBody>
          <a:bodyPr wrap="square">
            <a:spAutoFit/>
          </a:bodyPr>
          <a:lstStyle/>
          <a:p>
            <a:r>
              <a:rPr lang="en-US" dirty="0"/>
              <a:t>Cycle Energy Balance</a:t>
            </a:r>
          </a:p>
        </p:txBody>
      </p:sp>
      <p:pic>
        <p:nvPicPr>
          <p:cNvPr id="16" name="Picture 15">
            <a:extLst>
              <a:ext uri="{FF2B5EF4-FFF2-40B4-BE49-F238E27FC236}">
                <a16:creationId xmlns:a16="http://schemas.microsoft.com/office/drawing/2014/main" id="{841604AB-511B-4D71-B3E6-0F753A904394}"/>
              </a:ext>
            </a:extLst>
          </p:cNvPr>
          <p:cNvPicPr>
            <a:picLocks noChangeAspect="1"/>
          </p:cNvPicPr>
          <p:nvPr/>
        </p:nvPicPr>
        <p:blipFill>
          <a:blip r:embed="rId2"/>
          <a:stretch>
            <a:fillRect/>
          </a:stretch>
        </p:blipFill>
        <p:spPr>
          <a:xfrm>
            <a:off x="2371380" y="1819837"/>
            <a:ext cx="2152019" cy="367320"/>
          </a:xfrm>
          <a:prstGeom prst="rect">
            <a:avLst/>
          </a:prstGeom>
        </p:spPr>
      </p:pic>
      <p:pic>
        <p:nvPicPr>
          <p:cNvPr id="18" name="Picture 17">
            <a:extLst>
              <a:ext uri="{FF2B5EF4-FFF2-40B4-BE49-F238E27FC236}">
                <a16:creationId xmlns:a16="http://schemas.microsoft.com/office/drawing/2014/main" id="{3B2E1D89-A277-4EC4-8E53-4F64A1817A75}"/>
              </a:ext>
            </a:extLst>
          </p:cNvPr>
          <p:cNvPicPr>
            <a:picLocks noChangeAspect="1"/>
          </p:cNvPicPr>
          <p:nvPr/>
        </p:nvPicPr>
        <p:blipFill>
          <a:blip r:embed="rId3"/>
          <a:stretch>
            <a:fillRect/>
          </a:stretch>
        </p:blipFill>
        <p:spPr>
          <a:xfrm>
            <a:off x="5284023" y="1782077"/>
            <a:ext cx="1318754" cy="456891"/>
          </a:xfrm>
          <a:prstGeom prst="rect">
            <a:avLst/>
          </a:prstGeom>
        </p:spPr>
      </p:pic>
      <p:sp>
        <p:nvSpPr>
          <p:cNvPr id="20" name="TextBox 19">
            <a:extLst>
              <a:ext uri="{FF2B5EF4-FFF2-40B4-BE49-F238E27FC236}">
                <a16:creationId xmlns:a16="http://schemas.microsoft.com/office/drawing/2014/main" id="{EE911536-52A0-417A-990E-59A1A49E1EAA}"/>
              </a:ext>
            </a:extLst>
          </p:cNvPr>
          <p:cNvSpPr txBox="1"/>
          <p:nvPr/>
        </p:nvSpPr>
        <p:spPr>
          <a:xfrm>
            <a:off x="2371379" y="2359871"/>
            <a:ext cx="6574315" cy="715581"/>
          </a:xfrm>
          <a:prstGeom prst="rect">
            <a:avLst/>
          </a:prstGeom>
          <a:solidFill>
            <a:srgbClr val="00FFFF"/>
          </a:solidFill>
        </p:spPr>
        <p:txBody>
          <a:bodyPr wrap="square">
            <a:spAutoFit/>
          </a:bodyPr>
          <a:lstStyle/>
          <a:p>
            <a:r>
              <a:rPr lang="en-US" dirty="0"/>
              <a:t>Systems undergoing cycles of the type shown in Fig. 2.17a deliver a net work transfer of energy to their surroundings during each cycle. Any such cycle is called a </a:t>
            </a:r>
            <a:r>
              <a:rPr lang="en-US" b="1" i="1" dirty="0"/>
              <a:t>power cycle</a:t>
            </a:r>
            <a:r>
              <a:rPr lang="en-US" dirty="0"/>
              <a:t>. </a:t>
            </a:r>
          </a:p>
        </p:txBody>
      </p:sp>
      <p:sp>
        <p:nvSpPr>
          <p:cNvPr id="21" name="TextBox 20">
            <a:extLst>
              <a:ext uri="{FF2B5EF4-FFF2-40B4-BE49-F238E27FC236}">
                <a16:creationId xmlns:a16="http://schemas.microsoft.com/office/drawing/2014/main" id="{730E9DA6-416E-4785-93EA-645D4ECAB3E7}"/>
              </a:ext>
            </a:extLst>
          </p:cNvPr>
          <p:cNvSpPr txBox="1"/>
          <p:nvPr/>
        </p:nvSpPr>
        <p:spPr>
          <a:xfrm>
            <a:off x="244207" y="2567620"/>
            <a:ext cx="1841653" cy="300082"/>
          </a:xfrm>
          <a:prstGeom prst="rect">
            <a:avLst/>
          </a:prstGeom>
          <a:solidFill>
            <a:srgbClr val="00FF00"/>
          </a:solidFill>
        </p:spPr>
        <p:txBody>
          <a:bodyPr wrap="square">
            <a:spAutoFit/>
          </a:bodyPr>
          <a:lstStyle/>
          <a:p>
            <a:r>
              <a:rPr lang="en-US" dirty="0"/>
              <a:t>power cycle</a:t>
            </a:r>
          </a:p>
        </p:txBody>
      </p:sp>
      <p:pic>
        <p:nvPicPr>
          <p:cNvPr id="14" name="Picture 13">
            <a:extLst>
              <a:ext uri="{FF2B5EF4-FFF2-40B4-BE49-F238E27FC236}">
                <a16:creationId xmlns:a16="http://schemas.microsoft.com/office/drawing/2014/main" id="{B47A625B-2938-4AA8-835C-5237B37F1B15}"/>
              </a:ext>
            </a:extLst>
          </p:cNvPr>
          <p:cNvPicPr>
            <a:picLocks noChangeAspect="1"/>
          </p:cNvPicPr>
          <p:nvPr/>
        </p:nvPicPr>
        <p:blipFill>
          <a:blip r:embed="rId4"/>
          <a:stretch>
            <a:fillRect/>
          </a:stretch>
        </p:blipFill>
        <p:spPr>
          <a:xfrm>
            <a:off x="4711546" y="3503239"/>
            <a:ext cx="4432453" cy="2223011"/>
          </a:xfrm>
          <a:prstGeom prst="rect">
            <a:avLst/>
          </a:prstGeom>
        </p:spPr>
      </p:pic>
      <p:pic>
        <p:nvPicPr>
          <p:cNvPr id="23" name="Picture 22">
            <a:extLst>
              <a:ext uri="{FF2B5EF4-FFF2-40B4-BE49-F238E27FC236}">
                <a16:creationId xmlns:a16="http://schemas.microsoft.com/office/drawing/2014/main" id="{432855DA-33FC-407B-923B-9C6738D0CD60}"/>
              </a:ext>
            </a:extLst>
          </p:cNvPr>
          <p:cNvPicPr>
            <a:picLocks noChangeAspect="1"/>
          </p:cNvPicPr>
          <p:nvPr/>
        </p:nvPicPr>
        <p:blipFill>
          <a:blip r:embed="rId5"/>
          <a:stretch>
            <a:fillRect/>
          </a:stretch>
        </p:blipFill>
        <p:spPr>
          <a:xfrm>
            <a:off x="3096026" y="3101703"/>
            <a:ext cx="3062403" cy="427152"/>
          </a:xfrm>
          <a:prstGeom prst="rect">
            <a:avLst/>
          </a:prstGeom>
        </p:spPr>
      </p:pic>
      <p:sp>
        <p:nvSpPr>
          <p:cNvPr id="25" name="TextBox 24">
            <a:extLst>
              <a:ext uri="{FF2B5EF4-FFF2-40B4-BE49-F238E27FC236}">
                <a16:creationId xmlns:a16="http://schemas.microsoft.com/office/drawing/2014/main" id="{44B22C93-EE92-41BE-B75B-686DF51178B4}"/>
              </a:ext>
            </a:extLst>
          </p:cNvPr>
          <p:cNvSpPr txBox="1"/>
          <p:nvPr/>
        </p:nvSpPr>
        <p:spPr>
          <a:xfrm>
            <a:off x="244207" y="4222675"/>
            <a:ext cx="1841653" cy="300082"/>
          </a:xfrm>
          <a:prstGeom prst="rect">
            <a:avLst/>
          </a:prstGeom>
          <a:solidFill>
            <a:srgbClr val="00FF00"/>
          </a:solidFill>
        </p:spPr>
        <p:txBody>
          <a:bodyPr wrap="square">
            <a:spAutoFit/>
          </a:bodyPr>
          <a:lstStyle/>
          <a:p>
            <a:r>
              <a:rPr lang="en-US" dirty="0"/>
              <a:t>thermal efficiency</a:t>
            </a:r>
          </a:p>
        </p:txBody>
      </p:sp>
      <p:sp>
        <p:nvSpPr>
          <p:cNvPr id="27" name="TextBox 26">
            <a:extLst>
              <a:ext uri="{FF2B5EF4-FFF2-40B4-BE49-F238E27FC236}">
                <a16:creationId xmlns:a16="http://schemas.microsoft.com/office/drawing/2014/main" id="{C76E79B5-007A-4C75-9D0D-150B8023D54A}"/>
              </a:ext>
            </a:extLst>
          </p:cNvPr>
          <p:cNvSpPr txBox="1"/>
          <p:nvPr/>
        </p:nvSpPr>
        <p:spPr>
          <a:xfrm>
            <a:off x="2371380" y="3807177"/>
            <a:ext cx="2476043" cy="1131079"/>
          </a:xfrm>
          <a:prstGeom prst="rect">
            <a:avLst/>
          </a:prstGeom>
          <a:solidFill>
            <a:srgbClr val="00FFFF"/>
          </a:solidFill>
        </p:spPr>
        <p:txBody>
          <a:bodyPr wrap="square">
            <a:spAutoFit/>
          </a:bodyPr>
          <a:lstStyle/>
          <a:p>
            <a:r>
              <a:rPr lang="en-US" dirty="0"/>
              <a:t>The extent of the energy conversion from heat to work is expressed by the following ratio, commonly called the thermal efficiency:</a:t>
            </a:r>
          </a:p>
        </p:txBody>
      </p:sp>
      <p:pic>
        <p:nvPicPr>
          <p:cNvPr id="29" name="Picture 28">
            <a:extLst>
              <a:ext uri="{FF2B5EF4-FFF2-40B4-BE49-F238E27FC236}">
                <a16:creationId xmlns:a16="http://schemas.microsoft.com/office/drawing/2014/main" id="{4761443F-B008-4FD4-A931-B9948881748A}"/>
              </a:ext>
            </a:extLst>
          </p:cNvPr>
          <p:cNvPicPr>
            <a:picLocks noChangeAspect="1"/>
          </p:cNvPicPr>
          <p:nvPr/>
        </p:nvPicPr>
        <p:blipFill>
          <a:blip r:embed="rId6"/>
          <a:stretch>
            <a:fillRect/>
          </a:stretch>
        </p:blipFill>
        <p:spPr>
          <a:xfrm>
            <a:off x="2521313" y="4938256"/>
            <a:ext cx="2190233" cy="627927"/>
          </a:xfrm>
          <a:prstGeom prst="rect">
            <a:avLst/>
          </a:prstGeom>
        </p:spPr>
      </p:pic>
    </p:spTree>
    <p:extLst>
      <p:ext uri="{BB962C8B-B14F-4D97-AF65-F5344CB8AC3E}">
        <p14:creationId xmlns:p14="http://schemas.microsoft.com/office/powerpoint/2010/main" val="6343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20" grpId="0" animBg="1"/>
      <p:bldP spid="21" grpId="0" animBg="1"/>
      <p:bldP spid="25"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8515473" cy="584775"/>
          </a:xfrm>
          <a:prstGeom prst="rect">
            <a:avLst/>
          </a:prstGeom>
        </p:spPr>
        <p:txBody>
          <a:bodyPr wrap="none">
            <a:spAutoFit/>
          </a:bodyPr>
          <a:lstStyle/>
          <a:p>
            <a:r>
              <a:rPr lang="en-US" sz="3200" b="1" dirty="0"/>
              <a:t>Reviewing Mechanical Concepts of Energy</a:t>
            </a:r>
            <a:endParaRPr lang="fi-FI" sz="3200" b="1" dirty="0"/>
          </a:p>
        </p:txBody>
      </p:sp>
      <p:sp>
        <p:nvSpPr>
          <p:cNvPr id="3" name="TextBox 2">
            <a:extLst>
              <a:ext uri="{FF2B5EF4-FFF2-40B4-BE49-F238E27FC236}">
                <a16:creationId xmlns:a16="http://schemas.microsoft.com/office/drawing/2014/main" id="{E07C10AD-3889-49ED-87C5-184999647C7E}"/>
              </a:ext>
            </a:extLst>
          </p:cNvPr>
          <p:cNvSpPr txBox="1"/>
          <p:nvPr/>
        </p:nvSpPr>
        <p:spPr>
          <a:xfrm>
            <a:off x="367226" y="1285302"/>
            <a:ext cx="2673430" cy="307777"/>
          </a:xfrm>
          <a:prstGeom prst="rect">
            <a:avLst/>
          </a:prstGeom>
          <a:solidFill>
            <a:srgbClr val="0070C0"/>
          </a:solidFill>
        </p:spPr>
        <p:txBody>
          <a:bodyPr wrap="square" rtlCol="0">
            <a:spAutoFit/>
          </a:bodyPr>
          <a:lstStyle/>
          <a:p>
            <a:r>
              <a:rPr lang="fi-FI" sz="1400" b="1" dirty="0" err="1"/>
              <a:t>Work</a:t>
            </a:r>
            <a:r>
              <a:rPr lang="fi-FI" sz="1400" b="1" dirty="0"/>
              <a:t> and </a:t>
            </a:r>
            <a:r>
              <a:rPr lang="fi-FI" sz="1400" b="1" dirty="0" err="1"/>
              <a:t>Kinetic</a:t>
            </a:r>
            <a:r>
              <a:rPr lang="fi-FI" sz="1400" b="1" dirty="0"/>
              <a:t> Energy</a:t>
            </a:r>
          </a:p>
        </p:txBody>
      </p:sp>
      <p:pic>
        <p:nvPicPr>
          <p:cNvPr id="4" name="Picture 3">
            <a:extLst>
              <a:ext uri="{FF2B5EF4-FFF2-40B4-BE49-F238E27FC236}">
                <a16:creationId xmlns:a16="http://schemas.microsoft.com/office/drawing/2014/main" id="{A3A5E88A-80FE-4EBC-B3BA-7FEEC8C70AAE}"/>
              </a:ext>
            </a:extLst>
          </p:cNvPr>
          <p:cNvPicPr>
            <a:picLocks noChangeAspect="1"/>
          </p:cNvPicPr>
          <p:nvPr/>
        </p:nvPicPr>
        <p:blipFill>
          <a:blip r:embed="rId3"/>
          <a:stretch>
            <a:fillRect/>
          </a:stretch>
        </p:blipFill>
        <p:spPr>
          <a:xfrm>
            <a:off x="55084" y="1925487"/>
            <a:ext cx="5725099" cy="2341922"/>
          </a:xfrm>
          <a:prstGeom prst="rect">
            <a:avLst/>
          </a:prstGeom>
        </p:spPr>
      </p:pic>
      <p:pic>
        <p:nvPicPr>
          <p:cNvPr id="12" name="Picture 11">
            <a:extLst>
              <a:ext uri="{FF2B5EF4-FFF2-40B4-BE49-F238E27FC236}">
                <a16:creationId xmlns:a16="http://schemas.microsoft.com/office/drawing/2014/main" id="{CFB800B9-3910-4BB3-9A92-D519E3ECCF70}"/>
              </a:ext>
            </a:extLst>
          </p:cNvPr>
          <p:cNvPicPr>
            <a:picLocks noChangeAspect="1"/>
          </p:cNvPicPr>
          <p:nvPr/>
        </p:nvPicPr>
        <p:blipFill>
          <a:blip r:embed="rId4"/>
          <a:stretch>
            <a:fillRect/>
          </a:stretch>
        </p:blipFill>
        <p:spPr>
          <a:xfrm>
            <a:off x="3578777" y="1285302"/>
            <a:ext cx="5197997" cy="2431055"/>
          </a:xfrm>
          <a:prstGeom prst="rect">
            <a:avLst/>
          </a:prstGeom>
        </p:spPr>
      </p:pic>
      <p:pic>
        <p:nvPicPr>
          <p:cNvPr id="6" name="Picture 5">
            <a:extLst>
              <a:ext uri="{FF2B5EF4-FFF2-40B4-BE49-F238E27FC236}">
                <a16:creationId xmlns:a16="http://schemas.microsoft.com/office/drawing/2014/main" id="{BE9258EB-1008-4324-BB1E-071DF3ABE299}"/>
              </a:ext>
            </a:extLst>
          </p:cNvPr>
          <p:cNvPicPr>
            <a:picLocks noChangeAspect="1"/>
          </p:cNvPicPr>
          <p:nvPr/>
        </p:nvPicPr>
        <p:blipFill>
          <a:blip r:embed="rId5"/>
          <a:stretch>
            <a:fillRect/>
          </a:stretch>
        </p:blipFill>
        <p:spPr>
          <a:xfrm>
            <a:off x="5350375" y="1343159"/>
            <a:ext cx="3689351" cy="4392787"/>
          </a:xfrm>
          <a:prstGeom prst="rect">
            <a:avLst/>
          </a:prstGeom>
        </p:spPr>
      </p:pic>
    </p:spTree>
    <p:extLst>
      <p:ext uri="{BB962C8B-B14F-4D97-AF65-F5344CB8AC3E}">
        <p14:creationId xmlns:p14="http://schemas.microsoft.com/office/powerpoint/2010/main" val="67876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B53C9F-CD1B-4BD4-80BA-330A45001CA3}"/>
              </a:ext>
            </a:extLst>
          </p:cNvPr>
          <p:cNvSpPr>
            <a:spLocks noGrp="1"/>
          </p:cNvSpPr>
          <p:nvPr>
            <p:ph type="body" sz="half" idx="10"/>
          </p:nvPr>
        </p:nvSpPr>
        <p:spPr>
          <a:xfrm>
            <a:off x="287363" y="223017"/>
            <a:ext cx="8588560" cy="1157194"/>
          </a:xfrm>
        </p:spPr>
        <p:txBody>
          <a:bodyPr/>
          <a:lstStyle/>
          <a:p>
            <a:r>
              <a:rPr lang="en-US" dirty="0"/>
              <a:t>Renewable Energy Technologies</a:t>
            </a:r>
          </a:p>
        </p:txBody>
      </p:sp>
      <p:pic>
        <p:nvPicPr>
          <p:cNvPr id="6" name="Picture 5" descr="A picture containing diagram&#10;&#10;Description automatically generated">
            <a:extLst>
              <a:ext uri="{FF2B5EF4-FFF2-40B4-BE49-F238E27FC236}">
                <a16:creationId xmlns:a16="http://schemas.microsoft.com/office/drawing/2014/main" id="{43087A06-2D28-4A60-AE87-3C54AB6D4149}"/>
              </a:ext>
            </a:extLst>
          </p:cNvPr>
          <p:cNvPicPr>
            <a:picLocks noChangeAspect="1"/>
          </p:cNvPicPr>
          <p:nvPr/>
        </p:nvPicPr>
        <p:blipFill>
          <a:blip r:embed="rId2"/>
          <a:stretch>
            <a:fillRect/>
          </a:stretch>
        </p:blipFill>
        <p:spPr>
          <a:xfrm>
            <a:off x="2319146" y="831818"/>
            <a:ext cx="6683567" cy="4883182"/>
          </a:xfrm>
          <a:prstGeom prst="rect">
            <a:avLst/>
          </a:prstGeom>
        </p:spPr>
      </p:pic>
    </p:spTree>
    <p:extLst>
      <p:ext uri="{BB962C8B-B14F-4D97-AF65-F5344CB8AC3E}">
        <p14:creationId xmlns:p14="http://schemas.microsoft.com/office/powerpoint/2010/main" val="3910504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F6FD21-811F-40E6-B20E-1A7F00C53F0D}"/>
              </a:ext>
            </a:extLst>
          </p:cNvPr>
          <p:cNvSpPr>
            <a:spLocks noGrp="1"/>
          </p:cNvSpPr>
          <p:nvPr>
            <p:ph type="body" sz="half" idx="10"/>
          </p:nvPr>
        </p:nvSpPr>
        <p:spPr/>
        <p:txBody>
          <a:bodyPr/>
          <a:lstStyle/>
          <a:p>
            <a:r>
              <a:rPr lang="en-US" dirty="0"/>
              <a:t>Energy Storage</a:t>
            </a:r>
          </a:p>
        </p:txBody>
      </p:sp>
      <p:sp>
        <p:nvSpPr>
          <p:cNvPr id="6" name="TextBox 5">
            <a:extLst>
              <a:ext uri="{FF2B5EF4-FFF2-40B4-BE49-F238E27FC236}">
                <a16:creationId xmlns:a16="http://schemas.microsoft.com/office/drawing/2014/main" id="{AD2CB032-0AD1-439D-9921-8380A07A21A4}"/>
              </a:ext>
            </a:extLst>
          </p:cNvPr>
          <p:cNvSpPr txBox="1"/>
          <p:nvPr/>
        </p:nvSpPr>
        <p:spPr>
          <a:xfrm>
            <a:off x="529272" y="1138575"/>
            <a:ext cx="8085456" cy="715581"/>
          </a:xfrm>
          <a:prstGeom prst="rect">
            <a:avLst/>
          </a:prstGeom>
          <a:solidFill>
            <a:srgbClr val="0070C0"/>
          </a:solidFill>
        </p:spPr>
        <p:txBody>
          <a:bodyPr wrap="square">
            <a:spAutoFit/>
          </a:bodyPr>
          <a:lstStyle/>
          <a:p>
            <a:pPr algn="just"/>
            <a:r>
              <a:rPr lang="en-US" dirty="0"/>
              <a:t>The need is widespread, including use with conventional fossil- and nuclear-fueled power plants, power plants using renewable sources like solar and wind, and countless applications in transportation, industry, business, and the home.</a:t>
            </a:r>
          </a:p>
        </p:txBody>
      </p:sp>
      <p:sp>
        <p:nvSpPr>
          <p:cNvPr id="8" name="TextBox 7">
            <a:extLst>
              <a:ext uri="{FF2B5EF4-FFF2-40B4-BE49-F238E27FC236}">
                <a16:creationId xmlns:a16="http://schemas.microsoft.com/office/drawing/2014/main" id="{4EB4F8D2-334D-4995-BDBF-0409EBF99AD4}"/>
              </a:ext>
            </a:extLst>
          </p:cNvPr>
          <p:cNvSpPr txBox="1"/>
          <p:nvPr/>
        </p:nvSpPr>
        <p:spPr>
          <a:xfrm>
            <a:off x="529272" y="2293954"/>
            <a:ext cx="8085456" cy="507831"/>
          </a:xfrm>
          <a:prstGeom prst="rect">
            <a:avLst/>
          </a:prstGeom>
          <a:solidFill>
            <a:srgbClr val="00B0F0"/>
          </a:solidFill>
        </p:spPr>
        <p:txBody>
          <a:bodyPr wrap="square">
            <a:spAutoFit/>
          </a:bodyPr>
          <a:lstStyle/>
          <a:p>
            <a:pPr algn="just"/>
            <a:r>
              <a:rPr lang="en-US" dirty="0"/>
              <a:t>Electricity can be stored as internal energy, kinetic energy, and gravitational potential energy and converted back to electricity when needed.</a:t>
            </a:r>
          </a:p>
        </p:txBody>
      </p:sp>
      <p:sp>
        <p:nvSpPr>
          <p:cNvPr id="10" name="TextBox 9">
            <a:extLst>
              <a:ext uri="{FF2B5EF4-FFF2-40B4-BE49-F238E27FC236}">
                <a16:creationId xmlns:a16="http://schemas.microsoft.com/office/drawing/2014/main" id="{5330EF93-17D0-4CDE-BB93-BBB0D69A540D}"/>
              </a:ext>
            </a:extLst>
          </p:cNvPr>
          <p:cNvSpPr txBox="1"/>
          <p:nvPr/>
        </p:nvSpPr>
        <p:spPr>
          <a:xfrm>
            <a:off x="529272" y="3241583"/>
            <a:ext cx="8085456" cy="507831"/>
          </a:xfrm>
          <a:prstGeom prst="rect">
            <a:avLst/>
          </a:prstGeom>
          <a:solidFill>
            <a:srgbClr val="00B050"/>
          </a:solidFill>
        </p:spPr>
        <p:txBody>
          <a:bodyPr wrap="square">
            <a:spAutoFit/>
          </a:bodyPr>
          <a:lstStyle/>
          <a:p>
            <a:pPr algn="just"/>
            <a:r>
              <a:rPr lang="en-US" dirty="0"/>
              <a:t>Owing to thermodynamic limitations associated with such conversions, the effects of friction and electrical resistance for instance, an overall input-to-output loss of electricity is always observed</a:t>
            </a:r>
          </a:p>
        </p:txBody>
      </p:sp>
      <p:sp>
        <p:nvSpPr>
          <p:cNvPr id="12" name="TextBox 11">
            <a:extLst>
              <a:ext uri="{FF2B5EF4-FFF2-40B4-BE49-F238E27FC236}">
                <a16:creationId xmlns:a16="http://schemas.microsoft.com/office/drawing/2014/main" id="{5DBCDD3E-DF72-49D4-9E9B-9B1BD0D51DB2}"/>
              </a:ext>
            </a:extLst>
          </p:cNvPr>
          <p:cNvSpPr txBox="1"/>
          <p:nvPr/>
        </p:nvSpPr>
        <p:spPr>
          <a:xfrm>
            <a:off x="529272" y="4189213"/>
            <a:ext cx="8085456" cy="507831"/>
          </a:xfrm>
          <a:prstGeom prst="rect">
            <a:avLst/>
          </a:prstGeom>
          <a:solidFill>
            <a:srgbClr val="92D050"/>
          </a:solidFill>
        </p:spPr>
        <p:txBody>
          <a:bodyPr wrap="square">
            <a:spAutoFit/>
          </a:bodyPr>
          <a:lstStyle/>
          <a:p>
            <a:r>
              <a:rPr lang="en-US" dirty="0"/>
              <a:t>Among technically feasible storage options, economics usually determines if, when, and how storage is implemented. </a:t>
            </a:r>
          </a:p>
        </p:txBody>
      </p:sp>
    </p:spTree>
    <p:extLst>
      <p:ext uri="{BB962C8B-B14F-4D97-AF65-F5344CB8AC3E}">
        <p14:creationId xmlns:p14="http://schemas.microsoft.com/office/powerpoint/2010/main" val="54480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D7229101-3873-4F26-9D9B-E422B806FD67}"/>
              </a:ext>
            </a:extLst>
          </p:cNvPr>
          <p:cNvSpPr txBox="1">
            <a:spLocks/>
          </p:cNvSpPr>
          <p:nvPr/>
        </p:nvSpPr>
        <p:spPr>
          <a:xfrm>
            <a:off x="287363" y="223017"/>
            <a:ext cx="4052221"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a:t>Energy Storage</a:t>
            </a:r>
            <a:endParaRPr lang="en-US" dirty="0"/>
          </a:p>
        </p:txBody>
      </p:sp>
      <p:pic>
        <p:nvPicPr>
          <p:cNvPr id="7" name="Picture 6" descr="Timeline&#10;&#10;Description automatically generated">
            <a:extLst>
              <a:ext uri="{FF2B5EF4-FFF2-40B4-BE49-F238E27FC236}">
                <a16:creationId xmlns:a16="http://schemas.microsoft.com/office/drawing/2014/main" id="{4DB6A6B1-54DA-4A5C-B4BD-BCAC2F055970}"/>
              </a:ext>
            </a:extLst>
          </p:cNvPr>
          <p:cNvPicPr>
            <a:picLocks noChangeAspect="1"/>
          </p:cNvPicPr>
          <p:nvPr/>
        </p:nvPicPr>
        <p:blipFill>
          <a:blip r:embed="rId2"/>
          <a:stretch>
            <a:fillRect/>
          </a:stretch>
        </p:blipFill>
        <p:spPr>
          <a:xfrm>
            <a:off x="2026178" y="877930"/>
            <a:ext cx="6830459" cy="4599888"/>
          </a:xfrm>
          <a:prstGeom prst="rect">
            <a:avLst/>
          </a:prstGeom>
        </p:spPr>
      </p:pic>
    </p:spTree>
    <p:extLst>
      <p:ext uri="{BB962C8B-B14F-4D97-AF65-F5344CB8AC3E}">
        <p14:creationId xmlns:p14="http://schemas.microsoft.com/office/powerpoint/2010/main" val="1091483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D7229101-3873-4F26-9D9B-E422B806FD67}"/>
              </a:ext>
            </a:extLst>
          </p:cNvPr>
          <p:cNvSpPr txBox="1">
            <a:spLocks/>
          </p:cNvSpPr>
          <p:nvPr/>
        </p:nvSpPr>
        <p:spPr>
          <a:xfrm>
            <a:off x="287363" y="223017"/>
            <a:ext cx="7145350"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Energy &amp; Environment</a:t>
            </a:r>
          </a:p>
        </p:txBody>
      </p:sp>
      <p:sp>
        <p:nvSpPr>
          <p:cNvPr id="4" name="Rectangle 3">
            <a:extLst>
              <a:ext uri="{FF2B5EF4-FFF2-40B4-BE49-F238E27FC236}">
                <a16:creationId xmlns:a16="http://schemas.microsoft.com/office/drawing/2014/main" id="{4443D96E-440A-4C8A-AACD-774A4D353622}"/>
              </a:ext>
            </a:extLst>
          </p:cNvPr>
          <p:cNvSpPr/>
          <p:nvPr/>
        </p:nvSpPr>
        <p:spPr>
          <a:xfrm>
            <a:off x="0" y="924387"/>
            <a:ext cx="8762082" cy="507831"/>
          </a:xfrm>
          <a:prstGeom prst="rect">
            <a:avLst/>
          </a:prstGeom>
          <a:solidFill>
            <a:schemeClr val="bg2">
              <a:lumMod val="20000"/>
              <a:lumOff val="80000"/>
            </a:schemeClr>
          </a:solidFill>
        </p:spPr>
        <p:txBody>
          <a:bodyPr wrap="square">
            <a:spAutoFit/>
          </a:bodyPr>
          <a:lstStyle/>
          <a:p>
            <a:pPr marL="285750" indent="-285750">
              <a:buFont typeface="Arial" panose="020B0604020202020204" pitchFamily="34" charset="0"/>
              <a:buChar char="•"/>
            </a:pPr>
            <a:r>
              <a:rPr lang="en-US" dirty="0"/>
              <a:t>The conversion of energy from one form to another often affects the environment and the air we breathe in many ways, and thus the study of energy is not complete without considering its impact on the environment</a:t>
            </a:r>
            <a:endParaRPr lang="fi-FI" dirty="0"/>
          </a:p>
        </p:txBody>
      </p:sp>
      <p:sp>
        <p:nvSpPr>
          <p:cNvPr id="8" name="Rectangle 7">
            <a:extLst>
              <a:ext uri="{FF2B5EF4-FFF2-40B4-BE49-F238E27FC236}">
                <a16:creationId xmlns:a16="http://schemas.microsoft.com/office/drawing/2014/main" id="{7A5FF6F0-FA1D-413C-B79F-EF18D472BCFB}"/>
              </a:ext>
            </a:extLst>
          </p:cNvPr>
          <p:cNvSpPr/>
          <p:nvPr/>
        </p:nvSpPr>
        <p:spPr>
          <a:xfrm>
            <a:off x="0" y="1477703"/>
            <a:ext cx="8762082" cy="507831"/>
          </a:xfrm>
          <a:prstGeom prst="rect">
            <a:avLst/>
          </a:prstGeom>
          <a:solidFill>
            <a:schemeClr val="bg2">
              <a:lumMod val="20000"/>
              <a:lumOff val="80000"/>
            </a:schemeClr>
          </a:solidFill>
        </p:spPr>
        <p:txBody>
          <a:bodyPr wrap="square">
            <a:spAutoFit/>
          </a:bodyPr>
          <a:lstStyle/>
          <a:p>
            <a:pPr marL="285750" indent="-285750">
              <a:buFont typeface="Arial" panose="020B0604020202020204" pitchFamily="34" charset="0"/>
              <a:buChar char="•"/>
            </a:pPr>
            <a:r>
              <a:rPr lang="fi-FI" dirty="0" err="1"/>
              <a:t>The</a:t>
            </a:r>
            <a:r>
              <a:rPr lang="fi-FI" dirty="0"/>
              <a:t> </a:t>
            </a:r>
            <a:r>
              <a:rPr lang="fi-FI" dirty="0" err="1"/>
              <a:t>largest</a:t>
            </a:r>
            <a:r>
              <a:rPr lang="fi-FI" dirty="0"/>
              <a:t> </a:t>
            </a:r>
            <a:r>
              <a:rPr lang="fi-FI" dirty="0" err="1"/>
              <a:t>source</a:t>
            </a:r>
            <a:r>
              <a:rPr lang="fi-FI" dirty="0"/>
              <a:t> of air </a:t>
            </a:r>
            <a:r>
              <a:rPr lang="fi-FI" dirty="0" err="1"/>
              <a:t>pollution</a:t>
            </a:r>
            <a:r>
              <a:rPr lang="fi-FI" dirty="0"/>
              <a:t> is </a:t>
            </a:r>
            <a:r>
              <a:rPr lang="fi-FI" dirty="0" err="1"/>
              <a:t>the</a:t>
            </a:r>
            <a:r>
              <a:rPr lang="fi-FI" dirty="0"/>
              <a:t> </a:t>
            </a:r>
            <a:r>
              <a:rPr lang="fi-FI" dirty="0" err="1"/>
              <a:t>motor</a:t>
            </a:r>
            <a:r>
              <a:rPr lang="fi-FI" dirty="0"/>
              <a:t> </a:t>
            </a:r>
            <a:r>
              <a:rPr lang="fi-FI" dirty="0" err="1"/>
              <a:t>vehicles</a:t>
            </a:r>
            <a:r>
              <a:rPr lang="fi-FI" dirty="0"/>
              <a:t>, and </a:t>
            </a:r>
            <a:r>
              <a:rPr lang="fi-FI" dirty="0" err="1"/>
              <a:t>the</a:t>
            </a:r>
            <a:r>
              <a:rPr lang="fi-FI" dirty="0"/>
              <a:t> </a:t>
            </a:r>
            <a:r>
              <a:rPr lang="fi-FI" dirty="0" err="1"/>
              <a:t>pollutants</a:t>
            </a:r>
            <a:r>
              <a:rPr lang="fi-FI" dirty="0"/>
              <a:t> </a:t>
            </a:r>
            <a:r>
              <a:rPr lang="fi-FI" dirty="0" err="1"/>
              <a:t>released</a:t>
            </a:r>
            <a:r>
              <a:rPr lang="fi-FI" dirty="0"/>
              <a:t> </a:t>
            </a:r>
            <a:r>
              <a:rPr lang="fi-FI" dirty="0" err="1"/>
              <a:t>by</a:t>
            </a:r>
            <a:r>
              <a:rPr lang="fi-FI" dirty="0"/>
              <a:t> </a:t>
            </a:r>
            <a:r>
              <a:rPr lang="fi-FI" dirty="0" err="1"/>
              <a:t>the</a:t>
            </a:r>
            <a:r>
              <a:rPr lang="fi-FI" dirty="0"/>
              <a:t> </a:t>
            </a:r>
            <a:r>
              <a:rPr lang="fi-FI" dirty="0" err="1"/>
              <a:t>vehicles</a:t>
            </a:r>
            <a:r>
              <a:rPr lang="fi-FI" dirty="0"/>
              <a:t> </a:t>
            </a:r>
            <a:r>
              <a:rPr lang="fi-FI" dirty="0" err="1"/>
              <a:t>are</a:t>
            </a:r>
            <a:r>
              <a:rPr lang="fi-FI" dirty="0"/>
              <a:t> </a:t>
            </a:r>
            <a:r>
              <a:rPr lang="fi-FI" dirty="0" err="1"/>
              <a:t>usually</a:t>
            </a:r>
            <a:r>
              <a:rPr lang="fi-FI" dirty="0"/>
              <a:t> </a:t>
            </a:r>
            <a:r>
              <a:rPr lang="fi-FI" dirty="0" err="1"/>
              <a:t>grouped</a:t>
            </a:r>
            <a:r>
              <a:rPr lang="fi-FI" dirty="0"/>
              <a:t> as </a:t>
            </a:r>
            <a:r>
              <a:rPr lang="fi-FI" dirty="0" err="1"/>
              <a:t>hydrocarbons</a:t>
            </a:r>
            <a:r>
              <a:rPr lang="fi-FI" dirty="0"/>
              <a:t> (HC), </a:t>
            </a:r>
            <a:r>
              <a:rPr lang="fi-FI" dirty="0" err="1"/>
              <a:t>nitrogen</a:t>
            </a:r>
            <a:r>
              <a:rPr lang="fi-FI" dirty="0"/>
              <a:t> </a:t>
            </a:r>
            <a:r>
              <a:rPr lang="fi-FI" dirty="0" err="1"/>
              <a:t>oxides</a:t>
            </a:r>
            <a:r>
              <a:rPr lang="fi-FI" dirty="0"/>
              <a:t> (</a:t>
            </a:r>
            <a:r>
              <a:rPr lang="fi-FI" dirty="0" err="1"/>
              <a:t>NOx</a:t>
            </a:r>
            <a:r>
              <a:rPr lang="fi-FI" dirty="0"/>
              <a:t>), and </a:t>
            </a:r>
            <a:r>
              <a:rPr lang="fi-FI" dirty="0" err="1"/>
              <a:t>carbon</a:t>
            </a:r>
            <a:r>
              <a:rPr lang="fi-FI" dirty="0"/>
              <a:t> </a:t>
            </a:r>
            <a:r>
              <a:rPr lang="fi-FI" dirty="0" err="1"/>
              <a:t>monoxide</a:t>
            </a:r>
            <a:r>
              <a:rPr lang="fi-FI" dirty="0"/>
              <a:t> (CO) </a:t>
            </a:r>
          </a:p>
        </p:txBody>
      </p:sp>
      <p:sp>
        <p:nvSpPr>
          <p:cNvPr id="9" name="Rectangle 8">
            <a:extLst>
              <a:ext uri="{FF2B5EF4-FFF2-40B4-BE49-F238E27FC236}">
                <a16:creationId xmlns:a16="http://schemas.microsoft.com/office/drawing/2014/main" id="{AF6E271B-C7F1-45AC-9361-8C345EEBBD05}"/>
              </a:ext>
            </a:extLst>
          </p:cNvPr>
          <p:cNvSpPr/>
          <p:nvPr/>
        </p:nvSpPr>
        <p:spPr>
          <a:xfrm>
            <a:off x="2061496" y="4801571"/>
            <a:ext cx="1598515" cy="300082"/>
          </a:xfrm>
          <a:prstGeom prst="rect">
            <a:avLst/>
          </a:prstGeom>
        </p:spPr>
        <p:txBody>
          <a:bodyPr wrap="none">
            <a:spAutoFit/>
          </a:bodyPr>
          <a:lstStyle/>
          <a:p>
            <a:r>
              <a:rPr lang="fi-FI" b="1" dirty="0" err="1">
                <a:solidFill>
                  <a:schemeClr val="tx2"/>
                </a:solidFill>
              </a:rPr>
              <a:t>Ozone</a:t>
            </a:r>
            <a:r>
              <a:rPr lang="fi-FI" b="1" dirty="0">
                <a:solidFill>
                  <a:schemeClr val="tx2"/>
                </a:solidFill>
              </a:rPr>
              <a:t> and Smog</a:t>
            </a:r>
          </a:p>
        </p:txBody>
      </p:sp>
      <p:sp>
        <p:nvSpPr>
          <p:cNvPr id="10" name="Rectangle 9">
            <a:extLst>
              <a:ext uri="{FF2B5EF4-FFF2-40B4-BE49-F238E27FC236}">
                <a16:creationId xmlns:a16="http://schemas.microsoft.com/office/drawing/2014/main" id="{3FD940E5-3F86-484A-8FCE-3BF4D1DFA713}"/>
              </a:ext>
            </a:extLst>
          </p:cNvPr>
          <p:cNvSpPr/>
          <p:nvPr/>
        </p:nvSpPr>
        <p:spPr>
          <a:xfrm>
            <a:off x="3887540" y="4799144"/>
            <a:ext cx="982961" cy="300082"/>
          </a:xfrm>
          <a:prstGeom prst="rect">
            <a:avLst/>
          </a:prstGeom>
        </p:spPr>
        <p:txBody>
          <a:bodyPr wrap="none">
            <a:spAutoFit/>
          </a:bodyPr>
          <a:lstStyle/>
          <a:p>
            <a:r>
              <a:rPr lang="fi-FI" b="1" dirty="0" err="1">
                <a:solidFill>
                  <a:schemeClr val="tx2"/>
                </a:solidFill>
              </a:rPr>
              <a:t>Acid</a:t>
            </a:r>
            <a:r>
              <a:rPr lang="fi-FI" b="1" dirty="0">
                <a:solidFill>
                  <a:schemeClr val="tx2"/>
                </a:solidFill>
              </a:rPr>
              <a:t> </a:t>
            </a:r>
            <a:r>
              <a:rPr lang="fi-FI" b="1" dirty="0" err="1">
                <a:solidFill>
                  <a:schemeClr val="tx2"/>
                </a:solidFill>
              </a:rPr>
              <a:t>Rain</a:t>
            </a:r>
            <a:endParaRPr lang="fi-FI" b="1" dirty="0">
              <a:solidFill>
                <a:schemeClr val="tx2"/>
              </a:solidFill>
            </a:endParaRPr>
          </a:p>
        </p:txBody>
      </p:sp>
      <p:sp>
        <p:nvSpPr>
          <p:cNvPr id="11" name="Rectangle 10">
            <a:extLst>
              <a:ext uri="{FF2B5EF4-FFF2-40B4-BE49-F238E27FC236}">
                <a16:creationId xmlns:a16="http://schemas.microsoft.com/office/drawing/2014/main" id="{0302F17F-AD3B-4176-B680-019C1BD8EB0A}"/>
              </a:ext>
            </a:extLst>
          </p:cNvPr>
          <p:cNvSpPr/>
          <p:nvPr/>
        </p:nvSpPr>
        <p:spPr>
          <a:xfrm>
            <a:off x="5211920" y="4762471"/>
            <a:ext cx="2275877" cy="715581"/>
          </a:xfrm>
          <a:prstGeom prst="rect">
            <a:avLst/>
          </a:prstGeom>
        </p:spPr>
        <p:txBody>
          <a:bodyPr wrap="square">
            <a:spAutoFit/>
          </a:bodyPr>
          <a:lstStyle/>
          <a:p>
            <a:r>
              <a:rPr lang="fi-FI" b="1" dirty="0" err="1">
                <a:solidFill>
                  <a:schemeClr val="tx2"/>
                </a:solidFill>
              </a:rPr>
              <a:t>The</a:t>
            </a:r>
            <a:r>
              <a:rPr lang="fi-FI" b="1" dirty="0">
                <a:solidFill>
                  <a:schemeClr val="tx2"/>
                </a:solidFill>
              </a:rPr>
              <a:t> </a:t>
            </a:r>
            <a:r>
              <a:rPr lang="fi-FI" b="1" dirty="0" err="1">
                <a:solidFill>
                  <a:schemeClr val="tx2"/>
                </a:solidFill>
              </a:rPr>
              <a:t>Greenhouse</a:t>
            </a:r>
            <a:r>
              <a:rPr lang="fi-FI" b="1" dirty="0">
                <a:solidFill>
                  <a:schemeClr val="tx2"/>
                </a:solidFill>
              </a:rPr>
              <a:t> </a:t>
            </a:r>
            <a:r>
              <a:rPr lang="fi-FI" b="1" dirty="0" err="1">
                <a:solidFill>
                  <a:schemeClr val="tx2"/>
                </a:solidFill>
              </a:rPr>
              <a:t>Effect</a:t>
            </a:r>
            <a:r>
              <a:rPr lang="fi-FI" b="1" dirty="0">
                <a:solidFill>
                  <a:schemeClr val="tx2"/>
                </a:solidFill>
              </a:rPr>
              <a:t>:  </a:t>
            </a:r>
          </a:p>
          <a:p>
            <a:r>
              <a:rPr lang="fi-FI" b="1" dirty="0">
                <a:solidFill>
                  <a:schemeClr val="tx2"/>
                </a:solidFill>
              </a:rPr>
              <a:t>Global </a:t>
            </a:r>
            <a:r>
              <a:rPr lang="fi-FI" b="1" dirty="0" err="1">
                <a:solidFill>
                  <a:schemeClr val="tx2"/>
                </a:solidFill>
              </a:rPr>
              <a:t>Warming</a:t>
            </a:r>
            <a:r>
              <a:rPr lang="fi-FI" b="1" dirty="0">
                <a:solidFill>
                  <a:schemeClr val="tx2"/>
                </a:solidFill>
              </a:rPr>
              <a:t> and </a:t>
            </a:r>
            <a:r>
              <a:rPr lang="fi-FI" b="1" dirty="0" err="1">
                <a:solidFill>
                  <a:schemeClr val="tx2"/>
                </a:solidFill>
              </a:rPr>
              <a:t>Climate</a:t>
            </a:r>
            <a:r>
              <a:rPr lang="fi-FI" b="1" dirty="0">
                <a:solidFill>
                  <a:schemeClr val="tx2"/>
                </a:solidFill>
              </a:rPr>
              <a:t> </a:t>
            </a:r>
            <a:r>
              <a:rPr lang="fi-FI" b="1" dirty="0" err="1">
                <a:solidFill>
                  <a:schemeClr val="tx2"/>
                </a:solidFill>
              </a:rPr>
              <a:t>Change</a:t>
            </a:r>
            <a:endParaRPr lang="fi-FI" b="1" dirty="0">
              <a:solidFill>
                <a:schemeClr val="tx2"/>
              </a:solidFill>
            </a:endParaRPr>
          </a:p>
        </p:txBody>
      </p:sp>
      <p:pic>
        <p:nvPicPr>
          <p:cNvPr id="3" name="Picture 2" descr="A picture containing LEGO, toy&#10;&#10;Description automatically generated">
            <a:extLst>
              <a:ext uri="{FF2B5EF4-FFF2-40B4-BE49-F238E27FC236}">
                <a16:creationId xmlns:a16="http://schemas.microsoft.com/office/drawing/2014/main" id="{D01CA25E-97E7-4D6C-8636-91C79639BC81}"/>
              </a:ext>
            </a:extLst>
          </p:cNvPr>
          <p:cNvPicPr>
            <a:picLocks noChangeAspect="1"/>
          </p:cNvPicPr>
          <p:nvPr/>
        </p:nvPicPr>
        <p:blipFill rotWithShape="1">
          <a:blip r:embed="rId2"/>
          <a:srcRect t="9703" b="18843"/>
          <a:stretch/>
        </p:blipFill>
        <p:spPr>
          <a:xfrm>
            <a:off x="1865523" y="1985534"/>
            <a:ext cx="5071431" cy="2826509"/>
          </a:xfrm>
          <a:prstGeom prst="rect">
            <a:avLst/>
          </a:prstGeom>
        </p:spPr>
      </p:pic>
    </p:spTree>
    <p:extLst>
      <p:ext uri="{BB962C8B-B14F-4D97-AF65-F5344CB8AC3E}">
        <p14:creationId xmlns:p14="http://schemas.microsoft.com/office/powerpoint/2010/main" val="355799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28E812-B7DA-4930-944D-1B2AA2208122}"/>
              </a:ext>
            </a:extLst>
          </p:cNvPr>
          <p:cNvPicPr>
            <a:picLocks noChangeAspect="1"/>
          </p:cNvPicPr>
          <p:nvPr/>
        </p:nvPicPr>
        <p:blipFill>
          <a:blip r:embed="rId2"/>
          <a:stretch>
            <a:fillRect/>
          </a:stretch>
        </p:blipFill>
        <p:spPr>
          <a:xfrm>
            <a:off x="814638" y="536154"/>
            <a:ext cx="1872365" cy="1156771"/>
          </a:xfrm>
          <a:prstGeom prst="rect">
            <a:avLst/>
          </a:prstGeom>
        </p:spPr>
      </p:pic>
      <p:pic>
        <p:nvPicPr>
          <p:cNvPr id="8" name="Picture 7">
            <a:extLst>
              <a:ext uri="{FF2B5EF4-FFF2-40B4-BE49-F238E27FC236}">
                <a16:creationId xmlns:a16="http://schemas.microsoft.com/office/drawing/2014/main" id="{2FE3600F-B005-4AB1-A5F6-5CBDAF4E6C3B}"/>
              </a:ext>
            </a:extLst>
          </p:cNvPr>
          <p:cNvPicPr>
            <a:picLocks noChangeAspect="1"/>
          </p:cNvPicPr>
          <p:nvPr/>
        </p:nvPicPr>
        <p:blipFill>
          <a:blip r:embed="rId3"/>
          <a:stretch>
            <a:fillRect/>
          </a:stretch>
        </p:blipFill>
        <p:spPr>
          <a:xfrm>
            <a:off x="3216925" y="624157"/>
            <a:ext cx="2934160" cy="1068335"/>
          </a:xfrm>
          <a:prstGeom prst="rect">
            <a:avLst/>
          </a:prstGeom>
        </p:spPr>
      </p:pic>
      <p:pic>
        <p:nvPicPr>
          <p:cNvPr id="10" name="Picture 9">
            <a:extLst>
              <a:ext uri="{FF2B5EF4-FFF2-40B4-BE49-F238E27FC236}">
                <a16:creationId xmlns:a16="http://schemas.microsoft.com/office/drawing/2014/main" id="{D5F467AD-A616-4A2D-9C22-4B731381CA80}"/>
              </a:ext>
            </a:extLst>
          </p:cNvPr>
          <p:cNvPicPr>
            <a:picLocks noChangeAspect="1"/>
          </p:cNvPicPr>
          <p:nvPr/>
        </p:nvPicPr>
        <p:blipFill>
          <a:blip r:embed="rId4"/>
          <a:stretch>
            <a:fillRect/>
          </a:stretch>
        </p:blipFill>
        <p:spPr>
          <a:xfrm>
            <a:off x="814637" y="1744337"/>
            <a:ext cx="1910201" cy="3485690"/>
          </a:xfrm>
          <a:prstGeom prst="rect">
            <a:avLst/>
          </a:prstGeom>
        </p:spPr>
      </p:pic>
      <p:pic>
        <p:nvPicPr>
          <p:cNvPr id="12" name="Picture 11">
            <a:extLst>
              <a:ext uri="{FF2B5EF4-FFF2-40B4-BE49-F238E27FC236}">
                <a16:creationId xmlns:a16="http://schemas.microsoft.com/office/drawing/2014/main" id="{5F18779B-6288-487D-A925-6F14DBFA152D}"/>
              </a:ext>
            </a:extLst>
          </p:cNvPr>
          <p:cNvPicPr>
            <a:picLocks noChangeAspect="1"/>
          </p:cNvPicPr>
          <p:nvPr/>
        </p:nvPicPr>
        <p:blipFill>
          <a:blip r:embed="rId5"/>
          <a:stretch>
            <a:fillRect/>
          </a:stretch>
        </p:blipFill>
        <p:spPr>
          <a:xfrm>
            <a:off x="3216925" y="1744337"/>
            <a:ext cx="2997388" cy="3485690"/>
          </a:xfrm>
          <a:prstGeom prst="rect">
            <a:avLst/>
          </a:prstGeom>
        </p:spPr>
      </p:pic>
    </p:spTree>
    <p:extLst>
      <p:ext uri="{BB962C8B-B14F-4D97-AF65-F5344CB8AC3E}">
        <p14:creationId xmlns:p14="http://schemas.microsoft.com/office/powerpoint/2010/main" val="2437300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277455-D494-4F58-838C-1635ED32F7D0}"/>
              </a:ext>
            </a:extLst>
          </p:cNvPr>
          <p:cNvPicPr>
            <a:picLocks noChangeAspect="1"/>
          </p:cNvPicPr>
          <p:nvPr/>
        </p:nvPicPr>
        <p:blipFill>
          <a:blip r:embed="rId2"/>
          <a:stretch>
            <a:fillRect/>
          </a:stretch>
        </p:blipFill>
        <p:spPr>
          <a:xfrm>
            <a:off x="203023" y="1380211"/>
            <a:ext cx="9144000" cy="3731314"/>
          </a:xfrm>
          <a:prstGeom prst="rect">
            <a:avLst/>
          </a:prstGeom>
        </p:spPr>
      </p:pic>
      <p:sp>
        <p:nvSpPr>
          <p:cNvPr id="7" name="Rectangle 6">
            <a:extLst>
              <a:ext uri="{FF2B5EF4-FFF2-40B4-BE49-F238E27FC236}">
                <a16:creationId xmlns:a16="http://schemas.microsoft.com/office/drawing/2014/main" id="{C37032AC-1E09-48D5-887D-9C6D4ED50867}"/>
              </a:ext>
            </a:extLst>
          </p:cNvPr>
          <p:cNvSpPr/>
          <p:nvPr/>
        </p:nvSpPr>
        <p:spPr>
          <a:xfrm>
            <a:off x="276793" y="368119"/>
            <a:ext cx="8515473" cy="584775"/>
          </a:xfrm>
          <a:prstGeom prst="rect">
            <a:avLst/>
          </a:prstGeom>
        </p:spPr>
        <p:txBody>
          <a:bodyPr wrap="none">
            <a:spAutoFit/>
          </a:bodyPr>
          <a:lstStyle/>
          <a:p>
            <a:r>
              <a:rPr lang="en-US" sz="3200" b="1" dirty="0"/>
              <a:t>Reviewing Mechanical Concepts of Energy</a:t>
            </a:r>
            <a:endParaRPr lang="fi-FI" sz="3200" b="1" dirty="0"/>
          </a:p>
        </p:txBody>
      </p:sp>
    </p:spTree>
    <p:extLst>
      <p:ext uri="{BB962C8B-B14F-4D97-AF65-F5344CB8AC3E}">
        <p14:creationId xmlns:p14="http://schemas.microsoft.com/office/powerpoint/2010/main" val="3302464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29565"/>
            <a:ext cx="3417923" cy="584775"/>
          </a:xfrm>
          <a:prstGeom prst="rect">
            <a:avLst/>
          </a:prstGeom>
        </p:spPr>
        <p:txBody>
          <a:bodyPr wrap="none">
            <a:spAutoFit/>
          </a:bodyPr>
          <a:lstStyle/>
          <a:p>
            <a:r>
              <a:rPr lang="pt-BR" sz="3200" b="1" dirty="0"/>
              <a:t>Potential Energy</a:t>
            </a:r>
            <a:endParaRPr lang="fi-FI" sz="3200" b="1" dirty="0"/>
          </a:p>
        </p:txBody>
      </p:sp>
      <p:pic>
        <p:nvPicPr>
          <p:cNvPr id="13" name="Picture 12">
            <a:extLst>
              <a:ext uri="{FF2B5EF4-FFF2-40B4-BE49-F238E27FC236}">
                <a16:creationId xmlns:a16="http://schemas.microsoft.com/office/drawing/2014/main" id="{D722B447-83E3-4704-B2F8-1549F77BB30B}"/>
              </a:ext>
            </a:extLst>
          </p:cNvPr>
          <p:cNvPicPr>
            <a:picLocks noChangeAspect="1"/>
          </p:cNvPicPr>
          <p:nvPr/>
        </p:nvPicPr>
        <p:blipFill>
          <a:blip r:embed="rId3"/>
          <a:stretch>
            <a:fillRect/>
          </a:stretch>
        </p:blipFill>
        <p:spPr>
          <a:xfrm>
            <a:off x="7167748" y="1250780"/>
            <a:ext cx="1858629" cy="3016419"/>
          </a:xfrm>
          <a:prstGeom prst="rect">
            <a:avLst/>
          </a:prstGeom>
        </p:spPr>
      </p:pic>
      <p:sp>
        <p:nvSpPr>
          <p:cNvPr id="15" name="TextBox 14">
            <a:extLst>
              <a:ext uri="{FF2B5EF4-FFF2-40B4-BE49-F238E27FC236}">
                <a16:creationId xmlns:a16="http://schemas.microsoft.com/office/drawing/2014/main" id="{14E90FA9-4161-4401-82BE-5201F506E95F}"/>
              </a:ext>
            </a:extLst>
          </p:cNvPr>
          <p:cNvSpPr txBox="1"/>
          <p:nvPr/>
        </p:nvSpPr>
        <p:spPr>
          <a:xfrm>
            <a:off x="276793" y="846824"/>
            <a:ext cx="2411730" cy="300082"/>
          </a:xfrm>
          <a:prstGeom prst="rect">
            <a:avLst/>
          </a:prstGeom>
          <a:solidFill>
            <a:srgbClr val="00FF00"/>
          </a:solidFill>
        </p:spPr>
        <p:txBody>
          <a:bodyPr wrap="square">
            <a:spAutoFit/>
          </a:bodyPr>
          <a:lstStyle/>
          <a:p>
            <a:r>
              <a:rPr lang="en-US" dirty="0"/>
              <a:t>gravitational potential energy</a:t>
            </a:r>
          </a:p>
        </p:txBody>
      </p:sp>
      <p:sp>
        <p:nvSpPr>
          <p:cNvPr id="17" name="TextBox 16">
            <a:extLst>
              <a:ext uri="{FF2B5EF4-FFF2-40B4-BE49-F238E27FC236}">
                <a16:creationId xmlns:a16="http://schemas.microsoft.com/office/drawing/2014/main" id="{49389C6B-2C64-4707-B983-F9643571B2DD}"/>
              </a:ext>
            </a:extLst>
          </p:cNvPr>
          <p:cNvSpPr txBox="1"/>
          <p:nvPr/>
        </p:nvSpPr>
        <p:spPr>
          <a:xfrm>
            <a:off x="2908095" y="742950"/>
            <a:ext cx="4547442" cy="507831"/>
          </a:xfrm>
          <a:prstGeom prst="rect">
            <a:avLst/>
          </a:prstGeom>
          <a:solidFill>
            <a:srgbClr val="00B0F0"/>
          </a:solidFill>
        </p:spPr>
        <p:txBody>
          <a:bodyPr wrap="square">
            <a:spAutoFit/>
          </a:bodyPr>
          <a:lstStyle/>
          <a:p>
            <a:r>
              <a:rPr lang="en-US" dirty="0"/>
              <a:t>The quantity </a:t>
            </a:r>
            <a:r>
              <a:rPr lang="en-US" dirty="0" err="1"/>
              <a:t>mgz</a:t>
            </a:r>
            <a:r>
              <a:rPr lang="en-US" dirty="0"/>
              <a:t> is the gravitational potential energy, PE. The change in gravitational potential energy, </a:t>
            </a:r>
            <a:r>
              <a:rPr lang="el-GR" dirty="0"/>
              <a:t>Δ</a:t>
            </a:r>
            <a:r>
              <a:rPr lang="en-US" dirty="0"/>
              <a:t>PE, is</a:t>
            </a:r>
          </a:p>
        </p:txBody>
      </p:sp>
      <p:pic>
        <p:nvPicPr>
          <p:cNvPr id="19" name="Picture 18">
            <a:extLst>
              <a:ext uri="{FF2B5EF4-FFF2-40B4-BE49-F238E27FC236}">
                <a16:creationId xmlns:a16="http://schemas.microsoft.com/office/drawing/2014/main" id="{F0A2DC60-2EDE-46ED-B6D5-437411445EB7}"/>
              </a:ext>
            </a:extLst>
          </p:cNvPr>
          <p:cNvPicPr>
            <a:picLocks noChangeAspect="1"/>
          </p:cNvPicPr>
          <p:nvPr/>
        </p:nvPicPr>
        <p:blipFill>
          <a:blip r:embed="rId4"/>
          <a:stretch>
            <a:fillRect/>
          </a:stretch>
        </p:blipFill>
        <p:spPr>
          <a:xfrm>
            <a:off x="3827060" y="1328880"/>
            <a:ext cx="2171540" cy="315909"/>
          </a:xfrm>
          <a:prstGeom prst="rect">
            <a:avLst/>
          </a:prstGeom>
        </p:spPr>
      </p:pic>
      <p:pic>
        <p:nvPicPr>
          <p:cNvPr id="21" name="Picture 20">
            <a:extLst>
              <a:ext uri="{FF2B5EF4-FFF2-40B4-BE49-F238E27FC236}">
                <a16:creationId xmlns:a16="http://schemas.microsoft.com/office/drawing/2014/main" id="{F424D2EF-82AD-4DD4-B81F-6F38EBCF7C81}"/>
              </a:ext>
            </a:extLst>
          </p:cNvPr>
          <p:cNvPicPr>
            <a:picLocks noChangeAspect="1"/>
          </p:cNvPicPr>
          <p:nvPr/>
        </p:nvPicPr>
        <p:blipFill>
          <a:blip r:embed="rId5"/>
          <a:stretch>
            <a:fillRect/>
          </a:stretch>
        </p:blipFill>
        <p:spPr>
          <a:xfrm>
            <a:off x="6854838" y="4311801"/>
            <a:ext cx="2171540" cy="1403199"/>
          </a:xfrm>
          <a:prstGeom prst="rect">
            <a:avLst/>
          </a:prstGeom>
        </p:spPr>
      </p:pic>
      <p:pic>
        <p:nvPicPr>
          <p:cNvPr id="22" name="Picture 21">
            <a:extLst>
              <a:ext uri="{FF2B5EF4-FFF2-40B4-BE49-F238E27FC236}">
                <a16:creationId xmlns:a16="http://schemas.microsoft.com/office/drawing/2014/main" id="{B61AF6C5-BEE5-4327-8AA6-4BE5F29097CA}"/>
              </a:ext>
            </a:extLst>
          </p:cNvPr>
          <p:cNvPicPr>
            <a:picLocks noChangeAspect="1"/>
          </p:cNvPicPr>
          <p:nvPr/>
        </p:nvPicPr>
        <p:blipFill>
          <a:blip r:embed="rId6"/>
          <a:stretch>
            <a:fillRect/>
          </a:stretch>
        </p:blipFill>
        <p:spPr>
          <a:xfrm>
            <a:off x="4884420" y="1944456"/>
            <a:ext cx="1823678" cy="3770544"/>
          </a:xfrm>
          <a:prstGeom prst="rect">
            <a:avLst/>
          </a:prstGeom>
        </p:spPr>
      </p:pic>
      <p:pic>
        <p:nvPicPr>
          <p:cNvPr id="24" name="Picture 23">
            <a:extLst>
              <a:ext uri="{FF2B5EF4-FFF2-40B4-BE49-F238E27FC236}">
                <a16:creationId xmlns:a16="http://schemas.microsoft.com/office/drawing/2014/main" id="{86344C20-E6E2-4A70-A147-C9E463A6C9B2}"/>
              </a:ext>
            </a:extLst>
          </p:cNvPr>
          <p:cNvPicPr>
            <a:picLocks noChangeAspect="1"/>
          </p:cNvPicPr>
          <p:nvPr/>
        </p:nvPicPr>
        <p:blipFill>
          <a:blip r:embed="rId7"/>
          <a:stretch>
            <a:fillRect/>
          </a:stretch>
        </p:blipFill>
        <p:spPr>
          <a:xfrm>
            <a:off x="35548" y="1683951"/>
            <a:ext cx="4507230" cy="1134387"/>
          </a:xfrm>
          <a:prstGeom prst="rect">
            <a:avLst/>
          </a:prstGeom>
        </p:spPr>
      </p:pic>
      <p:pic>
        <p:nvPicPr>
          <p:cNvPr id="26" name="Picture 25">
            <a:extLst>
              <a:ext uri="{FF2B5EF4-FFF2-40B4-BE49-F238E27FC236}">
                <a16:creationId xmlns:a16="http://schemas.microsoft.com/office/drawing/2014/main" id="{69696089-FFF9-42EA-9596-B180458B9DD2}"/>
              </a:ext>
            </a:extLst>
          </p:cNvPr>
          <p:cNvPicPr>
            <a:picLocks noChangeAspect="1"/>
          </p:cNvPicPr>
          <p:nvPr/>
        </p:nvPicPr>
        <p:blipFill>
          <a:blip r:embed="rId8"/>
          <a:stretch>
            <a:fillRect/>
          </a:stretch>
        </p:blipFill>
        <p:spPr>
          <a:xfrm>
            <a:off x="35548" y="2857500"/>
            <a:ext cx="4565676" cy="2186819"/>
          </a:xfrm>
          <a:prstGeom prst="rect">
            <a:avLst/>
          </a:prstGeom>
        </p:spPr>
      </p:pic>
    </p:spTree>
    <p:extLst>
      <p:ext uri="{BB962C8B-B14F-4D97-AF65-F5344CB8AC3E}">
        <p14:creationId xmlns:p14="http://schemas.microsoft.com/office/powerpoint/2010/main" val="31393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Broadening Our Understanding of Work</a:t>
            </a:r>
            <a:endParaRPr lang="fi-FI" sz="3200" b="1" dirty="0"/>
          </a:p>
        </p:txBody>
      </p:sp>
      <p:sp>
        <p:nvSpPr>
          <p:cNvPr id="3" name="TextBox 2">
            <a:extLst>
              <a:ext uri="{FF2B5EF4-FFF2-40B4-BE49-F238E27FC236}">
                <a16:creationId xmlns:a16="http://schemas.microsoft.com/office/drawing/2014/main" id="{D3C85530-6026-49E0-9324-78BE636EEAF2}"/>
              </a:ext>
            </a:extLst>
          </p:cNvPr>
          <p:cNvSpPr txBox="1"/>
          <p:nvPr/>
        </p:nvSpPr>
        <p:spPr>
          <a:xfrm>
            <a:off x="197830" y="835328"/>
            <a:ext cx="8416580" cy="507831"/>
          </a:xfrm>
          <a:prstGeom prst="rect">
            <a:avLst/>
          </a:prstGeom>
          <a:solidFill>
            <a:srgbClr val="FFC000"/>
          </a:solidFill>
        </p:spPr>
        <p:txBody>
          <a:bodyPr wrap="square" rtlCol="0">
            <a:spAutoFit/>
          </a:bodyPr>
          <a:lstStyle/>
          <a:p>
            <a:r>
              <a:rPr lang="en-US" dirty="0"/>
              <a:t>The work W done by, or on, a system evaluated in terms of macroscopically observable forces and displacements is</a:t>
            </a:r>
            <a:endParaRPr lang="fi-FI" dirty="0"/>
          </a:p>
        </p:txBody>
      </p:sp>
      <p:pic>
        <p:nvPicPr>
          <p:cNvPr id="5" name="Picture 4">
            <a:extLst>
              <a:ext uri="{FF2B5EF4-FFF2-40B4-BE49-F238E27FC236}">
                <a16:creationId xmlns:a16="http://schemas.microsoft.com/office/drawing/2014/main" id="{2BCED0A5-8FDC-42C1-BE95-47B07577E1B7}"/>
              </a:ext>
            </a:extLst>
          </p:cNvPr>
          <p:cNvPicPr>
            <a:picLocks noChangeAspect="1"/>
          </p:cNvPicPr>
          <p:nvPr/>
        </p:nvPicPr>
        <p:blipFill>
          <a:blip r:embed="rId3"/>
          <a:stretch>
            <a:fillRect/>
          </a:stretch>
        </p:blipFill>
        <p:spPr>
          <a:xfrm>
            <a:off x="3863340" y="1363639"/>
            <a:ext cx="1135380" cy="625063"/>
          </a:xfrm>
          <a:prstGeom prst="rect">
            <a:avLst/>
          </a:prstGeom>
        </p:spPr>
      </p:pic>
      <p:sp>
        <p:nvSpPr>
          <p:cNvPr id="12" name="TextBox 11">
            <a:extLst>
              <a:ext uri="{FF2B5EF4-FFF2-40B4-BE49-F238E27FC236}">
                <a16:creationId xmlns:a16="http://schemas.microsoft.com/office/drawing/2014/main" id="{01B99465-E210-4711-B8A9-4F88FE088F40}"/>
              </a:ext>
            </a:extLst>
          </p:cNvPr>
          <p:cNvSpPr txBox="1"/>
          <p:nvPr/>
        </p:nvSpPr>
        <p:spPr>
          <a:xfrm>
            <a:off x="197830" y="2253852"/>
            <a:ext cx="1524290" cy="507831"/>
          </a:xfrm>
          <a:prstGeom prst="rect">
            <a:avLst/>
          </a:prstGeom>
          <a:solidFill>
            <a:srgbClr val="00FF00"/>
          </a:solidFill>
        </p:spPr>
        <p:txBody>
          <a:bodyPr wrap="square">
            <a:spAutoFit/>
          </a:bodyPr>
          <a:lstStyle/>
          <a:p>
            <a:r>
              <a:rPr lang="en-US" dirty="0"/>
              <a:t>thermodynamic </a:t>
            </a:r>
          </a:p>
          <a:p>
            <a:r>
              <a:rPr lang="en-US" dirty="0"/>
              <a:t>definition of work</a:t>
            </a:r>
          </a:p>
        </p:txBody>
      </p:sp>
      <p:sp>
        <p:nvSpPr>
          <p:cNvPr id="14" name="TextBox 13">
            <a:extLst>
              <a:ext uri="{FF2B5EF4-FFF2-40B4-BE49-F238E27FC236}">
                <a16:creationId xmlns:a16="http://schemas.microsoft.com/office/drawing/2014/main" id="{8422035C-A7B5-4E59-994A-4EBF822164B2}"/>
              </a:ext>
            </a:extLst>
          </p:cNvPr>
          <p:cNvSpPr txBox="1"/>
          <p:nvPr/>
        </p:nvSpPr>
        <p:spPr>
          <a:xfrm>
            <a:off x="1973580" y="2046103"/>
            <a:ext cx="6640830" cy="923330"/>
          </a:xfrm>
          <a:prstGeom prst="rect">
            <a:avLst/>
          </a:prstGeom>
          <a:solidFill>
            <a:srgbClr val="00FFFF"/>
          </a:solidFill>
        </p:spPr>
        <p:txBody>
          <a:bodyPr wrap="square">
            <a:spAutoFit/>
          </a:bodyPr>
          <a:lstStyle/>
          <a:p>
            <a:r>
              <a:rPr lang="en-US" dirty="0"/>
              <a:t>A particular interaction is categorized as a work interaction if it satisfies the following criterion, which can be considered the thermodynamic definition of work: Work is done by a system on its surroundings if the sole effect on everything external to the system could have been the raising of a weight. </a:t>
            </a:r>
          </a:p>
        </p:txBody>
      </p:sp>
      <p:sp>
        <p:nvSpPr>
          <p:cNvPr id="16" name="TextBox 15">
            <a:extLst>
              <a:ext uri="{FF2B5EF4-FFF2-40B4-BE49-F238E27FC236}">
                <a16:creationId xmlns:a16="http://schemas.microsoft.com/office/drawing/2014/main" id="{05E33F49-D62D-47FE-AE19-CA693F668E13}"/>
              </a:ext>
            </a:extLst>
          </p:cNvPr>
          <p:cNvSpPr txBox="1"/>
          <p:nvPr/>
        </p:nvSpPr>
        <p:spPr>
          <a:xfrm>
            <a:off x="197830" y="3266047"/>
            <a:ext cx="1524290" cy="507831"/>
          </a:xfrm>
          <a:prstGeom prst="rect">
            <a:avLst/>
          </a:prstGeom>
          <a:solidFill>
            <a:srgbClr val="00FF00"/>
          </a:solidFill>
        </p:spPr>
        <p:txBody>
          <a:bodyPr wrap="square">
            <a:spAutoFit/>
          </a:bodyPr>
          <a:lstStyle>
            <a:defPPr>
              <a:defRPr lang="en-US"/>
            </a:defPPr>
          </a:lstStyle>
          <a:p>
            <a:r>
              <a:rPr lang="en-US" dirty="0"/>
              <a:t>Sign Convention and Notation</a:t>
            </a:r>
          </a:p>
        </p:txBody>
      </p:sp>
      <p:pic>
        <p:nvPicPr>
          <p:cNvPr id="18" name="Picture 17">
            <a:extLst>
              <a:ext uri="{FF2B5EF4-FFF2-40B4-BE49-F238E27FC236}">
                <a16:creationId xmlns:a16="http://schemas.microsoft.com/office/drawing/2014/main" id="{A483673F-1553-443A-88C6-4870ED05E11C}"/>
              </a:ext>
            </a:extLst>
          </p:cNvPr>
          <p:cNvPicPr>
            <a:picLocks noChangeAspect="1"/>
          </p:cNvPicPr>
          <p:nvPr/>
        </p:nvPicPr>
        <p:blipFill>
          <a:blip r:embed="rId4"/>
          <a:stretch>
            <a:fillRect/>
          </a:stretch>
        </p:blipFill>
        <p:spPr>
          <a:xfrm>
            <a:off x="1973580" y="3173122"/>
            <a:ext cx="3073717" cy="693679"/>
          </a:xfrm>
          <a:prstGeom prst="rect">
            <a:avLst/>
          </a:prstGeom>
        </p:spPr>
      </p:pic>
      <p:sp>
        <p:nvSpPr>
          <p:cNvPr id="20" name="TextBox 19">
            <a:extLst>
              <a:ext uri="{FF2B5EF4-FFF2-40B4-BE49-F238E27FC236}">
                <a16:creationId xmlns:a16="http://schemas.microsoft.com/office/drawing/2014/main" id="{B01D47B1-67E8-4A83-A9BC-E3322411EA7A}"/>
              </a:ext>
            </a:extLst>
          </p:cNvPr>
          <p:cNvSpPr txBox="1"/>
          <p:nvPr/>
        </p:nvSpPr>
        <p:spPr>
          <a:xfrm>
            <a:off x="197830" y="4004044"/>
            <a:ext cx="1524290" cy="300082"/>
          </a:xfrm>
          <a:prstGeom prst="rect">
            <a:avLst/>
          </a:prstGeom>
          <a:solidFill>
            <a:srgbClr val="00FF00"/>
          </a:solidFill>
        </p:spPr>
        <p:txBody>
          <a:bodyPr wrap="square">
            <a:spAutoFit/>
          </a:bodyPr>
          <a:lstStyle/>
          <a:p>
            <a:r>
              <a:rPr lang="en-US" dirty="0"/>
              <a:t>Power</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48CB1E4-1A03-4BFC-8CEE-494AF640AD7E}"/>
                  </a:ext>
                </a:extLst>
              </p:cNvPr>
              <p:cNvSpPr txBox="1"/>
              <p:nvPr/>
            </p:nvSpPr>
            <p:spPr>
              <a:xfrm>
                <a:off x="1973580" y="3973006"/>
                <a:ext cx="6640830" cy="306687"/>
              </a:xfrm>
              <a:prstGeom prst="rect">
                <a:avLst/>
              </a:prstGeom>
              <a:solidFill>
                <a:srgbClr val="00FFFF"/>
              </a:solidFill>
            </p:spPr>
            <p:txBody>
              <a:bodyPr wrap="square">
                <a:spAutoFit/>
              </a:bodyPr>
              <a:lstStyle/>
              <a:p>
                <a:r>
                  <a:rPr lang="en-US" dirty="0"/>
                  <a:t>The rate of energy transfer by work is called power and is denoted by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𝑊</m:t>
                        </m:r>
                      </m:e>
                    </m:acc>
                  </m:oMath>
                </a14:m>
                <a:r>
                  <a:rPr lang="en-US" dirty="0"/>
                  <a:t>.</a:t>
                </a:r>
              </a:p>
            </p:txBody>
          </p:sp>
        </mc:Choice>
        <mc:Fallback xmlns="">
          <p:sp>
            <p:nvSpPr>
              <p:cNvPr id="22" name="TextBox 21">
                <a:extLst>
                  <a:ext uri="{FF2B5EF4-FFF2-40B4-BE49-F238E27FC236}">
                    <a16:creationId xmlns:a16="http://schemas.microsoft.com/office/drawing/2014/main" id="{048CB1E4-1A03-4BFC-8CEE-494AF640AD7E}"/>
                  </a:ext>
                </a:extLst>
              </p:cNvPr>
              <p:cNvSpPr txBox="1">
                <a:spLocks noRot="1" noChangeAspect="1" noMove="1" noResize="1" noEditPoints="1" noAdjustHandles="1" noChangeArrowheads="1" noChangeShapeType="1" noTextEdit="1"/>
              </p:cNvSpPr>
              <p:nvPr/>
            </p:nvSpPr>
            <p:spPr>
              <a:xfrm>
                <a:off x="1973580" y="3973006"/>
                <a:ext cx="6640830" cy="306687"/>
              </a:xfrm>
              <a:prstGeom prst="rect">
                <a:avLst/>
              </a:prstGeom>
              <a:blipFill>
                <a:blip r:embed="rId5"/>
                <a:stretch>
                  <a:fillRect l="-275" t="-2000" b="-20000"/>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2130A8F4-557E-40CE-B521-B410C661559B}"/>
              </a:ext>
            </a:extLst>
          </p:cNvPr>
          <p:cNvSpPr txBox="1"/>
          <p:nvPr/>
        </p:nvSpPr>
        <p:spPr>
          <a:xfrm>
            <a:off x="1973580" y="4351361"/>
            <a:ext cx="6640830" cy="715581"/>
          </a:xfrm>
          <a:prstGeom prst="rect">
            <a:avLst/>
          </a:prstGeom>
          <a:solidFill>
            <a:srgbClr val="00FFFF"/>
          </a:solidFill>
        </p:spPr>
        <p:txBody>
          <a:bodyPr wrap="square">
            <a:spAutoFit/>
          </a:bodyPr>
          <a:lstStyle/>
          <a:p>
            <a:r>
              <a:rPr lang="en-US" dirty="0"/>
              <a:t>When a work interaction involves a macroscopically observable force, the rate of energy transfer by work is equal to the product of the force and the velocity at the point of application of the force</a:t>
            </a:r>
          </a:p>
        </p:txBody>
      </p:sp>
      <p:pic>
        <p:nvPicPr>
          <p:cNvPr id="26" name="Picture 25">
            <a:extLst>
              <a:ext uri="{FF2B5EF4-FFF2-40B4-BE49-F238E27FC236}">
                <a16:creationId xmlns:a16="http://schemas.microsoft.com/office/drawing/2014/main" id="{5B23D00F-A76A-40C5-B370-29042F422F50}"/>
              </a:ext>
            </a:extLst>
          </p:cNvPr>
          <p:cNvPicPr>
            <a:picLocks noChangeAspect="1"/>
          </p:cNvPicPr>
          <p:nvPr/>
        </p:nvPicPr>
        <p:blipFill>
          <a:blip r:embed="rId6"/>
          <a:stretch>
            <a:fillRect/>
          </a:stretch>
        </p:blipFill>
        <p:spPr>
          <a:xfrm>
            <a:off x="2345055" y="5165407"/>
            <a:ext cx="1022985" cy="420271"/>
          </a:xfrm>
          <a:prstGeom prst="rect">
            <a:avLst/>
          </a:prstGeom>
        </p:spPr>
      </p:pic>
      <p:pic>
        <p:nvPicPr>
          <p:cNvPr id="28" name="Picture 27">
            <a:extLst>
              <a:ext uri="{FF2B5EF4-FFF2-40B4-BE49-F238E27FC236}">
                <a16:creationId xmlns:a16="http://schemas.microsoft.com/office/drawing/2014/main" id="{FBCEA11D-1F88-47B6-966B-5FFB8F850F8D}"/>
              </a:ext>
            </a:extLst>
          </p:cNvPr>
          <p:cNvPicPr>
            <a:picLocks noChangeAspect="1"/>
          </p:cNvPicPr>
          <p:nvPr/>
        </p:nvPicPr>
        <p:blipFill>
          <a:blip r:embed="rId7"/>
          <a:stretch>
            <a:fillRect/>
          </a:stretch>
        </p:blipFill>
        <p:spPr>
          <a:xfrm>
            <a:off x="4209097" y="5100339"/>
            <a:ext cx="2153603" cy="617253"/>
          </a:xfrm>
          <a:prstGeom prst="rect">
            <a:avLst/>
          </a:prstGeom>
        </p:spPr>
      </p:pic>
    </p:spTree>
    <p:extLst>
      <p:ext uri="{BB962C8B-B14F-4D97-AF65-F5344CB8AC3E}">
        <p14:creationId xmlns:p14="http://schemas.microsoft.com/office/powerpoint/2010/main" val="315800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4" grpId="0" animBg="1"/>
      <p:bldP spid="16" grpId="0" animBg="1"/>
      <p:bldP spid="20"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Broadening Our Understanding of Work</a:t>
            </a:r>
            <a:endParaRPr lang="fi-FI" sz="3200" b="1" dirty="0"/>
          </a:p>
        </p:txBody>
      </p:sp>
      <p:pic>
        <p:nvPicPr>
          <p:cNvPr id="4" name="Picture 3">
            <a:extLst>
              <a:ext uri="{FF2B5EF4-FFF2-40B4-BE49-F238E27FC236}">
                <a16:creationId xmlns:a16="http://schemas.microsoft.com/office/drawing/2014/main" id="{66A62462-69C1-40CA-AC28-48B7F056C53D}"/>
              </a:ext>
            </a:extLst>
          </p:cNvPr>
          <p:cNvPicPr>
            <a:picLocks noChangeAspect="1"/>
          </p:cNvPicPr>
          <p:nvPr/>
        </p:nvPicPr>
        <p:blipFill>
          <a:blip r:embed="rId3"/>
          <a:stretch>
            <a:fillRect/>
          </a:stretch>
        </p:blipFill>
        <p:spPr>
          <a:xfrm>
            <a:off x="204403" y="947506"/>
            <a:ext cx="6027955" cy="1769760"/>
          </a:xfrm>
          <a:prstGeom prst="rect">
            <a:avLst/>
          </a:prstGeom>
        </p:spPr>
      </p:pic>
      <p:pic>
        <p:nvPicPr>
          <p:cNvPr id="7" name="Picture 6">
            <a:extLst>
              <a:ext uri="{FF2B5EF4-FFF2-40B4-BE49-F238E27FC236}">
                <a16:creationId xmlns:a16="http://schemas.microsoft.com/office/drawing/2014/main" id="{4AE044CD-E149-4AC1-8E41-1C0A9A12967D}"/>
              </a:ext>
            </a:extLst>
          </p:cNvPr>
          <p:cNvPicPr>
            <a:picLocks noChangeAspect="1"/>
          </p:cNvPicPr>
          <p:nvPr/>
        </p:nvPicPr>
        <p:blipFill>
          <a:blip r:embed="rId4"/>
          <a:stretch>
            <a:fillRect/>
          </a:stretch>
        </p:blipFill>
        <p:spPr>
          <a:xfrm>
            <a:off x="66897" y="2717266"/>
            <a:ext cx="4449189" cy="1270863"/>
          </a:xfrm>
          <a:prstGeom prst="rect">
            <a:avLst/>
          </a:prstGeom>
        </p:spPr>
      </p:pic>
      <p:pic>
        <p:nvPicPr>
          <p:cNvPr id="3" name="Picture 2">
            <a:extLst>
              <a:ext uri="{FF2B5EF4-FFF2-40B4-BE49-F238E27FC236}">
                <a16:creationId xmlns:a16="http://schemas.microsoft.com/office/drawing/2014/main" id="{B1F8D1EC-63FA-4CC3-BB23-C20869F21AB5}"/>
              </a:ext>
            </a:extLst>
          </p:cNvPr>
          <p:cNvPicPr>
            <a:picLocks noChangeAspect="1"/>
          </p:cNvPicPr>
          <p:nvPr/>
        </p:nvPicPr>
        <p:blipFill>
          <a:blip r:embed="rId5"/>
          <a:stretch>
            <a:fillRect/>
          </a:stretch>
        </p:blipFill>
        <p:spPr>
          <a:xfrm>
            <a:off x="4720389" y="3123331"/>
            <a:ext cx="3675381" cy="2591669"/>
          </a:xfrm>
          <a:prstGeom prst="rect">
            <a:avLst/>
          </a:prstGeom>
        </p:spPr>
      </p:pic>
      <p:pic>
        <p:nvPicPr>
          <p:cNvPr id="6" name="Picture 5" descr="Diagram&#10;&#10;Description automatically generated">
            <a:extLst>
              <a:ext uri="{FF2B5EF4-FFF2-40B4-BE49-F238E27FC236}">
                <a16:creationId xmlns:a16="http://schemas.microsoft.com/office/drawing/2014/main" id="{13A3766B-A463-4F38-BDA0-229B0FAF2370}"/>
              </a:ext>
            </a:extLst>
          </p:cNvPr>
          <p:cNvPicPr>
            <a:picLocks noChangeAspect="1"/>
          </p:cNvPicPr>
          <p:nvPr/>
        </p:nvPicPr>
        <p:blipFill>
          <a:blip r:embed="rId6"/>
          <a:stretch>
            <a:fillRect/>
          </a:stretch>
        </p:blipFill>
        <p:spPr>
          <a:xfrm>
            <a:off x="6410103" y="760456"/>
            <a:ext cx="2667000" cy="3225501"/>
          </a:xfrm>
          <a:prstGeom prst="rect">
            <a:avLst/>
          </a:prstGeom>
        </p:spPr>
      </p:pic>
    </p:spTree>
    <p:extLst>
      <p:ext uri="{BB962C8B-B14F-4D97-AF65-F5344CB8AC3E}">
        <p14:creationId xmlns:p14="http://schemas.microsoft.com/office/powerpoint/2010/main" val="38595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DA28F4-8253-42BD-8A0B-95005AC592CF}"/>
              </a:ext>
            </a:extLst>
          </p:cNvPr>
          <p:cNvSpPr>
            <a:spLocks noGrp="1"/>
          </p:cNvSpPr>
          <p:nvPr>
            <p:ph type="body" sz="half" idx="10"/>
          </p:nvPr>
        </p:nvSpPr>
        <p:spPr>
          <a:xfrm>
            <a:off x="287363" y="223017"/>
            <a:ext cx="8856637" cy="492443"/>
          </a:xfrm>
        </p:spPr>
        <p:txBody>
          <a:bodyPr wrap="square">
            <a:spAutoFit/>
          </a:bodyPr>
          <a:lstStyle/>
          <a:p>
            <a:r>
              <a:rPr lang="en-US" sz="3200" dirty="0"/>
              <a:t>Modeling Expansion or Compression Work</a:t>
            </a:r>
            <a:endParaRPr lang="fi-FI" sz="3200" dirty="0"/>
          </a:p>
        </p:txBody>
      </p:sp>
      <p:pic>
        <p:nvPicPr>
          <p:cNvPr id="3" name="Picture 2">
            <a:extLst>
              <a:ext uri="{FF2B5EF4-FFF2-40B4-BE49-F238E27FC236}">
                <a16:creationId xmlns:a16="http://schemas.microsoft.com/office/drawing/2014/main" id="{A9C9A92B-13F3-4833-BFC4-986A95E6D2F3}"/>
              </a:ext>
            </a:extLst>
          </p:cNvPr>
          <p:cNvPicPr>
            <a:picLocks noChangeAspect="1"/>
          </p:cNvPicPr>
          <p:nvPr/>
        </p:nvPicPr>
        <p:blipFill>
          <a:blip r:embed="rId3"/>
          <a:stretch>
            <a:fillRect/>
          </a:stretch>
        </p:blipFill>
        <p:spPr>
          <a:xfrm>
            <a:off x="224790" y="1019682"/>
            <a:ext cx="4215137" cy="1279514"/>
          </a:xfrm>
          <a:prstGeom prst="rect">
            <a:avLst/>
          </a:prstGeom>
        </p:spPr>
      </p:pic>
      <p:pic>
        <p:nvPicPr>
          <p:cNvPr id="6" name="Picture 5">
            <a:extLst>
              <a:ext uri="{FF2B5EF4-FFF2-40B4-BE49-F238E27FC236}">
                <a16:creationId xmlns:a16="http://schemas.microsoft.com/office/drawing/2014/main" id="{583EB5E9-DEA6-4159-9659-94D3510ABE9D}"/>
              </a:ext>
            </a:extLst>
          </p:cNvPr>
          <p:cNvPicPr>
            <a:picLocks noChangeAspect="1"/>
          </p:cNvPicPr>
          <p:nvPr/>
        </p:nvPicPr>
        <p:blipFill>
          <a:blip r:embed="rId4"/>
          <a:stretch>
            <a:fillRect/>
          </a:stretch>
        </p:blipFill>
        <p:spPr>
          <a:xfrm>
            <a:off x="224790" y="2603419"/>
            <a:ext cx="4718384" cy="2275868"/>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35D5AAA6-E261-4602-AA3D-3EDDC4F645A9}"/>
              </a:ext>
            </a:extLst>
          </p:cNvPr>
          <p:cNvPicPr>
            <a:picLocks noChangeAspect="1"/>
          </p:cNvPicPr>
          <p:nvPr/>
        </p:nvPicPr>
        <p:blipFill>
          <a:blip r:embed="rId5"/>
          <a:stretch>
            <a:fillRect/>
          </a:stretch>
        </p:blipFill>
        <p:spPr>
          <a:xfrm>
            <a:off x="5243061" y="1019682"/>
            <a:ext cx="3790950" cy="1962150"/>
          </a:xfrm>
          <a:prstGeom prst="rect">
            <a:avLst/>
          </a:prstGeom>
        </p:spPr>
      </p:pic>
      <p:pic>
        <p:nvPicPr>
          <p:cNvPr id="5" name="Picture 4">
            <a:extLst>
              <a:ext uri="{FF2B5EF4-FFF2-40B4-BE49-F238E27FC236}">
                <a16:creationId xmlns:a16="http://schemas.microsoft.com/office/drawing/2014/main" id="{0E9E64FA-7A38-42E0-B2F4-834AB9AF1D1C}"/>
              </a:ext>
            </a:extLst>
          </p:cNvPr>
          <p:cNvPicPr>
            <a:picLocks noChangeAspect="1"/>
          </p:cNvPicPr>
          <p:nvPr/>
        </p:nvPicPr>
        <p:blipFill>
          <a:blip r:embed="rId6"/>
          <a:stretch>
            <a:fillRect/>
          </a:stretch>
        </p:blipFill>
        <p:spPr>
          <a:xfrm>
            <a:off x="5783179" y="3208496"/>
            <a:ext cx="2720759" cy="2506503"/>
          </a:xfrm>
          <a:prstGeom prst="rect">
            <a:avLst/>
          </a:prstGeom>
        </p:spPr>
      </p:pic>
    </p:spTree>
    <p:extLst>
      <p:ext uri="{BB962C8B-B14F-4D97-AF65-F5344CB8AC3E}">
        <p14:creationId xmlns:p14="http://schemas.microsoft.com/office/powerpoint/2010/main" val="255413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DA28F4-8253-42BD-8A0B-95005AC592CF}"/>
              </a:ext>
            </a:extLst>
          </p:cNvPr>
          <p:cNvSpPr>
            <a:spLocks noGrp="1"/>
          </p:cNvSpPr>
          <p:nvPr>
            <p:ph type="body" sz="half" idx="10"/>
          </p:nvPr>
        </p:nvSpPr>
        <p:spPr>
          <a:xfrm>
            <a:off x="287363" y="223017"/>
            <a:ext cx="8856637" cy="984885"/>
          </a:xfrm>
        </p:spPr>
        <p:txBody>
          <a:bodyPr wrap="square">
            <a:spAutoFit/>
          </a:bodyPr>
          <a:lstStyle/>
          <a:p>
            <a:r>
              <a:rPr lang="en-US" sz="3200" dirty="0"/>
              <a:t>Expansion or Compression Work in </a:t>
            </a:r>
            <a:r>
              <a:rPr lang="en-US" sz="3200" dirty="0" err="1"/>
              <a:t>Quasiequilibrium</a:t>
            </a:r>
            <a:r>
              <a:rPr lang="en-US" sz="3200" dirty="0"/>
              <a:t> Processes</a:t>
            </a:r>
            <a:endParaRPr lang="fi-FI" sz="3200" dirty="0"/>
          </a:p>
        </p:txBody>
      </p:sp>
      <p:sp>
        <p:nvSpPr>
          <p:cNvPr id="21" name="TextBox 20">
            <a:extLst>
              <a:ext uri="{FF2B5EF4-FFF2-40B4-BE49-F238E27FC236}">
                <a16:creationId xmlns:a16="http://schemas.microsoft.com/office/drawing/2014/main" id="{2572C1B1-9660-406D-937E-2D0D518CF4E1}"/>
              </a:ext>
            </a:extLst>
          </p:cNvPr>
          <p:cNvSpPr txBox="1"/>
          <p:nvPr/>
        </p:nvSpPr>
        <p:spPr>
          <a:xfrm>
            <a:off x="116306" y="1420396"/>
            <a:ext cx="1524290" cy="507831"/>
          </a:xfrm>
          <a:prstGeom prst="rect">
            <a:avLst/>
          </a:prstGeom>
          <a:solidFill>
            <a:srgbClr val="00FF00"/>
          </a:solidFill>
        </p:spPr>
        <p:txBody>
          <a:bodyPr wrap="square">
            <a:spAutoFit/>
          </a:bodyPr>
          <a:lstStyle/>
          <a:p>
            <a:r>
              <a:rPr lang="en-US" dirty="0" err="1"/>
              <a:t>quasiequilibrium</a:t>
            </a:r>
            <a:r>
              <a:rPr lang="en-US" dirty="0"/>
              <a:t> process</a:t>
            </a:r>
          </a:p>
        </p:txBody>
      </p:sp>
      <p:sp>
        <p:nvSpPr>
          <p:cNvPr id="23" name="TextBox 22">
            <a:extLst>
              <a:ext uri="{FF2B5EF4-FFF2-40B4-BE49-F238E27FC236}">
                <a16:creationId xmlns:a16="http://schemas.microsoft.com/office/drawing/2014/main" id="{566B4A18-A45F-44EB-8767-E92E74B81945}"/>
              </a:ext>
            </a:extLst>
          </p:cNvPr>
          <p:cNvSpPr txBox="1"/>
          <p:nvPr/>
        </p:nvSpPr>
        <p:spPr>
          <a:xfrm>
            <a:off x="1888960" y="1316520"/>
            <a:ext cx="2298029" cy="2169825"/>
          </a:xfrm>
          <a:prstGeom prst="rect">
            <a:avLst/>
          </a:prstGeom>
          <a:solidFill>
            <a:srgbClr val="00FFFF"/>
          </a:solidFill>
        </p:spPr>
        <p:txBody>
          <a:bodyPr wrap="square">
            <a:spAutoFit/>
          </a:bodyPr>
          <a:lstStyle/>
          <a:p>
            <a:pPr algn="just"/>
            <a:r>
              <a:rPr lang="en-US" dirty="0"/>
              <a:t>Processes are sometime modeled as an idealized type of process called a </a:t>
            </a:r>
            <a:r>
              <a:rPr lang="en-US" dirty="0" err="1"/>
              <a:t>quasiequilibrium</a:t>
            </a:r>
            <a:r>
              <a:rPr lang="en-US" dirty="0"/>
              <a:t> (or quasistatic) process. A </a:t>
            </a:r>
            <a:r>
              <a:rPr lang="en-US" dirty="0" err="1"/>
              <a:t>quasiequilibrium</a:t>
            </a:r>
            <a:r>
              <a:rPr lang="en-US" dirty="0"/>
              <a:t> process is one in which the departure from thermodynamic equilibrium is at most infinitesimal. </a:t>
            </a:r>
          </a:p>
        </p:txBody>
      </p:sp>
      <p:pic>
        <p:nvPicPr>
          <p:cNvPr id="17" name="Picture 16">
            <a:extLst>
              <a:ext uri="{FF2B5EF4-FFF2-40B4-BE49-F238E27FC236}">
                <a16:creationId xmlns:a16="http://schemas.microsoft.com/office/drawing/2014/main" id="{7A003A67-E703-4FAE-BB0E-7C9EFC44612C}"/>
              </a:ext>
            </a:extLst>
          </p:cNvPr>
          <p:cNvPicPr>
            <a:picLocks noChangeAspect="1"/>
          </p:cNvPicPr>
          <p:nvPr/>
        </p:nvPicPr>
        <p:blipFill>
          <a:blip r:embed="rId3"/>
          <a:stretch>
            <a:fillRect/>
          </a:stretch>
        </p:blipFill>
        <p:spPr>
          <a:xfrm>
            <a:off x="4271211" y="1275208"/>
            <a:ext cx="4872789" cy="1967163"/>
          </a:xfrm>
          <a:prstGeom prst="rect">
            <a:avLst/>
          </a:prstGeom>
        </p:spPr>
      </p:pic>
      <p:pic>
        <p:nvPicPr>
          <p:cNvPr id="24" name="Picture 23">
            <a:extLst>
              <a:ext uri="{FF2B5EF4-FFF2-40B4-BE49-F238E27FC236}">
                <a16:creationId xmlns:a16="http://schemas.microsoft.com/office/drawing/2014/main" id="{78D886DA-32D5-4DDE-AC01-53A946304C7E}"/>
              </a:ext>
            </a:extLst>
          </p:cNvPr>
          <p:cNvPicPr>
            <a:picLocks noChangeAspect="1"/>
          </p:cNvPicPr>
          <p:nvPr/>
        </p:nvPicPr>
        <p:blipFill>
          <a:blip r:embed="rId4"/>
          <a:stretch>
            <a:fillRect/>
          </a:stretch>
        </p:blipFill>
        <p:spPr>
          <a:xfrm>
            <a:off x="4091183" y="3350946"/>
            <a:ext cx="1363134" cy="2327678"/>
          </a:xfrm>
          <a:prstGeom prst="rect">
            <a:avLst/>
          </a:prstGeom>
        </p:spPr>
      </p:pic>
      <p:pic>
        <p:nvPicPr>
          <p:cNvPr id="26" name="Picture 25">
            <a:extLst>
              <a:ext uri="{FF2B5EF4-FFF2-40B4-BE49-F238E27FC236}">
                <a16:creationId xmlns:a16="http://schemas.microsoft.com/office/drawing/2014/main" id="{DAF2340A-F0BE-42C0-B11E-9DBDD7FF9F2A}"/>
              </a:ext>
            </a:extLst>
          </p:cNvPr>
          <p:cNvPicPr>
            <a:picLocks noChangeAspect="1"/>
          </p:cNvPicPr>
          <p:nvPr/>
        </p:nvPicPr>
        <p:blipFill>
          <a:blip r:embed="rId5"/>
          <a:stretch>
            <a:fillRect/>
          </a:stretch>
        </p:blipFill>
        <p:spPr>
          <a:xfrm>
            <a:off x="5349599" y="3226103"/>
            <a:ext cx="3751832" cy="2488897"/>
          </a:xfrm>
          <a:prstGeom prst="rect">
            <a:avLst/>
          </a:prstGeom>
        </p:spPr>
      </p:pic>
      <p:sp>
        <p:nvSpPr>
          <p:cNvPr id="9" name="TextBox 8">
            <a:extLst>
              <a:ext uri="{FF2B5EF4-FFF2-40B4-BE49-F238E27FC236}">
                <a16:creationId xmlns:a16="http://schemas.microsoft.com/office/drawing/2014/main" id="{3A8AD096-6D45-4015-9A52-CF27D00A6F03}"/>
              </a:ext>
            </a:extLst>
          </p:cNvPr>
          <p:cNvSpPr txBox="1"/>
          <p:nvPr/>
        </p:nvSpPr>
        <p:spPr>
          <a:xfrm>
            <a:off x="116306" y="3854469"/>
            <a:ext cx="1524290" cy="507831"/>
          </a:xfrm>
          <a:prstGeom prst="rect">
            <a:avLst/>
          </a:prstGeom>
          <a:solidFill>
            <a:srgbClr val="00FF00"/>
          </a:solidFill>
        </p:spPr>
        <p:txBody>
          <a:bodyPr wrap="square">
            <a:spAutoFit/>
          </a:bodyPr>
          <a:lstStyle>
            <a:defPPr>
              <a:defRPr lang="en-US"/>
            </a:defPPr>
          </a:lstStyle>
          <a:p>
            <a:r>
              <a:rPr lang="en-US" dirty="0"/>
              <a:t>polytropic process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270344C-5EEC-4F02-8CF7-16B3B6AF0886}"/>
                  </a:ext>
                </a:extLst>
              </p:cNvPr>
              <p:cNvSpPr txBox="1"/>
              <p:nvPr/>
            </p:nvSpPr>
            <p:spPr>
              <a:xfrm>
                <a:off x="1888959" y="3726977"/>
                <a:ext cx="2298029" cy="1162882"/>
              </a:xfrm>
              <a:prstGeom prst="rect">
                <a:avLst/>
              </a:prstGeom>
              <a:solidFill>
                <a:srgbClr val="00FFFF"/>
              </a:solidFill>
            </p:spPr>
            <p:txBody>
              <a:bodyPr wrap="square">
                <a:spAutoFit/>
              </a:bodyPr>
              <a:lstStyle/>
              <a:p>
                <a:pPr algn="just"/>
                <a:r>
                  <a:rPr lang="en-US" dirty="0"/>
                  <a:t>A </a:t>
                </a:r>
                <a:r>
                  <a:rPr lang="en-US" dirty="0" err="1"/>
                  <a:t>quasiequilibrium</a:t>
                </a:r>
                <a:r>
                  <a:rPr lang="en-US" dirty="0"/>
                  <a:t> process described by </a:t>
                </a:r>
                <a14:m>
                  <m:oMath xmlns:m="http://schemas.openxmlformats.org/officeDocument/2006/math">
                    <m:r>
                      <a:rPr lang="en-US" i="1" dirty="0">
                        <a:latin typeface="Cambria Math" panose="02040503050406030204" pitchFamily="18" charset="0"/>
                      </a:rPr>
                      <m:t>𝑃</m:t>
                    </m:r>
                    <m:sSup>
                      <m:sSupPr>
                        <m:ctrlPr>
                          <a:rPr lang="en-US" i="1" dirty="0">
                            <a:latin typeface="Cambria Math" panose="02040503050406030204" pitchFamily="18" charset="0"/>
                          </a:rPr>
                        </m:ctrlPr>
                      </m:sSupPr>
                      <m:e>
                        <m:r>
                          <a:rPr lang="en-US" i="1" dirty="0">
                            <a:latin typeface="Cambria Math" panose="02040503050406030204" pitchFamily="18" charset="0"/>
                          </a:rPr>
                          <m:t>𝑉</m:t>
                        </m:r>
                      </m:e>
                      <m:sup>
                        <m:r>
                          <a:rPr lang="en-US" i="1" dirty="0">
                            <a:latin typeface="Cambria Math" panose="02040503050406030204" pitchFamily="18" charset="0"/>
                          </a:rPr>
                          <m:t>𝑛</m:t>
                        </m:r>
                      </m:sup>
                    </m:sSup>
                    <m:r>
                      <a:rPr lang="en-US" i="1" dirty="0" smtClean="0">
                        <a:latin typeface="Cambria Math" panose="02040503050406030204" pitchFamily="18" charset="0"/>
                      </a:rPr>
                      <m:t>=</m:t>
                    </m:r>
                    <m:r>
                      <a:rPr lang="en-US" b="0" i="1" dirty="0" smtClean="0">
                        <a:latin typeface="Cambria Math" panose="02040503050406030204" pitchFamily="18" charset="0"/>
                      </a:rPr>
                      <m:t>𝑐𝑜𝑛𝑠𝑡𝑎𝑛𝑡</m:t>
                    </m:r>
                  </m:oMath>
                </a14:m>
                <a:r>
                  <a:rPr lang="en-US" dirty="0"/>
                  <a:t>, where </a:t>
                </a:r>
                <a14:m>
                  <m:oMath xmlns:m="http://schemas.openxmlformats.org/officeDocument/2006/math">
                    <m:r>
                      <a:rPr lang="en-US" i="1" dirty="0" smtClean="0">
                        <a:latin typeface="Cambria Math" panose="02040503050406030204" pitchFamily="18" charset="0"/>
                      </a:rPr>
                      <m:t>𝑛</m:t>
                    </m:r>
                  </m:oMath>
                </a14:m>
                <a:r>
                  <a:rPr lang="en-US" dirty="0"/>
                  <a:t> is a constant, is called a polytropic process.</a:t>
                </a:r>
              </a:p>
            </p:txBody>
          </p:sp>
        </mc:Choice>
        <mc:Fallback xmlns="">
          <p:sp>
            <p:nvSpPr>
              <p:cNvPr id="10" name="TextBox 9">
                <a:extLst>
                  <a:ext uri="{FF2B5EF4-FFF2-40B4-BE49-F238E27FC236}">
                    <a16:creationId xmlns:a16="http://schemas.microsoft.com/office/drawing/2014/main" id="{4270344C-5EEC-4F02-8CF7-16B3B6AF0886}"/>
                  </a:ext>
                </a:extLst>
              </p:cNvPr>
              <p:cNvSpPr txBox="1">
                <a:spLocks noRot="1" noChangeAspect="1" noMove="1" noResize="1" noEditPoints="1" noAdjustHandles="1" noChangeArrowheads="1" noChangeShapeType="1" noTextEdit="1"/>
              </p:cNvSpPr>
              <p:nvPr/>
            </p:nvSpPr>
            <p:spPr>
              <a:xfrm>
                <a:off x="1888959" y="3726977"/>
                <a:ext cx="2298029" cy="1162882"/>
              </a:xfrm>
              <a:prstGeom prst="rect">
                <a:avLst/>
              </a:prstGeom>
              <a:blipFill>
                <a:blip r:embed="rId6"/>
                <a:stretch>
                  <a:fillRect l="-796" t="-524" r="-531" b="-157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BE277F1-DA59-4A5A-BE0A-5E642F199C93}"/>
              </a:ext>
            </a:extLst>
          </p:cNvPr>
          <p:cNvPicPr>
            <a:picLocks noChangeAspect="1"/>
          </p:cNvPicPr>
          <p:nvPr/>
        </p:nvPicPr>
        <p:blipFill>
          <a:blip r:embed="rId7"/>
          <a:stretch>
            <a:fillRect/>
          </a:stretch>
        </p:blipFill>
        <p:spPr>
          <a:xfrm>
            <a:off x="2149069" y="2341189"/>
            <a:ext cx="6994931" cy="3331572"/>
          </a:xfrm>
          <a:prstGeom prst="rect">
            <a:avLst/>
          </a:prstGeom>
        </p:spPr>
      </p:pic>
    </p:spTree>
    <p:extLst>
      <p:ext uri="{BB962C8B-B14F-4D97-AF65-F5344CB8AC3E}">
        <p14:creationId xmlns:p14="http://schemas.microsoft.com/office/powerpoint/2010/main" val="192365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9" grpId="0" animBg="1"/>
      <p:bldP spid="10" grpId="0" animBg="1"/>
    </p:bldLst>
  </p:timing>
</p:sld>
</file>

<file path=ppt/theme/theme1.xml><?xml version="1.0" encoding="utf-8"?>
<a:theme xmlns:a="http://schemas.openxmlformats.org/drawingml/2006/main" name="Office-teema">
  <a:themeElements>
    <a:clrScheme name="Mukautettu 10">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10_EN.potx" id="{9639D5B8-18F0-4BC0-94F1-01CC797AE68B}" vid="{7E8E788C-F476-47D6-B495-2030361E4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Aalto_ENG_1610_EN</Template>
  <TotalTime>10115</TotalTime>
  <Words>1951</Words>
  <Application>Microsoft Office PowerPoint</Application>
  <PresentationFormat>On-screen Show (16:10)</PresentationFormat>
  <Paragraphs>129</Paragraphs>
  <Slides>34</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Arial</vt:lpstr>
      <vt:lpstr>Calibri</vt:lpstr>
      <vt:lpstr>Cambria Math</vt:lpstr>
      <vt:lpstr>Wingdings</vt:lpstr>
      <vt:lpstr>Office-teema</vt:lpstr>
      <vt:lpstr>Thermodynamics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 Qiang</dc:creator>
  <cp:lastModifiedBy>Cheng Qiang</cp:lastModifiedBy>
  <cp:revision>205</cp:revision>
  <dcterms:created xsi:type="dcterms:W3CDTF">2020-12-02T10:21:58Z</dcterms:created>
  <dcterms:modified xsi:type="dcterms:W3CDTF">2022-01-13T09:40:52Z</dcterms:modified>
</cp:coreProperties>
</file>