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5"/>
  </p:notesMasterIdLst>
  <p:sldIdLst>
    <p:sldId id="280" r:id="rId2"/>
    <p:sldId id="863" r:id="rId3"/>
    <p:sldId id="924" r:id="rId4"/>
    <p:sldId id="925" r:id="rId5"/>
    <p:sldId id="928" r:id="rId6"/>
    <p:sldId id="926" r:id="rId7"/>
    <p:sldId id="927" r:id="rId8"/>
    <p:sldId id="923" r:id="rId9"/>
    <p:sldId id="867" r:id="rId10"/>
    <p:sldId id="872" r:id="rId11"/>
    <p:sldId id="875" r:id="rId12"/>
    <p:sldId id="876" r:id="rId13"/>
    <p:sldId id="879" r:id="rId14"/>
    <p:sldId id="877" r:id="rId15"/>
    <p:sldId id="912" r:id="rId16"/>
    <p:sldId id="884" r:id="rId17"/>
    <p:sldId id="913" r:id="rId18"/>
    <p:sldId id="915" r:id="rId19"/>
    <p:sldId id="890" r:id="rId20"/>
    <p:sldId id="889" r:id="rId21"/>
    <p:sldId id="888" r:id="rId22"/>
    <p:sldId id="893" r:id="rId23"/>
    <p:sldId id="892" r:id="rId24"/>
    <p:sldId id="914" r:id="rId25"/>
    <p:sldId id="916" r:id="rId26"/>
    <p:sldId id="891" r:id="rId27"/>
    <p:sldId id="918" r:id="rId28"/>
    <p:sldId id="882" r:id="rId29"/>
    <p:sldId id="902" r:id="rId30"/>
    <p:sldId id="903" r:id="rId31"/>
    <p:sldId id="907" r:id="rId32"/>
    <p:sldId id="878" r:id="rId33"/>
    <p:sldId id="920" r:id="rId34"/>
    <p:sldId id="904" r:id="rId35"/>
    <p:sldId id="906" r:id="rId36"/>
    <p:sldId id="908" r:id="rId37"/>
    <p:sldId id="887" r:id="rId38"/>
    <p:sldId id="885" r:id="rId39"/>
    <p:sldId id="886" r:id="rId40"/>
    <p:sldId id="883" r:id="rId41"/>
    <p:sldId id="894" r:id="rId42"/>
    <p:sldId id="905" r:id="rId43"/>
    <p:sldId id="895" r:id="rId44"/>
    <p:sldId id="917" r:id="rId45"/>
    <p:sldId id="898" r:id="rId46"/>
    <p:sldId id="919" r:id="rId47"/>
    <p:sldId id="897" r:id="rId48"/>
    <p:sldId id="896" r:id="rId49"/>
    <p:sldId id="922" r:id="rId50"/>
    <p:sldId id="921" r:id="rId51"/>
    <p:sldId id="296" r:id="rId52"/>
    <p:sldId id="295" r:id="rId53"/>
    <p:sldId id="623" r:id="rId54"/>
  </p:sldIdLst>
  <p:sldSz cx="12192000" cy="6858000"/>
  <p:notesSz cx="6858000" cy="9144000"/>
  <p:defaultTextStyle>
    <a:defPPr>
      <a:defRPr lang="en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857"/>
    <p:restoredTop sz="94656"/>
  </p:normalViewPr>
  <p:slideViewPr>
    <p:cSldViewPr snapToGrid="0">
      <p:cViewPr varScale="1">
        <p:scale>
          <a:sx n="107" d="100"/>
          <a:sy n="107" d="100"/>
        </p:scale>
        <p:origin x="32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595439-5629-6B47-B72D-64F1DD0960B4}" type="datetimeFigureOut">
              <a:rPr lang="en-FI" smtClean="0"/>
              <a:t>15.9.2023</a:t>
            </a:fld>
            <a:endParaRPr lang="en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F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0DE71F-B12A-7749-8CC3-68916DAC6D65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41995134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0DE71F-B12A-7749-8CC3-68916DAC6D65}" type="slidenum">
              <a:rPr lang="en-FI" smtClean="0"/>
              <a:t>1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530458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FI" dirty="0"/>
              <a:t>NOTICE THE HEIGHT OF EVERYTHING IN THE STORE – WITHIN REACH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32C5AA-8D38-5947-89B2-548FB8E4F139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6591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FI" dirty="0"/>
              <a:t>THE SMELL OF BAKERY INTERACTS WITH YOUR NOSE, AND ….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32C5AA-8D38-5947-89B2-548FB8E4F139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5742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FI" dirty="0"/>
              <a:t>YOU CAN EVEN EAT IN THE HERKKU IN HELSINKI – AND TAKE AWAY WHAT IS BEING COOKED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32C5AA-8D38-5947-89B2-548FB8E4F139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5175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FI" dirty="0"/>
              <a:t>THE SHOP COULD BE ONLINE – THIS IS ON MY LIST – MORE ABOUT TOMATOES LATER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32C5AA-8D38-5947-89B2-548FB8E4F139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6780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FI" dirty="0"/>
              <a:t>THE CONSULTING TRADE HAS INVENTED A TERM “PHYGITAL” –</a:t>
            </a:r>
          </a:p>
          <a:p>
            <a:r>
              <a:rPr lang="en-FI" dirty="0"/>
              <a:t>USE THE WORD MIX – INHERENTLY TALKING ABOUT INTERACTION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32C5AA-8D38-5947-89B2-548FB8E4F139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924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0DE71F-B12A-7749-8CC3-68916DAC6D65}" type="slidenum">
              <a:rPr lang="en-FI" smtClean="0"/>
              <a:t>15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1178529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32C5AA-8D38-5947-89B2-548FB8E4F139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8791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THINK OF THE THINGS YOU NEED TO INTERACT WITH TO CREATE A LIST</a:t>
            </a:r>
            <a:endParaRPr lang="en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32C5AA-8D38-5947-89B2-548FB8E4F139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9464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FI" dirty="0"/>
              <a:t>THEN YOU ARRIVE AT A STORE – OFTEN WITH A DIZZYING ARRAY OF CHOICES AVAILABLE TO YOU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32C5AA-8D38-5947-89B2-548FB8E4F139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9445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FI" dirty="0"/>
              <a:t>GRAB A BASKET – DESIGNED FOR WHAT KIND OF SHOPPING EXPERIENCE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32C5AA-8D38-5947-89B2-548FB8E4F139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6253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32C5AA-8D38-5947-89B2-548FB8E4F139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3810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FI" dirty="0"/>
              <a:t>OR A CART – OFTEN IN DIFFERENT SIZES DEPENDENT ON THE STORE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32C5AA-8D38-5947-89B2-548FB8E4F139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64078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FI" dirty="0"/>
              <a:t>OR KID ENTERTAINMENT FRIENDLY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32C5AA-8D38-5947-89B2-548FB8E4F139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62895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FI" dirty="0"/>
              <a:t>INTERACT WITH LOTS OF PRODUCT DIRECTLY --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32C5AA-8D38-5947-89B2-548FB8E4F139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00507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FI" dirty="0"/>
              <a:t>AND T</a:t>
            </a:r>
            <a:r>
              <a:rPr lang="en-GB" dirty="0"/>
              <a:t>HA</a:t>
            </a:r>
            <a:r>
              <a:rPr lang="en-FI" dirty="0"/>
              <a:t>T PRODUCT INTERACTS WITH ITSELF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32C5AA-8D38-5947-89B2-548FB8E4F139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09953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FI" dirty="0"/>
              <a:t>BARCODES ALLOW ANOTHER LAYER OF INTERACTIVITY BEYOND STOCK CONTROL AND POS SYSTEMS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32C5AA-8D38-5947-89B2-548FB8E4F139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28369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FI" dirty="0"/>
              <a:t>CHECKOUTS – LINING UP FOR STUFF, HAVING NO CASH, CHECKING IDS, BAGGING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32C5AA-8D38-5947-89B2-548FB8E4F139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04833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FI" dirty="0"/>
              <a:t>SELF CHECKOUT HAVE APPEARED – NO CARTS ALLOWED AND LIMITED SPACE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32C5AA-8D38-5947-89B2-548FB8E4F139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53678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FI" dirty="0"/>
              <a:t>AFFINITY CARDS HAVE MORE POTENTIAL THAN JUST COLLECTING POINTS, SAVING MONEY</a:t>
            </a:r>
          </a:p>
          <a:p>
            <a:r>
              <a:rPr lang="en-FI" dirty="0"/>
              <a:t>THEY ARE KEY SOURCES OF DATA (WHICH MEANS …)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32C5AA-8D38-5947-89B2-548FB8E4F139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60650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FI" dirty="0"/>
              <a:t>OBSERVING AT THE MOMENT – WHAT FACTORS ARE AT PLAY TODAY IN GROCERY RETAIL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32C5AA-8D38-5947-89B2-548FB8E4F139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87476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OFTEN DEAL WITH WHAT PEOPLE NEED OR WANT …</a:t>
            </a:r>
          </a:p>
          <a:p>
            <a:r>
              <a:rPr lang="en-GB" dirty="0"/>
              <a:t>INTERESTING AND COHERENT IN TERMS OF STRUCTURE</a:t>
            </a:r>
            <a:endParaRPr lang="en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0DE71F-B12A-7749-8CC3-68916DAC6D65}" type="slidenum">
              <a:rPr lang="en-FI" smtClean="0"/>
              <a:t>29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6097987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0DE71F-B12A-7749-8CC3-68916DAC6D65}" type="slidenum">
              <a:rPr lang="en-FI" smtClean="0"/>
              <a:t>3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53719588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0DE71F-B12A-7749-8CC3-68916DAC6D65}" type="slidenum">
              <a:rPr lang="en-FI" smtClean="0"/>
              <a:t>30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27235526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0DE71F-B12A-7749-8CC3-68916DAC6D65}" type="slidenum">
              <a:rPr lang="en-FI" smtClean="0"/>
              <a:t>31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35062788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FI" dirty="0"/>
              <a:t>I WANT TO PICK MY OWN FRUIT AND VEG – SQUEEZE AND SMELL IT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32C5AA-8D38-5947-89B2-548FB8E4F139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9846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</a:t>
            </a:r>
            <a:r>
              <a:rPr lang="en-FI" dirty="0"/>
              <a:t>HOLE FOODS TOOK SAMPLING TO A WHOLE NEW LEVEL </a:t>
            </a:r>
          </a:p>
          <a:p>
            <a:r>
              <a:rPr lang="en-FI" dirty="0"/>
              <a:t>LIKE A POT LUCK SAMPLE DINNER CONCEPT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32C5AA-8D38-5947-89B2-548FB8E4F139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70552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0DE71F-B12A-7749-8CC3-68916DAC6D65}" type="slidenum">
              <a:rPr lang="en-FI" smtClean="0"/>
              <a:t>34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40943039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FI" dirty="0"/>
              <a:t>PHYSICALITY TO GROCERY – BRICK AND MORTAR IS LIKELY HERE TO STAY</a:t>
            </a:r>
          </a:p>
          <a:p>
            <a:r>
              <a:rPr lang="en-FI"/>
              <a:t>THINK FULFILLMENT CENTRE</a:t>
            </a:r>
            <a:endParaRPr lang="en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0DE71F-B12A-7749-8CC3-68916DAC6D65}" type="slidenum">
              <a:rPr lang="en-FI" smtClean="0"/>
              <a:t>35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50438917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0DE71F-B12A-7749-8CC3-68916DAC6D65}" type="slidenum">
              <a:rPr lang="en-FI" smtClean="0"/>
              <a:t>36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09464227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32C5AA-8D38-5947-89B2-548FB8E4F139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64051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32C5AA-8D38-5947-89B2-548FB8E4F139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91887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32C5AA-8D38-5947-89B2-548FB8E4F139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1522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FI" dirty="0"/>
              <a:t>MODEL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0DE71F-B12A-7749-8CC3-68916DAC6D65}" type="slidenum">
              <a:rPr lang="en-FI" smtClean="0"/>
              <a:t>4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9634199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32C5AA-8D38-5947-89B2-548FB8E4F139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23687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32C5AA-8D38-5947-89B2-548FB8E4F139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02457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0DE71F-B12A-7749-8CC3-68916DAC6D65}" type="slidenum">
              <a:rPr lang="en-FI" smtClean="0"/>
              <a:t>42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31611166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32C5AA-8D38-5947-89B2-548FB8E4F139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60604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32C5AA-8D38-5947-89B2-548FB8E4F139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33625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32C5AA-8D38-5947-89B2-548FB8E4F139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66883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FI" dirty="0"/>
              <a:t>HOW THESE FACTORS MIGHT PLAY OUT IN THE FUTURE IN THAT DOMAIN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32C5AA-8D38-5947-89B2-548FB8E4F139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44999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32C5AA-8D38-5947-89B2-548FB8E4F139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44940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FI" dirty="0"/>
              <a:t>A FUNNY REMINDER OF SOME OF THE STEREOTYPES THAT SOMETIMES CLOUD THINKING</a:t>
            </a:r>
          </a:p>
          <a:p>
            <a:r>
              <a:rPr lang="en-FI" dirty="0"/>
              <a:t>AND WHAT I MIGHT CALL BEHAVIORAL CHALLENGES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32C5AA-8D38-5947-89B2-548FB8E4F139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21703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FI" dirty="0"/>
              <a:t>OBSERVING AT THE MOMENT – WHAT FACTORS ARE AT PLAY TODAY IN YOUR DOMAIN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32C5AA-8D38-5947-89B2-548FB8E4F139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2266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FI" dirty="0"/>
              <a:t>CONTEXT IN 1900 40% OF AMERICAN POPULATION LIVED ON FARMS 60% IN RURAL AREAS</a:t>
            </a:r>
          </a:p>
          <a:p>
            <a:r>
              <a:rPr lang="en-FI" dirty="0"/>
              <a:t>IN 2022 &lt;2% AND 17% RESPECTIVELY </a:t>
            </a:r>
          </a:p>
          <a:p>
            <a:r>
              <a:rPr lang="en-FI" dirty="0"/>
              <a:t>SELF-SUFFICIENT BARTER AND TRADE SYSTEM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0DE71F-B12A-7749-8CC3-68916DAC6D65}" type="slidenum">
              <a:rPr lang="en-FI" smtClean="0"/>
              <a:t>5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24916391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WHAT PEOPLE NEED OR WANT …</a:t>
            </a:r>
          </a:p>
          <a:p>
            <a:r>
              <a:rPr lang="en-GB" dirty="0"/>
              <a:t>INTERESTING AND COHERENT IN TERMS OF STRUCTURE</a:t>
            </a:r>
            <a:endParaRPr lang="en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0DE71F-B12A-7749-8CC3-68916DAC6D65}" type="slidenum">
              <a:rPr lang="en-FI" smtClean="0"/>
              <a:t>50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63751368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FI" dirty="0"/>
              <a:t>THE FOCUS OF YOUR GROUP ASSIGNMENT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0DE71F-B12A-7749-8CC3-68916DAC6D65}" type="slidenum">
              <a:rPr lang="en-FI" smtClean="0"/>
              <a:t>51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84220592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FI" dirty="0"/>
              <a:t>THE FOCUS OF YOUR GROUP ASSIGNMENT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0DE71F-B12A-7749-8CC3-68916DAC6D65}" type="slidenum">
              <a:rPr lang="en-FI" smtClean="0"/>
              <a:t>52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32641830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5D5D1FD-CBF9-4403-A764-BA1350759F42}" type="slidenum">
              <a:rPr lang="en-GB" smtClean="0"/>
              <a:pPr>
                <a:defRPr/>
              </a:pPr>
              <a:t>53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22375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FI" dirty="0"/>
              <a:t>SELF-SERVICE</a:t>
            </a:r>
          </a:p>
          <a:p>
            <a:r>
              <a:rPr lang="en-FI" dirty="0"/>
              <a:t>ELECTRICITY (1925 HALF THE HOMES IN US HAD ELECTRIC POWER)</a:t>
            </a:r>
          </a:p>
          <a:p>
            <a:r>
              <a:rPr lang="en-FI" dirty="0"/>
              <a:t>REFRIGERATORS (1930S)</a:t>
            </a:r>
          </a:p>
          <a:p>
            <a:r>
              <a:rPr lang="en-FI" dirty="0"/>
              <a:t>CARS (1920S)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0DE71F-B12A-7749-8CC3-68916DAC6D65}" type="slidenum">
              <a:rPr lang="en-FI" smtClean="0"/>
              <a:t>6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9856651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0DE71F-B12A-7749-8CC3-68916DAC6D65}" type="slidenum">
              <a:rPr lang="en-FI" smtClean="0"/>
              <a:t>7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9420572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0DE71F-B12A-7749-8CC3-68916DAC6D65}" type="slidenum">
              <a:rPr lang="en-FI" smtClean="0"/>
              <a:t>8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1448662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FI" dirty="0"/>
              <a:t>GROCERY RETAIL COMES IN ALL SORTS OF SIZE – DESIGN CHOICES IMPACT STRATEGY</a:t>
            </a:r>
          </a:p>
          <a:p>
            <a:r>
              <a:rPr lang="en-FI" dirty="0"/>
              <a:t>WHY IS ALEPA DESIGNED LIKE IT IS … WHAT’S THE BACK STORY?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32C5AA-8D38-5947-89B2-548FB8E4F139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5910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6808B9-36B9-A25D-48DE-243C7D2C56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B5B291-4743-89D8-3B36-589301FA41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5287ED-B2C7-335D-3B7C-1496652179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B3F15-8972-C045-A174-B38AB59D8273}" type="datetimeFigureOut">
              <a:rPr lang="en-FI" smtClean="0"/>
              <a:t>15.9.2023</a:t>
            </a:fld>
            <a:endParaRPr lang="en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D2FB9B-7F32-DFDB-852B-1C1D71F48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685CB0-6200-A718-22D6-E669A1B63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8E351-B78B-714C-8B7D-CB989E3D2CB9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3757331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17E660-0F50-8A6E-2148-B235BB6F0F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C37A76-3C6E-86A3-BECE-A63C5AAE83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66ED1B-64EC-DEF8-F164-725C57B45E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B3F15-8972-C045-A174-B38AB59D8273}" type="datetimeFigureOut">
              <a:rPr lang="en-FI" smtClean="0"/>
              <a:t>15.9.2023</a:t>
            </a:fld>
            <a:endParaRPr lang="en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38DCCD-C803-84B9-AA09-3DB2F6A33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68B8E2-C445-F799-167B-25CC56FEB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8E351-B78B-714C-8B7D-CB989E3D2CB9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9814440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49BE6F3-C8D3-9243-5BA5-A5739ABCF2C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198FAD-DA49-CDB3-810D-93DFAE09D9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E6302C-D7A0-D340-E5F9-0554269818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B3F15-8972-C045-A174-B38AB59D8273}" type="datetimeFigureOut">
              <a:rPr lang="en-FI" smtClean="0"/>
              <a:t>15.9.2023</a:t>
            </a:fld>
            <a:endParaRPr lang="en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24775C-C497-8745-1A4D-AB73DC6F1C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605131-5A1A-151C-6516-ED490CD94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8E351-B78B-714C-8B7D-CB989E3D2CB9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848857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7C59D9-9D51-1D41-D550-902522B25C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0E0FFB-675F-F20D-CDD8-A637DE2AE0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C4E6A8-ACC2-E1B6-7506-7C9173D1DB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B3F15-8972-C045-A174-B38AB59D8273}" type="datetimeFigureOut">
              <a:rPr lang="en-FI" smtClean="0"/>
              <a:t>15.9.2023</a:t>
            </a:fld>
            <a:endParaRPr lang="en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16E25E-C432-5206-C481-B4356490E4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C0E53C-1E5C-542E-58C9-C1299F48D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8E351-B78B-714C-8B7D-CB989E3D2CB9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7403867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302813-38B9-BCAF-78F2-BDEF2C240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C218DC-AA28-1E66-A8E6-A6177923D3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576F82-5F3A-C243-48C7-463C9D07A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B3F15-8972-C045-A174-B38AB59D8273}" type="datetimeFigureOut">
              <a:rPr lang="en-FI" smtClean="0"/>
              <a:t>15.9.2023</a:t>
            </a:fld>
            <a:endParaRPr lang="en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72982E-98B4-E6B3-303A-5E5C93EAC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2D5857-1479-11C1-2E30-E7FC67C7E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8E351-B78B-714C-8B7D-CB989E3D2CB9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1215609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9AC794-5724-62C7-0E97-B609A855BE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7A86D6-E5CF-E7E8-22C9-462CD2B759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1B991E-3A5C-CE43-0376-D5A5C1F2F7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CD4906-6F4C-4D06-DC64-E410FE6869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B3F15-8972-C045-A174-B38AB59D8273}" type="datetimeFigureOut">
              <a:rPr lang="en-FI" smtClean="0"/>
              <a:t>15.9.2023</a:t>
            </a:fld>
            <a:endParaRPr lang="en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315248-71C5-2FB7-BC06-7748A778D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74B5F0-D68C-0B6B-DC72-40DB0EA7E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8E351-B78B-714C-8B7D-CB989E3D2CB9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42710409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824639-7245-4C2C-9C7C-B33276A46D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DFED3A-E561-A923-563A-E2FB6F976B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532233-2C35-B255-6BC2-73B669AE0B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C0CD769-ADF5-74C3-A937-1425321F4C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4B3DB1F-347F-944F-D008-E502830875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B9E98F6-7468-8EF2-7F16-5AA8174A84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B3F15-8972-C045-A174-B38AB59D8273}" type="datetimeFigureOut">
              <a:rPr lang="en-FI" smtClean="0"/>
              <a:t>15.9.2023</a:t>
            </a:fld>
            <a:endParaRPr lang="en-F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4F2166E-98EC-C115-7015-00B9D5F33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10FCA9-73D2-7687-F99D-D03B88C48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8E351-B78B-714C-8B7D-CB989E3D2CB9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7141039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306F5C-0952-A8B2-C2C4-807C46E344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D3EC4FD-8591-1928-EB43-10D198AC32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B3F15-8972-C045-A174-B38AB59D8273}" type="datetimeFigureOut">
              <a:rPr lang="en-FI" smtClean="0"/>
              <a:t>15.9.2023</a:t>
            </a:fld>
            <a:endParaRPr lang="en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608683-0041-6089-F231-DA7BF284F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89165F-5001-B72D-0069-3E3804319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8E351-B78B-714C-8B7D-CB989E3D2CB9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0866953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17057A-2415-BABD-48FF-D32C405B28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B3F15-8972-C045-A174-B38AB59D8273}" type="datetimeFigureOut">
              <a:rPr lang="en-FI" smtClean="0"/>
              <a:t>15.9.2023</a:t>
            </a:fld>
            <a:endParaRPr lang="en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9A56CD-345C-E721-7D15-A1BD1CC9E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ADF02A-4FE6-81EE-8495-2CB5B50D6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8E351-B78B-714C-8B7D-CB989E3D2CB9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9374781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B4B43C-C792-04DE-00E1-3A31F2F93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3BBAEB-083D-D471-7C84-9BB543DE73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EA5C41-888F-2094-48EF-D0A9282579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69307D-B06E-FE85-E040-3C57C0D669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B3F15-8972-C045-A174-B38AB59D8273}" type="datetimeFigureOut">
              <a:rPr lang="en-FI" smtClean="0"/>
              <a:t>15.9.2023</a:t>
            </a:fld>
            <a:endParaRPr lang="en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6B4C38-87BE-EDDE-554F-0DE0B0913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0A50B8-838A-74C3-8818-BEBFA2F6D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8E351-B78B-714C-8B7D-CB989E3D2CB9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4565134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BAF6CB-87FE-92CD-1780-68F10FE672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924E27E-D9F0-ACEC-9D1F-F6AC5952AD6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F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91BB38-6DBE-0847-A7B1-D334FA1101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70BEE6-EC9C-0416-59B7-9D56E89DC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B3F15-8972-C045-A174-B38AB59D8273}" type="datetimeFigureOut">
              <a:rPr lang="en-FI" smtClean="0"/>
              <a:t>15.9.2023</a:t>
            </a:fld>
            <a:endParaRPr lang="en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EC6323-EB33-A9E5-8592-01FEA41DD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C57D7A-0B38-45D7-8130-B476B1928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8E351-B78B-714C-8B7D-CB989E3D2CB9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5005674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7DD382F-2D41-C1B8-8135-9EA8F7EE1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120E4A-DCDE-9525-3175-F280404E9C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2368CA-4921-D733-7EF2-0614E73699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FB3F15-8972-C045-A174-B38AB59D8273}" type="datetimeFigureOut">
              <a:rPr lang="en-FI" smtClean="0"/>
              <a:t>15.9.2023</a:t>
            </a:fld>
            <a:endParaRPr lang="en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6468CC-B385-9DD7-705F-C3DF565A88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15BD2E-8B8A-3D28-2AF4-632A5858C7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88E351-B78B-714C-8B7D-CB989E3D2CB9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619050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Ts_iNrZSwPU?feature=oembed" TargetMode="External"/><Relationship Id="rId4" Type="http://schemas.openxmlformats.org/officeDocument/2006/relationships/image" Target="../media/image31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2DtyjC0UxTw?feature=oembed" TargetMode="External"/><Relationship Id="rId4" Type="http://schemas.openxmlformats.org/officeDocument/2006/relationships/image" Target="../media/image32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zS9U3Gc832Y?feature=oembed" TargetMode="External"/><Relationship Id="rId4" Type="http://schemas.openxmlformats.org/officeDocument/2006/relationships/image" Target="../media/image33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69DF28B-12CD-52F7-7C1A-01916827A369}"/>
              </a:ext>
            </a:extLst>
          </p:cNvPr>
          <p:cNvSpPr txBox="1"/>
          <p:nvPr/>
        </p:nvSpPr>
        <p:spPr>
          <a:xfrm>
            <a:off x="1471970" y="1990640"/>
            <a:ext cx="9724072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FI" sz="9600" b="1" dirty="0">
                <a:solidFill>
                  <a:srgbClr val="FFC000"/>
                </a:solidFill>
                <a:latin typeface="American Typewriter" panose="02090604020004020304" pitchFamily="18" charset="77"/>
              </a:rPr>
              <a:t>Deconstructing</a:t>
            </a:r>
          </a:p>
          <a:p>
            <a:pPr algn="ctr"/>
            <a:r>
              <a:rPr lang="en-FI" sz="9600" b="1" dirty="0">
                <a:solidFill>
                  <a:srgbClr val="FFC000"/>
                </a:solidFill>
                <a:latin typeface="American Typewriter" panose="02090604020004020304" pitchFamily="18" charset="77"/>
              </a:rPr>
              <a:t>Grocery Retail</a:t>
            </a:r>
          </a:p>
        </p:txBody>
      </p:sp>
    </p:spTree>
    <p:extLst>
      <p:ext uri="{BB962C8B-B14F-4D97-AF65-F5344CB8AC3E}">
        <p14:creationId xmlns:p14="http://schemas.microsoft.com/office/powerpoint/2010/main" val="2076845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picture containing text, indoor, scene, marketplace&#10;&#10;Description automatically generated">
            <a:extLst>
              <a:ext uri="{FF2B5EF4-FFF2-40B4-BE49-F238E27FC236}">
                <a16:creationId xmlns:a16="http://schemas.microsoft.com/office/drawing/2014/main" id="{115CAF5C-D608-2B53-534F-773DF375BE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9523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ceiling, floor, counter&#10;&#10;Description automatically generated">
            <a:extLst>
              <a:ext uri="{FF2B5EF4-FFF2-40B4-BE49-F238E27FC236}">
                <a16:creationId xmlns:a16="http://schemas.microsoft.com/office/drawing/2014/main" id="{3333A700-8E8B-072C-74BB-68A9CA1875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3066" y="776979"/>
            <a:ext cx="9780104" cy="5476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6213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people in a restaurant&#10;&#10;Description automatically generated with medium confidence">
            <a:extLst>
              <a:ext uri="{FF2B5EF4-FFF2-40B4-BE49-F238E27FC236}">
                <a16:creationId xmlns:a16="http://schemas.microsoft.com/office/drawing/2014/main" id="{8D8217AF-94A6-3484-25B8-53270AE789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6860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75E3E12-A3C1-BD96-14B3-8A9979FD5B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76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9224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hand holding a phone&#10;&#10;Description automatically generated with medium confidence">
            <a:extLst>
              <a:ext uri="{FF2B5EF4-FFF2-40B4-BE49-F238E27FC236}">
                <a16:creationId xmlns:a16="http://schemas.microsoft.com/office/drawing/2014/main" id="{DE8DB578-EE29-726D-9069-EF25C8E631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1096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43B535E-3352-40A4-5180-15D7F9408854}"/>
              </a:ext>
            </a:extLst>
          </p:cNvPr>
          <p:cNvSpPr txBox="1"/>
          <p:nvPr/>
        </p:nvSpPr>
        <p:spPr>
          <a:xfrm>
            <a:off x="2070851" y="551332"/>
            <a:ext cx="5341527" cy="156966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FI" sz="9600" b="1" dirty="0">
                <a:solidFill>
                  <a:srgbClr val="FFC000"/>
                </a:solidFill>
                <a:latin typeface="American Typewriter" panose="02090604020004020304" pitchFamily="18" charset="77"/>
              </a:rPr>
              <a:t>phygital</a:t>
            </a:r>
          </a:p>
        </p:txBody>
      </p:sp>
    </p:spTree>
    <p:extLst>
      <p:ext uri="{BB962C8B-B14F-4D97-AF65-F5344CB8AC3E}">
        <p14:creationId xmlns:p14="http://schemas.microsoft.com/office/powerpoint/2010/main" val="1588535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69DF28B-12CD-52F7-7C1A-01916827A369}"/>
              </a:ext>
            </a:extLst>
          </p:cNvPr>
          <p:cNvSpPr txBox="1"/>
          <p:nvPr/>
        </p:nvSpPr>
        <p:spPr>
          <a:xfrm>
            <a:off x="2766085" y="1289542"/>
            <a:ext cx="7183377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9600" b="1" dirty="0">
                <a:solidFill>
                  <a:srgbClr val="FFC000"/>
                </a:solidFill>
                <a:latin typeface="American Typewriter" panose="02090604020004020304" pitchFamily="18" charset="77"/>
              </a:rPr>
              <a:t>your </a:t>
            </a:r>
          </a:p>
          <a:p>
            <a:pPr algn="ctr"/>
            <a:r>
              <a:rPr lang="en-GB" sz="9600" b="1" dirty="0">
                <a:solidFill>
                  <a:srgbClr val="FFC000"/>
                </a:solidFill>
                <a:latin typeface="American Typewriter" panose="02090604020004020304" pitchFamily="18" charset="77"/>
              </a:rPr>
              <a:t>interaction</a:t>
            </a:r>
          </a:p>
          <a:p>
            <a:pPr algn="ctr"/>
            <a:r>
              <a:rPr lang="en-GB" sz="9600" b="1" dirty="0">
                <a:solidFill>
                  <a:srgbClr val="FFC000"/>
                </a:solidFill>
                <a:latin typeface="American Typewriter" panose="02090604020004020304" pitchFamily="18" charset="77"/>
              </a:rPr>
              <a:t>insights</a:t>
            </a:r>
            <a:endParaRPr lang="en-FI" sz="9600" b="1" dirty="0">
              <a:solidFill>
                <a:srgbClr val="FFC000"/>
              </a:solidFill>
              <a:latin typeface="American Typewriter" panose="02090604020004020304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2786081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imeline&#10;&#10;Description automatically generated">
            <a:extLst>
              <a:ext uri="{FF2B5EF4-FFF2-40B4-BE49-F238E27FC236}">
                <a16:creationId xmlns:a16="http://schemas.microsoft.com/office/drawing/2014/main" id="{629F1747-F97D-99FE-CB03-8EB1F5313C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6100" y="393700"/>
            <a:ext cx="7772400" cy="551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2137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hand holding a paper in front of a refrigerator&#10;&#10;Description automatically generated with medium confidence">
            <a:extLst>
              <a:ext uri="{FF2B5EF4-FFF2-40B4-BE49-F238E27FC236}">
                <a16:creationId xmlns:a16="http://schemas.microsoft.com/office/drawing/2014/main" id="{4302A485-F120-557F-8F41-B2AFBCF7BF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979" b="2003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1854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text, indoor, floor, ceiling&#10;&#10;Description automatically generated">
            <a:extLst>
              <a:ext uri="{FF2B5EF4-FFF2-40B4-BE49-F238E27FC236}">
                <a16:creationId xmlns:a16="http://schemas.microsoft.com/office/drawing/2014/main" id="{9C179447-3862-1328-703B-4BB1A0094C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549" b="1846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2220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hand pushing a shopping cart full of money&#10;&#10;Description automatically generated with low confidence">
            <a:extLst>
              <a:ext uri="{FF2B5EF4-FFF2-40B4-BE49-F238E27FC236}">
                <a16:creationId xmlns:a16="http://schemas.microsoft.com/office/drawing/2014/main" id="{836AD9F6-9594-E521-5FED-42AC5CEB95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23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9418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159CAF1E-8D42-5C31-C9AC-751ED660B7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117" y="1800411"/>
            <a:ext cx="10569736" cy="3443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0904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erson pushing a shopping cart&#10;&#10;Description automatically generated with low confidence">
            <a:extLst>
              <a:ext uri="{FF2B5EF4-FFF2-40B4-BE49-F238E27FC236}">
                <a16:creationId xmlns:a16="http://schemas.microsoft.com/office/drawing/2014/main" id="{59183FCD-8F90-1482-D905-9BAA7DF8CA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72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4927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ransport, colorful, cart&#10;&#10;Description automatically generated">
            <a:extLst>
              <a:ext uri="{FF2B5EF4-FFF2-40B4-BE49-F238E27FC236}">
                <a16:creationId xmlns:a16="http://schemas.microsoft.com/office/drawing/2014/main" id="{EE6AF935-3E87-2DBF-3D80-1870C895C1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5270" y="664515"/>
            <a:ext cx="7832034" cy="5866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1071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erson shopping at a grocery store&#10;&#10;Description automatically generated with low confidence">
            <a:extLst>
              <a:ext uri="{FF2B5EF4-FFF2-40B4-BE49-F238E27FC236}">
                <a16:creationId xmlns:a16="http://schemas.microsoft.com/office/drawing/2014/main" id="{EE44C80C-297E-E713-B5B3-2A20065DF9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6753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picture containing food, indoor, fruit, decorated&#10;&#10;Description automatically generated">
            <a:extLst>
              <a:ext uri="{FF2B5EF4-FFF2-40B4-BE49-F238E27FC236}">
                <a16:creationId xmlns:a16="http://schemas.microsoft.com/office/drawing/2014/main" id="{7BCD45C9-00E3-37F3-C96A-20BF5E869C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0552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erson holding a bottle of alcohol&#10;&#10;Description automatically generated with low confidence">
            <a:extLst>
              <a:ext uri="{FF2B5EF4-FFF2-40B4-BE49-F238E27FC236}">
                <a16:creationId xmlns:a16="http://schemas.microsoft.com/office/drawing/2014/main" id="{9476CBDF-B01B-9408-0212-4685A733F7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33" b="1449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8444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few people shopping at a store&#10;&#10;Description automatically generated with low confidence">
            <a:extLst>
              <a:ext uri="{FF2B5EF4-FFF2-40B4-BE49-F238E27FC236}">
                <a16:creationId xmlns:a16="http://schemas.microsoft.com/office/drawing/2014/main" id="{F8461243-E268-47F5-C54E-AF6ABC3EF2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7634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1F239651-F877-898E-42B3-B7D61D422E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87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9148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68C50C28-F350-CA3A-8034-8B2AB4AFCF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45" r="3548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4052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phical user interface&#10;&#10;Description automatically generated">
            <a:extLst>
              <a:ext uri="{FF2B5EF4-FFF2-40B4-BE49-F238E27FC236}">
                <a16:creationId xmlns:a16="http://schemas.microsoft.com/office/drawing/2014/main" id="{F7C5E994-F5AF-7414-0594-8DF83719DF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013" y="87365"/>
            <a:ext cx="8152147" cy="6683269"/>
          </a:xfrm>
          <a:prstGeom prst="rect">
            <a:avLst/>
          </a:prstGeom>
        </p:spPr>
      </p:pic>
      <p:sp>
        <p:nvSpPr>
          <p:cNvPr id="10" name="Up Arrow 9">
            <a:extLst>
              <a:ext uri="{FF2B5EF4-FFF2-40B4-BE49-F238E27FC236}">
                <a16:creationId xmlns:a16="http://schemas.microsoft.com/office/drawing/2014/main" id="{C4C73DAA-4A81-AEDA-6766-CA42E2CA3787}"/>
              </a:ext>
            </a:extLst>
          </p:cNvPr>
          <p:cNvSpPr/>
          <p:nvPr/>
        </p:nvSpPr>
        <p:spPr>
          <a:xfrm>
            <a:off x="3694176" y="1883664"/>
            <a:ext cx="749808" cy="3968496"/>
          </a:xfrm>
          <a:prstGeom prst="up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897355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69DF28B-12CD-52F7-7C1A-01916827A369}"/>
              </a:ext>
            </a:extLst>
          </p:cNvPr>
          <p:cNvSpPr txBox="1"/>
          <p:nvPr/>
        </p:nvSpPr>
        <p:spPr>
          <a:xfrm>
            <a:off x="1350198" y="1235750"/>
            <a:ext cx="9620903" cy="37240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600" b="1" dirty="0">
                <a:solidFill>
                  <a:srgbClr val="FFC000"/>
                </a:solidFill>
                <a:latin typeface="American Typewriter" panose="02090604020004020304" pitchFamily="18" charset="77"/>
              </a:rPr>
              <a:t>factors</a:t>
            </a:r>
          </a:p>
          <a:p>
            <a:endParaRPr lang="en-GB" sz="2800" b="1" dirty="0">
              <a:solidFill>
                <a:srgbClr val="FFC000"/>
              </a:solidFill>
              <a:latin typeface="American Typewriter" panose="02090604020004020304" pitchFamily="18" charset="77"/>
            </a:endParaRPr>
          </a:p>
          <a:p>
            <a:endParaRPr lang="en-GB" sz="2800" b="1" dirty="0">
              <a:solidFill>
                <a:srgbClr val="FFC000"/>
              </a:solidFill>
              <a:latin typeface="American Typewriter" panose="02090604020004020304" pitchFamily="18" charset="77"/>
            </a:endParaRPr>
          </a:p>
          <a:p>
            <a:r>
              <a:rPr lang="en-GB" sz="2800" b="1" dirty="0">
                <a:solidFill>
                  <a:srgbClr val="FFC000"/>
                </a:solidFill>
                <a:latin typeface="American Typewriter" panose="02090604020004020304" pitchFamily="18" charset="77"/>
              </a:rPr>
              <a:t>the building blocks of any </a:t>
            </a:r>
            <a:r>
              <a:rPr lang="en-GB" sz="2800" b="1" dirty="0">
                <a:solidFill>
                  <a:srgbClr val="00B050"/>
                </a:solidFill>
                <a:latin typeface="American Typewriter" panose="02090604020004020304" pitchFamily="18" charset="77"/>
              </a:rPr>
              <a:t>context</a:t>
            </a:r>
            <a:r>
              <a:rPr lang="en-GB" sz="2800" b="1" dirty="0">
                <a:solidFill>
                  <a:srgbClr val="FFC000"/>
                </a:solidFill>
                <a:latin typeface="American Typewriter" panose="02090604020004020304" pitchFamily="18" charset="77"/>
              </a:rPr>
              <a:t>: the observations</a:t>
            </a:r>
          </a:p>
          <a:p>
            <a:r>
              <a:rPr lang="en-GB" sz="2800" b="1" dirty="0">
                <a:solidFill>
                  <a:srgbClr val="FFC000"/>
                </a:solidFill>
                <a:latin typeface="American Typewriter" panose="02090604020004020304" pitchFamily="18" charset="77"/>
              </a:rPr>
              <a:t>of patterns in the world that are selected (by you)</a:t>
            </a:r>
          </a:p>
          <a:p>
            <a:r>
              <a:rPr lang="en-GB" sz="2800" b="1" dirty="0">
                <a:solidFill>
                  <a:srgbClr val="FFC000"/>
                </a:solidFill>
                <a:latin typeface="American Typewriter" panose="02090604020004020304" pitchFamily="18" charset="77"/>
              </a:rPr>
              <a:t>as relevant to the established domain.</a:t>
            </a:r>
          </a:p>
        </p:txBody>
      </p:sp>
    </p:spTree>
    <p:extLst>
      <p:ext uri="{BB962C8B-B14F-4D97-AF65-F5344CB8AC3E}">
        <p14:creationId xmlns:p14="http://schemas.microsoft.com/office/powerpoint/2010/main" val="18762119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69DF28B-12CD-52F7-7C1A-01916827A369}"/>
              </a:ext>
            </a:extLst>
          </p:cNvPr>
          <p:cNvSpPr txBox="1"/>
          <p:nvPr/>
        </p:nvSpPr>
        <p:spPr>
          <a:xfrm>
            <a:off x="1707201" y="1455797"/>
            <a:ext cx="9301136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9600" b="1" dirty="0">
                <a:solidFill>
                  <a:srgbClr val="FFC000"/>
                </a:solidFill>
                <a:latin typeface="American Typewriter" panose="02090604020004020304" pitchFamily="18" charset="77"/>
              </a:rPr>
              <a:t>Grocery retail:</a:t>
            </a:r>
          </a:p>
          <a:p>
            <a:pPr algn="ctr"/>
            <a:r>
              <a:rPr lang="en-GB" sz="9600" b="1" dirty="0">
                <a:solidFill>
                  <a:srgbClr val="FFC000"/>
                </a:solidFill>
                <a:latin typeface="American Typewriter" panose="02090604020004020304" pitchFamily="18" charset="77"/>
              </a:rPr>
              <a:t>The backstory</a:t>
            </a:r>
          </a:p>
        </p:txBody>
      </p:sp>
    </p:spTree>
    <p:extLst>
      <p:ext uri="{BB962C8B-B14F-4D97-AF65-F5344CB8AC3E}">
        <p14:creationId xmlns:p14="http://schemas.microsoft.com/office/powerpoint/2010/main" val="32459820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69DF28B-12CD-52F7-7C1A-01916827A369}"/>
              </a:ext>
            </a:extLst>
          </p:cNvPr>
          <p:cNvSpPr txBox="1"/>
          <p:nvPr/>
        </p:nvSpPr>
        <p:spPr>
          <a:xfrm>
            <a:off x="1551903" y="1168515"/>
            <a:ext cx="9353843" cy="45858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600" b="1" dirty="0">
                <a:solidFill>
                  <a:srgbClr val="FFC000"/>
                </a:solidFill>
                <a:latin typeface="American Typewriter" panose="02090604020004020304" pitchFamily="18" charset="77"/>
              </a:rPr>
              <a:t>principles</a:t>
            </a:r>
          </a:p>
          <a:p>
            <a:endParaRPr lang="en-GB" sz="2800" b="1" dirty="0">
              <a:solidFill>
                <a:srgbClr val="FFC000"/>
              </a:solidFill>
              <a:latin typeface="American Typewriter" panose="02090604020004020304" pitchFamily="18" charset="77"/>
            </a:endParaRPr>
          </a:p>
          <a:p>
            <a:endParaRPr lang="en-GB" sz="2800" b="1" dirty="0">
              <a:solidFill>
                <a:srgbClr val="FFC000"/>
              </a:solidFill>
              <a:latin typeface="American Typewriter" panose="02090604020004020304" pitchFamily="18" charset="77"/>
            </a:endParaRPr>
          </a:p>
          <a:p>
            <a:r>
              <a:rPr lang="en-GB" sz="2800" b="1" dirty="0">
                <a:solidFill>
                  <a:srgbClr val="FFC000"/>
                </a:solidFill>
                <a:latin typeface="American Typewriter" panose="02090604020004020304" pitchFamily="18" charset="77"/>
              </a:rPr>
              <a:t>the (more or less) stable patterns in life, from</a:t>
            </a:r>
          </a:p>
          <a:p>
            <a:r>
              <a:rPr lang="en-GB" sz="2800" b="1" dirty="0">
                <a:solidFill>
                  <a:srgbClr val="FFC000"/>
                </a:solidFill>
                <a:latin typeface="American Typewriter" panose="02090604020004020304" pitchFamily="18" charset="77"/>
              </a:rPr>
              <a:t>physical and biological to social and psychological;</a:t>
            </a:r>
          </a:p>
          <a:p>
            <a:r>
              <a:rPr lang="en-GB" sz="2800" b="1" dirty="0">
                <a:solidFill>
                  <a:srgbClr val="FFC000"/>
                </a:solidFill>
                <a:latin typeface="American Typewriter" panose="02090604020004020304" pitchFamily="18" charset="77"/>
              </a:rPr>
              <a:t>they can be laws of nature and, most often, </a:t>
            </a:r>
          </a:p>
          <a:p>
            <a:r>
              <a:rPr lang="en-GB" sz="2800" b="1" dirty="0">
                <a:solidFill>
                  <a:srgbClr val="FFC000"/>
                </a:solidFill>
                <a:latin typeface="American Typewriter" panose="02090604020004020304" pitchFamily="18" charset="77"/>
              </a:rPr>
              <a:t>fundamental human concerns or patterns of</a:t>
            </a:r>
          </a:p>
          <a:p>
            <a:r>
              <a:rPr lang="en-GB" sz="2800" b="1" dirty="0">
                <a:solidFill>
                  <a:srgbClr val="FFC000"/>
                </a:solidFill>
                <a:latin typeface="American Typewriter" panose="02090604020004020304" pitchFamily="18" charset="77"/>
              </a:rPr>
              <a:t>behaviour.</a:t>
            </a:r>
          </a:p>
        </p:txBody>
      </p:sp>
    </p:spTree>
    <p:extLst>
      <p:ext uri="{BB962C8B-B14F-4D97-AF65-F5344CB8AC3E}">
        <p14:creationId xmlns:p14="http://schemas.microsoft.com/office/powerpoint/2010/main" val="20357182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69DF28B-12CD-52F7-7C1A-01916827A369}"/>
              </a:ext>
            </a:extLst>
          </p:cNvPr>
          <p:cNvSpPr txBox="1"/>
          <p:nvPr/>
        </p:nvSpPr>
        <p:spPr>
          <a:xfrm>
            <a:off x="1551903" y="1168515"/>
            <a:ext cx="9900852" cy="45858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600" b="1" dirty="0">
                <a:solidFill>
                  <a:srgbClr val="FFC000"/>
                </a:solidFill>
                <a:latin typeface="American Typewriter" panose="02090604020004020304" pitchFamily="18" charset="77"/>
              </a:rPr>
              <a:t>principles</a:t>
            </a:r>
          </a:p>
          <a:p>
            <a:endParaRPr lang="en-GB" sz="2800" b="1" dirty="0">
              <a:solidFill>
                <a:srgbClr val="FFC000"/>
              </a:solidFill>
              <a:latin typeface="American Typewriter" panose="02090604020004020304" pitchFamily="18" charset="77"/>
            </a:endParaRPr>
          </a:p>
          <a:p>
            <a:endParaRPr lang="en-GB" sz="2800" b="1" dirty="0">
              <a:solidFill>
                <a:srgbClr val="FFC000"/>
              </a:solidFill>
              <a:latin typeface="American Typewriter" panose="02090604020004020304" pitchFamily="18" charset="77"/>
            </a:endParaRPr>
          </a:p>
          <a:p>
            <a:r>
              <a:rPr lang="en-GB" sz="2800" b="1" dirty="0">
                <a:solidFill>
                  <a:srgbClr val="FFC000"/>
                </a:solidFill>
                <a:latin typeface="American Typewriter" panose="02090604020004020304" pitchFamily="18" charset="77"/>
              </a:rPr>
              <a:t>Humans are generally neophobic (try before you buy)</a:t>
            </a:r>
          </a:p>
          <a:p>
            <a:endParaRPr lang="en-GB" sz="2800" b="1" dirty="0">
              <a:solidFill>
                <a:srgbClr val="FFC000"/>
              </a:solidFill>
              <a:latin typeface="American Typewriter" panose="02090604020004020304" pitchFamily="18" charset="77"/>
            </a:endParaRPr>
          </a:p>
          <a:p>
            <a:r>
              <a:rPr lang="en-GB" sz="2800" b="1" dirty="0">
                <a:solidFill>
                  <a:srgbClr val="FFC000"/>
                </a:solidFill>
                <a:latin typeface="American Typewriter" panose="02090604020004020304" pitchFamily="18" charset="77"/>
              </a:rPr>
              <a:t>Dietary requirements (3 squares a day)</a:t>
            </a:r>
          </a:p>
          <a:p>
            <a:endParaRPr lang="en-GB" sz="2800" b="1" dirty="0">
              <a:solidFill>
                <a:srgbClr val="FFC000"/>
              </a:solidFill>
              <a:latin typeface="American Typewriter" panose="02090604020004020304" pitchFamily="18" charset="77"/>
            </a:endParaRPr>
          </a:p>
          <a:p>
            <a:endParaRPr lang="en-GB" sz="2800" b="1" dirty="0">
              <a:solidFill>
                <a:srgbClr val="FFC000"/>
              </a:solidFill>
              <a:latin typeface="American Typewriter" panose="02090604020004020304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14629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2142D6D3-9CDC-3A50-B40C-23C64D34EB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76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1286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person cooking in a restaurant&#10;&#10;Description automatically generated with medium confidence">
            <a:extLst>
              <a:ext uri="{FF2B5EF4-FFF2-40B4-BE49-F238E27FC236}">
                <a16:creationId xmlns:a16="http://schemas.microsoft.com/office/drawing/2014/main" id="{75D71B09-E5A3-DDF2-C098-5840538C6E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088" r="1" b="15311"/>
          <a:stretch/>
        </p:blipFill>
        <p:spPr>
          <a:xfrm>
            <a:off x="196850" y="173518"/>
            <a:ext cx="11798300" cy="651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0869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69DF28B-12CD-52F7-7C1A-01916827A369}"/>
              </a:ext>
            </a:extLst>
          </p:cNvPr>
          <p:cNvSpPr txBox="1"/>
          <p:nvPr/>
        </p:nvSpPr>
        <p:spPr>
          <a:xfrm>
            <a:off x="1417433" y="1598819"/>
            <a:ext cx="9441111" cy="37240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600" b="1" dirty="0">
                <a:solidFill>
                  <a:srgbClr val="FFC000"/>
                </a:solidFill>
                <a:latin typeface="American Typewriter" panose="02090604020004020304" pitchFamily="18" charset="77"/>
              </a:rPr>
              <a:t>states</a:t>
            </a:r>
          </a:p>
          <a:p>
            <a:endParaRPr lang="en-GB" sz="2800" b="1" dirty="0">
              <a:solidFill>
                <a:srgbClr val="FFC000"/>
              </a:solidFill>
              <a:latin typeface="American Typewriter" panose="02090604020004020304" pitchFamily="18" charset="77"/>
            </a:endParaRPr>
          </a:p>
          <a:p>
            <a:endParaRPr lang="en-GB" sz="2800" b="1" dirty="0">
              <a:solidFill>
                <a:srgbClr val="FFC000"/>
              </a:solidFill>
              <a:latin typeface="American Typewriter" panose="02090604020004020304" pitchFamily="18" charset="77"/>
            </a:endParaRPr>
          </a:p>
          <a:p>
            <a:r>
              <a:rPr lang="en-GB" sz="2800" b="1" dirty="0">
                <a:solidFill>
                  <a:srgbClr val="FFC000"/>
                </a:solidFill>
                <a:latin typeface="American Typewriter" panose="02090604020004020304" pitchFamily="18" charset="77"/>
              </a:rPr>
              <a:t>phenomena that appear as fixed, but do not need</a:t>
            </a:r>
          </a:p>
          <a:p>
            <a:r>
              <a:rPr lang="en-GB" sz="2800" b="1" dirty="0">
                <a:solidFill>
                  <a:srgbClr val="FFC000"/>
                </a:solidFill>
                <a:latin typeface="American Typewriter" panose="02090604020004020304" pitchFamily="18" charset="77"/>
              </a:rPr>
              <a:t>to be so in the long term. For example, the Western</a:t>
            </a:r>
          </a:p>
          <a:p>
            <a:r>
              <a:rPr lang="en-GB" sz="2800" b="1" dirty="0">
                <a:solidFill>
                  <a:srgbClr val="FFC000"/>
                </a:solidFill>
                <a:latin typeface="American Typewriter" panose="02090604020004020304" pitchFamily="18" charset="77"/>
              </a:rPr>
              <a:t>value of “freedom of speech”</a:t>
            </a:r>
          </a:p>
        </p:txBody>
      </p:sp>
    </p:spTree>
    <p:extLst>
      <p:ext uri="{BB962C8B-B14F-4D97-AF65-F5344CB8AC3E}">
        <p14:creationId xmlns:p14="http://schemas.microsoft.com/office/powerpoint/2010/main" val="197186688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Picture 5" descr="A picture containing text, indoor, marketplace, scene&#10;&#10;Description automatically generated">
            <a:extLst>
              <a:ext uri="{FF2B5EF4-FFF2-40B4-BE49-F238E27FC236}">
                <a16:creationId xmlns:a16="http://schemas.microsoft.com/office/drawing/2014/main" id="{98713BC6-BDBC-7D55-4C85-21B36258E6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225" r="1" b="13077"/>
          <a:stretch/>
        </p:blipFill>
        <p:spPr>
          <a:xfrm>
            <a:off x="196850" y="173518"/>
            <a:ext cx="11798300" cy="651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33505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69DF28B-12CD-52F7-7C1A-01916827A369}"/>
              </a:ext>
            </a:extLst>
          </p:cNvPr>
          <p:cNvSpPr txBox="1"/>
          <p:nvPr/>
        </p:nvSpPr>
        <p:spPr>
          <a:xfrm>
            <a:off x="1047149" y="778548"/>
            <a:ext cx="10264348" cy="5016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600" b="1" dirty="0">
                <a:solidFill>
                  <a:srgbClr val="FFC000"/>
                </a:solidFill>
                <a:latin typeface="American Typewriter" panose="02090604020004020304" pitchFamily="18" charset="77"/>
              </a:rPr>
              <a:t>development</a:t>
            </a:r>
          </a:p>
          <a:p>
            <a:endParaRPr lang="en-GB" sz="2800" b="1" dirty="0">
              <a:solidFill>
                <a:srgbClr val="FFC000"/>
              </a:solidFill>
              <a:latin typeface="American Typewriter" panose="02090604020004020304" pitchFamily="18" charset="77"/>
            </a:endParaRPr>
          </a:p>
          <a:p>
            <a:endParaRPr lang="en-GB" sz="2800" b="1" dirty="0">
              <a:solidFill>
                <a:srgbClr val="FFC000"/>
              </a:solidFill>
              <a:latin typeface="American Typewriter" panose="02090604020004020304" pitchFamily="18" charset="77"/>
            </a:endParaRPr>
          </a:p>
          <a:p>
            <a:r>
              <a:rPr lang="en-GB" sz="2800" b="1" dirty="0">
                <a:solidFill>
                  <a:srgbClr val="FFC000"/>
                </a:solidFill>
                <a:latin typeface="American Typewriter" panose="02090604020004020304" pitchFamily="18" charset="77"/>
              </a:rPr>
              <a:t>changing or unstable pattern in the environment or</a:t>
            </a:r>
          </a:p>
          <a:p>
            <a:r>
              <a:rPr lang="en-GB" sz="2800" b="1" dirty="0">
                <a:solidFill>
                  <a:srgbClr val="FFC000"/>
                </a:solidFill>
                <a:latin typeface="American Typewriter" panose="02090604020004020304" pitchFamily="18" charset="77"/>
              </a:rPr>
              <a:t>in the concerns of people in general. Developments can</a:t>
            </a:r>
          </a:p>
          <a:p>
            <a:r>
              <a:rPr lang="en-GB" sz="2800" b="1" dirty="0">
                <a:solidFill>
                  <a:srgbClr val="FFC000"/>
                </a:solidFill>
                <a:latin typeface="American Typewriter" panose="02090604020004020304" pitchFamily="18" charset="77"/>
              </a:rPr>
              <a:t>refer to technological, economic, societal, cultural,</a:t>
            </a:r>
          </a:p>
          <a:p>
            <a:r>
              <a:rPr lang="en-GB" sz="2800" b="1" dirty="0">
                <a:solidFill>
                  <a:srgbClr val="FFC000"/>
                </a:solidFill>
                <a:latin typeface="American Typewriter" panose="02090604020004020304" pitchFamily="18" charset="77"/>
              </a:rPr>
              <a:t>environmental or political changes in the world around</a:t>
            </a:r>
          </a:p>
          <a:p>
            <a:r>
              <a:rPr lang="en-GB" sz="2800" b="1" dirty="0">
                <a:solidFill>
                  <a:srgbClr val="FFC000"/>
                </a:solidFill>
                <a:latin typeface="American Typewriter" panose="02090604020004020304" pitchFamily="18" charset="77"/>
              </a:rPr>
              <a:t>us.</a:t>
            </a:r>
          </a:p>
          <a:p>
            <a:endParaRPr lang="en-GB" sz="2800" b="1" dirty="0">
              <a:solidFill>
                <a:srgbClr val="FFC000"/>
              </a:solidFill>
              <a:latin typeface="American Typewriter" panose="02090604020004020304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5727598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15F88446-286D-E67A-C826-EE6B4A1DA6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864"/>
          <a:stretch/>
        </p:blipFill>
        <p:spPr>
          <a:xfrm>
            <a:off x="-652686" y="-756543"/>
            <a:ext cx="13396013" cy="7533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22391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0F839497-177F-823B-3845-25D6166B46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1657" y="0"/>
            <a:ext cx="75886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52411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42A20BF3-7799-9884-DEAA-BE8FE8B765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7563" y="0"/>
            <a:ext cx="75968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7284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69DF28B-12CD-52F7-7C1A-01916827A369}"/>
              </a:ext>
            </a:extLst>
          </p:cNvPr>
          <p:cNvSpPr txBox="1"/>
          <p:nvPr/>
        </p:nvSpPr>
        <p:spPr>
          <a:xfrm>
            <a:off x="1728938" y="1289542"/>
            <a:ext cx="925766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9600" b="1" dirty="0">
                <a:solidFill>
                  <a:srgbClr val="FFC000"/>
                </a:solidFill>
                <a:latin typeface="American Typewriter" panose="02090604020004020304" pitchFamily="18" charset="77"/>
              </a:rPr>
              <a:t>General Stores</a:t>
            </a:r>
          </a:p>
        </p:txBody>
      </p:sp>
    </p:spTree>
    <p:extLst>
      <p:ext uri="{BB962C8B-B14F-4D97-AF65-F5344CB8AC3E}">
        <p14:creationId xmlns:p14="http://schemas.microsoft.com/office/powerpoint/2010/main" val="266799438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1" name="Picture 10" descr="A large pile of tomatoes&#10;&#10;Description automatically generated with medium confidence">
            <a:extLst>
              <a:ext uri="{FF2B5EF4-FFF2-40B4-BE49-F238E27FC236}">
                <a16:creationId xmlns:a16="http://schemas.microsoft.com/office/drawing/2014/main" id="{93B7A409-C804-A82B-ABE0-856F32BE9F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479" b="1095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12031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plant, tomato, vegetable&#10;&#10;Description automatically generated">
            <a:extLst>
              <a:ext uri="{FF2B5EF4-FFF2-40B4-BE49-F238E27FC236}">
                <a16:creationId xmlns:a16="http://schemas.microsoft.com/office/drawing/2014/main" id="{70CE7C53-2B4C-BEC1-63E4-FE675F3EBC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399" b="1234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13941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69DF28B-12CD-52F7-7C1A-01916827A369}"/>
              </a:ext>
            </a:extLst>
          </p:cNvPr>
          <p:cNvSpPr txBox="1"/>
          <p:nvPr/>
        </p:nvSpPr>
        <p:spPr>
          <a:xfrm>
            <a:off x="1108152" y="1450902"/>
            <a:ext cx="10114628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600" b="1" dirty="0">
                <a:solidFill>
                  <a:srgbClr val="FFC000"/>
                </a:solidFill>
                <a:latin typeface="American Typewriter" panose="02090604020004020304" pitchFamily="18" charset="77"/>
              </a:rPr>
              <a:t>trend</a:t>
            </a:r>
          </a:p>
          <a:p>
            <a:endParaRPr lang="en-GB" sz="2800" b="1" dirty="0">
              <a:solidFill>
                <a:srgbClr val="FFC000"/>
              </a:solidFill>
              <a:latin typeface="American Typewriter" panose="02090604020004020304" pitchFamily="18" charset="77"/>
            </a:endParaRPr>
          </a:p>
          <a:p>
            <a:endParaRPr lang="en-GB" sz="2800" b="1" dirty="0">
              <a:solidFill>
                <a:srgbClr val="FFC000"/>
              </a:solidFill>
              <a:latin typeface="American Typewriter" panose="02090604020004020304" pitchFamily="18" charset="77"/>
            </a:endParaRPr>
          </a:p>
          <a:p>
            <a:r>
              <a:rPr lang="en-GB" sz="2800" b="1" dirty="0">
                <a:solidFill>
                  <a:srgbClr val="FFC000"/>
                </a:solidFill>
                <a:latin typeface="American Typewriter" panose="02090604020004020304" pitchFamily="18" charset="77"/>
              </a:rPr>
              <a:t>reflections of developments in human behaviour.</a:t>
            </a:r>
          </a:p>
          <a:p>
            <a:r>
              <a:rPr lang="en-GB" sz="2800" b="1" dirty="0">
                <a:solidFill>
                  <a:srgbClr val="FFC000"/>
                </a:solidFill>
                <a:latin typeface="American Typewriter" panose="02090604020004020304" pitchFamily="18" charset="77"/>
              </a:rPr>
              <a:t>when the economy goes down (development), people</a:t>
            </a:r>
          </a:p>
          <a:p>
            <a:r>
              <a:rPr lang="en-GB" sz="2800" b="1" dirty="0">
                <a:solidFill>
                  <a:srgbClr val="FFC000"/>
                </a:solidFill>
                <a:latin typeface="American Typewriter" panose="02090604020004020304" pitchFamily="18" charset="77"/>
              </a:rPr>
              <a:t>spend less money on luxury goods (trend)</a:t>
            </a:r>
          </a:p>
          <a:p>
            <a:endParaRPr lang="en-GB" sz="2800" b="1" dirty="0">
              <a:solidFill>
                <a:srgbClr val="FFC000"/>
              </a:solidFill>
              <a:latin typeface="American Typewriter" panose="02090604020004020304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280210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erson, screenshot&#10;&#10;Description automatically generated">
            <a:extLst>
              <a:ext uri="{FF2B5EF4-FFF2-40B4-BE49-F238E27FC236}">
                <a16:creationId xmlns:a16="http://schemas.microsoft.com/office/drawing/2014/main" id="{2EEB36EE-FA3A-BC84-161F-09EA837DBB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3993" y="0"/>
            <a:ext cx="57640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14048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tomatoes&#10;&#10;Description automatically generated with medium confidence">
            <a:extLst>
              <a:ext uri="{FF2B5EF4-FFF2-40B4-BE49-F238E27FC236}">
                <a16:creationId xmlns:a16="http://schemas.microsoft.com/office/drawing/2014/main" id="{B6E6C8EF-AAA0-3FFF-A951-9FAF3249AF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742" b="2506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04705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descr="I went inside Amazon's Grocery Store: Smart Carts &amp; No Cashiers!">
            <a:hlinkClick r:id="" action="ppaction://media"/>
            <a:extLst>
              <a:ext uri="{FF2B5EF4-FFF2-40B4-BE49-F238E27FC236}">
                <a16:creationId xmlns:a16="http://schemas.microsoft.com/office/drawing/2014/main" id="{11472927-D92E-062A-91D5-034BFBEF920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116105" y="570379"/>
            <a:ext cx="10018059" cy="5660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393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phical user interface&#10;&#10;Description automatically generated">
            <a:extLst>
              <a:ext uri="{FF2B5EF4-FFF2-40B4-BE49-F238E27FC236}">
                <a16:creationId xmlns:a16="http://schemas.microsoft.com/office/drawing/2014/main" id="{F7C5E994-F5AF-7414-0594-8DF83719DF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464" y="348107"/>
            <a:ext cx="8833103" cy="6199961"/>
          </a:xfrm>
          <a:prstGeom prst="rect">
            <a:avLst/>
          </a:prstGeom>
        </p:spPr>
      </p:pic>
      <p:sp>
        <p:nvSpPr>
          <p:cNvPr id="7" name="U-turn Arrow 6">
            <a:extLst>
              <a:ext uri="{FF2B5EF4-FFF2-40B4-BE49-F238E27FC236}">
                <a16:creationId xmlns:a16="http://schemas.microsoft.com/office/drawing/2014/main" id="{A9896CE1-6DAC-C4E7-4EF4-07477626D906}"/>
              </a:ext>
            </a:extLst>
          </p:cNvPr>
          <p:cNvSpPr/>
          <p:nvPr/>
        </p:nvSpPr>
        <p:spPr>
          <a:xfrm>
            <a:off x="4724400" y="548640"/>
            <a:ext cx="2743200" cy="1042416"/>
          </a:xfrm>
          <a:prstGeom prst="utur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918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descr="Amazon is using AI in almost everything it does">
            <a:hlinkClick r:id="" action="ppaction://media"/>
            <a:extLst>
              <a:ext uri="{FF2B5EF4-FFF2-40B4-BE49-F238E27FC236}">
                <a16:creationId xmlns:a16="http://schemas.microsoft.com/office/drawing/2014/main" id="{75374AEB-0779-BBD4-253D-43614637DB3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793376" y="433017"/>
            <a:ext cx="10690412" cy="6040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24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descr="Amazon Go - SNL">
            <a:hlinkClick r:id="" action="ppaction://media"/>
            <a:extLst>
              <a:ext uri="{FF2B5EF4-FFF2-40B4-BE49-F238E27FC236}">
                <a16:creationId xmlns:a16="http://schemas.microsoft.com/office/drawing/2014/main" id="{7AADEC52-6719-77A5-E1F9-18EFE96A0CC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981635" y="516591"/>
            <a:ext cx="10408024" cy="5880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716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phical user interface&#10;&#10;Description automatically generated">
            <a:extLst>
              <a:ext uri="{FF2B5EF4-FFF2-40B4-BE49-F238E27FC236}">
                <a16:creationId xmlns:a16="http://schemas.microsoft.com/office/drawing/2014/main" id="{F7C5E994-F5AF-7414-0594-8DF83719DF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97" y="110363"/>
            <a:ext cx="8152147" cy="6683269"/>
          </a:xfrm>
          <a:prstGeom prst="rect">
            <a:avLst/>
          </a:prstGeom>
        </p:spPr>
      </p:pic>
      <p:sp>
        <p:nvSpPr>
          <p:cNvPr id="10" name="Up Arrow 9">
            <a:extLst>
              <a:ext uri="{FF2B5EF4-FFF2-40B4-BE49-F238E27FC236}">
                <a16:creationId xmlns:a16="http://schemas.microsoft.com/office/drawing/2014/main" id="{C4C73DAA-4A81-AEDA-6766-CA42E2CA3787}"/>
              </a:ext>
            </a:extLst>
          </p:cNvPr>
          <p:cNvSpPr/>
          <p:nvPr/>
        </p:nvSpPr>
        <p:spPr>
          <a:xfrm>
            <a:off x="3694176" y="1883664"/>
            <a:ext cx="749808" cy="3968496"/>
          </a:xfrm>
          <a:prstGeom prst="up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064989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69DF28B-12CD-52F7-7C1A-01916827A369}"/>
              </a:ext>
            </a:extLst>
          </p:cNvPr>
          <p:cNvSpPr txBox="1"/>
          <p:nvPr/>
        </p:nvSpPr>
        <p:spPr>
          <a:xfrm>
            <a:off x="1728938" y="1289542"/>
            <a:ext cx="925766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9600" b="1" dirty="0">
                <a:solidFill>
                  <a:srgbClr val="FFC000"/>
                </a:solidFill>
                <a:latin typeface="American Typewriter" panose="02090604020004020304" pitchFamily="18" charset="77"/>
              </a:rPr>
              <a:t>General Stores</a:t>
            </a:r>
          </a:p>
        </p:txBody>
      </p:sp>
    </p:spTree>
    <p:extLst>
      <p:ext uri="{BB962C8B-B14F-4D97-AF65-F5344CB8AC3E}">
        <p14:creationId xmlns:p14="http://schemas.microsoft.com/office/powerpoint/2010/main" val="159312265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69DF28B-12CD-52F7-7C1A-01916827A369}"/>
              </a:ext>
            </a:extLst>
          </p:cNvPr>
          <p:cNvSpPr txBox="1"/>
          <p:nvPr/>
        </p:nvSpPr>
        <p:spPr>
          <a:xfrm>
            <a:off x="1350198" y="1235750"/>
            <a:ext cx="9620903" cy="37240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600" b="1" dirty="0">
                <a:solidFill>
                  <a:srgbClr val="FFC000"/>
                </a:solidFill>
                <a:latin typeface="American Typewriter" panose="02090604020004020304" pitchFamily="18" charset="77"/>
              </a:rPr>
              <a:t>factors</a:t>
            </a:r>
          </a:p>
          <a:p>
            <a:endParaRPr lang="en-GB" sz="2800" b="1" dirty="0">
              <a:solidFill>
                <a:srgbClr val="FFC000"/>
              </a:solidFill>
              <a:latin typeface="American Typewriter" panose="02090604020004020304" pitchFamily="18" charset="77"/>
            </a:endParaRPr>
          </a:p>
          <a:p>
            <a:endParaRPr lang="en-GB" sz="2800" b="1" dirty="0">
              <a:solidFill>
                <a:srgbClr val="FFC000"/>
              </a:solidFill>
              <a:latin typeface="American Typewriter" panose="02090604020004020304" pitchFamily="18" charset="77"/>
            </a:endParaRPr>
          </a:p>
          <a:p>
            <a:r>
              <a:rPr lang="en-GB" sz="2800" b="1" dirty="0">
                <a:solidFill>
                  <a:srgbClr val="FFC000"/>
                </a:solidFill>
                <a:latin typeface="American Typewriter" panose="02090604020004020304" pitchFamily="18" charset="77"/>
              </a:rPr>
              <a:t>the building blocks of any </a:t>
            </a:r>
            <a:r>
              <a:rPr lang="en-GB" sz="2800" b="1" dirty="0">
                <a:solidFill>
                  <a:srgbClr val="00B050"/>
                </a:solidFill>
                <a:latin typeface="American Typewriter" panose="02090604020004020304" pitchFamily="18" charset="77"/>
              </a:rPr>
              <a:t>context</a:t>
            </a:r>
            <a:r>
              <a:rPr lang="en-GB" sz="2800" b="1" dirty="0">
                <a:solidFill>
                  <a:srgbClr val="FFC000"/>
                </a:solidFill>
                <a:latin typeface="American Typewriter" panose="02090604020004020304" pitchFamily="18" charset="77"/>
              </a:rPr>
              <a:t>: the observations</a:t>
            </a:r>
          </a:p>
          <a:p>
            <a:r>
              <a:rPr lang="en-GB" sz="2800" b="1" dirty="0">
                <a:solidFill>
                  <a:srgbClr val="FFC000"/>
                </a:solidFill>
                <a:latin typeface="American Typewriter" panose="02090604020004020304" pitchFamily="18" charset="77"/>
              </a:rPr>
              <a:t>of patterns in the world that are selected (by you)</a:t>
            </a:r>
          </a:p>
          <a:p>
            <a:r>
              <a:rPr lang="en-GB" sz="2800" b="1" dirty="0">
                <a:solidFill>
                  <a:srgbClr val="FFC000"/>
                </a:solidFill>
                <a:latin typeface="American Typewriter" panose="02090604020004020304" pitchFamily="18" charset="77"/>
              </a:rPr>
              <a:t>as relevant to the established domain.</a:t>
            </a:r>
          </a:p>
        </p:txBody>
      </p:sp>
    </p:spTree>
    <p:extLst>
      <p:ext uri="{BB962C8B-B14F-4D97-AF65-F5344CB8AC3E}">
        <p14:creationId xmlns:p14="http://schemas.microsoft.com/office/powerpoint/2010/main" val="259377166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69DF28B-12CD-52F7-7C1A-01916827A369}"/>
              </a:ext>
            </a:extLst>
          </p:cNvPr>
          <p:cNvSpPr txBox="1"/>
          <p:nvPr/>
        </p:nvSpPr>
        <p:spPr>
          <a:xfrm>
            <a:off x="3458418" y="377791"/>
            <a:ext cx="547617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9600" b="1" dirty="0">
                <a:solidFill>
                  <a:srgbClr val="FFC000"/>
                </a:solidFill>
                <a:latin typeface="American Typewriter" panose="02090604020004020304" pitchFamily="18" charset="77"/>
              </a:rPr>
              <a:t>domains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384BCB8-84E5-00BB-0219-CEBA5007CB95}"/>
              </a:ext>
            </a:extLst>
          </p:cNvPr>
          <p:cNvSpPr txBox="1"/>
          <p:nvPr/>
        </p:nvSpPr>
        <p:spPr>
          <a:xfrm>
            <a:off x="1126273" y="2230246"/>
            <a:ext cx="10535256" cy="40318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P</a:t>
            </a:r>
            <a:r>
              <a:rPr lang="en-FI" sz="32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henomenon </a:t>
            </a:r>
            <a:r>
              <a:rPr lang="en-FI" sz="3200" dirty="0">
                <a:solidFill>
                  <a:srgbClr val="FFC000"/>
                </a:solidFill>
                <a:latin typeface="American Typewriter" panose="02090604020004020304" pitchFamily="18" charset="77"/>
              </a:rPr>
              <a:t>– a fact or situation that is observed </a:t>
            </a:r>
          </a:p>
          <a:p>
            <a:r>
              <a:rPr lang="en-FI" sz="3200" dirty="0">
                <a:solidFill>
                  <a:srgbClr val="FFC000"/>
                </a:solidFill>
                <a:latin typeface="American Typewriter" panose="02090604020004020304" pitchFamily="18" charset="77"/>
              </a:rPr>
              <a:t>    to exist or happen </a:t>
            </a:r>
            <a:r>
              <a:rPr lang="en-GB" sz="3200" dirty="0">
                <a:solidFill>
                  <a:srgbClr val="FFC000"/>
                </a:solidFill>
                <a:latin typeface="American Typewriter" panose="02090604020004020304" pitchFamily="18" charset="77"/>
              </a:rPr>
              <a:t>b</a:t>
            </a:r>
            <a:r>
              <a:rPr lang="en-FI" sz="3200" dirty="0">
                <a:solidFill>
                  <a:srgbClr val="FFC000"/>
                </a:solidFill>
                <a:latin typeface="American Typewriter" panose="02090604020004020304" pitchFamily="18" charset="77"/>
              </a:rPr>
              <a:t>ut whose cause or explanation </a:t>
            </a:r>
          </a:p>
          <a:p>
            <a:r>
              <a:rPr lang="en-FI" sz="3200" dirty="0">
                <a:solidFill>
                  <a:srgbClr val="FFC000"/>
                </a:solidFill>
                <a:latin typeface="American Typewriter" panose="02090604020004020304" pitchFamily="18" charset="77"/>
              </a:rPr>
              <a:t>    is in question (climate change, aging population)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FI" sz="32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Problems</a:t>
            </a:r>
            <a:r>
              <a:rPr lang="en-FI" sz="3200" dirty="0">
                <a:solidFill>
                  <a:srgbClr val="FFC000"/>
                </a:solidFill>
                <a:latin typeface="American Typewriter" panose="02090604020004020304" pitchFamily="18" charset="77"/>
              </a:rPr>
              <a:t> – situations, questions or things that </a:t>
            </a:r>
          </a:p>
          <a:p>
            <a:r>
              <a:rPr lang="en-FI" sz="3200" dirty="0">
                <a:solidFill>
                  <a:srgbClr val="FFC000"/>
                </a:solidFill>
                <a:latin typeface="American Typewriter" panose="02090604020004020304" pitchFamily="18" charset="77"/>
              </a:rPr>
              <a:t>    cause difficulty, stress or doubt (extreme weather,</a:t>
            </a:r>
          </a:p>
          <a:p>
            <a:r>
              <a:rPr lang="en-FI" sz="3200" dirty="0">
                <a:solidFill>
                  <a:srgbClr val="FFC000"/>
                </a:solidFill>
                <a:latin typeface="American Typewriter" panose="02090604020004020304" pitchFamily="18" charset="77"/>
              </a:rPr>
              <a:t>    retirement)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FI" sz="32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Areas of life </a:t>
            </a:r>
            <a:r>
              <a:rPr lang="en-FI" sz="3200" dirty="0">
                <a:solidFill>
                  <a:srgbClr val="FFC000"/>
                </a:solidFill>
                <a:latin typeface="American Typewriter" panose="02090604020004020304" pitchFamily="18" charset="77"/>
              </a:rPr>
              <a:t>– sustainability (healthy living, </a:t>
            </a:r>
          </a:p>
          <a:p>
            <a:r>
              <a:rPr lang="en-FI" sz="3200" dirty="0">
                <a:solidFill>
                  <a:srgbClr val="FFC000"/>
                </a:solidFill>
                <a:latin typeface="American Typewriter" panose="02090604020004020304" pitchFamily="18" charset="77"/>
              </a:rPr>
              <a:t>    financial security)</a:t>
            </a:r>
          </a:p>
        </p:txBody>
      </p:sp>
    </p:spTree>
    <p:extLst>
      <p:ext uri="{BB962C8B-B14F-4D97-AF65-F5344CB8AC3E}">
        <p14:creationId xmlns:p14="http://schemas.microsoft.com/office/powerpoint/2010/main" val="321690725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69DF28B-12CD-52F7-7C1A-01916827A369}"/>
              </a:ext>
            </a:extLst>
          </p:cNvPr>
          <p:cNvSpPr txBox="1"/>
          <p:nvPr/>
        </p:nvSpPr>
        <p:spPr>
          <a:xfrm>
            <a:off x="1657446" y="377791"/>
            <a:ext cx="907812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9600" b="1" dirty="0">
                <a:solidFill>
                  <a:srgbClr val="FFC000"/>
                </a:solidFill>
                <a:latin typeface="American Typewriter" panose="02090604020004020304" pitchFamily="18" charset="77"/>
              </a:rPr>
              <a:t>domain choice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384BCB8-84E5-00BB-0219-CEBA5007CB95}"/>
              </a:ext>
            </a:extLst>
          </p:cNvPr>
          <p:cNvSpPr txBox="1"/>
          <p:nvPr/>
        </p:nvSpPr>
        <p:spPr>
          <a:xfrm>
            <a:off x="1126273" y="2297152"/>
            <a:ext cx="10721205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b="1" dirty="0">
                <a:solidFill>
                  <a:srgbClr val="FFC000"/>
                </a:solidFill>
                <a:latin typeface="American Typewriter" panose="02090604020004020304" pitchFamily="18" charset="77"/>
              </a:rPr>
              <a:t>pick one that is of interest to you and ask </a:t>
            </a:r>
            <a:r>
              <a:rPr lang="en-GB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why</a:t>
            </a:r>
          </a:p>
          <a:p>
            <a:r>
              <a:rPr lang="en-GB" sz="3200" b="1" dirty="0">
                <a:solidFill>
                  <a:srgbClr val="FFC000"/>
                </a:solidFill>
                <a:latin typeface="American Typewriter" panose="02090604020004020304" pitchFamily="18" charset="77"/>
              </a:rPr>
              <a:t>      is it so interesting?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b="1" dirty="0">
                <a:solidFill>
                  <a:srgbClr val="FFC000"/>
                </a:solidFill>
                <a:latin typeface="American Typewriter" panose="02090604020004020304" pitchFamily="18" charset="77"/>
              </a:rPr>
              <a:t>many domains are </a:t>
            </a:r>
            <a:r>
              <a:rPr lang="en-GB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saturated</a:t>
            </a:r>
            <a:r>
              <a:rPr lang="en-GB" sz="3200" b="1" dirty="0">
                <a:solidFill>
                  <a:srgbClr val="FFC000"/>
                </a:solidFill>
                <a:latin typeface="American Typewriter" panose="02090604020004020304" pitchFamily="18" charset="77"/>
              </a:rPr>
              <a:t> with solutions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b="1" dirty="0">
                <a:solidFill>
                  <a:srgbClr val="FFC000"/>
                </a:solidFill>
                <a:latin typeface="American Typewriter" panose="02090604020004020304" pitchFamily="18" charset="77"/>
              </a:rPr>
              <a:t>conformity and </a:t>
            </a:r>
            <a:r>
              <a:rPr lang="en-GB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rules</a:t>
            </a:r>
            <a:r>
              <a:rPr lang="en-GB" sz="3200" b="1" dirty="0">
                <a:solidFill>
                  <a:srgbClr val="FFC000"/>
                </a:solidFill>
                <a:latin typeface="American Typewriter" panose="02090604020004020304" pitchFamily="18" charset="77"/>
              </a:rPr>
              <a:t> underpinning many </a:t>
            </a:r>
          </a:p>
          <a:p>
            <a:r>
              <a:rPr lang="en-GB" sz="3200" b="1" dirty="0">
                <a:solidFill>
                  <a:srgbClr val="FFC000"/>
                </a:solidFill>
                <a:latin typeface="American Typewriter" panose="02090604020004020304" pitchFamily="18" charset="77"/>
              </a:rPr>
              <a:t>     products today are well past their “sell by date”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b="1" dirty="0">
                <a:solidFill>
                  <a:srgbClr val="FFC000"/>
                </a:solidFill>
                <a:latin typeface="American Typewriter" panose="02090604020004020304" pitchFamily="18" charset="77"/>
              </a:rPr>
              <a:t>forward vision not problem solving in present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b="1" dirty="0">
                <a:solidFill>
                  <a:srgbClr val="FFC000"/>
                </a:solidFill>
                <a:latin typeface="American Typewriter" panose="02090604020004020304" pitchFamily="18" charset="77"/>
              </a:rPr>
              <a:t>trust your </a:t>
            </a:r>
            <a:r>
              <a:rPr lang="en-GB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intuition</a:t>
            </a:r>
            <a:r>
              <a:rPr lang="en-GB" sz="3200" b="1" dirty="0">
                <a:solidFill>
                  <a:srgbClr val="FFC000"/>
                </a:solidFill>
                <a:latin typeface="American Typewriter" panose="02090604020004020304" pitchFamily="18" charset="77"/>
              </a:rPr>
              <a:t> but seek out </a:t>
            </a:r>
            <a:r>
              <a:rPr lang="en-GB" sz="3200" b="1" dirty="0" err="1">
                <a:solidFill>
                  <a:srgbClr val="FFC000"/>
                </a:solidFill>
                <a:latin typeface="American Typewriter" panose="02090604020004020304" pitchFamily="18" charset="77"/>
              </a:rPr>
              <a:t>justifaction</a:t>
            </a:r>
            <a:endParaRPr lang="en-GB" sz="3200" b="1" dirty="0">
              <a:solidFill>
                <a:srgbClr val="FFC000"/>
              </a:solidFill>
              <a:latin typeface="American Typewriter" panose="02090604020004020304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62354774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OS Card.png">
            <a:extLst>
              <a:ext uri="{FF2B5EF4-FFF2-40B4-BE49-F238E27FC236}">
                <a16:creationId xmlns:a16="http://schemas.microsoft.com/office/drawing/2014/main" id="{90795DD4-B63E-1442-B32A-47B109DFAD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513" y="0"/>
            <a:ext cx="88053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622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69DF28B-12CD-52F7-7C1A-01916827A369}"/>
              </a:ext>
            </a:extLst>
          </p:cNvPr>
          <p:cNvSpPr txBox="1"/>
          <p:nvPr/>
        </p:nvSpPr>
        <p:spPr>
          <a:xfrm>
            <a:off x="1928511" y="1289542"/>
            <a:ext cx="885851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9600" b="1" dirty="0">
                <a:solidFill>
                  <a:srgbClr val="FFC000"/>
                </a:solidFill>
                <a:latin typeface="American Typewriter" panose="02090604020004020304" pitchFamily="18" charset="77"/>
              </a:rPr>
              <a:t>developments</a:t>
            </a:r>
          </a:p>
        </p:txBody>
      </p:sp>
    </p:spTree>
    <p:extLst>
      <p:ext uri="{BB962C8B-B14F-4D97-AF65-F5344CB8AC3E}">
        <p14:creationId xmlns:p14="http://schemas.microsoft.com/office/powerpoint/2010/main" val="22520943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69DF28B-12CD-52F7-7C1A-01916827A369}"/>
              </a:ext>
            </a:extLst>
          </p:cNvPr>
          <p:cNvSpPr txBox="1"/>
          <p:nvPr/>
        </p:nvSpPr>
        <p:spPr>
          <a:xfrm>
            <a:off x="2038125" y="1289542"/>
            <a:ext cx="8639288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9600" b="1" dirty="0">
                <a:solidFill>
                  <a:srgbClr val="FFC000"/>
                </a:solidFill>
                <a:latin typeface="American Typewriter" panose="02090604020004020304" pitchFamily="18" charset="77"/>
              </a:rPr>
              <a:t>Piggly wiggly</a:t>
            </a:r>
          </a:p>
          <a:p>
            <a:pPr algn="ctr"/>
            <a:r>
              <a:rPr lang="en-GB" sz="9600" b="1">
                <a:solidFill>
                  <a:srgbClr val="FFC000"/>
                </a:solidFill>
                <a:latin typeface="American Typewriter" panose="02090604020004020304" pitchFamily="18" charset="77"/>
              </a:rPr>
              <a:t>1916</a:t>
            </a:r>
            <a:endParaRPr lang="en-GB" sz="9600" b="1" dirty="0">
              <a:solidFill>
                <a:srgbClr val="FFC000"/>
              </a:solidFill>
              <a:latin typeface="American Typewriter" panose="02090604020004020304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8977514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69DF28B-12CD-52F7-7C1A-01916827A369}"/>
              </a:ext>
            </a:extLst>
          </p:cNvPr>
          <p:cNvSpPr txBox="1"/>
          <p:nvPr/>
        </p:nvSpPr>
        <p:spPr>
          <a:xfrm>
            <a:off x="2386966" y="1289542"/>
            <a:ext cx="7941598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9600" b="1" dirty="0">
                <a:solidFill>
                  <a:srgbClr val="FFC000"/>
                </a:solidFill>
                <a:latin typeface="American Typewriter" panose="02090604020004020304" pitchFamily="18" charset="77"/>
              </a:rPr>
              <a:t>w</a:t>
            </a:r>
            <a:r>
              <a:rPr lang="en-FI" sz="9600" b="1" dirty="0">
                <a:solidFill>
                  <a:srgbClr val="FFC000"/>
                </a:solidFill>
                <a:latin typeface="American Typewriter" panose="02090604020004020304" pitchFamily="18" charset="77"/>
              </a:rPr>
              <a:t>here did</a:t>
            </a:r>
          </a:p>
          <a:p>
            <a:pPr algn="ctr"/>
            <a:r>
              <a:rPr lang="en-GB" sz="9600" b="1" dirty="0">
                <a:solidFill>
                  <a:srgbClr val="FFC000"/>
                </a:solidFill>
                <a:latin typeface="American Typewriter" panose="02090604020004020304" pitchFamily="18" charset="77"/>
              </a:rPr>
              <a:t>y</a:t>
            </a:r>
            <a:r>
              <a:rPr lang="en-FI" sz="9600" b="1" dirty="0">
                <a:solidFill>
                  <a:srgbClr val="FFC000"/>
                </a:solidFill>
                <a:latin typeface="American Typewriter" panose="02090604020004020304" pitchFamily="18" charset="77"/>
              </a:rPr>
              <a:t>ou </a:t>
            </a:r>
          </a:p>
          <a:p>
            <a:pPr algn="ctr"/>
            <a:r>
              <a:rPr lang="en-GB" sz="9600" b="1" dirty="0">
                <a:solidFill>
                  <a:srgbClr val="FFC000"/>
                </a:solidFill>
                <a:latin typeface="American Typewriter" panose="02090604020004020304" pitchFamily="18" charset="77"/>
              </a:rPr>
              <a:t>i</a:t>
            </a:r>
            <a:r>
              <a:rPr lang="en-FI" sz="9600" b="1" dirty="0">
                <a:solidFill>
                  <a:srgbClr val="FFC000"/>
                </a:solidFill>
                <a:latin typeface="American Typewriter" panose="02090604020004020304" pitchFamily="18" charset="77"/>
              </a:rPr>
              <a:t>nvestigate?</a:t>
            </a:r>
          </a:p>
        </p:txBody>
      </p:sp>
    </p:spTree>
    <p:extLst>
      <p:ext uri="{BB962C8B-B14F-4D97-AF65-F5344CB8AC3E}">
        <p14:creationId xmlns:p14="http://schemas.microsoft.com/office/powerpoint/2010/main" val="14845941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C4D565C0-DA84-CA43-0061-344BAE447E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623" b="1012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5573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2649</TotalTime>
  <Words>849</Words>
  <Application>Microsoft Macintosh PowerPoint</Application>
  <PresentationFormat>Widescreen</PresentationFormat>
  <Paragraphs>176</Paragraphs>
  <Slides>53</Slides>
  <Notes>53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8" baseType="lpstr">
      <vt:lpstr>American Typewriter</vt:lpstr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Peter Kelly</dc:creator>
  <cp:lastModifiedBy>Peter Kelly</cp:lastModifiedBy>
  <cp:revision>19</cp:revision>
  <cp:lastPrinted>2023-09-15T11:32:03Z</cp:lastPrinted>
  <dcterms:created xsi:type="dcterms:W3CDTF">2022-09-08T11:13:58Z</dcterms:created>
  <dcterms:modified xsi:type="dcterms:W3CDTF">2023-09-15T11:52:58Z</dcterms:modified>
</cp:coreProperties>
</file>