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1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53" autoAdjust="0"/>
    <p:restoredTop sz="96024" autoAdjust="0"/>
  </p:normalViewPr>
  <p:slideViewPr>
    <p:cSldViewPr snapToGrid="0" snapToObjects="1">
      <p:cViewPr varScale="1">
        <p:scale>
          <a:sx n="150" d="100"/>
          <a:sy n="150" d="100"/>
        </p:scale>
        <p:origin x="688" y="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4/28/22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4/28/22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aaltobiz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www.aalto.fi/snapchat/" TargetMode="External"/><Relationship Id="rId2" Type="http://schemas.openxmlformats.org/officeDocument/2006/relationships/hyperlink" Target="http://biz.aalto.fi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aaltobiz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hyperlink" Target="https://www.youtube.com/user/aaltouniversity" TargetMode="External"/><Relationship Id="rId4" Type="http://schemas.openxmlformats.org/officeDocument/2006/relationships/hyperlink" Target="https://www.facebook.com/aaltobiz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s://www.linkedin.com/school/aalto-university/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638135"/>
            <a:ext cx="7948556" cy="663264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0" y="2571750"/>
            <a:ext cx="7998597" cy="50138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2" y="4215388"/>
            <a:ext cx="2464025" cy="294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2" y="4509807"/>
            <a:ext cx="2464025" cy="294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9954DB0-CD15-479C-AFFB-20914C5C9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501900"/>
            <a:ext cx="1850304" cy="16416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5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27708"/>
            <a:ext cx="8489928" cy="9958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6CBC861-03F0-400F-8E2A-500431955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288394"/>
            <a:ext cx="1991440" cy="856800"/>
          </a:xfrm>
          <a:prstGeom prst="rect">
            <a:avLst/>
          </a:prstGeom>
        </p:spPr>
      </p:pic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0CD30196-688A-4A13-B795-86CB97F91D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en-GB" noProof="1"/>
              <a:t>Add text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7BB029E0-B8CA-4313-A5E2-B76B123D4B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1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8E1D5A5A-6EC4-429D-8903-8B585A0516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A079E9-1E77-49C6-B99C-B0FADB9417E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2015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178619C4-AF8E-430B-93EA-DE240ED3D15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2016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94F816EB-6077-445A-ADDC-F2D87F59F9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2017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11ACF50A-566E-43FC-B378-B4C409FAAC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2018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B81E2B16-37A1-4E1B-A15A-2AFBF19EB9A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1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CF8CF593-B534-407C-B2EA-E4AF9450B54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1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2103FBCE-6866-423B-BA54-BC3CF58C787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29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4672740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8" y="28264"/>
            <a:ext cx="8497093" cy="11366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pic>
        <p:nvPicPr>
          <p:cNvPr id="19" name="Kuva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3826C66F-A30A-4BE4-AD4F-29552055FA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1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F9CB4F4C-3FAF-42D6-BE91-819C2FEE99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2B90AAE6-D6BE-4E09-B6A1-1E96D0822F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3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EB558988-9B86-4C2A-A931-24FCBAAD7BA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4</a:t>
            </a:r>
          </a:p>
        </p:txBody>
      </p:sp>
      <p:sp>
        <p:nvSpPr>
          <p:cNvPr id="23" name="Text Placeholder 23">
            <a:extLst>
              <a:ext uri="{FF2B5EF4-FFF2-40B4-BE49-F238E27FC236}">
                <a16:creationId xmlns:a16="http://schemas.microsoft.com/office/drawing/2014/main" id="{A4E339AC-681A-4687-AA6F-2564BD70004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5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444E812B-7DD4-42B0-9C0F-08BEFD367DC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1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6B25A543-3E2F-4CF3-838A-D956BD75A246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2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FFA594E-57FA-4F87-8704-4C6E6F754CA6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3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79815074-342E-4889-88CD-1CA47A98D62F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4</a:t>
            </a:r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29F41EE5-04F3-4E4E-A49A-4F451A21AAE5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noProof="0"/>
          </a:p>
        </p:txBody>
      </p:sp>
      <p:sp>
        <p:nvSpPr>
          <p:cNvPr id="12" name="Otsikko 1">
            <a:hlinkClick r:id="rId2"/>
          </p:cNvPr>
          <p:cNvSpPr txBox="1">
            <a:spLocks/>
          </p:cNvSpPr>
          <p:nvPr userDrawn="1"/>
        </p:nvSpPr>
        <p:spPr>
          <a:xfrm>
            <a:off x="3717365" y="3568351"/>
            <a:ext cx="1709289" cy="36435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en-GB" sz="1800" spc="0" baseline="0" noProof="0">
                <a:solidFill>
                  <a:schemeClr val="tx1"/>
                </a:solidFill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8" y="1364641"/>
            <a:ext cx="5995987" cy="1306097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noProof="0"/>
              <a:t>Add text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C9347860-25FE-4238-99AE-A80001A8A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501900"/>
            <a:ext cx="1850304" cy="1641600"/>
          </a:xfrm>
          <a:prstGeom prst="rect">
            <a:avLst/>
          </a:prstGeom>
        </p:spPr>
      </p:pic>
      <p:grpSp>
        <p:nvGrpSpPr>
          <p:cNvPr id="2" name="Ryhmä 1">
            <a:extLst>
              <a:ext uri="{FF2B5EF4-FFF2-40B4-BE49-F238E27FC236}">
                <a16:creationId xmlns:a16="http://schemas.microsoft.com/office/drawing/2014/main" id="{26B21FF2-24DA-4F2F-BA98-59921521DB43}"/>
              </a:ext>
            </a:extLst>
          </p:cNvPr>
          <p:cNvGrpSpPr/>
          <p:nvPr userDrawn="1"/>
        </p:nvGrpSpPr>
        <p:grpSpPr>
          <a:xfrm>
            <a:off x="3072065" y="2781436"/>
            <a:ext cx="2990354" cy="436060"/>
            <a:chOff x="3072065" y="2781436"/>
            <a:chExt cx="2990354" cy="436060"/>
          </a:xfrm>
        </p:grpSpPr>
        <p:pic>
          <p:nvPicPr>
            <p:cNvPr id="14" name="Picture 28">
              <a:hlinkClick r:id="rId4"/>
              <a:extLst>
                <a:ext uri="{FF2B5EF4-FFF2-40B4-BE49-F238E27FC236}">
                  <a16:creationId xmlns:a16="http://schemas.microsoft.com/office/drawing/2014/main" id="{3EF2E1DA-C88B-48C9-8176-65FE844099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72065" y="2798396"/>
              <a:ext cx="419100" cy="419100"/>
            </a:xfrm>
            <a:prstGeom prst="rect">
              <a:avLst/>
            </a:prstGeom>
          </p:spPr>
        </p:pic>
        <p:pic>
          <p:nvPicPr>
            <p:cNvPr id="15" name="Picture 29">
              <a:hlinkClick r:id="rId6"/>
              <a:extLst>
                <a:ext uri="{FF2B5EF4-FFF2-40B4-BE49-F238E27FC236}">
                  <a16:creationId xmlns:a16="http://schemas.microsoft.com/office/drawing/2014/main" id="{E7E65751-08BE-4F57-B486-459DDCFB15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86316" y="2798396"/>
              <a:ext cx="419100" cy="419100"/>
            </a:xfrm>
            <a:prstGeom prst="rect">
              <a:avLst/>
            </a:prstGeom>
          </p:spPr>
        </p:pic>
        <p:pic>
          <p:nvPicPr>
            <p:cNvPr id="17" name="Picture 30">
              <a:hlinkClick r:id="rId8"/>
              <a:extLst>
                <a:ext uri="{FF2B5EF4-FFF2-40B4-BE49-F238E27FC236}">
                  <a16:creationId xmlns:a16="http://schemas.microsoft.com/office/drawing/2014/main" id="{DEFF7CDA-D281-4C4B-82A2-B7F1F2E8C1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00567" y="2798396"/>
              <a:ext cx="419100" cy="419100"/>
            </a:xfrm>
            <a:prstGeom prst="rect">
              <a:avLst/>
            </a:prstGeom>
          </p:spPr>
        </p:pic>
        <p:pic>
          <p:nvPicPr>
            <p:cNvPr id="18" name="Picture 31">
              <a:hlinkClick r:id="rId10"/>
              <a:extLst>
                <a:ext uri="{FF2B5EF4-FFF2-40B4-BE49-F238E27FC236}">
                  <a16:creationId xmlns:a16="http://schemas.microsoft.com/office/drawing/2014/main" id="{8387CA75-37F7-482D-8285-BA9153DF6E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14818" y="2798396"/>
              <a:ext cx="419100" cy="419100"/>
            </a:xfrm>
            <a:prstGeom prst="rect">
              <a:avLst/>
            </a:prstGeom>
          </p:spPr>
        </p:pic>
        <p:pic>
          <p:nvPicPr>
            <p:cNvPr id="19" name="Picture 32">
              <a:hlinkClick r:id="rId12"/>
              <a:extLst>
                <a:ext uri="{FF2B5EF4-FFF2-40B4-BE49-F238E27FC236}">
                  <a16:creationId xmlns:a16="http://schemas.microsoft.com/office/drawing/2014/main" id="{C6AC5F31-1817-4EBD-8227-BB4F487C19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9069" y="2781436"/>
              <a:ext cx="419100" cy="419100"/>
            </a:xfrm>
            <a:prstGeom prst="rect">
              <a:avLst/>
            </a:prstGeom>
          </p:spPr>
        </p:pic>
        <p:pic>
          <p:nvPicPr>
            <p:cNvPr id="20" name="Picture 33">
              <a:hlinkClick r:id="rId14"/>
              <a:extLst>
                <a:ext uri="{FF2B5EF4-FFF2-40B4-BE49-F238E27FC236}">
                  <a16:creationId xmlns:a16="http://schemas.microsoft.com/office/drawing/2014/main" id="{45B5CEB8-F90A-4354-8655-6832A00E3C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43319" y="2781436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7" userDrawn="1">
          <p15:clr>
            <a:srgbClr val="FBAE40"/>
          </p15:clr>
        </p15:guide>
        <p15:guide id="2" orient="horz" pos="202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8" y="896699"/>
            <a:ext cx="3869137" cy="57077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8" y="1781298"/>
            <a:ext cx="3869137" cy="3516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8" y="2794132"/>
            <a:ext cx="3869137" cy="2944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8" y="3088551"/>
            <a:ext cx="3869137" cy="324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</a:p>
          <a:p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0D3A071-9CC9-48AC-9D2F-A9841C2BE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501900"/>
            <a:ext cx="1850304" cy="1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8" y="28438"/>
            <a:ext cx="8492897" cy="9995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8" y="1241467"/>
            <a:ext cx="8492897" cy="304946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84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0" y="26955"/>
            <a:ext cx="8497093" cy="101629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347789"/>
            <a:ext cx="4150122" cy="2936212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347789"/>
            <a:ext cx="4078684" cy="2936212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84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3" y="0"/>
            <a:ext cx="4433207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8" y="1358537"/>
            <a:ext cx="4052221" cy="292546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8" y="34800"/>
            <a:ext cx="4052221" cy="10414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4" name="Kuva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3" y="0"/>
            <a:ext cx="4433207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19113"/>
            <a:ext cx="4218160" cy="37675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Lorem ipsum dolor sit amet, consectetur adipiscing elit. Maecenas velit velit, consequat eget ullamcorper a, maximus ac ex.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4B777E04-278C-4AC2-9485-062D30E2C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288394"/>
            <a:ext cx="1991440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0" y="1759425"/>
            <a:ext cx="7669159" cy="1352265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Divider – Headline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874F57F-2B71-4CF6-BE75-301149EF1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288394"/>
            <a:ext cx="1991440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8" y="28435"/>
            <a:ext cx="8497093" cy="10070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8" y="1208314"/>
            <a:ext cx="8497093" cy="30756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noProof="0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29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4672740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0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8" y="28435"/>
            <a:ext cx="8497093" cy="10070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29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4672740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72753F42-F365-4A79-A0C2-40E4B7E09344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8" y="1208314"/>
            <a:ext cx="8497093" cy="3080476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en-GB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585734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0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4848629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4672740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9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E44BA0-981E-4870-AE23-F437909A7622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92328" y="28438"/>
            <a:ext cx="8851672" cy="999574"/>
          </a:xfrm>
        </p:spPr>
        <p:txBody>
          <a:bodyPr/>
          <a:lstStyle/>
          <a:p>
            <a:r>
              <a:rPr lang="en-US" sz="3600" dirty="0"/>
              <a:t>Assignment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FC0E7-7B8D-4BA5-AE5C-70371AF07733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92328" y="761227"/>
            <a:ext cx="8492897" cy="3049460"/>
          </a:xfrm>
        </p:spPr>
        <p:txBody>
          <a:bodyPr/>
          <a:lstStyle/>
          <a:p>
            <a:r>
              <a:rPr lang="en-US" sz="1400" dirty="0"/>
              <a:t>Crafting a competitive brand landscape: Identify a category of your choice. Pick out 4 different brands from this category. Place these brands on a 2x2 matrix where the two axes are “Centrality to the category” and “Distinctiveness from other category members.” Justify your placement for each brand based on their brand actions (75-100 words for each brand). Finally, reflect on potential opportunities for beneficial movement within the matrix for any one brand (75-100 words).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CC6B90-5BCE-B049-90FA-FFC1D4D8F8E6}"/>
              </a:ext>
            </a:extLst>
          </p:cNvPr>
          <p:cNvCxnSpPr/>
          <p:nvPr/>
        </p:nvCxnSpPr>
        <p:spPr>
          <a:xfrm>
            <a:off x="4503634" y="2879933"/>
            <a:ext cx="0" cy="21279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CF6BC7-3147-0244-9008-212573B8FCF0}"/>
              </a:ext>
            </a:extLst>
          </p:cNvPr>
          <p:cNvCxnSpPr/>
          <p:nvPr/>
        </p:nvCxnSpPr>
        <p:spPr>
          <a:xfrm>
            <a:off x="2623559" y="3854153"/>
            <a:ext cx="3837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6B52034-3476-7641-9C4F-036815BECDAE}"/>
              </a:ext>
            </a:extLst>
          </p:cNvPr>
          <p:cNvSpPr txBox="1"/>
          <p:nvPr/>
        </p:nvSpPr>
        <p:spPr>
          <a:xfrm>
            <a:off x="3925591" y="2063919"/>
            <a:ext cx="115608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Centrality to </a:t>
            </a:r>
          </a:p>
          <a:p>
            <a:r>
              <a:rPr lang="en-US" dirty="0"/>
              <a:t>the category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54B88B-0113-6540-B666-DF468458702F}"/>
              </a:ext>
            </a:extLst>
          </p:cNvPr>
          <p:cNvSpPr txBox="1"/>
          <p:nvPr/>
        </p:nvSpPr>
        <p:spPr>
          <a:xfrm>
            <a:off x="4242711" y="2635415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B2B561-0AB8-5147-9028-98BB41AC39C3}"/>
              </a:ext>
            </a:extLst>
          </p:cNvPr>
          <p:cNvSpPr txBox="1"/>
          <p:nvPr/>
        </p:nvSpPr>
        <p:spPr>
          <a:xfrm>
            <a:off x="4265428" y="4864704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E017E6-B07A-7445-9342-B3534E3F10D8}"/>
              </a:ext>
            </a:extLst>
          </p:cNvPr>
          <p:cNvSpPr txBox="1"/>
          <p:nvPr/>
        </p:nvSpPr>
        <p:spPr>
          <a:xfrm>
            <a:off x="6385597" y="3701615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High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01CC1E-4BB8-7047-B300-B0439BB2D3AA}"/>
              </a:ext>
            </a:extLst>
          </p:cNvPr>
          <p:cNvSpPr txBox="1"/>
          <p:nvPr/>
        </p:nvSpPr>
        <p:spPr>
          <a:xfrm>
            <a:off x="2159775" y="3701615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Low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8D6A5A-4FDE-A449-BF16-4CBA06F85937}"/>
              </a:ext>
            </a:extLst>
          </p:cNvPr>
          <p:cNvSpPr/>
          <p:nvPr/>
        </p:nvSpPr>
        <p:spPr>
          <a:xfrm>
            <a:off x="6861494" y="3601588"/>
            <a:ext cx="1994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Distinctiveness from other </a:t>
            </a:r>
          </a:p>
          <a:p>
            <a:r>
              <a:rPr lang="en-US" sz="1200" dirty="0"/>
              <a:t>category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59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4">
      <a:dk1>
        <a:sysClr val="windowText" lastClr="000000"/>
      </a:dk1>
      <a:lt1>
        <a:sysClr val="window" lastClr="FFFFFF"/>
      </a:lt1>
      <a:dk2>
        <a:srgbClr val="78BE20"/>
      </a:dk2>
      <a:lt2>
        <a:srgbClr val="AED879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BIZ_169_EN.pptx" id="{E68F8044-37E2-41CE-B834-7B9B753E7884}" vid="{A03C304B-FE21-483C-9832-56A7F0FF16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Office-teema</Template>
  <TotalTime>0</TotalTime>
  <Words>101</Words>
  <Application>Microsoft Macintosh PowerPoint</Application>
  <PresentationFormat>On-screen Show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</vt:lpstr>
      <vt:lpstr>Calibri</vt:lpstr>
      <vt:lpstr>Office-teema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Bhatnagar Kushagra</dc:creator>
  <cp:lastModifiedBy>Bhatnagar Kushagra</cp:lastModifiedBy>
  <cp:revision>1</cp:revision>
  <dcterms:created xsi:type="dcterms:W3CDTF">2022-04-28T18:11:17Z</dcterms:created>
  <dcterms:modified xsi:type="dcterms:W3CDTF">2022-04-28T18:11:44Z</dcterms:modified>
</cp:coreProperties>
</file>