
<file path=[Content_Types].xml><?xml version="1.0" encoding="utf-8"?>
<Types xmlns="http://schemas.openxmlformats.org/package/2006/content-types">
  <Default Extension="emf" ContentType="image/x-emf"/>
  <Default Extension="glb" ContentType="model/gltf.binary"/>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8"/>
  </p:notesMasterIdLst>
  <p:sldIdLst>
    <p:sldId id="1234" r:id="rId2"/>
    <p:sldId id="1157" r:id="rId3"/>
    <p:sldId id="1291" r:id="rId4"/>
    <p:sldId id="1194" r:id="rId5"/>
    <p:sldId id="1203" r:id="rId6"/>
    <p:sldId id="1198" r:id="rId7"/>
    <p:sldId id="1209" r:id="rId8"/>
    <p:sldId id="1210" r:id="rId9"/>
    <p:sldId id="1211" r:id="rId10"/>
    <p:sldId id="1212" r:id="rId11"/>
    <p:sldId id="1213" r:id="rId12"/>
    <p:sldId id="1217" r:id="rId13"/>
    <p:sldId id="1216" r:id="rId14"/>
    <p:sldId id="1219" r:id="rId15"/>
    <p:sldId id="1220" r:id="rId16"/>
    <p:sldId id="1221" r:id="rId17"/>
    <p:sldId id="1223" r:id="rId18"/>
    <p:sldId id="1274" r:id="rId19"/>
    <p:sldId id="1275" r:id="rId20"/>
    <p:sldId id="1215" r:id="rId21"/>
    <p:sldId id="1289" r:id="rId22"/>
    <p:sldId id="1288" r:id="rId23"/>
    <p:sldId id="1290" r:id="rId24"/>
    <p:sldId id="1287" r:id="rId25"/>
    <p:sldId id="1286" r:id="rId26"/>
    <p:sldId id="1278" r:id="rId27"/>
    <p:sldId id="1279" r:id="rId28"/>
    <p:sldId id="1281" r:id="rId29"/>
    <p:sldId id="1280" r:id="rId30"/>
    <p:sldId id="1225" r:id="rId31"/>
    <p:sldId id="1235" r:id="rId32"/>
    <p:sldId id="1238" r:id="rId33"/>
    <p:sldId id="1237" r:id="rId34"/>
    <p:sldId id="1239" r:id="rId35"/>
    <p:sldId id="283" r:id="rId36"/>
    <p:sldId id="273" r:id="rId37"/>
    <p:sldId id="1226" r:id="rId38"/>
    <p:sldId id="1240" r:id="rId39"/>
    <p:sldId id="281" r:id="rId40"/>
    <p:sldId id="280" r:id="rId41"/>
    <p:sldId id="1227" r:id="rId42"/>
    <p:sldId id="1230" r:id="rId43"/>
    <p:sldId id="1228" r:id="rId44"/>
    <p:sldId id="294" r:id="rId45"/>
    <p:sldId id="329" r:id="rId46"/>
    <p:sldId id="311" r:id="rId47"/>
    <p:sldId id="1231" r:id="rId48"/>
    <p:sldId id="285" r:id="rId49"/>
    <p:sldId id="1232" r:id="rId50"/>
    <p:sldId id="1233" r:id="rId51"/>
    <p:sldId id="1224" r:id="rId52"/>
    <p:sldId id="1170" r:id="rId53"/>
    <p:sldId id="1172" r:id="rId54"/>
    <p:sldId id="1173" r:id="rId55"/>
    <p:sldId id="292" r:id="rId56"/>
    <p:sldId id="295" r:id="rId57"/>
  </p:sldIdLst>
  <p:sldSz cx="12192000" cy="6858000"/>
  <p:notesSz cx="6858000" cy="9144000"/>
  <p:defaultTextStyle>
    <a:defPPr>
      <a:defRPr lang="it-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DAD55"/>
    <a:srgbClr val="4F97B1"/>
    <a:srgbClr val="6B4B97"/>
    <a:srgbClr val="3269AE"/>
    <a:srgbClr val="9D2E41"/>
    <a:srgbClr val="D67D41"/>
    <a:srgbClr val="F6CE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211"/>
    <p:restoredTop sz="85986"/>
  </p:normalViewPr>
  <p:slideViewPr>
    <p:cSldViewPr snapToGrid="0">
      <p:cViewPr varScale="1">
        <p:scale>
          <a:sx n="109" d="100"/>
          <a:sy n="109" d="100"/>
        </p:scale>
        <p:origin x="616"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openxmlformats.org/officeDocument/2006/relationships/oleObject" Target="Cartel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it-FI"/>
        </a:p>
      </c:txPr>
    </c:title>
    <c:autoTitleDeleted val="0"/>
    <c:plotArea>
      <c:layout/>
      <c:barChart>
        <c:barDir val="col"/>
        <c:grouping val="clustered"/>
        <c:varyColors val="0"/>
        <c:ser>
          <c:idx val="0"/>
          <c:order val="0"/>
          <c:tx>
            <c:strRef>
              <c:f>Foglio1!$B$2</c:f>
              <c:strCache>
                <c:ptCount val="1"/>
                <c:pt idx="0">
                  <c:v>Customer spending</c:v>
                </c:pt>
              </c:strCache>
            </c:strRef>
          </c:tx>
          <c:spPr>
            <a:solidFill>
              <a:schemeClr val="accent1"/>
            </a:solidFill>
            <a:ln>
              <a:noFill/>
            </a:ln>
            <a:effectLst/>
          </c:spPr>
          <c:invertIfNegative val="0"/>
          <c:dPt>
            <c:idx val="0"/>
            <c:invertIfNegative val="0"/>
            <c:bubble3D val="0"/>
            <c:spPr>
              <a:solidFill>
                <a:schemeClr val="accent4"/>
              </a:solidFill>
              <a:ln>
                <a:noFill/>
              </a:ln>
              <a:effectLst/>
            </c:spPr>
            <c:extLst>
              <c:ext xmlns:c16="http://schemas.microsoft.com/office/drawing/2014/chart" uri="{C3380CC4-5D6E-409C-BE32-E72D297353CC}">
                <c16:uniqueId val="{00000001-F4C4-0B49-B426-2D946DCD33AB}"/>
              </c:ext>
            </c:extLst>
          </c:dPt>
          <c:dPt>
            <c:idx val="1"/>
            <c:invertIfNegative val="0"/>
            <c:bubble3D val="0"/>
            <c:spPr>
              <a:solidFill>
                <a:schemeClr val="tx1">
                  <a:lumMod val="75000"/>
                  <a:lumOff val="25000"/>
                </a:schemeClr>
              </a:solidFill>
              <a:ln>
                <a:noFill/>
              </a:ln>
              <a:effectLst/>
            </c:spPr>
            <c:extLst>
              <c:ext xmlns:c16="http://schemas.microsoft.com/office/drawing/2014/chart" uri="{C3380CC4-5D6E-409C-BE32-E72D297353CC}">
                <c16:uniqueId val="{00000003-F4C4-0B49-B426-2D946DCD33AB}"/>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it-FI"/>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Foglio1!$A$3:$A$4</c:f>
              <c:strCache>
                <c:ptCount val="2"/>
                <c:pt idx="0">
                  <c:v>Technology presence</c:v>
                </c:pt>
                <c:pt idx="1">
                  <c:v>Technology absence</c:v>
                </c:pt>
              </c:strCache>
            </c:strRef>
          </c:cat>
          <c:val>
            <c:numRef>
              <c:f>Foglio1!$B$3:$B$4</c:f>
              <c:numCache>
                <c:formatCode>General</c:formatCode>
                <c:ptCount val="2"/>
                <c:pt idx="0">
                  <c:v>104</c:v>
                </c:pt>
                <c:pt idx="1">
                  <c:v>126</c:v>
                </c:pt>
              </c:numCache>
            </c:numRef>
          </c:val>
          <c:extLst>
            <c:ext xmlns:c16="http://schemas.microsoft.com/office/drawing/2014/chart" uri="{C3380CC4-5D6E-409C-BE32-E72D297353CC}">
              <c16:uniqueId val="{00000004-F4C4-0B49-B426-2D946DCD33AB}"/>
            </c:ext>
          </c:extLst>
        </c:ser>
        <c:dLbls>
          <c:showLegendKey val="0"/>
          <c:showVal val="0"/>
          <c:showCatName val="0"/>
          <c:showSerName val="0"/>
          <c:showPercent val="0"/>
          <c:showBubbleSize val="0"/>
        </c:dLbls>
        <c:gapWidth val="219"/>
        <c:overlap val="-27"/>
        <c:axId val="979565104"/>
        <c:axId val="979512208"/>
      </c:barChart>
      <c:catAx>
        <c:axId val="979565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FI"/>
          </a:p>
        </c:txPr>
        <c:crossAx val="979512208"/>
        <c:crosses val="autoZero"/>
        <c:auto val="1"/>
        <c:lblAlgn val="ctr"/>
        <c:lblOffset val="100"/>
        <c:noMultiLvlLbl val="0"/>
      </c:catAx>
      <c:valAx>
        <c:axId val="97951220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FI"/>
          </a:p>
        </c:txPr>
        <c:crossAx val="9795651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it-FI"/>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image" Target="../media/image40.jpeg"/></Relationships>
</file>

<file path=ppt/diagrams/_rels/drawing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image" Target="../media/image40.jpe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BF323B3-9E32-9A46-97F4-A37D58E590C8}"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it-IT"/>
        </a:p>
      </dgm:t>
    </dgm:pt>
    <dgm:pt modelId="{81F7B93C-6E6A-E54D-B862-EE00C6EF55DE}">
      <dgm:prSet/>
      <dgm:spPr/>
      <dgm:t>
        <a:bodyPr/>
        <a:lstStyle/>
        <a:p>
          <a:r>
            <a:rPr lang="it-IT" dirty="0"/>
            <a:t>Strategies</a:t>
          </a:r>
          <a:r>
            <a:rPr lang="it-IT" baseline="0" dirty="0"/>
            <a:t> to </a:t>
          </a:r>
          <a:r>
            <a:rPr lang="it-IT" baseline="0" dirty="0" err="1"/>
            <a:t>adapt</a:t>
          </a:r>
          <a:r>
            <a:rPr lang="it-IT" baseline="0" dirty="0"/>
            <a:t> to </a:t>
          </a:r>
          <a:r>
            <a:rPr lang="it-IT" baseline="0" dirty="0" err="1"/>
            <a:t>digitalization</a:t>
          </a:r>
          <a:endParaRPr lang="it-FI" dirty="0"/>
        </a:p>
      </dgm:t>
    </dgm:pt>
    <dgm:pt modelId="{49C2D8DA-A996-7F48-892D-D18B0BF66B52}" type="parTrans" cxnId="{454B54F1-C075-4248-829A-81EF9E7B9AED}">
      <dgm:prSet/>
      <dgm:spPr/>
      <dgm:t>
        <a:bodyPr/>
        <a:lstStyle/>
        <a:p>
          <a:endParaRPr lang="it-IT"/>
        </a:p>
      </dgm:t>
    </dgm:pt>
    <dgm:pt modelId="{8778121D-D646-E04C-AAA5-C99EA7D278C4}" type="sibTrans" cxnId="{454B54F1-C075-4248-829A-81EF9E7B9AED}">
      <dgm:prSet/>
      <dgm:spPr/>
      <dgm:t>
        <a:bodyPr/>
        <a:lstStyle/>
        <a:p>
          <a:endParaRPr lang="it-IT"/>
        </a:p>
      </dgm:t>
    </dgm:pt>
    <dgm:pt modelId="{9AE48D35-2E93-1A4E-8A34-562FBC0E3692}">
      <dgm:prSet/>
      <dgm:spPr/>
      <dgm:t>
        <a:bodyPr/>
        <a:lstStyle/>
        <a:p>
          <a:r>
            <a:rPr lang="en-US" dirty="0"/>
            <a:t>Grewal et al. 2020</a:t>
          </a:r>
          <a:endParaRPr lang="it-FI" dirty="0"/>
        </a:p>
      </dgm:t>
    </dgm:pt>
    <dgm:pt modelId="{059CD76F-7159-004C-9386-B1FB29B5AA93}" type="parTrans" cxnId="{E053BA95-934F-244F-9A95-40343DBB7E6C}">
      <dgm:prSet/>
      <dgm:spPr/>
      <dgm:t>
        <a:bodyPr/>
        <a:lstStyle/>
        <a:p>
          <a:endParaRPr lang="it-IT"/>
        </a:p>
      </dgm:t>
    </dgm:pt>
    <dgm:pt modelId="{6C9F122C-FF71-294F-A540-683213A64D2E}" type="sibTrans" cxnId="{E053BA95-934F-244F-9A95-40343DBB7E6C}">
      <dgm:prSet/>
      <dgm:spPr/>
      <dgm:t>
        <a:bodyPr/>
        <a:lstStyle/>
        <a:p>
          <a:endParaRPr lang="it-IT"/>
        </a:p>
      </dgm:t>
    </dgm:pt>
    <dgm:pt modelId="{2093E646-9DAC-064D-918D-4579331F6F39}">
      <dgm:prSet custT="1"/>
      <dgm:spPr/>
      <dgm:t>
        <a:bodyPr/>
        <a:lstStyle/>
        <a:p>
          <a:r>
            <a:rPr lang="it-FI" sz="2700" kern="1200" dirty="0">
              <a:solidFill>
                <a:prstClr val="white"/>
              </a:solidFill>
              <a:latin typeface="Calibri" panose="020F0502020204030204"/>
              <a:ea typeface="+mn-ea"/>
              <a:cs typeface="+mn-cs"/>
            </a:rPr>
            <a:t>Technologies in-store</a:t>
          </a:r>
        </a:p>
      </dgm:t>
    </dgm:pt>
    <dgm:pt modelId="{5CDDE1FA-14EF-1343-A2E2-C43D23EEED73}" type="parTrans" cxnId="{45F0F0D2-D2C7-2345-9E16-E3A7E0AF988A}">
      <dgm:prSet/>
      <dgm:spPr/>
      <dgm:t>
        <a:bodyPr/>
        <a:lstStyle/>
        <a:p>
          <a:endParaRPr lang="it-IT"/>
        </a:p>
      </dgm:t>
    </dgm:pt>
    <dgm:pt modelId="{38069F15-598C-EE41-B5A2-AF6091B4E66C}" type="sibTrans" cxnId="{45F0F0D2-D2C7-2345-9E16-E3A7E0AF988A}">
      <dgm:prSet/>
      <dgm:spPr/>
      <dgm:t>
        <a:bodyPr/>
        <a:lstStyle/>
        <a:p>
          <a:endParaRPr lang="it-IT"/>
        </a:p>
      </dgm:t>
    </dgm:pt>
    <dgm:pt modelId="{A88319FB-223C-5348-B138-655F09FAA39F}">
      <dgm:prSet/>
      <dgm:spPr/>
      <dgm:t>
        <a:bodyPr/>
        <a:lstStyle/>
        <a:p>
          <a:r>
            <a:rPr lang="it-FI" dirty="0"/>
            <a:t>Robot</a:t>
          </a:r>
        </a:p>
      </dgm:t>
    </dgm:pt>
    <dgm:pt modelId="{1CD99309-6CFC-2341-897B-50A50CD3D8AF}" type="parTrans" cxnId="{E4E80455-DE8A-FE40-A6FA-A0B90F6611DF}">
      <dgm:prSet/>
      <dgm:spPr/>
      <dgm:t>
        <a:bodyPr/>
        <a:lstStyle/>
        <a:p>
          <a:endParaRPr lang="it-IT"/>
        </a:p>
      </dgm:t>
    </dgm:pt>
    <dgm:pt modelId="{3F7F109A-AB91-8247-B2DB-BC7D8267BE18}" type="sibTrans" cxnId="{E4E80455-DE8A-FE40-A6FA-A0B90F6611DF}">
      <dgm:prSet/>
      <dgm:spPr/>
      <dgm:t>
        <a:bodyPr/>
        <a:lstStyle/>
        <a:p>
          <a:endParaRPr lang="it-IT"/>
        </a:p>
      </dgm:t>
    </dgm:pt>
    <dgm:pt modelId="{42B26D2F-FC0D-5341-BB53-5E6070EB01BA}">
      <dgm:prSet/>
      <dgm:spPr/>
      <dgm:t>
        <a:bodyPr/>
        <a:lstStyle/>
        <a:p>
          <a:r>
            <a:rPr lang="en-US" dirty="0"/>
            <a:t>Fashion store case and </a:t>
          </a:r>
          <a:r>
            <a:rPr lang="en-US" dirty="0">
              <a:effectLst/>
            </a:rPr>
            <a:t>Pyramid model (Parasuraman and Grewal 2000) </a:t>
          </a:r>
          <a:endParaRPr lang="it-FI" dirty="0"/>
        </a:p>
      </dgm:t>
    </dgm:pt>
    <dgm:pt modelId="{E605787D-2B7B-1941-8A36-76DD0D122E15}" type="parTrans" cxnId="{26CA85F0-F939-AB4C-ADD6-FD893B406A85}">
      <dgm:prSet/>
      <dgm:spPr/>
      <dgm:t>
        <a:bodyPr/>
        <a:lstStyle/>
        <a:p>
          <a:endParaRPr lang="it-IT"/>
        </a:p>
      </dgm:t>
    </dgm:pt>
    <dgm:pt modelId="{67B248E1-73C6-F949-AA69-E87AF38D0557}" type="sibTrans" cxnId="{26CA85F0-F939-AB4C-ADD6-FD893B406A85}">
      <dgm:prSet/>
      <dgm:spPr/>
      <dgm:t>
        <a:bodyPr/>
        <a:lstStyle/>
        <a:p>
          <a:endParaRPr lang="it-IT"/>
        </a:p>
      </dgm:t>
    </dgm:pt>
    <dgm:pt modelId="{81271106-CAF8-204A-BE73-E22DFF08654E}">
      <dgm:prSet/>
      <dgm:spPr/>
      <dgm:t>
        <a:bodyPr/>
        <a:lstStyle/>
        <a:p>
          <a:r>
            <a:rPr lang="it-IT" dirty="0" err="1"/>
            <a:t>Physical</a:t>
          </a:r>
          <a:r>
            <a:rPr lang="it-IT" dirty="0"/>
            <a:t> </a:t>
          </a:r>
          <a:r>
            <a:rPr lang="it-IT" dirty="0" err="1"/>
            <a:t>environment</a:t>
          </a:r>
          <a:endParaRPr lang="it-IT" dirty="0"/>
        </a:p>
      </dgm:t>
    </dgm:pt>
    <dgm:pt modelId="{5EF638FB-7A55-4442-B293-2296A116FA54}" type="parTrans" cxnId="{5EEEDFFE-B530-0E49-B7C3-1BE18828D93C}">
      <dgm:prSet/>
      <dgm:spPr/>
      <dgm:t>
        <a:bodyPr/>
        <a:lstStyle/>
        <a:p>
          <a:endParaRPr lang="it-IT"/>
        </a:p>
      </dgm:t>
    </dgm:pt>
    <dgm:pt modelId="{1A77826C-64CD-BF46-BBED-D186A87A587F}" type="sibTrans" cxnId="{5EEEDFFE-B530-0E49-B7C3-1BE18828D93C}">
      <dgm:prSet/>
      <dgm:spPr/>
      <dgm:t>
        <a:bodyPr/>
        <a:lstStyle/>
        <a:p>
          <a:endParaRPr lang="it-IT"/>
        </a:p>
      </dgm:t>
    </dgm:pt>
    <dgm:pt modelId="{66E2F3E0-6D31-FB4A-B902-5FAB0E785A39}" type="pres">
      <dgm:prSet presAssocID="{EBF323B3-9E32-9A46-97F4-A37D58E590C8}" presName="linear" presStyleCnt="0">
        <dgm:presLayoutVars>
          <dgm:animLvl val="lvl"/>
          <dgm:resizeHandles val="exact"/>
        </dgm:presLayoutVars>
      </dgm:prSet>
      <dgm:spPr/>
    </dgm:pt>
    <dgm:pt modelId="{76EB446D-A940-A342-8F0B-20A32E095AAA}" type="pres">
      <dgm:prSet presAssocID="{81F7B93C-6E6A-E54D-B862-EE00C6EF55DE}" presName="parentText" presStyleLbl="node1" presStyleIdx="0" presStyleCnt="6">
        <dgm:presLayoutVars>
          <dgm:chMax val="0"/>
          <dgm:bulletEnabled val="1"/>
        </dgm:presLayoutVars>
      </dgm:prSet>
      <dgm:spPr/>
    </dgm:pt>
    <dgm:pt modelId="{948CC352-15AE-A94D-BF15-E2D7F4C1AD6F}" type="pres">
      <dgm:prSet presAssocID="{8778121D-D646-E04C-AAA5-C99EA7D278C4}" presName="spacer" presStyleCnt="0"/>
      <dgm:spPr/>
    </dgm:pt>
    <dgm:pt modelId="{3F1863F5-13DD-3947-8DC7-40B8D3F3685F}" type="pres">
      <dgm:prSet presAssocID="{9AE48D35-2E93-1A4E-8A34-562FBC0E3692}" presName="parentText" presStyleLbl="node1" presStyleIdx="1" presStyleCnt="6">
        <dgm:presLayoutVars>
          <dgm:chMax val="0"/>
          <dgm:bulletEnabled val="1"/>
        </dgm:presLayoutVars>
      </dgm:prSet>
      <dgm:spPr/>
    </dgm:pt>
    <dgm:pt modelId="{D85FF5FA-1DE2-074B-95B7-E21EC2061060}" type="pres">
      <dgm:prSet presAssocID="{6C9F122C-FF71-294F-A540-683213A64D2E}" presName="spacer" presStyleCnt="0"/>
      <dgm:spPr/>
    </dgm:pt>
    <dgm:pt modelId="{A37AB553-59B9-EA46-87A0-A9A6279C5553}" type="pres">
      <dgm:prSet presAssocID="{2093E646-9DAC-064D-918D-4579331F6F39}" presName="parentText" presStyleLbl="node1" presStyleIdx="2" presStyleCnt="6">
        <dgm:presLayoutVars>
          <dgm:chMax val="0"/>
          <dgm:bulletEnabled val="1"/>
        </dgm:presLayoutVars>
      </dgm:prSet>
      <dgm:spPr/>
    </dgm:pt>
    <dgm:pt modelId="{2D036809-FD65-3D40-81FF-FB7053159181}" type="pres">
      <dgm:prSet presAssocID="{38069F15-598C-EE41-B5A2-AF6091B4E66C}" presName="spacer" presStyleCnt="0"/>
      <dgm:spPr/>
    </dgm:pt>
    <dgm:pt modelId="{A76D193E-02F8-C241-A320-394C4F9A9039}" type="pres">
      <dgm:prSet presAssocID="{A88319FB-223C-5348-B138-655F09FAA39F}" presName="parentText" presStyleLbl="node1" presStyleIdx="3" presStyleCnt="6">
        <dgm:presLayoutVars>
          <dgm:chMax val="0"/>
          <dgm:bulletEnabled val="1"/>
        </dgm:presLayoutVars>
      </dgm:prSet>
      <dgm:spPr/>
    </dgm:pt>
    <dgm:pt modelId="{EF065D5E-B013-914B-9C41-4095A3459FB5}" type="pres">
      <dgm:prSet presAssocID="{3F7F109A-AB91-8247-B2DB-BC7D8267BE18}" presName="spacer" presStyleCnt="0"/>
      <dgm:spPr/>
    </dgm:pt>
    <dgm:pt modelId="{90381492-56C3-5644-9CD1-B0D6BABBE2B5}" type="pres">
      <dgm:prSet presAssocID="{42B26D2F-FC0D-5341-BB53-5E6070EB01BA}" presName="parentText" presStyleLbl="node1" presStyleIdx="4" presStyleCnt="6">
        <dgm:presLayoutVars>
          <dgm:chMax val="0"/>
          <dgm:bulletEnabled val="1"/>
        </dgm:presLayoutVars>
      </dgm:prSet>
      <dgm:spPr/>
    </dgm:pt>
    <dgm:pt modelId="{14A4079E-0062-174B-8816-4798DA4003F4}" type="pres">
      <dgm:prSet presAssocID="{67B248E1-73C6-F949-AA69-E87AF38D0557}" presName="spacer" presStyleCnt="0"/>
      <dgm:spPr/>
    </dgm:pt>
    <dgm:pt modelId="{0920E76D-EC3B-894F-9292-FDF61D646918}" type="pres">
      <dgm:prSet presAssocID="{81271106-CAF8-204A-BE73-E22DFF08654E}" presName="parentText" presStyleLbl="node1" presStyleIdx="5" presStyleCnt="6">
        <dgm:presLayoutVars>
          <dgm:chMax val="0"/>
          <dgm:bulletEnabled val="1"/>
        </dgm:presLayoutVars>
      </dgm:prSet>
      <dgm:spPr/>
    </dgm:pt>
  </dgm:ptLst>
  <dgm:cxnLst>
    <dgm:cxn modelId="{6AF7D817-BD26-C14E-AC50-8FA53511D734}" type="presOf" srcId="{81271106-CAF8-204A-BE73-E22DFF08654E}" destId="{0920E76D-EC3B-894F-9292-FDF61D646918}" srcOrd="0" destOrd="0" presId="urn:microsoft.com/office/officeart/2005/8/layout/vList2"/>
    <dgm:cxn modelId="{D1C2EC31-47E7-AD4B-A021-0149690343AB}" type="presOf" srcId="{81F7B93C-6E6A-E54D-B862-EE00C6EF55DE}" destId="{76EB446D-A940-A342-8F0B-20A32E095AAA}" srcOrd="0" destOrd="0" presId="urn:microsoft.com/office/officeart/2005/8/layout/vList2"/>
    <dgm:cxn modelId="{BB113E52-572E-554E-884E-2ADE32321186}" type="presOf" srcId="{42B26D2F-FC0D-5341-BB53-5E6070EB01BA}" destId="{90381492-56C3-5644-9CD1-B0D6BABBE2B5}" srcOrd="0" destOrd="0" presId="urn:microsoft.com/office/officeart/2005/8/layout/vList2"/>
    <dgm:cxn modelId="{E4E80455-DE8A-FE40-A6FA-A0B90F6611DF}" srcId="{EBF323B3-9E32-9A46-97F4-A37D58E590C8}" destId="{A88319FB-223C-5348-B138-655F09FAA39F}" srcOrd="3" destOrd="0" parTransId="{1CD99309-6CFC-2341-897B-50A50CD3D8AF}" sibTransId="{3F7F109A-AB91-8247-B2DB-BC7D8267BE18}"/>
    <dgm:cxn modelId="{B0514960-8BA0-7442-A15E-4C727C4C5847}" type="presOf" srcId="{9AE48D35-2E93-1A4E-8A34-562FBC0E3692}" destId="{3F1863F5-13DD-3947-8DC7-40B8D3F3685F}" srcOrd="0" destOrd="0" presId="urn:microsoft.com/office/officeart/2005/8/layout/vList2"/>
    <dgm:cxn modelId="{694D6E7F-723D-594D-A6FC-350954FCA938}" type="presOf" srcId="{A88319FB-223C-5348-B138-655F09FAA39F}" destId="{A76D193E-02F8-C241-A320-394C4F9A9039}" srcOrd="0" destOrd="0" presId="urn:microsoft.com/office/officeart/2005/8/layout/vList2"/>
    <dgm:cxn modelId="{E053BA95-934F-244F-9A95-40343DBB7E6C}" srcId="{EBF323B3-9E32-9A46-97F4-A37D58E590C8}" destId="{9AE48D35-2E93-1A4E-8A34-562FBC0E3692}" srcOrd="1" destOrd="0" parTransId="{059CD76F-7159-004C-9386-B1FB29B5AA93}" sibTransId="{6C9F122C-FF71-294F-A540-683213A64D2E}"/>
    <dgm:cxn modelId="{45F0F0D2-D2C7-2345-9E16-E3A7E0AF988A}" srcId="{EBF323B3-9E32-9A46-97F4-A37D58E590C8}" destId="{2093E646-9DAC-064D-918D-4579331F6F39}" srcOrd="2" destOrd="0" parTransId="{5CDDE1FA-14EF-1343-A2E2-C43D23EEED73}" sibTransId="{38069F15-598C-EE41-B5A2-AF6091B4E66C}"/>
    <dgm:cxn modelId="{94BB1EEC-01DF-7D4C-8511-6D4F0EDC795E}" type="presOf" srcId="{2093E646-9DAC-064D-918D-4579331F6F39}" destId="{A37AB553-59B9-EA46-87A0-A9A6279C5553}" srcOrd="0" destOrd="0" presId="urn:microsoft.com/office/officeart/2005/8/layout/vList2"/>
    <dgm:cxn modelId="{26CA85F0-F939-AB4C-ADD6-FD893B406A85}" srcId="{EBF323B3-9E32-9A46-97F4-A37D58E590C8}" destId="{42B26D2F-FC0D-5341-BB53-5E6070EB01BA}" srcOrd="4" destOrd="0" parTransId="{E605787D-2B7B-1941-8A36-76DD0D122E15}" sibTransId="{67B248E1-73C6-F949-AA69-E87AF38D0557}"/>
    <dgm:cxn modelId="{454B54F1-C075-4248-829A-81EF9E7B9AED}" srcId="{EBF323B3-9E32-9A46-97F4-A37D58E590C8}" destId="{81F7B93C-6E6A-E54D-B862-EE00C6EF55DE}" srcOrd="0" destOrd="0" parTransId="{49C2D8DA-A996-7F48-892D-D18B0BF66B52}" sibTransId="{8778121D-D646-E04C-AAA5-C99EA7D278C4}"/>
    <dgm:cxn modelId="{5EEEDFFE-B530-0E49-B7C3-1BE18828D93C}" srcId="{EBF323B3-9E32-9A46-97F4-A37D58E590C8}" destId="{81271106-CAF8-204A-BE73-E22DFF08654E}" srcOrd="5" destOrd="0" parTransId="{5EF638FB-7A55-4442-B293-2296A116FA54}" sibTransId="{1A77826C-64CD-BF46-BBED-D186A87A587F}"/>
    <dgm:cxn modelId="{29A0A8FF-09AF-3E4A-BA43-E98F7F120770}" type="presOf" srcId="{EBF323B3-9E32-9A46-97F4-A37D58E590C8}" destId="{66E2F3E0-6D31-FB4A-B902-5FAB0E785A39}" srcOrd="0" destOrd="0" presId="urn:microsoft.com/office/officeart/2005/8/layout/vList2"/>
    <dgm:cxn modelId="{B926D472-6AE6-C345-8D3C-261F1E49E612}" type="presParOf" srcId="{66E2F3E0-6D31-FB4A-B902-5FAB0E785A39}" destId="{76EB446D-A940-A342-8F0B-20A32E095AAA}" srcOrd="0" destOrd="0" presId="urn:microsoft.com/office/officeart/2005/8/layout/vList2"/>
    <dgm:cxn modelId="{6CB0E16E-B72C-5244-A622-CE0C76CFF318}" type="presParOf" srcId="{66E2F3E0-6D31-FB4A-B902-5FAB0E785A39}" destId="{948CC352-15AE-A94D-BF15-E2D7F4C1AD6F}" srcOrd="1" destOrd="0" presId="urn:microsoft.com/office/officeart/2005/8/layout/vList2"/>
    <dgm:cxn modelId="{DD87EB81-E429-6E40-8E9C-23CFAC367892}" type="presParOf" srcId="{66E2F3E0-6D31-FB4A-B902-5FAB0E785A39}" destId="{3F1863F5-13DD-3947-8DC7-40B8D3F3685F}" srcOrd="2" destOrd="0" presId="urn:microsoft.com/office/officeart/2005/8/layout/vList2"/>
    <dgm:cxn modelId="{C22BAF4A-9DD0-2F40-A517-A9E5EE265240}" type="presParOf" srcId="{66E2F3E0-6D31-FB4A-B902-5FAB0E785A39}" destId="{D85FF5FA-1DE2-074B-95B7-E21EC2061060}" srcOrd="3" destOrd="0" presId="urn:microsoft.com/office/officeart/2005/8/layout/vList2"/>
    <dgm:cxn modelId="{BF37BEC8-1076-0A49-BD8D-07F206CCD9EF}" type="presParOf" srcId="{66E2F3E0-6D31-FB4A-B902-5FAB0E785A39}" destId="{A37AB553-59B9-EA46-87A0-A9A6279C5553}" srcOrd="4" destOrd="0" presId="urn:microsoft.com/office/officeart/2005/8/layout/vList2"/>
    <dgm:cxn modelId="{7439BD55-4579-A446-BB4B-51CB42751845}" type="presParOf" srcId="{66E2F3E0-6D31-FB4A-B902-5FAB0E785A39}" destId="{2D036809-FD65-3D40-81FF-FB7053159181}" srcOrd="5" destOrd="0" presId="urn:microsoft.com/office/officeart/2005/8/layout/vList2"/>
    <dgm:cxn modelId="{E701D415-5AAA-EB42-A1F6-810895E055FE}" type="presParOf" srcId="{66E2F3E0-6D31-FB4A-B902-5FAB0E785A39}" destId="{A76D193E-02F8-C241-A320-394C4F9A9039}" srcOrd="6" destOrd="0" presId="urn:microsoft.com/office/officeart/2005/8/layout/vList2"/>
    <dgm:cxn modelId="{532A4C34-DF0B-9B40-B785-74381C7349E9}" type="presParOf" srcId="{66E2F3E0-6D31-FB4A-B902-5FAB0E785A39}" destId="{EF065D5E-B013-914B-9C41-4095A3459FB5}" srcOrd="7" destOrd="0" presId="urn:microsoft.com/office/officeart/2005/8/layout/vList2"/>
    <dgm:cxn modelId="{933A4125-1789-9B41-A2E4-F120DEE56F7A}" type="presParOf" srcId="{66E2F3E0-6D31-FB4A-B902-5FAB0E785A39}" destId="{90381492-56C3-5644-9CD1-B0D6BABBE2B5}" srcOrd="8" destOrd="0" presId="urn:microsoft.com/office/officeart/2005/8/layout/vList2"/>
    <dgm:cxn modelId="{B3122837-8B39-4244-83B8-B27B450100CE}" type="presParOf" srcId="{66E2F3E0-6D31-FB4A-B902-5FAB0E785A39}" destId="{14A4079E-0062-174B-8816-4798DA4003F4}" srcOrd="9" destOrd="0" presId="urn:microsoft.com/office/officeart/2005/8/layout/vList2"/>
    <dgm:cxn modelId="{C2C60150-23F8-B940-89AE-0606EA66E14E}" type="presParOf" srcId="{66E2F3E0-6D31-FB4A-B902-5FAB0E785A39}" destId="{0920E76D-EC3B-894F-9292-FDF61D646918}" srcOrd="1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7CCE932-3E87-6542-808F-1A5E5F44764D}" type="doc">
      <dgm:prSet loTypeId="urn:microsoft.com/office/officeart/2005/8/layout/cycle2" loCatId="cycle" qsTypeId="urn:microsoft.com/office/officeart/2005/8/quickstyle/simple1" qsCatId="simple" csTypeId="urn:microsoft.com/office/officeart/2005/8/colors/colorful1" csCatId="colorful" phldr="1"/>
      <dgm:spPr/>
      <dgm:t>
        <a:bodyPr/>
        <a:lstStyle/>
        <a:p>
          <a:endParaRPr lang="it-IT"/>
        </a:p>
      </dgm:t>
    </dgm:pt>
    <dgm:pt modelId="{54A4BDCD-F4D4-7D42-A223-DCE568A04CFA}">
      <dgm:prSet custT="1"/>
      <dgm:spPr>
        <a:ln>
          <a:solidFill>
            <a:schemeClr val="tx1"/>
          </a:solidFill>
        </a:ln>
      </dgm:spPr>
      <dgm:t>
        <a:bodyPr/>
        <a:lstStyle/>
        <a:p>
          <a:r>
            <a:rPr lang="it-FI" sz="2400" b="1" dirty="0">
              <a:solidFill>
                <a:schemeClr val="tx1"/>
              </a:solidFill>
            </a:rPr>
            <a:t>Experience</a:t>
          </a:r>
        </a:p>
      </dgm:t>
    </dgm:pt>
    <dgm:pt modelId="{445D19F6-6363-6846-9E70-D3B54F150BC3}" type="parTrans" cxnId="{B601E3DD-610A-8440-82B6-EC7E31E8C964}">
      <dgm:prSet/>
      <dgm:spPr/>
      <dgm:t>
        <a:bodyPr/>
        <a:lstStyle/>
        <a:p>
          <a:endParaRPr lang="it-IT" sz="2000"/>
        </a:p>
      </dgm:t>
    </dgm:pt>
    <dgm:pt modelId="{496FAAE0-361F-A144-96A4-792A45B5DBFA}" type="sibTrans" cxnId="{B601E3DD-610A-8440-82B6-EC7E31E8C964}">
      <dgm:prSet custT="1"/>
      <dgm:spPr>
        <a:solidFill>
          <a:schemeClr val="bg1"/>
        </a:solidFill>
      </dgm:spPr>
      <dgm:t>
        <a:bodyPr/>
        <a:lstStyle/>
        <a:p>
          <a:endParaRPr lang="it-IT" sz="2000"/>
        </a:p>
      </dgm:t>
    </dgm:pt>
    <dgm:pt modelId="{A03C2471-F801-8E40-9F55-6DD8464424C4}">
      <dgm:prSet custT="1"/>
      <dgm:spPr>
        <a:ln>
          <a:solidFill>
            <a:schemeClr val="tx1"/>
          </a:solidFill>
        </a:ln>
      </dgm:spPr>
      <dgm:t>
        <a:bodyPr/>
        <a:lstStyle/>
        <a:p>
          <a:r>
            <a:rPr lang="it-FI" sz="2400" b="1" dirty="0">
              <a:solidFill>
                <a:schemeClr val="tx1"/>
              </a:solidFill>
            </a:rPr>
            <a:t>Curated Assortment</a:t>
          </a:r>
        </a:p>
      </dgm:t>
    </dgm:pt>
    <dgm:pt modelId="{C8F4928F-4013-0546-89F0-4351A4484D39}" type="parTrans" cxnId="{E7299D91-5B8C-B34D-A55A-0C92DCBA1991}">
      <dgm:prSet/>
      <dgm:spPr/>
      <dgm:t>
        <a:bodyPr/>
        <a:lstStyle/>
        <a:p>
          <a:endParaRPr lang="it-IT" sz="2000"/>
        </a:p>
      </dgm:t>
    </dgm:pt>
    <dgm:pt modelId="{9B7C16FB-6FC6-814E-A942-9200F42FFE63}" type="sibTrans" cxnId="{E7299D91-5B8C-B34D-A55A-0C92DCBA1991}">
      <dgm:prSet custT="1"/>
      <dgm:spPr>
        <a:solidFill>
          <a:schemeClr val="bg1"/>
        </a:solidFill>
      </dgm:spPr>
      <dgm:t>
        <a:bodyPr/>
        <a:lstStyle/>
        <a:p>
          <a:endParaRPr lang="it-IT" sz="2000"/>
        </a:p>
      </dgm:t>
    </dgm:pt>
    <dgm:pt modelId="{B57A40EA-AD17-F047-9687-67C5EE4A4EA1}">
      <dgm:prSet custT="1"/>
      <dgm:spPr>
        <a:ln>
          <a:solidFill>
            <a:schemeClr val="tx1"/>
          </a:solidFill>
        </a:ln>
      </dgm:spPr>
      <dgm:t>
        <a:bodyPr/>
        <a:lstStyle/>
        <a:p>
          <a:r>
            <a:rPr lang="it-FI" sz="2400" b="1" dirty="0">
              <a:solidFill>
                <a:schemeClr val="tx1"/>
              </a:solidFill>
            </a:rPr>
            <a:t>Omni- channel</a:t>
          </a:r>
        </a:p>
      </dgm:t>
    </dgm:pt>
    <dgm:pt modelId="{316FFE2E-CB5A-7046-B889-82A4E2276025}" type="parTrans" cxnId="{39F66AED-2987-8542-9E73-80C5D1D49EE7}">
      <dgm:prSet/>
      <dgm:spPr/>
      <dgm:t>
        <a:bodyPr/>
        <a:lstStyle/>
        <a:p>
          <a:endParaRPr lang="it-IT" sz="2000"/>
        </a:p>
      </dgm:t>
    </dgm:pt>
    <dgm:pt modelId="{B7DBDF67-FA44-8241-B6D3-685A12679E26}" type="sibTrans" cxnId="{39F66AED-2987-8542-9E73-80C5D1D49EE7}">
      <dgm:prSet custT="1"/>
      <dgm:spPr>
        <a:solidFill>
          <a:schemeClr val="bg1"/>
        </a:solidFill>
      </dgm:spPr>
      <dgm:t>
        <a:bodyPr/>
        <a:lstStyle/>
        <a:p>
          <a:endParaRPr lang="it-IT" sz="2000"/>
        </a:p>
      </dgm:t>
    </dgm:pt>
    <dgm:pt modelId="{F80CB352-24D3-594A-8F2D-90F9DDE56296}">
      <dgm:prSet custT="1"/>
      <dgm:spPr>
        <a:ln>
          <a:solidFill>
            <a:schemeClr val="tx1"/>
          </a:solidFill>
        </a:ln>
      </dgm:spPr>
      <dgm:t>
        <a:bodyPr/>
        <a:lstStyle/>
        <a:p>
          <a:r>
            <a:rPr lang="it-FI" sz="2400" b="1" dirty="0">
              <a:solidFill>
                <a:schemeClr val="tx1"/>
              </a:solidFill>
            </a:rPr>
            <a:t>Technology-in-Store</a:t>
          </a:r>
        </a:p>
      </dgm:t>
    </dgm:pt>
    <dgm:pt modelId="{25B785FB-7F6B-9045-BFE3-BD03DFC09B02}" type="parTrans" cxnId="{AC44A00D-4E85-664A-A741-8FA3A7242BA9}">
      <dgm:prSet/>
      <dgm:spPr/>
      <dgm:t>
        <a:bodyPr/>
        <a:lstStyle/>
        <a:p>
          <a:endParaRPr lang="it-IT" sz="2000"/>
        </a:p>
      </dgm:t>
    </dgm:pt>
    <dgm:pt modelId="{82CCB2DB-C8DF-9547-A528-158722DE1A14}" type="sibTrans" cxnId="{AC44A00D-4E85-664A-A741-8FA3A7242BA9}">
      <dgm:prSet custT="1"/>
      <dgm:spPr>
        <a:solidFill>
          <a:schemeClr val="bg1"/>
        </a:solidFill>
      </dgm:spPr>
      <dgm:t>
        <a:bodyPr/>
        <a:lstStyle/>
        <a:p>
          <a:endParaRPr lang="it-IT" sz="2000"/>
        </a:p>
      </dgm:t>
    </dgm:pt>
    <dgm:pt modelId="{DE2D88D8-25EF-F84F-A8BF-5DA9C1FA8AAA}" type="pres">
      <dgm:prSet presAssocID="{C7CCE932-3E87-6542-808F-1A5E5F44764D}" presName="cycle" presStyleCnt="0">
        <dgm:presLayoutVars>
          <dgm:dir/>
          <dgm:resizeHandles val="exact"/>
        </dgm:presLayoutVars>
      </dgm:prSet>
      <dgm:spPr/>
    </dgm:pt>
    <dgm:pt modelId="{65A6D540-0987-C340-AC67-BCA9C7B4B986}" type="pres">
      <dgm:prSet presAssocID="{54A4BDCD-F4D4-7D42-A223-DCE568A04CFA}" presName="node" presStyleLbl="node1" presStyleIdx="0" presStyleCnt="4" custScaleX="133100" custScaleY="133100" custRadScaleRad="89866">
        <dgm:presLayoutVars>
          <dgm:bulletEnabled val="1"/>
        </dgm:presLayoutVars>
      </dgm:prSet>
      <dgm:spPr/>
    </dgm:pt>
    <dgm:pt modelId="{A68B3FE1-B55A-DC47-BC78-2A613D19FA6E}" type="pres">
      <dgm:prSet presAssocID="{496FAAE0-361F-A144-96A4-792A45B5DBFA}" presName="sibTrans" presStyleLbl="sibTrans2D1" presStyleIdx="0" presStyleCnt="4"/>
      <dgm:spPr/>
    </dgm:pt>
    <dgm:pt modelId="{52F0FCA0-AC0E-8742-9135-50BA82609863}" type="pres">
      <dgm:prSet presAssocID="{496FAAE0-361F-A144-96A4-792A45B5DBFA}" presName="connectorText" presStyleLbl="sibTrans2D1" presStyleIdx="0" presStyleCnt="4"/>
      <dgm:spPr/>
    </dgm:pt>
    <dgm:pt modelId="{E548D2B3-75F0-A849-8D00-D4C453A0BCBF}" type="pres">
      <dgm:prSet presAssocID="{A03C2471-F801-8E40-9F55-6DD8464424C4}" presName="node" presStyleLbl="node1" presStyleIdx="1" presStyleCnt="4" custScaleX="110000" custScaleY="110000" custRadScaleRad="125261" custRadScaleInc="-458">
        <dgm:presLayoutVars>
          <dgm:bulletEnabled val="1"/>
        </dgm:presLayoutVars>
      </dgm:prSet>
      <dgm:spPr/>
    </dgm:pt>
    <dgm:pt modelId="{ADB05E20-93A1-F64D-BDDC-7705730FE155}" type="pres">
      <dgm:prSet presAssocID="{9B7C16FB-6FC6-814E-A942-9200F42FFE63}" presName="sibTrans" presStyleLbl="sibTrans2D1" presStyleIdx="1" presStyleCnt="4"/>
      <dgm:spPr/>
    </dgm:pt>
    <dgm:pt modelId="{88414999-9335-B941-BBF2-E09FDD87BFDE}" type="pres">
      <dgm:prSet presAssocID="{9B7C16FB-6FC6-814E-A942-9200F42FFE63}" presName="connectorText" presStyleLbl="sibTrans2D1" presStyleIdx="1" presStyleCnt="4"/>
      <dgm:spPr/>
    </dgm:pt>
    <dgm:pt modelId="{5042EF7E-236A-0A4E-B8AE-61E68C9FD6B7}" type="pres">
      <dgm:prSet presAssocID="{B57A40EA-AD17-F047-9687-67C5EE4A4EA1}" presName="node" presStyleLbl="node1" presStyleIdx="2" presStyleCnt="4" custScaleX="110000" custScaleY="110000" custRadScaleRad="89866">
        <dgm:presLayoutVars>
          <dgm:bulletEnabled val="1"/>
        </dgm:presLayoutVars>
      </dgm:prSet>
      <dgm:spPr/>
    </dgm:pt>
    <dgm:pt modelId="{FDE3A668-4B10-AB41-87E5-0F4566BA0E87}" type="pres">
      <dgm:prSet presAssocID="{B7DBDF67-FA44-8241-B6D3-685A12679E26}" presName="sibTrans" presStyleLbl="sibTrans2D1" presStyleIdx="2" presStyleCnt="4"/>
      <dgm:spPr/>
    </dgm:pt>
    <dgm:pt modelId="{4CB11280-7D53-7947-BF70-859982BD70AF}" type="pres">
      <dgm:prSet presAssocID="{B7DBDF67-FA44-8241-B6D3-685A12679E26}" presName="connectorText" presStyleLbl="sibTrans2D1" presStyleIdx="2" presStyleCnt="4"/>
      <dgm:spPr/>
    </dgm:pt>
    <dgm:pt modelId="{90701F59-5000-D04C-8B3E-379EBFFC694F}" type="pres">
      <dgm:prSet presAssocID="{F80CB352-24D3-594A-8F2D-90F9DDE56296}" presName="node" presStyleLbl="node1" presStyleIdx="3" presStyleCnt="4" custScaleX="110000" custScaleY="110000" custRadScaleRad="117141" custRadScaleInc="490">
        <dgm:presLayoutVars>
          <dgm:bulletEnabled val="1"/>
        </dgm:presLayoutVars>
      </dgm:prSet>
      <dgm:spPr/>
    </dgm:pt>
    <dgm:pt modelId="{E9D854B7-26E1-9B48-9E73-4F4FE563C8A7}" type="pres">
      <dgm:prSet presAssocID="{82CCB2DB-C8DF-9547-A528-158722DE1A14}" presName="sibTrans" presStyleLbl="sibTrans2D1" presStyleIdx="3" presStyleCnt="4"/>
      <dgm:spPr/>
    </dgm:pt>
    <dgm:pt modelId="{39B203E1-B149-454B-B3EA-F8CF0E361983}" type="pres">
      <dgm:prSet presAssocID="{82CCB2DB-C8DF-9547-A528-158722DE1A14}" presName="connectorText" presStyleLbl="sibTrans2D1" presStyleIdx="3" presStyleCnt="4"/>
      <dgm:spPr/>
    </dgm:pt>
  </dgm:ptLst>
  <dgm:cxnLst>
    <dgm:cxn modelId="{AC44A00D-4E85-664A-A741-8FA3A7242BA9}" srcId="{C7CCE932-3E87-6542-808F-1A5E5F44764D}" destId="{F80CB352-24D3-594A-8F2D-90F9DDE56296}" srcOrd="3" destOrd="0" parTransId="{25B785FB-7F6B-9045-BFE3-BD03DFC09B02}" sibTransId="{82CCB2DB-C8DF-9547-A528-158722DE1A14}"/>
    <dgm:cxn modelId="{CC96960E-DBA3-DD49-B6BB-1DFC6461502F}" type="presOf" srcId="{9B7C16FB-6FC6-814E-A942-9200F42FFE63}" destId="{ADB05E20-93A1-F64D-BDDC-7705730FE155}" srcOrd="0" destOrd="0" presId="urn:microsoft.com/office/officeart/2005/8/layout/cycle2"/>
    <dgm:cxn modelId="{2BE03410-1095-DF4C-BD48-D1A854C6BD68}" type="presOf" srcId="{F80CB352-24D3-594A-8F2D-90F9DDE56296}" destId="{90701F59-5000-D04C-8B3E-379EBFFC694F}" srcOrd="0" destOrd="0" presId="urn:microsoft.com/office/officeart/2005/8/layout/cycle2"/>
    <dgm:cxn modelId="{C9A5373A-267A-C948-8280-107F2D295F32}" type="presOf" srcId="{82CCB2DB-C8DF-9547-A528-158722DE1A14}" destId="{39B203E1-B149-454B-B3EA-F8CF0E361983}" srcOrd="1" destOrd="0" presId="urn:microsoft.com/office/officeart/2005/8/layout/cycle2"/>
    <dgm:cxn modelId="{C1333141-0284-B34A-AFFB-9595AA3889F5}" type="presOf" srcId="{B57A40EA-AD17-F047-9687-67C5EE4A4EA1}" destId="{5042EF7E-236A-0A4E-B8AE-61E68C9FD6B7}" srcOrd="0" destOrd="0" presId="urn:microsoft.com/office/officeart/2005/8/layout/cycle2"/>
    <dgm:cxn modelId="{3CDF1C5F-A24B-7C4A-ACCD-3455EB275B32}" type="presOf" srcId="{54A4BDCD-F4D4-7D42-A223-DCE568A04CFA}" destId="{65A6D540-0987-C340-AC67-BCA9C7B4B986}" srcOrd="0" destOrd="0" presId="urn:microsoft.com/office/officeart/2005/8/layout/cycle2"/>
    <dgm:cxn modelId="{D78AB58A-E8B8-D54A-AB6B-AFAB43DFAAC9}" type="presOf" srcId="{496FAAE0-361F-A144-96A4-792A45B5DBFA}" destId="{52F0FCA0-AC0E-8742-9135-50BA82609863}" srcOrd="1" destOrd="0" presId="urn:microsoft.com/office/officeart/2005/8/layout/cycle2"/>
    <dgm:cxn modelId="{3D58D18E-247B-C14F-9560-09A081981865}" type="presOf" srcId="{A03C2471-F801-8E40-9F55-6DD8464424C4}" destId="{E548D2B3-75F0-A849-8D00-D4C453A0BCBF}" srcOrd="0" destOrd="0" presId="urn:microsoft.com/office/officeart/2005/8/layout/cycle2"/>
    <dgm:cxn modelId="{E7299D91-5B8C-B34D-A55A-0C92DCBA1991}" srcId="{C7CCE932-3E87-6542-808F-1A5E5F44764D}" destId="{A03C2471-F801-8E40-9F55-6DD8464424C4}" srcOrd="1" destOrd="0" parTransId="{C8F4928F-4013-0546-89F0-4351A4484D39}" sibTransId="{9B7C16FB-6FC6-814E-A942-9200F42FFE63}"/>
    <dgm:cxn modelId="{FF7CC79B-3754-F347-903E-F4D7EEE69FFB}" type="presOf" srcId="{82CCB2DB-C8DF-9547-A528-158722DE1A14}" destId="{E9D854B7-26E1-9B48-9E73-4F4FE563C8A7}" srcOrd="0" destOrd="0" presId="urn:microsoft.com/office/officeart/2005/8/layout/cycle2"/>
    <dgm:cxn modelId="{D997B6A2-C932-344E-8762-E3406DA717AD}" type="presOf" srcId="{496FAAE0-361F-A144-96A4-792A45B5DBFA}" destId="{A68B3FE1-B55A-DC47-BC78-2A613D19FA6E}" srcOrd="0" destOrd="0" presId="urn:microsoft.com/office/officeart/2005/8/layout/cycle2"/>
    <dgm:cxn modelId="{F69CBCB9-1AF1-3842-B91C-94D95245962B}" type="presOf" srcId="{B7DBDF67-FA44-8241-B6D3-685A12679E26}" destId="{4CB11280-7D53-7947-BF70-859982BD70AF}" srcOrd="1" destOrd="0" presId="urn:microsoft.com/office/officeart/2005/8/layout/cycle2"/>
    <dgm:cxn modelId="{643E4BC0-B508-9043-BA73-34C4FFAFAB16}" type="presOf" srcId="{C7CCE932-3E87-6542-808F-1A5E5F44764D}" destId="{DE2D88D8-25EF-F84F-A8BF-5DA9C1FA8AAA}" srcOrd="0" destOrd="0" presId="urn:microsoft.com/office/officeart/2005/8/layout/cycle2"/>
    <dgm:cxn modelId="{328372C3-BABA-0642-A488-B15A3723618E}" type="presOf" srcId="{B7DBDF67-FA44-8241-B6D3-685A12679E26}" destId="{FDE3A668-4B10-AB41-87E5-0F4566BA0E87}" srcOrd="0" destOrd="0" presId="urn:microsoft.com/office/officeart/2005/8/layout/cycle2"/>
    <dgm:cxn modelId="{C56D82CB-D52F-C840-AF99-0B2F3E2F24FC}" type="presOf" srcId="{9B7C16FB-6FC6-814E-A942-9200F42FFE63}" destId="{88414999-9335-B941-BBF2-E09FDD87BFDE}" srcOrd="1" destOrd="0" presId="urn:microsoft.com/office/officeart/2005/8/layout/cycle2"/>
    <dgm:cxn modelId="{B601E3DD-610A-8440-82B6-EC7E31E8C964}" srcId="{C7CCE932-3E87-6542-808F-1A5E5F44764D}" destId="{54A4BDCD-F4D4-7D42-A223-DCE568A04CFA}" srcOrd="0" destOrd="0" parTransId="{445D19F6-6363-6846-9E70-D3B54F150BC3}" sibTransId="{496FAAE0-361F-A144-96A4-792A45B5DBFA}"/>
    <dgm:cxn modelId="{39F66AED-2987-8542-9E73-80C5D1D49EE7}" srcId="{C7CCE932-3E87-6542-808F-1A5E5F44764D}" destId="{B57A40EA-AD17-F047-9687-67C5EE4A4EA1}" srcOrd="2" destOrd="0" parTransId="{316FFE2E-CB5A-7046-B889-82A4E2276025}" sibTransId="{B7DBDF67-FA44-8241-B6D3-685A12679E26}"/>
    <dgm:cxn modelId="{1812FA60-026C-474D-9995-329C8D04CF7D}" type="presParOf" srcId="{DE2D88D8-25EF-F84F-A8BF-5DA9C1FA8AAA}" destId="{65A6D540-0987-C340-AC67-BCA9C7B4B986}" srcOrd="0" destOrd="0" presId="urn:microsoft.com/office/officeart/2005/8/layout/cycle2"/>
    <dgm:cxn modelId="{124F22FE-CD78-EB4A-B89E-254B0C58A624}" type="presParOf" srcId="{DE2D88D8-25EF-F84F-A8BF-5DA9C1FA8AAA}" destId="{A68B3FE1-B55A-DC47-BC78-2A613D19FA6E}" srcOrd="1" destOrd="0" presId="urn:microsoft.com/office/officeart/2005/8/layout/cycle2"/>
    <dgm:cxn modelId="{034328D8-CAF1-C04A-A0C1-5EC915D11332}" type="presParOf" srcId="{A68B3FE1-B55A-DC47-BC78-2A613D19FA6E}" destId="{52F0FCA0-AC0E-8742-9135-50BA82609863}" srcOrd="0" destOrd="0" presId="urn:microsoft.com/office/officeart/2005/8/layout/cycle2"/>
    <dgm:cxn modelId="{E42375DA-2934-C140-BA29-CFC77A5EF505}" type="presParOf" srcId="{DE2D88D8-25EF-F84F-A8BF-5DA9C1FA8AAA}" destId="{E548D2B3-75F0-A849-8D00-D4C453A0BCBF}" srcOrd="2" destOrd="0" presId="urn:microsoft.com/office/officeart/2005/8/layout/cycle2"/>
    <dgm:cxn modelId="{F9DF8F3C-18FB-AC47-8E4B-76AA08D3D011}" type="presParOf" srcId="{DE2D88D8-25EF-F84F-A8BF-5DA9C1FA8AAA}" destId="{ADB05E20-93A1-F64D-BDDC-7705730FE155}" srcOrd="3" destOrd="0" presId="urn:microsoft.com/office/officeart/2005/8/layout/cycle2"/>
    <dgm:cxn modelId="{A6D7FF91-79E8-CF40-A481-D33DEF1FAF21}" type="presParOf" srcId="{ADB05E20-93A1-F64D-BDDC-7705730FE155}" destId="{88414999-9335-B941-BBF2-E09FDD87BFDE}" srcOrd="0" destOrd="0" presId="urn:microsoft.com/office/officeart/2005/8/layout/cycle2"/>
    <dgm:cxn modelId="{60A44675-D614-894B-9407-545B5E4AE654}" type="presParOf" srcId="{DE2D88D8-25EF-F84F-A8BF-5DA9C1FA8AAA}" destId="{5042EF7E-236A-0A4E-B8AE-61E68C9FD6B7}" srcOrd="4" destOrd="0" presId="urn:microsoft.com/office/officeart/2005/8/layout/cycle2"/>
    <dgm:cxn modelId="{1CBF1139-D23C-034D-9E7D-44ED9EDAFBE4}" type="presParOf" srcId="{DE2D88D8-25EF-F84F-A8BF-5DA9C1FA8AAA}" destId="{FDE3A668-4B10-AB41-87E5-0F4566BA0E87}" srcOrd="5" destOrd="0" presId="urn:microsoft.com/office/officeart/2005/8/layout/cycle2"/>
    <dgm:cxn modelId="{7C755A10-4F31-FB42-B575-7F162E325FED}" type="presParOf" srcId="{FDE3A668-4B10-AB41-87E5-0F4566BA0E87}" destId="{4CB11280-7D53-7947-BF70-859982BD70AF}" srcOrd="0" destOrd="0" presId="urn:microsoft.com/office/officeart/2005/8/layout/cycle2"/>
    <dgm:cxn modelId="{F647E236-2D40-D345-BB47-6A68CA4D6E93}" type="presParOf" srcId="{DE2D88D8-25EF-F84F-A8BF-5DA9C1FA8AAA}" destId="{90701F59-5000-D04C-8B3E-379EBFFC694F}" srcOrd="6" destOrd="0" presId="urn:microsoft.com/office/officeart/2005/8/layout/cycle2"/>
    <dgm:cxn modelId="{9C75A1A7-56FD-1440-86EF-0CD6408DB510}" type="presParOf" srcId="{DE2D88D8-25EF-F84F-A8BF-5DA9C1FA8AAA}" destId="{E9D854B7-26E1-9B48-9E73-4F4FE563C8A7}" srcOrd="7" destOrd="0" presId="urn:microsoft.com/office/officeart/2005/8/layout/cycle2"/>
    <dgm:cxn modelId="{B38EE044-B1C7-6F4F-94E2-5CA22956B63C}" type="presParOf" srcId="{E9D854B7-26E1-9B48-9E73-4F4FE563C8A7}" destId="{39B203E1-B149-454B-B3EA-F8CF0E361983}" srcOrd="0" destOrd="0" presId="urn:microsoft.com/office/officeart/2005/8/layout/cycle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95182E4-29A2-6042-826A-60490D141883}" type="doc">
      <dgm:prSet loTypeId="urn:microsoft.com/office/officeart/2005/8/layout/pList1" loCatId="" qsTypeId="urn:microsoft.com/office/officeart/2005/8/quickstyle/simple1" qsCatId="simple" csTypeId="urn:microsoft.com/office/officeart/2005/8/colors/accent1_2" csCatId="accent1" phldr="1"/>
      <dgm:spPr/>
      <dgm:t>
        <a:bodyPr/>
        <a:lstStyle/>
        <a:p>
          <a:endParaRPr lang="it-IT"/>
        </a:p>
      </dgm:t>
    </dgm:pt>
    <dgm:pt modelId="{9C69F202-3629-EF47-937E-A4BDA8FB6FFE}">
      <dgm:prSet phldrT="[Testo]"/>
      <dgm:spPr/>
      <dgm:t>
        <a:bodyPr/>
        <a:lstStyle/>
        <a:p>
          <a:r>
            <a:rPr lang="it-IT" dirty="0"/>
            <a:t>AVERAGE TIME SPENT IN THE STORE 1.5 HOURS</a:t>
          </a:r>
        </a:p>
      </dgm:t>
    </dgm:pt>
    <dgm:pt modelId="{EBEF5044-1D89-7940-82BD-A7D0286E56CA}" type="parTrans" cxnId="{7CEB9875-DDA9-9543-B10F-9C4318D452BF}">
      <dgm:prSet/>
      <dgm:spPr/>
      <dgm:t>
        <a:bodyPr/>
        <a:lstStyle/>
        <a:p>
          <a:endParaRPr lang="it-IT"/>
        </a:p>
      </dgm:t>
    </dgm:pt>
    <dgm:pt modelId="{9354EB94-05FD-2140-96E8-EA101F619AA2}" type="sibTrans" cxnId="{7CEB9875-DDA9-9543-B10F-9C4318D452BF}">
      <dgm:prSet/>
      <dgm:spPr/>
      <dgm:t>
        <a:bodyPr/>
        <a:lstStyle/>
        <a:p>
          <a:endParaRPr lang="it-IT"/>
        </a:p>
      </dgm:t>
    </dgm:pt>
    <dgm:pt modelId="{C4A9D281-9D20-DC4E-B080-4D63BC977486}">
      <dgm:prSet phldrT="[Testo]"/>
      <dgm:spPr/>
      <dgm:t>
        <a:bodyPr/>
        <a:lstStyle/>
        <a:p>
          <a:r>
            <a:rPr lang="it-IT" dirty="0"/>
            <a:t>10 FRONTLINE EMPLOYEES FOR EACH WORK SHIFT</a:t>
          </a:r>
        </a:p>
      </dgm:t>
    </dgm:pt>
    <dgm:pt modelId="{345A8396-595B-BD43-823A-B2561BEFD518}" type="parTrans" cxnId="{6A283223-344C-F94D-B82F-ADD7CA9ADF74}">
      <dgm:prSet/>
      <dgm:spPr/>
      <dgm:t>
        <a:bodyPr/>
        <a:lstStyle/>
        <a:p>
          <a:endParaRPr lang="it-IT"/>
        </a:p>
      </dgm:t>
    </dgm:pt>
    <dgm:pt modelId="{AE3F1012-DB0D-6548-8B9A-32EB8699F16E}" type="sibTrans" cxnId="{6A283223-344C-F94D-B82F-ADD7CA9ADF74}">
      <dgm:prSet/>
      <dgm:spPr/>
      <dgm:t>
        <a:bodyPr/>
        <a:lstStyle/>
        <a:p>
          <a:endParaRPr lang="it-IT"/>
        </a:p>
      </dgm:t>
    </dgm:pt>
    <dgm:pt modelId="{9155745C-9EB7-A74E-9754-C18EEBA1440A}" type="pres">
      <dgm:prSet presAssocID="{F95182E4-29A2-6042-826A-60490D141883}" presName="Name0" presStyleCnt="0">
        <dgm:presLayoutVars>
          <dgm:dir/>
          <dgm:resizeHandles val="exact"/>
        </dgm:presLayoutVars>
      </dgm:prSet>
      <dgm:spPr/>
    </dgm:pt>
    <dgm:pt modelId="{8D287832-7AA9-4041-82CD-7AC17DEAEEBC}" type="pres">
      <dgm:prSet presAssocID="{9C69F202-3629-EF47-937E-A4BDA8FB6FFE}" presName="compNode" presStyleCnt="0"/>
      <dgm:spPr/>
    </dgm:pt>
    <dgm:pt modelId="{9D2438B4-E8C8-694C-8B13-A548245498EB}" type="pres">
      <dgm:prSet presAssocID="{9C69F202-3629-EF47-937E-A4BDA8FB6FFE}" presName="pictRect" presStyleLbl="node1" presStyleIdx="0" presStyleCnt="2"/>
      <dgm:spPr>
        <a:prstGeom prst="snip2DiagRect">
          <a:avLst/>
        </a:prstGeom>
        <a:blipFill>
          <a:blip xmlns:r="http://schemas.openxmlformats.org/officeDocument/2006/relationships" r:embed="rId1"/>
          <a:srcRect/>
          <a:stretch>
            <a:fillRect l="-2000" r="-2000"/>
          </a:stretch>
        </a:blipFill>
      </dgm:spPr>
    </dgm:pt>
    <dgm:pt modelId="{93C502C3-78FF-CC46-BE70-4FC2654E0E0C}" type="pres">
      <dgm:prSet presAssocID="{9C69F202-3629-EF47-937E-A4BDA8FB6FFE}" presName="textRect" presStyleLbl="revTx" presStyleIdx="0" presStyleCnt="2">
        <dgm:presLayoutVars>
          <dgm:bulletEnabled val="1"/>
        </dgm:presLayoutVars>
      </dgm:prSet>
      <dgm:spPr/>
    </dgm:pt>
    <dgm:pt modelId="{9E636BE7-CD74-C343-A86A-63CCD9047822}" type="pres">
      <dgm:prSet presAssocID="{9354EB94-05FD-2140-96E8-EA101F619AA2}" presName="sibTrans" presStyleLbl="sibTrans2D1" presStyleIdx="0" presStyleCnt="0"/>
      <dgm:spPr/>
    </dgm:pt>
    <dgm:pt modelId="{C9790AC8-4169-624C-B737-799C465F93CA}" type="pres">
      <dgm:prSet presAssocID="{C4A9D281-9D20-DC4E-B080-4D63BC977486}" presName="compNode" presStyleCnt="0"/>
      <dgm:spPr/>
    </dgm:pt>
    <dgm:pt modelId="{2AA274FF-EBA6-EF4B-AB34-B42DD76866B9}" type="pres">
      <dgm:prSet presAssocID="{C4A9D281-9D20-DC4E-B080-4D63BC977486}" presName="pictRect" presStyleLbl="node1" presStyleIdx="1" presStyleCnt="2"/>
      <dgm:spPr>
        <a:prstGeom prst="snip2DiagRect">
          <a:avLst/>
        </a:prstGeom>
        <a:blipFill>
          <a:blip xmlns:r="http://schemas.openxmlformats.org/officeDocument/2006/relationships" r:embed="rId2"/>
          <a:srcRect/>
          <a:stretch>
            <a:fillRect l="-2000" r="-2000"/>
          </a:stretch>
        </a:blipFill>
      </dgm:spPr>
    </dgm:pt>
    <dgm:pt modelId="{FC671A42-E18A-8942-A3A0-E54008EE247B}" type="pres">
      <dgm:prSet presAssocID="{C4A9D281-9D20-DC4E-B080-4D63BC977486}" presName="textRect" presStyleLbl="revTx" presStyleIdx="1" presStyleCnt="2">
        <dgm:presLayoutVars>
          <dgm:bulletEnabled val="1"/>
        </dgm:presLayoutVars>
      </dgm:prSet>
      <dgm:spPr/>
    </dgm:pt>
  </dgm:ptLst>
  <dgm:cxnLst>
    <dgm:cxn modelId="{6A283223-344C-F94D-B82F-ADD7CA9ADF74}" srcId="{F95182E4-29A2-6042-826A-60490D141883}" destId="{C4A9D281-9D20-DC4E-B080-4D63BC977486}" srcOrd="1" destOrd="0" parTransId="{345A8396-595B-BD43-823A-B2561BEFD518}" sibTransId="{AE3F1012-DB0D-6548-8B9A-32EB8699F16E}"/>
    <dgm:cxn modelId="{E5409224-1ADC-EF47-A87F-1BA10984957F}" type="presOf" srcId="{9354EB94-05FD-2140-96E8-EA101F619AA2}" destId="{9E636BE7-CD74-C343-A86A-63CCD9047822}" srcOrd="0" destOrd="0" presId="urn:microsoft.com/office/officeart/2005/8/layout/pList1"/>
    <dgm:cxn modelId="{851AF14C-9428-854B-86EA-5423F6C24B2B}" type="presOf" srcId="{9C69F202-3629-EF47-937E-A4BDA8FB6FFE}" destId="{93C502C3-78FF-CC46-BE70-4FC2654E0E0C}" srcOrd="0" destOrd="0" presId="urn:microsoft.com/office/officeart/2005/8/layout/pList1"/>
    <dgm:cxn modelId="{7CEB9875-DDA9-9543-B10F-9C4318D452BF}" srcId="{F95182E4-29A2-6042-826A-60490D141883}" destId="{9C69F202-3629-EF47-937E-A4BDA8FB6FFE}" srcOrd="0" destOrd="0" parTransId="{EBEF5044-1D89-7940-82BD-A7D0286E56CA}" sibTransId="{9354EB94-05FD-2140-96E8-EA101F619AA2}"/>
    <dgm:cxn modelId="{F2093679-42DB-7F46-8A56-5F42CA3FEF65}" type="presOf" srcId="{C4A9D281-9D20-DC4E-B080-4D63BC977486}" destId="{FC671A42-E18A-8942-A3A0-E54008EE247B}" srcOrd="0" destOrd="0" presId="urn:microsoft.com/office/officeart/2005/8/layout/pList1"/>
    <dgm:cxn modelId="{6D42B5DD-0D26-AE4A-BBC3-11BC471BE6DF}" type="presOf" srcId="{F95182E4-29A2-6042-826A-60490D141883}" destId="{9155745C-9EB7-A74E-9754-C18EEBA1440A}" srcOrd="0" destOrd="0" presId="urn:microsoft.com/office/officeart/2005/8/layout/pList1"/>
    <dgm:cxn modelId="{C69A6012-8E9F-8A49-95DE-19EEA78192AC}" type="presParOf" srcId="{9155745C-9EB7-A74E-9754-C18EEBA1440A}" destId="{8D287832-7AA9-4041-82CD-7AC17DEAEEBC}" srcOrd="0" destOrd="0" presId="urn:microsoft.com/office/officeart/2005/8/layout/pList1"/>
    <dgm:cxn modelId="{8E068DEC-7FEC-FB43-86EA-C7B7BE2489FB}" type="presParOf" srcId="{8D287832-7AA9-4041-82CD-7AC17DEAEEBC}" destId="{9D2438B4-E8C8-694C-8B13-A548245498EB}" srcOrd="0" destOrd="0" presId="urn:microsoft.com/office/officeart/2005/8/layout/pList1"/>
    <dgm:cxn modelId="{D71472C2-47DA-AA46-A1F6-E7D8A7A623CB}" type="presParOf" srcId="{8D287832-7AA9-4041-82CD-7AC17DEAEEBC}" destId="{93C502C3-78FF-CC46-BE70-4FC2654E0E0C}" srcOrd="1" destOrd="0" presId="urn:microsoft.com/office/officeart/2005/8/layout/pList1"/>
    <dgm:cxn modelId="{9068812C-15A4-3147-A746-AB6C5B3441A8}" type="presParOf" srcId="{9155745C-9EB7-A74E-9754-C18EEBA1440A}" destId="{9E636BE7-CD74-C343-A86A-63CCD9047822}" srcOrd="1" destOrd="0" presId="urn:microsoft.com/office/officeart/2005/8/layout/pList1"/>
    <dgm:cxn modelId="{61D2F88A-AF42-DF4D-AAB2-6ACA3DB521AF}" type="presParOf" srcId="{9155745C-9EB7-A74E-9754-C18EEBA1440A}" destId="{C9790AC8-4169-624C-B737-799C465F93CA}" srcOrd="2" destOrd="0" presId="urn:microsoft.com/office/officeart/2005/8/layout/pList1"/>
    <dgm:cxn modelId="{66D07746-CFB5-9E40-A082-F54A4DA25D6F}" type="presParOf" srcId="{C9790AC8-4169-624C-B737-799C465F93CA}" destId="{2AA274FF-EBA6-EF4B-AB34-B42DD76866B9}" srcOrd="0" destOrd="0" presId="urn:microsoft.com/office/officeart/2005/8/layout/pList1"/>
    <dgm:cxn modelId="{8A7500F0-7F4C-484D-83D1-A20DED2C7224}" type="presParOf" srcId="{C9790AC8-4169-624C-B737-799C465F93CA}" destId="{FC671A42-E18A-8942-A3A0-E54008EE247B}" srcOrd="1" destOrd="0" presId="urn:microsoft.com/office/officeart/2005/8/layout/p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EB446D-A940-A342-8F0B-20A32E095AAA}">
      <dsp:nvSpPr>
        <dsp:cNvPr id="0" name=""/>
        <dsp:cNvSpPr/>
      </dsp:nvSpPr>
      <dsp:spPr>
        <a:xfrm>
          <a:off x="0" y="38484"/>
          <a:ext cx="10515600" cy="647595"/>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it-IT" sz="2700" kern="1200" dirty="0"/>
            <a:t>Strategies</a:t>
          </a:r>
          <a:r>
            <a:rPr lang="it-IT" sz="2700" kern="1200" baseline="0" dirty="0"/>
            <a:t> to </a:t>
          </a:r>
          <a:r>
            <a:rPr lang="it-IT" sz="2700" kern="1200" baseline="0" dirty="0" err="1"/>
            <a:t>adapt</a:t>
          </a:r>
          <a:r>
            <a:rPr lang="it-IT" sz="2700" kern="1200" baseline="0" dirty="0"/>
            <a:t> to </a:t>
          </a:r>
          <a:r>
            <a:rPr lang="it-IT" sz="2700" kern="1200" baseline="0" dirty="0" err="1"/>
            <a:t>digitalization</a:t>
          </a:r>
          <a:endParaRPr lang="it-FI" sz="2700" kern="1200" dirty="0"/>
        </a:p>
      </dsp:txBody>
      <dsp:txXfrm>
        <a:off x="31613" y="70097"/>
        <a:ext cx="10452374" cy="584369"/>
      </dsp:txXfrm>
    </dsp:sp>
    <dsp:sp modelId="{3F1863F5-13DD-3947-8DC7-40B8D3F3685F}">
      <dsp:nvSpPr>
        <dsp:cNvPr id="0" name=""/>
        <dsp:cNvSpPr/>
      </dsp:nvSpPr>
      <dsp:spPr>
        <a:xfrm>
          <a:off x="0" y="763839"/>
          <a:ext cx="10515600" cy="647595"/>
        </a:xfrm>
        <a:prstGeom prst="roundRect">
          <a:avLst/>
        </a:prstGeom>
        <a:solidFill>
          <a:schemeClr val="accent5">
            <a:hueOff val="-1351709"/>
            <a:satOff val="-3484"/>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Grewal et al. 2020</a:t>
          </a:r>
          <a:endParaRPr lang="it-FI" sz="2700" kern="1200" dirty="0"/>
        </a:p>
      </dsp:txBody>
      <dsp:txXfrm>
        <a:off x="31613" y="795452"/>
        <a:ext cx="10452374" cy="584369"/>
      </dsp:txXfrm>
    </dsp:sp>
    <dsp:sp modelId="{A37AB553-59B9-EA46-87A0-A9A6279C5553}">
      <dsp:nvSpPr>
        <dsp:cNvPr id="0" name=""/>
        <dsp:cNvSpPr/>
      </dsp:nvSpPr>
      <dsp:spPr>
        <a:xfrm>
          <a:off x="0" y="1489194"/>
          <a:ext cx="10515600" cy="647595"/>
        </a:xfrm>
        <a:prstGeom prst="roundRect">
          <a:avLst/>
        </a:prstGeom>
        <a:solidFill>
          <a:schemeClr val="accent5">
            <a:hueOff val="-2703417"/>
            <a:satOff val="-6968"/>
            <a:lumOff val="-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it-FI" sz="2700" kern="1200" dirty="0">
              <a:solidFill>
                <a:prstClr val="white"/>
              </a:solidFill>
              <a:latin typeface="Calibri" panose="020F0502020204030204"/>
              <a:ea typeface="+mn-ea"/>
              <a:cs typeface="+mn-cs"/>
            </a:rPr>
            <a:t>Technologies in-store</a:t>
          </a:r>
        </a:p>
      </dsp:txBody>
      <dsp:txXfrm>
        <a:off x="31613" y="1520807"/>
        <a:ext cx="10452374" cy="584369"/>
      </dsp:txXfrm>
    </dsp:sp>
    <dsp:sp modelId="{A76D193E-02F8-C241-A320-394C4F9A9039}">
      <dsp:nvSpPr>
        <dsp:cNvPr id="0" name=""/>
        <dsp:cNvSpPr/>
      </dsp:nvSpPr>
      <dsp:spPr>
        <a:xfrm>
          <a:off x="0" y="2214549"/>
          <a:ext cx="10515600" cy="647595"/>
        </a:xfrm>
        <a:prstGeom prst="roundRect">
          <a:avLst/>
        </a:prstGeom>
        <a:solidFill>
          <a:schemeClr val="accent5">
            <a:hueOff val="-4055126"/>
            <a:satOff val="-10451"/>
            <a:lumOff val="-705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it-FI" sz="2700" kern="1200" dirty="0"/>
            <a:t>Robot</a:t>
          </a:r>
        </a:p>
      </dsp:txBody>
      <dsp:txXfrm>
        <a:off x="31613" y="2246162"/>
        <a:ext cx="10452374" cy="584369"/>
      </dsp:txXfrm>
    </dsp:sp>
    <dsp:sp modelId="{90381492-56C3-5644-9CD1-B0D6BABBE2B5}">
      <dsp:nvSpPr>
        <dsp:cNvPr id="0" name=""/>
        <dsp:cNvSpPr/>
      </dsp:nvSpPr>
      <dsp:spPr>
        <a:xfrm>
          <a:off x="0" y="2939904"/>
          <a:ext cx="10515600" cy="647595"/>
        </a:xfrm>
        <a:prstGeom prst="roundRect">
          <a:avLst/>
        </a:prstGeom>
        <a:solidFill>
          <a:schemeClr val="accent5">
            <a:hueOff val="-5406834"/>
            <a:satOff val="-13935"/>
            <a:lumOff val="-941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kern="1200" dirty="0"/>
            <a:t>Fashion store case and </a:t>
          </a:r>
          <a:r>
            <a:rPr lang="en-US" sz="2700" kern="1200" dirty="0">
              <a:effectLst/>
            </a:rPr>
            <a:t>Pyramid model (Parasuraman and Grewal 2000) </a:t>
          </a:r>
          <a:endParaRPr lang="it-FI" sz="2700" kern="1200" dirty="0"/>
        </a:p>
      </dsp:txBody>
      <dsp:txXfrm>
        <a:off x="31613" y="2971517"/>
        <a:ext cx="10452374" cy="584369"/>
      </dsp:txXfrm>
    </dsp:sp>
    <dsp:sp modelId="{0920E76D-EC3B-894F-9292-FDF61D646918}">
      <dsp:nvSpPr>
        <dsp:cNvPr id="0" name=""/>
        <dsp:cNvSpPr/>
      </dsp:nvSpPr>
      <dsp:spPr>
        <a:xfrm>
          <a:off x="0" y="3665259"/>
          <a:ext cx="10515600" cy="647595"/>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it-IT" sz="2700" kern="1200" dirty="0" err="1"/>
            <a:t>Physical</a:t>
          </a:r>
          <a:r>
            <a:rPr lang="it-IT" sz="2700" kern="1200" dirty="0"/>
            <a:t> </a:t>
          </a:r>
          <a:r>
            <a:rPr lang="it-IT" sz="2700" kern="1200" dirty="0" err="1"/>
            <a:t>environment</a:t>
          </a:r>
          <a:endParaRPr lang="it-IT" sz="2700" kern="1200" dirty="0"/>
        </a:p>
      </dsp:txBody>
      <dsp:txXfrm>
        <a:off x="31613" y="3696872"/>
        <a:ext cx="10452374" cy="58436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A6D540-0987-C340-AC67-BCA9C7B4B986}">
      <dsp:nvSpPr>
        <dsp:cNvPr id="0" name=""/>
        <dsp:cNvSpPr/>
      </dsp:nvSpPr>
      <dsp:spPr>
        <a:xfrm>
          <a:off x="4634094" y="-11"/>
          <a:ext cx="2923811" cy="2923811"/>
        </a:xfrm>
        <a:prstGeom prst="ellipse">
          <a:avLst/>
        </a:prstGeom>
        <a:solidFill>
          <a:schemeClr val="accent2">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it-FI" sz="2400" b="1" kern="1200" dirty="0">
              <a:solidFill>
                <a:schemeClr val="tx1"/>
              </a:solidFill>
            </a:rPr>
            <a:t>Experience</a:t>
          </a:r>
        </a:p>
      </dsp:txBody>
      <dsp:txXfrm>
        <a:off x="5062276" y="428171"/>
        <a:ext cx="2067447" cy="2067447"/>
      </dsp:txXfrm>
    </dsp:sp>
    <dsp:sp modelId="{A68B3FE1-B55A-DC47-BC78-2A613D19FA6E}">
      <dsp:nvSpPr>
        <dsp:cNvPr id="0" name=""/>
        <dsp:cNvSpPr/>
      </dsp:nvSpPr>
      <dsp:spPr>
        <a:xfrm rot="2131240">
          <a:off x="7404690" y="2198656"/>
          <a:ext cx="485442" cy="741387"/>
        </a:xfrm>
        <a:prstGeom prst="rightArrow">
          <a:avLst>
            <a:gd name="adj1" fmla="val 60000"/>
            <a:gd name="adj2" fmla="val 50000"/>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it-IT" sz="2000" kern="1200"/>
        </a:p>
      </dsp:txBody>
      <dsp:txXfrm>
        <a:off x="7418241" y="2304627"/>
        <a:ext cx="339809" cy="444833"/>
      </dsp:txXfrm>
    </dsp:sp>
    <dsp:sp modelId="{E548D2B3-75F0-A849-8D00-D4C453A0BCBF}">
      <dsp:nvSpPr>
        <dsp:cNvPr id="0" name=""/>
        <dsp:cNvSpPr/>
      </dsp:nvSpPr>
      <dsp:spPr>
        <a:xfrm>
          <a:off x="7806497" y="2337173"/>
          <a:ext cx="2416373" cy="2416373"/>
        </a:xfrm>
        <a:prstGeom prst="ellipse">
          <a:avLst/>
        </a:prstGeom>
        <a:solidFill>
          <a:schemeClr val="accent3">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it-FI" sz="2400" b="1" kern="1200" dirty="0">
              <a:solidFill>
                <a:schemeClr val="tx1"/>
              </a:solidFill>
            </a:rPr>
            <a:t>Curated Assortment</a:t>
          </a:r>
        </a:p>
      </dsp:txBody>
      <dsp:txXfrm>
        <a:off x="8160367" y="2691043"/>
        <a:ext cx="1708633" cy="1708633"/>
      </dsp:txXfrm>
    </dsp:sp>
    <dsp:sp modelId="{ADB05E20-93A1-F64D-BDDC-7705730FE155}">
      <dsp:nvSpPr>
        <dsp:cNvPr id="0" name=""/>
        <dsp:cNvSpPr/>
      </dsp:nvSpPr>
      <dsp:spPr>
        <a:xfrm rot="8652432">
          <a:off x="7256521" y="4216530"/>
          <a:ext cx="626400" cy="741387"/>
        </a:xfrm>
        <a:prstGeom prst="rightArrow">
          <a:avLst>
            <a:gd name="adj1" fmla="val 60000"/>
            <a:gd name="adj2" fmla="val 50000"/>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it-IT" sz="2000" kern="1200"/>
        </a:p>
      </dsp:txBody>
      <dsp:txXfrm rot="10800000">
        <a:off x="7426695" y="4309854"/>
        <a:ext cx="438480" cy="444833"/>
      </dsp:txXfrm>
    </dsp:sp>
    <dsp:sp modelId="{5042EF7E-236A-0A4E-B8AE-61E68C9FD6B7}">
      <dsp:nvSpPr>
        <dsp:cNvPr id="0" name=""/>
        <dsp:cNvSpPr/>
      </dsp:nvSpPr>
      <dsp:spPr>
        <a:xfrm>
          <a:off x="4887813" y="4441638"/>
          <a:ext cx="2416373" cy="2416373"/>
        </a:xfrm>
        <a:prstGeom prst="ellipse">
          <a:avLst/>
        </a:prstGeom>
        <a:solidFill>
          <a:schemeClr val="accent4">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it-FI" sz="2400" b="1" kern="1200" dirty="0">
              <a:solidFill>
                <a:schemeClr val="tx1"/>
              </a:solidFill>
            </a:rPr>
            <a:t>Omni- channel</a:t>
          </a:r>
        </a:p>
      </dsp:txBody>
      <dsp:txXfrm>
        <a:off x="5241683" y="4795508"/>
        <a:ext cx="1708633" cy="1708633"/>
      </dsp:txXfrm>
    </dsp:sp>
    <dsp:sp modelId="{FDE3A668-4B10-AB41-87E5-0F4566BA0E87}">
      <dsp:nvSpPr>
        <dsp:cNvPr id="0" name=""/>
        <dsp:cNvSpPr/>
      </dsp:nvSpPr>
      <dsp:spPr>
        <a:xfrm rot="13057966">
          <a:off x="4470495" y="4236332"/>
          <a:ext cx="546004" cy="741387"/>
        </a:xfrm>
        <a:prstGeom prst="rightArrow">
          <a:avLst>
            <a:gd name="adj1" fmla="val 60000"/>
            <a:gd name="adj2" fmla="val 50000"/>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it-IT" sz="2000" kern="1200"/>
        </a:p>
      </dsp:txBody>
      <dsp:txXfrm rot="10800000">
        <a:off x="4617256" y="4434617"/>
        <a:ext cx="382203" cy="444833"/>
      </dsp:txXfrm>
    </dsp:sp>
    <dsp:sp modelId="{90701F59-5000-D04C-8B3E-379EBFFC694F}">
      <dsp:nvSpPr>
        <dsp:cNvPr id="0" name=""/>
        <dsp:cNvSpPr/>
      </dsp:nvSpPr>
      <dsp:spPr>
        <a:xfrm>
          <a:off x="2158334" y="2337168"/>
          <a:ext cx="2416373" cy="2416373"/>
        </a:xfrm>
        <a:prstGeom prst="ellipse">
          <a:avLst/>
        </a:prstGeom>
        <a:solidFill>
          <a:schemeClr val="accent5">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it-FI" sz="2400" b="1" kern="1200" dirty="0">
              <a:solidFill>
                <a:schemeClr val="tx1"/>
              </a:solidFill>
            </a:rPr>
            <a:t>Technology-in-Store</a:t>
          </a:r>
        </a:p>
      </dsp:txBody>
      <dsp:txXfrm>
        <a:off x="2512204" y="2691038"/>
        <a:ext cx="1708633" cy="1708633"/>
      </dsp:txXfrm>
    </dsp:sp>
    <dsp:sp modelId="{E9D854B7-26E1-9B48-9E73-4F4FE563C8A7}">
      <dsp:nvSpPr>
        <dsp:cNvPr id="0" name=""/>
        <dsp:cNvSpPr/>
      </dsp:nvSpPr>
      <dsp:spPr>
        <a:xfrm rot="19358691">
          <a:off x="4418937" y="2216854"/>
          <a:ext cx="404755" cy="741387"/>
        </a:xfrm>
        <a:prstGeom prst="rightArrow">
          <a:avLst>
            <a:gd name="adj1" fmla="val 60000"/>
            <a:gd name="adj2" fmla="val 50000"/>
          </a:avLst>
        </a:prstGeom>
        <a:solidFill>
          <a:schemeClr val="bg1"/>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endParaRPr lang="it-IT" sz="2000" kern="1200"/>
        </a:p>
      </dsp:txBody>
      <dsp:txXfrm>
        <a:off x="4431390" y="2401969"/>
        <a:ext cx="283329" cy="44483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2438B4-E8C8-694C-8B13-A548245498EB}">
      <dsp:nvSpPr>
        <dsp:cNvPr id="0" name=""/>
        <dsp:cNvSpPr/>
      </dsp:nvSpPr>
      <dsp:spPr>
        <a:xfrm>
          <a:off x="2617" y="659343"/>
          <a:ext cx="3867906" cy="2664987"/>
        </a:xfrm>
        <a:prstGeom prst="snip2DiagRect">
          <a:avLst/>
        </a:prstGeom>
        <a:blipFill>
          <a:blip xmlns:r="http://schemas.openxmlformats.org/officeDocument/2006/relationships" r:embed="rId1"/>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3C502C3-78FF-CC46-BE70-4FC2654E0E0C}">
      <dsp:nvSpPr>
        <dsp:cNvPr id="0" name=""/>
        <dsp:cNvSpPr/>
      </dsp:nvSpPr>
      <dsp:spPr>
        <a:xfrm>
          <a:off x="2617" y="3324330"/>
          <a:ext cx="3867906" cy="14349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6248" tIns="206248" rIns="206248" bIns="0" numCol="1" spcCol="1270" anchor="t" anchorCtr="0">
          <a:noAutofit/>
        </a:bodyPr>
        <a:lstStyle/>
        <a:p>
          <a:pPr marL="0" lvl="0" indent="0" algn="ctr" defTabSz="1289050">
            <a:lnSpc>
              <a:spcPct val="90000"/>
            </a:lnSpc>
            <a:spcBef>
              <a:spcPct val="0"/>
            </a:spcBef>
            <a:spcAft>
              <a:spcPct val="35000"/>
            </a:spcAft>
            <a:buNone/>
          </a:pPr>
          <a:r>
            <a:rPr lang="it-IT" sz="2900" kern="1200" dirty="0"/>
            <a:t>AVERAGE TIME SPENT IN THE STORE 1.5 HOURS</a:t>
          </a:r>
        </a:p>
      </dsp:txBody>
      <dsp:txXfrm>
        <a:off x="2617" y="3324330"/>
        <a:ext cx="3867906" cy="1434993"/>
      </dsp:txXfrm>
    </dsp:sp>
    <dsp:sp modelId="{2AA274FF-EBA6-EF4B-AB34-B42DD76866B9}">
      <dsp:nvSpPr>
        <dsp:cNvPr id="0" name=""/>
        <dsp:cNvSpPr/>
      </dsp:nvSpPr>
      <dsp:spPr>
        <a:xfrm>
          <a:off x="4257476" y="659343"/>
          <a:ext cx="3867906" cy="2664987"/>
        </a:xfrm>
        <a:prstGeom prst="snip2DiagRect">
          <a:avLst/>
        </a:prstGeom>
        <a:blipFill>
          <a:blip xmlns:r="http://schemas.openxmlformats.org/officeDocument/2006/relationships" r:embed="rId2"/>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C671A42-E18A-8942-A3A0-E54008EE247B}">
      <dsp:nvSpPr>
        <dsp:cNvPr id="0" name=""/>
        <dsp:cNvSpPr/>
      </dsp:nvSpPr>
      <dsp:spPr>
        <a:xfrm>
          <a:off x="4257476" y="3324330"/>
          <a:ext cx="3867906" cy="14349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6248" tIns="206248" rIns="206248" bIns="0" numCol="1" spcCol="1270" anchor="t" anchorCtr="0">
          <a:noAutofit/>
        </a:bodyPr>
        <a:lstStyle/>
        <a:p>
          <a:pPr marL="0" lvl="0" indent="0" algn="ctr" defTabSz="1289050">
            <a:lnSpc>
              <a:spcPct val="90000"/>
            </a:lnSpc>
            <a:spcBef>
              <a:spcPct val="0"/>
            </a:spcBef>
            <a:spcAft>
              <a:spcPct val="35000"/>
            </a:spcAft>
            <a:buNone/>
          </a:pPr>
          <a:r>
            <a:rPr lang="it-IT" sz="2900" kern="1200" dirty="0"/>
            <a:t>10 FRONTLINE EMPLOYEES FOR EACH WORK SHIFT</a:t>
          </a:r>
        </a:p>
      </dsp:txBody>
      <dsp:txXfrm>
        <a:off x="4257476" y="3324330"/>
        <a:ext cx="3867906" cy="143499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FI"/>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C45BE38-D385-704C-8531-DDCC252A8EA4}" type="datetimeFigureOut">
              <a:rPr lang="it-FI" smtClean="0"/>
              <a:t>6.5.2024</a:t>
            </a:fld>
            <a:endParaRPr lang="it-FI"/>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FI"/>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it-FI"/>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FI"/>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562AEB-F221-7447-BFCF-CBE7AB9F6186}" type="slidenum">
              <a:rPr lang="it-FI" smtClean="0"/>
              <a:t>‹N›</a:t>
            </a:fld>
            <a:endParaRPr lang="it-FI"/>
          </a:p>
        </p:txBody>
      </p:sp>
    </p:spTree>
    <p:extLst>
      <p:ext uri="{BB962C8B-B14F-4D97-AF65-F5344CB8AC3E}">
        <p14:creationId xmlns:p14="http://schemas.microsoft.com/office/powerpoint/2010/main" val="32686617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5"/>
          </p:nvPr>
        </p:nvSpPr>
        <p:spPr/>
        <p:txBody>
          <a:bodyPr/>
          <a:lstStyle/>
          <a:p>
            <a:fld id="{5D2A098F-DDAD-A24F-98D9-80A1E109842C}" type="slidenum">
              <a:rPr lang="it-FI" smtClean="0"/>
              <a:t>3</a:t>
            </a:fld>
            <a:endParaRPr lang="it-FI"/>
          </a:p>
        </p:txBody>
      </p:sp>
    </p:spTree>
    <p:extLst>
      <p:ext uri="{BB962C8B-B14F-4D97-AF65-F5344CB8AC3E}">
        <p14:creationId xmlns:p14="http://schemas.microsoft.com/office/powerpoint/2010/main" val="20968276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11a6b055b7c_0_15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71" name="Google Shape;371;g11a6b055b7c_0_158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solidFill>
                  <a:schemeClr val="dk1"/>
                </a:solidFill>
              </a:rPr>
              <a:t>Free-flow layouts are the most commonly combined layout</a:t>
            </a:r>
            <a:endParaRPr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g11a6b055b7c_0_17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1" name="Google Shape;391;g11a6b055b7c_0_178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b="1" dirty="0">
                <a:solidFill>
                  <a:schemeClr val="dk1"/>
                </a:solidFill>
              </a:rPr>
              <a:t>Lighting</a:t>
            </a:r>
            <a:r>
              <a:rPr lang="en-US" dirty="0">
                <a:solidFill>
                  <a:schemeClr val="dk1"/>
                </a:solidFill>
              </a:rPr>
              <a:t>: If a store is too dark, it can discourage shopping and even discourage customers from entering the store.</a:t>
            </a: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b="1" dirty="0">
                <a:solidFill>
                  <a:schemeClr val="dk1"/>
                </a:solidFill>
              </a:rPr>
              <a:t>Sounds</a:t>
            </a:r>
            <a:r>
              <a:rPr lang="en-US" dirty="0">
                <a:solidFill>
                  <a:schemeClr val="dk1"/>
                </a:solidFill>
              </a:rPr>
              <a:t>: The tempo of the music affects how quickly shoppers walk through the store</a:t>
            </a: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b="1" dirty="0">
                <a:solidFill>
                  <a:schemeClr val="dk1"/>
                </a:solidFill>
              </a:rPr>
              <a:t>Smells</a:t>
            </a:r>
            <a:r>
              <a:rPr lang="en-US" dirty="0">
                <a:solidFill>
                  <a:schemeClr val="dk1"/>
                </a:solidFill>
              </a:rPr>
              <a:t>: Unpleasant smells can be a strong deterrent for shopping, and can cause shoppers to actually leave the store. Smells with pleasant associations can enhance the buying experience.</a:t>
            </a: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b="1" dirty="0">
                <a:solidFill>
                  <a:schemeClr val="dk1"/>
                </a:solidFill>
              </a:rPr>
              <a:t>Colors</a:t>
            </a:r>
            <a:r>
              <a:rPr lang="en-US" dirty="0">
                <a:solidFill>
                  <a:schemeClr val="dk1"/>
                </a:solidFill>
              </a:rPr>
              <a:t>: The brand’s colors should be used in the store to reinforce the brand recognition and identity. </a:t>
            </a: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b="1" dirty="0">
                <a:solidFill>
                  <a:schemeClr val="dk1"/>
                </a:solidFill>
              </a:rPr>
              <a:t>Signage</a:t>
            </a:r>
            <a:r>
              <a:rPr lang="en-US" dirty="0">
                <a:solidFill>
                  <a:schemeClr val="dk1"/>
                </a:solidFill>
              </a:rPr>
              <a:t>: Retail signage is used for three main purposes: to direct the customer, to inform the customer, and to inspire the customer.</a:t>
            </a:r>
            <a:endParaRPr dirty="0">
              <a:solidFill>
                <a:schemeClr val="dk1"/>
              </a:solidFill>
            </a:endParaRPr>
          </a:p>
          <a:p>
            <a:pPr marL="457200" lvl="0" indent="0" algn="l" rtl="0">
              <a:lnSpc>
                <a:spcPct val="100000"/>
              </a:lnSpc>
              <a:spcBef>
                <a:spcPts val="0"/>
              </a:spcBef>
              <a:spcAft>
                <a:spcPts val="0"/>
              </a:spcAft>
              <a:buClr>
                <a:schemeClr val="dk1"/>
              </a:buClr>
              <a:buSzPts val="1100"/>
              <a:buFont typeface="Arial"/>
              <a:buNone/>
            </a:pPr>
            <a:br>
              <a:rPr lang="en-US" dirty="0">
                <a:solidFill>
                  <a:schemeClr val="dk1"/>
                </a:solidFill>
              </a:rPr>
            </a:br>
            <a:r>
              <a:rPr lang="en-US" dirty="0">
                <a:solidFill>
                  <a:schemeClr val="dk1"/>
                </a:solidFill>
              </a:rPr>
              <a:t>Tips for retail signage:</a:t>
            </a:r>
            <a:endParaRPr dirty="0">
              <a:solidFill>
                <a:schemeClr val="dk1"/>
              </a:solidFill>
            </a:endParaRPr>
          </a:p>
          <a:p>
            <a:pPr marL="457200" lvl="0" indent="457200" algn="l" rtl="0">
              <a:lnSpc>
                <a:spcPct val="100000"/>
              </a:lnSpc>
              <a:spcBef>
                <a:spcPts val="0"/>
              </a:spcBef>
              <a:spcAft>
                <a:spcPts val="0"/>
              </a:spcAft>
              <a:buClr>
                <a:schemeClr val="dk1"/>
              </a:buClr>
              <a:buSzPts val="1100"/>
              <a:buFont typeface="Arial"/>
              <a:buNone/>
            </a:pPr>
            <a:r>
              <a:rPr lang="en-US" dirty="0">
                <a:solidFill>
                  <a:schemeClr val="dk1"/>
                </a:solidFill>
              </a:rPr>
              <a:t>• Find a color palette and stick with it.</a:t>
            </a:r>
            <a:endParaRPr dirty="0">
              <a:solidFill>
                <a:schemeClr val="dk1"/>
              </a:solidFill>
            </a:endParaRPr>
          </a:p>
          <a:p>
            <a:pPr marL="457200" lvl="0" indent="457200" algn="l" rtl="0">
              <a:lnSpc>
                <a:spcPct val="100000"/>
              </a:lnSpc>
              <a:spcBef>
                <a:spcPts val="0"/>
              </a:spcBef>
              <a:spcAft>
                <a:spcPts val="0"/>
              </a:spcAft>
              <a:buClr>
                <a:schemeClr val="dk1"/>
              </a:buClr>
              <a:buSzPts val="1100"/>
              <a:buFont typeface="Arial"/>
              <a:buNone/>
            </a:pPr>
            <a:r>
              <a:rPr lang="en-US" dirty="0">
                <a:solidFill>
                  <a:schemeClr val="dk1"/>
                </a:solidFill>
              </a:rPr>
              <a:t>• Use big enough font so no one has to squint to read it.</a:t>
            </a:r>
            <a:endParaRPr dirty="0">
              <a:solidFill>
                <a:schemeClr val="dk1"/>
              </a:solidFill>
            </a:endParaRPr>
          </a:p>
          <a:p>
            <a:pPr marL="914400" lvl="0" indent="0" algn="l" rtl="0">
              <a:lnSpc>
                <a:spcPct val="100000"/>
              </a:lnSpc>
              <a:spcBef>
                <a:spcPts val="0"/>
              </a:spcBef>
              <a:spcAft>
                <a:spcPts val="0"/>
              </a:spcAft>
              <a:buClr>
                <a:schemeClr val="dk1"/>
              </a:buClr>
              <a:buSzPts val="1100"/>
              <a:buFont typeface="Arial"/>
              <a:buNone/>
            </a:pPr>
            <a:r>
              <a:rPr lang="en-US" dirty="0">
                <a:solidFill>
                  <a:schemeClr val="dk1"/>
                </a:solidFill>
              </a:rPr>
              <a:t>• Keep the word count short.</a:t>
            </a:r>
            <a:endParaRPr dirty="0">
              <a:solidFill>
                <a:schemeClr val="dk1"/>
              </a:solidFill>
            </a:endParaRPr>
          </a:p>
          <a:p>
            <a:pPr marL="914400" lvl="0" indent="0" algn="l" rtl="0">
              <a:lnSpc>
                <a:spcPct val="100000"/>
              </a:lnSpc>
              <a:spcBef>
                <a:spcPts val="0"/>
              </a:spcBef>
              <a:spcAft>
                <a:spcPts val="0"/>
              </a:spcAft>
              <a:buClr>
                <a:schemeClr val="dk1"/>
              </a:buClr>
              <a:buSzPts val="1100"/>
              <a:buFont typeface="Arial"/>
              <a:buNone/>
            </a:pPr>
            <a:r>
              <a:rPr lang="en-US" dirty="0">
                <a:solidFill>
                  <a:schemeClr val="dk1"/>
                </a:solidFill>
              </a:rPr>
              <a:t>• Limit your use of the word </a:t>
            </a:r>
            <a:r>
              <a:rPr lang="en-US" i="1" dirty="0">
                <a:solidFill>
                  <a:schemeClr val="dk1"/>
                </a:solidFill>
              </a:rPr>
              <a:t>No</a:t>
            </a:r>
            <a:r>
              <a:rPr lang="en-US" dirty="0">
                <a:solidFill>
                  <a:schemeClr val="dk1"/>
                </a:solidFill>
              </a:rPr>
              <a:t>. For example, instead of </a:t>
            </a:r>
            <a:r>
              <a:rPr lang="en-US" i="1" dirty="0">
                <a:solidFill>
                  <a:schemeClr val="dk1"/>
                </a:solidFill>
              </a:rPr>
              <a:t>No Refunds after 14 days</a:t>
            </a:r>
            <a:r>
              <a:rPr lang="en-US" dirty="0">
                <a:solidFill>
                  <a:schemeClr val="dk1"/>
                </a:solidFill>
              </a:rPr>
              <a:t> say </a:t>
            </a:r>
            <a:r>
              <a:rPr lang="en-US" i="1" dirty="0">
                <a:solidFill>
                  <a:schemeClr val="dk1"/>
                </a:solidFill>
              </a:rPr>
              <a:t>Refunds available within 14 days</a:t>
            </a:r>
            <a:r>
              <a:rPr lang="en-US" dirty="0">
                <a:solidFill>
                  <a:schemeClr val="dk1"/>
                </a:solidFill>
              </a:rPr>
              <a:t>.</a:t>
            </a:r>
            <a:endParaRPr dirty="0">
              <a:solidFill>
                <a:schemeClr val="dk1"/>
              </a:solidFill>
            </a:endParaRPr>
          </a:p>
          <a:p>
            <a:pPr marL="914400" lvl="0" indent="0" algn="l" rtl="0">
              <a:lnSpc>
                <a:spcPct val="100000"/>
              </a:lnSpc>
              <a:spcBef>
                <a:spcPts val="0"/>
              </a:spcBef>
              <a:spcAft>
                <a:spcPts val="0"/>
              </a:spcAft>
              <a:buClr>
                <a:schemeClr val="dk1"/>
              </a:buClr>
              <a:buSzPts val="1100"/>
              <a:buFont typeface="Arial"/>
              <a:buNone/>
            </a:pPr>
            <a:r>
              <a:rPr lang="en-US" dirty="0">
                <a:solidFill>
                  <a:schemeClr val="dk1"/>
                </a:solidFill>
              </a:rPr>
              <a:t>• Use analogies. For example declare</a:t>
            </a:r>
            <a:r>
              <a:rPr lang="en-US" i="1" dirty="0">
                <a:solidFill>
                  <a:schemeClr val="dk1"/>
                </a:solidFill>
              </a:rPr>
              <a:t>, Like A Shot of Espresso For Your Skin!</a:t>
            </a:r>
            <a:endParaRPr dirty="0">
              <a:solidFill>
                <a:schemeClr val="dk1"/>
              </a:solidFill>
            </a:endParaRPr>
          </a:p>
          <a:p>
            <a:pPr marL="914400" lvl="0" indent="0" algn="l" rtl="0">
              <a:lnSpc>
                <a:spcPct val="100000"/>
              </a:lnSpc>
              <a:spcBef>
                <a:spcPts val="0"/>
              </a:spcBef>
              <a:spcAft>
                <a:spcPts val="0"/>
              </a:spcAft>
              <a:buClr>
                <a:schemeClr val="dk1"/>
              </a:buClr>
              <a:buSzPts val="1100"/>
              <a:buFont typeface="Arial"/>
              <a:buNone/>
            </a:pPr>
            <a:r>
              <a:rPr lang="en-US" dirty="0">
                <a:solidFill>
                  <a:schemeClr val="dk1"/>
                </a:solidFill>
              </a:rPr>
              <a:t>• Test signage for clarity by using your desktop printer before committing to having them professionally printed.</a:t>
            </a:r>
            <a:endParaRPr dirty="0">
              <a:solidFill>
                <a:schemeClr val="dk1"/>
              </a:solidFill>
            </a:endParaRPr>
          </a:p>
          <a:p>
            <a:pPr marL="0" lvl="1" indent="0" algn="l" rtl="0">
              <a:lnSpc>
                <a:spcPct val="100000"/>
              </a:lnSpc>
              <a:spcBef>
                <a:spcPts val="0"/>
              </a:spcBef>
              <a:spcAft>
                <a:spcPts val="0"/>
              </a:spcAft>
              <a:buClr>
                <a:schemeClr val="dk1"/>
              </a:buClr>
              <a:buSzPts val="1100"/>
              <a:buFont typeface="Arial"/>
              <a:buNone/>
            </a:pPr>
            <a:endParaRPr dirty="0">
              <a:solidFill>
                <a:schemeClr val="dk1"/>
              </a:solidFill>
            </a:endParaRPr>
          </a:p>
          <a:p>
            <a:pPr marL="0" lvl="1" indent="0" algn="l" rtl="0">
              <a:lnSpc>
                <a:spcPct val="100000"/>
              </a:lnSpc>
              <a:spcBef>
                <a:spcPts val="0"/>
              </a:spcBef>
              <a:spcAft>
                <a:spcPts val="0"/>
              </a:spcAft>
              <a:buSzPts val="1100"/>
              <a:buNone/>
            </a:pPr>
            <a:r>
              <a:rPr lang="en-US" dirty="0">
                <a:solidFill>
                  <a:schemeClr val="dk1"/>
                </a:solidFill>
              </a:rPr>
              <a:t>The simple graphic on the slide shows several of these tips—sticking with consistent color choices, having a low word count, and using a large font size. And it’s a good reminder to stick with your branding!</a:t>
            </a:r>
            <a:endParaRPr sz="1200"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FI" dirty="0"/>
          </a:p>
        </p:txBody>
      </p:sp>
      <p:sp>
        <p:nvSpPr>
          <p:cNvPr id="4" name="Segnaposto numero diapositiva 3"/>
          <p:cNvSpPr>
            <a:spLocks noGrp="1"/>
          </p:cNvSpPr>
          <p:nvPr>
            <p:ph type="sldNum" sz="quarter" idx="5"/>
          </p:nvPr>
        </p:nvSpPr>
        <p:spPr/>
        <p:txBody>
          <a:bodyPr/>
          <a:lstStyle/>
          <a:p>
            <a:fld id="{A2562AEB-F221-7447-BFCF-CBE7AB9F6186}" type="slidenum">
              <a:rPr lang="it-FI" smtClean="0"/>
              <a:t>5</a:t>
            </a:fld>
            <a:endParaRPr lang="it-FI"/>
          </a:p>
        </p:txBody>
      </p:sp>
    </p:spTree>
    <p:extLst>
      <p:ext uri="{BB962C8B-B14F-4D97-AF65-F5344CB8AC3E}">
        <p14:creationId xmlns:p14="http://schemas.microsoft.com/office/powerpoint/2010/main" val="35087971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FI" dirty="0"/>
          </a:p>
        </p:txBody>
      </p:sp>
      <p:sp>
        <p:nvSpPr>
          <p:cNvPr id="4" name="Segnaposto numero diapositiva 3"/>
          <p:cNvSpPr>
            <a:spLocks noGrp="1"/>
          </p:cNvSpPr>
          <p:nvPr>
            <p:ph type="sldNum" sz="quarter" idx="5"/>
          </p:nvPr>
        </p:nvSpPr>
        <p:spPr/>
        <p:txBody>
          <a:bodyPr/>
          <a:lstStyle/>
          <a:p>
            <a:fld id="{A2562AEB-F221-7447-BFCF-CBE7AB9F6186}" type="slidenum">
              <a:rPr lang="it-FI" smtClean="0"/>
              <a:t>16</a:t>
            </a:fld>
            <a:endParaRPr lang="it-FI"/>
          </a:p>
        </p:txBody>
      </p:sp>
    </p:spTree>
    <p:extLst>
      <p:ext uri="{BB962C8B-B14F-4D97-AF65-F5344CB8AC3E}">
        <p14:creationId xmlns:p14="http://schemas.microsoft.com/office/powerpoint/2010/main" val="17719257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FI" dirty="0"/>
          </a:p>
        </p:txBody>
      </p:sp>
      <p:sp>
        <p:nvSpPr>
          <p:cNvPr id="4" name="Segnaposto numero diapositiva 3"/>
          <p:cNvSpPr>
            <a:spLocks noGrp="1"/>
          </p:cNvSpPr>
          <p:nvPr>
            <p:ph type="sldNum" sz="quarter" idx="5"/>
          </p:nvPr>
        </p:nvSpPr>
        <p:spPr/>
        <p:txBody>
          <a:bodyPr/>
          <a:lstStyle/>
          <a:p>
            <a:fld id="{A2562AEB-F221-7447-BFCF-CBE7AB9F6186}" type="slidenum">
              <a:rPr lang="it-FI" smtClean="0"/>
              <a:t>31</a:t>
            </a:fld>
            <a:endParaRPr lang="it-FI"/>
          </a:p>
        </p:txBody>
      </p:sp>
    </p:spTree>
    <p:extLst>
      <p:ext uri="{BB962C8B-B14F-4D97-AF65-F5344CB8AC3E}">
        <p14:creationId xmlns:p14="http://schemas.microsoft.com/office/powerpoint/2010/main" val="13007349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Più descrittive, mettere un istogramma</a:t>
            </a:r>
          </a:p>
        </p:txBody>
      </p:sp>
      <p:sp>
        <p:nvSpPr>
          <p:cNvPr id="4" name="Segnaposto numero diapositiva 3"/>
          <p:cNvSpPr>
            <a:spLocks noGrp="1"/>
          </p:cNvSpPr>
          <p:nvPr>
            <p:ph type="sldNum" sz="quarter" idx="5"/>
          </p:nvPr>
        </p:nvSpPr>
        <p:spPr/>
        <p:txBody>
          <a:bodyPr/>
          <a:lstStyle/>
          <a:p>
            <a:fld id="{4BF2D31E-BBE4-E54F-A6B4-6165F780C5BB}" type="slidenum">
              <a:rPr lang="it-IT" smtClean="0"/>
              <a:t>41</a:t>
            </a:fld>
            <a:endParaRPr lang="it-IT"/>
          </a:p>
        </p:txBody>
      </p:sp>
    </p:spTree>
    <p:extLst>
      <p:ext uri="{BB962C8B-B14F-4D97-AF65-F5344CB8AC3E}">
        <p14:creationId xmlns:p14="http://schemas.microsoft.com/office/powerpoint/2010/main" val="2145194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11e1df551cc_0_12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1" name="Google Shape;331;g11e1df551cc_0_12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b="1">
                <a:solidFill>
                  <a:schemeClr val="dk1"/>
                </a:solidFill>
              </a:rPr>
              <a:t>People</a:t>
            </a:r>
            <a:r>
              <a:rPr lang="en-US">
                <a:solidFill>
                  <a:schemeClr val="dk1"/>
                </a:solidFill>
              </a:rPr>
              <a:t>: both customers and service employees and their roles</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br>
              <a:rPr lang="en-US" b="1">
                <a:solidFill>
                  <a:schemeClr val="dk1"/>
                </a:solidFill>
              </a:rPr>
            </a:br>
            <a:r>
              <a:rPr lang="en-US" b="1">
                <a:solidFill>
                  <a:schemeClr val="dk1"/>
                </a:solidFill>
              </a:rPr>
              <a:t>Physical evidence</a:t>
            </a:r>
            <a:r>
              <a:rPr lang="en-US">
                <a:solidFill>
                  <a:schemeClr val="dk1"/>
                </a:solidFill>
              </a:rPr>
              <a:t>: the tangible “props” and other visible elements of the service and the environment in which it is delivered</a:t>
            </a: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br>
              <a:rPr lang="en-US" b="1">
                <a:solidFill>
                  <a:schemeClr val="dk1"/>
                </a:solidFill>
              </a:rPr>
            </a:br>
            <a:r>
              <a:rPr lang="en-US" b="1">
                <a:solidFill>
                  <a:schemeClr val="dk1"/>
                </a:solidFill>
              </a:rPr>
              <a:t>Technology</a:t>
            </a:r>
            <a:r>
              <a:rPr lang="en-US">
                <a:solidFill>
                  <a:schemeClr val="dk1"/>
                </a:solidFill>
              </a:rPr>
              <a:t>: sometimes a substitute for people, and other times a complement to people</a:t>
            </a:r>
            <a:endParaRPr>
              <a:solidFill>
                <a:schemeClr val="dk1"/>
              </a:solidFill>
            </a:endParaRPr>
          </a:p>
          <a:p>
            <a:pPr marL="0" lvl="0" indent="0" algn="l" rtl="0">
              <a:lnSpc>
                <a:spcPct val="100000"/>
              </a:lnSpc>
              <a:spcBef>
                <a:spcPts val="0"/>
              </a:spcBef>
              <a:spcAft>
                <a:spcPts val="0"/>
              </a:spcAft>
              <a:buSzPts val="1100"/>
              <a:buNone/>
            </a:pPr>
            <a:br>
              <a:rPr lang="en-US" b="1">
                <a:solidFill>
                  <a:schemeClr val="dk1"/>
                </a:solidFill>
              </a:rPr>
            </a:br>
            <a:r>
              <a:rPr lang="en-US" b="1">
                <a:solidFill>
                  <a:schemeClr val="dk1"/>
                </a:solidFill>
              </a:rPr>
              <a:t>Sequence</a:t>
            </a:r>
            <a:r>
              <a:rPr lang="en-US">
                <a:solidFill>
                  <a:schemeClr val="dk1"/>
                </a:solidFill>
              </a:rPr>
              <a:t>: the steps or flow of a service process</a:t>
            </a:r>
            <a:endParaRPr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11a6b055b7c_0_11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7" name="Google Shape;317;g11a6b055b7c_0_117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11a6b055b7c_0_13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0" name="Google Shape;330;g11a6b055b7c_0_130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11a6b055b7c_0_13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6" name="Google Shape;336;g11a6b055b7c_0_13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US" dirty="0">
                <a:solidFill>
                  <a:schemeClr val="dk1"/>
                </a:solidFill>
              </a:rPr>
              <a:t>The grid layout is common in supermarkets and big-box stores.</a:t>
            </a: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br>
              <a:rPr lang="en-US" dirty="0">
                <a:solidFill>
                  <a:schemeClr val="dk1"/>
                </a:solidFill>
              </a:rPr>
            </a:br>
            <a:r>
              <a:rPr lang="en-US" dirty="0">
                <a:solidFill>
                  <a:schemeClr val="dk1"/>
                </a:solidFill>
              </a:rPr>
              <a:t>It features long, parallel aisles that are perpendicular to the walls. </a:t>
            </a: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br>
              <a:rPr lang="en-US" dirty="0">
                <a:solidFill>
                  <a:schemeClr val="dk1"/>
                </a:solidFill>
              </a:rPr>
            </a:br>
            <a:r>
              <a:rPr lang="en-US" dirty="0">
                <a:solidFill>
                  <a:schemeClr val="dk1"/>
                </a:solidFill>
              </a:rPr>
              <a:t>Some grid layouts have tall shelving where customers cannot see to the next aisle. </a:t>
            </a: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dirty="0">
                <a:solidFill>
                  <a:schemeClr val="dk1"/>
                </a:solidFill>
              </a:rPr>
              <a:t>This layout works well for displaying and organizing high volumes of merchandise—especially wide product assortments. </a:t>
            </a: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dirty="0">
                <a:solidFill>
                  <a:schemeClr val="dk1"/>
                </a:solidFill>
              </a:rPr>
              <a:t>Marketers have studied the common paths customers take through this layout and can place displays and promotional items in ideal locations throughout the store.</a:t>
            </a: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dirty="0">
              <a:solidFill>
                <a:schemeClr val="dk1"/>
              </a:solidFill>
            </a:endParaRPr>
          </a:p>
          <a:p>
            <a:pPr marL="0" lvl="0" indent="0" algn="l" rtl="0">
              <a:lnSpc>
                <a:spcPct val="100000"/>
              </a:lnSpc>
              <a:spcBef>
                <a:spcPts val="0"/>
              </a:spcBef>
              <a:spcAft>
                <a:spcPts val="0"/>
              </a:spcAft>
              <a:buClr>
                <a:schemeClr val="dk1"/>
              </a:buClr>
              <a:buSzPts val="1100"/>
              <a:buFont typeface="Arial"/>
              <a:buNone/>
            </a:pPr>
            <a:r>
              <a:rPr lang="en-US" dirty="0">
                <a:solidFill>
                  <a:schemeClr val="dk1"/>
                </a:solidFill>
              </a:rPr>
              <a:t>This layout can also be a downside if the products are not organized well or if there is not proper signage; then customers have to walk up and down all of the aisles to find products.</a:t>
            </a:r>
          </a:p>
          <a:p>
            <a:pPr marL="0" lvl="0" indent="0" algn="l" rtl="0">
              <a:lnSpc>
                <a:spcPct val="100000"/>
              </a:lnSpc>
              <a:spcBef>
                <a:spcPts val="0"/>
              </a:spcBef>
              <a:spcAft>
                <a:spcPts val="0"/>
              </a:spcAft>
              <a:buClr>
                <a:schemeClr val="dk1"/>
              </a:buClr>
              <a:buSzPts val="1100"/>
              <a:buFont typeface="Arial"/>
              <a:buNone/>
            </a:pPr>
            <a:endParaRPr lang="en-US" dirty="0">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lang="it-FI" dirty="0">
              <a:solidFill>
                <a:schemeClr val="dk1"/>
              </a:solidFill>
            </a:endParaRPr>
          </a:p>
          <a:p>
            <a:pPr marL="457200" lvl="0" indent="-228600" algn="l" rtl="0">
              <a:lnSpc>
                <a:spcPct val="100000"/>
              </a:lnSpc>
              <a:spcBef>
                <a:spcPts val="0"/>
              </a:spcBef>
              <a:spcAft>
                <a:spcPts val="0"/>
              </a:spcAft>
              <a:buClr>
                <a:schemeClr val="dk1"/>
              </a:buClr>
              <a:buSzPts val="1100"/>
              <a:buFont typeface="Arial"/>
              <a:buNone/>
            </a:pPr>
            <a:endParaRPr dirty="0">
              <a:solidFill>
                <a:schemeClr val="dk1"/>
              </a:solidFill>
            </a:endParaRPr>
          </a:p>
          <a:p>
            <a:pPr marL="0" lvl="0" indent="0" algn="l" rtl="0">
              <a:lnSpc>
                <a:spcPct val="100000"/>
              </a:lnSpc>
              <a:spcBef>
                <a:spcPts val="0"/>
              </a:spcBef>
              <a:spcAft>
                <a:spcPts val="0"/>
              </a:spcAft>
              <a:buSzPts val="1100"/>
              <a:buNone/>
            </a:pPr>
            <a:endParaRPr sz="1200"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BAFE22A-25D9-19AC-0F78-599FE7EE8DB9}"/>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endParaRPr lang="it-FI"/>
          </a:p>
        </p:txBody>
      </p:sp>
      <p:sp>
        <p:nvSpPr>
          <p:cNvPr id="3" name="Sottotitolo 2">
            <a:extLst>
              <a:ext uri="{FF2B5EF4-FFF2-40B4-BE49-F238E27FC236}">
                <a16:creationId xmlns:a16="http://schemas.microsoft.com/office/drawing/2014/main" id="{EFC48B5E-4B42-D52C-C391-59F44B0A052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it-FI"/>
          </a:p>
        </p:txBody>
      </p:sp>
      <p:sp>
        <p:nvSpPr>
          <p:cNvPr id="4" name="Segnaposto data 3">
            <a:extLst>
              <a:ext uri="{FF2B5EF4-FFF2-40B4-BE49-F238E27FC236}">
                <a16:creationId xmlns:a16="http://schemas.microsoft.com/office/drawing/2014/main" id="{2024FDA5-BE65-96E7-94C0-3B3829046659}"/>
              </a:ext>
            </a:extLst>
          </p:cNvPr>
          <p:cNvSpPr>
            <a:spLocks noGrp="1"/>
          </p:cNvSpPr>
          <p:nvPr>
            <p:ph type="dt" sz="half" idx="10"/>
          </p:nvPr>
        </p:nvSpPr>
        <p:spPr/>
        <p:txBody>
          <a:bodyPr/>
          <a:lstStyle/>
          <a:p>
            <a:fld id="{4F78D430-60D9-D04D-BC09-52CB528CB018}" type="datetimeFigureOut">
              <a:rPr lang="it-FI" smtClean="0"/>
              <a:t>6.5.2024</a:t>
            </a:fld>
            <a:endParaRPr lang="it-FI"/>
          </a:p>
        </p:txBody>
      </p:sp>
      <p:sp>
        <p:nvSpPr>
          <p:cNvPr id="5" name="Segnaposto piè di pagina 4">
            <a:extLst>
              <a:ext uri="{FF2B5EF4-FFF2-40B4-BE49-F238E27FC236}">
                <a16:creationId xmlns:a16="http://schemas.microsoft.com/office/drawing/2014/main" id="{F469300A-EF32-E453-5451-242E0970A7B0}"/>
              </a:ext>
            </a:extLst>
          </p:cNvPr>
          <p:cNvSpPr>
            <a:spLocks noGrp="1"/>
          </p:cNvSpPr>
          <p:nvPr>
            <p:ph type="ftr" sz="quarter" idx="11"/>
          </p:nvPr>
        </p:nvSpPr>
        <p:spPr/>
        <p:txBody>
          <a:bodyPr/>
          <a:lstStyle/>
          <a:p>
            <a:endParaRPr lang="it-FI"/>
          </a:p>
        </p:txBody>
      </p:sp>
      <p:sp>
        <p:nvSpPr>
          <p:cNvPr id="6" name="Segnaposto numero diapositiva 5">
            <a:extLst>
              <a:ext uri="{FF2B5EF4-FFF2-40B4-BE49-F238E27FC236}">
                <a16:creationId xmlns:a16="http://schemas.microsoft.com/office/drawing/2014/main" id="{C936697C-B43E-06DF-BFDC-D11ECE91A3F9}"/>
              </a:ext>
            </a:extLst>
          </p:cNvPr>
          <p:cNvSpPr>
            <a:spLocks noGrp="1"/>
          </p:cNvSpPr>
          <p:nvPr>
            <p:ph type="sldNum" sz="quarter" idx="12"/>
          </p:nvPr>
        </p:nvSpPr>
        <p:spPr/>
        <p:txBody>
          <a:bodyPr/>
          <a:lstStyle/>
          <a:p>
            <a:fld id="{BEDEE422-B4A9-604B-BCC6-5FF95C5C192F}" type="slidenum">
              <a:rPr lang="it-FI" smtClean="0"/>
              <a:t>‹N›</a:t>
            </a:fld>
            <a:endParaRPr lang="it-FI"/>
          </a:p>
        </p:txBody>
      </p:sp>
    </p:spTree>
    <p:extLst>
      <p:ext uri="{BB962C8B-B14F-4D97-AF65-F5344CB8AC3E}">
        <p14:creationId xmlns:p14="http://schemas.microsoft.com/office/powerpoint/2010/main" val="35264217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0756328-D227-F4D6-B815-F4369F0FF106}"/>
              </a:ext>
            </a:extLst>
          </p:cNvPr>
          <p:cNvSpPr>
            <a:spLocks noGrp="1"/>
          </p:cNvSpPr>
          <p:nvPr>
            <p:ph type="title"/>
          </p:nvPr>
        </p:nvSpPr>
        <p:spPr/>
        <p:txBody>
          <a:bodyPr/>
          <a:lstStyle/>
          <a:p>
            <a:r>
              <a:rPr lang="it-IT"/>
              <a:t>Fare clic per modificare lo stile del titolo dello schema</a:t>
            </a:r>
            <a:endParaRPr lang="it-FI"/>
          </a:p>
        </p:txBody>
      </p:sp>
      <p:sp>
        <p:nvSpPr>
          <p:cNvPr id="3" name="Segnaposto testo verticale 2">
            <a:extLst>
              <a:ext uri="{FF2B5EF4-FFF2-40B4-BE49-F238E27FC236}">
                <a16:creationId xmlns:a16="http://schemas.microsoft.com/office/drawing/2014/main" id="{462399F3-07E1-9082-7BD0-0B01EE67444C}"/>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it-FI"/>
          </a:p>
        </p:txBody>
      </p:sp>
      <p:sp>
        <p:nvSpPr>
          <p:cNvPr id="4" name="Segnaposto data 3">
            <a:extLst>
              <a:ext uri="{FF2B5EF4-FFF2-40B4-BE49-F238E27FC236}">
                <a16:creationId xmlns:a16="http://schemas.microsoft.com/office/drawing/2014/main" id="{2A5D08A5-0E55-88E9-C46B-0907060323F1}"/>
              </a:ext>
            </a:extLst>
          </p:cNvPr>
          <p:cNvSpPr>
            <a:spLocks noGrp="1"/>
          </p:cNvSpPr>
          <p:nvPr>
            <p:ph type="dt" sz="half" idx="10"/>
          </p:nvPr>
        </p:nvSpPr>
        <p:spPr/>
        <p:txBody>
          <a:bodyPr/>
          <a:lstStyle/>
          <a:p>
            <a:fld id="{4F78D430-60D9-D04D-BC09-52CB528CB018}" type="datetimeFigureOut">
              <a:rPr lang="it-FI" smtClean="0"/>
              <a:t>6.5.2024</a:t>
            </a:fld>
            <a:endParaRPr lang="it-FI"/>
          </a:p>
        </p:txBody>
      </p:sp>
      <p:sp>
        <p:nvSpPr>
          <p:cNvPr id="5" name="Segnaposto piè di pagina 4">
            <a:extLst>
              <a:ext uri="{FF2B5EF4-FFF2-40B4-BE49-F238E27FC236}">
                <a16:creationId xmlns:a16="http://schemas.microsoft.com/office/drawing/2014/main" id="{1CBA3556-C739-B51F-B2C9-78DA7112BF21}"/>
              </a:ext>
            </a:extLst>
          </p:cNvPr>
          <p:cNvSpPr>
            <a:spLocks noGrp="1"/>
          </p:cNvSpPr>
          <p:nvPr>
            <p:ph type="ftr" sz="quarter" idx="11"/>
          </p:nvPr>
        </p:nvSpPr>
        <p:spPr/>
        <p:txBody>
          <a:bodyPr/>
          <a:lstStyle/>
          <a:p>
            <a:endParaRPr lang="it-FI"/>
          </a:p>
        </p:txBody>
      </p:sp>
      <p:sp>
        <p:nvSpPr>
          <p:cNvPr id="6" name="Segnaposto numero diapositiva 5">
            <a:extLst>
              <a:ext uri="{FF2B5EF4-FFF2-40B4-BE49-F238E27FC236}">
                <a16:creationId xmlns:a16="http://schemas.microsoft.com/office/drawing/2014/main" id="{BD2771E9-7DED-EB49-CD1A-26AFD5BE718E}"/>
              </a:ext>
            </a:extLst>
          </p:cNvPr>
          <p:cNvSpPr>
            <a:spLocks noGrp="1"/>
          </p:cNvSpPr>
          <p:nvPr>
            <p:ph type="sldNum" sz="quarter" idx="12"/>
          </p:nvPr>
        </p:nvSpPr>
        <p:spPr/>
        <p:txBody>
          <a:bodyPr/>
          <a:lstStyle/>
          <a:p>
            <a:fld id="{BEDEE422-B4A9-604B-BCC6-5FF95C5C192F}" type="slidenum">
              <a:rPr lang="it-FI" smtClean="0"/>
              <a:t>‹N›</a:t>
            </a:fld>
            <a:endParaRPr lang="it-FI"/>
          </a:p>
        </p:txBody>
      </p:sp>
    </p:spTree>
    <p:extLst>
      <p:ext uri="{BB962C8B-B14F-4D97-AF65-F5344CB8AC3E}">
        <p14:creationId xmlns:p14="http://schemas.microsoft.com/office/powerpoint/2010/main" val="11397102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975E1165-0A9D-C692-076A-0B0B68BE5473}"/>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endParaRPr lang="it-FI"/>
          </a:p>
        </p:txBody>
      </p:sp>
      <p:sp>
        <p:nvSpPr>
          <p:cNvPr id="3" name="Segnaposto testo verticale 2">
            <a:extLst>
              <a:ext uri="{FF2B5EF4-FFF2-40B4-BE49-F238E27FC236}">
                <a16:creationId xmlns:a16="http://schemas.microsoft.com/office/drawing/2014/main" id="{E29F792D-BD2F-5B50-1B98-1772F8A604B9}"/>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it-FI"/>
          </a:p>
        </p:txBody>
      </p:sp>
      <p:sp>
        <p:nvSpPr>
          <p:cNvPr id="4" name="Segnaposto data 3">
            <a:extLst>
              <a:ext uri="{FF2B5EF4-FFF2-40B4-BE49-F238E27FC236}">
                <a16:creationId xmlns:a16="http://schemas.microsoft.com/office/drawing/2014/main" id="{6CB7341F-FBF8-D512-8ECE-EBE713634D24}"/>
              </a:ext>
            </a:extLst>
          </p:cNvPr>
          <p:cNvSpPr>
            <a:spLocks noGrp="1"/>
          </p:cNvSpPr>
          <p:nvPr>
            <p:ph type="dt" sz="half" idx="10"/>
          </p:nvPr>
        </p:nvSpPr>
        <p:spPr/>
        <p:txBody>
          <a:bodyPr/>
          <a:lstStyle/>
          <a:p>
            <a:fld id="{4F78D430-60D9-D04D-BC09-52CB528CB018}" type="datetimeFigureOut">
              <a:rPr lang="it-FI" smtClean="0"/>
              <a:t>6.5.2024</a:t>
            </a:fld>
            <a:endParaRPr lang="it-FI"/>
          </a:p>
        </p:txBody>
      </p:sp>
      <p:sp>
        <p:nvSpPr>
          <p:cNvPr id="5" name="Segnaposto piè di pagina 4">
            <a:extLst>
              <a:ext uri="{FF2B5EF4-FFF2-40B4-BE49-F238E27FC236}">
                <a16:creationId xmlns:a16="http://schemas.microsoft.com/office/drawing/2014/main" id="{8103F01E-DBDF-1703-3813-B4D8861045FA}"/>
              </a:ext>
            </a:extLst>
          </p:cNvPr>
          <p:cNvSpPr>
            <a:spLocks noGrp="1"/>
          </p:cNvSpPr>
          <p:nvPr>
            <p:ph type="ftr" sz="quarter" idx="11"/>
          </p:nvPr>
        </p:nvSpPr>
        <p:spPr/>
        <p:txBody>
          <a:bodyPr/>
          <a:lstStyle/>
          <a:p>
            <a:endParaRPr lang="it-FI"/>
          </a:p>
        </p:txBody>
      </p:sp>
      <p:sp>
        <p:nvSpPr>
          <p:cNvPr id="6" name="Segnaposto numero diapositiva 5">
            <a:extLst>
              <a:ext uri="{FF2B5EF4-FFF2-40B4-BE49-F238E27FC236}">
                <a16:creationId xmlns:a16="http://schemas.microsoft.com/office/drawing/2014/main" id="{A99CDE8D-371C-1140-9B65-73CF8349BA4E}"/>
              </a:ext>
            </a:extLst>
          </p:cNvPr>
          <p:cNvSpPr>
            <a:spLocks noGrp="1"/>
          </p:cNvSpPr>
          <p:nvPr>
            <p:ph type="sldNum" sz="quarter" idx="12"/>
          </p:nvPr>
        </p:nvSpPr>
        <p:spPr/>
        <p:txBody>
          <a:bodyPr/>
          <a:lstStyle/>
          <a:p>
            <a:fld id="{BEDEE422-B4A9-604B-BCC6-5FF95C5C192F}" type="slidenum">
              <a:rPr lang="it-FI" smtClean="0"/>
              <a:t>‹N›</a:t>
            </a:fld>
            <a:endParaRPr lang="it-FI"/>
          </a:p>
        </p:txBody>
      </p:sp>
    </p:spTree>
    <p:extLst>
      <p:ext uri="{BB962C8B-B14F-4D97-AF65-F5344CB8AC3E}">
        <p14:creationId xmlns:p14="http://schemas.microsoft.com/office/powerpoint/2010/main" val="15617022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3B90B03-D61D-650D-6DD0-FA3A25E32BB1}"/>
              </a:ext>
            </a:extLst>
          </p:cNvPr>
          <p:cNvSpPr>
            <a:spLocks noGrp="1"/>
          </p:cNvSpPr>
          <p:nvPr>
            <p:ph type="title"/>
          </p:nvPr>
        </p:nvSpPr>
        <p:spPr/>
        <p:txBody>
          <a:bodyPr/>
          <a:lstStyle/>
          <a:p>
            <a:r>
              <a:rPr lang="it-IT"/>
              <a:t>Fare clic per modificare lo stile del titolo dello schema</a:t>
            </a:r>
            <a:endParaRPr lang="it-FI"/>
          </a:p>
        </p:txBody>
      </p:sp>
      <p:sp>
        <p:nvSpPr>
          <p:cNvPr id="3" name="Segnaposto contenuto 2">
            <a:extLst>
              <a:ext uri="{FF2B5EF4-FFF2-40B4-BE49-F238E27FC236}">
                <a16:creationId xmlns:a16="http://schemas.microsoft.com/office/drawing/2014/main" id="{0C1216EB-B240-4BB1-DA38-74FD9A51D418}"/>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it-FI"/>
          </a:p>
        </p:txBody>
      </p:sp>
      <p:sp>
        <p:nvSpPr>
          <p:cNvPr id="4" name="Segnaposto data 3">
            <a:extLst>
              <a:ext uri="{FF2B5EF4-FFF2-40B4-BE49-F238E27FC236}">
                <a16:creationId xmlns:a16="http://schemas.microsoft.com/office/drawing/2014/main" id="{0FDA4AC1-1093-04BD-45E7-CEC4CE456E2E}"/>
              </a:ext>
            </a:extLst>
          </p:cNvPr>
          <p:cNvSpPr>
            <a:spLocks noGrp="1"/>
          </p:cNvSpPr>
          <p:nvPr>
            <p:ph type="dt" sz="half" idx="10"/>
          </p:nvPr>
        </p:nvSpPr>
        <p:spPr/>
        <p:txBody>
          <a:bodyPr/>
          <a:lstStyle/>
          <a:p>
            <a:fld id="{4F78D430-60D9-D04D-BC09-52CB528CB018}" type="datetimeFigureOut">
              <a:rPr lang="it-FI" smtClean="0"/>
              <a:t>6.5.2024</a:t>
            </a:fld>
            <a:endParaRPr lang="it-FI"/>
          </a:p>
        </p:txBody>
      </p:sp>
      <p:sp>
        <p:nvSpPr>
          <p:cNvPr id="5" name="Segnaposto piè di pagina 4">
            <a:extLst>
              <a:ext uri="{FF2B5EF4-FFF2-40B4-BE49-F238E27FC236}">
                <a16:creationId xmlns:a16="http://schemas.microsoft.com/office/drawing/2014/main" id="{7CBB832C-754E-89FB-A3F8-9D100E9B1FDB}"/>
              </a:ext>
            </a:extLst>
          </p:cNvPr>
          <p:cNvSpPr>
            <a:spLocks noGrp="1"/>
          </p:cNvSpPr>
          <p:nvPr>
            <p:ph type="ftr" sz="quarter" idx="11"/>
          </p:nvPr>
        </p:nvSpPr>
        <p:spPr/>
        <p:txBody>
          <a:bodyPr/>
          <a:lstStyle/>
          <a:p>
            <a:endParaRPr lang="it-FI"/>
          </a:p>
        </p:txBody>
      </p:sp>
      <p:sp>
        <p:nvSpPr>
          <p:cNvPr id="6" name="Segnaposto numero diapositiva 5">
            <a:extLst>
              <a:ext uri="{FF2B5EF4-FFF2-40B4-BE49-F238E27FC236}">
                <a16:creationId xmlns:a16="http://schemas.microsoft.com/office/drawing/2014/main" id="{11315429-6899-FC8A-09B0-3EB42DEBEB30}"/>
              </a:ext>
            </a:extLst>
          </p:cNvPr>
          <p:cNvSpPr>
            <a:spLocks noGrp="1"/>
          </p:cNvSpPr>
          <p:nvPr>
            <p:ph type="sldNum" sz="quarter" idx="12"/>
          </p:nvPr>
        </p:nvSpPr>
        <p:spPr/>
        <p:txBody>
          <a:bodyPr/>
          <a:lstStyle/>
          <a:p>
            <a:fld id="{BEDEE422-B4A9-604B-BCC6-5FF95C5C192F}" type="slidenum">
              <a:rPr lang="it-FI" smtClean="0"/>
              <a:t>‹N›</a:t>
            </a:fld>
            <a:endParaRPr lang="it-FI"/>
          </a:p>
        </p:txBody>
      </p:sp>
    </p:spTree>
    <p:extLst>
      <p:ext uri="{BB962C8B-B14F-4D97-AF65-F5344CB8AC3E}">
        <p14:creationId xmlns:p14="http://schemas.microsoft.com/office/powerpoint/2010/main" val="41675549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4CAC8D8-2638-28C6-E553-A09599613581}"/>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endParaRPr lang="it-FI"/>
          </a:p>
        </p:txBody>
      </p:sp>
      <p:sp>
        <p:nvSpPr>
          <p:cNvPr id="3" name="Segnaposto testo 2">
            <a:extLst>
              <a:ext uri="{FF2B5EF4-FFF2-40B4-BE49-F238E27FC236}">
                <a16:creationId xmlns:a16="http://schemas.microsoft.com/office/drawing/2014/main" id="{E0680626-C0AE-9206-6355-4417DAB74E5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7AAFCD01-03B8-AED1-42DB-F54734A65D2C}"/>
              </a:ext>
            </a:extLst>
          </p:cNvPr>
          <p:cNvSpPr>
            <a:spLocks noGrp="1"/>
          </p:cNvSpPr>
          <p:nvPr>
            <p:ph type="dt" sz="half" idx="10"/>
          </p:nvPr>
        </p:nvSpPr>
        <p:spPr/>
        <p:txBody>
          <a:bodyPr/>
          <a:lstStyle/>
          <a:p>
            <a:fld id="{4F78D430-60D9-D04D-BC09-52CB528CB018}" type="datetimeFigureOut">
              <a:rPr lang="it-FI" smtClean="0"/>
              <a:t>6.5.2024</a:t>
            </a:fld>
            <a:endParaRPr lang="it-FI"/>
          </a:p>
        </p:txBody>
      </p:sp>
      <p:sp>
        <p:nvSpPr>
          <p:cNvPr id="5" name="Segnaposto piè di pagina 4">
            <a:extLst>
              <a:ext uri="{FF2B5EF4-FFF2-40B4-BE49-F238E27FC236}">
                <a16:creationId xmlns:a16="http://schemas.microsoft.com/office/drawing/2014/main" id="{8A18A7E0-DB39-4ACA-C509-6B857251A9DB}"/>
              </a:ext>
            </a:extLst>
          </p:cNvPr>
          <p:cNvSpPr>
            <a:spLocks noGrp="1"/>
          </p:cNvSpPr>
          <p:nvPr>
            <p:ph type="ftr" sz="quarter" idx="11"/>
          </p:nvPr>
        </p:nvSpPr>
        <p:spPr/>
        <p:txBody>
          <a:bodyPr/>
          <a:lstStyle/>
          <a:p>
            <a:endParaRPr lang="it-FI"/>
          </a:p>
        </p:txBody>
      </p:sp>
      <p:sp>
        <p:nvSpPr>
          <p:cNvPr id="6" name="Segnaposto numero diapositiva 5">
            <a:extLst>
              <a:ext uri="{FF2B5EF4-FFF2-40B4-BE49-F238E27FC236}">
                <a16:creationId xmlns:a16="http://schemas.microsoft.com/office/drawing/2014/main" id="{49AAC9C4-902C-B409-CBBB-26D1FD29A436}"/>
              </a:ext>
            </a:extLst>
          </p:cNvPr>
          <p:cNvSpPr>
            <a:spLocks noGrp="1"/>
          </p:cNvSpPr>
          <p:nvPr>
            <p:ph type="sldNum" sz="quarter" idx="12"/>
          </p:nvPr>
        </p:nvSpPr>
        <p:spPr/>
        <p:txBody>
          <a:bodyPr/>
          <a:lstStyle/>
          <a:p>
            <a:fld id="{BEDEE422-B4A9-604B-BCC6-5FF95C5C192F}" type="slidenum">
              <a:rPr lang="it-FI" smtClean="0"/>
              <a:t>‹N›</a:t>
            </a:fld>
            <a:endParaRPr lang="it-FI"/>
          </a:p>
        </p:txBody>
      </p:sp>
    </p:spTree>
    <p:extLst>
      <p:ext uri="{BB962C8B-B14F-4D97-AF65-F5344CB8AC3E}">
        <p14:creationId xmlns:p14="http://schemas.microsoft.com/office/powerpoint/2010/main" val="40451625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6B38AF9-CC38-DDF3-C971-AA44305C04BB}"/>
              </a:ext>
            </a:extLst>
          </p:cNvPr>
          <p:cNvSpPr>
            <a:spLocks noGrp="1"/>
          </p:cNvSpPr>
          <p:nvPr>
            <p:ph type="title"/>
          </p:nvPr>
        </p:nvSpPr>
        <p:spPr/>
        <p:txBody>
          <a:bodyPr/>
          <a:lstStyle/>
          <a:p>
            <a:r>
              <a:rPr lang="it-IT"/>
              <a:t>Fare clic per modificare lo stile del titolo dello schema</a:t>
            </a:r>
            <a:endParaRPr lang="it-FI"/>
          </a:p>
        </p:txBody>
      </p:sp>
      <p:sp>
        <p:nvSpPr>
          <p:cNvPr id="3" name="Segnaposto contenuto 2">
            <a:extLst>
              <a:ext uri="{FF2B5EF4-FFF2-40B4-BE49-F238E27FC236}">
                <a16:creationId xmlns:a16="http://schemas.microsoft.com/office/drawing/2014/main" id="{2A5EA76A-919D-61E1-44A6-C562227ACC15}"/>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it-FI"/>
          </a:p>
        </p:txBody>
      </p:sp>
      <p:sp>
        <p:nvSpPr>
          <p:cNvPr id="4" name="Segnaposto contenuto 3">
            <a:extLst>
              <a:ext uri="{FF2B5EF4-FFF2-40B4-BE49-F238E27FC236}">
                <a16:creationId xmlns:a16="http://schemas.microsoft.com/office/drawing/2014/main" id="{FCB8634D-70CA-63FD-898B-FBD5591C3F4C}"/>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it-FI"/>
          </a:p>
        </p:txBody>
      </p:sp>
      <p:sp>
        <p:nvSpPr>
          <p:cNvPr id="5" name="Segnaposto data 4">
            <a:extLst>
              <a:ext uri="{FF2B5EF4-FFF2-40B4-BE49-F238E27FC236}">
                <a16:creationId xmlns:a16="http://schemas.microsoft.com/office/drawing/2014/main" id="{7BB1C3FA-1730-5594-7C90-7096CF512778}"/>
              </a:ext>
            </a:extLst>
          </p:cNvPr>
          <p:cNvSpPr>
            <a:spLocks noGrp="1"/>
          </p:cNvSpPr>
          <p:nvPr>
            <p:ph type="dt" sz="half" idx="10"/>
          </p:nvPr>
        </p:nvSpPr>
        <p:spPr/>
        <p:txBody>
          <a:bodyPr/>
          <a:lstStyle/>
          <a:p>
            <a:fld id="{4F78D430-60D9-D04D-BC09-52CB528CB018}" type="datetimeFigureOut">
              <a:rPr lang="it-FI" smtClean="0"/>
              <a:t>6.5.2024</a:t>
            </a:fld>
            <a:endParaRPr lang="it-FI"/>
          </a:p>
        </p:txBody>
      </p:sp>
      <p:sp>
        <p:nvSpPr>
          <p:cNvPr id="6" name="Segnaposto piè di pagina 5">
            <a:extLst>
              <a:ext uri="{FF2B5EF4-FFF2-40B4-BE49-F238E27FC236}">
                <a16:creationId xmlns:a16="http://schemas.microsoft.com/office/drawing/2014/main" id="{89119FE5-CED4-8BCE-4694-087C7AECE0F7}"/>
              </a:ext>
            </a:extLst>
          </p:cNvPr>
          <p:cNvSpPr>
            <a:spLocks noGrp="1"/>
          </p:cNvSpPr>
          <p:nvPr>
            <p:ph type="ftr" sz="quarter" idx="11"/>
          </p:nvPr>
        </p:nvSpPr>
        <p:spPr/>
        <p:txBody>
          <a:bodyPr/>
          <a:lstStyle/>
          <a:p>
            <a:endParaRPr lang="it-FI"/>
          </a:p>
        </p:txBody>
      </p:sp>
      <p:sp>
        <p:nvSpPr>
          <p:cNvPr id="7" name="Segnaposto numero diapositiva 6">
            <a:extLst>
              <a:ext uri="{FF2B5EF4-FFF2-40B4-BE49-F238E27FC236}">
                <a16:creationId xmlns:a16="http://schemas.microsoft.com/office/drawing/2014/main" id="{6F6DFF09-2EBB-B2EB-2867-9271E3986043}"/>
              </a:ext>
            </a:extLst>
          </p:cNvPr>
          <p:cNvSpPr>
            <a:spLocks noGrp="1"/>
          </p:cNvSpPr>
          <p:nvPr>
            <p:ph type="sldNum" sz="quarter" idx="12"/>
          </p:nvPr>
        </p:nvSpPr>
        <p:spPr/>
        <p:txBody>
          <a:bodyPr/>
          <a:lstStyle/>
          <a:p>
            <a:fld id="{BEDEE422-B4A9-604B-BCC6-5FF95C5C192F}" type="slidenum">
              <a:rPr lang="it-FI" smtClean="0"/>
              <a:t>‹N›</a:t>
            </a:fld>
            <a:endParaRPr lang="it-FI"/>
          </a:p>
        </p:txBody>
      </p:sp>
    </p:spTree>
    <p:extLst>
      <p:ext uri="{BB962C8B-B14F-4D97-AF65-F5344CB8AC3E}">
        <p14:creationId xmlns:p14="http://schemas.microsoft.com/office/powerpoint/2010/main" val="20380394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273F570-0D0C-03F1-29FF-1C1A694A543F}"/>
              </a:ext>
            </a:extLst>
          </p:cNvPr>
          <p:cNvSpPr>
            <a:spLocks noGrp="1"/>
          </p:cNvSpPr>
          <p:nvPr>
            <p:ph type="title"/>
          </p:nvPr>
        </p:nvSpPr>
        <p:spPr>
          <a:xfrm>
            <a:off x="839788" y="365125"/>
            <a:ext cx="10515600" cy="1325563"/>
          </a:xfrm>
        </p:spPr>
        <p:txBody>
          <a:bodyPr/>
          <a:lstStyle/>
          <a:p>
            <a:r>
              <a:rPr lang="it-IT"/>
              <a:t>Fare clic per modificare lo stile del titolo dello schema</a:t>
            </a:r>
            <a:endParaRPr lang="it-FI"/>
          </a:p>
        </p:txBody>
      </p:sp>
      <p:sp>
        <p:nvSpPr>
          <p:cNvPr id="3" name="Segnaposto testo 2">
            <a:extLst>
              <a:ext uri="{FF2B5EF4-FFF2-40B4-BE49-F238E27FC236}">
                <a16:creationId xmlns:a16="http://schemas.microsoft.com/office/drawing/2014/main" id="{D0D8A3BD-F6CA-780E-8CF0-7AF5DAD4865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A61BC54E-EDEE-36F1-AD7A-46BCAE15C3DE}"/>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it-FI"/>
          </a:p>
        </p:txBody>
      </p:sp>
      <p:sp>
        <p:nvSpPr>
          <p:cNvPr id="5" name="Segnaposto testo 4">
            <a:extLst>
              <a:ext uri="{FF2B5EF4-FFF2-40B4-BE49-F238E27FC236}">
                <a16:creationId xmlns:a16="http://schemas.microsoft.com/office/drawing/2014/main" id="{987244C5-AF48-A105-D2A5-C160A6D286A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91045AAD-8FFE-2C9B-5247-7483B71F2051}"/>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it-FI"/>
          </a:p>
        </p:txBody>
      </p:sp>
      <p:sp>
        <p:nvSpPr>
          <p:cNvPr id="7" name="Segnaposto data 6">
            <a:extLst>
              <a:ext uri="{FF2B5EF4-FFF2-40B4-BE49-F238E27FC236}">
                <a16:creationId xmlns:a16="http://schemas.microsoft.com/office/drawing/2014/main" id="{F7705763-6BB1-2A4D-D025-02F68B001D9A}"/>
              </a:ext>
            </a:extLst>
          </p:cNvPr>
          <p:cNvSpPr>
            <a:spLocks noGrp="1"/>
          </p:cNvSpPr>
          <p:nvPr>
            <p:ph type="dt" sz="half" idx="10"/>
          </p:nvPr>
        </p:nvSpPr>
        <p:spPr/>
        <p:txBody>
          <a:bodyPr/>
          <a:lstStyle/>
          <a:p>
            <a:fld id="{4F78D430-60D9-D04D-BC09-52CB528CB018}" type="datetimeFigureOut">
              <a:rPr lang="it-FI" smtClean="0"/>
              <a:t>6.5.2024</a:t>
            </a:fld>
            <a:endParaRPr lang="it-FI"/>
          </a:p>
        </p:txBody>
      </p:sp>
      <p:sp>
        <p:nvSpPr>
          <p:cNvPr id="8" name="Segnaposto piè di pagina 7">
            <a:extLst>
              <a:ext uri="{FF2B5EF4-FFF2-40B4-BE49-F238E27FC236}">
                <a16:creationId xmlns:a16="http://schemas.microsoft.com/office/drawing/2014/main" id="{5E5572EB-A112-56ED-F10D-49287A950139}"/>
              </a:ext>
            </a:extLst>
          </p:cNvPr>
          <p:cNvSpPr>
            <a:spLocks noGrp="1"/>
          </p:cNvSpPr>
          <p:nvPr>
            <p:ph type="ftr" sz="quarter" idx="11"/>
          </p:nvPr>
        </p:nvSpPr>
        <p:spPr/>
        <p:txBody>
          <a:bodyPr/>
          <a:lstStyle/>
          <a:p>
            <a:endParaRPr lang="it-FI"/>
          </a:p>
        </p:txBody>
      </p:sp>
      <p:sp>
        <p:nvSpPr>
          <p:cNvPr id="9" name="Segnaposto numero diapositiva 8">
            <a:extLst>
              <a:ext uri="{FF2B5EF4-FFF2-40B4-BE49-F238E27FC236}">
                <a16:creationId xmlns:a16="http://schemas.microsoft.com/office/drawing/2014/main" id="{462285BE-7346-D23E-5ED0-B804D3039B08}"/>
              </a:ext>
            </a:extLst>
          </p:cNvPr>
          <p:cNvSpPr>
            <a:spLocks noGrp="1"/>
          </p:cNvSpPr>
          <p:nvPr>
            <p:ph type="sldNum" sz="quarter" idx="12"/>
          </p:nvPr>
        </p:nvSpPr>
        <p:spPr/>
        <p:txBody>
          <a:bodyPr/>
          <a:lstStyle/>
          <a:p>
            <a:fld id="{BEDEE422-B4A9-604B-BCC6-5FF95C5C192F}" type="slidenum">
              <a:rPr lang="it-FI" smtClean="0"/>
              <a:t>‹N›</a:t>
            </a:fld>
            <a:endParaRPr lang="it-FI"/>
          </a:p>
        </p:txBody>
      </p:sp>
    </p:spTree>
    <p:extLst>
      <p:ext uri="{BB962C8B-B14F-4D97-AF65-F5344CB8AC3E}">
        <p14:creationId xmlns:p14="http://schemas.microsoft.com/office/powerpoint/2010/main" val="20087080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18E0DE3-80BF-5977-7692-9E6E62E001B7}"/>
              </a:ext>
            </a:extLst>
          </p:cNvPr>
          <p:cNvSpPr>
            <a:spLocks noGrp="1"/>
          </p:cNvSpPr>
          <p:nvPr>
            <p:ph type="title"/>
          </p:nvPr>
        </p:nvSpPr>
        <p:spPr/>
        <p:txBody>
          <a:bodyPr/>
          <a:lstStyle/>
          <a:p>
            <a:r>
              <a:rPr lang="it-IT"/>
              <a:t>Fare clic per modificare lo stile del titolo dello schema</a:t>
            </a:r>
            <a:endParaRPr lang="it-FI"/>
          </a:p>
        </p:txBody>
      </p:sp>
      <p:sp>
        <p:nvSpPr>
          <p:cNvPr id="3" name="Segnaposto data 2">
            <a:extLst>
              <a:ext uri="{FF2B5EF4-FFF2-40B4-BE49-F238E27FC236}">
                <a16:creationId xmlns:a16="http://schemas.microsoft.com/office/drawing/2014/main" id="{C4C2D296-DA61-B7CC-3CA4-E3A77E595F3B}"/>
              </a:ext>
            </a:extLst>
          </p:cNvPr>
          <p:cNvSpPr>
            <a:spLocks noGrp="1"/>
          </p:cNvSpPr>
          <p:nvPr>
            <p:ph type="dt" sz="half" idx="10"/>
          </p:nvPr>
        </p:nvSpPr>
        <p:spPr/>
        <p:txBody>
          <a:bodyPr/>
          <a:lstStyle/>
          <a:p>
            <a:fld id="{4F78D430-60D9-D04D-BC09-52CB528CB018}" type="datetimeFigureOut">
              <a:rPr lang="it-FI" smtClean="0"/>
              <a:t>6.5.2024</a:t>
            </a:fld>
            <a:endParaRPr lang="it-FI"/>
          </a:p>
        </p:txBody>
      </p:sp>
      <p:sp>
        <p:nvSpPr>
          <p:cNvPr id="4" name="Segnaposto piè di pagina 3">
            <a:extLst>
              <a:ext uri="{FF2B5EF4-FFF2-40B4-BE49-F238E27FC236}">
                <a16:creationId xmlns:a16="http://schemas.microsoft.com/office/drawing/2014/main" id="{7DA60B77-3436-71EA-3F7D-DD51F002EE0C}"/>
              </a:ext>
            </a:extLst>
          </p:cNvPr>
          <p:cNvSpPr>
            <a:spLocks noGrp="1"/>
          </p:cNvSpPr>
          <p:nvPr>
            <p:ph type="ftr" sz="quarter" idx="11"/>
          </p:nvPr>
        </p:nvSpPr>
        <p:spPr/>
        <p:txBody>
          <a:bodyPr/>
          <a:lstStyle/>
          <a:p>
            <a:endParaRPr lang="it-FI"/>
          </a:p>
        </p:txBody>
      </p:sp>
      <p:sp>
        <p:nvSpPr>
          <p:cNvPr id="5" name="Segnaposto numero diapositiva 4">
            <a:extLst>
              <a:ext uri="{FF2B5EF4-FFF2-40B4-BE49-F238E27FC236}">
                <a16:creationId xmlns:a16="http://schemas.microsoft.com/office/drawing/2014/main" id="{F2C48FF2-A0E8-A142-F26A-C7AECAF57512}"/>
              </a:ext>
            </a:extLst>
          </p:cNvPr>
          <p:cNvSpPr>
            <a:spLocks noGrp="1"/>
          </p:cNvSpPr>
          <p:nvPr>
            <p:ph type="sldNum" sz="quarter" idx="12"/>
          </p:nvPr>
        </p:nvSpPr>
        <p:spPr/>
        <p:txBody>
          <a:bodyPr/>
          <a:lstStyle/>
          <a:p>
            <a:fld id="{BEDEE422-B4A9-604B-BCC6-5FF95C5C192F}" type="slidenum">
              <a:rPr lang="it-FI" smtClean="0"/>
              <a:t>‹N›</a:t>
            </a:fld>
            <a:endParaRPr lang="it-FI"/>
          </a:p>
        </p:txBody>
      </p:sp>
    </p:spTree>
    <p:extLst>
      <p:ext uri="{BB962C8B-B14F-4D97-AF65-F5344CB8AC3E}">
        <p14:creationId xmlns:p14="http://schemas.microsoft.com/office/powerpoint/2010/main" val="37586797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471A3838-D1BA-EFCD-627A-FE8D5A7ED635}"/>
              </a:ext>
            </a:extLst>
          </p:cNvPr>
          <p:cNvSpPr>
            <a:spLocks noGrp="1"/>
          </p:cNvSpPr>
          <p:nvPr>
            <p:ph type="dt" sz="half" idx="10"/>
          </p:nvPr>
        </p:nvSpPr>
        <p:spPr/>
        <p:txBody>
          <a:bodyPr/>
          <a:lstStyle/>
          <a:p>
            <a:fld id="{4F78D430-60D9-D04D-BC09-52CB528CB018}" type="datetimeFigureOut">
              <a:rPr lang="it-FI" smtClean="0"/>
              <a:t>6.5.2024</a:t>
            </a:fld>
            <a:endParaRPr lang="it-FI"/>
          </a:p>
        </p:txBody>
      </p:sp>
      <p:sp>
        <p:nvSpPr>
          <p:cNvPr id="3" name="Segnaposto piè di pagina 2">
            <a:extLst>
              <a:ext uri="{FF2B5EF4-FFF2-40B4-BE49-F238E27FC236}">
                <a16:creationId xmlns:a16="http://schemas.microsoft.com/office/drawing/2014/main" id="{F12AAAA9-99E4-5CE3-13E0-FD95BA511CB2}"/>
              </a:ext>
            </a:extLst>
          </p:cNvPr>
          <p:cNvSpPr>
            <a:spLocks noGrp="1"/>
          </p:cNvSpPr>
          <p:nvPr>
            <p:ph type="ftr" sz="quarter" idx="11"/>
          </p:nvPr>
        </p:nvSpPr>
        <p:spPr/>
        <p:txBody>
          <a:bodyPr/>
          <a:lstStyle/>
          <a:p>
            <a:endParaRPr lang="it-FI"/>
          </a:p>
        </p:txBody>
      </p:sp>
      <p:sp>
        <p:nvSpPr>
          <p:cNvPr id="4" name="Segnaposto numero diapositiva 3">
            <a:extLst>
              <a:ext uri="{FF2B5EF4-FFF2-40B4-BE49-F238E27FC236}">
                <a16:creationId xmlns:a16="http://schemas.microsoft.com/office/drawing/2014/main" id="{9E919C95-75AC-FAB2-E36D-1A490E87E057}"/>
              </a:ext>
            </a:extLst>
          </p:cNvPr>
          <p:cNvSpPr>
            <a:spLocks noGrp="1"/>
          </p:cNvSpPr>
          <p:nvPr>
            <p:ph type="sldNum" sz="quarter" idx="12"/>
          </p:nvPr>
        </p:nvSpPr>
        <p:spPr/>
        <p:txBody>
          <a:bodyPr/>
          <a:lstStyle/>
          <a:p>
            <a:fld id="{BEDEE422-B4A9-604B-BCC6-5FF95C5C192F}" type="slidenum">
              <a:rPr lang="it-FI" smtClean="0"/>
              <a:t>‹N›</a:t>
            </a:fld>
            <a:endParaRPr lang="it-FI"/>
          </a:p>
        </p:txBody>
      </p:sp>
    </p:spTree>
    <p:extLst>
      <p:ext uri="{BB962C8B-B14F-4D97-AF65-F5344CB8AC3E}">
        <p14:creationId xmlns:p14="http://schemas.microsoft.com/office/powerpoint/2010/main" val="17458869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1904957-4F83-3862-AC53-4395390C55A8}"/>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it-FI"/>
          </a:p>
        </p:txBody>
      </p:sp>
      <p:sp>
        <p:nvSpPr>
          <p:cNvPr id="3" name="Segnaposto contenuto 2">
            <a:extLst>
              <a:ext uri="{FF2B5EF4-FFF2-40B4-BE49-F238E27FC236}">
                <a16:creationId xmlns:a16="http://schemas.microsoft.com/office/drawing/2014/main" id="{382EBA80-EA07-CA10-FFBF-E7E078C11A3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it-FI"/>
          </a:p>
        </p:txBody>
      </p:sp>
      <p:sp>
        <p:nvSpPr>
          <p:cNvPr id="4" name="Segnaposto testo 3">
            <a:extLst>
              <a:ext uri="{FF2B5EF4-FFF2-40B4-BE49-F238E27FC236}">
                <a16:creationId xmlns:a16="http://schemas.microsoft.com/office/drawing/2014/main" id="{DAB9FE49-DD06-0B0B-1212-496A729C12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00B97F47-D6AD-2E66-F088-32FBF7A2E44F}"/>
              </a:ext>
            </a:extLst>
          </p:cNvPr>
          <p:cNvSpPr>
            <a:spLocks noGrp="1"/>
          </p:cNvSpPr>
          <p:nvPr>
            <p:ph type="dt" sz="half" idx="10"/>
          </p:nvPr>
        </p:nvSpPr>
        <p:spPr/>
        <p:txBody>
          <a:bodyPr/>
          <a:lstStyle/>
          <a:p>
            <a:fld id="{4F78D430-60D9-D04D-BC09-52CB528CB018}" type="datetimeFigureOut">
              <a:rPr lang="it-FI" smtClean="0"/>
              <a:t>6.5.2024</a:t>
            </a:fld>
            <a:endParaRPr lang="it-FI"/>
          </a:p>
        </p:txBody>
      </p:sp>
      <p:sp>
        <p:nvSpPr>
          <p:cNvPr id="6" name="Segnaposto piè di pagina 5">
            <a:extLst>
              <a:ext uri="{FF2B5EF4-FFF2-40B4-BE49-F238E27FC236}">
                <a16:creationId xmlns:a16="http://schemas.microsoft.com/office/drawing/2014/main" id="{A759AF2F-4454-8024-FD9B-FB0BFA17BD4B}"/>
              </a:ext>
            </a:extLst>
          </p:cNvPr>
          <p:cNvSpPr>
            <a:spLocks noGrp="1"/>
          </p:cNvSpPr>
          <p:nvPr>
            <p:ph type="ftr" sz="quarter" idx="11"/>
          </p:nvPr>
        </p:nvSpPr>
        <p:spPr/>
        <p:txBody>
          <a:bodyPr/>
          <a:lstStyle/>
          <a:p>
            <a:endParaRPr lang="it-FI"/>
          </a:p>
        </p:txBody>
      </p:sp>
      <p:sp>
        <p:nvSpPr>
          <p:cNvPr id="7" name="Segnaposto numero diapositiva 6">
            <a:extLst>
              <a:ext uri="{FF2B5EF4-FFF2-40B4-BE49-F238E27FC236}">
                <a16:creationId xmlns:a16="http://schemas.microsoft.com/office/drawing/2014/main" id="{D3EA524D-1838-7C71-F804-9C95E4BA2002}"/>
              </a:ext>
            </a:extLst>
          </p:cNvPr>
          <p:cNvSpPr>
            <a:spLocks noGrp="1"/>
          </p:cNvSpPr>
          <p:nvPr>
            <p:ph type="sldNum" sz="quarter" idx="12"/>
          </p:nvPr>
        </p:nvSpPr>
        <p:spPr/>
        <p:txBody>
          <a:bodyPr/>
          <a:lstStyle/>
          <a:p>
            <a:fld id="{BEDEE422-B4A9-604B-BCC6-5FF95C5C192F}" type="slidenum">
              <a:rPr lang="it-FI" smtClean="0"/>
              <a:t>‹N›</a:t>
            </a:fld>
            <a:endParaRPr lang="it-FI"/>
          </a:p>
        </p:txBody>
      </p:sp>
    </p:spTree>
    <p:extLst>
      <p:ext uri="{BB962C8B-B14F-4D97-AF65-F5344CB8AC3E}">
        <p14:creationId xmlns:p14="http://schemas.microsoft.com/office/powerpoint/2010/main" val="15172053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98058C5-D867-EA21-B2DD-777ED084692D}"/>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it-FI"/>
          </a:p>
        </p:txBody>
      </p:sp>
      <p:sp>
        <p:nvSpPr>
          <p:cNvPr id="3" name="Segnaposto immagine 2">
            <a:extLst>
              <a:ext uri="{FF2B5EF4-FFF2-40B4-BE49-F238E27FC236}">
                <a16:creationId xmlns:a16="http://schemas.microsoft.com/office/drawing/2014/main" id="{1E11FC9D-CDEA-15A3-AD6F-09B42B9F2BA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FI"/>
          </a:p>
        </p:txBody>
      </p:sp>
      <p:sp>
        <p:nvSpPr>
          <p:cNvPr id="4" name="Segnaposto testo 3">
            <a:extLst>
              <a:ext uri="{FF2B5EF4-FFF2-40B4-BE49-F238E27FC236}">
                <a16:creationId xmlns:a16="http://schemas.microsoft.com/office/drawing/2014/main" id="{E1E04472-8987-147B-5A70-D6207F9CC2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57C8AB94-A8C8-37D6-D766-2B1E13C7DB50}"/>
              </a:ext>
            </a:extLst>
          </p:cNvPr>
          <p:cNvSpPr>
            <a:spLocks noGrp="1"/>
          </p:cNvSpPr>
          <p:nvPr>
            <p:ph type="dt" sz="half" idx="10"/>
          </p:nvPr>
        </p:nvSpPr>
        <p:spPr/>
        <p:txBody>
          <a:bodyPr/>
          <a:lstStyle/>
          <a:p>
            <a:fld id="{4F78D430-60D9-D04D-BC09-52CB528CB018}" type="datetimeFigureOut">
              <a:rPr lang="it-FI" smtClean="0"/>
              <a:t>6.5.2024</a:t>
            </a:fld>
            <a:endParaRPr lang="it-FI"/>
          </a:p>
        </p:txBody>
      </p:sp>
      <p:sp>
        <p:nvSpPr>
          <p:cNvPr id="6" name="Segnaposto piè di pagina 5">
            <a:extLst>
              <a:ext uri="{FF2B5EF4-FFF2-40B4-BE49-F238E27FC236}">
                <a16:creationId xmlns:a16="http://schemas.microsoft.com/office/drawing/2014/main" id="{54296A7C-9472-0FF8-5B7C-1D77E0088285}"/>
              </a:ext>
            </a:extLst>
          </p:cNvPr>
          <p:cNvSpPr>
            <a:spLocks noGrp="1"/>
          </p:cNvSpPr>
          <p:nvPr>
            <p:ph type="ftr" sz="quarter" idx="11"/>
          </p:nvPr>
        </p:nvSpPr>
        <p:spPr/>
        <p:txBody>
          <a:bodyPr/>
          <a:lstStyle/>
          <a:p>
            <a:endParaRPr lang="it-FI"/>
          </a:p>
        </p:txBody>
      </p:sp>
      <p:sp>
        <p:nvSpPr>
          <p:cNvPr id="7" name="Segnaposto numero diapositiva 6">
            <a:extLst>
              <a:ext uri="{FF2B5EF4-FFF2-40B4-BE49-F238E27FC236}">
                <a16:creationId xmlns:a16="http://schemas.microsoft.com/office/drawing/2014/main" id="{FC321BFD-EDF9-740D-50B6-6FF8F7E4A1EE}"/>
              </a:ext>
            </a:extLst>
          </p:cNvPr>
          <p:cNvSpPr>
            <a:spLocks noGrp="1"/>
          </p:cNvSpPr>
          <p:nvPr>
            <p:ph type="sldNum" sz="quarter" idx="12"/>
          </p:nvPr>
        </p:nvSpPr>
        <p:spPr/>
        <p:txBody>
          <a:bodyPr/>
          <a:lstStyle/>
          <a:p>
            <a:fld id="{BEDEE422-B4A9-604B-BCC6-5FF95C5C192F}" type="slidenum">
              <a:rPr lang="it-FI" smtClean="0"/>
              <a:t>‹N›</a:t>
            </a:fld>
            <a:endParaRPr lang="it-FI"/>
          </a:p>
        </p:txBody>
      </p:sp>
    </p:spTree>
    <p:extLst>
      <p:ext uri="{BB962C8B-B14F-4D97-AF65-F5344CB8AC3E}">
        <p14:creationId xmlns:p14="http://schemas.microsoft.com/office/powerpoint/2010/main" val="22718601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1C1EA57B-1378-ACF4-4576-900DB968A33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endParaRPr lang="it-FI"/>
          </a:p>
        </p:txBody>
      </p:sp>
      <p:sp>
        <p:nvSpPr>
          <p:cNvPr id="3" name="Segnaposto testo 2">
            <a:extLst>
              <a:ext uri="{FF2B5EF4-FFF2-40B4-BE49-F238E27FC236}">
                <a16:creationId xmlns:a16="http://schemas.microsoft.com/office/drawing/2014/main" id="{F7B50DB8-C258-4577-22B8-D04E807ED2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it-FI"/>
          </a:p>
        </p:txBody>
      </p:sp>
      <p:sp>
        <p:nvSpPr>
          <p:cNvPr id="4" name="Segnaposto data 3">
            <a:extLst>
              <a:ext uri="{FF2B5EF4-FFF2-40B4-BE49-F238E27FC236}">
                <a16:creationId xmlns:a16="http://schemas.microsoft.com/office/drawing/2014/main" id="{BCF7D4C9-767F-C52D-FC6A-651C2D1244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78D430-60D9-D04D-BC09-52CB528CB018}" type="datetimeFigureOut">
              <a:rPr lang="it-FI" smtClean="0"/>
              <a:t>6.5.2024</a:t>
            </a:fld>
            <a:endParaRPr lang="it-FI"/>
          </a:p>
        </p:txBody>
      </p:sp>
      <p:sp>
        <p:nvSpPr>
          <p:cNvPr id="5" name="Segnaposto piè di pagina 4">
            <a:extLst>
              <a:ext uri="{FF2B5EF4-FFF2-40B4-BE49-F238E27FC236}">
                <a16:creationId xmlns:a16="http://schemas.microsoft.com/office/drawing/2014/main" id="{09DF1791-2CDF-2339-6BC4-2DC7AC2B8D0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FI"/>
          </a:p>
        </p:txBody>
      </p:sp>
      <p:sp>
        <p:nvSpPr>
          <p:cNvPr id="6" name="Segnaposto numero diapositiva 5">
            <a:extLst>
              <a:ext uri="{FF2B5EF4-FFF2-40B4-BE49-F238E27FC236}">
                <a16:creationId xmlns:a16="http://schemas.microsoft.com/office/drawing/2014/main" id="{CB195FFB-C614-FF93-73F9-D10B017AAD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DEE422-B4A9-604B-BCC6-5FF95C5C192F}" type="slidenum">
              <a:rPr lang="it-FI" smtClean="0"/>
              <a:t>‹N›</a:t>
            </a:fld>
            <a:endParaRPr lang="it-FI"/>
          </a:p>
        </p:txBody>
      </p:sp>
    </p:spTree>
    <p:extLst>
      <p:ext uri="{BB962C8B-B14F-4D97-AF65-F5344CB8AC3E}">
        <p14:creationId xmlns:p14="http://schemas.microsoft.com/office/powerpoint/2010/main" val="20595894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2.xml"/><Relationship Id="rId1" Type="http://schemas.openxmlformats.org/officeDocument/2006/relationships/video" Target="https://www.youtube.com/embed/KAQ0y19uEYo?start=21&amp;feature=oembed"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2.xml"/><Relationship Id="rId1" Type="http://schemas.openxmlformats.org/officeDocument/2006/relationships/video" Target="https://www.youtube.com/embed/zBKtZvy5r1A?start=27&amp;feature=oembed"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2.xml"/><Relationship Id="rId1" Type="http://schemas.openxmlformats.org/officeDocument/2006/relationships/video" Target="https://www.youtube.com/embed/mN3pfHDytvU?feature=oembed"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microsoft.com/office/2017/06/relationships/model3d" Target="../media/model3d1.glb"/><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microsoft.com/office/2017/06/relationships/model3d" Target="../media/model3d1.glb"/><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video" Target="https://www.youtube.com/embed/c0_e0uEybOE?feature=oembed" TargetMode="External"/><Relationship Id="rId5" Type="http://schemas.openxmlformats.org/officeDocument/2006/relationships/image" Target="../media/image25.jpeg"/><Relationship Id="rId4" Type="http://schemas.openxmlformats.org/officeDocument/2006/relationships/image" Target="../media/image24.jpe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2.xml"/><Relationship Id="rId1" Type="http://schemas.openxmlformats.org/officeDocument/2006/relationships/video" Target="https://www.youtube.com/embed/jKshCUy3Ixk?feature=oembed"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slideLayout" Target="../slideLayouts/slideLayout2.xml"/><Relationship Id="rId1" Type="http://schemas.openxmlformats.org/officeDocument/2006/relationships/video" Target="https://www.youtube.com/embed/hP3yfGHTXFo?start=51&amp;feature=oembed" TargetMode="External"/></Relationships>
</file>

<file path=ppt/slides/_rels/slide2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3.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2.png"/><Relationship Id="rId3" Type="http://schemas.microsoft.com/office/2007/relationships/hdphoto" Target="../media/hdphoto3.wdp"/><Relationship Id="rId7" Type="http://schemas.openxmlformats.org/officeDocument/2006/relationships/image" Target="../media/image47.png"/><Relationship Id="rId12" Type="http://schemas.openxmlformats.org/officeDocument/2006/relationships/image" Target="../media/image51.png"/><Relationship Id="rId17" Type="http://schemas.microsoft.com/office/2007/relationships/hdphoto" Target="../media/hdphoto2.wdp"/><Relationship Id="rId2" Type="http://schemas.openxmlformats.org/officeDocument/2006/relationships/image" Target="../media/image43.png"/><Relationship Id="rId16"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6.png"/><Relationship Id="rId11" Type="http://schemas.microsoft.com/office/2007/relationships/hdphoto" Target="../media/hdphoto4.wdp"/><Relationship Id="rId5" Type="http://schemas.openxmlformats.org/officeDocument/2006/relationships/image" Target="../media/image45.png"/><Relationship Id="rId15" Type="http://schemas.openxmlformats.org/officeDocument/2006/relationships/image" Target="../media/image54.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 Id="rId14" Type="http://schemas.openxmlformats.org/officeDocument/2006/relationships/image" Target="../media/image5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61.emf"/><Relationship Id="rId3" Type="http://schemas.openxmlformats.org/officeDocument/2006/relationships/image" Target="../media/image51.png"/><Relationship Id="rId7" Type="http://schemas.openxmlformats.org/officeDocument/2006/relationships/image" Target="../media/image60.emf"/><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59.emf"/><Relationship Id="rId5" Type="http://schemas.openxmlformats.org/officeDocument/2006/relationships/image" Target="../media/image58.emf"/><Relationship Id="rId4" Type="http://schemas.openxmlformats.org/officeDocument/2006/relationships/image" Target="../media/image57.png"/><Relationship Id="rId9" Type="http://schemas.openxmlformats.org/officeDocument/2006/relationships/image" Target="../media/image62.emf"/></Relationships>
</file>

<file path=ppt/slides/_rels/slide4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4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66.emf"/></Relationships>
</file>

<file path=ppt/slides/_rels/slide45.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6.png"/><Relationship Id="rId7" Type="http://schemas.openxmlformats.org/officeDocument/2006/relationships/diagramColors" Target="../diagrams/colors2.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50.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72.jpeg"/><Relationship Id="rId7" Type="http://schemas.openxmlformats.org/officeDocument/2006/relationships/image" Target="../media/image76.jpe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Entrepreneur | How To Start a Digital Marketing Agency and Secrets for  Success">
            <a:extLst>
              <a:ext uri="{FF2B5EF4-FFF2-40B4-BE49-F238E27FC236}">
                <a16:creationId xmlns:a16="http://schemas.microsoft.com/office/drawing/2014/main" id="{8EEE01AC-87EA-15C0-C29F-958F38CCF9B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91" b="13940"/>
          <a:stretch/>
        </p:blipFill>
        <p:spPr bwMode="auto">
          <a:xfrm>
            <a:off x="-3047" y="11733"/>
            <a:ext cx="12191999" cy="6857990"/>
          </a:xfrm>
          <a:prstGeom prst="rect">
            <a:avLst/>
          </a:prstGeom>
          <a:noFill/>
          <a:extLst>
            <a:ext uri="{909E8E84-426E-40DD-AFC4-6F175D3DCCD1}">
              <a14:hiddenFill xmlns:a14="http://schemas.microsoft.com/office/drawing/2010/main">
                <a:solidFill>
                  <a:srgbClr val="FFFFFF"/>
                </a:solidFill>
              </a14:hiddenFill>
            </a:ext>
          </a:extLst>
        </p:spPr>
      </p:pic>
      <p:sp>
        <p:nvSpPr>
          <p:cNvPr id="7" name="CasellaDiTesto 6">
            <a:extLst>
              <a:ext uri="{FF2B5EF4-FFF2-40B4-BE49-F238E27FC236}">
                <a16:creationId xmlns:a16="http://schemas.microsoft.com/office/drawing/2014/main" id="{C35C1BA4-9E0B-31C3-A382-386CEDEB1A81}"/>
              </a:ext>
            </a:extLst>
          </p:cNvPr>
          <p:cNvSpPr txBox="1"/>
          <p:nvPr/>
        </p:nvSpPr>
        <p:spPr>
          <a:xfrm rot="300497">
            <a:off x="9541820" y="1222205"/>
            <a:ext cx="1462201" cy="923330"/>
          </a:xfrm>
          <a:prstGeom prst="rect">
            <a:avLst/>
          </a:prstGeom>
          <a:noFill/>
        </p:spPr>
        <p:txBody>
          <a:bodyPr wrap="square" rtlCol="0">
            <a:spAutoFit/>
          </a:bodyPr>
          <a:lstStyle/>
          <a:p>
            <a:pPr algn="ctr"/>
            <a:r>
              <a:rPr lang="en-US" b="1" dirty="0">
                <a:latin typeface="Söhne"/>
              </a:rPr>
              <a:t>Technological Innovation in Service</a:t>
            </a:r>
          </a:p>
        </p:txBody>
      </p:sp>
      <p:pic>
        <p:nvPicPr>
          <p:cNvPr id="14" name="Immagine 13">
            <a:extLst>
              <a:ext uri="{FF2B5EF4-FFF2-40B4-BE49-F238E27FC236}">
                <a16:creationId xmlns:a16="http://schemas.microsoft.com/office/drawing/2014/main" id="{6F8831E8-1D44-ABF3-1AE1-5B2A0D2424B6}"/>
              </a:ext>
            </a:extLst>
          </p:cNvPr>
          <p:cNvPicPr>
            <a:picLocks noChangeAspect="1"/>
          </p:cNvPicPr>
          <p:nvPr/>
        </p:nvPicPr>
        <p:blipFill>
          <a:blip r:embed="rId3"/>
          <a:stretch>
            <a:fillRect/>
          </a:stretch>
        </p:blipFill>
        <p:spPr>
          <a:xfrm rot="263937">
            <a:off x="9389493" y="837465"/>
            <a:ext cx="2032445" cy="1747882"/>
          </a:xfrm>
          <a:prstGeom prst="rect">
            <a:avLst/>
          </a:prstGeom>
        </p:spPr>
      </p:pic>
      <p:sp>
        <p:nvSpPr>
          <p:cNvPr id="15" name="CasellaDiTesto 14">
            <a:extLst>
              <a:ext uri="{FF2B5EF4-FFF2-40B4-BE49-F238E27FC236}">
                <a16:creationId xmlns:a16="http://schemas.microsoft.com/office/drawing/2014/main" id="{61D4FE52-7640-6CE4-D394-CFE532787C22}"/>
              </a:ext>
            </a:extLst>
          </p:cNvPr>
          <p:cNvSpPr txBox="1"/>
          <p:nvPr/>
        </p:nvSpPr>
        <p:spPr>
          <a:xfrm>
            <a:off x="9472082" y="1222205"/>
            <a:ext cx="1754718" cy="923330"/>
          </a:xfrm>
          <a:prstGeom prst="rect">
            <a:avLst/>
          </a:prstGeom>
          <a:noFill/>
        </p:spPr>
        <p:txBody>
          <a:bodyPr wrap="square" rtlCol="0">
            <a:spAutoFit/>
          </a:bodyPr>
          <a:lstStyle/>
          <a:p>
            <a:pPr algn="ctr"/>
            <a:r>
              <a:rPr lang="it-FI" dirty="0">
                <a:latin typeface="Arial Rounded MT Bold" panose="020F0704030504030204" pitchFamily="34" charset="77"/>
                <a:ea typeface="Brush Script MT" panose="03060802040406070304" pitchFamily="66" charset="-122"/>
                <a:cs typeface="Baghdad" pitchFamily="2" charset="-78"/>
              </a:rPr>
              <a:t>Technological Innovation in Service</a:t>
            </a:r>
          </a:p>
        </p:txBody>
      </p:sp>
      <p:pic>
        <p:nvPicPr>
          <p:cNvPr id="17" name="Immagine 16">
            <a:extLst>
              <a:ext uri="{FF2B5EF4-FFF2-40B4-BE49-F238E27FC236}">
                <a16:creationId xmlns:a16="http://schemas.microsoft.com/office/drawing/2014/main" id="{CD076B43-D181-8186-0BD4-C6494F62A0CF}"/>
              </a:ext>
            </a:extLst>
          </p:cNvPr>
          <p:cNvPicPr>
            <a:picLocks noChangeAspect="1"/>
          </p:cNvPicPr>
          <p:nvPr/>
        </p:nvPicPr>
        <p:blipFill>
          <a:blip r:embed="rId4"/>
          <a:stretch>
            <a:fillRect/>
          </a:stretch>
        </p:blipFill>
        <p:spPr>
          <a:xfrm>
            <a:off x="376925" y="3737429"/>
            <a:ext cx="1934475" cy="1934475"/>
          </a:xfrm>
          <a:prstGeom prst="rect">
            <a:avLst/>
          </a:prstGeom>
        </p:spPr>
      </p:pic>
      <p:sp>
        <p:nvSpPr>
          <p:cNvPr id="18" name="CasellaDiTesto 17">
            <a:extLst>
              <a:ext uri="{FF2B5EF4-FFF2-40B4-BE49-F238E27FC236}">
                <a16:creationId xmlns:a16="http://schemas.microsoft.com/office/drawing/2014/main" id="{BE7D3A5F-B6A7-C9FC-8FB5-5104DF95F515}"/>
              </a:ext>
            </a:extLst>
          </p:cNvPr>
          <p:cNvSpPr txBox="1"/>
          <p:nvPr/>
        </p:nvSpPr>
        <p:spPr>
          <a:xfrm rot="20839996">
            <a:off x="430894" y="4520000"/>
            <a:ext cx="1754718" cy="369332"/>
          </a:xfrm>
          <a:prstGeom prst="rect">
            <a:avLst/>
          </a:prstGeom>
          <a:noFill/>
        </p:spPr>
        <p:txBody>
          <a:bodyPr wrap="square" rtlCol="0">
            <a:spAutoFit/>
          </a:bodyPr>
          <a:lstStyle/>
          <a:p>
            <a:pPr algn="ctr"/>
            <a:r>
              <a:rPr lang="it-FI">
                <a:latin typeface="Arial Rounded MT Bold" panose="020F0704030504030204" pitchFamily="34" charset="77"/>
                <a:ea typeface="Brush Script MT" panose="03060802040406070304" pitchFamily="66" charset="-122"/>
                <a:cs typeface="Baghdad" pitchFamily="2" charset="-78"/>
              </a:rPr>
              <a:t>Class 4 </a:t>
            </a:r>
            <a:endParaRPr lang="it-FI" dirty="0">
              <a:latin typeface="Arial Rounded MT Bold" panose="020F0704030504030204" pitchFamily="34" charset="77"/>
              <a:ea typeface="Brush Script MT" panose="03060802040406070304" pitchFamily="66" charset="-122"/>
              <a:cs typeface="Baghdad" pitchFamily="2" charset="-78"/>
            </a:endParaRPr>
          </a:p>
        </p:txBody>
      </p:sp>
    </p:spTree>
    <p:extLst>
      <p:ext uri="{BB962C8B-B14F-4D97-AF65-F5344CB8AC3E}">
        <p14:creationId xmlns:p14="http://schemas.microsoft.com/office/powerpoint/2010/main" val="19364200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748DC7A7-82E3-4D10-42E6-9ED01BFC483F}"/>
              </a:ext>
            </a:extLst>
          </p:cNvPr>
          <p:cNvSpPr txBox="1"/>
          <p:nvPr/>
        </p:nvSpPr>
        <p:spPr>
          <a:xfrm rot="16200000">
            <a:off x="-2403317" y="2705725"/>
            <a:ext cx="6494022" cy="1446550"/>
          </a:xfrm>
          <a:prstGeom prst="rect">
            <a:avLst/>
          </a:prstGeom>
          <a:solidFill>
            <a:schemeClr val="bg1"/>
          </a:solidFill>
        </p:spPr>
        <p:txBody>
          <a:bodyPr wrap="none" rtlCol="0">
            <a:spAutoFit/>
          </a:bodyPr>
          <a:lstStyle/>
          <a:p>
            <a:r>
              <a:rPr lang="it-FI" sz="8800" dirty="0">
                <a:solidFill>
                  <a:schemeClr val="accent5"/>
                </a:solidFill>
              </a:rPr>
              <a:t>TECHNOLOGY</a:t>
            </a:r>
          </a:p>
        </p:txBody>
      </p:sp>
      <p:sp>
        <p:nvSpPr>
          <p:cNvPr id="5" name="Google Shape;305;g11a6b055b7c_0_1158">
            <a:extLst>
              <a:ext uri="{FF2B5EF4-FFF2-40B4-BE49-F238E27FC236}">
                <a16:creationId xmlns:a16="http://schemas.microsoft.com/office/drawing/2014/main" id="{C9C00F65-BC51-44F0-C8EA-D8587EDB0263}"/>
              </a:ext>
            </a:extLst>
          </p:cNvPr>
          <p:cNvSpPr txBox="1">
            <a:spLocks/>
          </p:cNvSpPr>
          <p:nvPr/>
        </p:nvSpPr>
        <p:spPr>
          <a:xfrm>
            <a:off x="1849284" y="395890"/>
            <a:ext cx="9368400" cy="1128110"/>
          </a:xfrm>
          <a:prstGeom prst="rect">
            <a:avLst/>
          </a:prstGeom>
          <a:noFill/>
          <a:ln>
            <a:noFill/>
          </a:ln>
        </p:spPr>
        <p:txBody>
          <a:bodyPr spcFirstLastPara="1" vert="horz" wrap="square" lIns="121900" tIns="121900" rIns="121900" bIns="121900" rtlCol="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SzPts val="3000"/>
            </a:pPr>
            <a:r>
              <a:rPr lang="en-US" sz="4667" dirty="0" err="1"/>
              <a:t>HiCo-LoSo</a:t>
            </a:r>
            <a:endParaRPr lang="en-US" sz="4667" dirty="0"/>
          </a:p>
        </p:txBody>
      </p:sp>
      <p:graphicFrame>
        <p:nvGraphicFramePr>
          <p:cNvPr id="6" name="Tabella 17">
            <a:extLst>
              <a:ext uri="{FF2B5EF4-FFF2-40B4-BE49-F238E27FC236}">
                <a16:creationId xmlns:a16="http://schemas.microsoft.com/office/drawing/2014/main" id="{D147AFE2-6DC6-C069-170D-90D26CB8D194}"/>
              </a:ext>
            </a:extLst>
          </p:cNvPr>
          <p:cNvGraphicFramePr>
            <a:graphicFrameLocks noGrp="1"/>
          </p:cNvGraphicFramePr>
          <p:nvPr/>
        </p:nvGraphicFramePr>
        <p:xfrm>
          <a:off x="10835235" y="528543"/>
          <a:ext cx="935080" cy="741680"/>
        </p:xfrm>
        <a:graphic>
          <a:graphicData uri="http://schemas.openxmlformats.org/drawingml/2006/table">
            <a:tbl>
              <a:tblPr firstRow="1" bandRow="1">
                <a:tableStyleId>{5C22544A-7EE6-4342-B048-85BDC9FD1C3A}</a:tableStyleId>
              </a:tblPr>
              <a:tblGrid>
                <a:gridCol w="467540">
                  <a:extLst>
                    <a:ext uri="{9D8B030D-6E8A-4147-A177-3AD203B41FA5}">
                      <a16:colId xmlns:a16="http://schemas.microsoft.com/office/drawing/2014/main" val="3462815544"/>
                    </a:ext>
                  </a:extLst>
                </a:gridCol>
                <a:gridCol w="467540">
                  <a:extLst>
                    <a:ext uri="{9D8B030D-6E8A-4147-A177-3AD203B41FA5}">
                      <a16:colId xmlns:a16="http://schemas.microsoft.com/office/drawing/2014/main" val="45151253"/>
                    </a:ext>
                  </a:extLst>
                </a:gridCol>
              </a:tblGrid>
              <a:tr h="370840">
                <a:tc>
                  <a:txBody>
                    <a:bodyPr/>
                    <a:lstStyle/>
                    <a:p>
                      <a:endParaRPr lang="it-FI"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it-FI"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709645476"/>
                  </a:ext>
                </a:extLst>
              </a:tr>
              <a:tr h="370840">
                <a:tc>
                  <a:txBody>
                    <a:bodyPr/>
                    <a:lstStyle/>
                    <a:p>
                      <a:endParaRPr lang="it-FI"/>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it-FI"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5881542"/>
                  </a:ext>
                </a:extLst>
              </a:tr>
            </a:tbl>
          </a:graphicData>
        </a:graphic>
      </p:graphicFrame>
      <p:sp>
        <p:nvSpPr>
          <p:cNvPr id="7" name="CasellaDiTesto 6">
            <a:extLst>
              <a:ext uri="{FF2B5EF4-FFF2-40B4-BE49-F238E27FC236}">
                <a16:creationId xmlns:a16="http://schemas.microsoft.com/office/drawing/2014/main" id="{3A7AC94B-9845-A552-26D7-2E8D70B70F02}"/>
              </a:ext>
            </a:extLst>
          </p:cNvPr>
          <p:cNvSpPr txBox="1"/>
          <p:nvPr/>
        </p:nvSpPr>
        <p:spPr>
          <a:xfrm>
            <a:off x="10808641" y="181989"/>
            <a:ext cx="961674" cy="369332"/>
          </a:xfrm>
          <a:prstGeom prst="rect">
            <a:avLst/>
          </a:prstGeom>
          <a:noFill/>
        </p:spPr>
        <p:txBody>
          <a:bodyPr wrap="none" rtlCol="0">
            <a:spAutoFit/>
          </a:bodyPr>
          <a:lstStyle/>
          <a:p>
            <a:r>
              <a:rPr lang="it-FI" dirty="0"/>
              <a:t>-   CO   +</a:t>
            </a:r>
          </a:p>
        </p:txBody>
      </p:sp>
      <p:sp>
        <p:nvSpPr>
          <p:cNvPr id="8" name="CasellaDiTesto 7">
            <a:extLst>
              <a:ext uri="{FF2B5EF4-FFF2-40B4-BE49-F238E27FC236}">
                <a16:creationId xmlns:a16="http://schemas.microsoft.com/office/drawing/2014/main" id="{A2DCA714-C76B-8C30-330C-AA11ED727272}"/>
              </a:ext>
            </a:extLst>
          </p:cNvPr>
          <p:cNvSpPr txBox="1"/>
          <p:nvPr/>
        </p:nvSpPr>
        <p:spPr>
          <a:xfrm rot="16200000">
            <a:off x="10203828" y="730611"/>
            <a:ext cx="840295" cy="369332"/>
          </a:xfrm>
          <a:prstGeom prst="rect">
            <a:avLst/>
          </a:prstGeom>
          <a:noFill/>
        </p:spPr>
        <p:txBody>
          <a:bodyPr wrap="none" rtlCol="0">
            <a:spAutoFit/>
          </a:bodyPr>
          <a:lstStyle/>
          <a:p>
            <a:r>
              <a:rPr lang="it-FI" dirty="0"/>
              <a:t>+  SO  -</a:t>
            </a:r>
          </a:p>
        </p:txBody>
      </p:sp>
      <p:sp>
        <p:nvSpPr>
          <p:cNvPr id="11" name="CasellaDiTesto 10">
            <a:extLst>
              <a:ext uri="{FF2B5EF4-FFF2-40B4-BE49-F238E27FC236}">
                <a16:creationId xmlns:a16="http://schemas.microsoft.com/office/drawing/2014/main" id="{32539AE8-DB12-99C9-04F2-E5F8EFA8A647}"/>
              </a:ext>
            </a:extLst>
          </p:cNvPr>
          <p:cNvSpPr txBox="1"/>
          <p:nvPr/>
        </p:nvSpPr>
        <p:spPr>
          <a:xfrm>
            <a:off x="8399533" y="2052315"/>
            <a:ext cx="3495759" cy="3970318"/>
          </a:xfrm>
          <a:prstGeom prst="rect">
            <a:avLst/>
          </a:prstGeom>
          <a:noFill/>
        </p:spPr>
        <p:txBody>
          <a:bodyPr wrap="square" rtlCol="0">
            <a:spAutoFit/>
          </a:bodyPr>
          <a:lstStyle/>
          <a:p>
            <a:r>
              <a:rPr lang="en-US" dirty="0"/>
              <a:t>An interactive kiosk is a hardware device integrated with specific software to help improve the customer experience. In other words, it is a device that provides opportunities for visitors to engage with digital signage so that they can find specific information related to a business. These kiosks rely on self-service technology, allowing users to access information, products, and services during their interaction. </a:t>
            </a:r>
          </a:p>
          <a:p>
            <a:endParaRPr lang="en-US" dirty="0"/>
          </a:p>
        </p:txBody>
      </p:sp>
      <p:sp>
        <p:nvSpPr>
          <p:cNvPr id="2" name="CasellaDiTesto 1">
            <a:extLst>
              <a:ext uri="{FF2B5EF4-FFF2-40B4-BE49-F238E27FC236}">
                <a16:creationId xmlns:a16="http://schemas.microsoft.com/office/drawing/2014/main" id="{F7C1377B-FC05-B402-C955-C312563F3459}"/>
              </a:ext>
            </a:extLst>
          </p:cNvPr>
          <p:cNvSpPr txBox="1"/>
          <p:nvPr/>
        </p:nvSpPr>
        <p:spPr>
          <a:xfrm>
            <a:off x="1849284" y="1529095"/>
            <a:ext cx="2577500" cy="523220"/>
          </a:xfrm>
          <a:prstGeom prst="rect">
            <a:avLst/>
          </a:prstGeom>
          <a:noFill/>
        </p:spPr>
        <p:txBody>
          <a:bodyPr wrap="none" rtlCol="0">
            <a:spAutoFit/>
          </a:bodyPr>
          <a:lstStyle/>
          <a:p>
            <a:r>
              <a:rPr lang="it-FI" sz="2800" dirty="0"/>
              <a:t>Interactive Kiosk</a:t>
            </a:r>
          </a:p>
        </p:txBody>
      </p:sp>
      <p:pic>
        <p:nvPicPr>
          <p:cNvPr id="21506" name="Picture 2" descr="Why use an interactive kiosk - attract visitors, produce leads">
            <a:extLst>
              <a:ext uri="{FF2B5EF4-FFF2-40B4-BE49-F238E27FC236}">
                <a16:creationId xmlns:a16="http://schemas.microsoft.com/office/drawing/2014/main" id="{448F55E9-4380-C800-3367-2DAF3A4C53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9284" y="2052315"/>
            <a:ext cx="6396500" cy="41977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50968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9CA827CF-E28B-A2C5-3E1C-D42F630D1790}"/>
              </a:ext>
            </a:extLst>
          </p:cNvPr>
          <p:cNvSpPr txBox="1"/>
          <p:nvPr/>
        </p:nvSpPr>
        <p:spPr>
          <a:xfrm rot="16200000">
            <a:off x="-2403317" y="2705725"/>
            <a:ext cx="6494022" cy="1446550"/>
          </a:xfrm>
          <a:prstGeom prst="rect">
            <a:avLst/>
          </a:prstGeom>
          <a:solidFill>
            <a:schemeClr val="bg1"/>
          </a:solidFill>
        </p:spPr>
        <p:txBody>
          <a:bodyPr wrap="none" rtlCol="0">
            <a:spAutoFit/>
          </a:bodyPr>
          <a:lstStyle/>
          <a:p>
            <a:r>
              <a:rPr lang="it-FI" sz="8800" dirty="0">
                <a:solidFill>
                  <a:schemeClr val="accent5"/>
                </a:solidFill>
              </a:rPr>
              <a:t>TECHNOLOGY</a:t>
            </a:r>
          </a:p>
        </p:txBody>
      </p:sp>
      <p:graphicFrame>
        <p:nvGraphicFramePr>
          <p:cNvPr id="5" name="Tabella 17">
            <a:extLst>
              <a:ext uri="{FF2B5EF4-FFF2-40B4-BE49-F238E27FC236}">
                <a16:creationId xmlns:a16="http://schemas.microsoft.com/office/drawing/2014/main" id="{22B9EA10-93E3-2DF5-C0CE-BF348E3F6EAE}"/>
              </a:ext>
            </a:extLst>
          </p:cNvPr>
          <p:cNvGraphicFramePr>
            <a:graphicFrameLocks noGrp="1"/>
          </p:cNvGraphicFramePr>
          <p:nvPr/>
        </p:nvGraphicFramePr>
        <p:xfrm>
          <a:off x="10835235" y="528543"/>
          <a:ext cx="935080" cy="741680"/>
        </p:xfrm>
        <a:graphic>
          <a:graphicData uri="http://schemas.openxmlformats.org/drawingml/2006/table">
            <a:tbl>
              <a:tblPr firstRow="1" bandRow="1">
                <a:tableStyleId>{5C22544A-7EE6-4342-B048-85BDC9FD1C3A}</a:tableStyleId>
              </a:tblPr>
              <a:tblGrid>
                <a:gridCol w="467540">
                  <a:extLst>
                    <a:ext uri="{9D8B030D-6E8A-4147-A177-3AD203B41FA5}">
                      <a16:colId xmlns:a16="http://schemas.microsoft.com/office/drawing/2014/main" val="3462815544"/>
                    </a:ext>
                  </a:extLst>
                </a:gridCol>
                <a:gridCol w="467540">
                  <a:extLst>
                    <a:ext uri="{9D8B030D-6E8A-4147-A177-3AD203B41FA5}">
                      <a16:colId xmlns:a16="http://schemas.microsoft.com/office/drawing/2014/main" val="45151253"/>
                    </a:ext>
                  </a:extLst>
                </a:gridCol>
              </a:tblGrid>
              <a:tr h="370840">
                <a:tc>
                  <a:txBody>
                    <a:bodyPr/>
                    <a:lstStyle/>
                    <a:p>
                      <a:endParaRPr lang="it-FI"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it-FI"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709645476"/>
                  </a:ext>
                </a:extLst>
              </a:tr>
              <a:tr h="370840">
                <a:tc>
                  <a:txBody>
                    <a:bodyPr/>
                    <a:lstStyle/>
                    <a:p>
                      <a:endParaRPr lang="it-FI"/>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it-FI"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5881542"/>
                  </a:ext>
                </a:extLst>
              </a:tr>
            </a:tbl>
          </a:graphicData>
        </a:graphic>
      </p:graphicFrame>
      <p:sp>
        <p:nvSpPr>
          <p:cNvPr id="6" name="CasellaDiTesto 5">
            <a:extLst>
              <a:ext uri="{FF2B5EF4-FFF2-40B4-BE49-F238E27FC236}">
                <a16:creationId xmlns:a16="http://schemas.microsoft.com/office/drawing/2014/main" id="{C46DC703-D663-38D0-4851-70C52C799592}"/>
              </a:ext>
            </a:extLst>
          </p:cNvPr>
          <p:cNvSpPr txBox="1"/>
          <p:nvPr/>
        </p:nvSpPr>
        <p:spPr>
          <a:xfrm>
            <a:off x="10808641" y="181989"/>
            <a:ext cx="961674" cy="369332"/>
          </a:xfrm>
          <a:prstGeom prst="rect">
            <a:avLst/>
          </a:prstGeom>
          <a:noFill/>
        </p:spPr>
        <p:txBody>
          <a:bodyPr wrap="none" rtlCol="0">
            <a:spAutoFit/>
          </a:bodyPr>
          <a:lstStyle/>
          <a:p>
            <a:r>
              <a:rPr lang="it-FI" dirty="0"/>
              <a:t>-   CO   +</a:t>
            </a:r>
          </a:p>
        </p:txBody>
      </p:sp>
      <p:sp>
        <p:nvSpPr>
          <p:cNvPr id="7" name="CasellaDiTesto 6">
            <a:extLst>
              <a:ext uri="{FF2B5EF4-FFF2-40B4-BE49-F238E27FC236}">
                <a16:creationId xmlns:a16="http://schemas.microsoft.com/office/drawing/2014/main" id="{4E040728-1B9B-CB57-01D7-4CB0D3F0D1F7}"/>
              </a:ext>
            </a:extLst>
          </p:cNvPr>
          <p:cNvSpPr txBox="1"/>
          <p:nvPr/>
        </p:nvSpPr>
        <p:spPr>
          <a:xfrm rot="16200000">
            <a:off x="10203828" y="730611"/>
            <a:ext cx="840295" cy="369332"/>
          </a:xfrm>
          <a:prstGeom prst="rect">
            <a:avLst/>
          </a:prstGeom>
          <a:noFill/>
        </p:spPr>
        <p:txBody>
          <a:bodyPr wrap="none" rtlCol="0">
            <a:spAutoFit/>
          </a:bodyPr>
          <a:lstStyle/>
          <a:p>
            <a:r>
              <a:rPr lang="it-FI" dirty="0"/>
              <a:t>+  SO  -</a:t>
            </a:r>
          </a:p>
        </p:txBody>
      </p:sp>
      <p:sp>
        <p:nvSpPr>
          <p:cNvPr id="8" name="Google Shape;305;g11a6b055b7c_0_1158">
            <a:extLst>
              <a:ext uri="{FF2B5EF4-FFF2-40B4-BE49-F238E27FC236}">
                <a16:creationId xmlns:a16="http://schemas.microsoft.com/office/drawing/2014/main" id="{3E51C991-DDD4-432B-883A-34B903083813}"/>
              </a:ext>
            </a:extLst>
          </p:cNvPr>
          <p:cNvSpPr txBox="1">
            <a:spLocks/>
          </p:cNvSpPr>
          <p:nvPr/>
        </p:nvSpPr>
        <p:spPr>
          <a:xfrm>
            <a:off x="1849284" y="395890"/>
            <a:ext cx="9368400" cy="1128110"/>
          </a:xfrm>
          <a:prstGeom prst="rect">
            <a:avLst/>
          </a:prstGeom>
          <a:noFill/>
          <a:ln>
            <a:noFill/>
          </a:ln>
        </p:spPr>
        <p:txBody>
          <a:bodyPr spcFirstLastPara="1" vert="horz" wrap="square" lIns="121900" tIns="121900" rIns="121900" bIns="121900" rtlCol="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SzPts val="3000"/>
            </a:pPr>
            <a:r>
              <a:rPr lang="en-US" sz="4667" dirty="0" err="1"/>
              <a:t>HiCo-LoSo</a:t>
            </a:r>
            <a:endParaRPr lang="en-US" sz="4667" dirty="0"/>
          </a:p>
        </p:txBody>
      </p:sp>
      <p:pic>
        <p:nvPicPr>
          <p:cNvPr id="22530" name="Picture 2" descr="McDonald's New Tech is About to Change the Restaurant Industry | QSR  magazine">
            <a:extLst>
              <a:ext uri="{FF2B5EF4-FFF2-40B4-BE49-F238E27FC236}">
                <a16:creationId xmlns:a16="http://schemas.microsoft.com/office/drawing/2014/main" id="{7FBBE457-B2C7-DDB5-6803-18CC410026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9479" y="2052315"/>
            <a:ext cx="6542656" cy="3814411"/>
          </a:xfrm>
          <a:prstGeom prst="rect">
            <a:avLst/>
          </a:prstGeom>
          <a:noFill/>
          <a:extLst>
            <a:ext uri="{909E8E84-426E-40DD-AFC4-6F175D3DCCD1}">
              <a14:hiddenFill xmlns:a14="http://schemas.microsoft.com/office/drawing/2010/main">
                <a:solidFill>
                  <a:srgbClr val="FFFFFF"/>
                </a:solidFill>
              </a14:hiddenFill>
            </a:ext>
          </a:extLst>
        </p:spPr>
      </p:pic>
      <p:sp>
        <p:nvSpPr>
          <p:cNvPr id="9" name="CasellaDiTesto 8">
            <a:extLst>
              <a:ext uri="{FF2B5EF4-FFF2-40B4-BE49-F238E27FC236}">
                <a16:creationId xmlns:a16="http://schemas.microsoft.com/office/drawing/2014/main" id="{A1841D61-D0B7-CE3C-946C-0198075C89FB}"/>
              </a:ext>
            </a:extLst>
          </p:cNvPr>
          <p:cNvSpPr txBox="1"/>
          <p:nvPr/>
        </p:nvSpPr>
        <p:spPr>
          <a:xfrm>
            <a:off x="1849284" y="1529095"/>
            <a:ext cx="2290948" cy="523220"/>
          </a:xfrm>
          <a:prstGeom prst="rect">
            <a:avLst/>
          </a:prstGeom>
          <a:noFill/>
        </p:spPr>
        <p:txBody>
          <a:bodyPr wrap="none" rtlCol="0">
            <a:spAutoFit/>
          </a:bodyPr>
          <a:lstStyle/>
          <a:p>
            <a:r>
              <a:rPr lang="it-FI" sz="2800" dirty="0"/>
              <a:t>Narrowcasting</a:t>
            </a:r>
          </a:p>
        </p:txBody>
      </p:sp>
      <p:sp>
        <p:nvSpPr>
          <p:cNvPr id="10" name="CasellaDiTesto 9">
            <a:extLst>
              <a:ext uri="{FF2B5EF4-FFF2-40B4-BE49-F238E27FC236}">
                <a16:creationId xmlns:a16="http://schemas.microsoft.com/office/drawing/2014/main" id="{C293F4C4-2298-6A23-3943-950B18237D89}"/>
              </a:ext>
            </a:extLst>
          </p:cNvPr>
          <p:cNvSpPr txBox="1"/>
          <p:nvPr/>
        </p:nvSpPr>
        <p:spPr>
          <a:xfrm>
            <a:off x="8481415" y="1870554"/>
            <a:ext cx="3590167" cy="4247317"/>
          </a:xfrm>
          <a:prstGeom prst="rect">
            <a:avLst/>
          </a:prstGeom>
          <a:noFill/>
        </p:spPr>
        <p:txBody>
          <a:bodyPr wrap="square" rtlCol="0">
            <a:spAutoFit/>
          </a:bodyPr>
          <a:lstStyle/>
          <a:p>
            <a:r>
              <a:rPr lang="en-US" b="0" dirty="0">
                <a:solidFill>
                  <a:srgbClr val="333333"/>
                </a:solidFill>
                <a:effectLst/>
              </a:rPr>
              <a:t>Narrowcasting entails the real-time dissemination of information enabled by artificial intelligence (AI) and digital displays. With this technology McDonalds is working to bring together big data and AI to make sure they have the right products on the digital menu boards to drive sales. For example, if the temperature outside reaches a certain temperature, the menu board might make the displays of ice cream more prominent, but if temperatures drop, they may highlight coffee options.</a:t>
            </a:r>
            <a:endParaRPr lang="en-US" dirty="0"/>
          </a:p>
        </p:txBody>
      </p:sp>
    </p:spTree>
    <p:extLst>
      <p:ext uri="{BB962C8B-B14F-4D97-AF65-F5344CB8AC3E}">
        <p14:creationId xmlns:p14="http://schemas.microsoft.com/office/powerpoint/2010/main" val="11143704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9CA827CF-E28B-A2C5-3E1C-D42F630D1790}"/>
              </a:ext>
            </a:extLst>
          </p:cNvPr>
          <p:cNvSpPr txBox="1"/>
          <p:nvPr/>
        </p:nvSpPr>
        <p:spPr>
          <a:xfrm rot="16200000">
            <a:off x="-2403317" y="2705725"/>
            <a:ext cx="6494022" cy="1446550"/>
          </a:xfrm>
          <a:prstGeom prst="rect">
            <a:avLst/>
          </a:prstGeom>
          <a:solidFill>
            <a:schemeClr val="bg1"/>
          </a:solidFill>
        </p:spPr>
        <p:txBody>
          <a:bodyPr wrap="none" rtlCol="0">
            <a:spAutoFit/>
          </a:bodyPr>
          <a:lstStyle/>
          <a:p>
            <a:r>
              <a:rPr lang="it-FI" sz="8800" dirty="0">
                <a:solidFill>
                  <a:schemeClr val="accent5"/>
                </a:solidFill>
              </a:rPr>
              <a:t>TECHNOLOGY</a:t>
            </a:r>
          </a:p>
        </p:txBody>
      </p:sp>
      <p:graphicFrame>
        <p:nvGraphicFramePr>
          <p:cNvPr id="5" name="Tabella 17">
            <a:extLst>
              <a:ext uri="{FF2B5EF4-FFF2-40B4-BE49-F238E27FC236}">
                <a16:creationId xmlns:a16="http://schemas.microsoft.com/office/drawing/2014/main" id="{22B9EA10-93E3-2DF5-C0CE-BF348E3F6EAE}"/>
              </a:ext>
            </a:extLst>
          </p:cNvPr>
          <p:cNvGraphicFramePr>
            <a:graphicFrameLocks noGrp="1"/>
          </p:cNvGraphicFramePr>
          <p:nvPr/>
        </p:nvGraphicFramePr>
        <p:xfrm>
          <a:off x="10835235" y="528543"/>
          <a:ext cx="935080" cy="741680"/>
        </p:xfrm>
        <a:graphic>
          <a:graphicData uri="http://schemas.openxmlformats.org/drawingml/2006/table">
            <a:tbl>
              <a:tblPr firstRow="1" bandRow="1">
                <a:tableStyleId>{5C22544A-7EE6-4342-B048-85BDC9FD1C3A}</a:tableStyleId>
              </a:tblPr>
              <a:tblGrid>
                <a:gridCol w="467540">
                  <a:extLst>
                    <a:ext uri="{9D8B030D-6E8A-4147-A177-3AD203B41FA5}">
                      <a16:colId xmlns:a16="http://schemas.microsoft.com/office/drawing/2014/main" val="3462815544"/>
                    </a:ext>
                  </a:extLst>
                </a:gridCol>
                <a:gridCol w="467540">
                  <a:extLst>
                    <a:ext uri="{9D8B030D-6E8A-4147-A177-3AD203B41FA5}">
                      <a16:colId xmlns:a16="http://schemas.microsoft.com/office/drawing/2014/main" val="45151253"/>
                    </a:ext>
                  </a:extLst>
                </a:gridCol>
              </a:tblGrid>
              <a:tr h="370840">
                <a:tc>
                  <a:txBody>
                    <a:bodyPr/>
                    <a:lstStyle/>
                    <a:p>
                      <a:endParaRPr lang="it-FI"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it-FI"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09645476"/>
                  </a:ext>
                </a:extLst>
              </a:tr>
              <a:tr h="370840">
                <a:tc>
                  <a:txBody>
                    <a:bodyPr/>
                    <a:lstStyle/>
                    <a:p>
                      <a:endParaRPr lang="it-FI"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endParaRPr lang="it-FI"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5881542"/>
                  </a:ext>
                </a:extLst>
              </a:tr>
            </a:tbl>
          </a:graphicData>
        </a:graphic>
      </p:graphicFrame>
      <p:sp>
        <p:nvSpPr>
          <p:cNvPr id="6" name="CasellaDiTesto 5">
            <a:extLst>
              <a:ext uri="{FF2B5EF4-FFF2-40B4-BE49-F238E27FC236}">
                <a16:creationId xmlns:a16="http://schemas.microsoft.com/office/drawing/2014/main" id="{C46DC703-D663-38D0-4851-70C52C799592}"/>
              </a:ext>
            </a:extLst>
          </p:cNvPr>
          <p:cNvSpPr txBox="1"/>
          <p:nvPr/>
        </p:nvSpPr>
        <p:spPr>
          <a:xfrm>
            <a:off x="10808641" y="181989"/>
            <a:ext cx="961674" cy="369332"/>
          </a:xfrm>
          <a:prstGeom prst="rect">
            <a:avLst/>
          </a:prstGeom>
          <a:noFill/>
        </p:spPr>
        <p:txBody>
          <a:bodyPr wrap="none" rtlCol="0">
            <a:spAutoFit/>
          </a:bodyPr>
          <a:lstStyle/>
          <a:p>
            <a:r>
              <a:rPr lang="it-FI" dirty="0"/>
              <a:t>-   CO   +</a:t>
            </a:r>
          </a:p>
        </p:txBody>
      </p:sp>
      <p:sp>
        <p:nvSpPr>
          <p:cNvPr id="7" name="CasellaDiTesto 6">
            <a:extLst>
              <a:ext uri="{FF2B5EF4-FFF2-40B4-BE49-F238E27FC236}">
                <a16:creationId xmlns:a16="http://schemas.microsoft.com/office/drawing/2014/main" id="{4E040728-1B9B-CB57-01D7-4CB0D3F0D1F7}"/>
              </a:ext>
            </a:extLst>
          </p:cNvPr>
          <p:cNvSpPr txBox="1"/>
          <p:nvPr/>
        </p:nvSpPr>
        <p:spPr>
          <a:xfrm rot="16200000">
            <a:off x="10203828" y="730611"/>
            <a:ext cx="840295" cy="369332"/>
          </a:xfrm>
          <a:prstGeom prst="rect">
            <a:avLst/>
          </a:prstGeom>
          <a:noFill/>
        </p:spPr>
        <p:txBody>
          <a:bodyPr wrap="none" rtlCol="0">
            <a:spAutoFit/>
          </a:bodyPr>
          <a:lstStyle/>
          <a:p>
            <a:r>
              <a:rPr lang="it-FI" dirty="0"/>
              <a:t>+  SO  -</a:t>
            </a:r>
          </a:p>
        </p:txBody>
      </p:sp>
      <p:sp>
        <p:nvSpPr>
          <p:cNvPr id="8" name="Google Shape;305;g11a6b055b7c_0_1158">
            <a:extLst>
              <a:ext uri="{FF2B5EF4-FFF2-40B4-BE49-F238E27FC236}">
                <a16:creationId xmlns:a16="http://schemas.microsoft.com/office/drawing/2014/main" id="{3E51C991-DDD4-432B-883A-34B903083813}"/>
              </a:ext>
            </a:extLst>
          </p:cNvPr>
          <p:cNvSpPr txBox="1">
            <a:spLocks/>
          </p:cNvSpPr>
          <p:nvPr/>
        </p:nvSpPr>
        <p:spPr>
          <a:xfrm>
            <a:off x="1849284" y="395890"/>
            <a:ext cx="7747870" cy="1128110"/>
          </a:xfrm>
          <a:prstGeom prst="rect">
            <a:avLst/>
          </a:prstGeom>
          <a:noFill/>
          <a:ln>
            <a:noFill/>
          </a:ln>
        </p:spPr>
        <p:txBody>
          <a:bodyPr spcFirstLastPara="1" vert="horz" wrap="square" lIns="121900" tIns="121900" rIns="121900" bIns="121900" rtlCol="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SzPts val="3000"/>
            </a:pPr>
            <a:r>
              <a:rPr lang="en-US" sz="4667" dirty="0" err="1"/>
              <a:t>HiSo-LoCo</a:t>
            </a:r>
            <a:endParaRPr lang="en-US" sz="4667" dirty="0"/>
          </a:p>
        </p:txBody>
      </p:sp>
      <p:sp>
        <p:nvSpPr>
          <p:cNvPr id="9" name="CasellaDiTesto 8">
            <a:extLst>
              <a:ext uri="{FF2B5EF4-FFF2-40B4-BE49-F238E27FC236}">
                <a16:creationId xmlns:a16="http://schemas.microsoft.com/office/drawing/2014/main" id="{A1841D61-D0B7-CE3C-946C-0198075C89FB}"/>
              </a:ext>
            </a:extLst>
          </p:cNvPr>
          <p:cNvSpPr txBox="1"/>
          <p:nvPr/>
        </p:nvSpPr>
        <p:spPr>
          <a:xfrm>
            <a:off x="1849284" y="1529095"/>
            <a:ext cx="2012089" cy="523220"/>
          </a:xfrm>
          <a:prstGeom prst="rect">
            <a:avLst/>
          </a:prstGeom>
          <a:noFill/>
        </p:spPr>
        <p:txBody>
          <a:bodyPr wrap="none" rtlCol="0">
            <a:spAutoFit/>
          </a:bodyPr>
          <a:lstStyle/>
          <a:p>
            <a:r>
              <a:rPr lang="it-FI" sz="2800" dirty="0"/>
              <a:t>Scatter walls</a:t>
            </a:r>
          </a:p>
        </p:txBody>
      </p:sp>
      <p:sp>
        <p:nvSpPr>
          <p:cNvPr id="10" name="CasellaDiTesto 9">
            <a:extLst>
              <a:ext uri="{FF2B5EF4-FFF2-40B4-BE49-F238E27FC236}">
                <a16:creationId xmlns:a16="http://schemas.microsoft.com/office/drawing/2014/main" id="{C293F4C4-2298-6A23-3943-950B18237D89}"/>
              </a:ext>
            </a:extLst>
          </p:cNvPr>
          <p:cNvSpPr txBox="1"/>
          <p:nvPr/>
        </p:nvSpPr>
        <p:spPr>
          <a:xfrm>
            <a:off x="8401728" y="2325529"/>
            <a:ext cx="3590167" cy="3139321"/>
          </a:xfrm>
          <a:prstGeom prst="rect">
            <a:avLst/>
          </a:prstGeom>
          <a:noFill/>
        </p:spPr>
        <p:txBody>
          <a:bodyPr wrap="square" rtlCol="0">
            <a:spAutoFit/>
          </a:bodyPr>
          <a:lstStyle/>
          <a:p>
            <a:r>
              <a:rPr lang="it-IT" b="0" i="0" dirty="0" err="1">
                <a:solidFill>
                  <a:srgbClr val="141414"/>
                </a:solidFill>
                <a:effectLst/>
                <a:latin typeface="ReithSans"/>
              </a:rPr>
              <a:t>Scatter</a:t>
            </a:r>
            <a:r>
              <a:rPr lang="it-IT" b="0" i="0" dirty="0">
                <a:solidFill>
                  <a:srgbClr val="141414"/>
                </a:solidFill>
                <a:effectLst/>
                <a:latin typeface="ReithSans"/>
              </a:rPr>
              <a:t> </a:t>
            </a:r>
            <a:r>
              <a:rPr lang="it-IT" b="0" i="0" dirty="0" err="1">
                <a:solidFill>
                  <a:srgbClr val="141414"/>
                </a:solidFill>
                <a:effectLst/>
                <a:latin typeface="ReithSans"/>
              </a:rPr>
              <a:t>walls</a:t>
            </a:r>
            <a:r>
              <a:rPr lang="it-IT" b="0" i="0" dirty="0">
                <a:solidFill>
                  <a:srgbClr val="141414"/>
                </a:solidFill>
                <a:effectLst/>
                <a:latin typeface="ReithSans"/>
              </a:rPr>
              <a:t> and ceiling </a:t>
            </a:r>
            <a:r>
              <a:rPr lang="it-IT" b="0" i="0" dirty="0" err="1">
                <a:solidFill>
                  <a:srgbClr val="141414"/>
                </a:solidFill>
                <a:effectLst/>
                <a:latin typeface="ReithSans"/>
              </a:rPr>
              <a:t>projection</a:t>
            </a:r>
            <a:r>
              <a:rPr lang="it-IT" b="0" i="0" dirty="0">
                <a:solidFill>
                  <a:srgbClr val="141414"/>
                </a:solidFill>
                <a:effectLst/>
                <a:latin typeface="ReithSans"/>
              </a:rPr>
              <a:t> systems project social media posts and pictures </a:t>
            </a:r>
            <a:r>
              <a:rPr lang="it-IT" b="0" i="0" dirty="0" err="1">
                <a:solidFill>
                  <a:srgbClr val="141414"/>
                </a:solidFill>
                <a:effectLst/>
                <a:latin typeface="ReithSans"/>
              </a:rPr>
              <a:t>that</a:t>
            </a:r>
            <a:r>
              <a:rPr lang="it-IT" b="0" i="0" dirty="0">
                <a:solidFill>
                  <a:srgbClr val="141414"/>
                </a:solidFill>
                <a:effectLst/>
                <a:latin typeface="ReithSans"/>
              </a:rPr>
              <a:t> show diverse consumers </a:t>
            </a:r>
            <a:r>
              <a:rPr lang="it-IT" b="0" i="0" dirty="0" err="1">
                <a:solidFill>
                  <a:srgbClr val="141414"/>
                </a:solidFill>
                <a:effectLst/>
                <a:latin typeface="ReithSans"/>
              </a:rPr>
              <a:t>using</a:t>
            </a:r>
            <a:r>
              <a:rPr lang="it-IT" b="0" i="0" dirty="0">
                <a:solidFill>
                  <a:srgbClr val="141414"/>
                </a:solidFill>
                <a:effectLst/>
                <a:latin typeface="ReithSans"/>
              </a:rPr>
              <a:t>, </a:t>
            </a:r>
            <a:r>
              <a:rPr lang="it-IT" b="0" i="0" dirty="0" err="1">
                <a:solidFill>
                  <a:srgbClr val="141414"/>
                </a:solidFill>
                <a:effectLst/>
                <a:latin typeface="ReithSans"/>
              </a:rPr>
              <a:t>enjoying</a:t>
            </a:r>
            <a:r>
              <a:rPr lang="it-IT" b="0" i="0" dirty="0">
                <a:solidFill>
                  <a:srgbClr val="141414"/>
                </a:solidFill>
                <a:effectLst/>
                <a:latin typeface="ReithSans"/>
              </a:rPr>
              <a:t>, and styling the products </a:t>
            </a:r>
            <a:r>
              <a:rPr lang="it-IT" b="0" i="0" dirty="0" err="1">
                <a:solidFill>
                  <a:srgbClr val="141414"/>
                </a:solidFill>
                <a:effectLst/>
                <a:latin typeface="ReithSans"/>
              </a:rPr>
              <a:t>available</a:t>
            </a:r>
            <a:r>
              <a:rPr lang="it-IT" b="0" i="0" dirty="0">
                <a:solidFill>
                  <a:srgbClr val="141414"/>
                </a:solidFill>
                <a:effectLst/>
                <a:latin typeface="ReithSans"/>
              </a:rPr>
              <a:t> in stores.</a:t>
            </a:r>
          </a:p>
          <a:p>
            <a:r>
              <a:rPr lang="it-IT" b="0" i="0" dirty="0">
                <a:solidFill>
                  <a:srgbClr val="141414"/>
                </a:solidFill>
                <a:effectLst/>
                <a:latin typeface="ReithSans"/>
              </a:rPr>
              <a:t>By </a:t>
            </a:r>
            <a:r>
              <a:rPr lang="it-IT" b="0" i="0" dirty="0" err="1">
                <a:solidFill>
                  <a:srgbClr val="141414"/>
                </a:solidFill>
                <a:effectLst/>
                <a:latin typeface="ReithSans"/>
              </a:rPr>
              <a:t>projecting</a:t>
            </a:r>
            <a:r>
              <a:rPr lang="it-IT" b="0" i="0" dirty="0">
                <a:solidFill>
                  <a:srgbClr val="141414"/>
                </a:solidFill>
                <a:effectLst/>
                <a:latin typeface="ReithSans"/>
              </a:rPr>
              <a:t> </a:t>
            </a:r>
            <a:r>
              <a:rPr lang="it-IT" b="0" i="0" dirty="0" err="1">
                <a:solidFill>
                  <a:srgbClr val="141414"/>
                </a:solidFill>
                <a:effectLst/>
                <a:latin typeface="ReithSans"/>
              </a:rPr>
              <a:t>these</a:t>
            </a:r>
            <a:r>
              <a:rPr lang="it-IT" b="0" i="0" dirty="0">
                <a:solidFill>
                  <a:srgbClr val="141414"/>
                </a:solidFill>
                <a:effectLst/>
                <a:latin typeface="ReithSans"/>
              </a:rPr>
              <a:t> images, retailers are </a:t>
            </a:r>
            <a:r>
              <a:rPr lang="it-IT" b="0" i="0" dirty="0" err="1">
                <a:solidFill>
                  <a:srgbClr val="141414"/>
                </a:solidFill>
                <a:effectLst/>
                <a:latin typeface="ReithSans"/>
              </a:rPr>
              <a:t>fostering</a:t>
            </a:r>
            <a:r>
              <a:rPr lang="it-IT" b="0" i="0" dirty="0">
                <a:solidFill>
                  <a:srgbClr val="141414"/>
                </a:solidFill>
                <a:effectLst/>
                <a:latin typeface="ReithSans"/>
              </a:rPr>
              <a:t> a </a:t>
            </a:r>
            <a:r>
              <a:rPr lang="it-IT" b="0" i="0" dirty="0" err="1">
                <a:solidFill>
                  <a:srgbClr val="141414"/>
                </a:solidFill>
                <a:effectLst/>
                <a:latin typeface="ReithSans"/>
              </a:rPr>
              <a:t>sense</a:t>
            </a:r>
            <a:r>
              <a:rPr lang="it-IT" b="0" i="0" dirty="0">
                <a:solidFill>
                  <a:srgbClr val="141414"/>
                </a:solidFill>
                <a:effectLst/>
                <a:latin typeface="ReithSans"/>
              </a:rPr>
              <a:t> of connection </a:t>
            </a:r>
            <a:r>
              <a:rPr lang="it-IT" b="0" i="0" dirty="0" err="1">
                <a:solidFill>
                  <a:srgbClr val="141414"/>
                </a:solidFill>
                <a:effectLst/>
                <a:latin typeface="ReithSans"/>
              </a:rPr>
              <a:t>between</a:t>
            </a:r>
            <a:r>
              <a:rPr lang="it-IT" b="0" i="0" dirty="0">
                <a:solidFill>
                  <a:srgbClr val="141414"/>
                </a:solidFill>
                <a:effectLst/>
                <a:latin typeface="ReithSans"/>
              </a:rPr>
              <a:t> customers </a:t>
            </a:r>
            <a:r>
              <a:rPr lang="it-IT" b="0" i="0" dirty="0" err="1">
                <a:solidFill>
                  <a:srgbClr val="141414"/>
                </a:solidFill>
                <a:effectLst/>
                <a:latin typeface="ReithSans"/>
              </a:rPr>
              <a:t>as</a:t>
            </a:r>
            <a:r>
              <a:rPr lang="it-IT" b="0" i="0" dirty="0">
                <a:solidFill>
                  <a:srgbClr val="141414"/>
                </a:solidFill>
                <a:effectLst/>
                <a:latin typeface="ReithSans"/>
              </a:rPr>
              <a:t> part of a </a:t>
            </a:r>
            <a:r>
              <a:rPr lang="it-IT" b="0" i="0" dirty="0" err="1">
                <a:solidFill>
                  <a:srgbClr val="141414"/>
                </a:solidFill>
                <a:effectLst/>
                <a:latin typeface="ReithSans"/>
              </a:rPr>
              <a:t>worldwide</a:t>
            </a:r>
            <a:r>
              <a:rPr lang="it-IT" b="0" i="0" dirty="0">
                <a:solidFill>
                  <a:srgbClr val="141414"/>
                </a:solidFill>
                <a:effectLst/>
                <a:latin typeface="ReithSans"/>
              </a:rPr>
              <a:t> network of brand customers.</a:t>
            </a:r>
            <a:endParaRPr lang="en-US" dirty="0"/>
          </a:p>
        </p:txBody>
      </p:sp>
      <p:pic>
        <p:nvPicPr>
          <p:cNvPr id="25602" name="Picture 2">
            <a:extLst>
              <a:ext uri="{FF2B5EF4-FFF2-40B4-BE49-F238E27FC236}">
                <a16:creationId xmlns:a16="http://schemas.microsoft.com/office/drawing/2014/main" id="{BD13E979-96C0-DB25-8003-0ADD45807B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9284" y="2189584"/>
            <a:ext cx="6321905" cy="31609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87299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94B938BF-E722-9535-9B62-4103986AF550}"/>
              </a:ext>
            </a:extLst>
          </p:cNvPr>
          <p:cNvSpPr txBox="1"/>
          <p:nvPr/>
        </p:nvSpPr>
        <p:spPr>
          <a:xfrm rot="16200000">
            <a:off x="-2403317" y="2705725"/>
            <a:ext cx="6494022" cy="1446550"/>
          </a:xfrm>
          <a:prstGeom prst="rect">
            <a:avLst/>
          </a:prstGeom>
          <a:solidFill>
            <a:schemeClr val="bg1"/>
          </a:solidFill>
        </p:spPr>
        <p:txBody>
          <a:bodyPr wrap="none" rtlCol="0">
            <a:spAutoFit/>
          </a:bodyPr>
          <a:lstStyle/>
          <a:p>
            <a:r>
              <a:rPr lang="it-FI" sz="8800" dirty="0">
                <a:solidFill>
                  <a:schemeClr val="accent5"/>
                </a:solidFill>
              </a:rPr>
              <a:t>TECHNOLOGY</a:t>
            </a:r>
          </a:p>
        </p:txBody>
      </p:sp>
      <p:sp>
        <p:nvSpPr>
          <p:cNvPr id="5" name="Google Shape;305;g11a6b055b7c_0_1158">
            <a:extLst>
              <a:ext uri="{FF2B5EF4-FFF2-40B4-BE49-F238E27FC236}">
                <a16:creationId xmlns:a16="http://schemas.microsoft.com/office/drawing/2014/main" id="{EABBE226-0F33-DD5D-97E6-C56BEB008BE8}"/>
              </a:ext>
            </a:extLst>
          </p:cNvPr>
          <p:cNvSpPr txBox="1">
            <a:spLocks/>
          </p:cNvSpPr>
          <p:nvPr/>
        </p:nvSpPr>
        <p:spPr>
          <a:xfrm>
            <a:off x="1849284" y="395890"/>
            <a:ext cx="7747870" cy="1128110"/>
          </a:xfrm>
          <a:prstGeom prst="rect">
            <a:avLst/>
          </a:prstGeom>
          <a:noFill/>
          <a:ln>
            <a:noFill/>
          </a:ln>
        </p:spPr>
        <p:txBody>
          <a:bodyPr spcFirstLastPara="1" vert="horz" wrap="square" lIns="121900" tIns="121900" rIns="121900" bIns="121900" rtlCol="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SzPts val="3000"/>
            </a:pPr>
            <a:r>
              <a:rPr lang="en-US" sz="4667" dirty="0"/>
              <a:t>Augmented Reality</a:t>
            </a:r>
          </a:p>
        </p:txBody>
      </p:sp>
      <p:graphicFrame>
        <p:nvGraphicFramePr>
          <p:cNvPr id="6" name="Tabella 17">
            <a:extLst>
              <a:ext uri="{FF2B5EF4-FFF2-40B4-BE49-F238E27FC236}">
                <a16:creationId xmlns:a16="http://schemas.microsoft.com/office/drawing/2014/main" id="{4898EA26-BAA1-E8E7-5872-E1CC50234522}"/>
              </a:ext>
            </a:extLst>
          </p:cNvPr>
          <p:cNvGraphicFramePr>
            <a:graphicFrameLocks noGrp="1"/>
          </p:cNvGraphicFramePr>
          <p:nvPr>
            <p:extLst>
              <p:ext uri="{D42A27DB-BD31-4B8C-83A1-F6EECF244321}">
                <p14:modId xmlns:p14="http://schemas.microsoft.com/office/powerpoint/2010/main" val="4106492550"/>
              </p:ext>
            </p:extLst>
          </p:nvPr>
        </p:nvGraphicFramePr>
        <p:xfrm>
          <a:off x="10835235" y="528543"/>
          <a:ext cx="935080" cy="741680"/>
        </p:xfrm>
        <a:graphic>
          <a:graphicData uri="http://schemas.openxmlformats.org/drawingml/2006/table">
            <a:tbl>
              <a:tblPr firstRow="1" bandRow="1">
                <a:tableStyleId>{5C22544A-7EE6-4342-B048-85BDC9FD1C3A}</a:tableStyleId>
              </a:tblPr>
              <a:tblGrid>
                <a:gridCol w="467540">
                  <a:extLst>
                    <a:ext uri="{9D8B030D-6E8A-4147-A177-3AD203B41FA5}">
                      <a16:colId xmlns:a16="http://schemas.microsoft.com/office/drawing/2014/main" val="3462815544"/>
                    </a:ext>
                  </a:extLst>
                </a:gridCol>
                <a:gridCol w="467540">
                  <a:extLst>
                    <a:ext uri="{9D8B030D-6E8A-4147-A177-3AD203B41FA5}">
                      <a16:colId xmlns:a16="http://schemas.microsoft.com/office/drawing/2014/main" val="45151253"/>
                    </a:ext>
                  </a:extLst>
                </a:gridCol>
              </a:tblGrid>
              <a:tr h="370840">
                <a:tc>
                  <a:txBody>
                    <a:bodyPr/>
                    <a:lstStyle/>
                    <a:p>
                      <a:endParaRPr lang="it-FI"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it-FI"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709645476"/>
                  </a:ext>
                </a:extLst>
              </a:tr>
              <a:tr h="370840">
                <a:tc>
                  <a:txBody>
                    <a:bodyPr/>
                    <a:lstStyle/>
                    <a:p>
                      <a:endParaRPr lang="it-FI"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endParaRPr lang="it-FI"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315881542"/>
                  </a:ext>
                </a:extLst>
              </a:tr>
            </a:tbl>
          </a:graphicData>
        </a:graphic>
      </p:graphicFrame>
      <p:sp>
        <p:nvSpPr>
          <p:cNvPr id="7" name="CasellaDiTesto 6">
            <a:extLst>
              <a:ext uri="{FF2B5EF4-FFF2-40B4-BE49-F238E27FC236}">
                <a16:creationId xmlns:a16="http://schemas.microsoft.com/office/drawing/2014/main" id="{9ECB59EC-7AC9-BF28-D5CF-02DCE79CAC3E}"/>
              </a:ext>
            </a:extLst>
          </p:cNvPr>
          <p:cNvSpPr txBox="1"/>
          <p:nvPr/>
        </p:nvSpPr>
        <p:spPr>
          <a:xfrm>
            <a:off x="10808641" y="181989"/>
            <a:ext cx="961674" cy="369332"/>
          </a:xfrm>
          <a:prstGeom prst="rect">
            <a:avLst/>
          </a:prstGeom>
          <a:noFill/>
        </p:spPr>
        <p:txBody>
          <a:bodyPr wrap="none" rtlCol="0">
            <a:spAutoFit/>
          </a:bodyPr>
          <a:lstStyle/>
          <a:p>
            <a:r>
              <a:rPr lang="it-FI" dirty="0"/>
              <a:t>-   CO   +</a:t>
            </a:r>
          </a:p>
        </p:txBody>
      </p:sp>
      <p:sp>
        <p:nvSpPr>
          <p:cNvPr id="8" name="CasellaDiTesto 7">
            <a:extLst>
              <a:ext uri="{FF2B5EF4-FFF2-40B4-BE49-F238E27FC236}">
                <a16:creationId xmlns:a16="http://schemas.microsoft.com/office/drawing/2014/main" id="{5E3A0F5C-DC06-646A-7B54-45C6A346FC36}"/>
              </a:ext>
            </a:extLst>
          </p:cNvPr>
          <p:cNvSpPr txBox="1"/>
          <p:nvPr/>
        </p:nvSpPr>
        <p:spPr>
          <a:xfrm rot="16200000">
            <a:off x="10203828" y="730611"/>
            <a:ext cx="840295" cy="369332"/>
          </a:xfrm>
          <a:prstGeom prst="rect">
            <a:avLst/>
          </a:prstGeom>
          <a:noFill/>
        </p:spPr>
        <p:txBody>
          <a:bodyPr wrap="none" rtlCol="0">
            <a:spAutoFit/>
          </a:bodyPr>
          <a:lstStyle/>
          <a:p>
            <a:r>
              <a:rPr lang="it-FI" dirty="0"/>
              <a:t>+  SO  -</a:t>
            </a:r>
          </a:p>
        </p:txBody>
      </p:sp>
      <p:pic>
        <p:nvPicPr>
          <p:cNvPr id="27650" name="Picture 2" descr="How Brands Are Using Augmented Reality This Holiday Shopping Season">
            <a:extLst>
              <a:ext uri="{FF2B5EF4-FFF2-40B4-BE49-F238E27FC236}">
                <a16:creationId xmlns:a16="http://schemas.microsoft.com/office/drawing/2014/main" id="{6FCE7007-CAE3-EE15-43E2-AE32039A5D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7245" y="1725880"/>
            <a:ext cx="6779909" cy="45255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10696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94B938BF-E722-9535-9B62-4103986AF550}"/>
              </a:ext>
            </a:extLst>
          </p:cNvPr>
          <p:cNvSpPr txBox="1"/>
          <p:nvPr/>
        </p:nvSpPr>
        <p:spPr>
          <a:xfrm rot="16200000">
            <a:off x="-2403317" y="2705725"/>
            <a:ext cx="6494022" cy="1446550"/>
          </a:xfrm>
          <a:prstGeom prst="rect">
            <a:avLst/>
          </a:prstGeom>
          <a:solidFill>
            <a:schemeClr val="bg1"/>
          </a:solidFill>
        </p:spPr>
        <p:txBody>
          <a:bodyPr wrap="none" rtlCol="0">
            <a:spAutoFit/>
          </a:bodyPr>
          <a:lstStyle/>
          <a:p>
            <a:r>
              <a:rPr lang="it-FI" sz="8800" dirty="0">
                <a:solidFill>
                  <a:schemeClr val="accent5"/>
                </a:solidFill>
              </a:rPr>
              <a:t>TECHNOLOGY</a:t>
            </a:r>
          </a:p>
        </p:txBody>
      </p:sp>
      <p:sp>
        <p:nvSpPr>
          <p:cNvPr id="5" name="Google Shape;305;g11a6b055b7c_0_1158">
            <a:extLst>
              <a:ext uri="{FF2B5EF4-FFF2-40B4-BE49-F238E27FC236}">
                <a16:creationId xmlns:a16="http://schemas.microsoft.com/office/drawing/2014/main" id="{EABBE226-0F33-DD5D-97E6-C56BEB008BE8}"/>
              </a:ext>
            </a:extLst>
          </p:cNvPr>
          <p:cNvSpPr txBox="1">
            <a:spLocks/>
          </p:cNvSpPr>
          <p:nvPr/>
        </p:nvSpPr>
        <p:spPr>
          <a:xfrm>
            <a:off x="1849284" y="395890"/>
            <a:ext cx="7747870" cy="1128110"/>
          </a:xfrm>
          <a:prstGeom prst="rect">
            <a:avLst/>
          </a:prstGeom>
          <a:noFill/>
          <a:ln>
            <a:noFill/>
          </a:ln>
        </p:spPr>
        <p:txBody>
          <a:bodyPr spcFirstLastPara="1" vert="horz" wrap="square" lIns="121900" tIns="121900" rIns="121900" bIns="121900" rtlCol="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SzPts val="3000"/>
            </a:pPr>
            <a:r>
              <a:rPr lang="en-US" sz="4667" dirty="0"/>
              <a:t>Augmented Reality</a:t>
            </a:r>
          </a:p>
        </p:txBody>
      </p:sp>
      <p:graphicFrame>
        <p:nvGraphicFramePr>
          <p:cNvPr id="6" name="Tabella 17">
            <a:extLst>
              <a:ext uri="{FF2B5EF4-FFF2-40B4-BE49-F238E27FC236}">
                <a16:creationId xmlns:a16="http://schemas.microsoft.com/office/drawing/2014/main" id="{4898EA26-BAA1-E8E7-5872-E1CC50234522}"/>
              </a:ext>
            </a:extLst>
          </p:cNvPr>
          <p:cNvGraphicFramePr>
            <a:graphicFrameLocks noGrp="1"/>
          </p:cNvGraphicFramePr>
          <p:nvPr/>
        </p:nvGraphicFramePr>
        <p:xfrm>
          <a:off x="10835235" y="528543"/>
          <a:ext cx="935080" cy="741680"/>
        </p:xfrm>
        <a:graphic>
          <a:graphicData uri="http://schemas.openxmlformats.org/drawingml/2006/table">
            <a:tbl>
              <a:tblPr firstRow="1" bandRow="1">
                <a:tableStyleId>{5C22544A-7EE6-4342-B048-85BDC9FD1C3A}</a:tableStyleId>
              </a:tblPr>
              <a:tblGrid>
                <a:gridCol w="467540">
                  <a:extLst>
                    <a:ext uri="{9D8B030D-6E8A-4147-A177-3AD203B41FA5}">
                      <a16:colId xmlns:a16="http://schemas.microsoft.com/office/drawing/2014/main" val="3462815544"/>
                    </a:ext>
                  </a:extLst>
                </a:gridCol>
                <a:gridCol w="467540">
                  <a:extLst>
                    <a:ext uri="{9D8B030D-6E8A-4147-A177-3AD203B41FA5}">
                      <a16:colId xmlns:a16="http://schemas.microsoft.com/office/drawing/2014/main" val="45151253"/>
                    </a:ext>
                  </a:extLst>
                </a:gridCol>
              </a:tblGrid>
              <a:tr h="370840">
                <a:tc>
                  <a:txBody>
                    <a:bodyPr/>
                    <a:lstStyle/>
                    <a:p>
                      <a:endParaRPr lang="it-FI"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it-FI"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709645476"/>
                  </a:ext>
                </a:extLst>
              </a:tr>
              <a:tr h="370840">
                <a:tc>
                  <a:txBody>
                    <a:bodyPr/>
                    <a:lstStyle/>
                    <a:p>
                      <a:endParaRPr lang="it-FI"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endParaRPr lang="it-FI"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315881542"/>
                  </a:ext>
                </a:extLst>
              </a:tr>
            </a:tbl>
          </a:graphicData>
        </a:graphic>
      </p:graphicFrame>
      <p:sp>
        <p:nvSpPr>
          <p:cNvPr id="7" name="CasellaDiTesto 6">
            <a:extLst>
              <a:ext uri="{FF2B5EF4-FFF2-40B4-BE49-F238E27FC236}">
                <a16:creationId xmlns:a16="http://schemas.microsoft.com/office/drawing/2014/main" id="{9ECB59EC-7AC9-BF28-D5CF-02DCE79CAC3E}"/>
              </a:ext>
            </a:extLst>
          </p:cNvPr>
          <p:cNvSpPr txBox="1"/>
          <p:nvPr/>
        </p:nvSpPr>
        <p:spPr>
          <a:xfrm>
            <a:off x="10808641" y="181989"/>
            <a:ext cx="961674" cy="369332"/>
          </a:xfrm>
          <a:prstGeom prst="rect">
            <a:avLst/>
          </a:prstGeom>
          <a:noFill/>
        </p:spPr>
        <p:txBody>
          <a:bodyPr wrap="none" rtlCol="0">
            <a:spAutoFit/>
          </a:bodyPr>
          <a:lstStyle/>
          <a:p>
            <a:r>
              <a:rPr lang="it-FI" dirty="0"/>
              <a:t>-   CO   +</a:t>
            </a:r>
          </a:p>
        </p:txBody>
      </p:sp>
      <p:sp>
        <p:nvSpPr>
          <p:cNvPr id="8" name="CasellaDiTesto 7">
            <a:extLst>
              <a:ext uri="{FF2B5EF4-FFF2-40B4-BE49-F238E27FC236}">
                <a16:creationId xmlns:a16="http://schemas.microsoft.com/office/drawing/2014/main" id="{5E3A0F5C-DC06-646A-7B54-45C6A346FC36}"/>
              </a:ext>
            </a:extLst>
          </p:cNvPr>
          <p:cNvSpPr txBox="1"/>
          <p:nvPr/>
        </p:nvSpPr>
        <p:spPr>
          <a:xfrm rot="16200000">
            <a:off x="10203828" y="730611"/>
            <a:ext cx="840295" cy="369332"/>
          </a:xfrm>
          <a:prstGeom prst="rect">
            <a:avLst/>
          </a:prstGeom>
          <a:noFill/>
        </p:spPr>
        <p:txBody>
          <a:bodyPr wrap="none" rtlCol="0">
            <a:spAutoFit/>
          </a:bodyPr>
          <a:lstStyle/>
          <a:p>
            <a:r>
              <a:rPr lang="it-FI" dirty="0"/>
              <a:t>+  SO  -</a:t>
            </a:r>
          </a:p>
        </p:txBody>
      </p:sp>
      <p:pic>
        <p:nvPicPr>
          <p:cNvPr id="2" name="Elementi multimediali online 1" descr="Lowe’s Vision: In-Store Navigation">
            <a:hlinkClick r:id="" action="ppaction://media"/>
            <a:extLst>
              <a:ext uri="{FF2B5EF4-FFF2-40B4-BE49-F238E27FC236}">
                <a16:creationId xmlns:a16="http://schemas.microsoft.com/office/drawing/2014/main" id="{0BDCB4D7-3718-D2C1-1F00-1AB781AB81F4}"/>
              </a:ext>
            </a:extLst>
          </p:cNvPr>
          <p:cNvPicPr>
            <a:picLocks noRot="1" noChangeAspect="1"/>
          </p:cNvPicPr>
          <p:nvPr>
            <a:videoFile r:link="rId1"/>
          </p:nvPr>
        </p:nvPicPr>
        <p:blipFill>
          <a:blip r:embed="rId3"/>
          <a:stretch>
            <a:fillRect/>
          </a:stretch>
        </p:blipFill>
        <p:spPr>
          <a:xfrm>
            <a:off x="2474685" y="1713923"/>
            <a:ext cx="7631216" cy="4311637"/>
          </a:xfrm>
          <a:prstGeom prst="rect">
            <a:avLst/>
          </a:prstGeom>
        </p:spPr>
      </p:pic>
    </p:spTree>
    <p:extLst>
      <p:ext uri="{BB962C8B-B14F-4D97-AF65-F5344CB8AC3E}">
        <p14:creationId xmlns:p14="http://schemas.microsoft.com/office/powerpoint/2010/main" val="1846889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94B938BF-E722-9535-9B62-4103986AF550}"/>
              </a:ext>
            </a:extLst>
          </p:cNvPr>
          <p:cNvSpPr txBox="1"/>
          <p:nvPr/>
        </p:nvSpPr>
        <p:spPr>
          <a:xfrm rot="16200000">
            <a:off x="-2403317" y="2705725"/>
            <a:ext cx="6494022" cy="1446550"/>
          </a:xfrm>
          <a:prstGeom prst="rect">
            <a:avLst/>
          </a:prstGeom>
          <a:solidFill>
            <a:schemeClr val="bg1"/>
          </a:solidFill>
        </p:spPr>
        <p:txBody>
          <a:bodyPr wrap="none" rtlCol="0">
            <a:spAutoFit/>
          </a:bodyPr>
          <a:lstStyle/>
          <a:p>
            <a:r>
              <a:rPr lang="it-FI" sz="8800" dirty="0">
                <a:solidFill>
                  <a:schemeClr val="accent5"/>
                </a:solidFill>
              </a:rPr>
              <a:t>TECHNOLOGY</a:t>
            </a:r>
          </a:p>
        </p:txBody>
      </p:sp>
      <p:sp>
        <p:nvSpPr>
          <p:cNvPr id="5" name="Google Shape;305;g11a6b055b7c_0_1158">
            <a:extLst>
              <a:ext uri="{FF2B5EF4-FFF2-40B4-BE49-F238E27FC236}">
                <a16:creationId xmlns:a16="http://schemas.microsoft.com/office/drawing/2014/main" id="{EABBE226-0F33-DD5D-97E6-C56BEB008BE8}"/>
              </a:ext>
            </a:extLst>
          </p:cNvPr>
          <p:cNvSpPr txBox="1">
            <a:spLocks/>
          </p:cNvSpPr>
          <p:nvPr/>
        </p:nvSpPr>
        <p:spPr>
          <a:xfrm>
            <a:off x="1849284" y="395890"/>
            <a:ext cx="7747870" cy="1128110"/>
          </a:xfrm>
          <a:prstGeom prst="rect">
            <a:avLst/>
          </a:prstGeom>
          <a:noFill/>
          <a:ln>
            <a:noFill/>
          </a:ln>
        </p:spPr>
        <p:txBody>
          <a:bodyPr spcFirstLastPara="1" vert="horz" wrap="square" lIns="121900" tIns="121900" rIns="121900" bIns="121900" rtlCol="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SzPts val="3000"/>
            </a:pPr>
            <a:r>
              <a:rPr lang="en-US" sz="4667" dirty="0"/>
              <a:t>Augmented Reality</a:t>
            </a:r>
          </a:p>
        </p:txBody>
      </p:sp>
      <p:graphicFrame>
        <p:nvGraphicFramePr>
          <p:cNvPr id="6" name="Tabella 17">
            <a:extLst>
              <a:ext uri="{FF2B5EF4-FFF2-40B4-BE49-F238E27FC236}">
                <a16:creationId xmlns:a16="http://schemas.microsoft.com/office/drawing/2014/main" id="{4898EA26-BAA1-E8E7-5872-E1CC50234522}"/>
              </a:ext>
            </a:extLst>
          </p:cNvPr>
          <p:cNvGraphicFramePr>
            <a:graphicFrameLocks noGrp="1"/>
          </p:cNvGraphicFramePr>
          <p:nvPr/>
        </p:nvGraphicFramePr>
        <p:xfrm>
          <a:off x="10835235" y="528543"/>
          <a:ext cx="935080" cy="741680"/>
        </p:xfrm>
        <a:graphic>
          <a:graphicData uri="http://schemas.openxmlformats.org/drawingml/2006/table">
            <a:tbl>
              <a:tblPr firstRow="1" bandRow="1">
                <a:tableStyleId>{5C22544A-7EE6-4342-B048-85BDC9FD1C3A}</a:tableStyleId>
              </a:tblPr>
              <a:tblGrid>
                <a:gridCol w="467540">
                  <a:extLst>
                    <a:ext uri="{9D8B030D-6E8A-4147-A177-3AD203B41FA5}">
                      <a16:colId xmlns:a16="http://schemas.microsoft.com/office/drawing/2014/main" val="3462815544"/>
                    </a:ext>
                  </a:extLst>
                </a:gridCol>
                <a:gridCol w="467540">
                  <a:extLst>
                    <a:ext uri="{9D8B030D-6E8A-4147-A177-3AD203B41FA5}">
                      <a16:colId xmlns:a16="http://schemas.microsoft.com/office/drawing/2014/main" val="45151253"/>
                    </a:ext>
                  </a:extLst>
                </a:gridCol>
              </a:tblGrid>
              <a:tr h="370840">
                <a:tc>
                  <a:txBody>
                    <a:bodyPr/>
                    <a:lstStyle/>
                    <a:p>
                      <a:endParaRPr lang="it-FI"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it-FI"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709645476"/>
                  </a:ext>
                </a:extLst>
              </a:tr>
              <a:tr h="370840">
                <a:tc>
                  <a:txBody>
                    <a:bodyPr/>
                    <a:lstStyle/>
                    <a:p>
                      <a:endParaRPr lang="it-FI"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endParaRPr lang="it-FI"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315881542"/>
                  </a:ext>
                </a:extLst>
              </a:tr>
            </a:tbl>
          </a:graphicData>
        </a:graphic>
      </p:graphicFrame>
      <p:sp>
        <p:nvSpPr>
          <p:cNvPr id="7" name="CasellaDiTesto 6">
            <a:extLst>
              <a:ext uri="{FF2B5EF4-FFF2-40B4-BE49-F238E27FC236}">
                <a16:creationId xmlns:a16="http://schemas.microsoft.com/office/drawing/2014/main" id="{9ECB59EC-7AC9-BF28-D5CF-02DCE79CAC3E}"/>
              </a:ext>
            </a:extLst>
          </p:cNvPr>
          <p:cNvSpPr txBox="1"/>
          <p:nvPr/>
        </p:nvSpPr>
        <p:spPr>
          <a:xfrm>
            <a:off x="10808641" y="181989"/>
            <a:ext cx="961674" cy="369332"/>
          </a:xfrm>
          <a:prstGeom prst="rect">
            <a:avLst/>
          </a:prstGeom>
          <a:noFill/>
        </p:spPr>
        <p:txBody>
          <a:bodyPr wrap="none" rtlCol="0">
            <a:spAutoFit/>
          </a:bodyPr>
          <a:lstStyle/>
          <a:p>
            <a:r>
              <a:rPr lang="it-FI" dirty="0"/>
              <a:t>-   CO   +</a:t>
            </a:r>
          </a:p>
        </p:txBody>
      </p:sp>
      <p:sp>
        <p:nvSpPr>
          <p:cNvPr id="8" name="CasellaDiTesto 7">
            <a:extLst>
              <a:ext uri="{FF2B5EF4-FFF2-40B4-BE49-F238E27FC236}">
                <a16:creationId xmlns:a16="http://schemas.microsoft.com/office/drawing/2014/main" id="{5E3A0F5C-DC06-646A-7B54-45C6A346FC36}"/>
              </a:ext>
            </a:extLst>
          </p:cNvPr>
          <p:cNvSpPr txBox="1"/>
          <p:nvPr/>
        </p:nvSpPr>
        <p:spPr>
          <a:xfrm rot="16200000">
            <a:off x="10203828" y="730611"/>
            <a:ext cx="840295" cy="369332"/>
          </a:xfrm>
          <a:prstGeom prst="rect">
            <a:avLst/>
          </a:prstGeom>
          <a:noFill/>
        </p:spPr>
        <p:txBody>
          <a:bodyPr wrap="none" rtlCol="0">
            <a:spAutoFit/>
          </a:bodyPr>
          <a:lstStyle/>
          <a:p>
            <a:r>
              <a:rPr lang="it-FI" dirty="0"/>
              <a:t>+  SO  -</a:t>
            </a:r>
          </a:p>
        </p:txBody>
      </p:sp>
      <p:pic>
        <p:nvPicPr>
          <p:cNvPr id="3" name="Elementi multimediali online 2" descr="AR virtual fitting rooms for Lily in Shanghai metro | STDecaux">
            <a:hlinkClick r:id="" action="ppaction://media"/>
            <a:extLst>
              <a:ext uri="{FF2B5EF4-FFF2-40B4-BE49-F238E27FC236}">
                <a16:creationId xmlns:a16="http://schemas.microsoft.com/office/drawing/2014/main" id="{F172493C-535C-B4BA-B298-BB8A8384FEDF}"/>
              </a:ext>
            </a:extLst>
          </p:cNvPr>
          <p:cNvPicPr>
            <a:picLocks noRot="1" noChangeAspect="1"/>
          </p:cNvPicPr>
          <p:nvPr>
            <a:videoFile r:link="rId1"/>
          </p:nvPr>
        </p:nvPicPr>
        <p:blipFill>
          <a:blip r:embed="rId3"/>
          <a:stretch>
            <a:fillRect/>
          </a:stretch>
        </p:blipFill>
        <p:spPr>
          <a:xfrm>
            <a:off x="1849284" y="1725798"/>
            <a:ext cx="7959066" cy="4496872"/>
          </a:xfrm>
          <a:prstGeom prst="rect">
            <a:avLst/>
          </a:prstGeom>
        </p:spPr>
      </p:pic>
    </p:spTree>
    <p:extLst>
      <p:ext uri="{BB962C8B-B14F-4D97-AF65-F5344CB8AC3E}">
        <p14:creationId xmlns:p14="http://schemas.microsoft.com/office/powerpoint/2010/main" val="1665805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94B938BF-E722-9535-9B62-4103986AF550}"/>
              </a:ext>
            </a:extLst>
          </p:cNvPr>
          <p:cNvSpPr txBox="1"/>
          <p:nvPr/>
        </p:nvSpPr>
        <p:spPr>
          <a:xfrm rot="16200000">
            <a:off x="-2403317" y="2705725"/>
            <a:ext cx="6494022" cy="1446550"/>
          </a:xfrm>
          <a:prstGeom prst="rect">
            <a:avLst/>
          </a:prstGeom>
          <a:solidFill>
            <a:schemeClr val="bg1"/>
          </a:solidFill>
        </p:spPr>
        <p:txBody>
          <a:bodyPr wrap="none" rtlCol="0">
            <a:spAutoFit/>
          </a:bodyPr>
          <a:lstStyle/>
          <a:p>
            <a:r>
              <a:rPr lang="it-FI" sz="8800" dirty="0">
                <a:solidFill>
                  <a:schemeClr val="accent5"/>
                </a:solidFill>
              </a:rPr>
              <a:t>TECHNOLOGY</a:t>
            </a:r>
          </a:p>
        </p:txBody>
      </p:sp>
      <p:sp>
        <p:nvSpPr>
          <p:cNvPr id="5" name="Google Shape;305;g11a6b055b7c_0_1158">
            <a:extLst>
              <a:ext uri="{FF2B5EF4-FFF2-40B4-BE49-F238E27FC236}">
                <a16:creationId xmlns:a16="http://schemas.microsoft.com/office/drawing/2014/main" id="{EABBE226-0F33-DD5D-97E6-C56BEB008BE8}"/>
              </a:ext>
            </a:extLst>
          </p:cNvPr>
          <p:cNvSpPr txBox="1">
            <a:spLocks/>
          </p:cNvSpPr>
          <p:nvPr/>
        </p:nvSpPr>
        <p:spPr>
          <a:xfrm>
            <a:off x="1849284" y="395890"/>
            <a:ext cx="7747870" cy="1128110"/>
          </a:xfrm>
          <a:prstGeom prst="rect">
            <a:avLst/>
          </a:prstGeom>
          <a:noFill/>
          <a:ln>
            <a:noFill/>
          </a:ln>
        </p:spPr>
        <p:txBody>
          <a:bodyPr spcFirstLastPara="1" vert="horz" wrap="square" lIns="121900" tIns="121900" rIns="121900" bIns="121900" rtlCol="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SzPts val="3000"/>
            </a:pPr>
            <a:r>
              <a:rPr lang="en-US" sz="4667" dirty="0"/>
              <a:t>Virtual Reality</a:t>
            </a:r>
          </a:p>
        </p:txBody>
      </p:sp>
      <p:graphicFrame>
        <p:nvGraphicFramePr>
          <p:cNvPr id="6" name="Tabella 17">
            <a:extLst>
              <a:ext uri="{FF2B5EF4-FFF2-40B4-BE49-F238E27FC236}">
                <a16:creationId xmlns:a16="http://schemas.microsoft.com/office/drawing/2014/main" id="{4898EA26-BAA1-E8E7-5872-E1CC50234522}"/>
              </a:ext>
            </a:extLst>
          </p:cNvPr>
          <p:cNvGraphicFramePr>
            <a:graphicFrameLocks noGrp="1"/>
          </p:cNvGraphicFramePr>
          <p:nvPr>
            <p:extLst>
              <p:ext uri="{D42A27DB-BD31-4B8C-83A1-F6EECF244321}">
                <p14:modId xmlns:p14="http://schemas.microsoft.com/office/powerpoint/2010/main" val="43142791"/>
              </p:ext>
            </p:extLst>
          </p:nvPr>
        </p:nvGraphicFramePr>
        <p:xfrm>
          <a:off x="10835235" y="528543"/>
          <a:ext cx="935080" cy="741680"/>
        </p:xfrm>
        <a:graphic>
          <a:graphicData uri="http://schemas.openxmlformats.org/drawingml/2006/table">
            <a:tbl>
              <a:tblPr firstRow="1" bandRow="1">
                <a:tableStyleId>{5C22544A-7EE6-4342-B048-85BDC9FD1C3A}</a:tableStyleId>
              </a:tblPr>
              <a:tblGrid>
                <a:gridCol w="467540">
                  <a:extLst>
                    <a:ext uri="{9D8B030D-6E8A-4147-A177-3AD203B41FA5}">
                      <a16:colId xmlns:a16="http://schemas.microsoft.com/office/drawing/2014/main" val="3462815544"/>
                    </a:ext>
                  </a:extLst>
                </a:gridCol>
                <a:gridCol w="467540">
                  <a:extLst>
                    <a:ext uri="{9D8B030D-6E8A-4147-A177-3AD203B41FA5}">
                      <a16:colId xmlns:a16="http://schemas.microsoft.com/office/drawing/2014/main" val="45151253"/>
                    </a:ext>
                  </a:extLst>
                </a:gridCol>
              </a:tblGrid>
              <a:tr h="370840">
                <a:tc>
                  <a:txBody>
                    <a:bodyPr/>
                    <a:lstStyle/>
                    <a:p>
                      <a:endParaRPr lang="it-FI"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it-FI"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09645476"/>
                  </a:ext>
                </a:extLst>
              </a:tr>
              <a:tr h="370840">
                <a:tc>
                  <a:txBody>
                    <a:bodyPr/>
                    <a:lstStyle/>
                    <a:p>
                      <a:endParaRPr lang="it-FI"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endParaRPr lang="it-FI"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315881542"/>
                  </a:ext>
                </a:extLst>
              </a:tr>
            </a:tbl>
          </a:graphicData>
        </a:graphic>
      </p:graphicFrame>
      <p:sp>
        <p:nvSpPr>
          <p:cNvPr id="7" name="CasellaDiTesto 6">
            <a:extLst>
              <a:ext uri="{FF2B5EF4-FFF2-40B4-BE49-F238E27FC236}">
                <a16:creationId xmlns:a16="http://schemas.microsoft.com/office/drawing/2014/main" id="{9ECB59EC-7AC9-BF28-D5CF-02DCE79CAC3E}"/>
              </a:ext>
            </a:extLst>
          </p:cNvPr>
          <p:cNvSpPr txBox="1"/>
          <p:nvPr/>
        </p:nvSpPr>
        <p:spPr>
          <a:xfrm>
            <a:off x="10808641" y="181989"/>
            <a:ext cx="961674" cy="369332"/>
          </a:xfrm>
          <a:prstGeom prst="rect">
            <a:avLst/>
          </a:prstGeom>
          <a:noFill/>
        </p:spPr>
        <p:txBody>
          <a:bodyPr wrap="none" rtlCol="0">
            <a:spAutoFit/>
          </a:bodyPr>
          <a:lstStyle/>
          <a:p>
            <a:r>
              <a:rPr lang="it-FI" dirty="0"/>
              <a:t>-   CO   +</a:t>
            </a:r>
          </a:p>
        </p:txBody>
      </p:sp>
      <p:sp>
        <p:nvSpPr>
          <p:cNvPr id="8" name="CasellaDiTesto 7">
            <a:extLst>
              <a:ext uri="{FF2B5EF4-FFF2-40B4-BE49-F238E27FC236}">
                <a16:creationId xmlns:a16="http://schemas.microsoft.com/office/drawing/2014/main" id="{5E3A0F5C-DC06-646A-7B54-45C6A346FC36}"/>
              </a:ext>
            </a:extLst>
          </p:cNvPr>
          <p:cNvSpPr txBox="1"/>
          <p:nvPr/>
        </p:nvSpPr>
        <p:spPr>
          <a:xfrm rot="16200000">
            <a:off x="10203828" y="730611"/>
            <a:ext cx="840295" cy="369332"/>
          </a:xfrm>
          <a:prstGeom prst="rect">
            <a:avLst/>
          </a:prstGeom>
          <a:noFill/>
        </p:spPr>
        <p:txBody>
          <a:bodyPr wrap="none" rtlCol="0">
            <a:spAutoFit/>
          </a:bodyPr>
          <a:lstStyle/>
          <a:p>
            <a:r>
              <a:rPr lang="it-FI" dirty="0"/>
              <a:t>+  SO  -</a:t>
            </a:r>
          </a:p>
        </p:txBody>
      </p:sp>
      <p:sp>
        <p:nvSpPr>
          <p:cNvPr id="9" name="CasellaDiTesto 8">
            <a:extLst>
              <a:ext uri="{FF2B5EF4-FFF2-40B4-BE49-F238E27FC236}">
                <a16:creationId xmlns:a16="http://schemas.microsoft.com/office/drawing/2014/main" id="{8F7B94E1-69D3-DCF3-BACB-97CBE973DEBE}"/>
              </a:ext>
            </a:extLst>
          </p:cNvPr>
          <p:cNvSpPr txBox="1"/>
          <p:nvPr/>
        </p:nvSpPr>
        <p:spPr>
          <a:xfrm>
            <a:off x="5158542" y="1524000"/>
            <a:ext cx="6611774" cy="1754326"/>
          </a:xfrm>
          <a:prstGeom prst="rect">
            <a:avLst/>
          </a:prstGeom>
          <a:noFill/>
        </p:spPr>
        <p:txBody>
          <a:bodyPr wrap="square">
            <a:spAutoFit/>
          </a:bodyPr>
          <a:lstStyle/>
          <a:p>
            <a:r>
              <a:rPr lang="en-US" b="0" i="0" dirty="0">
                <a:effectLst/>
                <a:latin typeface="Literal"/>
              </a:rPr>
              <a:t>When people see the product they like in the store, they immediately imagine how to use it. VR allows them to go beyond imagination and actually see and try the product in virtual reality using the headset. For instance, after putting the VR headsets in the kitchen goods and gadgets store, customers can see how they will do the smoothies in a blender in the virtual reality.</a:t>
            </a:r>
            <a:endParaRPr lang="en-US" dirty="0"/>
          </a:p>
        </p:txBody>
      </p:sp>
      <p:pic>
        <p:nvPicPr>
          <p:cNvPr id="30722" name="Picture 2" descr="in store vr">
            <a:extLst>
              <a:ext uri="{FF2B5EF4-FFF2-40B4-BE49-F238E27FC236}">
                <a16:creationId xmlns:a16="http://schemas.microsoft.com/office/drawing/2014/main" id="{F22BD3DF-17B0-7B45-8BCC-28E84062B6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3190" y="3278326"/>
            <a:ext cx="6318011" cy="3316956"/>
          </a:xfrm>
          <a:prstGeom prst="rect">
            <a:avLst/>
          </a:prstGeom>
          <a:noFill/>
          <a:extLst>
            <a:ext uri="{909E8E84-426E-40DD-AFC4-6F175D3DCCD1}">
              <a14:hiddenFill xmlns:a14="http://schemas.microsoft.com/office/drawing/2010/main">
                <a:solidFill>
                  <a:srgbClr val="FFFFFF"/>
                </a:solidFill>
              </a14:hiddenFill>
            </a:ext>
          </a:extLst>
        </p:spPr>
      </p:pic>
      <p:pic>
        <p:nvPicPr>
          <p:cNvPr id="30724" name="Picture 4" descr="For online shoppers, virtual reality can help sway the decision - Gearbrain">
            <a:extLst>
              <a:ext uri="{FF2B5EF4-FFF2-40B4-BE49-F238E27FC236}">
                <a16:creationId xmlns:a16="http://schemas.microsoft.com/office/drawing/2014/main" id="{98A1A25C-B8C8-78B2-ED96-8FEA56402A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4156" y="1524000"/>
            <a:ext cx="3309257" cy="3309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86444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94B938BF-E722-9535-9B62-4103986AF550}"/>
              </a:ext>
            </a:extLst>
          </p:cNvPr>
          <p:cNvSpPr txBox="1"/>
          <p:nvPr/>
        </p:nvSpPr>
        <p:spPr>
          <a:xfrm rot="16200000">
            <a:off x="-2403317" y="2705725"/>
            <a:ext cx="6494022" cy="1446550"/>
          </a:xfrm>
          <a:prstGeom prst="rect">
            <a:avLst/>
          </a:prstGeom>
          <a:solidFill>
            <a:schemeClr val="bg1"/>
          </a:solidFill>
        </p:spPr>
        <p:txBody>
          <a:bodyPr wrap="none" rtlCol="0">
            <a:spAutoFit/>
          </a:bodyPr>
          <a:lstStyle/>
          <a:p>
            <a:r>
              <a:rPr lang="it-FI" sz="8800" dirty="0">
                <a:solidFill>
                  <a:schemeClr val="accent5"/>
                </a:solidFill>
              </a:rPr>
              <a:t>TECHNOLOGY</a:t>
            </a:r>
          </a:p>
        </p:txBody>
      </p:sp>
      <p:pic>
        <p:nvPicPr>
          <p:cNvPr id="2" name="Elementi multimediali online 1" descr="Infosys Virtual Reality Store: Retail comes alive at home">
            <a:hlinkClick r:id="" action="ppaction://media"/>
            <a:extLst>
              <a:ext uri="{FF2B5EF4-FFF2-40B4-BE49-F238E27FC236}">
                <a16:creationId xmlns:a16="http://schemas.microsoft.com/office/drawing/2014/main" id="{584051D1-7A8A-DE9D-751F-DE241C0A8A85}"/>
              </a:ext>
            </a:extLst>
          </p:cNvPr>
          <p:cNvPicPr>
            <a:picLocks noRot="1" noChangeAspect="1"/>
          </p:cNvPicPr>
          <p:nvPr>
            <a:videoFile r:link="rId1"/>
          </p:nvPr>
        </p:nvPicPr>
        <p:blipFill>
          <a:blip r:embed="rId3"/>
          <a:stretch>
            <a:fillRect/>
          </a:stretch>
        </p:blipFill>
        <p:spPr>
          <a:xfrm>
            <a:off x="2021924" y="526391"/>
            <a:ext cx="9871727" cy="5577526"/>
          </a:xfrm>
          <a:prstGeom prst="rect">
            <a:avLst/>
          </a:prstGeom>
        </p:spPr>
      </p:pic>
    </p:spTree>
    <p:extLst>
      <p:ext uri="{BB962C8B-B14F-4D97-AF65-F5344CB8AC3E}">
        <p14:creationId xmlns:p14="http://schemas.microsoft.com/office/powerpoint/2010/main" val="394532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FBDA6D28-ED1A-4ED6-6E3F-423750832CCE}"/>
              </a:ext>
            </a:extLst>
          </p:cNvPr>
          <p:cNvSpPr txBox="1"/>
          <p:nvPr/>
        </p:nvSpPr>
        <p:spPr>
          <a:xfrm>
            <a:off x="1255059" y="5436663"/>
            <a:ext cx="9681882" cy="1421327"/>
          </a:xfrm>
          <a:prstGeom prst="rect">
            <a:avLst/>
          </a:prstGeom>
        </p:spPr>
        <p:txBody>
          <a:bodyPr vert="horz" lIns="91440" tIns="45720" rIns="91440" bIns="45720" rtlCol="0" anchor="b">
            <a:normAutofit fontScale="92500" lnSpcReduction="10000"/>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11500" b="0" i="0" u="none" strike="noStrike" kern="1200" cap="none" spc="0" normalizeH="0" baseline="0" noProof="0" dirty="0">
                <a:ln>
                  <a:noFill/>
                </a:ln>
                <a:solidFill>
                  <a:prstClr val="black">
                    <a:lumMod val="85000"/>
                    <a:lumOff val="15000"/>
                  </a:prstClr>
                </a:solidFill>
                <a:effectLst/>
                <a:uLnTx/>
                <a:uFillTx/>
                <a:latin typeface="Calibri Light" panose="020F0302020204030204"/>
                <a:ea typeface="+mn-ea"/>
                <a:cs typeface="+mn-cs"/>
              </a:rPr>
              <a:t>Robots </a:t>
            </a:r>
          </a:p>
        </p:txBody>
      </p:sp>
      <mc:AlternateContent xmlns:mc="http://schemas.openxmlformats.org/markup-compatibility/2006">
        <mc:Choice xmlns:am3d="http://schemas.microsoft.com/office/drawing/2017/model3d" Requires="am3d">
          <p:graphicFrame>
            <p:nvGraphicFramePr>
              <p:cNvPr id="6" name="Modello 3D 5" descr="Testa di robot 10">
                <a:extLst>
                  <a:ext uri="{FF2B5EF4-FFF2-40B4-BE49-F238E27FC236}">
                    <a16:creationId xmlns:a16="http://schemas.microsoft.com/office/drawing/2014/main" id="{6F248CB3-6C6B-2837-08F0-5AAC735E5564}"/>
                  </a:ext>
                </a:extLst>
              </p:cNvPr>
              <p:cNvGraphicFramePr>
                <a:graphicFrameLocks noChangeAspect="1"/>
              </p:cNvGraphicFramePr>
              <p:nvPr/>
            </p:nvGraphicFramePr>
            <p:xfrm>
              <a:off x="4423812" y="974489"/>
              <a:ext cx="2926362" cy="4099123"/>
            </p:xfrm>
            <a:graphic>
              <a:graphicData uri="http://schemas.microsoft.com/office/drawing/2017/model3d">
                <am3d:model3d r:embed="rId2">
                  <am3d:spPr>
                    <a:xfrm>
                      <a:off x="0" y="0"/>
                      <a:ext cx="2926362" cy="4099123"/>
                    </a:xfrm>
                    <a:prstGeom prst="rect">
                      <a:avLst/>
                    </a:prstGeom>
                  </am3d:spPr>
                  <am3d:camera>
                    <am3d:pos x="0" y="0" z="58905996"/>
                    <am3d:up dx="0" dy="36000000" dz="0"/>
                    <am3d:lookAt x="0" y="0" z="0"/>
                    <am3d:perspective fov="2700000"/>
                  </am3d:camera>
                  <am3d:trans>
                    <am3d:meterPerModelUnit n="5870667" d="1000000"/>
                    <am3d:preTrans dx="0" dy="-18003435" dz="0"/>
                    <am3d:scale>
                      <am3d:sx n="1000000" d="1000000"/>
                      <am3d:sy n="1000000" d="1000000"/>
                      <am3d:sz n="1000000" d="1000000"/>
                    </am3d:scale>
                    <am3d:rot/>
                    <am3d:postTrans dx="0" dy="0" dz="0"/>
                  </am3d:trans>
                  <am3d:raster rName="Office3DRenderer" rVer="16.0.8326">
                    <am3d:blip r:embed="rId3"/>
                  </am3d:raster>
                  <am3d:objViewport viewportSz="534282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Modello 3D 5" descr="Testa di robot 10">
                <a:extLst>
                  <a:ext uri="{FF2B5EF4-FFF2-40B4-BE49-F238E27FC236}">
                    <a16:creationId xmlns:a16="http://schemas.microsoft.com/office/drawing/2014/main" id="{6F248CB3-6C6B-2837-08F0-5AAC735E5564}"/>
                  </a:ext>
                </a:extLst>
              </p:cNvPr>
              <p:cNvPicPr>
                <a:picLocks noGrp="1" noRot="1" noChangeAspect="1" noMove="1" noResize="1" noEditPoints="1" noAdjustHandles="1" noChangeArrowheads="1" noChangeShapeType="1" noCrop="1"/>
              </p:cNvPicPr>
              <p:nvPr/>
            </p:nvPicPr>
            <p:blipFill>
              <a:blip r:embed="rId3"/>
              <a:stretch>
                <a:fillRect/>
              </a:stretch>
            </p:blipFill>
            <p:spPr>
              <a:xfrm>
                <a:off x="4423812" y="974489"/>
                <a:ext cx="2926362" cy="4099123"/>
              </a:xfrm>
              <a:prstGeom prst="rect">
                <a:avLst/>
              </a:prstGeom>
            </p:spPr>
          </p:pic>
        </mc:Fallback>
      </mc:AlternateContent>
    </p:spTree>
    <p:extLst>
      <p:ext uri="{BB962C8B-B14F-4D97-AF65-F5344CB8AC3E}">
        <p14:creationId xmlns:p14="http://schemas.microsoft.com/office/powerpoint/2010/main" val="6769842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0"/>
                <a:lumOff val="100000"/>
              </a:schemeClr>
            </a:gs>
            <a:gs pos="35000">
              <a:schemeClr val="accent3">
                <a:lumMod val="0"/>
                <a:lumOff val="100000"/>
              </a:schemeClr>
            </a:gs>
            <a:gs pos="100000">
              <a:schemeClr val="accent3">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FBDA6D28-ED1A-4ED6-6E3F-423750832CCE}"/>
              </a:ext>
            </a:extLst>
          </p:cNvPr>
          <p:cNvSpPr txBox="1"/>
          <p:nvPr/>
        </p:nvSpPr>
        <p:spPr>
          <a:xfrm>
            <a:off x="1255059" y="5436663"/>
            <a:ext cx="9681882" cy="1421327"/>
          </a:xfrm>
          <a:prstGeom prst="rect">
            <a:avLst/>
          </a:prstGeom>
        </p:spPr>
        <p:txBody>
          <a:bodyPr vert="horz" lIns="91440" tIns="45720" rIns="91440" bIns="45720" rtlCol="0" anchor="b">
            <a:normAutofit fontScale="92500" lnSpcReduction="10000"/>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11500" b="0" i="0" u="none" strike="noStrike" kern="1200" cap="none" spc="0" normalizeH="0" baseline="0" noProof="0" dirty="0">
                <a:ln>
                  <a:noFill/>
                </a:ln>
                <a:solidFill>
                  <a:prstClr val="black">
                    <a:lumMod val="85000"/>
                    <a:lumOff val="15000"/>
                  </a:prstClr>
                </a:solidFill>
                <a:effectLst/>
                <a:uLnTx/>
                <a:uFillTx/>
                <a:latin typeface="Calibri Light" panose="020F0302020204030204"/>
                <a:ea typeface="+mn-ea"/>
                <a:cs typeface="+mn-cs"/>
              </a:rPr>
              <a:t>Robots </a:t>
            </a:r>
          </a:p>
        </p:txBody>
      </p:sp>
      <mc:AlternateContent xmlns:mc="http://schemas.openxmlformats.org/markup-compatibility/2006">
        <mc:Choice xmlns:am3d="http://schemas.microsoft.com/office/drawing/2017/model3d" Requires="am3d">
          <p:graphicFrame>
            <p:nvGraphicFramePr>
              <p:cNvPr id="6" name="Modello 3D 5" descr="Testa di robot 10">
                <a:extLst>
                  <a:ext uri="{FF2B5EF4-FFF2-40B4-BE49-F238E27FC236}">
                    <a16:creationId xmlns:a16="http://schemas.microsoft.com/office/drawing/2014/main" id="{6F248CB3-6C6B-2837-08F0-5AAC735E5564}"/>
                  </a:ext>
                </a:extLst>
              </p:cNvPr>
              <p:cNvGraphicFramePr>
                <a:graphicFrameLocks noChangeAspect="1"/>
              </p:cNvGraphicFramePr>
              <p:nvPr/>
            </p:nvGraphicFramePr>
            <p:xfrm>
              <a:off x="8351637" y="101882"/>
              <a:ext cx="2830045" cy="4276794"/>
            </p:xfrm>
            <a:graphic>
              <a:graphicData uri="http://schemas.microsoft.com/office/drawing/2017/model3d">
                <am3d:model3d r:embed="rId2">
                  <am3d:spPr>
                    <a:xfrm>
                      <a:off x="0" y="0"/>
                      <a:ext cx="2830045" cy="4276794"/>
                    </a:xfrm>
                    <a:prstGeom prst="rect">
                      <a:avLst/>
                    </a:prstGeom>
                  </am3d:spPr>
                  <am3d:camera>
                    <am3d:pos x="0" y="0" z="58905996"/>
                    <am3d:up dx="0" dy="36000000" dz="0"/>
                    <am3d:lookAt x="0" y="0" z="0"/>
                    <am3d:perspective fov="2700000"/>
                  </am3d:camera>
                  <am3d:trans>
                    <am3d:meterPerModelUnit n="5870667" d="1000000"/>
                    <am3d:preTrans dx="0" dy="-18003435" dz="0"/>
                    <am3d:scale>
                      <am3d:sx n="1000000" d="1000000"/>
                      <am3d:sy n="1000000" d="1000000"/>
                      <am3d:sz n="1000000" d="1000000"/>
                    </am3d:scale>
                    <am3d:rot ax="1848729" ay="-2048255" az="-1110284"/>
                    <am3d:postTrans dx="0" dy="0" dz="0"/>
                  </am3d:trans>
                  <am3d:raster rName="Office3DRenderer" rVer="16.0.8326">
                    <am3d:blip r:embed="rId3"/>
                  </am3d:raster>
                  <am3d:objViewport viewportSz="5342820"/>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6" name="Modello 3D 5" descr="Testa di robot 10">
                <a:extLst>
                  <a:ext uri="{FF2B5EF4-FFF2-40B4-BE49-F238E27FC236}">
                    <a16:creationId xmlns:a16="http://schemas.microsoft.com/office/drawing/2014/main" id="{6F248CB3-6C6B-2837-08F0-5AAC735E5564}"/>
                  </a:ext>
                </a:extLst>
              </p:cNvPr>
              <p:cNvPicPr>
                <a:picLocks noGrp="1" noRot="1" noChangeAspect="1" noMove="1" noResize="1" noEditPoints="1" noAdjustHandles="1" noChangeArrowheads="1" noChangeShapeType="1" noCrop="1"/>
              </p:cNvPicPr>
              <p:nvPr/>
            </p:nvPicPr>
            <p:blipFill>
              <a:blip r:embed="rId3"/>
              <a:stretch>
                <a:fillRect/>
              </a:stretch>
            </p:blipFill>
            <p:spPr>
              <a:xfrm>
                <a:off x="8351637" y="101882"/>
                <a:ext cx="2830045" cy="4276794"/>
              </a:xfrm>
              <a:prstGeom prst="rect">
                <a:avLst/>
              </a:prstGeom>
            </p:spPr>
          </p:pic>
        </mc:Fallback>
      </mc:AlternateContent>
      <p:sp>
        <p:nvSpPr>
          <p:cNvPr id="2" name="Segnaposto contenuto 2">
            <a:extLst>
              <a:ext uri="{FF2B5EF4-FFF2-40B4-BE49-F238E27FC236}">
                <a16:creationId xmlns:a16="http://schemas.microsoft.com/office/drawing/2014/main" id="{A5AF6578-FA9E-8B81-91B4-7346A8E0829F}"/>
              </a:ext>
            </a:extLst>
          </p:cNvPr>
          <p:cNvSpPr>
            <a:spLocks noGrp="1"/>
          </p:cNvSpPr>
          <p:nvPr>
            <p:ph idx="1"/>
          </p:nvPr>
        </p:nvSpPr>
        <p:spPr>
          <a:xfrm>
            <a:off x="1010318" y="1642653"/>
            <a:ext cx="6971088" cy="3572693"/>
          </a:xfrm>
        </p:spPr>
        <p:txBody>
          <a:bodyPr>
            <a:normAutofit lnSpcReduction="10000"/>
          </a:bodyPr>
          <a:lstStyle/>
          <a:p>
            <a:pPr marL="0" indent="0">
              <a:buNone/>
            </a:pPr>
            <a:r>
              <a:rPr lang="en-US" sz="3600" dirty="0"/>
              <a:t>“A</a:t>
            </a:r>
            <a:r>
              <a:rPr lang="en-US" sz="3600" b="0" i="0" dirty="0">
                <a:effectLst/>
              </a:rPr>
              <a:t> robot is a machine that resembles a living creature in being capable of moving independently (as by walking or rolling on wheels) and performing complex actions (such as grasping and moving objects)”</a:t>
            </a:r>
          </a:p>
          <a:p>
            <a:pPr marL="0" indent="0">
              <a:buNone/>
            </a:pPr>
            <a:r>
              <a:rPr lang="en-US" sz="2000" dirty="0"/>
              <a:t>Merriam-Webster dictionary </a:t>
            </a:r>
          </a:p>
          <a:p>
            <a:pPr marL="0" indent="0">
              <a:buNone/>
            </a:pPr>
            <a:endParaRPr lang="en-US" sz="2000" b="0" i="0" dirty="0">
              <a:effectLst/>
            </a:endParaRPr>
          </a:p>
        </p:txBody>
      </p:sp>
    </p:spTree>
    <p:extLst>
      <p:ext uri="{BB962C8B-B14F-4D97-AF65-F5344CB8AC3E}">
        <p14:creationId xmlns:p14="http://schemas.microsoft.com/office/powerpoint/2010/main" val="8924391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mpty room with plant">
            <a:extLst>
              <a:ext uri="{FF2B5EF4-FFF2-40B4-BE49-F238E27FC236}">
                <a16:creationId xmlns:a16="http://schemas.microsoft.com/office/drawing/2014/main" id="{899ECC1E-4107-2A1E-5533-73C322822A67}"/>
              </a:ext>
            </a:extLst>
          </p:cNvPr>
          <p:cNvPicPr>
            <a:picLocks noChangeAspect="1"/>
          </p:cNvPicPr>
          <p:nvPr/>
        </p:nvPicPr>
        <p:blipFill rotWithShape="1">
          <a:blip r:embed="rId2">
            <a:alphaModFix/>
            <a:extLst>
              <a:ext uri="{BEBA8EAE-BF5A-486C-A8C5-ECC9F3942E4B}">
                <a14:imgProps xmlns:a14="http://schemas.microsoft.com/office/drawing/2010/main">
                  <a14:imgLayer r:embed="rId3">
                    <a14:imgEffect>
                      <a14:sharpenSoften amount="25000"/>
                    </a14:imgEffect>
                  </a14:imgLayer>
                </a14:imgProps>
              </a:ext>
            </a:extLst>
          </a:blip>
          <a:srcRect/>
          <a:stretch/>
        </p:blipFill>
        <p:spPr>
          <a:xfrm>
            <a:off x="-1" y="10"/>
            <a:ext cx="12192001" cy="6857990"/>
          </a:xfrm>
          <a:prstGeom prst="rect">
            <a:avLst/>
          </a:prstGeom>
        </p:spPr>
      </p:pic>
      <p:sp>
        <p:nvSpPr>
          <p:cNvPr id="2" name="Titolo 1">
            <a:extLst>
              <a:ext uri="{FF2B5EF4-FFF2-40B4-BE49-F238E27FC236}">
                <a16:creationId xmlns:a16="http://schemas.microsoft.com/office/drawing/2014/main" id="{C784E377-4693-C090-A592-5E02E075E52C}"/>
              </a:ext>
            </a:extLst>
          </p:cNvPr>
          <p:cNvSpPr>
            <a:spLocks noGrp="1"/>
          </p:cNvSpPr>
          <p:nvPr>
            <p:ph type="title"/>
          </p:nvPr>
        </p:nvSpPr>
        <p:spPr>
          <a:xfrm>
            <a:off x="736145" y="2369086"/>
            <a:ext cx="8562600" cy="2614231"/>
          </a:xfrm>
        </p:spPr>
        <p:txBody>
          <a:bodyPr vert="horz" lIns="91440" tIns="45720" rIns="91440" bIns="45720" rtlCol="0" anchor="ctr">
            <a:noAutofit/>
          </a:bodyPr>
          <a:lstStyle/>
          <a:p>
            <a:r>
              <a:rPr lang="en-US" sz="8800" b="1" dirty="0">
                <a:solidFill>
                  <a:srgbClr val="FFFFFF"/>
                </a:solidFill>
                <a:effectLst>
                  <a:outerShdw blurRad="50800" dist="38100" dir="2700000" algn="tl" rotWithShape="0">
                    <a:prstClr val="black">
                      <a:alpha val="40000"/>
                    </a:prstClr>
                  </a:outerShdw>
                </a:effectLst>
              </a:rPr>
              <a:t>Digitalization of Place (part II)</a:t>
            </a:r>
            <a:endParaRPr lang="en-US" sz="13400" b="1" dirty="0">
              <a:solidFill>
                <a:srgbClr val="FFFFFF"/>
              </a:solidFill>
              <a:effectLst>
                <a:outerShdw blurRad="50800" dist="38100" dir="2700000" algn="tl" rotWithShape="0">
                  <a:prstClr val="black">
                    <a:alpha val="40000"/>
                  </a:prstClr>
                </a:outerShdw>
              </a:effectLst>
            </a:endParaRPr>
          </a:p>
        </p:txBody>
      </p:sp>
    </p:spTree>
    <p:extLst>
      <p:ext uri="{BB962C8B-B14F-4D97-AF65-F5344CB8AC3E}">
        <p14:creationId xmlns:p14="http://schemas.microsoft.com/office/powerpoint/2010/main" val="20252176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9CA827CF-E28B-A2C5-3E1C-D42F630D1790}"/>
              </a:ext>
            </a:extLst>
          </p:cNvPr>
          <p:cNvSpPr txBox="1"/>
          <p:nvPr/>
        </p:nvSpPr>
        <p:spPr>
          <a:xfrm rot="16200000">
            <a:off x="-2403317" y="2705725"/>
            <a:ext cx="6494022" cy="1446550"/>
          </a:xfrm>
          <a:prstGeom prst="rect">
            <a:avLst/>
          </a:prstGeom>
          <a:solidFill>
            <a:schemeClr val="bg1"/>
          </a:solidFill>
        </p:spPr>
        <p:txBody>
          <a:bodyPr wrap="none" rtlCol="0">
            <a:spAutoFit/>
          </a:bodyPr>
          <a:lstStyle/>
          <a:p>
            <a:r>
              <a:rPr lang="it-FI" sz="8800" dirty="0">
                <a:solidFill>
                  <a:schemeClr val="accent5"/>
                </a:solidFill>
              </a:rPr>
              <a:t>TECHNOLOGY</a:t>
            </a:r>
          </a:p>
        </p:txBody>
      </p:sp>
      <p:graphicFrame>
        <p:nvGraphicFramePr>
          <p:cNvPr id="5" name="Tabella 17">
            <a:extLst>
              <a:ext uri="{FF2B5EF4-FFF2-40B4-BE49-F238E27FC236}">
                <a16:creationId xmlns:a16="http://schemas.microsoft.com/office/drawing/2014/main" id="{22B9EA10-93E3-2DF5-C0CE-BF348E3F6EAE}"/>
              </a:ext>
            </a:extLst>
          </p:cNvPr>
          <p:cNvGraphicFramePr>
            <a:graphicFrameLocks noGrp="1"/>
          </p:cNvGraphicFramePr>
          <p:nvPr>
            <p:extLst>
              <p:ext uri="{D42A27DB-BD31-4B8C-83A1-F6EECF244321}">
                <p14:modId xmlns:p14="http://schemas.microsoft.com/office/powerpoint/2010/main" val="4099540312"/>
              </p:ext>
            </p:extLst>
          </p:nvPr>
        </p:nvGraphicFramePr>
        <p:xfrm>
          <a:off x="10835235" y="528543"/>
          <a:ext cx="935080" cy="741680"/>
        </p:xfrm>
        <a:graphic>
          <a:graphicData uri="http://schemas.openxmlformats.org/drawingml/2006/table">
            <a:tbl>
              <a:tblPr firstRow="1" bandRow="1">
                <a:tableStyleId>{5C22544A-7EE6-4342-B048-85BDC9FD1C3A}</a:tableStyleId>
              </a:tblPr>
              <a:tblGrid>
                <a:gridCol w="467540">
                  <a:extLst>
                    <a:ext uri="{9D8B030D-6E8A-4147-A177-3AD203B41FA5}">
                      <a16:colId xmlns:a16="http://schemas.microsoft.com/office/drawing/2014/main" val="3462815544"/>
                    </a:ext>
                  </a:extLst>
                </a:gridCol>
                <a:gridCol w="467540">
                  <a:extLst>
                    <a:ext uri="{9D8B030D-6E8A-4147-A177-3AD203B41FA5}">
                      <a16:colId xmlns:a16="http://schemas.microsoft.com/office/drawing/2014/main" val="45151253"/>
                    </a:ext>
                  </a:extLst>
                </a:gridCol>
              </a:tblGrid>
              <a:tr h="370840">
                <a:tc>
                  <a:txBody>
                    <a:bodyPr/>
                    <a:lstStyle/>
                    <a:p>
                      <a:endParaRPr lang="it-FI"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it-FI"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709645476"/>
                  </a:ext>
                </a:extLst>
              </a:tr>
              <a:tr h="370840">
                <a:tc>
                  <a:txBody>
                    <a:bodyPr/>
                    <a:lstStyle/>
                    <a:p>
                      <a:endParaRPr lang="it-FI"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endParaRPr lang="it-FI"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5881542"/>
                  </a:ext>
                </a:extLst>
              </a:tr>
            </a:tbl>
          </a:graphicData>
        </a:graphic>
      </p:graphicFrame>
      <p:sp>
        <p:nvSpPr>
          <p:cNvPr id="6" name="CasellaDiTesto 5">
            <a:extLst>
              <a:ext uri="{FF2B5EF4-FFF2-40B4-BE49-F238E27FC236}">
                <a16:creationId xmlns:a16="http://schemas.microsoft.com/office/drawing/2014/main" id="{C46DC703-D663-38D0-4851-70C52C799592}"/>
              </a:ext>
            </a:extLst>
          </p:cNvPr>
          <p:cNvSpPr txBox="1"/>
          <p:nvPr/>
        </p:nvSpPr>
        <p:spPr>
          <a:xfrm>
            <a:off x="10808641" y="181989"/>
            <a:ext cx="961674" cy="369332"/>
          </a:xfrm>
          <a:prstGeom prst="rect">
            <a:avLst/>
          </a:prstGeom>
          <a:noFill/>
        </p:spPr>
        <p:txBody>
          <a:bodyPr wrap="none" rtlCol="0">
            <a:spAutoFit/>
          </a:bodyPr>
          <a:lstStyle/>
          <a:p>
            <a:r>
              <a:rPr lang="it-FI" dirty="0"/>
              <a:t>-   CO   +</a:t>
            </a:r>
          </a:p>
        </p:txBody>
      </p:sp>
      <p:sp>
        <p:nvSpPr>
          <p:cNvPr id="7" name="CasellaDiTesto 6">
            <a:extLst>
              <a:ext uri="{FF2B5EF4-FFF2-40B4-BE49-F238E27FC236}">
                <a16:creationId xmlns:a16="http://schemas.microsoft.com/office/drawing/2014/main" id="{4E040728-1B9B-CB57-01D7-4CB0D3F0D1F7}"/>
              </a:ext>
            </a:extLst>
          </p:cNvPr>
          <p:cNvSpPr txBox="1"/>
          <p:nvPr/>
        </p:nvSpPr>
        <p:spPr>
          <a:xfrm rot="16200000">
            <a:off x="10203828" y="730611"/>
            <a:ext cx="840295" cy="369332"/>
          </a:xfrm>
          <a:prstGeom prst="rect">
            <a:avLst/>
          </a:prstGeom>
          <a:noFill/>
        </p:spPr>
        <p:txBody>
          <a:bodyPr wrap="none" rtlCol="0">
            <a:spAutoFit/>
          </a:bodyPr>
          <a:lstStyle/>
          <a:p>
            <a:r>
              <a:rPr lang="it-FI" dirty="0"/>
              <a:t>+  SO  -</a:t>
            </a:r>
          </a:p>
        </p:txBody>
      </p:sp>
      <p:sp>
        <p:nvSpPr>
          <p:cNvPr id="8" name="Google Shape;305;g11a6b055b7c_0_1158">
            <a:extLst>
              <a:ext uri="{FF2B5EF4-FFF2-40B4-BE49-F238E27FC236}">
                <a16:creationId xmlns:a16="http://schemas.microsoft.com/office/drawing/2014/main" id="{3E51C991-DDD4-432B-883A-34B903083813}"/>
              </a:ext>
            </a:extLst>
          </p:cNvPr>
          <p:cNvSpPr txBox="1">
            <a:spLocks/>
          </p:cNvSpPr>
          <p:nvPr/>
        </p:nvSpPr>
        <p:spPr>
          <a:xfrm>
            <a:off x="1849284" y="395890"/>
            <a:ext cx="7747870" cy="1128110"/>
          </a:xfrm>
          <a:prstGeom prst="rect">
            <a:avLst/>
          </a:prstGeom>
          <a:noFill/>
          <a:ln>
            <a:noFill/>
          </a:ln>
        </p:spPr>
        <p:txBody>
          <a:bodyPr spcFirstLastPara="1" vert="horz" wrap="square" lIns="121900" tIns="121900" rIns="121900" bIns="121900" rtlCol="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SzPts val="3000"/>
            </a:pPr>
            <a:r>
              <a:rPr lang="en-US" sz="4667" dirty="0" err="1"/>
              <a:t>HiSo-LoCo</a:t>
            </a:r>
            <a:endParaRPr lang="en-US" sz="4667" dirty="0"/>
          </a:p>
        </p:txBody>
      </p:sp>
      <p:sp>
        <p:nvSpPr>
          <p:cNvPr id="9" name="CasellaDiTesto 8">
            <a:extLst>
              <a:ext uri="{FF2B5EF4-FFF2-40B4-BE49-F238E27FC236}">
                <a16:creationId xmlns:a16="http://schemas.microsoft.com/office/drawing/2014/main" id="{A1841D61-D0B7-CE3C-946C-0198075C89FB}"/>
              </a:ext>
            </a:extLst>
          </p:cNvPr>
          <p:cNvSpPr txBox="1"/>
          <p:nvPr/>
        </p:nvSpPr>
        <p:spPr>
          <a:xfrm>
            <a:off x="1849284" y="1529095"/>
            <a:ext cx="4232697" cy="523220"/>
          </a:xfrm>
          <a:prstGeom prst="rect">
            <a:avLst/>
          </a:prstGeom>
          <a:noFill/>
        </p:spPr>
        <p:txBody>
          <a:bodyPr wrap="none" rtlCol="0">
            <a:spAutoFit/>
          </a:bodyPr>
          <a:lstStyle/>
          <a:p>
            <a:r>
              <a:rPr lang="it-FI" sz="2800" dirty="0"/>
              <a:t>Embodied Inventory Robots</a:t>
            </a:r>
          </a:p>
        </p:txBody>
      </p:sp>
      <p:sp>
        <p:nvSpPr>
          <p:cNvPr id="10" name="CasellaDiTesto 9">
            <a:extLst>
              <a:ext uri="{FF2B5EF4-FFF2-40B4-BE49-F238E27FC236}">
                <a16:creationId xmlns:a16="http://schemas.microsoft.com/office/drawing/2014/main" id="{C293F4C4-2298-6A23-3943-950B18237D89}"/>
              </a:ext>
            </a:extLst>
          </p:cNvPr>
          <p:cNvSpPr txBox="1"/>
          <p:nvPr/>
        </p:nvSpPr>
        <p:spPr>
          <a:xfrm>
            <a:off x="8481415" y="3149096"/>
            <a:ext cx="3590167" cy="923330"/>
          </a:xfrm>
          <a:prstGeom prst="rect">
            <a:avLst/>
          </a:prstGeom>
          <a:noFill/>
        </p:spPr>
        <p:txBody>
          <a:bodyPr wrap="square" rtlCol="0">
            <a:spAutoFit/>
          </a:bodyPr>
          <a:lstStyle/>
          <a:p>
            <a:r>
              <a:rPr lang="it-IT" b="0" i="0" dirty="0">
                <a:solidFill>
                  <a:srgbClr val="141414"/>
                </a:solidFill>
                <a:effectLst/>
                <a:latin typeface="ReithSans"/>
              </a:rPr>
              <a:t>The machines </a:t>
            </a:r>
            <a:r>
              <a:rPr lang="it-IT" b="0" i="0" dirty="0" err="1">
                <a:solidFill>
                  <a:srgbClr val="141414"/>
                </a:solidFill>
                <a:effectLst/>
                <a:latin typeface="ReithSans"/>
              </a:rPr>
              <a:t>scan</a:t>
            </a:r>
            <a:r>
              <a:rPr lang="it-IT" b="0" i="0" dirty="0">
                <a:solidFill>
                  <a:srgbClr val="141414"/>
                </a:solidFill>
                <a:effectLst/>
                <a:latin typeface="ReithSans"/>
              </a:rPr>
              <a:t> </a:t>
            </a:r>
            <a:r>
              <a:rPr lang="it-IT" b="0" i="0" dirty="0" err="1">
                <a:solidFill>
                  <a:srgbClr val="141414"/>
                </a:solidFill>
                <a:effectLst/>
                <a:latin typeface="ReithSans"/>
              </a:rPr>
              <a:t>shelves</a:t>
            </a:r>
            <a:r>
              <a:rPr lang="it-IT" b="0" i="0" dirty="0">
                <a:solidFill>
                  <a:srgbClr val="141414"/>
                </a:solidFill>
                <a:effectLst/>
                <a:latin typeface="ReithSans"/>
              </a:rPr>
              <a:t> to </a:t>
            </a:r>
            <a:r>
              <a:rPr lang="it-IT" b="0" i="0" dirty="0" err="1">
                <a:solidFill>
                  <a:srgbClr val="141414"/>
                </a:solidFill>
                <a:effectLst/>
                <a:latin typeface="ReithSans"/>
              </a:rPr>
              <a:t>ensure</a:t>
            </a:r>
            <a:r>
              <a:rPr lang="it-IT" b="0" i="0" dirty="0">
                <a:solidFill>
                  <a:srgbClr val="141414"/>
                </a:solidFill>
                <a:effectLst/>
                <a:latin typeface="ReithSans"/>
              </a:rPr>
              <a:t> </a:t>
            </a:r>
            <a:r>
              <a:rPr lang="it-IT" b="0" i="0" dirty="0" err="1">
                <a:solidFill>
                  <a:srgbClr val="141414"/>
                </a:solidFill>
                <a:effectLst/>
                <a:latin typeface="ReithSans"/>
              </a:rPr>
              <a:t>all</a:t>
            </a:r>
            <a:r>
              <a:rPr lang="it-IT" b="0" i="0" dirty="0">
                <a:solidFill>
                  <a:srgbClr val="141414"/>
                </a:solidFill>
                <a:effectLst/>
                <a:latin typeface="ReithSans"/>
              </a:rPr>
              <a:t> items are in stock and prices are accurate.</a:t>
            </a:r>
            <a:endParaRPr lang="en-US" dirty="0"/>
          </a:p>
        </p:txBody>
      </p:sp>
      <p:pic>
        <p:nvPicPr>
          <p:cNvPr id="24578" name="Picture 2" descr="Select Walmart stores have autonomous robots that track inventory - ABC News">
            <a:extLst>
              <a:ext uri="{FF2B5EF4-FFF2-40B4-BE49-F238E27FC236}">
                <a16:creationId xmlns:a16="http://schemas.microsoft.com/office/drawing/2014/main" id="{644939A3-825C-584B-BFF1-9966D5909C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9284" y="2052315"/>
            <a:ext cx="6552444" cy="3685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6247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a:extLst>
              <a:ext uri="{FF2B5EF4-FFF2-40B4-BE49-F238E27FC236}">
                <a16:creationId xmlns:a16="http://schemas.microsoft.com/office/drawing/2014/main" id="{3B2D3242-7144-5798-0761-DA357A381BF5}"/>
              </a:ext>
            </a:extLst>
          </p:cNvPr>
          <p:cNvPicPr>
            <a:picLocks noChangeAspect="1"/>
          </p:cNvPicPr>
          <p:nvPr/>
        </p:nvPicPr>
        <p:blipFill>
          <a:blip r:embed="rId3"/>
          <a:stretch>
            <a:fillRect/>
          </a:stretch>
        </p:blipFill>
        <p:spPr>
          <a:xfrm>
            <a:off x="1788288" y="224208"/>
            <a:ext cx="7772400" cy="2248773"/>
          </a:xfrm>
          <a:prstGeom prst="rect">
            <a:avLst/>
          </a:prstGeom>
        </p:spPr>
      </p:pic>
      <p:pic>
        <p:nvPicPr>
          <p:cNvPr id="10" name="Elementi multimediali online 9" descr="Walmart's  Bossa Nova Inventory Robot Scanning Shelves and Products">
            <a:hlinkClick r:id="" action="ppaction://media"/>
            <a:extLst>
              <a:ext uri="{FF2B5EF4-FFF2-40B4-BE49-F238E27FC236}">
                <a16:creationId xmlns:a16="http://schemas.microsoft.com/office/drawing/2014/main" id="{8CE56DE0-D231-3DA4-0962-387DBFEEDAC7}"/>
              </a:ext>
            </a:extLst>
          </p:cNvPr>
          <p:cNvPicPr>
            <a:picLocks noRot="1" noChangeAspect="1"/>
          </p:cNvPicPr>
          <p:nvPr>
            <a:videoFile r:link="rId1"/>
          </p:nvPr>
        </p:nvPicPr>
        <p:blipFill>
          <a:blip r:embed="rId4"/>
          <a:stretch>
            <a:fillRect/>
          </a:stretch>
        </p:blipFill>
        <p:spPr>
          <a:xfrm>
            <a:off x="414689" y="2715561"/>
            <a:ext cx="5909589" cy="3338918"/>
          </a:xfrm>
          <a:prstGeom prst="rect">
            <a:avLst/>
          </a:prstGeom>
        </p:spPr>
      </p:pic>
      <p:pic>
        <p:nvPicPr>
          <p:cNvPr id="3074" name="Picture 2" descr="Walmart Pulls Plug On Bossa Nova Inventory Robots - Clean Future">
            <a:extLst>
              <a:ext uri="{FF2B5EF4-FFF2-40B4-BE49-F238E27FC236}">
                <a16:creationId xmlns:a16="http://schemas.microsoft.com/office/drawing/2014/main" id="{7A15C964-F0E6-70BD-F387-6D939E98F5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25516" y="2472981"/>
            <a:ext cx="5486296" cy="38412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787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a:extLst>
              <a:ext uri="{FF2B5EF4-FFF2-40B4-BE49-F238E27FC236}">
                <a16:creationId xmlns:a16="http://schemas.microsoft.com/office/drawing/2014/main" id="{81DE3467-75DA-4628-B1F2-1B5A19C2129E}"/>
              </a:ext>
            </a:extLst>
          </p:cNvPr>
          <p:cNvPicPr>
            <a:picLocks noChangeAspect="1"/>
          </p:cNvPicPr>
          <p:nvPr/>
        </p:nvPicPr>
        <p:blipFill>
          <a:blip r:embed="rId2"/>
          <a:stretch>
            <a:fillRect/>
          </a:stretch>
        </p:blipFill>
        <p:spPr>
          <a:xfrm>
            <a:off x="6096000" y="44060"/>
            <a:ext cx="5822498" cy="4331737"/>
          </a:xfrm>
          <a:prstGeom prst="rect">
            <a:avLst/>
          </a:prstGeom>
        </p:spPr>
      </p:pic>
      <p:pic>
        <p:nvPicPr>
          <p:cNvPr id="7" name="Immagine 6">
            <a:extLst>
              <a:ext uri="{FF2B5EF4-FFF2-40B4-BE49-F238E27FC236}">
                <a16:creationId xmlns:a16="http://schemas.microsoft.com/office/drawing/2014/main" id="{9E57CD0F-E868-D722-0153-64AA48D6C068}"/>
              </a:ext>
            </a:extLst>
          </p:cNvPr>
          <p:cNvPicPr>
            <a:picLocks noChangeAspect="1"/>
          </p:cNvPicPr>
          <p:nvPr/>
        </p:nvPicPr>
        <p:blipFill>
          <a:blip r:embed="rId3"/>
          <a:stretch>
            <a:fillRect/>
          </a:stretch>
        </p:blipFill>
        <p:spPr>
          <a:xfrm>
            <a:off x="150020" y="0"/>
            <a:ext cx="4251161" cy="2841585"/>
          </a:xfrm>
          <a:prstGeom prst="rect">
            <a:avLst/>
          </a:prstGeom>
        </p:spPr>
      </p:pic>
      <p:pic>
        <p:nvPicPr>
          <p:cNvPr id="5" name="Segnaposto contenuto 4">
            <a:extLst>
              <a:ext uri="{FF2B5EF4-FFF2-40B4-BE49-F238E27FC236}">
                <a16:creationId xmlns:a16="http://schemas.microsoft.com/office/drawing/2014/main" id="{350F8CF0-7E0E-5108-60EB-F276748A4E97}"/>
              </a:ext>
            </a:extLst>
          </p:cNvPr>
          <p:cNvPicPr>
            <a:picLocks noGrp="1" noChangeAspect="1"/>
          </p:cNvPicPr>
          <p:nvPr>
            <p:ph idx="1"/>
          </p:nvPr>
        </p:nvPicPr>
        <p:blipFill>
          <a:blip r:embed="rId4"/>
          <a:stretch>
            <a:fillRect/>
          </a:stretch>
        </p:blipFill>
        <p:spPr>
          <a:xfrm>
            <a:off x="3399808" y="1825625"/>
            <a:ext cx="5392383" cy="4351338"/>
          </a:xfrm>
        </p:spPr>
      </p:pic>
    </p:spTree>
    <p:extLst>
      <p:ext uri="{BB962C8B-B14F-4D97-AF65-F5344CB8AC3E}">
        <p14:creationId xmlns:p14="http://schemas.microsoft.com/office/powerpoint/2010/main" val="28300377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Wood human figure">
            <a:extLst>
              <a:ext uri="{FF2B5EF4-FFF2-40B4-BE49-F238E27FC236}">
                <a16:creationId xmlns:a16="http://schemas.microsoft.com/office/drawing/2014/main" id="{261B073A-747C-FF9E-F0C6-3DFE4DBF480B}"/>
              </a:ext>
            </a:extLst>
          </p:cNvPr>
          <p:cNvPicPr>
            <a:picLocks noChangeAspect="1"/>
          </p:cNvPicPr>
          <p:nvPr/>
        </p:nvPicPr>
        <p:blipFill rotWithShape="1">
          <a:blip r:embed="rId2"/>
          <a:srcRect b="15730"/>
          <a:stretch/>
        </p:blipFill>
        <p:spPr>
          <a:xfrm>
            <a:off x="-3047" y="10"/>
            <a:ext cx="12191999" cy="6857990"/>
          </a:xfrm>
          <a:prstGeom prst="rect">
            <a:avLst/>
          </a:prstGeom>
        </p:spPr>
      </p:pic>
      <p:sp>
        <p:nvSpPr>
          <p:cNvPr id="15" name="Rectangle 14">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44889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1D80850-B6C2-82A3-7417-D8A54D98CC53}"/>
              </a:ext>
            </a:extLst>
          </p:cNvPr>
          <p:cNvSpPr>
            <a:spLocks noGrp="1"/>
          </p:cNvSpPr>
          <p:nvPr>
            <p:ph type="title"/>
          </p:nvPr>
        </p:nvSpPr>
        <p:spPr/>
        <p:txBody>
          <a:bodyPr/>
          <a:lstStyle/>
          <a:p>
            <a:endParaRPr lang="en-US"/>
          </a:p>
        </p:txBody>
      </p:sp>
      <p:sp>
        <p:nvSpPr>
          <p:cNvPr id="3" name="Segnaposto contenuto 2">
            <a:extLst>
              <a:ext uri="{FF2B5EF4-FFF2-40B4-BE49-F238E27FC236}">
                <a16:creationId xmlns:a16="http://schemas.microsoft.com/office/drawing/2014/main" id="{1F657C75-8548-4D4C-88D0-C2E98A884966}"/>
              </a:ext>
            </a:extLst>
          </p:cNvPr>
          <p:cNvSpPr>
            <a:spLocks noGrp="1"/>
          </p:cNvSpPr>
          <p:nvPr>
            <p:ph idx="1"/>
          </p:nvPr>
        </p:nvSpPr>
        <p:spPr/>
        <p:txBody>
          <a:bodyPr/>
          <a:lstStyle/>
          <a:p>
            <a:endParaRPr lang="en-US"/>
          </a:p>
        </p:txBody>
      </p:sp>
      <p:pic>
        <p:nvPicPr>
          <p:cNvPr id="2050" name="Picture 2" descr="Superstore (NBC) Trailer HD - YouTube">
            <a:extLst>
              <a:ext uri="{FF2B5EF4-FFF2-40B4-BE49-F238E27FC236}">
                <a16:creationId xmlns:a16="http://schemas.microsoft.com/office/drawing/2014/main" id="{C88408E9-23F8-2B4B-DC8B-805213161C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6405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lementi multimediali online 3" descr="A Robot's Vendetta: Glenn vs Glen - Superstore">
            <a:hlinkClick r:id="" action="ppaction://media"/>
            <a:extLst>
              <a:ext uri="{FF2B5EF4-FFF2-40B4-BE49-F238E27FC236}">
                <a16:creationId xmlns:a16="http://schemas.microsoft.com/office/drawing/2014/main" id="{6C910097-D8DF-5732-4183-03F3A10D3EC9}"/>
              </a:ext>
            </a:extLst>
          </p:cNvPr>
          <p:cNvPicPr>
            <a:picLocks noGrp="1" noRot="1" noChangeAspect="1"/>
          </p:cNvPicPr>
          <p:nvPr>
            <p:ph idx="1"/>
            <a:videoFile r:link="rId1"/>
          </p:nvPr>
        </p:nvPicPr>
        <p:blipFill>
          <a:blip r:embed="rId3"/>
          <a:stretch>
            <a:fillRect/>
          </a:stretch>
        </p:blipFill>
        <p:spPr>
          <a:xfrm>
            <a:off x="1311501" y="670397"/>
            <a:ext cx="9764306" cy="5517206"/>
          </a:xfrm>
          <a:prstGeom prst="rect">
            <a:avLst/>
          </a:prstGeom>
        </p:spPr>
      </p:pic>
    </p:spTree>
    <p:extLst>
      <p:ext uri="{BB962C8B-B14F-4D97-AF65-F5344CB8AC3E}">
        <p14:creationId xmlns:p14="http://schemas.microsoft.com/office/powerpoint/2010/main" val="1436808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51" name="Rectangle 1050">
            <a:extLst>
              <a:ext uri="{FF2B5EF4-FFF2-40B4-BE49-F238E27FC236}">
                <a16:creationId xmlns:a16="http://schemas.microsoft.com/office/drawing/2014/main" id="{53E60C6D-4E85-4E14-BCDF-BF15C241F7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olo 1">
            <a:extLst>
              <a:ext uri="{FF2B5EF4-FFF2-40B4-BE49-F238E27FC236}">
                <a16:creationId xmlns:a16="http://schemas.microsoft.com/office/drawing/2014/main" id="{92A27A94-A7D3-53AD-9B2B-A18004EED4C5}"/>
              </a:ext>
            </a:extLst>
          </p:cNvPr>
          <p:cNvSpPr>
            <a:spLocks noGrp="1"/>
          </p:cNvSpPr>
          <p:nvPr>
            <p:ph type="title"/>
          </p:nvPr>
        </p:nvSpPr>
        <p:spPr>
          <a:xfrm>
            <a:off x="6151294" y="486184"/>
            <a:ext cx="5397237" cy="1325563"/>
          </a:xfrm>
        </p:spPr>
        <p:txBody>
          <a:bodyPr>
            <a:normAutofit/>
          </a:bodyPr>
          <a:lstStyle/>
          <a:p>
            <a:r>
              <a:rPr lang="it-FI"/>
              <a:t>Robots: examples</a:t>
            </a:r>
          </a:p>
        </p:txBody>
      </p:sp>
      <p:pic>
        <p:nvPicPr>
          <p:cNvPr id="1038" name="Picture 14" descr="Lowe's – Wikipedia">
            <a:extLst>
              <a:ext uri="{FF2B5EF4-FFF2-40B4-BE49-F238E27FC236}">
                <a16:creationId xmlns:a16="http://schemas.microsoft.com/office/drawing/2014/main" id="{A563564E-EB65-C276-44E4-004A79D5069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98353" y="889040"/>
            <a:ext cx="4555700" cy="2152568"/>
          </a:xfrm>
          <a:custGeom>
            <a:avLst/>
            <a:gdLst/>
            <a:ahLst/>
            <a:cxnLst/>
            <a:rect l="l" t="t" r="r" b="b"/>
            <a:pathLst>
              <a:path w="4555700" h="2733294">
                <a:moveTo>
                  <a:pt x="82217" y="0"/>
                </a:moveTo>
                <a:lnTo>
                  <a:pt x="4473483" y="0"/>
                </a:lnTo>
                <a:cubicBezTo>
                  <a:pt x="4518890" y="0"/>
                  <a:pt x="4555700" y="36810"/>
                  <a:pt x="4555700" y="82217"/>
                </a:cubicBezTo>
                <a:lnTo>
                  <a:pt x="4555700" y="2651077"/>
                </a:lnTo>
                <a:cubicBezTo>
                  <a:pt x="4555700" y="2696484"/>
                  <a:pt x="4518890" y="2733294"/>
                  <a:pt x="4473483" y="2733294"/>
                </a:cubicBezTo>
                <a:lnTo>
                  <a:pt x="82217" y="2733294"/>
                </a:lnTo>
                <a:cubicBezTo>
                  <a:pt x="36810" y="2733294"/>
                  <a:pt x="0" y="2696484"/>
                  <a:pt x="0" y="2651077"/>
                </a:cubicBezTo>
                <a:lnTo>
                  <a:pt x="0" y="82217"/>
                </a:lnTo>
                <a:cubicBezTo>
                  <a:pt x="0" y="36810"/>
                  <a:pt x="36810" y="0"/>
                  <a:pt x="82217" y="0"/>
                </a:cubicBezTo>
                <a:close/>
              </a:path>
            </a:pathLst>
          </a:custGeom>
          <a:noFill/>
          <a:extLst>
            <a:ext uri="{909E8E84-426E-40DD-AFC4-6F175D3DCCD1}">
              <a14:hiddenFill xmlns:a14="http://schemas.microsoft.com/office/drawing/2010/main">
                <a:solidFill>
                  <a:srgbClr val="FFFFFF"/>
                </a:solidFill>
              </a14:hiddenFill>
            </a:ext>
          </a:extLst>
        </p:spPr>
      </p:pic>
      <p:sp>
        <p:nvSpPr>
          <p:cNvPr id="1053" name="Freeform: Shape 1052">
            <a:extLst>
              <a:ext uri="{FF2B5EF4-FFF2-40B4-BE49-F238E27FC236}">
                <a16:creationId xmlns:a16="http://schemas.microsoft.com/office/drawing/2014/main" id="{7D42D292-4C48-479B-9E59-E29CD9871C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36" name="Picture 12" descr="CoBots and snapshots: today's solution to a billion dollar retail problem -  Canon Emirates">
            <a:extLst>
              <a:ext uri="{FF2B5EF4-FFF2-40B4-BE49-F238E27FC236}">
                <a16:creationId xmlns:a16="http://schemas.microsoft.com/office/drawing/2014/main" id="{01EDDB26-A71E-101B-369D-616A171FCC0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8653"/>
          <a:stretch/>
        </p:blipFill>
        <p:spPr bwMode="auto">
          <a:xfrm>
            <a:off x="698353" y="3526029"/>
            <a:ext cx="1989819" cy="2733293"/>
          </a:xfrm>
          <a:custGeom>
            <a:avLst/>
            <a:gdLst/>
            <a:ahLst/>
            <a:cxnLst/>
            <a:rect l="l" t="t" r="r" b="b"/>
            <a:pathLst>
              <a:path w="4438338" h="2323972">
                <a:moveTo>
                  <a:pt x="69905" y="0"/>
                </a:moveTo>
                <a:lnTo>
                  <a:pt x="4368433" y="0"/>
                </a:lnTo>
                <a:cubicBezTo>
                  <a:pt x="4407040" y="0"/>
                  <a:pt x="4438338" y="31298"/>
                  <a:pt x="4438338" y="69905"/>
                </a:cubicBezTo>
                <a:lnTo>
                  <a:pt x="4438338" y="2254067"/>
                </a:lnTo>
                <a:cubicBezTo>
                  <a:pt x="4438338" y="2292674"/>
                  <a:pt x="4407040" y="2323972"/>
                  <a:pt x="4368433" y="2323972"/>
                </a:cubicBezTo>
                <a:lnTo>
                  <a:pt x="69905" y="2323972"/>
                </a:lnTo>
                <a:cubicBezTo>
                  <a:pt x="31298" y="2323972"/>
                  <a:pt x="0" y="2292674"/>
                  <a:pt x="0" y="2254067"/>
                </a:cubicBezTo>
                <a:lnTo>
                  <a:pt x="0" y="69905"/>
                </a:lnTo>
                <a:cubicBezTo>
                  <a:pt x="0" y="31298"/>
                  <a:pt x="31298" y="0"/>
                  <a:pt x="69905" y="0"/>
                </a:cubicBezTo>
                <a:close/>
              </a:path>
            </a:pathLst>
          </a:custGeom>
          <a:noFill/>
          <a:extLst>
            <a:ext uri="{909E8E84-426E-40DD-AFC4-6F175D3DCCD1}">
              <a14:hiddenFill xmlns:a14="http://schemas.microsoft.com/office/drawing/2010/main">
                <a:solidFill>
                  <a:srgbClr val="FFFFFF"/>
                </a:solidFill>
              </a14:hiddenFill>
            </a:ext>
          </a:extLst>
        </p:spPr>
      </p:pic>
      <p:sp>
        <p:nvSpPr>
          <p:cNvPr id="3" name="Segnaposto contenuto 2">
            <a:extLst>
              <a:ext uri="{FF2B5EF4-FFF2-40B4-BE49-F238E27FC236}">
                <a16:creationId xmlns:a16="http://schemas.microsoft.com/office/drawing/2014/main" id="{E2D06C4D-EED5-A3E2-5FE5-4FC2CC52D6FB}"/>
              </a:ext>
            </a:extLst>
          </p:cNvPr>
          <p:cNvSpPr>
            <a:spLocks noGrp="1"/>
          </p:cNvSpPr>
          <p:nvPr>
            <p:ph idx="1"/>
          </p:nvPr>
        </p:nvSpPr>
        <p:spPr>
          <a:xfrm>
            <a:off x="6151294" y="1946684"/>
            <a:ext cx="5397237" cy="4351338"/>
          </a:xfrm>
        </p:spPr>
        <p:txBody>
          <a:bodyPr>
            <a:normAutofit/>
          </a:bodyPr>
          <a:lstStyle/>
          <a:p>
            <a:r>
              <a:rPr lang="it-IT"/>
              <a:t>Lowe’s was one of the first retailers to adopt in-store robots when it unveiled the </a:t>
            </a:r>
            <a:r>
              <a:rPr lang="it-IT" b="1"/>
              <a:t>LoweBot</a:t>
            </a:r>
            <a:r>
              <a:rPr lang="it-IT"/>
              <a:t> in 2016. As the robot roams the store:</a:t>
            </a:r>
          </a:p>
          <a:p>
            <a:pPr lvl="1">
              <a:buFont typeface="Courier New" panose="02070309020205020404" pitchFamily="49" charset="0"/>
              <a:buChar char="o"/>
            </a:pPr>
            <a:r>
              <a:rPr lang="it-IT"/>
              <a:t>Customers can either talk to it or type a question into its large touchscreen front.</a:t>
            </a:r>
          </a:p>
          <a:p>
            <a:pPr lvl="1">
              <a:buFont typeface="Courier New" panose="02070309020205020404" pitchFamily="49" charset="0"/>
              <a:buChar char="o"/>
            </a:pPr>
            <a:r>
              <a:rPr lang="it-IT"/>
              <a:t>LoweBot can tell customers the location of the item or go with them to find it.</a:t>
            </a:r>
          </a:p>
          <a:p>
            <a:endParaRPr lang="it-IT"/>
          </a:p>
          <a:p>
            <a:endParaRPr lang="it-FI"/>
          </a:p>
        </p:txBody>
      </p:sp>
      <p:sp>
        <p:nvSpPr>
          <p:cNvPr id="1055" name="Arc 1054">
            <a:extLst>
              <a:ext uri="{FF2B5EF4-FFF2-40B4-BE49-F238E27FC236}">
                <a16:creationId xmlns:a16="http://schemas.microsoft.com/office/drawing/2014/main" id="{533DF362-939D-4EEE-8DC4-6B54607E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95198">
            <a:off x="1539683" y="162676"/>
            <a:ext cx="4083433" cy="4083433"/>
          </a:xfrm>
          <a:prstGeom prst="arc">
            <a:avLst>
              <a:gd name="adj1" fmla="val 17445962"/>
              <a:gd name="adj2" fmla="val 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CasellaDiTesto 6">
            <a:extLst>
              <a:ext uri="{FF2B5EF4-FFF2-40B4-BE49-F238E27FC236}">
                <a16:creationId xmlns:a16="http://schemas.microsoft.com/office/drawing/2014/main" id="{0BBB86FE-5D57-9AFA-5DAD-E26128214FD8}"/>
              </a:ext>
            </a:extLst>
          </p:cNvPr>
          <p:cNvSpPr txBox="1"/>
          <p:nvPr/>
        </p:nvSpPr>
        <p:spPr>
          <a:xfrm>
            <a:off x="698353" y="5985993"/>
            <a:ext cx="1989819" cy="273329"/>
          </a:xfrm>
          <a:prstGeom prst="rect">
            <a:avLst/>
          </a:prstGeom>
          <a:solidFill>
            <a:srgbClr val="000000">
              <a:alpha val="50000"/>
            </a:srgbClr>
          </a:solidFill>
          <a:ln>
            <a:noFill/>
          </a:ln>
        </p:spPr>
        <p:txBody>
          <a:bodyPr wrap="square" rtlCol="0">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it-IT" sz="800" b="0" i="0" u="none" strike="noStrike" kern="1200" cap="none" spc="0" normalizeH="0" baseline="0" noProof="0">
                <a:ln>
                  <a:noFill/>
                </a:ln>
                <a:solidFill>
                  <a:srgbClr val="FFFFFF"/>
                </a:solidFill>
                <a:effectLst/>
                <a:uLnTx/>
                <a:uFillTx/>
                <a:latin typeface="Calibri" panose="020F0502020204030204"/>
                <a:ea typeface="+mn-ea"/>
                <a:cs typeface="+mn-cs"/>
              </a:rPr>
              <a:t>Source: https://www.forbes.com/sites/blakemorgan/2020/05/13/the-3-best-in-store-robots-and-why-they-work/?sh=611351dd37b2</a:t>
            </a:r>
            <a:endParaRPr kumimoji="0" lang="it-FI" sz="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58844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B304A14-32D0-4873-B914-423ED7B8DA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egnaposto contenuto 2">
            <a:extLst>
              <a:ext uri="{FF2B5EF4-FFF2-40B4-BE49-F238E27FC236}">
                <a16:creationId xmlns:a16="http://schemas.microsoft.com/office/drawing/2014/main" id="{B33A9959-58D2-9DAA-6F64-C9E4579196DE}"/>
              </a:ext>
            </a:extLst>
          </p:cNvPr>
          <p:cNvSpPr>
            <a:spLocks noGrp="1"/>
          </p:cNvSpPr>
          <p:nvPr>
            <p:ph idx="1"/>
          </p:nvPr>
        </p:nvSpPr>
        <p:spPr>
          <a:xfrm>
            <a:off x="838200" y="1825625"/>
            <a:ext cx="5387502" cy="4351338"/>
          </a:xfrm>
        </p:spPr>
        <p:txBody>
          <a:bodyPr>
            <a:normAutofit/>
          </a:bodyPr>
          <a:lstStyle/>
          <a:p>
            <a:r>
              <a:rPr lang="en-US" dirty="0" err="1"/>
              <a:t>LoweBot</a:t>
            </a:r>
            <a:r>
              <a:rPr lang="en-US" dirty="0"/>
              <a:t> also scans the shelves to conduct </a:t>
            </a:r>
            <a:r>
              <a:rPr lang="en-US" b="1" dirty="0"/>
              <a:t>real-time inventory </a:t>
            </a:r>
            <a:r>
              <a:rPr lang="en-US" dirty="0"/>
              <a:t>unique for each store location. That information creates a more </a:t>
            </a:r>
            <a:r>
              <a:rPr lang="en-US" b="1" dirty="0"/>
              <a:t>efficient</a:t>
            </a:r>
            <a:r>
              <a:rPr lang="en-US" dirty="0"/>
              <a:t> and </a:t>
            </a:r>
            <a:r>
              <a:rPr lang="en-US" b="1" dirty="0"/>
              <a:t>personalized shopping experience </a:t>
            </a:r>
            <a:r>
              <a:rPr lang="en-US" dirty="0"/>
              <a:t>for each store so that the right items are stocked and put in high-traffic areas.</a:t>
            </a:r>
          </a:p>
        </p:txBody>
      </p:sp>
      <p:pic>
        <p:nvPicPr>
          <p:cNvPr id="4" name="Picture 4" descr="LoweBot — Lowe's Innovation Labs">
            <a:extLst>
              <a:ext uri="{FF2B5EF4-FFF2-40B4-BE49-F238E27FC236}">
                <a16:creationId xmlns:a16="http://schemas.microsoft.com/office/drawing/2014/main" id="{D3A9EB7A-4483-49CB-F4C7-4F65E03B73B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878" r="17024"/>
          <a:stretch/>
        </p:blipFill>
        <p:spPr bwMode="auto">
          <a:xfrm>
            <a:off x="6621294" y="1295416"/>
            <a:ext cx="5570706" cy="5562584"/>
          </a:xfrm>
          <a:custGeom>
            <a:avLst/>
            <a:gdLst/>
            <a:ahLst/>
            <a:cxnLst/>
            <a:rect l="l" t="t" r="r" b="b"/>
            <a:pathLst>
              <a:path w="5570706" h="5562584">
                <a:moveTo>
                  <a:pt x="3374687" y="0"/>
                </a:moveTo>
                <a:cubicBezTo>
                  <a:pt x="4190094" y="0"/>
                  <a:pt x="4937956" y="289196"/>
                  <a:pt x="5521301" y="770615"/>
                </a:cubicBezTo>
                <a:lnTo>
                  <a:pt x="5570706" y="815517"/>
                </a:lnTo>
                <a:lnTo>
                  <a:pt x="5570706" y="5562584"/>
                </a:lnTo>
                <a:lnTo>
                  <a:pt x="808135" y="5562584"/>
                </a:lnTo>
                <a:lnTo>
                  <a:pt x="770615" y="5521302"/>
                </a:lnTo>
                <a:cubicBezTo>
                  <a:pt x="289196" y="4937957"/>
                  <a:pt x="0" y="4190095"/>
                  <a:pt x="0" y="3374687"/>
                </a:cubicBezTo>
                <a:cubicBezTo>
                  <a:pt x="0" y="1510899"/>
                  <a:pt x="1510899" y="0"/>
                  <a:pt x="3374687" y="0"/>
                </a:cubicBezTo>
                <a:close/>
              </a:path>
            </a:pathLst>
          </a:custGeom>
          <a:noFill/>
          <a:extLst>
            <a:ext uri="{909E8E84-426E-40DD-AFC4-6F175D3DCCD1}">
              <a14:hiddenFill xmlns:a14="http://schemas.microsoft.com/office/drawing/2010/main">
                <a:solidFill>
                  <a:srgbClr val="FFFFFF"/>
                </a:solidFill>
              </a14:hiddenFill>
            </a:ext>
          </a:extLst>
        </p:spPr>
      </p:pic>
      <p:sp>
        <p:nvSpPr>
          <p:cNvPr id="11" name="!!Oval">
            <a:extLst>
              <a:ext uri="{FF2B5EF4-FFF2-40B4-BE49-F238E27FC236}">
                <a16:creationId xmlns:a16="http://schemas.microsoft.com/office/drawing/2014/main" id="{1D460C86-854F-4FB3-ABC2-E823D8FEB9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43451" y="1656147"/>
            <a:ext cx="546100" cy="5461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3" name="!!Arc">
            <a:extLst>
              <a:ext uri="{FF2B5EF4-FFF2-40B4-BE49-F238E27FC236}">
                <a16:creationId xmlns:a16="http://schemas.microsoft.com/office/drawing/2014/main" id="{BB48116A-278A-4CC5-89D3-9DE8E8FF12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4739" y="587516"/>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49709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Elementi multimediali online 3" descr="Lowe’s Introduces LoweBot">
            <a:hlinkClick r:id="" action="ppaction://media"/>
            <a:extLst>
              <a:ext uri="{FF2B5EF4-FFF2-40B4-BE49-F238E27FC236}">
                <a16:creationId xmlns:a16="http://schemas.microsoft.com/office/drawing/2014/main" id="{AC6B98A1-15C9-C0F4-6CCF-0E97A5DE520D}"/>
              </a:ext>
            </a:extLst>
          </p:cNvPr>
          <p:cNvPicPr>
            <a:picLocks noRot="1" noChangeAspect="1"/>
          </p:cNvPicPr>
          <p:nvPr>
            <a:videoFile r:link="rId1"/>
          </p:nvPr>
        </p:nvPicPr>
        <p:blipFill>
          <a:blip r:embed="rId3"/>
          <a:stretch>
            <a:fillRect/>
          </a:stretch>
        </p:blipFill>
        <p:spPr>
          <a:xfrm>
            <a:off x="1165852" y="643466"/>
            <a:ext cx="9860295" cy="5571067"/>
          </a:xfrm>
          <a:prstGeom prst="rect">
            <a:avLst/>
          </a:prstGeom>
        </p:spPr>
      </p:pic>
    </p:spTree>
    <p:extLst>
      <p:ext uri="{BB962C8B-B14F-4D97-AF65-F5344CB8AC3E}">
        <p14:creationId xmlns:p14="http://schemas.microsoft.com/office/powerpoint/2010/main" val="828198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60B0EFB-53ED-4F35-B05D-F658EA021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2" descr="Lowe's Introduces LoweBot - The Next Generation Robot to Enhance the Home  Improvement Shopping Experience in the Bay area">
            <a:extLst>
              <a:ext uri="{FF2B5EF4-FFF2-40B4-BE49-F238E27FC236}">
                <a16:creationId xmlns:a16="http://schemas.microsoft.com/office/drawing/2014/main" id="{888A8149-80C1-37BC-B014-E331E408DB4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669" r="16340"/>
          <a:stretch/>
        </p:blipFill>
        <p:spPr bwMode="auto">
          <a:xfrm>
            <a:off x="-7366" y="10"/>
            <a:ext cx="4855591" cy="6857990"/>
          </a:xfrm>
          <a:custGeom>
            <a:avLst/>
            <a:gdLst/>
            <a:ahLst/>
            <a:cxnLst/>
            <a:rect l="l" t="t" r="r" b="b"/>
            <a:pathLst>
              <a:path w="4636517" h="6858000">
                <a:moveTo>
                  <a:pt x="0" y="0"/>
                </a:moveTo>
                <a:lnTo>
                  <a:pt x="4636517" y="0"/>
                </a:lnTo>
                <a:lnTo>
                  <a:pt x="4636517"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11" name="!!Arc">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3531" y="407987"/>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3" name="Segnaposto contenuto 2">
            <a:extLst>
              <a:ext uri="{FF2B5EF4-FFF2-40B4-BE49-F238E27FC236}">
                <a16:creationId xmlns:a16="http://schemas.microsoft.com/office/drawing/2014/main" id="{6C7E6796-AEB4-B92E-C1A7-0C5C151D2319}"/>
              </a:ext>
            </a:extLst>
          </p:cNvPr>
          <p:cNvSpPr>
            <a:spLocks noGrp="1"/>
          </p:cNvSpPr>
          <p:nvPr>
            <p:ph idx="1"/>
          </p:nvPr>
        </p:nvSpPr>
        <p:spPr>
          <a:xfrm>
            <a:off x="5827048" y="1868487"/>
            <a:ext cx="5721484" cy="4351338"/>
          </a:xfrm>
        </p:spPr>
        <p:txBody>
          <a:bodyPr>
            <a:normAutofit/>
          </a:bodyPr>
          <a:lstStyle/>
          <a:p>
            <a:r>
              <a:rPr lang="en-US" sz="2200" dirty="0"/>
              <a:t>DESIGNED FOR CUSTOMERS AND EMPLOYEES!</a:t>
            </a:r>
          </a:p>
          <a:p>
            <a:r>
              <a:rPr lang="en-US" sz="2200" dirty="0"/>
              <a:t>By pointing customers towards items they’re looking for, </a:t>
            </a:r>
            <a:r>
              <a:rPr lang="en-US" sz="2400" b="1" dirty="0"/>
              <a:t>it frees up employees to answer more involved questions for customers</a:t>
            </a:r>
            <a:r>
              <a:rPr lang="en-US" sz="2200" dirty="0"/>
              <a:t>. </a:t>
            </a:r>
          </a:p>
          <a:p>
            <a:r>
              <a:rPr lang="en-US" sz="2200" dirty="0"/>
              <a:t>The personalized inventory also helps tailor the needs of the store to its customers by tracking what people are looking for, what is selling quickly and where items are best placed in the store. </a:t>
            </a:r>
          </a:p>
        </p:txBody>
      </p:sp>
      <p:sp>
        <p:nvSpPr>
          <p:cNvPr id="5" name="CasellaDiTesto 4">
            <a:extLst>
              <a:ext uri="{FF2B5EF4-FFF2-40B4-BE49-F238E27FC236}">
                <a16:creationId xmlns:a16="http://schemas.microsoft.com/office/drawing/2014/main" id="{A8313E14-09D9-759C-DA08-918FAB897D79}"/>
              </a:ext>
            </a:extLst>
          </p:cNvPr>
          <p:cNvSpPr txBox="1"/>
          <p:nvPr/>
        </p:nvSpPr>
        <p:spPr>
          <a:xfrm>
            <a:off x="5827048" y="876369"/>
            <a:ext cx="3061351"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prstClr val="black"/>
                </a:solidFill>
                <a:effectLst/>
                <a:uLnTx/>
                <a:uFillTx/>
                <a:latin typeface="Calibri Light" panose="020F0302020204030204"/>
                <a:ea typeface="+mn-ea"/>
                <a:cs typeface="+mn-cs"/>
              </a:rPr>
              <a:t>Why It Works.</a:t>
            </a:r>
          </a:p>
        </p:txBody>
      </p:sp>
    </p:spTree>
    <p:extLst>
      <p:ext uri="{BB962C8B-B14F-4D97-AF65-F5344CB8AC3E}">
        <p14:creationId xmlns:p14="http://schemas.microsoft.com/office/powerpoint/2010/main" val="21526600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F29261C-4D52-FF86-3453-4721778B6426}"/>
              </a:ext>
            </a:extLst>
          </p:cNvPr>
          <p:cNvSpPr>
            <a:spLocks noGrp="1"/>
          </p:cNvSpPr>
          <p:nvPr>
            <p:ph type="title"/>
          </p:nvPr>
        </p:nvSpPr>
        <p:spPr/>
        <p:txBody>
          <a:bodyPr/>
          <a:lstStyle/>
          <a:p>
            <a:r>
              <a:rPr lang="en-US" dirty="0"/>
              <a:t>What to expect from this class:</a:t>
            </a:r>
          </a:p>
        </p:txBody>
      </p:sp>
      <p:graphicFrame>
        <p:nvGraphicFramePr>
          <p:cNvPr id="4" name="Segnaposto contenuto 3">
            <a:extLst>
              <a:ext uri="{FF2B5EF4-FFF2-40B4-BE49-F238E27FC236}">
                <a16:creationId xmlns:a16="http://schemas.microsoft.com/office/drawing/2014/main" id="{1659737C-62D1-ED5B-ACFC-E2AF5B3F082C}"/>
              </a:ext>
            </a:extLst>
          </p:cNvPr>
          <p:cNvGraphicFramePr>
            <a:graphicFrameLocks noGrp="1"/>
          </p:cNvGraphicFramePr>
          <p:nvPr>
            <p:ph idx="1"/>
            <p:extLst>
              <p:ext uri="{D42A27DB-BD31-4B8C-83A1-F6EECF244321}">
                <p14:modId xmlns:p14="http://schemas.microsoft.com/office/powerpoint/2010/main" val="3371356694"/>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085619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943CAA20-3569-4189-9E48-239A229A86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D47AE8C8-AA63-12EB-DB3F-D33009467B93}"/>
              </a:ext>
            </a:extLst>
          </p:cNvPr>
          <p:cNvSpPr>
            <a:spLocks noGrp="1"/>
          </p:cNvSpPr>
          <p:nvPr>
            <p:ph type="title"/>
          </p:nvPr>
        </p:nvSpPr>
        <p:spPr>
          <a:xfrm>
            <a:off x="838200" y="451381"/>
            <a:ext cx="10512552" cy="4066540"/>
          </a:xfrm>
        </p:spPr>
        <p:txBody>
          <a:bodyPr vert="horz" lIns="91440" tIns="45720" rIns="91440" bIns="45720" rtlCol="0" anchor="b">
            <a:normAutofit/>
          </a:bodyPr>
          <a:lstStyle/>
          <a:p>
            <a:r>
              <a:rPr lang="en-US" sz="6600" kern="1200" dirty="0">
                <a:solidFill>
                  <a:schemeClr val="tx1"/>
                </a:solidFill>
                <a:latin typeface="+mj-lt"/>
                <a:ea typeface="+mj-ea"/>
                <a:cs typeface="+mj-cs"/>
              </a:rPr>
              <a:t>LET´S WORK ON A BUSINESS CASE OF TECHNOLOGY IN-STORE IMPLEMENTATION</a:t>
            </a:r>
          </a:p>
        </p:txBody>
      </p:sp>
      <p:sp>
        <p:nvSpPr>
          <p:cNvPr id="9" name="sketch line">
            <a:extLst>
              <a:ext uri="{FF2B5EF4-FFF2-40B4-BE49-F238E27FC236}">
                <a16:creationId xmlns:a16="http://schemas.microsoft.com/office/drawing/2014/main" id="{DA542B6D-E775-4832-91DC-2D20F85781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18595"/>
            <a:ext cx="5410200" cy="18288"/>
          </a:xfrm>
          <a:custGeom>
            <a:avLst/>
            <a:gdLst>
              <a:gd name="connsiteX0" fmla="*/ 0 w 5410200"/>
              <a:gd name="connsiteY0" fmla="*/ 0 h 18288"/>
              <a:gd name="connsiteX1" fmla="*/ 568071 w 5410200"/>
              <a:gd name="connsiteY1" fmla="*/ 0 h 18288"/>
              <a:gd name="connsiteX2" fmla="*/ 1298448 w 5410200"/>
              <a:gd name="connsiteY2" fmla="*/ 0 h 18288"/>
              <a:gd name="connsiteX3" fmla="*/ 1920621 w 5410200"/>
              <a:gd name="connsiteY3" fmla="*/ 0 h 18288"/>
              <a:gd name="connsiteX4" fmla="*/ 2488692 w 5410200"/>
              <a:gd name="connsiteY4" fmla="*/ 0 h 18288"/>
              <a:gd name="connsiteX5" fmla="*/ 3219069 w 5410200"/>
              <a:gd name="connsiteY5" fmla="*/ 0 h 18288"/>
              <a:gd name="connsiteX6" fmla="*/ 3895344 w 5410200"/>
              <a:gd name="connsiteY6" fmla="*/ 0 h 18288"/>
              <a:gd name="connsiteX7" fmla="*/ 4571619 w 5410200"/>
              <a:gd name="connsiteY7" fmla="*/ 0 h 18288"/>
              <a:gd name="connsiteX8" fmla="*/ 5410200 w 5410200"/>
              <a:gd name="connsiteY8" fmla="*/ 0 h 18288"/>
              <a:gd name="connsiteX9" fmla="*/ 5410200 w 5410200"/>
              <a:gd name="connsiteY9" fmla="*/ 18288 h 18288"/>
              <a:gd name="connsiteX10" fmla="*/ 4842129 w 5410200"/>
              <a:gd name="connsiteY10" fmla="*/ 18288 h 18288"/>
              <a:gd name="connsiteX11" fmla="*/ 4328160 w 5410200"/>
              <a:gd name="connsiteY11" fmla="*/ 18288 h 18288"/>
              <a:gd name="connsiteX12" fmla="*/ 3597783 w 5410200"/>
              <a:gd name="connsiteY12" fmla="*/ 18288 h 18288"/>
              <a:gd name="connsiteX13" fmla="*/ 3029712 w 5410200"/>
              <a:gd name="connsiteY13" fmla="*/ 18288 h 18288"/>
              <a:gd name="connsiteX14" fmla="*/ 2299335 w 5410200"/>
              <a:gd name="connsiteY14" fmla="*/ 18288 h 18288"/>
              <a:gd name="connsiteX15" fmla="*/ 1514856 w 5410200"/>
              <a:gd name="connsiteY15" fmla="*/ 18288 h 18288"/>
              <a:gd name="connsiteX16" fmla="*/ 892683 w 5410200"/>
              <a:gd name="connsiteY16" fmla="*/ 18288 h 18288"/>
              <a:gd name="connsiteX17" fmla="*/ 0 w 5410200"/>
              <a:gd name="connsiteY17" fmla="*/ 18288 h 18288"/>
              <a:gd name="connsiteX18" fmla="*/ 0 w 5410200"/>
              <a:gd name="connsiteY18"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481578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7" name="Rectangle 1030">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Diffusione Tessile">
            <a:extLst>
              <a:ext uri="{FF2B5EF4-FFF2-40B4-BE49-F238E27FC236}">
                <a16:creationId xmlns:a16="http://schemas.microsoft.com/office/drawing/2014/main" id="{8F6F7EB7-9309-61A3-C296-B1E0C7DE913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0473" b="4527"/>
          <a:stretch/>
        </p:blipFill>
        <p:spPr bwMode="auto">
          <a:xfrm>
            <a:off x="-3047" y="10"/>
            <a:ext cx="12191999"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8" name="Rectangle 1032">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asellaDiTesto 3">
            <a:extLst>
              <a:ext uri="{FF2B5EF4-FFF2-40B4-BE49-F238E27FC236}">
                <a16:creationId xmlns:a16="http://schemas.microsoft.com/office/drawing/2014/main" id="{9DA546C6-2DC5-E743-EACC-230BF283181D}"/>
              </a:ext>
            </a:extLst>
          </p:cNvPr>
          <p:cNvSpPr txBox="1"/>
          <p:nvPr/>
        </p:nvSpPr>
        <p:spPr>
          <a:xfrm>
            <a:off x="1097280" y="325550"/>
            <a:ext cx="10058400" cy="3574778"/>
          </a:xfrm>
          <a:prstGeom prst="rect">
            <a:avLst/>
          </a:prstGeom>
          <a:effectLst>
            <a:outerShdw blurRad="50800" dist="38100" dir="2700000" algn="tl" rotWithShape="0">
              <a:prstClr val="black">
                <a:alpha val="40000"/>
              </a:prstClr>
            </a:outerShdw>
          </a:effectLst>
        </p:spPr>
        <p:txBody>
          <a:bodyPr vert="horz" lIns="91440" tIns="45720" rIns="91440" bIns="45720" rtlCol="0" anchor="b">
            <a:normAutofit/>
          </a:bodyPr>
          <a:lstStyle/>
          <a:p>
            <a:pPr algn="ctr">
              <a:lnSpc>
                <a:spcPct val="90000"/>
              </a:lnSpc>
              <a:spcBef>
                <a:spcPct val="0"/>
              </a:spcBef>
              <a:spcAft>
                <a:spcPts val="600"/>
              </a:spcAft>
            </a:pPr>
            <a:r>
              <a:rPr lang="en-US" sz="5200">
                <a:solidFill>
                  <a:srgbClr val="FFFFFF"/>
                </a:solidFill>
                <a:latin typeface="+mj-lt"/>
                <a:ea typeface="+mj-ea"/>
                <a:cs typeface="+mj-cs"/>
              </a:rPr>
              <a:t>FASHION STORE </a:t>
            </a:r>
          </a:p>
        </p:txBody>
      </p:sp>
    </p:spTree>
    <p:extLst>
      <p:ext uri="{BB962C8B-B14F-4D97-AF65-F5344CB8AC3E}">
        <p14:creationId xmlns:p14="http://schemas.microsoft.com/office/powerpoint/2010/main" val="32385806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57" name="Freeform: Shape 2056">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59" name="Rectangle 2058">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1" name="Rectangle 2060">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3" name="Freeform: Shape 2062">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65" name="Isosceles Triangle 2064">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7" name="Isosceles Triangle 2066">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Аутлеты «Diffusione tessile» в Милане: лучший шопинг Италии">
            <a:extLst>
              <a:ext uri="{FF2B5EF4-FFF2-40B4-BE49-F238E27FC236}">
                <a16:creationId xmlns:a16="http://schemas.microsoft.com/office/drawing/2014/main" id="{D0198428-F6A1-6F6D-5942-AA8812FC7C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6586" y="288485"/>
            <a:ext cx="7474141" cy="3986208"/>
          </a:xfrm>
          <a:prstGeom prst="rect">
            <a:avLst/>
          </a:prstGeom>
          <a:noFill/>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71324455-C7B1-AC51-3520-43D336026109}"/>
              </a:ext>
            </a:extLst>
          </p:cNvPr>
          <p:cNvSpPr txBox="1"/>
          <p:nvPr/>
        </p:nvSpPr>
        <p:spPr>
          <a:xfrm>
            <a:off x="1776586" y="4485953"/>
            <a:ext cx="7380012" cy="1755930"/>
          </a:xfrm>
          <a:prstGeom prst="rect">
            <a:avLst/>
          </a:prstGeom>
          <a:noFill/>
        </p:spPr>
        <p:txBody>
          <a:bodyPr wrap="square" rtlCol="0">
            <a:spAutoFit/>
          </a:bodyPr>
          <a:lstStyle/>
          <a:p>
            <a:pPr marL="311468" indent="-311468" defTabSz="996696">
              <a:spcAft>
                <a:spcPts val="600"/>
              </a:spcAft>
              <a:buFont typeface="Arial" panose="020B0604020202020204" pitchFamily="34" charset="0"/>
              <a:buChar char="•"/>
            </a:pPr>
            <a:r>
              <a:rPr lang="it-FI" sz="1962" kern="1200" dirty="0">
                <a:latin typeface="+mn-lt"/>
                <a:ea typeface="+mn-ea"/>
                <a:cs typeface="+mn-cs"/>
              </a:rPr>
              <a:t>OUTLET OF HIGH-END CLOTHES</a:t>
            </a:r>
          </a:p>
          <a:p>
            <a:pPr marL="311468" indent="-311468" defTabSz="996696">
              <a:spcAft>
                <a:spcPts val="600"/>
              </a:spcAft>
              <a:buFont typeface="Arial" panose="020B0604020202020204" pitchFamily="34" charset="0"/>
              <a:buChar char="•"/>
            </a:pPr>
            <a:r>
              <a:rPr lang="it-IT" sz="1962" kern="1200" dirty="0">
                <a:latin typeface="+mn-lt"/>
                <a:ea typeface="+mn-ea"/>
                <a:cs typeface="+mn-cs"/>
              </a:rPr>
              <a:t>THE STORE DISPLAYS ONLY ONE SIZE FOR EACH CLOTHING ITEM IN ORDER TO MAXIMIZE THE NUMBER OF ITEMS IN THE STORE.</a:t>
            </a:r>
          </a:p>
          <a:p>
            <a:pPr marL="311468" indent="-311468" defTabSz="996696">
              <a:spcAft>
                <a:spcPts val="600"/>
              </a:spcAft>
              <a:buFont typeface="Arial" panose="020B0604020202020204" pitchFamily="34" charset="0"/>
              <a:buChar char="•"/>
            </a:pPr>
            <a:r>
              <a:rPr lang="it-IT" sz="1962" kern="1200" dirty="0">
                <a:latin typeface="+mn-lt"/>
                <a:ea typeface="+mn-ea"/>
                <a:cs typeface="+mn-cs"/>
              </a:rPr>
              <a:t>THE CUSTOMER CHOOSES THE DRESS THEY WANT AND GOES TO THE SERVICE COUNTER TO REQUEST THE SIZE THEY NEED.</a:t>
            </a:r>
            <a:endParaRPr lang="it-FI" dirty="0"/>
          </a:p>
        </p:txBody>
      </p:sp>
    </p:spTree>
    <p:extLst>
      <p:ext uri="{BB962C8B-B14F-4D97-AF65-F5344CB8AC3E}">
        <p14:creationId xmlns:p14="http://schemas.microsoft.com/office/powerpoint/2010/main" val="4594906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asellaDiTesto 6">
            <a:extLst>
              <a:ext uri="{FF2B5EF4-FFF2-40B4-BE49-F238E27FC236}">
                <a16:creationId xmlns:a16="http://schemas.microsoft.com/office/drawing/2014/main" id="{8CF5A3B6-AB20-E1F1-929B-7DC6FF675F02}"/>
              </a:ext>
            </a:extLst>
          </p:cNvPr>
          <p:cNvSpPr txBox="1"/>
          <p:nvPr/>
        </p:nvSpPr>
        <p:spPr>
          <a:xfrm>
            <a:off x="638882" y="639193"/>
            <a:ext cx="3091870" cy="3292727"/>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800" kern="1200">
                <a:solidFill>
                  <a:schemeClr val="tx1"/>
                </a:solidFill>
                <a:latin typeface="+mj-lt"/>
                <a:ea typeface="+mj-ea"/>
                <a:cs typeface="+mj-cs"/>
              </a:rPr>
              <a:t>HOW THE SERVICE WORKS</a:t>
            </a:r>
          </a:p>
        </p:txBody>
      </p:sp>
      <p:sp>
        <p:nvSpPr>
          <p:cNvPr id="14"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Immagine 5">
            <a:extLst>
              <a:ext uri="{FF2B5EF4-FFF2-40B4-BE49-F238E27FC236}">
                <a16:creationId xmlns:a16="http://schemas.microsoft.com/office/drawing/2014/main" id="{79F0EF54-62D2-DC05-AD3E-0D8F1E46F6E8}"/>
              </a:ext>
            </a:extLst>
          </p:cNvPr>
          <p:cNvPicPr>
            <a:picLocks noChangeAspect="1"/>
          </p:cNvPicPr>
          <p:nvPr/>
        </p:nvPicPr>
        <p:blipFill>
          <a:blip r:embed="rId2"/>
          <a:stretch>
            <a:fillRect/>
          </a:stretch>
        </p:blipFill>
        <p:spPr>
          <a:xfrm>
            <a:off x="3511296" y="639193"/>
            <a:ext cx="8430768" cy="5775075"/>
          </a:xfrm>
          <a:prstGeom prst="rect">
            <a:avLst/>
          </a:prstGeom>
        </p:spPr>
      </p:pic>
    </p:spTree>
    <p:extLst>
      <p:ext uri="{BB962C8B-B14F-4D97-AF65-F5344CB8AC3E}">
        <p14:creationId xmlns:p14="http://schemas.microsoft.com/office/powerpoint/2010/main" val="16455742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ma 4">
            <a:extLst>
              <a:ext uri="{FF2B5EF4-FFF2-40B4-BE49-F238E27FC236}">
                <a16:creationId xmlns:a16="http://schemas.microsoft.com/office/drawing/2014/main" id="{62857541-B75E-377A-8F01-5AE670B3F345}"/>
              </a:ext>
            </a:extLst>
          </p:cNvPr>
          <p:cNvGraphicFramePr/>
          <p:nvPr>
            <p:extLst>
              <p:ext uri="{D42A27DB-BD31-4B8C-83A1-F6EECF244321}">
                <p14:modId xmlns:p14="http://schemas.microsoft.com/office/powerpoint/2010/main" val="2248617399"/>
              </p:ext>
            </p:extLst>
          </p:nvPr>
        </p:nvGraphicFramePr>
        <p:xfrm>
          <a:off x="2032000" y="914738"/>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CasellaDiTesto 5">
            <a:extLst>
              <a:ext uri="{FF2B5EF4-FFF2-40B4-BE49-F238E27FC236}">
                <a16:creationId xmlns:a16="http://schemas.microsoft.com/office/drawing/2014/main" id="{49F2E521-42EC-ADA1-9CCB-B8E2C3B4569E}"/>
              </a:ext>
            </a:extLst>
          </p:cNvPr>
          <p:cNvSpPr txBox="1"/>
          <p:nvPr/>
        </p:nvSpPr>
        <p:spPr>
          <a:xfrm>
            <a:off x="3986784" y="622350"/>
            <a:ext cx="3970574" cy="584775"/>
          </a:xfrm>
          <a:prstGeom prst="rect">
            <a:avLst/>
          </a:prstGeom>
          <a:noFill/>
        </p:spPr>
        <p:txBody>
          <a:bodyPr wrap="none" rtlCol="0">
            <a:spAutoFit/>
          </a:bodyPr>
          <a:lstStyle/>
          <a:p>
            <a:r>
              <a:rPr lang="it-FI" sz="3200" dirty="0"/>
              <a:t>Additional information</a:t>
            </a:r>
          </a:p>
        </p:txBody>
      </p:sp>
    </p:spTree>
    <p:extLst>
      <p:ext uri="{BB962C8B-B14F-4D97-AF65-F5344CB8AC3E}">
        <p14:creationId xmlns:p14="http://schemas.microsoft.com/office/powerpoint/2010/main" val="41302719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70;p17">
            <a:extLst>
              <a:ext uri="{FF2B5EF4-FFF2-40B4-BE49-F238E27FC236}">
                <a16:creationId xmlns:a16="http://schemas.microsoft.com/office/drawing/2014/main" id="{21C2C4B4-F5C3-BC43-A878-8093C34B66E6}"/>
              </a:ext>
            </a:extLst>
          </p:cNvPr>
          <p:cNvSpPr txBox="1">
            <a:spLocks/>
          </p:cNvSpPr>
          <p:nvPr/>
        </p:nvSpPr>
        <p:spPr>
          <a:xfrm>
            <a:off x="965011" y="1707573"/>
            <a:ext cx="10261977" cy="351271"/>
          </a:xfrm>
          <a:prstGeom prst="rect">
            <a:avLst/>
          </a:prstGeom>
        </p:spPr>
        <p:txBody>
          <a:bodyPr spcFirstLastPara="1" vert="horz" wrap="square" lIns="0" tIns="0" rIns="0" bIns="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600"/>
              </a:spcBef>
              <a:buClr>
                <a:schemeClr val="dk1"/>
              </a:buClr>
              <a:buSzPts val="1100"/>
              <a:buFont typeface="Arial"/>
              <a:buNone/>
            </a:pPr>
            <a:r>
              <a:rPr lang="en-US" dirty="0"/>
              <a:t>The store managers decided to introduce a narrowcasting technology in one of their store</a:t>
            </a:r>
          </a:p>
        </p:txBody>
      </p:sp>
      <p:sp>
        <p:nvSpPr>
          <p:cNvPr id="6" name="CasellaDiTesto 5">
            <a:extLst>
              <a:ext uri="{FF2B5EF4-FFF2-40B4-BE49-F238E27FC236}">
                <a16:creationId xmlns:a16="http://schemas.microsoft.com/office/drawing/2014/main" id="{BE4F2F6C-200D-0B40-8C7B-B47B884616B2}"/>
              </a:ext>
            </a:extLst>
          </p:cNvPr>
          <p:cNvSpPr txBox="1"/>
          <p:nvPr/>
        </p:nvSpPr>
        <p:spPr>
          <a:xfrm>
            <a:off x="5277699" y="623060"/>
            <a:ext cx="1636602" cy="707886"/>
          </a:xfrm>
          <a:prstGeom prst="rect">
            <a:avLst/>
          </a:prstGeom>
          <a:noFill/>
        </p:spPr>
        <p:txBody>
          <a:bodyPr wrap="none" rtlCol="0">
            <a:spAutoFit/>
          </a:bodyPr>
          <a:lstStyle/>
          <a:p>
            <a:r>
              <a:rPr lang="it-IT" sz="4000" dirty="0" err="1">
                <a:solidFill>
                  <a:schemeClr val="dk1"/>
                </a:solidFill>
                <a:sym typeface="Patrick Hand SC"/>
              </a:rPr>
              <a:t>Setting</a:t>
            </a:r>
            <a:endParaRPr lang="it-IT" sz="4000" dirty="0">
              <a:solidFill>
                <a:schemeClr val="dk1"/>
              </a:solidFill>
              <a:sym typeface="Patrick Hand SC"/>
            </a:endParaRPr>
          </a:p>
        </p:txBody>
      </p:sp>
      <p:sp>
        <p:nvSpPr>
          <p:cNvPr id="8" name="Ovale 7">
            <a:extLst>
              <a:ext uri="{FF2B5EF4-FFF2-40B4-BE49-F238E27FC236}">
                <a16:creationId xmlns:a16="http://schemas.microsoft.com/office/drawing/2014/main" id="{D9EF0506-00B5-8E42-9E4D-6A3E388172FF}"/>
              </a:ext>
            </a:extLst>
          </p:cNvPr>
          <p:cNvSpPr/>
          <p:nvPr/>
        </p:nvSpPr>
        <p:spPr>
          <a:xfrm>
            <a:off x="4194313" y="2786743"/>
            <a:ext cx="3955774" cy="3733327"/>
          </a:xfrm>
          <a:prstGeom prst="ellipse">
            <a:avLst/>
          </a:prstGeom>
          <a:solidFill>
            <a:srgbClr val="EDF1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7" name="Immagine 6">
            <a:extLst>
              <a:ext uri="{FF2B5EF4-FFF2-40B4-BE49-F238E27FC236}">
                <a16:creationId xmlns:a16="http://schemas.microsoft.com/office/drawing/2014/main" id="{5D4472E4-2C70-C54F-8406-C108AC76BB1D}"/>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5389" b="63860" l="19565" r="40839">
                        <a14:foregroundMark x1="19720" y1="61528" x2="24845" y2="62565"/>
                        <a14:foregroundMark x1="35093" y1="63860" x2="35870" y2="63472"/>
                        <a14:foregroundMark x1="33851" y1="31606" x2="33851" y2="31606"/>
                        <a14:backgroundMark x1="37578" y1="43394" x2="41615" y2="46632"/>
                        <a14:backgroundMark x1="41615" y1="46632" x2="41615" y2="46891"/>
                        <a14:backgroundMark x1="38199" y1="46762" x2="39752" y2="51554"/>
                        <a14:backgroundMark x1="39752" y1="51554" x2="40062" y2="51943"/>
                        <a14:backgroundMark x1="39130" y1="52202" x2="39286" y2="54404"/>
                        <a14:backgroundMark x1="39130" y1="55052" x2="39596" y2="55829"/>
                        <a14:backgroundMark x1="39286" y1="56088" x2="40683" y2="58679"/>
                        <a14:backgroundMark x1="22516" y1="30959" x2="22516" y2="30959"/>
                        <a14:backgroundMark x1="22205" y1="31347" x2="24689" y2="31477"/>
                        <a14:backgroundMark x1="27019" y1="31477" x2="32298" y2="31347"/>
                        <a14:backgroundMark x1="34783" y1="31477" x2="37422" y2="31347"/>
                        <a14:backgroundMark x1="34006" y1="31606" x2="33385" y2="29793"/>
                        <a14:backgroundMark x1="29037" y1="26943" x2="34317" y2="28756"/>
                        <a14:backgroundMark x1="34317" y1="28756" x2="34317" y2="28756"/>
                        <a14:backgroundMark x1="33851" y1="29663" x2="34783" y2="29663"/>
                      </a14:backgroundRemoval>
                    </a14:imgEffect>
                  </a14:imgLayer>
                </a14:imgProps>
              </a:ext>
            </a:extLst>
          </a:blip>
          <a:srcRect l="17391" t="21073" r="56462" b="33280"/>
          <a:stretch/>
        </p:blipFill>
        <p:spPr>
          <a:xfrm>
            <a:off x="5041112" y="2015406"/>
            <a:ext cx="2109776" cy="4415193"/>
          </a:xfrm>
          <a:prstGeom prst="rect">
            <a:avLst/>
          </a:prstGeom>
        </p:spPr>
      </p:pic>
    </p:spTree>
    <p:extLst>
      <p:ext uri="{BB962C8B-B14F-4D97-AF65-F5344CB8AC3E}">
        <p14:creationId xmlns:p14="http://schemas.microsoft.com/office/powerpoint/2010/main" val="31002773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ttangolo 5">
            <a:extLst>
              <a:ext uri="{FF2B5EF4-FFF2-40B4-BE49-F238E27FC236}">
                <a16:creationId xmlns:a16="http://schemas.microsoft.com/office/drawing/2014/main" id="{AA4CD618-50AB-914C-9709-474A4FCD03C6}"/>
              </a:ext>
            </a:extLst>
          </p:cNvPr>
          <p:cNvSpPr/>
          <p:nvPr/>
        </p:nvSpPr>
        <p:spPr>
          <a:xfrm>
            <a:off x="150306" y="2098792"/>
            <a:ext cx="6415314" cy="584775"/>
          </a:xfrm>
          <a:prstGeom prst="rect">
            <a:avLst/>
          </a:prstGeom>
        </p:spPr>
        <p:txBody>
          <a:bodyPr wrap="square">
            <a:spAutoFit/>
          </a:bodyPr>
          <a:lstStyle/>
          <a:p>
            <a:pPr marL="127000" indent="0"/>
            <a:r>
              <a:rPr lang="en-US" sz="3200" b="1" dirty="0">
                <a:ln>
                  <a:solidFill>
                    <a:sysClr val="windowText" lastClr="000000"/>
                  </a:solidFill>
                </a:ln>
                <a:solidFill>
                  <a:schemeClr val="accent4"/>
                </a:solidFill>
                <a:sym typeface="Patrick Hand"/>
              </a:rPr>
              <a:t>NARROWCASTING</a:t>
            </a:r>
          </a:p>
        </p:txBody>
      </p:sp>
      <p:sp>
        <p:nvSpPr>
          <p:cNvPr id="7" name="CasellaDiTesto 6">
            <a:extLst>
              <a:ext uri="{FF2B5EF4-FFF2-40B4-BE49-F238E27FC236}">
                <a16:creationId xmlns:a16="http://schemas.microsoft.com/office/drawing/2014/main" id="{A403765A-4436-A34D-911E-B9EDB968C5C9}"/>
              </a:ext>
            </a:extLst>
          </p:cNvPr>
          <p:cNvSpPr txBox="1"/>
          <p:nvPr/>
        </p:nvSpPr>
        <p:spPr>
          <a:xfrm>
            <a:off x="267960" y="2676148"/>
            <a:ext cx="6963491" cy="1200329"/>
          </a:xfrm>
          <a:prstGeom prst="rect">
            <a:avLst/>
          </a:prstGeom>
          <a:noFill/>
        </p:spPr>
        <p:txBody>
          <a:bodyPr wrap="square" rtlCol="0">
            <a:spAutoFit/>
          </a:bodyPr>
          <a:lstStyle/>
          <a:p>
            <a:r>
              <a:rPr lang="en-US" sz="2400" dirty="0">
                <a:solidFill>
                  <a:schemeClr val="dk1"/>
                </a:solidFill>
              </a:rPr>
              <a:t>Technologies that enable the real-time dissemination of information in the service setting, using artificial intelligence (AI) and digital displays </a:t>
            </a:r>
            <a:r>
              <a:rPr lang="en-US" dirty="0">
                <a:solidFill>
                  <a:schemeClr val="dk1"/>
                </a:solidFill>
              </a:rPr>
              <a:t>(Grewal et al. 2019).</a:t>
            </a:r>
            <a:endParaRPr lang="it-IT" sz="2400" dirty="0"/>
          </a:p>
        </p:txBody>
      </p:sp>
      <p:graphicFrame>
        <p:nvGraphicFramePr>
          <p:cNvPr id="2" name="Tabella 17">
            <a:extLst>
              <a:ext uri="{FF2B5EF4-FFF2-40B4-BE49-F238E27FC236}">
                <a16:creationId xmlns:a16="http://schemas.microsoft.com/office/drawing/2014/main" id="{393FA557-DE0D-1E4E-15BB-AC6F5F12BB9F}"/>
              </a:ext>
            </a:extLst>
          </p:cNvPr>
          <p:cNvGraphicFramePr>
            <a:graphicFrameLocks noGrp="1"/>
          </p:cNvGraphicFramePr>
          <p:nvPr>
            <p:extLst>
              <p:ext uri="{D42A27DB-BD31-4B8C-83A1-F6EECF244321}">
                <p14:modId xmlns:p14="http://schemas.microsoft.com/office/powerpoint/2010/main" val="530035676"/>
              </p:ext>
            </p:extLst>
          </p:nvPr>
        </p:nvGraphicFramePr>
        <p:xfrm>
          <a:off x="8637982" y="2683567"/>
          <a:ext cx="2726388" cy="1851792"/>
        </p:xfrm>
        <a:graphic>
          <a:graphicData uri="http://schemas.openxmlformats.org/drawingml/2006/table">
            <a:tbl>
              <a:tblPr firstRow="1" bandRow="1">
                <a:tableStyleId>{5C22544A-7EE6-4342-B048-85BDC9FD1C3A}</a:tableStyleId>
              </a:tblPr>
              <a:tblGrid>
                <a:gridCol w="1363194">
                  <a:extLst>
                    <a:ext uri="{9D8B030D-6E8A-4147-A177-3AD203B41FA5}">
                      <a16:colId xmlns:a16="http://schemas.microsoft.com/office/drawing/2014/main" val="3462815544"/>
                    </a:ext>
                  </a:extLst>
                </a:gridCol>
                <a:gridCol w="1363194">
                  <a:extLst>
                    <a:ext uri="{9D8B030D-6E8A-4147-A177-3AD203B41FA5}">
                      <a16:colId xmlns:a16="http://schemas.microsoft.com/office/drawing/2014/main" val="45151253"/>
                    </a:ext>
                  </a:extLst>
                </a:gridCol>
              </a:tblGrid>
              <a:tr h="925896">
                <a:tc>
                  <a:txBody>
                    <a:bodyPr/>
                    <a:lstStyle/>
                    <a:p>
                      <a:endParaRPr lang="it-FI"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it-FI"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709645476"/>
                  </a:ext>
                </a:extLst>
              </a:tr>
              <a:tr h="925896">
                <a:tc>
                  <a:txBody>
                    <a:bodyPr/>
                    <a:lstStyle/>
                    <a:p>
                      <a:endParaRPr lang="it-FI"/>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it-FI"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5881542"/>
                  </a:ext>
                </a:extLst>
              </a:tr>
            </a:tbl>
          </a:graphicData>
        </a:graphic>
      </p:graphicFrame>
      <p:sp>
        <p:nvSpPr>
          <p:cNvPr id="3" name="CasellaDiTesto 2">
            <a:extLst>
              <a:ext uri="{FF2B5EF4-FFF2-40B4-BE49-F238E27FC236}">
                <a16:creationId xmlns:a16="http://schemas.microsoft.com/office/drawing/2014/main" id="{8D7DB9D1-4479-CF75-4A9B-5D1EA39B0172}"/>
              </a:ext>
            </a:extLst>
          </p:cNvPr>
          <p:cNvSpPr txBox="1"/>
          <p:nvPr/>
        </p:nvSpPr>
        <p:spPr>
          <a:xfrm>
            <a:off x="8637982" y="2209155"/>
            <a:ext cx="2803926" cy="523220"/>
          </a:xfrm>
          <a:prstGeom prst="rect">
            <a:avLst/>
          </a:prstGeom>
          <a:noFill/>
        </p:spPr>
        <p:txBody>
          <a:bodyPr wrap="square" rtlCol="0">
            <a:spAutoFit/>
          </a:bodyPr>
          <a:lstStyle/>
          <a:p>
            <a:pPr algn="ctr"/>
            <a:r>
              <a:rPr lang="it-FI" sz="2800" dirty="0"/>
              <a:t>-          CO          +</a:t>
            </a:r>
          </a:p>
        </p:txBody>
      </p:sp>
      <p:sp>
        <p:nvSpPr>
          <p:cNvPr id="5" name="CasellaDiTesto 4">
            <a:extLst>
              <a:ext uri="{FF2B5EF4-FFF2-40B4-BE49-F238E27FC236}">
                <a16:creationId xmlns:a16="http://schemas.microsoft.com/office/drawing/2014/main" id="{56AE7AEC-2319-EBAD-52AB-AF45FD2E5BBD}"/>
              </a:ext>
            </a:extLst>
          </p:cNvPr>
          <p:cNvSpPr txBox="1"/>
          <p:nvPr/>
        </p:nvSpPr>
        <p:spPr>
          <a:xfrm rot="16200000">
            <a:off x="7145582" y="3286297"/>
            <a:ext cx="2098008" cy="646331"/>
          </a:xfrm>
          <a:prstGeom prst="rect">
            <a:avLst/>
          </a:prstGeom>
          <a:noFill/>
        </p:spPr>
        <p:txBody>
          <a:bodyPr wrap="square" rtlCol="0">
            <a:spAutoFit/>
          </a:bodyPr>
          <a:lstStyle/>
          <a:p>
            <a:r>
              <a:rPr lang="it-FI" sz="3600" dirty="0"/>
              <a:t>+     SO    -</a:t>
            </a:r>
          </a:p>
        </p:txBody>
      </p:sp>
    </p:spTree>
    <p:extLst>
      <p:ext uri="{BB962C8B-B14F-4D97-AF65-F5344CB8AC3E}">
        <p14:creationId xmlns:p14="http://schemas.microsoft.com/office/powerpoint/2010/main" val="5586112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0" name="Gruppo 149">
            <a:extLst>
              <a:ext uri="{FF2B5EF4-FFF2-40B4-BE49-F238E27FC236}">
                <a16:creationId xmlns:a16="http://schemas.microsoft.com/office/drawing/2014/main" id="{BD38F5D3-41FC-7B47-8F71-DDDD6FF1327A}"/>
              </a:ext>
            </a:extLst>
          </p:cNvPr>
          <p:cNvGrpSpPr/>
          <p:nvPr/>
        </p:nvGrpSpPr>
        <p:grpSpPr>
          <a:xfrm>
            <a:off x="237910" y="393572"/>
            <a:ext cx="1632030" cy="2887805"/>
            <a:chOff x="223303" y="412970"/>
            <a:chExt cx="1632030" cy="2887805"/>
          </a:xfrm>
        </p:grpSpPr>
        <p:pic>
          <p:nvPicPr>
            <p:cNvPr id="151" name="Immagine 150">
              <a:extLst>
                <a:ext uri="{FF2B5EF4-FFF2-40B4-BE49-F238E27FC236}">
                  <a16:creationId xmlns:a16="http://schemas.microsoft.com/office/drawing/2014/main" id="{ABBA5911-DDC0-564F-9261-8212BBCA58F7}"/>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6995" b="85622" l="4348" r="76398">
                          <a14:foregroundMark x1="12578" y1="13212" x2="72360" y2="19301"/>
                          <a14:foregroundMark x1="72360" y1="19301" x2="74379" y2="40415"/>
                          <a14:foregroundMark x1="74379" y1="40415" x2="51242" y2="43523"/>
                          <a14:foregroundMark x1="51242" y1="43523" x2="39130" y2="64119"/>
                          <a14:foregroundMark x1="39130" y1="64119" x2="61801" y2="57642"/>
                          <a14:foregroundMark x1="61801" y1="57642" x2="54814" y2="38990"/>
                          <a14:foregroundMark x1="54814" y1="38990" x2="37351" y2="35398"/>
                          <a14:foregroundMark x1="38031" y1="48381" x2="58696" y2="37565"/>
                          <a14:foregroundMark x1="58696" y1="37565" x2="39130" y2="23057"/>
                          <a14:foregroundMark x1="39130" y1="23057" x2="34283" y2="31944"/>
                          <a14:foregroundMark x1="37573" y1="47283" x2="53106" y2="45207"/>
                          <a14:foregroundMark x1="53106" y1="45207" x2="39596" y2="38990"/>
                          <a14:foregroundMark x1="60248" y1="12047" x2="10714" y2="17228"/>
                          <a14:foregroundMark x1="8075" y1="9974" x2="56366" y2="11399"/>
                          <a14:foregroundMark x1="56366" y1="11399" x2="57764" y2="11010"/>
                          <a14:foregroundMark x1="60714" y1="9974" x2="69876" y2="10104"/>
                          <a14:foregroundMark x1="76087" y1="9585" x2="71118" y2="76813"/>
                          <a14:foregroundMark x1="72826" y1="82642" x2="21273" y2="80959"/>
                          <a14:foregroundMark x1="21273" y1="80959" x2="7298" y2="84067"/>
                          <a14:foregroundMark x1="4348" y1="86140" x2="26863" y2="86140"/>
                          <a14:foregroundMark x1="26863" y1="86140" x2="49534" y2="84456"/>
                          <a14:foregroundMark x1="49534" y1="84456" x2="72050" y2="84715"/>
                          <a14:foregroundMark x1="72050" y1="84715" x2="75311" y2="84585"/>
                          <a14:foregroundMark x1="75311" y1="85363" x2="73292" y2="34974"/>
                          <a14:foregroundMark x1="75776" y1="20337" x2="75155" y2="85751"/>
                          <a14:foregroundMark x1="76087" y1="85622" x2="76398" y2="10104"/>
                          <a14:foregroundMark x1="9317" y1="14508" x2="9627" y2="80052"/>
                          <a14:foregroundMark x1="9627" y1="80052" x2="7764" y2="83549"/>
                          <a14:foregroundMark x1="8075" y1="76295" x2="8075" y2="77332"/>
                          <a14:foregroundMark x1="4503" y1="84067" x2="7609" y2="54534"/>
                          <a14:foregroundMark x1="4348" y1="73575" x2="5590" y2="45207"/>
                          <a14:foregroundMark x1="5124" y1="49093" x2="4814" y2="9456"/>
                          <a14:foregroundMark x1="4814" y1="9456" x2="5590" y2="8938"/>
                          <a14:foregroundMark x1="5590" y1="8679" x2="28727" y2="8938"/>
                          <a14:foregroundMark x1="28727" y1="8938" x2="51553" y2="6995"/>
                          <a14:foregroundMark x1="51553" y1="6995" x2="73913" y2="8938"/>
                          <a14:foregroundMark x1="25000" y1="18912" x2="16304" y2="40285"/>
                          <a14:foregroundMark x1="16304" y1="40285" x2="20186" y2="55311"/>
                          <a14:foregroundMark x1="26398" y1="25259" x2="40062" y2="30052"/>
                          <a14:foregroundMark x1="29658" y1="30440" x2="35559" y2="30699"/>
                          <a14:foregroundMark x1="30124" y1="33420" x2="30590" y2="29016"/>
                          <a14:foregroundMark x1="13820" y1="69560" x2="42081" y2="72280"/>
                          <a14:foregroundMark x1="43634" y1="71244" x2="64907" y2="71503"/>
                          <a14:backgroundMark x1="28882" y1="39119" x2="29658" y2="44171"/>
                          <a14:backgroundMark x1="32609" y1="35622" x2="32609" y2="40803"/>
                          <a14:backgroundMark x1="33385" y1="35492" x2="33385" y2="35492"/>
                          <a14:backgroundMark x1="32609" y1="34456" x2="32609" y2="36010"/>
                          <a14:backgroundMark x1="32453" y1="34197" x2="33851" y2="34845"/>
                          <a14:backgroundMark x1="33851" y1="34585" x2="33851" y2="34585"/>
                          <a14:backgroundMark x1="34627" y1="34585" x2="32919" y2="34974"/>
                          <a14:backgroundMark x1="34627" y1="34585" x2="34783" y2="36269"/>
                          <a14:backgroundMark x1="32764" y1="33549" x2="33075" y2="34715"/>
                          <a14:backgroundMark x1="33075" y1="33679" x2="33075" y2="34715"/>
                          <a14:backgroundMark x1="32764" y1="33679" x2="33696" y2="34326"/>
                          <a14:backgroundMark x1="29193" y1="42746" x2="28261" y2="52202"/>
                          <a14:backgroundMark x1="26863" y1="46503" x2="26087" y2="49611"/>
                          <a14:backgroundMark x1="26242" y1="50259" x2="36180" y2="59326"/>
                          <a14:backgroundMark x1="32764" y1="47021" x2="33696" y2="53886"/>
                          <a14:backgroundMark x1="33540" y1="47409" x2="34938" y2="49611"/>
                          <a14:backgroundMark x1="34938" y1="47668" x2="36180" y2="50648"/>
                          <a14:backgroundMark x1="32919" y1="34067" x2="33075" y2="33549"/>
                          <a14:backgroundMark x1="31832" y1="33420" x2="34006" y2="34067"/>
                        </a14:backgroundRemoval>
                      </a14:imgEffect>
                    </a14:imgLayer>
                  </a14:imgProps>
                </a:ext>
              </a:extLst>
            </a:blip>
            <a:srcRect l="2532" t="6641" r="21234" b="12468"/>
            <a:stretch/>
          </p:blipFill>
          <p:spPr>
            <a:xfrm>
              <a:off x="223303" y="412970"/>
              <a:ext cx="1632030" cy="2075885"/>
            </a:xfrm>
            <a:prstGeom prst="rect">
              <a:avLst/>
            </a:prstGeom>
          </p:spPr>
        </p:pic>
        <p:sp>
          <p:nvSpPr>
            <p:cNvPr id="152" name="CasellaDiTesto 151">
              <a:extLst>
                <a:ext uri="{FF2B5EF4-FFF2-40B4-BE49-F238E27FC236}">
                  <a16:creationId xmlns:a16="http://schemas.microsoft.com/office/drawing/2014/main" id="{EC6FA0B0-4B32-EE42-B731-96A9F9AEC417}"/>
                </a:ext>
              </a:extLst>
            </p:cNvPr>
            <p:cNvSpPr txBox="1"/>
            <p:nvPr/>
          </p:nvSpPr>
          <p:spPr>
            <a:xfrm>
              <a:off x="223303" y="2562111"/>
              <a:ext cx="1589034" cy="738664"/>
            </a:xfrm>
            <a:prstGeom prst="rect">
              <a:avLst/>
            </a:prstGeom>
            <a:noFill/>
          </p:spPr>
          <p:txBody>
            <a:bodyPr wrap="square" rtlCol="0">
              <a:spAutoFit/>
            </a:bodyPr>
            <a:lstStyle/>
            <a:p>
              <a:pPr algn="ctr"/>
              <a:r>
                <a:rPr lang="en-US" sz="1400" dirty="0">
                  <a:cs typeface="Times New Roman" panose="02020603050405020304" pitchFamily="18" charset="0"/>
                </a:rPr>
                <a:t>The customer picks one</a:t>
              </a:r>
            </a:p>
            <a:p>
              <a:pPr algn="ctr"/>
              <a:r>
                <a:rPr lang="en-US" sz="1400" dirty="0">
                  <a:cs typeface="Times New Roman" panose="02020603050405020304" pitchFamily="18" charset="0"/>
                </a:rPr>
                <a:t> or more items</a:t>
              </a:r>
            </a:p>
          </p:txBody>
        </p:sp>
      </p:grpSp>
      <p:pic>
        <p:nvPicPr>
          <p:cNvPr id="126" name="Immagine 125">
            <a:extLst>
              <a:ext uri="{FF2B5EF4-FFF2-40B4-BE49-F238E27FC236}">
                <a16:creationId xmlns:a16="http://schemas.microsoft.com/office/drawing/2014/main" id="{1AD48D05-2D80-EA46-8379-9832A7ABDC1D}"/>
              </a:ext>
            </a:extLst>
          </p:cNvPr>
          <p:cNvPicPr>
            <a:picLocks noChangeAspect="1"/>
          </p:cNvPicPr>
          <p:nvPr/>
        </p:nvPicPr>
        <p:blipFill rotWithShape="1">
          <a:blip r:embed="rId4"/>
          <a:srcRect t="2645" b="8280"/>
          <a:stretch/>
        </p:blipFill>
        <p:spPr>
          <a:xfrm>
            <a:off x="2094226" y="139176"/>
            <a:ext cx="2265729" cy="2505333"/>
          </a:xfrm>
          <a:prstGeom prst="rect">
            <a:avLst/>
          </a:prstGeom>
        </p:spPr>
      </p:pic>
      <p:pic>
        <p:nvPicPr>
          <p:cNvPr id="128" name="Immagine 127">
            <a:extLst>
              <a:ext uri="{FF2B5EF4-FFF2-40B4-BE49-F238E27FC236}">
                <a16:creationId xmlns:a16="http://schemas.microsoft.com/office/drawing/2014/main" id="{1478AE10-1B58-B544-83E0-0FEA491CB9A0}"/>
              </a:ext>
            </a:extLst>
          </p:cNvPr>
          <p:cNvPicPr>
            <a:picLocks noChangeAspect="1"/>
          </p:cNvPicPr>
          <p:nvPr/>
        </p:nvPicPr>
        <p:blipFill>
          <a:blip r:embed="rId5"/>
          <a:stretch>
            <a:fillRect/>
          </a:stretch>
        </p:blipFill>
        <p:spPr>
          <a:xfrm>
            <a:off x="73723" y="233972"/>
            <a:ext cx="467327" cy="439837"/>
          </a:xfrm>
          <a:prstGeom prst="rect">
            <a:avLst/>
          </a:prstGeom>
        </p:spPr>
      </p:pic>
      <p:pic>
        <p:nvPicPr>
          <p:cNvPr id="129" name="Immagine 128">
            <a:extLst>
              <a:ext uri="{FF2B5EF4-FFF2-40B4-BE49-F238E27FC236}">
                <a16:creationId xmlns:a16="http://schemas.microsoft.com/office/drawing/2014/main" id="{F425CFE5-D7EA-8A4D-95DA-A625E89E7BBE}"/>
              </a:ext>
            </a:extLst>
          </p:cNvPr>
          <p:cNvPicPr>
            <a:picLocks noChangeAspect="1"/>
          </p:cNvPicPr>
          <p:nvPr/>
        </p:nvPicPr>
        <p:blipFill>
          <a:blip r:embed="rId6"/>
          <a:stretch>
            <a:fillRect/>
          </a:stretch>
        </p:blipFill>
        <p:spPr>
          <a:xfrm>
            <a:off x="5126402" y="842391"/>
            <a:ext cx="1668810" cy="1348722"/>
          </a:xfrm>
          <a:prstGeom prst="rect">
            <a:avLst/>
          </a:prstGeom>
        </p:spPr>
      </p:pic>
      <p:pic>
        <p:nvPicPr>
          <p:cNvPr id="130" name="Immagine 129">
            <a:extLst>
              <a:ext uri="{FF2B5EF4-FFF2-40B4-BE49-F238E27FC236}">
                <a16:creationId xmlns:a16="http://schemas.microsoft.com/office/drawing/2014/main" id="{B19D46E6-4ABA-E249-873A-74E1C1984BD0}"/>
              </a:ext>
            </a:extLst>
          </p:cNvPr>
          <p:cNvPicPr>
            <a:picLocks noChangeAspect="1"/>
          </p:cNvPicPr>
          <p:nvPr/>
        </p:nvPicPr>
        <p:blipFill>
          <a:blip r:embed="rId7"/>
          <a:stretch>
            <a:fillRect/>
          </a:stretch>
        </p:blipFill>
        <p:spPr>
          <a:xfrm>
            <a:off x="4833449" y="233972"/>
            <a:ext cx="411575" cy="421532"/>
          </a:xfrm>
          <a:prstGeom prst="rect">
            <a:avLst/>
          </a:prstGeom>
        </p:spPr>
      </p:pic>
      <p:pic>
        <p:nvPicPr>
          <p:cNvPr id="132" name="Immagine 131">
            <a:extLst>
              <a:ext uri="{FF2B5EF4-FFF2-40B4-BE49-F238E27FC236}">
                <a16:creationId xmlns:a16="http://schemas.microsoft.com/office/drawing/2014/main" id="{64D8FEBE-5871-6047-8B2F-C395719BA58B}"/>
              </a:ext>
            </a:extLst>
          </p:cNvPr>
          <p:cNvPicPr>
            <a:picLocks noChangeAspect="1"/>
          </p:cNvPicPr>
          <p:nvPr/>
        </p:nvPicPr>
        <p:blipFill rotWithShape="1">
          <a:blip r:embed="rId8"/>
          <a:srcRect t="12706"/>
          <a:stretch/>
        </p:blipFill>
        <p:spPr>
          <a:xfrm>
            <a:off x="7523827" y="207894"/>
            <a:ext cx="1929639" cy="2662336"/>
          </a:xfrm>
          <a:prstGeom prst="rect">
            <a:avLst/>
          </a:prstGeom>
        </p:spPr>
      </p:pic>
      <p:pic>
        <p:nvPicPr>
          <p:cNvPr id="133" name="Immagine 132">
            <a:extLst>
              <a:ext uri="{FF2B5EF4-FFF2-40B4-BE49-F238E27FC236}">
                <a16:creationId xmlns:a16="http://schemas.microsoft.com/office/drawing/2014/main" id="{35154B12-58F6-CB47-AD1F-99BC13BA143E}"/>
              </a:ext>
            </a:extLst>
          </p:cNvPr>
          <p:cNvPicPr>
            <a:picLocks noChangeAspect="1"/>
          </p:cNvPicPr>
          <p:nvPr/>
        </p:nvPicPr>
        <p:blipFill rotWithShape="1">
          <a:blip r:embed="rId9"/>
          <a:srcRect t="1930"/>
          <a:stretch/>
        </p:blipFill>
        <p:spPr>
          <a:xfrm>
            <a:off x="9656980" y="125154"/>
            <a:ext cx="2535020" cy="2898158"/>
          </a:xfrm>
          <a:prstGeom prst="rect">
            <a:avLst/>
          </a:prstGeom>
        </p:spPr>
      </p:pic>
      <p:pic>
        <p:nvPicPr>
          <p:cNvPr id="134" name="Immagine 133">
            <a:extLst>
              <a:ext uri="{FF2B5EF4-FFF2-40B4-BE49-F238E27FC236}">
                <a16:creationId xmlns:a16="http://schemas.microsoft.com/office/drawing/2014/main" id="{C8B4BB22-3840-9244-BDB1-EC85650DCBCD}"/>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5749" b="97594" l="5297" r="99153">
                        <a14:foregroundMark x1="32839" y1="9358" x2="51059" y2="20588"/>
                        <a14:foregroundMark x1="51059" y1="20588" x2="51271" y2="20989"/>
                        <a14:foregroundMark x1="41525" y1="82888" x2="84534" y2="89840"/>
                        <a14:foregroundMark x1="5297" y1="80214" x2="90678" y2="97594"/>
                        <a14:foregroundMark x1="39619" y1="5882" x2="41525" y2="14037"/>
                        <a14:foregroundMark x1="70339" y1="75936" x2="95551" y2="75936"/>
                        <a14:foregroundMark x1="71610" y1="69385" x2="99153" y2="69385"/>
                        <a14:backgroundMark x1="1059" y1="16711" x2="424" y2="26337"/>
                        <a14:backgroundMark x1="1059" y1="17112" x2="1059" y2="32620"/>
                      </a14:backgroundRemoval>
                    </a14:imgEffect>
                  </a14:imgLayer>
                </a14:imgProps>
              </a:ext>
            </a:extLst>
          </a:blip>
          <a:stretch>
            <a:fillRect/>
          </a:stretch>
        </p:blipFill>
        <p:spPr>
          <a:xfrm>
            <a:off x="9499638" y="2321997"/>
            <a:ext cx="1081801" cy="1714380"/>
          </a:xfrm>
          <a:prstGeom prst="rect">
            <a:avLst/>
          </a:prstGeom>
        </p:spPr>
      </p:pic>
      <p:pic>
        <p:nvPicPr>
          <p:cNvPr id="135" name="Immagine 134">
            <a:extLst>
              <a:ext uri="{FF2B5EF4-FFF2-40B4-BE49-F238E27FC236}">
                <a16:creationId xmlns:a16="http://schemas.microsoft.com/office/drawing/2014/main" id="{84427A59-63E8-AB49-9088-468FFA1B0BD5}"/>
              </a:ext>
            </a:extLst>
          </p:cNvPr>
          <p:cNvPicPr>
            <a:picLocks noChangeAspect="1"/>
          </p:cNvPicPr>
          <p:nvPr/>
        </p:nvPicPr>
        <p:blipFill rotWithShape="1">
          <a:blip r:embed="rId12"/>
          <a:srcRect r="13159" b="13294"/>
          <a:stretch/>
        </p:blipFill>
        <p:spPr>
          <a:xfrm>
            <a:off x="3352657" y="3075918"/>
            <a:ext cx="3642978" cy="3562461"/>
          </a:xfrm>
          <a:prstGeom prst="rect">
            <a:avLst/>
          </a:prstGeom>
        </p:spPr>
      </p:pic>
      <p:pic>
        <p:nvPicPr>
          <p:cNvPr id="136" name="Immagine 135">
            <a:extLst>
              <a:ext uri="{FF2B5EF4-FFF2-40B4-BE49-F238E27FC236}">
                <a16:creationId xmlns:a16="http://schemas.microsoft.com/office/drawing/2014/main" id="{BC3D5547-6F30-C648-826B-FDA7512FB3AC}"/>
              </a:ext>
            </a:extLst>
          </p:cNvPr>
          <p:cNvPicPr>
            <a:picLocks noChangeAspect="1"/>
          </p:cNvPicPr>
          <p:nvPr/>
        </p:nvPicPr>
        <p:blipFill>
          <a:blip r:embed="rId13"/>
          <a:stretch>
            <a:fillRect/>
          </a:stretch>
        </p:blipFill>
        <p:spPr>
          <a:xfrm>
            <a:off x="7260421" y="233972"/>
            <a:ext cx="526811" cy="515912"/>
          </a:xfrm>
          <a:prstGeom prst="rect">
            <a:avLst/>
          </a:prstGeom>
        </p:spPr>
      </p:pic>
      <p:pic>
        <p:nvPicPr>
          <p:cNvPr id="137" name="Immagine 136">
            <a:extLst>
              <a:ext uri="{FF2B5EF4-FFF2-40B4-BE49-F238E27FC236}">
                <a16:creationId xmlns:a16="http://schemas.microsoft.com/office/drawing/2014/main" id="{03AD3342-AB39-F84E-86BB-EE843BB770F5}"/>
              </a:ext>
            </a:extLst>
          </p:cNvPr>
          <p:cNvPicPr>
            <a:picLocks noChangeAspect="1"/>
          </p:cNvPicPr>
          <p:nvPr/>
        </p:nvPicPr>
        <p:blipFill>
          <a:blip r:embed="rId14"/>
          <a:stretch>
            <a:fillRect/>
          </a:stretch>
        </p:blipFill>
        <p:spPr>
          <a:xfrm>
            <a:off x="1812337" y="247995"/>
            <a:ext cx="467327" cy="478454"/>
          </a:xfrm>
          <a:prstGeom prst="rect">
            <a:avLst/>
          </a:prstGeom>
        </p:spPr>
      </p:pic>
      <p:pic>
        <p:nvPicPr>
          <p:cNvPr id="138" name="Immagine 137">
            <a:extLst>
              <a:ext uri="{FF2B5EF4-FFF2-40B4-BE49-F238E27FC236}">
                <a16:creationId xmlns:a16="http://schemas.microsoft.com/office/drawing/2014/main" id="{3690104C-C344-B249-8D62-DC00C76364C3}"/>
              </a:ext>
            </a:extLst>
          </p:cNvPr>
          <p:cNvPicPr>
            <a:picLocks noChangeAspect="1"/>
          </p:cNvPicPr>
          <p:nvPr/>
        </p:nvPicPr>
        <p:blipFill>
          <a:blip r:embed="rId15"/>
          <a:stretch>
            <a:fillRect/>
          </a:stretch>
        </p:blipFill>
        <p:spPr>
          <a:xfrm>
            <a:off x="9603972" y="281029"/>
            <a:ext cx="526812" cy="506705"/>
          </a:xfrm>
          <a:prstGeom prst="rect">
            <a:avLst/>
          </a:prstGeom>
        </p:spPr>
      </p:pic>
      <p:sp>
        <p:nvSpPr>
          <p:cNvPr id="139" name="CasellaDiTesto 138">
            <a:extLst>
              <a:ext uri="{FF2B5EF4-FFF2-40B4-BE49-F238E27FC236}">
                <a16:creationId xmlns:a16="http://schemas.microsoft.com/office/drawing/2014/main" id="{7E95C7DE-15FC-7949-B126-427117CF54CF}"/>
              </a:ext>
            </a:extLst>
          </p:cNvPr>
          <p:cNvSpPr txBox="1"/>
          <p:nvPr/>
        </p:nvSpPr>
        <p:spPr>
          <a:xfrm>
            <a:off x="7282415" y="2561491"/>
            <a:ext cx="2159566" cy="738664"/>
          </a:xfrm>
          <a:prstGeom prst="rect">
            <a:avLst/>
          </a:prstGeom>
          <a:solidFill>
            <a:schemeClr val="bg1"/>
          </a:solidFill>
        </p:spPr>
        <p:txBody>
          <a:bodyPr wrap="square" rtlCol="0">
            <a:spAutoFit/>
          </a:bodyPr>
          <a:lstStyle/>
          <a:p>
            <a:pPr algn="ctr"/>
            <a:r>
              <a:rPr lang="en-US" sz="1400" dirty="0">
                <a:cs typeface="Times New Roman" panose="02020603050405020304" pitchFamily="18" charset="0"/>
              </a:rPr>
              <a:t>Warehouse assistants pick the clothes to be sent back to the counter </a:t>
            </a:r>
          </a:p>
        </p:txBody>
      </p:sp>
      <p:sp>
        <p:nvSpPr>
          <p:cNvPr id="140" name="CasellaDiTesto 139">
            <a:extLst>
              <a:ext uri="{FF2B5EF4-FFF2-40B4-BE49-F238E27FC236}">
                <a16:creationId xmlns:a16="http://schemas.microsoft.com/office/drawing/2014/main" id="{A190BF01-FED3-8448-B532-8E0997833CD6}"/>
              </a:ext>
            </a:extLst>
          </p:cNvPr>
          <p:cNvSpPr txBox="1"/>
          <p:nvPr/>
        </p:nvSpPr>
        <p:spPr>
          <a:xfrm>
            <a:off x="10252223" y="2909387"/>
            <a:ext cx="1886769" cy="1600438"/>
          </a:xfrm>
          <a:prstGeom prst="rect">
            <a:avLst/>
          </a:prstGeom>
          <a:solidFill>
            <a:schemeClr val="bg1"/>
          </a:solidFill>
        </p:spPr>
        <p:txBody>
          <a:bodyPr wrap="square" rtlCol="0">
            <a:spAutoFit/>
          </a:bodyPr>
          <a:lstStyle/>
          <a:p>
            <a:pPr algn="ctr"/>
            <a:r>
              <a:rPr lang="en-US" sz="1400" dirty="0">
                <a:cs typeface="Times New Roman" panose="02020603050405020304" pitchFamily="18" charset="0"/>
              </a:rPr>
              <a:t>Special sensors embedded in the counter door read the labels on the clothing items, and linked software matches the items to the order. </a:t>
            </a:r>
          </a:p>
        </p:txBody>
      </p:sp>
      <p:sp>
        <p:nvSpPr>
          <p:cNvPr id="141" name="Rettangolo 140">
            <a:extLst>
              <a:ext uri="{FF2B5EF4-FFF2-40B4-BE49-F238E27FC236}">
                <a16:creationId xmlns:a16="http://schemas.microsoft.com/office/drawing/2014/main" id="{259B5902-67ED-9444-B025-F428E3D8DD57}"/>
              </a:ext>
            </a:extLst>
          </p:cNvPr>
          <p:cNvSpPr/>
          <p:nvPr/>
        </p:nvSpPr>
        <p:spPr>
          <a:xfrm>
            <a:off x="6827151" y="5438846"/>
            <a:ext cx="2203079" cy="738664"/>
          </a:xfrm>
          <a:prstGeom prst="rect">
            <a:avLst/>
          </a:prstGeom>
        </p:spPr>
        <p:txBody>
          <a:bodyPr wrap="square">
            <a:spAutoFit/>
          </a:bodyPr>
          <a:lstStyle/>
          <a:p>
            <a:pPr algn="ctr"/>
            <a:r>
              <a:rPr lang="en-US" sz="1400" dirty="0">
                <a:cs typeface="Times New Roman" panose="02020603050405020304" pitchFamily="18" charset="0"/>
              </a:rPr>
              <a:t>Customers can continue to browse while they are waiting for their order. </a:t>
            </a:r>
          </a:p>
        </p:txBody>
      </p:sp>
      <p:cxnSp>
        <p:nvCxnSpPr>
          <p:cNvPr id="142" name="Connettore 4 141">
            <a:extLst>
              <a:ext uri="{FF2B5EF4-FFF2-40B4-BE49-F238E27FC236}">
                <a16:creationId xmlns:a16="http://schemas.microsoft.com/office/drawing/2014/main" id="{F57DB715-28FA-F940-9525-0FD3D5AA640B}"/>
              </a:ext>
            </a:extLst>
          </p:cNvPr>
          <p:cNvCxnSpPr/>
          <p:nvPr/>
        </p:nvCxnSpPr>
        <p:spPr>
          <a:xfrm flipV="1">
            <a:off x="5810488" y="3351520"/>
            <a:ext cx="3642978" cy="910470"/>
          </a:xfrm>
          <a:prstGeom prst="bentConnector3">
            <a:avLst>
              <a:gd name="adj1" fmla="val 50000"/>
            </a:avLst>
          </a:prstGeom>
          <a:ln w="28575">
            <a:solidFill>
              <a:srgbClr val="394549"/>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43" name="Rettangolo 142">
            <a:extLst>
              <a:ext uri="{FF2B5EF4-FFF2-40B4-BE49-F238E27FC236}">
                <a16:creationId xmlns:a16="http://schemas.microsoft.com/office/drawing/2014/main" id="{CE16BEEB-1E7D-BD44-B35A-BCBE4DB0A73A}"/>
              </a:ext>
            </a:extLst>
          </p:cNvPr>
          <p:cNvSpPr/>
          <p:nvPr/>
        </p:nvSpPr>
        <p:spPr>
          <a:xfrm>
            <a:off x="7697011" y="3527287"/>
            <a:ext cx="1743495" cy="1600438"/>
          </a:xfrm>
          <a:prstGeom prst="rect">
            <a:avLst/>
          </a:prstGeom>
        </p:spPr>
        <p:txBody>
          <a:bodyPr wrap="square">
            <a:spAutoFit/>
          </a:bodyPr>
          <a:lstStyle/>
          <a:p>
            <a:pPr algn="ctr"/>
            <a:r>
              <a:rPr lang="en-US" sz="1400" dirty="0">
                <a:cs typeface="Times New Roman" panose="02020603050405020304" pitchFamily="18" charset="0"/>
              </a:rPr>
              <a:t>The software registers that the order has arrived and automatically displays the order number on digital screens.</a:t>
            </a:r>
          </a:p>
        </p:txBody>
      </p:sp>
      <p:sp>
        <p:nvSpPr>
          <p:cNvPr id="127" name="CasellaDiTesto 126">
            <a:extLst>
              <a:ext uri="{FF2B5EF4-FFF2-40B4-BE49-F238E27FC236}">
                <a16:creationId xmlns:a16="http://schemas.microsoft.com/office/drawing/2014/main" id="{93F2D262-CDDC-3B47-80B2-EDDABFFC9DEF}"/>
              </a:ext>
            </a:extLst>
          </p:cNvPr>
          <p:cNvSpPr txBox="1"/>
          <p:nvPr/>
        </p:nvSpPr>
        <p:spPr>
          <a:xfrm>
            <a:off x="2139898" y="2561491"/>
            <a:ext cx="1966195" cy="738664"/>
          </a:xfrm>
          <a:prstGeom prst="rect">
            <a:avLst/>
          </a:prstGeom>
          <a:noFill/>
        </p:spPr>
        <p:txBody>
          <a:bodyPr wrap="square" rtlCol="0">
            <a:spAutoFit/>
          </a:bodyPr>
          <a:lstStyle/>
          <a:p>
            <a:pPr algn="ctr"/>
            <a:r>
              <a:rPr lang="en-US" sz="1400" dirty="0">
                <a:cs typeface="Times New Roman" panose="02020603050405020304" pitchFamily="18" charset="0"/>
              </a:rPr>
              <a:t>The customer asks the size</a:t>
            </a:r>
          </a:p>
          <a:p>
            <a:pPr algn="ctr"/>
            <a:r>
              <a:rPr lang="en-US" sz="1400" dirty="0">
                <a:cs typeface="Times New Roman" panose="02020603050405020304" pitchFamily="18" charset="0"/>
              </a:rPr>
              <a:t> that she needs</a:t>
            </a:r>
          </a:p>
        </p:txBody>
      </p:sp>
      <p:sp>
        <p:nvSpPr>
          <p:cNvPr id="131" name="CasellaDiTesto 130">
            <a:extLst>
              <a:ext uri="{FF2B5EF4-FFF2-40B4-BE49-F238E27FC236}">
                <a16:creationId xmlns:a16="http://schemas.microsoft.com/office/drawing/2014/main" id="{45C59A61-0224-E44E-BA45-0EFB05B2C7D8}"/>
              </a:ext>
            </a:extLst>
          </p:cNvPr>
          <p:cNvSpPr txBox="1"/>
          <p:nvPr/>
        </p:nvSpPr>
        <p:spPr>
          <a:xfrm>
            <a:off x="4761013" y="2561491"/>
            <a:ext cx="2072830" cy="738664"/>
          </a:xfrm>
          <a:prstGeom prst="rect">
            <a:avLst/>
          </a:prstGeom>
          <a:noFill/>
        </p:spPr>
        <p:txBody>
          <a:bodyPr wrap="square" rtlCol="0">
            <a:spAutoFit/>
          </a:bodyPr>
          <a:lstStyle/>
          <a:p>
            <a:pPr algn="ctr"/>
            <a:r>
              <a:rPr lang="en-US" sz="1400" dirty="0">
                <a:cs typeface="Times New Roman" panose="02020603050405020304" pitchFamily="18" charset="0"/>
              </a:rPr>
              <a:t>The employee sends a request</a:t>
            </a:r>
          </a:p>
          <a:p>
            <a:pPr algn="ctr"/>
            <a:r>
              <a:rPr lang="en-US" sz="1400" dirty="0">
                <a:cs typeface="Times New Roman" panose="02020603050405020304" pitchFamily="18" charset="0"/>
              </a:rPr>
              <a:t> to the store warehouse</a:t>
            </a:r>
          </a:p>
        </p:txBody>
      </p:sp>
      <p:pic>
        <p:nvPicPr>
          <p:cNvPr id="26" name="Immagine 25">
            <a:extLst>
              <a:ext uri="{FF2B5EF4-FFF2-40B4-BE49-F238E27FC236}">
                <a16:creationId xmlns:a16="http://schemas.microsoft.com/office/drawing/2014/main" id="{38E08467-7BE1-9848-B501-A11E78E9304E}"/>
              </a:ext>
            </a:extLst>
          </p:cNvPr>
          <p:cNvPicPr>
            <a:picLocks noChangeAspect="1"/>
          </p:cNvPicPr>
          <p:nvPr/>
        </p:nvPicPr>
        <p:blipFill rotWithShape="1">
          <a:blip r:embed="rId16">
            <a:extLst>
              <a:ext uri="{BEBA8EAE-BF5A-486C-A8C5-ECC9F3942E4B}">
                <a14:imgProps xmlns:a14="http://schemas.microsoft.com/office/drawing/2010/main">
                  <a14:imgLayer r:embed="rId17">
                    <a14:imgEffect>
                      <a14:backgroundRemoval t="25389" b="63860" l="19565" r="40839">
                        <a14:foregroundMark x1="19720" y1="61528" x2="24845" y2="62565"/>
                        <a14:foregroundMark x1="35093" y1="63860" x2="35870" y2="63472"/>
                        <a14:foregroundMark x1="33851" y1="31606" x2="33851" y2="31606"/>
                        <a14:backgroundMark x1="37578" y1="43394" x2="41615" y2="46632"/>
                        <a14:backgroundMark x1="41615" y1="46632" x2="41615" y2="46891"/>
                        <a14:backgroundMark x1="38199" y1="46762" x2="39752" y2="51554"/>
                        <a14:backgroundMark x1="39752" y1="51554" x2="40062" y2="51943"/>
                        <a14:backgroundMark x1="39130" y1="52202" x2="39286" y2="54404"/>
                        <a14:backgroundMark x1="39130" y1="55052" x2="39596" y2="55829"/>
                        <a14:backgroundMark x1="39286" y1="56088" x2="40683" y2="58679"/>
                        <a14:backgroundMark x1="22516" y1="30959" x2="22516" y2="30959"/>
                        <a14:backgroundMark x1="22205" y1="31347" x2="24689" y2="31477"/>
                        <a14:backgroundMark x1="27019" y1="31477" x2="32298" y2="31347"/>
                        <a14:backgroundMark x1="34783" y1="31477" x2="37422" y2="31347"/>
                        <a14:backgroundMark x1="34006" y1="31606" x2="33385" y2="29793"/>
                        <a14:backgroundMark x1="29037" y1="26943" x2="34317" y2="28756"/>
                        <a14:backgroundMark x1="34317" y1="28756" x2="34317" y2="28756"/>
                        <a14:backgroundMark x1="33851" y1="29663" x2="34783" y2="29663"/>
                      </a14:backgroundRemoval>
                    </a14:imgEffect>
                  </a14:imgLayer>
                </a14:imgProps>
              </a:ext>
            </a:extLst>
          </a:blip>
          <a:srcRect l="17391" t="21073" r="56462" b="33280"/>
          <a:stretch/>
        </p:blipFill>
        <p:spPr>
          <a:xfrm>
            <a:off x="562172" y="768702"/>
            <a:ext cx="548339" cy="1147527"/>
          </a:xfrm>
          <a:prstGeom prst="rect">
            <a:avLst/>
          </a:prstGeom>
        </p:spPr>
      </p:pic>
    </p:spTree>
    <p:extLst>
      <p:ext uri="{BB962C8B-B14F-4D97-AF65-F5344CB8AC3E}">
        <p14:creationId xmlns:p14="http://schemas.microsoft.com/office/powerpoint/2010/main" val="28205111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84DBAFF-D63D-BAB1-303C-86725EA609B1}"/>
              </a:ext>
            </a:extLst>
          </p:cNvPr>
          <p:cNvSpPr>
            <a:spLocks noGrp="1"/>
          </p:cNvSpPr>
          <p:nvPr>
            <p:ph type="title"/>
          </p:nvPr>
        </p:nvSpPr>
        <p:spPr>
          <a:xfrm>
            <a:off x="1729740" y="380682"/>
            <a:ext cx="8732520" cy="6096635"/>
          </a:xfrm>
        </p:spPr>
        <p:txBody>
          <a:bodyPr>
            <a:normAutofit fontScale="90000"/>
          </a:bodyPr>
          <a:lstStyle/>
          <a:p>
            <a:pPr algn="ctr"/>
            <a:r>
              <a:rPr lang="en-US" sz="11500" b="0" i="0" dirty="0">
                <a:solidFill>
                  <a:srgbClr val="374151"/>
                </a:solidFill>
                <a:effectLst/>
                <a:latin typeface="+mn-lt"/>
              </a:rPr>
              <a:t>What can be the effects of narrowcasting technology?</a:t>
            </a:r>
            <a:endParaRPr lang="en-US" sz="11500" dirty="0">
              <a:latin typeface="+mn-lt"/>
            </a:endParaRPr>
          </a:p>
        </p:txBody>
      </p:sp>
    </p:spTree>
    <p:extLst>
      <p:ext uri="{BB962C8B-B14F-4D97-AF65-F5344CB8AC3E}">
        <p14:creationId xmlns:p14="http://schemas.microsoft.com/office/powerpoint/2010/main" val="21358142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tangolo 8">
            <a:extLst>
              <a:ext uri="{FF2B5EF4-FFF2-40B4-BE49-F238E27FC236}">
                <a16:creationId xmlns:a16="http://schemas.microsoft.com/office/drawing/2014/main" id="{85311E9B-97E8-B14F-849E-D59F8F14BAFF}"/>
              </a:ext>
            </a:extLst>
          </p:cNvPr>
          <p:cNvSpPr/>
          <p:nvPr/>
        </p:nvSpPr>
        <p:spPr>
          <a:xfrm>
            <a:off x="4963060" y="2875174"/>
            <a:ext cx="2569855" cy="584775"/>
          </a:xfrm>
          <a:prstGeom prst="rect">
            <a:avLst/>
          </a:prstGeom>
        </p:spPr>
        <p:txBody>
          <a:bodyPr wrap="square">
            <a:spAutoFit/>
          </a:bodyPr>
          <a:lstStyle/>
          <a:p>
            <a:r>
              <a:rPr lang="en-US" sz="3200" b="1" dirty="0">
                <a:sym typeface="Patrick Hand"/>
              </a:rPr>
              <a:t>TECHNOLOGY</a:t>
            </a:r>
            <a:r>
              <a:rPr lang="en-US" b="1" dirty="0">
                <a:sym typeface="Patrick Hand"/>
              </a:rPr>
              <a:t> </a:t>
            </a:r>
          </a:p>
        </p:txBody>
      </p:sp>
      <p:sp>
        <p:nvSpPr>
          <p:cNvPr id="5" name="Google Shape;90;p20">
            <a:extLst>
              <a:ext uri="{FF2B5EF4-FFF2-40B4-BE49-F238E27FC236}">
                <a16:creationId xmlns:a16="http://schemas.microsoft.com/office/drawing/2014/main" id="{9C1A91D9-DDF3-824D-B95B-B5ECC7C92B79}"/>
              </a:ext>
            </a:extLst>
          </p:cNvPr>
          <p:cNvSpPr txBox="1">
            <a:spLocks/>
          </p:cNvSpPr>
          <p:nvPr/>
        </p:nvSpPr>
        <p:spPr>
          <a:xfrm>
            <a:off x="2670628" y="2111831"/>
            <a:ext cx="6850743" cy="4499429"/>
          </a:xfrm>
          <a:prstGeom prst="rect">
            <a:avLst/>
          </a:prstGeom>
        </p:spPr>
        <p:txBody>
          <a:bodyPr spcFirstLastPara="1" vert="horz" wrap="square" lIns="0" tIns="0" rIns="0" bIns="0" rtlCol="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4288" indent="14288" algn="ctr">
              <a:buFont typeface="Arial" panose="020B0604020202020204" pitchFamily="34" charset="0"/>
              <a:buNone/>
            </a:pPr>
            <a:r>
              <a:rPr lang="en-US" b="1" dirty="0"/>
              <a:t>Goals of the </a:t>
            </a:r>
          </a:p>
          <a:p>
            <a:pPr marL="14288" indent="14288" algn="ctr">
              <a:buFont typeface="Arial" panose="020B0604020202020204" pitchFamily="34" charset="0"/>
              <a:buNone/>
            </a:pPr>
            <a:endParaRPr lang="en-US" b="1" dirty="0"/>
          </a:p>
          <a:p>
            <a:pPr marL="317500" indent="-190500"/>
            <a:endParaRPr lang="en-US" sz="2400" dirty="0"/>
          </a:p>
          <a:p>
            <a:pPr marL="317500" indent="-190500"/>
            <a:r>
              <a:rPr lang="en-US" sz="2400" dirty="0"/>
              <a:t>enabling customers to reallocate time across activities to achieve greater convenience</a:t>
            </a:r>
          </a:p>
          <a:p>
            <a:pPr marL="317500" indent="-190500"/>
            <a:endParaRPr lang="en-US" sz="2400" dirty="0"/>
          </a:p>
          <a:p>
            <a:pPr marL="317500" indent="-190500"/>
            <a:r>
              <a:rPr lang="en-US" sz="2400" dirty="0"/>
              <a:t>increase customer spending allowing the customers be free to walk around, spot more clothes, and shop more.</a:t>
            </a:r>
          </a:p>
        </p:txBody>
      </p:sp>
      <p:pic>
        <p:nvPicPr>
          <p:cNvPr id="27650" name="Picture 2">
            <a:extLst>
              <a:ext uri="{FF2B5EF4-FFF2-40B4-BE49-F238E27FC236}">
                <a16:creationId xmlns:a16="http://schemas.microsoft.com/office/drawing/2014/main" id="{08DCEFB6-C30A-6349-968B-A3EA1CDE3F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5856" y="1074057"/>
            <a:ext cx="1560288" cy="1560288"/>
          </a:xfrm>
          <a:prstGeom prst="rect">
            <a:avLst/>
          </a:prstGeom>
          <a:noFill/>
          <a:extLst>
            <a:ext uri="{909E8E84-426E-40DD-AFC4-6F175D3DCCD1}">
              <a14:hiddenFill xmlns:a14="http://schemas.microsoft.com/office/drawing/2010/main">
                <a:solidFill>
                  <a:srgbClr val="FFFFFF"/>
                </a:solidFill>
              </a14:hiddenFill>
            </a:ext>
          </a:extLst>
        </p:spPr>
      </p:pic>
      <p:sp>
        <p:nvSpPr>
          <p:cNvPr id="7" name="Rettangolo 6">
            <a:extLst>
              <a:ext uri="{FF2B5EF4-FFF2-40B4-BE49-F238E27FC236}">
                <a16:creationId xmlns:a16="http://schemas.microsoft.com/office/drawing/2014/main" id="{066976A3-4918-F649-9EB0-CC19F52BE8D7}"/>
              </a:ext>
            </a:extLst>
          </p:cNvPr>
          <p:cNvSpPr/>
          <p:nvPr/>
        </p:nvSpPr>
        <p:spPr>
          <a:xfrm>
            <a:off x="4521198" y="2867134"/>
            <a:ext cx="3304273" cy="584775"/>
          </a:xfrm>
          <a:prstGeom prst="rect">
            <a:avLst/>
          </a:prstGeom>
        </p:spPr>
        <p:txBody>
          <a:bodyPr wrap="square">
            <a:spAutoFit/>
          </a:bodyPr>
          <a:lstStyle/>
          <a:p>
            <a:pPr algn="ctr"/>
            <a:r>
              <a:rPr lang="en-US" sz="3200" b="1" dirty="0">
                <a:ln>
                  <a:solidFill>
                    <a:sysClr val="windowText" lastClr="000000"/>
                  </a:solidFill>
                </a:ln>
                <a:solidFill>
                  <a:schemeClr val="accent4"/>
                </a:solidFill>
                <a:sym typeface="Patrick Hand"/>
              </a:rPr>
              <a:t>TECHNOLOGY </a:t>
            </a:r>
            <a:endParaRPr lang="it-IT" sz="3200" dirty="0"/>
          </a:p>
        </p:txBody>
      </p:sp>
    </p:spTree>
    <p:extLst>
      <p:ext uri="{BB962C8B-B14F-4D97-AF65-F5344CB8AC3E}">
        <p14:creationId xmlns:p14="http://schemas.microsoft.com/office/powerpoint/2010/main" val="40741254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64734026-6F9B-978C-92F1-97BBCDCB5548}"/>
              </a:ext>
            </a:extLst>
          </p:cNvPr>
          <p:cNvSpPr>
            <a:spLocks noGrp="1"/>
          </p:cNvSpPr>
          <p:nvPr>
            <p:ph type="title"/>
          </p:nvPr>
        </p:nvSpPr>
        <p:spPr>
          <a:xfrm>
            <a:off x="620926" y="4712388"/>
            <a:ext cx="3418990" cy="1412119"/>
          </a:xfrm>
        </p:spPr>
        <p:txBody>
          <a:bodyPr vert="horz" lIns="91440" tIns="45720" rIns="91440" bIns="45720" rtlCol="0" anchor="ctr">
            <a:normAutofit/>
          </a:bodyPr>
          <a:lstStyle/>
          <a:p>
            <a:r>
              <a:rPr lang="en-US" dirty="0">
                <a:latin typeface="+mn-lt"/>
                <a:ea typeface="+mn-ea"/>
                <a:cs typeface="+mn-cs"/>
              </a:rPr>
              <a:t>So…</a:t>
            </a:r>
          </a:p>
        </p:txBody>
      </p:sp>
      <p:pic>
        <p:nvPicPr>
          <p:cNvPr id="6" name="Picture 5" descr="Abstract blurred background of department store">
            <a:extLst>
              <a:ext uri="{FF2B5EF4-FFF2-40B4-BE49-F238E27FC236}">
                <a16:creationId xmlns:a16="http://schemas.microsoft.com/office/drawing/2014/main" id="{1BA1FF03-848D-51C2-8D70-CA240BBFFB32}"/>
              </a:ext>
            </a:extLst>
          </p:cNvPr>
          <p:cNvPicPr>
            <a:picLocks noChangeAspect="1"/>
          </p:cNvPicPr>
          <p:nvPr/>
        </p:nvPicPr>
        <p:blipFill rotWithShape="1">
          <a:blip r:embed="rId2"/>
          <a:srcRect t="10038" b="33949"/>
          <a:stretch/>
        </p:blipFill>
        <p:spPr>
          <a:xfrm>
            <a:off x="20" y="10"/>
            <a:ext cx="12191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26" name="sketch line">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61305" y="5468206"/>
            <a:ext cx="1371600" cy="18288"/>
          </a:xfrm>
          <a:custGeom>
            <a:avLst/>
            <a:gdLst>
              <a:gd name="connsiteX0" fmla="*/ 0 w 1371600"/>
              <a:gd name="connsiteY0" fmla="*/ 0 h 18288"/>
              <a:gd name="connsiteX1" fmla="*/ 685800 w 1371600"/>
              <a:gd name="connsiteY1" fmla="*/ 0 h 18288"/>
              <a:gd name="connsiteX2" fmla="*/ 1371600 w 1371600"/>
              <a:gd name="connsiteY2" fmla="*/ 0 h 18288"/>
              <a:gd name="connsiteX3" fmla="*/ 1371600 w 1371600"/>
              <a:gd name="connsiteY3" fmla="*/ 18288 h 18288"/>
              <a:gd name="connsiteX4" fmla="*/ 713232 w 1371600"/>
              <a:gd name="connsiteY4" fmla="*/ 18288 h 18288"/>
              <a:gd name="connsiteX5" fmla="*/ 0 w 1371600"/>
              <a:gd name="connsiteY5" fmla="*/ 18288 h 18288"/>
              <a:gd name="connsiteX6" fmla="*/ 0 w 1371600"/>
              <a:gd name="connsiteY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8288" fill="none" extrusionOk="0">
                <a:moveTo>
                  <a:pt x="0" y="0"/>
                </a:moveTo>
                <a:cubicBezTo>
                  <a:pt x="247303" y="31625"/>
                  <a:pt x="422310" y="-25629"/>
                  <a:pt x="685800" y="0"/>
                </a:cubicBezTo>
                <a:cubicBezTo>
                  <a:pt x="949290" y="25629"/>
                  <a:pt x="1192357" y="6696"/>
                  <a:pt x="1371600" y="0"/>
                </a:cubicBezTo>
                <a:cubicBezTo>
                  <a:pt x="1371355" y="6649"/>
                  <a:pt x="1371915" y="11310"/>
                  <a:pt x="1371600" y="18288"/>
                </a:cubicBezTo>
                <a:cubicBezTo>
                  <a:pt x="1107995" y="26464"/>
                  <a:pt x="1033361" y="32942"/>
                  <a:pt x="713232" y="18288"/>
                </a:cubicBezTo>
                <a:cubicBezTo>
                  <a:pt x="393103" y="3634"/>
                  <a:pt x="289343" y="43221"/>
                  <a:pt x="0" y="18288"/>
                </a:cubicBezTo>
                <a:cubicBezTo>
                  <a:pt x="-459" y="11562"/>
                  <a:pt x="-31" y="5093"/>
                  <a:pt x="0" y="0"/>
                </a:cubicBezTo>
                <a:close/>
              </a:path>
              <a:path w="1371600" h="18288" stroke="0" extrusionOk="0">
                <a:moveTo>
                  <a:pt x="0" y="0"/>
                </a:moveTo>
                <a:cubicBezTo>
                  <a:pt x="170249" y="-24099"/>
                  <a:pt x="504634" y="14338"/>
                  <a:pt x="644652" y="0"/>
                </a:cubicBezTo>
                <a:cubicBezTo>
                  <a:pt x="784670" y="-14338"/>
                  <a:pt x="1087773" y="8679"/>
                  <a:pt x="1371600" y="0"/>
                </a:cubicBezTo>
                <a:cubicBezTo>
                  <a:pt x="1372456" y="3662"/>
                  <a:pt x="1371030" y="13946"/>
                  <a:pt x="1371600" y="18288"/>
                </a:cubicBezTo>
                <a:cubicBezTo>
                  <a:pt x="1176823" y="-1409"/>
                  <a:pt x="900830" y="9989"/>
                  <a:pt x="713232" y="18288"/>
                </a:cubicBezTo>
                <a:cubicBezTo>
                  <a:pt x="525634" y="26587"/>
                  <a:pt x="282837" y="5724"/>
                  <a:pt x="0" y="18288"/>
                </a:cubicBezTo>
                <a:cubicBezTo>
                  <a:pt x="367" y="13143"/>
                  <a:pt x="-823" y="5844"/>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61569767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olo 1">
            <a:extLst>
              <a:ext uri="{FF2B5EF4-FFF2-40B4-BE49-F238E27FC236}">
                <a16:creationId xmlns:a16="http://schemas.microsoft.com/office/drawing/2014/main" id="{3D90674E-EDA9-E151-4652-CC416436BD52}"/>
              </a:ext>
            </a:extLst>
          </p:cNvPr>
          <p:cNvSpPr txBox="1">
            <a:spLocks/>
          </p:cNvSpPr>
          <p:nvPr/>
        </p:nvSpPr>
        <p:spPr>
          <a:xfrm>
            <a:off x="4654294" y="4777739"/>
            <a:ext cx="6897626" cy="1399223"/>
          </a:xfrm>
          <a:prstGeom prst="rect">
            <a:avLst/>
          </a:prstGeom>
        </p:spPr>
        <p:txBody>
          <a:bodyPr vert="horz" lIns="91440" tIns="45720" rIns="91440" bIns="45720" rtlCol="0" anchor="ct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indent="-228600">
              <a:spcAft>
                <a:spcPts val="600"/>
              </a:spcAft>
              <a:buFont typeface="Arial" panose="020B0604020202020204" pitchFamily="34" charset="0"/>
              <a:buChar char="•"/>
            </a:pPr>
            <a:endParaRPr lang="en-US" sz="2200" dirty="0">
              <a:latin typeface="+mn-lt"/>
              <a:ea typeface="+mn-ea"/>
              <a:cs typeface="+mn-cs"/>
            </a:endParaRPr>
          </a:p>
          <a:p>
            <a:pPr>
              <a:spcAft>
                <a:spcPts val="600"/>
              </a:spcAft>
            </a:pPr>
            <a:r>
              <a:rPr lang="en-US" sz="5700" dirty="0">
                <a:latin typeface="+mn-lt"/>
                <a:ea typeface="+mn-ea"/>
                <a:cs typeface="+mn-cs"/>
              </a:rPr>
              <a:t>…how can physical stores adapt?</a:t>
            </a:r>
          </a:p>
        </p:txBody>
      </p:sp>
    </p:spTree>
    <p:extLst>
      <p:ext uri="{BB962C8B-B14F-4D97-AF65-F5344CB8AC3E}">
        <p14:creationId xmlns:p14="http://schemas.microsoft.com/office/powerpoint/2010/main" val="15876056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 name="Immagine 78">
            <a:extLst>
              <a:ext uri="{FF2B5EF4-FFF2-40B4-BE49-F238E27FC236}">
                <a16:creationId xmlns:a16="http://schemas.microsoft.com/office/drawing/2014/main" id="{365ECAEC-AEEA-E249-B570-2EE72C8841CB}"/>
              </a:ext>
            </a:extLst>
          </p:cNvPr>
          <p:cNvPicPr>
            <a:picLocks noChangeAspect="1"/>
          </p:cNvPicPr>
          <p:nvPr/>
        </p:nvPicPr>
        <p:blipFill>
          <a:blip r:embed="rId2"/>
          <a:stretch>
            <a:fillRect/>
          </a:stretch>
        </p:blipFill>
        <p:spPr>
          <a:xfrm>
            <a:off x="5234938" y="1440440"/>
            <a:ext cx="1549400" cy="2184400"/>
          </a:xfrm>
          <a:prstGeom prst="rect">
            <a:avLst/>
          </a:prstGeom>
        </p:spPr>
      </p:pic>
      <p:sp>
        <p:nvSpPr>
          <p:cNvPr id="6" name="Rettangolo 5">
            <a:extLst>
              <a:ext uri="{FF2B5EF4-FFF2-40B4-BE49-F238E27FC236}">
                <a16:creationId xmlns:a16="http://schemas.microsoft.com/office/drawing/2014/main" id="{D0CE066B-A864-3F42-9793-93283703AD9A}"/>
              </a:ext>
            </a:extLst>
          </p:cNvPr>
          <p:cNvSpPr/>
          <p:nvPr/>
        </p:nvSpPr>
        <p:spPr>
          <a:xfrm>
            <a:off x="765643" y="1080325"/>
            <a:ext cx="10929258" cy="400110"/>
          </a:xfrm>
          <a:prstGeom prst="rect">
            <a:avLst/>
          </a:prstGeom>
          <a:noFill/>
          <a:effectLst/>
        </p:spPr>
        <p:txBody>
          <a:bodyPr wrap="square">
            <a:spAutoFit/>
          </a:bodyPr>
          <a:lstStyle/>
          <a:p>
            <a:pPr algn="ctr"/>
            <a:r>
              <a:rPr lang="en-US" sz="2000" dirty="0">
                <a:solidFill>
                  <a:srgbClr val="393B44"/>
                </a:solidFill>
              </a:rPr>
              <a:t>In all our studies, we manipulate the </a:t>
            </a:r>
            <a:r>
              <a:rPr lang="en-US" sz="2000" b="1" dirty="0"/>
              <a:t>presence/absence </a:t>
            </a:r>
            <a:r>
              <a:rPr lang="en-US" sz="2000" dirty="0">
                <a:solidFill>
                  <a:srgbClr val="393B44"/>
                </a:solidFill>
              </a:rPr>
              <a:t>of narrowcasting technology </a:t>
            </a:r>
          </a:p>
        </p:txBody>
      </p:sp>
      <p:sp>
        <p:nvSpPr>
          <p:cNvPr id="15" name="Rettangolo 14">
            <a:extLst>
              <a:ext uri="{FF2B5EF4-FFF2-40B4-BE49-F238E27FC236}">
                <a16:creationId xmlns:a16="http://schemas.microsoft.com/office/drawing/2014/main" id="{96218B3C-9E86-5941-B678-42ED37B33A45}"/>
              </a:ext>
            </a:extLst>
          </p:cNvPr>
          <p:cNvSpPr/>
          <p:nvPr/>
        </p:nvSpPr>
        <p:spPr>
          <a:xfrm>
            <a:off x="4605816" y="322788"/>
            <a:ext cx="2980368" cy="707886"/>
          </a:xfrm>
          <a:prstGeom prst="rect">
            <a:avLst/>
          </a:prstGeom>
        </p:spPr>
        <p:txBody>
          <a:bodyPr wrap="none">
            <a:spAutoFit/>
          </a:bodyPr>
          <a:lstStyle/>
          <a:p>
            <a:r>
              <a:rPr lang="en" sz="4000" dirty="0">
                <a:solidFill>
                  <a:schemeClr val="dk1"/>
                </a:solidFill>
                <a:sym typeface="Patrick Hand SC"/>
              </a:rPr>
              <a:t>Manipulation</a:t>
            </a:r>
            <a:endParaRPr lang="it-IT" sz="4000" dirty="0">
              <a:solidFill>
                <a:schemeClr val="dk1"/>
              </a:solidFill>
              <a:sym typeface="Patrick Hand SC"/>
            </a:endParaRPr>
          </a:p>
        </p:txBody>
      </p:sp>
      <p:pic>
        <p:nvPicPr>
          <p:cNvPr id="31" name="Immagine 30">
            <a:extLst>
              <a:ext uri="{FF2B5EF4-FFF2-40B4-BE49-F238E27FC236}">
                <a16:creationId xmlns:a16="http://schemas.microsoft.com/office/drawing/2014/main" id="{B9568DD8-0B7C-B44F-9800-2A23407863AA}"/>
              </a:ext>
            </a:extLst>
          </p:cNvPr>
          <p:cNvPicPr>
            <a:picLocks noChangeAspect="1"/>
          </p:cNvPicPr>
          <p:nvPr/>
        </p:nvPicPr>
        <p:blipFill rotWithShape="1">
          <a:blip r:embed="rId3"/>
          <a:srcRect r="13159" b="13294"/>
          <a:stretch/>
        </p:blipFill>
        <p:spPr>
          <a:xfrm>
            <a:off x="2131579" y="3735192"/>
            <a:ext cx="3109730" cy="3040999"/>
          </a:xfrm>
          <a:prstGeom prst="rect">
            <a:avLst/>
          </a:prstGeom>
        </p:spPr>
      </p:pic>
      <p:pic>
        <p:nvPicPr>
          <p:cNvPr id="32" name="Immagine 31">
            <a:extLst>
              <a:ext uri="{FF2B5EF4-FFF2-40B4-BE49-F238E27FC236}">
                <a16:creationId xmlns:a16="http://schemas.microsoft.com/office/drawing/2014/main" id="{B43C9644-CD09-3247-93D0-E9170D0B2EC6}"/>
              </a:ext>
            </a:extLst>
          </p:cNvPr>
          <p:cNvPicPr>
            <a:picLocks noChangeAspect="1"/>
          </p:cNvPicPr>
          <p:nvPr/>
        </p:nvPicPr>
        <p:blipFill>
          <a:blip r:embed="rId4"/>
          <a:stretch>
            <a:fillRect/>
          </a:stretch>
        </p:blipFill>
        <p:spPr>
          <a:xfrm>
            <a:off x="6787751" y="3892643"/>
            <a:ext cx="3302973" cy="2883548"/>
          </a:xfrm>
          <a:prstGeom prst="rect">
            <a:avLst/>
          </a:prstGeom>
        </p:spPr>
      </p:pic>
      <p:pic>
        <p:nvPicPr>
          <p:cNvPr id="84" name="Immagine 83">
            <a:extLst>
              <a:ext uri="{FF2B5EF4-FFF2-40B4-BE49-F238E27FC236}">
                <a16:creationId xmlns:a16="http://schemas.microsoft.com/office/drawing/2014/main" id="{646CD472-0CA0-FA4D-BCE6-C601D2AC819A}"/>
              </a:ext>
            </a:extLst>
          </p:cNvPr>
          <p:cNvPicPr>
            <a:picLocks noChangeAspect="1"/>
          </p:cNvPicPr>
          <p:nvPr/>
        </p:nvPicPr>
        <p:blipFill>
          <a:blip r:embed="rId5"/>
          <a:stretch>
            <a:fillRect/>
          </a:stretch>
        </p:blipFill>
        <p:spPr>
          <a:xfrm>
            <a:off x="6753866" y="3768374"/>
            <a:ext cx="4000500" cy="3035300"/>
          </a:xfrm>
          <a:prstGeom prst="rect">
            <a:avLst/>
          </a:prstGeom>
        </p:spPr>
      </p:pic>
      <p:sp>
        <p:nvSpPr>
          <p:cNvPr id="35" name="Rettangolo 34">
            <a:extLst>
              <a:ext uri="{FF2B5EF4-FFF2-40B4-BE49-F238E27FC236}">
                <a16:creationId xmlns:a16="http://schemas.microsoft.com/office/drawing/2014/main" id="{4144DD43-EA66-5749-92AB-912452D8A15C}"/>
              </a:ext>
            </a:extLst>
          </p:cNvPr>
          <p:cNvSpPr/>
          <p:nvPr/>
        </p:nvSpPr>
        <p:spPr>
          <a:xfrm>
            <a:off x="7535646" y="2528502"/>
            <a:ext cx="1969976" cy="1169551"/>
          </a:xfrm>
          <a:prstGeom prst="rect">
            <a:avLst/>
          </a:prstGeom>
          <a:solidFill>
            <a:schemeClr val="bg1"/>
          </a:solidFill>
        </p:spPr>
        <p:txBody>
          <a:bodyPr wrap="square">
            <a:spAutoFit/>
          </a:bodyPr>
          <a:lstStyle/>
          <a:p>
            <a:pPr algn="ctr"/>
            <a:r>
              <a:rPr lang="en-US" sz="1400" dirty="0">
                <a:cs typeface="Times New Roman" panose="02020603050405020304" pitchFamily="18" charset="0"/>
              </a:rPr>
              <a:t>The software </a:t>
            </a:r>
            <a:r>
              <a:rPr lang="en-US" sz="1400" b="1" dirty="0">
                <a:cs typeface="Times New Roman" panose="02020603050405020304" pitchFamily="18" charset="0"/>
              </a:rPr>
              <a:t>does not </a:t>
            </a:r>
            <a:r>
              <a:rPr lang="en-US" sz="1400" dirty="0">
                <a:cs typeface="Times New Roman" panose="02020603050405020304" pitchFamily="18" charset="0"/>
              </a:rPr>
              <a:t>register that the order has arrived, hence the screens</a:t>
            </a:r>
            <a:r>
              <a:rPr lang="en-US" sz="1400" b="1" dirty="0">
                <a:cs typeface="Times New Roman" panose="02020603050405020304" pitchFamily="18" charset="0"/>
              </a:rPr>
              <a:t> do not</a:t>
            </a:r>
            <a:r>
              <a:rPr lang="en-US" sz="1400" dirty="0">
                <a:cs typeface="Times New Roman" panose="02020603050405020304" pitchFamily="18" charset="0"/>
              </a:rPr>
              <a:t> show the orders</a:t>
            </a:r>
          </a:p>
        </p:txBody>
      </p:sp>
      <p:pic>
        <p:nvPicPr>
          <p:cNvPr id="80" name="Immagine 79">
            <a:extLst>
              <a:ext uri="{FF2B5EF4-FFF2-40B4-BE49-F238E27FC236}">
                <a16:creationId xmlns:a16="http://schemas.microsoft.com/office/drawing/2014/main" id="{2BA41A1C-694D-B449-B5AB-977A4EB80565}"/>
              </a:ext>
            </a:extLst>
          </p:cNvPr>
          <p:cNvPicPr>
            <a:picLocks noChangeAspect="1"/>
          </p:cNvPicPr>
          <p:nvPr/>
        </p:nvPicPr>
        <p:blipFill>
          <a:blip r:embed="rId6"/>
          <a:stretch>
            <a:fillRect/>
          </a:stretch>
        </p:blipFill>
        <p:spPr>
          <a:xfrm>
            <a:off x="6124109" y="3141045"/>
            <a:ext cx="1701800" cy="1346200"/>
          </a:xfrm>
          <a:prstGeom prst="rect">
            <a:avLst/>
          </a:prstGeom>
        </p:spPr>
      </p:pic>
      <p:sp>
        <p:nvSpPr>
          <p:cNvPr id="74" name="CasellaDiTesto 73">
            <a:extLst>
              <a:ext uri="{FF2B5EF4-FFF2-40B4-BE49-F238E27FC236}">
                <a16:creationId xmlns:a16="http://schemas.microsoft.com/office/drawing/2014/main" id="{40CB3E24-874F-5E4B-BA13-C63D5A2651AE}"/>
              </a:ext>
            </a:extLst>
          </p:cNvPr>
          <p:cNvSpPr txBox="1"/>
          <p:nvPr/>
        </p:nvSpPr>
        <p:spPr>
          <a:xfrm>
            <a:off x="6230272" y="3930380"/>
            <a:ext cx="502061" cy="923330"/>
          </a:xfrm>
          <a:prstGeom prst="rect">
            <a:avLst/>
          </a:prstGeom>
          <a:noFill/>
        </p:spPr>
        <p:txBody>
          <a:bodyPr wrap="none" rtlCol="0">
            <a:spAutoFit/>
          </a:bodyPr>
          <a:lstStyle/>
          <a:p>
            <a:r>
              <a:rPr lang="it-IT" sz="5400" b="1" dirty="0">
                <a:solidFill>
                  <a:srgbClr val="FF0000"/>
                </a:solidFill>
              </a:rPr>
              <a:t>x</a:t>
            </a:r>
          </a:p>
        </p:txBody>
      </p:sp>
      <p:sp>
        <p:nvSpPr>
          <p:cNvPr id="75" name="Rettangolo 74">
            <a:extLst>
              <a:ext uri="{FF2B5EF4-FFF2-40B4-BE49-F238E27FC236}">
                <a16:creationId xmlns:a16="http://schemas.microsoft.com/office/drawing/2014/main" id="{0BBBD250-22AA-AC40-AC36-637BF7B19EBD}"/>
              </a:ext>
            </a:extLst>
          </p:cNvPr>
          <p:cNvSpPr/>
          <p:nvPr/>
        </p:nvSpPr>
        <p:spPr>
          <a:xfrm>
            <a:off x="193865" y="3461734"/>
            <a:ext cx="1359346" cy="646331"/>
          </a:xfrm>
          <a:prstGeom prst="rect">
            <a:avLst/>
          </a:prstGeom>
        </p:spPr>
        <p:txBody>
          <a:bodyPr wrap="none">
            <a:spAutoFit/>
          </a:bodyPr>
          <a:lstStyle/>
          <a:p>
            <a:r>
              <a:rPr lang="en-US" b="1" dirty="0">
                <a:ln>
                  <a:solidFill>
                    <a:sysClr val="windowText" lastClr="000000"/>
                  </a:solidFill>
                </a:ln>
                <a:solidFill>
                  <a:schemeClr val="accent4"/>
                </a:solidFill>
                <a:sym typeface="Patrick Hand"/>
              </a:rPr>
              <a:t> </a:t>
            </a:r>
          </a:p>
          <a:p>
            <a:pPr algn="ctr"/>
            <a:r>
              <a:rPr lang="en-US" b="1" dirty="0">
                <a:ln>
                  <a:solidFill>
                    <a:sysClr val="windowText" lastClr="000000"/>
                  </a:solidFill>
                </a:ln>
                <a:solidFill>
                  <a:schemeClr val="accent4"/>
                </a:solidFill>
                <a:sym typeface="Patrick Hand"/>
              </a:rPr>
              <a:t>PRESENCE</a:t>
            </a:r>
            <a:endParaRPr lang="it-IT" dirty="0"/>
          </a:p>
        </p:txBody>
      </p:sp>
      <p:sp>
        <p:nvSpPr>
          <p:cNvPr id="76" name="Rettangolo 75">
            <a:extLst>
              <a:ext uri="{FF2B5EF4-FFF2-40B4-BE49-F238E27FC236}">
                <a16:creationId xmlns:a16="http://schemas.microsoft.com/office/drawing/2014/main" id="{E3721AE1-8EB8-5741-8BC2-40E294A37F2F}"/>
              </a:ext>
            </a:extLst>
          </p:cNvPr>
          <p:cNvSpPr/>
          <p:nvPr/>
        </p:nvSpPr>
        <p:spPr>
          <a:xfrm>
            <a:off x="10780396" y="3374887"/>
            <a:ext cx="1061509" cy="646331"/>
          </a:xfrm>
          <a:prstGeom prst="rect">
            <a:avLst/>
          </a:prstGeom>
        </p:spPr>
        <p:txBody>
          <a:bodyPr wrap="none">
            <a:spAutoFit/>
          </a:bodyPr>
          <a:lstStyle/>
          <a:p>
            <a:pPr algn="ctr"/>
            <a:r>
              <a:rPr lang="en-US" b="1" dirty="0">
                <a:sym typeface="Patrick Hand"/>
              </a:rPr>
              <a:t> </a:t>
            </a:r>
          </a:p>
          <a:p>
            <a:pPr algn="ctr"/>
            <a:r>
              <a:rPr lang="en-US" b="1" dirty="0">
                <a:sym typeface="Patrick Hand"/>
              </a:rPr>
              <a:t>ABSENCE</a:t>
            </a:r>
            <a:endParaRPr lang="it-IT" b="1" dirty="0"/>
          </a:p>
        </p:txBody>
      </p:sp>
      <p:pic>
        <p:nvPicPr>
          <p:cNvPr id="81" name="Immagine 80">
            <a:extLst>
              <a:ext uri="{FF2B5EF4-FFF2-40B4-BE49-F238E27FC236}">
                <a16:creationId xmlns:a16="http://schemas.microsoft.com/office/drawing/2014/main" id="{AA3FF429-8869-EC44-935A-1056F7E0DC59}"/>
              </a:ext>
            </a:extLst>
          </p:cNvPr>
          <p:cNvPicPr>
            <a:picLocks noChangeAspect="1"/>
          </p:cNvPicPr>
          <p:nvPr/>
        </p:nvPicPr>
        <p:blipFill>
          <a:blip r:embed="rId7"/>
          <a:stretch>
            <a:fillRect/>
          </a:stretch>
        </p:blipFill>
        <p:spPr>
          <a:xfrm>
            <a:off x="4168309" y="3150802"/>
            <a:ext cx="1219200" cy="1346200"/>
          </a:xfrm>
          <a:prstGeom prst="rect">
            <a:avLst/>
          </a:prstGeom>
        </p:spPr>
      </p:pic>
      <p:pic>
        <p:nvPicPr>
          <p:cNvPr id="83" name="Immagine 82">
            <a:extLst>
              <a:ext uri="{FF2B5EF4-FFF2-40B4-BE49-F238E27FC236}">
                <a16:creationId xmlns:a16="http://schemas.microsoft.com/office/drawing/2014/main" id="{8603BB34-4A23-904B-ACE6-AD072F9FE2BB}"/>
              </a:ext>
            </a:extLst>
          </p:cNvPr>
          <p:cNvPicPr>
            <a:picLocks noChangeAspect="1"/>
          </p:cNvPicPr>
          <p:nvPr/>
        </p:nvPicPr>
        <p:blipFill>
          <a:blip r:embed="rId8"/>
          <a:stretch>
            <a:fillRect/>
          </a:stretch>
        </p:blipFill>
        <p:spPr>
          <a:xfrm>
            <a:off x="2307325" y="2528502"/>
            <a:ext cx="2247900" cy="1244600"/>
          </a:xfrm>
          <a:prstGeom prst="rect">
            <a:avLst/>
          </a:prstGeom>
        </p:spPr>
      </p:pic>
      <p:pic>
        <p:nvPicPr>
          <p:cNvPr id="86" name="Immagine 85">
            <a:extLst>
              <a:ext uri="{FF2B5EF4-FFF2-40B4-BE49-F238E27FC236}">
                <a16:creationId xmlns:a16="http://schemas.microsoft.com/office/drawing/2014/main" id="{61EFD19E-D4C1-4E4D-9A18-FEA0F7BCD2DA}"/>
              </a:ext>
            </a:extLst>
          </p:cNvPr>
          <p:cNvPicPr>
            <a:picLocks noChangeAspect="1"/>
          </p:cNvPicPr>
          <p:nvPr/>
        </p:nvPicPr>
        <p:blipFill>
          <a:blip r:embed="rId9"/>
          <a:stretch>
            <a:fillRect/>
          </a:stretch>
        </p:blipFill>
        <p:spPr>
          <a:xfrm>
            <a:off x="1676647" y="3784900"/>
            <a:ext cx="3978947" cy="3031579"/>
          </a:xfrm>
          <a:prstGeom prst="rect">
            <a:avLst/>
          </a:prstGeom>
        </p:spPr>
      </p:pic>
      <p:sp>
        <p:nvSpPr>
          <p:cNvPr id="87" name="Rettangolo 86">
            <a:extLst>
              <a:ext uri="{FF2B5EF4-FFF2-40B4-BE49-F238E27FC236}">
                <a16:creationId xmlns:a16="http://schemas.microsoft.com/office/drawing/2014/main" id="{40F946C0-8A63-7E49-8C5F-500BF0738075}"/>
              </a:ext>
            </a:extLst>
          </p:cNvPr>
          <p:cNvSpPr/>
          <p:nvPr/>
        </p:nvSpPr>
        <p:spPr>
          <a:xfrm>
            <a:off x="10775899" y="4094000"/>
            <a:ext cx="1391880" cy="1815882"/>
          </a:xfrm>
          <a:prstGeom prst="rect">
            <a:avLst/>
          </a:prstGeom>
        </p:spPr>
        <p:txBody>
          <a:bodyPr wrap="square">
            <a:spAutoFit/>
          </a:bodyPr>
          <a:lstStyle/>
          <a:p>
            <a:pPr algn="ctr"/>
            <a:r>
              <a:rPr lang="en-US" sz="1400" dirty="0">
                <a:cs typeface="Times New Roman" panose="02020603050405020304" pitchFamily="18" charset="0"/>
              </a:rPr>
              <a:t>The numbers are called by the FLE, and customers must stand in line near the counter to hear them </a:t>
            </a:r>
          </a:p>
        </p:txBody>
      </p:sp>
      <p:sp>
        <p:nvSpPr>
          <p:cNvPr id="88" name="Rettangolo 87">
            <a:extLst>
              <a:ext uri="{FF2B5EF4-FFF2-40B4-BE49-F238E27FC236}">
                <a16:creationId xmlns:a16="http://schemas.microsoft.com/office/drawing/2014/main" id="{1FAE3918-BD41-5749-A023-60536766FDD0}"/>
              </a:ext>
            </a:extLst>
          </p:cNvPr>
          <p:cNvSpPr/>
          <p:nvPr/>
        </p:nvSpPr>
        <p:spPr>
          <a:xfrm>
            <a:off x="162647" y="4094000"/>
            <a:ext cx="1549207" cy="1815882"/>
          </a:xfrm>
          <a:prstGeom prst="rect">
            <a:avLst/>
          </a:prstGeom>
        </p:spPr>
        <p:txBody>
          <a:bodyPr wrap="square">
            <a:spAutoFit/>
          </a:bodyPr>
          <a:lstStyle/>
          <a:p>
            <a:pPr algn="ctr"/>
            <a:r>
              <a:rPr lang="en-US" sz="1400" dirty="0">
                <a:cs typeface="Times New Roman" panose="02020603050405020304" pitchFamily="18" charset="0"/>
              </a:rPr>
              <a:t>Customers’ orders are displayed on digital screens. Customers  can continue to browse while they are waiting for their order. </a:t>
            </a:r>
          </a:p>
        </p:txBody>
      </p:sp>
      <p:sp>
        <p:nvSpPr>
          <p:cNvPr id="89" name="Rettangolo 88">
            <a:extLst>
              <a:ext uri="{FF2B5EF4-FFF2-40B4-BE49-F238E27FC236}">
                <a16:creationId xmlns:a16="http://schemas.microsoft.com/office/drawing/2014/main" id="{ABD0437F-9DFA-5245-9D30-F4BED20F64A4}"/>
              </a:ext>
            </a:extLst>
          </p:cNvPr>
          <p:cNvSpPr/>
          <p:nvPr/>
        </p:nvSpPr>
        <p:spPr>
          <a:xfrm>
            <a:off x="174831" y="3513386"/>
            <a:ext cx="1557816" cy="369332"/>
          </a:xfrm>
          <a:prstGeom prst="rect">
            <a:avLst/>
          </a:prstGeom>
        </p:spPr>
        <p:txBody>
          <a:bodyPr wrap="square">
            <a:spAutoFit/>
          </a:bodyPr>
          <a:lstStyle/>
          <a:p>
            <a:r>
              <a:rPr lang="en-US" b="1" dirty="0">
                <a:ln>
                  <a:solidFill>
                    <a:sysClr val="windowText" lastClr="000000"/>
                  </a:solidFill>
                </a:ln>
                <a:solidFill>
                  <a:schemeClr val="accent4"/>
                </a:solidFill>
                <a:sym typeface="Patrick Hand"/>
              </a:rPr>
              <a:t>TECHNOLOGY </a:t>
            </a:r>
            <a:endParaRPr lang="it-IT" dirty="0"/>
          </a:p>
        </p:txBody>
      </p:sp>
      <p:sp>
        <p:nvSpPr>
          <p:cNvPr id="90" name="Rettangolo 89">
            <a:extLst>
              <a:ext uri="{FF2B5EF4-FFF2-40B4-BE49-F238E27FC236}">
                <a16:creationId xmlns:a16="http://schemas.microsoft.com/office/drawing/2014/main" id="{B5486C21-EF52-5A4B-B280-A435EBB25509}"/>
              </a:ext>
            </a:extLst>
          </p:cNvPr>
          <p:cNvSpPr/>
          <p:nvPr/>
        </p:nvSpPr>
        <p:spPr>
          <a:xfrm>
            <a:off x="10536546" y="3382460"/>
            <a:ext cx="1549207" cy="369332"/>
          </a:xfrm>
          <a:prstGeom prst="rect">
            <a:avLst/>
          </a:prstGeom>
        </p:spPr>
        <p:txBody>
          <a:bodyPr wrap="none">
            <a:spAutoFit/>
          </a:bodyPr>
          <a:lstStyle/>
          <a:p>
            <a:r>
              <a:rPr lang="en-US" b="1" dirty="0">
                <a:sym typeface="Patrick Hand"/>
              </a:rPr>
              <a:t>TECHNOLOGY </a:t>
            </a:r>
          </a:p>
        </p:txBody>
      </p:sp>
    </p:spTree>
    <p:extLst>
      <p:ext uri="{BB962C8B-B14F-4D97-AF65-F5344CB8AC3E}">
        <p14:creationId xmlns:p14="http://schemas.microsoft.com/office/powerpoint/2010/main" val="17613783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C8D14A77-E22F-DB43-9FC4-8625A7D9ABBE}"/>
              </a:ext>
            </a:extLst>
          </p:cNvPr>
          <p:cNvSpPr/>
          <p:nvPr/>
        </p:nvSpPr>
        <p:spPr>
          <a:xfrm>
            <a:off x="1028701" y="1636558"/>
            <a:ext cx="3200400" cy="943356"/>
          </a:xfrm>
          <a:prstGeom prst="rect">
            <a:avLst/>
          </a:prstGeom>
          <a:solidFill>
            <a:schemeClr val="accent4">
              <a:lumMod val="20000"/>
              <a:lumOff val="80000"/>
            </a:schemeClr>
          </a:solidFill>
          <a:ln>
            <a:solidFill>
              <a:schemeClr val="accent4">
                <a:lumMod val="7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000" dirty="0">
                <a:latin typeface="Calibri" panose="020F0502020204030204" pitchFamily="34" charset="0"/>
                <a:cs typeface="Calibri" panose="020F0502020204030204" pitchFamily="34" charset="0"/>
              </a:rPr>
              <a:t>Narrowcasting</a:t>
            </a:r>
          </a:p>
        </p:txBody>
      </p:sp>
      <p:sp>
        <p:nvSpPr>
          <p:cNvPr id="5" name="Rettangolo 4">
            <a:extLst>
              <a:ext uri="{FF2B5EF4-FFF2-40B4-BE49-F238E27FC236}">
                <a16:creationId xmlns:a16="http://schemas.microsoft.com/office/drawing/2014/main" id="{DF4659C4-946F-6C40-963E-B6D29A05B9CA}"/>
              </a:ext>
            </a:extLst>
          </p:cNvPr>
          <p:cNvSpPr/>
          <p:nvPr/>
        </p:nvSpPr>
        <p:spPr>
          <a:xfrm>
            <a:off x="8491258" y="1636558"/>
            <a:ext cx="2644828" cy="943356"/>
          </a:xfrm>
          <a:prstGeom prst="rect">
            <a:avLst/>
          </a:prstGeom>
          <a:solidFill>
            <a:schemeClr val="accent4">
              <a:lumMod val="20000"/>
              <a:lumOff val="80000"/>
            </a:schemeClr>
          </a:solidFill>
          <a:ln>
            <a:solidFill>
              <a:schemeClr val="accent4">
                <a:lumMod val="7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000" dirty="0">
                <a:latin typeface="Calibri" panose="020F0502020204030204" pitchFamily="34" charset="0"/>
                <a:cs typeface="Calibri" panose="020F0502020204030204" pitchFamily="34" charset="0"/>
              </a:rPr>
              <a:t>Customer Shopping Behavior</a:t>
            </a:r>
          </a:p>
        </p:txBody>
      </p:sp>
      <p:cxnSp>
        <p:nvCxnSpPr>
          <p:cNvPr id="6" name="Connettore 2 5">
            <a:extLst>
              <a:ext uri="{FF2B5EF4-FFF2-40B4-BE49-F238E27FC236}">
                <a16:creationId xmlns:a16="http://schemas.microsoft.com/office/drawing/2014/main" id="{4DF5454A-DD40-0840-8ABF-3995F4EF8012}"/>
              </a:ext>
            </a:extLst>
          </p:cNvPr>
          <p:cNvCxnSpPr>
            <a:cxnSpLocks/>
            <a:stCxn id="4" idx="3"/>
            <a:endCxn id="5" idx="1"/>
          </p:cNvCxnSpPr>
          <p:nvPr/>
        </p:nvCxnSpPr>
        <p:spPr>
          <a:xfrm>
            <a:off x="4229101" y="2108236"/>
            <a:ext cx="4262157"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10">
            <a:extLst>
              <a:ext uri="{FF2B5EF4-FFF2-40B4-BE49-F238E27FC236}">
                <a16:creationId xmlns:a16="http://schemas.microsoft.com/office/drawing/2014/main" id="{7C235684-23B5-8A49-8B3D-1C789C92A9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9346" y="948844"/>
            <a:ext cx="687714" cy="687714"/>
          </a:xfrm>
          <a:prstGeom prst="rect">
            <a:avLst/>
          </a:prstGeom>
          <a:noFill/>
          <a:extLst>
            <a:ext uri="{909E8E84-426E-40DD-AFC4-6F175D3DCCD1}">
              <a14:hiddenFill xmlns:a14="http://schemas.microsoft.com/office/drawing/2010/main">
                <a:solidFill>
                  <a:srgbClr val="FFFFFF"/>
                </a:solidFill>
              </a14:hiddenFill>
            </a:ext>
          </a:extLst>
        </p:spPr>
      </p:pic>
      <p:sp>
        <p:nvSpPr>
          <p:cNvPr id="12" name="Rettangolo 11">
            <a:extLst>
              <a:ext uri="{FF2B5EF4-FFF2-40B4-BE49-F238E27FC236}">
                <a16:creationId xmlns:a16="http://schemas.microsoft.com/office/drawing/2014/main" id="{2E293FB3-659B-C14C-B191-C824BDD17A73}"/>
              </a:ext>
            </a:extLst>
          </p:cNvPr>
          <p:cNvSpPr/>
          <p:nvPr/>
        </p:nvSpPr>
        <p:spPr>
          <a:xfrm>
            <a:off x="3048000" y="25514"/>
            <a:ext cx="6096000" cy="923330"/>
          </a:xfrm>
          <a:prstGeom prst="rect">
            <a:avLst/>
          </a:prstGeom>
        </p:spPr>
        <p:txBody>
          <a:bodyPr>
            <a:spAutoFit/>
          </a:bodyPr>
          <a:lstStyle/>
          <a:p>
            <a:pPr algn="ctr"/>
            <a:r>
              <a:rPr lang="en-US" sz="3600" dirty="0"/>
              <a:t>Study 1</a:t>
            </a:r>
            <a:br>
              <a:rPr lang="en-US" sz="3600" dirty="0"/>
            </a:br>
            <a:r>
              <a:rPr lang="en-US" dirty="0">
                <a:sym typeface="Patrick Hand"/>
              </a:rPr>
              <a:t>Field Experiment</a:t>
            </a:r>
          </a:p>
        </p:txBody>
      </p:sp>
      <p:sp>
        <p:nvSpPr>
          <p:cNvPr id="13" name="CasellaDiTesto 12">
            <a:extLst>
              <a:ext uri="{FF2B5EF4-FFF2-40B4-BE49-F238E27FC236}">
                <a16:creationId xmlns:a16="http://schemas.microsoft.com/office/drawing/2014/main" id="{45DC48EB-EF23-7444-A02F-8C0A783016EC}"/>
              </a:ext>
            </a:extLst>
          </p:cNvPr>
          <p:cNvSpPr txBox="1"/>
          <p:nvPr/>
        </p:nvSpPr>
        <p:spPr>
          <a:xfrm>
            <a:off x="914400" y="2711232"/>
            <a:ext cx="2844561" cy="646331"/>
          </a:xfrm>
          <a:prstGeom prst="rect">
            <a:avLst/>
          </a:prstGeom>
          <a:noFill/>
        </p:spPr>
        <p:txBody>
          <a:bodyPr wrap="none" rtlCol="0">
            <a:spAutoFit/>
          </a:bodyPr>
          <a:lstStyle/>
          <a:p>
            <a:r>
              <a:rPr lang="en-US" dirty="0">
                <a:solidFill>
                  <a:schemeClr val="dk1"/>
                </a:solidFill>
                <a:sym typeface="Patrick Hand"/>
              </a:rPr>
              <a:t>Technology presence n=406 </a:t>
            </a:r>
          </a:p>
          <a:p>
            <a:r>
              <a:rPr lang="en-US" dirty="0">
                <a:solidFill>
                  <a:schemeClr val="dk1"/>
                </a:solidFill>
                <a:sym typeface="Patrick Hand"/>
              </a:rPr>
              <a:t>Technology absence n=</a:t>
            </a:r>
            <a:r>
              <a:rPr lang="it-IT" dirty="0">
                <a:solidFill>
                  <a:schemeClr val="dk1"/>
                </a:solidFill>
              </a:rPr>
              <a:t>373 </a:t>
            </a:r>
            <a:r>
              <a:rPr lang="en-US" dirty="0">
                <a:solidFill>
                  <a:schemeClr val="dk1"/>
                </a:solidFill>
                <a:sym typeface="Patrick Hand"/>
              </a:rPr>
              <a:t> </a:t>
            </a:r>
          </a:p>
        </p:txBody>
      </p:sp>
      <p:graphicFrame>
        <p:nvGraphicFramePr>
          <p:cNvPr id="14" name="Google Shape;175;p23">
            <a:extLst>
              <a:ext uri="{FF2B5EF4-FFF2-40B4-BE49-F238E27FC236}">
                <a16:creationId xmlns:a16="http://schemas.microsoft.com/office/drawing/2014/main" id="{81D8665D-8F74-8147-A395-00A0B2374130}"/>
              </a:ext>
            </a:extLst>
          </p:cNvPr>
          <p:cNvGraphicFramePr/>
          <p:nvPr/>
        </p:nvGraphicFramePr>
        <p:xfrm>
          <a:off x="488706" y="3735605"/>
          <a:ext cx="3967188" cy="2636470"/>
        </p:xfrm>
        <a:graphic>
          <a:graphicData uri="http://schemas.openxmlformats.org/drawingml/2006/table">
            <a:tbl>
              <a:tblPr>
                <a:noFill/>
              </a:tblPr>
              <a:tblGrid>
                <a:gridCol w="1392457">
                  <a:extLst>
                    <a:ext uri="{9D8B030D-6E8A-4147-A177-3AD203B41FA5}">
                      <a16:colId xmlns:a16="http://schemas.microsoft.com/office/drawing/2014/main" val="20000"/>
                    </a:ext>
                  </a:extLst>
                </a:gridCol>
                <a:gridCol w="1258125">
                  <a:extLst>
                    <a:ext uri="{9D8B030D-6E8A-4147-A177-3AD203B41FA5}">
                      <a16:colId xmlns:a16="http://schemas.microsoft.com/office/drawing/2014/main" val="20002"/>
                    </a:ext>
                  </a:extLst>
                </a:gridCol>
                <a:gridCol w="1316606">
                  <a:extLst>
                    <a:ext uri="{9D8B030D-6E8A-4147-A177-3AD203B41FA5}">
                      <a16:colId xmlns:a16="http://schemas.microsoft.com/office/drawing/2014/main" val="20003"/>
                    </a:ext>
                  </a:extLst>
                </a:gridCol>
              </a:tblGrid>
              <a:tr h="255300">
                <a:tc>
                  <a:txBody>
                    <a:bodyPr/>
                    <a:lstStyle/>
                    <a:p>
                      <a:pPr marL="0" lvl="0" indent="0" algn="l" rtl="0">
                        <a:spcBef>
                          <a:spcPts val="0"/>
                        </a:spcBef>
                        <a:spcAft>
                          <a:spcPts val="0"/>
                        </a:spcAft>
                        <a:buNone/>
                      </a:pPr>
                      <a:endParaRPr lang="en-US" sz="1600" noProof="0">
                        <a:solidFill>
                          <a:schemeClr val="tx1"/>
                        </a:solidFill>
                        <a:latin typeface="+mn-lt"/>
                        <a:ea typeface="Sniglet"/>
                        <a:cs typeface="Sniglet"/>
                        <a:sym typeface="Sniglet"/>
                      </a:endParaRPr>
                    </a:p>
                  </a:txBody>
                  <a:tcPr marL="91425" marR="91425" marT="68575" marB="68575"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ctr" rtl="0">
                        <a:spcBef>
                          <a:spcPts val="0"/>
                        </a:spcBef>
                        <a:spcAft>
                          <a:spcPts val="0"/>
                        </a:spcAft>
                        <a:buNone/>
                      </a:pPr>
                      <a:r>
                        <a:rPr lang="en-US" sz="1600" b="0" i="0" u="none" strike="noStrike" cap="none" noProof="0" dirty="0">
                          <a:solidFill>
                            <a:schemeClr val="dk1"/>
                          </a:solidFill>
                          <a:latin typeface="+mn-lt"/>
                          <a:ea typeface="Sniglet"/>
                          <a:cs typeface="Sniglet"/>
                          <a:sym typeface="Sniglet"/>
                        </a:rPr>
                        <a:t>First week</a:t>
                      </a:r>
                    </a:p>
                  </a:txBody>
                  <a:tcPr marL="91425" marR="91425" marT="68575" marB="6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rtl="0">
                        <a:lnSpc>
                          <a:spcPct val="100000"/>
                        </a:lnSpc>
                        <a:spcBef>
                          <a:spcPts val="0"/>
                        </a:spcBef>
                        <a:spcAft>
                          <a:spcPts val="0"/>
                        </a:spcAft>
                        <a:buClr>
                          <a:srgbClr val="000000"/>
                        </a:buClr>
                        <a:buFont typeface="Arial"/>
                        <a:buNone/>
                      </a:pPr>
                      <a:r>
                        <a:rPr lang="en-US" sz="1600" b="0" i="0" u="none" strike="noStrike" cap="none" noProof="0" dirty="0">
                          <a:solidFill>
                            <a:schemeClr val="dk1"/>
                          </a:solidFill>
                          <a:latin typeface="+mn-lt"/>
                          <a:ea typeface="Sniglet"/>
                          <a:cs typeface="Sniglet"/>
                          <a:sym typeface="Sniglet"/>
                        </a:rPr>
                        <a:t>Second Week</a:t>
                      </a:r>
                    </a:p>
                  </a:txBody>
                  <a:tcPr marL="91425" marR="91425" marT="68575" marB="6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89673">
                <a:tc>
                  <a:txBody>
                    <a:bodyPr/>
                    <a:lstStyle/>
                    <a:p>
                      <a:pPr marL="0" lvl="0" indent="0" algn="ctr" rtl="0">
                        <a:spcBef>
                          <a:spcPts val="0"/>
                        </a:spcBef>
                        <a:spcAft>
                          <a:spcPts val="0"/>
                        </a:spcAft>
                        <a:buNone/>
                      </a:pPr>
                      <a:r>
                        <a:rPr lang="en-US" sz="1600" b="0" i="0" u="none" strike="noStrike" cap="none" noProof="0">
                          <a:solidFill>
                            <a:schemeClr val="dk1"/>
                          </a:solidFill>
                          <a:latin typeface="+mn-lt"/>
                          <a:ea typeface="Sniglet"/>
                          <a:cs typeface="Sniglet"/>
                          <a:sym typeface="Sniglet"/>
                        </a:rPr>
                        <a:t>Tuesday</a:t>
                      </a:r>
                    </a:p>
                    <a:p>
                      <a:pPr marL="0" lvl="0" indent="0" algn="ctr" rtl="0">
                        <a:spcBef>
                          <a:spcPts val="0"/>
                        </a:spcBef>
                        <a:spcAft>
                          <a:spcPts val="0"/>
                        </a:spcAft>
                        <a:buNone/>
                      </a:pPr>
                      <a:r>
                        <a:rPr lang="en-US" sz="1600" b="0" i="0" u="none" strike="noStrike" cap="none" noProof="0">
                          <a:solidFill>
                            <a:schemeClr val="dk1"/>
                          </a:solidFill>
                          <a:latin typeface="+mn-lt"/>
                          <a:ea typeface="Sniglet"/>
                          <a:cs typeface="Sniglet"/>
                          <a:sym typeface="Sniglet"/>
                        </a:rPr>
                        <a:t>(11 am-1 pm)</a:t>
                      </a:r>
                    </a:p>
                  </a:txBody>
                  <a:tcPr marL="91425" marR="91425" marT="68575" marB="6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11150"/>
                      </a:srgbClr>
                    </a:solidFill>
                  </a:tcPr>
                </a:tc>
                <a:tc>
                  <a:txBody>
                    <a:bodyPr/>
                    <a:lstStyle/>
                    <a:p>
                      <a:pPr marL="0" lvl="0" indent="0" algn="ctr" rtl="0">
                        <a:spcBef>
                          <a:spcPts val="0"/>
                        </a:spcBef>
                        <a:spcAft>
                          <a:spcPts val="0"/>
                        </a:spcAft>
                        <a:buNone/>
                      </a:pPr>
                      <a:r>
                        <a:rPr lang="en-US" sz="1600" b="0" i="0" u="none" strike="noStrike" cap="none" noProof="0">
                          <a:solidFill>
                            <a:schemeClr val="dk1"/>
                          </a:solidFill>
                          <a:latin typeface="+mn-lt"/>
                          <a:ea typeface="Sniglet"/>
                          <a:cs typeface="Sniglet"/>
                          <a:sym typeface="Sniglet"/>
                        </a:rPr>
                        <a:t>Technology absence</a:t>
                      </a:r>
                    </a:p>
                  </a:txBody>
                  <a:tcPr marL="91425" marR="91425" marT="68575" marB="6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11150"/>
                      </a:srgbClr>
                    </a:solidFill>
                  </a:tcPr>
                </a:tc>
                <a:tc>
                  <a:txBody>
                    <a:bodyPr/>
                    <a:lstStyle/>
                    <a:p>
                      <a:pPr marL="0" lvl="0" indent="0" algn="ctr" rtl="0">
                        <a:spcBef>
                          <a:spcPts val="0"/>
                        </a:spcBef>
                        <a:spcAft>
                          <a:spcPts val="0"/>
                        </a:spcAft>
                        <a:buNone/>
                      </a:pPr>
                      <a:r>
                        <a:rPr lang="en-US" sz="1600" b="0" i="0" u="none" strike="noStrike" cap="none" noProof="0" dirty="0">
                          <a:solidFill>
                            <a:schemeClr val="dk1"/>
                          </a:solidFill>
                          <a:latin typeface="+mn-lt"/>
                          <a:ea typeface="Sniglet"/>
                          <a:cs typeface="Sniglet"/>
                          <a:sym typeface="Sniglet"/>
                        </a:rPr>
                        <a:t>Technology presence</a:t>
                      </a:r>
                    </a:p>
                  </a:txBody>
                  <a:tcPr marL="91425" marR="91425" marT="68575" marB="6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11150"/>
                      </a:srgbClr>
                    </a:solidFill>
                  </a:tcPr>
                </a:tc>
                <a:extLst>
                  <a:ext uri="{0D108BD9-81ED-4DB2-BD59-A6C34878D82A}">
                    <a16:rowId xmlns:a16="http://schemas.microsoft.com/office/drawing/2014/main" val="10001"/>
                  </a:ext>
                </a:extLst>
              </a:tr>
              <a:tr h="389673">
                <a:tc>
                  <a:txBody>
                    <a:bodyPr/>
                    <a:lstStyle/>
                    <a:p>
                      <a:pPr marL="0" marR="0" lvl="0" indent="0" algn="ctr" rtl="0">
                        <a:lnSpc>
                          <a:spcPct val="100000"/>
                        </a:lnSpc>
                        <a:spcBef>
                          <a:spcPts val="0"/>
                        </a:spcBef>
                        <a:spcAft>
                          <a:spcPts val="0"/>
                        </a:spcAft>
                        <a:buClr>
                          <a:srgbClr val="000000"/>
                        </a:buClr>
                        <a:buFont typeface="Arial"/>
                        <a:buNone/>
                      </a:pPr>
                      <a:r>
                        <a:rPr lang="en-US" sz="1600" b="0" i="0" u="none" strike="noStrike" cap="none" noProof="0">
                          <a:solidFill>
                            <a:schemeClr val="dk1"/>
                          </a:solidFill>
                          <a:latin typeface="+mn-lt"/>
                          <a:ea typeface="Sniglet"/>
                          <a:cs typeface="Sniglet"/>
                          <a:sym typeface="Sniglet"/>
                        </a:rPr>
                        <a:t>Tuesday </a:t>
                      </a:r>
                    </a:p>
                    <a:p>
                      <a:pPr marL="0" marR="0" lvl="0" indent="0" algn="ctr" rtl="0">
                        <a:lnSpc>
                          <a:spcPct val="100000"/>
                        </a:lnSpc>
                        <a:spcBef>
                          <a:spcPts val="0"/>
                        </a:spcBef>
                        <a:spcAft>
                          <a:spcPts val="0"/>
                        </a:spcAft>
                        <a:buClr>
                          <a:srgbClr val="000000"/>
                        </a:buClr>
                        <a:buFont typeface="Arial"/>
                        <a:buNone/>
                      </a:pPr>
                      <a:r>
                        <a:rPr lang="en-US" sz="1600" b="0" i="0" u="none" strike="noStrike" cap="none" noProof="0">
                          <a:solidFill>
                            <a:schemeClr val="dk1"/>
                          </a:solidFill>
                          <a:latin typeface="+mn-lt"/>
                          <a:ea typeface="Sniglet"/>
                          <a:cs typeface="Sniglet"/>
                          <a:sym typeface="Sniglet"/>
                        </a:rPr>
                        <a:t>(3 pm- 5 pm)</a:t>
                      </a:r>
                    </a:p>
                  </a:txBody>
                  <a:tcPr marL="91425" marR="91425" marT="68575" marB="6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rtl="0">
                        <a:spcBef>
                          <a:spcPts val="0"/>
                        </a:spcBef>
                        <a:spcAft>
                          <a:spcPts val="0"/>
                        </a:spcAft>
                        <a:buNone/>
                      </a:pPr>
                      <a:r>
                        <a:rPr lang="en-US" sz="1600" b="0" i="0" u="none" strike="noStrike" cap="none" noProof="0">
                          <a:solidFill>
                            <a:schemeClr val="dk1"/>
                          </a:solidFill>
                          <a:latin typeface="+mn-lt"/>
                          <a:ea typeface="Sniglet"/>
                          <a:cs typeface="Sniglet"/>
                          <a:sym typeface="Sniglet"/>
                        </a:rPr>
                        <a:t>Technology presence</a:t>
                      </a:r>
                    </a:p>
                  </a:txBody>
                  <a:tcPr marL="91425" marR="91425" marT="68575" marB="6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lvl="0" indent="0" algn="ctr" rtl="0">
                        <a:spcBef>
                          <a:spcPts val="0"/>
                        </a:spcBef>
                        <a:spcAft>
                          <a:spcPts val="0"/>
                        </a:spcAft>
                        <a:buNone/>
                      </a:pPr>
                      <a:r>
                        <a:rPr lang="en-US" sz="1600" b="0" i="0" u="none" strike="noStrike" cap="none" noProof="0" dirty="0">
                          <a:solidFill>
                            <a:schemeClr val="dk1"/>
                          </a:solidFill>
                          <a:latin typeface="+mn-lt"/>
                          <a:ea typeface="Sniglet"/>
                          <a:cs typeface="Sniglet"/>
                          <a:sym typeface="Sniglet"/>
                        </a:rPr>
                        <a:t>Technology absence</a:t>
                      </a:r>
                    </a:p>
                  </a:txBody>
                  <a:tcPr marL="91425" marR="91425" marT="68575" marB="6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89673">
                <a:tc>
                  <a:txBody>
                    <a:bodyPr/>
                    <a:lstStyle/>
                    <a:p>
                      <a:pPr marL="0" lvl="0" indent="0" algn="ctr" rtl="0">
                        <a:spcBef>
                          <a:spcPts val="0"/>
                        </a:spcBef>
                        <a:spcAft>
                          <a:spcPts val="0"/>
                        </a:spcAft>
                        <a:buNone/>
                      </a:pPr>
                      <a:r>
                        <a:rPr lang="en-US" sz="1600" b="0" i="0" u="none" strike="noStrike" cap="none" noProof="0">
                          <a:solidFill>
                            <a:schemeClr val="dk1"/>
                          </a:solidFill>
                          <a:latin typeface="+mn-lt"/>
                          <a:ea typeface="Sniglet"/>
                          <a:cs typeface="Sniglet"/>
                          <a:sym typeface="Sniglet"/>
                        </a:rPr>
                        <a:t>Wednesday </a:t>
                      </a:r>
                    </a:p>
                    <a:p>
                      <a:pPr marL="0" lvl="0" indent="0" algn="ctr" rtl="0">
                        <a:spcBef>
                          <a:spcPts val="0"/>
                        </a:spcBef>
                        <a:spcAft>
                          <a:spcPts val="0"/>
                        </a:spcAft>
                        <a:buNone/>
                      </a:pPr>
                      <a:r>
                        <a:rPr lang="en-US" sz="1600" b="0" i="0" u="none" strike="noStrike" cap="none" noProof="0">
                          <a:solidFill>
                            <a:schemeClr val="dk1"/>
                          </a:solidFill>
                          <a:latin typeface="+mn-lt"/>
                          <a:ea typeface="Sniglet"/>
                          <a:cs typeface="Sniglet"/>
                          <a:sym typeface="Sniglet"/>
                        </a:rPr>
                        <a:t>(11 am-1 pm)</a:t>
                      </a:r>
                    </a:p>
                  </a:txBody>
                  <a:tcPr marL="91425" marR="91425" marT="68575" marB="6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11150"/>
                      </a:srgbClr>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600" b="0" i="0" u="none" strike="noStrike" cap="none" noProof="0">
                          <a:solidFill>
                            <a:schemeClr val="dk1"/>
                          </a:solidFill>
                          <a:latin typeface="+mn-lt"/>
                          <a:ea typeface="Sniglet"/>
                          <a:cs typeface="Sniglet"/>
                          <a:sym typeface="Sniglet"/>
                        </a:rPr>
                        <a:t>Technology presence</a:t>
                      </a:r>
                    </a:p>
                  </a:txBody>
                  <a:tcPr marL="91425" marR="91425" marT="68575" marB="6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11150"/>
                      </a:srgbClr>
                    </a:solidFill>
                  </a:tcPr>
                </a:tc>
                <a:tc>
                  <a:txBody>
                    <a:bodyPr/>
                    <a:lstStyle/>
                    <a:p>
                      <a:pPr marL="0" lvl="0" indent="0" algn="ctr" rtl="0">
                        <a:spcBef>
                          <a:spcPts val="0"/>
                        </a:spcBef>
                        <a:spcAft>
                          <a:spcPts val="0"/>
                        </a:spcAft>
                        <a:buNone/>
                      </a:pPr>
                      <a:r>
                        <a:rPr lang="en-US" sz="1600" b="0" i="0" u="none" strike="noStrike" cap="none" noProof="0">
                          <a:solidFill>
                            <a:schemeClr val="dk1"/>
                          </a:solidFill>
                          <a:latin typeface="+mn-lt"/>
                          <a:ea typeface="Sniglet"/>
                          <a:cs typeface="Sniglet"/>
                          <a:sym typeface="Sniglet"/>
                        </a:rPr>
                        <a:t>Technology absence</a:t>
                      </a:r>
                    </a:p>
                  </a:txBody>
                  <a:tcPr marL="91425" marR="91425" marT="68575" marB="6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alpha val="11150"/>
                      </a:srgbClr>
                    </a:solidFill>
                  </a:tcPr>
                </a:tc>
                <a:extLst>
                  <a:ext uri="{0D108BD9-81ED-4DB2-BD59-A6C34878D82A}">
                    <a16:rowId xmlns:a16="http://schemas.microsoft.com/office/drawing/2014/main" val="10003"/>
                  </a:ext>
                </a:extLst>
              </a:tr>
              <a:tr h="255300">
                <a:tc>
                  <a:txBody>
                    <a:bodyPr/>
                    <a:lstStyle/>
                    <a:p>
                      <a:pPr marL="0" lvl="0" indent="0" algn="ctr" rtl="0">
                        <a:spcBef>
                          <a:spcPts val="0"/>
                        </a:spcBef>
                        <a:spcAft>
                          <a:spcPts val="0"/>
                        </a:spcAft>
                        <a:buNone/>
                      </a:pPr>
                      <a:r>
                        <a:rPr lang="en-US" sz="1600" b="0" i="0" u="none" strike="noStrike" cap="none" noProof="0" dirty="0">
                          <a:solidFill>
                            <a:schemeClr val="dk1"/>
                          </a:solidFill>
                          <a:latin typeface="+mn-lt"/>
                          <a:ea typeface="Sniglet"/>
                          <a:cs typeface="Sniglet"/>
                          <a:sym typeface="Sniglet"/>
                        </a:rPr>
                        <a:t>…</a:t>
                      </a:r>
                    </a:p>
                  </a:txBody>
                  <a:tcPr marL="91425" marR="91425" marT="68575" marB="6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0" indent="0" algn="ctr" rtl="0">
                        <a:spcBef>
                          <a:spcPts val="0"/>
                        </a:spcBef>
                        <a:spcAft>
                          <a:spcPts val="0"/>
                        </a:spcAft>
                        <a:buNone/>
                      </a:pPr>
                      <a:r>
                        <a:rPr lang="en-US" sz="1600" b="0" i="0" u="none" strike="noStrike" cap="none" noProof="0" dirty="0">
                          <a:solidFill>
                            <a:schemeClr val="dk1"/>
                          </a:solidFill>
                          <a:latin typeface="+mn-lt"/>
                          <a:ea typeface="Sniglet"/>
                          <a:cs typeface="Sniglet"/>
                          <a:sym typeface="Sniglet"/>
                        </a:rPr>
                        <a:t>…</a:t>
                      </a:r>
                    </a:p>
                  </a:txBody>
                  <a:tcPr marL="91425" marR="91425" marT="68575" marB="6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1600" b="0" i="0" u="none" strike="noStrike" cap="none" noProof="0" dirty="0">
                          <a:solidFill>
                            <a:schemeClr val="dk1"/>
                          </a:solidFill>
                          <a:latin typeface="+mn-lt"/>
                          <a:ea typeface="Sniglet"/>
                          <a:cs typeface="Sniglet"/>
                          <a:sym typeface="Sniglet"/>
                        </a:rPr>
                        <a:t>…</a:t>
                      </a:r>
                    </a:p>
                  </a:txBody>
                  <a:tcPr marL="91425" marR="91425" marT="68575" marB="6857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86503742"/>
                  </a:ext>
                </a:extLst>
              </a:tr>
            </a:tbl>
          </a:graphicData>
        </a:graphic>
      </p:graphicFrame>
      <p:sp>
        <p:nvSpPr>
          <p:cNvPr id="15" name="Google Shape;114;p23">
            <a:extLst>
              <a:ext uri="{FF2B5EF4-FFF2-40B4-BE49-F238E27FC236}">
                <a16:creationId xmlns:a16="http://schemas.microsoft.com/office/drawing/2014/main" id="{9D1981CA-4858-7B4A-B524-87D0CDBE8AFE}"/>
              </a:ext>
            </a:extLst>
          </p:cNvPr>
          <p:cNvSpPr txBox="1">
            <a:spLocks/>
          </p:cNvSpPr>
          <p:nvPr/>
        </p:nvSpPr>
        <p:spPr>
          <a:xfrm>
            <a:off x="8491257" y="2822011"/>
            <a:ext cx="2644827" cy="1213977"/>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55600" algn="l" rtl="0">
              <a:lnSpc>
                <a:spcPct val="100000"/>
              </a:lnSpc>
              <a:spcBef>
                <a:spcPts val="600"/>
              </a:spcBef>
              <a:spcAft>
                <a:spcPts val="0"/>
              </a:spcAft>
              <a:buClr>
                <a:schemeClr val="dk2"/>
              </a:buClr>
              <a:buSzPts val="2000"/>
              <a:buFont typeface="Patrick Hand"/>
              <a:buChar char="&gt;"/>
              <a:defRPr sz="2000" b="0" i="0" u="none" strike="noStrike" cap="none">
                <a:solidFill>
                  <a:schemeClr val="dk1"/>
                </a:solidFill>
                <a:latin typeface="Patrick Hand"/>
                <a:ea typeface="Patrick Hand"/>
                <a:cs typeface="Patrick Hand"/>
                <a:sym typeface="Patrick Hand"/>
              </a:defRPr>
            </a:lvl1pPr>
            <a:lvl2pPr marL="914400" marR="0" lvl="1" indent="-355600" algn="l" rtl="0">
              <a:lnSpc>
                <a:spcPct val="100000"/>
              </a:lnSpc>
              <a:spcBef>
                <a:spcPts val="0"/>
              </a:spcBef>
              <a:spcAft>
                <a:spcPts val="0"/>
              </a:spcAft>
              <a:buClr>
                <a:schemeClr val="dk2"/>
              </a:buClr>
              <a:buSzPts val="2000"/>
              <a:buFont typeface="Patrick Hand"/>
              <a:buChar char="-"/>
              <a:defRPr sz="2000" b="0" i="0" u="none" strike="noStrike" cap="none">
                <a:solidFill>
                  <a:schemeClr val="dk1"/>
                </a:solidFill>
                <a:latin typeface="Patrick Hand"/>
                <a:ea typeface="Patrick Hand"/>
                <a:cs typeface="Patrick Hand"/>
                <a:sym typeface="Patrick Hand"/>
              </a:defRPr>
            </a:lvl2pPr>
            <a:lvl3pPr marL="1371600" marR="0" lvl="2" indent="-355600" algn="l" rtl="0">
              <a:lnSpc>
                <a:spcPct val="100000"/>
              </a:lnSpc>
              <a:spcBef>
                <a:spcPts val="0"/>
              </a:spcBef>
              <a:spcAft>
                <a:spcPts val="0"/>
              </a:spcAft>
              <a:buClr>
                <a:schemeClr val="dk2"/>
              </a:buClr>
              <a:buSzPts val="2000"/>
              <a:buFont typeface="Patrick Hand"/>
              <a:buChar char="-"/>
              <a:defRPr sz="2000" b="0" i="0" u="none" strike="noStrike" cap="none">
                <a:solidFill>
                  <a:schemeClr val="dk1"/>
                </a:solidFill>
                <a:latin typeface="Patrick Hand"/>
                <a:ea typeface="Patrick Hand"/>
                <a:cs typeface="Patrick Hand"/>
                <a:sym typeface="Patrick Hand"/>
              </a:defRPr>
            </a:lvl3pPr>
            <a:lvl4pPr marL="1828800" marR="0" lvl="3" indent="-355600" algn="l" rtl="0">
              <a:lnSpc>
                <a:spcPct val="100000"/>
              </a:lnSpc>
              <a:spcBef>
                <a:spcPts val="0"/>
              </a:spcBef>
              <a:spcAft>
                <a:spcPts val="0"/>
              </a:spcAft>
              <a:buClr>
                <a:schemeClr val="dk2"/>
              </a:buClr>
              <a:buSzPts val="2000"/>
              <a:buFont typeface="Patrick Hand"/>
              <a:buChar char="-"/>
              <a:defRPr sz="2000" b="0" i="0" u="none" strike="noStrike" cap="none">
                <a:solidFill>
                  <a:schemeClr val="dk1"/>
                </a:solidFill>
                <a:latin typeface="Patrick Hand"/>
                <a:ea typeface="Patrick Hand"/>
                <a:cs typeface="Patrick Hand"/>
                <a:sym typeface="Patrick Hand"/>
              </a:defRPr>
            </a:lvl4pPr>
            <a:lvl5pPr marL="2286000" marR="0" lvl="4" indent="-355600" algn="l" rtl="0">
              <a:lnSpc>
                <a:spcPct val="100000"/>
              </a:lnSpc>
              <a:spcBef>
                <a:spcPts val="0"/>
              </a:spcBef>
              <a:spcAft>
                <a:spcPts val="0"/>
              </a:spcAft>
              <a:buClr>
                <a:schemeClr val="dk2"/>
              </a:buClr>
              <a:buSzPts val="2000"/>
              <a:buFont typeface="Patrick Hand"/>
              <a:buChar char="-"/>
              <a:defRPr sz="2000" b="0" i="0" u="none" strike="noStrike" cap="none">
                <a:solidFill>
                  <a:schemeClr val="dk1"/>
                </a:solidFill>
                <a:latin typeface="Patrick Hand"/>
                <a:ea typeface="Patrick Hand"/>
                <a:cs typeface="Patrick Hand"/>
                <a:sym typeface="Patrick Hand"/>
              </a:defRPr>
            </a:lvl5pPr>
            <a:lvl6pPr marL="2743200" marR="0" lvl="5" indent="-355600" algn="l" rtl="0">
              <a:lnSpc>
                <a:spcPct val="100000"/>
              </a:lnSpc>
              <a:spcBef>
                <a:spcPts val="0"/>
              </a:spcBef>
              <a:spcAft>
                <a:spcPts val="0"/>
              </a:spcAft>
              <a:buClr>
                <a:schemeClr val="dk2"/>
              </a:buClr>
              <a:buSzPts val="2000"/>
              <a:buFont typeface="Patrick Hand"/>
              <a:buChar char="-"/>
              <a:defRPr sz="2000" b="0" i="0" u="none" strike="noStrike" cap="none">
                <a:solidFill>
                  <a:schemeClr val="dk1"/>
                </a:solidFill>
                <a:latin typeface="Patrick Hand"/>
                <a:ea typeface="Patrick Hand"/>
                <a:cs typeface="Patrick Hand"/>
                <a:sym typeface="Patrick Hand"/>
              </a:defRPr>
            </a:lvl6pPr>
            <a:lvl7pPr marL="3200400" marR="0" lvl="6" indent="-355600" algn="l" rtl="0">
              <a:lnSpc>
                <a:spcPct val="100000"/>
              </a:lnSpc>
              <a:spcBef>
                <a:spcPts val="0"/>
              </a:spcBef>
              <a:spcAft>
                <a:spcPts val="0"/>
              </a:spcAft>
              <a:buClr>
                <a:schemeClr val="dk2"/>
              </a:buClr>
              <a:buSzPts val="2000"/>
              <a:buFont typeface="Patrick Hand"/>
              <a:buChar char="-"/>
              <a:defRPr sz="2000" b="0" i="0" u="none" strike="noStrike" cap="none">
                <a:solidFill>
                  <a:schemeClr val="dk1"/>
                </a:solidFill>
                <a:latin typeface="Patrick Hand"/>
                <a:ea typeface="Patrick Hand"/>
                <a:cs typeface="Patrick Hand"/>
                <a:sym typeface="Patrick Hand"/>
              </a:defRPr>
            </a:lvl7pPr>
            <a:lvl8pPr marL="3657600" marR="0" lvl="7" indent="-355600" algn="l" rtl="0">
              <a:lnSpc>
                <a:spcPct val="100000"/>
              </a:lnSpc>
              <a:spcBef>
                <a:spcPts val="0"/>
              </a:spcBef>
              <a:spcAft>
                <a:spcPts val="0"/>
              </a:spcAft>
              <a:buClr>
                <a:schemeClr val="dk2"/>
              </a:buClr>
              <a:buSzPts val="2000"/>
              <a:buFont typeface="Patrick Hand"/>
              <a:buChar char="-"/>
              <a:defRPr sz="2000" b="0" i="0" u="none" strike="noStrike" cap="none">
                <a:solidFill>
                  <a:schemeClr val="dk1"/>
                </a:solidFill>
                <a:latin typeface="Patrick Hand"/>
                <a:ea typeface="Patrick Hand"/>
                <a:cs typeface="Patrick Hand"/>
                <a:sym typeface="Patrick Hand"/>
              </a:defRPr>
            </a:lvl8pPr>
            <a:lvl9pPr marL="4114800" marR="0" lvl="8" indent="-355600" algn="l" rtl="0">
              <a:lnSpc>
                <a:spcPct val="100000"/>
              </a:lnSpc>
              <a:spcBef>
                <a:spcPts val="0"/>
              </a:spcBef>
              <a:spcAft>
                <a:spcPts val="0"/>
              </a:spcAft>
              <a:buClr>
                <a:schemeClr val="dk2"/>
              </a:buClr>
              <a:buSzPts val="2000"/>
              <a:buFont typeface="Patrick Hand"/>
              <a:buChar char="-"/>
              <a:defRPr sz="2000" b="0" i="0" u="none" strike="noStrike" cap="none">
                <a:solidFill>
                  <a:schemeClr val="dk1"/>
                </a:solidFill>
                <a:latin typeface="Patrick Hand"/>
                <a:ea typeface="Patrick Hand"/>
                <a:cs typeface="Patrick Hand"/>
                <a:sym typeface="Patrick Hand"/>
              </a:defRPr>
            </a:lvl9pPr>
          </a:lstStyle>
          <a:p>
            <a:pPr marL="285750" indent="-285750">
              <a:spcBef>
                <a:spcPts val="0"/>
              </a:spcBef>
            </a:pPr>
            <a:r>
              <a:rPr lang="en-US" sz="1800" b="1" dirty="0">
                <a:latin typeface="Calibri" panose="020F0502020204030204" pitchFamily="34" charset="0"/>
                <a:cs typeface="Calibri" panose="020F0502020204030204" pitchFamily="34" charset="0"/>
                <a:sym typeface="Arial"/>
              </a:rPr>
              <a:t>Customer Spending</a:t>
            </a:r>
          </a:p>
          <a:p>
            <a:pPr marL="271463" indent="0">
              <a:spcBef>
                <a:spcPts val="0"/>
              </a:spcBef>
              <a:buNone/>
            </a:pPr>
            <a:r>
              <a:rPr lang="en-US" sz="1800" dirty="0">
                <a:latin typeface="Calibri" panose="020F0502020204030204" pitchFamily="34" charset="0"/>
                <a:cs typeface="Calibri" panose="020F0502020204030204" pitchFamily="34" charset="0"/>
              </a:rPr>
              <a:t>b= -22.05; p = .036</a:t>
            </a:r>
            <a:endParaRPr lang="it-IT" sz="1800" dirty="0">
              <a:solidFill>
                <a:schemeClr val="bg1"/>
              </a:solidFill>
              <a:latin typeface="Calibri" panose="020F0502020204030204" pitchFamily="34" charset="0"/>
              <a:cs typeface="Calibri" panose="020F0502020204030204" pitchFamily="34" charset="0"/>
            </a:endParaRPr>
          </a:p>
          <a:p>
            <a:pPr marL="271463" indent="0">
              <a:spcBef>
                <a:spcPts val="0"/>
              </a:spcBef>
              <a:buNone/>
            </a:pPr>
            <a:endParaRPr lang="it-IT" sz="1800" dirty="0">
              <a:latin typeface="Calibri" panose="020F0502020204030204" pitchFamily="34" charset="0"/>
              <a:cs typeface="Calibri" panose="020F0502020204030204" pitchFamily="34" charset="0"/>
            </a:endParaRPr>
          </a:p>
          <a:p>
            <a:pPr marL="285750" indent="-285750">
              <a:spcBef>
                <a:spcPts val="0"/>
              </a:spcBef>
            </a:pPr>
            <a:r>
              <a:rPr lang="en-US" sz="1800" b="1" dirty="0">
                <a:latin typeface="Calibri" panose="020F0502020204030204" pitchFamily="34" charset="0"/>
                <a:cs typeface="Calibri" panose="020F0502020204030204" pitchFamily="34" charset="0"/>
              </a:rPr>
              <a:t>Number of purchased items</a:t>
            </a:r>
          </a:p>
          <a:p>
            <a:pPr marL="271463" indent="0">
              <a:spcBef>
                <a:spcPts val="0"/>
              </a:spcBef>
              <a:buNone/>
            </a:pPr>
            <a:r>
              <a:rPr lang="en-US" sz="1800" dirty="0">
                <a:latin typeface="Calibri" panose="020F0502020204030204" pitchFamily="34" charset="0"/>
                <a:cs typeface="Calibri" panose="020F0502020204030204" pitchFamily="34" charset="0"/>
              </a:rPr>
              <a:t>b= -.25; p= .042</a:t>
            </a:r>
            <a:endParaRPr lang="it-IT" sz="1800" dirty="0">
              <a:latin typeface="Calibri" panose="020F0502020204030204" pitchFamily="34" charset="0"/>
              <a:cs typeface="Calibri" panose="020F0502020204030204" pitchFamily="34" charset="0"/>
            </a:endParaRPr>
          </a:p>
          <a:p>
            <a:pPr marL="0" indent="0">
              <a:buNone/>
            </a:pPr>
            <a:endParaRPr lang="en-US" dirty="0">
              <a:latin typeface="Calibri" panose="020F0502020204030204" pitchFamily="34" charset="0"/>
              <a:cs typeface="Calibri" panose="020F0502020204030204" pitchFamily="34" charset="0"/>
            </a:endParaRPr>
          </a:p>
        </p:txBody>
      </p:sp>
      <p:sp>
        <p:nvSpPr>
          <p:cNvPr id="10" name="Rettangolo 9">
            <a:extLst>
              <a:ext uri="{FF2B5EF4-FFF2-40B4-BE49-F238E27FC236}">
                <a16:creationId xmlns:a16="http://schemas.microsoft.com/office/drawing/2014/main" id="{D8874DA4-7E10-B146-8327-AC63CBBF8575}"/>
              </a:ext>
            </a:extLst>
          </p:cNvPr>
          <p:cNvSpPr/>
          <p:nvPr/>
        </p:nvSpPr>
        <p:spPr>
          <a:xfrm>
            <a:off x="5022573" y="2205576"/>
            <a:ext cx="2161260" cy="276999"/>
          </a:xfrm>
          <a:prstGeom prst="rect">
            <a:avLst/>
          </a:prstGeom>
        </p:spPr>
        <p:txBody>
          <a:bodyPr wrap="square">
            <a:spAutoFit/>
          </a:bodyPr>
          <a:lstStyle/>
          <a:p>
            <a:pPr algn="ctr"/>
            <a:r>
              <a:rPr lang="en-US" sz="1200" dirty="0">
                <a:solidFill>
                  <a:schemeClr val="dk1"/>
                </a:solidFill>
                <a:sym typeface="Patrick Hand"/>
              </a:rPr>
              <a:t>Robust regression (Berk 1990)</a:t>
            </a:r>
            <a:r>
              <a:rPr lang="it-IT" sz="1200" dirty="0">
                <a:solidFill>
                  <a:schemeClr val="dk1"/>
                </a:solidFill>
                <a:sym typeface="Patrick Hand"/>
              </a:rPr>
              <a:t> </a:t>
            </a:r>
          </a:p>
        </p:txBody>
      </p:sp>
      <p:graphicFrame>
        <p:nvGraphicFramePr>
          <p:cNvPr id="16" name="Grafico 15">
            <a:extLst>
              <a:ext uri="{FF2B5EF4-FFF2-40B4-BE49-F238E27FC236}">
                <a16:creationId xmlns:a16="http://schemas.microsoft.com/office/drawing/2014/main" id="{A6B3B50E-9B97-4547-BFB1-935C61B3043A}"/>
              </a:ext>
            </a:extLst>
          </p:cNvPr>
          <p:cNvGraphicFramePr>
            <a:graphicFrameLocks/>
          </p:cNvGraphicFramePr>
          <p:nvPr/>
        </p:nvGraphicFramePr>
        <p:xfrm>
          <a:off x="7298132" y="4421446"/>
          <a:ext cx="4519461" cy="23163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236466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xEl>
                                              <p:pRg st="4" end="4"/>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6" grpId="0">
        <p:bldAsOne/>
      </p:bldGraphic>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48E63B8B-D281-5FF2-049F-7589B956DA9B}"/>
              </a:ext>
            </a:extLst>
          </p:cNvPr>
          <p:cNvSpPr>
            <a:spLocks noGrp="1"/>
          </p:cNvSpPr>
          <p:nvPr>
            <p:ph idx="1"/>
          </p:nvPr>
        </p:nvSpPr>
        <p:spPr>
          <a:xfrm>
            <a:off x="6919354" y="2775652"/>
            <a:ext cx="5272646" cy="2924504"/>
          </a:xfrm>
        </p:spPr>
        <p:txBody>
          <a:bodyPr>
            <a:normAutofit fontScale="77500" lnSpcReduction="20000"/>
          </a:bodyPr>
          <a:lstStyle/>
          <a:p>
            <a:pPr marL="0" indent="0">
              <a:buNone/>
            </a:pPr>
            <a:r>
              <a:rPr lang="it-FI" sz="19900" dirty="0">
                <a:solidFill>
                  <a:schemeClr val="bg1"/>
                </a:solidFill>
              </a:rPr>
              <a:t>WHY?</a:t>
            </a:r>
          </a:p>
        </p:txBody>
      </p:sp>
    </p:spTree>
    <p:extLst>
      <p:ext uri="{BB962C8B-B14F-4D97-AF65-F5344CB8AC3E}">
        <p14:creationId xmlns:p14="http://schemas.microsoft.com/office/powerpoint/2010/main" val="2246294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Google Shape;84;p19">
            <a:extLst>
              <a:ext uri="{FF2B5EF4-FFF2-40B4-BE49-F238E27FC236}">
                <a16:creationId xmlns:a16="http://schemas.microsoft.com/office/drawing/2014/main" id="{808F6653-7908-2C4B-9350-07E8DFDE66BB}"/>
              </a:ext>
            </a:extLst>
          </p:cNvPr>
          <p:cNvSpPr txBox="1">
            <a:spLocks/>
          </p:cNvSpPr>
          <p:nvPr/>
        </p:nvSpPr>
        <p:spPr>
          <a:xfrm>
            <a:off x="3841465" y="389484"/>
            <a:ext cx="4229100" cy="640973"/>
          </a:xfrm>
          <a:prstGeom prst="rect">
            <a:avLst/>
          </a:prstGeom>
        </p:spPr>
        <p:txBody>
          <a:bodyPr spcFirstLastPara="1" vert="horz" wrap="square" lIns="0" tIns="0" rIns="0" bIns="0" rtlCol="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latin typeface="+mn-lt"/>
              </a:rPr>
              <a:t>Study 2a</a:t>
            </a:r>
            <a:br>
              <a:rPr lang="en-US" sz="2800" dirty="0">
                <a:latin typeface="+mn-lt"/>
              </a:rPr>
            </a:br>
            <a:r>
              <a:rPr lang="en-US" sz="1800" dirty="0">
                <a:latin typeface="+mn-lt"/>
                <a:sym typeface="Patrick Hand"/>
              </a:rPr>
              <a:t>Field Experiment + Survey (at counter)</a:t>
            </a:r>
            <a:endParaRPr lang="en-US" sz="1400" dirty="0">
              <a:latin typeface="+mn-lt"/>
              <a:sym typeface="Patrick Hand"/>
            </a:endParaRPr>
          </a:p>
        </p:txBody>
      </p:sp>
      <p:sp>
        <p:nvSpPr>
          <p:cNvPr id="4" name="Rettangolo 3">
            <a:extLst>
              <a:ext uri="{FF2B5EF4-FFF2-40B4-BE49-F238E27FC236}">
                <a16:creationId xmlns:a16="http://schemas.microsoft.com/office/drawing/2014/main" id="{F31B85E3-EE7A-1B40-80A0-520A93220FD3}"/>
              </a:ext>
            </a:extLst>
          </p:cNvPr>
          <p:cNvSpPr/>
          <p:nvPr/>
        </p:nvSpPr>
        <p:spPr>
          <a:xfrm>
            <a:off x="8526627" y="1867818"/>
            <a:ext cx="3200399" cy="943356"/>
          </a:xfrm>
          <a:prstGeom prst="rect">
            <a:avLst/>
          </a:prstGeom>
          <a:solidFill>
            <a:schemeClr val="accent4">
              <a:lumMod val="20000"/>
              <a:lumOff val="80000"/>
            </a:schemeClr>
          </a:solidFill>
          <a:ln>
            <a:solidFill>
              <a:schemeClr val="accent4">
                <a:lumMod val="7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000" dirty="0">
                <a:latin typeface="Calibri" panose="020F0502020204030204" pitchFamily="34" charset="0"/>
                <a:cs typeface="Calibri" panose="020F0502020204030204" pitchFamily="34" charset="0"/>
              </a:rPr>
              <a:t>Customer-Employees Interaction</a:t>
            </a:r>
          </a:p>
        </p:txBody>
      </p:sp>
      <p:cxnSp>
        <p:nvCxnSpPr>
          <p:cNvPr id="5" name="Connettore 2 4">
            <a:extLst>
              <a:ext uri="{FF2B5EF4-FFF2-40B4-BE49-F238E27FC236}">
                <a16:creationId xmlns:a16="http://schemas.microsoft.com/office/drawing/2014/main" id="{24F2F4F4-BDAF-704D-8E5C-BC66C199D352}"/>
              </a:ext>
            </a:extLst>
          </p:cNvPr>
          <p:cNvCxnSpPr>
            <a:cxnSpLocks/>
            <a:stCxn id="7" idx="3"/>
            <a:endCxn id="4" idx="1"/>
          </p:cNvCxnSpPr>
          <p:nvPr/>
        </p:nvCxnSpPr>
        <p:spPr>
          <a:xfrm>
            <a:off x="4094219" y="2339496"/>
            <a:ext cx="4432408"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Rettangolo 6">
            <a:extLst>
              <a:ext uri="{FF2B5EF4-FFF2-40B4-BE49-F238E27FC236}">
                <a16:creationId xmlns:a16="http://schemas.microsoft.com/office/drawing/2014/main" id="{E2788EC9-4870-C744-A5CF-3934576AAC97}"/>
              </a:ext>
            </a:extLst>
          </p:cNvPr>
          <p:cNvSpPr/>
          <p:nvPr/>
        </p:nvSpPr>
        <p:spPr>
          <a:xfrm>
            <a:off x="893820" y="1867818"/>
            <a:ext cx="3200399" cy="943356"/>
          </a:xfrm>
          <a:prstGeom prst="rect">
            <a:avLst/>
          </a:prstGeom>
          <a:solidFill>
            <a:schemeClr val="accent4">
              <a:lumMod val="20000"/>
              <a:lumOff val="80000"/>
            </a:schemeClr>
          </a:solidFill>
          <a:ln>
            <a:solidFill>
              <a:schemeClr val="accent4">
                <a:lumMod val="7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000" dirty="0">
                <a:latin typeface="Calibri" panose="020F0502020204030204" pitchFamily="34" charset="0"/>
                <a:cs typeface="Calibri" panose="020F0502020204030204" pitchFamily="34" charset="0"/>
              </a:rPr>
              <a:t>Narrowcasting</a:t>
            </a:r>
          </a:p>
        </p:txBody>
      </p:sp>
      <p:pic>
        <p:nvPicPr>
          <p:cNvPr id="8" name="Picture 10">
            <a:extLst>
              <a:ext uri="{FF2B5EF4-FFF2-40B4-BE49-F238E27FC236}">
                <a16:creationId xmlns:a16="http://schemas.microsoft.com/office/drawing/2014/main" id="{AB6790A6-1212-1B4A-9B06-7FA85AC94D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9314" y="1137241"/>
            <a:ext cx="687714" cy="68771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id="{DBAF6AA8-64F0-DC4F-B53D-AD2DF35122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4973" y="1137242"/>
            <a:ext cx="687713" cy="687713"/>
          </a:xfrm>
          <a:prstGeom prst="rect">
            <a:avLst/>
          </a:prstGeom>
          <a:noFill/>
          <a:extLst>
            <a:ext uri="{909E8E84-426E-40DD-AFC4-6F175D3DCCD1}">
              <a14:hiddenFill xmlns:a14="http://schemas.microsoft.com/office/drawing/2010/main">
                <a:solidFill>
                  <a:srgbClr val="FFFFFF"/>
                </a:solidFill>
              </a14:hiddenFill>
            </a:ext>
          </a:extLst>
        </p:spPr>
      </p:pic>
      <p:sp>
        <p:nvSpPr>
          <p:cNvPr id="21" name="CasellaDiTesto 20">
            <a:extLst>
              <a:ext uri="{FF2B5EF4-FFF2-40B4-BE49-F238E27FC236}">
                <a16:creationId xmlns:a16="http://schemas.microsoft.com/office/drawing/2014/main" id="{20EACFE3-E47F-9244-B7EA-6BEF6C07FA07}"/>
              </a:ext>
            </a:extLst>
          </p:cNvPr>
          <p:cNvSpPr txBox="1"/>
          <p:nvPr/>
        </p:nvSpPr>
        <p:spPr>
          <a:xfrm>
            <a:off x="759278" y="2964070"/>
            <a:ext cx="2604408" cy="523220"/>
          </a:xfrm>
          <a:prstGeom prst="rect">
            <a:avLst/>
          </a:prstGeom>
          <a:noFill/>
        </p:spPr>
        <p:txBody>
          <a:bodyPr wrap="square" rtlCol="0">
            <a:spAutoFit/>
          </a:bodyPr>
          <a:lstStyle>
            <a:defPPr marR="0" lvl="0" algn="l" rtl="0">
              <a:lnSpc>
                <a:spcPct val="100000"/>
              </a:lnSpc>
              <a:spcBef>
                <a:spcPts val="0"/>
              </a:spcBef>
              <a:spcAft>
                <a:spcPts val="0"/>
              </a:spcAft>
            </a:defPPr>
            <a:lvl1pPr>
              <a:defRPr sz="1000">
                <a:solidFill>
                  <a:schemeClr val="dk1"/>
                </a:solidFill>
                <a:latin typeface="Patrick Hand"/>
              </a:defRPr>
            </a:lvl1pPr>
          </a:lstStyle>
          <a:p>
            <a:r>
              <a:rPr lang="en-US" sz="1400" dirty="0">
                <a:sym typeface="Patrick Hand"/>
              </a:rPr>
              <a:t>Technology presence n=</a:t>
            </a:r>
            <a:r>
              <a:rPr lang="en-US" sz="1400" dirty="0"/>
              <a:t> 57</a:t>
            </a:r>
            <a:r>
              <a:rPr lang="it-IT" sz="1400" dirty="0"/>
              <a:t> </a:t>
            </a:r>
          </a:p>
          <a:p>
            <a:r>
              <a:rPr lang="en-US" sz="1400" dirty="0">
                <a:sym typeface="Patrick Hand"/>
              </a:rPr>
              <a:t>Technology absence n=</a:t>
            </a:r>
            <a:r>
              <a:rPr lang="en-US" sz="1400" dirty="0"/>
              <a:t> 46</a:t>
            </a:r>
            <a:r>
              <a:rPr lang="it-IT" sz="1400" dirty="0"/>
              <a:t> </a:t>
            </a:r>
            <a:endParaRPr lang="en-US" sz="1400" dirty="0">
              <a:sym typeface="Patrick Hand"/>
            </a:endParaRPr>
          </a:p>
        </p:txBody>
      </p:sp>
      <p:sp>
        <p:nvSpPr>
          <p:cNvPr id="22" name="Google Shape;114;p23">
            <a:extLst>
              <a:ext uri="{FF2B5EF4-FFF2-40B4-BE49-F238E27FC236}">
                <a16:creationId xmlns:a16="http://schemas.microsoft.com/office/drawing/2014/main" id="{B17F4C3C-8CEA-2D47-9268-1902B976CD0E}"/>
              </a:ext>
            </a:extLst>
          </p:cNvPr>
          <p:cNvSpPr txBox="1">
            <a:spLocks/>
          </p:cNvSpPr>
          <p:nvPr/>
        </p:nvSpPr>
        <p:spPr>
          <a:xfrm>
            <a:off x="759277" y="3831723"/>
            <a:ext cx="3200399" cy="1213977"/>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55600" algn="l" rtl="0">
              <a:lnSpc>
                <a:spcPct val="100000"/>
              </a:lnSpc>
              <a:spcBef>
                <a:spcPts val="600"/>
              </a:spcBef>
              <a:spcAft>
                <a:spcPts val="0"/>
              </a:spcAft>
              <a:buClr>
                <a:schemeClr val="dk2"/>
              </a:buClr>
              <a:buSzPts val="2000"/>
              <a:buFont typeface="Patrick Hand"/>
              <a:buChar char="&gt;"/>
              <a:defRPr sz="2000" b="0" i="0" u="none" strike="noStrike" cap="none">
                <a:solidFill>
                  <a:schemeClr val="dk1"/>
                </a:solidFill>
                <a:latin typeface="Patrick Hand"/>
                <a:ea typeface="Patrick Hand"/>
                <a:cs typeface="Patrick Hand"/>
                <a:sym typeface="Patrick Hand"/>
              </a:defRPr>
            </a:lvl1pPr>
            <a:lvl2pPr marL="914400" marR="0" lvl="1" indent="-355600" algn="l" rtl="0">
              <a:lnSpc>
                <a:spcPct val="100000"/>
              </a:lnSpc>
              <a:spcBef>
                <a:spcPts val="0"/>
              </a:spcBef>
              <a:spcAft>
                <a:spcPts val="0"/>
              </a:spcAft>
              <a:buClr>
                <a:schemeClr val="dk2"/>
              </a:buClr>
              <a:buSzPts val="2000"/>
              <a:buFont typeface="Patrick Hand"/>
              <a:buChar char="-"/>
              <a:defRPr sz="2000" b="0" i="0" u="none" strike="noStrike" cap="none">
                <a:solidFill>
                  <a:schemeClr val="dk1"/>
                </a:solidFill>
                <a:latin typeface="Patrick Hand"/>
                <a:ea typeface="Patrick Hand"/>
                <a:cs typeface="Patrick Hand"/>
                <a:sym typeface="Patrick Hand"/>
              </a:defRPr>
            </a:lvl2pPr>
            <a:lvl3pPr marL="1371600" marR="0" lvl="2" indent="-355600" algn="l" rtl="0">
              <a:lnSpc>
                <a:spcPct val="100000"/>
              </a:lnSpc>
              <a:spcBef>
                <a:spcPts val="0"/>
              </a:spcBef>
              <a:spcAft>
                <a:spcPts val="0"/>
              </a:spcAft>
              <a:buClr>
                <a:schemeClr val="dk2"/>
              </a:buClr>
              <a:buSzPts val="2000"/>
              <a:buFont typeface="Patrick Hand"/>
              <a:buChar char="-"/>
              <a:defRPr sz="2000" b="0" i="0" u="none" strike="noStrike" cap="none">
                <a:solidFill>
                  <a:schemeClr val="dk1"/>
                </a:solidFill>
                <a:latin typeface="Patrick Hand"/>
                <a:ea typeface="Patrick Hand"/>
                <a:cs typeface="Patrick Hand"/>
                <a:sym typeface="Patrick Hand"/>
              </a:defRPr>
            </a:lvl3pPr>
            <a:lvl4pPr marL="1828800" marR="0" lvl="3" indent="-355600" algn="l" rtl="0">
              <a:lnSpc>
                <a:spcPct val="100000"/>
              </a:lnSpc>
              <a:spcBef>
                <a:spcPts val="0"/>
              </a:spcBef>
              <a:spcAft>
                <a:spcPts val="0"/>
              </a:spcAft>
              <a:buClr>
                <a:schemeClr val="dk2"/>
              </a:buClr>
              <a:buSzPts val="2000"/>
              <a:buFont typeface="Patrick Hand"/>
              <a:buChar char="-"/>
              <a:defRPr sz="2000" b="0" i="0" u="none" strike="noStrike" cap="none">
                <a:solidFill>
                  <a:schemeClr val="dk1"/>
                </a:solidFill>
                <a:latin typeface="Patrick Hand"/>
                <a:ea typeface="Patrick Hand"/>
                <a:cs typeface="Patrick Hand"/>
                <a:sym typeface="Patrick Hand"/>
              </a:defRPr>
            </a:lvl4pPr>
            <a:lvl5pPr marL="2286000" marR="0" lvl="4" indent="-355600" algn="l" rtl="0">
              <a:lnSpc>
                <a:spcPct val="100000"/>
              </a:lnSpc>
              <a:spcBef>
                <a:spcPts val="0"/>
              </a:spcBef>
              <a:spcAft>
                <a:spcPts val="0"/>
              </a:spcAft>
              <a:buClr>
                <a:schemeClr val="dk2"/>
              </a:buClr>
              <a:buSzPts val="2000"/>
              <a:buFont typeface="Patrick Hand"/>
              <a:buChar char="-"/>
              <a:defRPr sz="2000" b="0" i="0" u="none" strike="noStrike" cap="none">
                <a:solidFill>
                  <a:schemeClr val="dk1"/>
                </a:solidFill>
                <a:latin typeface="Patrick Hand"/>
                <a:ea typeface="Patrick Hand"/>
                <a:cs typeface="Patrick Hand"/>
                <a:sym typeface="Patrick Hand"/>
              </a:defRPr>
            </a:lvl5pPr>
            <a:lvl6pPr marL="2743200" marR="0" lvl="5" indent="-355600" algn="l" rtl="0">
              <a:lnSpc>
                <a:spcPct val="100000"/>
              </a:lnSpc>
              <a:spcBef>
                <a:spcPts val="0"/>
              </a:spcBef>
              <a:spcAft>
                <a:spcPts val="0"/>
              </a:spcAft>
              <a:buClr>
                <a:schemeClr val="dk2"/>
              </a:buClr>
              <a:buSzPts val="2000"/>
              <a:buFont typeface="Patrick Hand"/>
              <a:buChar char="-"/>
              <a:defRPr sz="2000" b="0" i="0" u="none" strike="noStrike" cap="none">
                <a:solidFill>
                  <a:schemeClr val="dk1"/>
                </a:solidFill>
                <a:latin typeface="Patrick Hand"/>
                <a:ea typeface="Patrick Hand"/>
                <a:cs typeface="Patrick Hand"/>
                <a:sym typeface="Patrick Hand"/>
              </a:defRPr>
            </a:lvl6pPr>
            <a:lvl7pPr marL="3200400" marR="0" lvl="6" indent="-355600" algn="l" rtl="0">
              <a:lnSpc>
                <a:spcPct val="100000"/>
              </a:lnSpc>
              <a:spcBef>
                <a:spcPts val="0"/>
              </a:spcBef>
              <a:spcAft>
                <a:spcPts val="0"/>
              </a:spcAft>
              <a:buClr>
                <a:schemeClr val="dk2"/>
              </a:buClr>
              <a:buSzPts val="2000"/>
              <a:buFont typeface="Patrick Hand"/>
              <a:buChar char="-"/>
              <a:defRPr sz="2000" b="0" i="0" u="none" strike="noStrike" cap="none">
                <a:solidFill>
                  <a:schemeClr val="dk1"/>
                </a:solidFill>
                <a:latin typeface="Patrick Hand"/>
                <a:ea typeface="Patrick Hand"/>
                <a:cs typeface="Patrick Hand"/>
                <a:sym typeface="Patrick Hand"/>
              </a:defRPr>
            </a:lvl7pPr>
            <a:lvl8pPr marL="3657600" marR="0" lvl="7" indent="-355600" algn="l" rtl="0">
              <a:lnSpc>
                <a:spcPct val="100000"/>
              </a:lnSpc>
              <a:spcBef>
                <a:spcPts val="0"/>
              </a:spcBef>
              <a:spcAft>
                <a:spcPts val="0"/>
              </a:spcAft>
              <a:buClr>
                <a:schemeClr val="dk2"/>
              </a:buClr>
              <a:buSzPts val="2000"/>
              <a:buFont typeface="Patrick Hand"/>
              <a:buChar char="-"/>
              <a:defRPr sz="2000" b="0" i="0" u="none" strike="noStrike" cap="none">
                <a:solidFill>
                  <a:schemeClr val="dk1"/>
                </a:solidFill>
                <a:latin typeface="Patrick Hand"/>
                <a:ea typeface="Patrick Hand"/>
                <a:cs typeface="Patrick Hand"/>
                <a:sym typeface="Patrick Hand"/>
              </a:defRPr>
            </a:lvl8pPr>
            <a:lvl9pPr marL="4114800" marR="0" lvl="8" indent="-355600" algn="l" rtl="0">
              <a:lnSpc>
                <a:spcPct val="100000"/>
              </a:lnSpc>
              <a:spcBef>
                <a:spcPts val="0"/>
              </a:spcBef>
              <a:spcAft>
                <a:spcPts val="0"/>
              </a:spcAft>
              <a:buClr>
                <a:schemeClr val="dk2"/>
              </a:buClr>
              <a:buSzPts val="2000"/>
              <a:buFont typeface="Patrick Hand"/>
              <a:buChar char="-"/>
              <a:defRPr sz="2000" b="0" i="0" u="none" strike="noStrike" cap="none">
                <a:solidFill>
                  <a:schemeClr val="dk1"/>
                </a:solidFill>
                <a:latin typeface="Patrick Hand"/>
                <a:ea typeface="Patrick Hand"/>
                <a:cs typeface="Patrick Hand"/>
                <a:sym typeface="Patrick Hand"/>
              </a:defRPr>
            </a:lvl9pPr>
          </a:lstStyle>
          <a:p>
            <a:pPr marL="180975" indent="-180975"/>
            <a:r>
              <a:rPr lang="en-US" sz="1800" dirty="0">
                <a:latin typeface="+mn-lt"/>
                <a:cs typeface="Arial"/>
              </a:rPr>
              <a:t>Same manipulation of Study 1 over a weekend</a:t>
            </a:r>
          </a:p>
          <a:p>
            <a:pPr marL="180975" indent="-180975"/>
            <a:endParaRPr lang="en-US" sz="1800" dirty="0">
              <a:latin typeface="+mn-lt"/>
              <a:cs typeface="Arial"/>
            </a:endParaRPr>
          </a:p>
          <a:p>
            <a:pPr marL="180975" indent="-180975"/>
            <a:r>
              <a:rPr lang="en-US" sz="1800" dirty="0">
                <a:latin typeface="+mn-lt"/>
                <a:cs typeface="Arial"/>
              </a:rPr>
              <a:t>Researcher surveyed customers near the counter</a:t>
            </a:r>
            <a:endParaRPr lang="en-US" sz="1800" dirty="0">
              <a:latin typeface="+mn-lt"/>
            </a:endParaRPr>
          </a:p>
          <a:p>
            <a:pPr marL="0" indent="0">
              <a:buNone/>
            </a:pPr>
            <a:endParaRPr lang="en-US" sz="1800" dirty="0"/>
          </a:p>
        </p:txBody>
      </p:sp>
      <p:sp>
        <p:nvSpPr>
          <p:cNvPr id="23" name="Google Shape;114;p23">
            <a:extLst>
              <a:ext uri="{FF2B5EF4-FFF2-40B4-BE49-F238E27FC236}">
                <a16:creationId xmlns:a16="http://schemas.microsoft.com/office/drawing/2014/main" id="{AEA0A8B3-7D07-C343-8E78-6B5CF7524F1F}"/>
              </a:ext>
            </a:extLst>
          </p:cNvPr>
          <p:cNvSpPr txBox="1">
            <a:spLocks/>
          </p:cNvSpPr>
          <p:nvPr/>
        </p:nvSpPr>
        <p:spPr>
          <a:xfrm>
            <a:off x="8526628" y="3236513"/>
            <a:ext cx="3008584" cy="2037615"/>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55600" algn="l" rtl="0">
              <a:lnSpc>
                <a:spcPct val="100000"/>
              </a:lnSpc>
              <a:spcBef>
                <a:spcPts val="600"/>
              </a:spcBef>
              <a:spcAft>
                <a:spcPts val="0"/>
              </a:spcAft>
              <a:buClr>
                <a:schemeClr val="dk2"/>
              </a:buClr>
              <a:buSzPts val="2000"/>
              <a:buFont typeface="Patrick Hand"/>
              <a:buChar char="&gt;"/>
              <a:defRPr sz="2000" b="0" i="0" u="none" strike="noStrike" cap="none">
                <a:solidFill>
                  <a:schemeClr val="dk1"/>
                </a:solidFill>
                <a:latin typeface="Patrick Hand"/>
                <a:ea typeface="Patrick Hand"/>
                <a:cs typeface="Patrick Hand"/>
                <a:sym typeface="Patrick Hand"/>
              </a:defRPr>
            </a:lvl1pPr>
            <a:lvl2pPr marL="914400" marR="0" lvl="1" indent="-355600" algn="l" rtl="0">
              <a:lnSpc>
                <a:spcPct val="100000"/>
              </a:lnSpc>
              <a:spcBef>
                <a:spcPts val="0"/>
              </a:spcBef>
              <a:spcAft>
                <a:spcPts val="0"/>
              </a:spcAft>
              <a:buClr>
                <a:schemeClr val="dk2"/>
              </a:buClr>
              <a:buSzPts val="2000"/>
              <a:buFont typeface="Patrick Hand"/>
              <a:buChar char="-"/>
              <a:defRPr sz="2000" b="0" i="0" u="none" strike="noStrike" cap="none">
                <a:solidFill>
                  <a:schemeClr val="dk1"/>
                </a:solidFill>
                <a:latin typeface="Patrick Hand"/>
                <a:ea typeface="Patrick Hand"/>
                <a:cs typeface="Patrick Hand"/>
                <a:sym typeface="Patrick Hand"/>
              </a:defRPr>
            </a:lvl2pPr>
            <a:lvl3pPr marL="1371600" marR="0" lvl="2" indent="-355600" algn="l" rtl="0">
              <a:lnSpc>
                <a:spcPct val="100000"/>
              </a:lnSpc>
              <a:spcBef>
                <a:spcPts val="0"/>
              </a:spcBef>
              <a:spcAft>
                <a:spcPts val="0"/>
              </a:spcAft>
              <a:buClr>
                <a:schemeClr val="dk2"/>
              </a:buClr>
              <a:buSzPts val="2000"/>
              <a:buFont typeface="Patrick Hand"/>
              <a:buChar char="-"/>
              <a:defRPr sz="2000" b="0" i="0" u="none" strike="noStrike" cap="none">
                <a:solidFill>
                  <a:schemeClr val="dk1"/>
                </a:solidFill>
                <a:latin typeface="Patrick Hand"/>
                <a:ea typeface="Patrick Hand"/>
                <a:cs typeface="Patrick Hand"/>
                <a:sym typeface="Patrick Hand"/>
              </a:defRPr>
            </a:lvl3pPr>
            <a:lvl4pPr marL="1828800" marR="0" lvl="3" indent="-355600" algn="l" rtl="0">
              <a:lnSpc>
                <a:spcPct val="100000"/>
              </a:lnSpc>
              <a:spcBef>
                <a:spcPts val="0"/>
              </a:spcBef>
              <a:spcAft>
                <a:spcPts val="0"/>
              </a:spcAft>
              <a:buClr>
                <a:schemeClr val="dk2"/>
              </a:buClr>
              <a:buSzPts val="2000"/>
              <a:buFont typeface="Patrick Hand"/>
              <a:buChar char="-"/>
              <a:defRPr sz="2000" b="0" i="0" u="none" strike="noStrike" cap="none">
                <a:solidFill>
                  <a:schemeClr val="dk1"/>
                </a:solidFill>
                <a:latin typeface="Patrick Hand"/>
                <a:ea typeface="Patrick Hand"/>
                <a:cs typeface="Patrick Hand"/>
                <a:sym typeface="Patrick Hand"/>
              </a:defRPr>
            </a:lvl4pPr>
            <a:lvl5pPr marL="2286000" marR="0" lvl="4" indent="-355600" algn="l" rtl="0">
              <a:lnSpc>
                <a:spcPct val="100000"/>
              </a:lnSpc>
              <a:spcBef>
                <a:spcPts val="0"/>
              </a:spcBef>
              <a:spcAft>
                <a:spcPts val="0"/>
              </a:spcAft>
              <a:buClr>
                <a:schemeClr val="dk2"/>
              </a:buClr>
              <a:buSzPts val="2000"/>
              <a:buFont typeface="Patrick Hand"/>
              <a:buChar char="-"/>
              <a:defRPr sz="2000" b="0" i="0" u="none" strike="noStrike" cap="none">
                <a:solidFill>
                  <a:schemeClr val="dk1"/>
                </a:solidFill>
                <a:latin typeface="Patrick Hand"/>
                <a:ea typeface="Patrick Hand"/>
                <a:cs typeface="Patrick Hand"/>
                <a:sym typeface="Patrick Hand"/>
              </a:defRPr>
            </a:lvl5pPr>
            <a:lvl6pPr marL="2743200" marR="0" lvl="5" indent="-355600" algn="l" rtl="0">
              <a:lnSpc>
                <a:spcPct val="100000"/>
              </a:lnSpc>
              <a:spcBef>
                <a:spcPts val="0"/>
              </a:spcBef>
              <a:spcAft>
                <a:spcPts val="0"/>
              </a:spcAft>
              <a:buClr>
                <a:schemeClr val="dk2"/>
              </a:buClr>
              <a:buSzPts val="2000"/>
              <a:buFont typeface="Patrick Hand"/>
              <a:buChar char="-"/>
              <a:defRPr sz="2000" b="0" i="0" u="none" strike="noStrike" cap="none">
                <a:solidFill>
                  <a:schemeClr val="dk1"/>
                </a:solidFill>
                <a:latin typeface="Patrick Hand"/>
                <a:ea typeface="Patrick Hand"/>
                <a:cs typeface="Patrick Hand"/>
                <a:sym typeface="Patrick Hand"/>
              </a:defRPr>
            </a:lvl6pPr>
            <a:lvl7pPr marL="3200400" marR="0" lvl="6" indent="-355600" algn="l" rtl="0">
              <a:lnSpc>
                <a:spcPct val="100000"/>
              </a:lnSpc>
              <a:spcBef>
                <a:spcPts val="0"/>
              </a:spcBef>
              <a:spcAft>
                <a:spcPts val="0"/>
              </a:spcAft>
              <a:buClr>
                <a:schemeClr val="dk2"/>
              </a:buClr>
              <a:buSzPts val="2000"/>
              <a:buFont typeface="Patrick Hand"/>
              <a:buChar char="-"/>
              <a:defRPr sz="2000" b="0" i="0" u="none" strike="noStrike" cap="none">
                <a:solidFill>
                  <a:schemeClr val="dk1"/>
                </a:solidFill>
                <a:latin typeface="Patrick Hand"/>
                <a:ea typeface="Patrick Hand"/>
                <a:cs typeface="Patrick Hand"/>
                <a:sym typeface="Patrick Hand"/>
              </a:defRPr>
            </a:lvl7pPr>
            <a:lvl8pPr marL="3657600" marR="0" lvl="7" indent="-355600" algn="l" rtl="0">
              <a:lnSpc>
                <a:spcPct val="100000"/>
              </a:lnSpc>
              <a:spcBef>
                <a:spcPts val="0"/>
              </a:spcBef>
              <a:spcAft>
                <a:spcPts val="0"/>
              </a:spcAft>
              <a:buClr>
                <a:schemeClr val="dk2"/>
              </a:buClr>
              <a:buSzPts val="2000"/>
              <a:buFont typeface="Patrick Hand"/>
              <a:buChar char="-"/>
              <a:defRPr sz="2000" b="0" i="0" u="none" strike="noStrike" cap="none">
                <a:solidFill>
                  <a:schemeClr val="dk1"/>
                </a:solidFill>
                <a:latin typeface="Patrick Hand"/>
                <a:ea typeface="Patrick Hand"/>
                <a:cs typeface="Patrick Hand"/>
                <a:sym typeface="Patrick Hand"/>
              </a:defRPr>
            </a:lvl8pPr>
            <a:lvl9pPr marL="4114800" marR="0" lvl="8" indent="-355600" algn="l" rtl="0">
              <a:lnSpc>
                <a:spcPct val="100000"/>
              </a:lnSpc>
              <a:spcBef>
                <a:spcPts val="0"/>
              </a:spcBef>
              <a:spcAft>
                <a:spcPts val="0"/>
              </a:spcAft>
              <a:buClr>
                <a:schemeClr val="dk2"/>
              </a:buClr>
              <a:buSzPts val="2000"/>
              <a:buFont typeface="Patrick Hand"/>
              <a:buChar char="-"/>
              <a:defRPr sz="2000" b="0" i="0" u="none" strike="noStrike" cap="none">
                <a:solidFill>
                  <a:schemeClr val="dk1"/>
                </a:solidFill>
                <a:latin typeface="Patrick Hand"/>
                <a:ea typeface="Patrick Hand"/>
                <a:cs typeface="Patrick Hand"/>
                <a:sym typeface="Patrick Hand"/>
              </a:defRPr>
            </a:lvl9pPr>
          </a:lstStyle>
          <a:p>
            <a:pPr marL="101600" indent="0" algn="ctr">
              <a:buNone/>
            </a:pPr>
            <a:r>
              <a:rPr lang="en-US" sz="1800" dirty="0">
                <a:cs typeface="Arial"/>
                <a:sym typeface="Arial"/>
              </a:rPr>
              <a:t>How much the customer interact with employees during the waiting time. </a:t>
            </a:r>
          </a:p>
          <a:p>
            <a:pPr marL="101600" indent="0" algn="ctr">
              <a:buNone/>
            </a:pPr>
            <a:r>
              <a:rPr lang="en-US" sz="1800" dirty="0">
                <a:cs typeface="Arial"/>
                <a:sym typeface="Arial"/>
              </a:rPr>
              <a:t>Scale from 1 (i.e., I didn’t interact with employees) to 7 (i.e., I interacted with employees all the time)</a:t>
            </a:r>
          </a:p>
          <a:p>
            <a:pPr marL="0" indent="0" algn="ctr">
              <a:buNone/>
            </a:pPr>
            <a:endParaRPr lang="en-US" sz="1200" dirty="0">
              <a:cs typeface="Arial"/>
            </a:endParaRPr>
          </a:p>
        </p:txBody>
      </p:sp>
    </p:spTree>
    <p:extLst>
      <p:ext uri="{BB962C8B-B14F-4D97-AF65-F5344CB8AC3E}">
        <p14:creationId xmlns:p14="http://schemas.microsoft.com/office/powerpoint/2010/main" val="1166739645"/>
      </p:ext>
    </p:extLst>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Google Shape;114;p23">
            <a:extLst>
              <a:ext uri="{FF2B5EF4-FFF2-40B4-BE49-F238E27FC236}">
                <a16:creationId xmlns:a16="http://schemas.microsoft.com/office/drawing/2014/main" id="{927B0E04-87B5-5A40-A97A-817938225E67}"/>
              </a:ext>
            </a:extLst>
          </p:cNvPr>
          <p:cNvSpPr txBox="1">
            <a:spLocks/>
          </p:cNvSpPr>
          <p:nvPr/>
        </p:nvSpPr>
        <p:spPr>
          <a:xfrm>
            <a:off x="8526627" y="2940160"/>
            <a:ext cx="3008584" cy="2037615"/>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55600" algn="l" rtl="0">
              <a:lnSpc>
                <a:spcPct val="100000"/>
              </a:lnSpc>
              <a:spcBef>
                <a:spcPts val="600"/>
              </a:spcBef>
              <a:spcAft>
                <a:spcPts val="0"/>
              </a:spcAft>
              <a:buClr>
                <a:schemeClr val="dk2"/>
              </a:buClr>
              <a:buSzPts val="2000"/>
              <a:buFont typeface="Patrick Hand"/>
              <a:buChar char="&gt;"/>
              <a:defRPr sz="2000" b="0" i="0" u="none" strike="noStrike" cap="none">
                <a:solidFill>
                  <a:schemeClr val="dk1"/>
                </a:solidFill>
                <a:latin typeface="Patrick Hand"/>
                <a:ea typeface="Patrick Hand"/>
                <a:cs typeface="Patrick Hand"/>
                <a:sym typeface="Patrick Hand"/>
              </a:defRPr>
            </a:lvl1pPr>
            <a:lvl2pPr marL="914400" marR="0" lvl="1" indent="-355600" algn="l" rtl="0">
              <a:lnSpc>
                <a:spcPct val="100000"/>
              </a:lnSpc>
              <a:spcBef>
                <a:spcPts val="0"/>
              </a:spcBef>
              <a:spcAft>
                <a:spcPts val="0"/>
              </a:spcAft>
              <a:buClr>
                <a:schemeClr val="dk2"/>
              </a:buClr>
              <a:buSzPts val="2000"/>
              <a:buFont typeface="Patrick Hand"/>
              <a:buChar char="-"/>
              <a:defRPr sz="2000" b="0" i="0" u="none" strike="noStrike" cap="none">
                <a:solidFill>
                  <a:schemeClr val="dk1"/>
                </a:solidFill>
                <a:latin typeface="Patrick Hand"/>
                <a:ea typeface="Patrick Hand"/>
                <a:cs typeface="Patrick Hand"/>
                <a:sym typeface="Patrick Hand"/>
              </a:defRPr>
            </a:lvl2pPr>
            <a:lvl3pPr marL="1371600" marR="0" lvl="2" indent="-355600" algn="l" rtl="0">
              <a:lnSpc>
                <a:spcPct val="100000"/>
              </a:lnSpc>
              <a:spcBef>
                <a:spcPts val="0"/>
              </a:spcBef>
              <a:spcAft>
                <a:spcPts val="0"/>
              </a:spcAft>
              <a:buClr>
                <a:schemeClr val="dk2"/>
              </a:buClr>
              <a:buSzPts val="2000"/>
              <a:buFont typeface="Patrick Hand"/>
              <a:buChar char="-"/>
              <a:defRPr sz="2000" b="0" i="0" u="none" strike="noStrike" cap="none">
                <a:solidFill>
                  <a:schemeClr val="dk1"/>
                </a:solidFill>
                <a:latin typeface="Patrick Hand"/>
                <a:ea typeface="Patrick Hand"/>
                <a:cs typeface="Patrick Hand"/>
                <a:sym typeface="Patrick Hand"/>
              </a:defRPr>
            </a:lvl3pPr>
            <a:lvl4pPr marL="1828800" marR="0" lvl="3" indent="-355600" algn="l" rtl="0">
              <a:lnSpc>
                <a:spcPct val="100000"/>
              </a:lnSpc>
              <a:spcBef>
                <a:spcPts val="0"/>
              </a:spcBef>
              <a:spcAft>
                <a:spcPts val="0"/>
              </a:spcAft>
              <a:buClr>
                <a:schemeClr val="dk2"/>
              </a:buClr>
              <a:buSzPts val="2000"/>
              <a:buFont typeface="Patrick Hand"/>
              <a:buChar char="-"/>
              <a:defRPr sz="2000" b="0" i="0" u="none" strike="noStrike" cap="none">
                <a:solidFill>
                  <a:schemeClr val="dk1"/>
                </a:solidFill>
                <a:latin typeface="Patrick Hand"/>
                <a:ea typeface="Patrick Hand"/>
                <a:cs typeface="Patrick Hand"/>
                <a:sym typeface="Patrick Hand"/>
              </a:defRPr>
            </a:lvl4pPr>
            <a:lvl5pPr marL="2286000" marR="0" lvl="4" indent="-355600" algn="l" rtl="0">
              <a:lnSpc>
                <a:spcPct val="100000"/>
              </a:lnSpc>
              <a:spcBef>
                <a:spcPts val="0"/>
              </a:spcBef>
              <a:spcAft>
                <a:spcPts val="0"/>
              </a:spcAft>
              <a:buClr>
                <a:schemeClr val="dk2"/>
              </a:buClr>
              <a:buSzPts val="2000"/>
              <a:buFont typeface="Patrick Hand"/>
              <a:buChar char="-"/>
              <a:defRPr sz="2000" b="0" i="0" u="none" strike="noStrike" cap="none">
                <a:solidFill>
                  <a:schemeClr val="dk1"/>
                </a:solidFill>
                <a:latin typeface="Patrick Hand"/>
                <a:ea typeface="Patrick Hand"/>
                <a:cs typeface="Patrick Hand"/>
                <a:sym typeface="Patrick Hand"/>
              </a:defRPr>
            </a:lvl5pPr>
            <a:lvl6pPr marL="2743200" marR="0" lvl="5" indent="-355600" algn="l" rtl="0">
              <a:lnSpc>
                <a:spcPct val="100000"/>
              </a:lnSpc>
              <a:spcBef>
                <a:spcPts val="0"/>
              </a:spcBef>
              <a:spcAft>
                <a:spcPts val="0"/>
              </a:spcAft>
              <a:buClr>
                <a:schemeClr val="dk2"/>
              </a:buClr>
              <a:buSzPts val="2000"/>
              <a:buFont typeface="Patrick Hand"/>
              <a:buChar char="-"/>
              <a:defRPr sz="2000" b="0" i="0" u="none" strike="noStrike" cap="none">
                <a:solidFill>
                  <a:schemeClr val="dk1"/>
                </a:solidFill>
                <a:latin typeface="Patrick Hand"/>
                <a:ea typeface="Patrick Hand"/>
                <a:cs typeface="Patrick Hand"/>
                <a:sym typeface="Patrick Hand"/>
              </a:defRPr>
            </a:lvl6pPr>
            <a:lvl7pPr marL="3200400" marR="0" lvl="6" indent="-355600" algn="l" rtl="0">
              <a:lnSpc>
                <a:spcPct val="100000"/>
              </a:lnSpc>
              <a:spcBef>
                <a:spcPts val="0"/>
              </a:spcBef>
              <a:spcAft>
                <a:spcPts val="0"/>
              </a:spcAft>
              <a:buClr>
                <a:schemeClr val="dk2"/>
              </a:buClr>
              <a:buSzPts val="2000"/>
              <a:buFont typeface="Patrick Hand"/>
              <a:buChar char="-"/>
              <a:defRPr sz="2000" b="0" i="0" u="none" strike="noStrike" cap="none">
                <a:solidFill>
                  <a:schemeClr val="dk1"/>
                </a:solidFill>
                <a:latin typeface="Patrick Hand"/>
                <a:ea typeface="Patrick Hand"/>
                <a:cs typeface="Patrick Hand"/>
                <a:sym typeface="Patrick Hand"/>
              </a:defRPr>
            </a:lvl7pPr>
            <a:lvl8pPr marL="3657600" marR="0" lvl="7" indent="-355600" algn="l" rtl="0">
              <a:lnSpc>
                <a:spcPct val="100000"/>
              </a:lnSpc>
              <a:spcBef>
                <a:spcPts val="0"/>
              </a:spcBef>
              <a:spcAft>
                <a:spcPts val="0"/>
              </a:spcAft>
              <a:buClr>
                <a:schemeClr val="dk2"/>
              </a:buClr>
              <a:buSzPts val="2000"/>
              <a:buFont typeface="Patrick Hand"/>
              <a:buChar char="-"/>
              <a:defRPr sz="2000" b="0" i="0" u="none" strike="noStrike" cap="none">
                <a:solidFill>
                  <a:schemeClr val="dk1"/>
                </a:solidFill>
                <a:latin typeface="Patrick Hand"/>
                <a:ea typeface="Patrick Hand"/>
                <a:cs typeface="Patrick Hand"/>
                <a:sym typeface="Patrick Hand"/>
              </a:defRPr>
            </a:lvl8pPr>
            <a:lvl9pPr marL="4114800" marR="0" lvl="8" indent="-355600" algn="l" rtl="0">
              <a:lnSpc>
                <a:spcPct val="100000"/>
              </a:lnSpc>
              <a:spcBef>
                <a:spcPts val="0"/>
              </a:spcBef>
              <a:spcAft>
                <a:spcPts val="0"/>
              </a:spcAft>
              <a:buClr>
                <a:schemeClr val="dk2"/>
              </a:buClr>
              <a:buSzPts val="2000"/>
              <a:buFont typeface="Patrick Hand"/>
              <a:buChar char="-"/>
              <a:defRPr sz="2000" b="0" i="0" u="none" strike="noStrike" cap="none">
                <a:solidFill>
                  <a:schemeClr val="dk1"/>
                </a:solidFill>
                <a:latin typeface="Patrick Hand"/>
                <a:ea typeface="Patrick Hand"/>
                <a:cs typeface="Patrick Hand"/>
                <a:sym typeface="Patrick Hand"/>
              </a:defRPr>
            </a:lvl9pPr>
          </a:lstStyle>
          <a:p>
            <a:pPr marL="101600" indent="0" algn="ctr">
              <a:buNone/>
            </a:pPr>
            <a:r>
              <a:rPr lang="en-US" sz="1800" dirty="0">
                <a:cs typeface="Arial"/>
                <a:sym typeface="Arial"/>
              </a:rPr>
              <a:t>How much the customer interact with employees during the waiting time. </a:t>
            </a:r>
          </a:p>
          <a:p>
            <a:pPr marL="101600" indent="0" algn="ctr">
              <a:buNone/>
            </a:pPr>
            <a:r>
              <a:rPr lang="en-US" sz="1800" dirty="0">
                <a:solidFill>
                  <a:schemeClr val="bg1"/>
                </a:solidFill>
                <a:cs typeface="Arial"/>
                <a:sym typeface="Arial"/>
              </a:rPr>
              <a:t>Scale from 1 (i.e., I didn’t interact with employees) to 7 (i.e., I interacted with employees all the time)</a:t>
            </a:r>
          </a:p>
          <a:p>
            <a:pPr marL="0" indent="0" algn="ctr">
              <a:buNone/>
            </a:pPr>
            <a:endParaRPr lang="en-US" sz="1200" dirty="0">
              <a:cs typeface="Arial"/>
            </a:endParaRPr>
          </a:p>
        </p:txBody>
      </p:sp>
      <p:sp>
        <p:nvSpPr>
          <p:cNvPr id="20" name="Google Shape;84;p19">
            <a:extLst>
              <a:ext uri="{FF2B5EF4-FFF2-40B4-BE49-F238E27FC236}">
                <a16:creationId xmlns:a16="http://schemas.microsoft.com/office/drawing/2014/main" id="{808F6653-7908-2C4B-9350-07E8DFDE66BB}"/>
              </a:ext>
            </a:extLst>
          </p:cNvPr>
          <p:cNvSpPr txBox="1">
            <a:spLocks/>
          </p:cNvSpPr>
          <p:nvPr/>
        </p:nvSpPr>
        <p:spPr>
          <a:xfrm>
            <a:off x="3841465" y="389484"/>
            <a:ext cx="4229100" cy="640973"/>
          </a:xfrm>
          <a:prstGeom prst="rect">
            <a:avLst/>
          </a:prstGeom>
        </p:spPr>
        <p:txBody>
          <a:bodyPr spcFirstLastPara="1" vert="horz" wrap="square" lIns="0" tIns="0" rIns="0" bIns="0" rtlCol="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latin typeface="+mn-lt"/>
              </a:rPr>
              <a:t>Study 2</a:t>
            </a:r>
            <a:r>
              <a:rPr lang="en-US" sz="3600" dirty="0">
                <a:solidFill>
                  <a:schemeClr val="bg1"/>
                </a:solidFill>
                <a:latin typeface="+mn-lt"/>
              </a:rPr>
              <a:t>a</a:t>
            </a:r>
            <a:br>
              <a:rPr lang="en-US" sz="2800" dirty="0">
                <a:latin typeface="+mn-lt"/>
              </a:rPr>
            </a:br>
            <a:r>
              <a:rPr lang="en-US" sz="1800" dirty="0">
                <a:latin typeface="+mn-lt"/>
                <a:sym typeface="Patrick Hand"/>
              </a:rPr>
              <a:t>Field Experiment + Survey </a:t>
            </a:r>
            <a:r>
              <a:rPr lang="en-US" sz="1800" dirty="0">
                <a:solidFill>
                  <a:prstClr val="black"/>
                </a:solidFill>
                <a:latin typeface="Calibri" panose="020F0502020204030204"/>
                <a:ea typeface="+mn-ea"/>
                <a:cs typeface="+mn-cs"/>
                <a:sym typeface="Patrick Hand"/>
              </a:rPr>
              <a:t>(at counter)</a:t>
            </a:r>
            <a:endParaRPr lang="en-US" sz="1400" dirty="0">
              <a:latin typeface="+mn-lt"/>
              <a:sym typeface="Patrick Hand"/>
            </a:endParaRPr>
          </a:p>
        </p:txBody>
      </p:sp>
      <p:sp>
        <p:nvSpPr>
          <p:cNvPr id="4" name="Rettangolo 3">
            <a:extLst>
              <a:ext uri="{FF2B5EF4-FFF2-40B4-BE49-F238E27FC236}">
                <a16:creationId xmlns:a16="http://schemas.microsoft.com/office/drawing/2014/main" id="{F31B85E3-EE7A-1B40-80A0-520A93220FD3}"/>
              </a:ext>
            </a:extLst>
          </p:cNvPr>
          <p:cNvSpPr/>
          <p:nvPr/>
        </p:nvSpPr>
        <p:spPr>
          <a:xfrm>
            <a:off x="8526627" y="1867818"/>
            <a:ext cx="3200399" cy="943356"/>
          </a:xfrm>
          <a:prstGeom prst="rect">
            <a:avLst/>
          </a:prstGeom>
          <a:solidFill>
            <a:schemeClr val="accent4">
              <a:lumMod val="20000"/>
              <a:lumOff val="80000"/>
            </a:schemeClr>
          </a:solidFill>
          <a:ln>
            <a:solidFill>
              <a:schemeClr val="accent4">
                <a:lumMod val="7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000" dirty="0">
                <a:latin typeface="Calibri" panose="020F0502020204030204" pitchFamily="34" charset="0"/>
                <a:cs typeface="Calibri" panose="020F0502020204030204" pitchFamily="34" charset="0"/>
              </a:rPr>
              <a:t>Customer-Employees Interaction</a:t>
            </a:r>
          </a:p>
        </p:txBody>
      </p:sp>
      <p:cxnSp>
        <p:nvCxnSpPr>
          <p:cNvPr id="5" name="Connettore 2 4">
            <a:extLst>
              <a:ext uri="{FF2B5EF4-FFF2-40B4-BE49-F238E27FC236}">
                <a16:creationId xmlns:a16="http://schemas.microsoft.com/office/drawing/2014/main" id="{24F2F4F4-BDAF-704D-8E5C-BC66C199D352}"/>
              </a:ext>
            </a:extLst>
          </p:cNvPr>
          <p:cNvCxnSpPr>
            <a:cxnSpLocks/>
            <a:stCxn id="7" idx="3"/>
            <a:endCxn id="4" idx="1"/>
          </p:cNvCxnSpPr>
          <p:nvPr/>
        </p:nvCxnSpPr>
        <p:spPr>
          <a:xfrm>
            <a:off x="4094219" y="2339496"/>
            <a:ext cx="4432408"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CasellaDiTesto 5">
            <a:extLst>
              <a:ext uri="{FF2B5EF4-FFF2-40B4-BE49-F238E27FC236}">
                <a16:creationId xmlns:a16="http://schemas.microsoft.com/office/drawing/2014/main" id="{E7216677-8EB8-3F42-ADBE-54DFB03071D7}"/>
              </a:ext>
            </a:extLst>
          </p:cNvPr>
          <p:cNvSpPr txBox="1"/>
          <p:nvPr/>
        </p:nvSpPr>
        <p:spPr>
          <a:xfrm>
            <a:off x="6445926" y="197275"/>
            <a:ext cx="545342" cy="646331"/>
          </a:xfrm>
          <a:prstGeom prst="rect">
            <a:avLst/>
          </a:prstGeom>
          <a:noFill/>
        </p:spPr>
        <p:txBody>
          <a:bodyPr wrap="none" rtlCol="0">
            <a:spAutoFit/>
          </a:bodyPr>
          <a:lstStyle/>
          <a:p>
            <a:r>
              <a:rPr lang="it-IT" sz="3600" dirty="0"/>
              <a:t>a</a:t>
            </a:r>
            <a:r>
              <a:rPr lang="it-IT" sz="3600" dirty="0">
                <a:solidFill>
                  <a:schemeClr val="bg1"/>
                </a:solidFill>
              </a:rPr>
              <a:t>)</a:t>
            </a:r>
          </a:p>
        </p:txBody>
      </p:sp>
      <p:sp>
        <p:nvSpPr>
          <p:cNvPr id="7" name="Rettangolo 6">
            <a:extLst>
              <a:ext uri="{FF2B5EF4-FFF2-40B4-BE49-F238E27FC236}">
                <a16:creationId xmlns:a16="http://schemas.microsoft.com/office/drawing/2014/main" id="{E2788EC9-4870-C744-A5CF-3934576AAC97}"/>
              </a:ext>
            </a:extLst>
          </p:cNvPr>
          <p:cNvSpPr/>
          <p:nvPr/>
        </p:nvSpPr>
        <p:spPr>
          <a:xfrm>
            <a:off x="893820" y="1867818"/>
            <a:ext cx="3200399" cy="943356"/>
          </a:xfrm>
          <a:prstGeom prst="rect">
            <a:avLst/>
          </a:prstGeom>
          <a:solidFill>
            <a:schemeClr val="accent4">
              <a:lumMod val="20000"/>
              <a:lumOff val="80000"/>
            </a:schemeClr>
          </a:solidFill>
          <a:ln>
            <a:solidFill>
              <a:schemeClr val="accent4">
                <a:lumMod val="7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000" dirty="0">
                <a:latin typeface="Calibri" panose="020F0502020204030204" pitchFamily="34" charset="0"/>
                <a:cs typeface="Calibri" panose="020F0502020204030204" pitchFamily="34" charset="0"/>
              </a:rPr>
              <a:t>Narrowcasting</a:t>
            </a:r>
          </a:p>
        </p:txBody>
      </p:sp>
      <p:pic>
        <p:nvPicPr>
          <p:cNvPr id="8" name="Picture 10">
            <a:extLst>
              <a:ext uri="{FF2B5EF4-FFF2-40B4-BE49-F238E27FC236}">
                <a16:creationId xmlns:a16="http://schemas.microsoft.com/office/drawing/2014/main" id="{AB6790A6-1212-1B4A-9B06-7FA85AC94D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9314" y="1137241"/>
            <a:ext cx="687714" cy="68771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id="{DBAF6AA8-64F0-DC4F-B53D-AD2DF35122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4973" y="1137242"/>
            <a:ext cx="687713" cy="687713"/>
          </a:xfrm>
          <a:prstGeom prst="rect">
            <a:avLst/>
          </a:prstGeom>
          <a:noFill/>
          <a:extLst>
            <a:ext uri="{909E8E84-426E-40DD-AFC4-6F175D3DCCD1}">
              <a14:hiddenFill xmlns:a14="http://schemas.microsoft.com/office/drawing/2010/main">
                <a:solidFill>
                  <a:srgbClr val="FFFFFF"/>
                </a:solidFill>
              </a14:hiddenFill>
            </a:ext>
          </a:extLst>
        </p:spPr>
      </p:pic>
      <p:sp>
        <p:nvSpPr>
          <p:cNvPr id="21" name="CasellaDiTesto 20">
            <a:extLst>
              <a:ext uri="{FF2B5EF4-FFF2-40B4-BE49-F238E27FC236}">
                <a16:creationId xmlns:a16="http://schemas.microsoft.com/office/drawing/2014/main" id="{20EACFE3-E47F-9244-B7EA-6BEF6C07FA07}"/>
              </a:ext>
            </a:extLst>
          </p:cNvPr>
          <p:cNvSpPr txBox="1"/>
          <p:nvPr/>
        </p:nvSpPr>
        <p:spPr>
          <a:xfrm>
            <a:off x="759278" y="2964070"/>
            <a:ext cx="2604408" cy="523220"/>
          </a:xfrm>
          <a:prstGeom prst="rect">
            <a:avLst/>
          </a:prstGeom>
          <a:noFill/>
        </p:spPr>
        <p:txBody>
          <a:bodyPr wrap="square" rtlCol="0">
            <a:spAutoFit/>
          </a:bodyPr>
          <a:lstStyle>
            <a:defPPr marR="0" lvl="0" algn="l" rtl="0">
              <a:lnSpc>
                <a:spcPct val="100000"/>
              </a:lnSpc>
              <a:spcBef>
                <a:spcPts val="0"/>
              </a:spcBef>
              <a:spcAft>
                <a:spcPts val="0"/>
              </a:spcAft>
            </a:defPPr>
            <a:lvl1pPr>
              <a:defRPr sz="1000">
                <a:solidFill>
                  <a:schemeClr val="dk1"/>
                </a:solidFill>
                <a:latin typeface="Patrick Hand"/>
              </a:defRPr>
            </a:lvl1pPr>
          </a:lstStyle>
          <a:p>
            <a:r>
              <a:rPr lang="en-US" sz="1400" dirty="0">
                <a:sym typeface="Patrick Hand"/>
              </a:rPr>
              <a:t>Technology presence n=</a:t>
            </a:r>
            <a:r>
              <a:rPr lang="en-US" sz="1400" dirty="0"/>
              <a:t> 57</a:t>
            </a:r>
            <a:r>
              <a:rPr lang="it-IT" sz="1400" dirty="0"/>
              <a:t> </a:t>
            </a:r>
          </a:p>
          <a:p>
            <a:r>
              <a:rPr lang="en-US" sz="1400" dirty="0">
                <a:sym typeface="Patrick Hand"/>
              </a:rPr>
              <a:t>Technology absence n=</a:t>
            </a:r>
            <a:r>
              <a:rPr lang="en-US" sz="1400" dirty="0"/>
              <a:t> 46</a:t>
            </a:r>
            <a:r>
              <a:rPr lang="it-IT" sz="1400" dirty="0"/>
              <a:t> </a:t>
            </a:r>
            <a:endParaRPr lang="en-US" sz="1400" dirty="0">
              <a:sym typeface="Patrick Hand"/>
            </a:endParaRPr>
          </a:p>
        </p:txBody>
      </p:sp>
      <p:sp>
        <p:nvSpPr>
          <p:cNvPr id="22" name="Google Shape;114;p23">
            <a:extLst>
              <a:ext uri="{FF2B5EF4-FFF2-40B4-BE49-F238E27FC236}">
                <a16:creationId xmlns:a16="http://schemas.microsoft.com/office/drawing/2014/main" id="{B17F4C3C-8CEA-2D47-9268-1902B976CD0E}"/>
              </a:ext>
            </a:extLst>
          </p:cNvPr>
          <p:cNvSpPr txBox="1">
            <a:spLocks/>
          </p:cNvSpPr>
          <p:nvPr/>
        </p:nvSpPr>
        <p:spPr>
          <a:xfrm>
            <a:off x="759277" y="3831723"/>
            <a:ext cx="3200399" cy="1213977"/>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55600" algn="l" rtl="0">
              <a:lnSpc>
                <a:spcPct val="100000"/>
              </a:lnSpc>
              <a:spcBef>
                <a:spcPts val="600"/>
              </a:spcBef>
              <a:spcAft>
                <a:spcPts val="0"/>
              </a:spcAft>
              <a:buClr>
                <a:schemeClr val="dk2"/>
              </a:buClr>
              <a:buSzPts val="2000"/>
              <a:buFont typeface="Patrick Hand"/>
              <a:buChar char="&gt;"/>
              <a:defRPr sz="2000" b="0" i="0" u="none" strike="noStrike" cap="none">
                <a:solidFill>
                  <a:schemeClr val="dk1"/>
                </a:solidFill>
                <a:latin typeface="Patrick Hand"/>
                <a:ea typeface="Patrick Hand"/>
                <a:cs typeface="Patrick Hand"/>
                <a:sym typeface="Patrick Hand"/>
              </a:defRPr>
            </a:lvl1pPr>
            <a:lvl2pPr marL="914400" marR="0" lvl="1" indent="-355600" algn="l" rtl="0">
              <a:lnSpc>
                <a:spcPct val="100000"/>
              </a:lnSpc>
              <a:spcBef>
                <a:spcPts val="0"/>
              </a:spcBef>
              <a:spcAft>
                <a:spcPts val="0"/>
              </a:spcAft>
              <a:buClr>
                <a:schemeClr val="dk2"/>
              </a:buClr>
              <a:buSzPts val="2000"/>
              <a:buFont typeface="Patrick Hand"/>
              <a:buChar char="-"/>
              <a:defRPr sz="2000" b="0" i="0" u="none" strike="noStrike" cap="none">
                <a:solidFill>
                  <a:schemeClr val="dk1"/>
                </a:solidFill>
                <a:latin typeface="Patrick Hand"/>
                <a:ea typeface="Patrick Hand"/>
                <a:cs typeface="Patrick Hand"/>
                <a:sym typeface="Patrick Hand"/>
              </a:defRPr>
            </a:lvl2pPr>
            <a:lvl3pPr marL="1371600" marR="0" lvl="2" indent="-355600" algn="l" rtl="0">
              <a:lnSpc>
                <a:spcPct val="100000"/>
              </a:lnSpc>
              <a:spcBef>
                <a:spcPts val="0"/>
              </a:spcBef>
              <a:spcAft>
                <a:spcPts val="0"/>
              </a:spcAft>
              <a:buClr>
                <a:schemeClr val="dk2"/>
              </a:buClr>
              <a:buSzPts val="2000"/>
              <a:buFont typeface="Patrick Hand"/>
              <a:buChar char="-"/>
              <a:defRPr sz="2000" b="0" i="0" u="none" strike="noStrike" cap="none">
                <a:solidFill>
                  <a:schemeClr val="dk1"/>
                </a:solidFill>
                <a:latin typeface="Patrick Hand"/>
                <a:ea typeface="Patrick Hand"/>
                <a:cs typeface="Patrick Hand"/>
                <a:sym typeface="Patrick Hand"/>
              </a:defRPr>
            </a:lvl3pPr>
            <a:lvl4pPr marL="1828800" marR="0" lvl="3" indent="-355600" algn="l" rtl="0">
              <a:lnSpc>
                <a:spcPct val="100000"/>
              </a:lnSpc>
              <a:spcBef>
                <a:spcPts val="0"/>
              </a:spcBef>
              <a:spcAft>
                <a:spcPts val="0"/>
              </a:spcAft>
              <a:buClr>
                <a:schemeClr val="dk2"/>
              </a:buClr>
              <a:buSzPts val="2000"/>
              <a:buFont typeface="Patrick Hand"/>
              <a:buChar char="-"/>
              <a:defRPr sz="2000" b="0" i="0" u="none" strike="noStrike" cap="none">
                <a:solidFill>
                  <a:schemeClr val="dk1"/>
                </a:solidFill>
                <a:latin typeface="Patrick Hand"/>
                <a:ea typeface="Patrick Hand"/>
                <a:cs typeface="Patrick Hand"/>
                <a:sym typeface="Patrick Hand"/>
              </a:defRPr>
            </a:lvl4pPr>
            <a:lvl5pPr marL="2286000" marR="0" lvl="4" indent="-355600" algn="l" rtl="0">
              <a:lnSpc>
                <a:spcPct val="100000"/>
              </a:lnSpc>
              <a:spcBef>
                <a:spcPts val="0"/>
              </a:spcBef>
              <a:spcAft>
                <a:spcPts val="0"/>
              </a:spcAft>
              <a:buClr>
                <a:schemeClr val="dk2"/>
              </a:buClr>
              <a:buSzPts val="2000"/>
              <a:buFont typeface="Patrick Hand"/>
              <a:buChar char="-"/>
              <a:defRPr sz="2000" b="0" i="0" u="none" strike="noStrike" cap="none">
                <a:solidFill>
                  <a:schemeClr val="dk1"/>
                </a:solidFill>
                <a:latin typeface="Patrick Hand"/>
                <a:ea typeface="Patrick Hand"/>
                <a:cs typeface="Patrick Hand"/>
                <a:sym typeface="Patrick Hand"/>
              </a:defRPr>
            </a:lvl5pPr>
            <a:lvl6pPr marL="2743200" marR="0" lvl="5" indent="-355600" algn="l" rtl="0">
              <a:lnSpc>
                <a:spcPct val="100000"/>
              </a:lnSpc>
              <a:spcBef>
                <a:spcPts val="0"/>
              </a:spcBef>
              <a:spcAft>
                <a:spcPts val="0"/>
              </a:spcAft>
              <a:buClr>
                <a:schemeClr val="dk2"/>
              </a:buClr>
              <a:buSzPts val="2000"/>
              <a:buFont typeface="Patrick Hand"/>
              <a:buChar char="-"/>
              <a:defRPr sz="2000" b="0" i="0" u="none" strike="noStrike" cap="none">
                <a:solidFill>
                  <a:schemeClr val="dk1"/>
                </a:solidFill>
                <a:latin typeface="Patrick Hand"/>
                <a:ea typeface="Patrick Hand"/>
                <a:cs typeface="Patrick Hand"/>
                <a:sym typeface="Patrick Hand"/>
              </a:defRPr>
            </a:lvl6pPr>
            <a:lvl7pPr marL="3200400" marR="0" lvl="6" indent="-355600" algn="l" rtl="0">
              <a:lnSpc>
                <a:spcPct val="100000"/>
              </a:lnSpc>
              <a:spcBef>
                <a:spcPts val="0"/>
              </a:spcBef>
              <a:spcAft>
                <a:spcPts val="0"/>
              </a:spcAft>
              <a:buClr>
                <a:schemeClr val="dk2"/>
              </a:buClr>
              <a:buSzPts val="2000"/>
              <a:buFont typeface="Patrick Hand"/>
              <a:buChar char="-"/>
              <a:defRPr sz="2000" b="0" i="0" u="none" strike="noStrike" cap="none">
                <a:solidFill>
                  <a:schemeClr val="dk1"/>
                </a:solidFill>
                <a:latin typeface="Patrick Hand"/>
                <a:ea typeface="Patrick Hand"/>
                <a:cs typeface="Patrick Hand"/>
                <a:sym typeface="Patrick Hand"/>
              </a:defRPr>
            </a:lvl7pPr>
            <a:lvl8pPr marL="3657600" marR="0" lvl="7" indent="-355600" algn="l" rtl="0">
              <a:lnSpc>
                <a:spcPct val="100000"/>
              </a:lnSpc>
              <a:spcBef>
                <a:spcPts val="0"/>
              </a:spcBef>
              <a:spcAft>
                <a:spcPts val="0"/>
              </a:spcAft>
              <a:buClr>
                <a:schemeClr val="dk2"/>
              </a:buClr>
              <a:buSzPts val="2000"/>
              <a:buFont typeface="Patrick Hand"/>
              <a:buChar char="-"/>
              <a:defRPr sz="2000" b="0" i="0" u="none" strike="noStrike" cap="none">
                <a:solidFill>
                  <a:schemeClr val="dk1"/>
                </a:solidFill>
                <a:latin typeface="Patrick Hand"/>
                <a:ea typeface="Patrick Hand"/>
                <a:cs typeface="Patrick Hand"/>
                <a:sym typeface="Patrick Hand"/>
              </a:defRPr>
            </a:lvl8pPr>
            <a:lvl9pPr marL="4114800" marR="0" lvl="8" indent="-355600" algn="l" rtl="0">
              <a:lnSpc>
                <a:spcPct val="100000"/>
              </a:lnSpc>
              <a:spcBef>
                <a:spcPts val="0"/>
              </a:spcBef>
              <a:spcAft>
                <a:spcPts val="0"/>
              </a:spcAft>
              <a:buClr>
                <a:schemeClr val="dk2"/>
              </a:buClr>
              <a:buSzPts val="2000"/>
              <a:buFont typeface="Patrick Hand"/>
              <a:buChar char="-"/>
              <a:defRPr sz="2000" b="0" i="0" u="none" strike="noStrike" cap="none">
                <a:solidFill>
                  <a:schemeClr val="dk1"/>
                </a:solidFill>
                <a:latin typeface="Patrick Hand"/>
                <a:ea typeface="Patrick Hand"/>
                <a:cs typeface="Patrick Hand"/>
                <a:sym typeface="Patrick Hand"/>
              </a:defRPr>
            </a:lvl9pPr>
          </a:lstStyle>
          <a:p>
            <a:pPr marL="180975" indent="-180975"/>
            <a:r>
              <a:rPr lang="en-US" sz="1800" dirty="0">
                <a:latin typeface="+mn-lt"/>
                <a:cs typeface="Arial"/>
              </a:rPr>
              <a:t>Same manipulation of Study 1 over a weekend</a:t>
            </a:r>
          </a:p>
          <a:p>
            <a:pPr marL="180975" indent="-180975"/>
            <a:endParaRPr lang="en-US" sz="1800" dirty="0">
              <a:latin typeface="+mn-lt"/>
              <a:cs typeface="Arial"/>
            </a:endParaRPr>
          </a:p>
          <a:p>
            <a:pPr marL="180975" indent="-180975"/>
            <a:r>
              <a:rPr lang="en-US" sz="1800" dirty="0">
                <a:latin typeface="+mn-lt"/>
                <a:cs typeface="Arial"/>
              </a:rPr>
              <a:t>Researcher surveyed customers near the counter</a:t>
            </a:r>
            <a:endParaRPr lang="en-US" sz="1800" dirty="0">
              <a:latin typeface="+mn-lt"/>
            </a:endParaRPr>
          </a:p>
          <a:p>
            <a:pPr marL="0" indent="0">
              <a:buNone/>
            </a:pPr>
            <a:endParaRPr lang="en-US" sz="1800" dirty="0"/>
          </a:p>
        </p:txBody>
      </p:sp>
      <p:sp>
        <p:nvSpPr>
          <p:cNvPr id="12" name="Rettangolo 11">
            <a:extLst>
              <a:ext uri="{FF2B5EF4-FFF2-40B4-BE49-F238E27FC236}">
                <a16:creationId xmlns:a16="http://schemas.microsoft.com/office/drawing/2014/main" id="{8CB49247-722D-064F-ABD0-E4B21EF947D3}"/>
              </a:ext>
            </a:extLst>
          </p:cNvPr>
          <p:cNvSpPr/>
          <p:nvPr/>
        </p:nvSpPr>
        <p:spPr>
          <a:xfrm>
            <a:off x="5289540" y="2381009"/>
            <a:ext cx="1612920" cy="338554"/>
          </a:xfrm>
          <a:prstGeom prst="rect">
            <a:avLst/>
          </a:prstGeom>
        </p:spPr>
        <p:txBody>
          <a:bodyPr wrap="square">
            <a:spAutoFit/>
          </a:bodyPr>
          <a:lstStyle/>
          <a:p>
            <a:pPr algn="ctr"/>
            <a:r>
              <a:rPr lang="it-IT" sz="1600" dirty="0" err="1">
                <a:solidFill>
                  <a:schemeClr val="dk1"/>
                </a:solidFill>
                <a:sym typeface="Patrick Hand"/>
              </a:rPr>
              <a:t>Anova</a:t>
            </a:r>
            <a:endParaRPr lang="it-IT" sz="1600" dirty="0">
              <a:solidFill>
                <a:schemeClr val="dk1"/>
              </a:solidFill>
              <a:sym typeface="Patrick Hand"/>
            </a:endParaRPr>
          </a:p>
        </p:txBody>
      </p:sp>
      <p:sp>
        <p:nvSpPr>
          <p:cNvPr id="13" name="CasellaDiTesto 12">
            <a:extLst>
              <a:ext uri="{FF2B5EF4-FFF2-40B4-BE49-F238E27FC236}">
                <a16:creationId xmlns:a16="http://schemas.microsoft.com/office/drawing/2014/main" id="{156F82F9-53BC-5146-B5CF-5F898769BD46}"/>
              </a:ext>
            </a:extLst>
          </p:cNvPr>
          <p:cNvSpPr txBox="1"/>
          <p:nvPr/>
        </p:nvSpPr>
        <p:spPr>
          <a:xfrm>
            <a:off x="5041063" y="1958079"/>
            <a:ext cx="2177199" cy="338554"/>
          </a:xfrm>
          <a:prstGeom prst="rect">
            <a:avLst/>
          </a:prstGeom>
          <a:noFill/>
        </p:spPr>
        <p:txBody>
          <a:bodyPr wrap="none" rtlCol="0">
            <a:spAutoFit/>
          </a:bodyPr>
          <a:lstStyle/>
          <a:p>
            <a:r>
              <a:rPr lang="it-IT" sz="1600" dirty="0" err="1">
                <a:solidFill>
                  <a:schemeClr val="dk1"/>
                </a:solidFill>
              </a:rPr>
              <a:t>F</a:t>
            </a:r>
            <a:r>
              <a:rPr lang="it-IT" sz="1600" dirty="0">
                <a:solidFill>
                  <a:schemeClr val="dk1"/>
                </a:solidFill>
              </a:rPr>
              <a:t>(1,101) = 16.9 (</a:t>
            </a:r>
            <a:r>
              <a:rPr lang="it-IT" sz="1600" dirty="0" err="1">
                <a:solidFill>
                  <a:schemeClr val="dk1"/>
                </a:solidFill>
              </a:rPr>
              <a:t>p</a:t>
            </a:r>
            <a:r>
              <a:rPr lang="it-IT" sz="1600" dirty="0">
                <a:solidFill>
                  <a:schemeClr val="dk1"/>
                </a:solidFill>
              </a:rPr>
              <a:t>=.000)</a:t>
            </a:r>
          </a:p>
        </p:txBody>
      </p:sp>
      <p:pic>
        <p:nvPicPr>
          <p:cNvPr id="14" name="Immagine 13">
            <a:extLst>
              <a:ext uri="{FF2B5EF4-FFF2-40B4-BE49-F238E27FC236}">
                <a16:creationId xmlns:a16="http://schemas.microsoft.com/office/drawing/2014/main" id="{D1151E8D-C3DF-9D49-9333-AB71918DC79E}"/>
              </a:ext>
            </a:extLst>
          </p:cNvPr>
          <p:cNvPicPr/>
          <p:nvPr/>
        </p:nvPicPr>
        <p:blipFill rotWithShape="1">
          <a:blip r:embed="rId4">
            <a:extLst>
              <a:ext uri="{28A0092B-C50C-407E-A947-70E740481C1C}">
                <a14:useLocalDpi xmlns:a14="http://schemas.microsoft.com/office/drawing/2010/main" val="0"/>
              </a:ext>
            </a:extLst>
          </a:blip>
          <a:srcRect t="17607"/>
          <a:stretch/>
        </p:blipFill>
        <p:spPr>
          <a:xfrm>
            <a:off x="7854043" y="3958968"/>
            <a:ext cx="4167721" cy="2852919"/>
          </a:xfrm>
          <a:prstGeom prst="rect">
            <a:avLst/>
          </a:prstGeom>
        </p:spPr>
      </p:pic>
    </p:spTree>
    <p:extLst>
      <p:ext uri="{BB962C8B-B14F-4D97-AF65-F5344CB8AC3E}">
        <p14:creationId xmlns:p14="http://schemas.microsoft.com/office/powerpoint/2010/main" val="22896242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1A11431B-9863-1A4B-A58D-7175CEDE4A8D}"/>
              </a:ext>
            </a:extLst>
          </p:cNvPr>
          <p:cNvPicPr>
            <a:picLocks noChangeAspect="1"/>
          </p:cNvPicPr>
          <p:nvPr/>
        </p:nvPicPr>
        <p:blipFill>
          <a:blip r:embed="rId2"/>
          <a:stretch>
            <a:fillRect/>
          </a:stretch>
        </p:blipFill>
        <p:spPr>
          <a:xfrm>
            <a:off x="533400" y="285750"/>
            <a:ext cx="11125200" cy="6286500"/>
          </a:xfrm>
          <a:prstGeom prst="rect">
            <a:avLst/>
          </a:prstGeom>
        </p:spPr>
      </p:pic>
      <p:sp>
        <p:nvSpPr>
          <p:cNvPr id="4" name="Google Shape;114;p23">
            <a:extLst>
              <a:ext uri="{FF2B5EF4-FFF2-40B4-BE49-F238E27FC236}">
                <a16:creationId xmlns:a16="http://schemas.microsoft.com/office/drawing/2014/main" id="{B898F3F8-1B8A-D948-8197-F350343B9CB4}"/>
              </a:ext>
            </a:extLst>
          </p:cNvPr>
          <p:cNvSpPr txBox="1">
            <a:spLocks/>
          </p:cNvSpPr>
          <p:nvPr/>
        </p:nvSpPr>
        <p:spPr>
          <a:xfrm>
            <a:off x="7980050" y="3583319"/>
            <a:ext cx="3559228" cy="3729281"/>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55600" algn="l" rtl="0">
              <a:lnSpc>
                <a:spcPct val="100000"/>
              </a:lnSpc>
              <a:spcBef>
                <a:spcPts val="600"/>
              </a:spcBef>
              <a:spcAft>
                <a:spcPts val="0"/>
              </a:spcAft>
              <a:buClr>
                <a:schemeClr val="dk2"/>
              </a:buClr>
              <a:buSzPts val="2000"/>
              <a:buFont typeface="Patrick Hand"/>
              <a:buChar char="&gt;"/>
              <a:defRPr sz="2000" b="0" i="0" u="none" strike="noStrike" cap="none">
                <a:solidFill>
                  <a:schemeClr val="dk1"/>
                </a:solidFill>
                <a:latin typeface="Patrick Hand"/>
                <a:ea typeface="Patrick Hand"/>
                <a:cs typeface="Patrick Hand"/>
                <a:sym typeface="Patrick Hand"/>
              </a:defRPr>
            </a:lvl1pPr>
            <a:lvl2pPr marL="914400" marR="0" lvl="1" indent="-355600" algn="l" rtl="0">
              <a:lnSpc>
                <a:spcPct val="100000"/>
              </a:lnSpc>
              <a:spcBef>
                <a:spcPts val="0"/>
              </a:spcBef>
              <a:spcAft>
                <a:spcPts val="0"/>
              </a:spcAft>
              <a:buClr>
                <a:schemeClr val="dk2"/>
              </a:buClr>
              <a:buSzPts val="2000"/>
              <a:buFont typeface="Patrick Hand"/>
              <a:buChar char="-"/>
              <a:defRPr sz="2000" b="0" i="0" u="none" strike="noStrike" cap="none">
                <a:solidFill>
                  <a:schemeClr val="dk1"/>
                </a:solidFill>
                <a:latin typeface="Patrick Hand"/>
                <a:ea typeface="Patrick Hand"/>
                <a:cs typeface="Patrick Hand"/>
                <a:sym typeface="Patrick Hand"/>
              </a:defRPr>
            </a:lvl2pPr>
            <a:lvl3pPr marL="1371600" marR="0" lvl="2" indent="-355600" algn="l" rtl="0">
              <a:lnSpc>
                <a:spcPct val="100000"/>
              </a:lnSpc>
              <a:spcBef>
                <a:spcPts val="0"/>
              </a:spcBef>
              <a:spcAft>
                <a:spcPts val="0"/>
              </a:spcAft>
              <a:buClr>
                <a:schemeClr val="dk2"/>
              </a:buClr>
              <a:buSzPts val="2000"/>
              <a:buFont typeface="Patrick Hand"/>
              <a:buChar char="-"/>
              <a:defRPr sz="2000" b="0" i="0" u="none" strike="noStrike" cap="none">
                <a:solidFill>
                  <a:schemeClr val="dk1"/>
                </a:solidFill>
                <a:latin typeface="Patrick Hand"/>
                <a:ea typeface="Patrick Hand"/>
                <a:cs typeface="Patrick Hand"/>
                <a:sym typeface="Patrick Hand"/>
              </a:defRPr>
            </a:lvl3pPr>
            <a:lvl4pPr marL="1828800" marR="0" lvl="3" indent="-355600" algn="l" rtl="0">
              <a:lnSpc>
                <a:spcPct val="100000"/>
              </a:lnSpc>
              <a:spcBef>
                <a:spcPts val="0"/>
              </a:spcBef>
              <a:spcAft>
                <a:spcPts val="0"/>
              </a:spcAft>
              <a:buClr>
                <a:schemeClr val="dk2"/>
              </a:buClr>
              <a:buSzPts val="2000"/>
              <a:buFont typeface="Patrick Hand"/>
              <a:buChar char="-"/>
              <a:defRPr sz="2000" b="0" i="0" u="none" strike="noStrike" cap="none">
                <a:solidFill>
                  <a:schemeClr val="dk1"/>
                </a:solidFill>
                <a:latin typeface="Patrick Hand"/>
                <a:ea typeface="Patrick Hand"/>
                <a:cs typeface="Patrick Hand"/>
                <a:sym typeface="Patrick Hand"/>
              </a:defRPr>
            </a:lvl4pPr>
            <a:lvl5pPr marL="2286000" marR="0" lvl="4" indent="-355600" algn="l" rtl="0">
              <a:lnSpc>
                <a:spcPct val="100000"/>
              </a:lnSpc>
              <a:spcBef>
                <a:spcPts val="0"/>
              </a:spcBef>
              <a:spcAft>
                <a:spcPts val="0"/>
              </a:spcAft>
              <a:buClr>
                <a:schemeClr val="dk2"/>
              </a:buClr>
              <a:buSzPts val="2000"/>
              <a:buFont typeface="Patrick Hand"/>
              <a:buChar char="-"/>
              <a:defRPr sz="2000" b="0" i="0" u="none" strike="noStrike" cap="none">
                <a:solidFill>
                  <a:schemeClr val="dk1"/>
                </a:solidFill>
                <a:latin typeface="Patrick Hand"/>
                <a:ea typeface="Patrick Hand"/>
                <a:cs typeface="Patrick Hand"/>
                <a:sym typeface="Patrick Hand"/>
              </a:defRPr>
            </a:lvl5pPr>
            <a:lvl6pPr marL="2743200" marR="0" lvl="5" indent="-355600" algn="l" rtl="0">
              <a:lnSpc>
                <a:spcPct val="100000"/>
              </a:lnSpc>
              <a:spcBef>
                <a:spcPts val="0"/>
              </a:spcBef>
              <a:spcAft>
                <a:spcPts val="0"/>
              </a:spcAft>
              <a:buClr>
                <a:schemeClr val="dk2"/>
              </a:buClr>
              <a:buSzPts val="2000"/>
              <a:buFont typeface="Patrick Hand"/>
              <a:buChar char="-"/>
              <a:defRPr sz="2000" b="0" i="0" u="none" strike="noStrike" cap="none">
                <a:solidFill>
                  <a:schemeClr val="dk1"/>
                </a:solidFill>
                <a:latin typeface="Patrick Hand"/>
                <a:ea typeface="Patrick Hand"/>
                <a:cs typeface="Patrick Hand"/>
                <a:sym typeface="Patrick Hand"/>
              </a:defRPr>
            </a:lvl6pPr>
            <a:lvl7pPr marL="3200400" marR="0" lvl="6" indent="-355600" algn="l" rtl="0">
              <a:lnSpc>
                <a:spcPct val="100000"/>
              </a:lnSpc>
              <a:spcBef>
                <a:spcPts val="0"/>
              </a:spcBef>
              <a:spcAft>
                <a:spcPts val="0"/>
              </a:spcAft>
              <a:buClr>
                <a:schemeClr val="dk2"/>
              </a:buClr>
              <a:buSzPts val="2000"/>
              <a:buFont typeface="Patrick Hand"/>
              <a:buChar char="-"/>
              <a:defRPr sz="2000" b="0" i="0" u="none" strike="noStrike" cap="none">
                <a:solidFill>
                  <a:schemeClr val="dk1"/>
                </a:solidFill>
                <a:latin typeface="Patrick Hand"/>
                <a:ea typeface="Patrick Hand"/>
                <a:cs typeface="Patrick Hand"/>
                <a:sym typeface="Patrick Hand"/>
              </a:defRPr>
            </a:lvl7pPr>
            <a:lvl8pPr marL="3657600" marR="0" lvl="7" indent="-355600" algn="l" rtl="0">
              <a:lnSpc>
                <a:spcPct val="100000"/>
              </a:lnSpc>
              <a:spcBef>
                <a:spcPts val="0"/>
              </a:spcBef>
              <a:spcAft>
                <a:spcPts val="0"/>
              </a:spcAft>
              <a:buClr>
                <a:schemeClr val="dk2"/>
              </a:buClr>
              <a:buSzPts val="2000"/>
              <a:buFont typeface="Patrick Hand"/>
              <a:buChar char="-"/>
              <a:defRPr sz="2000" b="0" i="0" u="none" strike="noStrike" cap="none">
                <a:solidFill>
                  <a:schemeClr val="dk1"/>
                </a:solidFill>
                <a:latin typeface="Patrick Hand"/>
                <a:ea typeface="Patrick Hand"/>
                <a:cs typeface="Patrick Hand"/>
                <a:sym typeface="Patrick Hand"/>
              </a:defRPr>
            </a:lvl8pPr>
            <a:lvl9pPr marL="4114800" marR="0" lvl="8" indent="-355600" algn="l" rtl="0">
              <a:lnSpc>
                <a:spcPct val="100000"/>
              </a:lnSpc>
              <a:spcBef>
                <a:spcPts val="0"/>
              </a:spcBef>
              <a:spcAft>
                <a:spcPts val="0"/>
              </a:spcAft>
              <a:buClr>
                <a:schemeClr val="dk2"/>
              </a:buClr>
              <a:buSzPts val="2000"/>
              <a:buFont typeface="Patrick Hand"/>
              <a:buChar char="-"/>
              <a:defRPr sz="2000" b="0" i="0" u="none" strike="noStrike" cap="none">
                <a:solidFill>
                  <a:schemeClr val="dk1"/>
                </a:solidFill>
                <a:latin typeface="Patrick Hand"/>
                <a:ea typeface="Patrick Hand"/>
                <a:cs typeface="Patrick Hand"/>
                <a:sym typeface="Patrick Hand"/>
              </a:defRPr>
            </a:lvl9pPr>
          </a:lstStyle>
          <a:p>
            <a:pPr marL="285750" indent="-63500">
              <a:spcBef>
                <a:spcPts val="0"/>
              </a:spcBef>
              <a:buNone/>
            </a:pPr>
            <a:r>
              <a:rPr lang="en-US" sz="1800" dirty="0">
                <a:solidFill>
                  <a:schemeClr val="tx1"/>
                </a:solidFill>
                <a:latin typeface="+mn-lt"/>
              </a:rPr>
              <a:t>-14% </a:t>
            </a:r>
          </a:p>
          <a:p>
            <a:pPr marL="285750" indent="-63500">
              <a:spcBef>
                <a:spcPts val="0"/>
              </a:spcBef>
              <a:buNone/>
            </a:pPr>
            <a:r>
              <a:rPr lang="en-US" sz="1800" dirty="0"/>
              <a:t>+4% </a:t>
            </a:r>
          </a:p>
          <a:p>
            <a:pPr marL="285750" indent="-63500">
              <a:spcBef>
                <a:spcPts val="0"/>
              </a:spcBef>
              <a:buNone/>
            </a:pPr>
            <a:r>
              <a:rPr lang="en-US" sz="1800" dirty="0"/>
              <a:t>-18%</a:t>
            </a:r>
            <a:endParaRPr lang="it-IT" sz="1800" dirty="0">
              <a:solidFill>
                <a:schemeClr val="bg1"/>
              </a:solidFill>
              <a:latin typeface="+mn-lt"/>
            </a:endParaRPr>
          </a:p>
          <a:p>
            <a:pPr marL="903288" indent="-138113">
              <a:spcBef>
                <a:spcPts val="0"/>
              </a:spcBef>
              <a:buNone/>
            </a:pPr>
            <a:r>
              <a:rPr lang="en-US" sz="1400" dirty="0"/>
              <a:t>b = -.48, p = .005</a:t>
            </a:r>
            <a:endParaRPr lang="en-US" sz="1400" dirty="0">
              <a:sym typeface="Arial"/>
            </a:endParaRPr>
          </a:p>
          <a:p>
            <a:pPr marL="285750" indent="-236538" algn="ctr">
              <a:spcBef>
                <a:spcPts val="0"/>
              </a:spcBef>
              <a:buNone/>
            </a:pPr>
            <a:endParaRPr lang="it-IT" sz="1800" dirty="0">
              <a:solidFill>
                <a:schemeClr val="bg1"/>
              </a:solidFill>
              <a:latin typeface="+mn-lt"/>
              <a:cs typeface="Arial"/>
              <a:sym typeface="Arial"/>
            </a:endParaRPr>
          </a:p>
          <a:p>
            <a:pPr marL="277813" indent="82550">
              <a:spcBef>
                <a:spcPts val="0"/>
              </a:spcBef>
              <a:buNone/>
            </a:pPr>
            <a:endParaRPr lang="en-US" sz="1800" dirty="0"/>
          </a:p>
          <a:p>
            <a:pPr marL="677863" indent="87313">
              <a:spcBef>
                <a:spcPts val="0"/>
              </a:spcBef>
              <a:buNone/>
            </a:pPr>
            <a:r>
              <a:rPr lang="en-US" sz="1400" dirty="0"/>
              <a:t>b=-.439; p=.019</a:t>
            </a:r>
            <a:endParaRPr lang="en-US" sz="1400" dirty="0">
              <a:sym typeface="Arial"/>
            </a:endParaRPr>
          </a:p>
          <a:p>
            <a:pPr marL="285750" indent="-236538" algn="ctr">
              <a:spcBef>
                <a:spcPts val="0"/>
              </a:spcBef>
              <a:buNone/>
            </a:pPr>
            <a:endParaRPr lang="en-US" sz="1800" dirty="0">
              <a:latin typeface="+mn-lt"/>
              <a:cs typeface="Arial"/>
              <a:sym typeface="Arial"/>
            </a:endParaRPr>
          </a:p>
          <a:p>
            <a:pPr marL="285750" indent="-236538">
              <a:spcBef>
                <a:spcPts val="0"/>
              </a:spcBef>
              <a:buNone/>
            </a:pPr>
            <a:endParaRPr lang="en-US" sz="1800" dirty="0">
              <a:latin typeface="+mn-lt"/>
            </a:endParaRPr>
          </a:p>
          <a:p>
            <a:pPr marL="365125" indent="34925">
              <a:spcBef>
                <a:spcPts val="0"/>
              </a:spcBef>
              <a:buNone/>
            </a:pPr>
            <a:endParaRPr lang="en-US" sz="2800" dirty="0"/>
          </a:p>
          <a:p>
            <a:pPr marL="365125" indent="34925">
              <a:spcBef>
                <a:spcPts val="0"/>
              </a:spcBef>
              <a:buNone/>
            </a:pPr>
            <a:endParaRPr lang="en-US" sz="700" dirty="0"/>
          </a:p>
          <a:p>
            <a:pPr marL="903288" indent="-138113">
              <a:spcBef>
                <a:spcPts val="0"/>
              </a:spcBef>
              <a:buNone/>
            </a:pPr>
            <a:r>
              <a:rPr lang="en-US" sz="1400" dirty="0"/>
              <a:t>b = -.489; p = .008</a:t>
            </a:r>
          </a:p>
          <a:p>
            <a:pPr marL="271463" indent="0">
              <a:spcBef>
                <a:spcPts val="0"/>
              </a:spcBef>
              <a:buNone/>
            </a:pPr>
            <a:endParaRPr lang="en-US" sz="1000" dirty="0">
              <a:cs typeface="Arial"/>
              <a:sym typeface="Arial"/>
            </a:endParaRPr>
          </a:p>
        </p:txBody>
      </p:sp>
      <p:sp>
        <p:nvSpPr>
          <p:cNvPr id="6" name="CasellaDiTesto 5">
            <a:extLst>
              <a:ext uri="{FF2B5EF4-FFF2-40B4-BE49-F238E27FC236}">
                <a16:creationId xmlns:a16="http://schemas.microsoft.com/office/drawing/2014/main" id="{48CF5C4D-643A-1E47-B1F3-0325ECA9FEC2}"/>
              </a:ext>
            </a:extLst>
          </p:cNvPr>
          <p:cNvSpPr txBox="1"/>
          <p:nvPr/>
        </p:nvSpPr>
        <p:spPr>
          <a:xfrm>
            <a:off x="6790544" y="935749"/>
            <a:ext cx="1652760" cy="369332"/>
          </a:xfrm>
          <a:prstGeom prst="rect">
            <a:avLst/>
          </a:prstGeom>
          <a:noFill/>
        </p:spPr>
        <p:txBody>
          <a:bodyPr wrap="none" rtlCol="0">
            <a:spAutoFit/>
          </a:bodyPr>
          <a:lstStyle/>
          <a:p>
            <a:r>
              <a:rPr lang="it-IT" dirty="0"/>
              <a:t>(post-</a:t>
            </a:r>
            <a:r>
              <a:rPr lang="it-IT" dirty="0" err="1"/>
              <a:t>purchase</a:t>
            </a:r>
            <a:r>
              <a:rPr lang="it-IT" dirty="0"/>
              <a:t>)</a:t>
            </a:r>
          </a:p>
        </p:txBody>
      </p:sp>
      <p:sp>
        <p:nvSpPr>
          <p:cNvPr id="2" name="Rettangolo 1">
            <a:extLst>
              <a:ext uri="{FF2B5EF4-FFF2-40B4-BE49-F238E27FC236}">
                <a16:creationId xmlns:a16="http://schemas.microsoft.com/office/drawing/2014/main" id="{7D2BFD8C-9B8C-BAF1-11F9-6BC3EBE83F1C}"/>
              </a:ext>
            </a:extLst>
          </p:cNvPr>
          <p:cNvSpPr/>
          <p:nvPr/>
        </p:nvSpPr>
        <p:spPr>
          <a:xfrm>
            <a:off x="533400" y="2105324"/>
            <a:ext cx="3231078" cy="943356"/>
          </a:xfrm>
          <a:prstGeom prst="rect">
            <a:avLst/>
          </a:prstGeom>
          <a:solidFill>
            <a:schemeClr val="accent4">
              <a:lumMod val="20000"/>
              <a:lumOff val="80000"/>
            </a:schemeClr>
          </a:solidFill>
          <a:ln>
            <a:solidFill>
              <a:schemeClr val="accent4">
                <a:lumMod val="7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000" dirty="0">
                <a:latin typeface="Calibri" panose="020F0502020204030204" pitchFamily="34" charset="0"/>
                <a:cs typeface="Calibri" panose="020F0502020204030204" pitchFamily="34" charset="0"/>
              </a:rPr>
              <a:t>Narrowcasting</a:t>
            </a:r>
          </a:p>
        </p:txBody>
      </p:sp>
    </p:spTree>
    <p:extLst>
      <p:ext uri="{BB962C8B-B14F-4D97-AF65-F5344CB8AC3E}">
        <p14:creationId xmlns:p14="http://schemas.microsoft.com/office/powerpoint/2010/main" val="979037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B53067AD-A1A6-D74B-898C-B23CB8656DF0}"/>
              </a:ext>
            </a:extLst>
          </p:cNvPr>
          <p:cNvPicPr>
            <a:picLocks noChangeAspect="1"/>
          </p:cNvPicPr>
          <p:nvPr/>
        </p:nvPicPr>
        <p:blipFill>
          <a:blip r:embed="rId2"/>
          <a:stretch>
            <a:fillRect/>
          </a:stretch>
        </p:blipFill>
        <p:spPr>
          <a:xfrm>
            <a:off x="533400" y="285750"/>
            <a:ext cx="11125200" cy="6286500"/>
          </a:xfrm>
          <a:prstGeom prst="rect">
            <a:avLst/>
          </a:prstGeom>
        </p:spPr>
      </p:pic>
      <p:sp>
        <p:nvSpPr>
          <p:cNvPr id="5" name="Rettangolo 4">
            <a:extLst>
              <a:ext uri="{FF2B5EF4-FFF2-40B4-BE49-F238E27FC236}">
                <a16:creationId xmlns:a16="http://schemas.microsoft.com/office/drawing/2014/main" id="{CE384605-AA52-7448-980E-EE8CAFC791A7}"/>
              </a:ext>
            </a:extLst>
          </p:cNvPr>
          <p:cNvSpPr/>
          <p:nvPr/>
        </p:nvSpPr>
        <p:spPr>
          <a:xfrm>
            <a:off x="4894536" y="2094149"/>
            <a:ext cx="2373766" cy="953852"/>
          </a:xfrm>
          <a:prstGeom prst="rect">
            <a:avLst/>
          </a:prstGeom>
          <a:solidFill>
            <a:schemeClr val="accent4">
              <a:lumMod val="20000"/>
              <a:lumOff val="80000"/>
            </a:schemeClr>
          </a:solidFill>
          <a:ln>
            <a:solidFill>
              <a:schemeClr val="accent4">
                <a:lumMod val="7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a:cs typeface="Calibri" panose="020F0502020204030204" pitchFamily="34" charset="0"/>
              </a:rPr>
              <a:t>FLEs’ extra-role behavior</a:t>
            </a:r>
          </a:p>
        </p:txBody>
      </p:sp>
      <p:sp>
        <p:nvSpPr>
          <p:cNvPr id="7" name="CasellaDiTesto 6">
            <a:extLst>
              <a:ext uri="{FF2B5EF4-FFF2-40B4-BE49-F238E27FC236}">
                <a16:creationId xmlns:a16="http://schemas.microsoft.com/office/drawing/2014/main" id="{930331CD-19C1-104A-A1F5-8212DA4EBB6C}"/>
              </a:ext>
            </a:extLst>
          </p:cNvPr>
          <p:cNvSpPr txBox="1"/>
          <p:nvPr/>
        </p:nvSpPr>
        <p:spPr>
          <a:xfrm>
            <a:off x="4697482" y="3269219"/>
            <a:ext cx="2656496" cy="261610"/>
          </a:xfrm>
          <a:prstGeom prst="rect">
            <a:avLst/>
          </a:prstGeom>
          <a:noFill/>
        </p:spPr>
        <p:txBody>
          <a:bodyPr wrap="none" rtlCol="0">
            <a:spAutoFit/>
          </a:bodyPr>
          <a:lstStyle/>
          <a:p>
            <a:r>
              <a:rPr lang="en-US" sz="1100" dirty="0">
                <a:solidFill>
                  <a:schemeClr val="dk1"/>
                </a:solidFill>
              </a:rPr>
              <a:t>KHB routine </a:t>
            </a:r>
            <a:r>
              <a:rPr lang="en-US" sz="1000" dirty="0">
                <a:solidFill>
                  <a:schemeClr val="dk1"/>
                </a:solidFill>
              </a:rPr>
              <a:t>(Kohler, Karlson, and Holm 2011)</a:t>
            </a:r>
            <a:r>
              <a:rPr lang="it-IT" sz="1000" dirty="0">
                <a:solidFill>
                  <a:schemeClr val="dk1"/>
                </a:solidFill>
              </a:rPr>
              <a:t> </a:t>
            </a:r>
            <a:endParaRPr lang="it-IT" sz="1100" dirty="0">
              <a:solidFill>
                <a:schemeClr val="dk1"/>
              </a:solidFill>
            </a:endParaRPr>
          </a:p>
        </p:txBody>
      </p:sp>
      <p:sp>
        <p:nvSpPr>
          <p:cNvPr id="8" name="Rettangolo 7">
            <a:extLst>
              <a:ext uri="{FF2B5EF4-FFF2-40B4-BE49-F238E27FC236}">
                <a16:creationId xmlns:a16="http://schemas.microsoft.com/office/drawing/2014/main" id="{812EFA66-E458-E944-94EB-82BD2FC7F95B}"/>
              </a:ext>
            </a:extLst>
          </p:cNvPr>
          <p:cNvSpPr/>
          <p:nvPr/>
        </p:nvSpPr>
        <p:spPr>
          <a:xfrm>
            <a:off x="4914539" y="3752047"/>
            <a:ext cx="2362921" cy="430887"/>
          </a:xfrm>
          <a:prstGeom prst="rect">
            <a:avLst/>
          </a:prstGeom>
        </p:spPr>
        <p:txBody>
          <a:bodyPr wrap="square">
            <a:spAutoFit/>
          </a:bodyPr>
          <a:lstStyle/>
          <a:p>
            <a:pPr algn="ctr"/>
            <a:r>
              <a:rPr lang="it-IT" sz="1100" dirty="0">
                <a:solidFill>
                  <a:schemeClr val="dk1"/>
                </a:solidFill>
              </a:rPr>
              <a:t>Scale from </a:t>
            </a:r>
            <a:r>
              <a:rPr lang="en-US" sz="1100" dirty="0">
                <a:solidFill>
                  <a:schemeClr val="dk1"/>
                </a:solidFill>
              </a:rPr>
              <a:t>Tax and Brown (1998) and Schneider et al. (1998)</a:t>
            </a:r>
            <a:r>
              <a:rPr lang="it-IT" sz="1100" dirty="0">
                <a:solidFill>
                  <a:schemeClr val="dk1"/>
                </a:solidFill>
              </a:rPr>
              <a:t> </a:t>
            </a:r>
            <a:endParaRPr lang="en-US" sz="1100" dirty="0">
              <a:solidFill>
                <a:schemeClr val="dk1"/>
              </a:solidFill>
            </a:endParaRPr>
          </a:p>
        </p:txBody>
      </p:sp>
      <p:sp>
        <p:nvSpPr>
          <p:cNvPr id="9" name="Google Shape;114;p23">
            <a:extLst>
              <a:ext uri="{FF2B5EF4-FFF2-40B4-BE49-F238E27FC236}">
                <a16:creationId xmlns:a16="http://schemas.microsoft.com/office/drawing/2014/main" id="{233EB593-23FF-9E4A-94B9-13B02E5CF2DD}"/>
              </a:ext>
            </a:extLst>
          </p:cNvPr>
          <p:cNvSpPr txBox="1">
            <a:spLocks/>
          </p:cNvSpPr>
          <p:nvPr/>
        </p:nvSpPr>
        <p:spPr>
          <a:xfrm>
            <a:off x="7980050" y="3583319"/>
            <a:ext cx="3559228" cy="3729281"/>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55600" algn="l" rtl="0">
              <a:lnSpc>
                <a:spcPct val="100000"/>
              </a:lnSpc>
              <a:spcBef>
                <a:spcPts val="600"/>
              </a:spcBef>
              <a:spcAft>
                <a:spcPts val="0"/>
              </a:spcAft>
              <a:buClr>
                <a:schemeClr val="dk2"/>
              </a:buClr>
              <a:buSzPts val="2000"/>
              <a:buFont typeface="Patrick Hand"/>
              <a:buChar char="&gt;"/>
              <a:defRPr sz="2000" b="0" i="0" u="none" strike="noStrike" cap="none">
                <a:solidFill>
                  <a:schemeClr val="dk1"/>
                </a:solidFill>
                <a:latin typeface="Patrick Hand"/>
                <a:ea typeface="Patrick Hand"/>
                <a:cs typeface="Patrick Hand"/>
                <a:sym typeface="Patrick Hand"/>
              </a:defRPr>
            </a:lvl1pPr>
            <a:lvl2pPr marL="914400" marR="0" lvl="1" indent="-355600" algn="l" rtl="0">
              <a:lnSpc>
                <a:spcPct val="100000"/>
              </a:lnSpc>
              <a:spcBef>
                <a:spcPts val="0"/>
              </a:spcBef>
              <a:spcAft>
                <a:spcPts val="0"/>
              </a:spcAft>
              <a:buClr>
                <a:schemeClr val="dk2"/>
              </a:buClr>
              <a:buSzPts val="2000"/>
              <a:buFont typeface="Patrick Hand"/>
              <a:buChar char="-"/>
              <a:defRPr sz="2000" b="0" i="0" u="none" strike="noStrike" cap="none">
                <a:solidFill>
                  <a:schemeClr val="dk1"/>
                </a:solidFill>
                <a:latin typeface="Patrick Hand"/>
                <a:ea typeface="Patrick Hand"/>
                <a:cs typeface="Patrick Hand"/>
                <a:sym typeface="Patrick Hand"/>
              </a:defRPr>
            </a:lvl2pPr>
            <a:lvl3pPr marL="1371600" marR="0" lvl="2" indent="-355600" algn="l" rtl="0">
              <a:lnSpc>
                <a:spcPct val="100000"/>
              </a:lnSpc>
              <a:spcBef>
                <a:spcPts val="0"/>
              </a:spcBef>
              <a:spcAft>
                <a:spcPts val="0"/>
              </a:spcAft>
              <a:buClr>
                <a:schemeClr val="dk2"/>
              </a:buClr>
              <a:buSzPts val="2000"/>
              <a:buFont typeface="Patrick Hand"/>
              <a:buChar char="-"/>
              <a:defRPr sz="2000" b="0" i="0" u="none" strike="noStrike" cap="none">
                <a:solidFill>
                  <a:schemeClr val="dk1"/>
                </a:solidFill>
                <a:latin typeface="Patrick Hand"/>
                <a:ea typeface="Patrick Hand"/>
                <a:cs typeface="Patrick Hand"/>
                <a:sym typeface="Patrick Hand"/>
              </a:defRPr>
            </a:lvl3pPr>
            <a:lvl4pPr marL="1828800" marR="0" lvl="3" indent="-355600" algn="l" rtl="0">
              <a:lnSpc>
                <a:spcPct val="100000"/>
              </a:lnSpc>
              <a:spcBef>
                <a:spcPts val="0"/>
              </a:spcBef>
              <a:spcAft>
                <a:spcPts val="0"/>
              </a:spcAft>
              <a:buClr>
                <a:schemeClr val="dk2"/>
              </a:buClr>
              <a:buSzPts val="2000"/>
              <a:buFont typeface="Patrick Hand"/>
              <a:buChar char="-"/>
              <a:defRPr sz="2000" b="0" i="0" u="none" strike="noStrike" cap="none">
                <a:solidFill>
                  <a:schemeClr val="dk1"/>
                </a:solidFill>
                <a:latin typeface="Patrick Hand"/>
                <a:ea typeface="Patrick Hand"/>
                <a:cs typeface="Patrick Hand"/>
                <a:sym typeface="Patrick Hand"/>
              </a:defRPr>
            </a:lvl4pPr>
            <a:lvl5pPr marL="2286000" marR="0" lvl="4" indent="-355600" algn="l" rtl="0">
              <a:lnSpc>
                <a:spcPct val="100000"/>
              </a:lnSpc>
              <a:spcBef>
                <a:spcPts val="0"/>
              </a:spcBef>
              <a:spcAft>
                <a:spcPts val="0"/>
              </a:spcAft>
              <a:buClr>
                <a:schemeClr val="dk2"/>
              </a:buClr>
              <a:buSzPts val="2000"/>
              <a:buFont typeface="Patrick Hand"/>
              <a:buChar char="-"/>
              <a:defRPr sz="2000" b="0" i="0" u="none" strike="noStrike" cap="none">
                <a:solidFill>
                  <a:schemeClr val="dk1"/>
                </a:solidFill>
                <a:latin typeface="Patrick Hand"/>
                <a:ea typeface="Patrick Hand"/>
                <a:cs typeface="Patrick Hand"/>
                <a:sym typeface="Patrick Hand"/>
              </a:defRPr>
            </a:lvl5pPr>
            <a:lvl6pPr marL="2743200" marR="0" lvl="5" indent="-355600" algn="l" rtl="0">
              <a:lnSpc>
                <a:spcPct val="100000"/>
              </a:lnSpc>
              <a:spcBef>
                <a:spcPts val="0"/>
              </a:spcBef>
              <a:spcAft>
                <a:spcPts val="0"/>
              </a:spcAft>
              <a:buClr>
                <a:schemeClr val="dk2"/>
              </a:buClr>
              <a:buSzPts val="2000"/>
              <a:buFont typeface="Patrick Hand"/>
              <a:buChar char="-"/>
              <a:defRPr sz="2000" b="0" i="0" u="none" strike="noStrike" cap="none">
                <a:solidFill>
                  <a:schemeClr val="dk1"/>
                </a:solidFill>
                <a:latin typeface="Patrick Hand"/>
                <a:ea typeface="Patrick Hand"/>
                <a:cs typeface="Patrick Hand"/>
                <a:sym typeface="Patrick Hand"/>
              </a:defRPr>
            </a:lvl6pPr>
            <a:lvl7pPr marL="3200400" marR="0" lvl="6" indent="-355600" algn="l" rtl="0">
              <a:lnSpc>
                <a:spcPct val="100000"/>
              </a:lnSpc>
              <a:spcBef>
                <a:spcPts val="0"/>
              </a:spcBef>
              <a:spcAft>
                <a:spcPts val="0"/>
              </a:spcAft>
              <a:buClr>
                <a:schemeClr val="dk2"/>
              </a:buClr>
              <a:buSzPts val="2000"/>
              <a:buFont typeface="Patrick Hand"/>
              <a:buChar char="-"/>
              <a:defRPr sz="2000" b="0" i="0" u="none" strike="noStrike" cap="none">
                <a:solidFill>
                  <a:schemeClr val="dk1"/>
                </a:solidFill>
                <a:latin typeface="Patrick Hand"/>
                <a:ea typeface="Patrick Hand"/>
                <a:cs typeface="Patrick Hand"/>
                <a:sym typeface="Patrick Hand"/>
              </a:defRPr>
            </a:lvl7pPr>
            <a:lvl8pPr marL="3657600" marR="0" lvl="7" indent="-355600" algn="l" rtl="0">
              <a:lnSpc>
                <a:spcPct val="100000"/>
              </a:lnSpc>
              <a:spcBef>
                <a:spcPts val="0"/>
              </a:spcBef>
              <a:spcAft>
                <a:spcPts val="0"/>
              </a:spcAft>
              <a:buClr>
                <a:schemeClr val="dk2"/>
              </a:buClr>
              <a:buSzPts val="2000"/>
              <a:buFont typeface="Patrick Hand"/>
              <a:buChar char="-"/>
              <a:defRPr sz="2000" b="0" i="0" u="none" strike="noStrike" cap="none">
                <a:solidFill>
                  <a:schemeClr val="dk1"/>
                </a:solidFill>
                <a:latin typeface="Patrick Hand"/>
                <a:ea typeface="Patrick Hand"/>
                <a:cs typeface="Patrick Hand"/>
                <a:sym typeface="Patrick Hand"/>
              </a:defRPr>
            </a:lvl8pPr>
            <a:lvl9pPr marL="4114800" marR="0" lvl="8" indent="-355600" algn="l" rtl="0">
              <a:lnSpc>
                <a:spcPct val="100000"/>
              </a:lnSpc>
              <a:spcBef>
                <a:spcPts val="0"/>
              </a:spcBef>
              <a:spcAft>
                <a:spcPts val="0"/>
              </a:spcAft>
              <a:buClr>
                <a:schemeClr val="dk2"/>
              </a:buClr>
              <a:buSzPts val="2000"/>
              <a:buFont typeface="Patrick Hand"/>
              <a:buChar char="-"/>
              <a:defRPr sz="2000" b="0" i="0" u="none" strike="noStrike" cap="none">
                <a:solidFill>
                  <a:schemeClr val="dk1"/>
                </a:solidFill>
                <a:latin typeface="Patrick Hand"/>
                <a:ea typeface="Patrick Hand"/>
                <a:cs typeface="Patrick Hand"/>
                <a:sym typeface="Patrick Hand"/>
              </a:defRPr>
            </a:lvl9pPr>
          </a:lstStyle>
          <a:p>
            <a:pPr marL="285750" indent="-63500">
              <a:spcBef>
                <a:spcPts val="0"/>
              </a:spcBef>
              <a:buNone/>
            </a:pPr>
            <a:r>
              <a:rPr lang="en-US" sz="1800" dirty="0">
                <a:solidFill>
                  <a:schemeClr val="tx1"/>
                </a:solidFill>
                <a:latin typeface="+mn-lt"/>
              </a:rPr>
              <a:t>-14% </a:t>
            </a:r>
          </a:p>
          <a:p>
            <a:pPr marL="285750" indent="-63500">
              <a:spcBef>
                <a:spcPts val="0"/>
              </a:spcBef>
              <a:buNone/>
            </a:pPr>
            <a:r>
              <a:rPr lang="en-US" sz="1800" dirty="0"/>
              <a:t>+4% </a:t>
            </a:r>
          </a:p>
          <a:p>
            <a:pPr marL="285750" indent="-63500">
              <a:spcBef>
                <a:spcPts val="0"/>
              </a:spcBef>
              <a:buNone/>
            </a:pPr>
            <a:r>
              <a:rPr lang="en-US" sz="1800" dirty="0"/>
              <a:t>-18%</a:t>
            </a:r>
            <a:endParaRPr lang="it-IT" sz="1800" dirty="0">
              <a:solidFill>
                <a:schemeClr val="bg1"/>
              </a:solidFill>
              <a:latin typeface="+mn-lt"/>
            </a:endParaRPr>
          </a:p>
          <a:p>
            <a:pPr marL="903288" indent="-138113">
              <a:spcBef>
                <a:spcPts val="0"/>
              </a:spcBef>
              <a:buNone/>
            </a:pPr>
            <a:r>
              <a:rPr lang="en-US" sz="1400" dirty="0"/>
              <a:t>b = -.48, p = .005</a:t>
            </a:r>
            <a:endParaRPr lang="en-US" sz="1400" dirty="0">
              <a:sym typeface="Arial"/>
            </a:endParaRPr>
          </a:p>
          <a:p>
            <a:pPr marL="285750" indent="-236538" algn="ctr">
              <a:spcBef>
                <a:spcPts val="0"/>
              </a:spcBef>
              <a:buNone/>
            </a:pPr>
            <a:endParaRPr lang="it-IT" sz="1800" dirty="0">
              <a:solidFill>
                <a:schemeClr val="bg1"/>
              </a:solidFill>
              <a:latin typeface="+mn-lt"/>
              <a:cs typeface="Arial"/>
              <a:sym typeface="Arial"/>
            </a:endParaRPr>
          </a:p>
          <a:p>
            <a:pPr marL="277813" indent="82550">
              <a:spcBef>
                <a:spcPts val="0"/>
              </a:spcBef>
              <a:buNone/>
            </a:pPr>
            <a:endParaRPr lang="en-US" sz="1800" dirty="0"/>
          </a:p>
          <a:p>
            <a:pPr marL="677863" indent="87313">
              <a:spcBef>
                <a:spcPts val="0"/>
              </a:spcBef>
              <a:buNone/>
            </a:pPr>
            <a:r>
              <a:rPr lang="en-US" sz="1400" dirty="0"/>
              <a:t>b=-.439; p=.019</a:t>
            </a:r>
            <a:endParaRPr lang="en-US" sz="1400" dirty="0">
              <a:sym typeface="Arial"/>
            </a:endParaRPr>
          </a:p>
          <a:p>
            <a:pPr marL="285750" indent="-236538" algn="ctr">
              <a:spcBef>
                <a:spcPts val="0"/>
              </a:spcBef>
              <a:buNone/>
            </a:pPr>
            <a:endParaRPr lang="en-US" sz="1800" dirty="0">
              <a:latin typeface="+mn-lt"/>
              <a:cs typeface="Arial"/>
              <a:sym typeface="Arial"/>
            </a:endParaRPr>
          </a:p>
          <a:p>
            <a:pPr marL="285750" indent="-236538">
              <a:spcBef>
                <a:spcPts val="0"/>
              </a:spcBef>
              <a:buNone/>
            </a:pPr>
            <a:endParaRPr lang="en-US" sz="1800" dirty="0">
              <a:latin typeface="+mn-lt"/>
            </a:endParaRPr>
          </a:p>
          <a:p>
            <a:pPr marL="365125" indent="34925">
              <a:spcBef>
                <a:spcPts val="0"/>
              </a:spcBef>
              <a:buNone/>
            </a:pPr>
            <a:endParaRPr lang="en-US" sz="2800" dirty="0"/>
          </a:p>
          <a:p>
            <a:pPr marL="365125" indent="34925">
              <a:spcBef>
                <a:spcPts val="0"/>
              </a:spcBef>
              <a:buNone/>
            </a:pPr>
            <a:endParaRPr lang="en-US" sz="700" dirty="0"/>
          </a:p>
          <a:p>
            <a:pPr marL="903288" indent="-138113">
              <a:spcBef>
                <a:spcPts val="0"/>
              </a:spcBef>
              <a:buNone/>
            </a:pPr>
            <a:r>
              <a:rPr lang="en-US" sz="1400" dirty="0"/>
              <a:t>b = -.489; p = .008</a:t>
            </a:r>
          </a:p>
          <a:p>
            <a:pPr marL="271463" indent="0">
              <a:spcBef>
                <a:spcPts val="0"/>
              </a:spcBef>
              <a:buNone/>
            </a:pPr>
            <a:endParaRPr lang="en-US" sz="1000" dirty="0">
              <a:cs typeface="Arial"/>
              <a:sym typeface="Arial"/>
            </a:endParaRPr>
          </a:p>
        </p:txBody>
      </p:sp>
      <p:sp>
        <p:nvSpPr>
          <p:cNvPr id="10" name="CasellaDiTesto 9">
            <a:extLst>
              <a:ext uri="{FF2B5EF4-FFF2-40B4-BE49-F238E27FC236}">
                <a16:creationId xmlns:a16="http://schemas.microsoft.com/office/drawing/2014/main" id="{95EB9981-A48D-E041-B2E6-FC657723C18C}"/>
              </a:ext>
            </a:extLst>
          </p:cNvPr>
          <p:cNvSpPr txBox="1"/>
          <p:nvPr/>
        </p:nvSpPr>
        <p:spPr>
          <a:xfrm>
            <a:off x="7996866" y="4381295"/>
            <a:ext cx="3195950" cy="338554"/>
          </a:xfrm>
          <a:prstGeom prst="rect">
            <a:avLst/>
          </a:prstGeom>
          <a:solidFill>
            <a:srgbClr val="FFE599">
              <a:lumMod val="90000"/>
            </a:srgbClr>
          </a:solidFill>
          <a:effectLst>
            <a:outerShdw blurRad="50800" dist="38100" dir="2700000" algn="tl" rotWithShape="0">
              <a:prstClr val="black">
                <a:alpha val="40000"/>
              </a:prstClr>
            </a:outerShdw>
          </a:effectLst>
        </p:spPr>
        <p:txBody>
          <a:bodyPr wrap="square" rtlCol="0">
            <a:spAutoFit/>
          </a:bodyPr>
          <a:lstStyle>
            <a:defPPr>
              <a:defRPr lang="it-IT"/>
            </a:defPPr>
            <a:lvl1pPr marR="0" lvl="0" indent="0" fontAlgn="auto">
              <a:lnSpc>
                <a:spcPct val="100000"/>
              </a:lnSpc>
              <a:spcBef>
                <a:spcPts val="0"/>
              </a:spcBef>
              <a:spcAft>
                <a:spcPts val="0"/>
              </a:spcAft>
              <a:buClr>
                <a:srgbClr val="000000"/>
              </a:buClr>
              <a:buSzTx/>
              <a:buFont typeface="Arial"/>
              <a:buNone/>
              <a:tabLst/>
              <a:defRPr kumimoji="0" sz="2400" b="0" i="0" u="none" strike="noStrike" kern="0" cap="none" spc="0" normalizeH="0" baseline="0">
                <a:ln>
                  <a:noFill/>
                </a:ln>
                <a:solidFill>
                  <a:srgbClr val="393B44"/>
                </a:solidFill>
                <a:effectLst/>
                <a:uLnTx/>
                <a:uFillTx/>
                <a:latin typeface="Patrick Hand"/>
                <a:cs typeface="Aria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pPr algn="ctr"/>
            <a:r>
              <a:rPr lang="it-IT" sz="1600" dirty="0" err="1"/>
              <a:t>Indirect</a:t>
            </a:r>
            <a:r>
              <a:rPr lang="it-IT" sz="1600" dirty="0"/>
              <a:t> </a:t>
            </a:r>
            <a:r>
              <a:rPr lang="it-IT" sz="1600" dirty="0" err="1"/>
              <a:t>effect</a:t>
            </a:r>
            <a:r>
              <a:rPr lang="it-IT" sz="1600" dirty="0"/>
              <a:t>: </a:t>
            </a:r>
            <a:r>
              <a:rPr lang="en-US" sz="1600" dirty="0">
                <a:sym typeface="Arial"/>
              </a:rPr>
              <a:t>b= -.086; p= .07 </a:t>
            </a:r>
            <a:endParaRPr lang="it-IT" sz="1600" dirty="0"/>
          </a:p>
        </p:txBody>
      </p:sp>
      <p:sp>
        <p:nvSpPr>
          <p:cNvPr id="11" name="CasellaDiTesto 10">
            <a:extLst>
              <a:ext uri="{FF2B5EF4-FFF2-40B4-BE49-F238E27FC236}">
                <a16:creationId xmlns:a16="http://schemas.microsoft.com/office/drawing/2014/main" id="{25AC2A4D-59AC-C84D-A68C-69CB81D0A9E5}"/>
              </a:ext>
            </a:extLst>
          </p:cNvPr>
          <p:cNvSpPr txBox="1"/>
          <p:nvPr/>
        </p:nvSpPr>
        <p:spPr>
          <a:xfrm>
            <a:off x="7980050" y="5207867"/>
            <a:ext cx="3195950" cy="338554"/>
          </a:xfrm>
          <a:prstGeom prst="rect">
            <a:avLst/>
          </a:prstGeom>
          <a:solidFill>
            <a:srgbClr val="FFE599">
              <a:lumMod val="90000"/>
            </a:srgbClr>
          </a:solidFill>
          <a:effectLst>
            <a:outerShdw blurRad="50800" dist="38100" dir="2700000" algn="tl" rotWithShape="0">
              <a:prstClr val="black">
                <a:alpha val="40000"/>
              </a:prstClr>
            </a:outerShdw>
          </a:effectLst>
        </p:spPr>
        <p:txBody>
          <a:bodyPr wrap="square" rtlCol="0">
            <a:spAutoFit/>
          </a:bodyPr>
          <a:lstStyle>
            <a:defPPr>
              <a:defRPr lang="it-IT"/>
            </a:defPPr>
            <a:lvl1pPr marR="0" lvl="0" indent="0" algn="ctr" fontAlgn="auto">
              <a:lnSpc>
                <a:spcPct val="100000"/>
              </a:lnSpc>
              <a:spcBef>
                <a:spcPts val="0"/>
              </a:spcBef>
              <a:spcAft>
                <a:spcPts val="0"/>
              </a:spcAft>
              <a:buClr>
                <a:srgbClr val="000000"/>
              </a:buClr>
              <a:buSzTx/>
              <a:buFont typeface="Arial"/>
              <a:buNone/>
              <a:tabLst/>
              <a:defRPr kumimoji="0" sz="1600" b="0" i="0" u="none" strike="noStrike" kern="0" cap="none" spc="0" normalizeH="0" baseline="0">
                <a:ln>
                  <a:noFill/>
                </a:ln>
                <a:solidFill>
                  <a:srgbClr val="393B44"/>
                </a:solidFill>
                <a:effectLst/>
                <a:uLnTx/>
                <a:uFillTx/>
                <a:latin typeface="Patrick Hand"/>
                <a:cs typeface="Arial"/>
              </a:defRPr>
            </a:lvl1pPr>
          </a:lstStyle>
          <a:p>
            <a:r>
              <a:rPr lang="it-IT" dirty="0" err="1"/>
              <a:t>Indirect</a:t>
            </a:r>
            <a:r>
              <a:rPr lang="it-IT" dirty="0"/>
              <a:t> </a:t>
            </a:r>
            <a:r>
              <a:rPr lang="it-IT" dirty="0" err="1"/>
              <a:t>effect</a:t>
            </a:r>
            <a:r>
              <a:rPr lang="it-IT" dirty="0"/>
              <a:t>: </a:t>
            </a:r>
            <a:r>
              <a:rPr lang="en-US" dirty="0">
                <a:sym typeface="Arial"/>
              </a:rPr>
              <a:t>b= -.124; p= .04 </a:t>
            </a:r>
            <a:endParaRPr lang="it-IT" dirty="0"/>
          </a:p>
        </p:txBody>
      </p:sp>
      <p:sp>
        <p:nvSpPr>
          <p:cNvPr id="12" name="CasellaDiTesto 11">
            <a:extLst>
              <a:ext uri="{FF2B5EF4-FFF2-40B4-BE49-F238E27FC236}">
                <a16:creationId xmlns:a16="http://schemas.microsoft.com/office/drawing/2014/main" id="{1AD2FCAC-A24B-1F4F-BD6B-185BF9C83AC2}"/>
              </a:ext>
            </a:extLst>
          </p:cNvPr>
          <p:cNvSpPr txBox="1"/>
          <p:nvPr/>
        </p:nvSpPr>
        <p:spPr>
          <a:xfrm>
            <a:off x="7996866" y="6316751"/>
            <a:ext cx="3195950" cy="338554"/>
          </a:xfrm>
          <a:prstGeom prst="rect">
            <a:avLst/>
          </a:prstGeom>
          <a:solidFill>
            <a:srgbClr val="FFE599">
              <a:lumMod val="90000"/>
            </a:srgbClr>
          </a:solidFill>
          <a:effectLst>
            <a:outerShdw blurRad="50800" dist="38100" dir="2700000" algn="tl" rotWithShape="0">
              <a:prstClr val="black">
                <a:alpha val="40000"/>
              </a:prstClr>
            </a:outerShdw>
          </a:effectLst>
        </p:spPr>
        <p:txBody>
          <a:bodyPr wrap="square" rtlCol="0">
            <a:spAutoFit/>
          </a:bodyPr>
          <a:lstStyle>
            <a:defPPr>
              <a:defRPr lang="it-IT"/>
            </a:defPPr>
            <a:lvl1pPr marR="0" lvl="0" indent="0" algn="ctr" fontAlgn="auto">
              <a:lnSpc>
                <a:spcPct val="100000"/>
              </a:lnSpc>
              <a:spcBef>
                <a:spcPts val="0"/>
              </a:spcBef>
              <a:spcAft>
                <a:spcPts val="0"/>
              </a:spcAft>
              <a:buClr>
                <a:srgbClr val="000000"/>
              </a:buClr>
              <a:buSzTx/>
              <a:buFont typeface="Arial"/>
              <a:buNone/>
              <a:tabLst/>
              <a:defRPr kumimoji="0" sz="1600" b="0" i="0" u="none" strike="noStrike" kern="0" cap="none" spc="0" normalizeH="0" baseline="0">
                <a:ln>
                  <a:noFill/>
                </a:ln>
                <a:solidFill>
                  <a:srgbClr val="393B44"/>
                </a:solidFill>
                <a:effectLst/>
                <a:uLnTx/>
                <a:uFillTx/>
                <a:latin typeface="Patrick Hand"/>
                <a:cs typeface="Arial"/>
              </a:defRPr>
            </a:lvl1pPr>
          </a:lstStyle>
          <a:p>
            <a:r>
              <a:rPr lang="it-IT" dirty="0" err="1"/>
              <a:t>Indirect</a:t>
            </a:r>
            <a:r>
              <a:rPr lang="it-IT" dirty="0"/>
              <a:t> </a:t>
            </a:r>
            <a:r>
              <a:rPr lang="it-IT" dirty="0" err="1"/>
              <a:t>effect</a:t>
            </a:r>
            <a:r>
              <a:rPr lang="it-IT" dirty="0"/>
              <a:t>: b</a:t>
            </a:r>
            <a:r>
              <a:rPr lang="en-US" dirty="0">
                <a:sym typeface="Arial"/>
              </a:rPr>
              <a:t>= -.124; p= .05</a:t>
            </a:r>
            <a:endParaRPr lang="it-IT" dirty="0"/>
          </a:p>
        </p:txBody>
      </p:sp>
      <p:sp>
        <p:nvSpPr>
          <p:cNvPr id="13" name="CasellaDiTesto 12">
            <a:extLst>
              <a:ext uri="{FF2B5EF4-FFF2-40B4-BE49-F238E27FC236}">
                <a16:creationId xmlns:a16="http://schemas.microsoft.com/office/drawing/2014/main" id="{A12F7C3D-DD2A-7240-A4DE-FDC5EE7A83E7}"/>
              </a:ext>
            </a:extLst>
          </p:cNvPr>
          <p:cNvSpPr txBox="1"/>
          <p:nvPr/>
        </p:nvSpPr>
        <p:spPr>
          <a:xfrm>
            <a:off x="6790544" y="935749"/>
            <a:ext cx="1652760" cy="369332"/>
          </a:xfrm>
          <a:prstGeom prst="rect">
            <a:avLst/>
          </a:prstGeom>
          <a:noFill/>
        </p:spPr>
        <p:txBody>
          <a:bodyPr wrap="none" rtlCol="0">
            <a:spAutoFit/>
          </a:bodyPr>
          <a:lstStyle/>
          <a:p>
            <a:r>
              <a:rPr lang="it-IT" dirty="0"/>
              <a:t>(post-</a:t>
            </a:r>
            <a:r>
              <a:rPr lang="it-IT" dirty="0" err="1"/>
              <a:t>purchase</a:t>
            </a:r>
            <a:r>
              <a:rPr lang="it-IT" dirty="0"/>
              <a:t>)</a:t>
            </a:r>
          </a:p>
        </p:txBody>
      </p:sp>
      <p:sp>
        <p:nvSpPr>
          <p:cNvPr id="2" name="Rettangolo 1">
            <a:extLst>
              <a:ext uri="{FF2B5EF4-FFF2-40B4-BE49-F238E27FC236}">
                <a16:creationId xmlns:a16="http://schemas.microsoft.com/office/drawing/2014/main" id="{D7FD22D1-1735-B9D2-632F-D9AFC16A7279}"/>
              </a:ext>
            </a:extLst>
          </p:cNvPr>
          <p:cNvSpPr/>
          <p:nvPr/>
        </p:nvSpPr>
        <p:spPr>
          <a:xfrm>
            <a:off x="533400" y="2105324"/>
            <a:ext cx="3231078" cy="943356"/>
          </a:xfrm>
          <a:prstGeom prst="rect">
            <a:avLst/>
          </a:prstGeom>
          <a:solidFill>
            <a:schemeClr val="accent4">
              <a:lumMod val="20000"/>
              <a:lumOff val="80000"/>
            </a:schemeClr>
          </a:solidFill>
          <a:ln>
            <a:solidFill>
              <a:schemeClr val="accent4">
                <a:lumMod val="75000"/>
              </a:schemeClr>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000" dirty="0">
                <a:latin typeface="Calibri" panose="020F0502020204030204" pitchFamily="34" charset="0"/>
                <a:cs typeface="Calibri" panose="020F0502020204030204" pitchFamily="34" charset="0"/>
              </a:rPr>
              <a:t>Narrowcasting</a:t>
            </a:r>
          </a:p>
        </p:txBody>
      </p:sp>
    </p:spTree>
    <p:extLst>
      <p:ext uri="{BB962C8B-B14F-4D97-AF65-F5344CB8AC3E}">
        <p14:creationId xmlns:p14="http://schemas.microsoft.com/office/powerpoint/2010/main" val="24468671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Freeform: Shape 8">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Freeform: Shape 10">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olo 1">
            <a:extLst>
              <a:ext uri="{FF2B5EF4-FFF2-40B4-BE49-F238E27FC236}">
                <a16:creationId xmlns:a16="http://schemas.microsoft.com/office/drawing/2014/main" id="{C31BBF19-639B-5B5F-B390-89B61CEC55E5}"/>
              </a:ext>
            </a:extLst>
          </p:cNvPr>
          <p:cNvSpPr>
            <a:spLocks noGrp="1"/>
          </p:cNvSpPr>
          <p:nvPr>
            <p:ph type="title"/>
          </p:nvPr>
        </p:nvSpPr>
        <p:spPr>
          <a:xfrm>
            <a:off x="1524003" y="1999615"/>
            <a:ext cx="9144000" cy="2764028"/>
          </a:xfrm>
        </p:spPr>
        <p:txBody>
          <a:bodyPr vert="horz" lIns="91440" tIns="45720" rIns="91440" bIns="45720" rtlCol="0" anchor="ctr">
            <a:normAutofit/>
          </a:bodyPr>
          <a:lstStyle/>
          <a:p>
            <a:pPr algn="ctr"/>
            <a:r>
              <a:rPr lang="en-US" sz="7200" kern="1200">
                <a:solidFill>
                  <a:schemeClr val="tx1"/>
                </a:solidFill>
                <a:latin typeface="+mj-lt"/>
                <a:ea typeface="+mj-ea"/>
                <a:cs typeface="+mj-cs"/>
              </a:rPr>
              <a:t>What did the store managers do wrong?</a:t>
            </a:r>
          </a:p>
        </p:txBody>
      </p:sp>
      <p:sp>
        <p:nvSpPr>
          <p:cNvPr id="13" name="Rectangle 12">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06331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32"/>
        <p:cNvGrpSpPr/>
        <p:nvPr/>
      </p:nvGrpSpPr>
      <p:grpSpPr>
        <a:xfrm>
          <a:off x="0" y="0"/>
          <a:ext cx="0" cy="0"/>
          <a:chOff x="0" y="0"/>
          <a:chExt cx="0" cy="0"/>
        </a:xfrm>
      </p:grpSpPr>
      <p:sp useBgFill="1">
        <p:nvSpPr>
          <p:cNvPr id="338" name="Rectangle 337">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3" name="Google Shape;333;g11e1df551cc_0_1248"/>
          <p:cNvSpPr txBox="1">
            <a:spLocks noGrp="1"/>
          </p:cNvSpPr>
          <p:nvPr>
            <p:ph type="ctrTitle"/>
          </p:nvPr>
        </p:nvSpPr>
        <p:spPr>
          <a:xfrm>
            <a:off x="630936" y="640080"/>
            <a:ext cx="4818888" cy="1481328"/>
          </a:xfrm>
          <a:prstGeom prst="rect">
            <a:avLst/>
          </a:prstGeom>
        </p:spPr>
        <p:txBody>
          <a:bodyPr spcFirstLastPara="1" vert="horz" lIns="91440" tIns="45720" rIns="91440" bIns="45720" rtlCol="0" anchor="b" anchorCtr="0">
            <a:normAutofit/>
          </a:bodyPr>
          <a:lstStyle/>
          <a:p>
            <a:pPr algn="l">
              <a:buSzPts val="3000"/>
            </a:pPr>
            <a:r>
              <a:rPr lang="en-US" sz="5000" kern="1200">
                <a:solidFill>
                  <a:schemeClr val="tx1"/>
                </a:solidFill>
                <a:latin typeface="+mj-lt"/>
                <a:ea typeface="+mj-ea"/>
                <a:cs typeface="+mj-cs"/>
              </a:rPr>
              <a:t>Elements of the Service</a:t>
            </a:r>
          </a:p>
        </p:txBody>
      </p:sp>
      <p:sp>
        <p:nvSpPr>
          <p:cNvPr id="340"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372868"/>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asellaDiTesto 5">
            <a:extLst>
              <a:ext uri="{FF2B5EF4-FFF2-40B4-BE49-F238E27FC236}">
                <a16:creationId xmlns:a16="http://schemas.microsoft.com/office/drawing/2014/main" id="{004A57C3-EC0D-C4BA-FCC8-207A1D915353}"/>
              </a:ext>
            </a:extLst>
          </p:cNvPr>
          <p:cNvSpPr txBox="1"/>
          <p:nvPr/>
        </p:nvSpPr>
        <p:spPr>
          <a:xfrm>
            <a:off x="630936" y="2660904"/>
            <a:ext cx="4818888" cy="3547872"/>
          </a:xfrm>
          <a:prstGeom prst="rect">
            <a:avLst/>
          </a:prstGeom>
        </p:spPr>
        <p:txBody>
          <a:bodyPr vert="horz" lIns="91440" tIns="45720" rIns="91440" bIns="45720" rtlCol="0" anchor="t">
            <a:normAutofit/>
          </a:bodyPr>
          <a:lstStyle/>
          <a:p>
            <a:pPr>
              <a:lnSpc>
                <a:spcPct val="90000"/>
              </a:lnSpc>
              <a:spcAft>
                <a:spcPts val="600"/>
              </a:spcAft>
            </a:pPr>
            <a:r>
              <a:rPr lang="en-US" sz="2200" dirty="0">
                <a:effectLst/>
              </a:rPr>
              <a:t>Pyramid model’ (Parasuraman and Grewal 2000), which posits that technology, firm, employee, and customers are the fundamental dimensions of a service. This framework emphasizes the linkages between technology and the other dimensions as a key factor to make service effective and improve customer experience </a:t>
            </a:r>
            <a:endParaRPr lang="en-US" sz="2200" dirty="0"/>
          </a:p>
        </p:txBody>
      </p:sp>
      <p:pic>
        <p:nvPicPr>
          <p:cNvPr id="4" name="Immagine 3">
            <a:extLst>
              <a:ext uri="{FF2B5EF4-FFF2-40B4-BE49-F238E27FC236}">
                <a16:creationId xmlns:a16="http://schemas.microsoft.com/office/drawing/2014/main" id="{AC383EAA-3B08-7849-9BC0-45400824AC2B}"/>
              </a:ext>
            </a:extLst>
          </p:cNvPr>
          <p:cNvPicPr>
            <a:picLocks noChangeAspect="1"/>
          </p:cNvPicPr>
          <p:nvPr/>
        </p:nvPicPr>
        <p:blipFill>
          <a:blip r:embed="rId3"/>
          <a:stretch>
            <a:fillRect/>
          </a:stretch>
        </p:blipFill>
        <p:spPr>
          <a:xfrm>
            <a:off x="6099048" y="1426609"/>
            <a:ext cx="5458968" cy="4004782"/>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16">
            <a:extLst>
              <a:ext uri="{FF2B5EF4-FFF2-40B4-BE49-F238E27FC236}">
                <a16:creationId xmlns:a16="http://schemas.microsoft.com/office/drawing/2014/main" id="{2B97F24A-32CE-4C1C-A50D-3016B394DC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egnaposto contenuto 2">
            <a:extLst>
              <a:ext uri="{FF2B5EF4-FFF2-40B4-BE49-F238E27FC236}">
                <a16:creationId xmlns:a16="http://schemas.microsoft.com/office/drawing/2014/main" id="{183B6978-C588-2793-1B5F-6EB529B164EB}"/>
              </a:ext>
            </a:extLst>
          </p:cNvPr>
          <p:cNvSpPr>
            <a:spLocks noGrp="1"/>
          </p:cNvSpPr>
          <p:nvPr>
            <p:ph idx="1"/>
          </p:nvPr>
        </p:nvSpPr>
        <p:spPr>
          <a:xfrm>
            <a:off x="630936" y="2807208"/>
            <a:ext cx="3429000" cy="3410712"/>
          </a:xfrm>
        </p:spPr>
        <p:txBody>
          <a:bodyPr anchor="t">
            <a:normAutofit/>
          </a:bodyPr>
          <a:lstStyle/>
          <a:p>
            <a:pPr marL="0" indent="0">
              <a:buNone/>
            </a:pPr>
            <a:r>
              <a:rPr lang="en-US" sz="2200" dirty="0">
                <a:effectLst/>
                <a:ea typeface="Times New Roman" panose="02020603050405020304" pitchFamily="18" charset="0"/>
              </a:rPr>
              <a:t>One of the most widespread and accepted perspectives to evaluate and analyze a service is the systemic one, which considers the service as the result of a series of interactions among different actors, processes, and resources (Maglio and </a:t>
            </a:r>
            <a:r>
              <a:rPr lang="en-US" sz="2200" dirty="0" err="1">
                <a:effectLst/>
                <a:ea typeface="Times New Roman" panose="02020603050405020304" pitchFamily="18" charset="0"/>
              </a:rPr>
              <a:t>Spohrer</a:t>
            </a:r>
            <a:r>
              <a:rPr lang="en-US" sz="2200" dirty="0">
                <a:effectLst/>
                <a:ea typeface="Times New Roman" panose="02020603050405020304" pitchFamily="18" charset="0"/>
              </a:rPr>
              <a:t> 2008).</a:t>
            </a:r>
            <a:r>
              <a:rPr lang="it-FI" sz="2200" dirty="0">
                <a:effectLst/>
              </a:rPr>
              <a:t> </a:t>
            </a:r>
            <a:endParaRPr lang="it-FI" sz="2200" dirty="0"/>
          </a:p>
        </p:txBody>
      </p:sp>
      <p:pic>
        <p:nvPicPr>
          <p:cNvPr id="12" name="Immagine 11">
            <a:extLst>
              <a:ext uri="{FF2B5EF4-FFF2-40B4-BE49-F238E27FC236}">
                <a16:creationId xmlns:a16="http://schemas.microsoft.com/office/drawing/2014/main" id="{D1C4A6CD-43E6-E0B0-AC70-92D3F5EC88FE}"/>
              </a:ext>
            </a:extLst>
          </p:cNvPr>
          <p:cNvPicPr>
            <a:picLocks noChangeAspect="1"/>
          </p:cNvPicPr>
          <p:nvPr/>
        </p:nvPicPr>
        <p:blipFill>
          <a:blip r:embed="rId2"/>
          <a:stretch>
            <a:fillRect/>
          </a:stretch>
        </p:blipFill>
        <p:spPr>
          <a:xfrm>
            <a:off x="2695699" y="362335"/>
            <a:ext cx="9849931" cy="6548154"/>
          </a:xfrm>
          <a:prstGeom prst="rect">
            <a:avLst/>
          </a:prstGeom>
        </p:spPr>
      </p:pic>
    </p:spTree>
    <p:extLst>
      <p:ext uri="{BB962C8B-B14F-4D97-AF65-F5344CB8AC3E}">
        <p14:creationId xmlns:p14="http://schemas.microsoft.com/office/powerpoint/2010/main" val="21269639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p:cNvGrpSpPr/>
        <p:nvPr/>
      </p:nvGrpSpPr>
      <p:grpSpPr>
        <a:xfrm>
          <a:off x="0" y="0"/>
          <a:ext cx="0" cy="0"/>
          <a:chOff x="0" y="0"/>
          <a:chExt cx="0" cy="0"/>
        </a:xfrm>
      </p:grpSpPr>
      <p:graphicFrame>
        <p:nvGraphicFramePr>
          <p:cNvPr id="8" name="Diagramma 7">
            <a:extLst>
              <a:ext uri="{FF2B5EF4-FFF2-40B4-BE49-F238E27FC236}">
                <a16:creationId xmlns:a16="http://schemas.microsoft.com/office/drawing/2014/main" id="{FF59FC86-5714-BAC8-BC24-BF6FF513B583}"/>
              </a:ext>
            </a:extLst>
          </p:cNvPr>
          <p:cNvGraphicFramePr/>
          <p:nvPr>
            <p:extLst>
              <p:ext uri="{D42A27DB-BD31-4B8C-83A1-F6EECF244321}">
                <p14:modId xmlns:p14="http://schemas.microsoft.com/office/powerpoint/2010/main" val="993754160"/>
              </p:ext>
            </p:extLst>
          </p:nvPr>
        </p:nvGraphicFramePr>
        <p:xfrm>
          <a:off x="0" y="0"/>
          <a:ext cx="12192000" cy="6858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0233971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89EED9-F54D-4F20-A2C6-949DE41769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E46F721-3785-414D-8697-16AF490E68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0" y="0"/>
            <a:ext cx="6096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596AAE81-4DBE-2D99-B507-7944A0504F6E}"/>
              </a:ext>
            </a:extLst>
          </p:cNvPr>
          <p:cNvSpPr>
            <a:spLocks noGrp="1"/>
          </p:cNvSpPr>
          <p:nvPr>
            <p:ph type="title"/>
          </p:nvPr>
        </p:nvSpPr>
        <p:spPr>
          <a:xfrm>
            <a:off x="7580910" y="1016404"/>
            <a:ext cx="4448794" cy="4173113"/>
          </a:xfrm>
        </p:spPr>
        <p:txBody>
          <a:bodyPr vert="horz" lIns="91440" tIns="45720" rIns="91440" bIns="45720" rtlCol="0" anchor="b">
            <a:normAutofit fontScale="90000"/>
          </a:bodyPr>
          <a:lstStyle/>
          <a:p>
            <a:pPr algn="ctr"/>
            <a:r>
              <a:rPr lang="en-US" sz="6000" dirty="0">
                <a:solidFill>
                  <a:schemeClr val="tx1">
                    <a:lumMod val="85000"/>
                    <a:lumOff val="15000"/>
                  </a:schemeClr>
                </a:solidFill>
              </a:rPr>
              <a:t>How could the managers of the fashion store remedy?</a:t>
            </a:r>
          </a:p>
        </p:txBody>
      </p:sp>
      <p:pic>
        <p:nvPicPr>
          <p:cNvPr id="4" name="Picture 3" descr="A pile of tuxedos">
            <a:extLst>
              <a:ext uri="{FF2B5EF4-FFF2-40B4-BE49-F238E27FC236}">
                <a16:creationId xmlns:a16="http://schemas.microsoft.com/office/drawing/2014/main" id="{A65B1817-7199-DEF9-5F88-9BF8817EAC71}"/>
              </a:ext>
            </a:extLst>
          </p:cNvPr>
          <p:cNvPicPr>
            <a:picLocks noChangeAspect="1"/>
          </p:cNvPicPr>
          <p:nvPr/>
        </p:nvPicPr>
        <p:blipFill rotWithShape="1">
          <a:blip r:embed="rId2"/>
          <a:srcRect l="3113" r="22275" b="-2"/>
          <a:stretch/>
        </p:blipFill>
        <p:spPr>
          <a:xfrm>
            <a:off x="20" y="1"/>
            <a:ext cx="7665573" cy="6857999"/>
          </a:xfrm>
          <a:custGeom>
            <a:avLst/>
            <a:gdLst/>
            <a:ahLst/>
            <a:cxnLst/>
            <a:rect l="l" t="t" r="r" b="b"/>
            <a:pathLst>
              <a:path w="7665593" h="6857999">
                <a:moveTo>
                  <a:pt x="0" y="0"/>
                </a:moveTo>
                <a:lnTo>
                  <a:pt x="7363783" y="0"/>
                </a:lnTo>
                <a:lnTo>
                  <a:pt x="7372954" y="18152"/>
                </a:lnTo>
                <a:cubicBezTo>
                  <a:pt x="7378508" y="27417"/>
                  <a:pt x="7383821" y="35694"/>
                  <a:pt x="7386404" y="41707"/>
                </a:cubicBezTo>
                <a:lnTo>
                  <a:pt x="7389058" y="60832"/>
                </a:lnTo>
                <a:lnTo>
                  <a:pt x="7394074" y="60137"/>
                </a:lnTo>
                <a:lnTo>
                  <a:pt x="7394443" y="67241"/>
                </a:lnTo>
                <a:lnTo>
                  <a:pt x="7394565" y="83099"/>
                </a:lnTo>
                <a:cubicBezTo>
                  <a:pt x="7395324" y="92994"/>
                  <a:pt x="7394122" y="120511"/>
                  <a:pt x="7395957" y="130584"/>
                </a:cubicBezTo>
                <a:cubicBezTo>
                  <a:pt x="7401306" y="133490"/>
                  <a:pt x="7404223" y="137975"/>
                  <a:pt x="7405574" y="143540"/>
                </a:cubicBezTo>
                <a:lnTo>
                  <a:pt x="7405725" y="155795"/>
                </a:lnTo>
                <a:lnTo>
                  <a:pt x="7418615" y="226869"/>
                </a:lnTo>
                <a:lnTo>
                  <a:pt x="7419579" y="236641"/>
                </a:lnTo>
                <a:lnTo>
                  <a:pt x="7423900" y="241933"/>
                </a:lnTo>
                <a:cubicBezTo>
                  <a:pt x="7424763" y="245974"/>
                  <a:pt x="7424206" y="257579"/>
                  <a:pt x="7424760" y="260885"/>
                </a:cubicBezTo>
                <a:cubicBezTo>
                  <a:pt x="7425580" y="261177"/>
                  <a:pt x="7426400" y="261469"/>
                  <a:pt x="7427220" y="261761"/>
                </a:cubicBezTo>
                <a:cubicBezTo>
                  <a:pt x="7431152" y="272291"/>
                  <a:pt x="7444241" y="311893"/>
                  <a:pt x="7448344" y="324055"/>
                </a:cubicBezTo>
                <a:cubicBezTo>
                  <a:pt x="7444563" y="326484"/>
                  <a:pt x="7450535" y="331924"/>
                  <a:pt x="7451833" y="334727"/>
                </a:cubicBezTo>
                <a:cubicBezTo>
                  <a:pt x="7449286" y="335161"/>
                  <a:pt x="7448510" y="341947"/>
                  <a:pt x="7450776" y="343948"/>
                </a:cubicBezTo>
                <a:cubicBezTo>
                  <a:pt x="7463202" y="391652"/>
                  <a:pt x="7437523" y="367773"/>
                  <a:pt x="7453791" y="395003"/>
                </a:cubicBezTo>
                <a:cubicBezTo>
                  <a:pt x="7454869" y="399820"/>
                  <a:pt x="7453841" y="403723"/>
                  <a:pt x="7451939" y="407147"/>
                </a:cubicBezTo>
                <a:lnTo>
                  <a:pt x="7448030" y="412254"/>
                </a:lnTo>
                <a:lnTo>
                  <a:pt x="7455416" y="432021"/>
                </a:lnTo>
                <a:cubicBezTo>
                  <a:pt x="7457991" y="441758"/>
                  <a:pt x="7459699" y="452007"/>
                  <a:pt x="7460479" y="462523"/>
                </a:cubicBezTo>
                <a:cubicBezTo>
                  <a:pt x="7455275" y="464882"/>
                  <a:pt x="7462669" y="473136"/>
                  <a:pt x="7464133" y="477020"/>
                </a:cubicBezTo>
                <a:cubicBezTo>
                  <a:pt x="7460734" y="477060"/>
                  <a:pt x="7459104" y="485663"/>
                  <a:pt x="7461914" y="488716"/>
                </a:cubicBezTo>
                <a:cubicBezTo>
                  <a:pt x="7474065" y="552879"/>
                  <a:pt x="7442314" y="516775"/>
                  <a:pt x="7461353" y="555280"/>
                </a:cubicBezTo>
                <a:cubicBezTo>
                  <a:pt x="7462345" y="561721"/>
                  <a:pt x="7460642" y="566553"/>
                  <a:pt x="7457829" y="570585"/>
                </a:cubicBezTo>
                <a:lnTo>
                  <a:pt x="7450804" y="577839"/>
                </a:lnTo>
                <a:lnTo>
                  <a:pt x="7453309" y="583524"/>
                </a:lnTo>
                <a:cubicBezTo>
                  <a:pt x="7453505" y="604977"/>
                  <a:pt x="7446306" y="611303"/>
                  <a:pt x="7453558" y="623785"/>
                </a:cubicBezTo>
                <a:cubicBezTo>
                  <a:pt x="7438483" y="642230"/>
                  <a:pt x="7452055" y="636019"/>
                  <a:pt x="7454362" y="650049"/>
                </a:cubicBezTo>
                <a:cubicBezTo>
                  <a:pt x="7457368" y="661117"/>
                  <a:pt x="7463152" y="640798"/>
                  <a:pt x="7464006" y="651645"/>
                </a:cubicBezTo>
                <a:cubicBezTo>
                  <a:pt x="7460114" y="663380"/>
                  <a:pt x="7472201" y="662829"/>
                  <a:pt x="7467442" y="675032"/>
                </a:cubicBezTo>
                <a:cubicBezTo>
                  <a:pt x="7458335" y="672068"/>
                  <a:pt x="7469207" y="699114"/>
                  <a:pt x="7461251" y="699956"/>
                </a:cubicBezTo>
                <a:cubicBezTo>
                  <a:pt x="7472628" y="710321"/>
                  <a:pt x="7458614" y="715529"/>
                  <a:pt x="7462119" y="729331"/>
                </a:cubicBezTo>
                <a:cubicBezTo>
                  <a:pt x="7466423" y="735831"/>
                  <a:pt x="7467162" y="740521"/>
                  <a:pt x="7462533" y="746910"/>
                </a:cubicBezTo>
                <a:cubicBezTo>
                  <a:pt x="7483486" y="776851"/>
                  <a:pt x="7463470" y="765024"/>
                  <a:pt x="7471529" y="793043"/>
                </a:cubicBezTo>
                <a:cubicBezTo>
                  <a:pt x="7480002" y="817184"/>
                  <a:pt x="7485500" y="844550"/>
                  <a:pt x="7505730" y="867898"/>
                </a:cubicBezTo>
                <a:cubicBezTo>
                  <a:pt x="7511461" y="872184"/>
                  <a:pt x="7513630" y="882707"/>
                  <a:pt x="7510576" y="891400"/>
                </a:cubicBezTo>
                <a:cubicBezTo>
                  <a:pt x="7510049" y="892894"/>
                  <a:pt x="7509385" y="894278"/>
                  <a:pt x="7508604" y="895508"/>
                </a:cubicBezTo>
                <a:cubicBezTo>
                  <a:pt x="7511698" y="915692"/>
                  <a:pt x="7525520" y="989520"/>
                  <a:pt x="7529143" y="1012510"/>
                </a:cubicBezTo>
                <a:cubicBezTo>
                  <a:pt x="7521781" y="1014371"/>
                  <a:pt x="7535067" y="1025997"/>
                  <a:pt x="7530347" y="1033444"/>
                </a:cubicBezTo>
                <a:cubicBezTo>
                  <a:pt x="7526204" y="1038777"/>
                  <a:pt x="7529270" y="1043549"/>
                  <a:pt x="7529596" y="1049120"/>
                </a:cubicBezTo>
                <a:cubicBezTo>
                  <a:pt x="7526339" y="1056460"/>
                  <a:pt x="7532220" y="1080398"/>
                  <a:pt x="7536437" y="1086639"/>
                </a:cubicBezTo>
                <a:cubicBezTo>
                  <a:pt x="7551094" y="1101553"/>
                  <a:pt x="7540210" y="1135442"/>
                  <a:pt x="7551438" y="1147834"/>
                </a:cubicBezTo>
                <a:cubicBezTo>
                  <a:pt x="7553086" y="1152330"/>
                  <a:pt x="7553752" y="1156729"/>
                  <a:pt x="7553808" y="1161047"/>
                </a:cubicBezTo>
                <a:lnTo>
                  <a:pt x="7552572" y="1173130"/>
                </a:lnTo>
                <a:lnTo>
                  <a:pt x="7549434" y="1176566"/>
                </a:lnTo>
                <a:lnTo>
                  <a:pt x="7550211" y="1183950"/>
                </a:lnTo>
                <a:lnTo>
                  <a:pt x="7549733" y="1186066"/>
                </a:lnTo>
                <a:cubicBezTo>
                  <a:pt x="7548807" y="1190108"/>
                  <a:pt x="7548001" y="1194099"/>
                  <a:pt x="7547683" y="1198047"/>
                </a:cubicBezTo>
                <a:cubicBezTo>
                  <a:pt x="7563423" y="1192855"/>
                  <a:pt x="7547566" y="1230782"/>
                  <a:pt x="7560295" y="1219849"/>
                </a:cubicBezTo>
                <a:cubicBezTo>
                  <a:pt x="7561281" y="1240644"/>
                  <a:pt x="7573138" y="1224782"/>
                  <a:pt x="7561835" y="1249779"/>
                </a:cubicBezTo>
                <a:cubicBezTo>
                  <a:pt x="7574707" y="1282065"/>
                  <a:pt x="7569916" y="1332957"/>
                  <a:pt x="7589445" y="1358245"/>
                </a:cubicBezTo>
                <a:cubicBezTo>
                  <a:pt x="7581989" y="1355103"/>
                  <a:pt x="7576204" y="1368711"/>
                  <a:pt x="7579904" y="1378136"/>
                </a:cubicBezTo>
                <a:cubicBezTo>
                  <a:pt x="7550647" y="1367117"/>
                  <a:pt x="7606267" y="1415404"/>
                  <a:pt x="7586303" y="1423699"/>
                </a:cubicBezTo>
                <a:cubicBezTo>
                  <a:pt x="7604838" y="1424108"/>
                  <a:pt x="7636267" y="1466352"/>
                  <a:pt x="7621059" y="1486236"/>
                </a:cubicBezTo>
                <a:cubicBezTo>
                  <a:pt x="7624771" y="1516526"/>
                  <a:pt x="7640092" y="1537976"/>
                  <a:pt x="7633966" y="1569734"/>
                </a:cubicBezTo>
                <a:cubicBezTo>
                  <a:pt x="7636447" y="1570719"/>
                  <a:pt x="7638522" y="1572334"/>
                  <a:pt x="7640304" y="1574384"/>
                </a:cubicBezTo>
                <a:lnTo>
                  <a:pt x="7644628" y="1581242"/>
                </a:lnTo>
                <a:lnTo>
                  <a:pt x="7644313" y="1582567"/>
                </a:lnTo>
                <a:cubicBezTo>
                  <a:pt x="7644257" y="1587776"/>
                  <a:pt x="7645302" y="1590443"/>
                  <a:pt x="7646831" y="1591983"/>
                </a:cubicBezTo>
                <a:cubicBezTo>
                  <a:pt x="7647577" y="1592347"/>
                  <a:pt x="7648323" y="1592711"/>
                  <a:pt x="7649069" y="1593074"/>
                </a:cubicBezTo>
                <a:lnTo>
                  <a:pt x="7651326" y="1599230"/>
                </a:lnTo>
                <a:lnTo>
                  <a:pt x="7657195" y="1610539"/>
                </a:lnTo>
                <a:lnTo>
                  <a:pt x="7656957" y="1613422"/>
                </a:lnTo>
                <a:lnTo>
                  <a:pt x="7663730" y="1631673"/>
                </a:lnTo>
                <a:lnTo>
                  <a:pt x="7663189" y="1632289"/>
                </a:lnTo>
                <a:cubicBezTo>
                  <a:pt x="7662131" y="1634085"/>
                  <a:pt x="7661641" y="1636199"/>
                  <a:pt x="7662326" y="1639024"/>
                </a:cubicBezTo>
                <a:cubicBezTo>
                  <a:pt x="7651979" y="1640024"/>
                  <a:pt x="7659188" y="1642819"/>
                  <a:pt x="7662125" y="1651067"/>
                </a:cubicBezTo>
                <a:cubicBezTo>
                  <a:pt x="7646711" y="1654462"/>
                  <a:pt x="7660667" y="1674670"/>
                  <a:pt x="7653812" y="1683345"/>
                </a:cubicBezTo>
                <a:cubicBezTo>
                  <a:pt x="7656316" y="1689330"/>
                  <a:pt x="7658683" y="1695719"/>
                  <a:pt x="7660803" y="1702414"/>
                </a:cubicBezTo>
                <a:lnTo>
                  <a:pt x="7661867" y="1756201"/>
                </a:lnTo>
                <a:lnTo>
                  <a:pt x="7649453" y="1812530"/>
                </a:lnTo>
                <a:cubicBezTo>
                  <a:pt x="7649183" y="1833366"/>
                  <a:pt x="7644573" y="1851408"/>
                  <a:pt x="7647823" y="1869041"/>
                </a:cubicBezTo>
                <a:cubicBezTo>
                  <a:pt x="7644238" y="1876204"/>
                  <a:pt x="7642789" y="1882956"/>
                  <a:pt x="7648156" y="1889503"/>
                </a:cubicBezTo>
                <a:cubicBezTo>
                  <a:pt x="7646365" y="1908946"/>
                  <a:pt x="7638702" y="1913653"/>
                  <a:pt x="7644679" y="1925974"/>
                </a:cubicBezTo>
                <a:cubicBezTo>
                  <a:pt x="7632281" y="1936898"/>
                  <a:pt x="7637013" y="1937545"/>
                  <a:pt x="7640564" y="1942678"/>
                </a:cubicBezTo>
                <a:lnTo>
                  <a:pt x="7640816" y="1943410"/>
                </a:lnTo>
                <a:lnTo>
                  <a:pt x="7639044" y="1944904"/>
                </a:lnTo>
                <a:lnTo>
                  <a:pt x="7638223" y="1947993"/>
                </a:lnTo>
                <a:lnTo>
                  <a:pt x="7638752" y="1956430"/>
                </a:lnTo>
                <a:lnTo>
                  <a:pt x="7639407" y="1959603"/>
                </a:lnTo>
                <a:cubicBezTo>
                  <a:pt x="7639690" y="1961788"/>
                  <a:pt x="7639658" y="1963239"/>
                  <a:pt x="7639396" y="1964244"/>
                </a:cubicBezTo>
                <a:lnTo>
                  <a:pt x="7639249" y="1964361"/>
                </a:lnTo>
                <a:lnTo>
                  <a:pt x="7639521" y="1968708"/>
                </a:lnTo>
                <a:cubicBezTo>
                  <a:pt x="7640315" y="1976045"/>
                  <a:pt x="7641402" y="1983186"/>
                  <a:pt x="7642694" y="1989983"/>
                </a:cubicBezTo>
                <a:cubicBezTo>
                  <a:pt x="7634556" y="1995729"/>
                  <a:pt x="7644169" y="2020842"/>
                  <a:pt x="7628828" y="2018094"/>
                </a:cubicBezTo>
                <a:cubicBezTo>
                  <a:pt x="7630116" y="2027262"/>
                  <a:pt x="7636485" y="2032807"/>
                  <a:pt x="7626423" y="2029720"/>
                </a:cubicBezTo>
                <a:cubicBezTo>
                  <a:pt x="7626559" y="2032738"/>
                  <a:pt x="7625703" y="2034598"/>
                  <a:pt x="7624364" y="2035929"/>
                </a:cubicBezTo>
                <a:lnTo>
                  <a:pt x="7623733" y="2036314"/>
                </a:lnTo>
                <a:lnTo>
                  <a:pt x="7626847" y="2056711"/>
                </a:lnTo>
                <a:lnTo>
                  <a:pt x="7626090" y="2059419"/>
                </a:lnTo>
                <a:lnTo>
                  <a:pt x="7629618" y="2072712"/>
                </a:lnTo>
                <a:lnTo>
                  <a:pt x="7630641" y="2079581"/>
                </a:lnTo>
                <a:lnTo>
                  <a:pt x="7632577" y="2081522"/>
                </a:lnTo>
                <a:cubicBezTo>
                  <a:pt x="7633753" y="2083617"/>
                  <a:pt x="7634261" y="2086620"/>
                  <a:pt x="7633251" y="2091658"/>
                </a:cubicBezTo>
                <a:lnTo>
                  <a:pt x="7632707" y="2092825"/>
                </a:lnTo>
                <a:lnTo>
                  <a:pt x="7635575" y="2101184"/>
                </a:lnTo>
                <a:cubicBezTo>
                  <a:pt x="7636900" y="2103876"/>
                  <a:pt x="7638586" y="2106260"/>
                  <a:pt x="7640772" y="2108190"/>
                </a:cubicBezTo>
                <a:cubicBezTo>
                  <a:pt x="7629093" y="2136655"/>
                  <a:pt x="7639778" y="2163513"/>
                  <a:pt x="7637758" y="2194409"/>
                </a:cubicBezTo>
                <a:cubicBezTo>
                  <a:pt x="7619585" y="2207765"/>
                  <a:pt x="7641835" y="2261154"/>
                  <a:pt x="7659453" y="2268824"/>
                </a:cubicBezTo>
                <a:cubicBezTo>
                  <a:pt x="7644015" y="2268997"/>
                  <a:pt x="7665037" y="2307714"/>
                  <a:pt x="7665583" y="2317700"/>
                </a:cubicBezTo>
                <a:cubicBezTo>
                  <a:pt x="7665764" y="2321029"/>
                  <a:pt x="7663671" y="2321166"/>
                  <a:pt x="7657195" y="2315619"/>
                </a:cubicBezTo>
                <a:cubicBezTo>
                  <a:pt x="7658997" y="2326231"/>
                  <a:pt x="7650972" y="2337185"/>
                  <a:pt x="7644431" y="2331209"/>
                </a:cubicBezTo>
                <a:cubicBezTo>
                  <a:pt x="7658433" y="2363448"/>
                  <a:pt x="7644510" y="2411031"/>
                  <a:pt x="7650869" y="2447461"/>
                </a:cubicBezTo>
                <a:cubicBezTo>
                  <a:pt x="7635485" y="2467322"/>
                  <a:pt x="7649719" y="2456555"/>
                  <a:pt x="7646841" y="2477156"/>
                </a:cubicBezTo>
                <a:cubicBezTo>
                  <a:pt x="7661004" y="2471521"/>
                  <a:pt x="7638896" y="2502164"/>
                  <a:pt x="7654880" y="2503292"/>
                </a:cubicBezTo>
                <a:cubicBezTo>
                  <a:pt x="7653849" y="2507005"/>
                  <a:pt x="7652348" y="2510567"/>
                  <a:pt x="7650720" y="2514131"/>
                </a:cubicBezTo>
                <a:lnTo>
                  <a:pt x="7649876" y="2516003"/>
                </a:lnTo>
                <a:lnTo>
                  <a:pt x="7649263" y="2523483"/>
                </a:lnTo>
                <a:lnTo>
                  <a:pt x="7645633" y="2525592"/>
                </a:lnTo>
                <a:lnTo>
                  <a:pt x="7642233" y="2536851"/>
                </a:lnTo>
                <a:cubicBezTo>
                  <a:pt x="7641494" y="2541069"/>
                  <a:pt x="7641323" y="2545607"/>
                  <a:pt x="7642069" y="2550622"/>
                </a:cubicBezTo>
                <a:cubicBezTo>
                  <a:pt x="7648404" y="2562959"/>
                  <a:pt x="7640640" y="2582170"/>
                  <a:pt x="7641110" y="2599544"/>
                </a:cubicBezTo>
                <a:lnTo>
                  <a:pt x="7643071" y="2607523"/>
                </a:lnTo>
                <a:lnTo>
                  <a:pt x="7639801" y="2633566"/>
                </a:lnTo>
                <a:cubicBezTo>
                  <a:pt x="7639166" y="2640978"/>
                  <a:pt x="7638833" y="2648672"/>
                  <a:pt x="7639065" y="2656773"/>
                </a:cubicBezTo>
                <a:lnTo>
                  <a:pt x="7640624" y="2671810"/>
                </a:lnTo>
                <a:lnTo>
                  <a:pt x="7639332" y="2675751"/>
                </a:lnTo>
                <a:cubicBezTo>
                  <a:pt x="7639476" y="2682617"/>
                  <a:pt x="7644027" y="2691703"/>
                  <a:pt x="7638498" y="2690893"/>
                </a:cubicBezTo>
                <a:lnTo>
                  <a:pt x="7640415" y="2698606"/>
                </a:lnTo>
                <a:lnTo>
                  <a:pt x="7636002" y="2706218"/>
                </a:lnTo>
                <a:cubicBezTo>
                  <a:pt x="7634978" y="2707053"/>
                  <a:pt x="7633887" y="2707679"/>
                  <a:pt x="7632770" y="2708079"/>
                </a:cubicBezTo>
                <a:lnTo>
                  <a:pt x="7634220" y="2718854"/>
                </a:lnTo>
                <a:lnTo>
                  <a:pt x="7631061" y="2727688"/>
                </a:lnTo>
                <a:lnTo>
                  <a:pt x="7633127" y="2735389"/>
                </a:lnTo>
                <a:lnTo>
                  <a:pt x="7632661" y="2738584"/>
                </a:lnTo>
                <a:lnTo>
                  <a:pt x="7631098" y="2746529"/>
                </a:lnTo>
                <a:cubicBezTo>
                  <a:pt x="7630002" y="2750602"/>
                  <a:pt x="7628681" y="2755160"/>
                  <a:pt x="7627624" y="2760235"/>
                </a:cubicBezTo>
                <a:lnTo>
                  <a:pt x="7627140" y="2764511"/>
                </a:lnTo>
                <a:lnTo>
                  <a:pt x="7621827" y="2773820"/>
                </a:lnTo>
                <a:cubicBezTo>
                  <a:pt x="7617811" y="2780593"/>
                  <a:pt x="7615104" y="2785923"/>
                  <a:pt x="7617284" y="2791840"/>
                </a:cubicBezTo>
                <a:cubicBezTo>
                  <a:pt x="7612094" y="2801924"/>
                  <a:pt x="7597550" y="2808970"/>
                  <a:pt x="7601430" y="2823567"/>
                </a:cubicBezTo>
                <a:cubicBezTo>
                  <a:pt x="7594841" y="2819137"/>
                  <a:pt x="7600633" y="2839778"/>
                  <a:pt x="7593865" y="2842217"/>
                </a:cubicBezTo>
                <a:cubicBezTo>
                  <a:pt x="7588415" y="2843342"/>
                  <a:pt x="7588901" y="2849866"/>
                  <a:pt x="7586893" y="2854834"/>
                </a:cubicBezTo>
                <a:cubicBezTo>
                  <a:pt x="7581327" y="2858374"/>
                  <a:pt x="7576244" y="2883372"/>
                  <a:pt x="7577046" y="2892075"/>
                </a:cubicBezTo>
                <a:cubicBezTo>
                  <a:pt x="7582584" y="2916606"/>
                  <a:pt x="7560175" y="2936338"/>
                  <a:pt x="7564026" y="2955950"/>
                </a:cubicBezTo>
                <a:cubicBezTo>
                  <a:pt x="7563501" y="2961086"/>
                  <a:pt x="7562240" y="2965343"/>
                  <a:pt x="7560529" y="2969031"/>
                </a:cubicBezTo>
                <a:lnTo>
                  <a:pt x="7554631" y="2978222"/>
                </a:lnTo>
                <a:lnTo>
                  <a:pt x="7550747" y="2978564"/>
                </a:lnTo>
                <a:lnTo>
                  <a:pt x="7548359" y="2985429"/>
                </a:lnTo>
                <a:lnTo>
                  <a:pt x="7547120" y="2986826"/>
                </a:lnTo>
                <a:cubicBezTo>
                  <a:pt x="7544741" y="2989483"/>
                  <a:pt x="7542480" y="2992194"/>
                  <a:pt x="7540621" y="2995267"/>
                </a:cubicBezTo>
                <a:cubicBezTo>
                  <a:pt x="7555200" y="3003715"/>
                  <a:pt x="7527208" y="3022799"/>
                  <a:pt x="7541739" y="3023946"/>
                </a:cubicBezTo>
                <a:cubicBezTo>
                  <a:pt x="7534059" y="3042303"/>
                  <a:pt x="7549904" y="3038579"/>
                  <a:pt x="7530781" y="3050462"/>
                </a:cubicBezTo>
                <a:cubicBezTo>
                  <a:pt x="7527838" y="3088204"/>
                  <a:pt x="7503338" y="3127251"/>
                  <a:pt x="7508515" y="3164510"/>
                </a:cubicBezTo>
                <a:cubicBezTo>
                  <a:pt x="7503888" y="3155782"/>
                  <a:pt x="7493770" y="3162549"/>
                  <a:pt x="7492866" y="3173520"/>
                </a:cubicBezTo>
                <a:cubicBezTo>
                  <a:pt x="7474179" y="3140376"/>
                  <a:pt x="7498581" y="3226463"/>
                  <a:pt x="7479395" y="3217191"/>
                </a:cubicBezTo>
                <a:cubicBezTo>
                  <a:pt x="7493905" y="3232643"/>
                  <a:pt x="7501608" y="3293915"/>
                  <a:pt x="7481475" y="3298298"/>
                </a:cubicBezTo>
                <a:cubicBezTo>
                  <a:pt x="7472089" y="3326890"/>
                  <a:pt x="7475493" y="3357480"/>
                  <a:pt x="7457722" y="3379292"/>
                </a:cubicBezTo>
                <a:cubicBezTo>
                  <a:pt x="7459285" y="3382143"/>
                  <a:pt x="7460273" y="3385199"/>
                  <a:pt x="7460850" y="3388381"/>
                </a:cubicBezTo>
                <a:lnTo>
                  <a:pt x="7461482" y="3397694"/>
                </a:lnTo>
                <a:lnTo>
                  <a:pt x="7460695" y="3398556"/>
                </a:lnTo>
                <a:cubicBezTo>
                  <a:pt x="7458532" y="3402904"/>
                  <a:pt x="7458275" y="3406007"/>
                  <a:pt x="7458858" y="3408553"/>
                </a:cubicBezTo>
                <a:lnTo>
                  <a:pt x="7460185" y="3411299"/>
                </a:lnTo>
                <a:lnTo>
                  <a:pt x="7459468" y="3418333"/>
                </a:lnTo>
                <a:lnTo>
                  <a:pt x="7459515" y="3432662"/>
                </a:lnTo>
                <a:lnTo>
                  <a:pt x="7458154" y="3434902"/>
                </a:lnTo>
                <a:lnTo>
                  <a:pt x="7456091" y="3455825"/>
                </a:lnTo>
                <a:cubicBezTo>
                  <a:pt x="7455865" y="3455850"/>
                  <a:pt x="7455638" y="3455877"/>
                  <a:pt x="7455413" y="3455903"/>
                </a:cubicBezTo>
                <a:cubicBezTo>
                  <a:pt x="7453843" y="3456557"/>
                  <a:pt x="7452596" y="3457940"/>
                  <a:pt x="7451989" y="3460886"/>
                </a:cubicBezTo>
                <a:cubicBezTo>
                  <a:pt x="7443388" y="3453296"/>
                  <a:pt x="7447961" y="3461529"/>
                  <a:pt x="7446929" y="3470886"/>
                </a:cubicBezTo>
                <a:cubicBezTo>
                  <a:pt x="7433341" y="3461186"/>
                  <a:pt x="7436171" y="3489615"/>
                  <a:pt x="7427213" y="3491353"/>
                </a:cubicBezTo>
                <a:cubicBezTo>
                  <a:pt x="7426761" y="3498443"/>
                  <a:pt x="7426037" y="3505767"/>
                  <a:pt x="7424990" y="3513143"/>
                </a:cubicBezTo>
                <a:lnTo>
                  <a:pt x="7424186" y="3517424"/>
                </a:lnTo>
                <a:cubicBezTo>
                  <a:pt x="7424132" y="3517438"/>
                  <a:pt x="7424077" y="3517453"/>
                  <a:pt x="7424024" y="3517467"/>
                </a:cubicBezTo>
                <a:cubicBezTo>
                  <a:pt x="7423536" y="3518305"/>
                  <a:pt x="7423153" y="3519678"/>
                  <a:pt x="7422883" y="3521896"/>
                </a:cubicBezTo>
                <a:lnTo>
                  <a:pt x="7422723" y="3525229"/>
                </a:lnTo>
                <a:lnTo>
                  <a:pt x="7421163" y="3533534"/>
                </a:lnTo>
                <a:lnTo>
                  <a:pt x="7419650" y="3536108"/>
                </a:lnTo>
                <a:lnTo>
                  <a:pt x="7417640" y="3536718"/>
                </a:lnTo>
                <a:lnTo>
                  <a:pt x="7417697" y="3537534"/>
                </a:lnTo>
                <a:cubicBezTo>
                  <a:pt x="7419749" y="3544077"/>
                  <a:pt x="7423989" y="3546875"/>
                  <a:pt x="7409814" y="3551598"/>
                </a:cubicBezTo>
                <a:cubicBezTo>
                  <a:pt x="7412376" y="3566128"/>
                  <a:pt x="7404108" y="3567090"/>
                  <a:pt x="7397719" y="3584844"/>
                </a:cubicBezTo>
                <a:cubicBezTo>
                  <a:pt x="7401116" y="3593573"/>
                  <a:pt x="7398130" y="3599358"/>
                  <a:pt x="7393057" y="3604546"/>
                </a:cubicBezTo>
                <a:cubicBezTo>
                  <a:pt x="7391792" y="3622895"/>
                  <a:pt x="7383125" y="3638008"/>
                  <a:pt x="7377811" y="3657793"/>
                </a:cubicBezTo>
                <a:cubicBezTo>
                  <a:pt x="7379886" y="3680874"/>
                  <a:pt x="7366255" y="3689531"/>
                  <a:pt x="7360624" y="3710685"/>
                </a:cubicBezTo>
                <a:cubicBezTo>
                  <a:pt x="7367950" y="3731637"/>
                  <a:pt x="7347999" y="3723947"/>
                  <a:pt x="7341489" y="3734006"/>
                </a:cubicBezTo>
                <a:lnTo>
                  <a:pt x="7340478" y="3737028"/>
                </a:lnTo>
                <a:lnTo>
                  <a:pt x="7340489" y="3745476"/>
                </a:lnTo>
                <a:lnTo>
                  <a:pt x="7340950" y="3748687"/>
                </a:lnTo>
                <a:cubicBezTo>
                  <a:pt x="7341098" y="3750887"/>
                  <a:pt x="7340976" y="3752333"/>
                  <a:pt x="7340653" y="3753314"/>
                </a:cubicBezTo>
                <a:lnTo>
                  <a:pt x="7340500" y="3753419"/>
                </a:lnTo>
                <a:lnTo>
                  <a:pt x="7340506" y="3757774"/>
                </a:lnTo>
                <a:cubicBezTo>
                  <a:pt x="7340847" y="3765147"/>
                  <a:pt x="7341495" y="3772345"/>
                  <a:pt x="7342369" y="3779218"/>
                </a:cubicBezTo>
                <a:cubicBezTo>
                  <a:pt x="7333890" y="3784348"/>
                  <a:pt x="7341949" y="3810090"/>
                  <a:pt x="7326800" y="3806225"/>
                </a:cubicBezTo>
                <a:cubicBezTo>
                  <a:pt x="7327524" y="3815461"/>
                  <a:pt x="7333545" y="3821456"/>
                  <a:pt x="7323686" y="3817640"/>
                </a:cubicBezTo>
                <a:cubicBezTo>
                  <a:pt x="7323637" y="3820659"/>
                  <a:pt x="7322668" y="3822449"/>
                  <a:pt x="7321247" y="3823678"/>
                </a:cubicBezTo>
                <a:lnTo>
                  <a:pt x="7320595" y="3824018"/>
                </a:lnTo>
                <a:lnTo>
                  <a:pt x="7322453" y="3844579"/>
                </a:lnTo>
                <a:lnTo>
                  <a:pt x="7321532" y="3847225"/>
                </a:lnTo>
                <a:lnTo>
                  <a:pt x="7324238" y="3860736"/>
                </a:lnTo>
                <a:lnTo>
                  <a:pt x="7324840" y="3867658"/>
                </a:lnTo>
                <a:lnTo>
                  <a:pt x="7326655" y="3869733"/>
                </a:lnTo>
                <a:cubicBezTo>
                  <a:pt x="7327701" y="3871909"/>
                  <a:pt x="7328023" y="3874942"/>
                  <a:pt x="7326706" y="3879891"/>
                </a:cubicBezTo>
                <a:lnTo>
                  <a:pt x="7326093" y="3881013"/>
                </a:lnTo>
                <a:lnTo>
                  <a:pt x="7328442" y="3889558"/>
                </a:lnTo>
                <a:cubicBezTo>
                  <a:pt x="7329602" y="3892339"/>
                  <a:pt x="7331138" y="3894839"/>
                  <a:pt x="7333203" y="3896924"/>
                </a:cubicBezTo>
                <a:cubicBezTo>
                  <a:pt x="7319795" y="3924445"/>
                  <a:pt x="7328820" y="3952004"/>
                  <a:pt x="7324908" y="3982658"/>
                </a:cubicBezTo>
                <a:cubicBezTo>
                  <a:pt x="7325522" y="4017325"/>
                  <a:pt x="7327874" y="4041416"/>
                  <a:pt x="7327588" y="4064228"/>
                </a:cubicBezTo>
                <a:cubicBezTo>
                  <a:pt x="7328735" y="4074940"/>
                  <a:pt x="7329351" y="4153102"/>
                  <a:pt x="7323186" y="4146664"/>
                </a:cubicBezTo>
                <a:cubicBezTo>
                  <a:pt x="7335189" y="4179829"/>
                  <a:pt x="7318370" y="4199117"/>
                  <a:pt x="7322488" y="4235901"/>
                </a:cubicBezTo>
                <a:cubicBezTo>
                  <a:pt x="7305909" y="4254573"/>
                  <a:pt x="7320783" y="4244884"/>
                  <a:pt x="7316645" y="4265209"/>
                </a:cubicBezTo>
                <a:cubicBezTo>
                  <a:pt x="7331133" y="4260631"/>
                  <a:pt x="7307179" y="4289560"/>
                  <a:pt x="7323069" y="4291857"/>
                </a:cubicBezTo>
                <a:cubicBezTo>
                  <a:pt x="7321814" y="4295483"/>
                  <a:pt x="7320095" y="4298923"/>
                  <a:pt x="7318251" y="4302359"/>
                </a:cubicBezTo>
                <a:lnTo>
                  <a:pt x="7317295" y="4304161"/>
                </a:lnTo>
                <a:lnTo>
                  <a:pt x="7316223" y="4311573"/>
                </a:lnTo>
                <a:lnTo>
                  <a:pt x="7312469" y="4313411"/>
                </a:lnTo>
                <a:lnTo>
                  <a:pt x="7306447" y="4403491"/>
                </a:lnTo>
                <a:cubicBezTo>
                  <a:pt x="7308849" y="4411399"/>
                  <a:pt x="7308497" y="4436984"/>
                  <a:pt x="7303688" y="4442497"/>
                </a:cubicBezTo>
                <a:cubicBezTo>
                  <a:pt x="7302637" y="4447969"/>
                  <a:pt x="7304327" y="4453942"/>
                  <a:pt x="7299181" y="4457128"/>
                </a:cubicBezTo>
                <a:cubicBezTo>
                  <a:pt x="7296154" y="4469016"/>
                  <a:pt x="7289197" y="4496240"/>
                  <a:pt x="7285530" y="4513823"/>
                </a:cubicBezTo>
                <a:cubicBezTo>
                  <a:pt x="7288769" y="4518560"/>
                  <a:pt x="7287100" y="4524649"/>
                  <a:pt x="7284412" y="4532609"/>
                </a:cubicBezTo>
                <a:lnTo>
                  <a:pt x="7282601" y="4540125"/>
                </a:lnTo>
                <a:lnTo>
                  <a:pt x="7291785" y="4563650"/>
                </a:lnTo>
                <a:lnTo>
                  <a:pt x="7284191" y="4636427"/>
                </a:lnTo>
                <a:lnTo>
                  <a:pt x="7292797" y="4672055"/>
                </a:lnTo>
                <a:cubicBezTo>
                  <a:pt x="7294304" y="4686552"/>
                  <a:pt x="7294421" y="4700466"/>
                  <a:pt x="7295425" y="4713953"/>
                </a:cubicBezTo>
                <a:cubicBezTo>
                  <a:pt x="7296104" y="4744441"/>
                  <a:pt x="7280378" y="4723911"/>
                  <a:pt x="7292574" y="4762180"/>
                </a:cubicBezTo>
                <a:cubicBezTo>
                  <a:pt x="7286719" y="4766152"/>
                  <a:pt x="7286266" y="4770971"/>
                  <a:pt x="7288689" y="4779168"/>
                </a:cubicBezTo>
                <a:cubicBezTo>
                  <a:pt x="7288592" y="4793971"/>
                  <a:pt x="7274303" y="4792486"/>
                  <a:pt x="7282355" y="4807636"/>
                </a:cubicBezTo>
                <a:cubicBezTo>
                  <a:pt x="7278556" y="4806204"/>
                  <a:pt x="7277539" y="4813202"/>
                  <a:pt x="7276505" y="4819678"/>
                </a:cubicBezTo>
                <a:lnTo>
                  <a:pt x="7273752" y="4823797"/>
                </a:lnTo>
                <a:lnTo>
                  <a:pt x="7283683" y="4847794"/>
                </a:lnTo>
                <a:cubicBezTo>
                  <a:pt x="7296832" y="4890479"/>
                  <a:pt x="7302379" y="4941877"/>
                  <a:pt x="7311552" y="4978326"/>
                </a:cubicBezTo>
                <a:cubicBezTo>
                  <a:pt x="7284161" y="4998846"/>
                  <a:pt x="7309660" y="4989594"/>
                  <a:pt x="7304880" y="5015024"/>
                </a:cubicBezTo>
                <a:cubicBezTo>
                  <a:pt x="7330355" y="5012307"/>
                  <a:pt x="7291032" y="5044485"/>
                  <a:pt x="7319932" y="5050993"/>
                </a:cubicBezTo>
                <a:cubicBezTo>
                  <a:pt x="7318148" y="5055414"/>
                  <a:pt x="7315506" y="5059493"/>
                  <a:pt x="7312641" y="5063537"/>
                </a:cubicBezTo>
                <a:lnTo>
                  <a:pt x="7311153" y="5065661"/>
                </a:lnTo>
                <a:lnTo>
                  <a:pt x="7310197" y="5075032"/>
                </a:lnTo>
                <a:lnTo>
                  <a:pt x="7303683" y="5076576"/>
                </a:lnTo>
                <a:lnTo>
                  <a:pt x="7297768" y="5089898"/>
                </a:lnTo>
                <a:cubicBezTo>
                  <a:pt x="7296519" y="5095057"/>
                  <a:pt x="7296302" y="5100805"/>
                  <a:pt x="7297750" y="5107454"/>
                </a:cubicBezTo>
                <a:cubicBezTo>
                  <a:pt x="7309447" y="5125240"/>
                  <a:pt x="7295812" y="5147341"/>
                  <a:pt x="7297014" y="5169708"/>
                </a:cubicBezTo>
                <a:lnTo>
                  <a:pt x="7300719" y="5180532"/>
                </a:lnTo>
                <a:lnTo>
                  <a:pt x="7295705" y="5210620"/>
                </a:lnTo>
                <a:lnTo>
                  <a:pt x="7296901" y="5212749"/>
                </a:lnTo>
                <a:cubicBezTo>
                  <a:pt x="7296704" y="5218058"/>
                  <a:pt x="7294377" y="5228574"/>
                  <a:pt x="7294523" y="5242477"/>
                </a:cubicBezTo>
                <a:lnTo>
                  <a:pt x="7297776" y="5296160"/>
                </a:lnTo>
                <a:lnTo>
                  <a:pt x="7289955" y="5304499"/>
                </a:lnTo>
                <a:lnTo>
                  <a:pt x="7286210" y="5305374"/>
                </a:lnTo>
                <a:lnTo>
                  <a:pt x="7286995" y="5320092"/>
                </a:lnTo>
                <a:lnTo>
                  <a:pt x="7281550" y="5330613"/>
                </a:lnTo>
                <a:lnTo>
                  <a:pt x="7285354" y="5340890"/>
                </a:lnTo>
                <a:lnTo>
                  <a:pt x="7281914" y="5354491"/>
                </a:lnTo>
                <a:cubicBezTo>
                  <a:pt x="7280017" y="5359352"/>
                  <a:pt x="7277725" y="5364763"/>
                  <a:pt x="7275918" y="5370917"/>
                </a:cubicBezTo>
                <a:lnTo>
                  <a:pt x="7267655" y="5384350"/>
                </a:lnTo>
                <a:lnTo>
                  <a:pt x="7263791" y="5406610"/>
                </a:lnTo>
                <a:cubicBezTo>
                  <a:pt x="7260956" y="5423841"/>
                  <a:pt x="7257650" y="5440271"/>
                  <a:pt x="7251522" y="5456222"/>
                </a:cubicBezTo>
                <a:cubicBezTo>
                  <a:pt x="7253699" y="5469913"/>
                  <a:pt x="7252931" y="5482529"/>
                  <a:pt x="7242311" y="5493751"/>
                </a:cubicBezTo>
                <a:cubicBezTo>
                  <a:pt x="7236636" y="5529727"/>
                  <a:pt x="7245809" y="5539513"/>
                  <a:pt x="7231835" y="5561252"/>
                </a:cubicBezTo>
                <a:cubicBezTo>
                  <a:pt x="7236311" y="5568555"/>
                  <a:pt x="7238499" y="5573475"/>
                  <a:pt x="7239152" y="5577121"/>
                </a:cubicBezTo>
                <a:cubicBezTo>
                  <a:pt x="7241111" y="5588065"/>
                  <a:pt x="7229268" y="5587525"/>
                  <a:pt x="7224043" y="5605355"/>
                </a:cubicBezTo>
                <a:cubicBezTo>
                  <a:pt x="7216774" y="5624244"/>
                  <a:pt x="7213225" y="5590845"/>
                  <a:pt x="7209229" y="5609118"/>
                </a:cubicBezTo>
                <a:cubicBezTo>
                  <a:pt x="7212098" y="5628346"/>
                  <a:pt x="7194168" y="5628785"/>
                  <a:pt x="7198222" y="5648700"/>
                </a:cubicBezTo>
                <a:cubicBezTo>
                  <a:pt x="7212577" y="5642705"/>
                  <a:pt x="7189541" y="5689259"/>
                  <a:pt x="7201221" y="5689771"/>
                </a:cubicBezTo>
                <a:cubicBezTo>
                  <a:pt x="7181618" y="5708428"/>
                  <a:pt x="7201258" y="5715573"/>
                  <a:pt x="7192555" y="5739098"/>
                </a:cubicBezTo>
                <a:cubicBezTo>
                  <a:pt x="7184486" y="5750478"/>
                  <a:pt x="7182208" y="5758416"/>
                  <a:pt x="7187522" y="5768603"/>
                </a:cubicBezTo>
                <a:cubicBezTo>
                  <a:pt x="7148692" y="5821144"/>
                  <a:pt x="7181577" y="5799065"/>
                  <a:pt x="7162500" y="5846928"/>
                </a:cubicBezTo>
                <a:lnTo>
                  <a:pt x="7160827" y="5850799"/>
                </a:lnTo>
                <a:lnTo>
                  <a:pt x="7163312" y="5866636"/>
                </a:lnTo>
                <a:cubicBezTo>
                  <a:pt x="7163884" y="5867070"/>
                  <a:pt x="7164455" y="5867505"/>
                  <a:pt x="7165029" y="5867939"/>
                </a:cubicBezTo>
                <a:lnTo>
                  <a:pt x="7142501" y="5914339"/>
                </a:lnTo>
                <a:lnTo>
                  <a:pt x="7143151" y="5921221"/>
                </a:lnTo>
                <a:lnTo>
                  <a:pt x="7123808" y="5950546"/>
                </a:lnTo>
                <a:lnTo>
                  <a:pt x="7116299" y="5966186"/>
                </a:lnTo>
                <a:lnTo>
                  <a:pt x="7106117" y="5983669"/>
                </a:lnTo>
                <a:lnTo>
                  <a:pt x="7109622" y="5995569"/>
                </a:lnTo>
                <a:cubicBezTo>
                  <a:pt x="7114727" y="6023526"/>
                  <a:pt x="7092983" y="6067450"/>
                  <a:pt x="7116605" y="6077139"/>
                </a:cubicBezTo>
                <a:cubicBezTo>
                  <a:pt x="7102148" y="6089933"/>
                  <a:pt x="7125501" y="6101908"/>
                  <a:pt x="7127573" y="6115892"/>
                </a:cubicBezTo>
                <a:cubicBezTo>
                  <a:pt x="7118381" y="6127056"/>
                  <a:pt x="7126331" y="6132595"/>
                  <a:pt x="7128098" y="6142737"/>
                </a:cubicBezTo>
                <a:cubicBezTo>
                  <a:pt x="7122429" y="6147329"/>
                  <a:pt x="7122724" y="6155912"/>
                  <a:pt x="7129375" y="6158833"/>
                </a:cubicBezTo>
                <a:cubicBezTo>
                  <a:pt x="7144709" y="6154689"/>
                  <a:pt x="7137060" y="6184499"/>
                  <a:pt x="7147635" y="6186714"/>
                </a:cubicBezTo>
                <a:cubicBezTo>
                  <a:pt x="7149842" y="6204016"/>
                  <a:pt x="7136414" y="6279145"/>
                  <a:pt x="7153343" y="6291871"/>
                </a:cubicBezTo>
                <a:cubicBezTo>
                  <a:pt x="7161381" y="6326852"/>
                  <a:pt x="7134450" y="6377408"/>
                  <a:pt x="7134923" y="6392273"/>
                </a:cubicBezTo>
                <a:cubicBezTo>
                  <a:pt x="7103997" y="6407024"/>
                  <a:pt x="7185503" y="6478818"/>
                  <a:pt x="7187236" y="6541940"/>
                </a:cubicBezTo>
                <a:cubicBezTo>
                  <a:pt x="7184250" y="6550446"/>
                  <a:pt x="7184290" y="6554993"/>
                  <a:pt x="7191340" y="6557275"/>
                </a:cubicBezTo>
                <a:cubicBezTo>
                  <a:pt x="7195412" y="6573685"/>
                  <a:pt x="7202070" y="6606060"/>
                  <a:pt x="7211670" y="6640404"/>
                </a:cubicBezTo>
                <a:cubicBezTo>
                  <a:pt x="7219591" y="6666216"/>
                  <a:pt x="7212698" y="6793331"/>
                  <a:pt x="7221085" y="6827708"/>
                </a:cubicBezTo>
                <a:lnTo>
                  <a:pt x="7227698" y="6857999"/>
                </a:lnTo>
                <a:lnTo>
                  <a:pt x="0" y="6857999"/>
                </a:lnTo>
                <a:close/>
              </a:path>
            </a:pathLst>
          </a:custGeom>
        </p:spPr>
      </p:pic>
    </p:spTree>
    <p:extLst>
      <p:ext uri="{BB962C8B-B14F-4D97-AF65-F5344CB8AC3E}">
        <p14:creationId xmlns:p14="http://schemas.microsoft.com/office/powerpoint/2010/main" val="358049646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FFD48BC7-DC40-47DE-87EE-9F4B6ECB9A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Freeform: Shape 8">
            <a:extLst>
              <a:ext uri="{FF2B5EF4-FFF2-40B4-BE49-F238E27FC236}">
                <a16:creationId xmlns:a16="http://schemas.microsoft.com/office/drawing/2014/main" id="{E502BBC7-2C76-46F3-BC24-5985BC13DB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4425" y="0"/>
            <a:ext cx="9963150"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solidFill>
              <a:srgbClr val="EFEFEF"/>
            </a:solidFill>
          </a:ln>
          <a:effectLst>
            <a:outerShdw blurRad="139700" sx="102000" sy="102000" algn="ctr" rotWithShape="0">
              <a:schemeClr val="bg1">
                <a:lumMod val="85000"/>
                <a:alpha val="38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Freeform: Shape 10">
            <a:extLst>
              <a:ext uri="{FF2B5EF4-FFF2-40B4-BE49-F238E27FC236}">
                <a16:creationId xmlns:a16="http://schemas.microsoft.com/office/drawing/2014/main" id="{C7F28D52-2A5F-4D23-81AE-7CB8B591C7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1664" y="0"/>
            <a:ext cx="9948672" cy="6858000"/>
          </a:xfrm>
          <a:custGeom>
            <a:avLst/>
            <a:gdLst>
              <a:gd name="connsiteX0" fmla="*/ 1595771 w 9963150"/>
              <a:gd name="connsiteY0" fmla="*/ 0 h 6858000"/>
              <a:gd name="connsiteX1" fmla="*/ 8367379 w 9963150"/>
              <a:gd name="connsiteY1" fmla="*/ 0 h 6858000"/>
              <a:gd name="connsiteX2" fmla="*/ 8504080 w 9963150"/>
              <a:gd name="connsiteY2" fmla="*/ 130333 h 6858000"/>
              <a:gd name="connsiteX3" fmla="*/ 9963150 w 9963150"/>
              <a:gd name="connsiteY3" fmla="*/ 3652838 h 6858000"/>
              <a:gd name="connsiteX4" fmla="*/ 8825600 w 9963150"/>
              <a:gd name="connsiteY4" fmla="*/ 6821583 h 6858000"/>
              <a:gd name="connsiteX5" fmla="*/ 8794055 w 9963150"/>
              <a:gd name="connsiteY5" fmla="*/ 6858000 h 6858000"/>
              <a:gd name="connsiteX6" fmla="*/ 1169096 w 9963150"/>
              <a:gd name="connsiteY6" fmla="*/ 6858000 h 6858000"/>
              <a:gd name="connsiteX7" fmla="*/ 1137550 w 9963150"/>
              <a:gd name="connsiteY7" fmla="*/ 6821583 h 6858000"/>
              <a:gd name="connsiteX8" fmla="*/ 0 w 9963150"/>
              <a:gd name="connsiteY8" fmla="*/ 3652838 h 6858000"/>
              <a:gd name="connsiteX9" fmla="*/ 1459070 w 9963150"/>
              <a:gd name="connsiteY9" fmla="*/ 1303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963150" h="6858000">
                <a:moveTo>
                  <a:pt x="1595771" y="0"/>
                </a:moveTo>
                <a:lnTo>
                  <a:pt x="8367379" y="0"/>
                </a:lnTo>
                <a:lnTo>
                  <a:pt x="8504080" y="130333"/>
                </a:lnTo>
                <a:cubicBezTo>
                  <a:pt x="9405568" y="1031820"/>
                  <a:pt x="9963150" y="2277214"/>
                  <a:pt x="9963150" y="3652838"/>
                </a:cubicBezTo>
                <a:cubicBezTo>
                  <a:pt x="9963150" y="4856509"/>
                  <a:pt x="9536251" y="5960473"/>
                  <a:pt x="8825600" y="6821583"/>
                </a:cubicBezTo>
                <a:lnTo>
                  <a:pt x="8794055" y="6858000"/>
                </a:lnTo>
                <a:lnTo>
                  <a:pt x="1169096" y="6858000"/>
                </a:lnTo>
                <a:lnTo>
                  <a:pt x="1137550" y="6821583"/>
                </a:lnTo>
                <a:cubicBezTo>
                  <a:pt x="426899" y="5960473"/>
                  <a:pt x="0" y="4856509"/>
                  <a:pt x="0" y="3652838"/>
                </a:cubicBezTo>
                <a:cubicBezTo>
                  <a:pt x="0" y="2277214"/>
                  <a:pt x="557582" y="1031820"/>
                  <a:pt x="1459070" y="130333"/>
                </a:cubicBez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olo 1">
            <a:extLst>
              <a:ext uri="{FF2B5EF4-FFF2-40B4-BE49-F238E27FC236}">
                <a16:creationId xmlns:a16="http://schemas.microsoft.com/office/drawing/2014/main" id="{B62ACD63-6B64-EAC3-E74F-0DEE7136E68B}"/>
              </a:ext>
            </a:extLst>
          </p:cNvPr>
          <p:cNvSpPr>
            <a:spLocks noGrp="1"/>
          </p:cNvSpPr>
          <p:nvPr>
            <p:ph type="title"/>
          </p:nvPr>
        </p:nvSpPr>
        <p:spPr>
          <a:xfrm>
            <a:off x="1524003" y="1999615"/>
            <a:ext cx="9144000" cy="2764028"/>
          </a:xfrm>
        </p:spPr>
        <p:txBody>
          <a:bodyPr vert="horz" lIns="91440" tIns="45720" rIns="91440" bIns="45720" rtlCol="0" anchor="ctr">
            <a:normAutofit fontScale="90000"/>
          </a:bodyPr>
          <a:lstStyle/>
          <a:p>
            <a:pPr algn="ctr"/>
            <a:r>
              <a:rPr lang="en-US" sz="5000" kern="1200" dirty="0">
                <a:solidFill>
                  <a:schemeClr val="tx1"/>
                </a:solidFill>
                <a:latin typeface="+mj-lt"/>
                <a:ea typeface="+mj-ea"/>
                <a:cs typeface="+mj-cs"/>
              </a:rPr>
              <a:t>Once you implement a technology in the store, you should </a:t>
            </a:r>
            <a:r>
              <a:rPr lang="en-US" sz="8900" b="1" kern="1200" dirty="0">
                <a:solidFill>
                  <a:schemeClr val="tx1"/>
                </a:solidFill>
                <a:latin typeface="+mj-lt"/>
                <a:ea typeface="+mj-ea"/>
                <a:cs typeface="+mj-cs"/>
              </a:rPr>
              <a:t>CAREFULLY</a:t>
            </a:r>
            <a:r>
              <a:rPr lang="en-US" sz="5000" kern="1200" dirty="0">
                <a:solidFill>
                  <a:schemeClr val="tx1"/>
                </a:solidFill>
                <a:latin typeface="+mj-lt"/>
                <a:ea typeface="+mj-ea"/>
                <a:cs typeface="+mj-cs"/>
              </a:rPr>
              <a:t> design the physical environment</a:t>
            </a:r>
          </a:p>
        </p:txBody>
      </p:sp>
      <p:sp>
        <p:nvSpPr>
          <p:cNvPr id="13" name="Rectangle 12">
            <a:extLst>
              <a:ext uri="{FF2B5EF4-FFF2-40B4-BE49-F238E27FC236}">
                <a16:creationId xmlns:a16="http://schemas.microsoft.com/office/drawing/2014/main" id="{3629484E-3792-4B3D-89AD-7C8A1ED0E0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0" y="5524786"/>
            <a:ext cx="4754880" cy="274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35352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g11a6b055b7c_0_1173"/>
          <p:cNvSpPr txBox="1">
            <a:spLocks noGrp="1"/>
          </p:cNvSpPr>
          <p:nvPr>
            <p:ph type="title"/>
          </p:nvPr>
        </p:nvSpPr>
        <p:spPr>
          <a:xfrm>
            <a:off x="612567" y="671100"/>
            <a:ext cx="10318400" cy="961600"/>
          </a:xfrm>
          <a:prstGeom prst="rect">
            <a:avLst/>
          </a:prstGeom>
          <a:noFill/>
          <a:ln>
            <a:noFill/>
          </a:ln>
        </p:spPr>
        <p:txBody>
          <a:bodyPr spcFirstLastPara="1" vert="horz" wrap="square" lIns="121900" tIns="121900" rIns="121900" bIns="121900" rtlCol="0" anchor="ctr" anchorCtr="0">
            <a:noAutofit/>
          </a:bodyPr>
          <a:lstStyle/>
          <a:p>
            <a:pPr>
              <a:lnSpc>
                <a:spcPct val="100000"/>
              </a:lnSpc>
              <a:spcBef>
                <a:spcPts val="0"/>
              </a:spcBef>
              <a:buSzPts val="3000"/>
            </a:pPr>
            <a:r>
              <a:rPr lang="en-US" sz="5333" dirty="0"/>
              <a:t>Physical Environment</a:t>
            </a:r>
          </a:p>
        </p:txBody>
      </p:sp>
      <p:sp>
        <p:nvSpPr>
          <p:cNvPr id="320" name="Google Shape;320;g11a6b055b7c_0_1173"/>
          <p:cNvSpPr txBox="1">
            <a:spLocks noGrp="1"/>
          </p:cNvSpPr>
          <p:nvPr>
            <p:ph type="subTitle" idx="1"/>
          </p:nvPr>
        </p:nvSpPr>
        <p:spPr>
          <a:xfrm>
            <a:off x="851800" y="1858000"/>
            <a:ext cx="10488400" cy="3142000"/>
          </a:xfrm>
          <a:prstGeom prst="rect">
            <a:avLst/>
          </a:prstGeom>
          <a:noFill/>
          <a:ln>
            <a:noFill/>
          </a:ln>
        </p:spPr>
        <p:txBody>
          <a:bodyPr spcFirstLastPara="1" vert="horz" wrap="square" lIns="121900" tIns="121900" rIns="121900" bIns="121900" rtlCol="0" anchor="t" anchorCtr="0">
            <a:noAutofit/>
          </a:bodyPr>
          <a:lstStyle/>
          <a:p>
            <a:pPr marL="609585" indent="-423323">
              <a:lnSpc>
                <a:spcPct val="115000"/>
              </a:lnSpc>
              <a:spcBef>
                <a:spcPts val="0"/>
              </a:spcBef>
              <a:buClr>
                <a:schemeClr val="dk1"/>
              </a:buClr>
              <a:buSzPts val="1400"/>
              <a:buChar char="●"/>
            </a:pPr>
            <a:r>
              <a:rPr lang="en-US" sz="3200" b="1" dirty="0">
                <a:solidFill>
                  <a:schemeClr val="dk1"/>
                </a:solidFill>
              </a:rPr>
              <a:t>Retail Atmospherics</a:t>
            </a:r>
            <a:r>
              <a:rPr lang="en-US" sz="3200" dirty="0">
                <a:solidFill>
                  <a:schemeClr val="dk1"/>
                </a:solidFill>
              </a:rPr>
              <a:t>: all of the details inside the retail store’s physical environment that influences customer behavior</a:t>
            </a:r>
            <a:endParaRPr sz="3200" dirty="0">
              <a:solidFill>
                <a:schemeClr val="dk1"/>
              </a:solidFill>
            </a:endParaRPr>
          </a:p>
          <a:p>
            <a:pPr marL="609585" indent="-423323">
              <a:lnSpc>
                <a:spcPct val="115000"/>
              </a:lnSpc>
              <a:spcBef>
                <a:spcPts val="1333"/>
              </a:spcBef>
              <a:spcAft>
                <a:spcPts val="1333"/>
              </a:spcAft>
              <a:buClr>
                <a:schemeClr val="dk1"/>
              </a:buClr>
              <a:buSzPts val="1400"/>
              <a:buChar char="●"/>
            </a:pPr>
            <a:r>
              <a:rPr lang="en-US" sz="3200" dirty="0">
                <a:solidFill>
                  <a:schemeClr val="dk1"/>
                </a:solidFill>
              </a:rPr>
              <a:t>It is used to differentiate a store environment, to reinforce branding, to increase traffic, and to increase customer spending </a:t>
            </a:r>
            <a:endParaRPr sz="3200" dirty="0">
              <a:solidFill>
                <a:schemeClr val="dk1"/>
              </a:solidFill>
            </a:endParaRPr>
          </a:p>
        </p:txBody>
      </p:sp>
      <p:sp>
        <p:nvSpPr>
          <p:cNvPr id="2" name="Google Shape;285;g11e1df551cc_0_778" descr="alt=&quot;&quot;">
            <a:extLst>
              <a:ext uri="{FF2B5EF4-FFF2-40B4-BE49-F238E27FC236}">
                <a16:creationId xmlns:a16="http://schemas.microsoft.com/office/drawing/2014/main" id="{1B603DC2-0D15-9BCF-24CC-7E3C7BAA6FAB}"/>
              </a:ext>
            </a:extLst>
          </p:cNvPr>
          <p:cNvSpPr/>
          <p:nvPr/>
        </p:nvSpPr>
        <p:spPr>
          <a:xfrm>
            <a:off x="612567" y="1575100"/>
            <a:ext cx="4462000" cy="57600"/>
          </a:xfrm>
          <a:prstGeom prst="rect">
            <a:avLst/>
          </a:prstGeom>
          <a:solidFill>
            <a:schemeClr val="accent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g11a6b055b7c_0_1306"/>
          <p:cNvSpPr txBox="1">
            <a:spLocks noGrp="1"/>
          </p:cNvSpPr>
          <p:nvPr>
            <p:ph type="title" idx="4294967295"/>
          </p:nvPr>
        </p:nvSpPr>
        <p:spPr>
          <a:xfrm>
            <a:off x="0" y="828567"/>
            <a:ext cx="11410000" cy="1123200"/>
          </a:xfrm>
          <a:prstGeom prst="rect">
            <a:avLst/>
          </a:prstGeom>
          <a:noFill/>
          <a:ln>
            <a:noFill/>
          </a:ln>
        </p:spPr>
        <p:txBody>
          <a:bodyPr spcFirstLastPara="1" vert="horz" wrap="square" lIns="121900" tIns="121900" rIns="121900" bIns="121900" rtlCol="0" anchor="t" anchorCtr="0">
            <a:noAutofit/>
          </a:bodyPr>
          <a:lstStyle/>
          <a:p>
            <a:pPr marL="609585" indent="-457189">
              <a:lnSpc>
                <a:spcPct val="115000"/>
              </a:lnSpc>
              <a:spcBef>
                <a:spcPts val="0"/>
              </a:spcBef>
              <a:buClr>
                <a:srgbClr val="000000"/>
              </a:buClr>
              <a:buSzPts val="4000"/>
            </a:pPr>
            <a:r>
              <a:rPr lang="en-US" sz="5333" dirty="0">
                <a:solidFill>
                  <a:srgbClr val="000000"/>
                </a:solidFill>
                <a:latin typeface="Roboto"/>
                <a:ea typeface="Roboto"/>
                <a:cs typeface="Roboto"/>
                <a:sym typeface="Roboto"/>
              </a:rPr>
              <a:t>Store Layout</a:t>
            </a:r>
            <a:endParaRPr sz="5333" dirty="0">
              <a:solidFill>
                <a:srgbClr val="000000"/>
              </a:solidFill>
              <a:latin typeface="Roboto"/>
              <a:ea typeface="Roboto"/>
              <a:cs typeface="Roboto"/>
              <a:sym typeface="Roboto"/>
            </a:endParaRPr>
          </a:p>
        </p:txBody>
      </p:sp>
      <p:sp>
        <p:nvSpPr>
          <p:cNvPr id="333" name="Google Shape;333;g11a6b055b7c_0_1306"/>
          <p:cNvSpPr/>
          <p:nvPr/>
        </p:nvSpPr>
        <p:spPr>
          <a:xfrm>
            <a:off x="0" y="1951600"/>
            <a:ext cx="12192000" cy="2954800"/>
          </a:xfrm>
          <a:prstGeom prst="rect">
            <a:avLst/>
          </a:prstGeom>
          <a:solidFill>
            <a:schemeClr val="accent2"/>
          </a:solidFill>
          <a:ln>
            <a:noFill/>
          </a:ln>
        </p:spPr>
        <p:txBody>
          <a:bodyPr spcFirstLastPara="1" wrap="square" lIns="121900" tIns="121900" rIns="121900" bIns="121900" anchor="ctr" anchorCtr="0">
            <a:noAutofit/>
          </a:bodyPr>
          <a:lstStyle/>
          <a:p>
            <a:pPr algn="ctr">
              <a:buClr>
                <a:srgbClr val="000000"/>
              </a:buClr>
              <a:buSzPts val="3000"/>
            </a:pPr>
            <a:r>
              <a:rPr lang="en-US" sz="4000" dirty="0">
                <a:solidFill>
                  <a:schemeClr val="dk1"/>
                </a:solidFill>
                <a:latin typeface="Roboto"/>
                <a:ea typeface="Roboto"/>
                <a:cs typeface="Roboto"/>
                <a:sym typeface="Roboto"/>
              </a:rPr>
              <a:t>   The design of a store’s floor space and fixtures </a:t>
            </a:r>
            <a:endParaRPr sz="4000" dirty="0">
              <a:solidFill>
                <a:schemeClr val="dk1"/>
              </a:solidFill>
              <a:latin typeface="Roboto"/>
              <a:ea typeface="Roboto"/>
              <a:cs typeface="Roboto"/>
              <a:sym typeface="Roboto"/>
            </a:endParaRPr>
          </a:p>
          <a:p>
            <a:pPr algn="ctr">
              <a:buClr>
                <a:srgbClr val="000000"/>
              </a:buClr>
              <a:buSzPts val="3000"/>
            </a:pPr>
            <a:r>
              <a:rPr lang="en-US" sz="4000" dirty="0">
                <a:solidFill>
                  <a:schemeClr val="dk1"/>
                </a:solidFill>
                <a:latin typeface="Roboto"/>
                <a:ea typeface="Roboto"/>
                <a:cs typeface="Roboto"/>
                <a:sym typeface="Roboto"/>
              </a:rPr>
              <a:t>to facilitate the flow of traffic and shopping</a:t>
            </a:r>
            <a:endParaRPr sz="4000" dirty="0">
              <a:solidFill>
                <a:schemeClr val="dk1"/>
              </a:solidFill>
              <a:latin typeface="Roboto"/>
              <a:ea typeface="Roboto"/>
              <a:cs typeface="Roboto"/>
              <a:sym typeface="Roboto"/>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337"/>
        <p:cNvGrpSpPr/>
        <p:nvPr/>
      </p:nvGrpSpPr>
      <p:grpSpPr>
        <a:xfrm>
          <a:off x="0" y="0"/>
          <a:ext cx="0" cy="0"/>
          <a:chOff x="0" y="0"/>
          <a:chExt cx="0" cy="0"/>
        </a:xfrm>
      </p:grpSpPr>
      <p:sp>
        <p:nvSpPr>
          <p:cNvPr id="345" name="Rectangle 344">
            <a:extLst>
              <a:ext uri="{FF2B5EF4-FFF2-40B4-BE49-F238E27FC236}">
                <a16:creationId xmlns:a16="http://schemas.microsoft.com/office/drawing/2014/main" id="{928F64C6-FE22-4FC1-A763-DFCC514811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4261224" y="4577975"/>
            <a:ext cx="7539349" cy="1899827"/>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Google Shape;347;g11a6b055b7c_0_1380" descr="An example of diagonal layout. ">
            <a:extLst>
              <a:ext uri="{FF2B5EF4-FFF2-40B4-BE49-F238E27FC236}">
                <a16:creationId xmlns:a16="http://schemas.microsoft.com/office/drawing/2014/main" id="{9E1BF929-32DD-8E9A-9BFC-E6D2298774E9}"/>
              </a:ext>
            </a:extLst>
          </p:cNvPr>
          <p:cNvPicPr preferRelativeResize="0"/>
          <p:nvPr/>
        </p:nvPicPr>
        <p:blipFill rotWithShape="1">
          <a:blip r:embed="rId3"/>
          <a:stretch/>
        </p:blipFill>
        <p:spPr>
          <a:xfrm>
            <a:off x="893690" y="321734"/>
            <a:ext cx="2645461" cy="2010551"/>
          </a:xfrm>
          <a:prstGeom prst="rect">
            <a:avLst/>
          </a:prstGeom>
          <a:noFill/>
        </p:spPr>
      </p:pic>
      <p:pic>
        <p:nvPicPr>
          <p:cNvPr id="340" name="Google Shape;340;g11a6b055b7c_0_1313" descr="An example of a grid layout."/>
          <p:cNvPicPr preferRelativeResize="0"/>
          <p:nvPr/>
        </p:nvPicPr>
        <p:blipFill rotWithShape="1">
          <a:blip r:embed="rId4"/>
          <a:stretch/>
        </p:blipFill>
        <p:spPr>
          <a:xfrm>
            <a:off x="890143" y="2422097"/>
            <a:ext cx="2649742" cy="2013804"/>
          </a:xfrm>
          <a:prstGeom prst="rect">
            <a:avLst/>
          </a:prstGeom>
          <a:noFill/>
        </p:spPr>
      </p:pic>
      <p:pic>
        <p:nvPicPr>
          <p:cNvPr id="6" name="Google Shape;361;g11a6b055b7c_0_1454" descr="An example of spine layout. ">
            <a:extLst>
              <a:ext uri="{FF2B5EF4-FFF2-40B4-BE49-F238E27FC236}">
                <a16:creationId xmlns:a16="http://schemas.microsoft.com/office/drawing/2014/main" id="{01F3079D-4021-2AF4-064F-65EE4505BDD4}"/>
              </a:ext>
            </a:extLst>
          </p:cNvPr>
          <p:cNvPicPr preferRelativeResize="0"/>
          <p:nvPr/>
        </p:nvPicPr>
        <p:blipFill rotWithShape="1">
          <a:blip r:embed="rId5"/>
          <a:stretch/>
        </p:blipFill>
        <p:spPr>
          <a:xfrm>
            <a:off x="4343549" y="672271"/>
            <a:ext cx="3504902" cy="3673034"/>
          </a:xfrm>
          <a:prstGeom prst="rect">
            <a:avLst/>
          </a:prstGeom>
          <a:noFill/>
        </p:spPr>
      </p:pic>
      <p:pic>
        <p:nvPicPr>
          <p:cNvPr id="5" name="Google Shape;354;g11a6b055b7c_0_1387" descr="An example of a racetrack/loop layout.">
            <a:extLst>
              <a:ext uri="{FF2B5EF4-FFF2-40B4-BE49-F238E27FC236}">
                <a16:creationId xmlns:a16="http://schemas.microsoft.com/office/drawing/2014/main" id="{3ACFDE11-4F7E-0FB6-146E-FF3019C59AAF}"/>
              </a:ext>
            </a:extLst>
          </p:cNvPr>
          <p:cNvPicPr preferRelativeResize="0"/>
          <p:nvPr/>
        </p:nvPicPr>
        <p:blipFill rotWithShape="1">
          <a:blip r:embed="rId6"/>
          <a:srcRect b="4223"/>
          <a:stretch/>
        </p:blipFill>
        <p:spPr>
          <a:xfrm>
            <a:off x="8086176" y="672271"/>
            <a:ext cx="3797984" cy="3410244"/>
          </a:xfrm>
          <a:prstGeom prst="rect">
            <a:avLst/>
          </a:prstGeom>
          <a:noFill/>
        </p:spPr>
      </p:pic>
      <p:cxnSp>
        <p:nvCxnSpPr>
          <p:cNvPr id="347" name="Straight Connector 346">
            <a:extLst>
              <a:ext uri="{FF2B5EF4-FFF2-40B4-BE49-F238E27FC236}">
                <a16:creationId xmlns:a16="http://schemas.microsoft.com/office/drawing/2014/main" id="{5C34627B-48E6-4F4D-B843-97717A86B49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719934" y="5694097"/>
            <a:ext cx="5486400" cy="0"/>
          </a:xfrm>
          <a:prstGeom prst="line">
            <a:avLst/>
          </a:prstGeom>
          <a:ln w="15875">
            <a:solidFill>
              <a:srgbClr val="D9D9D9"/>
            </a:solidFill>
          </a:ln>
        </p:spPr>
        <p:style>
          <a:lnRef idx="1">
            <a:schemeClr val="accent1"/>
          </a:lnRef>
          <a:fillRef idx="0">
            <a:schemeClr val="accent1"/>
          </a:fillRef>
          <a:effectRef idx="0">
            <a:schemeClr val="accent1"/>
          </a:effectRef>
          <a:fontRef idx="minor">
            <a:schemeClr val="tx1"/>
          </a:fontRef>
        </p:style>
      </p:cxnSp>
      <p:pic>
        <p:nvPicPr>
          <p:cNvPr id="7" name="Google Shape;368;g11a6b055b7c_0_1521" descr="An example of free-flow layout." title="Free-flow Layout">
            <a:extLst>
              <a:ext uri="{FF2B5EF4-FFF2-40B4-BE49-F238E27FC236}">
                <a16:creationId xmlns:a16="http://schemas.microsoft.com/office/drawing/2014/main" id="{6FFBB9B2-3110-4C2B-C8D6-5053B38BFC65}"/>
              </a:ext>
            </a:extLst>
          </p:cNvPr>
          <p:cNvPicPr preferRelativeResize="0"/>
          <p:nvPr/>
        </p:nvPicPr>
        <p:blipFill rotWithShape="1">
          <a:blip r:embed="rId7"/>
          <a:stretch/>
        </p:blipFill>
        <p:spPr>
          <a:xfrm>
            <a:off x="892283" y="4525715"/>
            <a:ext cx="2645461" cy="2010551"/>
          </a:xfrm>
          <a:prstGeom prst="rect">
            <a:avLst/>
          </a:prstGeom>
          <a:noFill/>
        </p:spPr>
      </p:pic>
      <p:sp>
        <p:nvSpPr>
          <p:cNvPr id="9" name="CasellaDiTesto 8">
            <a:extLst>
              <a:ext uri="{FF2B5EF4-FFF2-40B4-BE49-F238E27FC236}">
                <a16:creationId xmlns:a16="http://schemas.microsoft.com/office/drawing/2014/main" id="{40F86A22-C8C6-A4C6-FB5D-EE487C84737A}"/>
              </a:ext>
            </a:extLst>
          </p:cNvPr>
          <p:cNvSpPr txBox="1"/>
          <p:nvPr/>
        </p:nvSpPr>
        <p:spPr>
          <a:xfrm>
            <a:off x="4224460" y="4743058"/>
            <a:ext cx="7576113" cy="1569660"/>
          </a:xfrm>
          <a:prstGeom prst="rect">
            <a:avLst/>
          </a:prstGeom>
          <a:solidFill>
            <a:schemeClr val="bg1"/>
          </a:solidFill>
        </p:spPr>
        <p:txBody>
          <a:bodyPr wrap="none" rtlCol="0">
            <a:spAutoFit/>
          </a:bodyPr>
          <a:lstStyle/>
          <a:p>
            <a:r>
              <a:rPr lang="it-FI" sz="9600" dirty="0"/>
              <a:t>STORE LAYOUT</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 name="Google Shape;380;g11a6b055b7c_0_1653">
            <a:extLst>
              <a:ext uri="{FF2B5EF4-FFF2-40B4-BE49-F238E27FC236}">
                <a16:creationId xmlns:a16="http://schemas.microsoft.com/office/drawing/2014/main" id="{20B34BA0-FF30-5D8A-71EE-FA351DCE8A22}"/>
              </a:ext>
            </a:extLst>
          </p:cNvPr>
          <p:cNvSpPr txBox="1">
            <a:spLocks/>
          </p:cNvSpPr>
          <p:nvPr/>
        </p:nvSpPr>
        <p:spPr>
          <a:xfrm>
            <a:off x="-92640" y="1984510"/>
            <a:ext cx="6499377" cy="3571642"/>
          </a:xfrm>
          <a:prstGeom prst="rect">
            <a:avLst/>
          </a:prstGeom>
          <a:noFill/>
          <a:ln>
            <a:noFill/>
          </a:ln>
        </p:spPr>
        <p:txBody>
          <a:bodyPr spcFirstLastPara="1" vert="horz" wrap="square" lIns="121900" tIns="121900" rIns="121900" bIns="12190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609585" indent="-423323">
              <a:lnSpc>
                <a:spcPct val="115000"/>
              </a:lnSpc>
              <a:spcBef>
                <a:spcPts val="0"/>
              </a:spcBef>
              <a:buSzPts val="1400"/>
              <a:buFont typeface="Arial" panose="020B0604020202020204" pitchFamily="34" charset="0"/>
              <a:buChar char="●"/>
            </a:pPr>
            <a:r>
              <a:rPr lang="en-US" sz="2800" dirty="0">
                <a:solidFill>
                  <a:schemeClr val="tx1"/>
                </a:solidFill>
              </a:rPr>
              <a:t>Be aware of how people move throughout the store (people turn right)</a:t>
            </a:r>
          </a:p>
          <a:p>
            <a:pPr marL="609585" indent="-423323">
              <a:lnSpc>
                <a:spcPct val="115000"/>
              </a:lnSpc>
              <a:spcBef>
                <a:spcPts val="1333"/>
              </a:spcBef>
              <a:buSzPts val="1400"/>
              <a:buFont typeface="Arial" panose="020B0604020202020204" pitchFamily="34" charset="0"/>
              <a:buChar char="●"/>
            </a:pPr>
            <a:r>
              <a:rPr lang="en-US" sz="2800" dirty="0">
                <a:solidFill>
                  <a:schemeClr val="tx1"/>
                </a:solidFill>
              </a:rPr>
              <a:t>Consider the flow of traffic for signage</a:t>
            </a:r>
          </a:p>
          <a:p>
            <a:pPr marL="609585" indent="-423323">
              <a:lnSpc>
                <a:spcPct val="115000"/>
              </a:lnSpc>
              <a:spcBef>
                <a:spcPts val="1333"/>
              </a:spcBef>
              <a:spcAft>
                <a:spcPts val="1333"/>
              </a:spcAft>
              <a:buSzPts val="1400"/>
              <a:buFont typeface="Arial" panose="020B0604020202020204" pitchFamily="34" charset="0"/>
              <a:buChar char="●"/>
            </a:pPr>
            <a:r>
              <a:rPr lang="en-US" sz="2800" dirty="0">
                <a:solidFill>
                  <a:schemeClr val="tx1"/>
                </a:solidFill>
              </a:rPr>
              <a:t>Add a “decompression” zone at the front of the store</a:t>
            </a:r>
          </a:p>
        </p:txBody>
      </p:sp>
      <p:sp>
        <p:nvSpPr>
          <p:cNvPr id="4" name="Google Shape;387;g11a6b055b7c_0_1720">
            <a:extLst>
              <a:ext uri="{FF2B5EF4-FFF2-40B4-BE49-F238E27FC236}">
                <a16:creationId xmlns:a16="http://schemas.microsoft.com/office/drawing/2014/main" id="{3A249644-C08A-72F5-C46A-A54A7AB6B3BC}"/>
              </a:ext>
            </a:extLst>
          </p:cNvPr>
          <p:cNvSpPr txBox="1">
            <a:spLocks/>
          </p:cNvSpPr>
          <p:nvPr/>
        </p:nvSpPr>
        <p:spPr>
          <a:xfrm>
            <a:off x="6406737" y="1984510"/>
            <a:ext cx="5949155" cy="3763147"/>
          </a:xfrm>
          <a:prstGeom prst="rect">
            <a:avLst/>
          </a:prstGeom>
          <a:noFill/>
          <a:ln>
            <a:noFill/>
          </a:ln>
        </p:spPr>
        <p:txBody>
          <a:bodyPr spcFirstLastPara="1" vert="horz" wrap="square" lIns="121900" tIns="121900" rIns="121900" bIns="12190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609585" indent="-423323">
              <a:lnSpc>
                <a:spcPct val="115000"/>
              </a:lnSpc>
              <a:spcBef>
                <a:spcPts val="0"/>
              </a:spcBef>
              <a:buSzPts val="1400"/>
              <a:buFont typeface="Arial" panose="020B0604020202020204" pitchFamily="34" charset="0"/>
              <a:buChar char="●"/>
            </a:pPr>
            <a:r>
              <a:rPr lang="en-US" sz="2800" dirty="0">
                <a:solidFill>
                  <a:schemeClr val="tx1"/>
                </a:solidFill>
              </a:rPr>
              <a:t>Create sufficient aisle and shopping space.</a:t>
            </a:r>
          </a:p>
          <a:p>
            <a:pPr marL="609585" indent="-423323">
              <a:lnSpc>
                <a:spcPct val="115000"/>
              </a:lnSpc>
              <a:spcBef>
                <a:spcPts val="1333"/>
              </a:spcBef>
              <a:spcAft>
                <a:spcPts val="1333"/>
              </a:spcAft>
              <a:buSzPts val="1400"/>
              <a:buFont typeface="Arial" panose="020B0604020202020204" pitchFamily="34" charset="0"/>
              <a:buChar char="●"/>
            </a:pPr>
            <a:r>
              <a:rPr lang="en-US" sz="2800" dirty="0">
                <a:solidFill>
                  <a:schemeClr val="tx1"/>
                </a:solidFill>
              </a:rPr>
              <a:t>Place impulse items near the checkout</a:t>
            </a:r>
          </a:p>
        </p:txBody>
      </p:sp>
      <p:sp>
        <p:nvSpPr>
          <p:cNvPr id="5" name="Google Shape;332;g11a6b055b7c_0_1306">
            <a:extLst>
              <a:ext uri="{FF2B5EF4-FFF2-40B4-BE49-F238E27FC236}">
                <a16:creationId xmlns:a16="http://schemas.microsoft.com/office/drawing/2014/main" id="{A5850D17-A835-B866-85AA-42E0CAE777FA}"/>
              </a:ext>
            </a:extLst>
          </p:cNvPr>
          <p:cNvSpPr txBox="1">
            <a:spLocks/>
          </p:cNvSpPr>
          <p:nvPr/>
        </p:nvSpPr>
        <p:spPr>
          <a:xfrm>
            <a:off x="391000" y="451900"/>
            <a:ext cx="11410000" cy="1123200"/>
          </a:xfrm>
          <a:prstGeom prst="rect">
            <a:avLst/>
          </a:prstGeom>
          <a:noFill/>
          <a:ln>
            <a:noFill/>
          </a:ln>
        </p:spPr>
        <p:txBody>
          <a:bodyPr spcFirstLastPara="1" vert="horz" wrap="square" lIns="121900" tIns="121900" rIns="121900" bIns="12190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609585" indent="-457189">
              <a:lnSpc>
                <a:spcPct val="115000"/>
              </a:lnSpc>
              <a:spcBef>
                <a:spcPts val="0"/>
              </a:spcBef>
              <a:buClr>
                <a:srgbClr val="000000"/>
              </a:buClr>
              <a:buSzPts val="4000"/>
            </a:pPr>
            <a:r>
              <a:rPr lang="en-US" sz="5333" dirty="0">
                <a:solidFill>
                  <a:srgbClr val="000000"/>
                </a:solidFill>
                <a:latin typeface="Roboto"/>
                <a:ea typeface="Roboto"/>
                <a:cs typeface="Roboto"/>
                <a:sym typeface="Roboto"/>
              </a:rPr>
              <a:t>Store Layout</a:t>
            </a:r>
          </a:p>
        </p:txBody>
      </p:sp>
      <p:sp>
        <p:nvSpPr>
          <p:cNvPr id="6" name="Google Shape;285;g11e1df551cc_0_778" descr="alt=&quot;&quot;">
            <a:extLst>
              <a:ext uri="{FF2B5EF4-FFF2-40B4-BE49-F238E27FC236}">
                <a16:creationId xmlns:a16="http://schemas.microsoft.com/office/drawing/2014/main" id="{C3FFEC35-E066-0B0E-112A-33F4D046C061}"/>
              </a:ext>
            </a:extLst>
          </p:cNvPr>
          <p:cNvSpPr/>
          <p:nvPr/>
        </p:nvSpPr>
        <p:spPr>
          <a:xfrm>
            <a:off x="612567" y="1575100"/>
            <a:ext cx="4462000" cy="57600"/>
          </a:xfrm>
          <a:prstGeom prst="rect">
            <a:avLst/>
          </a:prstGeom>
          <a:solidFill>
            <a:schemeClr val="accent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g11a6b055b7c_0_1787"/>
          <p:cNvSpPr txBox="1">
            <a:spLocks noGrp="1"/>
          </p:cNvSpPr>
          <p:nvPr>
            <p:ph type="title"/>
          </p:nvPr>
        </p:nvSpPr>
        <p:spPr>
          <a:xfrm>
            <a:off x="612567" y="671100"/>
            <a:ext cx="10318400" cy="961600"/>
          </a:xfrm>
          <a:prstGeom prst="rect">
            <a:avLst/>
          </a:prstGeom>
          <a:noFill/>
          <a:ln>
            <a:noFill/>
          </a:ln>
        </p:spPr>
        <p:txBody>
          <a:bodyPr spcFirstLastPara="1" vert="horz" wrap="square" lIns="121900" tIns="121900" rIns="121900" bIns="121900" rtlCol="0" anchor="ctr" anchorCtr="0">
            <a:noAutofit/>
          </a:bodyPr>
          <a:lstStyle/>
          <a:p>
            <a:pPr>
              <a:lnSpc>
                <a:spcPct val="100000"/>
              </a:lnSpc>
              <a:spcBef>
                <a:spcPts val="0"/>
              </a:spcBef>
              <a:buSzPts val="3000"/>
            </a:pPr>
            <a:r>
              <a:rPr lang="en-US" sz="5333" dirty="0"/>
              <a:t>Other Atmospheric Elements</a:t>
            </a:r>
            <a:endParaRPr sz="5333" dirty="0"/>
          </a:p>
        </p:txBody>
      </p:sp>
      <p:sp>
        <p:nvSpPr>
          <p:cNvPr id="394" name="Google Shape;394;g11a6b055b7c_0_1787"/>
          <p:cNvSpPr txBox="1">
            <a:spLocks noGrp="1"/>
          </p:cNvSpPr>
          <p:nvPr>
            <p:ph type="subTitle" idx="1"/>
          </p:nvPr>
        </p:nvSpPr>
        <p:spPr>
          <a:xfrm>
            <a:off x="851800" y="1858000"/>
            <a:ext cx="10488400" cy="3731200"/>
          </a:xfrm>
          <a:prstGeom prst="rect">
            <a:avLst/>
          </a:prstGeom>
          <a:noFill/>
          <a:ln>
            <a:noFill/>
          </a:ln>
        </p:spPr>
        <p:txBody>
          <a:bodyPr spcFirstLastPara="1" vert="horz" wrap="square" lIns="121900" tIns="121900" rIns="121900" bIns="121900" rtlCol="0" anchor="t" anchorCtr="0">
            <a:noAutofit/>
          </a:bodyPr>
          <a:lstStyle/>
          <a:p>
            <a:pPr marL="609585" indent="-423323">
              <a:lnSpc>
                <a:spcPct val="115000"/>
              </a:lnSpc>
              <a:spcBef>
                <a:spcPts val="0"/>
              </a:spcBef>
              <a:buClr>
                <a:schemeClr val="dk1"/>
              </a:buClr>
              <a:buSzPts val="1400"/>
              <a:buChar char="●"/>
            </a:pPr>
            <a:r>
              <a:rPr lang="en-US" sz="3200" dirty="0">
                <a:solidFill>
                  <a:schemeClr val="dk1"/>
                </a:solidFill>
              </a:rPr>
              <a:t>Lighting</a:t>
            </a:r>
            <a:endParaRPr sz="3200" dirty="0">
              <a:solidFill>
                <a:schemeClr val="dk1"/>
              </a:solidFill>
            </a:endParaRPr>
          </a:p>
          <a:p>
            <a:pPr marL="609585" indent="-423323">
              <a:lnSpc>
                <a:spcPct val="115000"/>
              </a:lnSpc>
              <a:spcBef>
                <a:spcPts val="1333"/>
              </a:spcBef>
              <a:buClr>
                <a:schemeClr val="dk1"/>
              </a:buClr>
              <a:buSzPts val="1400"/>
              <a:buChar char="●"/>
            </a:pPr>
            <a:r>
              <a:rPr lang="en-US" sz="3200" dirty="0">
                <a:solidFill>
                  <a:schemeClr val="dk1"/>
                </a:solidFill>
              </a:rPr>
              <a:t>Sounds</a:t>
            </a:r>
            <a:endParaRPr sz="3200" dirty="0">
              <a:solidFill>
                <a:schemeClr val="dk1"/>
              </a:solidFill>
            </a:endParaRPr>
          </a:p>
          <a:p>
            <a:pPr marL="609585" indent="-423323">
              <a:lnSpc>
                <a:spcPct val="115000"/>
              </a:lnSpc>
              <a:spcBef>
                <a:spcPts val="1333"/>
              </a:spcBef>
              <a:buClr>
                <a:schemeClr val="dk1"/>
              </a:buClr>
              <a:buSzPts val="1400"/>
              <a:buChar char="●"/>
            </a:pPr>
            <a:r>
              <a:rPr lang="en-US" sz="3200" dirty="0">
                <a:solidFill>
                  <a:schemeClr val="dk1"/>
                </a:solidFill>
              </a:rPr>
              <a:t>Smells</a:t>
            </a:r>
            <a:endParaRPr sz="3200" dirty="0">
              <a:solidFill>
                <a:schemeClr val="dk1"/>
              </a:solidFill>
            </a:endParaRPr>
          </a:p>
          <a:p>
            <a:pPr marL="609585" indent="-423323">
              <a:lnSpc>
                <a:spcPct val="115000"/>
              </a:lnSpc>
              <a:spcBef>
                <a:spcPts val="1333"/>
              </a:spcBef>
              <a:buClr>
                <a:schemeClr val="dk1"/>
              </a:buClr>
              <a:buSzPts val="1400"/>
              <a:buChar char="●"/>
            </a:pPr>
            <a:r>
              <a:rPr lang="en-US" sz="3200" dirty="0">
                <a:solidFill>
                  <a:schemeClr val="dk1"/>
                </a:solidFill>
              </a:rPr>
              <a:t>Colors</a:t>
            </a:r>
            <a:endParaRPr sz="3200" dirty="0">
              <a:solidFill>
                <a:schemeClr val="dk1"/>
              </a:solidFill>
            </a:endParaRPr>
          </a:p>
          <a:p>
            <a:pPr marL="609585" indent="-423323">
              <a:lnSpc>
                <a:spcPct val="115000"/>
              </a:lnSpc>
              <a:spcBef>
                <a:spcPts val="1333"/>
              </a:spcBef>
              <a:spcAft>
                <a:spcPts val="1333"/>
              </a:spcAft>
              <a:buClr>
                <a:schemeClr val="dk1"/>
              </a:buClr>
              <a:buSzPts val="1400"/>
              <a:buChar char="●"/>
            </a:pPr>
            <a:r>
              <a:rPr lang="en-US" sz="3200" dirty="0">
                <a:solidFill>
                  <a:schemeClr val="dk1"/>
                </a:solidFill>
              </a:rPr>
              <a:t>Signage</a:t>
            </a:r>
            <a:endParaRPr sz="3200" dirty="0">
              <a:solidFill>
                <a:schemeClr val="dk1"/>
              </a:solidFill>
            </a:endParaRPr>
          </a:p>
        </p:txBody>
      </p:sp>
      <p:sp>
        <p:nvSpPr>
          <p:cNvPr id="395" name="Google Shape;395;g11a6b055b7c_0_1787" descr="alt=&quot;&quot;"/>
          <p:cNvSpPr/>
          <p:nvPr/>
        </p:nvSpPr>
        <p:spPr>
          <a:xfrm>
            <a:off x="612567" y="1575100"/>
            <a:ext cx="4462000" cy="57600"/>
          </a:xfrm>
          <a:prstGeom prst="rect">
            <a:avLst/>
          </a:prstGeom>
          <a:solidFill>
            <a:schemeClr val="accent2"/>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pic>
        <p:nvPicPr>
          <p:cNvPr id="396" name="Google Shape;396;g11a6b055b7c_0_1787" descr="A ribbon graphic with the phrase, &quot;Stick with branding.&quot;"/>
          <p:cNvPicPr preferRelativeResize="0"/>
          <p:nvPr/>
        </p:nvPicPr>
        <p:blipFill rotWithShape="1">
          <a:blip r:embed="rId3">
            <a:alphaModFix/>
            <a:duotone>
              <a:schemeClr val="accent2">
                <a:shade val="45000"/>
                <a:satMod val="135000"/>
              </a:schemeClr>
              <a:prstClr val="white"/>
            </a:duotone>
          </a:blip>
          <a:srcRect/>
          <a:stretch/>
        </p:blipFill>
        <p:spPr>
          <a:xfrm>
            <a:off x="6000879" y="1718233"/>
            <a:ext cx="5087255" cy="426463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05;g11a6b055b7c_0_1158">
            <a:extLst>
              <a:ext uri="{FF2B5EF4-FFF2-40B4-BE49-F238E27FC236}">
                <a16:creationId xmlns:a16="http://schemas.microsoft.com/office/drawing/2014/main" id="{699B2BF0-F9B4-296E-36CB-E78CBDDD7AAF}"/>
              </a:ext>
            </a:extLst>
          </p:cNvPr>
          <p:cNvSpPr txBox="1">
            <a:spLocks/>
          </p:cNvSpPr>
          <p:nvPr/>
        </p:nvSpPr>
        <p:spPr>
          <a:xfrm>
            <a:off x="1849284" y="395890"/>
            <a:ext cx="9368400" cy="1128110"/>
          </a:xfrm>
          <a:prstGeom prst="rect">
            <a:avLst/>
          </a:prstGeom>
          <a:noFill/>
          <a:ln>
            <a:noFill/>
          </a:ln>
        </p:spPr>
        <p:txBody>
          <a:bodyPr spcFirstLastPara="1" vert="horz" wrap="square" lIns="121900" tIns="121900" rIns="121900" bIns="121900" rtlCol="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SzPts val="3000"/>
            </a:pPr>
            <a:r>
              <a:rPr lang="en-US" sz="4667" dirty="0"/>
              <a:t>How to Adapt: Technology In-Store</a:t>
            </a:r>
          </a:p>
        </p:txBody>
      </p:sp>
      <p:sp>
        <p:nvSpPr>
          <p:cNvPr id="5" name="CasellaDiTesto 4">
            <a:extLst>
              <a:ext uri="{FF2B5EF4-FFF2-40B4-BE49-F238E27FC236}">
                <a16:creationId xmlns:a16="http://schemas.microsoft.com/office/drawing/2014/main" id="{8CBA29CF-F2BF-42D1-2BBC-ABC13CC13FFE}"/>
              </a:ext>
            </a:extLst>
          </p:cNvPr>
          <p:cNvSpPr txBox="1"/>
          <p:nvPr/>
        </p:nvSpPr>
        <p:spPr>
          <a:xfrm rot="16200000">
            <a:off x="-2403317" y="2705725"/>
            <a:ext cx="6494022" cy="1446550"/>
          </a:xfrm>
          <a:prstGeom prst="rect">
            <a:avLst/>
          </a:prstGeom>
          <a:solidFill>
            <a:schemeClr val="bg1"/>
          </a:solidFill>
        </p:spPr>
        <p:txBody>
          <a:bodyPr wrap="none" rtlCol="0">
            <a:spAutoFit/>
          </a:bodyPr>
          <a:lstStyle/>
          <a:p>
            <a:r>
              <a:rPr lang="it-FI" sz="8800" dirty="0">
                <a:solidFill>
                  <a:schemeClr val="accent5"/>
                </a:solidFill>
              </a:rPr>
              <a:t>TECHNOLOGY</a:t>
            </a:r>
          </a:p>
        </p:txBody>
      </p:sp>
      <p:sp>
        <p:nvSpPr>
          <p:cNvPr id="6" name="Google Shape;286;g11a6b055b7c_0_1133" descr="alt=&quot;&quot;">
            <a:extLst>
              <a:ext uri="{FF2B5EF4-FFF2-40B4-BE49-F238E27FC236}">
                <a16:creationId xmlns:a16="http://schemas.microsoft.com/office/drawing/2014/main" id="{B70DDBC3-FB30-9518-F721-E2CFD4247E87}"/>
              </a:ext>
            </a:extLst>
          </p:cNvPr>
          <p:cNvSpPr/>
          <p:nvPr/>
        </p:nvSpPr>
        <p:spPr>
          <a:xfrm>
            <a:off x="2027960" y="1631156"/>
            <a:ext cx="7431350" cy="45719"/>
          </a:xfrm>
          <a:prstGeom prst="rect">
            <a:avLst/>
          </a:prstGeom>
          <a:solidFill>
            <a:schemeClr val="accent5"/>
          </a:solidFill>
          <a:ln>
            <a:solidFill>
              <a:schemeClr val="accent1"/>
            </a:solid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pic>
        <p:nvPicPr>
          <p:cNvPr id="10" name="Immagine 9">
            <a:extLst>
              <a:ext uri="{FF2B5EF4-FFF2-40B4-BE49-F238E27FC236}">
                <a16:creationId xmlns:a16="http://schemas.microsoft.com/office/drawing/2014/main" id="{993D7551-D05B-1981-A8D6-CD013BF195E1}"/>
              </a:ext>
            </a:extLst>
          </p:cNvPr>
          <p:cNvPicPr>
            <a:picLocks noChangeAspect="1"/>
          </p:cNvPicPr>
          <p:nvPr/>
        </p:nvPicPr>
        <p:blipFill rotWithShape="1">
          <a:blip r:embed="rId2"/>
          <a:srcRect l="6262" t="4087" b="4800"/>
          <a:stretch/>
        </p:blipFill>
        <p:spPr>
          <a:xfrm>
            <a:off x="3685201" y="2777762"/>
            <a:ext cx="4630428" cy="3826321"/>
          </a:xfrm>
          <a:prstGeom prst="rect">
            <a:avLst/>
          </a:prstGeom>
        </p:spPr>
      </p:pic>
      <p:sp>
        <p:nvSpPr>
          <p:cNvPr id="11" name="CasellaDiTesto 10">
            <a:extLst>
              <a:ext uri="{FF2B5EF4-FFF2-40B4-BE49-F238E27FC236}">
                <a16:creationId xmlns:a16="http://schemas.microsoft.com/office/drawing/2014/main" id="{558BC9D5-56A2-5520-78C2-1891F7E65D6B}"/>
              </a:ext>
            </a:extLst>
          </p:cNvPr>
          <p:cNvSpPr txBox="1"/>
          <p:nvPr/>
        </p:nvSpPr>
        <p:spPr>
          <a:xfrm>
            <a:off x="11010266" y="6604084"/>
            <a:ext cx="1181734" cy="253916"/>
          </a:xfrm>
          <a:prstGeom prst="rect">
            <a:avLst/>
          </a:prstGeom>
          <a:noFill/>
        </p:spPr>
        <p:txBody>
          <a:bodyPr wrap="none" rtlCol="0">
            <a:spAutoFit/>
          </a:bodyPr>
          <a:lstStyle/>
          <a:p>
            <a:r>
              <a:rPr lang="it-FI" sz="1050" dirty="0"/>
              <a:t>Grewal et al. 2019</a:t>
            </a:r>
          </a:p>
        </p:txBody>
      </p:sp>
      <p:sp>
        <p:nvSpPr>
          <p:cNvPr id="15" name="Rettangolo con angoli arrotondati 14">
            <a:extLst>
              <a:ext uri="{FF2B5EF4-FFF2-40B4-BE49-F238E27FC236}">
                <a16:creationId xmlns:a16="http://schemas.microsoft.com/office/drawing/2014/main" id="{E5E9197A-575E-4C83-193A-39A64F5F8E17}"/>
              </a:ext>
            </a:extLst>
          </p:cNvPr>
          <p:cNvSpPr/>
          <p:nvPr/>
        </p:nvSpPr>
        <p:spPr>
          <a:xfrm>
            <a:off x="3571815" y="1790043"/>
            <a:ext cx="5095861" cy="983122"/>
          </a:xfrm>
          <a:prstGeom prst="roundRect">
            <a:avLst>
              <a:gd name="adj" fmla="val 10000"/>
            </a:avLst>
          </a:prstGeom>
          <a:solidFill>
            <a:schemeClr val="accent1">
              <a:lumMod val="20000"/>
              <a:lumOff val="8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6" name="CasellaDiTesto 15">
            <a:extLst>
              <a:ext uri="{FF2B5EF4-FFF2-40B4-BE49-F238E27FC236}">
                <a16:creationId xmlns:a16="http://schemas.microsoft.com/office/drawing/2014/main" id="{C4440B33-5688-C13F-DBAC-CC56AFD3AA06}"/>
              </a:ext>
            </a:extLst>
          </p:cNvPr>
          <p:cNvSpPr txBox="1"/>
          <p:nvPr/>
        </p:nvSpPr>
        <p:spPr>
          <a:xfrm>
            <a:off x="3685201" y="1809928"/>
            <a:ext cx="4797358" cy="963237"/>
          </a:xfrm>
          <a:prstGeom prst="rect">
            <a:avLst/>
          </a:prstGeom>
          <a:solidFill>
            <a:schemeClr val="accent1">
              <a:lumMod val="20000"/>
              <a:lumOff val="80000"/>
            </a:schemeClr>
          </a:solidFill>
        </p:spPr>
        <p:style>
          <a:lnRef idx="0">
            <a:scrgbClr r="0" g="0" b="0"/>
          </a:lnRef>
          <a:fillRef idx="0">
            <a:scrgbClr r="0" g="0" b="0"/>
          </a:fillRef>
          <a:effectRef idx="0">
            <a:scrgbClr r="0" g="0" b="0"/>
          </a:effectRef>
          <a:fontRef idx="minor">
            <a:schemeClr val="lt1"/>
          </a:fontRef>
        </p:style>
        <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dirty="0">
                <a:solidFill>
                  <a:schemeClr val="tx1"/>
                </a:solidFill>
              </a:rPr>
              <a:t>CONVENIENCE</a:t>
            </a:r>
            <a:r>
              <a:rPr lang="en-US" sz="1700" kern="1200" dirty="0">
                <a:solidFill>
                  <a:schemeClr val="tx1"/>
                </a:solidFill>
              </a:rPr>
              <a:t>: customers’ perceptions of the time and effort associated with the use of a service. </a:t>
            </a:r>
            <a:r>
              <a:rPr lang="en-US" sz="1700" dirty="0">
                <a:solidFill>
                  <a:schemeClr val="tx1"/>
                </a:solidFill>
              </a:rPr>
              <a:t>M</a:t>
            </a:r>
            <a:r>
              <a:rPr lang="en-US" sz="1700" kern="1200" dirty="0">
                <a:solidFill>
                  <a:schemeClr val="tx1"/>
                </a:solidFill>
              </a:rPr>
              <a:t>ake customers’ experiences smooth and frictionless </a:t>
            </a:r>
            <a:endParaRPr lang="it-FI" sz="1700" kern="1200" dirty="0">
              <a:solidFill>
                <a:schemeClr val="tx1"/>
              </a:solidFill>
            </a:endParaRPr>
          </a:p>
        </p:txBody>
      </p:sp>
      <p:grpSp>
        <p:nvGrpSpPr>
          <p:cNvPr id="17" name="Gruppo 16">
            <a:extLst>
              <a:ext uri="{FF2B5EF4-FFF2-40B4-BE49-F238E27FC236}">
                <a16:creationId xmlns:a16="http://schemas.microsoft.com/office/drawing/2014/main" id="{62A691BF-5F20-4C2A-94F6-F885F5E4C31B}"/>
              </a:ext>
            </a:extLst>
          </p:cNvPr>
          <p:cNvGrpSpPr/>
          <p:nvPr/>
        </p:nvGrpSpPr>
        <p:grpSpPr>
          <a:xfrm>
            <a:off x="2087746" y="3018119"/>
            <a:ext cx="1314136" cy="3443991"/>
            <a:chOff x="2017435" y="0"/>
            <a:chExt cx="1726154" cy="4999136"/>
          </a:xfrm>
          <a:solidFill>
            <a:schemeClr val="accent1">
              <a:lumMod val="20000"/>
              <a:lumOff val="80000"/>
            </a:schemeClr>
          </a:solidFill>
        </p:grpSpPr>
        <p:sp>
          <p:nvSpPr>
            <p:cNvPr id="18" name="Rettangolo con angoli arrotondati 17">
              <a:extLst>
                <a:ext uri="{FF2B5EF4-FFF2-40B4-BE49-F238E27FC236}">
                  <a16:creationId xmlns:a16="http://schemas.microsoft.com/office/drawing/2014/main" id="{4ED1C259-5B31-D31D-49ED-6BE471686484}"/>
                </a:ext>
              </a:extLst>
            </p:cNvPr>
            <p:cNvSpPr/>
            <p:nvPr/>
          </p:nvSpPr>
          <p:spPr>
            <a:xfrm>
              <a:off x="2017435" y="0"/>
              <a:ext cx="1726154" cy="4999136"/>
            </a:xfrm>
            <a:prstGeom prst="roundRect">
              <a:avLst>
                <a:gd name="adj" fmla="val 1000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9" name="CasellaDiTesto 18">
              <a:extLst>
                <a:ext uri="{FF2B5EF4-FFF2-40B4-BE49-F238E27FC236}">
                  <a16:creationId xmlns:a16="http://schemas.microsoft.com/office/drawing/2014/main" id="{D6A897FB-6EA9-8237-FF74-6868ACEC0C1D}"/>
                </a:ext>
              </a:extLst>
            </p:cNvPr>
            <p:cNvSpPr txBox="1"/>
            <p:nvPr/>
          </p:nvSpPr>
          <p:spPr>
            <a:xfrm>
              <a:off x="2067992" y="50557"/>
              <a:ext cx="1625040" cy="4898022"/>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1" kern="1200" dirty="0">
                  <a:solidFill>
                    <a:schemeClr val="tx1"/>
                  </a:solidFill>
                </a:rPr>
                <a:t>SOCIAL PRESENCE</a:t>
              </a:r>
              <a:r>
                <a:rPr lang="en-US" sz="1700" kern="1200" dirty="0">
                  <a:solidFill>
                    <a:schemeClr val="tx1"/>
                  </a:solidFill>
                </a:rPr>
                <a:t>: ability to trigger a sense of a human presence </a:t>
              </a:r>
              <a:endParaRPr lang="it-FI" sz="1700" kern="1200" dirty="0">
                <a:solidFill>
                  <a:schemeClr val="tx1"/>
                </a:solidFill>
              </a:endParaRPr>
            </a:p>
          </p:txBody>
        </p:sp>
      </p:grpSp>
    </p:spTree>
    <p:extLst>
      <p:ext uri="{BB962C8B-B14F-4D97-AF65-F5344CB8AC3E}">
        <p14:creationId xmlns:p14="http://schemas.microsoft.com/office/powerpoint/2010/main" val="10183096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5C527296-2B5A-BD92-E530-C7232E10151F}"/>
              </a:ext>
            </a:extLst>
          </p:cNvPr>
          <p:cNvSpPr txBox="1"/>
          <p:nvPr/>
        </p:nvSpPr>
        <p:spPr>
          <a:xfrm rot="16200000">
            <a:off x="-2403317" y="2705725"/>
            <a:ext cx="6494022" cy="1446550"/>
          </a:xfrm>
          <a:prstGeom prst="rect">
            <a:avLst/>
          </a:prstGeom>
          <a:solidFill>
            <a:schemeClr val="bg1"/>
          </a:solidFill>
        </p:spPr>
        <p:txBody>
          <a:bodyPr wrap="none" rtlCol="0">
            <a:spAutoFit/>
          </a:bodyPr>
          <a:lstStyle/>
          <a:p>
            <a:r>
              <a:rPr lang="it-FI" sz="8800" dirty="0">
                <a:solidFill>
                  <a:schemeClr val="accent5"/>
                </a:solidFill>
              </a:rPr>
              <a:t>TECHNOLOGY</a:t>
            </a:r>
          </a:p>
        </p:txBody>
      </p:sp>
      <p:sp>
        <p:nvSpPr>
          <p:cNvPr id="5" name="Google Shape;305;g11a6b055b7c_0_1158">
            <a:extLst>
              <a:ext uri="{FF2B5EF4-FFF2-40B4-BE49-F238E27FC236}">
                <a16:creationId xmlns:a16="http://schemas.microsoft.com/office/drawing/2014/main" id="{D9EFAB81-57ED-D695-17E5-51CAEECB3B95}"/>
              </a:ext>
            </a:extLst>
          </p:cNvPr>
          <p:cNvSpPr txBox="1">
            <a:spLocks/>
          </p:cNvSpPr>
          <p:nvPr/>
        </p:nvSpPr>
        <p:spPr>
          <a:xfrm>
            <a:off x="1849284" y="395890"/>
            <a:ext cx="9368400" cy="1128110"/>
          </a:xfrm>
          <a:prstGeom prst="rect">
            <a:avLst/>
          </a:prstGeom>
          <a:noFill/>
          <a:ln>
            <a:noFill/>
          </a:ln>
        </p:spPr>
        <p:txBody>
          <a:bodyPr spcFirstLastPara="1" vert="horz" wrap="square" lIns="121900" tIns="121900" rIns="121900" bIns="121900" rtlCol="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SzPts val="3000"/>
            </a:pPr>
            <a:r>
              <a:rPr lang="en-US" sz="4667" dirty="0" err="1"/>
              <a:t>LoCo-LoSo</a:t>
            </a:r>
            <a:endParaRPr lang="en-US" sz="4667" dirty="0"/>
          </a:p>
        </p:txBody>
      </p:sp>
      <p:pic>
        <p:nvPicPr>
          <p:cNvPr id="18434" name="Picture 2" descr="Intelligent shelf – the perfect solution for retail">
            <a:extLst>
              <a:ext uri="{FF2B5EF4-FFF2-40B4-BE49-F238E27FC236}">
                <a16:creationId xmlns:a16="http://schemas.microsoft.com/office/drawing/2014/main" id="{1AB2FB0C-E10B-9C1F-6667-7ED4464A44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5594" y="2225555"/>
            <a:ext cx="7452259" cy="4195720"/>
          </a:xfrm>
          <a:prstGeom prst="rect">
            <a:avLst/>
          </a:prstGeom>
          <a:noFill/>
          <a:extLst>
            <a:ext uri="{909E8E84-426E-40DD-AFC4-6F175D3DCCD1}">
              <a14:hiddenFill xmlns:a14="http://schemas.microsoft.com/office/drawing/2010/main">
                <a:solidFill>
                  <a:srgbClr val="FFFFFF"/>
                </a:solidFill>
              </a14:hiddenFill>
            </a:ext>
          </a:extLst>
        </p:spPr>
      </p:pic>
      <p:sp>
        <p:nvSpPr>
          <p:cNvPr id="6" name="CasellaDiTesto 5">
            <a:extLst>
              <a:ext uri="{FF2B5EF4-FFF2-40B4-BE49-F238E27FC236}">
                <a16:creationId xmlns:a16="http://schemas.microsoft.com/office/drawing/2014/main" id="{1C28179D-B21C-A622-994A-2C40536E1568}"/>
              </a:ext>
            </a:extLst>
          </p:cNvPr>
          <p:cNvSpPr txBox="1"/>
          <p:nvPr/>
        </p:nvSpPr>
        <p:spPr>
          <a:xfrm>
            <a:off x="1913555" y="1702335"/>
            <a:ext cx="2226572" cy="523220"/>
          </a:xfrm>
          <a:prstGeom prst="rect">
            <a:avLst/>
          </a:prstGeom>
          <a:noFill/>
        </p:spPr>
        <p:txBody>
          <a:bodyPr wrap="none" rtlCol="0">
            <a:spAutoFit/>
          </a:bodyPr>
          <a:lstStyle/>
          <a:p>
            <a:r>
              <a:rPr lang="it-FI" sz="2800" dirty="0"/>
              <a:t>Smart Shelves</a:t>
            </a:r>
          </a:p>
        </p:txBody>
      </p:sp>
      <p:sp>
        <p:nvSpPr>
          <p:cNvPr id="7" name="CasellaDiTesto 6">
            <a:extLst>
              <a:ext uri="{FF2B5EF4-FFF2-40B4-BE49-F238E27FC236}">
                <a16:creationId xmlns:a16="http://schemas.microsoft.com/office/drawing/2014/main" id="{70E07BD0-00C9-A069-01E3-64253FBE29F0}"/>
              </a:ext>
            </a:extLst>
          </p:cNvPr>
          <p:cNvSpPr txBox="1"/>
          <p:nvPr/>
        </p:nvSpPr>
        <p:spPr>
          <a:xfrm>
            <a:off x="9489892" y="3180171"/>
            <a:ext cx="2702108" cy="2031325"/>
          </a:xfrm>
          <a:prstGeom prst="rect">
            <a:avLst/>
          </a:prstGeom>
          <a:noFill/>
        </p:spPr>
        <p:txBody>
          <a:bodyPr wrap="square" rtlCol="0">
            <a:spAutoFit/>
          </a:bodyPr>
          <a:lstStyle/>
          <a:p>
            <a:pPr marL="285750" indent="-285750">
              <a:buFont typeface="Arial" panose="020B0604020202020204" pitchFamily="34" charset="0"/>
              <a:buChar char="•"/>
            </a:pPr>
            <a:r>
              <a:rPr lang="en-US" sz="1400" dirty="0">
                <a:solidFill>
                  <a:srgbClr val="282828"/>
                </a:solidFill>
                <a:latin typeface="Open Sans" panose="020B0606030504020204" pitchFamily="34" charset="0"/>
              </a:rPr>
              <a:t>I</a:t>
            </a:r>
            <a:r>
              <a:rPr lang="en-US" sz="1400" b="0" i="0" dirty="0">
                <a:solidFill>
                  <a:srgbClr val="282828"/>
                </a:solidFill>
                <a:effectLst/>
                <a:latin typeface="Open Sans" panose="020B0606030504020204" pitchFamily="34" charset="0"/>
              </a:rPr>
              <a:t>nventory management in the store</a:t>
            </a:r>
          </a:p>
          <a:p>
            <a:pPr marL="285750" indent="-285750">
              <a:buFont typeface="Arial" panose="020B0604020202020204" pitchFamily="34" charset="0"/>
              <a:buChar char="•"/>
            </a:pPr>
            <a:r>
              <a:rPr lang="en-US" sz="1400" dirty="0">
                <a:solidFill>
                  <a:srgbClr val="282828"/>
                </a:solidFill>
                <a:latin typeface="Open Sans" panose="020B0606030504020204" pitchFamily="34" charset="0"/>
              </a:rPr>
              <a:t>I</a:t>
            </a:r>
            <a:r>
              <a:rPr lang="en-US" sz="1400" b="0" i="0" dirty="0">
                <a:solidFill>
                  <a:srgbClr val="282828"/>
                </a:solidFill>
                <a:effectLst/>
                <a:latin typeface="Open Sans" panose="020B0606030504020204" pitchFamily="34" charset="0"/>
              </a:rPr>
              <a:t>nform about the level of inventory and the sale of items</a:t>
            </a:r>
            <a:endParaRPr lang="en-US" sz="1400" dirty="0">
              <a:solidFill>
                <a:srgbClr val="282828"/>
              </a:solidFill>
              <a:latin typeface="Open Sans" panose="020B0606030504020204" pitchFamily="34" charset="0"/>
            </a:endParaRPr>
          </a:p>
          <a:p>
            <a:pPr marL="285750" indent="-285750">
              <a:buFont typeface="Arial" panose="020B0604020202020204" pitchFamily="34" charset="0"/>
              <a:buChar char="•"/>
            </a:pPr>
            <a:r>
              <a:rPr lang="en-US" sz="1400" dirty="0">
                <a:solidFill>
                  <a:srgbClr val="282828"/>
                </a:solidFill>
                <a:latin typeface="Open Sans" panose="020B0606030504020204" pitchFamily="34" charset="0"/>
              </a:rPr>
              <a:t>H</a:t>
            </a:r>
            <a:r>
              <a:rPr lang="en-US" sz="1400" b="0" i="0" dirty="0">
                <a:solidFill>
                  <a:srgbClr val="282828"/>
                </a:solidFill>
                <a:effectLst/>
                <a:latin typeface="Open Sans" panose="020B0606030504020204" pitchFamily="34" charset="0"/>
              </a:rPr>
              <a:t>ow many times the product was picked up from the shelf and put back</a:t>
            </a:r>
            <a:endParaRPr lang="en-US" sz="1400" dirty="0"/>
          </a:p>
        </p:txBody>
      </p:sp>
      <p:graphicFrame>
        <p:nvGraphicFramePr>
          <p:cNvPr id="8" name="Tabella 17">
            <a:extLst>
              <a:ext uri="{FF2B5EF4-FFF2-40B4-BE49-F238E27FC236}">
                <a16:creationId xmlns:a16="http://schemas.microsoft.com/office/drawing/2014/main" id="{9F95EB29-540D-6AE6-A5B5-7DF3116F30D7}"/>
              </a:ext>
            </a:extLst>
          </p:cNvPr>
          <p:cNvGraphicFramePr>
            <a:graphicFrameLocks noGrp="1"/>
          </p:cNvGraphicFramePr>
          <p:nvPr>
            <p:extLst>
              <p:ext uri="{D42A27DB-BD31-4B8C-83A1-F6EECF244321}">
                <p14:modId xmlns:p14="http://schemas.microsoft.com/office/powerpoint/2010/main" val="792672933"/>
              </p:ext>
            </p:extLst>
          </p:nvPr>
        </p:nvGraphicFramePr>
        <p:xfrm>
          <a:off x="10835235" y="528543"/>
          <a:ext cx="935080" cy="741680"/>
        </p:xfrm>
        <a:graphic>
          <a:graphicData uri="http://schemas.openxmlformats.org/drawingml/2006/table">
            <a:tbl>
              <a:tblPr firstRow="1" bandRow="1">
                <a:tableStyleId>{5C22544A-7EE6-4342-B048-85BDC9FD1C3A}</a:tableStyleId>
              </a:tblPr>
              <a:tblGrid>
                <a:gridCol w="467540">
                  <a:extLst>
                    <a:ext uri="{9D8B030D-6E8A-4147-A177-3AD203B41FA5}">
                      <a16:colId xmlns:a16="http://schemas.microsoft.com/office/drawing/2014/main" val="3462815544"/>
                    </a:ext>
                  </a:extLst>
                </a:gridCol>
                <a:gridCol w="467540">
                  <a:extLst>
                    <a:ext uri="{9D8B030D-6E8A-4147-A177-3AD203B41FA5}">
                      <a16:colId xmlns:a16="http://schemas.microsoft.com/office/drawing/2014/main" val="45151253"/>
                    </a:ext>
                  </a:extLst>
                </a:gridCol>
              </a:tblGrid>
              <a:tr h="370840">
                <a:tc>
                  <a:txBody>
                    <a:bodyPr/>
                    <a:lstStyle/>
                    <a:p>
                      <a:endParaRPr lang="it-FI"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endParaRPr lang="it-FI"/>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09645476"/>
                  </a:ext>
                </a:extLst>
              </a:tr>
              <a:tr h="370840">
                <a:tc>
                  <a:txBody>
                    <a:bodyPr/>
                    <a:lstStyle/>
                    <a:p>
                      <a:endParaRPr lang="it-FI"/>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it-FI"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5881542"/>
                  </a:ext>
                </a:extLst>
              </a:tr>
            </a:tbl>
          </a:graphicData>
        </a:graphic>
      </p:graphicFrame>
      <p:sp>
        <p:nvSpPr>
          <p:cNvPr id="9" name="CasellaDiTesto 8">
            <a:extLst>
              <a:ext uri="{FF2B5EF4-FFF2-40B4-BE49-F238E27FC236}">
                <a16:creationId xmlns:a16="http://schemas.microsoft.com/office/drawing/2014/main" id="{FB314D24-8528-69C1-E761-12F4BDF6515E}"/>
              </a:ext>
            </a:extLst>
          </p:cNvPr>
          <p:cNvSpPr txBox="1"/>
          <p:nvPr/>
        </p:nvSpPr>
        <p:spPr>
          <a:xfrm>
            <a:off x="10808641" y="181989"/>
            <a:ext cx="961674" cy="369332"/>
          </a:xfrm>
          <a:prstGeom prst="rect">
            <a:avLst/>
          </a:prstGeom>
          <a:noFill/>
        </p:spPr>
        <p:txBody>
          <a:bodyPr wrap="none" rtlCol="0">
            <a:spAutoFit/>
          </a:bodyPr>
          <a:lstStyle/>
          <a:p>
            <a:r>
              <a:rPr lang="it-FI" dirty="0"/>
              <a:t>-   CO   +</a:t>
            </a:r>
          </a:p>
        </p:txBody>
      </p:sp>
      <p:sp>
        <p:nvSpPr>
          <p:cNvPr id="10" name="CasellaDiTesto 9">
            <a:extLst>
              <a:ext uri="{FF2B5EF4-FFF2-40B4-BE49-F238E27FC236}">
                <a16:creationId xmlns:a16="http://schemas.microsoft.com/office/drawing/2014/main" id="{32927EF0-4926-CF5F-83DA-BC3880B5A92F}"/>
              </a:ext>
            </a:extLst>
          </p:cNvPr>
          <p:cNvSpPr txBox="1"/>
          <p:nvPr/>
        </p:nvSpPr>
        <p:spPr>
          <a:xfrm rot="16200000">
            <a:off x="10203828" y="730611"/>
            <a:ext cx="840295" cy="369332"/>
          </a:xfrm>
          <a:prstGeom prst="rect">
            <a:avLst/>
          </a:prstGeom>
          <a:noFill/>
        </p:spPr>
        <p:txBody>
          <a:bodyPr wrap="none" rtlCol="0">
            <a:spAutoFit/>
          </a:bodyPr>
          <a:lstStyle/>
          <a:p>
            <a:r>
              <a:rPr lang="it-FI" dirty="0"/>
              <a:t>+  SO  -</a:t>
            </a:r>
          </a:p>
        </p:txBody>
      </p:sp>
    </p:spTree>
    <p:extLst>
      <p:ext uri="{BB962C8B-B14F-4D97-AF65-F5344CB8AC3E}">
        <p14:creationId xmlns:p14="http://schemas.microsoft.com/office/powerpoint/2010/main" val="15744236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7">
            <a:extLst>
              <a:ext uri="{FF2B5EF4-FFF2-40B4-BE49-F238E27FC236}">
                <a16:creationId xmlns:a16="http://schemas.microsoft.com/office/drawing/2014/main" id="{D0FE98CA-6DC6-DECD-13D6-F717F8DCE3F1}"/>
              </a:ext>
            </a:extLst>
          </p:cNvPr>
          <p:cNvSpPr txBox="1"/>
          <p:nvPr/>
        </p:nvSpPr>
        <p:spPr>
          <a:xfrm rot="16200000">
            <a:off x="-2403317" y="2705725"/>
            <a:ext cx="6494022" cy="1446550"/>
          </a:xfrm>
          <a:prstGeom prst="rect">
            <a:avLst/>
          </a:prstGeom>
          <a:solidFill>
            <a:schemeClr val="bg1"/>
          </a:solidFill>
        </p:spPr>
        <p:txBody>
          <a:bodyPr wrap="none" rtlCol="0">
            <a:spAutoFit/>
          </a:bodyPr>
          <a:lstStyle/>
          <a:p>
            <a:r>
              <a:rPr lang="it-FI" sz="8800" dirty="0">
                <a:solidFill>
                  <a:schemeClr val="accent5"/>
                </a:solidFill>
              </a:rPr>
              <a:t>TECHNOLOGY</a:t>
            </a:r>
          </a:p>
        </p:txBody>
      </p:sp>
      <p:sp>
        <p:nvSpPr>
          <p:cNvPr id="9" name="Google Shape;305;g11a6b055b7c_0_1158">
            <a:extLst>
              <a:ext uri="{FF2B5EF4-FFF2-40B4-BE49-F238E27FC236}">
                <a16:creationId xmlns:a16="http://schemas.microsoft.com/office/drawing/2014/main" id="{1EDC08C8-BE26-EBBC-BA78-45C06B5F9C30}"/>
              </a:ext>
            </a:extLst>
          </p:cNvPr>
          <p:cNvSpPr txBox="1">
            <a:spLocks/>
          </p:cNvSpPr>
          <p:nvPr/>
        </p:nvSpPr>
        <p:spPr>
          <a:xfrm>
            <a:off x="1849284" y="395890"/>
            <a:ext cx="9368400" cy="1128110"/>
          </a:xfrm>
          <a:prstGeom prst="rect">
            <a:avLst/>
          </a:prstGeom>
          <a:noFill/>
          <a:ln>
            <a:noFill/>
          </a:ln>
        </p:spPr>
        <p:txBody>
          <a:bodyPr spcFirstLastPara="1" vert="horz" wrap="square" lIns="121900" tIns="121900" rIns="121900" bIns="121900" rtlCol="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SzPts val="3000"/>
            </a:pPr>
            <a:r>
              <a:rPr lang="en-US" sz="4667" dirty="0" err="1"/>
              <a:t>LoCo-LoSo</a:t>
            </a:r>
            <a:endParaRPr lang="en-US" sz="4667" dirty="0"/>
          </a:p>
        </p:txBody>
      </p:sp>
      <p:sp>
        <p:nvSpPr>
          <p:cNvPr id="10" name="CasellaDiTesto 9">
            <a:extLst>
              <a:ext uri="{FF2B5EF4-FFF2-40B4-BE49-F238E27FC236}">
                <a16:creationId xmlns:a16="http://schemas.microsoft.com/office/drawing/2014/main" id="{3BCEFCF4-92B1-9C50-ECB4-DE9BD46FE63C}"/>
              </a:ext>
            </a:extLst>
          </p:cNvPr>
          <p:cNvSpPr txBox="1"/>
          <p:nvPr/>
        </p:nvSpPr>
        <p:spPr>
          <a:xfrm>
            <a:off x="8789124" y="1942877"/>
            <a:ext cx="3254097" cy="3970318"/>
          </a:xfrm>
          <a:prstGeom prst="rect">
            <a:avLst/>
          </a:prstGeom>
          <a:noFill/>
        </p:spPr>
        <p:txBody>
          <a:bodyPr wrap="square" rtlCol="0">
            <a:spAutoFit/>
          </a:bodyPr>
          <a:lstStyle/>
          <a:p>
            <a:pPr algn="l"/>
            <a:r>
              <a:rPr lang="en-US" b="1" i="0" dirty="0">
                <a:effectLst/>
                <a:latin typeface="oscine"/>
              </a:rPr>
              <a:t>Electronic Shelf Labels (ESL) or Digital Price Tags</a:t>
            </a:r>
            <a:r>
              <a:rPr lang="en-US" b="0" i="0" dirty="0">
                <a:effectLst/>
                <a:latin typeface="oscine"/>
              </a:rPr>
              <a:t> are wireless display labels with monitoring and notification functions</a:t>
            </a:r>
            <a:r>
              <a:rPr lang="en-US" b="0" i="0" dirty="0">
                <a:solidFill>
                  <a:srgbClr val="484848"/>
                </a:solidFill>
                <a:effectLst/>
                <a:latin typeface="oscine"/>
              </a:rPr>
              <a:t>. </a:t>
            </a:r>
          </a:p>
          <a:p>
            <a:r>
              <a:rPr lang="en-US" dirty="0">
                <a:latin typeface="oscine"/>
              </a:rPr>
              <a:t>From a remote server the retailer can automatically update thousands of displays simultaneously across several channels. Paper labels or the tedious deploying of store staff to replace the price tags on every shelf manually won't be necessary. </a:t>
            </a:r>
            <a:endParaRPr lang="en-US" b="0" i="0" dirty="0">
              <a:solidFill>
                <a:srgbClr val="484848"/>
              </a:solidFill>
              <a:effectLst/>
              <a:latin typeface="oscine"/>
            </a:endParaRPr>
          </a:p>
          <a:p>
            <a:endParaRPr lang="en-US" dirty="0"/>
          </a:p>
        </p:txBody>
      </p:sp>
      <p:pic>
        <p:nvPicPr>
          <p:cNvPr id="12" name="Immagine 11">
            <a:extLst>
              <a:ext uri="{FF2B5EF4-FFF2-40B4-BE49-F238E27FC236}">
                <a16:creationId xmlns:a16="http://schemas.microsoft.com/office/drawing/2014/main" id="{CD5080A3-FFAC-B0DC-4E83-20A4D0DC01DE}"/>
              </a:ext>
            </a:extLst>
          </p:cNvPr>
          <p:cNvPicPr>
            <a:picLocks noChangeAspect="1"/>
          </p:cNvPicPr>
          <p:nvPr/>
        </p:nvPicPr>
        <p:blipFill>
          <a:blip r:embed="rId2"/>
          <a:stretch>
            <a:fillRect/>
          </a:stretch>
        </p:blipFill>
        <p:spPr>
          <a:xfrm>
            <a:off x="1822752" y="2052315"/>
            <a:ext cx="6710590" cy="3420990"/>
          </a:xfrm>
          <a:prstGeom prst="rect">
            <a:avLst/>
          </a:prstGeom>
        </p:spPr>
      </p:pic>
      <p:sp>
        <p:nvSpPr>
          <p:cNvPr id="13" name="CasellaDiTesto 12">
            <a:extLst>
              <a:ext uri="{FF2B5EF4-FFF2-40B4-BE49-F238E27FC236}">
                <a16:creationId xmlns:a16="http://schemas.microsoft.com/office/drawing/2014/main" id="{DBA3B30B-B15F-AB36-9AAB-0F8BF54E8815}"/>
              </a:ext>
            </a:extLst>
          </p:cNvPr>
          <p:cNvSpPr txBox="1"/>
          <p:nvPr/>
        </p:nvSpPr>
        <p:spPr>
          <a:xfrm>
            <a:off x="1694169" y="5261781"/>
            <a:ext cx="10267362" cy="1200329"/>
          </a:xfrm>
          <a:prstGeom prst="rect">
            <a:avLst/>
          </a:prstGeom>
          <a:noFill/>
        </p:spPr>
        <p:txBody>
          <a:bodyPr wrap="square" rtlCol="0">
            <a:spAutoFit/>
          </a:bodyPr>
          <a:lstStyle/>
          <a:p>
            <a:pPr algn="l"/>
            <a:r>
              <a:rPr lang="en-US" b="0" i="0" dirty="0">
                <a:solidFill>
                  <a:srgbClr val="000000"/>
                </a:solidFill>
                <a:effectLst/>
                <a:latin typeface="Open Sans" panose="020B0606030504020204" pitchFamily="34" charset="0"/>
              </a:rPr>
              <a:t> </a:t>
            </a:r>
          </a:p>
          <a:p>
            <a:pPr algn="l"/>
            <a:r>
              <a:rPr lang="en-US" dirty="0">
                <a:latin typeface="oscine"/>
              </a:rPr>
              <a:t>Price update is one of the electronic shelf price tags' most substantial assets. Electronic shelf price tags allow for fast, accurate, and consistent manipulation of price and promotional strategies, making it beneficial for stores with several branches in varying locations.</a:t>
            </a:r>
          </a:p>
        </p:txBody>
      </p:sp>
      <p:sp>
        <p:nvSpPr>
          <p:cNvPr id="16" name="CasellaDiTesto 15">
            <a:extLst>
              <a:ext uri="{FF2B5EF4-FFF2-40B4-BE49-F238E27FC236}">
                <a16:creationId xmlns:a16="http://schemas.microsoft.com/office/drawing/2014/main" id="{150E3C60-745F-CFFC-2105-7850C04BD4D3}"/>
              </a:ext>
            </a:extLst>
          </p:cNvPr>
          <p:cNvSpPr txBox="1"/>
          <p:nvPr/>
        </p:nvSpPr>
        <p:spPr>
          <a:xfrm>
            <a:off x="1849284" y="1529095"/>
            <a:ext cx="2620846" cy="523220"/>
          </a:xfrm>
          <a:prstGeom prst="rect">
            <a:avLst/>
          </a:prstGeom>
          <a:noFill/>
        </p:spPr>
        <p:txBody>
          <a:bodyPr wrap="none" rtlCol="0">
            <a:spAutoFit/>
          </a:bodyPr>
          <a:lstStyle/>
          <a:p>
            <a:r>
              <a:rPr lang="it-FI" sz="2800" dirty="0"/>
              <a:t>Digital Price Tags</a:t>
            </a:r>
          </a:p>
        </p:txBody>
      </p:sp>
      <p:graphicFrame>
        <p:nvGraphicFramePr>
          <p:cNvPr id="17" name="Tabella 17">
            <a:extLst>
              <a:ext uri="{FF2B5EF4-FFF2-40B4-BE49-F238E27FC236}">
                <a16:creationId xmlns:a16="http://schemas.microsoft.com/office/drawing/2014/main" id="{2B7BE92F-0732-7BC5-5DB9-B1C21AABB53E}"/>
              </a:ext>
            </a:extLst>
          </p:cNvPr>
          <p:cNvGraphicFramePr>
            <a:graphicFrameLocks noGrp="1"/>
          </p:cNvGraphicFramePr>
          <p:nvPr>
            <p:extLst>
              <p:ext uri="{D42A27DB-BD31-4B8C-83A1-F6EECF244321}">
                <p14:modId xmlns:p14="http://schemas.microsoft.com/office/powerpoint/2010/main" val="2136527345"/>
              </p:ext>
            </p:extLst>
          </p:nvPr>
        </p:nvGraphicFramePr>
        <p:xfrm>
          <a:off x="10835235" y="528543"/>
          <a:ext cx="935080" cy="741680"/>
        </p:xfrm>
        <a:graphic>
          <a:graphicData uri="http://schemas.openxmlformats.org/drawingml/2006/table">
            <a:tbl>
              <a:tblPr firstRow="1" bandRow="1">
                <a:tableStyleId>{5C22544A-7EE6-4342-B048-85BDC9FD1C3A}</a:tableStyleId>
              </a:tblPr>
              <a:tblGrid>
                <a:gridCol w="467540">
                  <a:extLst>
                    <a:ext uri="{9D8B030D-6E8A-4147-A177-3AD203B41FA5}">
                      <a16:colId xmlns:a16="http://schemas.microsoft.com/office/drawing/2014/main" val="3462815544"/>
                    </a:ext>
                  </a:extLst>
                </a:gridCol>
                <a:gridCol w="467540">
                  <a:extLst>
                    <a:ext uri="{9D8B030D-6E8A-4147-A177-3AD203B41FA5}">
                      <a16:colId xmlns:a16="http://schemas.microsoft.com/office/drawing/2014/main" val="45151253"/>
                    </a:ext>
                  </a:extLst>
                </a:gridCol>
              </a:tblGrid>
              <a:tr h="370840">
                <a:tc>
                  <a:txBody>
                    <a:bodyPr/>
                    <a:lstStyle/>
                    <a:p>
                      <a:endParaRPr lang="it-FI"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endParaRPr lang="it-FI"/>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709645476"/>
                  </a:ext>
                </a:extLst>
              </a:tr>
              <a:tr h="370840">
                <a:tc>
                  <a:txBody>
                    <a:bodyPr/>
                    <a:lstStyle/>
                    <a:p>
                      <a:endParaRPr lang="it-FI"/>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it-FI"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5881542"/>
                  </a:ext>
                </a:extLst>
              </a:tr>
            </a:tbl>
          </a:graphicData>
        </a:graphic>
      </p:graphicFrame>
      <p:sp>
        <p:nvSpPr>
          <p:cNvPr id="18" name="CasellaDiTesto 17">
            <a:extLst>
              <a:ext uri="{FF2B5EF4-FFF2-40B4-BE49-F238E27FC236}">
                <a16:creationId xmlns:a16="http://schemas.microsoft.com/office/drawing/2014/main" id="{2845D3D3-88FB-4387-A14C-3A7C47A67449}"/>
              </a:ext>
            </a:extLst>
          </p:cNvPr>
          <p:cNvSpPr txBox="1"/>
          <p:nvPr/>
        </p:nvSpPr>
        <p:spPr>
          <a:xfrm>
            <a:off x="10808641" y="181989"/>
            <a:ext cx="961674" cy="369332"/>
          </a:xfrm>
          <a:prstGeom prst="rect">
            <a:avLst/>
          </a:prstGeom>
          <a:noFill/>
        </p:spPr>
        <p:txBody>
          <a:bodyPr wrap="none" rtlCol="0">
            <a:spAutoFit/>
          </a:bodyPr>
          <a:lstStyle/>
          <a:p>
            <a:r>
              <a:rPr lang="it-FI" dirty="0"/>
              <a:t>-   CO   +</a:t>
            </a:r>
          </a:p>
        </p:txBody>
      </p:sp>
      <p:sp>
        <p:nvSpPr>
          <p:cNvPr id="19" name="CasellaDiTesto 18">
            <a:extLst>
              <a:ext uri="{FF2B5EF4-FFF2-40B4-BE49-F238E27FC236}">
                <a16:creationId xmlns:a16="http://schemas.microsoft.com/office/drawing/2014/main" id="{550FB4CF-FCAE-20DE-DA2B-D819DA4231B3}"/>
              </a:ext>
            </a:extLst>
          </p:cNvPr>
          <p:cNvSpPr txBox="1"/>
          <p:nvPr/>
        </p:nvSpPr>
        <p:spPr>
          <a:xfrm rot="16200000">
            <a:off x="10203828" y="730611"/>
            <a:ext cx="840295" cy="369332"/>
          </a:xfrm>
          <a:prstGeom prst="rect">
            <a:avLst/>
          </a:prstGeom>
          <a:noFill/>
        </p:spPr>
        <p:txBody>
          <a:bodyPr wrap="none" rtlCol="0">
            <a:spAutoFit/>
          </a:bodyPr>
          <a:lstStyle/>
          <a:p>
            <a:r>
              <a:rPr lang="it-FI" dirty="0"/>
              <a:t>+  SO  -</a:t>
            </a:r>
          </a:p>
        </p:txBody>
      </p:sp>
    </p:spTree>
    <p:extLst>
      <p:ext uri="{BB962C8B-B14F-4D97-AF65-F5344CB8AC3E}">
        <p14:creationId xmlns:p14="http://schemas.microsoft.com/office/powerpoint/2010/main" val="8479654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748DC7A7-82E3-4D10-42E6-9ED01BFC483F}"/>
              </a:ext>
            </a:extLst>
          </p:cNvPr>
          <p:cNvSpPr txBox="1"/>
          <p:nvPr/>
        </p:nvSpPr>
        <p:spPr>
          <a:xfrm rot="16200000">
            <a:off x="-2403317" y="2705725"/>
            <a:ext cx="6494022" cy="1446550"/>
          </a:xfrm>
          <a:prstGeom prst="rect">
            <a:avLst/>
          </a:prstGeom>
          <a:solidFill>
            <a:schemeClr val="bg1"/>
          </a:solidFill>
        </p:spPr>
        <p:txBody>
          <a:bodyPr wrap="none" rtlCol="0">
            <a:spAutoFit/>
          </a:bodyPr>
          <a:lstStyle/>
          <a:p>
            <a:r>
              <a:rPr lang="it-FI" sz="8800" dirty="0">
                <a:solidFill>
                  <a:schemeClr val="accent5"/>
                </a:solidFill>
              </a:rPr>
              <a:t>TECHNOLOGY</a:t>
            </a:r>
          </a:p>
        </p:txBody>
      </p:sp>
      <p:sp>
        <p:nvSpPr>
          <p:cNvPr id="5" name="Google Shape;305;g11a6b055b7c_0_1158">
            <a:extLst>
              <a:ext uri="{FF2B5EF4-FFF2-40B4-BE49-F238E27FC236}">
                <a16:creationId xmlns:a16="http://schemas.microsoft.com/office/drawing/2014/main" id="{C9C00F65-BC51-44F0-C8EA-D8587EDB0263}"/>
              </a:ext>
            </a:extLst>
          </p:cNvPr>
          <p:cNvSpPr txBox="1">
            <a:spLocks/>
          </p:cNvSpPr>
          <p:nvPr/>
        </p:nvSpPr>
        <p:spPr>
          <a:xfrm>
            <a:off x="1849284" y="395890"/>
            <a:ext cx="9368400" cy="1128110"/>
          </a:xfrm>
          <a:prstGeom prst="rect">
            <a:avLst/>
          </a:prstGeom>
          <a:noFill/>
          <a:ln>
            <a:noFill/>
          </a:ln>
        </p:spPr>
        <p:txBody>
          <a:bodyPr spcFirstLastPara="1" vert="horz" wrap="square" lIns="121900" tIns="121900" rIns="121900" bIns="121900" rtlCol="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spcBef>
                <a:spcPts val="0"/>
              </a:spcBef>
              <a:buSzPts val="3000"/>
            </a:pPr>
            <a:r>
              <a:rPr lang="en-US" sz="4667" dirty="0" err="1"/>
              <a:t>HiCo-LoSo</a:t>
            </a:r>
            <a:endParaRPr lang="en-US" sz="4667" dirty="0"/>
          </a:p>
        </p:txBody>
      </p:sp>
      <p:graphicFrame>
        <p:nvGraphicFramePr>
          <p:cNvPr id="6" name="Tabella 17">
            <a:extLst>
              <a:ext uri="{FF2B5EF4-FFF2-40B4-BE49-F238E27FC236}">
                <a16:creationId xmlns:a16="http://schemas.microsoft.com/office/drawing/2014/main" id="{D147AFE2-6DC6-C069-170D-90D26CB8D194}"/>
              </a:ext>
            </a:extLst>
          </p:cNvPr>
          <p:cNvGraphicFramePr>
            <a:graphicFrameLocks noGrp="1"/>
          </p:cNvGraphicFramePr>
          <p:nvPr>
            <p:extLst>
              <p:ext uri="{D42A27DB-BD31-4B8C-83A1-F6EECF244321}">
                <p14:modId xmlns:p14="http://schemas.microsoft.com/office/powerpoint/2010/main" val="1211025591"/>
              </p:ext>
            </p:extLst>
          </p:nvPr>
        </p:nvGraphicFramePr>
        <p:xfrm>
          <a:off x="10835235" y="528543"/>
          <a:ext cx="935080" cy="741680"/>
        </p:xfrm>
        <a:graphic>
          <a:graphicData uri="http://schemas.openxmlformats.org/drawingml/2006/table">
            <a:tbl>
              <a:tblPr firstRow="1" bandRow="1">
                <a:tableStyleId>{5C22544A-7EE6-4342-B048-85BDC9FD1C3A}</a:tableStyleId>
              </a:tblPr>
              <a:tblGrid>
                <a:gridCol w="467540">
                  <a:extLst>
                    <a:ext uri="{9D8B030D-6E8A-4147-A177-3AD203B41FA5}">
                      <a16:colId xmlns:a16="http://schemas.microsoft.com/office/drawing/2014/main" val="3462815544"/>
                    </a:ext>
                  </a:extLst>
                </a:gridCol>
                <a:gridCol w="467540">
                  <a:extLst>
                    <a:ext uri="{9D8B030D-6E8A-4147-A177-3AD203B41FA5}">
                      <a16:colId xmlns:a16="http://schemas.microsoft.com/office/drawing/2014/main" val="45151253"/>
                    </a:ext>
                  </a:extLst>
                </a:gridCol>
              </a:tblGrid>
              <a:tr h="370840">
                <a:tc>
                  <a:txBody>
                    <a:bodyPr/>
                    <a:lstStyle/>
                    <a:p>
                      <a:endParaRPr lang="it-FI"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it-FI"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extLst>
                  <a:ext uri="{0D108BD9-81ED-4DB2-BD59-A6C34878D82A}">
                    <a16:rowId xmlns:a16="http://schemas.microsoft.com/office/drawing/2014/main" val="1709645476"/>
                  </a:ext>
                </a:extLst>
              </a:tr>
              <a:tr h="370840">
                <a:tc>
                  <a:txBody>
                    <a:bodyPr/>
                    <a:lstStyle/>
                    <a:p>
                      <a:endParaRPr lang="it-FI"/>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it-FI"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15881542"/>
                  </a:ext>
                </a:extLst>
              </a:tr>
            </a:tbl>
          </a:graphicData>
        </a:graphic>
      </p:graphicFrame>
      <p:sp>
        <p:nvSpPr>
          <p:cNvPr id="7" name="CasellaDiTesto 6">
            <a:extLst>
              <a:ext uri="{FF2B5EF4-FFF2-40B4-BE49-F238E27FC236}">
                <a16:creationId xmlns:a16="http://schemas.microsoft.com/office/drawing/2014/main" id="{3A7AC94B-9845-A552-26D7-2E8D70B70F02}"/>
              </a:ext>
            </a:extLst>
          </p:cNvPr>
          <p:cNvSpPr txBox="1"/>
          <p:nvPr/>
        </p:nvSpPr>
        <p:spPr>
          <a:xfrm>
            <a:off x="10808641" y="181989"/>
            <a:ext cx="961674" cy="369332"/>
          </a:xfrm>
          <a:prstGeom prst="rect">
            <a:avLst/>
          </a:prstGeom>
          <a:noFill/>
        </p:spPr>
        <p:txBody>
          <a:bodyPr wrap="none" rtlCol="0">
            <a:spAutoFit/>
          </a:bodyPr>
          <a:lstStyle/>
          <a:p>
            <a:r>
              <a:rPr lang="it-FI" dirty="0"/>
              <a:t>-   CO   +</a:t>
            </a:r>
          </a:p>
        </p:txBody>
      </p:sp>
      <p:sp>
        <p:nvSpPr>
          <p:cNvPr id="8" name="CasellaDiTesto 7">
            <a:extLst>
              <a:ext uri="{FF2B5EF4-FFF2-40B4-BE49-F238E27FC236}">
                <a16:creationId xmlns:a16="http://schemas.microsoft.com/office/drawing/2014/main" id="{A2DCA714-C76B-8C30-330C-AA11ED727272}"/>
              </a:ext>
            </a:extLst>
          </p:cNvPr>
          <p:cNvSpPr txBox="1"/>
          <p:nvPr/>
        </p:nvSpPr>
        <p:spPr>
          <a:xfrm rot="16200000">
            <a:off x="10203828" y="730611"/>
            <a:ext cx="840295" cy="369332"/>
          </a:xfrm>
          <a:prstGeom prst="rect">
            <a:avLst/>
          </a:prstGeom>
          <a:noFill/>
        </p:spPr>
        <p:txBody>
          <a:bodyPr wrap="none" rtlCol="0">
            <a:spAutoFit/>
          </a:bodyPr>
          <a:lstStyle/>
          <a:p>
            <a:r>
              <a:rPr lang="it-FI" dirty="0"/>
              <a:t>+  SO  -</a:t>
            </a:r>
          </a:p>
        </p:txBody>
      </p:sp>
      <p:pic>
        <p:nvPicPr>
          <p:cNvPr id="20482" name="Picture 2" descr="Self Checkout Systems | Retail Operation | Magestore POS">
            <a:extLst>
              <a:ext uri="{FF2B5EF4-FFF2-40B4-BE49-F238E27FC236}">
                <a16:creationId xmlns:a16="http://schemas.microsoft.com/office/drawing/2014/main" id="{BAA16E21-DBE2-50DF-E503-1AD63BA157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5904" y="2052315"/>
            <a:ext cx="6988821" cy="3669131"/>
          </a:xfrm>
          <a:prstGeom prst="rect">
            <a:avLst/>
          </a:prstGeom>
          <a:noFill/>
          <a:extLst>
            <a:ext uri="{909E8E84-426E-40DD-AFC4-6F175D3DCCD1}">
              <a14:hiddenFill xmlns:a14="http://schemas.microsoft.com/office/drawing/2010/main">
                <a:solidFill>
                  <a:srgbClr val="FFFFFF"/>
                </a:solidFill>
              </a14:hiddenFill>
            </a:ext>
          </a:extLst>
        </p:spPr>
      </p:pic>
      <p:sp>
        <p:nvSpPr>
          <p:cNvPr id="9" name="CasellaDiTesto 8">
            <a:extLst>
              <a:ext uri="{FF2B5EF4-FFF2-40B4-BE49-F238E27FC236}">
                <a16:creationId xmlns:a16="http://schemas.microsoft.com/office/drawing/2014/main" id="{5F085119-EFE9-3611-99E9-5938846796CF}"/>
              </a:ext>
            </a:extLst>
          </p:cNvPr>
          <p:cNvSpPr txBox="1"/>
          <p:nvPr/>
        </p:nvSpPr>
        <p:spPr>
          <a:xfrm>
            <a:off x="1849284" y="1529095"/>
            <a:ext cx="2269467" cy="523220"/>
          </a:xfrm>
          <a:prstGeom prst="rect">
            <a:avLst/>
          </a:prstGeom>
          <a:noFill/>
        </p:spPr>
        <p:txBody>
          <a:bodyPr wrap="none" rtlCol="0">
            <a:spAutoFit/>
          </a:bodyPr>
          <a:lstStyle/>
          <a:p>
            <a:r>
              <a:rPr lang="it-FI" sz="2800" dirty="0"/>
              <a:t>Self Check-out</a:t>
            </a:r>
          </a:p>
        </p:txBody>
      </p:sp>
      <p:sp>
        <p:nvSpPr>
          <p:cNvPr id="10" name="CasellaDiTesto 9">
            <a:extLst>
              <a:ext uri="{FF2B5EF4-FFF2-40B4-BE49-F238E27FC236}">
                <a16:creationId xmlns:a16="http://schemas.microsoft.com/office/drawing/2014/main" id="{EB812E33-FA0A-BB0C-7167-F0F557AD070D}"/>
              </a:ext>
            </a:extLst>
          </p:cNvPr>
          <p:cNvSpPr txBox="1"/>
          <p:nvPr/>
        </p:nvSpPr>
        <p:spPr>
          <a:xfrm>
            <a:off x="9111632" y="2052315"/>
            <a:ext cx="2775568" cy="3970318"/>
          </a:xfrm>
          <a:prstGeom prst="rect">
            <a:avLst/>
          </a:prstGeom>
          <a:noFill/>
        </p:spPr>
        <p:txBody>
          <a:bodyPr wrap="square" rtlCol="0">
            <a:spAutoFit/>
          </a:bodyPr>
          <a:lstStyle/>
          <a:p>
            <a:pPr algn="l" fontAlgn="base"/>
            <a:r>
              <a:rPr lang="en-US" dirty="0">
                <a:latin typeface="oscine"/>
              </a:rPr>
              <a:t>Self checkout gives customers another way to complete their shopping experience with more control.</a:t>
            </a:r>
          </a:p>
          <a:p>
            <a:pPr algn="l" fontAlgn="base"/>
            <a:r>
              <a:rPr lang="en-US" dirty="0">
                <a:latin typeface="oscine"/>
              </a:rPr>
              <a:t>Customers who are in a hurry may prefer speedy checkout and minimal human interaction. With self service checkout, they can buy while listening to a podcast or relaxing from a busy day at work.</a:t>
            </a:r>
          </a:p>
          <a:p>
            <a:endParaRPr lang="en-US" dirty="0"/>
          </a:p>
        </p:txBody>
      </p:sp>
      <p:sp>
        <p:nvSpPr>
          <p:cNvPr id="11" name="CasellaDiTesto 10">
            <a:extLst>
              <a:ext uri="{FF2B5EF4-FFF2-40B4-BE49-F238E27FC236}">
                <a16:creationId xmlns:a16="http://schemas.microsoft.com/office/drawing/2014/main" id="{32539AE8-DB12-99C9-04F2-E5F8EFA8A647}"/>
              </a:ext>
            </a:extLst>
          </p:cNvPr>
          <p:cNvSpPr txBox="1"/>
          <p:nvPr/>
        </p:nvSpPr>
        <p:spPr>
          <a:xfrm>
            <a:off x="1849284" y="5783001"/>
            <a:ext cx="10037916" cy="923330"/>
          </a:xfrm>
          <a:prstGeom prst="rect">
            <a:avLst/>
          </a:prstGeom>
          <a:noFill/>
        </p:spPr>
        <p:txBody>
          <a:bodyPr wrap="square" rtlCol="0">
            <a:spAutoFit/>
          </a:bodyPr>
          <a:lstStyle/>
          <a:p>
            <a:r>
              <a:rPr lang="en-US" dirty="0">
                <a:latin typeface="oscine"/>
              </a:rPr>
              <a:t>If your self service includes the option to switch language, this makes it easier for customers who speak a different language to check out. They can follow the instructions on the screen to scan items and pay instead of struggling to communicate with the cashier.</a:t>
            </a:r>
          </a:p>
        </p:txBody>
      </p:sp>
    </p:spTree>
    <p:extLst>
      <p:ext uri="{BB962C8B-B14F-4D97-AF65-F5344CB8AC3E}">
        <p14:creationId xmlns:p14="http://schemas.microsoft.com/office/powerpoint/2010/main" val="1051894343"/>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6074</TotalTime>
  <Words>2458</Words>
  <Application>Microsoft Macintosh PowerPoint</Application>
  <PresentationFormat>Widescreen</PresentationFormat>
  <Paragraphs>299</Paragraphs>
  <Slides>56</Slides>
  <Notes>11</Notes>
  <HiddenSlides>0</HiddenSlides>
  <MMClips>6</MMClips>
  <ScaleCrop>false</ScaleCrop>
  <HeadingPairs>
    <vt:vector size="6" baseType="variant">
      <vt:variant>
        <vt:lpstr>Caratteri utilizzati</vt:lpstr>
      </vt:variant>
      <vt:variant>
        <vt:i4>14</vt:i4>
      </vt:variant>
      <vt:variant>
        <vt:lpstr>Tema</vt:lpstr>
      </vt:variant>
      <vt:variant>
        <vt:i4>1</vt:i4>
      </vt:variant>
      <vt:variant>
        <vt:lpstr>Titoli diapositive</vt:lpstr>
      </vt:variant>
      <vt:variant>
        <vt:i4>56</vt:i4>
      </vt:variant>
    </vt:vector>
  </HeadingPairs>
  <TitlesOfParts>
    <vt:vector size="71" baseType="lpstr">
      <vt:lpstr>Arial</vt:lpstr>
      <vt:lpstr>Arial Rounded MT Bold</vt:lpstr>
      <vt:lpstr>Calibri</vt:lpstr>
      <vt:lpstr>Calibri Light</vt:lpstr>
      <vt:lpstr>Courier New</vt:lpstr>
      <vt:lpstr>Literal</vt:lpstr>
      <vt:lpstr>Open Sans</vt:lpstr>
      <vt:lpstr>oscine</vt:lpstr>
      <vt:lpstr>Patrick Hand</vt:lpstr>
      <vt:lpstr>Patrick Hand SC</vt:lpstr>
      <vt:lpstr>ReithSans</vt:lpstr>
      <vt:lpstr>Roboto</vt:lpstr>
      <vt:lpstr>Söhne</vt:lpstr>
      <vt:lpstr>Times New Roman</vt:lpstr>
      <vt:lpstr>Tema di Office</vt:lpstr>
      <vt:lpstr>Presentazione standard di PowerPoint</vt:lpstr>
      <vt:lpstr>Digitalization of Place (part II)</vt:lpstr>
      <vt:lpstr>What to expect from this class:</vt:lpstr>
      <vt:lpstr>So…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Robots: examples</vt:lpstr>
      <vt:lpstr>Presentazione standard di PowerPoint</vt:lpstr>
      <vt:lpstr>Presentazione standard di PowerPoint</vt:lpstr>
      <vt:lpstr>Presentazione standard di PowerPoint</vt:lpstr>
      <vt:lpstr>LET´S WORK ON A BUSINESS CASE OF TECHNOLOGY IN-STORE IMPLEMENTATION</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What can be the effects of narrowcasting technology?</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What did the store managers do wrong?</vt:lpstr>
      <vt:lpstr>Elements of the Service</vt:lpstr>
      <vt:lpstr>Presentazione standard di PowerPoint</vt:lpstr>
      <vt:lpstr>How could the managers of the fashion store remedy?</vt:lpstr>
      <vt:lpstr>Once you implement a technology in the store, you should CAREFULLY design the physical environment</vt:lpstr>
      <vt:lpstr>Physical Environment</vt:lpstr>
      <vt:lpstr>Store Layout</vt:lpstr>
      <vt:lpstr>Presentazione standard di PowerPoint</vt:lpstr>
      <vt:lpstr>Presentazione standard di PowerPoint</vt:lpstr>
      <vt:lpstr>Other Atmospheric Elements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DIGITAL MARKETING</dc:title>
  <dc:creator>Nanni Anastasia</dc:creator>
  <cp:lastModifiedBy>Nanni Anastasia</cp:lastModifiedBy>
  <cp:revision>39</cp:revision>
  <dcterms:created xsi:type="dcterms:W3CDTF">2023-02-12T20:58:15Z</dcterms:created>
  <dcterms:modified xsi:type="dcterms:W3CDTF">2024-05-06T08:05:27Z</dcterms:modified>
</cp:coreProperties>
</file>