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2" r:id="rId4"/>
    <p:sldId id="261" r:id="rId5"/>
    <p:sldId id="263" r:id="rId6"/>
    <p:sldId id="259" r:id="rId7"/>
    <p:sldId id="264" r:id="rId8"/>
    <p:sldId id="265" r:id="rId9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5EB8"/>
    <a:srgbClr val="EF3340"/>
    <a:srgbClr val="F8C704"/>
    <a:srgbClr val="FFCD00"/>
    <a:srgbClr val="FFCDB8"/>
    <a:srgbClr val="FFCF06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1" autoAdjust="0"/>
  </p:normalViewPr>
  <p:slideViewPr>
    <p:cSldViewPr snapToObjects="1">
      <p:cViewPr varScale="1">
        <p:scale>
          <a:sx n="150" d="100"/>
          <a:sy n="150" d="100"/>
        </p:scale>
        <p:origin x="336" y="108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5/26/2016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26.5.2016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33364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3" y="4507364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26.5.2016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26.5.2016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26.5.2016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049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26.5.2016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26.5.2016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26.5.2016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ycourses@aalto.fi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MyCourses</a:t>
            </a:r>
            <a:r>
              <a:rPr lang="fi-FI" dirty="0" smtClean="0"/>
              <a:t> for Aalto </a:t>
            </a:r>
            <a:r>
              <a:rPr lang="fi-FI" dirty="0" err="1" smtClean="0"/>
              <a:t>education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374" cy="660000"/>
          </a:xfrm>
        </p:spPr>
        <p:txBody>
          <a:bodyPr/>
          <a:lstStyle/>
          <a:p>
            <a:pPr algn="r"/>
            <a:r>
              <a:rPr lang="fi-FI" dirty="0" smtClean="0"/>
              <a:t>Outi Rautakoura 27.5.2016</a:t>
            </a:r>
            <a:br>
              <a:rPr lang="fi-FI" dirty="0" smtClean="0"/>
            </a:br>
            <a:r>
              <a:rPr lang="fi-FI" dirty="0" err="1" smtClean="0"/>
              <a:t>Education@Aalto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2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sz="2000" b="0" dirty="0" smtClean="0">
              <a:solidFill>
                <a:srgbClr val="F8C704"/>
              </a:solidFill>
              <a:latin typeface="Georgia" panose="02040502050405020303" pitchFamily="18" charset="0"/>
            </a:endParaRPr>
          </a:p>
          <a:p>
            <a:r>
              <a:rPr lang="fi-FI" sz="3200" b="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MyCourses</a:t>
            </a:r>
            <a:r>
              <a:rPr lang="fi-FI" sz="3200" b="0" dirty="0" smtClean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>
                <a:solidFill>
                  <a:srgbClr val="F8C704"/>
                </a:solidFill>
                <a:latin typeface="Georgia" panose="02040502050405020303" pitchFamily="18" charset="0"/>
              </a:rPr>
              <a:t>was</a:t>
            </a:r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>
                <a:solidFill>
                  <a:srgbClr val="F8C704"/>
                </a:solidFill>
                <a:latin typeface="Georgia" panose="02040502050405020303" pitchFamily="18" charset="0"/>
              </a:rPr>
              <a:t>released</a:t>
            </a:r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autumn</a:t>
            </a:r>
            <a:r>
              <a:rPr lang="fi-FI" sz="3200" b="0" dirty="0" smtClean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2015 </a:t>
            </a:r>
            <a:endParaRPr lang="fi-FI" sz="3200" b="0" dirty="0" smtClean="0">
              <a:solidFill>
                <a:srgbClr val="F8C704"/>
              </a:solidFill>
              <a:latin typeface="Georgia" panose="02040502050405020303" pitchFamily="18" charset="0"/>
            </a:endParaRPr>
          </a:p>
          <a:p>
            <a:r>
              <a:rPr lang="fi-FI" sz="3200" b="0" dirty="0" smtClean="0">
                <a:solidFill>
                  <a:srgbClr val="F8C704"/>
                </a:solidFill>
                <a:latin typeface="Georgia" panose="02040502050405020303" pitchFamily="18" charset="0"/>
              </a:rPr>
              <a:t>to </a:t>
            </a:r>
            <a:r>
              <a:rPr lang="fi-FI" sz="3200" b="0" dirty="0" err="1">
                <a:solidFill>
                  <a:srgbClr val="F8C704"/>
                </a:solidFill>
                <a:latin typeface="Georgia" panose="02040502050405020303" pitchFamily="18" charset="0"/>
              </a:rPr>
              <a:t>support</a:t>
            </a:r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blended</a:t>
            </a:r>
            <a:r>
              <a:rPr lang="fi-FI" sz="3200" dirty="0" smtClean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learning</a:t>
            </a:r>
            <a:r>
              <a:rPr lang="fi-FI" sz="3200" dirty="0" smtClean="0">
                <a:solidFill>
                  <a:srgbClr val="F8C704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and </a:t>
            </a:r>
            <a:r>
              <a:rPr lang="fi-FI" sz="3200" b="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teaching</a:t>
            </a:r>
            <a:endParaRPr lang="fi-FI" sz="3200" b="0" dirty="0" smtClean="0">
              <a:solidFill>
                <a:srgbClr val="F8C704"/>
              </a:solidFill>
              <a:latin typeface="Georgia" panose="02040502050405020303" pitchFamily="18" charset="0"/>
            </a:endParaRPr>
          </a:p>
          <a:p>
            <a:r>
              <a:rPr lang="fi-FI" sz="3200" b="0" dirty="0">
                <a:solidFill>
                  <a:srgbClr val="F8C704"/>
                </a:solidFill>
                <a:latin typeface="Georgia" panose="02040502050405020303" pitchFamily="18" charset="0"/>
              </a:rPr>
              <a:t>i</a:t>
            </a:r>
            <a:r>
              <a:rPr lang="fi-FI" sz="3200" b="0" dirty="0" smtClean="0">
                <a:solidFill>
                  <a:srgbClr val="F8C704"/>
                </a:solidFill>
                <a:latin typeface="Georgia" panose="02040502050405020303" pitchFamily="18" charset="0"/>
              </a:rPr>
              <a:t>n Aalto </a:t>
            </a:r>
            <a:r>
              <a:rPr lang="fi-FI" sz="3200" b="0" dirty="0" err="1" smtClean="0">
                <a:solidFill>
                  <a:srgbClr val="F8C704"/>
                </a:solidFill>
                <a:latin typeface="Georgia" panose="02040502050405020303" pitchFamily="18" charset="0"/>
              </a:rPr>
              <a:t>university</a:t>
            </a:r>
            <a:r>
              <a:rPr lang="fi-FI" sz="3200" b="0" dirty="0" smtClean="0">
                <a:solidFill>
                  <a:srgbClr val="F8C704"/>
                </a:solidFill>
                <a:latin typeface="Georgia" panose="02040502050405020303" pitchFamily="18" charset="0"/>
              </a:rPr>
              <a:t>.</a:t>
            </a:r>
            <a:endParaRPr lang="fi-FI" sz="3200" b="0" dirty="0" smtClean="0">
              <a:solidFill>
                <a:srgbClr val="F8C704"/>
              </a:solidFill>
              <a:latin typeface="Georgia" panose="02040502050405020303" pitchFamily="18" charset="0"/>
            </a:endParaRPr>
          </a:p>
          <a:p>
            <a:endParaRPr lang="fi-FI" sz="3200" b="0" i="1" dirty="0">
              <a:solidFill>
                <a:srgbClr val="F8C704"/>
              </a:solidFill>
              <a:latin typeface="Georgia" panose="02040502050405020303" pitchFamily="18" charset="0"/>
            </a:endParaRPr>
          </a:p>
          <a:p>
            <a:endParaRPr lang="fi-FI" dirty="0">
              <a:solidFill>
                <a:srgbClr val="F8C70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3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7210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084765"/>
            <a:ext cx="8207374" cy="3324370"/>
          </a:xfrm>
        </p:spPr>
        <p:txBody>
          <a:bodyPr/>
          <a:lstStyle/>
          <a:p>
            <a:endParaRPr lang="fi-FI" dirty="0" smtClean="0"/>
          </a:p>
          <a:p>
            <a:r>
              <a:rPr lang="fi-FI" sz="3200" b="0" dirty="0">
                <a:solidFill>
                  <a:srgbClr val="EF3340"/>
                </a:solidFill>
                <a:latin typeface="Georgia" panose="02040502050405020303" pitchFamily="18" charset="0"/>
              </a:rPr>
              <a:t>Learning </a:t>
            </a:r>
            <a:r>
              <a:rPr lang="fi-FI" sz="3200" b="0" dirty="0" err="1">
                <a:solidFill>
                  <a:srgbClr val="EF3340"/>
                </a:solidFill>
                <a:latin typeface="Georgia" panose="02040502050405020303" pitchFamily="18" charset="0"/>
              </a:rPr>
              <a:t>environment</a:t>
            </a:r>
            <a:r>
              <a:rPr lang="fi-FI" sz="3200" b="0" dirty="0">
                <a:solidFill>
                  <a:srgbClr val="EF3340"/>
                </a:solidFill>
                <a:latin typeface="Georgia" panose="02040502050405020303" pitchFamily="18" charset="0"/>
              </a:rPr>
              <a:t> for </a:t>
            </a:r>
            <a:r>
              <a:rPr lang="fi-FI" sz="3200" b="0" dirty="0" err="1">
                <a:solidFill>
                  <a:srgbClr val="EF3340"/>
                </a:solidFill>
                <a:latin typeface="Georgia" panose="02040502050405020303" pitchFamily="18" charset="0"/>
              </a:rPr>
              <a:t>all</a:t>
            </a:r>
            <a:r>
              <a:rPr lang="fi-FI" sz="3200" b="0" dirty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 smtClean="0">
                <a:solidFill>
                  <a:srgbClr val="EF3340"/>
                </a:solidFill>
                <a:latin typeface="Georgia" panose="02040502050405020303" pitchFamily="18" charset="0"/>
              </a:rPr>
              <a:t>courses</a:t>
            </a:r>
            <a:r>
              <a:rPr lang="fi-FI" sz="3200" b="0" dirty="0">
                <a:solidFill>
                  <a:srgbClr val="EF3340"/>
                </a:solidFill>
                <a:latin typeface="Georgia" panose="02040502050405020303" pitchFamily="18" charset="0"/>
              </a:rPr>
              <a:t>, </a:t>
            </a:r>
            <a:endParaRPr lang="fi-FI" sz="3200" b="0" dirty="0" smtClean="0">
              <a:solidFill>
                <a:srgbClr val="EF3340"/>
              </a:solidFill>
              <a:latin typeface="Georgia" panose="02040502050405020303" pitchFamily="18" charset="0"/>
            </a:endParaRPr>
          </a:p>
          <a:p>
            <a:r>
              <a:rPr lang="fi-FI" sz="3200" b="0" dirty="0" err="1" smtClean="0">
                <a:solidFill>
                  <a:srgbClr val="EF3340"/>
                </a:solidFill>
                <a:latin typeface="Georgia" panose="02040502050405020303" pitchFamily="18" charset="0"/>
              </a:rPr>
              <a:t>created</a:t>
            </a:r>
            <a:r>
              <a:rPr lang="fi-FI" sz="3200" b="0" dirty="0" smtClean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 smtClean="0">
                <a:solidFill>
                  <a:srgbClr val="EF3340"/>
                </a:solidFill>
                <a:latin typeface="Georgia" panose="02040502050405020303" pitchFamily="18" charset="0"/>
              </a:rPr>
              <a:t>automatically</a:t>
            </a:r>
            <a:r>
              <a:rPr lang="fi-FI" sz="3200" b="0" dirty="0" smtClean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 smtClean="0">
                <a:solidFill>
                  <a:srgbClr val="EF3340"/>
                </a:solidFill>
                <a:latin typeface="Georgia" panose="02040502050405020303" pitchFamily="18" charset="0"/>
              </a:rPr>
              <a:t>based</a:t>
            </a:r>
            <a:r>
              <a:rPr lang="fi-FI" sz="3200" b="0" dirty="0" smtClean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>
                <a:solidFill>
                  <a:srgbClr val="EF3340"/>
                </a:solidFill>
                <a:latin typeface="Georgia" panose="02040502050405020303" pitchFamily="18" charset="0"/>
              </a:rPr>
              <a:t>on </a:t>
            </a:r>
            <a:r>
              <a:rPr lang="fi-FI" sz="3200" b="0" dirty="0" smtClean="0">
                <a:solidFill>
                  <a:srgbClr val="EF3340"/>
                </a:solidFill>
                <a:latin typeface="Georgia" panose="02040502050405020303" pitchFamily="18" charset="0"/>
              </a:rPr>
              <a:t>Oodi</a:t>
            </a:r>
          </a:p>
          <a:p>
            <a:endParaRPr lang="fi-FI" sz="3200" b="0" dirty="0">
              <a:solidFill>
                <a:srgbClr val="EF3340"/>
              </a:solidFill>
              <a:latin typeface="Georgia" panose="02040502050405020303" pitchFamily="18" charset="0"/>
            </a:endParaRPr>
          </a:p>
          <a:p>
            <a:pPr marL="0" lvl="1" indent="0">
              <a:buNone/>
            </a:pPr>
            <a:r>
              <a:rPr lang="fi-FI" sz="3200" dirty="0" err="1">
                <a:solidFill>
                  <a:srgbClr val="EF3340"/>
                </a:solidFill>
                <a:latin typeface="Georgia" panose="02040502050405020303" pitchFamily="18" charset="0"/>
              </a:rPr>
              <a:t>Workspaces</a:t>
            </a:r>
            <a:r>
              <a:rPr lang="fi-FI" sz="3200" dirty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>
                <a:solidFill>
                  <a:srgbClr val="EF3340"/>
                </a:solidFill>
                <a:latin typeface="Georgia" panose="02040502050405020303" pitchFamily="18" charset="0"/>
              </a:rPr>
              <a:t>are</a:t>
            </a:r>
            <a:r>
              <a:rPr lang="fi-FI" sz="3200" dirty="0">
                <a:solidFill>
                  <a:srgbClr val="EF3340"/>
                </a:solidFill>
                <a:latin typeface="Georgia" panose="02040502050405020303" pitchFamily="18" charset="0"/>
              </a:rPr>
              <a:t> </a:t>
            </a:r>
            <a:r>
              <a:rPr lang="fi-FI" sz="3200" i="1" dirty="0">
                <a:solidFill>
                  <a:srgbClr val="EF3340"/>
                </a:solidFill>
                <a:latin typeface="Georgia" panose="02040502050405020303" pitchFamily="18" charset="0"/>
              </a:rPr>
              <a:t>open</a:t>
            </a:r>
            <a:r>
              <a:rPr lang="fi-FI" sz="3200" dirty="0">
                <a:solidFill>
                  <a:srgbClr val="EF3340"/>
                </a:solidFill>
                <a:latin typeface="Georgia" panose="02040502050405020303" pitchFamily="18" charset="0"/>
              </a:rPr>
              <a:t> as </a:t>
            </a:r>
            <a:r>
              <a:rPr lang="fi-FI" sz="3200" dirty="0" err="1">
                <a:solidFill>
                  <a:srgbClr val="EF3340"/>
                </a:solidFill>
                <a:latin typeface="Georgia" panose="02040502050405020303" pitchFamily="18" charset="0"/>
              </a:rPr>
              <a:t>default</a:t>
            </a:r>
            <a:endParaRPr lang="fi-FI" sz="3200" dirty="0">
              <a:solidFill>
                <a:srgbClr val="EF3340"/>
              </a:solidFill>
              <a:latin typeface="Georgia" panose="02040502050405020303" pitchFamily="18" charset="0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6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 rotWithShape="1">
          <a:blip r:embed="rId2"/>
          <a:srcRect l="498"/>
          <a:stretch/>
        </p:blipFill>
        <p:spPr>
          <a:xfrm>
            <a:off x="76200" y="193204"/>
            <a:ext cx="9043654" cy="51844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3859261"/>
            <a:ext cx="2088232" cy="15183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2267744" y="5321300"/>
            <a:ext cx="4464496" cy="344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6948264" y="4945732"/>
            <a:ext cx="2160240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ular Callout 9"/>
          <p:cNvSpPr/>
          <p:nvPr/>
        </p:nvSpPr>
        <p:spPr>
          <a:xfrm>
            <a:off x="5364088" y="1633364"/>
            <a:ext cx="914400" cy="468632"/>
          </a:xfrm>
          <a:prstGeom prst="wedgeRectCallout">
            <a:avLst>
              <a:gd name="adj1" fmla="val -74305"/>
              <a:gd name="adj2" fmla="val 34515"/>
            </a:avLst>
          </a:prstGeom>
          <a:solidFill>
            <a:srgbClr val="F8C7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Hello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9558" y="1308398"/>
            <a:ext cx="8207374" cy="3528392"/>
          </a:xfrm>
        </p:spPr>
        <p:txBody>
          <a:bodyPr/>
          <a:lstStyle/>
          <a:p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All</a:t>
            </a:r>
            <a:r>
              <a:rPr lang="fi-FI" sz="3200" b="0" dirty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course</a:t>
            </a:r>
            <a:r>
              <a:rPr lang="fi-FI" sz="3200" b="0" dirty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information</a:t>
            </a:r>
            <a:r>
              <a:rPr lang="fi-FI" sz="3200" b="0" dirty="0">
                <a:solidFill>
                  <a:srgbClr val="005EB8"/>
                </a:solidFill>
                <a:latin typeface="Georgia" panose="02040502050405020303" pitchFamily="18" charset="0"/>
              </a:rPr>
              <a:t> and </a:t>
            </a:r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work</a:t>
            </a:r>
            <a:r>
              <a:rPr lang="fi-FI" sz="3200" b="0" dirty="0">
                <a:solidFill>
                  <a:srgbClr val="005EB8"/>
                </a:solidFill>
                <a:latin typeface="Georgia" panose="02040502050405020303" pitchFamily="18" charset="0"/>
              </a:rPr>
              <a:t> in </a:t>
            </a:r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one</a:t>
            </a:r>
            <a:r>
              <a:rPr lang="fi-FI" sz="3200" b="0" dirty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b="0" dirty="0" err="1">
                <a:solidFill>
                  <a:srgbClr val="005EB8"/>
                </a:solidFill>
                <a:latin typeface="Georgia" panose="02040502050405020303" pitchFamily="18" charset="0"/>
              </a:rPr>
              <a:t>place</a:t>
            </a:r>
            <a:endParaRPr lang="fi-FI" sz="3200" b="0" dirty="0">
              <a:solidFill>
                <a:srgbClr val="005EB8"/>
              </a:solidFill>
              <a:latin typeface="Georgia" panose="02040502050405020303" pitchFamily="18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sz="3200" dirty="0" err="1" smtClean="0">
                <a:solidFill>
                  <a:srgbClr val="005EB8"/>
                </a:solidFill>
                <a:latin typeface="Georgia" panose="02040502050405020303" pitchFamily="18" charset="0"/>
              </a:rPr>
              <a:t>Educational</a:t>
            </a:r>
            <a:r>
              <a:rPr lang="fi-FI" sz="3200" dirty="0" smtClean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>
                <a:solidFill>
                  <a:srgbClr val="005EB8"/>
                </a:solidFill>
                <a:latin typeface="Georgia" panose="02040502050405020303" pitchFamily="18" charset="0"/>
              </a:rPr>
              <a:t>resource</a:t>
            </a:r>
            <a:r>
              <a:rPr lang="fi-FI" sz="3200" dirty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>
                <a:solidFill>
                  <a:srgbClr val="005EB8"/>
                </a:solidFill>
                <a:latin typeface="Georgia" panose="02040502050405020303" pitchFamily="18" charset="0"/>
              </a:rPr>
              <a:t>sharing</a:t>
            </a:r>
            <a:endParaRPr lang="fi-FI" sz="3200" dirty="0">
              <a:solidFill>
                <a:srgbClr val="005EB8"/>
              </a:solidFill>
              <a:latin typeface="Georgia" panose="02040502050405020303" pitchFamily="18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005EB8"/>
                </a:solidFill>
                <a:latin typeface="Georgia" panose="02040502050405020303" pitchFamily="18" charset="0"/>
              </a:rPr>
              <a:t>Interactive </a:t>
            </a:r>
            <a:r>
              <a:rPr lang="fi-FI" sz="3200" dirty="0" err="1">
                <a:solidFill>
                  <a:srgbClr val="005EB8"/>
                </a:solidFill>
                <a:latin typeface="Georgia" panose="02040502050405020303" pitchFamily="18" charset="0"/>
              </a:rPr>
              <a:t>tools</a:t>
            </a:r>
            <a:r>
              <a:rPr lang="fi-FI" sz="3200" dirty="0">
                <a:solidFill>
                  <a:srgbClr val="005EB8"/>
                </a:solidFill>
                <a:latin typeface="Georgia" panose="02040502050405020303" pitchFamily="18" charset="0"/>
              </a:rPr>
              <a:t> for </a:t>
            </a:r>
            <a:r>
              <a:rPr lang="fi-FI" sz="3200" dirty="0" err="1" smtClean="0">
                <a:solidFill>
                  <a:srgbClr val="005EB8"/>
                </a:solidFill>
                <a:latin typeface="Georgia" panose="02040502050405020303" pitchFamily="18" charset="0"/>
              </a:rPr>
              <a:t>activating</a:t>
            </a:r>
            <a:r>
              <a:rPr lang="fi-FI" sz="3200" dirty="0" smtClean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r>
              <a:rPr lang="fi-FI" sz="3200" dirty="0" err="1">
                <a:solidFill>
                  <a:srgbClr val="005EB8"/>
                </a:solidFill>
                <a:latin typeface="Georgia" panose="02040502050405020303" pitchFamily="18" charset="0"/>
              </a:rPr>
              <a:t>students</a:t>
            </a:r>
            <a:r>
              <a:rPr lang="fi-FI" sz="3200" dirty="0">
                <a:solidFill>
                  <a:srgbClr val="005EB8"/>
                </a:solidFill>
                <a:latin typeface="Georgia" panose="02040502050405020303" pitchFamily="18" charset="0"/>
              </a:rPr>
              <a:t> </a:t>
            </a:r>
            <a:endParaRPr lang="fi-FI" sz="3200" dirty="0" smtClean="0">
              <a:solidFill>
                <a:srgbClr val="005EB8"/>
              </a:solidFill>
              <a:latin typeface="Georgia" panose="02040502050405020303" pitchFamily="18" charset="0"/>
            </a:endParaRP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sz="3200" dirty="0" smtClean="0">
                <a:solidFill>
                  <a:srgbClr val="005EB8"/>
                </a:solidFill>
                <a:latin typeface="Georgia" panose="02040502050405020303" pitchFamily="18" charset="0"/>
              </a:rPr>
              <a:t>Collaboration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sz="3200" dirty="0">
              <a:solidFill>
                <a:srgbClr val="005EB8"/>
              </a:solidFill>
              <a:latin typeface="Georgia" panose="02040502050405020303" pitchFamily="18" charset="0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4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MyCourses</a:t>
            </a:r>
            <a:r>
              <a:rPr lang="fi-FI" dirty="0" smtClean="0"/>
              <a:t> in </a:t>
            </a:r>
            <a:r>
              <a:rPr lang="fi-FI" dirty="0" err="1" smtClean="0"/>
              <a:t>numbers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4563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Georgia"/>
                <a:cs typeface="Georgia"/>
              </a:rPr>
              <a:t>19 </a:t>
            </a:r>
            <a:r>
              <a:rPr lang="fi-FI" sz="2400" dirty="0" smtClean="0">
                <a:latin typeface="Georgia"/>
                <a:cs typeface="Georgia"/>
              </a:rPr>
              <a:t>300 </a:t>
            </a:r>
            <a:r>
              <a:rPr lang="fi-FI" sz="2400" b="0" dirty="0" err="1" smtClean="0">
                <a:latin typeface="Georgia"/>
                <a:cs typeface="Georgia"/>
              </a:rPr>
              <a:t>users</a:t>
            </a:r>
            <a:endParaRPr lang="fi-FI" sz="2400" b="0" dirty="0" smtClean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5400 </a:t>
            </a:r>
            <a:r>
              <a:rPr lang="fi-FI" sz="2400" b="0" dirty="0" err="1" smtClean="0">
                <a:latin typeface="Georgia"/>
                <a:cs typeface="Georgia"/>
              </a:rPr>
              <a:t>work</a:t>
            </a:r>
            <a:r>
              <a:rPr lang="fi-FI" sz="2400" b="0" dirty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spaces</a:t>
            </a:r>
            <a:endParaRPr lang="fi-FI" sz="2400" b="0" dirty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13 000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forums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with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dirty="0" smtClean="0">
                <a:latin typeface="Georgia"/>
                <a:cs typeface="Georgia"/>
              </a:rPr>
              <a:t>55 000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messages</a:t>
            </a:r>
            <a:r>
              <a:rPr lang="fi-FI" sz="2400" dirty="0" smtClean="0">
                <a:latin typeface="Georgia"/>
                <a:cs typeface="Georgia"/>
              </a:rPr>
              <a:t> </a:t>
            </a:r>
            <a:endParaRPr lang="fi-FI" sz="2400" dirty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8200 </a:t>
            </a:r>
            <a:r>
              <a:rPr lang="fi-FI" sz="2400" b="0" dirty="0" err="1" smtClean="0">
                <a:latin typeface="Georgia"/>
                <a:cs typeface="Georgia"/>
              </a:rPr>
              <a:t>assignment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activities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with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dirty="0" smtClean="0">
                <a:latin typeface="Georgia"/>
                <a:cs typeface="Georgia"/>
              </a:rPr>
              <a:t>136 000 </a:t>
            </a:r>
            <a:r>
              <a:rPr lang="fi-FI" sz="2400" b="0" dirty="0" err="1" smtClean="0">
                <a:latin typeface="Georgia"/>
                <a:cs typeface="Georgia"/>
              </a:rPr>
              <a:t>submissions</a:t>
            </a:r>
            <a:endParaRPr lang="fi-FI" sz="2400" b="0" dirty="0" smtClean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550 </a:t>
            </a:r>
            <a:r>
              <a:rPr lang="fi-FI" sz="2400" b="0" dirty="0" err="1">
                <a:latin typeface="Georgia"/>
                <a:cs typeface="Georgia"/>
              </a:rPr>
              <a:t>Turnitin</a:t>
            </a:r>
            <a:r>
              <a:rPr lang="fi-FI" sz="2400" b="0" dirty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assignments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endParaRPr lang="fi-FI" sz="2400" b="0" dirty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3400 </a:t>
            </a:r>
            <a:r>
              <a:rPr lang="fi-FI" sz="2400" b="0" dirty="0" err="1" smtClean="0">
                <a:latin typeface="Georgia"/>
                <a:cs typeface="Georgia"/>
              </a:rPr>
              <a:t>quizzes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b="0" dirty="0" err="1" smtClean="0">
                <a:latin typeface="Georgia"/>
                <a:cs typeface="Georgia"/>
              </a:rPr>
              <a:t>with</a:t>
            </a:r>
            <a:r>
              <a:rPr lang="fi-FI" sz="2400" b="0" dirty="0" smtClean="0">
                <a:latin typeface="Georgia"/>
                <a:cs typeface="Georgia"/>
              </a:rPr>
              <a:t> </a:t>
            </a:r>
            <a:r>
              <a:rPr lang="fi-FI" sz="2400" dirty="0" smtClean="0">
                <a:latin typeface="Georgia"/>
                <a:cs typeface="Georgia"/>
              </a:rPr>
              <a:t>90 000 </a:t>
            </a:r>
            <a:r>
              <a:rPr lang="fi-FI" sz="2400" b="0" dirty="0" err="1" smtClean="0">
                <a:latin typeface="Georgia"/>
                <a:cs typeface="Georgia"/>
              </a:rPr>
              <a:t>questions</a:t>
            </a:r>
            <a:endParaRPr lang="fi-FI" sz="2400" dirty="0">
              <a:latin typeface="Georgia"/>
              <a:cs typeface="Georg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Georgia"/>
                <a:cs typeface="Georgia"/>
              </a:rPr>
              <a:t>500 </a:t>
            </a:r>
            <a:r>
              <a:rPr lang="fi-FI" sz="2400" b="0" dirty="0" smtClean="0">
                <a:latin typeface="Georgia"/>
                <a:cs typeface="Georgia"/>
              </a:rPr>
              <a:t>feedback</a:t>
            </a:r>
            <a:r>
              <a:rPr lang="fi-FI" sz="2400" dirty="0" smtClean="0">
                <a:latin typeface="Georgia"/>
                <a:cs typeface="Georgia"/>
              </a:rPr>
              <a:t> </a:t>
            </a:r>
            <a:r>
              <a:rPr lang="fi-FI" sz="2400" b="0" dirty="0" err="1">
                <a:latin typeface="Georgia"/>
                <a:cs typeface="Georgia"/>
              </a:rPr>
              <a:t>activities</a:t>
            </a:r>
            <a:endParaRPr lang="fi-FI" sz="2400" b="0" dirty="0">
              <a:latin typeface="Georgia"/>
              <a:cs typeface="Georgia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3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5EB8"/>
                </a:solidFill>
              </a:rPr>
              <a:t>New </a:t>
            </a:r>
            <a:r>
              <a:rPr lang="fi-FI" dirty="0" err="1" smtClean="0">
                <a:solidFill>
                  <a:srgbClr val="005EB8"/>
                </a:solidFill>
              </a:rPr>
              <a:t>features</a:t>
            </a:r>
            <a:r>
              <a:rPr lang="fi-FI" dirty="0" smtClean="0">
                <a:solidFill>
                  <a:srgbClr val="005EB8"/>
                </a:solidFill>
              </a:rPr>
              <a:t> </a:t>
            </a:r>
            <a:r>
              <a:rPr lang="fi-FI" dirty="0" err="1" smtClean="0">
                <a:solidFill>
                  <a:srgbClr val="005EB8"/>
                </a:solidFill>
              </a:rPr>
              <a:t>coming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600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eorgia" panose="02040502050405020303" pitchFamily="18" charset="0"/>
              </a:rPr>
              <a:t>New workspaces created 1.8.2016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err="1" smtClean="0">
                <a:latin typeface="Georgia" panose="02040502050405020303" pitchFamily="18" charset="0"/>
              </a:rPr>
              <a:t>Oodi</a:t>
            </a:r>
            <a:r>
              <a:rPr lang="en-US" sz="2400" b="0" dirty="0" smtClean="0">
                <a:latin typeface="Georgia" panose="02040502050405020303" pitchFamily="18" charset="0"/>
              </a:rPr>
              <a:t> </a:t>
            </a:r>
            <a:r>
              <a:rPr lang="en-US" sz="2400" b="0" dirty="0">
                <a:latin typeface="Georgia" panose="02040502050405020303" pitchFamily="18" charset="0"/>
              </a:rPr>
              <a:t>groups are copied to MyCourses </a:t>
            </a:r>
            <a:r>
              <a:rPr lang="en-US" sz="2400" b="0" dirty="0" smtClean="0">
                <a:latin typeface="Georgia" panose="02040502050405020303" pitchFamily="18" charset="0"/>
              </a:rPr>
              <a:t>workspace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eorgia" panose="02040502050405020303" pitchFamily="18" charset="0"/>
              </a:rPr>
              <a:t>New </a:t>
            </a:r>
            <a:r>
              <a:rPr lang="en-US" sz="2400" b="0" dirty="0">
                <a:latin typeface="Georgia" panose="02040502050405020303" pitchFamily="18" charset="0"/>
              </a:rPr>
              <a:t>media service (</a:t>
            </a:r>
            <a:r>
              <a:rPr lang="en-US" sz="2400" b="0" dirty="0" err="1">
                <a:latin typeface="Georgia" panose="02040502050405020303" pitchFamily="18" charset="0"/>
              </a:rPr>
              <a:t>Panopto</a:t>
            </a:r>
            <a:r>
              <a:rPr lang="en-US" sz="2400" b="0" dirty="0" smtClean="0">
                <a:latin typeface="Georgia" panose="02040502050405020303" pitchFamily="18" charset="0"/>
              </a:rPr>
              <a:t>)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eorgia" panose="02040502050405020303" pitchFamily="18" charset="0"/>
              </a:rPr>
              <a:t>Better calendar and own courses list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>
              <a:latin typeface="Georgia" panose="02040502050405020303" pitchFamily="18" charset="0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873273"/>
          </a:xfrm>
        </p:spPr>
        <p:txBody>
          <a:bodyPr/>
          <a:lstStyle/>
          <a:p>
            <a:endParaRPr lang="fi-FI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89273" y="985292"/>
            <a:ext cx="8207374" cy="3600400"/>
          </a:xfrm>
        </p:spPr>
        <p:txBody>
          <a:bodyPr/>
          <a:lstStyle/>
          <a:p>
            <a:pPr algn="ctr"/>
            <a:r>
              <a:rPr lang="fi-FI" sz="3200" b="0" dirty="0" smtClean="0">
                <a:latin typeface="Georgia" panose="02040502050405020303" pitchFamily="18" charset="0"/>
              </a:rPr>
              <a:t>Opit.aalto.fi</a:t>
            </a:r>
            <a:br>
              <a:rPr lang="fi-FI" sz="3200" b="0" dirty="0" smtClean="0">
                <a:latin typeface="Georgia" panose="02040502050405020303" pitchFamily="18" charset="0"/>
              </a:rPr>
            </a:br>
            <a:r>
              <a:rPr lang="fi-FI" sz="3200" b="0" dirty="0" smtClean="0">
                <a:latin typeface="Georgia" panose="02040502050405020303" pitchFamily="18" charset="0"/>
                <a:hlinkClick r:id="rId2"/>
              </a:rPr>
              <a:t>mycourses@aalto.fi</a:t>
            </a:r>
            <a:endParaRPr lang="fi-FI" sz="3200" dirty="0">
              <a:latin typeface="Georgia" panose="02040502050405020303" pitchFamily="18" charset="0"/>
            </a:endParaRPr>
          </a:p>
          <a:p>
            <a:pPr marL="25200" lvl="1" indent="0" algn="ctr">
              <a:buNone/>
            </a:pPr>
            <a:r>
              <a:rPr lang="fi-FI" sz="3200" dirty="0">
                <a:latin typeface="Georgia" panose="02040502050405020303" pitchFamily="18" charset="0"/>
              </a:rPr>
              <a:t>Outi Rautakoura @</a:t>
            </a:r>
            <a:r>
              <a:rPr lang="fi-FI" sz="3200" dirty="0" smtClean="0">
                <a:latin typeface="Georgia" panose="02040502050405020303" pitchFamily="18" charset="0"/>
              </a:rPr>
              <a:t>aalto.fi</a:t>
            </a:r>
          </a:p>
          <a:p>
            <a:pPr marL="25200" lvl="1" indent="0" algn="ctr">
              <a:buNone/>
            </a:pPr>
            <a:endParaRPr lang="fi-FI" sz="3200" dirty="0">
              <a:latin typeface="Georgia" panose="02040502050405020303" pitchFamily="18" charset="0"/>
            </a:endParaRPr>
          </a:p>
          <a:p>
            <a:pPr algn="ctr"/>
            <a:r>
              <a:rPr lang="fi-FI" sz="6000" dirty="0" err="1" smtClean="0">
                <a:solidFill>
                  <a:srgbClr val="005EB8"/>
                </a:solidFill>
              </a:rPr>
              <a:t>Thank</a:t>
            </a:r>
            <a:r>
              <a:rPr lang="fi-FI" sz="6000" dirty="0" smtClean="0">
                <a:solidFill>
                  <a:srgbClr val="005EB8"/>
                </a:solidFill>
              </a:rPr>
              <a:t> </a:t>
            </a:r>
            <a:r>
              <a:rPr lang="fi-FI" sz="6000" dirty="0" err="1">
                <a:solidFill>
                  <a:srgbClr val="005EB8"/>
                </a:solidFill>
              </a:rPr>
              <a:t>you</a:t>
            </a:r>
            <a:r>
              <a:rPr lang="fi-FI" sz="6000" dirty="0">
                <a:solidFill>
                  <a:srgbClr val="005EB8"/>
                </a:solidFill>
              </a:rPr>
              <a:t>!</a:t>
            </a:r>
          </a:p>
          <a:p>
            <a:endParaRPr lang="fi-FI" sz="2800" b="0" dirty="0" smtClean="0">
              <a:latin typeface="Georgia" panose="02040502050405020303" pitchFamily="18" charset="0"/>
            </a:endParaRP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26.5.2016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5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0</TotalTime>
  <Words>114</Words>
  <Application>Microsoft Office PowerPoint</Application>
  <PresentationFormat>On-screen Show (16:10)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 University</vt:lpstr>
      <vt:lpstr>MyCourses for Aalto education</vt:lpstr>
      <vt:lpstr>PowerPoint Presentation</vt:lpstr>
      <vt:lpstr>PowerPoint Presentation</vt:lpstr>
      <vt:lpstr>PowerPoint Presentation</vt:lpstr>
      <vt:lpstr>PowerPoint Presentation</vt:lpstr>
      <vt:lpstr>MyCourses in numbers </vt:lpstr>
      <vt:lpstr>New features coming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2016-05-26T10:36:13Z</dcterms:created>
  <dcterms:modified xsi:type="dcterms:W3CDTF">2016-05-26T13:09:16Z</dcterms:modified>
</cp:coreProperties>
</file>