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195" r:id="rId3"/>
    <p:sldId id="2321" r:id="rId4"/>
    <p:sldId id="2193" r:id="rId5"/>
    <p:sldId id="2382" r:id="rId6"/>
    <p:sldId id="2383" r:id="rId7"/>
    <p:sldId id="2384" r:id="rId8"/>
    <p:sldId id="2323" r:id="rId9"/>
    <p:sldId id="2320" r:id="rId10"/>
    <p:sldId id="2324" r:id="rId11"/>
    <p:sldId id="2191" r:id="rId12"/>
    <p:sldId id="2297" r:id="rId13"/>
    <p:sldId id="2298" r:id="rId14"/>
    <p:sldId id="2299" r:id="rId15"/>
    <p:sldId id="2300" r:id="rId16"/>
    <p:sldId id="2301" r:id="rId17"/>
    <p:sldId id="544" r:id="rId18"/>
    <p:sldId id="2196" r:id="rId19"/>
    <p:sldId id="2215" r:id="rId20"/>
    <p:sldId id="2216" r:id="rId21"/>
    <p:sldId id="2218" r:id="rId22"/>
    <p:sldId id="579" r:id="rId23"/>
    <p:sldId id="449" r:id="rId24"/>
    <p:sldId id="2221" r:id="rId25"/>
    <p:sldId id="2222" r:id="rId26"/>
    <p:sldId id="2331" r:id="rId27"/>
    <p:sldId id="474" r:id="rId28"/>
    <p:sldId id="475" r:id="rId29"/>
    <p:sldId id="2223" r:id="rId30"/>
    <p:sldId id="2333" r:id="rId31"/>
    <p:sldId id="2332" r:id="rId32"/>
    <p:sldId id="2336" r:id="rId33"/>
    <p:sldId id="2337" r:id="rId34"/>
    <p:sldId id="2335" r:id="rId35"/>
    <p:sldId id="2334" r:id="rId36"/>
    <p:sldId id="2338" r:id="rId37"/>
    <p:sldId id="2330" r:id="rId38"/>
    <p:sldId id="2340" r:id="rId39"/>
    <p:sldId id="2197" r:id="rId40"/>
    <p:sldId id="376" r:id="rId41"/>
    <p:sldId id="2339" r:id="rId42"/>
    <p:sldId id="2341" r:id="rId43"/>
    <p:sldId id="473" r:id="rId44"/>
    <p:sldId id="2329" r:id="rId45"/>
    <p:sldId id="2386" r:id="rId46"/>
    <p:sldId id="2385" r:id="rId47"/>
    <p:sldId id="2387" r:id="rId48"/>
    <p:sldId id="2388" r:id="rId49"/>
    <p:sldId id="945" r:id="rId50"/>
    <p:sldId id="947" r:id="rId51"/>
    <p:sldId id="948" r:id="rId52"/>
    <p:sldId id="954" r:id="rId53"/>
    <p:sldId id="2199"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9A85A-54E6-4AD1-B544-176039ACA8EA}"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fi-FI"/>
        </a:p>
      </dgm:t>
    </dgm:pt>
    <dgm:pt modelId="{19B60AB4-355B-45A5-9249-1EFB3172EC81}">
      <dgm:prSet custT="1"/>
      <dgm:spPr>
        <a:solidFill>
          <a:schemeClr val="accent2"/>
        </a:solidFill>
      </dgm:spPr>
      <dgm:t>
        <a:bodyPr/>
        <a:lstStyle/>
        <a:p>
          <a:r>
            <a:rPr lang="en-GB" sz="1600" b="0" i="1" dirty="0"/>
            <a:t>1</a:t>
          </a:r>
          <a:endParaRPr lang="fi-FI" sz="1300" dirty="0"/>
        </a:p>
      </dgm:t>
    </dgm:pt>
    <dgm:pt modelId="{78056C80-E3FD-468F-9542-3E8B41C6BFF7}" type="parTrans" cxnId="{60A0937F-A47E-4586-BD4E-63C3CA0E85E8}">
      <dgm:prSet/>
      <dgm:spPr/>
      <dgm:t>
        <a:bodyPr/>
        <a:lstStyle/>
        <a:p>
          <a:endParaRPr lang="fi-FI"/>
        </a:p>
      </dgm:t>
    </dgm:pt>
    <dgm:pt modelId="{5EAF5B75-0F77-4367-8921-8EDF4C000B10}" type="sibTrans" cxnId="{60A0937F-A47E-4586-BD4E-63C3CA0E85E8}">
      <dgm:prSet/>
      <dgm:spPr/>
      <dgm:t>
        <a:bodyPr/>
        <a:lstStyle/>
        <a:p>
          <a:endParaRPr lang="fi-FI"/>
        </a:p>
      </dgm:t>
    </dgm:pt>
    <dgm:pt modelId="{7B862079-C344-4886-B417-4BE383BECAA3}">
      <dgm:prSet custT="1"/>
      <dgm:spPr>
        <a:solidFill>
          <a:schemeClr val="accent2"/>
        </a:solidFill>
      </dgm:spPr>
      <dgm:t>
        <a:bodyPr/>
        <a:lstStyle/>
        <a:p>
          <a:r>
            <a:rPr lang="en-GB" sz="1600" b="0" i="1" dirty="0"/>
            <a:t>2</a:t>
          </a:r>
          <a:r>
            <a:rPr lang="en-GB" sz="1300" b="0" i="1" dirty="0"/>
            <a:t> </a:t>
          </a:r>
          <a:endParaRPr lang="fi-FI" sz="1300" dirty="0"/>
        </a:p>
      </dgm:t>
    </dgm:pt>
    <dgm:pt modelId="{00D1368D-846F-4C6D-882D-679923B39090}" type="parTrans" cxnId="{AC7ECE05-405B-4443-A133-C0631AC752D9}">
      <dgm:prSet/>
      <dgm:spPr/>
      <dgm:t>
        <a:bodyPr/>
        <a:lstStyle/>
        <a:p>
          <a:endParaRPr lang="fi-FI"/>
        </a:p>
      </dgm:t>
    </dgm:pt>
    <dgm:pt modelId="{0181A874-1D54-477A-AB17-73FC44D5F6BC}" type="sibTrans" cxnId="{AC7ECE05-405B-4443-A133-C0631AC752D9}">
      <dgm:prSet/>
      <dgm:spPr/>
      <dgm:t>
        <a:bodyPr/>
        <a:lstStyle/>
        <a:p>
          <a:endParaRPr lang="fi-FI"/>
        </a:p>
      </dgm:t>
    </dgm:pt>
    <dgm:pt modelId="{FB2429CB-E57A-4804-B14C-EE7F9E22FFD6}">
      <dgm:prSet/>
      <dgm:spPr/>
      <dgm:t>
        <a:bodyPr/>
        <a:lstStyle/>
        <a:p>
          <a:pPr>
            <a:buFont typeface="Wingdings" panose="05000000000000000000" pitchFamily="2" charset="2"/>
            <a:buChar char="§"/>
          </a:pPr>
          <a:r>
            <a:rPr lang="en-GB" b="0" i="1" dirty="0">
              <a:solidFill>
                <a:schemeClr val="tx2"/>
              </a:solidFill>
            </a:rPr>
            <a:t>Identify your transfer tools</a:t>
          </a:r>
          <a:endParaRPr lang="fi-FI" dirty="0">
            <a:solidFill>
              <a:schemeClr val="tx2"/>
            </a:solidFill>
          </a:endParaRPr>
        </a:p>
      </dgm:t>
    </dgm:pt>
    <dgm:pt modelId="{86F75BDE-3695-4A87-8AA9-677937547419}" type="parTrans" cxnId="{67CD5F36-19CA-4379-9248-BE28DD05067F}">
      <dgm:prSet/>
      <dgm:spPr/>
      <dgm:t>
        <a:bodyPr/>
        <a:lstStyle/>
        <a:p>
          <a:endParaRPr lang="fi-FI"/>
        </a:p>
      </dgm:t>
    </dgm:pt>
    <dgm:pt modelId="{DE82D15B-6F4D-49C4-95AE-274248B8F7B5}" type="sibTrans" cxnId="{67CD5F36-19CA-4379-9248-BE28DD05067F}">
      <dgm:prSet/>
      <dgm:spPr/>
      <dgm:t>
        <a:bodyPr/>
        <a:lstStyle/>
        <a:p>
          <a:endParaRPr lang="fi-FI"/>
        </a:p>
      </dgm:t>
    </dgm:pt>
    <dgm:pt modelId="{42C3B669-F831-4AAF-9CBE-F04AEB69DA52}">
      <dgm:prSet custT="1"/>
      <dgm:spPr>
        <a:solidFill>
          <a:schemeClr val="accent2"/>
        </a:solidFill>
      </dgm:spPr>
      <dgm:t>
        <a:bodyPr/>
        <a:lstStyle/>
        <a:p>
          <a:r>
            <a:rPr lang="en-GB" sz="1600" b="0" i="1" dirty="0"/>
            <a:t>3</a:t>
          </a:r>
          <a:r>
            <a:rPr lang="en-GB" sz="1300" b="0" i="1" dirty="0"/>
            <a:t> </a:t>
          </a:r>
          <a:endParaRPr lang="fi-FI" sz="1300" dirty="0"/>
        </a:p>
      </dgm:t>
    </dgm:pt>
    <dgm:pt modelId="{B90022D3-3ED2-40A0-9D15-A57FB49E4D17}" type="parTrans" cxnId="{A2FA11AF-E198-4223-B095-2B65A2974C89}">
      <dgm:prSet/>
      <dgm:spPr/>
      <dgm:t>
        <a:bodyPr/>
        <a:lstStyle/>
        <a:p>
          <a:endParaRPr lang="fi-FI"/>
        </a:p>
      </dgm:t>
    </dgm:pt>
    <dgm:pt modelId="{7628802E-CF9B-463D-BD83-5FC50E335D29}" type="sibTrans" cxnId="{A2FA11AF-E198-4223-B095-2B65A2974C89}">
      <dgm:prSet/>
      <dgm:spPr/>
      <dgm:t>
        <a:bodyPr/>
        <a:lstStyle/>
        <a:p>
          <a:endParaRPr lang="fi-FI"/>
        </a:p>
      </dgm:t>
    </dgm:pt>
    <dgm:pt modelId="{6EFC452A-0731-458B-A716-E65C0255FA40}">
      <dgm:prSet/>
      <dgm:spPr/>
      <dgm:t>
        <a:bodyPr/>
        <a:lstStyle/>
        <a:p>
          <a:pPr>
            <a:buFont typeface="Wingdings" panose="05000000000000000000" pitchFamily="2" charset="2"/>
            <a:buChar char="§"/>
          </a:pPr>
          <a:r>
            <a:rPr lang="en-GB" b="0" i="1" dirty="0">
              <a:solidFill>
                <a:schemeClr val="tx2"/>
              </a:solidFill>
            </a:rPr>
            <a:t>Assess Article 46 tools in the light of all circumstances</a:t>
          </a:r>
          <a:endParaRPr lang="fi-FI" dirty="0">
            <a:solidFill>
              <a:schemeClr val="tx2"/>
            </a:solidFill>
          </a:endParaRPr>
        </a:p>
      </dgm:t>
    </dgm:pt>
    <dgm:pt modelId="{6A856486-21CC-4AB2-8D7D-9D354629CBCD}" type="parTrans" cxnId="{C865FAC3-035A-4D2A-9AAE-B7BEE2DA04EC}">
      <dgm:prSet/>
      <dgm:spPr/>
      <dgm:t>
        <a:bodyPr/>
        <a:lstStyle/>
        <a:p>
          <a:endParaRPr lang="fi-FI"/>
        </a:p>
      </dgm:t>
    </dgm:pt>
    <dgm:pt modelId="{CFDA3086-F5FF-47DD-8EA8-9AFEF49734AB}" type="sibTrans" cxnId="{C865FAC3-035A-4D2A-9AAE-B7BEE2DA04EC}">
      <dgm:prSet/>
      <dgm:spPr/>
      <dgm:t>
        <a:bodyPr/>
        <a:lstStyle/>
        <a:p>
          <a:endParaRPr lang="fi-FI"/>
        </a:p>
      </dgm:t>
    </dgm:pt>
    <dgm:pt modelId="{9C923DB0-D86E-4E5E-978E-77BDEBDA7C06}">
      <dgm:prSet custT="1"/>
      <dgm:spPr>
        <a:solidFill>
          <a:schemeClr val="accent2"/>
        </a:solidFill>
      </dgm:spPr>
      <dgm:t>
        <a:bodyPr/>
        <a:lstStyle/>
        <a:p>
          <a:r>
            <a:rPr lang="en-GB" sz="1600" b="0" i="1" dirty="0"/>
            <a:t>4</a:t>
          </a:r>
          <a:endParaRPr lang="fi-FI" sz="1300" dirty="0"/>
        </a:p>
      </dgm:t>
    </dgm:pt>
    <dgm:pt modelId="{F1F42D0E-1C2C-434B-9026-037D51D2C099}" type="parTrans" cxnId="{B9B88D96-8CE1-4C61-BAB6-7A238439495C}">
      <dgm:prSet/>
      <dgm:spPr/>
      <dgm:t>
        <a:bodyPr/>
        <a:lstStyle/>
        <a:p>
          <a:endParaRPr lang="fi-FI"/>
        </a:p>
      </dgm:t>
    </dgm:pt>
    <dgm:pt modelId="{20410241-7EB6-4A87-897F-A51FB706F737}" type="sibTrans" cxnId="{B9B88D96-8CE1-4C61-BAB6-7A238439495C}">
      <dgm:prSet/>
      <dgm:spPr/>
      <dgm:t>
        <a:bodyPr/>
        <a:lstStyle/>
        <a:p>
          <a:endParaRPr lang="fi-FI"/>
        </a:p>
      </dgm:t>
    </dgm:pt>
    <dgm:pt modelId="{C18AFCEB-5BF7-44C0-AC4C-F6DE7A1F7A7F}">
      <dgm:prSet/>
      <dgm:spPr/>
      <dgm:t>
        <a:bodyPr/>
        <a:lstStyle/>
        <a:p>
          <a:pPr>
            <a:buFont typeface="Wingdings" panose="05000000000000000000" pitchFamily="2" charset="2"/>
            <a:buChar char="§"/>
          </a:pPr>
          <a:r>
            <a:rPr lang="en-GB" b="0" i="1" dirty="0">
              <a:solidFill>
                <a:schemeClr val="tx2"/>
              </a:solidFill>
            </a:rPr>
            <a:t>Supplementary measures</a:t>
          </a:r>
          <a:endParaRPr lang="fi-FI" dirty="0">
            <a:solidFill>
              <a:schemeClr val="tx2"/>
            </a:solidFill>
          </a:endParaRPr>
        </a:p>
      </dgm:t>
    </dgm:pt>
    <dgm:pt modelId="{58FFE3DE-4827-4526-8874-4DE45C87A319}" type="parTrans" cxnId="{C3BA8D61-B0B2-4342-8F75-0A9D35415433}">
      <dgm:prSet/>
      <dgm:spPr/>
      <dgm:t>
        <a:bodyPr/>
        <a:lstStyle/>
        <a:p>
          <a:endParaRPr lang="fi-FI"/>
        </a:p>
      </dgm:t>
    </dgm:pt>
    <dgm:pt modelId="{57975DB6-62E3-4A3F-A294-D37902EFE338}" type="sibTrans" cxnId="{C3BA8D61-B0B2-4342-8F75-0A9D35415433}">
      <dgm:prSet/>
      <dgm:spPr/>
      <dgm:t>
        <a:bodyPr/>
        <a:lstStyle/>
        <a:p>
          <a:endParaRPr lang="fi-FI"/>
        </a:p>
      </dgm:t>
    </dgm:pt>
    <dgm:pt modelId="{F5D48A1E-A2E3-4968-AF63-A88C9C5FCB81}">
      <dgm:prSet custT="1"/>
      <dgm:spPr>
        <a:solidFill>
          <a:schemeClr val="accent2"/>
        </a:solidFill>
      </dgm:spPr>
      <dgm:t>
        <a:bodyPr/>
        <a:lstStyle/>
        <a:p>
          <a:r>
            <a:rPr lang="en-GB" sz="1600" b="0" i="1" dirty="0"/>
            <a:t>5</a:t>
          </a:r>
          <a:r>
            <a:rPr lang="en-GB" sz="1300" b="0" i="1" dirty="0"/>
            <a:t> </a:t>
          </a:r>
          <a:endParaRPr lang="fi-FI" sz="1300" dirty="0"/>
        </a:p>
      </dgm:t>
    </dgm:pt>
    <dgm:pt modelId="{C32FF435-1026-4857-8A30-A4022AB3B8E9}" type="parTrans" cxnId="{4DBEF8AD-DF28-4893-B8B6-9FD13EF35155}">
      <dgm:prSet/>
      <dgm:spPr/>
      <dgm:t>
        <a:bodyPr/>
        <a:lstStyle/>
        <a:p>
          <a:endParaRPr lang="fi-FI"/>
        </a:p>
      </dgm:t>
    </dgm:pt>
    <dgm:pt modelId="{12FED613-A8BF-40F7-9FF8-57BB48D54910}" type="sibTrans" cxnId="{4DBEF8AD-DF28-4893-B8B6-9FD13EF35155}">
      <dgm:prSet/>
      <dgm:spPr/>
      <dgm:t>
        <a:bodyPr/>
        <a:lstStyle/>
        <a:p>
          <a:endParaRPr lang="fi-FI"/>
        </a:p>
      </dgm:t>
    </dgm:pt>
    <dgm:pt modelId="{83D3FDF1-88F7-4537-979C-5CFBAB381239}">
      <dgm:prSet/>
      <dgm:spPr/>
      <dgm:t>
        <a:bodyPr/>
        <a:lstStyle/>
        <a:p>
          <a:pPr>
            <a:buFont typeface="Wingdings" panose="05000000000000000000" pitchFamily="2" charset="2"/>
            <a:buChar char="§"/>
          </a:pPr>
          <a:r>
            <a:rPr lang="en-GB" b="0" i="1" dirty="0">
              <a:solidFill>
                <a:schemeClr val="tx2"/>
              </a:solidFill>
            </a:rPr>
            <a:t>Procedural steps</a:t>
          </a:r>
          <a:endParaRPr lang="fi-FI" dirty="0">
            <a:solidFill>
              <a:schemeClr val="tx2"/>
            </a:solidFill>
          </a:endParaRPr>
        </a:p>
      </dgm:t>
    </dgm:pt>
    <dgm:pt modelId="{C78AB4DB-EA3F-49A7-9CB6-BBC2252D79CC}" type="parTrans" cxnId="{69FA4F9D-D7A3-4641-A485-7EFAF6CC6726}">
      <dgm:prSet/>
      <dgm:spPr/>
      <dgm:t>
        <a:bodyPr/>
        <a:lstStyle/>
        <a:p>
          <a:endParaRPr lang="fi-FI"/>
        </a:p>
      </dgm:t>
    </dgm:pt>
    <dgm:pt modelId="{7FAC9406-A733-48F5-B532-3F915E6D76AB}" type="sibTrans" cxnId="{69FA4F9D-D7A3-4641-A485-7EFAF6CC6726}">
      <dgm:prSet/>
      <dgm:spPr/>
      <dgm:t>
        <a:bodyPr/>
        <a:lstStyle/>
        <a:p>
          <a:endParaRPr lang="fi-FI"/>
        </a:p>
      </dgm:t>
    </dgm:pt>
    <dgm:pt modelId="{2B095A47-E720-4146-BB5F-71CEF6BD1D51}">
      <dgm:prSet custT="1"/>
      <dgm:spPr>
        <a:solidFill>
          <a:schemeClr val="accent2"/>
        </a:solidFill>
      </dgm:spPr>
      <dgm:t>
        <a:bodyPr/>
        <a:lstStyle/>
        <a:p>
          <a:r>
            <a:rPr lang="en-GB" sz="1600" b="0" i="1" dirty="0"/>
            <a:t>6</a:t>
          </a:r>
          <a:r>
            <a:rPr lang="en-GB" sz="1300" b="0" i="1" dirty="0"/>
            <a:t> </a:t>
          </a:r>
          <a:endParaRPr lang="fi-FI" sz="1300" dirty="0"/>
        </a:p>
      </dgm:t>
    </dgm:pt>
    <dgm:pt modelId="{E76CF475-058F-45FE-8925-682E66B5D04A}" type="parTrans" cxnId="{FC3D710B-F1DF-47F0-9B56-A1830C2C690A}">
      <dgm:prSet/>
      <dgm:spPr/>
      <dgm:t>
        <a:bodyPr/>
        <a:lstStyle/>
        <a:p>
          <a:endParaRPr lang="fi-FI"/>
        </a:p>
      </dgm:t>
    </dgm:pt>
    <dgm:pt modelId="{2D657C4F-7587-4392-BA18-1BD5A73E43ED}" type="sibTrans" cxnId="{FC3D710B-F1DF-47F0-9B56-A1830C2C690A}">
      <dgm:prSet/>
      <dgm:spPr/>
      <dgm:t>
        <a:bodyPr/>
        <a:lstStyle/>
        <a:p>
          <a:endParaRPr lang="fi-FI"/>
        </a:p>
      </dgm:t>
    </dgm:pt>
    <dgm:pt modelId="{6EBA1FF0-272C-426D-88C1-C7CDEFDA86E2}">
      <dgm:prSet/>
      <dgm:spPr/>
      <dgm:t>
        <a:bodyPr/>
        <a:lstStyle/>
        <a:p>
          <a:pPr>
            <a:buFont typeface="Wingdings" panose="05000000000000000000" pitchFamily="2" charset="2"/>
            <a:buChar char="§"/>
          </a:pPr>
          <a:r>
            <a:rPr lang="en-GB" b="0" i="1" dirty="0">
              <a:solidFill>
                <a:schemeClr val="tx2"/>
              </a:solidFill>
            </a:rPr>
            <a:t>Re-evaluate</a:t>
          </a:r>
          <a:endParaRPr lang="fi-FI" dirty="0">
            <a:solidFill>
              <a:schemeClr val="tx2"/>
            </a:solidFill>
          </a:endParaRPr>
        </a:p>
      </dgm:t>
    </dgm:pt>
    <dgm:pt modelId="{36F90FDA-738F-4452-A1D2-1885CB9872DE}" type="parTrans" cxnId="{4793371E-7C1C-45FC-A84F-AE305F34C7FC}">
      <dgm:prSet/>
      <dgm:spPr/>
      <dgm:t>
        <a:bodyPr/>
        <a:lstStyle/>
        <a:p>
          <a:endParaRPr lang="fi-FI"/>
        </a:p>
      </dgm:t>
    </dgm:pt>
    <dgm:pt modelId="{A30A20F0-2FC5-4CE8-8AD5-766FEEAA854A}" type="sibTrans" cxnId="{4793371E-7C1C-45FC-A84F-AE305F34C7FC}">
      <dgm:prSet/>
      <dgm:spPr/>
      <dgm:t>
        <a:bodyPr/>
        <a:lstStyle/>
        <a:p>
          <a:endParaRPr lang="fi-FI"/>
        </a:p>
      </dgm:t>
    </dgm:pt>
    <dgm:pt modelId="{CD969B78-2593-40CC-AEB8-0CEE977EBDF6}">
      <dgm:prSet/>
      <dgm:spPr/>
      <dgm:t>
        <a:bodyPr/>
        <a:lstStyle/>
        <a:p>
          <a:pPr>
            <a:buFont typeface="Wingdings" panose="05000000000000000000" pitchFamily="2" charset="2"/>
            <a:buChar char="§"/>
          </a:pPr>
          <a:r>
            <a:rPr lang="en-GB" b="0" i="1" dirty="0">
              <a:solidFill>
                <a:schemeClr val="tx2"/>
              </a:solidFill>
            </a:rPr>
            <a:t>Know your transfers</a:t>
          </a:r>
          <a:endParaRPr lang="fi-FI" dirty="0">
            <a:solidFill>
              <a:schemeClr val="tx2"/>
            </a:solidFill>
          </a:endParaRPr>
        </a:p>
      </dgm:t>
    </dgm:pt>
    <dgm:pt modelId="{B3E5523C-9EBA-454B-A68A-5975C3F38390}" type="sibTrans" cxnId="{BD81227B-9D97-4AD9-973B-515A6D2FD9BB}">
      <dgm:prSet/>
      <dgm:spPr/>
      <dgm:t>
        <a:bodyPr/>
        <a:lstStyle/>
        <a:p>
          <a:endParaRPr lang="fi-FI"/>
        </a:p>
      </dgm:t>
    </dgm:pt>
    <dgm:pt modelId="{67665429-9F29-40C8-9288-B111837331DE}" type="parTrans" cxnId="{BD81227B-9D97-4AD9-973B-515A6D2FD9BB}">
      <dgm:prSet/>
      <dgm:spPr/>
      <dgm:t>
        <a:bodyPr/>
        <a:lstStyle/>
        <a:p>
          <a:endParaRPr lang="fi-FI"/>
        </a:p>
      </dgm:t>
    </dgm:pt>
    <dgm:pt modelId="{A45DE33B-2FE4-4839-A3E7-29E65D227AEC}" type="pres">
      <dgm:prSet presAssocID="{DF89A85A-54E6-4AD1-B544-176039ACA8EA}" presName="linearFlow" presStyleCnt="0">
        <dgm:presLayoutVars>
          <dgm:dir/>
          <dgm:animLvl val="lvl"/>
          <dgm:resizeHandles val="exact"/>
        </dgm:presLayoutVars>
      </dgm:prSet>
      <dgm:spPr/>
    </dgm:pt>
    <dgm:pt modelId="{BA74569C-60F9-42F7-A08F-133A5A90DF71}" type="pres">
      <dgm:prSet presAssocID="{19B60AB4-355B-45A5-9249-1EFB3172EC81}" presName="composite" presStyleCnt="0"/>
      <dgm:spPr/>
    </dgm:pt>
    <dgm:pt modelId="{D06E99E9-1BAB-4B45-8CFC-4489DB0D1FF5}" type="pres">
      <dgm:prSet presAssocID="{19B60AB4-355B-45A5-9249-1EFB3172EC81}" presName="parentText" presStyleLbl="alignNode1" presStyleIdx="0" presStyleCnt="6">
        <dgm:presLayoutVars>
          <dgm:chMax val="1"/>
          <dgm:bulletEnabled val="1"/>
        </dgm:presLayoutVars>
      </dgm:prSet>
      <dgm:spPr/>
    </dgm:pt>
    <dgm:pt modelId="{8FD1FFD7-3DD2-4BE4-8197-FFAC83DEA909}" type="pres">
      <dgm:prSet presAssocID="{19B60AB4-355B-45A5-9249-1EFB3172EC81}" presName="descendantText" presStyleLbl="alignAcc1" presStyleIdx="0" presStyleCnt="6">
        <dgm:presLayoutVars>
          <dgm:bulletEnabled val="1"/>
        </dgm:presLayoutVars>
      </dgm:prSet>
      <dgm:spPr/>
    </dgm:pt>
    <dgm:pt modelId="{B6E50742-D1C1-4C2A-A802-9B50A1E1378D}" type="pres">
      <dgm:prSet presAssocID="{5EAF5B75-0F77-4367-8921-8EDF4C000B10}" presName="sp" presStyleCnt="0"/>
      <dgm:spPr/>
    </dgm:pt>
    <dgm:pt modelId="{A31BCB5A-AE72-4C15-8C31-5CC38C9AE8B1}" type="pres">
      <dgm:prSet presAssocID="{7B862079-C344-4886-B417-4BE383BECAA3}" presName="composite" presStyleCnt="0"/>
      <dgm:spPr/>
    </dgm:pt>
    <dgm:pt modelId="{15261DDC-6C1C-40B2-9EF0-F8B914F78461}" type="pres">
      <dgm:prSet presAssocID="{7B862079-C344-4886-B417-4BE383BECAA3}" presName="parentText" presStyleLbl="alignNode1" presStyleIdx="1" presStyleCnt="6">
        <dgm:presLayoutVars>
          <dgm:chMax val="1"/>
          <dgm:bulletEnabled val="1"/>
        </dgm:presLayoutVars>
      </dgm:prSet>
      <dgm:spPr/>
    </dgm:pt>
    <dgm:pt modelId="{9425954A-30A7-4D9A-A50B-88BCEC89809D}" type="pres">
      <dgm:prSet presAssocID="{7B862079-C344-4886-B417-4BE383BECAA3}" presName="descendantText" presStyleLbl="alignAcc1" presStyleIdx="1" presStyleCnt="6">
        <dgm:presLayoutVars>
          <dgm:bulletEnabled val="1"/>
        </dgm:presLayoutVars>
      </dgm:prSet>
      <dgm:spPr/>
    </dgm:pt>
    <dgm:pt modelId="{62A16A17-3488-4CCD-AB48-3315A2A5EEA2}" type="pres">
      <dgm:prSet presAssocID="{0181A874-1D54-477A-AB17-73FC44D5F6BC}" presName="sp" presStyleCnt="0"/>
      <dgm:spPr/>
    </dgm:pt>
    <dgm:pt modelId="{62419CB0-3F24-4A4A-85C9-D4E57D10BE29}" type="pres">
      <dgm:prSet presAssocID="{42C3B669-F831-4AAF-9CBE-F04AEB69DA52}" presName="composite" presStyleCnt="0"/>
      <dgm:spPr/>
    </dgm:pt>
    <dgm:pt modelId="{2EA0A2F9-230C-4152-9087-9C9025305874}" type="pres">
      <dgm:prSet presAssocID="{42C3B669-F831-4AAF-9CBE-F04AEB69DA52}" presName="parentText" presStyleLbl="alignNode1" presStyleIdx="2" presStyleCnt="6">
        <dgm:presLayoutVars>
          <dgm:chMax val="1"/>
          <dgm:bulletEnabled val="1"/>
        </dgm:presLayoutVars>
      </dgm:prSet>
      <dgm:spPr/>
    </dgm:pt>
    <dgm:pt modelId="{A63C6FE7-D235-4090-9375-06C2D3151583}" type="pres">
      <dgm:prSet presAssocID="{42C3B669-F831-4AAF-9CBE-F04AEB69DA52}" presName="descendantText" presStyleLbl="alignAcc1" presStyleIdx="2" presStyleCnt="6">
        <dgm:presLayoutVars>
          <dgm:bulletEnabled val="1"/>
        </dgm:presLayoutVars>
      </dgm:prSet>
      <dgm:spPr/>
    </dgm:pt>
    <dgm:pt modelId="{1C289C63-1477-4C2E-9449-149FEB39460C}" type="pres">
      <dgm:prSet presAssocID="{7628802E-CF9B-463D-BD83-5FC50E335D29}" presName="sp" presStyleCnt="0"/>
      <dgm:spPr/>
    </dgm:pt>
    <dgm:pt modelId="{56416F83-66BC-409F-B3B8-B9DA857D28DD}" type="pres">
      <dgm:prSet presAssocID="{9C923DB0-D86E-4E5E-978E-77BDEBDA7C06}" presName="composite" presStyleCnt="0"/>
      <dgm:spPr/>
    </dgm:pt>
    <dgm:pt modelId="{6D548D46-5A4B-4E16-BC97-1ED882348971}" type="pres">
      <dgm:prSet presAssocID="{9C923DB0-D86E-4E5E-978E-77BDEBDA7C06}" presName="parentText" presStyleLbl="alignNode1" presStyleIdx="3" presStyleCnt="6" custLinFactNeighborX="-15976">
        <dgm:presLayoutVars>
          <dgm:chMax val="1"/>
          <dgm:bulletEnabled val="1"/>
        </dgm:presLayoutVars>
      </dgm:prSet>
      <dgm:spPr/>
    </dgm:pt>
    <dgm:pt modelId="{74C0BD13-DAE4-4368-BC93-C003C4460F6D}" type="pres">
      <dgm:prSet presAssocID="{9C923DB0-D86E-4E5E-978E-77BDEBDA7C06}" presName="descendantText" presStyleLbl="alignAcc1" presStyleIdx="3" presStyleCnt="6">
        <dgm:presLayoutVars>
          <dgm:bulletEnabled val="1"/>
        </dgm:presLayoutVars>
      </dgm:prSet>
      <dgm:spPr/>
    </dgm:pt>
    <dgm:pt modelId="{59F6D117-E4FD-4FAB-8AAB-446737E630E2}" type="pres">
      <dgm:prSet presAssocID="{20410241-7EB6-4A87-897F-A51FB706F737}" presName="sp" presStyleCnt="0"/>
      <dgm:spPr/>
    </dgm:pt>
    <dgm:pt modelId="{6968F08C-7FE4-4DC9-B5F3-25F233818583}" type="pres">
      <dgm:prSet presAssocID="{F5D48A1E-A2E3-4968-AF63-A88C9C5FCB81}" presName="composite" presStyleCnt="0"/>
      <dgm:spPr/>
    </dgm:pt>
    <dgm:pt modelId="{E966B55E-BB58-48FD-9563-35C2A022757A}" type="pres">
      <dgm:prSet presAssocID="{F5D48A1E-A2E3-4968-AF63-A88C9C5FCB81}" presName="parentText" presStyleLbl="alignNode1" presStyleIdx="4" presStyleCnt="6">
        <dgm:presLayoutVars>
          <dgm:chMax val="1"/>
          <dgm:bulletEnabled val="1"/>
        </dgm:presLayoutVars>
      </dgm:prSet>
      <dgm:spPr/>
    </dgm:pt>
    <dgm:pt modelId="{27241E2A-DB0D-4EC8-B81E-1A8AB75B8D62}" type="pres">
      <dgm:prSet presAssocID="{F5D48A1E-A2E3-4968-AF63-A88C9C5FCB81}" presName="descendantText" presStyleLbl="alignAcc1" presStyleIdx="4" presStyleCnt="6">
        <dgm:presLayoutVars>
          <dgm:bulletEnabled val="1"/>
        </dgm:presLayoutVars>
      </dgm:prSet>
      <dgm:spPr/>
    </dgm:pt>
    <dgm:pt modelId="{EE231A9F-70B5-4709-A2BF-C88E1CFF55F2}" type="pres">
      <dgm:prSet presAssocID="{12FED613-A8BF-40F7-9FF8-57BB48D54910}" presName="sp" presStyleCnt="0"/>
      <dgm:spPr/>
    </dgm:pt>
    <dgm:pt modelId="{EAEDA557-C9C2-4F7D-A7FA-237D9536C8B6}" type="pres">
      <dgm:prSet presAssocID="{2B095A47-E720-4146-BB5F-71CEF6BD1D51}" presName="composite" presStyleCnt="0"/>
      <dgm:spPr/>
    </dgm:pt>
    <dgm:pt modelId="{E646D673-159F-4C08-B62D-08D60A92D472}" type="pres">
      <dgm:prSet presAssocID="{2B095A47-E720-4146-BB5F-71CEF6BD1D51}" presName="parentText" presStyleLbl="alignNode1" presStyleIdx="5" presStyleCnt="6">
        <dgm:presLayoutVars>
          <dgm:chMax val="1"/>
          <dgm:bulletEnabled val="1"/>
        </dgm:presLayoutVars>
      </dgm:prSet>
      <dgm:spPr/>
    </dgm:pt>
    <dgm:pt modelId="{386D1021-DFE4-4043-92E8-3A9F53BFED28}" type="pres">
      <dgm:prSet presAssocID="{2B095A47-E720-4146-BB5F-71CEF6BD1D51}" presName="descendantText" presStyleLbl="alignAcc1" presStyleIdx="5" presStyleCnt="6">
        <dgm:presLayoutVars>
          <dgm:bulletEnabled val="1"/>
        </dgm:presLayoutVars>
      </dgm:prSet>
      <dgm:spPr/>
    </dgm:pt>
  </dgm:ptLst>
  <dgm:cxnLst>
    <dgm:cxn modelId="{52385705-4E9F-42F7-A7EC-0CC8C482096B}" type="presOf" srcId="{6EBA1FF0-272C-426D-88C1-C7CDEFDA86E2}" destId="{386D1021-DFE4-4043-92E8-3A9F53BFED28}" srcOrd="0" destOrd="0" presId="urn:microsoft.com/office/officeart/2005/8/layout/chevron2"/>
    <dgm:cxn modelId="{AC7ECE05-405B-4443-A133-C0631AC752D9}" srcId="{DF89A85A-54E6-4AD1-B544-176039ACA8EA}" destId="{7B862079-C344-4886-B417-4BE383BECAA3}" srcOrd="1" destOrd="0" parTransId="{00D1368D-846F-4C6D-882D-679923B39090}" sibTransId="{0181A874-1D54-477A-AB17-73FC44D5F6BC}"/>
    <dgm:cxn modelId="{FC3D710B-F1DF-47F0-9B56-A1830C2C690A}" srcId="{DF89A85A-54E6-4AD1-B544-176039ACA8EA}" destId="{2B095A47-E720-4146-BB5F-71CEF6BD1D51}" srcOrd="5" destOrd="0" parTransId="{E76CF475-058F-45FE-8925-682E66B5D04A}" sibTransId="{2D657C4F-7587-4392-BA18-1BD5A73E43ED}"/>
    <dgm:cxn modelId="{8829A013-0C80-47FD-956D-A4DEA3D2D4ED}" type="presOf" srcId="{19B60AB4-355B-45A5-9249-1EFB3172EC81}" destId="{D06E99E9-1BAB-4B45-8CFC-4489DB0D1FF5}" srcOrd="0" destOrd="0" presId="urn:microsoft.com/office/officeart/2005/8/layout/chevron2"/>
    <dgm:cxn modelId="{2337AB14-6183-47BD-A154-344323DD16A6}" type="presOf" srcId="{9C923DB0-D86E-4E5E-978E-77BDEBDA7C06}" destId="{6D548D46-5A4B-4E16-BC97-1ED882348971}" srcOrd="0" destOrd="0" presId="urn:microsoft.com/office/officeart/2005/8/layout/chevron2"/>
    <dgm:cxn modelId="{888CBF1B-2165-4E47-B2AB-75085963C064}" type="presOf" srcId="{83D3FDF1-88F7-4537-979C-5CFBAB381239}" destId="{27241E2A-DB0D-4EC8-B81E-1A8AB75B8D62}" srcOrd="0" destOrd="0" presId="urn:microsoft.com/office/officeart/2005/8/layout/chevron2"/>
    <dgm:cxn modelId="{4793371E-7C1C-45FC-A84F-AE305F34C7FC}" srcId="{2B095A47-E720-4146-BB5F-71CEF6BD1D51}" destId="{6EBA1FF0-272C-426D-88C1-C7CDEFDA86E2}" srcOrd="0" destOrd="0" parTransId="{36F90FDA-738F-4452-A1D2-1885CB9872DE}" sibTransId="{A30A20F0-2FC5-4CE8-8AD5-766FEEAA854A}"/>
    <dgm:cxn modelId="{B3821124-7AF2-47BC-AB0C-A9613001548E}" type="presOf" srcId="{DF89A85A-54E6-4AD1-B544-176039ACA8EA}" destId="{A45DE33B-2FE4-4839-A3E7-29E65D227AEC}" srcOrd="0" destOrd="0" presId="urn:microsoft.com/office/officeart/2005/8/layout/chevron2"/>
    <dgm:cxn modelId="{67CD5F36-19CA-4379-9248-BE28DD05067F}" srcId="{7B862079-C344-4886-B417-4BE383BECAA3}" destId="{FB2429CB-E57A-4804-B14C-EE7F9E22FFD6}" srcOrd="0" destOrd="0" parTransId="{86F75BDE-3695-4A87-8AA9-677937547419}" sibTransId="{DE82D15B-6F4D-49C4-95AE-274248B8F7B5}"/>
    <dgm:cxn modelId="{C3BA8D61-B0B2-4342-8F75-0A9D35415433}" srcId="{9C923DB0-D86E-4E5E-978E-77BDEBDA7C06}" destId="{C18AFCEB-5BF7-44C0-AC4C-F6DE7A1F7A7F}" srcOrd="0" destOrd="0" parTransId="{58FFE3DE-4827-4526-8874-4DE45C87A319}" sibTransId="{57975DB6-62E3-4A3F-A294-D37902EFE338}"/>
    <dgm:cxn modelId="{DF72C64D-5769-49D4-B892-CE03A496E5A8}" type="presOf" srcId="{6EFC452A-0731-458B-A716-E65C0255FA40}" destId="{A63C6FE7-D235-4090-9375-06C2D3151583}" srcOrd="0" destOrd="0" presId="urn:microsoft.com/office/officeart/2005/8/layout/chevron2"/>
    <dgm:cxn modelId="{C1B88A53-B5AF-4A7A-83E7-8B18C08012A1}" type="presOf" srcId="{C18AFCEB-5BF7-44C0-AC4C-F6DE7A1F7A7F}" destId="{74C0BD13-DAE4-4368-BC93-C003C4460F6D}" srcOrd="0" destOrd="0" presId="urn:microsoft.com/office/officeart/2005/8/layout/chevron2"/>
    <dgm:cxn modelId="{BD81227B-9D97-4AD9-973B-515A6D2FD9BB}" srcId="{19B60AB4-355B-45A5-9249-1EFB3172EC81}" destId="{CD969B78-2593-40CC-AEB8-0CEE977EBDF6}" srcOrd="0" destOrd="0" parTransId="{67665429-9F29-40C8-9288-B111837331DE}" sibTransId="{B3E5523C-9EBA-454B-A68A-5975C3F38390}"/>
    <dgm:cxn modelId="{60A0937F-A47E-4586-BD4E-63C3CA0E85E8}" srcId="{DF89A85A-54E6-4AD1-B544-176039ACA8EA}" destId="{19B60AB4-355B-45A5-9249-1EFB3172EC81}" srcOrd="0" destOrd="0" parTransId="{78056C80-E3FD-468F-9542-3E8B41C6BFF7}" sibTransId="{5EAF5B75-0F77-4367-8921-8EDF4C000B10}"/>
    <dgm:cxn modelId="{8182C68F-DBC4-451D-B96F-D2FBF82D54E9}" type="presOf" srcId="{CD969B78-2593-40CC-AEB8-0CEE977EBDF6}" destId="{8FD1FFD7-3DD2-4BE4-8197-FFAC83DEA909}" srcOrd="0" destOrd="0" presId="urn:microsoft.com/office/officeart/2005/8/layout/chevron2"/>
    <dgm:cxn modelId="{B9B88D96-8CE1-4C61-BAB6-7A238439495C}" srcId="{DF89A85A-54E6-4AD1-B544-176039ACA8EA}" destId="{9C923DB0-D86E-4E5E-978E-77BDEBDA7C06}" srcOrd="3" destOrd="0" parTransId="{F1F42D0E-1C2C-434B-9026-037D51D2C099}" sibTransId="{20410241-7EB6-4A87-897F-A51FB706F737}"/>
    <dgm:cxn modelId="{120A569C-50DE-4D56-B37D-16722BD2C3D8}" type="presOf" srcId="{F5D48A1E-A2E3-4968-AF63-A88C9C5FCB81}" destId="{E966B55E-BB58-48FD-9563-35C2A022757A}" srcOrd="0" destOrd="0" presId="urn:microsoft.com/office/officeart/2005/8/layout/chevron2"/>
    <dgm:cxn modelId="{69FA4F9D-D7A3-4641-A485-7EFAF6CC6726}" srcId="{F5D48A1E-A2E3-4968-AF63-A88C9C5FCB81}" destId="{83D3FDF1-88F7-4537-979C-5CFBAB381239}" srcOrd="0" destOrd="0" parTransId="{C78AB4DB-EA3F-49A7-9CB6-BBC2252D79CC}" sibTransId="{7FAC9406-A733-48F5-B532-3F915E6D76AB}"/>
    <dgm:cxn modelId="{4DBEF8AD-DF28-4893-B8B6-9FD13EF35155}" srcId="{DF89A85A-54E6-4AD1-B544-176039ACA8EA}" destId="{F5D48A1E-A2E3-4968-AF63-A88C9C5FCB81}" srcOrd="4" destOrd="0" parTransId="{C32FF435-1026-4857-8A30-A4022AB3B8E9}" sibTransId="{12FED613-A8BF-40F7-9FF8-57BB48D54910}"/>
    <dgm:cxn modelId="{A2FA11AF-E198-4223-B095-2B65A2974C89}" srcId="{DF89A85A-54E6-4AD1-B544-176039ACA8EA}" destId="{42C3B669-F831-4AAF-9CBE-F04AEB69DA52}" srcOrd="2" destOrd="0" parTransId="{B90022D3-3ED2-40A0-9D15-A57FB49E4D17}" sibTransId="{7628802E-CF9B-463D-BD83-5FC50E335D29}"/>
    <dgm:cxn modelId="{1C8743B5-511A-47A8-AE49-FE4ABB72B465}" type="presOf" srcId="{2B095A47-E720-4146-BB5F-71CEF6BD1D51}" destId="{E646D673-159F-4C08-B62D-08D60A92D472}" srcOrd="0" destOrd="0" presId="urn:microsoft.com/office/officeart/2005/8/layout/chevron2"/>
    <dgm:cxn modelId="{A8780BBA-EC51-4ED1-822C-5A759D04EEFF}" type="presOf" srcId="{42C3B669-F831-4AAF-9CBE-F04AEB69DA52}" destId="{2EA0A2F9-230C-4152-9087-9C9025305874}" srcOrd="0" destOrd="0" presId="urn:microsoft.com/office/officeart/2005/8/layout/chevron2"/>
    <dgm:cxn modelId="{63985FBC-8B48-43D1-AFC7-212A31F220CE}" type="presOf" srcId="{FB2429CB-E57A-4804-B14C-EE7F9E22FFD6}" destId="{9425954A-30A7-4D9A-A50B-88BCEC89809D}" srcOrd="0" destOrd="0" presId="urn:microsoft.com/office/officeart/2005/8/layout/chevron2"/>
    <dgm:cxn modelId="{C865FAC3-035A-4D2A-9AAE-B7BEE2DA04EC}" srcId="{42C3B669-F831-4AAF-9CBE-F04AEB69DA52}" destId="{6EFC452A-0731-458B-A716-E65C0255FA40}" srcOrd="0" destOrd="0" parTransId="{6A856486-21CC-4AB2-8D7D-9D354629CBCD}" sibTransId="{CFDA3086-F5FF-47DD-8EA8-9AFEF49734AB}"/>
    <dgm:cxn modelId="{9274ACCC-2518-4E11-9806-1D5A836E6A88}" type="presOf" srcId="{7B862079-C344-4886-B417-4BE383BECAA3}" destId="{15261DDC-6C1C-40B2-9EF0-F8B914F78461}" srcOrd="0" destOrd="0" presId="urn:microsoft.com/office/officeart/2005/8/layout/chevron2"/>
    <dgm:cxn modelId="{D034C138-FE48-4A31-9E87-65294F69552E}" type="presParOf" srcId="{A45DE33B-2FE4-4839-A3E7-29E65D227AEC}" destId="{BA74569C-60F9-42F7-A08F-133A5A90DF71}" srcOrd="0" destOrd="0" presId="urn:microsoft.com/office/officeart/2005/8/layout/chevron2"/>
    <dgm:cxn modelId="{12CE834A-F9D8-46E5-959D-A7B3CC7E047B}" type="presParOf" srcId="{BA74569C-60F9-42F7-A08F-133A5A90DF71}" destId="{D06E99E9-1BAB-4B45-8CFC-4489DB0D1FF5}" srcOrd="0" destOrd="0" presId="urn:microsoft.com/office/officeart/2005/8/layout/chevron2"/>
    <dgm:cxn modelId="{110C3D74-A8E7-4D20-96F2-BD7E55189D96}" type="presParOf" srcId="{BA74569C-60F9-42F7-A08F-133A5A90DF71}" destId="{8FD1FFD7-3DD2-4BE4-8197-FFAC83DEA909}" srcOrd="1" destOrd="0" presId="urn:microsoft.com/office/officeart/2005/8/layout/chevron2"/>
    <dgm:cxn modelId="{ABE3C799-CB93-4C7B-9825-FCF0A62DACCB}" type="presParOf" srcId="{A45DE33B-2FE4-4839-A3E7-29E65D227AEC}" destId="{B6E50742-D1C1-4C2A-A802-9B50A1E1378D}" srcOrd="1" destOrd="0" presId="urn:microsoft.com/office/officeart/2005/8/layout/chevron2"/>
    <dgm:cxn modelId="{897AB204-E6B4-4FAA-8C19-310C7576E6D9}" type="presParOf" srcId="{A45DE33B-2FE4-4839-A3E7-29E65D227AEC}" destId="{A31BCB5A-AE72-4C15-8C31-5CC38C9AE8B1}" srcOrd="2" destOrd="0" presId="urn:microsoft.com/office/officeart/2005/8/layout/chevron2"/>
    <dgm:cxn modelId="{3ED9CE4E-9066-4221-817D-5D47CAE267C4}" type="presParOf" srcId="{A31BCB5A-AE72-4C15-8C31-5CC38C9AE8B1}" destId="{15261DDC-6C1C-40B2-9EF0-F8B914F78461}" srcOrd="0" destOrd="0" presId="urn:microsoft.com/office/officeart/2005/8/layout/chevron2"/>
    <dgm:cxn modelId="{2785C3B8-88A7-452E-8484-18F3066EF54F}" type="presParOf" srcId="{A31BCB5A-AE72-4C15-8C31-5CC38C9AE8B1}" destId="{9425954A-30A7-4D9A-A50B-88BCEC89809D}" srcOrd="1" destOrd="0" presId="urn:microsoft.com/office/officeart/2005/8/layout/chevron2"/>
    <dgm:cxn modelId="{5525E24B-9147-473F-AD04-38AAA7EE7C33}" type="presParOf" srcId="{A45DE33B-2FE4-4839-A3E7-29E65D227AEC}" destId="{62A16A17-3488-4CCD-AB48-3315A2A5EEA2}" srcOrd="3" destOrd="0" presId="urn:microsoft.com/office/officeart/2005/8/layout/chevron2"/>
    <dgm:cxn modelId="{121B927D-DDA3-43BC-8BE1-46FAF2A04836}" type="presParOf" srcId="{A45DE33B-2FE4-4839-A3E7-29E65D227AEC}" destId="{62419CB0-3F24-4A4A-85C9-D4E57D10BE29}" srcOrd="4" destOrd="0" presId="urn:microsoft.com/office/officeart/2005/8/layout/chevron2"/>
    <dgm:cxn modelId="{88273C95-D099-4A68-A27B-F7681FA37A97}" type="presParOf" srcId="{62419CB0-3F24-4A4A-85C9-D4E57D10BE29}" destId="{2EA0A2F9-230C-4152-9087-9C9025305874}" srcOrd="0" destOrd="0" presId="urn:microsoft.com/office/officeart/2005/8/layout/chevron2"/>
    <dgm:cxn modelId="{B7ED3EBD-4EA7-47CE-B0A5-4F95D528687A}" type="presParOf" srcId="{62419CB0-3F24-4A4A-85C9-D4E57D10BE29}" destId="{A63C6FE7-D235-4090-9375-06C2D3151583}" srcOrd="1" destOrd="0" presId="urn:microsoft.com/office/officeart/2005/8/layout/chevron2"/>
    <dgm:cxn modelId="{FB15B775-421C-4BCB-B78B-E1A37661D463}" type="presParOf" srcId="{A45DE33B-2FE4-4839-A3E7-29E65D227AEC}" destId="{1C289C63-1477-4C2E-9449-149FEB39460C}" srcOrd="5" destOrd="0" presId="urn:microsoft.com/office/officeart/2005/8/layout/chevron2"/>
    <dgm:cxn modelId="{2428F1F4-F33F-478F-84C2-BE215C4278AF}" type="presParOf" srcId="{A45DE33B-2FE4-4839-A3E7-29E65D227AEC}" destId="{56416F83-66BC-409F-B3B8-B9DA857D28DD}" srcOrd="6" destOrd="0" presId="urn:microsoft.com/office/officeart/2005/8/layout/chevron2"/>
    <dgm:cxn modelId="{0A672220-98BC-4AC3-BE6F-65300C32508A}" type="presParOf" srcId="{56416F83-66BC-409F-B3B8-B9DA857D28DD}" destId="{6D548D46-5A4B-4E16-BC97-1ED882348971}" srcOrd="0" destOrd="0" presId="urn:microsoft.com/office/officeart/2005/8/layout/chevron2"/>
    <dgm:cxn modelId="{04FF43CD-06A0-4B05-9E83-4F4B5C606F53}" type="presParOf" srcId="{56416F83-66BC-409F-B3B8-B9DA857D28DD}" destId="{74C0BD13-DAE4-4368-BC93-C003C4460F6D}" srcOrd="1" destOrd="0" presId="urn:microsoft.com/office/officeart/2005/8/layout/chevron2"/>
    <dgm:cxn modelId="{DFBA685B-2A0A-4451-8962-6D806DCC9FA7}" type="presParOf" srcId="{A45DE33B-2FE4-4839-A3E7-29E65D227AEC}" destId="{59F6D117-E4FD-4FAB-8AAB-446737E630E2}" srcOrd="7" destOrd="0" presId="urn:microsoft.com/office/officeart/2005/8/layout/chevron2"/>
    <dgm:cxn modelId="{955A971D-2FEB-442C-8879-80A8907F82B9}" type="presParOf" srcId="{A45DE33B-2FE4-4839-A3E7-29E65D227AEC}" destId="{6968F08C-7FE4-4DC9-B5F3-25F233818583}" srcOrd="8" destOrd="0" presId="urn:microsoft.com/office/officeart/2005/8/layout/chevron2"/>
    <dgm:cxn modelId="{6AEA3CC9-9CB7-4422-8F43-1337716F3DA6}" type="presParOf" srcId="{6968F08C-7FE4-4DC9-B5F3-25F233818583}" destId="{E966B55E-BB58-48FD-9563-35C2A022757A}" srcOrd="0" destOrd="0" presId="urn:microsoft.com/office/officeart/2005/8/layout/chevron2"/>
    <dgm:cxn modelId="{398BF448-8A7F-4719-882A-8119D241E1BE}" type="presParOf" srcId="{6968F08C-7FE4-4DC9-B5F3-25F233818583}" destId="{27241E2A-DB0D-4EC8-B81E-1A8AB75B8D62}" srcOrd="1" destOrd="0" presId="urn:microsoft.com/office/officeart/2005/8/layout/chevron2"/>
    <dgm:cxn modelId="{5E8708FD-7392-4254-A36C-012ACA90B48E}" type="presParOf" srcId="{A45DE33B-2FE4-4839-A3E7-29E65D227AEC}" destId="{EE231A9F-70B5-4709-A2BF-C88E1CFF55F2}" srcOrd="9" destOrd="0" presId="urn:microsoft.com/office/officeart/2005/8/layout/chevron2"/>
    <dgm:cxn modelId="{C66DDD5B-3ACB-4062-B21E-49DD07A7BB80}" type="presParOf" srcId="{A45DE33B-2FE4-4839-A3E7-29E65D227AEC}" destId="{EAEDA557-C9C2-4F7D-A7FA-237D9536C8B6}" srcOrd="10" destOrd="0" presId="urn:microsoft.com/office/officeart/2005/8/layout/chevron2"/>
    <dgm:cxn modelId="{703A4EE4-0138-45A0-8803-83FC5DEECABB}" type="presParOf" srcId="{EAEDA557-C9C2-4F7D-A7FA-237D9536C8B6}" destId="{E646D673-159F-4C08-B62D-08D60A92D472}" srcOrd="0" destOrd="0" presId="urn:microsoft.com/office/officeart/2005/8/layout/chevron2"/>
    <dgm:cxn modelId="{3BEBC5D6-91FE-48F6-84FD-C92F059C5EB7}" type="presParOf" srcId="{EAEDA557-C9C2-4F7D-A7FA-237D9536C8B6}" destId="{386D1021-DFE4-4043-92E8-3A9F53BFED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9A85A-54E6-4AD1-B544-176039ACA8EA}"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fi-FI"/>
        </a:p>
      </dgm:t>
    </dgm:pt>
    <dgm:pt modelId="{19B60AB4-355B-45A5-9249-1EFB3172EC81}">
      <dgm:prSet custT="1"/>
      <dgm:spPr>
        <a:solidFill>
          <a:schemeClr val="accent2"/>
        </a:solidFill>
      </dgm:spPr>
      <dgm:t>
        <a:bodyPr/>
        <a:lstStyle/>
        <a:p>
          <a:pPr marL="0">
            <a:buNone/>
          </a:pPr>
          <a:r>
            <a:rPr lang="en-GB" sz="2000" dirty="0"/>
            <a:t>Legal context will depend on the circumstances</a:t>
          </a:r>
          <a:endParaRPr lang="fi-FI" sz="1600" dirty="0"/>
        </a:p>
      </dgm:t>
    </dgm:pt>
    <dgm:pt modelId="{78056C80-E3FD-468F-9542-3E8B41C6BFF7}" type="parTrans" cxnId="{60A0937F-A47E-4586-BD4E-63C3CA0E85E8}">
      <dgm:prSet/>
      <dgm:spPr/>
      <dgm:t>
        <a:bodyPr/>
        <a:lstStyle/>
        <a:p>
          <a:endParaRPr lang="fi-FI"/>
        </a:p>
      </dgm:t>
    </dgm:pt>
    <dgm:pt modelId="{5EAF5B75-0F77-4367-8921-8EDF4C000B10}" type="sibTrans" cxnId="{60A0937F-A47E-4586-BD4E-63C3CA0E85E8}">
      <dgm:prSet/>
      <dgm:spPr/>
      <dgm:t>
        <a:bodyPr/>
        <a:lstStyle/>
        <a:p>
          <a:endParaRPr lang="fi-FI"/>
        </a:p>
      </dgm:t>
    </dgm:pt>
    <dgm:pt modelId="{2210B4D8-C02D-4B01-B264-D8977D909A46}">
      <dgm:prSet custT="1"/>
      <dgm:spPr>
        <a:solidFill>
          <a:schemeClr val="accent2"/>
        </a:solidFill>
      </dgm:spPr>
      <dgm:t>
        <a:bodyPr/>
        <a:lstStyle/>
        <a:p>
          <a:pPr marL="288000">
            <a:buFont typeface="Wingdings" panose="05000000000000000000" pitchFamily="2" charset="2"/>
            <a:buChar char="§"/>
          </a:pPr>
          <a:r>
            <a:rPr lang="en-GB" sz="1800" dirty="0"/>
            <a:t>Purposes for which the data are transferred and processed</a:t>
          </a:r>
          <a:endParaRPr lang="fi-FI" sz="1800" dirty="0"/>
        </a:p>
      </dgm:t>
    </dgm:pt>
    <dgm:pt modelId="{4ED17C91-F8DF-488C-AAA3-17B24D2C7450}" type="parTrans" cxnId="{F3690C56-09D3-46B6-8E8C-E63460FA4699}">
      <dgm:prSet/>
      <dgm:spPr/>
      <dgm:t>
        <a:bodyPr/>
        <a:lstStyle/>
        <a:p>
          <a:endParaRPr lang="de-DE"/>
        </a:p>
      </dgm:t>
    </dgm:pt>
    <dgm:pt modelId="{ACF7BA55-DA8D-40D6-8BA2-2D7406ECAAC0}" type="sibTrans" cxnId="{F3690C56-09D3-46B6-8E8C-E63460FA4699}">
      <dgm:prSet/>
      <dgm:spPr/>
      <dgm:t>
        <a:bodyPr/>
        <a:lstStyle/>
        <a:p>
          <a:endParaRPr lang="de-DE"/>
        </a:p>
      </dgm:t>
    </dgm:pt>
    <dgm:pt modelId="{321D098C-6174-4611-A5A9-16B30D2FC8EC}">
      <dgm:prSet custT="1"/>
      <dgm:spPr>
        <a:solidFill>
          <a:schemeClr val="accent2"/>
        </a:solidFill>
      </dgm:spPr>
      <dgm:t>
        <a:bodyPr/>
        <a:lstStyle/>
        <a:p>
          <a:pPr marL="288000">
            <a:buFont typeface="Wingdings" panose="05000000000000000000" pitchFamily="2" charset="2"/>
            <a:buChar char="§"/>
          </a:pPr>
          <a:r>
            <a:rPr lang="en-GB" sz="1800" dirty="0"/>
            <a:t>Types of entities involved in the processing (public/private)</a:t>
          </a:r>
          <a:endParaRPr lang="fi-FI" sz="1800" dirty="0"/>
        </a:p>
      </dgm:t>
    </dgm:pt>
    <dgm:pt modelId="{1E419792-1069-4530-95EC-1E27C2E89FA9}" type="parTrans" cxnId="{727E97E3-8BC2-4C5C-BB0D-7F1ECE0A74DB}">
      <dgm:prSet/>
      <dgm:spPr/>
      <dgm:t>
        <a:bodyPr/>
        <a:lstStyle/>
        <a:p>
          <a:endParaRPr lang="de-DE"/>
        </a:p>
      </dgm:t>
    </dgm:pt>
    <dgm:pt modelId="{1163194F-880C-447C-90A1-984B6EEB89E3}" type="sibTrans" cxnId="{727E97E3-8BC2-4C5C-BB0D-7F1ECE0A74DB}">
      <dgm:prSet/>
      <dgm:spPr/>
      <dgm:t>
        <a:bodyPr/>
        <a:lstStyle/>
        <a:p>
          <a:endParaRPr lang="de-DE"/>
        </a:p>
      </dgm:t>
    </dgm:pt>
    <dgm:pt modelId="{59EC9165-924D-4786-A210-78D0A3A14438}">
      <dgm:prSet custT="1"/>
      <dgm:spPr>
        <a:solidFill>
          <a:schemeClr val="accent2"/>
        </a:solidFill>
      </dgm:spPr>
      <dgm:t>
        <a:bodyPr/>
        <a:lstStyle/>
        <a:p>
          <a:pPr marL="288000">
            <a:buFont typeface="Wingdings" panose="05000000000000000000" pitchFamily="2" charset="2"/>
            <a:buChar char="§"/>
          </a:pPr>
          <a:r>
            <a:rPr lang="en-GB" sz="1800" dirty="0"/>
            <a:t>Categories of personal data transferred (children; sensitive, special); </a:t>
          </a:r>
          <a:endParaRPr lang="fi-FI" sz="1800" dirty="0"/>
        </a:p>
      </dgm:t>
    </dgm:pt>
    <dgm:pt modelId="{15A183C5-4D20-4F59-ABCC-BA319939FC6B}" type="parTrans" cxnId="{6B0197A0-2FFA-431E-A808-F6536F35C19F}">
      <dgm:prSet/>
      <dgm:spPr/>
      <dgm:t>
        <a:bodyPr/>
        <a:lstStyle/>
        <a:p>
          <a:endParaRPr lang="de-DE"/>
        </a:p>
      </dgm:t>
    </dgm:pt>
    <dgm:pt modelId="{A6B17A8A-05B0-463D-AA47-B9C57A7E6BA4}" type="sibTrans" cxnId="{6B0197A0-2FFA-431E-A808-F6536F35C19F}">
      <dgm:prSet/>
      <dgm:spPr/>
      <dgm:t>
        <a:bodyPr/>
        <a:lstStyle/>
        <a:p>
          <a:endParaRPr lang="de-DE"/>
        </a:p>
      </dgm:t>
    </dgm:pt>
    <dgm:pt modelId="{F859EEBC-7186-4134-908E-EB18FEE50C0E}">
      <dgm:prSet custT="1"/>
      <dgm:spPr>
        <a:solidFill>
          <a:schemeClr val="accent2"/>
        </a:solidFill>
      </dgm:spPr>
      <dgm:t>
        <a:bodyPr/>
        <a:lstStyle/>
        <a:p>
          <a:pPr marL="288000">
            <a:buFont typeface="Wingdings" panose="05000000000000000000" pitchFamily="2" charset="2"/>
            <a:buChar char="§"/>
          </a:pPr>
          <a:r>
            <a:rPr lang="en-GB" sz="1800" dirty="0"/>
            <a:t>Whether the data will be stored in the third country or whether there is only remote access to data stored within the EU/EEA; </a:t>
          </a:r>
          <a:endParaRPr lang="fi-FI" sz="1800" dirty="0"/>
        </a:p>
      </dgm:t>
    </dgm:pt>
    <dgm:pt modelId="{10972361-6951-4CB1-A826-925994CD3140}" type="parTrans" cxnId="{8B3460FD-C0AD-47F7-A796-D255D8FDA213}">
      <dgm:prSet/>
      <dgm:spPr/>
      <dgm:t>
        <a:bodyPr/>
        <a:lstStyle/>
        <a:p>
          <a:endParaRPr lang="de-DE"/>
        </a:p>
      </dgm:t>
    </dgm:pt>
    <dgm:pt modelId="{B1C6CCF8-4D62-49D9-BA5F-CCB881424DD5}" type="sibTrans" cxnId="{8B3460FD-C0AD-47F7-A796-D255D8FDA213}">
      <dgm:prSet/>
      <dgm:spPr/>
      <dgm:t>
        <a:bodyPr/>
        <a:lstStyle/>
        <a:p>
          <a:endParaRPr lang="de-DE"/>
        </a:p>
      </dgm:t>
    </dgm:pt>
    <dgm:pt modelId="{80376642-6D19-4B1C-BEFA-2A80197289A5}">
      <dgm:prSet custT="1"/>
      <dgm:spPr>
        <a:solidFill>
          <a:schemeClr val="accent2"/>
        </a:solidFill>
      </dgm:spPr>
      <dgm:t>
        <a:bodyPr/>
        <a:lstStyle/>
        <a:p>
          <a:pPr marL="288000">
            <a:buFont typeface="Wingdings" panose="05000000000000000000" pitchFamily="2" charset="2"/>
            <a:buChar char="§"/>
          </a:pPr>
          <a:r>
            <a:rPr lang="en-GB" sz="1800" dirty="0"/>
            <a:t>Format of the data to be transferred (i.e. in plain text/ pseudonymised or encrypted) </a:t>
          </a:r>
          <a:endParaRPr lang="fi-FI" sz="1800" dirty="0"/>
        </a:p>
      </dgm:t>
    </dgm:pt>
    <dgm:pt modelId="{7DDDFDF6-CDF4-4650-8C07-9045F30A1308}" type="parTrans" cxnId="{35DB5B3C-4D15-4D31-BAA6-AE06900ACBE2}">
      <dgm:prSet/>
      <dgm:spPr/>
      <dgm:t>
        <a:bodyPr/>
        <a:lstStyle/>
        <a:p>
          <a:endParaRPr lang="de-DE"/>
        </a:p>
      </dgm:t>
    </dgm:pt>
    <dgm:pt modelId="{409BD19A-10AE-4A0A-935C-AB326B2025A9}" type="sibTrans" cxnId="{35DB5B3C-4D15-4D31-BAA6-AE06900ACBE2}">
      <dgm:prSet/>
      <dgm:spPr/>
      <dgm:t>
        <a:bodyPr/>
        <a:lstStyle/>
        <a:p>
          <a:endParaRPr lang="de-DE"/>
        </a:p>
      </dgm:t>
    </dgm:pt>
    <dgm:pt modelId="{74FEAEE9-463A-410C-B357-3B5F00D6CE46}">
      <dgm:prSet custT="1"/>
      <dgm:spPr>
        <a:solidFill>
          <a:schemeClr val="accent2"/>
        </a:solidFill>
      </dgm:spPr>
      <dgm:t>
        <a:bodyPr/>
        <a:lstStyle/>
        <a:p>
          <a:pPr marL="288000">
            <a:buFont typeface="Wingdings" panose="05000000000000000000" pitchFamily="2" charset="2"/>
            <a:buChar char="§"/>
          </a:pPr>
          <a:r>
            <a:rPr lang="en-GB" sz="1800" dirty="0"/>
            <a:t>Sector in which the transfer occurs (e.g. AdTech, telecommunication, financial, etc); </a:t>
          </a:r>
          <a:endParaRPr lang="fi-FI" sz="1800" dirty="0"/>
        </a:p>
      </dgm:t>
    </dgm:pt>
    <dgm:pt modelId="{9CADE16A-E615-4FD8-94E3-42D9ECC6D7D9}" type="parTrans" cxnId="{B387686C-CF15-4A29-8290-6D4A3B210C38}">
      <dgm:prSet/>
      <dgm:spPr/>
      <dgm:t>
        <a:bodyPr/>
        <a:lstStyle/>
        <a:p>
          <a:endParaRPr lang="de-DE"/>
        </a:p>
      </dgm:t>
    </dgm:pt>
    <dgm:pt modelId="{E27321B7-E2C3-4D32-BA8F-BC56310F434A}" type="sibTrans" cxnId="{B387686C-CF15-4A29-8290-6D4A3B210C38}">
      <dgm:prSet/>
      <dgm:spPr/>
      <dgm:t>
        <a:bodyPr/>
        <a:lstStyle/>
        <a:p>
          <a:endParaRPr lang="de-DE"/>
        </a:p>
      </dgm:t>
    </dgm:pt>
    <dgm:pt modelId="{1354EA78-54BF-4516-AF22-5EEC80555F7D}">
      <dgm:prSet custT="1"/>
      <dgm:spPr>
        <a:solidFill>
          <a:schemeClr val="accent2"/>
        </a:solidFill>
      </dgm:spPr>
      <dgm:t>
        <a:bodyPr/>
        <a:lstStyle/>
        <a:p>
          <a:pPr marL="288000">
            <a:buFont typeface="Wingdings" panose="05000000000000000000" pitchFamily="2" charset="2"/>
            <a:buChar char="§"/>
          </a:pPr>
          <a:r>
            <a:rPr lang="en-GB" sz="1800" dirty="0"/>
            <a:t>Possibility that data may transferred onwards from 3</a:t>
          </a:r>
          <a:r>
            <a:rPr lang="en-GB" sz="1800" baseline="30000" dirty="0"/>
            <a:t>rd</a:t>
          </a:r>
          <a:r>
            <a:rPr lang="en-GB" sz="1800" dirty="0"/>
            <a:t> country to another 3</a:t>
          </a:r>
          <a:r>
            <a:rPr lang="en-GB" sz="1800" baseline="30000" dirty="0"/>
            <a:t>rd</a:t>
          </a:r>
          <a:r>
            <a:rPr lang="en-GB" sz="1800" dirty="0"/>
            <a:t> country</a:t>
          </a:r>
          <a:endParaRPr lang="fi-FI" sz="1800" dirty="0"/>
        </a:p>
      </dgm:t>
    </dgm:pt>
    <dgm:pt modelId="{4A6007D5-ED0E-48D8-9397-56915778A191}" type="parTrans" cxnId="{3169DC11-B4C6-473C-8A45-D31D7636BB0A}">
      <dgm:prSet/>
      <dgm:spPr/>
      <dgm:t>
        <a:bodyPr/>
        <a:lstStyle/>
        <a:p>
          <a:endParaRPr lang="de-DE"/>
        </a:p>
      </dgm:t>
    </dgm:pt>
    <dgm:pt modelId="{A76F49C5-721A-41DF-8C1A-79A47A39A8B5}" type="sibTrans" cxnId="{3169DC11-B4C6-473C-8A45-D31D7636BB0A}">
      <dgm:prSet/>
      <dgm:spPr/>
      <dgm:t>
        <a:bodyPr/>
        <a:lstStyle/>
        <a:p>
          <a:endParaRPr lang="de-DE"/>
        </a:p>
      </dgm:t>
    </dgm:pt>
    <dgm:pt modelId="{964303C9-E849-4C18-B973-551C1728F495}" type="pres">
      <dgm:prSet presAssocID="{DF89A85A-54E6-4AD1-B544-176039ACA8EA}" presName="Name0" presStyleCnt="0">
        <dgm:presLayoutVars>
          <dgm:dir/>
          <dgm:resizeHandles val="exact"/>
        </dgm:presLayoutVars>
      </dgm:prSet>
      <dgm:spPr/>
    </dgm:pt>
    <dgm:pt modelId="{A1628432-A266-4BC5-89BB-603ABBFD6E7F}" type="pres">
      <dgm:prSet presAssocID="{19B60AB4-355B-45A5-9249-1EFB3172EC81}" presName="node" presStyleLbl="node1" presStyleIdx="0" presStyleCnt="1">
        <dgm:presLayoutVars>
          <dgm:bulletEnabled val="1"/>
        </dgm:presLayoutVars>
      </dgm:prSet>
      <dgm:spPr/>
    </dgm:pt>
  </dgm:ptLst>
  <dgm:cxnLst>
    <dgm:cxn modelId="{3169DC11-B4C6-473C-8A45-D31D7636BB0A}" srcId="{19B60AB4-355B-45A5-9249-1EFB3172EC81}" destId="{1354EA78-54BF-4516-AF22-5EEC80555F7D}" srcOrd="6" destOrd="0" parTransId="{4A6007D5-ED0E-48D8-9397-56915778A191}" sibTransId="{A76F49C5-721A-41DF-8C1A-79A47A39A8B5}"/>
    <dgm:cxn modelId="{E4CF2419-606C-4D9C-BCED-F24BC254C668}" type="presOf" srcId="{74FEAEE9-463A-410C-B357-3B5F00D6CE46}" destId="{A1628432-A266-4BC5-89BB-603ABBFD6E7F}" srcOrd="0" destOrd="3" presId="urn:microsoft.com/office/officeart/2005/8/layout/process1"/>
    <dgm:cxn modelId="{742E2D28-6F40-473B-8836-FEA7556B43D8}" type="presOf" srcId="{80376642-6D19-4B1C-BEFA-2A80197289A5}" destId="{A1628432-A266-4BC5-89BB-603ABBFD6E7F}" srcOrd="0" destOrd="6" presId="urn:microsoft.com/office/officeart/2005/8/layout/process1"/>
    <dgm:cxn modelId="{35DB5B3C-4D15-4D31-BAA6-AE06900ACBE2}" srcId="{19B60AB4-355B-45A5-9249-1EFB3172EC81}" destId="{80376642-6D19-4B1C-BEFA-2A80197289A5}" srcOrd="5" destOrd="0" parTransId="{7DDDFDF6-CDF4-4650-8C07-9045F30A1308}" sibTransId="{409BD19A-10AE-4A0A-935C-AB326B2025A9}"/>
    <dgm:cxn modelId="{B387686C-CF15-4A29-8290-6D4A3B210C38}" srcId="{19B60AB4-355B-45A5-9249-1EFB3172EC81}" destId="{74FEAEE9-463A-410C-B357-3B5F00D6CE46}" srcOrd="2" destOrd="0" parTransId="{9CADE16A-E615-4FD8-94E3-42D9ECC6D7D9}" sibTransId="{E27321B7-E2C3-4D32-BA8F-BC56310F434A}"/>
    <dgm:cxn modelId="{F3690C56-09D3-46B6-8E8C-E63460FA4699}" srcId="{19B60AB4-355B-45A5-9249-1EFB3172EC81}" destId="{2210B4D8-C02D-4B01-B264-D8977D909A46}" srcOrd="0" destOrd="0" parTransId="{4ED17C91-F8DF-488C-AAA3-17B24D2C7450}" sibTransId="{ACF7BA55-DA8D-40D6-8BA2-2D7406ECAAC0}"/>
    <dgm:cxn modelId="{3FD8D45A-C2F5-4D5A-B030-466A0E2C9519}" type="presOf" srcId="{59EC9165-924D-4786-A210-78D0A3A14438}" destId="{A1628432-A266-4BC5-89BB-603ABBFD6E7F}" srcOrd="0" destOrd="4" presId="urn:microsoft.com/office/officeart/2005/8/layout/process1"/>
    <dgm:cxn modelId="{20997A7B-9D15-4489-B1AA-D7EEBB747A33}" type="presOf" srcId="{321D098C-6174-4611-A5A9-16B30D2FC8EC}" destId="{A1628432-A266-4BC5-89BB-603ABBFD6E7F}" srcOrd="0" destOrd="2" presId="urn:microsoft.com/office/officeart/2005/8/layout/process1"/>
    <dgm:cxn modelId="{60A0937F-A47E-4586-BD4E-63C3CA0E85E8}" srcId="{DF89A85A-54E6-4AD1-B544-176039ACA8EA}" destId="{19B60AB4-355B-45A5-9249-1EFB3172EC81}" srcOrd="0" destOrd="0" parTransId="{78056C80-E3FD-468F-9542-3E8B41C6BFF7}" sibTransId="{5EAF5B75-0F77-4367-8921-8EDF4C000B10}"/>
    <dgm:cxn modelId="{1D61F891-7476-4D8F-BBEB-4B09815A68F6}" type="presOf" srcId="{1354EA78-54BF-4516-AF22-5EEC80555F7D}" destId="{A1628432-A266-4BC5-89BB-603ABBFD6E7F}" srcOrd="0" destOrd="7" presId="urn:microsoft.com/office/officeart/2005/8/layout/process1"/>
    <dgm:cxn modelId="{B9E0A693-63F2-4D2F-A93C-9EF3F1A8CB6E}" type="presOf" srcId="{DF89A85A-54E6-4AD1-B544-176039ACA8EA}" destId="{964303C9-E849-4C18-B973-551C1728F495}" srcOrd="0" destOrd="0" presId="urn:microsoft.com/office/officeart/2005/8/layout/process1"/>
    <dgm:cxn modelId="{9CBBBC9F-53F7-46F9-87E8-49BA61CDF336}" type="presOf" srcId="{2210B4D8-C02D-4B01-B264-D8977D909A46}" destId="{A1628432-A266-4BC5-89BB-603ABBFD6E7F}" srcOrd="0" destOrd="1" presId="urn:microsoft.com/office/officeart/2005/8/layout/process1"/>
    <dgm:cxn modelId="{6B0197A0-2FFA-431E-A808-F6536F35C19F}" srcId="{19B60AB4-355B-45A5-9249-1EFB3172EC81}" destId="{59EC9165-924D-4786-A210-78D0A3A14438}" srcOrd="3" destOrd="0" parTransId="{15A183C5-4D20-4F59-ABCC-BA319939FC6B}" sibTransId="{A6B17A8A-05B0-463D-AA47-B9C57A7E6BA4}"/>
    <dgm:cxn modelId="{B8029DCE-A5C3-405D-A106-E04C455838D5}" type="presOf" srcId="{F859EEBC-7186-4134-908E-EB18FEE50C0E}" destId="{A1628432-A266-4BC5-89BB-603ABBFD6E7F}" srcOrd="0" destOrd="5" presId="urn:microsoft.com/office/officeart/2005/8/layout/process1"/>
    <dgm:cxn modelId="{727E97E3-8BC2-4C5C-BB0D-7F1ECE0A74DB}" srcId="{19B60AB4-355B-45A5-9249-1EFB3172EC81}" destId="{321D098C-6174-4611-A5A9-16B30D2FC8EC}" srcOrd="1" destOrd="0" parTransId="{1E419792-1069-4530-95EC-1E27C2E89FA9}" sibTransId="{1163194F-880C-447C-90A1-984B6EEB89E3}"/>
    <dgm:cxn modelId="{77F7F4F4-62D4-4F91-A220-A81E9DEC1A5C}" type="presOf" srcId="{19B60AB4-355B-45A5-9249-1EFB3172EC81}" destId="{A1628432-A266-4BC5-89BB-603ABBFD6E7F}" srcOrd="0" destOrd="0" presId="urn:microsoft.com/office/officeart/2005/8/layout/process1"/>
    <dgm:cxn modelId="{8B3460FD-C0AD-47F7-A796-D255D8FDA213}" srcId="{19B60AB4-355B-45A5-9249-1EFB3172EC81}" destId="{F859EEBC-7186-4134-908E-EB18FEE50C0E}" srcOrd="4" destOrd="0" parTransId="{10972361-6951-4CB1-A826-925994CD3140}" sibTransId="{B1C6CCF8-4D62-49D9-BA5F-CCB881424DD5}"/>
    <dgm:cxn modelId="{013BC7BC-2769-44AE-8AA7-0348FF968E8D}" type="presParOf" srcId="{964303C9-E849-4C18-B973-551C1728F495}" destId="{A1628432-A266-4BC5-89BB-603ABBFD6E7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E99E9-1BAB-4B45-8CFC-4489DB0D1FF5}">
      <dsp:nvSpPr>
        <dsp:cNvPr id="0" name=""/>
        <dsp:cNvSpPr/>
      </dsp:nvSpPr>
      <dsp:spPr>
        <a:xfrm rot="5400000">
          <a:off x="-116870" y="119626"/>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1</a:t>
          </a:r>
          <a:endParaRPr lang="fi-FI" sz="1300" kern="1200" dirty="0"/>
        </a:p>
      </dsp:txBody>
      <dsp:txXfrm rot="-5400000">
        <a:off x="1" y="275454"/>
        <a:ext cx="545395" cy="233740"/>
      </dsp:txXfrm>
    </dsp:sp>
    <dsp:sp modelId="{8FD1FFD7-3DD2-4BE4-8197-FFAC83DEA909}">
      <dsp:nvSpPr>
        <dsp:cNvPr id="0" name=""/>
        <dsp:cNvSpPr/>
      </dsp:nvSpPr>
      <dsp:spPr>
        <a:xfrm rot="5400000">
          <a:off x="5009685" y="-4461534"/>
          <a:ext cx="506704"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Know your transfers</a:t>
          </a:r>
          <a:endParaRPr lang="fi-FI" sz="2800" kern="1200" dirty="0">
            <a:solidFill>
              <a:schemeClr val="tx2"/>
            </a:solidFill>
          </a:endParaRPr>
        </a:p>
      </dsp:txBody>
      <dsp:txXfrm rot="-5400000">
        <a:off x="545395" y="27491"/>
        <a:ext cx="9410550" cy="457234"/>
      </dsp:txXfrm>
    </dsp:sp>
    <dsp:sp modelId="{15261DDC-6C1C-40B2-9EF0-F8B914F78461}">
      <dsp:nvSpPr>
        <dsp:cNvPr id="0" name=""/>
        <dsp:cNvSpPr/>
      </dsp:nvSpPr>
      <dsp:spPr>
        <a:xfrm rot="5400000">
          <a:off x="-116870" y="798942"/>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2</a:t>
          </a:r>
          <a:r>
            <a:rPr lang="en-GB" sz="1300" b="0" i="1" kern="1200" dirty="0"/>
            <a:t> </a:t>
          </a:r>
          <a:endParaRPr lang="fi-FI" sz="1300" kern="1200" dirty="0"/>
        </a:p>
      </dsp:txBody>
      <dsp:txXfrm rot="-5400000">
        <a:off x="1" y="954770"/>
        <a:ext cx="545395" cy="233740"/>
      </dsp:txXfrm>
    </dsp:sp>
    <dsp:sp modelId="{9425954A-30A7-4D9A-A50B-88BCEC89809D}">
      <dsp:nvSpPr>
        <dsp:cNvPr id="0" name=""/>
        <dsp:cNvSpPr/>
      </dsp:nvSpPr>
      <dsp:spPr>
        <a:xfrm rot="5400000">
          <a:off x="5009818" y="-3782351"/>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Identify your transfer tools</a:t>
          </a:r>
          <a:endParaRPr lang="fi-FI" sz="2800" kern="1200" dirty="0">
            <a:solidFill>
              <a:schemeClr val="tx2"/>
            </a:solidFill>
          </a:endParaRPr>
        </a:p>
      </dsp:txBody>
      <dsp:txXfrm rot="-5400000">
        <a:off x="545395" y="706794"/>
        <a:ext cx="9410563" cy="456994"/>
      </dsp:txXfrm>
    </dsp:sp>
    <dsp:sp modelId="{2EA0A2F9-230C-4152-9087-9C9025305874}">
      <dsp:nvSpPr>
        <dsp:cNvPr id="0" name=""/>
        <dsp:cNvSpPr/>
      </dsp:nvSpPr>
      <dsp:spPr>
        <a:xfrm rot="5400000">
          <a:off x="-116870" y="1478259"/>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3</a:t>
          </a:r>
          <a:r>
            <a:rPr lang="en-GB" sz="1300" b="0" i="1" kern="1200" dirty="0"/>
            <a:t> </a:t>
          </a:r>
          <a:endParaRPr lang="fi-FI" sz="1300" kern="1200" dirty="0"/>
        </a:p>
      </dsp:txBody>
      <dsp:txXfrm rot="-5400000">
        <a:off x="1" y="1634087"/>
        <a:ext cx="545395" cy="233740"/>
      </dsp:txXfrm>
    </dsp:sp>
    <dsp:sp modelId="{A63C6FE7-D235-4090-9375-06C2D3151583}">
      <dsp:nvSpPr>
        <dsp:cNvPr id="0" name=""/>
        <dsp:cNvSpPr/>
      </dsp:nvSpPr>
      <dsp:spPr>
        <a:xfrm rot="5400000">
          <a:off x="5009818" y="-3103034"/>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Assess Article 46 tools in the light of all circumstances</a:t>
          </a:r>
          <a:endParaRPr lang="fi-FI" sz="2800" kern="1200" dirty="0">
            <a:solidFill>
              <a:schemeClr val="tx2"/>
            </a:solidFill>
          </a:endParaRPr>
        </a:p>
      </dsp:txBody>
      <dsp:txXfrm rot="-5400000">
        <a:off x="545395" y="1386111"/>
        <a:ext cx="9410563" cy="456994"/>
      </dsp:txXfrm>
    </dsp:sp>
    <dsp:sp modelId="{6D548D46-5A4B-4E16-BC97-1ED882348971}">
      <dsp:nvSpPr>
        <dsp:cNvPr id="0" name=""/>
        <dsp:cNvSpPr/>
      </dsp:nvSpPr>
      <dsp:spPr>
        <a:xfrm rot="5400000">
          <a:off x="-116870" y="2157575"/>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4</a:t>
          </a:r>
          <a:endParaRPr lang="fi-FI" sz="1300" kern="1200" dirty="0"/>
        </a:p>
      </dsp:txBody>
      <dsp:txXfrm rot="-5400000">
        <a:off x="1" y="2313403"/>
        <a:ext cx="545395" cy="233740"/>
      </dsp:txXfrm>
    </dsp:sp>
    <dsp:sp modelId="{74C0BD13-DAE4-4368-BC93-C003C4460F6D}">
      <dsp:nvSpPr>
        <dsp:cNvPr id="0" name=""/>
        <dsp:cNvSpPr/>
      </dsp:nvSpPr>
      <dsp:spPr>
        <a:xfrm rot="5400000">
          <a:off x="5009818" y="-2423718"/>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Supplementary measures</a:t>
          </a:r>
          <a:endParaRPr lang="fi-FI" sz="2800" kern="1200" dirty="0">
            <a:solidFill>
              <a:schemeClr val="tx2"/>
            </a:solidFill>
          </a:endParaRPr>
        </a:p>
      </dsp:txBody>
      <dsp:txXfrm rot="-5400000">
        <a:off x="545395" y="2065427"/>
        <a:ext cx="9410563" cy="456994"/>
      </dsp:txXfrm>
    </dsp:sp>
    <dsp:sp modelId="{E966B55E-BB58-48FD-9563-35C2A022757A}">
      <dsp:nvSpPr>
        <dsp:cNvPr id="0" name=""/>
        <dsp:cNvSpPr/>
      </dsp:nvSpPr>
      <dsp:spPr>
        <a:xfrm rot="5400000">
          <a:off x="-116870" y="2836892"/>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5</a:t>
          </a:r>
          <a:r>
            <a:rPr lang="en-GB" sz="1300" b="0" i="1" kern="1200" dirty="0"/>
            <a:t> </a:t>
          </a:r>
          <a:endParaRPr lang="fi-FI" sz="1300" kern="1200" dirty="0"/>
        </a:p>
      </dsp:txBody>
      <dsp:txXfrm rot="-5400000">
        <a:off x="1" y="2992720"/>
        <a:ext cx="545395" cy="233740"/>
      </dsp:txXfrm>
    </dsp:sp>
    <dsp:sp modelId="{27241E2A-DB0D-4EC8-B81E-1A8AB75B8D62}">
      <dsp:nvSpPr>
        <dsp:cNvPr id="0" name=""/>
        <dsp:cNvSpPr/>
      </dsp:nvSpPr>
      <dsp:spPr>
        <a:xfrm rot="5400000">
          <a:off x="5009818" y="-1744402"/>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Procedural steps</a:t>
          </a:r>
          <a:endParaRPr lang="fi-FI" sz="2800" kern="1200" dirty="0">
            <a:solidFill>
              <a:schemeClr val="tx2"/>
            </a:solidFill>
          </a:endParaRPr>
        </a:p>
      </dsp:txBody>
      <dsp:txXfrm rot="-5400000">
        <a:off x="545395" y="2744743"/>
        <a:ext cx="9410563" cy="456994"/>
      </dsp:txXfrm>
    </dsp:sp>
    <dsp:sp modelId="{E646D673-159F-4C08-B62D-08D60A92D472}">
      <dsp:nvSpPr>
        <dsp:cNvPr id="0" name=""/>
        <dsp:cNvSpPr/>
      </dsp:nvSpPr>
      <dsp:spPr>
        <a:xfrm rot="5400000">
          <a:off x="-116870" y="3516208"/>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6</a:t>
          </a:r>
          <a:r>
            <a:rPr lang="en-GB" sz="1300" b="0" i="1" kern="1200" dirty="0"/>
            <a:t> </a:t>
          </a:r>
          <a:endParaRPr lang="fi-FI" sz="1300" kern="1200" dirty="0"/>
        </a:p>
      </dsp:txBody>
      <dsp:txXfrm rot="-5400000">
        <a:off x="1" y="3672036"/>
        <a:ext cx="545395" cy="233740"/>
      </dsp:txXfrm>
    </dsp:sp>
    <dsp:sp modelId="{386D1021-DFE4-4043-92E8-3A9F53BFED28}">
      <dsp:nvSpPr>
        <dsp:cNvPr id="0" name=""/>
        <dsp:cNvSpPr/>
      </dsp:nvSpPr>
      <dsp:spPr>
        <a:xfrm rot="5400000">
          <a:off x="5009818" y="-1065085"/>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Re-evaluate</a:t>
          </a:r>
          <a:endParaRPr lang="fi-FI" sz="2800" kern="1200" dirty="0">
            <a:solidFill>
              <a:schemeClr val="tx2"/>
            </a:solidFill>
          </a:endParaRPr>
        </a:p>
      </dsp:txBody>
      <dsp:txXfrm rot="-5400000">
        <a:off x="545395" y="3424060"/>
        <a:ext cx="9410563" cy="456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8432-A266-4BC5-89BB-603ABBFD6E7F}">
      <dsp:nvSpPr>
        <dsp:cNvPr id="0" name=""/>
        <dsp:cNvSpPr/>
      </dsp:nvSpPr>
      <dsp:spPr>
        <a:xfrm>
          <a:off x="4873" y="0"/>
          <a:ext cx="9970935" cy="41656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Legal context will depend on the circumstances</a:t>
          </a:r>
          <a:endParaRPr lang="fi-FI" sz="16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Purposes for which the data are transferred and processed</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Types of entities involved in the processing (public/private)</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Sector in which the transfer occurs (e.g. AdTech, telecommunication, financial, etc);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Categories of personal data transferred (children; sensitive, special);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Whether the data will be stored in the third country or whether there is only remote access to data stored within the EU/EEA;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Format of the data to be transferred (i.e. in plain text/ pseudonymised or encrypted)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Possibility that data may transferred onwards from 3</a:t>
          </a:r>
          <a:r>
            <a:rPr lang="en-GB" sz="1800" kern="1200" baseline="30000" dirty="0"/>
            <a:t>rd</a:t>
          </a:r>
          <a:r>
            <a:rPr lang="en-GB" sz="1800" kern="1200" dirty="0"/>
            <a:t> country to another 3</a:t>
          </a:r>
          <a:r>
            <a:rPr lang="en-GB" sz="1800" kern="1200" baseline="30000" dirty="0"/>
            <a:t>rd</a:t>
          </a:r>
          <a:r>
            <a:rPr lang="en-GB" sz="1800" kern="1200" dirty="0"/>
            <a:t> country</a:t>
          </a:r>
          <a:endParaRPr lang="fi-FI" sz="1800" kern="1200" dirty="0"/>
        </a:p>
      </dsp:txBody>
      <dsp:txXfrm>
        <a:off x="126879" y="122006"/>
        <a:ext cx="9726923" cy="39215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11042-7428-4496-BFFA-2D1581E84DE0}" type="datetimeFigureOut">
              <a:rPr lang="fi-FI" smtClean="0"/>
              <a:t>3.10.2023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08E6F-391A-49E7-BB78-294F9406642E}" type="slidenum">
              <a:rPr lang="fi-FI" smtClean="0"/>
              <a:t>‹#›</a:t>
            </a:fld>
            <a:endParaRPr lang="fi-FI"/>
          </a:p>
        </p:txBody>
      </p:sp>
    </p:spTree>
    <p:extLst>
      <p:ext uri="{BB962C8B-B14F-4D97-AF65-F5344CB8AC3E}">
        <p14:creationId xmlns:p14="http://schemas.microsoft.com/office/powerpoint/2010/main" val="18687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dirty="0"/>
          </a:p>
        </p:txBody>
      </p:sp>
    </p:spTree>
    <p:extLst>
      <p:ext uri="{BB962C8B-B14F-4D97-AF65-F5344CB8AC3E}">
        <p14:creationId xmlns:p14="http://schemas.microsoft.com/office/powerpoint/2010/main" val="260993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92488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34</a:t>
            </a:fld>
            <a:endParaRPr lang="fi-FI" dirty="0"/>
          </a:p>
        </p:txBody>
      </p:sp>
    </p:spTree>
    <p:extLst>
      <p:ext uri="{BB962C8B-B14F-4D97-AF65-F5344CB8AC3E}">
        <p14:creationId xmlns:p14="http://schemas.microsoft.com/office/powerpoint/2010/main" val="354456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7959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  Presidential Policy Directive 28 (“PPD‑28”), issued on 17 January 2014, imposes a number of limitations for “signals intelligence” operations … This presidential directive has binding force for U.S. intelligence authorities … and remains effective upon change in the U.S. Administration … PPD‑28 is of particular importance for non-US persons, including EU data subjects.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42</a:t>
            </a:fld>
            <a:endParaRPr lang="fi-FI"/>
          </a:p>
        </p:txBody>
      </p:sp>
    </p:spTree>
    <p:extLst>
      <p:ext uri="{BB962C8B-B14F-4D97-AF65-F5344CB8AC3E}">
        <p14:creationId xmlns:p14="http://schemas.microsoft.com/office/powerpoint/2010/main" val="120504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9257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Purpose </a:t>
            </a:r>
            <a:r>
              <a:rPr lang="fi-FI" dirty="0" err="1"/>
              <a:t>limitation</a:t>
            </a:r>
            <a:r>
              <a:rPr lang="fi-FI" dirty="0"/>
              <a:t> and </a:t>
            </a:r>
            <a:r>
              <a:rPr lang="fi-FI" dirty="0" err="1"/>
              <a:t>choice</a:t>
            </a:r>
            <a:endParaRPr lang="fi-FI" dirty="0"/>
          </a:p>
          <a:p>
            <a:r>
              <a:rPr lang="en-GB" dirty="0"/>
              <a:t>Safeguards for processing of special categories of personal data </a:t>
            </a:r>
          </a:p>
          <a:p>
            <a:r>
              <a:rPr lang="en-GB" dirty="0"/>
              <a:t>Data accuracy, minimisation and security</a:t>
            </a:r>
          </a:p>
          <a:p>
            <a:r>
              <a:rPr lang="fi-FI" dirty="0"/>
              <a:t>Transparency</a:t>
            </a:r>
            <a:endParaRPr lang="en-GB" dirty="0"/>
          </a:p>
          <a:p>
            <a:r>
              <a:rPr lang="fi-FI" dirty="0" err="1"/>
              <a:t>Individual</a:t>
            </a:r>
            <a:r>
              <a:rPr lang="fi-FI" dirty="0"/>
              <a:t> rights </a:t>
            </a:r>
            <a:endParaRPr lang="en-GB" dirty="0"/>
          </a:p>
          <a:p>
            <a:r>
              <a:rPr lang="fi-FI" dirty="0" err="1"/>
              <a:t>Restrictions</a:t>
            </a:r>
            <a:r>
              <a:rPr lang="fi-FI" dirty="0"/>
              <a:t> on </a:t>
            </a:r>
            <a:r>
              <a:rPr lang="fi-FI" dirty="0" err="1"/>
              <a:t>onward</a:t>
            </a:r>
            <a:r>
              <a:rPr lang="fi-FI" dirty="0"/>
              <a:t> transfers </a:t>
            </a:r>
          </a:p>
          <a:p>
            <a:r>
              <a:rPr lang="fi-FI" dirty="0"/>
              <a:t>Accountability</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47</a:t>
            </a:fld>
            <a:endParaRPr lang="fi-FI"/>
          </a:p>
        </p:txBody>
      </p:sp>
    </p:spTree>
    <p:extLst>
      <p:ext uri="{BB962C8B-B14F-4D97-AF65-F5344CB8AC3E}">
        <p14:creationId xmlns:p14="http://schemas.microsoft.com/office/powerpoint/2010/main" val="341068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EED5986-282B-417F-8C6E-1FFD0952F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50E5177-D28C-42AD-82B5-461B9D1F9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86020" name="Slide Number Placeholder 3">
            <a:extLst>
              <a:ext uri="{FF2B5EF4-FFF2-40B4-BE49-F238E27FC236}">
                <a16:creationId xmlns:a16="http://schemas.microsoft.com/office/drawing/2014/main" id="{532CF082-7CAC-4F68-A6BE-6508AF5CED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567422-527C-4102-8B7A-D013302AAAD7}" type="slidenum">
              <a:rPr kumimoji="0" lang="en-GB" altLang="fi-FI"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altLang="fi-F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AB97247-BA29-4B95-9DD8-BC701EF90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97D228CC-4CC9-4401-BEF8-031E8B627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https://edpb.europa.eu/sites/edpb/files/consultation/edpb_recommendations_202001_supplementarymeasurestransferstools_en.pdf</a:t>
            </a:r>
          </a:p>
        </p:txBody>
      </p:sp>
      <p:sp>
        <p:nvSpPr>
          <p:cNvPr id="90116" name="Slide Number Placeholder 3">
            <a:extLst>
              <a:ext uri="{FF2B5EF4-FFF2-40B4-BE49-F238E27FC236}">
                <a16:creationId xmlns:a16="http://schemas.microsoft.com/office/drawing/2014/main" id="{124A3AA3-C335-4B50-B9D0-713CF5812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D698A0-DC2C-49B8-B7B2-7F14637C8AB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789881E-94CD-4164-868C-8F51406087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F2F81B7-F688-46D6-9E49-8884FBFE7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https://edpb.europa.eu/sites/edpb/files/consultation/edpb_recommendations_202001_supplementarymeasurestransferstools_en.pdf</a:t>
            </a:r>
          </a:p>
        </p:txBody>
      </p:sp>
      <p:sp>
        <p:nvSpPr>
          <p:cNvPr id="88068" name="Slide Number Placeholder 3">
            <a:extLst>
              <a:ext uri="{FF2B5EF4-FFF2-40B4-BE49-F238E27FC236}">
                <a16:creationId xmlns:a16="http://schemas.microsoft.com/office/drawing/2014/main" id="{BA2FC048-20D7-4DB9-BBF7-4B5CBB322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9A81F4-5EF1-4F0C-BE7A-D8D52DE82E2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a:t>
            </a:fld>
            <a:endParaRPr lang="fi-FI"/>
          </a:p>
        </p:txBody>
      </p:sp>
    </p:spTree>
    <p:extLst>
      <p:ext uri="{BB962C8B-B14F-4D97-AF65-F5344CB8AC3E}">
        <p14:creationId xmlns:p14="http://schemas.microsoft.com/office/powerpoint/2010/main" val="191232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8</a:t>
            </a:fld>
            <a:endParaRPr lang="fi-FI"/>
          </a:p>
        </p:txBody>
      </p:sp>
    </p:spTree>
    <p:extLst>
      <p:ext uri="{BB962C8B-B14F-4D97-AF65-F5344CB8AC3E}">
        <p14:creationId xmlns:p14="http://schemas.microsoft.com/office/powerpoint/2010/main" val="178675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88445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1796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30430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Paragraph 1 shall not apply if the decision: (a) is necessary for entering into, or performance of, a contract between the data subject and a data controller; (b) is authorised by Union or Member State law to which the controller is subject and which also lays down suitable measures to safeguard the data subject's rights and freedoms and legitimate interests; or (c) is based on the data subject's explicit consent.</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03557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61470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05092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F4F8-5AB5-FEFE-A4CF-4E146CBE2D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AFD31CE3-27F0-58BA-CBB8-E54F988C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58B712C7-4616-E774-5242-4EAF6E42A418}"/>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EC496478-A392-50EB-2A6D-7B589797E19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CE533F6-FC0C-D69E-66FE-2FDA8C2CA15B}"/>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303438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5CC9-D52F-350A-DF34-4BED16495C25}"/>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022982A3-EE03-30D7-BB07-A280A533C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0FE107D-D7EA-3FAC-90C6-783DC2B1748F}"/>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975443C5-E6C4-A534-974F-C73E6104080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3BC04BD-54A5-0A67-04EB-52913D26FB2A}"/>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386950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916CE-A52E-BE5B-27E8-FD2E9B004A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A22F5F4-06EE-5720-0C93-0F3E20543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E2CE7B6-BDE4-5180-5D80-DD5E3D97D4AF}"/>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7C55D86F-7F3E-F914-73ED-A48A10B4705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5FD2594-C852-80D5-3C6A-4A08333B0A9A}"/>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39914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8349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F1B9-C3EA-53EF-EBE0-B9A14C8AFBE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342038E-3D77-1191-2028-C08C4BF64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AD7D799-7D31-B152-C297-D1C122975ACE}"/>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9BD5DA5F-10A0-A94D-AE06-19C9903E702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726A557-39DD-E19B-5633-F29D482CE3F1}"/>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223020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8BDC-C932-803A-A395-678000C40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77A854D0-F6DC-56BE-6F37-561B7AC7B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BC29D0-59F6-3600-82A0-16B9BE85E453}"/>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46ADAF1B-48A3-64AC-85E1-14C57797393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C79187D-C463-BA8D-58E8-4148611FC0FF}"/>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160520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6931-5282-ABBB-09E4-BBC30BA3708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AA44292-0573-5090-8DA5-1EA99249E9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A01A2B45-60A8-4054-6C31-82DF7E7F1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730A3C98-9B7B-2C1C-2946-0473CD3FDE98}"/>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6" name="Footer Placeholder 5">
            <a:extLst>
              <a:ext uri="{FF2B5EF4-FFF2-40B4-BE49-F238E27FC236}">
                <a16:creationId xmlns:a16="http://schemas.microsoft.com/office/drawing/2014/main" id="{BC40D225-D338-F940-2B89-CB61402D616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D09ECF93-418D-EAC8-98D9-7E738795E1C6}"/>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10902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88AB-F9C0-D098-CF7C-427E74FC4BA5}"/>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6A153186-FC33-598A-FAB3-DE1BAD8FC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916F5-0CA9-0FDF-3463-04692FEE8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D9C930C7-2D59-1F91-D301-FD4249467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1EA6C-16C0-1EB7-AEB6-4A516A949C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545728E1-0DE1-4086-448C-E18E22741472}"/>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8" name="Footer Placeholder 7">
            <a:extLst>
              <a:ext uri="{FF2B5EF4-FFF2-40B4-BE49-F238E27FC236}">
                <a16:creationId xmlns:a16="http://schemas.microsoft.com/office/drawing/2014/main" id="{F041B712-2153-AC16-C1CF-390C8C017515}"/>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0C634DAC-DEAA-2AC8-E7C4-0FDBF50FB149}"/>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150647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C578-B629-67F9-565E-344FFD107A38}"/>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2F7F7B5-7C09-3BC8-1A8D-2D709270FDB5}"/>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4" name="Footer Placeholder 3">
            <a:extLst>
              <a:ext uri="{FF2B5EF4-FFF2-40B4-BE49-F238E27FC236}">
                <a16:creationId xmlns:a16="http://schemas.microsoft.com/office/drawing/2014/main" id="{E66C0918-A239-4FD6-96CD-CDA146C9095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C72B563-539D-8B00-31ED-CCF532BFAF10}"/>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205588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B5CC2-BA83-9F1A-1926-6025832EE73E}"/>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3" name="Footer Placeholder 2">
            <a:extLst>
              <a:ext uri="{FF2B5EF4-FFF2-40B4-BE49-F238E27FC236}">
                <a16:creationId xmlns:a16="http://schemas.microsoft.com/office/drawing/2014/main" id="{D8014EFE-F308-A5CE-35E1-BE129DBBAC3F}"/>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04E3C334-A437-7E02-A849-4726665D6AE8}"/>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382285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3E50-33B7-1EF3-3319-1A49F5A9D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A4D444BA-3190-4510-2D93-DD24E2BD2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16A4816D-D0A8-DE4B-D755-444953509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88DD9-B8FD-B153-94BE-4979782DD42D}"/>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6" name="Footer Placeholder 5">
            <a:extLst>
              <a:ext uri="{FF2B5EF4-FFF2-40B4-BE49-F238E27FC236}">
                <a16:creationId xmlns:a16="http://schemas.microsoft.com/office/drawing/2014/main" id="{05664838-9A65-40BC-2A64-48A98734DFE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2D11B0D-B60C-DE81-9A5C-FD85753950EB}"/>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41336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F64D-49A5-E5A5-3A4E-B39AA9407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BCF8138D-A354-BAAF-5076-F0A326536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B6111804-A12B-60BB-EC13-895A6763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0E371-45E9-F19C-A6FD-C7940578F8DB}"/>
              </a:ext>
            </a:extLst>
          </p:cNvPr>
          <p:cNvSpPr>
            <a:spLocks noGrp="1"/>
          </p:cNvSpPr>
          <p:nvPr>
            <p:ph type="dt" sz="half" idx="10"/>
          </p:nvPr>
        </p:nvSpPr>
        <p:spPr/>
        <p:txBody>
          <a:bodyPr/>
          <a:lstStyle/>
          <a:p>
            <a:fld id="{5004E1CF-2F29-4A86-A3DF-ABB34D6B45C2}" type="datetimeFigureOut">
              <a:rPr lang="fi-FI" smtClean="0"/>
              <a:t>3.10.2023</a:t>
            </a:fld>
            <a:endParaRPr lang="fi-FI"/>
          </a:p>
        </p:txBody>
      </p:sp>
      <p:sp>
        <p:nvSpPr>
          <p:cNvPr id="6" name="Footer Placeholder 5">
            <a:extLst>
              <a:ext uri="{FF2B5EF4-FFF2-40B4-BE49-F238E27FC236}">
                <a16:creationId xmlns:a16="http://schemas.microsoft.com/office/drawing/2014/main" id="{904EF1BD-CAF5-F627-415A-E9C4FB5E8ADC}"/>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6E7F524C-D0D8-1F91-D33E-9A4FDF263EFB}"/>
              </a:ext>
            </a:extLst>
          </p:cNvPr>
          <p:cNvSpPr>
            <a:spLocks noGrp="1"/>
          </p:cNvSpPr>
          <p:nvPr>
            <p:ph type="sldNum" sz="quarter" idx="12"/>
          </p:nvPr>
        </p:nvSpPr>
        <p:spPr/>
        <p:txBody>
          <a:bodyPr/>
          <a:lstStyle/>
          <a:p>
            <a:fld id="{1597486C-423C-4E73-8FE0-4013929D7025}" type="slidenum">
              <a:rPr lang="fi-FI" smtClean="0"/>
              <a:t>‹#›</a:t>
            </a:fld>
            <a:endParaRPr lang="fi-FI"/>
          </a:p>
        </p:txBody>
      </p:sp>
    </p:spTree>
    <p:extLst>
      <p:ext uri="{BB962C8B-B14F-4D97-AF65-F5344CB8AC3E}">
        <p14:creationId xmlns:p14="http://schemas.microsoft.com/office/powerpoint/2010/main" val="200897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8B5A4-5EBD-144B-A710-CD2AFB1A5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FB834DC-E693-4DF5-67D8-86BE5E3E9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FB0FBF1-8821-BB41-D86E-DD295D78A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4E1CF-2F29-4A86-A3DF-ABB34D6B45C2}" type="datetimeFigureOut">
              <a:rPr lang="fi-FI" smtClean="0"/>
              <a:t>3.10.2023</a:t>
            </a:fld>
            <a:endParaRPr lang="fi-FI"/>
          </a:p>
        </p:txBody>
      </p:sp>
      <p:sp>
        <p:nvSpPr>
          <p:cNvPr id="5" name="Footer Placeholder 4">
            <a:extLst>
              <a:ext uri="{FF2B5EF4-FFF2-40B4-BE49-F238E27FC236}">
                <a16:creationId xmlns:a16="http://schemas.microsoft.com/office/drawing/2014/main" id="{42794EF4-A21D-D69B-A138-002D033AF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D1216249-F4A2-9015-6D4D-FBE420498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7486C-423C-4E73-8FE0-4013929D7025}" type="slidenum">
              <a:rPr lang="fi-FI" smtClean="0"/>
              <a:t>‹#›</a:t>
            </a:fld>
            <a:endParaRPr lang="fi-FI"/>
          </a:p>
        </p:txBody>
      </p:sp>
    </p:spTree>
    <p:extLst>
      <p:ext uri="{BB962C8B-B14F-4D97-AF65-F5344CB8AC3E}">
        <p14:creationId xmlns:p14="http://schemas.microsoft.com/office/powerpoint/2010/main" val="4116492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ur-lex.europa.eu/legal-content/EN/TXT/?uri=CELEX%3A32004D0411" TargetMode="External"/><Relationship Id="rId13" Type="http://schemas.openxmlformats.org/officeDocument/2006/relationships/hyperlink" Target="https://eur-lex.europa.eu/legal-content/EN/TXT/?uri=CELEX%3A32000D0518" TargetMode="External"/><Relationship Id="rId3" Type="http://schemas.openxmlformats.org/officeDocument/2006/relationships/hyperlink" Target="https://eur-lex.europa.eu/legal-content/EN/TXT/?uri=CELEX%3A32003D0490" TargetMode="External"/><Relationship Id="rId7" Type="http://schemas.openxmlformats.org/officeDocument/2006/relationships/hyperlink" Target="https://eur-lex.europa.eu/legal-content/EN/TXT/?uri=CELEX%3A32011D0061" TargetMode="External"/><Relationship Id="rId12" Type="http://schemas.openxmlformats.org/officeDocument/2006/relationships/hyperlink" Target="https://ec.europa.eu/info/files/decision-adequate-protection-personal-data-republic-korea-annexes_en" TargetMode="External"/><Relationship Id="rId2" Type="http://schemas.openxmlformats.org/officeDocument/2006/relationships/hyperlink" Target="https://eur-lex.europa.eu/legal-content/EN/TXT/?uri=CELEX%3A32010D0625" TargetMode="External"/><Relationship Id="rId16" Type="http://schemas.openxmlformats.org/officeDocument/2006/relationships/hyperlink" Target="https://eur-lex.europa.eu/legal-content/EN/TXT/?uri=CELEX%3A32012D0484" TargetMode="External"/><Relationship Id="rId1" Type="http://schemas.openxmlformats.org/officeDocument/2006/relationships/slideLayout" Target="../slideLayouts/slideLayout2.xml"/><Relationship Id="rId6" Type="http://schemas.openxmlformats.org/officeDocument/2006/relationships/hyperlink" Target="https://eur-lex.europa.eu/legal-content/EN/TXT/?uri=CELEX%3A32003D0821" TargetMode="External"/><Relationship Id="rId11" Type="http://schemas.openxmlformats.org/officeDocument/2006/relationships/hyperlink" Target="https://eur-lex.europa.eu/legal-content/EN/ALL/?uri=CELEX%3A32013D0065" TargetMode="External"/><Relationship Id="rId5" Type="http://schemas.openxmlformats.org/officeDocument/2006/relationships/hyperlink" Target="https://eur-lex.europa.eu/legal-content/en/ALL/?uri=CELEX%3A32010D0146" TargetMode="External"/><Relationship Id="rId15" Type="http://schemas.openxmlformats.org/officeDocument/2006/relationships/hyperlink" Target="https://ec.europa.eu/info/files/decision-adequate-protection-personal-data-united-kingdom-law-enforcement-directive_en" TargetMode="External"/><Relationship Id="rId10" Type="http://schemas.openxmlformats.org/officeDocument/2006/relationships/hyperlink" Target="https://eur-lex.europa.eu/legal-content/EN/TXT/?uri=CELEX%3A32008D0393" TargetMode="External"/><Relationship Id="rId4" Type="http://schemas.openxmlformats.org/officeDocument/2006/relationships/hyperlink" Target="https://eur-lex.europa.eu/legal-content/en/TXT/?uri=CELEX%3A32002D0002" TargetMode="External"/><Relationship Id="rId9" Type="http://schemas.openxmlformats.org/officeDocument/2006/relationships/hyperlink" Target="https://eur-lex.europa.eu/legal-content/EN/TXT/?uri=uriserv:OJ.L_.2019.076.01.0001.01.ENG&amp;toc=OJ:L:2019:076:TOC" TargetMode="External"/><Relationship Id="rId14" Type="http://schemas.openxmlformats.org/officeDocument/2006/relationships/hyperlink" Target="https://ec.europa.eu/info/files/decision-adequate-protection-personal-data-united-kingdom-general-data-protection-regulation_e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9aX5bCpJH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ommission.europa.eu/system/files/2023-07/Adequacy%20decision%20EU-US%20Data%20Privacy%20Framework_en.pdf" TargetMode="External"/><Relationship Id="rId2" Type="http://schemas.openxmlformats.org/officeDocument/2006/relationships/hyperlink" Target="https://www.dataprivacyframework.gov/s/article/FAQs-General-dp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dataprivacyframework.gov/s/article/6-ACCESS-dbf?tabset-35584=2" TargetMode="External"/><Relationship Id="rId3" Type="http://schemas.openxmlformats.org/officeDocument/2006/relationships/hyperlink" Target="https://www.dataprivacyframework.gov/s/article/1-NOTICE-dpf?tabset-35584=2" TargetMode="External"/><Relationship Id="rId7" Type="http://schemas.openxmlformats.org/officeDocument/2006/relationships/hyperlink" Target="https://www.dataprivacyframework.gov/s/article/5-DATA-INTEGRITY-AND-PURPOSE-LIMITATION-dpf?tabset-35584=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dataprivacyframework.gov/s/article/4-SECURITY-dpf?tabset-35584=2" TargetMode="External"/><Relationship Id="rId5" Type="http://schemas.openxmlformats.org/officeDocument/2006/relationships/hyperlink" Target="https://www.dataprivacyframework.gov/s/article/3-ACCOUNTABILITY-FOR-ONWARD-TRANSFER-dpf?tabset-35584=2" TargetMode="External"/><Relationship Id="rId4" Type="http://schemas.openxmlformats.org/officeDocument/2006/relationships/hyperlink" Target="https://www.dataprivacyframework.gov/s/article/2-CHOICE-dpf?tabset-35584=2" TargetMode="External"/><Relationship Id="rId9" Type="http://schemas.openxmlformats.org/officeDocument/2006/relationships/hyperlink" Target="https://www.dataprivacyframework.gov/s/article/7-RECOURSE-ENFORCEMENT-AND-LIABILITY-dpf?tabset-35584=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hyperlink" Target="https://edpb.europa.eu/sites/default/files/consultation/edpb_recommendations_202001_supplementarymeasurestransferstools_en.pdf" TargetMode="External"/><Relationship Id="rId4"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DF50-2012-52D0-2064-017324F422D4}"/>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BC9BB887-6B73-2931-F538-BA048559CF24}"/>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411712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(2)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92500" lnSpcReduction="10000"/>
          </a:bodyPr>
          <a:lstStyle/>
          <a:p>
            <a:pPr marL="457200" indent="-457200">
              <a:buFont typeface="+mj-lt"/>
              <a:buAutoNum type="arabicPeriod" startAt="4"/>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10 points</a:t>
            </a:r>
          </a:p>
          <a:p>
            <a:pPr marL="457200" indent="-457200">
              <a:buAutoNum type="arabicPeriod" startAt="4"/>
            </a:pPr>
            <a:r>
              <a:rPr lang="de-DE" dirty="0"/>
              <a:t>Which right </a:t>
            </a:r>
            <a:r>
              <a:rPr lang="de-DE" dirty="0" err="1"/>
              <a:t>did</a:t>
            </a:r>
            <a:r>
              <a:rPr lang="de-DE" dirty="0"/>
              <a:t> the CJEU </a:t>
            </a:r>
            <a:r>
              <a:rPr lang="de-DE" dirty="0" err="1"/>
              <a:t>create</a:t>
            </a:r>
            <a:r>
              <a:rPr lang="de-DE" dirty="0"/>
              <a:t>?  5 points </a:t>
            </a:r>
            <a:br>
              <a:rPr lang="de-DE" dirty="0"/>
            </a:br>
            <a:r>
              <a:rPr lang="de-DE" b="1" dirty="0">
                <a:sym typeface="Wingdings" panose="05000000000000000000" pitchFamily="2" charset="2"/>
              </a:rPr>
              <a:t> The right to be </a:t>
            </a:r>
            <a:r>
              <a:rPr lang="de-DE" b="1" dirty="0" err="1">
                <a:sym typeface="Wingdings" panose="05000000000000000000" pitchFamily="2" charset="2"/>
              </a:rPr>
              <a:t>delisted</a:t>
            </a:r>
            <a:endParaRPr lang="de-DE" b="1" dirty="0"/>
          </a:p>
          <a:p>
            <a:pPr marL="457200" indent="-457200">
              <a:buAutoNum type="arabicPeriod" startAt="4"/>
            </a:pPr>
            <a:r>
              <a:rPr lang="de-DE" dirty="0"/>
              <a:t>Which two rights does data </a:t>
            </a:r>
            <a:r>
              <a:rPr lang="de-DE" dirty="0" err="1"/>
              <a:t>portability</a:t>
            </a:r>
            <a:r>
              <a:rPr lang="de-DE" dirty="0"/>
              <a:t> include? 5  points</a:t>
            </a:r>
            <a:br>
              <a:rPr lang="de-DE" dirty="0"/>
            </a:br>
            <a:r>
              <a:rPr lang="de-DE" dirty="0">
                <a:sym typeface="Wingdings" panose="05000000000000000000" pitchFamily="2" charset="2"/>
              </a:rPr>
              <a:t> Right to receive data "</a:t>
            </a:r>
            <a:r>
              <a:rPr lang="en-GB" dirty="0"/>
              <a:t>in a structured, commonly used and machine-readable format</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Right to have one controller </a:t>
            </a:r>
            <a:r>
              <a:rPr lang="de-DE" dirty="0" err="1">
                <a:sym typeface="Wingdings" panose="05000000000000000000" pitchFamily="2" charset="2"/>
              </a:rPr>
              <a:t>sent</a:t>
            </a:r>
            <a:r>
              <a:rPr lang="de-DE" dirty="0">
                <a:sym typeface="Wingdings" panose="05000000000000000000" pitchFamily="2" charset="2"/>
              </a:rPr>
              <a:t> the data to </a:t>
            </a:r>
            <a:r>
              <a:rPr lang="de-DE" dirty="0" err="1">
                <a:sym typeface="Wingdings" panose="05000000000000000000" pitchFamily="2" charset="2"/>
              </a:rPr>
              <a:t>another</a:t>
            </a:r>
            <a:r>
              <a:rPr lang="de-DE" dirty="0">
                <a:sym typeface="Wingdings" panose="05000000000000000000" pitchFamily="2" charset="2"/>
              </a:rPr>
              <a:t> controller</a:t>
            </a:r>
          </a:p>
          <a:p>
            <a:pPr marL="457200" indent="-457200">
              <a:buAutoNum type="arabicPeriod" startAt="4"/>
            </a:pPr>
            <a:r>
              <a:rPr lang="de-DE" dirty="0"/>
              <a:t>Does Article 22 give a right not to be subject to automated decision making in all times? 3 points + 3 extra points </a:t>
            </a:r>
            <a:br>
              <a:rPr lang="de-DE" dirty="0"/>
            </a:br>
            <a:r>
              <a:rPr lang="de-DE" dirty="0">
                <a:sym typeface="Wingdings" panose="05000000000000000000" pitchFamily="2" charset="2"/>
              </a:rPr>
              <a:t> </a:t>
            </a:r>
            <a:r>
              <a:rPr lang="de-DE" dirty="0" err="1">
                <a:sym typeface="Wingdings" panose="05000000000000000000" pitchFamily="2" charset="2"/>
              </a:rPr>
              <a:t>No</a:t>
            </a:r>
            <a:br>
              <a:rPr lang="de-DE" dirty="0">
                <a:sym typeface="Wingdings" panose="05000000000000000000" pitchFamily="2" charset="2"/>
              </a:rPr>
            </a:br>
            <a:r>
              <a:rPr lang="de-DE" dirty="0">
                <a:sym typeface="Wingdings" panose="05000000000000000000" pitchFamily="2" charset="2"/>
              </a:rPr>
              <a:t> Bonus = </a:t>
            </a:r>
            <a:r>
              <a:rPr lang="de-DE" dirty="0" err="1">
                <a:sym typeface="Wingdings" panose="05000000000000000000" pitchFamily="2" charset="2"/>
              </a:rPr>
              <a:t>why</a:t>
            </a:r>
            <a:r>
              <a:rPr lang="de-DE" dirty="0">
                <a:sym typeface="Wingdings" panose="05000000000000000000" pitchFamily="2" charset="2"/>
              </a:rPr>
              <a:t>? a) solely b) needs to </a:t>
            </a:r>
            <a:r>
              <a:rPr lang="de-DE" dirty="0" err="1">
                <a:sym typeface="Wingdings" panose="05000000000000000000" pitchFamily="2" charset="2"/>
              </a:rPr>
              <a:t>produce</a:t>
            </a:r>
            <a:r>
              <a:rPr lang="de-DE" dirty="0">
                <a:sym typeface="Wingdings" panose="05000000000000000000" pitchFamily="2" charset="2"/>
              </a:rPr>
              <a:t> legal </a:t>
            </a:r>
            <a:r>
              <a:rPr lang="de-DE" dirty="0" err="1">
                <a:sym typeface="Wingdings" panose="05000000000000000000" pitchFamily="2" charset="2"/>
              </a:rPr>
              <a:t>effects</a:t>
            </a:r>
            <a:r>
              <a:rPr lang="de-DE" dirty="0">
                <a:sym typeface="Wingdings" panose="05000000000000000000" pitchFamily="2" charset="2"/>
              </a:rPr>
              <a:t>/</a:t>
            </a:r>
            <a:r>
              <a:rPr lang="de-DE" dirty="0" err="1">
                <a:sym typeface="Wingdings" panose="05000000000000000000" pitchFamily="2" charset="2"/>
              </a:rPr>
              <a:t>similar</a:t>
            </a:r>
            <a:r>
              <a:rPr lang="de-DE" dirty="0">
                <a:sym typeface="Wingdings" panose="05000000000000000000" pitchFamily="2" charset="2"/>
              </a:rPr>
              <a:t> c) </a:t>
            </a:r>
            <a:r>
              <a:rPr lang="de-DE" dirty="0" err="1">
                <a:sym typeface="Wingdings" panose="05000000000000000000" pitchFamily="2" charset="2"/>
              </a:rPr>
              <a:t>exceptions</a:t>
            </a:r>
            <a:r>
              <a:rPr lang="de-DE" dirty="0">
                <a:sym typeface="Wingdings" panose="05000000000000000000" pitchFamily="2" charset="2"/>
              </a:rPr>
              <a:t> = contract, consent, by law </a:t>
            </a:r>
          </a:p>
          <a:p>
            <a:pPr marL="457200" indent="-457200">
              <a:buAutoNum type="arabicPeriod" startAt="4"/>
            </a:pPr>
            <a:endParaRPr lang="de-DE" dirty="0"/>
          </a:p>
          <a:p>
            <a:pPr marL="0" indent="0">
              <a:buNone/>
            </a:pPr>
            <a:endParaRPr lang="de-DE" dirty="0"/>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79499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AUTOMATED DECISION MAKING</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4742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Rule: No automated decision making</a:t>
            </a:r>
          </a:p>
        </p:txBody>
      </p:sp>
      <p:sp>
        <p:nvSpPr>
          <p:cNvPr id="3" name="Content Placeholder 2"/>
          <p:cNvSpPr>
            <a:spLocks noGrp="1"/>
          </p:cNvSpPr>
          <p:nvPr>
            <p:ph idx="1"/>
          </p:nvPr>
        </p:nvSpPr>
        <p:spPr>
          <a:xfrm>
            <a:off x="1104899" y="1615414"/>
            <a:ext cx="9980681" cy="4535487"/>
          </a:xfrm>
        </p:spPr>
        <p:txBody>
          <a:bodyPr/>
          <a:lstStyle/>
          <a:p>
            <a:pPr marL="0" indent="0">
              <a:buNone/>
            </a:pPr>
            <a:r>
              <a:rPr lang="en-GB" sz="3200" dirty="0"/>
              <a:t>The data subject shall have the </a:t>
            </a:r>
            <a:r>
              <a:rPr lang="en-GB" sz="3200" dirty="0">
                <a:solidFill>
                  <a:srgbClr val="FF0000"/>
                </a:solidFill>
              </a:rPr>
              <a:t>right</a:t>
            </a:r>
            <a:r>
              <a:rPr lang="en-GB" sz="3200" dirty="0"/>
              <a:t> not to be subject to a decision based solely on automated processing, including </a:t>
            </a:r>
            <a:r>
              <a:rPr lang="en-GB" sz="3200" dirty="0">
                <a:solidFill>
                  <a:srgbClr val="FF0000"/>
                </a:solidFill>
              </a:rPr>
              <a:t>profiling</a:t>
            </a:r>
            <a:r>
              <a:rPr lang="en-GB" sz="3200" dirty="0"/>
              <a:t>, which produces legal effects concerning him or her </a:t>
            </a:r>
            <a:r>
              <a:rPr lang="en-GB" sz="3200" dirty="0">
                <a:solidFill>
                  <a:srgbClr val="FF0000"/>
                </a:solidFill>
              </a:rPr>
              <a:t>or similarly significantly </a:t>
            </a:r>
            <a:r>
              <a:rPr lang="en-GB" sz="3200" dirty="0"/>
              <a:t>affects him or her.</a:t>
            </a:r>
          </a:p>
          <a:p>
            <a:pPr marL="0" indent="0">
              <a:buNone/>
            </a:pPr>
            <a:endParaRPr lang="en-GB" dirty="0"/>
          </a:p>
        </p:txBody>
      </p:sp>
    </p:spTree>
    <p:extLst>
      <p:ext uri="{BB962C8B-B14F-4D97-AF65-F5344CB8AC3E}">
        <p14:creationId xmlns:p14="http://schemas.microsoft.com/office/powerpoint/2010/main" val="2556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163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Making sense of Art. 22</a:t>
            </a:r>
          </a:p>
        </p:txBody>
      </p:sp>
      <p:sp>
        <p:nvSpPr>
          <p:cNvPr id="4" name="Content Placeholder 3">
            <a:extLst>
              <a:ext uri="{FF2B5EF4-FFF2-40B4-BE49-F238E27FC236}">
                <a16:creationId xmlns:a16="http://schemas.microsoft.com/office/drawing/2014/main" id="{FE264722-3EF3-4781-96CC-84DAFD9DAFAC}"/>
              </a:ext>
            </a:extLst>
          </p:cNvPr>
          <p:cNvSpPr>
            <a:spLocks noGrp="1"/>
          </p:cNvSpPr>
          <p:nvPr>
            <p:ph idx="1"/>
          </p:nvPr>
        </p:nvSpPr>
        <p:spPr>
          <a:xfrm>
            <a:off x="1104900" y="1616075"/>
            <a:ext cx="9980613" cy="453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3200" dirty="0">
                <a:sym typeface="Wingdings" panose="05000000000000000000" pitchFamily="2" charset="2"/>
              </a:rPr>
              <a:t>Open Article 22 and read it and the GDPR carefully </a:t>
            </a:r>
          </a:p>
          <a:p>
            <a:pPr marL="0" indent="0">
              <a:buNone/>
            </a:pPr>
            <a:r>
              <a:rPr lang="en-GB" sz="3200" dirty="0">
                <a:sym typeface="Wingdings" panose="05000000000000000000" pitchFamily="2" charset="2"/>
              </a:rPr>
              <a:t>Going back to the "tools of lawyers" =&gt; how can you understand the article better?</a:t>
            </a:r>
            <a:endParaRPr lang="en-GB" sz="3200" dirty="0"/>
          </a:p>
        </p:txBody>
      </p:sp>
    </p:spTree>
    <p:extLst>
      <p:ext uri="{BB962C8B-B14F-4D97-AF65-F5344CB8AC3E}">
        <p14:creationId xmlns:p14="http://schemas.microsoft.com/office/powerpoint/2010/main" val="205771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is profiling? It means ..</a:t>
            </a:r>
          </a:p>
        </p:txBody>
      </p:sp>
      <p:sp>
        <p:nvSpPr>
          <p:cNvPr id="3" name="Content Placeholder 2"/>
          <p:cNvSpPr>
            <a:spLocks noGrp="1"/>
          </p:cNvSpPr>
          <p:nvPr>
            <p:ph idx="1"/>
          </p:nvPr>
        </p:nvSpPr>
        <p:spPr>
          <a:xfrm>
            <a:off x="1104899" y="1615414"/>
            <a:ext cx="9980681" cy="4535487"/>
          </a:xfrm>
        </p:spPr>
        <p:txBody>
          <a:bodyPr>
            <a:normAutofit lnSpcReduction="10000"/>
          </a:bodyPr>
          <a:lstStyle/>
          <a:p>
            <a:r>
              <a:rPr lang="en-GB" sz="2800" dirty="0"/>
              <a:t>any form of automated processing of personal data</a:t>
            </a:r>
          </a:p>
          <a:p>
            <a:r>
              <a:rPr lang="en-GB" sz="2800" dirty="0"/>
              <a:t>consisting of the use of personal data to evaluate certain personal aspects relating to a natural person, </a:t>
            </a:r>
          </a:p>
          <a:p>
            <a:pPr lvl="1"/>
            <a:r>
              <a:rPr lang="en-GB" sz="2400" dirty="0"/>
              <a:t>in particular to analyse or predict aspects concerning that natural person's performance at work, </a:t>
            </a:r>
          </a:p>
          <a:p>
            <a:pPr lvl="1"/>
            <a:r>
              <a:rPr lang="en-GB" sz="2400" dirty="0"/>
              <a:t>economic situation, </a:t>
            </a:r>
          </a:p>
          <a:p>
            <a:pPr lvl="1"/>
            <a:r>
              <a:rPr lang="en-GB" sz="2400" dirty="0"/>
              <a:t>health, </a:t>
            </a:r>
          </a:p>
          <a:p>
            <a:pPr lvl="1"/>
            <a:r>
              <a:rPr lang="en-GB" sz="2400" dirty="0"/>
              <a:t>personal preferences, </a:t>
            </a:r>
          </a:p>
          <a:p>
            <a:pPr lvl="1"/>
            <a:r>
              <a:rPr lang="en-GB" sz="2400" dirty="0"/>
              <a:t>interests, </a:t>
            </a:r>
          </a:p>
          <a:p>
            <a:pPr lvl="1"/>
            <a:r>
              <a:rPr lang="en-GB" sz="2400" dirty="0"/>
              <a:t>reliability, </a:t>
            </a:r>
          </a:p>
          <a:p>
            <a:pPr lvl="1"/>
            <a:r>
              <a:rPr lang="en-GB" sz="2400" dirty="0"/>
              <a:t>behaviour, </a:t>
            </a:r>
          </a:p>
          <a:p>
            <a:pPr lvl="1"/>
            <a:r>
              <a:rPr lang="en-GB" sz="2400" dirty="0"/>
              <a:t>location or movements</a:t>
            </a:r>
          </a:p>
        </p:txBody>
      </p:sp>
      <p:sp>
        <p:nvSpPr>
          <p:cNvPr id="4" name="Rectangle: Rounded Corners 3">
            <a:extLst>
              <a:ext uri="{FF2B5EF4-FFF2-40B4-BE49-F238E27FC236}">
                <a16:creationId xmlns:a16="http://schemas.microsoft.com/office/drawing/2014/main" id="{72753364-6796-4FC8-A156-796C373AACEC}"/>
              </a:ext>
            </a:extLst>
          </p:cNvPr>
          <p:cNvSpPr/>
          <p:nvPr/>
        </p:nvSpPr>
        <p:spPr>
          <a:xfrm>
            <a:off x="6936059" y="414445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Online credit application</a:t>
            </a:r>
          </a:p>
          <a:p>
            <a:pPr marL="695325" lvl="2" indent="-342900"/>
            <a:r>
              <a:rPr lang="en-GB" sz="2000" dirty="0">
                <a:solidFill>
                  <a:schemeClr val="bg1"/>
                </a:solidFill>
              </a:rPr>
              <a:t>Online recruiting practices</a:t>
            </a:r>
          </a:p>
        </p:txBody>
      </p:sp>
    </p:spTree>
    <p:extLst>
      <p:ext uri="{BB962C8B-B14F-4D97-AF65-F5344CB8AC3E}">
        <p14:creationId xmlns:p14="http://schemas.microsoft.com/office/powerpoint/2010/main" val="93945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Exceptions </a:t>
            </a:r>
          </a:p>
        </p:txBody>
      </p:sp>
      <p:sp>
        <p:nvSpPr>
          <p:cNvPr id="3" name="Content Placeholder 2"/>
          <p:cNvSpPr>
            <a:spLocks noGrp="1"/>
          </p:cNvSpPr>
          <p:nvPr>
            <p:ph idx="1"/>
          </p:nvPr>
        </p:nvSpPr>
        <p:spPr>
          <a:xfrm>
            <a:off x="1104899" y="1615414"/>
            <a:ext cx="9980681" cy="4535487"/>
          </a:xfrm>
        </p:spPr>
        <p:txBody>
          <a:bodyPr/>
          <a:lstStyle/>
          <a:p>
            <a:r>
              <a:rPr lang="en-GB" sz="2400" dirty="0">
                <a:solidFill>
                  <a:schemeClr val="tx2"/>
                </a:solidFill>
              </a:rPr>
              <a:t>necessary for entering into or performance of a contract</a:t>
            </a:r>
          </a:p>
          <a:p>
            <a:r>
              <a:rPr lang="en-GB" sz="2400" dirty="0">
                <a:solidFill>
                  <a:schemeClr val="tx2"/>
                </a:solidFill>
              </a:rPr>
              <a:t>authorised by law </a:t>
            </a:r>
          </a:p>
          <a:p>
            <a:r>
              <a:rPr lang="en-GB" sz="2400" dirty="0">
                <a:solidFill>
                  <a:schemeClr val="tx2"/>
                </a:solidFill>
              </a:rPr>
              <a:t>based on explicit consent </a:t>
            </a:r>
          </a:p>
          <a:p>
            <a:endParaRPr lang="en-GB" sz="2400" dirty="0">
              <a:solidFill>
                <a:schemeClr val="tx2"/>
              </a:solidFill>
            </a:endParaRPr>
          </a:p>
          <a:p>
            <a:pPr marL="0" indent="0">
              <a:buNone/>
            </a:pPr>
            <a:r>
              <a:rPr lang="en-GB" sz="2400" dirty="0">
                <a:solidFill>
                  <a:schemeClr val="tx2"/>
                </a:solidFill>
                <a:sym typeface="Wingdings" panose="05000000000000000000" pitchFamily="2" charset="2"/>
              </a:rPr>
              <a:t> </a:t>
            </a:r>
            <a:r>
              <a:rPr lang="en-GB" sz="2000" dirty="0">
                <a:solidFill>
                  <a:schemeClr val="tx2"/>
                </a:solidFill>
              </a:rPr>
              <a:t>additional requirements if data is sensitive)</a:t>
            </a:r>
          </a:p>
          <a:p>
            <a:pPr marL="0" indent="0">
              <a:buNone/>
            </a:pPr>
            <a:endParaRPr lang="en-GB" dirty="0"/>
          </a:p>
        </p:txBody>
      </p:sp>
      <p:sp>
        <p:nvSpPr>
          <p:cNvPr id="4" name="Rectangle: Rounded Corners 3">
            <a:extLst>
              <a:ext uri="{FF2B5EF4-FFF2-40B4-BE49-F238E27FC236}">
                <a16:creationId xmlns:a16="http://schemas.microsoft.com/office/drawing/2014/main" id="{C5CD4DCB-C348-4F97-8573-9D92ADE7E7F1}"/>
              </a:ext>
            </a:extLst>
          </p:cNvPr>
          <p:cNvSpPr/>
          <p:nvPr/>
        </p:nvSpPr>
        <p:spPr>
          <a:xfrm>
            <a:off x="1104899" y="468686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Which legal bases are left?</a:t>
            </a:r>
          </a:p>
        </p:txBody>
      </p:sp>
    </p:spTree>
    <p:extLst>
      <p:ext uri="{BB962C8B-B14F-4D97-AF65-F5344CB8AC3E}">
        <p14:creationId xmlns:p14="http://schemas.microsoft.com/office/powerpoint/2010/main" val="6962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EDPB guidance on the topic</a:t>
            </a:r>
            <a:endParaRPr lang="en-US" sz="3200" dirty="0"/>
          </a:p>
        </p:txBody>
      </p:sp>
      <p:sp>
        <p:nvSpPr>
          <p:cNvPr id="3" name="Content Placeholder 2"/>
          <p:cNvSpPr>
            <a:spLocks noGrp="1"/>
          </p:cNvSpPr>
          <p:nvPr>
            <p:ph idx="1"/>
          </p:nvPr>
        </p:nvSpPr>
        <p:spPr>
          <a:xfrm>
            <a:off x="1104898" y="1424793"/>
            <a:ext cx="9980681" cy="4679925"/>
          </a:xfrm>
        </p:spPr>
        <p:txBody>
          <a:bodyPr>
            <a:normAutofit/>
          </a:bodyPr>
          <a:lstStyle/>
          <a:p>
            <a:r>
              <a:rPr lang="fi-FI" dirty="0">
                <a:solidFill>
                  <a:schemeClr val="tx2"/>
                </a:solidFill>
              </a:rPr>
              <a:t>Several DSR </a:t>
            </a:r>
            <a:r>
              <a:rPr lang="fi-FI" dirty="0" err="1">
                <a:solidFill>
                  <a:schemeClr val="tx2"/>
                </a:solidFill>
              </a:rPr>
              <a:t>connected</a:t>
            </a:r>
            <a:r>
              <a:rPr lang="fi-FI" dirty="0">
                <a:solidFill>
                  <a:schemeClr val="tx2"/>
                </a:solidFill>
              </a:rPr>
              <a:t> to automated processing</a:t>
            </a:r>
          </a:p>
          <a:p>
            <a:pPr marL="695325" lvl="2" indent="-342900"/>
            <a:r>
              <a:rPr lang="en-GB" sz="1800" dirty="0">
                <a:solidFill>
                  <a:schemeClr val="tx2"/>
                </a:solidFill>
              </a:rPr>
              <a:t>Right to be informed of the existence of automated decision-making, including profiling</a:t>
            </a:r>
          </a:p>
          <a:p>
            <a:pPr marL="695325" lvl="2" indent="-342900"/>
            <a:r>
              <a:rPr lang="en-GB" sz="1800" dirty="0">
                <a:solidFill>
                  <a:schemeClr val="tx2"/>
                </a:solidFill>
              </a:rPr>
              <a:t>Right to obtain human intervention</a:t>
            </a:r>
          </a:p>
          <a:p>
            <a:pPr marL="695325" lvl="2" indent="-342900"/>
            <a:r>
              <a:rPr lang="en-GB" sz="1800" dirty="0">
                <a:solidFill>
                  <a:schemeClr val="tx2"/>
                </a:solidFill>
              </a:rPr>
              <a:t>Authorised by law</a:t>
            </a:r>
          </a:p>
          <a:p>
            <a:pPr marL="695325" lvl="2" indent="-342900"/>
            <a:r>
              <a:rPr lang="en-GB" sz="1800" dirty="0">
                <a:solidFill>
                  <a:schemeClr val="tx2"/>
                </a:solidFill>
              </a:rPr>
              <a:t>Based on explicit consent</a:t>
            </a:r>
          </a:p>
          <a:p>
            <a:pPr marL="695325" lvl="2" indent="-342900"/>
            <a:r>
              <a:rPr lang="en-GB" sz="1800" dirty="0">
                <a:solidFill>
                  <a:schemeClr val="tx2"/>
                </a:solidFill>
              </a:rPr>
              <a:t>Right to express their point of view and contest the decision </a:t>
            </a:r>
          </a:p>
          <a:p>
            <a:r>
              <a:rPr lang="fi-FI" dirty="0" err="1">
                <a:solidFill>
                  <a:schemeClr val="tx2"/>
                </a:solidFill>
              </a:rPr>
              <a:t>When</a:t>
            </a:r>
            <a:r>
              <a:rPr lang="fi-FI" dirty="0">
                <a:solidFill>
                  <a:schemeClr val="tx2"/>
                </a:solidFill>
              </a:rPr>
              <a:t> is </a:t>
            </a:r>
            <a:r>
              <a:rPr lang="en-GB" dirty="0">
                <a:solidFill>
                  <a:schemeClr val="tx2"/>
                </a:solidFill>
              </a:rPr>
              <a:t>automated decision-making permissible?</a:t>
            </a:r>
          </a:p>
          <a:p>
            <a:pPr marL="695325" lvl="2" indent="-342900"/>
            <a:r>
              <a:rPr lang="en-GB" sz="1800" dirty="0">
                <a:solidFill>
                  <a:schemeClr val="tx2"/>
                </a:solidFill>
              </a:rPr>
              <a:t>Necessary for entering into or performance of a contract (controller – data subject)</a:t>
            </a:r>
          </a:p>
          <a:p>
            <a:pPr marL="1152525" lvl="3" indent="-342900"/>
            <a:r>
              <a:rPr lang="en-GB" sz="1800" dirty="0">
                <a:solidFill>
                  <a:schemeClr val="tx2"/>
                </a:solidFill>
              </a:rPr>
              <a:t>Authorised by law</a:t>
            </a:r>
          </a:p>
          <a:p>
            <a:pPr marL="1152525" lvl="3" indent="-342900"/>
            <a:r>
              <a:rPr lang="en-GB" sz="1800" dirty="0">
                <a:solidFill>
                  <a:schemeClr val="tx2"/>
                </a:solidFill>
              </a:rPr>
              <a:t>Based on explicit consent</a:t>
            </a:r>
          </a:p>
        </p:txBody>
      </p:sp>
    </p:spTree>
    <p:extLst>
      <p:ext uri="{BB962C8B-B14F-4D97-AF65-F5344CB8AC3E}">
        <p14:creationId xmlns:p14="http://schemas.microsoft.com/office/powerpoint/2010/main" val="313814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Introduction</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r>
              <a:rPr lang="de-DE" dirty="0"/>
              <a:t>International data transfers</a:t>
            </a:r>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40507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9CA1-71C6-40B1-8492-74EECE0EF30E}"/>
              </a:ext>
            </a:extLst>
          </p:cNvPr>
          <p:cNvSpPr>
            <a:spLocks noGrp="1"/>
          </p:cNvSpPr>
          <p:nvPr>
            <p:ph type="title"/>
          </p:nvPr>
        </p:nvSpPr>
        <p:spPr/>
        <p:txBody>
          <a:bodyPr/>
          <a:lstStyle/>
          <a:p>
            <a:r>
              <a:rPr lang="de-DE" dirty="0"/>
              <a:t>Learning objectives </a:t>
            </a:r>
            <a:endParaRPr lang="fi-FI" dirty="0"/>
          </a:p>
        </p:txBody>
      </p:sp>
      <p:sp>
        <p:nvSpPr>
          <p:cNvPr id="3" name="Content Placeholder 2">
            <a:extLst>
              <a:ext uri="{FF2B5EF4-FFF2-40B4-BE49-F238E27FC236}">
                <a16:creationId xmlns:a16="http://schemas.microsoft.com/office/drawing/2014/main" id="{92B3503A-10D7-48F9-A04E-3EFD66D7509C}"/>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Why is this an issue?</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When are data transferred?</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What mechanisms are there in the GDPR to transfer data?</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Arial" panose="020B0604020202020204" pitchFamily="34" charset="0"/>
              </a:rPr>
              <a:t>Schrems, NOYB and Schrems II</a:t>
            </a:r>
          </a:p>
          <a:p>
            <a:pPr marL="342900" lvl="0" indent="-342900">
              <a:lnSpc>
                <a:spcPct val="107000"/>
              </a:lnSpc>
              <a:spcAft>
                <a:spcPts val="800"/>
              </a:spcAft>
              <a:buFont typeface="Symbol" panose="05050102010706020507" pitchFamily="18" charset="2"/>
              <a:buChar char=""/>
            </a:pPr>
            <a:r>
              <a:rPr lang="de-DE" sz="2400" dirty="0">
                <a:latin typeface="Calibri" panose="020F0502020204030204" pitchFamily="34" charset="0"/>
                <a:ea typeface="Calibri" panose="020F0502020204030204" pitchFamily="34" charset="0"/>
                <a:cs typeface="Arial" panose="020B0604020202020204" pitchFamily="34" charset="0"/>
              </a:rPr>
              <a:t>Data Privacy Framework</a:t>
            </a:r>
            <a:endParaRPr lang="fi-FI"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Arial" panose="020B0604020202020204" pitchFamily="34" charset="0"/>
              </a:rPr>
              <a:t>Risk in the GDPR </a:t>
            </a:r>
            <a:endParaRPr lang="fi-FI" sz="2800" dirty="0"/>
          </a:p>
        </p:txBody>
      </p:sp>
      <p:sp>
        <p:nvSpPr>
          <p:cNvPr id="4" name="Footer Placeholder 3">
            <a:extLst>
              <a:ext uri="{FF2B5EF4-FFF2-40B4-BE49-F238E27FC236}">
                <a16:creationId xmlns:a16="http://schemas.microsoft.com/office/drawing/2014/main" id="{2D2B2A59-E81B-4214-9C76-3531F36354B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04608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a:t>DATA TRANSFERS</a:t>
            </a:r>
          </a:p>
        </p:txBody>
      </p:sp>
      <p:sp>
        <p:nvSpPr>
          <p:cNvPr id="3" name="Subtitle 2">
            <a:extLst>
              <a:ext uri="{FF2B5EF4-FFF2-40B4-BE49-F238E27FC236}">
                <a16:creationId xmlns:a16="http://schemas.microsoft.com/office/drawing/2014/main" id="{AECBBB87-6C51-4032-B046-214BB8E5A1EA}"/>
              </a:ext>
            </a:extLst>
          </p:cNvPr>
          <p:cNvSpPr>
            <a:spLocks noGrp="1"/>
          </p:cNvSpPr>
          <p:nvPr>
            <p:ph type="subTitle" idx="1"/>
          </p:nvPr>
        </p:nvSpPr>
        <p:spPr/>
        <p:txBody>
          <a:bodyPr/>
          <a:lstStyle/>
          <a:p>
            <a:endParaRPr lang="de-DE" dirty="0"/>
          </a:p>
        </p:txBody>
      </p:sp>
      <p:pic>
        <p:nvPicPr>
          <p:cNvPr id="7" name="D3F33796-195D-4E45-8A9C-45FEAB40707D" descr="IMG_1832.jpg">
            <a:extLst>
              <a:ext uri="{FF2B5EF4-FFF2-40B4-BE49-F238E27FC236}">
                <a16:creationId xmlns:a16="http://schemas.microsoft.com/office/drawing/2014/main" id="{2847AC65-0A7B-495D-9101-BD6356A1EAF7}"/>
              </a:ext>
            </a:extLst>
          </p:cNvPr>
          <p:cNvPicPr>
            <a:picLocks noGrp="1" noChangeAspect="1" noChangeArrowheads="1"/>
          </p:cNvPicPr>
          <p:nvPr>
            <p:ph type="pic" sz="quarter" idx="13"/>
          </p:nvPr>
        </p:nvPicPr>
        <p:blipFill rotWithShape="1">
          <a:blip r:embed="rId3" cstate="print">
            <a:extLst>
              <a:ext uri="{28A0092B-C50C-407E-A947-70E740481C1C}">
                <a14:useLocalDpi xmlns:a14="http://schemas.microsoft.com/office/drawing/2010/main" val="0"/>
              </a:ext>
            </a:extLst>
          </a:blip>
          <a:srcRect t="19710" b="19710"/>
          <a:stretch/>
        </p:blipFill>
        <p:spPr bwMode="auto">
          <a:xfrm>
            <a:off x="6981825" y="1311275"/>
            <a:ext cx="52101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40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57CB-7704-4D02-AFDF-8BCC6009A6EF}"/>
              </a:ext>
            </a:extLst>
          </p:cNvPr>
          <p:cNvSpPr>
            <a:spLocks noGrp="1"/>
          </p:cNvSpPr>
          <p:nvPr>
            <p:ph type="title"/>
          </p:nvPr>
        </p:nvSpPr>
        <p:spPr/>
        <p:txBody>
          <a:bodyPr/>
          <a:lstStyle/>
          <a:p>
            <a:r>
              <a:rPr lang="de-DE" dirty="0"/>
              <a:t>Why is this an </a:t>
            </a:r>
            <a:r>
              <a:rPr lang="de-DE" dirty="0" err="1"/>
              <a:t>issue</a:t>
            </a:r>
            <a:r>
              <a:rPr lang="de-DE" dirty="0"/>
              <a:t>?</a:t>
            </a:r>
            <a:endParaRPr lang="fi-FI" dirty="0"/>
          </a:p>
        </p:txBody>
      </p:sp>
      <p:sp>
        <p:nvSpPr>
          <p:cNvPr id="3" name="Content Placeholder 2">
            <a:extLst>
              <a:ext uri="{FF2B5EF4-FFF2-40B4-BE49-F238E27FC236}">
                <a16:creationId xmlns:a16="http://schemas.microsoft.com/office/drawing/2014/main" id="{13555E42-1E63-45BD-8486-BF78B6E78075}"/>
              </a:ext>
            </a:extLst>
          </p:cNvPr>
          <p:cNvSpPr>
            <a:spLocks noGrp="1"/>
          </p:cNvSpPr>
          <p:nvPr>
            <p:ph idx="1"/>
          </p:nvPr>
        </p:nvSpPr>
        <p:spPr/>
        <p:txBody>
          <a:bodyPr/>
          <a:lstStyle/>
          <a:p>
            <a:r>
              <a:rPr lang="de-DE" dirty="0"/>
              <a:t>In the EU data protection is a fundamental right and most be protected [Article 16 - TFEU]</a:t>
            </a:r>
          </a:p>
          <a:p>
            <a:r>
              <a:rPr lang="de-DE" dirty="0"/>
              <a:t>Most </a:t>
            </a:r>
            <a:r>
              <a:rPr lang="de-DE" dirty="0" err="1"/>
              <a:t>big</a:t>
            </a:r>
            <a:r>
              <a:rPr lang="de-DE" dirty="0"/>
              <a:t> </a:t>
            </a:r>
            <a:r>
              <a:rPr lang="de-DE" dirty="0" err="1"/>
              <a:t>tech</a:t>
            </a:r>
            <a:r>
              <a:rPr lang="de-DE" dirty="0"/>
              <a:t> companies are non-European =&gt; a </a:t>
            </a:r>
            <a:r>
              <a:rPr lang="de-DE" dirty="0" err="1"/>
              <a:t>lot</a:t>
            </a:r>
            <a:r>
              <a:rPr lang="de-DE" dirty="0"/>
              <a:t> of processing </a:t>
            </a:r>
            <a:r>
              <a:rPr lang="de-DE" dirty="0" err="1"/>
              <a:t>takes</a:t>
            </a:r>
            <a:r>
              <a:rPr lang="de-DE" dirty="0"/>
              <a:t> place outside of the EU (=&gt; name some examples from a business </a:t>
            </a:r>
            <a:r>
              <a:rPr lang="de-DE" dirty="0" err="1"/>
              <a:t>context</a:t>
            </a:r>
            <a:r>
              <a:rPr lang="de-DE" dirty="0"/>
              <a:t>)</a:t>
            </a:r>
          </a:p>
          <a:p>
            <a:r>
              <a:rPr lang="de-DE" dirty="0"/>
              <a:t>The EU is </a:t>
            </a:r>
            <a:r>
              <a:rPr lang="de-DE" dirty="0" err="1"/>
              <a:t>caught</a:t>
            </a:r>
            <a:r>
              <a:rPr lang="de-DE" dirty="0"/>
              <a:t> </a:t>
            </a:r>
            <a:r>
              <a:rPr lang="de-DE" dirty="0" err="1"/>
              <a:t>between</a:t>
            </a:r>
            <a:r>
              <a:rPr lang="de-DE" dirty="0"/>
              <a:t> the need for data transfers and the obligation to protect the data </a:t>
            </a:r>
          </a:p>
          <a:p>
            <a:endParaRPr lang="fi-FI" dirty="0"/>
          </a:p>
        </p:txBody>
      </p:sp>
      <p:sp>
        <p:nvSpPr>
          <p:cNvPr id="4" name="Footer Placeholder 3">
            <a:extLst>
              <a:ext uri="{FF2B5EF4-FFF2-40B4-BE49-F238E27FC236}">
                <a16:creationId xmlns:a16="http://schemas.microsoft.com/office/drawing/2014/main" id="{077DF563-746D-4656-AB99-52B358DC8A9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679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2A18-3253-4D08-ACA9-FFAB9D961E21}"/>
              </a:ext>
            </a:extLst>
          </p:cNvPr>
          <p:cNvSpPr>
            <a:spLocks noGrp="1"/>
          </p:cNvSpPr>
          <p:nvPr>
            <p:ph type="title"/>
          </p:nvPr>
        </p:nvSpPr>
        <p:spPr/>
        <p:txBody>
          <a:bodyPr/>
          <a:lstStyle/>
          <a:p>
            <a:r>
              <a:rPr lang="de-DE" dirty="0"/>
              <a:t>Which of these is a transfer?</a:t>
            </a:r>
            <a:endParaRPr lang="fi-FI" dirty="0"/>
          </a:p>
        </p:txBody>
      </p:sp>
      <p:sp>
        <p:nvSpPr>
          <p:cNvPr id="3" name="Content Placeholder 2">
            <a:extLst>
              <a:ext uri="{FF2B5EF4-FFF2-40B4-BE49-F238E27FC236}">
                <a16:creationId xmlns:a16="http://schemas.microsoft.com/office/drawing/2014/main" id="{03440269-B551-46CF-B0EA-3D37BE59E867}"/>
              </a:ext>
            </a:extLst>
          </p:cNvPr>
          <p:cNvSpPr>
            <a:spLocks noGrp="1"/>
          </p:cNvSpPr>
          <p:nvPr>
            <p:ph idx="1"/>
          </p:nvPr>
        </p:nvSpPr>
        <p:spPr/>
        <p:txBody>
          <a:bodyPr/>
          <a:lstStyle/>
          <a:p>
            <a:r>
              <a:rPr lang="de-DE" dirty="0"/>
              <a:t>Case 1:   Finnish Startup S is </a:t>
            </a:r>
            <a:r>
              <a:rPr lang="de-DE" dirty="0" err="1"/>
              <a:t>buying</a:t>
            </a:r>
            <a:r>
              <a:rPr lang="de-DE" dirty="0"/>
              <a:t> </a:t>
            </a:r>
            <a:r>
              <a:rPr lang="de-DE" dirty="0" err="1"/>
              <a:t>server</a:t>
            </a:r>
            <a:r>
              <a:rPr lang="de-DE" dirty="0"/>
              <a:t> </a:t>
            </a:r>
            <a:r>
              <a:rPr lang="de-DE" dirty="0" err="1"/>
              <a:t>space</a:t>
            </a:r>
            <a:r>
              <a:rPr lang="de-DE" dirty="0"/>
              <a:t> and IaaS from AWS. The contract is with the Amazon in Luxembourg, </a:t>
            </a:r>
            <a:r>
              <a:rPr lang="de-DE" dirty="0" err="1"/>
              <a:t>Irish</a:t>
            </a:r>
            <a:r>
              <a:rPr lang="de-DE" dirty="0"/>
              <a:t> law will apply. </a:t>
            </a:r>
          </a:p>
          <a:p>
            <a:r>
              <a:rPr lang="de-DE" dirty="0"/>
              <a:t>Case 2: S is </a:t>
            </a:r>
            <a:r>
              <a:rPr lang="de-DE" dirty="0" err="1"/>
              <a:t>setting</a:t>
            </a:r>
            <a:r>
              <a:rPr lang="de-DE" dirty="0"/>
              <a:t> up a B2B </a:t>
            </a:r>
            <a:r>
              <a:rPr lang="de-DE" dirty="0" err="1"/>
              <a:t>hotel</a:t>
            </a:r>
            <a:r>
              <a:rPr lang="de-DE" dirty="0"/>
              <a:t> support app that </a:t>
            </a:r>
            <a:r>
              <a:rPr lang="de-DE" dirty="0" err="1"/>
              <a:t>provides</a:t>
            </a:r>
            <a:r>
              <a:rPr lang="de-DE" dirty="0"/>
              <a:t> support for </a:t>
            </a:r>
            <a:r>
              <a:rPr lang="de-DE" dirty="0" err="1"/>
              <a:t>hotel</a:t>
            </a:r>
            <a:r>
              <a:rPr lang="de-DE" dirty="0"/>
              <a:t> </a:t>
            </a:r>
            <a:r>
              <a:rPr lang="de-DE" dirty="0" err="1"/>
              <a:t>websites</a:t>
            </a:r>
            <a:r>
              <a:rPr lang="de-DE" dirty="0"/>
              <a:t> 24/7. The support in the </a:t>
            </a:r>
            <a:r>
              <a:rPr lang="de-DE" dirty="0" err="1"/>
              <a:t>early</a:t>
            </a:r>
            <a:r>
              <a:rPr lang="de-DE" dirty="0"/>
              <a:t> morning </a:t>
            </a:r>
            <a:r>
              <a:rPr lang="de-DE" dirty="0" err="1"/>
              <a:t>comes</a:t>
            </a:r>
            <a:r>
              <a:rPr lang="de-DE" dirty="0"/>
              <a:t> from a </a:t>
            </a:r>
            <a:r>
              <a:rPr lang="de-DE" dirty="0" err="1"/>
              <a:t>service</a:t>
            </a:r>
            <a:r>
              <a:rPr lang="de-DE" dirty="0"/>
              <a:t> center in Chennai; the support </a:t>
            </a:r>
            <a:r>
              <a:rPr lang="de-DE" dirty="0" err="1"/>
              <a:t>during</a:t>
            </a:r>
            <a:r>
              <a:rPr lang="de-DE" dirty="0"/>
              <a:t> the </a:t>
            </a:r>
            <a:r>
              <a:rPr lang="de-DE" dirty="0" err="1"/>
              <a:t>day</a:t>
            </a:r>
            <a:r>
              <a:rPr lang="de-DE" dirty="0"/>
              <a:t> from Oulu and the support after 17.30 from Mexico.</a:t>
            </a:r>
          </a:p>
          <a:p>
            <a:endParaRPr lang="fi-FI" dirty="0"/>
          </a:p>
        </p:txBody>
      </p:sp>
      <p:sp>
        <p:nvSpPr>
          <p:cNvPr id="4" name="Footer Placeholder 3">
            <a:extLst>
              <a:ext uri="{FF2B5EF4-FFF2-40B4-BE49-F238E27FC236}">
                <a16:creationId xmlns:a16="http://schemas.microsoft.com/office/drawing/2014/main" id="{1373A5EA-91B3-41B1-85A2-0542D3B7F64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2141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Typical transfers and safeguards</a:t>
            </a:r>
            <a:endParaRPr lang="en-US" sz="3200" dirty="0">
              <a:solidFill>
                <a:schemeClr val="tx2"/>
              </a:solidFill>
            </a:endParaRPr>
          </a:p>
        </p:txBody>
      </p:sp>
      <p:sp>
        <p:nvSpPr>
          <p:cNvPr id="6" name="Rectangle: Rounded Corners 5">
            <a:extLst>
              <a:ext uri="{FF2B5EF4-FFF2-40B4-BE49-F238E27FC236}">
                <a16:creationId xmlns:a16="http://schemas.microsoft.com/office/drawing/2014/main" id="{AB9123AC-C121-4B0B-B358-81EEE87B6ACD}"/>
              </a:ext>
            </a:extLst>
          </p:cNvPr>
          <p:cNvSpPr/>
          <p:nvPr/>
        </p:nvSpPr>
        <p:spPr>
          <a:xfrm>
            <a:off x="1104900" y="3985846"/>
            <a:ext cx="9980682" cy="18190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1">
              <a:buClr>
                <a:srgbClr val="1EA5F0"/>
              </a:buClr>
            </a:pPr>
            <a:r>
              <a:rPr lang="en-GB" sz="2000" dirty="0">
                <a:solidFill>
                  <a:schemeClr val="bg1"/>
                </a:solidFill>
              </a:rPr>
              <a:t>A Finnish company uses a centralised HR system in the US belonging to its parent company to store data about its employees.</a:t>
            </a:r>
          </a:p>
          <a:p>
            <a:pPr marL="1047750" lvl="3" indent="-342900">
              <a:buClr>
                <a:schemeClr val="bg1"/>
              </a:buClr>
              <a:buFont typeface="Wingdings" panose="05000000000000000000" pitchFamily="2" charset="2"/>
              <a:buChar char="§"/>
            </a:pPr>
            <a:r>
              <a:rPr lang="en-GB" sz="2000" dirty="0">
                <a:solidFill>
                  <a:schemeClr val="bg1"/>
                </a:solidFill>
              </a:rPr>
              <a:t>Employee data are transferred to US, outside of EU/EEA</a:t>
            </a:r>
          </a:p>
          <a:p>
            <a:pPr marL="1047750" lvl="3" indent="-342900">
              <a:buClr>
                <a:schemeClr val="bg1"/>
              </a:buClr>
              <a:buFont typeface="Wingdings" panose="05000000000000000000" pitchFamily="2" charset="2"/>
              <a:buChar char="§"/>
            </a:pPr>
            <a:r>
              <a:rPr lang="en-GB" sz="2000" dirty="0">
                <a:solidFill>
                  <a:schemeClr val="bg1"/>
                </a:solidFill>
              </a:rPr>
              <a:t>Adequate safeguards needed, in this case typically SSCs, Privacy Shield or BCRs</a:t>
            </a:r>
          </a:p>
        </p:txBody>
      </p:sp>
      <p:sp>
        <p:nvSpPr>
          <p:cNvPr id="7" name="Rectangle: Rounded Corners 6">
            <a:extLst>
              <a:ext uri="{FF2B5EF4-FFF2-40B4-BE49-F238E27FC236}">
                <a16:creationId xmlns:a16="http://schemas.microsoft.com/office/drawing/2014/main" id="{C1D94C02-B46D-4276-9595-7B7FD51AABDB}"/>
              </a:ext>
            </a:extLst>
          </p:cNvPr>
          <p:cNvSpPr/>
          <p:nvPr/>
        </p:nvSpPr>
        <p:spPr>
          <a:xfrm>
            <a:off x="1104900" y="1806207"/>
            <a:ext cx="9980682" cy="18151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1" indent="0">
              <a:buClr>
                <a:srgbClr val="1EA5F0"/>
              </a:buClr>
              <a:buNone/>
            </a:pPr>
            <a:r>
              <a:rPr lang="en-GB" sz="2000" dirty="0">
                <a:solidFill>
                  <a:schemeClr val="bg1"/>
                </a:solidFill>
              </a:rPr>
              <a:t>A Finnish company has outsourced its customer call centre to a third party located in India</a:t>
            </a:r>
          </a:p>
          <a:p>
            <a:pPr marL="1047750" lvl="3" indent="-342900">
              <a:buClr>
                <a:schemeClr val="bg1"/>
              </a:buClr>
              <a:buFont typeface="Wingdings" panose="05000000000000000000" pitchFamily="2" charset="2"/>
              <a:buChar char="§"/>
            </a:pPr>
            <a:r>
              <a:rPr lang="en-GB" sz="2000" dirty="0">
                <a:solidFill>
                  <a:schemeClr val="bg1"/>
                </a:solidFill>
              </a:rPr>
              <a:t>Customer data transferred to India, outside of EU/EEA</a:t>
            </a:r>
          </a:p>
          <a:p>
            <a:pPr marL="1047750" lvl="3" indent="-342900">
              <a:buClr>
                <a:schemeClr val="bg1"/>
              </a:buClr>
              <a:buFont typeface="Wingdings" panose="05000000000000000000" pitchFamily="2" charset="2"/>
              <a:buChar char="§"/>
            </a:pPr>
            <a:r>
              <a:rPr lang="en-GB" sz="2000" dirty="0">
                <a:solidFill>
                  <a:schemeClr val="bg1"/>
                </a:solidFill>
              </a:rPr>
              <a:t>Adequate safeguards needed, in this case typically SCCs</a:t>
            </a:r>
          </a:p>
        </p:txBody>
      </p:sp>
    </p:spTree>
    <p:extLst>
      <p:ext uri="{BB962C8B-B14F-4D97-AF65-F5344CB8AC3E}">
        <p14:creationId xmlns:p14="http://schemas.microsoft.com/office/powerpoint/2010/main" val="34151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custDataLst>
              <p:tags r:id="rId2"/>
            </p:custDataLst>
          </p:nvPr>
        </p:nvSpPr>
        <p:spPr bwMode="auto">
          <a:xfrm>
            <a:off x="1104899" y="1403594"/>
            <a:ext cx="9980681" cy="498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16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1600">
                <a:solidFill>
                  <a:schemeClr val="bg2"/>
                </a:solidFill>
                <a:latin typeface="+mn-lt"/>
              </a:defRPr>
            </a:lvl2pPr>
            <a:lvl3pPr marL="27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3pPr>
            <a:lvl4pPr marL="54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4pPr>
            <a:lvl5pPr marL="81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5pPr>
            <a:lvl6pPr marL="108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6pPr>
            <a:lvl7pPr marL="135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7pPr>
            <a:lvl8pPr marL="162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8pPr>
            <a:lvl9pPr marL="189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9pPr>
          </a:lstStyle>
          <a:p>
            <a:pPr lvl="2">
              <a:buClrTx/>
              <a:buSzPct val="100000"/>
              <a:buFont typeface="Wingdings" panose="05000000000000000000" pitchFamily="2" charset="2"/>
              <a:buChar char="§"/>
            </a:pPr>
            <a:r>
              <a:rPr lang="en-GB" sz="2000" kern="0" dirty="0">
                <a:solidFill>
                  <a:schemeClr val="tx2"/>
                </a:solidFill>
              </a:rPr>
              <a:t>Rule: Transfers outside the EEA are forbidden </a:t>
            </a:r>
          </a:p>
          <a:p>
            <a:pPr lvl="2">
              <a:buClrTx/>
              <a:buSzPct val="100000"/>
              <a:buFont typeface="Wingdings" panose="05000000000000000000" pitchFamily="2" charset="2"/>
              <a:buChar char="§"/>
            </a:pPr>
            <a:r>
              <a:rPr lang="en-GB" sz="2000" kern="0" dirty="0">
                <a:solidFill>
                  <a:schemeClr val="tx2"/>
                </a:solidFill>
              </a:rPr>
              <a:t>Exceptions </a:t>
            </a:r>
          </a:p>
          <a:p>
            <a:pPr lvl="3">
              <a:buClrTx/>
              <a:buSzPct val="100000"/>
              <a:buFont typeface="Wingdings" panose="05000000000000000000" pitchFamily="2" charset="2"/>
              <a:buChar char="§"/>
            </a:pPr>
            <a:r>
              <a:rPr lang="en-GB" sz="2000" kern="0" dirty="0">
                <a:solidFill>
                  <a:schemeClr val="tx2"/>
                </a:solidFill>
              </a:rPr>
              <a:t>1. Adequate countries </a:t>
            </a:r>
          </a:p>
          <a:p>
            <a:pPr lvl="3">
              <a:buClrTx/>
              <a:buSzPct val="100000"/>
              <a:buFont typeface="Wingdings" panose="05000000000000000000" pitchFamily="2" charset="2"/>
              <a:buChar char="§"/>
            </a:pPr>
            <a:r>
              <a:rPr lang="en-GB" sz="2000" kern="0" dirty="0">
                <a:solidFill>
                  <a:schemeClr val="tx2"/>
                </a:solidFill>
              </a:rPr>
              <a:t>2. Safeguards in Article 46/47</a:t>
            </a:r>
          </a:p>
          <a:p>
            <a:pPr lvl="3">
              <a:buClrTx/>
              <a:buSzPct val="100000"/>
              <a:buFont typeface="Wingdings" panose="05000000000000000000" pitchFamily="2" charset="2"/>
              <a:buChar char="§"/>
            </a:pPr>
            <a:r>
              <a:rPr lang="en-GB" sz="2000" kern="0" dirty="0">
                <a:solidFill>
                  <a:schemeClr val="tx2"/>
                </a:solidFill>
              </a:rPr>
              <a:t>3. Derogations </a:t>
            </a:r>
          </a:p>
          <a:p>
            <a:pPr lvl="2">
              <a:buClrTx/>
              <a:buSzPct val="100000"/>
              <a:buFont typeface="Wingdings" panose="05000000000000000000" pitchFamily="2" charset="2"/>
              <a:buChar char="§"/>
            </a:pPr>
            <a:r>
              <a:rPr lang="en-GB" sz="2000" kern="0" dirty="0">
                <a:solidFill>
                  <a:schemeClr val="tx2"/>
                </a:solidFill>
              </a:rPr>
              <a:t>CJEU gave extra rules </a:t>
            </a:r>
          </a:p>
          <a:p>
            <a:pPr lvl="2">
              <a:buSzPct val="100000"/>
              <a:buFont typeface="Georgia"/>
              <a:buChar char="●"/>
            </a:pPr>
            <a:endParaRPr lang="en-GB" sz="2000" kern="0" dirty="0"/>
          </a:p>
          <a:p>
            <a:pPr lvl="2">
              <a:buSzPct val="100000"/>
              <a:buFont typeface="Georgia"/>
              <a:buChar char="●"/>
            </a:pPr>
            <a:endParaRPr lang="en-GB" sz="2000" kern="0" dirty="0">
              <a:latin typeface="Georgia"/>
            </a:endParaRPr>
          </a:p>
        </p:txBody>
      </p:sp>
      <p:sp>
        <p:nvSpPr>
          <p:cNvPr id="86018" name="Rectangle 2"/>
          <p:cNvSpPr>
            <a:spLocks noGrp="1" noChangeArrowheads="1"/>
          </p:cNvSpPr>
          <p:nvPr>
            <p:ph type="title"/>
            <p:custDataLst>
              <p:tags r:id="rId3"/>
            </p:custDataLst>
          </p:nvPr>
        </p:nvSpPr>
        <p:spPr/>
        <p:txBody>
          <a:bodyPr>
            <a:normAutofit/>
          </a:bodyPr>
          <a:lstStyle/>
          <a:p>
            <a:r>
              <a:rPr lang="en-GB" sz="3200" dirty="0">
                <a:solidFill>
                  <a:schemeClr val="tx2"/>
                </a:solidFill>
              </a:rPr>
              <a:t>International transfers under GDPR – Chapter V</a:t>
            </a:r>
            <a:endParaRPr lang="en-GB" sz="2400" i="1" dirty="0">
              <a:solidFill>
                <a:schemeClr val="tx2"/>
              </a:solidFill>
            </a:endParaRPr>
          </a:p>
        </p:txBody>
      </p:sp>
    </p:spTree>
    <p:custDataLst>
      <p:tags r:id="rId1"/>
    </p:custDataLst>
    <p:extLst>
      <p:ext uri="{BB962C8B-B14F-4D97-AF65-F5344CB8AC3E}">
        <p14:creationId xmlns:p14="http://schemas.microsoft.com/office/powerpoint/2010/main" val="2152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err="1"/>
              <a:t>Adequacy</a:t>
            </a:r>
            <a:r>
              <a:rPr lang="de-DE" dirty="0"/>
              <a:t>, Safeguards, </a:t>
            </a:r>
            <a:r>
              <a:rPr lang="de-DE" dirty="0" err="1"/>
              <a:t>Derogations</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8280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24FF-C00E-4B9E-A177-71A301197808}"/>
              </a:ext>
            </a:extLst>
          </p:cNvPr>
          <p:cNvSpPr>
            <a:spLocks noGrp="1"/>
          </p:cNvSpPr>
          <p:nvPr>
            <p:ph type="title"/>
          </p:nvPr>
        </p:nvSpPr>
        <p:spPr/>
        <p:txBody>
          <a:bodyPr/>
          <a:lstStyle/>
          <a:p>
            <a:r>
              <a:rPr lang="de-DE" dirty="0"/>
              <a:t>Adequate countries 	</a:t>
            </a:r>
            <a:endParaRPr lang="fi-FI" dirty="0"/>
          </a:p>
        </p:txBody>
      </p:sp>
      <p:sp>
        <p:nvSpPr>
          <p:cNvPr id="3" name="Content Placeholder 2">
            <a:extLst>
              <a:ext uri="{FF2B5EF4-FFF2-40B4-BE49-F238E27FC236}">
                <a16:creationId xmlns:a16="http://schemas.microsoft.com/office/drawing/2014/main" id="{94A9078F-7FE4-4436-827E-D0F8803A8250}"/>
              </a:ext>
            </a:extLst>
          </p:cNvPr>
          <p:cNvSpPr>
            <a:spLocks noGrp="1"/>
          </p:cNvSpPr>
          <p:nvPr>
            <p:ph idx="1"/>
          </p:nvPr>
        </p:nvSpPr>
        <p:spPr/>
        <p:txBody>
          <a:bodyPr/>
          <a:lstStyle/>
          <a:p>
            <a:pPr marL="0" indent="0" fontAlgn="base">
              <a:spcBef>
                <a:spcPct val="20000"/>
              </a:spcBef>
              <a:spcAft>
                <a:spcPct val="0"/>
              </a:spcAft>
              <a:buSzPct val="100000"/>
              <a:buNone/>
            </a:pPr>
            <a:r>
              <a:rPr lang="en-GB" dirty="0">
                <a:solidFill>
                  <a:srgbClr val="404040"/>
                </a:solidFill>
                <a:latin typeface="Arial" panose="020B0604020202020204" pitchFamily="34" charset="0"/>
              </a:rPr>
              <a:t>"</a:t>
            </a:r>
            <a:r>
              <a:rPr lang="en-GB" sz="2600" kern="0" dirty="0">
                <a:solidFill>
                  <a:schemeClr val="tx2"/>
                </a:solidFill>
              </a:rPr>
              <a:t>The adoption of an adequacy decision involves</a:t>
            </a:r>
          </a:p>
          <a:p>
            <a:pPr marL="540000" lvl="3" indent="-270000" fontAlgn="base">
              <a:spcBef>
                <a:spcPct val="20000"/>
              </a:spcBef>
              <a:spcAft>
                <a:spcPct val="0"/>
              </a:spcAft>
              <a:buSzPct val="100000"/>
            </a:pPr>
            <a:r>
              <a:rPr lang="en-GB" sz="2000" kern="0" dirty="0">
                <a:solidFill>
                  <a:schemeClr val="tx2"/>
                </a:solidFill>
              </a:rPr>
              <a:t>a proposal from the European Commission</a:t>
            </a:r>
          </a:p>
          <a:p>
            <a:pPr marL="540000" lvl="3" indent="-270000" fontAlgn="base">
              <a:spcBef>
                <a:spcPct val="20000"/>
              </a:spcBef>
              <a:spcAft>
                <a:spcPct val="0"/>
              </a:spcAft>
              <a:buSzPct val="100000"/>
            </a:pPr>
            <a:r>
              <a:rPr lang="en-GB" sz="2000" kern="0" dirty="0">
                <a:solidFill>
                  <a:schemeClr val="tx2"/>
                </a:solidFill>
              </a:rPr>
              <a:t>an opinion of the European Data Protection Board</a:t>
            </a:r>
          </a:p>
          <a:p>
            <a:pPr marL="540000" lvl="3" indent="-270000" fontAlgn="base">
              <a:spcBef>
                <a:spcPct val="20000"/>
              </a:spcBef>
              <a:spcAft>
                <a:spcPct val="0"/>
              </a:spcAft>
              <a:buSzPct val="100000"/>
            </a:pPr>
            <a:r>
              <a:rPr lang="en-GB" sz="2000" kern="0" dirty="0">
                <a:solidFill>
                  <a:schemeClr val="tx2"/>
                </a:solidFill>
              </a:rPr>
              <a:t>an approval from representatives of EU countries</a:t>
            </a:r>
          </a:p>
          <a:p>
            <a:pPr marL="540000" lvl="3" indent="-270000" fontAlgn="base">
              <a:spcBef>
                <a:spcPct val="20000"/>
              </a:spcBef>
              <a:spcAft>
                <a:spcPct val="0"/>
              </a:spcAft>
              <a:buSzPct val="100000"/>
            </a:pPr>
            <a:r>
              <a:rPr lang="en-GB" sz="2000" kern="0" dirty="0">
                <a:solidFill>
                  <a:schemeClr val="tx2"/>
                </a:solidFill>
              </a:rPr>
              <a:t>the adoption of the decision by the European Commission"</a:t>
            </a:r>
          </a:p>
        </p:txBody>
      </p:sp>
      <p:sp>
        <p:nvSpPr>
          <p:cNvPr id="4" name="Footer Placeholder 3">
            <a:extLst>
              <a:ext uri="{FF2B5EF4-FFF2-40B4-BE49-F238E27FC236}">
                <a16:creationId xmlns:a16="http://schemas.microsoft.com/office/drawing/2014/main" id="{70909122-07F7-436E-8433-DD2D54A0A826}"/>
              </a:ext>
            </a:extLst>
          </p:cNvPr>
          <p:cNvSpPr>
            <a:spLocks noGrp="1"/>
          </p:cNvSpPr>
          <p:nvPr>
            <p:ph type="ftr" sz="quarter" idx="11"/>
          </p:nvPr>
        </p:nvSpPr>
        <p:spPr/>
        <p:txBody>
          <a:bodyPr/>
          <a:lstStyle/>
          <a:p>
            <a:r>
              <a:rPr lang="de-DE" dirty="0"/>
              <a:t>Source: EU </a:t>
            </a:r>
            <a:r>
              <a:rPr lang="de-DE" dirty="0" err="1"/>
              <a:t>Commission</a:t>
            </a:r>
            <a:r>
              <a:rPr lang="de-DE" dirty="0"/>
              <a:t> https://ec.europa.eu/info/law/law-topic/data-protection/international-dimension-data-protection/adequacy-decisions_en</a:t>
            </a:r>
            <a:endParaRPr lang="fi-FI" dirty="0"/>
          </a:p>
        </p:txBody>
      </p:sp>
      <p:sp>
        <p:nvSpPr>
          <p:cNvPr id="5" name="Rectangle: Rounded Corners 4">
            <a:extLst>
              <a:ext uri="{FF2B5EF4-FFF2-40B4-BE49-F238E27FC236}">
                <a16:creationId xmlns:a16="http://schemas.microsoft.com/office/drawing/2014/main" id="{CC621FD0-8CC7-0314-43EC-3DA356C5EA8F}"/>
              </a:ext>
            </a:extLst>
          </p:cNvPr>
          <p:cNvSpPr/>
          <p:nvPr/>
        </p:nvSpPr>
        <p:spPr>
          <a:xfrm>
            <a:off x="1104900" y="4917989"/>
            <a:ext cx="9980682" cy="1235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9FAD58EC-3AA5-BD9E-B9C9-38D92A1CE4F9}"/>
              </a:ext>
            </a:extLst>
          </p:cNvPr>
          <p:cNvSpPr txBox="1"/>
          <p:nvPr/>
        </p:nvSpPr>
        <p:spPr>
          <a:xfrm>
            <a:off x="1103382" y="4899454"/>
            <a:ext cx="9982200" cy="1200329"/>
          </a:xfrm>
          <a:prstGeom prst="rect">
            <a:avLst/>
          </a:prstGeom>
          <a:noFill/>
        </p:spPr>
        <p:txBody>
          <a:bodyPr wrap="square">
            <a:spAutoFit/>
          </a:bodyPr>
          <a:lstStyle/>
          <a:p>
            <a:r>
              <a:rPr lang="en-GB" b="0" i="0" dirty="0">
                <a:solidFill>
                  <a:schemeClr val="bg1"/>
                </a:solidFill>
                <a:effectLst/>
                <a:latin typeface="Arial" panose="020B0604020202020204" pitchFamily="34" charset="0"/>
              </a:rPr>
              <a:t>As a result of adequacy decisions, personal data can flow freely and safely from the European Economic Area (EEA), to a third country, without being subject to any further conditions or authorisations. </a:t>
            </a:r>
          </a:p>
          <a:p>
            <a:r>
              <a:rPr lang="en-GB" dirty="0">
                <a:solidFill>
                  <a:schemeClr val="bg1"/>
                </a:solidFill>
                <a:latin typeface="Arial" panose="020B0604020202020204" pitchFamily="34" charset="0"/>
              </a:rPr>
              <a:t>=&gt; </a:t>
            </a:r>
            <a:r>
              <a:rPr lang="en-GB" b="0" i="0" dirty="0">
                <a:solidFill>
                  <a:schemeClr val="bg1"/>
                </a:solidFill>
                <a:effectLst/>
                <a:latin typeface="Arial" panose="020B0604020202020204" pitchFamily="34" charset="0"/>
              </a:rPr>
              <a:t>transfers to the third country are like treated intra-EU transmissions of data.</a:t>
            </a:r>
            <a:endParaRPr lang="fi-FI" dirty="0">
              <a:solidFill>
                <a:schemeClr val="bg1"/>
              </a:solidFill>
            </a:endParaRPr>
          </a:p>
        </p:txBody>
      </p:sp>
    </p:spTree>
    <p:extLst>
      <p:ext uri="{BB962C8B-B14F-4D97-AF65-F5344CB8AC3E}">
        <p14:creationId xmlns:p14="http://schemas.microsoft.com/office/powerpoint/2010/main" val="42383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24FF-C00E-4B9E-A177-71A301197808}"/>
              </a:ext>
            </a:extLst>
          </p:cNvPr>
          <p:cNvSpPr>
            <a:spLocks noGrp="1"/>
          </p:cNvSpPr>
          <p:nvPr>
            <p:ph type="title"/>
          </p:nvPr>
        </p:nvSpPr>
        <p:spPr/>
        <p:txBody>
          <a:bodyPr/>
          <a:lstStyle/>
          <a:p>
            <a:r>
              <a:rPr lang="de-DE" dirty="0"/>
              <a:t>Whose adequate?	</a:t>
            </a:r>
            <a:endParaRPr lang="fi-FI" dirty="0"/>
          </a:p>
        </p:txBody>
      </p:sp>
      <p:sp>
        <p:nvSpPr>
          <p:cNvPr id="3" name="Content Placeholder 2">
            <a:extLst>
              <a:ext uri="{FF2B5EF4-FFF2-40B4-BE49-F238E27FC236}">
                <a16:creationId xmlns:a16="http://schemas.microsoft.com/office/drawing/2014/main" id="{94A9078F-7FE4-4436-827E-D0F8803A8250}"/>
              </a:ext>
            </a:extLst>
          </p:cNvPr>
          <p:cNvSpPr>
            <a:spLocks noGrp="1"/>
          </p:cNvSpPr>
          <p:nvPr>
            <p:ph idx="1"/>
          </p:nvPr>
        </p:nvSpPr>
        <p:spPr/>
        <p:txBody>
          <a:bodyPr>
            <a:normAutofit fontScale="92500" lnSpcReduction="20000"/>
          </a:bodyPr>
          <a:lstStyle/>
          <a:p>
            <a:pPr>
              <a:spcBef>
                <a:spcPts val="0"/>
              </a:spcBef>
            </a:pPr>
            <a:r>
              <a:rPr lang="en-GB" b="0" i="0" u="sng" dirty="0">
                <a:solidFill>
                  <a:srgbClr val="004494"/>
                </a:solidFill>
                <a:effectLst/>
                <a:latin typeface="Arial" panose="020B0604020202020204" pitchFamily="34" charset="0"/>
                <a:hlinkClick r:id="rId2"/>
              </a:rPr>
              <a:t>Andorra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3"/>
              </a:rPr>
              <a:t>Argentina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4"/>
              </a:rPr>
              <a:t>Canada</a:t>
            </a:r>
            <a:r>
              <a:rPr lang="en-GB" b="0" i="0" dirty="0">
                <a:solidFill>
                  <a:srgbClr val="404040"/>
                </a:solidFill>
                <a:effectLst/>
                <a:latin typeface="Arial" panose="020B0604020202020204" pitchFamily="34" charset="0"/>
              </a:rPr>
              <a:t> (commercial organisations), </a:t>
            </a:r>
          </a:p>
          <a:p>
            <a:pPr>
              <a:spcBef>
                <a:spcPts val="0"/>
              </a:spcBef>
            </a:pPr>
            <a:r>
              <a:rPr lang="en-GB" b="0" i="0" u="sng" dirty="0">
                <a:solidFill>
                  <a:srgbClr val="004494"/>
                </a:solidFill>
                <a:effectLst/>
                <a:latin typeface="Arial" panose="020B0604020202020204" pitchFamily="34" charset="0"/>
                <a:hlinkClick r:id="rId5"/>
              </a:rPr>
              <a:t>Faroe Islands</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6"/>
              </a:rPr>
              <a:t>Guernsey</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7"/>
              </a:rPr>
              <a:t>Israel</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8"/>
              </a:rPr>
              <a:t>Isle of Man</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9"/>
              </a:rPr>
              <a:t>Japan</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0"/>
              </a:rPr>
              <a:t>Jersey</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1"/>
              </a:rPr>
              <a:t>New Zealand</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2"/>
              </a:rPr>
              <a:t>Republic of Korea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3"/>
              </a:rPr>
              <a:t>Switzerland</a:t>
            </a:r>
            <a:r>
              <a:rPr lang="en-GB" b="0" i="0" dirty="0">
                <a:solidFill>
                  <a:srgbClr val="404040"/>
                </a:solidFill>
                <a:effectLst/>
                <a:latin typeface="Arial" panose="020B0604020202020204" pitchFamily="34" charset="0"/>
              </a:rPr>
              <a:t> , </a:t>
            </a:r>
          </a:p>
          <a:p>
            <a:pPr>
              <a:spcBef>
                <a:spcPts val="0"/>
              </a:spcBef>
            </a:pPr>
            <a:r>
              <a:rPr lang="en-GB" b="0" i="0" dirty="0">
                <a:solidFill>
                  <a:srgbClr val="404040"/>
                </a:solidFill>
                <a:effectLst/>
                <a:latin typeface="Arial" panose="020B0604020202020204" pitchFamily="34" charset="0"/>
              </a:rPr>
              <a:t>the United Kingdom under the </a:t>
            </a:r>
            <a:r>
              <a:rPr lang="en-GB" b="0" i="0" u="sng" dirty="0">
                <a:solidFill>
                  <a:srgbClr val="004494"/>
                </a:solidFill>
                <a:effectLst/>
                <a:latin typeface="Arial" panose="020B0604020202020204" pitchFamily="34" charset="0"/>
                <a:hlinkClick r:id="rId14"/>
              </a:rPr>
              <a:t>GDPR</a:t>
            </a:r>
            <a:r>
              <a:rPr lang="en-GB" b="0" i="0" dirty="0">
                <a:solidFill>
                  <a:srgbClr val="404040"/>
                </a:solidFill>
                <a:effectLst/>
                <a:latin typeface="Arial" panose="020B0604020202020204" pitchFamily="34" charset="0"/>
              </a:rPr>
              <a:t> and the </a:t>
            </a:r>
            <a:r>
              <a:rPr lang="en-GB" b="0" i="0" u="sng" dirty="0">
                <a:solidFill>
                  <a:srgbClr val="004494"/>
                </a:solidFill>
                <a:effectLst/>
                <a:latin typeface="Arial" panose="020B0604020202020204" pitchFamily="34" charset="0"/>
                <a:hlinkClick r:id="rId15"/>
              </a:rPr>
              <a:t>LED</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6"/>
              </a:rPr>
              <a:t>Uruguay</a:t>
            </a:r>
            <a:r>
              <a:rPr lang="en-GB" b="0" i="0" dirty="0">
                <a:solidFill>
                  <a:srgbClr val="404040"/>
                </a:solidFill>
                <a:effectLst/>
                <a:latin typeface="Arial" panose="020B0604020202020204" pitchFamily="34" charset="0"/>
              </a:rPr>
              <a:t> </a:t>
            </a:r>
            <a:endParaRPr lang="fi-FI" dirty="0"/>
          </a:p>
        </p:txBody>
      </p:sp>
      <p:sp>
        <p:nvSpPr>
          <p:cNvPr id="4" name="Footer Placeholder 3">
            <a:extLst>
              <a:ext uri="{FF2B5EF4-FFF2-40B4-BE49-F238E27FC236}">
                <a16:creationId xmlns:a16="http://schemas.microsoft.com/office/drawing/2014/main" id="{70909122-07F7-436E-8433-DD2D54A0A826}"/>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2182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pPr eaLnBrk="1" hangingPunct="1"/>
            <a:r>
              <a:rPr lang="en-GB" sz="3200" dirty="0">
                <a:solidFill>
                  <a:schemeClr val="tx2"/>
                </a:solidFill>
              </a:rPr>
              <a:t>EU Standard Contractual Clauses</a:t>
            </a:r>
            <a:endParaRPr lang="de-DE" sz="3200" dirty="0">
              <a:solidFill>
                <a:schemeClr val="tx2"/>
              </a:solidFill>
            </a:endParaRPr>
          </a:p>
        </p:txBody>
      </p:sp>
      <p:grpSp>
        <p:nvGrpSpPr>
          <p:cNvPr id="23556" name="Group 5"/>
          <p:cNvGrpSpPr>
            <a:grpSpLocks/>
          </p:cNvGrpSpPr>
          <p:nvPr/>
        </p:nvGrpSpPr>
        <p:grpSpPr bwMode="auto">
          <a:xfrm>
            <a:off x="1104900" y="1447800"/>
            <a:ext cx="9763136" cy="4294188"/>
            <a:chOff x="340" y="1047"/>
            <a:chExt cx="4802" cy="2705"/>
          </a:xfrm>
          <a:solidFill>
            <a:schemeClr val="accent2"/>
          </a:solidFill>
        </p:grpSpPr>
        <p:sp>
          <p:nvSpPr>
            <p:cNvPr id="23557" name="Text Box 6"/>
            <p:cNvSpPr txBox="1">
              <a:spLocks noChangeArrowheads="1"/>
            </p:cNvSpPr>
            <p:nvPr/>
          </p:nvSpPr>
          <p:spPr bwMode="auto">
            <a:xfrm>
              <a:off x="340" y="1051"/>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58" name="Text Box 7"/>
            <p:cNvSpPr txBox="1">
              <a:spLocks noChangeArrowheads="1"/>
            </p:cNvSpPr>
            <p:nvPr/>
          </p:nvSpPr>
          <p:spPr bwMode="auto">
            <a:xfrm>
              <a:off x="4290" y="1051"/>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cxnSp>
          <p:nvCxnSpPr>
            <p:cNvPr id="23559" name="AutoShape 8"/>
            <p:cNvCxnSpPr>
              <a:cxnSpLocks noChangeShapeType="1"/>
            </p:cNvCxnSpPr>
            <p:nvPr/>
          </p:nvCxnSpPr>
          <p:spPr bwMode="auto">
            <a:xfrm>
              <a:off x="1715" y="3543"/>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0" name="AutoShape 9"/>
            <p:cNvCxnSpPr>
              <a:cxnSpLocks noChangeShapeType="1"/>
            </p:cNvCxnSpPr>
            <p:nvPr/>
          </p:nvCxnSpPr>
          <p:spPr bwMode="auto">
            <a:xfrm flipV="1">
              <a:off x="1715" y="2976"/>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1" name="AutoShape 10"/>
            <p:cNvCxnSpPr>
              <a:cxnSpLocks noChangeShapeType="1"/>
            </p:cNvCxnSpPr>
            <p:nvPr/>
          </p:nvCxnSpPr>
          <p:spPr bwMode="auto">
            <a:xfrm flipV="1">
              <a:off x="1715" y="2360"/>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2" name="AutoShape 11"/>
            <p:cNvCxnSpPr>
              <a:cxnSpLocks noChangeShapeType="1"/>
            </p:cNvCxnSpPr>
            <p:nvPr/>
          </p:nvCxnSpPr>
          <p:spPr bwMode="auto">
            <a:xfrm flipV="1">
              <a:off x="1715" y="1856"/>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3" name="AutoShape 12"/>
            <p:cNvCxnSpPr>
              <a:cxnSpLocks noChangeShapeType="1"/>
            </p:cNvCxnSpPr>
            <p:nvPr/>
          </p:nvCxnSpPr>
          <p:spPr bwMode="auto">
            <a:xfrm flipV="1">
              <a:off x="1715" y="1248"/>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4" name="AutoShape 13"/>
            <p:cNvCxnSpPr>
              <a:cxnSpLocks noChangeShapeType="1"/>
            </p:cNvCxnSpPr>
            <p:nvPr/>
          </p:nvCxnSpPr>
          <p:spPr bwMode="auto">
            <a:xfrm rot="10800000">
              <a:off x="1700" y="1254"/>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5" name="AutoShape 14"/>
            <p:cNvCxnSpPr>
              <a:cxnSpLocks noChangeShapeType="1"/>
            </p:cNvCxnSpPr>
            <p:nvPr/>
          </p:nvCxnSpPr>
          <p:spPr bwMode="auto">
            <a:xfrm rot="10800000" flipV="1">
              <a:off x="1702" y="1253"/>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6" name="AutoShape 15"/>
            <p:cNvCxnSpPr>
              <a:cxnSpLocks noChangeShapeType="1"/>
            </p:cNvCxnSpPr>
            <p:nvPr/>
          </p:nvCxnSpPr>
          <p:spPr bwMode="auto">
            <a:xfrm rot="10800000" flipV="1">
              <a:off x="1710" y="1253"/>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7" name="AutoShape 16"/>
            <p:cNvCxnSpPr>
              <a:cxnSpLocks noChangeShapeType="1"/>
            </p:cNvCxnSpPr>
            <p:nvPr/>
          </p:nvCxnSpPr>
          <p:spPr bwMode="auto">
            <a:xfrm rot="10800000" flipV="1">
              <a:off x="1710" y="1253"/>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8" name="AutoShape 17"/>
            <p:cNvCxnSpPr>
              <a:cxnSpLocks noChangeShapeType="1"/>
            </p:cNvCxnSpPr>
            <p:nvPr/>
          </p:nvCxnSpPr>
          <p:spPr bwMode="auto">
            <a:xfrm rot="10800000" flipV="1">
              <a:off x="1710" y="1253"/>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9" name="AutoShape 18"/>
            <p:cNvCxnSpPr>
              <a:cxnSpLocks noChangeShapeType="1"/>
            </p:cNvCxnSpPr>
            <p:nvPr/>
          </p:nvCxnSpPr>
          <p:spPr bwMode="auto">
            <a:xfrm rot="10800000" flipH="1">
              <a:off x="1715" y="1253"/>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0" name="AutoShape 19"/>
            <p:cNvCxnSpPr>
              <a:cxnSpLocks noChangeShapeType="1"/>
            </p:cNvCxnSpPr>
            <p:nvPr/>
          </p:nvCxnSpPr>
          <p:spPr bwMode="auto">
            <a:xfrm rot="10800000" flipH="1" flipV="1">
              <a:off x="1714" y="1252"/>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1" name="AutoShape 20"/>
            <p:cNvCxnSpPr>
              <a:cxnSpLocks noChangeShapeType="1"/>
            </p:cNvCxnSpPr>
            <p:nvPr/>
          </p:nvCxnSpPr>
          <p:spPr bwMode="auto">
            <a:xfrm rot="10800000" flipH="1" flipV="1">
              <a:off x="1714" y="1252"/>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2" name="AutoShape 21"/>
            <p:cNvCxnSpPr>
              <a:cxnSpLocks noChangeShapeType="1"/>
            </p:cNvCxnSpPr>
            <p:nvPr/>
          </p:nvCxnSpPr>
          <p:spPr bwMode="auto">
            <a:xfrm rot="10800000" flipH="1" flipV="1">
              <a:off x="1714" y="1252"/>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3" name="AutoShape 22"/>
            <p:cNvCxnSpPr>
              <a:cxnSpLocks noChangeShapeType="1"/>
            </p:cNvCxnSpPr>
            <p:nvPr/>
          </p:nvCxnSpPr>
          <p:spPr bwMode="auto">
            <a:xfrm rot="10800000" flipH="1" flipV="1">
              <a:off x="1714" y="1252"/>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4" name="AutoShape 23"/>
            <p:cNvCxnSpPr>
              <a:cxnSpLocks noChangeShapeType="1"/>
            </p:cNvCxnSpPr>
            <p:nvPr/>
          </p:nvCxnSpPr>
          <p:spPr bwMode="auto">
            <a:xfrm flipH="1">
              <a:off x="1701" y="3548"/>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5" name="AutoShape 24"/>
            <p:cNvCxnSpPr>
              <a:cxnSpLocks noChangeShapeType="1"/>
            </p:cNvCxnSpPr>
            <p:nvPr/>
          </p:nvCxnSpPr>
          <p:spPr bwMode="auto">
            <a:xfrm flipH="1" flipV="1">
              <a:off x="1704" y="2981"/>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6" name="AutoShape 25"/>
            <p:cNvCxnSpPr>
              <a:cxnSpLocks noChangeShapeType="1"/>
            </p:cNvCxnSpPr>
            <p:nvPr/>
          </p:nvCxnSpPr>
          <p:spPr bwMode="auto">
            <a:xfrm flipH="1" flipV="1">
              <a:off x="1712" y="2365"/>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7" name="AutoShape 26"/>
            <p:cNvCxnSpPr>
              <a:cxnSpLocks noChangeShapeType="1"/>
            </p:cNvCxnSpPr>
            <p:nvPr/>
          </p:nvCxnSpPr>
          <p:spPr bwMode="auto">
            <a:xfrm flipH="1" flipV="1">
              <a:off x="1712" y="1861"/>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8" name="AutoShape 27"/>
            <p:cNvCxnSpPr>
              <a:cxnSpLocks noChangeShapeType="1"/>
            </p:cNvCxnSpPr>
            <p:nvPr/>
          </p:nvCxnSpPr>
          <p:spPr bwMode="auto">
            <a:xfrm flipH="1" flipV="1">
              <a:off x="1712" y="1253"/>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9" name="AutoShape 28"/>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cxnSp>
          <p:nvCxnSpPr>
            <p:cNvPr id="23580" name="AutoShape 29"/>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cxnSp>
          <p:nvCxnSpPr>
            <p:cNvPr id="23581" name="AutoShape 30"/>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sp>
          <p:nvSpPr>
            <p:cNvPr id="23582" name="Text Box 31"/>
            <p:cNvSpPr txBox="1">
              <a:spLocks noChangeArrowheads="1"/>
            </p:cNvSpPr>
            <p:nvPr/>
          </p:nvSpPr>
          <p:spPr bwMode="auto">
            <a:xfrm>
              <a:off x="340" y="1616"/>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3" name="Text Box 32"/>
            <p:cNvSpPr txBox="1">
              <a:spLocks noChangeArrowheads="1"/>
            </p:cNvSpPr>
            <p:nvPr/>
          </p:nvSpPr>
          <p:spPr bwMode="auto">
            <a:xfrm>
              <a:off x="340" y="2205"/>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4" name="Text Box 33"/>
            <p:cNvSpPr txBox="1">
              <a:spLocks noChangeArrowheads="1"/>
            </p:cNvSpPr>
            <p:nvPr/>
          </p:nvSpPr>
          <p:spPr bwMode="auto">
            <a:xfrm>
              <a:off x="340" y="2750"/>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5" name="Text Box 34"/>
            <p:cNvSpPr txBox="1">
              <a:spLocks noChangeArrowheads="1"/>
            </p:cNvSpPr>
            <p:nvPr/>
          </p:nvSpPr>
          <p:spPr bwMode="auto">
            <a:xfrm>
              <a:off x="340" y="3294"/>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6" name="Text Box 35"/>
            <p:cNvSpPr txBox="1">
              <a:spLocks noChangeArrowheads="1"/>
            </p:cNvSpPr>
            <p:nvPr/>
          </p:nvSpPr>
          <p:spPr bwMode="auto">
            <a:xfrm>
              <a:off x="4290" y="1616"/>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7" name="Text Box 36"/>
            <p:cNvSpPr txBox="1">
              <a:spLocks noChangeArrowheads="1"/>
            </p:cNvSpPr>
            <p:nvPr/>
          </p:nvSpPr>
          <p:spPr bwMode="auto">
            <a:xfrm>
              <a:off x="4290" y="2205"/>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8" name="Text Box 37"/>
            <p:cNvSpPr txBox="1">
              <a:spLocks noChangeArrowheads="1"/>
            </p:cNvSpPr>
            <p:nvPr/>
          </p:nvSpPr>
          <p:spPr bwMode="auto">
            <a:xfrm>
              <a:off x="4290" y="2750"/>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9" name="Text Box 38"/>
            <p:cNvSpPr txBox="1">
              <a:spLocks noChangeArrowheads="1"/>
            </p:cNvSpPr>
            <p:nvPr/>
          </p:nvSpPr>
          <p:spPr bwMode="auto">
            <a:xfrm>
              <a:off x="4290" y="3294"/>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65255" name="Text Box 39"/>
            <p:cNvSpPr txBox="1">
              <a:spLocks noChangeArrowheads="1"/>
            </p:cNvSpPr>
            <p:nvPr/>
          </p:nvSpPr>
          <p:spPr bwMode="auto">
            <a:xfrm>
              <a:off x="2444" y="1047"/>
              <a:ext cx="768"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same group</a:t>
              </a:r>
            </a:p>
          </p:txBody>
        </p:sp>
        <p:sp>
          <p:nvSpPr>
            <p:cNvPr id="265256" name="Text Box 40"/>
            <p:cNvSpPr txBox="1">
              <a:spLocks noChangeArrowheads="1"/>
            </p:cNvSpPr>
            <p:nvPr/>
          </p:nvSpPr>
          <p:spPr bwMode="auto">
            <a:xfrm>
              <a:off x="2526" y="1410"/>
              <a:ext cx="60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fr-FR" sz="2000" dirty="0">
                  <a:solidFill>
                    <a:schemeClr val="tx2"/>
                  </a:solidFill>
                  <a:effectLst>
                    <a:outerShdw blurRad="38100" dist="38100" dir="2700000" algn="tl">
                      <a:srgbClr val="C0C0C0"/>
                    </a:outerShdw>
                  </a:effectLst>
                  <a:ea typeface="MS PGothic" pitchFamily="34" charset="-128"/>
                </a:rPr>
                <a:t>networks</a:t>
              </a:r>
              <a:endParaRPr lang="en-US" sz="2000" dirty="0">
                <a:solidFill>
                  <a:schemeClr val="tx2"/>
                </a:solidFill>
                <a:effectLst>
                  <a:outerShdw blurRad="38100" dist="38100" dir="2700000" algn="tl">
                    <a:srgbClr val="C0C0C0"/>
                  </a:outerShdw>
                </a:effectLst>
                <a:ea typeface="MS PGothic" pitchFamily="34" charset="-128"/>
              </a:endParaRPr>
            </a:p>
          </p:txBody>
        </p:sp>
        <p:sp>
          <p:nvSpPr>
            <p:cNvPr id="265257" name="Text Box 41"/>
            <p:cNvSpPr txBox="1">
              <a:spLocks noChangeArrowheads="1"/>
            </p:cNvSpPr>
            <p:nvPr/>
          </p:nvSpPr>
          <p:spPr bwMode="auto">
            <a:xfrm>
              <a:off x="2242" y="1795"/>
              <a:ext cx="117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integrated systems</a:t>
              </a:r>
            </a:p>
          </p:txBody>
        </p:sp>
        <p:sp>
          <p:nvSpPr>
            <p:cNvPr id="265258" name="Text Box 42"/>
            <p:cNvSpPr txBox="1">
              <a:spLocks noChangeArrowheads="1"/>
            </p:cNvSpPr>
            <p:nvPr/>
          </p:nvSpPr>
          <p:spPr bwMode="auto">
            <a:xfrm>
              <a:off x="2257" y="2183"/>
              <a:ext cx="119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integrated software</a:t>
              </a:r>
            </a:p>
          </p:txBody>
        </p:sp>
        <p:sp>
          <p:nvSpPr>
            <p:cNvPr id="265259" name="Text Box 43"/>
            <p:cNvSpPr txBox="1">
              <a:spLocks noChangeArrowheads="1"/>
            </p:cNvSpPr>
            <p:nvPr/>
          </p:nvSpPr>
          <p:spPr bwMode="auto">
            <a:xfrm>
              <a:off x="2377" y="2615"/>
              <a:ext cx="939"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global projects</a:t>
              </a:r>
            </a:p>
          </p:txBody>
        </p:sp>
        <p:sp>
          <p:nvSpPr>
            <p:cNvPr id="265260" name="Text Box 44"/>
            <p:cNvSpPr txBox="1">
              <a:spLocks noChangeArrowheads="1"/>
            </p:cNvSpPr>
            <p:nvPr/>
          </p:nvSpPr>
          <p:spPr bwMode="auto">
            <a:xfrm>
              <a:off x="2405" y="3003"/>
              <a:ext cx="832"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global teams</a:t>
              </a:r>
            </a:p>
          </p:txBody>
        </p:sp>
        <p:sp>
          <p:nvSpPr>
            <p:cNvPr id="265261" name="Text Box 45"/>
            <p:cNvSpPr txBox="1">
              <a:spLocks noChangeArrowheads="1"/>
            </p:cNvSpPr>
            <p:nvPr/>
          </p:nvSpPr>
          <p:spPr bwMode="auto">
            <a:xfrm>
              <a:off x="2275" y="3306"/>
              <a:ext cx="1140" cy="44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non-EU principles </a:t>
              </a:r>
            </a:p>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for EU employees</a:t>
              </a:r>
            </a:p>
          </p:txBody>
        </p:sp>
      </p:grpSp>
    </p:spTree>
    <p:extLst>
      <p:ext uri="{BB962C8B-B14F-4D97-AF65-F5344CB8AC3E}">
        <p14:creationId xmlns:p14="http://schemas.microsoft.com/office/powerpoint/2010/main" val="222473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GB" sz="3200" dirty="0">
                <a:solidFill>
                  <a:schemeClr val="tx2"/>
                </a:solidFill>
              </a:rPr>
              <a:t>Binding Corporate Rules </a:t>
            </a:r>
            <a:endParaRPr lang="de-DE" sz="3200" dirty="0">
              <a:solidFill>
                <a:schemeClr val="tx2"/>
              </a:solidFill>
            </a:endParaRPr>
          </a:p>
        </p:txBody>
      </p:sp>
      <p:sp>
        <p:nvSpPr>
          <p:cNvPr id="24580" name="Rectangle 3"/>
          <p:cNvSpPr>
            <a:spLocks noGrp="1" noChangeArrowheads="1"/>
          </p:cNvSpPr>
          <p:nvPr>
            <p:ph type="body" idx="1"/>
          </p:nvPr>
        </p:nvSpPr>
        <p:spPr/>
        <p:txBody>
          <a:bodyPr>
            <a:normAutofit fontScale="92500" lnSpcReduction="10000"/>
          </a:bodyPr>
          <a:lstStyle/>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marL="6350" lvl="2" indent="0">
              <a:buNone/>
            </a:pPr>
            <a:endParaRPr lang="en-US" b="1" dirty="0">
              <a:cs typeface="Times New Roman" pitchFamily="18" charset="0"/>
            </a:endParaRPr>
          </a:p>
          <a:p>
            <a:pPr lvl="2">
              <a:buClr>
                <a:schemeClr val="accent6"/>
              </a:buClr>
            </a:pPr>
            <a:endParaRPr lang="en-GB" sz="2000" dirty="0">
              <a:ea typeface="MS PGothic" pitchFamily="34" charset="-128"/>
              <a:cs typeface="Times New Roman" pitchFamily="18" charset="0"/>
            </a:endParaRPr>
          </a:p>
          <a:p>
            <a:pPr lvl="2">
              <a:buClr>
                <a:schemeClr val="accent6"/>
              </a:buClr>
            </a:pPr>
            <a:endParaRPr lang="en-GB" sz="2000" dirty="0">
              <a:ea typeface="MS PGothic" pitchFamily="34" charset="-128"/>
              <a:cs typeface="Times New Roman" pitchFamily="18" charset="0"/>
            </a:endParaRPr>
          </a:p>
          <a:p>
            <a:pPr lvl="2">
              <a:buClr>
                <a:schemeClr val="accent6"/>
              </a:buClr>
            </a:pPr>
            <a:endParaRPr lang="en-GB" sz="2000" dirty="0">
              <a:solidFill>
                <a:schemeClr val="tx2"/>
              </a:solidFill>
              <a:ea typeface="MS PGothic" pitchFamily="34" charset="-128"/>
              <a:cs typeface="Times New Roman" pitchFamily="18" charset="0"/>
            </a:endParaRPr>
          </a:p>
          <a:p>
            <a:pPr lvl="2"/>
            <a:r>
              <a:rPr lang="en-GB" sz="2000" dirty="0">
                <a:solidFill>
                  <a:schemeClr val="tx2"/>
                </a:solidFill>
                <a:ea typeface="MS PGothic" pitchFamily="34" charset="-128"/>
                <a:cs typeface="Times New Roman" pitchFamily="18" charset="0"/>
              </a:rPr>
              <a:t>Harmonized level of protection for specified data processes</a:t>
            </a:r>
          </a:p>
          <a:p>
            <a:pPr lvl="2"/>
            <a:r>
              <a:rPr lang="en-GB" sz="2000" dirty="0">
                <a:solidFill>
                  <a:schemeClr val="tx2"/>
                </a:solidFill>
                <a:ea typeface="MS PGothic" pitchFamily="34" charset="-128"/>
                <a:cs typeface="Times New Roman" pitchFamily="18" charset="0"/>
                <a:sym typeface="Wingdings" pitchFamily="2" charset="2"/>
              </a:rPr>
              <a:t>Good at EU-level for global transfers  no bias for (non-EU) jurisdictions</a:t>
            </a:r>
            <a:endParaRPr lang="en-GB" sz="2000" dirty="0">
              <a:solidFill>
                <a:schemeClr val="tx2"/>
              </a:solidFill>
            </a:endParaRPr>
          </a:p>
          <a:p>
            <a:pPr algn="ctr">
              <a:spcBef>
                <a:spcPct val="0"/>
              </a:spcBef>
              <a:buClrTx/>
            </a:pPr>
            <a:endParaRPr lang="en-GB" b="1" dirty="0">
              <a:solidFill>
                <a:srgbClr val="0070C0"/>
              </a:solidFill>
              <a:sym typeface="Wingdings" pitchFamily="2" charset="2"/>
            </a:endParaRPr>
          </a:p>
          <a:p>
            <a:pPr marL="0" indent="0" algn="ctr">
              <a:spcBef>
                <a:spcPct val="0"/>
              </a:spcBef>
              <a:buClrTx/>
              <a:buNone/>
            </a:pPr>
            <a:r>
              <a:rPr lang="en-GB" b="1" dirty="0">
                <a:solidFill>
                  <a:schemeClr val="accent2"/>
                </a:solidFill>
                <a:sym typeface="Wingdings" pitchFamily="2" charset="2"/>
              </a:rPr>
              <a:t>Proactive DP authorities caveat USA</a:t>
            </a:r>
          </a:p>
        </p:txBody>
      </p:sp>
      <p:cxnSp>
        <p:nvCxnSpPr>
          <p:cNvPr id="24581" name="AutoShape 15"/>
          <p:cNvCxnSpPr>
            <a:cxnSpLocks noChangeShapeType="1"/>
          </p:cNvCxnSpPr>
          <p:nvPr/>
        </p:nvCxnSpPr>
        <p:spPr bwMode="auto">
          <a:xfrm flipV="1">
            <a:off x="4473575" y="2320926"/>
            <a:ext cx="0" cy="1160463"/>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2" name="AutoShape 18"/>
          <p:cNvCxnSpPr>
            <a:cxnSpLocks noChangeShapeType="1"/>
          </p:cNvCxnSpPr>
          <p:nvPr/>
        </p:nvCxnSpPr>
        <p:spPr bwMode="auto">
          <a:xfrm>
            <a:off x="4005263" y="2873376"/>
            <a:ext cx="2665412" cy="60642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3" name="AutoShape 20"/>
          <p:cNvCxnSpPr>
            <a:cxnSpLocks noChangeShapeType="1"/>
          </p:cNvCxnSpPr>
          <p:nvPr/>
        </p:nvCxnSpPr>
        <p:spPr bwMode="auto">
          <a:xfrm flipV="1">
            <a:off x="4473575" y="2320926"/>
            <a:ext cx="2160588" cy="1160463"/>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4" name="AutoShape 22"/>
          <p:cNvCxnSpPr>
            <a:cxnSpLocks noChangeShapeType="1"/>
          </p:cNvCxnSpPr>
          <p:nvPr/>
        </p:nvCxnSpPr>
        <p:spPr bwMode="auto">
          <a:xfrm flipV="1">
            <a:off x="6670675" y="2901950"/>
            <a:ext cx="285750" cy="577850"/>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5" name="AutoShape 23"/>
          <p:cNvCxnSpPr>
            <a:cxnSpLocks noChangeShapeType="1"/>
          </p:cNvCxnSpPr>
          <p:nvPr/>
        </p:nvCxnSpPr>
        <p:spPr bwMode="auto">
          <a:xfrm>
            <a:off x="6634163" y="2320926"/>
            <a:ext cx="322262" cy="58102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6" name="AutoShape 24"/>
          <p:cNvCxnSpPr>
            <a:cxnSpLocks noChangeShapeType="1"/>
          </p:cNvCxnSpPr>
          <p:nvPr/>
        </p:nvCxnSpPr>
        <p:spPr bwMode="auto">
          <a:xfrm flipH="1" flipV="1">
            <a:off x="4473575" y="2320926"/>
            <a:ext cx="2197100" cy="115887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7" name="AutoShape 26"/>
          <p:cNvCxnSpPr>
            <a:cxnSpLocks noChangeShapeType="1"/>
          </p:cNvCxnSpPr>
          <p:nvPr/>
        </p:nvCxnSpPr>
        <p:spPr bwMode="auto">
          <a:xfrm flipV="1">
            <a:off x="4005263" y="2320925"/>
            <a:ext cx="2628900" cy="552450"/>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grpSp>
        <p:nvGrpSpPr>
          <p:cNvPr id="24588" name="Group 35"/>
          <p:cNvGrpSpPr>
            <a:grpSpLocks/>
          </p:cNvGrpSpPr>
          <p:nvPr/>
        </p:nvGrpSpPr>
        <p:grpSpPr bwMode="auto">
          <a:xfrm>
            <a:off x="2879873" y="1689955"/>
            <a:ext cx="6191250" cy="2663825"/>
            <a:chOff x="839" y="1026"/>
            <a:chExt cx="3900" cy="1678"/>
          </a:xfrm>
          <a:solidFill>
            <a:schemeClr val="accent2"/>
          </a:solidFill>
        </p:grpSpPr>
        <p:sp>
          <p:nvSpPr>
            <p:cNvPr id="24589" name="Oval 5"/>
            <p:cNvSpPr>
              <a:spLocks noChangeArrowheads="1"/>
            </p:cNvSpPr>
            <p:nvPr/>
          </p:nvSpPr>
          <p:spPr bwMode="auto">
            <a:xfrm>
              <a:off x="839" y="1026"/>
              <a:ext cx="3900" cy="1678"/>
            </a:xfrm>
            <a:prstGeom prst="ellipse">
              <a:avLst/>
            </a:prstGeom>
            <a:grpFill/>
            <a:ln w="3175" algn="ctr">
              <a:solidFill>
                <a:schemeClr val="tx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txBody>
            <a:bodyPr wrap="none" anchor="ctr"/>
            <a:lstStyle/>
            <a:p>
              <a:endParaRPr lang="de-DE" dirty="0"/>
            </a:p>
          </p:txBody>
        </p:sp>
        <p:sp>
          <p:nvSpPr>
            <p:cNvPr id="24591" name="Rectangle 7"/>
            <p:cNvSpPr>
              <a:spLocks noChangeArrowheads="1"/>
            </p:cNvSpPr>
            <p:nvPr/>
          </p:nvSpPr>
          <p:spPr bwMode="auto">
            <a:xfrm>
              <a:off x="2925" y="2192"/>
              <a:ext cx="1045" cy="29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GB" sz="2000" b="1" dirty="0">
                  <a:solidFill>
                    <a:schemeClr val="bg2"/>
                  </a:solidFill>
                  <a:ea typeface="MS PGothic" pitchFamily="34" charset="-128"/>
                </a:rPr>
                <a:t>Africa</a:t>
              </a:r>
            </a:p>
          </p:txBody>
        </p:sp>
        <p:sp>
          <p:nvSpPr>
            <p:cNvPr id="24592" name="Rectangle 9"/>
            <p:cNvSpPr>
              <a:spLocks noChangeArrowheads="1"/>
            </p:cNvSpPr>
            <p:nvPr/>
          </p:nvSpPr>
          <p:spPr bwMode="auto">
            <a:xfrm>
              <a:off x="1654" y="2193"/>
              <a:ext cx="408" cy="255"/>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de-DE" sz="2000" b="1" dirty="0">
                  <a:solidFill>
                    <a:srgbClr val="FFFFFF"/>
                  </a:solidFill>
                  <a:ea typeface="MS PGothic" pitchFamily="34" charset="-128"/>
                </a:rPr>
                <a:t>EU</a:t>
              </a:r>
              <a:endParaRPr lang="en-US" sz="2000" b="1" dirty="0">
                <a:solidFill>
                  <a:srgbClr val="FFFFFF"/>
                </a:solidFill>
                <a:ea typeface="MS PGothic" pitchFamily="34" charset="-128"/>
              </a:endParaRPr>
            </a:p>
          </p:txBody>
        </p:sp>
        <p:sp>
          <p:nvSpPr>
            <p:cNvPr id="24593" name="Rectangle 10"/>
            <p:cNvSpPr>
              <a:spLocks noChangeArrowheads="1"/>
            </p:cNvSpPr>
            <p:nvPr/>
          </p:nvSpPr>
          <p:spPr bwMode="auto">
            <a:xfrm>
              <a:off x="1155" y="1682"/>
              <a:ext cx="408" cy="256"/>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de-DE" sz="2000" b="1" dirty="0">
                  <a:solidFill>
                    <a:srgbClr val="FFFFFF"/>
                  </a:solidFill>
                  <a:ea typeface="MS PGothic" pitchFamily="34" charset="-128"/>
                </a:rPr>
                <a:t>EU</a:t>
              </a:r>
              <a:endParaRPr lang="en-US" sz="2000" b="1" dirty="0">
                <a:solidFill>
                  <a:srgbClr val="FFFFFF"/>
                </a:solidFill>
                <a:ea typeface="MS PGothic" pitchFamily="34" charset="-128"/>
              </a:endParaRPr>
            </a:p>
          </p:txBody>
        </p:sp>
        <p:sp>
          <p:nvSpPr>
            <p:cNvPr id="24594" name="Rectangle 11"/>
            <p:cNvSpPr>
              <a:spLocks noChangeArrowheads="1"/>
            </p:cNvSpPr>
            <p:nvPr/>
          </p:nvSpPr>
          <p:spPr bwMode="auto">
            <a:xfrm>
              <a:off x="3422" y="1661"/>
              <a:ext cx="1091" cy="31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Middle East</a:t>
              </a:r>
            </a:p>
          </p:txBody>
        </p:sp>
        <p:cxnSp>
          <p:nvCxnSpPr>
            <p:cNvPr id="24595" name="AutoShape 12"/>
            <p:cNvCxnSpPr>
              <a:cxnSpLocks noChangeShapeType="1"/>
            </p:cNvCxnSpPr>
            <p:nvPr/>
          </p:nvCxnSpPr>
          <p:spPr bwMode="auto">
            <a:xfrm flipH="1" flipV="1">
              <a:off x="1563" y="1810"/>
              <a:ext cx="1859" cy="18"/>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6" name="AutoShape 13"/>
            <p:cNvCxnSpPr>
              <a:cxnSpLocks noChangeShapeType="1"/>
            </p:cNvCxnSpPr>
            <p:nvPr/>
          </p:nvCxnSpPr>
          <p:spPr bwMode="auto">
            <a:xfrm flipV="1">
              <a:off x="1563" y="1462"/>
              <a:ext cx="295" cy="348"/>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7" name="AutoShape 14"/>
            <p:cNvCxnSpPr>
              <a:cxnSpLocks noChangeShapeType="1"/>
            </p:cNvCxnSpPr>
            <p:nvPr/>
          </p:nvCxnSpPr>
          <p:spPr bwMode="auto">
            <a:xfrm>
              <a:off x="1563" y="1810"/>
              <a:ext cx="295" cy="383"/>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8" name="AutoShape 16"/>
            <p:cNvCxnSpPr>
              <a:cxnSpLocks noChangeShapeType="1"/>
            </p:cNvCxnSpPr>
            <p:nvPr/>
          </p:nvCxnSpPr>
          <p:spPr bwMode="auto">
            <a:xfrm flipH="1">
              <a:off x="1858" y="1462"/>
              <a:ext cx="1361" cy="0"/>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9" name="AutoShape 17"/>
            <p:cNvCxnSpPr>
              <a:cxnSpLocks noChangeShapeType="1"/>
            </p:cNvCxnSpPr>
            <p:nvPr/>
          </p:nvCxnSpPr>
          <p:spPr bwMode="auto">
            <a:xfrm flipV="1">
              <a:off x="1858" y="2192"/>
              <a:ext cx="1384" cy="1"/>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0" name="AutoShape 19"/>
            <p:cNvCxnSpPr>
              <a:cxnSpLocks noChangeShapeType="1"/>
            </p:cNvCxnSpPr>
            <p:nvPr/>
          </p:nvCxnSpPr>
          <p:spPr bwMode="auto">
            <a:xfrm>
              <a:off x="1858" y="1462"/>
              <a:ext cx="1564" cy="366"/>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1" name="AutoShape 21"/>
            <p:cNvCxnSpPr>
              <a:cxnSpLocks noChangeShapeType="1"/>
            </p:cNvCxnSpPr>
            <p:nvPr/>
          </p:nvCxnSpPr>
          <p:spPr bwMode="auto">
            <a:xfrm flipV="1">
              <a:off x="1858" y="1828"/>
              <a:ext cx="1564" cy="365"/>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2" name="AutoShape 25"/>
            <p:cNvCxnSpPr>
              <a:cxnSpLocks noChangeShapeType="1"/>
            </p:cNvCxnSpPr>
            <p:nvPr/>
          </p:nvCxnSpPr>
          <p:spPr bwMode="auto">
            <a:xfrm flipH="1" flipV="1">
              <a:off x="3219" y="1462"/>
              <a:ext cx="23" cy="730"/>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sp>
          <p:nvSpPr>
            <p:cNvPr id="24603" name="Rectangle 34"/>
            <p:cNvSpPr>
              <a:spLocks noChangeArrowheads="1"/>
            </p:cNvSpPr>
            <p:nvPr/>
          </p:nvSpPr>
          <p:spPr bwMode="auto">
            <a:xfrm>
              <a:off x="3061" y="1162"/>
              <a:ext cx="635" cy="29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Asia</a:t>
              </a:r>
            </a:p>
          </p:txBody>
        </p:sp>
      </p:grpSp>
      <p:sp>
        <p:nvSpPr>
          <p:cNvPr id="30" name="Rectangle 34"/>
          <p:cNvSpPr>
            <a:spLocks noChangeArrowheads="1"/>
          </p:cNvSpPr>
          <p:nvPr/>
        </p:nvSpPr>
        <p:spPr bwMode="auto">
          <a:xfrm>
            <a:off x="4149727" y="1855787"/>
            <a:ext cx="1008063" cy="465138"/>
          </a:xfrm>
          <a:prstGeom prst="rect">
            <a:avLst/>
          </a:prstGeom>
          <a:solidFill>
            <a:schemeClr val="accent2"/>
          </a:solid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a:t>
            </a:r>
            <a:r>
              <a:rPr lang="en-US" sz="2000" b="1" dirty="0">
                <a:solidFill>
                  <a:schemeClr val="bg1"/>
                </a:solidFill>
                <a:ea typeface="MS PGothic" pitchFamily="34" charset="-128"/>
              </a:rPr>
              <a:t>USA]</a:t>
            </a:r>
          </a:p>
        </p:txBody>
      </p:sp>
    </p:spTree>
    <p:extLst>
      <p:ext uri="{BB962C8B-B14F-4D97-AF65-F5344CB8AC3E}">
        <p14:creationId xmlns:p14="http://schemas.microsoft.com/office/powerpoint/2010/main" val="29886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p:txBody>
          <a:bodyPr/>
          <a:lstStyle/>
          <a:p>
            <a:r>
              <a:rPr lang="de-DE" dirty="0"/>
              <a:t>Please take a </a:t>
            </a:r>
            <a:r>
              <a:rPr lang="de-DE" dirty="0" err="1"/>
              <a:t>moment</a:t>
            </a:r>
            <a:r>
              <a:rPr lang="de-DE" dirty="0"/>
              <a:t> to </a:t>
            </a:r>
            <a:r>
              <a:rPr lang="de-DE" dirty="0" err="1"/>
              <a:t>read</a:t>
            </a:r>
            <a:r>
              <a:rPr lang="de-DE" dirty="0"/>
              <a:t> Article 49</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340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lstStyle/>
          <a:p>
            <a:r>
              <a:rPr lang="de-DE" dirty="0"/>
              <a:t>Repetition</a:t>
            </a:r>
          </a:p>
          <a:p>
            <a:r>
              <a:rPr lang="de-DE" dirty="0"/>
              <a:t>Automated decision making </a:t>
            </a:r>
          </a:p>
          <a:p>
            <a:r>
              <a:rPr lang="de-DE" dirty="0"/>
              <a:t>International Data transfers </a:t>
            </a:r>
          </a:p>
          <a:p>
            <a:r>
              <a:rPr lang="de-DE" dirty="0"/>
              <a:t>Discussion of Schrems case </a:t>
            </a:r>
          </a:p>
          <a:p>
            <a:endParaRPr lang="de-DE" dirty="0"/>
          </a:p>
          <a:p>
            <a:pPr marL="0" indent="0">
              <a:buNone/>
            </a:pPr>
            <a:endParaRPr lang="fi-FI" dirty="0"/>
          </a:p>
        </p:txBody>
      </p:sp>
    </p:spTree>
    <p:extLst>
      <p:ext uri="{BB962C8B-B14F-4D97-AF65-F5344CB8AC3E}">
        <p14:creationId xmlns:p14="http://schemas.microsoft.com/office/powerpoint/2010/main" val="332149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r>
              <a:rPr lang="de-DE" dirty="0"/>
              <a:t> (2)</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104900" y="1600200"/>
            <a:ext cx="9980682" cy="4572000"/>
          </a:xfrm>
        </p:spPr>
        <p:txBody>
          <a:bodyPr>
            <a:normAutofit fontScale="70000" lnSpcReduction="20000"/>
          </a:bodyPr>
          <a:lstStyle/>
          <a:p>
            <a:pPr marL="0" indent="0">
              <a:buNone/>
            </a:pPr>
            <a:r>
              <a:rPr lang="en-GB" dirty="0"/>
              <a:t>a) the data subject has </a:t>
            </a:r>
            <a:r>
              <a:rPr lang="en-GB" b="1" dirty="0"/>
              <a:t>explicitly consented </a:t>
            </a:r>
            <a:r>
              <a:rPr lang="en-GB" dirty="0"/>
              <a:t>to the proposed transfer, after having been informed of the possible risks; </a:t>
            </a:r>
          </a:p>
          <a:p>
            <a:pPr marL="0" indent="0">
              <a:buNone/>
            </a:pPr>
            <a:r>
              <a:rPr lang="en-GB" dirty="0"/>
              <a:t>(b) transfer is necessary for the </a:t>
            </a:r>
            <a:r>
              <a:rPr lang="en-GB" b="1" dirty="0"/>
              <a:t>performance of a contract</a:t>
            </a:r>
            <a:r>
              <a:rPr lang="en-GB" dirty="0"/>
              <a:t> between data subject and controller or implementation of pre-contractual measures taken at data subject's request; </a:t>
            </a:r>
          </a:p>
          <a:p>
            <a:pPr marL="0" indent="0">
              <a:buNone/>
            </a:pPr>
            <a:r>
              <a:rPr lang="en-GB" dirty="0"/>
              <a:t>(c) transfer is necessary for the conclusion or </a:t>
            </a:r>
            <a:r>
              <a:rPr lang="en-GB" b="1" dirty="0"/>
              <a:t>performance of a contract </a:t>
            </a:r>
            <a:r>
              <a:rPr lang="en-GB" dirty="0"/>
              <a:t>concluded in the </a:t>
            </a:r>
            <a:r>
              <a:rPr lang="en-GB" b="1" dirty="0"/>
              <a:t>interest</a:t>
            </a:r>
            <a:r>
              <a:rPr lang="en-GB" dirty="0"/>
              <a:t> of the data subject between the controller and another natural or legal person; </a:t>
            </a:r>
          </a:p>
          <a:p>
            <a:pPr marL="0" indent="0">
              <a:buNone/>
            </a:pPr>
            <a:r>
              <a:rPr lang="en-GB" dirty="0"/>
              <a:t>(d) transfer is necessary for important reasons of </a:t>
            </a:r>
            <a:r>
              <a:rPr lang="en-GB" b="1" dirty="0"/>
              <a:t>public interest</a:t>
            </a:r>
            <a:r>
              <a:rPr lang="en-GB" dirty="0"/>
              <a:t>; </a:t>
            </a:r>
          </a:p>
          <a:p>
            <a:pPr marL="0" indent="0">
              <a:buNone/>
            </a:pPr>
            <a:r>
              <a:rPr lang="en-GB" dirty="0"/>
              <a:t>(e) transfer is necessary for the establishment, </a:t>
            </a:r>
            <a:r>
              <a:rPr lang="en-GB" b="1" dirty="0"/>
              <a:t>exercise or defence of legal claims</a:t>
            </a:r>
            <a:r>
              <a:rPr lang="en-GB" dirty="0"/>
              <a:t>; </a:t>
            </a:r>
          </a:p>
          <a:p>
            <a:pPr marL="0" indent="0">
              <a:buNone/>
            </a:pPr>
            <a:r>
              <a:rPr lang="en-GB" dirty="0"/>
              <a:t>(f) transfer is necessary in order to protect the </a:t>
            </a:r>
            <a:r>
              <a:rPr lang="en-GB" b="1" dirty="0"/>
              <a:t>vital interests </a:t>
            </a:r>
            <a:r>
              <a:rPr lang="en-GB" dirty="0"/>
              <a:t>of the data subject or of other persons, where the data subject is physically or legally incapable of giving consent;</a:t>
            </a:r>
          </a:p>
          <a:p>
            <a:pPr marL="0" indent="0">
              <a:buNone/>
            </a:pPr>
            <a:r>
              <a:rPr lang="en-GB" dirty="0"/>
              <a:t>g) transfer is made from a register which according to Union or Member State law is intended to provide information to the public and which is open to consultation either by the public in general or by any person who can demonstrate a legitimate interest, but only to the extent that the conditions laid down by Union or Member State law for consultation are fulfilled in the particular case</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3414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r>
              <a:rPr lang="de-DE" dirty="0"/>
              <a:t> (3) extra </a:t>
            </a:r>
            <a:r>
              <a:rPr lang="de-DE" dirty="0" err="1"/>
              <a:t>booster</a:t>
            </a:r>
            <a:r>
              <a:rPr lang="de-DE" dirty="0"/>
              <a:t> </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104900" y="1625367"/>
            <a:ext cx="9980682" cy="4572000"/>
          </a:xfrm>
        </p:spPr>
        <p:txBody>
          <a:bodyPr>
            <a:normAutofit lnSpcReduction="10000"/>
          </a:bodyPr>
          <a:lstStyle/>
          <a:p>
            <a:pPr marL="0" indent="0">
              <a:buNone/>
            </a:pPr>
            <a:r>
              <a:rPr lang="de-DE" dirty="0"/>
              <a:t>If </a:t>
            </a:r>
            <a:r>
              <a:rPr lang="de-DE" dirty="0" err="1"/>
              <a:t>even</a:t>
            </a:r>
            <a:r>
              <a:rPr lang="de-DE" dirty="0"/>
              <a:t> that (a-g) does not work: Transfer based on legitimate </a:t>
            </a:r>
            <a:r>
              <a:rPr lang="de-DE" dirty="0" err="1"/>
              <a:t>interests</a:t>
            </a:r>
            <a:r>
              <a:rPr lang="de-DE" dirty="0"/>
              <a:t>, if… </a:t>
            </a:r>
          </a:p>
          <a:p>
            <a:r>
              <a:rPr lang="en-GB" dirty="0"/>
              <a:t>transfer is not repetitive, </a:t>
            </a:r>
          </a:p>
          <a:p>
            <a:r>
              <a:rPr lang="en-GB" dirty="0"/>
              <a:t>concerns only a limited number of data subjects, </a:t>
            </a:r>
          </a:p>
          <a:p>
            <a:r>
              <a:rPr lang="en-GB" dirty="0"/>
              <a:t>legitimate interests of controller are not overridden by the interests or rights and freedoms of the data subject, </a:t>
            </a:r>
          </a:p>
          <a:p>
            <a:r>
              <a:rPr lang="en-GB" dirty="0"/>
              <a:t>controller has assessed all the circumstances surrounding the data transfer </a:t>
            </a:r>
          </a:p>
          <a:p>
            <a:r>
              <a:rPr lang="en-GB" dirty="0"/>
              <a:t>suitable safeguards with regard to the protection of personal data. </a:t>
            </a:r>
          </a:p>
          <a:p>
            <a:r>
              <a:rPr lang="en-GB" dirty="0"/>
              <a:t>Controller inform the supervisory authority of the transfer.</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8261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90D86-42AE-40B9-8488-2E64F8A6CF34}"/>
              </a:ext>
            </a:extLst>
          </p:cNvPr>
          <p:cNvSpPr>
            <a:spLocks noGrp="1"/>
          </p:cNvSpPr>
          <p:nvPr>
            <p:ph type="ctrTitle"/>
          </p:nvPr>
        </p:nvSpPr>
        <p:spPr/>
        <p:txBody>
          <a:bodyPr/>
          <a:lstStyle/>
          <a:p>
            <a:r>
              <a:rPr lang="de-DE" dirty="0"/>
              <a:t>Article 48</a:t>
            </a:r>
            <a:endParaRPr lang="fi-FI" dirty="0"/>
          </a:p>
        </p:txBody>
      </p:sp>
      <p:sp>
        <p:nvSpPr>
          <p:cNvPr id="6" name="Subtitle 5">
            <a:extLst>
              <a:ext uri="{FF2B5EF4-FFF2-40B4-BE49-F238E27FC236}">
                <a16:creationId xmlns:a16="http://schemas.microsoft.com/office/drawing/2014/main" id="{087FF714-21EE-40E8-93B9-84D34C452636}"/>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5F4CF01-0D5C-4EE6-A688-B8B5A7224C2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2995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8771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REMEMBER: </a:t>
            </a:r>
            <a:r>
              <a:rPr lang="de-DE" sz="3200" dirty="0"/>
              <a:t>Processing is only </a:t>
            </a:r>
            <a:r>
              <a:rPr lang="de-DE" sz="3200" dirty="0" err="1"/>
              <a:t>lawful</a:t>
            </a:r>
            <a:r>
              <a:rPr lang="de-DE" sz="3200" dirty="0"/>
              <a:t>..</a:t>
            </a:r>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t>Data subject has given consent</a:t>
            </a:r>
          </a:p>
          <a:p>
            <a:pPr marL="457200" indent="-457200">
              <a:buFont typeface="+mj-lt"/>
              <a:buAutoNum type="arabicPeriod"/>
            </a:pPr>
            <a:r>
              <a:rPr lang="en-GB" dirty="0"/>
              <a:t>Necessary for the performance of contract or to take steps prior to entering into a contract</a:t>
            </a:r>
          </a:p>
          <a:p>
            <a:pPr marL="457200" indent="-457200">
              <a:buFont typeface="+mj-lt"/>
              <a:buAutoNum type="arabicPeriod"/>
            </a:pPr>
            <a:r>
              <a:rPr lang="en-GB" dirty="0"/>
              <a:t>Necessary to protect vital interests of data subject</a:t>
            </a:r>
          </a:p>
          <a:p>
            <a:pPr marL="457200" indent="-457200">
              <a:buFont typeface="+mj-lt"/>
              <a:buAutoNum type="arabicPeriod"/>
            </a:pPr>
            <a:r>
              <a:rPr lang="en-GB" dirty="0"/>
              <a:t>Necessary for legitimate interests of controller or 3</a:t>
            </a:r>
            <a:r>
              <a:rPr lang="en-GB" baseline="30000" dirty="0"/>
              <a:t>rd</a:t>
            </a:r>
            <a:r>
              <a:rPr lang="en-GB" dirty="0"/>
              <a:t> party</a:t>
            </a:r>
            <a:endParaRPr lang="en-GB" kern="0" dirty="0"/>
          </a:p>
          <a:p>
            <a:pPr marL="457200" indent="-457200">
              <a:buFont typeface="+mj-lt"/>
              <a:buAutoNum type="arabicPeriod"/>
            </a:pPr>
            <a:r>
              <a:rPr lang="en-GB" kern="0" dirty="0"/>
              <a:t>Necessary for compliance with </a:t>
            </a:r>
            <a:r>
              <a:rPr lang="en-GB" dirty="0"/>
              <a:t>legal obligation </a:t>
            </a:r>
            <a:br>
              <a:rPr lang="en-GB" kern="0" dirty="0"/>
            </a:br>
            <a:r>
              <a:rPr lang="en-GB" kern="0" dirty="0"/>
              <a:t>to which the controller is subject </a:t>
            </a:r>
          </a:p>
          <a:p>
            <a:pPr marL="457200" indent="-457200">
              <a:buFont typeface="+mj-lt"/>
              <a:buAutoNum type="arabicPeriod"/>
            </a:pPr>
            <a:r>
              <a:rPr lang="en-GB" kern="0" dirty="0"/>
              <a:t>Necessary for task carried out </a:t>
            </a:r>
            <a:br>
              <a:rPr lang="en-GB" kern="0" dirty="0"/>
            </a:br>
            <a:r>
              <a:rPr lang="en-GB" kern="0" dirty="0"/>
              <a:t>in the </a:t>
            </a:r>
            <a:r>
              <a:rPr lang="en-GB" dirty="0"/>
              <a:t>public interest</a:t>
            </a:r>
            <a:r>
              <a:rPr lang="en-GB" kern="0" dirty="0"/>
              <a:t> or exercise of </a:t>
            </a:r>
            <a:br>
              <a:rPr lang="en-GB" kern="0" dirty="0"/>
            </a:br>
            <a:r>
              <a:rPr lang="en-GB" dirty="0"/>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34620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a:t>Read Article 48</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093749" y="1478756"/>
            <a:ext cx="9980682" cy="4572000"/>
          </a:xfrm>
        </p:spPr>
        <p:txBody>
          <a:bodyPr>
            <a:normAutofit/>
          </a:bodyPr>
          <a:lstStyle/>
          <a:p>
            <a:pPr marL="0" indent="0">
              <a:buNone/>
            </a:pPr>
            <a:r>
              <a:rPr lang="de-DE" dirty="0"/>
              <a:t>Case:</a:t>
            </a:r>
          </a:p>
          <a:p>
            <a:pPr marL="0" indent="0">
              <a:buNone/>
            </a:pPr>
            <a:r>
              <a:rPr lang="de-DE" dirty="0"/>
              <a:t>Finnish startup X </a:t>
            </a:r>
            <a:r>
              <a:rPr lang="de-DE" dirty="0" err="1"/>
              <a:t>develops</a:t>
            </a:r>
            <a:r>
              <a:rPr lang="de-DE" dirty="0"/>
              <a:t> an app that makes private </a:t>
            </a:r>
            <a:r>
              <a:rPr lang="de-DE" dirty="0" err="1"/>
              <a:t>equity</a:t>
            </a:r>
            <a:r>
              <a:rPr lang="de-DE" dirty="0"/>
              <a:t> available for "</a:t>
            </a:r>
            <a:r>
              <a:rPr lang="de-DE" dirty="0" err="1"/>
              <a:t>everybody</a:t>
            </a:r>
            <a:r>
              <a:rPr lang="de-DE" dirty="0"/>
              <a:t>". By the </a:t>
            </a:r>
            <a:r>
              <a:rPr lang="de-DE" dirty="0" err="1"/>
              <a:t>magic</a:t>
            </a:r>
            <a:r>
              <a:rPr lang="de-DE" dirty="0"/>
              <a:t> of the </a:t>
            </a:r>
            <a:r>
              <a:rPr lang="de-DE" dirty="0" err="1"/>
              <a:t>crowds</a:t>
            </a:r>
            <a:r>
              <a:rPr lang="de-DE" dirty="0"/>
              <a:t>, individuals can </a:t>
            </a:r>
            <a:r>
              <a:rPr lang="de-DE" dirty="0" err="1"/>
              <a:t>participate</a:t>
            </a:r>
            <a:r>
              <a:rPr lang="de-DE" dirty="0"/>
              <a:t> in private </a:t>
            </a:r>
            <a:r>
              <a:rPr lang="de-DE" dirty="0" err="1"/>
              <a:t>equity</a:t>
            </a:r>
            <a:r>
              <a:rPr lang="de-DE" dirty="0"/>
              <a:t> </a:t>
            </a:r>
            <a:r>
              <a:rPr lang="de-DE" dirty="0" err="1"/>
              <a:t>deals</a:t>
            </a:r>
            <a:r>
              <a:rPr lang="de-DE" dirty="0"/>
              <a:t> </a:t>
            </a:r>
            <a:r>
              <a:rPr lang="de-DE" dirty="0" err="1"/>
              <a:t>offered</a:t>
            </a:r>
            <a:r>
              <a:rPr lang="de-DE" dirty="0"/>
              <a:t> by </a:t>
            </a:r>
            <a:r>
              <a:rPr lang="de-DE" dirty="0" err="1"/>
              <a:t>third</a:t>
            </a:r>
            <a:r>
              <a:rPr lang="de-DE" dirty="0"/>
              <a:t> parties on the </a:t>
            </a:r>
            <a:r>
              <a:rPr lang="de-DE" dirty="0" err="1"/>
              <a:t>platform</a:t>
            </a:r>
            <a:r>
              <a:rPr lang="de-DE" dirty="0"/>
              <a:t>. It </a:t>
            </a:r>
            <a:r>
              <a:rPr lang="de-DE" dirty="0" err="1"/>
              <a:t>turned</a:t>
            </a:r>
            <a:r>
              <a:rPr lang="de-DE" dirty="0"/>
              <a:t> out that one of those </a:t>
            </a:r>
            <a:r>
              <a:rPr lang="de-DE" dirty="0" err="1"/>
              <a:t>third</a:t>
            </a:r>
            <a:r>
              <a:rPr lang="de-DE" dirty="0"/>
              <a:t> parties, "</a:t>
            </a:r>
            <a:r>
              <a:rPr lang="de-DE" dirty="0" err="1"/>
              <a:t>Moonsheit</a:t>
            </a:r>
            <a:r>
              <a:rPr lang="de-DE" dirty="0"/>
              <a:t>" ran some </a:t>
            </a:r>
            <a:r>
              <a:rPr lang="de-DE" dirty="0" err="1"/>
              <a:t>kind</a:t>
            </a:r>
            <a:r>
              <a:rPr lang="de-DE" dirty="0"/>
              <a:t> of a </a:t>
            </a:r>
            <a:r>
              <a:rPr lang="de-DE" dirty="0" err="1"/>
              <a:t>pyramid</a:t>
            </a:r>
            <a:r>
              <a:rPr lang="de-DE" dirty="0"/>
              <a:t> </a:t>
            </a:r>
            <a:r>
              <a:rPr lang="de-DE" dirty="0" err="1"/>
              <a:t>scheme</a:t>
            </a:r>
            <a:r>
              <a:rPr lang="de-DE" dirty="0"/>
              <a:t> and is currently under </a:t>
            </a:r>
            <a:r>
              <a:rPr lang="de-DE" dirty="0" err="1"/>
              <a:t>investigation</a:t>
            </a:r>
            <a:r>
              <a:rPr lang="de-DE" dirty="0"/>
              <a:t> by US authorities. A US court in New York </a:t>
            </a:r>
            <a:r>
              <a:rPr lang="de-DE" dirty="0" err="1"/>
              <a:t>sends</a:t>
            </a:r>
            <a:r>
              <a:rPr lang="de-DE" dirty="0"/>
              <a:t> X an </a:t>
            </a:r>
            <a:r>
              <a:rPr lang="de-DE" dirty="0" err="1"/>
              <a:t>order</a:t>
            </a:r>
            <a:r>
              <a:rPr lang="de-DE" dirty="0"/>
              <a:t> to </a:t>
            </a:r>
            <a:r>
              <a:rPr lang="de-DE" dirty="0" err="1"/>
              <a:t>provide</a:t>
            </a:r>
            <a:r>
              <a:rPr lang="de-DE" dirty="0"/>
              <a:t> the personal data of all </a:t>
            </a:r>
            <a:r>
              <a:rPr lang="de-DE" dirty="0" err="1"/>
              <a:t>participants</a:t>
            </a:r>
            <a:r>
              <a:rPr lang="de-DE" dirty="0"/>
              <a:t> (</a:t>
            </a:r>
            <a:r>
              <a:rPr lang="de-DE" dirty="0" err="1"/>
              <a:t>investors</a:t>
            </a:r>
            <a:r>
              <a:rPr lang="de-DE" dirty="0"/>
              <a:t> and others) in the </a:t>
            </a:r>
            <a:r>
              <a:rPr lang="de-DE" dirty="0" err="1"/>
              <a:t>Moonsheit</a:t>
            </a:r>
            <a:r>
              <a:rPr lang="de-DE" dirty="0"/>
              <a:t> </a:t>
            </a:r>
            <a:r>
              <a:rPr lang="de-DE" dirty="0" err="1"/>
              <a:t>offering</a:t>
            </a:r>
            <a:r>
              <a:rPr lang="de-DE" dirty="0"/>
              <a:t>. </a:t>
            </a:r>
          </a:p>
          <a:p>
            <a:pPr marL="0" indent="0">
              <a:buNone/>
            </a:pPr>
            <a:r>
              <a:rPr lang="de-DE" dirty="0"/>
              <a:t>They </a:t>
            </a:r>
            <a:r>
              <a:rPr lang="de-DE" dirty="0" err="1"/>
              <a:t>argue</a:t>
            </a:r>
            <a:r>
              <a:rPr lang="de-DE" dirty="0"/>
              <a:t> that such </a:t>
            </a:r>
            <a:r>
              <a:rPr lang="de-DE" dirty="0" err="1"/>
              <a:t>disclosure</a:t>
            </a:r>
            <a:r>
              <a:rPr lang="de-DE" dirty="0"/>
              <a:t> is mandatory by US law and allowed under Article 6 GDPR. </a:t>
            </a:r>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146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Schrems II</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1065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F054-1CD3-4870-80D0-FEFA39DD837F}"/>
              </a:ext>
            </a:extLst>
          </p:cNvPr>
          <p:cNvSpPr>
            <a:spLocks noGrp="1"/>
          </p:cNvSpPr>
          <p:nvPr>
            <p:ph type="ctrTitle"/>
          </p:nvPr>
        </p:nvSpPr>
        <p:spPr/>
        <p:txBody>
          <a:bodyPr/>
          <a:lstStyle/>
          <a:p>
            <a:r>
              <a:rPr lang="de-DE" dirty="0"/>
              <a:t>Intro</a:t>
            </a:r>
            <a:endParaRPr lang="fi-FI" dirty="0"/>
          </a:p>
        </p:txBody>
      </p:sp>
      <p:sp>
        <p:nvSpPr>
          <p:cNvPr id="3" name="Subtitle 2">
            <a:extLst>
              <a:ext uri="{FF2B5EF4-FFF2-40B4-BE49-F238E27FC236}">
                <a16:creationId xmlns:a16="http://schemas.microsoft.com/office/drawing/2014/main" id="{A5959D1F-E7AC-4CD8-AA2D-79AEF7A21AE7}"/>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51256F6C-ADB5-40C5-BA45-74DD93E8A9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00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8BDB2-3E56-4B28-877C-5843DBC9BCAD}"/>
              </a:ext>
            </a:extLst>
          </p:cNvPr>
          <p:cNvPicPr>
            <a:picLocks noChangeAspect="1"/>
          </p:cNvPicPr>
          <p:nvPr/>
        </p:nvPicPr>
        <p:blipFill>
          <a:blip r:embed="rId2"/>
          <a:stretch>
            <a:fillRect/>
          </a:stretch>
        </p:blipFill>
        <p:spPr>
          <a:xfrm>
            <a:off x="-760" y="31626"/>
            <a:ext cx="13159017" cy="6826374"/>
          </a:xfrm>
          <a:prstGeom prst="rect">
            <a:avLst/>
          </a:prstGeom>
        </p:spPr>
      </p:pic>
      <p:sp>
        <p:nvSpPr>
          <p:cNvPr id="4" name="Footer Placeholder 3">
            <a:extLst>
              <a:ext uri="{FF2B5EF4-FFF2-40B4-BE49-F238E27FC236}">
                <a16:creationId xmlns:a16="http://schemas.microsoft.com/office/drawing/2014/main" id="{23823F11-3959-473A-BB86-F54A966A2599}"/>
              </a:ext>
            </a:extLst>
          </p:cNvPr>
          <p:cNvSpPr>
            <a:spLocks noGrp="1"/>
          </p:cNvSpPr>
          <p:nvPr>
            <p:ph type="ftr" sz="quarter" idx="11"/>
          </p:nvPr>
        </p:nvSpPr>
        <p:spPr/>
        <p:txBody>
          <a:bodyPr/>
          <a:lstStyle/>
          <a:p>
            <a:r>
              <a:rPr lang="de-DE" dirty="0">
                <a:solidFill>
                  <a:schemeClr val="bg2"/>
                </a:solidFill>
              </a:rPr>
              <a:t>Source: ZDF </a:t>
            </a:r>
            <a:r>
              <a:rPr lang="de-DE" dirty="0" err="1">
                <a:solidFill>
                  <a:schemeClr val="bg2"/>
                </a:solidFill>
              </a:rPr>
              <a:t>neo</a:t>
            </a:r>
            <a:r>
              <a:rPr lang="de-DE" dirty="0">
                <a:solidFill>
                  <a:schemeClr val="bg2"/>
                </a:solidFill>
              </a:rPr>
              <a:t> - </a:t>
            </a:r>
            <a:r>
              <a:rPr lang="en-GB" dirty="0">
                <a:solidFill>
                  <a:srgbClr val="59704F"/>
                </a:solidFill>
                <a:hlinkClick r:id="rId3">
                  <a:extLst>
                    <a:ext uri="{A12FA001-AC4F-418D-AE19-62706E023703}">
                      <ahyp:hlinkClr xmlns:ahyp="http://schemas.microsoft.com/office/drawing/2018/hyperlinkcolor" val="tx"/>
                    </a:ext>
                  </a:extLst>
                </a:hlinkClick>
              </a:rPr>
              <a:t>Prism Is A Dancer: Find Yourself And Be That | NEO MAGAZIN ROYALE </a:t>
            </a:r>
            <a:r>
              <a:rPr lang="en-GB" dirty="0" err="1">
                <a:solidFill>
                  <a:srgbClr val="59704F"/>
                </a:solidFill>
                <a:hlinkClick r:id="rId3">
                  <a:extLst>
                    <a:ext uri="{A12FA001-AC4F-418D-AE19-62706E023703}">
                      <ahyp:hlinkClr xmlns:ahyp="http://schemas.microsoft.com/office/drawing/2018/hyperlinkcolor" val="tx"/>
                    </a:ext>
                  </a:extLst>
                </a:hlinkClick>
              </a:rPr>
              <a:t>mit</a:t>
            </a:r>
            <a:r>
              <a:rPr lang="en-GB" dirty="0">
                <a:solidFill>
                  <a:srgbClr val="59704F"/>
                </a:solidFill>
                <a:hlinkClick r:id="rId3">
                  <a:extLst>
                    <a:ext uri="{A12FA001-AC4F-418D-AE19-62706E023703}">
                      <ahyp:hlinkClr xmlns:ahyp="http://schemas.microsoft.com/office/drawing/2018/hyperlinkcolor" val="tx"/>
                    </a:ext>
                  </a:extLst>
                </a:hlinkClick>
              </a:rPr>
              <a:t> Jan </a:t>
            </a:r>
            <a:r>
              <a:rPr lang="en-GB" dirty="0" err="1">
                <a:solidFill>
                  <a:srgbClr val="59704F"/>
                </a:solidFill>
                <a:hlinkClick r:id="rId3">
                  <a:extLst>
                    <a:ext uri="{A12FA001-AC4F-418D-AE19-62706E023703}">
                      <ahyp:hlinkClr xmlns:ahyp="http://schemas.microsoft.com/office/drawing/2018/hyperlinkcolor" val="tx"/>
                    </a:ext>
                  </a:extLst>
                </a:hlinkClick>
              </a:rPr>
              <a:t>Böhmermann</a:t>
            </a:r>
            <a:r>
              <a:rPr lang="en-GB" dirty="0">
                <a:solidFill>
                  <a:srgbClr val="59704F"/>
                </a:solidFill>
                <a:hlinkClick r:id="rId3">
                  <a:extLst>
                    <a:ext uri="{A12FA001-AC4F-418D-AE19-62706E023703}">
                      <ahyp:hlinkClr xmlns:ahyp="http://schemas.microsoft.com/office/drawing/2018/hyperlinkcolor" val="tx"/>
                    </a:ext>
                  </a:extLst>
                </a:hlinkClick>
              </a:rPr>
              <a:t> - </a:t>
            </a:r>
            <a:r>
              <a:rPr lang="en-GB" dirty="0" err="1">
                <a:solidFill>
                  <a:srgbClr val="59704F"/>
                </a:solidFill>
                <a:hlinkClick r:id="rId3">
                  <a:extLst>
                    <a:ext uri="{A12FA001-AC4F-418D-AE19-62706E023703}">
                      <ahyp:hlinkClr xmlns:ahyp="http://schemas.microsoft.com/office/drawing/2018/hyperlinkcolor" val="tx"/>
                    </a:ext>
                  </a:extLst>
                </a:hlinkClick>
              </a:rPr>
              <a:t>ZDFneo</a:t>
            </a:r>
            <a:r>
              <a:rPr lang="en-GB" dirty="0">
                <a:solidFill>
                  <a:schemeClr val="bg2"/>
                </a:solidFill>
                <a:hlinkClick r:id="rId3">
                  <a:extLst>
                    <a:ext uri="{A12FA001-AC4F-418D-AE19-62706E023703}">
                      <ahyp:hlinkClr xmlns:ahyp="http://schemas.microsoft.com/office/drawing/2018/hyperlinkcolor" val="tx"/>
                    </a:ext>
                  </a:extLst>
                </a:hlinkClick>
              </a:rPr>
              <a:t> - YouTube</a:t>
            </a:r>
            <a:endParaRPr lang="fi-FI" dirty="0">
              <a:solidFill>
                <a:schemeClr val="bg2"/>
              </a:solidFill>
            </a:endParaRPr>
          </a:p>
        </p:txBody>
      </p:sp>
    </p:spTree>
    <p:extLst>
      <p:ext uri="{BB962C8B-B14F-4D97-AF65-F5344CB8AC3E}">
        <p14:creationId xmlns:p14="http://schemas.microsoft.com/office/powerpoint/2010/main" val="143695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7287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36614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Schrems case II – </a:t>
            </a:r>
            <a:br>
              <a:rPr lang="en-GB" sz="3200" dirty="0"/>
            </a:br>
            <a:r>
              <a:rPr lang="en-GB" sz="3200" dirty="0"/>
              <a:t>Please turn to your neighbour and discuss</a:t>
            </a:r>
          </a:p>
        </p:txBody>
      </p:sp>
      <p:sp>
        <p:nvSpPr>
          <p:cNvPr id="3" name="Content Placeholder 2">
            <a:extLst>
              <a:ext uri="{FF2B5EF4-FFF2-40B4-BE49-F238E27FC236}">
                <a16:creationId xmlns:a16="http://schemas.microsoft.com/office/drawing/2014/main" id="{C12247ED-7A29-4F94-BFB3-C857750CCF4F}"/>
              </a:ext>
            </a:extLst>
          </p:cNvPr>
          <p:cNvSpPr>
            <a:spLocks noGrp="1"/>
          </p:cNvSpPr>
          <p:nvPr>
            <p:ph idx="1"/>
          </p:nvPr>
        </p:nvSpPr>
        <p:spPr/>
        <p:txBody>
          <a:bodyPr/>
          <a:lstStyle/>
          <a:p>
            <a:pPr marL="457200" indent="-457200">
              <a:buFont typeface="+mj-lt"/>
              <a:buAutoNum type="arabicPeriod"/>
            </a:pPr>
            <a:r>
              <a:rPr lang="de-DE" dirty="0"/>
              <a:t>Who is Max Schrems?</a:t>
            </a:r>
          </a:p>
          <a:p>
            <a:pPr marL="457200" indent="-457200">
              <a:buFont typeface="+mj-lt"/>
              <a:buAutoNum type="arabicPeriod"/>
            </a:pPr>
            <a:r>
              <a:rPr lang="de-DE" dirty="0"/>
              <a:t>What </a:t>
            </a:r>
            <a:r>
              <a:rPr lang="de-DE" dirty="0" err="1"/>
              <a:t>happened</a:t>
            </a:r>
            <a:r>
              <a:rPr lang="de-DE" dirty="0"/>
              <a:t> in the first Schrems case? </a:t>
            </a:r>
          </a:p>
          <a:p>
            <a:pPr marL="457200" indent="-457200">
              <a:buFont typeface="+mj-lt"/>
              <a:buAutoNum type="arabicPeriod"/>
            </a:pPr>
            <a:r>
              <a:rPr lang="de-DE" dirty="0"/>
              <a:t>What US laws were a </a:t>
            </a:r>
            <a:r>
              <a:rPr lang="de-DE" dirty="0" err="1"/>
              <a:t>concern</a:t>
            </a:r>
            <a:r>
              <a:rPr lang="de-DE" dirty="0"/>
              <a:t> for Mr. Schrems? </a:t>
            </a:r>
          </a:p>
          <a:p>
            <a:pPr marL="457200" indent="-457200">
              <a:buFont typeface="+mj-lt"/>
              <a:buAutoNum type="arabicPeriod"/>
            </a:pPr>
            <a:r>
              <a:rPr lang="de-DE" dirty="0"/>
              <a:t>What was the Privacy Shield? How does it fit in the </a:t>
            </a:r>
            <a:r>
              <a:rPr lang="de-DE" dirty="0" err="1"/>
              <a:t>logic</a:t>
            </a:r>
            <a:r>
              <a:rPr lang="de-DE" dirty="0"/>
              <a:t> of Chapter V? </a:t>
            </a:r>
          </a:p>
          <a:p>
            <a:pPr marL="457200" indent="-457200">
              <a:buFont typeface="+mj-lt"/>
              <a:buAutoNum type="arabicPeriod"/>
            </a:pPr>
            <a:r>
              <a:rPr lang="de-DE" dirty="0"/>
              <a:t>What </a:t>
            </a:r>
            <a:r>
              <a:rPr lang="de-DE" dirty="0" err="1"/>
              <a:t>did</a:t>
            </a:r>
            <a:r>
              <a:rPr lang="de-DE" dirty="0"/>
              <a:t> the CJEU </a:t>
            </a:r>
            <a:r>
              <a:rPr lang="de-DE" dirty="0" err="1"/>
              <a:t>say</a:t>
            </a:r>
            <a:r>
              <a:rPr lang="de-DE" dirty="0"/>
              <a:t> in regards to the Privacy Shield? Why?</a:t>
            </a:r>
          </a:p>
          <a:p>
            <a:pPr marL="457200" indent="-457200">
              <a:buFont typeface="+mj-lt"/>
              <a:buAutoNum type="arabicPeriod"/>
            </a:pPr>
            <a:r>
              <a:rPr lang="fi-FI" dirty="0"/>
              <a:t>What does that </a:t>
            </a:r>
            <a:r>
              <a:rPr lang="fi-FI" dirty="0" err="1"/>
              <a:t>mean</a:t>
            </a:r>
            <a:r>
              <a:rPr lang="fi-FI" dirty="0"/>
              <a:t> for companies?</a:t>
            </a:r>
          </a:p>
        </p:txBody>
      </p:sp>
    </p:spTree>
    <p:custDataLst>
      <p:tags r:id="rId1"/>
    </p:custDataLst>
    <p:extLst>
      <p:ext uri="{BB962C8B-B14F-4D97-AF65-F5344CB8AC3E}">
        <p14:creationId xmlns:p14="http://schemas.microsoft.com/office/powerpoint/2010/main" val="16274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9634-3298-4839-ACFD-2EA453EFCF49}"/>
              </a:ext>
            </a:extLst>
          </p:cNvPr>
          <p:cNvSpPr>
            <a:spLocks noGrp="1"/>
          </p:cNvSpPr>
          <p:nvPr>
            <p:ph type="title"/>
          </p:nvPr>
        </p:nvSpPr>
        <p:spPr/>
        <p:txBody>
          <a:bodyPr/>
          <a:lstStyle/>
          <a:p>
            <a:r>
              <a:rPr lang="de-DE" dirty="0"/>
              <a:t>Schrems II – </a:t>
            </a:r>
            <a:r>
              <a:rPr lang="de-DE" dirty="0" err="1"/>
              <a:t>judgement</a:t>
            </a:r>
            <a:r>
              <a:rPr lang="de-DE" dirty="0"/>
              <a:t> </a:t>
            </a:r>
            <a:endParaRPr lang="fi-FI" dirty="0"/>
          </a:p>
        </p:txBody>
      </p:sp>
      <p:sp>
        <p:nvSpPr>
          <p:cNvPr id="3" name="Content Placeholder 2">
            <a:extLst>
              <a:ext uri="{FF2B5EF4-FFF2-40B4-BE49-F238E27FC236}">
                <a16:creationId xmlns:a16="http://schemas.microsoft.com/office/drawing/2014/main" id="{E67BCC7B-A9B4-414E-A3FD-DC2795729B41}"/>
              </a:ext>
            </a:extLst>
          </p:cNvPr>
          <p:cNvSpPr>
            <a:spLocks noGrp="1"/>
          </p:cNvSpPr>
          <p:nvPr>
            <p:ph idx="1"/>
          </p:nvPr>
        </p:nvSpPr>
        <p:spPr/>
        <p:txBody>
          <a:bodyPr>
            <a:normAutofit fontScale="92500"/>
          </a:bodyPr>
          <a:lstStyle/>
          <a:p>
            <a:r>
              <a:rPr lang="de-DE" dirty="0"/>
              <a:t>Facts – Schrems is a FB user </a:t>
            </a:r>
            <a:r>
              <a:rPr lang="de-DE" dirty="0" err="1"/>
              <a:t>since</a:t>
            </a:r>
            <a:r>
              <a:rPr lang="de-DE" dirty="0"/>
              <a:t> 2008. Was a law </a:t>
            </a:r>
            <a:r>
              <a:rPr lang="de-DE" dirty="0" err="1"/>
              <a:t>student</a:t>
            </a:r>
            <a:r>
              <a:rPr lang="de-DE" dirty="0"/>
              <a:t>, </a:t>
            </a:r>
            <a:r>
              <a:rPr lang="de-DE" dirty="0" err="1"/>
              <a:t>now</a:t>
            </a:r>
            <a:r>
              <a:rPr lang="de-DE" dirty="0"/>
              <a:t> </a:t>
            </a:r>
            <a:r>
              <a:rPr lang="de-DE" dirty="0" err="1"/>
              <a:t>runs</a:t>
            </a:r>
            <a:r>
              <a:rPr lang="de-DE" dirty="0"/>
              <a:t> NOYB</a:t>
            </a:r>
          </a:p>
          <a:p>
            <a:r>
              <a:rPr lang="de-DE" dirty="0"/>
              <a:t>FB </a:t>
            </a:r>
            <a:r>
              <a:rPr lang="de-DE" dirty="0" err="1"/>
              <a:t>demands</a:t>
            </a:r>
            <a:r>
              <a:rPr lang="de-DE" dirty="0"/>
              <a:t> that a contract is </a:t>
            </a:r>
            <a:r>
              <a:rPr lang="de-DE" dirty="0" err="1"/>
              <a:t>concluded</a:t>
            </a:r>
            <a:r>
              <a:rPr lang="de-DE" dirty="0"/>
              <a:t> with Facebook Ireland.</a:t>
            </a:r>
          </a:p>
          <a:p>
            <a:r>
              <a:rPr lang="de-DE" dirty="0"/>
              <a:t>Schrems filed a </a:t>
            </a:r>
            <a:r>
              <a:rPr lang="de-DE" dirty="0" err="1"/>
              <a:t>complained</a:t>
            </a:r>
            <a:r>
              <a:rPr lang="de-DE" dirty="0"/>
              <a:t> with the DPC in Ireland that FB </a:t>
            </a:r>
            <a:r>
              <a:rPr lang="de-DE" dirty="0" err="1"/>
              <a:t>ireland</a:t>
            </a:r>
            <a:r>
              <a:rPr lang="de-DE" dirty="0"/>
              <a:t> should not transfer data back to FB US</a:t>
            </a:r>
          </a:p>
          <a:p>
            <a:r>
              <a:rPr lang="de-DE" dirty="0"/>
              <a:t>First case in 2015, which he </a:t>
            </a:r>
            <a:r>
              <a:rPr lang="de-DE" dirty="0" err="1"/>
              <a:t>won</a:t>
            </a:r>
            <a:r>
              <a:rPr lang="de-DE" dirty="0"/>
              <a:t> – the "Safe Harbor Framework" was </a:t>
            </a:r>
            <a:r>
              <a:rPr lang="de-DE" dirty="0" err="1"/>
              <a:t>declared</a:t>
            </a:r>
            <a:r>
              <a:rPr lang="de-DE" dirty="0"/>
              <a:t> invalid</a:t>
            </a:r>
          </a:p>
          <a:p>
            <a:r>
              <a:rPr lang="de-DE" dirty="0"/>
              <a:t>FB </a:t>
            </a:r>
            <a:r>
              <a:rPr lang="de-DE" dirty="0" err="1"/>
              <a:t>said</a:t>
            </a:r>
            <a:r>
              <a:rPr lang="de-DE" dirty="0"/>
              <a:t> that it is used SCC and </a:t>
            </a:r>
          </a:p>
          <a:p>
            <a:r>
              <a:rPr lang="de-DE" dirty="0"/>
              <a:t>Schrems </a:t>
            </a:r>
            <a:r>
              <a:rPr lang="de-DE" dirty="0" err="1"/>
              <a:t>said</a:t>
            </a:r>
            <a:r>
              <a:rPr lang="de-DE" dirty="0"/>
              <a:t> that transfers in general </a:t>
            </a:r>
            <a:r>
              <a:rPr lang="de-DE" dirty="0" err="1"/>
              <a:t>violated</a:t>
            </a:r>
            <a:r>
              <a:rPr lang="de-DE" dirty="0"/>
              <a:t> </a:t>
            </a:r>
            <a:r>
              <a:rPr lang="de-DE" dirty="0" err="1"/>
              <a:t>his</a:t>
            </a:r>
            <a:r>
              <a:rPr lang="de-DE" dirty="0"/>
              <a:t> fundamental rights. US has still Section 702 of FISA and EO 12333 in place. Surveillance </a:t>
            </a:r>
            <a:r>
              <a:rPr lang="de-DE" dirty="0" err="1"/>
              <a:t>programs</a:t>
            </a:r>
            <a:r>
              <a:rPr lang="de-DE" dirty="0"/>
              <a:t> "PRISM" </a:t>
            </a:r>
            <a:endParaRPr lang="fi-FI" dirty="0"/>
          </a:p>
        </p:txBody>
      </p:sp>
      <p:sp>
        <p:nvSpPr>
          <p:cNvPr id="4" name="Footer Placeholder 3">
            <a:extLst>
              <a:ext uri="{FF2B5EF4-FFF2-40B4-BE49-F238E27FC236}">
                <a16:creationId xmlns:a16="http://schemas.microsoft.com/office/drawing/2014/main" id="{DCA26155-4BFD-4295-895C-07B98B7C6D4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932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9634-3298-4839-ACFD-2EA453EFCF49}"/>
              </a:ext>
            </a:extLst>
          </p:cNvPr>
          <p:cNvSpPr>
            <a:spLocks noGrp="1"/>
          </p:cNvSpPr>
          <p:nvPr>
            <p:ph type="title"/>
          </p:nvPr>
        </p:nvSpPr>
        <p:spPr/>
        <p:txBody>
          <a:bodyPr/>
          <a:lstStyle/>
          <a:p>
            <a:r>
              <a:rPr lang="de-DE" dirty="0"/>
              <a:t>Schrems II – What the court </a:t>
            </a:r>
            <a:r>
              <a:rPr lang="de-DE" dirty="0" err="1"/>
              <a:t>said</a:t>
            </a:r>
            <a:r>
              <a:rPr lang="de-DE" dirty="0"/>
              <a:t> </a:t>
            </a:r>
            <a:endParaRPr lang="fi-FI" dirty="0"/>
          </a:p>
        </p:txBody>
      </p:sp>
      <p:sp>
        <p:nvSpPr>
          <p:cNvPr id="3" name="Content Placeholder 2">
            <a:extLst>
              <a:ext uri="{FF2B5EF4-FFF2-40B4-BE49-F238E27FC236}">
                <a16:creationId xmlns:a16="http://schemas.microsoft.com/office/drawing/2014/main" id="{E67BCC7B-A9B4-414E-A3FD-DC2795729B41}"/>
              </a:ext>
            </a:extLst>
          </p:cNvPr>
          <p:cNvSpPr>
            <a:spLocks noGrp="1"/>
          </p:cNvSpPr>
          <p:nvPr>
            <p:ph idx="1"/>
          </p:nvPr>
        </p:nvSpPr>
        <p:spPr/>
        <p:txBody>
          <a:bodyPr/>
          <a:lstStyle/>
          <a:p>
            <a:r>
              <a:rPr lang="de-DE" dirty="0"/>
              <a:t>Court </a:t>
            </a:r>
            <a:r>
              <a:rPr lang="de-DE" dirty="0" err="1"/>
              <a:t>held</a:t>
            </a:r>
            <a:r>
              <a:rPr lang="de-DE" dirty="0"/>
              <a:t> that US are not </a:t>
            </a:r>
            <a:r>
              <a:rPr lang="de-DE" dirty="0" err="1"/>
              <a:t>essentially</a:t>
            </a:r>
            <a:r>
              <a:rPr lang="de-DE" dirty="0"/>
              <a:t> </a:t>
            </a:r>
            <a:r>
              <a:rPr lang="de-DE" dirty="0" err="1"/>
              <a:t>equivalent</a:t>
            </a:r>
            <a:r>
              <a:rPr lang="de-DE" dirty="0"/>
              <a:t>* =&gt; </a:t>
            </a:r>
            <a:r>
              <a:rPr lang="de-DE" dirty="0" err="1"/>
              <a:t>therefore</a:t>
            </a:r>
            <a:r>
              <a:rPr lang="de-DE" dirty="0"/>
              <a:t> </a:t>
            </a:r>
            <a:r>
              <a:rPr lang="de-DE" dirty="0" err="1"/>
              <a:t>no</a:t>
            </a:r>
            <a:r>
              <a:rPr lang="de-DE" dirty="0"/>
              <a:t> sufficient level of protection</a:t>
            </a:r>
          </a:p>
          <a:p>
            <a:pPr lvl="1"/>
            <a:r>
              <a:rPr lang="de-DE" dirty="0"/>
              <a:t>702 FISA does not include individual measures, </a:t>
            </a:r>
            <a:r>
              <a:rPr lang="de-DE" dirty="0" err="1"/>
              <a:t>no</a:t>
            </a:r>
            <a:r>
              <a:rPr lang="de-DE" dirty="0"/>
              <a:t> limitations to power </a:t>
            </a:r>
          </a:p>
          <a:p>
            <a:pPr lvl="1"/>
            <a:r>
              <a:rPr lang="de-DE" dirty="0"/>
              <a:t>PPD-28 does nto </a:t>
            </a:r>
            <a:r>
              <a:rPr lang="de-DE" dirty="0" err="1"/>
              <a:t>grant</a:t>
            </a:r>
            <a:r>
              <a:rPr lang="de-DE" dirty="0"/>
              <a:t> data subject rights</a:t>
            </a:r>
          </a:p>
          <a:p>
            <a:pPr lvl="1"/>
            <a:r>
              <a:rPr lang="de-DE" dirty="0"/>
              <a:t>Ombudsperson not </a:t>
            </a:r>
            <a:r>
              <a:rPr lang="de-DE" dirty="0" err="1"/>
              <a:t>enought</a:t>
            </a:r>
            <a:r>
              <a:rPr lang="de-DE" dirty="0"/>
              <a:t>(168)</a:t>
            </a:r>
          </a:p>
          <a:p>
            <a:r>
              <a:rPr lang="en-GB" b="0" i="0" dirty="0">
                <a:solidFill>
                  <a:srgbClr val="000000"/>
                </a:solidFill>
                <a:effectLst/>
                <a:latin typeface="Open Sans" panose="020B0606030504020204" pitchFamily="34" charset="0"/>
                <a:sym typeface="Wingdings" panose="05000000000000000000" pitchFamily="2" charset="2"/>
              </a:rPr>
              <a:t> </a:t>
            </a:r>
            <a:r>
              <a:rPr lang="en-GB" b="0" i="0" dirty="0">
                <a:solidFill>
                  <a:srgbClr val="000000"/>
                </a:solidFill>
                <a:effectLst/>
                <a:latin typeface="Open Sans" panose="020B0606030504020204" pitchFamily="34" charset="0"/>
              </a:rPr>
              <a:t> follows that Article 1 of the Privacy Shield Decision is incompatible with Article 45(1) of the GDPR, read in the light of Articles 7, 8 and 47 of the Charter, and is therefore invalid.</a:t>
            </a:r>
            <a:endParaRPr lang="de-DE" dirty="0"/>
          </a:p>
          <a:p>
            <a:r>
              <a:rPr lang="de-DE" dirty="0"/>
              <a:t>*Standard </a:t>
            </a:r>
            <a:r>
              <a:rPr lang="de-DE" dirty="0" err="1"/>
              <a:t>comes</a:t>
            </a:r>
            <a:r>
              <a:rPr lang="de-DE" dirty="0"/>
              <a:t> from Art. 45 + Charter of Fundamental rights</a:t>
            </a:r>
            <a:endParaRPr lang="fi-FI" dirty="0"/>
          </a:p>
        </p:txBody>
      </p:sp>
      <p:sp>
        <p:nvSpPr>
          <p:cNvPr id="4" name="Footer Placeholder 3">
            <a:extLst>
              <a:ext uri="{FF2B5EF4-FFF2-40B4-BE49-F238E27FC236}">
                <a16:creationId xmlns:a16="http://schemas.microsoft.com/office/drawing/2014/main" id="{DCA26155-4BFD-4295-895C-07B98B7C6D4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693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Privacy Shield</a:t>
            </a:r>
          </a:p>
        </p:txBody>
      </p:sp>
      <p:sp>
        <p:nvSpPr>
          <p:cNvPr id="3" name="Content Placeholder 2"/>
          <p:cNvSpPr>
            <a:spLocks noGrp="1"/>
          </p:cNvSpPr>
          <p:nvPr>
            <p:ph idx="1"/>
          </p:nvPr>
        </p:nvSpPr>
        <p:spPr/>
        <p:txBody>
          <a:bodyPr/>
          <a:lstStyle/>
          <a:p>
            <a:r>
              <a:rPr lang="en-GB" sz="2400" dirty="0"/>
              <a:t>EU-US</a:t>
            </a:r>
            <a:r>
              <a:rPr lang="en-GB" sz="2400" dirty="0">
                <a:solidFill>
                  <a:schemeClr val="accent6"/>
                </a:solidFill>
              </a:rPr>
              <a:t> </a:t>
            </a:r>
            <a:r>
              <a:rPr lang="en-GB" sz="2400" dirty="0"/>
              <a:t>Privacy Shield</a:t>
            </a:r>
          </a:p>
          <a:p>
            <a:pPr lvl="1"/>
            <a:r>
              <a:rPr lang="en-GB" sz="2000" dirty="0"/>
              <a:t>2 February 2016</a:t>
            </a:r>
          </a:p>
          <a:p>
            <a:pPr lvl="2"/>
            <a:r>
              <a:rPr lang="en-GB" sz="2000" dirty="0"/>
              <a:t>Announcement by EU Commission of new framework</a:t>
            </a:r>
          </a:p>
          <a:p>
            <a:r>
              <a:rPr lang="en-GB" sz="2400" dirty="0"/>
              <a:t>Reflecting the requirements set out by the CJEU:</a:t>
            </a:r>
          </a:p>
          <a:p>
            <a:pPr lvl="1"/>
            <a:r>
              <a:rPr lang="en-GB" sz="2000" dirty="0"/>
              <a:t>Strong obligations on companies handling EU citizens' personal data + robust enforcement</a:t>
            </a:r>
          </a:p>
          <a:p>
            <a:pPr lvl="1"/>
            <a:r>
              <a:rPr lang="en-GB" sz="2000" dirty="0"/>
              <a:t>Clear safeguards and transparency obligations on US government access</a:t>
            </a:r>
          </a:p>
          <a:p>
            <a:pPr lvl="1"/>
            <a:r>
              <a:rPr lang="en-GB" sz="2000" dirty="0"/>
              <a:t>Effective protection of EU citizens' rights including redress possibilities</a:t>
            </a:r>
          </a:p>
          <a:p>
            <a:endParaRPr lang="fi-FI" dirty="0"/>
          </a:p>
        </p:txBody>
      </p:sp>
      <p:cxnSp>
        <p:nvCxnSpPr>
          <p:cNvPr id="5" name="Straight Connector 4">
            <a:extLst>
              <a:ext uri="{FF2B5EF4-FFF2-40B4-BE49-F238E27FC236}">
                <a16:creationId xmlns:a16="http://schemas.microsoft.com/office/drawing/2014/main" id="{30B748B3-889A-4710-8D0B-C3D47A8038F1}"/>
              </a:ext>
            </a:extLst>
          </p:cNvPr>
          <p:cNvCxnSpPr/>
          <p:nvPr/>
        </p:nvCxnSpPr>
        <p:spPr>
          <a:xfrm>
            <a:off x="647700" y="409575"/>
            <a:ext cx="8020050" cy="48482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49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F054-1CD3-4870-80D0-FEFA39DD837F}"/>
              </a:ext>
            </a:extLst>
          </p:cNvPr>
          <p:cNvSpPr>
            <a:spLocks noGrp="1"/>
          </p:cNvSpPr>
          <p:nvPr>
            <p:ph type="ctrTitle"/>
          </p:nvPr>
        </p:nvSpPr>
        <p:spPr/>
        <p:txBody>
          <a:bodyPr/>
          <a:lstStyle/>
          <a:p>
            <a:r>
              <a:rPr lang="de-DE" dirty="0"/>
              <a:t>Data Privacy Framework</a:t>
            </a:r>
            <a:endParaRPr lang="fi-FI" dirty="0"/>
          </a:p>
        </p:txBody>
      </p:sp>
      <p:sp>
        <p:nvSpPr>
          <p:cNvPr id="3" name="Subtitle 2">
            <a:extLst>
              <a:ext uri="{FF2B5EF4-FFF2-40B4-BE49-F238E27FC236}">
                <a16:creationId xmlns:a16="http://schemas.microsoft.com/office/drawing/2014/main" id="{A5959D1F-E7AC-4CD8-AA2D-79AEF7A21AE7}"/>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51256F6C-ADB5-40C5-BA45-74DD93E8A9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18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8C02-D9A0-D006-8E60-AA881BD70B6D}"/>
              </a:ext>
            </a:extLst>
          </p:cNvPr>
          <p:cNvSpPr>
            <a:spLocks noGrp="1"/>
          </p:cNvSpPr>
          <p:nvPr>
            <p:ph type="title"/>
          </p:nvPr>
        </p:nvSpPr>
        <p:spPr/>
        <p:txBody>
          <a:bodyPr/>
          <a:lstStyle/>
          <a:p>
            <a:r>
              <a:rPr lang="de-DE" dirty="0"/>
              <a:t>Data Privacy Framework (DPF)</a:t>
            </a:r>
            <a:endParaRPr lang="fi-FI" dirty="0"/>
          </a:p>
        </p:txBody>
      </p:sp>
      <p:sp>
        <p:nvSpPr>
          <p:cNvPr id="3" name="Content Placeholder 2">
            <a:extLst>
              <a:ext uri="{FF2B5EF4-FFF2-40B4-BE49-F238E27FC236}">
                <a16:creationId xmlns:a16="http://schemas.microsoft.com/office/drawing/2014/main" id="{BE54635F-589E-140B-AC0A-AF33B9EBD29B}"/>
              </a:ext>
            </a:extLst>
          </p:cNvPr>
          <p:cNvSpPr>
            <a:spLocks noGrp="1"/>
          </p:cNvSpPr>
          <p:nvPr>
            <p:ph idx="1"/>
          </p:nvPr>
        </p:nvSpPr>
        <p:spPr>
          <a:xfrm>
            <a:off x="1104900" y="1600200"/>
            <a:ext cx="5086328" cy="4572000"/>
          </a:xfrm>
        </p:spPr>
        <p:txBody>
          <a:bodyPr>
            <a:normAutofit lnSpcReduction="10000"/>
          </a:bodyPr>
          <a:lstStyle/>
          <a:p>
            <a:r>
              <a:rPr lang="de-DE" dirty="0"/>
              <a:t>After Schrems II, the EU and US </a:t>
            </a:r>
            <a:r>
              <a:rPr lang="de-DE" dirty="0" err="1"/>
              <a:t>negotiated</a:t>
            </a:r>
            <a:endParaRPr lang="de-DE" dirty="0"/>
          </a:p>
          <a:p>
            <a:r>
              <a:rPr lang="fi-FI" dirty="0"/>
              <a:t>In July 2023, the Commission </a:t>
            </a:r>
            <a:r>
              <a:rPr lang="fi-FI" dirty="0" err="1"/>
              <a:t>adopted</a:t>
            </a:r>
            <a:r>
              <a:rPr lang="fi-FI" dirty="0"/>
              <a:t> the </a:t>
            </a:r>
            <a:r>
              <a:rPr lang="fi-FI" dirty="0" err="1"/>
              <a:t>adquacy</a:t>
            </a:r>
            <a:r>
              <a:rPr lang="fi-FI" dirty="0"/>
              <a:t> decision called DPF</a:t>
            </a:r>
          </a:p>
          <a:p>
            <a:r>
              <a:rPr lang="fi-FI" dirty="0"/>
              <a:t>Result: "</a:t>
            </a:r>
            <a:r>
              <a:rPr lang="en-GB" b="0" i="0" dirty="0">
                <a:solidFill>
                  <a:srgbClr val="000000"/>
                </a:solidFill>
                <a:effectLst/>
                <a:latin typeface="Arial" panose="020B0604020202020204" pitchFamily="34" charset="0"/>
              </a:rPr>
              <a:t> the United States ensures an adequate level of protection for personal data transferred from the EU to companies participating in the EU-U.S. Data Privacy Framework. </a:t>
            </a:r>
            <a:r>
              <a:rPr lang="fi-FI" dirty="0"/>
              <a:t>"</a:t>
            </a:r>
          </a:p>
          <a:p>
            <a:endParaRPr lang="fi-FI" dirty="0"/>
          </a:p>
        </p:txBody>
      </p:sp>
      <p:pic>
        <p:nvPicPr>
          <p:cNvPr id="6" name="Picture 5">
            <a:extLst>
              <a:ext uri="{FF2B5EF4-FFF2-40B4-BE49-F238E27FC236}">
                <a16:creationId xmlns:a16="http://schemas.microsoft.com/office/drawing/2014/main" id="{580E7413-067A-D498-9422-CAEAB63623F3}"/>
              </a:ext>
            </a:extLst>
          </p:cNvPr>
          <p:cNvPicPr>
            <a:picLocks noChangeAspect="1"/>
          </p:cNvPicPr>
          <p:nvPr/>
        </p:nvPicPr>
        <p:blipFill>
          <a:blip r:embed="rId2"/>
          <a:stretch>
            <a:fillRect/>
          </a:stretch>
        </p:blipFill>
        <p:spPr>
          <a:xfrm>
            <a:off x="6632220" y="1536357"/>
            <a:ext cx="4617094" cy="4635844"/>
          </a:xfrm>
          <a:prstGeom prst="rect">
            <a:avLst/>
          </a:prstGeom>
        </p:spPr>
      </p:pic>
    </p:spTree>
    <p:extLst>
      <p:ext uri="{BB962C8B-B14F-4D97-AF65-F5344CB8AC3E}">
        <p14:creationId xmlns:p14="http://schemas.microsoft.com/office/powerpoint/2010/main" val="152995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DA7F-5D26-E915-423F-2C2ED0B71F50}"/>
              </a:ext>
            </a:extLst>
          </p:cNvPr>
          <p:cNvSpPr>
            <a:spLocks noGrp="1"/>
          </p:cNvSpPr>
          <p:nvPr>
            <p:ph type="title"/>
          </p:nvPr>
        </p:nvSpPr>
        <p:spPr/>
        <p:txBody>
          <a:bodyPr/>
          <a:lstStyle/>
          <a:p>
            <a:r>
              <a:rPr lang="de-DE" dirty="0"/>
              <a:t>How does the DPF work?</a:t>
            </a:r>
            <a:endParaRPr lang="fi-FI" dirty="0"/>
          </a:p>
        </p:txBody>
      </p:sp>
      <p:sp>
        <p:nvSpPr>
          <p:cNvPr id="3" name="Content Placeholder 2">
            <a:extLst>
              <a:ext uri="{FF2B5EF4-FFF2-40B4-BE49-F238E27FC236}">
                <a16:creationId xmlns:a16="http://schemas.microsoft.com/office/drawing/2014/main" id="{F1CAE114-929A-70E8-B16B-ACF7EEE98A30}"/>
              </a:ext>
            </a:extLst>
          </p:cNvPr>
          <p:cNvSpPr>
            <a:spLocks noGrp="1"/>
          </p:cNvSpPr>
          <p:nvPr>
            <p:ph idx="1"/>
          </p:nvPr>
        </p:nvSpPr>
        <p:spPr/>
        <p:txBody>
          <a:bodyPr/>
          <a:lstStyle/>
          <a:p>
            <a:r>
              <a:rPr lang="de-DE" dirty="0"/>
              <a:t>US companies can </a:t>
            </a:r>
            <a:r>
              <a:rPr lang="de-DE" dirty="0" err="1"/>
              <a:t>certify</a:t>
            </a:r>
            <a:r>
              <a:rPr lang="de-DE" dirty="0"/>
              <a:t> under the DPF</a:t>
            </a:r>
          </a:p>
          <a:p>
            <a:r>
              <a:rPr lang="de-DE" dirty="0"/>
              <a:t>They </a:t>
            </a:r>
            <a:r>
              <a:rPr lang="de-DE" dirty="0" err="1"/>
              <a:t>commit</a:t>
            </a:r>
            <a:r>
              <a:rPr lang="de-DE" dirty="0"/>
              <a:t> to comply with privacy requirements and provide some minimal information </a:t>
            </a:r>
          </a:p>
          <a:p>
            <a:r>
              <a:rPr lang="de-DE" dirty="0"/>
              <a:t>Choice </a:t>
            </a:r>
            <a:r>
              <a:rPr lang="de-DE" dirty="0" err="1"/>
              <a:t>between</a:t>
            </a:r>
            <a:r>
              <a:rPr lang="de-DE" dirty="0"/>
              <a:t> HR data and other </a:t>
            </a:r>
            <a:r>
              <a:rPr lang="de-DE" dirty="0" err="1"/>
              <a:t>than</a:t>
            </a:r>
            <a:r>
              <a:rPr lang="de-DE" dirty="0"/>
              <a:t> HR data </a:t>
            </a:r>
          </a:p>
          <a:p>
            <a:r>
              <a:rPr lang="de-DE" dirty="0"/>
              <a:t>Need to </a:t>
            </a:r>
            <a:r>
              <a:rPr lang="de-DE" dirty="0" err="1"/>
              <a:t>designate</a:t>
            </a:r>
            <a:r>
              <a:rPr lang="de-DE" dirty="0"/>
              <a:t> a "</a:t>
            </a:r>
            <a:r>
              <a:rPr lang="de-DE" dirty="0" err="1"/>
              <a:t>independent</a:t>
            </a:r>
            <a:r>
              <a:rPr lang="de-DE" dirty="0"/>
              <a:t> </a:t>
            </a:r>
            <a:r>
              <a:rPr lang="de-DE" dirty="0" err="1"/>
              <a:t>recourse</a:t>
            </a:r>
            <a:r>
              <a:rPr lang="de-DE" dirty="0"/>
              <a:t> mechanism"</a:t>
            </a:r>
          </a:p>
          <a:p>
            <a:pPr lvl="1"/>
            <a:r>
              <a:rPr lang="de-DE" dirty="0"/>
              <a:t>Private-</a:t>
            </a:r>
            <a:r>
              <a:rPr lang="de-DE" dirty="0" err="1"/>
              <a:t>sector</a:t>
            </a:r>
            <a:r>
              <a:rPr lang="de-DE" dirty="0"/>
              <a:t> </a:t>
            </a:r>
            <a:r>
              <a:rPr lang="de-DE" dirty="0" err="1"/>
              <a:t>developed</a:t>
            </a:r>
            <a:r>
              <a:rPr lang="de-DE" dirty="0"/>
              <a:t>"</a:t>
            </a:r>
          </a:p>
          <a:p>
            <a:pPr lvl="1"/>
            <a:r>
              <a:rPr lang="fi-FI" dirty="0"/>
              <a:t>EU </a:t>
            </a:r>
            <a:r>
              <a:rPr lang="fi-FI" dirty="0" err="1"/>
              <a:t>DPAs</a:t>
            </a:r>
            <a:r>
              <a:rPr lang="fi-FI" dirty="0"/>
              <a:t> cooperation + have the EU DPA panel </a:t>
            </a:r>
            <a:r>
              <a:rPr lang="fi-FI" dirty="0" err="1"/>
              <a:t>serve</a:t>
            </a:r>
            <a:r>
              <a:rPr lang="fi-FI" dirty="0"/>
              <a:t> as an </a:t>
            </a:r>
            <a:r>
              <a:rPr lang="fi-FI" dirty="0" err="1"/>
              <a:t>independent</a:t>
            </a:r>
            <a:r>
              <a:rPr lang="fi-FI" dirty="0"/>
              <a:t> </a:t>
            </a:r>
            <a:r>
              <a:rPr lang="fi-FI" dirty="0" err="1"/>
              <a:t>recourse</a:t>
            </a:r>
            <a:r>
              <a:rPr lang="fi-FI" dirty="0"/>
              <a:t> mechanism </a:t>
            </a:r>
          </a:p>
        </p:txBody>
      </p:sp>
      <p:sp>
        <p:nvSpPr>
          <p:cNvPr id="5" name="Rectangle: Rounded Corners 4">
            <a:extLst>
              <a:ext uri="{FF2B5EF4-FFF2-40B4-BE49-F238E27FC236}">
                <a16:creationId xmlns:a16="http://schemas.microsoft.com/office/drawing/2014/main" id="{F7037CC6-8268-3D6D-4B27-499A74148D34}"/>
              </a:ext>
            </a:extLst>
          </p:cNvPr>
          <p:cNvSpPr/>
          <p:nvPr/>
        </p:nvSpPr>
        <p:spPr>
          <a:xfrm>
            <a:off x="1104900" y="5733535"/>
            <a:ext cx="9980682" cy="420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More </a:t>
            </a:r>
            <a:r>
              <a:rPr lang="de-DE" dirty="0" err="1"/>
              <a:t>info</a:t>
            </a:r>
            <a:r>
              <a:rPr lang="de-DE" dirty="0"/>
              <a:t>: </a:t>
            </a:r>
            <a:r>
              <a:rPr lang="de-DE" dirty="0">
                <a:hlinkClick r:id="rId2"/>
              </a:rPr>
              <a:t>https://www.dataprivacyframework.gov/s/article/FAQs-General-dpf</a:t>
            </a:r>
            <a:r>
              <a:rPr lang="de-DE" dirty="0"/>
              <a:t>  and  </a:t>
            </a:r>
            <a:r>
              <a:rPr lang="de-DE" dirty="0" err="1">
                <a:hlinkClick r:id="rId3"/>
              </a:rPr>
              <a:t>here</a:t>
            </a:r>
            <a:endParaRPr lang="fi-FI" dirty="0"/>
          </a:p>
        </p:txBody>
      </p:sp>
    </p:spTree>
    <p:extLst>
      <p:ext uri="{BB962C8B-B14F-4D97-AF65-F5344CB8AC3E}">
        <p14:creationId xmlns:p14="http://schemas.microsoft.com/office/powerpoint/2010/main" val="40057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6A6-FC03-0254-9F49-592C94B1A14E}"/>
              </a:ext>
            </a:extLst>
          </p:cNvPr>
          <p:cNvSpPr>
            <a:spLocks noGrp="1"/>
          </p:cNvSpPr>
          <p:nvPr>
            <p:ph type="title"/>
          </p:nvPr>
        </p:nvSpPr>
        <p:spPr/>
        <p:txBody>
          <a:bodyPr/>
          <a:lstStyle/>
          <a:p>
            <a:r>
              <a:rPr lang="de-DE" dirty="0" err="1"/>
              <a:t>Principles</a:t>
            </a:r>
            <a:r>
              <a:rPr lang="de-DE" dirty="0"/>
              <a:t> under the DPF	</a:t>
            </a:r>
            <a:endParaRPr lang="fi-FI" dirty="0"/>
          </a:p>
        </p:txBody>
      </p:sp>
      <p:sp>
        <p:nvSpPr>
          <p:cNvPr id="3" name="Content Placeholder 2">
            <a:extLst>
              <a:ext uri="{FF2B5EF4-FFF2-40B4-BE49-F238E27FC236}">
                <a16:creationId xmlns:a16="http://schemas.microsoft.com/office/drawing/2014/main" id="{1C749ED9-2D3B-E2B0-BC5B-830444AF28D5}"/>
              </a:ext>
            </a:extLst>
          </p:cNvPr>
          <p:cNvSpPr>
            <a:spLocks noGrp="1"/>
          </p:cNvSpPr>
          <p:nvPr>
            <p:ph idx="1"/>
          </p:nvPr>
        </p:nvSpPr>
        <p:spPr>
          <a:xfrm>
            <a:off x="1103382" y="1624914"/>
            <a:ext cx="9982200" cy="4572000"/>
          </a:xfrm>
        </p:spPr>
        <p:txBody>
          <a:bodyPr>
            <a:normAutofit fontScale="92500" lnSpcReduction="20000"/>
          </a:bodyPr>
          <a:lstStyle/>
          <a:p>
            <a:pPr marL="457200" indent="-457200">
              <a:buAutoNum type="arabicPeriod"/>
            </a:pPr>
            <a:r>
              <a:rPr lang="en-GB" b="0" i="0" u="sng" strike="noStrike" dirty="0">
                <a:effectLst/>
                <a:latin typeface="Open Sans" panose="020B0606030504020204" pitchFamily="34" charset="0"/>
                <a:hlinkClick r:id="rId3"/>
              </a:rPr>
              <a:t>Notice</a:t>
            </a:r>
            <a:endParaRPr lang="en-GB" b="0" i="0" u="sng" strike="noStrike" dirty="0">
              <a:effectLst/>
              <a:latin typeface="Open Sans" panose="020B0606030504020204" pitchFamily="34" charset="0"/>
            </a:endParaRPr>
          </a:p>
          <a:p>
            <a:pPr marL="0" indent="0">
              <a:buNone/>
            </a:pPr>
            <a:r>
              <a:rPr lang="en-GB" b="0" i="0" u="sng" strike="noStrike" dirty="0">
                <a:effectLst/>
                <a:latin typeface="Open Sans" panose="020B0606030504020204" pitchFamily="34" charset="0"/>
                <a:hlinkClick r:id="rId4"/>
              </a:rPr>
              <a:t>2. Choice</a:t>
            </a:r>
            <a:br>
              <a:rPr lang="en-GB" dirty="0"/>
            </a:br>
            <a:endParaRPr lang="en-GB" dirty="0"/>
          </a:p>
          <a:p>
            <a:pPr marL="0" indent="0">
              <a:buNone/>
            </a:pPr>
            <a:r>
              <a:rPr lang="en-GB" b="0" i="0" u="sng" strike="noStrike" dirty="0">
                <a:effectLst/>
                <a:latin typeface="Open Sans" panose="020B0606030504020204" pitchFamily="34" charset="0"/>
                <a:hlinkClick r:id="rId5"/>
              </a:rPr>
              <a:t>3. Accountability for Onward Transfer</a:t>
            </a:r>
            <a:br>
              <a:rPr lang="en-GB" dirty="0"/>
            </a:br>
            <a:endParaRPr lang="en-GB" dirty="0"/>
          </a:p>
          <a:p>
            <a:pPr marL="0" indent="0">
              <a:buNone/>
            </a:pPr>
            <a:r>
              <a:rPr lang="en-GB" b="0" i="0" u="sng" strike="noStrike" dirty="0">
                <a:effectLst/>
                <a:latin typeface="Open Sans" panose="020B0606030504020204" pitchFamily="34" charset="0"/>
                <a:hlinkClick r:id="rId6"/>
              </a:rPr>
              <a:t>4. Security</a:t>
            </a:r>
            <a:br>
              <a:rPr lang="en-GB" dirty="0"/>
            </a:br>
            <a:endParaRPr lang="en-GB" dirty="0"/>
          </a:p>
          <a:p>
            <a:pPr marL="0" indent="0">
              <a:buNone/>
            </a:pPr>
            <a:r>
              <a:rPr lang="en-GB" b="0" i="0" u="sng" dirty="0">
                <a:effectLst/>
                <a:latin typeface="Open Sans" panose="020B0606030504020204" pitchFamily="34" charset="0"/>
                <a:hlinkClick r:id="rId7"/>
              </a:rPr>
              <a:t>5. Data Integrity and Purpose Limitation</a:t>
            </a:r>
            <a:br>
              <a:rPr lang="en-GB" dirty="0"/>
            </a:br>
            <a:endParaRPr lang="en-GB" dirty="0"/>
          </a:p>
          <a:p>
            <a:pPr marL="0" indent="0">
              <a:buNone/>
            </a:pPr>
            <a:r>
              <a:rPr lang="en-GB" b="0" i="0" u="sng" strike="noStrike" dirty="0">
                <a:effectLst/>
                <a:latin typeface="Open Sans" panose="020B0606030504020204" pitchFamily="34" charset="0"/>
                <a:hlinkClick r:id="rId8"/>
              </a:rPr>
              <a:t>6. Access</a:t>
            </a:r>
            <a:endParaRPr lang="en-GB" b="0" i="0" u="sng" strike="noStrike" dirty="0">
              <a:effectLst/>
              <a:latin typeface="Open Sans" panose="020B0606030504020204" pitchFamily="34" charset="0"/>
            </a:endParaRPr>
          </a:p>
          <a:p>
            <a:pPr marL="0" indent="0">
              <a:buNone/>
            </a:pPr>
            <a:r>
              <a:rPr lang="en-GB" b="0" i="0" u="sng" strike="noStrike" dirty="0">
                <a:effectLst/>
                <a:latin typeface="Open Sans" panose="020B0606030504020204" pitchFamily="34" charset="0"/>
                <a:hlinkClick r:id="rId9"/>
              </a:rPr>
              <a:t>7. Recourse, Enforcement and Liability</a:t>
            </a:r>
            <a:br>
              <a:rPr lang="en-GB" dirty="0"/>
            </a:br>
            <a:endParaRPr lang="fi-FI" dirty="0"/>
          </a:p>
        </p:txBody>
      </p:sp>
    </p:spTree>
    <p:extLst>
      <p:ext uri="{BB962C8B-B14F-4D97-AF65-F5344CB8AC3E}">
        <p14:creationId xmlns:p14="http://schemas.microsoft.com/office/powerpoint/2010/main" val="1883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F054-1CD3-4870-80D0-FEFA39DD837F}"/>
              </a:ext>
            </a:extLst>
          </p:cNvPr>
          <p:cNvSpPr>
            <a:spLocks noGrp="1"/>
          </p:cNvSpPr>
          <p:nvPr>
            <p:ph type="ctrTitle"/>
          </p:nvPr>
        </p:nvSpPr>
        <p:spPr/>
        <p:txBody>
          <a:bodyPr/>
          <a:lstStyle/>
          <a:p>
            <a:r>
              <a:rPr lang="de-DE" dirty="0" err="1"/>
              <a:t>Consequences</a:t>
            </a:r>
            <a:r>
              <a:rPr lang="de-DE" dirty="0"/>
              <a:t> </a:t>
            </a:r>
            <a:endParaRPr lang="fi-FI" dirty="0"/>
          </a:p>
        </p:txBody>
      </p:sp>
      <p:sp>
        <p:nvSpPr>
          <p:cNvPr id="3" name="Subtitle 2">
            <a:extLst>
              <a:ext uri="{FF2B5EF4-FFF2-40B4-BE49-F238E27FC236}">
                <a16:creationId xmlns:a16="http://schemas.microsoft.com/office/drawing/2014/main" id="{A5959D1F-E7AC-4CD8-AA2D-79AEF7A21AE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6970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3DACBE5A-A542-4246-96A5-C93BE061263D}"/>
              </a:ext>
            </a:extLst>
          </p:cNvPr>
          <p:cNvSpPr>
            <a:spLocks noGrp="1" noChangeArrowheads="1"/>
          </p:cNvSpPr>
          <p:nvPr>
            <p:ph type="title"/>
            <p:custDataLst>
              <p:tags r:id="rId1"/>
            </p:custDataLst>
          </p:nvPr>
        </p:nvSpPr>
        <p:spPr>
          <a:xfrm>
            <a:off x="1104900" y="76200"/>
            <a:ext cx="9980682" cy="1096962"/>
          </a:xfrm>
        </p:spPr>
        <p:txBody>
          <a:bodyPr>
            <a:normAutofit/>
          </a:bodyPr>
          <a:lstStyle/>
          <a:p>
            <a:r>
              <a:rPr lang="en-GB" sz="3200" dirty="0"/>
              <a:t>Consequences </a:t>
            </a:r>
          </a:p>
        </p:txBody>
      </p:sp>
      <p:sp>
        <p:nvSpPr>
          <p:cNvPr id="13" name="Rectangle 5">
            <a:extLst>
              <a:ext uri="{FF2B5EF4-FFF2-40B4-BE49-F238E27FC236}">
                <a16:creationId xmlns:a16="http://schemas.microsoft.com/office/drawing/2014/main" id="{AB2BF00B-8B44-4B55-BBA2-A779DD80877B}"/>
              </a:ext>
            </a:extLst>
          </p:cNvPr>
          <p:cNvSpPr txBox="1">
            <a:spLocks noChangeArrowheads="1"/>
          </p:cNvSpPr>
          <p:nvPr>
            <p:custDataLst>
              <p:tags r:id="rId2"/>
            </p:custDataLst>
          </p:nvPr>
        </p:nvSpPr>
        <p:spPr>
          <a:xfrm>
            <a:off x="1104900" y="1542299"/>
            <a:ext cx="9980682" cy="489654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344488" lvl="1" indent="-342900">
              <a:buClr>
                <a:schemeClr val="accent6"/>
              </a:buClr>
              <a:buFont typeface="Wingdings" panose="05000000000000000000" pitchFamily="2" charset="2"/>
              <a:buChar char="ü"/>
            </a:pPr>
            <a:endParaRPr lang="en-GB" sz="2000" dirty="0">
              <a:solidFill>
                <a:schemeClr val="tx2"/>
              </a:solidFill>
            </a:endParaRPr>
          </a:p>
        </p:txBody>
      </p:sp>
      <p:sp>
        <p:nvSpPr>
          <p:cNvPr id="19" name="Content Placeholder 18">
            <a:extLst>
              <a:ext uri="{FF2B5EF4-FFF2-40B4-BE49-F238E27FC236}">
                <a16:creationId xmlns:a16="http://schemas.microsoft.com/office/drawing/2014/main" id="{9A8AA2ED-0D25-459E-81C3-5F06DB1C2994}"/>
              </a:ext>
            </a:extLst>
          </p:cNvPr>
          <p:cNvSpPr>
            <a:spLocks noGrp="1"/>
          </p:cNvSpPr>
          <p:nvPr>
            <p:ph idx="1"/>
          </p:nvPr>
        </p:nvSpPr>
        <p:spPr>
          <a:xfrm>
            <a:off x="1104900" y="1452632"/>
            <a:ext cx="9688146" cy="3460262"/>
          </a:xfrm>
        </p:spPr>
        <p:txBody>
          <a:bodyPr>
            <a:normAutofit/>
          </a:bodyPr>
          <a:lstStyle/>
          <a:p>
            <a:endParaRPr lang="fi-FI" dirty="0"/>
          </a:p>
          <a:p>
            <a:r>
              <a:rPr lang="fi-FI" sz="2200" dirty="0" err="1"/>
              <a:t>After</a:t>
            </a:r>
            <a:r>
              <a:rPr lang="fi-FI" sz="2200" dirty="0"/>
              <a:t> Schrems, the EDPB </a:t>
            </a:r>
            <a:r>
              <a:rPr lang="fi-FI" sz="2200" dirty="0" err="1"/>
              <a:t>issued</a:t>
            </a:r>
            <a:r>
              <a:rPr lang="fi-FI" sz="2200" dirty="0"/>
              <a:t> </a:t>
            </a:r>
            <a:r>
              <a:rPr lang="fi-FI" sz="2200" dirty="0" err="1"/>
              <a:t>guidance</a:t>
            </a:r>
            <a:r>
              <a:rPr lang="fi-FI" sz="2200" dirty="0"/>
              <a:t>, what companies that transfer personal data should do </a:t>
            </a:r>
          </a:p>
          <a:p>
            <a:r>
              <a:rPr lang="fi-FI" sz="2200" dirty="0"/>
              <a:t>Supplementary measures (</a:t>
            </a:r>
            <a:r>
              <a:rPr lang="fi-FI" sz="2200" dirty="0">
                <a:hlinkClick r:id="rId5"/>
              </a:rPr>
              <a:t>EDPB </a:t>
            </a:r>
            <a:r>
              <a:rPr lang="fi-FI" sz="2200" dirty="0" err="1">
                <a:hlinkClick r:id="rId5"/>
              </a:rPr>
              <a:t>guidelines</a:t>
            </a:r>
            <a:r>
              <a:rPr lang="fi-FI" sz="2200" dirty="0"/>
              <a:t>)</a:t>
            </a:r>
          </a:p>
          <a:p>
            <a:pPr marL="0" indent="0">
              <a:buNone/>
            </a:pPr>
            <a:r>
              <a:rPr lang="fi-FI" sz="2200" dirty="0">
                <a:sym typeface="Wingdings" panose="05000000000000000000" pitchFamily="2" charset="2"/>
              </a:rPr>
              <a:t> Note: They apply for all transfers, not just US transfers </a:t>
            </a:r>
            <a:endParaRPr lang="fi-FI" sz="2200" dirty="0"/>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Self-test (6 min): Do you get </a:t>
            </a:r>
            <a:r>
              <a:rPr lang="de-DE" dirty="0" err="1"/>
              <a:t>over</a:t>
            </a:r>
            <a:r>
              <a:rPr lang="de-DE" dirty="0"/>
              <a:t> 30 points out of 35?</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a:xfrm>
            <a:off x="1104900" y="1625367"/>
            <a:ext cx="9982200" cy="4572000"/>
          </a:xfrm>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p>
          <a:p>
            <a:pPr marL="457200" indent="-457200">
              <a:buAutoNum type="arabicPeriod"/>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5 points</a:t>
            </a:r>
          </a:p>
          <a:p>
            <a:pPr marL="457200" indent="-457200">
              <a:buAutoNum type="arabicPeriod"/>
            </a:pPr>
            <a:r>
              <a:rPr lang="de-DE" dirty="0"/>
              <a:t>If I </a:t>
            </a:r>
            <a:r>
              <a:rPr lang="de-DE" dirty="0" err="1"/>
              <a:t>exercise</a:t>
            </a:r>
            <a:r>
              <a:rPr lang="de-DE" dirty="0"/>
              <a:t> </a:t>
            </a:r>
            <a:r>
              <a:rPr lang="de-DE" dirty="0" err="1"/>
              <a:t>my</a:t>
            </a:r>
            <a:r>
              <a:rPr lang="de-DE" dirty="0"/>
              <a:t> "right to be </a:t>
            </a:r>
            <a:r>
              <a:rPr lang="de-DE" dirty="0" err="1"/>
              <a:t>forgotten</a:t>
            </a:r>
            <a:r>
              <a:rPr lang="de-DE" dirty="0"/>
              <a:t>" – does it </a:t>
            </a:r>
            <a:r>
              <a:rPr lang="de-DE" dirty="0" err="1"/>
              <a:t>mean</a:t>
            </a:r>
            <a:r>
              <a:rPr lang="de-DE" dirty="0"/>
              <a:t> </a:t>
            </a:r>
            <a:r>
              <a:rPr lang="de-DE" dirty="0" err="1"/>
              <a:t>everything</a:t>
            </a:r>
            <a:r>
              <a:rPr lang="de-DE" dirty="0"/>
              <a:t> needs to be </a:t>
            </a:r>
            <a:r>
              <a:rPr lang="de-DE" dirty="0" err="1"/>
              <a:t>deleted</a:t>
            </a:r>
            <a:r>
              <a:rPr lang="de-DE" dirty="0"/>
              <a:t>? – 5 points </a:t>
            </a:r>
          </a:p>
          <a:p>
            <a:pPr marL="457200" indent="-457200">
              <a:buAutoNum type="arabicPeriod"/>
            </a:pPr>
            <a:r>
              <a:rPr lang="de-DE" dirty="0"/>
              <a:t>Which two rights does data </a:t>
            </a:r>
            <a:r>
              <a:rPr lang="de-DE" dirty="0" err="1"/>
              <a:t>portability</a:t>
            </a:r>
            <a:r>
              <a:rPr lang="de-DE" dirty="0"/>
              <a:t> include? 5  points</a:t>
            </a:r>
          </a:p>
          <a:p>
            <a:pPr marL="457200" indent="-457200">
              <a:buAutoNum type="arabicPeriod"/>
            </a:pPr>
            <a:r>
              <a:rPr lang="de-DE" dirty="0"/>
              <a:t>How can Article 15 be restricted – 3 + 3 points </a:t>
            </a:r>
          </a:p>
          <a:p>
            <a:pPr marL="457200" indent="-457200">
              <a:buAutoNum type="arabicPeriod"/>
            </a:pPr>
            <a:endParaRPr lang="de-DE" dirty="0"/>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8577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2">
            <a:extLst>
              <a:ext uri="{FF2B5EF4-FFF2-40B4-BE49-F238E27FC236}">
                <a16:creationId xmlns:a16="http://schemas.microsoft.com/office/drawing/2014/main" id="{036C726A-A63D-4D13-AE13-A84830902CA6}"/>
              </a:ext>
            </a:extLst>
          </p:cNvPr>
          <p:cNvSpPr>
            <a:spLocks noGrp="1"/>
          </p:cNvSpPr>
          <p:nvPr>
            <p:ph type="title"/>
          </p:nvPr>
        </p:nvSpPr>
        <p:spPr/>
        <p:txBody>
          <a:bodyPr>
            <a:normAutofit/>
          </a:bodyPr>
          <a:lstStyle/>
          <a:p>
            <a:r>
              <a:rPr lang="en-GB" altLang="fi-FI" sz="3200" dirty="0">
                <a:solidFill>
                  <a:schemeClr val="tx2"/>
                </a:solidFill>
              </a:rPr>
              <a:t>EDPB's guidance for transfer assessments</a:t>
            </a:r>
          </a:p>
        </p:txBody>
      </p:sp>
      <p:graphicFrame>
        <p:nvGraphicFramePr>
          <p:cNvPr id="2" name="Content Placeholder 1">
            <a:extLst>
              <a:ext uri="{FF2B5EF4-FFF2-40B4-BE49-F238E27FC236}">
                <a16:creationId xmlns:a16="http://schemas.microsoft.com/office/drawing/2014/main" id="{9C6FD227-577A-49F0-8517-4309E90F2C24}"/>
              </a:ext>
            </a:extLst>
          </p:cNvPr>
          <p:cNvGraphicFramePr>
            <a:graphicFrameLocks noGrp="1"/>
          </p:cNvGraphicFramePr>
          <p:nvPr>
            <p:ph idx="1"/>
          </p:nvPr>
        </p:nvGraphicFramePr>
        <p:xfrm>
          <a:off x="1104900" y="1555262"/>
          <a:ext cx="9980681" cy="418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itle 2">
            <a:extLst>
              <a:ext uri="{FF2B5EF4-FFF2-40B4-BE49-F238E27FC236}">
                <a16:creationId xmlns:a16="http://schemas.microsoft.com/office/drawing/2014/main" id="{058B7697-BBCF-4734-80FD-CD0A8E43A4C7}"/>
              </a:ext>
            </a:extLst>
          </p:cNvPr>
          <p:cNvSpPr>
            <a:spLocks noGrp="1"/>
          </p:cNvSpPr>
          <p:nvPr>
            <p:ph type="title"/>
          </p:nvPr>
        </p:nvSpPr>
        <p:spPr>
          <a:xfrm>
            <a:off x="1105659" y="39931"/>
            <a:ext cx="9980682" cy="1096962"/>
          </a:xfrm>
        </p:spPr>
        <p:txBody>
          <a:bodyPr>
            <a:normAutofit/>
          </a:bodyPr>
          <a:lstStyle/>
          <a:p>
            <a:r>
              <a:rPr lang="en-GB" altLang="fi-FI" sz="3200" dirty="0">
                <a:solidFill>
                  <a:schemeClr val="tx2"/>
                </a:solidFill>
              </a:rPr>
              <a:t>EDPB's guidance for transfer assessments</a:t>
            </a:r>
          </a:p>
        </p:txBody>
      </p:sp>
      <p:graphicFrame>
        <p:nvGraphicFramePr>
          <p:cNvPr id="2" name="Content Placeholder 1">
            <a:extLst>
              <a:ext uri="{FF2B5EF4-FFF2-40B4-BE49-F238E27FC236}">
                <a16:creationId xmlns:a16="http://schemas.microsoft.com/office/drawing/2014/main" id="{E24E71B5-F734-4E9A-88D1-20DB5B093AB8}"/>
              </a:ext>
            </a:extLst>
          </p:cNvPr>
          <p:cNvGraphicFramePr>
            <a:graphicFrameLocks noGrp="1"/>
          </p:cNvGraphicFramePr>
          <p:nvPr>
            <p:ph idx="1"/>
          </p:nvPr>
        </p:nvGraphicFramePr>
        <p:xfrm>
          <a:off x="1105659" y="1430215"/>
          <a:ext cx="9980682"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2" name="TextBox 2">
            <a:extLst>
              <a:ext uri="{FF2B5EF4-FFF2-40B4-BE49-F238E27FC236}">
                <a16:creationId xmlns:a16="http://schemas.microsoft.com/office/drawing/2014/main" id="{7CF74900-D96F-416E-A488-837BD251190A}"/>
              </a:ext>
            </a:extLst>
          </p:cNvPr>
          <p:cNvSpPr txBox="1">
            <a:spLocks noChangeArrowheads="1"/>
          </p:cNvSpPr>
          <p:nvPr/>
        </p:nvSpPr>
        <p:spPr bwMode="auto">
          <a:xfrm>
            <a:off x="2692767" y="4768362"/>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0" hangingPunct="0"/>
            <a:r>
              <a:rPr lang="de-DE" altLang="fi-FI" sz="2000" dirty="0">
                <a:solidFill>
                  <a:srgbClr val="FFFFFF"/>
                </a:solidFill>
                <a:latin typeface="+mn-lt"/>
              </a:rPr>
              <a:t>NOTE: exceptionally also practice needs to be analysed.</a:t>
            </a: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2">
            <a:extLst>
              <a:ext uri="{FF2B5EF4-FFF2-40B4-BE49-F238E27FC236}">
                <a16:creationId xmlns:a16="http://schemas.microsoft.com/office/drawing/2014/main" id="{9067C8CE-7FB3-469D-BBFB-513569B2ED49}"/>
              </a:ext>
            </a:extLst>
          </p:cNvPr>
          <p:cNvSpPr>
            <a:spLocks noGrp="1"/>
          </p:cNvSpPr>
          <p:nvPr>
            <p:ph type="title"/>
          </p:nvPr>
        </p:nvSpPr>
        <p:spPr/>
        <p:txBody>
          <a:bodyPr>
            <a:normAutofit/>
          </a:bodyPr>
          <a:lstStyle/>
          <a:p>
            <a:r>
              <a:rPr lang="en-GB" altLang="fi-FI" sz="3200" dirty="0">
                <a:solidFill>
                  <a:schemeClr val="tx2"/>
                </a:solidFill>
              </a:rPr>
              <a:t>EDPB's guidance – supplementary measures</a:t>
            </a:r>
          </a:p>
        </p:txBody>
      </p:sp>
      <p:sp>
        <p:nvSpPr>
          <p:cNvPr id="3" name="Content Placeholder 2">
            <a:extLst>
              <a:ext uri="{FF2B5EF4-FFF2-40B4-BE49-F238E27FC236}">
                <a16:creationId xmlns:a16="http://schemas.microsoft.com/office/drawing/2014/main" id="{C7BF3B0A-0C9A-42DB-864E-A5ABEEB5DDE5}"/>
              </a:ext>
            </a:extLst>
          </p:cNvPr>
          <p:cNvSpPr>
            <a:spLocks noGrp="1"/>
          </p:cNvSpPr>
          <p:nvPr>
            <p:ph idx="1"/>
          </p:nvPr>
        </p:nvSpPr>
        <p:spPr>
          <a:xfrm>
            <a:off x="1104900" y="1600200"/>
            <a:ext cx="9980682" cy="4339492"/>
          </a:xfrm>
        </p:spPr>
        <p:txBody>
          <a:bodyPr>
            <a:normAutofit/>
          </a:bodyPr>
          <a:lstStyle/>
          <a:p>
            <a:pPr>
              <a:defRPr/>
            </a:pPr>
            <a:r>
              <a:rPr lang="en-GB" b="0" dirty="0"/>
              <a:t>Technical safeguards</a:t>
            </a:r>
          </a:p>
          <a:p>
            <a:pPr lvl="1">
              <a:defRPr/>
            </a:pPr>
            <a:r>
              <a:rPr lang="en-GB" sz="1800" i="1" dirty="0"/>
              <a:t>Encryption</a:t>
            </a:r>
          </a:p>
          <a:p>
            <a:pPr lvl="1">
              <a:defRPr/>
            </a:pPr>
            <a:r>
              <a:rPr lang="en-GB" sz="1800" i="1" dirty="0"/>
              <a:t>Pseudonymisation</a:t>
            </a:r>
            <a:endParaRPr lang="en-GB" i="1" dirty="0"/>
          </a:p>
          <a:p>
            <a:pPr>
              <a:defRPr/>
            </a:pPr>
            <a:r>
              <a:rPr lang="en-GB" b="0" dirty="0"/>
              <a:t>Contractual safeguards</a:t>
            </a:r>
          </a:p>
          <a:p>
            <a:pPr marL="523875" lvl="4" indent="-342900">
              <a:defRPr/>
            </a:pPr>
            <a:r>
              <a:rPr lang="en-GB" sz="1800" i="1" dirty="0"/>
              <a:t>Obligation on recipient to use specific technical measures</a:t>
            </a:r>
          </a:p>
          <a:p>
            <a:pPr marL="523875" lvl="4" indent="-342900">
              <a:defRPr/>
            </a:pPr>
            <a:r>
              <a:rPr lang="en-GB" sz="1800" i="1" dirty="0"/>
              <a:t>Transparency obligation</a:t>
            </a:r>
            <a:endParaRPr lang="en-GB" i="1" dirty="0"/>
          </a:p>
          <a:p>
            <a:pPr>
              <a:defRPr/>
            </a:pPr>
            <a:r>
              <a:rPr lang="en-GB" b="0" dirty="0"/>
              <a:t>Organisational measures</a:t>
            </a:r>
          </a:p>
          <a:p>
            <a:pPr marL="466725" lvl="4" indent="-285750">
              <a:defRPr/>
            </a:pPr>
            <a:r>
              <a:rPr lang="en-GB" sz="1800" i="1" dirty="0"/>
              <a:t>Internal policies</a:t>
            </a:r>
          </a:p>
          <a:p>
            <a:pPr marL="466725" lvl="4" indent="-285750">
              <a:defRPr/>
            </a:pPr>
            <a:r>
              <a:rPr lang="en-GB" sz="1800" i="1" dirty="0"/>
              <a:t>Organisational measures and standards</a:t>
            </a:r>
            <a:endParaRPr lang="en-GB" sz="1800" dirty="0"/>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1206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(1)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lvl="1" indent="0">
              <a:buNone/>
            </a:pPr>
            <a:r>
              <a:rPr lang="de-DE" b="1" dirty="0"/>
              <a:t>=&gt; Yes and it must be </a:t>
            </a:r>
            <a:r>
              <a:rPr lang="de-DE" b="1" dirty="0" err="1"/>
              <a:t>made</a:t>
            </a:r>
            <a:r>
              <a:rPr lang="de-DE" b="1" dirty="0"/>
              <a:t> </a:t>
            </a:r>
            <a:r>
              <a:rPr lang="de-DE" b="1" dirty="0" err="1"/>
              <a:t>known</a:t>
            </a:r>
            <a:r>
              <a:rPr lang="de-DE" b="1" dirty="0"/>
              <a:t> to the data subject at the time of the </a:t>
            </a:r>
            <a:r>
              <a:rPr lang="de-DE" b="1" dirty="0" err="1"/>
              <a:t>collection</a:t>
            </a:r>
            <a:r>
              <a:rPr lang="de-DE" b="1" dirty="0"/>
              <a:t>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lvl="1">
              <a:buFont typeface="Wingdings" panose="05000000000000000000" pitchFamily="2" charset="2"/>
              <a:buChar char="è"/>
            </a:pPr>
            <a:r>
              <a:rPr lang="de-DE" b="1" dirty="0" err="1"/>
              <a:t>No</a:t>
            </a:r>
            <a:r>
              <a:rPr lang="de-DE" b="1" dirty="0"/>
              <a:t>, there is the </a:t>
            </a:r>
            <a:r>
              <a:rPr lang="de-DE" b="1" dirty="0" err="1"/>
              <a:t>option</a:t>
            </a:r>
            <a:r>
              <a:rPr lang="de-DE" b="1" dirty="0"/>
              <a:t> to </a:t>
            </a:r>
            <a:r>
              <a:rPr lang="de-DE" b="1" dirty="0" err="1"/>
              <a:t>overrule</a:t>
            </a:r>
            <a:r>
              <a:rPr lang="de-DE" b="1" dirty="0"/>
              <a:t> an </a:t>
            </a:r>
            <a:r>
              <a:rPr lang="de-DE" b="1" dirty="0" err="1"/>
              <a:t>objection</a:t>
            </a:r>
            <a:endParaRPr lang="de-DE" b="1" dirty="0"/>
          </a:p>
          <a:p>
            <a:pPr lvl="1">
              <a:buFont typeface="Wingdings" panose="05000000000000000000" pitchFamily="2" charset="2"/>
              <a:buChar char="è"/>
            </a:pPr>
            <a:r>
              <a:rPr lang="de-DE" b="1" dirty="0"/>
              <a:t>Bonus: </a:t>
            </a:r>
            <a:r>
              <a:rPr lang="de-DE" b="1" dirty="0" err="1"/>
              <a:t>unless</a:t>
            </a:r>
            <a:r>
              <a:rPr lang="de-DE" b="1" dirty="0"/>
              <a:t> marketing =&gt; </a:t>
            </a:r>
            <a:r>
              <a:rPr lang="de-DE" b="1" dirty="0" err="1"/>
              <a:t>objection</a:t>
            </a:r>
            <a:r>
              <a:rPr lang="de-DE" b="1" dirty="0"/>
              <a:t> = </a:t>
            </a:r>
            <a:r>
              <a:rPr lang="de-DE" b="1" dirty="0" err="1"/>
              <a:t>objection</a:t>
            </a:r>
            <a:endParaRPr lang="de-DE" b="1" dirty="0"/>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br>
              <a:rPr lang="de-DE" dirty="0"/>
            </a:br>
            <a:r>
              <a:rPr lang="de-DE" b="1" dirty="0">
                <a:sym typeface="Wingdings" panose="05000000000000000000" pitchFamily="2" charset="2"/>
              </a:rPr>
              <a:t> Art. 13 = personal data </a:t>
            </a:r>
            <a:r>
              <a:rPr lang="de-DE" b="1" dirty="0" err="1">
                <a:sym typeface="Wingdings" panose="05000000000000000000" pitchFamily="2" charset="2"/>
              </a:rPr>
              <a:t>collected</a:t>
            </a:r>
            <a:r>
              <a:rPr lang="de-DE" b="1" dirty="0">
                <a:sym typeface="Wingdings" panose="05000000000000000000" pitchFamily="2" charset="2"/>
              </a:rPr>
              <a:t> from the data subject</a:t>
            </a:r>
            <a:br>
              <a:rPr lang="de-DE" b="1" dirty="0">
                <a:sym typeface="Wingdings" panose="05000000000000000000" pitchFamily="2" charset="2"/>
              </a:rPr>
            </a:br>
            <a:r>
              <a:rPr lang="de-DE" b="1" dirty="0">
                <a:sym typeface="Wingdings" panose="05000000000000000000" pitchFamily="2" charset="2"/>
              </a:rPr>
              <a:t> Art. 14 = personal data </a:t>
            </a:r>
            <a:r>
              <a:rPr lang="de-DE" b="1" dirty="0" err="1">
                <a:sym typeface="Wingdings" panose="05000000000000000000" pitchFamily="2" charset="2"/>
              </a:rPr>
              <a:t>colelcted</a:t>
            </a:r>
            <a:r>
              <a:rPr lang="de-DE" b="1" dirty="0">
                <a:sym typeface="Wingdings" panose="05000000000000000000" pitchFamily="2" charset="2"/>
              </a:rPr>
              <a:t> from other </a:t>
            </a:r>
            <a:r>
              <a:rPr lang="de-DE" b="1" dirty="0" err="1">
                <a:sym typeface="Wingdings" panose="05000000000000000000" pitchFamily="2" charset="2"/>
              </a:rPr>
              <a:t>sources</a:t>
            </a:r>
            <a:r>
              <a:rPr lang="de-DE" b="1" dirty="0">
                <a:sym typeface="Wingdings" panose="05000000000000000000" pitchFamily="2" charset="2"/>
              </a:rPr>
              <a:t> </a:t>
            </a:r>
            <a:br>
              <a:rPr lang="de-DE" dirty="0">
                <a:sym typeface="Wingdings" panose="05000000000000000000" pitchFamily="2" charset="2"/>
              </a:rPr>
            </a:br>
            <a:endParaRPr lang="de-DE" dirty="0">
              <a:sym typeface="Wingdings" panose="05000000000000000000" pitchFamily="2" charset="2"/>
            </a:endParaRPr>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94956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(2)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85000" lnSpcReduction="20000"/>
          </a:bodyPr>
          <a:lstStyle/>
          <a:p>
            <a:pPr marL="457200" indent="-457200">
              <a:buFont typeface="+mj-lt"/>
              <a:buAutoNum type="arabicPeriod" startAt="4"/>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10 points</a:t>
            </a:r>
          </a:p>
          <a:p>
            <a:pPr marL="457200" indent="-457200">
              <a:buFont typeface="Wingdings" panose="05000000000000000000" pitchFamily="2" charset="2"/>
              <a:buAutoNum type="arabicPeriod" startAt="4"/>
            </a:pPr>
            <a:r>
              <a:rPr lang="de-DE" dirty="0"/>
              <a:t>If I </a:t>
            </a:r>
            <a:r>
              <a:rPr lang="de-DE" dirty="0" err="1"/>
              <a:t>exercise</a:t>
            </a:r>
            <a:r>
              <a:rPr lang="de-DE" dirty="0"/>
              <a:t> </a:t>
            </a:r>
            <a:r>
              <a:rPr lang="de-DE" dirty="0" err="1"/>
              <a:t>my</a:t>
            </a:r>
            <a:r>
              <a:rPr lang="de-DE" dirty="0"/>
              <a:t> "right to be </a:t>
            </a:r>
            <a:r>
              <a:rPr lang="de-DE" dirty="0" err="1"/>
              <a:t>forgotten</a:t>
            </a:r>
            <a:r>
              <a:rPr lang="de-DE" dirty="0"/>
              <a:t>" – does it </a:t>
            </a:r>
            <a:r>
              <a:rPr lang="de-DE" dirty="0" err="1"/>
              <a:t>mean</a:t>
            </a:r>
            <a:r>
              <a:rPr lang="de-DE" dirty="0"/>
              <a:t> </a:t>
            </a:r>
            <a:r>
              <a:rPr lang="de-DE" dirty="0" err="1"/>
              <a:t>everything</a:t>
            </a:r>
            <a:r>
              <a:rPr lang="de-DE" dirty="0"/>
              <a:t> needs to be </a:t>
            </a:r>
            <a:r>
              <a:rPr lang="de-DE" dirty="0" err="1"/>
              <a:t>deleted</a:t>
            </a:r>
            <a:r>
              <a:rPr lang="de-DE" dirty="0"/>
              <a:t>? – 5 points </a:t>
            </a:r>
          </a:p>
          <a:p>
            <a:pPr marL="0" indent="0">
              <a:buNone/>
            </a:pPr>
            <a:r>
              <a:rPr lang="de-DE" b="1" dirty="0">
                <a:sym typeface="Wingdings" panose="05000000000000000000" pitchFamily="2" charset="2"/>
              </a:rPr>
              <a:t> There is a </a:t>
            </a:r>
            <a:r>
              <a:rPr lang="de-DE" b="1" dirty="0" err="1">
                <a:sym typeface="Wingdings" panose="05000000000000000000" pitchFamily="2" charset="2"/>
              </a:rPr>
              <a:t>catalogue</a:t>
            </a:r>
            <a:r>
              <a:rPr lang="de-DE" b="1" dirty="0">
                <a:sym typeface="Wingdings" panose="05000000000000000000" pitchFamily="2" charset="2"/>
              </a:rPr>
              <a:t> when controllers need to delete personal data. Often some data needs to be </a:t>
            </a:r>
            <a:r>
              <a:rPr lang="de-DE" b="1" dirty="0" err="1">
                <a:sym typeface="Wingdings" panose="05000000000000000000" pitchFamily="2" charset="2"/>
              </a:rPr>
              <a:t>retained</a:t>
            </a:r>
            <a:r>
              <a:rPr lang="de-DE" b="1" dirty="0">
                <a:sym typeface="Wingdings" panose="05000000000000000000" pitchFamily="2" charset="2"/>
              </a:rPr>
              <a:t> and only the </a:t>
            </a:r>
            <a:r>
              <a:rPr lang="de-DE" b="1" dirty="0" err="1">
                <a:sym typeface="Wingdings" panose="05000000000000000000" pitchFamily="2" charset="2"/>
              </a:rPr>
              <a:t>excessive</a:t>
            </a:r>
            <a:r>
              <a:rPr lang="de-DE" b="1" dirty="0">
                <a:sym typeface="Wingdings" panose="05000000000000000000" pitchFamily="2" charset="2"/>
              </a:rPr>
              <a:t> data will be </a:t>
            </a:r>
            <a:r>
              <a:rPr lang="de-DE" b="1" dirty="0" err="1">
                <a:sym typeface="Wingdings" panose="05000000000000000000" pitchFamily="2" charset="2"/>
              </a:rPr>
              <a:t>deleted</a:t>
            </a:r>
            <a:r>
              <a:rPr lang="de-DE" b="1" dirty="0">
                <a:sym typeface="Wingdings" panose="05000000000000000000" pitchFamily="2" charset="2"/>
              </a:rPr>
              <a:t>. </a:t>
            </a:r>
            <a:endParaRPr lang="de-DE" b="1" dirty="0"/>
          </a:p>
          <a:p>
            <a:pPr marL="457200" indent="-457200">
              <a:buFont typeface="+mj-lt"/>
              <a:buAutoNum type="arabicPeriod" startAt="6"/>
            </a:pPr>
            <a:r>
              <a:rPr lang="de-DE" dirty="0"/>
              <a:t>Which two rights does data </a:t>
            </a:r>
            <a:r>
              <a:rPr lang="de-DE" dirty="0" err="1"/>
              <a:t>portability</a:t>
            </a:r>
            <a:r>
              <a:rPr lang="de-DE" dirty="0"/>
              <a:t> include? 5  points</a:t>
            </a:r>
            <a:br>
              <a:rPr lang="de-DE" dirty="0"/>
            </a:br>
            <a:r>
              <a:rPr lang="de-DE" dirty="0">
                <a:sym typeface="Wingdings" panose="05000000000000000000" pitchFamily="2" charset="2"/>
              </a:rPr>
              <a:t> Right to receive data "</a:t>
            </a:r>
            <a:r>
              <a:rPr lang="en-GB" dirty="0"/>
              <a:t>in a structured, commonly used and machine-readable format</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Right to have one controller </a:t>
            </a:r>
            <a:r>
              <a:rPr lang="de-DE" dirty="0" err="1">
                <a:sym typeface="Wingdings" panose="05000000000000000000" pitchFamily="2" charset="2"/>
              </a:rPr>
              <a:t>sent</a:t>
            </a:r>
            <a:r>
              <a:rPr lang="de-DE" dirty="0">
                <a:sym typeface="Wingdings" panose="05000000000000000000" pitchFamily="2" charset="2"/>
              </a:rPr>
              <a:t> the data to </a:t>
            </a:r>
            <a:r>
              <a:rPr lang="de-DE" dirty="0" err="1">
                <a:sym typeface="Wingdings" panose="05000000000000000000" pitchFamily="2" charset="2"/>
              </a:rPr>
              <a:t>another</a:t>
            </a:r>
            <a:r>
              <a:rPr lang="de-DE" dirty="0">
                <a:sym typeface="Wingdings" panose="05000000000000000000" pitchFamily="2" charset="2"/>
              </a:rPr>
              <a:t> controller</a:t>
            </a:r>
          </a:p>
          <a:p>
            <a:pPr marL="0" indent="0">
              <a:buNone/>
            </a:pPr>
            <a:r>
              <a:rPr lang="de-DE" dirty="0"/>
              <a:t>7. How can Article 15 be restricted – 3 + 3 points </a:t>
            </a:r>
          </a:p>
          <a:p>
            <a:pPr>
              <a:buFont typeface="Wingdings" panose="05000000000000000000" pitchFamily="2" charset="2"/>
              <a:buChar char="è"/>
            </a:pPr>
            <a:r>
              <a:rPr lang="de-DE" dirty="0">
                <a:sym typeface="Wingdings" panose="05000000000000000000" pitchFamily="2" charset="2"/>
              </a:rPr>
              <a:t>Rights and freedoms of others 3 points</a:t>
            </a:r>
          </a:p>
          <a:p>
            <a:pPr>
              <a:buFont typeface="Wingdings" panose="05000000000000000000" pitchFamily="2" charset="2"/>
              <a:buChar char="è"/>
            </a:pPr>
            <a:r>
              <a:rPr lang="de-DE" dirty="0">
                <a:sym typeface="Wingdings" panose="05000000000000000000" pitchFamily="2" charset="2"/>
              </a:rPr>
              <a:t>Also </a:t>
            </a:r>
            <a:r>
              <a:rPr lang="de-DE" dirty="0" err="1">
                <a:sym typeface="Wingdings" panose="05000000000000000000" pitchFamily="2" charset="2"/>
              </a:rPr>
              <a:t>exessive</a:t>
            </a:r>
            <a:r>
              <a:rPr lang="de-DE" dirty="0">
                <a:sym typeface="Wingdings" panose="05000000000000000000" pitchFamily="2" charset="2"/>
              </a:rPr>
              <a:t> and </a:t>
            </a:r>
            <a:r>
              <a:rPr lang="de-DE" dirty="0" err="1">
                <a:sym typeface="Wingdings" panose="05000000000000000000" pitchFamily="2" charset="2"/>
              </a:rPr>
              <a:t>repetitavie</a:t>
            </a:r>
            <a:r>
              <a:rPr lang="de-DE" dirty="0">
                <a:sym typeface="Wingdings" panose="05000000000000000000" pitchFamily="2" charset="2"/>
              </a:rPr>
              <a:t> </a:t>
            </a:r>
            <a:r>
              <a:rPr lang="de-DE" dirty="0" err="1">
                <a:sym typeface="Wingdings" panose="05000000000000000000" pitchFamily="2" charset="2"/>
              </a:rPr>
              <a:t>requests</a:t>
            </a:r>
            <a:r>
              <a:rPr lang="de-DE" dirty="0">
                <a:sym typeface="Wingdings" panose="05000000000000000000" pitchFamily="2" charset="2"/>
              </a:rPr>
              <a:t> – 3points. </a:t>
            </a:r>
            <a:endParaRPr lang="de-DE" dirty="0"/>
          </a:p>
          <a:p>
            <a:pPr marL="457200" indent="-457200">
              <a:buAutoNum type="arabicPeriod" startAt="6"/>
            </a:pPr>
            <a:endParaRPr lang="de-DE" dirty="0"/>
          </a:p>
          <a:p>
            <a:pPr marL="0" indent="0">
              <a:buNone/>
            </a:pPr>
            <a:endParaRPr lang="de-DE" dirty="0"/>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27006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Self-test (6 min): Do you get </a:t>
            </a:r>
            <a:r>
              <a:rPr lang="de-DE" dirty="0" err="1"/>
              <a:t>over</a:t>
            </a:r>
            <a:r>
              <a:rPr lang="de-DE" dirty="0"/>
              <a:t> 30 points out of 38?</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a:xfrm>
            <a:off x="1104900" y="1625367"/>
            <a:ext cx="9982200" cy="4572000"/>
          </a:xfrm>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p>
          <a:p>
            <a:pPr marL="457200" indent="-457200">
              <a:buAutoNum type="arabicPeriod"/>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10 points</a:t>
            </a:r>
          </a:p>
          <a:p>
            <a:pPr marL="457200" indent="-457200">
              <a:buAutoNum type="arabicPeriod"/>
            </a:pPr>
            <a:r>
              <a:rPr lang="de-DE" dirty="0"/>
              <a:t>Which right </a:t>
            </a:r>
            <a:r>
              <a:rPr lang="de-DE" dirty="0" err="1"/>
              <a:t>did</a:t>
            </a:r>
            <a:r>
              <a:rPr lang="de-DE" dirty="0"/>
              <a:t> the CJEU </a:t>
            </a:r>
            <a:r>
              <a:rPr lang="de-DE" dirty="0" err="1"/>
              <a:t>create</a:t>
            </a:r>
            <a:r>
              <a:rPr lang="de-DE" dirty="0"/>
              <a:t>?  5 points </a:t>
            </a:r>
          </a:p>
          <a:p>
            <a:pPr marL="457200" indent="-457200">
              <a:buAutoNum type="arabicPeriod"/>
            </a:pPr>
            <a:r>
              <a:rPr lang="de-DE" dirty="0"/>
              <a:t>Which two rights does data </a:t>
            </a:r>
            <a:r>
              <a:rPr lang="de-DE" dirty="0" err="1"/>
              <a:t>portability</a:t>
            </a:r>
            <a:r>
              <a:rPr lang="de-DE" dirty="0"/>
              <a:t> include? 5  points</a:t>
            </a:r>
          </a:p>
          <a:p>
            <a:pPr marL="457200" indent="-457200">
              <a:buAutoNum type="arabicPeriod"/>
            </a:pPr>
            <a:r>
              <a:rPr lang="de-DE" dirty="0"/>
              <a:t>Does Article 22 give a right not to be subject to automated decision making in all times? 3 points + 3 extra points</a:t>
            </a:r>
          </a:p>
          <a:p>
            <a:pPr marL="457200" indent="-457200">
              <a:buAutoNum type="arabicPeriod"/>
            </a:pPr>
            <a:endParaRPr lang="de-DE" dirty="0"/>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658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(1)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lvl="1" indent="0">
              <a:buNone/>
            </a:pPr>
            <a:r>
              <a:rPr lang="de-DE" b="1" dirty="0"/>
              <a:t>=&gt; Yes and it must be </a:t>
            </a:r>
            <a:r>
              <a:rPr lang="de-DE" b="1" dirty="0" err="1"/>
              <a:t>made</a:t>
            </a:r>
            <a:r>
              <a:rPr lang="de-DE" b="1" dirty="0"/>
              <a:t> </a:t>
            </a:r>
            <a:r>
              <a:rPr lang="de-DE" b="1" dirty="0" err="1"/>
              <a:t>known</a:t>
            </a:r>
            <a:r>
              <a:rPr lang="de-DE" b="1" dirty="0"/>
              <a:t> to the data subject at the time of the </a:t>
            </a:r>
            <a:r>
              <a:rPr lang="de-DE" b="1" dirty="0" err="1"/>
              <a:t>collection</a:t>
            </a:r>
            <a:r>
              <a:rPr lang="de-DE" b="1" dirty="0"/>
              <a:t>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lvl="1">
              <a:buFont typeface="Wingdings" panose="05000000000000000000" pitchFamily="2" charset="2"/>
              <a:buChar char="è"/>
            </a:pPr>
            <a:r>
              <a:rPr lang="de-DE" b="1" dirty="0" err="1"/>
              <a:t>No</a:t>
            </a:r>
            <a:r>
              <a:rPr lang="de-DE" b="1" dirty="0"/>
              <a:t>, there is the </a:t>
            </a:r>
            <a:r>
              <a:rPr lang="de-DE" b="1" dirty="0" err="1"/>
              <a:t>option</a:t>
            </a:r>
            <a:r>
              <a:rPr lang="de-DE" b="1" dirty="0"/>
              <a:t> to </a:t>
            </a:r>
            <a:r>
              <a:rPr lang="de-DE" b="1" dirty="0" err="1"/>
              <a:t>overrule</a:t>
            </a:r>
            <a:r>
              <a:rPr lang="de-DE" b="1" dirty="0"/>
              <a:t> an </a:t>
            </a:r>
            <a:r>
              <a:rPr lang="de-DE" b="1" dirty="0" err="1"/>
              <a:t>objection</a:t>
            </a:r>
            <a:endParaRPr lang="de-DE" b="1" dirty="0"/>
          </a:p>
          <a:p>
            <a:pPr lvl="1">
              <a:buFont typeface="Wingdings" panose="05000000000000000000" pitchFamily="2" charset="2"/>
              <a:buChar char="è"/>
            </a:pPr>
            <a:r>
              <a:rPr lang="de-DE" b="1" dirty="0"/>
              <a:t>Bonus: </a:t>
            </a:r>
            <a:r>
              <a:rPr lang="de-DE" b="1" dirty="0" err="1"/>
              <a:t>unless</a:t>
            </a:r>
            <a:r>
              <a:rPr lang="de-DE" b="1" dirty="0"/>
              <a:t> marketing =&gt; </a:t>
            </a:r>
            <a:r>
              <a:rPr lang="de-DE" b="1" dirty="0" err="1"/>
              <a:t>objection</a:t>
            </a:r>
            <a:r>
              <a:rPr lang="de-DE" b="1" dirty="0"/>
              <a:t> = </a:t>
            </a:r>
            <a:r>
              <a:rPr lang="de-DE" b="1" dirty="0" err="1"/>
              <a:t>objection</a:t>
            </a:r>
            <a:endParaRPr lang="de-DE" b="1" dirty="0"/>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br>
              <a:rPr lang="de-DE" dirty="0"/>
            </a:br>
            <a:r>
              <a:rPr lang="de-DE" b="1" dirty="0">
                <a:sym typeface="Wingdings" panose="05000000000000000000" pitchFamily="2" charset="2"/>
              </a:rPr>
              <a:t> Art. 13 = personal data </a:t>
            </a:r>
            <a:r>
              <a:rPr lang="de-DE" b="1" dirty="0" err="1">
                <a:sym typeface="Wingdings" panose="05000000000000000000" pitchFamily="2" charset="2"/>
              </a:rPr>
              <a:t>collected</a:t>
            </a:r>
            <a:r>
              <a:rPr lang="de-DE" b="1" dirty="0">
                <a:sym typeface="Wingdings" panose="05000000000000000000" pitchFamily="2" charset="2"/>
              </a:rPr>
              <a:t> from the data subject</a:t>
            </a:r>
            <a:br>
              <a:rPr lang="de-DE" b="1" dirty="0">
                <a:sym typeface="Wingdings" panose="05000000000000000000" pitchFamily="2" charset="2"/>
              </a:rPr>
            </a:br>
            <a:r>
              <a:rPr lang="de-DE" b="1" dirty="0">
                <a:sym typeface="Wingdings" panose="05000000000000000000" pitchFamily="2" charset="2"/>
              </a:rPr>
              <a:t> Art. 14 = personal data </a:t>
            </a:r>
            <a:r>
              <a:rPr lang="de-DE" b="1" dirty="0" err="1">
                <a:sym typeface="Wingdings" panose="05000000000000000000" pitchFamily="2" charset="2"/>
              </a:rPr>
              <a:t>colelcted</a:t>
            </a:r>
            <a:r>
              <a:rPr lang="de-DE" b="1" dirty="0">
                <a:sym typeface="Wingdings" panose="05000000000000000000" pitchFamily="2" charset="2"/>
              </a:rPr>
              <a:t> from other </a:t>
            </a:r>
            <a:r>
              <a:rPr lang="de-DE" b="1" dirty="0" err="1">
                <a:sym typeface="Wingdings" panose="05000000000000000000" pitchFamily="2" charset="2"/>
              </a:rPr>
              <a:t>sources</a:t>
            </a:r>
            <a:r>
              <a:rPr lang="de-DE" b="1" dirty="0">
                <a:sym typeface="Wingdings" panose="05000000000000000000" pitchFamily="2" charset="2"/>
              </a:rPr>
              <a:t> </a:t>
            </a:r>
            <a:br>
              <a:rPr lang="de-DE" dirty="0">
                <a:sym typeface="Wingdings" panose="05000000000000000000" pitchFamily="2" charset="2"/>
              </a:rPr>
            </a:br>
            <a:endParaRPr lang="de-DE" dirty="0">
              <a:sym typeface="Wingdings" panose="05000000000000000000" pitchFamily="2" charset="2"/>
            </a:endParaRPr>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4341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3239</Words>
  <Application>Microsoft Office PowerPoint</Application>
  <PresentationFormat>Widescreen</PresentationFormat>
  <Paragraphs>342</Paragraphs>
  <Slides>53</Slides>
  <Notes>19</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Calibri Light</vt:lpstr>
      <vt:lpstr>Georgia</vt:lpstr>
      <vt:lpstr>Open Sans</vt:lpstr>
      <vt:lpstr>Plantagenet Cherokee</vt:lpstr>
      <vt:lpstr>Symbol</vt:lpstr>
      <vt:lpstr>Wingdings</vt:lpstr>
      <vt:lpstr>Office Theme</vt:lpstr>
      <vt:lpstr>PowerPoint Presentation</vt:lpstr>
      <vt:lpstr>DATA TRANSFERS</vt:lpstr>
      <vt:lpstr>Agenda</vt:lpstr>
      <vt:lpstr>Activity</vt:lpstr>
      <vt:lpstr>Self-test (6 min): Do you get over 30 points out of 35?</vt:lpstr>
      <vt:lpstr>Repetition Answers (1)  </vt:lpstr>
      <vt:lpstr>Repetition Answers (2)  </vt:lpstr>
      <vt:lpstr>Self-test (6 min): Do you get over 30 points out of 38?</vt:lpstr>
      <vt:lpstr>Repetition Answers (1)  </vt:lpstr>
      <vt:lpstr>Repetition Answers (2)  </vt:lpstr>
      <vt:lpstr>AUTOMATED DECISION MAKING</vt:lpstr>
      <vt:lpstr>Rule: No automated decision making</vt:lpstr>
      <vt:lpstr>Activity</vt:lpstr>
      <vt:lpstr>Making sense of Art. 22</vt:lpstr>
      <vt:lpstr>What is profiling? It means ..</vt:lpstr>
      <vt:lpstr>Exceptions </vt:lpstr>
      <vt:lpstr>EDPB guidance on the topic</vt:lpstr>
      <vt:lpstr>Introduction</vt:lpstr>
      <vt:lpstr>Learning objectives </vt:lpstr>
      <vt:lpstr>Why is this an issue?</vt:lpstr>
      <vt:lpstr>Which of these is a transfer?</vt:lpstr>
      <vt:lpstr>Typical transfers and safeguards</vt:lpstr>
      <vt:lpstr>International transfers under GDPR – Chapter V</vt:lpstr>
      <vt:lpstr>Adequacy, Safeguards, Derogations</vt:lpstr>
      <vt:lpstr>Adequate countries  </vt:lpstr>
      <vt:lpstr>Whose adequate? </vt:lpstr>
      <vt:lpstr>EU Standard Contractual Clauses</vt:lpstr>
      <vt:lpstr>Binding Corporate Rules </vt:lpstr>
      <vt:lpstr>Derogations</vt:lpstr>
      <vt:lpstr>Derogations (2)</vt:lpstr>
      <vt:lpstr>Derogations (3) extra booster </vt:lpstr>
      <vt:lpstr>Article 48</vt:lpstr>
      <vt:lpstr>Activity</vt:lpstr>
      <vt:lpstr>REMEMBER: Processing is only lawful..</vt:lpstr>
      <vt:lpstr>Read Article 48</vt:lpstr>
      <vt:lpstr>Schrems II</vt:lpstr>
      <vt:lpstr>Intro</vt:lpstr>
      <vt:lpstr>PowerPoint Presentation</vt:lpstr>
      <vt:lpstr>Activity</vt:lpstr>
      <vt:lpstr>Schrems case II –  Please turn to your neighbour and discuss</vt:lpstr>
      <vt:lpstr>Schrems II – judgement </vt:lpstr>
      <vt:lpstr>Schrems II – What the court said </vt:lpstr>
      <vt:lpstr>Privacy Shield</vt:lpstr>
      <vt:lpstr>Data Privacy Framework</vt:lpstr>
      <vt:lpstr>Data Privacy Framework (DPF)</vt:lpstr>
      <vt:lpstr>How does the DPF work?</vt:lpstr>
      <vt:lpstr>Principles under the DPF </vt:lpstr>
      <vt:lpstr>Consequences </vt:lpstr>
      <vt:lpstr>Consequences </vt:lpstr>
      <vt:lpstr>EDPB's guidance for transfer assessments</vt:lpstr>
      <vt:lpstr>EDPB's guidance for transfer assessments</vt:lpstr>
      <vt:lpstr>EDPB's guidance – supplementary measures</vt:lpstr>
      <vt:lpstr>Any Questions?</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2023-10-03T05:31:22Z</dcterms:created>
  <dcterms:modified xsi:type="dcterms:W3CDTF">2023-10-03T05:32:19Z</dcterms:modified>
</cp:coreProperties>
</file>