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  <p:sldMasterId id="2147483671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6" r:id="rId17"/>
    <p:sldId id="277" r:id="rId18"/>
    <p:sldId id="278" r:id="rId19"/>
    <p:sldId id="274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ECE7"/>
    <a:srgbClr val="FF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663" autoAdjust="0"/>
  </p:normalViewPr>
  <p:slideViewPr>
    <p:cSldViewPr snapToGrid="0" snapToObjects="1">
      <p:cViewPr varScale="1">
        <p:scale>
          <a:sx n="118" d="100"/>
          <a:sy n="118" d="100"/>
        </p:scale>
        <p:origin x="14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46BD6BD-E9EE-42DB-99D2-FD50E42A88E6}" type="datetime1">
              <a:rPr lang="en-US"/>
              <a:pPr>
                <a:defRPr/>
              </a:pPr>
              <a:t>27.9.2022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9D89F71-6F48-48C6-AD9F-D4CD9D78F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82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F52C90-D2A6-4CB0-9100-98497B35B2C9}" type="datetime1">
              <a:rPr lang="en-US"/>
              <a:pPr>
                <a:defRPr/>
              </a:pPr>
              <a:t>27.9.2022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D619F17-2420-48E0-9BF3-EBB5B57460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300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19F17-2420-48E0-9BF3-EBB5B57460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19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399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399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3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2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200">
                <a:latin typeface="Arial"/>
                <a:cs typeface="Arial"/>
              </a:defRPr>
            </a:lvl2pPr>
            <a:lvl3pPr>
              <a:defRPr sz="1200">
                <a:latin typeface="Arial"/>
                <a:cs typeface="Arial"/>
              </a:defRPr>
            </a:lvl3pPr>
            <a:lvl4pPr>
              <a:defRPr sz="12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 smtClean="0"/>
            </a:lvl1pPr>
          </a:lstStyle>
          <a:p>
            <a:pPr>
              <a:defRPr/>
            </a:pPr>
            <a:fld id="{E0B03F41-C057-47F3-8B16-E2E72F6DE081}" type="datetime1">
              <a:rPr lang="en-US"/>
              <a:pPr>
                <a:defRPr/>
              </a:pPr>
              <a:t>27.9.2022</a:t>
            </a:fld>
            <a:endParaRPr lang="en-US"/>
          </a:p>
        </p:txBody>
      </p:sp>
      <p:pic>
        <p:nvPicPr>
          <p:cNvPr id="15" name="Picture 1" descr="C:\Users\tkokko\AppData\Local\Temp\Aalto_EN_Engineering_21_RGB_3.jpg"/>
          <p:cNvPicPr>
            <a:picLocks noChangeAspect="1" noChangeArrowheads="1"/>
          </p:cNvPicPr>
          <p:nvPr userDrawn="1"/>
        </p:nvPicPr>
        <p:blipFill>
          <a:blip r:embed="rId2"/>
          <a:srcRect l="15035" t="24502" r="19406" b="24205"/>
          <a:stretch>
            <a:fillRect/>
          </a:stretch>
        </p:blipFill>
        <p:spPr bwMode="auto">
          <a:xfrm>
            <a:off x="330200" y="200025"/>
            <a:ext cx="2036588" cy="13049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32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dirty="0"/>
              <a:t>Click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7772400" cy="3506680"/>
          </a:xfrm>
        </p:spPr>
        <p:txBody>
          <a:bodyPr/>
          <a:lstStyle>
            <a:lvl2pPr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894729" y="6028978"/>
            <a:ext cx="3666659" cy="69249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200" kern="1200" dirty="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WAT-E1100 Water and </a:t>
            </a:r>
            <a:r>
              <a:rPr lang="fi-FI" sz="1200" kern="1200" dirty="0" err="1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Environmental</a:t>
            </a:r>
            <a:r>
              <a:rPr lang="fi-FI" sz="1200" kern="1200" dirty="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 Engineering</a:t>
            </a: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i-FI" sz="1200" kern="1200" dirty="0">
              <a:solidFill>
                <a:srgbClr val="898989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l" defTabSz="4572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200" i="1" kern="1200" dirty="0" err="1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Geographical</a:t>
            </a:r>
            <a:r>
              <a:rPr lang="fi-FI" sz="1200" i="1" kern="1200" baseline="0" dirty="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fi-FI" sz="1200" i="1" kern="1200" baseline="0" dirty="0" err="1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Information</a:t>
            </a:r>
            <a:r>
              <a:rPr lang="fi-FI" sz="1200" i="1" kern="1200" baseline="0" dirty="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 Systems</a:t>
            </a:r>
            <a:endParaRPr lang="fi-FI" sz="1200" i="1" kern="1200" dirty="0">
              <a:solidFill>
                <a:srgbClr val="898989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6081" name="Picture 1" descr="C:\Users\tkokko\AppData\Local\Temp\Aalto_EN_Engineering_13_RGB_3-1.jpg"/>
          <p:cNvPicPr>
            <a:picLocks noChangeAspect="1" noChangeArrowheads="1"/>
          </p:cNvPicPr>
          <p:nvPr userDrawn="1"/>
        </p:nvPicPr>
        <p:blipFill>
          <a:blip r:embed="rId2"/>
          <a:srcRect l="6627" t="22826" r="9230" b="25091"/>
          <a:stretch>
            <a:fillRect/>
          </a:stretch>
        </p:blipFill>
        <p:spPr bwMode="auto">
          <a:xfrm>
            <a:off x="352424" y="5988803"/>
            <a:ext cx="3230563" cy="7660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alto_FI_Teknillinen_13_RGB_2.jpg"/>
          <p:cNvPicPr>
            <a:picLocks noChangeAspect="1"/>
          </p:cNvPicPr>
          <p:nvPr/>
        </p:nvPicPr>
        <p:blipFill>
          <a:blip r:embed="rId2"/>
          <a:srcRect t="18591" b="16891"/>
          <a:stretch>
            <a:fillRect/>
          </a:stretch>
        </p:blipFill>
        <p:spPr bwMode="auto">
          <a:xfrm>
            <a:off x="158750" y="5956300"/>
            <a:ext cx="3124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3"/>
            <a:ext cx="1536700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7" y="6145213"/>
            <a:ext cx="1701801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900" b="1" smtClean="0"/>
            </a:lvl1pPr>
          </a:lstStyle>
          <a:p>
            <a:pPr>
              <a:defRPr/>
            </a:pPr>
            <a:fld id="{37E5A180-0081-404F-968F-5731CCA933FF}" type="datetime1">
              <a:rPr lang="en-US"/>
              <a:pPr>
                <a:defRPr/>
              </a:pPr>
              <a:t>27.9.2022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900" b="1" smtClean="0"/>
            </a:lvl1pPr>
          </a:lstStyle>
          <a:p>
            <a:pPr>
              <a:defRPr/>
            </a:pPr>
            <a:fld id="{368AA360-EAE9-49E9-A027-C1C5A939B8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alto_FI_Teknillinen_13_RGB_2.jpg"/>
          <p:cNvPicPr>
            <a:picLocks noChangeAspect="1"/>
          </p:cNvPicPr>
          <p:nvPr/>
        </p:nvPicPr>
        <p:blipFill>
          <a:blip r:embed="rId2"/>
          <a:srcRect t="18591" b="16891"/>
          <a:stretch>
            <a:fillRect/>
          </a:stretch>
        </p:blipFill>
        <p:spPr bwMode="auto">
          <a:xfrm>
            <a:off x="158750" y="5956300"/>
            <a:ext cx="3124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2000"/>
              </a:lnSpc>
              <a:buNone/>
              <a:defRPr sz="16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3200"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3"/>
            <a:ext cx="1536700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7" y="6145213"/>
            <a:ext cx="1701801" cy="382645"/>
          </a:xfrm>
        </p:spPr>
        <p:txBody>
          <a:bodyPr lIns="0" tIns="0" rIns="0" bIns="0"/>
          <a:lstStyle>
            <a:lvl1pPr marL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900"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900" b="1" smtClean="0"/>
            </a:lvl1pPr>
          </a:lstStyle>
          <a:p>
            <a:pPr>
              <a:defRPr/>
            </a:pPr>
            <a:fld id="{55122E15-FFEA-4F73-93E8-6410EE82B4C7}" type="datetime1">
              <a:rPr lang="en-US"/>
              <a:pPr>
                <a:defRPr/>
              </a:pPr>
              <a:t>27.9.2022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900" b="1" smtClean="0"/>
            </a:lvl1pPr>
          </a:lstStyle>
          <a:p>
            <a:pPr>
              <a:defRPr/>
            </a:pPr>
            <a:fld id="{FFA8497C-623B-4A68-801B-41AA5036E9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Aalto_FI_Teknillinen_21_RGB_2.jpg"/>
          <p:cNvPicPr>
            <a:picLocks noChangeAspect="1"/>
          </p:cNvPicPr>
          <p:nvPr/>
        </p:nvPicPr>
        <p:blipFill>
          <a:blip r:embed="rId3"/>
          <a:srcRect b="21706"/>
          <a:stretch>
            <a:fillRect/>
          </a:stretch>
        </p:blipFill>
        <p:spPr bwMode="auto">
          <a:xfrm>
            <a:off x="0" y="-4763"/>
            <a:ext cx="25908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8971B60-96E7-4A37-8762-BDB3829CF718}" type="datetime1">
              <a:rPr lang="en-US"/>
              <a:pPr>
                <a:defRPr/>
              </a:pPr>
              <a:t>27.9.2022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75B517-0B2B-4025-9F1B-AA7581431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Aalto_FI_Teknillinen_13_RGB_2.jpg"/>
          <p:cNvPicPr>
            <a:picLocks noChangeAspect="1"/>
          </p:cNvPicPr>
          <p:nvPr/>
        </p:nvPicPr>
        <p:blipFill>
          <a:blip r:embed="rId5"/>
          <a:srcRect t="18591" b="16891"/>
          <a:stretch>
            <a:fillRect/>
          </a:stretch>
        </p:blipFill>
        <p:spPr bwMode="auto">
          <a:xfrm>
            <a:off x="158750" y="5956300"/>
            <a:ext cx="31242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level</a:t>
            </a:r>
          </a:p>
          <a:p>
            <a:pPr lvl="2"/>
            <a:r>
              <a:rPr lang="fi-FI" dirty="0"/>
              <a:t>Third level</a:t>
            </a:r>
          </a:p>
          <a:p>
            <a:pPr lvl="3"/>
            <a:r>
              <a:rPr lang="fi-FI" dirty="0"/>
              <a:t>Fourth level</a:t>
            </a:r>
          </a:p>
          <a:p>
            <a:pPr lvl="4"/>
            <a:r>
              <a:rPr lang="fi-FI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AE2BE9-A2B4-46E6-B1BB-186F0ADB7EDA}" type="datetime1">
              <a:rPr lang="en-US"/>
              <a:pPr>
                <a:defRPr/>
              </a:pPr>
              <a:t>27.9.2022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FD4E950-687C-4CBD-BCB4-A5041DE4C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reasure-map-treasure-hunt-153425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o.arcgis.com/en/pro-app/tool-reference/analysis/an-overview-of-the-analysis-toolbox.htm" TargetMode="External"/><Relationship Id="rId2" Type="http://schemas.openxmlformats.org/officeDocument/2006/relationships/hyperlink" Target="https://en.wikipedia.org/wiki/Geoprocess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7/77/This_is_a_basic_photo_showing_that_latitude_lines_are_horizontal_and_longitude_lines_are_vertical-_2014-07-25_20-36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6115295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commons.wikimedia.org/w/index.php?curid=1611529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into.aalto.fi/display/engi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.vimeocdn.com/video/366022803_1280x720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qlserverrider.wordpress.com/tag/raster-graphic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9"/>
          <p:cNvSpPr>
            <a:spLocks noGrp="1"/>
          </p:cNvSpPr>
          <p:nvPr>
            <p:ph type="ctrTitle"/>
          </p:nvPr>
        </p:nvSpPr>
        <p:spPr>
          <a:xfrm>
            <a:off x="573087" y="1771650"/>
            <a:ext cx="7894637" cy="903456"/>
          </a:xfrm>
        </p:spPr>
        <p:txBody>
          <a:bodyPr>
            <a:noAutofit/>
          </a:bodyPr>
          <a:lstStyle/>
          <a:p>
            <a:r>
              <a:rPr lang="en-US" sz="2800" dirty="0"/>
              <a:t>WAT-E1100 </a:t>
            </a:r>
            <a:br>
              <a:rPr lang="en-US" sz="2800" dirty="0"/>
            </a:br>
            <a:r>
              <a:rPr lang="en-US" sz="2800" dirty="0"/>
              <a:t>Water and Environmental Engineering </a:t>
            </a:r>
            <a:endParaRPr lang="fi-FI" sz="2800" dirty="0"/>
          </a:p>
        </p:txBody>
      </p:sp>
      <p:sp>
        <p:nvSpPr>
          <p:cNvPr id="7171" name="Subtitle 20"/>
          <p:cNvSpPr>
            <a:spLocks noGrp="1"/>
          </p:cNvSpPr>
          <p:nvPr>
            <p:ph type="subTitle" idx="1"/>
          </p:nvPr>
        </p:nvSpPr>
        <p:spPr>
          <a:xfrm>
            <a:off x="573087" y="3423178"/>
            <a:ext cx="6284912" cy="539894"/>
          </a:xfrm>
        </p:spPr>
        <p:txBody>
          <a:bodyPr/>
          <a:lstStyle/>
          <a:p>
            <a:r>
              <a:rPr lang="fi-FI" i="1" dirty="0" err="1">
                <a:ea typeface="ＭＳ Ｐゴシック" pitchFamily="34" charset="-128"/>
              </a:rPr>
              <a:t>Geospatial</a:t>
            </a:r>
            <a:r>
              <a:rPr lang="fi-FI" i="1" dirty="0">
                <a:ea typeface="ＭＳ Ｐゴシック" pitchFamily="34" charset="-128"/>
              </a:rPr>
              <a:t> </a:t>
            </a:r>
            <a:r>
              <a:rPr lang="fi-FI" i="1" dirty="0" err="1">
                <a:ea typeface="ＭＳ Ｐゴシック" pitchFamily="34" charset="-128"/>
              </a:rPr>
              <a:t>Information</a:t>
            </a:r>
            <a:r>
              <a:rPr lang="fi-FI" i="1" dirty="0">
                <a:ea typeface="ＭＳ Ｐゴシック" pitchFamily="34" charset="-128"/>
              </a:rPr>
              <a:t> Systems</a:t>
            </a:r>
            <a:r>
              <a:rPr lang="fi-FI" dirty="0">
                <a:ea typeface="ＭＳ Ｐゴシック" pitchFamily="34" charset="-128"/>
              </a:rPr>
              <a:t> (GIS)</a:t>
            </a:r>
          </a:p>
        </p:txBody>
      </p:sp>
      <p:sp>
        <p:nvSpPr>
          <p:cNvPr id="717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573088" y="5961063"/>
            <a:ext cx="2047875" cy="177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i-FI">
                <a:latin typeface="Arial" pitchFamily="34" charset="0"/>
                <a:ea typeface="ＭＳ Ｐゴシック" pitchFamily="34" charset="-128"/>
                <a:cs typeface="Arial" pitchFamily="34" charset="0"/>
              </a:rPr>
              <a:t>Teemu Kokkonen</a:t>
            </a:r>
          </a:p>
        </p:txBody>
      </p:sp>
      <p:sp>
        <p:nvSpPr>
          <p:cNvPr id="7176" name="Text Placeholder 25"/>
          <p:cNvSpPr>
            <a:spLocks noGrp="1"/>
          </p:cNvSpPr>
          <p:nvPr>
            <p:ph type="body" sz="quarter" idx="20"/>
          </p:nvPr>
        </p:nvSpPr>
        <p:spPr>
          <a:xfrm>
            <a:off x="5143500" y="5961063"/>
            <a:ext cx="1962150" cy="6334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Email</a:t>
            </a: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	</a:t>
            </a: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firstname.surname@aalto.fi</a:t>
            </a:r>
            <a:endParaRPr lang="fi-FI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Tel. 		09-470 23838</a:t>
            </a:r>
          </a:p>
          <a:p>
            <a:pPr>
              <a:spcBef>
                <a:spcPct val="0"/>
              </a:spcBef>
            </a:pP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Room</a:t>
            </a: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	272 (Tietotie 1 E)</a:t>
            </a:r>
          </a:p>
          <a:p>
            <a:pPr>
              <a:spcBef>
                <a:spcPct val="0"/>
              </a:spcBef>
            </a:pPr>
            <a:endParaRPr lang="fi-FI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fi-FI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573088" y="6137275"/>
            <a:ext cx="2047875" cy="457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Water</a:t>
            </a: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Engineering</a:t>
            </a:r>
          </a:p>
          <a:p>
            <a:pPr>
              <a:spcBef>
                <a:spcPct val="0"/>
              </a:spcBef>
            </a:pP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Department of </a:t>
            </a: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Built</a:t>
            </a: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Environment</a:t>
            </a:r>
          </a:p>
          <a:p>
            <a:pPr>
              <a:spcBef>
                <a:spcPct val="0"/>
              </a:spcBef>
            </a:pP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Aalto </a:t>
            </a: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University</a:t>
            </a: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i-FI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School</a:t>
            </a:r>
            <a:r>
              <a:rPr lang="fi-FI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of Engineering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10" y="3104725"/>
            <a:ext cx="2742328" cy="2138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8018" y="4996663"/>
            <a:ext cx="9533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hlinkClick r:id="rId3"/>
              </a:rPr>
              <a:t>Pixabay</a:t>
            </a:r>
            <a:r>
              <a:rPr lang="fi-FI" sz="1000" dirty="0"/>
              <a:t> CC0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Efficient</a:t>
            </a:r>
            <a:r>
              <a:rPr lang="fi-FI" dirty="0"/>
              <a:t> Analysis (</a:t>
            </a:r>
            <a:r>
              <a:rPr lang="fi-FI" dirty="0" err="1"/>
              <a:t>Raster</a:t>
            </a:r>
            <a:r>
              <a:rPr lang="fi-FI" dirty="0"/>
              <a:t> Data)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9219" t="9961" r="3672" b="8008"/>
          <a:stretch>
            <a:fillRect/>
          </a:stretch>
        </p:blipFill>
        <p:spPr bwMode="auto">
          <a:xfrm>
            <a:off x="4163438" y="1839622"/>
            <a:ext cx="4370962" cy="371996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Flowchart: Alternate Process 5"/>
          <p:cNvSpPr/>
          <p:nvPr/>
        </p:nvSpPr>
        <p:spPr>
          <a:xfrm>
            <a:off x="572400" y="2892739"/>
            <a:ext cx="2939285" cy="1026986"/>
          </a:xfrm>
          <a:prstGeom prst="flowChartAlternateProcess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i-FI" sz="1600" dirty="0" err="1">
                <a:solidFill>
                  <a:schemeClr val="tx1"/>
                </a:solidFill>
              </a:rPr>
              <a:t>Compute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slope</a:t>
            </a:r>
            <a:r>
              <a:rPr lang="fi-FI" sz="1600" dirty="0">
                <a:solidFill>
                  <a:schemeClr val="tx1"/>
                </a:solidFill>
              </a:rPr>
              <a:t> and </a:t>
            </a:r>
            <a:r>
              <a:rPr lang="fi-FI" sz="1600" dirty="0" err="1">
                <a:solidFill>
                  <a:schemeClr val="tx1"/>
                </a:solidFill>
              </a:rPr>
              <a:t>aspect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from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elevation</a:t>
            </a:r>
            <a:r>
              <a:rPr lang="fi-FI" sz="1600" dirty="0">
                <a:solidFill>
                  <a:schemeClr val="tx1"/>
                </a:solidFill>
              </a:rPr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206408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Efficient</a:t>
            </a:r>
            <a:r>
              <a:rPr lang="fi-FI" dirty="0"/>
              <a:t> Storage (</a:t>
            </a:r>
            <a:r>
              <a:rPr lang="fi-FI" dirty="0" err="1"/>
              <a:t>Vector</a:t>
            </a:r>
            <a:r>
              <a:rPr lang="fi-FI" dirty="0"/>
              <a:t> Data)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11172" t="15820" r="7500" b="5371"/>
          <a:stretch>
            <a:fillRect/>
          </a:stretch>
        </p:blipFill>
        <p:spPr bwMode="auto">
          <a:xfrm>
            <a:off x="1254866" y="1172082"/>
            <a:ext cx="5851889" cy="453647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83050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Geoprocessing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i="1" dirty="0"/>
              <a:t>Geoprocessing is a GIS operation used to manipulate spatial data. A typical geoprocessing operation takes an input dataset, performs an operation on that dataset, and returns the result of the operation as an output dataset.</a:t>
            </a:r>
          </a:p>
          <a:p>
            <a:pPr lvl="3">
              <a:buFontTx/>
              <a:buChar char="-"/>
            </a:pPr>
            <a:r>
              <a:rPr lang="en-US" i="1" dirty="0">
                <a:hlinkClick r:id="rId2"/>
              </a:rPr>
              <a:t>Wikipedia</a:t>
            </a:r>
            <a:r>
              <a:rPr lang="en-US" dirty="0"/>
              <a:t> –</a:t>
            </a:r>
          </a:p>
          <a:p>
            <a:r>
              <a:rPr lang="en-US" dirty="0"/>
              <a:t>Common geoprocessing tools</a:t>
            </a:r>
          </a:p>
          <a:p>
            <a:pPr lvl="1"/>
            <a:r>
              <a:rPr lang="en-US" dirty="0"/>
              <a:t>Clip, buffer, intersect…</a:t>
            </a:r>
          </a:p>
          <a:p>
            <a:pPr lvl="1"/>
            <a:r>
              <a:rPr lang="en-US" dirty="0">
                <a:hlinkClick r:id="rId3"/>
              </a:rPr>
              <a:t>ArcGIS Pro Online Manual</a:t>
            </a:r>
            <a:endParaRPr lang="en-US" dirty="0"/>
          </a:p>
          <a:p>
            <a:pPr lvl="1"/>
            <a:r>
              <a:rPr lang="en-US" dirty="0"/>
              <a:t>Map algebra</a:t>
            </a:r>
          </a:p>
          <a:p>
            <a:pPr lvl="1"/>
            <a:r>
              <a:rPr lang="en-US" dirty="0"/>
              <a:t>Projections</a:t>
            </a:r>
          </a:p>
        </p:txBody>
      </p:sp>
    </p:spTree>
    <p:extLst>
      <p:ext uri="{BB962C8B-B14F-4D97-AF65-F5344CB8AC3E}">
        <p14:creationId xmlns:p14="http://schemas.microsoft.com/office/powerpoint/2010/main" val="325145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Map</a:t>
            </a:r>
            <a:r>
              <a:rPr lang="fi-FI" dirty="0"/>
              <a:t> Algebra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dirty="0" err="1"/>
              <a:t>Map</a:t>
            </a:r>
            <a:r>
              <a:rPr lang="fi-FI" dirty="0"/>
              <a:t> algebra </a:t>
            </a:r>
            <a:r>
              <a:rPr lang="fi-FI" dirty="0" err="1"/>
              <a:t>refers</a:t>
            </a:r>
            <a:r>
              <a:rPr lang="fi-FI" dirty="0"/>
              <a:t> to </a:t>
            </a:r>
            <a:r>
              <a:rPr lang="fi-FI" dirty="0" err="1"/>
              <a:t>applying</a:t>
            </a:r>
            <a:r>
              <a:rPr lang="fi-FI" dirty="0"/>
              <a:t> </a:t>
            </a:r>
            <a:r>
              <a:rPr lang="fi-FI" dirty="0" err="1"/>
              <a:t>arithmetic</a:t>
            </a:r>
            <a:r>
              <a:rPr lang="fi-FI" dirty="0"/>
              <a:t> and </a:t>
            </a:r>
            <a:r>
              <a:rPr lang="fi-FI" dirty="0" err="1"/>
              <a:t>logical</a:t>
            </a:r>
            <a:r>
              <a:rPr lang="fi-FI" dirty="0"/>
              <a:t> </a:t>
            </a:r>
            <a:r>
              <a:rPr lang="fi-FI" dirty="0" err="1"/>
              <a:t>operations</a:t>
            </a:r>
            <a:r>
              <a:rPr lang="fi-FI" dirty="0"/>
              <a:t> to GIS </a:t>
            </a:r>
            <a:r>
              <a:rPr lang="fi-FI" dirty="0" err="1"/>
              <a:t>layers</a:t>
            </a:r>
            <a:endParaRPr lang="fi-FI" dirty="0"/>
          </a:p>
          <a:p>
            <a:r>
              <a:rPr lang="fi-FI" dirty="0" err="1"/>
              <a:t>According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spatial</a:t>
            </a:r>
            <a:r>
              <a:rPr lang="fi-FI" dirty="0"/>
              <a:t> </a:t>
            </a:r>
            <a:r>
              <a:rPr lang="fi-FI" dirty="0" err="1"/>
              <a:t>neighbourhod</a:t>
            </a:r>
            <a:r>
              <a:rPr lang="fi-FI" dirty="0"/>
              <a:t> </a:t>
            </a:r>
            <a:r>
              <a:rPr lang="fi-FI" dirty="0" err="1"/>
              <a:t>operations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categorized</a:t>
            </a:r>
            <a:r>
              <a:rPr lang="fi-FI" dirty="0"/>
              <a:t> to:</a:t>
            </a:r>
          </a:p>
          <a:p>
            <a:pPr lvl="1"/>
            <a:r>
              <a:rPr lang="fi-FI" i="1" dirty="0" err="1"/>
              <a:t>Local</a:t>
            </a:r>
            <a:r>
              <a:rPr lang="fi-FI" dirty="0"/>
              <a:t> </a:t>
            </a:r>
            <a:r>
              <a:rPr lang="fi-FI" dirty="0" err="1"/>
              <a:t>operations</a:t>
            </a:r>
            <a:r>
              <a:rPr lang="fi-FI" dirty="0"/>
              <a:t>: </a:t>
            </a:r>
            <a:r>
              <a:rPr lang="fi-FI" dirty="0" err="1"/>
              <a:t>operations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applied</a:t>
            </a:r>
            <a:r>
              <a:rPr lang="fi-FI" dirty="0"/>
              <a:t> on per-</a:t>
            </a:r>
            <a:r>
              <a:rPr lang="fi-FI" dirty="0" err="1"/>
              <a:t>cell</a:t>
            </a:r>
            <a:r>
              <a:rPr lang="fi-FI" dirty="0"/>
              <a:t> </a:t>
            </a:r>
            <a:r>
              <a:rPr lang="fi-FI" dirty="0" err="1"/>
              <a:t>basis</a:t>
            </a:r>
            <a:endParaRPr lang="fi-FI" dirty="0"/>
          </a:p>
          <a:p>
            <a:pPr lvl="2"/>
            <a:r>
              <a:rPr lang="fi-FI" dirty="0" err="1"/>
              <a:t>E.g</a:t>
            </a:r>
            <a:r>
              <a:rPr lang="fi-FI" dirty="0"/>
              <a:t> B = </a:t>
            </a:r>
            <a:r>
              <a:rPr lang="fi-FI" dirty="0" err="1"/>
              <a:t>tanA</a:t>
            </a:r>
            <a:r>
              <a:rPr lang="fi-FI" dirty="0"/>
              <a:t>, C = B + A, B = IF (A &gt; 100; 1; 0)</a:t>
            </a:r>
          </a:p>
          <a:p>
            <a:pPr lvl="1"/>
            <a:r>
              <a:rPr lang="fi-FI" i="1" dirty="0" err="1"/>
              <a:t>Focal</a:t>
            </a:r>
            <a:r>
              <a:rPr lang="fi-FI" dirty="0"/>
              <a:t> </a:t>
            </a:r>
            <a:r>
              <a:rPr lang="fi-FI" dirty="0" err="1"/>
              <a:t>operations</a:t>
            </a:r>
            <a:r>
              <a:rPr lang="fi-FI" dirty="0"/>
              <a:t>: </a:t>
            </a:r>
            <a:r>
              <a:rPr lang="fi-FI" dirty="0" err="1"/>
              <a:t>operations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applied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given</a:t>
            </a:r>
            <a:r>
              <a:rPr lang="fi-FI" dirty="0"/>
              <a:t> </a:t>
            </a:r>
            <a:r>
              <a:rPr lang="fi-FI" dirty="0" err="1"/>
              <a:t>cell</a:t>
            </a:r>
            <a:r>
              <a:rPr lang="fi-FI" dirty="0"/>
              <a:t> and </a:t>
            </a:r>
            <a:r>
              <a:rPr lang="fi-FI" dirty="0" err="1"/>
              <a:t>its</a:t>
            </a:r>
            <a:r>
              <a:rPr lang="fi-FI" dirty="0"/>
              <a:t> </a:t>
            </a:r>
            <a:r>
              <a:rPr lang="fi-FI" dirty="0" err="1"/>
              <a:t>neighbourhood</a:t>
            </a:r>
            <a:endParaRPr lang="fi-FI" dirty="0"/>
          </a:p>
          <a:p>
            <a:pPr lvl="2"/>
            <a:r>
              <a:rPr lang="fi-FI" dirty="0" err="1"/>
              <a:t>E.g</a:t>
            </a:r>
            <a:r>
              <a:rPr lang="fi-FI" dirty="0"/>
              <a:t>. B = </a:t>
            </a:r>
            <a:r>
              <a:rPr lang="fi-FI" dirty="0" err="1"/>
              <a:t>slope</a:t>
            </a:r>
            <a:r>
              <a:rPr lang="fi-FI" dirty="0"/>
              <a:t> A, B = </a:t>
            </a:r>
            <a:r>
              <a:rPr lang="fi-FI" dirty="0" err="1"/>
              <a:t>FlowDirection</a:t>
            </a:r>
            <a:r>
              <a:rPr lang="fi-FI" dirty="0"/>
              <a:t> A</a:t>
            </a:r>
          </a:p>
          <a:p>
            <a:pPr lvl="1"/>
            <a:r>
              <a:rPr lang="fi-FI" i="1" dirty="0" err="1"/>
              <a:t>Zonal</a:t>
            </a:r>
            <a:r>
              <a:rPr lang="fi-FI" dirty="0"/>
              <a:t> </a:t>
            </a:r>
            <a:r>
              <a:rPr lang="fi-FI" dirty="0" err="1"/>
              <a:t>opetaions</a:t>
            </a:r>
            <a:r>
              <a:rPr lang="fi-FI" dirty="0"/>
              <a:t>: </a:t>
            </a:r>
            <a:r>
              <a:rPr lang="fi-FI" dirty="0" err="1"/>
              <a:t>operations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applied</a:t>
            </a:r>
            <a:r>
              <a:rPr lang="fi-FI" dirty="0"/>
              <a:t> on </a:t>
            </a:r>
            <a:r>
              <a:rPr lang="fi-FI" dirty="0" err="1"/>
              <a:t>given</a:t>
            </a:r>
            <a:r>
              <a:rPr lang="fi-FI" dirty="0"/>
              <a:t> </a:t>
            </a:r>
            <a:r>
              <a:rPr lang="fi-FI" dirty="0" err="1"/>
              <a:t>sub-region</a:t>
            </a:r>
            <a:r>
              <a:rPr lang="fi-FI" dirty="0"/>
              <a:t> (</a:t>
            </a:r>
            <a:r>
              <a:rPr lang="fi-FI" dirty="0" err="1"/>
              <a:t>zone</a:t>
            </a:r>
            <a:r>
              <a:rPr lang="fi-FI" dirty="0"/>
              <a:t>) </a:t>
            </a:r>
            <a:r>
              <a:rPr lang="fi-FI" dirty="0" err="1"/>
              <a:t>basis</a:t>
            </a:r>
            <a:r>
              <a:rPr lang="fi-FI" dirty="0"/>
              <a:t> </a:t>
            </a:r>
          </a:p>
          <a:p>
            <a:pPr lvl="2"/>
            <a:r>
              <a:rPr lang="fi-FI" dirty="0" err="1"/>
              <a:t>E.g</a:t>
            </a:r>
            <a:r>
              <a:rPr lang="fi-FI" dirty="0"/>
              <a:t>. B = </a:t>
            </a:r>
            <a:r>
              <a:rPr lang="fi-FI" dirty="0" err="1"/>
              <a:t>sum</a:t>
            </a:r>
            <a:r>
              <a:rPr lang="fi-FI" dirty="0"/>
              <a:t> A in </a:t>
            </a:r>
            <a:r>
              <a:rPr lang="fi-FI" dirty="0" err="1"/>
              <a:t>zones</a:t>
            </a:r>
            <a:r>
              <a:rPr lang="fi-FI" dirty="0"/>
              <a:t> </a:t>
            </a:r>
            <a:r>
              <a:rPr lang="fi-FI" dirty="0" err="1"/>
              <a:t>defined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C</a:t>
            </a:r>
          </a:p>
          <a:p>
            <a:pPr lvl="1"/>
            <a:r>
              <a:rPr lang="fi-FI" i="1" dirty="0"/>
              <a:t>Global</a:t>
            </a:r>
            <a:r>
              <a:rPr lang="fi-FI" dirty="0"/>
              <a:t> </a:t>
            </a:r>
            <a:r>
              <a:rPr lang="fi-FI" dirty="0" err="1"/>
              <a:t>operations</a:t>
            </a:r>
            <a:r>
              <a:rPr lang="fi-FI" dirty="0"/>
              <a:t>: </a:t>
            </a:r>
            <a:r>
              <a:rPr lang="fi-FI" dirty="0" err="1"/>
              <a:t>operations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applied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entire</a:t>
            </a:r>
            <a:r>
              <a:rPr lang="fi-FI" dirty="0"/>
              <a:t> </a:t>
            </a:r>
            <a:r>
              <a:rPr lang="fi-FI" dirty="0" err="1"/>
              <a:t>layer</a:t>
            </a:r>
            <a:endParaRPr lang="fi-FI" dirty="0"/>
          </a:p>
          <a:p>
            <a:pPr lvl="2"/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global</a:t>
            </a:r>
            <a:r>
              <a:rPr lang="fi-FI" dirty="0"/>
              <a:t> </a:t>
            </a:r>
            <a:r>
              <a:rPr lang="fi-FI" dirty="0" err="1"/>
              <a:t>summary</a:t>
            </a:r>
            <a:r>
              <a:rPr lang="fi-FI" dirty="0"/>
              <a:t> </a:t>
            </a:r>
            <a:r>
              <a:rPr lang="fi-FI" dirty="0" err="1"/>
              <a:t>statistics</a:t>
            </a:r>
            <a:r>
              <a:rPr lang="fi-FI" dirty="0"/>
              <a:t> (</a:t>
            </a:r>
            <a:r>
              <a:rPr lang="fi-FI" dirty="0" err="1"/>
              <a:t>mean</a:t>
            </a:r>
            <a:r>
              <a:rPr lang="fi-FI" dirty="0"/>
              <a:t>, </a:t>
            </a:r>
            <a:r>
              <a:rPr lang="fi-FI" dirty="0" err="1"/>
              <a:t>max</a:t>
            </a:r>
            <a:r>
              <a:rPr lang="fi-FI" dirty="0"/>
              <a:t>, min of  a </a:t>
            </a:r>
            <a:r>
              <a:rPr lang="fi-FI" dirty="0" err="1"/>
              <a:t>layer</a:t>
            </a:r>
            <a:r>
              <a:rPr lang="fi-FI" dirty="0"/>
              <a:t>)</a:t>
            </a: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795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Geographic </a:t>
            </a:r>
            <a:r>
              <a:rPr lang="fi-FI" dirty="0" err="1"/>
              <a:t>Coordinate</a:t>
            </a:r>
            <a:r>
              <a:rPr lang="fi-FI" dirty="0"/>
              <a:t> Systems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2400" y="1740023"/>
            <a:ext cx="7772400" cy="100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Coordinate system allowing specifying every location on the Earth by a set of numbers</a:t>
            </a:r>
          </a:p>
          <a:p>
            <a:pPr lvl="1"/>
            <a:r>
              <a:rPr lang="en-US" dirty="0"/>
              <a:t>A common pair of coordinates is the latitude and the longitude </a:t>
            </a:r>
            <a:endParaRPr lang="fi-FI" dirty="0"/>
          </a:p>
        </p:txBody>
      </p:sp>
      <p:pic>
        <p:nvPicPr>
          <p:cNvPr id="1026" name="Picture 2" descr="https://upload.wikimedia.org/wikipedia/commons/7/77/This_is_a_basic_photo_showing_that_latitude_lines_are_horizontal_and_longitude_lines_are_vertical-_2014-07-25_20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22" y="2743200"/>
            <a:ext cx="3682461" cy="285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72400" y="2743200"/>
            <a:ext cx="4143979" cy="100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Latitude</a:t>
            </a:r>
          </a:p>
          <a:p>
            <a:pPr lvl="1"/>
            <a:r>
              <a:rPr lang="en-US" dirty="0"/>
              <a:t>Angle between the equatorial plane and the straight line that passes through the given location and through center of the Earth</a:t>
            </a:r>
          </a:p>
          <a:p>
            <a:r>
              <a:rPr lang="en-US" dirty="0"/>
              <a:t>Longitude</a:t>
            </a:r>
          </a:p>
          <a:p>
            <a:pPr lvl="1"/>
            <a:r>
              <a:rPr lang="en-US" dirty="0"/>
              <a:t>Angle east or west from a reference meridian and the meridian that passes through the given location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6172795" y="4611652"/>
            <a:ext cx="1226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Figure</a:t>
            </a:r>
            <a:r>
              <a:rPr lang="fi-FI" sz="1000" b="1" dirty="0"/>
              <a:t>:</a:t>
            </a:r>
            <a:r>
              <a:rPr lang="fi-FI" sz="1000" dirty="0"/>
              <a:t> </a:t>
            </a:r>
            <a:r>
              <a:rPr lang="fi-FI" sz="1000" dirty="0">
                <a:hlinkClick r:id="rId3"/>
              </a:rPr>
              <a:t>Wikipedia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06953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Cartographic</a:t>
            </a:r>
            <a:r>
              <a:rPr lang="fi-FI" dirty="0"/>
              <a:t> </a:t>
            </a:r>
            <a:r>
              <a:rPr lang="fi-FI" dirty="0" err="1"/>
              <a:t>Projections</a:t>
            </a:r>
            <a:endParaRPr lang="fi-F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76" y="2923674"/>
            <a:ext cx="4269824" cy="267531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2400" y="1740023"/>
            <a:ext cx="7772400" cy="35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Method to represent the 3-dimensional surface of the earth on a 2-dimensional plane in cartography (mapmaking)</a:t>
            </a:r>
            <a:endParaRPr lang="fi-FI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2400" y="2650413"/>
            <a:ext cx="3313800" cy="294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Projecting the 3D surface of the Earth on a 2D plane inevitably leads to distortion in e.g.</a:t>
            </a:r>
          </a:p>
          <a:p>
            <a:pPr lvl="1"/>
            <a:r>
              <a:rPr lang="en-US" dirty="0"/>
              <a:t>Shape</a:t>
            </a:r>
          </a:p>
          <a:p>
            <a:pPr lvl="1"/>
            <a:r>
              <a:rPr lang="en-US" dirty="0"/>
              <a:t>Distance</a:t>
            </a:r>
          </a:p>
          <a:p>
            <a:pPr lvl="1"/>
            <a:r>
              <a:rPr lang="en-US" dirty="0"/>
              <a:t>Area</a:t>
            </a:r>
          </a:p>
          <a:p>
            <a:r>
              <a:rPr lang="en-US" dirty="0"/>
              <a:t>Map projections can preserve at least one of these properties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6680714" y="5511971"/>
            <a:ext cx="1888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Figure</a:t>
            </a:r>
            <a:r>
              <a:rPr lang="fi-FI" sz="1000" b="1" dirty="0"/>
              <a:t>:</a:t>
            </a:r>
            <a:r>
              <a:rPr lang="fi-FI" sz="1000" dirty="0"/>
              <a:t> </a:t>
            </a:r>
            <a:r>
              <a:rPr lang="fi-FI" sz="1000" dirty="0">
                <a:hlinkClick r:id="rId3"/>
              </a:rPr>
              <a:t>Strebe</a:t>
            </a:r>
            <a:r>
              <a:rPr lang="fi-FI" sz="1000" dirty="0"/>
              <a:t> </a:t>
            </a:r>
            <a:r>
              <a:rPr lang="fi-FI" sz="1000" dirty="0">
                <a:hlinkClick r:id="rId4"/>
              </a:rPr>
              <a:t>CC BY-SA 3.0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40175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Coordinate</a:t>
            </a:r>
            <a:r>
              <a:rPr lang="fi-FI" dirty="0"/>
              <a:t> Systems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2400" y="1740023"/>
            <a:ext cx="7772400" cy="35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Geographic coordinate systems use a three-dimensional spherical surface to define locations on the Earth</a:t>
            </a:r>
          </a:p>
          <a:p>
            <a:pPr lvl="1"/>
            <a:r>
              <a:rPr lang="en-US" dirty="0"/>
              <a:t>In brief: a location is represented by a pair of latitude and longitude values </a:t>
            </a:r>
          </a:p>
          <a:p>
            <a:pPr lvl="1"/>
            <a:r>
              <a:rPr lang="en-US" dirty="0"/>
              <a:t>A widely used geographic coordinate system is WGS84</a:t>
            </a:r>
          </a:p>
          <a:p>
            <a:pPr lvl="1"/>
            <a:r>
              <a:rPr lang="en-US" dirty="0"/>
              <a:t>In WGS84 the Water Laboratory is located at 60.186N 24.819E (60</a:t>
            </a:r>
            <a:r>
              <a:rPr lang="en-US" dirty="0">
                <a:latin typeface="Calibri" panose="020F0502020204030204" pitchFamily="34" charset="0"/>
              </a:rPr>
              <a:t>˚</a:t>
            </a:r>
            <a:r>
              <a:rPr lang="en-US" dirty="0"/>
              <a:t>11'10.2"N 24</a:t>
            </a:r>
            <a:r>
              <a:rPr lang="en-US" dirty="0">
                <a:latin typeface="Calibri" panose="020F0502020204030204" pitchFamily="34" charset="0"/>
              </a:rPr>
              <a:t>˚</a:t>
            </a:r>
            <a:r>
              <a:rPr lang="en-US" dirty="0"/>
              <a:t>49'09.4"E)</a:t>
            </a:r>
          </a:p>
          <a:p>
            <a:r>
              <a:rPr lang="fi-FI" dirty="0" err="1"/>
              <a:t>Projected</a:t>
            </a:r>
            <a:r>
              <a:rPr lang="fi-FI" dirty="0"/>
              <a:t> </a:t>
            </a:r>
            <a:r>
              <a:rPr lang="fi-FI" dirty="0" err="1"/>
              <a:t>coordinate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d</a:t>
            </a:r>
            <a:r>
              <a:rPr lang="en-US" dirty="0" err="1"/>
              <a:t>efined</a:t>
            </a:r>
            <a:r>
              <a:rPr lang="en-US" dirty="0"/>
              <a:t> on a flat, two-dimensional surface</a:t>
            </a:r>
          </a:p>
          <a:p>
            <a:pPr lvl="1"/>
            <a:r>
              <a:rPr lang="en-US" dirty="0"/>
              <a:t>In brief: a location is defined by x and y coordinates on a grid, with the origin at the center of the grid </a:t>
            </a:r>
          </a:p>
          <a:p>
            <a:pPr lvl="1"/>
            <a:r>
              <a:rPr lang="en-US" dirty="0"/>
              <a:t>The National Survey of Finland currently uses the ETRS-TM35FIN coordinate system</a:t>
            </a:r>
          </a:p>
          <a:p>
            <a:pPr lvl="1"/>
            <a:r>
              <a:rPr lang="en-US" dirty="0"/>
              <a:t>In ETRS-TM35FIN the Water Laboratory is located at </a:t>
            </a:r>
            <a:r>
              <a:rPr lang="fi-FI" dirty="0"/>
              <a:t>N 6674143  E 379071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714" y="5511971"/>
            <a:ext cx="1888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Figure</a:t>
            </a:r>
            <a:r>
              <a:rPr lang="fi-FI" sz="1000" b="1" dirty="0"/>
              <a:t>:</a:t>
            </a:r>
            <a:r>
              <a:rPr lang="fi-FI" sz="1000" dirty="0"/>
              <a:t> </a:t>
            </a:r>
            <a:r>
              <a:rPr lang="fi-FI" sz="1000" dirty="0">
                <a:hlinkClick r:id="rId2"/>
              </a:rPr>
              <a:t>Strebe</a:t>
            </a:r>
            <a:r>
              <a:rPr lang="fi-FI" sz="1000" dirty="0"/>
              <a:t> </a:t>
            </a:r>
            <a:r>
              <a:rPr lang="fi-FI" sz="1000" dirty="0">
                <a:hlinkClick r:id="rId3"/>
              </a:rPr>
              <a:t>CC BY-SA 3.0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4026577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Conversion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Coordinate</a:t>
            </a:r>
            <a:r>
              <a:rPr lang="fi-FI" dirty="0"/>
              <a:t>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coordinate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 at </a:t>
            </a:r>
            <a:r>
              <a:rPr lang="fi-FI" dirty="0" err="1"/>
              <a:t>use</a:t>
            </a:r>
            <a:endParaRPr lang="fi-FI" dirty="0"/>
          </a:p>
          <a:p>
            <a:pPr lvl="1"/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 in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regions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world</a:t>
            </a:r>
            <a:endParaRPr lang="fi-FI" dirty="0"/>
          </a:p>
          <a:p>
            <a:pPr lvl="1"/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systems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within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region</a:t>
            </a:r>
            <a:r>
              <a:rPr lang="fi-FI" dirty="0"/>
              <a:t>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due</a:t>
            </a:r>
            <a:r>
              <a:rPr lang="fi-FI" dirty="0"/>
              <a:t> to </a:t>
            </a:r>
            <a:r>
              <a:rPr lang="fi-FI" dirty="0" err="1"/>
              <a:t>historical</a:t>
            </a:r>
            <a:r>
              <a:rPr lang="fi-FI" dirty="0"/>
              <a:t> </a:t>
            </a:r>
            <a:r>
              <a:rPr lang="fi-FI" dirty="0" err="1"/>
              <a:t>evolution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preferred</a:t>
            </a:r>
            <a:r>
              <a:rPr lang="fi-FI" dirty="0"/>
              <a:t> </a:t>
            </a:r>
            <a:r>
              <a:rPr lang="fi-FI" dirty="0" err="1"/>
              <a:t>systems</a:t>
            </a:r>
            <a:endParaRPr lang="fi-FI" dirty="0"/>
          </a:p>
          <a:p>
            <a:r>
              <a:rPr lang="fi-FI" b="1" dirty="0"/>
              <a:t>If </a:t>
            </a:r>
            <a:r>
              <a:rPr lang="fi-FI" b="1" dirty="0" err="1"/>
              <a:t>your</a:t>
            </a:r>
            <a:r>
              <a:rPr lang="fi-FI" b="1" dirty="0"/>
              <a:t> data </a:t>
            </a:r>
            <a:r>
              <a:rPr lang="fi-FI" b="1" dirty="0" err="1"/>
              <a:t>layers</a:t>
            </a:r>
            <a:r>
              <a:rPr lang="fi-FI" b="1" dirty="0"/>
              <a:t> </a:t>
            </a:r>
            <a:r>
              <a:rPr lang="fi-FI" b="1" dirty="0" err="1"/>
              <a:t>that</a:t>
            </a:r>
            <a:r>
              <a:rPr lang="fi-FI" b="1" dirty="0"/>
              <a:t> </a:t>
            </a:r>
            <a:r>
              <a:rPr lang="fi-FI" b="1" dirty="0" err="1"/>
              <a:t>should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from</a:t>
            </a:r>
            <a:r>
              <a:rPr lang="fi-FI" b="1" dirty="0"/>
              <a:t> </a:t>
            </a:r>
            <a:r>
              <a:rPr lang="fi-FI" b="1" dirty="0" err="1"/>
              <a:t>the</a:t>
            </a:r>
            <a:r>
              <a:rPr lang="fi-FI" b="1" dirty="0"/>
              <a:t> </a:t>
            </a:r>
            <a:r>
              <a:rPr lang="fi-FI" b="1" dirty="0" err="1"/>
              <a:t>same</a:t>
            </a:r>
            <a:r>
              <a:rPr lang="fi-FI" b="1" dirty="0"/>
              <a:t> </a:t>
            </a:r>
            <a:r>
              <a:rPr lang="fi-FI" b="1" dirty="0" err="1"/>
              <a:t>area</a:t>
            </a:r>
            <a:r>
              <a:rPr lang="fi-FI" b="1" dirty="0"/>
              <a:t> </a:t>
            </a:r>
            <a:r>
              <a:rPr lang="fi-FI" b="1" dirty="0" err="1"/>
              <a:t>do</a:t>
            </a:r>
            <a:r>
              <a:rPr lang="fi-FI" b="1" dirty="0"/>
              <a:t> </a:t>
            </a:r>
            <a:r>
              <a:rPr lang="fi-FI" b="1" dirty="0" err="1"/>
              <a:t>not</a:t>
            </a:r>
            <a:r>
              <a:rPr lang="fi-FI" b="1" dirty="0"/>
              <a:t> </a:t>
            </a:r>
            <a:r>
              <a:rPr lang="fi-FI" b="1" dirty="0" err="1"/>
              <a:t>overlap</a:t>
            </a:r>
            <a:r>
              <a:rPr lang="fi-FI" b="1" dirty="0"/>
              <a:t> it is </a:t>
            </a:r>
            <a:r>
              <a:rPr lang="fi-FI" b="1" dirty="0" err="1"/>
              <a:t>most</a:t>
            </a:r>
            <a:r>
              <a:rPr lang="fi-FI" b="1" dirty="0"/>
              <a:t> </a:t>
            </a:r>
            <a:r>
              <a:rPr lang="fi-FI" b="1" dirty="0" err="1"/>
              <a:t>likely</a:t>
            </a:r>
            <a:r>
              <a:rPr lang="fi-FI" b="1" dirty="0"/>
              <a:t> </a:t>
            </a:r>
            <a:r>
              <a:rPr lang="fi-FI" b="1" dirty="0" err="1"/>
              <a:t>due</a:t>
            </a:r>
            <a:r>
              <a:rPr lang="fi-FI" b="1" dirty="0"/>
              <a:t> to </a:t>
            </a:r>
            <a:r>
              <a:rPr lang="fi-FI" b="1" dirty="0" err="1"/>
              <a:t>different</a:t>
            </a:r>
            <a:r>
              <a:rPr lang="fi-FI" b="1" dirty="0"/>
              <a:t> </a:t>
            </a:r>
            <a:r>
              <a:rPr lang="fi-FI" b="1" dirty="0" err="1"/>
              <a:t>coordinate</a:t>
            </a:r>
            <a:r>
              <a:rPr lang="fi-FI" b="1" dirty="0"/>
              <a:t> </a:t>
            </a:r>
            <a:r>
              <a:rPr lang="fi-FI" b="1" dirty="0" err="1"/>
              <a:t>systems</a:t>
            </a:r>
            <a:r>
              <a:rPr lang="fi-FI" b="1" dirty="0"/>
              <a:t> and </a:t>
            </a:r>
            <a:r>
              <a:rPr lang="fi-FI" b="1" dirty="0" err="1"/>
              <a:t>lacking</a:t>
            </a:r>
            <a:r>
              <a:rPr lang="fi-FI" b="1" dirty="0"/>
              <a:t> </a:t>
            </a:r>
            <a:r>
              <a:rPr lang="fi-FI" b="1" dirty="0" err="1"/>
              <a:t>projection</a:t>
            </a:r>
            <a:r>
              <a:rPr lang="fi-FI" b="1" dirty="0"/>
              <a:t> </a:t>
            </a:r>
            <a:r>
              <a:rPr lang="fi-FI" b="1" dirty="0" err="1"/>
              <a:t>information</a:t>
            </a:r>
            <a:r>
              <a:rPr lang="fi-FI" b="1" dirty="0"/>
              <a:t>!</a:t>
            </a:r>
          </a:p>
          <a:p>
            <a:pPr lvl="1"/>
            <a:r>
              <a:rPr lang="fi-FI" dirty="0" err="1"/>
              <a:t>Either</a:t>
            </a:r>
            <a:r>
              <a:rPr lang="fi-FI" dirty="0"/>
              <a:t> </a:t>
            </a:r>
            <a:r>
              <a:rPr lang="fi-FI" dirty="0" err="1"/>
              <a:t>reproject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data </a:t>
            </a:r>
            <a:r>
              <a:rPr lang="fi-FI" dirty="0" err="1"/>
              <a:t>sets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coordinate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(</a:t>
            </a:r>
            <a:r>
              <a:rPr lang="fi-FI" dirty="0" err="1"/>
              <a:t>safest</a:t>
            </a:r>
            <a:r>
              <a:rPr lang="fi-FI" dirty="0"/>
              <a:t> </a:t>
            </a:r>
            <a:r>
              <a:rPr lang="fi-FI" dirty="0" err="1"/>
              <a:t>way</a:t>
            </a:r>
            <a:r>
              <a:rPr lang="fi-FI" dirty="0"/>
              <a:t>)…</a:t>
            </a:r>
          </a:p>
          <a:p>
            <a:pPr lvl="1"/>
            <a:r>
              <a:rPr lang="fi-FI" dirty="0"/>
              <a:t>…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sure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assigned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correct</a:t>
            </a:r>
            <a:r>
              <a:rPr lang="fi-FI" dirty="0"/>
              <a:t> </a:t>
            </a:r>
            <a:r>
              <a:rPr lang="fi-FI" dirty="0" err="1"/>
              <a:t>projection</a:t>
            </a:r>
            <a:r>
              <a:rPr lang="fi-FI" dirty="0"/>
              <a:t> to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data </a:t>
            </a:r>
            <a:r>
              <a:rPr lang="fi-FI" dirty="0" err="1"/>
              <a:t>layers</a:t>
            </a:r>
            <a:r>
              <a:rPr lang="fi-FI" dirty="0"/>
              <a:t> </a:t>
            </a:r>
            <a:r>
              <a:rPr lang="fi-FI" dirty="0" err="1"/>
              <a:t>so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GIS software </a:t>
            </a:r>
            <a:r>
              <a:rPr lang="fi-FI" dirty="0" err="1"/>
              <a:t>can</a:t>
            </a:r>
            <a:r>
              <a:rPr lang="fi-FI" dirty="0"/>
              <a:t> show </a:t>
            </a:r>
            <a:r>
              <a:rPr lang="fi-FI" dirty="0" err="1"/>
              <a:t>them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correct</a:t>
            </a:r>
            <a:r>
              <a:rPr lang="fi-FI" dirty="0"/>
              <a:t> </a:t>
            </a:r>
            <a:r>
              <a:rPr lang="fi-FI" dirty="0" err="1"/>
              <a:t>location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1907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GIS </a:t>
            </a:r>
            <a:r>
              <a:rPr lang="fi-FI" dirty="0" err="1"/>
              <a:t>courses</a:t>
            </a:r>
            <a:r>
              <a:rPr lang="fi-FI" dirty="0"/>
              <a:t> in Aalto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Master's </a:t>
            </a:r>
            <a:r>
              <a:rPr lang="fi-FI" dirty="0" err="1">
                <a:hlinkClick r:id="rId2"/>
              </a:rPr>
              <a:t>Programme</a:t>
            </a:r>
            <a:r>
              <a:rPr lang="fi-FI" dirty="0">
                <a:hlinkClick r:id="rId2"/>
              </a:rPr>
              <a:t> in </a:t>
            </a:r>
            <a:r>
              <a:rPr lang="fi-FI" dirty="0" err="1">
                <a:hlinkClick r:id="rId2"/>
              </a:rPr>
              <a:t>Geoinformatics</a:t>
            </a:r>
            <a:endParaRPr lang="fi-FI" dirty="0"/>
          </a:p>
        </p:txBody>
      </p:sp>
      <p:pic>
        <p:nvPicPr>
          <p:cNvPr id="1026" name="Picture 2" descr="geoinformat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00" y="2478087"/>
            <a:ext cx="4381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30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mean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GIS?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7"/>
          </p:nvPr>
        </p:nvSpPr>
        <p:spPr>
          <a:xfrm>
            <a:off x="572400" y="1740023"/>
            <a:ext cx="4310885" cy="35066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GIS is a tool (hardware, software, data) for storing, </a:t>
            </a:r>
            <a:r>
              <a:rPr lang="en-US" sz="2400" dirty="0" err="1"/>
              <a:t>analysing</a:t>
            </a:r>
            <a:r>
              <a:rPr lang="en-US" sz="2400" dirty="0"/>
              <a:t> and </a:t>
            </a:r>
            <a:r>
              <a:rPr lang="en-US" sz="2400" dirty="0" err="1"/>
              <a:t>visualising</a:t>
            </a:r>
            <a:r>
              <a:rPr lang="en-US" sz="2400" dirty="0"/>
              <a:t> geographically referenced information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”Mapping Engine”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19219" t="10156" r="4219" b="8203"/>
          <a:stretch>
            <a:fillRect/>
          </a:stretch>
        </p:blipFill>
        <p:spPr bwMode="auto">
          <a:xfrm>
            <a:off x="4704855" y="1740023"/>
            <a:ext cx="3841666" cy="327717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6" name="Flowchart: Alternate Process 5"/>
          <p:cNvSpPr/>
          <p:nvPr/>
        </p:nvSpPr>
        <p:spPr>
          <a:xfrm>
            <a:off x="905823" y="4134255"/>
            <a:ext cx="3510533" cy="1026986"/>
          </a:xfrm>
          <a:prstGeom prst="flowChartAlternateProcess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i-FI" sz="1600" b="1" dirty="0" err="1">
                <a:solidFill>
                  <a:schemeClr val="tx1"/>
                </a:solidFill>
              </a:rPr>
              <a:t>Geographically</a:t>
            </a:r>
            <a:r>
              <a:rPr lang="fi-FI" sz="1600" b="1" dirty="0">
                <a:solidFill>
                  <a:schemeClr val="tx1"/>
                </a:solidFill>
              </a:rPr>
              <a:t> </a:t>
            </a:r>
            <a:r>
              <a:rPr lang="fi-FI" sz="1600" b="1" dirty="0" err="1">
                <a:solidFill>
                  <a:schemeClr val="tx1"/>
                </a:solidFill>
              </a:rPr>
              <a:t>Referenced</a:t>
            </a:r>
            <a:r>
              <a:rPr lang="fi-FI" sz="1600" b="1" dirty="0">
                <a:solidFill>
                  <a:schemeClr val="tx1"/>
                </a:solidFill>
              </a:rPr>
              <a:t> Data</a:t>
            </a:r>
          </a:p>
          <a:p>
            <a:pPr marL="0" lvl="1" algn="ctr"/>
            <a:endParaRPr lang="fi-FI" sz="1600" dirty="0">
              <a:solidFill>
                <a:schemeClr val="tx1"/>
              </a:solidFill>
            </a:endParaRPr>
          </a:p>
          <a:p>
            <a:pPr marL="0" lvl="1" algn="ctr"/>
            <a:r>
              <a:rPr lang="fi-FI" sz="1600" dirty="0">
                <a:solidFill>
                  <a:schemeClr val="tx1"/>
                </a:solidFill>
              </a:rPr>
              <a:t>Data </a:t>
            </a:r>
            <a:r>
              <a:rPr lang="fi-FI" sz="1600" dirty="0" err="1">
                <a:solidFill>
                  <a:schemeClr val="tx1"/>
                </a:solidFill>
              </a:rPr>
              <a:t>that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has</a:t>
            </a:r>
            <a:r>
              <a:rPr lang="fi-FI" sz="1600" dirty="0">
                <a:solidFill>
                  <a:schemeClr val="tx1"/>
                </a:solidFill>
              </a:rPr>
              <a:t> a </a:t>
            </a:r>
            <a:r>
              <a:rPr lang="fi-FI" sz="1600" dirty="0" err="1">
                <a:solidFill>
                  <a:schemeClr val="tx1"/>
                </a:solidFill>
              </a:rPr>
              <a:t>defined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location</a:t>
            </a:r>
            <a:r>
              <a:rPr lang="en-US" sz="1600" dirty="0">
                <a:solidFill>
                  <a:schemeClr val="tx1"/>
                </a:solidFill>
              </a:rPr>
              <a:t> expressed by coordinates</a:t>
            </a:r>
            <a:endParaRPr lang="fi-FI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Types</a:t>
            </a:r>
            <a:r>
              <a:rPr lang="fi-FI" dirty="0"/>
              <a:t> of </a:t>
            </a:r>
            <a:r>
              <a:rPr lang="fi-FI" dirty="0" err="1"/>
              <a:t>Spatial</a:t>
            </a:r>
            <a:r>
              <a:rPr lang="fi-FI" dirty="0"/>
              <a:t> Data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7966" y="1280690"/>
            <a:ext cx="6596885" cy="4439174"/>
            <a:chOff x="4006264" y="1504426"/>
            <a:chExt cx="4670809" cy="3516458"/>
          </a:xfrm>
        </p:grpSpPr>
        <p:pic>
          <p:nvPicPr>
            <p:cNvPr id="91138" name="Picture 2" descr="https://i.vimeocdn.com/video/366022803_1280x72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9" r="12656"/>
            <a:stretch/>
          </p:blipFill>
          <p:spPr bwMode="auto">
            <a:xfrm>
              <a:off x="4006264" y="1504426"/>
              <a:ext cx="4670809" cy="3516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865012" y="4400246"/>
              <a:ext cx="1080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00" b="1" dirty="0" err="1"/>
                <a:t>Figure</a:t>
              </a:r>
              <a:r>
                <a:rPr lang="fi-FI" sz="1000" dirty="0"/>
                <a:t>: </a:t>
              </a:r>
              <a:r>
                <a:rPr lang="fi-FI" sz="1000" dirty="0">
                  <a:hlinkClick r:id="rId3"/>
                </a:rPr>
                <a:t>vimeo</a:t>
              </a:r>
              <a:endParaRPr lang="fi-FI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717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Raster</a:t>
            </a:r>
            <a:r>
              <a:rPr lang="fi-FI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region</a:t>
            </a:r>
            <a:r>
              <a:rPr lang="fi-FI" sz="2400" dirty="0"/>
              <a:t> of </a:t>
            </a:r>
            <a:r>
              <a:rPr lang="fi-FI" sz="2400" dirty="0" err="1"/>
              <a:t>interest</a:t>
            </a:r>
            <a:r>
              <a:rPr lang="fi-FI" sz="2400" dirty="0"/>
              <a:t> is </a:t>
            </a:r>
            <a:r>
              <a:rPr lang="fi-FI" sz="2400" dirty="0" err="1"/>
              <a:t>divided</a:t>
            </a:r>
            <a:r>
              <a:rPr lang="fi-FI" sz="2400" dirty="0"/>
              <a:t> into a </a:t>
            </a:r>
            <a:r>
              <a:rPr lang="fi-FI" sz="2400" dirty="0" err="1"/>
              <a:t>grid</a:t>
            </a:r>
            <a:r>
              <a:rPr lang="fi-FI" sz="2400" dirty="0"/>
              <a:t> of </a:t>
            </a:r>
            <a:r>
              <a:rPr lang="fi-FI" sz="2400" dirty="0" err="1"/>
              <a:t>regular</a:t>
            </a:r>
            <a:r>
              <a:rPr lang="fi-FI" sz="2400" dirty="0"/>
              <a:t> </a:t>
            </a:r>
            <a:r>
              <a:rPr lang="fi-FI" sz="2400" dirty="0" err="1"/>
              <a:t>rectangles</a:t>
            </a:r>
            <a:endParaRPr lang="fi-FI" sz="2400" dirty="0"/>
          </a:p>
          <a:p>
            <a:pPr lvl="1"/>
            <a:r>
              <a:rPr lang="fi-FI" sz="1600" dirty="0" err="1"/>
              <a:t>Typically</a:t>
            </a:r>
            <a:r>
              <a:rPr lang="fi-FI" sz="1600" dirty="0"/>
              <a:t> </a:t>
            </a:r>
            <a:r>
              <a:rPr lang="fi-FI" sz="1600" dirty="0" err="1"/>
              <a:t>squares</a:t>
            </a:r>
            <a:r>
              <a:rPr lang="fi-FI" sz="1600" dirty="0"/>
              <a:t> </a:t>
            </a:r>
            <a:r>
              <a:rPr lang="fi-FI" sz="1600" dirty="0" err="1"/>
              <a:t>having</a:t>
            </a:r>
            <a:r>
              <a:rPr lang="fi-FI" sz="1600" dirty="0"/>
              <a:t> an </a:t>
            </a:r>
            <a:r>
              <a:rPr lang="fi-FI" sz="1600" dirty="0" err="1"/>
              <a:t>equal</a:t>
            </a:r>
            <a:r>
              <a:rPr lang="fi-FI" sz="1600" dirty="0"/>
              <a:t> </a:t>
            </a:r>
            <a:r>
              <a:rPr lang="fi-FI" sz="1600" dirty="0" err="1"/>
              <a:t>spacing</a:t>
            </a:r>
            <a:r>
              <a:rPr lang="fi-FI" sz="1600" dirty="0"/>
              <a:t> in x and y </a:t>
            </a:r>
            <a:r>
              <a:rPr lang="fi-FI" sz="1600" dirty="0" err="1"/>
              <a:t>dimensions</a:t>
            </a:r>
            <a:endParaRPr lang="fi-FI" sz="1600" dirty="0"/>
          </a:p>
          <a:p>
            <a:r>
              <a:rPr lang="fi-FI" sz="2400" dirty="0"/>
              <a:t>Building </a:t>
            </a:r>
            <a:r>
              <a:rPr lang="fi-FI" sz="2400" dirty="0" err="1"/>
              <a:t>blocks</a:t>
            </a:r>
            <a:r>
              <a:rPr lang="fi-FI" sz="2400" dirty="0"/>
              <a:t> of </a:t>
            </a:r>
            <a:r>
              <a:rPr lang="fi-FI" sz="2400" dirty="0" err="1"/>
              <a:t>raster</a:t>
            </a:r>
            <a:r>
              <a:rPr lang="fi-FI" sz="2400" dirty="0"/>
              <a:t> data</a:t>
            </a:r>
          </a:p>
          <a:p>
            <a:pPr lvl="1"/>
            <a:r>
              <a:rPr lang="fi-FI" sz="1600" dirty="0"/>
              <a:t>Cell </a:t>
            </a:r>
            <a:r>
              <a:rPr lang="fi-FI" sz="1600" dirty="0" err="1"/>
              <a:t>values</a:t>
            </a:r>
            <a:endParaRPr lang="fi-FI" sz="1600" dirty="0"/>
          </a:p>
          <a:p>
            <a:pPr lvl="1"/>
            <a:r>
              <a:rPr lang="fi-FI" sz="1600" dirty="0"/>
              <a:t>Data </a:t>
            </a:r>
            <a:r>
              <a:rPr lang="fi-FI" sz="1600" dirty="0" err="1"/>
              <a:t>type</a:t>
            </a:r>
            <a:endParaRPr lang="fi-FI" sz="1600" dirty="0"/>
          </a:p>
          <a:p>
            <a:pPr lvl="2"/>
            <a:r>
              <a:rPr lang="fi-FI" sz="1400" dirty="0" err="1"/>
              <a:t>Integer</a:t>
            </a:r>
            <a:r>
              <a:rPr lang="fi-FI" sz="1400" dirty="0"/>
              <a:t>, </a:t>
            </a:r>
            <a:r>
              <a:rPr lang="fi-FI" sz="1400" dirty="0" err="1"/>
              <a:t>floating</a:t>
            </a:r>
            <a:r>
              <a:rPr lang="fi-FI" sz="1400" dirty="0"/>
              <a:t> </a:t>
            </a:r>
            <a:r>
              <a:rPr lang="fi-FI" sz="1400" dirty="0" err="1"/>
              <a:t>number</a:t>
            </a:r>
            <a:endParaRPr lang="fi-FI" sz="1400" dirty="0"/>
          </a:p>
          <a:p>
            <a:pPr lvl="1"/>
            <a:r>
              <a:rPr lang="fi-FI" sz="1600" dirty="0" err="1"/>
              <a:t>Size</a:t>
            </a:r>
            <a:r>
              <a:rPr lang="fi-FI" sz="1600" dirty="0"/>
              <a:t> of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raster</a:t>
            </a:r>
            <a:endParaRPr lang="fi-FI" sz="1600" dirty="0"/>
          </a:p>
          <a:p>
            <a:pPr lvl="2"/>
            <a:r>
              <a:rPr lang="fi-FI" sz="1400" dirty="0" err="1"/>
              <a:t>Number</a:t>
            </a:r>
            <a:r>
              <a:rPr lang="fi-FI" sz="1400" dirty="0"/>
              <a:t> of </a:t>
            </a:r>
            <a:r>
              <a:rPr lang="fi-FI" sz="1400" dirty="0" err="1"/>
              <a:t>rows</a:t>
            </a:r>
            <a:r>
              <a:rPr lang="fi-FI" sz="1400" dirty="0"/>
              <a:t>, </a:t>
            </a:r>
            <a:r>
              <a:rPr lang="fi-FI" sz="1400" dirty="0" err="1"/>
              <a:t>number</a:t>
            </a:r>
            <a:r>
              <a:rPr lang="fi-FI" sz="1400" dirty="0"/>
              <a:t> of </a:t>
            </a:r>
            <a:r>
              <a:rPr lang="fi-FI" sz="1400" dirty="0" err="1"/>
              <a:t>columns</a:t>
            </a:r>
            <a:r>
              <a:rPr lang="fi-FI" sz="1400" dirty="0"/>
              <a:t>, </a:t>
            </a:r>
            <a:r>
              <a:rPr lang="fi-FI" sz="1400" dirty="0" err="1"/>
              <a:t>cell</a:t>
            </a:r>
            <a:r>
              <a:rPr lang="fi-FI" sz="1400" dirty="0"/>
              <a:t> </a:t>
            </a:r>
            <a:r>
              <a:rPr lang="fi-FI" sz="1400" dirty="0" err="1"/>
              <a:t>size</a:t>
            </a:r>
            <a:endParaRPr lang="fi-FI" sz="1400" dirty="0"/>
          </a:p>
          <a:p>
            <a:pPr lvl="1"/>
            <a:r>
              <a:rPr lang="fi-FI" sz="1600" dirty="0" err="1"/>
              <a:t>Location</a:t>
            </a:r>
            <a:r>
              <a:rPr lang="fi-FI" sz="1600" dirty="0"/>
              <a:t> of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raster</a:t>
            </a:r>
            <a:endParaRPr lang="fi-FI" sz="1600" dirty="0"/>
          </a:p>
          <a:p>
            <a:pPr lvl="2"/>
            <a:r>
              <a:rPr lang="fi-FI" sz="1400" dirty="0" err="1"/>
              <a:t>Coordinates</a:t>
            </a:r>
            <a:r>
              <a:rPr lang="fi-FI" sz="1400" dirty="0"/>
              <a:t> of a </a:t>
            </a:r>
            <a:r>
              <a:rPr lang="fi-FI" sz="1400" dirty="0" err="1"/>
              <a:t>give</a:t>
            </a:r>
            <a:r>
              <a:rPr lang="fi-FI" sz="1400" dirty="0"/>
              <a:t> </a:t>
            </a:r>
            <a:r>
              <a:rPr lang="fi-FI" sz="1400" dirty="0" err="1"/>
              <a:t>cell</a:t>
            </a:r>
            <a:r>
              <a:rPr lang="fi-FI" sz="1400" dirty="0"/>
              <a:t> </a:t>
            </a:r>
            <a:r>
              <a:rPr lang="en-US" sz="1400" dirty="0"/>
              <a:t>(e.g. the lower left corner)</a:t>
            </a:r>
          </a:p>
          <a:p>
            <a:pPr lvl="1"/>
            <a:r>
              <a:rPr lang="fi-FI" sz="1600" dirty="0" err="1"/>
              <a:t>NoData</a:t>
            </a:r>
            <a:r>
              <a:rPr lang="fi-FI" sz="1600" dirty="0"/>
              <a:t> </a:t>
            </a:r>
            <a:r>
              <a:rPr lang="fi-FI" sz="1600" dirty="0" err="1"/>
              <a:t>value</a:t>
            </a:r>
            <a:endParaRPr lang="fi-FI" sz="1600" dirty="0"/>
          </a:p>
        </p:txBody>
      </p:sp>
      <p:pic>
        <p:nvPicPr>
          <p:cNvPr id="7" name="Picture 2" descr="https://i.vimeocdn.com/video/366022803_1280x7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9" t="16949" r="50885" b="8765"/>
          <a:stretch/>
        </p:blipFill>
        <p:spPr bwMode="auto">
          <a:xfrm>
            <a:off x="6186838" y="3098978"/>
            <a:ext cx="2352516" cy="250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4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Grid </a:t>
            </a:r>
            <a:r>
              <a:rPr lang="fi-FI" dirty="0" err="1"/>
              <a:t>coordinates</a:t>
            </a:r>
            <a:r>
              <a:rPr lang="fi-FI" dirty="0"/>
              <a:t> vs. </a:t>
            </a:r>
            <a:r>
              <a:rPr lang="fi-FI" dirty="0" err="1"/>
              <a:t>map</a:t>
            </a:r>
            <a:r>
              <a:rPr lang="fi-FI" dirty="0"/>
              <a:t> </a:t>
            </a:r>
            <a:r>
              <a:rPr lang="fi-FI" dirty="0" err="1"/>
              <a:t>coordinates</a:t>
            </a:r>
            <a:endParaRPr lang="fi-FI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828" y="1115995"/>
            <a:ext cx="5442833" cy="46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169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Vector</a:t>
            </a:r>
            <a:r>
              <a:rPr lang="fi-FI" dirty="0"/>
              <a:t> Data</a:t>
            </a:r>
          </a:p>
        </p:txBody>
      </p:sp>
      <p:pic>
        <p:nvPicPr>
          <p:cNvPr id="4" name="Picture 2" descr="https://i.vimeocdn.com/video/366022803_1280x7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6" t="17073" r="14094" b="10087"/>
          <a:stretch/>
        </p:blipFill>
        <p:spPr bwMode="auto">
          <a:xfrm>
            <a:off x="5990706" y="3147616"/>
            <a:ext cx="2354094" cy="24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quarter" idx="17"/>
          </p:nvPr>
        </p:nvSpPr>
        <p:spPr>
          <a:xfrm>
            <a:off x="572400" y="1740023"/>
            <a:ext cx="7772400" cy="1557654"/>
          </a:xfrm>
        </p:spPr>
        <p:txBody>
          <a:bodyPr/>
          <a:lstStyle/>
          <a:p>
            <a:r>
              <a:rPr lang="fi-FI" dirty="0" err="1"/>
              <a:t>Features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(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cities</a:t>
            </a:r>
            <a:r>
              <a:rPr lang="fi-FI" dirty="0"/>
              <a:t>, </a:t>
            </a:r>
            <a:r>
              <a:rPr lang="fi-FI" dirty="0" err="1"/>
              <a:t>rivers</a:t>
            </a:r>
            <a:r>
              <a:rPr lang="fi-FI" dirty="0"/>
              <a:t>, country </a:t>
            </a:r>
            <a:r>
              <a:rPr lang="fi-FI" dirty="0" err="1"/>
              <a:t>borderes</a:t>
            </a:r>
            <a:r>
              <a:rPr lang="fi-FI" dirty="0"/>
              <a:t>…)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respresented</a:t>
            </a:r>
            <a:r>
              <a:rPr lang="fi-FI" dirty="0"/>
              <a:t> a set of </a:t>
            </a:r>
            <a:r>
              <a:rPr lang="fi-FI" dirty="0" err="1"/>
              <a:t>x,y</a:t>
            </a:r>
            <a:r>
              <a:rPr lang="fi-FI" dirty="0"/>
              <a:t> </a:t>
            </a:r>
            <a:r>
              <a:rPr lang="fi-FI" dirty="0" err="1"/>
              <a:t>coordinate</a:t>
            </a:r>
            <a:r>
              <a:rPr lang="fi-FI" dirty="0"/>
              <a:t> </a:t>
            </a:r>
            <a:r>
              <a:rPr lang="fi-FI" dirty="0" err="1"/>
              <a:t>pairs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joined</a:t>
            </a:r>
            <a:r>
              <a:rPr lang="fi-FI" dirty="0"/>
              <a:t> in a </a:t>
            </a:r>
            <a:r>
              <a:rPr lang="fi-FI" dirty="0" err="1"/>
              <a:t>given</a:t>
            </a:r>
            <a:r>
              <a:rPr lang="fi-FI" dirty="0"/>
              <a:t> </a:t>
            </a:r>
            <a:r>
              <a:rPr lang="fi-FI" dirty="0" err="1"/>
              <a:t>order</a:t>
            </a:r>
            <a:endParaRPr lang="fi-FI" dirty="0"/>
          </a:p>
          <a:p>
            <a:pPr lvl="1"/>
            <a:r>
              <a:rPr lang="fi-FI" sz="1600" dirty="0" err="1"/>
              <a:t>Points</a:t>
            </a:r>
            <a:r>
              <a:rPr lang="fi-FI" sz="1600" dirty="0"/>
              <a:t>, </a:t>
            </a:r>
            <a:r>
              <a:rPr lang="fi-FI" sz="1600" dirty="0" err="1"/>
              <a:t>lines</a:t>
            </a:r>
            <a:r>
              <a:rPr lang="fi-FI" sz="1600" dirty="0"/>
              <a:t>, </a:t>
            </a:r>
            <a:r>
              <a:rPr lang="fi-FI" sz="1600" dirty="0" err="1"/>
              <a:t>polygons</a:t>
            </a:r>
            <a:endParaRPr lang="fi-FI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2400" y="3147616"/>
            <a:ext cx="5418306" cy="247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Building </a:t>
            </a:r>
            <a:r>
              <a:rPr lang="fi-FI" dirty="0" err="1"/>
              <a:t>blocks</a:t>
            </a:r>
            <a:r>
              <a:rPr lang="fi-FI" dirty="0"/>
              <a:t> of </a:t>
            </a:r>
            <a:r>
              <a:rPr lang="fi-FI" dirty="0" err="1"/>
              <a:t>vector</a:t>
            </a:r>
            <a:r>
              <a:rPr lang="fi-FI" dirty="0"/>
              <a:t> data</a:t>
            </a:r>
          </a:p>
          <a:p>
            <a:pPr lvl="1"/>
            <a:r>
              <a:rPr lang="fi-FI" sz="1600" dirty="0"/>
              <a:t>Point </a:t>
            </a:r>
            <a:r>
              <a:rPr lang="fi-FI" sz="1600" dirty="0" err="1"/>
              <a:t>coordinates</a:t>
            </a:r>
            <a:r>
              <a:rPr lang="fi-FI" sz="1600" dirty="0"/>
              <a:t>, </a:t>
            </a:r>
            <a:r>
              <a:rPr lang="fi-FI" sz="1600" dirty="0" err="1"/>
              <a:t>information</a:t>
            </a:r>
            <a:r>
              <a:rPr lang="fi-FI" sz="1600" dirty="0"/>
              <a:t> </a:t>
            </a:r>
            <a:r>
              <a:rPr lang="fi-FI" sz="1600" dirty="0" err="1"/>
              <a:t>how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coordinates</a:t>
            </a:r>
            <a:r>
              <a:rPr lang="fi-FI" sz="1600" dirty="0"/>
              <a:t> </a:t>
            </a:r>
            <a:r>
              <a:rPr lang="fi-FI" sz="1600" dirty="0" err="1"/>
              <a:t>connect</a:t>
            </a:r>
            <a:r>
              <a:rPr lang="fi-FI" sz="1600" dirty="0"/>
              <a:t> to </a:t>
            </a:r>
            <a:r>
              <a:rPr lang="fi-FI" sz="1600" dirty="0" err="1"/>
              <a:t>each</a:t>
            </a:r>
            <a:r>
              <a:rPr lang="fi-FI" sz="1600" dirty="0"/>
              <a:t> </a:t>
            </a:r>
            <a:r>
              <a:rPr lang="fi-FI" sz="1600" dirty="0" err="1"/>
              <a:t>other</a:t>
            </a:r>
            <a:endParaRPr lang="fi-FI" sz="1600" dirty="0"/>
          </a:p>
          <a:p>
            <a:pPr lvl="1"/>
            <a:r>
              <a:rPr lang="fi-FI" sz="1600" dirty="0" err="1"/>
              <a:t>Extent</a:t>
            </a:r>
            <a:r>
              <a:rPr lang="fi-FI" sz="1600" dirty="0"/>
              <a:t>: </a:t>
            </a:r>
            <a:r>
              <a:rPr lang="en-US" sz="1600" dirty="0"/>
              <a:t>specifies the region within which the vector features are located</a:t>
            </a:r>
          </a:p>
          <a:p>
            <a:pPr lvl="1"/>
            <a:r>
              <a:rPr lang="en-US" sz="1600" dirty="0"/>
              <a:t>Field values: information about the location that the vector represents on the map</a:t>
            </a:r>
          </a:p>
          <a:p>
            <a:pPr lvl="2"/>
            <a:r>
              <a:rPr lang="en-US" sz="1400" dirty="0"/>
              <a:t>E.g. if a point represents a city, a field called </a:t>
            </a:r>
            <a:r>
              <a:rPr lang="en-US" sz="1400" i="1" dirty="0" err="1"/>
              <a:t>CityName</a:t>
            </a:r>
            <a:r>
              <a:rPr lang="en-US" sz="1400" dirty="0"/>
              <a:t> could have a value of </a:t>
            </a:r>
            <a:r>
              <a:rPr lang="en-US" sz="1400" i="1" dirty="0"/>
              <a:t>Helsinki</a:t>
            </a:r>
          </a:p>
          <a:p>
            <a:pPr lvl="2"/>
            <a:endParaRPr lang="en-US" sz="1400" dirty="0"/>
          </a:p>
          <a:p>
            <a:pPr lvl="1"/>
            <a:endParaRPr lang="en-US" sz="1600" dirty="0"/>
          </a:p>
          <a:p>
            <a:pPr lvl="1"/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31348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Raster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Vector</a:t>
            </a:r>
            <a:r>
              <a:rPr lang="fi-FI" dirty="0"/>
              <a:t> </a:t>
            </a:r>
            <a:r>
              <a:rPr lang="fi-FI" dirty="0" err="1"/>
              <a:t>Representation</a:t>
            </a:r>
            <a:r>
              <a:rPr lang="fi-FI" dirty="0"/>
              <a:t>?</a:t>
            </a:r>
          </a:p>
        </p:txBody>
      </p:sp>
      <p:pic>
        <p:nvPicPr>
          <p:cNvPr id="1026" name="Picture 2" descr="raster-vector-gis-i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12" y="1225131"/>
            <a:ext cx="566737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7575" y="5130798"/>
            <a:ext cx="1526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/>
              <a:t>Figure</a:t>
            </a:r>
            <a:r>
              <a:rPr lang="fi-FI" sz="1000" dirty="0"/>
              <a:t>: </a:t>
            </a:r>
            <a:r>
              <a:rPr lang="fi-FI" sz="1000" dirty="0">
                <a:hlinkClick r:id="rId3"/>
              </a:rPr>
              <a:t>Ayyappan</a:t>
            </a:r>
            <a:r>
              <a:rPr lang="fi-FI" sz="1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6772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Raster</a:t>
            </a:r>
            <a:r>
              <a:rPr lang="fi-FI" dirty="0"/>
              <a:t> Data: </a:t>
            </a:r>
            <a:r>
              <a:rPr lang="fi-FI" dirty="0" err="1"/>
              <a:t>Pros</a:t>
            </a:r>
            <a:r>
              <a:rPr lang="fi-FI" dirty="0"/>
              <a:t> and </a:t>
            </a:r>
            <a:r>
              <a:rPr lang="fi-FI" dirty="0" err="1"/>
              <a:t>Cons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dirty="0"/>
              <a:t>Data </a:t>
            </a:r>
            <a:r>
              <a:rPr lang="fi-FI" dirty="0" err="1"/>
              <a:t>analysis</a:t>
            </a:r>
            <a:r>
              <a:rPr lang="fi-FI" dirty="0"/>
              <a:t> is </a:t>
            </a:r>
            <a:r>
              <a:rPr lang="fi-FI" dirty="0" err="1"/>
              <a:t>easy</a:t>
            </a:r>
            <a:r>
              <a:rPr lang="fi-FI" dirty="0"/>
              <a:t> to </a:t>
            </a:r>
            <a:r>
              <a:rPr lang="fi-FI" dirty="0" err="1"/>
              <a:t>programme</a:t>
            </a:r>
            <a:r>
              <a:rPr lang="fi-FI" dirty="0"/>
              <a:t> and </a:t>
            </a:r>
            <a:r>
              <a:rPr lang="fi-FI" dirty="0" err="1"/>
              <a:t>quick</a:t>
            </a:r>
            <a:r>
              <a:rPr lang="fi-FI" dirty="0"/>
              <a:t> to </a:t>
            </a:r>
            <a:r>
              <a:rPr lang="fi-FI" dirty="0" err="1"/>
              <a:t>perform</a:t>
            </a:r>
            <a:endParaRPr lang="fi-FI" dirty="0"/>
          </a:p>
          <a:p>
            <a:pPr lvl="1"/>
            <a:r>
              <a:rPr lang="fi-FI" dirty="0"/>
              <a:t>Position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grid</a:t>
            </a:r>
            <a:r>
              <a:rPr lang="fi-FI" dirty="0"/>
              <a:t> </a:t>
            </a:r>
            <a:r>
              <a:rPr lang="fi-FI" dirty="0" err="1"/>
              <a:t>implies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geographic</a:t>
            </a:r>
            <a:r>
              <a:rPr lang="fi-FI" dirty="0"/>
              <a:t> </a:t>
            </a:r>
            <a:r>
              <a:rPr lang="fi-FI" dirty="0" err="1"/>
              <a:t>location</a:t>
            </a:r>
            <a:endParaRPr lang="fi-FI" dirty="0"/>
          </a:p>
          <a:p>
            <a:r>
              <a:rPr lang="fi-FI" dirty="0" err="1"/>
              <a:t>Representation</a:t>
            </a:r>
            <a:r>
              <a:rPr lang="fi-FI" dirty="0"/>
              <a:t> of </a:t>
            </a:r>
            <a:r>
              <a:rPr lang="fi-FI" dirty="0" err="1"/>
              <a:t>continuous</a:t>
            </a:r>
            <a:r>
              <a:rPr lang="fi-FI" dirty="0"/>
              <a:t> data (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elevation</a:t>
            </a:r>
            <a:r>
              <a:rPr lang="fi-FI" dirty="0"/>
              <a:t>) is just as </a:t>
            </a:r>
            <a:r>
              <a:rPr lang="fi-FI" dirty="0" err="1"/>
              <a:t>easy</a:t>
            </a:r>
            <a:r>
              <a:rPr lang="fi-FI" dirty="0"/>
              <a:t> as </a:t>
            </a:r>
            <a:r>
              <a:rPr lang="fi-FI" dirty="0" err="1"/>
              <a:t>representation</a:t>
            </a:r>
            <a:r>
              <a:rPr lang="fi-FI" dirty="0"/>
              <a:t> of </a:t>
            </a:r>
            <a:r>
              <a:rPr lang="fi-FI" dirty="0" err="1"/>
              <a:t>discrete</a:t>
            </a:r>
            <a:r>
              <a:rPr lang="fi-FI" dirty="0"/>
              <a:t> data (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location</a:t>
            </a:r>
            <a:r>
              <a:rPr lang="fi-FI" dirty="0"/>
              <a:t> of </a:t>
            </a:r>
            <a:r>
              <a:rPr lang="fi-FI" dirty="0" err="1"/>
              <a:t>national</a:t>
            </a:r>
            <a:r>
              <a:rPr lang="fi-FI" dirty="0"/>
              <a:t> </a:t>
            </a:r>
            <a:r>
              <a:rPr lang="fi-FI" dirty="0" err="1"/>
              <a:t>parks</a:t>
            </a:r>
            <a:r>
              <a:rPr lang="fi-FI" dirty="0"/>
              <a:t>)</a:t>
            </a:r>
          </a:p>
          <a:p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location</a:t>
            </a:r>
            <a:r>
              <a:rPr lang="fi-FI" dirty="0"/>
              <a:t> (</a:t>
            </a:r>
            <a:r>
              <a:rPr lang="fi-FI" dirty="0" err="1"/>
              <a:t>grid</a:t>
            </a:r>
            <a:r>
              <a:rPr lang="fi-FI" dirty="0"/>
              <a:t> </a:t>
            </a:r>
            <a:r>
              <a:rPr lang="fi-FI" dirty="0" err="1"/>
              <a:t>cell</a:t>
            </a:r>
            <a:r>
              <a:rPr lang="fi-FI" dirty="0"/>
              <a:t>) is </a:t>
            </a:r>
            <a:r>
              <a:rPr lang="fi-FI" dirty="0" err="1"/>
              <a:t>included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raster</a:t>
            </a:r>
            <a:r>
              <a:rPr lang="fi-FI" dirty="0"/>
              <a:t> </a:t>
            </a:r>
            <a:r>
              <a:rPr lang="fi-FI" dirty="0" err="1"/>
              <a:t>irrespective</a:t>
            </a:r>
            <a:r>
              <a:rPr lang="fi-FI" dirty="0"/>
              <a:t> </a:t>
            </a:r>
            <a:r>
              <a:rPr lang="fi-FI" dirty="0" err="1"/>
              <a:t>wheter</a:t>
            </a:r>
            <a:r>
              <a:rPr lang="fi-FI" dirty="0"/>
              <a:t> it is </a:t>
            </a:r>
            <a:r>
              <a:rPr lang="fi-FI" dirty="0" err="1"/>
              <a:t>relevant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=&gt; </a:t>
            </a:r>
            <a:r>
              <a:rPr lang="fi-FI" dirty="0" err="1"/>
              <a:t>inefficient</a:t>
            </a:r>
            <a:r>
              <a:rPr lang="fi-FI" dirty="0"/>
              <a:t> </a:t>
            </a:r>
            <a:r>
              <a:rPr lang="fi-FI" dirty="0" err="1"/>
              <a:t>storage</a:t>
            </a:r>
            <a:endParaRPr lang="fi-FI" dirty="0"/>
          </a:p>
          <a:p>
            <a:r>
              <a:rPr lang="fi-FI" dirty="0" err="1"/>
              <a:t>Inaccurate</a:t>
            </a:r>
            <a:r>
              <a:rPr lang="fi-FI" dirty="0"/>
              <a:t> </a:t>
            </a:r>
            <a:r>
              <a:rPr lang="fi-FI" dirty="0" err="1"/>
              <a:t>scaling</a:t>
            </a:r>
            <a:r>
              <a:rPr lang="fi-FI" dirty="0"/>
              <a:t> in </a:t>
            </a:r>
            <a:r>
              <a:rPr lang="fi-FI" dirty="0" err="1"/>
              <a:t>space</a:t>
            </a:r>
            <a:r>
              <a:rPr lang="fi-FI" dirty="0"/>
              <a:t> (</a:t>
            </a:r>
            <a:r>
              <a:rPr lang="fi-FI" dirty="0" err="1"/>
              <a:t>zooming</a:t>
            </a:r>
            <a:r>
              <a:rPr lang="fi-FI" dirty="0"/>
              <a:t>), </a:t>
            </a:r>
            <a:r>
              <a:rPr lang="fi-FI" dirty="0" err="1"/>
              <a:t>linear</a:t>
            </a:r>
            <a:r>
              <a:rPr lang="fi-FI" dirty="0"/>
              <a:t> </a:t>
            </a:r>
            <a:r>
              <a:rPr lang="fi-FI" dirty="0" err="1"/>
              <a:t>features</a:t>
            </a:r>
            <a:r>
              <a:rPr lang="fi-FI" dirty="0"/>
              <a:t> </a:t>
            </a:r>
            <a:r>
              <a:rPr lang="fi-FI" dirty="0" err="1"/>
              <a:t>become</a:t>
            </a:r>
            <a:r>
              <a:rPr lang="fi-FI" dirty="0"/>
              <a:t> ’</a:t>
            </a:r>
            <a:r>
              <a:rPr lang="fi-FI" dirty="0" err="1"/>
              <a:t>zigzagged</a:t>
            </a:r>
            <a:r>
              <a:rPr lang="fi-FI" dirty="0"/>
              <a:t>’</a:t>
            </a:r>
          </a:p>
          <a:p>
            <a:r>
              <a:rPr lang="fi-FI" dirty="0" err="1"/>
              <a:t>Representing</a:t>
            </a:r>
            <a:r>
              <a:rPr lang="fi-FI" dirty="0"/>
              <a:t> </a:t>
            </a:r>
            <a:r>
              <a:rPr lang="fi-FI" dirty="0" err="1"/>
              <a:t>topological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is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straigtforaward</a:t>
            </a:r>
            <a:r>
              <a:rPr lang="fi-FI" dirty="0"/>
              <a:t>  (</a:t>
            </a:r>
            <a:r>
              <a:rPr lang="fi-FI" dirty="0" err="1"/>
              <a:t>needed</a:t>
            </a:r>
            <a:r>
              <a:rPr lang="fi-FI" dirty="0"/>
              <a:t> </a:t>
            </a:r>
            <a:r>
              <a:rPr lang="fi-FI" dirty="0" err="1"/>
              <a:t>e.g</a:t>
            </a:r>
            <a:r>
              <a:rPr lang="fi-FI" dirty="0"/>
              <a:t>. in </a:t>
            </a:r>
            <a:r>
              <a:rPr lang="fi-FI" dirty="0" err="1"/>
              <a:t>network</a:t>
            </a:r>
            <a:r>
              <a:rPr lang="fi-FI" dirty="0"/>
              <a:t> </a:t>
            </a:r>
            <a:r>
              <a:rPr lang="fi-FI" dirty="0" err="1"/>
              <a:t>anaysis</a:t>
            </a:r>
            <a:r>
              <a:rPr lang="fi-FI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20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Vector</a:t>
            </a:r>
            <a:r>
              <a:rPr lang="fi-FI" dirty="0"/>
              <a:t> Data: </a:t>
            </a:r>
            <a:r>
              <a:rPr lang="fi-FI" dirty="0" err="1"/>
              <a:t>Pros</a:t>
            </a:r>
            <a:r>
              <a:rPr lang="fi-FI" dirty="0"/>
              <a:t> and </a:t>
            </a:r>
            <a:r>
              <a:rPr lang="fi-FI" dirty="0" err="1"/>
              <a:t>Cons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i-FI" dirty="0"/>
              <a:t>Can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represented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resolution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original</a:t>
            </a:r>
            <a:r>
              <a:rPr lang="fi-FI" dirty="0"/>
              <a:t> data</a:t>
            </a:r>
          </a:p>
          <a:p>
            <a:r>
              <a:rPr lang="en-US" dirty="0"/>
              <a:t>Describing complex geometries is easy and does not consume much space</a:t>
            </a:r>
          </a:p>
          <a:p>
            <a:r>
              <a:rPr lang="fi-FI" dirty="0" err="1"/>
              <a:t>Continuous</a:t>
            </a:r>
            <a:r>
              <a:rPr lang="fi-FI" dirty="0"/>
              <a:t> data is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efficiently</a:t>
            </a:r>
            <a:r>
              <a:rPr lang="fi-FI" dirty="0"/>
              <a:t> </a:t>
            </a:r>
            <a:r>
              <a:rPr lang="fi-FI" dirty="0" err="1"/>
              <a:t>represneted</a:t>
            </a:r>
            <a:endParaRPr lang="fi-FI" dirty="0"/>
          </a:p>
          <a:p>
            <a:r>
              <a:rPr lang="en-US" dirty="0"/>
              <a:t>Geospatial analyses for continuous variables (such as elevation) are inefficient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0147404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teknilline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aalto_teknillinen</Template>
  <TotalTime>6863</TotalTime>
  <Words>1035</Words>
  <Application>Microsoft Office PowerPoint</Application>
  <PresentationFormat>On-screen Show (4:3)</PresentationFormat>
  <Paragraphs>112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aalto_teknillinen</vt:lpstr>
      <vt:lpstr>Aalto Content - Green</vt:lpstr>
      <vt:lpstr>WAT-E1100  Water and Environmental Engineering </vt:lpstr>
      <vt:lpstr>What do we mean by GIS?</vt:lpstr>
      <vt:lpstr>Two Types of Spatial Data</vt:lpstr>
      <vt:lpstr>Raster Data</vt:lpstr>
      <vt:lpstr>Grid coordinates vs. map coordinates</vt:lpstr>
      <vt:lpstr>Vector Data</vt:lpstr>
      <vt:lpstr>Raster or Vector Representation?</vt:lpstr>
      <vt:lpstr>Raster Data: Pros and Cons</vt:lpstr>
      <vt:lpstr>Vector Data: Pros and Cons</vt:lpstr>
      <vt:lpstr>Efficient Analysis (Raster Data)</vt:lpstr>
      <vt:lpstr>Efficient Storage (Vector Data)</vt:lpstr>
      <vt:lpstr>Geoprocessing</vt:lpstr>
      <vt:lpstr>Map Algebra </vt:lpstr>
      <vt:lpstr>Geographic Coordinate Systems</vt:lpstr>
      <vt:lpstr>Cartographic Projections</vt:lpstr>
      <vt:lpstr>Coordinate Systems</vt:lpstr>
      <vt:lpstr>Conversion Between Coordinate Systems</vt:lpstr>
      <vt:lpstr>GIS courses in Aalto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tkokko</dc:creator>
  <cp:lastModifiedBy>Kokkonen Teemu</cp:lastModifiedBy>
  <cp:revision>683</cp:revision>
  <dcterms:created xsi:type="dcterms:W3CDTF">2010-01-13T11:40:37Z</dcterms:created>
  <dcterms:modified xsi:type="dcterms:W3CDTF">2022-09-27T05:56:19Z</dcterms:modified>
</cp:coreProperties>
</file>