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04" r:id="rId2"/>
    <p:sldId id="465" r:id="rId3"/>
    <p:sldId id="556" r:id="rId4"/>
    <p:sldId id="557" r:id="rId5"/>
    <p:sldId id="558" r:id="rId6"/>
    <p:sldId id="447" r:id="rId7"/>
    <p:sldId id="519" r:id="rId8"/>
  </p:sldIdLst>
  <p:sldSz cx="9906000" cy="6858000" type="A4"/>
  <p:notesSz cx="6858000" cy="9144000"/>
  <p:defaultTextStyle>
    <a:defPPr>
      <a:defRPr lang="fi-FI"/>
    </a:defPPr>
    <a:lvl1pPr marL="0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rnrooth, Essi" initials="EE" lastIdx="6" clrIdx="0">
    <p:extLst>
      <p:ext uri="{19B8F6BF-5375-455C-9EA6-DF929625EA0E}">
        <p15:presenceInfo xmlns:p15="http://schemas.microsoft.com/office/powerpoint/2012/main" userId="S::Essi.ehrnrooth@wsp.com::585a2c3e-317c-4542-8eb0-dd73015097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08" autoAdjust="0"/>
  </p:normalViewPr>
  <p:slideViewPr>
    <p:cSldViewPr>
      <p:cViewPr varScale="1">
        <p:scale>
          <a:sx n="80" d="100"/>
          <a:sy n="80" d="100"/>
        </p:scale>
        <p:origin x="1330" y="4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884E3-E60D-413E-8C3D-2C022AD9394D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F58C-2C6C-489E-876D-8BA2378E7D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91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5F58C-2C6C-489E-876D-8BA2378E7D4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10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5F58C-2C6C-489E-876D-8BA2378E7D4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21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5F58C-2C6C-489E-876D-8BA2378E7D4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58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5F58C-2C6C-489E-876D-8BA2378E7D4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96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i="1" dirty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i="1" dirty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EKOLOGIA JA KESTÄVYYSNÄKÖKULMA: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fi-FI" sz="1200" i="1" dirty="0">
                <a:solidFill>
                  <a:srgbClr val="00B050"/>
                </a:solidFill>
              </a:rPr>
              <a:t>Luonnon ja ympäristön välinen suhde..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fi-FI" sz="1200" i="1" dirty="0">
                <a:solidFill>
                  <a:srgbClr val="00B050"/>
                </a:solidFill>
              </a:rPr>
              <a:t>Puhutaan ekosysteemipalveluista, eli kaupunkiympäristön viher- ja vesialueiden ihmiselle tuottamista ja ylläpitämistä erilaisista hyödyistä, yksi ympäristön tarkastelun lähtökohta.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fi-FI" sz="1200" i="1" dirty="0">
                <a:solidFill>
                  <a:srgbClr val="00B050"/>
                </a:solidFill>
              </a:rPr>
              <a:t>Tämän suurotsikon alla voisi pohtia esim.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-pitääkö kasvillisuus yllä luonnon monimuotoisuutta?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-Imeyttävien pintojen määrä alueella?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-Materiaalien kestävyys ja kierrätettävyys yleisesti ottaen ja miten paikallisia materiaalit ovat?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-Vihreä infra vs. harmaa infra?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-miten saavutettava luonto eri muodoissaan kaupunkitilassa on ihmiselle? Miten helposti sen äärelle pääsee? (David </a:t>
            </a:r>
            <a:r>
              <a:rPr lang="fi-FI" sz="1200" i="1" dirty="0" err="1">
                <a:solidFill>
                  <a:srgbClr val="00B050"/>
                </a:solidFill>
              </a:rPr>
              <a:t>Sim</a:t>
            </a:r>
            <a:r>
              <a:rPr lang="fi-FI" sz="1200" i="1" dirty="0">
                <a:solidFill>
                  <a:srgbClr val="00B050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-miten luontoa voisi avata kaupunkitilassa, esim. veden kiertokulun näkyminen kaupunkitilassa vs. sen sitominen valtavan teknisen järjestelmän uumeniin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-luonnon uhkien (esim. tulvariskit osana kaupunkitilaa), miten niitä pitäisi käsitellä &gt;&gt; ympäristön kokeminen siitä irrottamisen sijaan, ”uhan” </a:t>
            </a:r>
            <a:r>
              <a:rPr lang="fi-FI" sz="1200" i="1" dirty="0" err="1">
                <a:solidFill>
                  <a:srgbClr val="00B050"/>
                </a:solidFill>
              </a:rPr>
              <a:t>käsitteleminennormaalina</a:t>
            </a:r>
            <a:r>
              <a:rPr lang="fi-FI" sz="1200" i="1" dirty="0">
                <a:solidFill>
                  <a:srgbClr val="00B050"/>
                </a:solidFill>
              </a:rPr>
              <a:t> osana kaupunkitilaa </a:t>
            </a:r>
            <a:r>
              <a:rPr lang="fi-FI" sz="1200" i="1" dirty="0">
                <a:solidFill>
                  <a:srgbClr val="00B050"/>
                </a:solidFill>
                <a:sym typeface="Wingdings" panose="05000000000000000000" pitchFamily="2" charset="2"/>
              </a:rPr>
              <a:t> tulvavallit osallistavina kaupunkirakenteina</a:t>
            </a:r>
            <a:endParaRPr lang="fi-FI" sz="1200" i="1" dirty="0">
              <a:solidFill>
                <a:srgbClr val="00B05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Vaikutusrihmaston pohdintaa ympäristössä!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Luonto, on muutakin kuin ihmisen luonto, ihmiselle luonnon tuottamat hyödyt &gt;&gt; luonnonsuojelu vs. ihmisen virkistäytyminen luonnossa &gt;&gt; eliöiden, eläinten liikkuminen ympäristössään vs. ihmisen arkiympäristö &gt;&gt; kenelle ulkoympäristöjen verkosto </a:t>
            </a:r>
            <a:r>
              <a:rPr lang="fi-FI" sz="1200" i="1" dirty="0" err="1">
                <a:solidFill>
                  <a:srgbClr val="00B050"/>
                </a:solidFill>
              </a:rPr>
              <a:t>suunnittellaan</a:t>
            </a:r>
            <a:endParaRPr lang="fi-FI" sz="1200" i="1" dirty="0">
              <a:solidFill>
                <a:srgbClr val="00B05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Rakentaminen, ympäristön suunnittelu hiilinielujen näkökulmasta &gt;&gt; esim. puisto viherpintoineen sitoo hiiltä ja samaan aikaan sen perustaminen tuottaa vaihtelevia määriä päästöjä, jolloin ilmakehään taas vapautuu hiiltä. joten päästöjen ja sitomisen suhde / tase voi silti olla negatiivinen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Mitkä ympäristön rakentamisratkaisut sitovat hiiltä tehokkaimmin ja minkä verran?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i="1" dirty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-Tänne yhteyteen mainintoina, ketkä esim. edustavat näkökulmia?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>
                <a:solidFill>
                  <a:srgbClr val="00B050"/>
                </a:solidFill>
              </a:rPr>
              <a:t>-Opiskelijoilla kysymyksiä?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i="1" dirty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i="1" dirty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i="1" dirty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i="1" dirty="0">
              <a:solidFill>
                <a:srgbClr val="00B050"/>
              </a:solidFill>
            </a:endParaRPr>
          </a:p>
          <a:p>
            <a:pPr algn="l"/>
            <a:endParaRPr lang="fi-FI" sz="1200" i="1" dirty="0">
              <a:solidFill>
                <a:srgbClr val="00B050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5F58C-2C6C-489E-876D-8BA2378E7D4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03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5F58C-2C6C-489E-876D-8BA2378E7D4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50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5F58C-2C6C-489E-876D-8BA2378E7D4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68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85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00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77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59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8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66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31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63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17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28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66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5064-FD4C-4300-9FA3-FA781D042395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53E0-E3AF-4FE4-AC4A-86843C776D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7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447600" y="6021288"/>
            <a:ext cx="10801200" cy="1470025"/>
          </a:xfrm>
        </p:spPr>
        <p:txBody>
          <a:bodyPr>
            <a:normAutofit fontScale="90000"/>
          </a:bodyPr>
          <a:lstStyle/>
          <a:p>
            <a:r>
              <a:rPr lang="fi-FI" sz="2700" dirty="0">
                <a:latin typeface="+mn-lt"/>
                <a:cs typeface="Vijaya" panose="020B0604020202020204" pitchFamily="34" charset="0"/>
              </a:rPr>
              <a:t>KAUPUNKITILAA SANOITTAMASSA</a:t>
            </a:r>
            <a:br>
              <a:rPr lang="fi-FI" sz="2400" dirty="0">
                <a:latin typeface="+mn-lt"/>
                <a:cs typeface="Vijaya" panose="020B0604020202020204" pitchFamily="34" charset="0"/>
              </a:rPr>
            </a:br>
            <a:r>
              <a:rPr lang="fi-FI" sz="2200" dirty="0">
                <a:latin typeface="+mn-lt"/>
                <a:cs typeface="Vijaya" panose="020B0604020202020204" pitchFamily="34" charset="0"/>
              </a:rPr>
              <a:t>Luento 6.10.2022</a:t>
            </a:r>
            <a:br>
              <a:rPr lang="fi-FI" sz="2400" dirty="0">
                <a:latin typeface="+mn-lt"/>
                <a:cs typeface="Vijaya" panose="020B0604020202020204" pitchFamily="34" charset="0"/>
              </a:rPr>
            </a:br>
            <a:br>
              <a:rPr lang="fi-FI" sz="2400" dirty="0">
                <a:latin typeface="+mn-lt"/>
                <a:cs typeface="Vijaya" panose="020B0604020202020204" pitchFamily="34" charset="0"/>
              </a:rPr>
            </a:br>
            <a:br>
              <a:rPr lang="fi-FI" sz="2000" dirty="0">
                <a:latin typeface="+mn-lt"/>
                <a:cs typeface="Vijaya" panose="020B0604020202020204" pitchFamily="34" charset="0"/>
              </a:rPr>
            </a:br>
            <a:endParaRPr lang="fi-FI" sz="2000" dirty="0">
              <a:latin typeface="+mn-lt"/>
              <a:cs typeface="Vijaya" panose="020B06040202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96C24C-8609-4638-A270-4C6BDD1B3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7088" r="2387" b="2449"/>
          <a:stretch/>
        </p:blipFill>
        <p:spPr>
          <a:xfrm rot="5400000">
            <a:off x="2335786" y="630118"/>
            <a:ext cx="5234428" cy="5040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B04DE302-F8A3-4474-A925-EC62F7811170}"/>
              </a:ext>
            </a:extLst>
          </p:cNvPr>
          <p:cNvSpPr txBox="1"/>
          <p:nvPr/>
        </p:nvSpPr>
        <p:spPr>
          <a:xfrm>
            <a:off x="5529064" y="5445224"/>
            <a:ext cx="6191250" cy="27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900" dirty="0" err="1">
                <a:latin typeface="+mn-lt"/>
                <a:cs typeface="Vijaya" panose="020B0604020202020204" pitchFamily="34" charset="0"/>
              </a:rPr>
              <a:t>Gehl</a:t>
            </a:r>
            <a:r>
              <a:rPr lang="fi-FI" sz="900" dirty="0">
                <a:latin typeface="+mn-lt"/>
                <a:cs typeface="Vijaya" panose="020B0604020202020204" pitchFamily="34" charset="0"/>
              </a:rPr>
              <a:t> &amp; </a:t>
            </a:r>
            <a:r>
              <a:rPr lang="fi-FI" sz="900" dirty="0" err="1">
                <a:latin typeface="+mn-lt"/>
                <a:cs typeface="Vijaya" panose="020B0604020202020204" pitchFamily="34" charset="0"/>
              </a:rPr>
              <a:t>Gemzoe</a:t>
            </a:r>
            <a:r>
              <a:rPr lang="fi-FI" sz="900" dirty="0">
                <a:latin typeface="+mn-lt"/>
                <a:cs typeface="Vijaya" panose="020B0604020202020204" pitchFamily="34" charset="0"/>
              </a:rPr>
              <a:t>: New City </a:t>
            </a:r>
            <a:r>
              <a:rPr lang="fi-FI" sz="900" dirty="0" err="1">
                <a:latin typeface="+mn-lt"/>
                <a:cs typeface="Vijaya" panose="020B0604020202020204" pitchFamily="34" charset="0"/>
              </a:rPr>
              <a:t>Spaces</a:t>
            </a:r>
            <a:r>
              <a:rPr lang="fi-FI" sz="900" dirty="0">
                <a:latin typeface="+mn-lt"/>
                <a:cs typeface="Vijaya" panose="020B0604020202020204" pitchFamily="34" charset="0"/>
              </a:rPr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145565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4D1BF0AA-B4C9-4D12-880B-16D03D571121}"/>
              </a:ext>
            </a:extLst>
          </p:cNvPr>
          <p:cNvSpPr txBox="1"/>
          <p:nvPr/>
        </p:nvSpPr>
        <p:spPr>
          <a:xfrm>
            <a:off x="560512" y="332656"/>
            <a:ext cx="7812868" cy="376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i-FI" sz="2400" dirty="0">
                <a:latin typeface="+mn-lt"/>
                <a:cs typeface="Vijaya" panose="020B0604020202020204" pitchFamily="34" charset="0"/>
              </a:rPr>
              <a:t>LUENNON SISÄLTÖ</a:t>
            </a:r>
            <a:endParaRPr lang="fi-FI" sz="2400" i="1" dirty="0">
              <a:cs typeface="Vijaya" panose="020B0604020202020204" pitchFamily="34" charset="0"/>
            </a:endParaRPr>
          </a:p>
          <a:p>
            <a:pPr marL="764669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cs typeface="Vijaya" panose="020B0604020202020204" pitchFamily="34" charset="0"/>
              </a:rPr>
              <a:t>TEORIAA: ERILAISET TAVAT HAHMOTTAA KAUPUNKITILAA</a:t>
            </a:r>
          </a:p>
          <a:p>
            <a:pPr marL="764669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cs typeface="Vijaya" panose="020B0604020202020204" pitchFamily="34" charset="0"/>
              </a:rPr>
              <a:t>OMA NÄKÖKULMASI? </a:t>
            </a:r>
          </a:p>
          <a:p>
            <a:pPr marL="764669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cs typeface="Vijaya" panose="020B0604020202020204" pitchFamily="34" charset="0"/>
              </a:rPr>
              <a:t>POHDINTAA RYHMÄSSÄ / PAREITTAIN: OPPIMISTEHTÄVÄ 3</a:t>
            </a:r>
          </a:p>
          <a:p>
            <a:pPr marL="764669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  <a:cs typeface="Vijaya" panose="020B0604020202020204" pitchFamily="34" charset="0"/>
              </a:rPr>
              <a:t>YKSILÖ- / PIENRYHMÄOHJAUSTA TARPEEN MUKAAN</a:t>
            </a:r>
          </a:p>
          <a:p>
            <a:pPr marL="764669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sz="1800" dirty="0">
              <a:latin typeface="+mn-lt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7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A326189-ECE9-4D38-8585-177EE1286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105606"/>
            <a:ext cx="4978500" cy="620371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474B4DA-D541-498C-9A4B-B69B0B4F2A2F}"/>
              </a:ext>
            </a:extLst>
          </p:cNvPr>
          <p:cNvSpPr txBox="1"/>
          <p:nvPr/>
        </p:nvSpPr>
        <p:spPr>
          <a:xfrm>
            <a:off x="4736976" y="6381328"/>
            <a:ext cx="60796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i="1" dirty="0"/>
              <a:t>ERILAISET TAVAT HAHMOTTAA KAUPUNKITILAA</a:t>
            </a:r>
          </a:p>
          <a:p>
            <a:endParaRPr lang="fi-FI" sz="1400" i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1071DC-07CC-47AC-A215-F8713F2B14E5}"/>
              </a:ext>
            </a:extLst>
          </p:cNvPr>
          <p:cNvSpPr txBox="1"/>
          <p:nvPr/>
        </p:nvSpPr>
        <p:spPr>
          <a:xfrm>
            <a:off x="1003731" y="2793122"/>
            <a:ext cx="17835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2000" i="1" dirty="0"/>
              <a:t>KEHOLLINEN &amp; SOSIAALINEN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6463694-D957-4CA4-9281-D255CBE24355}"/>
              </a:ext>
            </a:extLst>
          </p:cNvPr>
          <p:cNvSpPr txBox="1"/>
          <p:nvPr/>
        </p:nvSpPr>
        <p:spPr>
          <a:xfrm>
            <a:off x="1008133" y="1340768"/>
            <a:ext cx="40204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2000" i="1" dirty="0"/>
              <a:t>VISUAALINEN,</a:t>
            </a:r>
          </a:p>
          <a:p>
            <a:r>
              <a:rPr lang="fi-FI" sz="2000" i="1" dirty="0"/>
              <a:t>ESTEETTINEN, </a:t>
            </a:r>
          </a:p>
          <a:p>
            <a:r>
              <a:rPr lang="fi-FI" sz="2000" i="1" dirty="0"/>
              <a:t>KOLMIULOTTEINEN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3A23961-E33F-440A-AC3B-2D06D0CE266D}"/>
              </a:ext>
            </a:extLst>
          </p:cNvPr>
          <p:cNvSpPr txBox="1"/>
          <p:nvPr/>
        </p:nvSpPr>
        <p:spPr>
          <a:xfrm>
            <a:off x="1003730" y="3861048"/>
            <a:ext cx="25811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2000" i="1" dirty="0"/>
              <a:t>HISTORIALLINEN, YHTEISKUNNALLINEN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DC8497A-F4EA-46CD-AE3F-28E553D31E9D}"/>
              </a:ext>
            </a:extLst>
          </p:cNvPr>
          <p:cNvSpPr txBox="1"/>
          <p:nvPr/>
        </p:nvSpPr>
        <p:spPr>
          <a:xfrm>
            <a:off x="1003731" y="4881354"/>
            <a:ext cx="27251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2000" i="1" dirty="0"/>
              <a:t>EKOLOGIA JA KESTÄVYYSNÄKÖKULMA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30C5D7F9-B44B-453B-8996-0E00876DFF50}"/>
              </a:ext>
            </a:extLst>
          </p:cNvPr>
          <p:cNvCxnSpPr>
            <a:cxnSpLocks/>
          </p:cNvCxnSpPr>
          <p:nvPr/>
        </p:nvCxnSpPr>
        <p:spPr>
          <a:xfrm>
            <a:off x="1083739" y="5550757"/>
            <a:ext cx="422930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D3C5EFE5-62C0-4038-B205-C657F72B1F77}"/>
              </a:ext>
            </a:extLst>
          </p:cNvPr>
          <p:cNvCxnSpPr>
            <a:cxnSpLocks/>
          </p:cNvCxnSpPr>
          <p:nvPr/>
        </p:nvCxnSpPr>
        <p:spPr>
          <a:xfrm>
            <a:off x="1083739" y="4498094"/>
            <a:ext cx="422930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01D2C9A8-0E8F-43AA-8E66-986650640CBC}"/>
              </a:ext>
            </a:extLst>
          </p:cNvPr>
          <p:cNvCxnSpPr>
            <a:cxnSpLocks/>
          </p:cNvCxnSpPr>
          <p:nvPr/>
        </p:nvCxnSpPr>
        <p:spPr>
          <a:xfrm>
            <a:off x="1083739" y="3443506"/>
            <a:ext cx="422930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D7E8104-AAE4-44BD-A8DA-6EBDEB49002A}"/>
              </a:ext>
            </a:extLst>
          </p:cNvPr>
          <p:cNvCxnSpPr>
            <a:cxnSpLocks/>
          </p:cNvCxnSpPr>
          <p:nvPr/>
        </p:nvCxnSpPr>
        <p:spPr>
          <a:xfrm>
            <a:off x="1083739" y="2345952"/>
            <a:ext cx="3581229" cy="3034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0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F474B4DA-D541-498C-9A4B-B69B0B4F2A2F}"/>
              </a:ext>
            </a:extLst>
          </p:cNvPr>
          <p:cNvSpPr txBox="1"/>
          <p:nvPr/>
        </p:nvSpPr>
        <p:spPr>
          <a:xfrm>
            <a:off x="5385048" y="6309320"/>
            <a:ext cx="6079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i="1" dirty="0"/>
              <a:t>HISTORIALLINEN / YHTEISKUNNALLINEN</a:t>
            </a:r>
            <a:endParaRPr lang="fi-FI" sz="1400" i="1" dirty="0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FE8EA33-A9DF-4B97-B465-7F7612E211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"/>
          <a:stretch/>
        </p:blipFill>
        <p:spPr>
          <a:xfrm>
            <a:off x="553520" y="567428"/>
            <a:ext cx="4828032" cy="338437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8A83241-699B-4977-8326-488AB1B31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567428"/>
            <a:ext cx="3600400" cy="5453860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B40CA7FC-9265-4E9A-BD2E-4A08B2D15811}"/>
              </a:ext>
            </a:extLst>
          </p:cNvPr>
          <p:cNvSpPr txBox="1"/>
          <p:nvPr/>
        </p:nvSpPr>
        <p:spPr>
          <a:xfrm>
            <a:off x="488504" y="4293096"/>
            <a:ext cx="36724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i="1" dirty="0"/>
              <a:t>Jan </a:t>
            </a:r>
            <a:r>
              <a:rPr lang="fi-FI" sz="1600" i="1" dirty="0" err="1"/>
              <a:t>Gehl</a:t>
            </a:r>
            <a:r>
              <a:rPr lang="fi-FI" sz="1600" i="1" dirty="0"/>
              <a:t> / </a:t>
            </a:r>
          </a:p>
          <a:p>
            <a:r>
              <a:rPr lang="fi-FI" sz="1600" i="1" dirty="0"/>
              <a:t>Life </a:t>
            </a:r>
            <a:r>
              <a:rPr lang="fi-FI" sz="1600" i="1" dirty="0" err="1"/>
              <a:t>between</a:t>
            </a:r>
            <a:r>
              <a:rPr lang="fi-FI" sz="1600" i="1" dirty="0"/>
              <a:t> </a:t>
            </a:r>
            <a:r>
              <a:rPr lang="fi-FI" sz="1600" i="1" dirty="0" err="1"/>
              <a:t>buildings</a:t>
            </a:r>
            <a:r>
              <a:rPr lang="fi-FI" sz="1600" i="1" dirty="0"/>
              <a:t> (2006)</a:t>
            </a:r>
          </a:p>
          <a:p>
            <a:endParaRPr lang="fi-FI" sz="1600" i="1" dirty="0"/>
          </a:p>
          <a:p>
            <a:r>
              <a:rPr lang="fi-FI" sz="1600" i="1" dirty="0"/>
              <a:t>Ylhäällä: Piazza del Campo, Siena, Italia</a:t>
            </a:r>
          </a:p>
          <a:p>
            <a:r>
              <a:rPr lang="fi-FI" sz="1600" i="1" dirty="0"/>
              <a:t>Oikealla: </a:t>
            </a:r>
            <a:r>
              <a:rPr lang="fi-FI" sz="1600" i="1" dirty="0" err="1"/>
              <a:t>Le</a:t>
            </a:r>
            <a:r>
              <a:rPr lang="fi-FI" sz="1600" i="1" dirty="0"/>
              <a:t> Corbusier, ”</a:t>
            </a:r>
            <a:r>
              <a:rPr lang="fi-FI" sz="1600" i="1" dirty="0" err="1"/>
              <a:t>Concerning</a:t>
            </a:r>
            <a:r>
              <a:rPr lang="fi-FI" sz="1600" i="1" dirty="0"/>
              <a:t> Town Planning”, 1948</a:t>
            </a:r>
          </a:p>
        </p:txBody>
      </p:sp>
    </p:spTree>
    <p:extLst>
      <p:ext uri="{BB962C8B-B14F-4D97-AF65-F5344CB8AC3E}">
        <p14:creationId xmlns:p14="http://schemas.microsoft.com/office/powerpoint/2010/main" val="225636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F474B4DA-D541-498C-9A4B-B69B0B4F2A2F}"/>
              </a:ext>
            </a:extLst>
          </p:cNvPr>
          <p:cNvSpPr txBox="1"/>
          <p:nvPr/>
        </p:nvSpPr>
        <p:spPr>
          <a:xfrm>
            <a:off x="4903857" y="5499229"/>
            <a:ext cx="6079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i="1" dirty="0"/>
              <a:t>EKOLOGIA / KESTÄVYYSNÄKÖKULMA</a:t>
            </a:r>
          </a:p>
          <a:p>
            <a:r>
              <a:rPr lang="fi-FI" sz="1200" i="1" dirty="0" err="1"/>
              <a:t>Nomaji</a:t>
            </a:r>
            <a:r>
              <a:rPr lang="fi-FI" sz="1200" i="1" dirty="0"/>
              <a:t> maisema-arkkitehdit &amp; HKR: </a:t>
            </a:r>
          </a:p>
          <a:p>
            <a:r>
              <a:rPr lang="fi-FI" sz="1200" i="1" dirty="0"/>
              <a:t>Ekosysteemipalvelut aluesuunnittelussa – taustatietoa suunnittelijoille. 2017. </a:t>
            </a:r>
          </a:p>
          <a:p>
            <a:r>
              <a:rPr lang="en-US" sz="1200" i="1" dirty="0"/>
              <a:t>David Sim /  Soft City. Building Density for Everyday Life. 2019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03DF7D4-26BE-4E76-ADCE-FE7F34F01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0"/>
          <a:stretch/>
        </p:blipFill>
        <p:spPr>
          <a:xfrm>
            <a:off x="0" y="0"/>
            <a:ext cx="4964417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7961396-A890-4F3C-945F-403891E95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016" y="404664"/>
            <a:ext cx="4358844" cy="273426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6C1FE58-0AC7-40E9-9C9B-B77E7C42B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522" y="3284984"/>
            <a:ext cx="3024338" cy="18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8BB3669E-7CF9-449E-B874-4220D7371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3" r="4486"/>
          <a:stretch/>
        </p:blipFill>
        <p:spPr>
          <a:xfrm>
            <a:off x="5529064" y="1819448"/>
            <a:ext cx="4104456" cy="362230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65576D5-45AB-4D9C-8616-2F001EBB7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7" y="412046"/>
            <a:ext cx="4504358" cy="5612886"/>
          </a:xfrm>
          <a:prstGeom prst="rect">
            <a:avLst/>
          </a:prstGeom>
        </p:spPr>
      </p:pic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11D7ACD0-08B2-4FF6-BE5E-C4C59173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812" y="2820434"/>
            <a:ext cx="1361356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800" dirty="0"/>
              <a:t>+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C418ABD-6CD8-4DA7-9C81-0B8F5F974024}"/>
              </a:ext>
            </a:extLst>
          </p:cNvPr>
          <p:cNvSpPr txBox="1"/>
          <p:nvPr/>
        </p:nvSpPr>
        <p:spPr>
          <a:xfrm>
            <a:off x="128464" y="6345119"/>
            <a:ext cx="10081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i="1" dirty="0"/>
              <a:t>OMA NÄKÖKULMASI? JOKIN NÄISTÄ VAI EDELLISTEN SYNTEESI? VAI ”VIIDES ULOTTUVUUS” ?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C0207652-F7D3-40CF-8B28-AC925B623B3E}"/>
              </a:ext>
            </a:extLst>
          </p:cNvPr>
          <p:cNvSpPr txBox="1">
            <a:spLocks/>
          </p:cNvSpPr>
          <p:nvPr/>
        </p:nvSpPr>
        <p:spPr>
          <a:xfrm>
            <a:off x="7581292" y="2838636"/>
            <a:ext cx="1361356" cy="1180728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>
            <a:lvl1pPr marL="359189" indent="-359189" algn="l" defTabSz="95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244" indent="-299324" algn="l" defTabSz="95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98" indent="-239460" algn="l" defTabSz="95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217" indent="-239460" algn="l" defTabSz="95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136" indent="-239460" algn="l" defTabSz="95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963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4D1BF0AA-B4C9-4D12-880B-16D03D571121}"/>
              </a:ext>
            </a:extLst>
          </p:cNvPr>
          <p:cNvSpPr txBox="1"/>
          <p:nvPr/>
        </p:nvSpPr>
        <p:spPr>
          <a:xfrm>
            <a:off x="614518" y="363915"/>
            <a:ext cx="867696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cs typeface="Vijaya" panose="020B0604020202020204" pitchFamily="34" charset="0"/>
              </a:rPr>
              <a:t>6.10.2022</a:t>
            </a:r>
          </a:p>
          <a:p>
            <a:endParaRPr lang="fi-FI" sz="1800" dirty="0">
              <a:cs typeface="Vijaya" panose="020B0604020202020204" pitchFamily="34" charset="0"/>
            </a:endParaRPr>
          </a:p>
          <a:p>
            <a:r>
              <a:rPr lang="fi-FI" sz="1800" dirty="0">
                <a:cs typeface="Vijaya" panose="020B0604020202020204" pitchFamily="34" charset="0"/>
              </a:rPr>
              <a:t>PARI- / RYHMÄKESKUSTELU (N. 15 MIN)</a:t>
            </a:r>
          </a:p>
          <a:p>
            <a:r>
              <a:rPr lang="fi-FI" sz="1800" dirty="0">
                <a:cs typeface="Vijaya" panose="020B0604020202020204" pitchFamily="34" charset="0"/>
              </a:rPr>
              <a:t>OPPIMISTEHTÄVÄN 3 POHJALTA</a:t>
            </a:r>
          </a:p>
          <a:p>
            <a:endParaRPr lang="fi-FI" sz="1800" dirty="0">
              <a:cs typeface="Vijay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Jakautukaa pareittain tai pieniin ryhmiin.</a:t>
            </a:r>
          </a:p>
          <a:p>
            <a:endParaRPr lang="fi-FI" sz="1800" dirty="0">
              <a:cs typeface="Vijay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Esitelkää omaa työvaihettaan tai ajatuksianne oppimistehtävään 3 liittyen. Esim. </a:t>
            </a:r>
          </a:p>
          <a:p>
            <a:endParaRPr lang="fi-FI" sz="1800" dirty="0">
              <a:cs typeface="Vijaya" panose="020B0604020202020204" pitchFamily="34" charset="0"/>
            </a:endParaRPr>
          </a:p>
          <a:p>
            <a:pPr marL="764669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Mitkä artikkelit / aiheet kiinnostivat tällä hetkellä, ja miksi?</a:t>
            </a:r>
          </a:p>
          <a:p>
            <a:pPr marL="764669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Mitä ajatuksia edeltävistä tehtävävaiheista / maastokäynnistä on noussut mieleen?</a:t>
            </a:r>
          </a:p>
          <a:p>
            <a:pPr marL="764669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Miten olet ajatuksiasi purkanut tähän mennessä? Kirjoittamalla, kuvina, kaavioina, ääninauhana tms.</a:t>
            </a:r>
          </a:p>
          <a:p>
            <a:pPr marL="764669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Mikä tutkimisen / hahmottamisen / tuottamisen tapa tuntuu omalta?</a:t>
            </a:r>
          </a:p>
          <a:p>
            <a:pPr marL="764669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Haluaisitko ottaa jonkun uuden työskentelyn / materiaalin tuottamisen tavan haltuun?</a:t>
            </a:r>
          </a:p>
          <a:p>
            <a:pPr marL="764669" lvl="1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Mikä työskentelyssä / aiheissa tuntuu haastavalta?</a:t>
            </a:r>
          </a:p>
          <a:p>
            <a:endParaRPr lang="fi-FI" sz="1800" dirty="0">
              <a:cs typeface="Vijay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Kirjatkaa ylös huomioitanne </a:t>
            </a:r>
            <a:r>
              <a:rPr lang="fi-FI" sz="1800" dirty="0">
                <a:cs typeface="Vijay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i-FI" sz="1800" dirty="0">
                <a:cs typeface="Vijaya" panose="020B0604020202020204" pitchFamily="34" charset="0"/>
              </a:rPr>
              <a:t>valitkaa kirjuri!</a:t>
            </a:r>
          </a:p>
          <a:p>
            <a:endParaRPr lang="fi-FI" sz="1800" dirty="0">
              <a:cs typeface="Vijay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cs typeface="Vijaya" panose="020B0604020202020204" pitchFamily="34" charset="0"/>
              </a:rPr>
              <a:t>Yksilö- / pienryhmäohjausta tarpeen mukaan. </a:t>
            </a:r>
          </a:p>
          <a:p>
            <a:endParaRPr lang="fi-FI" sz="1600" i="1" dirty="0">
              <a:cs typeface="Vijaya" panose="020B0604020202020204" pitchFamily="34" charset="0"/>
            </a:endParaRPr>
          </a:p>
          <a:p>
            <a:pPr algn="ctr"/>
            <a:endParaRPr lang="fi-FI" sz="2200" dirty="0">
              <a:latin typeface="+mn-lt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6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16367</TotalTime>
  <Words>499</Words>
  <Application>Microsoft Office PowerPoint</Application>
  <PresentationFormat>A4-paperi (210 x 297 mm)</PresentationFormat>
  <Paragraphs>77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Office-teema</vt:lpstr>
      <vt:lpstr>KAUPUNKITILAA SANOITTAMASSA Luento 6.10.2022 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Maiseman kuvaaminen</dc:title>
  <dc:creator>Essi Ehrnrooth</dc:creator>
  <cp:lastModifiedBy>Ehrnrooth, Essi</cp:lastModifiedBy>
  <cp:revision>951</cp:revision>
  <dcterms:created xsi:type="dcterms:W3CDTF">2017-02-04T15:35:50Z</dcterms:created>
  <dcterms:modified xsi:type="dcterms:W3CDTF">2022-10-31T11:55:23Z</dcterms:modified>
</cp:coreProperties>
</file>