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587EC-55AD-4BB0-86AC-304E683CD6C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A100A34-3261-4319-B737-F369943D37AD}">
      <dgm:prSet/>
      <dgm:spPr>
        <a:solidFill>
          <a:schemeClr val="accent1"/>
        </a:solidFill>
      </dgm:spPr>
      <dgm:t>
        <a:bodyPr/>
        <a:lstStyle/>
        <a:p>
          <a:r>
            <a:rPr lang="en-US" b="1" i="0" dirty="0"/>
            <a:t>Circular Supplies:</a:t>
          </a:r>
          <a:r>
            <a:rPr lang="en-US" b="0" i="0" dirty="0"/>
            <a:t> supply fully renewable recyclable, or biodegradable resource inputs that support circular production and consumption systems. Companies using this model remove inefficiencies by cutting out on waste and the replacement of a linear resource approach.</a:t>
          </a:r>
          <a:endParaRPr lang="en-US" dirty="0"/>
        </a:p>
      </dgm:t>
    </dgm:pt>
    <dgm:pt modelId="{09269245-B45A-47AE-817B-70AA93090B2B}" type="parTrans" cxnId="{A07D33B9-2FD1-492E-AB61-22B167860287}">
      <dgm:prSet/>
      <dgm:spPr/>
      <dgm:t>
        <a:bodyPr/>
        <a:lstStyle/>
        <a:p>
          <a:endParaRPr lang="en-US"/>
        </a:p>
      </dgm:t>
    </dgm:pt>
    <dgm:pt modelId="{795A9E83-BF35-4D61-8051-1A4DD0E54F35}" type="sibTrans" cxnId="{A07D33B9-2FD1-492E-AB61-22B167860287}">
      <dgm:prSet/>
      <dgm:spPr/>
      <dgm:t>
        <a:bodyPr/>
        <a:lstStyle/>
        <a:p>
          <a:endParaRPr lang="en-US"/>
        </a:p>
      </dgm:t>
    </dgm:pt>
    <dgm:pt modelId="{AE335122-78A1-4DA0-B79B-9B3A39212DF6}">
      <dgm:prSet/>
      <dgm:spPr>
        <a:solidFill>
          <a:schemeClr val="accent6"/>
        </a:solidFill>
      </dgm:spPr>
      <dgm:t>
        <a:bodyPr/>
        <a:lstStyle/>
        <a:p>
          <a:r>
            <a:rPr lang="en-US" b="1" i="0" dirty="0"/>
            <a:t>Resource Recovery:</a:t>
          </a:r>
          <a:r>
            <a:rPr lang="en-US" b="0" i="0" dirty="0"/>
            <a:t> eliminate material leakage and maximize economic value of product return flows. Solutions vary from Cradle-to-Cradle and integrated closed loop systems where disposed products can be into new ones. In other words, waste from one product is now the primary resource for developing or producing a new product.</a:t>
          </a:r>
          <a:endParaRPr lang="en-US" dirty="0"/>
        </a:p>
      </dgm:t>
    </dgm:pt>
    <dgm:pt modelId="{39F61BA6-741B-48CE-B8C4-35B0C7FC2D97}" type="parTrans" cxnId="{4E8C8543-5169-4085-B6D5-F4A606B80546}">
      <dgm:prSet/>
      <dgm:spPr/>
      <dgm:t>
        <a:bodyPr/>
        <a:lstStyle/>
        <a:p>
          <a:endParaRPr lang="en-US"/>
        </a:p>
      </dgm:t>
    </dgm:pt>
    <dgm:pt modelId="{BF114D35-2A85-46F4-AECA-801D794ECE72}" type="sibTrans" cxnId="{4E8C8543-5169-4085-B6D5-F4A606B80546}">
      <dgm:prSet/>
      <dgm:spPr/>
      <dgm:t>
        <a:bodyPr/>
        <a:lstStyle/>
        <a:p>
          <a:endParaRPr lang="en-US"/>
        </a:p>
      </dgm:t>
    </dgm:pt>
    <dgm:pt modelId="{A1F36141-9F7F-4D73-B745-14D96100F0A9}" type="pres">
      <dgm:prSet presAssocID="{7AB587EC-55AD-4BB0-86AC-304E683CD6C0}" presName="linear" presStyleCnt="0">
        <dgm:presLayoutVars>
          <dgm:animLvl val="lvl"/>
          <dgm:resizeHandles val="exact"/>
        </dgm:presLayoutVars>
      </dgm:prSet>
      <dgm:spPr/>
    </dgm:pt>
    <dgm:pt modelId="{6E4EA7BF-355E-495C-897A-272E667512B7}" type="pres">
      <dgm:prSet presAssocID="{CA100A34-3261-4319-B737-F369943D37AD}" presName="parentText" presStyleLbl="node1" presStyleIdx="0" presStyleCnt="2">
        <dgm:presLayoutVars>
          <dgm:chMax val="0"/>
          <dgm:bulletEnabled val="1"/>
        </dgm:presLayoutVars>
      </dgm:prSet>
      <dgm:spPr/>
    </dgm:pt>
    <dgm:pt modelId="{45A9F951-0D5A-492B-8BA3-4A45E9162B34}" type="pres">
      <dgm:prSet presAssocID="{795A9E83-BF35-4D61-8051-1A4DD0E54F35}" presName="spacer" presStyleCnt="0"/>
      <dgm:spPr/>
    </dgm:pt>
    <dgm:pt modelId="{7C6C4D64-890A-42CF-95AB-9D32E611E1D6}" type="pres">
      <dgm:prSet presAssocID="{AE335122-78A1-4DA0-B79B-9B3A39212DF6}" presName="parentText" presStyleLbl="node1" presStyleIdx="1" presStyleCnt="2">
        <dgm:presLayoutVars>
          <dgm:chMax val="0"/>
          <dgm:bulletEnabled val="1"/>
        </dgm:presLayoutVars>
      </dgm:prSet>
      <dgm:spPr/>
    </dgm:pt>
  </dgm:ptLst>
  <dgm:cxnLst>
    <dgm:cxn modelId="{8942462B-F6D2-49B9-9556-B08B9DE5EC62}" type="presOf" srcId="{AE335122-78A1-4DA0-B79B-9B3A39212DF6}" destId="{7C6C4D64-890A-42CF-95AB-9D32E611E1D6}" srcOrd="0" destOrd="0" presId="urn:microsoft.com/office/officeart/2005/8/layout/vList2"/>
    <dgm:cxn modelId="{D22E1437-3CF1-46B8-80C6-45732CC38220}" type="presOf" srcId="{CA100A34-3261-4319-B737-F369943D37AD}" destId="{6E4EA7BF-355E-495C-897A-272E667512B7}" srcOrd="0" destOrd="0" presId="urn:microsoft.com/office/officeart/2005/8/layout/vList2"/>
    <dgm:cxn modelId="{4E8C8543-5169-4085-B6D5-F4A606B80546}" srcId="{7AB587EC-55AD-4BB0-86AC-304E683CD6C0}" destId="{AE335122-78A1-4DA0-B79B-9B3A39212DF6}" srcOrd="1" destOrd="0" parTransId="{39F61BA6-741B-48CE-B8C4-35B0C7FC2D97}" sibTransId="{BF114D35-2A85-46F4-AECA-801D794ECE72}"/>
    <dgm:cxn modelId="{DFF7A67B-9A5A-48D3-A0BB-C6BF1DF0BE6D}" type="presOf" srcId="{7AB587EC-55AD-4BB0-86AC-304E683CD6C0}" destId="{A1F36141-9F7F-4D73-B745-14D96100F0A9}" srcOrd="0" destOrd="0" presId="urn:microsoft.com/office/officeart/2005/8/layout/vList2"/>
    <dgm:cxn modelId="{A07D33B9-2FD1-492E-AB61-22B167860287}" srcId="{7AB587EC-55AD-4BB0-86AC-304E683CD6C0}" destId="{CA100A34-3261-4319-B737-F369943D37AD}" srcOrd="0" destOrd="0" parTransId="{09269245-B45A-47AE-817B-70AA93090B2B}" sibTransId="{795A9E83-BF35-4D61-8051-1A4DD0E54F35}"/>
    <dgm:cxn modelId="{E36C66E6-BC33-40E9-9627-07093939B919}" type="presParOf" srcId="{A1F36141-9F7F-4D73-B745-14D96100F0A9}" destId="{6E4EA7BF-355E-495C-897A-272E667512B7}" srcOrd="0" destOrd="0" presId="urn:microsoft.com/office/officeart/2005/8/layout/vList2"/>
    <dgm:cxn modelId="{796A32F1-F360-4202-ADFB-57572FA4AD00}" type="presParOf" srcId="{A1F36141-9F7F-4D73-B745-14D96100F0A9}" destId="{45A9F951-0D5A-492B-8BA3-4A45E9162B34}" srcOrd="1" destOrd="0" presId="urn:microsoft.com/office/officeart/2005/8/layout/vList2"/>
    <dgm:cxn modelId="{1A6ECBDC-FCD7-4F9E-9562-4492A086BBE7}" type="presParOf" srcId="{A1F36141-9F7F-4D73-B745-14D96100F0A9}" destId="{7C6C4D64-890A-42CF-95AB-9D32E611E1D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9FCE3-57BD-422F-BBBE-AA2F683B87E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3B75E1CC-7614-40BA-99F5-3AFC26E75270}">
      <dgm:prSet/>
      <dgm:spPr/>
      <dgm:t>
        <a:bodyPr/>
        <a:lstStyle/>
        <a:p>
          <a:r>
            <a:rPr lang="en-US" b="1" i="0" dirty="0"/>
            <a:t>Product Life Extension: </a:t>
          </a:r>
          <a:r>
            <a:rPr lang="en-US" b="0" i="0" dirty="0"/>
            <a:t>extend the current lifecycle of a product by means of repairing, upgrading, and reselling. As a consequence, additional revenue is generated. By applying this model, products stay economically useful for as long as possible and product upgrades are done in a more targeted way (i.e. an outdated component is replaced instead of the entire product).</a:t>
          </a:r>
          <a:endParaRPr lang="en-US" dirty="0"/>
        </a:p>
      </dgm:t>
    </dgm:pt>
    <dgm:pt modelId="{BF8D7D53-B4AC-4B2D-9AD2-2522A0198B07}" type="parTrans" cxnId="{729DEA25-8396-4E3F-B6F6-89F33539E7B0}">
      <dgm:prSet/>
      <dgm:spPr/>
      <dgm:t>
        <a:bodyPr/>
        <a:lstStyle/>
        <a:p>
          <a:endParaRPr lang="en-US"/>
        </a:p>
      </dgm:t>
    </dgm:pt>
    <dgm:pt modelId="{63EFF158-BF26-42FD-85B9-29FBC50D1DAC}" type="sibTrans" cxnId="{729DEA25-8396-4E3F-B6F6-89F33539E7B0}">
      <dgm:prSet/>
      <dgm:spPr/>
      <dgm:t>
        <a:bodyPr/>
        <a:lstStyle/>
        <a:p>
          <a:endParaRPr lang="en-US"/>
        </a:p>
      </dgm:t>
    </dgm:pt>
    <dgm:pt modelId="{6F8AF4EC-DE98-4EF0-8F34-2B83921178C9}">
      <dgm:prSet/>
      <dgm:spPr/>
      <dgm:t>
        <a:bodyPr/>
        <a:lstStyle/>
        <a:p>
          <a:r>
            <a:rPr lang="en-US" b="1" i="0" dirty="0"/>
            <a:t>Sharing Platforms: </a:t>
          </a:r>
          <a:r>
            <a:rPr lang="en-US" b="0" i="0" dirty="0"/>
            <a:t>stimulating collaboration among product users. Facilitation of sharing of overcapacity or underutilization, leading to increased productivity and creation of user value.</a:t>
          </a:r>
          <a:endParaRPr lang="en-US" dirty="0"/>
        </a:p>
      </dgm:t>
    </dgm:pt>
    <dgm:pt modelId="{DC11FE3C-B89C-4491-810B-1E090140BF2C}" type="parTrans" cxnId="{751371B3-2457-4141-B653-251DBEA95D75}">
      <dgm:prSet/>
      <dgm:spPr/>
      <dgm:t>
        <a:bodyPr/>
        <a:lstStyle/>
        <a:p>
          <a:endParaRPr lang="en-US"/>
        </a:p>
      </dgm:t>
    </dgm:pt>
    <dgm:pt modelId="{352E9707-A53E-44FD-98A3-C27B691B40FF}" type="sibTrans" cxnId="{751371B3-2457-4141-B653-251DBEA95D75}">
      <dgm:prSet/>
      <dgm:spPr/>
      <dgm:t>
        <a:bodyPr/>
        <a:lstStyle/>
        <a:p>
          <a:endParaRPr lang="en-US"/>
        </a:p>
      </dgm:t>
    </dgm:pt>
    <dgm:pt modelId="{862CF57D-4185-4AEA-B039-C37130FFE7BC}">
      <dgm:prSet/>
      <dgm:spPr/>
      <dgm:t>
        <a:bodyPr/>
        <a:lstStyle/>
        <a:p>
          <a:r>
            <a:rPr lang="en-US" b="1" i="0"/>
            <a:t>Product as a Service: </a:t>
          </a:r>
          <a:r>
            <a:rPr lang="en-US" b="0" i="0"/>
            <a:t>products are used by one or many customers by means of a lease or pay-for-use arrangement. Incentives for product durability and upgradeability are turned upside down, changing them from volume to performance. Product longevity, reusability, and sharing are no longer seen as risks of cannibalization. Rather, they function as drivers for revenues and reduced costs.</a:t>
          </a:r>
          <a:endParaRPr lang="en-US"/>
        </a:p>
      </dgm:t>
    </dgm:pt>
    <dgm:pt modelId="{CF5CC05C-9BFA-4893-8FD7-690A71229323}" type="parTrans" cxnId="{26EA2523-4AEE-4395-A461-D48A83D8AD43}">
      <dgm:prSet/>
      <dgm:spPr/>
      <dgm:t>
        <a:bodyPr/>
        <a:lstStyle/>
        <a:p>
          <a:endParaRPr lang="en-US"/>
        </a:p>
      </dgm:t>
    </dgm:pt>
    <dgm:pt modelId="{49364204-2A9C-41E0-B2A1-8B6F6B4DB02C}" type="sibTrans" cxnId="{26EA2523-4AEE-4395-A461-D48A83D8AD43}">
      <dgm:prSet/>
      <dgm:spPr/>
      <dgm:t>
        <a:bodyPr/>
        <a:lstStyle/>
        <a:p>
          <a:endParaRPr lang="en-US"/>
        </a:p>
      </dgm:t>
    </dgm:pt>
    <dgm:pt modelId="{D5130BE4-7370-4A02-8A38-2728C10ACA7F}" type="pres">
      <dgm:prSet presAssocID="{AC19FCE3-57BD-422F-BBBE-AA2F683B87E2}" presName="linear" presStyleCnt="0">
        <dgm:presLayoutVars>
          <dgm:animLvl val="lvl"/>
          <dgm:resizeHandles val="exact"/>
        </dgm:presLayoutVars>
      </dgm:prSet>
      <dgm:spPr/>
    </dgm:pt>
    <dgm:pt modelId="{EEF9C3D6-3CBA-4460-A3F1-B88EF9D2445E}" type="pres">
      <dgm:prSet presAssocID="{3B75E1CC-7614-40BA-99F5-3AFC26E75270}" presName="parentText" presStyleLbl="node1" presStyleIdx="0" presStyleCnt="3">
        <dgm:presLayoutVars>
          <dgm:chMax val="0"/>
          <dgm:bulletEnabled val="1"/>
        </dgm:presLayoutVars>
      </dgm:prSet>
      <dgm:spPr/>
    </dgm:pt>
    <dgm:pt modelId="{78EE2E55-3DAE-4692-923D-F81A21CDD860}" type="pres">
      <dgm:prSet presAssocID="{63EFF158-BF26-42FD-85B9-29FBC50D1DAC}" presName="spacer" presStyleCnt="0"/>
      <dgm:spPr/>
    </dgm:pt>
    <dgm:pt modelId="{F5213EAC-BBBC-48B9-B92C-CF3E242C3F4D}" type="pres">
      <dgm:prSet presAssocID="{6F8AF4EC-DE98-4EF0-8F34-2B83921178C9}" presName="parentText" presStyleLbl="node1" presStyleIdx="1" presStyleCnt="3">
        <dgm:presLayoutVars>
          <dgm:chMax val="0"/>
          <dgm:bulletEnabled val="1"/>
        </dgm:presLayoutVars>
      </dgm:prSet>
      <dgm:spPr/>
    </dgm:pt>
    <dgm:pt modelId="{D8E57CEE-ED13-4F1D-B915-314CC1049BE6}" type="pres">
      <dgm:prSet presAssocID="{352E9707-A53E-44FD-98A3-C27B691B40FF}" presName="spacer" presStyleCnt="0"/>
      <dgm:spPr/>
    </dgm:pt>
    <dgm:pt modelId="{6CE26CEC-A3E8-4F60-B3D7-308FF32C2DDB}" type="pres">
      <dgm:prSet presAssocID="{862CF57D-4185-4AEA-B039-C37130FFE7BC}" presName="parentText" presStyleLbl="node1" presStyleIdx="2" presStyleCnt="3">
        <dgm:presLayoutVars>
          <dgm:chMax val="0"/>
          <dgm:bulletEnabled val="1"/>
        </dgm:presLayoutVars>
      </dgm:prSet>
      <dgm:spPr/>
    </dgm:pt>
  </dgm:ptLst>
  <dgm:cxnLst>
    <dgm:cxn modelId="{26EA2523-4AEE-4395-A461-D48A83D8AD43}" srcId="{AC19FCE3-57BD-422F-BBBE-AA2F683B87E2}" destId="{862CF57D-4185-4AEA-B039-C37130FFE7BC}" srcOrd="2" destOrd="0" parTransId="{CF5CC05C-9BFA-4893-8FD7-690A71229323}" sibTransId="{49364204-2A9C-41E0-B2A1-8B6F6B4DB02C}"/>
    <dgm:cxn modelId="{729DEA25-8396-4E3F-B6F6-89F33539E7B0}" srcId="{AC19FCE3-57BD-422F-BBBE-AA2F683B87E2}" destId="{3B75E1CC-7614-40BA-99F5-3AFC26E75270}" srcOrd="0" destOrd="0" parTransId="{BF8D7D53-B4AC-4B2D-9AD2-2522A0198B07}" sibTransId="{63EFF158-BF26-42FD-85B9-29FBC50D1DAC}"/>
    <dgm:cxn modelId="{EDD70541-464B-4824-BAA1-FA2B6E7C0F86}" type="presOf" srcId="{862CF57D-4185-4AEA-B039-C37130FFE7BC}" destId="{6CE26CEC-A3E8-4F60-B3D7-308FF32C2DDB}" srcOrd="0" destOrd="0" presId="urn:microsoft.com/office/officeart/2005/8/layout/vList2"/>
    <dgm:cxn modelId="{889B9442-A616-4345-B29F-05204F0353C0}" type="presOf" srcId="{6F8AF4EC-DE98-4EF0-8F34-2B83921178C9}" destId="{F5213EAC-BBBC-48B9-B92C-CF3E242C3F4D}" srcOrd="0" destOrd="0" presId="urn:microsoft.com/office/officeart/2005/8/layout/vList2"/>
    <dgm:cxn modelId="{71038A6B-9C52-4D1F-AE90-5CC18CDE405D}" type="presOf" srcId="{AC19FCE3-57BD-422F-BBBE-AA2F683B87E2}" destId="{D5130BE4-7370-4A02-8A38-2728C10ACA7F}" srcOrd="0" destOrd="0" presId="urn:microsoft.com/office/officeart/2005/8/layout/vList2"/>
    <dgm:cxn modelId="{4B02AD57-DD61-493A-B9A1-17A3234F0767}" type="presOf" srcId="{3B75E1CC-7614-40BA-99F5-3AFC26E75270}" destId="{EEF9C3D6-3CBA-4460-A3F1-B88EF9D2445E}" srcOrd="0" destOrd="0" presId="urn:microsoft.com/office/officeart/2005/8/layout/vList2"/>
    <dgm:cxn modelId="{751371B3-2457-4141-B653-251DBEA95D75}" srcId="{AC19FCE3-57BD-422F-BBBE-AA2F683B87E2}" destId="{6F8AF4EC-DE98-4EF0-8F34-2B83921178C9}" srcOrd="1" destOrd="0" parTransId="{DC11FE3C-B89C-4491-810B-1E090140BF2C}" sibTransId="{352E9707-A53E-44FD-98A3-C27B691B40FF}"/>
    <dgm:cxn modelId="{0021F491-86D3-41F4-B988-8778317BCFC5}" type="presParOf" srcId="{D5130BE4-7370-4A02-8A38-2728C10ACA7F}" destId="{EEF9C3D6-3CBA-4460-A3F1-B88EF9D2445E}" srcOrd="0" destOrd="0" presId="urn:microsoft.com/office/officeart/2005/8/layout/vList2"/>
    <dgm:cxn modelId="{7D3E6B99-B9E8-4E02-A2CF-B46726D91AA2}" type="presParOf" srcId="{D5130BE4-7370-4A02-8A38-2728C10ACA7F}" destId="{78EE2E55-3DAE-4692-923D-F81A21CDD860}" srcOrd="1" destOrd="0" presId="urn:microsoft.com/office/officeart/2005/8/layout/vList2"/>
    <dgm:cxn modelId="{B704C11A-AD3F-4CEB-83BD-464D44B6BBB8}" type="presParOf" srcId="{D5130BE4-7370-4A02-8A38-2728C10ACA7F}" destId="{F5213EAC-BBBC-48B9-B92C-CF3E242C3F4D}" srcOrd="2" destOrd="0" presId="urn:microsoft.com/office/officeart/2005/8/layout/vList2"/>
    <dgm:cxn modelId="{6DD75027-EB46-493D-8DEA-53D7A112C846}" type="presParOf" srcId="{D5130BE4-7370-4A02-8A38-2728C10ACA7F}" destId="{D8E57CEE-ED13-4F1D-B915-314CC1049BE6}" srcOrd="3" destOrd="0" presId="urn:microsoft.com/office/officeart/2005/8/layout/vList2"/>
    <dgm:cxn modelId="{2DFD166E-07CE-4301-8A5F-516353677D77}" type="presParOf" srcId="{D5130BE4-7370-4A02-8A38-2728C10ACA7F}" destId="{6CE26CEC-A3E8-4F60-B3D7-308FF32C2DD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EA7BF-355E-495C-897A-272E667512B7}">
      <dsp:nvSpPr>
        <dsp:cNvPr id="0" name=""/>
        <dsp:cNvSpPr/>
      </dsp:nvSpPr>
      <dsp:spPr>
        <a:xfrm>
          <a:off x="0" y="76234"/>
          <a:ext cx="6666833" cy="2619045"/>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Circular Supplies:</a:t>
          </a:r>
          <a:r>
            <a:rPr lang="en-US" sz="2200" b="0" i="0" kern="1200" dirty="0"/>
            <a:t> supply fully renewable recyclable, or biodegradable resource inputs that support circular production and consumption systems. Companies using this model remove inefficiencies by cutting out on waste and the replacement of a linear resource approach.</a:t>
          </a:r>
          <a:endParaRPr lang="en-US" sz="2200" kern="1200" dirty="0"/>
        </a:p>
      </dsp:txBody>
      <dsp:txXfrm>
        <a:off x="127851" y="204085"/>
        <a:ext cx="6411131" cy="2363343"/>
      </dsp:txXfrm>
    </dsp:sp>
    <dsp:sp modelId="{7C6C4D64-890A-42CF-95AB-9D32E611E1D6}">
      <dsp:nvSpPr>
        <dsp:cNvPr id="0" name=""/>
        <dsp:cNvSpPr/>
      </dsp:nvSpPr>
      <dsp:spPr>
        <a:xfrm>
          <a:off x="0" y="2758640"/>
          <a:ext cx="6666833" cy="261904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Resource Recovery:</a:t>
          </a:r>
          <a:r>
            <a:rPr lang="en-US" sz="2200" b="0" i="0" kern="1200" dirty="0"/>
            <a:t> eliminate material leakage and maximize economic value of product return flows. Solutions vary from Cradle-to-Cradle and integrated closed loop systems where disposed products can be into new ones. In other words, waste from one product is now the primary resource for developing or producing a new product.</a:t>
          </a:r>
          <a:endParaRPr lang="en-US" sz="2200" kern="1200" dirty="0"/>
        </a:p>
      </dsp:txBody>
      <dsp:txXfrm>
        <a:off x="127851" y="2886491"/>
        <a:ext cx="6411131" cy="2363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9C3D6-3CBA-4460-A3F1-B88EF9D2445E}">
      <dsp:nvSpPr>
        <dsp:cNvPr id="0" name=""/>
        <dsp:cNvSpPr/>
      </dsp:nvSpPr>
      <dsp:spPr>
        <a:xfrm>
          <a:off x="0" y="52519"/>
          <a:ext cx="6666833" cy="1750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Product Life Extension: </a:t>
          </a:r>
          <a:r>
            <a:rPr lang="en-US" sz="1700" b="0" i="0" kern="1200" dirty="0"/>
            <a:t>extend the current lifecycle of a product by means of repairing, upgrading, and reselling. As a consequence, additional revenue is generated. By applying this model, products stay economically useful for as long as possible and product upgrades are done in a more targeted way (i.e. an outdated component is replaced instead of the entire product).</a:t>
          </a:r>
          <a:endParaRPr lang="en-US" sz="1700" kern="1200" dirty="0"/>
        </a:p>
      </dsp:txBody>
      <dsp:txXfrm>
        <a:off x="85444" y="137963"/>
        <a:ext cx="6495945" cy="1579432"/>
      </dsp:txXfrm>
    </dsp:sp>
    <dsp:sp modelId="{F5213EAC-BBBC-48B9-B92C-CF3E242C3F4D}">
      <dsp:nvSpPr>
        <dsp:cNvPr id="0" name=""/>
        <dsp:cNvSpPr/>
      </dsp:nvSpPr>
      <dsp:spPr>
        <a:xfrm>
          <a:off x="0" y="1851799"/>
          <a:ext cx="6666833" cy="175032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dirty="0"/>
            <a:t>Sharing Platforms: </a:t>
          </a:r>
          <a:r>
            <a:rPr lang="en-US" sz="1700" b="0" i="0" kern="1200" dirty="0"/>
            <a:t>stimulating collaboration among product users. Facilitation of sharing of overcapacity or underutilization, leading to increased productivity and creation of user value.</a:t>
          </a:r>
          <a:endParaRPr lang="en-US" sz="1700" kern="1200" dirty="0"/>
        </a:p>
      </dsp:txBody>
      <dsp:txXfrm>
        <a:off x="85444" y="1937243"/>
        <a:ext cx="6495945" cy="1579432"/>
      </dsp:txXfrm>
    </dsp:sp>
    <dsp:sp modelId="{6CE26CEC-A3E8-4F60-B3D7-308FF32C2DDB}">
      <dsp:nvSpPr>
        <dsp:cNvPr id="0" name=""/>
        <dsp:cNvSpPr/>
      </dsp:nvSpPr>
      <dsp:spPr>
        <a:xfrm>
          <a:off x="0" y="3651080"/>
          <a:ext cx="6666833" cy="175032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a:t>Product as a Service: </a:t>
          </a:r>
          <a:r>
            <a:rPr lang="en-US" sz="1700" b="0" i="0" kern="1200"/>
            <a:t>products are used by one or many customers by means of a lease or pay-for-use arrangement. Incentives for product durability and upgradeability are turned upside down, changing them from volume to performance. Product longevity, reusability, and sharing are no longer seen as risks of cannibalization. Rather, they function as drivers for revenues and reduced costs.</a:t>
          </a:r>
          <a:endParaRPr lang="en-US" sz="1700" kern="1200"/>
        </a:p>
      </dsp:txBody>
      <dsp:txXfrm>
        <a:off x="85444" y="3736524"/>
        <a:ext cx="6495945"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D390-B41D-7EE9-6A55-FE0DDEBFC9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5C30E-983A-2717-05EF-F0C8546E0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C37AF-EFF9-FA7C-AB17-7CBFE35B16EF}"/>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5" name="Footer Placeholder 4">
            <a:extLst>
              <a:ext uri="{FF2B5EF4-FFF2-40B4-BE49-F238E27FC236}">
                <a16:creationId xmlns:a16="http://schemas.microsoft.com/office/drawing/2014/main" id="{0B356B3F-D036-3281-77EE-CC0E0B721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4A75C-0F0C-265A-56E8-8A8DF48D6115}"/>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180989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9B2B-F551-27C2-D2C0-721ED45CA8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97813-741D-40F7-12E6-A7E94B790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5D4D5-8E6F-B1AD-5429-B1384AA92FBC}"/>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5" name="Footer Placeholder 4">
            <a:extLst>
              <a:ext uri="{FF2B5EF4-FFF2-40B4-BE49-F238E27FC236}">
                <a16:creationId xmlns:a16="http://schemas.microsoft.com/office/drawing/2014/main" id="{9C8D0DC3-5C06-62A0-4B1F-B4CB05687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78B88-080A-F444-D19B-2A9E74A8629C}"/>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377546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F298C7-D195-5603-43A2-2B511CA89C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7A39AD-C549-3261-9417-461B3C5B2C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C8AE-4D7A-34CE-91D9-7D65A5B0B8DF}"/>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5" name="Footer Placeholder 4">
            <a:extLst>
              <a:ext uri="{FF2B5EF4-FFF2-40B4-BE49-F238E27FC236}">
                <a16:creationId xmlns:a16="http://schemas.microsoft.com/office/drawing/2014/main" id="{7220FCC9-95E2-314D-F042-EA1163D89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6B20D-0996-7ED2-6671-531DDE9A3D22}"/>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327929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BDA1-39DB-8EED-A3C2-451A8A9C2C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CE3E7-0B55-2C28-1E54-D7B165A0F3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776C4-12D4-F8D5-F887-141E7056FD12}"/>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5" name="Footer Placeholder 4">
            <a:extLst>
              <a:ext uri="{FF2B5EF4-FFF2-40B4-BE49-F238E27FC236}">
                <a16:creationId xmlns:a16="http://schemas.microsoft.com/office/drawing/2014/main" id="{A33E6B78-1579-7AFB-7952-8A53A13A4D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C8A29-24AF-26EF-B3B0-6F5D59333B45}"/>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5847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B59C-59CA-2B4C-6D73-A598E79744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6C4FD-BB2C-A20B-2EFF-C1D5B2144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118D1-409F-D63E-26A6-2C15757E8177}"/>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5" name="Footer Placeholder 4">
            <a:extLst>
              <a:ext uri="{FF2B5EF4-FFF2-40B4-BE49-F238E27FC236}">
                <a16:creationId xmlns:a16="http://schemas.microsoft.com/office/drawing/2014/main" id="{6C79715A-5826-8E08-3BE9-506A258F7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119DA-3044-8166-147B-125D1FA7D8B4}"/>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386451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7171-17E5-E47A-EBDA-65630327E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4ADFA3-3DDA-D356-1A5C-BB2BB28F5C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4C1326-84E6-67FE-C48C-24BAA5798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CB618A-492D-5A27-6667-BC25E04988DB}"/>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6" name="Footer Placeholder 5">
            <a:extLst>
              <a:ext uri="{FF2B5EF4-FFF2-40B4-BE49-F238E27FC236}">
                <a16:creationId xmlns:a16="http://schemas.microsoft.com/office/drawing/2014/main" id="{9D13CC6C-5813-5EF0-C276-0E353B70A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AE85F8-A13E-9529-88AF-D3E66D74A44F}"/>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85614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D6F9-6840-7E1F-1211-BD2917F144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DCCB2C-42AC-391A-7350-0C41B1A0C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AFB985-9FFF-14F6-09C0-AD13D93543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3BDD0-8D35-6B84-8F51-6106E7A24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AFD46-DC5C-006C-E768-2213D1D51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558DF-A78D-F5AE-2ABD-3521977C5C4B}"/>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8" name="Footer Placeholder 7">
            <a:extLst>
              <a:ext uri="{FF2B5EF4-FFF2-40B4-BE49-F238E27FC236}">
                <a16:creationId xmlns:a16="http://schemas.microsoft.com/office/drawing/2014/main" id="{A3FE6820-C83E-6110-5A6F-AAB12B274D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3E20CB-8CE3-A487-0A8D-A806AA9A2831}"/>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284093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ED34-7EBE-6D68-17F3-A3417CB8F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76A16-039F-F9D7-1EF4-7B51BA2843A4}"/>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4" name="Footer Placeholder 3">
            <a:extLst>
              <a:ext uri="{FF2B5EF4-FFF2-40B4-BE49-F238E27FC236}">
                <a16:creationId xmlns:a16="http://schemas.microsoft.com/office/drawing/2014/main" id="{98DCFB6F-EB96-C7EA-BFDD-6159132FB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8A61A-F0A5-AB26-6A1A-378FF3054281}"/>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27510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C188AB-8671-7945-8E77-8D22366757FC}"/>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3" name="Footer Placeholder 2">
            <a:extLst>
              <a:ext uri="{FF2B5EF4-FFF2-40B4-BE49-F238E27FC236}">
                <a16:creationId xmlns:a16="http://schemas.microsoft.com/office/drawing/2014/main" id="{DBD91343-24B0-7A5F-AE0E-6201AD2DD8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18F083-1ECE-E982-E708-075AC9762843}"/>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77954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CDE-B065-5688-68BB-051382DF9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2D8A1-082A-5F85-56CA-0139986178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50D41-6DDB-8B7A-3908-642D022A6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3A9B0A-8E6E-D3BB-96CE-278FE7F1FA42}"/>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6" name="Footer Placeholder 5">
            <a:extLst>
              <a:ext uri="{FF2B5EF4-FFF2-40B4-BE49-F238E27FC236}">
                <a16:creationId xmlns:a16="http://schemas.microsoft.com/office/drawing/2014/main" id="{69BD586D-03E2-2052-9869-8F8F7D0B9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84411-3118-E470-F0F9-A161E0F967AF}"/>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149307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967B-3A05-5E88-99D1-99550EA76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3E076-9993-A1E9-34DA-34DE94BD4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7744FC-F93E-3A1A-0DF4-09AD2A3AD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A81F02-CE0A-C7E3-5E29-6110E82828D9}"/>
              </a:ext>
            </a:extLst>
          </p:cNvPr>
          <p:cNvSpPr>
            <a:spLocks noGrp="1"/>
          </p:cNvSpPr>
          <p:nvPr>
            <p:ph type="dt" sz="half" idx="10"/>
          </p:nvPr>
        </p:nvSpPr>
        <p:spPr/>
        <p:txBody>
          <a:bodyPr/>
          <a:lstStyle/>
          <a:p>
            <a:fld id="{9A79DF12-9347-41B4-B3C2-390091DAF7D6}" type="datetimeFigureOut">
              <a:rPr lang="en-US" smtClean="0"/>
              <a:t>20.3.2023</a:t>
            </a:fld>
            <a:endParaRPr lang="en-US"/>
          </a:p>
        </p:txBody>
      </p:sp>
      <p:sp>
        <p:nvSpPr>
          <p:cNvPr id="6" name="Footer Placeholder 5">
            <a:extLst>
              <a:ext uri="{FF2B5EF4-FFF2-40B4-BE49-F238E27FC236}">
                <a16:creationId xmlns:a16="http://schemas.microsoft.com/office/drawing/2014/main" id="{4EB3D8D6-25A5-2D6F-F5B4-CCB551248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A518E-D225-FC4A-3B65-0992C0CBCFB0}"/>
              </a:ext>
            </a:extLst>
          </p:cNvPr>
          <p:cNvSpPr>
            <a:spLocks noGrp="1"/>
          </p:cNvSpPr>
          <p:nvPr>
            <p:ph type="sldNum" sz="quarter" idx="12"/>
          </p:nvPr>
        </p:nvSpPr>
        <p:spPr/>
        <p:txBody>
          <a:bodyPr/>
          <a:lstStyle/>
          <a:p>
            <a:fld id="{060B83F6-DF9A-41B8-B4FC-50F30B12ADD8}" type="slidenum">
              <a:rPr lang="en-US" smtClean="0"/>
              <a:t>‹#›</a:t>
            </a:fld>
            <a:endParaRPr lang="en-US"/>
          </a:p>
        </p:txBody>
      </p:sp>
    </p:spTree>
    <p:extLst>
      <p:ext uri="{BB962C8B-B14F-4D97-AF65-F5344CB8AC3E}">
        <p14:creationId xmlns:p14="http://schemas.microsoft.com/office/powerpoint/2010/main" val="219782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6C0070-2590-77D2-45D0-3B3939B94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32F77-456C-8F22-AC4E-B3387DA35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37B17-F03A-BC93-A676-BB494167D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9DF12-9347-41B4-B3C2-390091DAF7D6}" type="datetimeFigureOut">
              <a:rPr lang="en-US" smtClean="0"/>
              <a:t>20.3.2023</a:t>
            </a:fld>
            <a:endParaRPr lang="en-US"/>
          </a:p>
        </p:txBody>
      </p:sp>
      <p:sp>
        <p:nvSpPr>
          <p:cNvPr id="5" name="Footer Placeholder 4">
            <a:extLst>
              <a:ext uri="{FF2B5EF4-FFF2-40B4-BE49-F238E27FC236}">
                <a16:creationId xmlns:a16="http://schemas.microsoft.com/office/drawing/2014/main" id="{1B4E6E49-CB6D-D645-9C81-160A647036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B2D96-687F-8B14-2CFD-82274CEA8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B83F6-DF9A-41B8-B4FC-50F30B12ADD8}" type="slidenum">
              <a:rPr lang="en-US" smtClean="0"/>
              <a:t>‹#›</a:t>
            </a:fld>
            <a:endParaRPr lang="en-US"/>
          </a:p>
        </p:txBody>
      </p:sp>
    </p:spTree>
    <p:extLst>
      <p:ext uri="{BB962C8B-B14F-4D97-AF65-F5344CB8AC3E}">
        <p14:creationId xmlns:p14="http://schemas.microsoft.com/office/powerpoint/2010/main" val="425199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FCC4-F3F9-E934-294C-B224B8EF67B4}"/>
              </a:ext>
            </a:extLst>
          </p:cNvPr>
          <p:cNvSpPr>
            <a:spLocks noGrp="1"/>
          </p:cNvSpPr>
          <p:nvPr>
            <p:ph type="ctrTitle"/>
          </p:nvPr>
        </p:nvSpPr>
        <p:spPr/>
        <p:txBody>
          <a:bodyPr/>
          <a:lstStyle/>
          <a:p>
            <a:r>
              <a:rPr lang="en-US" dirty="0"/>
              <a:t>Digitalization and circular economy business models</a:t>
            </a:r>
          </a:p>
        </p:txBody>
      </p:sp>
      <p:sp>
        <p:nvSpPr>
          <p:cNvPr id="3" name="Subtitle 2">
            <a:extLst>
              <a:ext uri="{FF2B5EF4-FFF2-40B4-BE49-F238E27FC236}">
                <a16:creationId xmlns:a16="http://schemas.microsoft.com/office/drawing/2014/main" id="{13D19831-C8D5-D1ED-A2E2-6E3057C14798}"/>
              </a:ext>
            </a:extLst>
          </p:cNvPr>
          <p:cNvSpPr>
            <a:spLocks noGrp="1"/>
          </p:cNvSpPr>
          <p:nvPr>
            <p:ph type="subTitle" idx="1"/>
          </p:nvPr>
        </p:nvSpPr>
        <p:spPr/>
        <p:txBody>
          <a:bodyPr/>
          <a:lstStyle/>
          <a:p>
            <a:r>
              <a:rPr lang="en-US" dirty="0"/>
              <a:t>Iqra Sadaf Khan</a:t>
            </a:r>
          </a:p>
        </p:txBody>
      </p:sp>
    </p:spTree>
    <p:extLst>
      <p:ext uri="{BB962C8B-B14F-4D97-AF65-F5344CB8AC3E}">
        <p14:creationId xmlns:p14="http://schemas.microsoft.com/office/powerpoint/2010/main" val="269561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5ECF-4DD0-6830-EA65-39DA4F58E903}"/>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38359AAD-B5E0-0F28-EC52-4109D08631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7202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59740-52F4-CC1F-7A51-D8A69F1AC0DD}"/>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CE-based business models</a:t>
            </a:r>
          </a:p>
        </p:txBody>
      </p:sp>
      <p:graphicFrame>
        <p:nvGraphicFramePr>
          <p:cNvPr id="22" name="Content Placeholder 2">
            <a:extLst>
              <a:ext uri="{FF2B5EF4-FFF2-40B4-BE49-F238E27FC236}">
                <a16:creationId xmlns:a16="http://schemas.microsoft.com/office/drawing/2014/main" id="{1D4804B8-1E14-3CF8-8A55-86D4378A7323}"/>
              </a:ext>
            </a:extLst>
          </p:cNvPr>
          <p:cNvGraphicFramePr>
            <a:graphicFrameLocks noGrp="1"/>
          </p:cNvGraphicFramePr>
          <p:nvPr>
            <p:ph idx="1"/>
            <p:extLst>
              <p:ext uri="{D42A27DB-BD31-4B8C-83A1-F6EECF244321}">
                <p14:modId xmlns:p14="http://schemas.microsoft.com/office/powerpoint/2010/main" val="169926007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6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19CF3-81F3-A517-BBF1-004FAC7E1A66}"/>
              </a:ext>
            </a:extLst>
          </p:cNvPr>
          <p:cNvSpPr>
            <a:spLocks noGrp="1"/>
          </p:cNvSpPr>
          <p:nvPr>
            <p:ph type="title"/>
          </p:nvPr>
        </p:nvSpPr>
        <p:spPr>
          <a:xfrm>
            <a:off x="586478" y="1683756"/>
            <a:ext cx="3115265" cy="2396359"/>
          </a:xfrm>
        </p:spPr>
        <p:txBody>
          <a:bodyPr anchor="b">
            <a:normAutofit/>
          </a:bodyPr>
          <a:lstStyle/>
          <a:p>
            <a:pPr algn="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CE-based business models</a:t>
            </a: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AD0C6E4E-7C82-61EF-7B14-664C5BFFF4EB}"/>
              </a:ext>
            </a:extLst>
          </p:cNvPr>
          <p:cNvGraphicFramePr>
            <a:graphicFrameLocks noGrp="1"/>
          </p:cNvGraphicFramePr>
          <p:nvPr>
            <p:ph idx="1"/>
            <p:extLst>
              <p:ext uri="{D42A27DB-BD31-4B8C-83A1-F6EECF244321}">
                <p14:modId xmlns:p14="http://schemas.microsoft.com/office/powerpoint/2010/main" val="74982109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18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E8F22F-961D-FDCE-04C9-CE3823A8ABE5}"/>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2500" kern="1200">
                <a:solidFill>
                  <a:srgbClr val="FFFFFF"/>
                </a:solidFill>
                <a:latin typeface="+mj-lt"/>
                <a:ea typeface="+mj-ea"/>
                <a:cs typeface="+mj-cs"/>
              </a:rPr>
              <a:t>Digital technologies for CE- based business models</a:t>
            </a:r>
          </a:p>
        </p:txBody>
      </p:sp>
      <p:pic>
        <p:nvPicPr>
          <p:cNvPr id="5" name="Content Placeholder 4" descr="Timeline&#10;&#10;Description automatically generated">
            <a:extLst>
              <a:ext uri="{FF2B5EF4-FFF2-40B4-BE49-F238E27FC236}">
                <a16:creationId xmlns:a16="http://schemas.microsoft.com/office/drawing/2014/main" id="{70574AC5-419D-4451-6BB4-80B39EF7DD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4" y="1"/>
            <a:ext cx="8153396" cy="6713220"/>
          </a:xfrm>
          <a:prstGeom prst="rect">
            <a:avLst/>
          </a:prstGeom>
        </p:spPr>
      </p:pic>
      <p:sp>
        <p:nvSpPr>
          <p:cNvPr id="7" name="TextBox 6">
            <a:extLst>
              <a:ext uri="{FF2B5EF4-FFF2-40B4-BE49-F238E27FC236}">
                <a16:creationId xmlns:a16="http://schemas.microsoft.com/office/drawing/2014/main" id="{7D13288A-15E5-D771-D94E-B6D55CF572F0}"/>
              </a:ext>
            </a:extLst>
          </p:cNvPr>
          <p:cNvSpPr txBox="1"/>
          <p:nvPr/>
        </p:nvSpPr>
        <p:spPr>
          <a:xfrm>
            <a:off x="4038603" y="6691153"/>
            <a:ext cx="8071718" cy="184666"/>
          </a:xfrm>
          <a:prstGeom prst="rect">
            <a:avLst/>
          </a:prstGeom>
          <a:noFill/>
        </p:spPr>
        <p:txBody>
          <a:bodyPr wrap="square">
            <a:spAutoFit/>
          </a:bodyPr>
          <a:lstStyle/>
          <a:p>
            <a:r>
              <a:rPr lang="en-US" sz="600" b="0" i="0" dirty="0">
                <a:solidFill>
                  <a:srgbClr val="222222"/>
                </a:solidFill>
                <a:effectLst/>
                <a:latin typeface="Arial" panose="020B0604020202020204" pitchFamily="34" charset="0"/>
              </a:rPr>
              <a:t>Toth-Peter, A., de Oliveira, R. T., Mathews, S., </a:t>
            </a:r>
            <a:r>
              <a:rPr lang="en-US" sz="600" b="0" i="0" dirty="0" err="1">
                <a:solidFill>
                  <a:srgbClr val="222222"/>
                </a:solidFill>
                <a:effectLst/>
                <a:latin typeface="Arial" panose="020B0604020202020204" pitchFamily="34" charset="0"/>
              </a:rPr>
              <a:t>Barner</a:t>
            </a:r>
            <a:r>
              <a:rPr lang="en-US" sz="600" b="0" i="0" dirty="0">
                <a:solidFill>
                  <a:srgbClr val="222222"/>
                </a:solidFill>
                <a:effectLst/>
                <a:latin typeface="Arial" panose="020B0604020202020204" pitchFamily="34" charset="0"/>
              </a:rPr>
              <a:t>, L., &amp; </a:t>
            </a:r>
            <a:r>
              <a:rPr lang="en-US" sz="600" b="0" i="0" dirty="0" err="1">
                <a:solidFill>
                  <a:srgbClr val="222222"/>
                </a:solidFill>
                <a:effectLst/>
                <a:latin typeface="Arial" panose="020B0604020202020204" pitchFamily="34" charset="0"/>
              </a:rPr>
              <a:t>Figueira</a:t>
            </a:r>
            <a:r>
              <a:rPr lang="en-US" sz="600" b="0" i="0" dirty="0">
                <a:solidFill>
                  <a:srgbClr val="222222"/>
                </a:solidFill>
                <a:effectLst/>
                <a:latin typeface="Arial" panose="020B0604020202020204" pitchFamily="34" charset="0"/>
              </a:rPr>
              <a:t>, S. (2023). Industry 4.0 AS an enabler in transitioning to circular business models: A systematic literature review. </a:t>
            </a:r>
            <a:r>
              <a:rPr lang="en-US" sz="600" b="0" i="1" dirty="0">
                <a:solidFill>
                  <a:srgbClr val="222222"/>
                </a:solidFill>
                <a:effectLst/>
                <a:latin typeface="Arial" panose="020B0604020202020204" pitchFamily="34" charset="0"/>
              </a:rPr>
              <a:t>Journal of Cleaner Production</a:t>
            </a:r>
            <a:r>
              <a:rPr lang="en-US" sz="600" b="0" i="0" dirty="0">
                <a:solidFill>
                  <a:srgbClr val="222222"/>
                </a:solidFill>
                <a:effectLst/>
                <a:latin typeface="Arial" panose="020B0604020202020204" pitchFamily="34" charset="0"/>
              </a:rPr>
              <a:t>, 136284.</a:t>
            </a:r>
            <a:endParaRPr lang="en-US" sz="600" dirty="0"/>
          </a:p>
        </p:txBody>
      </p:sp>
    </p:spTree>
    <p:extLst>
      <p:ext uri="{BB962C8B-B14F-4D97-AF65-F5344CB8AC3E}">
        <p14:creationId xmlns:p14="http://schemas.microsoft.com/office/powerpoint/2010/main" val="344085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9B5EEC0-F55D-6D1A-2084-2B2A3A0D596F}"/>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2200" kern="1200" dirty="0">
                <a:solidFill>
                  <a:srgbClr val="FFFFFF"/>
                </a:solidFill>
                <a:latin typeface="+mj-lt"/>
                <a:ea typeface="+mj-ea"/>
                <a:cs typeface="+mj-cs"/>
              </a:rPr>
              <a:t>Steps to business model transformation from Linear to Circular</a:t>
            </a:r>
          </a:p>
        </p:txBody>
      </p:sp>
      <p:pic>
        <p:nvPicPr>
          <p:cNvPr id="5" name="Content Placeholder 4" descr="Text&#10;&#10;Description automatically generated">
            <a:extLst>
              <a:ext uri="{FF2B5EF4-FFF2-40B4-BE49-F238E27FC236}">
                <a16:creationId xmlns:a16="http://schemas.microsoft.com/office/drawing/2014/main" id="{C4323274-41BD-3AAA-F6EB-E034EC6452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4" y="-429"/>
            <a:ext cx="8793475" cy="6713649"/>
          </a:xfrm>
          <a:prstGeom prst="rect">
            <a:avLst/>
          </a:prstGeom>
        </p:spPr>
      </p:pic>
      <p:sp>
        <p:nvSpPr>
          <p:cNvPr id="7" name="TextBox 6">
            <a:extLst>
              <a:ext uri="{FF2B5EF4-FFF2-40B4-BE49-F238E27FC236}">
                <a16:creationId xmlns:a16="http://schemas.microsoft.com/office/drawing/2014/main" id="{DFD4BE96-44DA-AA67-BF29-110DE52318B2}"/>
              </a:ext>
            </a:extLst>
          </p:cNvPr>
          <p:cNvSpPr txBox="1"/>
          <p:nvPr/>
        </p:nvSpPr>
        <p:spPr>
          <a:xfrm>
            <a:off x="4038603" y="6497150"/>
            <a:ext cx="7901937" cy="276999"/>
          </a:xfrm>
          <a:prstGeom prst="rect">
            <a:avLst/>
          </a:prstGeom>
          <a:noFill/>
        </p:spPr>
        <p:txBody>
          <a:bodyPr wrap="square">
            <a:spAutoFit/>
          </a:bodyPr>
          <a:lstStyle/>
          <a:p>
            <a:r>
              <a:rPr lang="en-US" sz="1200" dirty="0"/>
              <a:t>https://www.finchandbeak.com/1168/fueling-your-circular-economy-business.htm</a:t>
            </a:r>
          </a:p>
        </p:txBody>
      </p:sp>
    </p:spTree>
    <p:extLst>
      <p:ext uri="{BB962C8B-B14F-4D97-AF65-F5344CB8AC3E}">
        <p14:creationId xmlns:p14="http://schemas.microsoft.com/office/powerpoint/2010/main" val="297839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FDB01C07-45A0-E6AD-566F-E1AEF25116E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59"/>
          <a:stretch/>
        </p:blipFill>
        <p:spPr>
          <a:xfrm>
            <a:off x="4038599" y="17823"/>
            <a:ext cx="8160026" cy="6687778"/>
          </a:xfrm>
          <a:prstGeom prst="rect">
            <a:avLst/>
          </a:prstGeom>
        </p:spPr>
      </p:pic>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578835C-DB09-0199-9733-7944C0AA3167}"/>
              </a:ext>
            </a:extLst>
          </p:cNvPr>
          <p:cNvSpPr>
            <a:spLocks noGrp="1"/>
          </p:cNvSpPr>
          <p:nvPr>
            <p:ph type="title"/>
          </p:nvPr>
        </p:nvSpPr>
        <p:spPr>
          <a:xfrm>
            <a:off x="534473" y="2950387"/>
            <a:ext cx="3052293" cy="3531403"/>
          </a:xfrm>
        </p:spPr>
        <p:txBody>
          <a:bodyPr vert="horz" lIns="91440" tIns="45720" rIns="91440" bIns="45720" rtlCol="0" anchor="t">
            <a:normAutofit fontScale="90000"/>
          </a:bodyPr>
          <a:lstStyle/>
          <a:p>
            <a:pPr algn="r"/>
            <a:r>
              <a:rPr kumimoji="0" lang="en-US" sz="4000" b="0" i="0" u="none" strike="noStrike" cap="none" spc="0" normalizeH="0" baseline="0" noProof="0" dirty="0">
                <a:ln>
                  <a:noFill/>
                </a:ln>
                <a:solidFill>
                  <a:srgbClr val="FFFFFF"/>
                </a:solidFill>
                <a:effectLst/>
                <a:uLnTx/>
                <a:uFillTx/>
              </a:rPr>
              <a:t>How Digitalization sparks circular solutions</a:t>
            </a:r>
            <a:br>
              <a:rPr kumimoji="0" lang="en-US" sz="4000" b="0" i="0" u="none" strike="noStrike" cap="none" spc="0" normalizeH="0" baseline="0" noProof="0" dirty="0">
                <a:ln>
                  <a:noFill/>
                </a:ln>
                <a:solidFill>
                  <a:srgbClr val="FFFFFF"/>
                </a:solidFill>
                <a:effectLst/>
                <a:uLnTx/>
                <a:uFillTx/>
              </a:rPr>
            </a:br>
            <a:br>
              <a:rPr kumimoji="0" lang="en-US" sz="4000" b="0" i="0" u="none" strike="noStrike" cap="none" spc="0" normalizeH="0" baseline="0" noProof="0" dirty="0">
                <a:ln>
                  <a:noFill/>
                </a:ln>
                <a:solidFill>
                  <a:srgbClr val="FFFFFF"/>
                </a:solidFill>
                <a:effectLst/>
                <a:uLnTx/>
                <a:uFillTx/>
              </a:rPr>
            </a:br>
            <a:br>
              <a:rPr kumimoji="0" lang="en-US" sz="4000" b="0" i="0" u="none" strike="noStrike" cap="none" spc="0" normalizeH="0" baseline="0" noProof="0" dirty="0">
                <a:ln>
                  <a:noFill/>
                </a:ln>
                <a:solidFill>
                  <a:srgbClr val="FFFFFF"/>
                </a:solidFill>
                <a:effectLst/>
                <a:uLnTx/>
                <a:uFillTx/>
              </a:rPr>
            </a:br>
            <a:endParaRPr lang="en-US" sz="1300" dirty="0">
              <a:solidFill>
                <a:srgbClr val="FFFFFF"/>
              </a:solidFill>
            </a:endParaRPr>
          </a:p>
        </p:txBody>
      </p:sp>
      <p:sp>
        <p:nvSpPr>
          <p:cNvPr id="7" name="TextBox 6">
            <a:extLst>
              <a:ext uri="{FF2B5EF4-FFF2-40B4-BE49-F238E27FC236}">
                <a16:creationId xmlns:a16="http://schemas.microsoft.com/office/drawing/2014/main" id="{AA720493-857E-D5FD-88D4-1022DB551B76}"/>
              </a:ext>
            </a:extLst>
          </p:cNvPr>
          <p:cNvSpPr txBox="1"/>
          <p:nvPr/>
        </p:nvSpPr>
        <p:spPr>
          <a:xfrm>
            <a:off x="4143840" y="6477333"/>
            <a:ext cx="7249089" cy="292388"/>
          </a:xfrm>
          <a:prstGeom prst="rect">
            <a:avLst/>
          </a:prstGeom>
          <a:noFill/>
        </p:spPr>
        <p:txBody>
          <a:bodyPr wrap="square">
            <a:spAutoFit/>
          </a:bodyPr>
          <a:lstStyle/>
          <a:p>
            <a:r>
              <a:rPr kumimoji="0" lang="en-US" sz="1300" b="0" i="0" u="none" strike="noStrike" kern="1200" cap="none" spc="0" normalizeH="0" baseline="0" noProof="0" dirty="0">
                <a:ln>
                  <a:noFill/>
                </a:ln>
                <a:effectLst/>
                <a:uLnTx/>
                <a:uFillTx/>
                <a:latin typeface="Calibri Light" panose="020F0302020204030204"/>
                <a:ea typeface="+mj-ea"/>
                <a:cs typeface="+mj-cs"/>
              </a:rPr>
              <a:t>https://www2.deloitte.com/content/dam/Deloitte/fi/Documents/risk/Circular%20goes%20digital.pdf</a:t>
            </a:r>
            <a:endParaRPr lang="en-US" dirty="0"/>
          </a:p>
        </p:txBody>
      </p:sp>
    </p:spTree>
    <p:extLst>
      <p:ext uri="{BB962C8B-B14F-4D97-AF65-F5344CB8AC3E}">
        <p14:creationId xmlns:p14="http://schemas.microsoft.com/office/powerpoint/2010/main" val="140459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ECA04F-057E-3ED2-3E9D-DAF3B52A785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rPr>
              <a:t>CE- based Business model canvas</a:t>
            </a:r>
            <a:endParaRPr lang="en-US" sz="4000" kern="1200" dirty="0">
              <a:solidFill>
                <a:srgbClr val="FFFFFF"/>
              </a:solidFill>
              <a:latin typeface="+mj-lt"/>
              <a:ea typeface="+mj-ea"/>
              <a:cs typeface="+mj-cs"/>
            </a:endParaRPr>
          </a:p>
        </p:txBody>
      </p:sp>
      <p:pic>
        <p:nvPicPr>
          <p:cNvPr id="9" name="Content Placeholder 8" descr="Table&#10;&#10;Description automatically generated">
            <a:extLst>
              <a:ext uri="{FF2B5EF4-FFF2-40B4-BE49-F238E27FC236}">
                <a16:creationId xmlns:a16="http://schemas.microsoft.com/office/drawing/2014/main" id="{BA016702-2F7E-C5B9-BDA7-C2416FDC16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5" y="78658"/>
            <a:ext cx="8153396" cy="6685936"/>
          </a:xfrm>
        </p:spPr>
      </p:pic>
    </p:spTree>
    <p:extLst>
      <p:ext uri="{BB962C8B-B14F-4D97-AF65-F5344CB8AC3E}">
        <p14:creationId xmlns:p14="http://schemas.microsoft.com/office/powerpoint/2010/main" val="187879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B722-8F74-BF9B-4269-EA53188FA3A1}"/>
              </a:ext>
            </a:extLst>
          </p:cNvPr>
          <p:cNvSpPr>
            <a:spLocks noGrp="1"/>
          </p:cNvSpPr>
          <p:nvPr>
            <p:ph type="title"/>
          </p:nvPr>
        </p:nvSpPr>
        <p:spPr/>
        <p:txBody>
          <a:bodyPr/>
          <a:lstStyle/>
          <a:p>
            <a:r>
              <a:rPr lang="en-US" dirty="0" err="1"/>
              <a:t>Excercise</a:t>
            </a:r>
            <a:endParaRPr lang="en-US" dirty="0"/>
          </a:p>
        </p:txBody>
      </p:sp>
      <p:sp>
        <p:nvSpPr>
          <p:cNvPr id="7" name="Content Placeholder 6">
            <a:extLst>
              <a:ext uri="{FF2B5EF4-FFF2-40B4-BE49-F238E27FC236}">
                <a16:creationId xmlns:a16="http://schemas.microsoft.com/office/drawing/2014/main" id="{764AD0C1-A9C9-E968-F494-28C637BB3153}"/>
              </a:ext>
            </a:extLst>
          </p:cNvPr>
          <p:cNvSpPr>
            <a:spLocks noGrp="1"/>
          </p:cNvSpPr>
          <p:nvPr>
            <p:ph idx="1"/>
          </p:nvPr>
        </p:nvSpPr>
        <p:spPr/>
        <p:txBody>
          <a:bodyPr/>
          <a:lstStyle/>
          <a:p>
            <a:r>
              <a:rPr lang="en-US" dirty="0"/>
              <a:t>Think of a technology and design a business model using business model canvas (You can use an exiting BM or propose a new one)</a:t>
            </a:r>
          </a:p>
          <a:p>
            <a:r>
              <a:rPr lang="en-US" dirty="0"/>
              <a:t>6 Groups </a:t>
            </a:r>
          </a:p>
          <a:p>
            <a:r>
              <a:rPr lang="en-US" dirty="0"/>
              <a:t>Planning for the BM proposal: 20 minutes</a:t>
            </a:r>
          </a:p>
          <a:p>
            <a:r>
              <a:rPr lang="en-US" dirty="0"/>
              <a:t>Presentations each group: 5-7 Minutes</a:t>
            </a:r>
          </a:p>
        </p:txBody>
      </p:sp>
    </p:spTree>
    <p:extLst>
      <p:ext uri="{BB962C8B-B14F-4D97-AF65-F5344CB8AC3E}">
        <p14:creationId xmlns:p14="http://schemas.microsoft.com/office/powerpoint/2010/main" val="3521530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440</Words>
  <Application>Microsoft Office PowerPoint</Application>
  <PresentationFormat>Widescreen</PresentationFormat>
  <Paragraphs>22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Digitalization and circular economy business models</vt:lpstr>
      <vt:lpstr>About me:</vt:lpstr>
      <vt:lpstr>CE-based business models</vt:lpstr>
      <vt:lpstr>CE-based business models</vt:lpstr>
      <vt:lpstr>Digital technologies for CE- based business models</vt:lpstr>
      <vt:lpstr>Steps to business model transformation from Linear to Circular</vt:lpstr>
      <vt:lpstr>How Digitalization sparks circular solutions   </vt:lpstr>
      <vt:lpstr>CE- based Business model canvas</vt:lpstr>
      <vt:lpstr>Excercise</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Digitalization and circular economy business models</dc:title>
  <dc:creator>Khan Iqra</dc:creator>
  <cp:lastModifiedBy>Khan Iqra</cp:lastModifiedBy>
  <cp:revision>2</cp:revision>
  <dcterms:created xsi:type="dcterms:W3CDTF">2023-03-20T11:51:18Z</dcterms:created>
  <dcterms:modified xsi:type="dcterms:W3CDTF">2023-03-20T14:18:58Z</dcterms:modified>
</cp:coreProperties>
</file>