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8" r:id="rId2"/>
    <p:sldId id="258" r:id="rId3"/>
    <p:sldId id="259" r:id="rId4"/>
    <p:sldId id="260" r:id="rId5"/>
    <p:sldId id="327" r:id="rId6"/>
    <p:sldId id="329" r:id="rId7"/>
    <p:sldId id="330" r:id="rId8"/>
    <p:sldId id="331" r:id="rId9"/>
    <p:sldId id="335" r:id="rId10"/>
    <p:sldId id="262" r:id="rId11"/>
    <p:sldId id="269" r:id="rId12"/>
    <p:sldId id="336" r:id="rId13"/>
    <p:sldId id="332" r:id="rId14"/>
    <p:sldId id="324" r:id="rId15"/>
    <p:sldId id="325" r:id="rId16"/>
    <p:sldId id="333" r:id="rId17"/>
    <p:sldId id="355" r:id="rId18"/>
    <p:sldId id="356" r:id="rId19"/>
    <p:sldId id="328" r:id="rId20"/>
    <p:sldId id="359" r:id="rId21"/>
    <p:sldId id="360" r:id="rId22"/>
    <p:sldId id="3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sam El Baroni" initials="BEB" lastIdx="1" clrIdx="0">
    <p:extLst>
      <p:ext uri="{19B8F6BF-5375-455C-9EA6-DF929625EA0E}">
        <p15:presenceInfo xmlns:p15="http://schemas.microsoft.com/office/powerpoint/2012/main" userId="c7a2deb22c72e7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BAA6E-2021-4D1A-B923-18876801EC4B}" type="datetimeFigureOut">
              <a:rPr lang="en-GB" smtClean="0"/>
              <a:t>05/11/2021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2C3AB-6D4D-46CD-B44A-084D1E3FCBB5}" type="slidenum">
              <a:rPr lang="en-GB" smtClean="0"/>
              <a:t>‹#›</a:t>
            </a:fld>
            <a:endParaRPr lang="en-GB"/>
          </a:p>
        </p:txBody>
      </p:sp>
    </p:spTree>
    <p:extLst>
      <p:ext uri="{BB962C8B-B14F-4D97-AF65-F5344CB8AC3E}">
        <p14:creationId xmlns:p14="http://schemas.microsoft.com/office/powerpoint/2010/main" val="406162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1A1A1A"/>
                </a:solidFill>
                <a:effectLst/>
                <a:latin typeface="Mallory"/>
              </a:rPr>
              <a:t>Theaster</a:t>
            </a:r>
            <a:r>
              <a:rPr lang="en-GB" b="0" i="0" dirty="0">
                <a:solidFill>
                  <a:srgbClr val="1A1A1A"/>
                </a:solidFill>
                <a:effectLst/>
                <a:latin typeface="Mallory"/>
              </a:rPr>
              <a:t> Gates creates sculptures with clay, tar, and renovated buildings, transforming the raw material of urban </a:t>
            </a:r>
            <a:r>
              <a:rPr lang="en-GB" b="0" i="0" dirty="0" err="1">
                <a:solidFill>
                  <a:srgbClr val="1A1A1A"/>
                </a:solidFill>
                <a:effectLst/>
                <a:latin typeface="Mallory"/>
              </a:rPr>
              <a:t>neighborhoods</a:t>
            </a:r>
            <a:r>
              <a:rPr lang="en-GB" b="0" i="0" dirty="0">
                <a:solidFill>
                  <a:srgbClr val="1A1A1A"/>
                </a:solidFill>
                <a:effectLst/>
                <a:latin typeface="Mallory"/>
              </a:rPr>
              <a:t> into radically reimagined vessels of opportunity for the community. Establishing a virtuous circle between fine art and social progress, Gates strips dilapidated buildings of their components, transforming those elements into sculptures that act as bonds or investments, the proceeds of which are used to finance the rehabilitation of entire city blocks. Many of the artist’s works evoke his African-American identity and the broader struggle for civil rights, from sculptures incorporating fire hoses, to events organized around soul food, and choral performances by the experimental musical ensemble Black Monks of Mississippi, led by Gates himself.</a:t>
            </a:r>
            <a:endParaRPr lang="en-GB" dirty="0"/>
          </a:p>
        </p:txBody>
      </p:sp>
      <p:sp>
        <p:nvSpPr>
          <p:cNvPr id="4" name="Slide Number Placeholder 3"/>
          <p:cNvSpPr>
            <a:spLocks noGrp="1"/>
          </p:cNvSpPr>
          <p:nvPr>
            <p:ph type="sldNum" sz="quarter" idx="5"/>
          </p:nvPr>
        </p:nvSpPr>
        <p:spPr/>
        <p:txBody>
          <a:bodyPr/>
          <a:lstStyle/>
          <a:p>
            <a:fld id="{1FD2C3AB-6D4D-46CD-B44A-084D1E3FCBB5}" type="slidenum">
              <a:rPr lang="en-GB" smtClean="0"/>
              <a:t>6</a:t>
            </a:fld>
            <a:endParaRPr lang="en-GB"/>
          </a:p>
        </p:txBody>
      </p:sp>
    </p:spTree>
    <p:extLst>
      <p:ext uri="{BB962C8B-B14F-4D97-AF65-F5344CB8AC3E}">
        <p14:creationId xmlns:p14="http://schemas.microsoft.com/office/powerpoint/2010/main" val="379834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solidFill>
                  <a:srgbClr val="333333"/>
                </a:solidFill>
                <a:effectLst/>
                <a:latin typeface="Roboto" pitchFamily="2" charset="0"/>
              </a:rPr>
              <a:t>Hassan Khan’s ‘The Infinite Hip-Hop Song</a:t>
            </a:r>
            <a:r>
              <a:rPr lang="en-GB" b="0" i="0" dirty="0">
                <a:solidFill>
                  <a:srgbClr val="333333"/>
                </a:solidFill>
                <a:effectLst/>
                <a:latin typeface="Roboto" pitchFamily="2" charset="0"/>
              </a:rPr>
              <a:t>’ is an algorithmic hip-hop generator that produces a never-ending hip-hop song using pre-produced lyrics, vocals, beats, basslines and melodies. It is a logic, a series of randomized paths, a virtual machine driven by human production, a structure that yearns to be free and controlled at the same time. This is not just an algorithmic reading or imitation of known songs, nor is it merely a distortion of the generic. It is a structure that yearns to construct meanings, compose systems yet let them live freely. </a:t>
            </a:r>
            <a:endParaRPr lang="en-GB" dirty="0"/>
          </a:p>
        </p:txBody>
      </p:sp>
      <p:sp>
        <p:nvSpPr>
          <p:cNvPr id="4" name="Slide Number Placeholder 3"/>
          <p:cNvSpPr>
            <a:spLocks noGrp="1"/>
          </p:cNvSpPr>
          <p:nvPr>
            <p:ph type="sldNum" sz="quarter" idx="5"/>
          </p:nvPr>
        </p:nvSpPr>
        <p:spPr/>
        <p:txBody>
          <a:bodyPr/>
          <a:lstStyle/>
          <a:p>
            <a:fld id="{1FD2C3AB-6D4D-46CD-B44A-084D1E3FCBB5}" type="slidenum">
              <a:rPr lang="en-GB" smtClean="0"/>
              <a:t>8</a:t>
            </a:fld>
            <a:endParaRPr lang="en-GB"/>
          </a:p>
        </p:txBody>
      </p:sp>
    </p:spTree>
    <p:extLst>
      <p:ext uri="{BB962C8B-B14F-4D97-AF65-F5344CB8AC3E}">
        <p14:creationId xmlns:p14="http://schemas.microsoft.com/office/powerpoint/2010/main" val="284735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9A34-865E-4837-A1BC-D1B3D9F35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9B3FA7-D419-4503-9E70-CB2F90BAB4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BFB7DE-EC9C-4E42-8A8C-C6E0F17572C3}"/>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7D91D0D1-F695-4DC8-B873-175642A48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89A440-3418-4654-B19B-A4DB89380F70}"/>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944441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03D6-0CEB-4748-B684-2584AE0830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14EBC0-E270-45CF-A2B4-AE2ED5FCF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55440F-F83A-43B0-A74E-04596B0B3073}"/>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70DCCCB4-7522-4334-9BD5-5C6343B645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7BA38-ED23-4B28-B494-C307F15E2BF7}"/>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360383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E0424-3404-4EEC-8535-CAB7015804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9EAFBF-48ED-4F8F-AF0C-F06C6605F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CC5D48-5485-4216-8E42-8018A2F16DF7}"/>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431D6BA0-DD64-4562-8C4C-0F8B3FACD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327CF5-C7B0-46C9-91AE-442B8C57C330}"/>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150831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B655-3C26-436B-ACF8-DFA330AEEF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A527B3-95D0-434B-9CA5-91D9DD97C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1B97B-408C-415D-940D-732150076C50}"/>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0F7122C3-9B4D-408D-BFD4-AC507E4301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0916BD-C14D-4B5C-AB3F-D7EFC95181AA}"/>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56093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0EDE-79B8-4A9F-B8FD-E7CB061E5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A92CA7-CD31-4C2F-8727-3F509AF3A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08776B-50FF-4E8B-B037-9B0521D8220A}"/>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832762AB-BE57-456D-B192-1324CBBD81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84F64E-2DD5-4FA4-A782-4AE791283018}"/>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856855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B806-67FB-49F8-AA26-41C3D6951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B82030-AFB3-4409-9CD6-5FD822FF5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540FD8-FEB3-4417-B1B3-C19E930C5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795EEB-0B50-4583-BB03-1212F0104ABD}"/>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6" name="Footer Placeholder 5">
            <a:extLst>
              <a:ext uri="{FF2B5EF4-FFF2-40B4-BE49-F238E27FC236}">
                <a16:creationId xmlns:a16="http://schemas.microsoft.com/office/drawing/2014/main" id="{89D39161-116C-4202-A9B9-F0F7B78847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4E4992-5440-4513-B9EE-C0797EB3C0A1}"/>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37988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5CA-8CF5-4E08-A7BB-78CBD8D7E5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0DB26F-35A8-4BC5-8C12-31212DF86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8F57D7-4B44-4774-AE64-2B428C579E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700F5D-3969-4BBC-81F8-3F592628CF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7FEE59-ED5A-4D4F-8662-36C7AC48C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15770B-2363-462D-B83A-36FA1F17875F}"/>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8" name="Footer Placeholder 7">
            <a:extLst>
              <a:ext uri="{FF2B5EF4-FFF2-40B4-BE49-F238E27FC236}">
                <a16:creationId xmlns:a16="http://schemas.microsoft.com/office/drawing/2014/main" id="{4737789B-C932-4F31-B4FC-E6CAD45CB8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FD7A1B-8243-43B2-9E2B-CDAB8982BE54}"/>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327595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92ED-3E35-4F9B-A827-9D9C72C6D2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B68AF6-52BE-434A-9ABF-1B7F3EBF2FF0}"/>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4" name="Footer Placeholder 3">
            <a:extLst>
              <a:ext uri="{FF2B5EF4-FFF2-40B4-BE49-F238E27FC236}">
                <a16:creationId xmlns:a16="http://schemas.microsoft.com/office/drawing/2014/main" id="{19D4D838-102E-41E2-B289-E373932F84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34583C-44AE-4E0E-8295-82ED5B9B314B}"/>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406941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2E5DA-350F-4492-8C25-60C19604036F}"/>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3" name="Footer Placeholder 2">
            <a:extLst>
              <a:ext uri="{FF2B5EF4-FFF2-40B4-BE49-F238E27FC236}">
                <a16:creationId xmlns:a16="http://schemas.microsoft.com/office/drawing/2014/main" id="{59B606E7-01F1-49D4-8AC0-4932083466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96090D-BD49-4EA2-96F8-C5C6C4D138C0}"/>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314930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3435-454A-43E7-BC4D-FDF3CE8E6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8978A8-BC8E-473D-9022-F12B5DEB3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A680B5-5F12-4359-9EB2-5D21D96AF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06737-6B23-470C-8705-2712CC7F5489}"/>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6" name="Footer Placeholder 5">
            <a:extLst>
              <a:ext uri="{FF2B5EF4-FFF2-40B4-BE49-F238E27FC236}">
                <a16:creationId xmlns:a16="http://schemas.microsoft.com/office/drawing/2014/main" id="{DE7EDE60-D461-471F-B5CC-329BA40E28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DE360C-90F6-4448-A424-0EA84499729C}"/>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327455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FA0E-E9D6-4D12-8501-2F97B64A8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D8D1C4-CF45-47CC-B890-F2019E408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FC8CF9-8E44-47A9-92D5-CEA450578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D7FE0-7CF4-484F-8E44-8CCCEF39E7CC}"/>
              </a:ext>
            </a:extLst>
          </p:cNvPr>
          <p:cNvSpPr>
            <a:spLocks noGrp="1"/>
          </p:cNvSpPr>
          <p:nvPr>
            <p:ph type="dt" sz="half" idx="10"/>
          </p:nvPr>
        </p:nvSpPr>
        <p:spPr/>
        <p:txBody>
          <a:bodyPr/>
          <a:lstStyle/>
          <a:p>
            <a:fld id="{45054D2B-0671-4261-9424-A516F3F04956}" type="datetimeFigureOut">
              <a:rPr lang="en-GB" smtClean="0"/>
              <a:t>05/11/2021</a:t>
            </a:fld>
            <a:endParaRPr lang="en-GB"/>
          </a:p>
        </p:txBody>
      </p:sp>
      <p:sp>
        <p:nvSpPr>
          <p:cNvPr id="6" name="Footer Placeholder 5">
            <a:extLst>
              <a:ext uri="{FF2B5EF4-FFF2-40B4-BE49-F238E27FC236}">
                <a16:creationId xmlns:a16="http://schemas.microsoft.com/office/drawing/2014/main" id="{722473BD-52B7-4745-B86D-75D115AF59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B6A46E-494E-42D4-AF0C-D8A2F5F2AA5F}"/>
              </a:ext>
            </a:extLst>
          </p:cNvPr>
          <p:cNvSpPr>
            <a:spLocks noGrp="1"/>
          </p:cNvSpPr>
          <p:nvPr>
            <p:ph type="sldNum" sz="quarter" idx="12"/>
          </p:nvPr>
        </p:nvSpPr>
        <p:spPr/>
        <p:txBody>
          <a:bodyPr/>
          <a:lstStyle/>
          <a:p>
            <a:fld id="{FCD8D09D-65C4-4C69-BB76-C752AAEF884B}" type="slidenum">
              <a:rPr lang="en-GB" smtClean="0"/>
              <a:t>‹#›</a:t>
            </a:fld>
            <a:endParaRPr lang="en-GB"/>
          </a:p>
        </p:txBody>
      </p:sp>
    </p:spTree>
    <p:extLst>
      <p:ext uri="{BB962C8B-B14F-4D97-AF65-F5344CB8AC3E}">
        <p14:creationId xmlns:p14="http://schemas.microsoft.com/office/powerpoint/2010/main" val="91686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6A495-2F91-465E-A4E0-3B633C65E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0F29A-26C5-4CBC-A090-729488B09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CD80B0-791C-4B54-8A10-225150924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54D2B-0671-4261-9424-A516F3F04956}" type="datetimeFigureOut">
              <a:rPr lang="en-GB" smtClean="0"/>
              <a:t>05/11/2021</a:t>
            </a:fld>
            <a:endParaRPr lang="en-GB"/>
          </a:p>
        </p:txBody>
      </p:sp>
      <p:sp>
        <p:nvSpPr>
          <p:cNvPr id="5" name="Footer Placeholder 4">
            <a:extLst>
              <a:ext uri="{FF2B5EF4-FFF2-40B4-BE49-F238E27FC236}">
                <a16:creationId xmlns:a16="http://schemas.microsoft.com/office/drawing/2014/main" id="{FEC2FB1B-C931-4FFA-BEDC-750E01EBD4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1380639-D7C9-47A6-B028-F97E9DBE1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8D09D-65C4-4C69-BB76-C752AAEF884B}" type="slidenum">
              <a:rPr lang="en-GB" smtClean="0"/>
              <a:t>‹#›</a:t>
            </a:fld>
            <a:endParaRPr lang="en-GB"/>
          </a:p>
        </p:txBody>
      </p:sp>
    </p:spTree>
    <p:extLst>
      <p:ext uri="{BB962C8B-B14F-4D97-AF65-F5344CB8AC3E}">
        <p14:creationId xmlns:p14="http://schemas.microsoft.com/office/powerpoint/2010/main" val="4038373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investopedia.com/terms/d/depreciation.asp"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734A-54FD-46E5-8072-54A649C7C66C}"/>
              </a:ext>
            </a:extLst>
          </p:cNvPr>
          <p:cNvSpPr>
            <a:spLocks noGrp="1"/>
          </p:cNvSpPr>
          <p:nvPr>
            <p:ph type="title"/>
          </p:nvPr>
        </p:nvSpPr>
        <p:spPr>
          <a:xfrm>
            <a:off x="831850" y="1709738"/>
            <a:ext cx="10515600" cy="4056580"/>
          </a:xfrm>
        </p:spPr>
        <p:txBody>
          <a:bodyPr>
            <a:normAutofit fontScale="90000"/>
          </a:bodyPr>
          <a:lstStyle/>
          <a:p>
            <a:r>
              <a:rPr lang="en-GB" i="1" dirty="0">
                <a:solidFill>
                  <a:schemeClr val="tx1"/>
                </a:solidFill>
              </a:rPr>
              <a:t>…to be able to contextualize our creativity and artistic labour directly in relation to the economic logics and frameworks of our time</a:t>
            </a:r>
            <a:br>
              <a:rPr lang="en-GB" i="1" dirty="0">
                <a:solidFill>
                  <a:schemeClr val="tx1"/>
                </a:solidFill>
              </a:rPr>
            </a:br>
            <a:endParaRPr lang="en-GB" dirty="0"/>
          </a:p>
        </p:txBody>
      </p:sp>
    </p:spTree>
    <p:extLst>
      <p:ext uri="{BB962C8B-B14F-4D97-AF65-F5344CB8AC3E}">
        <p14:creationId xmlns:p14="http://schemas.microsoft.com/office/powerpoint/2010/main" val="385450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C833-BAA9-4B27-85CD-7A55B72EFE75}"/>
              </a:ext>
            </a:extLst>
          </p:cNvPr>
          <p:cNvSpPr>
            <a:spLocks noGrp="1"/>
          </p:cNvSpPr>
          <p:nvPr>
            <p:ph type="title"/>
          </p:nvPr>
        </p:nvSpPr>
        <p:spPr/>
        <p:txBody>
          <a:bodyPr>
            <a:normAutofit/>
          </a:bodyPr>
          <a:lstStyle/>
          <a:p>
            <a:r>
              <a:rPr lang="en-GB" sz="1800" dirty="0">
                <a:latin typeface="+mn-lt"/>
              </a:rPr>
              <a:t>Important Terminology! </a:t>
            </a:r>
          </a:p>
        </p:txBody>
      </p:sp>
      <p:sp>
        <p:nvSpPr>
          <p:cNvPr id="4" name="Content Placeholder 3">
            <a:extLst>
              <a:ext uri="{FF2B5EF4-FFF2-40B4-BE49-F238E27FC236}">
                <a16:creationId xmlns:a16="http://schemas.microsoft.com/office/drawing/2014/main" id="{3672DB84-75CB-4A43-BF39-DCC8FAFBB6D4}"/>
              </a:ext>
            </a:extLst>
          </p:cNvPr>
          <p:cNvSpPr>
            <a:spLocks noGrp="1"/>
          </p:cNvSpPr>
          <p:nvPr>
            <p:ph sz="half" idx="1"/>
          </p:nvPr>
        </p:nvSpPr>
        <p:spPr/>
        <p:txBody>
          <a:bodyPr>
            <a:normAutofit/>
          </a:bodyPr>
          <a:lstStyle/>
          <a:p>
            <a:pPr marL="0" indent="0">
              <a:lnSpc>
                <a:spcPct val="107000"/>
              </a:lnSpc>
              <a:spcAft>
                <a:spcPts val="800"/>
              </a:spcAft>
              <a:buNone/>
            </a:pPr>
            <a:r>
              <a:rPr lang="en-GB" sz="1800" b="1" dirty="0">
                <a:solidFill>
                  <a:srgbClr val="111111"/>
                </a:solidFill>
                <a:effectLst/>
                <a:ea typeface="Times New Roman" panose="02020603050405020304" pitchFamily="18" charset="0"/>
                <a:cs typeface="Times New Roman" panose="02020603050405020304" pitchFamily="18" charset="0"/>
              </a:rPr>
              <a:t>What is Appreciation?</a:t>
            </a:r>
            <a:endParaRPr lang="en-GB" sz="1800" b="1"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ea typeface="Times New Roman" panose="02020603050405020304" pitchFamily="18" charset="0"/>
                <a:cs typeface="Times New Roman" panose="02020603050405020304" pitchFamily="18" charset="0"/>
              </a:rPr>
              <a:t>Appreciation, in general terms, is an increase in the value of an asset over time. The increase can occur for a number of reasons, including increased demand or weakening supply, or as a result of changes in inflation or interest rates. This is the opposite of </a:t>
            </a:r>
            <a:r>
              <a:rPr lang="en-GB" sz="1800" dirty="0">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depreciation</a:t>
            </a:r>
            <a:r>
              <a:rPr lang="en-GB" sz="1800" dirty="0">
                <a:effectLst/>
                <a:ea typeface="Times New Roman" panose="02020603050405020304" pitchFamily="18" charset="0"/>
                <a:cs typeface="Times New Roman" panose="02020603050405020304" pitchFamily="18" charset="0"/>
              </a:rPr>
              <a:t>, which is a decrease in value over time.</a:t>
            </a:r>
            <a:endParaRPr lang="en-GB" sz="18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n-GB" sz="1800" dirty="0"/>
          </a:p>
          <a:p>
            <a:pPr marL="0" indent="0" algn="just">
              <a:lnSpc>
                <a:spcPct val="107000"/>
              </a:lnSpc>
              <a:spcAft>
                <a:spcPts val="800"/>
              </a:spcAft>
              <a:buNone/>
            </a:pPr>
            <a:endParaRPr lang="en-GB" sz="1800" dirty="0"/>
          </a:p>
          <a:p>
            <a:pPr marL="0" indent="0" algn="just">
              <a:lnSpc>
                <a:spcPct val="100000"/>
              </a:lnSpc>
              <a:spcAft>
                <a:spcPts val="800"/>
              </a:spcAft>
              <a:buNone/>
            </a:pPr>
            <a:endParaRPr lang="en-GB" sz="1400" b="1" i="0" dirty="0">
              <a:solidFill>
                <a:srgbClr val="292929"/>
              </a:solidFill>
              <a:effectLst/>
            </a:endParaRPr>
          </a:p>
          <a:p>
            <a:pPr marL="0" indent="0" algn="just">
              <a:lnSpc>
                <a:spcPct val="107000"/>
              </a:lnSpc>
              <a:spcAft>
                <a:spcPts val="800"/>
              </a:spcAft>
              <a:buNone/>
            </a:pPr>
            <a:endParaRPr lang="en-GB" sz="1400" i="0" dirty="0">
              <a:solidFill>
                <a:srgbClr val="292929"/>
              </a:solidFill>
              <a:effectLst/>
            </a:endParaRPr>
          </a:p>
          <a:p>
            <a:pPr marL="0" indent="0" algn="just">
              <a:lnSpc>
                <a:spcPct val="107000"/>
              </a:lnSpc>
              <a:spcAft>
                <a:spcPts val="800"/>
              </a:spcAft>
              <a:buNone/>
            </a:pPr>
            <a:endParaRPr lang="en-GB" sz="1800" dirty="0"/>
          </a:p>
        </p:txBody>
      </p:sp>
      <p:pic>
        <p:nvPicPr>
          <p:cNvPr id="8" name="Content Placeholder 7">
            <a:extLst>
              <a:ext uri="{FF2B5EF4-FFF2-40B4-BE49-F238E27FC236}">
                <a16:creationId xmlns:a16="http://schemas.microsoft.com/office/drawing/2014/main" id="{BB0335CE-94B1-4474-AD2A-9D6EADD1F0E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5722" y="1690688"/>
            <a:ext cx="4876800" cy="3028950"/>
          </a:xfrm>
        </p:spPr>
      </p:pic>
    </p:spTree>
    <p:extLst>
      <p:ext uri="{BB962C8B-B14F-4D97-AF65-F5344CB8AC3E}">
        <p14:creationId xmlns:p14="http://schemas.microsoft.com/office/powerpoint/2010/main" val="2005624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E011-1AB0-424D-990F-BC344E78AD9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3EBBD6E-B68B-4FBA-8EC9-DBB437149A70}"/>
              </a:ext>
            </a:extLst>
          </p:cNvPr>
          <p:cNvSpPr>
            <a:spLocks noGrp="1"/>
          </p:cNvSpPr>
          <p:nvPr>
            <p:ph idx="1"/>
          </p:nvPr>
        </p:nvSpPr>
        <p:spPr/>
        <p:txBody>
          <a:bodyPr>
            <a:normAutofit/>
          </a:bodyPr>
          <a:lstStyle/>
          <a:p>
            <a:pPr marL="0" indent="0" algn="just">
              <a:buNone/>
            </a:pPr>
            <a:endParaRPr lang="en-GB" sz="1800" dirty="0"/>
          </a:p>
          <a:p>
            <a:pPr marL="0" indent="0" algn="just">
              <a:buNone/>
            </a:pPr>
            <a:r>
              <a:rPr lang="en-GB" sz="1800" dirty="0"/>
              <a:t>“[…] if we take seriously the subjective apparatus of human capital, we can see that neoliberalism in fact treats people </a:t>
            </a:r>
            <a:r>
              <a:rPr lang="en-GB" sz="1800" u="sng" dirty="0"/>
              <a:t>not as consumers but as producers</a:t>
            </a:r>
            <a:r>
              <a:rPr lang="en-GB" sz="1800" dirty="0"/>
              <a:t>, as entrepreneurs of themselves or, more precisely, </a:t>
            </a:r>
            <a:r>
              <a:rPr lang="en-GB" sz="1800" u="sng" dirty="0"/>
              <a:t>as investors in themselves, as human capital that wishes to appreciate and to value itself and thus allocate its skills accordingly</a:t>
            </a:r>
            <a:r>
              <a:rPr lang="en-GB" sz="1800" dirty="0"/>
              <a:t>. “ </a:t>
            </a:r>
            <a:r>
              <a:rPr lang="en-GB" sz="1800" b="1" dirty="0"/>
              <a:t>Michel Feher</a:t>
            </a:r>
          </a:p>
        </p:txBody>
      </p:sp>
    </p:spTree>
    <p:extLst>
      <p:ext uri="{BB962C8B-B14F-4D97-AF65-F5344CB8AC3E}">
        <p14:creationId xmlns:p14="http://schemas.microsoft.com/office/powerpoint/2010/main" val="20994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86EED36-0EDB-42BF-A29C-B145593F450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5132" y="1044897"/>
            <a:ext cx="10460263" cy="5132066"/>
          </a:xfrm>
        </p:spPr>
      </p:pic>
    </p:spTree>
    <p:extLst>
      <p:ext uri="{BB962C8B-B14F-4D97-AF65-F5344CB8AC3E}">
        <p14:creationId xmlns:p14="http://schemas.microsoft.com/office/powerpoint/2010/main" val="78064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F5E8-BE82-4D05-8E82-A33CB154C0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3AA7E6-E38C-495F-BA9F-02EBDDFA1731}"/>
              </a:ext>
            </a:extLst>
          </p:cNvPr>
          <p:cNvSpPr>
            <a:spLocks noGrp="1"/>
          </p:cNvSpPr>
          <p:nvPr>
            <p:ph sz="half" idx="1"/>
          </p:nvPr>
        </p:nvSpPr>
        <p:spPr/>
        <p:txBody>
          <a:bodyPr>
            <a:normAutofit/>
          </a:bodyPr>
          <a:lstStyle/>
          <a:p>
            <a:pPr marL="0" indent="0" algn="just">
              <a:buNone/>
            </a:pPr>
            <a:r>
              <a:rPr lang="en-GB" sz="1800" b="0" i="0" dirty="0">
                <a:solidFill>
                  <a:srgbClr val="000000"/>
                </a:solidFill>
                <a:effectLst/>
              </a:rPr>
              <a:t>“The neoliberal intellectuals wanted to facilitate the advent of a world where everyone — capital owners, wage earners, and even the unemployed — would have no option but to think and behave like profit-seeking entrepreneurs. In such a world, everyone must envision their lives </a:t>
            </a:r>
            <a:r>
              <a:rPr lang="en-GB" sz="1800" b="0" dirty="0">
                <a:solidFill>
                  <a:srgbClr val="000000"/>
                </a:solidFill>
                <a:effectLst/>
              </a:rPr>
              <a:t>as a business and assess their decisions in terms of a cost-benefit analysis. </a:t>
            </a:r>
            <a:r>
              <a:rPr lang="en-GB" sz="1800" b="0" i="0" dirty="0">
                <a:solidFill>
                  <a:srgbClr val="000000"/>
                </a:solidFill>
                <a:effectLst/>
              </a:rPr>
              <a:t>By contrast, people and institutions subjected to the ratings of financial markets tend to think and behave like credit-seeking portfolio managers; as such, </a:t>
            </a:r>
            <a:r>
              <a:rPr lang="en-GB" sz="1800" b="1" i="0" dirty="0">
                <a:solidFill>
                  <a:srgbClr val="000000"/>
                </a:solidFill>
                <a:effectLst/>
              </a:rPr>
              <a:t>their primary concern is not what they earn but the valuation of their assets.”</a:t>
            </a:r>
            <a:endParaRPr lang="en-GB" sz="1800" b="1" dirty="0"/>
          </a:p>
        </p:txBody>
      </p:sp>
      <p:pic>
        <p:nvPicPr>
          <p:cNvPr id="6" name="Content Placeholder 5">
            <a:extLst>
              <a:ext uri="{FF2B5EF4-FFF2-40B4-BE49-F238E27FC236}">
                <a16:creationId xmlns:a16="http://schemas.microsoft.com/office/drawing/2014/main" id="{C2ABEEAA-DB56-423E-AC04-E990B8227F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73902" y="1825625"/>
            <a:ext cx="4417268" cy="2481943"/>
          </a:xfrm>
        </p:spPr>
      </p:pic>
    </p:spTree>
    <p:extLst>
      <p:ext uri="{BB962C8B-B14F-4D97-AF65-F5344CB8AC3E}">
        <p14:creationId xmlns:p14="http://schemas.microsoft.com/office/powerpoint/2010/main" val="406824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EEDC-217D-4EE8-8538-06AD037C3DB6}"/>
              </a:ext>
            </a:extLst>
          </p:cNvPr>
          <p:cNvSpPr>
            <a:spLocks noGrp="1"/>
          </p:cNvSpPr>
          <p:nvPr>
            <p:ph type="title"/>
          </p:nvPr>
        </p:nvSpPr>
        <p:spPr/>
        <p:txBody>
          <a:bodyPr>
            <a:normAutofit/>
          </a:bodyPr>
          <a:lstStyle/>
          <a:p>
            <a:r>
              <a:rPr lang="en-GB" sz="1600" b="1" dirty="0"/>
              <a:t>Financialisaton and Counter-Speculation (“Investee Activism”)</a:t>
            </a:r>
          </a:p>
        </p:txBody>
      </p:sp>
      <p:sp>
        <p:nvSpPr>
          <p:cNvPr id="3" name="Content Placeholder 2">
            <a:extLst>
              <a:ext uri="{FF2B5EF4-FFF2-40B4-BE49-F238E27FC236}">
                <a16:creationId xmlns:a16="http://schemas.microsoft.com/office/drawing/2014/main" id="{F0A81B2F-DF2B-469D-99B7-9B409B8878AB}"/>
              </a:ext>
            </a:extLst>
          </p:cNvPr>
          <p:cNvSpPr>
            <a:spLocks noGrp="1"/>
          </p:cNvSpPr>
          <p:nvPr>
            <p:ph sz="half" idx="1"/>
          </p:nvPr>
        </p:nvSpPr>
        <p:spPr/>
        <p:txBody>
          <a:bodyPr>
            <a:normAutofit fontScale="92500" lnSpcReduction="20000"/>
          </a:bodyPr>
          <a:lstStyle/>
          <a:p>
            <a:pPr marL="0" indent="0" algn="jus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 financialized capitalism, the worker is the investee. “Investors don’t address employees as businesspeople selling their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labor</a:t>
            </a:r>
            <a:r>
              <a:rPr lang="en-GB" sz="1800" dirty="0">
                <a:effectLst/>
                <a:latin typeface="Calibri" panose="020F0502020204030204" pitchFamily="34" charset="0"/>
                <a:ea typeface="Calibri" panose="020F0502020204030204" pitchFamily="34" charset="0"/>
                <a:cs typeface="Times New Roman" panose="02020603050405020304" pitchFamily="18" charset="0"/>
              </a:rPr>
              <a:t> power. What they see are investees — or, to be more precise, “project bearers” looking to be invested in. This latter condition expresses the rating and selecting power of investors, who compel everyone to meet their criteria of creditworthiness. In keeping with the strategy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labor</a:t>
            </a:r>
            <a:r>
              <a:rPr lang="en-GB" sz="1800" dirty="0">
                <a:effectLst/>
                <a:latin typeface="Calibri" panose="020F0502020204030204" pitchFamily="34" charset="0"/>
                <a:ea typeface="Calibri" panose="020F0502020204030204" pitchFamily="34" charset="0"/>
                <a:cs typeface="Times New Roman" panose="02020603050405020304" pitchFamily="18" charset="0"/>
              </a:rPr>
              <a:t> movement of yesterday, today’s activists should not only expose their investee condition as a form of subjection; they should also appropriate it in order to enter the rating game for their own purposes.”</a:t>
            </a:r>
          </a:p>
          <a:p>
            <a:pPr marL="0" indent="0" algn="just">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1800" dirty="0"/>
              <a:t>“Bargaining collectively, going on strike, and other forms of industrial action belong to this register of action, which is indeed the most pertinent register when your aim is acting on prices. However, when activists seek to modify the allocation of credit, which depends on how different projects looking for investment are rated, what they need to learn is not so much how to negotiate but how to </a:t>
            </a:r>
            <a:r>
              <a:rPr lang="en-GB" sz="1800" i="1" dirty="0"/>
              <a:t>counter-speculate</a:t>
            </a:r>
            <a:r>
              <a:rPr lang="en-GB" sz="1800" dirty="0"/>
              <a:t>.”</a:t>
            </a:r>
          </a:p>
          <a:p>
            <a:pPr marL="0" indent="0" algn="just">
              <a:buNone/>
            </a:pPr>
            <a:endParaRPr lang="en-GB" sz="1600" dirty="0">
              <a:solidFill>
                <a:srgbClr val="000000"/>
              </a:solidFill>
              <a:ea typeface="Times New Roman" panose="02020603050405020304" pitchFamily="18" charset="0"/>
            </a:endParaRPr>
          </a:p>
          <a:p>
            <a:pPr marL="0" indent="0" algn="just">
              <a:buNone/>
            </a:pPr>
            <a:endParaRPr lang="en-GB" sz="1600" dirty="0">
              <a:solidFill>
                <a:srgbClr val="000000"/>
              </a:solidFill>
              <a:ea typeface="Times New Roman" panose="02020603050405020304" pitchFamily="18" charset="0"/>
            </a:endParaRPr>
          </a:p>
          <a:p>
            <a:pPr marL="0" indent="0" algn="just">
              <a:buNone/>
            </a:pPr>
            <a:endParaRPr lang="en-GB" sz="1600" dirty="0">
              <a:solidFill>
                <a:srgbClr val="000000"/>
              </a:solidFill>
              <a:ea typeface="Times New Roman" panose="02020603050405020304" pitchFamily="18" charset="0"/>
            </a:endParaRPr>
          </a:p>
          <a:p>
            <a:pPr marL="0" indent="0">
              <a:buNone/>
            </a:pPr>
            <a:endParaRPr lang="en-GB" sz="1700" dirty="0"/>
          </a:p>
          <a:p>
            <a:pPr marL="0" indent="0">
              <a:buNone/>
            </a:pPr>
            <a:endParaRPr lang="en-GB" dirty="0"/>
          </a:p>
          <a:p>
            <a:pPr marL="0" indent="0">
              <a:buNone/>
            </a:pPr>
            <a:endParaRPr lang="en-GB" dirty="0"/>
          </a:p>
        </p:txBody>
      </p:sp>
      <p:pic>
        <p:nvPicPr>
          <p:cNvPr id="7" name="Content Placeholder 6">
            <a:extLst>
              <a:ext uri="{FF2B5EF4-FFF2-40B4-BE49-F238E27FC236}">
                <a16:creationId xmlns:a16="http://schemas.microsoft.com/office/drawing/2014/main" id="{A98CFCC7-C815-45A4-AC70-F7A96CEDCEA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20692" y="1825625"/>
            <a:ext cx="3284615" cy="4351338"/>
          </a:xfrm>
        </p:spPr>
      </p:pic>
    </p:spTree>
    <p:extLst>
      <p:ext uri="{BB962C8B-B14F-4D97-AF65-F5344CB8AC3E}">
        <p14:creationId xmlns:p14="http://schemas.microsoft.com/office/powerpoint/2010/main" val="323978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9FE6-DB39-4746-9215-22A82BF4E2C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75B361-C0BB-4D47-A25C-50F331372AF4}"/>
              </a:ext>
            </a:extLst>
          </p:cNvPr>
          <p:cNvSpPr>
            <a:spLocks noGrp="1"/>
          </p:cNvSpPr>
          <p:nvPr>
            <p:ph sz="half" idx="1"/>
          </p:nvPr>
        </p:nvSpPr>
        <p:spPr/>
        <p:txBody>
          <a:bodyPr>
            <a:normAutofit fontScale="77500" lnSpcReduction="20000"/>
          </a:bodyPr>
          <a:lstStyle/>
          <a:p>
            <a:pPr marL="0" indent="0" algn="just">
              <a:buNone/>
            </a:pPr>
            <a:r>
              <a:rPr lang="en-GB" sz="1800" dirty="0">
                <a:solidFill>
                  <a:srgbClr val="000000"/>
                </a:solidFill>
                <a:effectLst/>
                <a:latin typeface="AdvTT41d72f4e"/>
                <a:ea typeface="Calibri" panose="020F0502020204030204" pitchFamily="34" charset="0"/>
                <a:cs typeface="AdvTT41d72f4e"/>
              </a:rPr>
              <a:t>The researchers found that members of the largest group of </a:t>
            </a:r>
            <a:r>
              <a:rPr lang="en-GB" sz="1800" b="1" dirty="0">
                <a:solidFill>
                  <a:srgbClr val="000000"/>
                </a:solidFill>
                <a:effectLst/>
                <a:latin typeface="AdvTT41d72f4e"/>
                <a:ea typeface="Calibri" panose="020F0502020204030204" pitchFamily="34" charset="0"/>
                <a:cs typeface="AdvTT41d72f4e"/>
              </a:rPr>
              <a:t>self-trackers</a:t>
            </a:r>
            <a:r>
              <a:rPr lang="en-GB" sz="1800" dirty="0">
                <a:solidFill>
                  <a:srgbClr val="000000"/>
                </a:solidFill>
                <a:effectLst/>
                <a:latin typeface="AdvTT41d72f4e"/>
                <a:ea typeface="Calibri" panose="020F0502020204030204" pitchFamily="34" charset="0"/>
                <a:cs typeface="AdvTT41d72f4e"/>
              </a:rPr>
              <a:t> were monitoring health-related factors such as physical activity, food consumption, weight and mood. Another group was interested in tracking their work productivity and cognitive performance. A third group was identified, comprising people who wanted to have new life experiences through self-tracking as part of experimenting. Indeed, the term </a:t>
            </a:r>
            <a:r>
              <a:rPr lang="en-GB" sz="1800" dirty="0">
                <a:solidFill>
                  <a:srgbClr val="000000"/>
                </a:solidFill>
                <a:effectLst/>
                <a:latin typeface="AdvTT41d72f4e+20"/>
                <a:ea typeface="Calibri" panose="020F0502020204030204" pitchFamily="34" charset="0"/>
                <a:cs typeface="AdvTT41d72f4e+20"/>
              </a:rPr>
              <a:t>‘</a:t>
            </a:r>
            <a:r>
              <a:rPr lang="en-GB" sz="1800" dirty="0">
                <a:solidFill>
                  <a:srgbClr val="000000"/>
                </a:solidFill>
                <a:effectLst/>
                <a:latin typeface="AdvTT41d72f4e"/>
                <a:ea typeface="Calibri" panose="020F0502020204030204" pitchFamily="34" charset="0"/>
                <a:cs typeface="AdvTT41d72f4e"/>
              </a:rPr>
              <a:t>self-experimentation</a:t>
            </a:r>
            <a:r>
              <a:rPr lang="en-GB" sz="1800" dirty="0">
                <a:solidFill>
                  <a:srgbClr val="000000"/>
                </a:solidFill>
                <a:effectLst/>
                <a:latin typeface="AdvTT41d72f4e+20"/>
                <a:ea typeface="Calibri" panose="020F0502020204030204" pitchFamily="34" charset="0"/>
                <a:cs typeface="AdvTT41d72f4e+20"/>
              </a:rPr>
              <a:t>’ </a:t>
            </a:r>
            <a:r>
              <a:rPr lang="en-GB" sz="1800" dirty="0">
                <a:solidFill>
                  <a:srgbClr val="000000"/>
                </a:solidFill>
                <a:effectLst/>
                <a:latin typeface="AdvTT41d72f4e"/>
                <a:ea typeface="Calibri" panose="020F0502020204030204" pitchFamily="34" charset="0"/>
                <a:cs typeface="AdvTT41d72f4e"/>
              </a:rPr>
              <a:t>was frequently used by the speakers as relating to finding meaningful knowledge about themselves that they could use for self-optimization. There is a strong emphasis on personal experience in the Quantified Self community. People who discuss their self-tracking practices in Quantified Self forums are encouraged to talk about </a:t>
            </a:r>
            <a:r>
              <a:rPr lang="en-GB" sz="1800" b="1" dirty="0">
                <a:solidFill>
                  <a:srgbClr val="000000"/>
                </a:solidFill>
                <a:effectLst/>
                <a:latin typeface="AdvTT41d72f4e+20"/>
                <a:ea typeface="Calibri" panose="020F0502020204030204" pitchFamily="34" charset="0"/>
                <a:cs typeface="AdvTT41d72f4e+20"/>
              </a:rPr>
              <a:t>‘</a:t>
            </a:r>
            <a:r>
              <a:rPr lang="en-GB" sz="1800" b="1" dirty="0">
                <a:solidFill>
                  <a:srgbClr val="000000"/>
                </a:solidFill>
                <a:effectLst/>
                <a:latin typeface="AdvTT41d72f4e"/>
                <a:ea typeface="Calibri" panose="020F0502020204030204" pitchFamily="34" charset="0"/>
                <a:cs typeface="AdvTT41d72f4e"/>
              </a:rPr>
              <a:t>What I did, how I did it and what I learned</a:t>
            </a:r>
            <a:r>
              <a:rPr lang="en-GB" sz="1800" b="1" dirty="0">
                <a:solidFill>
                  <a:srgbClr val="000000"/>
                </a:solidFill>
                <a:effectLst/>
                <a:latin typeface="AdvTT41d72f4e+20"/>
                <a:ea typeface="Calibri" panose="020F0502020204030204" pitchFamily="34" charset="0"/>
                <a:cs typeface="AdvTT41d72f4e+20"/>
              </a:rPr>
              <a:t>’</a:t>
            </a:r>
            <a:r>
              <a:rPr lang="en-GB" sz="1800" dirty="0">
                <a:solidFill>
                  <a:srgbClr val="000000"/>
                </a:solidFill>
                <a:effectLst/>
                <a:latin typeface="AdvTT41d72f4e"/>
                <a:ea typeface="Calibri" panose="020F0502020204030204" pitchFamily="34" charset="0"/>
                <a:cs typeface="AdvTT41d72f4e"/>
              </a:rPr>
              <a:t>. In this and other self-tracking circles, the concept of </a:t>
            </a:r>
            <a:r>
              <a:rPr lang="en-GB" sz="1800" dirty="0">
                <a:solidFill>
                  <a:srgbClr val="000000"/>
                </a:solidFill>
                <a:effectLst/>
                <a:latin typeface="AdvTT41d72f4e+20"/>
                <a:ea typeface="Calibri" panose="020F0502020204030204" pitchFamily="34" charset="0"/>
                <a:cs typeface="AdvTT41d72f4e+20"/>
              </a:rPr>
              <a:t>‘</a:t>
            </a:r>
            <a:r>
              <a:rPr lang="en-GB" sz="1800" dirty="0">
                <a:solidFill>
                  <a:srgbClr val="000000"/>
                </a:solidFill>
                <a:effectLst/>
                <a:latin typeface="AdvTT0262998d.I"/>
                <a:ea typeface="Calibri" panose="020F0502020204030204" pitchFamily="34" charset="0"/>
                <a:cs typeface="AdvTT0262998d.I"/>
              </a:rPr>
              <a:t>n </a:t>
            </a:r>
            <a:r>
              <a:rPr lang="en-GB" sz="1800" dirty="0">
                <a:solidFill>
                  <a:srgbClr val="000000"/>
                </a:solidFill>
                <a:effectLst/>
                <a:latin typeface="AdvTT41d72f4e"/>
                <a:ea typeface="Calibri" panose="020F0502020204030204" pitchFamily="34" charset="0"/>
                <a:cs typeface="AdvTT41d72f4e"/>
              </a:rPr>
              <a:t>= 1</a:t>
            </a:r>
            <a:r>
              <a:rPr lang="en-GB" sz="1800" dirty="0">
                <a:solidFill>
                  <a:srgbClr val="000000"/>
                </a:solidFill>
                <a:effectLst/>
                <a:latin typeface="AdvTT41d72f4e+20"/>
                <a:ea typeface="Calibri" panose="020F0502020204030204" pitchFamily="34" charset="0"/>
                <a:cs typeface="AdvTT41d72f4e+20"/>
              </a:rPr>
              <a:t>’ </a:t>
            </a:r>
            <a:r>
              <a:rPr lang="en-GB" sz="1800" dirty="0">
                <a:solidFill>
                  <a:srgbClr val="000000"/>
                </a:solidFill>
                <a:effectLst/>
                <a:latin typeface="AdvTT41d72f4e"/>
                <a:ea typeface="Calibri" panose="020F0502020204030204" pitchFamily="34" charset="0"/>
                <a:cs typeface="AdvTT41d72f4e"/>
              </a:rPr>
              <a:t>is often articulated, conveying the idea that collecting data is a personal enterprise that is limited to the individual. Not only do self-trackers make choices about what data about themselves are important to collect, but they also make sense of and use data in highly specific and acculturated ways. They seek to make connections between diverse sets of data: how diet, meditation or caffeine affects their concentration, for example, or how their mood is influenced by exercise, sleep patterns or geographical location or the specific interactions of all of these variables. Indeed, the very idiosyncrasy or uniqueness of many self-trackers</a:t>
            </a:r>
            <a:r>
              <a:rPr lang="en-GB" sz="1800" dirty="0">
                <a:solidFill>
                  <a:srgbClr val="000000"/>
                </a:solidFill>
                <a:effectLst/>
                <a:latin typeface="AdvTT41d72f4e+20"/>
                <a:ea typeface="Calibri" panose="020F0502020204030204" pitchFamily="34" charset="0"/>
                <a:cs typeface="AdvTT41d72f4e+20"/>
              </a:rPr>
              <a:t>’</a:t>
            </a:r>
            <a:r>
              <a:rPr lang="en-GB" sz="1800" dirty="0">
                <a:solidFill>
                  <a:srgbClr val="000000"/>
                </a:solidFill>
                <a:effectLst/>
                <a:latin typeface="AdvTT41d72f4e"/>
                <a:ea typeface="Calibri" panose="020F0502020204030204" pitchFamily="34" charset="0"/>
                <a:cs typeface="AdvTT41d72f4e"/>
              </a:rPr>
              <a:t> interests and consequent self-tracking data practices means that their data may not be interesting or valuable to others as it is not easily transferrable.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6" name="Content Placeholder 5">
            <a:extLst>
              <a:ext uri="{FF2B5EF4-FFF2-40B4-BE49-F238E27FC236}">
                <a16:creationId xmlns:a16="http://schemas.microsoft.com/office/drawing/2014/main" id="{94BAB95B-AFB7-48DD-82A2-7CD85FFD714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50341" y="1825625"/>
            <a:ext cx="2825317" cy="4351338"/>
          </a:xfrm>
        </p:spPr>
      </p:pic>
    </p:spTree>
    <p:extLst>
      <p:ext uri="{BB962C8B-B14F-4D97-AF65-F5344CB8AC3E}">
        <p14:creationId xmlns:p14="http://schemas.microsoft.com/office/powerpoint/2010/main" val="175480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36A6E8-ECCB-4537-8717-4432CB1E3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784" y="895740"/>
            <a:ext cx="7667466" cy="5281224"/>
          </a:xfrm>
        </p:spPr>
      </p:pic>
    </p:spTree>
    <p:extLst>
      <p:ext uri="{BB962C8B-B14F-4D97-AF65-F5344CB8AC3E}">
        <p14:creationId xmlns:p14="http://schemas.microsoft.com/office/powerpoint/2010/main" val="334516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C833-BAA9-4B27-85CD-7A55B72EFE75}"/>
              </a:ext>
            </a:extLst>
          </p:cNvPr>
          <p:cNvSpPr>
            <a:spLocks noGrp="1"/>
          </p:cNvSpPr>
          <p:nvPr>
            <p:ph type="title"/>
          </p:nvPr>
        </p:nvSpPr>
        <p:spPr/>
        <p:txBody>
          <a:bodyPr>
            <a:normAutofit/>
          </a:bodyPr>
          <a:lstStyle/>
          <a:p>
            <a:r>
              <a:rPr lang="en-GB" sz="1800" b="1" dirty="0"/>
              <a:t>Financialization </a:t>
            </a:r>
            <a:endParaRPr lang="en-GB" sz="1400" dirty="0">
              <a:latin typeface="+mn-lt"/>
            </a:endParaRPr>
          </a:p>
        </p:txBody>
      </p:sp>
      <p:sp>
        <p:nvSpPr>
          <p:cNvPr id="4" name="Content Placeholder 3">
            <a:extLst>
              <a:ext uri="{FF2B5EF4-FFF2-40B4-BE49-F238E27FC236}">
                <a16:creationId xmlns:a16="http://schemas.microsoft.com/office/drawing/2014/main" id="{3672DB84-75CB-4A43-BF39-DCC8FAFBB6D4}"/>
              </a:ext>
            </a:extLst>
          </p:cNvPr>
          <p:cNvSpPr>
            <a:spLocks noGrp="1"/>
          </p:cNvSpPr>
          <p:nvPr>
            <p:ph sz="half" idx="1"/>
          </p:nvPr>
        </p:nvSpPr>
        <p:spPr>
          <a:xfrm>
            <a:off x="275207" y="1393794"/>
            <a:ext cx="5744594" cy="5264457"/>
          </a:xfrm>
        </p:spPr>
        <p:txBody>
          <a:bodyPr>
            <a:normAutofit/>
          </a:bodyPr>
          <a:lstStyle/>
          <a:p>
            <a:pPr marL="0" indent="0" algn="just">
              <a:buNone/>
            </a:pPr>
            <a:endParaRPr lang="en-GB" sz="1600" dirty="0">
              <a:solidFill>
                <a:srgbClr val="161413"/>
              </a:solidFill>
              <a:effectLst/>
              <a:latin typeface="Arial" panose="020B0604020202020204" pitchFamily="34" charset="0"/>
              <a:ea typeface="Arial" panose="020B0604020202020204" pitchFamily="34" charset="0"/>
            </a:endParaRPr>
          </a:p>
          <a:p>
            <a:pPr marL="0" indent="0" algn="just">
              <a:buNone/>
            </a:pPr>
            <a:r>
              <a:rPr lang="en-GB" sz="1800" dirty="0">
                <a:latin typeface="Arial" panose="020B0604020202020204" pitchFamily="34" charset="0"/>
                <a:cs typeface="Arial" panose="020B0604020202020204" pitchFamily="34" charset="0"/>
              </a:rPr>
              <a:t>Financialization is a development in today’s world that abstractly can be thought of as the increase of the size, power and influence of </a:t>
            </a:r>
            <a:r>
              <a:rPr lang="en-GB" sz="1800" u="sng" dirty="0">
                <a:latin typeface="Arial" panose="020B0604020202020204" pitchFamily="34" charset="0"/>
                <a:cs typeface="Arial" panose="020B0604020202020204" pitchFamily="34" charset="0"/>
              </a:rPr>
              <a:t>the financial sector </a:t>
            </a:r>
            <a:r>
              <a:rPr lang="en-GB" sz="1800" dirty="0">
                <a:latin typeface="Arial" panose="020B0604020202020204" pitchFamily="34" charset="0"/>
                <a:cs typeface="Arial" panose="020B0604020202020204" pitchFamily="34" charset="0"/>
              </a:rPr>
              <a:t>in all aspects of everyone’s life.</a:t>
            </a:r>
          </a:p>
          <a:p>
            <a:pPr marL="0" indent="0" algn="just">
              <a:buNone/>
            </a:pPr>
            <a:endParaRPr lang="en-GB" sz="1800" dirty="0">
              <a:solidFill>
                <a:srgbClr val="161413"/>
              </a:solidFill>
              <a:effectLst/>
              <a:latin typeface="Arial" panose="020B0604020202020204" pitchFamily="34" charset="0"/>
              <a:ea typeface="Arial" panose="020B0604020202020204" pitchFamily="34" charset="0"/>
            </a:endParaRPr>
          </a:p>
          <a:p>
            <a:pPr marL="0" indent="0" algn="just">
              <a:buNone/>
            </a:pPr>
            <a:r>
              <a:rPr lang="en-GB" sz="1600" i="1" dirty="0">
                <a:effectLst/>
                <a:ea typeface="Calibri" panose="020F0502020204030204" pitchFamily="34" charset="0"/>
              </a:rPr>
              <a:t>“Financialization, in the narrow political economic sense, names an historical epoch in the capitalist mode of production when profits increasingly accrue through financial channels, rather than through production-oriented activity. For example, non-financial organizations now derive profits from financial activities while disinvesting from core production and service activities. Financialization, in the broader sociological sense, also names the process whereby individuals, households and organizations bear more of the risks which the state, the would-be lender of last resort to the banking sector, had previously assumed.” </a:t>
            </a:r>
          </a:p>
          <a:p>
            <a:pPr marL="0" indent="0" algn="just">
              <a:buNone/>
            </a:pPr>
            <a:endParaRPr lang="en-GB" sz="1600" i="1" dirty="0"/>
          </a:p>
          <a:p>
            <a:pPr marL="0" indent="0" algn="just">
              <a:buNone/>
            </a:pPr>
            <a:r>
              <a:rPr lang="en-GB" sz="1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Dunne, Stephen, Jo Grady, and Kenneth Weir. “Organization Studies of Inequality, with and beyond Piketty.” Organization 25, no. 2 (March 2018): 165–85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GB" sz="1600" dirty="0"/>
          </a:p>
        </p:txBody>
      </p:sp>
      <p:pic>
        <p:nvPicPr>
          <p:cNvPr id="3" name="Patricia Reed - Volatile Prophesies - Excerpt (Trailer) (1)">
            <a:hlinkClick r:id="" action="ppaction://media"/>
            <a:extLst>
              <a:ext uri="{FF2B5EF4-FFF2-40B4-BE49-F238E27FC236}">
                <a16:creationId xmlns:a16="http://schemas.microsoft.com/office/drawing/2014/main" id="{1CC5C116-8E18-4F81-B6CD-55422912959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199" y="2226491"/>
            <a:ext cx="5744593" cy="3231334"/>
          </a:xfrm>
        </p:spPr>
      </p:pic>
    </p:spTree>
    <p:extLst>
      <p:ext uri="{BB962C8B-B14F-4D97-AF65-F5344CB8AC3E}">
        <p14:creationId xmlns:p14="http://schemas.microsoft.com/office/powerpoint/2010/main" val="6402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3BE216-5939-46A3-83BA-EAFA75D24B61}"/>
              </a:ext>
            </a:extLst>
          </p:cNvPr>
          <p:cNvSpPr>
            <a:spLocks noGrp="1"/>
          </p:cNvSpPr>
          <p:nvPr>
            <p:ph idx="1"/>
          </p:nvPr>
        </p:nvSpPr>
        <p:spPr>
          <a:xfrm>
            <a:off x="838200" y="718457"/>
            <a:ext cx="10515600" cy="5458506"/>
          </a:xfrm>
          <a:ln>
            <a:solidFill>
              <a:srgbClr val="C00000"/>
            </a:solidFill>
          </a:ln>
        </p:spPr>
        <p:txBody>
          <a:bodyPr/>
          <a:lstStyle/>
          <a:p>
            <a:pPr marL="0" indent="0">
              <a:buNone/>
            </a:pPr>
            <a:r>
              <a:rPr lang="en-GB" sz="2400" b="1" i="1" dirty="0">
                <a:latin typeface="Calibri (Body)"/>
              </a:rPr>
              <a:t>The Denaturalization of Capitalism (Simplification of </a:t>
            </a:r>
            <a:r>
              <a:rPr lang="en-GB" sz="2400" b="1" i="1" dirty="0" err="1">
                <a:latin typeface="Calibri (Body)"/>
              </a:rPr>
              <a:t>Nitzan</a:t>
            </a:r>
            <a:r>
              <a:rPr lang="en-GB" sz="2400" b="1" i="1" dirty="0">
                <a:latin typeface="Calibri (Body)"/>
              </a:rPr>
              <a:t> &amp; </a:t>
            </a:r>
            <a:r>
              <a:rPr lang="en-GB" sz="2400" b="1" i="1" dirty="0" err="1">
                <a:latin typeface="Calibri (Body)"/>
              </a:rPr>
              <a:t>Bichler</a:t>
            </a:r>
            <a:r>
              <a:rPr lang="en-GB" sz="2400" b="1" i="1" dirty="0">
                <a:latin typeface="Calibri (Body)"/>
              </a:rPr>
              <a:t>)</a:t>
            </a:r>
          </a:p>
          <a:p>
            <a:pPr>
              <a:buFontTx/>
              <a:buChar char="-"/>
            </a:pPr>
            <a:r>
              <a:rPr lang="en-GB" sz="2400" dirty="0">
                <a:latin typeface="Calibri (Body)"/>
              </a:rPr>
              <a:t>An effect of financialization</a:t>
            </a:r>
          </a:p>
          <a:p>
            <a:pPr>
              <a:buFontTx/>
              <a:buChar char="-"/>
            </a:pPr>
            <a:r>
              <a:rPr lang="en-GB" sz="2400" dirty="0">
                <a:latin typeface="Calibri (Body)"/>
              </a:rPr>
              <a:t> Capital is not a category embedded in material reality. It is not a material thing as in neoclassic theory and is not a social relationship as in Marxism, but “symbolic representation of power”, POWER HERE IS NOT AUTOMATICALLY OPPRESSIVE OR DESTRUCTIVE BUT UNDERSTOOD AS A </a:t>
            </a:r>
            <a:r>
              <a:rPr lang="en-GB" sz="2400" i="1" u="sng" dirty="0">
                <a:latin typeface="Calibri (Body)"/>
              </a:rPr>
              <a:t>CREATIVE FORCE </a:t>
            </a:r>
          </a:p>
          <a:p>
            <a:pPr>
              <a:buFontTx/>
              <a:buChar char="-"/>
            </a:pPr>
            <a:r>
              <a:rPr lang="en-GB" sz="2400" b="0" i="0" u="none" strike="noStrike" dirty="0">
                <a:solidFill>
                  <a:srgbClr val="000000"/>
                </a:solidFill>
                <a:effectLst/>
                <a:latin typeface="Calibri (Body)"/>
              </a:rPr>
              <a:t>Capitalist economy is not to be treated from the perspective of efficiency, but from the angle of this understanding of power.</a:t>
            </a:r>
          </a:p>
          <a:p>
            <a:pPr algn="just">
              <a:buFontTx/>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Unlike neoclassic and Marxist economic theories, capital is not tied to an ecologically inspired idea of equilibrium whereby imbalances between “fictitious capital” (simple example printing money to bailout bank during a financial crisis, but also speculative finance in general) and the real material processes that produce it (labour), can eventually come to rest before once again being disrupted (a cyclical ideal). Rather the economy today is based on a strategic disequilibrium between the fictitious and the supposedly material. Finance capital is not based on some template that takes concepts of nature into consideration, there will be no equilibrium.</a:t>
            </a:r>
          </a:p>
          <a:p>
            <a:pPr>
              <a:buFontTx/>
              <a:buChar char="-"/>
            </a:pPr>
            <a:endParaRPr lang="en-GB" sz="2400" i="1" u="sng" dirty="0">
              <a:latin typeface="Calibri (Body)"/>
            </a:endParaRPr>
          </a:p>
          <a:p>
            <a:pPr>
              <a:buFontTx/>
              <a:buChar char="-"/>
            </a:pPr>
            <a:endParaRPr lang="en-GB" i="1" u="sng" dirty="0"/>
          </a:p>
          <a:p>
            <a:pPr>
              <a:buFontTx/>
              <a:buChar char="-"/>
            </a:pPr>
            <a:endParaRPr lang="en-GB" i="1" u="sng" dirty="0"/>
          </a:p>
          <a:p>
            <a:pPr>
              <a:buFontTx/>
              <a:buChar char="-"/>
            </a:pPr>
            <a:endParaRPr lang="en-GB" i="1" dirty="0"/>
          </a:p>
        </p:txBody>
      </p:sp>
    </p:spTree>
    <p:extLst>
      <p:ext uri="{BB962C8B-B14F-4D97-AF65-F5344CB8AC3E}">
        <p14:creationId xmlns:p14="http://schemas.microsoft.com/office/powerpoint/2010/main" val="376513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6A10-735A-40DC-B884-3520E1E61D00}"/>
              </a:ext>
            </a:extLst>
          </p:cNvPr>
          <p:cNvSpPr>
            <a:spLocks noGrp="1"/>
          </p:cNvSpPr>
          <p:nvPr>
            <p:ph type="title"/>
          </p:nvPr>
        </p:nvSpPr>
        <p:spPr/>
        <p:txBody>
          <a:bodyPr>
            <a:normAutofit/>
          </a:bodyPr>
          <a:lstStyle/>
          <a:p>
            <a:r>
              <a:rPr lang="en-GB" sz="2400" b="1" dirty="0" err="1"/>
              <a:t>Fictioning</a:t>
            </a:r>
            <a:r>
              <a:rPr lang="en-GB" sz="2400" b="1" dirty="0"/>
              <a:t> – Worldmaking – Futures and the Shared Grounds of Art and Finance</a:t>
            </a:r>
          </a:p>
        </p:txBody>
      </p:sp>
      <p:sp>
        <p:nvSpPr>
          <p:cNvPr id="3" name="Content Placeholder 2">
            <a:extLst>
              <a:ext uri="{FF2B5EF4-FFF2-40B4-BE49-F238E27FC236}">
                <a16:creationId xmlns:a16="http://schemas.microsoft.com/office/drawing/2014/main" id="{ECF49AFB-FF72-4C45-B8D3-F41AC4709F61}"/>
              </a:ext>
            </a:extLst>
          </p:cNvPr>
          <p:cNvSpPr>
            <a:spLocks noGrp="1"/>
          </p:cNvSpPr>
          <p:nvPr>
            <p:ph sz="half" idx="1"/>
          </p:nvPr>
        </p:nvSpPr>
        <p:spPr/>
        <p:txBody>
          <a:bodyPr>
            <a:normAutofit/>
          </a:bodyPr>
          <a:lstStyle/>
          <a:p>
            <a:pPr marL="0" indent="0">
              <a:buNone/>
            </a:pPr>
            <a:r>
              <a:rPr lang="en-GB" sz="1800" dirty="0"/>
              <a:t>David Burrows and Simon O’Sullivan</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“By using the term fiction as a verb we refer to the writing, imaging, performing or other material instantiation of worlds or social bodies that mark out trajectories different to those engendered by the dominant organisations of life currently in existence. Or, to put this another way, we are interested in exploring those fictions that involve potential realities to come…”</a:t>
            </a:r>
          </a:p>
          <a:p>
            <a:pPr marL="0" indent="0">
              <a:buNone/>
            </a:pPr>
            <a:endParaRPr lang="en-GB" sz="1800" dirty="0"/>
          </a:p>
        </p:txBody>
      </p:sp>
      <p:pic>
        <p:nvPicPr>
          <p:cNvPr id="6" name="Content Placeholder 5">
            <a:extLst>
              <a:ext uri="{FF2B5EF4-FFF2-40B4-BE49-F238E27FC236}">
                <a16:creationId xmlns:a16="http://schemas.microsoft.com/office/drawing/2014/main" id="{D77AA944-9E84-4D29-AA0F-01D0C7EE60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199" y="2399754"/>
            <a:ext cx="5778141" cy="3571838"/>
          </a:xfrm>
        </p:spPr>
      </p:pic>
    </p:spTree>
    <p:extLst>
      <p:ext uri="{BB962C8B-B14F-4D97-AF65-F5344CB8AC3E}">
        <p14:creationId xmlns:p14="http://schemas.microsoft.com/office/powerpoint/2010/main" val="40001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C833-BAA9-4B27-85CD-7A55B72EFE75}"/>
              </a:ext>
            </a:extLst>
          </p:cNvPr>
          <p:cNvSpPr>
            <a:spLocks noGrp="1"/>
          </p:cNvSpPr>
          <p:nvPr>
            <p:ph type="title"/>
          </p:nvPr>
        </p:nvSpPr>
        <p:spPr/>
        <p:txBody>
          <a:bodyPr>
            <a:normAutofit/>
          </a:bodyPr>
          <a:lstStyle/>
          <a:p>
            <a:r>
              <a:rPr lang="en-GB" sz="1800" b="1" dirty="0"/>
              <a:t>Basics; General Idea of Neoliberalism and Foucault’s Analysis of its Transformative Power</a:t>
            </a:r>
            <a:br>
              <a:rPr lang="en-GB" sz="1800" b="1" dirty="0"/>
            </a:br>
            <a:br>
              <a:rPr lang="en-GB" sz="1400" dirty="0"/>
            </a:br>
            <a:r>
              <a:rPr lang="en-GB" sz="1400" b="1" dirty="0"/>
              <a:t>(Text Snippet from Pamela M. Lee, Think Tank Aesthetics; Image: Mont Pellerin Society Meeting 1947)</a:t>
            </a:r>
          </a:p>
        </p:txBody>
      </p:sp>
      <p:pic>
        <p:nvPicPr>
          <p:cNvPr id="6" name="Content Placeholder 5">
            <a:extLst>
              <a:ext uri="{FF2B5EF4-FFF2-40B4-BE49-F238E27FC236}">
                <a16:creationId xmlns:a16="http://schemas.microsoft.com/office/drawing/2014/main" id="{B54E2848-90C7-4058-8041-9E53F90353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274797"/>
            <a:ext cx="5181600" cy="1452993"/>
          </a:xfrm>
        </p:spPr>
      </p:pic>
      <p:pic>
        <p:nvPicPr>
          <p:cNvPr id="8" name="Content Placeholder 7">
            <a:extLst>
              <a:ext uri="{FF2B5EF4-FFF2-40B4-BE49-F238E27FC236}">
                <a16:creationId xmlns:a16="http://schemas.microsoft.com/office/drawing/2014/main" id="{7B96C1D9-32C2-4184-9FCD-67A48FF103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698796"/>
            <a:ext cx="5181600" cy="2604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353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02768B-9F1A-454A-9B53-D895CC2A84CB}"/>
              </a:ext>
            </a:extLst>
          </p:cNvPr>
          <p:cNvSpPr>
            <a:spLocks noGrp="1"/>
          </p:cNvSpPr>
          <p:nvPr>
            <p:ph sz="half" idx="2"/>
          </p:nvPr>
        </p:nvSpPr>
        <p:spPr>
          <a:xfrm>
            <a:off x="438539" y="205273"/>
            <a:ext cx="11280710" cy="6484776"/>
          </a:xfrm>
        </p:spPr>
        <p:txBody>
          <a:bodyPr>
            <a:normAutofit fontScale="92500" lnSpcReduction="10000"/>
          </a:bodyPr>
          <a:lstStyle/>
          <a:p>
            <a:pPr marL="0" indent="0" algn="jus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entrepreneur as speculator </a:t>
            </a:r>
          </a:p>
          <a:p>
            <a:pPr marL="0" indent="0" algn="just">
              <a:buNone/>
            </a:pPr>
            <a:endParaRPr lang="en-GB" sz="1800" dirty="0"/>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When we speak of the speculative in the field of art, artistic research and curating we are not only alluding to a range of influential philosophies that have had strong impact on the field, but we also have in mind a particular mode of thinking and doing that is marked by a “cognitive </a:t>
            </a:r>
            <a:r>
              <a:rPr lang="en-GB" sz="1800" dirty="0" err="1">
                <a:effectLst/>
                <a:latin typeface="Calibri" panose="020F0502020204030204" pitchFamily="34" charset="0"/>
                <a:ea typeface="Calibri" panose="020F0502020204030204" pitchFamily="34" charset="0"/>
                <a:cs typeface="Calibri" panose="020F0502020204030204" pitchFamily="34" charset="0"/>
              </a:rPr>
              <a:t>provisionality</a:t>
            </a:r>
            <a:r>
              <a:rPr lang="en-GB" sz="1800" dirty="0">
                <a:effectLst/>
                <a:latin typeface="Calibri" panose="020F0502020204030204" pitchFamily="34" charset="0"/>
                <a:ea typeface="Calibri" panose="020F0502020204030204" pitchFamily="34" charset="0"/>
                <a:cs typeface="Calibri" panose="020F0502020204030204" pitchFamily="34" charset="0"/>
              </a:rPr>
              <a:t>” that “draws its specific energy from the premodern world of irrational reckoning and risk-taking, origins that we can still discern today.”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We can still recognize this ancient speculative energy because while it may have evolved past the unearthly and the paranormal, its general characteristics are still potent ingredients of financial speculation. As cultural workers, artists, curators, and art academics we operate within an entrepreneurial economy that is designed to reward entrepreneurial alertness. This form of alertness manifests itself in speed (to be faster than others, to put one’s ideas out there quickly) and in the spontaneous and nimble learning prized above the methodical within the entrepreneurial mindset. As observed by sociologist Ulrich </a:t>
            </a:r>
            <a:r>
              <a:rPr lang="en-GB" sz="1800" dirty="0" err="1">
                <a:effectLst/>
                <a:latin typeface="Calibri" panose="020F0502020204030204" pitchFamily="34" charset="0"/>
                <a:ea typeface="Calibri" panose="020F0502020204030204" pitchFamily="34" charset="0"/>
                <a:cs typeface="Calibri" panose="020F0502020204030204" pitchFamily="34" charset="0"/>
              </a:rPr>
              <a:t>Bröckling</a:t>
            </a:r>
            <a:r>
              <a:rPr lang="en-GB" sz="1800" dirty="0">
                <a:effectLst/>
                <a:latin typeface="Calibri" panose="020F0502020204030204" pitchFamily="34" charset="0"/>
                <a:ea typeface="Calibri" panose="020F0502020204030204" pitchFamily="34" charset="0"/>
                <a:cs typeface="Calibri" panose="020F0502020204030204" pitchFamily="34" charset="0"/>
              </a:rPr>
              <a:t>, “[e]</a:t>
            </a:r>
            <a:r>
              <a:rPr lang="en-GB" sz="1800" dirty="0" err="1">
                <a:effectLst/>
                <a:latin typeface="Calibri" panose="020F0502020204030204" pitchFamily="34" charset="0"/>
                <a:ea typeface="Calibri" panose="020F0502020204030204" pitchFamily="34" charset="0"/>
                <a:cs typeface="Calibri" panose="020F0502020204030204" pitchFamily="34" charset="0"/>
              </a:rPr>
              <a:t>ntrepreneurial</a:t>
            </a:r>
            <a:r>
              <a:rPr lang="en-GB" sz="1800" dirty="0">
                <a:effectLst/>
                <a:latin typeface="Calibri" panose="020F0502020204030204" pitchFamily="34" charset="0"/>
                <a:ea typeface="Calibri" panose="020F0502020204030204" pitchFamily="34" charset="0"/>
                <a:cs typeface="Calibri" panose="020F0502020204030204" pitchFamily="34" charset="0"/>
              </a:rPr>
              <a:t> activity begins precisely where cost-benefit calculation stops and new possibilities for profit are discovered and exploited for the first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This is precisely the point of inception for both literal financial speculation and for the type of speculative practices that the expanded field of art is preoccupied with regardless of whether an immediate profit is turned or not. This is because - as philosopher Michel Feher has pointed out</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Calibri" panose="020F0502020204030204" pitchFamily="34" charset="0"/>
              </a:rPr>
              <a:t>contemporary subjects shaped by the logic of financialization ought to be primarily understood as project-bearers whose profit is tied to a rationale of appreciation (the increase in the value of an asset over time) and more pressingly, the constant need to avoid the depreciation of their resources. In the case of art and curation, these resources are the subject’s creativity, artistic competencies, networks, flexibility, and connections. Successful speculation is the generator of returns whether these take the form of immediate monetary profit or an increase in the value of a cultural operator’s assets and thus their own appreciation as actors in the field.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GB" sz="1800" dirty="0"/>
          </a:p>
        </p:txBody>
      </p:sp>
    </p:spTree>
    <p:extLst>
      <p:ext uri="{BB962C8B-B14F-4D97-AF65-F5344CB8AC3E}">
        <p14:creationId xmlns:p14="http://schemas.microsoft.com/office/powerpoint/2010/main" val="2142956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02768B-9F1A-454A-9B53-D895CC2A84CB}"/>
              </a:ext>
            </a:extLst>
          </p:cNvPr>
          <p:cNvSpPr>
            <a:spLocks noGrp="1"/>
          </p:cNvSpPr>
          <p:nvPr>
            <p:ph sz="half" idx="2"/>
          </p:nvPr>
        </p:nvSpPr>
        <p:spPr>
          <a:xfrm>
            <a:off x="858416" y="1825625"/>
            <a:ext cx="10495384" cy="4864424"/>
          </a:xfrm>
        </p:spPr>
        <p:txBody>
          <a:bodyPr>
            <a:normAutofit/>
          </a:bodyPr>
          <a:lstStyle/>
          <a:p>
            <a:pPr marL="0" indent="0" algn="jus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Hypothesis</a:t>
            </a:r>
          </a:p>
          <a:p>
            <a:pPr marL="0" indent="0" algn="jus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exists a link between the seemingly unopposed power of the fictitious in present-day capital and recent practices of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fictioning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futuring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within the expanded field of art. With this, art implicitly acknowledges that money is a potent medium and embraces its destabilizing speculative spirit and potential for the creative reordering of the social fabric. Once the burden of equilibrium between fiction and real has been dropped, the arena of speculations and counter-speculations emerges as the space where various social injustices and inequalities can be challenged by constructing and interjecting worlds that reveal prejudices and enact society otherwise, all through the creative processes, artistic competencies and interdisciplinarian ethos many of us are already accustomed to as practitioners in the 21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century. </a:t>
            </a:r>
            <a:endParaRPr lang="en-GB" sz="1800" dirty="0"/>
          </a:p>
        </p:txBody>
      </p:sp>
    </p:spTree>
    <p:extLst>
      <p:ext uri="{BB962C8B-B14F-4D97-AF65-F5344CB8AC3E}">
        <p14:creationId xmlns:p14="http://schemas.microsoft.com/office/powerpoint/2010/main" val="4201015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B24E1E-0D5A-4A6D-B7B0-1FA3E5295A25}"/>
              </a:ext>
            </a:extLst>
          </p:cNvPr>
          <p:cNvSpPr>
            <a:spLocks noGrp="1"/>
          </p:cNvSpPr>
          <p:nvPr>
            <p:ph type="body" idx="1"/>
          </p:nvPr>
        </p:nvSpPr>
        <p:spPr>
          <a:xfrm>
            <a:off x="934487" y="2678906"/>
            <a:ext cx="10515600" cy="1500187"/>
          </a:xfrm>
        </p:spPr>
        <p:txBody>
          <a:bodyPr/>
          <a:lstStyle/>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Reading together after lunch: Entrepreneurship vs. Entrepreneurialism (Pages 65 – 70) of </a:t>
            </a:r>
            <a:r>
              <a:rPr lang="en-GB" sz="18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Entreprecariat</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by Silvio </a:t>
            </a:r>
            <a:r>
              <a:rPr lang="en-GB"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Lorusso</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8230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C833-BAA9-4B27-85CD-7A55B72EFE75}"/>
              </a:ext>
            </a:extLst>
          </p:cNvPr>
          <p:cNvSpPr>
            <a:spLocks noGrp="1"/>
          </p:cNvSpPr>
          <p:nvPr>
            <p:ph type="title"/>
          </p:nvPr>
        </p:nvSpPr>
        <p:spPr/>
        <p:txBody>
          <a:bodyPr>
            <a:normAutofit/>
          </a:bodyPr>
          <a:lstStyle/>
          <a:p>
            <a:r>
              <a:rPr lang="en-GB" sz="1800" b="1" dirty="0"/>
              <a:t>Michel Foucault</a:t>
            </a:r>
            <a:br>
              <a:rPr lang="en-GB" sz="1800" b="1" dirty="0"/>
            </a:br>
            <a:br>
              <a:rPr lang="en-GB" sz="1400" dirty="0"/>
            </a:br>
            <a:r>
              <a:rPr lang="en-GB" sz="1400" dirty="0">
                <a:latin typeface="+mn-lt"/>
              </a:rPr>
              <a:t>(Text Snippet from The Birth of Biopolitics</a:t>
            </a:r>
            <a:r>
              <a:rPr lang="en-GB" sz="1400" b="0" i="0" dirty="0">
                <a:effectLst/>
                <a:latin typeface="+mn-lt"/>
              </a:rPr>
              <a:t> lecture series at the Collège de France between 1978 and 1979 </a:t>
            </a:r>
            <a:r>
              <a:rPr lang="en-GB" sz="1400" dirty="0">
                <a:latin typeface="+mn-lt"/>
              </a:rPr>
              <a:t>)</a:t>
            </a:r>
          </a:p>
        </p:txBody>
      </p:sp>
      <p:sp>
        <p:nvSpPr>
          <p:cNvPr id="4" name="Content Placeholder 3">
            <a:extLst>
              <a:ext uri="{FF2B5EF4-FFF2-40B4-BE49-F238E27FC236}">
                <a16:creationId xmlns:a16="http://schemas.microsoft.com/office/drawing/2014/main" id="{3672DB84-75CB-4A43-BF39-DCC8FAFBB6D4}"/>
              </a:ext>
            </a:extLst>
          </p:cNvPr>
          <p:cNvSpPr>
            <a:spLocks noGrp="1"/>
          </p:cNvSpPr>
          <p:nvPr>
            <p:ph sz="half" idx="1"/>
          </p:nvPr>
        </p:nvSpPr>
        <p:spPr/>
        <p:txBody>
          <a:bodyPr>
            <a:normAutofit/>
          </a:bodyPr>
          <a:lstStyle/>
          <a:p>
            <a:pPr marL="0" indent="0" algn="jus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nstead</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accepting a free market defined by the state and kept as it were under state supervision—which was, in a way, the initial formula of liberalism …—the ordoliberals say we should completely turn the formula around and adopt the free market as organizing and regulating principle of the state .... In other words: a state under the supervision of the market rather than a market supervised by the state. … This, I think was the reversal they carried out. And what is important and decisive in current neo-liberalism can, I think, be situated here.”</a:t>
            </a:r>
          </a:p>
          <a:p>
            <a:pPr marL="0" indent="0">
              <a:buNone/>
            </a:pPr>
            <a:endParaRPr lang="en-GB" sz="1800" dirty="0"/>
          </a:p>
        </p:txBody>
      </p:sp>
      <p:pic>
        <p:nvPicPr>
          <p:cNvPr id="10" name="Content Placeholder 9">
            <a:extLst>
              <a:ext uri="{FF2B5EF4-FFF2-40B4-BE49-F238E27FC236}">
                <a16:creationId xmlns:a16="http://schemas.microsoft.com/office/drawing/2014/main" id="{8D17B408-BEB2-4CB9-858A-6F7FE9D94B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61429" y="1825625"/>
            <a:ext cx="2601520" cy="3773493"/>
          </a:xfrm>
        </p:spPr>
      </p:pic>
    </p:spTree>
    <p:extLst>
      <p:ext uri="{BB962C8B-B14F-4D97-AF65-F5344CB8AC3E}">
        <p14:creationId xmlns:p14="http://schemas.microsoft.com/office/powerpoint/2010/main" val="81954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67C7-72E6-4512-8B78-E179689354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46D10DC-9A67-4B3A-AD84-BF4F6680A29E}"/>
              </a:ext>
            </a:extLst>
          </p:cNvPr>
          <p:cNvSpPr>
            <a:spLocks noGrp="1"/>
          </p:cNvSpPr>
          <p:nvPr>
            <p:ph idx="1"/>
          </p:nvPr>
        </p:nvSpPr>
        <p:spPr/>
        <p:txBody>
          <a:bodyPr>
            <a:normAutofit lnSpcReduction="10000"/>
          </a:bodyPr>
          <a:lstStyle/>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“Still, what is ultimately at stake in the neoliberal transformation of government is not primarily government itself. It is a profound transformation of the human subject. Similar to Plato, who argued in Book VIII of the </a:t>
            </a:r>
            <a:r>
              <a:rPr lang="en-GB" sz="1800" i="1" dirty="0">
                <a:effectLst/>
                <a:latin typeface="Calibri" panose="020F0502020204030204" pitchFamily="34" charset="0"/>
                <a:ea typeface="Calibri" panose="020F0502020204030204" pitchFamily="34" charset="0"/>
                <a:cs typeface="Calibri" panose="020F0502020204030204" pitchFamily="34" charset="0"/>
              </a:rPr>
              <a:t>Republic </a:t>
            </a:r>
            <a:r>
              <a:rPr lang="en-GB" sz="1800" dirty="0">
                <a:effectLst/>
                <a:latin typeface="Calibri" panose="020F0502020204030204" pitchFamily="34" charset="0"/>
                <a:ea typeface="Calibri" panose="020F0502020204030204" pitchFamily="34" charset="0"/>
                <a:cs typeface="Calibri" panose="020F0502020204030204" pitchFamily="34" charset="0"/>
              </a:rPr>
              <a:t>that government was the result of a specific form of the self or soul, Foucault shows that neoliberal government can only function through neoliberal subjects, or a neoliberal form of life or subjectivity. This subjectivity does for neoliberals what government cannot and should not do: It instructs and manages the state’s population. More specifically, neoliberal social policy attempts to change the definition of the human being from </a:t>
            </a:r>
            <a:r>
              <a:rPr lang="en-GB" sz="1800" i="1" dirty="0">
                <a:effectLst/>
                <a:latin typeface="Calibri" panose="020F0502020204030204" pitchFamily="34" charset="0"/>
                <a:ea typeface="Calibri" panose="020F0502020204030204" pitchFamily="34" charset="0"/>
                <a:cs typeface="Calibri" panose="020F0502020204030204" pitchFamily="34" charset="0"/>
              </a:rPr>
              <a:t>homo </a:t>
            </a:r>
            <a:r>
              <a:rPr lang="en-GB" sz="1800" i="1" dirty="0" err="1">
                <a:effectLst/>
                <a:latin typeface="Calibri" panose="020F0502020204030204" pitchFamily="34" charset="0"/>
                <a:ea typeface="Calibri" panose="020F0502020204030204" pitchFamily="34" charset="0"/>
                <a:cs typeface="Calibri" panose="020F0502020204030204" pitchFamily="34" charset="0"/>
              </a:rPr>
              <a:t>politicus</a:t>
            </a:r>
            <a:r>
              <a:rPr lang="en-GB" sz="1800" dirty="0">
                <a:effectLst/>
                <a:latin typeface="Calibri" panose="020F0502020204030204" pitchFamily="34" charset="0"/>
                <a:ea typeface="Calibri" panose="020F0502020204030204" pitchFamily="34" charset="0"/>
                <a:cs typeface="Calibri" panose="020F0502020204030204" pitchFamily="34" charset="0"/>
              </a:rPr>
              <a:t>, or a political human being who finds its ultimate meaning as a political being, to </a:t>
            </a:r>
            <a:r>
              <a:rPr lang="en-GB" sz="1800" i="1" dirty="0">
                <a:effectLst/>
                <a:latin typeface="Calibri" panose="020F0502020204030204" pitchFamily="34" charset="0"/>
                <a:ea typeface="Calibri" panose="020F0502020204030204" pitchFamily="34" charset="0"/>
                <a:cs typeface="Calibri" panose="020F0502020204030204" pitchFamily="34" charset="0"/>
              </a:rPr>
              <a:t>homo </a:t>
            </a:r>
            <a:r>
              <a:rPr lang="en-GB" sz="1800" i="1" dirty="0" err="1">
                <a:effectLst/>
                <a:latin typeface="Calibri" panose="020F0502020204030204" pitchFamily="34" charset="0"/>
                <a:ea typeface="Calibri" panose="020F0502020204030204" pitchFamily="34" charset="0"/>
                <a:cs typeface="Calibri" panose="020F0502020204030204" pitchFamily="34" charset="0"/>
              </a:rPr>
              <a:t>oeconomicus</a:t>
            </a:r>
            <a:r>
              <a:rPr lang="en-GB" sz="1800" dirty="0">
                <a:effectLst/>
                <a:latin typeface="Calibri" panose="020F0502020204030204" pitchFamily="34" charset="0"/>
                <a:ea typeface="Calibri" panose="020F0502020204030204" pitchFamily="34" charset="0"/>
                <a:cs typeface="Calibri" panose="020F0502020204030204" pitchFamily="34" charset="0"/>
              </a:rPr>
              <a:t>, or a human being who finds its ultimate meaning as an “entrepreneur of himself” in a free and incessant marketplace. Instead of being “by nature a political animal,” to quote Aristotle, a neoliberal human being is, eidetically, a self-entrepreneur who builds its own “human capital” by garnering likes on social media, for instance, or amassing a substantial following on Twitter, or competing on a reality TV show that reconstructs a life in which one’s friends are, in fact, competitors. In the coming era of neoliberalism, Foucault writes, ‘the individual’s life itself … must make him into a sort of permanent and multiple enterprise.’”</a:t>
            </a:r>
          </a:p>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Calibri" panose="020F0502020204030204" pitchFamily="34" charset="0"/>
              </a:rPr>
              <a:t>From ‘Neoliberalism and the Future of Democracy’ by Travis Holloway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p>
        </p:txBody>
      </p:sp>
    </p:spTree>
    <p:extLst>
      <p:ext uri="{BB962C8B-B14F-4D97-AF65-F5344CB8AC3E}">
        <p14:creationId xmlns:p14="http://schemas.microsoft.com/office/powerpoint/2010/main" val="271862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E07C-F54C-4578-A54F-5B01B8840F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F8D09E-77CA-4045-BED2-5F23D7A93A03}"/>
              </a:ext>
            </a:extLst>
          </p:cNvPr>
          <p:cNvSpPr>
            <a:spLocks noGrp="1"/>
          </p:cNvSpPr>
          <p:nvPr>
            <p:ph sz="half" idx="1"/>
          </p:nvPr>
        </p:nvSpPr>
        <p:spPr/>
        <p:txBody>
          <a:bodyPr/>
          <a:lstStyle/>
          <a:p>
            <a:pPr marL="0" indent="0" algn="jus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Economics does not approach entrepreneurs as representing an historical ideal or attempt to delineate a set of properties. It is interested in them as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 </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macroeconomic category</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entrepreneurs, capitalists, landowners, workers, and consumers of economic theory are not living people as one meets them in the reality of life and history. They are the embodiment of distinct functions in the market operations. […]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functions of entrepreunrial activity can be put into four basic categories: (1) entrepreneurs resourcefully take advantage of chances for profit; (2) they innovate; (3) they confront the insecurities of the economic process; and (4) they coordinate production and marketing</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pic>
        <p:nvPicPr>
          <p:cNvPr id="6" name="Content Placeholder 5">
            <a:extLst>
              <a:ext uri="{FF2B5EF4-FFF2-40B4-BE49-F238E27FC236}">
                <a16:creationId xmlns:a16="http://schemas.microsoft.com/office/drawing/2014/main" id="{7E3196F3-51CE-4D5F-8C85-7021C0D3A3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1101" y="1825625"/>
            <a:ext cx="2903798" cy="4351338"/>
          </a:xfrm>
        </p:spPr>
      </p:pic>
    </p:spTree>
    <p:extLst>
      <p:ext uri="{BB962C8B-B14F-4D97-AF65-F5344CB8AC3E}">
        <p14:creationId xmlns:p14="http://schemas.microsoft.com/office/powerpoint/2010/main" val="63529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6A10-735A-40DC-B884-3520E1E61D0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F49AFB-FF72-4C45-B8D3-F41AC4709F61}"/>
              </a:ext>
            </a:extLst>
          </p:cNvPr>
          <p:cNvSpPr>
            <a:spLocks noGrp="1"/>
          </p:cNvSpPr>
          <p:nvPr>
            <p:ph sz="half" idx="1"/>
          </p:nvPr>
        </p:nvSpPr>
        <p:spPr>
          <a:xfrm>
            <a:off x="838200" y="1825625"/>
            <a:ext cx="4555324" cy="4207313"/>
          </a:xfrm>
        </p:spPr>
        <p:txBody>
          <a:bodyPr>
            <a:normAutofit/>
          </a:bodyPr>
          <a:lstStyle/>
          <a:p>
            <a:pPr marL="0" indent="0">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entrepreneur as innovator</a:t>
            </a:r>
          </a:p>
          <a:p>
            <a:pPr marL="0" indent="0" algn="just">
              <a:lnSpc>
                <a:spcPct val="107000"/>
              </a:lnSpc>
              <a:spcAft>
                <a:spcPts val="800"/>
              </a:spcAft>
              <a:buNone/>
            </a:pPr>
            <a:r>
              <a:rPr lang="en-GB" sz="1800" dirty="0">
                <a:effectLst/>
                <a:latin typeface="BemboStd"/>
                <a:ea typeface="Calibri" panose="020F0502020204030204" pitchFamily="34" charset="0"/>
                <a:cs typeface="BemboStd"/>
              </a:rPr>
              <a:t>Reliable information and agreed rules of engagement have been left behind at the frontier; there is no </a:t>
            </a:r>
            <a:r>
              <a:rPr lang="en-GB" sz="1800" i="1" dirty="0" err="1">
                <a:effectLst/>
                <a:latin typeface="BemboStd"/>
                <a:ea typeface="Calibri" panose="020F0502020204030204" pitchFamily="34" charset="0"/>
                <a:cs typeface="BemboStd"/>
              </a:rPr>
              <a:t>preset</a:t>
            </a:r>
            <a:r>
              <a:rPr lang="en-GB" sz="1800" dirty="0">
                <a:effectLst/>
                <a:latin typeface="BemboStd"/>
                <a:ea typeface="Calibri" panose="020F0502020204030204" pitchFamily="34" charset="0"/>
                <a:cs typeface="BemboStd"/>
              </a:rPr>
              <a:t> plan, the entrepreneur must create a new one, more error prone because it is an untested “model of new combinations”. The entrepreneur is not driven by hedonistic motives but by the desire for independence, for struggle and victory, for success, and finally by the joy of</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BemboStd"/>
                <a:ea typeface="Calibri" panose="020F0502020204030204" pitchFamily="34" charset="0"/>
                <a:cs typeface="BemboStd"/>
              </a:rPr>
              <a:t>activity and creation.  (Elon Musk or </a:t>
            </a:r>
            <a:r>
              <a:rPr lang="en-GB" sz="1800" dirty="0" err="1">
                <a:effectLst/>
                <a:latin typeface="BemboStd"/>
                <a:ea typeface="Calibri" panose="020F0502020204030204" pitchFamily="34" charset="0"/>
                <a:cs typeface="BemboStd"/>
              </a:rPr>
              <a:t>Theaster</a:t>
            </a:r>
            <a:r>
              <a:rPr lang="en-GB" sz="1800" dirty="0">
                <a:effectLst/>
                <a:latin typeface="BemboStd"/>
                <a:ea typeface="Calibri" panose="020F0502020204030204" pitchFamily="34" charset="0"/>
                <a:cs typeface="BemboStd"/>
              </a:rPr>
              <a:t> Gates?)</a:t>
            </a:r>
          </a:p>
          <a:p>
            <a:pPr marL="0" indent="0" algn="just">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p>
        </p:txBody>
      </p:sp>
      <p:pic>
        <p:nvPicPr>
          <p:cNvPr id="8" name="videoplayback (1)">
            <a:hlinkClick r:id="" action="ppaction://media"/>
            <a:extLst>
              <a:ext uri="{FF2B5EF4-FFF2-40B4-BE49-F238E27FC236}">
                <a16:creationId xmlns:a16="http://schemas.microsoft.com/office/drawing/2014/main" id="{E46DC162-C436-43B4-9B42-78A9614FBC4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5612232" y="2228193"/>
            <a:ext cx="5741568" cy="3229632"/>
          </a:xfrm>
        </p:spPr>
      </p:pic>
    </p:spTree>
    <p:extLst>
      <p:ext uri="{BB962C8B-B14F-4D97-AF65-F5344CB8AC3E}">
        <p14:creationId xmlns:p14="http://schemas.microsoft.com/office/powerpoint/2010/main" val="402964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23B58F-21D9-4FAE-BF4D-80AF701003BF}"/>
              </a:ext>
            </a:extLst>
          </p:cNvPr>
          <p:cNvSpPr>
            <a:spLocks noGrp="1"/>
          </p:cNvSpPr>
          <p:nvPr>
            <p:ph sz="half" idx="1"/>
          </p:nvPr>
        </p:nvSpPr>
        <p:spPr>
          <a:xfrm>
            <a:off x="363894" y="1825624"/>
            <a:ext cx="5655906" cy="4749645"/>
          </a:xfrm>
        </p:spPr>
        <p:txBody>
          <a:bodyPr>
            <a:normAutofit fontScale="92500" lnSpcReduction="10000"/>
          </a:bodyPr>
          <a:lstStyle/>
          <a:p>
            <a:pPr marL="0" indent="0">
              <a:lnSpc>
                <a:spcPct val="107000"/>
              </a:lnSpc>
              <a:spcAft>
                <a:spcPts val="800"/>
              </a:spcAft>
              <a:buNone/>
            </a:pPr>
            <a:r>
              <a:rPr lang="en-GB" sz="1900" b="1" dirty="0">
                <a:effectLst/>
                <a:ea typeface="Calibri" panose="020F0502020204030204" pitchFamily="34" charset="0"/>
                <a:cs typeface="Times New Roman" panose="02020603050405020304" pitchFamily="18" charset="0"/>
              </a:rPr>
              <a:t>The entrepreneur as risk bearer</a:t>
            </a:r>
            <a:endParaRPr lang="en-GB" sz="1900" dirty="0">
              <a:effectLst/>
              <a:ea typeface="Calibri" panose="020F0502020204030204" pitchFamily="34" charset="0"/>
              <a:cs typeface="Times New Roman" panose="02020603050405020304" pitchFamily="18" charset="0"/>
            </a:endParaRPr>
          </a:p>
          <a:p>
            <a:pPr marL="0" indent="0" algn="just">
              <a:buNone/>
            </a:pPr>
            <a:r>
              <a:rPr lang="en-GB" sz="1900" dirty="0">
                <a:effectLst/>
                <a:ea typeface="Calibri" panose="020F0502020204030204" pitchFamily="34" charset="0"/>
                <a:cs typeface="BemboStd"/>
              </a:rPr>
              <a:t>Entrepreneurs are defined by their ‘confidence in their judgment and disposition to “back it up” in action’. They are willing to transform pure uncertainty into calculable risk where possible, while bearing in mind that success cannot be calculated with absolute accuracy. No enterprise can do without rational planning and control, but to be an entrepreneur means hazarding uncertainty again and again.</a:t>
            </a:r>
            <a:endParaRPr lang="en-GB" sz="1900" dirty="0">
              <a:effectLst/>
              <a:ea typeface="Calibri" panose="020F0502020204030204" pitchFamily="34" charset="0"/>
              <a:cs typeface="Times New Roman" panose="02020603050405020304" pitchFamily="18" charset="0"/>
            </a:endParaRPr>
          </a:p>
          <a:p>
            <a:pPr marL="0" indent="0">
              <a:buNone/>
            </a:pPr>
            <a:endParaRPr lang="en-GB" sz="1800" dirty="0"/>
          </a:p>
        </p:txBody>
      </p:sp>
      <p:sp>
        <p:nvSpPr>
          <p:cNvPr id="4" name="Content Placeholder 3">
            <a:extLst>
              <a:ext uri="{FF2B5EF4-FFF2-40B4-BE49-F238E27FC236}">
                <a16:creationId xmlns:a16="http://schemas.microsoft.com/office/drawing/2014/main" id="{EFFF2E15-76A4-4569-B7AD-A371129224D4}"/>
              </a:ext>
            </a:extLst>
          </p:cNvPr>
          <p:cNvSpPr>
            <a:spLocks noGrp="1"/>
          </p:cNvSpPr>
          <p:nvPr>
            <p:ph sz="half" idx="2"/>
          </p:nvPr>
        </p:nvSpPr>
        <p:spPr>
          <a:xfrm>
            <a:off x="6172202" y="1690688"/>
            <a:ext cx="5538188" cy="4990029"/>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buNone/>
            </a:pPr>
            <a:r>
              <a:rPr lang="en-GB" sz="1900" b="1" dirty="0">
                <a:effectLst/>
                <a:ea typeface="Calibri" panose="020F0502020204030204" pitchFamily="34" charset="0"/>
                <a:cs typeface="Times New Roman" panose="02020603050405020304" pitchFamily="18" charset="0"/>
              </a:rPr>
              <a:t>examples of bearing-risk in the artistic labour?</a:t>
            </a:r>
            <a:endParaRPr lang="en-GB" sz="1900" dirty="0"/>
          </a:p>
          <a:p>
            <a:pPr marL="0" indent="0">
              <a:buNone/>
            </a:pPr>
            <a:r>
              <a:rPr lang="en-GB" sz="1900" dirty="0"/>
              <a:t>Pre-emptive/Protective Diversifying (Galleries/Artists)</a:t>
            </a:r>
          </a:p>
          <a:p>
            <a:pPr marL="0" indent="0">
              <a:buNone/>
            </a:pPr>
            <a:r>
              <a:rPr lang="en-GB" sz="1900" dirty="0"/>
              <a:t>Time spent on ‘speculative’ proposals for funding or applications – or in ‘project-oriented writing’ (see below)</a:t>
            </a:r>
          </a:p>
          <a:p>
            <a:pPr marL="0" indent="0">
              <a:buNone/>
            </a:pPr>
            <a:r>
              <a:rPr lang="en-GB" sz="1900" dirty="0"/>
              <a:t>Other examples?</a:t>
            </a:r>
          </a:p>
          <a:p>
            <a:pPr marL="0" indent="0">
              <a:buNone/>
            </a:pPr>
            <a:r>
              <a:rPr lang="en-GB" sz="1900" dirty="0"/>
              <a:t>--</a:t>
            </a:r>
          </a:p>
          <a:p>
            <a:pPr marL="0" indent="0">
              <a:buNone/>
            </a:pPr>
            <a:r>
              <a:rPr lang="en-GB" sz="1900" b="1" i="1" dirty="0"/>
              <a:t>Julian </a:t>
            </a:r>
            <a:r>
              <a:rPr lang="en-GB" sz="1900" b="1" i="1" dirty="0" err="1"/>
              <a:t>Stallabrass</a:t>
            </a:r>
            <a:r>
              <a:rPr lang="en-GB" sz="1900" b="1" i="1" dirty="0"/>
              <a:t> on the problem of ‘curatorial rhetoric’</a:t>
            </a:r>
          </a:p>
          <a:p>
            <a:pPr marL="0" indent="0" algn="just">
              <a:buNone/>
            </a:pPr>
            <a:r>
              <a:rPr lang="en-GB" sz="1900" b="0" i="0" dirty="0">
                <a:solidFill>
                  <a:srgbClr val="000000"/>
                </a:solidFill>
                <a:effectLst/>
              </a:rPr>
              <a:t>“while “curatorial thinking” is usually experienced after viewing a show or event (in a catalogue, for instance), it is usually written well in advance. Its vagueness and complexity may be a register of uncertainty: Such thinking tries to lay out the effects of grouping objects and activities together without the benefit of actually having yet done so. And the kinds of meaning made by such associations may not easily translate into traditional sentences.” </a:t>
            </a:r>
            <a:endParaRPr lang="en-GB" sz="1900" dirty="0"/>
          </a:p>
          <a:p>
            <a:pPr marL="0" indent="0">
              <a:buNone/>
            </a:pPr>
            <a:r>
              <a:rPr lang="en-GB" sz="1900" dirty="0"/>
              <a:t> </a:t>
            </a:r>
          </a:p>
          <a:p>
            <a:pPr>
              <a:buFontTx/>
              <a:buChar char="-"/>
            </a:pPr>
            <a:endParaRPr lang="en-GB" sz="1800" dirty="0"/>
          </a:p>
          <a:p>
            <a:pPr>
              <a:buFontTx/>
              <a:buChar char="-"/>
            </a:pPr>
            <a:endParaRPr lang="en-GB" sz="1800" dirty="0"/>
          </a:p>
          <a:p>
            <a:pPr>
              <a:buFontTx/>
              <a:buChar char="-"/>
            </a:pPr>
            <a:endParaRPr lang="en-GB" sz="1800" dirty="0"/>
          </a:p>
        </p:txBody>
      </p:sp>
    </p:spTree>
    <p:extLst>
      <p:ext uri="{BB962C8B-B14F-4D97-AF65-F5344CB8AC3E}">
        <p14:creationId xmlns:p14="http://schemas.microsoft.com/office/powerpoint/2010/main" val="373147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1AD0E-AAAA-4E7A-BA1B-51F5E02881B0}"/>
              </a:ext>
            </a:extLst>
          </p:cNvPr>
          <p:cNvSpPr>
            <a:spLocks noGrp="1"/>
          </p:cNvSpPr>
          <p:nvPr>
            <p:ph sz="half" idx="1"/>
          </p:nvPr>
        </p:nvSpPr>
        <p:spPr/>
        <p:txBody>
          <a:bodyPr>
            <a:normAutofit fontScale="92500" lnSpcReduction="20000"/>
          </a:bodyPr>
          <a:lstStyle/>
          <a:p>
            <a:pPr marL="0" indent="0" algn="just">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entrepreneur as coordinator</a:t>
            </a:r>
            <a:endParaRPr lang="en-GB" sz="1800" dirty="0">
              <a:effectLst/>
              <a:ea typeface="Calibri" panose="020F0502020204030204" pitchFamily="34" charset="0"/>
              <a:cs typeface="BemboStd"/>
            </a:endParaRPr>
          </a:p>
          <a:p>
            <a:pPr marL="0" indent="0" algn="just">
              <a:lnSpc>
                <a:spcPct val="107000"/>
              </a:lnSpc>
              <a:spcAft>
                <a:spcPts val="800"/>
              </a:spcAft>
              <a:buNone/>
            </a:pPr>
            <a:r>
              <a:rPr lang="en-GB" sz="1800" dirty="0">
                <a:effectLst/>
                <a:ea typeface="Calibri" panose="020F0502020204030204" pitchFamily="34" charset="0"/>
                <a:cs typeface="BemboStd"/>
              </a:rPr>
              <a:t>- Entrepreneurs bear not only risks but also responsibility. They coordinate production processes and deploy workers, procure working capital and make strategic decisions.</a:t>
            </a:r>
            <a:endParaRPr lang="en-GB" sz="18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ea typeface="Calibri" panose="020F0502020204030204" pitchFamily="34" charset="0"/>
                <a:cs typeface="BemboStd"/>
              </a:rPr>
              <a:t>- The reasonable basis for entrepreneurial practice is based on a cybernetic model of ‘contingency planning’. On the one hand, past decisions must be evaluated rigorously in order to learn from experience. On the other hand, different case scenarios need to be anticipated in order to prepare appropriate strategies to be implemented as soon as a particular case arises. The planning remains, however, incomplete and provisional. The options are revised based on new incoming information.</a:t>
            </a:r>
            <a:endParaRPr lang="en-GB" sz="1800" dirty="0">
              <a:effectLst/>
              <a:ea typeface="Calibri" panose="020F0502020204030204" pitchFamily="34" charset="0"/>
              <a:cs typeface="Times New Roman" panose="02020603050405020304" pitchFamily="18" charset="0"/>
            </a:endParaRPr>
          </a:p>
          <a:p>
            <a:pPr marL="0" indent="0">
              <a:buNone/>
            </a:pPr>
            <a:endParaRPr lang="en-GB" sz="1800" dirty="0"/>
          </a:p>
        </p:txBody>
      </p:sp>
      <p:pic>
        <p:nvPicPr>
          <p:cNvPr id="6" name="Content Placeholder 5">
            <a:extLst>
              <a:ext uri="{FF2B5EF4-FFF2-40B4-BE49-F238E27FC236}">
                <a16:creationId xmlns:a16="http://schemas.microsoft.com/office/drawing/2014/main" id="{22A04ABB-2A0C-4F53-A682-3F809051BB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5600" y="2345109"/>
            <a:ext cx="5186409" cy="2917355"/>
          </a:xfrm>
        </p:spPr>
      </p:pic>
    </p:spTree>
    <p:extLst>
      <p:ext uri="{BB962C8B-B14F-4D97-AF65-F5344CB8AC3E}">
        <p14:creationId xmlns:p14="http://schemas.microsoft.com/office/powerpoint/2010/main" val="69840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4ADA2E-FA6B-4766-A818-44A199D9560B}"/>
              </a:ext>
            </a:extLst>
          </p:cNvPr>
          <p:cNvSpPr>
            <a:spLocks noGrp="1"/>
          </p:cNvSpPr>
          <p:nvPr>
            <p:ph type="subTitle" idx="1"/>
          </p:nvPr>
        </p:nvSpPr>
        <p:spPr>
          <a:xfrm>
            <a:off x="1524000" y="3602038"/>
            <a:ext cx="9144000" cy="540754"/>
          </a:xfrm>
          <a:solidFill>
            <a:srgbClr val="FFFF00"/>
          </a:solidFill>
        </p:spPr>
        <p:txBody>
          <a:bodyPr>
            <a:normAutofit/>
          </a:bodyPr>
          <a:lstStyle/>
          <a:p>
            <a:r>
              <a:rPr lang="en-GB" sz="1800" dirty="0"/>
              <a:t>&lt;&lt; There is one more function of the entrepreneur, we will return to it at the end &gt;&gt; </a:t>
            </a:r>
          </a:p>
        </p:txBody>
      </p:sp>
    </p:spTree>
    <p:extLst>
      <p:ext uri="{BB962C8B-B14F-4D97-AF65-F5344CB8AC3E}">
        <p14:creationId xmlns:p14="http://schemas.microsoft.com/office/powerpoint/2010/main" val="4255185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2950</Words>
  <Application>Microsoft Office PowerPoint</Application>
  <PresentationFormat>Widescreen</PresentationFormat>
  <Paragraphs>73</Paragraphs>
  <Slides>22</Slides>
  <Notes>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AdvTT0262998d.I</vt:lpstr>
      <vt:lpstr>AdvTT41d72f4e</vt:lpstr>
      <vt:lpstr>AdvTT41d72f4e+20</vt:lpstr>
      <vt:lpstr>Arial</vt:lpstr>
      <vt:lpstr>BemboStd</vt:lpstr>
      <vt:lpstr>Calibri</vt:lpstr>
      <vt:lpstr>Calibri (Body)</vt:lpstr>
      <vt:lpstr>Calibri Light</vt:lpstr>
      <vt:lpstr>Mallory</vt:lpstr>
      <vt:lpstr>Roboto</vt:lpstr>
      <vt:lpstr>Segoe UI</vt:lpstr>
      <vt:lpstr>Times New Roman</vt:lpstr>
      <vt:lpstr>Office Theme</vt:lpstr>
      <vt:lpstr>…to be able to contextualize our creativity and artistic labour directly in relation to the economic logics and frameworks of our time </vt:lpstr>
      <vt:lpstr>Basics; General Idea of Neoliberalism and Foucault’s Analysis of its Transformative Power  (Text Snippet from Pamela M. Lee, Think Tank Aesthetics; Image: Mont Pellerin Society Meeting 1947)</vt:lpstr>
      <vt:lpstr>Michel Foucault  (Text Snippet from The Birth of Biopolitics lecture series at the Collège de France between 1978 and 1979 )</vt:lpstr>
      <vt:lpstr>PowerPoint Presentation</vt:lpstr>
      <vt:lpstr>PowerPoint Presentation</vt:lpstr>
      <vt:lpstr>PowerPoint Presentation</vt:lpstr>
      <vt:lpstr>PowerPoint Presentation</vt:lpstr>
      <vt:lpstr>PowerPoint Presentation</vt:lpstr>
      <vt:lpstr>PowerPoint Presentation</vt:lpstr>
      <vt:lpstr>Important Terminology! </vt:lpstr>
      <vt:lpstr>PowerPoint Presentation</vt:lpstr>
      <vt:lpstr>PowerPoint Presentation</vt:lpstr>
      <vt:lpstr>PowerPoint Presentation</vt:lpstr>
      <vt:lpstr>Financialisaton and Counter-Speculation (“Investee Activism”)</vt:lpstr>
      <vt:lpstr>PowerPoint Presentation</vt:lpstr>
      <vt:lpstr>PowerPoint Presentation</vt:lpstr>
      <vt:lpstr>Financialization </vt:lpstr>
      <vt:lpstr>PowerPoint Presentation</vt:lpstr>
      <vt:lpstr>Fictioning – Worldmaking – Futures and the Shared Grounds of Art and Finance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Bassam El Baroni</dc:creator>
  <cp:lastModifiedBy>Bassam El Baroni</cp:lastModifiedBy>
  <cp:revision>18</cp:revision>
  <dcterms:created xsi:type="dcterms:W3CDTF">2020-10-30T03:35:29Z</dcterms:created>
  <dcterms:modified xsi:type="dcterms:W3CDTF">2021-11-05T13:30:20Z</dcterms:modified>
</cp:coreProperties>
</file>