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67" r:id="rId4"/>
    <p:sldId id="270" r:id="rId5"/>
    <p:sldId id="271" r:id="rId6"/>
    <p:sldId id="273" r:id="rId7"/>
    <p:sldId id="274" r:id="rId8"/>
    <p:sldId id="275" r:id="rId9"/>
    <p:sldId id="259" r:id="rId10"/>
    <p:sldId id="260" r:id="rId11"/>
    <p:sldId id="261" r:id="rId12"/>
    <p:sldId id="276" r:id="rId13"/>
    <p:sldId id="262" r:id="rId14"/>
    <p:sldId id="264" r:id="rId15"/>
    <p:sldId id="265" r:id="rId16"/>
  </p:sldIdLst>
  <p:sldSz cx="9144000" cy="5715000" type="screen16x10"/>
  <p:notesSz cx="6669088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EF3340"/>
    <a:srgbClr val="BB16A3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2" autoAdjust="0"/>
    <p:restoredTop sz="94660"/>
  </p:normalViewPr>
  <p:slideViewPr>
    <p:cSldViewPr snapToObjects="1">
      <p:cViewPr varScale="1">
        <p:scale>
          <a:sx n="161" d="100"/>
          <a:sy n="161" d="100"/>
        </p:scale>
        <p:origin x="-558" y="-78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9/15/2014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15.9.2014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739775"/>
            <a:ext cx="59229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462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46263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835201" cy="16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835201" cy="16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6" y="4703092"/>
            <a:ext cx="227485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15.9.2014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8" y="4708068"/>
            <a:ext cx="2270067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15.9.2014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8" y="4708068"/>
            <a:ext cx="2270067" cy="9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15.9.2014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Artikkelihakujen tekeminen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205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15.9.2014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5332"/>
            <a:ext cx="4923262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4317" y="1993404"/>
            <a:ext cx="2375495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b="1" dirty="0" smtClean="0">
                <a:solidFill>
                  <a:srgbClr val="FF0000"/>
                </a:solidFill>
              </a:rPr>
              <a:t>Yritysviestinnän näkökulmasta hyödyllisiä tietokantoja ovat </a:t>
            </a:r>
            <a:r>
              <a:rPr lang="fi-FI" sz="1400" b="1" dirty="0" err="1" smtClean="0">
                <a:solidFill>
                  <a:srgbClr val="FF0000"/>
                </a:solidFill>
              </a:rPr>
              <a:t>Academic</a:t>
            </a:r>
            <a:r>
              <a:rPr lang="fi-FI" sz="1400" b="1" dirty="0" smtClean="0">
                <a:solidFill>
                  <a:srgbClr val="FF0000"/>
                </a:solidFill>
              </a:rPr>
              <a:t> </a:t>
            </a:r>
            <a:r>
              <a:rPr lang="fi-FI" sz="1400" b="1" dirty="0" err="1" smtClean="0">
                <a:solidFill>
                  <a:srgbClr val="FF0000"/>
                </a:solidFill>
              </a:rPr>
              <a:t>Search</a:t>
            </a:r>
            <a:r>
              <a:rPr lang="fi-FI" sz="1400" b="1" dirty="0" smtClean="0">
                <a:solidFill>
                  <a:srgbClr val="FF0000"/>
                </a:solidFill>
              </a:rPr>
              <a:t> Elite, </a:t>
            </a:r>
            <a:r>
              <a:rPr lang="fi-FI" sz="1400" b="1" dirty="0" err="1" smtClean="0">
                <a:solidFill>
                  <a:srgbClr val="FF0000"/>
                </a:solidFill>
              </a:rPr>
              <a:t>Communication</a:t>
            </a:r>
            <a:r>
              <a:rPr lang="fi-FI" sz="1400" b="1" dirty="0" smtClean="0">
                <a:solidFill>
                  <a:srgbClr val="FF0000"/>
                </a:solidFill>
              </a:rPr>
              <a:t> &amp; </a:t>
            </a:r>
            <a:r>
              <a:rPr lang="fi-FI" sz="1400" b="1" dirty="0" err="1" smtClean="0">
                <a:solidFill>
                  <a:srgbClr val="FF0000"/>
                </a:solidFill>
              </a:rPr>
              <a:t>Mass</a:t>
            </a:r>
            <a:r>
              <a:rPr lang="fi-FI" sz="1400" b="1" dirty="0" smtClean="0">
                <a:solidFill>
                  <a:srgbClr val="FF0000"/>
                </a:solidFill>
              </a:rPr>
              <a:t> Media Complete ja Business </a:t>
            </a:r>
            <a:r>
              <a:rPr lang="fi-FI" sz="1400" b="1" dirty="0" err="1" smtClean="0">
                <a:solidFill>
                  <a:srgbClr val="FF0000"/>
                </a:solidFill>
              </a:rPr>
              <a:t>Source</a:t>
            </a:r>
            <a:r>
              <a:rPr lang="fi-FI" sz="1400" b="1" dirty="0" smtClean="0">
                <a:solidFill>
                  <a:srgbClr val="FF0000"/>
                </a:solidFill>
              </a:rPr>
              <a:t> Complete. Valitse halutut tietokannat ja klikkaa ”OK”. </a:t>
            </a:r>
            <a:endParaRPr lang="fi-FI" sz="1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03848" y="2664854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val 10"/>
          <p:cNvSpPr/>
          <p:nvPr/>
        </p:nvSpPr>
        <p:spPr>
          <a:xfrm>
            <a:off x="3203848" y="2857500"/>
            <a:ext cx="21602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val 11"/>
          <p:cNvSpPr/>
          <p:nvPr/>
        </p:nvSpPr>
        <p:spPr>
          <a:xfrm>
            <a:off x="3203848" y="3361556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33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15.9.2014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372394"/>
            <a:ext cx="63722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3364"/>
            <a:ext cx="288032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1547664" y="646058"/>
            <a:ext cx="532852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b="1" dirty="0" smtClean="0">
                <a:solidFill>
                  <a:srgbClr val="FF0000"/>
                </a:solidFill>
              </a:rPr>
              <a:t>Kirjoita aiheeseesi liittyvä/t hakutermi/t hakukenttään ja klikkaa ”</a:t>
            </a:r>
            <a:r>
              <a:rPr lang="fi-FI" b="1" dirty="0" err="1" smtClean="0">
                <a:solidFill>
                  <a:srgbClr val="FF0000"/>
                </a:solidFill>
              </a:rPr>
              <a:t>Search</a:t>
            </a:r>
            <a:r>
              <a:rPr lang="fi-FI" b="1" dirty="0" smtClean="0">
                <a:solidFill>
                  <a:srgbClr val="FF0000"/>
                </a:solidFill>
              </a:rPr>
              <a:t>”.</a:t>
            </a:r>
            <a:endParaRPr lang="fi-FI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69698" y="1218160"/>
            <a:ext cx="0" cy="3717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1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15.9.2014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20373"/>
            <a:ext cx="5008490" cy="40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1561356"/>
            <a:ext cx="172819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>
                <a:solidFill>
                  <a:srgbClr val="FF0000"/>
                </a:solidFill>
              </a:rPr>
              <a:t>Tuloksena saat listauksen hakua vastaavista artikkeleista.</a:t>
            </a:r>
            <a:endParaRPr lang="fi-FI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65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193204"/>
            <a:ext cx="8207375" cy="1068407"/>
          </a:xfrm>
        </p:spPr>
        <p:txBody>
          <a:bodyPr/>
          <a:lstStyle/>
          <a:p>
            <a:r>
              <a:rPr lang="fi-FI" sz="3200" dirty="0" smtClean="0"/>
              <a:t>Rajaus tieteellisiin artikkeleihin, hakutuloksen järjestäminen</a:t>
            </a:r>
            <a:endParaRPr lang="fi-FI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15.9.2014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1799430" cy="3336083"/>
          </a:xfrm>
        </p:spPr>
        <p:txBody>
          <a:bodyPr/>
          <a:lstStyle/>
          <a:p>
            <a:r>
              <a:rPr lang="fi-FI" sz="1400" dirty="0" smtClean="0">
                <a:solidFill>
                  <a:srgbClr val="FF0000"/>
                </a:solidFill>
              </a:rPr>
              <a:t>Tuloksen tarkastelua helpottaaksesi voit tehdä listaukseen rajauksia. Valinta ”</a:t>
            </a:r>
            <a:r>
              <a:rPr lang="fi-FI" sz="1400" dirty="0" err="1" smtClean="0">
                <a:solidFill>
                  <a:srgbClr val="FF0000"/>
                </a:solidFill>
              </a:rPr>
              <a:t>Scholarly</a:t>
            </a:r>
            <a:r>
              <a:rPr lang="fi-FI" sz="1400" dirty="0" smtClean="0">
                <a:solidFill>
                  <a:srgbClr val="FF0000"/>
                </a:solidFill>
              </a:rPr>
              <a:t> (Peer </a:t>
            </a:r>
            <a:r>
              <a:rPr lang="fi-FI" sz="1400" dirty="0" err="1" smtClean="0">
                <a:solidFill>
                  <a:srgbClr val="FF0000"/>
                </a:solidFill>
              </a:rPr>
              <a:t>Reviewed</a:t>
            </a:r>
            <a:r>
              <a:rPr lang="fi-FI" sz="1400" dirty="0" smtClean="0">
                <a:solidFill>
                  <a:srgbClr val="FF0000"/>
                </a:solidFill>
              </a:rPr>
              <a:t>) </a:t>
            </a:r>
            <a:r>
              <a:rPr lang="fi-FI" sz="1400" dirty="0" err="1" smtClean="0">
                <a:solidFill>
                  <a:srgbClr val="FF0000"/>
                </a:solidFill>
              </a:rPr>
              <a:t>Journals</a:t>
            </a:r>
            <a:r>
              <a:rPr lang="fi-FI" sz="1400" dirty="0" smtClean="0">
                <a:solidFill>
                  <a:srgbClr val="FF0000"/>
                </a:solidFill>
              </a:rPr>
              <a:t>” poistaa listauksesta kaikki muut paitsi tieteelliset, vertaisarvioidut artikkelit.</a:t>
            </a:r>
            <a:endParaRPr lang="fi-FI" sz="1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32" y="1057300"/>
            <a:ext cx="4968552" cy="454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411760" y="3577580"/>
            <a:ext cx="216024" cy="144016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val 6"/>
          <p:cNvSpPr/>
          <p:nvPr/>
        </p:nvSpPr>
        <p:spPr>
          <a:xfrm>
            <a:off x="2411760" y="3577580"/>
            <a:ext cx="216024" cy="144016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val 7"/>
          <p:cNvSpPr/>
          <p:nvPr/>
        </p:nvSpPr>
        <p:spPr>
          <a:xfrm>
            <a:off x="4932040" y="1993404"/>
            <a:ext cx="1512168" cy="1264005"/>
          </a:xfrm>
          <a:prstGeom prst="ellipse">
            <a:avLst/>
          </a:prstGeom>
          <a:noFill/>
          <a:ln w="28575">
            <a:solidFill>
              <a:srgbClr val="EF33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07704" y="3257409"/>
            <a:ext cx="432048" cy="3201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59684" y="2209428"/>
            <a:ext cx="1748820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b="1" dirty="0" smtClean="0">
                <a:solidFill>
                  <a:srgbClr val="FF0000"/>
                </a:solidFill>
              </a:rPr>
              <a:t>Tulos on järjestetty oletusarvoisesti relevanssin mukaan, eli hakua parhaiten vastaavat artikkelit näkyvät ensimmäisinä. Tuloksen voi vaihtaa myös esim. järjestykseen ”</a:t>
            </a:r>
            <a:r>
              <a:rPr lang="fi-FI" sz="1200" b="1" dirty="0" err="1" smtClean="0">
                <a:solidFill>
                  <a:srgbClr val="FF0000"/>
                </a:solidFill>
              </a:rPr>
              <a:t>Date</a:t>
            </a:r>
            <a:r>
              <a:rPr lang="fi-FI" sz="1200" b="1" dirty="0" smtClean="0">
                <a:solidFill>
                  <a:srgbClr val="FF0000"/>
                </a:solidFill>
              </a:rPr>
              <a:t> </a:t>
            </a:r>
            <a:r>
              <a:rPr lang="fi-FI" sz="1200" b="1" dirty="0" err="1" smtClean="0">
                <a:solidFill>
                  <a:srgbClr val="FF0000"/>
                </a:solidFill>
              </a:rPr>
              <a:t>Newest</a:t>
            </a:r>
            <a:r>
              <a:rPr lang="fi-FI" sz="1200" b="1" dirty="0" smtClean="0">
                <a:solidFill>
                  <a:srgbClr val="FF0000"/>
                </a:solidFill>
              </a:rPr>
              <a:t>”, jolloin </a:t>
            </a:r>
            <a:r>
              <a:rPr lang="fi-FI" sz="1200" b="1" dirty="0" smtClean="0">
                <a:solidFill>
                  <a:srgbClr val="FF0000"/>
                </a:solidFill>
              </a:rPr>
              <a:t> </a:t>
            </a:r>
            <a:r>
              <a:rPr lang="fi-FI" sz="1200" b="1" dirty="0" smtClean="0">
                <a:solidFill>
                  <a:srgbClr val="FF0000"/>
                </a:solidFill>
              </a:rPr>
              <a:t>päällimmäisiksi saadaan uusimmat artikkelit.</a:t>
            </a:r>
            <a:endParaRPr lang="fi-FI" sz="1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516216" y="2569468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000" dirty="0" smtClean="0"/>
              <a:t>							SFX</a:t>
            </a:r>
            <a:endParaRPr lang="fi-FI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15.9.2014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10" y="1261611"/>
            <a:ext cx="5048494" cy="401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283968" y="3505572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395536" y="1489348"/>
            <a:ext cx="2088232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b="1" dirty="0" smtClean="0">
                <a:solidFill>
                  <a:srgbClr val="FF0000"/>
                </a:solidFill>
              </a:rPr>
              <a:t>Artikkeli ei aina ole saatavilla kokonaisuudessaan </a:t>
            </a:r>
            <a:r>
              <a:rPr lang="fi-FI" sz="1400" b="1" dirty="0" err="1" smtClean="0">
                <a:solidFill>
                  <a:srgbClr val="FF0000"/>
                </a:solidFill>
              </a:rPr>
              <a:t>Ebscossa</a:t>
            </a:r>
            <a:r>
              <a:rPr lang="fi-FI" sz="1400" b="1" dirty="0" smtClean="0">
                <a:solidFill>
                  <a:srgbClr val="FF0000"/>
                </a:solidFill>
              </a:rPr>
              <a:t>. Silloin artikkelin kohdalle on lisätty linkki ”SFX”. Sitä klikkaamalla voit tarkistaa, onko artikkelin kokoteksti saatavilla jonkin muun tietokannan kautta.</a:t>
            </a:r>
            <a:endParaRPr lang="fi-FI" sz="1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67744" y="3613584"/>
            <a:ext cx="187220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88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15.9.2014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77" y="1262063"/>
            <a:ext cx="5500246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95" y="2209428"/>
            <a:ext cx="4150693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3400" y="2209428"/>
            <a:ext cx="2592288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b="1" dirty="0" err="1" smtClean="0">
                <a:solidFill>
                  <a:srgbClr val="FF0000"/>
                </a:solidFill>
              </a:rPr>
              <a:t>SFX-linkkiä</a:t>
            </a:r>
            <a:r>
              <a:rPr lang="fi-FI" sz="1400" b="1" dirty="0" smtClean="0">
                <a:solidFill>
                  <a:srgbClr val="FF0000"/>
                </a:solidFill>
              </a:rPr>
              <a:t> klikkaamalla aukeaa uusi ikkuna, josta selviää artikkelin kokotekstin saatavuus. Mikäli ”Kokotekstit”-kohdassa on maininta ”Kokoteksti saatavissa”, pääset ”</a:t>
            </a:r>
            <a:r>
              <a:rPr lang="fi-FI" sz="1400" b="1" dirty="0" err="1" smtClean="0">
                <a:solidFill>
                  <a:srgbClr val="FF0000"/>
                </a:solidFill>
              </a:rPr>
              <a:t>Go</a:t>
            </a:r>
            <a:r>
              <a:rPr lang="fi-FI" sz="1400" b="1" dirty="0" smtClean="0">
                <a:solidFill>
                  <a:srgbClr val="FF0000"/>
                </a:solidFill>
              </a:rPr>
              <a:t>”-painiketta klikkaamalla suoraan artikkeliin toisessa palvelussa, tässä tapauksessa </a:t>
            </a:r>
            <a:r>
              <a:rPr lang="fi-FI" sz="1400" b="1" dirty="0" err="1" smtClean="0">
                <a:solidFill>
                  <a:srgbClr val="FF0000"/>
                </a:solidFill>
              </a:rPr>
              <a:t>Emerald</a:t>
            </a:r>
            <a:r>
              <a:rPr lang="fi-FI" sz="1400" b="1" dirty="0" smtClean="0">
                <a:solidFill>
                  <a:srgbClr val="FF0000"/>
                </a:solidFill>
              </a:rPr>
              <a:t> Management –tietokannassa.</a:t>
            </a:r>
            <a:endParaRPr lang="fi-FI" sz="1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36096" y="2569468"/>
            <a:ext cx="576064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7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71012"/>
            <a:ext cx="8207375" cy="996498"/>
          </a:xfrm>
        </p:spPr>
        <p:txBody>
          <a:bodyPr/>
          <a:lstStyle/>
          <a:p>
            <a:r>
              <a:rPr lang="fi-FI" dirty="0" smtClean="0"/>
              <a:t>1. Artikkelin etsiminen otsikon avulla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5056956" y="5155931"/>
            <a:ext cx="3619500" cy="154782"/>
          </a:xfrm>
        </p:spPr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5056956" y="5310713"/>
            <a:ext cx="3619500" cy="134938"/>
          </a:xfrm>
        </p:spPr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86" y="736940"/>
            <a:ext cx="6480720" cy="41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771800" y="2287335"/>
            <a:ext cx="2376264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val 7"/>
          <p:cNvSpPr/>
          <p:nvPr/>
        </p:nvSpPr>
        <p:spPr>
          <a:xfrm>
            <a:off x="2771800" y="1063200"/>
            <a:ext cx="1046448" cy="43204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37" y="703159"/>
            <a:ext cx="2983359" cy="49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flipH="1">
            <a:off x="4211960" y="736223"/>
            <a:ext cx="27362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b="1" dirty="0" smtClean="0">
                <a:solidFill>
                  <a:srgbClr val="FF0000"/>
                </a:solidFill>
              </a:rPr>
              <a:t>Mene Kauppatieteiden oppaaseen os. </a:t>
            </a:r>
            <a:r>
              <a:rPr lang="fi-FI" sz="1000" b="1" dirty="0" err="1" smtClean="0">
                <a:solidFill>
                  <a:srgbClr val="FF0000"/>
                </a:solidFill>
              </a:rPr>
              <a:t>lib.aalto.fi</a:t>
            </a:r>
            <a:r>
              <a:rPr lang="fi-FI" sz="1000" b="1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970096" y="885428"/>
            <a:ext cx="1698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4211960" y="1547943"/>
            <a:ext cx="18001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b="1" dirty="0" smtClean="0">
                <a:solidFill>
                  <a:srgbClr val="FF0000"/>
                </a:solidFill>
              </a:rPr>
              <a:t>Valitse välilehti ”Artikkelit”.</a:t>
            </a:r>
            <a:endParaRPr lang="fi-FI" sz="1000" b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779912" y="1417340"/>
            <a:ext cx="360040" cy="2075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flipH="1">
            <a:off x="4644008" y="3134909"/>
            <a:ext cx="266423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b="1" dirty="0" smtClean="0">
                <a:solidFill>
                  <a:srgbClr val="FF0000"/>
                </a:solidFill>
              </a:rPr>
              <a:t>Kirjoita artikkelin otsikko hakukenttään ja klikkaa ”Hae”.</a:t>
            </a:r>
            <a:endParaRPr lang="fi-FI" sz="10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427984" y="3001516"/>
            <a:ext cx="216024" cy="1333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11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15.9.2014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777206"/>
            <a:ext cx="74771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81436"/>
            <a:ext cx="432048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3203913" y="4369668"/>
            <a:ext cx="46804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b="1" dirty="0" smtClean="0">
                <a:solidFill>
                  <a:srgbClr val="FF0000"/>
                </a:solidFill>
              </a:rPr>
              <a:t>Klikkaa tuloslistauksesta artikkelin otsikkoa. Linkitys vie palveluun, josta artikkeli löytyy kokonaisena.</a:t>
            </a:r>
            <a:endParaRPr lang="fi-FI" sz="12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99992" y="3289548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61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2. Artikkelin etsiminen lehden nimellä hakemalla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15.9.2014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84310"/>
            <a:ext cx="6120680" cy="412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36023"/>
            <a:ext cx="1368152" cy="41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2540000"/>
            <a:ext cx="31273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4500056" y="1417340"/>
            <a:ext cx="38883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="1" dirty="0" smtClean="0">
                <a:solidFill>
                  <a:srgbClr val="FF0000"/>
                </a:solidFill>
              </a:rPr>
              <a:t>Valitse Kauppatieteiden oppaasta välilehti ”Lehdet”.</a:t>
            </a:r>
            <a:endParaRPr lang="fi-FI" sz="11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995936" y="1501978"/>
            <a:ext cx="432048" cy="2033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5364153" y="3649588"/>
            <a:ext cx="24482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="1" dirty="0" smtClean="0">
                <a:solidFill>
                  <a:srgbClr val="FF0000"/>
                </a:solidFill>
              </a:rPr>
              <a:t>Kirjoita lehden nimi hakukenttään ja klikkaa ”Hae”.</a:t>
            </a:r>
            <a:endParaRPr lang="fi-FI" sz="11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580112" y="3433564"/>
            <a:ext cx="144016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4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15.9.2014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3" y="1057300"/>
            <a:ext cx="6192688" cy="401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48880"/>
            <a:ext cx="3127375" cy="47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505572"/>
            <a:ext cx="3744417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4716016" y="2929508"/>
            <a:ext cx="309634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b="1" dirty="0" smtClean="0">
                <a:solidFill>
                  <a:srgbClr val="FF0000"/>
                </a:solidFill>
              </a:rPr>
              <a:t>Haku ohjautuu lehden tietoihin </a:t>
            </a:r>
          </a:p>
          <a:p>
            <a:r>
              <a:rPr lang="fi-FI" sz="1200" b="1" dirty="0" err="1" smtClean="0">
                <a:solidFill>
                  <a:srgbClr val="FF0000"/>
                </a:solidFill>
              </a:rPr>
              <a:t>Journals</a:t>
            </a:r>
            <a:r>
              <a:rPr lang="fi-FI" sz="1200" b="1" dirty="0" smtClean="0">
                <a:solidFill>
                  <a:srgbClr val="FF0000"/>
                </a:solidFill>
              </a:rPr>
              <a:t> lehtiportaalissa.</a:t>
            </a:r>
            <a:endParaRPr lang="fi-FI" sz="12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056956" y="2721162"/>
            <a:ext cx="163116" cy="2083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5652120" y="4297661"/>
            <a:ext cx="273623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b="1" dirty="0" smtClean="0">
                <a:solidFill>
                  <a:srgbClr val="FF0000"/>
                </a:solidFill>
              </a:rPr>
              <a:t>Listauksesta näet, mistä palvelusta ja miltä vuosiväliltä lehti on saatavilla. Lehteen pääsee klikkaamalla linkkiä ”lehden kotisivu palvelussa”.</a:t>
            </a:r>
            <a:endParaRPr lang="fi-FI" sz="12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228184" y="4081636"/>
            <a:ext cx="144016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42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15.9.2014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1277"/>
            <a:ext cx="8349138" cy="397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68" y="2425452"/>
            <a:ext cx="216213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3851985" y="2929508"/>
            <a:ext cx="2736239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b="1" dirty="0" err="1" smtClean="0">
                <a:solidFill>
                  <a:srgbClr val="FF0000"/>
                </a:solidFill>
              </a:rPr>
              <a:t>Journals</a:t>
            </a:r>
            <a:r>
              <a:rPr lang="fi-FI" sz="1400" b="1" dirty="0" smtClean="0">
                <a:solidFill>
                  <a:srgbClr val="FF0000"/>
                </a:solidFill>
              </a:rPr>
              <a:t> lehtiportaalin linkki vie </a:t>
            </a:r>
            <a:r>
              <a:rPr lang="fi-FI" sz="1400" b="1" dirty="0" err="1" smtClean="0">
                <a:solidFill>
                  <a:srgbClr val="FF0000"/>
                </a:solidFill>
              </a:rPr>
              <a:t>Ebsco-palvelussa</a:t>
            </a:r>
            <a:r>
              <a:rPr lang="fi-FI" sz="1400" b="1" dirty="0" smtClean="0">
                <a:solidFill>
                  <a:srgbClr val="FF0000"/>
                </a:solidFill>
              </a:rPr>
              <a:t> lehden tietoihin. Oikeasta reunasta voit valita oikean vuoden ja lehden numeron.</a:t>
            </a:r>
            <a:endParaRPr lang="fi-FI" sz="1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300192" y="3145532"/>
            <a:ext cx="57606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58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15.9.2014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97" y="845403"/>
            <a:ext cx="6505516" cy="416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17540"/>
            <a:ext cx="3384376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5056956" y="2806106"/>
            <a:ext cx="369144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="1" dirty="0" smtClean="0">
                <a:solidFill>
                  <a:srgbClr val="FF0000"/>
                </a:solidFill>
              </a:rPr>
              <a:t>Valitun lehden numeron artikkelit avautuvat listaan. Listasta voit valita artikkelin ja avata sen </a:t>
            </a:r>
            <a:r>
              <a:rPr lang="fi-FI" sz="1100" b="1" dirty="0" err="1" smtClean="0">
                <a:solidFill>
                  <a:srgbClr val="FF0000"/>
                </a:solidFill>
              </a:rPr>
              <a:t>pdf-muodossa</a:t>
            </a:r>
            <a:r>
              <a:rPr lang="fi-FI" sz="1100" b="1" dirty="0" smtClean="0">
                <a:solidFill>
                  <a:srgbClr val="FF0000"/>
                </a:solidFill>
              </a:rPr>
              <a:t>.</a:t>
            </a:r>
            <a:endParaRPr lang="fi-FI" sz="11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24128" y="3217540"/>
            <a:ext cx="28803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7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3. Aihehaku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 </a:t>
            </a:r>
            <a:r>
              <a:rPr lang="fi-FI" sz="2400" dirty="0" smtClean="0"/>
              <a:t>liikkeelle esim. tietokannasta, joka sisältää useiden kustantajien lehtiä</a:t>
            </a:r>
            <a:endParaRPr lang="fi-FI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15.9.2014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91" y="1756613"/>
            <a:ext cx="6397121" cy="354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065412"/>
            <a:ext cx="1008113" cy="41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9548"/>
            <a:ext cx="3744416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4356041" y="1633364"/>
            <a:ext cx="352832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b="1" dirty="0" smtClean="0">
                <a:solidFill>
                  <a:srgbClr val="FF0000"/>
                </a:solidFill>
              </a:rPr>
              <a:t>Valitse Kauppatieteiden oppaasta välilehti ”Artikkelit”.</a:t>
            </a:r>
            <a:endParaRPr lang="fi-FI" sz="11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356041" y="1971918"/>
            <a:ext cx="215959" cy="1655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3528" y="3145532"/>
            <a:ext cx="201622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b="1" dirty="0" smtClean="0">
                <a:solidFill>
                  <a:srgbClr val="FF0000"/>
                </a:solidFill>
              </a:rPr>
              <a:t>Aihehakua tehdessä hyvä lähtökohta ovat useiden kustantajien lehtiä sisältävät ns. välittäjäpalvelut. Näissä tavoitat samalla haulla kattavan valikoiman keskeisiä artikkeleita.</a:t>
            </a:r>
            <a:endParaRPr lang="fi-FI" sz="12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195736" y="4009628"/>
            <a:ext cx="10081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29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Haku </a:t>
            </a:r>
            <a:r>
              <a:rPr lang="fi-FI" dirty="0" err="1" smtClean="0"/>
              <a:t>Ebsco-tietokannoista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15.9.2014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16" y="994052"/>
            <a:ext cx="6322644" cy="413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635896" y="1417340"/>
            <a:ext cx="864096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 flipH="1">
            <a:off x="3375562" y="2929508"/>
            <a:ext cx="338431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b="1" dirty="0" err="1" smtClean="0">
                <a:solidFill>
                  <a:srgbClr val="FF0000"/>
                </a:solidFill>
              </a:rPr>
              <a:t>Ebscosta</a:t>
            </a:r>
            <a:r>
              <a:rPr lang="fi-FI" sz="1200" b="1" dirty="0" smtClean="0">
                <a:solidFill>
                  <a:srgbClr val="FF0000"/>
                </a:solidFill>
              </a:rPr>
              <a:t> on  tarjolla Business </a:t>
            </a:r>
            <a:r>
              <a:rPr lang="fi-FI" sz="1200" b="1" dirty="0" err="1" smtClean="0">
                <a:solidFill>
                  <a:srgbClr val="FF0000"/>
                </a:solidFill>
              </a:rPr>
              <a:t>Source</a:t>
            </a:r>
            <a:r>
              <a:rPr lang="fi-FI" sz="1200" b="1" dirty="0" smtClean="0">
                <a:solidFill>
                  <a:srgbClr val="FF0000"/>
                </a:solidFill>
              </a:rPr>
              <a:t> Complete –osion lisäksi muitakin lehtipaketteja. Laajentaaksesi haun myös näihin klikkaa ennen hakua linkkiä</a:t>
            </a:r>
          </a:p>
          <a:p>
            <a:r>
              <a:rPr lang="fi-FI" sz="1200" b="1" dirty="0" smtClean="0">
                <a:solidFill>
                  <a:srgbClr val="FF0000"/>
                </a:solidFill>
              </a:rPr>
              <a:t>”</a:t>
            </a:r>
            <a:r>
              <a:rPr lang="fi-FI" sz="1200" b="1" dirty="0" err="1" smtClean="0">
                <a:solidFill>
                  <a:srgbClr val="FF0000"/>
                </a:solidFill>
              </a:rPr>
              <a:t>Choose</a:t>
            </a:r>
            <a:r>
              <a:rPr lang="fi-FI" sz="1200" b="1" dirty="0" smtClean="0">
                <a:solidFill>
                  <a:srgbClr val="FF0000"/>
                </a:solidFill>
              </a:rPr>
              <a:t> </a:t>
            </a:r>
            <a:r>
              <a:rPr lang="fi-FI" sz="1200" b="1" dirty="0" err="1" smtClean="0">
                <a:solidFill>
                  <a:srgbClr val="FF0000"/>
                </a:solidFill>
              </a:rPr>
              <a:t>Databases</a:t>
            </a:r>
            <a:r>
              <a:rPr lang="fi-FI" sz="1200" b="1" dirty="0" smtClean="0">
                <a:solidFill>
                  <a:srgbClr val="FF0000"/>
                </a:solidFill>
              </a:rPr>
              <a:t>”.</a:t>
            </a:r>
            <a:r>
              <a:rPr lang="fi-FI" sz="1200" b="1" dirty="0" smtClean="0"/>
              <a:t> </a:t>
            </a:r>
            <a:endParaRPr lang="fi-FI" sz="12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67944" y="1921396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800968"/>
      </p:ext>
    </p:extLst>
  </p:cSld>
  <p:clrMapOvr>
    <a:masterClrMapping/>
  </p:clrMapOvr>
</p:sld>
</file>

<file path=ppt/theme/theme1.xml><?xml version="1.0" encoding="utf-8"?>
<a:theme xmlns:a="http://schemas.openxmlformats.org/drawingml/2006/main" name="BIZ_FI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9" id="{9AAF7E17-9A01-4424-A2D3-6839001CDFFE}" vid="{4F4A11EA-D697-4407-92C1-24826C6B6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BIZ_FI</Template>
  <TotalTime>0</TotalTime>
  <Words>394</Words>
  <Application>Microsoft Office PowerPoint</Application>
  <PresentationFormat>On-screen Show (16:10)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BIZ_FI</vt:lpstr>
      <vt:lpstr>Artikkelihakujen tekeminen</vt:lpstr>
      <vt:lpstr>1. Artikkelin etsiminen otsikon avulla </vt:lpstr>
      <vt:lpstr>PowerPoint Presentation</vt:lpstr>
      <vt:lpstr>2. Artikkelin etsiminen lehden nimellä hakemalla</vt:lpstr>
      <vt:lpstr>PowerPoint Presentation</vt:lpstr>
      <vt:lpstr>PowerPoint Presentation</vt:lpstr>
      <vt:lpstr>PowerPoint Presentation</vt:lpstr>
      <vt:lpstr>3. Aihehaku - liikkeelle esim. tietokannasta, joka sisältää useiden kustantajien lehtiä</vt:lpstr>
      <vt:lpstr>Haku Ebsco-tietokannoista</vt:lpstr>
      <vt:lpstr>PowerPoint Presentation</vt:lpstr>
      <vt:lpstr>PowerPoint Presentation</vt:lpstr>
      <vt:lpstr>PowerPoint Presentation</vt:lpstr>
      <vt:lpstr>Rajaus tieteellisiin artikkeleihin, hakutuloksen järjestäminen</vt:lpstr>
      <vt:lpstr>       SFX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2014-09-12T11:34:29Z</dcterms:created>
  <dcterms:modified xsi:type="dcterms:W3CDTF">2014-09-15T09:33:33Z</dcterms:modified>
</cp:coreProperties>
</file>