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2"/>
  </p:notesMasterIdLst>
  <p:sldIdLst>
    <p:sldId id="534" r:id="rId6"/>
    <p:sldId id="487" r:id="rId7"/>
    <p:sldId id="489" r:id="rId8"/>
    <p:sldId id="488" r:id="rId9"/>
    <p:sldId id="313" r:id="rId10"/>
    <p:sldId id="321" r:id="rId11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FB4922-DD4F-4571-8412-65D3A049B496}" v="9" dt="2020-03-11T21:28:24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60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pa" userId="03a3433c-067b-4da0-b24b-6fde5b680312" providerId="ADAL" clId="{0EFB4922-DD4F-4571-8412-65D3A049B496}"/>
    <pc:docChg chg="undo custSel modSld">
      <pc:chgData name="Jepa" userId="03a3433c-067b-4da0-b24b-6fde5b680312" providerId="ADAL" clId="{0EFB4922-DD4F-4571-8412-65D3A049B496}" dt="2020-03-11T21:28:24.960" v="38" actId="14100"/>
      <pc:docMkLst>
        <pc:docMk/>
      </pc:docMkLst>
      <pc:sldChg chg="modSp mod">
        <pc:chgData name="Jepa" userId="03a3433c-067b-4da0-b24b-6fde5b680312" providerId="ADAL" clId="{0EFB4922-DD4F-4571-8412-65D3A049B496}" dt="2020-03-11T21:28:24.960" v="38" actId="14100"/>
        <pc:sldMkLst>
          <pc:docMk/>
          <pc:sldMk cId="3208475653" sldId="321"/>
        </pc:sldMkLst>
        <pc:spChg chg="mod">
          <ac:chgData name="Jepa" userId="03a3433c-067b-4da0-b24b-6fde5b680312" providerId="ADAL" clId="{0EFB4922-DD4F-4571-8412-65D3A049B496}" dt="2020-03-11T21:28:24.960" v="38" actId="14100"/>
          <ac:spMkLst>
            <pc:docMk/>
            <pc:sldMk cId="3208475653" sldId="321"/>
            <ac:spMk id="92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B8389-1C8C-418F-A2E8-EEA27400643F}" type="datetimeFigureOut">
              <a:rPr lang="en-FI" smtClean="0"/>
              <a:t>11/03/2020</a:t>
            </a:fld>
            <a:endParaRPr lang="en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6CA54-532C-4DA7-B0ED-E358F386B46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9729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Tämän tekstikappaleen tarkoituksena on kertoa, mitä</a:t>
            </a:r>
            <a:r>
              <a:rPr lang="fi-FI" baseline="0" dirty="0"/>
              <a:t> kandidaatintyö käsittelee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2FD437-54C1-47C8-A997-1FCDDCE5AFF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335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Tämän tekstikappaleen tarkoituksena on kertoa, mitä</a:t>
            </a:r>
            <a:r>
              <a:rPr lang="fi-FI" baseline="0" dirty="0"/>
              <a:t> kandidaatintyö käsittelee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2FD437-54C1-47C8-A997-1FCDDCE5AFF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33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1A1D3-A958-4B36-9A59-E36F738BAE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68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BB48-7A25-4951-B6C8-AD057BD90E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489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F9A60-E939-4B03-84DF-DAAA94F7C46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369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" y="35102"/>
            <a:ext cx="298464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05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2"/>
            <a:ext cx="298464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278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" y="35102"/>
            <a:ext cx="298464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954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" y="35102"/>
            <a:ext cx="298464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8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2"/>
            <a:ext cx="298464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33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" y="35102"/>
            <a:ext cx="298464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30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" y="32626"/>
            <a:ext cx="2981341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" y="32626"/>
            <a:ext cx="2981341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99D2E-C84E-492F-BD3B-7EA8E846AE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49768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2626"/>
            <a:ext cx="2981340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874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779081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779081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" y="32626"/>
            <a:ext cx="2981341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66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81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81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" y="32626"/>
            <a:ext cx="2981341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22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81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79081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2626"/>
            <a:ext cx="2981340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868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54" y="5633954"/>
            <a:ext cx="3265612" cy="11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90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00" y="5635656"/>
            <a:ext cx="3128603" cy="110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85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1" y="5636721"/>
            <a:ext cx="3262444" cy="109869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2981340" cy="212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7568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9522" y="5633464"/>
            <a:ext cx="3298173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77553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896" y="5617595"/>
            <a:ext cx="3298173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2478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864" y="5642948"/>
            <a:ext cx="3298173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836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F1058-9542-43C4-8CDB-B605983A1A1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822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618336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9522" y="5633464"/>
            <a:ext cx="3298173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2784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618336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896" y="5617595"/>
            <a:ext cx="3298173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678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618336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864" y="5642948"/>
            <a:ext cx="3298173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64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8A0E9-AF07-457A-A891-FDD9519BC89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375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B1DD5-5507-41E9-A414-727A473B896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617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1E2BF-F21D-4D71-9FDB-4D0039165BA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551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0DFAB-DF92-48CD-93C5-7739729A0A3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576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D87CB-A324-44A7-A202-17DD989AD5E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68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45B72-26F5-40FC-844A-F43EAED13E8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7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4F9AD21-9CB0-4C44-B4C5-443E9D9B9C2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940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87067" y="5953125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587067" y="6111875"/>
            <a:ext cx="48260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11.3.2020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87067" y="6297614"/>
            <a:ext cx="48260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862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239C1E-5529-4D22-8C96-5F16AC1418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Idea- ja </a:t>
            </a:r>
            <a:r>
              <a:rPr lang="en-US" dirty="0" err="1"/>
              <a:t>tukivirketekniikka</a:t>
            </a:r>
            <a:endParaRPr lang="LID4096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31E380B-FCDC-4627-B30F-4E2B619B9E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CE0F2-2E79-430E-BEEE-81C8E00BA93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7048500" y="6111875"/>
            <a:ext cx="3619500" cy="185738"/>
          </a:xfrm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A7D511-EF24-F248-BEA4-1AD370F38D7A}" type="datetime1"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11.3.2020</a:t>
            </a:fld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01D083-CE0D-4E21-8F7B-9059E1785F5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48500" y="6297614"/>
            <a:ext cx="3619500" cy="161925"/>
          </a:xfrm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EFD4B7-1CC6-864B-A72A-C978B70BBA9B}" type="slidenum"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57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37B9E9-7965-4F0A-ACD6-0A26D5A8AE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>
                <a:latin typeface="Georgia" panose="02040502050405020303" pitchFamily="18" charset="0"/>
              </a:rPr>
              <a:t>Idea- ja </a:t>
            </a:r>
            <a:r>
              <a:rPr lang="en-US" i="1" dirty="0" err="1">
                <a:latin typeface="Georgia" panose="02040502050405020303" pitchFamily="18" charset="0"/>
              </a:rPr>
              <a:t>tukivirketekniikka</a:t>
            </a:r>
            <a:endParaRPr lang="LID4096" b="0" i="1" dirty="0">
              <a:latin typeface="Georgia" panose="020405020504050203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522223-60EB-42F0-A41F-9A7748CB31B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b="0" dirty="0">
                <a:latin typeface="Georgia" panose="02040502050405020303" pitchFamily="18" charset="0"/>
                <a:ea typeface="Cambria" panose="02040503050406030204" pitchFamily="18" charset="0"/>
              </a:rPr>
              <a:t>Hyödyllinen työkalu asiatekstin laatimisessa ja jäsentämisessä.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b="0" dirty="0">
                <a:latin typeface="Georgia" panose="02040502050405020303" pitchFamily="18" charset="0"/>
                <a:ea typeface="Cambria" panose="02040503050406030204" pitchFamily="18" charset="0"/>
              </a:rPr>
              <a:t>Sopii erityisesti tieteenaloille, jotka eivät ole luonteeltaan kovin pohtivia, vaan tiukkaan faktaan perustuvia. Toimii kuitenkin minkä tahansa asiatekstin työstämisessä.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b="0" dirty="0">
                <a:latin typeface="Georgia" panose="02040502050405020303" pitchFamily="18" charset="0"/>
                <a:ea typeface="Cambria" panose="02040503050406030204" pitchFamily="18" charset="0"/>
              </a:rPr>
              <a:t>Pääajatus: Jotta tekstikappaleessa olisi riittävästi asiaa, siinä tulee olla ainakin kaksi virkettä: </a:t>
            </a:r>
            <a:r>
              <a:rPr lang="fi-FI" sz="2800" b="0" i="1" dirty="0">
                <a:latin typeface="Georgia" panose="02040502050405020303" pitchFamily="18" charset="0"/>
                <a:ea typeface="Cambria" panose="02040503050406030204" pitchFamily="18" charset="0"/>
              </a:rPr>
              <a:t>ideavirke</a:t>
            </a:r>
            <a:r>
              <a:rPr lang="fi-FI" sz="2800" b="0" dirty="0">
                <a:latin typeface="Georgia" panose="02040502050405020303" pitchFamily="18" charset="0"/>
                <a:ea typeface="Cambria" panose="02040503050406030204" pitchFamily="18" charset="0"/>
              </a:rPr>
              <a:t> ja </a:t>
            </a:r>
            <a:r>
              <a:rPr lang="fi-FI" sz="2800" b="0" i="1" dirty="0">
                <a:latin typeface="Georgia" panose="02040502050405020303" pitchFamily="18" charset="0"/>
                <a:ea typeface="Cambria" panose="02040503050406030204" pitchFamily="18" charset="0"/>
              </a:rPr>
              <a:t>tukivirke.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sz="2800" b="0" i="1" dirty="0">
              <a:latin typeface="Georgia" panose="02040502050405020303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422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E9E1-86AA-480C-8BD7-9873195D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i-FI" dirty="0">
                <a:latin typeface="Georgia" panose="02040502050405020303" pitchFamily="18" charset="0"/>
              </a:rPr>
            </a:br>
            <a:r>
              <a:rPr lang="fi-FI" dirty="0">
                <a:latin typeface="Georgia" panose="02040502050405020303" pitchFamily="18" charset="0"/>
              </a:rPr>
              <a:t>	Ideavirke (= ydinvirke)</a:t>
            </a:r>
            <a:endParaRPr lang="LID4096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29A8-3E2B-45DA-93B8-2B9AA24BC9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71672" y="2280317"/>
            <a:ext cx="10780799" cy="383155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i-FI" sz="2400" b="0" dirty="0">
                <a:latin typeface="Georgia" panose="02040502050405020303" pitchFamily="18" charset="0"/>
              </a:rPr>
              <a:t>Kertoo kyseisen tekstikappaleen ydinajatuksen, pääasian.</a:t>
            </a:r>
          </a:p>
          <a:p>
            <a:pPr marL="342900" indent="-342900">
              <a:buFontTx/>
              <a:buChar char="-"/>
            </a:pPr>
            <a:r>
              <a:rPr lang="fi-FI" sz="2400" b="0" dirty="0">
                <a:latin typeface="Georgia" panose="02040502050405020303" pitchFamily="18" charset="0"/>
              </a:rPr>
              <a:t>On usein tekstikappaleen alussa, kuin johdatuksena.</a:t>
            </a:r>
          </a:p>
          <a:p>
            <a:pPr marL="342900" indent="-342900">
              <a:buFontTx/>
              <a:buChar char="-"/>
            </a:pPr>
            <a:r>
              <a:rPr lang="fi-FI" sz="2400" b="0" dirty="0">
                <a:latin typeface="Georgia" panose="02040502050405020303" pitchFamily="18" charset="0"/>
              </a:rPr>
              <a:t>Joskus toimii myös tekstikappaleen lopussa, yhteen kooten.</a:t>
            </a:r>
          </a:p>
          <a:p>
            <a:pPr marL="342900" indent="-342900">
              <a:buFontTx/>
              <a:buChar char="-"/>
            </a:pPr>
            <a:r>
              <a:rPr lang="fi-FI" sz="2400" b="0" dirty="0">
                <a:latin typeface="Georgia" panose="02040502050405020303" pitchFamily="18" charset="0"/>
              </a:rPr>
              <a:t>Pitkässä tekstikappaleessa voi olla sekä alussa että lopussa.</a:t>
            </a:r>
          </a:p>
          <a:p>
            <a:pPr marL="342900" indent="-342900">
              <a:buFontTx/>
              <a:buChar char="-"/>
            </a:pPr>
            <a:endParaRPr lang="fi-FI" sz="2400" b="0" dirty="0">
              <a:latin typeface="Georgia" panose="02040502050405020303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75B16-8073-4021-B5CB-20170E0DD15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A7D511-EF24-F248-BEA4-1AD370F38D7A}" type="datetime1"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11.3.2020</a:t>
            </a:fld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4D467-7F8D-4B04-98ED-E195F96F75F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EFD4B7-1CC6-864B-A72A-C978B70BBA9B}" type="slidenum"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83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A164-E97D-4A12-A518-CAB16930A3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	</a:t>
            </a:r>
            <a:r>
              <a:rPr lang="en-US" dirty="0" err="1">
                <a:latin typeface="Georgia" panose="02040502050405020303" pitchFamily="18" charset="0"/>
              </a:rPr>
              <a:t>Tukivirke</a:t>
            </a:r>
            <a:endParaRPr lang="LID4096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60909-E44D-4BF5-A69D-CB8A3F260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9234" y="1686187"/>
            <a:ext cx="9260368" cy="3831046"/>
          </a:xfrm>
        </p:spPr>
        <p:txBody>
          <a:bodyPr/>
          <a:lstStyle/>
          <a:p>
            <a:pPr marL="342900" lvl="0" indent="-342900" defTabSz="914400" eaLnBrk="0" hangingPunct="0">
              <a:buFontTx/>
              <a:buChar char="•"/>
            </a:pPr>
            <a:endParaRPr lang="fi-FI" sz="2400" b="0" kern="0" dirty="0">
              <a:solidFill>
                <a:srgbClr val="000000"/>
              </a:solidFill>
              <a:latin typeface="Georgia" panose="02040502050405020303" pitchFamily="18" charset="0"/>
              <a:ea typeface="+mn-ea"/>
              <a:cs typeface="+mn-cs"/>
            </a:endParaRPr>
          </a:p>
          <a:p>
            <a:pPr marL="342900" lvl="0" indent="-342900" defTabSz="914400" eaLnBrk="0" hangingPunct="0">
              <a:buFontTx/>
              <a:buChar char="•"/>
            </a:pPr>
            <a:r>
              <a:rPr lang="fi-FI" sz="2400" b="0" kern="0" dirty="0">
                <a:solidFill>
                  <a:srgbClr val="000000"/>
                </a:solidFill>
                <a:latin typeface="Georgia" panose="02040502050405020303" pitchFamily="18" charset="0"/>
                <a:ea typeface="+mn-ea"/>
                <a:cs typeface="+mn-cs"/>
              </a:rPr>
              <a:t>Nimensä mukaisesti toimii ideavirkkeen tukena, selittää tai tarkentaa sitä.</a:t>
            </a:r>
          </a:p>
          <a:p>
            <a:pPr marL="342900" lvl="0" indent="-342900" defTabSz="914400" eaLnBrk="0" hangingPunct="0">
              <a:buFontTx/>
              <a:buChar char="•"/>
            </a:pPr>
            <a:r>
              <a:rPr lang="fi-FI" sz="2400" b="0" kern="0" dirty="0">
                <a:solidFill>
                  <a:srgbClr val="000000"/>
                </a:solidFill>
                <a:latin typeface="Georgia" panose="02040502050405020303" pitchFamily="18" charset="0"/>
                <a:ea typeface="+mn-ea"/>
                <a:cs typeface="+mn-cs"/>
              </a:rPr>
              <a:t>Yhdellä ideavirkkeellä voi olla monta tukivirkettä.</a:t>
            </a:r>
          </a:p>
          <a:p>
            <a:pPr marL="342900" lvl="0" indent="-342900" defTabSz="914400" eaLnBrk="0" hangingPunct="0">
              <a:buFontTx/>
              <a:buChar char="•"/>
            </a:pPr>
            <a:r>
              <a:rPr lang="fi-FI" sz="2400" b="0" kern="0" dirty="0">
                <a:solidFill>
                  <a:srgbClr val="000000"/>
                </a:solidFill>
                <a:latin typeface="Georgia" panose="02040502050405020303" pitchFamily="18" charset="0"/>
                <a:ea typeface="+mn-ea"/>
                <a:cs typeface="+mn-cs"/>
              </a:rPr>
              <a:t>Tukivirkkeet voivat olla esimerkiksi perusteluja, esimerkkejä tai täsmennyksiä ideavirkkeessä esitetylle asialle. 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F1691-5D9F-4BD2-849C-A60F909CF44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A7D511-EF24-F248-BEA4-1AD370F38D7A}" type="datetime1"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11.3.2020</a:t>
            </a:fld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B9E84-B788-416A-9EEE-22CE07A0869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EFD4B7-1CC6-864B-A72A-C978B70BBA9B}" type="slidenum"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28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GB" altLang="fi-FI" sz="4000" dirty="0" err="1">
                <a:latin typeface="Georgia" panose="02040502050405020303" pitchFamily="18" charset="0"/>
              </a:rPr>
              <a:t>Tekstiesimerkki</a:t>
            </a:r>
            <a:r>
              <a:rPr lang="en-GB" altLang="fi-FI" sz="4000" dirty="0">
                <a:latin typeface="Georgia" panose="02040502050405020303" pitchFamily="18" charset="0"/>
              </a:rPr>
              <a:t> 1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 eaLnBrk="1" hangingPunct="1">
              <a:buNone/>
            </a:pPr>
            <a:r>
              <a:rPr lang="fi-FI" altLang="fi-FI" sz="3000" dirty="0">
                <a:solidFill>
                  <a:srgbClr val="FF0000"/>
                </a:solidFill>
              </a:rPr>
              <a:t>	</a:t>
            </a:r>
          </a:p>
          <a:p>
            <a:pPr marL="469900" indent="-469900" eaLnBrk="1" hangingPunct="1">
              <a:buNone/>
            </a:pPr>
            <a:r>
              <a:rPr lang="fi-FI" altLang="fi-FI" sz="3000" i="1" dirty="0">
                <a:solidFill>
                  <a:srgbClr val="FF0000"/>
                </a:solidFill>
                <a:latin typeface="Georgia" panose="02040502050405020303" pitchFamily="18" charset="0"/>
              </a:rPr>
              <a:t>	</a:t>
            </a:r>
            <a:r>
              <a:rPr lang="fi-FI" altLang="fi-FI" sz="2400" i="1" dirty="0">
                <a:solidFill>
                  <a:srgbClr val="FF0000"/>
                </a:solidFill>
                <a:latin typeface="Georgia" panose="02040502050405020303" pitchFamily="18" charset="0"/>
              </a:rPr>
              <a:t>Tämä kandidaatintyö keskittyy toimittajasuhteisiin ja tarkastelee niitä globaalin hankinnan näkökulmasta. </a:t>
            </a:r>
            <a:r>
              <a:rPr lang="fi-FI" altLang="fi-FI" sz="2400" i="1" dirty="0">
                <a:solidFill>
                  <a:srgbClr val="6C0000"/>
                </a:solidFill>
                <a:latin typeface="Georgia" panose="02040502050405020303" pitchFamily="18" charset="0"/>
              </a:rPr>
              <a:t>Työn tavoitteena on eritellä globaalin toimintaympäristön aiheuttamia erityisvaatimuksia hankinnalle ja pohtia, miten toimittajasuhteita tulisi tällöin hoitaa.</a:t>
            </a:r>
          </a:p>
          <a:p>
            <a:pPr marL="469900" indent="-469900" eaLnBrk="1" hangingPunct="1">
              <a:buNone/>
            </a:pPr>
            <a:endParaRPr lang="fi-FI" altLang="fi-FI" sz="2800" i="1" dirty="0">
              <a:solidFill>
                <a:srgbClr val="6C0000"/>
              </a:solidFill>
              <a:latin typeface="Georgia" panose="02040502050405020303" pitchFamily="18" charset="0"/>
            </a:endParaRPr>
          </a:p>
          <a:p>
            <a:pPr marL="469900" indent="-469900" eaLnBrk="1" hangingPunct="1">
              <a:buNone/>
            </a:pPr>
            <a:r>
              <a:rPr lang="fi-FI" altLang="fi-FI" sz="2000" i="1" dirty="0">
                <a:latin typeface="Georgia" panose="02040502050405020303" pitchFamily="18" charset="0"/>
              </a:rPr>
              <a:t>	Ideavirke kirkkaammalla punaisella, tukivirke tummemmalla.</a:t>
            </a:r>
          </a:p>
          <a:p>
            <a:pPr marL="469900" indent="-469900" eaLnBrk="1" hangingPunct="1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45712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GB" altLang="fi-FI" sz="4000" dirty="0" err="1">
                <a:latin typeface="Georgia" panose="02040502050405020303" pitchFamily="18" charset="0"/>
              </a:rPr>
              <a:t>Tekstiesimerkki</a:t>
            </a:r>
            <a:r>
              <a:rPr lang="en-GB" altLang="fi-FI" sz="4000" dirty="0">
                <a:latin typeface="Georgia" panose="02040502050405020303" pitchFamily="18" charset="0"/>
              </a:rPr>
              <a:t>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8506" y="1820411"/>
            <a:ext cx="11274804" cy="4437776"/>
          </a:xfrm>
        </p:spPr>
        <p:txBody>
          <a:bodyPr/>
          <a:lstStyle/>
          <a:p>
            <a:pPr marL="469900" indent="-469900" eaLnBrk="1" hangingPunct="1">
              <a:buNone/>
            </a:pPr>
            <a:r>
              <a:rPr lang="fi-FI" altLang="fi-FI" sz="2400" i="1" dirty="0">
                <a:solidFill>
                  <a:srgbClr val="6C0000"/>
                </a:solidFill>
                <a:latin typeface="Georgia" panose="02040502050405020303" pitchFamily="18" charset="0"/>
              </a:rPr>
              <a:t>       Konstruktivistisen oppimiskäsityksen mukaan tieto ei siirry, vaan</a:t>
            </a:r>
            <a:br>
              <a:rPr lang="fi-FI" altLang="fi-FI" sz="2400" i="1" dirty="0">
                <a:solidFill>
                  <a:srgbClr val="6C0000"/>
                </a:solidFill>
                <a:latin typeface="Georgia" panose="02040502050405020303" pitchFamily="18" charset="0"/>
              </a:rPr>
            </a:br>
            <a:r>
              <a:rPr lang="fi-FI" altLang="fi-FI" sz="2400" i="1" dirty="0">
                <a:solidFill>
                  <a:srgbClr val="6C0000"/>
                </a:solidFill>
                <a:latin typeface="Georgia" panose="02040502050405020303" pitchFamily="18" charset="0"/>
              </a:rPr>
              <a:t>oppija luo sen itse. Hän valikoi ja tulkitsee informaatiota, jäsentää sitä aiemman tietonsa pohjalta ja siihen nivoen. Oppimisprosessi on kontekstisidonnaista ja ankkuroituu sosiaalisiin vuorovaikutusprosesseihin ja niissä syntyneisiin merkityksiin. </a:t>
            </a:r>
            <a:r>
              <a:rPr lang="fi-FI" altLang="fi-FI" sz="2400" i="1" dirty="0">
                <a:solidFill>
                  <a:srgbClr val="FF0000"/>
                </a:solidFill>
                <a:latin typeface="Georgia" panose="02040502050405020303" pitchFamily="18" charset="0"/>
              </a:rPr>
              <a:t>Konstruktivistisen oppimiskäsityksen lähtökohtana ovat siis ihmislajille ominaiset toimintaprosessit ja niiden säätelyehdot.</a:t>
            </a:r>
          </a:p>
          <a:p>
            <a:pPr marL="469900" indent="-469900" eaLnBrk="1" hangingPunct="1">
              <a:buNone/>
            </a:pPr>
            <a:endParaRPr lang="fi-FI" altLang="fi-FI" sz="2400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69900" lvl="0" indent="-469900" eaLnBrk="1" hangingPunct="1">
              <a:buNone/>
            </a:pPr>
            <a:r>
              <a:rPr lang="fi-FI" altLang="fi-FI" sz="2000" i="1" dirty="0">
                <a:solidFill>
                  <a:srgbClr val="000000"/>
                </a:solidFill>
                <a:latin typeface="Georgia" panose="02040502050405020303" pitchFamily="18" charset="0"/>
              </a:rPr>
              <a:t>Ideavirke kirkkaammalla punaisella, tukivirke tummemmalla.</a:t>
            </a:r>
          </a:p>
          <a:p>
            <a:pPr marL="469900" indent="-469900" eaLnBrk="1" hangingPunct="1">
              <a:buNone/>
            </a:pPr>
            <a:endParaRPr lang="fi-FI" altLang="fi-FI" sz="2400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756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-yliopisto_2013">
  <a:themeElements>
    <a:clrScheme name="Aalto 2013: Tuned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00965E"/>
      </a:accent2>
      <a:accent3>
        <a:srgbClr val="005EB8"/>
      </a:accent3>
      <a:accent4>
        <a:srgbClr val="7D55C7"/>
      </a:accent4>
      <a:accent5>
        <a:srgbClr val="EF3340"/>
      </a:accent5>
      <a:accent6>
        <a:srgbClr val="FF671F"/>
      </a:accent6>
      <a:hlink>
        <a:srgbClr val="000000"/>
      </a:hlink>
      <a:folHlink>
        <a:srgbClr val="8C85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AaltoUniversity_presentation_270115.pptx" id="{B098B754-9CA0-4D02-9861-1931B9A0C66C}" vid="{48AC2796-4C32-4099-B794-82C880EB550E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2AEFBBC481A7459BA658BA6FC06762" ma:contentTypeVersion="13" ma:contentTypeDescription="Create a new document." ma:contentTypeScope="" ma:versionID="9f4af5c7461d00c0986e1c11cce51379">
  <xsd:schema xmlns:xsd="http://www.w3.org/2001/XMLSchema" xmlns:xs="http://www.w3.org/2001/XMLSchema" xmlns:p="http://schemas.microsoft.com/office/2006/metadata/properties" xmlns:ns3="6bcf647e-79c3-4065-bb8d-46fffe730571" xmlns:ns4="58c04bb9-006d-408a-8b55-d42f2c4795a1" targetNamespace="http://schemas.microsoft.com/office/2006/metadata/properties" ma:root="true" ma:fieldsID="9c69be156cd9d48678a3250a8eae1429" ns3:_="" ns4:_="">
    <xsd:import namespace="6bcf647e-79c3-4065-bb8d-46fffe730571"/>
    <xsd:import namespace="58c04bb9-006d-408a-8b55-d42f2c4795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f647e-79c3-4065-bb8d-46fffe730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04bb9-006d-408a-8b55-d42f2c4795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669F6-111C-463A-99A2-5CDD1B9AFB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cf647e-79c3-4065-bb8d-46fffe730571"/>
    <ds:schemaRef ds:uri="58c04bb9-006d-408a-8b55-d42f2c4795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C0E289-6E9C-4335-A73A-1C62769CE4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BEF70A-0AD6-4ACC-AE0C-F5EA27BABB3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258</Words>
  <Application>Microsoft Office PowerPoint</Application>
  <PresentationFormat>Laajakuva</PresentationFormat>
  <Paragraphs>34</Paragraphs>
  <Slides>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Georgia</vt:lpstr>
      <vt:lpstr>Lucida Grande</vt:lpstr>
      <vt:lpstr>Default Design</vt:lpstr>
      <vt:lpstr>Aalto-yliopisto_2013</vt:lpstr>
      <vt:lpstr>Idea- ja tukivirketekniikka</vt:lpstr>
      <vt:lpstr>Idea- ja tukivirketekniikka</vt:lpstr>
      <vt:lpstr>  Ideavirke (= ydinvirke)</vt:lpstr>
      <vt:lpstr>  Tukivirke</vt:lpstr>
      <vt:lpstr>Tekstiesimerkki 1</vt:lpstr>
      <vt:lpstr>Tekstiesimerkki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Idea- ja tukivirketekniikka</dc:title>
  <dc:creator>Jepa</dc:creator>
  <cp:lastModifiedBy>Jepa</cp:lastModifiedBy>
  <cp:revision>2</cp:revision>
  <dcterms:created xsi:type="dcterms:W3CDTF">2020-03-11T21:14:58Z</dcterms:created>
  <dcterms:modified xsi:type="dcterms:W3CDTF">2020-03-11T21:28:27Z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0x010100CF2AEFBBC481A7459BA658BA6FC06762</vt:lpwstr>
  </property>
</Properties>
</file>