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42"/>
  </p:notesMasterIdLst>
  <p:handoutMasterIdLst>
    <p:handoutMasterId r:id="rId43"/>
  </p:handoutMasterIdLst>
  <p:sldIdLst>
    <p:sldId id="494" r:id="rId2"/>
    <p:sldId id="271" r:id="rId3"/>
    <p:sldId id="495" r:id="rId4"/>
    <p:sldId id="701" r:id="rId5"/>
    <p:sldId id="702" r:id="rId6"/>
    <p:sldId id="703" r:id="rId7"/>
    <p:sldId id="704" r:id="rId8"/>
    <p:sldId id="578" r:id="rId9"/>
    <p:sldId id="586" r:id="rId10"/>
    <p:sldId id="649" r:id="rId11"/>
    <p:sldId id="650" r:id="rId12"/>
    <p:sldId id="651" r:id="rId13"/>
    <p:sldId id="652" r:id="rId14"/>
    <p:sldId id="585" r:id="rId15"/>
    <p:sldId id="660" r:id="rId16"/>
    <p:sldId id="659" r:id="rId17"/>
    <p:sldId id="661" r:id="rId18"/>
    <p:sldId id="658" r:id="rId19"/>
    <p:sldId id="657" r:id="rId20"/>
    <p:sldId id="656" r:id="rId21"/>
    <p:sldId id="655" r:id="rId22"/>
    <p:sldId id="654" r:id="rId23"/>
    <p:sldId id="699" r:id="rId24"/>
    <p:sldId id="653" r:id="rId25"/>
    <p:sldId id="669" r:id="rId26"/>
    <p:sldId id="668" r:id="rId27"/>
    <p:sldId id="667" r:id="rId28"/>
    <p:sldId id="666" r:id="rId29"/>
    <p:sldId id="674" r:id="rId30"/>
    <p:sldId id="672" r:id="rId31"/>
    <p:sldId id="671" r:id="rId32"/>
    <p:sldId id="670" r:id="rId33"/>
    <p:sldId id="678" r:id="rId34"/>
    <p:sldId id="677" r:id="rId35"/>
    <p:sldId id="676" r:id="rId36"/>
    <p:sldId id="662" r:id="rId37"/>
    <p:sldId id="683" r:id="rId38"/>
    <p:sldId id="682" r:id="rId39"/>
    <p:sldId id="700" r:id="rId40"/>
    <p:sldId id="695" r:id="rId41"/>
  </p:sldIdLst>
  <p:sldSz cx="9144000" cy="6858000" type="screen4x3"/>
  <p:notesSz cx="6797675" cy="9872663"/>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15:clr>
            <a:srgbClr val="A4A3A4"/>
          </p15:clr>
        </p15:guide>
        <p15:guide id="2" pos="4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C002"/>
    <a:srgbClr val="FFA300"/>
    <a:srgbClr val="FFCF06"/>
    <a:srgbClr val="F8C704"/>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3" autoAdjust="0"/>
    <p:restoredTop sz="89814" autoAdjust="0"/>
  </p:normalViewPr>
  <p:slideViewPr>
    <p:cSldViewPr snapToGrid="0" snapToObjects="1">
      <p:cViewPr varScale="1">
        <p:scale>
          <a:sx n="160" d="100"/>
          <a:sy n="160" d="100"/>
        </p:scale>
        <p:origin x="-2124" y="-96"/>
      </p:cViewPr>
      <p:guideLst>
        <p:guide orient="horz"/>
        <p:guide pos="436"/>
      </p:guideLst>
    </p:cSldViewPr>
  </p:slideViewPr>
  <p:notesTextViewPr>
    <p:cViewPr>
      <p:scale>
        <a:sx n="100" d="100"/>
        <a:sy n="100" d="100"/>
      </p:scale>
      <p:origin x="0" y="0"/>
    </p:cViewPr>
  </p:notesTextViewPr>
  <p:sorterViewPr>
    <p:cViewPr>
      <p:scale>
        <a:sx n="184" d="100"/>
        <a:sy n="184" d="100"/>
      </p:scale>
      <p:origin x="0" y="71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3D31E8-4AAD-42B0-961C-358C6E5B369B}" type="doc">
      <dgm:prSet loTypeId="urn:microsoft.com/office/officeart/2005/8/layout/chevron1" loCatId="process" qsTypeId="urn:microsoft.com/office/officeart/2005/8/quickstyle/simple1" qsCatId="simple" csTypeId="urn:microsoft.com/office/officeart/2005/8/colors/accent1_2" csCatId="accent1" phldr="1"/>
      <dgm:spPr/>
    </dgm:pt>
    <dgm:pt modelId="{1A871055-B689-4510-95A0-F703304B600D}">
      <dgm:prSet phldrT="[Text]"/>
      <dgm:spPr/>
      <dgm:t>
        <a:bodyPr/>
        <a:lstStyle/>
        <a:p>
          <a:r>
            <a:rPr lang="en-US" dirty="0" smtClean="0"/>
            <a:t>Initiating</a:t>
          </a:r>
          <a:endParaRPr lang="en-US" dirty="0"/>
        </a:p>
      </dgm:t>
    </dgm:pt>
    <dgm:pt modelId="{F557F8A9-FB82-4D4E-AB12-ED72ED276F31}" type="parTrans" cxnId="{1CC82085-70B4-4F8F-8ECF-333E27852B89}">
      <dgm:prSet/>
      <dgm:spPr/>
      <dgm:t>
        <a:bodyPr/>
        <a:lstStyle/>
        <a:p>
          <a:endParaRPr lang="en-US"/>
        </a:p>
      </dgm:t>
    </dgm:pt>
    <dgm:pt modelId="{592B8814-A56D-418F-AE70-431A8F957C5E}" type="sibTrans" cxnId="{1CC82085-70B4-4F8F-8ECF-333E27852B89}">
      <dgm:prSet/>
      <dgm:spPr/>
      <dgm:t>
        <a:bodyPr/>
        <a:lstStyle/>
        <a:p>
          <a:endParaRPr lang="en-US"/>
        </a:p>
      </dgm:t>
    </dgm:pt>
    <dgm:pt modelId="{B9B798A1-B21C-4FDE-B2C2-9DC38EA92EFF}">
      <dgm:prSet phldrT="[Text]"/>
      <dgm:spPr/>
      <dgm:t>
        <a:bodyPr/>
        <a:lstStyle/>
        <a:p>
          <a:r>
            <a:rPr lang="en-US" dirty="0" smtClean="0"/>
            <a:t>Planning</a:t>
          </a:r>
          <a:endParaRPr lang="en-US" dirty="0"/>
        </a:p>
      </dgm:t>
    </dgm:pt>
    <dgm:pt modelId="{48BBA6D5-9E43-41EE-B284-0FF1EDCE33D4}" type="sibTrans" cxnId="{0B492AD7-C994-43D7-9A8A-5BE315B5365E}">
      <dgm:prSet/>
      <dgm:spPr/>
      <dgm:t>
        <a:bodyPr/>
        <a:lstStyle/>
        <a:p>
          <a:endParaRPr lang="en-US"/>
        </a:p>
      </dgm:t>
    </dgm:pt>
    <dgm:pt modelId="{E7D6FB4E-3C2A-433C-AE55-31AB257A03DD}" type="parTrans" cxnId="{0B492AD7-C994-43D7-9A8A-5BE315B5365E}">
      <dgm:prSet/>
      <dgm:spPr/>
      <dgm:t>
        <a:bodyPr/>
        <a:lstStyle/>
        <a:p>
          <a:endParaRPr lang="en-US"/>
        </a:p>
      </dgm:t>
    </dgm:pt>
    <dgm:pt modelId="{B516CF5C-4FFB-41A8-8E00-4727973CB2D5}">
      <dgm:prSet phldrT="[Text]"/>
      <dgm:spPr/>
      <dgm:t>
        <a:bodyPr/>
        <a:lstStyle/>
        <a:p>
          <a:r>
            <a:rPr lang="en-US" dirty="0" smtClean="0"/>
            <a:t>Executing</a:t>
          </a:r>
          <a:endParaRPr lang="en-US" dirty="0"/>
        </a:p>
      </dgm:t>
    </dgm:pt>
    <dgm:pt modelId="{A4263029-973D-495C-9E6F-E0433AEE9DA5}" type="sibTrans" cxnId="{3AC6DCDD-1D38-4664-9697-7DF8A237C031}">
      <dgm:prSet/>
      <dgm:spPr/>
      <dgm:t>
        <a:bodyPr/>
        <a:lstStyle/>
        <a:p>
          <a:endParaRPr lang="en-US"/>
        </a:p>
      </dgm:t>
    </dgm:pt>
    <dgm:pt modelId="{367962CB-97C1-4AA9-8488-B08720DAFA6F}" type="parTrans" cxnId="{3AC6DCDD-1D38-4664-9697-7DF8A237C031}">
      <dgm:prSet/>
      <dgm:spPr/>
      <dgm:t>
        <a:bodyPr/>
        <a:lstStyle/>
        <a:p>
          <a:endParaRPr lang="en-US"/>
        </a:p>
      </dgm:t>
    </dgm:pt>
    <dgm:pt modelId="{ECB8C9EA-1693-4A6E-AAB1-78F07978E39D}">
      <dgm:prSet phldrT="[Text]"/>
      <dgm:spPr/>
      <dgm:t>
        <a:bodyPr/>
        <a:lstStyle/>
        <a:p>
          <a:r>
            <a:rPr lang="en-US" dirty="0" smtClean="0"/>
            <a:t>Monitoring/ Controlling</a:t>
          </a:r>
          <a:endParaRPr lang="en-US" dirty="0"/>
        </a:p>
      </dgm:t>
    </dgm:pt>
    <dgm:pt modelId="{EC411A6E-1361-460B-8F82-F719BE72EC6D}" type="parTrans" cxnId="{EF65E4EE-6DAA-41B7-A98C-211572FDA53E}">
      <dgm:prSet/>
      <dgm:spPr/>
      <dgm:t>
        <a:bodyPr/>
        <a:lstStyle/>
        <a:p>
          <a:endParaRPr lang="en-US"/>
        </a:p>
      </dgm:t>
    </dgm:pt>
    <dgm:pt modelId="{BC4E105F-8967-4A8B-9C3F-AA03BFD14A28}" type="sibTrans" cxnId="{EF65E4EE-6DAA-41B7-A98C-211572FDA53E}">
      <dgm:prSet/>
      <dgm:spPr/>
      <dgm:t>
        <a:bodyPr/>
        <a:lstStyle/>
        <a:p>
          <a:endParaRPr lang="en-US"/>
        </a:p>
      </dgm:t>
    </dgm:pt>
    <dgm:pt modelId="{6ACF93E9-1CB3-4880-A1FE-3D632EABB7CD}">
      <dgm:prSet phldrT="[Text]"/>
      <dgm:spPr/>
      <dgm:t>
        <a:bodyPr/>
        <a:lstStyle/>
        <a:p>
          <a:r>
            <a:rPr lang="en-US" dirty="0" smtClean="0"/>
            <a:t>Closing</a:t>
          </a:r>
          <a:endParaRPr lang="en-US" dirty="0"/>
        </a:p>
      </dgm:t>
    </dgm:pt>
    <dgm:pt modelId="{297D253A-D653-4010-AEA6-207669E7B129}" type="parTrans" cxnId="{8EE8FC0B-D566-4D77-9E3F-6EA68B4B596D}">
      <dgm:prSet/>
      <dgm:spPr/>
      <dgm:t>
        <a:bodyPr/>
        <a:lstStyle/>
        <a:p>
          <a:endParaRPr lang="en-US"/>
        </a:p>
      </dgm:t>
    </dgm:pt>
    <dgm:pt modelId="{AA6D2461-6210-4FCE-B4A8-61890CB36315}" type="sibTrans" cxnId="{8EE8FC0B-D566-4D77-9E3F-6EA68B4B596D}">
      <dgm:prSet/>
      <dgm:spPr/>
      <dgm:t>
        <a:bodyPr/>
        <a:lstStyle/>
        <a:p>
          <a:endParaRPr lang="en-US"/>
        </a:p>
      </dgm:t>
    </dgm:pt>
    <dgm:pt modelId="{0BD7E64C-4928-4DE0-A4C6-4FE145037F59}" type="pres">
      <dgm:prSet presAssocID="{8A3D31E8-4AAD-42B0-961C-358C6E5B369B}" presName="Name0" presStyleCnt="0">
        <dgm:presLayoutVars>
          <dgm:dir/>
          <dgm:animLvl val="lvl"/>
          <dgm:resizeHandles val="exact"/>
        </dgm:presLayoutVars>
      </dgm:prSet>
      <dgm:spPr/>
    </dgm:pt>
    <dgm:pt modelId="{83D127AD-C446-4709-86C3-F5CB77A9BDF1}" type="pres">
      <dgm:prSet presAssocID="{1A871055-B689-4510-95A0-F703304B600D}" presName="parTxOnly" presStyleLbl="node1" presStyleIdx="0" presStyleCnt="5">
        <dgm:presLayoutVars>
          <dgm:chMax val="0"/>
          <dgm:chPref val="0"/>
          <dgm:bulletEnabled val="1"/>
        </dgm:presLayoutVars>
      </dgm:prSet>
      <dgm:spPr/>
      <dgm:t>
        <a:bodyPr/>
        <a:lstStyle/>
        <a:p>
          <a:endParaRPr lang="en-US"/>
        </a:p>
      </dgm:t>
    </dgm:pt>
    <dgm:pt modelId="{A6495544-1806-496C-929E-65361F9704F5}" type="pres">
      <dgm:prSet presAssocID="{592B8814-A56D-418F-AE70-431A8F957C5E}" presName="parTxOnlySpace" presStyleCnt="0"/>
      <dgm:spPr/>
    </dgm:pt>
    <dgm:pt modelId="{1712CB00-8196-495C-8569-FEC1DF8875A0}" type="pres">
      <dgm:prSet presAssocID="{B9B798A1-B21C-4FDE-B2C2-9DC38EA92EFF}" presName="parTxOnly" presStyleLbl="node1" presStyleIdx="1" presStyleCnt="5">
        <dgm:presLayoutVars>
          <dgm:chMax val="0"/>
          <dgm:chPref val="0"/>
          <dgm:bulletEnabled val="1"/>
        </dgm:presLayoutVars>
      </dgm:prSet>
      <dgm:spPr/>
      <dgm:t>
        <a:bodyPr/>
        <a:lstStyle/>
        <a:p>
          <a:endParaRPr lang="en-US"/>
        </a:p>
      </dgm:t>
    </dgm:pt>
    <dgm:pt modelId="{B57101BA-5E99-4F62-AABF-40DB0717FFF0}" type="pres">
      <dgm:prSet presAssocID="{48BBA6D5-9E43-41EE-B284-0FF1EDCE33D4}" presName="parTxOnlySpace" presStyleCnt="0"/>
      <dgm:spPr/>
    </dgm:pt>
    <dgm:pt modelId="{D9E0863E-3E0F-4664-A52F-46ABB81A8D32}" type="pres">
      <dgm:prSet presAssocID="{B516CF5C-4FFB-41A8-8E00-4727973CB2D5}" presName="parTxOnly" presStyleLbl="node1" presStyleIdx="2" presStyleCnt="5">
        <dgm:presLayoutVars>
          <dgm:chMax val="0"/>
          <dgm:chPref val="0"/>
          <dgm:bulletEnabled val="1"/>
        </dgm:presLayoutVars>
      </dgm:prSet>
      <dgm:spPr/>
      <dgm:t>
        <a:bodyPr/>
        <a:lstStyle/>
        <a:p>
          <a:endParaRPr lang="en-US"/>
        </a:p>
      </dgm:t>
    </dgm:pt>
    <dgm:pt modelId="{A0B41985-69BE-473F-831E-1AC75BE2F5FD}" type="pres">
      <dgm:prSet presAssocID="{A4263029-973D-495C-9E6F-E0433AEE9DA5}" presName="parTxOnlySpace" presStyleCnt="0"/>
      <dgm:spPr/>
    </dgm:pt>
    <dgm:pt modelId="{7C7A385C-2880-4DBA-B3EB-843CF01004C0}" type="pres">
      <dgm:prSet presAssocID="{ECB8C9EA-1693-4A6E-AAB1-78F07978E39D}" presName="parTxOnly" presStyleLbl="node1" presStyleIdx="3" presStyleCnt="5">
        <dgm:presLayoutVars>
          <dgm:chMax val="0"/>
          <dgm:chPref val="0"/>
          <dgm:bulletEnabled val="1"/>
        </dgm:presLayoutVars>
      </dgm:prSet>
      <dgm:spPr/>
      <dgm:t>
        <a:bodyPr/>
        <a:lstStyle/>
        <a:p>
          <a:endParaRPr lang="en-US"/>
        </a:p>
      </dgm:t>
    </dgm:pt>
    <dgm:pt modelId="{7AA2B788-38D0-44C5-B6C3-9F751059020C}" type="pres">
      <dgm:prSet presAssocID="{BC4E105F-8967-4A8B-9C3F-AA03BFD14A28}" presName="parTxOnlySpace" presStyleCnt="0"/>
      <dgm:spPr/>
    </dgm:pt>
    <dgm:pt modelId="{3D59E0FD-D106-43BA-8CCB-393144F2AEDC}" type="pres">
      <dgm:prSet presAssocID="{6ACF93E9-1CB3-4880-A1FE-3D632EABB7CD}" presName="parTxOnly" presStyleLbl="node1" presStyleIdx="4" presStyleCnt="5">
        <dgm:presLayoutVars>
          <dgm:chMax val="0"/>
          <dgm:chPref val="0"/>
          <dgm:bulletEnabled val="1"/>
        </dgm:presLayoutVars>
      </dgm:prSet>
      <dgm:spPr/>
      <dgm:t>
        <a:bodyPr/>
        <a:lstStyle/>
        <a:p>
          <a:endParaRPr lang="en-US"/>
        </a:p>
      </dgm:t>
    </dgm:pt>
  </dgm:ptLst>
  <dgm:cxnLst>
    <dgm:cxn modelId="{1CC82085-70B4-4F8F-8ECF-333E27852B89}" srcId="{8A3D31E8-4AAD-42B0-961C-358C6E5B369B}" destId="{1A871055-B689-4510-95A0-F703304B600D}" srcOrd="0" destOrd="0" parTransId="{F557F8A9-FB82-4D4E-AB12-ED72ED276F31}" sibTransId="{592B8814-A56D-418F-AE70-431A8F957C5E}"/>
    <dgm:cxn modelId="{049A589D-56B7-45C9-94E4-533E7C0EC2D8}" type="presOf" srcId="{B9B798A1-B21C-4FDE-B2C2-9DC38EA92EFF}" destId="{1712CB00-8196-495C-8569-FEC1DF8875A0}" srcOrd="0" destOrd="0" presId="urn:microsoft.com/office/officeart/2005/8/layout/chevron1"/>
    <dgm:cxn modelId="{86D6C798-2838-4FA7-B05F-2C28A592B5B3}" type="presOf" srcId="{6ACF93E9-1CB3-4880-A1FE-3D632EABB7CD}" destId="{3D59E0FD-D106-43BA-8CCB-393144F2AEDC}" srcOrd="0" destOrd="0" presId="urn:microsoft.com/office/officeart/2005/8/layout/chevron1"/>
    <dgm:cxn modelId="{3AC6DCDD-1D38-4664-9697-7DF8A237C031}" srcId="{8A3D31E8-4AAD-42B0-961C-358C6E5B369B}" destId="{B516CF5C-4FFB-41A8-8E00-4727973CB2D5}" srcOrd="2" destOrd="0" parTransId="{367962CB-97C1-4AA9-8488-B08720DAFA6F}" sibTransId="{A4263029-973D-495C-9E6F-E0433AEE9DA5}"/>
    <dgm:cxn modelId="{C1030392-51C8-47F6-AC85-5E17292FEF04}" type="presOf" srcId="{ECB8C9EA-1693-4A6E-AAB1-78F07978E39D}" destId="{7C7A385C-2880-4DBA-B3EB-843CF01004C0}" srcOrd="0" destOrd="0" presId="urn:microsoft.com/office/officeart/2005/8/layout/chevron1"/>
    <dgm:cxn modelId="{DFFAE3BF-C2D9-4F06-B3C1-1F450B1DA639}" type="presOf" srcId="{1A871055-B689-4510-95A0-F703304B600D}" destId="{83D127AD-C446-4709-86C3-F5CB77A9BDF1}" srcOrd="0" destOrd="0" presId="urn:microsoft.com/office/officeart/2005/8/layout/chevron1"/>
    <dgm:cxn modelId="{8B8BB1A5-4686-412B-935A-B4D9706674E3}" type="presOf" srcId="{B516CF5C-4FFB-41A8-8E00-4727973CB2D5}" destId="{D9E0863E-3E0F-4664-A52F-46ABB81A8D32}" srcOrd="0" destOrd="0" presId="urn:microsoft.com/office/officeart/2005/8/layout/chevron1"/>
    <dgm:cxn modelId="{8EE8FC0B-D566-4D77-9E3F-6EA68B4B596D}" srcId="{8A3D31E8-4AAD-42B0-961C-358C6E5B369B}" destId="{6ACF93E9-1CB3-4880-A1FE-3D632EABB7CD}" srcOrd="4" destOrd="0" parTransId="{297D253A-D653-4010-AEA6-207669E7B129}" sibTransId="{AA6D2461-6210-4FCE-B4A8-61890CB36315}"/>
    <dgm:cxn modelId="{0B492AD7-C994-43D7-9A8A-5BE315B5365E}" srcId="{8A3D31E8-4AAD-42B0-961C-358C6E5B369B}" destId="{B9B798A1-B21C-4FDE-B2C2-9DC38EA92EFF}" srcOrd="1" destOrd="0" parTransId="{E7D6FB4E-3C2A-433C-AE55-31AB257A03DD}" sibTransId="{48BBA6D5-9E43-41EE-B284-0FF1EDCE33D4}"/>
    <dgm:cxn modelId="{15BA680C-9998-4762-A8C2-0CD0E2EE4957}" type="presOf" srcId="{8A3D31E8-4AAD-42B0-961C-358C6E5B369B}" destId="{0BD7E64C-4928-4DE0-A4C6-4FE145037F59}" srcOrd="0" destOrd="0" presId="urn:microsoft.com/office/officeart/2005/8/layout/chevron1"/>
    <dgm:cxn modelId="{EF65E4EE-6DAA-41B7-A98C-211572FDA53E}" srcId="{8A3D31E8-4AAD-42B0-961C-358C6E5B369B}" destId="{ECB8C9EA-1693-4A6E-AAB1-78F07978E39D}" srcOrd="3" destOrd="0" parTransId="{EC411A6E-1361-460B-8F82-F719BE72EC6D}" sibTransId="{BC4E105F-8967-4A8B-9C3F-AA03BFD14A28}"/>
    <dgm:cxn modelId="{67BB934F-7294-43BA-862E-5D7ED0035DCB}" type="presParOf" srcId="{0BD7E64C-4928-4DE0-A4C6-4FE145037F59}" destId="{83D127AD-C446-4709-86C3-F5CB77A9BDF1}" srcOrd="0" destOrd="0" presId="urn:microsoft.com/office/officeart/2005/8/layout/chevron1"/>
    <dgm:cxn modelId="{03736192-3437-46E6-BD70-77F1B2CC1A5C}" type="presParOf" srcId="{0BD7E64C-4928-4DE0-A4C6-4FE145037F59}" destId="{A6495544-1806-496C-929E-65361F9704F5}" srcOrd="1" destOrd="0" presId="urn:microsoft.com/office/officeart/2005/8/layout/chevron1"/>
    <dgm:cxn modelId="{E3D3C8DD-B8B4-449D-BF97-8EE31F5394BE}" type="presParOf" srcId="{0BD7E64C-4928-4DE0-A4C6-4FE145037F59}" destId="{1712CB00-8196-495C-8569-FEC1DF8875A0}" srcOrd="2" destOrd="0" presId="urn:microsoft.com/office/officeart/2005/8/layout/chevron1"/>
    <dgm:cxn modelId="{BDF3D54F-A1E5-49F4-A411-BB81075DAE9B}" type="presParOf" srcId="{0BD7E64C-4928-4DE0-A4C6-4FE145037F59}" destId="{B57101BA-5E99-4F62-AABF-40DB0717FFF0}" srcOrd="3" destOrd="0" presId="urn:microsoft.com/office/officeart/2005/8/layout/chevron1"/>
    <dgm:cxn modelId="{D12A772F-F8E1-4216-8FB2-0E00EE31BFD9}" type="presParOf" srcId="{0BD7E64C-4928-4DE0-A4C6-4FE145037F59}" destId="{D9E0863E-3E0F-4664-A52F-46ABB81A8D32}" srcOrd="4" destOrd="0" presId="urn:microsoft.com/office/officeart/2005/8/layout/chevron1"/>
    <dgm:cxn modelId="{2F8CB03B-D531-488F-9B91-2B51537501E1}" type="presParOf" srcId="{0BD7E64C-4928-4DE0-A4C6-4FE145037F59}" destId="{A0B41985-69BE-473F-831E-1AC75BE2F5FD}" srcOrd="5" destOrd="0" presId="urn:microsoft.com/office/officeart/2005/8/layout/chevron1"/>
    <dgm:cxn modelId="{2EDD27D7-831A-48F3-ADEB-164C7ACCAA0F}" type="presParOf" srcId="{0BD7E64C-4928-4DE0-A4C6-4FE145037F59}" destId="{7C7A385C-2880-4DBA-B3EB-843CF01004C0}" srcOrd="6" destOrd="0" presId="urn:microsoft.com/office/officeart/2005/8/layout/chevron1"/>
    <dgm:cxn modelId="{985529E7-7FA4-4CF6-ABBB-428886DABDE2}" type="presParOf" srcId="{0BD7E64C-4928-4DE0-A4C6-4FE145037F59}" destId="{7AA2B788-38D0-44C5-B6C3-9F751059020C}" srcOrd="7" destOrd="0" presId="urn:microsoft.com/office/officeart/2005/8/layout/chevron1"/>
    <dgm:cxn modelId="{55C7DDE3-9956-49D4-8595-7FD325F8F388}" type="presParOf" srcId="{0BD7E64C-4928-4DE0-A4C6-4FE145037F59}" destId="{3D59E0FD-D106-43BA-8CCB-393144F2AEDC}"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127AD-C446-4709-86C3-F5CB77A9BDF1}">
      <dsp:nvSpPr>
        <dsp:cNvPr id="0" name=""/>
        <dsp:cNvSpPr/>
      </dsp:nvSpPr>
      <dsp:spPr>
        <a:xfrm>
          <a:off x="1450" y="340493"/>
          <a:ext cx="1290561" cy="51622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100" kern="1200" dirty="0" smtClean="0"/>
            <a:t>Initiating</a:t>
          </a:r>
          <a:endParaRPr lang="en-US" sz="1100" kern="1200" dirty="0"/>
        </a:p>
      </dsp:txBody>
      <dsp:txXfrm>
        <a:off x="259562" y="340493"/>
        <a:ext cx="774337" cy="516224"/>
      </dsp:txXfrm>
    </dsp:sp>
    <dsp:sp modelId="{1712CB00-8196-495C-8569-FEC1DF8875A0}">
      <dsp:nvSpPr>
        <dsp:cNvPr id="0" name=""/>
        <dsp:cNvSpPr/>
      </dsp:nvSpPr>
      <dsp:spPr>
        <a:xfrm>
          <a:off x="1162955" y="340493"/>
          <a:ext cx="1290561" cy="51622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100" kern="1200" dirty="0" smtClean="0"/>
            <a:t>Planning</a:t>
          </a:r>
          <a:endParaRPr lang="en-US" sz="1100" kern="1200" dirty="0"/>
        </a:p>
      </dsp:txBody>
      <dsp:txXfrm>
        <a:off x="1421067" y="340493"/>
        <a:ext cx="774337" cy="516224"/>
      </dsp:txXfrm>
    </dsp:sp>
    <dsp:sp modelId="{D9E0863E-3E0F-4664-A52F-46ABB81A8D32}">
      <dsp:nvSpPr>
        <dsp:cNvPr id="0" name=""/>
        <dsp:cNvSpPr/>
      </dsp:nvSpPr>
      <dsp:spPr>
        <a:xfrm>
          <a:off x="2324459" y="340493"/>
          <a:ext cx="1290561" cy="51622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100" kern="1200" dirty="0" smtClean="0"/>
            <a:t>Executing</a:t>
          </a:r>
          <a:endParaRPr lang="en-US" sz="1100" kern="1200" dirty="0"/>
        </a:p>
      </dsp:txBody>
      <dsp:txXfrm>
        <a:off x="2582571" y="340493"/>
        <a:ext cx="774337" cy="516224"/>
      </dsp:txXfrm>
    </dsp:sp>
    <dsp:sp modelId="{7C7A385C-2880-4DBA-B3EB-843CF01004C0}">
      <dsp:nvSpPr>
        <dsp:cNvPr id="0" name=""/>
        <dsp:cNvSpPr/>
      </dsp:nvSpPr>
      <dsp:spPr>
        <a:xfrm>
          <a:off x="3485964" y="340493"/>
          <a:ext cx="1290561" cy="51622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100" kern="1200" dirty="0" smtClean="0"/>
            <a:t>Monitoring/ Controlling</a:t>
          </a:r>
          <a:endParaRPr lang="en-US" sz="1100" kern="1200" dirty="0"/>
        </a:p>
      </dsp:txBody>
      <dsp:txXfrm>
        <a:off x="3744076" y="340493"/>
        <a:ext cx="774337" cy="516224"/>
      </dsp:txXfrm>
    </dsp:sp>
    <dsp:sp modelId="{3D59E0FD-D106-43BA-8CCB-393144F2AEDC}">
      <dsp:nvSpPr>
        <dsp:cNvPr id="0" name=""/>
        <dsp:cNvSpPr/>
      </dsp:nvSpPr>
      <dsp:spPr>
        <a:xfrm>
          <a:off x="4647469" y="340493"/>
          <a:ext cx="1290561" cy="516224"/>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100" kern="1200" dirty="0" smtClean="0"/>
            <a:t>Closing</a:t>
          </a:r>
          <a:endParaRPr lang="en-US" sz="1100" kern="1200" dirty="0"/>
        </a:p>
      </dsp:txBody>
      <dsp:txXfrm>
        <a:off x="4905581" y="340493"/>
        <a:ext cx="774337" cy="51622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6661" tIns="48331" rIns="96661" bIns="48331" rtlCol="0"/>
          <a:lstStyle>
            <a:lvl1pPr algn="l">
              <a:defRPr sz="1300"/>
            </a:lvl1pPr>
          </a:lstStyle>
          <a:p>
            <a:pPr>
              <a:defRPr/>
            </a:pPr>
            <a:endParaRPr lang="fi-FI"/>
          </a:p>
        </p:txBody>
      </p:sp>
      <p:sp>
        <p:nvSpPr>
          <p:cNvPr id="3" name="Date Placeholder 2"/>
          <p:cNvSpPr>
            <a:spLocks noGrp="1"/>
          </p:cNvSpPr>
          <p:nvPr>
            <p:ph type="dt" sz="quarter" idx="1"/>
          </p:nvPr>
        </p:nvSpPr>
        <p:spPr>
          <a:xfrm>
            <a:off x="3850443" y="0"/>
            <a:ext cx="2945659" cy="493633"/>
          </a:xfrm>
          <a:prstGeom prst="rect">
            <a:avLst/>
          </a:prstGeom>
        </p:spPr>
        <p:txBody>
          <a:bodyPr vert="horz" lIns="96661" tIns="48331" rIns="96661" bIns="48331" rtlCol="0"/>
          <a:lstStyle>
            <a:lvl1pPr algn="r">
              <a:defRPr sz="1300"/>
            </a:lvl1pPr>
          </a:lstStyle>
          <a:p>
            <a:pPr>
              <a:defRPr/>
            </a:pPr>
            <a:fld id="{939D04D9-2D90-E741-8C77-A958108973E5}" type="datetimeFigureOut">
              <a:rPr lang="en-US"/>
              <a:pPr>
                <a:defRPr/>
              </a:pPr>
              <a:t>5/8/2019</a:t>
            </a:fld>
            <a:endParaRPr lang="fi-FI"/>
          </a:p>
        </p:txBody>
      </p:sp>
      <p:sp>
        <p:nvSpPr>
          <p:cNvPr id="4" name="Footer Placeholder 3"/>
          <p:cNvSpPr>
            <a:spLocks noGrp="1"/>
          </p:cNvSpPr>
          <p:nvPr>
            <p:ph type="ftr" sz="quarter" idx="2"/>
          </p:nvPr>
        </p:nvSpPr>
        <p:spPr>
          <a:xfrm>
            <a:off x="0" y="9377317"/>
            <a:ext cx="2945659" cy="493633"/>
          </a:xfrm>
          <a:prstGeom prst="rect">
            <a:avLst/>
          </a:prstGeom>
        </p:spPr>
        <p:txBody>
          <a:bodyPr vert="horz" lIns="96661" tIns="48331" rIns="96661" bIns="48331" rtlCol="0" anchor="b"/>
          <a:lstStyle>
            <a:lvl1pPr algn="l">
              <a:defRPr sz="1300"/>
            </a:lvl1pPr>
          </a:lstStyle>
          <a:p>
            <a:pPr>
              <a:defRPr/>
            </a:pPr>
            <a:endParaRPr lang="fi-FI"/>
          </a:p>
        </p:txBody>
      </p:sp>
      <p:sp>
        <p:nvSpPr>
          <p:cNvPr id="5" name="Slide Number Placeholder 4"/>
          <p:cNvSpPr>
            <a:spLocks noGrp="1"/>
          </p:cNvSpPr>
          <p:nvPr>
            <p:ph type="sldNum" sz="quarter" idx="3"/>
          </p:nvPr>
        </p:nvSpPr>
        <p:spPr>
          <a:xfrm>
            <a:off x="3850443" y="9377317"/>
            <a:ext cx="2945659" cy="493633"/>
          </a:xfrm>
          <a:prstGeom prst="rect">
            <a:avLst/>
          </a:prstGeom>
        </p:spPr>
        <p:txBody>
          <a:bodyPr vert="horz" lIns="96661" tIns="48331" rIns="96661" bIns="48331" rtlCol="0" anchor="b"/>
          <a:lstStyle>
            <a:lvl1pPr algn="r">
              <a:defRPr sz="1300"/>
            </a:lvl1pPr>
          </a:lstStyle>
          <a:p>
            <a:pPr>
              <a:defRPr/>
            </a:pPr>
            <a:fld id="{2666334D-7A27-9F43-9EC7-CCD7CF254AD1}" type="slidenum">
              <a:rPr lang="fi-FI"/>
              <a:pPr>
                <a:defRPr/>
              </a:pPr>
              <a:t>‹#›</a:t>
            </a:fld>
            <a:endParaRPr lang="fi-FI"/>
          </a:p>
        </p:txBody>
      </p:sp>
    </p:spTree>
    <p:extLst>
      <p:ext uri="{BB962C8B-B14F-4D97-AF65-F5344CB8AC3E}">
        <p14:creationId xmlns:p14="http://schemas.microsoft.com/office/powerpoint/2010/main" val="1107805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6661" tIns="48331" rIns="96661" bIns="48331" rtlCol="0"/>
          <a:lstStyle>
            <a:lvl1pPr algn="l">
              <a:defRPr sz="13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50443" y="0"/>
            <a:ext cx="2945659" cy="493633"/>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pPr>
              <a:defRPr/>
            </a:pPr>
            <a:fld id="{3CBA4E3A-D2E6-4947-B46E-18DB598EA3A1}" type="datetime1">
              <a:rPr lang="fi-FI"/>
              <a:pPr>
                <a:defRPr/>
              </a:pPr>
              <a:t>8.5.2019</a:t>
            </a:fld>
            <a:endParaRPr lang="fi-FI"/>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6661" tIns="48331" rIns="96661" bIns="48331" rtlCol="0" anchor="ctr"/>
          <a:lstStyle/>
          <a:p>
            <a:pPr lvl="0"/>
            <a:endParaRPr lang="fi-FI" noProof="0" smtClean="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6661" tIns="48331" rIns="96661" bIns="48331"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9377317"/>
            <a:ext cx="2945659" cy="493633"/>
          </a:xfrm>
          <a:prstGeom prst="rect">
            <a:avLst/>
          </a:prstGeom>
        </p:spPr>
        <p:txBody>
          <a:bodyPr vert="horz" lIns="96661" tIns="48331" rIns="96661" bIns="48331" rtlCol="0" anchor="b"/>
          <a:lstStyle>
            <a:lvl1pPr algn="l">
              <a:defRPr sz="13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pPr>
              <a:defRPr/>
            </a:pPr>
            <a:fld id="{9F0889F7-7C3B-BA40-BE46-7E19F6C05879}" type="slidenum">
              <a:rPr lang="fi-FI"/>
              <a:pPr>
                <a:defRPr/>
              </a:pPr>
              <a:t>‹#›</a:t>
            </a:fld>
            <a:endParaRPr lang="fi-FI"/>
          </a:p>
        </p:txBody>
      </p:sp>
    </p:spTree>
    <p:extLst>
      <p:ext uri="{BB962C8B-B14F-4D97-AF65-F5344CB8AC3E}">
        <p14:creationId xmlns:p14="http://schemas.microsoft.com/office/powerpoint/2010/main" val="148483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1</a:t>
            </a:fld>
            <a:endParaRPr lang="fi-FI"/>
          </a:p>
        </p:txBody>
      </p:sp>
    </p:spTree>
    <p:extLst>
      <p:ext uri="{BB962C8B-B14F-4D97-AF65-F5344CB8AC3E}">
        <p14:creationId xmlns:p14="http://schemas.microsoft.com/office/powerpoint/2010/main" val="2830959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2</a:t>
            </a:fld>
            <a:endParaRPr lang="fi-FI"/>
          </a:p>
        </p:txBody>
      </p:sp>
    </p:spTree>
    <p:extLst>
      <p:ext uri="{BB962C8B-B14F-4D97-AF65-F5344CB8AC3E}">
        <p14:creationId xmlns:p14="http://schemas.microsoft.com/office/powerpoint/2010/main" val="49597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3</a:t>
            </a:fld>
            <a:endParaRPr lang="fi-FI" dirty="0"/>
          </a:p>
        </p:txBody>
      </p:sp>
    </p:spTree>
    <p:extLst>
      <p:ext uri="{BB962C8B-B14F-4D97-AF65-F5344CB8AC3E}">
        <p14:creationId xmlns:p14="http://schemas.microsoft.com/office/powerpoint/2010/main" val="3348417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8</a:t>
            </a:fld>
            <a:endParaRPr lang="fi-FI"/>
          </a:p>
        </p:txBody>
      </p:sp>
    </p:spTree>
    <p:extLst>
      <p:ext uri="{BB962C8B-B14F-4D97-AF65-F5344CB8AC3E}">
        <p14:creationId xmlns:p14="http://schemas.microsoft.com/office/powerpoint/2010/main" val="37688277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20"/>
          </a:xfrm>
          <a:prstGeom prst="rect">
            <a:avLst/>
          </a:prstGeom>
        </p:spPr>
      </p:pic>
    </p:spTree>
    <p:extLst>
      <p:ext uri="{BB962C8B-B14F-4D97-AF65-F5344CB8AC3E}">
        <p14:creationId xmlns:p14="http://schemas.microsoft.com/office/powerpoint/2010/main" val="177881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20"/>
          </a:xfrm>
          <a:prstGeom prst="rect">
            <a:avLst/>
          </a:prstGeom>
        </p:spPr>
      </p:pic>
    </p:spTree>
    <p:extLst>
      <p:ext uri="{BB962C8B-B14F-4D97-AF65-F5344CB8AC3E}">
        <p14:creationId xmlns:p14="http://schemas.microsoft.com/office/powerpoint/2010/main" val="348799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19"/>
          </a:xfrm>
          <a:prstGeom prst="rect">
            <a:avLst/>
          </a:prstGeom>
        </p:spPr>
      </p:pic>
    </p:spTree>
    <p:extLst>
      <p:ext uri="{BB962C8B-B14F-4D97-AF65-F5344CB8AC3E}">
        <p14:creationId xmlns:p14="http://schemas.microsoft.com/office/powerpoint/2010/main" val="81712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19"/>
          </a:xfrm>
          <a:prstGeom prst="rect">
            <a:avLst/>
          </a:prstGeom>
        </p:spPr>
      </p:pic>
    </p:spTree>
    <p:extLst>
      <p:ext uri="{BB962C8B-B14F-4D97-AF65-F5344CB8AC3E}">
        <p14:creationId xmlns:p14="http://schemas.microsoft.com/office/powerpoint/2010/main" val="103048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20" y="5599324"/>
            <a:ext cx="2777573" cy="1194266"/>
          </a:xfrm>
          <a:prstGeom prst="rect">
            <a:avLst/>
          </a:prstGeom>
        </p:spPr>
      </p:pic>
    </p:spTree>
    <p:extLst>
      <p:ext uri="{BB962C8B-B14F-4D97-AF65-F5344CB8AC3E}">
        <p14:creationId xmlns:p14="http://schemas.microsoft.com/office/powerpoint/2010/main" val="104359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5585E063-917D-4341-B067-9A4E32C422B0}" type="datetime3">
              <a:rPr lang="en-US" smtClean="0"/>
              <a:t>8 May 2019</a:t>
            </a:fld>
            <a:endParaRPr lang="fi-FI"/>
          </a:p>
        </p:txBody>
      </p:sp>
      <p:sp>
        <p:nvSpPr>
          <p:cNvPr id="7" name="Footer Placeholder 8"/>
          <p:cNvSpPr>
            <a:spLocks noGrp="1"/>
          </p:cNvSpPr>
          <p:nvPr>
            <p:ph type="ftr" sz="quarter" idx="16"/>
          </p:nvPr>
        </p:nvSpPr>
        <p:spPr/>
        <p:txBody>
          <a:bodyPr/>
          <a:lstStyle>
            <a:lvl1pPr>
              <a:defRPr/>
            </a:lvl1pPr>
          </a:lstStyle>
          <a:p>
            <a:pPr>
              <a:defRPr/>
            </a:pPr>
            <a:r>
              <a:rPr lang="fi-FI" smtClean="0"/>
              <a:t>ISE/MM</a:t>
            </a:r>
            <a:endParaRPr lang="fi-FI"/>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pPr>
                <a:defRPr/>
              </a:pPr>
              <a:t>‹#›</a:t>
            </a:fld>
            <a:endParaRPr lang="fi-FI"/>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20" y="5599324"/>
            <a:ext cx="2777573" cy="1194265"/>
          </a:xfrm>
          <a:prstGeom prst="rect">
            <a:avLst/>
          </a:prstGeom>
        </p:spPr>
      </p:pic>
    </p:spTree>
    <p:extLst>
      <p:ext uri="{BB962C8B-B14F-4D97-AF65-F5344CB8AC3E}">
        <p14:creationId xmlns:p14="http://schemas.microsoft.com/office/powerpoint/2010/main" val="24711210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59EC6521-E40E-4679-98FE-3E4814415D62}" type="datetime3">
              <a:rPr lang="en-US" smtClean="0"/>
              <a:t>8 May 2019</a:t>
            </a:fld>
            <a:endParaRPr lang="fi-FI"/>
          </a:p>
        </p:txBody>
      </p:sp>
      <p:sp>
        <p:nvSpPr>
          <p:cNvPr id="8" name="Footer Placeholder 3"/>
          <p:cNvSpPr>
            <a:spLocks noGrp="1"/>
          </p:cNvSpPr>
          <p:nvPr>
            <p:ph type="ftr" sz="quarter" idx="20"/>
          </p:nvPr>
        </p:nvSpPr>
        <p:spPr/>
        <p:txBody>
          <a:bodyPr/>
          <a:lstStyle>
            <a:lvl1pPr>
              <a:defRPr/>
            </a:lvl1pPr>
          </a:lstStyle>
          <a:p>
            <a:pPr>
              <a:defRPr/>
            </a:pPr>
            <a:r>
              <a:rPr lang="fi-FI" smtClean="0"/>
              <a:t>ISE/MM</a:t>
            </a:r>
            <a:endParaRPr lang="fi-FI"/>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pPr>
                <a:defRPr/>
              </a:pPr>
              <a:t>‹#›</a:t>
            </a:fld>
            <a:endParaRPr lang="fi-FI"/>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20" y="5599324"/>
            <a:ext cx="2777573" cy="1194265"/>
          </a:xfrm>
          <a:prstGeom prst="rect">
            <a:avLst/>
          </a:prstGeom>
        </p:spPr>
      </p:pic>
    </p:spTree>
    <p:extLst>
      <p:ext uri="{BB962C8B-B14F-4D97-AF65-F5344CB8AC3E}">
        <p14:creationId xmlns:p14="http://schemas.microsoft.com/office/powerpoint/2010/main" val="192261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r>
              <a:rPr lang="fi-FI" smtClean="0"/>
              <a:t>ISE/MM</a:t>
            </a:r>
            <a:endParaRPr lang="fi-FI"/>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1E157793-4DD2-4E24-99A4-986E12EDEF6D}" type="datetime3">
              <a:rPr lang="en-US" smtClean="0"/>
              <a:t>8 May 2019</a:t>
            </a:fld>
            <a:endParaRPr lang="fi-FI"/>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91" r:id="rId1"/>
    <p:sldLayoutId id="2147484794" r:id="rId2"/>
    <p:sldLayoutId id="2147484797" r:id="rId3"/>
    <p:sldLayoutId id="2147484800" r:id="rId4"/>
    <p:sldLayoutId id="2147484803" r:id="rId5"/>
    <p:sldLayoutId id="2147484806" r:id="rId6"/>
    <p:sldLayoutId id="2147484809" r:id="rId7"/>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1"/>
          <p:cNvSpPr>
            <a:spLocks noGrp="1"/>
          </p:cNvSpPr>
          <p:nvPr>
            <p:ph type="subTitle" idx="1"/>
          </p:nvPr>
        </p:nvSpPr>
        <p:spPr>
          <a:xfrm>
            <a:off x="584309" y="5454199"/>
            <a:ext cx="5379423" cy="988419"/>
          </a:xfrm>
        </p:spPr>
        <p:txBody>
          <a:bodyPr>
            <a:normAutofit/>
          </a:bodyPr>
          <a:lstStyle/>
          <a:p>
            <a:r>
              <a:rPr lang="en-US" sz="2000" noProof="1" smtClean="0"/>
              <a:t>Matti Rossi, </a:t>
            </a:r>
            <a:r>
              <a:rPr lang="en-US" sz="2000" noProof="1" smtClean="0"/>
              <a:t>professor, Jari Ruokolainen, Adjunct professor</a:t>
            </a:r>
            <a:endParaRPr lang="en-US" sz="2000" noProof="1"/>
          </a:p>
          <a:p>
            <a:r>
              <a:rPr lang="en-US" sz="2000" noProof="1"/>
              <a:t>Dept. of Information and Service Economy</a:t>
            </a:r>
          </a:p>
        </p:txBody>
      </p:sp>
      <p:sp>
        <p:nvSpPr>
          <p:cNvPr id="7" name="Title 2"/>
          <p:cNvSpPr>
            <a:spLocks noGrp="1"/>
          </p:cNvSpPr>
          <p:nvPr>
            <p:ph type="ctrTitle"/>
          </p:nvPr>
        </p:nvSpPr>
        <p:spPr>
          <a:xfrm>
            <a:off x="584308" y="2740334"/>
            <a:ext cx="7975385" cy="2636000"/>
          </a:xfrm>
        </p:spPr>
        <p:txBody>
          <a:bodyPr/>
          <a:lstStyle/>
          <a:p>
            <a:r>
              <a:rPr lang="en-US" sz="2800" dirty="0" smtClean="0"/>
              <a:t>37E01500 Project Management and Consulting Practice</a:t>
            </a:r>
            <a:r>
              <a:rPr lang="fi-FI" sz="4400" dirty="0" smtClean="0"/>
              <a:t/>
            </a:r>
            <a:br>
              <a:rPr lang="fi-FI" sz="4400" dirty="0" smtClean="0"/>
            </a:br>
            <a:r>
              <a:rPr lang="fi-FI" sz="4400" dirty="0"/>
              <a:t/>
            </a:r>
            <a:br>
              <a:rPr lang="fi-FI" sz="4400" dirty="0"/>
            </a:br>
            <a:r>
              <a:rPr lang="en-US" sz="4400" dirty="0" smtClean="0"/>
              <a:t>Project </a:t>
            </a:r>
            <a:r>
              <a:rPr lang="en-US" sz="4400" dirty="0"/>
              <a:t>Q</a:t>
            </a:r>
            <a:r>
              <a:rPr lang="en-US" sz="4400" dirty="0" smtClean="0"/>
              <a:t>uality and Risk management</a:t>
            </a:r>
            <a:r>
              <a:rPr lang="en-US" sz="4400" dirty="0" smtClean="0"/>
              <a:t/>
            </a:r>
            <a:br>
              <a:rPr lang="en-US" sz="4400" dirty="0" smtClean="0"/>
            </a:br>
            <a:endParaRPr lang="en-US" sz="4400" noProof="1"/>
          </a:p>
        </p:txBody>
      </p:sp>
      <p:sp>
        <p:nvSpPr>
          <p:cNvPr id="4" name="TextBox 3"/>
          <p:cNvSpPr txBox="1"/>
          <p:nvPr/>
        </p:nvSpPr>
        <p:spPr>
          <a:xfrm>
            <a:off x="6507892" y="6442619"/>
            <a:ext cx="2636108" cy="215444"/>
          </a:xfrm>
          <a:prstGeom prst="rect">
            <a:avLst/>
          </a:prstGeom>
          <a:noFill/>
        </p:spPr>
        <p:txBody>
          <a:bodyPr wrap="square" lIns="0" tIns="0" rIns="0" bIns="0" rtlCol="0">
            <a:spAutoFit/>
          </a:bodyPr>
          <a:lstStyle/>
          <a:p>
            <a:r>
              <a:rPr lang="en-US" sz="1400" b="1" dirty="0" smtClean="0">
                <a:solidFill>
                  <a:schemeClr val="bg1"/>
                </a:solidFill>
              </a:rPr>
              <a:t>Lecture 5, </a:t>
            </a:r>
            <a:r>
              <a:rPr lang="en-US" sz="1400" b="1" dirty="0">
                <a:solidFill>
                  <a:schemeClr val="bg1"/>
                </a:solidFill>
              </a:rPr>
              <a:t>March 3, 2017</a:t>
            </a:r>
          </a:p>
        </p:txBody>
      </p:sp>
    </p:spTree>
    <p:extLst>
      <p:ext uri="{BB962C8B-B14F-4D97-AF65-F5344CB8AC3E}">
        <p14:creationId xmlns:p14="http://schemas.microsoft.com/office/powerpoint/2010/main" val="2728388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 failures</a:t>
            </a:r>
            <a:endParaRPr lang="en-US" dirty="0"/>
          </a:p>
        </p:txBody>
      </p:sp>
      <p:sp>
        <p:nvSpPr>
          <p:cNvPr id="4" name="Date Placeholder 3"/>
          <p:cNvSpPr>
            <a:spLocks noGrp="1"/>
          </p:cNvSpPr>
          <p:nvPr>
            <p:ph type="dt" sz="half" idx="15"/>
          </p:nvPr>
        </p:nvSpPr>
        <p:spPr/>
        <p:txBody>
          <a:bodyPr/>
          <a:lstStyle/>
          <a:p>
            <a:pPr>
              <a:defRPr/>
            </a:pPr>
            <a:fld id="{7CD63CF3-6B5D-4F24-91B8-B3411ACD7652}"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10</a:t>
            </a:fld>
            <a:endParaRPr lang="fi-FI"/>
          </a:p>
        </p:txBody>
      </p:sp>
      <p:sp>
        <p:nvSpPr>
          <p:cNvPr id="9" name="Text Box 14"/>
          <p:cNvSpPr txBox="1">
            <a:spLocks noChangeArrowheads="1"/>
          </p:cNvSpPr>
          <p:nvPr/>
        </p:nvSpPr>
        <p:spPr bwMode="auto">
          <a:xfrm>
            <a:off x="1331913" y="4581525"/>
            <a:ext cx="2232025" cy="400110"/>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2000" dirty="0">
                <a:solidFill>
                  <a:schemeClr val="tx1"/>
                </a:solidFill>
                <a:latin typeface="+mn-lt"/>
              </a:rPr>
              <a:t>Smaller scope</a:t>
            </a:r>
          </a:p>
        </p:txBody>
      </p:sp>
      <p:sp>
        <p:nvSpPr>
          <p:cNvPr id="10" name="Text Box 15"/>
          <p:cNvSpPr txBox="1">
            <a:spLocks noChangeArrowheads="1"/>
          </p:cNvSpPr>
          <p:nvPr/>
        </p:nvSpPr>
        <p:spPr bwMode="auto">
          <a:xfrm>
            <a:off x="5580063" y="4579938"/>
            <a:ext cx="2268570" cy="400110"/>
          </a:xfrm>
          <a:prstGeom prst="rect">
            <a:avLst/>
          </a:prstGeom>
          <a:noFill/>
          <a:ln w="12700">
            <a:noFill/>
            <a:miter lim="800000"/>
            <a:headEnd type="none" w="sm" len="sm"/>
            <a:tailEnd type="none" w="sm" len="sm"/>
          </a:ln>
          <a:effectLst/>
        </p:spPr>
        <p:txBody>
          <a:bodyPr wrap="none">
            <a:spAutoFit/>
          </a:bodyPr>
          <a:lstStyle/>
          <a:p>
            <a:pPr>
              <a:lnSpc>
                <a:spcPct val="100000"/>
              </a:lnSpc>
              <a:spcBef>
                <a:spcPct val="0"/>
              </a:spcBef>
              <a:spcAft>
                <a:spcPct val="0"/>
              </a:spcAft>
              <a:buClrTx/>
              <a:buFontTx/>
              <a:buNone/>
            </a:pPr>
            <a:r>
              <a:rPr lang="en-US" sz="2000" dirty="0">
                <a:solidFill>
                  <a:schemeClr val="tx1"/>
                </a:solidFill>
                <a:latin typeface="+mn-lt"/>
              </a:rPr>
              <a:t>Delayed </a:t>
            </a:r>
            <a:r>
              <a:rPr lang="en-US" sz="2000" dirty="0" smtClean="0">
                <a:solidFill>
                  <a:schemeClr val="tx1"/>
                </a:solidFill>
                <a:latin typeface="+mn-lt"/>
              </a:rPr>
              <a:t>schedule</a:t>
            </a:r>
            <a:endParaRPr lang="en-US" sz="2000" dirty="0">
              <a:solidFill>
                <a:schemeClr val="tx1"/>
              </a:solidFill>
              <a:latin typeface="+mn-lt"/>
            </a:endParaRPr>
          </a:p>
        </p:txBody>
      </p:sp>
      <p:grpSp>
        <p:nvGrpSpPr>
          <p:cNvPr id="11" name="Group 26"/>
          <p:cNvGrpSpPr>
            <a:grpSpLocks/>
          </p:cNvGrpSpPr>
          <p:nvPr/>
        </p:nvGrpSpPr>
        <p:grpSpPr bwMode="auto">
          <a:xfrm>
            <a:off x="971550" y="1916113"/>
            <a:ext cx="3467101" cy="2386012"/>
            <a:chOff x="612" y="1207"/>
            <a:chExt cx="2184" cy="1503"/>
          </a:xfrm>
        </p:grpSpPr>
        <p:grpSp>
          <p:nvGrpSpPr>
            <p:cNvPr id="12" name="Group 4"/>
            <p:cNvGrpSpPr>
              <a:grpSpLocks/>
            </p:cNvGrpSpPr>
            <p:nvPr/>
          </p:nvGrpSpPr>
          <p:grpSpPr bwMode="auto">
            <a:xfrm>
              <a:off x="612" y="1207"/>
              <a:ext cx="2184" cy="1503"/>
              <a:chOff x="476" y="1071"/>
              <a:chExt cx="2184" cy="1503"/>
            </a:xfrm>
          </p:grpSpPr>
          <p:sp>
            <p:nvSpPr>
              <p:cNvPr id="15" name="AutoShape 5"/>
              <p:cNvSpPr>
                <a:spLocks noChangeArrowheads="1"/>
              </p:cNvSpPr>
              <p:nvPr/>
            </p:nvSpPr>
            <p:spPr bwMode="auto">
              <a:xfrm>
                <a:off x="793" y="1389"/>
                <a:ext cx="1407" cy="862"/>
              </a:xfrm>
              <a:prstGeom prst="triangle">
                <a:avLst>
                  <a:gd name="adj" fmla="val 50000"/>
                </a:avLst>
              </a:prstGeom>
              <a:solidFill>
                <a:schemeClr val="bg1"/>
              </a:solidFill>
              <a:ln w="12700">
                <a:solidFill>
                  <a:schemeClr val="tx1"/>
                </a:solidFill>
                <a:prstDash val="lgDashDot"/>
                <a:miter lim="800000"/>
                <a:headEnd type="none" w="sm" len="sm"/>
                <a:tailEnd type="none" w="sm" len="sm"/>
              </a:ln>
              <a:effectLst/>
            </p:spPr>
            <p:txBody>
              <a:bodyPr wrap="none" anchor="ctr"/>
              <a:lstStyle/>
              <a:p>
                <a:endParaRPr lang="en-US">
                  <a:latin typeface="+mn-lt"/>
                </a:endParaRPr>
              </a:p>
            </p:txBody>
          </p:sp>
          <p:sp>
            <p:nvSpPr>
              <p:cNvPr id="16" name="Text Box 6"/>
              <p:cNvSpPr txBox="1">
                <a:spLocks noChangeArrowheads="1"/>
              </p:cNvSpPr>
              <p:nvPr/>
            </p:nvSpPr>
            <p:spPr bwMode="auto">
              <a:xfrm>
                <a:off x="476" y="2341"/>
                <a:ext cx="544" cy="231"/>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1800">
                    <a:solidFill>
                      <a:schemeClr val="tx1"/>
                    </a:solidFill>
                    <a:latin typeface="+mn-lt"/>
                  </a:rPr>
                  <a:t>Time</a:t>
                </a:r>
              </a:p>
            </p:txBody>
          </p:sp>
          <p:sp>
            <p:nvSpPr>
              <p:cNvPr id="17" name="Text Box 7"/>
              <p:cNvSpPr txBox="1">
                <a:spLocks noChangeArrowheads="1"/>
              </p:cNvSpPr>
              <p:nvPr/>
            </p:nvSpPr>
            <p:spPr bwMode="auto">
              <a:xfrm>
                <a:off x="2245" y="2341"/>
                <a:ext cx="415" cy="233"/>
              </a:xfrm>
              <a:prstGeom prst="rect">
                <a:avLst/>
              </a:prstGeom>
              <a:noFill/>
              <a:ln w="12700">
                <a:noFill/>
                <a:miter lim="800000"/>
                <a:headEnd type="none" w="sm" len="sm"/>
                <a:tailEnd type="none" w="sm" len="sm"/>
              </a:ln>
              <a:effectLst/>
            </p:spPr>
            <p:txBody>
              <a:bodyPr wrap="none">
                <a:spAutoFit/>
              </a:bodyPr>
              <a:lstStyle/>
              <a:p>
                <a:pPr>
                  <a:lnSpc>
                    <a:spcPct val="100000"/>
                  </a:lnSpc>
                  <a:spcBef>
                    <a:spcPct val="0"/>
                  </a:spcBef>
                  <a:spcAft>
                    <a:spcPct val="0"/>
                  </a:spcAft>
                  <a:buClrTx/>
                  <a:buFontTx/>
                  <a:buNone/>
                </a:pPr>
                <a:r>
                  <a:rPr lang="en-US" sz="1800">
                    <a:solidFill>
                      <a:schemeClr val="tx1"/>
                    </a:solidFill>
                    <a:latin typeface="+mn-lt"/>
                  </a:rPr>
                  <a:t>Cost</a:t>
                </a:r>
              </a:p>
            </p:txBody>
          </p:sp>
          <p:sp>
            <p:nvSpPr>
              <p:cNvPr id="18" name="Text Box 8"/>
              <p:cNvSpPr txBox="1">
                <a:spLocks noChangeArrowheads="1"/>
              </p:cNvSpPr>
              <p:nvPr/>
            </p:nvSpPr>
            <p:spPr bwMode="auto">
              <a:xfrm>
                <a:off x="1202" y="1071"/>
                <a:ext cx="862" cy="231"/>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1800">
                    <a:solidFill>
                      <a:schemeClr val="tx1"/>
                    </a:solidFill>
                    <a:latin typeface="+mn-lt"/>
                  </a:rPr>
                  <a:t>Scope</a:t>
                </a:r>
              </a:p>
            </p:txBody>
          </p:sp>
        </p:grpSp>
        <p:sp>
          <p:nvSpPr>
            <p:cNvPr id="13" name="Line 22"/>
            <p:cNvSpPr>
              <a:spLocks noChangeShapeType="1"/>
            </p:cNvSpPr>
            <p:nvPr/>
          </p:nvSpPr>
          <p:spPr bwMode="auto">
            <a:xfrm flipV="1">
              <a:off x="930" y="1979"/>
              <a:ext cx="725" cy="408"/>
            </a:xfrm>
            <a:prstGeom prst="line">
              <a:avLst/>
            </a:prstGeom>
            <a:noFill/>
            <a:ln w="9525">
              <a:solidFill>
                <a:schemeClr val="tx1"/>
              </a:solidFill>
              <a:round/>
              <a:headEnd/>
              <a:tailEnd/>
            </a:ln>
            <a:effectLst/>
          </p:spPr>
          <p:txBody>
            <a:bodyPr/>
            <a:lstStyle/>
            <a:p>
              <a:endParaRPr lang="en-US">
                <a:latin typeface="+mn-lt"/>
              </a:endParaRPr>
            </a:p>
          </p:txBody>
        </p:sp>
        <p:sp>
          <p:nvSpPr>
            <p:cNvPr id="14" name="Line 23"/>
            <p:cNvSpPr>
              <a:spLocks noChangeShapeType="1"/>
            </p:cNvSpPr>
            <p:nvPr/>
          </p:nvSpPr>
          <p:spPr bwMode="auto">
            <a:xfrm>
              <a:off x="1655" y="1979"/>
              <a:ext cx="635" cy="408"/>
            </a:xfrm>
            <a:prstGeom prst="line">
              <a:avLst/>
            </a:prstGeom>
            <a:noFill/>
            <a:ln w="9525">
              <a:solidFill>
                <a:schemeClr val="tx1"/>
              </a:solidFill>
              <a:round/>
              <a:headEnd/>
              <a:tailEnd/>
            </a:ln>
            <a:effectLst/>
          </p:spPr>
          <p:txBody>
            <a:bodyPr/>
            <a:lstStyle/>
            <a:p>
              <a:endParaRPr lang="en-US">
                <a:latin typeface="+mn-lt"/>
              </a:endParaRPr>
            </a:p>
          </p:txBody>
        </p:sp>
      </p:grpSp>
      <p:grpSp>
        <p:nvGrpSpPr>
          <p:cNvPr id="19" name="Group 27"/>
          <p:cNvGrpSpPr>
            <a:grpSpLocks/>
          </p:cNvGrpSpPr>
          <p:nvPr/>
        </p:nvGrpSpPr>
        <p:grpSpPr bwMode="auto">
          <a:xfrm>
            <a:off x="4787901" y="1916113"/>
            <a:ext cx="3683001" cy="2386012"/>
            <a:chOff x="3016" y="1207"/>
            <a:chExt cx="2320" cy="1503"/>
          </a:xfrm>
        </p:grpSpPr>
        <p:grpSp>
          <p:nvGrpSpPr>
            <p:cNvPr id="20" name="Group 9"/>
            <p:cNvGrpSpPr>
              <a:grpSpLocks/>
            </p:cNvGrpSpPr>
            <p:nvPr/>
          </p:nvGrpSpPr>
          <p:grpSpPr bwMode="auto">
            <a:xfrm>
              <a:off x="3152" y="1207"/>
              <a:ext cx="2184" cy="1503"/>
              <a:chOff x="476" y="1071"/>
              <a:chExt cx="2184" cy="1503"/>
            </a:xfrm>
          </p:grpSpPr>
          <p:sp>
            <p:nvSpPr>
              <p:cNvPr id="23" name="AutoShape 10"/>
              <p:cNvSpPr>
                <a:spLocks noChangeArrowheads="1"/>
              </p:cNvSpPr>
              <p:nvPr/>
            </p:nvSpPr>
            <p:spPr bwMode="auto">
              <a:xfrm>
                <a:off x="793" y="1389"/>
                <a:ext cx="1407" cy="862"/>
              </a:xfrm>
              <a:prstGeom prst="triangle">
                <a:avLst>
                  <a:gd name="adj" fmla="val 50000"/>
                </a:avLst>
              </a:prstGeom>
              <a:solidFill>
                <a:schemeClr val="bg1"/>
              </a:solidFill>
              <a:ln w="12700">
                <a:solidFill>
                  <a:schemeClr val="tx1"/>
                </a:solidFill>
                <a:prstDash val="lgDashDot"/>
                <a:miter lim="800000"/>
                <a:headEnd type="none" w="sm" len="sm"/>
                <a:tailEnd type="none" w="sm" len="sm"/>
              </a:ln>
              <a:effectLst/>
            </p:spPr>
            <p:txBody>
              <a:bodyPr wrap="none" anchor="ctr"/>
              <a:lstStyle/>
              <a:p>
                <a:endParaRPr lang="en-US">
                  <a:latin typeface="+mn-lt"/>
                </a:endParaRPr>
              </a:p>
            </p:txBody>
          </p:sp>
          <p:sp>
            <p:nvSpPr>
              <p:cNvPr id="24" name="Text Box 11"/>
              <p:cNvSpPr txBox="1">
                <a:spLocks noChangeArrowheads="1"/>
              </p:cNvSpPr>
              <p:nvPr/>
            </p:nvSpPr>
            <p:spPr bwMode="auto">
              <a:xfrm>
                <a:off x="476" y="2341"/>
                <a:ext cx="544" cy="231"/>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1800">
                    <a:solidFill>
                      <a:schemeClr val="tx1"/>
                    </a:solidFill>
                    <a:latin typeface="+mn-lt"/>
                  </a:rPr>
                  <a:t>Time</a:t>
                </a:r>
              </a:p>
            </p:txBody>
          </p:sp>
          <p:sp>
            <p:nvSpPr>
              <p:cNvPr id="25" name="Text Box 12"/>
              <p:cNvSpPr txBox="1">
                <a:spLocks noChangeArrowheads="1"/>
              </p:cNvSpPr>
              <p:nvPr/>
            </p:nvSpPr>
            <p:spPr bwMode="auto">
              <a:xfrm>
                <a:off x="2245" y="2341"/>
                <a:ext cx="415" cy="233"/>
              </a:xfrm>
              <a:prstGeom prst="rect">
                <a:avLst/>
              </a:prstGeom>
              <a:noFill/>
              <a:ln w="12700">
                <a:noFill/>
                <a:miter lim="800000"/>
                <a:headEnd type="none" w="sm" len="sm"/>
                <a:tailEnd type="none" w="sm" len="sm"/>
              </a:ln>
              <a:effectLst/>
            </p:spPr>
            <p:txBody>
              <a:bodyPr wrap="none">
                <a:spAutoFit/>
              </a:bodyPr>
              <a:lstStyle/>
              <a:p>
                <a:pPr>
                  <a:lnSpc>
                    <a:spcPct val="100000"/>
                  </a:lnSpc>
                  <a:spcBef>
                    <a:spcPct val="0"/>
                  </a:spcBef>
                  <a:spcAft>
                    <a:spcPct val="0"/>
                  </a:spcAft>
                  <a:buClrTx/>
                  <a:buFontTx/>
                  <a:buNone/>
                </a:pPr>
                <a:r>
                  <a:rPr lang="en-US" sz="1800">
                    <a:solidFill>
                      <a:schemeClr val="tx1"/>
                    </a:solidFill>
                    <a:latin typeface="+mn-lt"/>
                  </a:rPr>
                  <a:t>Cost</a:t>
                </a:r>
              </a:p>
            </p:txBody>
          </p:sp>
          <p:sp>
            <p:nvSpPr>
              <p:cNvPr id="26" name="Text Box 13"/>
              <p:cNvSpPr txBox="1">
                <a:spLocks noChangeArrowheads="1"/>
              </p:cNvSpPr>
              <p:nvPr/>
            </p:nvSpPr>
            <p:spPr bwMode="auto">
              <a:xfrm>
                <a:off x="1202" y="1071"/>
                <a:ext cx="862" cy="231"/>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1800">
                    <a:solidFill>
                      <a:schemeClr val="tx1"/>
                    </a:solidFill>
                    <a:latin typeface="+mn-lt"/>
                  </a:rPr>
                  <a:t>Scope</a:t>
                </a:r>
              </a:p>
            </p:txBody>
          </p:sp>
        </p:grpSp>
        <p:sp>
          <p:nvSpPr>
            <p:cNvPr id="21" name="Line 24"/>
            <p:cNvSpPr>
              <a:spLocks noChangeShapeType="1"/>
            </p:cNvSpPr>
            <p:nvPr/>
          </p:nvSpPr>
          <p:spPr bwMode="auto">
            <a:xfrm flipH="1">
              <a:off x="3016" y="1525"/>
              <a:ext cx="1134" cy="816"/>
            </a:xfrm>
            <a:prstGeom prst="line">
              <a:avLst/>
            </a:prstGeom>
            <a:noFill/>
            <a:ln w="9525">
              <a:solidFill>
                <a:schemeClr val="tx1"/>
              </a:solidFill>
              <a:round/>
              <a:headEnd/>
              <a:tailEnd/>
            </a:ln>
            <a:effectLst/>
          </p:spPr>
          <p:txBody>
            <a:bodyPr/>
            <a:lstStyle/>
            <a:p>
              <a:endParaRPr lang="en-US">
                <a:latin typeface="+mn-lt"/>
              </a:endParaRPr>
            </a:p>
          </p:txBody>
        </p:sp>
        <p:sp>
          <p:nvSpPr>
            <p:cNvPr id="22" name="Line 25"/>
            <p:cNvSpPr>
              <a:spLocks noChangeShapeType="1"/>
            </p:cNvSpPr>
            <p:nvPr/>
          </p:nvSpPr>
          <p:spPr bwMode="auto">
            <a:xfrm>
              <a:off x="3061" y="2341"/>
              <a:ext cx="409" cy="46"/>
            </a:xfrm>
            <a:prstGeom prst="line">
              <a:avLst/>
            </a:prstGeom>
            <a:noFill/>
            <a:ln w="9525">
              <a:solidFill>
                <a:schemeClr val="tx1"/>
              </a:solidFill>
              <a:round/>
              <a:headEnd/>
              <a:tailEnd/>
            </a:ln>
            <a:effectLst/>
          </p:spPr>
          <p:txBody>
            <a:bodyPr/>
            <a:lstStyle/>
            <a:p>
              <a:endParaRPr lang="en-US">
                <a:latin typeface="+mn-lt"/>
              </a:endParaRPr>
            </a:p>
          </p:txBody>
        </p:sp>
      </p:grpSp>
    </p:spTree>
    <p:extLst>
      <p:ext uri="{BB962C8B-B14F-4D97-AF65-F5344CB8AC3E}">
        <p14:creationId xmlns:p14="http://schemas.microsoft.com/office/powerpoint/2010/main" val="4264364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 failures (cont.)</a:t>
            </a:r>
            <a:endParaRPr lang="en-US" dirty="0"/>
          </a:p>
        </p:txBody>
      </p:sp>
      <p:sp>
        <p:nvSpPr>
          <p:cNvPr id="4" name="Date Placeholder 3"/>
          <p:cNvSpPr>
            <a:spLocks noGrp="1"/>
          </p:cNvSpPr>
          <p:nvPr>
            <p:ph type="dt" sz="half" idx="15"/>
          </p:nvPr>
        </p:nvSpPr>
        <p:spPr/>
        <p:txBody>
          <a:bodyPr/>
          <a:lstStyle/>
          <a:p>
            <a:pPr>
              <a:defRPr/>
            </a:pPr>
            <a:fld id="{E0EAA118-3B4A-4F85-B6DC-759097564A7E}"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11</a:t>
            </a:fld>
            <a:endParaRPr lang="fi-FI"/>
          </a:p>
        </p:txBody>
      </p:sp>
      <p:sp>
        <p:nvSpPr>
          <p:cNvPr id="9" name="Text Box 9"/>
          <p:cNvSpPr txBox="1">
            <a:spLocks noChangeArrowheads="1"/>
          </p:cNvSpPr>
          <p:nvPr/>
        </p:nvSpPr>
        <p:spPr bwMode="auto">
          <a:xfrm>
            <a:off x="1584565" y="4711874"/>
            <a:ext cx="2881312" cy="400110"/>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2000" dirty="0">
                <a:solidFill>
                  <a:schemeClr val="tx1"/>
                </a:solidFill>
                <a:latin typeface="+mn-lt"/>
              </a:rPr>
              <a:t>Costs out of control</a:t>
            </a:r>
          </a:p>
        </p:txBody>
      </p:sp>
      <p:sp>
        <p:nvSpPr>
          <p:cNvPr id="10" name="Text Box 15"/>
          <p:cNvSpPr txBox="1">
            <a:spLocks noChangeArrowheads="1"/>
          </p:cNvSpPr>
          <p:nvPr/>
        </p:nvSpPr>
        <p:spPr bwMode="auto">
          <a:xfrm>
            <a:off x="6011863" y="4724400"/>
            <a:ext cx="2160587" cy="400110"/>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2000">
                <a:solidFill>
                  <a:schemeClr val="tx1"/>
                </a:solidFill>
                <a:latin typeface="+mn-lt"/>
              </a:rPr>
              <a:t>Pancake</a:t>
            </a:r>
          </a:p>
        </p:txBody>
      </p:sp>
      <p:grpSp>
        <p:nvGrpSpPr>
          <p:cNvPr id="11" name="Group 21"/>
          <p:cNvGrpSpPr>
            <a:grpSpLocks/>
          </p:cNvGrpSpPr>
          <p:nvPr/>
        </p:nvGrpSpPr>
        <p:grpSpPr bwMode="auto">
          <a:xfrm>
            <a:off x="971550" y="1916113"/>
            <a:ext cx="3529013" cy="2386012"/>
            <a:chOff x="612" y="1207"/>
            <a:chExt cx="2223" cy="1503"/>
          </a:xfrm>
        </p:grpSpPr>
        <p:grpSp>
          <p:nvGrpSpPr>
            <p:cNvPr id="12" name="Group 4"/>
            <p:cNvGrpSpPr>
              <a:grpSpLocks/>
            </p:cNvGrpSpPr>
            <p:nvPr/>
          </p:nvGrpSpPr>
          <p:grpSpPr bwMode="auto">
            <a:xfrm>
              <a:off x="612" y="1207"/>
              <a:ext cx="2184" cy="1503"/>
              <a:chOff x="476" y="1071"/>
              <a:chExt cx="2184" cy="1503"/>
            </a:xfrm>
          </p:grpSpPr>
          <p:sp>
            <p:nvSpPr>
              <p:cNvPr id="15" name="AutoShape 5"/>
              <p:cNvSpPr>
                <a:spLocks noChangeArrowheads="1"/>
              </p:cNvSpPr>
              <p:nvPr/>
            </p:nvSpPr>
            <p:spPr bwMode="auto">
              <a:xfrm>
                <a:off x="793" y="1389"/>
                <a:ext cx="1407" cy="862"/>
              </a:xfrm>
              <a:prstGeom prst="triangle">
                <a:avLst>
                  <a:gd name="adj" fmla="val 50000"/>
                </a:avLst>
              </a:prstGeom>
              <a:solidFill>
                <a:schemeClr val="bg1"/>
              </a:solidFill>
              <a:ln w="12700">
                <a:solidFill>
                  <a:schemeClr val="tx1"/>
                </a:solidFill>
                <a:prstDash val="lgDashDot"/>
                <a:miter lim="800000"/>
                <a:headEnd type="none" w="sm" len="sm"/>
                <a:tailEnd type="none" w="sm" len="sm"/>
              </a:ln>
              <a:effectLst/>
            </p:spPr>
            <p:txBody>
              <a:bodyPr wrap="none" anchor="ctr"/>
              <a:lstStyle/>
              <a:p>
                <a:endParaRPr lang="en-US">
                  <a:latin typeface="+mn-lt"/>
                </a:endParaRPr>
              </a:p>
            </p:txBody>
          </p:sp>
          <p:sp>
            <p:nvSpPr>
              <p:cNvPr id="16" name="Text Box 6"/>
              <p:cNvSpPr txBox="1">
                <a:spLocks noChangeArrowheads="1"/>
              </p:cNvSpPr>
              <p:nvPr/>
            </p:nvSpPr>
            <p:spPr bwMode="auto">
              <a:xfrm>
                <a:off x="476" y="2341"/>
                <a:ext cx="544" cy="231"/>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1800">
                    <a:solidFill>
                      <a:schemeClr val="tx1"/>
                    </a:solidFill>
                    <a:latin typeface="+mn-lt"/>
                  </a:rPr>
                  <a:t>Time</a:t>
                </a:r>
              </a:p>
            </p:txBody>
          </p:sp>
          <p:sp>
            <p:nvSpPr>
              <p:cNvPr id="17" name="Text Box 7"/>
              <p:cNvSpPr txBox="1">
                <a:spLocks noChangeArrowheads="1"/>
              </p:cNvSpPr>
              <p:nvPr/>
            </p:nvSpPr>
            <p:spPr bwMode="auto">
              <a:xfrm>
                <a:off x="2245" y="2341"/>
                <a:ext cx="415" cy="233"/>
              </a:xfrm>
              <a:prstGeom prst="rect">
                <a:avLst/>
              </a:prstGeom>
              <a:noFill/>
              <a:ln w="12700">
                <a:noFill/>
                <a:miter lim="800000"/>
                <a:headEnd type="none" w="sm" len="sm"/>
                <a:tailEnd type="none" w="sm" len="sm"/>
              </a:ln>
              <a:effectLst/>
            </p:spPr>
            <p:txBody>
              <a:bodyPr wrap="none">
                <a:spAutoFit/>
              </a:bodyPr>
              <a:lstStyle/>
              <a:p>
                <a:pPr>
                  <a:lnSpc>
                    <a:spcPct val="100000"/>
                  </a:lnSpc>
                  <a:spcBef>
                    <a:spcPct val="0"/>
                  </a:spcBef>
                  <a:spcAft>
                    <a:spcPct val="0"/>
                  </a:spcAft>
                  <a:buClrTx/>
                  <a:buFontTx/>
                  <a:buNone/>
                </a:pPr>
                <a:r>
                  <a:rPr lang="en-US" sz="1800">
                    <a:solidFill>
                      <a:schemeClr val="tx1"/>
                    </a:solidFill>
                    <a:latin typeface="+mn-lt"/>
                  </a:rPr>
                  <a:t>Cost</a:t>
                </a:r>
              </a:p>
            </p:txBody>
          </p:sp>
          <p:sp>
            <p:nvSpPr>
              <p:cNvPr id="18" name="Text Box 8"/>
              <p:cNvSpPr txBox="1">
                <a:spLocks noChangeArrowheads="1"/>
              </p:cNvSpPr>
              <p:nvPr/>
            </p:nvSpPr>
            <p:spPr bwMode="auto">
              <a:xfrm>
                <a:off x="1202" y="1071"/>
                <a:ext cx="862" cy="231"/>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1800">
                    <a:solidFill>
                      <a:schemeClr val="tx1"/>
                    </a:solidFill>
                    <a:latin typeface="+mn-lt"/>
                  </a:rPr>
                  <a:t>Scope</a:t>
                </a:r>
              </a:p>
            </p:txBody>
          </p:sp>
        </p:grpSp>
        <p:sp>
          <p:nvSpPr>
            <p:cNvPr id="13" name="Line 16"/>
            <p:cNvSpPr>
              <a:spLocks noChangeShapeType="1"/>
            </p:cNvSpPr>
            <p:nvPr/>
          </p:nvSpPr>
          <p:spPr bwMode="auto">
            <a:xfrm>
              <a:off x="1610" y="1525"/>
              <a:ext cx="1225" cy="816"/>
            </a:xfrm>
            <a:prstGeom prst="line">
              <a:avLst/>
            </a:prstGeom>
            <a:noFill/>
            <a:ln w="9525">
              <a:solidFill>
                <a:schemeClr val="tx1"/>
              </a:solidFill>
              <a:round/>
              <a:headEnd/>
              <a:tailEnd/>
            </a:ln>
            <a:effectLst/>
          </p:spPr>
          <p:txBody>
            <a:bodyPr/>
            <a:lstStyle/>
            <a:p>
              <a:endParaRPr lang="en-US">
                <a:latin typeface="+mn-lt"/>
              </a:endParaRPr>
            </a:p>
          </p:txBody>
        </p:sp>
        <p:sp>
          <p:nvSpPr>
            <p:cNvPr id="14" name="Line 17"/>
            <p:cNvSpPr>
              <a:spLocks noChangeShapeType="1"/>
            </p:cNvSpPr>
            <p:nvPr/>
          </p:nvSpPr>
          <p:spPr bwMode="auto">
            <a:xfrm>
              <a:off x="2336" y="2387"/>
              <a:ext cx="499" cy="0"/>
            </a:xfrm>
            <a:prstGeom prst="line">
              <a:avLst/>
            </a:prstGeom>
            <a:noFill/>
            <a:ln w="9525">
              <a:solidFill>
                <a:schemeClr val="tx1"/>
              </a:solidFill>
              <a:round/>
              <a:headEnd/>
              <a:tailEnd/>
            </a:ln>
            <a:effectLst/>
          </p:spPr>
          <p:txBody>
            <a:bodyPr/>
            <a:lstStyle/>
            <a:p>
              <a:endParaRPr lang="en-US">
                <a:latin typeface="+mn-lt"/>
              </a:endParaRPr>
            </a:p>
          </p:txBody>
        </p:sp>
      </p:grpSp>
      <p:grpSp>
        <p:nvGrpSpPr>
          <p:cNvPr id="19" name="Group 22"/>
          <p:cNvGrpSpPr>
            <a:grpSpLocks/>
          </p:cNvGrpSpPr>
          <p:nvPr/>
        </p:nvGrpSpPr>
        <p:grpSpPr bwMode="auto">
          <a:xfrm>
            <a:off x="5148263" y="1916113"/>
            <a:ext cx="3744912" cy="2386012"/>
            <a:chOff x="3243" y="1207"/>
            <a:chExt cx="2359" cy="1503"/>
          </a:xfrm>
        </p:grpSpPr>
        <p:grpSp>
          <p:nvGrpSpPr>
            <p:cNvPr id="20" name="Group 10"/>
            <p:cNvGrpSpPr>
              <a:grpSpLocks/>
            </p:cNvGrpSpPr>
            <p:nvPr/>
          </p:nvGrpSpPr>
          <p:grpSpPr bwMode="auto">
            <a:xfrm>
              <a:off x="3334" y="1207"/>
              <a:ext cx="2184" cy="1503"/>
              <a:chOff x="476" y="1071"/>
              <a:chExt cx="2184" cy="1503"/>
            </a:xfrm>
          </p:grpSpPr>
          <p:sp>
            <p:nvSpPr>
              <p:cNvPr id="24" name="AutoShape 11"/>
              <p:cNvSpPr>
                <a:spLocks noChangeArrowheads="1"/>
              </p:cNvSpPr>
              <p:nvPr/>
            </p:nvSpPr>
            <p:spPr bwMode="auto">
              <a:xfrm>
                <a:off x="793" y="1389"/>
                <a:ext cx="1407" cy="862"/>
              </a:xfrm>
              <a:prstGeom prst="triangle">
                <a:avLst>
                  <a:gd name="adj" fmla="val 50000"/>
                </a:avLst>
              </a:prstGeom>
              <a:solidFill>
                <a:schemeClr val="bg1"/>
              </a:solidFill>
              <a:ln w="12700">
                <a:solidFill>
                  <a:schemeClr val="tx1"/>
                </a:solidFill>
                <a:prstDash val="lgDashDot"/>
                <a:miter lim="800000"/>
                <a:headEnd type="none" w="sm" len="sm"/>
                <a:tailEnd type="none" w="sm" len="sm"/>
              </a:ln>
              <a:effectLst/>
            </p:spPr>
            <p:txBody>
              <a:bodyPr wrap="none" anchor="ctr"/>
              <a:lstStyle/>
              <a:p>
                <a:endParaRPr lang="en-US">
                  <a:latin typeface="+mn-lt"/>
                </a:endParaRPr>
              </a:p>
            </p:txBody>
          </p:sp>
          <p:sp>
            <p:nvSpPr>
              <p:cNvPr id="25" name="Text Box 12"/>
              <p:cNvSpPr txBox="1">
                <a:spLocks noChangeArrowheads="1"/>
              </p:cNvSpPr>
              <p:nvPr/>
            </p:nvSpPr>
            <p:spPr bwMode="auto">
              <a:xfrm>
                <a:off x="476" y="2341"/>
                <a:ext cx="544" cy="231"/>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1800">
                    <a:solidFill>
                      <a:schemeClr val="tx1"/>
                    </a:solidFill>
                    <a:latin typeface="+mn-lt"/>
                  </a:rPr>
                  <a:t>Time</a:t>
                </a:r>
              </a:p>
            </p:txBody>
          </p:sp>
          <p:sp>
            <p:nvSpPr>
              <p:cNvPr id="26" name="Text Box 13"/>
              <p:cNvSpPr txBox="1">
                <a:spLocks noChangeArrowheads="1"/>
              </p:cNvSpPr>
              <p:nvPr/>
            </p:nvSpPr>
            <p:spPr bwMode="auto">
              <a:xfrm>
                <a:off x="2245" y="2341"/>
                <a:ext cx="415" cy="233"/>
              </a:xfrm>
              <a:prstGeom prst="rect">
                <a:avLst/>
              </a:prstGeom>
              <a:noFill/>
              <a:ln w="12700">
                <a:noFill/>
                <a:miter lim="800000"/>
                <a:headEnd type="none" w="sm" len="sm"/>
                <a:tailEnd type="none" w="sm" len="sm"/>
              </a:ln>
              <a:effectLst/>
            </p:spPr>
            <p:txBody>
              <a:bodyPr wrap="none">
                <a:spAutoFit/>
              </a:bodyPr>
              <a:lstStyle/>
              <a:p>
                <a:pPr>
                  <a:lnSpc>
                    <a:spcPct val="100000"/>
                  </a:lnSpc>
                  <a:spcBef>
                    <a:spcPct val="0"/>
                  </a:spcBef>
                  <a:spcAft>
                    <a:spcPct val="0"/>
                  </a:spcAft>
                  <a:buClrTx/>
                  <a:buFontTx/>
                  <a:buNone/>
                </a:pPr>
                <a:r>
                  <a:rPr lang="en-US" sz="1800">
                    <a:solidFill>
                      <a:schemeClr val="tx1"/>
                    </a:solidFill>
                    <a:latin typeface="+mn-lt"/>
                  </a:rPr>
                  <a:t>Cost</a:t>
                </a:r>
              </a:p>
            </p:txBody>
          </p:sp>
          <p:sp>
            <p:nvSpPr>
              <p:cNvPr id="27" name="Text Box 14"/>
              <p:cNvSpPr txBox="1">
                <a:spLocks noChangeArrowheads="1"/>
              </p:cNvSpPr>
              <p:nvPr/>
            </p:nvSpPr>
            <p:spPr bwMode="auto">
              <a:xfrm>
                <a:off x="1202" y="1071"/>
                <a:ext cx="862" cy="231"/>
              </a:xfrm>
              <a:prstGeom prst="rect">
                <a:avLst/>
              </a:prstGeom>
              <a:noFill/>
              <a:ln w="12700">
                <a:noFill/>
                <a:miter lim="800000"/>
                <a:headEnd type="none" w="sm" len="sm"/>
                <a:tailEnd type="none" w="sm" len="sm"/>
              </a:ln>
              <a:effectLst/>
            </p:spPr>
            <p:txBody>
              <a:bodyPr>
                <a:spAutoFit/>
              </a:bodyPr>
              <a:lstStyle/>
              <a:p>
                <a:pPr>
                  <a:lnSpc>
                    <a:spcPct val="100000"/>
                  </a:lnSpc>
                  <a:spcBef>
                    <a:spcPct val="50000"/>
                  </a:spcBef>
                  <a:spcAft>
                    <a:spcPct val="0"/>
                  </a:spcAft>
                  <a:buClrTx/>
                  <a:buFontTx/>
                  <a:buNone/>
                </a:pPr>
                <a:r>
                  <a:rPr lang="en-US" sz="1800">
                    <a:solidFill>
                      <a:schemeClr val="tx1"/>
                    </a:solidFill>
                    <a:latin typeface="+mn-lt"/>
                  </a:rPr>
                  <a:t>Scope</a:t>
                </a:r>
              </a:p>
            </p:txBody>
          </p:sp>
        </p:grpSp>
        <p:sp>
          <p:nvSpPr>
            <p:cNvPr id="21" name="Line 18"/>
            <p:cNvSpPr>
              <a:spLocks noChangeShapeType="1"/>
            </p:cNvSpPr>
            <p:nvPr/>
          </p:nvSpPr>
          <p:spPr bwMode="auto">
            <a:xfrm flipV="1">
              <a:off x="3243" y="1933"/>
              <a:ext cx="998" cy="408"/>
            </a:xfrm>
            <a:prstGeom prst="line">
              <a:avLst/>
            </a:prstGeom>
            <a:noFill/>
            <a:ln w="9525">
              <a:solidFill>
                <a:schemeClr val="tx1"/>
              </a:solidFill>
              <a:round/>
              <a:headEnd/>
              <a:tailEnd/>
            </a:ln>
            <a:effectLst/>
          </p:spPr>
          <p:txBody>
            <a:bodyPr/>
            <a:lstStyle/>
            <a:p>
              <a:endParaRPr lang="en-US">
                <a:latin typeface="+mn-lt"/>
              </a:endParaRPr>
            </a:p>
          </p:txBody>
        </p:sp>
        <p:sp>
          <p:nvSpPr>
            <p:cNvPr id="22" name="Line 19"/>
            <p:cNvSpPr>
              <a:spLocks noChangeShapeType="1"/>
            </p:cNvSpPr>
            <p:nvPr/>
          </p:nvSpPr>
          <p:spPr bwMode="auto">
            <a:xfrm>
              <a:off x="4241" y="1933"/>
              <a:ext cx="1361" cy="454"/>
            </a:xfrm>
            <a:prstGeom prst="line">
              <a:avLst/>
            </a:prstGeom>
            <a:noFill/>
            <a:ln w="9525">
              <a:solidFill>
                <a:schemeClr val="tx1"/>
              </a:solidFill>
              <a:round/>
              <a:headEnd/>
              <a:tailEnd/>
            </a:ln>
            <a:effectLst/>
          </p:spPr>
          <p:txBody>
            <a:bodyPr/>
            <a:lstStyle/>
            <a:p>
              <a:endParaRPr lang="en-US">
                <a:latin typeface="+mn-lt"/>
              </a:endParaRPr>
            </a:p>
          </p:txBody>
        </p:sp>
        <p:sp>
          <p:nvSpPr>
            <p:cNvPr id="23" name="Line 20"/>
            <p:cNvSpPr>
              <a:spLocks noChangeShapeType="1"/>
            </p:cNvSpPr>
            <p:nvPr/>
          </p:nvSpPr>
          <p:spPr bwMode="auto">
            <a:xfrm>
              <a:off x="3243" y="2341"/>
              <a:ext cx="2359" cy="46"/>
            </a:xfrm>
            <a:prstGeom prst="line">
              <a:avLst/>
            </a:prstGeom>
            <a:noFill/>
            <a:ln w="9525">
              <a:solidFill>
                <a:schemeClr val="tx1"/>
              </a:solidFill>
              <a:round/>
              <a:headEnd/>
              <a:tailEnd/>
            </a:ln>
            <a:effectLst/>
          </p:spPr>
          <p:txBody>
            <a:bodyPr/>
            <a:lstStyle/>
            <a:p>
              <a:endParaRPr lang="en-US">
                <a:latin typeface="+mn-lt"/>
              </a:endParaRPr>
            </a:p>
          </p:txBody>
        </p:sp>
      </p:grpSp>
    </p:spTree>
    <p:extLst>
      <p:ext uri="{BB962C8B-B14F-4D97-AF65-F5344CB8AC3E}">
        <p14:creationId xmlns:p14="http://schemas.microsoft.com/office/powerpoint/2010/main" val="4112231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processes and outputs for project quality, HR and risk </a:t>
            </a:r>
            <a:r>
              <a:rPr lang="en-US" dirty="0" err="1" smtClean="0"/>
              <a:t>mgmt</a:t>
            </a:r>
            <a:endParaRPr lang="en-US" dirty="0"/>
          </a:p>
        </p:txBody>
      </p:sp>
      <p:sp>
        <p:nvSpPr>
          <p:cNvPr id="4" name="Date Placeholder 3"/>
          <p:cNvSpPr>
            <a:spLocks noGrp="1"/>
          </p:cNvSpPr>
          <p:nvPr>
            <p:ph type="dt" sz="half" idx="15"/>
          </p:nvPr>
        </p:nvSpPr>
        <p:spPr/>
        <p:txBody>
          <a:bodyPr/>
          <a:lstStyle/>
          <a:p>
            <a:pPr>
              <a:defRPr/>
            </a:pPr>
            <a:fld id="{C3716C4E-C4BC-4438-B203-7F329E32ED4C}"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12</a:t>
            </a:fld>
            <a:endParaRPr lang="fi-FI"/>
          </a:p>
        </p:txBody>
      </p:sp>
      <p:graphicFrame>
        <p:nvGraphicFramePr>
          <p:cNvPr id="28" name="Content Placeholder 27"/>
          <p:cNvGraphicFramePr>
            <a:graphicFrameLocks noGrp="1"/>
          </p:cNvGraphicFramePr>
          <p:nvPr>
            <p:ph sz="quarter" idx="14"/>
            <p:extLst>
              <p:ext uri="{D42A27DB-BD31-4B8C-83A1-F6EECF244321}">
                <p14:modId xmlns:p14="http://schemas.microsoft.com/office/powerpoint/2010/main" val="3467739086"/>
              </p:ext>
            </p:extLst>
          </p:nvPr>
        </p:nvGraphicFramePr>
        <p:xfrm>
          <a:off x="1191492" y="1357746"/>
          <a:ext cx="7434108" cy="5205290"/>
        </p:xfrm>
        <a:graphic>
          <a:graphicData uri="http://schemas.openxmlformats.org/drawingml/2006/table">
            <a:tbl>
              <a:tblPr firstRow="1" bandRow="1">
                <a:tableStyleId>{F5AB1C69-6EDB-4FF4-983F-18BD219EF322}</a:tableStyleId>
              </a:tblPr>
              <a:tblGrid>
                <a:gridCol w="2054161"/>
                <a:gridCol w="2076131"/>
                <a:gridCol w="3303816"/>
              </a:tblGrid>
              <a:tr h="409263">
                <a:tc>
                  <a:txBody>
                    <a:bodyPr/>
                    <a:lstStyle/>
                    <a:p>
                      <a:pPr marL="0" marR="0">
                        <a:lnSpc>
                          <a:spcPct val="150000"/>
                        </a:lnSpc>
                        <a:spcBef>
                          <a:spcPts val="1200"/>
                        </a:spcBef>
                        <a:spcAft>
                          <a:spcPts val="0"/>
                        </a:spcAft>
                      </a:pPr>
                      <a:r>
                        <a:rPr lang="en-US" sz="1400" dirty="0"/>
                        <a:t>Knowledge area</a:t>
                      </a:r>
                      <a:endParaRPr lang="en-US" sz="1400" b="1" dirty="0">
                        <a:latin typeface="Times New Roman" pitchFamily="18" charset="0"/>
                        <a:ea typeface="Times New Roman"/>
                        <a:cs typeface="Times New Roman" pitchFamily="18" charset="0"/>
                      </a:endParaRPr>
                    </a:p>
                  </a:txBody>
                  <a:tcPr marL="36000" marR="36000" marT="36000" marB="36000"/>
                </a:tc>
                <a:tc>
                  <a:txBody>
                    <a:bodyPr/>
                    <a:lstStyle/>
                    <a:p>
                      <a:pPr marL="0" marR="0">
                        <a:lnSpc>
                          <a:spcPct val="150000"/>
                        </a:lnSpc>
                        <a:spcBef>
                          <a:spcPts val="1200"/>
                        </a:spcBef>
                        <a:spcAft>
                          <a:spcPts val="0"/>
                        </a:spcAft>
                      </a:pPr>
                      <a:r>
                        <a:rPr lang="en-US" sz="1400" dirty="0"/>
                        <a:t>Planning process</a:t>
                      </a:r>
                      <a:endParaRPr lang="en-US" sz="1400" b="1" dirty="0">
                        <a:latin typeface="Times New Roman" pitchFamily="18" charset="0"/>
                        <a:ea typeface="Times New Roman"/>
                        <a:cs typeface="Times New Roman" pitchFamily="18" charset="0"/>
                      </a:endParaRPr>
                    </a:p>
                  </a:txBody>
                  <a:tcPr marL="36000" marR="36000" marT="36000" marB="36000"/>
                </a:tc>
                <a:tc>
                  <a:txBody>
                    <a:bodyPr/>
                    <a:lstStyle/>
                    <a:p>
                      <a:pPr marL="0" marR="0">
                        <a:lnSpc>
                          <a:spcPct val="150000"/>
                        </a:lnSpc>
                        <a:spcBef>
                          <a:spcPts val="1200"/>
                        </a:spcBef>
                        <a:spcAft>
                          <a:spcPts val="0"/>
                        </a:spcAft>
                      </a:pPr>
                      <a:r>
                        <a:rPr lang="en-US" sz="1400" dirty="0"/>
                        <a:t>Outputs</a:t>
                      </a:r>
                      <a:endParaRPr lang="en-US" sz="1400" b="1" dirty="0">
                        <a:latin typeface="Times New Roman" pitchFamily="18" charset="0"/>
                        <a:ea typeface="Times New Roman"/>
                        <a:cs typeface="Times New Roman" pitchFamily="18" charset="0"/>
                      </a:endParaRPr>
                    </a:p>
                  </a:txBody>
                  <a:tcPr marL="36000" marR="36000" marT="36000" marB="36000"/>
                </a:tc>
              </a:tr>
              <a:tr h="1085417">
                <a:tc>
                  <a:txBody>
                    <a:bodyPr/>
                    <a:lstStyle/>
                    <a:p>
                      <a:pPr marL="0" marR="0">
                        <a:spcBef>
                          <a:spcPts val="300"/>
                        </a:spcBef>
                        <a:spcAft>
                          <a:spcPts val="0"/>
                        </a:spcAft>
                      </a:pPr>
                      <a:r>
                        <a:rPr lang="en-US" sz="1400" dirty="0"/>
                        <a:t>Project quality management</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spcBef>
                          <a:spcPts val="300"/>
                        </a:spcBef>
                        <a:spcAft>
                          <a:spcPts val="0"/>
                        </a:spcAft>
                      </a:pPr>
                      <a:r>
                        <a:rPr lang="en-US" sz="1400" dirty="0"/>
                        <a:t>Plan quality</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spcBef>
                          <a:spcPts val="300"/>
                        </a:spcBef>
                        <a:spcAft>
                          <a:spcPts val="0"/>
                        </a:spcAft>
                      </a:pPr>
                      <a:r>
                        <a:rPr lang="en-US" sz="1400" dirty="0"/>
                        <a:t>Quality management plan</a:t>
                      </a:r>
                    </a:p>
                    <a:p>
                      <a:pPr marL="0" marR="0">
                        <a:spcBef>
                          <a:spcPts val="300"/>
                        </a:spcBef>
                        <a:spcAft>
                          <a:spcPts val="0"/>
                        </a:spcAft>
                      </a:pPr>
                      <a:r>
                        <a:rPr lang="en-US" sz="1400" dirty="0"/>
                        <a:t>Quality </a:t>
                      </a:r>
                      <a:r>
                        <a:rPr lang="en-US" sz="1400" dirty="0" smtClean="0"/>
                        <a:t>metrics</a:t>
                      </a:r>
                      <a:r>
                        <a:rPr lang="en-US" sz="1400" baseline="0" dirty="0" smtClean="0"/>
                        <a:t> &amp;</a:t>
                      </a:r>
                      <a:r>
                        <a:rPr lang="en-US" sz="1400" dirty="0" smtClean="0"/>
                        <a:t> checklists</a:t>
                      </a:r>
                      <a:endParaRPr lang="en-US" sz="1400" dirty="0"/>
                    </a:p>
                    <a:p>
                      <a:pPr marL="0" marR="0">
                        <a:spcBef>
                          <a:spcPts val="300"/>
                        </a:spcBef>
                        <a:spcAft>
                          <a:spcPts val="0"/>
                        </a:spcAft>
                      </a:pPr>
                      <a:r>
                        <a:rPr lang="en-US" sz="1400" dirty="0"/>
                        <a:t>Process improvement plan</a:t>
                      </a:r>
                    </a:p>
                    <a:p>
                      <a:pPr marL="0" marR="0">
                        <a:spcBef>
                          <a:spcPts val="300"/>
                        </a:spcBef>
                        <a:spcAft>
                          <a:spcPts val="0"/>
                        </a:spcAft>
                      </a:pPr>
                      <a:r>
                        <a:rPr lang="en-US" sz="1400" dirty="0"/>
                        <a:t>Project document updates</a:t>
                      </a:r>
                      <a:endParaRPr lang="en-US" sz="1400" dirty="0">
                        <a:latin typeface="Times New Roman" pitchFamily="18" charset="0"/>
                        <a:ea typeface="Times New Roman"/>
                        <a:cs typeface="Times New Roman" pitchFamily="18" charset="0"/>
                      </a:endParaRPr>
                    </a:p>
                  </a:txBody>
                  <a:tcPr marL="36000" marR="36000" marT="36000" marB="36000"/>
                </a:tc>
              </a:tr>
              <a:tr h="454359">
                <a:tc>
                  <a:txBody>
                    <a:bodyPr/>
                    <a:lstStyle/>
                    <a:p>
                      <a:pPr marL="0" marR="0">
                        <a:spcBef>
                          <a:spcPts val="300"/>
                        </a:spcBef>
                        <a:spcAft>
                          <a:spcPts val="0"/>
                        </a:spcAft>
                      </a:pPr>
                      <a:r>
                        <a:rPr lang="en-US" sz="1400" dirty="0"/>
                        <a:t>Project </a:t>
                      </a:r>
                      <a:r>
                        <a:rPr lang="en-US" sz="1400" dirty="0" smtClean="0"/>
                        <a:t>HR management</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spcBef>
                          <a:spcPts val="300"/>
                        </a:spcBef>
                        <a:spcAft>
                          <a:spcPts val="0"/>
                        </a:spcAft>
                        <a:tabLst>
                          <a:tab pos="95250" algn="l"/>
                        </a:tabLst>
                      </a:pPr>
                      <a:r>
                        <a:rPr lang="en-US" sz="1400" dirty="0" smtClean="0"/>
                        <a:t>Human </a:t>
                      </a:r>
                      <a:r>
                        <a:rPr lang="en-US" sz="1400" dirty="0"/>
                        <a:t>resource plan</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spcBef>
                          <a:spcPts val="300"/>
                        </a:spcBef>
                        <a:spcAft>
                          <a:spcPts val="0"/>
                        </a:spcAft>
                      </a:pPr>
                      <a:r>
                        <a:rPr lang="en-US" sz="1400" dirty="0"/>
                        <a:t>Human resource management plan</a:t>
                      </a:r>
                      <a:endParaRPr lang="en-US" sz="1400" dirty="0">
                        <a:latin typeface="Times New Roman" pitchFamily="18" charset="0"/>
                        <a:ea typeface="Times New Roman"/>
                        <a:cs typeface="Times New Roman" pitchFamily="18" charset="0"/>
                      </a:endParaRPr>
                    </a:p>
                  </a:txBody>
                  <a:tcPr marL="36000" marR="36000" marT="36000" marB="36000"/>
                </a:tc>
              </a:tr>
              <a:tr h="560403">
                <a:tc>
                  <a:txBody>
                    <a:bodyPr/>
                    <a:lstStyle/>
                    <a:p>
                      <a:pPr marL="0" marR="0">
                        <a:spcBef>
                          <a:spcPts val="300"/>
                        </a:spcBef>
                        <a:spcAft>
                          <a:spcPts val="0"/>
                        </a:spcAft>
                      </a:pPr>
                      <a:r>
                        <a:rPr lang="en-US" sz="1400" dirty="0"/>
                        <a:t>Project communications management</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spcBef>
                          <a:spcPts val="300"/>
                        </a:spcBef>
                        <a:spcAft>
                          <a:spcPts val="0"/>
                        </a:spcAft>
                      </a:pPr>
                      <a:r>
                        <a:rPr lang="en-US" sz="1400" dirty="0"/>
                        <a:t>Plan communications</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spcBef>
                          <a:spcPts val="300"/>
                        </a:spcBef>
                        <a:spcAft>
                          <a:spcPts val="0"/>
                        </a:spcAft>
                      </a:pPr>
                      <a:r>
                        <a:rPr lang="en-US" sz="1400" dirty="0"/>
                        <a:t>Communications management plan</a:t>
                      </a:r>
                    </a:p>
                    <a:p>
                      <a:pPr marL="0" marR="0">
                        <a:spcBef>
                          <a:spcPts val="300"/>
                        </a:spcBef>
                        <a:spcAft>
                          <a:spcPts val="0"/>
                        </a:spcAft>
                      </a:pPr>
                      <a:r>
                        <a:rPr lang="en-US" sz="1400" dirty="0"/>
                        <a:t>Project document updates</a:t>
                      </a:r>
                      <a:endParaRPr lang="en-US" sz="1400" dirty="0">
                        <a:latin typeface="Times New Roman" pitchFamily="18" charset="0"/>
                        <a:ea typeface="Times New Roman"/>
                        <a:cs typeface="Times New Roman" pitchFamily="18" charset="0"/>
                      </a:endParaRPr>
                    </a:p>
                  </a:txBody>
                  <a:tcPr marL="36000" marR="36000" marT="36000" marB="36000"/>
                </a:tc>
              </a:tr>
              <a:tr h="1085417">
                <a:tc>
                  <a:txBody>
                    <a:bodyPr/>
                    <a:lstStyle/>
                    <a:p>
                      <a:pPr marL="0" marR="0">
                        <a:spcBef>
                          <a:spcPts val="300"/>
                        </a:spcBef>
                        <a:spcAft>
                          <a:spcPts val="0"/>
                        </a:spcAft>
                      </a:pPr>
                      <a:r>
                        <a:rPr lang="en-US" sz="1400" dirty="0"/>
                        <a:t>Project risk management</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spcBef>
                          <a:spcPts val="300"/>
                        </a:spcBef>
                        <a:spcAft>
                          <a:spcPts val="0"/>
                        </a:spcAft>
                      </a:pPr>
                      <a:r>
                        <a:rPr lang="en-US" sz="1400" dirty="0"/>
                        <a:t>Plan risk </a:t>
                      </a:r>
                      <a:r>
                        <a:rPr lang="en-US" sz="1400" dirty="0" smtClean="0"/>
                        <a:t>management</a:t>
                      </a:r>
                    </a:p>
                    <a:p>
                      <a:pPr marL="0" marR="0">
                        <a:spcBef>
                          <a:spcPts val="300"/>
                        </a:spcBef>
                        <a:spcAft>
                          <a:spcPts val="0"/>
                        </a:spcAft>
                      </a:pPr>
                      <a:r>
                        <a:rPr lang="en-US" sz="1400" dirty="0" smtClean="0"/>
                        <a:t>Identify risks</a:t>
                      </a:r>
                    </a:p>
                    <a:p>
                      <a:pPr marL="0" marR="0">
                        <a:spcBef>
                          <a:spcPts val="300"/>
                        </a:spcBef>
                        <a:spcAft>
                          <a:spcPts val="0"/>
                        </a:spcAft>
                      </a:pPr>
                      <a:r>
                        <a:rPr lang="en-US" sz="1400" dirty="0" smtClean="0"/>
                        <a:t>Perform risk analyses</a:t>
                      </a:r>
                    </a:p>
                    <a:p>
                      <a:pPr marL="0" marR="0">
                        <a:spcBef>
                          <a:spcPts val="300"/>
                        </a:spcBef>
                        <a:spcAft>
                          <a:spcPts val="0"/>
                        </a:spcAft>
                      </a:pPr>
                      <a:r>
                        <a:rPr lang="en-US" sz="1400" dirty="0" smtClean="0"/>
                        <a:t>Plan risk responses</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lgn="l" rtl="0" eaLnBrk="1" latinLnBrk="0" hangingPunct="1">
                        <a:spcBef>
                          <a:spcPts val="300"/>
                        </a:spcBef>
                        <a:spcAft>
                          <a:spcPts val="0"/>
                        </a:spcAft>
                      </a:pPr>
                      <a:r>
                        <a:rPr kumimoji="0" lang="en-US" sz="1400" kern="1200" dirty="0"/>
                        <a:t>Risk management plan</a:t>
                      </a:r>
                    </a:p>
                    <a:p>
                      <a:pPr marL="0" marR="0" algn="l" rtl="0" eaLnBrk="1" latinLnBrk="0" hangingPunct="1">
                        <a:spcBef>
                          <a:spcPts val="300"/>
                        </a:spcBef>
                        <a:spcAft>
                          <a:spcPts val="0"/>
                        </a:spcAft>
                      </a:pPr>
                      <a:r>
                        <a:rPr kumimoji="0" lang="en-US" sz="1400" kern="1200" dirty="0" smtClean="0"/>
                        <a:t>Risk register &amp; updates</a:t>
                      </a:r>
                    </a:p>
                    <a:p>
                      <a:pPr marL="0" marR="0" algn="l" rtl="0" eaLnBrk="1" latinLnBrk="0" hangingPunct="1">
                        <a:spcBef>
                          <a:spcPts val="300"/>
                        </a:spcBef>
                        <a:spcAft>
                          <a:spcPts val="0"/>
                        </a:spcAft>
                      </a:pPr>
                      <a:r>
                        <a:rPr kumimoji="0" lang="en-US" sz="1400" kern="1200" dirty="0" smtClean="0"/>
                        <a:t>Risk-related </a:t>
                      </a:r>
                      <a:r>
                        <a:rPr kumimoji="0" lang="en-US" sz="1400" kern="1200" dirty="0"/>
                        <a:t>contract </a:t>
                      </a:r>
                      <a:r>
                        <a:rPr kumimoji="0" lang="en-US" sz="1400" kern="1200" dirty="0" smtClean="0"/>
                        <a:t>decisions</a:t>
                      </a:r>
                    </a:p>
                    <a:p>
                      <a:pPr marL="0" marR="0" algn="l" rtl="0" eaLnBrk="1" latinLnBrk="0" hangingPunct="1">
                        <a:spcBef>
                          <a:spcPts val="300"/>
                        </a:spcBef>
                        <a:spcAft>
                          <a:spcPts val="0"/>
                        </a:spcAft>
                      </a:pPr>
                      <a:r>
                        <a:rPr kumimoji="0" lang="en-US" sz="1400" kern="1200" dirty="0" smtClean="0"/>
                        <a:t>Project document updates</a:t>
                      </a:r>
                      <a:endParaRPr kumimoji="0" lang="en-US" sz="1400" kern="1200" dirty="0">
                        <a:solidFill>
                          <a:schemeClr val="tx1"/>
                        </a:solidFill>
                        <a:latin typeface="Times New Roman" pitchFamily="18" charset="0"/>
                        <a:ea typeface="Times New Roman"/>
                        <a:cs typeface="Times New Roman" pitchFamily="18" charset="0"/>
                      </a:endParaRPr>
                    </a:p>
                  </a:txBody>
                  <a:tcPr marL="36000" marR="36000" marT="36000" marB="36000"/>
                </a:tc>
              </a:tr>
              <a:tr h="1610431">
                <a:tc>
                  <a:txBody>
                    <a:bodyPr/>
                    <a:lstStyle/>
                    <a:p>
                      <a:pPr marL="0" marR="0">
                        <a:spcBef>
                          <a:spcPts val="300"/>
                        </a:spcBef>
                        <a:spcAft>
                          <a:spcPts val="0"/>
                        </a:spcAft>
                      </a:pPr>
                      <a:r>
                        <a:rPr lang="en-US" sz="1400" dirty="0"/>
                        <a:t>Project procurement management</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spcBef>
                          <a:spcPts val="300"/>
                        </a:spcBef>
                        <a:spcAft>
                          <a:spcPts val="0"/>
                        </a:spcAft>
                      </a:pPr>
                      <a:r>
                        <a:rPr lang="en-US" sz="1400" dirty="0"/>
                        <a:t>Plan procurements</a:t>
                      </a:r>
                      <a:endParaRPr lang="en-US" sz="1400" dirty="0">
                        <a:latin typeface="Times New Roman" pitchFamily="18" charset="0"/>
                        <a:ea typeface="Times New Roman"/>
                        <a:cs typeface="Times New Roman" pitchFamily="18" charset="0"/>
                      </a:endParaRPr>
                    </a:p>
                  </a:txBody>
                  <a:tcPr marL="36000" marR="36000" marT="36000" marB="36000"/>
                </a:tc>
                <a:tc>
                  <a:txBody>
                    <a:bodyPr/>
                    <a:lstStyle/>
                    <a:p>
                      <a:pPr marL="0" marR="0">
                        <a:spcBef>
                          <a:spcPts val="300"/>
                        </a:spcBef>
                        <a:spcAft>
                          <a:spcPts val="0"/>
                        </a:spcAft>
                      </a:pPr>
                      <a:r>
                        <a:rPr lang="en-US" sz="1400" dirty="0" smtClean="0"/>
                        <a:t>Procurement </a:t>
                      </a:r>
                      <a:r>
                        <a:rPr lang="en-US" sz="1400" dirty="0"/>
                        <a:t>management plan</a:t>
                      </a:r>
                    </a:p>
                    <a:p>
                      <a:pPr marL="0" marR="0">
                        <a:spcBef>
                          <a:spcPts val="300"/>
                        </a:spcBef>
                        <a:spcAft>
                          <a:spcPts val="0"/>
                        </a:spcAft>
                      </a:pPr>
                      <a:r>
                        <a:rPr lang="en-US" sz="1400" dirty="0" smtClean="0"/>
                        <a:t>Procurement statement of work</a:t>
                      </a:r>
                      <a:endParaRPr lang="en-US" sz="1400" dirty="0"/>
                    </a:p>
                    <a:p>
                      <a:pPr marL="0" marR="0" indent="0" algn="l" defTabSz="914400" rtl="0" eaLnBrk="1" fontAlgn="auto" latinLnBrk="0" hangingPunct="1">
                        <a:lnSpc>
                          <a:spcPct val="100000"/>
                        </a:lnSpc>
                        <a:spcBef>
                          <a:spcPts val="300"/>
                        </a:spcBef>
                        <a:spcAft>
                          <a:spcPts val="0"/>
                        </a:spcAft>
                        <a:buClrTx/>
                        <a:buSzTx/>
                        <a:buFontTx/>
                        <a:buNone/>
                        <a:tabLst/>
                        <a:defRPr/>
                      </a:pPr>
                      <a:r>
                        <a:rPr lang="en-US" sz="1400" dirty="0" smtClean="0"/>
                        <a:t>Make-or-buy decisions</a:t>
                      </a:r>
                    </a:p>
                    <a:p>
                      <a:pPr marL="0" marR="0">
                        <a:spcBef>
                          <a:spcPts val="300"/>
                        </a:spcBef>
                        <a:spcAft>
                          <a:spcPts val="0"/>
                        </a:spcAft>
                      </a:pPr>
                      <a:r>
                        <a:rPr lang="en-US" sz="1400" dirty="0" smtClean="0"/>
                        <a:t>Procurement documents</a:t>
                      </a:r>
                      <a:endParaRPr lang="en-US" sz="1400" dirty="0"/>
                    </a:p>
                    <a:p>
                      <a:pPr marL="0" marR="0">
                        <a:spcBef>
                          <a:spcPts val="300"/>
                        </a:spcBef>
                        <a:spcAft>
                          <a:spcPts val="0"/>
                        </a:spcAft>
                      </a:pPr>
                      <a:r>
                        <a:rPr lang="en-US" sz="1400" dirty="0"/>
                        <a:t>Source selection </a:t>
                      </a:r>
                      <a:r>
                        <a:rPr lang="en-US" sz="1400" dirty="0" smtClean="0"/>
                        <a:t>criteria</a:t>
                      </a:r>
                    </a:p>
                    <a:p>
                      <a:pPr marL="0" marR="0">
                        <a:spcBef>
                          <a:spcPts val="300"/>
                        </a:spcBef>
                        <a:spcAft>
                          <a:spcPts val="0"/>
                        </a:spcAft>
                      </a:pPr>
                      <a:r>
                        <a:rPr lang="en-US" sz="1400" dirty="0" smtClean="0"/>
                        <a:t>Change requests</a:t>
                      </a:r>
                      <a:endParaRPr lang="en-US" sz="1400" dirty="0">
                        <a:latin typeface="Times New Roman" pitchFamily="18" charset="0"/>
                        <a:ea typeface="Times New Roman"/>
                        <a:cs typeface="Times New Roman" pitchFamily="18" charset="0"/>
                      </a:endParaRPr>
                    </a:p>
                  </a:txBody>
                  <a:tcPr marL="36000" marR="36000" marT="36000" marB="36000"/>
                </a:tc>
              </a:tr>
            </a:tbl>
          </a:graphicData>
        </a:graphic>
      </p:graphicFrame>
    </p:spTree>
    <p:extLst>
      <p:ext uri="{BB962C8B-B14F-4D97-AF65-F5344CB8AC3E}">
        <p14:creationId xmlns:p14="http://schemas.microsoft.com/office/powerpoint/2010/main" val="4291048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quality management planning tasks</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Project quality management ensures that the project will satisfy the stated or implied needs for which it was undertaken</a:t>
            </a:r>
          </a:p>
          <a:p>
            <a:pPr marL="342900" indent="-342900">
              <a:buFont typeface="Arial" panose="020B0604020202020204" pitchFamily="34" charset="0"/>
              <a:buChar char="•"/>
            </a:pPr>
            <a:r>
              <a:rPr lang="en-US" dirty="0"/>
              <a:t>Key outputs produced as part of project quality management include a quality management plan, project dashboard, quality metrics descriptions, and quality checklists</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AD14B6A4-1CF7-476F-9C7B-CBE076B3A9F9}"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13</a:t>
            </a:fld>
            <a:endParaRPr lang="fi-FI"/>
          </a:p>
        </p:txBody>
      </p:sp>
    </p:spTree>
    <p:extLst>
      <p:ext uri="{BB962C8B-B14F-4D97-AF65-F5344CB8AC3E}">
        <p14:creationId xmlns:p14="http://schemas.microsoft.com/office/powerpoint/2010/main" val="2645924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quality?</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The International Organization for Standardization (ISO) defines quality as “the degree to which a set of inherent characteristics fulfill requirements” (ISO9000:2000)</a:t>
            </a:r>
          </a:p>
          <a:p>
            <a:pPr marL="342900" indent="-342900">
              <a:buFont typeface="Arial" panose="020B0604020202020204" pitchFamily="34" charset="0"/>
              <a:buChar char="•"/>
            </a:pPr>
            <a:r>
              <a:rPr lang="en-US" dirty="0"/>
              <a:t>Other experts define quality based on conformance to requirements and fitness for </a:t>
            </a:r>
            <a:r>
              <a:rPr lang="en-US" dirty="0" smtClean="0"/>
              <a:t>use.</a:t>
            </a:r>
          </a:p>
          <a:p>
            <a:pPr marL="580500" lvl="1" indent="-342900">
              <a:buFont typeface="Arial" panose="020B0604020202020204" pitchFamily="34" charset="0"/>
              <a:buChar char="•"/>
            </a:pPr>
            <a:r>
              <a:rPr lang="en-US" b="1" dirty="0" smtClean="0"/>
              <a:t>Conformance </a:t>
            </a:r>
            <a:r>
              <a:rPr lang="en-US" b="1" dirty="0"/>
              <a:t>to requirements </a:t>
            </a:r>
            <a:r>
              <a:rPr lang="en-US" dirty="0"/>
              <a:t>means that the project’s processes and products meet written/agreed </a:t>
            </a:r>
            <a:r>
              <a:rPr lang="en-US" dirty="0" smtClean="0"/>
              <a:t>specifications</a:t>
            </a:r>
          </a:p>
          <a:p>
            <a:pPr marL="580500" lvl="1" indent="-342900">
              <a:buFont typeface="Arial" panose="020B0604020202020204" pitchFamily="34" charset="0"/>
              <a:buChar char="•"/>
            </a:pPr>
            <a:r>
              <a:rPr lang="en-US" b="1" dirty="0" smtClean="0"/>
              <a:t>Fitness </a:t>
            </a:r>
            <a:r>
              <a:rPr lang="en-US" b="1" dirty="0"/>
              <a:t>for use</a:t>
            </a:r>
            <a:r>
              <a:rPr lang="en-US" dirty="0"/>
              <a:t> means that a product can be used as it was </a:t>
            </a:r>
            <a:r>
              <a:rPr lang="en-US" dirty="0" smtClean="0"/>
              <a:t>intended</a:t>
            </a:r>
          </a:p>
          <a:p>
            <a:pPr marL="342900" indent="-342900">
              <a:buFont typeface="Arial" panose="020B0604020202020204" pitchFamily="34" charset="0"/>
              <a:buChar char="•"/>
            </a:pPr>
            <a:r>
              <a:rPr lang="en-US" dirty="0" smtClean="0"/>
              <a:t>The </a:t>
            </a:r>
            <a:r>
              <a:rPr lang="en-US" i="1" dirty="0"/>
              <a:t>customer</a:t>
            </a:r>
            <a:r>
              <a:rPr lang="en-US" dirty="0"/>
              <a:t> ultimately decides that the quality level is </a:t>
            </a:r>
            <a:r>
              <a:rPr lang="en-US" dirty="0" smtClean="0"/>
              <a:t>acceptable</a:t>
            </a:r>
            <a:endParaRPr lang="en-US" dirty="0"/>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11AA9621-67A5-499A-B20B-8C01C1A4088B}"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14</a:t>
            </a:fld>
            <a:endParaRPr lang="fi-FI"/>
          </a:p>
        </p:txBody>
      </p:sp>
    </p:spTree>
    <p:extLst>
      <p:ext uri="{BB962C8B-B14F-4D97-AF65-F5344CB8AC3E}">
        <p14:creationId xmlns:p14="http://schemas.microsoft.com/office/powerpoint/2010/main" val="917456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planning and quality management plan</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Quality planning includes identifying which quality standards are relevant to the project and how best to satisfy those standards</a:t>
            </a:r>
          </a:p>
          <a:p>
            <a:pPr marL="342900" indent="-342900">
              <a:buFont typeface="Arial" panose="020B0604020202020204" pitchFamily="34" charset="0"/>
              <a:buChar char="•"/>
            </a:pPr>
            <a:r>
              <a:rPr lang="en-US" dirty="0"/>
              <a:t>It also involves designing quality into the products of the project as well as the processes involved in managing the project</a:t>
            </a:r>
          </a:p>
          <a:p>
            <a:pPr marL="342900" indent="-342900">
              <a:buFont typeface="Arial" panose="020B0604020202020204" pitchFamily="34" charset="0"/>
              <a:buChar char="•"/>
            </a:pPr>
            <a:r>
              <a:rPr lang="en-US" dirty="0"/>
              <a:t>Like other plans, the size and complexity of quality management plans varies to meet project needs</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F9324764-9B55-40DA-A851-7B1FAFBDFF36}"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15</a:t>
            </a:fld>
            <a:endParaRPr lang="fi-FI"/>
          </a:p>
        </p:txBody>
      </p:sp>
    </p:spTree>
    <p:extLst>
      <p:ext uri="{BB962C8B-B14F-4D97-AF65-F5344CB8AC3E}">
        <p14:creationId xmlns:p14="http://schemas.microsoft.com/office/powerpoint/2010/main" val="3721054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quality management plan</a:t>
            </a:r>
            <a:endParaRPr lang="en-US" dirty="0"/>
          </a:p>
        </p:txBody>
      </p:sp>
      <p:sp>
        <p:nvSpPr>
          <p:cNvPr id="3" name="Content Placeholder 2"/>
          <p:cNvSpPr>
            <a:spLocks noGrp="1"/>
          </p:cNvSpPr>
          <p:nvPr>
            <p:ph sz="quarter" idx="14"/>
          </p:nvPr>
        </p:nvSpPr>
        <p:spPr>
          <a:xfrm>
            <a:off x="540001" y="887506"/>
            <a:ext cx="8308164" cy="4814047"/>
          </a:xfrm>
        </p:spPr>
        <p:txBody>
          <a:bodyPr/>
          <a:lstStyle/>
          <a:p>
            <a:pPr lvl="0" defTabSz="914400" eaLnBrk="0" hangingPunct="0">
              <a:lnSpc>
                <a:spcPct val="114000"/>
              </a:lnSpc>
              <a:spcBef>
                <a:spcPts val="0"/>
              </a:spcBef>
              <a:spcAft>
                <a:spcPts val="300"/>
              </a:spcAft>
              <a:tabLst>
                <a:tab pos="228600" algn="l"/>
                <a:tab pos="457200" algn="l"/>
                <a:tab pos="685800" algn="l"/>
              </a:tabLst>
            </a:pPr>
            <a:r>
              <a:rPr lang="en-US" sz="1600" dirty="0">
                <a:ea typeface="Times New Roman" pitchFamily="18" charset="0"/>
                <a:cs typeface="Times New Roman" pitchFamily="18" charset="0"/>
              </a:rPr>
              <a:t>Project Name</a:t>
            </a:r>
            <a:r>
              <a:rPr lang="en-US" sz="1600" b="0" dirty="0">
                <a:ea typeface="Times New Roman" pitchFamily="18" charset="0"/>
                <a:cs typeface="Times New Roman" pitchFamily="18" charset="0"/>
              </a:rPr>
              <a:t>: Just-In-Time Training Project</a:t>
            </a:r>
          </a:p>
          <a:p>
            <a:pPr lvl="0" defTabSz="914400" eaLnBrk="0" hangingPunct="0">
              <a:lnSpc>
                <a:spcPct val="114000"/>
              </a:lnSpc>
              <a:spcBef>
                <a:spcPts val="0"/>
              </a:spcBef>
              <a:spcAft>
                <a:spcPts val="300"/>
              </a:spcAft>
              <a:tabLst>
                <a:tab pos="228600" algn="l"/>
                <a:tab pos="457200" algn="l"/>
                <a:tab pos="685800" algn="l"/>
              </a:tabLst>
            </a:pPr>
            <a:r>
              <a:rPr lang="en-US" sz="1600" dirty="0">
                <a:ea typeface="Times New Roman" pitchFamily="18" charset="0"/>
                <a:cs typeface="Times New Roman" pitchFamily="18" charset="0"/>
              </a:rPr>
              <a:t>Introduction: </a:t>
            </a:r>
            <a:r>
              <a:rPr lang="en-US" sz="1600" b="0" dirty="0">
                <a:ea typeface="Times New Roman" pitchFamily="18" charset="0"/>
                <a:cs typeface="Times New Roman" pitchFamily="18" charset="0"/>
              </a:rPr>
              <a:t>The main goal of this project is to develop a new training program that provides just-in-time training to employees on key topics, including supplier management, negotiating skills, project management, and software applications. </a:t>
            </a:r>
          </a:p>
          <a:p>
            <a:pPr lvl="0" defTabSz="914400" eaLnBrk="0" hangingPunct="0">
              <a:lnSpc>
                <a:spcPct val="114000"/>
              </a:lnSpc>
              <a:spcBef>
                <a:spcPts val="0"/>
              </a:spcBef>
              <a:spcAft>
                <a:spcPts val="300"/>
              </a:spcAft>
              <a:tabLst>
                <a:tab pos="228600" algn="l"/>
                <a:tab pos="457200" algn="l"/>
                <a:tab pos="685800" algn="l"/>
              </a:tabLst>
            </a:pPr>
            <a:r>
              <a:rPr lang="en-US" sz="1600" dirty="0">
                <a:ea typeface="Times New Roman" pitchFamily="18" charset="0"/>
                <a:cs typeface="Times New Roman" pitchFamily="18" charset="0"/>
              </a:rPr>
              <a:t>Quality Standards: </a:t>
            </a:r>
            <a:r>
              <a:rPr lang="en-US" sz="1600" b="0" dirty="0">
                <a:ea typeface="Times New Roman" pitchFamily="18" charset="0"/>
                <a:cs typeface="Times New Roman" pitchFamily="18" charset="0"/>
              </a:rPr>
              <a:t>The standards that apply to this project are:</a:t>
            </a:r>
            <a:endParaRPr lang="en-US" sz="1600" b="0" dirty="0">
              <a:cs typeface="Times New Roman" pitchFamily="18" charset="0"/>
            </a:endParaRPr>
          </a:p>
          <a:p>
            <a:pPr marL="342900" lvl="0" indent="-342900" defTabSz="914400" eaLnBrk="0" hangingPunct="0">
              <a:lnSpc>
                <a:spcPct val="114000"/>
              </a:lnSpc>
              <a:spcBef>
                <a:spcPts val="0"/>
              </a:spcBef>
              <a:spcAft>
                <a:spcPts val="300"/>
              </a:spcAft>
              <a:buAutoNum type="arabicPeriod"/>
              <a:tabLst>
                <a:tab pos="228600" algn="l"/>
                <a:tab pos="457200" algn="l"/>
                <a:tab pos="685800" algn="l"/>
              </a:tabLst>
            </a:pPr>
            <a:r>
              <a:rPr lang="en-US" sz="1600" b="0" i="1" dirty="0">
                <a:ea typeface="Times New Roman" pitchFamily="18" charset="0"/>
                <a:cs typeface="Times New Roman" pitchFamily="18" charset="0"/>
              </a:rPr>
              <a:t>Survey standards</a:t>
            </a:r>
            <a:r>
              <a:rPr lang="en-US" sz="1600" b="0" dirty="0">
                <a:ea typeface="Times New Roman" pitchFamily="18" charset="0"/>
                <a:cs typeface="Times New Roman" pitchFamily="18" charset="0"/>
              </a:rPr>
              <a:t>: Following corporate standards for developing and administering surveys to employees. Quantitative and qualitative information will be collected. Quantitative data will use a 5-point Likert scale. A corporate expert on surveys will review the survey before it is administered.</a:t>
            </a:r>
            <a:endParaRPr lang="en-US" sz="1600" b="0" dirty="0">
              <a:cs typeface="Times New Roman" pitchFamily="18" charset="0"/>
            </a:endParaRPr>
          </a:p>
          <a:p>
            <a:pPr marL="342900" lvl="0" indent="-342900" defTabSz="914400" eaLnBrk="0" hangingPunct="0">
              <a:lnSpc>
                <a:spcPct val="114000"/>
              </a:lnSpc>
              <a:spcBef>
                <a:spcPts val="0"/>
              </a:spcBef>
              <a:spcAft>
                <a:spcPts val="300"/>
              </a:spcAft>
              <a:buAutoNum type="arabicPeriod" startAt="2"/>
              <a:tabLst>
                <a:tab pos="228600" algn="l"/>
                <a:tab pos="457200" algn="l"/>
                <a:tab pos="685800" algn="l"/>
              </a:tabLst>
            </a:pPr>
            <a:r>
              <a:rPr lang="en-US" sz="1600" b="0" i="1" dirty="0">
                <a:ea typeface="Times New Roman" pitchFamily="18" charset="0"/>
                <a:cs typeface="Times New Roman" pitchFamily="18" charset="0"/>
              </a:rPr>
              <a:t>Supplier selection standards</a:t>
            </a:r>
            <a:r>
              <a:rPr lang="en-US" sz="1600" b="0" dirty="0">
                <a:ea typeface="Times New Roman" pitchFamily="18" charset="0"/>
                <a:cs typeface="Times New Roman" pitchFamily="18" charset="0"/>
              </a:rPr>
              <a:t>: See Attachment 2 for corporate standards regarding supplier selection. Past performance and developing partnerships will be key issues for this project.</a:t>
            </a:r>
            <a:endParaRPr lang="en-US" sz="1600" b="0" dirty="0">
              <a:cs typeface="Times New Roman" pitchFamily="18" charset="0"/>
            </a:endParaRPr>
          </a:p>
          <a:p>
            <a:pPr marL="342900" lvl="0" indent="-342900" defTabSz="914400" eaLnBrk="0" hangingPunct="0">
              <a:lnSpc>
                <a:spcPct val="114000"/>
              </a:lnSpc>
              <a:spcBef>
                <a:spcPts val="0"/>
              </a:spcBef>
              <a:spcAft>
                <a:spcPts val="300"/>
              </a:spcAft>
              <a:buAutoNum type="arabicPeriod" startAt="3"/>
              <a:tabLst>
                <a:tab pos="228600" algn="l"/>
                <a:tab pos="457200" algn="l"/>
                <a:tab pos="685800" algn="l"/>
              </a:tabLst>
            </a:pPr>
            <a:r>
              <a:rPr lang="en-US" sz="1600" b="0" i="1" dirty="0">
                <a:ea typeface="Times New Roman" pitchFamily="18" charset="0"/>
                <a:cs typeface="Times New Roman" pitchFamily="18" charset="0"/>
              </a:rPr>
              <a:t>Training standards</a:t>
            </a:r>
            <a:r>
              <a:rPr lang="en-US" sz="1600" b="0" dirty="0">
                <a:ea typeface="Times New Roman" pitchFamily="18" charset="0"/>
                <a:cs typeface="Times New Roman" pitchFamily="18" charset="0"/>
              </a:rPr>
              <a:t>: See Attachment 3 for corporate standards regarding training. The training provided as part of this project will be available in several formats, including instructor-led, CD/ROM, and web-based. Employees will have access to CD/ROM and web-based training at any time to meet individual and business needs on a just-in-time manner.</a:t>
            </a:r>
            <a:endParaRPr lang="en-US" sz="1600" b="0" dirty="0">
              <a:cs typeface="Times New Roman" pitchFamily="18" charset="0"/>
            </a:endParaRPr>
          </a:p>
          <a:p>
            <a:endParaRPr lang="en-US" sz="1600" dirty="0"/>
          </a:p>
        </p:txBody>
      </p:sp>
      <p:sp>
        <p:nvSpPr>
          <p:cNvPr id="4" name="Date Placeholder 3"/>
          <p:cNvSpPr>
            <a:spLocks noGrp="1"/>
          </p:cNvSpPr>
          <p:nvPr>
            <p:ph type="dt" sz="half" idx="15"/>
          </p:nvPr>
        </p:nvSpPr>
        <p:spPr/>
        <p:txBody>
          <a:bodyPr/>
          <a:lstStyle/>
          <a:p>
            <a:pPr>
              <a:defRPr/>
            </a:pPr>
            <a:fld id="{81799C32-0E39-46EC-BE5C-6B226EEEC334}"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16</a:t>
            </a:fld>
            <a:endParaRPr lang="fi-FI"/>
          </a:p>
        </p:txBody>
      </p:sp>
    </p:spTree>
    <p:extLst>
      <p:ext uri="{BB962C8B-B14F-4D97-AF65-F5344CB8AC3E}">
        <p14:creationId xmlns:p14="http://schemas.microsoft.com/office/powerpoint/2010/main" val="4149821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442634" cy="856129"/>
          </a:xfrm>
        </p:spPr>
        <p:txBody>
          <a:bodyPr/>
          <a:lstStyle/>
          <a:p>
            <a:r>
              <a:rPr lang="en-US" dirty="0" smtClean="0"/>
              <a:t>Sample quality management plan (cont.)</a:t>
            </a:r>
            <a:endParaRPr lang="en-US" dirty="0"/>
          </a:p>
        </p:txBody>
      </p:sp>
      <p:sp>
        <p:nvSpPr>
          <p:cNvPr id="3" name="Content Placeholder 2"/>
          <p:cNvSpPr>
            <a:spLocks noGrp="1"/>
          </p:cNvSpPr>
          <p:nvPr>
            <p:ph sz="quarter" idx="14"/>
          </p:nvPr>
        </p:nvSpPr>
        <p:spPr>
          <a:xfrm>
            <a:off x="540001" y="887506"/>
            <a:ext cx="8442634" cy="4814047"/>
          </a:xfrm>
        </p:spPr>
        <p:txBody>
          <a:bodyPr/>
          <a:lstStyle/>
          <a:p>
            <a:pPr eaLnBrk="0" hangingPunct="0">
              <a:lnSpc>
                <a:spcPct val="114000"/>
              </a:lnSpc>
              <a:spcBef>
                <a:spcPts val="0"/>
              </a:spcBef>
              <a:spcAft>
                <a:spcPts val="300"/>
              </a:spcAft>
              <a:tabLst>
                <a:tab pos="228600" algn="l"/>
                <a:tab pos="457200" algn="l"/>
                <a:tab pos="685800" algn="l"/>
              </a:tabLst>
            </a:pPr>
            <a:r>
              <a:rPr lang="en-US" sz="1600" b="0" dirty="0">
                <a:ea typeface="Times New Roman" pitchFamily="18" charset="0"/>
                <a:cs typeface="Times New Roman" pitchFamily="18" charset="0"/>
              </a:rPr>
              <a:t>Quality performance metrics. Several metrics apply to this project, including:</a:t>
            </a:r>
          </a:p>
          <a:p>
            <a:pPr marL="342900" indent="-342900" eaLnBrk="0" hangingPunct="0">
              <a:lnSpc>
                <a:spcPct val="114000"/>
              </a:lnSpc>
              <a:spcBef>
                <a:spcPts val="0"/>
              </a:spcBef>
              <a:spcAft>
                <a:spcPts val="300"/>
              </a:spcAft>
              <a:buAutoNum type="arabicPeriod"/>
              <a:tabLst>
                <a:tab pos="228600" algn="l"/>
                <a:tab pos="457200" algn="l"/>
                <a:tab pos="685800" algn="l"/>
              </a:tabLst>
            </a:pPr>
            <a:r>
              <a:rPr lang="en-US" sz="1600" b="0" i="1" dirty="0">
                <a:ea typeface="Times New Roman" pitchFamily="18" charset="0"/>
                <a:cs typeface="Times New Roman" pitchFamily="18" charset="0"/>
              </a:rPr>
              <a:t>Survey response rate</a:t>
            </a:r>
            <a:r>
              <a:rPr lang="en-US" sz="1600" b="0" dirty="0">
                <a:ea typeface="Times New Roman" pitchFamily="18" charset="0"/>
                <a:cs typeface="Times New Roman" pitchFamily="18" charset="0"/>
              </a:rPr>
              <a:t>: For the survey to be successful, a response rate of at least 30% must be achieved. </a:t>
            </a:r>
          </a:p>
          <a:p>
            <a:pPr marL="342900" indent="-342900" eaLnBrk="0" hangingPunct="0">
              <a:lnSpc>
                <a:spcPct val="114000"/>
              </a:lnSpc>
              <a:spcBef>
                <a:spcPts val="0"/>
              </a:spcBef>
              <a:spcAft>
                <a:spcPts val="300"/>
              </a:spcAft>
              <a:buAutoNum type="arabicPeriod" startAt="2"/>
              <a:tabLst>
                <a:tab pos="228600" algn="l"/>
                <a:tab pos="457200" algn="l"/>
                <a:tab pos="685800" algn="l"/>
              </a:tabLst>
            </a:pPr>
            <a:r>
              <a:rPr lang="en-US" sz="1600" b="0" i="1" dirty="0">
                <a:ea typeface="Times New Roman" pitchFamily="18" charset="0"/>
                <a:cs typeface="Times New Roman" pitchFamily="18" charset="0"/>
              </a:rPr>
              <a:t>Course evaluations:</a:t>
            </a:r>
            <a:r>
              <a:rPr lang="en-US" sz="1600" b="0" dirty="0">
                <a:ea typeface="Times New Roman" pitchFamily="18" charset="0"/>
                <a:cs typeface="Times New Roman" pitchFamily="18" charset="0"/>
              </a:rPr>
              <a:t> All course participants must complete a course evaluation in order for their training to be tracked in our corporate professional development system. In addition to evaluations on more detailed topics, there will be an overall course rating. The average course rating should be at 3.0 or better on a 5.0 scale.</a:t>
            </a:r>
          </a:p>
          <a:p>
            <a:pPr eaLnBrk="0" hangingPunct="0">
              <a:lnSpc>
                <a:spcPct val="114000"/>
              </a:lnSpc>
              <a:spcBef>
                <a:spcPts val="0"/>
              </a:spcBef>
              <a:spcAft>
                <a:spcPts val="300"/>
              </a:spcAft>
              <a:tabLst>
                <a:tab pos="228600" algn="l"/>
                <a:tab pos="457200" algn="l"/>
                <a:tab pos="685800" algn="l"/>
              </a:tabLst>
            </a:pPr>
            <a:r>
              <a:rPr lang="en-US" sz="1600" b="0" dirty="0">
                <a:ea typeface="Times New Roman" pitchFamily="18" charset="0"/>
                <a:cs typeface="Times New Roman" pitchFamily="18" charset="0"/>
              </a:rPr>
              <a:t>Problem Reporting and Corrective Action Processes: Project plans will include clear roles and responsibilities for all stakeholders. The person responsible for an individual task should report problems to appropriate managers and work with them to determine and implement corrective actions. Major problems should be brought to the attention of the project manager, who should elevate problems that might affect project success, including meeting scope, time, cost, and quality goals, to the project steering committee and then the project sponsor. It is crucial to address problems as early as possible and develop several alternative solutions.</a:t>
            </a:r>
          </a:p>
          <a:p>
            <a:pPr eaLnBrk="0" hangingPunct="0">
              <a:lnSpc>
                <a:spcPct val="114000"/>
              </a:lnSpc>
              <a:spcBef>
                <a:spcPts val="0"/>
              </a:spcBef>
              <a:spcAft>
                <a:spcPts val="300"/>
              </a:spcAft>
              <a:tabLst>
                <a:tab pos="228600" algn="l"/>
                <a:tab pos="457200" algn="l"/>
                <a:tab pos="685800" algn="l"/>
              </a:tabLst>
            </a:pPr>
            <a:r>
              <a:rPr lang="en-US" sz="1600" b="0" dirty="0">
                <a:ea typeface="Times New Roman" pitchFamily="18" charset="0"/>
                <a:cs typeface="Times New Roman" pitchFamily="18" charset="0"/>
              </a:rPr>
              <a:t>Supplier Quality and Control: The project manager will closely monitor work performed by suppliers, with assistance from our supplier management department. All contracts must clearly state quality standards, metrics, etc.</a:t>
            </a:r>
          </a:p>
          <a:p>
            <a:endParaRPr lang="en-US" sz="1600" b="0" dirty="0"/>
          </a:p>
        </p:txBody>
      </p:sp>
      <p:sp>
        <p:nvSpPr>
          <p:cNvPr id="4" name="Date Placeholder 3"/>
          <p:cNvSpPr>
            <a:spLocks noGrp="1"/>
          </p:cNvSpPr>
          <p:nvPr>
            <p:ph type="dt" sz="half" idx="15"/>
          </p:nvPr>
        </p:nvSpPr>
        <p:spPr/>
        <p:txBody>
          <a:bodyPr/>
          <a:lstStyle/>
          <a:p>
            <a:pPr>
              <a:defRPr/>
            </a:pPr>
            <a:fld id="{A71C44D1-9004-42AB-8A47-092A9B37595C}" type="datetime3">
              <a:rPr lang="en-US" smtClean="0"/>
              <a:t>8 May 2019</a:t>
            </a:fld>
            <a:endParaRPr lang="fi-FI" dirty="0"/>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17</a:t>
            </a:fld>
            <a:endParaRPr lang="fi-FI"/>
          </a:p>
        </p:txBody>
      </p:sp>
    </p:spTree>
    <p:extLst>
      <p:ext uri="{BB962C8B-B14F-4D97-AF65-F5344CB8AC3E}">
        <p14:creationId xmlns:p14="http://schemas.microsoft.com/office/powerpoint/2010/main" val="2507362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metrics</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A metric is a standard of measurement</a:t>
            </a:r>
          </a:p>
          <a:p>
            <a:pPr marL="342900" indent="-342900">
              <a:buFont typeface="Arial" panose="020B0604020202020204" pitchFamily="34" charset="0"/>
              <a:buChar char="•"/>
            </a:pPr>
            <a:r>
              <a:rPr lang="en-US" dirty="0"/>
              <a:t>Metrics allow organizations to measure their performance in certain areas and to compare them over time or with other organizations</a:t>
            </a:r>
          </a:p>
          <a:p>
            <a:pPr marL="342900" indent="-342900">
              <a:buFont typeface="Arial" panose="020B0604020202020204" pitchFamily="34" charset="0"/>
              <a:buChar char="•"/>
            </a:pPr>
            <a:r>
              <a:rPr lang="en-US" dirty="0"/>
              <a:t>Examples of common metrics used by organizations include failure rates of products produced, availability of goods and services, and customer satisfaction ratings</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D98BF8F1-E938-4B85-A135-45DE01321057}"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18</a:t>
            </a:fld>
            <a:endParaRPr lang="fi-FI"/>
          </a:p>
        </p:txBody>
      </p:sp>
    </p:spTree>
    <p:extLst>
      <p:ext uri="{BB962C8B-B14F-4D97-AF65-F5344CB8AC3E}">
        <p14:creationId xmlns:p14="http://schemas.microsoft.com/office/powerpoint/2010/main" val="3175562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quality metrics</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The Just-In-Time Training project’s success criteria, as documented in the scope statement, included metrics based </a:t>
            </a:r>
            <a:r>
              <a:rPr lang="en-US" dirty="0" smtClean="0"/>
              <a:t>on:</a:t>
            </a:r>
          </a:p>
          <a:p>
            <a:pPr marL="580500" lvl="1" indent="-342900">
              <a:buFont typeface="Arial" panose="020B0604020202020204" pitchFamily="34" charset="0"/>
              <a:buChar char="•"/>
            </a:pPr>
            <a:r>
              <a:rPr lang="en-US" i="1" dirty="0" smtClean="0"/>
              <a:t>Time</a:t>
            </a:r>
            <a:r>
              <a:rPr lang="en-US" i="1" dirty="0"/>
              <a:t>: </a:t>
            </a:r>
            <a:r>
              <a:rPr lang="en-US" dirty="0"/>
              <a:t>Completing the project within one </a:t>
            </a:r>
            <a:r>
              <a:rPr lang="en-US" dirty="0" smtClean="0"/>
              <a:t>year</a:t>
            </a:r>
          </a:p>
          <a:p>
            <a:pPr marL="580500" lvl="1" indent="-342900">
              <a:buFont typeface="Arial" panose="020B0604020202020204" pitchFamily="34" charset="0"/>
              <a:buChar char="•"/>
            </a:pPr>
            <a:r>
              <a:rPr lang="en-US" i="1" dirty="0" smtClean="0"/>
              <a:t>Customer </a:t>
            </a:r>
            <a:r>
              <a:rPr lang="en-US" i="1" dirty="0"/>
              <a:t>satisfaction: </a:t>
            </a:r>
            <a:r>
              <a:rPr lang="en-US" dirty="0"/>
              <a:t>Achieving an average course evaluation of at least 3.0 on a 5.0 </a:t>
            </a:r>
            <a:r>
              <a:rPr lang="en-US" dirty="0" smtClean="0"/>
              <a:t>scale</a:t>
            </a:r>
          </a:p>
          <a:p>
            <a:pPr marL="580500" lvl="1" indent="-342900">
              <a:buFont typeface="Arial" panose="020B0604020202020204" pitchFamily="34" charset="0"/>
              <a:buChar char="•"/>
            </a:pPr>
            <a:r>
              <a:rPr lang="en-US" i="1" dirty="0" smtClean="0"/>
              <a:t>Cost </a:t>
            </a:r>
            <a:r>
              <a:rPr lang="en-US" i="1" dirty="0"/>
              <a:t>reduction: </a:t>
            </a:r>
            <a:r>
              <a:rPr lang="en-US" dirty="0"/>
              <a:t>Recouping the cost of the project in reduced training costs within two years after project completion</a:t>
            </a:r>
          </a:p>
          <a:p>
            <a:pPr marL="342900" indent="-342900">
              <a:buFont typeface="Arial" panose="020B0604020202020204" pitchFamily="34" charset="0"/>
              <a:buChar char="•"/>
            </a:pPr>
            <a:r>
              <a:rPr lang="en-US" dirty="0"/>
              <a:t>Many organizations use charts to keep track of metrics, such as a project dashboard—a graphical screen summarizing key project metrics</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48093461-3E4C-4283-B1B5-DB1E020FA8DE}"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19</a:t>
            </a:fld>
            <a:endParaRPr lang="fi-FI"/>
          </a:p>
        </p:txBody>
      </p:sp>
    </p:spTree>
    <p:extLst>
      <p:ext uri="{BB962C8B-B14F-4D97-AF65-F5344CB8AC3E}">
        <p14:creationId xmlns:p14="http://schemas.microsoft.com/office/powerpoint/2010/main" val="1799241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objectives</a:t>
            </a:r>
            <a:endParaRPr lang="en-US" dirty="0"/>
          </a:p>
        </p:txBody>
      </p:sp>
      <p:sp>
        <p:nvSpPr>
          <p:cNvPr id="3" name="Content Placeholder 2"/>
          <p:cNvSpPr>
            <a:spLocks noGrp="1"/>
          </p:cNvSpPr>
          <p:nvPr>
            <p:ph sz="quarter" idx="14"/>
          </p:nvPr>
        </p:nvSpPr>
        <p:spPr>
          <a:xfrm>
            <a:off x="555001" y="1735548"/>
            <a:ext cx="8019799" cy="3913794"/>
          </a:xfrm>
        </p:spPr>
        <p:txBody>
          <a:bodyPr/>
          <a:lstStyle/>
          <a:p>
            <a:pPr marL="342900" indent="-342900">
              <a:buFont typeface="Arial" panose="020B0604020202020204" pitchFamily="34" charset="0"/>
              <a:buChar char="•"/>
            </a:pPr>
            <a:r>
              <a:rPr lang="en-US" dirty="0" smtClean="0"/>
              <a:t>Be able to list </a:t>
            </a:r>
            <a:r>
              <a:rPr lang="en-US" dirty="0"/>
              <a:t>several planning tasks and outputs for project </a:t>
            </a:r>
            <a:r>
              <a:rPr lang="en-US" dirty="0" smtClean="0"/>
              <a:t>quality</a:t>
            </a:r>
            <a:r>
              <a:rPr lang="en-US" dirty="0"/>
              <a:t> </a:t>
            </a:r>
            <a:r>
              <a:rPr lang="en-US" dirty="0" smtClean="0"/>
              <a:t>and risk management</a:t>
            </a:r>
            <a:endParaRPr lang="en-US" dirty="0"/>
          </a:p>
          <a:p>
            <a:pPr marL="342900" indent="-342900">
              <a:buFont typeface="Arial" panose="020B0604020202020204" pitchFamily="34" charset="0"/>
              <a:buChar char="•"/>
            </a:pPr>
            <a:r>
              <a:rPr lang="en-US" dirty="0"/>
              <a:t>Discuss the project quality and risk management tasks, and explain the purpose and contents of a quality and risk management plan, quality metrics, quality checklists and risk-related contractual agreements in risk management planning</a:t>
            </a:r>
          </a:p>
          <a:p>
            <a:pPr marL="342900" indent="-342900">
              <a:buFont typeface="Arial" panose="020B0604020202020204" pitchFamily="34" charset="0"/>
              <a:buChar char="•"/>
            </a:pPr>
            <a:r>
              <a:rPr lang="en-US" dirty="0"/>
              <a:t>Explain </a:t>
            </a:r>
            <a:r>
              <a:rPr lang="en-US" dirty="0" smtClean="0"/>
              <a:t>tasks in project closing</a:t>
            </a:r>
            <a:endParaRPr lang="en-US" dirty="0"/>
          </a:p>
        </p:txBody>
      </p:sp>
      <p:sp>
        <p:nvSpPr>
          <p:cNvPr id="4" name="Date Placeholder 3"/>
          <p:cNvSpPr>
            <a:spLocks noGrp="1"/>
          </p:cNvSpPr>
          <p:nvPr>
            <p:ph type="dt" sz="half" idx="15"/>
          </p:nvPr>
        </p:nvSpPr>
        <p:spPr/>
        <p:txBody>
          <a:bodyPr/>
          <a:lstStyle/>
          <a:p>
            <a:pPr>
              <a:defRPr/>
            </a:pPr>
            <a:fld id="{DE9DCB95-4E76-4C05-868E-FACAA9D4B6C8}" type="datetime3">
              <a:rPr lang="en-US" smtClean="0"/>
              <a:t>8 May 2019</a:t>
            </a:fld>
            <a:endParaRPr lang="fi-FI" dirty="0"/>
          </a:p>
        </p:txBody>
      </p:sp>
      <p:sp>
        <p:nvSpPr>
          <p:cNvPr id="5" name="Footer Placeholder 4"/>
          <p:cNvSpPr>
            <a:spLocks noGrp="1"/>
          </p:cNvSpPr>
          <p:nvPr>
            <p:ph type="ftr" sz="quarter" idx="16"/>
          </p:nvPr>
        </p:nvSpPr>
        <p:spPr/>
        <p:txBody>
          <a:bodyPr/>
          <a:lstStyle/>
          <a:p>
            <a:pPr>
              <a:defRPr/>
            </a:pPr>
            <a:r>
              <a:rPr lang="fi-FI" smtClean="0"/>
              <a:t>ISE/MM</a:t>
            </a:r>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a:t>
            </a:fld>
            <a:endParaRPr lang="fi-FI"/>
          </a:p>
        </p:txBody>
      </p:sp>
    </p:spTree>
    <p:extLst>
      <p:ext uri="{BB962C8B-B14F-4D97-AF65-F5344CB8AC3E}">
        <p14:creationId xmlns:p14="http://schemas.microsoft.com/office/powerpoint/2010/main" val="1982413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sample project dashboard</a:t>
            </a:r>
            <a:endParaRPr lang="en-US" dirty="0"/>
          </a:p>
        </p:txBody>
      </p:sp>
      <p:sp>
        <p:nvSpPr>
          <p:cNvPr id="4" name="Date Placeholder 3"/>
          <p:cNvSpPr>
            <a:spLocks noGrp="1"/>
          </p:cNvSpPr>
          <p:nvPr>
            <p:ph type="dt" sz="half" idx="15"/>
          </p:nvPr>
        </p:nvSpPr>
        <p:spPr/>
        <p:txBody>
          <a:bodyPr/>
          <a:lstStyle/>
          <a:p>
            <a:pPr>
              <a:defRPr/>
            </a:pPr>
            <a:fld id="{07BEFC0D-A571-417E-9685-4941D5B9D1A6}"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20</a:t>
            </a:fld>
            <a:endParaRPr lang="fi-FI"/>
          </a:p>
        </p:txBody>
      </p:sp>
      <p:graphicFrame>
        <p:nvGraphicFramePr>
          <p:cNvPr id="7" name="Object 11"/>
          <p:cNvGraphicFramePr>
            <a:graphicFrameLocks noGrp="1" noChangeAspect="1"/>
          </p:cNvGraphicFramePr>
          <p:nvPr>
            <p:ph sz="quarter" idx="14"/>
            <p:extLst>
              <p:ext uri="{D42A27DB-BD31-4B8C-83A1-F6EECF244321}">
                <p14:modId xmlns:p14="http://schemas.microsoft.com/office/powerpoint/2010/main" val="1281493551"/>
              </p:ext>
            </p:extLst>
          </p:nvPr>
        </p:nvGraphicFramePr>
        <p:xfrm>
          <a:off x="378382" y="1882588"/>
          <a:ext cx="8456212" cy="3281083"/>
        </p:xfrm>
        <a:graphic>
          <a:graphicData uri="http://schemas.openxmlformats.org/presentationml/2006/ole">
            <mc:AlternateContent xmlns:mc="http://schemas.openxmlformats.org/markup-compatibility/2006">
              <mc:Choice xmlns:v="urn:schemas-microsoft-com:vml" Requires="v">
                <p:oleObj spid="_x0000_s1051" name="Worksheet" r:id="rId3" imgW="8816256" imgH="3421452" progId="Excel.Sheet.12">
                  <p:embed/>
                </p:oleObj>
              </mc:Choice>
              <mc:Fallback>
                <p:oleObj name="Worksheet" r:id="rId3" imgW="8816256" imgH="3421452"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382" y="1882588"/>
                        <a:ext cx="8456212" cy="3281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2029108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Quality checklists</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A checklist is a list of items to be noted or consulted</a:t>
            </a:r>
          </a:p>
          <a:p>
            <a:pPr marL="342900" indent="-342900">
              <a:buFont typeface="Arial" panose="020B0604020202020204" pitchFamily="34" charset="0"/>
              <a:buChar char="•"/>
            </a:pPr>
            <a:r>
              <a:rPr lang="en-US" dirty="0"/>
              <a:t>It helps project teams verify that a set of required topics or steps has been covered or performed</a:t>
            </a:r>
          </a:p>
          <a:p>
            <a:pPr marL="342900" indent="-342900">
              <a:buFont typeface="Arial" panose="020B0604020202020204" pitchFamily="34" charset="0"/>
              <a:buChar char="•"/>
            </a:pPr>
            <a:r>
              <a:rPr lang="en-US" dirty="0"/>
              <a:t>A single project can have many different checklists, such as </a:t>
            </a:r>
            <a:r>
              <a:rPr lang="en-US" dirty="0" smtClean="0"/>
              <a:t>for:</a:t>
            </a:r>
          </a:p>
          <a:p>
            <a:pPr marL="580500" lvl="1" indent="-342900">
              <a:buFont typeface="Arial" panose="020B0604020202020204" pitchFamily="34" charset="0"/>
              <a:buChar char="•"/>
            </a:pPr>
            <a:r>
              <a:rPr lang="en-US" dirty="0" smtClean="0"/>
              <a:t>Interviewing </a:t>
            </a:r>
            <a:r>
              <a:rPr lang="en-US" dirty="0"/>
              <a:t>project team </a:t>
            </a:r>
            <a:r>
              <a:rPr lang="en-US" dirty="0" smtClean="0"/>
              <a:t>members</a:t>
            </a:r>
          </a:p>
          <a:p>
            <a:pPr marL="580500" lvl="1" indent="-342900">
              <a:buFont typeface="Arial" panose="020B0604020202020204" pitchFamily="34" charset="0"/>
              <a:buChar char="•"/>
            </a:pPr>
            <a:r>
              <a:rPr lang="en-US" dirty="0" smtClean="0"/>
              <a:t>Selecting suppliers</a:t>
            </a:r>
          </a:p>
          <a:p>
            <a:pPr marL="580500" lvl="1" indent="-342900">
              <a:buFont typeface="Arial" panose="020B0604020202020204" pitchFamily="34" charset="0"/>
              <a:buChar char="•"/>
            </a:pPr>
            <a:r>
              <a:rPr lang="en-US" dirty="0" smtClean="0"/>
              <a:t>Reviewing </a:t>
            </a:r>
            <a:r>
              <a:rPr lang="en-US" dirty="0"/>
              <a:t>important </a:t>
            </a:r>
            <a:r>
              <a:rPr lang="en-US" dirty="0" smtClean="0"/>
              <a:t>documents</a:t>
            </a:r>
          </a:p>
          <a:p>
            <a:pPr marL="580500" lvl="1" indent="-342900">
              <a:buFont typeface="Arial" panose="020B0604020202020204" pitchFamily="34" charset="0"/>
              <a:buChar char="•"/>
            </a:pPr>
            <a:r>
              <a:rPr lang="en-US" dirty="0" smtClean="0"/>
              <a:t>Ensuring </a:t>
            </a:r>
            <a:r>
              <a:rPr lang="en-US" dirty="0"/>
              <a:t>a room is ready for training</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4F489DAC-0852-4F8C-8461-CE49B7B2CD2E}"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21</a:t>
            </a:fld>
            <a:endParaRPr lang="fi-FI"/>
          </a:p>
        </p:txBody>
      </p:sp>
    </p:spTree>
    <p:extLst>
      <p:ext uri="{BB962C8B-B14F-4D97-AF65-F5344CB8AC3E}">
        <p14:creationId xmlns:p14="http://schemas.microsoft.com/office/powerpoint/2010/main" val="3433811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quality metrics description</a:t>
            </a:r>
            <a:endParaRPr lang="en-US" dirty="0"/>
          </a:p>
        </p:txBody>
      </p:sp>
      <p:sp>
        <p:nvSpPr>
          <p:cNvPr id="3" name="Content Placeholder 2"/>
          <p:cNvSpPr>
            <a:spLocks noGrp="1"/>
          </p:cNvSpPr>
          <p:nvPr>
            <p:ph sz="quarter" idx="14"/>
          </p:nvPr>
        </p:nvSpPr>
        <p:spPr>
          <a:xfrm>
            <a:off x="540001" y="1479177"/>
            <a:ext cx="8085599" cy="4038056"/>
          </a:xfrm>
        </p:spPr>
        <p:txBody>
          <a:bodyPr/>
          <a:lstStyle/>
          <a:p>
            <a:pPr lvl="0" defTabSz="914400" eaLnBrk="0" hangingPunct="0">
              <a:lnSpc>
                <a:spcPct val="114000"/>
              </a:lnSpc>
              <a:spcBef>
                <a:spcPts val="0"/>
              </a:spcBef>
              <a:spcAft>
                <a:spcPts val="300"/>
              </a:spcAft>
              <a:tabLst>
                <a:tab pos="228600" algn="l"/>
                <a:tab pos="457200" algn="l"/>
                <a:tab pos="685800" algn="l"/>
              </a:tabLst>
            </a:pPr>
            <a:r>
              <a:rPr lang="en-US" sz="1600" dirty="0">
                <a:ea typeface="Times New Roman" pitchFamily="18" charset="0"/>
              </a:rPr>
              <a:t>Project Name</a:t>
            </a:r>
            <a:r>
              <a:rPr lang="en-US" sz="1600" b="0" dirty="0">
                <a:ea typeface="Times New Roman" pitchFamily="18" charset="0"/>
              </a:rPr>
              <a:t>: Just-In-Time Training Project</a:t>
            </a:r>
            <a:endParaRPr lang="en-US" sz="1600" b="0" dirty="0"/>
          </a:p>
          <a:p>
            <a:pPr eaLnBrk="0" hangingPunct="0">
              <a:lnSpc>
                <a:spcPct val="114000"/>
              </a:lnSpc>
              <a:spcBef>
                <a:spcPts val="0"/>
              </a:spcBef>
              <a:spcAft>
                <a:spcPts val="300"/>
              </a:spcAft>
              <a:tabLst>
                <a:tab pos="228600" algn="l"/>
                <a:tab pos="457200" algn="l"/>
                <a:tab pos="685800" algn="l"/>
              </a:tabLst>
            </a:pPr>
            <a:r>
              <a:rPr lang="en-US" sz="1600" b="0" dirty="0">
                <a:ea typeface="Times New Roman" pitchFamily="18" charset="0"/>
              </a:rPr>
              <a:t>The following quality metrics apply to this project:</a:t>
            </a:r>
            <a:endParaRPr lang="en-US" sz="1600" b="0" dirty="0"/>
          </a:p>
          <a:p>
            <a:pPr marL="342900" lvl="0" indent="-342900" defTabSz="914400" eaLnBrk="0" hangingPunct="0">
              <a:lnSpc>
                <a:spcPct val="114000"/>
              </a:lnSpc>
              <a:spcBef>
                <a:spcPts val="0"/>
              </a:spcBef>
              <a:spcAft>
                <a:spcPts val="300"/>
              </a:spcAft>
              <a:buAutoNum type="arabicPeriod"/>
              <a:tabLst>
                <a:tab pos="228600" algn="l"/>
                <a:tab pos="457200" algn="l"/>
                <a:tab pos="685800" algn="l"/>
              </a:tabLst>
            </a:pPr>
            <a:r>
              <a:rPr lang="en-US" sz="1600" dirty="0">
                <a:ea typeface="Times New Roman" pitchFamily="18" charset="0"/>
              </a:rPr>
              <a:t>Survey response rate</a:t>
            </a:r>
            <a:r>
              <a:rPr lang="en-US" sz="1600" b="0" dirty="0">
                <a:ea typeface="Times New Roman" pitchFamily="18" charset="0"/>
              </a:rPr>
              <a:t>: In order for the survey to be successful, a response rate of at least 30% must be achieved. Most surveys will be administered online using the standard corporate survey software, which can track the response rate automatically. If the response rate is less than 30% one week after the survey is sent out, the project manager will alert the project steering committee to determine corrective action.</a:t>
            </a:r>
            <a:endParaRPr lang="en-US" sz="1600" b="0" dirty="0"/>
          </a:p>
          <a:p>
            <a:pPr marL="342900" lvl="0" indent="-342900" defTabSz="914400" eaLnBrk="0" hangingPunct="0">
              <a:lnSpc>
                <a:spcPct val="114000"/>
              </a:lnSpc>
              <a:spcBef>
                <a:spcPts val="0"/>
              </a:spcBef>
              <a:spcAft>
                <a:spcPts val="300"/>
              </a:spcAft>
              <a:buAutoNum type="arabicPeriod" startAt="2"/>
              <a:tabLst>
                <a:tab pos="228600" algn="l"/>
                <a:tab pos="457200" algn="l"/>
                <a:tab pos="685800" algn="l"/>
              </a:tabLst>
            </a:pPr>
            <a:r>
              <a:rPr lang="en-US" sz="1600" dirty="0">
                <a:ea typeface="Times New Roman" pitchFamily="18" charset="0"/>
              </a:rPr>
              <a:t>Course evaluations</a:t>
            </a:r>
            <a:r>
              <a:rPr lang="en-US" sz="1600" b="0" dirty="0">
                <a:ea typeface="Times New Roman" pitchFamily="18" charset="0"/>
              </a:rPr>
              <a:t>: All course participants must complete a course evaluation so that their training can be tracked in our corporate professional development system. In addition to evaluations on more detailed topics, there will be an overall course rating. The average course rating should be at least 3.0, with 5 being the highest score. For example, a question might be as follows: “My overall evaluation of this course is ……” Respondents would select 1 for Poor, 2 for Fair, 3 for Average, 4 for Good, or 5 for Excellent.</a:t>
            </a:r>
            <a:endParaRPr lang="en-US" sz="1600" b="0" dirty="0"/>
          </a:p>
          <a:p>
            <a:endParaRPr lang="en-US" sz="1600" dirty="0"/>
          </a:p>
        </p:txBody>
      </p:sp>
      <p:sp>
        <p:nvSpPr>
          <p:cNvPr id="4" name="Date Placeholder 3"/>
          <p:cNvSpPr>
            <a:spLocks noGrp="1"/>
          </p:cNvSpPr>
          <p:nvPr>
            <p:ph type="dt" sz="half" idx="15"/>
          </p:nvPr>
        </p:nvSpPr>
        <p:spPr/>
        <p:txBody>
          <a:bodyPr/>
          <a:lstStyle/>
          <a:p>
            <a:pPr>
              <a:defRPr/>
            </a:pPr>
            <a:fld id="{97FE95F6-5745-4D4C-9F81-9D2968549543}"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22</a:t>
            </a:fld>
            <a:endParaRPr lang="fi-FI"/>
          </a:p>
        </p:txBody>
      </p:sp>
    </p:spTree>
    <p:extLst>
      <p:ext uri="{BB962C8B-B14F-4D97-AF65-F5344CB8AC3E}">
        <p14:creationId xmlns:p14="http://schemas.microsoft.com/office/powerpoint/2010/main" val="518777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 be discussed</a:t>
            </a:r>
            <a:endParaRPr lang="en-US" dirty="0"/>
          </a:p>
        </p:txBody>
      </p:sp>
      <p:sp>
        <p:nvSpPr>
          <p:cNvPr id="3" name="Content Placeholder 2"/>
          <p:cNvSpPr>
            <a:spLocks noGrp="1"/>
          </p:cNvSpPr>
          <p:nvPr>
            <p:ph sz="quarter" idx="14"/>
          </p:nvPr>
        </p:nvSpPr>
        <p:spPr/>
        <p:txBody>
          <a:bodyPr/>
          <a:lstStyle/>
          <a:p>
            <a:r>
              <a:rPr lang="en-US" dirty="0" smtClean="0"/>
              <a:t>What would be your quality metrics in your on-going project?</a:t>
            </a:r>
            <a:endParaRPr lang="en-US" dirty="0"/>
          </a:p>
        </p:txBody>
      </p:sp>
      <p:sp>
        <p:nvSpPr>
          <p:cNvPr id="4" name="Date Placeholder 3"/>
          <p:cNvSpPr>
            <a:spLocks noGrp="1"/>
          </p:cNvSpPr>
          <p:nvPr>
            <p:ph type="dt" sz="half" idx="15"/>
          </p:nvPr>
        </p:nvSpPr>
        <p:spPr/>
        <p:txBody>
          <a:bodyPr/>
          <a:lstStyle/>
          <a:p>
            <a:pPr>
              <a:defRPr/>
            </a:pPr>
            <a:fld id="{5585E063-917D-4341-B067-9A4E32C422B0}"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23</a:t>
            </a:fld>
            <a:endParaRPr lang="fi-FI"/>
          </a:p>
        </p:txBody>
      </p:sp>
    </p:spTree>
    <p:extLst>
      <p:ext uri="{BB962C8B-B14F-4D97-AF65-F5344CB8AC3E}">
        <p14:creationId xmlns:p14="http://schemas.microsoft.com/office/powerpoint/2010/main" val="2812481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Human Resource management planning tasks</a:t>
            </a:r>
            <a:endParaRPr lang="en-US" dirty="0"/>
          </a:p>
        </p:txBody>
      </p:sp>
      <p:sp>
        <p:nvSpPr>
          <p:cNvPr id="3" name="Content Placeholder 2"/>
          <p:cNvSpPr>
            <a:spLocks noGrp="1"/>
          </p:cNvSpPr>
          <p:nvPr>
            <p:ph sz="quarter" idx="14"/>
          </p:nvPr>
        </p:nvSpPr>
        <p:spPr>
          <a:xfrm>
            <a:off x="540001" y="1685675"/>
            <a:ext cx="8085599" cy="4081712"/>
          </a:xfrm>
        </p:spPr>
        <p:txBody>
          <a:bodyPr/>
          <a:lstStyle/>
          <a:p>
            <a:pPr marL="342900" indent="-342900">
              <a:buFont typeface="Arial" panose="020B0604020202020204" pitchFamily="34" charset="0"/>
              <a:buChar char="•"/>
            </a:pPr>
            <a:r>
              <a:rPr lang="en-US" dirty="0" smtClean="0"/>
              <a:t>“People </a:t>
            </a:r>
            <a:r>
              <a:rPr lang="en-US" dirty="0"/>
              <a:t>are our most important asset.” People determine the success and failure of organizations and </a:t>
            </a:r>
            <a:r>
              <a:rPr lang="en-US" dirty="0" smtClean="0"/>
              <a:t>projects.</a:t>
            </a:r>
          </a:p>
          <a:p>
            <a:pPr marL="342900" indent="-342900">
              <a:buFont typeface="Arial" panose="020B0604020202020204" pitchFamily="34" charset="0"/>
              <a:buChar char="•"/>
            </a:pPr>
            <a:r>
              <a:rPr lang="en-US" dirty="0" smtClean="0"/>
              <a:t>Project </a:t>
            </a:r>
            <a:r>
              <a:rPr lang="en-US" dirty="0"/>
              <a:t>human resource management is concerned with making effective use of the people involved with a </a:t>
            </a:r>
            <a:r>
              <a:rPr lang="en-US" dirty="0" smtClean="0"/>
              <a:t>project</a:t>
            </a:r>
          </a:p>
          <a:p>
            <a:pPr marL="342900" indent="-342900">
              <a:buFont typeface="Arial" panose="020B0604020202020204" pitchFamily="34" charset="0"/>
              <a:buChar char="•"/>
            </a:pPr>
            <a:r>
              <a:rPr lang="en-US" dirty="0" smtClean="0"/>
              <a:t>The </a:t>
            </a:r>
            <a:r>
              <a:rPr lang="en-US" dirty="0"/>
              <a:t>main output produced as part of project human resource management planning is a project human resource management plan, which includes a project organizational chart, a responsibility assignment matrix, a resource histogram, and a staffing management </a:t>
            </a:r>
            <a:r>
              <a:rPr lang="en-US" dirty="0" smtClean="0"/>
              <a:t>plan</a:t>
            </a:r>
          </a:p>
          <a:p>
            <a:pPr marL="342900" indent="-342900">
              <a:buFont typeface="Arial" panose="020B0604020202020204" pitchFamily="34" charset="0"/>
              <a:buChar char="•"/>
            </a:pPr>
            <a:r>
              <a:rPr lang="en-US" dirty="0" smtClean="0"/>
              <a:t>Other </a:t>
            </a:r>
            <a:r>
              <a:rPr lang="en-US" dirty="0"/>
              <a:t>topics, such as motivation and dealing with people problems, are discussed in Chapter 6 in the course handbook.</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AF89FB69-2893-46F5-B85B-5E385BA77E45}"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24</a:t>
            </a:fld>
            <a:endParaRPr lang="fi-FI"/>
          </a:p>
        </p:txBody>
      </p:sp>
    </p:spTree>
    <p:extLst>
      <p:ext uri="{BB962C8B-B14F-4D97-AF65-F5344CB8AC3E}">
        <p14:creationId xmlns:p14="http://schemas.microsoft.com/office/powerpoint/2010/main" val="2732432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organizational charts</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Similar to a company’s organizational chart, a project organizational chart is a graphical representation of how authority and responsibility is distributed within the project</a:t>
            </a:r>
          </a:p>
          <a:p>
            <a:pPr marL="342900" indent="-342900">
              <a:buFont typeface="Arial" panose="020B0604020202020204" pitchFamily="34" charset="0"/>
              <a:buChar char="•"/>
            </a:pPr>
            <a:r>
              <a:rPr lang="en-US" dirty="0"/>
              <a:t>The size and complexity of the project determines how simple or complex the organizational chart is</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E0B1CF45-5695-4072-92C6-B2FAD8C43FFA}"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25</a:t>
            </a:fld>
            <a:endParaRPr lang="fi-FI"/>
          </a:p>
        </p:txBody>
      </p:sp>
    </p:spTree>
    <p:extLst>
      <p:ext uri="{BB962C8B-B14F-4D97-AF65-F5344CB8AC3E}">
        <p14:creationId xmlns:p14="http://schemas.microsoft.com/office/powerpoint/2010/main" val="1260106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sample project organizational chart</a:t>
            </a:r>
            <a:endParaRPr lang="en-US" dirty="0"/>
          </a:p>
        </p:txBody>
      </p:sp>
      <p:sp>
        <p:nvSpPr>
          <p:cNvPr id="4" name="Date Placeholder 3"/>
          <p:cNvSpPr>
            <a:spLocks noGrp="1"/>
          </p:cNvSpPr>
          <p:nvPr>
            <p:ph type="dt" sz="half" idx="15"/>
          </p:nvPr>
        </p:nvSpPr>
        <p:spPr/>
        <p:txBody>
          <a:bodyPr/>
          <a:lstStyle/>
          <a:p>
            <a:pPr>
              <a:defRPr/>
            </a:pPr>
            <a:fld id="{DC9174FB-91C7-49D3-B30C-A08C3E0460B4}"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26</a:t>
            </a:fld>
            <a:endParaRPr lang="fi-FI"/>
          </a:p>
        </p:txBody>
      </p:sp>
      <p:pic>
        <p:nvPicPr>
          <p:cNvPr id="7" name="Picture 5" descr="Fig05-06.bmp"/>
          <p:cNvPicPr>
            <a:picLocks noGrp="1" noChangeAspect="1"/>
          </p:cNvPicPr>
          <p:nvPr>
            <p:ph sz="quarter" idx="14"/>
          </p:nvPr>
        </p:nvPicPr>
        <p:blipFill>
          <a:blip r:embed="rId2" cstate="print"/>
          <a:srcRect l="3586" t="12819" r="3187" b="10268"/>
          <a:stretch>
            <a:fillRect/>
          </a:stretch>
        </p:blipFill>
        <p:spPr bwMode="auto">
          <a:xfrm>
            <a:off x="921011" y="1035424"/>
            <a:ext cx="6670473" cy="4617522"/>
          </a:xfrm>
          <a:prstGeom prst="rect">
            <a:avLst/>
          </a:prstGeom>
          <a:noFill/>
          <a:ln w="9525">
            <a:solidFill>
              <a:schemeClr val="tx1"/>
            </a:solidFill>
            <a:miter lim="800000"/>
            <a:headEnd/>
            <a:tailEnd/>
          </a:ln>
          <a:effectLst>
            <a:outerShdw blurRad="50800" dist="127000" dir="2700000" algn="ctr" rotWithShape="0">
              <a:srgbClr val="000000">
                <a:alpha val="43137"/>
              </a:srgbClr>
            </a:outerShdw>
          </a:effectLst>
        </p:spPr>
      </p:pic>
    </p:spTree>
    <p:extLst>
      <p:ext uri="{BB962C8B-B14F-4D97-AF65-F5344CB8AC3E}">
        <p14:creationId xmlns:p14="http://schemas.microsoft.com/office/powerpoint/2010/main" val="845186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Responsibility assignment matrices</a:t>
            </a:r>
            <a:endParaRPr lang="en-US" dirty="0"/>
          </a:p>
        </p:txBody>
      </p:sp>
      <p:sp>
        <p:nvSpPr>
          <p:cNvPr id="3" name="Content Placeholder 2"/>
          <p:cNvSpPr>
            <a:spLocks noGrp="1"/>
          </p:cNvSpPr>
          <p:nvPr>
            <p:ph sz="quarter" idx="14"/>
          </p:nvPr>
        </p:nvSpPr>
        <p:spPr/>
        <p:txBody>
          <a:bodyPr/>
          <a:lstStyle/>
          <a:p>
            <a:pPr marL="342900" indent="-342900">
              <a:lnSpc>
                <a:spcPct val="90000"/>
              </a:lnSpc>
              <a:buFont typeface="Arial" panose="020B0604020202020204" pitchFamily="34" charset="0"/>
              <a:buChar char="•"/>
            </a:pPr>
            <a:r>
              <a:rPr lang="en-US" dirty="0"/>
              <a:t>A responsibility assignment matrix (RAM) </a:t>
            </a:r>
            <a:r>
              <a:rPr lang="en-US" dirty="0" smtClean="0"/>
              <a:t>is </a:t>
            </a:r>
            <a:r>
              <a:rPr lang="en-US" dirty="0"/>
              <a:t>a matrix that maps the work of the project as described in the work breakdown structure (WBS) to the people responsible for performing the work</a:t>
            </a:r>
          </a:p>
          <a:p>
            <a:pPr marL="342900" indent="-342900">
              <a:lnSpc>
                <a:spcPct val="90000"/>
              </a:lnSpc>
              <a:buFont typeface="Arial" panose="020B0604020202020204" pitchFamily="34" charset="0"/>
              <a:buChar char="•"/>
            </a:pPr>
            <a:r>
              <a:rPr lang="en-US" dirty="0"/>
              <a:t>For smaller projects, it is best to assign WBS activities to individuals; for larger projects, it is more effective to assign the work to organizational units or teams</a:t>
            </a:r>
          </a:p>
          <a:p>
            <a:pPr marL="342900" indent="-342900">
              <a:lnSpc>
                <a:spcPct val="90000"/>
              </a:lnSpc>
              <a:buFont typeface="Arial" panose="020B0604020202020204" pitchFamily="34" charset="0"/>
              <a:buChar char="•"/>
            </a:pPr>
            <a:r>
              <a:rPr lang="en-US" dirty="0"/>
              <a:t>RACI charts are a type of RAM that show Responsibility (who does the task), Accountability (who signs off on the task or has authority for it), Consultation (who has information necessary to complete the task), and Informed (who needs to be notified of task status/results) roles for project stakeholders</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C2BA83AF-BA3B-4257-B6AC-E736F624C705}"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27</a:t>
            </a:fld>
            <a:endParaRPr lang="fi-FI"/>
          </a:p>
        </p:txBody>
      </p:sp>
    </p:spTree>
    <p:extLst>
      <p:ext uri="{BB962C8B-B14F-4D97-AF65-F5344CB8AC3E}">
        <p14:creationId xmlns:p14="http://schemas.microsoft.com/office/powerpoint/2010/main" val="1715786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sample RACI chart</a:t>
            </a:r>
            <a:endParaRPr lang="en-US" dirty="0"/>
          </a:p>
        </p:txBody>
      </p:sp>
      <p:sp>
        <p:nvSpPr>
          <p:cNvPr id="4" name="Date Placeholder 3"/>
          <p:cNvSpPr>
            <a:spLocks noGrp="1"/>
          </p:cNvSpPr>
          <p:nvPr>
            <p:ph type="dt" sz="half" idx="15"/>
          </p:nvPr>
        </p:nvSpPr>
        <p:spPr/>
        <p:txBody>
          <a:bodyPr/>
          <a:lstStyle/>
          <a:p>
            <a:pPr>
              <a:defRPr/>
            </a:pPr>
            <a:fld id="{FCA78D16-7F81-4FBD-A6C7-D443BCE78BB9}"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28</a:t>
            </a:fld>
            <a:endParaRPr lang="fi-FI"/>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216080074"/>
              </p:ext>
            </p:extLst>
          </p:nvPr>
        </p:nvGraphicFramePr>
        <p:xfrm>
          <a:off x="862479" y="1250578"/>
          <a:ext cx="7246096" cy="4101351"/>
        </p:xfrm>
        <a:graphic>
          <a:graphicData uri="http://schemas.openxmlformats.org/drawingml/2006/table">
            <a:tbl>
              <a:tblPr/>
              <a:tblGrid>
                <a:gridCol w="1678974"/>
                <a:gridCol w="1219465"/>
                <a:gridCol w="1449219"/>
                <a:gridCol w="1449219"/>
                <a:gridCol w="1449219"/>
              </a:tblGrid>
              <a:tr h="486971">
                <a:tc>
                  <a:txBody>
                    <a:bodyPr/>
                    <a:lstStyle/>
                    <a:p>
                      <a:pPr marL="0" marR="0">
                        <a:spcBef>
                          <a:spcPts val="0"/>
                        </a:spcBef>
                        <a:spcAft>
                          <a:spcPts val="0"/>
                        </a:spcAft>
                      </a:pPr>
                      <a:r>
                        <a:rPr lang="en-US" sz="1400" b="1" dirty="0">
                          <a:latin typeface="+mn-lt"/>
                          <a:ea typeface="Times New Roman"/>
                          <a:cs typeface="Times New Roman" pitchFamily="18" charset="0"/>
                        </a:rPr>
                        <a:t>Tasks</a:t>
                      </a:r>
                      <a:endParaRPr lang="en-US" sz="1400" dirty="0">
                        <a:latin typeface="+mn-lt"/>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mn-lt"/>
                          <a:ea typeface="Times New Roman"/>
                          <a:cs typeface="Times New Roman" pitchFamily="18" charset="0"/>
                        </a:rPr>
                        <a:t>Kristin</a:t>
                      </a:r>
                      <a:endParaRPr lang="en-US" sz="1400" dirty="0">
                        <a:latin typeface="+mn-lt"/>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mn-lt"/>
                          <a:ea typeface="Times New Roman"/>
                          <a:cs typeface="Times New Roman" pitchFamily="18" charset="0"/>
                        </a:rPr>
                        <a:t>Jamie</a:t>
                      </a:r>
                      <a:endParaRPr lang="en-US" sz="1400" dirty="0">
                        <a:latin typeface="+mn-lt"/>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mn-lt"/>
                          <a:ea typeface="Times New Roman"/>
                          <a:cs typeface="Times New Roman" pitchFamily="18" charset="0"/>
                        </a:rPr>
                        <a:t>Mohamed</a:t>
                      </a:r>
                      <a:endParaRPr lang="en-US" sz="1400" dirty="0">
                        <a:latin typeface="+mn-lt"/>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b="1" dirty="0">
                          <a:latin typeface="+mn-lt"/>
                          <a:ea typeface="Times New Roman"/>
                          <a:cs typeface="Times New Roman" pitchFamily="18" charset="0"/>
                        </a:rPr>
                        <a:t>Supplier A</a:t>
                      </a:r>
                      <a:endParaRPr lang="en-US" sz="1400" dirty="0">
                        <a:latin typeface="+mn-lt"/>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44">
                <a:tc>
                  <a:txBody>
                    <a:bodyPr/>
                    <a:lstStyle/>
                    <a:p>
                      <a:pPr marL="0" marR="0">
                        <a:spcBef>
                          <a:spcPts val="0"/>
                        </a:spcBef>
                        <a:spcAft>
                          <a:spcPts val="0"/>
                        </a:spcAft>
                      </a:pPr>
                      <a:r>
                        <a:rPr lang="en-US" sz="1400" dirty="0">
                          <a:latin typeface="+mn-lt"/>
                          <a:ea typeface="Times New Roman"/>
                          <a:cs typeface="Times New Roman" pitchFamily="18" charset="0"/>
                        </a:rPr>
                        <a:t>Needs assessment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677">
                <a:tc>
                  <a:txBody>
                    <a:bodyPr/>
                    <a:lstStyle/>
                    <a:p>
                      <a:pPr marL="0" marR="0">
                        <a:spcBef>
                          <a:spcPts val="0"/>
                        </a:spcBef>
                        <a:spcAft>
                          <a:spcPts val="0"/>
                        </a:spcAft>
                      </a:pPr>
                      <a:r>
                        <a:rPr lang="en-US" sz="1400" dirty="0">
                          <a:latin typeface="+mn-lt"/>
                          <a:ea typeface="Times New Roman"/>
                          <a:cs typeface="Times New Roman" pitchFamily="18" charset="0"/>
                        </a:rPr>
                        <a:t>Research of existing training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R,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784">
                <a:tc>
                  <a:txBody>
                    <a:bodyPr/>
                    <a:lstStyle/>
                    <a:p>
                      <a:pPr marL="0" marR="0">
                        <a:spcBef>
                          <a:spcPts val="0"/>
                        </a:spcBef>
                        <a:spcAft>
                          <a:spcPts val="0"/>
                        </a:spcAft>
                      </a:pPr>
                      <a:r>
                        <a:rPr lang="en-US" sz="1400" dirty="0">
                          <a:latin typeface="+mn-lt"/>
                          <a:ea typeface="Times New Roman"/>
                          <a:cs typeface="Times New Roman" pitchFamily="18" charset="0"/>
                        </a:rPr>
                        <a:t>Partnerships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R,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677">
                <a:tc>
                  <a:txBody>
                    <a:bodyPr/>
                    <a:lstStyle/>
                    <a:p>
                      <a:pPr marL="0" marR="0">
                        <a:spcBef>
                          <a:spcPts val="0"/>
                        </a:spcBef>
                        <a:spcAft>
                          <a:spcPts val="0"/>
                        </a:spcAft>
                      </a:pPr>
                      <a:r>
                        <a:rPr lang="en-US" sz="1400" dirty="0">
                          <a:latin typeface="+mn-lt"/>
                          <a:ea typeface="Times New Roman"/>
                          <a:cs typeface="Times New Roman" pitchFamily="18" charset="0"/>
                        </a:rPr>
                        <a:t>Course development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677">
                <a:tc>
                  <a:txBody>
                    <a:bodyPr/>
                    <a:lstStyle/>
                    <a:p>
                      <a:pPr marL="0" marR="0">
                        <a:spcBef>
                          <a:spcPts val="0"/>
                        </a:spcBef>
                        <a:spcAft>
                          <a:spcPts val="0"/>
                        </a:spcAft>
                      </a:pPr>
                      <a:r>
                        <a:rPr lang="en-US" sz="1400" dirty="0">
                          <a:latin typeface="+mn-lt"/>
                          <a:ea typeface="Times New Roman"/>
                          <a:cs typeface="Times New Roman" pitchFamily="18" charset="0"/>
                        </a:rPr>
                        <a:t>Course administration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44">
                <a:tc>
                  <a:txBody>
                    <a:bodyPr/>
                    <a:lstStyle/>
                    <a:p>
                      <a:pPr marL="0" marR="0">
                        <a:spcBef>
                          <a:spcPts val="0"/>
                        </a:spcBef>
                        <a:spcAft>
                          <a:spcPts val="0"/>
                        </a:spcAft>
                      </a:pPr>
                      <a:r>
                        <a:rPr lang="en-US" sz="1400" dirty="0">
                          <a:latin typeface="+mn-lt"/>
                          <a:ea typeface="Times New Roman"/>
                          <a:cs typeface="Times New Roman" pitchFamily="18" charset="0"/>
                        </a:rPr>
                        <a:t>Course evaluation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6677">
                <a:tc>
                  <a:txBody>
                    <a:bodyPr/>
                    <a:lstStyle/>
                    <a:p>
                      <a:pPr marL="0" marR="0">
                        <a:spcBef>
                          <a:spcPts val="0"/>
                        </a:spcBef>
                        <a:spcAft>
                          <a:spcPts val="0"/>
                        </a:spcAft>
                      </a:pPr>
                      <a:r>
                        <a:rPr lang="en-US" sz="1400" dirty="0">
                          <a:latin typeface="+mn-lt"/>
                          <a:ea typeface="Times New Roman"/>
                          <a:cs typeface="Times New Roman" pitchFamily="18" charset="0"/>
                        </a:rPr>
                        <a:t>Stakeholder communications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R,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latin typeface="+mn-lt"/>
                          <a:ea typeface="Times New Roman"/>
                          <a:cs typeface="Times New Roman"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6"/>
          <p:cNvSpPr>
            <a:spLocks noChangeArrowheads="1"/>
          </p:cNvSpPr>
          <p:nvPr/>
        </p:nvSpPr>
        <p:spPr bwMode="auto">
          <a:xfrm>
            <a:off x="1846727" y="5455024"/>
            <a:ext cx="5715000" cy="286232"/>
          </a:xfrm>
          <a:prstGeom prst="rect">
            <a:avLst/>
          </a:prstGeom>
          <a:noFill/>
          <a:ln w="9525" cap="flat" cmpd="sng" algn="ctr">
            <a:noFill/>
            <a:prstDash val="solid"/>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90000"/>
              </a:lnSpc>
              <a:spcBef>
                <a:spcPct val="20000"/>
              </a:spcBef>
              <a:spcAft>
                <a:spcPct val="0"/>
              </a:spcAft>
              <a:buClrTx/>
              <a:buSzTx/>
              <a:buNone/>
              <a:tabLst/>
            </a:pPr>
            <a:r>
              <a:rPr kumimoji="0" lang="en-US" sz="1400" b="0" i="0" u="none" strike="noStrike" cap="none" normalizeH="0" baseline="0" dirty="0" smtClean="0">
                <a:ln>
                  <a:noFill/>
                </a:ln>
                <a:solidFill>
                  <a:schemeClr val="tx1"/>
                </a:solidFill>
                <a:effectLst/>
                <a:latin typeface="+mn-lt"/>
                <a:ea typeface="Times New Roman" pitchFamily="18" charset="0"/>
                <a:cs typeface="Times New Roman" pitchFamily="18" charset="0"/>
              </a:rPr>
              <a:t>R: Responsible      A: Accountable      C: Consulted      I: Informed</a:t>
            </a:r>
            <a:endParaRPr kumimoji="0" lang="en-US" sz="2800" b="0" i="0" u="none" strike="noStrike" cap="none" normalizeH="0" baseline="0" dirty="0" smtClean="0">
              <a:ln>
                <a:noFill/>
              </a:ln>
              <a:solidFill>
                <a:schemeClr val="tx1"/>
              </a:solidFill>
              <a:effectLst/>
              <a:latin typeface="+mn-lt"/>
              <a:cs typeface="Times New Roman" pitchFamily="18" charset="0"/>
            </a:endParaRPr>
          </a:p>
        </p:txBody>
      </p:sp>
    </p:spTree>
    <p:extLst>
      <p:ext uri="{BB962C8B-B14F-4D97-AF65-F5344CB8AC3E}">
        <p14:creationId xmlns:p14="http://schemas.microsoft.com/office/powerpoint/2010/main" val="1075658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web sites</a:t>
            </a:r>
            <a:endParaRPr lang="en-US" dirty="0"/>
          </a:p>
        </p:txBody>
      </p:sp>
      <p:sp>
        <p:nvSpPr>
          <p:cNvPr id="3" name="Content Placeholder 2"/>
          <p:cNvSpPr>
            <a:spLocks noGrp="1"/>
          </p:cNvSpPr>
          <p:nvPr>
            <p:ph sz="quarter" idx="14"/>
          </p:nvPr>
        </p:nvSpPr>
        <p:spPr>
          <a:xfrm>
            <a:off x="540001" y="1385047"/>
            <a:ext cx="8085599" cy="4132185"/>
          </a:xfrm>
        </p:spPr>
        <p:txBody>
          <a:bodyPr/>
          <a:lstStyle/>
          <a:p>
            <a:pPr marL="342900" indent="-342900">
              <a:lnSpc>
                <a:spcPct val="80000"/>
              </a:lnSpc>
              <a:buFont typeface="Arial" panose="020B0604020202020204" pitchFamily="34" charset="0"/>
              <a:buChar char="•"/>
            </a:pPr>
            <a:r>
              <a:rPr lang="en-US" dirty="0"/>
              <a:t>Project Web sites provide a centralized way of delivering project documents and other communications</a:t>
            </a:r>
          </a:p>
          <a:p>
            <a:pPr marL="342900" indent="-342900">
              <a:lnSpc>
                <a:spcPct val="80000"/>
              </a:lnSpc>
              <a:buFont typeface="Arial" panose="020B0604020202020204" pitchFamily="34" charset="0"/>
              <a:buChar char="•"/>
            </a:pPr>
            <a:r>
              <a:rPr lang="en-US" dirty="0"/>
              <a:t>Some project teams also create blogs—easy-to-use journals on the Web that allow users to write entries, create links, and upload pictures, while allowing readers to post comments to particular journal entries</a:t>
            </a:r>
          </a:p>
          <a:p>
            <a:pPr marL="342900" indent="-342900">
              <a:lnSpc>
                <a:spcPct val="80000"/>
              </a:lnSpc>
              <a:buFont typeface="Arial" panose="020B0604020202020204" pitchFamily="34" charset="0"/>
              <a:buChar char="•"/>
            </a:pPr>
            <a:r>
              <a:rPr lang="en-US" dirty="0"/>
              <a:t>Project teams can develop project Web sites using Web-authoring tools, such as SharePoint Designer or Macromedia Dreamweaver; enterprise project management software, if available; or a combination of the two approaches</a:t>
            </a:r>
          </a:p>
          <a:p>
            <a:pPr marL="342900" indent="-342900">
              <a:lnSpc>
                <a:spcPct val="80000"/>
              </a:lnSpc>
              <a:buFont typeface="Arial" panose="020B0604020202020204" pitchFamily="34" charset="0"/>
              <a:buChar char="•"/>
            </a:pPr>
            <a:r>
              <a:rPr lang="en-US" dirty="0"/>
              <a:t>Part of the Web site might be open to outside users, whereas other parts might be accessible only by certain stakeholders</a:t>
            </a:r>
          </a:p>
          <a:p>
            <a:pPr marL="342900" indent="-342900">
              <a:lnSpc>
                <a:spcPct val="80000"/>
              </a:lnSpc>
              <a:buFont typeface="Arial" panose="020B0604020202020204" pitchFamily="34" charset="0"/>
              <a:buChar char="•"/>
            </a:pPr>
            <a:r>
              <a:rPr lang="en-US" dirty="0"/>
              <a:t>It is important to decide if and how to use a project Web site to help meet project communications requirements</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844E008C-B7E5-4D79-A837-447B83DD3A20}"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29</a:t>
            </a:fld>
            <a:endParaRPr lang="fi-FI"/>
          </a:p>
        </p:txBody>
      </p:sp>
    </p:spTree>
    <p:extLst>
      <p:ext uri="{BB962C8B-B14F-4D97-AF65-F5344CB8AC3E}">
        <p14:creationId xmlns:p14="http://schemas.microsoft.com/office/powerpoint/2010/main" val="1071411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085599" cy="853390"/>
          </a:xfrm>
        </p:spPr>
        <p:txBody>
          <a:bodyPr/>
          <a:lstStyle/>
          <a:p>
            <a:r>
              <a:rPr lang="en-US" dirty="0" smtClean="0"/>
              <a:t>Contents</a:t>
            </a:r>
            <a:endParaRPr lang="en-US" dirty="0"/>
          </a:p>
        </p:txBody>
      </p:sp>
      <p:sp>
        <p:nvSpPr>
          <p:cNvPr id="3" name="Content Placeholder 2"/>
          <p:cNvSpPr>
            <a:spLocks noGrp="1"/>
          </p:cNvSpPr>
          <p:nvPr>
            <p:ph sz="quarter" idx="14"/>
          </p:nvPr>
        </p:nvSpPr>
        <p:spPr>
          <a:xfrm>
            <a:off x="540001" y="1396315"/>
            <a:ext cx="8085599" cy="4371072"/>
          </a:xfrm>
        </p:spPr>
        <p:txBody>
          <a:bodyPr/>
          <a:lstStyle/>
          <a:p>
            <a:pPr marL="342900" indent="-342900">
              <a:buFont typeface="Arial" panose="020B0604020202020204" pitchFamily="34" charset="0"/>
              <a:buChar char="•"/>
            </a:pPr>
            <a:r>
              <a:rPr lang="en-US" dirty="0" smtClean="0"/>
              <a:t>Risk management and quality</a:t>
            </a:r>
          </a:p>
          <a:p>
            <a:pPr marL="342900" indent="-342900">
              <a:buFont typeface="Arial" panose="020B0604020202020204" pitchFamily="34" charset="0"/>
              <a:buChar char="•"/>
            </a:pPr>
            <a:r>
              <a:rPr lang="en-US" dirty="0" smtClean="0"/>
              <a:t>Communications </a:t>
            </a:r>
            <a:r>
              <a:rPr lang="en-US" dirty="0" smtClean="0"/>
              <a:t>planning</a:t>
            </a:r>
            <a:endParaRPr lang="en-US" dirty="0" smtClean="0"/>
          </a:p>
        </p:txBody>
      </p:sp>
      <p:sp>
        <p:nvSpPr>
          <p:cNvPr id="4" name="Date Placeholder 3"/>
          <p:cNvSpPr>
            <a:spLocks noGrp="1"/>
          </p:cNvSpPr>
          <p:nvPr>
            <p:ph type="dt" sz="half" idx="15"/>
          </p:nvPr>
        </p:nvSpPr>
        <p:spPr/>
        <p:txBody>
          <a:bodyPr/>
          <a:lstStyle/>
          <a:p>
            <a:pPr>
              <a:defRPr/>
            </a:pPr>
            <a:fld id="{C4AD70DD-1AF1-4F8B-89AE-7CCE50CBB7B6}" type="datetime3">
              <a:rPr lang="en-US" smtClean="0"/>
              <a:t>8 May 2019</a:t>
            </a:fld>
            <a:endParaRPr lang="fi-FI" dirty="0"/>
          </a:p>
        </p:txBody>
      </p:sp>
      <p:sp>
        <p:nvSpPr>
          <p:cNvPr id="5" name="Footer Placeholder 4"/>
          <p:cNvSpPr>
            <a:spLocks noGrp="1"/>
          </p:cNvSpPr>
          <p:nvPr>
            <p:ph type="ftr" sz="quarter" idx="16"/>
          </p:nvPr>
        </p:nvSpPr>
        <p:spPr/>
        <p:txBody>
          <a:bodyPr/>
          <a:lstStyle/>
          <a:p>
            <a:pPr>
              <a:defRPr/>
            </a:pPr>
            <a:r>
              <a:rPr lang="fi-FI" smtClean="0"/>
              <a:t>ISE/MM</a:t>
            </a:r>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a:t>
            </a:fld>
            <a:endParaRPr lang="fi-FI" dirty="0"/>
          </a:p>
        </p:txBody>
      </p:sp>
      <p:sp>
        <p:nvSpPr>
          <p:cNvPr id="7" name="Content Placeholder 2"/>
          <p:cNvSpPr txBox="1">
            <a:spLocks/>
          </p:cNvSpPr>
          <p:nvPr/>
        </p:nvSpPr>
        <p:spPr>
          <a:xfrm>
            <a:off x="2476500" y="4373029"/>
            <a:ext cx="6149100" cy="1189572"/>
          </a:xfrm>
          <a:prstGeom prst="rect">
            <a:avLst/>
          </a:prstGeom>
          <a:ln w="25400">
            <a:solidFill>
              <a:schemeClr val="accent1"/>
            </a:solidFill>
            <a:prstDash val="sysDash"/>
          </a:ln>
        </p:spPr>
        <p:txBody>
          <a:bodyPr vert="horz" lIns="0" tIns="0" rIns="0" bIns="0"/>
          <a:lstStyle>
            <a:lvl1pPr marL="0" indent="0" algn="l" defTabSz="457200" rtl="0" eaLnBrk="1" fontAlgn="base" hangingPunct="1">
              <a:spcBef>
                <a:spcPct val="20000"/>
              </a:spcBef>
              <a:spcAft>
                <a:spcPct val="0"/>
              </a:spcAft>
              <a:buFont typeface="Arial" charset="0"/>
              <a:buNone/>
              <a:defRPr sz="2100" b="1" kern="1200">
                <a:solidFill>
                  <a:schemeClr val="tx1"/>
                </a:solidFill>
                <a:latin typeface="+mj-lt"/>
                <a:ea typeface="ＭＳ Ｐゴシック" charset="0"/>
                <a:cs typeface="MS PGothic" pitchFamily="34" charset="-128"/>
              </a:defRPr>
            </a:lvl1pPr>
            <a:lvl2pPr marL="237600" indent="-212400" algn="l" defTabSz="457200" rtl="0" eaLnBrk="1" fontAlgn="base" hangingPunct="1">
              <a:spcBef>
                <a:spcPct val="20000"/>
              </a:spcBef>
              <a:spcAft>
                <a:spcPct val="0"/>
              </a:spcAft>
              <a:buFont typeface="Arial"/>
              <a:buChar char="•"/>
              <a:defRPr sz="2000" kern="1200">
                <a:solidFill>
                  <a:schemeClr val="tx1"/>
                </a:solidFill>
                <a:latin typeface="Georgia"/>
                <a:ea typeface="MS PGothic" pitchFamily="34" charset="-128"/>
                <a:cs typeface="MS PGothic" charset="0"/>
              </a:defRPr>
            </a:lvl2pPr>
            <a:lvl3pPr marL="460800" indent="-230400" algn="l" defTabSz="457200" rtl="0" eaLnBrk="1" fontAlgn="base" hangingPunct="1">
              <a:spcBef>
                <a:spcPct val="20000"/>
              </a:spcBef>
              <a:spcAft>
                <a:spcPct val="0"/>
              </a:spcAft>
              <a:buFont typeface="Lucida Grande"/>
              <a:buChar char="-"/>
              <a:defRPr sz="1600" i="1" kern="1200">
                <a:solidFill>
                  <a:schemeClr val="tx1"/>
                </a:solidFill>
                <a:latin typeface="Georgia"/>
                <a:ea typeface="ヒラギノ角ゴ Pro W3" charset="-128"/>
                <a:cs typeface="Georgia"/>
              </a:defRPr>
            </a:lvl3pPr>
            <a:lvl4pPr marL="792000" indent="-194400" algn="l" defTabSz="457200" rtl="0" eaLnBrk="1" fontAlgn="base" hangingPunct="1">
              <a:spcBef>
                <a:spcPct val="20000"/>
              </a:spcBef>
              <a:spcAft>
                <a:spcPct val="0"/>
              </a:spcAft>
              <a:buFont typeface="Arial"/>
              <a:buChar char="•"/>
              <a:defRPr sz="1400" kern="1200" baseline="0">
                <a:solidFill>
                  <a:schemeClr val="tx1"/>
                </a:solidFill>
                <a:latin typeface="Georgia"/>
                <a:ea typeface="ヒラギノ角ゴ Pro W3" charset="-128"/>
                <a:cs typeface="ヒラギノ角ゴ Pro W3" charset="0"/>
              </a:defRPr>
            </a:lvl4pPr>
            <a:lvl5pPr marL="1087200" indent="-228600" algn="l" defTabSz="457200" rtl="0" eaLnBrk="1" fontAlgn="base" hangingPunct="1">
              <a:spcBef>
                <a:spcPct val="20000"/>
              </a:spcBef>
              <a:spcAft>
                <a:spcPct val="0"/>
              </a:spcAft>
              <a:buFont typeface="Courier New"/>
              <a:buChar char="o"/>
              <a:defRPr sz="1300" kern="1200" baseline="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dirty="0" smtClean="0"/>
              <a:t>This lecture refers to the course book</a:t>
            </a:r>
          </a:p>
          <a:p>
            <a:pPr marL="580500" lvl="1" indent="-342900">
              <a:buFont typeface="Arial" panose="020B0604020202020204" pitchFamily="34" charset="0"/>
              <a:buChar char="•"/>
            </a:pPr>
            <a:r>
              <a:rPr lang="en-US" sz="1400" dirty="0" smtClean="0"/>
              <a:t>Schwalbe (2013) Revised An Introduction to Project Management, </a:t>
            </a:r>
            <a:r>
              <a:rPr lang="en-US" sz="1100" dirty="0" smtClean="0"/>
              <a:t>Ch. 4</a:t>
            </a:r>
          </a:p>
        </p:txBody>
      </p:sp>
      <p:graphicFrame>
        <p:nvGraphicFramePr>
          <p:cNvPr id="8" name="Diagram 7"/>
          <p:cNvGraphicFramePr/>
          <p:nvPr>
            <p:extLst>
              <p:ext uri="{D42A27DB-BD31-4B8C-83A1-F6EECF244321}">
                <p14:modId xmlns:p14="http://schemas.microsoft.com/office/powerpoint/2010/main" val="1497623304"/>
              </p:ext>
            </p:extLst>
          </p:nvPr>
        </p:nvGraphicFramePr>
        <p:xfrm>
          <a:off x="2836937" y="40680"/>
          <a:ext cx="5939481" cy="1197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Oval 8"/>
          <p:cNvSpPr/>
          <p:nvPr/>
        </p:nvSpPr>
        <p:spPr>
          <a:xfrm flipH="1" flipV="1">
            <a:off x="6297109" y="317628"/>
            <a:ext cx="1356538" cy="647868"/>
          </a:xfrm>
          <a:prstGeom prst="ellipse">
            <a:avLst/>
          </a:prstGeom>
          <a:noFill/>
          <a:ln w="3810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29181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risk management planning tasks</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smtClean="0"/>
              <a:t>PMI </a:t>
            </a:r>
            <a:r>
              <a:rPr lang="en-US" dirty="0"/>
              <a:t>defines a project risk as an uncertainty that can have a </a:t>
            </a:r>
            <a:r>
              <a:rPr lang="en-US" i="1" dirty="0"/>
              <a:t>negative or positive </a:t>
            </a:r>
            <a:r>
              <a:rPr lang="en-US" dirty="0"/>
              <a:t>effect on meeting project </a:t>
            </a:r>
            <a:r>
              <a:rPr lang="en-US" dirty="0" smtClean="0"/>
              <a:t>objectives</a:t>
            </a:r>
          </a:p>
          <a:p>
            <a:pPr marL="342900" indent="-342900">
              <a:buFont typeface="Arial" panose="020B0604020202020204" pitchFamily="34" charset="0"/>
              <a:buChar char="•"/>
            </a:pPr>
            <a:r>
              <a:rPr lang="en-US" dirty="0" smtClean="0"/>
              <a:t>Note </a:t>
            </a:r>
            <a:r>
              <a:rPr lang="en-US" dirty="0"/>
              <a:t>that some people only view risks as negative and call positive risks </a:t>
            </a:r>
            <a:r>
              <a:rPr lang="en-US" dirty="0" smtClean="0"/>
              <a:t>opportunities</a:t>
            </a:r>
          </a:p>
          <a:p>
            <a:pPr marL="342900" indent="-342900">
              <a:buFont typeface="Arial" panose="020B0604020202020204" pitchFamily="34" charset="0"/>
              <a:buChar char="•"/>
            </a:pPr>
            <a:r>
              <a:rPr lang="en-US" dirty="0" smtClean="0"/>
              <a:t>Key </a:t>
            </a:r>
            <a:r>
              <a:rPr lang="en-US" dirty="0"/>
              <a:t>outputs include a risk management plan, a probability/impact matrix, a risk register, and risk-related contractual agreements</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98E39CA1-1E40-4249-9652-404A5E85F2D8}"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30</a:t>
            </a:fld>
            <a:endParaRPr lang="fi-FI"/>
          </a:p>
        </p:txBody>
      </p:sp>
    </p:spTree>
    <p:extLst>
      <p:ext uri="{BB962C8B-B14F-4D97-AF65-F5344CB8AC3E}">
        <p14:creationId xmlns:p14="http://schemas.microsoft.com/office/powerpoint/2010/main" val="985903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acceptability of risk</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GB" dirty="0">
                <a:cs typeface="ＭＳ Ｐゴシック" charset="0"/>
              </a:rPr>
              <a:t>The acceptability of a risk is determined by human, social and political considerations.</a:t>
            </a:r>
          </a:p>
          <a:p>
            <a:pPr marL="342900" indent="-342900">
              <a:buFont typeface="Arial" panose="020B0604020202020204" pitchFamily="34" charset="0"/>
              <a:buChar char="•"/>
            </a:pPr>
            <a:r>
              <a:rPr lang="en-GB" dirty="0">
                <a:cs typeface="ＭＳ Ｐゴシック" charset="0"/>
              </a:rPr>
              <a:t>In most societies, the boundaries between the regions are pushed upwards with time i.e. society is less willing to accept </a:t>
            </a:r>
            <a:r>
              <a:rPr lang="en-GB" dirty="0" smtClean="0">
                <a:cs typeface="ＭＳ Ｐゴシック" charset="0"/>
              </a:rPr>
              <a:t>risk</a:t>
            </a:r>
          </a:p>
          <a:p>
            <a:pPr marL="580500" lvl="1" indent="-342900">
              <a:buFont typeface="Arial" panose="020B0604020202020204" pitchFamily="34" charset="0"/>
              <a:buChar char="•"/>
            </a:pPr>
            <a:r>
              <a:rPr lang="en-GB" sz="2000" dirty="0" smtClean="0">
                <a:latin typeface="Georgia" panose="02040502050405020303" pitchFamily="18" charset="0"/>
                <a:ea typeface="ＭＳ Ｐゴシック" charset="0"/>
              </a:rPr>
              <a:t>For </a:t>
            </a:r>
            <a:r>
              <a:rPr lang="en-GB" sz="2000" dirty="0">
                <a:latin typeface="Georgia" panose="02040502050405020303" pitchFamily="18" charset="0"/>
                <a:ea typeface="ＭＳ Ｐゴシック" charset="0"/>
              </a:rPr>
              <a:t>example, the costs of cleaning up pollution may be less than the costs of preventing it but this may not be socially acceptable.</a:t>
            </a:r>
          </a:p>
          <a:p>
            <a:pPr marL="342900" indent="-342900">
              <a:buFont typeface="Arial" panose="020B0604020202020204" pitchFamily="34" charset="0"/>
              <a:buChar char="•"/>
            </a:pPr>
            <a:r>
              <a:rPr lang="en-GB" dirty="0">
                <a:cs typeface="ＭＳ Ｐゴシック" charset="0"/>
              </a:rPr>
              <a:t>Risk assessment is </a:t>
            </a:r>
            <a:r>
              <a:rPr lang="en-GB" dirty="0" smtClean="0">
                <a:cs typeface="ＭＳ Ｐゴシック" charset="0"/>
              </a:rPr>
              <a:t>subjective</a:t>
            </a:r>
          </a:p>
          <a:p>
            <a:pPr marL="580500" lvl="1" indent="-342900">
              <a:buFont typeface="Arial" panose="020B0604020202020204" pitchFamily="34" charset="0"/>
              <a:buChar char="•"/>
            </a:pPr>
            <a:r>
              <a:rPr lang="en-GB" sz="2000" dirty="0" smtClean="0">
                <a:latin typeface="Georgia" panose="02040502050405020303" pitchFamily="18" charset="0"/>
                <a:ea typeface="ＭＳ Ｐゴシック" charset="0"/>
              </a:rPr>
              <a:t>Risks </a:t>
            </a:r>
            <a:r>
              <a:rPr lang="en-GB" sz="2000" dirty="0">
                <a:latin typeface="Georgia" panose="02040502050405020303" pitchFamily="18" charset="0"/>
                <a:ea typeface="ＭＳ Ｐゴシック" charset="0"/>
              </a:rPr>
              <a:t>are identified as probable, unlikely, etc. This depends on who is making the assessment.</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5E89D8A4-9E4A-40D2-BF2E-FAE880715C48}"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31</a:t>
            </a:fld>
            <a:endParaRPr lang="fi-FI"/>
          </a:p>
        </p:txBody>
      </p:sp>
    </p:spTree>
    <p:extLst>
      <p:ext uri="{BB962C8B-B14F-4D97-AF65-F5344CB8AC3E}">
        <p14:creationId xmlns:p14="http://schemas.microsoft.com/office/powerpoint/2010/main" val="3757224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 potential areas of risks</a:t>
            </a:r>
            <a:endParaRPr lang="en-US" dirty="0"/>
          </a:p>
        </p:txBody>
      </p:sp>
      <p:sp>
        <p:nvSpPr>
          <p:cNvPr id="4" name="Date Placeholder 3"/>
          <p:cNvSpPr>
            <a:spLocks noGrp="1"/>
          </p:cNvSpPr>
          <p:nvPr>
            <p:ph type="dt" sz="half" idx="15"/>
          </p:nvPr>
        </p:nvSpPr>
        <p:spPr/>
        <p:txBody>
          <a:bodyPr/>
          <a:lstStyle/>
          <a:p>
            <a:pPr>
              <a:defRPr/>
            </a:pPr>
            <a:fld id="{48BD9DEF-7437-4D27-9D2E-855DB24797EA}"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32</a:t>
            </a:fld>
            <a:endParaRPr lang="fi-FI"/>
          </a:p>
        </p:txBody>
      </p:sp>
      <p:pic>
        <p:nvPicPr>
          <p:cNvPr id="7" name="Picture 3" descr="Figure16-4"/>
          <p:cNvPicPr>
            <a:picLocks noGrp="1" noChangeAspect="1" noChangeArrowheads="1"/>
          </p:cNvPicPr>
          <p:nvPr>
            <p:ph sz="quarter" idx="14"/>
          </p:nvPr>
        </p:nvPicPr>
        <p:blipFill>
          <a:blip r:embed="rId2" cstate="print"/>
          <a:srcRect/>
          <a:stretch>
            <a:fillRect/>
          </a:stretch>
        </p:blipFill>
        <p:spPr bwMode="auto">
          <a:xfrm>
            <a:off x="715876" y="1358154"/>
            <a:ext cx="7909724" cy="4175628"/>
          </a:xfrm>
          <a:prstGeom prst="rect">
            <a:avLst/>
          </a:prstGeom>
          <a:noFill/>
        </p:spPr>
      </p:pic>
    </p:spTree>
    <p:extLst>
      <p:ext uri="{BB962C8B-B14F-4D97-AF65-F5344CB8AC3E}">
        <p14:creationId xmlns:p14="http://schemas.microsoft.com/office/powerpoint/2010/main" val="295982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assessment</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cs typeface="ＭＳ Ｐゴシック" charset="0"/>
              </a:rPr>
              <a:t>Estimate the risk probability and the risk severity.</a:t>
            </a:r>
          </a:p>
          <a:p>
            <a:pPr marL="342900" indent="-342900">
              <a:buFont typeface="Arial" panose="020B0604020202020204" pitchFamily="34" charset="0"/>
              <a:buChar char="•"/>
            </a:pPr>
            <a:r>
              <a:rPr lang="en-US" dirty="0">
                <a:cs typeface="ＭＳ Ｐゴシック" charset="0"/>
              </a:rPr>
              <a:t>It is not normally possible to do this precisely so relative values are used such as </a:t>
            </a:r>
            <a:r>
              <a:rPr lang="ja-JP" altLang="en-US" dirty="0">
                <a:cs typeface="ＭＳ Ｐゴシック" charset="0"/>
              </a:rPr>
              <a:t>‘</a:t>
            </a:r>
            <a:r>
              <a:rPr lang="en-US" dirty="0">
                <a:cs typeface="ＭＳ Ｐゴシック" charset="0"/>
              </a:rPr>
              <a:t>unlikely</a:t>
            </a:r>
            <a:r>
              <a:rPr lang="ja-JP" altLang="en-US" dirty="0">
                <a:cs typeface="ＭＳ Ｐゴシック" charset="0"/>
              </a:rPr>
              <a:t>’</a:t>
            </a:r>
            <a:r>
              <a:rPr lang="en-US" dirty="0">
                <a:cs typeface="ＭＳ Ｐゴシック" charset="0"/>
              </a:rPr>
              <a:t>, </a:t>
            </a:r>
            <a:r>
              <a:rPr lang="ja-JP" altLang="en-US" dirty="0">
                <a:cs typeface="ＭＳ Ｐゴシック" charset="0"/>
              </a:rPr>
              <a:t>‘</a:t>
            </a:r>
            <a:r>
              <a:rPr lang="en-US" dirty="0">
                <a:cs typeface="ＭＳ Ｐゴシック" charset="0"/>
              </a:rPr>
              <a:t>rare</a:t>
            </a:r>
            <a:r>
              <a:rPr lang="ja-JP" altLang="en-US" dirty="0">
                <a:cs typeface="ＭＳ Ｐゴシック" charset="0"/>
              </a:rPr>
              <a:t>’</a:t>
            </a:r>
            <a:r>
              <a:rPr lang="en-US" dirty="0">
                <a:cs typeface="ＭＳ Ｐゴシック" charset="0"/>
              </a:rPr>
              <a:t>, </a:t>
            </a:r>
            <a:r>
              <a:rPr lang="ja-JP" altLang="en-US" dirty="0">
                <a:cs typeface="ＭＳ Ｐゴシック" charset="0"/>
              </a:rPr>
              <a:t>‘</a:t>
            </a:r>
            <a:r>
              <a:rPr lang="en-US" dirty="0">
                <a:cs typeface="ＭＳ Ｐゴシック" charset="0"/>
              </a:rPr>
              <a:t>very high</a:t>
            </a:r>
            <a:r>
              <a:rPr lang="ja-JP" altLang="en-US" dirty="0">
                <a:cs typeface="ＭＳ Ｐゴシック" charset="0"/>
              </a:rPr>
              <a:t>’</a:t>
            </a:r>
            <a:r>
              <a:rPr lang="en-US" dirty="0">
                <a:cs typeface="ＭＳ Ｐゴシック" charset="0"/>
              </a:rPr>
              <a:t>, etc.</a:t>
            </a:r>
          </a:p>
          <a:p>
            <a:pPr marL="342900" indent="-342900">
              <a:buFont typeface="Arial" panose="020B0604020202020204" pitchFamily="34" charset="0"/>
              <a:buChar char="•"/>
            </a:pPr>
            <a:r>
              <a:rPr lang="en-US" dirty="0">
                <a:cs typeface="ＭＳ Ｐゴシック" charset="0"/>
              </a:rPr>
              <a:t>The aim must be to exclude risks that are likely to arise or that have high severity.</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6243B445-F0C3-4C67-AD64-031CA7083241}"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33</a:t>
            </a:fld>
            <a:endParaRPr lang="fi-FI"/>
          </a:p>
        </p:txBody>
      </p:sp>
    </p:spTree>
    <p:extLst>
      <p:ext uri="{BB962C8B-B14F-4D97-AF65-F5344CB8AC3E}">
        <p14:creationId xmlns:p14="http://schemas.microsoft.com/office/powerpoint/2010/main" val="19041190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management plans</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A risk management plan documents the procedures for managing risk </a:t>
            </a:r>
            <a:r>
              <a:rPr lang="en-US" i="1" dirty="0"/>
              <a:t>throughout the life of a project</a:t>
            </a:r>
          </a:p>
          <a:p>
            <a:pPr marL="342900" indent="-342900">
              <a:buFont typeface="Arial" panose="020B0604020202020204" pitchFamily="34" charset="0"/>
              <a:buChar char="•"/>
            </a:pPr>
            <a:r>
              <a:rPr lang="en-US" dirty="0"/>
              <a:t>The general topics that a risk management plan should address include the methodology for risk management, roles and responsibilities, budget and schedule estimates for risk-related activities, risk categories, probability and impact matrices, and risk documentation</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00EBD7AF-4512-4592-A55B-C5811AB16611}"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34</a:t>
            </a:fld>
            <a:endParaRPr lang="fi-FI"/>
          </a:p>
        </p:txBody>
      </p:sp>
    </p:spTree>
    <p:extLst>
      <p:ext uri="{BB962C8B-B14F-4D97-AF65-F5344CB8AC3E}">
        <p14:creationId xmlns:p14="http://schemas.microsoft.com/office/powerpoint/2010/main" val="4070835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risk plans</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Contingency plans are predefined actions that the project team will take if an identified risk event occurs</a:t>
            </a:r>
          </a:p>
          <a:p>
            <a:pPr marL="342900" indent="-342900">
              <a:buFont typeface="Arial" panose="020B0604020202020204" pitchFamily="34" charset="0"/>
              <a:buChar char="•"/>
            </a:pPr>
            <a:r>
              <a:rPr lang="en-US" dirty="0"/>
              <a:t>Fallback plans are developed for risks that have a high impact on meeting project objectives, and are put into effect if attempts to reduce the risk are not effective; sometimes called contingency plans of last resort</a:t>
            </a:r>
          </a:p>
          <a:p>
            <a:pPr marL="342900" indent="-342900">
              <a:buFont typeface="Arial" panose="020B0604020202020204" pitchFamily="34" charset="0"/>
              <a:buChar char="•"/>
            </a:pPr>
            <a:r>
              <a:rPr lang="en-US" dirty="0"/>
              <a:t>Contingency reserves or contingency allowances are funds held by the project sponsor that can be used to mitigate cost or schedule overruns if unknown risks occur</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2FF71B7F-C739-4EAE-B6B0-F1D8E79D9F12}"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35</a:t>
            </a:fld>
            <a:endParaRPr lang="fi-FI"/>
          </a:p>
        </p:txBody>
      </p:sp>
    </p:spTree>
    <p:extLst>
      <p:ext uri="{BB962C8B-B14F-4D97-AF65-F5344CB8AC3E}">
        <p14:creationId xmlns:p14="http://schemas.microsoft.com/office/powerpoint/2010/main" val="3479316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events and probability/impact matrices</a:t>
            </a:r>
            <a:endParaRPr lang="en-US" dirty="0"/>
          </a:p>
        </p:txBody>
      </p:sp>
      <p:sp>
        <p:nvSpPr>
          <p:cNvPr id="3" name="Content Placeholder 2"/>
          <p:cNvSpPr>
            <a:spLocks noGrp="1"/>
          </p:cNvSpPr>
          <p:nvPr>
            <p:ph sz="quarter" idx="14"/>
          </p:nvPr>
        </p:nvSpPr>
        <p:spPr/>
        <p:txBody>
          <a:bodyPr/>
          <a:lstStyle/>
          <a:p>
            <a:pPr marL="342900" indent="-342900">
              <a:lnSpc>
                <a:spcPct val="90000"/>
              </a:lnSpc>
              <a:buFont typeface="Arial" panose="020B0604020202020204" pitchFamily="34" charset="0"/>
              <a:buChar char="•"/>
            </a:pPr>
            <a:r>
              <a:rPr lang="en-US" dirty="0"/>
              <a:t>Risk events refer to specific, uncertain events that may occur to the detriment or enhancement of the </a:t>
            </a:r>
            <a:r>
              <a:rPr lang="en-US" dirty="0" smtClean="0"/>
              <a:t>project</a:t>
            </a:r>
          </a:p>
          <a:p>
            <a:pPr marL="580500" lvl="1" indent="-342900">
              <a:lnSpc>
                <a:spcPct val="90000"/>
              </a:lnSpc>
              <a:buFont typeface="Arial" panose="020B0604020202020204" pitchFamily="34" charset="0"/>
              <a:buChar char="•"/>
            </a:pPr>
            <a:r>
              <a:rPr lang="en-US" b="1" dirty="0" smtClean="0"/>
              <a:t>Negative </a:t>
            </a:r>
            <a:r>
              <a:rPr lang="en-US" b="1" dirty="0"/>
              <a:t>risk events</a:t>
            </a:r>
            <a:r>
              <a:rPr lang="en-US" dirty="0"/>
              <a:t> include the performance failure of a product produced as part of a project, delays in completing work as scheduled, increases in estimated costs, supply shortages, litigation against the company, and </a:t>
            </a:r>
            <a:r>
              <a:rPr lang="en-US" dirty="0" smtClean="0"/>
              <a:t>strikes</a:t>
            </a:r>
          </a:p>
          <a:p>
            <a:pPr marL="580500" lvl="1" indent="-342900">
              <a:lnSpc>
                <a:spcPct val="90000"/>
              </a:lnSpc>
              <a:buFont typeface="Arial" panose="020B0604020202020204" pitchFamily="34" charset="0"/>
              <a:buChar char="•"/>
            </a:pPr>
            <a:r>
              <a:rPr lang="en-US" b="1" dirty="0" smtClean="0"/>
              <a:t>Positive </a:t>
            </a:r>
            <a:r>
              <a:rPr lang="en-US" b="1" dirty="0"/>
              <a:t>risk events</a:t>
            </a:r>
            <a:r>
              <a:rPr lang="en-US" dirty="0"/>
              <a:t> include completing work sooner than planned or at an unexpectedly reduced cost, collaborating with suppliers to produce better products, and obtaining good publicity from the </a:t>
            </a:r>
            <a:r>
              <a:rPr lang="en-US" dirty="0" smtClean="0"/>
              <a:t>project</a:t>
            </a:r>
          </a:p>
          <a:p>
            <a:pPr marL="580500" lvl="1" indent="-342900">
              <a:lnSpc>
                <a:spcPct val="90000"/>
              </a:lnSpc>
              <a:buFont typeface="Arial" panose="020B0604020202020204" pitchFamily="34" charset="0"/>
              <a:buChar char="•"/>
            </a:pPr>
            <a:r>
              <a:rPr lang="en-US" dirty="0" smtClean="0"/>
              <a:t>You </a:t>
            </a:r>
            <a:r>
              <a:rPr lang="en-US" dirty="0"/>
              <a:t>can chart the probability and impact of risk events on a matrix</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DC1D6F08-972B-40B3-8BCD-EBDC88512CCA}"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36</a:t>
            </a:fld>
            <a:endParaRPr lang="fi-FI"/>
          </a:p>
        </p:txBody>
      </p:sp>
    </p:spTree>
    <p:extLst>
      <p:ext uri="{BB962C8B-B14F-4D97-AF65-F5344CB8AC3E}">
        <p14:creationId xmlns:p14="http://schemas.microsoft.com/office/powerpoint/2010/main" val="4265782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sample risk probability / impact matrix</a:t>
            </a:r>
            <a:endParaRPr lang="en-US" dirty="0"/>
          </a:p>
        </p:txBody>
      </p:sp>
      <p:sp>
        <p:nvSpPr>
          <p:cNvPr id="4" name="Date Placeholder 3"/>
          <p:cNvSpPr>
            <a:spLocks noGrp="1"/>
          </p:cNvSpPr>
          <p:nvPr>
            <p:ph type="dt" sz="half" idx="15"/>
          </p:nvPr>
        </p:nvSpPr>
        <p:spPr/>
        <p:txBody>
          <a:bodyPr/>
          <a:lstStyle/>
          <a:p>
            <a:pPr>
              <a:defRPr/>
            </a:pPr>
            <a:fld id="{0D311494-16EA-4CCF-982C-E960AF0890BF}"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37</a:t>
            </a:fld>
            <a:endParaRPr lang="fi-FI"/>
          </a:p>
        </p:txBody>
      </p:sp>
      <p:pic>
        <p:nvPicPr>
          <p:cNvPr id="7" name="Content Placeholder 6" descr="Fig05-14.bmp"/>
          <p:cNvPicPr>
            <a:picLocks noGrp="1" noChangeAspect="1"/>
          </p:cNvPicPr>
          <p:nvPr>
            <p:ph sz="quarter" idx="14"/>
          </p:nvPr>
        </p:nvPicPr>
        <p:blipFill>
          <a:blip r:embed="rId2" cstate="print"/>
          <a:srcRect l="3503" t="12811" r="4242" b="11411"/>
          <a:stretch>
            <a:fillRect/>
          </a:stretch>
        </p:blipFill>
        <p:spPr bwMode="auto">
          <a:xfrm>
            <a:off x="968188" y="1330587"/>
            <a:ext cx="6562165" cy="4413267"/>
          </a:xfrm>
          <a:prstGeom prst="rect">
            <a:avLst/>
          </a:prstGeom>
          <a:noFill/>
          <a:ln w="9525">
            <a:noFill/>
            <a:miter lim="800000"/>
            <a:headEnd/>
            <a:tailEnd/>
          </a:ln>
        </p:spPr>
      </p:pic>
      <p:sp>
        <p:nvSpPr>
          <p:cNvPr id="8" name="Rectangle 6"/>
          <p:cNvSpPr>
            <a:spLocks noChangeArrowheads="1"/>
          </p:cNvSpPr>
          <p:nvPr/>
        </p:nvSpPr>
        <p:spPr bwMode="auto">
          <a:xfrm>
            <a:off x="2903091" y="5934261"/>
            <a:ext cx="4250744" cy="397032"/>
          </a:xfrm>
          <a:prstGeom prst="rect">
            <a:avLst/>
          </a:prstGeom>
          <a:noFill/>
          <a:ln w="9525" cap="flat" cmpd="sng" algn="ctr">
            <a:noFill/>
            <a:prstDash val="solid"/>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90000"/>
              </a:lnSpc>
              <a:spcBef>
                <a:spcPct val="20000"/>
              </a:spcBef>
              <a:spcAft>
                <a:spcPct val="0"/>
              </a:spcAft>
              <a:buClrTx/>
              <a:buSzTx/>
              <a:buNone/>
              <a:tabLst/>
            </a:pPr>
            <a:r>
              <a:rPr kumimoji="0" lang="en-US" sz="1100" b="1" i="0" u="none" strike="noStrike" cap="none" normalizeH="0" baseline="0" dirty="0" smtClean="0">
                <a:ln>
                  <a:noFill/>
                </a:ln>
                <a:solidFill>
                  <a:schemeClr val="tx1"/>
                </a:solidFill>
                <a:effectLst/>
                <a:latin typeface="+mn-lt"/>
                <a:ea typeface="Times New Roman" pitchFamily="18" charset="0"/>
                <a:cs typeface="Times New Roman" pitchFamily="18" charset="0"/>
              </a:rPr>
              <a:t>Source:</a:t>
            </a:r>
            <a:r>
              <a:rPr kumimoji="0" lang="en-US" sz="1100" b="1" i="0" u="none" strike="noStrike" cap="none" normalizeH="0" dirty="0" smtClean="0">
                <a:ln>
                  <a:noFill/>
                </a:ln>
                <a:solidFill>
                  <a:schemeClr val="tx1"/>
                </a:solidFill>
                <a:effectLst/>
                <a:latin typeface="+mn-lt"/>
                <a:ea typeface="Times New Roman" pitchFamily="18" charset="0"/>
                <a:cs typeface="Times New Roman" pitchFamily="18" charset="0"/>
              </a:rPr>
              <a:t> </a:t>
            </a:r>
            <a:r>
              <a:rPr kumimoji="0" lang="en-US" sz="1100" b="1" i="0" u="none" strike="noStrike" cap="none" normalizeH="0" baseline="0" dirty="0" smtClean="0">
                <a:ln>
                  <a:noFill/>
                </a:ln>
                <a:solidFill>
                  <a:schemeClr val="tx1"/>
                </a:solidFill>
                <a:effectLst/>
                <a:latin typeface="+mn-lt"/>
                <a:ea typeface="Times New Roman" pitchFamily="18" charset="0"/>
                <a:cs typeface="Times New Roman" pitchFamily="18" charset="0"/>
              </a:rPr>
              <a:t>Schwalbe, Information Technology Project Management, Sixth Edition, 2010</a:t>
            </a:r>
            <a:endParaRPr kumimoji="0" lang="en-US" sz="2000" b="1"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21371708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Risk-related contractual agreements</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a:t>Work done by outside suppliers or sellers should be well documented in contracts, which are mutually binding agreements that obligate the seller to provide the specified products or services, and obligate the buyer to pay for them</a:t>
            </a:r>
          </a:p>
          <a:p>
            <a:pPr marL="342900" indent="-342900">
              <a:buFont typeface="Arial" panose="020B0604020202020204" pitchFamily="34" charset="0"/>
              <a:buChar char="•"/>
            </a:pPr>
            <a:r>
              <a:rPr lang="en-US" dirty="0"/>
              <a:t>Project managers should include clauses in contracts to help manage project risks by </a:t>
            </a:r>
            <a:r>
              <a:rPr lang="en-US" dirty="0" smtClean="0"/>
              <a:t>using:</a:t>
            </a:r>
          </a:p>
          <a:p>
            <a:pPr marL="580500" lvl="1" indent="-342900">
              <a:buFont typeface="Arial" panose="020B0604020202020204" pitchFamily="34" charset="0"/>
              <a:buChar char="•"/>
            </a:pPr>
            <a:r>
              <a:rPr lang="en-US" dirty="0" smtClean="0"/>
              <a:t>Incentive </a:t>
            </a:r>
            <a:r>
              <a:rPr lang="en-US" dirty="0"/>
              <a:t>or penalty </a:t>
            </a:r>
            <a:r>
              <a:rPr lang="en-US" dirty="0" smtClean="0"/>
              <a:t>clauses</a:t>
            </a:r>
          </a:p>
          <a:p>
            <a:pPr marL="580500" lvl="1" indent="-342900">
              <a:buFont typeface="Arial" panose="020B0604020202020204" pitchFamily="34" charset="0"/>
              <a:buChar char="•"/>
            </a:pPr>
            <a:r>
              <a:rPr lang="en-US" dirty="0" smtClean="0"/>
              <a:t>Certain </a:t>
            </a:r>
            <a:r>
              <a:rPr lang="en-US" dirty="0"/>
              <a:t>types of contracts, such as fixed-price contracts, to reduce their risk of incurring higher costs than </a:t>
            </a:r>
            <a:r>
              <a:rPr lang="en-US" dirty="0" smtClean="0"/>
              <a:t>expected</a:t>
            </a:r>
          </a:p>
          <a:p>
            <a:pPr marL="580500" lvl="1" indent="-342900">
              <a:buFont typeface="Arial" panose="020B0604020202020204" pitchFamily="34" charset="0"/>
              <a:buChar char="•"/>
            </a:pPr>
            <a:r>
              <a:rPr lang="en-US" dirty="0" smtClean="0"/>
              <a:t>Competition </a:t>
            </a:r>
            <a:r>
              <a:rPr lang="en-US" dirty="0"/>
              <a:t>for supplying goods and services to help reduce negative risks and enhance positive risks on projects</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F88D622D-CE9F-439A-AE85-7FB67E226B74}"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38</a:t>
            </a:fld>
            <a:endParaRPr lang="fi-FI"/>
          </a:p>
        </p:txBody>
      </p:sp>
    </p:spTree>
    <p:extLst>
      <p:ext uri="{BB962C8B-B14F-4D97-AF65-F5344CB8AC3E}">
        <p14:creationId xmlns:p14="http://schemas.microsoft.com/office/powerpoint/2010/main" val="3134921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The </a:t>
            </a:r>
            <a:r>
              <a:rPr lang="fi-FI" dirty="0" err="1" smtClean="0"/>
              <a:t>topic</a:t>
            </a:r>
            <a:r>
              <a:rPr lang="fi-FI" dirty="0" smtClean="0"/>
              <a:t> to </a:t>
            </a:r>
            <a:r>
              <a:rPr lang="fi-FI" dirty="0" err="1" smtClean="0"/>
              <a:t>be</a:t>
            </a:r>
            <a:r>
              <a:rPr lang="fi-FI" dirty="0" smtClean="0"/>
              <a:t> </a:t>
            </a:r>
            <a:r>
              <a:rPr lang="fi-FI" dirty="0" err="1" smtClean="0"/>
              <a:t>discussed</a:t>
            </a:r>
            <a:endParaRPr lang="en-GB" dirty="0"/>
          </a:p>
        </p:txBody>
      </p:sp>
      <p:sp>
        <p:nvSpPr>
          <p:cNvPr id="3" name="Content Placeholder 2"/>
          <p:cNvSpPr>
            <a:spLocks noGrp="1"/>
          </p:cNvSpPr>
          <p:nvPr>
            <p:ph sz="quarter" idx="14"/>
          </p:nvPr>
        </p:nvSpPr>
        <p:spPr/>
        <p:txBody>
          <a:bodyPr/>
          <a:lstStyle/>
          <a:p>
            <a:r>
              <a:rPr lang="en-US" dirty="0" smtClean="0"/>
              <a:t>What are the risks in your projects ? And how are you planned to  mitigate them?</a:t>
            </a:r>
            <a:endParaRPr lang="en-US" dirty="0"/>
          </a:p>
        </p:txBody>
      </p:sp>
      <p:sp>
        <p:nvSpPr>
          <p:cNvPr id="4" name="Date Placeholder 3"/>
          <p:cNvSpPr>
            <a:spLocks noGrp="1"/>
          </p:cNvSpPr>
          <p:nvPr>
            <p:ph type="dt" sz="half" idx="15"/>
          </p:nvPr>
        </p:nvSpPr>
        <p:spPr/>
        <p:txBody>
          <a:bodyPr/>
          <a:lstStyle/>
          <a:p>
            <a:pPr>
              <a:defRPr/>
            </a:pPr>
            <a:fld id="{5585E063-917D-4341-B067-9A4E32C422B0}"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39</a:t>
            </a:fld>
            <a:endParaRPr lang="fi-FI"/>
          </a:p>
        </p:txBody>
      </p:sp>
    </p:spTree>
    <p:extLst>
      <p:ext uri="{BB962C8B-B14F-4D97-AF65-F5344CB8AC3E}">
        <p14:creationId xmlns:p14="http://schemas.microsoft.com/office/powerpoint/2010/main" val="1207945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Thoughts to be considered: based on experience</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dirty="0" smtClean="0"/>
              <a:t>Plans versus needs </a:t>
            </a:r>
          </a:p>
          <a:p>
            <a:pPr marL="342900" indent="-342900">
              <a:buFont typeface="Arial" panose="020B0604020202020204" pitchFamily="34" charset="0"/>
              <a:buChar char="•"/>
            </a:pPr>
            <a:r>
              <a:rPr lang="en-US" dirty="0" smtClean="0"/>
              <a:t>Ultimately the need can be something else than planned</a:t>
            </a:r>
          </a:p>
          <a:p>
            <a:pPr marL="342900" indent="-342900">
              <a:buFont typeface="Arial" panose="020B0604020202020204" pitchFamily="34" charset="0"/>
              <a:buChar char="•"/>
            </a:pPr>
            <a:r>
              <a:rPr lang="en-US" dirty="0" smtClean="0"/>
              <a:t>We plan something that we do finally need</a:t>
            </a:r>
          </a:p>
          <a:p>
            <a:pPr marL="342900" indent="-342900">
              <a:buFont typeface="Arial" panose="020B0604020202020204" pitchFamily="34" charset="0"/>
              <a:buChar char="•"/>
            </a:pPr>
            <a:r>
              <a:rPr lang="en-US" dirty="0" smtClean="0"/>
              <a:t>What are the customers’ latent needs? </a:t>
            </a:r>
          </a:p>
          <a:p>
            <a:pPr marL="342900" indent="-342900">
              <a:buFont typeface="Arial" panose="020B0604020202020204" pitchFamily="34" charset="0"/>
              <a:buChar char="•"/>
            </a:pPr>
            <a:r>
              <a:rPr lang="en-US" dirty="0" smtClean="0"/>
              <a:t>Relationship building </a:t>
            </a:r>
            <a:r>
              <a:rPr lang="en-US" dirty="0" smtClean="0"/>
              <a:t>How I have manage</a:t>
            </a:r>
            <a:endParaRPr lang="en-US" dirty="0" smtClean="0"/>
          </a:p>
          <a:p>
            <a:endParaRPr lang="en-US" dirty="0"/>
          </a:p>
        </p:txBody>
      </p:sp>
      <p:sp>
        <p:nvSpPr>
          <p:cNvPr id="4" name="Date Placeholder 3"/>
          <p:cNvSpPr>
            <a:spLocks noGrp="1"/>
          </p:cNvSpPr>
          <p:nvPr>
            <p:ph type="dt" sz="half" idx="15"/>
          </p:nvPr>
        </p:nvSpPr>
        <p:spPr/>
        <p:txBody>
          <a:bodyPr/>
          <a:lstStyle/>
          <a:p>
            <a:pPr>
              <a:defRPr/>
            </a:pPr>
            <a:fld id="{5585E063-917D-4341-B067-9A4E32C422B0}"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4</a:t>
            </a:fld>
            <a:endParaRPr lang="fi-FI"/>
          </a:p>
        </p:txBody>
      </p:sp>
    </p:spTree>
    <p:extLst>
      <p:ext uri="{BB962C8B-B14F-4D97-AF65-F5344CB8AC3E}">
        <p14:creationId xmlns:p14="http://schemas.microsoft.com/office/powerpoint/2010/main" val="35821138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Questions</a:t>
            </a:r>
            <a:endParaRPr lang="en-GB" dirty="0"/>
          </a:p>
        </p:txBody>
      </p:sp>
      <p:sp>
        <p:nvSpPr>
          <p:cNvPr id="3" name="Content Placeholder 2"/>
          <p:cNvSpPr>
            <a:spLocks noGrp="1"/>
          </p:cNvSpPr>
          <p:nvPr>
            <p:ph sz="quarter" idx="14"/>
          </p:nvPr>
        </p:nvSpPr>
        <p:spPr/>
        <p:txBody>
          <a:bodyPr/>
          <a:lstStyle/>
          <a:p>
            <a:r>
              <a:rPr lang="en-US" dirty="0" smtClean="0"/>
              <a:t>Questions ?</a:t>
            </a:r>
            <a:endParaRPr lang="en-US" dirty="0"/>
          </a:p>
        </p:txBody>
      </p:sp>
      <p:sp>
        <p:nvSpPr>
          <p:cNvPr id="4" name="Date Placeholder 3"/>
          <p:cNvSpPr>
            <a:spLocks noGrp="1"/>
          </p:cNvSpPr>
          <p:nvPr>
            <p:ph type="dt" sz="half" idx="15"/>
          </p:nvPr>
        </p:nvSpPr>
        <p:spPr/>
        <p:txBody>
          <a:bodyPr/>
          <a:lstStyle/>
          <a:p>
            <a:pPr>
              <a:defRPr/>
            </a:pPr>
            <a:fld id="{5585E063-917D-4341-B067-9A4E32C422B0}"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40</a:t>
            </a:fld>
            <a:endParaRPr lang="fi-FI"/>
          </a:p>
        </p:txBody>
      </p:sp>
    </p:spTree>
    <p:extLst>
      <p:ext uri="{BB962C8B-B14F-4D97-AF65-F5344CB8AC3E}">
        <p14:creationId xmlns:p14="http://schemas.microsoft.com/office/powerpoint/2010/main" val="125788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have I managed the project quality</a:t>
            </a:r>
            <a:r>
              <a:rPr lang="fi-FI" dirty="0" smtClean="0"/>
              <a:t>?</a:t>
            </a:r>
            <a:endParaRPr lang="en-GB" dirty="0"/>
          </a:p>
        </p:txBody>
      </p:sp>
      <p:sp>
        <p:nvSpPr>
          <p:cNvPr id="3" name="Content Placeholder 2"/>
          <p:cNvSpPr>
            <a:spLocks noGrp="1"/>
          </p:cNvSpPr>
          <p:nvPr>
            <p:ph sz="quarter" idx="14"/>
          </p:nvPr>
        </p:nvSpPr>
        <p:spPr/>
        <p:txBody>
          <a:bodyPr/>
          <a:lstStyle/>
          <a:p>
            <a:pPr marL="457200" indent="-457200">
              <a:buAutoNum type="arabicPeriod"/>
            </a:pPr>
            <a:r>
              <a:rPr lang="en-US" dirty="0" smtClean="0"/>
              <a:t>I ensure that the right project structure is in place</a:t>
            </a:r>
          </a:p>
          <a:p>
            <a:pPr marL="694800" lvl="1" indent="-457200">
              <a:buAutoNum type="arabicPeriod"/>
            </a:pPr>
            <a:r>
              <a:rPr lang="en-US" dirty="0" smtClean="0"/>
              <a:t>Project hierarchy</a:t>
            </a:r>
          </a:p>
          <a:p>
            <a:pPr marL="694800" lvl="1" indent="-457200">
              <a:buAutoNum type="arabicPeriod"/>
            </a:pPr>
            <a:r>
              <a:rPr lang="en-US" dirty="0" smtClean="0"/>
              <a:t>Project plans are done and updated</a:t>
            </a:r>
          </a:p>
          <a:p>
            <a:pPr marL="694800" lvl="1" indent="-457200">
              <a:buAutoNum type="arabicPeriod"/>
            </a:pPr>
            <a:r>
              <a:rPr lang="en-US" dirty="0" smtClean="0"/>
              <a:t>Having meeting both formal and informal meetings</a:t>
            </a:r>
          </a:p>
          <a:p>
            <a:pPr marL="457200" indent="-457200">
              <a:buAutoNum type="arabicPeriod"/>
            </a:pPr>
            <a:r>
              <a:rPr lang="en-US" dirty="0" smtClean="0"/>
              <a:t>I ensure that the decision making is open</a:t>
            </a:r>
          </a:p>
          <a:p>
            <a:pPr marL="694800" lvl="1" indent="-457200">
              <a:buAutoNum type="arabicPeriod"/>
            </a:pPr>
            <a:r>
              <a:rPr lang="en-US" dirty="0" smtClean="0"/>
              <a:t>Can be tracked</a:t>
            </a:r>
          </a:p>
          <a:p>
            <a:pPr marL="694800" lvl="1" indent="-457200">
              <a:buAutoNum type="arabicPeriod"/>
            </a:pPr>
            <a:r>
              <a:rPr lang="en-US" dirty="0" smtClean="0"/>
              <a:t>Meeting minutes are done</a:t>
            </a:r>
          </a:p>
          <a:p>
            <a:pPr marL="694800" lvl="1" indent="-457200">
              <a:buFont typeface="Arial"/>
              <a:buAutoNum type="arabicPeriod"/>
            </a:pPr>
            <a:r>
              <a:rPr lang="en-US" dirty="0"/>
              <a:t>Project budget is discussed </a:t>
            </a:r>
          </a:p>
          <a:p>
            <a:pPr marL="694800" lvl="1" indent="-457200">
              <a:buAutoNum type="arabicPeriod"/>
            </a:pPr>
            <a:r>
              <a:rPr lang="en-US" dirty="0" smtClean="0"/>
              <a:t>Decision and meetings are discussed prior to the meeting</a:t>
            </a:r>
          </a:p>
          <a:p>
            <a:pPr marL="694800" lvl="1" indent="-457200">
              <a:buAutoNum type="arabicPeriod"/>
            </a:pPr>
            <a:r>
              <a:rPr lang="en-US" dirty="0" smtClean="0"/>
              <a:t>Comparisons to the goals</a:t>
            </a:r>
          </a:p>
          <a:p>
            <a:pPr marL="694800" lvl="1" indent="-457200">
              <a:buAutoNum type="arabicPeriod"/>
            </a:pPr>
            <a:r>
              <a:rPr lang="en-US" dirty="0" smtClean="0"/>
              <a:t>No surprises</a:t>
            </a:r>
          </a:p>
          <a:p>
            <a:pPr marL="457200" indent="-457200">
              <a:buAutoNum type="arabicPeriod"/>
            </a:pPr>
            <a:endParaRPr lang="en-US" dirty="0"/>
          </a:p>
        </p:txBody>
      </p:sp>
      <p:sp>
        <p:nvSpPr>
          <p:cNvPr id="4" name="Date Placeholder 3"/>
          <p:cNvSpPr>
            <a:spLocks noGrp="1"/>
          </p:cNvSpPr>
          <p:nvPr>
            <p:ph type="dt" sz="half" idx="15"/>
          </p:nvPr>
        </p:nvSpPr>
        <p:spPr/>
        <p:txBody>
          <a:bodyPr/>
          <a:lstStyle/>
          <a:p>
            <a:pPr>
              <a:defRPr/>
            </a:pPr>
            <a:fld id="{5585E063-917D-4341-B067-9A4E32C422B0}" type="datetime3">
              <a:rPr lang="en-US" smtClean="0"/>
              <a:t>8 May 2019</a:t>
            </a:fld>
            <a:endParaRPr lang="fi-FI" dirty="0"/>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5</a:t>
            </a:fld>
            <a:endParaRPr lang="fi-FI"/>
          </a:p>
        </p:txBody>
      </p:sp>
    </p:spTree>
    <p:extLst>
      <p:ext uri="{BB962C8B-B14F-4D97-AF65-F5344CB8AC3E}">
        <p14:creationId xmlns:p14="http://schemas.microsoft.com/office/powerpoint/2010/main" val="3672100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have I managed the project </a:t>
            </a:r>
            <a:r>
              <a:rPr lang="en-US" dirty="0" smtClean="0"/>
              <a:t>quality?</a:t>
            </a:r>
            <a:endParaRPr lang="en-GB" dirty="0"/>
          </a:p>
        </p:txBody>
      </p:sp>
      <p:sp>
        <p:nvSpPr>
          <p:cNvPr id="3" name="Content Placeholder 2"/>
          <p:cNvSpPr>
            <a:spLocks noGrp="1"/>
          </p:cNvSpPr>
          <p:nvPr>
            <p:ph sz="quarter" idx="14"/>
          </p:nvPr>
        </p:nvSpPr>
        <p:spPr/>
        <p:txBody>
          <a:bodyPr/>
          <a:lstStyle/>
          <a:p>
            <a:pPr marL="457200" indent="-457200">
              <a:buAutoNum type="arabicPeriod"/>
            </a:pPr>
            <a:r>
              <a:rPr lang="en-US" dirty="0"/>
              <a:t>The quality of the main </a:t>
            </a:r>
            <a:r>
              <a:rPr lang="en-US" dirty="0" smtClean="0"/>
              <a:t>deliverables</a:t>
            </a:r>
          </a:p>
          <a:p>
            <a:pPr marL="694800" lvl="1" indent="-457200">
              <a:buAutoNum type="arabicPeriod"/>
            </a:pPr>
            <a:r>
              <a:rPr lang="en-US" dirty="0" smtClean="0"/>
              <a:t>Tested enough well and many times</a:t>
            </a:r>
          </a:p>
          <a:p>
            <a:pPr marL="694800" lvl="1" indent="-457200">
              <a:buAutoNum type="arabicPeriod"/>
            </a:pPr>
            <a:r>
              <a:rPr lang="en-US" dirty="0" smtClean="0"/>
              <a:t>As I do research in management sciences, many of project outcomes have ended to the publication</a:t>
            </a:r>
          </a:p>
          <a:p>
            <a:pPr marL="457200" indent="-457200">
              <a:buAutoNum type="arabicPeriod"/>
            </a:pPr>
            <a:r>
              <a:rPr lang="en-US" dirty="0" smtClean="0"/>
              <a:t>My pitfalls</a:t>
            </a:r>
          </a:p>
          <a:p>
            <a:pPr marL="694800" lvl="1" indent="-457200">
              <a:buAutoNum type="arabicPeriod"/>
            </a:pPr>
            <a:r>
              <a:rPr lang="en-US" dirty="0" smtClean="0"/>
              <a:t>To be inpatients – expecting results sooner than later </a:t>
            </a:r>
          </a:p>
          <a:p>
            <a:pPr marL="918000" lvl="2" indent="-457200">
              <a:buAutoNum type="arabicPeriod"/>
            </a:pPr>
            <a:r>
              <a:rPr lang="en-US" dirty="0" smtClean="0"/>
              <a:t>the baby to born symptom</a:t>
            </a:r>
          </a:p>
          <a:p>
            <a:pPr marL="694800" lvl="1" indent="-457200">
              <a:buAutoNum type="arabicPeriod"/>
            </a:pPr>
            <a:r>
              <a:rPr lang="en-US" dirty="0" smtClean="0"/>
              <a:t>Not discuss problems right way in the past</a:t>
            </a:r>
          </a:p>
          <a:p>
            <a:pPr marL="694800" lvl="1" indent="-457200">
              <a:buAutoNum type="arabicPeriod"/>
            </a:pPr>
            <a:r>
              <a:rPr lang="en-US" dirty="0" smtClean="0"/>
              <a:t>Managing expectations – too high</a:t>
            </a:r>
          </a:p>
          <a:p>
            <a:pPr marL="918000" lvl="2" indent="-457200">
              <a:buAutoNum type="arabicPeriod"/>
            </a:pPr>
            <a:r>
              <a:rPr lang="en-US" dirty="0" smtClean="0"/>
              <a:t>Selling and marketing phenomenon</a:t>
            </a:r>
          </a:p>
          <a:p>
            <a:pPr marL="694800" lvl="1" indent="-457200">
              <a:buAutoNum type="arabicPeriod"/>
            </a:pPr>
            <a:endParaRPr lang="en-US" dirty="0" smtClean="0"/>
          </a:p>
          <a:p>
            <a:pPr marL="694800" lvl="1" indent="-457200">
              <a:buAutoNum type="arabicPeriod"/>
            </a:pPr>
            <a:endParaRPr lang="en-US" dirty="0" smtClean="0"/>
          </a:p>
          <a:p>
            <a:pPr marL="694800" lvl="1" indent="-457200">
              <a:buAutoNum type="arabicPeriod"/>
            </a:pPr>
            <a:endParaRPr lang="en-US" dirty="0" smtClean="0"/>
          </a:p>
          <a:p>
            <a:pPr marL="457200" indent="-457200">
              <a:buAutoNum type="arabicPeriod"/>
            </a:pPr>
            <a:endParaRPr lang="en-US" dirty="0" smtClean="0"/>
          </a:p>
          <a:p>
            <a:endParaRPr lang="en-US" dirty="0" smtClean="0"/>
          </a:p>
        </p:txBody>
      </p:sp>
      <p:sp>
        <p:nvSpPr>
          <p:cNvPr id="4" name="Date Placeholder 3"/>
          <p:cNvSpPr>
            <a:spLocks noGrp="1"/>
          </p:cNvSpPr>
          <p:nvPr>
            <p:ph type="dt" sz="half" idx="15"/>
          </p:nvPr>
        </p:nvSpPr>
        <p:spPr/>
        <p:txBody>
          <a:bodyPr/>
          <a:lstStyle/>
          <a:p>
            <a:pPr>
              <a:defRPr/>
            </a:pPr>
            <a:fld id="{5585E063-917D-4341-B067-9A4E32C422B0}"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6</a:t>
            </a:fld>
            <a:endParaRPr lang="fi-FI"/>
          </a:p>
        </p:txBody>
      </p:sp>
    </p:spTree>
    <p:extLst>
      <p:ext uri="{BB962C8B-B14F-4D97-AF65-F5344CB8AC3E}">
        <p14:creationId xmlns:p14="http://schemas.microsoft.com/office/powerpoint/2010/main" val="457237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 rule of thumbs</a:t>
            </a:r>
            <a:endParaRPr lang="en-US" dirty="0"/>
          </a:p>
        </p:txBody>
      </p:sp>
      <p:sp>
        <p:nvSpPr>
          <p:cNvPr id="3" name="Content Placeholder 2"/>
          <p:cNvSpPr>
            <a:spLocks noGrp="1"/>
          </p:cNvSpPr>
          <p:nvPr>
            <p:ph sz="quarter" idx="14"/>
          </p:nvPr>
        </p:nvSpPr>
        <p:spPr/>
        <p:txBody>
          <a:bodyPr/>
          <a:lstStyle/>
          <a:p>
            <a:pPr marL="457200" indent="-457200">
              <a:buFont typeface="+mj-lt"/>
              <a:buAutoNum type="arabicPeriod"/>
            </a:pPr>
            <a:r>
              <a:rPr lang="en-US" dirty="0" smtClean="0"/>
              <a:t>Satisfaction of the stakeholders depends on your capability to build relationships</a:t>
            </a:r>
          </a:p>
          <a:p>
            <a:pPr marL="457200" indent="-457200">
              <a:buFont typeface="+mj-lt"/>
              <a:buAutoNum type="arabicPeriod"/>
            </a:pPr>
            <a:r>
              <a:rPr lang="en-US" dirty="0" smtClean="0"/>
              <a:t>Simplify, simplify and simplify </a:t>
            </a:r>
          </a:p>
          <a:p>
            <a:pPr marL="694800" lvl="1" indent="-457200">
              <a:buFont typeface="+mj-lt"/>
              <a:buAutoNum type="arabicPeriod"/>
            </a:pPr>
            <a:r>
              <a:rPr lang="en-US" dirty="0" smtClean="0"/>
              <a:t>Comment from the boss – everyone could have done it</a:t>
            </a:r>
          </a:p>
          <a:p>
            <a:pPr marL="457200" indent="-457200">
              <a:buFont typeface="+mj-lt"/>
              <a:buAutoNum type="arabicPeriod"/>
            </a:pPr>
            <a:r>
              <a:rPr lang="en-US" dirty="0" smtClean="0"/>
              <a:t>Adjust the project based on the skills of the people if can not be done than change the people</a:t>
            </a:r>
          </a:p>
          <a:p>
            <a:pPr marL="457200" indent="-457200">
              <a:buFont typeface="+mj-lt"/>
              <a:buAutoNum type="arabicPeriod"/>
            </a:pPr>
            <a:r>
              <a:rPr lang="en-US" dirty="0" smtClean="0"/>
              <a:t>From the portfolio management point of view:</a:t>
            </a:r>
          </a:p>
          <a:p>
            <a:pPr marL="694800" lvl="1" indent="-457200">
              <a:buFont typeface="+mj-lt"/>
              <a:buAutoNum type="arabicPeriod"/>
            </a:pPr>
            <a:r>
              <a:rPr lang="en-US" dirty="0" smtClean="0"/>
              <a:t>If no costs are shown in first months, there will be no projects</a:t>
            </a:r>
          </a:p>
          <a:p>
            <a:pPr marL="457200" indent="-457200">
              <a:buFont typeface="+mj-lt"/>
              <a:buAutoNum type="arabicPeriod"/>
            </a:pPr>
            <a:r>
              <a:rPr lang="en-US" dirty="0" smtClean="0"/>
              <a:t>Risks are listed</a:t>
            </a:r>
          </a:p>
          <a:p>
            <a:pPr marL="694800" lvl="1" indent="-457200">
              <a:buFont typeface="+mj-lt"/>
              <a:buAutoNum type="arabicPeriod"/>
            </a:pPr>
            <a:r>
              <a:rPr lang="en-US" dirty="0" smtClean="0"/>
              <a:t>If the project fails, is the reason in the risk list?</a:t>
            </a:r>
          </a:p>
        </p:txBody>
      </p:sp>
      <p:sp>
        <p:nvSpPr>
          <p:cNvPr id="4" name="Date Placeholder 3"/>
          <p:cNvSpPr>
            <a:spLocks noGrp="1"/>
          </p:cNvSpPr>
          <p:nvPr>
            <p:ph type="dt" sz="half" idx="15"/>
          </p:nvPr>
        </p:nvSpPr>
        <p:spPr/>
        <p:txBody>
          <a:bodyPr/>
          <a:lstStyle/>
          <a:p>
            <a:pPr>
              <a:defRPr/>
            </a:pPr>
            <a:fld id="{5585E063-917D-4341-B067-9A4E32C422B0}"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7</a:t>
            </a:fld>
            <a:endParaRPr lang="fi-FI"/>
          </a:p>
        </p:txBody>
      </p:sp>
    </p:spTree>
    <p:extLst>
      <p:ext uri="{BB962C8B-B14F-4D97-AF65-F5344CB8AC3E}">
        <p14:creationId xmlns:p14="http://schemas.microsoft.com/office/powerpoint/2010/main" val="127034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About project success</a:t>
            </a:r>
            <a:endParaRPr lang="en-US" dirty="0"/>
          </a:p>
        </p:txBody>
      </p:sp>
      <p:sp>
        <p:nvSpPr>
          <p:cNvPr id="3" name="Content Placeholder 2"/>
          <p:cNvSpPr>
            <a:spLocks noGrp="1"/>
          </p:cNvSpPr>
          <p:nvPr>
            <p:ph sz="quarter" idx="14"/>
          </p:nvPr>
        </p:nvSpPr>
        <p:spPr>
          <a:xfrm>
            <a:off x="555001" y="1735548"/>
            <a:ext cx="8019799" cy="3913794"/>
          </a:xfrm>
        </p:spPr>
        <p:txBody>
          <a:bodyPr/>
          <a:lstStyle/>
          <a:p>
            <a:pPr marL="363538" indent="-363538">
              <a:buFont typeface="Arial" panose="020B0604020202020204" pitchFamily="34" charset="0"/>
              <a:buChar char="•"/>
            </a:pPr>
            <a:r>
              <a:rPr lang="en-US" sz="2200" dirty="0"/>
              <a:t>A project is successful </a:t>
            </a:r>
            <a:r>
              <a:rPr lang="en-US" sz="2200" dirty="0" smtClean="0"/>
              <a:t>when</a:t>
            </a:r>
          </a:p>
          <a:p>
            <a:pPr marL="601138" lvl="1" indent="-363538">
              <a:buFont typeface="Arial" panose="020B0604020202020204" pitchFamily="34" charset="0"/>
              <a:buChar char="•"/>
            </a:pPr>
            <a:r>
              <a:rPr lang="en-US" sz="2000" dirty="0" smtClean="0"/>
              <a:t>all </a:t>
            </a:r>
            <a:r>
              <a:rPr lang="en-US" sz="2000" dirty="0"/>
              <a:t>relevant stakeholders are satisfied with the </a:t>
            </a:r>
            <a:r>
              <a:rPr lang="en-US" sz="2000" dirty="0" smtClean="0"/>
              <a:t>results</a:t>
            </a:r>
            <a:endParaRPr lang="en-US" sz="1800" dirty="0" smtClean="0"/>
          </a:p>
          <a:p>
            <a:pPr marL="601138" lvl="1" indent="-363538">
              <a:buFont typeface="Arial" panose="020B0604020202020204" pitchFamily="34" charset="0"/>
              <a:buChar char="•"/>
            </a:pPr>
            <a:r>
              <a:rPr lang="en-US" sz="2100" dirty="0" smtClean="0"/>
              <a:t>project </a:t>
            </a:r>
            <a:r>
              <a:rPr lang="en-US" sz="2100" dirty="0"/>
              <a:t>goals are met (time, scope, cost, </a:t>
            </a:r>
            <a:r>
              <a:rPr lang="en-US" sz="2100" dirty="0" smtClean="0"/>
              <a:t>quality)</a:t>
            </a:r>
            <a:endParaRPr lang="en-US" sz="2200" dirty="0"/>
          </a:p>
          <a:p>
            <a:pPr marL="363538" indent="-363538">
              <a:buFont typeface="Arial" panose="020B0604020202020204" pitchFamily="34" charset="0"/>
              <a:buChar char="•"/>
            </a:pPr>
            <a:r>
              <a:rPr lang="en-US" sz="2500" dirty="0" smtClean="0"/>
              <a:t>Process </a:t>
            </a:r>
            <a:r>
              <a:rPr lang="en-US" sz="2500" dirty="0"/>
              <a:t>vs. end result </a:t>
            </a:r>
            <a:r>
              <a:rPr lang="en-US" sz="2500" dirty="0" smtClean="0"/>
              <a:t>success</a:t>
            </a:r>
          </a:p>
          <a:p>
            <a:pPr marL="601138" lvl="1" indent="-363538">
              <a:buFont typeface="Arial" panose="020B0604020202020204" pitchFamily="34" charset="0"/>
              <a:buChar char="•"/>
            </a:pPr>
            <a:r>
              <a:rPr lang="en-US" sz="2000" dirty="0" smtClean="0"/>
              <a:t>it </a:t>
            </a:r>
            <a:r>
              <a:rPr lang="en-US" sz="2000" dirty="0"/>
              <a:t>is not always clear, whether the project is successful or not </a:t>
            </a:r>
            <a:br>
              <a:rPr lang="en-US" sz="2000" dirty="0"/>
            </a:br>
            <a:r>
              <a:rPr lang="en-US" sz="2000" dirty="0"/>
              <a:t>(e.g. project with long-term impact, multi-party projects, large scale information systems projects ERP etc.)</a:t>
            </a:r>
          </a:p>
        </p:txBody>
      </p:sp>
      <p:sp>
        <p:nvSpPr>
          <p:cNvPr id="4" name="Date Placeholder 3"/>
          <p:cNvSpPr>
            <a:spLocks noGrp="1"/>
          </p:cNvSpPr>
          <p:nvPr>
            <p:ph type="dt" sz="half" idx="15"/>
          </p:nvPr>
        </p:nvSpPr>
        <p:spPr/>
        <p:txBody>
          <a:bodyPr/>
          <a:lstStyle/>
          <a:p>
            <a:pPr>
              <a:defRPr/>
            </a:pPr>
            <a:fld id="{444BEAFD-ACEF-4FCC-B0D1-6C86802D770B}"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8</a:t>
            </a:fld>
            <a:endParaRPr lang="fi-FI"/>
          </a:p>
        </p:txBody>
      </p:sp>
    </p:spTree>
    <p:extLst>
      <p:ext uri="{BB962C8B-B14F-4D97-AF65-F5344CB8AC3E}">
        <p14:creationId xmlns:p14="http://schemas.microsoft.com/office/powerpoint/2010/main" val="2621281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some projects fail?</a:t>
            </a:r>
            <a:endParaRPr lang="en-US" dirty="0"/>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en-US" sz="2200" dirty="0"/>
              <a:t>Some common </a:t>
            </a:r>
            <a:r>
              <a:rPr lang="en-US" sz="2200" dirty="0" smtClean="0"/>
              <a:t>pitfalls</a:t>
            </a:r>
          </a:p>
          <a:p>
            <a:pPr marL="580500" lvl="1" indent="-342900">
              <a:buFont typeface="Arial" panose="020B0604020202020204" pitchFamily="34" charset="0"/>
              <a:buChar char="•"/>
            </a:pPr>
            <a:r>
              <a:rPr lang="en-US" sz="2000" dirty="0" smtClean="0"/>
              <a:t>No </a:t>
            </a:r>
            <a:r>
              <a:rPr lang="en-US" sz="2000" dirty="0"/>
              <a:t>consensus on goals, failed mutual understanding, poor </a:t>
            </a:r>
            <a:r>
              <a:rPr lang="en-US" sz="2000" dirty="0" smtClean="0"/>
              <a:t>commitment</a:t>
            </a:r>
          </a:p>
          <a:p>
            <a:pPr marL="580500" lvl="1" indent="-342900">
              <a:buFont typeface="Arial" panose="020B0604020202020204" pitchFamily="34" charset="0"/>
              <a:buChar char="•"/>
            </a:pPr>
            <a:r>
              <a:rPr lang="en-US" sz="2100" dirty="0" smtClean="0"/>
              <a:t>Lack </a:t>
            </a:r>
            <a:r>
              <a:rPr lang="en-US" sz="2100" dirty="0"/>
              <a:t>of user/customer </a:t>
            </a:r>
            <a:r>
              <a:rPr lang="en-US" sz="2100" dirty="0" smtClean="0"/>
              <a:t>involvement</a:t>
            </a:r>
          </a:p>
          <a:p>
            <a:pPr marL="580500" lvl="1" indent="-342900">
              <a:buFont typeface="Arial" panose="020B0604020202020204" pitchFamily="34" charset="0"/>
              <a:buChar char="•"/>
            </a:pPr>
            <a:r>
              <a:rPr lang="en-US" sz="2100" dirty="0" smtClean="0"/>
              <a:t>Unrealistic </a:t>
            </a:r>
            <a:r>
              <a:rPr lang="en-US" sz="2100" dirty="0"/>
              <a:t>time </a:t>
            </a:r>
            <a:r>
              <a:rPr lang="en-US" sz="2100" dirty="0" smtClean="0"/>
              <a:t>scales</a:t>
            </a:r>
          </a:p>
          <a:p>
            <a:pPr marL="580500" lvl="1" indent="-342900">
              <a:buFont typeface="Arial" panose="020B0604020202020204" pitchFamily="34" charset="0"/>
              <a:buChar char="•"/>
            </a:pPr>
            <a:r>
              <a:rPr lang="en-US" sz="2100" dirty="0" smtClean="0"/>
              <a:t>Poor requirements</a:t>
            </a:r>
          </a:p>
          <a:p>
            <a:pPr marL="580500" lvl="1" indent="-342900">
              <a:buFont typeface="Arial" panose="020B0604020202020204" pitchFamily="34" charset="0"/>
              <a:buChar char="•"/>
            </a:pPr>
            <a:r>
              <a:rPr lang="en-US" sz="2100" dirty="0" smtClean="0"/>
              <a:t>Scope creep</a:t>
            </a:r>
          </a:p>
          <a:p>
            <a:pPr marL="580500" lvl="1" indent="-342900">
              <a:buFont typeface="Arial" panose="020B0604020202020204" pitchFamily="34" charset="0"/>
              <a:buChar char="•"/>
            </a:pPr>
            <a:r>
              <a:rPr lang="en-US" sz="2100" dirty="0" smtClean="0"/>
              <a:t>No </a:t>
            </a:r>
            <a:r>
              <a:rPr lang="en-US" sz="2100" dirty="0"/>
              <a:t>change control </a:t>
            </a:r>
            <a:r>
              <a:rPr lang="en-US" sz="2100" dirty="0" smtClean="0"/>
              <a:t>system</a:t>
            </a:r>
          </a:p>
          <a:p>
            <a:pPr marL="580500" lvl="1" indent="-342900">
              <a:buFont typeface="Arial" panose="020B0604020202020204" pitchFamily="34" charset="0"/>
              <a:buChar char="•"/>
            </a:pPr>
            <a:r>
              <a:rPr lang="en-US" sz="2100" dirty="0" smtClean="0"/>
              <a:t>Poor </a:t>
            </a:r>
            <a:r>
              <a:rPr lang="en-US" sz="2100" dirty="0"/>
              <a:t>feedback</a:t>
            </a:r>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5808A95A-44D1-4DE2-BCBF-D84216D494FF}" type="datetime3">
              <a:rPr lang="en-US" smtClean="0"/>
              <a:t>8 May 2019</a:t>
            </a:fld>
            <a:endParaRPr lang="fi-FI"/>
          </a:p>
        </p:txBody>
      </p:sp>
      <p:sp>
        <p:nvSpPr>
          <p:cNvPr id="5" name="Footer Placeholder 4"/>
          <p:cNvSpPr>
            <a:spLocks noGrp="1"/>
          </p:cNvSpPr>
          <p:nvPr>
            <p:ph type="ftr" sz="quarter" idx="16"/>
          </p:nvPr>
        </p:nvSpPr>
        <p:spPr/>
        <p:txBody>
          <a:bodyPr/>
          <a:lstStyle/>
          <a:p>
            <a:pPr>
              <a:defRPr/>
            </a:pPr>
            <a:r>
              <a:rPr lang="fi-FI" smtClean="0"/>
              <a:t>ISE/MM</a:t>
            </a:r>
            <a:endParaRPr lang="fi-FI"/>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9</a:t>
            </a:fld>
            <a:endParaRPr lang="fi-FI"/>
          </a:p>
        </p:txBody>
      </p:sp>
    </p:spTree>
    <p:extLst>
      <p:ext uri="{BB962C8B-B14F-4D97-AF65-F5344CB8AC3E}">
        <p14:creationId xmlns:p14="http://schemas.microsoft.com/office/powerpoint/2010/main" val="246611178"/>
      </p:ext>
    </p:extLst>
  </p:cSld>
  <p:clrMapOvr>
    <a:masterClrMapping/>
  </p:clrMapOvr>
</p:sld>
</file>

<file path=ppt/theme/theme1.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Aalto_BIZ_121031.potx</Template>
  <TotalTime>29502</TotalTime>
  <Words>2856</Words>
  <Application>Microsoft Office PowerPoint</Application>
  <PresentationFormat>On-screen Show (4:3)</PresentationFormat>
  <Paragraphs>398</Paragraphs>
  <Slides>40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Aalto_BIZ_121031</vt:lpstr>
      <vt:lpstr>Worksheet</vt:lpstr>
      <vt:lpstr>37E01500 Project Management and Consulting Practice  Project Quality and Risk management </vt:lpstr>
      <vt:lpstr>Learning objectives</vt:lpstr>
      <vt:lpstr>Contents</vt:lpstr>
      <vt:lpstr>Thoughts to be considered: based on experience</vt:lpstr>
      <vt:lpstr>How have I managed the project quality?</vt:lpstr>
      <vt:lpstr>How have I managed the project quality?</vt:lpstr>
      <vt:lpstr>My rule of thumbs</vt:lpstr>
      <vt:lpstr>About project success</vt:lpstr>
      <vt:lpstr>Why some projects fail?</vt:lpstr>
      <vt:lpstr>Some failures</vt:lpstr>
      <vt:lpstr>Some failures (cont.)</vt:lpstr>
      <vt:lpstr>Planning processes and outputs for project quality, HR and risk mgmt</vt:lpstr>
      <vt:lpstr>Project quality management planning tasks</vt:lpstr>
      <vt:lpstr>What is quality?</vt:lpstr>
      <vt:lpstr>Quality planning and quality management plan</vt:lpstr>
      <vt:lpstr>Sample quality management plan</vt:lpstr>
      <vt:lpstr>Sample quality management plan (cont.)</vt:lpstr>
      <vt:lpstr>Quality metrics</vt:lpstr>
      <vt:lpstr>Sample quality metrics</vt:lpstr>
      <vt:lpstr>A sample project dashboard</vt:lpstr>
      <vt:lpstr>Quality checklists</vt:lpstr>
      <vt:lpstr>Sample quality metrics description</vt:lpstr>
      <vt:lpstr>To be discussed</vt:lpstr>
      <vt:lpstr>Project Human Resource management planning tasks</vt:lpstr>
      <vt:lpstr>Project organizational charts</vt:lpstr>
      <vt:lpstr>A sample project organizational chart</vt:lpstr>
      <vt:lpstr>Responsibility assignment matrices</vt:lpstr>
      <vt:lpstr>A sample RACI chart</vt:lpstr>
      <vt:lpstr>Project web sites</vt:lpstr>
      <vt:lpstr>Project risk management planning tasks</vt:lpstr>
      <vt:lpstr>Social acceptability of risk</vt:lpstr>
      <vt:lpstr>Some potential areas of risks</vt:lpstr>
      <vt:lpstr>Risk assessment</vt:lpstr>
      <vt:lpstr>Risk management plans</vt:lpstr>
      <vt:lpstr>Other risk plans</vt:lpstr>
      <vt:lpstr>Risk events and probability/impact matrices</vt:lpstr>
      <vt:lpstr>A sample risk probability / impact matrix</vt:lpstr>
      <vt:lpstr>Risk-related contractual agreements</vt:lpstr>
      <vt:lpstr>The topic to be discussed</vt:lpstr>
      <vt:lpstr>Questions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Aalto BIZ</dc:title>
  <dc:creator>TBWA\HELSINKI</dc:creator>
  <cp:lastModifiedBy>jruokola</cp:lastModifiedBy>
  <cp:revision>593</cp:revision>
  <cp:lastPrinted>2015-11-09T08:42:33Z</cp:lastPrinted>
  <dcterms:created xsi:type="dcterms:W3CDTF">2012-05-14T17:33:12Z</dcterms:created>
  <dcterms:modified xsi:type="dcterms:W3CDTF">2019-05-08T10:20:41Z</dcterms:modified>
</cp:coreProperties>
</file>