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6" r:id="rId3"/>
    <p:sldId id="267" r:id="rId4"/>
    <p:sldId id="268" r:id="rId5"/>
    <p:sldId id="269" r:id="rId6"/>
    <p:sldId id="259" r:id="rId7"/>
    <p:sldId id="260" r:id="rId8"/>
    <p:sldId id="270" r:id="rId9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kkinen, Katja" initials="PK" lastIdx="1" clrIdx="0">
    <p:extLst>
      <p:ext uri="{19B8F6BF-5375-455C-9EA6-DF929625EA0E}">
        <p15:presenceInfo xmlns:p15="http://schemas.microsoft.com/office/powerpoint/2012/main" userId="Parkkinen, Kat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9AAF"/>
    <a:srgbClr val="FA9106"/>
    <a:srgbClr val="000000"/>
    <a:srgbClr val="ECF3F8"/>
    <a:srgbClr val="003399"/>
    <a:srgbClr val="10253F"/>
    <a:srgbClr val="000066"/>
    <a:srgbClr val="CC00CC"/>
    <a:srgbClr val="E65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4" autoAdjust="0"/>
    <p:restoredTop sz="95635" autoAdjust="0"/>
  </p:normalViewPr>
  <p:slideViewPr>
    <p:cSldViewPr>
      <p:cViewPr varScale="1">
        <p:scale>
          <a:sx n="121" d="100"/>
          <a:sy n="121" d="100"/>
        </p:scale>
        <p:origin x="880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6F950-7C64-456C-BE6F-261CD5E9AC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7A24D-480B-4901-A59B-CDD78449359B}">
      <dgm:prSet phldrT="[Text]"/>
      <dgm:spPr/>
      <dgm:t>
        <a:bodyPr/>
        <a:lstStyle/>
        <a:p>
          <a:r>
            <a:rPr lang="en-US" dirty="0"/>
            <a:t>BSOI</a:t>
          </a:r>
        </a:p>
      </dgm:t>
    </dgm:pt>
    <dgm:pt modelId="{40B3DB22-EBF1-42BA-AE9B-DD826E806554}" type="parTrans" cxnId="{73887721-9CFF-46BF-8886-6B11B6C64EEB}">
      <dgm:prSet/>
      <dgm:spPr/>
      <dgm:t>
        <a:bodyPr/>
        <a:lstStyle/>
        <a:p>
          <a:endParaRPr lang="en-US"/>
        </a:p>
      </dgm:t>
    </dgm:pt>
    <dgm:pt modelId="{A23DDF6D-7BA1-4463-AAD0-95C52198C154}" type="sibTrans" cxnId="{73887721-9CFF-46BF-8886-6B11B6C64EEB}">
      <dgm:prSet/>
      <dgm:spPr/>
      <dgm:t>
        <a:bodyPr/>
        <a:lstStyle/>
        <a:p>
          <a:endParaRPr lang="en-US"/>
        </a:p>
      </dgm:t>
    </dgm:pt>
    <dgm:pt modelId="{9294BC4A-FFCD-47E2-A816-04BB58F29A27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fi-FI" dirty="0"/>
            <a:t>Fully customizable</a:t>
          </a:r>
          <a:r>
            <a:rPr lang="en-US" dirty="0"/>
            <a:t> with starting materials from in-house crystal growth and </a:t>
          </a:r>
          <a:r>
            <a:rPr lang="en-US" dirty="0" err="1"/>
            <a:t>wafering</a:t>
          </a:r>
          <a:endParaRPr lang="en-US" dirty="0"/>
        </a:p>
      </dgm:t>
    </dgm:pt>
    <dgm:pt modelId="{78CC036F-748D-48B0-9F64-5EAA47102361}" type="parTrans" cxnId="{0BF229A9-9986-4A27-8CCA-7F58C5D065F2}">
      <dgm:prSet/>
      <dgm:spPr/>
      <dgm:t>
        <a:bodyPr/>
        <a:lstStyle/>
        <a:p>
          <a:endParaRPr lang="en-US"/>
        </a:p>
      </dgm:t>
    </dgm:pt>
    <dgm:pt modelId="{71B1DD79-EA88-444A-AC4A-36755327D09B}" type="sibTrans" cxnId="{0BF229A9-9986-4A27-8CCA-7F58C5D065F2}">
      <dgm:prSet/>
      <dgm:spPr/>
      <dgm:t>
        <a:bodyPr/>
        <a:lstStyle/>
        <a:p>
          <a:endParaRPr lang="en-US"/>
        </a:p>
      </dgm:t>
    </dgm:pt>
    <dgm:pt modelId="{91953144-205A-4961-9216-FD872FA77013}">
      <dgm:prSet phldrT="[Text]"/>
      <dgm:spPr/>
      <dgm:t>
        <a:bodyPr/>
        <a:lstStyle/>
        <a:p>
          <a:r>
            <a:rPr lang="en-US" dirty="0"/>
            <a:t>C-SOI</a:t>
          </a:r>
          <a:r>
            <a:rPr lang="en-US" baseline="30000" dirty="0"/>
            <a:t>®</a:t>
          </a:r>
        </a:p>
      </dgm:t>
    </dgm:pt>
    <dgm:pt modelId="{6E5D832E-75C9-435F-94F1-D9A6B96BA5B9}" type="parTrans" cxnId="{233E0702-F75B-4C81-8FD1-A16CB523A8E8}">
      <dgm:prSet/>
      <dgm:spPr/>
      <dgm:t>
        <a:bodyPr/>
        <a:lstStyle/>
        <a:p>
          <a:endParaRPr lang="en-US"/>
        </a:p>
      </dgm:t>
    </dgm:pt>
    <dgm:pt modelId="{9D351BDD-03AA-4CE0-B252-0D4AA3464C09}" type="sibTrans" cxnId="{233E0702-F75B-4C81-8FD1-A16CB523A8E8}">
      <dgm:prSet/>
      <dgm:spPr/>
      <dgm:t>
        <a:bodyPr/>
        <a:lstStyle/>
        <a:p>
          <a:endParaRPr lang="en-US"/>
        </a:p>
      </dgm:t>
    </dgm:pt>
    <dgm:pt modelId="{A9197004-A0AE-4B07-BE2B-A9599156810F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fi-FI" dirty="0"/>
            <a:t>Wafers with pre-etched cavities</a:t>
          </a:r>
          <a:endParaRPr lang="en-US" dirty="0"/>
        </a:p>
      </dgm:t>
    </dgm:pt>
    <dgm:pt modelId="{3E45AB10-A98A-4B76-B7B3-BA0F4752CF1D}" type="parTrans" cxnId="{5FE38595-7991-40BE-A2B9-C9EDB186D787}">
      <dgm:prSet/>
      <dgm:spPr/>
      <dgm:t>
        <a:bodyPr/>
        <a:lstStyle/>
        <a:p>
          <a:endParaRPr lang="en-US"/>
        </a:p>
      </dgm:t>
    </dgm:pt>
    <dgm:pt modelId="{59BA75E2-5367-416C-9FC3-2FB58FDEE26F}" type="sibTrans" cxnId="{5FE38595-7991-40BE-A2B9-C9EDB186D787}">
      <dgm:prSet/>
      <dgm:spPr/>
      <dgm:t>
        <a:bodyPr/>
        <a:lstStyle/>
        <a:p>
          <a:endParaRPr lang="en-US"/>
        </a:p>
      </dgm:t>
    </dgm:pt>
    <dgm:pt modelId="{EB2A4CEE-0A0B-4536-8147-62D9AF21977D}">
      <dgm:prSet phldrT="[Text]"/>
      <dgm:spPr/>
      <dgm:t>
        <a:bodyPr/>
        <a:lstStyle/>
        <a:p>
          <a:r>
            <a:rPr lang="en-US" dirty="0"/>
            <a:t>E-SOI</a:t>
          </a:r>
          <a:r>
            <a:rPr lang="en-US" baseline="30000" dirty="0"/>
            <a:t>®</a:t>
          </a:r>
        </a:p>
      </dgm:t>
    </dgm:pt>
    <dgm:pt modelId="{1C7D473D-EA20-4E43-8D58-20406AA05D0E}" type="parTrans" cxnId="{11F0FAF7-0B30-4D52-99AE-52618EB5208E}">
      <dgm:prSet/>
      <dgm:spPr/>
      <dgm:t>
        <a:bodyPr/>
        <a:lstStyle/>
        <a:p>
          <a:endParaRPr lang="en-US"/>
        </a:p>
      </dgm:t>
    </dgm:pt>
    <dgm:pt modelId="{353A0E3D-AE21-4D4C-9C50-CB25D25ABC2C}" type="sibTrans" cxnId="{11F0FAF7-0B30-4D52-99AE-52618EB5208E}">
      <dgm:prSet/>
      <dgm:spPr/>
      <dgm:t>
        <a:bodyPr/>
        <a:lstStyle/>
        <a:p>
          <a:endParaRPr lang="en-US"/>
        </a:p>
      </dgm:t>
    </dgm:pt>
    <dgm:pt modelId="{C9A88DC5-B617-4C1C-9AD4-0E54BD9BD5B4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fi-FI" dirty="0"/>
            <a:t>Highly uniform wafers with device layer thickness tolerance ±0.1 µm </a:t>
          </a:r>
          <a:endParaRPr lang="en-US" dirty="0"/>
        </a:p>
      </dgm:t>
    </dgm:pt>
    <dgm:pt modelId="{E306E078-DF50-4B7A-B74E-FFA8D6F3C09F}" type="parTrans" cxnId="{14B51043-0B47-434C-9E1D-1310AFE6E586}">
      <dgm:prSet/>
      <dgm:spPr/>
      <dgm:t>
        <a:bodyPr/>
        <a:lstStyle/>
        <a:p>
          <a:endParaRPr lang="en-US"/>
        </a:p>
      </dgm:t>
    </dgm:pt>
    <dgm:pt modelId="{73A4E0A5-D133-4B7E-8573-E085D907C6E6}" type="sibTrans" cxnId="{14B51043-0B47-434C-9E1D-1310AFE6E586}">
      <dgm:prSet/>
      <dgm:spPr/>
      <dgm:t>
        <a:bodyPr/>
        <a:lstStyle/>
        <a:p>
          <a:endParaRPr lang="en-US"/>
        </a:p>
      </dgm:t>
    </dgm:pt>
    <dgm:pt modelId="{7FC0C804-5DE9-4B0E-8F51-388199EC0BCE}">
      <dgm:prSet phldrT="[Text]"/>
      <dgm:spPr/>
      <dgm:t>
        <a:bodyPr/>
        <a:lstStyle/>
        <a:p>
          <a:r>
            <a:rPr lang="en-US" dirty="0"/>
            <a:t>TSV</a:t>
          </a:r>
        </a:p>
      </dgm:t>
    </dgm:pt>
    <dgm:pt modelId="{DDCB8C47-6AB7-484E-8009-FA4132DB252F}" type="parTrans" cxnId="{26D24F22-4B4E-4FAC-A348-D7D9425D993A}">
      <dgm:prSet/>
      <dgm:spPr/>
      <dgm:t>
        <a:bodyPr/>
        <a:lstStyle/>
        <a:p>
          <a:endParaRPr lang="en-US"/>
        </a:p>
      </dgm:t>
    </dgm:pt>
    <dgm:pt modelId="{39A2ABC1-BF58-4FA5-BAEC-BB292A0A27B8}" type="sibTrans" cxnId="{26D24F22-4B4E-4FAC-A348-D7D9425D993A}">
      <dgm:prSet/>
      <dgm:spPr/>
      <dgm:t>
        <a:bodyPr/>
        <a:lstStyle/>
        <a:p>
          <a:endParaRPr lang="en-US"/>
        </a:p>
      </dgm:t>
    </dgm:pt>
    <dgm:pt modelId="{051C31A6-6696-46ED-8171-C5155EFD6C5D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Through silicon </a:t>
          </a:r>
          <a:r>
            <a:rPr lang="en-US" dirty="0" err="1"/>
            <a:t>vias</a:t>
          </a:r>
          <a:r>
            <a:rPr lang="en-US" dirty="0"/>
            <a:t> for sensor interconnects</a:t>
          </a:r>
          <a:endParaRPr lang="en-US" dirty="0">
            <a:solidFill>
              <a:srgbClr val="FF0000"/>
            </a:solidFill>
          </a:endParaRPr>
        </a:p>
      </dgm:t>
    </dgm:pt>
    <dgm:pt modelId="{450BFE18-2FFE-45A5-971E-7566B6B4A308}" type="parTrans" cxnId="{8B4536E9-3C2F-401E-9315-6F52506267A8}">
      <dgm:prSet/>
      <dgm:spPr/>
      <dgm:t>
        <a:bodyPr/>
        <a:lstStyle/>
        <a:p>
          <a:endParaRPr lang="en-US"/>
        </a:p>
      </dgm:t>
    </dgm:pt>
    <dgm:pt modelId="{6B4F52C3-1F25-471E-B901-B13E2B685557}" type="sibTrans" cxnId="{8B4536E9-3C2F-401E-9315-6F52506267A8}">
      <dgm:prSet/>
      <dgm:spPr/>
      <dgm:t>
        <a:bodyPr/>
        <a:lstStyle/>
        <a:p>
          <a:endParaRPr lang="en-US"/>
        </a:p>
      </dgm:t>
    </dgm:pt>
    <dgm:pt modelId="{B5B68EA4-7C5A-4127-83BD-FDA41D72F3AB}" type="pres">
      <dgm:prSet presAssocID="{6056F950-7C64-456C-BE6F-261CD5E9AC01}" presName="Name0" presStyleCnt="0">
        <dgm:presLayoutVars>
          <dgm:dir/>
          <dgm:animLvl val="lvl"/>
          <dgm:resizeHandles val="exact"/>
        </dgm:presLayoutVars>
      </dgm:prSet>
      <dgm:spPr/>
    </dgm:pt>
    <dgm:pt modelId="{58769994-F045-4F1D-838F-AD4BB25E32B2}" type="pres">
      <dgm:prSet presAssocID="{30E7A24D-480B-4901-A59B-CDD78449359B}" presName="linNode" presStyleCnt="0"/>
      <dgm:spPr/>
    </dgm:pt>
    <dgm:pt modelId="{C974ECD1-C83F-4F56-B91A-B6278022E537}" type="pres">
      <dgm:prSet presAssocID="{30E7A24D-480B-4901-A59B-CDD78449359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420C63D-26BB-4BE9-BFB2-869328E0B1EA}" type="pres">
      <dgm:prSet presAssocID="{30E7A24D-480B-4901-A59B-CDD78449359B}" presName="descendantText" presStyleLbl="alignAccFollowNode1" presStyleIdx="0" presStyleCnt="4">
        <dgm:presLayoutVars>
          <dgm:bulletEnabled val="1"/>
        </dgm:presLayoutVars>
      </dgm:prSet>
      <dgm:spPr/>
    </dgm:pt>
    <dgm:pt modelId="{46B817F7-70D5-4562-BFEF-47F24E72020F}" type="pres">
      <dgm:prSet presAssocID="{A23DDF6D-7BA1-4463-AAD0-95C52198C154}" presName="sp" presStyleCnt="0"/>
      <dgm:spPr/>
    </dgm:pt>
    <dgm:pt modelId="{43888D56-A64F-4408-A582-5B8AEA3CFE16}" type="pres">
      <dgm:prSet presAssocID="{91953144-205A-4961-9216-FD872FA77013}" presName="linNode" presStyleCnt="0"/>
      <dgm:spPr/>
    </dgm:pt>
    <dgm:pt modelId="{128741BD-1B56-464C-9BE5-C81809456DBD}" type="pres">
      <dgm:prSet presAssocID="{91953144-205A-4961-9216-FD872FA7701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80673FD-A368-476C-9F4A-F3297AAC3F27}" type="pres">
      <dgm:prSet presAssocID="{91953144-205A-4961-9216-FD872FA77013}" presName="descendantText" presStyleLbl="alignAccFollowNode1" presStyleIdx="1" presStyleCnt="4">
        <dgm:presLayoutVars>
          <dgm:bulletEnabled val="1"/>
        </dgm:presLayoutVars>
      </dgm:prSet>
      <dgm:spPr/>
    </dgm:pt>
    <dgm:pt modelId="{EAFE49E1-075B-43AA-9725-AB956D642A17}" type="pres">
      <dgm:prSet presAssocID="{9D351BDD-03AA-4CE0-B252-0D4AA3464C09}" presName="sp" presStyleCnt="0"/>
      <dgm:spPr/>
    </dgm:pt>
    <dgm:pt modelId="{25A0CC23-D28A-4C8C-859A-06918D3AA6F9}" type="pres">
      <dgm:prSet presAssocID="{EB2A4CEE-0A0B-4536-8147-62D9AF21977D}" presName="linNode" presStyleCnt="0"/>
      <dgm:spPr/>
    </dgm:pt>
    <dgm:pt modelId="{92E6869C-489D-4C0C-AE84-4567D081E4CE}" type="pres">
      <dgm:prSet presAssocID="{EB2A4CEE-0A0B-4536-8147-62D9AF21977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4261FBD-AD00-4E57-8FF9-782C52D1C080}" type="pres">
      <dgm:prSet presAssocID="{EB2A4CEE-0A0B-4536-8147-62D9AF21977D}" presName="descendantText" presStyleLbl="alignAccFollowNode1" presStyleIdx="2" presStyleCnt="4">
        <dgm:presLayoutVars>
          <dgm:bulletEnabled val="1"/>
        </dgm:presLayoutVars>
      </dgm:prSet>
      <dgm:spPr/>
    </dgm:pt>
    <dgm:pt modelId="{139ED250-A7FD-4E02-9236-A64D3C102048}" type="pres">
      <dgm:prSet presAssocID="{353A0E3D-AE21-4D4C-9C50-CB25D25ABC2C}" presName="sp" presStyleCnt="0"/>
      <dgm:spPr/>
    </dgm:pt>
    <dgm:pt modelId="{2A70E3E7-7239-4682-9E6D-DBC9D4C4DC25}" type="pres">
      <dgm:prSet presAssocID="{7FC0C804-5DE9-4B0E-8F51-388199EC0BCE}" presName="linNode" presStyleCnt="0"/>
      <dgm:spPr/>
    </dgm:pt>
    <dgm:pt modelId="{90DCBE85-2E36-4183-8295-1771A47EB432}" type="pres">
      <dgm:prSet presAssocID="{7FC0C804-5DE9-4B0E-8F51-388199EC0BC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DDA9050-BE5D-4AC9-9B5A-4C08E87FE4A8}" type="pres">
      <dgm:prSet presAssocID="{7FC0C804-5DE9-4B0E-8F51-388199EC0BC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33E0702-F75B-4C81-8FD1-A16CB523A8E8}" srcId="{6056F950-7C64-456C-BE6F-261CD5E9AC01}" destId="{91953144-205A-4961-9216-FD872FA77013}" srcOrd="1" destOrd="0" parTransId="{6E5D832E-75C9-435F-94F1-D9A6B96BA5B9}" sibTransId="{9D351BDD-03AA-4CE0-B252-0D4AA3464C09}"/>
    <dgm:cxn modelId="{73887721-9CFF-46BF-8886-6B11B6C64EEB}" srcId="{6056F950-7C64-456C-BE6F-261CD5E9AC01}" destId="{30E7A24D-480B-4901-A59B-CDD78449359B}" srcOrd="0" destOrd="0" parTransId="{40B3DB22-EBF1-42BA-AE9B-DD826E806554}" sibTransId="{A23DDF6D-7BA1-4463-AAD0-95C52198C154}"/>
    <dgm:cxn modelId="{26D24F22-4B4E-4FAC-A348-D7D9425D993A}" srcId="{6056F950-7C64-456C-BE6F-261CD5E9AC01}" destId="{7FC0C804-5DE9-4B0E-8F51-388199EC0BCE}" srcOrd="3" destOrd="0" parTransId="{DDCB8C47-6AB7-484E-8009-FA4132DB252F}" sibTransId="{39A2ABC1-BF58-4FA5-BAEC-BB292A0A27B8}"/>
    <dgm:cxn modelId="{1B0B7132-F624-4389-9ADF-806F482C3248}" type="presOf" srcId="{30E7A24D-480B-4901-A59B-CDD78449359B}" destId="{C974ECD1-C83F-4F56-B91A-B6278022E537}" srcOrd="0" destOrd="0" presId="urn:microsoft.com/office/officeart/2005/8/layout/vList5"/>
    <dgm:cxn modelId="{BDEAD432-49D0-419B-9907-37413C835B7F}" type="presOf" srcId="{91953144-205A-4961-9216-FD872FA77013}" destId="{128741BD-1B56-464C-9BE5-C81809456DBD}" srcOrd="0" destOrd="0" presId="urn:microsoft.com/office/officeart/2005/8/layout/vList5"/>
    <dgm:cxn modelId="{14B51043-0B47-434C-9E1D-1310AFE6E586}" srcId="{EB2A4CEE-0A0B-4536-8147-62D9AF21977D}" destId="{C9A88DC5-B617-4C1C-9AD4-0E54BD9BD5B4}" srcOrd="0" destOrd="0" parTransId="{E306E078-DF50-4B7A-B74E-FFA8D6F3C09F}" sibTransId="{73A4E0A5-D133-4B7E-8573-E085D907C6E6}"/>
    <dgm:cxn modelId="{96E0C163-DDB7-4906-838C-F4A1D3405A89}" type="presOf" srcId="{A9197004-A0AE-4B07-BE2B-A9599156810F}" destId="{580673FD-A368-476C-9F4A-F3297AAC3F27}" srcOrd="0" destOrd="0" presId="urn:microsoft.com/office/officeart/2005/8/layout/vList5"/>
    <dgm:cxn modelId="{80BB0844-E845-409E-B581-D41C6CE0981E}" type="presOf" srcId="{EB2A4CEE-0A0B-4536-8147-62D9AF21977D}" destId="{92E6869C-489D-4C0C-AE84-4567D081E4CE}" srcOrd="0" destOrd="0" presId="urn:microsoft.com/office/officeart/2005/8/layout/vList5"/>
    <dgm:cxn modelId="{5FE38595-7991-40BE-A2B9-C9EDB186D787}" srcId="{91953144-205A-4961-9216-FD872FA77013}" destId="{A9197004-A0AE-4B07-BE2B-A9599156810F}" srcOrd="0" destOrd="0" parTransId="{3E45AB10-A98A-4B76-B7B3-BA0F4752CF1D}" sibTransId="{59BA75E2-5367-416C-9FC3-2FB58FDEE26F}"/>
    <dgm:cxn modelId="{0BF229A9-9986-4A27-8CCA-7F58C5D065F2}" srcId="{30E7A24D-480B-4901-A59B-CDD78449359B}" destId="{9294BC4A-FFCD-47E2-A816-04BB58F29A27}" srcOrd="0" destOrd="0" parTransId="{78CC036F-748D-48B0-9F64-5EAA47102361}" sibTransId="{71B1DD79-EA88-444A-AC4A-36755327D09B}"/>
    <dgm:cxn modelId="{8100D4B9-FE6E-4601-92FF-5FA3A1D570EE}" type="presOf" srcId="{6056F950-7C64-456C-BE6F-261CD5E9AC01}" destId="{B5B68EA4-7C5A-4127-83BD-FDA41D72F3AB}" srcOrd="0" destOrd="0" presId="urn:microsoft.com/office/officeart/2005/8/layout/vList5"/>
    <dgm:cxn modelId="{85EE1DC6-60B8-46C2-BD2D-B5E4844C816C}" type="presOf" srcId="{9294BC4A-FFCD-47E2-A816-04BB58F29A27}" destId="{8420C63D-26BB-4BE9-BFB2-869328E0B1EA}" srcOrd="0" destOrd="0" presId="urn:microsoft.com/office/officeart/2005/8/layout/vList5"/>
    <dgm:cxn modelId="{A20417C7-CA7B-44D9-A86D-85131CE51C4E}" type="presOf" srcId="{7FC0C804-5DE9-4B0E-8F51-388199EC0BCE}" destId="{90DCBE85-2E36-4183-8295-1771A47EB432}" srcOrd="0" destOrd="0" presId="urn:microsoft.com/office/officeart/2005/8/layout/vList5"/>
    <dgm:cxn modelId="{8B4536E9-3C2F-401E-9315-6F52506267A8}" srcId="{7FC0C804-5DE9-4B0E-8F51-388199EC0BCE}" destId="{051C31A6-6696-46ED-8171-C5155EFD6C5D}" srcOrd="0" destOrd="0" parTransId="{450BFE18-2FFE-45A5-971E-7566B6B4A308}" sibTransId="{6B4F52C3-1F25-471E-B901-B13E2B685557}"/>
    <dgm:cxn modelId="{11F0FAF7-0B30-4D52-99AE-52618EB5208E}" srcId="{6056F950-7C64-456C-BE6F-261CD5E9AC01}" destId="{EB2A4CEE-0A0B-4536-8147-62D9AF21977D}" srcOrd="2" destOrd="0" parTransId="{1C7D473D-EA20-4E43-8D58-20406AA05D0E}" sibTransId="{353A0E3D-AE21-4D4C-9C50-CB25D25ABC2C}"/>
    <dgm:cxn modelId="{DF513CFB-7CB2-44AC-944A-AF29EC38E235}" type="presOf" srcId="{C9A88DC5-B617-4C1C-9AD4-0E54BD9BD5B4}" destId="{D4261FBD-AD00-4E57-8FF9-782C52D1C080}" srcOrd="0" destOrd="0" presId="urn:microsoft.com/office/officeart/2005/8/layout/vList5"/>
    <dgm:cxn modelId="{A16045FC-BC68-4C34-BF99-7B611F828326}" type="presOf" srcId="{051C31A6-6696-46ED-8171-C5155EFD6C5D}" destId="{EDDA9050-BE5D-4AC9-9B5A-4C08E87FE4A8}" srcOrd="0" destOrd="0" presId="urn:microsoft.com/office/officeart/2005/8/layout/vList5"/>
    <dgm:cxn modelId="{CBA9935B-679A-4D70-882C-D7EFC58206BF}" type="presParOf" srcId="{B5B68EA4-7C5A-4127-83BD-FDA41D72F3AB}" destId="{58769994-F045-4F1D-838F-AD4BB25E32B2}" srcOrd="0" destOrd="0" presId="urn:microsoft.com/office/officeart/2005/8/layout/vList5"/>
    <dgm:cxn modelId="{1A95CF40-A893-4CEC-BDC8-7698777FF5EA}" type="presParOf" srcId="{58769994-F045-4F1D-838F-AD4BB25E32B2}" destId="{C974ECD1-C83F-4F56-B91A-B6278022E537}" srcOrd="0" destOrd="0" presId="urn:microsoft.com/office/officeart/2005/8/layout/vList5"/>
    <dgm:cxn modelId="{0A51B147-015C-4E28-ABBD-7D5EF44A7691}" type="presParOf" srcId="{58769994-F045-4F1D-838F-AD4BB25E32B2}" destId="{8420C63D-26BB-4BE9-BFB2-869328E0B1EA}" srcOrd="1" destOrd="0" presId="urn:microsoft.com/office/officeart/2005/8/layout/vList5"/>
    <dgm:cxn modelId="{F2AE3A78-375E-43CE-83F3-84E1598C523B}" type="presParOf" srcId="{B5B68EA4-7C5A-4127-83BD-FDA41D72F3AB}" destId="{46B817F7-70D5-4562-BFEF-47F24E72020F}" srcOrd="1" destOrd="0" presId="urn:microsoft.com/office/officeart/2005/8/layout/vList5"/>
    <dgm:cxn modelId="{A32FAF71-8A45-4A72-BF9C-2726253A73AB}" type="presParOf" srcId="{B5B68EA4-7C5A-4127-83BD-FDA41D72F3AB}" destId="{43888D56-A64F-4408-A582-5B8AEA3CFE16}" srcOrd="2" destOrd="0" presId="urn:microsoft.com/office/officeart/2005/8/layout/vList5"/>
    <dgm:cxn modelId="{E45BFCF4-1FA5-4C56-858F-8097BE83D8AE}" type="presParOf" srcId="{43888D56-A64F-4408-A582-5B8AEA3CFE16}" destId="{128741BD-1B56-464C-9BE5-C81809456DBD}" srcOrd="0" destOrd="0" presId="urn:microsoft.com/office/officeart/2005/8/layout/vList5"/>
    <dgm:cxn modelId="{85159806-764C-4148-9A51-2D70381DA60A}" type="presParOf" srcId="{43888D56-A64F-4408-A582-5B8AEA3CFE16}" destId="{580673FD-A368-476C-9F4A-F3297AAC3F27}" srcOrd="1" destOrd="0" presId="urn:microsoft.com/office/officeart/2005/8/layout/vList5"/>
    <dgm:cxn modelId="{B3D9107A-51AE-4634-A817-5E5655D5DBCD}" type="presParOf" srcId="{B5B68EA4-7C5A-4127-83BD-FDA41D72F3AB}" destId="{EAFE49E1-075B-43AA-9725-AB956D642A17}" srcOrd="3" destOrd="0" presId="urn:microsoft.com/office/officeart/2005/8/layout/vList5"/>
    <dgm:cxn modelId="{B743A92D-6993-4A80-9347-5411387F0B27}" type="presParOf" srcId="{B5B68EA4-7C5A-4127-83BD-FDA41D72F3AB}" destId="{25A0CC23-D28A-4C8C-859A-06918D3AA6F9}" srcOrd="4" destOrd="0" presId="urn:microsoft.com/office/officeart/2005/8/layout/vList5"/>
    <dgm:cxn modelId="{7A835CE7-B855-43C0-AAAB-872231FA7CEF}" type="presParOf" srcId="{25A0CC23-D28A-4C8C-859A-06918D3AA6F9}" destId="{92E6869C-489D-4C0C-AE84-4567D081E4CE}" srcOrd="0" destOrd="0" presId="urn:microsoft.com/office/officeart/2005/8/layout/vList5"/>
    <dgm:cxn modelId="{4A74D270-65A8-455C-A80E-1FB920E98F7E}" type="presParOf" srcId="{25A0CC23-D28A-4C8C-859A-06918D3AA6F9}" destId="{D4261FBD-AD00-4E57-8FF9-782C52D1C080}" srcOrd="1" destOrd="0" presId="urn:microsoft.com/office/officeart/2005/8/layout/vList5"/>
    <dgm:cxn modelId="{C9063E04-7A40-4E38-AE84-6F182EBF6081}" type="presParOf" srcId="{B5B68EA4-7C5A-4127-83BD-FDA41D72F3AB}" destId="{139ED250-A7FD-4E02-9236-A64D3C102048}" srcOrd="5" destOrd="0" presId="urn:microsoft.com/office/officeart/2005/8/layout/vList5"/>
    <dgm:cxn modelId="{3F627602-D5A9-4791-9AAA-5C915D423B58}" type="presParOf" srcId="{B5B68EA4-7C5A-4127-83BD-FDA41D72F3AB}" destId="{2A70E3E7-7239-4682-9E6D-DBC9D4C4DC25}" srcOrd="6" destOrd="0" presId="urn:microsoft.com/office/officeart/2005/8/layout/vList5"/>
    <dgm:cxn modelId="{57874435-F1AB-44FF-BE9B-05C498E9E772}" type="presParOf" srcId="{2A70E3E7-7239-4682-9E6D-DBC9D4C4DC25}" destId="{90DCBE85-2E36-4183-8295-1771A47EB432}" srcOrd="0" destOrd="0" presId="urn:microsoft.com/office/officeart/2005/8/layout/vList5"/>
    <dgm:cxn modelId="{C22E1A08-D0A8-4360-841D-F50096814B4A}" type="presParOf" srcId="{2A70E3E7-7239-4682-9E6D-DBC9D4C4DC25}" destId="{EDDA9050-BE5D-4AC9-9B5A-4C08E87FE4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0C63D-26BB-4BE9-BFB2-869328E0B1EA}">
      <dsp:nvSpPr>
        <dsp:cNvPr id="0" name=""/>
        <dsp:cNvSpPr/>
      </dsp:nvSpPr>
      <dsp:spPr>
        <a:xfrm rot="5400000">
          <a:off x="2890976" y="-1131152"/>
          <a:ext cx="584511" cy="299598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Fully customizable</a:t>
          </a:r>
          <a:r>
            <a:rPr lang="en-US" sz="1200" kern="1200" dirty="0"/>
            <a:t> with starting materials from in-house crystal growth and </a:t>
          </a:r>
          <a:r>
            <a:rPr lang="en-US" sz="1200" kern="1200" dirty="0" err="1"/>
            <a:t>wafering</a:t>
          </a:r>
          <a:endParaRPr lang="en-US" sz="1200" kern="1200" dirty="0"/>
        </a:p>
      </dsp:txBody>
      <dsp:txXfrm rot="-5400000">
        <a:off x="1685241" y="103116"/>
        <a:ext cx="2967450" cy="527445"/>
      </dsp:txXfrm>
    </dsp:sp>
    <dsp:sp modelId="{C974ECD1-C83F-4F56-B91A-B6278022E537}">
      <dsp:nvSpPr>
        <dsp:cNvPr id="0" name=""/>
        <dsp:cNvSpPr/>
      </dsp:nvSpPr>
      <dsp:spPr>
        <a:xfrm>
          <a:off x="0" y="1519"/>
          <a:ext cx="1685240" cy="7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BSOI</a:t>
          </a:r>
        </a:p>
      </dsp:txBody>
      <dsp:txXfrm>
        <a:off x="35667" y="37186"/>
        <a:ext cx="1613906" cy="659305"/>
      </dsp:txXfrm>
    </dsp:sp>
    <dsp:sp modelId="{580673FD-A368-476C-9F4A-F3297AAC3F27}">
      <dsp:nvSpPr>
        <dsp:cNvPr id="0" name=""/>
        <dsp:cNvSpPr/>
      </dsp:nvSpPr>
      <dsp:spPr>
        <a:xfrm rot="5400000">
          <a:off x="2890976" y="-363981"/>
          <a:ext cx="584511" cy="299598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Wafers with pre-etched cavities</a:t>
          </a:r>
          <a:endParaRPr lang="en-US" sz="1200" kern="1200" dirty="0"/>
        </a:p>
      </dsp:txBody>
      <dsp:txXfrm rot="-5400000">
        <a:off x="1685241" y="870287"/>
        <a:ext cx="2967450" cy="527445"/>
      </dsp:txXfrm>
    </dsp:sp>
    <dsp:sp modelId="{128741BD-1B56-464C-9BE5-C81809456DBD}">
      <dsp:nvSpPr>
        <dsp:cNvPr id="0" name=""/>
        <dsp:cNvSpPr/>
      </dsp:nvSpPr>
      <dsp:spPr>
        <a:xfrm>
          <a:off x="0" y="768690"/>
          <a:ext cx="1685240" cy="7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C-SOI</a:t>
          </a:r>
          <a:r>
            <a:rPr lang="en-US" sz="3200" kern="1200" baseline="30000" dirty="0"/>
            <a:t>®</a:t>
          </a:r>
        </a:p>
      </dsp:txBody>
      <dsp:txXfrm>
        <a:off x="35667" y="804357"/>
        <a:ext cx="1613906" cy="659305"/>
      </dsp:txXfrm>
    </dsp:sp>
    <dsp:sp modelId="{D4261FBD-AD00-4E57-8FF9-782C52D1C080}">
      <dsp:nvSpPr>
        <dsp:cNvPr id="0" name=""/>
        <dsp:cNvSpPr/>
      </dsp:nvSpPr>
      <dsp:spPr>
        <a:xfrm rot="5400000">
          <a:off x="2890976" y="403190"/>
          <a:ext cx="584511" cy="299598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Highly uniform wafers with device layer thickness tolerance ±0.1 µm </a:t>
          </a:r>
          <a:endParaRPr lang="en-US" sz="1200" kern="1200" dirty="0"/>
        </a:p>
      </dsp:txBody>
      <dsp:txXfrm rot="-5400000">
        <a:off x="1685241" y="1637459"/>
        <a:ext cx="2967450" cy="527445"/>
      </dsp:txXfrm>
    </dsp:sp>
    <dsp:sp modelId="{92E6869C-489D-4C0C-AE84-4567D081E4CE}">
      <dsp:nvSpPr>
        <dsp:cNvPr id="0" name=""/>
        <dsp:cNvSpPr/>
      </dsp:nvSpPr>
      <dsp:spPr>
        <a:xfrm>
          <a:off x="0" y="1535862"/>
          <a:ext cx="1685240" cy="7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E-SOI</a:t>
          </a:r>
          <a:r>
            <a:rPr lang="en-US" sz="3200" kern="1200" baseline="30000" dirty="0"/>
            <a:t>®</a:t>
          </a:r>
        </a:p>
      </dsp:txBody>
      <dsp:txXfrm>
        <a:off x="35667" y="1571529"/>
        <a:ext cx="1613906" cy="659305"/>
      </dsp:txXfrm>
    </dsp:sp>
    <dsp:sp modelId="{EDDA9050-BE5D-4AC9-9B5A-4C08E87FE4A8}">
      <dsp:nvSpPr>
        <dsp:cNvPr id="0" name=""/>
        <dsp:cNvSpPr/>
      </dsp:nvSpPr>
      <dsp:spPr>
        <a:xfrm rot="5400000">
          <a:off x="2890976" y="1170362"/>
          <a:ext cx="584511" cy="299598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Through silicon </a:t>
          </a:r>
          <a:r>
            <a:rPr lang="en-US" sz="1200" kern="1200" dirty="0" err="1"/>
            <a:t>vias</a:t>
          </a:r>
          <a:r>
            <a:rPr lang="en-US" sz="1200" kern="1200" dirty="0"/>
            <a:t> for sensor interconnects</a:t>
          </a:r>
          <a:endParaRPr lang="en-US" sz="1200" kern="1200" dirty="0">
            <a:solidFill>
              <a:srgbClr val="FF0000"/>
            </a:solidFill>
          </a:endParaRPr>
        </a:p>
      </dsp:txBody>
      <dsp:txXfrm rot="-5400000">
        <a:off x="1685241" y="2404631"/>
        <a:ext cx="2967450" cy="527445"/>
      </dsp:txXfrm>
    </dsp:sp>
    <dsp:sp modelId="{90DCBE85-2E36-4183-8295-1771A47EB432}">
      <dsp:nvSpPr>
        <dsp:cNvPr id="0" name=""/>
        <dsp:cNvSpPr/>
      </dsp:nvSpPr>
      <dsp:spPr>
        <a:xfrm>
          <a:off x="0" y="2303034"/>
          <a:ext cx="1685240" cy="7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TSV</a:t>
          </a:r>
        </a:p>
      </dsp:txBody>
      <dsp:txXfrm>
        <a:off x="35667" y="2338701"/>
        <a:ext cx="1613906" cy="65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44036B-3FB5-459A-B62C-3E7A7202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62F145-CA81-40B4-864E-2BBC68B4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office in the US since 1999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9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376CF-BABC-F64F-9063-0E34FD42B25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66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730171" y="1859072"/>
            <a:ext cx="5292000" cy="1102519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730171" y="2961591"/>
            <a:ext cx="5292000" cy="12675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776995" y="4835016"/>
            <a:ext cx="1598738" cy="273844"/>
          </a:xfrm>
          <a:prstGeom prst="rect">
            <a:avLst/>
          </a:prstGeom>
        </p:spPr>
        <p:txBody>
          <a:bodyPr/>
          <a:lstStyle/>
          <a:p>
            <a:fld id="{1ACF1B28-0672-43E9-823F-1FC4F24CE211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Okmetic 2020 CONFIDENTIAL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770381" y="4835016"/>
            <a:ext cx="1598736" cy="273844"/>
          </a:xfrm>
          <a:prstGeom prst="rect">
            <a:avLst/>
          </a:prstGeom>
        </p:spPr>
        <p:txBody>
          <a:bodyPr/>
          <a:lstStyle/>
          <a:p>
            <a:fld id="{7C7FA3DC-13C5-4A89-8F3D-EEACD6C3A053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Okmetic 2020 CONFIDENTIAL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uora yhdysviiva 6"/>
          <p:cNvCxnSpPr/>
          <p:nvPr/>
        </p:nvCxnSpPr>
        <p:spPr>
          <a:xfrm>
            <a:off x="551543" y="1074058"/>
            <a:ext cx="8322582" cy="0"/>
          </a:xfrm>
          <a:prstGeom prst="line">
            <a:avLst/>
          </a:prstGeom>
          <a:ln w="19050">
            <a:solidFill>
              <a:srgbClr val="005B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3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Okmetic_ppt_v01_valisiv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Kuva 10" descr="okmeti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4784111"/>
            <a:ext cx="9180000" cy="3740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734036" y="1861008"/>
            <a:ext cx="5292000" cy="1101600"/>
          </a:xfrm>
        </p:spPr>
        <p:txBody>
          <a:bodyPr anchor="ctr" anchorCtr="0">
            <a:normAutofit/>
          </a:bodyPr>
          <a:lstStyle>
            <a:lvl1pPr algn="l">
              <a:defRPr sz="3000" b="1" cap="none">
                <a:solidFill>
                  <a:srgbClr val="0C67A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734036" y="2947877"/>
            <a:ext cx="5292000" cy="12672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0C67A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763765" y="4828403"/>
            <a:ext cx="1620000" cy="273844"/>
          </a:xfrm>
          <a:prstGeom prst="rect">
            <a:avLst/>
          </a:prstGeom>
        </p:spPr>
        <p:txBody>
          <a:bodyPr/>
          <a:lstStyle/>
          <a:p>
            <a:fld id="{1099BE25-C14E-4EB6-B709-676151B5DFF2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Okmetic 2020 CONFIDENTIAL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277478"/>
            <a:ext cx="4038600" cy="30114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 baseline="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277478"/>
            <a:ext cx="4038600" cy="30114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760934" y="4835016"/>
            <a:ext cx="1620000" cy="273844"/>
          </a:xfrm>
          <a:prstGeom prst="rect">
            <a:avLst/>
          </a:prstGeom>
        </p:spPr>
        <p:txBody>
          <a:bodyPr/>
          <a:lstStyle/>
          <a:p>
            <a:fld id="{C7AFBB09-06DA-4EB6-A61D-A124CDC876C7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Okmetic 2020 CONFIDENTIAL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551544" y="1074058"/>
            <a:ext cx="8395063" cy="0"/>
          </a:xfrm>
          <a:prstGeom prst="line">
            <a:avLst/>
          </a:prstGeom>
          <a:ln w="19050">
            <a:solidFill>
              <a:srgbClr val="005B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1168401"/>
            <a:ext cx="4040188" cy="58612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785256"/>
            <a:ext cx="4040188" cy="28093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68401"/>
            <a:ext cx="4041775" cy="58612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8" y="1785256"/>
            <a:ext cx="4041775" cy="28093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3761744" y="4835016"/>
            <a:ext cx="1616010" cy="273844"/>
          </a:xfrm>
          <a:prstGeom prst="rect">
            <a:avLst/>
          </a:prstGeom>
        </p:spPr>
        <p:txBody>
          <a:bodyPr/>
          <a:lstStyle/>
          <a:p>
            <a:fld id="{9698D732-AD6C-4099-B850-6AE6179F5482}" type="datetime1">
              <a:rPr lang="en-US" smtClean="0"/>
              <a:t>9/16/2021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Okmetic 2020 CONFIDENTIAL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uora yhdysviiva 9"/>
          <p:cNvCxnSpPr/>
          <p:nvPr/>
        </p:nvCxnSpPr>
        <p:spPr>
          <a:xfrm>
            <a:off x="551544" y="1074058"/>
            <a:ext cx="8395063" cy="0"/>
          </a:xfrm>
          <a:prstGeom prst="line">
            <a:avLst/>
          </a:prstGeom>
          <a:ln w="19050">
            <a:solidFill>
              <a:srgbClr val="005B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7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3768359" y="4835016"/>
            <a:ext cx="1602780" cy="273844"/>
          </a:xfrm>
          <a:prstGeom prst="rect">
            <a:avLst/>
          </a:prstGeom>
        </p:spPr>
        <p:txBody>
          <a:bodyPr/>
          <a:lstStyle/>
          <a:p>
            <a:fld id="{51E11FDA-E4AB-4D5F-8951-58D24C285FD5}" type="datetime1">
              <a:rPr lang="en-US" smtClean="0"/>
              <a:t>9/16/2021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Okmetic 2020 CONFIDENTIAL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uora yhdysviiva 5"/>
          <p:cNvCxnSpPr/>
          <p:nvPr/>
        </p:nvCxnSpPr>
        <p:spPr>
          <a:xfrm>
            <a:off x="551544" y="1074058"/>
            <a:ext cx="8395063" cy="0"/>
          </a:xfrm>
          <a:prstGeom prst="line">
            <a:avLst/>
          </a:prstGeom>
          <a:ln w="19050">
            <a:solidFill>
              <a:srgbClr val="005B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6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3768359" y="4835016"/>
            <a:ext cx="1602780" cy="273844"/>
          </a:xfrm>
          <a:prstGeom prst="rect">
            <a:avLst/>
          </a:prstGeom>
        </p:spPr>
        <p:txBody>
          <a:bodyPr/>
          <a:lstStyle/>
          <a:p>
            <a:fld id="{59C43889-7F9F-47D7-AE20-594A81ED3E77}" type="datetime1">
              <a:rPr lang="en-US" smtClean="0"/>
              <a:t>9/16/2021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Okmetic 2020 CONFIDENTIAL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76350"/>
            <a:ext cx="5554959" cy="3167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478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cxnSp>
        <p:nvCxnSpPr>
          <p:cNvPr id="12" name="Suora yhdysviiva 5"/>
          <p:cNvCxnSpPr/>
          <p:nvPr userDrawn="1"/>
        </p:nvCxnSpPr>
        <p:spPr>
          <a:xfrm>
            <a:off x="534291" y="1074058"/>
            <a:ext cx="5650849" cy="0"/>
          </a:xfrm>
          <a:prstGeom prst="line">
            <a:avLst/>
          </a:prstGeom>
          <a:ln w="19050">
            <a:solidFill>
              <a:srgbClr val="005B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Kuva 10" descr="okmeti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4784110"/>
            <a:ext cx="9180000" cy="374085"/>
          </a:xfrm>
          <a:prstGeom prst="rect">
            <a:avLst/>
          </a:prstGeom>
        </p:spPr>
      </p:pic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53149" y="4835016"/>
            <a:ext cx="2895600" cy="273844"/>
          </a:xfrm>
        </p:spPr>
        <p:txBody>
          <a:bodyPr/>
          <a:lstStyle/>
          <a:p>
            <a:r>
              <a:rPr lang="en-US"/>
              <a:t>Okmetic 2020 CONFIDENTIAL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4015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okmetic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4784111"/>
            <a:ext cx="9180000" cy="374085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3149" y="483501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Okmetic 2020 CONFIDENTIAL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20915" y="4835016"/>
            <a:ext cx="370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7D5D266C-206E-4081-AC96-E4CDF46D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776995" y="4833731"/>
            <a:ext cx="15987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fld id="{07818B1C-8FAD-4A46-B62A-01C23471F3AC}" type="datetime1">
              <a:rPr lang="en-US" smtClean="0"/>
              <a:t>9/16/2021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180000" algn="l" defTabSz="457200" rtl="0" eaLnBrk="1" latinLnBrk="0" hangingPunct="1">
        <a:spcBef>
          <a:spcPct val="20000"/>
        </a:spcBef>
        <a:buSzPct val="9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180000" algn="l" defTabSz="457200" rtl="0" eaLnBrk="1" latinLnBrk="0" hangingPunct="1">
        <a:spcBef>
          <a:spcPct val="20000"/>
        </a:spcBef>
        <a:buSzPct val="95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0000" algn="l" defTabSz="457200" rtl="0" eaLnBrk="1" latinLnBrk="0" hangingPunct="1">
        <a:spcBef>
          <a:spcPct val="20000"/>
        </a:spcBef>
        <a:buSzPct val="95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0000" algn="l" defTabSz="457200" rtl="0" eaLnBrk="1" latinLnBrk="0" hangingPunct="1">
        <a:spcBef>
          <a:spcPct val="20000"/>
        </a:spcBef>
        <a:buSzPct val="95000"/>
        <a:buFont typeface="Arial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0000" algn="l" defTabSz="457200" rtl="0" eaLnBrk="1" latinLnBrk="0" hangingPunct="1">
        <a:spcBef>
          <a:spcPct val="20000"/>
        </a:spcBef>
        <a:buSzPct val="95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5.tif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859073"/>
            <a:ext cx="7164349" cy="1093678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Group assignment : Advanced Micro- and </a:t>
            </a:r>
            <a:br>
              <a:rPr lang="en-US" sz="2000" dirty="0"/>
            </a:br>
            <a:r>
              <a:rPr lang="en-US" sz="2000" dirty="0"/>
              <a:t>Nanotechnology CHEM-E5230001</a:t>
            </a:r>
            <a:br>
              <a:rPr lang="en-US" sz="2000" dirty="0"/>
            </a:br>
            <a:br>
              <a:rPr lang="en-US" dirty="0"/>
            </a:br>
            <a:r>
              <a:rPr lang="en-US" dirty="0"/>
              <a:t>Fabrication of patterned SOI wafer with thin device layer and large cavities </a:t>
            </a:r>
            <a:br>
              <a:rPr lang="en-US" dirty="0"/>
            </a:br>
            <a:r>
              <a:rPr lang="fi-FI" dirty="0"/>
              <a:t> 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8749" y="3181350"/>
            <a:ext cx="5292000" cy="1515159"/>
          </a:xfrm>
        </p:spPr>
        <p:txBody>
          <a:bodyPr>
            <a:normAutofit/>
          </a:bodyPr>
          <a:lstStyle/>
          <a:p>
            <a:r>
              <a:rPr lang="en-US" dirty="0"/>
              <a:t>Dr. Atte Haapalinna, CTO</a:t>
            </a:r>
          </a:p>
          <a:p>
            <a:r>
              <a:rPr lang="en-US" dirty="0"/>
              <a:t>Dr. Heikki Holmberg, Senior Development Manager, Technology</a:t>
            </a:r>
          </a:p>
          <a:p>
            <a:r>
              <a:rPr lang="en-US" dirty="0"/>
              <a:t>13.9.2021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5466" y="1387659"/>
            <a:ext cx="3555632" cy="1606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9431" y="1388805"/>
            <a:ext cx="2394570" cy="1605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Okmetic Communications / March 2020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60307" y="1497056"/>
            <a:ext cx="3633199" cy="1496818"/>
          </a:xfrm>
        </p:spPr>
        <p:txBody>
          <a:bodyPr>
            <a:normAutofit fontScale="92500"/>
          </a:bodyPr>
          <a:lstStyle/>
          <a:p>
            <a:pPr marL="0" indent="0" defTabSz="914400">
              <a:spcBef>
                <a:spcPts val="1000"/>
              </a:spcBef>
              <a:buClr>
                <a:schemeClr val="accent1"/>
              </a:buClr>
              <a:buSzTx/>
              <a:buNone/>
              <a:defRPr/>
            </a:pPr>
            <a:r>
              <a:rPr lang="en-US" sz="1300" dirty="0">
                <a:solidFill>
                  <a:schemeClr val="accent1"/>
                </a:solidFill>
              </a:rPr>
              <a:t>Focusing on bonded SOI and high value-add, specialized 150-200 mm wafers</a:t>
            </a:r>
            <a:br>
              <a:rPr lang="en-US" sz="1300" dirty="0">
                <a:solidFill>
                  <a:schemeClr val="accent1"/>
                </a:solidFill>
              </a:rPr>
            </a:br>
            <a:endParaRPr lang="en-US" sz="1300" dirty="0">
              <a:solidFill>
                <a:schemeClr val="accent1"/>
              </a:solidFill>
            </a:endParaRPr>
          </a:p>
          <a:p>
            <a:pPr marL="228600" indent="-228600" defTabSz="914400">
              <a:spcBef>
                <a:spcPts val="0"/>
              </a:spcBef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Magnetic CZ (</a:t>
            </a:r>
            <a:r>
              <a:rPr lang="en-US" sz="1300" dirty="0" err="1">
                <a:solidFill>
                  <a:schemeClr val="accent1"/>
                </a:solidFill>
              </a:rPr>
              <a:t>MCz</a:t>
            </a:r>
            <a:r>
              <a:rPr lang="en-US" sz="1300" dirty="0">
                <a:solidFill>
                  <a:schemeClr val="accent1"/>
                </a:solidFill>
              </a:rPr>
              <a:t>), A-</a:t>
            </a:r>
            <a:r>
              <a:rPr lang="en-US" sz="1300" dirty="0" err="1">
                <a:solidFill>
                  <a:schemeClr val="accent1"/>
                </a:solidFill>
              </a:rPr>
              <a:t>MCz</a:t>
            </a:r>
            <a:r>
              <a:rPr lang="en-US" sz="13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en-US" sz="1300" baseline="30000" dirty="0">
              <a:solidFill>
                <a:schemeClr val="accent1"/>
              </a:solidFill>
            </a:endParaRPr>
          </a:p>
          <a:p>
            <a:pPr marL="228600" indent="-228600" defTabSz="914400">
              <a:spcBef>
                <a:spcPts val="0"/>
              </a:spcBef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Very Low and Very High Resistivity (</a:t>
            </a:r>
            <a:r>
              <a:rPr lang="en-US" sz="1300" dirty="0" err="1">
                <a:solidFill>
                  <a:schemeClr val="accent1"/>
                </a:solidFill>
              </a:rPr>
              <a:t>RFSi</a:t>
            </a:r>
            <a:r>
              <a:rPr lang="en-US" sz="13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sz="1300" dirty="0">
                <a:solidFill>
                  <a:schemeClr val="accent1"/>
                </a:solidFill>
              </a:rPr>
              <a:t>)</a:t>
            </a:r>
            <a:endParaRPr lang="en-US" sz="1300" baseline="30000" dirty="0">
              <a:solidFill>
                <a:schemeClr val="accent1"/>
              </a:solidFill>
            </a:endParaRPr>
          </a:p>
          <a:p>
            <a:pPr marL="228600" indent="-228600" defTabSz="914400">
              <a:spcBef>
                <a:spcPts val="0"/>
              </a:spcBef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Bonded SOI with &amp; without Cavities</a:t>
            </a:r>
          </a:p>
          <a:p>
            <a:pPr marL="228600" indent="-228600" defTabSz="914400">
              <a:spcBef>
                <a:spcPts val="0"/>
              </a:spcBef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Patterned wafers</a:t>
            </a:r>
          </a:p>
          <a:p>
            <a:pPr marL="228600" indent="-228600" defTabSz="914400">
              <a:spcBef>
                <a:spcPts val="0"/>
              </a:spcBef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1"/>
              </a:solidFill>
            </a:endParaRP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endParaRPr lang="en-US" sz="1800" dirty="0"/>
          </a:p>
          <a:p>
            <a:pPr marL="562950" lvl="1" indent="0">
              <a:buNone/>
            </a:pPr>
            <a:endParaRPr lang="en-US" sz="16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962931" y="1409745"/>
            <a:ext cx="2717076" cy="1599787"/>
            <a:chOff x="952236" y="1159779"/>
            <a:chExt cx="6667942" cy="35635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36" y="1159779"/>
              <a:ext cx="6667942" cy="3563570"/>
            </a:xfrm>
            <a:prstGeom prst="rect">
              <a:avLst/>
            </a:prstGeom>
          </p:spPr>
        </p:pic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437565" y="1901630"/>
              <a:ext cx="251619" cy="229852"/>
            </a:xfrm>
            <a:prstGeom prst="ellipse">
              <a:avLst/>
            </a:prstGeom>
            <a:solidFill>
              <a:srgbClr val="0063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>
            <a:spLocks/>
          </p:cNvSpPr>
          <p:nvPr/>
        </p:nvSpPr>
        <p:spPr>
          <a:xfrm>
            <a:off x="6378452" y="1511092"/>
            <a:ext cx="3051055" cy="168596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747713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243138" algn="l"/>
              </a:tabLst>
              <a:defRPr/>
            </a:pPr>
            <a:r>
              <a:rPr lang="en-US" sz="1500" b="1" dirty="0">
                <a:solidFill>
                  <a:schemeClr val="tx1"/>
                </a:solidFill>
              </a:rPr>
              <a:t>    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Net sales: 108 M€ </a:t>
            </a:r>
            <a:r>
              <a:rPr lang="en-US" sz="900" b="1" dirty="0">
                <a:solidFill>
                  <a:schemeClr val="accent1"/>
                </a:solidFill>
              </a:rPr>
              <a:t>(2020) 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     Investments: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     &gt; 100 M€ (2017-2021)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     Employees: 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̴̴  </a:t>
            </a:r>
            <a:r>
              <a:rPr lang="en-US" sz="1600" b="1" dirty="0">
                <a:solidFill>
                  <a:schemeClr val="accent1"/>
                </a:solidFill>
              </a:rPr>
              <a:t>620, </a:t>
            </a:r>
          </a:p>
          <a:p>
            <a:pPr marL="285750" indent="-285750" defTabSz="747713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243138" algn="l"/>
              </a:tabLst>
              <a:defRPr/>
            </a:pP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will increase about 30-50             person per year in future</a:t>
            </a:r>
          </a:p>
          <a:p>
            <a:pPr marL="285750" indent="-285750" defTabSz="747713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243138" algn="l"/>
              </a:tabLst>
              <a:defRPr/>
            </a:pPr>
            <a:r>
              <a:rPr lang="en-US" sz="1600" b="1" dirty="0">
                <a:solidFill>
                  <a:schemeClr val="accent1"/>
                </a:solidFill>
              </a:rPr>
              <a:t>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95600" y="3102979"/>
            <a:ext cx="3414458" cy="1419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95600" y="3203889"/>
            <a:ext cx="3338339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 defTabSz="914400">
              <a:lnSpc>
                <a:spcPct val="90000"/>
              </a:lnSpc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7</a:t>
            </a:r>
            <a:r>
              <a:rPr lang="en-US" sz="1300" baseline="30000" dirty="0">
                <a:solidFill>
                  <a:schemeClr val="accent1"/>
                </a:solidFill>
              </a:rPr>
              <a:t>th</a:t>
            </a:r>
            <a:r>
              <a:rPr lang="en-US" sz="1300" dirty="0">
                <a:solidFill>
                  <a:schemeClr val="accent1"/>
                </a:solidFill>
              </a:rPr>
              <a:t> largest wafer manufacturer in world</a:t>
            </a:r>
          </a:p>
          <a:p>
            <a:pPr marL="230400" indent="-230400" defTabSz="914400">
              <a:lnSpc>
                <a:spcPct val="90000"/>
              </a:lnSpc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HQ and production in Finland</a:t>
            </a:r>
          </a:p>
          <a:p>
            <a:pPr marL="230400" indent="-230400" defTabSz="914400">
              <a:lnSpc>
                <a:spcPct val="90000"/>
              </a:lnSpc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Sales and Tech support worldwide</a:t>
            </a:r>
          </a:p>
          <a:p>
            <a:pPr marL="230400" indent="-230400" defTabSz="914400">
              <a:lnSpc>
                <a:spcPct val="90000"/>
              </a:lnSpc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#1 wafer supplier for MEMS and sensors</a:t>
            </a:r>
          </a:p>
          <a:p>
            <a:pPr marL="230400" indent="-230400" defTabSz="914400">
              <a:lnSpc>
                <a:spcPct val="90000"/>
              </a:lnSpc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accent1"/>
                </a:solidFill>
              </a:rPr>
              <a:t>Over 2 million wafers delivered for the</a:t>
            </a:r>
            <a:br>
              <a:rPr lang="en-US" sz="1300" dirty="0">
                <a:solidFill>
                  <a:schemeClr val="accent1"/>
                </a:solidFill>
              </a:rPr>
            </a:br>
            <a:r>
              <a:rPr lang="en-US" sz="1300" dirty="0">
                <a:solidFill>
                  <a:schemeClr val="accent1"/>
                </a:solidFill>
              </a:rPr>
              <a:t>RF market, deliveries to double in 2021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77833" y="355071"/>
            <a:ext cx="48464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  <a:buClr>
                <a:schemeClr val="tx1"/>
              </a:buClr>
              <a:buSzTx/>
              <a:defRPr/>
            </a:pPr>
            <a:r>
              <a:rPr lang="en-US" sz="1700" b="1" dirty="0">
                <a:solidFill>
                  <a:schemeClr val="accent1"/>
                </a:solidFill>
              </a:rPr>
              <a:t>Leading supplier of advanced silicon wafers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for MEMS, sensor, RF and power applications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18149" r="14345" b="23158"/>
          <a:stretch/>
        </p:blipFill>
        <p:spPr>
          <a:xfrm>
            <a:off x="304801" y="3104708"/>
            <a:ext cx="2514599" cy="1414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62" y="123979"/>
            <a:ext cx="3455932" cy="117531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071414" y="1061238"/>
            <a:ext cx="463874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52" y="3094786"/>
            <a:ext cx="2765547" cy="1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430" y="1181243"/>
            <a:ext cx="5963235" cy="3714750"/>
          </a:xfrm>
        </p:spPr>
        <p:txBody>
          <a:bodyPr>
            <a:normAutofit fontScale="40000" lnSpcReduction="20000"/>
          </a:bodyPr>
          <a:lstStyle/>
          <a:p>
            <a:pPr marL="162900" lv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br>
              <a:rPr lang="en-US" sz="2900" dirty="0"/>
            </a:br>
            <a:r>
              <a:rPr lang="en-US" sz="2900" dirty="0"/>
              <a:t> </a:t>
            </a:r>
            <a:endParaRPr lang="fi-FI" sz="2900" dirty="0"/>
          </a:p>
          <a:p>
            <a:pPr lvl="1">
              <a:lnSpc>
                <a:spcPct val="120000"/>
              </a:lnSpc>
              <a:defRPr/>
            </a:pPr>
            <a:r>
              <a:rPr lang="en-US" sz="4900" b="1" dirty="0">
                <a:solidFill>
                  <a:schemeClr val="accent1"/>
                </a:solidFill>
              </a:rPr>
              <a:t>Sensor industry </a:t>
            </a:r>
            <a:r>
              <a:rPr lang="en-US" sz="4000" b="1" dirty="0">
                <a:solidFill>
                  <a:schemeClr val="accent1"/>
                </a:solidFill>
              </a:rPr>
              <a:t>(56% of net sales)</a:t>
            </a:r>
            <a:endParaRPr lang="en-US" sz="4000" b="1" dirty="0"/>
          </a:p>
          <a:p>
            <a:pPr lvl="2">
              <a:lnSpc>
                <a:spcPct val="120000"/>
              </a:lnSpc>
              <a:defRPr/>
            </a:pPr>
            <a:r>
              <a:rPr lang="en-US" sz="4300" dirty="0"/>
              <a:t>Okmetic is the market leader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4300" dirty="0"/>
              <a:t>Material for MEMS and other sensor applications </a:t>
            </a:r>
            <a:br>
              <a:rPr lang="en-US" sz="2200" dirty="0"/>
            </a:br>
            <a:endParaRPr lang="en-US" dirty="0"/>
          </a:p>
          <a:p>
            <a:pPr lvl="1">
              <a:lnSpc>
                <a:spcPct val="120000"/>
              </a:lnSpc>
              <a:defRPr/>
            </a:pPr>
            <a:r>
              <a:rPr lang="en-US" sz="4900" b="1" dirty="0">
                <a:solidFill>
                  <a:schemeClr val="accent1"/>
                </a:solidFill>
              </a:rPr>
              <a:t>Discrete &amp; analog industry </a:t>
            </a:r>
            <a:r>
              <a:rPr lang="en-US" sz="4000" b="1" dirty="0">
                <a:solidFill>
                  <a:schemeClr val="accent1"/>
                </a:solidFill>
              </a:rPr>
              <a:t>(44% of net sales)</a:t>
            </a:r>
            <a:endParaRPr lang="en-US" sz="4900" b="1" dirty="0">
              <a:solidFill>
                <a:schemeClr val="accent1"/>
              </a:solidFill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sz="4300" dirty="0"/>
              <a:t>Okmetic is a valued and reliable supplier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4300" dirty="0"/>
              <a:t>High resistivity and high voltage SOI materials</a:t>
            </a:r>
          </a:p>
          <a:p>
            <a:pPr>
              <a:buNone/>
            </a:pPr>
            <a:br>
              <a:rPr lang="fi-FI" dirty="0"/>
            </a:br>
            <a:endParaRPr lang="fi-FI" dirty="0"/>
          </a:p>
          <a:p>
            <a:endParaRPr lang="en-US" dirty="0"/>
          </a:p>
        </p:txBody>
      </p:sp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457200" y="139304"/>
            <a:ext cx="8229600" cy="857250"/>
          </a:xfrm>
        </p:spPr>
        <p:txBody>
          <a:bodyPr>
            <a:noAutofit/>
          </a:bodyPr>
          <a:lstStyle/>
          <a:p>
            <a:r>
              <a:rPr lang="en-US" dirty="0"/>
              <a:t>Focusing on the niche markets</a:t>
            </a:r>
            <a:br>
              <a:rPr lang="en-US" dirty="0"/>
            </a:br>
            <a:r>
              <a:rPr lang="en-US" dirty="0"/>
              <a:t>of semiconductor industry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Okmetic Communications / March 2020</a:t>
            </a:r>
            <a:endParaRPr lang="fi-FI" dirty="0"/>
          </a:p>
        </p:txBody>
      </p:sp>
      <p:sp>
        <p:nvSpPr>
          <p:cNvPr id="6" name="Dian numeron paikkamerkki 4"/>
          <p:cNvSpPr txBox="1">
            <a:spLocks/>
          </p:cNvSpPr>
          <p:nvPr/>
        </p:nvSpPr>
        <p:spPr>
          <a:xfrm>
            <a:off x="535215" y="4854066"/>
            <a:ext cx="3708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17097-3A92-474D-BBF7-9A30A6EDCC7E}" type="slidenum">
              <a:rPr lang="fi-FI" sz="900" smtClean="0">
                <a:solidFill>
                  <a:srgbClr val="FFFFFF"/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lang="fi-FI" sz="900" dirty="0">
              <a:solidFill>
                <a:srgbClr val="FFFFFF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8332" r="83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7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set of 150-200mm wafers enable optimized solutions and freedom of design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Okmetic Communications / March 2020</a:t>
            </a:r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4527394" y="3400747"/>
            <a:ext cx="3454703" cy="1188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1893" y="3522366"/>
            <a:ext cx="3593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900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Wafers</a:t>
            </a:r>
            <a:endParaRPr lang="fi-FI" sz="1400" b="1" noProof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noProof="1">
                <a:solidFill>
                  <a:schemeClr val="accent1"/>
                </a:solidFill>
              </a:rPr>
              <a:t>Bonded SOI (Silicon-On-Insulator) wafer family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noProof="1">
                <a:solidFill>
                  <a:schemeClr val="accent1"/>
                </a:solidFill>
              </a:rPr>
              <a:t>DSP (Double Side Polished) wafers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noProof="1">
                <a:solidFill>
                  <a:schemeClr val="accent1"/>
                </a:solidFill>
              </a:rPr>
              <a:t>SSP (Single Side Polished) wafers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noProof="1">
                <a:solidFill>
                  <a:schemeClr val="accent1"/>
                </a:solidFill>
              </a:rPr>
              <a:t>RFSi™ wafers (High Resistivity for RF devices)</a:t>
            </a:r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30827" y="3419331"/>
            <a:ext cx="3405600" cy="0"/>
          </a:xfrm>
          <a:prstGeom prst="line">
            <a:avLst/>
          </a:prstGeom>
          <a:ln w="381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0827" y="4600884"/>
            <a:ext cx="3405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1558" y="4607759"/>
            <a:ext cx="3405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1558" y="3385237"/>
            <a:ext cx="3405600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9055" y="3395018"/>
            <a:ext cx="3454703" cy="1188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810" y="3522366"/>
            <a:ext cx="38880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</a:t>
            </a:r>
            <a:r>
              <a:rPr lang="en-US" sz="1400" b="1" dirty="0">
                <a:solidFill>
                  <a:schemeClr val="accent1"/>
                </a:solidFill>
              </a:rPr>
              <a:t>Crystals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High </a:t>
            </a:r>
            <a:r>
              <a:rPr lang="en-US" sz="1200" dirty="0" err="1">
                <a:solidFill>
                  <a:schemeClr val="accent1"/>
                </a:solidFill>
              </a:rPr>
              <a:t>resistivities</a:t>
            </a:r>
            <a:r>
              <a:rPr lang="en-US" sz="1200" dirty="0">
                <a:solidFill>
                  <a:schemeClr val="accent1"/>
                </a:solidFill>
              </a:rPr>
              <a:t> up to and beyond 7 </a:t>
            </a:r>
            <a:r>
              <a:rPr lang="en-US" sz="1200" dirty="0" err="1">
                <a:solidFill>
                  <a:schemeClr val="accent1"/>
                </a:solidFill>
              </a:rPr>
              <a:t>kOhm</a:t>
            </a:r>
            <a:r>
              <a:rPr lang="en-US" sz="1200" dirty="0">
                <a:solidFill>
                  <a:schemeClr val="accent1"/>
                </a:solidFill>
              </a:rPr>
              <a:t>-cm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Low </a:t>
            </a:r>
            <a:r>
              <a:rPr lang="en-US" sz="1200" dirty="0" err="1">
                <a:solidFill>
                  <a:schemeClr val="accent1"/>
                </a:solidFill>
              </a:rPr>
              <a:t>resistivities</a:t>
            </a:r>
            <a:r>
              <a:rPr lang="en-US" sz="1200" dirty="0">
                <a:solidFill>
                  <a:schemeClr val="accent1"/>
                </a:solidFill>
              </a:rPr>
              <a:t> below 1 </a:t>
            </a:r>
            <a:r>
              <a:rPr lang="en-US" sz="1200" dirty="0" err="1">
                <a:solidFill>
                  <a:schemeClr val="accent1"/>
                </a:solidFill>
              </a:rPr>
              <a:t>mOhm</a:t>
            </a:r>
            <a:r>
              <a:rPr lang="en-US" sz="1200" dirty="0">
                <a:solidFill>
                  <a:schemeClr val="accent1"/>
                </a:solidFill>
              </a:rPr>
              <a:t>-cm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Different crystal materials, dopants and orientations</a:t>
            </a:r>
          </a:p>
          <a:p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9467" y="3385237"/>
            <a:ext cx="3405600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4" t="1970" r="1995"/>
          <a:stretch/>
        </p:blipFill>
        <p:spPr>
          <a:xfrm>
            <a:off x="4578673" y="1162049"/>
            <a:ext cx="3390623" cy="2195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017" b="1"/>
          <a:stretch/>
        </p:blipFill>
        <p:spPr>
          <a:xfrm>
            <a:off x="729467" y="1154677"/>
            <a:ext cx="3406960" cy="22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Tailored substrates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07142" y="4835525"/>
            <a:ext cx="2895600" cy="273050"/>
          </a:xfrm>
        </p:spPr>
        <p:txBody>
          <a:bodyPr/>
          <a:lstStyle/>
          <a:p>
            <a:r>
              <a:rPr lang="en-US" dirty="0"/>
              <a:t>/ Okmetic Communications / March 2020</a:t>
            </a:r>
            <a:endParaRPr lang="fi-FI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71680" y="1420091"/>
          <a:ext cx="4681224" cy="303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9" y="1442961"/>
            <a:ext cx="1005961" cy="685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4" y="2252110"/>
            <a:ext cx="1005276" cy="68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9" y="3010908"/>
            <a:ext cx="1005961" cy="685577"/>
          </a:xfrm>
          <a:prstGeom prst="rect">
            <a:avLst/>
          </a:prstGeom>
        </p:spPr>
      </p:pic>
      <p:pic>
        <p:nvPicPr>
          <p:cNvPr id="1026" name="Picture 2" descr="image00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9481" r="7941" b="13750"/>
          <a:stretch/>
        </p:blipFill>
        <p:spPr bwMode="auto">
          <a:xfrm>
            <a:off x="462545" y="3769706"/>
            <a:ext cx="945505" cy="67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21144703">
            <a:off x="311857" y="3198303"/>
            <a:ext cx="614984" cy="29472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b="1" dirty="0">
                <a:solidFill>
                  <a:schemeClr val="tx1"/>
                </a:solidFill>
              </a:rPr>
              <a:t>Tight tolerance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t="5495"/>
          <a:stretch/>
        </p:blipFill>
        <p:spPr>
          <a:xfrm>
            <a:off x="6861104" y="-6674"/>
            <a:ext cx="2282896" cy="3078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4" y="2937687"/>
            <a:ext cx="2304000" cy="18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81" y="984659"/>
            <a:ext cx="3784127" cy="37587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0982" y="1276350"/>
            <a:ext cx="3573818" cy="111231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Fabrication of patterned SOI wafer </a:t>
            </a:r>
            <a:br>
              <a:rPr lang="en-US" dirty="0"/>
            </a:br>
            <a:r>
              <a:rPr lang="en-US" dirty="0"/>
              <a:t>with thin device layer and large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094" y="1432549"/>
            <a:ext cx="3383306" cy="927534"/>
          </a:xfrm>
        </p:spPr>
        <p:txBody>
          <a:bodyPr>
            <a:normAutofit fontScale="92500"/>
          </a:bodyPr>
          <a:lstStyle/>
          <a:p>
            <a:pPr marL="162900" indent="0">
              <a:buNone/>
            </a:pPr>
            <a:r>
              <a:rPr lang="fi-FI" sz="1600" b="1" dirty="0">
                <a:solidFill>
                  <a:schemeClr val="bg1"/>
                </a:solidFill>
              </a:rPr>
              <a:t>Exclude</a:t>
            </a:r>
            <a:r>
              <a:rPr lang="fi-FI" sz="1600" dirty="0">
                <a:solidFill>
                  <a:schemeClr val="bg1"/>
                </a:solidFill>
              </a:rPr>
              <a:t>: Thin device layer of SOI cannot be made by transfering SOI layer from other SOI wafer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081369" y="2847058"/>
            <a:ext cx="500031" cy="12246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97055" y="2946984"/>
            <a:ext cx="2387600" cy="838202"/>
            <a:chOff x="0" y="0"/>
            <a:chExt cx="2857500" cy="655346"/>
          </a:xfrm>
        </p:grpSpPr>
        <p:sp>
          <p:nvSpPr>
            <p:cNvPr id="7" name="Rectangle 6"/>
            <p:cNvSpPr/>
            <p:nvPr/>
          </p:nvSpPr>
          <p:spPr>
            <a:xfrm>
              <a:off x="122783" y="0"/>
              <a:ext cx="2571750" cy="1071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0" y="65985"/>
              <a:ext cx="2857500" cy="48220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1439" y="119564"/>
              <a:ext cx="2714625" cy="3750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626" y="441033"/>
              <a:ext cx="142875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1" y="441033"/>
              <a:ext cx="142875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626" y="441033"/>
              <a:ext cx="142875" cy="1071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1" y="441033"/>
              <a:ext cx="142875" cy="1071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0454" y="117424"/>
              <a:ext cx="792088" cy="2160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5031" y="65985"/>
              <a:ext cx="642937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03465" y="2546571"/>
            <a:ext cx="200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Device layer silicon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90856" y="3155295"/>
            <a:ext cx="778753" cy="7947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23844" y="3932282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Cavity: air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803465" y="3215605"/>
            <a:ext cx="1054689" cy="46382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39588" y="3636580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Box oxide Si02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0890" y="1413629"/>
            <a:ext cx="3557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dirty="0" err="1">
                <a:solidFill>
                  <a:schemeClr val="bg1"/>
                </a:solidFill>
              </a:rPr>
              <a:t>Boundary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conditions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to </a:t>
            </a:r>
            <a:r>
              <a:rPr lang="fi-FI" b="1" dirty="0" err="1">
                <a:solidFill>
                  <a:schemeClr val="bg1"/>
                </a:solidFill>
              </a:rPr>
              <a:t>technology</a:t>
            </a:r>
            <a:br>
              <a:rPr lang="fi-FI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300" dirty="0" err="1"/>
              <a:t>Wafer</a:t>
            </a:r>
            <a:r>
              <a:rPr lang="fi-FI" sz="1300" dirty="0"/>
              <a:t> </a:t>
            </a:r>
            <a:r>
              <a:rPr lang="fi-FI" sz="1300" dirty="0" err="1"/>
              <a:t>level</a:t>
            </a:r>
            <a:r>
              <a:rPr lang="fi-FI" sz="1300" dirty="0"/>
              <a:t> </a:t>
            </a:r>
            <a:r>
              <a:rPr lang="fi-FI" sz="1300" dirty="0" err="1"/>
              <a:t>solution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300" dirty="0" err="1"/>
              <a:t>Speed</a:t>
            </a:r>
            <a:r>
              <a:rPr lang="fi-FI" sz="1300" dirty="0"/>
              <a:t> of </a:t>
            </a:r>
            <a:r>
              <a:rPr lang="fi-FI" sz="1300" dirty="0" err="1"/>
              <a:t>thinning</a:t>
            </a:r>
            <a:r>
              <a:rPr lang="fi-FI" sz="1300" dirty="0"/>
              <a:t> </a:t>
            </a:r>
            <a:r>
              <a:rPr lang="fi-FI" sz="1300" dirty="0" err="1"/>
              <a:t>process</a:t>
            </a:r>
            <a:r>
              <a:rPr lang="fi-FI" sz="1300" dirty="0"/>
              <a:t> </a:t>
            </a:r>
            <a:br>
              <a:rPr lang="fi-FI" sz="1300" dirty="0"/>
            </a:br>
            <a:r>
              <a:rPr lang="fi-FI" sz="1300" dirty="0"/>
              <a:t>at </a:t>
            </a:r>
            <a:r>
              <a:rPr lang="fi-FI" sz="1300" dirty="0" err="1"/>
              <a:t>least</a:t>
            </a:r>
            <a:r>
              <a:rPr lang="fi-FI" sz="1300" dirty="0"/>
              <a:t> 1 </a:t>
            </a:r>
            <a:r>
              <a:rPr lang="fi-FI" sz="1300" dirty="0" err="1"/>
              <a:t>wafer</a:t>
            </a:r>
            <a:r>
              <a:rPr lang="fi-FI" sz="1300" dirty="0"/>
              <a:t> per </a:t>
            </a:r>
            <a:r>
              <a:rPr lang="fi-FI" sz="1300" dirty="0" err="1"/>
              <a:t>hour</a:t>
            </a:r>
            <a:r>
              <a:rPr lang="fi-FI" sz="1300" dirty="0"/>
              <a:t> 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300" dirty="0"/>
              <a:t>Device </a:t>
            </a:r>
            <a:r>
              <a:rPr lang="fi-FI" sz="1300" dirty="0" err="1"/>
              <a:t>layer</a:t>
            </a:r>
            <a:r>
              <a:rPr lang="fi-FI" sz="1300" dirty="0"/>
              <a:t> </a:t>
            </a:r>
            <a:r>
              <a:rPr lang="fi-FI" sz="1300" dirty="0" err="1"/>
              <a:t>thickness</a:t>
            </a:r>
            <a:r>
              <a:rPr lang="fi-FI" sz="1300" dirty="0"/>
              <a:t> </a:t>
            </a:r>
            <a:br>
              <a:rPr lang="fi-FI" sz="1300" dirty="0"/>
            </a:br>
            <a:r>
              <a:rPr lang="fi-FI" sz="1300" dirty="0" err="1"/>
              <a:t>below</a:t>
            </a:r>
            <a:r>
              <a:rPr lang="fi-FI" sz="1300" dirty="0"/>
              <a:t> 5 </a:t>
            </a:r>
            <a:r>
              <a:rPr lang="fi-FI" sz="1300" dirty="0" err="1"/>
              <a:t>um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300" dirty="0" err="1"/>
              <a:t>Thickness</a:t>
            </a:r>
            <a:r>
              <a:rPr lang="fi-FI" sz="1300" dirty="0"/>
              <a:t> </a:t>
            </a:r>
            <a:r>
              <a:rPr lang="fi-FI" sz="1300" dirty="0" err="1"/>
              <a:t>variation</a:t>
            </a:r>
            <a:r>
              <a:rPr lang="fi-FI" sz="1300" dirty="0"/>
              <a:t> of </a:t>
            </a:r>
            <a:r>
              <a:rPr lang="fi-FI" sz="1300" dirty="0" err="1"/>
              <a:t>device</a:t>
            </a:r>
            <a:r>
              <a:rPr lang="fi-FI" sz="1300" dirty="0"/>
              <a:t> </a:t>
            </a:r>
            <a:r>
              <a:rPr lang="fi-FI" sz="1300" dirty="0" err="1"/>
              <a:t>layer</a:t>
            </a:r>
            <a:r>
              <a:rPr lang="fi-FI" sz="1300" dirty="0"/>
              <a:t> </a:t>
            </a:r>
            <a:r>
              <a:rPr lang="fi-FI" sz="1300" dirty="0" err="1"/>
              <a:t>withing</a:t>
            </a:r>
            <a:r>
              <a:rPr lang="fi-FI" sz="1300" dirty="0"/>
              <a:t> </a:t>
            </a:r>
            <a:r>
              <a:rPr lang="fi-FI" sz="1300" dirty="0" err="1"/>
              <a:t>wafer</a:t>
            </a:r>
            <a:r>
              <a:rPr lang="fi-FI" sz="1300" dirty="0"/>
              <a:t> </a:t>
            </a:r>
            <a:r>
              <a:rPr lang="fi-FI" sz="1300" dirty="0" err="1"/>
              <a:t>below</a:t>
            </a:r>
            <a:r>
              <a:rPr lang="fi-FI" sz="1300" dirty="0"/>
              <a:t> 0.2 </a:t>
            </a:r>
            <a:r>
              <a:rPr lang="fi-FI" sz="1300" dirty="0" err="1"/>
              <a:t>um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300" dirty="0"/>
              <a:t>Surface </a:t>
            </a:r>
            <a:r>
              <a:rPr lang="fi-FI" sz="1300" dirty="0" err="1"/>
              <a:t>quality</a:t>
            </a:r>
            <a:r>
              <a:rPr lang="fi-FI" sz="1300" dirty="0"/>
              <a:t> </a:t>
            </a:r>
            <a:r>
              <a:rPr lang="fi-FI" sz="1300" dirty="0" err="1"/>
              <a:t>need</a:t>
            </a:r>
            <a:r>
              <a:rPr lang="fi-FI" sz="1300" dirty="0"/>
              <a:t> to </a:t>
            </a:r>
            <a:r>
              <a:rPr lang="fi-FI" sz="1300" dirty="0" err="1"/>
              <a:t>be</a:t>
            </a:r>
            <a:r>
              <a:rPr lang="fi-FI" sz="1300" dirty="0"/>
              <a:t> </a:t>
            </a:r>
            <a:r>
              <a:rPr lang="fi-FI" sz="1300" dirty="0" err="1"/>
              <a:t>good</a:t>
            </a:r>
            <a:r>
              <a:rPr lang="fi-FI" sz="1300" dirty="0"/>
              <a:t> </a:t>
            </a:r>
            <a:r>
              <a:rPr lang="fi-FI" sz="1300" dirty="0" err="1"/>
              <a:t>enough</a:t>
            </a:r>
            <a:r>
              <a:rPr lang="fi-FI" sz="1300" dirty="0"/>
              <a:t> to </a:t>
            </a:r>
            <a:r>
              <a:rPr lang="fi-FI" sz="1300" dirty="0" err="1"/>
              <a:t>pattern</a:t>
            </a:r>
            <a:r>
              <a:rPr lang="fi-FI" sz="1300" dirty="0"/>
              <a:t> </a:t>
            </a:r>
            <a:r>
              <a:rPr lang="fi-FI" sz="1300" dirty="0" err="1"/>
              <a:t>structures</a:t>
            </a:r>
            <a:r>
              <a:rPr lang="fi-FI" sz="1300" dirty="0"/>
              <a:t> </a:t>
            </a:r>
            <a:br>
              <a:rPr lang="fi-FI" sz="1300" dirty="0"/>
            </a:br>
            <a:r>
              <a:rPr lang="fi-FI" sz="1300" dirty="0" err="1"/>
              <a:t>by</a:t>
            </a:r>
            <a:r>
              <a:rPr lang="fi-FI" sz="1300" dirty="0"/>
              <a:t> </a:t>
            </a:r>
            <a:r>
              <a:rPr lang="fi-FI" sz="1300" dirty="0" err="1"/>
              <a:t>litography</a:t>
            </a:r>
            <a:r>
              <a:rPr lang="fi-FI" sz="1300" dirty="0"/>
              <a:t> </a:t>
            </a: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334000" y="211455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42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14450"/>
            <a:ext cx="9143999" cy="6103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982" y="1276350"/>
            <a:ext cx="3421418" cy="2971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Fabrication of patterned SOI wafer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thin device layer and large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82" y="1432947"/>
            <a:ext cx="3281765" cy="2893059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Challenge</a:t>
            </a:r>
            <a:r>
              <a:rPr lang="en-US" sz="1600" dirty="0">
                <a:solidFill>
                  <a:schemeClr val="bg1"/>
                </a:solidFill>
              </a:rPr>
              <a:t>: bending of membrane need to be below blue line</a:t>
            </a:r>
          </a:p>
          <a:p>
            <a:r>
              <a:rPr lang="en-US" sz="1600" b="1">
                <a:solidFill>
                  <a:schemeClr val="bg1"/>
                </a:solidFill>
              </a:rPr>
              <a:t>Typical </a:t>
            </a:r>
            <a:r>
              <a:rPr lang="en-US" sz="1600" b="1" dirty="0">
                <a:solidFill>
                  <a:schemeClr val="bg1"/>
                </a:solidFill>
              </a:rPr>
              <a:t>application</a:t>
            </a:r>
            <a:r>
              <a:rPr lang="en-US" sz="1600" b="1">
                <a:solidFill>
                  <a:schemeClr val="bg1"/>
                </a:solidFill>
              </a:rPr>
              <a:t>: 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pressure </a:t>
            </a:r>
            <a:r>
              <a:rPr lang="en-US" sz="1600" dirty="0">
                <a:solidFill>
                  <a:schemeClr val="bg1"/>
                </a:solidFill>
              </a:rPr>
              <a:t>sensor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Interesting aspect</a:t>
            </a:r>
            <a:r>
              <a:rPr lang="en-US" sz="1600" dirty="0">
                <a:solidFill>
                  <a:schemeClr val="bg1"/>
                </a:solidFill>
              </a:rPr>
              <a:t>: Especially new technologies and estimation of benefits and drawback and maturity of  technology  </a:t>
            </a:r>
          </a:p>
          <a:p>
            <a:pPr marL="1629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266C-206E-4081-AC96-E4CDF46DA6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28" y="1432947"/>
            <a:ext cx="4191000" cy="24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056934" y="1389057"/>
            <a:ext cx="1969102" cy="311313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GB" sz="4400" b="1" baseline="30000" dirty="0"/>
              <a:t>Okmetic </a:t>
            </a:r>
            <a:r>
              <a:rPr lang="en-GB" sz="4400" b="1" baseline="30000" dirty="0" err="1"/>
              <a:t>Oy</a:t>
            </a:r>
            <a:endParaRPr lang="en-GB" sz="4400" b="1" baseline="30000" dirty="0"/>
          </a:p>
          <a:p>
            <a:pPr algn="r"/>
            <a:r>
              <a:rPr lang="sv-SE" sz="4400" baseline="30000" dirty="0" err="1"/>
              <a:t>P.O.Box</a:t>
            </a:r>
            <a:r>
              <a:rPr lang="sv-SE" sz="4400" baseline="30000" dirty="0"/>
              <a:t> 44, FI-01301 </a:t>
            </a:r>
            <a:r>
              <a:rPr lang="sv-SE" sz="4400" baseline="30000" dirty="0" err="1"/>
              <a:t>Vantaa</a:t>
            </a:r>
            <a:r>
              <a:rPr lang="sv-SE" sz="4400" baseline="30000" dirty="0"/>
              <a:t>, Finland</a:t>
            </a:r>
          </a:p>
          <a:p>
            <a:pPr algn="r"/>
            <a:r>
              <a:rPr lang="en-GB" sz="4400" baseline="30000" dirty="0" err="1"/>
              <a:t>Piitie</a:t>
            </a:r>
            <a:r>
              <a:rPr lang="en-GB" sz="4400" baseline="30000" dirty="0"/>
              <a:t> 2, FI-01510 Vantaa, Finland</a:t>
            </a:r>
          </a:p>
          <a:p>
            <a:pPr algn="r"/>
            <a:r>
              <a:rPr lang="en-US" sz="4400" baseline="30000" dirty="0"/>
              <a:t>Telephone +358 9 502 800</a:t>
            </a:r>
          </a:p>
          <a:p>
            <a:pPr algn="r"/>
            <a:r>
              <a:rPr lang="fr-FR" sz="4400" baseline="30000" dirty="0"/>
              <a:t>Fax +358 9 5028 0500</a:t>
            </a:r>
          </a:p>
          <a:p>
            <a:pPr algn="r"/>
            <a:endParaRPr lang="en-GB" sz="4400" b="1" baseline="30000" dirty="0"/>
          </a:p>
          <a:p>
            <a:pPr algn="r"/>
            <a:r>
              <a:rPr lang="en-GB" sz="4400" b="1" baseline="30000" dirty="0"/>
              <a:t>Okmetic Inc.</a:t>
            </a:r>
          </a:p>
          <a:p>
            <a:pPr algn="r"/>
            <a:r>
              <a:rPr lang="en-GB" sz="4400" baseline="30000" dirty="0"/>
              <a:t>307 South Jupiter Road, Suite 210</a:t>
            </a:r>
          </a:p>
          <a:p>
            <a:pPr algn="r"/>
            <a:r>
              <a:rPr lang="en-GB" sz="4400" baseline="30000" dirty="0"/>
              <a:t>Allen, TX 75002, USA</a:t>
            </a:r>
          </a:p>
          <a:p>
            <a:pPr algn="r"/>
            <a:r>
              <a:rPr lang="en-US" sz="4400" baseline="30000" dirty="0"/>
              <a:t>sales.usa@okmetic.com</a:t>
            </a:r>
          </a:p>
          <a:p>
            <a:pPr algn="r"/>
            <a:r>
              <a:rPr lang="fr-FR" sz="4400" baseline="30000" dirty="0"/>
              <a:t>Fax +1 972 747 8611</a:t>
            </a:r>
          </a:p>
          <a:p>
            <a:pPr algn="r"/>
            <a:endParaRPr lang="en-GB" sz="4400" baseline="30000" dirty="0"/>
          </a:p>
          <a:p>
            <a:pPr algn="r"/>
            <a:r>
              <a:rPr lang="en-GB" sz="4400" b="1" baseline="30000" dirty="0"/>
              <a:t>Okmetic K.K.</a:t>
            </a:r>
          </a:p>
          <a:p>
            <a:pPr algn="r"/>
            <a:r>
              <a:rPr lang="en-GB" sz="4400" baseline="30000" dirty="0"/>
              <a:t>Sunrise </a:t>
            </a:r>
            <a:r>
              <a:rPr lang="en-GB" sz="4400" baseline="30000" dirty="0" err="1"/>
              <a:t>Mita</a:t>
            </a:r>
            <a:r>
              <a:rPr lang="en-GB" sz="4400" baseline="30000" dirty="0"/>
              <a:t> 8F 3-16-12,</a:t>
            </a:r>
          </a:p>
          <a:p>
            <a:pPr algn="r"/>
            <a:r>
              <a:rPr lang="en-GB" sz="4400" baseline="30000" dirty="0" err="1"/>
              <a:t>Shiba</a:t>
            </a:r>
            <a:r>
              <a:rPr lang="en-GB" sz="4400" baseline="30000" dirty="0"/>
              <a:t> Minato-</a:t>
            </a:r>
            <a:r>
              <a:rPr lang="en-GB" sz="4400" baseline="30000" dirty="0" err="1"/>
              <a:t>ku</a:t>
            </a:r>
            <a:r>
              <a:rPr lang="en-GB" sz="4400" baseline="30000" dirty="0"/>
              <a:t>, Tokyo</a:t>
            </a:r>
          </a:p>
          <a:p>
            <a:pPr algn="r"/>
            <a:r>
              <a:rPr lang="en-GB" sz="4400" baseline="30000" dirty="0"/>
              <a:t>105-0014 Japan</a:t>
            </a:r>
          </a:p>
          <a:p>
            <a:pPr algn="r"/>
            <a:r>
              <a:rPr lang="en-US" sz="4400" baseline="30000" dirty="0"/>
              <a:t>Telephone +81 3 3798 1400</a:t>
            </a:r>
          </a:p>
          <a:p>
            <a:pPr algn="r"/>
            <a:r>
              <a:rPr lang="fr-FR" sz="4400" baseline="30000" dirty="0"/>
              <a:t>Fax +81 3 3798 1402</a:t>
            </a:r>
            <a:endParaRPr lang="en-GB" sz="4400" baseline="30000" dirty="0"/>
          </a:p>
          <a:p>
            <a:pPr algn="r"/>
            <a:endParaRPr lang="en-GB" sz="4400" baseline="30000" dirty="0"/>
          </a:p>
          <a:p>
            <a:pPr algn="r"/>
            <a:r>
              <a:rPr lang="en-GB" sz="4400" b="1" baseline="30000" dirty="0"/>
              <a:t>Shanghai sales office</a:t>
            </a:r>
            <a:r>
              <a:rPr lang="en-GB" sz="4400" b="1" dirty="0"/>
              <a:t> </a:t>
            </a:r>
            <a:br>
              <a:rPr lang="en-GB" sz="4400" b="1" baseline="30000" dirty="0"/>
            </a:br>
            <a:r>
              <a:rPr lang="en-US" sz="4400" baseline="30000" dirty="0"/>
              <a:t>Unit 711, Tower 1, German Centre, </a:t>
            </a:r>
            <a:r>
              <a:rPr lang="en-US" sz="4400" dirty="0"/>
              <a:t> </a:t>
            </a:r>
            <a:endParaRPr lang="en-US" sz="4400" baseline="30000" dirty="0"/>
          </a:p>
          <a:p>
            <a:pPr algn="r"/>
            <a:r>
              <a:rPr lang="en-US" sz="4400" baseline="30000" dirty="0"/>
              <a:t>No.88 </a:t>
            </a:r>
            <a:r>
              <a:rPr lang="en-US" sz="4400" baseline="30000" dirty="0" err="1"/>
              <a:t>Ke</a:t>
            </a:r>
            <a:r>
              <a:rPr lang="en-US" sz="4400" baseline="30000" dirty="0"/>
              <a:t> Yuan Road, </a:t>
            </a:r>
          </a:p>
          <a:p>
            <a:pPr algn="r"/>
            <a:r>
              <a:rPr lang="en-US" sz="4400" baseline="30000" dirty="0"/>
              <a:t>Shanghai, 201203, China</a:t>
            </a:r>
          </a:p>
          <a:p>
            <a:pPr algn="r"/>
            <a:endParaRPr lang="en-GB" sz="4400" baseline="30000" dirty="0"/>
          </a:p>
          <a:p>
            <a:pPr algn="r"/>
            <a:endParaRPr lang="en-GB" sz="4400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54979"/>
            <a:ext cx="8229600" cy="857250"/>
          </a:xfrm>
        </p:spPr>
        <p:txBody>
          <a:bodyPr/>
          <a:lstStyle/>
          <a:p>
            <a:r>
              <a:rPr lang="en-US" dirty="0"/>
              <a:t>Contact us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Okmetic Communications / March 2020</a:t>
            </a:r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484494" y="1535373"/>
            <a:ext cx="63052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5B9C"/>
                </a:solidFill>
              </a:rPr>
              <a:t>sales.europe@okmetic.com</a:t>
            </a:r>
          </a:p>
          <a:p>
            <a:r>
              <a:rPr lang="en-US" sz="1600" dirty="0">
                <a:solidFill>
                  <a:srgbClr val="005B9C"/>
                </a:solidFill>
              </a:rPr>
              <a:t>sales.asia@okmetic.com</a:t>
            </a:r>
          </a:p>
          <a:p>
            <a:r>
              <a:rPr lang="en-US" sz="1600" dirty="0">
                <a:solidFill>
                  <a:srgbClr val="005B9C"/>
                </a:solidFill>
              </a:rPr>
              <a:t>sales.japan@okmetic.com</a:t>
            </a:r>
          </a:p>
          <a:p>
            <a:r>
              <a:rPr lang="en-US" sz="1600" dirty="0">
                <a:solidFill>
                  <a:srgbClr val="005B9C"/>
                </a:solidFill>
              </a:rPr>
              <a:t>sales.usa@okmetic.com</a:t>
            </a:r>
          </a:p>
          <a:p>
            <a:endParaRPr lang="fi-FI" sz="1600" dirty="0">
              <a:solidFill>
                <a:srgbClr val="005B9C"/>
              </a:solidFill>
            </a:endParaRPr>
          </a:p>
          <a:p>
            <a:endParaRPr lang="fi-FI" sz="1600" b="1" u="sng" dirty="0"/>
          </a:p>
          <a:p>
            <a:r>
              <a:rPr lang="fi-FI" sz="1400" b="1" dirty="0">
                <a:solidFill>
                  <a:srgbClr val="0C67AF"/>
                </a:solidFill>
                <a:latin typeface="+mj-lt"/>
                <a:ea typeface="+mj-ea"/>
                <a:cs typeface="+mj-cs"/>
              </a:rPr>
              <a:t>www.okmetic.com</a:t>
            </a:r>
          </a:p>
          <a:p>
            <a:endParaRPr lang="fi-FI" sz="1400" b="1" dirty="0">
              <a:solidFill>
                <a:srgbClr val="0C67A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8" y="3364131"/>
            <a:ext cx="845742" cy="2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707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KMET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C2"/>
      </a:accent1>
      <a:accent2>
        <a:srgbClr val="6DCFF6"/>
      </a:accent2>
      <a:accent3>
        <a:srgbClr val="CECFCD"/>
      </a:accent3>
      <a:accent4>
        <a:srgbClr val="692E3C"/>
      </a:accent4>
      <a:accent5>
        <a:srgbClr val="9B41A5"/>
      </a:accent5>
      <a:accent6>
        <a:srgbClr val="CDA0D2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25829</TotalTime>
  <Words>673</Words>
  <Application>Microsoft Office PowerPoint</Application>
  <PresentationFormat>On-screen Show (16:9)</PresentationFormat>
  <Paragraphs>106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Theme1</vt:lpstr>
      <vt:lpstr>Group assignment : Advanced Micro- and  Nanotechnology CHEM-E5230001  Fabrication of patterned SOI wafer with thin device layer and large cavities     </vt:lpstr>
      <vt:lpstr>PowerPoint Presentation</vt:lpstr>
      <vt:lpstr>Focusing on the niche markets of semiconductor industry</vt:lpstr>
      <vt:lpstr>Complete set of 150-200mm wafers enable optimized solutions and freedom of design </vt:lpstr>
      <vt:lpstr>Tailored substrates</vt:lpstr>
      <vt:lpstr>Fabrication of patterned SOI wafer  with thin device layer and large cavities</vt:lpstr>
      <vt:lpstr>Fabrication of patterned SOI wafer  with thin device layer and large cavities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Okmetic Engineered high res summary</dc:title>
  <dc:creator>PetriS</dc:creator>
  <cp:lastModifiedBy>Franssila Sami</cp:lastModifiedBy>
  <cp:revision>1107</cp:revision>
  <dcterms:created xsi:type="dcterms:W3CDTF">2020-05-11T20:11:25Z</dcterms:created>
  <dcterms:modified xsi:type="dcterms:W3CDTF">2021-09-16T12:11:36Z</dcterms:modified>
</cp:coreProperties>
</file>