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69" r:id="rId3"/>
    <p:sldId id="265" r:id="rId4"/>
    <p:sldId id="272" r:id="rId5"/>
    <p:sldId id="308" r:id="rId6"/>
    <p:sldId id="268" r:id="rId7"/>
    <p:sldId id="309" r:id="rId8"/>
    <p:sldId id="266" r:id="rId9"/>
    <p:sldId id="275" r:id="rId10"/>
    <p:sldId id="258" r:id="rId11"/>
    <p:sldId id="259" r:id="rId12"/>
    <p:sldId id="260" r:id="rId13"/>
    <p:sldId id="273" r:id="rId14"/>
    <p:sldId id="261" r:id="rId15"/>
    <p:sldId id="270" r:id="rId16"/>
    <p:sldId id="262" r:id="rId17"/>
    <p:sldId id="263" r:id="rId18"/>
    <p:sldId id="279" r:id="rId19"/>
    <p:sldId id="280" r:id="rId20"/>
    <p:sldId id="281" r:id="rId21"/>
    <p:sldId id="307" r:id="rId22"/>
    <p:sldId id="282" r:id="rId23"/>
    <p:sldId id="276" r:id="rId24"/>
    <p:sldId id="306" r:id="rId25"/>
    <p:sldId id="278" r:id="rId26"/>
    <p:sldId id="283" r:id="rId27"/>
    <p:sldId id="300" r:id="rId28"/>
    <p:sldId id="284" r:id="rId29"/>
    <p:sldId id="277" r:id="rId30"/>
    <p:sldId id="285" r:id="rId31"/>
    <p:sldId id="286" r:id="rId32"/>
    <p:sldId id="287" r:id="rId33"/>
    <p:sldId id="288" r:id="rId34"/>
    <p:sldId id="289" r:id="rId35"/>
    <p:sldId id="290" r:id="rId36"/>
    <p:sldId id="291" r:id="rId37"/>
    <p:sldId id="303" r:id="rId38"/>
    <p:sldId id="292" r:id="rId39"/>
    <p:sldId id="304" r:id="rId40"/>
    <p:sldId id="305" r:id="rId41"/>
    <p:sldId id="293" r:id="rId42"/>
    <p:sldId id="294" r:id="rId43"/>
    <p:sldId id="299" r:id="rId44"/>
    <p:sldId id="295" r:id="rId45"/>
    <p:sldId id="296" r:id="rId46"/>
    <p:sldId id="29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3F75B4-86E1-4A47-8D1A-2BC76F43A6B8}" type="datetimeFigureOut">
              <a:rPr lang="en-GB" smtClean="0"/>
              <a:t>29/10/2021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DF8CD6-AA6A-4E0E-BCDE-69030F29C279}" type="slidenum">
              <a:rPr lang="en-GB" smtClean="0"/>
              <a:t>‹#›</a:t>
            </a:fld>
            <a:endParaRPr lang="en-GB"/>
          </a:p>
        </p:txBody>
      </p:sp>
    </p:spTree>
    <p:extLst>
      <p:ext uri="{BB962C8B-B14F-4D97-AF65-F5344CB8AC3E}">
        <p14:creationId xmlns:p14="http://schemas.microsoft.com/office/powerpoint/2010/main" val="409565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DF8CD6-AA6A-4E0E-BCDE-69030F29C279}" type="slidenum">
              <a:rPr lang="en-GB" smtClean="0"/>
              <a:t>6</a:t>
            </a:fld>
            <a:endParaRPr lang="en-GB"/>
          </a:p>
        </p:txBody>
      </p:sp>
    </p:spTree>
    <p:extLst>
      <p:ext uri="{BB962C8B-B14F-4D97-AF65-F5344CB8AC3E}">
        <p14:creationId xmlns:p14="http://schemas.microsoft.com/office/powerpoint/2010/main" val="289723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41E5C7E-856E-4C81-B0CA-4C143E1954B4}" type="datetimeFigureOut">
              <a:rPr lang="en-GB" smtClean="0"/>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F8F633-E4FE-4FD2-BBDA-6BBC7261DC15}" type="slidenum">
              <a:rPr lang="en-GB" smtClean="0"/>
              <a:t>‹#›</a:t>
            </a:fld>
            <a:endParaRPr lang="en-GB"/>
          </a:p>
        </p:txBody>
      </p:sp>
    </p:spTree>
    <p:extLst>
      <p:ext uri="{BB962C8B-B14F-4D97-AF65-F5344CB8AC3E}">
        <p14:creationId xmlns:p14="http://schemas.microsoft.com/office/powerpoint/2010/main" val="316626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41E5C7E-856E-4C81-B0CA-4C143E1954B4}" type="datetimeFigureOut">
              <a:rPr lang="en-GB" smtClean="0"/>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F8F633-E4FE-4FD2-BBDA-6BBC7261DC15}" type="slidenum">
              <a:rPr lang="en-GB" smtClean="0"/>
              <a:t>‹#›</a:t>
            </a:fld>
            <a:endParaRPr lang="en-GB"/>
          </a:p>
        </p:txBody>
      </p:sp>
    </p:spTree>
    <p:extLst>
      <p:ext uri="{BB962C8B-B14F-4D97-AF65-F5344CB8AC3E}">
        <p14:creationId xmlns:p14="http://schemas.microsoft.com/office/powerpoint/2010/main" val="125180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41E5C7E-856E-4C81-B0CA-4C143E1954B4}" type="datetimeFigureOut">
              <a:rPr lang="en-GB" smtClean="0"/>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F8F633-E4FE-4FD2-BBDA-6BBC7261DC15}" type="slidenum">
              <a:rPr lang="en-GB" smtClean="0"/>
              <a:t>‹#›</a:t>
            </a:fld>
            <a:endParaRPr lang="en-GB"/>
          </a:p>
        </p:txBody>
      </p:sp>
    </p:spTree>
    <p:extLst>
      <p:ext uri="{BB962C8B-B14F-4D97-AF65-F5344CB8AC3E}">
        <p14:creationId xmlns:p14="http://schemas.microsoft.com/office/powerpoint/2010/main" val="2890218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41E5C7E-856E-4C81-B0CA-4C143E1954B4}" type="datetimeFigureOut">
              <a:rPr lang="en-GB" smtClean="0"/>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F8F633-E4FE-4FD2-BBDA-6BBC7261DC15}" type="slidenum">
              <a:rPr lang="en-GB" smtClean="0"/>
              <a:t>‹#›</a:t>
            </a:fld>
            <a:endParaRPr lang="en-GB"/>
          </a:p>
        </p:txBody>
      </p:sp>
    </p:spTree>
    <p:extLst>
      <p:ext uri="{BB962C8B-B14F-4D97-AF65-F5344CB8AC3E}">
        <p14:creationId xmlns:p14="http://schemas.microsoft.com/office/powerpoint/2010/main" val="419781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1E5C7E-856E-4C81-B0CA-4C143E1954B4}" type="datetimeFigureOut">
              <a:rPr lang="en-GB" smtClean="0"/>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F8F633-E4FE-4FD2-BBDA-6BBC7261DC15}" type="slidenum">
              <a:rPr lang="en-GB" smtClean="0"/>
              <a:t>‹#›</a:t>
            </a:fld>
            <a:endParaRPr lang="en-GB"/>
          </a:p>
        </p:txBody>
      </p:sp>
    </p:spTree>
    <p:extLst>
      <p:ext uri="{BB962C8B-B14F-4D97-AF65-F5344CB8AC3E}">
        <p14:creationId xmlns:p14="http://schemas.microsoft.com/office/powerpoint/2010/main" val="234302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41E5C7E-856E-4C81-B0CA-4C143E1954B4}" type="datetimeFigureOut">
              <a:rPr lang="en-GB" smtClean="0"/>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F8F633-E4FE-4FD2-BBDA-6BBC7261DC15}" type="slidenum">
              <a:rPr lang="en-GB" smtClean="0"/>
              <a:t>‹#›</a:t>
            </a:fld>
            <a:endParaRPr lang="en-GB"/>
          </a:p>
        </p:txBody>
      </p:sp>
    </p:spTree>
    <p:extLst>
      <p:ext uri="{BB962C8B-B14F-4D97-AF65-F5344CB8AC3E}">
        <p14:creationId xmlns:p14="http://schemas.microsoft.com/office/powerpoint/2010/main" val="144486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41E5C7E-856E-4C81-B0CA-4C143E1954B4}" type="datetimeFigureOut">
              <a:rPr lang="en-GB" smtClean="0"/>
              <a:t>29/10/2021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F8F633-E4FE-4FD2-BBDA-6BBC7261DC15}" type="slidenum">
              <a:rPr lang="en-GB" smtClean="0"/>
              <a:t>‹#›</a:t>
            </a:fld>
            <a:endParaRPr lang="en-GB"/>
          </a:p>
        </p:txBody>
      </p:sp>
    </p:spTree>
    <p:extLst>
      <p:ext uri="{BB962C8B-B14F-4D97-AF65-F5344CB8AC3E}">
        <p14:creationId xmlns:p14="http://schemas.microsoft.com/office/powerpoint/2010/main" val="402908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41E5C7E-856E-4C81-B0CA-4C143E1954B4}" type="datetimeFigureOut">
              <a:rPr lang="en-GB" smtClean="0"/>
              <a:t>29/10/2021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F8F633-E4FE-4FD2-BBDA-6BBC7261DC15}" type="slidenum">
              <a:rPr lang="en-GB" smtClean="0"/>
              <a:t>‹#›</a:t>
            </a:fld>
            <a:endParaRPr lang="en-GB"/>
          </a:p>
        </p:txBody>
      </p:sp>
    </p:spTree>
    <p:extLst>
      <p:ext uri="{BB962C8B-B14F-4D97-AF65-F5344CB8AC3E}">
        <p14:creationId xmlns:p14="http://schemas.microsoft.com/office/powerpoint/2010/main" val="393633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1E5C7E-856E-4C81-B0CA-4C143E1954B4}" type="datetimeFigureOut">
              <a:rPr lang="en-GB" smtClean="0"/>
              <a:t>29/10/2021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F8F633-E4FE-4FD2-BBDA-6BBC7261DC15}" type="slidenum">
              <a:rPr lang="en-GB" smtClean="0"/>
              <a:t>‹#›</a:t>
            </a:fld>
            <a:endParaRPr lang="en-GB"/>
          </a:p>
        </p:txBody>
      </p:sp>
    </p:spTree>
    <p:extLst>
      <p:ext uri="{BB962C8B-B14F-4D97-AF65-F5344CB8AC3E}">
        <p14:creationId xmlns:p14="http://schemas.microsoft.com/office/powerpoint/2010/main" val="3117561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1E5C7E-856E-4C81-B0CA-4C143E1954B4}" type="datetimeFigureOut">
              <a:rPr lang="en-GB" smtClean="0"/>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F8F633-E4FE-4FD2-BBDA-6BBC7261DC15}" type="slidenum">
              <a:rPr lang="en-GB" smtClean="0"/>
              <a:t>‹#›</a:t>
            </a:fld>
            <a:endParaRPr lang="en-GB"/>
          </a:p>
        </p:txBody>
      </p:sp>
    </p:spTree>
    <p:extLst>
      <p:ext uri="{BB962C8B-B14F-4D97-AF65-F5344CB8AC3E}">
        <p14:creationId xmlns:p14="http://schemas.microsoft.com/office/powerpoint/2010/main" val="508575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1E5C7E-856E-4C81-B0CA-4C143E1954B4}" type="datetimeFigureOut">
              <a:rPr lang="en-GB" smtClean="0"/>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F8F633-E4FE-4FD2-BBDA-6BBC7261DC15}" type="slidenum">
              <a:rPr lang="en-GB" smtClean="0"/>
              <a:t>‹#›</a:t>
            </a:fld>
            <a:endParaRPr lang="en-GB"/>
          </a:p>
        </p:txBody>
      </p:sp>
    </p:spTree>
    <p:extLst>
      <p:ext uri="{BB962C8B-B14F-4D97-AF65-F5344CB8AC3E}">
        <p14:creationId xmlns:p14="http://schemas.microsoft.com/office/powerpoint/2010/main" val="368003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E5C7E-856E-4C81-B0CA-4C143E1954B4}" type="datetimeFigureOut">
              <a:rPr lang="en-GB" smtClean="0"/>
              <a:t>29/10/2021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8F633-E4FE-4FD2-BBDA-6BBC7261DC15}" type="slidenum">
              <a:rPr lang="en-GB" smtClean="0"/>
              <a:t>‹#›</a:t>
            </a:fld>
            <a:endParaRPr lang="en-GB"/>
          </a:p>
        </p:txBody>
      </p:sp>
    </p:spTree>
    <p:extLst>
      <p:ext uri="{BB962C8B-B14F-4D97-AF65-F5344CB8AC3E}">
        <p14:creationId xmlns:p14="http://schemas.microsoft.com/office/powerpoint/2010/main" val="2635921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hyperlink" Target="https://en.wikipedia.org/wiki/Astronautic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Second_French_Empire" TargetMode="External"/><Relationship Id="rId7" Type="http://schemas.openxmlformats.org/officeDocument/2006/relationships/image" Target="../media/image10.jpeg"/><Relationship Id="rId2" Type="http://schemas.openxmlformats.org/officeDocument/2006/relationships/hyperlink" Target="https://en.wikipedia.org/wiki/Russian_Empire" TargetMode="External"/><Relationship Id="rId1" Type="http://schemas.openxmlformats.org/officeDocument/2006/relationships/slideLayout" Target="../slideLayouts/slideLayout7.xml"/><Relationship Id="rId6" Type="http://schemas.openxmlformats.org/officeDocument/2006/relationships/hyperlink" Target="https://en.wikipedia.org/wiki/Kingdom_of_Sardinia" TargetMode="External"/><Relationship Id="rId5" Type="http://schemas.openxmlformats.org/officeDocument/2006/relationships/hyperlink" Target="https://en.wikipedia.org/wiki/United_Kingdom_of_Great_Britain_and_Ireland" TargetMode="External"/><Relationship Id="rId4" Type="http://schemas.openxmlformats.org/officeDocument/2006/relationships/hyperlink" Target="https://en.wikipedia.org/wiki/Ottoman_Empi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b="1" i="1" dirty="0" err="1"/>
              <a:t>History</a:t>
            </a:r>
            <a:r>
              <a:rPr lang="fi-FI" b="1" i="1" dirty="0"/>
              <a:t> of </a:t>
            </a:r>
            <a:r>
              <a:rPr lang="fi-FI" b="1" i="1" dirty="0" err="1"/>
              <a:t>the</a:t>
            </a:r>
            <a:r>
              <a:rPr lang="fi-FI" b="1" i="1" dirty="0"/>
              <a:t> Russian </a:t>
            </a:r>
            <a:r>
              <a:rPr lang="fi-FI" b="1" i="1" dirty="0" err="1"/>
              <a:t>Economy</a:t>
            </a:r>
            <a:endParaRPr lang="en-GB" b="1" i="1" dirty="0"/>
          </a:p>
        </p:txBody>
      </p:sp>
      <p:sp>
        <p:nvSpPr>
          <p:cNvPr id="3" name="Subtitle 2"/>
          <p:cNvSpPr>
            <a:spLocks noGrp="1"/>
          </p:cNvSpPr>
          <p:nvPr>
            <p:ph type="subTitle" idx="1"/>
          </p:nvPr>
        </p:nvSpPr>
        <p:spPr/>
        <p:txBody>
          <a:bodyPr/>
          <a:lstStyle/>
          <a:p>
            <a:r>
              <a:rPr lang="fi-FI" dirty="0"/>
              <a:t>Svetlana Ledyaeva</a:t>
            </a:r>
          </a:p>
          <a:p>
            <a:r>
              <a:rPr lang="fi-FI" dirty="0"/>
              <a:t>Aalto University </a:t>
            </a:r>
          </a:p>
          <a:p>
            <a:r>
              <a:rPr lang="fi-FI" dirty="0"/>
              <a:t>School of Business</a:t>
            </a:r>
            <a:endParaRPr lang="en-GB" dirty="0"/>
          </a:p>
        </p:txBody>
      </p:sp>
      <p:pic>
        <p:nvPicPr>
          <p:cNvPr id="8194" name="Picture 2" descr="E:\Russian_course2014\Only lectures\L1.Political economy of Russia\peter-the-great-2-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8" y="0"/>
            <a:ext cx="1872208" cy="242088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E:\Russian_course2014\Only lectures\L1.Political economy of Russia\aleksandr2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130" y="0"/>
            <a:ext cx="1776766" cy="242088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E:\Russian_course2014\Only lectures\L1.Political economy of Russia\nicholas-ii_2-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0"/>
            <a:ext cx="1800200" cy="2492896"/>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E:\Russian_course2014\Only lectures\L1.Political economy of Russia\lenin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0"/>
            <a:ext cx="1656184" cy="249289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E:\Russian_course2014\Only lectures\L1.Political economy of Russia\stalin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0"/>
            <a:ext cx="2051720" cy="2636912"/>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E:\Russian_course2014\Only lectures\L1.Political economy of Russia\hruschev.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3729930"/>
            <a:ext cx="2016224" cy="272340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E:\Russian_course2014\Only lectures\L1.Political economy of Russia\brezhnev.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8264" y="3645024"/>
            <a:ext cx="208823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981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GB" b="1" i="1"/>
              <a:t>Early 20</a:t>
            </a:r>
            <a:r>
              <a:rPr lang="en-GB" b="1" i="1" baseline="30000"/>
              <a:t>th</a:t>
            </a:r>
            <a:r>
              <a:rPr lang="en-GB" b="1" i="1"/>
              <a:t> century: Basic facts </a:t>
            </a:r>
          </a:p>
        </p:txBody>
      </p:sp>
      <p:sp>
        <p:nvSpPr>
          <p:cNvPr id="3" name="Content Placeholder 2"/>
          <p:cNvSpPr>
            <a:spLocks noGrp="1"/>
          </p:cNvSpPr>
          <p:nvPr>
            <p:ph idx="1"/>
          </p:nvPr>
        </p:nvSpPr>
        <p:spPr>
          <a:xfrm>
            <a:off x="628650" y="1556793"/>
            <a:ext cx="3962900" cy="4620170"/>
          </a:xfrm>
        </p:spPr>
        <p:txBody>
          <a:bodyPr>
            <a:normAutofit/>
          </a:bodyPr>
          <a:lstStyle/>
          <a:p>
            <a:pPr marL="0" indent="0">
              <a:lnSpc>
                <a:spcPct val="90000"/>
              </a:lnSpc>
              <a:buNone/>
            </a:pPr>
            <a:endParaRPr lang="en-GB" sz="1700" dirty="0"/>
          </a:p>
          <a:p>
            <a:pPr>
              <a:lnSpc>
                <a:spcPct val="90000"/>
              </a:lnSpc>
              <a:spcAft>
                <a:spcPts val="600"/>
              </a:spcAft>
            </a:pPr>
            <a:r>
              <a:rPr lang="en-GB" sz="2000" dirty="0">
                <a:latin typeface="Times New Roman" panose="02020603050405020304" pitchFamily="18" charset="0"/>
                <a:cs typeface="Times New Roman" panose="02020603050405020304" pitchFamily="18" charset="0"/>
              </a:rPr>
              <a:t>Massive empire, stretching </a:t>
            </a:r>
          </a:p>
          <a:p>
            <a:pPr marL="0" indent="0">
              <a:lnSpc>
                <a:spcPct val="90000"/>
              </a:lnSpc>
              <a:spcAft>
                <a:spcPts val="600"/>
              </a:spcAft>
              <a:buNone/>
            </a:pPr>
            <a:r>
              <a:rPr lang="en-GB" sz="2000" dirty="0">
                <a:latin typeface="Times New Roman" panose="02020603050405020304" pitchFamily="18" charset="0"/>
                <a:cs typeface="Times New Roman" panose="02020603050405020304" pitchFamily="18" charset="0"/>
              </a:rPr>
              <a:t>from Poland to the Pacific.</a:t>
            </a:r>
          </a:p>
          <a:p>
            <a:pPr marL="0" indent="0">
              <a:lnSpc>
                <a:spcPct val="90000"/>
              </a:lnSpc>
              <a:spcAft>
                <a:spcPts val="600"/>
              </a:spcAft>
              <a:buNone/>
            </a:pPr>
            <a:endParaRPr lang="en-GB" sz="2000" dirty="0">
              <a:latin typeface="Times New Roman" panose="02020603050405020304" pitchFamily="18" charset="0"/>
              <a:cs typeface="Times New Roman" panose="02020603050405020304" pitchFamily="18" charset="0"/>
            </a:endParaRPr>
          </a:p>
          <a:p>
            <a:pPr>
              <a:lnSpc>
                <a:spcPct val="90000"/>
              </a:lnSpc>
              <a:spcAft>
                <a:spcPts val="600"/>
              </a:spcAft>
            </a:pPr>
            <a:r>
              <a:rPr lang="en-GB" sz="2000" dirty="0">
                <a:latin typeface="Times New Roman" panose="02020603050405020304" pitchFamily="18" charset="0"/>
                <a:cs typeface="Times New Roman" panose="02020603050405020304" pitchFamily="18" charset="0"/>
              </a:rPr>
              <a:t>In 1914: 165 million people </a:t>
            </a:r>
          </a:p>
          <a:p>
            <a:pPr marL="0" indent="0">
              <a:lnSpc>
                <a:spcPct val="90000"/>
              </a:lnSpc>
              <a:spcAft>
                <a:spcPts val="600"/>
              </a:spcAft>
              <a:buNone/>
            </a:pPr>
            <a:r>
              <a:rPr lang="en-GB" sz="2000" dirty="0">
                <a:latin typeface="Times New Roman" panose="02020603050405020304" pitchFamily="18" charset="0"/>
                <a:cs typeface="Times New Roman" panose="02020603050405020304" pitchFamily="18" charset="0"/>
              </a:rPr>
              <a:t>of many languages, religions and cultures.</a:t>
            </a:r>
          </a:p>
          <a:p>
            <a:pPr marL="0" indent="0">
              <a:lnSpc>
                <a:spcPct val="90000"/>
              </a:lnSpc>
              <a:spcAft>
                <a:spcPts val="600"/>
              </a:spcAft>
              <a:buNone/>
            </a:pPr>
            <a:endParaRPr lang="en-GB" sz="2000" dirty="0">
              <a:latin typeface="Times New Roman" panose="02020603050405020304" pitchFamily="18" charset="0"/>
              <a:cs typeface="Times New Roman" panose="02020603050405020304" pitchFamily="18" charset="0"/>
            </a:endParaRPr>
          </a:p>
          <a:p>
            <a:pPr>
              <a:lnSpc>
                <a:spcPct val="90000"/>
              </a:lnSpc>
              <a:spcAft>
                <a:spcPts val="600"/>
              </a:spcAft>
            </a:pPr>
            <a:r>
              <a:rPr lang="en-GB" sz="2000" dirty="0">
                <a:latin typeface="Times New Roman" panose="02020603050405020304" pitchFamily="18" charset="0"/>
                <a:cs typeface="Times New Roman" panose="02020603050405020304" pitchFamily="18" charset="0"/>
              </a:rPr>
              <a:t>Ruled by the Tsar Nicholas II (in power: 1894-1917) – </a:t>
            </a:r>
          </a:p>
          <a:p>
            <a:pPr marL="0" indent="0">
              <a:lnSpc>
                <a:spcPct val="90000"/>
              </a:lnSpc>
              <a:spcAft>
                <a:spcPts val="600"/>
              </a:spcAft>
              <a:buNone/>
            </a:pPr>
            <a:r>
              <a:rPr lang="en-GB" sz="2000" dirty="0">
                <a:latin typeface="Times New Roman" panose="02020603050405020304" pitchFamily="18" charset="0"/>
                <a:cs typeface="Times New Roman" panose="02020603050405020304" pitchFamily="18" charset="0"/>
              </a:rPr>
              <a:t>     the last before the revolution in 1917. </a:t>
            </a:r>
          </a:p>
          <a:p>
            <a:pPr>
              <a:lnSpc>
                <a:spcPct val="90000"/>
              </a:lnSpc>
            </a:pPr>
            <a:endParaRPr lang="en-GB" sz="1700" dirty="0"/>
          </a:p>
          <a:p>
            <a:pPr marL="0" indent="0">
              <a:lnSpc>
                <a:spcPct val="90000"/>
              </a:lnSpc>
              <a:buNone/>
            </a:pPr>
            <a:endParaRPr lang="en-GB" sz="1700" dirty="0"/>
          </a:p>
          <a:p>
            <a:pPr marL="0" indent="0">
              <a:lnSpc>
                <a:spcPct val="90000"/>
              </a:lnSpc>
              <a:buNone/>
            </a:pPr>
            <a:endParaRPr lang="en-GB" sz="1700" dirty="0"/>
          </a:p>
          <a:p>
            <a:pPr marL="0" indent="0">
              <a:lnSpc>
                <a:spcPct val="90000"/>
              </a:lnSpc>
              <a:buNone/>
            </a:pPr>
            <a:endParaRPr lang="en-GB" sz="1700" dirty="0"/>
          </a:p>
        </p:txBody>
      </p:sp>
      <p:pic>
        <p:nvPicPr>
          <p:cNvPr id="5" name="Picture 2" descr="E:\Russian_course2014\Only lectures\L1.Political economy of Russia\5-czar-nicholas-ii-russia.jpg">
            <a:extLst>
              <a:ext uri="{FF2B5EF4-FFF2-40B4-BE49-F238E27FC236}">
                <a16:creationId xmlns:a16="http://schemas.microsoft.com/office/drawing/2014/main" id="{61508589-0EEC-46D5-819D-2284DECF60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21" r="9658" b="-1"/>
          <a:stretch/>
        </p:blipFill>
        <p:spPr bwMode="auto">
          <a:xfrm>
            <a:off x="4576003" y="2015168"/>
            <a:ext cx="3962900"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679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500" b="1" i="1" dirty="0"/>
              <a:t>Russian empire in 1914: European borders </a:t>
            </a:r>
          </a:p>
        </p:txBody>
      </p:sp>
      <p:pic>
        <p:nvPicPr>
          <p:cNvPr id="4" name="Picture 2" descr="E:\guest_lecture_biz14\russia_map_19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8352928" cy="4641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22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1">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rPr lang="en-GB" sz="4100" b="1" i="1"/>
              <a:t>Russian economy before revolution 1917 (Tsar Nicholas II ) </a:t>
            </a:r>
          </a:p>
        </p:txBody>
      </p:sp>
      <p:sp>
        <p:nvSpPr>
          <p:cNvPr id="3" name="Content Placeholder 2"/>
          <p:cNvSpPr>
            <a:spLocks noGrp="1"/>
          </p:cNvSpPr>
          <p:nvPr>
            <p:ph idx="1"/>
          </p:nvPr>
        </p:nvSpPr>
        <p:spPr>
          <a:xfrm>
            <a:off x="251520" y="1690689"/>
            <a:ext cx="4176464" cy="4802186"/>
          </a:xfrm>
        </p:spPr>
        <p:txBody>
          <a:bodyPr>
            <a:normAutofit lnSpcReduction="10000"/>
          </a:bodyPr>
          <a:lstStyle/>
          <a:p>
            <a:pPr marL="0" indent="0">
              <a:spcAft>
                <a:spcPts val="600"/>
              </a:spcAft>
              <a:buNone/>
            </a:pPr>
            <a:r>
              <a:rPr lang="en-GB" sz="2300" dirty="0">
                <a:latin typeface="Times New Roman" panose="02020603050405020304" pitchFamily="18" charset="0"/>
                <a:cs typeface="Times New Roman" panose="02020603050405020304" pitchFamily="18" charset="0"/>
              </a:rPr>
              <a:t>Huge economic potential: valuable natural resources and huge labour force.</a:t>
            </a:r>
          </a:p>
          <a:p>
            <a:pPr marL="0" indent="0">
              <a:spcAft>
                <a:spcPts val="600"/>
              </a:spcAft>
              <a:buNone/>
            </a:pPr>
            <a:endParaRPr lang="en-GB" sz="2300" dirty="0">
              <a:latin typeface="Times New Roman" panose="02020603050405020304" pitchFamily="18" charset="0"/>
              <a:cs typeface="Times New Roman" panose="02020603050405020304" pitchFamily="18" charset="0"/>
            </a:endParaRPr>
          </a:p>
          <a:p>
            <a:pPr marL="0" indent="0">
              <a:spcAft>
                <a:spcPts val="600"/>
              </a:spcAft>
              <a:buNone/>
            </a:pPr>
            <a:endParaRPr lang="en-GB" sz="2300" dirty="0">
              <a:latin typeface="Times New Roman" panose="02020603050405020304" pitchFamily="18" charset="0"/>
              <a:cs typeface="Times New Roman" panose="02020603050405020304" pitchFamily="18" charset="0"/>
            </a:endParaRPr>
          </a:p>
          <a:p>
            <a:pPr marL="0" indent="0">
              <a:spcAft>
                <a:spcPts val="600"/>
              </a:spcAft>
              <a:buNone/>
            </a:pPr>
            <a:r>
              <a:rPr lang="en-GB" sz="2300" dirty="0">
                <a:latin typeface="Times New Roman" panose="02020603050405020304" pitchFamily="18" charset="0"/>
                <a:cs typeface="Times New Roman" panose="02020603050405020304" pitchFamily="18" charset="0"/>
              </a:rPr>
              <a:t>Hybrid of traditional peasant agriculture and modern industry.</a:t>
            </a:r>
            <a:br>
              <a:rPr lang="en-GB" sz="2300" dirty="0">
                <a:latin typeface="Times New Roman" panose="02020603050405020304" pitchFamily="18" charset="0"/>
                <a:cs typeface="Times New Roman" panose="02020603050405020304" pitchFamily="18" charset="0"/>
              </a:rPr>
            </a:br>
            <a:endParaRPr lang="en-GB" sz="2300" dirty="0">
              <a:latin typeface="Times New Roman" panose="02020603050405020304" pitchFamily="18" charset="0"/>
              <a:cs typeface="Times New Roman" panose="02020603050405020304" pitchFamily="18" charset="0"/>
            </a:endParaRPr>
          </a:p>
          <a:p>
            <a:pPr marL="0" indent="0">
              <a:spcAft>
                <a:spcPts val="600"/>
              </a:spcAft>
              <a:buNone/>
            </a:pPr>
            <a:endParaRPr lang="en-GB" sz="2300" dirty="0">
              <a:latin typeface="Times New Roman" panose="02020603050405020304" pitchFamily="18" charset="0"/>
              <a:cs typeface="Times New Roman" panose="02020603050405020304" pitchFamily="18" charset="0"/>
            </a:endParaRPr>
          </a:p>
          <a:p>
            <a:pPr marL="0" indent="0">
              <a:spcAft>
                <a:spcPts val="600"/>
              </a:spcAft>
              <a:buNone/>
            </a:pPr>
            <a:r>
              <a:rPr lang="en-GB" sz="2300" dirty="0">
                <a:latin typeface="Times New Roman" panose="02020603050405020304" pitchFamily="18" charset="0"/>
                <a:cs typeface="Times New Roman" panose="02020603050405020304" pitchFamily="18" charset="0"/>
              </a:rPr>
              <a:t>Tsar command economy versus capitalistic economy in the most part of the World. </a:t>
            </a:r>
          </a:p>
          <a:p>
            <a:pPr marL="0" indent="0">
              <a:spcAft>
                <a:spcPts val="600"/>
              </a:spcAft>
              <a:buNone/>
            </a:pPr>
            <a:endParaRPr lang="en-GB" sz="1700" dirty="0"/>
          </a:p>
          <a:p>
            <a:pPr marL="0" indent="0">
              <a:spcAft>
                <a:spcPts val="600"/>
              </a:spcAft>
              <a:buNone/>
            </a:pPr>
            <a:endParaRPr lang="en-GB" sz="1700" dirty="0"/>
          </a:p>
        </p:txBody>
      </p:sp>
      <p:pic>
        <p:nvPicPr>
          <p:cNvPr id="5" name="Picture 4" descr="A picture containing person, outdoor, ground, old&#10;&#10;Description automatically generated">
            <a:extLst>
              <a:ext uri="{FF2B5EF4-FFF2-40B4-BE49-F238E27FC236}">
                <a16:creationId xmlns:a16="http://schemas.microsoft.com/office/drawing/2014/main" id="{3A0B72B2-915B-4347-B5B0-A0247C4A252F}"/>
              </a:ext>
            </a:extLst>
          </p:cNvPr>
          <p:cNvPicPr>
            <a:picLocks noChangeAspect="1"/>
          </p:cNvPicPr>
          <p:nvPr/>
        </p:nvPicPr>
        <p:blipFill rotWithShape="1">
          <a:blip r:embed="rId2">
            <a:extLst>
              <a:ext uri="{28A0092B-C50C-407E-A947-70E740481C1C}">
                <a14:useLocalDpi xmlns:a14="http://schemas.microsoft.com/office/drawing/2010/main" val="0"/>
              </a:ext>
            </a:extLst>
          </a:blip>
          <a:srcRect l="16968" r="26325" b="2"/>
          <a:stretch/>
        </p:blipFill>
        <p:spPr>
          <a:xfrm>
            <a:off x="4576003" y="2015168"/>
            <a:ext cx="3962900"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241120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b="1" i="1" dirty="0" err="1"/>
              <a:t>Causes</a:t>
            </a:r>
            <a:r>
              <a:rPr lang="fi-FI" b="1" i="1" dirty="0"/>
              <a:t> of </a:t>
            </a:r>
            <a:r>
              <a:rPr lang="fi-FI" b="1" i="1" dirty="0" err="1"/>
              <a:t>Bolshevik</a:t>
            </a:r>
            <a:r>
              <a:rPr lang="fi-FI" b="1" i="1" dirty="0"/>
              <a:t> </a:t>
            </a:r>
            <a:r>
              <a:rPr lang="fi-FI" b="1" i="1" dirty="0" err="1"/>
              <a:t>revolution</a:t>
            </a:r>
            <a:r>
              <a:rPr lang="fi-FI" b="1" i="1" dirty="0"/>
              <a:t> </a:t>
            </a:r>
            <a:endParaRPr lang="en-GB" b="1" i="1" dirty="0"/>
          </a:p>
        </p:txBody>
      </p:sp>
      <p:sp>
        <p:nvSpPr>
          <p:cNvPr id="3" name="Content Placeholder 2"/>
          <p:cNvSpPr>
            <a:spLocks noGrp="1"/>
          </p:cNvSpPr>
          <p:nvPr>
            <p:ph idx="1"/>
          </p:nvPr>
        </p:nvSpPr>
        <p:spPr/>
        <p:txBody>
          <a:bodyPr>
            <a:normAutofit/>
          </a:bodyPr>
          <a:lstStyle/>
          <a:p>
            <a:pPr marL="0" indent="0">
              <a:buNone/>
            </a:pPr>
            <a:r>
              <a:rPr lang="en-GB" sz="2200" dirty="0"/>
              <a:t>Witte’s economic reforms </a:t>
            </a:r>
            <a:r>
              <a:rPr lang="en-GB" sz="2200" b="1" dirty="0">
                <a:effectLst>
                  <a:outerShdw blurRad="38100" dist="38100" dir="2700000" algn="tl">
                    <a:srgbClr val="000000">
                      <a:alpha val="43137"/>
                    </a:srgbClr>
                  </a:outerShdw>
                </a:effectLst>
                <a:sym typeface="Wingdings" panose="05000000000000000000" pitchFamily="2" charset="2"/>
              </a:rPr>
              <a:t></a:t>
            </a:r>
            <a:r>
              <a:rPr lang="en-GB" sz="2200" dirty="0"/>
              <a:t> a new working class that was exploited, poorly treated </a:t>
            </a:r>
            <a:r>
              <a:rPr lang="en-US" sz="2200" dirty="0">
                <a:sym typeface="Wingdings" panose="05000000000000000000" pitchFamily="2" charset="2"/>
              </a:rPr>
              <a:t></a:t>
            </a:r>
            <a:r>
              <a:rPr lang="en-GB" sz="2200" dirty="0"/>
              <a:t> clustered together </a:t>
            </a:r>
            <a:r>
              <a:rPr lang="en-GB" sz="2200" dirty="0">
                <a:sym typeface="Wingdings" panose="05000000000000000000" pitchFamily="2" charset="2"/>
              </a:rPr>
              <a:t> </a:t>
            </a:r>
            <a:r>
              <a:rPr lang="en-GB" sz="2200" dirty="0"/>
              <a:t>revolutionary ideas. </a:t>
            </a:r>
          </a:p>
          <a:p>
            <a:pPr marL="0" indent="0">
              <a:buNone/>
            </a:pPr>
            <a:endParaRPr lang="fi-FI" sz="2200" dirty="0"/>
          </a:p>
          <a:p>
            <a:pPr marL="0" indent="0">
              <a:buNone/>
            </a:pPr>
            <a:r>
              <a:rPr lang="fi-FI" sz="2200" dirty="0" err="1"/>
              <a:t>Large</a:t>
            </a:r>
            <a:r>
              <a:rPr lang="fi-FI" sz="2200" dirty="0"/>
              <a:t> </a:t>
            </a:r>
            <a:r>
              <a:rPr lang="fi-FI" sz="2200" dirty="0" err="1"/>
              <a:t>territory</a:t>
            </a:r>
            <a:r>
              <a:rPr lang="fi-FI" sz="2200" dirty="0"/>
              <a:t> of </a:t>
            </a:r>
            <a:r>
              <a:rPr lang="fi-FI" sz="2200" dirty="0" err="1"/>
              <a:t>Russia</a:t>
            </a:r>
            <a:r>
              <a:rPr lang="fi-FI" sz="2200" dirty="0"/>
              <a:t> - </a:t>
            </a:r>
            <a:r>
              <a:rPr lang="en-GB" sz="2200" dirty="0"/>
              <a:t>made government difficult. </a:t>
            </a:r>
          </a:p>
          <a:p>
            <a:pPr marL="0" indent="0">
              <a:buNone/>
            </a:pPr>
            <a:endParaRPr lang="fi-FI" sz="2200" dirty="0"/>
          </a:p>
          <a:p>
            <a:pPr marL="0" indent="0">
              <a:buNone/>
            </a:pPr>
            <a:r>
              <a:rPr lang="en-GB" sz="2200" dirty="0"/>
              <a:t>Out-of-date farming economy.</a:t>
            </a:r>
          </a:p>
          <a:p>
            <a:pPr marL="0" indent="0">
              <a:buNone/>
            </a:pPr>
            <a:endParaRPr lang="fi-FI" sz="2200" dirty="0"/>
          </a:p>
          <a:p>
            <a:pPr marL="0" indent="0">
              <a:buNone/>
            </a:pPr>
            <a:r>
              <a:rPr lang="en-GB" sz="2200" dirty="0"/>
              <a:t>Tsar Nicholas was an autocrat.</a:t>
            </a:r>
          </a:p>
          <a:p>
            <a:pPr marL="0" indent="0">
              <a:buNone/>
            </a:pPr>
            <a:endParaRPr lang="fi-FI" sz="2200" dirty="0"/>
          </a:p>
          <a:p>
            <a:pPr marL="0" indent="0">
              <a:buNone/>
            </a:pPr>
            <a:r>
              <a:rPr lang="fi-FI" sz="2200" dirty="0"/>
              <a:t>World </a:t>
            </a:r>
            <a:r>
              <a:rPr lang="fi-FI" sz="2200" dirty="0" err="1"/>
              <a:t>War</a:t>
            </a:r>
            <a:r>
              <a:rPr lang="fi-FI" sz="2200" dirty="0"/>
              <a:t> I (1914-1918). </a:t>
            </a:r>
            <a:endParaRPr lang="en-GB" sz="2200" dirty="0"/>
          </a:p>
        </p:txBody>
      </p:sp>
      <p:pic>
        <p:nvPicPr>
          <p:cNvPr id="2050" name="Picture 2" descr="E:\Russian_course2014\Only lectures\L1.Political economy of Russia\Bolshevik_Revolution_by_DJarret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2348880"/>
            <a:ext cx="242773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387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b="1" i="1" dirty="0"/>
              <a:t>Economic development of Russian Empire before revolution 1917 </a:t>
            </a:r>
          </a:p>
        </p:txBody>
      </p:sp>
      <p:sp>
        <p:nvSpPr>
          <p:cNvPr id="3" name="Content Placeholder 2"/>
          <p:cNvSpPr>
            <a:spLocks noGrp="1"/>
          </p:cNvSpPr>
          <p:nvPr>
            <p:ph idx="1"/>
          </p:nvPr>
        </p:nvSpPr>
        <p:spPr/>
        <p:txBody>
          <a:bodyPr>
            <a:normAutofit fontScale="70000" lnSpcReduction="20000"/>
          </a:bodyPr>
          <a:lstStyle/>
          <a:p>
            <a:pPr marL="0" indent="0" algn="just">
              <a:spcAft>
                <a:spcPts val="600"/>
              </a:spcAft>
              <a:buNone/>
            </a:pPr>
            <a:r>
              <a:rPr lang="en-GB" sz="2400" b="1" dirty="0"/>
              <a:t>Long lasting debate on economic development of the late Russian empire: causes of Russian revolution</a:t>
            </a:r>
          </a:p>
          <a:p>
            <a:pPr marL="0" indent="0" algn="just">
              <a:spcAft>
                <a:spcPts val="600"/>
              </a:spcAft>
              <a:buNone/>
            </a:pPr>
            <a:endParaRPr lang="en-GB" sz="2500" i="1" dirty="0">
              <a:solidFill>
                <a:srgbClr val="C00000"/>
              </a:solidFill>
              <a:effectLst>
                <a:outerShdw blurRad="38100" dist="38100" dir="2700000" algn="tl">
                  <a:srgbClr val="000000">
                    <a:alpha val="43137"/>
                  </a:srgbClr>
                </a:outerShdw>
              </a:effectLst>
            </a:endParaRPr>
          </a:p>
          <a:p>
            <a:pPr marL="0" indent="0" algn="just">
              <a:spcAft>
                <a:spcPts val="600"/>
              </a:spcAft>
              <a:buNone/>
            </a:pPr>
            <a:r>
              <a:rPr lang="en-GB" sz="2400" i="1" dirty="0">
                <a:solidFill>
                  <a:srgbClr val="C00000"/>
                </a:solidFill>
                <a:effectLst>
                  <a:outerShdw blurRad="38100" dist="38100" dir="2700000" algn="tl">
                    <a:srgbClr val="000000">
                      <a:alpha val="43137"/>
                    </a:srgbClr>
                  </a:outerShdw>
                </a:effectLst>
              </a:rPr>
              <a:t>Pessimists:</a:t>
            </a:r>
            <a:r>
              <a:rPr lang="en-GB" sz="2400" dirty="0">
                <a:solidFill>
                  <a:srgbClr val="C00000"/>
                </a:solidFill>
              </a:rPr>
              <a:t> </a:t>
            </a:r>
            <a:r>
              <a:rPr lang="en-GB" sz="2400" dirty="0"/>
              <a:t>Vladimir Lenin (1899) and </a:t>
            </a:r>
          </a:p>
          <a:p>
            <a:pPr marL="0" indent="0" algn="just">
              <a:spcAft>
                <a:spcPts val="600"/>
              </a:spcAft>
              <a:buNone/>
            </a:pPr>
            <a:r>
              <a:rPr lang="en-GB" sz="2400" dirty="0"/>
              <a:t>Alexander </a:t>
            </a:r>
            <a:r>
              <a:rPr lang="en-GB" sz="2400" dirty="0" err="1"/>
              <a:t>Gershenkron</a:t>
            </a:r>
            <a:r>
              <a:rPr lang="en-GB" sz="2400" dirty="0"/>
              <a:t> (1966): </a:t>
            </a:r>
          </a:p>
          <a:p>
            <a:pPr marL="0" indent="0" algn="just">
              <a:spcAft>
                <a:spcPts val="600"/>
              </a:spcAft>
              <a:buNone/>
            </a:pPr>
            <a:r>
              <a:rPr lang="en-GB" sz="2400" dirty="0"/>
              <a:t>relative backwardness of </a:t>
            </a:r>
          </a:p>
          <a:p>
            <a:pPr marL="0" indent="0" algn="just">
              <a:spcAft>
                <a:spcPts val="600"/>
              </a:spcAft>
              <a:buNone/>
            </a:pPr>
            <a:r>
              <a:rPr lang="en-GB" sz="2400" dirty="0"/>
              <a:t>Russian economy and especially agrarian sector </a:t>
            </a:r>
          </a:p>
          <a:p>
            <a:pPr marL="0" indent="0" algn="just">
              <a:spcAft>
                <a:spcPts val="600"/>
              </a:spcAft>
              <a:buNone/>
            </a:pPr>
            <a:r>
              <a:rPr lang="en-GB" sz="2400" dirty="0"/>
              <a:t>transferred into political unrest.</a:t>
            </a:r>
          </a:p>
          <a:p>
            <a:pPr marL="0" indent="0" algn="just">
              <a:spcAft>
                <a:spcPts val="600"/>
              </a:spcAft>
              <a:buNone/>
            </a:pPr>
            <a:endParaRPr lang="en-GB" sz="2400" i="1" dirty="0">
              <a:solidFill>
                <a:srgbClr val="C00000"/>
              </a:solidFill>
              <a:effectLst>
                <a:outerShdw blurRad="38100" dist="38100" dir="2700000" algn="tl">
                  <a:srgbClr val="000000">
                    <a:alpha val="43137"/>
                  </a:srgbClr>
                </a:outerShdw>
              </a:effectLst>
            </a:endParaRPr>
          </a:p>
          <a:p>
            <a:pPr marL="0" indent="0" algn="just">
              <a:spcAft>
                <a:spcPts val="600"/>
              </a:spcAft>
              <a:buNone/>
            </a:pPr>
            <a:r>
              <a:rPr lang="en-GB" sz="2400" i="1" dirty="0">
                <a:solidFill>
                  <a:srgbClr val="C00000"/>
                </a:solidFill>
                <a:effectLst>
                  <a:outerShdw blurRad="38100" dist="38100" dir="2700000" algn="tl">
                    <a:srgbClr val="000000">
                      <a:alpha val="43137"/>
                    </a:srgbClr>
                  </a:outerShdw>
                </a:effectLst>
              </a:rPr>
              <a:t>Optimists:</a:t>
            </a:r>
            <a:r>
              <a:rPr lang="en-GB" sz="2400" dirty="0"/>
              <a:t> Quantitative reconstruction of </a:t>
            </a:r>
          </a:p>
          <a:p>
            <a:pPr marL="0" indent="0" algn="just">
              <a:spcAft>
                <a:spcPts val="600"/>
              </a:spcAft>
              <a:buNone/>
            </a:pPr>
            <a:r>
              <a:rPr lang="en-GB" sz="2400" dirty="0"/>
              <a:t>Russian national income between 1883-1913 by Paul Gregory (1983)</a:t>
            </a:r>
            <a:r>
              <a:rPr lang="fi-FI" sz="2400" dirty="0"/>
              <a:t>:</a:t>
            </a:r>
            <a:r>
              <a:rPr lang="en-GB" sz="2400" dirty="0"/>
              <a:t> </a:t>
            </a:r>
          </a:p>
          <a:p>
            <a:pPr marL="0" indent="0" algn="just">
              <a:spcAft>
                <a:spcPts val="600"/>
              </a:spcAft>
              <a:buNone/>
            </a:pPr>
            <a:r>
              <a:rPr lang="en-GB" sz="2400" dirty="0"/>
              <a:t>Russian economic development looks </a:t>
            </a:r>
          </a:p>
          <a:p>
            <a:pPr marL="0" indent="0" algn="just">
              <a:spcAft>
                <a:spcPts val="600"/>
              </a:spcAft>
              <a:buNone/>
            </a:pPr>
            <a:r>
              <a:rPr lang="en-GB" sz="2400" dirty="0"/>
              <a:t>rather favourable in international comparisons.</a:t>
            </a:r>
          </a:p>
        </p:txBody>
      </p:sp>
      <p:pic>
        <p:nvPicPr>
          <p:cNvPr id="4098" name="Picture 2" descr="E:\Russian_course2014\Only lectures\L1.Political economy of Russia\lenin_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4264" y="2132856"/>
            <a:ext cx="1524000" cy="165889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Russian_course2014\Only lectures\L1.Political economy of Russia\gerschenkron_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2132856"/>
            <a:ext cx="1466850" cy="19669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Russian_course2014\Only lectures\L1.Political economy of Russia\paul_grego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6251" y="4221088"/>
            <a:ext cx="1938908" cy="24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401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fi-FI" sz="3000" b="1" i="1" dirty="0"/>
              <a:t>Paul Gregory (1976): Basic characteristics of the Russian industrialization model in 1985-1913 </a:t>
            </a:r>
          </a:p>
        </p:txBody>
      </p:sp>
      <p:sp>
        <p:nvSpPr>
          <p:cNvPr id="3" name="Content Placeholder 2"/>
          <p:cNvSpPr>
            <a:spLocks noGrp="1"/>
          </p:cNvSpPr>
          <p:nvPr>
            <p:ph idx="1"/>
          </p:nvPr>
        </p:nvSpPr>
        <p:spPr/>
        <p:txBody>
          <a:bodyPr>
            <a:normAutofit/>
          </a:bodyPr>
          <a:lstStyle/>
          <a:p>
            <a:pPr marL="457200" indent="-457200" algn="just">
              <a:buFont typeface="+mj-lt"/>
              <a:buAutoNum type="arabicParenR"/>
            </a:pPr>
            <a:r>
              <a:rPr lang="fi-FI" sz="2400" dirty="0"/>
              <a:t>High rates of national saving plus significant foreign </a:t>
            </a:r>
            <a:r>
              <a:rPr lang="fi-FI" sz="2400" dirty="0" err="1"/>
              <a:t>saving</a:t>
            </a:r>
            <a:r>
              <a:rPr lang="fi-FI" sz="2400" dirty="0"/>
              <a:t>.</a:t>
            </a:r>
          </a:p>
          <a:p>
            <a:pPr marL="457200" indent="-457200" algn="just">
              <a:buFont typeface="+mj-lt"/>
              <a:buAutoNum type="arabicParenR"/>
            </a:pPr>
            <a:endParaRPr lang="en-US" sz="2400" dirty="0"/>
          </a:p>
          <a:p>
            <a:pPr marL="457200" indent="-457200" algn="just">
              <a:buFont typeface="+mj-lt"/>
              <a:buAutoNum type="arabicParenR"/>
            </a:pPr>
            <a:r>
              <a:rPr lang="en-US" sz="2400" dirty="0"/>
              <a:t>Heavy indirect and other taxes to depress the consumption rate. </a:t>
            </a:r>
            <a:endParaRPr lang="fi-FI" sz="2400" dirty="0"/>
          </a:p>
          <a:p>
            <a:pPr marL="457200" indent="-457200" algn="just">
              <a:buFont typeface="+mj-lt"/>
              <a:buAutoNum type="arabicParenR"/>
            </a:pPr>
            <a:endParaRPr lang="fi-FI" sz="2400" dirty="0"/>
          </a:p>
          <a:p>
            <a:pPr marL="457200" indent="-457200" algn="just">
              <a:buFont typeface="+mj-lt"/>
              <a:buAutoNum type="arabicParenR"/>
            </a:pPr>
            <a:r>
              <a:rPr lang="en-GB" sz="2400" dirty="0"/>
              <a:t>Direct state expenditures to promote industrialization are not large (</a:t>
            </a:r>
            <a:r>
              <a:rPr lang="en-GB" sz="2400" dirty="0">
                <a:solidFill>
                  <a:srgbClr val="FF0000"/>
                </a:solidFill>
              </a:rPr>
              <a:t>major to defence, too little for human capital</a:t>
            </a:r>
            <a:r>
              <a:rPr lang="en-GB" sz="2400" dirty="0"/>
              <a:t>). </a:t>
            </a:r>
          </a:p>
          <a:p>
            <a:pPr marL="457200" indent="-457200" algn="just">
              <a:buAutoNum type="arabicParenR"/>
            </a:pPr>
            <a:endParaRPr lang="en-GB" sz="2400" dirty="0"/>
          </a:p>
          <a:p>
            <a:pPr marL="457200" indent="-457200" algn="just">
              <a:buAutoNum type="arabicParenR"/>
            </a:pPr>
            <a:r>
              <a:rPr lang="en-GB" sz="2400" dirty="0"/>
              <a:t>Heavy tax obligations on the rural population to force agricultural export surpluses.</a:t>
            </a:r>
          </a:p>
          <a:p>
            <a:pPr marL="0" indent="0">
              <a:buNone/>
            </a:pPr>
            <a:endParaRPr lang="en-GB" sz="1800" dirty="0"/>
          </a:p>
          <a:p>
            <a:pPr marL="0" indent="0" algn="just">
              <a:buNone/>
            </a:pPr>
            <a:endParaRPr lang="fi-FI" sz="2200" dirty="0"/>
          </a:p>
          <a:p>
            <a:pPr marL="0" indent="0">
              <a:buNone/>
            </a:pPr>
            <a:endParaRPr lang="fi-FI" sz="2200" dirty="0"/>
          </a:p>
          <a:p>
            <a:pPr marL="0" indent="0">
              <a:buNone/>
            </a:pPr>
            <a:endParaRPr lang="en-GB" sz="2200" dirty="0"/>
          </a:p>
        </p:txBody>
      </p:sp>
      <p:cxnSp>
        <p:nvCxnSpPr>
          <p:cNvPr id="6" name="Straight Arrow Connector 5"/>
          <p:cNvCxnSpPr/>
          <p:nvPr/>
        </p:nvCxnSpPr>
        <p:spPr>
          <a:xfrm>
            <a:off x="4067944" y="2060848"/>
            <a:ext cx="1368152" cy="50405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935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lgn="just">
              <a:buNone/>
            </a:pPr>
            <a:endParaRPr lang="en-GB" dirty="0"/>
          </a:p>
          <a:p>
            <a:pPr marL="0" indent="0" algn="just">
              <a:buNone/>
            </a:pPr>
            <a:endParaRPr lang="en-GB" dirty="0"/>
          </a:p>
        </p:txBody>
      </p:sp>
      <p:pic>
        <p:nvPicPr>
          <p:cNvPr id="4098" name="Picture 2" descr="E:\guest_lecture_biz14\Communist-Soviet-Union-Fresh-New-Hd-Wallpaper.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7000"/>
                    </a14:imgEffect>
                    <a14:imgEffect>
                      <a14:colorTemperature colorTemp="4000"/>
                    </a14:imgEffect>
                    <a14:imgEffect>
                      <a14:saturation sat="0"/>
                    </a14:imgEffect>
                    <a14:imgEffect>
                      <a14:brightnessContrast bright="7000" contrast="6000"/>
                    </a14:imgEffect>
                  </a14:imgLayer>
                </a14:imgProps>
              </a:ext>
              <a:ext uri="{28A0092B-C50C-407E-A947-70E740481C1C}">
                <a14:useLocalDpi xmlns:a14="http://schemas.microsoft.com/office/drawing/2010/main" val="0"/>
              </a:ext>
            </a:extLst>
          </a:blip>
          <a:srcRect/>
          <a:stretch>
            <a:fillRect/>
          </a:stretch>
        </p:blipFill>
        <p:spPr bwMode="auto">
          <a:xfrm>
            <a:off x="0" y="4462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9552" y="476672"/>
            <a:ext cx="7992888" cy="1477328"/>
          </a:xfrm>
          <a:prstGeom prst="rect">
            <a:avLst/>
          </a:prstGeom>
        </p:spPr>
        <p:txBody>
          <a:bodyPr wrap="square">
            <a:spAutoFit/>
          </a:bodyPr>
          <a:lstStyle/>
          <a:p>
            <a:pPr algn="ctr"/>
            <a:r>
              <a:rPr lang="en-GB" sz="4500" i="1" dirty="0">
                <a:effectLst>
                  <a:outerShdw blurRad="38100" dist="38100" dir="2700000" algn="tl">
                    <a:srgbClr val="000000">
                      <a:alpha val="43137"/>
                    </a:srgbClr>
                  </a:outerShdw>
                </a:effectLst>
              </a:rPr>
              <a:t>Establishment of Soviet Union: Facts </a:t>
            </a:r>
            <a:endParaRPr lang="en-GB" sz="4500" dirty="0"/>
          </a:p>
        </p:txBody>
      </p:sp>
      <p:sp>
        <p:nvSpPr>
          <p:cNvPr id="5" name="Rectangle 4"/>
          <p:cNvSpPr/>
          <p:nvPr/>
        </p:nvSpPr>
        <p:spPr>
          <a:xfrm>
            <a:off x="683568" y="1988354"/>
            <a:ext cx="7488832" cy="4832092"/>
          </a:xfrm>
          <a:prstGeom prst="rect">
            <a:avLst/>
          </a:prstGeom>
        </p:spPr>
        <p:txBody>
          <a:bodyPr wrap="square">
            <a:spAutoFit/>
          </a:bodyPr>
          <a:lstStyle/>
          <a:p>
            <a:pPr algn="just"/>
            <a:r>
              <a:rPr lang="en-GB" sz="2200" b="1" dirty="0"/>
              <a:t>March 1917: Tsar Nicholas II abdicates/gives up in the face of demonstrations.</a:t>
            </a:r>
          </a:p>
          <a:p>
            <a:pPr algn="just"/>
            <a:endParaRPr lang="en-GB" sz="2200" b="1" dirty="0"/>
          </a:p>
          <a:p>
            <a:pPr algn="just"/>
            <a:r>
              <a:rPr lang="en-GB" sz="2200" b="1" dirty="0"/>
              <a:t> October 1917: Russian Revolution – Communists (Bolsheviks) seize power under Lenin’s leadership.</a:t>
            </a:r>
          </a:p>
          <a:p>
            <a:pPr algn="just"/>
            <a:endParaRPr lang="en-GB" sz="2200" b="1" dirty="0"/>
          </a:p>
          <a:p>
            <a:pPr algn="just"/>
            <a:r>
              <a:rPr lang="fi-FI" sz="2200" b="1" dirty="0"/>
              <a:t>1917-1922 – </a:t>
            </a:r>
            <a:r>
              <a:rPr lang="fi-FI" sz="2200" b="1" dirty="0" err="1"/>
              <a:t>Civil</a:t>
            </a:r>
            <a:r>
              <a:rPr lang="fi-FI" sz="2200" b="1" dirty="0"/>
              <a:t> </a:t>
            </a:r>
            <a:r>
              <a:rPr lang="fi-FI" sz="2200" b="1" dirty="0" err="1"/>
              <a:t>war</a:t>
            </a:r>
            <a:r>
              <a:rPr lang="fi-FI" sz="2200" b="1" dirty="0"/>
              <a:t>. </a:t>
            </a:r>
          </a:p>
          <a:p>
            <a:pPr algn="just"/>
            <a:endParaRPr lang="en-GB" sz="2200" b="1" dirty="0"/>
          </a:p>
          <a:p>
            <a:pPr algn="just"/>
            <a:r>
              <a:rPr lang="en-GB" sz="2200" b="1" dirty="0"/>
              <a:t>1922: Formal establishment of Soviet Union.</a:t>
            </a:r>
          </a:p>
          <a:p>
            <a:pPr algn="just"/>
            <a:endParaRPr lang="en-GB" sz="2200" b="1" dirty="0"/>
          </a:p>
          <a:p>
            <a:pPr algn="just"/>
            <a:r>
              <a:rPr lang="en-GB" sz="2200" b="1" dirty="0"/>
              <a:t>Consisted of 15 (more or less voluntary) republics; Russia being the leader.</a:t>
            </a:r>
          </a:p>
          <a:p>
            <a:pPr algn="just"/>
            <a:endParaRPr lang="en-GB" sz="2200" b="1" dirty="0"/>
          </a:p>
          <a:p>
            <a:pPr algn="just"/>
            <a:r>
              <a:rPr lang="en-GB" sz="2200" b="1" dirty="0"/>
              <a:t>Population almost </a:t>
            </a:r>
            <a:r>
              <a:rPr lang="en-GB" sz="2200" b="1" dirty="0">
                <a:solidFill>
                  <a:srgbClr val="C00000"/>
                </a:solidFill>
              </a:rPr>
              <a:t>300</a:t>
            </a:r>
            <a:r>
              <a:rPr lang="en-GB" sz="2200" b="1" dirty="0"/>
              <a:t> million. </a:t>
            </a:r>
          </a:p>
        </p:txBody>
      </p:sp>
    </p:spTree>
    <p:extLst>
      <p:ext uri="{BB962C8B-B14F-4D97-AF65-F5344CB8AC3E}">
        <p14:creationId xmlns:p14="http://schemas.microsoft.com/office/powerpoint/2010/main" val="3342728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i="1" dirty="0">
                <a:effectLst>
                  <a:outerShdw blurRad="38100" dist="38100" dir="2700000" algn="tl">
                    <a:srgbClr val="000000">
                      <a:alpha val="43137"/>
                    </a:srgbClr>
                  </a:outerShdw>
                </a:effectLst>
              </a:rPr>
              <a:t>Soviet Union 1917-1991: Map showing countries included in the Former Soviet Union (FSU) </a:t>
            </a:r>
            <a:r>
              <a:rPr lang="en-GB" dirty="0"/>
              <a:t> </a:t>
            </a:r>
          </a:p>
        </p:txBody>
      </p:sp>
      <p:sp>
        <p:nvSpPr>
          <p:cNvPr id="3" name="Content Placeholder 2"/>
          <p:cNvSpPr>
            <a:spLocks noGrp="1"/>
          </p:cNvSpPr>
          <p:nvPr>
            <p:ph idx="1"/>
          </p:nvPr>
        </p:nvSpPr>
        <p:spPr/>
        <p:txBody>
          <a:bodyPr/>
          <a:lstStyle/>
          <a:p>
            <a:pPr marL="0" indent="0">
              <a:buNone/>
            </a:pPr>
            <a:endParaRPr lang="en-GB" dirty="0"/>
          </a:p>
        </p:txBody>
      </p:sp>
      <p:pic>
        <p:nvPicPr>
          <p:cNvPr id="2050" name="Picture 2" descr="E:\guest_lecture_biz14\su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208911"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656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pPr>
              <a:lnSpc>
                <a:spcPct val="90000"/>
              </a:lnSpc>
            </a:pPr>
            <a:r>
              <a:rPr lang="fi-FI" sz="4700" b="1" i="1"/>
              <a:t>War communism 1918-1921/1922 </a:t>
            </a:r>
            <a:endParaRPr lang="en-GB" sz="4700" b="1" i="1"/>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1911493"/>
            <a:ext cx="5035164" cy="4278995"/>
          </a:xfrm>
        </p:spPr>
        <p:txBody>
          <a:bodyPr anchor="t">
            <a:normAutofit lnSpcReduction="10000"/>
          </a:bodyPr>
          <a:lstStyle/>
          <a:p>
            <a:pPr marL="0" indent="0">
              <a:lnSpc>
                <a:spcPct val="90000"/>
              </a:lnSpc>
              <a:buNone/>
            </a:pPr>
            <a:r>
              <a:rPr lang="en-GB" sz="2100" dirty="0"/>
              <a:t>A combination of emergency measures and socialist dogma:</a:t>
            </a:r>
          </a:p>
          <a:p>
            <a:pPr marL="0" indent="0">
              <a:lnSpc>
                <a:spcPct val="90000"/>
              </a:lnSpc>
              <a:buNone/>
            </a:pPr>
            <a:endParaRPr lang="en-GB" sz="2100" dirty="0"/>
          </a:p>
          <a:p>
            <a:pPr marL="0" indent="0">
              <a:lnSpc>
                <a:spcPct val="90000"/>
              </a:lnSpc>
              <a:buNone/>
            </a:pPr>
            <a:endParaRPr lang="en-GB" sz="2100" dirty="0"/>
          </a:p>
          <a:p>
            <a:pPr>
              <a:lnSpc>
                <a:spcPct val="90000"/>
              </a:lnSpc>
              <a:buFont typeface="Wingdings" panose="05000000000000000000" pitchFamily="2" charset="2"/>
              <a:buChar char="v"/>
            </a:pPr>
            <a:r>
              <a:rPr lang="en-GB" sz="2100" dirty="0"/>
              <a:t>Nationalisation of factories, industries, land, banks and shipping;</a:t>
            </a:r>
          </a:p>
          <a:p>
            <a:pPr marL="0" indent="0">
              <a:lnSpc>
                <a:spcPct val="90000"/>
              </a:lnSpc>
              <a:buNone/>
            </a:pPr>
            <a:endParaRPr lang="en-GB" sz="2100" dirty="0"/>
          </a:p>
          <a:p>
            <a:pPr>
              <a:lnSpc>
                <a:spcPct val="90000"/>
              </a:lnSpc>
              <a:buFont typeface="Wingdings" panose="05000000000000000000" pitchFamily="2" charset="2"/>
              <a:buChar char="v"/>
            </a:pPr>
            <a:r>
              <a:rPr lang="en-GB" sz="2100" dirty="0"/>
              <a:t>Foreign trade was declared a state monopoly;</a:t>
            </a:r>
          </a:p>
          <a:p>
            <a:pPr marL="0" indent="0">
              <a:lnSpc>
                <a:spcPct val="90000"/>
              </a:lnSpc>
              <a:buNone/>
            </a:pPr>
            <a:endParaRPr lang="en-GB" sz="2100" dirty="0"/>
          </a:p>
          <a:p>
            <a:pPr>
              <a:lnSpc>
                <a:spcPct val="90000"/>
              </a:lnSpc>
              <a:buFont typeface="Wingdings" panose="05000000000000000000" pitchFamily="2" charset="2"/>
              <a:buChar char="v"/>
            </a:pPr>
            <a:r>
              <a:rPr lang="en-GB" sz="2100" dirty="0"/>
              <a:t>All forms of private capitalism have been ended;</a:t>
            </a:r>
          </a:p>
          <a:p>
            <a:pPr marL="0" indent="0">
              <a:lnSpc>
                <a:spcPct val="90000"/>
              </a:lnSpc>
              <a:buNone/>
            </a:pPr>
            <a:endParaRPr lang="en-GB" sz="2100" dirty="0"/>
          </a:p>
          <a:p>
            <a:pPr>
              <a:lnSpc>
                <a:spcPct val="90000"/>
              </a:lnSpc>
              <a:buFont typeface="Wingdings" panose="05000000000000000000" pitchFamily="2" charset="2"/>
              <a:buChar char="v"/>
            </a:pPr>
            <a:r>
              <a:rPr lang="en-GB" sz="2100" dirty="0"/>
              <a:t>Most taxes had been abolished. </a:t>
            </a:r>
          </a:p>
          <a:p>
            <a:pPr marL="0" indent="0">
              <a:lnSpc>
                <a:spcPct val="90000"/>
              </a:lnSpc>
              <a:buNone/>
            </a:pPr>
            <a:endParaRPr lang="fi-FI" sz="1900" dirty="0"/>
          </a:p>
          <a:p>
            <a:pPr marL="0" indent="0">
              <a:lnSpc>
                <a:spcPct val="90000"/>
              </a:lnSpc>
              <a:buNone/>
            </a:pPr>
            <a:endParaRPr lang="en-GB" sz="1900" dirty="0"/>
          </a:p>
        </p:txBody>
      </p:sp>
      <p:pic>
        <p:nvPicPr>
          <p:cNvPr id="5" name="Picture 4" descr="A picture containing text, person, outdoor, posing&#10;&#10;Description automatically generated">
            <a:extLst>
              <a:ext uri="{FF2B5EF4-FFF2-40B4-BE49-F238E27FC236}">
                <a16:creationId xmlns:a16="http://schemas.microsoft.com/office/drawing/2014/main" id="{8311AD0C-D9F4-4372-B79C-CE5EFABF5F94}"/>
              </a:ext>
            </a:extLst>
          </p:cNvPr>
          <p:cNvPicPr>
            <a:picLocks noChangeAspect="1"/>
          </p:cNvPicPr>
          <p:nvPr/>
        </p:nvPicPr>
        <p:blipFill rotWithShape="1">
          <a:blip r:embed="rId2">
            <a:extLst>
              <a:ext uri="{28A0092B-C50C-407E-A947-70E740481C1C}">
                <a14:useLocalDpi xmlns:a14="http://schemas.microsoft.com/office/drawing/2010/main" val="0"/>
              </a:ext>
            </a:extLst>
          </a:blip>
          <a:srcRect l="33922" r="25492" b="2"/>
          <a:stretch/>
        </p:blipFill>
        <p:spPr>
          <a:xfrm>
            <a:off x="5756743" y="2093976"/>
            <a:ext cx="2955798" cy="4096512"/>
          </a:xfrm>
          <a:prstGeom prst="rect">
            <a:avLst/>
          </a:prstGeom>
        </p:spPr>
      </p:pic>
      <p:sp>
        <p:nvSpPr>
          <p:cNvPr id="6" name="Rectangle 5">
            <a:extLst>
              <a:ext uri="{FF2B5EF4-FFF2-40B4-BE49-F238E27FC236}">
                <a16:creationId xmlns:a16="http://schemas.microsoft.com/office/drawing/2014/main" id="{8F9D2C62-F642-4FB4-B63B-CEADA23EF86D}"/>
              </a:ext>
            </a:extLst>
          </p:cNvPr>
          <p:cNvSpPr/>
          <p:nvPr/>
        </p:nvSpPr>
        <p:spPr>
          <a:xfrm>
            <a:off x="5868144" y="6309320"/>
            <a:ext cx="2664296" cy="31014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Red army soldiers</a:t>
            </a:r>
            <a:endParaRPr lang="LID4096" dirty="0">
              <a:solidFill>
                <a:schemeClr val="tx1"/>
              </a:solidFill>
            </a:endParaRPr>
          </a:p>
        </p:txBody>
      </p:sp>
    </p:spTree>
    <p:extLst>
      <p:ext uri="{BB962C8B-B14F-4D97-AF65-F5344CB8AC3E}">
        <p14:creationId xmlns:p14="http://schemas.microsoft.com/office/powerpoint/2010/main" val="3162518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b="1" i="1" dirty="0"/>
              <a:t>Six principles of </a:t>
            </a:r>
            <a:r>
              <a:rPr lang="fi-FI" b="1" i="1" dirty="0" err="1"/>
              <a:t>War</a:t>
            </a:r>
            <a:r>
              <a:rPr lang="fi-FI" b="1" i="1" dirty="0"/>
              <a:t> </a:t>
            </a:r>
            <a:r>
              <a:rPr lang="fi-FI" b="1" i="1" dirty="0" err="1"/>
              <a:t>communism</a:t>
            </a:r>
            <a:r>
              <a:rPr lang="fi-FI" b="1" i="1" dirty="0"/>
              <a:t> </a:t>
            </a:r>
            <a:endParaRPr lang="en-GB" b="1" i="1"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GB" sz="2200" dirty="0"/>
              <a:t>Production was run by the state. </a:t>
            </a:r>
          </a:p>
          <a:p>
            <a:pPr marL="457200" indent="-457200">
              <a:buFont typeface="+mj-lt"/>
              <a:buAutoNum type="arabicPeriod"/>
            </a:pPr>
            <a:endParaRPr lang="en-GB" sz="2200" dirty="0"/>
          </a:p>
          <a:p>
            <a:pPr marL="457200" indent="-457200">
              <a:buFont typeface="+mj-lt"/>
              <a:buAutoNum type="arabicPeriod"/>
            </a:pPr>
            <a:r>
              <a:rPr lang="en-GB" sz="2200" dirty="0"/>
              <a:t>State control over the labour of every citizen. </a:t>
            </a:r>
          </a:p>
          <a:p>
            <a:pPr marL="457200" indent="-457200">
              <a:buFont typeface="+mj-lt"/>
              <a:buAutoNum type="arabicPeriod"/>
            </a:pPr>
            <a:endParaRPr lang="en-GB" sz="2200" dirty="0"/>
          </a:p>
          <a:p>
            <a:pPr marL="457200" indent="-457200">
              <a:buFont typeface="+mj-lt"/>
              <a:buAutoNum type="arabicPeriod"/>
            </a:pPr>
            <a:r>
              <a:rPr lang="en-GB" sz="2200" dirty="0"/>
              <a:t>Extreme centralisation of economic life. Supreme Economic Council. </a:t>
            </a:r>
          </a:p>
          <a:p>
            <a:pPr marL="457200" indent="-457200">
              <a:buFont typeface="+mj-lt"/>
              <a:buAutoNum type="arabicPeriod"/>
            </a:pPr>
            <a:endParaRPr lang="fi-FI" sz="2200" dirty="0"/>
          </a:p>
          <a:p>
            <a:pPr marL="457200" indent="-457200">
              <a:buFont typeface="+mj-lt"/>
              <a:buAutoNum type="arabicPeriod"/>
            </a:pPr>
            <a:r>
              <a:rPr lang="en-GB" sz="2200" dirty="0"/>
              <a:t>The state - the soul distributor as well as the sole producer. </a:t>
            </a:r>
          </a:p>
          <a:p>
            <a:pPr marL="457200" indent="-457200">
              <a:buFont typeface="+mj-lt"/>
              <a:buAutoNum type="arabicPeriod"/>
            </a:pPr>
            <a:endParaRPr lang="fi-FI" sz="2200" dirty="0"/>
          </a:p>
          <a:p>
            <a:pPr marL="457200" indent="-457200">
              <a:buFont typeface="+mj-lt"/>
              <a:buAutoNum type="arabicPeriod"/>
            </a:pPr>
            <a:r>
              <a:rPr lang="en-GB" sz="2200" dirty="0"/>
              <a:t>War Communism attempted to abolish money as a means of exchange. BARTERING. </a:t>
            </a:r>
          </a:p>
        </p:txBody>
      </p:sp>
    </p:spTree>
    <p:extLst>
      <p:ext uri="{BB962C8B-B14F-4D97-AF65-F5344CB8AC3E}">
        <p14:creationId xmlns:p14="http://schemas.microsoft.com/office/powerpoint/2010/main" val="39316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i="1" dirty="0"/>
              <a:t>Learning outcomes of this lecture</a:t>
            </a:r>
            <a:endParaRPr lang="en-GB" b="1" i="1" dirty="0"/>
          </a:p>
        </p:txBody>
      </p:sp>
      <p:sp>
        <p:nvSpPr>
          <p:cNvPr id="3" name="Content Placeholder 2"/>
          <p:cNvSpPr>
            <a:spLocks noGrp="1"/>
          </p:cNvSpPr>
          <p:nvPr>
            <p:ph idx="1"/>
          </p:nvPr>
        </p:nvSpPr>
        <p:spPr>
          <a:xfrm>
            <a:off x="323528" y="1196752"/>
            <a:ext cx="8712968" cy="5184576"/>
          </a:xfrm>
        </p:spPr>
        <p:txBody>
          <a:bodyPr>
            <a:normAutofit/>
          </a:bodyPr>
          <a:lstStyle/>
          <a:p>
            <a:pPr marL="0" indent="0">
              <a:buNone/>
            </a:pPr>
            <a:r>
              <a:rPr lang="fi-FI" dirty="0"/>
              <a:t>Socio-economic </a:t>
            </a:r>
            <a:r>
              <a:rPr lang="en-US" dirty="0"/>
              <a:t>development</a:t>
            </a:r>
            <a:r>
              <a:rPr lang="fi-FI" dirty="0"/>
              <a:t> of the Tsar </a:t>
            </a:r>
            <a:r>
              <a:rPr lang="en-US" dirty="0"/>
              <a:t>Russia</a:t>
            </a:r>
            <a:r>
              <a:rPr lang="fi-FI" dirty="0"/>
              <a:t>: </a:t>
            </a:r>
          </a:p>
          <a:p>
            <a:pPr marL="0" indent="0">
              <a:buNone/>
            </a:pPr>
            <a:r>
              <a:rPr lang="en-US" dirty="0"/>
              <a:t>From</a:t>
            </a:r>
            <a:r>
              <a:rPr lang="fi-FI" dirty="0"/>
              <a:t> Peter the Great to Nicolas II; </a:t>
            </a:r>
            <a:r>
              <a:rPr lang="fi-FI" dirty="0" err="1"/>
              <a:t>from</a:t>
            </a:r>
            <a:r>
              <a:rPr lang="fi-FI" dirty="0"/>
              <a:t> 18th to 20th </a:t>
            </a:r>
            <a:r>
              <a:rPr lang="fi-FI" dirty="0" err="1"/>
              <a:t>centuries</a:t>
            </a:r>
            <a:r>
              <a:rPr lang="fi-FI" dirty="0"/>
              <a:t>.</a:t>
            </a:r>
          </a:p>
          <a:p>
            <a:pPr marL="0" indent="0">
              <a:buNone/>
            </a:pPr>
            <a:endParaRPr lang="fi-FI" dirty="0"/>
          </a:p>
          <a:p>
            <a:pPr marL="0" indent="0">
              <a:buNone/>
            </a:pPr>
            <a:r>
              <a:rPr lang="en-US" dirty="0"/>
              <a:t>Socio-economic causes</a:t>
            </a:r>
            <a:r>
              <a:rPr lang="fi-FI" dirty="0"/>
              <a:t> of </a:t>
            </a:r>
            <a:r>
              <a:rPr lang="en-US" dirty="0"/>
              <a:t>Bolshevik</a:t>
            </a:r>
            <a:r>
              <a:rPr lang="fi-FI" dirty="0"/>
              <a:t> </a:t>
            </a:r>
            <a:r>
              <a:rPr lang="en-US" dirty="0"/>
              <a:t>revolution</a:t>
            </a:r>
            <a:r>
              <a:rPr lang="fi-FI" dirty="0"/>
              <a:t> in </a:t>
            </a:r>
            <a:r>
              <a:rPr lang="fi-FI" dirty="0" err="1"/>
              <a:t>Russia</a:t>
            </a:r>
            <a:r>
              <a:rPr lang="fi-FI" dirty="0"/>
              <a:t>.</a:t>
            </a:r>
          </a:p>
          <a:p>
            <a:pPr marL="0" indent="0">
              <a:buNone/>
            </a:pPr>
            <a:endParaRPr lang="fi-FI" dirty="0"/>
          </a:p>
          <a:p>
            <a:pPr marL="0" indent="0">
              <a:buNone/>
            </a:pPr>
            <a:r>
              <a:rPr lang="en-US" noProof="1"/>
              <a:t>Soviet period of the Russian economy from Lenin and Stalin to Khruschev and Brezhnev</a:t>
            </a:r>
            <a:r>
              <a:rPr lang="fi-FI" dirty="0"/>
              <a:t>.</a:t>
            </a:r>
          </a:p>
          <a:p>
            <a:pPr marL="0" indent="0">
              <a:buNone/>
            </a:pPr>
            <a:endParaRPr lang="fi-FI" dirty="0"/>
          </a:p>
          <a:p>
            <a:pPr marL="0" indent="0">
              <a:buNone/>
            </a:pPr>
            <a:endParaRPr lang="fi-FI" dirty="0"/>
          </a:p>
          <a:p>
            <a:pPr marL="0" indent="0">
              <a:buNone/>
            </a:pPr>
            <a:endParaRPr lang="en-GB" dirty="0"/>
          </a:p>
        </p:txBody>
      </p:sp>
    </p:spTree>
    <p:extLst>
      <p:ext uri="{BB962C8B-B14F-4D97-AF65-F5344CB8AC3E}">
        <p14:creationId xmlns:p14="http://schemas.microsoft.com/office/powerpoint/2010/main" val="2677688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b="1" i="1" dirty="0"/>
              <a:t>Consequences of </a:t>
            </a:r>
            <a:r>
              <a:rPr lang="fi-FI" b="1" i="1" dirty="0" err="1"/>
              <a:t>War</a:t>
            </a:r>
            <a:r>
              <a:rPr lang="fi-FI" b="1" i="1" dirty="0"/>
              <a:t> </a:t>
            </a:r>
            <a:r>
              <a:rPr lang="fi-FI" b="1" i="1" dirty="0" err="1"/>
              <a:t>communism</a:t>
            </a:r>
            <a:r>
              <a:rPr lang="fi-FI" b="1" i="1" dirty="0"/>
              <a:t> </a:t>
            </a:r>
            <a:endParaRPr lang="en-GB" b="1" i="1" dirty="0"/>
          </a:p>
        </p:txBody>
      </p:sp>
      <p:sp>
        <p:nvSpPr>
          <p:cNvPr id="3" name="Content Placeholder 2"/>
          <p:cNvSpPr>
            <a:spLocks noGrp="1"/>
          </p:cNvSpPr>
          <p:nvPr>
            <p:ph idx="1"/>
          </p:nvPr>
        </p:nvSpPr>
        <p:spPr>
          <a:xfrm>
            <a:off x="457200" y="1124744"/>
            <a:ext cx="8229600" cy="5544616"/>
          </a:xfrm>
        </p:spPr>
        <p:txBody>
          <a:bodyPr>
            <a:normAutofit lnSpcReduction="10000"/>
          </a:bodyPr>
          <a:lstStyle/>
          <a:p>
            <a:pPr marL="457200" indent="-457200" algn="just">
              <a:buFont typeface="+mj-lt"/>
              <a:buAutoNum type="arabicPeriod"/>
            </a:pPr>
            <a:r>
              <a:rPr lang="en-GB" sz="2000" dirty="0"/>
              <a:t>The economic strength of Russia fell below the 1914 level. </a:t>
            </a:r>
          </a:p>
          <a:p>
            <a:pPr marL="457200" indent="-457200" algn="just">
              <a:buFont typeface="+mj-lt"/>
              <a:buAutoNum type="arabicPeriod"/>
            </a:pPr>
            <a:endParaRPr lang="fi-FI" sz="2000" dirty="0"/>
          </a:p>
          <a:p>
            <a:pPr marL="457200" indent="-457200" algn="just">
              <a:buFont typeface="+mj-lt"/>
              <a:buAutoNum type="arabicPeriod"/>
            </a:pPr>
            <a:r>
              <a:rPr lang="en-GB" sz="2000" dirty="0"/>
              <a:t>Peasant farmers only grew for themselves, as they knew that any extra would be taken by the state. The industrial cities were starved of food. </a:t>
            </a:r>
          </a:p>
          <a:p>
            <a:pPr marL="457200" indent="-457200" algn="just">
              <a:buFont typeface="+mj-lt"/>
              <a:buAutoNum type="arabicPeriod"/>
            </a:pPr>
            <a:endParaRPr lang="fi-FI" sz="2000" dirty="0"/>
          </a:p>
          <a:p>
            <a:pPr marL="457200" indent="-457200" algn="just">
              <a:buFont typeface="+mj-lt"/>
              <a:buAutoNum type="arabicPeriod"/>
            </a:pPr>
            <a:r>
              <a:rPr lang="en-GB" sz="2000" dirty="0"/>
              <a:t>Between 1916 and 1920, the cities of northern and central Russia lost 33% of their population to the countryside</a:t>
            </a:r>
            <a:r>
              <a:rPr lang="fi-FI" sz="2000" dirty="0"/>
              <a:t>;</a:t>
            </a:r>
            <a:r>
              <a:rPr lang="en-GB" sz="2000" dirty="0"/>
              <a:t> the number of those working in the factories and mines dropped by 50%.</a:t>
            </a:r>
          </a:p>
          <a:p>
            <a:pPr marL="457200" indent="-457200">
              <a:buFont typeface="+mj-lt"/>
              <a:buAutoNum type="arabicPeriod"/>
            </a:pPr>
            <a:endParaRPr lang="fi-FI" sz="2400" dirty="0"/>
          </a:p>
          <a:p>
            <a:pPr marL="457200" indent="-457200">
              <a:buFont typeface="+mj-lt"/>
              <a:buAutoNum type="arabicPeriod"/>
            </a:pPr>
            <a:r>
              <a:rPr lang="en-GB" sz="2000" dirty="0"/>
              <a:t>Small factories were in 1920 producing just 43% of their 1913 total. </a:t>
            </a:r>
          </a:p>
          <a:p>
            <a:pPr marL="457200" indent="-457200">
              <a:buFont typeface="+mj-lt"/>
              <a:buAutoNum type="arabicPeriod"/>
            </a:pPr>
            <a:endParaRPr lang="en-GB" sz="2000" dirty="0"/>
          </a:p>
          <a:p>
            <a:pPr marL="457200" indent="-457200">
              <a:buFont typeface="+mj-lt"/>
              <a:buAutoNum type="arabicPeriod"/>
            </a:pPr>
            <a:r>
              <a:rPr lang="en-GB" sz="2000" dirty="0"/>
              <a:t>Large factories were producing 18% of their 1913 figure.</a:t>
            </a:r>
          </a:p>
          <a:p>
            <a:pPr marL="457200" indent="-457200">
              <a:buFont typeface="+mj-lt"/>
              <a:buAutoNum type="arabicPeriod"/>
            </a:pPr>
            <a:endParaRPr lang="fi-FI" sz="2000" dirty="0"/>
          </a:p>
          <a:p>
            <a:pPr marL="457200" indent="-457200">
              <a:buFont typeface="+mj-lt"/>
              <a:buAutoNum type="arabicPeriod"/>
            </a:pPr>
            <a:r>
              <a:rPr lang="en-GB" sz="2000" dirty="0"/>
              <a:t>The Bolshevik hierarchy could blame a lot of Russia’s troubles on the “Whites” (White army) as they controlled the areas, which would have supplied the factories with produce. </a:t>
            </a:r>
          </a:p>
          <a:p>
            <a:pPr marL="0" indent="0">
              <a:buNone/>
            </a:pPr>
            <a:endParaRPr lang="en-GB" dirty="0"/>
          </a:p>
        </p:txBody>
      </p:sp>
    </p:spTree>
    <p:extLst>
      <p:ext uri="{BB962C8B-B14F-4D97-AF65-F5344CB8AC3E}">
        <p14:creationId xmlns:p14="http://schemas.microsoft.com/office/powerpoint/2010/main" val="179524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68DEF-94AF-4884-B7FA-6C5B87BF056D}"/>
              </a:ext>
            </a:extLst>
          </p:cNvPr>
          <p:cNvSpPr>
            <a:spLocks noGrp="1"/>
          </p:cNvSpPr>
          <p:nvPr>
            <p:ph type="title"/>
          </p:nvPr>
        </p:nvSpPr>
        <p:spPr/>
        <p:txBody>
          <a:bodyPr/>
          <a:lstStyle/>
          <a:p>
            <a:r>
              <a:rPr lang="en-US" b="1" dirty="0">
                <a:solidFill>
                  <a:srgbClr val="7030A0"/>
                </a:solidFill>
                <a:effectLst>
                  <a:outerShdw blurRad="38100" dist="38100" dir="2700000" algn="tl">
                    <a:srgbClr val="000000">
                      <a:alpha val="43137"/>
                    </a:srgbClr>
                  </a:outerShdw>
                </a:effectLst>
              </a:rPr>
              <a:t>QUESTION FOR POINTS</a:t>
            </a:r>
            <a:endParaRPr lang="LID4096" b="1" dirty="0">
              <a:solidFill>
                <a:srgbClr val="7030A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0AC675D-CCA1-45BB-8BB1-29C410EBF5D9}"/>
              </a:ext>
            </a:extLst>
          </p:cNvPr>
          <p:cNvSpPr>
            <a:spLocks noGrp="1"/>
          </p:cNvSpPr>
          <p:nvPr>
            <p:ph idx="1"/>
          </p:nvPr>
        </p:nvSpPr>
        <p:spPr>
          <a:xfrm>
            <a:off x="457200" y="1417638"/>
            <a:ext cx="8229600" cy="5165724"/>
          </a:xfrm>
        </p:spPr>
        <p:txBody>
          <a:bodyPr/>
          <a:lstStyle/>
          <a:p>
            <a:pPr marL="0" indent="0" algn="just">
              <a:buNone/>
            </a:pPr>
            <a:r>
              <a:rPr lang="en-US" dirty="0"/>
              <a:t>After War communism Lenin introduced the policy that helped to revive the economy significantly.</a:t>
            </a:r>
          </a:p>
          <a:p>
            <a:pPr marL="0" indent="0" algn="just">
              <a:buNone/>
            </a:pPr>
            <a:endParaRPr lang="en-US" dirty="0"/>
          </a:p>
          <a:p>
            <a:pPr marL="0" indent="0" algn="just">
              <a:buNone/>
            </a:pPr>
            <a:r>
              <a:rPr lang="en-US" dirty="0"/>
              <a:t>Please, try to guess what kind of policy it was? </a:t>
            </a:r>
          </a:p>
          <a:p>
            <a:pPr marL="0" indent="0" algn="just">
              <a:buNone/>
            </a:pPr>
            <a:endParaRPr lang="en-US" dirty="0"/>
          </a:p>
          <a:p>
            <a:pPr marL="0" indent="0" algn="just">
              <a:buNone/>
            </a:pPr>
            <a:r>
              <a:rPr lang="en-US" dirty="0"/>
              <a:t>The first student with an answer very close to correct gets 2 extra points. </a:t>
            </a:r>
            <a:endParaRPr lang="LID4096" dirty="0"/>
          </a:p>
        </p:txBody>
      </p:sp>
    </p:spTree>
    <p:extLst>
      <p:ext uri="{BB962C8B-B14F-4D97-AF65-F5344CB8AC3E}">
        <p14:creationId xmlns:p14="http://schemas.microsoft.com/office/powerpoint/2010/main" val="3252535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a:t>The New Economic Policy (NEP) </a:t>
            </a:r>
          </a:p>
        </p:txBody>
      </p:sp>
      <p:sp>
        <p:nvSpPr>
          <p:cNvPr id="3" name="Content Placeholder 2"/>
          <p:cNvSpPr>
            <a:spLocks noGrp="1"/>
          </p:cNvSpPr>
          <p:nvPr>
            <p:ph idx="1"/>
          </p:nvPr>
        </p:nvSpPr>
        <p:spPr/>
        <p:txBody>
          <a:bodyPr>
            <a:normAutofit fontScale="70000" lnSpcReduction="20000"/>
          </a:bodyPr>
          <a:lstStyle/>
          <a:p>
            <a:pPr marL="0" indent="0" algn="just">
              <a:buNone/>
            </a:pPr>
            <a:r>
              <a:rPr lang="fi-FI" dirty="0"/>
              <a:t>October 1921, </a:t>
            </a:r>
            <a:r>
              <a:rPr lang="fi-FI" b="1" dirty="0">
                <a:solidFill>
                  <a:srgbClr val="FF0000"/>
                </a:solidFill>
                <a:effectLst>
                  <a:outerShdw blurRad="38100" dist="38100" dir="2700000" algn="tl">
                    <a:srgbClr val="000000">
                      <a:alpha val="43137"/>
                    </a:srgbClr>
                  </a:outerShdw>
                </a:effectLst>
              </a:rPr>
              <a:t>Lenin:</a:t>
            </a:r>
          </a:p>
          <a:p>
            <a:pPr marL="0" indent="0" algn="just">
              <a:buNone/>
            </a:pPr>
            <a:endParaRPr lang="fi-FI" dirty="0"/>
          </a:p>
          <a:p>
            <a:pPr marL="0" indent="0" algn="just">
              <a:buNone/>
            </a:pPr>
            <a:r>
              <a:rPr lang="en-GB" b="1" dirty="0"/>
              <a:t>“We are in desperate straights. We must buy from whom we can and we must sell to whom we can. The party would have to learn to trade.”</a:t>
            </a:r>
          </a:p>
          <a:p>
            <a:pPr marL="0" indent="0" algn="just">
              <a:buNone/>
            </a:pPr>
            <a:endParaRPr lang="fi-FI" b="1" dirty="0"/>
          </a:p>
          <a:p>
            <a:pPr marL="0" indent="0" algn="just">
              <a:buNone/>
            </a:pPr>
            <a:r>
              <a:rPr lang="en-GB" b="1" dirty="0">
                <a:solidFill>
                  <a:srgbClr val="FF0000"/>
                </a:solidFill>
                <a:effectLst>
                  <a:outerShdw blurRad="38100" dist="38100" dir="2700000" algn="tl">
                    <a:srgbClr val="000000">
                      <a:alpha val="43137"/>
                    </a:srgbClr>
                  </a:outerShdw>
                </a:effectLst>
              </a:rPr>
              <a:t>Lenin:</a:t>
            </a:r>
            <a:r>
              <a:rPr lang="en-GB" dirty="0"/>
              <a:t> “…direct transition to communism had been a mistake… </a:t>
            </a:r>
          </a:p>
          <a:p>
            <a:pPr marL="0" indent="0" algn="just">
              <a:buNone/>
            </a:pPr>
            <a:endParaRPr lang="en-GB" dirty="0"/>
          </a:p>
          <a:p>
            <a:pPr marL="0" indent="0" algn="just">
              <a:buNone/>
            </a:pPr>
            <a:r>
              <a:rPr lang="en-GB" dirty="0"/>
              <a:t>…had to be the acceptance of small-scale production with state capitalism… </a:t>
            </a:r>
          </a:p>
          <a:p>
            <a:pPr marL="0" indent="0" algn="just">
              <a:buNone/>
            </a:pPr>
            <a:endParaRPr lang="en-GB" dirty="0"/>
          </a:p>
          <a:p>
            <a:pPr marL="0" indent="0" algn="just">
              <a:buNone/>
            </a:pPr>
            <a:r>
              <a:rPr lang="en-GB" dirty="0"/>
              <a:t>…Russia would then proceed to socialism and then to communism. “</a:t>
            </a:r>
          </a:p>
        </p:txBody>
      </p:sp>
    </p:spTree>
    <p:extLst>
      <p:ext uri="{BB962C8B-B14F-4D97-AF65-F5344CB8AC3E}">
        <p14:creationId xmlns:p14="http://schemas.microsoft.com/office/powerpoint/2010/main" val="2585877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b="1" i="1" dirty="0"/>
              <a:t>The New Economic Policy (NEP) or State capitalism: 1921(1922)-1928 </a:t>
            </a:r>
          </a:p>
        </p:txBody>
      </p:sp>
      <p:sp>
        <p:nvSpPr>
          <p:cNvPr id="3" name="Content Placeholder 2"/>
          <p:cNvSpPr>
            <a:spLocks noGrp="1"/>
          </p:cNvSpPr>
          <p:nvPr>
            <p:ph idx="1"/>
          </p:nvPr>
        </p:nvSpPr>
        <p:spPr>
          <a:xfrm>
            <a:off x="457200" y="1600200"/>
            <a:ext cx="8435280" cy="4983162"/>
          </a:xfrm>
        </p:spPr>
        <p:txBody>
          <a:bodyPr>
            <a:normAutofit lnSpcReduction="10000"/>
          </a:bodyPr>
          <a:lstStyle/>
          <a:p>
            <a:pPr marL="0" indent="0">
              <a:buNone/>
            </a:pPr>
            <a:endParaRPr lang="fi-FI" sz="2200" dirty="0"/>
          </a:p>
          <a:p>
            <a:pPr marL="0" indent="0">
              <a:buNone/>
            </a:pPr>
            <a:r>
              <a:rPr lang="fi-FI" sz="2600" b="1" dirty="0" err="1">
                <a:solidFill>
                  <a:srgbClr val="FF0000"/>
                </a:solidFill>
              </a:rPr>
              <a:t>Not</a:t>
            </a:r>
            <a:r>
              <a:rPr lang="fi-FI" sz="2600" b="1" dirty="0">
                <a:solidFill>
                  <a:srgbClr val="FF0000"/>
                </a:solidFill>
              </a:rPr>
              <a:t> a </a:t>
            </a:r>
            <a:r>
              <a:rPr lang="fi-FI" sz="2600" b="1" dirty="0" err="1">
                <a:solidFill>
                  <a:srgbClr val="FF0000"/>
                </a:solidFill>
              </a:rPr>
              <a:t>permanent</a:t>
            </a:r>
            <a:r>
              <a:rPr lang="fi-FI" sz="2600" b="1" dirty="0">
                <a:solidFill>
                  <a:srgbClr val="FF0000"/>
                </a:solidFill>
              </a:rPr>
              <a:t> </a:t>
            </a:r>
            <a:r>
              <a:rPr lang="fi-FI" sz="2600" b="1" dirty="0" err="1"/>
              <a:t>policy</a:t>
            </a:r>
            <a:r>
              <a:rPr lang="fi-FI" sz="2600" b="1" dirty="0"/>
              <a:t> </a:t>
            </a:r>
            <a:r>
              <a:rPr lang="fi-FI" sz="2600" b="1" dirty="0" err="1"/>
              <a:t>but</a:t>
            </a:r>
            <a:r>
              <a:rPr lang="fi-FI" sz="2600" b="1" dirty="0"/>
              <a:t> a </a:t>
            </a:r>
            <a:r>
              <a:rPr lang="fi-FI" sz="2600" b="1" dirty="0" err="1">
                <a:solidFill>
                  <a:srgbClr val="FF0000"/>
                </a:solidFill>
              </a:rPr>
              <a:t>temporal</a:t>
            </a:r>
            <a:r>
              <a:rPr lang="fi-FI" sz="2600" b="1" dirty="0"/>
              <a:t> </a:t>
            </a:r>
            <a:r>
              <a:rPr lang="fi-FI" sz="2600" b="1" dirty="0" err="1"/>
              <a:t>retreat</a:t>
            </a:r>
            <a:r>
              <a:rPr lang="fi-FI" sz="2600" b="1" dirty="0"/>
              <a:t>: </a:t>
            </a:r>
          </a:p>
          <a:p>
            <a:pPr marL="0" indent="0">
              <a:buNone/>
            </a:pPr>
            <a:endParaRPr lang="fi-FI" sz="2000" dirty="0"/>
          </a:p>
          <a:p>
            <a:r>
              <a:rPr lang="fi-FI" sz="2000" dirty="0">
                <a:solidFill>
                  <a:srgbClr val="FF0000"/>
                </a:solidFill>
              </a:rPr>
              <a:t>State</a:t>
            </a:r>
            <a:r>
              <a:rPr lang="fi-FI" sz="2000" dirty="0"/>
              <a:t> </a:t>
            </a:r>
            <a:r>
              <a:rPr lang="fi-FI" sz="2000" dirty="0" err="1"/>
              <a:t>retained</a:t>
            </a:r>
            <a:r>
              <a:rPr lang="fi-FI" sz="2000" dirty="0"/>
              <a:t> </a:t>
            </a:r>
            <a:r>
              <a:rPr lang="fi-FI" sz="2000" dirty="0" err="1">
                <a:solidFill>
                  <a:srgbClr val="FF0000"/>
                </a:solidFill>
              </a:rPr>
              <a:t>ownership</a:t>
            </a:r>
            <a:r>
              <a:rPr lang="fi-FI" sz="2000" dirty="0"/>
              <a:t> of </a:t>
            </a:r>
            <a:r>
              <a:rPr lang="fi-FI" sz="2000" dirty="0" err="1"/>
              <a:t>large</a:t>
            </a:r>
            <a:r>
              <a:rPr lang="fi-FI" sz="2000" dirty="0"/>
              <a:t> </a:t>
            </a:r>
            <a:r>
              <a:rPr lang="fi-FI" sz="2000" dirty="0" err="1"/>
              <a:t>industries</a:t>
            </a:r>
            <a:r>
              <a:rPr lang="fi-FI" sz="2000" dirty="0"/>
              <a:t>.</a:t>
            </a:r>
          </a:p>
          <a:p>
            <a:pPr marL="0" indent="0">
              <a:buNone/>
            </a:pPr>
            <a:endParaRPr lang="fi-FI" sz="2000" dirty="0"/>
          </a:p>
          <a:p>
            <a:r>
              <a:rPr lang="fi-FI" sz="2000" dirty="0">
                <a:solidFill>
                  <a:srgbClr val="FF0000"/>
                </a:solidFill>
              </a:rPr>
              <a:t>Private </a:t>
            </a:r>
            <a:r>
              <a:rPr lang="fi-FI" sz="2000" dirty="0" err="1">
                <a:solidFill>
                  <a:srgbClr val="FF0000"/>
                </a:solidFill>
              </a:rPr>
              <a:t>enterprise</a:t>
            </a:r>
            <a:r>
              <a:rPr lang="fi-FI" sz="2000" dirty="0">
                <a:solidFill>
                  <a:srgbClr val="FF0000"/>
                </a:solidFill>
              </a:rPr>
              <a:t> </a:t>
            </a:r>
            <a:r>
              <a:rPr lang="fi-FI" sz="2000" dirty="0" err="1"/>
              <a:t>allowed</a:t>
            </a:r>
            <a:r>
              <a:rPr lang="fi-FI" sz="2000" dirty="0"/>
              <a:t> in </a:t>
            </a:r>
            <a:r>
              <a:rPr lang="fi-FI" sz="2000" dirty="0" err="1"/>
              <a:t>small</a:t>
            </a:r>
            <a:r>
              <a:rPr lang="fi-FI" sz="2000" dirty="0"/>
              <a:t> </a:t>
            </a:r>
            <a:r>
              <a:rPr lang="fi-FI" sz="2000" dirty="0" err="1"/>
              <a:t>industries</a:t>
            </a:r>
            <a:r>
              <a:rPr lang="fi-FI" sz="2000" dirty="0"/>
              <a:t> and </a:t>
            </a:r>
            <a:r>
              <a:rPr lang="fi-FI" sz="2000" dirty="0" err="1"/>
              <a:t>retail</a:t>
            </a:r>
            <a:r>
              <a:rPr lang="fi-FI" sz="2000" dirty="0"/>
              <a:t> </a:t>
            </a:r>
            <a:r>
              <a:rPr lang="fi-FI" sz="2000" dirty="0" err="1"/>
              <a:t>trade</a:t>
            </a:r>
            <a:r>
              <a:rPr lang="fi-FI" sz="2000" dirty="0"/>
              <a:t>.</a:t>
            </a:r>
          </a:p>
          <a:p>
            <a:pPr marL="0" indent="0">
              <a:buNone/>
            </a:pPr>
            <a:endParaRPr lang="fi-FI" sz="2000" dirty="0"/>
          </a:p>
          <a:p>
            <a:r>
              <a:rPr lang="en-GB" sz="2000" dirty="0"/>
              <a:t>Peasants freed from forced requisitions: </a:t>
            </a:r>
          </a:p>
          <a:p>
            <a:pPr marL="0" indent="0">
              <a:buNone/>
            </a:pPr>
            <a:endParaRPr lang="en-GB" sz="2000" dirty="0">
              <a:solidFill>
                <a:srgbClr val="FF0000"/>
              </a:solidFill>
            </a:endParaRPr>
          </a:p>
          <a:p>
            <a:pPr marL="0" indent="0">
              <a:buNone/>
            </a:pPr>
            <a:r>
              <a:rPr lang="en-GB" sz="2000" dirty="0" err="1">
                <a:solidFill>
                  <a:srgbClr val="FF0000"/>
                </a:solidFill>
              </a:rPr>
              <a:t>Prodnalog</a:t>
            </a:r>
            <a:r>
              <a:rPr lang="en-GB" sz="2000" dirty="0">
                <a:solidFill>
                  <a:srgbClr val="FF0000"/>
                </a:solidFill>
              </a:rPr>
              <a:t> – tax on food</a:t>
            </a:r>
            <a:r>
              <a:rPr lang="en-GB" sz="2000" dirty="0"/>
              <a:t>: Had to pay tax in kind to government but were otherwise free to sell rest on free market.</a:t>
            </a:r>
          </a:p>
          <a:p>
            <a:pPr marL="0" indent="0">
              <a:buNone/>
            </a:pPr>
            <a:endParaRPr lang="fi-FI" sz="2000" dirty="0"/>
          </a:p>
          <a:p>
            <a:pPr marL="0" indent="0">
              <a:buNone/>
            </a:pPr>
            <a:r>
              <a:rPr lang="en-GB" sz="2000" dirty="0"/>
              <a:t>The first years of NEP were years of terrible famine in Soviet Russia, but by 1923-1924 the economy started to recover. </a:t>
            </a:r>
          </a:p>
        </p:txBody>
      </p:sp>
    </p:spTree>
    <p:extLst>
      <p:ext uri="{BB962C8B-B14F-4D97-AF65-F5344CB8AC3E}">
        <p14:creationId xmlns:p14="http://schemas.microsoft.com/office/powerpoint/2010/main" val="560980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oup of people sitting around a table&#10;&#10;Description automatically generated with medium confidence">
            <a:extLst>
              <a:ext uri="{FF2B5EF4-FFF2-40B4-BE49-F238E27FC236}">
                <a16:creationId xmlns:a16="http://schemas.microsoft.com/office/drawing/2014/main" id="{9ABE073A-4D1D-48FF-B887-5D12BD0126BB}"/>
              </a:ext>
            </a:extLst>
          </p:cNvPr>
          <p:cNvPicPr>
            <a:picLocks noChangeAspect="1"/>
          </p:cNvPicPr>
          <p:nvPr/>
        </p:nvPicPr>
        <p:blipFill rotWithShape="1">
          <a:blip r:embed="rId2"/>
          <a:srcRect l="26415" r="24916" b="1"/>
          <a:stretch/>
        </p:blipFill>
        <p:spPr>
          <a:xfrm>
            <a:off x="241298" y="557189"/>
            <a:ext cx="4251513" cy="5743618"/>
          </a:xfrm>
          <a:prstGeom prst="rect">
            <a:avLst/>
          </a:prstGeom>
        </p:spPr>
      </p:pic>
      <p:pic>
        <p:nvPicPr>
          <p:cNvPr id="7" name="Picture 6" descr="A group of women sitting on a bench&#10;&#10;Description automatically generated with medium confidence">
            <a:extLst>
              <a:ext uri="{FF2B5EF4-FFF2-40B4-BE49-F238E27FC236}">
                <a16:creationId xmlns:a16="http://schemas.microsoft.com/office/drawing/2014/main" id="{6512CE7D-9ACF-4B6A-825C-D700690D7F92}"/>
              </a:ext>
            </a:extLst>
          </p:cNvPr>
          <p:cNvPicPr>
            <a:picLocks noChangeAspect="1"/>
          </p:cNvPicPr>
          <p:nvPr/>
        </p:nvPicPr>
        <p:blipFill rotWithShape="1">
          <a:blip r:embed="rId3"/>
          <a:srcRect l="27850" r="15276" b="1"/>
          <a:stretch/>
        </p:blipFill>
        <p:spPr>
          <a:xfrm>
            <a:off x="4646531" y="557189"/>
            <a:ext cx="4256170" cy="5743618"/>
          </a:xfrm>
          <a:prstGeom prst="rect">
            <a:avLst/>
          </a:prstGeom>
        </p:spPr>
      </p:pic>
      <p:sp>
        <p:nvSpPr>
          <p:cNvPr id="8" name="Rectangle 7">
            <a:extLst>
              <a:ext uri="{FF2B5EF4-FFF2-40B4-BE49-F238E27FC236}">
                <a16:creationId xmlns:a16="http://schemas.microsoft.com/office/drawing/2014/main" id="{B5643F55-4451-42A4-824A-DBFA9FB7EF2C}"/>
              </a:ext>
            </a:extLst>
          </p:cNvPr>
          <p:cNvSpPr/>
          <p:nvPr/>
        </p:nvSpPr>
        <p:spPr>
          <a:xfrm>
            <a:off x="323528" y="188640"/>
            <a:ext cx="3744416" cy="36854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Private restaurant in NEP</a:t>
            </a:r>
            <a:endParaRPr lang="LID4096" dirty="0">
              <a:solidFill>
                <a:schemeClr val="tx1"/>
              </a:solidFill>
            </a:endParaRPr>
          </a:p>
        </p:txBody>
      </p:sp>
      <p:sp>
        <p:nvSpPr>
          <p:cNvPr id="9" name="Rectangle 8">
            <a:extLst>
              <a:ext uri="{FF2B5EF4-FFF2-40B4-BE49-F238E27FC236}">
                <a16:creationId xmlns:a16="http://schemas.microsoft.com/office/drawing/2014/main" id="{E9B3A2D7-6755-48BA-83D6-41335E08EBFC}"/>
              </a:ext>
            </a:extLst>
          </p:cNvPr>
          <p:cNvSpPr/>
          <p:nvPr/>
        </p:nvSpPr>
        <p:spPr>
          <a:xfrm>
            <a:off x="4932040" y="188640"/>
            <a:ext cx="3600400" cy="36854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Russian women in NEP</a:t>
            </a:r>
            <a:endParaRPr lang="LID4096" dirty="0">
              <a:solidFill>
                <a:schemeClr val="tx1"/>
              </a:solidFill>
            </a:endParaRPr>
          </a:p>
        </p:txBody>
      </p:sp>
    </p:spTree>
    <p:extLst>
      <p:ext uri="{BB962C8B-B14F-4D97-AF65-F5344CB8AC3E}">
        <p14:creationId xmlns:p14="http://schemas.microsoft.com/office/powerpoint/2010/main" val="2737008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i-FI" b="1" i="1" dirty="0"/>
              <a:t>Lenin death. Stalin </a:t>
            </a:r>
            <a:r>
              <a:rPr lang="fi-FI" b="1" i="1" dirty="0" err="1"/>
              <a:t>rise</a:t>
            </a:r>
            <a:r>
              <a:rPr lang="fi-FI" b="1" i="1" dirty="0"/>
              <a:t>.</a:t>
            </a:r>
            <a:endParaRPr lang="en-GB" b="1" i="1" dirty="0"/>
          </a:p>
        </p:txBody>
      </p:sp>
      <p:sp>
        <p:nvSpPr>
          <p:cNvPr id="3" name="Content Placeholder 2"/>
          <p:cNvSpPr>
            <a:spLocks noGrp="1"/>
          </p:cNvSpPr>
          <p:nvPr>
            <p:ph idx="1"/>
          </p:nvPr>
        </p:nvSpPr>
        <p:spPr/>
        <p:txBody>
          <a:bodyPr/>
          <a:lstStyle/>
          <a:p>
            <a:pPr marL="0" indent="0">
              <a:buNone/>
            </a:pPr>
            <a:r>
              <a:rPr lang="en-GB" sz="2200" dirty="0"/>
              <a:t>In January 1924 Lenin died.</a:t>
            </a:r>
          </a:p>
          <a:p>
            <a:pPr marL="0" indent="0">
              <a:buNone/>
            </a:pPr>
            <a:endParaRPr lang="fi-FI" sz="2200" dirty="0"/>
          </a:p>
          <a:p>
            <a:pPr marL="0" indent="0">
              <a:buNone/>
            </a:pPr>
            <a:r>
              <a:rPr lang="en-GB" sz="2400" dirty="0"/>
              <a:t>A great struggle for power in the Communist Party:</a:t>
            </a:r>
          </a:p>
          <a:p>
            <a:pPr marL="0" indent="0">
              <a:buNone/>
            </a:pPr>
            <a:endParaRPr lang="en-GB" sz="2400" dirty="0"/>
          </a:p>
          <a:p>
            <a:pPr marL="457200" indent="-457200">
              <a:buAutoNum type="arabicParenR"/>
            </a:pPr>
            <a:r>
              <a:rPr lang="fi-FI" sz="2400" dirty="0"/>
              <a:t>The </a:t>
            </a:r>
            <a:r>
              <a:rPr lang="fi-FI" sz="2400" dirty="0" err="1"/>
              <a:t>desire</a:t>
            </a:r>
            <a:r>
              <a:rPr lang="fi-FI" sz="2400" dirty="0"/>
              <a:t> for </a:t>
            </a:r>
            <a:r>
              <a:rPr lang="fi-FI" sz="2400" dirty="0" err="1"/>
              <a:t>personal</a:t>
            </a:r>
            <a:r>
              <a:rPr lang="fi-FI" sz="2400" dirty="0"/>
              <a:t> </a:t>
            </a:r>
            <a:r>
              <a:rPr lang="fi-FI" sz="2400" dirty="0" err="1"/>
              <a:t>power</a:t>
            </a:r>
            <a:r>
              <a:rPr lang="fi-FI" sz="2400" dirty="0"/>
              <a:t>.</a:t>
            </a:r>
          </a:p>
          <a:p>
            <a:pPr marL="457200" indent="-457200">
              <a:buAutoNum type="arabicParenR"/>
            </a:pPr>
            <a:r>
              <a:rPr lang="en-GB" sz="2400" dirty="0"/>
              <a:t>A struggle over what policies the party and state should follow.</a:t>
            </a:r>
          </a:p>
          <a:p>
            <a:pPr marL="457200" indent="-457200">
              <a:buAutoNum type="arabicParenR"/>
            </a:pPr>
            <a:endParaRPr lang="fi-FI" dirty="0"/>
          </a:p>
          <a:p>
            <a:pPr marL="0" indent="0">
              <a:buNone/>
            </a:pPr>
            <a:r>
              <a:rPr lang="fi-FI" b="1" dirty="0">
                <a:solidFill>
                  <a:srgbClr val="FF0000"/>
                </a:solidFill>
                <a:effectLst>
                  <a:outerShdw blurRad="38100" dist="38100" dir="2700000" algn="tl">
                    <a:srgbClr val="000000">
                      <a:alpha val="43137"/>
                    </a:srgbClr>
                  </a:outerShdw>
                </a:effectLst>
              </a:rPr>
              <a:t>Joseph Stalin`s victory</a:t>
            </a:r>
          </a:p>
          <a:p>
            <a:pPr marL="0" indent="0">
              <a:buNone/>
            </a:pPr>
            <a:endParaRPr lang="en-GB" dirty="0"/>
          </a:p>
        </p:txBody>
      </p:sp>
      <p:pic>
        <p:nvPicPr>
          <p:cNvPr id="3074" name="Picture 2" descr="E:\Russian_course2014\Only lectures\L1.Political economy of Russia\lenin_dea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16632"/>
            <a:ext cx="302433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Russian_course2014\Only lectures\L1.Political economy of Russia\stal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149080"/>
            <a:ext cx="2265040" cy="25740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460B1A7-1F57-4007-BB17-BFE92367D461}"/>
              </a:ext>
            </a:extLst>
          </p:cNvPr>
          <p:cNvSpPr/>
          <p:nvPr/>
        </p:nvSpPr>
        <p:spPr>
          <a:xfrm>
            <a:off x="6084168" y="134888"/>
            <a:ext cx="1944216" cy="3600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Lenin funerals</a:t>
            </a:r>
            <a:endParaRPr lang="LID4096" dirty="0">
              <a:solidFill>
                <a:schemeClr val="tx1"/>
              </a:solidFill>
            </a:endParaRPr>
          </a:p>
        </p:txBody>
      </p:sp>
    </p:spTree>
    <p:extLst>
      <p:ext uri="{BB962C8B-B14F-4D97-AF65-F5344CB8AC3E}">
        <p14:creationId xmlns:p14="http://schemas.microsoft.com/office/powerpoint/2010/main" val="2990011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a:t>Stalinism Before World War Two </a:t>
            </a:r>
            <a:endParaRPr lang="en-GB" i="1" dirty="0"/>
          </a:p>
        </p:txBody>
      </p:sp>
      <p:sp>
        <p:nvSpPr>
          <p:cNvPr id="3" name="Content Placeholder 2"/>
          <p:cNvSpPr>
            <a:spLocks noGrp="1"/>
          </p:cNvSpPr>
          <p:nvPr>
            <p:ph idx="1"/>
          </p:nvPr>
        </p:nvSpPr>
        <p:spPr>
          <a:xfrm>
            <a:off x="179512" y="1268760"/>
            <a:ext cx="8784976" cy="5400600"/>
          </a:xfrm>
        </p:spPr>
        <p:txBody>
          <a:bodyPr>
            <a:normAutofit fontScale="70000" lnSpcReduction="20000"/>
          </a:bodyPr>
          <a:lstStyle/>
          <a:p>
            <a:pPr marL="0" indent="0">
              <a:buNone/>
            </a:pPr>
            <a:r>
              <a:rPr lang="en-GB" sz="3100" dirty="0"/>
              <a:t>In 1929 Stalin ended NEP and nationalized all property in the USSR.</a:t>
            </a:r>
          </a:p>
          <a:p>
            <a:pPr marL="0" indent="0">
              <a:buNone/>
            </a:pPr>
            <a:endParaRPr lang="fi-FI" sz="3100" dirty="0"/>
          </a:p>
          <a:p>
            <a:pPr marL="0" indent="0">
              <a:buNone/>
            </a:pPr>
            <a:r>
              <a:rPr lang="en-GB" sz="3100" dirty="0"/>
              <a:t>Stalin established </a:t>
            </a:r>
            <a:r>
              <a:rPr lang="en-GB" sz="3100" b="1" dirty="0">
                <a:solidFill>
                  <a:srgbClr val="FF0000"/>
                </a:solidFill>
                <a:effectLst>
                  <a:outerShdw blurRad="38100" dist="38100" dir="2700000" algn="tl">
                    <a:srgbClr val="000000">
                      <a:alpha val="43137"/>
                    </a:srgbClr>
                  </a:outerShdw>
                </a:effectLst>
              </a:rPr>
              <a:t>Soviet-style socialism</a:t>
            </a:r>
            <a:r>
              <a:rPr lang="en-GB" sz="3100" dirty="0"/>
              <a:t>.</a:t>
            </a:r>
          </a:p>
          <a:p>
            <a:pPr marL="0" indent="0">
              <a:buNone/>
            </a:pPr>
            <a:endParaRPr lang="fi-FI" sz="3100" dirty="0"/>
          </a:p>
          <a:p>
            <a:pPr marL="0" indent="0">
              <a:buNone/>
            </a:pPr>
            <a:r>
              <a:rPr lang="en-GB" sz="3100" dirty="0"/>
              <a:t>Rapid, forced collectivization of all agriculture and rapid industrialization. </a:t>
            </a:r>
          </a:p>
          <a:p>
            <a:pPr marL="0" indent="0">
              <a:buNone/>
            </a:pPr>
            <a:endParaRPr lang="en-GB" sz="3100" dirty="0"/>
          </a:p>
          <a:p>
            <a:pPr marL="0" indent="0">
              <a:buNone/>
            </a:pPr>
            <a:r>
              <a:rPr lang="en-GB" sz="3100" dirty="0"/>
              <a:t>Heavy industry was a priority. </a:t>
            </a:r>
          </a:p>
          <a:p>
            <a:pPr marL="0" indent="0">
              <a:buNone/>
            </a:pPr>
            <a:endParaRPr lang="fi-FI" sz="3100" dirty="0"/>
          </a:p>
          <a:p>
            <a:pPr marL="0" indent="0">
              <a:buNone/>
            </a:pPr>
            <a:r>
              <a:rPr lang="en-GB" sz="3100" dirty="0">
                <a:solidFill>
                  <a:srgbClr val="FF0000"/>
                </a:solidFill>
              </a:rPr>
              <a:t>"5 year plans" </a:t>
            </a:r>
            <a:r>
              <a:rPr lang="en-GB" sz="3100" dirty="0"/>
              <a:t>that set targets for the entire economy.</a:t>
            </a:r>
          </a:p>
          <a:p>
            <a:pPr marL="0" indent="0">
              <a:buNone/>
            </a:pPr>
            <a:endParaRPr lang="fi-FI" sz="3100" dirty="0"/>
          </a:p>
          <a:p>
            <a:pPr marL="0" indent="0">
              <a:buNone/>
            </a:pPr>
            <a:r>
              <a:rPr lang="en-GB" sz="3100" dirty="0"/>
              <a:t>Manager did not meet his or her target – enemy - would be arrested, sent to </a:t>
            </a:r>
            <a:r>
              <a:rPr lang="en-GB" sz="3100" dirty="0" err="1"/>
              <a:t>labor</a:t>
            </a:r>
            <a:r>
              <a:rPr lang="en-GB" sz="3100" dirty="0"/>
              <a:t> camp [prison], deported to Siberia or Central Asia, or shot.</a:t>
            </a:r>
          </a:p>
          <a:p>
            <a:pPr marL="0" indent="0">
              <a:buNone/>
            </a:pPr>
            <a:endParaRPr lang="fi-FI" sz="3100" dirty="0"/>
          </a:p>
          <a:p>
            <a:pPr marL="0" indent="0">
              <a:buNone/>
            </a:pPr>
            <a:r>
              <a:rPr lang="en-GB" sz="2400" dirty="0"/>
              <a:t> </a:t>
            </a:r>
            <a:endParaRPr lang="en-GB" sz="2200" dirty="0"/>
          </a:p>
        </p:txBody>
      </p:sp>
    </p:spTree>
    <p:extLst>
      <p:ext uri="{BB962C8B-B14F-4D97-AF65-F5344CB8AC3E}">
        <p14:creationId xmlns:p14="http://schemas.microsoft.com/office/powerpoint/2010/main" val="1254397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i="1" dirty="0"/>
              <a:t>GULAG: </a:t>
            </a:r>
            <a:r>
              <a:rPr lang="fi-FI" b="1" i="1" dirty="0" err="1"/>
              <a:t>labor</a:t>
            </a:r>
            <a:r>
              <a:rPr lang="fi-FI" b="1" i="1" dirty="0"/>
              <a:t> </a:t>
            </a:r>
            <a:r>
              <a:rPr lang="fi-FI" b="1" i="1" dirty="0" err="1"/>
              <a:t>camps</a:t>
            </a:r>
            <a:r>
              <a:rPr lang="fi-FI" b="1" i="1" dirty="0"/>
              <a:t> across Russia </a:t>
            </a:r>
            <a:r>
              <a:rPr lang="fi-FI" b="1" i="1" dirty="0" err="1"/>
              <a:t>existed</a:t>
            </a:r>
            <a:r>
              <a:rPr lang="fi-FI" b="1" i="1" dirty="0"/>
              <a:t> </a:t>
            </a:r>
            <a:r>
              <a:rPr lang="fi-FI" b="1" i="1" dirty="0" err="1"/>
              <a:t>between</a:t>
            </a:r>
            <a:r>
              <a:rPr lang="fi-FI" b="1" i="1" dirty="0"/>
              <a:t> 1923 and 1960  </a:t>
            </a:r>
            <a:endParaRPr lang="en-GB" b="1" i="1" dirty="0"/>
          </a:p>
        </p:txBody>
      </p:sp>
      <p:sp>
        <p:nvSpPr>
          <p:cNvPr id="3" name="Content Placeholder 2"/>
          <p:cNvSpPr>
            <a:spLocks noGrp="1"/>
          </p:cNvSpPr>
          <p:nvPr>
            <p:ph idx="1"/>
          </p:nvPr>
        </p:nvSpPr>
        <p:spPr/>
        <p:txBody>
          <a:bodyPr/>
          <a:lstStyle/>
          <a:p>
            <a:pPr marL="0" indent="0">
              <a:buNone/>
            </a:pPr>
            <a:r>
              <a:rPr lang="fi-FI" dirty="0"/>
              <a:t>GULAG </a:t>
            </a:r>
            <a:r>
              <a:rPr lang="fi-FI" dirty="0" err="1"/>
              <a:t>map</a:t>
            </a:r>
            <a:endParaRPr lang="en-GB" dirty="0"/>
          </a:p>
        </p:txBody>
      </p:sp>
      <p:pic>
        <p:nvPicPr>
          <p:cNvPr id="1026" name="Picture 2" descr="E:\Russian_course2014\Only lectures\L1.Political economy of Russia\figures\1052px-Gulag_Location_Map.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53936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884368" y="3284984"/>
            <a:ext cx="57606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t>Magadan</a:t>
            </a:r>
            <a:endParaRPr lang="en-US" sz="800" dirty="0"/>
          </a:p>
        </p:txBody>
      </p:sp>
      <p:sp>
        <p:nvSpPr>
          <p:cNvPr id="5" name="Rectangle 4"/>
          <p:cNvSpPr/>
          <p:nvPr/>
        </p:nvSpPr>
        <p:spPr>
          <a:xfrm>
            <a:off x="8028384" y="4581128"/>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Khabarovsk</a:t>
            </a:r>
          </a:p>
        </p:txBody>
      </p:sp>
      <p:sp>
        <p:nvSpPr>
          <p:cNvPr id="6" name="Rectangle 5"/>
          <p:cNvSpPr/>
          <p:nvPr/>
        </p:nvSpPr>
        <p:spPr>
          <a:xfrm>
            <a:off x="8172400" y="5229200"/>
            <a:ext cx="86409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Vladivostok</a:t>
            </a:r>
          </a:p>
        </p:txBody>
      </p:sp>
      <p:sp>
        <p:nvSpPr>
          <p:cNvPr id="7" name="Rectangle 6"/>
          <p:cNvSpPr/>
          <p:nvPr/>
        </p:nvSpPr>
        <p:spPr>
          <a:xfrm>
            <a:off x="6660232" y="4725144"/>
            <a:ext cx="72008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t>Svobodnyj</a:t>
            </a:r>
            <a:endParaRPr lang="en-US" sz="800" dirty="0"/>
          </a:p>
        </p:txBody>
      </p:sp>
      <p:sp>
        <p:nvSpPr>
          <p:cNvPr id="8" name="Rectangle 7"/>
          <p:cNvSpPr/>
          <p:nvPr/>
        </p:nvSpPr>
        <p:spPr>
          <a:xfrm>
            <a:off x="6732240" y="3645024"/>
            <a:ext cx="64807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Yakutsk</a:t>
            </a:r>
          </a:p>
        </p:txBody>
      </p:sp>
      <p:sp>
        <p:nvSpPr>
          <p:cNvPr id="9" name="Rectangle 8"/>
          <p:cNvSpPr/>
          <p:nvPr/>
        </p:nvSpPr>
        <p:spPr>
          <a:xfrm>
            <a:off x="4716016" y="3356992"/>
            <a:ext cx="79208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Norilsk</a:t>
            </a:r>
          </a:p>
        </p:txBody>
      </p:sp>
      <p:sp>
        <p:nvSpPr>
          <p:cNvPr id="10" name="Rectangle 9"/>
          <p:cNvSpPr/>
          <p:nvPr/>
        </p:nvSpPr>
        <p:spPr>
          <a:xfrm>
            <a:off x="5148064" y="5157192"/>
            <a:ext cx="576064"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Irkutsk</a:t>
            </a:r>
          </a:p>
        </p:txBody>
      </p:sp>
      <p:sp>
        <p:nvSpPr>
          <p:cNvPr id="13" name="Rectangle 12"/>
          <p:cNvSpPr/>
          <p:nvPr/>
        </p:nvSpPr>
        <p:spPr>
          <a:xfrm>
            <a:off x="4499992" y="4365104"/>
            <a:ext cx="86409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Krasnoyarsk</a:t>
            </a:r>
          </a:p>
        </p:txBody>
      </p:sp>
      <p:cxnSp>
        <p:nvCxnSpPr>
          <p:cNvPr id="15" name="Straight Arrow Connector 14"/>
          <p:cNvCxnSpPr/>
          <p:nvPr/>
        </p:nvCxnSpPr>
        <p:spPr>
          <a:xfrm>
            <a:off x="5112060" y="4509120"/>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427984" y="5733256"/>
            <a:ext cx="115212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t>Novosibrisk</a:t>
            </a:r>
            <a:endParaRPr lang="en-US" sz="800" dirty="0"/>
          </a:p>
        </p:txBody>
      </p:sp>
      <p:cxnSp>
        <p:nvCxnSpPr>
          <p:cNvPr id="19" name="Straight Arrow Connector 18"/>
          <p:cNvCxnSpPr/>
          <p:nvPr/>
        </p:nvCxnSpPr>
        <p:spPr>
          <a:xfrm>
            <a:off x="4283968" y="4941168"/>
            <a:ext cx="360040" cy="7920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419872" y="4581128"/>
            <a:ext cx="43204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Omsk</a:t>
            </a:r>
          </a:p>
        </p:txBody>
      </p:sp>
      <p:sp>
        <p:nvSpPr>
          <p:cNvPr id="21" name="Rectangle 20"/>
          <p:cNvSpPr/>
          <p:nvPr/>
        </p:nvSpPr>
        <p:spPr>
          <a:xfrm>
            <a:off x="2915816" y="4437112"/>
            <a:ext cx="100811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Ekaterinburg</a:t>
            </a:r>
          </a:p>
        </p:txBody>
      </p:sp>
      <p:sp>
        <p:nvSpPr>
          <p:cNvPr id="22" name="Rectangle 21"/>
          <p:cNvSpPr/>
          <p:nvPr/>
        </p:nvSpPr>
        <p:spPr>
          <a:xfrm>
            <a:off x="3563888" y="6021288"/>
            <a:ext cx="648072"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Alma-Ata</a:t>
            </a:r>
          </a:p>
        </p:txBody>
      </p:sp>
      <p:sp>
        <p:nvSpPr>
          <p:cNvPr id="23" name="Rectangle 22"/>
          <p:cNvSpPr/>
          <p:nvPr/>
        </p:nvSpPr>
        <p:spPr>
          <a:xfrm>
            <a:off x="2915816" y="5733256"/>
            <a:ext cx="72008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Bishkek</a:t>
            </a:r>
          </a:p>
        </p:txBody>
      </p:sp>
      <p:sp>
        <p:nvSpPr>
          <p:cNvPr id="25" name="Rectangle 24"/>
          <p:cNvSpPr/>
          <p:nvPr/>
        </p:nvSpPr>
        <p:spPr>
          <a:xfrm>
            <a:off x="2076872" y="5157192"/>
            <a:ext cx="792088"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Karaganda</a:t>
            </a:r>
          </a:p>
        </p:txBody>
      </p:sp>
      <p:cxnSp>
        <p:nvCxnSpPr>
          <p:cNvPr id="29" name="Straight Arrow Connector 28"/>
          <p:cNvCxnSpPr>
            <a:stCxn id="25" idx="3"/>
          </p:cNvCxnSpPr>
          <p:nvPr/>
        </p:nvCxnSpPr>
        <p:spPr>
          <a:xfrm>
            <a:off x="2868960" y="5247202"/>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627784" y="2636912"/>
            <a:ext cx="648072"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Murmansk</a:t>
            </a:r>
          </a:p>
        </p:txBody>
      </p:sp>
      <p:sp>
        <p:nvSpPr>
          <p:cNvPr id="31" name="Rectangle 30"/>
          <p:cNvSpPr/>
          <p:nvPr/>
        </p:nvSpPr>
        <p:spPr>
          <a:xfrm>
            <a:off x="1187624" y="2852936"/>
            <a:ext cx="72008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t>Talinn</a:t>
            </a:r>
            <a:endParaRPr lang="en-US" sz="800" dirty="0"/>
          </a:p>
        </p:txBody>
      </p:sp>
      <p:sp>
        <p:nvSpPr>
          <p:cNvPr id="1024" name="Rectangle 1023"/>
          <p:cNvSpPr/>
          <p:nvPr/>
        </p:nvSpPr>
        <p:spPr>
          <a:xfrm>
            <a:off x="1187624" y="5247202"/>
            <a:ext cx="432048" cy="198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Baku</a:t>
            </a:r>
          </a:p>
        </p:txBody>
      </p:sp>
      <p:sp>
        <p:nvSpPr>
          <p:cNvPr id="1025" name="Rectangle 1024"/>
          <p:cNvSpPr/>
          <p:nvPr/>
        </p:nvSpPr>
        <p:spPr>
          <a:xfrm>
            <a:off x="0" y="2960948"/>
            <a:ext cx="97160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Kaliningrad</a:t>
            </a:r>
          </a:p>
        </p:txBody>
      </p:sp>
      <p:sp>
        <p:nvSpPr>
          <p:cNvPr id="1027" name="Rectangle 1026"/>
          <p:cNvSpPr/>
          <p:nvPr/>
        </p:nvSpPr>
        <p:spPr>
          <a:xfrm>
            <a:off x="1475656" y="4617132"/>
            <a:ext cx="720080" cy="108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Volgograd</a:t>
            </a:r>
          </a:p>
        </p:txBody>
      </p:sp>
      <p:sp>
        <p:nvSpPr>
          <p:cNvPr id="1028" name="Rectangle 1027"/>
          <p:cNvSpPr/>
          <p:nvPr/>
        </p:nvSpPr>
        <p:spPr>
          <a:xfrm>
            <a:off x="485800" y="3501008"/>
            <a:ext cx="6298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Minsk</a:t>
            </a:r>
          </a:p>
        </p:txBody>
      </p:sp>
      <p:sp>
        <p:nvSpPr>
          <p:cNvPr id="1029" name="Rectangle 1028"/>
          <p:cNvSpPr/>
          <p:nvPr/>
        </p:nvSpPr>
        <p:spPr>
          <a:xfrm>
            <a:off x="1619672" y="5841268"/>
            <a:ext cx="648072"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t>Ashhabad</a:t>
            </a:r>
            <a:endParaRPr lang="en-US" sz="800" dirty="0"/>
          </a:p>
        </p:txBody>
      </p:sp>
      <p:sp>
        <p:nvSpPr>
          <p:cNvPr id="1030" name="Rectangle 1029"/>
          <p:cNvSpPr/>
          <p:nvPr/>
        </p:nvSpPr>
        <p:spPr>
          <a:xfrm>
            <a:off x="2051720" y="6237312"/>
            <a:ext cx="79208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Dushanbe</a:t>
            </a:r>
          </a:p>
        </p:txBody>
      </p:sp>
      <p:sp>
        <p:nvSpPr>
          <p:cNvPr id="1031" name="Rectangle 1030"/>
          <p:cNvSpPr/>
          <p:nvPr/>
        </p:nvSpPr>
        <p:spPr>
          <a:xfrm>
            <a:off x="251520" y="3965594"/>
            <a:ext cx="549188" cy="111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Kiev</a:t>
            </a:r>
          </a:p>
        </p:txBody>
      </p:sp>
      <p:sp>
        <p:nvSpPr>
          <p:cNvPr id="1032" name="Rectangle 1031"/>
          <p:cNvSpPr/>
          <p:nvPr/>
        </p:nvSpPr>
        <p:spPr>
          <a:xfrm>
            <a:off x="3563888" y="3284984"/>
            <a:ext cx="64807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Vorkuta</a:t>
            </a:r>
          </a:p>
        </p:txBody>
      </p:sp>
      <p:sp>
        <p:nvSpPr>
          <p:cNvPr id="1033" name="Rectangle 1032"/>
          <p:cNvSpPr/>
          <p:nvPr/>
        </p:nvSpPr>
        <p:spPr>
          <a:xfrm>
            <a:off x="251520" y="5013176"/>
            <a:ext cx="64807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Tbilisi</a:t>
            </a:r>
          </a:p>
        </p:txBody>
      </p:sp>
      <p:sp>
        <p:nvSpPr>
          <p:cNvPr id="1034" name="Rectangle 1033"/>
          <p:cNvSpPr/>
          <p:nvPr/>
        </p:nvSpPr>
        <p:spPr>
          <a:xfrm>
            <a:off x="2447764" y="3140968"/>
            <a:ext cx="828092"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Arkhangelsk</a:t>
            </a:r>
          </a:p>
        </p:txBody>
      </p:sp>
      <p:sp>
        <p:nvSpPr>
          <p:cNvPr id="11" name="Rectangle 10"/>
          <p:cNvSpPr/>
          <p:nvPr/>
        </p:nvSpPr>
        <p:spPr>
          <a:xfrm>
            <a:off x="2231740" y="5572806"/>
            <a:ext cx="720080" cy="176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dirty="0" err="1"/>
              <a:t>Tashkent</a:t>
            </a:r>
            <a:endParaRPr lang="en-US" sz="1000" dirty="0"/>
          </a:p>
        </p:txBody>
      </p:sp>
      <p:cxnSp>
        <p:nvCxnSpPr>
          <p:cNvPr id="14" name="Straight Arrow Connector 13"/>
          <p:cNvCxnSpPr>
            <a:stCxn id="11" idx="2"/>
          </p:cNvCxnSpPr>
          <p:nvPr/>
        </p:nvCxnSpPr>
        <p:spPr>
          <a:xfrm>
            <a:off x="2591780" y="5749689"/>
            <a:ext cx="108012" cy="271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20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effectLst>
                  <a:outerShdw blurRad="38100" dist="38100" dir="2700000" algn="tl">
                    <a:srgbClr val="000000">
                      <a:alpha val="43137"/>
                    </a:srgbClr>
                  </a:outerShdw>
                </a:effectLst>
              </a:rPr>
              <a:t>Central Planning Economy established by Stalin </a:t>
            </a:r>
          </a:p>
        </p:txBody>
      </p:sp>
      <p:sp>
        <p:nvSpPr>
          <p:cNvPr id="3" name="Content Placeholder 2"/>
          <p:cNvSpPr>
            <a:spLocks noGrp="1"/>
          </p:cNvSpPr>
          <p:nvPr>
            <p:ph idx="1"/>
          </p:nvPr>
        </p:nvSpPr>
        <p:spPr/>
        <p:txBody>
          <a:bodyPr>
            <a:normAutofit lnSpcReduction="10000"/>
          </a:bodyPr>
          <a:lstStyle/>
          <a:p>
            <a:pPr marL="0" indent="0">
              <a:buNone/>
            </a:pPr>
            <a:r>
              <a:rPr lang="en-GB" sz="2700" dirty="0">
                <a:solidFill>
                  <a:srgbClr val="C00000"/>
                </a:solidFill>
                <a:effectLst>
                  <a:outerShdw blurRad="38100" dist="38100" dir="2700000" algn="tl">
                    <a:srgbClr val="000000">
                      <a:alpha val="43137"/>
                    </a:srgbClr>
                  </a:outerShdw>
                </a:effectLst>
              </a:rPr>
              <a:t>Was based on two political imperatives:</a:t>
            </a:r>
          </a:p>
          <a:p>
            <a:pPr marL="0" indent="0">
              <a:buNone/>
            </a:pPr>
            <a:r>
              <a:rPr lang="en-GB" sz="2500" dirty="0"/>
              <a:t>1. Control (state property and planning) </a:t>
            </a:r>
          </a:p>
          <a:p>
            <a:pPr marL="0" indent="0">
              <a:buNone/>
            </a:pPr>
            <a:r>
              <a:rPr lang="en-GB" sz="2500" dirty="0"/>
              <a:t>2. Economic growth (rapid industrialization)</a:t>
            </a:r>
          </a:p>
          <a:p>
            <a:pPr marL="0" indent="0">
              <a:buNone/>
            </a:pPr>
            <a:endParaRPr lang="en-GB" sz="2500" dirty="0"/>
          </a:p>
          <a:p>
            <a:pPr marL="0" indent="0">
              <a:buNone/>
            </a:pPr>
            <a:r>
              <a:rPr lang="en-GB" sz="2700" dirty="0">
                <a:solidFill>
                  <a:srgbClr val="C00000"/>
                </a:solidFill>
                <a:effectLst>
                  <a:outerShdw blurRad="38100" dist="38100" dir="2700000" algn="tl">
                    <a:srgbClr val="000000">
                      <a:alpha val="43137"/>
                    </a:srgbClr>
                  </a:outerShdw>
                </a:effectLst>
              </a:rPr>
              <a:t>Principles of Soviet planning:</a:t>
            </a:r>
          </a:p>
          <a:p>
            <a:pPr lvl="0"/>
            <a:r>
              <a:rPr lang="en-GB" sz="2500" dirty="0"/>
              <a:t>State ownership of basically everything. </a:t>
            </a:r>
          </a:p>
          <a:p>
            <a:pPr lvl="0"/>
            <a:r>
              <a:rPr lang="en-GB" sz="2500" dirty="0"/>
              <a:t>Political decision of what, to whom and how to produce.</a:t>
            </a:r>
          </a:p>
          <a:p>
            <a:pPr lvl="0"/>
            <a:r>
              <a:rPr lang="en-GB" sz="2500" dirty="0"/>
              <a:t>Planning based on mobilizing resources according to priorities: military, heavy industries, resources.</a:t>
            </a:r>
          </a:p>
          <a:p>
            <a:pPr lvl="0"/>
            <a:r>
              <a:rPr lang="en-GB" sz="2500" dirty="0"/>
              <a:t>Actual production based on short five year plans.</a:t>
            </a:r>
          </a:p>
          <a:p>
            <a:pPr marL="0" indent="0">
              <a:buNone/>
            </a:pPr>
            <a:endParaRPr lang="en-GB" sz="2500" dirty="0"/>
          </a:p>
          <a:p>
            <a:pPr marL="0" indent="0">
              <a:buNone/>
            </a:pPr>
            <a:endParaRPr lang="en-GB" sz="2500" dirty="0"/>
          </a:p>
          <a:p>
            <a:pPr marL="0" indent="0">
              <a:buNone/>
            </a:pPr>
            <a:endParaRPr lang="en-GB" sz="2500" dirty="0"/>
          </a:p>
        </p:txBody>
      </p:sp>
    </p:spTree>
    <p:extLst>
      <p:ext uri="{BB962C8B-B14F-4D97-AF65-F5344CB8AC3E}">
        <p14:creationId xmlns:p14="http://schemas.microsoft.com/office/powerpoint/2010/main" val="3871281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i="1" dirty="0" err="1"/>
              <a:t>Stalin`s</a:t>
            </a:r>
            <a:r>
              <a:rPr lang="fi-FI" b="1" i="1" dirty="0"/>
              <a:t> </a:t>
            </a:r>
            <a:r>
              <a:rPr lang="fi-FI" b="1" i="1" dirty="0" err="1"/>
              <a:t>five</a:t>
            </a:r>
            <a:r>
              <a:rPr lang="fi-FI" b="1" i="1" dirty="0"/>
              <a:t> </a:t>
            </a:r>
            <a:r>
              <a:rPr lang="fi-FI" b="1" i="1" dirty="0" err="1"/>
              <a:t>year</a:t>
            </a:r>
            <a:r>
              <a:rPr lang="fi-FI" b="1" i="1" dirty="0"/>
              <a:t> </a:t>
            </a:r>
            <a:r>
              <a:rPr lang="fi-FI" b="1" i="1" dirty="0" err="1"/>
              <a:t>plans</a:t>
            </a:r>
            <a:r>
              <a:rPr lang="fi-FI" b="1" i="1" dirty="0"/>
              <a:t> </a:t>
            </a:r>
            <a:endParaRPr lang="en-GB" b="1" i="1" dirty="0"/>
          </a:p>
        </p:txBody>
      </p:sp>
      <p:sp>
        <p:nvSpPr>
          <p:cNvPr id="3" name="Content Placeholder 2"/>
          <p:cNvSpPr>
            <a:spLocks noGrp="1"/>
          </p:cNvSpPr>
          <p:nvPr>
            <p:ph idx="1"/>
          </p:nvPr>
        </p:nvSpPr>
        <p:spPr/>
        <p:txBody>
          <a:bodyPr/>
          <a:lstStyle/>
          <a:p>
            <a:pPr marL="0" indent="0">
              <a:buNone/>
            </a:pPr>
            <a:r>
              <a:rPr lang="en-GB" dirty="0"/>
              <a:t>Video:</a:t>
            </a:r>
          </a:p>
          <a:p>
            <a:pPr marL="0" indent="0">
              <a:buNone/>
            </a:pPr>
            <a:endParaRPr lang="fi-FI" dirty="0"/>
          </a:p>
          <a:p>
            <a:pPr marL="0" indent="0">
              <a:buNone/>
            </a:pPr>
            <a:endParaRPr lang="fi-FI" dirty="0"/>
          </a:p>
          <a:p>
            <a:pPr marL="0" indent="0">
              <a:buNone/>
            </a:pPr>
            <a:r>
              <a:rPr lang="en-GB" dirty="0"/>
              <a:t>http://www.youtube.com/watch?v=oXGThPeOJu4</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094684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3938487" cy="1191667"/>
          </a:xfrm>
        </p:spPr>
        <p:txBody>
          <a:bodyPr>
            <a:normAutofit/>
          </a:bodyPr>
          <a:lstStyle/>
          <a:p>
            <a:r>
              <a:rPr lang="fi-FI" b="1" i="1" dirty="0"/>
              <a:t>18th </a:t>
            </a:r>
            <a:r>
              <a:rPr lang="fi-FI" b="1" i="1" dirty="0" err="1"/>
              <a:t>century</a:t>
            </a:r>
            <a:r>
              <a:rPr lang="fi-FI" b="1" i="1" dirty="0"/>
              <a:t> </a:t>
            </a:r>
            <a:endParaRPr lang="en-GB" b="1" i="1" dirty="0"/>
          </a:p>
        </p:txBody>
      </p:sp>
      <p:sp>
        <p:nvSpPr>
          <p:cNvPr id="3" name="Content Placeholder 2"/>
          <p:cNvSpPr>
            <a:spLocks noGrp="1"/>
          </p:cNvSpPr>
          <p:nvPr>
            <p:ph idx="1"/>
          </p:nvPr>
        </p:nvSpPr>
        <p:spPr>
          <a:xfrm>
            <a:off x="628650" y="1484784"/>
            <a:ext cx="4303390" cy="5184576"/>
          </a:xfrm>
        </p:spPr>
        <p:txBody>
          <a:bodyPr>
            <a:normAutofit/>
          </a:bodyPr>
          <a:lstStyle/>
          <a:p>
            <a:pPr>
              <a:lnSpc>
                <a:spcPct val="90000"/>
              </a:lnSpc>
            </a:pPr>
            <a:r>
              <a:rPr lang="en-GB" sz="2000" dirty="0"/>
              <a:t>Peter the Great: 1672 (born) –</a:t>
            </a:r>
          </a:p>
          <a:p>
            <a:pPr marL="0" indent="0">
              <a:lnSpc>
                <a:spcPct val="90000"/>
              </a:lnSpc>
              <a:buNone/>
            </a:pPr>
            <a:r>
              <a:rPr lang="en-GB" sz="2000" dirty="0"/>
              <a:t>1682-1721 (co-reign)-1725 (reign).</a:t>
            </a:r>
          </a:p>
          <a:p>
            <a:pPr>
              <a:lnSpc>
                <a:spcPct val="90000"/>
              </a:lnSpc>
            </a:pPr>
            <a:endParaRPr lang="en-GB" sz="2000" dirty="0"/>
          </a:p>
          <a:p>
            <a:pPr>
              <a:lnSpc>
                <a:spcPct val="90000"/>
              </a:lnSpc>
            </a:pPr>
            <a:r>
              <a:rPr lang="en-GB" sz="2000" dirty="0"/>
              <a:t>Before Peter: Russia is a backward country.</a:t>
            </a:r>
          </a:p>
          <a:p>
            <a:pPr>
              <a:lnSpc>
                <a:spcPct val="90000"/>
              </a:lnSpc>
            </a:pPr>
            <a:endParaRPr lang="fi-FI" sz="2000" dirty="0"/>
          </a:p>
          <a:p>
            <a:pPr>
              <a:lnSpc>
                <a:spcPct val="90000"/>
              </a:lnSpc>
            </a:pPr>
            <a:r>
              <a:rPr lang="en-GB" sz="2000" dirty="0"/>
              <a:t>Peter`s modernization of Russia.</a:t>
            </a:r>
            <a:endParaRPr lang="fi-FI" sz="2000" dirty="0"/>
          </a:p>
          <a:p>
            <a:pPr>
              <a:lnSpc>
                <a:spcPct val="90000"/>
              </a:lnSpc>
            </a:pPr>
            <a:endParaRPr lang="en-GB" sz="2000" dirty="0"/>
          </a:p>
          <a:p>
            <a:pPr>
              <a:lnSpc>
                <a:spcPct val="90000"/>
              </a:lnSpc>
            </a:pPr>
            <a:r>
              <a:rPr lang="en-GB" sz="2000" dirty="0"/>
              <a:t>1718 - 1788, Russia’s aggregate national income increased fivefold.</a:t>
            </a:r>
          </a:p>
          <a:p>
            <a:pPr marL="0" indent="0">
              <a:lnSpc>
                <a:spcPct val="90000"/>
              </a:lnSpc>
              <a:buNone/>
            </a:pPr>
            <a:r>
              <a:rPr lang="en-GB" sz="2000" dirty="0"/>
              <a:t> </a:t>
            </a:r>
          </a:p>
          <a:p>
            <a:pPr>
              <a:lnSpc>
                <a:spcPct val="90000"/>
              </a:lnSpc>
            </a:pPr>
            <a:r>
              <a:rPr lang="en-GB" sz="2000" dirty="0"/>
              <a:t>In 1700 – 2 000 tonnes of iron produced; in 1720 – 10 000 tonnes!</a:t>
            </a:r>
          </a:p>
          <a:p>
            <a:pPr>
              <a:lnSpc>
                <a:spcPct val="90000"/>
              </a:lnSpc>
            </a:pPr>
            <a:endParaRPr lang="en-GB" sz="2000" dirty="0"/>
          </a:p>
          <a:p>
            <a:pPr>
              <a:lnSpc>
                <a:spcPct val="90000"/>
              </a:lnSpc>
            </a:pPr>
            <a:r>
              <a:rPr lang="en-US" sz="2000" dirty="0"/>
              <a:t>Living standards have increased. </a:t>
            </a:r>
            <a:endParaRPr lang="fi-FI" sz="2000" dirty="0"/>
          </a:p>
          <a:p>
            <a:pPr marL="0" indent="0">
              <a:lnSpc>
                <a:spcPct val="90000"/>
              </a:lnSpc>
              <a:buNone/>
            </a:pPr>
            <a:endParaRPr lang="fi-FI" sz="1800" dirty="0"/>
          </a:p>
          <a:p>
            <a:pPr marL="0" indent="0">
              <a:lnSpc>
                <a:spcPct val="90000"/>
              </a:lnSpc>
              <a:buNone/>
            </a:pPr>
            <a:endParaRPr lang="fi-FI" sz="1700" dirty="0"/>
          </a:p>
          <a:p>
            <a:pPr marL="0" indent="0">
              <a:lnSpc>
                <a:spcPct val="90000"/>
              </a:lnSpc>
              <a:buNone/>
            </a:pPr>
            <a:endParaRPr lang="en-GB" sz="1700" dirty="0"/>
          </a:p>
        </p:txBody>
      </p:sp>
      <p:pic>
        <p:nvPicPr>
          <p:cNvPr id="1027" name="Picture 3" descr="E:\Russian_course2014\Only lectures\L1.Political economy of Russia\220px-Peter_der-Grosse_1838.jpg"/>
          <p:cNvPicPr>
            <a:picLocks noChangeAspect="1" noChangeArrowheads="1"/>
          </p:cNvPicPr>
          <p:nvPr/>
        </p:nvPicPr>
        <p:blipFill rotWithShape="1">
          <a:blip r:embed="rId2">
            <a:extLst>
              <a:ext uri="{28A0092B-C50C-407E-A947-70E740481C1C}">
                <a14:useLocalDpi xmlns:a14="http://schemas.microsoft.com/office/drawing/2010/main" val="0"/>
              </a:ext>
            </a:extLst>
          </a:blip>
          <a:srcRect l="4135" r="10497" b="-2"/>
          <a:stretch/>
        </p:blipFill>
        <p:spPr bwMode="auto">
          <a:xfrm>
            <a:off x="5050637" y="10"/>
            <a:ext cx="4093363"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998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9512" y="365125"/>
            <a:ext cx="5220072" cy="1263675"/>
          </a:xfrm>
        </p:spPr>
        <p:txBody>
          <a:bodyPr>
            <a:normAutofit/>
          </a:bodyPr>
          <a:lstStyle/>
          <a:p>
            <a:pPr>
              <a:lnSpc>
                <a:spcPct val="90000"/>
              </a:lnSpc>
            </a:pPr>
            <a:r>
              <a:rPr lang="fi-FI" sz="3100" b="1" i="1" dirty="0" err="1"/>
              <a:t>Results</a:t>
            </a:r>
            <a:r>
              <a:rPr lang="fi-FI" sz="3100" b="1" i="1" dirty="0"/>
              <a:t> of Stalin </a:t>
            </a:r>
            <a:r>
              <a:rPr lang="fi-FI" sz="3100" b="1" i="1" dirty="0" err="1"/>
              <a:t>policy</a:t>
            </a:r>
            <a:r>
              <a:rPr lang="fi-FI" sz="3100" b="1" i="1" dirty="0"/>
              <a:t> </a:t>
            </a:r>
            <a:br>
              <a:rPr lang="fi-FI" sz="3100" b="1" i="1" dirty="0"/>
            </a:br>
            <a:r>
              <a:rPr lang="fi-FI" sz="3100" b="1" i="1" dirty="0"/>
              <a:t>for </a:t>
            </a:r>
            <a:r>
              <a:rPr lang="fi-FI" sz="3100" b="1" i="1" dirty="0" err="1"/>
              <a:t>the</a:t>
            </a:r>
            <a:r>
              <a:rPr lang="fi-FI" sz="3100" b="1" i="1" dirty="0"/>
              <a:t> Russian </a:t>
            </a:r>
            <a:r>
              <a:rPr lang="fi-FI" sz="3100" b="1" i="1" dirty="0" err="1"/>
              <a:t>economy</a:t>
            </a:r>
            <a:r>
              <a:rPr lang="fi-FI" sz="3100" b="1" i="1" dirty="0"/>
              <a:t> </a:t>
            </a:r>
            <a:endParaRPr lang="en-GB" sz="3100" b="1" i="1" dirty="0"/>
          </a:p>
        </p:txBody>
      </p:sp>
      <p:sp>
        <p:nvSpPr>
          <p:cNvPr id="3" name="Content Placeholder 2"/>
          <p:cNvSpPr>
            <a:spLocks noGrp="1"/>
          </p:cNvSpPr>
          <p:nvPr>
            <p:ph idx="1"/>
          </p:nvPr>
        </p:nvSpPr>
        <p:spPr>
          <a:xfrm>
            <a:off x="251520" y="1988840"/>
            <a:ext cx="4896544" cy="4680520"/>
          </a:xfrm>
        </p:spPr>
        <p:txBody>
          <a:bodyPr>
            <a:normAutofit fontScale="92500" lnSpcReduction="10000"/>
          </a:bodyPr>
          <a:lstStyle/>
          <a:p>
            <a:pPr marL="0" indent="0">
              <a:lnSpc>
                <a:spcPct val="90000"/>
              </a:lnSpc>
              <a:buNone/>
            </a:pPr>
            <a:r>
              <a:rPr lang="fi-FI" sz="2200" i="1" dirty="0" err="1">
                <a:effectLst>
                  <a:outerShdw blurRad="38100" dist="38100" dir="2700000" algn="tl">
                    <a:srgbClr val="000000">
                      <a:alpha val="43137"/>
                    </a:srgbClr>
                  </a:outerShdw>
                </a:effectLst>
              </a:rPr>
              <a:t>Achievements</a:t>
            </a:r>
            <a:r>
              <a:rPr lang="fi-FI" sz="2200" i="1" dirty="0">
                <a:effectLst>
                  <a:outerShdw blurRad="38100" dist="38100" dir="2700000" algn="tl">
                    <a:srgbClr val="000000">
                      <a:alpha val="43137"/>
                    </a:srgbClr>
                  </a:outerShdw>
                </a:effectLst>
              </a:rPr>
              <a:t>:</a:t>
            </a:r>
            <a:endParaRPr lang="en-GB" sz="2200" i="1" dirty="0">
              <a:effectLst>
                <a:outerShdw blurRad="38100" dist="38100" dir="2700000" algn="tl">
                  <a:srgbClr val="000000">
                    <a:alpha val="43137"/>
                  </a:srgbClr>
                </a:outerShdw>
              </a:effectLst>
            </a:endParaRPr>
          </a:p>
          <a:p>
            <a:pPr marL="0" indent="0">
              <a:lnSpc>
                <a:spcPct val="90000"/>
              </a:lnSpc>
              <a:buNone/>
            </a:pPr>
            <a:endParaRPr lang="en-GB" sz="2200" dirty="0"/>
          </a:p>
          <a:p>
            <a:pPr marL="0" indent="0">
              <a:lnSpc>
                <a:spcPct val="90000"/>
              </a:lnSpc>
              <a:buNone/>
            </a:pPr>
            <a:r>
              <a:rPr lang="en-GB" sz="2200" dirty="0"/>
              <a:t>In 1930-1941, the USSR did industrialize:</a:t>
            </a:r>
          </a:p>
          <a:p>
            <a:pPr marL="0" indent="0">
              <a:lnSpc>
                <a:spcPct val="90000"/>
              </a:lnSpc>
              <a:buNone/>
            </a:pPr>
            <a:endParaRPr lang="fi-FI" sz="2200" dirty="0"/>
          </a:p>
          <a:p>
            <a:pPr marL="0" indent="0">
              <a:lnSpc>
                <a:spcPct val="90000"/>
              </a:lnSpc>
              <a:buNone/>
            </a:pPr>
            <a:r>
              <a:rPr lang="en-GB" sz="2200" dirty="0"/>
              <a:t>It caught up with the capitalist industrial powers. </a:t>
            </a:r>
          </a:p>
          <a:p>
            <a:pPr marL="0" indent="0">
              <a:lnSpc>
                <a:spcPct val="90000"/>
              </a:lnSpc>
              <a:buNone/>
            </a:pPr>
            <a:endParaRPr lang="en-GB" sz="2200" dirty="0"/>
          </a:p>
          <a:p>
            <a:pPr marL="0" indent="0">
              <a:lnSpc>
                <a:spcPct val="90000"/>
              </a:lnSpc>
              <a:buNone/>
            </a:pPr>
            <a:r>
              <a:rPr lang="en-GB" sz="2200" dirty="0"/>
              <a:t>Increased literacy rates and improved health care for most of the population.</a:t>
            </a:r>
          </a:p>
          <a:p>
            <a:pPr marL="0" indent="0">
              <a:lnSpc>
                <a:spcPct val="90000"/>
              </a:lnSpc>
              <a:buNone/>
            </a:pPr>
            <a:endParaRPr lang="fi-FI" sz="2200" dirty="0"/>
          </a:p>
          <a:p>
            <a:pPr marL="0" indent="0">
              <a:lnSpc>
                <a:spcPct val="90000"/>
              </a:lnSpc>
              <a:buNone/>
            </a:pPr>
            <a:r>
              <a:rPr lang="fi-FI" sz="2200" i="1" dirty="0" err="1">
                <a:effectLst>
                  <a:outerShdw blurRad="38100" dist="38100" dir="2700000" algn="tl">
                    <a:srgbClr val="000000">
                      <a:alpha val="43137"/>
                    </a:srgbClr>
                  </a:outerShdw>
                </a:effectLst>
              </a:rPr>
              <a:t>Costs</a:t>
            </a:r>
            <a:r>
              <a:rPr lang="fi-FI" sz="2200" i="1" dirty="0">
                <a:effectLst>
                  <a:outerShdw blurRad="38100" dist="38100" dir="2700000" algn="tl">
                    <a:srgbClr val="000000">
                      <a:alpha val="43137"/>
                    </a:srgbClr>
                  </a:outerShdw>
                </a:effectLst>
              </a:rPr>
              <a:t>: </a:t>
            </a:r>
          </a:p>
          <a:p>
            <a:pPr marL="0" indent="0">
              <a:lnSpc>
                <a:spcPct val="90000"/>
              </a:lnSpc>
              <a:buNone/>
            </a:pPr>
            <a:endParaRPr lang="fi-FI" sz="2200" dirty="0"/>
          </a:p>
          <a:p>
            <a:pPr marL="0" indent="0">
              <a:lnSpc>
                <a:spcPct val="90000"/>
              </a:lnSpc>
              <a:buNone/>
            </a:pPr>
            <a:r>
              <a:rPr lang="en-GB" sz="2200" dirty="0"/>
              <a:t>People killed in Stalin's terror: Some estimates are as low as </a:t>
            </a:r>
            <a:r>
              <a:rPr lang="en-GB" sz="2200" b="1" dirty="0"/>
              <a:t>a million</a:t>
            </a:r>
            <a:r>
              <a:rPr lang="en-GB" sz="2200" dirty="0"/>
              <a:t>, some as high as </a:t>
            </a:r>
            <a:r>
              <a:rPr lang="en-GB" sz="2200" b="1" dirty="0"/>
              <a:t>ten million</a:t>
            </a:r>
            <a:r>
              <a:rPr lang="en-GB" sz="2200" dirty="0"/>
              <a:t>. (A conservative estimate is </a:t>
            </a:r>
            <a:r>
              <a:rPr lang="en-GB" sz="2200" b="1" dirty="0"/>
              <a:t>3 million</a:t>
            </a:r>
            <a:r>
              <a:rPr lang="en-GB" sz="2200" dirty="0"/>
              <a:t>).</a:t>
            </a:r>
          </a:p>
          <a:p>
            <a:pPr marL="0" indent="0">
              <a:lnSpc>
                <a:spcPct val="90000"/>
              </a:lnSpc>
              <a:buNone/>
            </a:pPr>
            <a:endParaRPr lang="fi-FI" sz="1400" dirty="0"/>
          </a:p>
          <a:p>
            <a:pPr marL="0" indent="0">
              <a:lnSpc>
                <a:spcPct val="90000"/>
              </a:lnSpc>
              <a:buNone/>
            </a:pPr>
            <a:endParaRPr lang="en-GB" sz="1400" dirty="0"/>
          </a:p>
        </p:txBody>
      </p:sp>
      <p:pic>
        <p:nvPicPr>
          <p:cNvPr id="5" name="Picture 4" descr="A picture containing outdoor, sky&#10;&#10;Description automatically generated">
            <a:extLst>
              <a:ext uri="{FF2B5EF4-FFF2-40B4-BE49-F238E27FC236}">
                <a16:creationId xmlns:a16="http://schemas.microsoft.com/office/drawing/2014/main" id="{65372D23-DA71-4253-BC3F-1F24BB1CC5DC}"/>
              </a:ext>
            </a:extLst>
          </p:cNvPr>
          <p:cNvPicPr>
            <a:picLocks noChangeAspect="1"/>
          </p:cNvPicPr>
          <p:nvPr/>
        </p:nvPicPr>
        <p:blipFill rotWithShape="1">
          <a:blip r:embed="rId2">
            <a:extLst>
              <a:ext uri="{28A0092B-C50C-407E-A947-70E740481C1C}">
                <a14:useLocalDpi xmlns:a14="http://schemas.microsoft.com/office/drawing/2010/main" val="0"/>
              </a:ext>
            </a:extLst>
          </a:blip>
          <a:srcRect l="23960" r="23058" b="2"/>
          <a:stretch/>
        </p:blipFill>
        <p:spPr>
          <a:xfrm>
            <a:off x="5292080" y="10"/>
            <a:ext cx="385192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Rectangle 5">
            <a:extLst>
              <a:ext uri="{FF2B5EF4-FFF2-40B4-BE49-F238E27FC236}">
                <a16:creationId xmlns:a16="http://schemas.microsoft.com/office/drawing/2014/main" id="{90C550D0-8B48-4789-A010-84CD20162B7D}"/>
              </a:ext>
            </a:extLst>
          </p:cNvPr>
          <p:cNvSpPr/>
          <p:nvPr/>
        </p:nvSpPr>
        <p:spPr>
          <a:xfrm>
            <a:off x="5292080" y="116632"/>
            <a:ext cx="3384376" cy="43204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Stalin labor camp</a:t>
            </a:r>
            <a:endParaRPr lang="LID4096" dirty="0">
              <a:solidFill>
                <a:schemeClr val="tx1"/>
              </a:solidFill>
            </a:endParaRPr>
          </a:p>
        </p:txBody>
      </p:sp>
    </p:spTree>
    <p:extLst>
      <p:ext uri="{BB962C8B-B14F-4D97-AF65-F5344CB8AC3E}">
        <p14:creationId xmlns:p14="http://schemas.microsoft.com/office/powerpoint/2010/main" val="381508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i="1" dirty="0"/>
              <a:t>Soviet economy during World </a:t>
            </a:r>
            <a:r>
              <a:rPr lang="fi-FI" b="1" i="1" dirty="0" err="1"/>
              <a:t>War</a:t>
            </a:r>
            <a:r>
              <a:rPr lang="fi-FI" b="1" i="1" dirty="0"/>
              <a:t> II </a:t>
            </a:r>
            <a:endParaRPr lang="en-GB" b="1" i="1" dirty="0"/>
          </a:p>
        </p:txBody>
      </p:sp>
      <p:sp>
        <p:nvSpPr>
          <p:cNvPr id="3" name="Content Placeholder 2"/>
          <p:cNvSpPr>
            <a:spLocks noGrp="1"/>
          </p:cNvSpPr>
          <p:nvPr>
            <p:ph idx="1"/>
          </p:nvPr>
        </p:nvSpPr>
        <p:spPr>
          <a:xfrm>
            <a:off x="457200" y="1196752"/>
            <a:ext cx="8229600" cy="5661248"/>
          </a:xfrm>
        </p:spPr>
        <p:txBody>
          <a:bodyPr>
            <a:normAutofit/>
          </a:bodyPr>
          <a:lstStyle/>
          <a:p>
            <a:pPr marL="0" indent="0">
              <a:buNone/>
            </a:pPr>
            <a:r>
              <a:rPr lang="fi-FI" sz="2000" dirty="0"/>
              <a:t>The </a:t>
            </a:r>
            <a:r>
              <a:rPr lang="fi-FI" sz="2000" dirty="0">
                <a:solidFill>
                  <a:srgbClr val="FF0000"/>
                </a:solidFill>
              </a:rPr>
              <a:t>War</a:t>
            </a:r>
            <a:r>
              <a:rPr lang="fi-FI" sz="2000" dirty="0"/>
              <a:t> </a:t>
            </a:r>
            <a:r>
              <a:rPr lang="fi-FI" sz="2000" dirty="0">
                <a:solidFill>
                  <a:srgbClr val="FF0000"/>
                </a:solidFill>
              </a:rPr>
              <a:t>remodelded</a:t>
            </a:r>
            <a:r>
              <a:rPr lang="fi-FI" sz="2000" dirty="0"/>
              <a:t> Soviet </a:t>
            </a:r>
            <a:r>
              <a:rPr lang="fi-FI" sz="2000" dirty="0" err="1"/>
              <a:t>economy</a:t>
            </a:r>
            <a:r>
              <a:rPr lang="fi-FI" sz="2000" dirty="0"/>
              <a:t> to insure </a:t>
            </a:r>
            <a:r>
              <a:rPr lang="fi-FI" sz="2000" dirty="0">
                <a:solidFill>
                  <a:srgbClr val="FF0000"/>
                </a:solidFill>
              </a:rPr>
              <a:t>victory</a:t>
            </a:r>
            <a:r>
              <a:rPr lang="fi-FI" sz="2000" dirty="0"/>
              <a:t> in the War.</a:t>
            </a:r>
          </a:p>
          <a:p>
            <a:pPr marL="0" indent="0">
              <a:buNone/>
            </a:pPr>
            <a:endParaRPr lang="fi-FI" sz="2000" dirty="0"/>
          </a:p>
          <a:p>
            <a:pPr marL="0" indent="0">
              <a:buNone/>
            </a:pPr>
            <a:r>
              <a:rPr lang="en-GB" sz="2000" dirty="0"/>
              <a:t>By the time of the Battle of Stalingrad in 1942,  the Germans occupied more than half of European Russia.</a:t>
            </a:r>
          </a:p>
          <a:p>
            <a:pPr marL="0" indent="0">
              <a:buNone/>
            </a:pPr>
            <a:endParaRPr lang="fi-FI" sz="2000" dirty="0"/>
          </a:p>
          <a:p>
            <a:pPr>
              <a:buFontTx/>
              <a:buChar char="-"/>
            </a:pPr>
            <a:r>
              <a:rPr lang="en-GB" sz="2000" dirty="0"/>
              <a:t>Stalin decision shortly after German attack: </a:t>
            </a:r>
            <a:r>
              <a:rPr lang="en-GB" sz="2000" dirty="0">
                <a:solidFill>
                  <a:srgbClr val="FF0000"/>
                </a:solidFill>
              </a:rPr>
              <a:t>The move </a:t>
            </a:r>
            <a:r>
              <a:rPr lang="en-GB" sz="2000" dirty="0"/>
              <a:t>of more than 1,500 large </a:t>
            </a:r>
            <a:r>
              <a:rPr lang="en-GB" sz="2000" dirty="0">
                <a:solidFill>
                  <a:srgbClr val="FF0000"/>
                </a:solidFill>
              </a:rPr>
              <a:t>industries</a:t>
            </a:r>
            <a:r>
              <a:rPr lang="en-GB" sz="2000" dirty="0"/>
              <a:t> to the </a:t>
            </a:r>
            <a:r>
              <a:rPr lang="en-GB" sz="2000" dirty="0">
                <a:solidFill>
                  <a:srgbClr val="FF0000"/>
                </a:solidFill>
              </a:rPr>
              <a:t>East</a:t>
            </a:r>
            <a:r>
              <a:rPr lang="en-GB" sz="2000" dirty="0"/>
              <a:t> (Siberia =&gt; why million cities are there now!). </a:t>
            </a:r>
          </a:p>
          <a:p>
            <a:pPr>
              <a:buFontTx/>
              <a:buChar char="-"/>
            </a:pPr>
            <a:r>
              <a:rPr lang="en-GB" sz="2000" dirty="0">
                <a:solidFill>
                  <a:srgbClr val="FF0000"/>
                </a:solidFill>
              </a:rPr>
              <a:t>3,500 new industries </a:t>
            </a:r>
            <a:r>
              <a:rPr lang="en-GB" sz="2000" dirty="0"/>
              <a:t>were established, most of them related to </a:t>
            </a:r>
            <a:r>
              <a:rPr lang="en-GB" sz="2000" dirty="0">
                <a:solidFill>
                  <a:srgbClr val="FF0000"/>
                </a:solidFill>
              </a:rPr>
              <a:t>wartime production.</a:t>
            </a:r>
          </a:p>
          <a:p>
            <a:pPr marL="0" indent="0">
              <a:buNone/>
            </a:pPr>
            <a:endParaRPr lang="fi-FI" sz="2000" b="1" dirty="0">
              <a:solidFill>
                <a:srgbClr val="FF0000"/>
              </a:solidFill>
              <a:effectLst>
                <a:outerShdw blurRad="38100" dist="38100" dir="2700000" algn="tl">
                  <a:srgbClr val="000000">
                    <a:alpha val="43137"/>
                  </a:srgbClr>
                </a:outerShdw>
              </a:effectLst>
            </a:endParaRPr>
          </a:p>
          <a:p>
            <a:pPr marL="0" indent="0">
              <a:buNone/>
            </a:pPr>
            <a:r>
              <a:rPr lang="en-US" sz="2000" b="1" dirty="0">
                <a:solidFill>
                  <a:srgbClr val="FF0000"/>
                </a:solidFill>
                <a:effectLst>
                  <a:outerShdw blurRad="38100" dist="38100" dir="2700000" algn="tl">
                    <a:srgbClr val="000000">
                      <a:alpha val="43137"/>
                    </a:srgbClr>
                  </a:outerShdw>
                </a:effectLst>
                <a:sym typeface="Wingdings" panose="05000000000000000000" pitchFamily="2" charset="2"/>
              </a:rPr>
              <a:t></a:t>
            </a:r>
            <a:r>
              <a:rPr lang="en-GB" sz="2000" dirty="0"/>
              <a:t> production of huge quantities of arms. </a:t>
            </a:r>
            <a:endParaRPr lang="fi-FI" sz="2000" dirty="0"/>
          </a:p>
          <a:p>
            <a:pPr marL="0" indent="0">
              <a:buNone/>
            </a:pPr>
            <a:endParaRPr lang="fi-FI" sz="2000" dirty="0"/>
          </a:p>
          <a:p>
            <a:pPr marL="0" indent="0">
              <a:buNone/>
            </a:pPr>
            <a:endParaRPr lang="en-GB" dirty="0"/>
          </a:p>
        </p:txBody>
      </p:sp>
      <p:pic>
        <p:nvPicPr>
          <p:cNvPr id="5122" name="Picture 2" descr="E:\Russian_course2014\Only lectures\L1.Political economy of Russia\ww2_pi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400" y="4005064"/>
            <a:ext cx="3734072"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449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i="1" dirty="0"/>
              <a:t>Post-</a:t>
            </a:r>
            <a:r>
              <a:rPr lang="fi-FI" b="1" i="1" dirty="0" err="1"/>
              <a:t>War</a:t>
            </a:r>
            <a:r>
              <a:rPr lang="fi-FI" b="1" i="1" dirty="0"/>
              <a:t> Soviet </a:t>
            </a:r>
            <a:r>
              <a:rPr lang="fi-FI" b="1" i="1" dirty="0" err="1"/>
              <a:t>economy</a:t>
            </a:r>
            <a:r>
              <a:rPr lang="fi-FI" b="1" i="1" dirty="0"/>
              <a:t> 1 </a:t>
            </a:r>
            <a:endParaRPr lang="en-GB" b="1" i="1" dirty="0"/>
          </a:p>
        </p:txBody>
      </p:sp>
      <p:sp>
        <p:nvSpPr>
          <p:cNvPr id="3" name="Content Placeholder 2"/>
          <p:cNvSpPr>
            <a:spLocks noGrp="1"/>
          </p:cNvSpPr>
          <p:nvPr>
            <p:ph idx="1"/>
          </p:nvPr>
        </p:nvSpPr>
        <p:spPr>
          <a:xfrm>
            <a:off x="323528" y="1340768"/>
            <a:ext cx="8568952" cy="5328592"/>
          </a:xfrm>
        </p:spPr>
        <p:txBody>
          <a:bodyPr>
            <a:normAutofit lnSpcReduction="10000"/>
          </a:bodyPr>
          <a:lstStyle/>
          <a:p>
            <a:pPr marL="0" indent="0">
              <a:buNone/>
            </a:pPr>
            <a:r>
              <a:rPr lang="en-GB" sz="2400" dirty="0"/>
              <a:t>A quarter of the country's capital resources had been destroyed</a:t>
            </a:r>
            <a:r>
              <a:rPr lang="fi-FI" sz="2400" dirty="0"/>
              <a:t>;</a:t>
            </a:r>
          </a:p>
          <a:p>
            <a:pPr marL="0" indent="0">
              <a:buNone/>
            </a:pPr>
            <a:endParaRPr lang="fi-FI" sz="2400" dirty="0"/>
          </a:p>
          <a:p>
            <a:pPr marL="0" indent="0">
              <a:buNone/>
            </a:pPr>
            <a:r>
              <a:rPr lang="en-GB" sz="2400" dirty="0"/>
              <a:t>Industrial and agricultural output in 1945 fell far below of pre-war levels.</a:t>
            </a:r>
            <a:endParaRPr lang="en-GB" sz="2200" dirty="0"/>
          </a:p>
          <a:p>
            <a:pPr marL="0" indent="0">
              <a:buNone/>
            </a:pPr>
            <a:endParaRPr lang="en-GB" sz="2200" dirty="0"/>
          </a:p>
          <a:p>
            <a:pPr marL="0" indent="0">
              <a:buNone/>
            </a:pPr>
            <a:r>
              <a:rPr lang="en-GB" sz="2200" b="1" dirty="0">
                <a:solidFill>
                  <a:srgbClr val="FF0000"/>
                </a:solidFill>
                <a:effectLst>
                  <a:outerShdw blurRad="38100" dist="38100" dir="2700000" algn="tl">
                    <a:srgbClr val="000000">
                      <a:alpha val="43137"/>
                    </a:srgbClr>
                  </a:outerShdw>
                </a:effectLst>
              </a:rPr>
              <a:t>However!</a:t>
            </a:r>
            <a:r>
              <a:rPr lang="en-GB" sz="2200" dirty="0"/>
              <a:t>: The Soviet economy and polity returned quickly to their previous form: renewed political and economic mobilization. </a:t>
            </a:r>
          </a:p>
          <a:p>
            <a:pPr marL="0" indent="0">
              <a:buNone/>
            </a:pPr>
            <a:endParaRPr lang="fi-FI" sz="2200" dirty="0"/>
          </a:p>
          <a:p>
            <a:pPr marL="0" indent="0">
              <a:buNone/>
            </a:pPr>
            <a:r>
              <a:rPr lang="en-GB" sz="2200" dirty="0"/>
              <a:t>The rigid hierarchies of party and state control were reinforced while their frontiers were pushed outward to the shores of the Baltic and into central Europe.</a:t>
            </a:r>
          </a:p>
          <a:p>
            <a:pPr marL="0" indent="0">
              <a:buNone/>
            </a:pPr>
            <a:endParaRPr lang="fi-FI" sz="2200" dirty="0"/>
          </a:p>
          <a:p>
            <a:pPr marL="0" indent="0">
              <a:buNone/>
            </a:pPr>
            <a:r>
              <a:rPr lang="en-GB" sz="2200" dirty="0"/>
              <a:t>A large backlog of unexploited economic potential and more efficient repression </a:t>
            </a:r>
            <a:r>
              <a:rPr lang="en-US" sz="2200" dirty="0">
                <a:sym typeface="Wingdings" panose="05000000000000000000" pitchFamily="2" charset="2"/>
              </a:rPr>
              <a:t> </a:t>
            </a:r>
            <a:r>
              <a:rPr lang="en-GB" sz="2200" dirty="0"/>
              <a:t>post-war Soviet economic durability. </a:t>
            </a:r>
          </a:p>
        </p:txBody>
      </p:sp>
    </p:spTree>
    <p:extLst>
      <p:ext uri="{BB962C8B-B14F-4D97-AF65-F5344CB8AC3E}">
        <p14:creationId xmlns:p14="http://schemas.microsoft.com/office/powerpoint/2010/main" val="1132687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i="1" dirty="0"/>
              <a:t>Post-</a:t>
            </a:r>
            <a:r>
              <a:rPr lang="fi-FI" b="1" i="1" dirty="0" err="1"/>
              <a:t>war</a:t>
            </a:r>
            <a:r>
              <a:rPr lang="fi-FI" b="1" i="1" dirty="0"/>
              <a:t> Soviet </a:t>
            </a:r>
            <a:r>
              <a:rPr lang="fi-FI" b="1" i="1" dirty="0" err="1"/>
              <a:t>economy</a:t>
            </a:r>
            <a:r>
              <a:rPr lang="fi-FI" b="1" i="1" dirty="0"/>
              <a:t> 2 </a:t>
            </a:r>
            <a:endParaRPr lang="en-GB" b="1" i="1" dirty="0"/>
          </a:p>
        </p:txBody>
      </p:sp>
      <p:sp>
        <p:nvSpPr>
          <p:cNvPr id="3" name="Content Placeholder 2"/>
          <p:cNvSpPr>
            <a:spLocks noGrp="1"/>
          </p:cNvSpPr>
          <p:nvPr>
            <p:ph idx="1"/>
          </p:nvPr>
        </p:nvSpPr>
        <p:spPr>
          <a:xfrm>
            <a:off x="107504" y="1196752"/>
            <a:ext cx="8928992" cy="5661248"/>
          </a:xfrm>
        </p:spPr>
        <p:txBody>
          <a:bodyPr>
            <a:normAutofit/>
          </a:bodyPr>
          <a:lstStyle/>
          <a:p>
            <a:pPr marL="0" indent="0">
              <a:buNone/>
            </a:pPr>
            <a:r>
              <a:rPr lang="en-GB" sz="2200" b="1" dirty="0">
                <a:solidFill>
                  <a:srgbClr val="FF0000"/>
                </a:solidFill>
                <a:effectLst>
                  <a:outerShdw blurRad="38100" dist="38100" dir="2700000" algn="tl">
                    <a:srgbClr val="000000">
                      <a:alpha val="43137"/>
                    </a:srgbClr>
                  </a:outerShdw>
                </a:effectLst>
              </a:rPr>
              <a:t>The Post-war economy was more militarized than before:</a:t>
            </a:r>
          </a:p>
          <a:p>
            <a:pPr marL="0" indent="0">
              <a:buNone/>
            </a:pPr>
            <a:r>
              <a:rPr lang="en-GB" sz="2200" dirty="0"/>
              <a:t>---the Soviet </a:t>
            </a:r>
            <a:r>
              <a:rPr lang="en-GB" sz="2200" dirty="0">
                <a:solidFill>
                  <a:srgbClr val="FF0000"/>
                </a:solidFill>
              </a:rPr>
              <a:t>defence industry </a:t>
            </a:r>
            <a:r>
              <a:rPr lang="en-GB" sz="2200" dirty="0"/>
              <a:t>began to grow again with major </a:t>
            </a:r>
            <a:r>
              <a:rPr lang="en-GB" sz="2200" dirty="0">
                <a:solidFill>
                  <a:srgbClr val="FF0000"/>
                </a:solidFill>
              </a:rPr>
              <a:t>boosts</a:t>
            </a:r>
          </a:p>
          <a:p>
            <a:pPr marL="0" indent="0">
              <a:buNone/>
            </a:pPr>
            <a:r>
              <a:rPr lang="en-GB" sz="2200" dirty="0"/>
              <a:t>from programs for </a:t>
            </a:r>
            <a:r>
              <a:rPr lang="en-GB" sz="2200" dirty="0">
                <a:solidFill>
                  <a:srgbClr val="FF0000"/>
                </a:solidFill>
              </a:rPr>
              <a:t>atomic weapons</a:t>
            </a:r>
            <a:r>
              <a:rPr lang="en-GB" sz="2200" dirty="0"/>
              <a:t>, rockets, jets, and radar.</a:t>
            </a:r>
          </a:p>
          <a:p>
            <a:pPr marL="0" indent="0">
              <a:buNone/>
            </a:pPr>
            <a:r>
              <a:rPr lang="fi-FI" sz="2200" dirty="0" err="1"/>
              <a:t>---heavier</a:t>
            </a:r>
            <a:r>
              <a:rPr lang="fi-FI" sz="2200" dirty="0"/>
              <a:t> </a:t>
            </a:r>
            <a:r>
              <a:rPr lang="fi-FI" sz="2200" dirty="0" err="1"/>
              <a:t>burden</a:t>
            </a:r>
            <a:r>
              <a:rPr lang="fi-FI" sz="2200" dirty="0"/>
              <a:t> to GDP </a:t>
            </a:r>
            <a:r>
              <a:rPr lang="fi-FI" sz="2200" dirty="0" err="1"/>
              <a:t>than</a:t>
            </a:r>
            <a:r>
              <a:rPr lang="fi-FI" sz="2200" dirty="0"/>
              <a:t> in USA (</a:t>
            </a:r>
            <a:r>
              <a:rPr lang="fi-FI" sz="2200" dirty="0" err="1"/>
              <a:t>due</a:t>
            </a:r>
            <a:r>
              <a:rPr lang="fi-FI" sz="2200" dirty="0"/>
              <a:t> to a </a:t>
            </a:r>
            <a:r>
              <a:rPr lang="fi-FI" sz="2200" dirty="0" err="1"/>
              <a:t>smaller</a:t>
            </a:r>
            <a:r>
              <a:rPr lang="fi-FI" sz="2200" dirty="0"/>
              <a:t> GDP).</a:t>
            </a:r>
          </a:p>
          <a:p>
            <a:pPr marL="0" indent="0">
              <a:buNone/>
            </a:pPr>
            <a:endParaRPr lang="fi-FI" sz="2200" dirty="0"/>
          </a:p>
          <a:p>
            <a:pPr marL="0" indent="0">
              <a:buNone/>
            </a:pPr>
            <a:r>
              <a:rPr lang="en-GB" sz="2200" b="1" dirty="0">
                <a:solidFill>
                  <a:srgbClr val="FF0000"/>
                </a:solidFill>
                <a:effectLst>
                  <a:outerShdw blurRad="38100" dist="38100" dir="2700000" algn="tl">
                    <a:srgbClr val="000000">
                      <a:alpha val="43137"/>
                    </a:srgbClr>
                  </a:outerShdw>
                </a:effectLst>
              </a:rPr>
              <a:t>The dispersal of the population into the remote interior of the Urals and Siberia</a:t>
            </a:r>
            <a:r>
              <a:rPr lang="en-GB" sz="2200" b="1" dirty="0">
                <a:effectLst>
                  <a:outerShdw blurRad="38100" dist="38100" dir="2700000" algn="tl">
                    <a:srgbClr val="000000">
                      <a:alpha val="43137"/>
                    </a:srgbClr>
                  </a:outerShdw>
                </a:effectLst>
              </a:rPr>
              <a:t>: </a:t>
            </a:r>
          </a:p>
          <a:p>
            <a:pPr marL="0" indent="0">
              <a:buNone/>
            </a:pPr>
            <a:r>
              <a:rPr lang="fi-FI" sz="2200" dirty="0"/>
              <a:t>---</a:t>
            </a:r>
            <a:r>
              <a:rPr lang="en-GB" sz="2200" dirty="0"/>
              <a:t> Until World War II, </a:t>
            </a:r>
            <a:r>
              <a:rPr lang="en-GB" sz="2200" dirty="0">
                <a:solidFill>
                  <a:srgbClr val="FF0000"/>
                </a:solidFill>
              </a:rPr>
              <a:t>the Soviet defence industry </a:t>
            </a:r>
            <a:r>
              <a:rPr lang="en-GB" sz="2200" dirty="0"/>
              <a:t>was concentrated in </a:t>
            </a:r>
            <a:r>
              <a:rPr lang="en-GB" sz="2200" dirty="0">
                <a:solidFill>
                  <a:srgbClr val="FF0000"/>
                </a:solidFill>
              </a:rPr>
              <a:t>European USSR</a:t>
            </a:r>
            <a:r>
              <a:rPr lang="en-GB" sz="2200" dirty="0"/>
              <a:t>. Wartime evacuation </a:t>
            </a:r>
            <a:r>
              <a:rPr lang="en-GB" sz="2200" dirty="0">
                <a:solidFill>
                  <a:srgbClr val="FF0000"/>
                </a:solidFill>
              </a:rPr>
              <a:t>shifted </a:t>
            </a:r>
            <a:r>
              <a:rPr lang="en-GB" sz="2200" dirty="0"/>
              <a:t>its centre of gravity to </a:t>
            </a:r>
            <a:r>
              <a:rPr lang="en-GB" sz="2200" dirty="0">
                <a:solidFill>
                  <a:srgbClr val="FF0000"/>
                </a:solidFill>
              </a:rPr>
              <a:t>the East</a:t>
            </a:r>
            <a:r>
              <a:rPr lang="en-GB" sz="2200" dirty="0"/>
              <a:t>.</a:t>
            </a:r>
          </a:p>
          <a:p>
            <a:pPr marL="0" indent="0">
              <a:buNone/>
            </a:pPr>
            <a:endParaRPr lang="fi-FI" sz="2200" dirty="0"/>
          </a:p>
          <a:p>
            <a:pPr marL="0" indent="0">
              <a:buNone/>
            </a:pPr>
            <a:r>
              <a:rPr lang="en-GB" sz="2200" b="1" dirty="0">
                <a:solidFill>
                  <a:srgbClr val="FF0000"/>
                </a:solidFill>
                <a:effectLst>
                  <a:outerShdw blurRad="38100" dist="38100" dir="2700000" algn="tl">
                    <a:srgbClr val="000000">
                      <a:alpha val="43137"/>
                    </a:srgbClr>
                  </a:outerShdw>
                </a:effectLst>
              </a:rPr>
              <a:t>Centralization of the economy</a:t>
            </a:r>
            <a:r>
              <a:rPr lang="en-GB" sz="2200" dirty="0"/>
              <a:t>, temporarily disrupted by invasion and war mobilization, </a:t>
            </a:r>
            <a:r>
              <a:rPr lang="en-GB" sz="2200" b="1" dirty="0">
                <a:solidFill>
                  <a:srgbClr val="FF0000"/>
                </a:solidFill>
                <a:effectLst>
                  <a:outerShdw blurRad="38100" dist="38100" dir="2700000" algn="tl">
                    <a:srgbClr val="000000">
                      <a:alpha val="43137"/>
                    </a:srgbClr>
                  </a:outerShdw>
                </a:effectLst>
              </a:rPr>
              <a:t>was restored </a:t>
            </a:r>
            <a:r>
              <a:rPr lang="en-GB" sz="2200" dirty="0"/>
              <a:t>well before the war ended. </a:t>
            </a:r>
            <a:endParaRPr lang="fi-FI" sz="2200" dirty="0"/>
          </a:p>
          <a:p>
            <a:pPr marL="0" indent="0">
              <a:buNone/>
            </a:pPr>
            <a:endParaRPr lang="en-GB" sz="2200" dirty="0"/>
          </a:p>
        </p:txBody>
      </p:sp>
    </p:spTree>
    <p:extLst>
      <p:ext uri="{BB962C8B-B14F-4D97-AF65-F5344CB8AC3E}">
        <p14:creationId xmlns:p14="http://schemas.microsoft.com/office/powerpoint/2010/main" val="4161400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i="1" dirty="0" err="1"/>
              <a:t>Post-War</a:t>
            </a:r>
            <a:r>
              <a:rPr lang="fi-FI" b="1" i="1" dirty="0"/>
              <a:t> GDP per </a:t>
            </a:r>
            <a:r>
              <a:rPr lang="fi-FI" b="1" i="1" dirty="0" err="1"/>
              <a:t>capita</a:t>
            </a:r>
            <a:endParaRPr lang="en-GB" b="1" i="1" dirty="0"/>
          </a:p>
        </p:txBody>
      </p:sp>
      <p:pic>
        <p:nvPicPr>
          <p:cNvPr id="4" name="Content Placeholder 3" descr="http://www.voxeu.org/sites/default/files/image/FromApr2012/Markevichfig1.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8136904" cy="4968551"/>
          </a:xfrm>
          <a:prstGeom prst="rect">
            <a:avLst/>
          </a:prstGeom>
          <a:noFill/>
          <a:ln>
            <a:noFill/>
          </a:ln>
        </p:spPr>
      </p:pic>
    </p:spTree>
    <p:extLst>
      <p:ext uri="{BB962C8B-B14F-4D97-AF65-F5344CB8AC3E}">
        <p14:creationId xmlns:p14="http://schemas.microsoft.com/office/powerpoint/2010/main" val="2759472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i="1" dirty="0" err="1"/>
              <a:t>Post-War</a:t>
            </a:r>
            <a:r>
              <a:rPr lang="fi-FI" b="1" i="1" dirty="0"/>
              <a:t> GDP per </a:t>
            </a:r>
            <a:r>
              <a:rPr lang="fi-FI" b="1" i="1" dirty="0" err="1"/>
              <a:t>capita</a:t>
            </a:r>
            <a:r>
              <a:rPr lang="fi-FI" b="1" i="1" dirty="0"/>
              <a:t> </a:t>
            </a:r>
            <a:r>
              <a:rPr lang="fi-FI" b="1" i="1" dirty="0" err="1"/>
              <a:t>growth</a:t>
            </a:r>
            <a:r>
              <a:rPr lang="fi-FI" b="1" i="1" dirty="0"/>
              <a:t>, %</a:t>
            </a:r>
            <a:endParaRPr lang="en-GB" b="1" i="1" dirty="0"/>
          </a:p>
        </p:txBody>
      </p:sp>
      <p:sp>
        <p:nvSpPr>
          <p:cNvPr id="3" name="Content Placeholder 2"/>
          <p:cNvSpPr>
            <a:spLocks noGrp="1"/>
          </p:cNvSpPr>
          <p:nvPr>
            <p:ph idx="1"/>
          </p:nvPr>
        </p:nvSpPr>
        <p:spPr/>
        <p:txBody>
          <a:bodyPr/>
          <a:lstStyle/>
          <a:p>
            <a:pPr marL="0" indent="0">
              <a:buNone/>
            </a:pPr>
            <a:endParaRPr lang="en-GB" dirty="0"/>
          </a:p>
        </p:txBody>
      </p:sp>
      <p:pic>
        <p:nvPicPr>
          <p:cNvPr id="6146" name="Picture 2" descr="E:\Russian_course2014\Only lectures\L1.Political economy of Russia\figures\soviet_gdp_45-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8208912"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300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i="1" dirty="0"/>
              <a:t>Soviet National </a:t>
            </a:r>
            <a:r>
              <a:rPr lang="fi-FI" b="1" i="1" dirty="0" err="1"/>
              <a:t>Income</a:t>
            </a:r>
            <a:r>
              <a:rPr lang="fi-FI" b="1" i="1" dirty="0"/>
              <a:t> </a:t>
            </a:r>
            <a:r>
              <a:rPr lang="fi-FI" b="1" i="1" dirty="0" err="1"/>
              <a:t>growth</a:t>
            </a:r>
            <a:r>
              <a:rPr lang="fi-FI" b="1" i="1" dirty="0"/>
              <a:t>, %</a:t>
            </a:r>
            <a:endParaRPr lang="en-GB" b="1" i="1" dirty="0"/>
          </a:p>
        </p:txBody>
      </p:sp>
      <p:sp>
        <p:nvSpPr>
          <p:cNvPr id="3" name="Content Placeholder 2"/>
          <p:cNvSpPr>
            <a:spLocks noGrp="1"/>
          </p:cNvSpPr>
          <p:nvPr>
            <p:ph idx="1"/>
          </p:nvPr>
        </p:nvSpPr>
        <p:spPr/>
        <p:txBody>
          <a:bodyPr/>
          <a:lstStyle/>
          <a:p>
            <a:pPr marL="0" indent="0">
              <a:buNone/>
            </a:pPr>
            <a:endParaRPr lang="en-GB" dirty="0"/>
          </a:p>
        </p:txBody>
      </p:sp>
      <p:pic>
        <p:nvPicPr>
          <p:cNvPr id="7170" name="Picture 2" descr="E:\Russian_course2014\Only lectures\L1.Political economy of Russia\figures\Graph_of_Soviet_National_Income_Grow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8568952" cy="53866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A070F3C-32C2-46C5-8234-C95C1B15D9E5}"/>
              </a:ext>
            </a:extLst>
          </p:cNvPr>
          <p:cNvSpPr/>
          <p:nvPr/>
        </p:nvSpPr>
        <p:spPr>
          <a:xfrm>
            <a:off x="3923928" y="116632"/>
            <a:ext cx="476287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CIA-Central Intelligence Agency (USA)</a:t>
            </a:r>
            <a:endParaRPr lang="LID4096" dirty="0"/>
          </a:p>
        </p:txBody>
      </p:sp>
    </p:spTree>
    <p:extLst>
      <p:ext uri="{BB962C8B-B14F-4D97-AF65-F5344CB8AC3E}">
        <p14:creationId xmlns:p14="http://schemas.microsoft.com/office/powerpoint/2010/main" val="1423231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i="1" dirty="0"/>
              <a:t>Stalin </a:t>
            </a:r>
            <a:r>
              <a:rPr lang="fi-FI" b="1" i="1" dirty="0" err="1"/>
              <a:t>versus</a:t>
            </a:r>
            <a:r>
              <a:rPr lang="fi-FI" b="1" i="1" dirty="0"/>
              <a:t> Lenin </a:t>
            </a:r>
            <a:endParaRPr lang="en-US" b="1" i="1" dirty="0"/>
          </a:p>
        </p:txBody>
      </p:sp>
      <p:sp>
        <p:nvSpPr>
          <p:cNvPr id="3" name="Content Placeholder 2"/>
          <p:cNvSpPr>
            <a:spLocks noGrp="1"/>
          </p:cNvSpPr>
          <p:nvPr>
            <p:ph idx="1"/>
          </p:nvPr>
        </p:nvSpPr>
        <p:spPr>
          <a:xfrm>
            <a:off x="0" y="1196752"/>
            <a:ext cx="9144000" cy="5472608"/>
          </a:xfrm>
        </p:spPr>
        <p:txBody>
          <a:bodyPr>
            <a:normAutofit fontScale="55000" lnSpcReduction="20000"/>
          </a:bodyPr>
          <a:lstStyle/>
          <a:p>
            <a:pPr marL="0" indent="0" algn="just">
              <a:buNone/>
            </a:pPr>
            <a:r>
              <a:rPr lang="fi-FI" sz="5500" b="1" dirty="0" err="1"/>
              <a:t>Was</a:t>
            </a:r>
            <a:r>
              <a:rPr lang="fi-FI" sz="5500" b="1" dirty="0"/>
              <a:t> ”</a:t>
            </a:r>
            <a:r>
              <a:rPr lang="fi-FI" sz="5500" b="1" dirty="0" err="1"/>
              <a:t>Stalinism</a:t>
            </a:r>
            <a:r>
              <a:rPr lang="fi-FI" sz="5500" b="1" dirty="0"/>
              <a:t>” is just a </a:t>
            </a:r>
            <a:r>
              <a:rPr lang="fi-FI" sz="5500" b="1" dirty="0" err="1"/>
              <a:t>follow-up</a:t>
            </a:r>
            <a:r>
              <a:rPr lang="fi-FI" sz="5500" b="1" dirty="0"/>
              <a:t> of ”</a:t>
            </a:r>
            <a:r>
              <a:rPr lang="fi-FI" sz="5500" b="1" dirty="0" err="1"/>
              <a:t>Leninism</a:t>
            </a:r>
            <a:r>
              <a:rPr lang="fi-FI" sz="5500" b="1" dirty="0"/>
              <a:t>” </a:t>
            </a:r>
            <a:r>
              <a:rPr lang="fi-FI" sz="5500" b="1" dirty="0" err="1"/>
              <a:t>or</a:t>
            </a:r>
            <a:r>
              <a:rPr lang="fi-FI" sz="5500" b="1" dirty="0"/>
              <a:t> ”</a:t>
            </a:r>
            <a:r>
              <a:rPr lang="fi-FI" sz="5500" b="1" dirty="0" err="1"/>
              <a:t>bad</a:t>
            </a:r>
            <a:r>
              <a:rPr lang="fi-FI" sz="5500" b="1" dirty="0"/>
              <a:t>” Stalin ”</a:t>
            </a:r>
            <a:r>
              <a:rPr lang="fi-FI" sz="5500" b="1" dirty="0" err="1"/>
              <a:t>bumbled</a:t>
            </a:r>
            <a:r>
              <a:rPr lang="fi-FI" sz="5500" b="1" dirty="0"/>
              <a:t> a </a:t>
            </a:r>
            <a:r>
              <a:rPr lang="fi-FI" sz="5500" b="1" dirty="0" err="1"/>
              <a:t>job</a:t>
            </a:r>
            <a:r>
              <a:rPr lang="fi-FI" sz="5500" b="1" dirty="0"/>
              <a:t>” of ”</a:t>
            </a:r>
            <a:r>
              <a:rPr lang="fi-FI" sz="5500" b="1" dirty="0" err="1"/>
              <a:t>good</a:t>
            </a:r>
            <a:r>
              <a:rPr lang="fi-FI" sz="5500" b="1" dirty="0"/>
              <a:t>” Lenin?</a:t>
            </a:r>
          </a:p>
          <a:p>
            <a:pPr marL="0" indent="0" algn="just">
              <a:buNone/>
            </a:pPr>
            <a:endParaRPr lang="fi-FI" sz="5100" dirty="0"/>
          </a:p>
          <a:p>
            <a:pPr marL="0" indent="0" algn="just">
              <a:buNone/>
            </a:pPr>
            <a:endParaRPr lang="fi-FI" sz="3800" dirty="0"/>
          </a:p>
          <a:p>
            <a:pPr marL="0" indent="0" algn="just">
              <a:buNone/>
            </a:pPr>
            <a:r>
              <a:rPr lang="en-GB" sz="4000" b="1" dirty="0"/>
              <a:t>Richard Pipes, well-known American historian: </a:t>
            </a:r>
          </a:p>
          <a:p>
            <a:pPr marL="0" indent="0" algn="just">
              <a:buNone/>
            </a:pPr>
            <a:r>
              <a:rPr lang="en-US" sz="4000" dirty="0"/>
              <a:t>“Stalin was a true Leninist in that he faithfully followed his patron’s political philosophy and practices. Every ingredient of what has come to be known as Stalinism save one – murdering fellow Communists – he had learned from Lenin.”</a:t>
            </a:r>
          </a:p>
          <a:p>
            <a:pPr marL="0" indent="0" algn="just">
              <a:buNone/>
            </a:pPr>
            <a:endParaRPr lang="fi-FI" sz="3800" dirty="0"/>
          </a:p>
          <a:p>
            <a:pPr marL="0" indent="0" algn="just">
              <a:buNone/>
            </a:pPr>
            <a:endParaRPr lang="fi-FI" sz="3800" dirty="0"/>
          </a:p>
          <a:p>
            <a:pPr marL="0" indent="0" algn="just">
              <a:buNone/>
            </a:pPr>
            <a:endParaRPr lang="en-US" sz="3800" dirty="0"/>
          </a:p>
          <a:p>
            <a:pPr marL="0" indent="0" algn="just">
              <a:buNone/>
            </a:pPr>
            <a:r>
              <a:rPr lang="en-US" sz="4000" dirty="0"/>
              <a:t>The </a:t>
            </a:r>
            <a:r>
              <a:rPr lang="en-US" sz="4000" b="1" dirty="0"/>
              <a:t>Red Terror</a:t>
            </a:r>
            <a:r>
              <a:rPr lang="fi-FI" sz="4000" dirty="0"/>
              <a:t>:</a:t>
            </a:r>
            <a:r>
              <a:rPr lang="en-US" sz="4000" dirty="0"/>
              <a:t> a campaign of mass killings and systematic oppression conducted by the Bolsheviks during the Civil War (1918–1922). Estimates for the total number of people killed in the Red Terror range from 10 000 to 1 500 000.</a:t>
            </a:r>
            <a:endParaRPr lang="fi-FI" sz="4000" dirty="0"/>
          </a:p>
          <a:p>
            <a:pPr marL="0" indent="0">
              <a:buNone/>
            </a:pPr>
            <a:endParaRPr lang="fi-FI" dirty="0"/>
          </a:p>
          <a:p>
            <a:pPr marL="0" indent="0">
              <a:buNone/>
            </a:pPr>
            <a:endParaRPr lang="en-US" dirty="0"/>
          </a:p>
        </p:txBody>
      </p:sp>
    </p:spTree>
    <p:extLst>
      <p:ext uri="{BB962C8B-B14F-4D97-AF65-F5344CB8AC3E}">
        <p14:creationId xmlns:p14="http://schemas.microsoft.com/office/powerpoint/2010/main" val="2775708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sz="3600" b="1" dirty="0" err="1"/>
              <a:t>The</a:t>
            </a:r>
            <a:r>
              <a:rPr lang="fi-FI" sz="3600" b="1" dirty="0"/>
              <a:t> </a:t>
            </a:r>
            <a:r>
              <a:rPr lang="fi-FI" sz="3600" b="1" dirty="0" err="1"/>
              <a:t>Khrushchev</a:t>
            </a:r>
            <a:r>
              <a:rPr lang="fi-FI" sz="3600" b="1" dirty="0"/>
              <a:t> </a:t>
            </a:r>
            <a:br>
              <a:rPr lang="fi-FI" sz="3600" b="1" dirty="0"/>
            </a:br>
            <a:r>
              <a:rPr lang="fi-FI" sz="3600" b="1" dirty="0"/>
              <a:t>“</a:t>
            </a:r>
            <a:r>
              <a:rPr lang="fi-FI" sz="3600" b="1" dirty="0" err="1"/>
              <a:t>thaw</a:t>
            </a:r>
            <a:r>
              <a:rPr lang="fi-FI" sz="3600" b="1" dirty="0"/>
              <a:t>/</a:t>
            </a:r>
            <a:r>
              <a:rPr lang="fi-FI" sz="3600" b="1" dirty="0" err="1"/>
              <a:t>snowbreak</a:t>
            </a:r>
            <a:r>
              <a:rPr lang="fi-FI" sz="3600" b="1" dirty="0"/>
              <a:t>” </a:t>
            </a:r>
            <a:br>
              <a:rPr lang="fi-FI" sz="3600" b="1" dirty="0"/>
            </a:br>
            <a:r>
              <a:rPr lang="fi-FI" sz="3600" b="1" dirty="0"/>
              <a:t>(1953-1964)</a:t>
            </a:r>
          </a:p>
        </p:txBody>
      </p:sp>
      <p:sp>
        <p:nvSpPr>
          <p:cNvPr id="3" name="Content Placeholder 2"/>
          <p:cNvSpPr>
            <a:spLocks noGrp="1"/>
          </p:cNvSpPr>
          <p:nvPr>
            <p:ph idx="1"/>
          </p:nvPr>
        </p:nvSpPr>
        <p:spPr>
          <a:xfrm>
            <a:off x="179511" y="1988840"/>
            <a:ext cx="8937893" cy="4843228"/>
          </a:xfrm>
        </p:spPr>
        <p:txBody>
          <a:bodyPr>
            <a:normAutofit/>
          </a:bodyPr>
          <a:lstStyle/>
          <a:p>
            <a:pPr marL="0" indent="0" algn="just">
              <a:buNone/>
            </a:pPr>
            <a:endParaRPr lang="en-GB" sz="2200" dirty="0">
              <a:solidFill>
                <a:srgbClr val="FF0000"/>
              </a:solidFill>
            </a:endParaRPr>
          </a:p>
          <a:p>
            <a:pPr marL="0" indent="0" algn="just">
              <a:buNone/>
            </a:pPr>
            <a:r>
              <a:rPr lang="en-GB" sz="2200" dirty="0">
                <a:solidFill>
                  <a:srgbClr val="FF0000"/>
                </a:solidFill>
              </a:rPr>
              <a:t>Khrushchev</a:t>
            </a:r>
            <a:r>
              <a:rPr lang="en-GB" sz="2200" dirty="0"/>
              <a:t>, an </a:t>
            </a:r>
            <a:r>
              <a:rPr lang="en-GB" sz="2200" dirty="0">
                <a:solidFill>
                  <a:srgbClr val="FF0000"/>
                </a:solidFill>
              </a:rPr>
              <a:t>agricultural specialist</a:t>
            </a:r>
            <a:r>
              <a:rPr lang="en-GB" sz="2200" dirty="0"/>
              <a:t>, had grown up in </a:t>
            </a:r>
            <a:r>
              <a:rPr lang="en-GB" sz="2200" dirty="0">
                <a:solidFill>
                  <a:srgbClr val="FF0000"/>
                </a:solidFill>
              </a:rPr>
              <a:t>Ukraine</a:t>
            </a:r>
            <a:r>
              <a:rPr lang="en-GB" sz="2200" dirty="0"/>
              <a:t>.</a:t>
            </a:r>
          </a:p>
          <a:p>
            <a:pPr marL="0" indent="0" algn="just">
              <a:buNone/>
            </a:pPr>
            <a:endParaRPr lang="en-GB" sz="2200" dirty="0"/>
          </a:p>
          <a:p>
            <a:pPr marL="0" indent="0" algn="just">
              <a:buNone/>
            </a:pPr>
            <a:r>
              <a:rPr lang="en-GB" sz="2200" dirty="0"/>
              <a:t>Policy of “</a:t>
            </a:r>
            <a:r>
              <a:rPr lang="en-GB" sz="2200" dirty="0">
                <a:solidFill>
                  <a:srgbClr val="FF0000"/>
                </a:solidFill>
              </a:rPr>
              <a:t>Reform Communism</a:t>
            </a:r>
            <a:r>
              <a:rPr lang="en-GB" sz="2200" dirty="0"/>
              <a:t>” to </a:t>
            </a:r>
            <a:r>
              <a:rPr lang="en-GB" sz="2200" dirty="0">
                <a:solidFill>
                  <a:srgbClr val="FF0000"/>
                </a:solidFill>
              </a:rPr>
              <a:t>humanize the Soviet system</a:t>
            </a:r>
            <a:r>
              <a:rPr lang="en-GB" sz="2200" dirty="0"/>
              <a:t>:</a:t>
            </a:r>
          </a:p>
          <a:p>
            <a:pPr marL="0" indent="0" algn="just">
              <a:buNone/>
            </a:pPr>
            <a:endParaRPr lang="fi-FI" sz="2200" dirty="0"/>
          </a:p>
          <a:p>
            <a:pPr marL="0" indent="0" algn="just">
              <a:buNone/>
            </a:pPr>
            <a:r>
              <a:rPr lang="en-GB" sz="2200" dirty="0"/>
              <a:t>- public </a:t>
            </a:r>
            <a:r>
              <a:rPr lang="en-GB" sz="2200" dirty="0">
                <a:solidFill>
                  <a:srgbClr val="FF0000"/>
                </a:solidFill>
              </a:rPr>
              <a:t>disavowal/rejection</a:t>
            </a:r>
            <a:r>
              <a:rPr lang="en-GB" sz="2200" dirty="0"/>
              <a:t> of </a:t>
            </a:r>
            <a:r>
              <a:rPr lang="en-GB" sz="2200" dirty="0">
                <a:solidFill>
                  <a:srgbClr val="FF0000"/>
                </a:solidFill>
              </a:rPr>
              <a:t>Stalinism</a:t>
            </a:r>
            <a:r>
              <a:rPr lang="en-GB" sz="2200" dirty="0"/>
              <a:t>; </a:t>
            </a:r>
          </a:p>
          <a:p>
            <a:pPr algn="just">
              <a:buFontTx/>
              <a:buChar char="-"/>
            </a:pPr>
            <a:r>
              <a:rPr lang="en-GB" sz="2200" dirty="0"/>
              <a:t>the greater </a:t>
            </a:r>
            <a:r>
              <a:rPr lang="en-GB" sz="2200" dirty="0">
                <a:solidFill>
                  <a:srgbClr val="FF0000"/>
                </a:solidFill>
              </a:rPr>
              <a:t>flexibility</a:t>
            </a:r>
            <a:r>
              <a:rPr lang="en-GB" sz="2200" dirty="0"/>
              <a:t> in </a:t>
            </a:r>
            <a:r>
              <a:rPr lang="en-GB" sz="2200" dirty="0">
                <a:solidFill>
                  <a:srgbClr val="FF0000"/>
                </a:solidFill>
              </a:rPr>
              <a:t>Soviet leadership </a:t>
            </a:r>
            <a:r>
              <a:rPr lang="en-GB" sz="2200" dirty="0"/>
              <a:t>after a long period of monolithic terror;</a:t>
            </a:r>
          </a:p>
          <a:p>
            <a:pPr algn="just">
              <a:buFontTx/>
              <a:buChar char="-"/>
            </a:pPr>
            <a:r>
              <a:rPr lang="en-GB" sz="2200" dirty="0"/>
              <a:t>Rehabilitation of repressed. </a:t>
            </a:r>
          </a:p>
          <a:p>
            <a:pPr marL="0" indent="0" algn="just">
              <a:buNone/>
            </a:pPr>
            <a:endParaRPr lang="en-GB" sz="2200" dirty="0"/>
          </a:p>
          <a:p>
            <a:pPr marL="0" indent="0" algn="just">
              <a:buNone/>
            </a:pPr>
            <a:r>
              <a:rPr lang="en-GB" sz="2200" dirty="0"/>
              <a:t>A greater </a:t>
            </a:r>
            <a:r>
              <a:rPr lang="en-GB" sz="2200" dirty="0">
                <a:solidFill>
                  <a:srgbClr val="FF0000"/>
                </a:solidFill>
              </a:rPr>
              <a:t>emphasis</a:t>
            </a:r>
            <a:r>
              <a:rPr lang="en-GB" sz="2200" dirty="0"/>
              <a:t> on </a:t>
            </a:r>
            <a:r>
              <a:rPr lang="en-GB" sz="2200" dirty="0">
                <a:solidFill>
                  <a:srgbClr val="FF0000"/>
                </a:solidFill>
              </a:rPr>
              <a:t>consumer goods</a:t>
            </a:r>
            <a:r>
              <a:rPr lang="en-GB" sz="2200" dirty="0"/>
              <a:t>. </a:t>
            </a:r>
            <a:endParaRPr lang="fi-FI" sz="2200" dirty="0"/>
          </a:p>
          <a:p>
            <a:pPr marL="0" indent="0" algn="just">
              <a:buNone/>
            </a:pPr>
            <a:endParaRPr lang="en-GB" sz="2000" dirty="0"/>
          </a:p>
        </p:txBody>
      </p:sp>
      <p:pic>
        <p:nvPicPr>
          <p:cNvPr id="1026" name="Picture 2" descr="E:\Russian_course2014\Only lectures\L1.Political economy of Russia\khruschche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7" y="25932"/>
            <a:ext cx="2241148" cy="2322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68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04" y="116632"/>
            <a:ext cx="9001000" cy="6624735"/>
          </a:xfrm>
          <a:prstGeom prst="rect">
            <a:avLst/>
          </a:prstGeom>
        </p:spPr>
      </p:pic>
    </p:spTree>
    <p:extLst>
      <p:ext uri="{BB962C8B-B14F-4D97-AF65-F5344CB8AC3E}">
        <p14:creationId xmlns:p14="http://schemas.microsoft.com/office/powerpoint/2010/main" val="1125731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 y="365125"/>
            <a:ext cx="5150350" cy="1807305"/>
          </a:xfrm>
        </p:spPr>
        <p:txBody>
          <a:bodyPr>
            <a:normAutofit/>
          </a:bodyPr>
          <a:lstStyle/>
          <a:p>
            <a:r>
              <a:rPr lang="fi-FI" b="1" i="1" dirty="0" err="1"/>
              <a:t>Early</a:t>
            </a:r>
            <a:r>
              <a:rPr lang="fi-FI" b="1" i="1" dirty="0"/>
              <a:t> 19th </a:t>
            </a:r>
            <a:r>
              <a:rPr lang="fi-FI" b="1" i="1" dirty="0" err="1"/>
              <a:t>century</a:t>
            </a:r>
            <a:r>
              <a:rPr lang="fi-FI" b="1" i="1" dirty="0"/>
              <a:t>  - </a:t>
            </a:r>
            <a:r>
              <a:rPr lang="fi-FI" b="1" i="1" dirty="0" err="1"/>
              <a:t>stagnation</a:t>
            </a:r>
            <a:endParaRPr lang="en-GB" b="1" i="1" dirty="0"/>
          </a:p>
        </p:txBody>
      </p:sp>
      <p:sp>
        <p:nvSpPr>
          <p:cNvPr id="3" name="Content Placeholder 2"/>
          <p:cNvSpPr>
            <a:spLocks noGrp="1"/>
          </p:cNvSpPr>
          <p:nvPr>
            <p:ph idx="1"/>
          </p:nvPr>
        </p:nvSpPr>
        <p:spPr>
          <a:xfrm>
            <a:off x="2286" y="1988840"/>
            <a:ext cx="5431524" cy="4608511"/>
          </a:xfrm>
        </p:spPr>
        <p:txBody>
          <a:bodyPr>
            <a:normAutofit/>
          </a:bodyPr>
          <a:lstStyle/>
          <a:p>
            <a:pPr marL="0" indent="0">
              <a:lnSpc>
                <a:spcPct val="90000"/>
              </a:lnSpc>
              <a:buNone/>
            </a:pPr>
            <a:r>
              <a:rPr lang="en-GB" sz="2000" dirty="0"/>
              <a:t>Russia exported large amounts of grain to Europe. </a:t>
            </a:r>
          </a:p>
          <a:p>
            <a:pPr marL="0" indent="0">
              <a:lnSpc>
                <a:spcPct val="90000"/>
              </a:lnSpc>
              <a:buNone/>
            </a:pPr>
            <a:endParaRPr lang="fi-FI" sz="2000" dirty="0"/>
          </a:p>
          <a:p>
            <a:pPr marL="0" indent="0">
              <a:lnSpc>
                <a:spcPct val="90000"/>
              </a:lnSpc>
              <a:buNone/>
            </a:pPr>
            <a:r>
              <a:rPr lang="en-GB" sz="2000" dirty="0"/>
              <a:t>Export revenues were not used as capital to develop an industrialised economy. </a:t>
            </a:r>
          </a:p>
          <a:p>
            <a:pPr marL="0" indent="0">
              <a:lnSpc>
                <a:spcPct val="90000"/>
              </a:lnSpc>
              <a:buNone/>
            </a:pPr>
            <a:endParaRPr lang="fi-FI" sz="2000" dirty="0"/>
          </a:p>
          <a:p>
            <a:pPr marL="0" indent="0">
              <a:lnSpc>
                <a:spcPct val="90000"/>
              </a:lnSpc>
              <a:buNone/>
            </a:pPr>
            <a:r>
              <a:rPr lang="en-GB" sz="2000" dirty="0"/>
              <a:t>Heavy industry was small when compared to Russia’s imperial rivals: Britain, France and Germany. </a:t>
            </a:r>
          </a:p>
          <a:p>
            <a:pPr marL="0" indent="0">
              <a:lnSpc>
                <a:spcPct val="90000"/>
              </a:lnSpc>
              <a:buNone/>
            </a:pPr>
            <a:endParaRPr lang="fi-FI" sz="2000" dirty="0"/>
          </a:p>
          <a:p>
            <a:pPr marL="0" indent="0">
              <a:lnSpc>
                <a:spcPct val="90000"/>
              </a:lnSpc>
              <a:buNone/>
            </a:pPr>
            <a:r>
              <a:rPr lang="en-GB" sz="2000" dirty="0"/>
              <a:t>Little technical innovation; most of Russia’s new technologies were imported from the West. </a:t>
            </a:r>
          </a:p>
          <a:p>
            <a:pPr marL="0" indent="0">
              <a:lnSpc>
                <a:spcPct val="90000"/>
              </a:lnSpc>
              <a:buNone/>
            </a:pPr>
            <a:endParaRPr lang="en-GB" sz="2000" dirty="0"/>
          </a:p>
          <a:p>
            <a:pPr marL="0" indent="0">
              <a:lnSpc>
                <a:spcPct val="90000"/>
              </a:lnSpc>
              <a:buNone/>
            </a:pPr>
            <a:r>
              <a:rPr lang="en-GB" sz="2000" dirty="0"/>
              <a:t>No adequate railway system. </a:t>
            </a:r>
          </a:p>
        </p:txBody>
      </p:sp>
      <p:pic>
        <p:nvPicPr>
          <p:cNvPr id="5" name="Picture 4" descr="A person with a beard and a hat&#10;&#10;Description automatically generated with low confidence">
            <a:extLst>
              <a:ext uri="{FF2B5EF4-FFF2-40B4-BE49-F238E27FC236}">
                <a16:creationId xmlns:a16="http://schemas.microsoft.com/office/drawing/2014/main" id="{13FA7F74-B0E7-4EB0-BC84-CA9232174A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 b="7991"/>
          <a:stretch/>
        </p:blipFill>
        <p:spPr>
          <a:xfrm>
            <a:off x="5436096" y="10"/>
            <a:ext cx="3707904"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Rectangle 5">
            <a:extLst>
              <a:ext uri="{FF2B5EF4-FFF2-40B4-BE49-F238E27FC236}">
                <a16:creationId xmlns:a16="http://schemas.microsoft.com/office/drawing/2014/main" id="{34F70C33-A263-464B-987A-46EAB907037A}"/>
              </a:ext>
            </a:extLst>
          </p:cNvPr>
          <p:cNvSpPr/>
          <p:nvPr/>
        </p:nvSpPr>
        <p:spPr>
          <a:xfrm>
            <a:off x="5580112" y="188640"/>
            <a:ext cx="338437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19th Century Portraits Of “Russian Types” by William Carrick</a:t>
            </a:r>
          </a:p>
        </p:txBody>
      </p:sp>
    </p:spTree>
    <p:extLst>
      <p:ext uri="{BB962C8B-B14F-4D97-AF65-F5344CB8AC3E}">
        <p14:creationId xmlns:p14="http://schemas.microsoft.com/office/powerpoint/2010/main" val="2895808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47058"/>
            <a:ext cx="4358060" cy="4602619"/>
          </a:xfrm>
          <a:prstGeom prst="rect">
            <a:avLst/>
          </a:prstGeom>
        </p:spPr>
      </p:pic>
      <p:pic>
        <p:nvPicPr>
          <p:cNvPr id="3" name="Picture 2"/>
          <p:cNvPicPr>
            <a:picLocks noChangeAspect="1"/>
          </p:cNvPicPr>
          <p:nvPr/>
        </p:nvPicPr>
        <p:blipFill>
          <a:blip r:embed="rId3"/>
          <a:stretch>
            <a:fillRect/>
          </a:stretch>
        </p:blipFill>
        <p:spPr>
          <a:xfrm>
            <a:off x="4427984" y="1124744"/>
            <a:ext cx="4621709" cy="4602620"/>
          </a:xfrm>
          <a:prstGeom prst="rect">
            <a:avLst/>
          </a:prstGeom>
        </p:spPr>
      </p:pic>
      <p:sp>
        <p:nvSpPr>
          <p:cNvPr id="4" name="Rectangle 3"/>
          <p:cNvSpPr/>
          <p:nvPr/>
        </p:nvSpPr>
        <p:spPr>
          <a:xfrm>
            <a:off x="971600" y="188640"/>
            <a:ext cx="7848872" cy="614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500" dirty="0" err="1"/>
              <a:t>Most</a:t>
            </a:r>
            <a:r>
              <a:rPr lang="fi-FI" sz="2500" dirty="0"/>
              <a:t> </a:t>
            </a:r>
            <a:r>
              <a:rPr lang="fi-FI" sz="2500" dirty="0" err="1"/>
              <a:t>known</a:t>
            </a:r>
            <a:r>
              <a:rPr lang="fi-FI" sz="2500" dirty="0"/>
              <a:t> </a:t>
            </a:r>
            <a:r>
              <a:rPr lang="fi-FI" sz="2500" dirty="0" err="1"/>
              <a:t>achievments</a:t>
            </a:r>
            <a:r>
              <a:rPr lang="fi-FI" sz="2500" dirty="0"/>
              <a:t> in </a:t>
            </a:r>
            <a:r>
              <a:rPr lang="fi-FI" sz="2500" dirty="0" err="1"/>
              <a:t>Khrushchev</a:t>
            </a:r>
            <a:r>
              <a:rPr lang="fi-FI" sz="2500" dirty="0"/>
              <a:t> </a:t>
            </a:r>
            <a:r>
              <a:rPr lang="fi-FI" sz="2500" dirty="0" err="1"/>
              <a:t>term</a:t>
            </a:r>
            <a:endParaRPr lang="fi-FI" sz="2500" dirty="0"/>
          </a:p>
        </p:txBody>
      </p:sp>
      <p:sp>
        <p:nvSpPr>
          <p:cNvPr id="5" name="Rectangle 4">
            <a:extLst>
              <a:ext uri="{FF2B5EF4-FFF2-40B4-BE49-F238E27FC236}">
                <a16:creationId xmlns:a16="http://schemas.microsoft.com/office/drawing/2014/main" id="{D8CBDDE4-AE4D-4175-871E-0605BD8B758B}"/>
              </a:ext>
            </a:extLst>
          </p:cNvPr>
          <p:cNvSpPr/>
          <p:nvPr/>
        </p:nvSpPr>
        <p:spPr>
          <a:xfrm>
            <a:off x="2699792" y="5727364"/>
            <a:ext cx="6428441" cy="91968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rPr>
              <a:t>Sergey </a:t>
            </a:r>
            <a:r>
              <a:rPr lang="en-US" b="1" dirty="0" err="1">
                <a:solidFill>
                  <a:schemeClr val="tx1"/>
                </a:solidFill>
                <a:effectLst>
                  <a:outerShdw blurRad="38100" dist="38100" dir="2700000" algn="tl">
                    <a:srgbClr val="000000">
                      <a:alpha val="43137"/>
                    </a:srgbClr>
                  </a:outerShdw>
                </a:effectLst>
              </a:rPr>
              <a:t>Koroljov</a:t>
            </a:r>
            <a:r>
              <a:rPr lang="en-US" dirty="0">
                <a:solidFill>
                  <a:schemeClr val="tx1"/>
                </a:solidFill>
              </a:rPr>
              <a:t>: He is regarded by many as the father of practical </a:t>
            </a:r>
            <a:r>
              <a:rPr lang="en-US" dirty="0">
                <a:solidFill>
                  <a:schemeClr val="tx1"/>
                </a:solidFill>
                <a:hlinkClick r:id="rId4" tooltip="Astronautics">
                  <a:extLst>
                    <a:ext uri="{A12FA001-AC4F-418D-AE19-62706E023703}">
                      <ahyp:hlinkClr xmlns:ahyp="http://schemas.microsoft.com/office/drawing/2018/hyperlinkcolor" val="tx"/>
                    </a:ext>
                  </a:extLst>
                </a:hlinkClick>
              </a:rPr>
              <a:t>astronautics</a:t>
            </a:r>
            <a:r>
              <a:rPr lang="en-US" dirty="0">
                <a:solidFill>
                  <a:schemeClr val="tx1"/>
                </a:solidFill>
              </a:rPr>
              <a:t>. He was involved into the development of Sputnik 1 on which </a:t>
            </a:r>
            <a:r>
              <a:rPr lang="en-US" b="1" dirty="0">
                <a:solidFill>
                  <a:schemeClr val="tx1"/>
                </a:solidFill>
                <a:effectLst>
                  <a:outerShdw blurRad="38100" dist="38100" dir="2700000" algn="tl">
                    <a:srgbClr val="000000">
                      <a:alpha val="43137"/>
                    </a:srgbClr>
                  </a:outerShdw>
                </a:effectLst>
              </a:rPr>
              <a:t>Yuri Gagarin </a:t>
            </a:r>
            <a:r>
              <a:rPr lang="en-US" dirty="0">
                <a:solidFill>
                  <a:schemeClr val="tx1"/>
                </a:solidFill>
              </a:rPr>
              <a:t>went into Space</a:t>
            </a:r>
            <a:r>
              <a:rPr lang="en-US" dirty="0"/>
              <a:t>.</a:t>
            </a:r>
            <a:endParaRPr lang="LID4096" dirty="0"/>
          </a:p>
        </p:txBody>
      </p:sp>
    </p:spTree>
    <p:extLst>
      <p:ext uri="{BB962C8B-B14F-4D97-AF65-F5344CB8AC3E}">
        <p14:creationId xmlns:p14="http://schemas.microsoft.com/office/powerpoint/2010/main" val="2890213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err="1"/>
              <a:t>Results</a:t>
            </a:r>
            <a:r>
              <a:rPr lang="fi-FI" dirty="0"/>
              <a:t> of </a:t>
            </a:r>
            <a:r>
              <a:rPr lang="fi-FI" dirty="0" err="1"/>
              <a:t>the</a:t>
            </a:r>
            <a:r>
              <a:rPr lang="fi-FI" dirty="0"/>
              <a:t> </a:t>
            </a:r>
            <a:r>
              <a:rPr lang="fi-FI" dirty="0" err="1"/>
              <a:t>Khrushchev</a:t>
            </a:r>
            <a:r>
              <a:rPr lang="fi-FI" dirty="0"/>
              <a:t> </a:t>
            </a:r>
            <a:r>
              <a:rPr lang="fi-FI" dirty="0" err="1"/>
              <a:t>term</a:t>
            </a:r>
            <a:endParaRPr lang="en-GB" b="1" i="1" dirty="0"/>
          </a:p>
        </p:txBody>
      </p:sp>
      <p:sp>
        <p:nvSpPr>
          <p:cNvPr id="3" name="Content Placeholder 2"/>
          <p:cNvSpPr>
            <a:spLocks noGrp="1"/>
          </p:cNvSpPr>
          <p:nvPr>
            <p:ph idx="1"/>
          </p:nvPr>
        </p:nvSpPr>
        <p:spPr>
          <a:xfrm>
            <a:off x="179512" y="1196752"/>
            <a:ext cx="8784976" cy="5386610"/>
          </a:xfrm>
        </p:spPr>
        <p:txBody>
          <a:bodyPr>
            <a:normAutofit/>
          </a:bodyPr>
          <a:lstStyle/>
          <a:p>
            <a:pPr marL="0" indent="0">
              <a:spcBef>
                <a:spcPts val="0"/>
              </a:spcBef>
              <a:buNone/>
            </a:pPr>
            <a:r>
              <a:rPr lang="fi-FI" sz="2600" b="1" dirty="0">
                <a:solidFill>
                  <a:srgbClr val="FF0000"/>
                </a:solidFill>
                <a:effectLst>
                  <a:outerShdw blurRad="38100" dist="38100" dir="2700000" algn="tl">
                    <a:srgbClr val="000000">
                      <a:alpha val="43137"/>
                    </a:srgbClr>
                  </a:outerShdw>
                </a:effectLst>
              </a:rPr>
              <a:t>”+”:</a:t>
            </a:r>
          </a:p>
          <a:p>
            <a:pPr>
              <a:spcBef>
                <a:spcPts val="0"/>
              </a:spcBef>
              <a:buFontTx/>
              <a:buChar char="-"/>
            </a:pPr>
            <a:r>
              <a:rPr lang="en-GB" sz="2000" dirty="0">
                <a:solidFill>
                  <a:srgbClr val="FF0000"/>
                </a:solidFill>
              </a:rPr>
              <a:t>Softening domestic and foreign regime;</a:t>
            </a:r>
          </a:p>
          <a:p>
            <a:pPr>
              <a:spcBef>
                <a:spcPts val="0"/>
              </a:spcBef>
              <a:buFontTx/>
              <a:buChar char="-"/>
            </a:pPr>
            <a:endParaRPr lang="en-GB" sz="2000" dirty="0">
              <a:solidFill>
                <a:srgbClr val="FF0000"/>
              </a:solidFill>
            </a:endParaRPr>
          </a:p>
          <a:p>
            <a:pPr>
              <a:spcBef>
                <a:spcPts val="0"/>
              </a:spcBef>
              <a:buFontTx/>
              <a:buChar char="-"/>
            </a:pPr>
            <a:r>
              <a:rPr lang="en-GB" sz="2000" dirty="0">
                <a:solidFill>
                  <a:srgbClr val="FF0000"/>
                </a:solidFill>
              </a:rPr>
              <a:t>Raising living standards;</a:t>
            </a:r>
          </a:p>
          <a:p>
            <a:pPr marL="0" indent="0">
              <a:spcBef>
                <a:spcPts val="0"/>
              </a:spcBef>
              <a:buNone/>
            </a:pPr>
            <a:endParaRPr lang="en-GB" sz="2000" dirty="0">
              <a:solidFill>
                <a:srgbClr val="FF0000"/>
              </a:solidFill>
            </a:endParaRPr>
          </a:p>
          <a:p>
            <a:pPr>
              <a:spcBef>
                <a:spcPts val="0"/>
              </a:spcBef>
              <a:buFontTx/>
              <a:buChar char="-"/>
            </a:pPr>
            <a:r>
              <a:rPr lang="en-GB" sz="2000" dirty="0">
                <a:solidFill>
                  <a:srgbClr val="FF0000"/>
                </a:solidFill>
              </a:rPr>
              <a:t>Scientific and cultural achievements. </a:t>
            </a:r>
          </a:p>
          <a:p>
            <a:pPr marL="0" indent="0">
              <a:spcBef>
                <a:spcPts val="0"/>
              </a:spcBef>
              <a:buNone/>
            </a:pPr>
            <a:endParaRPr lang="en-GB" sz="2000" dirty="0">
              <a:solidFill>
                <a:srgbClr val="FF0000"/>
              </a:solidFill>
            </a:endParaRPr>
          </a:p>
          <a:p>
            <a:pPr marL="0" indent="0">
              <a:spcBef>
                <a:spcPts val="0"/>
              </a:spcBef>
              <a:buNone/>
            </a:pPr>
            <a:r>
              <a:rPr lang="en-GB" sz="2600" b="1" dirty="0">
                <a:solidFill>
                  <a:srgbClr val="0070C0"/>
                </a:solidFill>
                <a:effectLst>
                  <a:outerShdw blurRad="38100" dist="38100" dir="2700000" algn="tl">
                    <a:srgbClr val="000000">
                      <a:alpha val="43137"/>
                    </a:srgbClr>
                  </a:outerShdw>
                </a:effectLst>
              </a:rPr>
              <a:t>“-”: </a:t>
            </a:r>
          </a:p>
          <a:p>
            <a:pPr>
              <a:spcBef>
                <a:spcPts val="0"/>
              </a:spcBef>
              <a:buFontTx/>
              <a:buChar char="-"/>
            </a:pPr>
            <a:r>
              <a:rPr lang="en-GB" sz="2000" dirty="0">
                <a:solidFill>
                  <a:srgbClr val="0070C0"/>
                </a:solidFill>
              </a:rPr>
              <a:t>His plans for growing corn and increasing meat and dairy production failed. </a:t>
            </a:r>
          </a:p>
          <a:p>
            <a:pPr marL="0" indent="0">
              <a:spcBef>
                <a:spcPts val="0"/>
              </a:spcBef>
              <a:buNone/>
            </a:pPr>
            <a:endParaRPr lang="fi-FI" sz="2000" dirty="0">
              <a:solidFill>
                <a:srgbClr val="0070C0"/>
              </a:solidFill>
            </a:endParaRPr>
          </a:p>
          <a:p>
            <a:pPr>
              <a:spcBef>
                <a:spcPts val="0"/>
              </a:spcBef>
              <a:buFontTx/>
              <a:buChar char="-"/>
            </a:pPr>
            <a:r>
              <a:rPr lang="en-GB" sz="2000" dirty="0">
                <a:solidFill>
                  <a:srgbClr val="0070C0"/>
                </a:solidFill>
              </a:rPr>
              <a:t>His reorganization of collective farms into larger units produced confusion in the countryside.</a:t>
            </a:r>
          </a:p>
          <a:p>
            <a:pPr marL="0" indent="0">
              <a:spcBef>
                <a:spcPts val="0"/>
              </a:spcBef>
              <a:buNone/>
            </a:pPr>
            <a:endParaRPr lang="en-GB" sz="2000" dirty="0">
              <a:solidFill>
                <a:srgbClr val="0070C0"/>
              </a:solidFill>
            </a:endParaRPr>
          </a:p>
          <a:p>
            <a:pPr marL="0" indent="0">
              <a:spcBef>
                <a:spcPts val="0"/>
              </a:spcBef>
              <a:buNone/>
            </a:pPr>
            <a:r>
              <a:rPr lang="en-GB" sz="2000" dirty="0">
                <a:solidFill>
                  <a:srgbClr val="0070C0"/>
                </a:solidFill>
              </a:rPr>
              <a:t>-Inconsistency, incoherence, populism. </a:t>
            </a:r>
          </a:p>
          <a:p>
            <a:pPr marL="0" indent="0">
              <a:buNone/>
            </a:pPr>
            <a:endParaRPr lang="en-GB" sz="2000" dirty="0">
              <a:solidFill>
                <a:srgbClr val="0070C0"/>
              </a:solidFill>
            </a:endParaRPr>
          </a:p>
          <a:p>
            <a:pPr>
              <a:buFontTx/>
              <a:buChar char="-"/>
            </a:pPr>
            <a:r>
              <a:rPr lang="en-GB" sz="2000" dirty="0">
                <a:solidFill>
                  <a:srgbClr val="0070C0"/>
                </a:solidFill>
              </a:rPr>
              <a:t>The decentralization of industry </a:t>
            </a:r>
            <a:r>
              <a:rPr lang="en-US" sz="2000" b="1" dirty="0">
                <a:solidFill>
                  <a:srgbClr val="0070C0"/>
                </a:solidFill>
                <a:effectLst>
                  <a:outerShdw blurRad="38100" dist="38100" dir="2700000" algn="tl">
                    <a:srgbClr val="000000">
                      <a:alpha val="43137"/>
                    </a:srgbClr>
                  </a:outerShdw>
                </a:effectLst>
                <a:sym typeface="Wingdings" panose="05000000000000000000" pitchFamily="2" charset="2"/>
              </a:rPr>
              <a:t> </a:t>
            </a:r>
            <a:r>
              <a:rPr lang="en-GB" sz="2000" dirty="0">
                <a:solidFill>
                  <a:srgbClr val="0070C0"/>
                </a:solidFill>
              </a:rPr>
              <a:t>led to disruption and inefficiency.</a:t>
            </a:r>
          </a:p>
          <a:p>
            <a:pPr marL="0" indent="0">
              <a:spcBef>
                <a:spcPts val="0"/>
              </a:spcBef>
              <a:buNone/>
            </a:pPr>
            <a:endParaRPr lang="en-GB" sz="2000" dirty="0">
              <a:solidFill>
                <a:srgbClr val="FF0000"/>
              </a:solidFill>
            </a:endParaRPr>
          </a:p>
          <a:p>
            <a:pPr marL="0" indent="0">
              <a:spcBef>
                <a:spcPts val="0"/>
              </a:spcBef>
              <a:buNone/>
            </a:pPr>
            <a:endParaRPr lang="en-GB" sz="2000" dirty="0">
              <a:solidFill>
                <a:srgbClr val="FF0000"/>
              </a:solidFill>
            </a:endParaRPr>
          </a:p>
        </p:txBody>
      </p:sp>
    </p:spTree>
    <p:extLst>
      <p:ext uri="{BB962C8B-B14F-4D97-AF65-F5344CB8AC3E}">
        <p14:creationId xmlns:p14="http://schemas.microsoft.com/office/powerpoint/2010/main" val="1378008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b="1" i="1" dirty="0" err="1"/>
              <a:t>End</a:t>
            </a:r>
            <a:r>
              <a:rPr lang="fi-FI" b="1" i="1" dirty="0"/>
              <a:t> in </a:t>
            </a:r>
            <a:r>
              <a:rPr lang="fi-FI" b="1" i="1" dirty="0" err="1"/>
              <a:t>power</a:t>
            </a:r>
            <a:r>
              <a:rPr lang="fi-FI" b="1" i="1" dirty="0"/>
              <a:t> </a:t>
            </a:r>
            <a:endParaRPr lang="en-GB" b="1" i="1" dirty="0"/>
          </a:p>
        </p:txBody>
      </p:sp>
      <p:sp>
        <p:nvSpPr>
          <p:cNvPr id="3" name="Content Placeholder 2"/>
          <p:cNvSpPr>
            <a:spLocks noGrp="1"/>
          </p:cNvSpPr>
          <p:nvPr>
            <p:ph idx="1"/>
          </p:nvPr>
        </p:nvSpPr>
        <p:spPr>
          <a:xfrm>
            <a:off x="179512" y="1268760"/>
            <a:ext cx="8856984" cy="5472608"/>
          </a:xfrm>
        </p:spPr>
        <p:txBody>
          <a:bodyPr>
            <a:normAutofit/>
          </a:bodyPr>
          <a:lstStyle/>
          <a:p>
            <a:pPr marL="0" indent="0">
              <a:spcBef>
                <a:spcPts val="0"/>
              </a:spcBef>
              <a:buNone/>
            </a:pPr>
            <a:r>
              <a:rPr lang="en-GB" b="1" dirty="0">
                <a:effectLst>
                  <a:outerShdw blurRad="38100" dist="38100" dir="2700000" algn="tl">
                    <a:srgbClr val="000000">
                      <a:alpha val="43137"/>
                    </a:srgbClr>
                  </a:outerShdw>
                </a:effectLst>
              </a:rPr>
              <a:t>By 1964: </a:t>
            </a:r>
          </a:p>
          <a:p>
            <a:pPr marL="0" indent="0">
              <a:buNone/>
            </a:pPr>
            <a:r>
              <a:rPr lang="en-GB" dirty="0"/>
              <a:t>Industrial growth had slowed</a:t>
            </a:r>
            <a:r>
              <a:rPr lang="fi-FI" dirty="0"/>
              <a:t>;</a:t>
            </a:r>
          </a:p>
          <a:p>
            <a:pPr marL="0" indent="0">
              <a:buNone/>
            </a:pPr>
            <a:r>
              <a:rPr lang="en-GB" dirty="0"/>
              <a:t>Agriculture showed no new progress. </a:t>
            </a:r>
          </a:p>
          <a:p>
            <a:pPr marL="0" indent="0">
              <a:buNone/>
            </a:pPr>
            <a:endParaRPr lang="fi-FI" dirty="0"/>
          </a:p>
          <a:p>
            <a:pPr marL="0" indent="0">
              <a:buNone/>
            </a:pPr>
            <a:r>
              <a:rPr lang="en-GB" dirty="0"/>
              <a:t>In October 1964, while Khrushchev was vacationing in Crimea, the Presidium voted him out of office.</a:t>
            </a:r>
          </a:p>
        </p:txBody>
      </p:sp>
    </p:spTree>
    <p:extLst>
      <p:ext uri="{BB962C8B-B14F-4D97-AF65-F5344CB8AC3E}">
        <p14:creationId xmlns:p14="http://schemas.microsoft.com/office/powerpoint/2010/main" val="500277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fi-FI" sz="4300" b="1" i="1"/>
              <a:t>Leonid Brezhnev`s Era (1964-1982).</a:t>
            </a:r>
            <a:br>
              <a:rPr lang="fi-FI" sz="4300" b="1" i="1"/>
            </a:br>
            <a:r>
              <a:rPr lang="fi-FI" sz="4300" b="1" i="1"/>
              <a:t>Basic facts </a:t>
            </a:r>
            <a:endParaRPr lang="en-GB" sz="4300" b="1" i="1"/>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1863112"/>
            <a:ext cx="5327374" cy="4823392"/>
          </a:xfrm>
        </p:spPr>
        <p:txBody>
          <a:bodyPr anchor="t">
            <a:normAutofit/>
          </a:bodyPr>
          <a:lstStyle/>
          <a:p>
            <a:pPr>
              <a:lnSpc>
                <a:spcPct val="90000"/>
              </a:lnSpc>
            </a:pPr>
            <a:r>
              <a:rPr lang="en-GB" sz="2200" dirty="0"/>
              <a:t>Brezhnev was born in 1906 in the Ukraine. Ukraine-Russian origin. </a:t>
            </a:r>
          </a:p>
          <a:p>
            <a:pPr>
              <a:lnSpc>
                <a:spcPct val="90000"/>
              </a:lnSpc>
            </a:pPr>
            <a:endParaRPr lang="fi-FI" sz="2200" dirty="0"/>
          </a:p>
          <a:p>
            <a:pPr>
              <a:lnSpc>
                <a:spcPct val="90000"/>
              </a:lnSpc>
            </a:pPr>
            <a:r>
              <a:rPr lang="en-GB" sz="2200" dirty="0"/>
              <a:t>Brezhnev led the USSR as </a:t>
            </a:r>
            <a:r>
              <a:rPr lang="en-GB" sz="2200" b="1" dirty="0">
                <a:solidFill>
                  <a:srgbClr val="FF0000"/>
                </a:solidFill>
                <a:effectLst>
                  <a:outerShdw blurRad="38100" dist="38100" dir="2700000" algn="tl">
                    <a:srgbClr val="000000">
                      <a:alpha val="43137"/>
                    </a:srgbClr>
                  </a:outerShdw>
                </a:effectLst>
              </a:rPr>
              <a:t>the Cold War </a:t>
            </a:r>
            <a:r>
              <a:rPr lang="en-GB" sz="2200" dirty="0"/>
              <a:t>developed throughout the 1960’s. </a:t>
            </a:r>
          </a:p>
          <a:p>
            <a:pPr>
              <a:lnSpc>
                <a:spcPct val="90000"/>
              </a:lnSpc>
            </a:pPr>
            <a:endParaRPr lang="en-GB" sz="2200" dirty="0"/>
          </a:p>
          <a:p>
            <a:pPr>
              <a:lnSpc>
                <a:spcPct val="90000"/>
              </a:lnSpc>
            </a:pPr>
            <a:r>
              <a:rPr lang="en-GB" sz="2200" dirty="0"/>
              <a:t>It was a dangerous era as a result of </a:t>
            </a:r>
            <a:r>
              <a:rPr lang="en-GB" sz="2200" b="1" dirty="0">
                <a:solidFill>
                  <a:srgbClr val="FF0000"/>
                </a:solidFill>
                <a:effectLst>
                  <a:outerShdw blurRad="38100" dist="38100" dir="2700000" algn="tl">
                    <a:srgbClr val="000000">
                      <a:alpha val="43137"/>
                    </a:srgbClr>
                  </a:outerShdw>
                </a:effectLst>
              </a:rPr>
              <a:t>the nuclear arms race between the USA and USSR.</a:t>
            </a:r>
          </a:p>
          <a:p>
            <a:pPr marL="0" indent="0">
              <a:lnSpc>
                <a:spcPct val="90000"/>
              </a:lnSpc>
              <a:buNone/>
            </a:pPr>
            <a:endParaRPr lang="en-GB" sz="2200" dirty="0"/>
          </a:p>
          <a:p>
            <a:pPr>
              <a:lnSpc>
                <a:spcPct val="90000"/>
              </a:lnSpc>
            </a:pPr>
            <a:r>
              <a:rPr lang="en-GB" sz="2200" dirty="0"/>
              <a:t>Leonid Brezhnev died on November 10th 1982. </a:t>
            </a:r>
          </a:p>
        </p:txBody>
      </p:sp>
      <p:pic>
        <p:nvPicPr>
          <p:cNvPr id="4" name="Picture 2" descr="E:\Russian_course2014\Only lectures\L1.Political economy of Russia\brezhnev3.jpg"/>
          <p:cNvPicPr>
            <a:picLocks noChangeAspect="1" noChangeArrowheads="1"/>
          </p:cNvPicPr>
          <p:nvPr/>
        </p:nvPicPr>
        <p:blipFill rotWithShape="1">
          <a:blip r:embed="rId2">
            <a:extLst>
              <a:ext uri="{28A0092B-C50C-407E-A947-70E740481C1C}">
                <a14:useLocalDpi xmlns:a14="http://schemas.microsoft.com/office/drawing/2010/main" val="0"/>
              </a:ext>
            </a:extLst>
          </a:blip>
          <a:srcRect r="11009" b="-1"/>
          <a:stretch/>
        </p:blipFill>
        <p:spPr bwMode="auto">
          <a:xfrm>
            <a:off x="5756743" y="2093976"/>
            <a:ext cx="2955798" cy="409651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2EC843C0-86D6-4E1B-B007-CFA75EEED301}"/>
              </a:ext>
            </a:extLst>
          </p:cNvPr>
          <p:cNvCxnSpPr/>
          <p:nvPr/>
        </p:nvCxnSpPr>
        <p:spPr>
          <a:xfrm>
            <a:off x="5292080" y="3140968"/>
            <a:ext cx="0" cy="115212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30533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i="1" dirty="0"/>
              <a:t>Leonid </a:t>
            </a:r>
            <a:r>
              <a:rPr lang="fi-FI" b="1" i="1" dirty="0" err="1"/>
              <a:t>Brezhnev`s</a:t>
            </a:r>
            <a:r>
              <a:rPr lang="fi-FI" b="1" i="1" dirty="0"/>
              <a:t> Era (1964-1982).</a:t>
            </a:r>
            <a:br>
              <a:rPr lang="fi-FI" b="1" i="1" dirty="0"/>
            </a:br>
            <a:r>
              <a:rPr lang="fi-FI" b="1" i="1" dirty="0" err="1"/>
              <a:t>Socio-economic</a:t>
            </a:r>
            <a:r>
              <a:rPr lang="fi-FI" b="1" i="1" dirty="0"/>
              <a:t> </a:t>
            </a:r>
            <a:r>
              <a:rPr lang="fi-FI" b="1" i="1" dirty="0" err="1"/>
              <a:t>achievements</a:t>
            </a:r>
            <a:r>
              <a:rPr lang="fi-FI" b="1" i="1" dirty="0"/>
              <a:t> </a:t>
            </a:r>
            <a:endParaRPr lang="en-GB" b="1" i="1" dirty="0"/>
          </a:p>
        </p:txBody>
      </p:sp>
      <p:sp>
        <p:nvSpPr>
          <p:cNvPr id="3" name="Content Placeholder 2"/>
          <p:cNvSpPr>
            <a:spLocks noGrp="1"/>
          </p:cNvSpPr>
          <p:nvPr>
            <p:ph idx="1"/>
          </p:nvPr>
        </p:nvSpPr>
        <p:spPr>
          <a:xfrm>
            <a:off x="107504" y="1600200"/>
            <a:ext cx="9036496" cy="5257800"/>
          </a:xfrm>
        </p:spPr>
        <p:txBody>
          <a:bodyPr>
            <a:noAutofit/>
          </a:bodyPr>
          <a:lstStyle/>
          <a:p>
            <a:pPr marL="0" indent="0">
              <a:spcBef>
                <a:spcPts val="0"/>
              </a:spcBef>
              <a:buNone/>
            </a:pPr>
            <a:r>
              <a:rPr lang="en-GB" sz="1900" dirty="0"/>
              <a:t>Under </a:t>
            </a:r>
            <a:r>
              <a:rPr lang="en-GB" sz="1900" dirty="0">
                <a:solidFill>
                  <a:srgbClr val="FF0000"/>
                </a:solidFill>
              </a:rPr>
              <a:t>Brezhnev</a:t>
            </a:r>
            <a:r>
              <a:rPr lang="en-GB" sz="1900" dirty="0"/>
              <a:t>, </a:t>
            </a:r>
            <a:r>
              <a:rPr lang="en-GB" sz="1900" dirty="0">
                <a:solidFill>
                  <a:srgbClr val="FF0000"/>
                </a:solidFill>
              </a:rPr>
              <a:t>Russia dominated </a:t>
            </a:r>
            <a:r>
              <a:rPr lang="en-GB" sz="1900" dirty="0"/>
              <a:t>the U.S.S.R. as never before. </a:t>
            </a:r>
          </a:p>
          <a:p>
            <a:pPr marL="0" indent="0">
              <a:spcBef>
                <a:spcPts val="0"/>
              </a:spcBef>
              <a:buNone/>
            </a:pPr>
            <a:endParaRPr lang="en-GB" sz="1900" dirty="0"/>
          </a:p>
          <a:p>
            <a:pPr marL="0" indent="0">
              <a:spcBef>
                <a:spcPts val="0"/>
              </a:spcBef>
              <a:buNone/>
            </a:pPr>
            <a:r>
              <a:rPr lang="en-GB" sz="1900" dirty="0">
                <a:solidFill>
                  <a:srgbClr val="FF0000"/>
                </a:solidFill>
              </a:rPr>
              <a:t>Three-fourths of the defence industries</a:t>
            </a:r>
            <a:r>
              <a:rPr lang="en-GB" sz="1900" dirty="0"/>
              <a:t>, the priority sector, were </a:t>
            </a:r>
            <a:r>
              <a:rPr lang="en-GB" sz="1900" dirty="0">
                <a:solidFill>
                  <a:srgbClr val="FF0000"/>
                </a:solidFill>
              </a:rPr>
              <a:t>in Russia</a:t>
            </a:r>
            <a:r>
              <a:rPr lang="en-GB" sz="1900" dirty="0"/>
              <a:t>.</a:t>
            </a:r>
          </a:p>
          <a:p>
            <a:pPr marL="0" indent="0">
              <a:spcBef>
                <a:spcPts val="0"/>
              </a:spcBef>
              <a:buNone/>
            </a:pPr>
            <a:endParaRPr lang="en-GB" sz="1900" dirty="0"/>
          </a:p>
          <a:p>
            <a:pPr marL="0" indent="0">
              <a:spcBef>
                <a:spcPts val="0"/>
              </a:spcBef>
              <a:buNone/>
            </a:pPr>
            <a:r>
              <a:rPr lang="en-GB" sz="1900" dirty="0"/>
              <a:t>Russia accounted for about </a:t>
            </a:r>
            <a:r>
              <a:rPr lang="en-GB" sz="1900" dirty="0">
                <a:solidFill>
                  <a:srgbClr val="FF0000"/>
                </a:solidFill>
              </a:rPr>
              <a:t>three-fourths of the Soviet gross national product</a:t>
            </a:r>
            <a:r>
              <a:rPr lang="en-GB" sz="1900" dirty="0"/>
              <a:t>. </a:t>
            </a:r>
          </a:p>
          <a:p>
            <a:pPr marL="0" indent="0">
              <a:spcBef>
                <a:spcPts val="0"/>
              </a:spcBef>
              <a:buNone/>
            </a:pPr>
            <a:endParaRPr lang="en-GB" sz="1900" dirty="0"/>
          </a:p>
          <a:p>
            <a:pPr marL="0" indent="0">
              <a:spcBef>
                <a:spcPts val="0"/>
              </a:spcBef>
              <a:buNone/>
            </a:pPr>
            <a:r>
              <a:rPr lang="en-GB" sz="1900" dirty="0"/>
              <a:t>The rapid </a:t>
            </a:r>
            <a:r>
              <a:rPr lang="en-GB" sz="1900" dirty="0">
                <a:solidFill>
                  <a:srgbClr val="FF0000"/>
                </a:solidFill>
              </a:rPr>
              <a:t>expansion</a:t>
            </a:r>
            <a:r>
              <a:rPr lang="en-GB" sz="1900" dirty="0"/>
              <a:t> of the </a:t>
            </a:r>
            <a:r>
              <a:rPr lang="en-GB" sz="1900" dirty="0">
                <a:solidFill>
                  <a:srgbClr val="FF0000"/>
                </a:solidFill>
              </a:rPr>
              <a:t>chemical, oil, and gas industries </a:t>
            </a:r>
            <a:r>
              <a:rPr lang="en-GB" sz="1900" dirty="0"/>
              <a:t>boosted exports </a:t>
            </a:r>
            <a:r>
              <a:rPr lang="en-GB" sz="1900" dirty="0">
                <a:sym typeface="Wingdings" panose="05000000000000000000" pitchFamily="2" charset="2"/>
              </a:rPr>
              <a:t></a:t>
            </a:r>
            <a:r>
              <a:rPr lang="en-GB" sz="1900" dirty="0"/>
              <a:t> </a:t>
            </a:r>
          </a:p>
          <a:p>
            <a:pPr marL="0" indent="0">
              <a:spcBef>
                <a:spcPts val="0"/>
              </a:spcBef>
              <a:buNone/>
            </a:pPr>
            <a:r>
              <a:rPr lang="en-GB" sz="1900" dirty="0"/>
              <a:t>Russia earned most of the union’s hard-currency income. </a:t>
            </a:r>
          </a:p>
          <a:p>
            <a:pPr marL="0" indent="0">
              <a:spcBef>
                <a:spcPts val="0"/>
              </a:spcBef>
              <a:buNone/>
            </a:pPr>
            <a:endParaRPr lang="en-GB" sz="1900" dirty="0"/>
          </a:p>
          <a:p>
            <a:pPr marL="0" indent="0">
              <a:spcBef>
                <a:spcPts val="0"/>
              </a:spcBef>
              <a:buNone/>
            </a:pPr>
            <a:r>
              <a:rPr lang="en-GB" sz="1900" dirty="0"/>
              <a:t>The </a:t>
            </a:r>
            <a:r>
              <a:rPr lang="en-GB" sz="1900" dirty="0">
                <a:solidFill>
                  <a:srgbClr val="FF0000"/>
                </a:solidFill>
              </a:rPr>
              <a:t>middle class grew in size</a:t>
            </a:r>
            <a:r>
              <a:rPr lang="en-GB" sz="1900" dirty="0"/>
              <a:t>, as did its </a:t>
            </a:r>
            <a:r>
              <a:rPr lang="en-GB" sz="1900" dirty="0">
                <a:solidFill>
                  <a:srgbClr val="FF0000"/>
                </a:solidFill>
              </a:rPr>
              <a:t>average salary</a:t>
            </a:r>
            <a:r>
              <a:rPr lang="en-GB" sz="1900" dirty="0"/>
              <a:t>: more than </a:t>
            </a:r>
            <a:r>
              <a:rPr lang="en-GB" sz="1900" dirty="0">
                <a:solidFill>
                  <a:srgbClr val="FF0000"/>
                </a:solidFill>
              </a:rPr>
              <a:t>doubled</a:t>
            </a:r>
            <a:r>
              <a:rPr lang="en-GB" sz="1900" dirty="0"/>
              <a:t> in </a:t>
            </a:r>
            <a:r>
              <a:rPr lang="en-GB" sz="1900" dirty="0">
                <a:solidFill>
                  <a:srgbClr val="FF0000"/>
                </a:solidFill>
              </a:rPr>
              <a:t>two decades</a:t>
            </a:r>
            <a:r>
              <a:rPr lang="en-GB" sz="1900" dirty="0"/>
              <a:t>. </a:t>
            </a:r>
          </a:p>
          <a:p>
            <a:pPr marL="0" indent="0">
              <a:spcBef>
                <a:spcPts val="0"/>
              </a:spcBef>
              <a:buNone/>
            </a:pPr>
            <a:endParaRPr lang="en-GB" sz="1900" dirty="0"/>
          </a:p>
          <a:p>
            <a:pPr marL="0" indent="0">
              <a:spcBef>
                <a:spcPts val="0"/>
              </a:spcBef>
              <a:buNone/>
            </a:pPr>
            <a:r>
              <a:rPr lang="en-GB" sz="1900" dirty="0"/>
              <a:t>Ownership of consumer goods, such as </a:t>
            </a:r>
            <a:r>
              <a:rPr lang="en-GB" sz="1900" dirty="0">
                <a:solidFill>
                  <a:srgbClr val="FF0000"/>
                </a:solidFill>
              </a:rPr>
              <a:t>refrigerators and cars</a:t>
            </a:r>
            <a:r>
              <a:rPr lang="en-GB" sz="1900" dirty="0"/>
              <a:t>, became a </a:t>
            </a:r>
            <a:r>
              <a:rPr lang="en-GB" sz="1900" dirty="0">
                <a:solidFill>
                  <a:srgbClr val="FF0000"/>
                </a:solidFill>
              </a:rPr>
              <a:t>realistic expectation</a:t>
            </a:r>
            <a:r>
              <a:rPr lang="en-GB" sz="1900" dirty="0"/>
              <a:t> for a growing part of the population. </a:t>
            </a:r>
          </a:p>
          <a:p>
            <a:pPr marL="0" indent="0">
              <a:spcBef>
                <a:spcPts val="0"/>
              </a:spcBef>
              <a:buNone/>
            </a:pPr>
            <a:endParaRPr lang="en-GB" sz="1900" dirty="0"/>
          </a:p>
          <a:p>
            <a:pPr marL="0" indent="0">
              <a:spcBef>
                <a:spcPts val="0"/>
              </a:spcBef>
              <a:buNone/>
            </a:pPr>
            <a:r>
              <a:rPr lang="en-GB" sz="1900" dirty="0"/>
              <a:t>The availability of </a:t>
            </a:r>
            <a:r>
              <a:rPr lang="en-GB" sz="1900" dirty="0">
                <a:solidFill>
                  <a:srgbClr val="FF0000"/>
                </a:solidFill>
              </a:rPr>
              <a:t>medical care, higher education, and decent accommodation </a:t>
            </a:r>
            <a:r>
              <a:rPr lang="en-GB" sz="1900" dirty="0"/>
              <a:t>reached </a:t>
            </a:r>
            <a:r>
              <a:rPr lang="en-GB" sz="1900" dirty="0">
                <a:solidFill>
                  <a:srgbClr val="FF0000"/>
                </a:solidFill>
              </a:rPr>
              <a:t>levels unprecedented </a:t>
            </a:r>
            <a:r>
              <a:rPr lang="en-GB" sz="1900" dirty="0"/>
              <a:t>in the Soviet context. </a:t>
            </a:r>
          </a:p>
          <a:p>
            <a:pPr marL="0" indent="0">
              <a:spcBef>
                <a:spcPts val="0"/>
              </a:spcBef>
              <a:buNone/>
            </a:pPr>
            <a:endParaRPr lang="en-GB" sz="1600" dirty="0"/>
          </a:p>
        </p:txBody>
      </p:sp>
    </p:spTree>
    <p:extLst>
      <p:ext uri="{BB962C8B-B14F-4D97-AF65-F5344CB8AC3E}">
        <p14:creationId xmlns:p14="http://schemas.microsoft.com/office/powerpoint/2010/main" val="3983981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i="1" dirty="0" err="1"/>
              <a:t>Brezhnev`s</a:t>
            </a:r>
            <a:r>
              <a:rPr lang="fi-FI" b="1" i="1" dirty="0"/>
              <a:t> </a:t>
            </a:r>
            <a:r>
              <a:rPr lang="fi-FI" b="1" i="1" dirty="0" err="1"/>
              <a:t>failures</a:t>
            </a:r>
            <a:r>
              <a:rPr lang="fi-FI" b="1" i="1" dirty="0"/>
              <a:t> </a:t>
            </a:r>
            <a:endParaRPr lang="en-GB" b="1" i="1" dirty="0"/>
          </a:p>
        </p:txBody>
      </p:sp>
      <p:sp>
        <p:nvSpPr>
          <p:cNvPr id="3" name="Content Placeholder 2"/>
          <p:cNvSpPr>
            <a:spLocks noGrp="1"/>
          </p:cNvSpPr>
          <p:nvPr>
            <p:ph idx="1"/>
          </p:nvPr>
        </p:nvSpPr>
        <p:spPr>
          <a:xfrm>
            <a:off x="107504" y="1268760"/>
            <a:ext cx="8928992" cy="5472608"/>
          </a:xfrm>
        </p:spPr>
        <p:txBody>
          <a:bodyPr>
            <a:normAutofit/>
          </a:bodyPr>
          <a:lstStyle/>
          <a:p>
            <a:pPr marL="0" indent="0">
              <a:buNone/>
            </a:pPr>
            <a:r>
              <a:rPr lang="en-GB" sz="2000" dirty="0">
                <a:solidFill>
                  <a:srgbClr val="FF0000"/>
                </a:solidFill>
              </a:rPr>
              <a:t>Income</a:t>
            </a:r>
            <a:r>
              <a:rPr lang="en-GB" sz="2000" dirty="0"/>
              <a:t> from the sale of </a:t>
            </a:r>
            <a:r>
              <a:rPr lang="en-GB" sz="2000" dirty="0">
                <a:solidFill>
                  <a:srgbClr val="FF0000"/>
                </a:solidFill>
              </a:rPr>
              <a:t>Russia’s natural resources </a:t>
            </a:r>
            <a:r>
              <a:rPr lang="en-US" sz="2000" dirty="0">
                <a:solidFill>
                  <a:srgbClr val="FF0000"/>
                </a:solidFill>
                <a:sym typeface="Wingdings" panose="05000000000000000000" pitchFamily="2" charset="2"/>
              </a:rPr>
              <a:t> no need of </a:t>
            </a:r>
            <a:r>
              <a:rPr lang="en-GB" sz="2000" dirty="0">
                <a:solidFill>
                  <a:srgbClr val="FF0000"/>
                </a:solidFill>
              </a:rPr>
              <a:t>structural economic reforms</a:t>
            </a:r>
            <a:r>
              <a:rPr lang="en-GB" sz="2000" dirty="0"/>
              <a:t>.</a:t>
            </a:r>
          </a:p>
          <a:p>
            <a:pPr marL="0" indent="0">
              <a:buNone/>
            </a:pPr>
            <a:endParaRPr lang="fi-FI" sz="2000" dirty="0"/>
          </a:p>
          <a:p>
            <a:pPr marL="0" indent="0">
              <a:buNone/>
            </a:pPr>
            <a:r>
              <a:rPr lang="en-GB" sz="2000" dirty="0"/>
              <a:t>By the mid-1970s, </a:t>
            </a:r>
            <a:r>
              <a:rPr lang="en-GB" sz="2000" dirty="0">
                <a:solidFill>
                  <a:srgbClr val="FF0000"/>
                </a:solidFill>
              </a:rPr>
              <a:t>growth in the non-natural resource sector </a:t>
            </a:r>
            <a:r>
              <a:rPr lang="en-GB" sz="2000" dirty="0"/>
              <a:t>of the economy had </a:t>
            </a:r>
            <a:r>
              <a:rPr lang="en-GB" sz="2000" dirty="0">
                <a:solidFill>
                  <a:srgbClr val="FF0000"/>
                </a:solidFill>
              </a:rPr>
              <a:t>slowed </a:t>
            </a:r>
            <a:r>
              <a:rPr lang="en-GB" sz="2000" dirty="0"/>
              <a:t>greatly.</a:t>
            </a:r>
          </a:p>
          <a:p>
            <a:pPr marL="0" indent="0">
              <a:buNone/>
            </a:pPr>
            <a:endParaRPr lang="fi-FI" sz="2000" dirty="0"/>
          </a:p>
          <a:p>
            <a:pPr marL="0" indent="0">
              <a:buNone/>
            </a:pPr>
            <a:r>
              <a:rPr lang="en-GB" sz="2000" dirty="0"/>
              <a:t>The Soviet economy suffered from </a:t>
            </a:r>
            <a:r>
              <a:rPr lang="en-GB" sz="2000" dirty="0">
                <a:solidFill>
                  <a:srgbClr val="FF0000"/>
                </a:solidFill>
              </a:rPr>
              <a:t>a lack of technological advances</a:t>
            </a:r>
            <a:r>
              <a:rPr lang="en-GB" sz="2000" dirty="0"/>
              <a:t>, poor-quality products, low worker productivity, and highly inefficient factories.</a:t>
            </a:r>
          </a:p>
          <a:p>
            <a:pPr marL="0" indent="0">
              <a:buNone/>
            </a:pPr>
            <a:endParaRPr lang="fi-FI" sz="2000" dirty="0"/>
          </a:p>
          <a:p>
            <a:pPr marL="0" indent="0">
              <a:buNone/>
            </a:pPr>
            <a:r>
              <a:rPr lang="en-GB" sz="2000" dirty="0"/>
              <a:t>The </a:t>
            </a:r>
            <a:r>
              <a:rPr lang="en-GB" sz="2000" dirty="0">
                <a:solidFill>
                  <a:srgbClr val="FF0000"/>
                </a:solidFill>
              </a:rPr>
              <a:t>agricultural sector </a:t>
            </a:r>
            <a:r>
              <a:rPr lang="en-GB" sz="2000" dirty="0"/>
              <a:t>of the economy was in </a:t>
            </a:r>
            <a:r>
              <a:rPr lang="en-GB" sz="2000" dirty="0">
                <a:solidFill>
                  <a:srgbClr val="FF0000"/>
                </a:solidFill>
              </a:rPr>
              <a:t>crisis</a:t>
            </a:r>
            <a:r>
              <a:rPr lang="en-GB" sz="2000" dirty="0"/>
              <a:t>. </a:t>
            </a:r>
            <a:r>
              <a:rPr lang="en-GB" sz="2000" b="1" dirty="0">
                <a:effectLst>
                  <a:outerShdw blurRad="38100" dist="38100" dir="2700000" algn="tl">
                    <a:srgbClr val="000000">
                      <a:alpha val="43137"/>
                    </a:srgbClr>
                  </a:outerShdw>
                </a:effectLst>
                <a:sym typeface="Wingdings" panose="05000000000000000000" pitchFamily="2" charset="2"/>
              </a:rPr>
              <a:t></a:t>
            </a:r>
            <a:r>
              <a:rPr lang="en-GB" sz="2000" dirty="0"/>
              <a:t>The government was spending an increasing amount of its money trying to feed the country. </a:t>
            </a:r>
            <a:r>
              <a:rPr lang="en-GB" sz="2000" b="1" dirty="0">
                <a:effectLst>
                  <a:outerShdw blurRad="38100" dist="38100" dir="2700000" algn="tl">
                    <a:srgbClr val="000000">
                      <a:alpha val="43137"/>
                    </a:srgbClr>
                  </a:outerShdw>
                </a:effectLst>
                <a:sym typeface="Wingdings" panose="05000000000000000000" pitchFamily="2" charset="2"/>
              </a:rPr>
              <a:t></a:t>
            </a:r>
            <a:r>
              <a:rPr lang="en-GB" sz="2000" dirty="0"/>
              <a:t> </a:t>
            </a:r>
            <a:r>
              <a:rPr lang="en-GB" sz="2000" dirty="0">
                <a:solidFill>
                  <a:srgbClr val="FF0000"/>
                </a:solidFill>
              </a:rPr>
              <a:t>Radical reforms required. </a:t>
            </a:r>
          </a:p>
          <a:p>
            <a:pPr marL="0" indent="0">
              <a:buNone/>
            </a:pPr>
            <a:endParaRPr lang="en-GB" sz="2000" dirty="0"/>
          </a:p>
          <a:p>
            <a:pPr marL="0" indent="0">
              <a:buNone/>
            </a:pPr>
            <a:r>
              <a:rPr lang="en-GB" sz="2000" dirty="0"/>
              <a:t>By the 1970s, </a:t>
            </a:r>
            <a:r>
              <a:rPr lang="en-GB" sz="2000" dirty="0">
                <a:solidFill>
                  <a:srgbClr val="FF0000"/>
                </a:solidFill>
              </a:rPr>
              <a:t>continued economic stagnation </a:t>
            </a:r>
            <a:r>
              <a:rPr lang="en-GB" sz="2000" dirty="0"/>
              <a:t>posed a </a:t>
            </a:r>
            <a:r>
              <a:rPr lang="en-GB" sz="2000" dirty="0">
                <a:solidFill>
                  <a:srgbClr val="FF0000"/>
                </a:solidFill>
              </a:rPr>
              <a:t>serious threat </a:t>
            </a:r>
            <a:r>
              <a:rPr lang="en-GB" sz="2000" dirty="0"/>
              <a:t>to the world </a:t>
            </a:r>
            <a:r>
              <a:rPr lang="en-GB" sz="2000" dirty="0">
                <a:solidFill>
                  <a:srgbClr val="FF0000"/>
                </a:solidFill>
              </a:rPr>
              <a:t>standing of the U.S.S.R</a:t>
            </a:r>
            <a:r>
              <a:rPr lang="en-GB" sz="2000" dirty="0"/>
              <a:t>. and to the regime’s legitimacy at home.</a:t>
            </a:r>
          </a:p>
          <a:p>
            <a:pPr marL="0" indent="0">
              <a:buNone/>
            </a:pPr>
            <a:endParaRPr lang="en-GB" sz="1700" dirty="0"/>
          </a:p>
        </p:txBody>
      </p:sp>
    </p:spTree>
    <p:extLst>
      <p:ext uri="{BB962C8B-B14F-4D97-AF65-F5344CB8AC3E}">
        <p14:creationId xmlns:p14="http://schemas.microsoft.com/office/powerpoint/2010/main" val="2238909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i="1" dirty="0"/>
              <a:t>The end of Brezhnev Era – beginning of the collapse of </a:t>
            </a:r>
            <a:r>
              <a:rPr lang="fi-FI" b="1" i="1" dirty="0" err="1"/>
              <a:t>Soviet</a:t>
            </a:r>
            <a:r>
              <a:rPr lang="fi-FI" b="1" i="1" dirty="0"/>
              <a:t> </a:t>
            </a:r>
            <a:r>
              <a:rPr lang="fi-FI" b="1" i="1" dirty="0" err="1"/>
              <a:t>system</a:t>
            </a:r>
            <a:endParaRPr lang="en-GB" b="1" i="1" dirty="0"/>
          </a:p>
        </p:txBody>
      </p:sp>
      <p:sp>
        <p:nvSpPr>
          <p:cNvPr id="3" name="Content Placeholder 2"/>
          <p:cNvSpPr>
            <a:spLocks noGrp="1"/>
          </p:cNvSpPr>
          <p:nvPr>
            <p:ph idx="1"/>
          </p:nvPr>
        </p:nvSpPr>
        <p:spPr/>
        <p:txBody>
          <a:bodyPr>
            <a:normAutofit fontScale="85000" lnSpcReduction="20000"/>
          </a:bodyPr>
          <a:lstStyle/>
          <a:p>
            <a:pPr marL="0" indent="0" algn="just">
              <a:buNone/>
            </a:pPr>
            <a:r>
              <a:rPr lang="fi-FI" sz="2200" dirty="0">
                <a:solidFill>
                  <a:srgbClr val="FF0000"/>
                </a:solidFill>
              </a:rPr>
              <a:t>Crisis in agriculture </a:t>
            </a:r>
            <a:r>
              <a:rPr lang="fi-FI" sz="2200" dirty="0"/>
              <a:t>continued in the 1980s: </a:t>
            </a:r>
            <a:r>
              <a:rPr lang="en-GB" sz="2200" dirty="0"/>
              <a:t>Necessity to buy grain in the international market:</a:t>
            </a:r>
          </a:p>
          <a:p>
            <a:pPr marL="0" indent="0" algn="just">
              <a:buNone/>
            </a:pPr>
            <a:endParaRPr lang="en-GB" sz="2200" dirty="0"/>
          </a:p>
          <a:p>
            <a:pPr marL="0" indent="0" algn="just">
              <a:buNone/>
            </a:pPr>
            <a:r>
              <a:rPr lang="en-GB" sz="2200" dirty="0"/>
              <a:t>While </a:t>
            </a:r>
            <a:r>
              <a:rPr lang="en-GB" sz="2200" dirty="0">
                <a:solidFill>
                  <a:srgbClr val="FF0000"/>
                </a:solidFill>
              </a:rPr>
              <a:t>the price of petroleum </a:t>
            </a:r>
            <a:r>
              <a:rPr lang="en-GB" sz="2200" dirty="0"/>
              <a:t>was </a:t>
            </a:r>
            <a:r>
              <a:rPr lang="en-GB" sz="2200" dirty="0">
                <a:solidFill>
                  <a:srgbClr val="FF0000"/>
                </a:solidFill>
              </a:rPr>
              <a:t>high</a:t>
            </a:r>
            <a:r>
              <a:rPr lang="en-GB" sz="2200" dirty="0"/>
              <a:t> - </a:t>
            </a:r>
            <a:r>
              <a:rPr lang="en-GB" sz="2200" dirty="0">
                <a:solidFill>
                  <a:srgbClr val="FF0000"/>
                </a:solidFill>
              </a:rPr>
              <a:t>financing</a:t>
            </a:r>
            <a:r>
              <a:rPr lang="en-GB" sz="2200" dirty="0"/>
              <a:t> the </a:t>
            </a:r>
            <a:r>
              <a:rPr lang="en-GB" sz="2200" dirty="0">
                <a:solidFill>
                  <a:srgbClr val="FF0000"/>
                </a:solidFill>
              </a:rPr>
              <a:t>purchase of grain </a:t>
            </a:r>
            <a:r>
              <a:rPr lang="en-GB" sz="2200" dirty="0"/>
              <a:t>from </a:t>
            </a:r>
            <a:r>
              <a:rPr lang="en-GB" sz="2200" dirty="0">
                <a:solidFill>
                  <a:srgbClr val="FF0000"/>
                </a:solidFill>
              </a:rPr>
              <a:t>internal sources was possible</a:t>
            </a:r>
            <a:r>
              <a:rPr lang="en-GB" sz="2200" dirty="0"/>
              <a:t>. </a:t>
            </a:r>
          </a:p>
          <a:p>
            <a:pPr marL="0" indent="0" algn="just">
              <a:buNone/>
            </a:pPr>
            <a:endParaRPr lang="fi-FI" sz="2200" dirty="0"/>
          </a:p>
          <a:p>
            <a:pPr marL="0" indent="0" algn="just">
              <a:buNone/>
            </a:pPr>
            <a:r>
              <a:rPr lang="en-GB" sz="2200" dirty="0"/>
              <a:t>When the </a:t>
            </a:r>
            <a:r>
              <a:rPr lang="en-GB" sz="2200" dirty="0">
                <a:solidFill>
                  <a:srgbClr val="FF0000"/>
                </a:solidFill>
              </a:rPr>
              <a:t>price of petroleum fell </a:t>
            </a:r>
            <a:r>
              <a:rPr lang="en-GB" sz="2200" dirty="0"/>
              <a:t>in the last 1980's </a:t>
            </a:r>
            <a:r>
              <a:rPr lang="en-GB" sz="2400" b="1" dirty="0">
                <a:effectLst>
                  <a:outerShdw blurRad="38100" dist="38100" dir="2700000" algn="tl">
                    <a:srgbClr val="000000">
                      <a:alpha val="43137"/>
                    </a:srgbClr>
                  </a:outerShdw>
                </a:effectLst>
                <a:sym typeface="Wingdings" panose="05000000000000000000" pitchFamily="2" charset="2"/>
              </a:rPr>
              <a:t></a:t>
            </a:r>
            <a:r>
              <a:rPr lang="en-GB" sz="2200" dirty="0"/>
              <a:t> </a:t>
            </a:r>
          </a:p>
          <a:p>
            <a:pPr marL="0" indent="0" algn="just">
              <a:buNone/>
            </a:pPr>
            <a:r>
              <a:rPr lang="en-GB" sz="2200" dirty="0"/>
              <a:t>the Soviet Union </a:t>
            </a:r>
            <a:r>
              <a:rPr lang="en-GB" sz="2200" dirty="0">
                <a:solidFill>
                  <a:srgbClr val="FF0000"/>
                </a:solidFill>
              </a:rPr>
              <a:t>needed to borrow </a:t>
            </a:r>
            <a:r>
              <a:rPr lang="en-GB" sz="2200" dirty="0"/>
              <a:t>the funds from </a:t>
            </a:r>
            <a:r>
              <a:rPr lang="en-GB" sz="2200" dirty="0">
                <a:solidFill>
                  <a:srgbClr val="FF0000"/>
                </a:solidFill>
              </a:rPr>
              <a:t>Western banks </a:t>
            </a:r>
            <a:r>
              <a:rPr lang="en-GB" sz="2200" dirty="0"/>
              <a:t>to purchase the needed grain. </a:t>
            </a:r>
            <a:r>
              <a:rPr lang="en-GB" sz="2400" b="1" dirty="0">
                <a:effectLst>
                  <a:outerShdw blurRad="38100" dist="38100" dir="2700000" algn="tl">
                    <a:srgbClr val="000000">
                      <a:alpha val="43137"/>
                    </a:srgbClr>
                  </a:outerShdw>
                </a:effectLst>
                <a:sym typeface="Wingdings" panose="05000000000000000000" pitchFamily="2" charset="2"/>
              </a:rPr>
              <a:t></a:t>
            </a:r>
          </a:p>
          <a:p>
            <a:pPr marL="0" indent="0" algn="just">
              <a:buNone/>
            </a:pPr>
            <a:endParaRPr lang="en-GB" sz="2200" dirty="0"/>
          </a:p>
          <a:p>
            <a:pPr marL="0" indent="0" algn="just">
              <a:buNone/>
            </a:pPr>
            <a:r>
              <a:rPr lang="en-GB" sz="2200" dirty="0"/>
              <a:t>This severely </a:t>
            </a:r>
            <a:r>
              <a:rPr lang="en-GB" sz="2200" dirty="0">
                <a:solidFill>
                  <a:srgbClr val="FF0000"/>
                </a:solidFill>
              </a:rPr>
              <a:t>restricted the international activities </a:t>
            </a:r>
            <a:r>
              <a:rPr lang="en-GB" sz="2200" dirty="0"/>
              <a:t>of the Soviet Union.</a:t>
            </a:r>
          </a:p>
          <a:p>
            <a:pPr marL="0" indent="0" algn="just">
              <a:buNone/>
            </a:pPr>
            <a:endParaRPr lang="fi-FI" sz="2200" dirty="0"/>
          </a:p>
          <a:p>
            <a:pPr marL="0" indent="0" algn="just">
              <a:buNone/>
            </a:pPr>
            <a:r>
              <a:rPr lang="en-GB" sz="2200" b="1" dirty="0">
                <a:solidFill>
                  <a:srgbClr val="FF0000"/>
                </a:solidFill>
                <a:effectLst>
                  <a:outerShdw blurRad="38100" dist="38100" dir="2700000" algn="tl">
                    <a:srgbClr val="000000">
                      <a:alpha val="43137"/>
                    </a:srgbClr>
                  </a:outerShdw>
                </a:effectLst>
              </a:rPr>
              <a:t>HYPOTHESIS</a:t>
            </a:r>
            <a:r>
              <a:rPr lang="en-GB" sz="2200" dirty="0">
                <a:solidFill>
                  <a:srgbClr val="FF0000"/>
                </a:solidFill>
              </a:rPr>
              <a:t>: The reason for the decline in petroleum prices </a:t>
            </a:r>
            <a:r>
              <a:rPr lang="en-GB" sz="2200" dirty="0"/>
              <a:t>in the late 1980's: </a:t>
            </a:r>
            <a:r>
              <a:rPr lang="en-GB" sz="2200" dirty="0">
                <a:solidFill>
                  <a:srgbClr val="FF0000"/>
                </a:solidFill>
              </a:rPr>
              <a:t>the Soviet Union invasion of Afghanistan</a:t>
            </a:r>
            <a:r>
              <a:rPr lang="en-GB" sz="2200" dirty="0"/>
              <a:t>. </a:t>
            </a:r>
            <a:r>
              <a:rPr lang="en-GB" sz="2400" b="1" dirty="0">
                <a:effectLst>
                  <a:outerShdw blurRad="38100" dist="38100" dir="2700000" algn="tl">
                    <a:srgbClr val="000000">
                      <a:alpha val="43137"/>
                    </a:srgbClr>
                  </a:outerShdw>
                </a:effectLst>
                <a:sym typeface="Wingdings" panose="05000000000000000000" pitchFamily="2" charset="2"/>
              </a:rPr>
              <a:t> </a:t>
            </a:r>
          </a:p>
          <a:p>
            <a:pPr marL="0" indent="0" algn="just">
              <a:buNone/>
            </a:pPr>
            <a:r>
              <a:rPr lang="en-GB" sz="2200" dirty="0">
                <a:solidFill>
                  <a:srgbClr val="FF0000"/>
                </a:solidFill>
              </a:rPr>
              <a:t>Saudi Arabia </a:t>
            </a:r>
            <a:r>
              <a:rPr lang="en-GB" sz="2200" dirty="0"/>
              <a:t>increased its production of petroleum drastically (to punish SU) and consequently the price of petroleum fell.</a:t>
            </a:r>
          </a:p>
          <a:p>
            <a:pPr marL="0" indent="0">
              <a:buNone/>
            </a:pPr>
            <a:endParaRPr lang="en-GB" sz="2200" dirty="0"/>
          </a:p>
        </p:txBody>
      </p:sp>
    </p:spTree>
    <p:extLst>
      <p:ext uri="{BB962C8B-B14F-4D97-AF65-F5344CB8AC3E}">
        <p14:creationId xmlns:p14="http://schemas.microsoft.com/office/powerpoint/2010/main" val="1760341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AC38E4-7A72-4C12-9648-3D5A0381C250}"/>
              </a:ext>
            </a:extLst>
          </p:cNvPr>
          <p:cNvSpPr/>
          <p:nvPr/>
        </p:nvSpPr>
        <p:spPr>
          <a:xfrm>
            <a:off x="0" y="0"/>
            <a:ext cx="9144000" cy="165618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The Crimean War</a:t>
            </a:r>
            <a:r>
              <a:rPr lang="en-US" b="1" baseline="30000" dirty="0">
                <a:solidFill>
                  <a:srgbClr val="FF0000"/>
                </a:solidFill>
              </a:rPr>
              <a:t>  </a:t>
            </a:r>
            <a:r>
              <a:rPr lang="en-US" b="1" dirty="0">
                <a:solidFill>
                  <a:srgbClr val="FF0000"/>
                </a:solidFill>
              </a:rPr>
              <a:t>was a military conflict fought from October 1853 to February 1856 in which </a:t>
            </a:r>
            <a:r>
              <a:rPr lang="en-US" b="1" dirty="0">
                <a:solidFill>
                  <a:srgbClr val="FF0000"/>
                </a:solidFill>
                <a:hlinkClick r:id="rId2" tooltip="Russian Empire">
                  <a:extLst>
                    <a:ext uri="{A12FA001-AC4F-418D-AE19-62706E023703}">
                      <ahyp:hlinkClr xmlns:ahyp="http://schemas.microsoft.com/office/drawing/2018/hyperlinkcolor" val="tx"/>
                    </a:ext>
                  </a:extLst>
                </a:hlinkClick>
              </a:rPr>
              <a:t>Russia</a:t>
            </a:r>
            <a:r>
              <a:rPr lang="en-US" b="1" dirty="0">
                <a:solidFill>
                  <a:srgbClr val="FF0000"/>
                </a:solidFill>
              </a:rPr>
              <a:t> lost to an alliance of </a:t>
            </a:r>
            <a:r>
              <a:rPr lang="en-US" b="1" dirty="0">
                <a:solidFill>
                  <a:srgbClr val="FF0000"/>
                </a:solidFill>
                <a:hlinkClick r:id="rId3" tooltip="Second French Empire">
                  <a:extLst>
                    <a:ext uri="{A12FA001-AC4F-418D-AE19-62706E023703}">
                      <ahyp:hlinkClr xmlns:ahyp="http://schemas.microsoft.com/office/drawing/2018/hyperlinkcolor" val="tx"/>
                    </a:ext>
                  </a:extLst>
                </a:hlinkClick>
              </a:rPr>
              <a:t>France</a:t>
            </a:r>
            <a:r>
              <a:rPr lang="en-US" b="1" dirty="0">
                <a:solidFill>
                  <a:srgbClr val="FF0000"/>
                </a:solidFill>
              </a:rPr>
              <a:t>, the </a:t>
            </a:r>
            <a:r>
              <a:rPr lang="en-US" b="1" dirty="0">
                <a:solidFill>
                  <a:srgbClr val="FF0000"/>
                </a:solidFill>
                <a:hlinkClick r:id="rId4" tooltip="Ottoman Empire">
                  <a:extLst>
                    <a:ext uri="{A12FA001-AC4F-418D-AE19-62706E023703}">
                      <ahyp:hlinkClr xmlns:ahyp="http://schemas.microsoft.com/office/drawing/2018/hyperlinkcolor" val="tx"/>
                    </a:ext>
                  </a:extLst>
                </a:hlinkClick>
              </a:rPr>
              <a:t>Ottoman Empire</a:t>
            </a:r>
            <a:r>
              <a:rPr lang="en-US" b="1" dirty="0">
                <a:solidFill>
                  <a:srgbClr val="FF0000"/>
                </a:solidFill>
              </a:rPr>
              <a:t>, the </a:t>
            </a:r>
            <a:r>
              <a:rPr lang="en-US" b="1" dirty="0">
                <a:solidFill>
                  <a:srgbClr val="FF0000"/>
                </a:solidFill>
                <a:hlinkClick r:id="rId5" tooltip="United Kingdom of Great Britain and Ireland">
                  <a:extLst>
                    <a:ext uri="{A12FA001-AC4F-418D-AE19-62706E023703}">
                      <ahyp:hlinkClr xmlns:ahyp="http://schemas.microsoft.com/office/drawing/2018/hyperlinkcolor" val="tx"/>
                    </a:ext>
                  </a:extLst>
                </a:hlinkClick>
              </a:rPr>
              <a:t>United Kingdom</a:t>
            </a:r>
            <a:r>
              <a:rPr lang="en-US" b="1" dirty="0">
                <a:solidFill>
                  <a:srgbClr val="FF0000"/>
                </a:solidFill>
              </a:rPr>
              <a:t> and </a:t>
            </a:r>
            <a:r>
              <a:rPr lang="en-US" b="1" dirty="0">
                <a:solidFill>
                  <a:srgbClr val="FF0000"/>
                </a:solidFill>
                <a:hlinkClick r:id="rId6" tooltip="Kingdom of Sardinia">
                  <a:extLst>
                    <a:ext uri="{A12FA001-AC4F-418D-AE19-62706E023703}">
                      <ahyp:hlinkClr xmlns:ahyp="http://schemas.microsoft.com/office/drawing/2018/hyperlinkcolor" val="tx"/>
                    </a:ext>
                  </a:extLst>
                </a:hlinkClick>
              </a:rPr>
              <a:t>Sardinia</a:t>
            </a:r>
            <a:r>
              <a:rPr lang="en-US" b="1" dirty="0">
                <a:solidFill>
                  <a:srgbClr val="FF0000"/>
                </a:solidFill>
              </a:rPr>
              <a:t>. </a:t>
            </a:r>
            <a:endParaRPr lang="LID4096" b="1" dirty="0">
              <a:solidFill>
                <a:srgbClr val="FF0000"/>
              </a:solidFill>
            </a:endParaRPr>
          </a:p>
        </p:txBody>
      </p:sp>
      <p:pic>
        <p:nvPicPr>
          <p:cNvPr id="4" name="Picture 3" descr="A picture containing nature&#10;&#10;Description automatically generated">
            <a:extLst>
              <a:ext uri="{FF2B5EF4-FFF2-40B4-BE49-F238E27FC236}">
                <a16:creationId xmlns:a16="http://schemas.microsoft.com/office/drawing/2014/main" id="{3054BB90-45D4-4D5D-80A5-F98B058364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645749"/>
            <a:ext cx="9144000" cy="5201816"/>
          </a:xfrm>
          <a:prstGeom prst="rect">
            <a:avLst/>
          </a:prstGeom>
        </p:spPr>
      </p:pic>
      <p:sp>
        <p:nvSpPr>
          <p:cNvPr id="5" name="Rectangle 4">
            <a:extLst>
              <a:ext uri="{FF2B5EF4-FFF2-40B4-BE49-F238E27FC236}">
                <a16:creationId xmlns:a16="http://schemas.microsoft.com/office/drawing/2014/main" id="{4AFC983E-3505-4706-9498-ED4B3A9C7290}"/>
              </a:ext>
            </a:extLst>
          </p:cNvPr>
          <p:cNvSpPr/>
          <p:nvPr/>
        </p:nvSpPr>
        <p:spPr>
          <a:xfrm>
            <a:off x="15850" y="1656184"/>
            <a:ext cx="5544616" cy="64807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The Crimean War marked a turning point for the Russian Empire. </a:t>
            </a:r>
            <a:endParaRPr lang="LID4096" b="1" dirty="0">
              <a:solidFill>
                <a:srgbClr val="FF0000"/>
              </a:solidFill>
            </a:endParaRPr>
          </a:p>
        </p:txBody>
      </p:sp>
    </p:spTree>
    <p:extLst>
      <p:ext uri="{BB962C8B-B14F-4D97-AF65-F5344CB8AC3E}">
        <p14:creationId xmlns:p14="http://schemas.microsoft.com/office/powerpoint/2010/main" val="3779796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   </a:t>
            </a:r>
            <a:r>
              <a:rPr lang="fi-FI" sz="3600" b="1" i="1" dirty="0"/>
              <a:t>19th century: </a:t>
            </a:r>
            <a:br>
              <a:rPr lang="fi-FI" sz="3600" b="1" i="1" dirty="0"/>
            </a:br>
            <a:r>
              <a:rPr lang="fi-FI" sz="3600" b="1" i="1" dirty="0" err="1"/>
              <a:t>second</a:t>
            </a:r>
            <a:r>
              <a:rPr lang="fi-FI" sz="3600" b="1" i="1" dirty="0"/>
              <a:t> </a:t>
            </a:r>
            <a:r>
              <a:rPr lang="fi-FI" sz="3600" b="1" i="1" dirty="0" err="1"/>
              <a:t>half</a:t>
            </a:r>
            <a:r>
              <a:rPr lang="fi-FI" sz="3600" b="1" i="1" dirty="0"/>
              <a:t> </a:t>
            </a:r>
            <a:endParaRPr lang="en-GB" sz="3600" b="1" i="1" dirty="0"/>
          </a:p>
        </p:txBody>
      </p:sp>
      <p:sp>
        <p:nvSpPr>
          <p:cNvPr id="7" name="Content Placeholder 6"/>
          <p:cNvSpPr>
            <a:spLocks noGrp="1"/>
          </p:cNvSpPr>
          <p:nvPr>
            <p:ph idx="1"/>
          </p:nvPr>
        </p:nvSpPr>
        <p:spPr>
          <a:xfrm>
            <a:off x="457200" y="1556792"/>
            <a:ext cx="8229600" cy="4896544"/>
          </a:xfrm>
        </p:spPr>
        <p:txBody>
          <a:bodyPr>
            <a:normAutofit lnSpcReduction="10000"/>
          </a:bodyPr>
          <a:lstStyle/>
          <a:p>
            <a:pPr marL="0" indent="0" algn="just">
              <a:buNone/>
            </a:pPr>
            <a:r>
              <a:rPr lang="en-GB" sz="2000" dirty="0">
                <a:solidFill>
                  <a:srgbClr val="FF0000"/>
                </a:solidFill>
              </a:rPr>
              <a:t>The “Great reforms” of Alexander II in the early 1860s </a:t>
            </a:r>
          </a:p>
          <a:p>
            <a:pPr marL="0" indent="0" algn="just">
              <a:buNone/>
            </a:pPr>
            <a:r>
              <a:rPr lang="en-US" sz="2000" dirty="0">
                <a:sym typeface="Wingdings" panose="05000000000000000000" pitchFamily="2" charset="2"/>
              </a:rPr>
              <a:t> </a:t>
            </a:r>
            <a:r>
              <a:rPr lang="en-GB" sz="2000" dirty="0"/>
              <a:t>modern capitalism and rapid industrialization.</a:t>
            </a:r>
          </a:p>
          <a:p>
            <a:pPr marL="0" indent="0" algn="just">
              <a:buNone/>
            </a:pPr>
            <a:endParaRPr lang="en-GB" sz="2000" dirty="0"/>
          </a:p>
          <a:p>
            <a:pPr algn="just"/>
            <a:r>
              <a:rPr lang="fi-FI" sz="2000" dirty="0"/>
              <a:t>System of </a:t>
            </a:r>
            <a:r>
              <a:rPr lang="fi-FI" sz="2000" dirty="0" err="1"/>
              <a:t>serfdom</a:t>
            </a:r>
            <a:r>
              <a:rPr lang="fi-FI" sz="2000" dirty="0"/>
              <a:t> </a:t>
            </a:r>
            <a:r>
              <a:rPr lang="fi-FI" sz="2000" dirty="0" err="1"/>
              <a:t>was</a:t>
            </a:r>
            <a:r>
              <a:rPr lang="fi-FI" sz="2000" dirty="0"/>
              <a:t> </a:t>
            </a:r>
            <a:r>
              <a:rPr lang="fi-FI" sz="2000" dirty="0" err="1"/>
              <a:t>abolished</a:t>
            </a:r>
            <a:r>
              <a:rPr lang="fi-FI" sz="2000" dirty="0"/>
              <a:t> in 1861. </a:t>
            </a:r>
            <a:endParaRPr lang="en-GB" sz="2000" dirty="0"/>
          </a:p>
          <a:p>
            <a:pPr marL="0" indent="0" algn="just">
              <a:buNone/>
            </a:pPr>
            <a:endParaRPr lang="fi-FI" sz="2000" dirty="0"/>
          </a:p>
          <a:p>
            <a:pPr marL="0" indent="0" algn="just">
              <a:buNone/>
            </a:pPr>
            <a:r>
              <a:rPr lang="fi-FI" sz="2000" dirty="0">
                <a:solidFill>
                  <a:srgbClr val="FF0000"/>
                </a:solidFill>
              </a:rPr>
              <a:t>Sergei </a:t>
            </a:r>
            <a:r>
              <a:rPr lang="fi-FI" sz="2000" dirty="0" err="1">
                <a:solidFill>
                  <a:srgbClr val="FF0000"/>
                </a:solidFill>
              </a:rPr>
              <a:t>Witter</a:t>
            </a:r>
            <a:r>
              <a:rPr lang="fi-FI" sz="2000" dirty="0">
                <a:solidFill>
                  <a:srgbClr val="FF0000"/>
                </a:solidFill>
              </a:rPr>
              <a:t> (</a:t>
            </a:r>
            <a:r>
              <a:rPr lang="fi-FI" sz="2000" dirty="0" err="1">
                <a:solidFill>
                  <a:srgbClr val="FF0000"/>
                </a:solidFill>
              </a:rPr>
              <a:t>minister</a:t>
            </a:r>
            <a:r>
              <a:rPr lang="fi-FI" sz="2000" dirty="0">
                <a:solidFill>
                  <a:srgbClr val="FF0000"/>
                </a:solidFill>
              </a:rPr>
              <a:t>) </a:t>
            </a:r>
            <a:r>
              <a:rPr lang="fi-FI" sz="2000" dirty="0" err="1">
                <a:solidFill>
                  <a:srgbClr val="FF0000"/>
                </a:solidFill>
              </a:rPr>
              <a:t>reforms</a:t>
            </a:r>
            <a:r>
              <a:rPr lang="fi-FI" sz="2000" dirty="0">
                <a:solidFill>
                  <a:srgbClr val="FF0000"/>
                </a:solidFill>
              </a:rPr>
              <a:t>:</a:t>
            </a:r>
          </a:p>
          <a:p>
            <a:pPr marL="0" indent="0" algn="just">
              <a:buNone/>
            </a:pPr>
            <a:endParaRPr lang="en-GB" sz="2000" dirty="0"/>
          </a:p>
          <a:p>
            <a:pPr algn="just"/>
            <a:r>
              <a:rPr lang="en-GB" sz="2000" dirty="0"/>
              <a:t>1870s</a:t>
            </a:r>
            <a:r>
              <a:rPr lang="fi-FI" sz="2000" dirty="0"/>
              <a:t>:</a:t>
            </a:r>
            <a:r>
              <a:rPr lang="en-GB" sz="2000" dirty="0"/>
              <a:t> several large infrastructure programs, particularly the construction of railways. </a:t>
            </a:r>
          </a:p>
          <a:p>
            <a:pPr algn="just"/>
            <a:endParaRPr lang="fi-FI" sz="2000" dirty="0"/>
          </a:p>
          <a:p>
            <a:pPr algn="just"/>
            <a:r>
              <a:rPr lang="en-GB" sz="2000" dirty="0">
                <a:solidFill>
                  <a:srgbClr val="FF0000"/>
                </a:solidFill>
              </a:rPr>
              <a:t>Currency reform</a:t>
            </a:r>
            <a:r>
              <a:rPr lang="en-GB" sz="2000" dirty="0"/>
              <a:t>: In 1897 the Russian rouble was moved to the gold standard. </a:t>
            </a:r>
          </a:p>
          <a:p>
            <a:pPr algn="just"/>
            <a:endParaRPr lang="en-GB" sz="2000" dirty="0"/>
          </a:p>
          <a:p>
            <a:pPr algn="just"/>
            <a:r>
              <a:rPr lang="en-GB" sz="2000" dirty="0"/>
              <a:t>Incentives for foreign investment.</a:t>
            </a:r>
          </a:p>
        </p:txBody>
      </p:sp>
      <p:pic>
        <p:nvPicPr>
          <p:cNvPr id="8" name="Picture 2" descr="E:\Russian_course2014\Only lectures\L1.Political economy of Russia\serfdom_pi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3" y="0"/>
            <a:ext cx="2496492" cy="15567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Russian_course2014\Only lectures\L1.Political economy of Russia\witt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924944"/>
            <a:ext cx="1224135" cy="9165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green&#10;&#10;Description automatically generated">
            <a:extLst>
              <a:ext uri="{FF2B5EF4-FFF2-40B4-BE49-F238E27FC236}">
                <a16:creationId xmlns:a16="http://schemas.microsoft.com/office/drawing/2014/main" id="{A56B4456-5033-407E-980A-E69BEFFDAC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7508" y="25053"/>
            <a:ext cx="2496492" cy="3816424"/>
          </a:xfrm>
          <a:prstGeom prst="rect">
            <a:avLst/>
          </a:prstGeom>
        </p:spPr>
      </p:pic>
    </p:spTree>
    <p:extLst>
      <p:ext uri="{BB962C8B-B14F-4D97-AF65-F5344CB8AC3E}">
        <p14:creationId xmlns:p14="http://schemas.microsoft.com/office/powerpoint/2010/main" val="2900692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26F9D-2A9E-41E4-B424-141237F2559F}"/>
              </a:ext>
            </a:extLst>
          </p:cNvPr>
          <p:cNvSpPr>
            <a:spLocks noGrp="1"/>
          </p:cNvSpPr>
          <p:nvPr>
            <p:ph type="title"/>
          </p:nvPr>
        </p:nvSpPr>
        <p:spPr/>
        <p:txBody>
          <a:bodyPr>
            <a:normAutofit fontScale="90000"/>
          </a:bodyPr>
          <a:lstStyle/>
          <a:p>
            <a:pPr marL="0" indent="0"/>
            <a:br>
              <a:rPr lang="en-GB" sz="4400" dirty="0"/>
            </a:br>
            <a:r>
              <a:rPr lang="en-GB" sz="4400" dirty="0"/>
              <a:t>Trans-Siberian Railway</a:t>
            </a:r>
            <a:br>
              <a:rPr lang="en-GB" sz="4400" dirty="0"/>
            </a:br>
            <a:r>
              <a:rPr lang="en-GB" sz="4400" dirty="0"/>
              <a:t>was built (1891-1904).</a:t>
            </a:r>
            <a:br>
              <a:rPr lang="en-GB" sz="4400" dirty="0"/>
            </a:br>
            <a:endParaRPr lang="LID4096" dirty="0"/>
          </a:p>
        </p:txBody>
      </p:sp>
      <p:pic>
        <p:nvPicPr>
          <p:cNvPr id="4" name="Picture 2" descr="E:\Russian_course2014\Only lectures\L1.Political economy of Russia\trans_sib_road_pict.jpg">
            <a:extLst>
              <a:ext uri="{FF2B5EF4-FFF2-40B4-BE49-F238E27FC236}">
                <a16:creationId xmlns:a16="http://schemas.microsoft.com/office/drawing/2014/main" id="{ED5A0F38-9F28-4B7C-B252-227F2D00C6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7560840" cy="31683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8568E97-6998-49E0-8C29-B2A977F052B1}"/>
              </a:ext>
            </a:extLst>
          </p:cNvPr>
          <p:cNvSpPr txBox="1"/>
          <p:nvPr/>
        </p:nvSpPr>
        <p:spPr>
          <a:xfrm>
            <a:off x="457200" y="5229200"/>
            <a:ext cx="8291264" cy="861774"/>
          </a:xfrm>
          <a:prstGeom prst="rect">
            <a:avLst/>
          </a:prstGeom>
          <a:noFill/>
        </p:spPr>
        <p:txBody>
          <a:bodyPr wrap="square">
            <a:spAutoFit/>
          </a:bodyPr>
          <a:lstStyle/>
          <a:p>
            <a:pPr marL="0" indent="0">
              <a:buNone/>
            </a:pPr>
            <a:r>
              <a:rPr lang="en-GB" sz="2500" dirty="0">
                <a:latin typeface="Times New Roman" panose="02020603050405020304" pitchFamily="18" charset="0"/>
                <a:cs typeface="Times New Roman" panose="02020603050405020304" pitchFamily="18" charset="0"/>
              </a:rPr>
              <a:t>Trade benefits: </a:t>
            </a:r>
          </a:p>
          <a:p>
            <a:pPr marL="0" indent="0">
              <a:buNone/>
            </a:pPr>
            <a:r>
              <a:rPr lang="en-GB" sz="2500" dirty="0">
                <a:solidFill>
                  <a:srgbClr val="FF0000"/>
                </a:solidFill>
                <a:latin typeface="Times New Roman" panose="02020603050405020304" pitchFamily="18" charset="0"/>
                <a:cs typeface="Times New Roman" panose="02020603050405020304" pitchFamily="18" charset="0"/>
              </a:rPr>
              <a:t>Russia started to trade with China and Japan. </a:t>
            </a:r>
          </a:p>
        </p:txBody>
      </p:sp>
    </p:spTree>
    <p:extLst>
      <p:ext uri="{BB962C8B-B14F-4D97-AF65-F5344CB8AC3E}">
        <p14:creationId xmlns:p14="http://schemas.microsoft.com/office/powerpoint/2010/main" val="2066114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i="1" dirty="0"/>
              <a:t>The end of 19th </a:t>
            </a:r>
            <a:r>
              <a:rPr lang="fi-FI" b="1" i="1" dirty="0" err="1"/>
              <a:t>century</a:t>
            </a:r>
            <a:r>
              <a:rPr lang="fi-FI" b="1" i="1" dirty="0"/>
              <a:t>: </a:t>
            </a:r>
            <a:br>
              <a:rPr lang="fi-FI" b="1" i="1" dirty="0"/>
            </a:br>
            <a:r>
              <a:rPr lang="fi-FI" b="1" i="1" dirty="0" err="1"/>
              <a:t>Reforms</a:t>
            </a:r>
            <a:r>
              <a:rPr lang="fi-FI" b="1" i="1" dirty="0"/>
              <a:t> </a:t>
            </a:r>
            <a:r>
              <a:rPr lang="fi-FI" b="1" i="1" dirty="0" err="1"/>
              <a:t>results</a:t>
            </a:r>
            <a:r>
              <a:rPr lang="fi-FI" b="1" i="1" dirty="0"/>
              <a:t> </a:t>
            </a:r>
            <a:endParaRPr lang="en-GB" b="1" i="1" dirty="0"/>
          </a:p>
        </p:txBody>
      </p:sp>
      <p:sp>
        <p:nvSpPr>
          <p:cNvPr id="3" name="Content Placeholder 2"/>
          <p:cNvSpPr>
            <a:spLocks noGrp="1"/>
          </p:cNvSpPr>
          <p:nvPr>
            <p:ph idx="1"/>
          </p:nvPr>
        </p:nvSpPr>
        <p:spPr>
          <a:xfrm>
            <a:off x="457200" y="1600200"/>
            <a:ext cx="8229600" cy="4983162"/>
          </a:xfrm>
        </p:spPr>
        <p:txBody>
          <a:bodyPr>
            <a:normAutofit fontScale="85000" lnSpcReduction="20000"/>
          </a:bodyPr>
          <a:lstStyle/>
          <a:p>
            <a:pPr marL="0" indent="0" algn="just">
              <a:buNone/>
            </a:pP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By 1900 around half of Russia’s heavy industries were foreign-owned.</a:t>
            </a:r>
          </a:p>
          <a:p>
            <a:pPr marL="0" indent="0" algn="just">
              <a:buNone/>
            </a:pP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Russian empire was the world’s fourth-largest producer of steel and its second-largest source of petroleum. </a:t>
            </a:r>
          </a:p>
          <a:p>
            <a:pPr marL="0" indent="0" algn="just">
              <a:buNone/>
            </a:pPr>
            <a:endParaRPr lang="en-US" sz="2600" dirty="0">
              <a:latin typeface="Times New Roman" panose="02020603050405020304" pitchFamily="18" charset="0"/>
              <a:cs typeface="Times New Roman" panose="02020603050405020304" pitchFamily="18" charset="0"/>
            </a:endParaRPr>
          </a:p>
          <a:p>
            <a:pPr marL="0" indent="0" algn="just">
              <a:buNone/>
            </a:pP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New railways allowed transport into remote parts of the empire, allowing the construction and operation of factories, mines, dams and other projects there. </a:t>
            </a:r>
            <a:endParaRPr lang="en-GB" sz="2600" b="1" dirty="0">
              <a:latin typeface="Times New Roman" panose="02020603050405020304" pitchFamily="18" charset="0"/>
              <a:cs typeface="Times New Roman" panose="02020603050405020304" pitchFamily="18" charset="0"/>
            </a:endParaRPr>
          </a:p>
          <a:p>
            <a:pPr marL="0" indent="0" algn="just">
              <a:buNone/>
            </a:pPr>
            <a:endParaRPr lang="en-GB" sz="2600" dirty="0">
              <a:latin typeface="Times New Roman" panose="02020603050405020304" pitchFamily="18" charset="0"/>
              <a:cs typeface="Times New Roman" panose="02020603050405020304" pitchFamily="18" charset="0"/>
            </a:endParaRPr>
          </a:p>
          <a:p>
            <a:pPr marL="0" indent="0" algn="just">
              <a:buNone/>
            </a:pPr>
            <a:r>
              <a:rPr lang="en-GB"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Russian economy </a:t>
            </a:r>
            <a:r>
              <a:rPr lang="en-GB" sz="2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began to catch up with the leading industrial nations. </a:t>
            </a:r>
          </a:p>
          <a:p>
            <a:pPr marL="0" indent="0" algn="just">
              <a:buNone/>
            </a:pPr>
            <a:endParaRPr lang="fi-FI" sz="2600" dirty="0">
              <a:latin typeface="Times New Roman" panose="02020603050405020304" pitchFamily="18" charset="0"/>
              <a:cs typeface="Times New Roman" panose="02020603050405020304" pitchFamily="18" charset="0"/>
            </a:endParaRPr>
          </a:p>
          <a:p>
            <a:pPr marL="0" indent="0" algn="just">
              <a:buNone/>
            </a:pPr>
            <a:r>
              <a:rPr lang="en-GB" sz="2600" b="1" dirty="0">
                <a:latin typeface="Times New Roman" panose="02020603050405020304" pitchFamily="18" charset="0"/>
                <a:cs typeface="Times New Roman" panose="02020603050405020304" pitchFamily="18" charset="0"/>
              </a:rPr>
              <a:t>Between 1860 and 1910: World industrial production increased by </a:t>
            </a:r>
            <a:r>
              <a:rPr lang="en-GB" sz="2600" b="1" dirty="0">
                <a:solidFill>
                  <a:srgbClr val="00B050"/>
                </a:solidFill>
                <a:latin typeface="Times New Roman" panose="02020603050405020304" pitchFamily="18" charset="0"/>
                <a:cs typeface="Times New Roman" panose="02020603050405020304" pitchFamily="18" charset="0"/>
              </a:rPr>
              <a:t>6%</a:t>
            </a:r>
            <a:r>
              <a:rPr lang="en-GB" sz="2600" b="1" dirty="0">
                <a:latin typeface="Times New Roman" panose="02020603050405020304" pitchFamily="18" charset="0"/>
                <a:cs typeface="Times New Roman" panose="02020603050405020304" pitchFamily="18" charset="0"/>
              </a:rPr>
              <a:t>, in the UK by </a:t>
            </a:r>
            <a:r>
              <a:rPr lang="en-GB" sz="2600" b="1" dirty="0">
                <a:solidFill>
                  <a:srgbClr val="00B050"/>
                </a:solidFill>
                <a:latin typeface="Times New Roman" panose="02020603050405020304" pitchFamily="18" charset="0"/>
                <a:cs typeface="Times New Roman" panose="02020603050405020304" pitchFamily="18" charset="0"/>
              </a:rPr>
              <a:t>2.5%</a:t>
            </a:r>
            <a:r>
              <a:rPr lang="en-GB" sz="2600" b="1" dirty="0">
                <a:latin typeface="Times New Roman" panose="02020603050405020304" pitchFamily="18" charset="0"/>
                <a:cs typeface="Times New Roman" panose="02020603050405020304" pitchFamily="18" charset="0"/>
              </a:rPr>
              <a:t>, in Germany by </a:t>
            </a:r>
            <a:r>
              <a:rPr lang="en-GB" sz="2600" b="1" dirty="0">
                <a:solidFill>
                  <a:srgbClr val="00B050"/>
                </a:solidFill>
                <a:latin typeface="Times New Roman" panose="02020603050405020304" pitchFamily="18" charset="0"/>
                <a:cs typeface="Times New Roman" panose="02020603050405020304" pitchFamily="18" charset="0"/>
              </a:rPr>
              <a:t>6%</a:t>
            </a:r>
            <a:r>
              <a:rPr lang="en-GB" sz="2600" b="1" dirty="0">
                <a:latin typeface="Times New Roman" panose="02020603050405020304" pitchFamily="18" charset="0"/>
                <a:cs typeface="Times New Roman" panose="02020603050405020304" pitchFamily="18" charset="0"/>
              </a:rPr>
              <a:t>, but in </a:t>
            </a:r>
            <a:r>
              <a:rPr lang="en-GB" sz="2600" b="1" dirty="0">
                <a:solidFill>
                  <a:srgbClr val="FF0000"/>
                </a:solidFill>
                <a:latin typeface="Times New Roman" panose="02020603050405020304" pitchFamily="18" charset="0"/>
                <a:cs typeface="Times New Roman" panose="02020603050405020304" pitchFamily="18" charset="0"/>
              </a:rPr>
              <a:t>Russia</a:t>
            </a:r>
            <a:r>
              <a:rPr lang="en-GB" sz="2600" b="1" dirty="0">
                <a:latin typeface="Times New Roman" panose="02020603050405020304" pitchFamily="18" charset="0"/>
                <a:cs typeface="Times New Roman" panose="02020603050405020304" pitchFamily="18" charset="0"/>
              </a:rPr>
              <a:t> it increased by </a:t>
            </a:r>
            <a:r>
              <a:rPr lang="en-GB" sz="2600" b="1" dirty="0">
                <a:solidFill>
                  <a:srgbClr val="FF0000"/>
                </a:solidFill>
                <a:latin typeface="Times New Roman" panose="02020603050405020304" pitchFamily="18" charset="0"/>
                <a:cs typeface="Times New Roman" panose="02020603050405020304" pitchFamily="18" charset="0"/>
              </a:rPr>
              <a:t>10.5%</a:t>
            </a:r>
            <a:r>
              <a:rPr lang="en-GB" sz="2600" b="1" dirty="0">
                <a:latin typeface="Times New Roman" panose="02020603050405020304" pitchFamily="18" charset="0"/>
                <a:cs typeface="Times New Roman" panose="02020603050405020304" pitchFamily="18" charset="0"/>
              </a:rPr>
              <a:t>. (</a:t>
            </a:r>
            <a:r>
              <a:rPr lang="en-GB" sz="2600" b="1" dirty="0" err="1">
                <a:latin typeface="Times New Roman" panose="02020603050405020304" pitchFamily="18" charset="0"/>
                <a:cs typeface="Times New Roman" panose="02020603050405020304" pitchFamily="18" charset="0"/>
              </a:rPr>
              <a:t>Poliansky</a:t>
            </a:r>
            <a:r>
              <a:rPr lang="en-GB" sz="2600" b="1" dirty="0">
                <a:latin typeface="Times New Roman" panose="02020603050405020304" pitchFamily="18" charset="0"/>
                <a:cs typeface="Times New Roman" panose="02020603050405020304" pitchFamily="18" charset="0"/>
              </a:rPr>
              <a:t>, 1960).</a:t>
            </a:r>
            <a:endParaRPr lang="fi-FI" sz="2600" b="1" dirty="0">
              <a:latin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277114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a:p>
        </p:txBody>
      </p:sp>
      <p:pic>
        <p:nvPicPr>
          <p:cNvPr id="5122" name="Picture 2" descr="E:\Russian_course2014\Only lectures\L1.Political economy of Russia\Graph_rel_share_world_manuf_1750_1900_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572"/>
            <a:ext cx="8928991" cy="651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588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6249</TotalTime>
  <Words>2793</Words>
  <Application>Microsoft Office PowerPoint</Application>
  <PresentationFormat>On-screen Show (4:3)</PresentationFormat>
  <Paragraphs>402</Paragraphs>
  <Slides>46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Times New Roman</vt:lpstr>
      <vt:lpstr>Wingdings</vt:lpstr>
      <vt:lpstr>Office Theme</vt:lpstr>
      <vt:lpstr>History of the Russian Economy</vt:lpstr>
      <vt:lpstr>Learning outcomes of this lecture</vt:lpstr>
      <vt:lpstr>18th century </vt:lpstr>
      <vt:lpstr>Early 19th century  - stagnation</vt:lpstr>
      <vt:lpstr>PowerPoint Presentation</vt:lpstr>
      <vt:lpstr>   19th century:  second half </vt:lpstr>
      <vt:lpstr> Trans-Siberian Railway was built (1891-1904). </vt:lpstr>
      <vt:lpstr>The end of 19th century:  Reforms results </vt:lpstr>
      <vt:lpstr>PowerPoint Presentation</vt:lpstr>
      <vt:lpstr>Early 20th century: Basic facts </vt:lpstr>
      <vt:lpstr>Russian empire in 1914: European borders </vt:lpstr>
      <vt:lpstr>Russian economy before revolution 1917 (Tsar Nicholas II ) </vt:lpstr>
      <vt:lpstr>Causes of Bolshevik revolution </vt:lpstr>
      <vt:lpstr>Economic development of Russian Empire before revolution 1917 </vt:lpstr>
      <vt:lpstr>Paul Gregory (1976): Basic characteristics of the Russian industrialization model in 1985-1913 </vt:lpstr>
      <vt:lpstr>PowerPoint Presentation</vt:lpstr>
      <vt:lpstr>Soviet Union 1917-1991: Map showing countries included in the Former Soviet Union (FSU)  </vt:lpstr>
      <vt:lpstr>War communism 1918-1921/1922 </vt:lpstr>
      <vt:lpstr>Six principles of War communism </vt:lpstr>
      <vt:lpstr>Consequences of War communism </vt:lpstr>
      <vt:lpstr>QUESTION FOR POINTS</vt:lpstr>
      <vt:lpstr>The New Economic Policy (NEP) </vt:lpstr>
      <vt:lpstr>The New Economic Policy (NEP) or State capitalism: 1921(1922)-1928 </vt:lpstr>
      <vt:lpstr>PowerPoint Presentation</vt:lpstr>
      <vt:lpstr>Lenin death. Stalin rise.</vt:lpstr>
      <vt:lpstr>Stalinism Before World War Two </vt:lpstr>
      <vt:lpstr>GULAG: labor camps across Russia existed between 1923 and 1960  </vt:lpstr>
      <vt:lpstr>Central Planning Economy established by Stalin </vt:lpstr>
      <vt:lpstr>Stalin`s five year plans </vt:lpstr>
      <vt:lpstr>Results of Stalin policy  for the Russian economy </vt:lpstr>
      <vt:lpstr>Soviet economy during World War II </vt:lpstr>
      <vt:lpstr>Post-War Soviet economy 1 </vt:lpstr>
      <vt:lpstr>Post-war Soviet economy 2 </vt:lpstr>
      <vt:lpstr>Post-War GDP per capita</vt:lpstr>
      <vt:lpstr>Post-War GDP per capita growth, %</vt:lpstr>
      <vt:lpstr>Soviet National Income growth, %</vt:lpstr>
      <vt:lpstr>Stalin versus Lenin </vt:lpstr>
      <vt:lpstr>The Khrushchev  “thaw/snowbreak”  (1953-1964)</vt:lpstr>
      <vt:lpstr>PowerPoint Presentation</vt:lpstr>
      <vt:lpstr>PowerPoint Presentation</vt:lpstr>
      <vt:lpstr>Results of the Khrushchev term</vt:lpstr>
      <vt:lpstr>End in power </vt:lpstr>
      <vt:lpstr>Leonid Brezhnev`s Era (1964-1982). Basic facts </vt:lpstr>
      <vt:lpstr>Leonid Brezhnev`s Era (1964-1982). Socio-economic achievements </vt:lpstr>
      <vt:lpstr>Brezhnev`s failures </vt:lpstr>
      <vt:lpstr>The end of Brezhnev Era – beginning of the collapse of Soviet system</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economy of Russia:</dc:title>
  <dc:creator>Ledyaeva Svetlana</dc:creator>
  <cp:lastModifiedBy>Ledyaeva Svetlana</cp:lastModifiedBy>
  <cp:revision>277</cp:revision>
  <cp:lastPrinted>2014-09-01T10:08:41Z</cp:lastPrinted>
  <dcterms:created xsi:type="dcterms:W3CDTF">2014-06-13T09:12:26Z</dcterms:created>
  <dcterms:modified xsi:type="dcterms:W3CDTF">2021-11-01T10:42:07Z</dcterms:modified>
</cp:coreProperties>
</file>