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7" r:id="rId2"/>
    <p:sldId id="258" r:id="rId3"/>
    <p:sldId id="260" r:id="rId4"/>
    <p:sldId id="334" r:id="rId5"/>
    <p:sldId id="335" r:id="rId6"/>
    <p:sldId id="307" r:id="rId7"/>
    <p:sldId id="336" r:id="rId8"/>
    <p:sldId id="261" r:id="rId9"/>
    <p:sldId id="290" r:id="rId10"/>
    <p:sldId id="337" r:id="rId11"/>
    <p:sldId id="338" r:id="rId12"/>
    <p:sldId id="308" r:id="rId13"/>
    <p:sldId id="339" r:id="rId14"/>
    <p:sldId id="340" r:id="rId15"/>
    <p:sldId id="309" r:id="rId16"/>
    <p:sldId id="341" r:id="rId17"/>
    <p:sldId id="288" r:id="rId18"/>
    <p:sldId id="292" r:id="rId19"/>
    <p:sldId id="343" r:id="rId20"/>
    <p:sldId id="342" r:id="rId21"/>
    <p:sldId id="311" r:id="rId22"/>
    <p:sldId id="312" r:id="rId23"/>
    <p:sldId id="314" r:id="rId24"/>
    <p:sldId id="315" r:id="rId25"/>
    <p:sldId id="316" r:id="rId26"/>
    <p:sldId id="350" r:id="rId27"/>
    <p:sldId id="352" r:id="rId28"/>
    <p:sldId id="344" r:id="rId29"/>
    <p:sldId id="345" r:id="rId30"/>
    <p:sldId id="353" r:id="rId31"/>
    <p:sldId id="317" r:id="rId32"/>
    <p:sldId id="318" r:id="rId33"/>
    <p:sldId id="346" r:id="rId34"/>
    <p:sldId id="351" r:id="rId35"/>
    <p:sldId id="347" r:id="rId36"/>
    <p:sldId id="348" r:id="rId37"/>
    <p:sldId id="333" r:id="rId38"/>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260"/>
            <p14:sldId id="334"/>
            <p14:sldId id="335"/>
            <p14:sldId id="307"/>
            <p14:sldId id="336"/>
            <p14:sldId id="261"/>
            <p14:sldId id="290"/>
            <p14:sldId id="337"/>
            <p14:sldId id="338"/>
            <p14:sldId id="308"/>
            <p14:sldId id="339"/>
            <p14:sldId id="340"/>
            <p14:sldId id="309"/>
            <p14:sldId id="341"/>
            <p14:sldId id="288"/>
            <p14:sldId id="292"/>
            <p14:sldId id="343"/>
            <p14:sldId id="342"/>
            <p14:sldId id="311"/>
            <p14:sldId id="312"/>
            <p14:sldId id="314"/>
            <p14:sldId id="315"/>
            <p14:sldId id="316"/>
            <p14:sldId id="350"/>
            <p14:sldId id="352"/>
            <p14:sldId id="344"/>
            <p14:sldId id="345"/>
            <p14:sldId id="353"/>
            <p14:sldId id="317"/>
            <p14:sldId id="318"/>
            <p14:sldId id="346"/>
            <p14:sldId id="351"/>
            <p14:sldId id="347"/>
            <p14:sldId id="348"/>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42" autoAdjust="0"/>
    <p:restoredTop sz="80094" autoAdjust="0"/>
  </p:normalViewPr>
  <p:slideViewPr>
    <p:cSldViewPr snapToGrid="0" snapToObjects="1">
      <p:cViewPr varScale="1">
        <p:scale>
          <a:sx n="95" d="100"/>
          <a:sy n="95" d="100"/>
        </p:scale>
        <p:origin x="48" y="20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1/18/2022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1/18/2022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19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3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15</a:t>
            </a:fld>
            <a:endParaRPr lang="en-US"/>
          </a:p>
        </p:txBody>
      </p:sp>
    </p:spTree>
    <p:extLst>
      <p:ext uri="{BB962C8B-B14F-4D97-AF65-F5344CB8AC3E}">
        <p14:creationId xmlns:p14="http://schemas.microsoft.com/office/powerpoint/2010/main" val="54274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17</a:t>
            </a:fld>
            <a:endParaRPr lang="en-US"/>
          </a:p>
        </p:txBody>
      </p:sp>
    </p:spTree>
    <p:extLst>
      <p:ext uri="{BB962C8B-B14F-4D97-AF65-F5344CB8AC3E}">
        <p14:creationId xmlns:p14="http://schemas.microsoft.com/office/powerpoint/2010/main" val="32879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https://www.thoughtco.com/list-of-phase-changes-of-matter-608361</a:t>
            </a:r>
          </a:p>
        </p:txBody>
      </p:sp>
      <p:sp>
        <p:nvSpPr>
          <p:cNvPr id="4" name="Dian numeron paikkamerkki 3"/>
          <p:cNvSpPr>
            <a:spLocks noGrp="1"/>
          </p:cNvSpPr>
          <p:nvPr>
            <p:ph type="sldNum" sz="quarter" idx="10"/>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37164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271788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591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460.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00.png"/><Relationship Id="rId7" Type="http://schemas.openxmlformats.org/officeDocument/2006/relationships/image" Target="../media/image66.png"/><Relationship Id="rId2" Type="http://schemas.openxmlformats.org/officeDocument/2006/relationships/image" Target="../media/image590.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0.png"/></Relationships>
</file>

<file path=ppt/slides/_rels/slide23.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0.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0.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990.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30.png"/><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1.png"/><Relationship Id="rId7" Type="http://schemas.openxmlformats.org/officeDocument/2006/relationships/image" Target="../media/image1150.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140.png"/><Relationship Id="rId5" Type="http://schemas.openxmlformats.org/officeDocument/2006/relationships/image" Target="../media/image132.png"/><Relationship Id="rId4" Type="http://schemas.openxmlformats.org/officeDocument/2006/relationships/image" Target="../media/image1120.png"/><Relationship Id="rId9" Type="http://schemas.openxmlformats.org/officeDocument/2006/relationships/image" Target="../media/image134.pn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thoughtco.com/types-of-solids-liquids-and-gases-608354"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thoughtco.com/definition-of-plasma-60552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778159"/>
            <a:ext cx="4844125"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3: Properties of Pure Substance</a:t>
            </a:r>
            <a:endParaRPr lang="fi-FI" dirty="0"/>
          </a:p>
        </p:txBody>
      </p:sp>
      <p:pic>
        <p:nvPicPr>
          <p:cNvPr id="14" name="Picture 13">
            <a:extLst>
              <a:ext uri="{FF2B5EF4-FFF2-40B4-BE49-F238E27FC236}">
                <a16:creationId xmlns:a16="http://schemas.microsoft.com/office/drawing/2014/main" id="{47FC63A6-31C7-464F-8D59-252943A269C6}"/>
              </a:ext>
            </a:extLst>
          </p:cNvPr>
          <p:cNvPicPr>
            <a:picLocks noChangeAspect="1"/>
          </p:cNvPicPr>
          <p:nvPr/>
        </p:nvPicPr>
        <p:blipFill rotWithShape="1">
          <a:blip r:embed="rId3"/>
          <a:srcRect l="30396"/>
          <a:stretch/>
        </p:blipFill>
        <p:spPr>
          <a:xfrm>
            <a:off x="4964576" y="433790"/>
            <a:ext cx="4108750" cy="4847420"/>
          </a:xfrm>
          <a:prstGeom prst="rect">
            <a:avLst/>
          </a:prstGeom>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Projections of the p–</a:t>
            </a:r>
            <a:r>
              <a:rPr lang="el-GR" sz="3200" b="1" dirty="0"/>
              <a:t>ν</a:t>
            </a:r>
            <a:r>
              <a:rPr lang="en-US" sz="3200" b="1" dirty="0"/>
              <a:t>–T Surface</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197830" y="970513"/>
            <a:ext cx="1524290" cy="300082"/>
          </a:xfrm>
          <a:prstGeom prst="rect">
            <a:avLst/>
          </a:prstGeom>
          <a:solidFill>
            <a:srgbClr val="00FF00"/>
          </a:solidFill>
        </p:spPr>
        <p:txBody>
          <a:bodyPr wrap="square">
            <a:spAutoFit/>
          </a:bodyPr>
          <a:lstStyle/>
          <a:p>
            <a:r>
              <a:rPr lang="en-US" dirty="0"/>
              <a:t>p–</a:t>
            </a:r>
            <a:r>
              <a:rPr lang="el-GR" dirty="0"/>
              <a:t>ν</a:t>
            </a:r>
            <a:r>
              <a:rPr lang="en-US" dirty="0"/>
              <a:t> diagram</a:t>
            </a:r>
          </a:p>
        </p:txBody>
      </p:sp>
      <p:sp>
        <p:nvSpPr>
          <p:cNvPr id="14" name="TextBox 13">
            <a:extLst>
              <a:ext uri="{FF2B5EF4-FFF2-40B4-BE49-F238E27FC236}">
                <a16:creationId xmlns:a16="http://schemas.microsoft.com/office/drawing/2014/main" id="{8422035C-A7B5-4E59-994A-4EBF822164B2}"/>
              </a:ext>
            </a:extLst>
          </p:cNvPr>
          <p:cNvSpPr txBox="1"/>
          <p:nvPr/>
        </p:nvSpPr>
        <p:spPr>
          <a:xfrm>
            <a:off x="2050698" y="867299"/>
            <a:ext cx="6472686" cy="507831"/>
          </a:xfrm>
          <a:prstGeom prst="rect">
            <a:avLst/>
          </a:prstGeom>
          <a:solidFill>
            <a:srgbClr val="00FFFF"/>
          </a:solidFill>
        </p:spPr>
        <p:txBody>
          <a:bodyPr wrap="square">
            <a:spAutoFit/>
          </a:bodyPr>
          <a:lstStyle/>
          <a:p>
            <a:r>
              <a:rPr lang="en-US" dirty="0"/>
              <a:t>If the p–</a:t>
            </a:r>
            <a:r>
              <a:rPr lang="el-GR" dirty="0"/>
              <a:t>ν</a:t>
            </a:r>
            <a:r>
              <a:rPr lang="en-US" dirty="0"/>
              <a:t>–T surface is projected onto the pressure–specific volume plane results in a p–</a:t>
            </a:r>
            <a:r>
              <a:rPr lang="el-GR" dirty="0"/>
              <a:t>ν</a:t>
            </a:r>
            <a:r>
              <a:rPr lang="en-US" dirty="0"/>
              <a:t> diagram.</a:t>
            </a:r>
          </a:p>
        </p:txBody>
      </p:sp>
      <p:sp>
        <p:nvSpPr>
          <p:cNvPr id="15" name="TextBox 14">
            <a:extLst>
              <a:ext uri="{FF2B5EF4-FFF2-40B4-BE49-F238E27FC236}">
                <a16:creationId xmlns:a16="http://schemas.microsoft.com/office/drawing/2014/main" id="{0202CBAE-3E05-4E40-A2C1-8A242408B593}"/>
              </a:ext>
            </a:extLst>
          </p:cNvPr>
          <p:cNvSpPr txBox="1"/>
          <p:nvPr/>
        </p:nvSpPr>
        <p:spPr>
          <a:xfrm>
            <a:off x="2050698" y="1401961"/>
            <a:ext cx="6472686" cy="276999"/>
          </a:xfrm>
          <a:prstGeom prst="rect">
            <a:avLst/>
          </a:prstGeom>
          <a:solidFill>
            <a:schemeClr val="tx2">
              <a:lumMod val="20000"/>
              <a:lumOff val="80000"/>
            </a:schemeClr>
          </a:solidFill>
        </p:spPr>
        <p:txBody>
          <a:bodyPr wrap="square">
            <a:spAutoFit/>
          </a:bodyPr>
          <a:lstStyle/>
          <a:p>
            <a:pPr algn="just"/>
            <a:r>
              <a:rPr lang="en-US" sz="1200" dirty="0"/>
              <a:t>When solving problems, a sketch of the p–</a:t>
            </a:r>
            <a:r>
              <a:rPr lang="el-GR" sz="1200" dirty="0"/>
              <a:t>ν</a:t>
            </a:r>
            <a:r>
              <a:rPr lang="en-US" sz="1200" dirty="0"/>
              <a:t> diagram is frequently convenient. </a:t>
            </a:r>
          </a:p>
        </p:txBody>
      </p:sp>
      <p:pic>
        <p:nvPicPr>
          <p:cNvPr id="3" name="Picture 2">
            <a:extLst>
              <a:ext uri="{FF2B5EF4-FFF2-40B4-BE49-F238E27FC236}">
                <a16:creationId xmlns:a16="http://schemas.microsoft.com/office/drawing/2014/main" id="{2B874C0E-0342-40D9-BD31-2AA1DA11D4FF}"/>
              </a:ext>
            </a:extLst>
          </p:cNvPr>
          <p:cNvPicPr>
            <a:picLocks noChangeAspect="1"/>
          </p:cNvPicPr>
          <p:nvPr/>
        </p:nvPicPr>
        <p:blipFill>
          <a:blip r:embed="rId3"/>
          <a:stretch>
            <a:fillRect/>
          </a:stretch>
        </p:blipFill>
        <p:spPr>
          <a:xfrm>
            <a:off x="1883885" y="2058337"/>
            <a:ext cx="6639499" cy="3049917"/>
          </a:xfrm>
          <a:prstGeom prst="rect">
            <a:avLst/>
          </a:prstGeom>
        </p:spPr>
      </p:pic>
    </p:spTree>
    <p:extLst>
      <p:ext uri="{BB962C8B-B14F-4D97-AF65-F5344CB8AC3E}">
        <p14:creationId xmlns:p14="http://schemas.microsoft.com/office/powerpoint/2010/main" val="122878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Projections of the p–</a:t>
            </a:r>
            <a:r>
              <a:rPr lang="el-GR" sz="3200" b="1" dirty="0"/>
              <a:t>ν</a:t>
            </a:r>
            <a:r>
              <a:rPr lang="en-US" sz="3200" b="1" dirty="0"/>
              <a:t>–T Surface</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197830" y="970513"/>
            <a:ext cx="1524290" cy="300082"/>
          </a:xfrm>
          <a:prstGeom prst="rect">
            <a:avLst/>
          </a:prstGeom>
          <a:solidFill>
            <a:srgbClr val="00FF00"/>
          </a:solidFill>
        </p:spPr>
        <p:txBody>
          <a:bodyPr wrap="square">
            <a:spAutoFit/>
          </a:bodyPr>
          <a:lstStyle/>
          <a:p>
            <a:r>
              <a:rPr lang="en-US" dirty="0"/>
              <a:t>T–</a:t>
            </a:r>
            <a:r>
              <a:rPr lang="el-GR" dirty="0"/>
              <a:t>ν</a:t>
            </a:r>
            <a:r>
              <a:rPr lang="en-US" dirty="0"/>
              <a:t> diagram</a:t>
            </a:r>
          </a:p>
        </p:txBody>
      </p:sp>
      <p:sp>
        <p:nvSpPr>
          <p:cNvPr id="14" name="TextBox 13">
            <a:extLst>
              <a:ext uri="{FF2B5EF4-FFF2-40B4-BE49-F238E27FC236}">
                <a16:creationId xmlns:a16="http://schemas.microsoft.com/office/drawing/2014/main" id="{8422035C-A7B5-4E59-994A-4EBF822164B2}"/>
              </a:ext>
            </a:extLst>
          </p:cNvPr>
          <p:cNvSpPr txBox="1"/>
          <p:nvPr/>
        </p:nvSpPr>
        <p:spPr>
          <a:xfrm>
            <a:off x="2050698" y="867299"/>
            <a:ext cx="6472686" cy="507831"/>
          </a:xfrm>
          <a:prstGeom prst="rect">
            <a:avLst/>
          </a:prstGeom>
          <a:solidFill>
            <a:srgbClr val="00FFFF"/>
          </a:solidFill>
        </p:spPr>
        <p:txBody>
          <a:bodyPr wrap="square">
            <a:spAutoFit/>
          </a:bodyPr>
          <a:lstStyle/>
          <a:p>
            <a:r>
              <a:rPr lang="en-US" dirty="0"/>
              <a:t>Projecting the liquid, two-phase liquid–vapor, and vapor regions of the p–</a:t>
            </a:r>
            <a:r>
              <a:rPr lang="el-GR" dirty="0"/>
              <a:t>ν</a:t>
            </a:r>
            <a:r>
              <a:rPr lang="en-US" dirty="0"/>
              <a:t>–T surface onto the temperature–specific volume plane results in a T–</a:t>
            </a:r>
            <a:r>
              <a:rPr lang="el-GR" dirty="0"/>
              <a:t>ν</a:t>
            </a:r>
            <a:r>
              <a:rPr lang="en-US" dirty="0"/>
              <a:t> diagram</a:t>
            </a:r>
          </a:p>
        </p:txBody>
      </p:sp>
      <p:pic>
        <p:nvPicPr>
          <p:cNvPr id="4" name="Picture 3">
            <a:extLst>
              <a:ext uri="{FF2B5EF4-FFF2-40B4-BE49-F238E27FC236}">
                <a16:creationId xmlns:a16="http://schemas.microsoft.com/office/drawing/2014/main" id="{302BC00A-C1EF-4B43-99B3-A85F9748FAA2}"/>
              </a:ext>
            </a:extLst>
          </p:cNvPr>
          <p:cNvPicPr>
            <a:picLocks noChangeAspect="1"/>
          </p:cNvPicPr>
          <p:nvPr/>
        </p:nvPicPr>
        <p:blipFill>
          <a:blip r:embed="rId3"/>
          <a:stretch>
            <a:fillRect/>
          </a:stretch>
        </p:blipFill>
        <p:spPr>
          <a:xfrm>
            <a:off x="2050697" y="2020385"/>
            <a:ext cx="6346511" cy="3146525"/>
          </a:xfrm>
          <a:prstGeom prst="rect">
            <a:avLst/>
          </a:prstGeom>
        </p:spPr>
      </p:pic>
    </p:spTree>
    <p:extLst>
      <p:ext uri="{BB962C8B-B14F-4D97-AF65-F5344CB8AC3E}">
        <p14:creationId xmlns:p14="http://schemas.microsoft.com/office/powerpoint/2010/main" val="320149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Studying Phase Change</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276792" y="1072080"/>
            <a:ext cx="1419805" cy="300082"/>
          </a:xfrm>
          <a:prstGeom prst="rect">
            <a:avLst/>
          </a:prstGeom>
          <a:solidFill>
            <a:srgbClr val="00FF00"/>
          </a:solidFill>
        </p:spPr>
        <p:txBody>
          <a:bodyPr wrap="square">
            <a:spAutoFit/>
          </a:bodyPr>
          <a:lstStyle/>
          <a:p>
            <a:r>
              <a:rPr lang="en-US" dirty="0"/>
              <a:t>Liquid States</a:t>
            </a:r>
          </a:p>
        </p:txBody>
      </p:sp>
      <p:pic>
        <p:nvPicPr>
          <p:cNvPr id="5" name="Picture 4">
            <a:extLst>
              <a:ext uri="{FF2B5EF4-FFF2-40B4-BE49-F238E27FC236}">
                <a16:creationId xmlns:a16="http://schemas.microsoft.com/office/drawing/2014/main" id="{5E6B2B46-9C6E-456A-BE31-D0BB9EA0788A}"/>
              </a:ext>
            </a:extLst>
          </p:cNvPr>
          <p:cNvPicPr>
            <a:picLocks noChangeAspect="1"/>
          </p:cNvPicPr>
          <p:nvPr/>
        </p:nvPicPr>
        <p:blipFill>
          <a:blip r:embed="rId3"/>
          <a:stretch>
            <a:fillRect/>
          </a:stretch>
        </p:blipFill>
        <p:spPr>
          <a:xfrm>
            <a:off x="4318612" y="3452171"/>
            <a:ext cx="4825388" cy="2233451"/>
          </a:xfrm>
          <a:prstGeom prst="rect">
            <a:avLst/>
          </a:prstGeom>
        </p:spPr>
      </p:pic>
      <p:sp>
        <p:nvSpPr>
          <p:cNvPr id="10" name="TextBox 9">
            <a:extLst>
              <a:ext uri="{FF2B5EF4-FFF2-40B4-BE49-F238E27FC236}">
                <a16:creationId xmlns:a16="http://schemas.microsoft.com/office/drawing/2014/main" id="{6F617B10-13D5-40C9-A35B-19C351F00007}"/>
              </a:ext>
            </a:extLst>
          </p:cNvPr>
          <p:cNvSpPr txBox="1"/>
          <p:nvPr/>
        </p:nvSpPr>
        <p:spPr>
          <a:xfrm>
            <a:off x="1848998" y="760456"/>
            <a:ext cx="6906382" cy="923330"/>
          </a:xfrm>
          <a:prstGeom prst="rect">
            <a:avLst/>
          </a:prstGeom>
          <a:solidFill>
            <a:srgbClr val="00B0F0"/>
          </a:solidFill>
        </p:spPr>
        <p:txBody>
          <a:bodyPr wrap="square">
            <a:spAutoFit/>
          </a:bodyPr>
          <a:lstStyle/>
          <a:p>
            <a:r>
              <a:rPr lang="en-US" dirty="0"/>
              <a:t>As the system is heated at constant pressure, the temperature increases considerably </a:t>
            </a:r>
          </a:p>
          <a:p>
            <a:r>
              <a:rPr lang="en-US" dirty="0"/>
              <a:t>while the specific volume increases slightly. Eventually, the system is brought to the </a:t>
            </a:r>
          </a:p>
          <a:p>
            <a:r>
              <a:rPr lang="en-US" dirty="0"/>
              <a:t>state represented by f on Fig. 3.3. This is the saturated liquid state corresponding to </a:t>
            </a:r>
          </a:p>
          <a:p>
            <a:r>
              <a:rPr lang="en-US" dirty="0"/>
              <a:t>the specified pressure. For water at 1.014 bar the saturation temperature is 100</a:t>
            </a:r>
            <a:r>
              <a:rPr lang="en-US" baseline="30000" dirty="0"/>
              <a:t>o</a:t>
            </a:r>
            <a:r>
              <a:rPr lang="en-US" dirty="0"/>
              <a:t>C. </a:t>
            </a:r>
          </a:p>
        </p:txBody>
      </p:sp>
      <p:sp>
        <p:nvSpPr>
          <p:cNvPr id="12" name="TextBox 11">
            <a:extLst>
              <a:ext uri="{FF2B5EF4-FFF2-40B4-BE49-F238E27FC236}">
                <a16:creationId xmlns:a16="http://schemas.microsoft.com/office/drawing/2014/main" id="{22443C2D-CA9E-4E34-B737-5D1C0B2D636F}"/>
              </a:ext>
            </a:extLst>
          </p:cNvPr>
          <p:cNvSpPr txBox="1"/>
          <p:nvPr/>
        </p:nvSpPr>
        <p:spPr>
          <a:xfrm>
            <a:off x="276790" y="1897057"/>
            <a:ext cx="1419805" cy="300082"/>
          </a:xfrm>
          <a:prstGeom prst="rect">
            <a:avLst/>
          </a:prstGeom>
          <a:solidFill>
            <a:srgbClr val="00FF00"/>
          </a:solidFill>
        </p:spPr>
        <p:txBody>
          <a:bodyPr wrap="square">
            <a:spAutoFit/>
          </a:bodyPr>
          <a:lstStyle/>
          <a:p>
            <a:r>
              <a:rPr lang="en-US" dirty="0"/>
              <a:t>subcooled liquid</a:t>
            </a:r>
          </a:p>
        </p:txBody>
      </p:sp>
      <p:sp>
        <p:nvSpPr>
          <p:cNvPr id="13" name="TextBox 12">
            <a:extLst>
              <a:ext uri="{FF2B5EF4-FFF2-40B4-BE49-F238E27FC236}">
                <a16:creationId xmlns:a16="http://schemas.microsoft.com/office/drawing/2014/main" id="{4EBC2DD5-5E0A-44A7-8DCD-A4CAC365D11A}"/>
              </a:ext>
            </a:extLst>
          </p:cNvPr>
          <p:cNvSpPr txBox="1"/>
          <p:nvPr/>
        </p:nvSpPr>
        <p:spPr>
          <a:xfrm>
            <a:off x="1848998" y="1793183"/>
            <a:ext cx="6906382" cy="507831"/>
          </a:xfrm>
          <a:prstGeom prst="rect">
            <a:avLst/>
          </a:prstGeom>
          <a:solidFill>
            <a:srgbClr val="00B0F0"/>
          </a:solidFill>
        </p:spPr>
        <p:txBody>
          <a:bodyPr wrap="square">
            <a:spAutoFit/>
          </a:bodyPr>
          <a:lstStyle/>
          <a:p>
            <a:r>
              <a:rPr lang="en-US" dirty="0"/>
              <a:t>At subcooled liquid state, the temperature is less than the saturation temperature at the given pressure. </a:t>
            </a:r>
          </a:p>
        </p:txBody>
      </p:sp>
      <p:sp>
        <p:nvSpPr>
          <p:cNvPr id="15" name="TextBox 14">
            <a:extLst>
              <a:ext uri="{FF2B5EF4-FFF2-40B4-BE49-F238E27FC236}">
                <a16:creationId xmlns:a16="http://schemas.microsoft.com/office/drawing/2014/main" id="{8E7E1E00-45F7-44DD-A0AE-E161803D7F0F}"/>
              </a:ext>
            </a:extLst>
          </p:cNvPr>
          <p:cNvSpPr txBox="1"/>
          <p:nvPr/>
        </p:nvSpPr>
        <p:spPr>
          <a:xfrm>
            <a:off x="276791" y="2618160"/>
            <a:ext cx="1419805" cy="507831"/>
          </a:xfrm>
          <a:prstGeom prst="rect">
            <a:avLst/>
          </a:prstGeom>
          <a:solidFill>
            <a:srgbClr val="00FF00"/>
          </a:solidFill>
        </p:spPr>
        <p:txBody>
          <a:bodyPr wrap="square">
            <a:spAutoFit/>
          </a:bodyPr>
          <a:lstStyle/>
          <a:p>
            <a:r>
              <a:rPr lang="en-US" dirty="0"/>
              <a:t>compressed liquid</a:t>
            </a:r>
          </a:p>
        </p:txBody>
      </p:sp>
      <p:sp>
        <p:nvSpPr>
          <p:cNvPr id="17" name="TextBox 16">
            <a:extLst>
              <a:ext uri="{FF2B5EF4-FFF2-40B4-BE49-F238E27FC236}">
                <a16:creationId xmlns:a16="http://schemas.microsoft.com/office/drawing/2014/main" id="{572CD07C-09B4-47A6-8C07-7746C28ED54C}"/>
              </a:ext>
            </a:extLst>
          </p:cNvPr>
          <p:cNvSpPr txBox="1"/>
          <p:nvPr/>
        </p:nvSpPr>
        <p:spPr>
          <a:xfrm>
            <a:off x="1848998" y="2410411"/>
            <a:ext cx="6906382" cy="923330"/>
          </a:xfrm>
          <a:prstGeom prst="rect">
            <a:avLst/>
          </a:prstGeom>
          <a:solidFill>
            <a:srgbClr val="00B0F0"/>
          </a:solidFill>
        </p:spPr>
        <p:txBody>
          <a:bodyPr wrap="square">
            <a:spAutoFit/>
          </a:bodyPr>
          <a:lstStyle/>
          <a:p>
            <a:pPr algn="just"/>
            <a:r>
              <a:rPr lang="en-US" dirty="0"/>
              <a:t>These states are also referred to as compressed liquid states because the pressure at each state is higher than the saturation pressure corresponding to the temperature at the state. The names liquid, subcooled liquid, and compressed liquid are used interchangeably.</a:t>
            </a:r>
          </a:p>
        </p:txBody>
      </p:sp>
      <p:pic>
        <p:nvPicPr>
          <p:cNvPr id="19" name="Picture 18">
            <a:extLst>
              <a:ext uri="{FF2B5EF4-FFF2-40B4-BE49-F238E27FC236}">
                <a16:creationId xmlns:a16="http://schemas.microsoft.com/office/drawing/2014/main" id="{2C881D4A-49FA-4DE1-9861-1DB0C75438F8}"/>
              </a:ext>
            </a:extLst>
          </p:cNvPr>
          <p:cNvPicPr>
            <a:picLocks noChangeAspect="1"/>
          </p:cNvPicPr>
          <p:nvPr/>
        </p:nvPicPr>
        <p:blipFill>
          <a:blip r:embed="rId4"/>
          <a:stretch>
            <a:fillRect/>
          </a:stretch>
        </p:blipFill>
        <p:spPr>
          <a:xfrm>
            <a:off x="69773" y="3492356"/>
            <a:ext cx="4291856" cy="1462188"/>
          </a:xfrm>
          <a:prstGeom prst="rect">
            <a:avLst/>
          </a:prstGeom>
        </p:spPr>
      </p:pic>
    </p:spTree>
    <p:extLst>
      <p:ext uri="{BB962C8B-B14F-4D97-AF65-F5344CB8AC3E}">
        <p14:creationId xmlns:p14="http://schemas.microsoft.com/office/powerpoint/2010/main" val="3859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Studying Phase Change</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276789" y="968205"/>
            <a:ext cx="1419805" cy="715581"/>
          </a:xfrm>
          <a:prstGeom prst="rect">
            <a:avLst/>
          </a:prstGeom>
          <a:solidFill>
            <a:srgbClr val="00FF00"/>
          </a:solidFill>
        </p:spPr>
        <p:txBody>
          <a:bodyPr wrap="square">
            <a:spAutoFit/>
          </a:bodyPr>
          <a:lstStyle/>
          <a:p>
            <a:r>
              <a:rPr lang="en-US" dirty="0"/>
              <a:t>Two-Phase Liquid–Vapor Mixture</a:t>
            </a:r>
          </a:p>
        </p:txBody>
      </p:sp>
      <p:sp>
        <p:nvSpPr>
          <p:cNvPr id="10" name="TextBox 9">
            <a:extLst>
              <a:ext uri="{FF2B5EF4-FFF2-40B4-BE49-F238E27FC236}">
                <a16:creationId xmlns:a16="http://schemas.microsoft.com/office/drawing/2014/main" id="{6F617B10-13D5-40C9-A35B-19C351F00007}"/>
              </a:ext>
            </a:extLst>
          </p:cNvPr>
          <p:cNvSpPr txBox="1"/>
          <p:nvPr/>
        </p:nvSpPr>
        <p:spPr>
          <a:xfrm>
            <a:off x="1848998" y="760456"/>
            <a:ext cx="6906382" cy="1131079"/>
          </a:xfrm>
          <a:prstGeom prst="rect">
            <a:avLst/>
          </a:prstGeom>
          <a:solidFill>
            <a:srgbClr val="00B0F0"/>
          </a:solidFill>
        </p:spPr>
        <p:txBody>
          <a:bodyPr wrap="square">
            <a:spAutoFit/>
          </a:bodyPr>
          <a:lstStyle/>
          <a:p>
            <a:pPr algn="just"/>
            <a:r>
              <a:rPr lang="en-US" dirty="0"/>
              <a:t>When a mixture of liquid and vapor exists in equilibrium, the liquid phase is a saturated </a:t>
            </a:r>
          </a:p>
          <a:p>
            <a:pPr algn="just"/>
            <a:r>
              <a:rPr lang="en-US" dirty="0"/>
              <a:t>liquid and the vapor phase is a saturated vapor. If the system is heated further until the last bit of liquid has vaporized, it is brought to point g on Fig. 3.3, the saturated vapor state. The intervening two-phase liquid–vapor mixture states can be distinguished from one another by the quality, an intensive property.</a:t>
            </a:r>
          </a:p>
        </p:txBody>
      </p:sp>
      <p:sp>
        <p:nvSpPr>
          <p:cNvPr id="15" name="TextBox 14">
            <a:extLst>
              <a:ext uri="{FF2B5EF4-FFF2-40B4-BE49-F238E27FC236}">
                <a16:creationId xmlns:a16="http://schemas.microsoft.com/office/drawing/2014/main" id="{8E7E1E00-45F7-44DD-A0AE-E161803D7F0F}"/>
              </a:ext>
            </a:extLst>
          </p:cNvPr>
          <p:cNvSpPr txBox="1"/>
          <p:nvPr/>
        </p:nvSpPr>
        <p:spPr>
          <a:xfrm>
            <a:off x="276793" y="2290768"/>
            <a:ext cx="1419805" cy="300082"/>
          </a:xfrm>
          <a:prstGeom prst="rect">
            <a:avLst/>
          </a:prstGeom>
          <a:solidFill>
            <a:srgbClr val="00FF00"/>
          </a:solidFill>
        </p:spPr>
        <p:txBody>
          <a:bodyPr wrap="square">
            <a:spAutoFit/>
          </a:bodyPr>
          <a:lstStyle/>
          <a:p>
            <a:r>
              <a:rPr lang="en-US" dirty="0"/>
              <a:t>quality</a:t>
            </a:r>
          </a:p>
        </p:txBody>
      </p:sp>
      <p:sp>
        <p:nvSpPr>
          <p:cNvPr id="17" name="TextBox 16">
            <a:extLst>
              <a:ext uri="{FF2B5EF4-FFF2-40B4-BE49-F238E27FC236}">
                <a16:creationId xmlns:a16="http://schemas.microsoft.com/office/drawing/2014/main" id="{572CD07C-09B4-47A6-8C07-7746C28ED54C}"/>
              </a:ext>
            </a:extLst>
          </p:cNvPr>
          <p:cNvSpPr txBox="1"/>
          <p:nvPr/>
        </p:nvSpPr>
        <p:spPr>
          <a:xfrm>
            <a:off x="1848998" y="2181256"/>
            <a:ext cx="6906382" cy="507831"/>
          </a:xfrm>
          <a:prstGeom prst="rect">
            <a:avLst/>
          </a:prstGeom>
          <a:solidFill>
            <a:srgbClr val="00B0F0"/>
          </a:solidFill>
        </p:spPr>
        <p:txBody>
          <a:bodyPr wrap="square">
            <a:spAutoFit/>
          </a:bodyPr>
          <a:lstStyle/>
          <a:p>
            <a:pPr algn="just"/>
            <a:r>
              <a:rPr lang="en-US" dirty="0"/>
              <a:t>For a two-phase liquid–vapor mixture, the ratio of the mass of vapor present to </a:t>
            </a:r>
          </a:p>
          <a:p>
            <a:pPr algn="just"/>
            <a:r>
              <a:rPr lang="en-US" dirty="0"/>
              <a:t>the total mass of the mixture is its quality, x. In symbols,</a:t>
            </a:r>
          </a:p>
        </p:txBody>
      </p:sp>
      <p:pic>
        <p:nvPicPr>
          <p:cNvPr id="3" name="Picture 2">
            <a:extLst>
              <a:ext uri="{FF2B5EF4-FFF2-40B4-BE49-F238E27FC236}">
                <a16:creationId xmlns:a16="http://schemas.microsoft.com/office/drawing/2014/main" id="{244FE6A0-DC26-4991-801F-1272BEC6E12F}"/>
              </a:ext>
            </a:extLst>
          </p:cNvPr>
          <p:cNvPicPr>
            <a:picLocks noChangeAspect="1"/>
          </p:cNvPicPr>
          <p:nvPr/>
        </p:nvPicPr>
        <p:blipFill>
          <a:blip r:embed="rId3"/>
          <a:stretch>
            <a:fillRect/>
          </a:stretch>
        </p:blipFill>
        <p:spPr>
          <a:xfrm>
            <a:off x="3808508" y="2802417"/>
            <a:ext cx="1736649" cy="697566"/>
          </a:xfrm>
          <a:prstGeom prst="rect">
            <a:avLst/>
          </a:prstGeom>
        </p:spPr>
      </p:pic>
    </p:spTree>
    <p:extLst>
      <p:ext uri="{BB962C8B-B14F-4D97-AF65-F5344CB8AC3E}">
        <p14:creationId xmlns:p14="http://schemas.microsoft.com/office/powerpoint/2010/main" val="76378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Studying Phase Change</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276789" y="1383703"/>
            <a:ext cx="1419805" cy="300082"/>
          </a:xfrm>
          <a:prstGeom prst="rect">
            <a:avLst/>
          </a:prstGeom>
          <a:solidFill>
            <a:srgbClr val="00FF00"/>
          </a:solidFill>
        </p:spPr>
        <p:txBody>
          <a:bodyPr wrap="square">
            <a:spAutoFit/>
          </a:bodyPr>
          <a:lstStyle/>
          <a:p>
            <a:r>
              <a:rPr lang="en-US" dirty="0"/>
              <a:t>Vapor States</a:t>
            </a:r>
          </a:p>
        </p:txBody>
      </p:sp>
      <p:sp>
        <p:nvSpPr>
          <p:cNvPr id="10" name="TextBox 9">
            <a:extLst>
              <a:ext uri="{FF2B5EF4-FFF2-40B4-BE49-F238E27FC236}">
                <a16:creationId xmlns:a16="http://schemas.microsoft.com/office/drawing/2014/main" id="{6F617B10-13D5-40C9-A35B-19C351F00007}"/>
              </a:ext>
            </a:extLst>
          </p:cNvPr>
          <p:cNvSpPr txBox="1"/>
          <p:nvPr/>
        </p:nvSpPr>
        <p:spPr>
          <a:xfrm>
            <a:off x="1848998" y="760456"/>
            <a:ext cx="6906382" cy="1546577"/>
          </a:xfrm>
          <a:prstGeom prst="rect">
            <a:avLst/>
          </a:prstGeom>
          <a:solidFill>
            <a:srgbClr val="00B0F0"/>
          </a:solidFill>
        </p:spPr>
        <p:txBody>
          <a:bodyPr wrap="square">
            <a:spAutoFit/>
          </a:bodyPr>
          <a:lstStyle/>
          <a:p>
            <a:pPr algn="just"/>
            <a:r>
              <a:rPr lang="en-US" dirty="0"/>
              <a:t>When the system is at the saturated vapor state (state g on Fig. 3.3), further heating at fixed pressure results in increases in both temperature and specific volume. The condition of the system would now be as shown in Fig. 3.4c. The state labeled s on Fig. 3.3 is representative of the states that would be attained by further heating while keeping the pressure constant. A state such as s is often referred to as a superheated vapor state because the system would be at a temperature greater than the saturation temperature corresponding to the given pressure.</a:t>
            </a:r>
          </a:p>
        </p:txBody>
      </p:sp>
      <p:pic>
        <p:nvPicPr>
          <p:cNvPr id="4" name="Picture 3">
            <a:extLst>
              <a:ext uri="{FF2B5EF4-FFF2-40B4-BE49-F238E27FC236}">
                <a16:creationId xmlns:a16="http://schemas.microsoft.com/office/drawing/2014/main" id="{0C931EE7-5794-454C-A076-EDF99D826BF2}"/>
              </a:ext>
            </a:extLst>
          </p:cNvPr>
          <p:cNvPicPr>
            <a:picLocks noChangeAspect="1"/>
          </p:cNvPicPr>
          <p:nvPr/>
        </p:nvPicPr>
        <p:blipFill>
          <a:blip r:embed="rId3"/>
          <a:stretch>
            <a:fillRect/>
          </a:stretch>
        </p:blipFill>
        <p:spPr>
          <a:xfrm>
            <a:off x="417855" y="2307032"/>
            <a:ext cx="2436156" cy="2786453"/>
          </a:xfrm>
          <a:prstGeom prst="rect">
            <a:avLst/>
          </a:prstGeom>
        </p:spPr>
      </p:pic>
      <p:pic>
        <p:nvPicPr>
          <p:cNvPr id="7" name="Picture 6" descr="Diagram, timeline&#10;&#10;Description automatically generated">
            <a:extLst>
              <a:ext uri="{FF2B5EF4-FFF2-40B4-BE49-F238E27FC236}">
                <a16:creationId xmlns:a16="http://schemas.microsoft.com/office/drawing/2014/main" id="{0FFFB87A-7915-4721-9826-C7A939D52FB9}"/>
              </a:ext>
            </a:extLst>
          </p:cNvPr>
          <p:cNvPicPr>
            <a:picLocks noChangeAspect="1"/>
          </p:cNvPicPr>
          <p:nvPr/>
        </p:nvPicPr>
        <p:blipFill>
          <a:blip r:embed="rId4"/>
          <a:stretch>
            <a:fillRect/>
          </a:stretch>
        </p:blipFill>
        <p:spPr>
          <a:xfrm>
            <a:off x="3716457" y="2307033"/>
            <a:ext cx="4318511" cy="3384880"/>
          </a:xfrm>
          <a:prstGeom prst="rect">
            <a:avLst/>
          </a:prstGeom>
        </p:spPr>
      </p:pic>
    </p:spTree>
    <p:extLst>
      <p:ext uri="{BB962C8B-B14F-4D97-AF65-F5344CB8AC3E}">
        <p14:creationId xmlns:p14="http://schemas.microsoft.com/office/powerpoint/2010/main" val="8997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Retrieving Thermodynamic Properties</a:t>
            </a:r>
            <a:endParaRPr lang="fi-FI" sz="3200" dirty="0"/>
          </a:p>
        </p:txBody>
      </p:sp>
      <p:sp>
        <p:nvSpPr>
          <p:cNvPr id="7" name="Rectangle 6">
            <a:extLst>
              <a:ext uri="{FF2B5EF4-FFF2-40B4-BE49-F238E27FC236}">
                <a16:creationId xmlns:a16="http://schemas.microsoft.com/office/drawing/2014/main" id="{2E3A018F-0248-4C3F-8F4A-4D568EE1843C}"/>
              </a:ext>
            </a:extLst>
          </p:cNvPr>
          <p:cNvSpPr/>
          <p:nvPr/>
        </p:nvSpPr>
        <p:spPr>
          <a:xfrm>
            <a:off x="89603" y="960177"/>
            <a:ext cx="4572000" cy="923330"/>
          </a:xfrm>
          <a:prstGeom prst="rect">
            <a:avLst/>
          </a:prstGeom>
          <a:solidFill>
            <a:schemeClr val="bg2">
              <a:lumMod val="20000"/>
              <a:lumOff val="80000"/>
            </a:schemeClr>
          </a:solidFill>
        </p:spPr>
        <p:txBody>
          <a:bodyPr wrap="square">
            <a:spAutoFit/>
          </a:bodyPr>
          <a:lstStyle/>
          <a:p>
            <a:pPr marL="285750" indent="-285750" algn="just">
              <a:buFont typeface="Arial" panose="020B0604020202020204" pitchFamily="34" charset="0"/>
              <a:buChar char="•"/>
            </a:pPr>
            <a:r>
              <a:rPr lang="en-US" dirty="0"/>
              <a:t>For most substances, the relationships among thermodynamic properties are too complex to be expressed by simple equations. Therefore, properties are frequently presented in the form of tables.</a:t>
            </a:r>
          </a:p>
        </p:txBody>
      </p:sp>
      <p:sp>
        <p:nvSpPr>
          <p:cNvPr id="10" name="TextBox 9">
            <a:extLst>
              <a:ext uri="{FF2B5EF4-FFF2-40B4-BE49-F238E27FC236}">
                <a16:creationId xmlns:a16="http://schemas.microsoft.com/office/drawing/2014/main" id="{2A0A3C28-439C-46A4-8A19-833C51BDDF7E}"/>
              </a:ext>
            </a:extLst>
          </p:cNvPr>
          <p:cNvSpPr txBox="1"/>
          <p:nvPr/>
        </p:nvSpPr>
        <p:spPr>
          <a:xfrm>
            <a:off x="95111" y="1934170"/>
            <a:ext cx="4572000" cy="923330"/>
          </a:xfrm>
          <a:prstGeom prst="rect">
            <a:avLst/>
          </a:prstGeom>
          <a:solidFill>
            <a:srgbClr val="00FFFF"/>
          </a:solidFill>
        </p:spPr>
        <p:txBody>
          <a:bodyPr wrap="square">
            <a:spAutoFit/>
          </a:bodyPr>
          <a:lstStyle/>
          <a:p>
            <a:pPr marL="285750" indent="-285750" algn="just">
              <a:buFont typeface="Arial" panose="020B0604020202020204" pitchFamily="34" charset="0"/>
              <a:buChar char="•"/>
            </a:pPr>
            <a:r>
              <a:rPr lang="en-US" dirty="0"/>
              <a:t>Some thermodynamic properties can be measured easily, but others cannot, and the latter are calculated by using the relations between them and measurable properties.</a:t>
            </a:r>
          </a:p>
        </p:txBody>
      </p:sp>
      <p:sp>
        <p:nvSpPr>
          <p:cNvPr id="11" name="TextBox 10">
            <a:extLst>
              <a:ext uri="{FF2B5EF4-FFF2-40B4-BE49-F238E27FC236}">
                <a16:creationId xmlns:a16="http://schemas.microsoft.com/office/drawing/2014/main" id="{A738B5F5-63CE-4FB5-BD4C-56AC184BD985}"/>
              </a:ext>
            </a:extLst>
          </p:cNvPr>
          <p:cNvSpPr txBox="1"/>
          <p:nvPr/>
        </p:nvSpPr>
        <p:spPr>
          <a:xfrm>
            <a:off x="4715681" y="870264"/>
            <a:ext cx="4572000" cy="4093428"/>
          </a:xfrm>
          <a:prstGeom prst="rect">
            <a:avLst/>
          </a:prstGeom>
          <a:solidFill>
            <a:srgbClr val="FFC000"/>
          </a:solidFill>
        </p:spPr>
        <p:txBody>
          <a:bodyPr wrap="square">
            <a:spAutoFit/>
          </a:bodyPr>
          <a:lstStyle/>
          <a:p>
            <a:endParaRPr lang="en-US" sz="1000" dirty="0"/>
          </a:p>
          <a:p>
            <a:r>
              <a:rPr lang="en-US" sz="1000" dirty="0"/>
              <a:t>Table A–13 Superheated refrigerant-134a 903</a:t>
            </a:r>
          </a:p>
          <a:p>
            <a:r>
              <a:rPr lang="en-US" sz="1000" dirty="0"/>
              <a:t>Figure A–14 P-h diagram for refrigerant-134a 905</a:t>
            </a:r>
          </a:p>
          <a:p>
            <a:r>
              <a:rPr lang="en-US" sz="1000" dirty="0"/>
              <a:t>Figure A–15 Nelson–</a:t>
            </a:r>
            <a:r>
              <a:rPr lang="en-US" sz="1000" dirty="0" err="1"/>
              <a:t>Obert</a:t>
            </a:r>
            <a:r>
              <a:rPr lang="en-US" sz="1000" dirty="0"/>
              <a:t> generalized compressibility charts 906</a:t>
            </a:r>
          </a:p>
          <a:p>
            <a:r>
              <a:rPr lang="en-US" sz="1000" dirty="0"/>
              <a:t>Table A–16 Properties of the atmosphere at high altitude 907</a:t>
            </a:r>
          </a:p>
          <a:p>
            <a:r>
              <a:rPr lang="en-US" sz="1000" dirty="0"/>
              <a:t>Table A–17 Ideal-gas properties of air 908</a:t>
            </a:r>
          </a:p>
          <a:p>
            <a:r>
              <a:rPr lang="en-US" sz="1000" dirty="0"/>
              <a:t>Table A–18 Ideal-gas properties of nitrogen, N2 910</a:t>
            </a:r>
          </a:p>
          <a:p>
            <a:r>
              <a:rPr lang="en-US" sz="1000" dirty="0"/>
              <a:t>Table A–19 Ideal-gas properties of oxygen, O2 912</a:t>
            </a:r>
          </a:p>
          <a:p>
            <a:r>
              <a:rPr lang="en-US" sz="1000" dirty="0"/>
              <a:t>Table A–20 Ideal-gas properties of carbon dioxide, CO2 914</a:t>
            </a:r>
          </a:p>
          <a:p>
            <a:r>
              <a:rPr lang="en-US" sz="1000" dirty="0"/>
              <a:t>Table A–21 Ideal-gas properties of carbon monoxide, CO 916</a:t>
            </a:r>
          </a:p>
          <a:p>
            <a:r>
              <a:rPr lang="en-US" sz="1000" dirty="0"/>
              <a:t>Table A–22 Ideal-gas properties of hydrogen, H2 918</a:t>
            </a:r>
          </a:p>
          <a:p>
            <a:r>
              <a:rPr lang="en-US" sz="1000" dirty="0"/>
              <a:t>Table A–23 Ideal-gas properties of water vapor, H2O 919</a:t>
            </a:r>
          </a:p>
          <a:p>
            <a:r>
              <a:rPr lang="en-US" sz="1000" dirty="0"/>
              <a:t>Table A–24 Ideal-gas properties of monatomic oxygen, O 921</a:t>
            </a:r>
          </a:p>
          <a:p>
            <a:r>
              <a:rPr lang="en-US" sz="1000" dirty="0"/>
              <a:t>Table A–25 Ideal-gas properties of hydroxyl, OH 921</a:t>
            </a:r>
          </a:p>
          <a:p>
            <a:r>
              <a:rPr lang="en-US" sz="1000" dirty="0"/>
              <a:t>Table A–26 Enthalpy of formation, Gibbs function of formation, and </a:t>
            </a:r>
          </a:p>
          <a:p>
            <a:r>
              <a:rPr lang="en-US" sz="1000" dirty="0"/>
              <a:t>absolute entropy at 25°C, 1 atm 922</a:t>
            </a:r>
          </a:p>
          <a:p>
            <a:r>
              <a:rPr lang="en-US" sz="1000" dirty="0"/>
              <a:t>Table A–27 Properties of some common fuels and hydrocarbons 923</a:t>
            </a:r>
          </a:p>
          <a:p>
            <a:r>
              <a:rPr lang="en-US" sz="1000" dirty="0"/>
              <a:t>Table A–28 Natural logarithms of the equilibrium constant </a:t>
            </a:r>
            <a:r>
              <a:rPr lang="en-US" sz="1000" dirty="0" err="1"/>
              <a:t>Kp</a:t>
            </a:r>
            <a:r>
              <a:rPr lang="en-US" sz="1000" dirty="0"/>
              <a:t> 924</a:t>
            </a:r>
          </a:p>
          <a:p>
            <a:r>
              <a:rPr lang="en-US" sz="1000" dirty="0"/>
              <a:t>Figure A–29 Generalized enthalpy departure chart 925</a:t>
            </a:r>
          </a:p>
          <a:p>
            <a:r>
              <a:rPr lang="en-US" sz="1000" dirty="0"/>
              <a:t>Figure A–30 Generalized entropy departure chart 926</a:t>
            </a:r>
          </a:p>
          <a:p>
            <a:r>
              <a:rPr lang="en-US" sz="1000" dirty="0"/>
              <a:t>Figure A–31 Psychrometric chart at 1 atm total pressure 927</a:t>
            </a:r>
          </a:p>
          <a:p>
            <a:r>
              <a:rPr lang="en-US" sz="1000" dirty="0"/>
              <a:t>Table A–32 One-dimensional isentropic compressible-flow functions </a:t>
            </a:r>
          </a:p>
          <a:p>
            <a:r>
              <a:rPr lang="en-US" sz="1000" dirty="0"/>
              <a:t>for an ideal gas with k = 1.4 928</a:t>
            </a:r>
          </a:p>
          <a:p>
            <a:r>
              <a:rPr lang="en-US" sz="1000" dirty="0"/>
              <a:t>Table A–33 One-dimensional normal-shock functions for an ideal gas </a:t>
            </a:r>
          </a:p>
          <a:p>
            <a:r>
              <a:rPr lang="en-US" sz="1000" dirty="0"/>
              <a:t>with k = 1.4 929</a:t>
            </a:r>
          </a:p>
          <a:p>
            <a:r>
              <a:rPr lang="en-US" sz="1000" dirty="0"/>
              <a:t>Table A–34 Rayleigh flow functions for an ideal gas with k = 1.4 930</a:t>
            </a:r>
          </a:p>
        </p:txBody>
      </p:sp>
      <p:sp>
        <p:nvSpPr>
          <p:cNvPr id="13" name="TextBox 12">
            <a:extLst>
              <a:ext uri="{FF2B5EF4-FFF2-40B4-BE49-F238E27FC236}">
                <a16:creationId xmlns:a16="http://schemas.microsoft.com/office/drawing/2014/main" id="{8022BEA6-0A51-487B-939E-0AD057138E15}"/>
              </a:ext>
            </a:extLst>
          </p:cNvPr>
          <p:cNvSpPr txBox="1"/>
          <p:nvPr/>
        </p:nvSpPr>
        <p:spPr>
          <a:xfrm>
            <a:off x="72073" y="2927128"/>
            <a:ext cx="4589530" cy="1938992"/>
          </a:xfrm>
          <a:prstGeom prst="rect">
            <a:avLst/>
          </a:prstGeom>
          <a:solidFill>
            <a:srgbClr val="FFC000"/>
          </a:solidFill>
        </p:spPr>
        <p:txBody>
          <a:bodyPr wrap="square">
            <a:spAutoFit/>
          </a:bodyPr>
          <a:lstStyle/>
          <a:p>
            <a:r>
              <a:rPr lang="en-US" sz="1000" dirty="0"/>
              <a:t>Table A–1 Molar mass, gas constant, and critical-point properties 882</a:t>
            </a:r>
          </a:p>
          <a:p>
            <a:r>
              <a:rPr lang="en-US" sz="1000" dirty="0"/>
              <a:t>Table A–2 Ideal-gas specific heats of various common gases 883</a:t>
            </a:r>
          </a:p>
          <a:p>
            <a:r>
              <a:rPr lang="en-US" sz="1000" dirty="0"/>
              <a:t>Table A–3 Properties of common liquids, solids, and foods 886</a:t>
            </a:r>
          </a:p>
          <a:p>
            <a:r>
              <a:rPr lang="en-US" sz="1000" dirty="0"/>
              <a:t>Table A–4 Saturated water—Temperature table 888</a:t>
            </a:r>
          </a:p>
          <a:p>
            <a:r>
              <a:rPr lang="en-US" sz="1000" dirty="0"/>
              <a:t>Table A–5 Saturated water—Pressure table 890</a:t>
            </a:r>
          </a:p>
          <a:p>
            <a:r>
              <a:rPr lang="en-US" sz="1000" dirty="0"/>
              <a:t>Table A–6 Superheated water 892</a:t>
            </a:r>
          </a:p>
          <a:p>
            <a:r>
              <a:rPr lang="en-US" sz="1000" dirty="0"/>
              <a:t>Table A–7 Compressed liquid water 896</a:t>
            </a:r>
          </a:p>
          <a:p>
            <a:r>
              <a:rPr lang="en-US" sz="1000" dirty="0"/>
              <a:t>Table A–8 Saturated ice–water vapor 897</a:t>
            </a:r>
          </a:p>
          <a:p>
            <a:r>
              <a:rPr lang="en-US" sz="1000" dirty="0"/>
              <a:t>Figure A–9 T-s diagram for water 898</a:t>
            </a:r>
          </a:p>
          <a:p>
            <a:r>
              <a:rPr lang="en-US" sz="1000" dirty="0"/>
              <a:t>Figure A–10 </a:t>
            </a:r>
            <a:r>
              <a:rPr lang="en-US" sz="1000" dirty="0" err="1"/>
              <a:t>Mollier</a:t>
            </a:r>
            <a:r>
              <a:rPr lang="en-US" sz="1000" dirty="0"/>
              <a:t> diagram for water 899</a:t>
            </a:r>
          </a:p>
          <a:p>
            <a:r>
              <a:rPr lang="en-US" sz="1000" dirty="0"/>
              <a:t>Table A–11 Saturated refrigerant-134a—Temperature table 900</a:t>
            </a:r>
          </a:p>
          <a:p>
            <a:r>
              <a:rPr lang="en-US" sz="1000" dirty="0"/>
              <a:t>Table A–12 Saturated refrigerant-134a—Pressure table 902</a:t>
            </a:r>
          </a:p>
        </p:txBody>
      </p:sp>
    </p:spTree>
    <p:extLst>
      <p:ext uri="{BB962C8B-B14F-4D97-AF65-F5344CB8AC3E}">
        <p14:creationId xmlns:p14="http://schemas.microsoft.com/office/powerpoint/2010/main" val="25541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322C8E-0C92-4530-AFB1-45CD703DA3F2}"/>
              </a:ext>
            </a:extLst>
          </p:cNvPr>
          <p:cNvPicPr>
            <a:picLocks noChangeAspect="1"/>
          </p:cNvPicPr>
          <p:nvPr/>
        </p:nvPicPr>
        <p:blipFill>
          <a:blip r:embed="rId2"/>
          <a:stretch>
            <a:fillRect/>
          </a:stretch>
        </p:blipFill>
        <p:spPr>
          <a:xfrm>
            <a:off x="0" y="1146331"/>
            <a:ext cx="4572000" cy="1711169"/>
          </a:xfrm>
          <a:prstGeom prst="rect">
            <a:avLst/>
          </a:prstGeom>
        </p:spPr>
      </p:pic>
      <p:pic>
        <p:nvPicPr>
          <p:cNvPr id="5" name="Picture 4">
            <a:extLst>
              <a:ext uri="{FF2B5EF4-FFF2-40B4-BE49-F238E27FC236}">
                <a16:creationId xmlns:a16="http://schemas.microsoft.com/office/drawing/2014/main" id="{B40DD2A0-FE39-4566-BF14-8D29725B2141}"/>
              </a:ext>
            </a:extLst>
          </p:cNvPr>
          <p:cNvPicPr>
            <a:picLocks noChangeAspect="1"/>
          </p:cNvPicPr>
          <p:nvPr/>
        </p:nvPicPr>
        <p:blipFill>
          <a:blip r:embed="rId3"/>
          <a:stretch>
            <a:fillRect/>
          </a:stretch>
        </p:blipFill>
        <p:spPr>
          <a:xfrm>
            <a:off x="28074" y="2857500"/>
            <a:ext cx="4572000" cy="2152058"/>
          </a:xfrm>
          <a:prstGeom prst="rect">
            <a:avLst/>
          </a:prstGeom>
        </p:spPr>
      </p:pic>
      <p:pic>
        <p:nvPicPr>
          <p:cNvPr id="9" name="Picture 8">
            <a:extLst>
              <a:ext uri="{FF2B5EF4-FFF2-40B4-BE49-F238E27FC236}">
                <a16:creationId xmlns:a16="http://schemas.microsoft.com/office/drawing/2014/main" id="{6FAE966A-B92B-4197-BDAF-8EDB22FC4722}"/>
              </a:ext>
            </a:extLst>
          </p:cNvPr>
          <p:cNvPicPr>
            <a:picLocks noChangeAspect="1"/>
          </p:cNvPicPr>
          <p:nvPr/>
        </p:nvPicPr>
        <p:blipFill>
          <a:blip r:embed="rId4"/>
          <a:stretch>
            <a:fillRect/>
          </a:stretch>
        </p:blipFill>
        <p:spPr>
          <a:xfrm>
            <a:off x="4543926" y="-3728"/>
            <a:ext cx="4600074" cy="2866687"/>
          </a:xfrm>
          <a:prstGeom prst="rect">
            <a:avLst/>
          </a:prstGeom>
        </p:spPr>
      </p:pic>
      <p:pic>
        <p:nvPicPr>
          <p:cNvPr id="12" name="Picture 11">
            <a:extLst>
              <a:ext uri="{FF2B5EF4-FFF2-40B4-BE49-F238E27FC236}">
                <a16:creationId xmlns:a16="http://schemas.microsoft.com/office/drawing/2014/main" id="{5AC60AA0-339E-4339-9C0B-869B364A2265}"/>
              </a:ext>
            </a:extLst>
          </p:cNvPr>
          <p:cNvPicPr>
            <a:picLocks noChangeAspect="1"/>
          </p:cNvPicPr>
          <p:nvPr/>
        </p:nvPicPr>
        <p:blipFill>
          <a:blip r:embed="rId5"/>
          <a:stretch>
            <a:fillRect/>
          </a:stretch>
        </p:blipFill>
        <p:spPr>
          <a:xfrm>
            <a:off x="4543926" y="2862959"/>
            <a:ext cx="4571998" cy="809044"/>
          </a:xfrm>
          <a:prstGeom prst="rect">
            <a:avLst/>
          </a:prstGeom>
        </p:spPr>
      </p:pic>
      <p:pic>
        <p:nvPicPr>
          <p:cNvPr id="14" name="Picture 13">
            <a:extLst>
              <a:ext uri="{FF2B5EF4-FFF2-40B4-BE49-F238E27FC236}">
                <a16:creationId xmlns:a16="http://schemas.microsoft.com/office/drawing/2014/main" id="{DACB3873-C352-4884-B862-C8C3227E2F85}"/>
              </a:ext>
            </a:extLst>
          </p:cNvPr>
          <p:cNvPicPr>
            <a:picLocks noChangeAspect="1"/>
          </p:cNvPicPr>
          <p:nvPr/>
        </p:nvPicPr>
        <p:blipFill>
          <a:blip r:embed="rId6"/>
          <a:stretch>
            <a:fillRect/>
          </a:stretch>
        </p:blipFill>
        <p:spPr>
          <a:xfrm>
            <a:off x="4557961" y="3672003"/>
            <a:ext cx="4572001" cy="1985257"/>
          </a:xfrm>
          <a:prstGeom prst="rect">
            <a:avLst/>
          </a:prstGeom>
        </p:spPr>
      </p:pic>
    </p:spTree>
    <p:extLst>
      <p:ext uri="{BB962C8B-B14F-4D97-AF65-F5344CB8AC3E}">
        <p14:creationId xmlns:p14="http://schemas.microsoft.com/office/powerpoint/2010/main" val="1333911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Saturation Tables</a:t>
            </a:r>
            <a:endParaRPr lang="fi-FI" sz="3200" dirty="0"/>
          </a:p>
        </p:txBody>
      </p:sp>
      <p:sp>
        <p:nvSpPr>
          <p:cNvPr id="9" name="TextBox 8">
            <a:extLst>
              <a:ext uri="{FF2B5EF4-FFF2-40B4-BE49-F238E27FC236}">
                <a16:creationId xmlns:a16="http://schemas.microsoft.com/office/drawing/2014/main" id="{F37664B9-6226-4064-B4B5-67BCBEB78974}"/>
              </a:ext>
            </a:extLst>
          </p:cNvPr>
          <p:cNvSpPr txBox="1"/>
          <p:nvPr/>
        </p:nvSpPr>
        <p:spPr>
          <a:xfrm>
            <a:off x="287362" y="714989"/>
            <a:ext cx="8706073" cy="507831"/>
          </a:xfrm>
          <a:prstGeom prst="rect">
            <a:avLst/>
          </a:prstGeom>
          <a:solidFill>
            <a:schemeClr val="bg2">
              <a:lumMod val="20000"/>
              <a:lumOff val="80000"/>
            </a:schemeClr>
          </a:solidFill>
        </p:spPr>
        <p:txBody>
          <a:bodyPr wrap="square">
            <a:spAutoFit/>
          </a:bodyPr>
          <a:lstStyle/>
          <a:p>
            <a:r>
              <a:rPr lang="en-US" dirty="0"/>
              <a:t>Tables A-2, A-3, and A-6 provide property data for water at saturated liquid, saturated vapor, and saturated solid states.</a:t>
            </a:r>
          </a:p>
        </p:txBody>
      </p:sp>
      <p:sp>
        <p:nvSpPr>
          <p:cNvPr id="11" name="TextBox 10">
            <a:extLst>
              <a:ext uri="{FF2B5EF4-FFF2-40B4-BE49-F238E27FC236}">
                <a16:creationId xmlns:a16="http://schemas.microsoft.com/office/drawing/2014/main" id="{BC6EAF46-A079-424D-9094-28B90BD4F9BC}"/>
              </a:ext>
            </a:extLst>
          </p:cNvPr>
          <p:cNvSpPr txBox="1"/>
          <p:nvPr/>
        </p:nvSpPr>
        <p:spPr>
          <a:xfrm>
            <a:off x="287361" y="1310464"/>
            <a:ext cx="4464581" cy="1131079"/>
          </a:xfrm>
          <a:prstGeom prst="rect">
            <a:avLst/>
          </a:prstGeom>
          <a:solidFill>
            <a:srgbClr val="00B0F0"/>
          </a:solidFill>
        </p:spPr>
        <p:txBody>
          <a:bodyPr wrap="square">
            <a:spAutoFit/>
          </a:bodyPr>
          <a:lstStyle/>
          <a:p>
            <a:pPr algn="just"/>
            <a:r>
              <a:rPr lang="en-US" dirty="0"/>
              <a:t>The specific volume of a two-phase liquid–vapor mixture can be determined by using the saturation tables and the definition of quality given by Eq. 3.1 as follows. The total volume of the mixture is the sum of the volumes of the liquid and vapor phases</a:t>
            </a:r>
          </a:p>
        </p:txBody>
      </p:sp>
      <p:sp>
        <p:nvSpPr>
          <p:cNvPr id="13" name="TextBox 12">
            <a:extLst>
              <a:ext uri="{FF2B5EF4-FFF2-40B4-BE49-F238E27FC236}">
                <a16:creationId xmlns:a16="http://schemas.microsoft.com/office/drawing/2014/main" id="{5FB58836-8BB3-4DE6-9D32-16CFCC9B5712}"/>
              </a:ext>
            </a:extLst>
          </p:cNvPr>
          <p:cNvSpPr txBox="1"/>
          <p:nvPr/>
        </p:nvSpPr>
        <p:spPr>
          <a:xfrm>
            <a:off x="287361" y="3036547"/>
            <a:ext cx="4464579" cy="507831"/>
          </a:xfrm>
          <a:prstGeom prst="rect">
            <a:avLst/>
          </a:prstGeom>
          <a:solidFill>
            <a:srgbClr val="00B0F0"/>
          </a:solidFill>
        </p:spPr>
        <p:txBody>
          <a:bodyPr wrap="square">
            <a:spAutoFit/>
          </a:bodyPr>
          <a:lstStyle/>
          <a:p>
            <a:pPr algn="just"/>
            <a:r>
              <a:rPr lang="en-US" dirty="0"/>
              <a:t>Dividing by the total mass of the mixture, m, an average specific volume for the mixture is obtained</a:t>
            </a:r>
          </a:p>
        </p:txBody>
      </p:sp>
      <p:pic>
        <p:nvPicPr>
          <p:cNvPr id="7" name="Picture 6">
            <a:extLst>
              <a:ext uri="{FF2B5EF4-FFF2-40B4-BE49-F238E27FC236}">
                <a16:creationId xmlns:a16="http://schemas.microsoft.com/office/drawing/2014/main" id="{83622F55-5A46-45EF-B1A3-075167B6D53D}"/>
              </a:ext>
            </a:extLst>
          </p:cNvPr>
          <p:cNvPicPr>
            <a:picLocks noChangeAspect="1"/>
          </p:cNvPicPr>
          <p:nvPr/>
        </p:nvPicPr>
        <p:blipFill>
          <a:blip r:embed="rId3"/>
          <a:stretch>
            <a:fillRect/>
          </a:stretch>
        </p:blipFill>
        <p:spPr>
          <a:xfrm>
            <a:off x="1765313" y="2480144"/>
            <a:ext cx="1285589" cy="385284"/>
          </a:xfrm>
          <a:prstGeom prst="rect">
            <a:avLst/>
          </a:prstGeom>
        </p:spPr>
      </p:pic>
      <p:pic>
        <p:nvPicPr>
          <p:cNvPr id="10" name="Picture 9">
            <a:extLst>
              <a:ext uri="{FF2B5EF4-FFF2-40B4-BE49-F238E27FC236}">
                <a16:creationId xmlns:a16="http://schemas.microsoft.com/office/drawing/2014/main" id="{0B7BAFC5-8B7D-4024-A1FB-9D7E227C5B44}"/>
              </a:ext>
            </a:extLst>
          </p:cNvPr>
          <p:cNvPicPr>
            <a:picLocks noChangeAspect="1"/>
          </p:cNvPicPr>
          <p:nvPr/>
        </p:nvPicPr>
        <p:blipFill>
          <a:blip r:embed="rId4"/>
          <a:stretch>
            <a:fillRect/>
          </a:stretch>
        </p:blipFill>
        <p:spPr>
          <a:xfrm>
            <a:off x="143793" y="3716539"/>
            <a:ext cx="1773143" cy="584239"/>
          </a:xfrm>
          <a:prstGeom prst="rect">
            <a:avLst/>
          </a:prstGeom>
        </p:spPr>
      </p:pic>
      <p:pic>
        <p:nvPicPr>
          <p:cNvPr id="15" name="Picture 14">
            <a:extLst>
              <a:ext uri="{FF2B5EF4-FFF2-40B4-BE49-F238E27FC236}">
                <a16:creationId xmlns:a16="http://schemas.microsoft.com/office/drawing/2014/main" id="{543C9F7C-C043-4E1C-A595-1F48AAAE3A37}"/>
              </a:ext>
            </a:extLst>
          </p:cNvPr>
          <p:cNvPicPr>
            <a:picLocks noChangeAspect="1"/>
          </p:cNvPicPr>
          <p:nvPr/>
        </p:nvPicPr>
        <p:blipFill>
          <a:blip r:embed="rId5"/>
          <a:stretch>
            <a:fillRect/>
          </a:stretch>
        </p:blipFill>
        <p:spPr>
          <a:xfrm>
            <a:off x="2312638" y="3716539"/>
            <a:ext cx="2259362" cy="584239"/>
          </a:xfrm>
          <a:prstGeom prst="rect">
            <a:avLst/>
          </a:prstGeom>
        </p:spPr>
      </p:pic>
      <p:pic>
        <p:nvPicPr>
          <p:cNvPr id="18" name="Picture 17">
            <a:extLst>
              <a:ext uri="{FF2B5EF4-FFF2-40B4-BE49-F238E27FC236}">
                <a16:creationId xmlns:a16="http://schemas.microsoft.com/office/drawing/2014/main" id="{6FB0483A-38CD-4757-9601-DEBA26BAAFDE}"/>
              </a:ext>
            </a:extLst>
          </p:cNvPr>
          <p:cNvPicPr>
            <a:picLocks noChangeAspect="1"/>
          </p:cNvPicPr>
          <p:nvPr/>
        </p:nvPicPr>
        <p:blipFill>
          <a:blip r:embed="rId6"/>
          <a:stretch>
            <a:fillRect/>
          </a:stretch>
        </p:blipFill>
        <p:spPr>
          <a:xfrm>
            <a:off x="4870379" y="1307940"/>
            <a:ext cx="4273622" cy="2989910"/>
          </a:xfrm>
          <a:prstGeom prst="rect">
            <a:avLst/>
          </a:prstGeom>
        </p:spPr>
      </p:pic>
      <p:pic>
        <p:nvPicPr>
          <p:cNvPr id="22" name="Picture 21">
            <a:extLst>
              <a:ext uri="{FF2B5EF4-FFF2-40B4-BE49-F238E27FC236}">
                <a16:creationId xmlns:a16="http://schemas.microsoft.com/office/drawing/2014/main" id="{B77B8A6A-7024-4FA1-B403-8211AD658C0C}"/>
              </a:ext>
            </a:extLst>
          </p:cNvPr>
          <p:cNvPicPr>
            <a:picLocks noChangeAspect="1"/>
          </p:cNvPicPr>
          <p:nvPr/>
        </p:nvPicPr>
        <p:blipFill>
          <a:blip r:embed="rId7"/>
          <a:stretch>
            <a:fillRect/>
          </a:stretch>
        </p:blipFill>
        <p:spPr>
          <a:xfrm>
            <a:off x="5147642" y="1924790"/>
            <a:ext cx="3671035" cy="3790209"/>
          </a:xfrm>
          <a:prstGeom prst="rect">
            <a:avLst/>
          </a:prstGeom>
        </p:spPr>
      </p:pic>
    </p:spTree>
    <p:extLst>
      <p:ext uri="{BB962C8B-B14F-4D97-AF65-F5344CB8AC3E}">
        <p14:creationId xmlns:p14="http://schemas.microsoft.com/office/powerpoint/2010/main" val="19236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2" y="223017"/>
            <a:ext cx="7920203" cy="1157194"/>
          </a:xfrm>
        </p:spPr>
        <p:txBody>
          <a:bodyPr/>
          <a:lstStyle/>
          <a:p>
            <a:r>
              <a:rPr lang="en-US" dirty="0"/>
              <a:t>Evaluating Specific Internal Energy and Enthalpy</a:t>
            </a:r>
          </a:p>
        </p:txBody>
      </p:sp>
      <p:sp>
        <p:nvSpPr>
          <p:cNvPr id="13" name="TextBox 12">
            <a:extLst>
              <a:ext uri="{FF2B5EF4-FFF2-40B4-BE49-F238E27FC236}">
                <a16:creationId xmlns:a16="http://schemas.microsoft.com/office/drawing/2014/main" id="{48936C5C-D069-4A04-8FF8-D833318AB925}"/>
              </a:ext>
            </a:extLst>
          </p:cNvPr>
          <p:cNvSpPr txBox="1"/>
          <p:nvPr/>
        </p:nvSpPr>
        <p:spPr>
          <a:xfrm>
            <a:off x="215747" y="1634692"/>
            <a:ext cx="1143000" cy="300082"/>
          </a:xfrm>
          <a:prstGeom prst="rect">
            <a:avLst/>
          </a:prstGeom>
          <a:solidFill>
            <a:srgbClr val="00FF00"/>
          </a:solidFill>
        </p:spPr>
        <p:txBody>
          <a:bodyPr wrap="square">
            <a:spAutoFit/>
          </a:bodyPr>
          <a:lstStyle/>
          <a:p>
            <a:r>
              <a:rPr lang="en-US" dirty="0"/>
              <a:t>Enthalpy</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47CCED-7CFF-4EB7-9B60-6B6842591639}"/>
                  </a:ext>
                </a:extLst>
              </p:cNvPr>
              <p:cNvSpPr txBox="1"/>
              <p:nvPr/>
            </p:nvSpPr>
            <p:spPr>
              <a:xfrm>
                <a:off x="1438619" y="1554422"/>
                <a:ext cx="7433632" cy="507831"/>
              </a:xfrm>
              <a:prstGeom prst="rect">
                <a:avLst/>
              </a:prstGeom>
              <a:solidFill>
                <a:srgbClr val="00B0F0"/>
              </a:solidFill>
            </p:spPr>
            <p:txBody>
              <a:bodyPr wrap="square">
                <a:spAutoFit/>
              </a:bodyPr>
              <a:lstStyle/>
              <a:p>
                <a:pPr algn="just"/>
                <a:r>
                  <a:rPr lang="en-US" dirty="0"/>
                  <a:t>Because the sum </a:t>
                </a:r>
                <a14:m>
                  <m:oMath xmlns:m="http://schemas.openxmlformats.org/officeDocument/2006/math">
                    <m:r>
                      <a:rPr lang="en-US" b="0" i="1" dirty="0" smtClean="0">
                        <a:latin typeface="Cambria Math" panose="02040503050406030204" pitchFamily="18" charset="0"/>
                      </a:rPr>
                      <m:t>𝑈</m:t>
                    </m:r>
                    <m:r>
                      <a:rPr lang="en-US" b="0" i="1" dirty="0" smtClean="0">
                        <a:latin typeface="Cambria Math" panose="02040503050406030204" pitchFamily="18" charset="0"/>
                      </a:rPr>
                      <m:t>+</m:t>
                    </m:r>
                    <m:r>
                      <a:rPr lang="en-US" b="0" i="1" dirty="0" smtClean="0">
                        <a:latin typeface="Cambria Math" panose="02040503050406030204" pitchFamily="18" charset="0"/>
                      </a:rPr>
                      <m:t>𝑝𝑣</m:t>
                    </m:r>
                  </m:oMath>
                </a14:m>
                <a:r>
                  <a:rPr lang="en-US" dirty="0"/>
                  <a:t> occurs so frequently in subsequent discussions, it is convenient to give the combination a name, enthalpy, and a distinct symbol, </a:t>
                </a:r>
                <a14:m>
                  <m:oMath xmlns:m="http://schemas.openxmlformats.org/officeDocument/2006/math">
                    <m:r>
                      <a:rPr lang="en-US" i="1" dirty="0" smtClean="0">
                        <a:latin typeface="Cambria Math" panose="02040503050406030204" pitchFamily="18" charset="0"/>
                      </a:rPr>
                      <m:t>𝐻</m:t>
                    </m:r>
                  </m:oMath>
                </a14:m>
                <a:r>
                  <a:rPr lang="en-US" dirty="0"/>
                  <a:t>. By definition</a:t>
                </a:r>
              </a:p>
            </p:txBody>
          </p:sp>
        </mc:Choice>
        <mc:Fallback xmlns="">
          <p:sp>
            <p:nvSpPr>
              <p:cNvPr id="15" name="TextBox 14">
                <a:extLst>
                  <a:ext uri="{FF2B5EF4-FFF2-40B4-BE49-F238E27FC236}">
                    <a16:creationId xmlns:a16="http://schemas.microsoft.com/office/drawing/2014/main" id="{4947CCED-7CFF-4EB7-9B60-6B6842591639}"/>
                  </a:ext>
                </a:extLst>
              </p:cNvPr>
              <p:cNvSpPr txBox="1">
                <a:spLocks noRot="1" noChangeAspect="1" noMove="1" noResize="1" noEditPoints="1" noAdjustHandles="1" noChangeArrowheads="1" noChangeShapeType="1" noTextEdit="1"/>
              </p:cNvSpPr>
              <p:nvPr/>
            </p:nvSpPr>
            <p:spPr>
              <a:xfrm>
                <a:off x="1438619" y="1554422"/>
                <a:ext cx="7433632" cy="507831"/>
              </a:xfrm>
              <a:prstGeom prst="rect">
                <a:avLst/>
              </a:prstGeom>
              <a:blipFill>
                <a:blip r:embed="rId2"/>
                <a:stretch>
                  <a:fillRect l="-246" t="-2410" r="-164" b="-1204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074AF55-4271-4AFC-BCAF-E12F7F2C42B7}"/>
              </a:ext>
            </a:extLst>
          </p:cNvPr>
          <p:cNvPicPr>
            <a:picLocks noChangeAspect="1"/>
          </p:cNvPicPr>
          <p:nvPr/>
        </p:nvPicPr>
        <p:blipFill>
          <a:blip r:embed="rId3"/>
          <a:stretch>
            <a:fillRect/>
          </a:stretch>
        </p:blipFill>
        <p:spPr>
          <a:xfrm>
            <a:off x="1534097" y="2105968"/>
            <a:ext cx="1275247" cy="310531"/>
          </a:xfrm>
          <a:prstGeom prst="rect">
            <a:avLst/>
          </a:prstGeom>
        </p:spPr>
      </p:pic>
      <p:pic>
        <p:nvPicPr>
          <p:cNvPr id="9" name="Picture 8">
            <a:extLst>
              <a:ext uri="{FF2B5EF4-FFF2-40B4-BE49-F238E27FC236}">
                <a16:creationId xmlns:a16="http://schemas.microsoft.com/office/drawing/2014/main" id="{9902707A-79C8-4842-A8DF-5857C115A273}"/>
              </a:ext>
            </a:extLst>
          </p:cNvPr>
          <p:cNvPicPr>
            <a:picLocks noChangeAspect="1"/>
          </p:cNvPicPr>
          <p:nvPr/>
        </p:nvPicPr>
        <p:blipFill>
          <a:blip r:embed="rId4"/>
          <a:stretch>
            <a:fillRect/>
          </a:stretch>
        </p:blipFill>
        <p:spPr>
          <a:xfrm>
            <a:off x="2972660" y="2117110"/>
            <a:ext cx="1128220" cy="301159"/>
          </a:xfrm>
          <a:prstGeom prst="rect">
            <a:avLst/>
          </a:prstGeom>
        </p:spPr>
      </p:pic>
      <p:pic>
        <p:nvPicPr>
          <p:cNvPr id="17" name="Picture 16">
            <a:extLst>
              <a:ext uri="{FF2B5EF4-FFF2-40B4-BE49-F238E27FC236}">
                <a16:creationId xmlns:a16="http://schemas.microsoft.com/office/drawing/2014/main" id="{56F7076E-27B6-4393-987B-027BD0078D75}"/>
              </a:ext>
            </a:extLst>
          </p:cNvPr>
          <p:cNvPicPr>
            <a:picLocks noChangeAspect="1"/>
          </p:cNvPicPr>
          <p:nvPr/>
        </p:nvPicPr>
        <p:blipFill>
          <a:blip r:embed="rId5"/>
          <a:stretch>
            <a:fillRect/>
          </a:stretch>
        </p:blipFill>
        <p:spPr>
          <a:xfrm>
            <a:off x="4294683" y="2139522"/>
            <a:ext cx="1044825" cy="303873"/>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49F0337-C215-4FA7-AF82-1C30D0A30C39}"/>
                  </a:ext>
                </a:extLst>
              </p:cNvPr>
              <p:cNvSpPr txBox="1"/>
              <p:nvPr/>
            </p:nvSpPr>
            <p:spPr>
              <a:xfrm>
                <a:off x="1441373" y="2416499"/>
                <a:ext cx="7430878" cy="1164678"/>
              </a:xfrm>
              <a:prstGeom prst="rect">
                <a:avLst/>
              </a:prstGeom>
              <a:noFill/>
            </p:spPr>
            <p:txBody>
              <a:bodyPr wrap="square">
                <a:spAutoFit/>
              </a:bodyPr>
              <a:lstStyle/>
              <a:p>
                <a:pPr algn="just"/>
                <a:r>
                  <a:rPr lang="en-US" dirty="0"/>
                  <a:t>Data for specific internal energy </a:t>
                </a:r>
                <a14:m>
                  <m:oMath xmlns:m="http://schemas.openxmlformats.org/officeDocument/2006/math">
                    <m:r>
                      <a:rPr lang="en-US" i="1" dirty="0" smtClean="0">
                        <a:latin typeface="Cambria Math" panose="02040503050406030204" pitchFamily="18" charset="0"/>
                      </a:rPr>
                      <m:t>𝑢</m:t>
                    </m:r>
                  </m:oMath>
                </a14:m>
                <a:r>
                  <a:rPr lang="en-US" dirty="0"/>
                  <a:t> and enthalpy </a:t>
                </a:r>
                <a14:m>
                  <m:oMath xmlns:m="http://schemas.openxmlformats.org/officeDocument/2006/math">
                    <m:r>
                      <a:rPr lang="en-US" i="1" dirty="0" smtClean="0">
                        <a:latin typeface="Cambria Math" panose="02040503050406030204" pitchFamily="18" charset="0"/>
                      </a:rPr>
                      <m:t>h</m:t>
                    </m:r>
                  </m:oMath>
                </a14:m>
                <a:r>
                  <a:rPr lang="en-US" dirty="0"/>
                  <a:t> are retrieved from the property tables in the same way as for specific volume. For saturation states, the values of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𝑢</m:t>
                        </m:r>
                      </m:e>
                      <m:sub>
                        <m:r>
                          <a:rPr lang="en-US" i="1" dirty="0">
                            <a:latin typeface="Cambria Math" panose="02040503050406030204" pitchFamily="18" charset="0"/>
                          </a:rPr>
                          <m:t>𝑓</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𝑢</m:t>
                        </m:r>
                      </m:e>
                      <m:sub>
                        <m:r>
                          <a:rPr lang="en-US" b="0" i="1" dirty="0" smtClean="0">
                            <a:latin typeface="Cambria Math" panose="02040503050406030204" pitchFamily="18" charset="0"/>
                          </a:rPr>
                          <m:t>𝑔</m:t>
                        </m:r>
                      </m:sub>
                    </m:sSub>
                    <m:r>
                      <a:rPr lang="en-US" b="0" i="0" dirty="0" smtClean="0">
                        <a:latin typeface="Cambria Math" panose="02040503050406030204" pitchFamily="18" charset="0"/>
                      </a:rPr>
                      <m:t>,</m:t>
                    </m:r>
                  </m:oMath>
                </a14:m>
                <a:r>
                  <a:rPr lang="en-US" dirty="0"/>
                  <a:t> as well as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h</m:t>
                        </m:r>
                      </m:e>
                      <m:sub>
                        <m:r>
                          <a:rPr lang="en-US" i="1" dirty="0">
                            <a:latin typeface="Cambria Math" panose="02040503050406030204" pitchFamily="18" charset="0"/>
                          </a:rPr>
                          <m:t>𝑓</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h</m:t>
                        </m:r>
                      </m:e>
                      <m:sub>
                        <m:r>
                          <a:rPr lang="en-US" i="1" dirty="0">
                            <a:latin typeface="Cambria Math" panose="02040503050406030204" pitchFamily="18" charset="0"/>
                          </a:rPr>
                          <m:t>𝑔</m:t>
                        </m:r>
                      </m:sub>
                    </m:sSub>
                  </m:oMath>
                </a14:m>
                <a:r>
                  <a:rPr lang="en-US" dirty="0"/>
                  <a:t>, are tabulated versus both saturation pressure and saturation temperature. The specific internal energy for a two-phase liquid–vapor mixture is calculated for a given quality in the same way the specific volume is calculated:</a:t>
                </a:r>
              </a:p>
            </p:txBody>
          </p:sp>
        </mc:Choice>
        <mc:Fallback xmlns="">
          <p:sp>
            <p:nvSpPr>
              <p:cNvPr id="23" name="TextBox 22">
                <a:extLst>
                  <a:ext uri="{FF2B5EF4-FFF2-40B4-BE49-F238E27FC236}">
                    <a16:creationId xmlns:a16="http://schemas.microsoft.com/office/drawing/2014/main" id="{A49F0337-C215-4FA7-AF82-1C30D0A30C39}"/>
                  </a:ext>
                </a:extLst>
              </p:cNvPr>
              <p:cNvSpPr txBox="1">
                <a:spLocks noRot="1" noChangeAspect="1" noMove="1" noResize="1" noEditPoints="1" noAdjustHandles="1" noChangeArrowheads="1" noChangeShapeType="1" noTextEdit="1"/>
              </p:cNvSpPr>
              <p:nvPr/>
            </p:nvSpPr>
            <p:spPr>
              <a:xfrm>
                <a:off x="1441373" y="2416499"/>
                <a:ext cx="7430878" cy="1164678"/>
              </a:xfrm>
              <a:prstGeom prst="rect">
                <a:avLst/>
              </a:prstGeom>
              <a:blipFill>
                <a:blip r:embed="rId6"/>
                <a:stretch>
                  <a:fillRect l="-164" t="-524" r="-246" b="-4712"/>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E550A326-FD39-41F2-81EE-223A790A667A}"/>
              </a:ext>
            </a:extLst>
          </p:cNvPr>
          <p:cNvPicPr>
            <a:picLocks noChangeAspect="1"/>
          </p:cNvPicPr>
          <p:nvPr/>
        </p:nvPicPr>
        <p:blipFill>
          <a:blip r:embed="rId7"/>
          <a:stretch>
            <a:fillRect/>
          </a:stretch>
        </p:blipFill>
        <p:spPr>
          <a:xfrm>
            <a:off x="3165227" y="3581177"/>
            <a:ext cx="2952808" cy="445779"/>
          </a:xfrm>
          <a:prstGeom prst="rect">
            <a:avLst/>
          </a:prstGeom>
        </p:spPr>
      </p:pic>
      <p:sp>
        <p:nvSpPr>
          <p:cNvPr id="27" name="TextBox 26">
            <a:extLst>
              <a:ext uri="{FF2B5EF4-FFF2-40B4-BE49-F238E27FC236}">
                <a16:creationId xmlns:a16="http://schemas.microsoft.com/office/drawing/2014/main" id="{089D7831-6B23-495F-9371-5270123472AE}"/>
              </a:ext>
            </a:extLst>
          </p:cNvPr>
          <p:cNvSpPr txBox="1"/>
          <p:nvPr/>
        </p:nvSpPr>
        <p:spPr>
          <a:xfrm>
            <a:off x="1534097" y="4063646"/>
            <a:ext cx="7338154" cy="507831"/>
          </a:xfrm>
          <a:prstGeom prst="rect">
            <a:avLst/>
          </a:prstGeom>
          <a:noFill/>
        </p:spPr>
        <p:txBody>
          <a:bodyPr wrap="square">
            <a:spAutoFit/>
          </a:bodyPr>
          <a:lstStyle/>
          <a:p>
            <a:r>
              <a:rPr lang="en-US" dirty="0"/>
              <a:t>Similarly, the specific enthalpy for a two-phase liquid–vapor mixture is given in terms of the quality by</a:t>
            </a:r>
          </a:p>
        </p:txBody>
      </p:sp>
      <p:pic>
        <p:nvPicPr>
          <p:cNvPr id="29" name="Picture 28">
            <a:extLst>
              <a:ext uri="{FF2B5EF4-FFF2-40B4-BE49-F238E27FC236}">
                <a16:creationId xmlns:a16="http://schemas.microsoft.com/office/drawing/2014/main" id="{2421E283-44FA-4389-9987-3E5CD32ECB1C}"/>
              </a:ext>
            </a:extLst>
          </p:cNvPr>
          <p:cNvPicPr>
            <a:picLocks noChangeAspect="1"/>
          </p:cNvPicPr>
          <p:nvPr/>
        </p:nvPicPr>
        <p:blipFill>
          <a:blip r:embed="rId8"/>
          <a:stretch>
            <a:fillRect/>
          </a:stretch>
        </p:blipFill>
        <p:spPr>
          <a:xfrm>
            <a:off x="3165227" y="4608167"/>
            <a:ext cx="2952808" cy="428328"/>
          </a:xfrm>
          <a:prstGeom prst="rect">
            <a:avLst/>
          </a:prstGeom>
        </p:spPr>
      </p:pic>
    </p:spTree>
    <p:extLst>
      <p:ext uri="{BB962C8B-B14F-4D97-AF65-F5344CB8AC3E}">
        <p14:creationId xmlns:p14="http://schemas.microsoft.com/office/powerpoint/2010/main" val="1150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3"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4B8C3C-2C51-4F0D-8047-DA0684145269}"/>
              </a:ext>
            </a:extLst>
          </p:cNvPr>
          <p:cNvSpPr txBox="1">
            <a:spLocks/>
          </p:cNvSpPr>
          <p:nvPr/>
        </p:nvSpPr>
        <p:spPr>
          <a:xfrm>
            <a:off x="287362" y="223017"/>
            <a:ext cx="7920203"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a:t>Evaluating Specific Internal Energy and Enthalpy</a:t>
            </a:r>
            <a:endParaRPr lang="en-US" dirty="0"/>
          </a:p>
        </p:txBody>
      </p:sp>
      <p:pic>
        <p:nvPicPr>
          <p:cNvPr id="9" name="Picture 8">
            <a:extLst>
              <a:ext uri="{FF2B5EF4-FFF2-40B4-BE49-F238E27FC236}">
                <a16:creationId xmlns:a16="http://schemas.microsoft.com/office/drawing/2014/main" id="{BD6436A7-0B43-4B01-AFF5-F3A0F0755E1E}"/>
              </a:ext>
            </a:extLst>
          </p:cNvPr>
          <p:cNvPicPr>
            <a:picLocks noChangeAspect="1"/>
          </p:cNvPicPr>
          <p:nvPr/>
        </p:nvPicPr>
        <p:blipFill>
          <a:blip r:embed="rId2"/>
          <a:stretch>
            <a:fillRect/>
          </a:stretch>
        </p:blipFill>
        <p:spPr>
          <a:xfrm>
            <a:off x="187288" y="1447440"/>
            <a:ext cx="3462968" cy="750930"/>
          </a:xfrm>
          <a:prstGeom prst="rect">
            <a:avLst/>
          </a:prstGeom>
        </p:spPr>
      </p:pic>
      <p:pic>
        <p:nvPicPr>
          <p:cNvPr id="11" name="Picture 10">
            <a:extLst>
              <a:ext uri="{FF2B5EF4-FFF2-40B4-BE49-F238E27FC236}">
                <a16:creationId xmlns:a16="http://schemas.microsoft.com/office/drawing/2014/main" id="{EBC9D91F-3154-4CA0-8C04-8B3DAD514C4A}"/>
              </a:ext>
            </a:extLst>
          </p:cNvPr>
          <p:cNvPicPr>
            <a:picLocks noChangeAspect="1"/>
          </p:cNvPicPr>
          <p:nvPr/>
        </p:nvPicPr>
        <p:blipFill>
          <a:blip r:embed="rId3"/>
          <a:stretch>
            <a:fillRect/>
          </a:stretch>
        </p:blipFill>
        <p:spPr>
          <a:xfrm>
            <a:off x="495757" y="2198370"/>
            <a:ext cx="1903470" cy="2676755"/>
          </a:xfrm>
          <a:prstGeom prst="rect">
            <a:avLst/>
          </a:prstGeom>
        </p:spPr>
      </p:pic>
      <p:pic>
        <p:nvPicPr>
          <p:cNvPr id="13" name="Picture 12">
            <a:extLst>
              <a:ext uri="{FF2B5EF4-FFF2-40B4-BE49-F238E27FC236}">
                <a16:creationId xmlns:a16="http://schemas.microsoft.com/office/drawing/2014/main" id="{F1FD1613-C210-4598-B968-E892E4144080}"/>
              </a:ext>
            </a:extLst>
          </p:cNvPr>
          <p:cNvPicPr>
            <a:picLocks noChangeAspect="1"/>
          </p:cNvPicPr>
          <p:nvPr/>
        </p:nvPicPr>
        <p:blipFill>
          <a:blip r:embed="rId4"/>
          <a:stretch>
            <a:fillRect/>
          </a:stretch>
        </p:blipFill>
        <p:spPr>
          <a:xfrm>
            <a:off x="4513244" y="1475139"/>
            <a:ext cx="4603070" cy="3008726"/>
          </a:xfrm>
          <a:prstGeom prst="rect">
            <a:avLst/>
          </a:prstGeom>
        </p:spPr>
      </p:pic>
      <p:pic>
        <p:nvPicPr>
          <p:cNvPr id="15" name="Picture 14">
            <a:extLst>
              <a:ext uri="{FF2B5EF4-FFF2-40B4-BE49-F238E27FC236}">
                <a16:creationId xmlns:a16="http://schemas.microsoft.com/office/drawing/2014/main" id="{22BF83B5-6734-4169-B0D1-826B7FDB5BE8}"/>
              </a:ext>
            </a:extLst>
          </p:cNvPr>
          <p:cNvPicPr>
            <a:picLocks noChangeAspect="1"/>
          </p:cNvPicPr>
          <p:nvPr/>
        </p:nvPicPr>
        <p:blipFill>
          <a:blip r:embed="rId5"/>
          <a:stretch>
            <a:fillRect/>
          </a:stretch>
        </p:blipFill>
        <p:spPr>
          <a:xfrm>
            <a:off x="2538774" y="3091370"/>
            <a:ext cx="1974470" cy="2537116"/>
          </a:xfrm>
          <a:prstGeom prst="rect">
            <a:avLst/>
          </a:prstGeom>
        </p:spPr>
      </p:pic>
    </p:spTree>
    <p:extLst>
      <p:ext uri="{BB962C8B-B14F-4D97-AF65-F5344CB8AC3E}">
        <p14:creationId xmlns:p14="http://schemas.microsoft.com/office/powerpoint/2010/main" val="127373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3" name="TextBox 2">
            <a:extLst>
              <a:ext uri="{FF2B5EF4-FFF2-40B4-BE49-F238E27FC236}">
                <a16:creationId xmlns:a16="http://schemas.microsoft.com/office/drawing/2014/main" id="{673E8239-D506-43DA-AE2F-A0EC0F5776DE}"/>
              </a:ext>
            </a:extLst>
          </p:cNvPr>
          <p:cNvSpPr txBox="1"/>
          <p:nvPr/>
        </p:nvSpPr>
        <p:spPr>
          <a:xfrm>
            <a:off x="374573" y="1351395"/>
            <a:ext cx="8391180" cy="646331"/>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US" sz="1200" b="1" dirty="0"/>
              <a:t>explain key concepts, including phase and pure substance, state principle for simple compressible systems, p–</a:t>
            </a:r>
            <a:r>
              <a:rPr lang="el-GR" sz="1200" b="1" dirty="0"/>
              <a:t>ν</a:t>
            </a:r>
            <a:r>
              <a:rPr lang="en-US" sz="1200" b="1" dirty="0"/>
              <a:t>–T surface, saturation temperature and saturation pressure, two-phase liquid–vapor mixture, quality, enthalpy, and specific heats.</a:t>
            </a:r>
          </a:p>
        </p:txBody>
      </p:sp>
      <p:sp>
        <p:nvSpPr>
          <p:cNvPr id="7" name="TextBox 6">
            <a:extLst>
              <a:ext uri="{FF2B5EF4-FFF2-40B4-BE49-F238E27FC236}">
                <a16:creationId xmlns:a16="http://schemas.microsoft.com/office/drawing/2014/main" id="{83F75124-BE4B-4C9C-9C31-5A0DAA62EB4B}"/>
              </a:ext>
            </a:extLst>
          </p:cNvPr>
          <p:cNvSpPr txBox="1"/>
          <p:nvPr/>
        </p:nvSpPr>
        <p:spPr>
          <a:xfrm>
            <a:off x="374572" y="2096230"/>
            <a:ext cx="8391180" cy="276999"/>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sz="1200" b="1" dirty="0"/>
              <a:t>analyze closed systems, including applying the energy balance with property data.</a:t>
            </a:r>
          </a:p>
        </p:txBody>
      </p:sp>
      <p:sp>
        <p:nvSpPr>
          <p:cNvPr id="10" name="TextBox 9">
            <a:extLst>
              <a:ext uri="{FF2B5EF4-FFF2-40B4-BE49-F238E27FC236}">
                <a16:creationId xmlns:a16="http://schemas.microsoft.com/office/drawing/2014/main" id="{83AF6E07-7A4A-4065-ABF8-7041348F6132}"/>
              </a:ext>
            </a:extLst>
          </p:cNvPr>
          <p:cNvSpPr txBox="1"/>
          <p:nvPr/>
        </p:nvSpPr>
        <p:spPr>
          <a:xfrm>
            <a:off x="374577" y="2471733"/>
            <a:ext cx="8391180" cy="276999"/>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1200" b="1" dirty="0"/>
              <a:t>sketch T–v, p–v, and phase diagrams, and locate states on these diagrams.</a:t>
            </a:r>
          </a:p>
        </p:txBody>
      </p:sp>
      <p:sp>
        <p:nvSpPr>
          <p:cNvPr id="9" name="TextBox 8">
            <a:extLst>
              <a:ext uri="{FF2B5EF4-FFF2-40B4-BE49-F238E27FC236}">
                <a16:creationId xmlns:a16="http://schemas.microsoft.com/office/drawing/2014/main" id="{DCC04030-56B9-4133-AE71-BAD973C4C028}"/>
              </a:ext>
            </a:extLst>
          </p:cNvPr>
          <p:cNvSpPr txBox="1"/>
          <p:nvPr/>
        </p:nvSpPr>
        <p:spPr>
          <a:xfrm>
            <a:off x="253387" y="834528"/>
            <a:ext cx="8776769"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
        <p:nvSpPr>
          <p:cNvPr id="11" name="TextBox 10">
            <a:extLst>
              <a:ext uri="{FF2B5EF4-FFF2-40B4-BE49-F238E27FC236}">
                <a16:creationId xmlns:a16="http://schemas.microsoft.com/office/drawing/2014/main" id="{935CC097-A963-470C-A0B0-CA1F980042E2}"/>
              </a:ext>
            </a:extLst>
          </p:cNvPr>
          <p:cNvSpPr txBox="1"/>
          <p:nvPr/>
        </p:nvSpPr>
        <p:spPr>
          <a:xfrm>
            <a:off x="374574" y="2847236"/>
            <a:ext cx="8391180" cy="461665"/>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defRPr sz="1200" b="1"/>
            </a:lvl1pPr>
          </a:lstStyle>
          <a:p>
            <a:r>
              <a:rPr lang="en-US" dirty="0"/>
              <a:t>Demonstrate the procedures for determining thermodynamic properties of pure substances from tables of property data.</a:t>
            </a:r>
          </a:p>
        </p:txBody>
      </p:sp>
      <p:sp>
        <p:nvSpPr>
          <p:cNvPr id="12" name="TextBox 11">
            <a:extLst>
              <a:ext uri="{FF2B5EF4-FFF2-40B4-BE49-F238E27FC236}">
                <a16:creationId xmlns:a16="http://schemas.microsoft.com/office/drawing/2014/main" id="{E50A8C5C-41AD-4A45-ABB1-6F44AE424156}"/>
              </a:ext>
            </a:extLst>
          </p:cNvPr>
          <p:cNvSpPr txBox="1"/>
          <p:nvPr/>
        </p:nvSpPr>
        <p:spPr>
          <a:xfrm>
            <a:off x="374577" y="3407405"/>
            <a:ext cx="8391180" cy="335156"/>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defRPr sz="1200" b="1"/>
            </a:lvl1pPr>
          </a:lstStyle>
          <a:p>
            <a:pPr>
              <a:lnSpc>
                <a:spcPct val="150000"/>
              </a:lnSpc>
            </a:pPr>
            <a:r>
              <a:rPr lang="en-US" dirty="0"/>
              <a:t>Describe the hypothetical substance “ideal gas” and the ideal-gas equation of state.</a:t>
            </a:r>
          </a:p>
        </p:txBody>
      </p:sp>
      <p:sp>
        <p:nvSpPr>
          <p:cNvPr id="13" name="TextBox 12">
            <a:extLst>
              <a:ext uri="{FF2B5EF4-FFF2-40B4-BE49-F238E27FC236}">
                <a16:creationId xmlns:a16="http://schemas.microsoft.com/office/drawing/2014/main" id="{1845617B-3189-4DD7-BF75-650413069D21}"/>
              </a:ext>
            </a:extLst>
          </p:cNvPr>
          <p:cNvSpPr txBox="1"/>
          <p:nvPr/>
        </p:nvSpPr>
        <p:spPr>
          <a:xfrm>
            <a:off x="374570" y="3841065"/>
            <a:ext cx="8391180" cy="335156"/>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defRPr sz="1200" b="1"/>
            </a:lvl1pPr>
          </a:lstStyle>
          <a:p>
            <a:pPr>
              <a:lnSpc>
                <a:spcPct val="150000"/>
              </a:lnSpc>
            </a:pPr>
            <a:r>
              <a:rPr lang="en-US" dirty="0"/>
              <a:t>Apply the ideal-gas equation of state in the solution of typical problems.</a:t>
            </a:r>
          </a:p>
        </p:txBody>
      </p:sp>
      <p:sp>
        <p:nvSpPr>
          <p:cNvPr id="14" name="TextBox 13">
            <a:extLst>
              <a:ext uri="{FF2B5EF4-FFF2-40B4-BE49-F238E27FC236}">
                <a16:creationId xmlns:a16="http://schemas.microsoft.com/office/drawing/2014/main" id="{7F1EB624-EAAB-4673-8CB6-79FF6E630A40}"/>
              </a:ext>
            </a:extLst>
          </p:cNvPr>
          <p:cNvSpPr txBox="1"/>
          <p:nvPr/>
        </p:nvSpPr>
        <p:spPr>
          <a:xfrm>
            <a:off x="374562" y="4274725"/>
            <a:ext cx="8391180" cy="335156"/>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defRPr sz="1200" b="1"/>
            </a:lvl1pPr>
          </a:lstStyle>
          <a:p>
            <a:pPr>
              <a:lnSpc>
                <a:spcPct val="150000"/>
              </a:lnSpc>
            </a:pPr>
            <a:r>
              <a:rPr lang="en-US" dirty="0"/>
              <a:t>Introduce the compressibility factor, which accounts for the deviation of real gases from ideal-gas behavior.</a:t>
            </a:r>
          </a:p>
        </p:txBody>
      </p:sp>
      <p:sp>
        <p:nvSpPr>
          <p:cNvPr id="15" name="TextBox 14">
            <a:extLst>
              <a:ext uri="{FF2B5EF4-FFF2-40B4-BE49-F238E27FC236}">
                <a16:creationId xmlns:a16="http://schemas.microsoft.com/office/drawing/2014/main" id="{2DD64256-C127-4352-ABB0-835D8CFE5348}"/>
              </a:ext>
            </a:extLst>
          </p:cNvPr>
          <p:cNvSpPr txBox="1"/>
          <p:nvPr/>
        </p:nvSpPr>
        <p:spPr>
          <a:xfrm>
            <a:off x="374566" y="4708387"/>
            <a:ext cx="8391180" cy="335156"/>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defRPr sz="1200" b="1"/>
            </a:lvl1pPr>
          </a:lstStyle>
          <a:p>
            <a:pPr>
              <a:lnSpc>
                <a:spcPct val="150000"/>
              </a:lnSpc>
            </a:pPr>
            <a:r>
              <a:rPr lang="en-US" dirty="0"/>
              <a:t>Present some of the best-known equations of state.</a:t>
            </a:r>
            <a:endParaRPr lang="fi-FI" dirty="0"/>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72E7D84-4E21-4627-8F78-60AD155949C9}"/>
              </a:ext>
            </a:extLst>
          </p:cNvPr>
          <p:cNvSpPr txBox="1">
            <a:spLocks/>
          </p:cNvSpPr>
          <p:nvPr/>
        </p:nvSpPr>
        <p:spPr>
          <a:xfrm>
            <a:off x="287362" y="223017"/>
            <a:ext cx="7920203"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a:t>Evaluating Specific Internal Energy and Enthalpy</a:t>
            </a:r>
            <a:endParaRPr lang="en-US" dirty="0"/>
          </a:p>
        </p:txBody>
      </p:sp>
      <p:pic>
        <p:nvPicPr>
          <p:cNvPr id="7" name="Picture 6">
            <a:extLst>
              <a:ext uri="{FF2B5EF4-FFF2-40B4-BE49-F238E27FC236}">
                <a16:creationId xmlns:a16="http://schemas.microsoft.com/office/drawing/2014/main" id="{015DA134-27D9-4D5C-83FA-FB9AD76705C1}"/>
              </a:ext>
            </a:extLst>
          </p:cNvPr>
          <p:cNvPicPr>
            <a:picLocks noChangeAspect="1"/>
          </p:cNvPicPr>
          <p:nvPr/>
        </p:nvPicPr>
        <p:blipFill>
          <a:blip r:embed="rId2"/>
          <a:stretch>
            <a:fillRect/>
          </a:stretch>
        </p:blipFill>
        <p:spPr>
          <a:xfrm>
            <a:off x="139547" y="1539072"/>
            <a:ext cx="4447261" cy="2111184"/>
          </a:xfrm>
          <a:prstGeom prst="rect">
            <a:avLst/>
          </a:prstGeom>
        </p:spPr>
      </p:pic>
      <p:pic>
        <p:nvPicPr>
          <p:cNvPr id="9" name="Picture 8">
            <a:extLst>
              <a:ext uri="{FF2B5EF4-FFF2-40B4-BE49-F238E27FC236}">
                <a16:creationId xmlns:a16="http://schemas.microsoft.com/office/drawing/2014/main" id="{29F40737-542E-4491-8E19-94C46EDC24F2}"/>
              </a:ext>
            </a:extLst>
          </p:cNvPr>
          <p:cNvPicPr>
            <a:picLocks noChangeAspect="1"/>
          </p:cNvPicPr>
          <p:nvPr/>
        </p:nvPicPr>
        <p:blipFill>
          <a:blip r:embed="rId3"/>
          <a:stretch>
            <a:fillRect/>
          </a:stretch>
        </p:blipFill>
        <p:spPr>
          <a:xfrm>
            <a:off x="4652790" y="1539072"/>
            <a:ext cx="4392058" cy="1506969"/>
          </a:xfrm>
          <a:prstGeom prst="rect">
            <a:avLst/>
          </a:prstGeom>
        </p:spPr>
      </p:pic>
    </p:spTree>
    <p:extLst>
      <p:ext uri="{BB962C8B-B14F-4D97-AF65-F5344CB8AC3E}">
        <p14:creationId xmlns:p14="http://schemas.microsoft.com/office/powerpoint/2010/main" val="392673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5C1284-8588-47C5-BEC6-9B61F72C2779}"/>
              </a:ext>
            </a:extLst>
          </p:cNvPr>
          <p:cNvPicPr>
            <a:picLocks noChangeAspect="1"/>
          </p:cNvPicPr>
          <p:nvPr/>
        </p:nvPicPr>
        <p:blipFill>
          <a:blip r:embed="rId2"/>
          <a:stretch>
            <a:fillRect/>
          </a:stretch>
        </p:blipFill>
        <p:spPr>
          <a:xfrm>
            <a:off x="0" y="281104"/>
            <a:ext cx="4674824" cy="1992738"/>
          </a:xfrm>
          <a:prstGeom prst="rect">
            <a:avLst/>
          </a:prstGeom>
        </p:spPr>
      </p:pic>
      <p:pic>
        <p:nvPicPr>
          <p:cNvPr id="3" name="Picture 2">
            <a:extLst>
              <a:ext uri="{FF2B5EF4-FFF2-40B4-BE49-F238E27FC236}">
                <a16:creationId xmlns:a16="http://schemas.microsoft.com/office/drawing/2014/main" id="{DE8F4BD4-FC28-46FC-B3E2-F3F86E35EA39}"/>
              </a:ext>
            </a:extLst>
          </p:cNvPr>
          <p:cNvPicPr>
            <a:picLocks noChangeAspect="1"/>
          </p:cNvPicPr>
          <p:nvPr/>
        </p:nvPicPr>
        <p:blipFill>
          <a:blip r:embed="rId3"/>
          <a:stretch>
            <a:fillRect/>
          </a:stretch>
        </p:blipFill>
        <p:spPr>
          <a:xfrm>
            <a:off x="29712" y="2584516"/>
            <a:ext cx="4680000" cy="1713284"/>
          </a:xfrm>
          <a:prstGeom prst="rect">
            <a:avLst/>
          </a:prstGeom>
        </p:spPr>
      </p:pic>
      <p:pic>
        <p:nvPicPr>
          <p:cNvPr id="7" name="Picture 6">
            <a:extLst>
              <a:ext uri="{FF2B5EF4-FFF2-40B4-BE49-F238E27FC236}">
                <a16:creationId xmlns:a16="http://schemas.microsoft.com/office/drawing/2014/main" id="{0803456D-62BD-42EF-A99E-FF3EF6A171AE}"/>
              </a:ext>
            </a:extLst>
          </p:cNvPr>
          <p:cNvPicPr>
            <a:picLocks noChangeAspect="1"/>
          </p:cNvPicPr>
          <p:nvPr/>
        </p:nvPicPr>
        <p:blipFill>
          <a:blip r:embed="rId4"/>
          <a:stretch>
            <a:fillRect/>
          </a:stretch>
        </p:blipFill>
        <p:spPr>
          <a:xfrm>
            <a:off x="4674824" y="368768"/>
            <a:ext cx="4394224" cy="3149297"/>
          </a:xfrm>
          <a:prstGeom prst="rect">
            <a:avLst/>
          </a:prstGeom>
        </p:spPr>
      </p:pic>
      <p:pic>
        <p:nvPicPr>
          <p:cNvPr id="11" name="Picture 10">
            <a:extLst>
              <a:ext uri="{FF2B5EF4-FFF2-40B4-BE49-F238E27FC236}">
                <a16:creationId xmlns:a16="http://schemas.microsoft.com/office/drawing/2014/main" id="{9A20DBFD-B223-4D4F-A7A9-170B6D3A05DF}"/>
              </a:ext>
            </a:extLst>
          </p:cNvPr>
          <p:cNvPicPr>
            <a:picLocks noChangeAspect="1"/>
          </p:cNvPicPr>
          <p:nvPr/>
        </p:nvPicPr>
        <p:blipFill>
          <a:blip r:embed="rId5"/>
          <a:stretch>
            <a:fillRect/>
          </a:stretch>
        </p:blipFill>
        <p:spPr>
          <a:xfrm>
            <a:off x="4674824" y="3698746"/>
            <a:ext cx="4394224" cy="1581688"/>
          </a:xfrm>
          <a:prstGeom prst="rect">
            <a:avLst/>
          </a:prstGeom>
        </p:spPr>
      </p:pic>
    </p:spTree>
    <p:extLst>
      <p:ext uri="{BB962C8B-B14F-4D97-AF65-F5344CB8AC3E}">
        <p14:creationId xmlns:p14="http://schemas.microsoft.com/office/powerpoint/2010/main" val="216132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0C8D77A-5140-4573-BA38-78C77A7A8AB5}"/>
                  </a:ext>
                </a:extLst>
              </p:cNvPr>
              <p:cNvSpPr>
                <a:spLocks noGrp="1"/>
              </p:cNvSpPr>
              <p:nvPr>
                <p:ph type="body" sz="half" idx="10"/>
              </p:nvPr>
            </p:nvSpPr>
            <p:spPr>
              <a:xfrm>
                <a:off x="287363" y="223017"/>
                <a:ext cx="8757485" cy="1157194"/>
              </a:xfrm>
            </p:spPr>
            <p:txBody>
              <a:bodyPr/>
              <a:lstStyle/>
              <a:p>
                <a:r>
                  <a:rPr lang="en-US" dirty="0"/>
                  <a:t>Introducing Specific Heats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b="1" i="1" dirty="0" smtClean="0">
                            <a:latin typeface="Cambria Math" panose="02040503050406030204" pitchFamily="18" charset="0"/>
                          </a:rPr>
                          <m:t>𝒗</m:t>
                        </m:r>
                      </m:sub>
                    </m:sSub>
                  </m:oMath>
                </a14:m>
                <a:r>
                  <a:rPr lang="en-US" dirty="0"/>
                  <a:t>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𝑐</m:t>
                        </m:r>
                      </m:e>
                      <m:sub>
                        <m:r>
                          <a:rPr lang="en-US" b="1" i="1" dirty="0" smtClean="0">
                            <a:latin typeface="Cambria Math" panose="02040503050406030204" pitchFamily="18" charset="0"/>
                          </a:rPr>
                          <m:t>𝒑</m:t>
                        </m:r>
                      </m:sub>
                    </m:sSub>
                  </m:oMath>
                </a14:m>
                <a:endParaRPr lang="en-US" dirty="0"/>
              </a:p>
            </p:txBody>
          </p:sp>
        </mc:Choice>
        <mc:Fallback xmlns="">
          <p:sp>
            <p:nvSpPr>
              <p:cNvPr id="4" name="Text Placeholder 3">
                <a:extLst>
                  <a:ext uri="{FF2B5EF4-FFF2-40B4-BE49-F238E27FC236}">
                    <a16:creationId xmlns:a16="http://schemas.microsoft.com/office/drawing/2014/main" id="{60C8D77A-5140-4573-BA38-78C77A7A8AB5}"/>
                  </a:ext>
                </a:extLst>
              </p:cNvPr>
              <p:cNvSpPr>
                <a:spLocks noGrp="1" noRot="1" noChangeAspect="1" noMove="1" noResize="1" noEditPoints="1" noAdjustHandles="1" noChangeArrowheads="1" noChangeShapeType="1" noTextEdit="1"/>
              </p:cNvSpPr>
              <p:nvPr>
                <p:ph type="body" sz="half" idx="10"/>
              </p:nvPr>
            </p:nvSpPr>
            <p:spPr>
              <a:xfrm>
                <a:off x="287363" y="223017"/>
                <a:ext cx="8757485" cy="1157194"/>
              </a:xfrm>
              <a:blipFill>
                <a:blip r:embed="rId2"/>
                <a:stretch>
                  <a:fillRect l="-3479" t="-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2258CC9-DE53-45D2-B667-834C4780CFF0}"/>
                  </a:ext>
                </a:extLst>
              </p:cNvPr>
              <p:cNvSpPr txBox="1"/>
              <p:nvPr/>
            </p:nvSpPr>
            <p:spPr>
              <a:xfrm>
                <a:off x="1744336" y="970528"/>
                <a:ext cx="7216049" cy="526426"/>
              </a:xfrm>
              <a:prstGeom prst="rect">
                <a:avLst/>
              </a:prstGeom>
              <a:solidFill>
                <a:srgbClr val="00FFFF"/>
              </a:solidFill>
            </p:spPr>
            <p:txBody>
              <a:bodyPr wrap="square">
                <a:spAutoFit/>
              </a:bodyPr>
              <a:lstStyle/>
              <a:p>
                <a:r>
                  <a:rPr lang="en-US" dirty="0"/>
                  <a:t>The specific heats, denoted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b="1" i="1" dirty="0" smtClean="0">
                            <a:latin typeface="Cambria Math" panose="02040503050406030204" pitchFamily="18" charset="0"/>
                          </a:rPr>
                          <m:t>𝒗</m:t>
                        </m:r>
                      </m:sub>
                    </m:sSub>
                    <m:r>
                      <a:rPr lang="en-US" b="1" i="1" dirty="0" smtClean="0">
                        <a:latin typeface="Cambria Math" panose="02040503050406030204" pitchFamily="18" charset="0"/>
                      </a:rPr>
                      <m:t> </m:t>
                    </m:r>
                  </m:oMath>
                </a14:m>
                <a:r>
                  <a:rPr lang="en-US" dirty="0"/>
                  <a:t>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𝑐</m:t>
                        </m:r>
                      </m:e>
                      <m:sub>
                        <m:r>
                          <a:rPr lang="en-US" b="1" i="1" dirty="0">
                            <a:latin typeface="Cambria Math" panose="02040503050406030204" pitchFamily="18" charset="0"/>
                          </a:rPr>
                          <m:t>𝒑</m:t>
                        </m:r>
                      </m:sub>
                    </m:sSub>
                  </m:oMath>
                </a14:m>
                <a:r>
                  <a:rPr lang="en-US" dirty="0"/>
                  <a:t>, are particularly useful for thermodynamic calculations involving the ideal gas model</a:t>
                </a:r>
              </a:p>
            </p:txBody>
          </p:sp>
        </mc:Choice>
        <mc:Fallback xmlns="">
          <p:sp>
            <p:nvSpPr>
              <p:cNvPr id="9" name="TextBox 8">
                <a:extLst>
                  <a:ext uri="{FF2B5EF4-FFF2-40B4-BE49-F238E27FC236}">
                    <a16:creationId xmlns:a16="http://schemas.microsoft.com/office/drawing/2014/main" id="{F2258CC9-DE53-45D2-B667-834C4780CFF0}"/>
                  </a:ext>
                </a:extLst>
              </p:cNvPr>
              <p:cNvSpPr txBox="1">
                <a:spLocks noRot="1" noChangeAspect="1" noMove="1" noResize="1" noEditPoints="1" noAdjustHandles="1" noChangeArrowheads="1" noChangeShapeType="1" noTextEdit="1"/>
              </p:cNvSpPr>
              <p:nvPr/>
            </p:nvSpPr>
            <p:spPr>
              <a:xfrm>
                <a:off x="1744336" y="970528"/>
                <a:ext cx="7216049" cy="526426"/>
              </a:xfrm>
              <a:prstGeom prst="rect">
                <a:avLst/>
              </a:prstGeom>
              <a:blipFill>
                <a:blip r:embed="rId3"/>
                <a:stretch>
                  <a:fillRect l="-169" t="-1149" b="-1034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3E6D9C0-2622-4830-8727-B5085718B05D}"/>
              </a:ext>
            </a:extLst>
          </p:cNvPr>
          <p:cNvSpPr txBox="1"/>
          <p:nvPr/>
        </p:nvSpPr>
        <p:spPr>
          <a:xfrm>
            <a:off x="150564" y="1075786"/>
            <a:ext cx="1286219" cy="300082"/>
          </a:xfrm>
          <a:prstGeom prst="rect">
            <a:avLst/>
          </a:prstGeom>
          <a:solidFill>
            <a:srgbClr val="00FF00"/>
          </a:solidFill>
        </p:spPr>
        <p:txBody>
          <a:bodyPr wrap="square">
            <a:spAutoFit/>
          </a:bodyPr>
          <a:lstStyle/>
          <a:p>
            <a:r>
              <a:rPr lang="en-US" dirty="0"/>
              <a:t>specific heats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2B07E12-72C8-45EE-961A-2577DB55C913}"/>
                  </a:ext>
                </a:extLst>
              </p:cNvPr>
              <p:cNvSpPr txBox="1"/>
              <p:nvPr/>
            </p:nvSpPr>
            <p:spPr>
              <a:xfrm>
                <a:off x="1744335" y="1569111"/>
                <a:ext cx="7216049" cy="507831"/>
              </a:xfrm>
              <a:prstGeom prst="rect">
                <a:avLst/>
              </a:prstGeom>
              <a:solidFill>
                <a:srgbClr val="00B0F0"/>
              </a:solidFill>
            </p:spPr>
            <p:txBody>
              <a:bodyPr wrap="square">
                <a:spAutoFit/>
              </a:bodyPr>
              <a:lstStyle/>
              <a:p>
                <a:r>
                  <a:rPr lang="en-US" dirty="0"/>
                  <a:t>The intensive properties c and cp are defined for pure, simple compressible substances as partial derivatives of the functions </a:t>
                </a:r>
                <a14:m>
                  <m:oMath xmlns:m="http://schemas.openxmlformats.org/officeDocument/2006/math">
                    <m:r>
                      <a:rPr lang="en-US" i="1" dirty="0" smtClean="0">
                        <a:latin typeface="Cambria Math" panose="02040503050406030204" pitchFamily="18" charset="0"/>
                      </a:rPr>
                      <m:t>𝑢</m:t>
                    </m:r>
                    <m:d>
                      <m:dPr>
                        <m:ctrlPr>
                          <a:rPr lang="en-US" i="1" dirty="0" smtClean="0">
                            <a:latin typeface="Cambria Math" panose="02040503050406030204" pitchFamily="18" charset="0"/>
                          </a:rPr>
                        </m:ctrlPr>
                      </m:dPr>
                      <m:e>
                        <m:r>
                          <a:rPr lang="en-US" b="0" i="1" dirty="0" smtClean="0">
                            <a:latin typeface="Cambria Math" panose="02040503050406030204" pitchFamily="18" charset="0"/>
                          </a:rPr>
                          <m:t>𝑇</m:t>
                        </m:r>
                        <m:r>
                          <a:rPr lang="en-US" b="0" i="1" dirty="0" smtClean="0">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𝜈</m:t>
                        </m:r>
                      </m:e>
                    </m:d>
                    <m:r>
                      <a:rPr lang="en-US" b="0" i="0" dirty="0" smtClean="0">
                        <a:latin typeface="Cambria Math" panose="02040503050406030204" pitchFamily="18" charset="0"/>
                      </a:rPr>
                      <m:t> </m:t>
                    </m:r>
                  </m:oMath>
                </a14:m>
                <a:r>
                  <a:rPr lang="en-US" dirty="0"/>
                  <a:t>and </a:t>
                </a:r>
                <a14:m>
                  <m:oMath xmlns:m="http://schemas.openxmlformats.org/officeDocument/2006/math">
                    <m:r>
                      <a:rPr lang="en-US" b="0" i="1" dirty="0" smtClean="0">
                        <a:latin typeface="Cambria Math" panose="02040503050406030204" pitchFamily="18" charset="0"/>
                      </a:rPr>
                      <m:t>h</m:t>
                    </m:r>
                    <m:d>
                      <m:dPr>
                        <m:ctrlPr>
                          <a:rPr lang="en-US" i="1" dirty="0">
                            <a:latin typeface="Cambria Math" panose="02040503050406030204" pitchFamily="18" charset="0"/>
                          </a:rPr>
                        </m:ctrlPr>
                      </m:dPr>
                      <m:e>
                        <m:r>
                          <a:rPr lang="en-US" i="1" dirty="0">
                            <a:latin typeface="Cambria Math" panose="02040503050406030204" pitchFamily="18" charset="0"/>
                          </a:rPr>
                          <m:t>𝑇</m:t>
                        </m:r>
                        <m:r>
                          <a:rPr lang="en-US" i="1" dirty="0">
                            <a:latin typeface="Cambria Math" panose="02040503050406030204" pitchFamily="18" charset="0"/>
                          </a:rPr>
                          <m:t>,</m:t>
                        </m:r>
                        <m:r>
                          <a:rPr lang="en-US" b="0" i="1" dirty="0" smtClean="0">
                            <a:latin typeface="Cambria Math" panose="02040503050406030204" pitchFamily="18" charset="0"/>
                          </a:rPr>
                          <m:t>𝑝</m:t>
                        </m:r>
                      </m:e>
                    </m:d>
                    <m:r>
                      <a:rPr lang="en-US" dirty="0">
                        <a:latin typeface="Cambria Math" panose="02040503050406030204" pitchFamily="18" charset="0"/>
                      </a:rPr>
                      <m:t> </m:t>
                    </m:r>
                  </m:oMath>
                </a14:m>
                <a:r>
                  <a:rPr lang="en-US" dirty="0"/>
                  <a:t>, respectively,</a:t>
                </a:r>
              </a:p>
            </p:txBody>
          </p:sp>
        </mc:Choice>
        <mc:Fallback xmlns="">
          <p:sp>
            <p:nvSpPr>
              <p:cNvPr id="13" name="TextBox 12">
                <a:extLst>
                  <a:ext uri="{FF2B5EF4-FFF2-40B4-BE49-F238E27FC236}">
                    <a16:creationId xmlns:a16="http://schemas.microsoft.com/office/drawing/2014/main" id="{12B07E12-72C8-45EE-961A-2577DB55C913}"/>
                  </a:ext>
                </a:extLst>
              </p:cNvPr>
              <p:cNvSpPr txBox="1">
                <a:spLocks noRot="1" noChangeAspect="1" noMove="1" noResize="1" noEditPoints="1" noAdjustHandles="1" noChangeArrowheads="1" noChangeShapeType="1" noTextEdit="1"/>
              </p:cNvSpPr>
              <p:nvPr/>
            </p:nvSpPr>
            <p:spPr>
              <a:xfrm>
                <a:off x="1744335" y="1569111"/>
                <a:ext cx="7216049" cy="507831"/>
              </a:xfrm>
              <a:prstGeom prst="rect">
                <a:avLst/>
              </a:prstGeom>
              <a:blipFill>
                <a:blip r:embed="rId4"/>
                <a:stretch>
                  <a:fillRect l="-169" t="-1190" b="-10714"/>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DA21B8A0-39FE-459F-945B-CC1CE47A1989}"/>
              </a:ext>
            </a:extLst>
          </p:cNvPr>
          <p:cNvPicPr>
            <a:picLocks noChangeAspect="1"/>
          </p:cNvPicPr>
          <p:nvPr/>
        </p:nvPicPr>
        <p:blipFill>
          <a:blip r:embed="rId5"/>
          <a:stretch>
            <a:fillRect/>
          </a:stretch>
        </p:blipFill>
        <p:spPr>
          <a:xfrm>
            <a:off x="938670" y="2351123"/>
            <a:ext cx="4585772" cy="1191235"/>
          </a:xfrm>
          <a:prstGeom prst="rect">
            <a:avLst/>
          </a:prstGeom>
        </p:spPr>
      </p:pic>
      <p:sp>
        <p:nvSpPr>
          <p:cNvPr id="16" name="TextBox 15">
            <a:extLst>
              <a:ext uri="{FF2B5EF4-FFF2-40B4-BE49-F238E27FC236}">
                <a16:creationId xmlns:a16="http://schemas.microsoft.com/office/drawing/2014/main" id="{33E4E433-A8D3-493B-A000-EFF58CD13DA0}"/>
              </a:ext>
            </a:extLst>
          </p:cNvPr>
          <p:cNvSpPr txBox="1"/>
          <p:nvPr/>
        </p:nvSpPr>
        <p:spPr>
          <a:xfrm>
            <a:off x="150564" y="3974636"/>
            <a:ext cx="1286219" cy="507831"/>
          </a:xfrm>
          <a:prstGeom prst="rect">
            <a:avLst/>
          </a:prstGeom>
          <a:solidFill>
            <a:srgbClr val="00FF00"/>
          </a:solidFill>
        </p:spPr>
        <p:txBody>
          <a:bodyPr wrap="square">
            <a:spAutoFit/>
          </a:bodyPr>
          <a:lstStyle>
            <a:defPPr>
              <a:defRPr lang="en-US"/>
            </a:defPPr>
          </a:lstStyle>
          <a:p>
            <a:r>
              <a:rPr lang="en-US" dirty="0"/>
              <a:t>specific heat ratio</a:t>
            </a:r>
          </a:p>
        </p:txBody>
      </p:sp>
      <p:pic>
        <p:nvPicPr>
          <p:cNvPr id="20" name="Picture 19">
            <a:extLst>
              <a:ext uri="{FF2B5EF4-FFF2-40B4-BE49-F238E27FC236}">
                <a16:creationId xmlns:a16="http://schemas.microsoft.com/office/drawing/2014/main" id="{0EFF95EE-1F3E-472E-96DA-E5B1769428DF}"/>
              </a:ext>
            </a:extLst>
          </p:cNvPr>
          <p:cNvPicPr>
            <a:picLocks noChangeAspect="1"/>
          </p:cNvPicPr>
          <p:nvPr/>
        </p:nvPicPr>
        <p:blipFill>
          <a:blip r:embed="rId6"/>
          <a:stretch>
            <a:fillRect/>
          </a:stretch>
        </p:blipFill>
        <p:spPr>
          <a:xfrm>
            <a:off x="1535076" y="4005850"/>
            <a:ext cx="3874160" cy="445402"/>
          </a:xfrm>
          <a:prstGeom prst="rect">
            <a:avLst/>
          </a:prstGeom>
        </p:spPr>
      </p:pic>
      <p:pic>
        <p:nvPicPr>
          <p:cNvPr id="22" name="Picture 21">
            <a:extLst>
              <a:ext uri="{FF2B5EF4-FFF2-40B4-BE49-F238E27FC236}">
                <a16:creationId xmlns:a16="http://schemas.microsoft.com/office/drawing/2014/main" id="{28A75FBC-51E6-4102-A0AF-1CF747B797DE}"/>
              </a:ext>
            </a:extLst>
          </p:cNvPr>
          <p:cNvPicPr>
            <a:picLocks noChangeAspect="1"/>
          </p:cNvPicPr>
          <p:nvPr/>
        </p:nvPicPr>
        <p:blipFill rotWithShape="1">
          <a:blip r:embed="rId7"/>
          <a:srcRect r="47564"/>
          <a:stretch/>
        </p:blipFill>
        <p:spPr>
          <a:xfrm>
            <a:off x="5409236" y="2095178"/>
            <a:ext cx="3033357" cy="3587278"/>
          </a:xfrm>
          <a:prstGeom prst="rect">
            <a:avLst/>
          </a:prstGeom>
        </p:spPr>
      </p:pic>
    </p:spTree>
    <p:extLst>
      <p:ext uri="{BB962C8B-B14F-4D97-AF65-F5344CB8AC3E}">
        <p14:creationId xmlns:p14="http://schemas.microsoft.com/office/powerpoint/2010/main" val="39067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9B19EE-35FE-425F-BED5-7DEDF4E944B1}"/>
              </a:ext>
            </a:extLst>
          </p:cNvPr>
          <p:cNvSpPr>
            <a:spLocks noGrp="1"/>
          </p:cNvSpPr>
          <p:nvPr>
            <p:ph type="body" sz="half" idx="10"/>
          </p:nvPr>
        </p:nvSpPr>
        <p:spPr>
          <a:xfrm>
            <a:off x="287363" y="223017"/>
            <a:ext cx="8526131" cy="1157194"/>
          </a:xfrm>
        </p:spPr>
        <p:txBody>
          <a:bodyPr/>
          <a:lstStyle/>
          <a:p>
            <a:r>
              <a:rPr lang="en-US" dirty="0"/>
              <a:t>Incompressible Substance Model</a:t>
            </a:r>
          </a:p>
        </p:txBody>
      </p:sp>
      <p:sp>
        <p:nvSpPr>
          <p:cNvPr id="6" name="TextBox 5">
            <a:extLst>
              <a:ext uri="{FF2B5EF4-FFF2-40B4-BE49-F238E27FC236}">
                <a16:creationId xmlns:a16="http://schemas.microsoft.com/office/drawing/2014/main" id="{E8E5E266-EB44-480F-8427-860B4519958C}"/>
              </a:ext>
            </a:extLst>
          </p:cNvPr>
          <p:cNvSpPr txBox="1"/>
          <p:nvPr/>
        </p:nvSpPr>
        <p:spPr>
          <a:xfrm>
            <a:off x="173522" y="954265"/>
            <a:ext cx="1673639" cy="507831"/>
          </a:xfrm>
          <a:prstGeom prst="rect">
            <a:avLst/>
          </a:prstGeom>
          <a:solidFill>
            <a:srgbClr val="00FF00"/>
          </a:solidFill>
        </p:spPr>
        <p:txBody>
          <a:bodyPr wrap="square">
            <a:spAutoFit/>
          </a:bodyPr>
          <a:lstStyle/>
          <a:p>
            <a:r>
              <a:rPr lang="en-US" dirty="0"/>
              <a:t>Incompressible Substance Model</a:t>
            </a:r>
          </a:p>
        </p:txBody>
      </p:sp>
      <p:sp>
        <p:nvSpPr>
          <p:cNvPr id="7" name="TextBox 6">
            <a:extLst>
              <a:ext uri="{FF2B5EF4-FFF2-40B4-BE49-F238E27FC236}">
                <a16:creationId xmlns:a16="http://schemas.microsoft.com/office/drawing/2014/main" id="{5D70702F-6E47-434B-84DB-4E67C2216E7B}"/>
              </a:ext>
            </a:extLst>
          </p:cNvPr>
          <p:cNvSpPr txBox="1"/>
          <p:nvPr/>
        </p:nvSpPr>
        <p:spPr>
          <a:xfrm>
            <a:off x="1961002" y="850391"/>
            <a:ext cx="7138736" cy="715581"/>
          </a:xfrm>
          <a:prstGeom prst="rect">
            <a:avLst/>
          </a:prstGeom>
          <a:solidFill>
            <a:srgbClr val="00FFFF"/>
          </a:solidFill>
        </p:spPr>
        <p:txBody>
          <a:bodyPr wrap="square">
            <a:spAutoFit/>
          </a:bodyPr>
          <a:lstStyle/>
          <a:p>
            <a:r>
              <a:rPr lang="en-US" dirty="0"/>
              <a:t>To simplify evaluations involving liquids or solids, the specific volume (density) is often assumed to be constant and the specific internal energy assumed to vary only with temperature. A substance idealized in this way is called incompressible.</a:t>
            </a:r>
          </a:p>
        </p:txBody>
      </p:sp>
      <p:pic>
        <p:nvPicPr>
          <p:cNvPr id="5" name="Picture 4">
            <a:extLst>
              <a:ext uri="{FF2B5EF4-FFF2-40B4-BE49-F238E27FC236}">
                <a16:creationId xmlns:a16="http://schemas.microsoft.com/office/drawing/2014/main" id="{42E5AFAE-170E-4439-831D-A3B791E026D2}"/>
              </a:ext>
            </a:extLst>
          </p:cNvPr>
          <p:cNvPicPr>
            <a:picLocks noChangeAspect="1"/>
          </p:cNvPicPr>
          <p:nvPr/>
        </p:nvPicPr>
        <p:blipFill>
          <a:blip r:embed="rId2"/>
          <a:stretch>
            <a:fillRect/>
          </a:stretch>
        </p:blipFill>
        <p:spPr>
          <a:xfrm>
            <a:off x="3398702" y="1639807"/>
            <a:ext cx="3723537" cy="463786"/>
          </a:xfrm>
          <a:prstGeom prst="rect">
            <a:avLst/>
          </a:prstGeom>
        </p:spPr>
      </p:pic>
      <p:pic>
        <p:nvPicPr>
          <p:cNvPr id="10" name="Picture 9">
            <a:extLst>
              <a:ext uri="{FF2B5EF4-FFF2-40B4-BE49-F238E27FC236}">
                <a16:creationId xmlns:a16="http://schemas.microsoft.com/office/drawing/2014/main" id="{6E2E5BA2-65A8-4B5F-8E2D-617F689F42A4}"/>
              </a:ext>
            </a:extLst>
          </p:cNvPr>
          <p:cNvPicPr>
            <a:picLocks noChangeAspect="1"/>
          </p:cNvPicPr>
          <p:nvPr/>
        </p:nvPicPr>
        <p:blipFill>
          <a:blip r:embed="rId3"/>
          <a:stretch>
            <a:fillRect/>
          </a:stretch>
        </p:blipFill>
        <p:spPr>
          <a:xfrm>
            <a:off x="3345288" y="2143734"/>
            <a:ext cx="3776951" cy="247412"/>
          </a:xfrm>
          <a:prstGeom prst="rect">
            <a:avLst/>
          </a:prstGeom>
        </p:spPr>
      </p:pic>
      <p:pic>
        <p:nvPicPr>
          <p:cNvPr id="14" name="Picture 13">
            <a:extLst>
              <a:ext uri="{FF2B5EF4-FFF2-40B4-BE49-F238E27FC236}">
                <a16:creationId xmlns:a16="http://schemas.microsoft.com/office/drawing/2014/main" id="{699A9FF3-571C-416E-B810-DB8711F2F39E}"/>
              </a:ext>
            </a:extLst>
          </p:cNvPr>
          <p:cNvPicPr>
            <a:picLocks noChangeAspect="1"/>
          </p:cNvPicPr>
          <p:nvPr/>
        </p:nvPicPr>
        <p:blipFill>
          <a:blip r:embed="rId4"/>
          <a:stretch>
            <a:fillRect/>
          </a:stretch>
        </p:blipFill>
        <p:spPr>
          <a:xfrm>
            <a:off x="3616861" y="2434331"/>
            <a:ext cx="1157115" cy="500109"/>
          </a:xfrm>
          <a:prstGeom prst="rect">
            <a:avLst/>
          </a:prstGeom>
        </p:spPr>
      </p:pic>
      <p:pic>
        <p:nvPicPr>
          <p:cNvPr id="19" name="Picture 18">
            <a:extLst>
              <a:ext uri="{FF2B5EF4-FFF2-40B4-BE49-F238E27FC236}">
                <a16:creationId xmlns:a16="http://schemas.microsoft.com/office/drawing/2014/main" id="{F700EF73-52CC-41DB-9D6A-1B08AE6F51A4}"/>
              </a:ext>
            </a:extLst>
          </p:cNvPr>
          <p:cNvPicPr>
            <a:picLocks noChangeAspect="1"/>
          </p:cNvPicPr>
          <p:nvPr/>
        </p:nvPicPr>
        <p:blipFill>
          <a:blip r:embed="rId5"/>
          <a:stretch>
            <a:fillRect/>
          </a:stretch>
        </p:blipFill>
        <p:spPr>
          <a:xfrm>
            <a:off x="3734719" y="2970642"/>
            <a:ext cx="3338742" cy="284822"/>
          </a:xfrm>
          <a:prstGeom prst="rect">
            <a:avLst/>
          </a:prstGeom>
        </p:spPr>
      </p:pic>
      <p:pic>
        <p:nvPicPr>
          <p:cNvPr id="22" name="Picture 21">
            <a:extLst>
              <a:ext uri="{FF2B5EF4-FFF2-40B4-BE49-F238E27FC236}">
                <a16:creationId xmlns:a16="http://schemas.microsoft.com/office/drawing/2014/main" id="{0706C720-46EC-48AD-B8B0-2C41917B9454}"/>
              </a:ext>
            </a:extLst>
          </p:cNvPr>
          <p:cNvPicPr>
            <a:picLocks noChangeAspect="1"/>
          </p:cNvPicPr>
          <p:nvPr/>
        </p:nvPicPr>
        <p:blipFill>
          <a:blip r:embed="rId6"/>
          <a:stretch>
            <a:fillRect/>
          </a:stretch>
        </p:blipFill>
        <p:spPr>
          <a:xfrm>
            <a:off x="2996589" y="3427371"/>
            <a:ext cx="4186409" cy="1078688"/>
          </a:xfrm>
          <a:prstGeom prst="rect">
            <a:avLst/>
          </a:prstGeom>
        </p:spPr>
      </p:pic>
      <p:pic>
        <p:nvPicPr>
          <p:cNvPr id="24" name="Picture 23">
            <a:extLst>
              <a:ext uri="{FF2B5EF4-FFF2-40B4-BE49-F238E27FC236}">
                <a16:creationId xmlns:a16="http://schemas.microsoft.com/office/drawing/2014/main" id="{ED00F0C5-2172-4907-B90E-2C2F01B2717B}"/>
              </a:ext>
            </a:extLst>
          </p:cNvPr>
          <p:cNvPicPr>
            <a:picLocks noChangeAspect="1"/>
          </p:cNvPicPr>
          <p:nvPr/>
        </p:nvPicPr>
        <p:blipFill>
          <a:blip r:embed="rId7"/>
          <a:stretch>
            <a:fillRect/>
          </a:stretch>
        </p:blipFill>
        <p:spPr>
          <a:xfrm>
            <a:off x="2713822" y="4950174"/>
            <a:ext cx="4469176" cy="541809"/>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1A87AD7-E21E-4CE3-8400-CF1C5DB21446}"/>
                  </a:ext>
                </a:extLst>
              </p:cNvPr>
              <p:cNvSpPr txBox="1"/>
              <p:nvPr/>
            </p:nvSpPr>
            <p:spPr>
              <a:xfrm>
                <a:off x="1961002" y="4564527"/>
                <a:ext cx="4581180" cy="300082"/>
              </a:xfrm>
              <a:prstGeom prst="rect">
                <a:avLst/>
              </a:prstGeom>
              <a:solidFill>
                <a:srgbClr val="00B0F0"/>
              </a:solidFill>
            </p:spPr>
            <p:txBody>
              <a:bodyPr wrap="square">
                <a:spAutoFit/>
              </a:bodyPr>
              <a:lstStyle/>
              <a:p>
                <a:r>
                  <a:rPr lang="en-US" dirty="0"/>
                  <a:t>If the specific heat </a:t>
                </a:r>
                <a14:m>
                  <m:oMath xmlns:m="http://schemas.openxmlformats.org/officeDocument/2006/math">
                    <m:r>
                      <a:rPr lang="en-US" i="1" dirty="0" smtClean="0">
                        <a:latin typeface="Cambria Math" panose="02040503050406030204" pitchFamily="18" charset="0"/>
                      </a:rPr>
                      <m:t>𝑐</m:t>
                    </m:r>
                  </m:oMath>
                </a14:m>
                <a:r>
                  <a:rPr lang="en-US" dirty="0"/>
                  <a:t> is taken as constant,</a:t>
                </a:r>
              </a:p>
            </p:txBody>
          </p:sp>
        </mc:Choice>
        <mc:Fallback xmlns="">
          <p:sp>
            <p:nvSpPr>
              <p:cNvPr id="26" name="TextBox 25">
                <a:extLst>
                  <a:ext uri="{FF2B5EF4-FFF2-40B4-BE49-F238E27FC236}">
                    <a16:creationId xmlns:a16="http://schemas.microsoft.com/office/drawing/2014/main" id="{F1A87AD7-E21E-4CE3-8400-CF1C5DB21446}"/>
                  </a:ext>
                </a:extLst>
              </p:cNvPr>
              <p:cNvSpPr txBox="1">
                <a:spLocks noRot="1" noChangeAspect="1" noMove="1" noResize="1" noEditPoints="1" noAdjustHandles="1" noChangeArrowheads="1" noChangeShapeType="1" noTextEdit="1"/>
              </p:cNvSpPr>
              <p:nvPr/>
            </p:nvSpPr>
            <p:spPr>
              <a:xfrm>
                <a:off x="1961002" y="4564527"/>
                <a:ext cx="4581180" cy="300082"/>
              </a:xfrm>
              <a:prstGeom prst="rect">
                <a:avLst/>
              </a:prstGeom>
              <a:blipFill>
                <a:blip r:embed="rId8"/>
                <a:stretch>
                  <a:fillRect l="-399" t="-4082" b="-20408"/>
                </a:stretch>
              </a:blipFill>
            </p:spPr>
            <p:txBody>
              <a:bodyPr/>
              <a:lstStyle/>
              <a:p>
                <a:r>
                  <a:rPr lang="en-US">
                    <a:noFill/>
                  </a:rPr>
                  <a:t> </a:t>
                </a:r>
              </a:p>
            </p:txBody>
          </p:sp>
        </mc:Fallback>
      </mc:AlternateContent>
    </p:spTree>
    <p:extLst>
      <p:ext uri="{BB962C8B-B14F-4D97-AF65-F5344CB8AC3E}">
        <p14:creationId xmlns:p14="http://schemas.microsoft.com/office/powerpoint/2010/main" val="591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944AB9-7C32-4016-B615-E555476D709A}"/>
              </a:ext>
            </a:extLst>
          </p:cNvPr>
          <p:cNvPicPr>
            <a:picLocks noChangeAspect="1"/>
          </p:cNvPicPr>
          <p:nvPr/>
        </p:nvPicPr>
        <p:blipFill>
          <a:blip r:embed="rId2"/>
          <a:stretch>
            <a:fillRect/>
          </a:stretch>
        </p:blipFill>
        <p:spPr>
          <a:xfrm>
            <a:off x="0" y="34871"/>
            <a:ext cx="4572002" cy="1467556"/>
          </a:xfrm>
          <a:prstGeom prst="rect">
            <a:avLst/>
          </a:prstGeom>
        </p:spPr>
      </p:pic>
      <p:pic>
        <p:nvPicPr>
          <p:cNvPr id="13" name="Picture 12">
            <a:extLst>
              <a:ext uri="{FF2B5EF4-FFF2-40B4-BE49-F238E27FC236}">
                <a16:creationId xmlns:a16="http://schemas.microsoft.com/office/drawing/2014/main" id="{1E910483-C552-456C-97DD-E8432EB794D1}"/>
              </a:ext>
            </a:extLst>
          </p:cNvPr>
          <p:cNvPicPr>
            <a:picLocks noChangeAspect="1"/>
          </p:cNvPicPr>
          <p:nvPr/>
        </p:nvPicPr>
        <p:blipFill>
          <a:blip r:embed="rId3"/>
          <a:stretch>
            <a:fillRect/>
          </a:stretch>
        </p:blipFill>
        <p:spPr>
          <a:xfrm>
            <a:off x="3675" y="1531808"/>
            <a:ext cx="4572002" cy="3325643"/>
          </a:xfrm>
          <a:prstGeom prst="rect">
            <a:avLst/>
          </a:prstGeom>
        </p:spPr>
      </p:pic>
      <p:pic>
        <p:nvPicPr>
          <p:cNvPr id="17" name="Picture 16">
            <a:extLst>
              <a:ext uri="{FF2B5EF4-FFF2-40B4-BE49-F238E27FC236}">
                <a16:creationId xmlns:a16="http://schemas.microsoft.com/office/drawing/2014/main" id="{40C80FF7-6CB1-4798-9FC2-522BECD5381F}"/>
              </a:ext>
            </a:extLst>
          </p:cNvPr>
          <p:cNvPicPr>
            <a:picLocks noChangeAspect="1"/>
          </p:cNvPicPr>
          <p:nvPr/>
        </p:nvPicPr>
        <p:blipFill>
          <a:blip r:embed="rId4"/>
          <a:stretch>
            <a:fillRect/>
          </a:stretch>
        </p:blipFill>
        <p:spPr>
          <a:xfrm>
            <a:off x="3675" y="4863779"/>
            <a:ext cx="4568325" cy="226295"/>
          </a:xfrm>
          <a:prstGeom prst="rect">
            <a:avLst/>
          </a:prstGeom>
        </p:spPr>
      </p:pic>
      <p:pic>
        <p:nvPicPr>
          <p:cNvPr id="20" name="Picture 19">
            <a:extLst>
              <a:ext uri="{FF2B5EF4-FFF2-40B4-BE49-F238E27FC236}">
                <a16:creationId xmlns:a16="http://schemas.microsoft.com/office/drawing/2014/main" id="{53B86C9B-AD02-44B2-9990-4A0ECC669FB4}"/>
              </a:ext>
            </a:extLst>
          </p:cNvPr>
          <p:cNvPicPr>
            <a:picLocks noChangeAspect="1"/>
          </p:cNvPicPr>
          <p:nvPr/>
        </p:nvPicPr>
        <p:blipFill>
          <a:blip r:embed="rId5"/>
          <a:stretch>
            <a:fillRect/>
          </a:stretch>
        </p:blipFill>
        <p:spPr>
          <a:xfrm>
            <a:off x="4575677" y="128530"/>
            <a:ext cx="4546738" cy="2607326"/>
          </a:xfrm>
          <a:prstGeom prst="rect">
            <a:avLst/>
          </a:prstGeom>
        </p:spPr>
      </p:pic>
      <p:pic>
        <p:nvPicPr>
          <p:cNvPr id="22" name="Picture 21">
            <a:extLst>
              <a:ext uri="{FF2B5EF4-FFF2-40B4-BE49-F238E27FC236}">
                <a16:creationId xmlns:a16="http://schemas.microsoft.com/office/drawing/2014/main" id="{31F0DBF0-4727-4F67-B88D-B5F4FA38C74D}"/>
              </a:ext>
            </a:extLst>
          </p:cNvPr>
          <p:cNvPicPr>
            <a:picLocks noChangeAspect="1"/>
          </p:cNvPicPr>
          <p:nvPr/>
        </p:nvPicPr>
        <p:blipFill>
          <a:blip r:embed="rId6"/>
          <a:stretch>
            <a:fillRect/>
          </a:stretch>
        </p:blipFill>
        <p:spPr>
          <a:xfrm>
            <a:off x="4550416" y="2857500"/>
            <a:ext cx="4571999" cy="2612965"/>
          </a:xfrm>
          <a:prstGeom prst="rect">
            <a:avLst/>
          </a:prstGeom>
        </p:spPr>
      </p:pic>
    </p:spTree>
    <p:extLst>
      <p:ext uri="{BB962C8B-B14F-4D97-AF65-F5344CB8AC3E}">
        <p14:creationId xmlns:p14="http://schemas.microsoft.com/office/powerpoint/2010/main" val="11056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2" y="223017"/>
            <a:ext cx="8452685" cy="1157194"/>
          </a:xfrm>
        </p:spPr>
        <p:txBody>
          <a:bodyPr/>
          <a:lstStyle/>
          <a:p>
            <a:r>
              <a:rPr lang="en-US" dirty="0"/>
              <a:t>Generalized Compressibility Chart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29E042-96B1-493C-835D-C7D1F1CA0FC0}"/>
                  </a:ext>
                </a:extLst>
              </p:cNvPr>
              <p:cNvSpPr txBox="1"/>
              <p:nvPr/>
            </p:nvSpPr>
            <p:spPr>
              <a:xfrm>
                <a:off x="287363" y="1110564"/>
                <a:ext cx="1376184" cy="507831"/>
              </a:xfrm>
              <a:prstGeom prst="rect">
                <a:avLst/>
              </a:prstGeom>
              <a:solidFill>
                <a:srgbClr val="00FF00"/>
              </a:solidFill>
            </p:spPr>
            <p:txBody>
              <a:bodyPr wrap="square">
                <a:spAutoFit/>
              </a:bodyPr>
              <a:lstStyle/>
              <a:p>
                <a:r>
                  <a:rPr lang="en-US" b="1" dirty="0"/>
                  <a:t>Universal Gas Constant,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𝑹</m:t>
                        </m:r>
                      </m:e>
                    </m:acc>
                  </m:oMath>
                </a14:m>
                <a:endParaRPr lang="en-US" b="1" dirty="0"/>
              </a:p>
            </p:txBody>
          </p:sp>
        </mc:Choice>
        <mc:Fallback xmlns="">
          <p:sp>
            <p:nvSpPr>
              <p:cNvPr id="8" name="TextBox 7">
                <a:extLst>
                  <a:ext uri="{FF2B5EF4-FFF2-40B4-BE49-F238E27FC236}">
                    <a16:creationId xmlns:a16="http://schemas.microsoft.com/office/drawing/2014/main" id="{8429E042-96B1-493C-835D-C7D1F1CA0FC0}"/>
                  </a:ext>
                </a:extLst>
              </p:cNvPr>
              <p:cNvSpPr txBox="1">
                <a:spLocks noRot="1" noChangeAspect="1" noMove="1" noResize="1" noEditPoints="1" noAdjustHandles="1" noChangeArrowheads="1" noChangeShapeType="1" noTextEdit="1"/>
              </p:cNvSpPr>
              <p:nvPr/>
            </p:nvSpPr>
            <p:spPr>
              <a:xfrm>
                <a:off x="287363" y="1110564"/>
                <a:ext cx="1376184" cy="507831"/>
              </a:xfrm>
              <a:prstGeom prst="rect">
                <a:avLst/>
              </a:prstGeom>
              <a:blipFill>
                <a:blip r:embed="rId2"/>
                <a:stretch>
                  <a:fillRect l="-885" t="-1205" r="-885" b="-1204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9BA3F54-F92A-4A39-BF00-88E16548A59B}"/>
              </a:ext>
            </a:extLst>
          </p:cNvPr>
          <p:cNvPicPr>
            <a:picLocks noChangeAspect="1"/>
          </p:cNvPicPr>
          <p:nvPr/>
        </p:nvPicPr>
        <p:blipFill>
          <a:blip r:embed="rId3"/>
          <a:stretch>
            <a:fillRect/>
          </a:stretch>
        </p:blipFill>
        <p:spPr>
          <a:xfrm>
            <a:off x="2759496" y="1160839"/>
            <a:ext cx="3133985" cy="407280"/>
          </a:xfrm>
          <a:prstGeom prst="rect">
            <a:avLst/>
          </a:prstGeom>
        </p:spPr>
      </p:pic>
      <p:pic>
        <p:nvPicPr>
          <p:cNvPr id="7" name="Picture 6">
            <a:extLst>
              <a:ext uri="{FF2B5EF4-FFF2-40B4-BE49-F238E27FC236}">
                <a16:creationId xmlns:a16="http://schemas.microsoft.com/office/drawing/2014/main" id="{4C21D6F4-A58C-4E58-8689-B933285E97FB}"/>
              </a:ext>
            </a:extLst>
          </p:cNvPr>
          <p:cNvPicPr>
            <a:picLocks noChangeAspect="1"/>
          </p:cNvPicPr>
          <p:nvPr/>
        </p:nvPicPr>
        <p:blipFill>
          <a:blip r:embed="rId4"/>
          <a:stretch>
            <a:fillRect/>
          </a:stretch>
        </p:blipFill>
        <p:spPr>
          <a:xfrm>
            <a:off x="6202922" y="936760"/>
            <a:ext cx="1422882" cy="2221410"/>
          </a:xfrm>
          <a:prstGeom prst="rect">
            <a:avLst/>
          </a:prstGeom>
        </p:spPr>
      </p:pic>
      <p:pic>
        <p:nvPicPr>
          <p:cNvPr id="12" name="Picture 11">
            <a:extLst>
              <a:ext uri="{FF2B5EF4-FFF2-40B4-BE49-F238E27FC236}">
                <a16:creationId xmlns:a16="http://schemas.microsoft.com/office/drawing/2014/main" id="{ED6F26E4-3164-4A95-9812-CC63D0592F22}"/>
              </a:ext>
            </a:extLst>
          </p:cNvPr>
          <p:cNvPicPr>
            <a:picLocks noChangeAspect="1"/>
          </p:cNvPicPr>
          <p:nvPr/>
        </p:nvPicPr>
        <p:blipFill>
          <a:blip r:embed="rId5"/>
          <a:stretch>
            <a:fillRect/>
          </a:stretch>
        </p:blipFill>
        <p:spPr>
          <a:xfrm>
            <a:off x="2086548" y="1618395"/>
            <a:ext cx="3954167" cy="632265"/>
          </a:xfrm>
          <a:prstGeom prst="rect">
            <a:avLst/>
          </a:prstGeom>
        </p:spPr>
      </p:pic>
      <p:sp>
        <p:nvSpPr>
          <p:cNvPr id="22" name="TextBox 21">
            <a:extLst>
              <a:ext uri="{FF2B5EF4-FFF2-40B4-BE49-F238E27FC236}">
                <a16:creationId xmlns:a16="http://schemas.microsoft.com/office/drawing/2014/main" id="{0737B03F-7B05-4FE8-8DD7-C7FD53EC1E28}"/>
              </a:ext>
            </a:extLst>
          </p:cNvPr>
          <p:cNvSpPr txBox="1"/>
          <p:nvPr/>
        </p:nvSpPr>
        <p:spPr>
          <a:xfrm>
            <a:off x="287362" y="2773101"/>
            <a:ext cx="1376185" cy="507831"/>
          </a:xfrm>
          <a:prstGeom prst="rect">
            <a:avLst/>
          </a:prstGeom>
          <a:solidFill>
            <a:srgbClr val="00FF00"/>
          </a:solidFill>
        </p:spPr>
        <p:txBody>
          <a:bodyPr wrap="square">
            <a:spAutoFit/>
          </a:bodyPr>
          <a:lstStyle>
            <a:defPPr>
              <a:defRPr lang="en-US"/>
            </a:defPPr>
            <a:lvl1pPr>
              <a:defRPr b="1"/>
            </a:lvl1pPr>
          </a:lstStyle>
          <a:p>
            <a:r>
              <a:rPr lang="en-US" dirty="0"/>
              <a:t>Compressibility Factor, Z</a:t>
            </a:r>
          </a:p>
        </p:txBody>
      </p:sp>
      <p:pic>
        <p:nvPicPr>
          <p:cNvPr id="19" name="Picture 18">
            <a:extLst>
              <a:ext uri="{FF2B5EF4-FFF2-40B4-BE49-F238E27FC236}">
                <a16:creationId xmlns:a16="http://schemas.microsoft.com/office/drawing/2014/main" id="{2545822A-F9CB-4DAD-82C5-0BD9B92E08A8}"/>
              </a:ext>
            </a:extLst>
          </p:cNvPr>
          <p:cNvPicPr>
            <a:picLocks noChangeAspect="1"/>
          </p:cNvPicPr>
          <p:nvPr/>
        </p:nvPicPr>
        <p:blipFill>
          <a:blip r:embed="rId6"/>
          <a:stretch>
            <a:fillRect/>
          </a:stretch>
        </p:blipFill>
        <p:spPr>
          <a:xfrm>
            <a:off x="2863433" y="2773101"/>
            <a:ext cx="847507" cy="584623"/>
          </a:xfrm>
          <a:prstGeom prst="rect">
            <a:avLst/>
          </a:prstGeom>
        </p:spPr>
      </p:pic>
      <p:pic>
        <p:nvPicPr>
          <p:cNvPr id="26" name="Picture 25">
            <a:extLst>
              <a:ext uri="{FF2B5EF4-FFF2-40B4-BE49-F238E27FC236}">
                <a16:creationId xmlns:a16="http://schemas.microsoft.com/office/drawing/2014/main" id="{90333924-6CDA-464A-8A71-723748354146}"/>
              </a:ext>
            </a:extLst>
          </p:cNvPr>
          <p:cNvPicPr>
            <a:picLocks noChangeAspect="1"/>
          </p:cNvPicPr>
          <p:nvPr/>
        </p:nvPicPr>
        <p:blipFill>
          <a:blip r:embed="rId7"/>
          <a:stretch>
            <a:fillRect/>
          </a:stretch>
        </p:blipFill>
        <p:spPr>
          <a:xfrm>
            <a:off x="975454" y="3447229"/>
            <a:ext cx="5009933" cy="1298753"/>
          </a:xfrm>
          <a:prstGeom prst="rect">
            <a:avLst/>
          </a:prstGeom>
        </p:spPr>
      </p:pic>
      <p:pic>
        <p:nvPicPr>
          <p:cNvPr id="28" name="Picture 27">
            <a:extLst>
              <a:ext uri="{FF2B5EF4-FFF2-40B4-BE49-F238E27FC236}">
                <a16:creationId xmlns:a16="http://schemas.microsoft.com/office/drawing/2014/main" id="{497892A5-9764-4580-B03B-764612F9A762}"/>
              </a:ext>
            </a:extLst>
          </p:cNvPr>
          <p:cNvPicPr>
            <a:picLocks noChangeAspect="1"/>
          </p:cNvPicPr>
          <p:nvPr/>
        </p:nvPicPr>
        <p:blipFill>
          <a:blip r:embed="rId8"/>
          <a:stretch>
            <a:fillRect/>
          </a:stretch>
        </p:blipFill>
        <p:spPr>
          <a:xfrm>
            <a:off x="6202922" y="3158169"/>
            <a:ext cx="1813685" cy="2521519"/>
          </a:xfrm>
          <a:prstGeom prst="rect">
            <a:avLst/>
          </a:prstGeom>
        </p:spPr>
      </p:pic>
      <p:pic>
        <p:nvPicPr>
          <p:cNvPr id="29" name="Picture 28">
            <a:extLst>
              <a:ext uri="{FF2B5EF4-FFF2-40B4-BE49-F238E27FC236}">
                <a16:creationId xmlns:a16="http://schemas.microsoft.com/office/drawing/2014/main" id="{9AB400A3-6AA4-4B16-B759-A55A5F0E5061}"/>
              </a:ext>
            </a:extLst>
          </p:cNvPr>
          <p:cNvPicPr>
            <a:picLocks noChangeAspect="1"/>
          </p:cNvPicPr>
          <p:nvPr/>
        </p:nvPicPr>
        <p:blipFill>
          <a:blip r:embed="rId9"/>
          <a:stretch>
            <a:fillRect/>
          </a:stretch>
        </p:blipFill>
        <p:spPr>
          <a:xfrm>
            <a:off x="2378011" y="4763538"/>
            <a:ext cx="1685620" cy="916150"/>
          </a:xfrm>
          <a:prstGeom prst="rect">
            <a:avLst/>
          </a:prstGeom>
        </p:spPr>
      </p:pic>
      <p:pic>
        <p:nvPicPr>
          <p:cNvPr id="3" name="Picture 2">
            <a:extLst>
              <a:ext uri="{FF2B5EF4-FFF2-40B4-BE49-F238E27FC236}">
                <a16:creationId xmlns:a16="http://schemas.microsoft.com/office/drawing/2014/main" id="{BE31A5F0-5A47-41BD-942D-36A65E5545BC}"/>
              </a:ext>
            </a:extLst>
          </p:cNvPr>
          <p:cNvPicPr>
            <a:picLocks noChangeAspect="1"/>
          </p:cNvPicPr>
          <p:nvPr/>
        </p:nvPicPr>
        <p:blipFill>
          <a:blip r:embed="rId10"/>
          <a:stretch>
            <a:fillRect/>
          </a:stretch>
        </p:blipFill>
        <p:spPr>
          <a:xfrm>
            <a:off x="3762352" y="2898348"/>
            <a:ext cx="5354198" cy="2781340"/>
          </a:xfrm>
          <a:prstGeom prst="rect">
            <a:avLst/>
          </a:prstGeom>
        </p:spPr>
      </p:pic>
    </p:spTree>
    <p:extLst>
      <p:ext uri="{BB962C8B-B14F-4D97-AF65-F5344CB8AC3E}">
        <p14:creationId xmlns:p14="http://schemas.microsoft.com/office/powerpoint/2010/main" val="8134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2" y="223017"/>
            <a:ext cx="8452685" cy="1157194"/>
          </a:xfrm>
        </p:spPr>
        <p:txBody>
          <a:bodyPr/>
          <a:lstStyle/>
          <a:p>
            <a:r>
              <a:rPr lang="en-US" sz="3200" dirty="0"/>
              <a:t>Generalized Compressibility Chart, Z Chart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29E042-96B1-493C-835D-C7D1F1CA0FC0}"/>
                  </a:ext>
                </a:extLst>
              </p:cNvPr>
              <p:cNvSpPr txBox="1"/>
              <p:nvPr/>
            </p:nvSpPr>
            <p:spPr>
              <a:xfrm>
                <a:off x="287362" y="1110564"/>
                <a:ext cx="1782069" cy="715581"/>
              </a:xfrm>
              <a:prstGeom prst="rect">
                <a:avLst/>
              </a:prstGeom>
              <a:solidFill>
                <a:srgbClr val="00FF00"/>
              </a:solidFill>
            </p:spPr>
            <p:txBody>
              <a:bodyPr wrap="square">
                <a:spAutoFit/>
              </a:bodyPr>
              <a:lstStyle/>
              <a:p>
                <a:r>
                  <a:rPr lang="en-US" b="1" dirty="0"/>
                  <a:t>reduced pressure </a:t>
                </a:r>
              </a:p>
              <a:p>
                <a14:m>
                  <m:oMath xmlns:m="http://schemas.openxmlformats.org/officeDocument/2006/math">
                    <m:sSub>
                      <m:sSubPr>
                        <m:ctrlPr>
                          <a:rPr lang="en-US" b="1" i="1" dirty="0" smtClean="0">
                            <a:latin typeface="Cambria Math" panose="02040503050406030204" pitchFamily="18" charset="0"/>
                          </a:rPr>
                        </m:ctrlPr>
                      </m:sSubPr>
                      <m:e>
                        <m:r>
                          <a:rPr lang="en-US" b="1" i="1" dirty="0">
                            <a:latin typeface="Cambria Math" panose="02040503050406030204" pitchFamily="18" charset="0"/>
                          </a:rPr>
                          <m:t>𝒑</m:t>
                        </m:r>
                      </m:e>
                      <m:sub>
                        <m:r>
                          <a:rPr lang="en-US" b="1" i="1" dirty="0">
                            <a:latin typeface="Cambria Math" panose="02040503050406030204" pitchFamily="18" charset="0"/>
                          </a:rPr>
                          <m:t>𝑹</m:t>
                        </m:r>
                      </m:sub>
                    </m:sSub>
                  </m:oMath>
                </a14:m>
                <a:r>
                  <a:rPr lang="en-US" b="1" dirty="0"/>
                  <a:t> and reduced temperature </a:t>
                </a:r>
                <a14:m>
                  <m:oMath xmlns:m="http://schemas.openxmlformats.org/officeDocument/2006/math">
                    <m:sSub>
                      <m:sSubPr>
                        <m:ctrlPr>
                          <a:rPr lang="en-US" b="1" i="1" dirty="0">
                            <a:latin typeface="Cambria Math" panose="02040503050406030204" pitchFamily="18" charset="0"/>
                          </a:rPr>
                        </m:ctrlPr>
                      </m:sSubPr>
                      <m:e>
                        <m:r>
                          <a:rPr lang="en-US" b="1" i="1" dirty="0" smtClean="0">
                            <a:latin typeface="Cambria Math" panose="02040503050406030204" pitchFamily="18" charset="0"/>
                          </a:rPr>
                          <m:t>𝑻</m:t>
                        </m:r>
                      </m:e>
                      <m:sub>
                        <m:r>
                          <a:rPr lang="en-US" b="1" i="1" dirty="0">
                            <a:latin typeface="Cambria Math" panose="02040503050406030204" pitchFamily="18" charset="0"/>
                          </a:rPr>
                          <m:t>𝑹</m:t>
                        </m:r>
                      </m:sub>
                    </m:sSub>
                  </m:oMath>
                </a14:m>
                <a:endParaRPr lang="en-US" b="1" dirty="0"/>
              </a:p>
            </p:txBody>
          </p:sp>
        </mc:Choice>
        <mc:Fallback xmlns="">
          <p:sp>
            <p:nvSpPr>
              <p:cNvPr id="8" name="TextBox 7">
                <a:extLst>
                  <a:ext uri="{FF2B5EF4-FFF2-40B4-BE49-F238E27FC236}">
                    <a16:creationId xmlns:a16="http://schemas.microsoft.com/office/drawing/2014/main" id="{8429E042-96B1-493C-835D-C7D1F1CA0FC0}"/>
                  </a:ext>
                </a:extLst>
              </p:cNvPr>
              <p:cNvSpPr txBox="1">
                <a:spLocks noRot="1" noChangeAspect="1" noMove="1" noResize="1" noEditPoints="1" noAdjustHandles="1" noChangeArrowheads="1" noChangeShapeType="1" noTextEdit="1"/>
              </p:cNvSpPr>
              <p:nvPr/>
            </p:nvSpPr>
            <p:spPr>
              <a:xfrm>
                <a:off x="287362" y="1110564"/>
                <a:ext cx="1782069" cy="715581"/>
              </a:xfrm>
              <a:prstGeom prst="rect">
                <a:avLst/>
              </a:prstGeom>
              <a:blipFill>
                <a:blip r:embed="rId2"/>
                <a:stretch>
                  <a:fillRect l="-685" t="-847" b="-762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31B093C-48A5-4A83-9AAC-A8EA2E684C2E}"/>
              </a:ext>
            </a:extLst>
          </p:cNvPr>
          <p:cNvPicPr>
            <a:picLocks noChangeAspect="1"/>
          </p:cNvPicPr>
          <p:nvPr/>
        </p:nvPicPr>
        <p:blipFill>
          <a:blip r:embed="rId3"/>
          <a:stretch>
            <a:fillRect/>
          </a:stretch>
        </p:blipFill>
        <p:spPr>
          <a:xfrm>
            <a:off x="3164807" y="1047323"/>
            <a:ext cx="1178593" cy="86352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09A252-0419-475C-8EF5-E5D48F4C1EF0}"/>
                  </a:ext>
                </a:extLst>
              </p:cNvPr>
              <p:cNvSpPr txBox="1"/>
              <p:nvPr/>
            </p:nvSpPr>
            <p:spPr>
              <a:xfrm>
                <a:off x="4656221" y="1214438"/>
                <a:ext cx="4572000" cy="507831"/>
              </a:xfrm>
              <a:prstGeom prst="rect">
                <a:avLst/>
              </a:prstGeom>
              <a:noFill/>
            </p:spPr>
            <p:txBody>
              <a:bodyPr wrap="square">
                <a:spAutoFit/>
              </a:bodyPr>
              <a:lstStyle/>
              <a:p>
                <a:r>
                  <a:rPr lang="en-US" dirty="0"/>
                  <a:t>where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𝑐</m:t>
                        </m:r>
                      </m:sub>
                    </m:sSub>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𝑐</m:t>
                        </m:r>
                      </m:sub>
                    </m:sSub>
                  </m:oMath>
                </a14:m>
                <a:r>
                  <a:rPr lang="en-US" dirty="0"/>
                  <a:t>denote the critical pressure and temperature, respectively. </a:t>
                </a:r>
              </a:p>
            </p:txBody>
          </p:sp>
        </mc:Choice>
        <mc:Fallback xmlns="">
          <p:sp>
            <p:nvSpPr>
              <p:cNvPr id="15" name="TextBox 14">
                <a:extLst>
                  <a:ext uri="{FF2B5EF4-FFF2-40B4-BE49-F238E27FC236}">
                    <a16:creationId xmlns:a16="http://schemas.microsoft.com/office/drawing/2014/main" id="{3B09A252-0419-475C-8EF5-E5D48F4C1EF0}"/>
                  </a:ext>
                </a:extLst>
              </p:cNvPr>
              <p:cNvSpPr txBox="1">
                <a:spLocks noRot="1" noChangeAspect="1" noMove="1" noResize="1" noEditPoints="1" noAdjustHandles="1" noChangeArrowheads="1" noChangeShapeType="1" noTextEdit="1"/>
              </p:cNvSpPr>
              <p:nvPr/>
            </p:nvSpPr>
            <p:spPr>
              <a:xfrm>
                <a:off x="4656221" y="1214438"/>
                <a:ext cx="4572000" cy="507831"/>
              </a:xfrm>
              <a:prstGeom prst="rect">
                <a:avLst/>
              </a:prstGeom>
              <a:blipFill>
                <a:blip r:embed="rId4"/>
                <a:stretch>
                  <a:fillRect l="-400" t="-1190" b="-1071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505BA7AB-D512-4A8E-AB1B-79A4D860C0FD}"/>
              </a:ext>
            </a:extLst>
          </p:cNvPr>
          <p:cNvPicPr>
            <a:picLocks noChangeAspect="1"/>
          </p:cNvPicPr>
          <p:nvPr/>
        </p:nvPicPr>
        <p:blipFill>
          <a:blip r:embed="rId5"/>
          <a:stretch>
            <a:fillRect/>
          </a:stretch>
        </p:blipFill>
        <p:spPr>
          <a:xfrm>
            <a:off x="287362" y="1910847"/>
            <a:ext cx="5442333" cy="3144802"/>
          </a:xfrm>
          <a:prstGeom prst="rect">
            <a:avLst/>
          </a:prstGeom>
          <a:solidFill>
            <a:srgbClr val="00FF00"/>
          </a:solidFill>
        </p:spPr>
      </p:pic>
      <p:sp>
        <p:nvSpPr>
          <p:cNvPr id="9" name="TextBox 8">
            <a:extLst>
              <a:ext uri="{FF2B5EF4-FFF2-40B4-BE49-F238E27FC236}">
                <a16:creationId xmlns:a16="http://schemas.microsoft.com/office/drawing/2014/main" id="{CCB301C9-EBC7-489E-B553-FCD4F21C074A}"/>
              </a:ext>
            </a:extLst>
          </p:cNvPr>
          <p:cNvSpPr txBox="1"/>
          <p:nvPr/>
        </p:nvSpPr>
        <p:spPr>
          <a:xfrm>
            <a:off x="4177231" y="2141919"/>
            <a:ext cx="1552464" cy="507831"/>
          </a:xfrm>
          <a:prstGeom prst="rect">
            <a:avLst/>
          </a:prstGeom>
          <a:solidFill>
            <a:srgbClr val="00FF00"/>
          </a:solidFill>
        </p:spPr>
        <p:txBody>
          <a:bodyPr wrap="square">
            <a:spAutoFit/>
          </a:bodyPr>
          <a:lstStyle>
            <a:defPPr>
              <a:defRPr lang="en-US"/>
            </a:defPPr>
            <a:lvl1pPr>
              <a:defRPr b="1"/>
            </a:lvl1pPr>
          </a:lstStyle>
          <a:p>
            <a:r>
              <a:rPr lang="en-US" dirty="0"/>
              <a:t>pseudoreduced specific volume</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D79CE895-6855-4072-977C-8D27547674A5}"/>
                  </a:ext>
                </a:extLst>
              </p:cNvPr>
              <p:cNvSpPr txBox="1"/>
              <p:nvPr/>
            </p:nvSpPr>
            <p:spPr>
              <a:xfrm>
                <a:off x="5876581" y="1934170"/>
                <a:ext cx="3267419" cy="923330"/>
              </a:xfrm>
              <a:prstGeom prst="rect">
                <a:avLst/>
              </a:prstGeom>
              <a:solidFill>
                <a:schemeClr val="bg2"/>
              </a:solidFill>
            </p:spPr>
            <p:txBody>
              <a:bodyPr wrap="square">
                <a:spAutoFit/>
              </a:bodyPr>
              <a:lstStyle/>
              <a:p>
                <a:r>
                  <a:rPr lang="en-US" dirty="0"/>
                  <a:t>Values of specific volume are included on the generalized chart through the variable </a:t>
                </a:r>
                <a14:m>
                  <m:oMath xmlns:m="http://schemas.openxmlformats.org/officeDocument/2006/math">
                    <m:sSubSup>
                      <m:sSubSupPr>
                        <m:ctrlPr>
                          <a:rPr lang="en-US" i="1" dirty="0" smtClean="0">
                            <a:latin typeface="Cambria Math" panose="02040503050406030204" pitchFamily="18" charset="0"/>
                          </a:rPr>
                        </m:ctrlPr>
                      </m:sSubSupPr>
                      <m:e>
                        <m:r>
                          <a:rPr lang="en-US" i="1" dirty="0" smtClean="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rPr>
                          <m:t>𝑅</m:t>
                        </m:r>
                      </m:sub>
                      <m:sup>
                        <m:r>
                          <a:rPr lang="en-US" b="0" i="1" dirty="0" smtClean="0">
                            <a:latin typeface="Cambria Math" panose="02040503050406030204" pitchFamily="18" charset="0"/>
                          </a:rPr>
                          <m:t>′</m:t>
                        </m:r>
                      </m:sup>
                    </m:sSubSup>
                  </m:oMath>
                </a14:m>
                <a:r>
                  <a:rPr lang="en-US" dirty="0"/>
                  <a:t>, called the pseudoreduced specific volume, defined by</a:t>
                </a:r>
              </a:p>
            </p:txBody>
          </p:sp>
        </mc:Choice>
        <mc:Fallback>
          <p:sp>
            <p:nvSpPr>
              <p:cNvPr id="11" name="TextBox 10">
                <a:extLst>
                  <a:ext uri="{FF2B5EF4-FFF2-40B4-BE49-F238E27FC236}">
                    <a16:creationId xmlns:a16="http://schemas.microsoft.com/office/drawing/2014/main" id="{D79CE895-6855-4072-977C-8D27547674A5}"/>
                  </a:ext>
                </a:extLst>
              </p:cNvPr>
              <p:cNvSpPr txBox="1">
                <a:spLocks noRot="1" noChangeAspect="1" noMove="1" noResize="1" noEditPoints="1" noAdjustHandles="1" noChangeArrowheads="1" noChangeShapeType="1" noTextEdit="1"/>
              </p:cNvSpPr>
              <p:nvPr/>
            </p:nvSpPr>
            <p:spPr>
              <a:xfrm>
                <a:off x="5876581" y="1934170"/>
                <a:ext cx="3267419" cy="923330"/>
              </a:xfrm>
              <a:prstGeom prst="rect">
                <a:avLst/>
              </a:prstGeom>
              <a:blipFill>
                <a:blip r:embed="rId6"/>
                <a:stretch>
                  <a:fillRect l="-373" t="-658" b="-592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B117EAA-7DBA-43E3-BA69-1617D56CA9A3}"/>
              </a:ext>
            </a:extLst>
          </p:cNvPr>
          <p:cNvPicPr>
            <a:picLocks noChangeAspect="1"/>
          </p:cNvPicPr>
          <p:nvPr/>
        </p:nvPicPr>
        <p:blipFill rotWithShape="1">
          <a:blip r:embed="rId7"/>
          <a:srcRect r="68755"/>
          <a:stretch/>
        </p:blipFill>
        <p:spPr>
          <a:xfrm>
            <a:off x="6831376" y="2939042"/>
            <a:ext cx="1541443" cy="712454"/>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41F47CD-09F9-4E18-8326-B6F3FC0542E0}"/>
                  </a:ext>
                </a:extLst>
              </p:cNvPr>
              <p:cNvSpPr txBox="1"/>
              <p:nvPr/>
            </p:nvSpPr>
            <p:spPr>
              <a:xfrm>
                <a:off x="5729695" y="3651496"/>
                <a:ext cx="3414305" cy="640112"/>
              </a:xfrm>
              <a:prstGeom prst="rect">
                <a:avLst/>
              </a:prstGeom>
              <a:noFill/>
            </p:spPr>
            <p:txBody>
              <a:bodyPr wrap="square">
                <a:spAutoFit/>
              </a:bodyPr>
              <a:lstStyle/>
              <a:p>
                <a:r>
                  <a:rPr lang="en-US" sz="1000" dirty="0"/>
                  <a:t>The pseudoreduced specific volume gives a better correlation of the data than does the reduced specific volume </a:t>
                </a:r>
                <a14:m>
                  <m:oMath xmlns:m="http://schemas.openxmlformats.org/officeDocument/2006/math">
                    <m:sSub>
                      <m:sSubPr>
                        <m:ctrlPr>
                          <a:rPr lang="en-US" sz="1000" i="1" dirty="0" smtClean="0">
                            <a:latin typeface="Cambria Math" panose="02040503050406030204" pitchFamily="18" charset="0"/>
                            <a:ea typeface="Cambria Math" panose="02040503050406030204" pitchFamily="18" charset="0"/>
                          </a:rPr>
                        </m:ctrlPr>
                      </m:sSubPr>
                      <m:e>
                        <m:r>
                          <a:rPr lang="en-US" sz="1000" i="1" dirty="0">
                            <a:latin typeface="Cambria Math" panose="02040503050406030204" pitchFamily="18" charset="0"/>
                            <a:ea typeface="Cambria Math" panose="02040503050406030204" pitchFamily="18" charset="0"/>
                          </a:rPr>
                          <m:t>𝜈</m:t>
                        </m:r>
                      </m:e>
                      <m:sub>
                        <m:r>
                          <a:rPr lang="en-US" sz="1000" b="0" i="1" dirty="0" smtClean="0">
                            <a:latin typeface="Cambria Math" panose="02040503050406030204" pitchFamily="18" charset="0"/>
                            <a:ea typeface="Cambria Math" panose="02040503050406030204" pitchFamily="18" charset="0"/>
                          </a:rPr>
                          <m:t>𝑅</m:t>
                        </m:r>
                      </m:sub>
                    </m:sSub>
                    <m:r>
                      <a:rPr lang="en-US" sz="1000" b="0" i="1" dirty="0" smtClean="0">
                        <a:latin typeface="Cambria Math" panose="02040503050406030204" pitchFamily="18" charset="0"/>
                        <a:ea typeface="Cambria Math" panose="02040503050406030204" pitchFamily="18" charset="0"/>
                      </a:rPr>
                      <m:t>=</m:t>
                    </m:r>
                    <m:f>
                      <m:fPr>
                        <m:ctrlPr>
                          <a:rPr lang="en-US" sz="1000" b="0" i="1" dirty="0" smtClean="0">
                            <a:latin typeface="Cambria Math" panose="02040503050406030204" pitchFamily="18" charset="0"/>
                            <a:ea typeface="Cambria Math" panose="02040503050406030204" pitchFamily="18" charset="0"/>
                          </a:rPr>
                        </m:ctrlPr>
                      </m:fPr>
                      <m:num>
                        <m:acc>
                          <m:accPr>
                            <m:chr m:val="̅"/>
                            <m:ctrlPr>
                              <a:rPr lang="en-US" sz="1000" b="0" i="1" dirty="0" smtClean="0">
                                <a:latin typeface="Cambria Math" panose="02040503050406030204" pitchFamily="18" charset="0"/>
                                <a:ea typeface="Cambria Math" panose="02040503050406030204" pitchFamily="18" charset="0"/>
                              </a:rPr>
                            </m:ctrlPr>
                          </m:accPr>
                          <m:e>
                            <m:r>
                              <a:rPr lang="en-US" sz="1000" b="0" i="1" dirty="0" smtClean="0">
                                <a:latin typeface="Cambria Math" panose="02040503050406030204" pitchFamily="18" charset="0"/>
                                <a:ea typeface="Cambria Math" panose="02040503050406030204" pitchFamily="18" charset="0"/>
                              </a:rPr>
                              <m:t>𝜈</m:t>
                            </m:r>
                          </m:e>
                        </m:acc>
                      </m:num>
                      <m:den>
                        <m:sSub>
                          <m:sSubPr>
                            <m:ctrlPr>
                              <a:rPr lang="en-US" sz="1000" b="0" i="1" dirty="0" smtClean="0">
                                <a:latin typeface="Cambria Math" panose="02040503050406030204" pitchFamily="18" charset="0"/>
                                <a:ea typeface="Cambria Math" panose="02040503050406030204" pitchFamily="18" charset="0"/>
                              </a:rPr>
                            </m:ctrlPr>
                          </m:sSubPr>
                          <m:e>
                            <m:acc>
                              <m:accPr>
                                <m:chr m:val="̅"/>
                                <m:ctrlPr>
                                  <a:rPr lang="en-US" sz="1000" b="0" i="1" dirty="0" smtClean="0">
                                    <a:latin typeface="Cambria Math" panose="02040503050406030204" pitchFamily="18" charset="0"/>
                                    <a:ea typeface="Cambria Math" panose="02040503050406030204" pitchFamily="18" charset="0"/>
                                  </a:rPr>
                                </m:ctrlPr>
                              </m:accPr>
                              <m:e>
                                <m:r>
                                  <a:rPr lang="en-US" sz="1000" b="0" i="1" dirty="0" smtClean="0">
                                    <a:latin typeface="Cambria Math" panose="02040503050406030204" pitchFamily="18" charset="0"/>
                                    <a:ea typeface="Cambria Math" panose="02040503050406030204" pitchFamily="18" charset="0"/>
                                  </a:rPr>
                                  <m:t>𝑣</m:t>
                                </m:r>
                              </m:e>
                            </m:acc>
                          </m:e>
                          <m:sub>
                            <m:r>
                              <a:rPr lang="en-US" sz="1000" b="0" i="1" dirty="0" smtClean="0">
                                <a:latin typeface="Cambria Math" panose="02040503050406030204" pitchFamily="18" charset="0"/>
                                <a:ea typeface="Cambria Math" panose="02040503050406030204" pitchFamily="18" charset="0"/>
                              </a:rPr>
                              <m:t>𝑐</m:t>
                            </m:r>
                          </m:sub>
                        </m:sSub>
                      </m:den>
                    </m:f>
                  </m:oMath>
                </a14:m>
                <a:r>
                  <a:rPr lang="en-US" sz="1000" dirty="0"/>
                  <a:t> , where </a:t>
                </a:r>
                <a14:m>
                  <m:oMath xmlns:m="http://schemas.openxmlformats.org/officeDocument/2006/math">
                    <m:sSub>
                      <m:sSubPr>
                        <m:ctrlPr>
                          <a:rPr lang="en-US" sz="1000" i="1" dirty="0">
                            <a:latin typeface="Cambria Math" panose="02040503050406030204" pitchFamily="18" charset="0"/>
                            <a:ea typeface="Cambria Math" panose="02040503050406030204" pitchFamily="18" charset="0"/>
                          </a:rPr>
                        </m:ctrlPr>
                      </m:sSubPr>
                      <m:e>
                        <m:acc>
                          <m:accPr>
                            <m:chr m:val="̅"/>
                            <m:ctrlPr>
                              <a:rPr lang="en-US" sz="1000" i="1" dirty="0">
                                <a:latin typeface="Cambria Math" panose="02040503050406030204" pitchFamily="18" charset="0"/>
                                <a:ea typeface="Cambria Math" panose="02040503050406030204" pitchFamily="18" charset="0"/>
                              </a:rPr>
                            </m:ctrlPr>
                          </m:accPr>
                          <m:e>
                            <m:r>
                              <a:rPr lang="en-US" sz="1000" i="1" dirty="0">
                                <a:latin typeface="Cambria Math" panose="02040503050406030204" pitchFamily="18" charset="0"/>
                                <a:ea typeface="Cambria Math" panose="02040503050406030204" pitchFamily="18" charset="0"/>
                              </a:rPr>
                              <m:t>𝑣</m:t>
                            </m:r>
                          </m:e>
                        </m:acc>
                      </m:e>
                      <m:sub>
                        <m:r>
                          <a:rPr lang="en-US" sz="1000" i="1" dirty="0">
                            <a:latin typeface="Cambria Math" panose="02040503050406030204" pitchFamily="18" charset="0"/>
                            <a:ea typeface="Cambria Math" panose="02040503050406030204" pitchFamily="18" charset="0"/>
                          </a:rPr>
                          <m:t>𝑐</m:t>
                        </m:r>
                      </m:sub>
                    </m:sSub>
                  </m:oMath>
                </a14:m>
                <a:r>
                  <a:rPr lang="en-US" sz="1000" dirty="0"/>
                  <a:t> is the critical specific volume.</a:t>
                </a:r>
              </a:p>
            </p:txBody>
          </p:sp>
        </mc:Choice>
        <mc:Fallback>
          <p:sp>
            <p:nvSpPr>
              <p:cNvPr id="14" name="TextBox 13">
                <a:extLst>
                  <a:ext uri="{FF2B5EF4-FFF2-40B4-BE49-F238E27FC236}">
                    <a16:creationId xmlns:a16="http://schemas.microsoft.com/office/drawing/2014/main" id="{841F47CD-09F9-4E18-8326-B6F3FC0542E0}"/>
                  </a:ext>
                </a:extLst>
              </p:cNvPr>
              <p:cNvSpPr txBox="1">
                <a:spLocks noRot="1" noChangeAspect="1" noMove="1" noResize="1" noEditPoints="1" noAdjustHandles="1" noChangeArrowheads="1" noChangeShapeType="1" noTextEdit="1"/>
              </p:cNvSpPr>
              <p:nvPr/>
            </p:nvSpPr>
            <p:spPr>
              <a:xfrm>
                <a:off x="5729695" y="3651496"/>
                <a:ext cx="3414305" cy="64011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873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658357-6F1C-4F3C-A1F1-B8E6BD09E708}"/>
              </a:ext>
            </a:extLst>
          </p:cNvPr>
          <p:cNvPicPr>
            <a:picLocks noChangeAspect="1"/>
          </p:cNvPicPr>
          <p:nvPr/>
        </p:nvPicPr>
        <p:blipFill>
          <a:blip r:embed="rId2"/>
          <a:stretch>
            <a:fillRect/>
          </a:stretch>
        </p:blipFill>
        <p:spPr>
          <a:xfrm>
            <a:off x="0" y="0"/>
            <a:ext cx="4572000" cy="1190709"/>
          </a:xfrm>
          <a:prstGeom prst="rect">
            <a:avLst/>
          </a:prstGeom>
        </p:spPr>
      </p:pic>
      <p:pic>
        <p:nvPicPr>
          <p:cNvPr id="8" name="Picture 7">
            <a:extLst>
              <a:ext uri="{FF2B5EF4-FFF2-40B4-BE49-F238E27FC236}">
                <a16:creationId xmlns:a16="http://schemas.microsoft.com/office/drawing/2014/main" id="{4B61F90D-0F8A-4F93-9F50-D79DCE569C28}"/>
              </a:ext>
            </a:extLst>
          </p:cNvPr>
          <p:cNvPicPr>
            <a:picLocks noChangeAspect="1"/>
          </p:cNvPicPr>
          <p:nvPr/>
        </p:nvPicPr>
        <p:blipFill>
          <a:blip r:embed="rId3"/>
          <a:stretch>
            <a:fillRect/>
          </a:stretch>
        </p:blipFill>
        <p:spPr>
          <a:xfrm>
            <a:off x="0" y="1266940"/>
            <a:ext cx="4572000" cy="3346487"/>
          </a:xfrm>
          <a:prstGeom prst="rect">
            <a:avLst/>
          </a:prstGeom>
        </p:spPr>
      </p:pic>
      <p:pic>
        <p:nvPicPr>
          <p:cNvPr id="10" name="Picture 9">
            <a:extLst>
              <a:ext uri="{FF2B5EF4-FFF2-40B4-BE49-F238E27FC236}">
                <a16:creationId xmlns:a16="http://schemas.microsoft.com/office/drawing/2014/main" id="{4C5003E5-CFE6-4788-8CBE-448AF5A4047E}"/>
              </a:ext>
            </a:extLst>
          </p:cNvPr>
          <p:cNvPicPr>
            <a:picLocks noChangeAspect="1"/>
          </p:cNvPicPr>
          <p:nvPr/>
        </p:nvPicPr>
        <p:blipFill>
          <a:blip r:embed="rId4"/>
          <a:stretch>
            <a:fillRect/>
          </a:stretch>
        </p:blipFill>
        <p:spPr>
          <a:xfrm>
            <a:off x="4572000" y="84921"/>
            <a:ext cx="4572000" cy="2697345"/>
          </a:xfrm>
          <a:prstGeom prst="rect">
            <a:avLst/>
          </a:prstGeom>
        </p:spPr>
      </p:pic>
      <p:pic>
        <p:nvPicPr>
          <p:cNvPr id="12" name="Picture 11">
            <a:extLst>
              <a:ext uri="{FF2B5EF4-FFF2-40B4-BE49-F238E27FC236}">
                <a16:creationId xmlns:a16="http://schemas.microsoft.com/office/drawing/2014/main" id="{10091C46-1F04-45F0-837A-3E421C631385}"/>
              </a:ext>
            </a:extLst>
          </p:cNvPr>
          <p:cNvPicPr>
            <a:picLocks noChangeAspect="1"/>
          </p:cNvPicPr>
          <p:nvPr/>
        </p:nvPicPr>
        <p:blipFill>
          <a:blip r:embed="rId5"/>
          <a:stretch>
            <a:fillRect/>
          </a:stretch>
        </p:blipFill>
        <p:spPr>
          <a:xfrm>
            <a:off x="4572000" y="2857500"/>
            <a:ext cx="4571999" cy="1917374"/>
          </a:xfrm>
          <a:prstGeom prst="rect">
            <a:avLst/>
          </a:prstGeom>
        </p:spPr>
      </p:pic>
    </p:spTree>
    <p:extLst>
      <p:ext uri="{BB962C8B-B14F-4D97-AF65-F5344CB8AC3E}">
        <p14:creationId xmlns:p14="http://schemas.microsoft.com/office/powerpoint/2010/main" val="1499305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2" y="223017"/>
            <a:ext cx="8452685" cy="1157194"/>
          </a:xfrm>
        </p:spPr>
        <p:txBody>
          <a:bodyPr/>
          <a:lstStyle/>
          <a:p>
            <a:r>
              <a:rPr lang="en-US" dirty="0"/>
              <a:t>Evaluating Properties Using </a:t>
            </a:r>
          </a:p>
          <a:p>
            <a:r>
              <a:rPr lang="en-US" dirty="0"/>
              <a:t>the Ideal Gas Model</a:t>
            </a:r>
          </a:p>
        </p:txBody>
      </p:sp>
      <p:sp>
        <p:nvSpPr>
          <p:cNvPr id="11" name="TextBox 10">
            <a:extLst>
              <a:ext uri="{FF2B5EF4-FFF2-40B4-BE49-F238E27FC236}">
                <a16:creationId xmlns:a16="http://schemas.microsoft.com/office/drawing/2014/main" id="{E766FB5B-B6DA-438A-B866-CD0C0552A23F}"/>
              </a:ext>
            </a:extLst>
          </p:cNvPr>
          <p:cNvSpPr txBox="1"/>
          <p:nvPr/>
        </p:nvSpPr>
        <p:spPr>
          <a:xfrm>
            <a:off x="287362" y="1631020"/>
            <a:ext cx="2263048" cy="300082"/>
          </a:xfrm>
          <a:prstGeom prst="rect">
            <a:avLst/>
          </a:prstGeom>
          <a:solidFill>
            <a:srgbClr val="00FF00"/>
          </a:solidFill>
        </p:spPr>
        <p:txBody>
          <a:bodyPr wrap="square">
            <a:spAutoFit/>
          </a:bodyPr>
          <a:lstStyle/>
          <a:p>
            <a:r>
              <a:rPr lang="en-US" dirty="0"/>
              <a:t>ideal gas equation of state</a:t>
            </a:r>
          </a:p>
        </p:txBody>
      </p:sp>
      <p:pic>
        <p:nvPicPr>
          <p:cNvPr id="6" name="Picture 5">
            <a:extLst>
              <a:ext uri="{FF2B5EF4-FFF2-40B4-BE49-F238E27FC236}">
                <a16:creationId xmlns:a16="http://schemas.microsoft.com/office/drawing/2014/main" id="{C0FD9D14-D0E8-4BAF-9B86-C5606A648783}"/>
              </a:ext>
            </a:extLst>
          </p:cNvPr>
          <p:cNvPicPr>
            <a:picLocks noChangeAspect="1"/>
          </p:cNvPicPr>
          <p:nvPr/>
        </p:nvPicPr>
        <p:blipFill>
          <a:blip r:embed="rId2"/>
          <a:stretch>
            <a:fillRect/>
          </a:stretch>
        </p:blipFill>
        <p:spPr>
          <a:xfrm>
            <a:off x="3429746" y="1638741"/>
            <a:ext cx="3375006" cy="284639"/>
          </a:xfrm>
          <a:prstGeom prst="rect">
            <a:avLst/>
          </a:prstGeom>
        </p:spPr>
      </p:pic>
      <p:pic>
        <p:nvPicPr>
          <p:cNvPr id="10" name="Picture 9">
            <a:extLst>
              <a:ext uri="{FF2B5EF4-FFF2-40B4-BE49-F238E27FC236}">
                <a16:creationId xmlns:a16="http://schemas.microsoft.com/office/drawing/2014/main" id="{B72FBE8B-3951-4BE5-B396-1E3D140646FC}"/>
              </a:ext>
            </a:extLst>
          </p:cNvPr>
          <p:cNvPicPr>
            <a:picLocks noChangeAspect="1"/>
          </p:cNvPicPr>
          <p:nvPr/>
        </p:nvPicPr>
        <p:blipFill>
          <a:blip r:embed="rId3"/>
          <a:stretch>
            <a:fillRect/>
          </a:stretch>
        </p:blipFill>
        <p:spPr>
          <a:xfrm>
            <a:off x="3367316" y="2004382"/>
            <a:ext cx="3366863" cy="334866"/>
          </a:xfrm>
          <a:prstGeom prst="rect">
            <a:avLst/>
          </a:prstGeom>
        </p:spPr>
      </p:pic>
      <p:pic>
        <p:nvPicPr>
          <p:cNvPr id="14" name="Picture 13">
            <a:extLst>
              <a:ext uri="{FF2B5EF4-FFF2-40B4-BE49-F238E27FC236}">
                <a16:creationId xmlns:a16="http://schemas.microsoft.com/office/drawing/2014/main" id="{DB97ABF4-03CF-4699-8A3D-745E3D9C67E8}"/>
              </a:ext>
            </a:extLst>
          </p:cNvPr>
          <p:cNvPicPr>
            <a:picLocks noChangeAspect="1"/>
          </p:cNvPicPr>
          <p:nvPr/>
        </p:nvPicPr>
        <p:blipFill>
          <a:blip r:embed="rId4"/>
          <a:stretch>
            <a:fillRect/>
          </a:stretch>
        </p:blipFill>
        <p:spPr>
          <a:xfrm>
            <a:off x="3480357" y="2339248"/>
            <a:ext cx="3253822" cy="385690"/>
          </a:xfrm>
          <a:prstGeom prst="rect">
            <a:avLst/>
          </a:prstGeom>
        </p:spPr>
      </p:pic>
      <p:pic>
        <p:nvPicPr>
          <p:cNvPr id="16" name="Picture 15">
            <a:extLst>
              <a:ext uri="{FF2B5EF4-FFF2-40B4-BE49-F238E27FC236}">
                <a16:creationId xmlns:a16="http://schemas.microsoft.com/office/drawing/2014/main" id="{80AC4CFF-2355-4B00-AB82-9829B13377D0}"/>
              </a:ext>
            </a:extLst>
          </p:cNvPr>
          <p:cNvPicPr>
            <a:picLocks noChangeAspect="1"/>
          </p:cNvPicPr>
          <p:nvPr/>
        </p:nvPicPr>
        <p:blipFill>
          <a:blip r:embed="rId5"/>
          <a:stretch>
            <a:fillRect/>
          </a:stretch>
        </p:blipFill>
        <p:spPr>
          <a:xfrm>
            <a:off x="1088377" y="2651846"/>
            <a:ext cx="5583373" cy="623145"/>
          </a:xfrm>
          <a:prstGeom prst="rect">
            <a:avLst/>
          </a:prstGeom>
        </p:spPr>
      </p:pic>
      <p:sp>
        <p:nvSpPr>
          <p:cNvPr id="21" name="TextBox 20">
            <a:extLst>
              <a:ext uri="{FF2B5EF4-FFF2-40B4-BE49-F238E27FC236}">
                <a16:creationId xmlns:a16="http://schemas.microsoft.com/office/drawing/2014/main" id="{9B0A7983-6B30-42A5-B5F2-9CB0DB23E402}"/>
              </a:ext>
            </a:extLst>
          </p:cNvPr>
          <p:cNvSpPr txBox="1"/>
          <p:nvPr/>
        </p:nvSpPr>
        <p:spPr>
          <a:xfrm>
            <a:off x="259820" y="3310801"/>
            <a:ext cx="2290590" cy="300082"/>
          </a:xfrm>
          <a:prstGeom prst="rect">
            <a:avLst/>
          </a:prstGeom>
          <a:solidFill>
            <a:srgbClr val="00FF00"/>
          </a:solidFill>
        </p:spPr>
        <p:txBody>
          <a:bodyPr wrap="square">
            <a:spAutoFit/>
          </a:bodyPr>
          <a:lstStyle/>
          <a:p>
            <a:r>
              <a:rPr lang="en-US" dirty="0"/>
              <a:t>ideal gas model</a:t>
            </a:r>
          </a:p>
        </p:txBody>
      </p:sp>
      <p:pic>
        <p:nvPicPr>
          <p:cNvPr id="20" name="Picture 19">
            <a:extLst>
              <a:ext uri="{FF2B5EF4-FFF2-40B4-BE49-F238E27FC236}">
                <a16:creationId xmlns:a16="http://schemas.microsoft.com/office/drawing/2014/main" id="{B0C13FD0-6FE8-4FA6-BCC3-C5F4E0B90BBC}"/>
              </a:ext>
            </a:extLst>
          </p:cNvPr>
          <p:cNvPicPr>
            <a:picLocks noChangeAspect="1"/>
          </p:cNvPicPr>
          <p:nvPr/>
        </p:nvPicPr>
        <p:blipFill>
          <a:blip r:embed="rId6"/>
          <a:stretch>
            <a:fillRect/>
          </a:stretch>
        </p:blipFill>
        <p:spPr>
          <a:xfrm>
            <a:off x="3102974" y="3778077"/>
            <a:ext cx="3568776" cy="765715"/>
          </a:xfrm>
          <a:prstGeom prst="rect">
            <a:avLst/>
          </a:prstGeom>
        </p:spPr>
      </p:pic>
      <p:pic>
        <p:nvPicPr>
          <p:cNvPr id="24" name="Picture 23">
            <a:extLst>
              <a:ext uri="{FF2B5EF4-FFF2-40B4-BE49-F238E27FC236}">
                <a16:creationId xmlns:a16="http://schemas.microsoft.com/office/drawing/2014/main" id="{1F8F0670-18F5-4A3C-A9E7-A33DD8AABF0E}"/>
              </a:ext>
            </a:extLst>
          </p:cNvPr>
          <p:cNvPicPr>
            <a:picLocks noChangeAspect="1"/>
          </p:cNvPicPr>
          <p:nvPr/>
        </p:nvPicPr>
        <p:blipFill>
          <a:blip r:embed="rId7"/>
          <a:stretch>
            <a:fillRect/>
          </a:stretch>
        </p:blipFill>
        <p:spPr>
          <a:xfrm>
            <a:off x="6847220" y="2188008"/>
            <a:ext cx="2034416" cy="3479252"/>
          </a:xfrm>
          <a:prstGeom prst="rect">
            <a:avLst/>
          </a:prstGeom>
        </p:spPr>
      </p:pic>
    </p:spTree>
    <p:extLst>
      <p:ext uri="{BB962C8B-B14F-4D97-AF65-F5344CB8AC3E}">
        <p14:creationId xmlns:p14="http://schemas.microsoft.com/office/powerpoint/2010/main" val="4198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15400-0992-4148-BC33-5DE62D3C9F05}"/>
              </a:ext>
            </a:extLst>
          </p:cNvPr>
          <p:cNvPicPr>
            <a:picLocks noChangeAspect="1"/>
          </p:cNvPicPr>
          <p:nvPr/>
        </p:nvPicPr>
        <p:blipFill>
          <a:blip r:embed="rId2"/>
          <a:stretch>
            <a:fillRect/>
          </a:stretch>
        </p:blipFill>
        <p:spPr>
          <a:xfrm>
            <a:off x="473246" y="163135"/>
            <a:ext cx="4572000" cy="2694365"/>
          </a:xfrm>
          <a:prstGeom prst="rect">
            <a:avLst/>
          </a:prstGeom>
        </p:spPr>
      </p:pic>
      <p:pic>
        <p:nvPicPr>
          <p:cNvPr id="5" name="Picture 4">
            <a:extLst>
              <a:ext uri="{FF2B5EF4-FFF2-40B4-BE49-F238E27FC236}">
                <a16:creationId xmlns:a16="http://schemas.microsoft.com/office/drawing/2014/main" id="{4FB5C95F-CA2F-4C17-A751-57985CAA5D75}"/>
              </a:ext>
            </a:extLst>
          </p:cNvPr>
          <p:cNvPicPr>
            <a:picLocks noChangeAspect="1"/>
          </p:cNvPicPr>
          <p:nvPr/>
        </p:nvPicPr>
        <p:blipFill>
          <a:blip r:embed="rId3"/>
          <a:stretch>
            <a:fillRect/>
          </a:stretch>
        </p:blipFill>
        <p:spPr>
          <a:xfrm>
            <a:off x="473246" y="2782187"/>
            <a:ext cx="4572000" cy="1864012"/>
          </a:xfrm>
          <a:prstGeom prst="rect">
            <a:avLst/>
          </a:prstGeom>
        </p:spPr>
      </p:pic>
      <p:pic>
        <p:nvPicPr>
          <p:cNvPr id="8" name="Picture 7">
            <a:extLst>
              <a:ext uri="{FF2B5EF4-FFF2-40B4-BE49-F238E27FC236}">
                <a16:creationId xmlns:a16="http://schemas.microsoft.com/office/drawing/2014/main" id="{FF8D6058-4E85-4080-8A57-8FFF143CE61B}"/>
              </a:ext>
            </a:extLst>
          </p:cNvPr>
          <p:cNvPicPr>
            <a:picLocks noChangeAspect="1"/>
          </p:cNvPicPr>
          <p:nvPr/>
        </p:nvPicPr>
        <p:blipFill>
          <a:blip r:embed="rId4"/>
          <a:stretch>
            <a:fillRect/>
          </a:stretch>
        </p:blipFill>
        <p:spPr>
          <a:xfrm>
            <a:off x="5088915" y="163135"/>
            <a:ext cx="2491324" cy="2967789"/>
          </a:xfrm>
          <a:prstGeom prst="rect">
            <a:avLst/>
          </a:prstGeom>
        </p:spPr>
      </p:pic>
    </p:spTree>
    <p:extLst>
      <p:ext uri="{BB962C8B-B14F-4D97-AF65-F5344CB8AC3E}">
        <p14:creationId xmlns:p14="http://schemas.microsoft.com/office/powerpoint/2010/main" val="3928142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5444119" cy="584775"/>
          </a:xfrm>
          <a:prstGeom prst="rect">
            <a:avLst/>
          </a:prstGeom>
        </p:spPr>
        <p:txBody>
          <a:bodyPr wrap="none">
            <a:spAutoFit/>
          </a:bodyPr>
          <a:lstStyle/>
          <a:p>
            <a:r>
              <a:rPr lang="en-US" sz="3200" b="1" dirty="0"/>
              <a:t>Phase and Pure Substance</a:t>
            </a:r>
            <a:endParaRPr lang="fi-FI" sz="3200" b="1" dirty="0"/>
          </a:p>
        </p:txBody>
      </p:sp>
      <p:sp>
        <p:nvSpPr>
          <p:cNvPr id="6" name="TextBox 5">
            <a:extLst>
              <a:ext uri="{FF2B5EF4-FFF2-40B4-BE49-F238E27FC236}">
                <a16:creationId xmlns:a16="http://schemas.microsoft.com/office/drawing/2014/main" id="{AFEE5A8E-40E4-4615-B864-23616CB34CE5}"/>
              </a:ext>
            </a:extLst>
          </p:cNvPr>
          <p:cNvSpPr txBox="1"/>
          <p:nvPr/>
        </p:nvSpPr>
        <p:spPr>
          <a:xfrm>
            <a:off x="276793" y="1105314"/>
            <a:ext cx="1419804" cy="300082"/>
          </a:xfrm>
          <a:prstGeom prst="rect">
            <a:avLst/>
          </a:prstGeom>
          <a:solidFill>
            <a:srgbClr val="00FF00"/>
          </a:solidFill>
        </p:spPr>
        <p:txBody>
          <a:bodyPr wrap="square">
            <a:spAutoFit/>
          </a:bodyPr>
          <a:lstStyle/>
          <a:p>
            <a:r>
              <a:rPr lang="en-US" dirty="0"/>
              <a:t>phase</a:t>
            </a:r>
          </a:p>
        </p:txBody>
      </p:sp>
      <p:sp>
        <p:nvSpPr>
          <p:cNvPr id="7" name="TextBox 6">
            <a:extLst>
              <a:ext uri="{FF2B5EF4-FFF2-40B4-BE49-F238E27FC236}">
                <a16:creationId xmlns:a16="http://schemas.microsoft.com/office/drawing/2014/main" id="{C9023C81-3DBD-4092-A080-68F049847D39}"/>
              </a:ext>
            </a:extLst>
          </p:cNvPr>
          <p:cNvSpPr txBox="1"/>
          <p:nvPr/>
        </p:nvSpPr>
        <p:spPr>
          <a:xfrm>
            <a:off x="1961002" y="1001439"/>
            <a:ext cx="6878198" cy="507831"/>
          </a:xfrm>
          <a:prstGeom prst="rect">
            <a:avLst/>
          </a:prstGeom>
          <a:solidFill>
            <a:srgbClr val="00B0F0"/>
          </a:solidFill>
        </p:spPr>
        <p:txBody>
          <a:bodyPr wrap="square">
            <a:spAutoFit/>
          </a:bodyPr>
          <a:lstStyle/>
          <a:p>
            <a:r>
              <a:rPr lang="en-US" dirty="0"/>
              <a:t>The term </a:t>
            </a:r>
            <a:r>
              <a:rPr lang="en-US" b="1" i="1" dirty="0"/>
              <a:t>phase</a:t>
            </a:r>
            <a:r>
              <a:rPr lang="en-US" dirty="0"/>
              <a:t> refers to a quantity of matter that is homogeneous throughout in </a:t>
            </a:r>
          </a:p>
          <a:p>
            <a:r>
              <a:rPr lang="en-US" dirty="0"/>
              <a:t>both chemical composition and physical structure.</a:t>
            </a:r>
          </a:p>
        </p:txBody>
      </p:sp>
      <p:sp>
        <p:nvSpPr>
          <p:cNvPr id="9" name="TextBox 8">
            <a:extLst>
              <a:ext uri="{FF2B5EF4-FFF2-40B4-BE49-F238E27FC236}">
                <a16:creationId xmlns:a16="http://schemas.microsoft.com/office/drawing/2014/main" id="{F1A44492-3690-4345-AF15-D414B3C67759}"/>
              </a:ext>
            </a:extLst>
          </p:cNvPr>
          <p:cNvSpPr txBox="1"/>
          <p:nvPr/>
        </p:nvSpPr>
        <p:spPr>
          <a:xfrm>
            <a:off x="1961002" y="1627868"/>
            <a:ext cx="6878198" cy="507831"/>
          </a:xfrm>
          <a:prstGeom prst="rect">
            <a:avLst/>
          </a:prstGeom>
          <a:solidFill>
            <a:schemeClr val="bg2">
              <a:lumMod val="20000"/>
              <a:lumOff val="80000"/>
            </a:schemeClr>
          </a:solidFill>
        </p:spPr>
        <p:txBody>
          <a:bodyPr wrap="square">
            <a:spAutoFit/>
          </a:bodyPr>
          <a:lstStyle/>
          <a:p>
            <a:r>
              <a:rPr lang="en-US" dirty="0"/>
              <a:t>Homogeneity in physical structure means that the matter is all solid, or all liquid, or all vapor (or equivalently all gas). A system can contain one or more phases.</a:t>
            </a:r>
          </a:p>
        </p:txBody>
      </p:sp>
      <p:sp>
        <p:nvSpPr>
          <p:cNvPr id="10" name="TextBox 9">
            <a:extLst>
              <a:ext uri="{FF2B5EF4-FFF2-40B4-BE49-F238E27FC236}">
                <a16:creationId xmlns:a16="http://schemas.microsoft.com/office/drawing/2014/main" id="{89134B2D-0C58-42AE-A00C-F8D0DF4D330B}"/>
              </a:ext>
            </a:extLst>
          </p:cNvPr>
          <p:cNvSpPr txBox="1"/>
          <p:nvPr/>
        </p:nvSpPr>
        <p:spPr>
          <a:xfrm>
            <a:off x="276792" y="2248181"/>
            <a:ext cx="1419805" cy="300082"/>
          </a:xfrm>
          <a:prstGeom prst="rect">
            <a:avLst/>
          </a:prstGeom>
          <a:solidFill>
            <a:srgbClr val="00FF00"/>
          </a:solidFill>
        </p:spPr>
        <p:txBody>
          <a:bodyPr wrap="square">
            <a:spAutoFit/>
          </a:bodyPr>
          <a:lstStyle/>
          <a:p>
            <a:r>
              <a:rPr lang="en-US" dirty="0"/>
              <a:t>pure substance</a:t>
            </a:r>
          </a:p>
        </p:txBody>
      </p:sp>
      <p:sp>
        <p:nvSpPr>
          <p:cNvPr id="11" name="TextBox 10">
            <a:extLst>
              <a:ext uri="{FF2B5EF4-FFF2-40B4-BE49-F238E27FC236}">
                <a16:creationId xmlns:a16="http://schemas.microsoft.com/office/drawing/2014/main" id="{7781F563-812E-48A8-AA06-5C195F69E67D}"/>
              </a:ext>
            </a:extLst>
          </p:cNvPr>
          <p:cNvSpPr txBox="1"/>
          <p:nvPr/>
        </p:nvSpPr>
        <p:spPr>
          <a:xfrm>
            <a:off x="1961002" y="2248181"/>
            <a:ext cx="6878198" cy="300082"/>
          </a:xfrm>
          <a:prstGeom prst="rect">
            <a:avLst/>
          </a:prstGeom>
          <a:solidFill>
            <a:srgbClr val="00B0F0"/>
          </a:solidFill>
        </p:spPr>
        <p:txBody>
          <a:bodyPr wrap="square">
            <a:spAutoFit/>
          </a:bodyPr>
          <a:lstStyle/>
          <a:p>
            <a:r>
              <a:rPr lang="en-US" dirty="0"/>
              <a:t>A pure substance is one that is uniform and invariable in chemical composition. </a:t>
            </a:r>
          </a:p>
        </p:txBody>
      </p:sp>
      <p:sp>
        <p:nvSpPr>
          <p:cNvPr id="13" name="TextBox 12">
            <a:extLst>
              <a:ext uri="{FF2B5EF4-FFF2-40B4-BE49-F238E27FC236}">
                <a16:creationId xmlns:a16="http://schemas.microsoft.com/office/drawing/2014/main" id="{29DC476D-8C3F-48EF-89E8-9E52426384AC}"/>
              </a:ext>
            </a:extLst>
          </p:cNvPr>
          <p:cNvSpPr txBox="1"/>
          <p:nvPr/>
        </p:nvSpPr>
        <p:spPr>
          <a:xfrm>
            <a:off x="1961001" y="2658907"/>
            <a:ext cx="6878197" cy="507831"/>
          </a:xfrm>
          <a:prstGeom prst="rect">
            <a:avLst/>
          </a:prstGeom>
          <a:solidFill>
            <a:schemeClr val="bg2">
              <a:lumMod val="20000"/>
              <a:lumOff val="80000"/>
            </a:schemeClr>
          </a:solidFill>
        </p:spPr>
        <p:txBody>
          <a:bodyPr wrap="square">
            <a:spAutoFit/>
          </a:bodyPr>
          <a:lstStyle>
            <a:defPPr>
              <a:defRPr lang="en-US"/>
            </a:defPPr>
          </a:lstStyle>
          <a:p>
            <a:r>
              <a:rPr lang="en-US" dirty="0"/>
              <a:t>A pure substance can exist in more than one phase, but its chemical composition must </a:t>
            </a:r>
          </a:p>
          <a:p>
            <a:r>
              <a:rPr lang="en-US" dirty="0"/>
              <a:t>be the same in each phase.</a:t>
            </a:r>
          </a:p>
        </p:txBody>
      </p:sp>
      <p:pic>
        <p:nvPicPr>
          <p:cNvPr id="15" name="Picture 14">
            <a:extLst>
              <a:ext uri="{FF2B5EF4-FFF2-40B4-BE49-F238E27FC236}">
                <a16:creationId xmlns:a16="http://schemas.microsoft.com/office/drawing/2014/main" id="{A91F1F44-F7BB-4580-B2E4-6EFD14355C18}"/>
              </a:ext>
            </a:extLst>
          </p:cNvPr>
          <p:cNvPicPr>
            <a:picLocks noChangeAspect="1"/>
          </p:cNvPicPr>
          <p:nvPr/>
        </p:nvPicPr>
        <p:blipFill>
          <a:blip r:embed="rId3"/>
          <a:stretch>
            <a:fillRect/>
          </a:stretch>
        </p:blipFill>
        <p:spPr>
          <a:xfrm>
            <a:off x="1961002" y="3380206"/>
            <a:ext cx="6591759" cy="1564799"/>
          </a:xfrm>
          <a:prstGeom prst="rect">
            <a:avLst/>
          </a:prstGeom>
        </p:spPr>
      </p:pic>
    </p:spTree>
    <p:extLst>
      <p:ext uri="{BB962C8B-B14F-4D97-AF65-F5344CB8AC3E}">
        <p14:creationId xmlns:p14="http://schemas.microsoft.com/office/powerpoint/2010/main" val="6787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C882C86-5FE8-4B91-86FC-C31EC9FC95BE}"/>
              </a:ext>
            </a:extLst>
          </p:cNvPr>
          <p:cNvPicPr>
            <a:picLocks noChangeAspect="1"/>
          </p:cNvPicPr>
          <p:nvPr/>
        </p:nvPicPr>
        <p:blipFill>
          <a:blip r:embed="rId2"/>
          <a:stretch>
            <a:fillRect/>
          </a:stretch>
        </p:blipFill>
        <p:spPr>
          <a:xfrm>
            <a:off x="3583293" y="3712926"/>
            <a:ext cx="2116875" cy="1970361"/>
          </a:xfrm>
          <a:prstGeom prst="rect">
            <a:avLst/>
          </a:prstGeom>
        </p:spPr>
      </p:pic>
      <p:sp>
        <p:nvSpPr>
          <p:cNvPr id="5" name="Text Placeholder 3">
            <a:extLst>
              <a:ext uri="{FF2B5EF4-FFF2-40B4-BE49-F238E27FC236}">
                <a16:creationId xmlns:a16="http://schemas.microsoft.com/office/drawing/2014/main" id="{BEB5B8A8-C6D3-4474-8099-14AEC1835E75}"/>
              </a:ext>
            </a:extLst>
          </p:cNvPr>
          <p:cNvSpPr txBox="1">
            <a:spLocks/>
          </p:cNvSpPr>
          <p:nvPr/>
        </p:nvSpPr>
        <p:spPr>
          <a:xfrm>
            <a:off x="287362" y="223017"/>
            <a:ext cx="8610397"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Internal Energy, Enthalpy, and Specific Heats of Ideal Gases</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9D80574-AB5F-462C-A7F6-9056CCFF91F4}"/>
                  </a:ext>
                </a:extLst>
              </p:cNvPr>
              <p:cNvSpPr txBox="1"/>
              <p:nvPr/>
            </p:nvSpPr>
            <p:spPr>
              <a:xfrm>
                <a:off x="61511" y="2257076"/>
                <a:ext cx="1660793" cy="300082"/>
              </a:xfrm>
              <a:prstGeom prst="rect">
                <a:avLst/>
              </a:prstGeom>
              <a:solidFill>
                <a:srgbClr val="00FF00"/>
              </a:solidFill>
            </p:spPr>
            <p:txBody>
              <a:bodyPr wrap="square">
                <a:spAutoFit/>
              </a:bodyPr>
              <a:lstStyle/>
              <a:p>
                <a:r>
                  <a:rPr lang="en-US" dirty="0"/>
                  <a:t>the specific heat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i="1" dirty="0" smtClean="0">
                            <a:latin typeface="Cambria Math" panose="02040503050406030204" pitchFamily="18" charset="0"/>
                            <a:ea typeface="Cambria Math" panose="02040503050406030204" pitchFamily="18" charset="0"/>
                          </a:rPr>
                          <m:t>𝜈</m:t>
                        </m:r>
                      </m:sub>
                    </m:sSub>
                  </m:oMath>
                </a14:m>
                <a:endParaRPr lang="en-US" dirty="0"/>
              </a:p>
            </p:txBody>
          </p:sp>
        </mc:Choice>
        <mc:Fallback>
          <p:sp>
            <p:nvSpPr>
              <p:cNvPr id="7" name="TextBox 6">
                <a:extLst>
                  <a:ext uri="{FF2B5EF4-FFF2-40B4-BE49-F238E27FC236}">
                    <a16:creationId xmlns:a16="http://schemas.microsoft.com/office/drawing/2014/main" id="{59D80574-AB5F-462C-A7F6-9056CCFF91F4}"/>
                  </a:ext>
                </a:extLst>
              </p:cNvPr>
              <p:cNvSpPr txBox="1">
                <a:spLocks noRot="1" noChangeAspect="1" noMove="1" noResize="1" noEditPoints="1" noAdjustHandles="1" noChangeArrowheads="1" noChangeShapeType="1" noTextEdit="1"/>
              </p:cNvSpPr>
              <p:nvPr/>
            </p:nvSpPr>
            <p:spPr>
              <a:xfrm>
                <a:off x="61511" y="2257076"/>
                <a:ext cx="1660793" cy="300082"/>
              </a:xfrm>
              <a:prstGeom prst="rect">
                <a:avLst/>
              </a:prstGeom>
              <a:blipFill>
                <a:blip r:embed="rId3"/>
                <a:stretch>
                  <a:fillRect l="-733" t="-2041" b="-2040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1F67B3B-3755-4813-87D6-2C742D37CC27}"/>
              </a:ext>
            </a:extLst>
          </p:cNvPr>
          <p:cNvPicPr>
            <a:picLocks noChangeAspect="1"/>
          </p:cNvPicPr>
          <p:nvPr/>
        </p:nvPicPr>
        <p:blipFill>
          <a:blip r:embed="rId4"/>
          <a:stretch>
            <a:fillRect/>
          </a:stretch>
        </p:blipFill>
        <p:spPr>
          <a:xfrm>
            <a:off x="2555913" y="2228636"/>
            <a:ext cx="3885282" cy="356962"/>
          </a:xfrm>
          <a:prstGeom prst="rect">
            <a:avLst/>
          </a:prstGeom>
        </p:spPr>
      </p:pic>
      <p:pic>
        <p:nvPicPr>
          <p:cNvPr id="11" name="Picture 10">
            <a:extLst>
              <a:ext uri="{FF2B5EF4-FFF2-40B4-BE49-F238E27FC236}">
                <a16:creationId xmlns:a16="http://schemas.microsoft.com/office/drawing/2014/main" id="{86F5D678-F12E-4218-9F84-5E0F13946F72}"/>
              </a:ext>
            </a:extLst>
          </p:cNvPr>
          <p:cNvPicPr>
            <a:picLocks noChangeAspect="1"/>
          </p:cNvPicPr>
          <p:nvPr/>
        </p:nvPicPr>
        <p:blipFill>
          <a:blip r:embed="rId5"/>
          <a:stretch>
            <a:fillRect/>
          </a:stretch>
        </p:blipFill>
        <p:spPr>
          <a:xfrm>
            <a:off x="3191219" y="2830000"/>
            <a:ext cx="3249976" cy="259415"/>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63890F1-B8B8-4C90-8640-A16F65DB06FD}"/>
                  </a:ext>
                </a:extLst>
              </p:cNvPr>
              <p:cNvSpPr txBox="1"/>
              <p:nvPr/>
            </p:nvSpPr>
            <p:spPr>
              <a:xfrm>
                <a:off x="61511" y="3219219"/>
                <a:ext cx="1660793" cy="316049"/>
              </a:xfrm>
              <a:prstGeom prst="rect">
                <a:avLst/>
              </a:prstGeom>
              <a:solidFill>
                <a:srgbClr val="00FF00"/>
              </a:solidFill>
            </p:spPr>
            <p:txBody>
              <a:bodyPr wrap="square">
                <a:spAutoFit/>
              </a:bodyPr>
              <a:lstStyle>
                <a:defPPr>
                  <a:defRPr lang="en-US"/>
                </a:defPPr>
              </a:lstStyle>
              <a:p>
                <a:r>
                  <a:rPr lang="en-US" dirty="0"/>
                  <a:t>specific heat </a:t>
                </a:r>
                <a14:m>
                  <m:oMath xmlns:m="http://schemas.openxmlformats.org/officeDocument/2006/math">
                    <m:sSub>
                      <m:sSubPr>
                        <m:ctrlPr>
                          <a:rPr lang="en-US" dirty="0"/>
                        </m:ctrlPr>
                      </m:sSubPr>
                      <m:e>
                        <m:r>
                          <a:rPr lang="en-US" dirty="0"/>
                          <m:t>𝑐</m:t>
                        </m:r>
                      </m:e>
                      <m:sub>
                        <m:r>
                          <a:rPr lang="en-US" dirty="0"/>
                          <m:t>𝑝</m:t>
                        </m:r>
                      </m:sub>
                    </m:sSub>
                  </m:oMath>
                </a14:m>
                <a:endParaRPr lang="en-US" dirty="0"/>
              </a:p>
            </p:txBody>
          </p:sp>
        </mc:Choice>
        <mc:Fallback>
          <p:sp>
            <p:nvSpPr>
              <p:cNvPr id="13" name="TextBox 12">
                <a:extLst>
                  <a:ext uri="{FF2B5EF4-FFF2-40B4-BE49-F238E27FC236}">
                    <a16:creationId xmlns:a16="http://schemas.microsoft.com/office/drawing/2014/main" id="{E63890F1-B8B8-4C90-8640-A16F65DB06FD}"/>
                  </a:ext>
                </a:extLst>
              </p:cNvPr>
              <p:cNvSpPr txBox="1">
                <a:spLocks noRot="1" noChangeAspect="1" noMove="1" noResize="1" noEditPoints="1" noAdjustHandles="1" noChangeArrowheads="1" noChangeShapeType="1" noTextEdit="1"/>
              </p:cNvSpPr>
              <p:nvPr/>
            </p:nvSpPr>
            <p:spPr>
              <a:xfrm>
                <a:off x="61511" y="3219219"/>
                <a:ext cx="1660793" cy="316049"/>
              </a:xfrm>
              <a:prstGeom prst="rect">
                <a:avLst/>
              </a:prstGeom>
              <a:blipFill>
                <a:blip r:embed="rId6"/>
                <a:stretch>
                  <a:fillRect l="-733" t="-1923" b="-1346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CCED5761-80FF-4DC8-A060-B53D07DC4F96}"/>
              </a:ext>
            </a:extLst>
          </p:cNvPr>
          <p:cNvPicPr>
            <a:picLocks noChangeAspect="1"/>
          </p:cNvPicPr>
          <p:nvPr/>
        </p:nvPicPr>
        <p:blipFill>
          <a:blip r:embed="rId7"/>
          <a:stretch>
            <a:fillRect/>
          </a:stretch>
        </p:blipFill>
        <p:spPr>
          <a:xfrm>
            <a:off x="2717494" y="3219220"/>
            <a:ext cx="3723701" cy="407511"/>
          </a:xfrm>
          <a:prstGeom prst="rect">
            <a:avLst/>
          </a:prstGeom>
        </p:spPr>
      </p:pic>
      <p:pic>
        <p:nvPicPr>
          <p:cNvPr id="17" name="Picture 16">
            <a:extLst>
              <a:ext uri="{FF2B5EF4-FFF2-40B4-BE49-F238E27FC236}">
                <a16:creationId xmlns:a16="http://schemas.microsoft.com/office/drawing/2014/main" id="{771A55F3-3C32-4392-968F-AD8E43712439}"/>
              </a:ext>
            </a:extLst>
          </p:cNvPr>
          <p:cNvPicPr>
            <a:picLocks noChangeAspect="1"/>
          </p:cNvPicPr>
          <p:nvPr/>
        </p:nvPicPr>
        <p:blipFill>
          <a:blip r:embed="rId8"/>
          <a:stretch>
            <a:fillRect/>
          </a:stretch>
        </p:blipFill>
        <p:spPr>
          <a:xfrm>
            <a:off x="3253648" y="3818642"/>
            <a:ext cx="3187547" cy="262029"/>
          </a:xfrm>
          <a:prstGeom prst="rect">
            <a:avLst/>
          </a:prstGeom>
        </p:spPr>
      </p:pic>
      <p:sp>
        <p:nvSpPr>
          <p:cNvPr id="19" name="TextBox 18">
            <a:extLst>
              <a:ext uri="{FF2B5EF4-FFF2-40B4-BE49-F238E27FC236}">
                <a16:creationId xmlns:a16="http://schemas.microsoft.com/office/drawing/2014/main" id="{2E58E280-F2E5-41DC-93F7-9DFF9BAB1D9A}"/>
              </a:ext>
            </a:extLst>
          </p:cNvPr>
          <p:cNvSpPr txBox="1"/>
          <p:nvPr/>
        </p:nvSpPr>
        <p:spPr>
          <a:xfrm>
            <a:off x="6565135" y="2277662"/>
            <a:ext cx="2578865" cy="715581"/>
          </a:xfrm>
          <a:prstGeom prst="rect">
            <a:avLst/>
          </a:prstGeom>
          <a:solidFill>
            <a:schemeClr val="bg2"/>
          </a:solidFill>
        </p:spPr>
        <p:txBody>
          <a:bodyPr wrap="square">
            <a:spAutoFit/>
          </a:bodyPr>
          <a:lstStyle/>
          <a:p>
            <a:r>
              <a:rPr lang="en-US" dirty="0"/>
              <a:t>For a gas obeying the ideal gas model, specific internal energy depends only on temperature. </a:t>
            </a:r>
          </a:p>
        </p:txBody>
      </p:sp>
      <p:sp>
        <p:nvSpPr>
          <p:cNvPr id="21" name="TextBox 20">
            <a:extLst>
              <a:ext uri="{FF2B5EF4-FFF2-40B4-BE49-F238E27FC236}">
                <a16:creationId xmlns:a16="http://schemas.microsoft.com/office/drawing/2014/main" id="{797F4F2C-4213-4603-8873-92C4CAAD4211}"/>
              </a:ext>
            </a:extLst>
          </p:cNvPr>
          <p:cNvSpPr txBox="1"/>
          <p:nvPr/>
        </p:nvSpPr>
        <p:spPr>
          <a:xfrm>
            <a:off x="6565134" y="3219219"/>
            <a:ext cx="2578866" cy="923330"/>
          </a:xfrm>
          <a:prstGeom prst="rect">
            <a:avLst/>
          </a:prstGeom>
          <a:solidFill>
            <a:schemeClr val="bg2"/>
          </a:solidFill>
        </p:spPr>
        <p:txBody>
          <a:bodyPr wrap="square">
            <a:spAutoFit/>
          </a:bodyPr>
          <a:lstStyle>
            <a:defPPr>
              <a:defRPr lang="en-US"/>
            </a:defPPr>
          </a:lstStyle>
          <a:p>
            <a:r>
              <a:rPr lang="en-US" dirty="0"/>
              <a:t>Similarly, for a gas obeying the ideal gas model, the specific enthalpy depends only on temperature</a:t>
            </a:r>
          </a:p>
        </p:txBody>
      </p:sp>
      <p:pic>
        <p:nvPicPr>
          <p:cNvPr id="23" name="Picture 22" descr="A picture containing kitchenware&#10;&#10;Description automatically generated">
            <a:extLst>
              <a:ext uri="{FF2B5EF4-FFF2-40B4-BE49-F238E27FC236}">
                <a16:creationId xmlns:a16="http://schemas.microsoft.com/office/drawing/2014/main" id="{A2B3FFF9-1C64-45D0-B3C1-B9D6B808915A}"/>
              </a:ext>
            </a:extLst>
          </p:cNvPr>
          <p:cNvPicPr>
            <a:picLocks noChangeAspect="1"/>
          </p:cNvPicPr>
          <p:nvPr/>
        </p:nvPicPr>
        <p:blipFill>
          <a:blip r:embed="rId9"/>
          <a:stretch>
            <a:fillRect/>
          </a:stretch>
        </p:blipFill>
        <p:spPr>
          <a:xfrm>
            <a:off x="61511" y="3590008"/>
            <a:ext cx="2918237" cy="1501566"/>
          </a:xfrm>
          <a:prstGeom prst="rect">
            <a:avLst/>
          </a:prstGeom>
        </p:spPr>
      </p:pic>
      <p:sp>
        <p:nvSpPr>
          <p:cNvPr id="25" name="TextBox 24">
            <a:extLst>
              <a:ext uri="{FF2B5EF4-FFF2-40B4-BE49-F238E27FC236}">
                <a16:creationId xmlns:a16="http://schemas.microsoft.com/office/drawing/2014/main" id="{97EC0C45-73B2-4DC0-894C-D55005395D04}"/>
              </a:ext>
            </a:extLst>
          </p:cNvPr>
          <p:cNvSpPr txBox="1"/>
          <p:nvPr/>
        </p:nvSpPr>
        <p:spPr>
          <a:xfrm>
            <a:off x="61511" y="1148553"/>
            <a:ext cx="8898873" cy="507831"/>
          </a:xfrm>
          <a:prstGeom prst="rect">
            <a:avLst/>
          </a:prstGeom>
          <a:solidFill>
            <a:srgbClr val="00FFFF"/>
          </a:solidFill>
        </p:spPr>
        <p:txBody>
          <a:bodyPr wrap="square">
            <a:spAutoFit/>
          </a:bodyPr>
          <a:lstStyle/>
          <a:p>
            <a:r>
              <a:rPr lang="fi-FI" dirty="0" err="1"/>
              <a:t>The</a:t>
            </a:r>
            <a:r>
              <a:rPr lang="fi-FI" dirty="0"/>
              <a:t> </a:t>
            </a:r>
            <a:r>
              <a:rPr lang="fi-FI" dirty="0" err="1"/>
              <a:t>specific</a:t>
            </a:r>
            <a:r>
              <a:rPr lang="fi-FI" dirty="0"/>
              <a:t> </a:t>
            </a:r>
            <a:r>
              <a:rPr lang="fi-FI" dirty="0" err="1"/>
              <a:t>heat</a:t>
            </a:r>
            <a:r>
              <a:rPr lang="fi-FI" dirty="0"/>
              <a:t> is </a:t>
            </a:r>
            <a:r>
              <a:rPr lang="fi-FI" dirty="0" err="1"/>
              <a:t>defined</a:t>
            </a:r>
            <a:r>
              <a:rPr lang="fi-FI" dirty="0"/>
              <a:t> as </a:t>
            </a:r>
            <a:r>
              <a:rPr lang="fi-FI" dirty="0" err="1"/>
              <a:t>the</a:t>
            </a:r>
            <a:r>
              <a:rPr lang="fi-FI" dirty="0"/>
              <a:t> </a:t>
            </a:r>
            <a:r>
              <a:rPr lang="fi-FI" dirty="0" err="1"/>
              <a:t>energy</a:t>
            </a:r>
            <a:r>
              <a:rPr lang="fi-FI" dirty="0"/>
              <a:t> </a:t>
            </a:r>
            <a:r>
              <a:rPr lang="fi-FI" dirty="0" err="1"/>
              <a:t>required</a:t>
            </a:r>
            <a:r>
              <a:rPr lang="fi-FI" dirty="0"/>
              <a:t> to </a:t>
            </a:r>
            <a:r>
              <a:rPr lang="fi-FI" dirty="0" err="1"/>
              <a:t>raise</a:t>
            </a:r>
            <a:r>
              <a:rPr lang="fi-FI" dirty="0"/>
              <a:t> </a:t>
            </a:r>
            <a:r>
              <a:rPr lang="fi-FI" dirty="0" err="1"/>
              <a:t>the</a:t>
            </a:r>
            <a:r>
              <a:rPr lang="fi-FI" dirty="0"/>
              <a:t> </a:t>
            </a:r>
            <a:r>
              <a:rPr lang="fi-FI" dirty="0" err="1"/>
              <a:t>temperature</a:t>
            </a:r>
            <a:r>
              <a:rPr lang="fi-FI" dirty="0"/>
              <a:t> of a </a:t>
            </a:r>
            <a:r>
              <a:rPr lang="fi-FI" dirty="0" err="1"/>
              <a:t>unit</a:t>
            </a:r>
            <a:r>
              <a:rPr lang="fi-FI" dirty="0"/>
              <a:t> </a:t>
            </a:r>
            <a:r>
              <a:rPr lang="fi-FI" dirty="0" err="1"/>
              <a:t>mass</a:t>
            </a:r>
            <a:r>
              <a:rPr lang="fi-FI" dirty="0"/>
              <a:t> of a </a:t>
            </a:r>
            <a:r>
              <a:rPr lang="fi-FI" dirty="0" err="1"/>
              <a:t>substance</a:t>
            </a:r>
            <a:r>
              <a:rPr lang="fi-FI" dirty="0"/>
              <a:t> </a:t>
            </a:r>
            <a:r>
              <a:rPr lang="fi-FI" dirty="0" err="1"/>
              <a:t>by</a:t>
            </a:r>
            <a:r>
              <a:rPr lang="fi-FI" dirty="0"/>
              <a:t> </a:t>
            </a:r>
            <a:r>
              <a:rPr lang="fi-FI" dirty="0" err="1"/>
              <a:t>one</a:t>
            </a:r>
            <a:r>
              <a:rPr lang="fi-FI" dirty="0"/>
              <a:t> </a:t>
            </a:r>
            <a:r>
              <a:rPr lang="fi-FI" dirty="0" err="1"/>
              <a:t>degree</a:t>
            </a:r>
            <a:r>
              <a:rPr lang="fi-FI" dirty="0"/>
              <a:t>.</a:t>
            </a:r>
          </a:p>
        </p:txBody>
      </p:sp>
      <p:sp>
        <p:nvSpPr>
          <p:cNvPr id="27" name="TextBox 26">
            <a:extLst>
              <a:ext uri="{FF2B5EF4-FFF2-40B4-BE49-F238E27FC236}">
                <a16:creationId xmlns:a16="http://schemas.microsoft.com/office/drawing/2014/main" id="{B1E1509B-BD7A-42E1-9ACB-F86DD41FA518}"/>
              </a:ext>
            </a:extLst>
          </p:cNvPr>
          <p:cNvSpPr txBox="1"/>
          <p:nvPr/>
        </p:nvSpPr>
        <p:spPr>
          <a:xfrm>
            <a:off x="61511" y="1694504"/>
            <a:ext cx="8898875" cy="507831"/>
          </a:xfrm>
          <a:prstGeom prst="rect">
            <a:avLst/>
          </a:prstGeom>
          <a:solidFill>
            <a:srgbClr val="92D050"/>
          </a:solidFill>
        </p:spPr>
        <p:txBody>
          <a:bodyPr wrap="square">
            <a:spAutoFit/>
          </a:bodyPr>
          <a:lstStyle/>
          <a:p>
            <a:r>
              <a:rPr lang="en-US" dirty="0"/>
              <a:t>In thermodynamics, we are interested in two kinds of specific heats: specific heat at constant volume c</a:t>
            </a:r>
            <a:r>
              <a:rPr lang="en-US" baseline="-25000" dirty="0"/>
              <a:t>v</a:t>
            </a:r>
            <a:r>
              <a:rPr lang="en-US" dirty="0"/>
              <a:t> and specific heat at constant pressure c</a:t>
            </a:r>
            <a:r>
              <a:rPr lang="en-US" baseline="-25000" dirty="0"/>
              <a:t>p</a:t>
            </a:r>
            <a:r>
              <a:rPr lang="en-US" dirty="0"/>
              <a:t>.</a:t>
            </a:r>
          </a:p>
        </p:txBody>
      </p:sp>
      <p:pic>
        <p:nvPicPr>
          <p:cNvPr id="29" name="Picture 28">
            <a:extLst>
              <a:ext uri="{FF2B5EF4-FFF2-40B4-BE49-F238E27FC236}">
                <a16:creationId xmlns:a16="http://schemas.microsoft.com/office/drawing/2014/main" id="{4A73A67F-D0B3-4876-B3F0-99F6612F5DFC}"/>
              </a:ext>
            </a:extLst>
          </p:cNvPr>
          <p:cNvPicPr>
            <a:picLocks noChangeAspect="1"/>
          </p:cNvPicPr>
          <p:nvPr/>
        </p:nvPicPr>
        <p:blipFill rotWithShape="1">
          <a:blip r:embed="rId10"/>
          <a:srcRect l="9551" t="8852" r="9959" b="13675"/>
          <a:stretch/>
        </p:blipFill>
        <p:spPr>
          <a:xfrm>
            <a:off x="6145272" y="3870821"/>
            <a:ext cx="1569288" cy="1844179"/>
          </a:xfrm>
          <a:prstGeom prst="rect">
            <a:avLst/>
          </a:prstGeom>
        </p:spPr>
      </p:pic>
    </p:spTree>
    <p:extLst>
      <p:ext uri="{BB962C8B-B14F-4D97-AF65-F5344CB8AC3E}">
        <p14:creationId xmlns:p14="http://schemas.microsoft.com/office/powerpoint/2010/main" val="314628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9" grpId="0" animBg="1"/>
      <p:bldP spid="21" grpId="0" animBg="1"/>
      <p:bldP spid="25"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2" y="223017"/>
            <a:ext cx="8610397" cy="1157194"/>
          </a:xfrm>
        </p:spPr>
        <p:txBody>
          <a:bodyPr/>
          <a:lstStyle/>
          <a:p>
            <a:r>
              <a:rPr lang="en-US" sz="3200" dirty="0"/>
              <a:t>Internal Energy, Enthalpy, and Specific Heats of Ideal Gases</a:t>
            </a:r>
          </a:p>
        </p:txBody>
      </p:sp>
      <p:sp>
        <p:nvSpPr>
          <p:cNvPr id="19" name="TextBox 18">
            <a:extLst>
              <a:ext uri="{FF2B5EF4-FFF2-40B4-BE49-F238E27FC236}">
                <a16:creationId xmlns:a16="http://schemas.microsoft.com/office/drawing/2014/main" id="{219D26C3-4D9E-4403-B339-4A533DDF9099}"/>
              </a:ext>
            </a:extLst>
          </p:cNvPr>
          <p:cNvSpPr txBox="1"/>
          <p:nvPr/>
        </p:nvSpPr>
        <p:spPr>
          <a:xfrm>
            <a:off x="287362" y="1656725"/>
            <a:ext cx="4071645" cy="300082"/>
          </a:xfrm>
          <a:prstGeom prst="rect">
            <a:avLst/>
          </a:prstGeom>
          <a:solidFill>
            <a:schemeClr val="tx2">
              <a:lumMod val="20000"/>
              <a:lumOff val="80000"/>
            </a:schemeClr>
          </a:solidFill>
        </p:spPr>
        <p:txBody>
          <a:bodyPr wrap="square">
            <a:spAutoFit/>
          </a:bodyPr>
          <a:lstStyle/>
          <a:p>
            <a:r>
              <a:rPr lang="en-US" dirty="0"/>
              <a:t>the change in specific internal energy is</a:t>
            </a:r>
          </a:p>
        </p:txBody>
      </p:sp>
      <p:pic>
        <p:nvPicPr>
          <p:cNvPr id="20" name="Picture 19">
            <a:extLst>
              <a:ext uri="{FF2B5EF4-FFF2-40B4-BE49-F238E27FC236}">
                <a16:creationId xmlns:a16="http://schemas.microsoft.com/office/drawing/2014/main" id="{C6C44172-37C1-4FD5-8B31-88178EFD633D}"/>
              </a:ext>
            </a:extLst>
          </p:cNvPr>
          <p:cNvPicPr>
            <a:picLocks noChangeAspect="1"/>
          </p:cNvPicPr>
          <p:nvPr/>
        </p:nvPicPr>
        <p:blipFill>
          <a:blip r:embed="rId2"/>
          <a:stretch>
            <a:fillRect/>
          </a:stretch>
        </p:blipFill>
        <p:spPr>
          <a:xfrm>
            <a:off x="341523" y="2008082"/>
            <a:ext cx="3899971" cy="599264"/>
          </a:xfrm>
          <a:prstGeom prst="rect">
            <a:avLst/>
          </a:prstGeom>
        </p:spPr>
      </p:pic>
      <p:sp>
        <p:nvSpPr>
          <p:cNvPr id="22" name="TextBox 21">
            <a:extLst>
              <a:ext uri="{FF2B5EF4-FFF2-40B4-BE49-F238E27FC236}">
                <a16:creationId xmlns:a16="http://schemas.microsoft.com/office/drawing/2014/main" id="{84AA0EF1-7316-41A0-80E7-EFB63EBBEFC9}"/>
              </a:ext>
            </a:extLst>
          </p:cNvPr>
          <p:cNvSpPr txBox="1"/>
          <p:nvPr/>
        </p:nvSpPr>
        <p:spPr>
          <a:xfrm>
            <a:off x="287362" y="2658621"/>
            <a:ext cx="4071644" cy="300082"/>
          </a:xfrm>
          <a:prstGeom prst="rect">
            <a:avLst/>
          </a:prstGeom>
          <a:solidFill>
            <a:schemeClr val="tx2">
              <a:lumMod val="20000"/>
              <a:lumOff val="80000"/>
            </a:schemeClr>
          </a:solidFill>
        </p:spPr>
        <p:txBody>
          <a:bodyPr wrap="square">
            <a:spAutoFit/>
          </a:bodyPr>
          <a:lstStyle/>
          <a:p>
            <a:r>
              <a:rPr lang="en-US" dirty="0"/>
              <a:t>the change in specific enthalpy is</a:t>
            </a:r>
          </a:p>
        </p:txBody>
      </p:sp>
      <p:pic>
        <p:nvPicPr>
          <p:cNvPr id="24" name="Picture 23">
            <a:extLst>
              <a:ext uri="{FF2B5EF4-FFF2-40B4-BE49-F238E27FC236}">
                <a16:creationId xmlns:a16="http://schemas.microsoft.com/office/drawing/2014/main" id="{F5C9AB27-4EE2-48FB-B1BD-7DA791E664B3}"/>
              </a:ext>
            </a:extLst>
          </p:cNvPr>
          <p:cNvPicPr>
            <a:picLocks noChangeAspect="1"/>
          </p:cNvPicPr>
          <p:nvPr/>
        </p:nvPicPr>
        <p:blipFill>
          <a:blip r:embed="rId3"/>
          <a:stretch>
            <a:fillRect/>
          </a:stretch>
        </p:blipFill>
        <p:spPr>
          <a:xfrm>
            <a:off x="287362" y="2975017"/>
            <a:ext cx="3954132" cy="638075"/>
          </a:xfrm>
          <a:prstGeom prst="rect">
            <a:avLst/>
          </a:prstGeom>
        </p:spPr>
      </p:pic>
      <p:pic>
        <p:nvPicPr>
          <p:cNvPr id="26" name="Picture 25">
            <a:extLst>
              <a:ext uri="{FF2B5EF4-FFF2-40B4-BE49-F238E27FC236}">
                <a16:creationId xmlns:a16="http://schemas.microsoft.com/office/drawing/2014/main" id="{83F25B88-0F56-48D7-9251-9EBBAC6498B8}"/>
              </a:ext>
            </a:extLst>
          </p:cNvPr>
          <p:cNvPicPr>
            <a:picLocks noChangeAspect="1"/>
          </p:cNvPicPr>
          <p:nvPr/>
        </p:nvPicPr>
        <p:blipFill>
          <a:blip r:embed="rId4"/>
          <a:stretch>
            <a:fillRect/>
          </a:stretch>
        </p:blipFill>
        <p:spPr>
          <a:xfrm>
            <a:off x="544422" y="3599329"/>
            <a:ext cx="3697072" cy="381209"/>
          </a:xfrm>
          <a:prstGeom prst="rect">
            <a:avLst/>
          </a:prstGeom>
        </p:spPr>
      </p:pic>
      <p:pic>
        <p:nvPicPr>
          <p:cNvPr id="28" name="Picture 27">
            <a:extLst>
              <a:ext uri="{FF2B5EF4-FFF2-40B4-BE49-F238E27FC236}">
                <a16:creationId xmlns:a16="http://schemas.microsoft.com/office/drawing/2014/main" id="{5B5D9C8C-E661-41E2-A127-BCF889C0FA26}"/>
              </a:ext>
            </a:extLst>
          </p:cNvPr>
          <p:cNvPicPr>
            <a:picLocks noChangeAspect="1"/>
          </p:cNvPicPr>
          <p:nvPr/>
        </p:nvPicPr>
        <p:blipFill>
          <a:blip r:embed="rId5"/>
          <a:stretch>
            <a:fillRect/>
          </a:stretch>
        </p:blipFill>
        <p:spPr>
          <a:xfrm>
            <a:off x="544422" y="4036553"/>
            <a:ext cx="3697072" cy="36085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24F0FB2-3316-4910-8E2D-D0670DBAD154}"/>
                  </a:ext>
                </a:extLst>
              </p:cNvPr>
              <p:cNvSpPr txBox="1"/>
              <p:nvPr/>
            </p:nvSpPr>
            <p:spPr>
              <a:xfrm>
                <a:off x="4562820" y="1430779"/>
                <a:ext cx="4581180" cy="507831"/>
              </a:xfrm>
              <a:prstGeom prst="rect">
                <a:avLst/>
              </a:prstGeom>
              <a:noFill/>
            </p:spPr>
            <p:txBody>
              <a:bodyPr wrap="square">
                <a:spAutoFit/>
              </a:bodyPr>
              <a:lstStyle/>
              <a:p>
                <a:r>
                  <a:rPr lang="en-US" dirty="0"/>
                  <a:t>For an ideal gas, the specific heat ratio, </a:t>
                </a:r>
                <a14:m>
                  <m:oMath xmlns:m="http://schemas.openxmlformats.org/officeDocument/2006/math">
                    <m:r>
                      <a:rPr lang="en-US" i="1" dirty="0" smtClean="0">
                        <a:latin typeface="Cambria Math" panose="02040503050406030204" pitchFamily="18" charset="0"/>
                      </a:rPr>
                      <m:t>𝑘</m:t>
                    </m:r>
                  </m:oMath>
                </a14:m>
                <a:r>
                  <a:rPr lang="en-US" dirty="0"/>
                  <a:t>, is also a function of temperature only</a:t>
                </a:r>
              </a:p>
            </p:txBody>
          </p:sp>
        </mc:Choice>
        <mc:Fallback xmlns="">
          <p:sp>
            <p:nvSpPr>
              <p:cNvPr id="30" name="TextBox 29">
                <a:extLst>
                  <a:ext uri="{FF2B5EF4-FFF2-40B4-BE49-F238E27FC236}">
                    <a16:creationId xmlns:a16="http://schemas.microsoft.com/office/drawing/2014/main" id="{524F0FB2-3316-4910-8E2D-D0670DBAD154}"/>
                  </a:ext>
                </a:extLst>
              </p:cNvPr>
              <p:cNvSpPr txBox="1">
                <a:spLocks noRot="1" noChangeAspect="1" noMove="1" noResize="1" noEditPoints="1" noAdjustHandles="1" noChangeArrowheads="1" noChangeShapeType="1" noTextEdit="1"/>
              </p:cNvSpPr>
              <p:nvPr/>
            </p:nvSpPr>
            <p:spPr>
              <a:xfrm>
                <a:off x="4562820" y="1430779"/>
                <a:ext cx="4581180" cy="507831"/>
              </a:xfrm>
              <a:prstGeom prst="rect">
                <a:avLst/>
              </a:prstGeom>
              <a:blipFill>
                <a:blip r:embed="rId6"/>
                <a:stretch>
                  <a:fillRect l="-266" t="-2410" b="-12048"/>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C27DF1DD-D39E-4569-88C3-9C3DF4F2757B}"/>
              </a:ext>
            </a:extLst>
          </p:cNvPr>
          <p:cNvPicPr>
            <a:picLocks noChangeAspect="1"/>
          </p:cNvPicPr>
          <p:nvPr/>
        </p:nvPicPr>
        <p:blipFill>
          <a:blip r:embed="rId7"/>
          <a:stretch>
            <a:fillRect/>
          </a:stretch>
        </p:blipFill>
        <p:spPr>
          <a:xfrm>
            <a:off x="4990641" y="1969581"/>
            <a:ext cx="3286006" cy="441404"/>
          </a:xfrm>
          <a:prstGeom prst="rect">
            <a:avLst/>
          </a:prstGeom>
        </p:spPr>
      </p:pic>
      <p:pic>
        <p:nvPicPr>
          <p:cNvPr id="34" name="Picture 33">
            <a:extLst>
              <a:ext uri="{FF2B5EF4-FFF2-40B4-BE49-F238E27FC236}">
                <a16:creationId xmlns:a16="http://schemas.microsoft.com/office/drawing/2014/main" id="{631ADB2E-8A9E-44EE-992F-3A05CCD16BA3}"/>
              </a:ext>
            </a:extLst>
          </p:cNvPr>
          <p:cNvPicPr>
            <a:picLocks noChangeAspect="1"/>
          </p:cNvPicPr>
          <p:nvPr/>
        </p:nvPicPr>
        <p:blipFill>
          <a:blip r:embed="rId8"/>
          <a:stretch>
            <a:fillRect/>
          </a:stretch>
        </p:blipFill>
        <p:spPr>
          <a:xfrm>
            <a:off x="5098402" y="2536217"/>
            <a:ext cx="3286006" cy="1076875"/>
          </a:xfrm>
          <a:prstGeom prst="rect">
            <a:avLst/>
          </a:prstGeom>
        </p:spPr>
      </p:pic>
      <p:pic>
        <p:nvPicPr>
          <p:cNvPr id="36" name="Picture 35">
            <a:extLst>
              <a:ext uri="{FF2B5EF4-FFF2-40B4-BE49-F238E27FC236}">
                <a16:creationId xmlns:a16="http://schemas.microsoft.com/office/drawing/2014/main" id="{B8960835-1EB0-4E3B-B8D8-8B448242312B}"/>
              </a:ext>
            </a:extLst>
          </p:cNvPr>
          <p:cNvPicPr>
            <a:picLocks noChangeAspect="1"/>
          </p:cNvPicPr>
          <p:nvPr/>
        </p:nvPicPr>
        <p:blipFill>
          <a:blip r:embed="rId9"/>
          <a:stretch>
            <a:fillRect/>
          </a:stretch>
        </p:blipFill>
        <p:spPr>
          <a:xfrm>
            <a:off x="4784996" y="2771531"/>
            <a:ext cx="3959268" cy="2931405"/>
          </a:xfrm>
          <a:prstGeom prst="rect">
            <a:avLst/>
          </a:prstGeom>
        </p:spPr>
      </p:pic>
    </p:spTree>
    <p:extLst>
      <p:ext uri="{BB962C8B-B14F-4D97-AF65-F5344CB8AC3E}">
        <p14:creationId xmlns:p14="http://schemas.microsoft.com/office/powerpoint/2010/main" val="18971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859EDB-C34D-4C7D-8EE8-B5314BAF8005}"/>
              </a:ext>
            </a:extLst>
          </p:cNvPr>
          <p:cNvSpPr>
            <a:spLocks noGrp="1"/>
          </p:cNvSpPr>
          <p:nvPr>
            <p:ph type="body" sz="half" idx="10"/>
          </p:nvPr>
        </p:nvSpPr>
        <p:spPr>
          <a:xfrm>
            <a:off x="287363" y="223017"/>
            <a:ext cx="8724435" cy="1157194"/>
          </a:xfrm>
        </p:spPr>
        <p:txBody>
          <a:bodyPr/>
          <a:lstStyle/>
          <a:p>
            <a:r>
              <a:rPr lang="en-US" sz="3200" dirty="0"/>
              <a:t>Applying the Energy Balance Using Ideal Gas Tables, Constant Specific Heats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084C97B-35D3-4414-8F1D-10A02ACBBFFF}"/>
                  </a:ext>
                </a:extLst>
              </p:cNvPr>
              <p:cNvSpPr txBox="1"/>
              <p:nvPr/>
            </p:nvSpPr>
            <p:spPr>
              <a:xfrm>
                <a:off x="287363" y="1380211"/>
                <a:ext cx="8316810" cy="720197"/>
              </a:xfrm>
              <a:prstGeom prst="rect">
                <a:avLst/>
              </a:prstGeom>
              <a:solidFill>
                <a:schemeClr val="bg2"/>
              </a:solidFill>
            </p:spPr>
            <p:txBody>
              <a:bodyPr wrap="square">
                <a:spAutoFit/>
              </a:bodyPr>
              <a:lstStyle/>
              <a:p>
                <a:r>
                  <a:rPr lang="en-US" dirty="0"/>
                  <a:t>For a number of common gases, evaluations of specific internal energy and enthalpy changes are facilitated by the use of the ideal gas tables, Tables A-22 and A-23, which give </a:t>
                </a:r>
                <a14:m>
                  <m:oMath xmlns:m="http://schemas.openxmlformats.org/officeDocument/2006/math">
                    <m:r>
                      <a:rPr lang="en-US" i="1" dirty="0" smtClean="0">
                        <a:latin typeface="Cambria Math" panose="02040503050406030204" pitchFamily="18" charset="0"/>
                      </a:rPr>
                      <m:t>𝑢</m:t>
                    </m:r>
                  </m:oMath>
                </a14:m>
                <a:r>
                  <a:rPr lang="en-US" dirty="0"/>
                  <a:t> and </a:t>
                </a:r>
                <a14:m>
                  <m:oMath xmlns:m="http://schemas.openxmlformats.org/officeDocument/2006/math">
                    <m:r>
                      <a:rPr lang="en-US" i="1" dirty="0" smtClean="0">
                        <a:latin typeface="Cambria Math" panose="02040503050406030204" pitchFamily="18" charset="0"/>
                      </a:rPr>
                      <m:t>h</m:t>
                    </m:r>
                  </m:oMath>
                </a14:m>
                <a:r>
                  <a:rPr lang="en-US" dirty="0"/>
                  <a:t> (or </a:t>
                </a:r>
                <a14:m>
                  <m:oMath xmlns:m="http://schemas.openxmlformats.org/officeDocument/2006/math">
                    <m:acc>
                      <m:accPr>
                        <m:chr m:val="̅"/>
                        <m:ctrlPr>
                          <a:rPr lang="en-US" i="1" dirty="0" smtClean="0">
                            <a:latin typeface="Cambria Math" panose="02040503050406030204" pitchFamily="18" charset="0"/>
                          </a:rPr>
                        </m:ctrlPr>
                      </m:accPr>
                      <m:e>
                        <m:r>
                          <a:rPr lang="en-US" i="1" dirty="0">
                            <a:latin typeface="Cambria Math" panose="02040503050406030204" pitchFamily="18" charset="0"/>
                          </a:rPr>
                          <m:t>𝑢</m:t>
                        </m:r>
                      </m:e>
                    </m:acc>
                  </m:oMath>
                </a14:m>
                <a:r>
                  <a:rPr lang="en-US" dirty="0"/>
                  <a:t> and </a:t>
                </a:r>
                <a14:m>
                  <m:oMath xmlns:m="http://schemas.openxmlformats.org/officeDocument/2006/math">
                    <m:acc>
                      <m:accPr>
                        <m:chr m:val="̅"/>
                        <m:ctrlPr>
                          <a:rPr lang="en-US" i="1" dirty="0">
                            <a:latin typeface="Cambria Math" panose="02040503050406030204" pitchFamily="18" charset="0"/>
                          </a:rPr>
                        </m:ctrlPr>
                      </m:accPr>
                      <m:e>
                        <m:r>
                          <a:rPr lang="en-US" b="0" i="1" dirty="0" smtClean="0">
                            <a:latin typeface="Cambria Math" panose="02040503050406030204" pitchFamily="18" charset="0"/>
                          </a:rPr>
                          <m:t>h</m:t>
                        </m:r>
                      </m:e>
                    </m:acc>
                  </m:oMath>
                </a14:m>
                <a:r>
                  <a:rPr lang="en-US" dirty="0"/>
                  <a:t>) versus temperature.</a:t>
                </a:r>
              </a:p>
            </p:txBody>
          </p:sp>
        </mc:Choice>
        <mc:Fallback xmlns="">
          <p:sp>
            <p:nvSpPr>
              <p:cNvPr id="10" name="TextBox 9">
                <a:extLst>
                  <a:ext uri="{FF2B5EF4-FFF2-40B4-BE49-F238E27FC236}">
                    <a16:creationId xmlns:a16="http://schemas.microsoft.com/office/drawing/2014/main" id="{0084C97B-35D3-4414-8F1D-10A02ACBBFFF}"/>
                  </a:ext>
                </a:extLst>
              </p:cNvPr>
              <p:cNvSpPr txBox="1">
                <a:spLocks noRot="1" noChangeAspect="1" noMove="1" noResize="1" noEditPoints="1" noAdjustHandles="1" noChangeArrowheads="1" noChangeShapeType="1" noTextEdit="1"/>
              </p:cNvSpPr>
              <p:nvPr/>
            </p:nvSpPr>
            <p:spPr>
              <a:xfrm>
                <a:off x="287363" y="1380211"/>
                <a:ext cx="8316810" cy="720197"/>
              </a:xfrm>
              <a:prstGeom prst="rect">
                <a:avLst/>
              </a:prstGeom>
              <a:blipFill>
                <a:blip r:embed="rId2"/>
                <a:stretch>
                  <a:fillRect l="-147" t="-840" b="-756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FACB47A-5988-4A7D-ACC2-C40DF648CBF2}"/>
              </a:ext>
            </a:extLst>
          </p:cNvPr>
          <p:cNvSpPr txBox="1"/>
          <p:nvPr/>
        </p:nvSpPr>
        <p:spPr>
          <a:xfrm>
            <a:off x="287363" y="2163501"/>
            <a:ext cx="8316810" cy="300082"/>
          </a:xfrm>
          <a:prstGeom prst="rect">
            <a:avLst/>
          </a:prstGeom>
          <a:solidFill>
            <a:srgbClr val="00FFFF"/>
          </a:solidFill>
        </p:spPr>
        <p:txBody>
          <a:bodyPr wrap="square">
            <a:spAutoFit/>
          </a:bodyPr>
          <a:lstStyle/>
          <a:p>
            <a:r>
              <a:rPr lang="en-US" dirty="0"/>
              <a:t>To obtain enthalpy versus temperature,</a:t>
            </a:r>
          </a:p>
        </p:txBody>
      </p:sp>
      <p:pic>
        <p:nvPicPr>
          <p:cNvPr id="13" name="Picture 12">
            <a:extLst>
              <a:ext uri="{FF2B5EF4-FFF2-40B4-BE49-F238E27FC236}">
                <a16:creationId xmlns:a16="http://schemas.microsoft.com/office/drawing/2014/main" id="{08540B65-7B4D-4E9C-A518-D8BFCFFD50FC}"/>
              </a:ext>
            </a:extLst>
          </p:cNvPr>
          <p:cNvPicPr>
            <a:picLocks noChangeAspect="1"/>
          </p:cNvPicPr>
          <p:nvPr/>
        </p:nvPicPr>
        <p:blipFill>
          <a:blip r:embed="rId3"/>
          <a:stretch>
            <a:fillRect/>
          </a:stretch>
        </p:blipFill>
        <p:spPr>
          <a:xfrm>
            <a:off x="2542773" y="2451308"/>
            <a:ext cx="2603267" cy="536756"/>
          </a:xfrm>
          <a:prstGeom prst="rect">
            <a:avLst/>
          </a:prstGeom>
        </p:spPr>
      </p:pic>
      <p:sp>
        <p:nvSpPr>
          <p:cNvPr id="15" name="TextBox 14">
            <a:extLst>
              <a:ext uri="{FF2B5EF4-FFF2-40B4-BE49-F238E27FC236}">
                <a16:creationId xmlns:a16="http://schemas.microsoft.com/office/drawing/2014/main" id="{83ECAFF3-22F2-4731-94C5-2F9E1A2E4F76}"/>
              </a:ext>
            </a:extLst>
          </p:cNvPr>
          <p:cNvSpPr txBox="1"/>
          <p:nvPr/>
        </p:nvSpPr>
        <p:spPr>
          <a:xfrm>
            <a:off x="287363" y="3004913"/>
            <a:ext cx="8316810" cy="300082"/>
          </a:xfrm>
          <a:prstGeom prst="rect">
            <a:avLst/>
          </a:prstGeom>
          <a:solidFill>
            <a:srgbClr val="FFC000"/>
          </a:solidFill>
        </p:spPr>
        <p:txBody>
          <a:bodyPr wrap="square">
            <a:spAutoFit/>
          </a:bodyPr>
          <a:lstStyle/>
          <a:p>
            <a:r>
              <a:rPr lang="en-US" dirty="0"/>
              <a:t>Accordingly, a tabulation of enthalpy versus temperature is developed through the integral</a:t>
            </a:r>
          </a:p>
        </p:txBody>
      </p:sp>
      <p:pic>
        <p:nvPicPr>
          <p:cNvPr id="17" name="Picture 16">
            <a:extLst>
              <a:ext uri="{FF2B5EF4-FFF2-40B4-BE49-F238E27FC236}">
                <a16:creationId xmlns:a16="http://schemas.microsoft.com/office/drawing/2014/main" id="{F07691ED-4CAD-4A4D-B835-ED69A5E942D8}"/>
              </a:ext>
            </a:extLst>
          </p:cNvPr>
          <p:cNvPicPr>
            <a:picLocks noChangeAspect="1"/>
          </p:cNvPicPr>
          <p:nvPr/>
        </p:nvPicPr>
        <p:blipFill>
          <a:blip r:embed="rId4"/>
          <a:stretch>
            <a:fillRect/>
          </a:stretch>
        </p:blipFill>
        <p:spPr>
          <a:xfrm>
            <a:off x="2634213" y="3336802"/>
            <a:ext cx="3294147" cy="456780"/>
          </a:xfrm>
          <a:prstGeom prst="rect">
            <a:avLst/>
          </a:prstGeom>
        </p:spPr>
      </p:pic>
      <p:sp>
        <p:nvSpPr>
          <p:cNvPr id="18" name="TextBox 17">
            <a:extLst>
              <a:ext uri="{FF2B5EF4-FFF2-40B4-BE49-F238E27FC236}">
                <a16:creationId xmlns:a16="http://schemas.microsoft.com/office/drawing/2014/main" id="{FE6FECCC-35B6-41DB-AAE6-C4E1FF8575A6}"/>
              </a:ext>
            </a:extLst>
          </p:cNvPr>
          <p:cNvSpPr txBox="1"/>
          <p:nvPr/>
        </p:nvSpPr>
        <p:spPr>
          <a:xfrm>
            <a:off x="287363" y="3825389"/>
            <a:ext cx="4581180" cy="300082"/>
          </a:xfrm>
          <a:prstGeom prst="rect">
            <a:avLst/>
          </a:prstGeom>
          <a:noFill/>
        </p:spPr>
        <p:txBody>
          <a:bodyPr wrap="square">
            <a:spAutoFit/>
          </a:bodyPr>
          <a:lstStyle/>
          <a:p>
            <a:r>
              <a:rPr lang="en-US" dirty="0"/>
              <a:t>When the specific heats are taken as constants,</a:t>
            </a:r>
          </a:p>
        </p:txBody>
      </p:sp>
      <p:pic>
        <p:nvPicPr>
          <p:cNvPr id="19" name="Picture 18">
            <a:extLst>
              <a:ext uri="{FF2B5EF4-FFF2-40B4-BE49-F238E27FC236}">
                <a16:creationId xmlns:a16="http://schemas.microsoft.com/office/drawing/2014/main" id="{C479DF48-620D-431D-95B4-E543488DA32D}"/>
              </a:ext>
            </a:extLst>
          </p:cNvPr>
          <p:cNvPicPr>
            <a:picLocks noChangeAspect="1"/>
          </p:cNvPicPr>
          <p:nvPr/>
        </p:nvPicPr>
        <p:blipFill>
          <a:blip r:embed="rId5"/>
          <a:stretch>
            <a:fillRect/>
          </a:stretch>
        </p:blipFill>
        <p:spPr>
          <a:xfrm>
            <a:off x="2208331" y="4125471"/>
            <a:ext cx="3720029" cy="660727"/>
          </a:xfrm>
          <a:prstGeom prst="rect">
            <a:avLst/>
          </a:prstGeom>
        </p:spPr>
      </p:pic>
      <p:pic>
        <p:nvPicPr>
          <p:cNvPr id="20" name="Picture 19">
            <a:extLst>
              <a:ext uri="{FF2B5EF4-FFF2-40B4-BE49-F238E27FC236}">
                <a16:creationId xmlns:a16="http://schemas.microsoft.com/office/drawing/2014/main" id="{A383B557-91EC-48C1-AEAA-B6B753366FBC}"/>
              </a:ext>
            </a:extLst>
          </p:cNvPr>
          <p:cNvPicPr>
            <a:picLocks noChangeAspect="1"/>
          </p:cNvPicPr>
          <p:nvPr/>
        </p:nvPicPr>
        <p:blipFill>
          <a:blip r:embed="rId6"/>
          <a:stretch>
            <a:fillRect/>
          </a:stretch>
        </p:blipFill>
        <p:spPr>
          <a:xfrm>
            <a:off x="2247763" y="4833442"/>
            <a:ext cx="3193285" cy="881558"/>
          </a:xfrm>
          <a:prstGeom prst="rect">
            <a:avLst/>
          </a:prstGeom>
        </p:spPr>
      </p:pic>
    </p:spTree>
    <p:extLst>
      <p:ext uri="{BB962C8B-B14F-4D97-AF65-F5344CB8AC3E}">
        <p14:creationId xmlns:p14="http://schemas.microsoft.com/office/powerpoint/2010/main" val="22454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40A45-F4BE-4D3C-840F-B248F90DC961}"/>
              </a:ext>
            </a:extLst>
          </p:cNvPr>
          <p:cNvPicPr>
            <a:picLocks noChangeAspect="1"/>
          </p:cNvPicPr>
          <p:nvPr/>
        </p:nvPicPr>
        <p:blipFill>
          <a:blip r:embed="rId2"/>
          <a:stretch>
            <a:fillRect/>
          </a:stretch>
        </p:blipFill>
        <p:spPr>
          <a:xfrm>
            <a:off x="0" y="0"/>
            <a:ext cx="4572000" cy="4145209"/>
          </a:xfrm>
          <a:prstGeom prst="rect">
            <a:avLst/>
          </a:prstGeom>
        </p:spPr>
      </p:pic>
      <p:pic>
        <p:nvPicPr>
          <p:cNvPr id="5" name="Picture 4">
            <a:extLst>
              <a:ext uri="{FF2B5EF4-FFF2-40B4-BE49-F238E27FC236}">
                <a16:creationId xmlns:a16="http://schemas.microsoft.com/office/drawing/2014/main" id="{2BF47EDC-56A0-433C-AC66-CC21C9ABFBB5}"/>
              </a:ext>
            </a:extLst>
          </p:cNvPr>
          <p:cNvPicPr>
            <a:picLocks noChangeAspect="1"/>
          </p:cNvPicPr>
          <p:nvPr/>
        </p:nvPicPr>
        <p:blipFill rotWithShape="1">
          <a:blip r:embed="rId3"/>
          <a:srcRect t="41600"/>
          <a:stretch/>
        </p:blipFill>
        <p:spPr>
          <a:xfrm>
            <a:off x="4638391" y="120315"/>
            <a:ext cx="4505609" cy="1900989"/>
          </a:xfrm>
          <a:prstGeom prst="rect">
            <a:avLst/>
          </a:prstGeom>
        </p:spPr>
      </p:pic>
      <p:pic>
        <p:nvPicPr>
          <p:cNvPr id="10" name="Picture 9">
            <a:extLst>
              <a:ext uri="{FF2B5EF4-FFF2-40B4-BE49-F238E27FC236}">
                <a16:creationId xmlns:a16="http://schemas.microsoft.com/office/drawing/2014/main" id="{CDD2C445-3471-4B4D-80E4-8DE52C0A3151}"/>
              </a:ext>
            </a:extLst>
          </p:cNvPr>
          <p:cNvPicPr>
            <a:picLocks noChangeAspect="1"/>
          </p:cNvPicPr>
          <p:nvPr/>
        </p:nvPicPr>
        <p:blipFill rotWithShape="1">
          <a:blip r:embed="rId3"/>
          <a:srcRect b="58154"/>
          <a:stretch/>
        </p:blipFill>
        <p:spPr>
          <a:xfrm>
            <a:off x="32682" y="4145209"/>
            <a:ext cx="4505609" cy="1362115"/>
          </a:xfrm>
          <a:prstGeom prst="rect">
            <a:avLst/>
          </a:prstGeom>
        </p:spPr>
      </p:pic>
      <p:pic>
        <p:nvPicPr>
          <p:cNvPr id="11" name="Picture 10">
            <a:extLst>
              <a:ext uri="{FF2B5EF4-FFF2-40B4-BE49-F238E27FC236}">
                <a16:creationId xmlns:a16="http://schemas.microsoft.com/office/drawing/2014/main" id="{91743E85-1DEB-4481-B240-8BFE90FC8F14}"/>
              </a:ext>
            </a:extLst>
          </p:cNvPr>
          <p:cNvPicPr>
            <a:picLocks noChangeAspect="1"/>
          </p:cNvPicPr>
          <p:nvPr/>
        </p:nvPicPr>
        <p:blipFill>
          <a:blip r:embed="rId4"/>
          <a:stretch>
            <a:fillRect/>
          </a:stretch>
        </p:blipFill>
        <p:spPr>
          <a:xfrm>
            <a:off x="4638391" y="2098886"/>
            <a:ext cx="4505609" cy="2152445"/>
          </a:xfrm>
          <a:prstGeom prst="rect">
            <a:avLst/>
          </a:prstGeom>
        </p:spPr>
      </p:pic>
    </p:spTree>
    <p:extLst>
      <p:ext uri="{BB962C8B-B14F-4D97-AF65-F5344CB8AC3E}">
        <p14:creationId xmlns:p14="http://schemas.microsoft.com/office/powerpoint/2010/main" val="1594980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898B06-19F7-45FC-A3DA-F454F13392DE}"/>
              </a:ext>
            </a:extLst>
          </p:cNvPr>
          <p:cNvPicPr>
            <a:picLocks noChangeAspect="1"/>
          </p:cNvPicPr>
          <p:nvPr/>
        </p:nvPicPr>
        <p:blipFill>
          <a:blip r:embed="rId2"/>
          <a:stretch>
            <a:fillRect/>
          </a:stretch>
        </p:blipFill>
        <p:spPr>
          <a:xfrm>
            <a:off x="1" y="0"/>
            <a:ext cx="4572000" cy="4038954"/>
          </a:xfrm>
          <a:prstGeom prst="rect">
            <a:avLst/>
          </a:prstGeom>
        </p:spPr>
      </p:pic>
      <p:pic>
        <p:nvPicPr>
          <p:cNvPr id="8" name="Picture 7">
            <a:extLst>
              <a:ext uri="{FF2B5EF4-FFF2-40B4-BE49-F238E27FC236}">
                <a16:creationId xmlns:a16="http://schemas.microsoft.com/office/drawing/2014/main" id="{9D8BADCA-E246-4817-ADA0-52789BA278E9}"/>
              </a:ext>
            </a:extLst>
          </p:cNvPr>
          <p:cNvPicPr>
            <a:picLocks noChangeAspect="1"/>
          </p:cNvPicPr>
          <p:nvPr/>
        </p:nvPicPr>
        <p:blipFill>
          <a:blip r:embed="rId3"/>
          <a:stretch>
            <a:fillRect/>
          </a:stretch>
        </p:blipFill>
        <p:spPr>
          <a:xfrm>
            <a:off x="4572001" y="124858"/>
            <a:ext cx="4571998" cy="4659472"/>
          </a:xfrm>
          <a:prstGeom prst="rect">
            <a:avLst/>
          </a:prstGeom>
        </p:spPr>
      </p:pic>
    </p:spTree>
    <p:extLst>
      <p:ext uri="{BB962C8B-B14F-4D97-AF65-F5344CB8AC3E}">
        <p14:creationId xmlns:p14="http://schemas.microsoft.com/office/powerpoint/2010/main" val="2827505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8708AF-F95D-4F2D-B39D-D9610424F241}"/>
              </a:ext>
            </a:extLst>
          </p:cNvPr>
          <p:cNvSpPr>
            <a:spLocks noGrp="1"/>
          </p:cNvSpPr>
          <p:nvPr>
            <p:ph type="body" sz="half" idx="10"/>
          </p:nvPr>
        </p:nvSpPr>
        <p:spPr>
          <a:xfrm>
            <a:off x="287363" y="223017"/>
            <a:ext cx="7975288" cy="1157194"/>
          </a:xfrm>
        </p:spPr>
        <p:txBody>
          <a:bodyPr/>
          <a:lstStyle/>
          <a:p>
            <a:r>
              <a:rPr lang="en-US" dirty="0"/>
              <a:t>Polytropic Process Relations</a:t>
            </a:r>
          </a:p>
        </p:txBody>
      </p:sp>
      <p:sp>
        <p:nvSpPr>
          <p:cNvPr id="12" name="TextBox 11">
            <a:extLst>
              <a:ext uri="{FF2B5EF4-FFF2-40B4-BE49-F238E27FC236}">
                <a16:creationId xmlns:a16="http://schemas.microsoft.com/office/drawing/2014/main" id="{3C99250A-CFBE-46FE-8C83-4EDE322FBD41}"/>
              </a:ext>
            </a:extLst>
          </p:cNvPr>
          <p:cNvSpPr txBox="1"/>
          <p:nvPr/>
        </p:nvSpPr>
        <p:spPr>
          <a:xfrm>
            <a:off x="287363" y="1172442"/>
            <a:ext cx="1618555" cy="300082"/>
          </a:xfrm>
          <a:prstGeom prst="rect">
            <a:avLst/>
          </a:prstGeom>
          <a:solidFill>
            <a:srgbClr val="00FF00"/>
          </a:solidFill>
        </p:spPr>
        <p:txBody>
          <a:bodyPr wrap="square">
            <a:spAutoFit/>
          </a:bodyPr>
          <a:lstStyle/>
          <a:p>
            <a:r>
              <a:rPr lang="en-US" dirty="0"/>
              <a:t>polytropic process</a:t>
            </a:r>
          </a:p>
        </p:txBody>
      </p:sp>
      <p:pic>
        <p:nvPicPr>
          <p:cNvPr id="14" name="Picture 13">
            <a:extLst>
              <a:ext uri="{FF2B5EF4-FFF2-40B4-BE49-F238E27FC236}">
                <a16:creationId xmlns:a16="http://schemas.microsoft.com/office/drawing/2014/main" id="{12416A3B-FB29-4C2A-AEDD-89A7E0E275E9}"/>
              </a:ext>
            </a:extLst>
          </p:cNvPr>
          <p:cNvPicPr>
            <a:picLocks noChangeAspect="1"/>
          </p:cNvPicPr>
          <p:nvPr/>
        </p:nvPicPr>
        <p:blipFill>
          <a:blip r:embed="rId2"/>
          <a:stretch>
            <a:fillRect/>
          </a:stretch>
        </p:blipFill>
        <p:spPr>
          <a:xfrm>
            <a:off x="3719916" y="1149157"/>
            <a:ext cx="1131180" cy="346652"/>
          </a:xfrm>
          <a:prstGeom prst="rect">
            <a:avLst/>
          </a:prstGeom>
        </p:spPr>
      </p:pic>
      <p:sp>
        <p:nvSpPr>
          <p:cNvPr id="16" name="TextBox 15">
            <a:extLst>
              <a:ext uri="{FF2B5EF4-FFF2-40B4-BE49-F238E27FC236}">
                <a16:creationId xmlns:a16="http://schemas.microsoft.com/office/drawing/2014/main" id="{4C3364D8-E658-4E56-81E8-CA8C8B5FD887}"/>
              </a:ext>
            </a:extLst>
          </p:cNvPr>
          <p:cNvSpPr txBox="1"/>
          <p:nvPr/>
        </p:nvSpPr>
        <p:spPr>
          <a:xfrm>
            <a:off x="287363" y="1601641"/>
            <a:ext cx="8599576" cy="300082"/>
          </a:xfrm>
          <a:prstGeom prst="rect">
            <a:avLst/>
          </a:prstGeom>
          <a:solidFill>
            <a:srgbClr val="00B0F0"/>
          </a:solidFill>
        </p:spPr>
        <p:txBody>
          <a:bodyPr wrap="square">
            <a:spAutoFit/>
          </a:bodyPr>
          <a:lstStyle/>
          <a:p>
            <a:r>
              <a:rPr lang="en-US" dirty="0"/>
              <a:t>For a polytropic process between two states</a:t>
            </a:r>
          </a:p>
        </p:txBody>
      </p:sp>
      <p:pic>
        <p:nvPicPr>
          <p:cNvPr id="18" name="Picture 17">
            <a:extLst>
              <a:ext uri="{FF2B5EF4-FFF2-40B4-BE49-F238E27FC236}">
                <a16:creationId xmlns:a16="http://schemas.microsoft.com/office/drawing/2014/main" id="{097CE1F5-615C-4188-9E96-FF23A211F806}"/>
              </a:ext>
            </a:extLst>
          </p:cNvPr>
          <p:cNvPicPr>
            <a:picLocks noChangeAspect="1"/>
          </p:cNvPicPr>
          <p:nvPr/>
        </p:nvPicPr>
        <p:blipFill>
          <a:blip r:embed="rId3"/>
          <a:stretch>
            <a:fillRect/>
          </a:stretch>
        </p:blipFill>
        <p:spPr>
          <a:xfrm>
            <a:off x="3755432" y="1935500"/>
            <a:ext cx="1047922" cy="323777"/>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43E9A91-D4EB-4DD9-9C1F-515C2A8368F3}"/>
                  </a:ext>
                </a:extLst>
              </p:cNvPr>
              <p:cNvSpPr txBox="1"/>
              <p:nvPr/>
            </p:nvSpPr>
            <p:spPr>
              <a:xfrm>
                <a:off x="287362" y="2187627"/>
                <a:ext cx="8599577" cy="715581"/>
              </a:xfrm>
              <a:prstGeom prst="rect">
                <a:avLst/>
              </a:prstGeom>
              <a:solidFill>
                <a:schemeClr val="bg2"/>
              </a:solidFill>
            </p:spPr>
            <p:txBody>
              <a:bodyPr wrap="square">
                <a:spAutoFit/>
              </a:bodyPr>
              <a:lstStyle/>
              <a:p>
                <a:r>
                  <a:rPr lang="en-US" dirty="0"/>
                  <a:t>The exponent </a:t>
                </a:r>
                <a14:m>
                  <m:oMath xmlns:m="http://schemas.openxmlformats.org/officeDocument/2006/math">
                    <m:r>
                      <a:rPr lang="en-US" i="1" dirty="0" smtClean="0">
                        <a:latin typeface="Cambria Math" panose="02040503050406030204" pitchFamily="18" charset="0"/>
                      </a:rPr>
                      <m:t>𝑛</m:t>
                    </m:r>
                  </m:oMath>
                </a14:m>
                <a:r>
                  <a:rPr lang="en-US" dirty="0"/>
                  <a:t> may take on any value from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to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depending on the particular process. When </a:t>
                </a:r>
                <a14:m>
                  <m:oMath xmlns:m="http://schemas.openxmlformats.org/officeDocument/2006/math">
                    <m:r>
                      <a:rPr lang="en-US" i="1" dirty="0" smtClean="0">
                        <a:latin typeface="Cambria Math" panose="02040503050406030204" pitchFamily="18" charset="0"/>
                      </a:rPr>
                      <m:t>𝑛</m:t>
                    </m:r>
                    <m:r>
                      <a:rPr lang="en-US" b="0" i="1" dirty="0" smtClean="0">
                        <a:latin typeface="Cambria Math" panose="02040503050406030204" pitchFamily="18" charset="0"/>
                      </a:rPr>
                      <m:t>=0</m:t>
                    </m:r>
                  </m:oMath>
                </a14:m>
                <a:r>
                  <a:rPr lang="en-US" dirty="0"/>
                  <a:t>, the process is an </a:t>
                </a:r>
                <a:r>
                  <a:rPr lang="en-US" b="1" i="1" dirty="0"/>
                  <a:t>isobaric (constant-pressure) process</a:t>
                </a:r>
                <a:r>
                  <a:rPr lang="en-US" dirty="0"/>
                  <a:t>, and when </a:t>
                </a:r>
                <a14:m>
                  <m:oMath xmlns:m="http://schemas.openxmlformats.org/officeDocument/2006/math">
                    <m:r>
                      <a:rPr lang="en-US" i="1" dirty="0" smtClean="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m:t>
                    </m:r>
                  </m:oMath>
                </a14:m>
                <a:r>
                  <a:rPr lang="en-US" dirty="0"/>
                  <a:t> the process is an </a:t>
                </a:r>
                <a:r>
                  <a:rPr lang="en-US" b="1" i="1" dirty="0"/>
                  <a:t>isometric (constant-volume) process</a:t>
                </a:r>
                <a:r>
                  <a:rPr lang="en-US" dirty="0"/>
                  <a:t>.</a:t>
                </a:r>
              </a:p>
            </p:txBody>
          </p:sp>
        </mc:Choice>
        <mc:Fallback xmlns="">
          <p:sp>
            <p:nvSpPr>
              <p:cNvPr id="20" name="TextBox 19">
                <a:extLst>
                  <a:ext uri="{FF2B5EF4-FFF2-40B4-BE49-F238E27FC236}">
                    <a16:creationId xmlns:a16="http://schemas.microsoft.com/office/drawing/2014/main" id="{943E9A91-D4EB-4DD9-9C1F-515C2A8368F3}"/>
                  </a:ext>
                </a:extLst>
              </p:cNvPr>
              <p:cNvSpPr txBox="1">
                <a:spLocks noRot="1" noChangeAspect="1" noMove="1" noResize="1" noEditPoints="1" noAdjustHandles="1" noChangeArrowheads="1" noChangeShapeType="1" noTextEdit="1"/>
              </p:cNvSpPr>
              <p:nvPr/>
            </p:nvSpPr>
            <p:spPr>
              <a:xfrm>
                <a:off x="287362" y="2187627"/>
                <a:ext cx="8599577" cy="715581"/>
              </a:xfrm>
              <a:prstGeom prst="rect">
                <a:avLst/>
              </a:prstGeom>
              <a:blipFill>
                <a:blip r:embed="rId4"/>
                <a:stretch>
                  <a:fillRect l="-142" t="-1709" b="-8547"/>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3EC3A787-BE01-4389-A7C5-590BE6790CC7}"/>
              </a:ext>
            </a:extLst>
          </p:cNvPr>
          <p:cNvPicPr>
            <a:picLocks noChangeAspect="1"/>
          </p:cNvPicPr>
          <p:nvPr/>
        </p:nvPicPr>
        <p:blipFill>
          <a:blip r:embed="rId5"/>
          <a:stretch>
            <a:fillRect/>
          </a:stretch>
        </p:blipFill>
        <p:spPr>
          <a:xfrm>
            <a:off x="3139807" y="3057366"/>
            <a:ext cx="3888955" cy="526483"/>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31E5F94-410D-4FD5-BE2B-4630F5B8AD41}"/>
                  </a:ext>
                </a:extLst>
              </p:cNvPr>
              <p:cNvSpPr txBox="1"/>
              <p:nvPr/>
            </p:nvSpPr>
            <p:spPr>
              <a:xfrm>
                <a:off x="287362" y="3066693"/>
                <a:ext cx="2628435" cy="507831"/>
              </a:xfrm>
              <a:prstGeom prst="rect">
                <a:avLst/>
              </a:prstGeom>
              <a:solidFill>
                <a:srgbClr val="00FF00"/>
              </a:solidFill>
            </p:spPr>
            <p:txBody>
              <a:bodyPr wrap="square">
                <a:spAutoFit/>
              </a:bodyPr>
              <a:lstStyle>
                <a:defPPr>
                  <a:defRPr lang="en-US"/>
                </a:defPPr>
              </a:lstStyle>
              <a:p>
                <a:r>
                  <a:rPr lang="en-US" dirty="0"/>
                  <a:t>For a polytropic process, for any exponent </a:t>
                </a:r>
                <a14:m>
                  <m:oMath xmlns:m="http://schemas.openxmlformats.org/officeDocument/2006/math">
                    <m:r>
                      <a:rPr lang="en-US" i="1" dirty="0" smtClean="0">
                        <a:latin typeface="Cambria Math" panose="02040503050406030204" pitchFamily="18" charset="0"/>
                      </a:rPr>
                      <m:t>𝑛</m:t>
                    </m:r>
                  </m:oMath>
                </a14:m>
                <a:r>
                  <a:rPr lang="en-US" dirty="0"/>
                  <a:t> except </a:t>
                </a:r>
                <a14:m>
                  <m:oMath xmlns:m="http://schemas.openxmlformats.org/officeDocument/2006/math">
                    <m:r>
                      <a:rPr lang="en-US" i="1" dirty="0" smtClean="0">
                        <a:latin typeface="Cambria Math" panose="02040503050406030204" pitchFamily="18" charset="0"/>
                      </a:rPr>
                      <m:t>𝑛</m:t>
                    </m:r>
                    <m:r>
                      <a:rPr lang="en-US" b="0" i="1" dirty="0" smtClean="0">
                        <a:latin typeface="Cambria Math" panose="02040503050406030204" pitchFamily="18" charset="0"/>
                      </a:rPr>
                      <m:t>=1</m:t>
                    </m:r>
                  </m:oMath>
                </a14:m>
                <a:endParaRPr lang="en-US" dirty="0"/>
              </a:p>
            </p:txBody>
          </p:sp>
        </mc:Choice>
        <mc:Fallback xmlns="">
          <p:sp>
            <p:nvSpPr>
              <p:cNvPr id="24" name="TextBox 23">
                <a:extLst>
                  <a:ext uri="{FF2B5EF4-FFF2-40B4-BE49-F238E27FC236}">
                    <a16:creationId xmlns:a16="http://schemas.microsoft.com/office/drawing/2014/main" id="{631E5F94-410D-4FD5-BE2B-4630F5B8AD41}"/>
                  </a:ext>
                </a:extLst>
              </p:cNvPr>
              <p:cNvSpPr txBox="1">
                <a:spLocks noRot="1" noChangeAspect="1" noMove="1" noResize="1" noEditPoints="1" noAdjustHandles="1" noChangeArrowheads="1" noChangeShapeType="1" noTextEdit="1"/>
              </p:cNvSpPr>
              <p:nvPr/>
            </p:nvSpPr>
            <p:spPr>
              <a:xfrm>
                <a:off x="287362" y="3066693"/>
                <a:ext cx="2628435" cy="507831"/>
              </a:xfrm>
              <a:prstGeom prst="rect">
                <a:avLst/>
              </a:prstGeom>
              <a:blipFill>
                <a:blip r:embed="rId6"/>
                <a:stretch>
                  <a:fillRect l="-464" t="-1205" b="-12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DB3CCC2-C3BD-4F9F-8C75-4ADCB4AF4557}"/>
                  </a:ext>
                </a:extLst>
              </p:cNvPr>
              <p:cNvSpPr txBox="1"/>
              <p:nvPr/>
            </p:nvSpPr>
            <p:spPr>
              <a:xfrm>
                <a:off x="269916" y="3708460"/>
                <a:ext cx="2645881" cy="300082"/>
              </a:xfrm>
              <a:prstGeom prst="rect">
                <a:avLst/>
              </a:prstGeom>
              <a:solidFill>
                <a:srgbClr val="00FF00"/>
              </a:solidFill>
            </p:spPr>
            <p:txBody>
              <a:bodyPr wrap="square">
                <a:spAutoFit/>
              </a:bodyPr>
              <a:lstStyle>
                <a:defPPr>
                  <a:defRPr lang="en-US"/>
                </a:defPPr>
              </a:lstStyle>
              <a:p>
                <a:r>
                  <a:rPr lang="en-US" dirty="0"/>
                  <a:t>When </a:t>
                </a:r>
                <a14:m>
                  <m:oMath xmlns:m="http://schemas.openxmlformats.org/officeDocument/2006/math">
                    <m:r>
                      <a:rPr lang="en-US" dirty="0">
                        <a:latin typeface="Cambria Math" panose="02040503050406030204" pitchFamily="18" charset="0"/>
                      </a:rPr>
                      <m:t>𝑛</m:t>
                    </m:r>
                  </m:oMath>
                </a14:m>
                <a:r>
                  <a:rPr lang="en-US" dirty="0"/>
                  <a:t>=1,</a:t>
                </a:r>
              </a:p>
            </p:txBody>
          </p:sp>
        </mc:Choice>
        <mc:Fallback xmlns="">
          <p:sp>
            <p:nvSpPr>
              <p:cNvPr id="26" name="TextBox 25">
                <a:extLst>
                  <a:ext uri="{FF2B5EF4-FFF2-40B4-BE49-F238E27FC236}">
                    <a16:creationId xmlns:a16="http://schemas.microsoft.com/office/drawing/2014/main" id="{8DB3CCC2-C3BD-4F9F-8C75-4ADCB4AF4557}"/>
                  </a:ext>
                </a:extLst>
              </p:cNvPr>
              <p:cNvSpPr txBox="1">
                <a:spLocks noRot="1" noChangeAspect="1" noMove="1" noResize="1" noEditPoints="1" noAdjustHandles="1" noChangeArrowheads="1" noChangeShapeType="1" noTextEdit="1"/>
              </p:cNvSpPr>
              <p:nvPr/>
            </p:nvSpPr>
            <p:spPr>
              <a:xfrm>
                <a:off x="269916" y="3708460"/>
                <a:ext cx="2645881" cy="300082"/>
              </a:xfrm>
              <a:prstGeom prst="rect">
                <a:avLst/>
              </a:prstGeom>
              <a:blipFill>
                <a:blip r:embed="rId7"/>
                <a:stretch>
                  <a:fillRect l="-461" t="-2000" b="-18000"/>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BEF408D-09D5-471B-8555-5C3FD8E284CA}"/>
              </a:ext>
            </a:extLst>
          </p:cNvPr>
          <p:cNvPicPr>
            <a:picLocks noChangeAspect="1"/>
          </p:cNvPicPr>
          <p:nvPr/>
        </p:nvPicPr>
        <p:blipFill>
          <a:blip r:embed="rId8"/>
          <a:stretch>
            <a:fillRect/>
          </a:stretch>
        </p:blipFill>
        <p:spPr>
          <a:xfrm>
            <a:off x="3139807" y="3647747"/>
            <a:ext cx="3962401" cy="474347"/>
          </a:xfrm>
          <a:prstGeom prst="rect">
            <a:avLst/>
          </a:prstGeom>
        </p:spPr>
      </p:pic>
      <p:pic>
        <p:nvPicPr>
          <p:cNvPr id="30" name="Picture 29">
            <a:extLst>
              <a:ext uri="{FF2B5EF4-FFF2-40B4-BE49-F238E27FC236}">
                <a16:creationId xmlns:a16="http://schemas.microsoft.com/office/drawing/2014/main" id="{4305A264-8DCA-467F-84AF-9197412B0262}"/>
              </a:ext>
            </a:extLst>
          </p:cNvPr>
          <p:cNvPicPr>
            <a:picLocks noChangeAspect="1"/>
          </p:cNvPicPr>
          <p:nvPr/>
        </p:nvPicPr>
        <p:blipFill>
          <a:blip r:embed="rId9"/>
          <a:stretch>
            <a:fillRect/>
          </a:stretch>
        </p:blipFill>
        <p:spPr>
          <a:xfrm>
            <a:off x="2592636" y="4229972"/>
            <a:ext cx="4572000" cy="1420847"/>
          </a:xfrm>
          <a:prstGeom prst="rect">
            <a:avLst/>
          </a:prstGeom>
        </p:spPr>
      </p:pic>
    </p:spTree>
    <p:extLst>
      <p:ext uri="{BB962C8B-B14F-4D97-AF65-F5344CB8AC3E}">
        <p14:creationId xmlns:p14="http://schemas.microsoft.com/office/powerpoint/2010/main" val="4442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4"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BD360A-A4C5-4A0B-808B-A1ED61EAE396}"/>
              </a:ext>
            </a:extLst>
          </p:cNvPr>
          <p:cNvPicPr>
            <a:picLocks noChangeAspect="1"/>
          </p:cNvPicPr>
          <p:nvPr/>
        </p:nvPicPr>
        <p:blipFill>
          <a:blip r:embed="rId2"/>
          <a:stretch>
            <a:fillRect/>
          </a:stretch>
        </p:blipFill>
        <p:spPr>
          <a:xfrm>
            <a:off x="910389" y="104273"/>
            <a:ext cx="3750097" cy="4813761"/>
          </a:xfrm>
          <a:prstGeom prst="rect">
            <a:avLst/>
          </a:prstGeom>
        </p:spPr>
      </p:pic>
      <p:pic>
        <p:nvPicPr>
          <p:cNvPr id="5" name="Picture 4">
            <a:extLst>
              <a:ext uri="{FF2B5EF4-FFF2-40B4-BE49-F238E27FC236}">
                <a16:creationId xmlns:a16="http://schemas.microsoft.com/office/drawing/2014/main" id="{4152E17C-1015-4F6B-88DE-A8C98859F52B}"/>
              </a:ext>
            </a:extLst>
          </p:cNvPr>
          <p:cNvPicPr>
            <a:picLocks noChangeAspect="1"/>
          </p:cNvPicPr>
          <p:nvPr/>
        </p:nvPicPr>
        <p:blipFill>
          <a:blip r:embed="rId3"/>
          <a:stretch>
            <a:fillRect/>
          </a:stretch>
        </p:blipFill>
        <p:spPr>
          <a:xfrm>
            <a:off x="4698503" y="158416"/>
            <a:ext cx="2155384" cy="2699084"/>
          </a:xfrm>
          <a:prstGeom prst="rect">
            <a:avLst/>
          </a:prstGeom>
        </p:spPr>
      </p:pic>
      <p:pic>
        <p:nvPicPr>
          <p:cNvPr id="9" name="Picture 8">
            <a:extLst>
              <a:ext uri="{FF2B5EF4-FFF2-40B4-BE49-F238E27FC236}">
                <a16:creationId xmlns:a16="http://schemas.microsoft.com/office/drawing/2014/main" id="{98392056-F5E0-4E37-8257-02C0D5024E58}"/>
              </a:ext>
            </a:extLst>
          </p:cNvPr>
          <p:cNvPicPr>
            <a:picLocks noChangeAspect="1"/>
          </p:cNvPicPr>
          <p:nvPr/>
        </p:nvPicPr>
        <p:blipFill>
          <a:blip r:embed="rId4"/>
          <a:stretch>
            <a:fillRect/>
          </a:stretch>
        </p:blipFill>
        <p:spPr>
          <a:xfrm>
            <a:off x="4698503" y="2823410"/>
            <a:ext cx="1940373" cy="2358190"/>
          </a:xfrm>
          <a:prstGeom prst="rect">
            <a:avLst/>
          </a:prstGeom>
        </p:spPr>
      </p:pic>
    </p:spTree>
    <p:extLst>
      <p:ext uri="{BB962C8B-B14F-4D97-AF65-F5344CB8AC3E}">
        <p14:creationId xmlns:p14="http://schemas.microsoft.com/office/powerpoint/2010/main" val="563133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0EBBB-09F6-43D6-A247-A36D92CC8EC7}"/>
              </a:ext>
            </a:extLst>
          </p:cNvPr>
          <p:cNvPicPr>
            <a:picLocks noChangeAspect="1"/>
          </p:cNvPicPr>
          <p:nvPr/>
        </p:nvPicPr>
        <p:blipFill rotWithShape="1">
          <a:blip r:embed="rId2"/>
          <a:srcRect r="61458"/>
          <a:stretch/>
        </p:blipFill>
        <p:spPr>
          <a:xfrm>
            <a:off x="249717" y="0"/>
            <a:ext cx="2669754" cy="4980306"/>
          </a:xfrm>
          <a:prstGeom prst="rect">
            <a:avLst/>
          </a:prstGeom>
        </p:spPr>
      </p:pic>
      <p:pic>
        <p:nvPicPr>
          <p:cNvPr id="9" name="Picture 8">
            <a:extLst>
              <a:ext uri="{FF2B5EF4-FFF2-40B4-BE49-F238E27FC236}">
                <a16:creationId xmlns:a16="http://schemas.microsoft.com/office/drawing/2014/main" id="{73E8854D-030B-4D1D-9859-A93610B9ED4A}"/>
              </a:ext>
            </a:extLst>
          </p:cNvPr>
          <p:cNvPicPr>
            <a:picLocks noChangeAspect="1"/>
          </p:cNvPicPr>
          <p:nvPr/>
        </p:nvPicPr>
        <p:blipFill rotWithShape="1">
          <a:blip r:embed="rId2"/>
          <a:srcRect l="52405" b="55463"/>
          <a:stretch/>
        </p:blipFill>
        <p:spPr>
          <a:xfrm>
            <a:off x="3213253" y="0"/>
            <a:ext cx="3296834" cy="2218063"/>
          </a:xfrm>
          <a:prstGeom prst="rect">
            <a:avLst/>
          </a:prstGeom>
        </p:spPr>
      </p:pic>
      <p:pic>
        <p:nvPicPr>
          <p:cNvPr id="11" name="Picture 10">
            <a:extLst>
              <a:ext uri="{FF2B5EF4-FFF2-40B4-BE49-F238E27FC236}">
                <a16:creationId xmlns:a16="http://schemas.microsoft.com/office/drawing/2014/main" id="{366D9A5C-5076-41DC-82B6-9D3B7CEFE9EB}"/>
              </a:ext>
            </a:extLst>
          </p:cNvPr>
          <p:cNvPicPr>
            <a:picLocks noChangeAspect="1"/>
          </p:cNvPicPr>
          <p:nvPr/>
        </p:nvPicPr>
        <p:blipFill rotWithShape="1">
          <a:blip r:embed="rId2"/>
          <a:srcRect l="52405" t="50620"/>
          <a:stretch/>
        </p:blipFill>
        <p:spPr>
          <a:xfrm>
            <a:off x="3213253" y="2523201"/>
            <a:ext cx="3296834" cy="2459279"/>
          </a:xfrm>
          <a:prstGeom prst="rect">
            <a:avLst/>
          </a:prstGeom>
        </p:spPr>
      </p:pic>
    </p:spTree>
    <p:extLst>
      <p:ext uri="{BB962C8B-B14F-4D97-AF65-F5344CB8AC3E}">
        <p14:creationId xmlns:p14="http://schemas.microsoft.com/office/powerpoint/2010/main" val="243730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372C9-9445-4DA3-967E-D174D9531F51}"/>
              </a:ext>
            </a:extLst>
          </p:cNvPr>
          <p:cNvSpPr>
            <a:spLocks noGrp="1"/>
          </p:cNvSpPr>
          <p:nvPr>
            <p:ph type="body" sz="half" idx="10"/>
          </p:nvPr>
        </p:nvSpPr>
        <p:spPr/>
        <p:txBody>
          <a:bodyPr/>
          <a:lstStyle/>
          <a:p>
            <a:r>
              <a:rPr lang="pt-BR" sz="4000" b="1" dirty="0"/>
              <a:t>Pure Substance</a:t>
            </a:r>
            <a:endParaRPr lang="fi-FI" sz="4000" b="1" dirty="0"/>
          </a:p>
          <a:p>
            <a:endParaRPr lang="en-US" dirty="0"/>
          </a:p>
        </p:txBody>
      </p:sp>
      <p:pic>
        <p:nvPicPr>
          <p:cNvPr id="5" name="Picture 4">
            <a:extLst>
              <a:ext uri="{FF2B5EF4-FFF2-40B4-BE49-F238E27FC236}">
                <a16:creationId xmlns:a16="http://schemas.microsoft.com/office/drawing/2014/main" id="{7D994CCC-DF43-425F-A6B9-3114C8BEF886}"/>
              </a:ext>
            </a:extLst>
          </p:cNvPr>
          <p:cNvPicPr>
            <a:picLocks noChangeAspect="1"/>
          </p:cNvPicPr>
          <p:nvPr/>
        </p:nvPicPr>
        <p:blipFill rotWithShape="1">
          <a:blip r:embed="rId2"/>
          <a:srcRect b="8051"/>
          <a:stretch/>
        </p:blipFill>
        <p:spPr>
          <a:xfrm>
            <a:off x="4964124" y="739790"/>
            <a:ext cx="4036558" cy="4008480"/>
          </a:xfrm>
          <a:prstGeom prst="rect">
            <a:avLst/>
          </a:prstGeom>
        </p:spPr>
      </p:pic>
      <p:sp>
        <p:nvSpPr>
          <p:cNvPr id="6" name="Rectangle 5">
            <a:extLst>
              <a:ext uri="{FF2B5EF4-FFF2-40B4-BE49-F238E27FC236}">
                <a16:creationId xmlns:a16="http://schemas.microsoft.com/office/drawing/2014/main" id="{6B7E0F91-C21C-43CC-A075-42FC85A4DC26}"/>
              </a:ext>
            </a:extLst>
          </p:cNvPr>
          <p:cNvSpPr/>
          <p:nvPr/>
        </p:nvSpPr>
        <p:spPr>
          <a:xfrm>
            <a:off x="143316" y="3442742"/>
            <a:ext cx="4689415" cy="1338828"/>
          </a:xfrm>
          <a:prstGeom prst="rect">
            <a:avLst/>
          </a:prstGeom>
          <a:solidFill>
            <a:srgbClr val="92D050"/>
          </a:solidFill>
        </p:spPr>
        <p:txBody>
          <a:bodyPr wrap="square">
            <a:spAutoFit/>
          </a:bodyPr>
          <a:lstStyle/>
          <a:p>
            <a:pPr algn="just"/>
            <a:r>
              <a:rPr lang="en-US" dirty="0"/>
              <a:t>A mixture of liquid air and gaseous air, however, is not a pure substance since the composition of liquid air is different from the composition of gaseous air, and thus the mixture is no longer chemically homogeneous. This is due to different components in air condensing at different temperatures at a specified pressure.</a:t>
            </a:r>
            <a:endParaRPr lang="fi-FI" dirty="0"/>
          </a:p>
        </p:txBody>
      </p:sp>
      <p:sp>
        <p:nvSpPr>
          <p:cNvPr id="8" name="TextBox 7">
            <a:extLst>
              <a:ext uri="{FF2B5EF4-FFF2-40B4-BE49-F238E27FC236}">
                <a16:creationId xmlns:a16="http://schemas.microsoft.com/office/drawing/2014/main" id="{2299A388-A3A9-4F58-89AD-DB357DC788CE}"/>
              </a:ext>
            </a:extLst>
          </p:cNvPr>
          <p:cNvSpPr txBox="1"/>
          <p:nvPr/>
        </p:nvSpPr>
        <p:spPr>
          <a:xfrm>
            <a:off x="143317" y="959790"/>
            <a:ext cx="4689415" cy="1546577"/>
          </a:xfrm>
          <a:prstGeom prst="rect">
            <a:avLst/>
          </a:prstGeom>
          <a:solidFill>
            <a:srgbClr val="00B0F0"/>
          </a:solidFill>
        </p:spPr>
        <p:txBody>
          <a:bodyPr wrap="square">
            <a:spAutoFit/>
          </a:bodyPr>
          <a:lstStyle/>
          <a:p>
            <a:pPr algn="just"/>
            <a:r>
              <a:rPr lang="en-US" dirty="0"/>
              <a:t>A pure substance does not have to be of a single chemical element or compound, however. A mixture of various chemical elements or compounds also qualifies as a pure substance as long as the mixture is homogeneous. Air, for example, is a mixture of several gases, but it is often considered to be a pure substance because it has a uniform chemical composition.</a:t>
            </a:r>
          </a:p>
        </p:txBody>
      </p:sp>
      <p:sp>
        <p:nvSpPr>
          <p:cNvPr id="10" name="TextBox 9">
            <a:extLst>
              <a:ext uri="{FF2B5EF4-FFF2-40B4-BE49-F238E27FC236}">
                <a16:creationId xmlns:a16="http://schemas.microsoft.com/office/drawing/2014/main" id="{3F65FB25-2A01-4E52-9C39-B518F5C2D658}"/>
              </a:ext>
            </a:extLst>
          </p:cNvPr>
          <p:cNvSpPr txBox="1"/>
          <p:nvPr/>
        </p:nvSpPr>
        <p:spPr>
          <a:xfrm>
            <a:off x="143317" y="2616764"/>
            <a:ext cx="4689414" cy="715581"/>
          </a:xfrm>
          <a:prstGeom prst="rect">
            <a:avLst/>
          </a:prstGeom>
          <a:solidFill>
            <a:srgbClr val="FFC000"/>
          </a:solidFill>
        </p:spPr>
        <p:txBody>
          <a:bodyPr wrap="square">
            <a:spAutoFit/>
          </a:bodyPr>
          <a:lstStyle/>
          <a:p>
            <a:pPr algn="just"/>
            <a:r>
              <a:rPr lang="en-US" dirty="0"/>
              <a:t>A mixture of two or more phases of a pure substance is still a pure substance as long as the chemical composition of all phases is the same. (water and ice)</a:t>
            </a:r>
          </a:p>
        </p:txBody>
      </p:sp>
    </p:spTree>
    <p:extLst>
      <p:ext uri="{BB962C8B-B14F-4D97-AF65-F5344CB8AC3E}">
        <p14:creationId xmlns:p14="http://schemas.microsoft.com/office/powerpoint/2010/main" val="24454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5102679" cy="584775"/>
          </a:xfrm>
          <a:prstGeom prst="rect">
            <a:avLst/>
          </a:prstGeom>
        </p:spPr>
        <p:txBody>
          <a:bodyPr wrap="none">
            <a:spAutoFit/>
          </a:bodyPr>
          <a:lstStyle/>
          <a:p>
            <a:r>
              <a:rPr lang="en-US" sz="3200" b="1" dirty="0" err="1"/>
              <a:t>Pahse</a:t>
            </a:r>
            <a:r>
              <a:rPr lang="en-US" sz="3200" b="1" dirty="0"/>
              <a:t> of Pure Substance</a:t>
            </a:r>
          </a:p>
        </p:txBody>
      </p:sp>
      <p:sp>
        <p:nvSpPr>
          <p:cNvPr id="9" name="Rectangle 8">
            <a:extLst>
              <a:ext uri="{FF2B5EF4-FFF2-40B4-BE49-F238E27FC236}">
                <a16:creationId xmlns:a16="http://schemas.microsoft.com/office/drawing/2014/main" id="{A037A11C-9F45-4DA4-B798-B35C75136F75}"/>
              </a:ext>
            </a:extLst>
          </p:cNvPr>
          <p:cNvSpPr/>
          <p:nvPr/>
        </p:nvSpPr>
        <p:spPr>
          <a:xfrm>
            <a:off x="201635" y="2597277"/>
            <a:ext cx="4976291" cy="300082"/>
          </a:xfrm>
          <a:prstGeom prst="rect">
            <a:avLst/>
          </a:prstGeom>
          <a:solidFill>
            <a:srgbClr val="00B050"/>
          </a:solidFill>
        </p:spPr>
        <p:txBody>
          <a:bodyPr wrap="square">
            <a:spAutoFit/>
          </a:bodyPr>
          <a:lstStyle/>
          <a:p>
            <a:r>
              <a:rPr lang="en-US" dirty="0"/>
              <a:t>Phase Changes of States of Matter</a:t>
            </a:r>
          </a:p>
        </p:txBody>
      </p:sp>
      <p:sp>
        <p:nvSpPr>
          <p:cNvPr id="6" name="TextBox 5">
            <a:extLst>
              <a:ext uri="{FF2B5EF4-FFF2-40B4-BE49-F238E27FC236}">
                <a16:creationId xmlns:a16="http://schemas.microsoft.com/office/drawing/2014/main" id="{3CFDEFBD-6287-41BE-9CF0-395958264A5B}"/>
              </a:ext>
            </a:extLst>
          </p:cNvPr>
          <p:cNvSpPr txBox="1"/>
          <p:nvPr/>
        </p:nvSpPr>
        <p:spPr>
          <a:xfrm>
            <a:off x="201634" y="1063292"/>
            <a:ext cx="4976293" cy="923330"/>
          </a:xfrm>
          <a:prstGeom prst="rect">
            <a:avLst/>
          </a:prstGeom>
          <a:solidFill>
            <a:srgbClr val="FF0000"/>
          </a:solidFill>
        </p:spPr>
        <p:txBody>
          <a:bodyPr wrap="square">
            <a:spAutoFit/>
          </a:bodyPr>
          <a:lstStyle/>
          <a:p>
            <a:r>
              <a:rPr lang="en-US" dirty="0"/>
              <a:t>The most commonly known phase changes are those six between </a:t>
            </a:r>
            <a:r>
              <a:rPr lang="en-US" dirty="0">
                <a:hlinkClick r:id="rId3"/>
              </a:rPr>
              <a:t>solids, liquids, and gasses</a:t>
            </a:r>
            <a:r>
              <a:rPr lang="en-US" dirty="0"/>
              <a:t>. However, </a:t>
            </a:r>
            <a:r>
              <a:rPr lang="en-US" dirty="0">
                <a:hlinkClick r:id="rId4"/>
              </a:rPr>
              <a:t>plasma</a:t>
            </a:r>
            <a:r>
              <a:rPr lang="en-US" dirty="0"/>
              <a:t> also is a state of matter, so a complete list requires all eight total phase changes. </a:t>
            </a:r>
          </a:p>
        </p:txBody>
      </p:sp>
      <p:sp>
        <p:nvSpPr>
          <p:cNvPr id="10" name="TextBox 9">
            <a:extLst>
              <a:ext uri="{FF2B5EF4-FFF2-40B4-BE49-F238E27FC236}">
                <a16:creationId xmlns:a16="http://schemas.microsoft.com/office/drawing/2014/main" id="{D92ADC4C-9869-484D-931A-5EE85E903A6B}"/>
              </a:ext>
            </a:extLst>
          </p:cNvPr>
          <p:cNvSpPr txBox="1"/>
          <p:nvPr/>
        </p:nvSpPr>
        <p:spPr>
          <a:xfrm>
            <a:off x="201633" y="2038034"/>
            <a:ext cx="4976293" cy="507831"/>
          </a:xfrm>
          <a:prstGeom prst="rect">
            <a:avLst/>
          </a:prstGeom>
          <a:solidFill>
            <a:srgbClr val="FFC000"/>
          </a:solidFill>
        </p:spPr>
        <p:txBody>
          <a:bodyPr wrap="square">
            <a:spAutoFit/>
          </a:bodyPr>
          <a:lstStyle/>
          <a:p>
            <a:r>
              <a:rPr lang="en-US" dirty="0"/>
              <a:t>Phase changes typically occur when the temperature or pressure of a system is altered.</a:t>
            </a:r>
          </a:p>
        </p:txBody>
      </p:sp>
      <p:sp>
        <p:nvSpPr>
          <p:cNvPr id="11" name="TextBox 10">
            <a:extLst>
              <a:ext uri="{FF2B5EF4-FFF2-40B4-BE49-F238E27FC236}">
                <a16:creationId xmlns:a16="http://schemas.microsoft.com/office/drawing/2014/main" id="{8755C30A-4502-46F7-9101-005A687520CC}"/>
              </a:ext>
            </a:extLst>
          </p:cNvPr>
          <p:cNvSpPr txBox="1"/>
          <p:nvPr/>
        </p:nvSpPr>
        <p:spPr>
          <a:xfrm>
            <a:off x="201633" y="2930282"/>
            <a:ext cx="4976294" cy="2123658"/>
          </a:xfrm>
          <a:prstGeom prst="rect">
            <a:avLst/>
          </a:prstGeom>
          <a:noFill/>
        </p:spPr>
        <p:txBody>
          <a:bodyPr wrap="square">
            <a:spAutoFit/>
          </a:bodyPr>
          <a:lstStyle/>
          <a:p>
            <a:pPr marL="285750" indent="-285750">
              <a:buFont typeface="Arial" panose="020B0604020202020204" pitchFamily="34" charset="0"/>
              <a:buChar char="•"/>
            </a:pPr>
            <a:r>
              <a:rPr lang="en-US" sz="1200" b="1" dirty="0"/>
              <a:t>Solids:</a:t>
            </a:r>
            <a:r>
              <a:rPr lang="en-US" sz="1200" dirty="0"/>
              <a:t> Solids can melt into liquids or sublime into gases. Solids form by deposition from gases or freezing of liquids.</a:t>
            </a:r>
          </a:p>
          <a:p>
            <a:pPr marL="285750" indent="-285750">
              <a:buFont typeface="Arial" panose="020B0604020202020204" pitchFamily="34" charset="0"/>
              <a:buChar char="•"/>
            </a:pPr>
            <a:r>
              <a:rPr lang="en-US" sz="1200" b="1" dirty="0"/>
              <a:t>Liquids: </a:t>
            </a:r>
            <a:r>
              <a:rPr lang="en-US" sz="1200" dirty="0"/>
              <a:t>Liquids can vaporize into gases or freeze into solids. Liquids form by condensation of gases and melting of solids.</a:t>
            </a:r>
          </a:p>
          <a:p>
            <a:pPr marL="285750" indent="-285750">
              <a:buFont typeface="Arial" panose="020B0604020202020204" pitchFamily="34" charset="0"/>
              <a:buChar char="•"/>
            </a:pPr>
            <a:r>
              <a:rPr lang="en-US" sz="1200" b="1" dirty="0"/>
              <a:t>Gases: </a:t>
            </a:r>
            <a:r>
              <a:rPr lang="en-US" sz="1200" dirty="0"/>
              <a:t>Gases can ionize into plasma, condense into liquids, or undergo deposition into solids. Gases form from the sublimation of solids, vaporization of liquids, and recombination of plasma.</a:t>
            </a:r>
          </a:p>
          <a:p>
            <a:pPr marL="285750" indent="-285750">
              <a:buFont typeface="Arial" panose="020B0604020202020204" pitchFamily="34" charset="0"/>
              <a:buChar char="•"/>
            </a:pPr>
            <a:r>
              <a:rPr lang="en-US" sz="1200" b="1" dirty="0"/>
              <a:t>Plasma:</a:t>
            </a:r>
            <a:r>
              <a:rPr lang="en-US" sz="1200" dirty="0"/>
              <a:t> Plasma can recombine to form a gas. Plasma most often forms from ionization of a gas, although if sufficient energy and enough space are available, it's presumably possible for a liquid or solid to ionize directly into a gas. </a:t>
            </a:r>
            <a:endParaRPr lang="fi-FI" sz="1200" dirty="0"/>
          </a:p>
        </p:txBody>
      </p:sp>
      <p:grpSp>
        <p:nvGrpSpPr>
          <p:cNvPr id="12" name="Group 11">
            <a:extLst>
              <a:ext uri="{FF2B5EF4-FFF2-40B4-BE49-F238E27FC236}">
                <a16:creationId xmlns:a16="http://schemas.microsoft.com/office/drawing/2014/main" id="{081798B5-B6EB-4671-8301-5032B057FB56}"/>
              </a:ext>
            </a:extLst>
          </p:cNvPr>
          <p:cNvGrpSpPr>
            <a:grpSpLocks noChangeAspect="1"/>
          </p:cNvGrpSpPr>
          <p:nvPr/>
        </p:nvGrpSpPr>
        <p:grpSpPr>
          <a:xfrm>
            <a:off x="5225880" y="1004243"/>
            <a:ext cx="3918119" cy="4708948"/>
            <a:chOff x="0" y="0"/>
            <a:chExt cx="2900680" cy="3486218"/>
          </a:xfrm>
        </p:grpSpPr>
        <p:sp>
          <p:nvSpPr>
            <p:cNvPr id="13" name="Text Box 2">
              <a:extLst>
                <a:ext uri="{FF2B5EF4-FFF2-40B4-BE49-F238E27FC236}">
                  <a16:creationId xmlns:a16="http://schemas.microsoft.com/office/drawing/2014/main" id="{87BE6BF9-844D-4DBB-BC43-95A8B6F50845}"/>
                </a:ext>
              </a:extLst>
            </p:cNvPr>
            <p:cNvSpPr txBox="1">
              <a:spLocks noChangeArrowheads="1"/>
            </p:cNvSpPr>
            <p:nvPr/>
          </p:nvSpPr>
          <p:spPr bwMode="auto">
            <a:xfrm>
              <a:off x="0" y="2100648"/>
              <a:ext cx="2900680" cy="138557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r>
                <a:rPr lang="en-GB" sz="1100" i="1" dirty="0">
                  <a:effectLst/>
                  <a:latin typeface="Times New Roman" panose="02020603050405020304" pitchFamily="18" charset="0"/>
                  <a:ea typeface="Times New Roman" panose="02020603050405020304" pitchFamily="18" charset="0"/>
                </a:rPr>
                <a:t>Fig. 2. Schematic of electron temperature and number density for different discharges, Corona, direct current (DC) discharge, microwave (MW) discharge; dielectric barrier discharge (DBD), radio-frequency discharge (RF), glow discharge, gliding arc, nanosecond pulsed discharge (NSD), arc, magneto-hydrodynamic discharge (MHD), and flame.</a:t>
              </a:r>
              <a:endParaRPr lang="en-US" sz="1200" dirty="0">
                <a:effectLst/>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2BE22158-E08D-4703-82B2-09C62177D4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68" y="0"/>
              <a:ext cx="2885440" cy="2153285"/>
            </a:xfrm>
            <a:prstGeom prst="rect">
              <a:avLst/>
            </a:prstGeom>
            <a:noFill/>
            <a:ln>
              <a:noFill/>
            </a:ln>
          </p:spPr>
        </p:pic>
      </p:grpSp>
      <p:pic>
        <p:nvPicPr>
          <p:cNvPr id="4" name="Picture 3" descr="Diagram&#10;&#10;Description automatically generated">
            <a:extLst>
              <a:ext uri="{FF2B5EF4-FFF2-40B4-BE49-F238E27FC236}">
                <a16:creationId xmlns:a16="http://schemas.microsoft.com/office/drawing/2014/main" id="{990CFC8D-80EA-422E-BFDF-A945E96461E5}"/>
              </a:ext>
            </a:extLst>
          </p:cNvPr>
          <p:cNvPicPr>
            <a:picLocks noChangeAspect="1"/>
          </p:cNvPicPr>
          <p:nvPr/>
        </p:nvPicPr>
        <p:blipFill>
          <a:blip r:embed="rId6"/>
          <a:stretch>
            <a:fillRect/>
          </a:stretch>
        </p:blipFill>
        <p:spPr>
          <a:xfrm>
            <a:off x="5349738" y="1271110"/>
            <a:ext cx="3738414" cy="3972065"/>
          </a:xfrm>
          <a:prstGeom prst="rect">
            <a:avLst/>
          </a:prstGeom>
        </p:spPr>
      </p:pic>
    </p:spTree>
    <p:extLst>
      <p:ext uri="{BB962C8B-B14F-4D97-AF65-F5344CB8AC3E}">
        <p14:creationId xmlns:p14="http://schemas.microsoft.com/office/powerpoint/2010/main" val="42231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368119"/>
            <a:ext cx="3233578" cy="584775"/>
          </a:xfrm>
          <a:prstGeom prst="rect">
            <a:avLst/>
          </a:prstGeom>
        </p:spPr>
        <p:txBody>
          <a:bodyPr wrap="none">
            <a:spAutoFit/>
          </a:bodyPr>
          <a:lstStyle/>
          <a:p>
            <a:r>
              <a:rPr lang="en-US" sz="3200" b="1" dirty="0"/>
              <a:t>Fixing the State</a:t>
            </a:r>
            <a:endParaRPr lang="fi-FI" sz="3200" b="1" dirty="0"/>
          </a:p>
        </p:txBody>
      </p:sp>
      <p:sp>
        <p:nvSpPr>
          <p:cNvPr id="5" name="TextBox 4">
            <a:extLst>
              <a:ext uri="{FF2B5EF4-FFF2-40B4-BE49-F238E27FC236}">
                <a16:creationId xmlns:a16="http://schemas.microsoft.com/office/drawing/2014/main" id="{43CCEC14-CFBA-49DC-9864-D0A8C65F1661}"/>
              </a:ext>
            </a:extLst>
          </p:cNvPr>
          <p:cNvSpPr txBox="1"/>
          <p:nvPr/>
        </p:nvSpPr>
        <p:spPr>
          <a:xfrm>
            <a:off x="276792" y="952894"/>
            <a:ext cx="8764383" cy="507831"/>
          </a:xfrm>
          <a:prstGeom prst="rect">
            <a:avLst/>
          </a:prstGeom>
          <a:solidFill>
            <a:schemeClr val="bg2"/>
          </a:solidFill>
        </p:spPr>
        <p:txBody>
          <a:bodyPr wrap="square">
            <a:spAutoFit/>
          </a:bodyPr>
          <a:lstStyle/>
          <a:p>
            <a:r>
              <a:rPr lang="en-US" dirty="0"/>
              <a:t>The </a:t>
            </a:r>
            <a:r>
              <a:rPr lang="en-US" b="1" i="1" dirty="0"/>
              <a:t>intensive state </a:t>
            </a:r>
            <a:r>
              <a:rPr lang="en-US" dirty="0"/>
              <a:t>of a closed system at </a:t>
            </a:r>
            <a:r>
              <a:rPr lang="en-US" b="1" i="1" dirty="0"/>
              <a:t>equilibrium</a:t>
            </a:r>
            <a:r>
              <a:rPr lang="en-US" dirty="0"/>
              <a:t> is its condition as described by the values of its intensive thermodynamic properties. </a:t>
            </a:r>
          </a:p>
        </p:txBody>
      </p:sp>
      <p:sp>
        <p:nvSpPr>
          <p:cNvPr id="8" name="TextBox 7">
            <a:extLst>
              <a:ext uri="{FF2B5EF4-FFF2-40B4-BE49-F238E27FC236}">
                <a16:creationId xmlns:a16="http://schemas.microsoft.com/office/drawing/2014/main" id="{EC0D131A-024A-4ABF-B610-3BA8A34C3576}"/>
              </a:ext>
            </a:extLst>
          </p:cNvPr>
          <p:cNvSpPr txBox="1"/>
          <p:nvPr/>
        </p:nvSpPr>
        <p:spPr>
          <a:xfrm>
            <a:off x="276792" y="1540284"/>
            <a:ext cx="8764382" cy="715581"/>
          </a:xfrm>
          <a:prstGeom prst="rect">
            <a:avLst/>
          </a:prstGeom>
          <a:solidFill>
            <a:srgbClr val="92D050"/>
          </a:solidFill>
        </p:spPr>
        <p:txBody>
          <a:bodyPr wrap="square">
            <a:spAutoFit/>
          </a:bodyPr>
          <a:lstStyle/>
          <a:p>
            <a:pPr algn="just"/>
            <a:r>
              <a:rPr lang="en-US" dirty="0"/>
              <a:t>From observation of many thermodynamic systems, we know that not all of these properties are independent of one another, and the state can be uniquely determined by giving the values of a subset of the independent intensive properties. </a:t>
            </a:r>
          </a:p>
        </p:txBody>
      </p:sp>
      <p:sp>
        <p:nvSpPr>
          <p:cNvPr id="9" name="TextBox 8">
            <a:extLst>
              <a:ext uri="{FF2B5EF4-FFF2-40B4-BE49-F238E27FC236}">
                <a16:creationId xmlns:a16="http://schemas.microsoft.com/office/drawing/2014/main" id="{4653D042-555A-42C8-8575-3B2F7572835C}"/>
              </a:ext>
            </a:extLst>
          </p:cNvPr>
          <p:cNvSpPr txBox="1"/>
          <p:nvPr/>
        </p:nvSpPr>
        <p:spPr>
          <a:xfrm>
            <a:off x="276793" y="2335424"/>
            <a:ext cx="8764382" cy="507831"/>
          </a:xfrm>
          <a:prstGeom prst="rect">
            <a:avLst/>
          </a:prstGeom>
          <a:solidFill>
            <a:srgbClr val="FFC000"/>
          </a:solidFill>
        </p:spPr>
        <p:txBody>
          <a:bodyPr wrap="square">
            <a:spAutoFit/>
          </a:bodyPr>
          <a:lstStyle/>
          <a:p>
            <a:pPr algn="just"/>
            <a:r>
              <a:rPr lang="en-US" dirty="0"/>
              <a:t>Values for all other intensive thermodynamic properties are determined once this independent subset is specified.</a:t>
            </a:r>
          </a:p>
        </p:txBody>
      </p:sp>
      <p:sp>
        <p:nvSpPr>
          <p:cNvPr id="10" name="TextBox 9">
            <a:extLst>
              <a:ext uri="{FF2B5EF4-FFF2-40B4-BE49-F238E27FC236}">
                <a16:creationId xmlns:a16="http://schemas.microsoft.com/office/drawing/2014/main" id="{72B7014C-34BC-4182-80EC-7744FA57E0F5}"/>
              </a:ext>
            </a:extLst>
          </p:cNvPr>
          <p:cNvSpPr txBox="1"/>
          <p:nvPr/>
        </p:nvSpPr>
        <p:spPr>
          <a:xfrm>
            <a:off x="2603651" y="2960499"/>
            <a:ext cx="6437521" cy="507831"/>
          </a:xfrm>
          <a:prstGeom prst="rect">
            <a:avLst/>
          </a:prstGeom>
          <a:solidFill>
            <a:srgbClr val="FFC000"/>
          </a:solidFill>
        </p:spPr>
        <p:txBody>
          <a:bodyPr wrap="square">
            <a:spAutoFit/>
          </a:bodyPr>
          <a:lstStyle/>
          <a:p>
            <a:pPr algn="just"/>
            <a:r>
              <a:rPr lang="en-US" dirty="0"/>
              <a:t>the state principle has been developed as a guide in determining the number of independent properties required to fix the state of a system.</a:t>
            </a:r>
          </a:p>
        </p:txBody>
      </p:sp>
      <p:sp>
        <p:nvSpPr>
          <p:cNvPr id="11" name="TextBox 10">
            <a:extLst>
              <a:ext uri="{FF2B5EF4-FFF2-40B4-BE49-F238E27FC236}">
                <a16:creationId xmlns:a16="http://schemas.microsoft.com/office/drawing/2014/main" id="{540512CE-99B9-4C4C-8977-DCBCA104EE43}"/>
              </a:ext>
            </a:extLst>
          </p:cNvPr>
          <p:cNvSpPr txBox="1"/>
          <p:nvPr/>
        </p:nvSpPr>
        <p:spPr>
          <a:xfrm>
            <a:off x="276793" y="3064374"/>
            <a:ext cx="1849462" cy="300082"/>
          </a:xfrm>
          <a:prstGeom prst="rect">
            <a:avLst/>
          </a:prstGeom>
          <a:solidFill>
            <a:srgbClr val="00FF00"/>
          </a:solidFill>
        </p:spPr>
        <p:txBody>
          <a:bodyPr wrap="square">
            <a:spAutoFit/>
          </a:bodyPr>
          <a:lstStyle/>
          <a:p>
            <a:pPr algn="just"/>
            <a:r>
              <a:rPr lang="en-US" dirty="0"/>
              <a:t>state principle</a:t>
            </a:r>
          </a:p>
        </p:txBody>
      </p:sp>
      <p:sp>
        <p:nvSpPr>
          <p:cNvPr id="12" name="TextBox 11">
            <a:extLst>
              <a:ext uri="{FF2B5EF4-FFF2-40B4-BE49-F238E27FC236}">
                <a16:creationId xmlns:a16="http://schemas.microsoft.com/office/drawing/2014/main" id="{E380335A-AB3B-4BB2-8F21-579663D8833D}"/>
              </a:ext>
            </a:extLst>
          </p:cNvPr>
          <p:cNvSpPr txBox="1"/>
          <p:nvPr/>
        </p:nvSpPr>
        <p:spPr>
          <a:xfrm>
            <a:off x="2603650" y="3553573"/>
            <a:ext cx="6437521" cy="715581"/>
          </a:xfrm>
          <a:prstGeom prst="rect">
            <a:avLst/>
          </a:prstGeom>
          <a:solidFill>
            <a:srgbClr val="FFC000"/>
          </a:solidFill>
        </p:spPr>
        <p:txBody>
          <a:bodyPr wrap="square">
            <a:spAutoFit/>
          </a:bodyPr>
          <a:lstStyle/>
          <a:p>
            <a:pPr algn="just"/>
            <a:r>
              <a:rPr lang="en-US" dirty="0"/>
              <a:t>The simple compressible system is descripted as the state principle about the intensive states of systems of commonly encountered pure substances, such as water or a uniform mixture of nonreacting gases.</a:t>
            </a:r>
          </a:p>
        </p:txBody>
      </p:sp>
      <p:sp>
        <p:nvSpPr>
          <p:cNvPr id="13" name="TextBox 12">
            <a:extLst>
              <a:ext uri="{FF2B5EF4-FFF2-40B4-BE49-F238E27FC236}">
                <a16:creationId xmlns:a16="http://schemas.microsoft.com/office/drawing/2014/main" id="{9188CFB1-C3F8-43B8-9806-1C6261FBE6D5}"/>
              </a:ext>
            </a:extLst>
          </p:cNvPr>
          <p:cNvSpPr txBox="1"/>
          <p:nvPr/>
        </p:nvSpPr>
        <p:spPr>
          <a:xfrm>
            <a:off x="276793" y="3553573"/>
            <a:ext cx="1849463" cy="507831"/>
          </a:xfrm>
          <a:prstGeom prst="rect">
            <a:avLst/>
          </a:prstGeom>
          <a:solidFill>
            <a:srgbClr val="00FF00"/>
          </a:solidFill>
        </p:spPr>
        <p:txBody>
          <a:bodyPr wrap="square">
            <a:spAutoFit/>
          </a:bodyPr>
          <a:lstStyle/>
          <a:p>
            <a:pPr algn="just"/>
            <a:r>
              <a:rPr lang="en-US" dirty="0"/>
              <a:t>simple compressible </a:t>
            </a:r>
          </a:p>
          <a:p>
            <a:pPr algn="just"/>
            <a:r>
              <a:rPr lang="en-US" dirty="0"/>
              <a:t>systems</a:t>
            </a:r>
          </a:p>
        </p:txBody>
      </p:sp>
      <p:sp>
        <p:nvSpPr>
          <p:cNvPr id="15" name="TextBox 14">
            <a:extLst>
              <a:ext uri="{FF2B5EF4-FFF2-40B4-BE49-F238E27FC236}">
                <a16:creationId xmlns:a16="http://schemas.microsoft.com/office/drawing/2014/main" id="{8F2C9084-CC77-43F2-B693-10DD672B3154}"/>
              </a:ext>
            </a:extLst>
          </p:cNvPr>
          <p:cNvSpPr txBox="1"/>
          <p:nvPr/>
        </p:nvSpPr>
        <p:spPr>
          <a:xfrm>
            <a:off x="2603654" y="4354397"/>
            <a:ext cx="6437521" cy="923330"/>
          </a:xfrm>
          <a:prstGeom prst="rect">
            <a:avLst/>
          </a:prstGeom>
          <a:solidFill>
            <a:srgbClr val="CCECFF"/>
          </a:solidFill>
        </p:spPr>
        <p:txBody>
          <a:bodyPr wrap="square">
            <a:spAutoFit/>
          </a:bodyPr>
          <a:lstStyle/>
          <a:p>
            <a:pPr algn="just"/>
            <a:r>
              <a:rPr lang="en-US" dirty="0"/>
              <a:t>Experience shows simple compressible systems occur in a wide range of engineering applications. For such systems, the state principle indicates that specification of the values for any </a:t>
            </a:r>
            <a:r>
              <a:rPr lang="en-US" b="1" i="1" dirty="0"/>
              <a:t>two independent intensive </a:t>
            </a:r>
            <a:r>
              <a:rPr lang="en-US" dirty="0"/>
              <a:t>thermodynamic properties will fix the values of all other intensive thermodynamic properties.</a:t>
            </a:r>
          </a:p>
        </p:txBody>
      </p:sp>
    </p:spTree>
    <p:extLst>
      <p:ext uri="{BB962C8B-B14F-4D97-AF65-F5344CB8AC3E}">
        <p14:creationId xmlns:p14="http://schemas.microsoft.com/office/powerpoint/2010/main" val="33024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6287299" cy="1077218"/>
          </a:xfrm>
          <a:prstGeom prst="rect">
            <a:avLst/>
          </a:prstGeom>
        </p:spPr>
        <p:txBody>
          <a:bodyPr wrap="none">
            <a:spAutoFit/>
          </a:bodyPr>
          <a:lstStyle/>
          <a:p>
            <a:r>
              <a:rPr lang="pt-BR" sz="3200" b="1" dirty="0"/>
              <a:t>Evaluating Properties: General </a:t>
            </a:r>
          </a:p>
          <a:p>
            <a:r>
              <a:rPr lang="pt-BR" sz="3200" b="1" dirty="0"/>
              <a:t>Considerations</a:t>
            </a:r>
            <a:endParaRPr lang="fi-FI" sz="32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A297F9-E9BC-4BE1-9544-623CBA38BAB6}"/>
                  </a:ext>
                </a:extLst>
              </p:cNvPr>
              <p:cNvSpPr txBox="1"/>
              <p:nvPr/>
            </p:nvSpPr>
            <p:spPr>
              <a:xfrm>
                <a:off x="320861" y="1129866"/>
                <a:ext cx="1394356" cy="207749"/>
              </a:xfrm>
              <a:prstGeom prst="rect">
                <a:avLst/>
              </a:prstGeom>
              <a:solidFill>
                <a:srgbClr val="00FF00"/>
              </a:solid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oMath>
                </a14:m>
                <a:r>
                  <a:rPr lang="en-US" dirty="0"/>
                  <a:t> Relation</a:t>
                </a:r>
              </a:p>
            </p:txBody>
          </p:sp>
        </mc:Choice>
        <mc:Fallback xmlns="">
          <p:sp>
            <p:nvSpPr>
              <p:cNvPr id="3" name="TextBox 2">
                <a:extLst>
                  <a:ext uri="{FF2B5EF4-FFF2-40B4-BE49-F238E27FC236}">
                    <a16:creationId xmlns:a16="http://schemas.microsoft.com/office/drawing/2014/main" id="{BDA297F9-E9BC-4BE1-9544-623CBA38BAB6}"/>
                  </a:ext>
                </a:extLst>
              </p:cNvPr>
              <p:cNvSpPr txBox="1">
                <a:spLocks noRot="1" noChangeAspect="1" noMove="1" noResize="1" noEditPoints="1" noAdjustHandles="1" noChangeArrowheads="1" noChangeShapeType="1" noTextEdit="1"/>
              </p:cNvSpPr>
              <p:nvPr/>
            </p:nvSpPr>
            <p:spPr>
              <a:xfrm>
                <a:off x="320861" y="1129866"/>
                <a:ext cx="1394356" cy="207749"/>
              </a:xfrm>
              <a:prstGeom prst="rect">
                <a:avLst/>
              </a:prstGeom>
              <a:blipFill>
                <a:blip r:embed="rId3"/>
                <a:stretch>
                  <a:fillRect l="-4386" t="-26471" r="-6140" b="-5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DEBE3E0-01D7-4326-92D8-C96730CCF210}"/>
                  </a:ext>
                </a:extLst>
              </p:cNvPr>
              <p:cNvSpPr txBox="1"/>
              <p:nvPr/>
            </p:nvSpPr>
            <p:spPr>
              <a:xfrm>
                <a:off x="2085861" y="979824"/>
                <a:ext cx="6781346" cy="507831"/>
              </a:xfrm>
              <a:prstGeom prst="rect">
                <a:avLst/>
              </a:prstGeom>
              <a:solidFill>
                <a:srgbClr val="00B0F0"/>
              </a:solidFill>
            </p:spPr>
            <p:txBody>
              <a:bodyPr wrap="square">
                <a:spAutoFit/>
              </a:bodyPr>
              <a:lstStyle/>
              <a:p>
                <a:r>
                  <a:rPr lang="en-US" dirty="0"/>
                  <a:t>as independent and pressure determined as a function of these two: </a:t>
                </a:r>
                <a14:m>
                  <m:oMath xmlns:m="http://schemas.openxmlformats.org/officeDocument/2006/math">
                    <m:r>
                      <a:rPr lang="en-US" b="0" i="1" dirty="0" smtClean="0">
                        <a:latin typeface="Cambria Math" panose="02040503050406030204" pitchFamily="18" charset="0"/>
                      </a:rPr>
                      <m:t>𝑝</m:t>
                    </m:r>
                    <m:r>
                      <a:rPr lang="en-US" b="0" i="1" dirty="0" smtClean="0">
                        <a:latin typeface="Cambria Math" panose="02040503050406030204" pitchFamily="18" charset="0"/>
                      </a:rPr>
                      <m:t>=</m:t>
                    </m:r>
                    <m:r>
                      <a:rPr lang="en-US" b="0" i="1" dirty="0" smtClean="0">
                        <a:latin typeface="Cambria Math" panose="02040503050406030204" pitchFamily="18" charset="0"/>
                      </a:rPr>
                      <m:t>𝑝</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𝑇</m:t>
                        </m:r>
                        <m:r>
                          <a:rPr lang="en-US" b="0" i="1" dirty="0" smtClean="0">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𝜈</m:t>
                        </m:r>
                      </m:e>
                    </m:d>
                  </m:oMath>
                </a14:m>
                <a:r>
                  <a:rPr lang="en-US" dirty="0"/>
                  <a:t>. The graph of such a function is a surface, the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𝜈</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oMath>
                </a14:m>
                <a:r>
                  <a:rPr lang="en-US" dirty="0"/>
                  <a:t> surface.</a:t>
                </a:r>
              </a:p>
            </p:txBody>
          </p:sp>
        </mc:Choice>
        <mc:Fallback xmlns="">
          <p:sp>
            <p:nvSpPr>
              <p:cNvPr id="20" name="TextBox 19">
                <a:extLst>
                  <a:ext uri="{FF2B5EF4-FFF2-40B4-BE49-F238E27FC236}">
                    <a16:creationId xmlns:a16="http://schemas.microsoft.com/office/drawing/2014/main" id="{EDEBE3E0-01D7-4326-92D8-C96730CCF210}"/>
                  </a:ext>
                </a:extLst>
              </p:cNvPr>
              <p:cNvSpPr txBox="1">
                <a:spLocks noRot="1" noChangeAspect="1" noMove="1" noResize="1" noEditPoints="1" noAdjustHandles="1" noChangeArrowheads="1" noChangeShapeType="1" noTextEdit="1"/>
              </p:cNvSpPr>
              <p:nvPr/>
            </p:nvSpPr>
            <p:spPr>
              <a:xfrm>
                <a:off x="2085861" y="979824"/>
                <a:ext cx="6781346" cy="507831"/>
              </a:xfrm>
              <a:prstGeom prst="rect">
                <a:avLst/>
              </a:prstGeom>
              <a:blipFill>
                <a:blip r:embed="rId5"/>
                <a:stretch>
                  <a:fillRect l="-180" t="-2410" b="-1204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5F6AE232-68A4-4A44-9818-B8CBF622C1D2}"/>
              </a:ext>
            </a:extLst>
          </p:cNvPr>
          <p:cNvPicPr>
            <a:picLocks noChangeAspect="1"/>
          </p:cNvPicPr>
          <p:nvPr/>
        </p:nvPicPr>
        <p:blipFill rotWithShape="1">
          <a:blip r:embed="rId6"/>
          <a:srcRect t="2479" b="1"/>
          <a:stretch/>
        </p:blipFill>
        <p:spPr>
          <a:xfrm>
            <a:off x="2085861" y="2017486"/>
            <a:ext cx="2754545" cy="3698932"/>
          </a:xfrm>
          <a:prstGeom prst="rect">
            <a:avLst/>
          </a:prstGeom>
        </p:spPr>
      </p:pic>
      <p:pic>
        <p:nvPicPr>
          <p:cNvPr id="11" name="Picture 10">
            <a:extLst>
              <a:ext uri="{FF2B5EF4-FFF2-40B4-BE49-F238E27FC236}">
                <a16:creationId xmlns:a16="http://schemas.microsoft.com/office/drawing/2014/main" id="{14A2FD2B-DE56-4282-A5B9-A4C6CAEBCDAA}"/>
              </a:ext>
            </a:extLst>
          </p:cNvPr>
          <p:cNvPicPr>
            <a:picLocks noChangeAspect="1"/>
          </p:cNvPicPr>
          <p:nvPr/>
        </p:nvPicPr>
        <p:blipFill>
          <a:blip r:embed="rId7"/>
          <a:stretch>
            <a:fillRect/>
          </a:stretch>
        </p:blipFill>
        <p:spPr>
          <a:xfrm>
            <a:off x="5288538" y="2017486"/>
            <a:ext cx="2754000" cy="3660582"/>
          </a:xfrm>
          <a:prstGeom prst="rect">
            <a:avLst/>
          </a:prstGeom>
        </p:spPr>
      </p:pic>
      <p:sp>
        <p:nvSpPr>
          <p:cNvPr id="14" name="TextBox 13">
            <a:extLst>
              <a:ext uri="{FF2B5EF4-FFF2-40B4-BE49-F238E27FC236}">
                <a16:creationId xmlns:a16="http://schemas.microsoft.com/office/drawing/2014/main" id="{8CF008B7-7EF7-4F21-A8AB-38B71F30E7F6}"/>
              </a:ext>
            </a:extLst>
          </p:cNvPr>
          <p:cNvSpPr txBox="1"/>
          <p:nvPr/>
        </p:nvSpPr>
        <p:spPr>
          <a:xfrm>
            <a:off x="2085861" y="1584157"/>
            <a:ext cx="6781346" cy="430887"/>
          </a:xfrm>
          <a:prstGeom prst="rect">
            <a:avLst/>
          </a:prstGeom>
          <a:solidFill>
            <a:schemeClr val="bg2">
              <a:lumMod val="40000"/>
              <a:lumOff val="60000"/>
            </a:schemeClr>
          </a:solidFill>
        </p:spPr>
        <p:txBody>
          <a:bodyPr wrap="square">
            <a:spAutoFit/>
          </a:bodyPr>
          <a:lstStyle/>
          <a:p>
            <a:r>
              <a:rPr lang="en-US" sz="1100" dirty="0"/>
              <a:t>The state of a simple compressible substance is fixed by any two independent, intensive properties. Once the two appropriate properties are fixed, all the other properties become dependent properties.</a:t>
            </a:r>
          </a:p>
        </p:txBody>
      </p:sp>
    </p:spTree>
    <p:extLst>
      <p:ext uri="{BB962C8B-B14F-4D97-AF65-F5344CB8AC3E}">
        <p14:creationId xmlns:p14="http://schemas.microsoft.com/office/powerpoint/2010/main" val="33867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137BF4C-7A62-4B10-965C-91780E359025}"/>
              </a:ext>
            </a:extLst>
          </p:cNvPr>
          <p:cNvGrpSpPr/>
          <p:nvPr/>
        </p:nvGrpSpPr>
        <p:grpSpPr>
          <a:xfrm>
            <a:off x="3116068" y="1200189"/>
            <a:ext cx="5751139" cy="2368805"/>
            <a:chOff x="3116068" y="1200189"/>
            <a:chExt cx="5751139" cy="2368805"/>
          </a:xfrm>
        </p:grpSpPr>
        <p:pic>
          <p:nvPicPr>
            <p:cNvPr id="4" name="Picture 3">
              <a:extLst>
                <a:ext uri="{FF2B5EF4-FFF2-40B4-BE49-F238E27FC236}">
                  <a16:creationId xmlns:a16="http://schemas.microsoft.com/office/drawing/2014/main" id="{02281E9B-F455-4E9B-8785-F5CE634697FE}"/>
                </a:ext>
              </a:extLst>
            </p:cNvPr>
            <p:cNvPicPr>
              <a:picLocks noChangeAspect="1"/>
            </p:cNvPicPr>
            <p:nvPr/>
          </p:nvPicPr>
          <p:blipFill>
            <a:blip r:embed="rId3"/>
            <a:stretch>
              <a:fillRect/>
            </a:stretch>
          </p:blipFill>
          <p:spPr>
            <a:xfrm>
              <a:off x="3116068" y="1200189"/>
              <a:ext cx="2383650" cy="2368805"/>
            </a:xfrm>
            <a:prstGeom prst="rect">
              <a:avLst/>
            </a:prstGeom>
          </p:spPr>
        </p:pic>
        <p:pic>
          <p:nvPicPr>
            <p:cNvPr id="6" name="Picture 5">
              <a:extLst>
                <a:ext uri="{FF2B5EF4-FFF2-40B4-BE49-F238E27FC236}">
                  <a16:creationId xmlns:a16="http://schemas.microsoft.com/office/drawing/2014/main" id="{33CF88E3-A0AD-4CE4-9D51-E735EBB5AB25}"/>
                </a:ext>
              </a:extLst>
            </p:cNvPr>
            <p:cNvPicPr>
              <a:picLocks noChangeAspect="1"/>
            </p:cNvPicPr>
            <p:nvPr/>
          </p:nvPicPr>
          <p:blipFill>
            <a:blip r:embed="rId4"/>
            <a:stretch>
              <a:fillRect/>
            </a:stretch>
          </p:blipFill>
          <p:spPr>
            <a:xfrm>
              <a:off x="5499718" y="1790960"/>
              <a:ext cx="3367489" cy="1778034"/>
            </a:xfrm>
            <a:prstGeom prst="rect">
              <a:avLst/>
            </a:prstGeom>
          </p:spPr>
        </p:pic>
      </p:grpSp>
      <p:sp>
        <p:nvSpPr>
          <p:cNvPr id="8" name="Rectangle 7">
            <a:extLst>
              <a:ext uri="{FF2B5EF4-FFF2-40B4-BE49-F238E27FC236}">
                <a16:creationId xmlns:a16="http://schemas.microsoft.com/office/drawing/2014/main" id="{FF053FDC-F859-49E1-B881-63C08B7FBBC9}"/>
              </a:ext>
            </a:extLst>
          </p:cNvPr>
          <p:cNvSpPr/>
          <p:nvPr/>
        </p:nvSpPr>
        <p:spPr>
          <a:xfrm>
            <a:off x="276793" y="29565"/>
            <a:ext cx="6287299" cy="1077218"/>
          </a:xfrm>
          <a:prstGeom prst="rect">
            <a:avLst/>
          </a:prstGeom>
        </p:spPr>
        <p:txBody>
          <a:bodyPr wrap="none">
            <a:spAutoFit/>
          </a:bodyPr>
          <a:lstStyle/>
          <a:p>
            <a:r>
              <a:rPr lang="pt-BR" sz="3200" b="1" dirty="0"/>
              <a:t>Evaluating Properties: General </a:t>
            </a:r>
          </a:p>
          <a:p>
            <a:r>
              <a:rPr lang="pt-BR" sz="3200" b="1" dirty="0"/>
              <a:t>Considerations</a:t>
            </a:r>
            <a:endParaRPr lang="fi-FI" sz="32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A297F9-E9BC-4BE1-9544-623CBA38BAB6}"/>
                  </a:ext>
                </a:extLst>
              </p:cNvPr>
              <p:cNvSpPr txBox="1"/>
              <p:nvPr/>
            </p:nvSpPr>
            <p:spPr>
              <a:xfrm>
                <a:off x="320861" y="1233740"/>
                <a:ext cx="1458064" cy="410690"/>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𝑠𝑖𝑛𝑔𝑙𝑒</m:t>
                      </m:r>
                      <m:r>
                        <a:rPr lang="en-US">
                          <a:latin typeface="Cambria Math" panose="02040503050406030204" pitchFamily="18" charset="0"/>
                        </a:rPr>
                        <m:t>−</m:t>
                      </m:r>
                      <m:r>
                        <a:rPr lang="en-US">
                          <a:latin typeface="Cambria Math" panose="02040503050406030204" pitchFamily="18" charset="0"/>
                        </a:rPr>
                        <m:t>𝑝h𝑎𝑠𝑒</m:t>
                      </m:r>
                      <m:r>
                        <a:rPr lang="en-US">
                          <a:latin typeface="Cambria Math" panose="02040503050406030204" pitchFamily="18" charset="0"/>
                        </a:rPr>
                        <m:t> </m:t>
                      </m:r>
                      <m:r>
                        <a:rPr lang="en-US">
                          <a:latin typeface="Cambria Math" panose="02040503050406030204" pitchFamily="18" charset="0"/>
                        </a:rPr>
                        <m:t>𝑟𝑒𝑔𝑖𝑜𝑛𝑠</m:t>
                      </m:r>
                    </m:oMath>
                  </m:oMathPara>
                </a14:m>
                <a:endParaRPr lang="en-US" dirty="0"/>
              </a:p>
            </p:txBody>
          </p:sp>
        </mc:Choice>
        <mc:Fallback xmlns="">
          <p:sp>
            <p:nvSpPr>
              <p:cNvPr id="3" name="TextBox 2">
                <a:extLst>
                  <a:ext uri="{FF2B5EF4-FFF2-40B4-BE49-F238E27FC236}">
                    <a16:creationId xmlns:a16="http://schemas.microsoft.com/office/drawing/2014/main" id="{BDA297F9-E9BC-4BE1-9544-623CBA38BAB6}"/>
                  </a:ext>
                </a:extLst>
              </p:cNvPr>
              <p:cNvSpPr txBox="1">
                <a:spLocks noRot="1" noChangeAspect="1" noMove="1" noResize="1" noEditPoints="1" noAdjustHandles="1" noChangeArrowheads="1" noChangeShapeType="1" noTextEdit="1"/>
              </p:cNvSpPr>
              <p:nvPr/>
            </p:nvSpPr>
            <p:spPr>
              <a:xfrm>
                <a:off x="320861" y="1233740"/>
                <a:ext cx="1458064" cy="410690"/>
              </a:xfrm>
              <a:prstGeom prst="rect">
                <a:avLst/>
              </a:prstGeom>
              <a:blipFill>
                <a:blip r:embed="rId5"/>
                <a:stretch>
                  <a:fillRect b="-17647"/>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DEBE3E0-01D7-4326-92D8-C96730CCF210}"/>
              </a:ext>
            </a:extLst>
          </p:cNvPr>
          <p:cNvSpPr txBox="1"/>
          <p:nvPr/>
        </p:nvSpPr>
        <p:spPr>
          <a:xfrm>
            <a:off x="2232751" y="979824"/>
            <a:ext cx="6634455" cy="715581"/>
          </a:xfrm>
          <a:prstGeom prst="rect">
            <a:avLst/>
          </a:prstGeom>
          <a:solidFill>
            <a:srgbClr val="00B0F0"/>
          </a:solidFill>
        </p:spPr>
        <p:txBody>
          <a:bodyPr wrap="square">
            <a:spAutoFit/>
          </a:bodyPr>
          <a:lstStyle/>
          <a:p>
            <a:pPr algn="just"/>
            <a:r>
              <a:rPr lang="en-US" dirty="0"/>
              <a:t>In these single-phase regions, the state is fixed by any two of the properties: pressure, specific volume, and temperature, since all of these are independent when there is a single phase present.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3622694-16E4-4404-969C-54DF2EEF342F}"/>
                  </a:ext>
                </a:extLst>
              </p:cNvPr>
              <p:cNvSpPr txBox="1"/>
              <p:nvPr/>
            </p:nvSpPr>
            <p:spPr>
              <a:xfrm>
                <a:off x="320862" y="1942153"/>
                <a:ext cx="1458064" cy="410690"/>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𝑡𝑤𝑜</m:t>
                      </m:r>
                      <m:r>
                        <a:rPr lang="en-US">
                          <a:latin typeface="Cambria Math" panose="02040503050406030204" pitchFamily="18" charset="0"/>
                        </a:rPr>
                        <m:t>−</m:t>
                      </m:r>
                      <m:r>
                        <a:rPr lang="en-US">
                          <a:latin typeface="Cambria Math" panose="02040503050406030204" pitchFamily="18" charset="0"/>
                        </a:rPr>
                        <m:t>𝑝h𝑎𝑠𝑒</m:t>
                      </m:r>
                      <m:r>
                        <a:rPr lang="en-US">
                          <a:latin typeface="Cambria Math" panose="02040503050406030204" pitchFamily="18" charset="0"/>
                        </a:rPr>
                        <m:t> </m:t>
                      </m:r>
                      <m:r>
                        <a:rPr lang="en-US">
                          <a:latin typeface="Cambria Math" panose="02040503050406030204" pitchFamily="18" charset="0"/>
                        </a:rPr>
                        <m:t>𝑟𝑒𝑔𝑖𝑜𝑛𝑠</m:t>
                      </m:r>
                    </m:oMath>
                  </m:oMathPara>
                </a14:m>
                <a:endParaRPr lang="en-US" dirty="0"/>
              </a:p>
            </p:txBody>
          </p:sp>
        </mc:Choice>
        <mc:Fallback xmlns="">
          <p:sp>
            <p:nvSpPr>
              <p:cNvPr id="23" name="TextBox 22">
                <a:extLst>
                  <a:ext uri="{FF2B5EF4-FFF2-40B4-BE49-F238E27FC236}">
                    <a16:creationId xmlns:a16="http://schemas.microsoft.com/office/drawing/2014/main" id="{43622694-16E4-4404-969C-54DF2EEF342F}"/>
                  </a:ext>
                </a:extLst>
              </p:cNvPr>
              <p:cNvSpPr txBox="1">
                <a:spLocks noRot="1" noChangeAspect="1" noMove="1" noResize="1" noEditPoints="1" noAdjustHandles="1" noChangeArrowheads="1" noChangeShapeType="1" noTextEdit="1"/>
              </p:cNvSpPr>
              <p:nvPr/>
            </p:nvSpPr>
            <p:spPr>
              <a:xfrm>
                <a:off x="320862" y="1942153"/>
                <a:ext cx="1458064" cy="410690"/>
              </a:xfrm>
              <a:prstGeom prst="rect">
                <a:avLst/>
              </a:prstGeom>
              <a:blipFill>
                <a:blip r:embed="rId6"/>
                <a:stretch>
                  <a:fillRect b="-1791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FC42F62-A362-4574-BC2F-977F9D3C79DD}"/>
              </a:ext>
            </a:extLst>
          </p:cNvPr>
          <p:cNvSpPr txBox="1"/>
          <p:nvPr/>
        </p:nvSpPr>
        <p:spPr>
          <a:xfrm>
            <a:off x="2232751" y="1792111"/>
            <a:ext cx="6634456" cy="715581"/>
          </a:xfrm>
          <a:prstGeom prst="rect">
            <a:avLst/>
          </a:prstGeom>
          <a:solidFill>
            <a:srgbClr val="92D050"/>
          </a:solidFill>
        </p:spPr>
        <p:txBody>
          <a:bodyPr wrap="square">
            <a:spAutoFit/>
          </a:bodyPr>
          <a:lstStyle/>
          <a:p>
            <a:pPr algn="just"/>
            <a:r>
              <a:rPr lang="en-US" dirty="0"/>
              <a:t>Located between the single-phase regions are two-phase regions where two phases exist in equilibrium: liquid–vapor, solid–liquid, and solid–vapor. Two phases can coexist during changes in phase such as vaporization, melting, and sublimation. </a:t>
            </a:r>
          </a:p>
        </p:txBody>
      </p:sp>
      <p:sp>
        <p:nvSpPr>
          <p:cNvPr id="27" name="TextBox 26">
            <a:extLst>
              <a:ext uri="{FF2B5EF4-FFF2-40B4-BE49-F238E27FC236}">
                <a16:creationId xmlns:a16="http://schemas.microsoft.com/office/drawing/2014/main" id="{4A22363C-9B78-4F3E-A6BC-26048226DED7}"/>
              </a:ext>
            </a:extLst>
          </p:cNvPr>
          <p:cNvSpPr txBox="1"/>
          <p:nvPr/>
        </p:nvSpPr>
        <p:spPr>
          <a:xfrm>
            <a:off x="2232750" y="2608944"/>
            <a:ext cx="6634456" cy="600164"/>
          </a:xfrm>
          <a:prstGeom prst="rect">
            <a:avLst/>
          </a:prstGeom>
          <a:solidFill>
            <a:schemeClr val="bg2"/>
          </a:solidFill>
        </p:spPr>
        <p:txBody>
          <a:bodyPr wrap="square">
            <a:spAutoFit/>
          </a:bodyPr>
          <a:lstStyle/>
          <a:p>
            <a:pPr algn="just"/>
            <a:r>
              <a:rPr lang="en-US" sz="1100" dirty="0"/>
              <a:t>Within the two-phase regions pressure and temperature are not independent; one cannot be changed without changing the other. In these regions the state cannot be fixed by temperature and pressure alone; however, the state can be fixed by specific volume and either pressure or temperature. </a:t>
            </a:r>
          </a:p>
        </p:txBody>
      </p:sp>
      <p:sp>
        <p:nvSpPr>
          <p:cNvPr id="28" name="TextBox 27">
            <a:extLst>
              <a:ext uri="{FF2B5EF4-FFF2-40B4-BE49-F238E27FC236}">
                <a16:creationId xmlns:a16="http://schemas.microsoft.com/office/drawing/2014/main" id="{35196CE7-6211-49B8-B2EB-85A1639CC035}"/>
              </a:ext>
            </a:extLst>
          </p:cNvPr>
          <p:cNvSpPr txBox="1"/>
          <p:nvPr/>
        </p:nvSpPr>
        <p:spPr>
          <a:xfrm>
            <a:off x="2232750" y="3314255"/>
            <a:ext cx="6634455" cy="300082"/>
          </a:xfrm>
          <a:prstGeom prst="rect">
            <a:avLst/>
          </a:prstGeom>
          <a:solidFill>
            <a:srgbClr val="0070C0"/>
          </a:solidFill>
        </p:spPr>
        <p:txBody>
          <a:bodyPr wrap="square">
            <a:spAutoFit/>
          </a:bodyPr>
          <a:lstStyle/>
          <a:p>
            <a:r>
              <a:rPr lang="en-US" dirty="0"/>
              <a:t>Three phases can exist in equilibrium along the line labeled triple line.</a:t>
            </a: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CC6AC83E-0BA3-4D8A-A8D4-FFB999B5CF78}"/>
                  </a:ext>
                </a:extLst>
              </p:cNvPr>
              <p:cNvSpPr txBox="1"/>
              <p:nvPr/>
            </p:nvSpPr>
            <p:spPr>
              <a:xfrm>
                <a:off x="276792" y="3350975"/>
                <a:ext cx="1502133"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𝑡𝑟𝑖𝑝𝑙𝑒</m:t>
                      </m:r>
                      <m:r>
                        <a:rPr lang="en-US">
                          <a:latin typeface="Cambria Math" panose="02040503050406030204" pitchFamily="18" charset="0"/>
                        </a:rPr>
                        <m:t> </m:t>
                      </m:r>
                      <m:r>
                        <a:rPr lang="en-US">
                          <a:latin typeface="Cambria Math" panose="02040503050406030204" pitchFamily="18" charset="0"/>
                        </a:rPr>
                        <m:t>𝑙𝑖𝑛𝑒</m:t>
                      </m:r>
                    </m:oMath>
                  </m:oMathPara>
                </a14:m>
                <a:endParaRPr lang="en-US" dirty="0"/>
              </a:p>
            </p:txBody>
          </p:sp>
        </mc:Choice>
        <mc:Fallback>
          <p:sp>
            <p:nvSpPr>
              <p:cNvPr id="29" name="TextBox 28">
                <a:extLst>
                  <a:ext uri="{FF2B5EF4-FFF2-40B4-BE49-F238E27FC236}">
                    <a16:creationId xmlns:a16="http://schemas.microsoft.com/office/drawing/2014/main" id="{CC6AC83E-0BA3-4D8A-A8D4-FFB999B5CF78}"/>
                  </a:ext>
                </a:extLst>
              </p:cNvPr>
              <p:cNvSpPr txBox="1">
                <a:spLocks noRot="1" noChangeAspect="1" noMove="1" noResize="1" noEditPoints="1" noAdjustHandles="1" noChangeArrowheads="1" noChangeShapeType="1" noTextEdit="1"/>
              </p:cNvSpPr>
              <p:nvPr/>
            </p:nvSpPr>
            <p:spPr>
              <a:xfrm>
                <a:off x="276792" y="3350975"/>
                <a:ext cx="1502133" cy="207749"/>
              </a:xfrm>
              <a:prstGeom prst="rect">
                <a:avLst/>
              </a:prstGeom>
              <a:blipFill>
                <a:blip r:embed="rId7"/>
                <a:stretch>
                  <a:fillRect b="-35294"/>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86D59B7B-9B3D-4AA9-A086-2A9347D3BE43}"/>
              </a:ext>
            </a:extLst>
          </p:cNvPr>
          <p:cNvSpPr txBox="1"/>
          <p:nvPr/>
        </p:nvSpPr>
        <p:spPr>
          <a:xfrm>
            <a:off x="2232752" y="3724712"/>
            <a:ext cx="6684031" cy="715581"/>
          </a:xfrm>
          <a:prstGeom prst="rect">
            <a:avLst/>
          </a:prstGeom>
          <a:solidFill>
            <a:srgbClr val="FFC000"/>
          </a:solidFill>
        </p:spPr>
        <p:txBody>
          <a:bodyPr wrap="square">
            <a:spAutoFit/>
          </a:bodyPr>
          <a:lstStyle>
            <a:defPPr>
              <a:defRPr lang="en-US"/>
            </a:defPPr>
          </a:lstStyle>
          <a:p>
            <a:r>
              <a:rPr lang="en-US" dirty="0"/>
              <a:t>At the top of the vapor dome, where the saturated liquid and saturated vapor lines meet, is the critical point. The critical temperature Tc of a pure substance is the maximum temperature at which liquid and vapor phases can coexist in equilibrium. </a:t>
            </a:r>
          </a:p>
        </p:txBody>
      </p:sp>
      <p:sp>
        <p:nvSpPr>
          <p:cNvPr id="35" name="TextBox 34">
            <a:extLst>
              <a:ext uri="{FF2B5EF4-FFF2-40B4-BE49-F238E27FC236}">
                <a16:creationId xmlns:a16="http://schemas.microsoft.com/office/drawing/2014/main" id="{C6EE084D-26C9-4741-BCB7-7CE4EE00B953}"/>
              </a:ext>
            </a:extLst>
          </p:cNvPr>
          <p:cNvSpPr txBox="1"/>
          <p:nvPr/>
        </p:nvSpPr>
        <p:spPr>
          <a:xfrm>
            <a:off x="276793" y="3935079"/>
            <a:ext cx="1502133"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critical point</a:t>
            </a:r>
          </a:p>
        </p:txBody>
      </p:sp>
      <p:sp>
        <p:nvSpPr>
          <p:cNvPr id="16" name="TextBox 15">
            <a:extLst>
              <a:ext uri="{FF2B5EF4-FFF2-40B4-BE49-F238E27FC236}">
                <a16:creationId xmlns:a16="http://schemas.microsoft.com/office/drawing/2014/main" id="{3CAAE608-ACD9-43C9-BE2A-7E5C18D26A67}"/>
              </a:ext>
            </a:extLst>
          </p:cNvPr>
          <p:cNvSpPr txBox="1"/>
          <p:nvPr/>
        </p:nvSpPr>
        <p:spPr>
          <a:xfrm>
            <a:off x="2232752" y="4596771"/>
            <a:ext cx="6711573" cy="300082"/>
          </a:xfrm>
          <a:prstGeom prst="rect">
            <a:avLst/>
          </a:prstGeom>
          <a:solidFill>
            <a:srgbClr val="FFFF00"/>
          </a:solidFill>
        </p:spPr>
        <p:txBody>
          <a:bodyPr wrap="square">
            <a:spAutoFit/>
          </a:bodyPr>
          <a:lstStyle/>
          <a:p>
            <a:r>
              <a:rPr lang="en-US" dirty="0"/>
              <a:t>A state at which a phase change begins or ends is called a saturation state.</a:t>
            </a:r>
          </a:p>
        </p:txBody>
      </p:sp>
      <p:sp>
        <p:nvSpPr>
          <p:cNvPr id="18" name="TextBox 17">
            <a:extLst>
              <a:ext uri="{FF2B5EF4-FFF2-40B4-BE49-F238E27FC236}">
                <a16:creationId xmlns:a16="http://schemas.microsoft.com/office/drawing/2014/main" id="{15E98EEB-56DF-44AB-AE80-01CC281B81C4}"/>
              </a:ext>
            </a:extLst>
          </p:cNvPr>
          <p:cNvSpPr txBox="1"/>
          <p:nvPr/>
        </p:nvSpPr>
        <p:spPr>
          <a:xfrm>
            <a:off x="276791" y="4642937"/>
            <a:ext cx="1502134"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saturation state</a:t>
            </a:r>
          </a:p>
        </p:txBody>
      </p:sp>
    </p:spTree>
    <p:extLst>
      <p:ext uri="{BB962C8B-B14F-4D97-AF65-F5344CB8AC3E}">
        <p14:creationId xmlns:p14="http://schemas.microsoft.com/office/powerpoint/2010/main" val="31393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0" grpId="0" animBg="1"/>
      <p:bldP spid="20" grpId="1" animBg="1"/>
      <p:bldP spid="23" grpId="0" animBg="1"/>
      <p:bldP spid="23" grpId="1" animBg="1"/>
      <p:bldP spid="25" grpId="0" animBg="1"/>
      <p:bldP spid="25" grpId="1" animBg="1"/>
      <p:bldP spid="27" grpId="0" animBg="1"/>
      <p:bldP spid="27" grpId="1" animBg="1"/>
      <p:bldP spid="28" grpId="0" animBg="1"/>
      <p:bldP spid="28" grpId="1" animBg="1"/>
      <p:bldP spid="29" grpId="0" animBg="1"/>
      <p:bldP spid="29" grpId="1" animBg="1"/>
      <p:bldP spid="33" grpId="0" animBg="1"/>
      <p:bldP spid="33" grpId="1" animBg="1"/>
      <p:bldP spid="35" grpId="0" animBg="1"/>
      <p:bldP spid="35" grpId="1" animBg="1"/>
      <p:bldP spid="16" grpId="0" animBg="1"/>
      <p:bldP spid="16"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Projections of the p–</a:t>
            </a:r>
            <a:r>
              <a:rPr lang="el-GR" sz="3200" b="1" dirty="0"/>
              <a:t>ν</a:t>
            </a:r>
            <a:r>
              <a:rPr lang="en-US" sz="3200" b="1" dirty="0"/>
              <a:t>–T Surface</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197830" y="970513"/>
            <a:ext cx="1524290" cy="300082"/>
          </a:xfrm>
          <a:prstGeom prst="rect">
            <a:avLst/>
          </a:prstGeom>
          <a:solidFill>
            <a:srgbClr val="00FF00"/>
          </a:solidFill>
        </p:spPr>
        <p:txBody>
          <a:bodyPr wrap="square">
            <a:spAutoFit/>
          </a:bodyPr>
          <a:lstStyle/>
          <a:p>
            <a:r>
              <a:rPr lang="en-US" dirty="0"/>
              <a:t>phase diagram</a:t>
            </a:r>
          </a:p>
        </p:txBody>
      </p:sp>
      <p:sp>
        <p:nvSpPr>
          <p:cNvPr id="14" name="TextBox 13">
            <a:extLst>
              <a:ext uri="{FF2B5EF4-FFF2-40B4-BE49-F238E27FC236}">
                <a16:creationId xmlns:a16="http://schemas.microsoft.com/office/drawing/2014/main" id="{8422035C-A7B5-4E59-994A-4EBF822164B2}"/>
              </a:ext>
            </a:extLst>
          </p:cNvPr>
          <p:cNvSpPr txBox="1"/>
          <p:nvPr/>
        </p:nvSpPr>
        <p:spPr>
          <a:xfrm>
            <a:off x="2050698" y="867299"/>
            <a:ext cx="6472686" cy="507831"/>
          </a:xfrm>
          <a:prstGeom prst="rect">
            <a:avLst/>
          </a:prstGeom>
          <a:solidFill>
            <a:srgbClr val="00FFFF"/>
          </a:solidFill>
        </p:spPr>
        <p:txBody>
          <a:bodyPr wrap="square">
            <a:spAutoFit/>
          </a:bodyPr>
          <a:lstStyle/>
          <a:p>
            <a:r>
              <a:rPr lang="en-US" dirty="0"/>
              <a:t>If the p–</a:t>
            </a:r>
            <a:r>
              <a:rPr lang="el-GR" dirty="0"/>
              <a:t>ν</a:t>
            </a:r>
            <a:r>
              <a:rPr lang="en-US" dirty="0"/>
              <a:t>–T surface is projected onto the pressure–temperature plane, a property diagram known as a phase diagram results.</a:t>
            </a:r>
          </a:p>
        </p:txBody>
      </p:sp>
      <p:sp>
        <p:nvSpPr>
          <p:cNvPr id="16" name="TextBox 15">
            <a:extLst>
              <a:ext uri="{FF2B5EF4-FFF2-40B4-BE49-F238E27FC236}">
                <a16:creationId xmlns:a16="http://schemas.microsoft.com/office/drawing/2014/main" id="{05E33F49-D62D-47FE-AE19-CA693F668E13}"/>
              </a:ext>
            </a:extLst>
          </p:cNvPr>
          <p:cNvSpPr txBox="1"/>
          <p:nvPr/>
        </p:nvSpPr>
        <p:spPr>
          <a:xfrm>
            <a:off x="197830" y="2119960"/>
            <a:ext cx="1524290" cy="715581"/>
          </a:xfrm>
          <a:prstGeom prst="rect">
            <a:avLst/>
          </a:prstGeom>
          <a:solidFill>
            <a:srgbClr val="00FF00"/>
          </a:solidFill>
        </p:spPr>
        <p:txBody>
          <a:bodyPr wrap="square">
            <a:spAutoFit/>
          </a:bodyPr>
          <a:lstStyle>
            <a:defPPr>
              <a:defRPr lang="en-US"/>
            </a:defPPr>
          </a:lstStyle>
          <a:p>
            <a:r>
              <a:rPr lang="en-US" dirty="0"/>
              <a:t>saturation temperature and pressure</a:t>
            </a:r>
          </a:p>
        </p:txBody>
      </p:sp>
      <p:sp>
        <p:nvSpPr>
          <p:cNvPr id="20" name="TextBox 19">
            <a:extLst>
              <a:ext uri="{FF2B5EF4-FFF2-40B4-BE49-F238E27FC236}">
                <a16:creationId xmlns:a16="http://schemas.microsoft.com/office/drawing/2014/main" id="{B01D47B1-67E8-4A83-A9BC-E3322411EA7A}"/>
              </a:ext>
            </a:extLst>
          </p:cNvPr>
          <p:cNvSpPr txBox="1"/>
          <p:nvPr/>
        </p:nvSpPr>
        <p:spPr>
          <a:xfrm>
            <a:off x="197830" y="3468818"/>
            <a:ext cx="1524290" cy="300082"/>
          </a:xfrm>
          <a:prstGeom prst="rect">
            <a:avLst/>
          </a:prstGeom>
          <a:solidFill>
            <a:srgbClr val="00FF00"/>
          </a:solidFill>
        </p:spPr>
        <p:txBody>
          <a:bodyPr wrap="square">
            <a:spAutoFit/>
          </a:bodyPr>
          <a:lstStyle/>
          <a:p>
            <a:r>
              <a:rPr lang="en-US" dirty="0"/>
              <a:t>triple point</a:t>
            </a:r>
          </a:p>
        </p:txBody>
      </p:sp>
      <p:sp>
        <p:nvSpPr>
          <p:cNvPr id="22" name="TextBox 21">
            <a:extLst>
              <a:ext uri="{FF2B5EF4-FFF2-40B4-BE49-F238E27FC236}">
                <a16:creationId xmlns:a16="http://schemas.microsoft.com/office/drawing/2014/main" id="{048CB1E4-1A03-4BFC-8CEE-494AF640AD7E}"/>
              </a:ext>
            </a:extLst>
          </p:cNvPr>
          <p:cNvSpPr txBox="1"/>
          <p:nvPr/>
        </p:nvSpPr>
        <p:spPr>
          <a:xfrm>
            <a:off x="2050698" y="3053320"/>
            <a:ext cx="2260570" cy="1131079"/>
          </a:xfrm>
          <a:prstGeom prst="rect">
            <a:avLst/>
          </a:prstGeom>
          <a:solidFill>
            <a:srgbClr val="00FFFF"/>
          </a:solidFill>
        </p:spPr>
        <p:txBody>
          <a:bodyPr wrap="square">
            <a:spAutoFit/>
          </a:bodyPr>
          <a:lstStyle/>
          <a:p>
            <a:pPr algn="just"/>
            <a:r>
              <a:rPr lang="en-US" dirty="0"/>
              <a:t>The triple line of the three-dimensional p–</a:t>
            </a:r>
            <a:r>
              <a:rPr lang="el-GR" dirty="0"/>
              <a:t>ν</a:t>
            </a:r>
            <a:r>
              <a:rPr lang="en-US" dirty="0"/>
              <a:t>–T surface projects onto a point on the phase diagram. This is called the triple point.</a:t>
            </a:r>
          </a:p>
        </p:txBody>
      </p:sp>
      <p:sp>
        <p:nvSpPr>
          <p:cNvPr id="15" name="TextBox 14">
            <a:extLst>
              <a:ext uri="{FF2B5EF4-FFF2-40B4-BE49-F238E27FC236}">
                <a16:creationId xmlns:a16="http://schemas.microsoft.com/office/drawing/2014/main" id="{0202CBAE-3E05-4E40-A2C1-8A242408B593}"/>
              </a:ext>
            </a:extLst>
          </p:cNvPr>
          <p:cNvSpPr txBox="1"/>
          <p:nvPr/>
        </p:nvSpPr>
        <p:spPr>
          <a:xfrm>
            <a:off x="2050698" y="1401961"/>
            <a:ext cx="6472686" cy="646331"/>
          </a:xfrm>
          <a:prstGeom prst="rect">
            <a:avLst/>
          </a:prstGeom>
          <a:solidFill>
            <a:schemeClr val="tx2">
              <a:lumMod val="20000"/>
              <a:lumOff val="80000"/>
            </a:schemeClr>
          </a:solidFill>
        </p:spPr>
        <p:txBody>
          <a:bodyPr wrap="square">
            <a:spAutoFit/>
          </a:bodyPr>
          <a:lstStyle/>
          <a:p>
            <a:pPr algn="just"/>
            <a:r>
              <a:rPr lang="en-US" sz="1200" dirty="0"/>
              <a:t>when the surface is projected in this way, the two-phase regions reduce to lines. A point on any of these lines represents all two-phase mixtures at that particular temperature and pressure.</a:t>
            </a:r>
          </a:p>
        </p:txBody>
      </p:sp>
      <p:sp>
        <p:nvSpPr>
          <p:cNvPr id="17" name="TextBox 16">
            <a:extLst>
              <a:ext uri="{FF2B5EF4-FFF2-40B4-BE49-F238E27FC236}">
                <a16:creationId xmlns:a16="http://schemas.microsoft.com/office/drawing/2014/main" id="{E905614E-7E5C-4C3A-B916-B7579DA379A1}"/>
              </a:ext>
            </a:extLst>
          </p:cNvPr>
          <p:cNvSpPr txBox="1"/>
          <p:nvPr/>
        </p:nvSpPr>
        <p:spPr>
          <a:xfrm>
            <a:off x="2050698" y="2119960"/>
            <a:ext cx="6472686" cy="715581"/>
          </a:xfrm>
          <a:prstGeom prst="rect">
            <a:avLst/>
          </a:prstGeom>
          <a:solidFill>
            <a:srgbClr val="00FFFF"/>
          </a:solidFill>
        </p:spPr>
        <p:txBody>
          <a:bodyPr wrap="square">
            <a:spAutoFit/>
          </a:bodyPr>
          <a:lstStyle>
            <a:defPPr>
              <a:defRPr lang="en-US"/>
            </a:defPPr>
          </a:lstStyle>
          <a:p>
            <a:r>
              <a:rPr lang="en-US" dirty="0"/>
              <a:t>The term saturation temperature designates the temperature at which a phase </a:t>
            </a:r>
          </a:p>
          <a:p>
            <a:r>
              <a:rPr lang="en-US" dirty="0"/>
              <a:t>change takes place at a given pressure, and this pressure is called the saturation pressure for the given temperature.</a:t>
            </a:r>
          </a:p>
        </p:txBody>
      </p:sp>
      <p:pic>
        <p:nvPicPr>
          <p:cNvPr id="3" name="Picture 2">
            <a:extLst>
              <a:ext uri="{FF2B5EF4-FFF2-40B4-BE49-F238E27FC236}">
                <a16:creationId xmlns:a16="http://schemas.microsoft.com/office/drawing/2014/main" id="{872857DC-6DBE-4DDE-BF56-0709B3A4A2D9}"/>
              </a:ext>
            </a:extLst>
          </p:cNvPr>
          <p:cNvPicPr>
            <a:picLocks noChangeAspect="1"/>
          </p:cNvPicPr>
          <p:nvPr/>
        </p:nvPicPr>
        <p:blipFill>
          <a:blip r:embed="rId3"/>
          <a:stretch>
            <a:fillRect/>
          </a:stretch>
        </p:blipFill>
        <p:spPr>
          <a:xfrm>
            <a:off x="4600123" y="2907209"/>
            <a:ext cx="3404888" cy="2784583"/>
          </a:xfrm>
          <a:prstGeom prst="rect">
            <a:avLst/>
          </a:prstGeom>
        </p:spPr>
      </p:pic>
    </p:spTree>
    <p:extLst>
      <p:ext uri="{BB962C8B-B14F-4D97-AF65-F5344CB8AC3E}">
        <p14:creationId xmlns:p14="http://schemas.microsoft.com/office/powerpoint/2010/main" val="31580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0" grpId="0" animBg="1"/>
      <p:bldP spid="22" grpId="0" animBg="1"/>
      <p:bldP spid="15" grpId="0" animBg="1"/>
      <p:bldP spid="17" grpId="0" animBg="1"/>
    </p:bldLst>
  </p:timing>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10246</TotalTime>
  <Words>3141</Words>
  <Application>Microsoft Office PowerPoint</Application>
  <PresentationFormat>On-screen Show (16:10)</PresentationFormat>
  <Paragraphs>207</Paragraphs>
  <Slides>37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vt:lpstr>
      <vt:lpstr>Calibri</vt:lpstr>
      <vt:lpstr>Cambria Math</vt:lpstr>
      <vt:lpstr>Times New Roman</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247</cp:revision>
  <dcterms:created xsi:type="dcterms:W3CDTF">2020-12-02T10:21:58Z</dcterms:created>
  <dcterms:modified xsi:type="dcterms:W3CDTF">2022-01-18T09:41:14Z</dcterms:modified>
</cp:coreProperties>
</file>