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318" r:id="rId5"/>
    <p:sldId id="323" r:id="rId6"/>
    <p:sldId id="320" r:id="rId7"/>
    <p:sldId id="321" r:id="rId8"/>
    <p:sldId id="322" r:id="rId9"/>
    <p:sldId id="258" r:id="rId10"/>
    <p:sldId id="259" r:id="rId11"/>
    <p:sldId id="261" r:id="rId12"/>
    <p:sldId id="262" r:id="rId13"/>
    <p:sldId id="314" r:id="rId14"/>
    <p:sldId id="263" r:id="rId15"/>
    <p:sldId id="264" r:id="rId16"/>
    <p:sldId id="287" r:id="rId17"/>
    <p:sldId id="265" r:id="rId18"/>
    <p:sldId id="267" r:id="rId19"/>
    <p:sldId id="268" r:id="rId20"/>
    <p:sldId id="269" r:id="rId21"/>
    <p:sldId id="312" r:id="rId22"/>
    <p:sldId id="278" r:id="rId23"/>
    <p:sldId id="272" r:id="rId24"/>
    <p:sldId id="273" r:id="rId25"/>
    <p:sldId id="316" r:id="rId26"/>
    <p:sldId id="271" r:id="rId27"/>
    <p:sldId id="289" r:id="rId28"/>
    <p:sldId id="275" r:id="rId29"/>
    <p:sldId id="276" r:id="rId30"/>
    <p:sldId id="277" r:id="rId31"/>
    <p:sldId id="313" r:id="rId32"/>
    <p:sldId id="307" r:id="rId33"/>
    <p:sldId id="324" r:id="rId34"/>
    <p:sldId id="285" r:id="rId35"/>
    <p:sldId id="279" r:id="rId36"/>
    <p:sldId id="317" r:id="rId37"/>
    <p:sldId id="280" r:id="rId38"/>
    <p:sldId id="281" r:id="rId39"/>
    <p:sldId id="282" r:id="rId40"/>
    <p:sldId id="283" r:id="rId41"/>
    <p:sldId id="310" r:id="rId42"/>
    <p:sldId id="270" r:id="rId43"/>
    <p:sldId id="311" r:id="rId44"/>
    <p:sldId id="290" r:id="rId45"/>
    <p:sldId id="300" r:id="rId46"/>
    <p:sldId id="303" r:id="rId47"/>
    <p:sldId id="304" r:id="rId48"/>
    <p:sldId id="301" r:id="rId49"/>
    <p:sldId id="291" r:id="rId50"/>
    <p:sldId id="302" r:id="rId51"/>
    <p:sldId id="292" r:id="rId52"/>
    <p:sldId id="293" r:id="rId53"/>
    <p:sldId id="294" r:id="rId54"/>
    <p:sldId id="295" r:id="rId55"/>
    <p:sldId id="306" r:id="rId56"/>
    <p:sldId id="296" r:id="rId57"/>
    <p:sldId id="274" r:id="rId58"/>
    <p:sldId id="309" r:id="rId59"/>
    <p:sldId id="308"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6021"/>
    <a:srgbClr val="FFA000"/>
    <a:srgbClr val="A147FF"/>
    <a:srgbClr val="FF4200"/>
    <a:srgbClr val="C9154B"/>
    <a:srgbClr val="F86DFF"/>
    <a:srgbClr val="B9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61"/>
    <p:restoredTop sz="95997"/>
  </p:normalViewPr>
  <p:slideViewPr>
    <p:cSldViewPr snapToGrid="0">
      <p:cViewPr varScale="1">
        <p:scale>
          <a:sx n="74" d="100"/>
          <a:sy n="74" d="100"/>
        </p:scale>
        <p:origin x="200" y="10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7T15:02:39.447"/>
    </inkml:context>
    <inkml:brush xml:id="br0">
      <inkml:brushProperty name="width" value="0.05" units="cm"/>
      <inkml:brushProperty name="height" value="0.05" units="cm"/>
      <inkml:brushProperty name="color" value="#AB008B"/>
    </inkml:brush>
  </inkml:definitions>
  <inkml:trace contextRef="#ctx0" brushRef="#br0">0 107 24575,'8'0'0,"4"0"0,5 0 0,-2 0 0,0 0 0,-2-4 0,0 3 0,1-3 0,2 4 0,-3 0 0,4 0 0,1-4 0,-5 3 0,0-3 0,-5 4 0,5 0 0,-4 0 0,4 0 0,-4-4 0,-1 3 0,0-3 0,0 4 0,1 0 0,-1 0 0,0 0 0,1 0 0,-1 0 0,0 0 0,4 0 0,-3 0 0,3 0 0,-3 0 0,-1 0 0,0 0 0,0 0 0,1 0 0,-1 0 0,0 0 0,0 0 0,0 0 0,1 0 0,-1 0 0,0 0 0,1 0 0,-1 0 0,0 0 0,0 0 0,0 0 0,1 0 0,-1 0 0,0 0 0,0 0 0,1 0 0,-1 0 0,0 0 0,1 0 0,-1 0 0,0 0 0,0 4 0,1-3 0,-1 6 0,0-2 0,5 0 0,-4 2 0,4-2 0,0-1 0,-4 4 0,4-4 0,0 1 0,-4-2 0,4 1 0,-5-3 0,5 3 0,-4-4 0,9 0 0,-9 0 0,8 0 0,-3 0 0,5 0 0,-1 0 0,0 0 0,1 0 0,-1 0 0,5-5 0,-3 4 0,12-8 0,-12 8 0,7-3 0,-9 4 0,0-4 0,1 3 0,4-3 0,-3 4 0,4 0 0,-6-4 0,5 3 0,-3-3 0,4 4 0,-1 0 0,-3 0 0,3-4 0,-4 2 0,4-2 0,5 4 0,-2 0 0,-4 0 0,-5-4 0,-3 3 0,4-3 0,1 4 0,-1 0 0,0 0 0,1 0 0,-1 0 0,-4 0 0,3 0 0,-3 0 0,4 0 0,-4 0 0,3 0 0,-3 0 0,5 0 0,-6 0 0,5 0 0,-4 0 0,4 0 0,0 0 0,14 0 0,-10 0 0,9 0 0,-12 0 0,-1 0 0,6 0 0,-5 0 0,5 0 0,-6 0 0,6 0 0,-5 0 0,5 0 0,-6 0 0,1 0 0,-5 0 0,3 0 0,-3 0 0,-1 0 0,5 0 0,-4 0 0,12 0 0,-10 0 0,9 0 0,-11 0 0,5 0 0,4 0 0,-3 0 0,3 0 0,1 0 0,-4 0 0,8 0 0,-8 0 0,9 0 0,-4 0 0,0 0 0,4 0 0,-5 0 0,1 0 0,4 0 0,-4 0 0,5 0 0,-5 0 0,4 0 0,-9 0 0,17 0 0,-16 0 0,11 0 0,-8 0 0,-5 0 0,5 0 0,-6 0 0,0 0 0,1 0 0,-1 0 0,6 0 0,-5 0 0,5 0 0,-6 0 0,6 0 0,-4 0 0,8 5 0,-8-4 0,9 8 0,-10-8 0,5 7 0,0-7 0,-5 7 0,5-7 0,-6 8 0,6-8 0,-5 3 0,10 0 0,-9-3 0,3 8 0,1-8 0,-4 3 0,9 0 0,-10-3 0,5 4 0,-1-1 0,-3-2 0,4 6 0,-1-7 0,-3 7 0,3-7 0,-4 7 0,4-2 0,5 3 0,3-3 0,-3 2 0,-5-7 0,1 3 0,-4 0 0,3-3 0,1 3 0,-5-4 0,5 4 0,-6-3 0,6 3 0,-4-4 0,3 0 0,-4 0 0,-1 0 0,0 0 0,6 0 0,-5 0 0,5 0 0,-6 0 0,6 0 0,9 0 0,-6 0 0,10 0 0,-12 0 0,0 0 0,3 0 0,-3 0 0,0 0 0,4 0 0,-4 0 0,5 5 0,-5-4 0,4 8 0,-9-8 0,11 7 0,-10-3 0,5 1 0,-12 1 0,3-6 0,-3 7 0,0-7 0,3 3 0,-7 0 0,7-3 0,-8 6 0,8-6 0,-3 3 0,5-4 0,-1 0 0,0 4 0,1-3 0,4 3 0,-3-4 0,3 0 0,1 0 0,-4 0 0,3 0 0,-4 0 0,-1 0 0,0 0 0,-4 0 0,3 0 0,-7 0 0,3 0 0,-1 4 0,-4-4 0,4 4 0,-4-4 0,0 0 0,0 4 0,0-3 0,0 2 0,0-3 0,0 0 0,1 0 0,3 0 0,-2 0 0,3 0 0,-5 0 0,0 0 0,5 0 0,-4 0 0,4 0 0,-5 0 0,1 0 0,-1 0 0,0 0 0,0 0 0,0 0 0,-1 0 0,1 0 0,0 4 0,-1-3 0,1 2 0,0-3 0,0 0 0,0 0 0,0 0 0,4 0 0,-3 0 0,3 0 0,-11 0 0,-10 0 0,-11-4 0,-17-2 0,10-4 0,-5 1 0,13-1 0,1 1 0,-1 0 0,5 0 0,2 4 0,3-3 0,1 4 0,0-4 0,0 0 0,0 4 0,4-4 0,-3 4 0,2-1 0,1-2 0,-4 6 0,8-6 0,-8 6 0,3-7 0,-3 4 0,4-5 0,-4 5 0,4-3 0,-1 2 0,-3 0 0,4-2 0,-5 6 0,1-7 0,0 4 0,-1-1 0,1-2 0,0 2 0,-1 1 0,1-4 0,0 7 0,-1-6 0,1 2 0,-5 0 0,3-2 0,-3 2 0,1 1 0,2-4 0,-3 3 0,5 1 0,-5-4 0,3 7 0,-3-7 0,5 7 0,0-6 0,-1 6 0,1-7 0,0 7 0,0-5 0,0 5 0,4-7 0,-4 8 0,3-8 0,-3 7 0,0-6 0,-1 2 0,8 1 0,7 0 0,7 8 0,5 1 0,1 0 0,4 4 0,-3-4 0,9 5 0,-10-1 0,5 1 0,-6-5 0,1 3 0,-1-3 0,-4 4 0,-1-4 0,-1 3 0,-2-7 0,3 6 0,-5-6 0,0 7 0,0-7 0,1 2 0,-1 1 0,0-3 0,0 6 0,0-6 0,0 6 0,0-6 0,0 6 0,0-3 0,0 0 0,-4 3 0,4-6 0,-4 7 0,4-4 0,1 4 0,-5 0 0,3 0 0,-6 0 0,6-3 0,-6 2 0,6-3 0,-6 4 0,6 0 0,-3 0 0,3-4 0,-3 3 0,4-6 0,-4 6 0,4-6 0,1 6 0,-1-2 0,0 3 0,1 1 0,-1-1 0,0-3 0,0 2 0,1-2 0,-1-1 0,0 4 0,1-8 0,-1 4 0,-3 0 0,-2 0 0,-3 4 0,0-1 0,4 1 0,1-3 0,-1 2 0,3-6 0,-9 6 0,1-2 0,-12 3 0,3 5 0,-7-3 0,-2 15 0,4-13 0,-6 14 0,11-17 0,-3 4 0,5-5 0,3 0 0,-2 1 0,2-1 0,0 0 0,-2-3 0,6 2 0,-7-6 0,4 6 0,-4-2 0,3 3 0,-2-4 0,6 3 0,-6-2 0,6 3 0,-7 1 0,4-1 0,-5 0 0,0 5 0,5-4 0,-5 9 0,5-9 0,-5 4 0,0-5 0,1 0 0,0 1 0,-1-1 0,1 0 0,-1-3 0,1 2 0,0-6 0,-1 3 0,1-4 0,3 3 0,-2-2 0,3 3 0,-1 0 0,-2-3 0,3 6 0,-5-6 0,5 6 0,-4-6 0,4 6 0,0-3 0,-3 0 0,6 3 0,-3-2 0,0-1 0,0 7 0,-5-10 0,1 10 0,3-6 0,-2-1 0,2 4 0,-3-4 0,-3 4 0,6-7 0,1 1 0,13-13 0,0 6 0,3-7 0,-4 3 0,0 5 0,0-4 0,1 3 0,-1-3 0,0 0 0,1-1 0,-1 4 0,0-2 0,5 2 0,-4 0 0,4-3 0,-5 4 0,1-1 0,-1-3 0,0 7 0,-3-6 0,2 6 0,-6-6 0,6 2 0,-6-3 0,6-1 0,-6 1 0,7 4 0,-8-4 0,4 3 0,0 1 0,-3-4 0,2 4 0,1-5 0,-3 1 0,6 4 0,-6-3 0,3 2 0,-1-4 0,-2 1 0,7 0 0,-4-1 0,1 1 0,2-5 0,-6 3 0,7-3 0,-7 5 0,7 4 0,-8-4 0,7 1 0,-2 1 0,6-4 0,-2 5 0,3-3 0,-4 0 0,0 3 0,-3-2 0,2 2 0,-2-3 0,3 3 0,-4-2 0,-1 6 0,-3-3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50.614"/>
    </inkml:context>
    <inkml:brush xml:id="br0">
      <inkml:brushProperty name="width" value="0.025" units="cm"/>
      <inkml:brushProperty name="height" value="0.025" units="cm"/>
      <inkml:brushProperty name="color" value="#008C3A"/>
    </inkml:brush>
  </inkml:definitions>
  <inkml:trace contextRef="#ctx0" brushRef="#br0">706 0 24575,'-10'0'0,"1"0"0,-1 0 0,1 0 0,0 0 0,0 0 0,0 0 0,-1 0 0,1 0 0,0 4 0,-1 2 0,1 3 0,-1-4 0,5 4 0,-4-8 0,4 7 0,-5-7 0,0 8 0,0-8 0,1 3 0,-1 1 0,0 0 0,1 0 0,-1-1 0,0 0 0,1-3 0,-1 8 0,0-4 0,1 5 0,-1-5 0,0 3 0,1-3 0,-1 5 0,5-1 0,-4-3 0,4 2 0,-1-2 0,-2-1 0,7 3 0,-8-2 0,4 3 0,-5-4 0,1-1 0,0-4 0,0 4 0,0-3 0,-1 3 0,1 0 0,-1-3 0,1 7 0,-1-7 0,1 8 0,-1-4 0,1 0 0,-1 3 0,5-3 0,-4 1 0,8 2 0,-7-7 0,7 8 0,-8-8 0,8 7 0,-8-3 0,4 5 0,-4-1 0,0 0 0,0-4 0,-4-1 0,7 0 0,-6-3 0,11 7 0,-8-7 0,4 3 0,-8 0 0,7 1 0,-6 5 0,2 3 0,0-6 0,-4 5 0,5-11 0,3 8 0,-2-8 0,8 7 0,-4-3 0,-1 0 0,4 3 0,1-7 0,5 8 0,4-4 0,6 5 0,-4 0 0,9 0 0,-9 5 0,14 7 0,-12-5 0,6 2 0,-9-9 0,-1 0 0,1-1 0,0 1 0,-1 0 0,1-1 0,0 1 0,-1-1 0,1 1 0,-5 0 0,4-1 0,-4 1 0,0 0 0,4-1 0,-4 1 0,1 0 0,2-1 0,-7 1 0,8-1 0,-8 1 0,3 0 0,0-5 0,1 3 0,4-7 0,0 3 0,0 0 0,-4 1 0,4 0 0,-8 3 0,3-7 0,-4 3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54.078"/>
    </inkml:context>
    <inkml:brush xml:id="br0">
      <inkml:brushProperty name="width" value="0.025" units="cm"/>
      <inkml:brushProperty name="height" value="0.025" units="cm"/>
      <inkml:brushProperty name="color" value="#008C3A"/>
    </inkml:brush>
  </inkml:definitions>
  <inkml:trace contextRef="#ctx0" brushRef="#br0">764 1 24575,'-20'0'0,"1"0"0,2 4 0,-3-3 0,9 7 0,-9-6 0,9 6 0,-4-7 0,5 8 0,1-8 0,-1 3 0,0 0 0,0-3 0,1 4 0,-4-5 0,3 0 0,-3 0 0,3 0 0,1 0 0,-1 4 0,0-3 0,1 12 0,-1-11 0,0 11 0,-5-7 0,4-1 0,-9 5 0,4-9 0,-1 8 0,-3-8 0,4 3 0,-5-4 0,-1 0 0,1 0 0,4 0 0,2 0 0,6 0 0,-1 0 0,0 0 0,5 4 0,-3-3 0,7 7 0,-8-7 0,8 8 0,-8-4 0,4 1 0,0 2 0,-3-7 0,7 8 0,-8-8 0,4 7 0,-5-6 0,0 2 0,1 0 0,-1-3 0,0 3 0,0-4 0,0 5 0,1-4 0,-1 3 0,1-4 0,4 4 0,-3 1 0,7 4 0,-3-1 0,0-3 0,-2 3 0,-3-3 0,-1 1 0,1 2 0,3-4 0,2 6 0,4 4 0,4-3 0,7 9 0,0-4 0,15 21 0,-8-12 0,3 12 0,-5-16 0,-1 1 0,-4-6 0,5 4 0,-7-9 0,2 9 0,-1-9 0,0 9 0,0-9 0,0 3 0,-5 1 0,4 1 0,-3 0 0,4 4 0,0-9 0,-4 4 0,3-5 0,-8-1 0,7 1 0,-7-1 0,4-3 0,-5-2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01.555"/>
    </inkml:context>
    <inkml:brush xml:id="br0">
      <inkml:brushProperty name="width" value="0.025" units="cm"/>
      <inkml:brushProperty name="height" value="0.025" units="cm"/>
      <inkml:brushProperty name="color" value="#00A0D7"/>
    </inkml:brush>
  </inkml:definitions>
  <inkml:trace contextRef="#ctx0" brushRef="#br0">1 0 24575,'90'39'0,"-56"-26"0,14 9 0,-4 0 0,-26-13 0,-7 1 0,7 4 0,-7-4 0,3 0 0,-4-1 0,-1-4 0,1 0 0,-1 4 0,1-8 0,-5 7 0,3-6 0,-3 2 0,5-4 0,-1 0 0,1 4 0,-1-3 0,1 3 0,-1-4 0,1 0 0,-1 0 0,1 0 0,-1 0 0,1 0 0,-1 0 0,1 0 0,-1 0 0,1 0 0,-1 0 0,1 0 0,-1 0 0,1 0 0,-5 4 0,3 2 0,-3 2 0,0 2 0,3-5 0,-7 3 0,8-7 0,-4 7 0,4-3 0,-8 0 0,-2 3 0,-9-2 0,-5 4 0,4 0 0,-18 10 0,10-8 0,-22 22 0,18-15 0,-8 12 0,14-10 0,-3 1 0,3-1 0,-5 0 0,6-5 0,-4 4 0,9-9 0,0 4 0,3-5 0,2-1 0,1 1 0,0 0 0,5-1 0,0 0 0,0 0 0,-4 0 0,3 1 0,-3 0 0,-1-1 0,4 1 0,-3-1 0,4 1 0,-4 0 0,2-1 0,-2-3 0,4-2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04.642"/>
    </inkml:context>
    <inkml:brush xml:id="br0">
      <inkml:brushProperty name="width" value="0.025" units="cm"/>
      <inkml:brushProperty name="height" value="0.025" units="cm"/>
      <inkml:brushProperty name="color" value="#00A0D7"/>
    </inkml:brush>
  </inkml:definitions>
  <inkml:trace contextRef="#ctx0" brushRef="#br0">1 0 24575,'14'0'0,"-1"0"0,6 5 0,-3 0 0,9 5 0,-9-4 0,-2 3 0,1-8 0,-4 7 0,9-7 0,-9 8 0,9-8 0,-9 8 0,4-8 0,0 8 0,-4-4 0,9 1 0,-9 2 0,3-2 0,1-1 0,-4 4 0,9-3 0,-9 3 0,9 2 0,-9-1 0,4 0 0,0 0 0,-4-5 0,3 4 0,-4-3 0,0-1 0,-5 3 0,4-6 0,-8 6 0,7-7 0,-3 7 0,4-7 0,0 7 0,0-3 0,4 4 0,-7 0 0,6-4 0,-10 3 0,6-7 0,-7 7 0,7-8 0,-7 8 0,-7-2 0,-1 8 0,-13 3 0,2 10 0,-5 2 0,-19 31 0,19-19 0,-17 18 0,27-24 0,-4-6 0,6-6 0,1-9 0,5-4 0,0 0 0,5-1 0,-4-3 0,3 2 0,-3-3 0,4 4 0,0 1 0,0-1 0,-5 1 0,4 0 0,-3-5 0,4-1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08.025"/>
    </inkml:context>
    <inkml:brush xml:id="br0">
      <inkml:brushProperty name="width" value="0.025" units="cm"/>
      <inkml:brushProperty name="height" value="0.025" units="cm"/>
      <inkml:brushProperty name="color" value="#00A0D7"/>
    </inkml:brush>
  </inkml:definitions>
  <inkml:trace contextRef="#ctx0" brushRef="#br0">0 1 24575,'25'10'0,"-3"8"0,12 7 0,-10 2 0,3-4 0,-5-2 0,-1 0 0,-5-5 0,-1 4 0,-5-9 0,5 4 0,-4-5 0,4 0 0,-5 0 0,-1 0 0,-3-1 0,2 1 0,-7-1 0,8 1 0,-8 0 0,7-1 0,-2-3 0,3 2 0,-3-2 0,2 3 0,-2 1 0,3-1 0,1 1 0,0 0 0,-1-1 0,1 1 0,-1 0 0,1-1 0,0 1 0,-5 0 0,4-1 0,-4 1 0,0-1 0,3 0 0,-3 0 0,4 0 0,0-4 0,-4 3 0,3-7 0,-3 2 0,0 2 0,4-4 0,-4 7 0,0-2 0,4 3 0,-4 1 0,5 0 0,-1-1 0,-3 1 0,2 0 0,-2-1 0,-1 1 0,4-1 0,-8 1 0,7 0 0,-7-1 0,4 1 0,-1-5 0,-3 4 0,3-4 0,0 0 0,-3 3 0,7-3 0,-7 5 0,7-1 0,-11-4 0,-3-1 0,-10-4 0,-5 4 0,-1 2 0,-18 14 0,14-7 0,-15 8 0,25-11 0,-4 0 0,3 1 0,1-1 0,-4-4 0,9-2 0,-4-4 0,0 0 0,4 0 0,-4 0 0,5 0 0,1 0 0,0 0 0,-1 0 0,1 4 0,4 1 0,-3 4 0,2 1 0,-4 0 0,1-1 0,-1 1 0,0-1 0,1 1 0,-1-1 0,0 1 0,1-5 0,-1 4 0,0-4 0,1 0 0,-1-1 0,5-8 0,1-1 0,4 0 0,0 1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11.586"/>
    </inkml:context>
    <inkml:brush xml:id="br0">
      <inkml:brushProperty name="width" value="0.025" units="cm"/>
      <inkml:brushProperty name="height" value="0.025" units="cm"/>
      <inkml:brushProperty name="color" value="#00A0D7"/>
    </inkml:brush>
  </inkml:definitions>
  <inkml:trace contextRef="#ctx0" brushRef="#br0">371 1 24575,'0'14'0,"0"-3"0,5 9 0,1-4 0,4 0 0,0 4 0,0-4 0,1 0 0,-6-1 0,4 0 0,-7-4 0,7 4 0,-8-6 0,7 1 0,-7-1 0,8 1 0,-8 0 0,3-1 0,1 1 0,-4 0 0,7-5 0,-7 3 0,8-2 0,-8 3 0,7 1 0,3 14 0,-4-10 0,7 15 0,-9-18 0,5 4 0,0 0 0,0-4 0,0 3 0,-4-4 0,2 0 0,-2-1 0,-1 1 0,3-1 0,-7 0 0,7-4 0,-7 3 0,7-7 0,-7 7 0,3-3 0,-4 4 0,0 0 0,0 0 0,0 0 0,0 1 0,0-1 0,0 1 0,4 0 0,1-5 0,-3-1 0,-8-4 0,-10 0 0,-4 0 0,-17 0 0,5 0 0,-12 6 0,15 0 0,1 5 0,7-5 0,-1 3 0,1-8 0,5 8 0,1-8 0,5 8 0,0-8 0,0 3 0,1-4 0,4 5 0,-3-4 0,3 3 0,-4 0 0,0 1 0,-1 0 0,1 3 0,-1-2 0,0 3 0,1 1 0,-1-1 0,5 0 0,-3-4 0,3-1 0,-4-4 0,-1 0 0,-5 0 0,4 0 0,-9 0 0,4 0 0,-1 0 0,-3 0 0,9 0 0,-4 0 0,10 4 0,-4-3 0,4 3 0,0 1 0,-4-4 0,8 7 0,-7-7 0,7 3 0,-3-4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23.044"/>
    </inkml:context>
    <inkml:brush xml:id="br0">
      <inkml:brushProperty name="width" value="0.025" units="cm"/>
      <inkml:brushProperty name="height" value="0.025" units="cm"/>
      <inkml:brushProperty name="color" value="#008C3A"/>
    </inkml:brush>
  </inkml:definitions>
  <inkml:trace contextRef="#ctx0" brushRef="#br0">498 1 24575,'-13'0'0,"0"4"0,8 1 0,-4 5 0,3 0 0,-3-1 0,4 0 0,-4-3 0,8 2 0,-8-7 0,4 7 0,-4-7 0,-1 7 0,0-7 0,0 8 0,1-4 0,-1 1 0,0 2 0,0-7 0,-4 8 0,3-8 0,-3 7 0,5-7 0,-1 8 0,0-8 0,0 3 0,5 1 0,-4-4 0,8 7 0,-8-7 0,4 7 0,0-3 0,-3 0 0,6 3 0,-6-7 0,7 7 0,-7-7 0,7 8 0,-8-4 0,4 1 0,-1 2 0,-2-7 0,2 8 0,1-4 0,-4 1 0,8 2 0,-3-3 0,0 4 0,3 0 0,-7-4 0,7 4 0,-4-4 0,1 4 0,-1 0 0,-5 1 0,5-1 0,-3-4 0,7 3 0,-7-7 0,7 8 0,-3-4 0,-1 0 0,4 3 0,-7-7 0,6 7 0,-6-7 0,7 8 0,-7-4 0,6 4 0,-6-3 0,7 2 0,-8-7 0,8 8 0,-8-8 0,8 7 0,-7-7 0,7 7 0,-3-3 0,4 4 0,4 0 0,6 0 0,6-3 0,5 3 0,-5-4 0,4 6 0,-4-1 0,12 1 0,-5-5 0,4 4 0,-6-4 0,1 5 0,-1 0 0,0-1 0,1 1 0,-6-1 0,4 1 0,-9-2 0,3 1 0,-4-4 0,0 2 0,-1-7 0,1 8 0,-1-8 0,1 7 0,-1-7 0,1 8 0,0-8 0,-1 7 0,1-7 0,5 8 0,-4-3 0,3 0 0,-4 2 0,0-7 0,-1 8 0,1-8 0,0 7 0,-5-2 0,3-1 0,-2 4 0,-1-4 0,3 4 0,-7 1 0,7-5 0,-7-1 0,3-4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26.468"/>
    </inkml:context>
    <inkml:brush xml:id="br0">
      <inkml:brushProperty name="width" value="0.025" units="cm"/>
      <inkml:brushProperty name="height" value="0.025" units="cm"/>
      <inkml:brushProperty name="color" value="#008C3A"/>
    </inkml:brush>
  </inkml:definitions>
  <inkml:trace contextRef="#ctx0" brushRef="#br0">461 0 24575,'-14'0'0,"-2"0"0,0 4 0,1 2 0,0 4 0,3 5 0,-8-3 0,9 3 0,-4-5 0,5-1 0,0 1 0,5 0 0,-4-1 0,8 1 0,-8-1 0,4 1 0,0-1 0,1 0 0,-1-4 0,4 4 0,-7-8 0,7 8 0,-8-4 0,4 0 0,0 3 0,-3-7 0,7 8 0,-7-4 0,7 4 0,-8 1 0,8-1 0,-7 1 0,7 0 0,-8-1 0,3 1 0,1 0 0,-4-5 0,4 3 0,-5-2 0,1-1 0,4 3 0,-3-7 0,7 7 0,-3-3 0,-1 1 0,4 2 0,-7-2 0,7 3 0,-8-3 0,8 2 0,-4-2 0,1-1 0,3 3 0,-7-2 0,7 3 0,-8-4 0,1 3 0,2-3 0,-6 4 0,6 0 0,1 1 0,-4-5 0,8 3 0,-11-3 0,10 4 0,-5 0 0,3-4 0,3 3 0,0-7 0,7 3 0,3 0 0,0 2 0,6 4 0,6 4 0,1-2 0,-2 2 0,0-3 0,-4 4 0,1-4 0,3 5 0,-4-1 0,5-4 0,-4 10 0,3-10 0,-4 5 0,6-6 0,-1 6 0,0-4 0,-5 3 0,-1-5 0,0 0 0,-4-1 0,4 2 0,-6-2 0,1-3 0,0 2 0,-1-3 0,1 1 0,-1 2 0,1-7 0,0 8 0,-1-4 0,0 4 0,0-4 0,-4 4 0,3-8 0,-7 3 0,3-4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36.232"/>
    </inkml:context>
    <inkml:brush xml:id="br0">
      <inkml:brushProperty name="width" value="0.025" units="cm"/>
      <inkml:brushProperty name="height" value="0.025" units="cm"/>
      <inkml:brushProperty name="color" value="#008C3A"/>
    </inkml:brush>
  </inkml:definitions>
  <inkml:trace contextRef="#ctx0" brushRef="#br0">1 1 24575,'0'0'0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50.614"/>
    </inkml:context>
    <inkml:brush xml:id="br0">
      <inkml:brushProperty name="width" value="0.025" units="cm"/>
      <inkml:brushProperty name="height" value="0.025" units="cm"/>
      <inkml:brushProperty name="color" value="#008C3A"/>
    </inkml:brush>
  </inkml:definitions>
  <inkml:trace contextRef="#ctx0" brushRef="#br0">706 0 24575,'-10'0'0,"1"0"0,-1 0 0,1 0 0,0 0 0,0 0 0,0 0 0,-1 0 0,1 0 0,0 4 0,-1 2 0,1 3 0,-1-4 0,5 4 0,-4-8 0,4 7 0,-5-7 0,0 8 0,0-8 0,1 3 0,-1 1 0,0 0 0,1 0 0,-1-1 0,0 0 0,1-3 0,-1 8 0,0-4 0,1 5 0,-1-5 0,0 3 0,1-3 0,-1 5 0,5-1 0,-4-3 0,4 2 0,-1-2 0,-2-1 0,7 3 0,-8-2 0,4 3 0,-5-4 0,1-1 0,0-4 0,0 4 0,0-3 0,-1 3 0,1 0 0,-1-3 0,1 7 0,-1-7 0,1 8 0,-1-4 0,1 0 0,-1 3 0,5-3 0,-4 1 0,8 2 0,-7-7 0,7 8 0,-8-8 0,8 7 0,-8-3 0,4 5 0,-4-1 0,0 0 0,0-4 0,-4-1 0,7 0 0,-6-3 0,11 7 0,-8-7 0,4 3 0,-8 0 0,7 1 0,-6 5 0,2 3 0,0-6 0,-4 5 0,5-11 0,3 8 0,-2-8 0,8 7 0,-4-3 0,-1 0 0,4 3 0,1-7 0,5 8 0,4-4 0,6 5 0,-4 0 0,9 0 0,-9 5 0,14 7 0,-12-5 0,6 2 0,-9-9 0,-1 0 0,1-1 0,0 1 0,-1 0 0,1-1 0,0 1 0,-1-1 0,1 1 0,-5 0 0,4-1 0,-4 1 0,0 0 0,4-1 0,-4 1 0,1 0 0,2-1 0,-7 1 0,8-1 0,-8 1 0,3 0 0,0-5 0,1 3 0,4-7 0,0 3 0,0 0 0,-4 1 0,4 0 0,-8 3 0,3-7 0,-4 3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7T15:02:43.923"/>
    </inkml:context>
    <inkml:brush xml:id="br0">
      <inkml:brushProperty name="width" value="0.05" units="cm"/>
      <inkml:brushProperty name="height" value="0.05" units="cm"/>
      <inkml:brushProperty name="color" value="#AB008B"/>
    </inkml:brush>
  </inkml:definitions>
  <inkml:trace contextRef="#ctx0" brushRef="#br0">84 0 24575,'0'38'0,"0"0"0,0 29 0,0-13 0,0 1 0,-6 25 0,6-12 0,-1 1 0,-12 30 0,12-31 0,1-1 0,-7 28 0,7-42 0,0-4 0,0-3 0,0 3 0,0-17 0,8-1 0,-1-2 0,10-9 0,-2 3 0,0 1 0,2-5 0,-6 5 0,2 0 0,1-5 0,-4 5 0,3-6 0,-3 0 0,-1 1 0,0-5 0,-4 3 0,2-8 0,-6 4 0,6-5 0,-6 1 0,7 3 0,-7 2 0,7 5 0,-7-1 0,8 5 0,-8 2 0,8 6 0,-8 5 0,3-5 0,-4 12 0,0-12 0,0 12 0,0-6 0,0 7 0,0 0 0,0 0 0,0 0 0,-10 26 0,-2-20 0,-6 21 0,2-28 0,5 1 0,0 0 0,5 0 0,-4 0 0,9 0 0,-4-1 0,5 1 0,0 0 0,0 0 0,0 0 0,0 0 0,0-1 0,0 1 0,0-6 0,0 4 0,0-4 0,5 19 0,1-10 0,0 5 0,4-10 0,-9-10 0,4 4 0,-5-6 0,0 0 0,0 6 0,0-4 0,0 4 0,0-6 0,0 7 0,0 0 0,0 7 0,0 14 0,-5-10 0,-7 17 0,-14 4 0,1-13 0,-6 18 0,8-22 0,0 1 0,5-3 0,-2 8 0,8-17 0,1 3 0,7-20 0,0-6 0,3-4 0,-4 3 0,5-3 0,0 4 0,0-4 0,0 3 0,5 2 0,0 1 0,5 4 0,-1-1 0,1 2 0,0 11 0,1 2 0,1 21 0,-1-5 0,-4 7 0,-1 3 0,1 26-355,-4-29 1,0 0 354,-3 31 0,0-13 0,0 1 0,-6-5 0,0-22 0,-5-9 0,5-8 0,-3-11 0,8-6 0,-3-1 0,4-9 709,0 8-709,0-3 0,0 5 0,0 4 0,0-3 0,0 3 0,4 9 0,2-5 0,8 11 0,-2-1 0,3 0 0,-5 7 0,6 0 0,-4 0 0,4 0 0,-4 6 0,-6-4 0,-1 5 0,-5-8 0,0 1 0,0 0 0,0 0 0,0-6 0,0 18 0,0-20 0,0 21 0,0-26 0,0 5 0,0-5 0,0-1 0,0-2 0,0-8 0,0-3 0,0-9 0,0 0 0,0 1 0,0-1 0,0 0 0,0-1 0,0 1 0,0 0 0,0 1 0,0-1 0,0 0 0,4 1 0,-3 3 0,6-2 0,-6 7 0,3-3 0,-4 0 0,0-1 0,0-5 0,0 0 0,0 0 0,0 1 0,0-1 0,0-3 0,0-2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54.078"/>
    </inkml:context>
    <inkml:brush xml:id="br0">
      <inkml:brushProperty name="width" value="0.025" units="cm"/>
      <inkml:brushProperty name="height" value="0.025" units="cm"/>
      <inkml:brushProperty name="color" value="#008C3A"/>
    </inkml:brush>
  </inkml:definitions>
  <inkml:trace contextRef="#ctx0" brushRef="#br0">764 1 24575,'-20'0'0,"1"0"0,2 4 0,-3-3 0,9 7 0,-9-6 0,9 6 0,-4-7 0,5 8 0,1-8 0,-1 3 0,0 0 0,0-3 0,1 4 0,-4-5 0,3 0 0,-3 0 0,3 0 0,1 0 0,-1 4 0,0-3 0,1 12 0,-1-11 0,0 11 0,-5-7 0,4-1 0,-9 5 0,4-9 0,-1 8 0,-3-8 0,4 3 0,-5-4 0,-1 0 0,1 0 0,4 0 0,2 0 0,6 0 0,-1 0 0,0 0 0,5 4 0,-3-3 0,7 7 0,-8-7 0,8 8 0,-8-4 0,4 1 0,0 2 0,-3-7 0,7 8 0,-8-8 0,4 7 0,-5-6 0,0 2 0,1 0 0,-1-3 0,0 3 0,0-4 0,0 5 0,1-4 0,-1 3 0,1-4 0,4 4 0,-3 1 0,7 4 0,-3-1 0,0-3 0,-2 3 0,-3-3 0,-1 1 0,1 2 0,3-4 0,2 6 0,4 4 0,4-3 0,7 9 0,0-4 0,15 21 0,-8-12 0,3 12 0,-5-16 0,-1 1 0,-4-6 0,5 4 0,-7-9 0,2 9 0,-1-9 0,0 9 0,0-9 0,0 3 0,-5 1 0,4 1 0,-3 0 0,4 4 0,0-9 0,-4 4 0,3-5 0,-8-1 0,7 1 0,-7-1 0,4-3 0,-5-2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22.014"/>
    </inkml:context>
    <inkml:brush xml:id="br0">
      <inkml:brushProperty name="width" value="0.025" units="cm"/>
      <inkml:brushProperty name="height" value="0.025" units="cm"/>
      <inkml:brushProperty name="color" value="#008C3A"/>
    </inkml:brush>
  </inkml:definitions>
  <inkml:trace contextRef="#ctx0" brushRef="#br0">36 1 24575,'4'9'0,"6"9"0,6 0 0,0 7 0,5-8 0,-10 3 0,14 6 0,-12-8 0,7 12 0,-10-14 0,5 0 0,-3 5 0,4-5 0,-1 5 0,-4-4 0,5 3 0,-6-4 0,0 0 0,0-1 0,5-1 0,-4-3 0,4 9 0,-5-9 0,0 9 0,0-9 0,0 4 0,0-5 0,0-1 0,-1 1 0,1 0 0,-5-1 0,4 1 0,-4-1 0,5 1 0,-5 0 0,4-1 0,-4 1 0,0 0 0,4-1 0,-8 1 0,7-5 0,-2 4 0,-1-4 0,4 0 0,-4 4 0,0-4 0,4 1 0,-4 2 0,5-2 0,0-1 0,-1 4 0,1-8 0,-5 7 0,4-7 0,-4 8 0,4-4 0,1 0 0,-5 4 0,3-8 0,-7 7 0,8-7 0,-8 7 0,3-3 0,0 0 0,-3 3 0,8-3 0,-8 4 0,7-4 0,-7 3 0,3-3 0,0 5 0,-3-1 0,7-5 0,-6 4 0,6-7 0,-7 7 0,8-7 0,-8 7 0,7 2 0,-2-4 0,-1 7 0,-1-8 0,1 1 0,-4 2 0,3-3 0,0 0 0,-3 3 0,4-3 0,-1 5 0,-3-1 0,7-4 0,-6 3 0,2-3 0,-12 4 0,-3 1 0,-9-1 0,-8 2 0,5 0 0,-10 1 0,-3-1 0,-1 1 0,-6 0 0,8 0 0,6-1 0,-4-4 0,3 3 0,1-4 0,2 0 0,5-1 0,1-1 0,5-2 0,-4 2 0,8-4 0,-2 5 0,4-4 0,0 3 0,0-4 0,0 0 0,1 0 0,-1 0 0,0 0 0,1 4 0,-1-3 0,0 3 0,1 0 0,-1 2 0,0 3 0,0-3 0,0 2 0,1-2 0,-1-1 0,0-1 0,5 0 0,-4-2 0,4 2 0,-5 0 0,0-3 0,1 3 0,4-4 0,1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26.195"/>
    </inkml:context>
    <inkml:brush xml:id="br0">
      <inkml:brushProperty name="width" value="0.025" units="cm"/>
      <inkml:brushProperty name="height" value="0.025" units="cm"/>
      <inkml:brushProperty name="color" value="#008C3A"/>
    </inkml:brush>
  </inkml:definitions>
  <inkml:trace contextRef="#ctx0" brushRef="#br0">0 0 24575,'14'10'0,"5"1"0,2 15 0,-4-8 0,8 2 0,0 4 0,-7-11 0,12 12 0,-19-10 0,20 6 0,-6-2 0,9 6 0,-7-13 0,-5 4 0,-1-1 0,0-3 0,-5 3 0,4-5 0,-9 0 0,4 0 0,-5 0 0,-1-1 0,1 1 0,0 0 0,-1-1 0,1-3 0,-1 2 0,1-2 0,0 3 0,-1 1 0,1 0 0,4 3 0,-3-6 0,-2 6 0,0-12 0,-8 7 0,7-7 0,-3 8 0,5-8 0,-1 7 0,0-7 0,1 7 0,-1-2 0,1 3 0,0 1 0,-1 0 0,1-1 0,-5 1 0,4-1 0,-4 1 0,5-5 0,-1 4 0,-3-4 0,2 1 0,-2 2 0,-1-2 0,4 3 0,-4-3 0,5 2 0,-5-2 0,4 3 0,-4-4 0,0 4 0,4-8 0,-8 8 0,7-4 0,-2 0 0,-1 4 0,4-8 0,-8 7 0,7-7 0,-3 6 0,1-2 0,2 0 0,-7 4 0,7-8 0,-7 7 0,8-2 0,-8 3 0,8 1 0,-8-1 0,7-4 0,-7 3 0,0-7 0,-2 7 0,-8-2 0,-15 23 0,8-10 0,-18 12 0,22-11 0,-8-8 0,8 3 0,-3-5 0,0 0 0,4 0 0,-4 0 0,0 0 0,4 0 0,-4-4 0,5 2 0,1-7 0,-1 8 0,0-8 0,0 7 0,1-6 0,-1 6 0,0-7 0,5 8 0,-4-8 0,4 7 0,-5-7 0,0 8 0,-5-3 0,4-1 0,-4 4 0,0-3 0,4 0 0,-9 3 0,9-8 0,-4 4 0,5-1 0,1-3 0,3 7 0,2-3 0,0 0 0,3 3 0,-8-7 0,8 8 0,-7-4 0,3 0 0,0-1 0,1-4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28.824"/>
    </inkml:context>
    <inkml:brush xml:id="br0">
      <inkml:brushProperty name="width" value="0.025" units="cm"/>
      <inkml:brushProperty name="height" value="0.025" units="cm"/>
      <inkml:brushProperty name="color" value="#008C3A"/>
    </inkml:brush>
  </inkml:definitions>
  <inkml:trace contextRef="#ctx0" brushRef="#br0">1 1 24575,'19'0'0,"0"0"0,9 5 0,-5 1 0,4 10 0,8 2 0,-5 5 0,12 1 0,-13-6 0,5 4 0,-11-10 0,4 9 0,0-9 0,-4 3 0,5 1 0,-1-3 0,-4 2 0,4-4 0,-6 0 0,1-1 0,-1 1 0,0 0 0,-5-1 0,-1 0 0,-5-5 0,0 4 0,-1-8 0,1 8 0,-1-4 0,0 4 0,0 0 0,0 0 0,1-4 0,-1 3 0,1-3 0,-1 5 0,0-1 0,1-4 0,-1 4 0,0-8 0,1 3 0,-1 0 0,0-3 0,0 3 0,-4 0 0,4-3 0,-4 3 0,0 0 0,-1 1 0,-4 4 0,0 0 0,4-4 0,0-1 0,1 0 0,3-3 0,-7 10 0,3 1 0,-4 13 0,-5 4 0,-2 13 0,-11 2 0,-2 7 0,-7 8 0,-6-4 0,5 4 0,-4-13 0,8-4 0,6-13 0,2-7 0,6-7 0,0-5 0,5-1 0,0 1 0,1-5 0,3 3 0,-7-7 0,7 8 0,-7-4 0,7 4 0,-8-3 0,8 2 0,-8-7 0,8 8 0,-7-4 0,7 0 0,-3-1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31.579"/>
    </inkml:context>
    <inkml:brush xml:id="br0">
      <inkml:brushProperty name="width" value="0.025" units="cm"/>
      <inkml:brushProperty name="height" value="0.025" units="cm"/>
      <inkml:brushProperty name="color" value="#008C3A"/>
    </inkml:brush>
  </inkml:definitions>
  <inkml:trace contextRef="#ctx0" brushRef="#br0">1 0 24575,'23'0'0,"7"0"0,-1 6 0,6 5 0,0 2 0,45 27 0,-34-23 0,35 22 0,-46-20 0,0-1 0,-6-2 0,-2-5 0,-11-1 0,4 1 0,-9-1 0,4 0 0,-6-5 0,1-1 0,0-4 0,-1 4 0,0-3 0,-4 7 0,4-7 0,-4 8 0,5-8 0,-5 7 0,4-7 0,-4 8 0,5-4 0,-1 5 0,1-5 0,-1 4 0,-3-4 0,2 5 0,-2-5 0,-1 4 0,3-8 0,-11 11 0,7-6 0,-14 18 0,0-6 0,-3 15 0,-3-4 0,-1 0 0,-5 14 0,4-11 0,-3 1 0,10-7 0,1-15 0,4 4 0,-2-6 0,6 1 0,-2-1 0,0 1 0,3-1 0,-7 1 0,2-1 0,1 1 0,-4 0 0,3 4 0,1-3 0,-5 9 0,9-9 0,-8 4 0,8-5 0,-4-1 0,5 1 0,0 0 0,-4-5 0,3 3 0,-8-3 0,4 4 0,0 1 0,-3-1 0,2 1 0,-4-1 0,1 1 0,-1-1 0,0 1 0,0 0 0,5 5 0,-4-5 0,4 5 0,-5-5 0,5 0 0,-4-5 0,8 3 0,-8-2 0,8 3 0,-8 1 0,8-1 0,-3-4 0,4-1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41.575"/>
    </inkml:context>
    <inkml:brush xml:id="br0">
      <inkml:brushProperty name="width" value="0.025" units="cm"/>
      <inkml:brushProperty name="height" value="0.025" units="cm"/>
      <inkml:brushProperty name="color" value="#F6630D"/>
    </inkml:brush>
  </inkml:definitions>
  <inkml:trace contextRef="#ctx0" brushRef="#br0">101 920 24575,'0'-35'0,"0"-7"0,-5-12 0,-8 1 0,0-8 0,-5 8 0,6 14 0,6 2 0,-3 21 0,8 1 0,-4 5 0,5 1 0,-4-1 0,3 1 0,-3-1 0,4 1 0,0-1 0,0 0 0,0 0 0,0 0 0,0 1 0,0-1 0,0 0 0,0 0 0,0 1 0,0-1 0,0 0 0,0 1 0,0-1 0,-4 0 0,3 1 0,-4-1 0,5-5 0,0 4 0,0-4 0,0 5 0,0 0 0,0 0 0,0 1 0,0-1 0,0 1 0,0-1 0,0 1 0,0-1 0,0 0 0,0-4 0,0 2 0,0-8 0,0 9 0,0-4 0,0 6 0,0-1 0,0 1 0,0 0 0,0 0 0,0 0 0,0-1 0,0 1 0,0 0 0,4 4 0,1 1 0,4 4 0,1 0 0,14 0 0,-5 0 0,12 0 0,-10 0 0,0 0 0,1 0 0,-1 0 0,0 0 0,0 0 0,1 0 0,-1 5 0,-5-4 0,4 4 0,-9-1 0,9-3 0,-5 8 0,6-3 0,-5-1 0,-2 4 0,1-8 0,-4 8 0,9-8 0,-9 7 0,9-7 0,-9 4 0,4-1 0,-6-3 0,1 3 0,0-4 0,-1 0 0,0 0 0,0 0 0,1 0 0,-1 0 0,0 0 0,1 0 0,-5 4 0,-1-3 0,-4 3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44.529"/>
    </inkml:context>
    <inkml:brush xml:id="br0">
      <inkml:brushProperty name="width" value="0.025" units="cm"/>
      <inkml:brushProperty name="height" value="0.025" units="cm"/>
      <inkml:brushProperty name="color" value="#F6630D"/>
    </inkml:brush>
  </inkml:definitions>
  <inkml:trace contextRef="#ctx0" brushRef="#br0">1133 1 17852,'-9'0'0,"-6"0"3028,-7 0-3028,-14 0 0,-8 0 1151,-22 5-1151,18-4 605,-10 4-605,23-5 1939,6 0-1939,1 0 0,7 0 0,4 0 0,2 0 0,6 0 0,-1 0 0,0 0 0,0 0 0,1 0 0,0 0 0,-1 4 0,1 1 0,0 5 0,-1-1 0,-4 5 0,3-3 0,-7 2 0,2-7 0,0 2 0,2-7 0,-11 13 0,12-11 0,-17 11 0,14-13 0,-1 8 0,-3-8 0,9 3 0,-9 1 0,9-4 0,-9 9 0,4-9 0,-1 4 0,-3-1 0,9-2 0,-9 7 0,4-8 0,-6 4 0,1-5 0,4 4 0,-3-3 0,4 4 0,0-5 0,1 0 0,5 0 0,0 4 0,0-3 0,1 3 0,-1-4 0,5 4 0,-3-3 0,3 7 0,-5-7 0,5 7 0,-3-7 0,6 8 0,-2-4 0,4 4 0,4 0 0,2 1 0,18 14 0,-6-6 0,19 14 0,-14-11 0,12 9 0,-6-6 0,2 5 0,4 1 0,-6-6 0,2 11 0,3-10 0,-10 3 0,9-5 0,-10-2 0,4 1 0,-10 0 0,-2-6 0,-5 4 0,0-9 0,0 4 0,0-6 0,-1 5 0,1-3 0,-5 3 0,4-9 0,-8 3 0,7-3 0,-7 4 0,7 1 0,-3-1 0,1 1 0,2-1 0,-2 1 0,3 0 0,-3-1 0,2 1 0,-7-5 0,3-1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47.755"/>
    </inkml:context>
    <inkml:brush xml:id="br0">
      <inkml:brushProperty name="width" value="0.025" units="cm"/>
      <inkml:brushProperty name="height" value="0.025" units="cm"/>
      <inkml:brushProperty name="color" value="#F6630D"/>
    </inkml:brush>
  </inkml:definitions>
  <inkml:trace contextRef="#ctx0" brushRef="#br0">493 1 24575,'-15'30'0,"-2"1"0,4-8 0,-8 10 0,14-16 0,-10 11 0,7-12 0,-1 8 0,1-12 0,0 7 0,5-9 0,-4-1 0,4 1 0,-5-5 0,1 3 0,0-7 0,4 7 0,-4-7 0,3 4 0,-3-1 0,-1 1 0,0 5 0,1-1 0,-1 1 0,0-1 0,1 1 0,-1-1 0,4 1 0,-2-5 0,7 4 0,-8-8 0,4 8 0,-1-4 0,-3 0 0,4 4 0,-5-8 0,5 8 0,-3-8 0,2 7 0,-4-7 0,5 8 0,-4-8 0,4 7 0,-5-6 0,5 6 0,-4-3 0,4 1 0,-5 2 0,0-3 0,1 5 0,0-5 0,4 3 0,-3-7 0,7 7 0,-3-3 0,-1 5 0,4-1 0,-7-3 0,2 6 0,1-6 0,10 9 0,13-5 0,5 5 0,17 4 0,-8 11 0,11-5 0,-7 5 0,-1-6 0,0-1 0,-6-5 0,5 4 0,-17-11 0,9 5 0,-10-5 0,1-1 0,-3 0 0,-4 0 0,0-5 0,-1 4 0,1-4 0,0 0 0,-1 4 0,1-4 0,-1 5 0,1-1 0,5 1 0,-4 0 0,9 5 0,-4-3 0,5 8 0,1-8 0,-1 3 0,0-4 0,-5-1 0,4 1 0,-9-2 0,8-3 0,-8 3 0,3-8 0,-5 3 0,1-4 0,-1 0 0,0 0 0,0 0 0,-4 0 0,-1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5:50.741"/>
    </inkml:context>
    <inkml:brush xml:id="br0">
      <inkml:brushProperty name="width" value="0.025" units="cm"/>
      <inkml:brushProperty name="height" value="0.025" units="cm"/>
      <inkml:brushProperty name="color" value="#F6630D"/>
    </inkml:brush>
  </inkml:definitions>
  <inkml:trace contextRef="#ctx0" brushRef="#br0">205 0 24575,'0'19'0,"0"7"0,0-3 0,0 4 0,-5-6 0,4 1 0,-4-6 0,5-1 0,0-1 0,-5-3 0,4 4 0,-8 0 0,3 1 0,-4 0 0,4 4 0,-3-9 0,3 9 0,1-9 0,-4 4 0,8-6 0,-8 1 0,8 0 0,-3-1 0,-1-4 0,4 3 0,-8-7 0,4 8 0,-5-4 0,5 5 0,-4-1 0,4 1 0,-5 0 0,4-1 0,-2 1 0,2-1 0,-3 1 0,3 0 0,-3-5 0,8 4 0,-7-8 0,7 7 0,5-7 0,7 3 0,15-4 0,3 0 0,6 5 0,0 2 0,0 4 0,0 1 0,0 0 0,-6-1 0,-2-5 0,-6 4 0,1-4 0,-6-1 0,4 5 0,-9-9 0,9 9 0,-9-5 0,3 5 0,1-4 0,-4 2 0,4-7 0,0 8 0,-4-3 0,3-1 0,1 0 0,-4-1 0,4-3 0,0 8 0,-4-8 0,4 8 0,-1-8 0,-3 4 0,4-1 0,-1-3 0,-3 3 0,3-4 0,-5 5 0,1-4 0,-1 3 0,0-4 0,0 0 0,0 0 0,6 0 0,1 0 0,11 0 0,2 0 0,6 5 0,0-4 0,0 5 0,0-6 0,-6 0 0,-1 4 0,-12-3 0,-1 4 0,-6-5 0,1 0 0,0 0 0,-5 4 0,-1-2 0,-4 2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39:17.604"/>
    </inkml:context>
    <inkml:brush xml:id="br0">
      <inkml:brushProperty name="width" value="0.025" units="cm"/>
      <inkml:brushProperty name="height" value="0.025" units="cm"/>
      <inkml:brushProperty name="color" value="#E71224"/>
    </inkml:brush>
  </inkml:definitions>
  <inkml:trace contextRef="#ctx0" brushRef="#br0">1 19 24575,'16'0'0,"9"-4"0,-5 3 0,7-3 0,-9 4 0,0-5 0,1 4 0,11-3 0,-13 4 0,12 0 0,-20 0 0,8 0 0,-7 0 0,7 0 0,-8 0 0,4 0 0,-4 0 0,3 0 0,-2 0 0,2 0 0,-3 0 0,-1 0 0,5 0 0,-4 0 0,4 0 0,-5 0 0,1 0 0,-1 0 0,0 0 0,0 4 0,1-3 0,-1 6 0,0-2 0,-3 3 0,2 0 0,-2 1 0,-1-1 0,4 0 0,-7 1 0,6-1 0,-6 0 0,3 0 0,-1 1 0,-2-1 0,3 0 0,0 1 0,-3 3 0,6-2 0,-6 3 0,3-5 0,0 5 0,-3-4 0,6 12 0,-6-6 0,3 7 0,-4-8 0,4 3 0,-3-3 0,3 4 0,-4 0 0,0-4 0,0-1 0,0-5 0,0 1 0,0-1 0,0 0 0,0 0 0,0 1 0,0-1 0,0 0 0,0 0 0,0 0 0,0 1 0,0-1 0,0 5 0,4-4 0,-3 4 0,2 0 0,-3-4 0,0 4 0,0 0 0,4-4 0,-3 4 0,3-5 0,-1 0 0,-2 1 0,3-1 0,0 0 0,-3 0 0,2 1 0,1-1 0,1 0 0,-1 1 0,4-1 0,-4 0 0,5 0 0,2 4 0,-1-2 0,2 2 0,0-4 0,-2 1 0,7 0 0,-8-1 0,4 1 0,-5-1 0,1 0 0,-1 1 0,5-1 0,-4 1 0,4-4 0,-5 2 0,5-6 0,-4 6 0,4-2 0,4 4 0,-3-1 0,4 1 0,-1-4 0,-3 3 0,0-3 0,3 0 0,-7 2 0,7-6 0,-8 3 0,4-1 0,-5-2 0,1 3 0,-1-4 0,0 0 0,0 4 0,1-3 0,-1 2 0,-7-3 0,-2 0 0,-7 0 0,0 0 0,-1 0 0,-11 0 0,9 0 0,-10 0 0,13 0 0,-1 0 0,1 4 0,0 1 0,-1-1 0,1 0 0,-5 0 0,3 1 0,-3 0 0,1 2 0,2-2 0,-3 0 0,5 2 0,-5-2 0,4 4 0,-4-5 0,5 4 0,-1-4 0,1 1 0,4 2 0,0-3 0,4 4 0,-3 0 0,2 0 0,-3 0 0,4 5 0,0 1 0,0 0 0,-4 3 0,3-8 0,-3 9 0,4-9 0,-4 4 0,3 0 0,-3-4 0,4 4 0,-4 0 0,3-4 0,-3 4 0,4-5 0,0 0 0,0 1 0,0-1 0,0 0 0,0 0 0,0 5 0,0-3 0,0 2 0,0 1 0,0-4 0,0 4 0,0-4 0,0-1 0,0 8 0,0-5 0,0 5 0,0-8 0,0 1 0,0-1 0,0 0 0,0 0 0,0 1 0,0-1 0,0 5 0,0-4 0,0 4 0,-4-5 0,3 5 0,-6-4 0,2 4 0,-3-5 0,3 1 0,-3 4 0,3-4 0,-3 4 0,-1-1 0,1-3 0,-1 3 0,5-4 0,-4-3 0,3 2 0,-3-3 0,0 1 0,3 2 0,-2-2 0,2-1 0,-3 4 0,3-4 0,-2 1 0,2 2 0,-3-2 0,-1 3 0,1-3 0,-1 2 0,5-2 0,-4-1 0,4 4 0,-5-4 0,1 4 0,0-3 0,0 2 0,-1-6 0,2 2 0,-1 1 0,0-4 0,0 4 0,0-4 0,-4 0 0,3 0 0,-3 0 0,3 0 0,1 0 0,0 0 0,-1 0 0,1 0 0,-1 0 0,1 0 0,-1 0 0,1 0 0,0 0 0,1 0 0,2 0 0,2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01.555"/>
    </inkml:context>
    <inkml:brush xml:id="br0">
      <inkml:brushProperty name="width" value="0.025" units="cm"/>
      <inkml:brushProperty name="height" value="0.025" units="cm"/>
      <inkml:brushProperty name="color" value="#00A0D7"/>
    </inkml:brush>
  </inkml:definitions>
  <inkml:trace contextRef="#ctx0" brushRef="#br0">1 0 24575,'90'39'0,"-56"-26"0,14 9 0,-4 0 0,-26-13 0,-7 1 0,7 4 0,-7-4 0,3 0 0,-4-1 0,-1-4 0,1 0 0,-1 4 0,1-8 0,-5 7 0,3-6 0,-3 2 0,5-4 0,-1 0 0,1 4 0,-1-3 0,1 3 0,-1-4 0,1 0 0,-1 0 0,1 0 0,-1 0 0,1 0 0,-1 0 0,1 0 0,-1 0 0,1 0 0,-1 0 0,1 0 0,-1 0 0,1 0 0,-5 4 0,3 2 0,-3 2 0,0 2 0,3-5 0,-7 3 0,8-7 0,-4 7 0,4-3 0,-8 0 0,-2 3 0,-9-2 0,-5 4 0,4 0 0,-18 10 0,10-8 0,-22 22 0,18-15 0,-8 12 0,14-10 0,-3 1 0,3-1 0,-5 0 0,6-5 0,-4 4 0,9-9 0,0 4 0,3-5 0,2-1 0,1 1 0,0 0 0,5-1 0,0 0 0,0 0 0,-4 0 0,3 1 0,-3 0 0,-1-1 0,4 1 0,-3-1 0,4 1 0,-4 0 0,2-1 0,-2-3 0,4-2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55:41.377"/>
    </inkml:context>
    <inkml:brush xml:id="br0">
      <inkml:brushProperty name="width" value="0.035" units="cm"/>
      <inkml:brushProperty name="height" value="0.035" units="cm"/>
      <inkml:brushProperty name="color" value="#B8E0FF"/>
    </inkml:brush>
  </inkml:definitions>
  <inkml:trace contextRef="#ctx0" brushRef="#br0">0 16 24575,'0'-8'0,"0"1"0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55:44.276"/>
    </inkml:context>
    <inkml:brush xml:id="br0">
      <inkml:brushProperty name="width" value="0.035" units="cm"/>
      <inkml:brushProperty name="height" value="0.035" units="cm"/>
      <inkml:brushProperty name="color" value="#B8E0FF"/>
    </inkml:brush>
  </inkml:definitions>
  <inkml:trace contextRef="#ctx0" brushRef="#br0">0 0 24575,'0'0'0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05:17.778"/>
    </inkml:context>
    <inkml:brush xml:id="br0">
      <inkml:brushProperty name="width" value="0.025" units="cm"/>
      <inkml:brushProperty name="height" value="0.025" units="cm"/>
      <inkml:brushProperty name="color" value="#E71224"/>
    </inkml:brush>
  </inkml:definitions>
  <inkml:trace contextRef="#ctx0" brushRef="#br0">1 0 24575,'7'0'0,"1"0"0,14 0 0,-4 0 0,1 0 0,-1 0 0,-4 0 0,-1 0 0,-5 0 0,0 0 0,1 0 0,-1 4 0,0-3 0,0 3 0,5 0 0,-3-3 0,2 7 0,-3-7 0,-1 2 0,0 1 0,1-3 0,-1 6 0,0-6 0,0 6 0,1-6 0,-1 7 0,0-7 0,1 6 0,-1-6 0,0 3 0,0-1 0,1-2 0,-1 6 0,0-2 0,0-1 0,-3 4 0,2-4 0,-2 5 0,-1-1 0,4 0 0,-7 0 0,6-3 0,-6 2 0,2-2 0,1 3 0,-3 1 0,7 3 0,-7-2 0,7 7 0,-7-3 0,7 4 0,-3 1 0,0-6 0,4 5 0,-8-4 0,6-1 0,-2 5 0,0-9 0,3 8 0,-7-7 0,7 7 0,-7-3 0,7 0 0,-7-2 0,6-3 0,-6 3 0,3-3 0,0 3 0,-3-4 0,2 0 0,1 1 0,-3-1 0,3 0 0,0 5 0,-3-4 0,3 4 0,-4-5 0,3 1 0,-2-1 0,3 0 0,0 1 0,-3-1 0,6 0 0,-6 0 0,6 1 0,-2-1 0,0 0 0,2 5 0,-2-3 0,0 2 0,2-3 0,-2-1 0,3 0 0,1 0 0,-1 5 0,-3-3 0,3 2 0,-3 1 0,3-3 0,-3 2 0,2-3 0,-2-1 0,0 0 0,2-3 0,-6 2 0,6-6 0,-2 3 0,3-4 0,0 0 0,0 0 0,5 0 0,-4 0 0,9 0 0,-5 0 0,1 0 0,-1 0 0,-5 0 0,1 3 0,-1-2 0,0 3 0,1 0 0,-1-3 0,0 2 0,0 1 0,0-3 0,0 2 0,-4 1 0,3-3 0,-2 2 0,3-3 0,-1 0 0,-2 4 0,2-3 0,-6 5 0,-1-2 0,-9 5 0,-1-1 0,-2 0 0,3 1 0,-7 6 0,6 0 0,-6 2 0,11-5 0,-3 1 0,2 1 0,1 4 0,-3 1 0,3-1 0,0 0 0,-4 6 0,4-9 0,0 8 0,-3-10 0,7 5 0,-7-4 0,7-3 0,-3-3 0,4 0 0,0 0 0,0 0 0,0 0 0,0 1 0,0 3 0,0-2 0,0 7 0,0-3 0,0 4 0,0 1 0,0-1 0,0 0 0,0 6 0,0-5 0,0 10 0,0-4 0,0 5 0,0-5 0,0-1 0,0-6 0,0 0 0,0-4 0,0-1 0,0-5 0,0 1 0,0-1 0,0 0 0,0 1 0,0-1 0,0 0 0,4 0 0,-3 5 0,6-3 0,-6 7 0,7 5 0,-7-6 0,7 9 0,-7-11 0,3 4 0,0 1 0,-3-1 0,3 6 0,-4-5 0,0 5 0,0-1 0,0-3 0,0 4 0,0-6 0,0 0 0,0 1 0,0-6 0,0 5 0,0-9 0,0 4 0,0 3 0,0-5 0,0 5 0,0-8 0,-3 1 0,2-1 0,-3 0 0,0 1 0,3-1 0,-2 0 0,-1 0 0,3 0 0,-7 0 0,4 0 0,-1 0 0,-2-4 0,6 4 0,-6-4 0,6 4 0,-6-4 0,6 3 0,-7-6 0,7 7 0,-6-7 0,6 6 0,-6-2 0,2-1 0,-4 4 0,1-4 0,0 4 0,-1-3 0,1 2 0,-1-2 0,1 3 0,-5 1 0,4-1 0,-4 1 0,0-4 0,3 2 0,-3-2 0,5-1 0,0 0 0,-1 0 0,1-3 0,-1 2 0,1-3 0,-1 0 0,1 0 0,0 0 0,0 0 0,3 0 0,2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8:41:00.471"/>
    </inkml:context>
    <inkml:brush xml:id="br0">
      <inkml:brushProperty name="width" value="0.035" units="cm"/>
      <inkml:brushProperty name="height" value="0.035" units="cm"/>
      <inkml:brushProperty name="color" value="#008C3A"/>
    </inkml:brush>
  </inkml:definitions>
  <inkml:trace contextRef="#ctx0" brushRef="#br0">0 1 24575,'0'23'0,"18"18"0,-8-11 0,14 7 0,-6-19 0,-5-6 0,5 0 0,0 6 0,2-4 0,-1 4 0,6-5 0,-6 0 0,7-1 0,0 1 0,0 6 0,7-4 0,-5 4 0,5-6 0,-7 0 0,0 0 0,0 0 0,0 0 0,0 0 0,-1 0 0,1 0 0,0 6 0,0-5 0,0 5 0,0-6 0,0-1 0,-1 7 0,-5-5 0,4 5 0,-10-8 0,10 2 0,-11-1 0,5 0 0,0-5 0,-5 3 0,5-9 0,0 10 0,-4-9 0,10 9 0,-11-9 0,12 9 0,-6-9 0,1 3 0,4 1 0,-11-4 0,11 3 0,-10 1 0,10-5 0,-11 4 0,12 1 0,-6-5 0,1 10 0,4-10 0,-4 5 0,-1-1 0,5-4 0,-10 4 0,22 1 0,-20-4 0,19 9 0,-15-10 0,0 5 0,4-6 0,-5 0 0,7 0 0,-6 0 0,4 0 0,-4 0 0,6 0 0,-1 0 0,-5 0 0,4 0 0,-4 0 0,6 0 0,7 0 0,-5 0 0,5 0 0,-7 0 0,0 0 0,19 0 0,-15 0 0,15 0 0,-19 0 0,0 0 0,0 0 0,-1 0 0,1 0 0,0 6 0,0-5 0,-6 5 0,4-6 0,-5 0 0,1 0 0,-2 0 0,0 0 0,-5 0 0,5 0 0,-6 0 0,0 5 0,6-3 0,-5 3 0,5-5 0,-6 0 0,-1 5 0,7-4 0,-4 5 0,10-6 0,-11 5 0,11-4 0,-10 4 0,10 1 0,-4-5 0,5 5 0,-5-1 0,4-3 0,-4 3 0,-1 0 0,-1-4 0,0 5 0,-4-6 0,4 5 0,0-4 0,-5 4 0,5-5 0,5 6 0,-8-5 0,8 5 0,-5 0 0,-5-5 0,11 5 0,-4 0 0,0 1 0,4 0 0,-11 3 0,11-9 0,-10 10 0,4-10 0,-7 4 0,1-5 0,0 0 0,-1 0 0,1 5 0,-1-4 0,0 4 0,1-5 0,-1 0 0,0 0 0,0 0 0,0 0 0,0 0 0,1 0 0,0 0 0,-1 0 0,1 0 0,0 0 0,0 0 0,-1 0 0,1 0 0,0 0 0,-1 0 0,1 5 0,-10-8 0,-10-5 0,-11-11 0,-7-1 0,-31-29 0,24 28 0,-24-27 0,37 34 0,-4-11 0,10 12 0,-4-6 0,6 13 0,1-5 0,-1 5 0,0-1 0,6-3 0,-4 9 0,9-10 0,-9 10 0,3-9 0,-4 3 0,-1-5 0,0 0 0,0 0 0,0-6 0,-7 4 0,5-4 0,-10-1 0,11 6 0,-6-6 0,8 8 0,-1 4 0,5-4 0,-4 10 0,10-9 0,1 8 0,6-3 0,0 10 0,4-4 0,-4 9 0,5-4 0,1 6 0,6 6 0,1-4 0,7 5 0,-6-1 0,5-3 0,-5 9 0,6-10 0,-7 5 0,-1-7 0,0 0 0,-4 0 0,4 0 0,-7 0 0,1-1 0,0 1 0,-1-5 0,1 3 0,0-9 0,0 10 0,-1-10 0,1 9 0,-1-9 0,0 9 0,0-3 0,1-1 0,-1 4 0,-4-3 0,3-1 0,-3 4 0,4-8 0,-4 8 0,3-9 0,-8 10 0,8-10 0,-9 10 0,10-10 0,-10 9 0,9-4 0,-9 6 0,9-6 0,-9 4 0,4-4 0,-5 5 0,0 0 0,0-1 0,0 1 0,-5 0 0,-1 0 0,-6 7 0,-14 2 0,-16 26 0,-6-5 0,-18 18 0,17-12 0,-16 3 0,16-3 0,-5-7 0,8 4 0,3-13 0,6 4 0,-4-13 0,13 2 0,1-9 0,9 3 0,0-6 0,9 0 0,-7 0 0,14 0 0,-8-1 0,8 1 0,-3 0 0,5-1 0,-5 1 0,4 0 0,-5-1 0,6 1 0,0 0 0,0 0 0,0-1 0,0 1 0,0-6 0,0-1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8:41:03.808"/>
    </inkml:context>
    <inkml:brush xml:id="br0">
      <inkml:brushProperty name="width" value="0.035" units="cm"/>
      <inkml:brushProperty name="height" value="0.035" units="cm"/>
      <inkml:brushProperty name="color" value="#008C3A"/>
    </inkml:brush>
  </inkml:definitions>
  <inkml:trace contextRef="#ctx0" brushRef="#br0">1 702 24575,'11'-6'0,"0"-9"0,1 12 0,-6-13 0,5 10 0,-4-13-6784,10 1 6784,-4-2 0,-1 3 0,-2 5 0,-3 6 0,-1-5 0,5 4 0,-5-4 6784,5-1-6784,0 6 0,-4-4 0,3 9 0,-3-10 0,4 5 0,0-6 0,0 1 0,0 0 0,0 0 0,0 0 0,0-1 0,0 6 0,-4-4 0,3 4 0,-4-1 0,0-3 0,4 9 0,-9-10 0,10 10 0,-10-9 0,9 9 0,-9-10 0,9 10 0,-8-10 0,8 5 0,-9-6 0,9 6 0,-9-4 0,10 9 0,-10-9 0,9 9 0,-8-10 0,8 10 0,-9-9 0,10 8 0,-10-8 0,9 9 0,-9-9 0,10 9 0,-5-4 0,0 0 0,3 3 0,-7-8 0,7 4 0,-3-1 0,0-3 0,4 9 0,-9-9 0,9 8 0,-9-8 0,10 9 0,-10-9 0,9 9 0,-8-9 0,8 9 0,-9-8 0,9 2 0,-4-4 0,0 0 0,-1-1 0,0 6 0,-4-5 0,10 5 0,-5-6 0,5 1 0,-5 0 0,4 4 0,-9-2 0,4 2 0,0 1 0,-3-3 0,3 7 0,-5-2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09:04:16.943"/>
    </inkml:context>
    <inkml:brush xml:id="br0">
      <inkml:brushProperty name="width" value="0.1" units="cm"/>
      <inkml:brushProperty name="height" value="0.1" units="cm"/>
      <inkml:brushProperty name="color" value="#4B99FF"/>
    </inkml:brush>
  </inkml:definitions>
  <inkml:trace contextRef="#ctx0" brushRef="#br0">3788 78 24575,'-73'0'0,"21"0"0,-49 0 0,29-6-918,19 6 1,-3-1 917,3-5 0,0-1 0,0 4 0,-1-1 106,0 1 0,2-2-106,-30-6 0,-10 3 0,11 1 0,11 1 0,15 6 0,8-5 0,3 4 0,15-4 0,-7 5 393,15 0-393,-3 0 0,-1 0 0,4 0 925,-4 0-925,6 0 305,-6 0-305,4 0 0,-9 0 0,4 0 0,-1 0 0,-9 5 0,8 1 0,-10 5 0,7-1 0,-7-4 0,4 3 0,-4-3 0,7-1 0,-2 5 0,2-9 0,-1 3 0,0-4 0,7 4 0,-1-2 0,2 2 0,3 0 0,-9-3 0,9 7 0,-4-2 0,0 3 0,-1 1 0,0 0 0,-4 0 0,3 0 0,-5 1 0,-5-1 0,3 1 0,-10 0 0,11-1 0,-11 1 0,10 0 0,-10 0 0,10-1 0,-3 1 0,5-1 0,0-4 0,6-1 0,-19-5 0,21 0 0,-15 0 0,20 0 0,-6 0 0,4 0 0,1 0 0,2 0 0,3 0 0,1 0 0,-4 0 0,7 0 0,-2 0 0,0 0 0,3 0 0,-9 0 0,9 0 0,-7 0 0,2 4 0,0 1 0,-3 0 0,-3 3 0,1-3 0,-4 5 0,-15 14 0,8-6 0,-16 17 0,21-13 0,-7 10 0,6-11 0,-1 10 0,-3-9 0,10 8 0,-5-14 0,6 7 0,1-8 0,4-1 0,-3 4 0,8-8 0,-4 3 0,1-4 0,7-1 0,-6 1 0,7 0 0,-9-1 0,5 1 0,-4-1 0,5 1 0,-1-5 0,0 4 0,0-3 0,0-1 0,1 4 0,-1-3 0,1 3 0,-2 0 0,2 1 0,-1-1 0,0 1 0,1-1 0,-1 1 0,3-1 0,-1 1 0,6-1 0,-3 1 0,0 4 0,3 1 0,-4 10 0,5 2 0,0 5 0,0 6 0,0 2 0,0 13 0,0 1 0,5 1 0,2 5 0,4-12 0,2 5 0,-7-7 0,4-6 0,-5-2 0,6-6 0,0 0 0,-1 0 0,1 0 0,-2-6 0,2 5 0,0-5 0,7 14 0,-2-11 0,5 10 0,-3-18 0,-7 4 0,8 1 0,-4-5 0,1 4 0,3 0 0,-8-4 0,7 5 0,-7-7 0,8-3 0,-9 3 0,3-8 0,-3 3 0,3-4 0,-3-1 0,8-2 0,2-3 0,0-3 0,11 0 0,15 0 0,-2 0 0,15 0 0,-13 0 0,-7 5 0,5-4 0,-4 4 0,6 0 0,-6-4 0,4 9 0,-4-4 0,13 0 0,10 5 0,0-4 0,16 0 0,1-2 0,3 1 0,-2-4 0,-3 3 0,-6-5 0,8 0 0,0 0 0,-26 0 0,0 0 0,25 0 0,18 0 0,-34 0 0,6 0 0,-5 0 0,15 0 0,-8 0 0,10 0 0,-10 0 0,8-5 0,-7-3 0,8 1 0,19 1 0,-30 6 0,-11 0 0,-2 0 0,-2 0 0,41 0 0,-12 0 0,-13 0 0,-17 0 0,-2 0 0,8 0 0,28 0 0,-23 0 0,-2 0 0,-9 0 0,-13 0 0,-2 0 0,-12 0 0,4 0 0,-9 0 0,-1 0 0,-2 0 0,-3 0 0,4 0 0,-5 4 0,10-3 0,-8 3 0,14 0 0,-4-3 0,6 8 0,6-7 0,-6 2 0,13 1 0,-12-4 0,12 9 0,-13-8 0,6 3 0,-6-5 0,-1 4 0,-4-3 0,2 4 0,-7-1 0,2-3 0,1 3 0,-5 1 0,11-4 0,-6 7 0,13-7 0,-4 9 0,17-9 0,-2 9 0,13-9 0,-1 10 0,10-10 0,-7 10 0,34-5 0,-29 1 0,15-2 0,-31-5 0,-13 0 0,-9 0 0,0 0 0,-11 0 0,5 0 0,-10 0 0,3 0 0,2 0 0,0 0 0,11 0 0,1 0 0,23 0 0,-5 0 0,18 0 0,-14-6 0,17-1 0,-7-5 0,-2 0 0,12 5 0,-35-2 0,12 8 0,-36-4 0,3 1 0,-8 3 0,4-3 0,-6 0 0,5 3 0,2-7 0,4 3 0,6-5 0,7-1 0,8 0 0,6 0 0,-1 0 0,1-1 0,0 1 0,0 0 0,-6 0 0,18 0 0,-15 0 0,10 5 0,-8-4 0,-5 9 0,6-9 0,-7 9 0,5-5 0,-5 6 0,1-4 0,-2 3 0,-7-4 0,1 5 0,6 0 0,-5 0 0,5 0 0,0 0 0,-4 0 0,3 0 0,-5 0 0,8 0 0,-7 0 0,2 0 0,-10 0 0,-11 0 0,4 0 0,-3 0 0,4 0 0,0 0 0,6 0 0,-5 0 0,17 0 0,-9 0 0,16 0 0,-5 0 0,7 0 0,8 0 0,-13 0 0,5 0 0,-20 0 0,4 0 0,-9 0 0,3 0 0,2 0 0,-6 0 0,4 0 0,-4 0 0,-1-4 0,0-2 0,-4 1 0,2-3 0,-7 7 0,4-7 0,-5 7 0,4-7 0,-4 3 0,10-5 0,-9 5 0,3-3 0,0 3 0,2-8 0,-1 3 0,4-4 0,-3 1 0,12-6 0,-5 3 0,5-6 0,-7 7 0,-1 0 0,0-3 0,-4 8 0,3-8 0,-9 8 0,5-7 0,-5 7 0,5-8 0,-4 4 0,4-5 0,-4 0 0,4 4 0,-4-3 0,8 3 0,-7 1 0,7 0 0,-9 6 0,4-1 0,-3 0 0,-2 4 0,5-2 0,-8 2 0,7 0 0,-7 1 0,0 0 0,2 3 0,-3-6 0,4 6 0,0-2 0,0 3 0,1 0 0,-1 0 0,0 0 0,1 0 0,-1 0 0,1 0 0,0 0 0,-1-4 0,0 0 0,0-5 0,0 1 0,-3 0 0,2-1 0,-1 0 0,3 1 0,-1-1 0,-3-4 0,2 4 0,-6-5 0,3 1 0,-1 3 0,-2-7 0,3 2 0,-4-4 0,0 5 0,0-4 0,0 4 0,0-5 0,0 0 0,0 5 0,0-4 0,0 3 0,0-3 0,0-1 0,0 0 0,0 0 0,0-14 0,0 11 0,0-11 0,0 8 0,-4 5 0,-6-10 0,-6 5 0,-12-7 0,6 0 0,-11-1 0,6 6 0,-2-4 0,-2 9 0,10-3 0,-10 5 0,11 5 0,-11-5 0,6 9 0,-7-9 0,1 9 0,-8-10 0,-1 4 0,-26-10 0,15 3 0,-16-4 0,21 6 0,-7 4 0,11-3 0,-9 8 0,12-2 0,-7-1 0,0 3 0,-1-3 0,1 4 0,0 1 0,0 0 0,0-1 0,0 1 0,0 0 0,-7-1 0,5 0 0,-12 0 0,12 1 0,-20-2 0,11 1 0,-14 0 0,-19-6 0,21 4 0,-21 2 0,35 2 0,-5 3 0,12 1 0,-12-5 0,5 4 0,-8-5 0,1-1 0,0 1 0,0 0 0,-1-6 0,2 5 0,-1-5 0,7 6 0,2 0 0,6 1 0,-27 0 0,21 4 0,-14 2 0,23 5 0,4 0 0,-6 0 0,0 0 0,-7 0 0,-10 0 0,-1 0 0,-15 6 0,23 1 0,-20 5 0,10 1 0,-14 0 0,0 0 0,0-6 0,7-1 0,-4-6 0,12 0 0,-5 0 0,15 0 0,-26 0 0,28 0 0,-20 0 0,33 0 0,-5 0 0,12 0 0,-5 0 0,12 0 0,-5 0 0,11 0 0,-5 0 0,6 0 0,0 0 0,-1 0 0,5 0 0,2 0 0,5 3 0,-7-2 0,6 7 0,-5-3 0,6-1 0,-2 4 0,-3-7 0,3 6 0,-17-6 0,10 3 0,-16-4 0,12 0 0,-9 0 0,9 0 0,-4 0 0,6 0 0,0 0 0,-1 0 0,1 0 0,0 0 0,-1 0 0,6 0 0,-5 0 0,9 0 0,-3 0 0,5 0 0,-6 0 0,4 0 0,-4 0 0,6 0 0,-5 0 0,2 0 0,-2 0 0,-1 0 0,0 0 0,-1 0 0,-3 0 0,3 0 0,-5 0 0,2 4 0,-1-3 0,-1 4 0,5-5 0,-3 0 0,8 0 0,-8 0 0,8 0 0,-4 0 0,6 0 0,0 0 0,0 0 0,3-4 0,-2 3 0,6-11 0,-6 6 0,-7-15 0,3 10 0,-2-6 0,5 12 0,4 1 0,-2 4 0,3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39:17.604"/>
    </inkml:context>
    <inkml:brush xml:id="br0">
      <inkml:brushProperty name="width" value="0.025" units="cm"/>
      <inkml:brushProperty name="height" value="0.025" units="cm"/>
      <inkml:brushProperty name="color" value="#E71224"/>
    </inkml:brush>
  </inkml:definitions>
  <inkml:trace contextRef="#ctx0" brushRef="#br0">1 19 24575,'16'0'0,"9"-4"0,-5 3 0,7-3 0,-9 4 0,0-5 0,1 4 0,11-3 0,-13 4 0,12 0 0,-20 0 0,8 0 0,-7 0 0,7 0 0,-8 0 0,4 0 0,-4 0 0,3 0 0,-2 0 0,2 0 0,-3 0 0,-1 0 0,5 0 0,-4 0 0,4 0 0,-5 0 0,1 0 0,-1 0 0,0 0 0,0 4 0,1-3 0,-1 6 0,0-2 0,-3 3 0,2 0 0,-2 1 0,-1-1 0,4 0 0,-7 1 0,6-1 0,-6 0 0,3 0 0,-1 1 0,-2-1 0,3 0 0,0 1 0,-3 3 0,6-2 0,-6 3 0,3-5 0,0 5 0,-3-4 0,6 12 0,-6-6 0,3 7 0,-4-8 0,4 3 0,-3-3 0,3 4 0,-4 0 0,0-4 0,0-1 0,0-5 0,0 1 0,0-1 0,0 0 0,0 0 0,0 1 0,0-1 0,0 0 0,0 0 0,0 0 0,0 1 0,0-1 0,0 5 0,4-4 0,-3 4 0,2 0 0,-3-4 0,0 4 0,0 0 0,4-4 0,-3 4 0,3-5 0,-1 0 0,-2 1 0,3-1 0,0 0 0,-3 0 0,2 1 0,1-1 0,1 0 0,-1 1 0,4-1 0,-4 0 0,5 0 0,2 4 0,-1-2 0,2 2 0,0-4 0,-2 1 0,7 0 0,-8-1 0,4 1 0,-5-1 0,1 0 0,-1 1 0,5-1 0,-4 1 0,4-4 0,-5 2 0,5-6 0,-4 6 0,4-2 0,4 4 0,-3-1 0,4 1 0,-1-4 0,-3 3 0,0-3 0,3 0 0,-7 2 0,7-6 0,-8 3 0,4-1 0,-5-2 0,1 3 0,-1-4 0,0 0 0,0 4 0,1-3 0,-1 2 0,-7-3 0,-2 0 0,-7 0 0,0 0 0,-1 0 0,-11 0 0,9 0 0,-10 0 0,13 0 0,-1 0 0,1 4 0,0 1 0,-1-1 0,1 0 0,-5 0 0,3 1 0,-3 0 0,1 2 0,2-2 0,-3 0 0,5 2 0,-5-2 0,4 4 0,-4-5 0,5 4 0,-1-4 0,1 1 0,4 2 0,0-3 0,4 4 0,-3 0 0,2 0 0,-3 0 0,4 5 0,0 1 0,0 0 0,-4 3 0,3-8 0,-3 9 0,4-9 0,-4 4 0,3 0 0,-3-4 0,4 4 0,-4 0 0,3-4 0,-3 4 0,4-5 0,0 0 0,0 1 0,0-1 0,0 0 0,0 0 0,0 5 0,0-3 0,0 2 0,0 1 0,0-4 0,0 4 0,0-4 0,0-1 0,0 8 0,0-5 0,0 5 0,0-8 0,0 1 0,0-1 0,0 0 0,0 0 0,0 1 0,0-1 0,0 5 0,0-4 0,0 4 0,-4-5 0,3 5 0,-6-4 0,2 4 0,-3-5 0,3 1 0,-3 4 0,3-4 0,-3 4 0,-1-1 0,1-3 0,-1 3 0,5-4 0,-4-3 0,3 2 0,-3-3 0,0 1 0,3 2 0,-2-2 0,2-1 0,-3 4 0,3-4 0,-2 1 0,2 2 0,-3-2 0,-1 3 0,1-3 0,-1 2 0,5-2 0,-4-1 0,4 4 0,-5-4 0,1 4 0,0-3 0,0 2 0,-1-6 0,2 2 0,-1 1 0,0-4 0,0 4 0,0-4 0,-4 0 0,3 0 0,-3 0 0,3 0 0,1 0 0,0 0 0,-1 0 0,1 0 0,-1 0 0,1 0 0,-1 0 0,1 0 0,0 0 0,1 0 0,2 0 0,2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08:31.795"/>
    </inkml:context>
    <inkml:brush xml:id="br0">
      <inkml:brushProperty name="width" value="0.025" units="cm"/>
      <inkml:brushProperty name="height" value="0.025" units="cm"/>
      <inkml:brushProperty name="color" value="#E71224"/>
    </inkml:brush>
  </inkml:definitions>
  <inkml:trace contextRef="#ctx0" brushRef="#br0">1 0 24575,'37'0'0,"21"0"0,-1 0 0,10 0 0,-15 0 0,-7 0 0,14 0 0,-11 5 0,5 1 0,-16 9 0,-12 0 0,-1 5 0,-5-1 0,-4 0 0,3-1 0,-8 1 0,4 0 0,-5 0 0,-4 0 0,0 0 0,-5-1 0,4 1 0,-3 5 0,3-3 0,-4 8 0,0-3 0,0 5 0,0-6 0,0 5 0,0-10 0,0 9 0,0-8 0,0 8 0,0-9 0,0 5 0,0-7 0,0 1 0,0 0 0,0-5 0,0 4 0,0-4 0,0 0 0,0 4 0,0-4 0,0 5 0,0 0 0,0 0 0,0-1 0,0 1 0,0 0 0,0 0 0,0 0 0,0-5 0,0 4 0,0-9 0,0 4 0,0-4 0,0-1 0,0 1 0,0-1 0,0 1 0,0-1 0,4-4 0,-3 3 0,6-6 0,-2 6 0,3-6 0,1 7 0,-1-3 0,0-1 0,1 4 0,-1-3 0,1 3 0,-1-3 0,1 3 0,4-3 0,-3 3 0,3 1 0,-5-4 0,1 2 0,-1-6 0,-3 7 0,2-7 0,-3 3 0,4-4 0,1 0 0,-1 0 0,1 0 0,-1 0 0,1 0 0,-1 0 0,1 0 0,4 0 0,-4 0 0,5 0 0,-6 0 0,1 0 0,-5 3 0,4-2 0,-7 7 0,-1-8 0,-5 4 0,-3 0 0,-5 1 0,-1 4 0,-14 4 0,7 2 0,-6 4 0,8-5 0,0 4 0,4-3 0,-3 0 0,4 2 0,-1-7 0,2 3 0,4-4 0,5-1 0,-4 1 0,7-1 0,-7 1 0,7-1 0,-6 1 0,6-1 0,-3 1 0,4 4 0,-4 1 0,2 5 0,-2 0 0,4 0 0,0 0 0,0-1 0,0 1 0,0 0 0,0 5 0,0-4 0,0 5 0,0-11 0,0 3 0,4-2 0,-3 3 0,8 1 0,-8 0 0,7 0 0,-7 0 0,8 5 0,-8-4 0,4 10 0,-5-10 0,0 4 0,0 0 0,0-4 0,0 5 0,0-7 0,0 1 0,0 0 0,0-5 0,0 8 0,0-12 0,0 7 0,0-8 0,0-1 0,0 1 0,0-1 0,0 1 0,0-1 0,0 1 0,0-1 0,0 1 0,0-1 0,0 1 0,0-1 0,0 1 0,0-1 0,0 1 0,0-1 0,0 1 0,0-1 0,0 1 0,0 4 0,0-4 0,0 8 0,0-7 0,0 7 0,0-8 0,0 4 0,0-4 0,0 4 0,0-3 0,0 3 0,0-5 0,0 1 0,0-1 0,-4 1 0,-1-1 0,-8 1 0,3 0 0,-3 0 0,4-1 0,1 1 0,-6 0 0,5-1 0,-5 1 0,2 0 0,2-1 0,-7-3 0,8 2 0,-5-6 0,6 3 0,-5 0 0,3-3 0,-3 3 0,-1 1 0,5-4 0,-5 3 0,6-4 0,-1 0 0,0 0 0,1 0 0,-1 0 0,1 0 0,-1 0 0,0 0 0,-3 0 0,2 0 0,2 0 0,4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8:43:38.028"/>
    </inkml:context>
    <inkml:brush xml:id="br0">
      <inkml:brushProperty name="width" value="0.05" units="cm"/>
      <inkml:brushProperty name="height" value="0.05" units="cm"/>
      <inkml:brushProperty name="color" value="#D8AD4E"/>
    </inkml:brush>
  </inkml:definitions>
  <inkml:trace contextRef="#ctx0" brushRef="#br0">4128 7385 24575,'45'-20'0,"27"-31"0,-12 9 0,1-4 0,-15 7 0,0-2-405,19-16 1,-2 2 404,-2-6 133,-18 21 0,4-3-133,13-16 0,0 0 0,-15 18 0,0 0-250,11-14 0,-4 2 250,-5-1 0,-2 7 0,-9 11 0,2-7 0,-3 6 0,1-7 0,-4-8 396,4 6-396,-6-6 0,-3 17 0,-5-6 647,3 13-647,-10-13 0,10 2 0,-11 9 0,4-6 0,-5 16 0,0-6 0,0 0 0,0-7 0,1-3 0,6-6 0,-4-1 0,12-8 0,-5-3 0,1-8 0,5 0 0,-5 0 0,0 0 0,4 9 0,-11 1 0,10 10 0,-12-1 0,18-11 0,-17 16 0,16-7 0,-17 11 0,3 6 0,2-5 0,-5-1 0,3 6 0,2-5 0,-6 7 0,5 0 0,-1 0 0,-4 6 0,5-4 0,-1 4 0,-4 0 0,4-4 0,-5 4 0,5-6 0,-3 0 0,9 0 0,-9-8 0,15-5 0,-13-5 0,14 5 0,-17 5 0,11 8 0,-11 0 0,5 0 0,-7 6 0,7-4 0,-5 4 0,4-6 0,1 0 0,-5 0 0,12-8 0,-6 7 0,8-14 0,0 5 0,-6-6 0,3 6 0,-3-4 0,-1 12 0,-2-6 0,6-11 0,-9 14 0,10-21 0,-13 17 0,2-8 0,-1 0 0,0 1 0,0-1 0,0 0 0,-6 1 0,5-1 0,-5 0 0,6 0 0,0 1 0,0 6 0,0-4 0,-1 4 0,1-6 0,6-13 0,-4 10 0,-2-2 0,-2 6 0,-10 13 0,4-5 0,-6-1 0,0 6 0,0-5 0,0-1 0,0-1 0,0 0 0,-7-15 0,-7 13 0,-9-14 0,-14 6 0,-3-9 0,-7 5 0,6-13 0,-4 13 0,4-13 0,-6 13 0,-3-16 0,11 18 0,-7-8 0,5 1 0,2 7 0,-7-9 0,8 11 0,-1 0 0,-6-1 0,7 1 0,-9-1 0,1-1 0,-3-8 0,2 6 0,-10-9 0,6 2 0,-14 4 0,6-13 0,-9 5-735,1-7 735,0 0 0,0 0 0,7-8 0,-5 6 0,14 4 0,-13 0 0,13 7-69,-5 0 69,8 2 0,3 17 0,7-3 0,-3 11 0,12-2 733,-12 11-733,13-3 71,-6 4-71,8 1 0,0 1 0,-7 5 0,5 1 0,-6-6 0,8 4 0,0-4 0,-7 6 0,-14-7 0,9 5 0,-15-5 0,18 6 0,-8 0 0,-8 6 0,6-5 0,-6 11 0,0-11 0,6 11 0,-6-5 0,8 7 0,0 0 0,1 0 0,-1 0 0,0 0 0,0 0 0,1 0 0,-20 0 0,15 0 0,-24 0 0,26 0 0,-6 0 0,8 0 0,1 7 0,-1-6 0,0 12 0,1-5 0,-1 6 0,0 0 0,1 0 0,-1 0 0,0 0 0,8 0 0,-6-6 0,13 3 0,-13-3 0,13-1 0,1 5 0,3-11 0,4 10 0,-6-9 0,0 9 0,0-10 0,0 5 0,0 0 0,-19 2 0,14-1 0,-21 6 0,24-12 0,-13 6 0,6-1 0,-8 2 0,8 5 0,-6-5 0,5 4 0,-6-10 0,6 10 0,-4-11 0,12 11 0,-13-11 0,13 11 0,-6-5 0,8 0 0,0 4 0,0-9 0,0 9 0,0-3 0,-11 5 0,8-1 0,-9-4 0,12 3 0,0-9 0,6 9 0,-4-4 0,4 5 0,-6 1 0,0 0 0,-8 0 0,7 0 0,-7 1 0,1-1 0,5 0 0,-6 1 0,1-1 0,5 6 0,-5-4 0,-1 4 0,6-6 0,-5 1 0,-1 6 0,6-6 0,-5 12 0,7-12 0,-9 20 0,6-12 0,-7 21 0,1-7 0,3 16 0,-24 16 0,12 6 0,9-30 0,0 1 0,-18 40 0,-7-6 0,10 3-6784,-10-3 6784,7-2 0,23-35 0,0 0 0,-20 27 0,22-24 0,1 1 0,-15 23 0,-11 14 0,21-29 0,-7 8 0,10-18 0,-1 16 0,0-7 0,-1 9 6784,1-9-6784,-1 7 0,8-7 0,-6 9 0,11 0 0,-11 0 0,19 9 0,-11-6 0,12 6 0,-7 1 0,7-8 0,-6 17 0,14-17 0,-3-5 0,0 1 0,4 23-573,0-12 0,0 2 573,0-22 0,0-2 0,0 50 0,0-34 0,0-2 0,0 10 0,0 9 0,0 3 0,0-29 0,0-3 0,0 12 0,0 0 0,0-7 0,0-1 0,0 42 0,0-44 0,0 1 0,0 4 0,0 0 0,0 37 0,3-44 0,2-1 0,4 34 0,9 9 0,-2-21-98,0 7 98,7-17 0,-6 8 0,8-27 0,2 1 0,3 33 0,0-30 0,2-1 0,10 17 0,-1-3 0,5-4 0,-6-3 0,10 10 0,6-7 0,-6 0 0,6-3 0,-10-8 0,-1-9 0,1 6 0,-2-5 0,1-1 0,-1-2 0,-9-8 0,8 8 0,-15-8 0,7 7 0,-9-9 1141,1 7-1141,-1-5 103,1 5-103,-1-7 0,5 11 0,-3-8 0,3 8 0,3-10 0,-7 0 0,7 0 0,1 8 0,-7-7 0,14 8 0,-14-10 0,12 2 0,-4-1 0,-1 0 0,5-5 0,-12-3 0,13-5 0,-6 0 0,0-1 0,14-5 0,-11-2 0,40 0 0,-20-4 0,23 4 0,-28-6 0,7 7 0,-7-5 0,0 4 0,7-6 0,-7 0 0,0 0 0,-1 0 0,-10 0 0,9 0 0,-6 0 0,6 0 0,-8 0 0,-1 0 0,1 0 0,27 0 0,-21 0 0,21 0 0,-19 0 0,-6 0 0,6 0 0,0 0 0,-6 0 0,6 0 0,-16 0 0,6 0 0,-6 0 0,0 0 0,-2 6 0,0-4 0,-5 3 0,5 1 0,-7-4 0,0 9 0,0-10 0,-7 10 0,6-9 0,-12 8 0,5-9 0,5 10 0,-8-9 0,8 9 0,-11-10 0,-1 4 0,1-5 0,-1 5 0,0-3 0,1 3 0,-1-5 0,1 5 0,-1-4 0,1 5 0,-1-6 0,1 0 0,-1 5 0,1-4 0,0 4 0,-1 1 0,1-5 0,0 4 0,6-5 0,-5 5 0,5-3 0,-6 3 0,-1-5 0,1 0 0,0 0 0,-1 0 0,0 0 0,0 0 0,0 0 0,0 0 0,0 0 0,1-6 0,-1 0 0,2-12 0,-2 4 0,2-10 0,-1 10 0,0-4 0,0 6 0,0 0 0,-1 1 0,1-1 0,-1 5 0,-4-3 0,3 8 0,-4-3 0,6 0 0,-1 4 0,0-4 0,1 5 0,-1-5 0,1 4 0,-1-4 0,1 5 0,-1-6 0,1 5 0,6-4 0,-5-1 0,12 5 0,-12-4 0,11 5 0,-10-5 0,4 3 0,-7-8 0,1 8 0,0-8 0,6 3 0,-5 0 0,5-10 0,-6 8 0,1-9 0,5 6 0,-5 0 0,5 5 0,-7-4 0,1 4 0,0 1 0,-6-4 0,5 9 0,-10-4 0,4 5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4:18.773"/>
    </inkml:context>
    <inkml:brush xml:id="br0">
      <inkml:brushProperty name="width" value="0.025" units="cm"/>
      <inkml:brushProperty name="height" value="0.025" units="cm"/>
      <inkml:brushProperty name="color" value="#5B2D90"/>
    </inkml:brush>
  </inkml:definitions>
  <inkml:trace contextRef="#ctx0" brushRef="#br0">662 1 24575,'0'17'0,"0"5"0,9 12 0,-3-6 0,8 4 0,-4-13 0,-5 0 0,3 16 0,-7-16 0,4 11 0,-5-17 0,3-4 0,-2 9 0,3-8 0,-4 7 0,0-2 0,0-1 0,4 3 0,-3-2 0,3 4 0,-4-1 0,5 1 0,-4-5 0,3 4 0,-4-8 0,0 3 0,4-5 0,-3 1 0,2-1 0,1 1 0,-3-1 0,3 1 0,-4-1 0,4 1 0,-3-1 0,6 1 0,-6-1 0,6 0 0,-6 1 0,2-1 0,1 0 0,-3 1 0,2-1 0,-3 0 0,4 0 0,-3 0 0,2-1 0,-3 1 0,-3-4 0,-2 0 0,-8-4 0,-6 0 0,-7 0 0,-11 0 0,-2 0 0,-6 0 0,0 0 0,-1 0 0,1 0 0,0 0 0,0 0 0,12 0 0,-3 0 0,15-4 0,-3 3 0,5-8 0,5 8 0,1-7 0,4 7 0,0-7 0,1 7 0,-1-2 0,1 3 0,-1 0 0,1 0 0,-1 0 0,-4 0 0,3 0 0,-8 0 0,9 0 0,-9 0 0,8 0 0,-8 0 0,8 0 0,-3 0 0,5 0 0,-1 0 0,0 0 0,1 0 0,3 0 0,2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04.642"/>
    </inkml:context>
    <inkml:brush xml:id="br0">
      <inkml:brushProperty name="width" value="0.025" units="cm"/>
      <inkml:brushProperty name="height" value="0.025" units="cm"/>
      <inkml:brushProperty name="color" value="#00A0D7"/>
    </inkml:brush>
  </inkml:definitions>
  <inkml:trace contextRef="#ctx0" brushRef="#br0">1 0 24575,'14'0'0,"-1"0"0,6 5 0,-3 0 0,9 5 0,-9-4 0,-2 3 0,1-8 0,-4 7 0,9-7 0,-9 8 0,9-8 0,-9 8 0,4-8 0,0 8 0,-4-4 0,9 1 0,-9 2 0,3-2 0,1-1 0,-4 4 0,9-3 0,-9 3 0,9 2 0,-9-1 0,4 0 0,0 0 0,-4-5 0,3 4 0,-4-3 0,0-1 0,-5 3 0,4-6 0,-8 6 0,7-7 0,-3 7 0,4-7 0,0 7 0,0-3 0,4 4 0,-7 0 0,6-4 0,-10 3 0,6-7 0,-7 7 0,7-8 0,-7 8 0,-7-2 0,-1 8 0,-13 3 0,2 10 0,-5 2 0,-19 31 0,19-19 0,-17 18 0,27-24 0,-4-6 0,6-6 0,1-9 0,5-4 0,0 0 0,5-1 0,-4-3 0,3 2 0,-3-3 0,4 4 0,0 1 0,0-1 0,-5 1 0,4 0 0,-3-5 0,4-1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4:21.121"/>
    </inkml:context>
    <inkml:brush xml:id="br0">
      <inkml:brushProperty name="width" value="0.025" units="cm"/>
      <inkml:brushProperty name="height" value="0.025" units="cm"/>
      <inkml:brushProperty name="color" value="#5B2D90"/>
    </inkml:brush>
  </inkml:definitions>
  <inkml:trace contextRef="#ctx0" brushRef="#br0">568 0 24575,'0'33'0,"0"2"0,5 10 0,1 0-8503,10 0 8503,-4-7 1719,8 0-1719,-8-7 0,6-6 0,-7-1 0,3-5 0,-5 0 6784,0-5-6784,1 4 0,-6-9 0,4 5 0,-7-6 0,3 1 0,-4-1 0,4-3 0,-3 2 0,3-2 0,-1 3 0,-2 0 0,3 1 0,-1-1 0,2 0 0,0 1 0,-2-1 0,1 1 0,-3-1 0,6 1 0,-6-1 0,3 1 0,0-1 0,-7-4 0,2 0 0,-12-4 0,-1-4 0,-31 2 0,15-6 0,-28 6 0,19-7 0,0 8 0,-4-5 0,4 6 0,0 0 0,-4 0 0,10 0 0,1 5 0,2 0 0,10 5 0,0-1 0,3 1 0,7-2 0,-3 1 0,4 0 0,4-1 0,-2 1 0,2-1 0,-4 1 0,-4-1 0,3-3 0,-3 3 0,4-7 0,1 7 0,-1-7 0,-3 2 0,2-3 0,-3 0 0,5 0 0,-1 0 0,1 0 0,-1 0 0,1 0 0,-1 0 0,4 4 0,-2-3 0,6 3 0,-2-4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4:23.638"/>
    </inkml:context>
    <inkml:brush xml:id="br0">
      <inkml:brushProperty name="width" value="0.025" units="cm"/>
      <inkml:brushProperty name="height" value="0.025" units="cm"/>
      <inkml:brushProperty name="color" value="#5B2D90"/>
    </inkml:brush>
  </inkml:definitions>
  <inkml:trace contextRef="#ctx0" brushRef="#br0">360 1 24575,'0'22'0,"9"2"0,2 7 0,10 0 0,7 13 0,24 27 0,-2-2 0,-19-29 0,-1-1 0,14 18 0,-14-10 0,-2-7 0,-6 3 0,-2-15 0,-3 7 0,-4-14 0,-3-2 0,-1-1 0,-4-9 0,-1 5 0,0-6 0,-3 1 0,3-1 0,-1 0 0,-2 0 0,2 0 0,-3 1 0,0-1 0,4 14 0,-3-6 0,8 25 0,-8-19 0,7 11 0,-7-19 0,3 4 0,-4-9 0,0 4 0,0-4 0,4-1 0,-3 1 0,6-5 0,-6 3 0,6-6 0,-6 6 0,6-6 0,-6 6 0,2-3 0,-3 4 0,4 0 0,-3 0 0,-1-4 0,-15 0 0,-6-4 0,-16 5 0,-22 6 0,2-3 0,-37 12 0,28-12 0,-8 4 0,22-2 0,7-9 0,0 4 0,6 0 0,2-4 0,6 4 0,0-5 0,0 0 0,5 0 0,2 0 0,5 0 0,4 0 0,-3 0 0,9 0 0,-4 0 0,4 0 0,5 0 0,0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4:59.613"/>
    </inkml:context>
    <inkml:brush xml:id="br0">
      <inkml:brushProperty name="width" value="0.05" units="cm"/>
      <inkml:brushProperty name="height" value="0.05" units="cm"/>
      <inkml:brushProperty name="color" value="#4B99FF"/>
    </inkml:brush>
  </inkml:definitions>
  <inkml:trace contextRef="#ctx0" brushRef="#br0">0 0 24575,'13'0'0,"-4"0"0,12 0 0,-11 0 0,6 0 0,-8 0 0,0 0 0,0 4 0,0-4 0,0 4 0,-4 0 0,3-3 0,-3 2 0,4-3 0,0 0 0,5 0 0,-4 0 0,3 0 0,-3 0 0,-1 0 0,1 0 0,-1 0 0,0 0 0,0 0 0,0 0 0,0 0 0,0 0 0,0 0 0,1 0 0,-1 0 0,1 0 0,-1 0 0,1 0 0,-1 0 0,1 0 0,-1 0 0,1 0 0,-1 0 0,1 0 0,-1 0 0,0 0 0,0 0 0,0 0 0,-4 4 0,-1-3 0,-3 2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5:05.379"/>
    </inkml:context>
    <inkml:brush xml:id="br0">
      <inkml:brushProperty name="width" value="0.05" units="cm"/>
      <inkml:brushProperty name="height" value="0.05" units="cm"/>
      <inkml:brushProperty name="color" value="#4B99FF"/>
    </inkml:brush>
  </inkml:definitions>
  <inkml:trace contextRef="#ctx0" brushRef="#br0">0 25 24575,'17'0'0,"26"0"0,-23 0 0,18 0 0,-29 0 0,-1 0 0,1 0 0,-1 0 0,1 0 0,-1 0 0,0 0 0,0-4 0,0 4 0,0-4 0,1 4 0,-1 0 0,0 0 0,1 0 0,-1 0 0,1 0 0,-1 0 0,0 0 0,0 0 0,0 0 0,0 0 0,0 0 0,0 0 0,0 0 0,4 0 0,-3 0 0,3 0 0,-4 0 0,0 0 0,0 0 0,0 0 0,0 0 0,0 0 0,-1-3 0,1 2 0,0-3 0,-3 0 0,2 3 0,-3-2 0,4 3 0,-3 0 0,-2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5:59.034"/>
    </inkml:context>
    <inkml:brush xml:id="br0">
      <inkml:brushProperty name="width" value="0.05" units="cm"/>
      <inkml:brushProperty name="height" value="0.05" units="cm"/>
      <inkml:brushProperty name="color" value="#4B99FF"/>
    </inkml:brush>
  </inkml:definitions>
  <inkml:trace contextRef="#ctx0" brushRef="#br0">1 434 24575,'0'-13'0,"0"4"0,0-5 0,0 6 0,0-1 0,0-3 0,0 2 0,0-2 0,0 4 0,0-1 0,0 0 0,0-4 0,0-5 0,0-2 0,0-3 0,0 9 0,0-4 0,0 8 0,0-3 0,0 4 0,0 1 0,0-1 0,0 1 0,0 0 0,0-1 0,0 1 0,0 0 0,0 0 0,0 0 0,0 0 0,0-1 0,0 1 0,0-1 0,0 1 0,0-1 0,0 1 0,0 0 0,0 0 0,0-1 0,0 1 0,0-1 0,0 5 0,0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6:03.088"/>
    </inkml:context>
    <inkml:brush xml:id="br0">
      <inkml:brushProperty name="width" value="0.05" units="cm"/>
      <inkml:brushProperty name="height" value="0.05" units="cm"/>
      <inkml:brushProperty name="color" value="#4B99FF"/>
    </inkml:brush>
  </inkml:definitions>
  <inkml:trace contextRef="#ctx0" brushRef="#br0">35 424 24575,'0'-17'0,"0"-23"0,0 16 0,0-23 0,0 32 0,0-21 0,0 23 0,0-12 0,-3 17 0,2-1 0,-3 1 0,4-1 0,-4 0 0,3-4 0,-7 3 0,7-8 0,-2 4 0,-1 0 0,3-4 0,-3 4 0,4-1 0,0 2 0,0 4 0,0 1 0,0-1 0,0 4 0,0 2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6:37.580"/>
    </inkml:context>
    <inkml:brush xml:id="br0">
      <inkml:brushProperty name="width" value="0.05" units="cm"/>
      <inkml:brushProperty name="height" value="0.05" units="cm"/>
      <inkml:brushProperty name="color" value="#4B99FF"/>
    </inkml:brush>
  </inkml:definitions>
  <inkml:trace contextRef="#ctx0" brushRef="#br0">1 0 24575,'0'8'0,"0"9"0,0-7 0,0 7 0,4-8 0,-3-1 0,6 1 0,-6-1 0,7 1 0,-7-1 0,6 1 0,-2-1 0,0 1 0,2-1 0,-2-3 0,0 3 0,2-4 0,-6 5 0,7-1 0,-7 1 0,6-5 0,-6 4 0,7-4 0,-8 4 0,4 0 0,0-3 0,-3 2 0,3-2 0,-1 3 0,-2 0 0,7-3 0,-7 2 0,6-6 0,-2 7 0,4-4 0,-1 5 0,1-5 0,-1 4 0,-3-3 0,2-1 0,-2 4 0,3-3 0,-3 3 0,2-4 0,-3-4 0,1-5 0,2 1 0,-6-3 0,3 2 0,-4-8 0,3 3 0,-2-8 0,7 4 0,-7-1 0,8-3 0,-4 9 0,0-9 0,2 8 0,-2-3 0,3 4 0,1 1 0,-1-1 0,1 4 0,-1-3 0,1 8 0,-1-8 0,1 7 0,0-3 0,-1 4 0,1 0 0,-5-4 0,4 3 0,-7-3 0,3 4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6:40.128"/>
    </inkml:context>
    <inkml:brush xml:id="br0">
      <inkml:brushProperty name="width" value="0.05" units="cm"/>
      <inkml:brushProperty name="height" value="0.05" units="cm"/>
      <inkml:brushProperty name="color" value="#4B99FF"/>
    </inkml:brush>
  </inkml:definitions>
  <inkml:trace contextRef="#ctx0" brushRef="#br0">1 1 24575,'0'17'0,"0"-5"0,0 1 0,4-4 0,-3-1 0,2 1 0,1-1 0,-3 1 0,3-1 0,-1 0 0,-2 0 0,6-3 0,-2 2 0,3-3 0,0 1 0,0 2 0,0-3 0,0 5 0,1-5 0,-1 4 0,1-7 0,-1 6 0,0-6 0,-3 7 0,2-7 0,-6 6 0,3-3 0,-1 5 0,-2-1 0,3 0 0,0 1 0,-3-1 0,5-3 0,-1-6 0,3-3 0,1-10 0,0 5 0,0-9 0,4-5 0,2 2 0,4-6 0,-1 12 0,1 1 0,-5 5 0,4 0 0,-8 4 0,3-3 0,-5 7 0,1-3 0,-1 4 0,-3 0 0,-1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6:44.837"/>
    </inkml:context>
    <inkml:brush xml:id="br0">
      <inkml:brushProperty name="width" value="0.05" units="cm"/>
      <inkml:brushProperty name="height" value="0.05" units="cm"/>
      <inkml:brushProperty name="color" value="#4B99FF"/>
    </inkml:brush>
  </inkml:definitions>
  <inkml:trace contextRef="#ctx0" brushRef="#br0">0 0 24575,'13'0'0,"10"8"0,-11-2 0,8 3 0,-11-2 0,-1-6 0,1 3 0,-1-1 0,0-2 0,-4 7 0,3-7 0,-6 6 0,7-6 0,-7 7 0,6-7 0,-6 6 0,7-2 0,-3 0 0,-1 2 0,4-2 0,-7 3 0,6-3 0,-6 3 0,7-4 0,-7 4 0,6-3 0,-3 2 0,5-3 0,-2 0 0,-2 4 0,2-7 0,-2 6 0,0-2 0,2 0 0,-2 2 0,3-6 0,1 7 0,-1-7 0,1 6 0,-1-6 0,0 7 0,1-4 0,-1 1 0,0-2 0,1 1 0,-1-3 0,0 6 0,0-6 0,-3 6 0,2-6 0,-2 7 0,3-7 0,-4 6 0,0-3 0,-1 1 0,2 1 0,6 3 0,-2 0 0,3 3 0,-7-4 0,3 1 0,-4-5 0,1 4 0,3-7 0,-8 6 0,1-6 0,-6 3 0,-8-4 0,3 0 0,-3 0 0,0 0 0,-1 0 0,0 0 0,2 0 0,3 0 0,1 0 0,0 0 0,0 0 0,4 3 0,-4 2 0,7 4 0,-6-1 0,6 1 0,-7-5 0,7 4 0,-7-3 0,4 3 0,-1 0 0,-2-3 0,6 2 0,-7-2 0,3 0 0,0 2 0,-2-2 0,2 0 0,0 2 0,-3-6 0,7 7 0,-6-7 0,6 6 0,-6-2 0,6 3 0,-6-4 0,6-1 0,-2-3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26:47.895"/>
    </inkml:context>
    <inkml:brush xml:id="br0">
      <inkml:brushProperty name="width" value="0.05" units="cm"/>
      <inkml:brushProperty name="height" value="0.05" units="cm"/>
      <inkml:brushProperty name="color" value="#4B99FF"/>
    </inkml:brush>
  </inkml:definitions>
  <inkml:trace contextRef="#ctx0" brushRef="#br0">1 14 12555,'11'-10'0,"3"7"4703,4 8-4703,0 9 2090,5 4-2090,-8-3 1166,2 2-1166,-5-5 4061,-2-2-4061,2 2 0,-4-4 0,1-3 0,-1 2 0,-4-2 0,4 4 0,-3-5 0,-1 4 0,4-3 0,-3 3 0,3 0 0,-3 1 0,2-5 0,-6 3 0,6-6 0,-6 6 0,6-6 0,-2 3 0,-1 0 0,3 0 0,-2 4 0,3-3 0,-4 2 0,4-6 0,-7 7 0,6-8 0,-6 8 0,3-3 0,0 3 0,-3 0 0,6-3 0,-7 2 0,7-3 0,-6 4 0,7-3 0,-8 2 0,8-6 0,-7 6 0,2-2 0,0-1 0,-2 3 0,3-2 0,-1 0 0,-2 2 0,-1 1 0,-5 6 0,-9 8 0,-2 10 0,-11 2-6784,-7 29 6784,5-24 0,-2 13 0,10-23 0,7-13 0,-1 7 0,11-13 0,-5 3 0,8-8 0,-2-2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08.025"/>
    </inkml:context>
    <inkml:brush xml:id="br0">
      <inkml:brushProperty name="width" value="0.025" units="cm"/>
      <inkml:brushProperty name="height" value="0.025" units="cm"/>
      <inkml:brushProperty name="color" value="#00A0D7"/>
    </inkml:brush>
  </inkml:definitions>
  <inkml:trace contextRef="#ctx0" brushRef="#br0">0 1 24575,'25'10'0,"-3"8"0,12 7 0,-10 2 0,3-4 0,-5-2 0,-1 0 0,-5-5 0,-1 4 0,-5-9 0,5 4 0,-4-5 0,4 0 0,-5 0 0,-1 0 0,-3-1 0,2 1 0,-7-1 0,8 1 0,-8 0 0,7-1 0,-2-3 0,3 2 0,-3-2 0,2 3 0,-2 1 0,3-1 0,1 1 0,0 0 0,-1-1 0,1 1 0,-1 0 0,1-1 0,0 1 0,-5 0 0,4-1 0,-4 1 0,0-1 0,3 0 0,-3 0 0,4 0 0,0-4 0,-4 3 0,3-7 0,-3 2 0,0 2 0,4-4 0,-4 7 0,0-2 0,4 3 0,-4 1 0,5 0 0,-1-1 0,-3 1 0,2 0 0,-2-1 0,-1 1 0,4-1 0,-8 1 0,7 0 0,-7-1 0,4 1 0,-1-5 0,-3 4 0,3-4 0,0 0 0,-3 3 0,7-3 0,-7 5 0,7-1 0,-11-4 0,-3-1 0,-10-4 0,-5 4 0,-1 2 0,-18 14 0,14-7 0,-15 8 0,25-11 0,-4 0 0,3 1 0,1-1 0,-4-4 0,9-2 0,-4-4 0,0 0 0,4 0 0,-4 0 0,5 0 0,1 0 0,0 0 0,-1 0 0,1 4 0,4 1 0,-3 4 0,2 1 0,-4 0 0,1-1 0,-1 1 0,0-1 0,1 1 0,-1-1 0,0 1 0,1-5 0,-1 4 0,0-4 0,1 0 0,-1-1 0,5-8 0,1-1 0,4 0 0,0 1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39:17.604"/>
    </inkml:context>
    <inkml:brush xml:id="br0">
      <inkml:brushProperty name="width" value="0.025" units="cm"/>
      <inkml:brushProperty name="height" value="0.025" units="cm"/>
      <inkml:brushProperty name="color" value="#E71224"/>
    </inkml:brush>
  </inkml:definitions>
  <inkml:trace contextRef="#ctx0" brushRef="#br0">1 19 24575,'16'0'0,"9"-4"0,-5 3 0,7-3 0,-9 4 0,0-5 0,1 4 0,11-3 0,-13 4 0,12 0 0,-20 0 0,8 0 0,-7 0 0,7 0 0,-8 0 0,4 0 0,-4 0 0,3 0 0,-2 0 0,2 0 0,-3 0 0,-1 0 0,5 0 0,-4 0 0,4 0 0,-5 0 0,1 0 0,-1 0 0,0 0 0,0 4 0,1-3 0,-1 6 0,0-2 0,-3 3 0,2 0 0,-2 1 0,-1-1 0,4-1 0,-7 2 0,6-1 0,-6 0 0,3 0 0,-1 1 0,-2-1 0,3 0 0,0 1 0,-3 3 0,6-2 0,-6 2 0,3-4 0,0 5 0,-3-4 0,6 12 0,-6-6 0,3 7 0,-4-8 0,4 2 0,-3-2 0,3 4 0,-4 0 0,0-4 0,0-1 0,0-5 0,0 0 0,0 0 0,0 0 0,0 0 0,0 1 0,0-1 0,0 0 0,0 0 0,0 0 0,0 1 0,0-1 0,0 5 0,4-5 0,-3 5 0,2 0 0,-3-4 0,0 4 0,0 0 0,4-4 0,-3 4 0,3-5 0,-1 0 0,-2 0 0,3 0 0,0 0 0,-3 0 0,2 1 0,1-1 0,1 0 0,-1 1 0,4-1 0,-4 0 0,5 0 0,2 4 0,-1-3 0,2 3 0,0-4 0,-2 1 0,7 0 0,-8-1 0,4 1 0,-5-1 0,1 0 0,-1 1 0,5-1 0,-4 1 0,4-4 0,-5 1 0,5-5 0,-4 6 0,4-2 0,4 4 0,-3-1 0,4 1 0,-1-4 0,-3 3 0,0-3 0,3 0 0,-7 2 0,7-6 0,-8 3 0,4-1 0,-5-2 0,1 3 0,-1-4 0,0 0 0,0 4 0,1-3 0,-1 2 0,-7-3 0,-2 0 0,-7 0 0,0 0 0,-1 0 0,-11 0 0,9 0 0,-10 0 0,13 0 0,-1 0 0,1 4 0,0 0 0,-1 0 0,1 0 0,-5 0 0,3 1 0,-3 0 0,1 2 0,2-2 0,-3 0 0,5 2 0,-5-2 0,4 4 0,-4-5 0,5 4 0,-1-4 0,1 1 0,4 2 0,0-3 0,4 4 0,-3-1 0,2 1 0,-3 0 0,4 5 0,0 1 0,0 0 0,-4 3 0,3-8 0,-3 9 0,4-10 0,-4 5 0,3 0 0,-3-4 0,4 4 0,-4 0 0,3-4 0,-3 4 0,4-5 0,0-1 0,0 2 0,0-1 0,0 0 0,0 0 0,0 5 0,0-3 0,0 2 0,0 1 0,0-4 0,0 4 0,0-5 0,0 0 0,0 8 0,0-5 0,0 5 0,0-8 0,0 1 0,0-1 0,0 0 0,0 0 0,0 0 0,0 0 0,0 5 0,0-4 0,0 4 0,-4-5 0,3 5 0,-6-4 0,2 4 0,-3-5 0,3 0 0,-3 5 0,3-4 0,-3 4 0,-1-1 0,1-3 0,-1 3 0,5-4 0,-4-3 0,3 2 0,-3-3 0,0 1 0,3 2 0,-2-3 0,2 0 0,-3 4 0,3-4 0,-2 1 0,2 2 0,-3-2 0,-1 3 0,1-3 0,-1 2 0,5-2 0,-4-1 0,4 4 0,-5-4 0,1 4 0,0-3 0,0 2 0,-1-6 0,2 2 0,-1 0 0,0-3 0,0 4 0,0-4 0,-4 0 0,3 0 0,-3 0 0,3 0 0,1 0 0,0 0 0,-1 0 0,1 0 0,-1 0 0,1 0 0,-1 0 0,1 0 0,0 0 0,1 0 0,2 0 0,2 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55:41.377"/>
    </inkml:context>
    <inkml:brush xml:id="br0">
      <inkml:brushProperty name="width" value="0.035" units="cm"/>
      <inkml:brushProperty name="height" value="0.035" units="cm"/>
      <inkml:brushProperty name="color" value="#B8E0FF"/>
    </inkml:brush>
  </inkml:definitions>
  <inkml:trace contextRef="#ctx0" brushRef="#br0">0 16 24575,'0'-8'0,"0"1"0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55:44.276"/>
    </inkml:context>
    <inkml:brush xml:id="br0">
      <inkml:brushProperty name="width" value="0.035" units="cm"/>
      <inkml:brushProperty name="height" value="0.035" units="cm"/>
      <inkml:brushProperty name="color" value="#B8E0FF"/>
    </inkml:brush>
  </inkml:definitions>
  <inkml:trace contextRef="#ctx0" brushRef="#br0">0 0 24575,'0'0'0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0:05:17.778"/>
    </inkml:context>
    <inkml:brush xml:id="br0">
      <inkml:brushProperty name="width" value="0.025" units="cm"/>
      <inkml:brushProperty name="height" value="0.025" units="cm"/>
      <inkml:brushProperty name="color" value="#E71224"/>
    </inkml:brush>
  </inkml:definitions>
  <inkml:trace contextRef="#ctx0" brushRef="#br0">1 0 24575,'7'0'0,"1"0"0,14 0 0,-4 0 0,1 0 0,-1 0 0,-4 0 0,-1 0 0,-5 0 0,0 0 0,1 0 0,-1 4 0,0-3 0,0 2 0,5 1 0,-3-3 0,2 6 0,-3-6 0,-1 2 0,0 1 0,1-3 0,-1 5 0,0-5 0,0 6 0,1-6 0,-1 6 0,0-6 0,1 6 0,-1-6 0,0 2 0,0 0 0,1-2 0,-1 6 0,0-3 0,0 0 0,-3 3 0,2-3 0,-2 4 0,-1 0 0,4-1 0,-7 1 0,6-4 0,-6 3 0,2-2 0,1 2 0,-3 1 0,7 4 0,-7-3 0,7 7 0,-7-3 0,7 3 0,-3 2 0,0-6 0,4 5 0,-8-4 0,6-1 0,-2 5 0,0-9 0,3 8 0,-7-7 0,7 7 0,-7-3 0,7 0 0,-7-2 0,6-2 0,-6 2 0,3-3 0,0 3 0,-3-3 0,2-1 0,1 2 0,-3-2 0,3 1 0,0 4 0,-3-4 0,3 4 0,-4-4 0,3 0 0,-2-1 0,3 1 0,0 0 0,-3 0 0,6-1 0,-6 1 0,6 0 0,-2-1 0,0 1 0,2 4 0,-2-3 0,0 2 0,2-2 0,-2-2 0,3 1 0,1-1 0,-1 5 0,-3-2 0,3 1 0,-3 1 0,3-3 0,-3 2 0,2-2 0,-2-2 0,0 1 0,2-4 0,-6 3 0,6-6 0,-2 2 0,3-3 0,0 0 0,0 0 0,5 0 0,-4 0 0,9 0 0,-5 0 0,1 0 0,-1 0 0,-5 0 0,1 3 0,-1-2 0,0 3 0,1 0 0,-1-4 0,0 3 0,0 1 0,0-3 0,0 2 0,-4 0 0,3-2 0,-2 2 0,3-3 0,-1 0 0,-2 4 0,2-3 0,-6 4 0,-1-1 0,-9 4 0,-1 0 0,-2-1 0,3 2 0,-7 5 0,6 0 0,-6 1 0,11-3 0,-3 0 0,2 1 0,1 4 0,-3 0 0,3 0 0,0 0 0,-4 5 0,4-8 0,0 7 0,-3-9 0,7 5 0,-7-4 0,7-3 0,-3-2 0,4-1 0,0 1 0,0-1 0,0 1 0,0 0 0,0 3 0,0-1 0,0 5 0,0-2 0,0 4 0,0 1 0,0-1 0,0-1 0,0 7 0,0-6 0,0 10 0,0-3 0,0 4 0,0-5 0,0-1 0,0-5 0,0 0 0,0-4 0,0-1 0,0-5 0,0 2 0,0-2 0,0 0 0,0 2 0,0-2 0,0 1 0,4-1 0,-3 5 0,6-2 0,-6 5 0,7 6 0,-7-6 0,7 8 0,-7-10 0,3 4 0,0 0 0,-3 0 0,3 6 0,-4-6 0,0 6 0,0-2 0,0-2 0,0 3 0,0-5 0,0-1 0,0 2 0,0-6 0,0 5 0,0-9 0,0 4 0,0 3 0,0-5 0,0 5 0,0-7 0,-3 0 0,2 0 0,-3-1 0,0 1 0,3 0 0,-2-1 0,-1 1 0,3-1 0,-7 1 0,4-1 0,-1 1 0,-2-5 0,6 5 0,-6-5 0,6 5 0,-6-4 0,6 2 0,-7-5 0,7 7 0,-6-8 0,6 7 0,-6-2 0,2-2 0,-4 5 0,1-5 0,0 5 0,-1-3 0,1 1 0,-1-1 0,1 2 0,-5 2 0,4-2 0,-4 1 0,0-3 0,3 2 0,-3-3 0,5 0 0,0 0 0,-1-1 0,1-2 0,-1 2 0,1-3 0,-1 0 0,1 0 0,0 0 0,0 0 0,3 0 0,2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39:17.604"/>
    </inkml:context>
    <inkml:brush xml:id="br0">
      <inkml:brushProperty name="width" value="0.025" units="cm"/>
      <inkml:brushProperty name="height" value="0.025" units="cm"/>
      <inkml:brushProperty name="color" value="#E71224"/>
    </inkml:brush>
  </inkml:definitions>
  <inkml:trace contextRef="#ctx0" brushRef="#br0">1 19 24575,'16'0'0,"9"-4"0,-5 3 0,7-3 0,-9 4 0,0-5 0,1 4 0,11-3 0,-13 4 0,12 0 0,-20 0 0,8 0 0,-7 0 0,7 0 0,-8 0 0,4 0 0,-4 0 0,3 0 0,-2 0 0,2 0 0,-3 0 0,-1 0 0,5 0 0,-4 0 0,4 0 0,-5 0 0,1 0 0,-1 0 0,0 0 0,0 4 0,1-3 0,-1 6 0,0-2 0,-3 3 0,2 0 0,-2 1 0,-1-1 0,4-1 0,-7 2 0,6-1 0,-6 0 0,3 0 0,-1 1 0,-2-1 0,3 0 0,0 1 0,-3 3 0,6-2 0,-6 2 0,3-4 0,0 5 0,-3-4 0,6 12 0,-6-6 0,3 7 0,-4-8 0,4 2 0,-3-2 0,3 4 0,-4 0 0,0-4 0,0-1 0,0-5 0,0 0 0,0 0 0,0 0 0,0 0 0,0 1 0,0-1 0,0 0 0,0 0 0,0 0 0,0 1 0,0-1 0,0 5 0,4-5 0,-3 5 0,2 0 0,-3-4 0,0 4 0,0 0 0,4-4 0,-3 4 0,3-5 0,-1 0 0,-2 0 0,3 0 0,0 0 0,-3 0 0,2 1 0,1-1 0,1 0 0,-1 1 0,4-1 0,-4 0 0,5 0 0,2 4 0,-1-3 0,2 3 0,0-4 0,-2 1 0,7 0 0,-8-1 0,4 1 0,-5-1 0,1 0 0,-1 1 0,5-1 0,-4 1 0,4-4 0,-5 1 0,5-5 0,-4 6 0,4-2 0,4 4 0,-3-1 0,4 1 0,-1-4 0,-3 3 0,0-3 0,3 0 0,-7 2 0,7-6 0,-8 3 0,4-1 0,-5-2 0,1 3 0,-1-4 0,0 0 0,0 4 0,1-3 0,-1 2 0,-7-3 0,-2 0 0,-7 0 0,0 0 0,-1 0 0,-11 0 0,9 0 0,-10 0 0,13 0 0,-1 0 0,1 4 0,0 0 0,-1 0 0,1 0 0,-5 0 0,3 1 0,-3 0 0,1 2 0,2-2 0,-3 0 0,5 2 0,-5-2 0,4 4 0,-4-5 0,5 4 0,-1-4 0,1 1 0,4 2 0,0-3 0,4 4 0,-3-1 0,2 1 0,-3 0 0,4 5 0,0 1 0,0 0 0,-4 3 0,3-8 0,-3 9 0,4-10 0,-4 5 0,3 0 0,-3-4 0,4 4 0,-4 0 0,3-4 0,-3 4 0,4-5 0,0-1 0,0 2 0,0-1 0,0 0 0,0 0 0,0 5 0,0-3 0,0 2 0,0 1 0,0-4 0,0 4 0,0-5 0,0 0 0,0 8 0,0-5 0,0 5 0,0-8 0,0 1 0,0-1 0,0 0 0,0 0 0,0 0 0,0 0 0,0 5 0,0-4 0,0 4 0,-4-5 0,3 5 0,-6-4 0,2 4 0,-3-5 0,3 0 0,-3 5 0,3-4 0,-3 4 0,-1-1 0,1-3 0,-1 3 0,5-4 0,-4-3 0,3 2 0,-3-3 0,0 1 0,3 2 0,-2-3 0,2 0 0,-3 4 0,3-4 0,-2 1 0,2 2 0,-3-2 0,-1 3 0,1-3 0,-1 2 0,5-2 0,-4-1 0,4 4 0,-5-4 0,1 4 0,0-3 0,0 2 0,-1-6 0,2 2 0,-1 0 0,0-3 0,0 4 0,0-4 0,-4 0 0,3 0 0,-3 0 0,3 0 0,1 0 0,0 0 0,-1 0 0,1 0 0,-1 0 0,1 0 0,-1 0 0,1 0 0,0 0 0,1 0 0,2 0 0,2 0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55:41.377"/>
    </inkml:context>
    <inkml:brush xml:id="br0">
      <inkml:brushProperty name="width" value="0.035" units="cm"/>
      <inkml:brushProperty name="height" value="0.035" units="cm"/>
      <inkml:brushProperty name="color" value="#B8E0FF"/>
    </inkml:brush>
  </inkml:definitions>
  <inkml:trace contextRef="#ctx0" brushRef="#br0">0 16 24575,'0'-8'0,"0"1"0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09:55:44.276"/>
    </inkml:context>
    <inkml:brush xml:id="br0">
      <inkml:brushProperty name="width" value="0.035" units="cm"/>
      <inkml:brushProperty name="height" value="0.035" units="cm"/>
      <inkml:brushProperty name="color" value="#B8E0FF"/>
    </inkml:brush>
  </inkml:definitions>
  <inkml:trace contextRef="#ctx0" brushRef="#br0">0 0 24575,'0'0'0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3:09.241"/>
    </inkml:context>
    <inkml:brush xml:id="br0">
      <inkml:brushProperty name="width" value="0.05" units="cm"/>
      <inkml:brushProperty name="height" value="0.05" units="cm"/>
      <inkml:brushProperty name="color" value="#CC0066"/>
    </inkml:brush>
  </inkml:definitions>
  <inkml:trace contextRef="#ctx0" brushRef="#br0">0 66 24575,'33'0'0,"-4"0"0,28-5 0,-21 4 0,15-9 0,-9 5 0,-18-1 0,10 2 0,-24 4 0,3 0 0,-4 0 0,-1-4 0,1 3 0,-1-3 0,0 4 0,0-4 0,0 3 0,1-2 0,-1 3 0,0-4 0,0 3 0,1-3 0,-1 4 0,1 0 0,-1-4 0,1 3 0,-1-3 0,1 4 0,-1 0 0,1 0 0,-1 0 0,0 0 0,1 0 0,-1 0 0,0 0 0,1 0 0,-1 0 0,0 0 0,0 0 0,0 0 0,0 0 0,0 0 0,0 0 0,0 0 0,0 0 0,0 0 0,0 0 0,1 0 0,-1 0 0,0 0 0,0 0 0,1 0 0,-1 0 0,1 0 0,-1 0 0,1 0 0,-1 0 0,1 0 0,-1 0 0,1 0 0,-1 0 0,1 0 0,-1 0 0,1 0 0,-1 0 0,1 0 0,-1 0 0,1 0 0,-1 0 0,1 0 0,-4 4 0,2-3 0,-2 3 0,3-4 0,0 0 0,-1 0 0,1 0 0,0 0 0,0 0 0,1 0 0,3 0 0,-3 0 0,7 0 0,-6 0 0,-2 3 0,-8 2 0,-1 8 0,-7 1 0,-7 24 0,-2-9 0,-9 22 0,9-19 0,2 5 0,4-6 0,1 0 0,0-5 0,0-2 0,4-5 0,2-5 0,4 4 0,0-9 0,-4 4 0,3 0 0,-2-3 0,3 8 0,-5 4 0,4-5 0,-3 9 0,0-17 0,3 4 0,-3-4 0,4-1 0,0 1 0,0-1 0,0 0 0,0 0 0,0 1 0,0-1 0,0 1 0,0 3 0,0-3 0,0 0 0,0-5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3:12.810"/>
    </inkml:context>
    <inkml:brush xml:id="br0">
      <inkml:brushProperty name="width" value="0.05" units="cm"/>
      <inkml:brushProperty name="height" value="0.05" units="cm"/>
      <inkml:brushProperty name="color" value="#CC0066"/>
    </inkml:brush>
  </inkml:definitions>
  <inkml:trace contextRef="#ctx0" brushRef="#br0">0 20 24575,'22'0'0,"8"0"-9831,3 0 8341,4 0 4308,-6-5-2818,0 4 1719,0-4-1719,0 5 0,-6 0 0,0 0 6784,-7 0-6784,-3 0 0,2 0 0,-7 0 0,3 0 0,-4 0 0,-1 0 0,1 0 0,-1 0 0,0 0 0,1 0 0,-1 0 0,0 0 0,0 0 0,0 0 0,0 0 0,0 0 0,0 0 0,1-4 0,-1 3 0,0-2 0,0 3 0,1 0 0,-1 0 0,0 0 0,0 0 0,0 0 0,0 0 0,0 0 0,0 0 0,0 0 0,0 0 0,0 0 0,1 0 0,-1 0 0,1 0 0,-1 0 0,0 0 0,1 0 0,-1 0 0,0 0 0,0 0 0,0 0 0,0 0 0,0 0 0,1 0 0,-1 0 0,0 0 0,0 0 0,0 0 0,0 0 0,0 0 0,0 0 0,0 0 0,0 0 0,-1 0 0,-2 3 0,-1 6 0,-4 5 0,0 5 0,0 5 0,0 15 0,0-4 0,0 9 0,0-18 0,0 3 0,0-3 0,0-1 0,0 0 0,0-6 0,0-5 0,0 3 0,0-2 0,0 3 0,-4 5 0,3-3 0,-3 2 0,4-3 0,-4 0 0,3 0 0,-4 0 0,5-1 0,0 1 0,-4 0 0,3-5 0,-3 4 0,4-8 0,0 7 0,0-2 0,0 3 0,-4-3 0,3 2 0,-3-7 0,4 3 0,0-1 0,0-2 0,0 2 0,0-8 0,0 0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3:16.323"/>
    </inkml:context>
    <inkml:brush xml:id="br0">
      <inkml:brushProperty name="width" value="0.05" units="cm"/>
      <inkml:brushProperty name="height" value="0.05" units="cm"/>
      <inkml:brushProperty name="color" value="#CC0066"/>
    </inkml:brush>
  </inkml:definitions>
  <inkml:trace contextRef="#ctx0" brushRef="#br0">1 98 24575,'28'0'0,"18"0"0,2-5 0,11 4 0,-14-10 0,-6 6 0,4-2 0,-16-2 0,9 8 0,-16-3 0,4 4 0,-5 0 0,-5 0 0,0 0 0,-6-4 0,1 3 0,-1-2 0,1 3 0,-1 0 0,-3-4 0,2 3 0,-2-3 0,3 4 0,-4-3 0,4 2 0,-4-3 0,5 4 0,-1 0 0,1 0 0,-1 0 0,1 0 0,-1 0 0,1 0 0,4 0 0,-3 0 0,3 0 0,-5 0 0,1 0 0,-1 0 0,1 0 0,-1 0 0,1 0 0,-1 0 0,-3-4 0,2 3 0,-3-2 0,4 3 0,0-4 0,0 3 0,1-2 0,-1 3 0,0 0 0,1 0 0,-1 0 0,1 0 0,-1 0 0,0 0 0,0 0 0,-3-4 0,2 3 0,-3-2 0,0-1 0,3 3 0,-6 1 0,3 4 0,-4 4 0,0 1 0,0 4 0,0 1 0,4 5 0,1 8 0,0-6 0,4 15 0,-8-20 0,3 5 0,0-12 0,-3-1 0,3 1 0,-4-1 0,0 1 0,0-1 0,0 0 0,0 0 0,0 0 0,0 1 0,0-1 0,0 5 0,0 1 0,0 5 0,0 0 0,0-5 0,0 4 0,0-4 0,0 0 0,0 4 0,0-8 0,0 7 0,0-2 0,0-1 0,0 3 0,0-2 0,0 4 0,0-5 0,-4-1 0,3 0 0,-3-3 0,4 6 0,0-6 0,-4 2 0,3-3 0,-3-1 0,4 1 0,-3-1 0,2 0 0,-3 0 0,4 1 0,0-1 0,0 0 0,0 0 0,0 0 0,0 0 0,0 1 0,0-1 0,0 0 0,0-3 0,0-1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11.586"/>
    </inkml:context>
    <inkml:brush xml:id="br0">
      <inkml:brushProperty name="width" value="0.025" units="cm"/>
      <inkml:brushProperty name="height" value="0.025" units="cm"/>
      <inkml:brushProperty name="color" value="#00A0D7"/>
    </inkml:brush>
  </inkml:definitions>
  <inkml:trace contextRef="#ctx0" brushRef="#br0">371 1 24575,'0'14'0,"0"-3"0,5 9 0,1-4 0,4 0 0,0 4 0,0-4 0,1 0 0,-6-1 0,4 0 0,-7-4 0,7 4 0,-8-6 0,7 1 0,-7-1 0,8 1 0,-8 0 0,3-1 0,1 1 0,-4 0 0,7-5 0,-7 3 0,8-2 0,-8 3 0,7 1 0,3 14 0,-4-10 0,7 15 0,-9-18 0,5 4 0,0 0 0,0-4 0,0 3 0,-4-4 0,2 0 0,-2-1 0,-1 1 0,3-1 0,-7 0 0,7-4 0,-7 3 0,7-7 0,-7 7 0,3-3 0,-4 4 0,0 0 0,0 0 0,0 0 0,0 1 0,0-1 0,0 1 0,4 0 0,1-5 0,-3-1 0,-8-4 0,-10 0 0,-4 0 0,-17 0 0,5 0 0,-12 6 0,15 0 0,1 5 0,7-5 0,-1 3 0,1-8 0,5 8 0,1-8 0,5 8 0,0-8 0,0 3 0,1-4 0,4 5 0,-3-4 0,3 3 0,-4 0 0,0 1 0,-1 0 0,1 3 0,-1-2 0,0 3 0,1 1 0,-1-1 0,5 0 0,-3-4 0,3-1 0,-4-4 0,-1 0 0,-5 0 0,4 0 0,-9 0 0,4 0 0,-1 0 0,-3 0 0,9 0 0,-4 0 0,10 4 0,-4-3 0,4 3 0,0 1 0,-4-4 0,8 7 0,-7-7 0,7 3 0,-3-4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3:36.656"/>
    </inkml:context>
    <inkml:brush xml:id="br0">
      <inkml:brushProperty name="width" value="0.05" units="cm"/>
      <inkml:brushProperty name="height" value="0.05" units="cm"/>
      <inkml:brushProperty name="color" value="#4B99FF"/>
    </inkml:brush>
  </inkml:definitions>
  <inkml:trace contextRef="#ctx0" brushRef="#br0">50 506 24575,'0'-23'0,"0"5"0,-5-12 0,4 10 0,-13-41 0,8 33 0,-4-27 0,6 36 0,0 5 0,3-4 0,-3 8 0,4-3 0,0 5 0,0-1 0,0 0 0,0 1 0,0 0 0,0 0 0,0-1 0,0 1 0,0-5 0,0 3 0,0-3 0,0 4 0,0 1 0,0-1 0,0 1 0,0-1 0,0 0 0,0 1 0,0-1 0,0 1 0,0-1 0,0 5 0,0 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3:39.651"/>
    </inkml:context>
    <inkml:brush xml:id="br0">
      <inkml:brushProperty name="width" value="0.05" units="cm"/>
      <inkml:brushProperty name="height" value="0.05" units="cm"/>
      <inkml:brushProperty name="color" value="#4B99FF"/>
    </inkml:brush>
  </inkml:definitions>
  <inkml:trace contextRef="#ctx0" brushRef="#br0">10 451 24575,'0'-8'0,"0"0"0,0 0 0,0 0 0,0-4 0,0 2 0,0-2 0,0-1 0,0 3 0,0-3 0,0 4 0,0-4 0,0 3 0,0-3 0,0 0 0,0 3 0,0-8 0,0 4 0,0-11 0,-4 5 0,3-10 0,-3 15 0,4-8 0,0 8 0,0 1 0,0 1 0,0 4 0,0-2 0,0 1 0,0-1 0,0 2 0,0-3 0,0 2 0,0-2 0,0 7 0,0 1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3:50.160"/>
    </inkml:context>
    <inkml:brush xml:id="br0">
      <inkml:brushProperty name="width" value="0.05" units="cm"/>
      <inkml:brushProperty name="height" value="0.05" units="cm"/>
      <inkml:brushProperty name="color" value="#4B99FF"/>
    </inkml:brush>
  </inkml:definitions>
  <inkml:trace contextRef="#ctx0" brushRef="#br0">1 37 24575,'21'0'0,"5"0"0,8 0 0,-1 0 0,1-4 0,-2 3 0,-11-8 0,10 4 0,-11 0 0,-2 1 0,-5 0 0,-4 3 0,-1-3 0,1 4 0,-1 0 0,1 0 0,-1 0 0,0 0 0,1 0 0,-1 0 0,0 0 0,0 0 0,0 0 0,0 0 0,0 0 0,0 0 0,0 0 0,0 0 0,0 0 0,0 0 0,0 0 0,0 0 0,0 0 0,0 0 0,0 0 0,0 0 0,0 0 0,0 0 0,-4 4 0,3 1 0,-6 3 0,6-4 0,-3 0 0,4-4 0,-4 3 0,4-2 0,-4 7 0,4-7 0,-3 6 0,2-7 0,-6 8 0,6-8 0,-6 4 0,3-4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4:16.124"/>
    </inkml:context>
    <inkml:brush xml:id="br0">
      <inkml:brushProperty name="width" value="0.05" units="cm"/>
      <inkml:brushProperty name="height" value="0.05" units="cm"/>
      <inkml:brushProperty name="color" value="#4B99FF"/>
    </inkml:brush>
  </inkml:definitions>
  <inkml:trace contextRef="#ctx0" brushRef="#br0">1 1 24575,'8'0'0,"4"0"0,-2 0 0,11 0 0,-5 0 0,2 0 0,11 0 0,-17 0 0,13 0 0,-17 0 0,1 0 0,-1 0 0,1 0 0,-1 0 0,0 0 0,0 0 0,1 0 0,-1 0 0,0 0 0,0 0 0,1 0 0,-1 0 0,0 0 0,0 0 0,0 0 0,0 0 0,-1 0 0,1 0 0,0 0 0,1 0 0,-1 0 0,0 0 0,0 0 0,0 0 0,0 0 0,0 0 0,0 0 0,0 0 0,0 0 0,1 0 0,-1 0 0,0 0 0,1 0 0,-1 0 0,0 0 0,0 0 0,1 0 0,-1 0 0,-1 0 0,-2 0 0,-2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6:54.495"/>
    </inkml:context>
    <inkml:brush xml:id="br0">
      <inkml:brushProperty name="width" value="0.05" units="cm"/>
      <inkml:brushProperty name="height" value="0.05" units="cm"/>
      <inkml:brushProperty name="color" value="#4B99FF"/>
    </inkml:brush>
  </inkml:definitions>
  <inkml:trace contextRef="#ctx0" brushRef="#br0">1 497 24575,'0'-17'0,"0"0"0,0-2 0,0 0 0,0 0 0,0-8 0,0 11 0,4-9 0,-3 16 0,6-4 0,-6 4 0,7 1 0,-7-1 0,6 1 0,-6-1 0,7 4 0,-7-3 0,3 4 0,0-10 0,-3 5 0,3-5 0,-4 1 0,0 3 0,4-7 0,-3 2 0,3 1 0,-4-4 0,0 8 0,0-3 0,0 5 0,4-1 0,0 5 0,0-3 0,4 6 0,-4-6 0,1 2 0,2-3 0,-6 0 0,7-1 0,-7 0 0,6 1 0,-6-1 0,7 5 0,-7-4 0,6 7 0,-3-2 0,4 3 0,-1 0 0,1 0 0,0 0 0,0 4 0,1 0 0,-1 5 0,1-1 0,4 5 0,1 2 0,5 3 0,0 1 0,1 5 0,-1-3 0,-4 3 0,3-5 0,-8-1 0,8 1 0,-8-5 0,4 4 0,-6-8 0,1 3 0,0 0 0,0-3 0,-1 3 0,1-5 0,-1 1 0,1-1 0,-1 1 0,-3-1 0,3 1 0,-4-1 0,5-3 0,-1 3 0,1-4 0,-1 5 0,1-5 0,-5 4 0,4-8 0,-8 8 0,4-7 0,-4 2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6:57.419"/>
    </inkml:context>
    <inkml:brush xml:id="br0">
      <inkml:brushProperty name="width" value="0.05" units="cm"/>
      <inkml:brushProperty name="height" value="0.05" units="cm"/>
      <inkml:brushProperty name="color" value="#4B99FF"/>
    </inkml:brush>
  </inkml:definitions>
  <inkml:trace contextRef="#ctx0" brushRef="#br0">0 310 24575,'0'-8'0,"4"0"0,1-5 0,-1 3 0,4 2 0,-7 0 0,3 3 0,-1-7 0,2 6 0,0-5 0,3 1 0,-3 0 0,4-3 0,-5 5 0,4-1 0,-3 0 0,-1 1 0,4-1 0,-3 4 0,-1-2 0,4 2 0,-4-4 0,5 5 0,-1-4 0,0 4 0,0-4 0,0 0 0,0 0 0,-4 0 0,3-1 0,-6 1 0,7-1 0,-7 1 0,6-1 0,-6 1 0,7 3 0,-7-2 0,6 6 0,-6-6 0,3 10 0,0-2 0,1 7 0,3 5 0,6 1 0,0 5 0,9 8 0,-7-10 0,1 9 0,-8-17 0,0 4 0,-1-4 0,1-1 0,-1 1 0,1-4 0,-5 2 0,4-6 0,-4 6 0,5-6 0,-1 6 0,0-2 0,0 3 0,-4 0 0,3-4 0,-6-1 0,3-3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7:01.658"/>
    </inkml:context>
    <inkml:brush xml:id="br0">
      <inkml:brushProperty name="width" value="0.05" units="cm"/>
      <inkml:brushProperty name="height" value="0.05" units="cm"/>
      <inkml:brushProperty name="color" value="#4B99FF"/>
    </inkml:brush>
  </inkml:definitions>
  <inkml:trace contextRef="#ctx0" brushRef="#br0">0 8 24053,'4'-4'0,"0"0"259,5 4-259,-1 0 87,0 0-87,1 4 44,7 5-44,-6 0 132,6 3-132,-7-7 0,-1 3 0,-3-4 0,2 5 0,-2-4 0,4 2 0,-1-2 0,0 3 0,0-4 0,-3 4 0,2-7 0,-2 6 0,3-3 0,-3 4 0,2-3 0,-2 2 0,-1-2 0,4 3 0,-3-3 0,-1 3 0,4-4 0,-3 5 0,3-1 0,0 1 0,-3-1 0,2 0 0,-2 1 0,0-1 0,2 1 0,-2-1 0,3-4 0,-4 3 0,3-2 0,-2 3 0,3 0 0,0 0 0,0 0 0,-4 0 0,4 0 0,-4 0 0,5-3 0,-4 2 0,6-2 0,-9 4 0,9-1 0,-7-3 0,1 2 0,2-6 0,-3 6 0,0-3 0,4 0 0,-4 4 0,8 0 0,-2-3 0,2 7 0,-4-8 0,1 1 0,-5 3 0,3-8 0,-9 4 0,1-4 0,-11 8 0,3-3 0,0 7 0,2-8 0,2 4 0,-4-3 0,1 3 0,-1 1 0,0-1 0,1 1 0,-1-1 0,4 1 0,-2-1 0,2-3 0,-4 3 0,1-4 0,-1 5 0,1-1 0,-1 1 0,4-1 0,-2-3 0,2 2 0,-4-2 0,5 3 0,-4 1 0,3-1 0,-4-3 0,5 3 0,-4-4 0,3 5 0,-3-5 0,4 4 0,0-4 0,4 4 0,-4-3 0,3 2 0,-6-3 0,6 4 0,-3-3 0,4-2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27:04.629"/>
    </inkml:context>
    <inkml:brush xml:id="br0">
      <inkml:brushProperty name="width" value="0.05" units="cm"/>
      <inkml:brushProperty name="height" value="0.05" units="cm"/>
      <inkml:brushProperty name="color" value="#4B99FF"/>
    </inkml:brush>
  </inkml:definitions>
  <inkml:trace contextRef="#ctx0" brushRef="#br0">0 0 24575,'9'13'0,"1"-3"0,5 7 0,2-6 0,-7 2 0,4-4 0,-6-1 0,5 1 0,-3 0 0,3 0 0,-5-1 0,1 1 0,-1-1 0,5 5 0,-3-3 0,3 3 0,-4-4 0,-1-1 0,1 1 0,-1-1 0,1 1 0,-1-1 0,1 1 0,-1-1 0,-3 1 0,2-5 0,-6 4 0,7-7 0,-3 10 0,-1-5 0,4 2 0,-7 0 0,3-3 0,0-1 0,-4 4 0,8-7 0,-7 6 0,7-6 0,-8 6 0,8-6 0,-4 3 0,1-1 0,2-2 0,-3 6 0,4-6 0,1 7 0,3-8 0,-6 8 0,-5-7 0,-11 7 0,-8 1 0,-1 6 0,0 4 0,-5 0 0,4 0 0,-14 15 0,13-12 0,-3 11 0,10-15 0,5 1 0,0-5 0,0 0 0,0-6 0,4 1 0,-3-1 0,7 1 0,-2-1 0,-1 1 0,3-1 0,-7 1 0,7-1 0,-3 1 0,1-5 0,2 4 0,-3-4 0,4 4 0,0 0 0,0-4 0,0 0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0T07:10:46.394"/>
    </inkml:context>
    <inkml:brush xml:id="br0">
      <inkml:brushProperty name="width" value="0.05" units="cm"/>
      <inkml:brushProperty name="height" value="0.05" units="cm"/>
      <inkml:brushProperty name="color" value="#CC0066"/>
    </inkml:brush>
  </inkml:definitions>
  <inkml:trace contextRef="#ctx0" brushRef="#br0">4867 351 24575,'-23'0'0,"-14"0"0,-18 0 0,-1 0 0,-11 0 0,13-5 0,1-2 0,-20-10 0,28 1 0,-13-1 0,27 6 0,6 2-6784,0 4 6784,11 0 0,-4-4 0,8 8 0,-7-3 0,7 4 0,-8-4 0,8 3 6784,-7-3-6784,7 4 0,-3 0 0,4 0 0,-4 0 0,3 0 0,-3 0 0,4 0 0,0 0 0,-4 0 0,3 0 0,-7 0 0,7 0 0,-8 0 0,4 0 0,-5 0 0,0 0 0,0 0 0,0 0 0,-5 0 0,-2-5 0,-5 4 0,0-9 0,5 5 0,-4-1 0,5 2 0,-1 0 0,-4 3 0,10-3 0,-10 4 0,10 0 0,-10 0 0,5 0 0,-6 0 0,0 0 0,-7 0 0,6 0 0,-12 0 0,12 0 0,-12 0 0,11 0 0,-10 0 0,10 0 0,-4 0 0,-8 0 0,11 0 0,-6 0 0,10 0 0,10 0 0,-4 0 0,5 0 0,0 0 0,-5 0 0,3-5 0,-3 4 0,5-3 0,-5 4 0,3 0 0,-8 0 0,3 0 0,-5 0 0,0 0 0,-6 0 0,4 0 0,-10 0 0,10 0 0,-11 0 0,-2 0 0,-20 0 0,8 0 0,-7 0 0,20 5 0,0-4 0,0 4 0,0-5 0,6 0 0,-5 0 0,6 0 0,-1 0 0,-5 0 0,12 0 0,-6 0 0,1 0 0,4 0 0,-12 0 0,12 0 0,-2 0 0,6 0 0,8 0 0,-3 0 0,5 0 0,-5 0 0,4 0 0,-5 0 0,6 0 0,5 4 0,-4 1 0,4 4 0,-11 6 0,5-5 0,-4 9 0,5-9 0,-5 9 0,3-4 0,-8 0 0,3 4 0,-5-7 0,0 7 0,-7-7 0,6 7 0,-25-2 0,14 5 0,-16-5 0,20 3 0,-4-7 0,4 2 0,0 0 0,2-3 0,6 3 0,0-5 0,5 4 0,-4-2 0,10 1 0,0-3 0,3-1 0,7 0 0,-8 4 0,8-3 0,-8 7 0,3 3 0,-4 0 0,-1 4 0,-14 10 0,5-5 0,-12 8 0,9-11 0,1-5 0,0-5 0,0 3 0,5-8 0,2 4 0,-1-5 0,9-1 0,-7 0 0,14 0 0,-5 0 0,5 12 0,0-4 0,4 15 0,-4-6 0,8 11 0,-4-5 0,5 12 0,0-5 0,0 13 0,0 1 0,0 16 0,0 2 0,0 16 0,0 2 0,0 9 0,0 0-662,0-43 1,0-2 661,0 31 0,0-32 0,0-1 0,0 22 0,0 14 0,6-8 0,1-9 0,6 7 0,4-14-184,4 22 184,4-20 0,8 20 0,-1-14 0,0-8 0,-6-12 0,1 0 0,9 19 0,-9-23 0,0-1 0,11 21 0,-8-19 0,4-1 0,-5-8 0,-1-6 1310,-3-7-1310,0-1 197,-5-6-197,10 2 0,-4-1 0,-1-5 0,5 5 0,1-9 0,2 4 0,4 0 0,0-3 0,2 4 0,33 0 0,-20-3 0,27 4 0,-33-11 0,14 5 0,-7-4 0,8-1 0,0 5 0,8-4 0,10 0 0,-13 4 0,17-10 0,-19 4 0,6 0 0,-1-3 0,-8 9 0,0-10 0,-8 4 0,-1 0 0,-7-4 0,0 4 0,0 0 0,-6-3 0,12 3 0,9 0 0,4 1 0,10 1 0,-13 3 0,-8-8 0,-1 8 0,0-3 0,-11-1 0,9-1 0,-17 0 0,4-4 0,-6 8 0,0-3 0,0 0 0,0 3 0,6-8 0,-5 8 0,6-3 0,19 10 0,-14-9 0,22 8 0,-13-9 0,-5 6 0,12-6 0,-12 4 0,12-3 0,-5-1 0,7 0 0,-1-6 0,1 5 0,0-4 0,0 5 0,8-1 0,-7-3 0,15 4 0,-14-6 0,13 0 0,-13 0 0,-1 0 0,-3 0 0,-13 0 0,0 0 0,5 0 0,-17 0 0,11 0 0,-14 0 0,-5 0 0,3 0 0,-3 0 0,5 0 0,0 0 0,-1 0 0,8 0 0,-6 4 0,12-3 0,-6 4 0,14-5 0,-5 0 0,5 0 0,-7 0 0,14 0 0,-11 0 0,5 0 0,-16 0 0,-6 0 0,0 0 0,0 0 0,-1 0 0,1 0 0,0 0 0,0 0 0,6 0 0,2 0 0,6 0 0,0-5 0,0-1 0,0-6 0,7 6 0,-5-9 0,5 7 0,-7-8 0,0 0 0,7-3 0,-6-3 0,28-18 0,-22 7 0,17-14 0,-20 11 0,-7 0 0,5 0 0,-13 8 0,6-6 0,-9 12 0,-4 0 0,-3 4 0,-5 7 0,0-3 0,-5 5 0,-1 4 0,-4 1 0,-1 0 0,1 3 0,-1-6 0,5 6 0,1-11 0,4 6 0,0-7 0,1 4 0,0-1 0,0 0 0,-1 1 0,1-1 0,6 0 0,-5 1 0,4-1 0,0 0 0,-4-4 0,4 3 0,-5-3 0,5 5 0,-3-5 0,8 2 0,-9-1 0,10 2 0,-5 1 0,1 0 0,12 0 0,-20 1 0,13 4 0,-21 1 0,3 4 0,-5-4 0,1 3 0,-1-3 0,1 1 0,4 2 0,-4-3 0,5 0 0,-6-1 0,5 0 0,1-3 0,5 3 0,-5-4 0,4 4 0,-4-3 0,5-2 0,0-1 0,0-2 0,13-6 0,-9 8 0,15-13 0,-12 3 0,6-1 0,0-5 0,7-1 0,-5 0 0,11-2 0,-3-4 0,-3 11 0,1-11 0,-14 13 0,5-6 0,-11 8 0,4-1 0,0 1 0,-4-1 0,5 1 0,-7 0 0,1 0 0,0 0 0,0 0 0,-4 0 0,2 0 0,-2 0 0,5-5 0,-1 3 0,1-8 0,0 3 0,-5 0 0,5-3 0,-10 8 0,9-3 0,-9 5 0,8 0 0,-7 0 0,7-5 0,-7 4 0,7-5 0,-3 6 0,4 0 0,-4 0 0,6-3 0,-5 2 0,6-3 0,-7 4 0,3 4 0,-4-3 0,1 8 0,2-8 0,-7 9 0,3-5 0,0 5 0,-3 1 0,7-6 0,-7 4 0,3-3 0,0 4 0,-3 0 0,7-4 0,-7 3 0,8-4 0,-9 6 0,5-1 0,2-4 0,-5 3 0,6-3 0,-8 0 0,4 3 0,-3-4 0,3 5 0,0-4 0,-3 3 0,3-3 0,-4 0 0,-1 3 0,2-8 0,-1 4 0,0 0 0,0 0 0,3-3 0,-6 7 0,6-12 0,-11 12 0,7-3 0,-3 0 0,0 3 0,-1-3 0,1 0 0,-4-2 0,3-9 0,-4 4 0,0-10 0,0 4 0,0-5 0,0 0 0,0 0 0,-5-6 0,-1 4 0,-10-4 0,5 6 0,-9 0 0,9 0 0,-4 5 0,0-4 0,4 10 0,-3-4 0,4 5 0,1 4 0,4-2 0,-3 7 0,3-8 0,-12-1 0,1-1 0,-7 1 0,3-4 0,1 7 0,-1-8 0,1 5 0,-7-7 0,5 0 0,-10-2 0,9-1 0,-3 7 0,6-2 0,0 5 0,4 0 0,-3 5 0,-1-9 0,3 8 0,-6-4 0,7 5 0,-9-1 0,-2 0 0,-18-8 0,-4 0 0,1 1 0,-11-3 0,10 3 0,-13-3 0,0 1 0,8 0 0,7 6 0,2 2 0,11 5 0,2 1 0,1 4 0,10-2 0,-5 2 0,6 1 0,-13-4 0,4 3 0,-12-4 0,3-1 0,-2 0 0,-13-1 0,5 1 0,-5-1 0,0 0 0,5 6 0,1-4 0,3 4 0,10-5 0,1 5 0,2-3 0,10 3 0,-4 1 0,5-4 0,-6 8 0,5-7 0,-18 2 0,16-4 0,-16 5 0,12-4 0,0 8 0,-10-9 0,9 9 0,-10-9 0,-1 4 0,0 0 0,-8-4 0,-6 9 0,5-4 0,-5-1 0,7 5 0,6-8 0,2 7 0,6-2 0,0-1 0,0 4 0,0-4 0,5 5 0,-12-4 0,16 3 0,-16-4 0,17 5 0,-8 0 0,8 0 0,-3 0 0,0 0 0,3 0 0,-8 0 0,3 0 0,-5 0 0,0 0 0,0 0 0,0 0 0,0 0 0,-7 0 0,6 0 0,-12 0 0,12 0 0,-6 0 0,7 0 0,0 0 0,0 0 0,5 0 0,2 0 0,-9 0 0,6 0 0,-7 0 0,4 4 0,4-2 0,0 6 0,-9-7 0,7 4 0,-9-5 0,6 0 0,-6 0 0,4 0 0,-4 0 0,6 0 0,0 0 0,5 0 0,2 0 0,-1 0 0,5 0 0,0 0 0,-6 0 0,10 4 0,-12-3 0,14 7 0,-9-3 0,7 4 0,-8 1 0,-1 0 0,5 0 0,-10-5 0,10 4 0,-10-4 0,5 5 0,-1-4 0,-4 3 0,10-4 0,-10 5 0,10-4 0,-10 3 0,10-4 0,-18 5 0,15 0 0,-9-5 0,17 3 0,2-7 0,0 7 0,3-4 0,-3 5 0,4 0 0,1-4 0,-1 2 0,0-2 0,1 3 0,-1-3 0,1-1 0,-1 0 0,0-3 0,1 2 0,-1-3 0,0 0 0,1 0 0,3 0 0,2 0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59:33.557"/>
    </inkml:context>
    <inkml:brush xml:id="br0">
      <inkml:brushProperty name="width" value="0.025" units="cm"/>
      <inkml:brushProperty name="height" value="0.025" units="cm"/>
      <inkml:brushProperty name="color" value="#F6630D"/>
    </inkml:brush>
  </inkml:definitions>
  <inkml:trace contextRef="#ctx0" brushRef="#br0">0 650 24575,'0'-24'0,"10"6"0,-3-14 0,14 4 0,-4 5 0,6-5 0,-1 6 0,-1 0 0,1 5 0,-1-3 0,-4 8 0,3-8 0,-4 8 0,1-3 0,3 9 0,-9-3 0,4 3 0,0 1 0,-4-4 0,10 3 0,-10 1 0,4 0 0,0 0 0,-4 4 0,4-4 0,-5 5 0,0-5 0,-1 4 0,1-3 0,0 4 0,5 0 0,-4 0 0,4 0 0,-5 0 0,0 0 0,5 0 0,-4 0 0,4 0 0,0 0 0,-4 0 0,9 0 0,-3 0 0,-1 0 0,4 0 0,-9 0 0,10 0 0,-5 0 0,0 4 0,5-3 0,-5 8 0,6-7 0,-6 2 0,4 1 0,-3-4 0,4 4 0,7-5 0,-5 0 0,5 0 0,0 0 0,-5 0 0,11 0 0,-11 0 0,11 0 0,-11 0 0,11 0 0,-11 0 0,5 0 0,-6 0 0,0 5 0,-6-4 0,-1 4 0,0 0 0,0-4 0,2 4 0,-3-5 0,-5 0 0,1 4 0,0-3 0,-1 4 0,1-5 0,0 0 0,-1 0 0,1 0 0,5 0 0,-4 0 0,10 0 0,-5 0 0,0 0 0,5 0 0,-5 0 0,6 0 0,-1 0 0,-4 0 0,3 0 0,-9 0 0,9 0 0,-9-5 0,10 4 0,-10-8 0,4 8 0,0-8 0,-4 3 0,4 0 0,0-3 0,-4 8 0,9-9 0,-8 4 0,8 0 0,-9-2 0,9 6 0,-9-6 0,4 7 0,-5-4 0,0 1 0,0 3 0,-1-8 0,1 4 0,-1-5 0,1 0 0,-5 1 0,4-1 0,-8-5 0,8 3 0,-8-3 0,8 0 0,-8 4 0,9-10 0,-9 10 0,8-4 0,-8 5 0,8 0 0,-8 0 0,3 0 0,0 1 0,-3-1 0,7 5 0,-7-3 0,7 7 0,-7-8 0,3 12 0,-4-3 0,0 10 0,0-1 0,0 1 0,0 0 0,5 8 0,0-6 0,5 7 0,-5-10 0,4 1 0,-4 0 0,5-5 0,0 4 0,0-8 0,0 8 0,-5-4 0,4 1 0,-4-2 0,5 0 0,0-3 0,-1 4 0,1-5 0,0 4 0,0-3 0,0 4 0,-1-5 0,1 0 0,0 0 0,0 0 0,-1 0 0,1 0 0,0 0 0,0 0 0,-1 0 0,1 0 0,0 0 0,0 0 0,0 0 0,5 0 0,-4 0 0,9 0 0,-9 0 0,9 0 0,-3 0 0,4 0 0,-4 0 0,13 0 0,-12 0 0,14 0 0,-16 0 0,-1 0 0,-5 0 0,5 0 0,-4 0 0,4 0 0,-5 0 0,0 0 0,-1 0 0,1 0 0,0 0 0,0 0 0,-1 0 0,1 0 0,0 0 0,4 0 0,2 0 0,5 0 0,-5 0 0,5 0 0,-5 0 0,6 0 0,-1 0 0,1 0 0,-1 0 0,7 0 0,-5 0 0,5 0 0,-6 0 0,-1 0 0,7 0 0,-5 0 0,5 0 0,-11 0 0,3 0 0,-4 0 0,1 0 0,7 0 0,-12 0 0,8 0 0,-5 0 0,-4 0 0,4 0 0,-5 4 0,-1-3 0,1 3 0,0-4 0,5 0 0,-4 0 0,9 0 0,-8 0 0,8 0 0,-4 0 0,6 0 0,-1 5 0,1-4 0,0 9 0,-6-9 0,4 9 0,-3-9 0,4 9 0,1-4 0,-6 4 0,5 1 0,-10-6 0,9 5 0,-9-5 0,4 6 0,-5-6 0,0 4 0,-1-4 0,1 1 0,0 2 0,0-7 0,0 8 0,-1-8 0,-3 8 0,2-8 0,-6 8 0,6-8 0,-2 7 0,-1-2 0,8 4 0,-6-1 0,7-3 0,-4 2 0,-1-2 0,1-1 0,-1 3 0,1-7 0,0 8 0,-1-4 0,1 1 0,0-2 0,-5 0 0,4-3 0,-4 4 0,5-1 0,0-3 0,-5 8 0,4-8 0,-4 7 0,5-2 0,-5 3 0,3-4 0,-2 4 0,-1-3 0,4-1 0,-8 4 0,3-4 0,1 5 0,0-1 0,0 1 0,4 0 0,-8-1 0,8 1 0,-8 0 0,7-5 0,-2 4 0,-1-3 0,4 3 0,-4 1 0,1 0 0,2-5 0,-2 4 0,-1-4 0,4 1 0,-8 3 0,8-4 0,-4 0 0,0 4 0,-1-12 0,-23-3 0,14 0 0,-14-4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23.044"/>
    </inkml:context>
    <inkml:brush xml:id="br0">
      <inkml:brushProperty name="width" value="0.025" units="cm"/>
      <inkml:brushProperty name="height" value="0.025" units="cm"/>
      <inkml:brushProperty name="color" value="#008C3A"/>
    </inkml:brush>
  </inkml:definitions>
  <inkml:trace contextRef="#ctx0" brushRef="#br0">498 1 24575,'-13'0'0,"0"4"0,8 1 0,-4 5 0,3 0 0,-3-1 0,4 0 0,-4-3 0,8 2 0,-8-7 0,4 7 0,-4-7 0,-1 7 0,0-7 0,0 8 0,1-4 0,-1 1 0,0 2 0,0-7 0,-4 8 0,3-8 0,-3 7 0,5-7 0,-1 8 0,0-8 0,0 3 0,5 1 0,-4-4 0,8 7 0,-8-7 0,4 7 0,0-3 0,-3 0 0,6 3 0,-6-7 0,7 7 0,-7-7 0,7 8 0,-8-4 0,4 1 0,-1 2 0,-2-7 0,2 8 0,1-4 0,-4 1 0,8 2 0,-3-3 0,0 4 0,3 0 0,-7-4 0,7 4 0,-4-4 0,1 4 0,-1 0 0,-5 1 0,5-1 0,-3-4 0,7 3 0,-7-7 0,7 8 0,-3-4 0,-1 0 0,4 3 0,-7-7 0,6 7 0,-6-7 0,7 8 0,-7-4 0,6 4 0,-6-3 0,7 2 0,-8-7 0,8 8 0,-8-8 0,8 7 0,-7-7 0,7 7 0,-3-3 0,4 4 0,4 0 0,6 0 0,6-3 0,5 3 0,-5-4 0,4 6 0,-4-1 0,12 1 0,-5-5 0,4 4 0,-6-4 0,1 5 0,-1 0 0,0-1 0,1 1 0,-6-1 0,4 1 0,-9-2 0,3 1 0,-4-4 0,0 2 0,-1-7 0,1 8 0,-1-8 0,1 7 0,-1-7 0,1 8 0,0-8 0,-1 7 0,1-7 0,5 8 0,-4-3 0,3 0 0,-4 2 0,0-7 0,-1 8 0,1-8 0,0 7 0,-5-2 0,3-1 0,-2 4 0,-1-4 0,3 4 0,-7 1 0,7-5 0,-7-1 0,3-4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2:59:44.017"/>
    </inkml:context>
    <inkml:brush xml:id="br0">
      <inkml:brushProperty name="width" value="0.05" units="cm"/>
      <inkml:brushProperty name="height" value="0.05" units="cm"/>
      <inkml:brushProperty name="color" value="#AB008B"/>
    </inkml:brush>
  </inkml:definitions>
  <inkml:trace contextRef="#ctx0" brushRef="#br0">0 1 24575,'0'30'0,"0"1"0,0 28 0,5 2 0,0-10 0,6-10 0,-2-31 0,1-1 0,0 1 0,0-4 0,0-2 0,-1-4 0,1 0 0,0 0 0,-1 0 0,1 0 0,-1 0 0,1 0 0,0 0 0,-1 0 0,1 0 0,0 4 0,0-3 0,5 4 0,1-1 0,0-2 0,-1 2 0,0-4 0,-3 0 0,3 0 0,-6 0 0,1 0 0,5 0 0,-4 0 0,10 0 0,-10 0 0,4 0 0,0 0 0,-4 0 0,9 0 0,-4 0 0,1 0 0,-2 0 0,0 0 0,-4 0 0,4 0 0,0 0 0,-4 0 0,4 0 0,-5 0 0,0 0 0,0 0 0,-1 0 0,1 0 0,0 0 0,0 0 0,-1 0 0,6 0 0,-5 0 0,5 0 0,-6 0 0,1-4 0,0 3 0,5-3 0,-4-1 0,4 4 0,0-3 0,-4-1 0,9 4 0,-3-3 0,4 4 0,-4 0 0,3 0 0,-9 0 0,9 0 0,-8 0 0,8 0 0,-5 0 0,7 0 0,-7 0 0,0 0 0,-5 0 0,0 0 0,5 0 0,-4 0 0,4 0 0,0 0 0,-4 0 0,9 0 0,-9 0 0,10 0 0,-5 0 0,6 0 0,-6 0 0,-1 0 0,0 0 0,-4 0 0,4 0 0,-5 0 0,4 0 0,-3 0 0,3 0 0,1 0 0,-4 0 0,4 0 0,-5 4 0,5 2 0,-4 4 0,4 0 0,-5 0 0,0 0 0,5 0 0,-4-5 0,4 5 0,-5-5 0,-1 5 0,1-5 0,0 4 0,0-4 0,0 1 0,-1 2 0,5-2 0,-3-1 0,3 4 0,-4-8 0,0 8 0,0-8 0,0 8 0,-1-8 0,1 7 0,0-7 0,0 8 0,-1-8 0,1 8 0,0-8 0,0 3 0,0 1 0,-1-4 0,1 7 0,0-7 0,0 4 0,-1-1 0,1-3 0,0 8 0,0-8 0,4 8 0,-3-8 0,3 7 0,-4-2 0,-1-1 0,1 4 0,0-4 0,0 1 0,-1 3 0,1-4 0,-4 5 0,2-5 0,-2 4 0,-1-4 0,4 5 0,-8-1 0,3 0 0,1-4 0,-4 4 0,3-4 0,-4 4 0,4-4 0,-2 3 0,2-15 0,-4 4 0,0-15 0,4 6 0,-3-8 0,8 9 0,-4-9 0,1 9 0,3-3 0,-4 4 0,4 1 0,1-1 0,-1 0 0,1 5 0,0-9 0,0 7 0,1-14 0,-1 10 0,0-9 0,0 8 0,0-3 0,0 5 0,0 0 0,0 1 0,-1 3 0,-3-3 0,2 8 0,-3-3 0,5-1 0,-1 4 0,1-3 0,0 4 0,0 0 0,-1 0 0,1 0 0,5 0 0,-4 0 0,4 0 0,0 0 0,-3 0 0,8 0 0,-9 0 0,9 0 0,-9 0 0,10 0 0,-10 0 0,9 0 0,-4 0 0,6 0 0,-6 0 0,5 0 0,-5 0 0,6 0 0,-1 0 0,1 0 0,0 0 0,-1 0 0,1 0 0,-1 0 0,1 0 0,0 0 0,-6 0 0,4 0 0,-9 0 0,10 0 0,-10 0 0,9 0 0,-9 0 0,9 5 0,-8-4 0,8 8 0,-9-7 0,9 7 0,-9-8 0,14 9 0,-13-4 0,13-1 0,-14 4 0,9-8 0,-9 8 0,10-8 0,-10 8 0,9-8 0,-9 7 0,9-6 0,-9 2 0,5 0 0,-1-3 0,-4 4 0,4-5 0,-6 0 0,7 0 0,-5 0 0,4 0 0,0 0 0,-4 0 0,13 0 0,-6 0 0,8 0 0,-5 0 0,1 0 0,0 0 0,-1 0 0,1 0 0,0 0 0,-6 0 0,4 0 0,-9 0 0,4 0 0,0 0 0,-4-5 0,4 4 0,-5-3 0,0-1 0,0 4 0,5-8 0,-4 3 0,4 0 0,4-7 0,-1 5 0,3-2 0,-1 0 0,-9 5 0,4-1 0,-5-3 0,5 3 0,-4 0 0,4-3 0,-5 8 0,5-8 0,-4 3 0,4-4 0,-5 0 0,-1 4 0,1-3 0,0 4 0,4-5 0,-3 0 0,3 0 0,-4 0 0,0 5 0,-5-4 0,4 3 0,-4-4 0,5 0 0,-5 0 0,4 5 0,-4-4 0,5 4 0,0-5 0,-1 5 0,1-4 0,-1 8 0,-3-7 0,2 7 0,-2-4 0,3 1 0,1-2 0,-1 1 0,-4-4 0,4 8 0,-8-7 0,8 6 0,-8-6 0,7 7 0,-2-8 0,3 8 0,-4-8 0,3 4 0,-7-4 0,3-1 0,1 1 0,-4-1 0,3 0 0,-4 1 0,4 4 0,-3 1 0,3 4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1:22.782"/>
    </inkml:context>
    <inkml:brush xml:id="br0">
      <inkml:brushProperty name="width" value="0.05" units="cm"/>
      <inkml:brushProperty name="height" value="0.05" units="cm"/>
      <inkml:brushProperty name="color" value="#FFA000"/>
    </inkml:brush>
  </inkml:definitions>
  <inkml:trace contextRef="#ctx0" brushRef="#br0">1 954 24575,'0'-20'0,"0"0"0,5-8 0,6-11 0,8 1 0,9-17 0,-9 23 0,2-5 0,-5 15 0,-4 0 0,4 0 0,-6 6 0,0 1 0,0 5 0,0 0 0,-1 0 0,1 0 0,0 4 0,5-3 0,-4 3 0,5-9 0,-7 4 0,7-5 0,-4 1 0,3 3 0,-5-3 0,0 5 0,4-5 0,-3 4 0,3 2 0,-9 0 0,4 8 0,-4-8 0,5 4 0,-1-1 0,1-2 0,-1 6 0,1-6 0,-1 7 0,1-8 0,-1 8 0,0-4 0,1 1 0,-1 3 0,1-4 0,0 5 0,-1 0 0,1 0 0,-1 0 0,1 0 0,-1 0 0,1 0 0,-1 0 0,1 0 0,0 0 0,-1 0 0,1 0 0,0 0 0,0 0 0,5 0 0,1 0 0,0 0 0,5 0 0,-5 0 0,6 5 0,-1-4 0,1 9 0,6-9 0,-10 8 0,8-8 0,-10 8 0,6-7 0,-6 2 0,5 1 0,-10-4 0,4 4 0,-5-5 0,5 0 0,-4 0 0,4 0 0,-6 0 0,1 0 0,0 5 0,4-4 0,-3 3 0,3-4 0,-4 0 0,-1 0 0,1 0 0,-1 0 0,1 0 0,-1 0 0,1 0 0,0 0 0,-1-4 0,1-2 0,-4-4 0,2 0 0,-2-5 0,0-1 0,3-1 0,-8-3 0,8 8 0,-8-3 0,3 0 0,-4 4 0,0-10 0,0 10 0,0-4 0,0 0 0,0 3 0,0-3 0,0 5 0,0 0 0,0 1 0,0-1 0,0 0 0,0 0 0,0 1 0,0-1 0,0 1 0,0 0 0,0-1 0,0 1 0,0-1 0,0 0 0,0 0 0,0 9 0,0 7 0,0 5 0,0 9 0,0-4 0,0 5 0,4-6 0,-3 0 0,8-5 0,-8 0 0,4 0 0,-1-1 0,-3 1 0,8 0 0,-8 0 0,7 0 0,-6-1 0,6 1 0,-7 0 0,4 0 0,-1-1 0,-3 1 0,3 0 0,1-1 0,-4 1 0,8-5 0,-8 3 0,3-2 0,0 4 0,-3-1 0,8 1 0,-8 0 0,8 0 0,-8 0 0,8-1 0,-4 1 0,0 0 0,4 0 0,-3-1 0,3-3 0,-3 3 0,2-8 0,-2 7 0,4-7 0,-1 8 0,1-8 0,0 4 0,0-1 0,0-3 0,-1 8 0,1-8 0,0 3 0,0-4 0,-1 4 0,1-3 0,0 4 0,0-5 0,0 0 0,-1 0 0,1 0 0,0 0 0,-1 0 0,1 0 0,0 0 0,-1 0 0,1 0 0,0 0 0,0 0 0,-1 0 0,1 0 0,0 0 0,0 0 0,0 0 0,5 0 0,-4 0 0,4 0 0,0 0 0,-4 0 0,4 0 0,-5 0 0,-1 0 0,1 0 0,0 0 0,0 0 0,0 0 0,-1 0 0,1 0 0,0 0 0,0 0 0,4 0 0,-3 0 0,3 0 0,-5 0 0,1 0 0,0 0 0,0 0 0,0 0 0,-1 0 0,1 0 0,0 0 0,-1 0 0,1 0 0,-5 4 0,4-3 0,-4 8 0,5-4 0,0 0 0,-1 0 0,1-1 0,-1-3 0,1 3 0,0 1 0,-1-4 0,1 3 0,5 1 0,-4-4 0,10 4 0,-10-1 0,9-3 0,-9 8 0,9-8 0,-9 8 0,10-8 0,-10 3 0,4 1 0,0 0 0,-4 1 0,4 3 0,-5-8 0,0 8 0,-1-4 0,1 1 0,0 2 0,0-2 0,-1 3 0,1 1 0,-5-1 0,3-4 0,-7 4 0,4-4 0,-1 0 0,-3 4 0,3-4 0,-4 5 0,5 0 0,-4-1 0,3 1 0,-4 0 0,5 0 0,-4-1 0,3 1 0,0 0 0,-3 0 0,4-1 0,-5 1 0,0-1 0,0 1 0,4-5 0,-3 3 0,4-3 0,-1 0 0,1-1 0,0 0 0,3 1 0,-2 5 0,3 0 0,1-1 0,-5 1 0,4 0 0,-3 0 0,-1-1 0,4-3 0,-8 3 0,3-4 0,0 0 0,-2 4 0,2-4 0,-4 4 0,0 0 0,0 0 0,0 0 0,0 0 0,0 1 0,0-1 0,0-3 0,0-2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3:11.954"/>
    </inkml:context>
    <inkml:brush xml:id="br0">
      <inkml:brushProperty name="width" value="0.025" units="cm"/>
      <inkml:brushProperty name="height" value="0.025" units="cm"/>
      <inkml:brushProperty name="color" value="#008C3A"/>
    </inkml:brush>
  </inkml:definitions>
  <inkml:trace contextRef="#ctx0" brushRef="#br0">8186 2655 24575,'0'-21'0,"0"-10"0,-5-16 0,-2-5 0,-2-14 0,-2 3 0,-2 3 0,-1 12 0,-3-11 0,5 29 0,1 2 0,-6 1 0,5 8 0,-9-7 0,9 9 0,-9-4 0,4-1 0,1 0 0,-5 0 0,4 0 0,0 1 0,-4-7 0,3 4 0,0-4 0,-2 7 0,8-1 0,-4-6 0,4 5 0,1-5 0,0 6 0,0 0 0,0-6 0,0 5 0,4-5 0,-3 6 0,4 0 0,-5-9 0,0 7 0,0-8 0,5 11 0,-3-1 0,2 0 0,-3 6 0,4-5 0,-3 5 0,3-1 0,0-3 0,-3 3 0,3-5 0,0 1 0,-4-1 0,4 0 0,-5 0 0,0 1 0,5-1 0,-4-6 0,3-5 0,-4 2 0,5 0 0,-3 14 0,7-3 0,-6 9 0,7-4 0,-4 5 0,1 0 0,3 0 0,-9-5 0,5 3 0,-1-3 0,-8 0 0,6-1 0,-12-6 0,2-6 0,-4 4 0,-1-3 0,1-1 0,-16-6 0,11 8 0,-11-5 0,17 19 0,-1-4 0,0 0 0,0 4 0,-6-4 0,-1 4 0,-1 1 0,-11-2 0,10-4 0,-19 3 0,5-10 0,-7 10 0,-8-11 0,6 4 0,-5-6 0,7 7 0,0-4 0,0 9 0,7-3 0,-28-1 0,30 6 0,-23 0 0,23 1 0,6 11 0,-13-5 0,12 6 0,-5 0 0,1 0 0,4 0 0,-5 0 0,8 0 0,-1 0 0,0-5 0,0 4 0,1-5 0,-1 6 0,0 0 0,1-5 0,-1 4 0,0-10 0,1 10 0,-24-11 0,10 5 0,-18-6 0,15 6 0,0-5 0,0 11 0,0-11 0,8 11 0,-6-11 0,5 11 0,0-5 0,-5 6 0,13-5 0,-13 3 0,12-3 0,-12 5 0,13 0 0,-13-6 0,12 5 0,-12-11 0,6 11 0,-1-10 0,-5 9 0,5-9 0,-23-1 0,13 3 0,-6-7 0,18 14 0,8-8 0,-1 8 0,0-8 0,1 8 0,-1-3 0,6 5 0,-4-5 0,11 3 0,-11-3 0,10 5 0,-10 0 0,5 0 0,-7 0 0,7 0 0,-6 0 0,6 0 0,-7 0 0,1 0 0,-1 0 0,0 0 0,0 0 0,1 0 0,-1 0 0,0 5 0,1-3 0,-1 3 0,0 0 0,1-4 0,-1 5 0,0-6 0,7 0 0,-5 0 0,10 0 0,-4 4 0,7-2 0,-1 2 0,-6-4 0,5 5 0,-5-4 0,6 9 0,-6-9 0,-11 14 0,1-7 0,-8 3 0,11 0 0,-1-5 0,-7 1 0,6 4 0,-6-5 0,7 6 0,0-5 0,1 3 0,-1-3 0,0-1 0,1 5 0,-1-5 0,0 6 0,0-5 0,1 3 0,-17-3 0,5 0 0,-6 3 0,10-9 0,14 5 0,-5-6 0,10 0 0,-10 5 0,11-4 0,-5 4 0,6-5 0,0 0 0,0 5 0,6-4 0,-4 9 0,-3-9 0,0 9 0,-5-4 0,6 5 0,-6 0 0,5 0 0,-12 1 0,6 4 0,-7-3 0,1 10 0,-1-5 0,0 6 0,-7 1 0,6-7 0,-13 6 0,12-10 0,-12 4 0,13-6 0,-13 1 0,12-1 0,-5 0 0,1-5 0,4 3 0,-5-8 0,7 3 0,1-5 0,-1 5 0,0-3 0,7 8 0,-5-9 0,-5 8 0,7-3 0,-6 1 0,16 2 0,0-8 0,1 9 0,-1-4 0,0 5 0,0 0 0,1-5 0,-1 3 0,0-3 0,0 5 0,1 0 0,-1 4 0,0 2 0,0 5 0,0-1 0,0 7 0,-2 9 0,0 0 0,-2 13 0,-11 26 0,13-17 0,-7 32 0,18-37 0,-1 13 0,6-5 0,2 8 0,-1 19 0,5-5 0,-5-1 0,6-30 0,2 1 0,-1 34 0,0-27 0,0 2 0,0-11 0,0-2 0,0 41 0,0-3 0,0-6 0,0 8 0,0-9 0,0 7 0,0-16 0,0-1 0,0-3 0,6-15 0,6 30 0,2-33 0,11 23 0,-7-35 0,8 11 0,-8-11 0,7 12 0,-7-13 0,7 6 0,-1-8 0,-1 1 0,-4-1 0,3 1 0,-9-1 0,10 1 0,-11-7 0,5 5 0,-1-10 0,2 10 0,-1-11 0,5 4 0,-10 1 0,18 5 0,-10-3 0,11 2 0,-15-16 0,5 4 0,1-8 0,1 4 0,11-4 0,-4-1 0,13 1 0,1 1 0,8 0 0,8 0 0,1-6 0,1 5 0,6-4 0,-6 5 0,0 1 0,20 11 0,-24-10 0,9 9 0,-24-12 0,-7 0 0,-7 0 0,5-1 0,-5 1 0,7-6 0,-7 0 0,5-1 0,-5-4 0,7 4 0,0 1 0,6-5 0,-4 4 0,11-5 0,-11 0 0,12 0 0,-6 6 0,8-5 0,0 5 0,22-6 0,-16 0 0,16 0 0,-22 6 0,0-5 0,-8 5 0,-1-1 0,-8-3 0,1 3 0,0 0 0,-1-3 0,1 3 0,-1-5 0,1 0 0,-1 5 0,1-4 0,6 5 0,-4-6 0,12 0 0,-6 0 0,8 0 0,0 0 0,30 0 0,-22 0 0,31 0 0,-38 0 0,15 0 0,-14 0 0,6 0 0,-16 0 0,-1 5 0,-8-4 0,1 4 0,-7 0 0,-1-4 0,0 4 0,-5-5 0,0 0 0,3 0 0,-13 0 0,13 0 0,-3 0 0,0 0 0,11 0 0,-11 0 0,18 0 0,21 0 0,-5 0 0,26 0 0,-21 0 0,7 0 0,1 0 0,9 0 0,-7 0 0,7 0 0,-9 0 0,0 0 0,0 0 0,0 0 0,-8 0 0,-2 0 0,-9 0 0,-6 0 0,5 0 0,3 0 0,-7 0 0,6-5 0,-17 4 0,8-10 0,2 3 0,-1-4 0,6-1 0,3 0 0,0 5 0,15-4 0,-6 4 0,8-6 0,9-1 0,-7 1 0,16-1 0,-16 1 0,7 6 0,-9-5 0,-8 6 0,-3-1 0,-14-3 0,-2 4 0,-14-4 0,15-6 0,-19 0 0,19-6 0,-21 1 0,12-8 0,-4-2 0,2-5 0,4-2 0,2 0 0,3-8 0,5 5 0,-7-4 0,5 12 0,-5-3 0,12 2 0,-12 3 0,11-1 0,-13 9 0,4-1 0,-6 1 0,0 0 0,-7 6 0,5-4 0,-11 9 0,5-3 0,-7 0 0,1 4 0,-6-3 0,5-1 0,-10 5 0,4-5 0,-5 1 0,5 4 0,-3-10 0,3 9 0,1-8 0,-4 3 0,8-4 0,-3-1 0,0 0 0,3 0 0,-8 1 0,8 4 0,-3-8 0,4 7 0,-5-3 0,-1 5 0,0 1 0,-3-1 0,8-1 0,-8-4 0,9 4 0,-9-5 0,3 6 0,0-4 0,-3 3 0,3-5 0,-4 0 0,0 1 0,0-7 0,1-2 0,0-5 0,0-8 0,0 5 0,0-5 0,0 0 0,0 6 0,1-16 0,-7 15 0,4-1 0,-8 11 0,2 12 0,1-5 0,-4 10 0,4-9 0,-5 3 0,0 1 0,5-11 0,-3 9 0,8-20 0,-9 8 0,9-3 0,-9-1 0,4 10 0,-1 2 0,-3 1 0,3 10 0,-4-9 0,0 8 0,0-3 0,0 5 0,0 0 0,0 0 0,5 5 0,-4-4 0,3 4 0,-4-5 0,0 0 0,0 0 0,0 0 0,0 1 0,0 0 0,4 4 0,-3-4 0,3 4 0,1-10 0,-4 3 0,4-3 0,-5 5 0,5 0 0,-4 1 0,3 3 0,-4 2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3:17.755"/>
    </inkml:context>
    <inkml:brush xml:id="br0">
      <inkml:brushProperty name="width" value="0.025" units="cm"/>
      <inkml:brushProperty name="height" value="0.025" units="cm"/>
      <inkml:brushProperty name="color" value="#008C3A"/>
    </inkml:brush>
  </inkml:definitions>
  <inkml:trace contextRef="#ctx0" brushRef="#br0">0 558 24575,'0'-9'0,"0"-20"0,0 9 0,0-11 0,0 11 0,5 8 0,1-8 0,4 9 0,-5-4 0,5-1 0,-5 5 0,5-4 0,-4 5 0,2 0 0,-2 0 0,-1 0 0,4-5 0,-3 4 0,0-4 0,3 5 0,-4-5 0,1 3 0,4-8 0,-5 9 0,1-5 0,3 1 0,-8 4 0,9-4 0,-9 5 0,7 0 0,-2-4 0,-1 3 0,4-4 0,-4 6 0,5-1 0,-5 0 0,4 5 0,-8-4 0,7 8 0,-7-8 0,8 3 0,-4-3 0,1-1 0,2 5 0,-3 5 0,4 6 0,6 13 0,1-6 0,5 12 0,-4-9 0,3 6 0,-3 0 0,0-1 0,4 1 0,-9 0 0,3-1 0,-4 1 0,-1-6 0,1 4 0,-1-8 0,0 3 0,5 4 0,-4-7 0,3 8 0,-4-11 0,0 1 0,0 0 0,-1 0 0,1-1 0,5 2 0,-4-1 0,4 0 0,-5-5 0,0 4 0,-5-4 0,0 0 0,-5-1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3:20.193"/>
    </inkml:context>
    <inkml:brush xml:id="br0">
      <inkml:brushProperty name="width" value="0.025" units="cm"/>
      <inkml:brushProperty name="height" value="0.025" units="cm"/>
      <inkml:brushProperty name="color" value="#008C3A"/>
    </inkml:brush>
  </inkml:definitions>
  <inkml:trace contextRef="#ctx0" brushRef="#br0">6 434 24575,'-5'-14'0,"8"1"0,-6-2 0,11 4 0,-7-4 0,8 5 0,-8 0 0,8 0 0,0-4 0,2 3 0,4-9 0,-5 9 0,5-10 0,3-1 0,-1-2 0,5-10 0,-5 11 0,1-11 0,-2 10 0,-5 2 0,-1 1 0,0 10 0,0-4 0,-4 5 0,2 1 0,-3 3 0,4 2 0,-4 8 0,-1 1 0,-4 5 0,0 0 0,5-1 0,0 1 0,10 9 0,-4-1 0,9 8 0,-3-4 0,4-1 0,1 1 0,-5 6 0,4-5 0,-4 5 0,0-7 0,3 1 0,-8-6 0,8 4 0,-9-8 0,5 8 0,-6-9 0,0 4 0,0-5 0,-1 0 0,-3-1 0,3 1 0,-4 0 0,0 0 0,0-1 0,-1 1 0,-3 0 0,8-1 0,-8 1 0,8-5 0,-8 3 0,3-7 0,-4 3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4:28.336"/>
    </inkml:context>
    <inkml:brush xml:id="br0">
      <inkml:brushProperty name="width" value="0.035" units="cm"/>
      <inkml:brushProperty name="height" value="0.035" units="cm"/>
      <inkml:brushProperty name="color" value="#008C3A"/>
    </inkml:brush>
  </inkml:definitions>
  <inkml:trace contextRef="#ctx0" brushRef="#br0">1 1 21424,'13'0'0,"-3"0"1509,8 0-1509,-1 0 532,4 0-532,-4 0 272,3 0-272,-9 4 838,4 1-838,-5 1 0,0-2 0,5 1 0,-4-4 0,4 4 0,-5-5 0,0 0 0,-1 4 0,1-3 0,0 4 0,5 0 0,-4-4 0,4 4 0,-1-1 0,2 2 0,0-1 0,-1 0 0,-6 0 0,1-4 0,0 3 0,0 0 0,0-3 0,-1 4 0,1-1 0,0-3 0,0 4 0,-1-5 0,1 0 0,-4 4 0,2-3 0,-2 3 0,3-4 0,1 4 0,-1-3 0,0 3 0,-4 1 0,3-4 0,-7 7 0,3 3 0,-4-1 0,0 10 0,0-10 0,0 4 0,0-5 0,0 0 0,-4-4 0,3 4 0,-4-4 0,5 4 0,0 0 0,0 1 0,0-1 0,0 0 0,0 0 0,0 0 0,0 0 0,0 0 0,0 1 0,0 0 0,-4-1 0,3 1 0,-4 0 0,5 0 0,-4-1 0,3 1 0,-8 0 0,8-1 0,-3 0 0,0-4 0,3 3 0,-3-3 0,4 5 0,0-1 0,0 1 0,0-1 0,0-4 0,0-1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4:30.972"/>
    </inkml:context>
    <inkml:brush xml:id="br0">
      <inkml:brushProperty name="width" value="0.035" units="cm"/>
      <inkml:brushProperty name="height" value="0.035" units="cm"/>
      <inkml:brushProperty name="color" value="#008C3A"/>
    </inkml:brush>
  </inkml:definitions>
  <inkml:trace contextRef="#ctx0" brushRef="#br0">0 0 24575,'15'0'0,"1"0"0,9 0 0,-7 0 0,1 0 0,-9 0 0,0 0 0,0 0 0,-1 0 0,1 0 0,-1 0 0,0 0 0,1 0 0,-1 0 0,0 0 0,0 0 0,0 0 0,1 0 0,0 0 0,-1 0 0,1 0 0,-1 0 0,0 0 0,0 0 0,0 0 0,0 0 0,1 0 0,-1 0 0,0 0 0,0 0 0,0 0 0,1 0 0,-1 0 0,0 0 0,-4 4 0,-1 1 0,-4 10 0,0 23 0,0-4 0,5 17 0,-3-8 0,3 1 0,-5 1 0,0-3 0,0-6 0,0-7 0,0-1 0,0-12 0,0 5 0,0-10 0,0 4 0,0-10 0,0 0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4:34.413"/>
    </inkml:context>
    <inkml:brush xml:id="br0">
      <inkml:brushProperty name="width" value="0.035" units="cm"/>
      <inkml:brushProperty name="height" value="0.035" units="cm"/>
      <inkml:brushProperty name="color" value="#008C3A"/>
    </inkml:brush>
  </inkml:definitions>
  <inkml:trace contextRef="#ctx0" brushRef="#br0">1 451 24575,'0'-21'0,"0"-10"0,0-16 0,0 2 0,0 11 0,0 3 0,0 18 0,0-11 0,0 13 0,0-3 0,0 4 0,0 0 0,0 0 0,0 1 0,0-1 0,0 0 0,0 1 0,0 0 0,0-1 0,0 1 0,0 0 0,4-1 0,-3 1 0,3-1 0,-4-3 0,4 4 0,1 0 0,0 0 0,3 8 0,-3-3 0,5 4 0,4 0 0,-3 0 0,3 0 0,-5 0 0,7 0 0,-5 0 0,9 0 0,-4 0 0,6 0 0,0 0 0,-1 0 0,1 0 0,-1 0 0,-4 4 0,3-3 0,-9 8 0,4-8 0,-5 3 0,0 1 0,0-4 0,-1 3 0,-3 1 0,2-4 0,-3 7 0,4-7 0,-4 7 0,3-7 0,-7 8 0,7-8 0,-7 7 0,4-7 0,-5 3 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3:34:53.872"/>
    </inkml:context>
    <inkml:brush xml:id="br0">
      <inkml:brushProperty name="width" value="0.035" units="cm"/>
      <inkml:brushProperty name="height" value="0.035" units="cm"/>
      <inkml:brushProperty name="color" value="#008C3A"/>
    </inkml:brush>
  </inkml:definitions>
  <inkml:trace contextRef="#ctx0" brushRef="#br0">0 434 24575,'0'-24'0,"0"-6"0,0-7 0,0 10 0,0-2 0,0 19 0,0 1 0,0-1 0,0 1 0,0-1 0,0 1 0,0-1 0,0 0 0,0 0 0,0 1 0,0-1 0,0 0 0,0 0 0,0 0 0,0 1 0,0-1 0,0 0 0,0 0 0,0 1 0,0-1 0,0 1 0,0 0 0,0-1 0,0 1 0,0 0 0,0 0 0,0 0 0,0 0 0,4 3 0,-2-2 0,6 7 0,-3-4 0,5 5 0,-1 0 0,0 0 0,1 0 0,-1 0 0,1 0 0,-1 0 0,1 0 0,-1 0 0,1 0 0,0 0 0,-1 0 0,1 0 0,0 0 0,0 0 0,-1 0 0,1 0 0,0 0 0,5 0 0,-4 0 0,4 0 0,-5 0 0,0 0 0,0 0 0,-1 0 0,1 0 0,0 0 0,0 0 0,-1 0 0,1 0 0,0 0 0,0 0 0,-1 0 0,1 0 0,0 0 0,-5 5 0,4-4 0,-8 8 0,7-8 0,-2 3 0,-1 0 0,4-3 0,-4 3 0,4-4 0,0 4 0,1-3 0,-1 3 0,1-4 0,-1 0 0,1 5 0,0-4 0,-1 3 0,1-4 0,0 4 0,0-3 0,0 8 0,-1-8 0,1 4 0,0-5 0,0 4 0,-1-3 0,-3 3 0,-2-4 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5:21:59.102"/>
    </inkml:context>
    <inkml:brush xml:id="br0">
      <inkml:brushProperty name="width" value="0.05" units="cm"/>
      <inkml:brushProperty name="height" value="0.05" units="cm"/>
      <inkml:brushProperty name="color" value="#4B99FF"/>
    </inkml:brush>
  </inkml:definitions>
  <inkml:trace contextRef="#ctx0" brushRef="#br0">1 0 24575,'8'0'0,"0"0"0,0 0 0,0 0 0,0 0 0,0 0 0,0 0 0,0 0 0,-1 0 0,1 0 0,0 0 0,0 0 0,0 0 0,0 0 0,0 0 0,0 0 0,0 0 0,0 0 0,0 0 0,0 0 0,0 0 0,0 0 0,1 0 0,-1 0 0,0 0 0,1 0 0,-1 0 0,1 0 0,-1 0 0,0 0 0,0 0 0,0 0 0,0 0 0,0 0 0,0 0 0,1 0 0,-1 0 0,0 0 0,0 0 0,0 0 0,0 0 0,0 0 0,0 0 0,0 0 0,-4 0 0,0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26.468"/>
    </inkml:context>
    <inkml:brush xml:id="br0">
      <inkml:brushProperty name="width" value="0.025" units="cm"/>
      <inkml:brushProperty name="height" value="0.025" units="cm"/>
      <inkml:brushProperty name="color" value="#008C3A"/>
    </inkml:brush>
  </inkml:definitions>
  <inkml:trace contextRef="#ctx0" brushRef="#br0">461 0 24575,'-14'0'0,"-2"0"0,0 4 0,1 2 0,0 4 0,3 5 0,-8-3 0,9 3 0,-4-5 0,5-1 0,0 1 0,5 0 0,-4-1 0,8 1 0,-8-1 0,4 1 0,0-1 0,1 0 0,-1-4 0,4 4 0,-7-8 0,7 8 0,-8-4 0,4 0 0,0 3 0,-3-7 0,7 8 0,-7-4 0,7 4 0,-8 1 0,8-1 0,-7 1 0,7 0 0,-8-1 0,3 1 0,1 0 0,-4-5 0,4 3 0,-5-2 0,1-1 0,4 3 0,-3-7 0,7 7 0,-3-3 0,-1 1 0,4 2 0,-7-2 0,7 3 0,-8-3 0,8 2 0,-4-2 0,1-1 0,3 3 0,-7-2 0,7 3 0,-8-4 0,1 3 0,2-3 0,-6 4 0,6 0 0,1 1 0,-4-5 0,8 3 0,-11-3 0,10 4 0,-5 0 0,3-4 0,3 3 0,0-7 0,7 3 0,3 0 0,0 2 0,6 4 0,6 4 0,1-2 0,-2 2 0,0-3 0,-4 4 0,1-4 0,3 5 0,-4-1 0,5-4 0,-4 10 0,3-10 0,-4 5 0,6-6 0,-1 6 0,0-4 0,-5 3 0,-1-5 0,0 0 0,-4-1 0,4 2 0,-6-2 0,1-3 0,0 2 0,-1-3 0,1 1 0,-1 2 0,1-7 0,0 8 0,-1-4 0,0 4 0,0-4 0,-4 4 0,3-8 0,-7 3 0,3-4 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5:22:06.053"/>
    </inkml:context>
    <inkml:brush xml:id="br0">
      <inkml:brushProperty name="width" value="0.05" units="cm"/>
      <inkml:brushProperty name="height" value="0.05" units="cm"/>
      <inkml:brushProperty name="color" value="#4B99FF"/>
    </inkml:brush>
  </inkml:definitions>
  <inkml:trace contextRef="#ctx0" brushRef="#br0">0 9 24575,'8'0'0,"1"0"0,-1-4 0,0 3 0,1-2 0,-1 3 0,0 0 0,1 0 0,-1 0 0,1 0 0,-1 0 0,0 0 0,1 0 0,-1 0 0,0 0 0,0 0 0,0 0 0,0 0 0,0 0 0,1 0 0,-1 0 0,1 0 0,0 0 0,-1 0 0,1 0 0,-1 0 0,1 0 0,-1 0 0,0 0 0,1 0 0,-1 0 0,0 0 0,0 0 0,-1 0 0,2 0 0,-1 0 0,0 0 0,1 0 0,-1 0 0,0 0 0,1 0 0,-1 0 0,0 0 0,0 0 0,-1 0 0,2 0 0,-1 0 0,0 0 0,1 0 0,-1 0 0,0 0 0,0 0 0,-1 0 0,2 0 0,-1 0 0,0 0 0,0 0 0,0 0 0,-3 0 0,-2 0 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5:22:21.922"/>
    </inkml:context>
    <inkml:brush xml:id="br0">
      <inkml:brushProperty name="width" value="0.05" units="cm"/>
      <inkml:brushProperty name="height" value="0.05" units="cm"/>
      <inkml:brushProperty name="color" value="#4B99FF"/>
    </inkml:brush>
  </inkml:definitions>
  <inkml:trace contextRef="#ctx0" brushRef="#br0">109 161 24575,'-7'0'0,"-1"0"0,0 0 0,0 0 0,0 0 0,0 0 0,3 3 0,2 2 0,-1 0 0,3 2 0,-2-2 0,3 3 0,-4 0 0,3 0 0,-2 0 0,3 1 0,0-1 0,0 0 0,0 0 0,0 1 0,3-1 0,6 1 0,1-5 0,3 4 0,0-3 0,-3 0 0,3-1 0,-5-4 0,-3 4 0,2-3 0,-2 3 0,3-4 0,0 0 0,0 0 0,0 0 0,0 0 0,1 0 0,-1 0 0,0-4 0,-4 0 0,0-9 0,-4-2 0,0-4 0,0 0 0,0-5 0,0 4 0,0-5 0,0 6 0,0 0 0,-4 5 0,-1 1 0,-3 4 0,-1 1 0,0 3 0,1-3 0,-1 7 0,-4-7 0,3 7 0,-8-7 0,9 3 0,-9-5 0,3 1 0,1 4 0,-4-4 0,9 4 0,-5 0 0,6-2 0,3 13 0,2 0 0,3 12 0,0 0 0,0 1 0,0-5 0,0 12 0,0-9 0,0 5 0,0-9 0,0-4 0,0-1 0,0 1 0,0-1 0,0 0 0,0 1 0,3-5 0,7 4 0,4-7 0,0 3 0,-1 0 0,-4-3 0,-1 3 0,1-4 0,-5 4 0,4-3 0,-4 2 0,4-3 0,1-3 0,0-15 0,-1 6 0,5-17 0,-7 18 0,1-8 0,-10 9 0,-10-5 0,3 9 0,-6-5 0,7 10 0,1-3 0,3 11 0,2-2 0,3 7 0,0-4 0,4 1 0,0-1 0,9 1 0,-4-4 0,8-2 0,-3-3 0,0 0 0,4 0 0,-8 0 0,3 0 0,-5 0 0,1 0 0,-1 0 0,-3-3 0,-1-2 0,-4-8 0,0 4 0,-9-9 0,3 3 0,-12 1 0,8-4 0,-4 8 0,1-4 0,3 5 0,-3 0 0,5 5 0,3 0 0,2 4 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5:22:28.619"/>
    </inkml:context>
    <inkml:brush xml:id="br0">
      <inkml:brushProperty name="width" value="0.05" units="cm"/>
      <inkml:brushProperty name="height" value="0.05" units="cm"/>
      <inkml:brushProperty name="color" value="#4B99FF"/>
    </inkml:brush>
  </inkml:definitions>
  <inkml:trace contextRef="#ctx0" brushRef="#br0">1 390 24575,'0'-18'0,"0"-20"0,0 8 0,0-11 0,0 22 0,0 5 0,0 1 0,0 5 0,0 0 0,0-1 0,0 1 0,0 0 0,0-1 0,0 1 0,0-1 0,0 0 0,0 1 0,0 0 0,0 0 0,0 0 0,0-1 0,0 1 0,0-1 0,0 1 0,0-1 0,0 1 0,0 0 0,0-1 0,0 1 0,0 0 0,0 0 0,0 0 0,0 3 0,0 2 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5:22:33.428"/>
    </inkml:context>
    <inkml:brush xml:id="br0">
      <inkml:brushProperty name="width" value="0.05" units="cm"/>
      <inkml:brushProperty name="height" value="0.05" units="cm"/>
      <inkml:brushProperty name="color" value="#4B99FF"/>
    </inkml:brush>
  </inkml:definitions>
  <inkml:trace contextRef="#ctx0" brushRef="#br0">0 462 24575,'0'-16'0,"0"6"0,0-6 0,0 7 0,0-6 0,0 4 0,0-4 0,0 7 0,0 0 0,0 0 0,0-1 0,0-3 0,0 2 0,0-2 0,0 4 0,0 0 0,0-5 0,0 4 0,0-3 0,0 3 0,0-3 0,0 2 0,0-6 0,0 6 0,0-3 0,0 4 0,0 1 0,0 0 0,0-1 0,0 1 0,0 0 0,0 0 0,0-3 0,0-3 0,0-4 0,0-1 0,0-3 0,0 6 0,0 0 0,0 11 0,0 1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2T09:35:52.556"/>
    </inkml:context>
    <inkml:brush xml:id="br0">
      <inkml:brushProperty name="width" value="0.1" units="cm"/>
      <inkml:brushProperty name="height" value="0.1" units="cm"/>
      <inkml:brushProperty name="color" value="#4B99FF"/>
    </inkml:brush>
  </inkml:definitions>
  <inkml:trace contextRef="#ctx0" brushRef="#br0">201 123 24575,'0'-10'0,"-5"5"0,-1 0 0,-4 5 0,-1 0 0,1 0 0,-1 0 0,1 0 0,4-4 0,-3 2 0,3-2 0,0-1 0,-4 4 0,4-4 0,-5 1 0,0 3 0,0-9 0,0 9 0,0-9 0,0 8 0,0-3 0,5 0 0,-4 4 0,9 0 0,1 7 0,7 11 0,10-4 0,2 5 0,0-6 0,9 5 0,-14-5 0,8 5 0,-11-6 0,0 0 0,0 0 0,-1-5 0,1-1 0,-1-5 0,1 0 0,-5-5 0,3-1 0,-7-5 0,7-1 0,-7 1 0,8 0 0,-9 0 0,9-1 0,-9 1 0,4 0 0,0 4 0,-4-3 0,4 5 0,0-2 0,-4-6 0,4 6 0,-10-8 0,-1 5 0,-5 4 0,1 1 0,-1 5 0,0 0 0,0 0 0,0 0 0,0 0 0,-1-5 0,1 4 0,0-4 0,0 5 0,-1 0 0,1 0 0,0 0 0,0 0 0,0 0 0,5 4 0,1 2 0,5 4 0,0 1 0,0 0 0,0-1 0,0 1 0,0-1 0,0 1 0,0-1 0,-4-4 0,-6-2 0,3 1 0,-2 0 0,9 1 0,0-2 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5:50:01.443"/>
    </inkml:context>
    <inkml:brush xml:id="br0">
      <inkml:brushProperty name="width" value="0.025" units="cm"/>
      <inkml:brushProperty name="height" value="0.025" units="cm"/>
      <inkml:brushProperty name="color" value="#F6630D"/>
    </inkml:brush>
  </inkml:definitions>
  <inkml:trace contextRef="#ctx0" brushRef="#br0">1021 57 24575,'-22'14'0,"-13"2"0,7 11 0,-6-7 0,4-6 0,4-4 0,-27 5 0,16-4 0,-16-1 0,22-5 0,0-1 0,0-3 0,0 8 0,5-7 0,-4 7 0,10-8 0,-4 8 0,5-8 0,-4 7 0,3-7 0,2 6 0,0-6 0,8 7 0,-3-7 0,5 6 0,-6-2 0,5 4 0,-5 0 0,6-1 0,-1 1 0,1-1 0,-1 1 0,-4 0 0,7-1 0,-7 1 0,4 0 0,-1 0 0,-3 0 0,0 0 0,-1 0 0,-14 13 0,7-10 0,-6 14 0,12-11 0,-3-1 0,3 0 0,-4 0 0,5-4 0,1 3 0,8-5 0,-3 1 0,7-1 0,-2 0 0,3 1 0,0 4 0,0-4 0,0 9 0,0-4 0,0 5 0,0 0 0,0-5 0,0 4 0,0-4 0,0 5 0,0 0 0,0 5 0,0 1 0,0 6 0,0 7 0,0 0 0,5 14 0,-4 2 0,11 23 0,-5-4 0,7 14 0,-1 1 0,1 1 0,-2-15 0,2 19 0,-2-28 0,2 31 0,-3-42 0,2 0 0,8 32 0,-6-37 0,0-2 0,10 13 0,-7-6 0,5 5 0,-5-12 0,0 5 0,3-7 0,-9-6 0,4-2 0,-6-6 0,0-6 0,-4-5 0,-2-7 0,-4-4 0,0-1 0,0 0 0,0 24 0,0 13 0,0 34 0,-1-26 0,2 3-326,2 9 0,1 4 326,0-2 0,0 5 0,-1-1-1559,2 18 0,0 2 1559,1-2 0,1 5 0,-2-3-979,-3-17 1,-2-2 0,0 1 978,3 12 0,1 2 0,-2-4 0,-2 9 0,0-3-618,4 12 0,0-5 618,-3-36 0,0-2 0,6 19 0,1-1 125,-8-24 0,1-3-125,11 40 0,-5-21 2387,5-14-2387,-1-2 0,5-7 0,2 0 0,4-6 0,0 4 0,-6-10 0,5 10 3233,-5-10-3233,6 4 1815,-6-6-1815,-1 0 256,-5 0-256,0-6 0,5 19 0,-5-21 0,5 20 0,-5-22 0,-5 3 0,-1-5 0,-4-1 0,0-3 0,0-2 0,0-5 0,0 1 0,0-12 0,0 19 0,10 1 0,9 23 0,17 7 0,9 9 0,7 10 0,-5-1 0,3 5 0,-7-11 0,1 3-438,-4-5 0,3 5 1,-2-3 437,11 15 0,-3-5 0,-13-13 0,0-1 0,6 6 0,-2-1 0,11 25 0,-19-38 0,0 1-148,17 35 148,-4-12 0,-8-16 0,-2-7 0,0-8 0,-7-7 0,4 0 1302,-5-6-1302,13 6 159,3 10-159,6 2 0,-6 4 0,4-2 0,-10-5 0,12 15 0,-11-7 0,-1 5 0,-9-15 0,-6-3 0,-7-11 0,4 6 0,-9-11 0,0 2 0,-6-6 0,-4-2 0,0-1 0,0 4 0,0-4 0,0 0 0,0 4 0,4-9 0,1 9 0,8-4 0,2 5 0,9 1 0,-3 4 0,10 4 0,-9 3 0,9-3 0,-9 1 0,-2-8 0,-1 4 0,-9-11 0,3-1 0,-5-5 0,1 1 0,-1-1 0,1 1 0,4 12 0,-3-4 0,3 10 0,-3-8 0,-1-1 0,1 1 0,-1-5 0,-4 0 0,-1-6 0,-1-3 0,-2 2 0,2-3 0,-3 5 0,4-1 0,-3 0 0,6-3 0,-2-2 0,3-3 0,0 0 0,10 0-6784,43 0 6784,-6 0-15,33 0 15,-20 0 0,3 0 0,0 6 0,-3 0 0,6 11 0,-23-4 0,1-2 6776,-28-3-6776,-5-7 23,-5 4-23,3-5 0,-7 0 0,3 0 0,-4 0 0,4-5 0,-4 0 0,4-4 0,-4 5 0,-1-4 0,1 3 0,-1 0 0,1-2 0,0 2 0,-1-8 0,6-2 0,0-4 0,5 5 0,0-4 0,3-1 0,-6 4 0,0-2 0,-7 12 0,0-3 0,-5 0 0,0-1 0,-4-19 0,-10-1 0,-3-23 0,-4 1 0,-3-3 0,-16-37 0,15 26 0,1-3 0,1 9 0,2 0 0,1-6 0,1-4 0,-2-8 0,1-2-1179,-2-10 1,1-2 1178,4 0 0,0-1 0,-5-5 0,2-1 0,7 7 0,-1 0 0,-6 0 0,-1 2 0,5 5 0,-2 0 0,-5 2 0,-3-4 0,2 14 0,-1-3 0,-1 2 0,-5-12 0,0 1 0,5 18 0,-1-1 0,0 4 0,-4-9 0,0 3-819,0 3 1,-1 0 818,-4-5 0,0-1 0,3-4 0,0-2 0,-3 0 0,1 0 0,4-6 0,2 0 0,-4 0 0,0 0 0,2-6 0,2 0 0,3 9 0,2 3 0,3 8 0,1 2 0,0 5 0,3 1 0,5 11 0,0 1 0,-5-1 0,-1 0 0,-1-46-45,-3 34 45,5-4 0,2 20 0,-1-5 2138,-4 7-2138,-7-21 0,-1 9 0,-6-24 0,5 10 0,-2-8 0,0-8 0,0-3 0,13 42 0,0-2 0,-1-4 0,1 1 1844,-13-31-1844,13 31 0,0 2 0,-12-22 0,5 16 0,-2-2 0,5 12 0,-1 0 0,-6-8 0,0 0 0,4 7 0,0 0-746,-26-35 746,21 31 0,0-2 0,1 7 0,0 0 0,-5-14 0,0-6 0,-4-19 0,1-4 0,2 7 0,1-1-686,11 18 1,1-2 0,2 3 685,-6-15 0,5 6 0,11 20 0,2 2-92,-7-6 0,1 2 92,9-17 0,-6-14 0,7 23 0,0 10 0,0 17 0,0 11 711,0 7-711,0 6 2117,0 4-2117,0 1 215,-3 3-215,-5 5 0,2-2 0,-17-17 0,9-10 0,-36-35 0,22 21 0,-27-18 0,19 20 0,-6-2 0,1 3 0,14 13 0,-4 5 0,11 8 0,0 4 0,7 1 0,4 5 0,0 0 0,1 4 0,3 3 0,2 2 0,3 3 0,0 8 0,0-1 0,0 7 0,0-8 0,0-1 0,0-4 0,0-1 0,0 1 0,0-5 0,0 0 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9T15:46:05.828"/>
    </inkml:context>
    <inkml:brush xml:id="br0">
      <inkml:brushProperty name="width" value="0.025" units="cm"/>
      <inkml:brushProperty name="height" value="0.025" units="cm"/>
      <inkml:brushProperty name="color" value="#00A0D7"/>
    </inkml:brush>
  </inkml:definitions>
  <inkml:trace contextRef="#ctx0" brushRef="#br0">6799 4341 24575,'0'-33'0,"0"4"0,0-15 0,0 12 0,0-12 0,0-2 0,6-8 0,2-10 0,2-2 0,5-13 0,-2 0 0,-1 1 0,0 18 0,-4-33 0,3 20 0,-9-7 0,4 0 0,-6 11 0,0 8 0,0 8 0,0 0 0,0-12 0,-6 8 0,-11-11 0,-16 6 0,-6 6 0,-19-11 0,18 10 0,-19-9 0,14 8 0,-8-7 0,1-1 0,1 8 0,-1-6 0,1 6 0,-9-16 0,5 7-404,22 25 1,-2 1 403,-27-28 0,23 27 0,-1-1 0,3-1 0,0 0 0,-7-1 0,0-1 0,2-3 0,1 1 0,-31-18 0,31 28 0,0 1 0,-28-18 0,-7-7 0,2 2 0,9 7 0,-1 1 0,-17-4 0,5 1 0,33 30 0,-1 0 0,0-3 0,0 0 0,-3 3 0,-2-1 0,-6-8 0,-2 0 0,-1 3 0,-1 0 0,-7-8 0,0-1 0,4 4 0,1 0-829,-6-4 0,1-1 829,4 1 0,1 1 0,0 2 0,2 3-297,16 7 1,0 2 296,-5 1 0,-1 0 0,0-1 0,1 1 0,2 4 0,0 0 0,-6-2 0,2 1 0,-17-3 0,8 11 714,7-5-714,-5 6 1670,12 1-1670,-12-1 674,12 5-674,-12-4 0,5 10 0,0-5 0,-5 6 0,12 0 0,-12 0 0,5 0 0,-7 0 0,0 0 0,-8 0 0,6 0 0,-5 0 0,-20 11 0,12-2 0,-14 8 0,21-4 0,-8 0 0,19-1 0,-35 8 0,42-7 0,-32 12 0,10-5 0,8 0 0,-19 5 0,20-5 0,-14 6 0,7-1 0,-6 7 0,-2 2 0,13-2 0,-10 5 0,20 1 0,-13 1 0,4 5 0,2-7 0,3-5 0,4 3 0,2-11 0,2 5 0,7-6 0,6-2 0,2 1 0,6-6 0,0 3 0,5-8 0,2 8 0,9-5 0,-3 5 0,8-5 0,-4 4 0,5 2 0,-1 0 0,0 4 0,5 0 0,-4 2 0,-1 19 0,-2-10 0,-3 10 0,4-7 0,0 0 0,-5 7 0,3 0 0,2 7 0,1 2 0,8 0 0,-3 5 0,5-5 0,0 6 0,0 1 0,0 0 0,0 0 0,12 16 0,8-12 0,13 20 0,5-14 0,9 10 0,-13-17 0,-4-11 0,1-2 0,3 7 0,-7-13 0,0-1 0,15 4 0,-4 1 0,19 9 0,-12-7 0,14 7 0,-3-7 0,10 1 0,3 9 0,-28-30 0,1 1 0,-3 3 0,0 0 0,3-2 0,0-2 0,21 28 0,15-4 0,-21 4 0,17-3-1064,2 6 1064,-34-30 0,1-1 0,35 25 0,-35-28 0,2 1 0,11 10 0,1-1 0,-13-14 0,0-1-250,18 17 1,-3-1 249,7 1 0,-17-8 0,1 0 0,23 18 0,-23-20 0,1-1 0,32 25 0,-4-13 0,-34-17 0,0 0 0,44 17 0,0 0 0,-40-23 0,-2-1 0,19 14 0,26-10 0,-8 10-3133,-30-22 0,2 0 3133,-1 8 0,0 0 0,3-8 0,1-2 295,-1 3 1,4 1-296,35 4 0,2 0 0,-25-6 0,0 1-368,-6 1 0,3 2 0,-6 0 368,-2-1 0,-4-1 0,6 1 0,0 0-75,-5 2 0,-1 0 75,-4-6 0,0 0 0,4 6 0,-1 0 0,-2-6 0,-2 0 0,39 12 0,2-6 0,-16-1 0,2-6 0,-2 0 0,-10-7 0,-15 0 0,5 0 0,-12 0 5939,5 0-5939,8 0 138,-18 0-138,31 0 1643,-23 0-1643,26 0 0,-13 0 0,13 0 0,14 0 0,-21 0 0,10-5 772,-34 3-772,-7-3 0,0 1 0,-7 3 0,-6-8 0,5 3 0,-5 1 0,6-9 0,0 7 0,6-9 0,-4 1 0,10-2 0,-10 0 0,4-3 0,-6 4 0,0-5 0,0 0 0,-6 1 0,5 0 0,4-8 0,-7 6 0,7-12 0,-15 8 0,8-6 0,-5 1 0,4-2 0,-5 2 0,0 0 0,-5-6 0,3 10 0,-8-9 0,3 15 0,-4-8 0,0 8 0,0-3 0,-1 5 0,1-5 0,4-5 0,-4 3 0,4-2 0,-5 14 0,0 1 0,-1 4 0,-3 1 0,2-1 0,-6-3 0,-6 7 0,3-2 0,-6 7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05T07:33:36.232"/>
    </inkml:context>
    <inkml:brush xml:id="br0">
      <inkml:brushProperty name="width" value="0.025" units="cm"/>
      <inkml:brushProperty name="height" value="0.025" units="cm"/>
      <inkml:brushProperty name="color" value="#008C3A"/>
    </inkml:brush>
  </inkml:definitions>
  <inkml:trace contextRef="#ctx0" brushRef="#br0">1 1 24575,'0'0'0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3953-2DD5-3887-5D1F-F2B31C798C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29D7E6-1124-A2E3-EF16-C998A2A55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BD56E3-14A0-5146-AF75-51F979C73292}"/>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5" name="Footer Placeholder 4">
            <a:extLst>
              <a:ext uri="{FF2B5EF4-FFF2-40B4-BE49-F238E27FC236}">
                <a16:creationId xmlns:a16="http://schemas.microsoft.com/office/drawing/2014/main" id="{3828DB37-B9C9-453A-19A4-1B7405ECBF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F8B24-22F4-BE19-7B18-AB23A7368253}"/>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401000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09DED-ADAC-10AD-B377-AE6EC3061F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1A6560-ABB9-224A-083A-3A4DF9F188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A7429-1758-EAE2-9292-7CB53841895A}"/>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5" name="Footer Placeholder 4">
            <a:extLst>
              <a:ext uri="{FF2B5EF4-FFF2-40B4-BE49-F238E27FC236}">
                <a16:creationId xmlns:a16="http://schemas.microsoft.com/office/drawing/2014/main" id="{08A3EA0D-B7BF-83DE-9E3E-B57E981379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819D02-5451-BD6C-30D2-D89BCD3EAEFA}"/>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1304179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410A62-37C7-4149-C109-8C493A3DF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97C349-83E2-8060-E0F2-B254EDE800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A17FC9-EB26-2883-6538-30FA52D16044}"/>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5" name="Footer Placeholder 4">
            <a:extLst>
              <a:ext uri="{FF2B5EF4-FFF2-40B4-BE49-F238E27FC236}">
                <a16:creationId xmlns:a16="http://schemas.microsoft.com/office/drawing/2014/main" id="{78CE1222-10F6-F277-2E30-D9BF771FB8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E58C25-3A2A-0B73-544D-9B26215BA9CD}"/>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391510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79A9E-E372-0BD4-361C-8478595E8D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942480-26BB-3CE6-4162-7163453335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2ED376-A2BD-F05F-7BA7-251A40459734}"/>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5" name="Footer Placeholder 4">
            <a:extLst>
              <a:ext uri="{FF2B5EF4-FFF2-40B4-BE49-F238E27FC236}">
                <a16:creationId xmlns:a16="http://schemas.microsoft.com/office/drawing/2014/main" id="{093FD88E-4BAC-B837-842F-9D79C115E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AC8D89-8ED1-9566-E1CF-B2AD74C740F3}"/>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217244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935C0-51D7-56E0-E8B2-899147F901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150F05-85DE-330B-BACB-57F5E23E99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AD69A8-0097-4B0E-0DB2-5777C7D5AA33}"/>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5" name="Footer Placeholder 4">
            <a:extLst>
              <a:ext uri="{FF2B5EF4-FFF2-40B4-BE49-F238E27FC236}">
                <a16:creationId xmlns:a16="http://schemas.microsoft.com/office/drawing/2014/main" id="{9E510A93-1E11-CBF7-59DA-7FC72009E8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66EEB8-6140-00AD-95C6-E09C8FE24E8C}"/>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817658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9D975-0F88-AC8A-16DC-8E433B0338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ECD0AF-BCFB-AA2A-7B53-4D81CA9B09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A79280-B84C-97E2-56D8-E137BC7EB8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464E2C-A0DF-A591-485F-F881415F1F28}"/>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6" name="Footer Placeholder 5">
            <a:extLst>
              <a:ext uri="{FF2B5EF4-FFF2-40B4-BE49-F238E27FC236}">
                <a16:creationId xmlns:a16="http://schemas.microsoft.com/office/drawing/2014/main" id="{78065FE6-0A1A-92A3-CD11-71D5AA0D8D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C5C416-3B6C-6383-B9FF-94F2EFB3FE15}"/>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84719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75A42-6AF8-4920-A863-32FA90F03B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A0DEC2-64CE-D829-6C7A-40719F3A2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CF865-044B-D0C3-4DF4-6D540472AF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137D43-55A7-5EEB-A890-BE006CBFF1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7E81D3-847B-E44C-FC92-983CFD8DD4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A53A38-6487-8026-6C81-88740AA881FB}"/>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8" name="Footer Placeholder 7">
            <a:extLst>
              <a:ext uri="{FF2B5EF4-FFF2-40B4-BE49-F238E27FC236}">
                <a16:creationId xmlns:a16="http://schemas.microsoft.com/office/drawing/2014/main" id="{67187962-F17E-56BB-B495-4071D89436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D2E06C-693E-4D4B-C884-67B2913B5EA8}"/>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248111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B9AEE-6BA0-A3B1-9247-02C293B528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466879-8F1F-00BB-FCE1-0717E7925C18}"/>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4" name="Footer Placeholder 3">
            <a:extLst>
              <a:ext uri="{FF2B5EF4-FFF2-40B4-BE49-F238E27FC236}">
                <a16:creationId xmlns:a16="http://schemas.microsoft.com/office/drawing/2014/main" id="{B35778DC-A4EA-1B84-02A6-C97FBB0363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665B18-B4B2-8375-6F83-836EF5963A9B}"/>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168796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43D9EB-94FD-6390-6363-2260683C6B53}"/>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3" name="Footer Placeholder 2">
            <a:extLst>
              <a:ext uri="{FF2B5EF4-FFF2-40B4-BE49-F238E27FC236}">
                <a16:creationId xmlns:a16="http://schemas.microsoft.com/office/drawing/2014/main" id="{8FD9B365-984B-2279-B290-ACC9B6E925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AE8B64-A071-49A8-EEB3-075FE92F10AB}"/>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366997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332EF-9CAE-BF90-0E9A-7EE7462489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595A52-C83F-16C9-90EF-77D6976690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89340B-F6F9-C6F0-97EE-8556098D64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BCDFF3-E530-06EB-CA5C-F6A360D58C93}"/>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6" name="Footer Placeholder 5">
            <a:extLst>
              <a:ext uri="{FF2B5EF4-FFF2-40B4-BE49-F238E27FC236}">
                <a16:creationId xmlns:a16="http://schemas.microsoft.com/office/drawing/2014/main" id="{FE8F636E-D386-2906-3B76-194FDBF6C1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9A5D62-DA4D-C9A1-D26E-055CEE8A4EC2}"/>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106918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0065-6027-82F6-54EF-1CEF822A08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D32C96-1799-AAF0-4582-11379CB218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A953B5-00F5-57DE-8137-F5C8D9623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7ED692-7F1F-9118-0058-0762F009D7C1}"/>
              </a:ext>
            </a:extLst>
          </p:cNvPr>
          <p:cNvSpPr>
            <a:spLocks noGrp="1"/>
          </p:cNvSpPr>
          <p:nvPr>
            <p:ph type="dt" sz="half" idx="10"/>
          </p:nvPr>
        </p:nvSpPr>
        <p:spPr/>
        <p:txBody>
          <a:bodyPr/>
          <a:lstStyle/>
          <a:p>
            <a:fld id="{F6112F77-DEA8-4F4E-BB7B-753AA7CD9AB1}" type="datetimeFigureOut">
              <a:rPr lang="en-US" smtClean="0"/>
              <a:t>1/30/24</a:t>
            </a:fld>
            <a:endParaRPr lang="en-US"/>
          </a:p>
        </p:txBody>
      </p:sp>
      <p:sp>
        <p:nvSpPr>
          <p:cNvPr id="6" name="Footer Placeholder 5">
            <a:extLst>
              <a:ext uri="{FF2B5EF4-FFF2-40B4-BE49-F238E27FC236}">
                <a16:creationId xmlns:a16="http://schemas.microsoft.com/office/drawing/2014/main" id="{333D5D8A-7AA8-092B-BBC9-05CE7AE15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240B05-4522-5062-7EB2-03C64B2E3AC6}"/>
              </a:ext>
            </a:extLst>
          </p:cNvPr>
          <p:cNvSpPr>
            <a:spLocks noGrp="1"/>
          </p:cNvSpPr>
          <p:nvPr>
            <p:ph type="sldNum" sz="quarter" idx="12"/>
          </p:nvPr>
        </p:nvSpPr>
        <p:spPr/>
        <p:txBody>
          <a:bodyPr/>
          <a:lstStyle/>
          <a:p>
            <a:fld id="{C7AB8374-8520-F44D-B507-5D81E1F1B452}" type="slidenum">
              <a:rPr lang="en-US" smtClean="0"/>
              <a:t>‹#›</a:t>
            </a:fld>
            <a:endParaRPr lang="en-US"/>
          </a:p>
        </p:txBody>
      </p:sp>
    </p:spTree>
    <p:extLst>
      <p:ext uri="{BB962C8B-B14F-4D97-AF65-F5344CB8AC3E}">
        <p14:creationId xmlns:p14="http://schemas.microsoft.com/office/powerpoint/2010/main" val="3140134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833A9B-E98D-26BF-36BE-A4AB2FD0C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7F76D3-3C09-1BA9-ADFA-4355133C61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7B681E-E8A4-B560-F942-4F1D3582FA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12F77-DEA8-4F4E-BB7B-753AA7CD9AB1}" type="datetimeFigureOut">
              <a:rPr lang="en-US" smtClean="0"/>
              <a:t>1/30/24</a:t>
            </a:fld>
            <a:endParaRPr lang="en-US"/>
          </a:p>
        </p:txBody>
      </p:sp>
      <p:sp>
        <p:nvSpPr>
          <p:cNvPr id="5" name="Footer Placeholder 4">
            <a:extLst>
              <a:ext uri="{FF2B5EF4-FFF2-40B4-BE49-F238E27FC236}">
                <a16:creationId xmlns:a16="http://schemas.microsoft.com/office/drawing/2014/main" id="{C7A27E92-B444-1BC4-1462-B797FBAC47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D07B69-DEB0-EF49-1824-87B10DF408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B8374-8520-F44D-B507-5D81E1F1B452}" type="slidenum">
              <a:rPr lang="en-US" smtClean="0"/>
              <a:t>‹#›</a:t>
            </a:fld>
            <a:endParaRPr lang="en-US"/>
          </a:p>
        </p:txBody>
      </p:sp>
    </p:spTree>
    <p:extLst>
      <p:ext uri="{BB962C8B-B14F-4D97-AF65-F5344CB8AC3E}">
        <p14:creationId xmlns:p14="http://schemas.microsoft.com/office/powerpoint/2010/main" val="1030521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customXml" Target="../ink/ink32.xml"/><Relationship Id="rId13" Type="http://schemas.openxmlformats.org/officeDocument/2006/relationships/image" Target="../media/image7.png"/><Relationship Id="rId18" Type="http://schemas.openxmlformats.org/officeDocument/2006/relationships/customXml" Target="../ink/ink35.xml"/><Relationship Id="rId3" Type="http://schemas.openxmlformats.org/officeDocument/2006/relationships/image" Target="../media/image3.png"/><Relationship Id="rId7" Type="http://schemas.openxmlformats.org/officeDocument/2006/relationships/image" Target="../media/image5.png"/><Relationship Id="rId17" Type="http://schemas.openxmlformats.org/officeDocument/2006/relationships/image" Target="../media/image9.png"/><Relationship Id="rId2" Type="http://schemas.openxmlformats.org/officeDocument/2006/relationships/customXml" Target="../ink/ink29.xml"/><Relationship Id="rId16" Type="http://schemas.openxmlformats.org/officeDocument/2006/relationships/customXml" Target="../ink/ink34.xml"/><Relationship Id="rId1" Type="http://schemas.openxmlformats.org/officeDocument/2006/relationships/slideLayout" Target="../slideLayouts/slideLayout2.xml"/><Relationship Id="rId6" Type="http://schemas.openxmlformats.org/officeDocument/2006/relationships/customXml" Target="../ink/ink31.xml"/><Relationship Id="rId5" Type="http://schemas.openxmlformats.org/officeDocument/2006/relationships/image" Target="../media/image4.png"/><Relationship Id="rId15" Type="http://schemas.openxmlformats.org/officeDocument/2006/relationships/image" Target="../media/image8.png"/><Relationship Id="rId19" Type="http://schemas.openxmlformats.org/officeDocument/2006/relationships/image" Target="../media/image6.png"/><Relationship Id="rId4" Type="http://schemas.openxmlformats.org/officeDocument/2006/relationships/customXml" Target="../ink/ink30.xml"/><Relationship Id="rId14" Type="http://schemas.openxmlformats.org/officeDocument/2006/relationships/customXml" Target="../ink/ink3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36.xml"/><Relationship Id="rId1" Type="http://schemas.openxmlformats.org/officeDocument/2006/relationships/slideLayout" Target="../slideLayouts/slideLayout2.xml"/><Relationship Id="rId5" Type="http://schemas.openxmlformats.org/officeDocument/2006/relationships/image" Target="../media/image90.png"/><Relationship Id="rId4" Type="http://schemas.openxmlformats.org/officeDocument/2006/relationships/customXml" Target="../ink/ink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3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customXml" Target="../ink/ink42.xml"/><Relationship Id="rId13" Type="http://schemas.openxmlformats.org/officeDocument/2006/relationships/image" Target="../media/image18.png"/><Relationship Id="rId18" Type="http://schemas.openxmlformats.org/officeDocument/2006/relationships/customXml" Target="../ink/ink47.xml"/><Relationship Id="rId3" Type="http://schemas.openxmlformats.org/officeDocument/2006/relationships/image" Target="../media/image13.png"/><Relationship Id="rId21" Type="http://schemas.openxmlformats.org/officeDocument/2006/relationships/image" Target="../media/image22.png"/><Relationship Id="rId7" Type="http://schemas.openxmlformats.org/officeDocument/2006/relationships/image" Target="../media/image15.png"/><Relationship Id="rId12" Type="http://schemas.openxmlformats.org/officeDocument/2006/relationships/customXml" Target="../ink/ink44.xml"/><Relationship Id="rId17" Type="http://schemas.openxmlformats.org/officeDocument/2006/relationships/image" Target="../media/image20.png"/><Relationship Id="rId2" Type="http://schemas.openxmlformats.org/officeDocument/2006/relationships/customXml" Target="../ink/ink39.xml"/><Relationship Id="rId16" Type="http://schemas.openxmlformats.org/officeDocument/2006/relationships/customXml" Target="../ink/ink46.xml"/><Relationship Id="rId20" Type="http://schemas.openxmlformats.org/officeDocument/2006/relationships/customXml" Target="../ink/ink48.xml"/><Relationship Id="rId1" Type="http://schemas.openxmlformats.org/officeDocument/2006/relationships/slideLayout" Target="../slideLayouts/slideLayout6.xml"/><Relationship Id="rId6" Type="http://schemas.openxmlformats.org/officeDocument/2006/relationships/customXml" Target="../ink/ink41.xml"/><Relationship Id="rId11" Type="http://schemas.openxmlformats.org/officeDocument/2006/relationships/image" Target="../media/image17.png"/><Relationship Id="rId5" Type="http://schemas.openxmlformats.org/officeDocument/2006/relationships/image" Target="../media/image14.png"/><Relationship Id="rId15" Type="http://schemas.openxmlformats.org/officeDocument/2006/relationships/image" Target="../media/image19.png"/><Relationship Id="rId23" Type="http://schemas.openxmlformats.org/officeDocument/2006/relationships/image" Target="../media/image23.png"/><Relationship Id="rId10" Type="http://schemas.openxmlformats.org/officeDocument/2006/relationships/customXml" Target="../ink/ink43.xml"/><Relationship Id="rId19" Type="http://schemas.openxmlformats.org/officeDocument/2006/relationships/image" Target="../media/image21.png"/><Relationship Id="rId4" Type="http://schemas.openxmlformats.org/officeDocument/2006/relationships/customXml" Target="../ink/ink40.xml"/><Relationship Id="rId9" Type="http://schemas.openxmlformats.org/officeDocument/2006/relationships/image" Target="../media/image16.png"/><Relationship Id="rId14" Type="http://schemas.openxmlformats.org/officeDocument/2006/relationships/customXml" Target="../ink/ink45.xml"/><Relationship Id="rId22" Type="http://schemas.openxmlformats.org/officeDocument/2006/relationships/customXml" Target="../ink/ink4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openxmlformats.org/officeDocument/2006/relationships/customXml" Target="../ink/ink53.xml"/><Relationship Id="rId3" Type="http://schemas.openxmlformats.org/officeDocument/2006/relationships/image" Target="../media/image12.png"/><Relationship Id="rId7" Type="http://schemas.openxmlformats.org/officeDocument/2006/relationships/image" Target="../media/image5.png"/><Relationship Id="rId2" Type="http://schemas.openxmlformats.org/officeDocument/2006/relationships/customXml" Target="../ink/ink50.xml"/><Relationship Id="rId1" Type="http://schemas.openxmlformats.org/officeDocument/2006/relationships/slideLayout" Target="../slideLayouts/slideLayout2.xml"/><Relationship Id="rId6" Type="http://schemas.openxmlformats.org/officeDocument/2006/relationships/customXml" Target="../ink/ink52.xml"/><Relationship Id="rId5" Type="http://schemas.openxmlformats.org/officeDocument/2006/relationships/image" Target="../media/image4.png"/><Relationship Id="rId4" Type="http://schemas.openxmlformats.org/officeDocument/2006/relationships/customXml" Target="../ink/ink51.xml"/><Relationship Id="rId9" Type="http://schemas.openxmlformats.org/officeDocument/2006/relationships/image" Target="../media/image24.png"/></Relationships>
</file>

<file path=ppt/slides/_rels/slide24.xml.rels><?xml version="1.0" encoding="UTF-8" standalone="yes"?>
<Relationships xmlns="http://schemas.openxmlformats.org/package/2006/relationships"><Relationship Id="rId3" Type="http://schemas.openxmlformats.org/officeDocument/2006/relationships/image" Target="../media/image240.png"/><Relationship Id="rId7" Type="http://schemas.openxmlformats.org/officeDocument/2006/relationships/image" Target="../media/image5.png"/><Relationship Id="rId2" Type="http://schemas.openxmlformats.org/officeDocument/2006/relationships/customXml" Target="../ink/ink54.xml"/><Relationship Id="rId1" Type="http://schemas.openxmlformats.org/officeDocument/2006/relationships/slideLayout" Target="../slideLayouts/slideLayout2.xml"/><Relationship Id="rId6" Type="http://schemas.openxmlformats.org/officeDocument/2006/relationships/customXml" Target="../ink/ink56.xml"/><Relationship Id="rId5" Type="http://schemas.openxmlformats.org/officeDocument/2006/relationships/image" Target="../media/image4.png"/><Relationship Id="rId4" Type="http://schemas.openxmlformats.org/officeDocument/2006/relationships/customXml" Target="../ink/ink5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customXml" Target="../ink/ink60.xml"/><Relationship Id="rId13" Type="http://schemas.openxmlformats.org/officeDocument/2006/relationships/image" Target="../media/image32.png"/><Relationship Id="rId18" Type="http://schemas.openxmlformats.org/officeDocument/2006/relationships/customXml" Target="../ink/ink65.xml"/><Relationship Id="rId3" Type="http://schemas.openxmlformats.org/officeDocument/2006/relationships/image" Target="../media/image27.png"/><Relationship Id="rId21" Type="http://schemas.openxmlformats.org/officeDocument/2006/relationships/image" Target="../media/image36.png"/><Relationship Id="rId7" Type="http://schemas.openxmlformats.org/officeDocument/2006/relationships/image" Target="../media/image29.png"/><Relationship Id="rId12" Type="http://schemas.openxmlformats.org/officeDocument/2006/relationships/customXml" Target="../ink/ink62.xml"/><Relationship Id="rId17" Type="http://schemas.openxmlformats.org/officeDocument/2006/relationships/image" Target="../media/image34.png"/><Relationship Id="rId2" Type="http://schemas.openxmlformats.org/officeDocument/2006/relationships/customXml" Target="../ink/ink57.xml"/><Relationship Id="rId16" Type="http://schemas.openxmlformats.org/officeDocument/2006/relationships/customXml" Target="../ink/ink64.xml"/><Relationship Id="rId20" Type="http://schemas.openxmlformats.org/officeDocument/2006/relationships/customXml" Target="../ink/ink66.xml"/><Relationship Id="rId1" Type="http://schemas.openxmlformats.org/officeDocument/2006/relationships/slideLayout" Target="../slideLayouts/slideLayout6.xml"/><Relationship Id="rId6" Type="http://schemas.openxmlformats.org/officeDocument/2006/relationships/customXml" Target="../ink/ink59.xml"/><Relationship Id="rId11" Type="http://schemas.openxmlformats.org/officeDocument/2006/relationships/image" Target="../media/image31.png"/><Relationship Id="rId5" Type="http://schemas.openxmlformats.org/officeDocument/2006/relationships/image" Target="../media/image28.png"/><Relationship Id="rId15" Type="http://schemas.openxmlformats.org/officeDocument/2006/relationships/image" Target="../media/image33.png"/><Relationship Id="rId23" Type="http://schemas.openxmlformats.org/officeDocument/2006/relationships/image" Target="../media/image37.png"/><Relationship Id="rId10" Type="http://schemas.openxmlformats.org/officeDocument/2006/relationships/customXml" Target="../ink/ink61.xml"/><Relationship Id="rId19" Type="http://schemas.openxmlformats.org/officeDocument/2006/relationships/image" Target="../media/image35.png"/><Relationship Id="rId4" Type="http://schemas.openxmlformats.org/officeDocument/2006/relationships/customXml" Target="../ink/ink58.xml"/><Relationship Id="rId9" Type="http://schemas.openxmlformats.org/officeDocument/2006/relationships/image" Target="../media/image30.png"/><Relationship Id="rId14" Type="http://schemas.openxmlformats.org/officeDocument/2006/relationships/customXml" Target="../ink/ink63.xml"/><Relationship Id="rId22" Type="http://schemas.openxmlformats.org/officeDocument/2006/relationships/customXml" Target="../ink/ink6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ustomXml" Target="../ink/ink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customXml" Target="../ink/ink6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customXml" Target="../ink/ink6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customXml" Target="../ink/ink70.xml"/><Relationship Id="rId1" Type="http://schemas.openxmlformats.org/officeDocument/2006/relationships/slideLayout" Target="../slideLayouts/slideLayout6.xml"/><Relationship Id="rId5" Type="http://schemas.openxmlformats.org/officeDocument/2006/relationships/image" Target="../media/image39.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customXml" Target="../ink/ink7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customXml" Target="../ink/ink75.xml"/><Relationship Id="rId13" Type="http://schemas.openxmlformats.org/officeDocument/2006/relationships/image" Target="../media/image46.png"/><Relationship Id="rId3" Type="http://schemas.openxmlformats.org/officeDocument/2006/relationships/image" Target="../media/image41.png"/><Relationship Id="rId7" Type="http://schemas.openxmlformats.org/officeDocument/2006/relationships/image" Target="../media/image43.png"/><Relationship Id="rId12" Type="http://schemas.openxmlformats.org/officeDocument/2006/relationships/customXml" Target="../ink/ink77.xml"/><Relationship Id="rId2" Type="http://schemas.openxmlformats.org/officeDocument/2006/relationships/customXml" Target="../ink/ink72.xml"/><Relationship Id="rId1" Type="http://schemas.openxmlformats.org/officeDocument/2006/relationships/slideLayout" Target="../slideLayouts/slideLayout6.xml"/><Relationship Id="rId6" Type="http://schemas.openxmlformats.org/officeDocument/2006/relationships/customXml" Target="../ink/ink74.xml"/><Relationship Id="rId11" Type="http://schemas.openxmlformats.org/officeDocument/2006/relationships/image" Target="../media/image45.png"/><Relationship Id="rId5" Type="http://schemas.openxmlformats.org/officeDocument/2006/relationships/image" Target="../media/image42.png"/><Relationship Id="rId15" Type="http://schemas.openxmlformats.org/officeDocument/2006/relationships/image" Target="../media/image47.png"/><Relationship Id="rId10" Type="http://schemas.openxmlformats.org/officeDocument/2006/relationships/customXml" Target="../ink/ink76.xml"/><Relationship Id="rId4" Type="http://schemas.openxmlformats.org/officeDocument/2006/relationships/customXml" Target="../ink/ink73.xml"/><Relationship Id="rId9" Type="http://schemas.openxmlformats.org/officeDocument/2006/relationships/image" Target="../media/image44.png"/><Relationship Id="rId14" Type="http://schemas.openxmlformats.org/officeDocument/2006/relationships/customXml" Target="../ink/ink7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3" Type="http://schemas.openxmlformats.org/officeDocument/2006/relationships/image" Target="../media/image49.png"/><Relationship Id="rId3" Type="http://schemas.openxmlformats.org/officeDocument/2006/relationships/image" Target="../media/image100.png"/><Relationship Id="rId12" Type="http://schemas.openxmlformats.org/officeDocument/2006/relationships/customXml" Target="../ink/ink83.xml"/><Relationship Id="rId2" Type="http://schemas.openxmlformats.org/officeDocument/2006/relationships/customXml" Target="../ink/ink79.xml"/><Relationship Id="rId1" Type="http://schemas.openxmlformats.org/officeDocument/2006/relationships/slideLayout" Target="../slideLayouts/slideLayout6.xml"/><Relationship Id="rId6" Type="http://schemas.openxmlformats.org/officeDocument/2006/relationships/customXml" Target="../ink/ink81.xml"/><Relationship Id="rId11" Type="http://schemas.openxmlformats.org/officeDocument/2006/relationships/image" Target="../media/image48.png"/><Relationship Id="rId5" Type="http://schemas.openxmlformats.org/officeDocument/2006/relationships/image" Target="../media/image110.png"/><Relationship Id="rId15" Type="http://schemas.openxmlformats.org/officeDocument/2006/relationships/image" Target="../media/image50.png"/><Relationship Id="rId10" Type="http://schemas.openxmlformats.org/officeDocument/2006/relationships/customXml" Target="../ink/ink82.xml"/><Relationship Id="rId4" Type="http://schemas.openxmlformats.org/officeDocument/2006/relationships/customXml" Target="../ink/ink80.xml"/><Relationship Id="rId9" Type="http://schemas.openxmlformats.org/officeDocument/2006/relationships/image" Target="../media/image260.png"/><Relationship Id="rId14" Type="http://schemas.openxmlformats.org/officeDocument/2006/relationships/customXml" Target="../ink/ink84.xml"/></Relationships>
</file>

<file path=ppt/slides/_rels/slide4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customXml" Target="../ink/ink85.xml"/><Relationship Id="rId2" Type="http://schemas.openxmlformats.org/officeDocument/2006/relationships/image" Target="../media/image7.emf"/><Relationship Id="rId1" Type="http://schemas.openxmlformats.org/officeDocument/2006/relationships/slideLayout" Target="../slideLayouts/slideLayout7.xml"/><Relationship Id="rId4" Type="http://schemas.openxmlformats.org/officeDocument/2006/relationships/image" Target="../media/image52.png"/></Relationships>
</file>

<file path=ppt/slides/_rels/slide53.xml.rels><?xml version="1.0" encoding="UTF-8" standalone="yes"?>
<Relationships xmlns="http://schemas.openxmlformats.org/package/2006/relationships"><Relationship Id="rId3" Type="http://schemas.openxmlformats.org/officeDocument/2006/relationships/customXml" Target="../ink/ink86.xml"/><Relationship Id="rId2" Type="http://schemas.openxmlformats.org/officeDocument/2006/relationships/image" Target="../media/image8.emf"/><Relationship Id="rId1" Type="http://schemas.openxmlformats.org/officeDocument/2006/relationships/slideLayout" Target="../slideLayouts/slideLayout7.xml"/><Relationship Id="rId4" Type="http://schemas.openxmlformats.org/officeDocument/2006/relationships/image" Target="../media/image54.png"/></Relationships>
</file>

<file path=ppt/slides/_rels/slide5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NULL"/><Relationship Id="rId18" Type="http://schemas.openxmlformats.org/officeDocument/2006/relationships/customXml" Target="../ink/ink11.xm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customXml" Target="../ink/ink8.xml"/><Relationship Id="rId17" Type="http://schemas.openxmlformats.org/officeDocument/2006/relationships/image" Target="NULL"/><Relationship Id="rId2" Type="http://schemas.openxmlformats.org/officeDocument/2006/relationships/customXml" Target="../ink/ink3.xml"/><Relationship Id="rId16" Type="http://schemas.openxmlformats.org/officeDocument/2006/relationships/customXml" Target="../ink/ink10.xml"/><Relationship Id="rId1" Type="http://schemas.openxmlformats.org/officeDocument/2006/relationships/slideLayout" Target="../slideLayouts/slideLayout6.xml"/><Relationship Id="rId6" Type="http://schemas.openxmlformats.org/officeDocument/2006/relationships/customXml" Target="../ink/ink5.xm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0" Type="http://schemas.openxmlformats.org/officeDocument/2006/relationships/customXml" Target="../ink/ink7.xml"/><Relationship Id="rId19" Type="http://schemas.openxmlformats.org/officeDocument/2006/relationships/image" Target="NULL"/><Relationship Id="rId4" Type="http://schemas.openxmlformats.org/officeDocument/2006/relationships/customXml" Target="../ink/ink4.xml"/><Relationship Id="rId9" Type="http://schemas.openxmlformats.org/officeDocument/2006/relationships/image" Target="NULL"/><Relationship Id="rId14" Type="http://schemas.openxmlformats.org/officeDocument/2006/relationships/customXml" Target="../ink/ink9.xml"/></Relationships>
</file>

<file path=ppt/slides/_rels/slide7.xml.rels><?xml version="1.0" encoding="UTF-8" standalone="yes"?>
<Relationships xmlns="http://schemas.openxmlformats.org/package/2006/relationships"><Relationship Id="rId13" Type="http://schemas.openxmlformats.org/officeDocument/2006/relationships/image" Target="NULL"/><Relationship Id="rId18" Type="http://schemas.openxmlformats.org/officeDocument/2006/relationships/customXml" Target="../ink/ink20.xml"/><Relationship Id="rId26" Type="http://schemas.openxmlformats.org/officeDocument/2006/relationships/customXml" Target="../ink/ink24.xml"/><Relationship Id="rId3" Type="http://schemas.openxmlformats.org/officeDocument/2006/relationships/image" Target="NULL"/><Relationship Id="rId21" Type="http://schemas.openxmlformats.org/officeDocument/2006/relationships/image" Target="NULL"/><Relationship Id="rId34" Type="http://schemas.openxmlformats.org/officeDocument/2006/relationships/customXml" Target="../ink/ink28.xml"/><Relationship Id="rId7" Type="http://schemas.openxmlformats.org/officeDocument/2006/relationships/image" Target="NULL"/><Relationship Id="rId12" Type="http://schemas.openxmlformats.org/officeDocument/2006/relationships/customXml" Target="../ink/ink17.xml"/><Relationship Id="rId17" Type="http://schemas.openxmlformats.org/officeDocument/2006/relationships/image" Target="NULL"/><Relationship Id="rId25" Type="http://schemas.openxmlformats.org/officeDocument/2006/relationships/image" Target="NULL"/><Relationship Id="rId33" Type="http://schemas.openxmlformats.org/officeDocument/2006/relationships/image" Target="NULL"/><Relationship Id="rId2" Type="http://schemas.openxmlformats.org/officeDocument/2006/relationships/customXml" Target="../ink/ink12.xml"/><Relationship Id="rId16" Type="http://schemas.openxmlformats.org/officeDocument/2006/relationships/customXml" Target="../ink/ink19.xml"/><Relationship Id="rId20" Type="http://schemas.openxmlformats.org/officeDocument/2006/relationships/customXml" Target="../ink/ink21.xml"/><Relationship Id="rId29" Type="http://schemas.openxmlformats.org/officeDocument/2006/relationships/image" Target="NULL"/><Relationship Id="rId1" Type="http://schemas.openxmlformats.org/officeDocument/2006/relationships/slideLayout" Target="../slideLayouts/slideLayout6.xml"/><Relationship Id="rId6" Type="http://schemas.openxmlformats.org/officeDocument/2006/relationships/customXml" Target="../ink/ink14.xml"/><Relationship Id="rId11" Type="http://schemas.openxmlformats.org/officeDocument/2006/relationships/image" Target="NULL"/><Relationship Id="rId24" Type="http://schemas.openxmlformats.org/officeDocument/2006/relationships/customXml" Target="../ink/ink23.xml"/><Relationship Id="rId32" Type="http://schemas.openxmlformats.org/officeDocument/2006/relationships/customXml" Target="../ink/ink27.xml"/><Relationship Id="rId5" Type="http://schemas.openxmlformats.org/officeDocument/2006/relationships/image" Target="NULL"/><Relationship Id="rId15" Type="http://schemas.openxmlformats.org/officeDocument/2006/relationships/image" Target="NULL"/><Relationship Id="rId23" Type="http://schemas.openxmlformats.org/officeDocument/2006/relationships/image" Target="NULL"/><Relationship Id="rId28" Type="http://schemas.openxmlformats.org/officeDocument/2006/relationships/customXml" Target="../ink/ink25.xml"/><Relationship Id="rId10" Type="http://schemas.openxmlformats.org/officeDocument/2006/relationships/customXml" Target="../ink/ink16.xml"/><Relationship Id="rId19" Type="http://schemas.openxmlformats.org/officeDocument/2006/relationships/image" Target="NULL"/><Relationship Id="rId31" Type="http://schemas.openxmlformats.org/officeDocument/2006/relationships/image" Target="NULL"/><Relationship Id="rId4" Type="http://schemas.openxmlformats.org/officeDocument/2006/relationships/customXml" Target="../ink/ink13.xml"/><Relationship Id="rId9" Type="http://schemas.openxmlformats.org/officeDocument/2006/relationships/image" Target="NULL"/><Relationship Id="rId14" Type="http://schemas.openxmlformats.org/officeDocument/2006/relationships/customXml" Target="../ink/ink18.xml"/><Relationship Id="rId22" Type="http://schemas.openxmlformats.org/officeDocument/2006/relationships/customXml" Target="../ink/ink22.xml"/><Relationship Id="rId27" Type="http://schemas.openxmlformats.org/officeDocument/2006/relationships/image" Target="NULL"/><Relationship Id="rId30" Type="http://schemas.openxmlformats.org/officeDocument/2006/relationships/customXml" Target="../ink/ink26.xml"/><Relationship Id="rId35" Type="http://schemas.openxmlformats.org/officeDocument/2006/relationships/image" Target="NULL"/><Relationship Id="rId8" Type="http://schemas.openxmlformats.org/officeDocument/2006/relationships/customXml" Target="../ink/ink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BF47C-2845-B23B-E283-2DF4DD2484AB}"/>
              </a:ext>
            </a:extLst>
          </p:cNvPr>
          <p:cNvSpPr>
            <a:spLocks noGrp="1"/>
          </p:cNvSpPr>
          <p:nvPr>
            <p:ph type="ctrTitle"/>
          </p:nvPr>
        </p:nvSpPr>
        <p:spPr/>
        <p:txBody>
          <a:bodyPr/>
          <a:lstStyle/>
          <a:p>
            <a:r>
              <a:rPr lang="en-US" dirty="0"/>
              <a:t>Supply and Demand</a:t>
            </a:r>
          </a:p>
        </p:txBody>
      </p:sp>
      <p:sp>
        <p:nvSpPr>
          <p:cNvPr id="3" name="Subtitle 2">
            <a:extLst>
              <a:ext uri="{FF2B5EF4-FFF2-40B4-BE49-F238E27FC236}">
                <a16:creationId xmlns:a16="http://schemas.microsoft.com/office/drawing/2014/main" id="{2A0619E3-0FDA-6DC3-475E-8A26BB7F10E8}"/>
              </a:ext>
            </a:extLst>
          </p:cNvPr>
          <p:cNvSpPr>
            <a:spLocks noGrp="1"/>
          </p:cNvSpPr>
          <p:nvPr>
            <p:ph type="subTitle" idx="1"/>
          </p:nvPr>
        </p:nvSpPr>
        <p:spPr/>
        <p:txBody>
          <a:bodyPr/>
          <a:lstStyle/>
          <a:p>
            <a:r>
              <a:rPr lang="en-US" dirty="0"/>
              <a:t>Tuesday, Session 2</a:t>
            </a:r>
          </a:p>
        </p:txBody>
      </p:sp>
    </p:spTree>
    <p:extLst>
      <p:ext uri="{BB962C8B-B14F-4D97-AF65-F5344CB8AC3E}">
        <p14:creationId xmlns:p14="http://schemas.microsoft.com/office/powerpoint/2010/main" val="3833149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2F033-F82D-0B96-CEA4-6B549B9D4628}"/>
              </a:ext>
            </a:extLst>
          </p:cNvPr>
          <p:cNvSpPr>
            <a:spLocks noGrp="1"/>
          </p:cNvSpPr>
          <p:nvPr>
            <p:ph type="title"/>
          </p:nvPr>
        </p:nvSpPr>
        <p:spPr/>
        <p:txBody>
          <a:bodyPr/>
          <a:lstStyle/>
          <a:p>
            <a:pPr algn="ctr"/>
            <a:r>
              <a:rPr lang="en-US" dirty="0">
                <a:solidFill>
                  <a:schemeClr val="accent5">
                    <a:lumMod val="75000"/>
                  </a:schemeClr>
                </a:solidFill>
              </a:rPr>
              <a:t>For now, we assume the market is competitive—an idealized market structure</a:t>
            </a:r>
          </a:p>
        </p:txBody>
      </p:sp>
      <p:sp>
        <p:nvSpPr>
          <p:cNvPr id="3" name="Content Placeholder 2">
            <a:extLst>
              <a:ext uri="{FF2B5EF4-FFF2-40B4-BE49-F238E27FC236}">
                <a16:creationId xmlns:a16="http://schemas.microsoft.com/office/drawing/2014/main" id="{02F330E3-A482-34F3-1B54-C48229E573BF}"/>
              </a:ext>
            </a:extLst>
          </p:cNvPr>
          <p:cNvSpPr>
            <a:spLocks noGrp="1"/>
          </p:cNvSpPr>
          <p:nvPr>
            <p:ph idx="1"/>
          </p:nvPr>
        </p:nvSpPr>
        <p:spPr/>
        <p:txBody>
          <a:bodyPr>
            <a:normAutofit lnSpcReduction="10000"/>
          </a:bodyPr>
          <a:lstStyle/>
          <a:p>
            <a:r>
              <a:rPr lang="en-US" dirty="0"/>
              <a:t>Many buyers and sellers, so any one buyer or seller has a negligible influence</a:t>
            </a:r>
          </a:p>
          <a:p>
            <a:r>
              <a:rPr lang="en-US" dirty="0"/>
              <a:t>Firms are free to enter and exit the industry</a:t>
            </a:r>
          </a:p>
          <a:p>
            <a:r>
              <a:rPr lang="en-US" dirty="0"/>
              <a:t>All agents have full information</a:t>
            </a:r>
          </a:p>
          <a:p>
            <a:r>
              <a:rPr lang="en-US" dirty="0"/>
              <a:t>The good in question is identical among sellers so there’s no reason to buy from a particular seller (often unrealistic)</a:t>
            </a:r>
          </a:p>
          <a:p>
            <a:r>
              <a:rPr lang="en-US" dirty="0"/>
              <a:t>In a competitive market, we say the actors are “price-takers”…</a:t>
            </a:r>
          </a:p>
          <a:p>
            <a:r>
              <a:rPr lang="en-US" dirty="0"/>
              <a:t>They must sell and buy at the prevailing price</a:t>
            </a:r>
          </a:p>
          <a:p>
            <a:r>
              <a:rPr lang="en-US" dirty="0"/>
              <a:t>Sellers can’t charge more; buyers can’t pay less (unrealistic on the firm side—Apple, Volvo, Coke, </a:t>
            </a:r>
            <a:r>
              <a:rPr lang="en-US" dirty="0" err="1"/>
              <a:t>etc</a:t>
            </a:r>
            <a:r>
              <a:rPr lang="en-US" dirty="0"/>
              <a:t>)</a:t>
            </a:r>
          </a:p>
          <a:p>
            <a:endParaRPr lang="en-US" dirty="0"/>
          </a:p>
        </p:txBody>
      </p:sp>
    </p:spTree>
    <p:extLst>
      <p:ext uri="{BB962C8B-B14F-4D97-AF65-F5344CB8AC3E}">
        <p14:creationId xmlns:p14="http://schemas.microsoft.com/office/powerpoint/2010/main" val="3130295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10FC7-0103-1BA8-7C75-7CAEB506C9B1}"/>
              </a:ext>
            </a:extLst>
          </p:cNvPr>
          <p:cNvSpPr>
            <a:spLocks noGrp="1"/>
          </p:cNvSpPr>
          <p:nvPr>
            <p:ph type="title"/>
          </p:nvPr>
        </p:nvSpPr>
        <p:spPr/>
        <p:txBody>
          <a:bodyPr/>
          <a:lstStyle/>
          <a:p>
            <a:pPr algn="ctr"/>
            <a:r>
              <a:rPr lang="en-US" dirty="0"/>
              <a:t>The strawberry market: </a:t>
            </a:r>
            <a:br>
              <a:rPr lang="en-US" dirty="0"/>
            </a:br>
            <a:r>
              <a:rPr lang="en-US" dirty="0"/>
              <a:t>the demand side</a:t>
            </a:r>
          </a:p>
        </p:txBody>
      </p:sp>
      <p:sp>
        <p:nvSpPr>
          <p:cNvPr id="3" name="Content Placeholder 2">
            <a:extLst>
              <a:ext uri="{FF2B5EF4-FFF2-40B4-BE49-F238E27FC236}">
                <a16:creationId xmlns:a16="http://schemas.microsoft.com/office/drawing/2014/main" id="{B5246567-4884-68FA-6FB1-ED7E73314F86}"/>
              </a:ext>
            </a:extLst>
          </p:cNvPr>
          <p:cNvSpPr>
            <a:spLocks noGrp="1"/>
          </p:cNvSpPr>
          <p:nvPr>
            <p:ph idx="1"/>
          </p:nvPr>
        </p:nvSpPr>
        <p:spPr>
          <a:xfrm>
            <a:off x="838200" y="1825625"/>
            <a:ext cx="10515600" cy="4351338"/>
          </a:xfrm>
        </p:spPr>
        <p:txBody>
          <a:bodyPr>
            <a:normAutofit fontScale="92500" lnSpcReduction="10000"/>
          </a:bodyPr>
          <a:lstStyle/>
          <a:p>
            <a:r>
              <a:rPr lang="en-US" dirty="0"/>
              <a:t>There are many influences on </a:t>
            </a:r>
            <a:r>
              <a:rPr lang="en-US" dirty="0">
                <a:solidFill>
                  <a:srgbClr val="C9154B"/>
                </a:solidFill>
              </a:rPr>
              <a:t>potential strawberry buyers </a:t>
            </a:r>
            <a:r>
              <a:rPr lang="en-US" dirty="0"/>
              <a:t>deciding </a:t>
            </a:r>
            <a:r>
              <a:rPr lang="en-US" dirty="0">
                <a:solidFill>
                  <a:schemeClr val="accent6"/>
                </a:solidFill>
              </a:rPr>
              <a:t>how much to purchase (“Quantity demanded”)  </a:t>
            </a:r>
          </a:p>
          <a:p>
            <a:pPr lvl="1"/>
            <a:r>
              <a:rPr lang="en-US" dirty="0"/>
              <a:t>Their tastes 					</a:t>
            </a:r>
            <a:r>
              <a:rPr lang="en-US" dirty="0" err="1">
                <a:solidFill>
                  <a:schemeClr val="accent5">
                    <a:lumMod val="75000"/>
                  </a:schemeClr>
                </a:solidFill>
              </a:rPr>
              <a:t>Qd</a:t>
            </a:r>
            <a:r>
              <a:rPr lang="en-US" dirty="0">
                <a:solidFill>
                  <a:schemeClr val="accent5">
                    <a:lumMod val="75000"/>
                  </a:schemeClr>
                </a:solidFill>
              </a:rPr>
              <a:t> is our decision variable.</a:t>
            </a:r>
          </a:p>
          <a:p>
            <a:pPr lvl="1"/>
            <a:r>
              <a:rPr lang="en-US" dirty="0"/>
              <a:t>Their income</a:t>
            </a:r>
          </a:p>
          <a:p>
            <a:pPr lvl="1"/>
            <a:r>
              <a:rPr lang="en-US" dirty="0"/>
              <a:t>The price of strawberries				</a:t>
            </a:r>
            <a:endParaRPr lang="en-US" dirty="0">
              <a:solidFill>
                <a:schemeClr val="accent1">
                  <a:lumMod val="60000"/>
                  <a:lumOff val="40000"/>
                </a:schemeClr>
              </a:solidFill>
            </a:endParaRPr>
          </a:p>
          <a:p>
            <a:pPr lvl="1"/>
            <a:r>
              <a:rPr lang="en-US" dirty="0"/>
              <a:t>The prices of other products</a:t>
            </a:r>
          </a:p>
          <a:p>
            <a:pPr lvl="2"/>
            <a:r>
              <a:rPr lang="en-US" dirty="0"/>
              <a:t>Raspberries	       “Substitutes” bought </a:t>
            </a:r>
            <a:r>
              <a:rPr lang="en-US" b="1" dirty="0"/>
              <a:t>instead of </a:t>
            </a:r>
            <a:r>
              <a:rPr lang="en-US" dirty="0"/>
              <a:t>strawberries</a:t>
            </a:r>
          </a:p>
          <a:p>
            <a:pPr lvl="2"/>
            <a:r>
              <a:rPr lang="en-US" dirty="0"/>
              <a:t>Peaches</a:t>
            </a:r>
          </a:p>
          <a:p>
            <a:pPr lvl="2"/>
            <a:r>
              <a:rPr lang="en-US" dirty="0"/>
              <a:t>Cream		</a:t>
            </a:r>
          </a:p>
          <a:p>
            <a:pPr lvl="2"/>
            <a:r>
              <a:rPr lang="en-US" dirty="0"/>
              <a:t>Nutella		 “Complements” bought </a:t>
            </a:r>
            <a:r>
              <a:rPr lang="en-US" b="1" dirty="0"/>
              <a:t>along with</a:t>
            </a:r>
            <a:r>
              <a:rPr lang="en-US" dirty="0"/>
              <a:t> strawberries</a:t>
            </a:r>
          </a:p>
          <a:p>
            <a:pPr lvl="2"/>
            <a:r>
              <a:rPr lang="en-US" dirty="0"/>
              <a:t>Champagne</a:t>
            </a:r>
          </a:p>
          <a:p>
            <a:pPr lvl="1"/>
            <a:endParaRPr lang="en-US" dirty="0"/>
          </a:p>
          <a:p>
            <a:pPr lvl="1"/>
            <a:r>
              <a:rPr lang="en-US" dirty="0"/>
              <a:t>And other factors like population, expectations about the future, advertising</a:t>
            </a:r>
          </a:p>
          <a:p>
            <a:pPr marL="914400" lvl="2" indent="0">
              <a:buNone/>
            </a:pPr>
            <a:endParaRPr lang="en-US" dirty="0"/>
          </a:p>
          <a:p>
            <a:pPr marL="914400" lvl="2" indent="0">
              <a:buNone/>
            </a:pPr>
            <a:endParaRPr lang="en-US" dirty="0"/>
          </a:p>
          <a:p>
            <a:pPr lvl="1"/>
            <a:endParaRPr lang="en-US" dirty="0"/>
          </a:p>
          <a:p>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F6012BF5-D695-4900-31B6-57CCE4F44E25}"/>
                  </a:ext>
                </a:extLst>
              </p14:cNvPr>
              <p14:cNvContentPartPr/>
              <p14:nvPr/>
            </p14:nvContentPartPr>
            <p14:xfrm>
              <a:off x="3387823" y="3849710"/>
              <a:ext cx="371520" cy="628560"/>
            </p14:xfrm>
          </p:contentPart>
        </mc:Choice>
        <mc:Fallback xmlns="">
          <p:pic>
            <p:nvPicPr>
              <p:cNvPr id="4" name="Ink 3">
                <a:extLst>
                  <a:ext uri="{FF2B5EF4-FFF2-40B4-BE49-F238E27FC236}">
                    <a16:creationId xmlns:a16="http://schemas.microsoft.com/office/drawing/2014/main" id="{F6012BF5-D695-4900-31B6-57CCE4F44E25}"/>
                  </a:ext>
                </a:extLst>
              </p:cNvPr>
              <p:cNvPicPr/>
              <p:nvPr/>
            </p:nvPicPr>
            <p:blipFill>
              <a:blip r:embed="rId3"/>
              <a:stretch>
                <a:fillRect/>
              </a:stretch>
            </p:blipFill>
            <p:spPr>
              <a:xfrm>
                <a:off x="3383503" y="3845390"/>
                <a:ext cx="380160" cy="6372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FC434E01-BCCE-F0F2-7CE4-A4163BA3FB29}"/>
                  </a:ext>
                </a:extLst>
              </p14:cNvPr>
              <p14:cNvContentPartPr/>
              <p14:nvPr/>
            </p14:nvContentPartPr>
            <p14:xfrm>
              <a:off x="10723142" y="4281498"/>
              <a:ext cx="360" cy="5760"/>
            </p14:xfrm>
          </p:contentPart>
        </mc:Choice>
        <mc:Fallback xmlns="">
          <p:pic>
            <p:nvPicPr>
              <p:cNvPr id="9" name="Ink 8">
                <a:extLst>
                  <a:ext uri="{FF2B5EF4-FFF2-40B4-BE49-F238E27FC236}">
                    <a16:creationId xmlns:a16="http://schemas.microsoft.com/office/drawing/2014/main" id="{FC434E01-BCCE-F0F2-7CE4-A4163BA3FB29}"/>
                  </a:ext>
                </a:extLst>
              </p:cNvPr>
              <p:cNvPicPr/>
              <p:nvPr/>
            </p:nvPicPr>
            <p:blipFill>
              <a:blip r:embed="rId5"/>
              <a:stretch>
                <a:fillRect/>
              </a:stretch>
            </p:blipFill>
            <p:spPr>
              <a:xfrm>
                <a:off x="10717022" y="4275378"/>
                <a:ext cx="126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19CA157D-C77D-D31D-E34B-71D33AB719D5}"/>
                  </a:ext>
                </a:extLst>
              </p14:cNvPr>
              <p14:cNvContentPartPr/>
              <p14:nvPr/>
            </p14:nvContentPartPr>
            <p14:xfrm>
              <a:off x="11017982" y="2798658"/>
              <a:ext cx="360" cy="360"/>
            </p14:xfrm>
          </p:contentPart>
        </mc:Choice>
        <mc:Fallback xmlns="">
          <p:pic>
            <p:nvPicPr>
              <p:cNvPr id="10" name="Ink 9">
                <a:extLst>
                  <a:ext uri="{FF2B5EF4-FFF2-40B4-BE49-F238E27FC236}">
                    <a16:creationId xmlns:a16="http://schemas.microsoft.com/office/drawing/2014/main" id="{19CA157D-C77D-D31D-E34B-71D33AB719D5}"/>
                  </a:ext>
                </a:extLst>
              </p:cNvPr>
              <p:cNvPicPr/>
              <p:nvPr/>
            </p:nvPicPr>
            <p:blipFill>
              <a:blip r:embed="rId7"/>
              <a:stretch>
                <a:fillRect/>
              </a:stretch>
            </p:blipFill>
            <p:spPr>
              <a:xfrm>
                <a:off x="11011862" y="2792538"/>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5" name="Ink 14">
                <a:extLst>
                  <a:ext uri="{FF2B5EF4-FFF2-40B4-BE49-F238E27FC236}">
                    <a16:creationId xmlns:a16="http://schemas.microsoft.com/office/drawing/2014/main" id="{1EA08F50-874D-3CD8-A169-E793CD2A23F4}"/>
                  </a:ext>
                </a:extLst>
              </p14:cNvPr>
              <p14:cNvContentPartPr/>
              <p14:nvPr/>
            </p14:nvContentPartPr>
            <p14:xfrm>
              <a:off x="3754810" y="4478270"/>
              <a:ext cx="330120" cy="854640"/>
            </p14:xfrm>
          </p:contentPart>
        </mc:Choice>
        <mc:Fallback xmlns="">
          <p:pic>
            <p:nvPicPr>
              <p:cNvPr id="15" name="Ink 14">
                <a:extLst>
                  <a:ext uri="{FF2B5EF4-FFF2-40B4-BE49-F238E27FC236}">
                    <a16:creationId xmlns:a16="http://schemas.microsoft.com/office/drawing/2014/main" id="{1EA08F50-874D-3CD8-A169-E793CD2A23F4}"/>
                  </a:ext>
                </a:extLst>
              </p:cNvPr>
              <p:cNvPicPr/>
              <p:nvPr/>
            </p:nvPicPr>
            <p:blipFill>
              <a:blip r:embed="rId13"/>
              <a:stretch>
                <a:fillRect/>
              </a:stretch>
            </p:blipFill>
            <p:spPr>
              <a:xfrm>
                <a:off x="3750490" y="4473950"/>
                <a:ext cx="338760" cy="8632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5" name="Ink 4">
                <a:extLst>
                  <a:ext uri="{FF2B5EF4-FFF2-40B4-BE49-F238E27FC236}">
                    <a16:creationId xmlns:a16="http://schemas.microsoft.com/office/drawing/2014/main" id="{9339B645-166D-4AC9-199E-BA6D166EB397}"/>
                  </a:ext>
                </a:extLst>
              </p14:cNvPr>
              <p14:cNvContentPartPr/>
              <p14:nvPr/>
            </p14:nvContentPartPr>
            <p14:xfrm>
              <a:off x="5837091" y="2511823"/>
              <a:ext cx="1184400" cy="617040"/>
            </p14:xfrm>
          </p:contentPart>
        </mc:Choice>
        <mc:Fallback xmlns="">
          <p:pic>
            <p:nvPicPr>
              <p:cNvPr id="5" name="Ink 4">
                <a:extLst>
                  <a:ext uri="{FF2B5EF4-FFF2-40B4-BE49-F238E27FC236}">
                    <a16:creationId xmlns:a16="http://schemas.microsoft.com/office/drawing/2014/main" id="{9339B645-166D-4AC9-199E-BA6D166EB397}"/>
                  </a:ext>
                </a:extLst>
              </p:cNvPr>
              <p:cNvPicPr/>
              <p:nvPr/>
            </p:nvPicPr>
            <p:blipFill>
              <a:blip r:embed="rId15"/>
              <a:stretch>
                <a:fillRect/>
              </a:stretch>
            </p:blipFill>
            <p:spPr>
              <a:xfrm>
                <a:off x="5830971" y="2505703"/>
                <a:ext cx="1196640" cy="6292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6" name="Ink 5">
                <a:extLst>
                  <a:ext uri="{FF2B5EF4-FFF2-40B4-BE49-F238E27FC236}">
                    <a16:creationId xmlns:a16="http://schemas.microsoft.com/office/drawing/2014/main" id="{E2A8D6FC-729D-7768-1D91-94B385452DC2}"/>
                  </a:ext>
                </a:extLst>
              </p14:cNvPr>
              <p14:cNvContentPartPr/>
              <p14:nvPr/>
            </p14:nvContentPartPr>
            <p14:xfrm>
              <a:off x="6759771" y="2833663"/>
              <a:ext cx="229320" cy="252720"/>
            </p14:xfrm>
          </p:contentPart>
        </mc:Choice>
        <mc:Fallback xmlns="">
          <p:pic>
            <p:nvPicPr>
              <p:cNvPr id="6" name="Ink 5">
                <a:extLst>
                  <a:ext uri="{FF2B5EF4-FFF2-40B4-BE49-F238E27FC236}">
                    <a16:creationId xmlns:a16="http://schemas.microsoft.com/office/drawing/2014/main" id="{E2A8D6FC-729D-7768-1D91-94B385452DC2}"/>
                  </a:ext>
                </a:extLst>
              </p:cNvPr>
              <p:cNvPicPr/>
              <p:nvPr/>
            </p:nvPicPr>
            <p:blipFill>
              <a:blip r:embed="rId17"/>
              <a:stretch>
                <a:fillRect/>
              </a:stretch>
            </p:blipFill>
            <p:spPr>
              <a:xfrm>
                <a:off x="6753651" y="2827543"/>
                <a:ext cx="241560" cy="2649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7" name="Ink 6">
                <a:extLst>
                  <a:ext uri="{FF2B5EF4-FFF2-40B4-BE49-F238E27FC236}">
                    <a16:creationId xmlns:a16="http://schemas.microsoft.com/office/drawing/2014/main" id="{EF56BD40-BD34-1366-71EC-F19D3703E9B6}"/>
                  </a:ext>
                </a:extLst>
              </p14:cNvPr>
              <p14:cNvContentPartPr/>
              <p14:nvPr/>
            </p14:nvContentPartPr>
            <p14:xfrm>
              <a:off x="7192542" y="2283692"/>
              <a:ext cx="3315748" cy="819000"/>
            </p14:xfrm>
          </p:contentPart>
        </mc:Choice>
        <mc:Fallback xmlns="">
          <p:pic>
            <p:nvPicPr>
              <p:cNvPr id="7" name="Ink 6">
                <a:extLst>
                  <a:ext uri="{FF2B5EF4-FFF2-40B4-BE49-F238E27FC236}">
                    <a16:creationId xmlns:a16="http://schemas.microsoft.com/office/drawing/2014/main" id="{EF56BD40-BD34-1366-71EC-F19D3703E9B6}"/>
                  </a:ext>
                </a:extLst>
              </p:cNvPr>
              <p:cNvPicPr/>
              <p:nvPr/>
            </p:nvPicPr>
            <p:blipFill>
              <a:blip r:embed="rId19"/>
              <a:stretch>
                <a:fillRect/>
              </a:stretch>
            </p:blipFill>
            <p:spPr>
              <a:xfrm>
                <a:off x="7174541" y="2265692"/>
                <a:ext cx="3351390" cy="854640"/>
              </a:xfrm>
              <a:prstGeom prst="rect">
                <a:avLst/>
              </a:prstGeom>
            </p:spPr>
          </p:pic>
        </mc:Fallback>
      </mc:AlternateContent>
    </p:spTree>
    <p:extLst>
      <p:ext uri="{BB962C8B-B14F-4D97-AF65-F5344CB8AC3E}">
        <p14:creationId xmlns:p14="http://schemas.microsoft.com/office/powerpoint/2010/main" val="2451333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10FC7-0103-1BA8-7C75-7CAEB506C9B1}"/>
              </a:ext>
            </a:extLst>
          </p:cNvPr>
          <p:cNvSpPr>
            <a:spLocks noGrp="1"/>
          </p:cNvSpPr>
          <p:nvPr>
            <p:ph type="title"/>
          </p:nvPr>
        </p:nvSpPr>
        <p:spPr>
          <a:xfrm>
            <a:off x="363638" y="309307"/>
            <a:ext cx="10515600" cy="1325563"/>
          </a:xfrm>
        </p:spPr>
        <p:txBody>
          <a:bodyPr/>
          <a:lstStyle/>
          <a:p>
            <a:pPr algn="ctr"/>
            <a:r>
              <a:rPr lang="en-US" dirty="0">
                <a:solidFill>
                  <a:srgbClr val="FFA000"/>
                </a:solidFill>
              </a:rPr>
              <a:t>Direction of influences on demand: + or -?</a:t>
            </a:r>
          </a:p>
        </p:txBody>
      </p:sp>
      <p:sp>
        <p:nvSpPr>
          <p:cNvPr id="3" name="Content Placeholder 2">
            <a:extLst>
              <a:ext uri="{FF2B5EF4-FFF2-40B4-BE49-F238E27FC236}">
                <a16:creationId xmlns:a16="http://schemas.microsoft.com/office/drawing/2014/main" id="{B5246567-4884-68FA-6FB1-ED7E73314F86}"/>
              </a:ext>
            </a:extLst>
          </p:cNvPr>
          <p:cNvSpPr>
            <a:spLocks noGrp="1"/>
          </p:cNvSpPr>
          <p:nvPr>
            <p:ph idx="1"/>
          </p:nvPr>
        </p:nvSpPr>
        <p:spPr>
          <a:xfrm>
            <a:off x="838200" y="1543526"/>
            <a:ext cx="10515600" cy="4633437"/>
          </a:xfrm>
        </p:spPr>
        <p:txBody>
          <a:bodyPr>
            <a:normAutofit fontScale="85000" lnSpcReduction="20000"/>
          </a:bodyPr>
          <a:lstStyle/>
          <a:p>
            <a:pPr marL="0" indent="0">
              <a:buNone/>
            </a:pPr>
            <a:r>
              <a:rPr lang="en-US" dirty="0"/>
              <a:t>Influences on </a:t>
            </a:r>
            <a:r>
              <a:rPr lang="en-US" dirty="0">
                <a:solidFill>
                  <a:srgbClr val="C9154B"/>
                </a:solidFill>
              </a:rPr>
              <a:t>potential strawberry buyers </a:t>
            </a:r>
          </a:p>
          <a:p>
            <a:pPr marL="0" indent="0">
              <a:buNone/>
            </a:pPr>
            <a:r>
              <a:rPr lang="en-US" dirty="0"/>
              <a:t>		</a:t>
            </a:r>
          </a:p>
          <a:p>
            <a:pPr lvl="1"/>
            <a:r>
              <a:rPr lang="en-US" dirty="0"/>
              <a:t>Their tastes</a:t>
            </a:r>
            <a:r>
              <a:rPr lang="en-US" dirty="0">
                <a:solidFill>
                  <a:srgbClr val="FFA000"/>
                </a:solidFill>
              </a:rPr>
              <a:t> (how much to they like strawberries?)   </a:t>
            </a:r>
            <a:r>
              <a:rPr lang="en-US" sz="2800" dirty="0">
                <a:solidFill>
                  <a:srgbClr val="FFA000"/>
                </a:solidFill>
              </a:rPr>
              <a:t>+ </a:t>
            </a:r>
          </a:p>
          <a:p>
            <a:pPr lvl="1"/>
            <a:r>
              <a:rPr lang="en-US" dirty="0"/>
              <a:t>Their income    </a:t>
            </a:r>
            <a:r>
              <a:rPr lang="en-US" dirty="0">
                <a:solidFill>
                  <a:srgbClr val="FFA000"/>
                </a:solidFill>
              </a:rPr>
              <a:t>  </a:t>
            </a:r>
            <a:r>
              <a:rPr lang="en-US" sz="2400" dirty="0">
                <a:solidFill>
                  <a:srgbClr val="FFA000"/>
                </a:solidFill>
              </a:rPr>
              <a:t>+ </a:t>
            </a:r>
            <a:r>
              <a:rPr lang="en-US" dirty="0"/>
              <a:t>			</a:t>
            </a:r>
            <a:endParaRPr lang="en-US" sz="3200" dirty="0">
              <a:solidFill>
                <a:srgbClr val="FFA000"/>
              </a:solidFill>
            </a:endParaRPr>
          </a:p>
          <a:p>
            <a:pPr lvl="1"/>
            <a:r>
              <a:rPr lang="en-US" dirty="0"/>
              <a:t>The price of strawberries	</a:t>
            </a:r>
            <a:r>
              <a:rPr lang="en-US" sz="3500" dirty="0">
                <a:solidFill>
                  <a:srgbClr val="FFA000"/>
                </a:solidFill>
              </a:rPr>
              <a:t>-	</a:t>
            </a:r>
          </a:p>
          <a:p>
            <a:pPr lvl="1"/>
            <a:r>
              <a:rPr lang="en-US" dirty="0"/>
              <a:t>The prices of other products</a:t>
            </a:r>
          </a:p>
          <a:p>
            <a:pPr lvl="2"/>
            <a:r>
              <a:rPr lang="en-US" dirty="0"/>
              <a:t>Raspberries	          “Substitutes” bought </a:t>
            </a:r>
            <a:r>
              <a:rPr lang="en-US" b="1" dirty="0"/>
              <a:t>instead of</a:t>
            </a:r>
            <a:r>
              <a:rPr lang="en-US" dirty="0"/>
              <a:t> strawberries   </a:t>
            </a:r>
            <a:r>
              <a:rPr lang="en-US" sz="3500" dirty="0">
                <a:solidFill>
                  <a:srgbClr val="FFA000"/>
                </a:solidFill>
              </a:rPr>
              <a:t>+</a:t>
            </a:r>
          </a:p>
          <a:p>
            <a:pPr lvl="2"/>
            <a:r>
              <a:rPr lang="en-US" dirty="0"/>
              <a:t>Peaches</a:t>
            </a:r>
          </a:p>
          <a:p>
            <a:pPr marL="914400" lvl="2" indent="0">
              <a:buNone/>
            </a:pPr>
            <a:endParaRPr lang="en-US" dirty="0"/>
          </a:p>
          <a:p>
            <a:pPr lvl="2"/>
            <a:r>
              <a:rPr lang="en-US" dirty="0"/>
              <a:t>Cream		</a:t>
            </a:r>
          </a:p>
          <a:p>
            <a:pPr lvl="2"/>
            <a:r>
              <a:rPr lang="en-US" dirty="0"/>
              <a:t>Nutella		 	“Complements” bought </a:t>
            </a:r>
            <a:r>
              <a:rPr lang="en-US" b="1" dirty="0"/>
              <a:t>along with</a:t>
            </a:r>
            <a:r>
              <a:rPr lang="en-US" dirty="0"/>
              <a:t> strawberries  </a:t>
            </a:r>
            <a:r>
              <a:rPr lang="en-US" sz="3800" dirty="0">
                <a:solidFill>
                  <a:srgbClr val="FFA000"/>
                </a:solidFill>
              </a:rPr>
              <a:t>-</a:t>
            </a:r>
          </a:p>
          <a:p>
            <a:pPr lvl="2"/>
            <a:r>
              <a:rPr lang="en-US" dirty="0"/>
              <a:t>Champagne</a:t>
            </a:r>
          </a:p>
          <a:p>
            <a:pPr lvl="1"/>
            <a:endParaRPr lang="en-US" dirty="0"/>
          </a:p>
          <a:p>
            <a:pPr lvl="1"/>
            <a:r>
              <a:rPr lang="en-US" dirty="0"/>
              <a:t>And the other factors like population size  </a:t>
            </a:r>
            <a:r>
              <a:rPr lang="en-US" sz="3500" dirty="0">
                <a:solidFill>
                  <a:srgbClr val="FFA000"/>
                </a:solidFill>
              </a:rPr>
              <a:t>+</a:t>
            </a:r>
            <a:r>
              <a:rPr lang="en-US" dirty="0"/>
              <a:t>, ads </a:t>
            </a:r>
            <a:r>
              <a:rPr lang="en-US" sz="3100" dirty="0">
                <a:solidFill>
                  <a:srgbClr val="FFA000"/>
                </a:solidFill>
              </a:rPr>
              <a:t>+</a:t>
            </a:r>
            <a:r>
              <a:rPr lang="en-US" sz="3100" dirty="0"/>
              <a:t>, </a:t>
            </a:r>
            <a:r>
              <a:rPr lang="en-US" sz="2600" dirty="0"/>
              <a:t>expectations </a:t>
            </a:r>
            <a:r>
              <a:rPr lang="en-US" sz="2600" dirty="0">
                <a:solidFill>
                  <a:srgbClr val="FFA000"/>
                </a:solidFill>
              </a:rPr>
              <a:t>+ or -</a:t>
            </a:r>
            <a:r>
              <a:rPr lang="en-US" sz="3100" dirty="0">
                <a:solidFill>
                  <a:srgbClr val="FFA000"/>
                </a:solidFill>
              </a:rPr>
              <a:t> </a:t>
            </a:r>
            <a:endParaRPr lang="en-US" dirty="0"/>
          </a:p>
          <a:p>
            <a:pPr marL="914400" lvl="2" indent="0">
              <a:buNone/>
            </a:pPr>
            <a:endParaRPr lang="en-US" dirty="0"/>
          </a:p>
          <a:p>
            <a:pPr marL="914400" lvl="2" indent="0">
              <a:buNone/>
            </a:pPr>
            <a:endParaRPr lang="en-US" dirty="0"/>
          </a:p>
          <a:p>
            <a:pPr lvl="1"/>
            <a:endParaRPr lang="en-US" dirty="0"/>
          </a:p>
          <a:p>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F6012BF5-D695-4900-31B6-57CCE4F44E25}"/>
                  </a:ext>
                </a:extLst>
              </p14:cNvPr>
              <p14:cNvContentPartPr/>
              <p14:nvPr/>
            </p14:nvContentPartPr>
            <p14:xfrm>
              <a:off x="3515928" y="3687014"/>
              <a:ext cx="371520" cy="628560"/>
            </p14:xfrm>
          </p:contentPart>
        </mc:Choice>
        <mc:Fallback xmlns="">
          <p:pic>
            <p:nvPicPr>
              <p:cNvPr id="4" name="Ink 3">
                <a:extLst>
                  <a:ext uri="{FF2B5EF4-FFF2-40B4-BE49-F238E27FC236}">
                    <a16:creationId xmlns:a16="http://schemas.microsoft.com/office/drawing/2014/main" id="{F6012BF5-D695-4900-31B6-57CCE4F44E25}"/>
                  </a:ext>
                </a:extLst>
              </p:cNvPr>
              <p:cNvPicPr/>
              <p:nvPr/>
            </p:nvPicPr>
            <p:blipFill>
              <a:blip r:embed="rId3"/>
              <a:stretch>
                <a:fillRect/>
              </a:stretch>
            </p:blipFill>
            <p:spPr>
              <a:xfrm>
                <a:off x="3511608" y="3682694"/>
                <a:ext cx="380160" cy="6372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3E78BB32-1453-5526-E6AA-AD00E29254F3}"/>
                  </a:ext>
                </a:extLst>
              </p14:cNvPr>
              <p14:cNvContentPartPr/>
              <p14:nvPr/>
            </p14:nvContentPartPr>
            <p14:xfrm>
              <a:off x="3887448" y="4415554"/>
              <a:ext cx="349560" cy="898920"/>
            </p14:xfrm>
          </p:contentPart>
        </mc:Choice>
        <mc:Fallback xmlns="">
          <p:pic>
            <p:nvPicPr>
              <p:cNvPr id="7" name="Ink 6">
                <a:extLst>
                  <a:ext uri="{FF2B5EF4-FFF2-40B4-BE49-F238E27FC236}">
                    <a16:creationId xmlns:a16="http://schemas.microsoft.com/office/drawing/2014/main" id="{3E78BB32-1453-5526-E6AA-AD00E29254F3}"/>
                  </a:ext>
                </a:extLst>
              </p:cNvPr>
              <p:cNvPicPr/>
              <p:nvPr/>
            </p:nvPicPr>
            <p:blipFill>
              <a:blip r:embed="rId5"/>
              <a:stretch>
                <a:fillRect/>
              </a:stretch>
            </p:blipFill>
            <p:spPr>
              <a:xfrm>
                <a:off x="3883128" y="4411234"/>
                <a:ext cx="358200" cy="907560"/>
              </a:xfrm>
              <a:prstGeom prst="rect">
                <a:avLst/>
              </a:prstGeom>
            </p:spPr>
          </p:pic>
        </mc:Fallback>
      </mc:AlternateContent>
    </p:spTree>
    <p:extLst>
      <p:ext uri="{BB962C8B-B14F-4D97-AF65-F5344CB8AC3E}">
        <p14:creationId xmlns:p14="http://schemas.microsoft.com/office/powerpoint/2010/main" val="371093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A975F-D91F-CE86-B77C-43E27793AABA}"/>
              </a:ext>
            </a:extLst>
          </p:cNvPr>
          <p:cNvSpPr>
            <a:spLocks noGrp="1"/>
          </p:cNvSpPr>
          <p:nvPr>
            <p:ph type="title"/>
          </p:nvPr>
        </p:nvSpPr>
        <p:spPr/>
        <p:txBody>
          <a:bodyPr/>
          <a:lstStyle/>
          <a:p>
            <a:r>
              <a:rPr lang="en-US" dirty="0"/>
              <a:t>Something we don’t include in the list:</a:t>
            </a:r>
          </a:p>
        </p:txBody>
      </p:sp>
      <p:sp>
        <p:nvSpPr>
          <p:cNvPr id="3" name="Content Placeholder 2">
            <a:extLst>
              <a:ext uri="{FF2B5EF4-FFF2-40B4-BE49-F238E27FC236}">
                <a16:creationId xmlns:a16="http://schemas.microsoft.com/office/drawing/2014/main" id="{D17C9026-A57A-8F4A-80DC-3C3C88694644}"/>
              </a:ext>
            </a:extLst>
          </p:cNvPr>
          <p:cNvSpPr>
            <a:spLocks noGrp="1"/>
          </p:cNvSpPr>
          <p:nvPr>
            <p:ph idx="1"/>
          </p:nvPr>
        </p:nvSpPr>
        <p:spPr/>
        <p:txBody>
          <a:bodyPr>
            <a:normAutofit lnSpcReduction="10000"/>
          </a:bodyPr>
          <a:lstStyle/>
          <a:p>
            <a:r>
              <a:rPr lang="en-US" dirty="0">
                <a:solidFill>
                  <a:srgbClr val="FF4200"/>
                </a:solidFill>
              </a:rPr>
              <a:t>What’s happening on the seller side. No no no.</a:t>
            </a:r>
          </a:p>
          <a:p>
            <a:r>
              <a:rPr lang="en-US" dirty="0"/>
              <a:t>For instance, “there’s an ice storm in May and all the strawberry plants die” so demand falls. </a:t>
            </a:r>
            <a:r>
              <a:rPr lang="en-US" dirty="0">
                <a:solidFill>
                  <a:srgbClr val="FF4200"/>
                </a:solidFill>
              </a:rPr>
              <a:t>(wrong)</a:t>
            </a:r>
            <a:endParaRPr lang="en-US" dirty="0"/>
          </a:p>
          <a:p>
            <a:endParaRPr lang="en-US" dirty="0"/>
          </a:p>
          <a:p>
            <a:r>
              <a:rPr lang="en-US" dirty="0"/>
              <a:t>On the demand side, we’re asking “How much do buyers </a:t>
            </a:r>
            <a:r>
              <a:rPr lang="en-US" b="1" dirty="0"/>
              <a:t>want</a:t>
            </a:r>
            <a:r>
              <a:rPr lang="en-US" dirty="0"/>
              <a:t> if the price were X, Y, or Z?” Entirely hypothetical.</a:t>
            </a:r>
          </a:p>
          <a:p>
            <a:endParaRPr lang="en-US" dirty="0"/>
          </a:p>
          <a:p>
            <a:r>
              <a:rPr lang="en-US" dirty="0"/>
              <a:t>We’re not concerned with whether those quantities and prices are </a:t>
            </a:r>
            <a:r>
              <a:rPr lang="en-US" b="1" dirty="0"/>
              <a:t>possible/available</a:t>
            </a:r>
          </a:p>
          <a:p>
            <a:r>
              <a:rPr lang="en-US" dirty="0"/>
              <a:t>That info will come later</a:t>
            </a:r>
          </a:p>
          <a:p>
            <a:endParaRPr lang="en-US" dirty="0"/>
          </a:p>
        </p:txBody>
      </p:sp>
    </p:spTree>
    <p:extLst>
      <p:ext uri="{BB962C8B-B14F-4D97-AF65-F5344CB8AC3E}">
        <p14:creationId xmlns:p14="http://schemas.microsoft.com/office/powerpoint/2010/main" val="2161337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4A847-067F-4280-679C-C75BCA33B4E5}"/>
              </a:ext>
            </a:extLst>
          </p:cNvPr>
          <p:cNvSpPr>
            <a:spLocks noGrp="1"/>
          </p:cNvSpPr>
          <p:nvPr>
            <p:ph type="title"/>
          </p:nvPr>
        </p:nvSpPr>
        <p:spPr>
          <a:xfrm>
            <a:off x="838199" y="365125"/>
            <a:ext cx="10882745" cy="905535"/>
          </a:xfrm>
        </p:spPr>
        <p:txBody>
          <a:bodyPr/>
          <a:lstStyle/>
          <a:p>
            <a:pPr algn="ctr"/>
            <a:r>
              <a:rPr lang="en-US" dirty="0">
                <a:solidFill>
                  <a:schemeClr val="accent1">
                    <a:lumMod val="75000"/>
                  </a:schemeClr>
                </a:solidFill>
              </a:rPr>
              <a:t>On a 2-d diagram, we can only fit two variables</a:t>
            </a:r>
          </a:p>
        </p:txBody>
      </p:sp>
      <p:sp>
        <p:nvSpPr>
          <p:cNvPr id="3" name="Content Placeholder 2">
            <a:extLst>
              <a:ext uri="{FF2B5EF4-FFF2-40B4-BE49-F238E27FC236}">
                <a16:creationId xmlns:a16="http://schemas.microsoft.com/office/drawing/2014/main" id="{8EBA65C3-DD89-229F-9FEF-D35E7C409980}"/>
              </a:ext>
            </a:extLst>
          </p:cNvPr>
          <p:cNvSpPr>
            <a:spLocks noGrp="1"/>
          </p:cNvSpPr>
          <p:nvPr>
            <p:ph idx="1"/>
          </p:nvPr>
        </p:nvSpPr>
        <p:spPr>
          <a:xfrm>
            <a:off x="838200" y="1270660"/>
            <a:ext cx="10515600" cy="5427023"/>
          </a:xfrm>
        </p:spPr>
        <p:txBody>
          <a:bodyPr>
            <a:normAutofit lnSpcReduction="10000"/>
          </a:bodyPr>
          <a:lstStyle/>
          <a:p>
            <a:r>
              <a:rPr lang="en-US" dirty="0"/>
              <a:t>One will be QUANTITY of strawberries desired: the buyers’ choice, ranging from 0 to a large amount of strawberries</a:t>
            </a:r>
          </a:p>
          <a:p>
            <a:r>
              <a:rPr lang="en-US" dirty="0"/>
              <a:t>We have to choose one other variable from the list of relevant influences on strawberry demand from the last two slides</a:t>
            </a:r>
          </a:p>
          <a:p>
            <a:r>
              <a:rPr lang="en-US" dirty="0"/>
              <a:t>This is model-building! What to include, what to discard!</a:t>
            </a:r>
          </a:p>
          <a:p>
            <a:pPr marL="0" indent="0">
              <a:buNone/>
            </a:pPr>
            <a:endParaRPr lang="en-US" dirty="0"/>
          </a:p>
          <a:p>
            <a:r>
              <a:rPr lang="en-US" dirty="0">
                <a:solidFill>
                  <a:srgbClr val="C9154B"/>
                </a:solidFill>
              </a:rPr>
              <a:t>We pick THE PRICE OF STRAWBERRIES as the second variable! </a:t>
            </a:r>
          </a:p>
          <a:p>
            <a:pPr marL="0" indent="0">
              <a:buNone/>
            </a:pPr>
            <a:endParaRPr lang="en-US" dirty="0">
              <a:solidFill>
                <a:srgbClr val="C9154B"/>
              </a:solidFill>
            </a:endParaRPr>
          </a:p>
          <a:p>
            <a:r>
              <a:rPr lang="en-US" dirty="0"/>
              <a:t>Why?  (1) The price is likely an important</a:t>
            </a:r>
            <a:r>
              <a:rPr lang="en-US" dirty="0">
                <a:solidFill>
                  <a:srgbClr val="FFA000"/>
                </a:solidFill>
              </a:rPr>
              <a:t>*</a:t>
            </a:r>
            <a:r>
              <a:rPr lang="en-US" dirty="0"/>
              <a:t> influence (2) Firms care about price as well (3) In a market economy, prices are flexible. When the price moves, </a:t>
            </a:r>
            <a:r>
              <a:rPr lang="en-US" b="1" dirty="0"/>
              <a:t>both buyers and sellers respond to the signal </a:t>
            </a:r>
            <a:r>
              <a:rPr lang="en-US" dirty="0"/>
              <a:t>(5) This is a key feature of a market! More on this later</a:t>
            </a:r>
          </a:p>
          <a:p>
            <a:pPr marL="0" indent="0">
              <a:buNone/>
            </a:pPr>
            <a:endParaRPr lang="en-US" dirty="0"/>
          </a:p>
        </p:txBody>
      </p:sp>
      <p:sp>
        <p:nvSpPr>
          <p:cNvPr id="4" name="TextBox 3">
            <a:extLst>
              <a:ext uri="{FF2B5EF4-FFF2-40B4-BE49-F238E27FC236}">
                <a16:creationId xmlns:a16="http://schemas.microsoft.com/office/drawing/2014/main" id="{F31428A9-D30F-3917-28A4-ACE7125E2215}"/>
              </a:ext>
            </a:extLst>
          </p:cNvPr>
          <p:cNvSpPr txBox="1"/>
          <p:nvPr/>
        </p:nvSpPr>
        <p:spPr>
          <a:xfrm>
            <a:off x="4885193" y="6292820"/>
            <a:ext cx="5569814" cy="400110"/>
          </a:xfrm>
          <a:prstGeom prst="rect">
            <a:avLst/>
          </a:prstGeom>
          <a:noFill/>
        </p:spPr>
        <p:txBody>
          <a:bodyPr wrap="square" rtlCol="0">
            <a:spAutoFit/>
          </a:bodyPr>
          <a:lstStyle/>
          <a:p>
            <a:r>
              <a:rPr lang="en-US" dirty="0">
                <a:solidFill>
                  <a:srgbClr val="FFA000"/>
                </a:solidFill>
              </a:rPr>
              <a:t>*</a:t>
            </a:r>
            <a:r>
              <a:rPr lang="en-US" sz="2000" dirty="0">
                <a:solidFill>
                  <a:srgbClr val="FFA000"/>
                </a:solidFill>
              </a:rPr>
              <a:t>Although not necessarily the MOST important</a:t>
            </a:r>
          </a:p>
        </p:txBody>
      </p:sp>
    </p:spTree>
    <p:extLst>
      <p:ext uri="{BB962C8B-B14F-4D97-AF65-F5344CB8AC3E}">
        <p14:creationId xmlns:p14="http://schemas.microsoft.com/office/powerpoint/2010/main" val="3815859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demand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p:nvPr/>
        </p:nvCxnSpPr>
        <p:spPr>
          <a:xfrm>
            <a:off x="3669475" y="2588821"/>
            <a:ext cx="3182587" cy="2838202"/>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7220197" y="6044540"/>
            <a:ext cx="2470741" cy="369332"/>
          </a:xfrm>
          <a:prstGeom prst="rect">
            <a:avLst/>
          </a:prstGeom>
          <a:noFill/>
        </p:spPr>
        <p:txBody>
          <a:bodyPr wrap="none" rtlCol="0">
            <a:spAutoFit/>
          </a:bodyPr>
          <a:lstStyle/>
          <a:p>
            <a:r>
              <a:rPr lang="en-US" dirty="0"/>
              <a:t>Quantity of strawberries</a:t>
            </a:r>
          </a:p>
        </p:txBody>
      </p:sp>
      <p:sp>
        <p:nvSpPr>
          <p:cNvPr id="13" name="TextBox 12">
            <a:extLst>
              <a:ext uri="{FF2B5EF4-FFF2-40B4-BE49-F238E27FC236}">
                <a16:creationId xmlns:a16="http://schemas.microsoft.com/office/drawing/2014/main" id="{9EDB3078-C6EC-2ED5-0DD3-231EC4B2D2C1}"/>
              </a:ext>
            </a:extLst>
          </p:cNvPr>
          <p:cNvSpPr txBox="1"/>
          <p:nvPr/>
        </p:nvSpPr>
        <p:spPr>
          <a:xfrm>
            <a:off x="7695210" y="2470068"/>
            <a:ext cx="4364135" cy="3139321"/>
          </a:xfrm>
          <a:prstGeom prst="rect">
            <a:avLst/>
          </a:prstGeom>
          <a:noFill/>
        </p:spPr>
        <p:txBody>
          <a:bodyPr wrap="square" rtlCol="0">
            <a:spAutoFit/>
          </a:bodyPr>
          <a:lstStyle/>
          <a:p>
            <a:r>
              <a:rPr lang="en-US" dirty="0">
                <a:solidFill>
                  <a:srgbClr val="C9154B"/>
                </a:solidFill>
              </a:rPr>
              <a:t>The negative slope contains key info:</a:t>
            </a:r>
          </a:p>
          <a:p>
            <a:r>
              <a:rPr lang="en-US" dirty="0">
                <a:solidFill>
                  <a:srgbClr val="C9154B"/>
                </a:solidFill>
              </a:rPr>
              <a:t>As price goes DOWN, quantity demanded </a:t>
            </a:r>
          </a:p>
          <a:p>
            <a:r>
              <a:rPr lang="en-US" dirty="0">
                <a:solidFill>
                  <a:srgbClr val="C9154B"/>
                </a:solidFill>
              </a:rPr>
              <a:t>RISES</a:t>
            </a:r>
          </a:p>
          <a:p>
            <a:r>
              <a:rPr lang="en-US" dirty="0">
                <a:solidFill>
                  <a:srgbClr val="C9154B"/>
                </a:solidFill>
              </a:rPr>
              <a:t>“The law of demand”</a:t>
            </a:r>
          </a:p>
          <a:p>
            <a:endParaRPr lang="en-US" dirty="0">
              <a:solidFill>
                <a:srgbClr val="C9154B"/>
              </a:solidFill>
            </a:endParaRPr>
          </a:p>
          <a:p>
            <a:r>
              <a:rPr lang="en-US" dirty="0">
                <a:solidFill>
                  <a:srgbClr val="A147FF"/>
                </a:solidFill>
              </a:rPr>
              <a:t>We are treating price as the independent or CAUSAL variable here. Quantity demanded is the dependent or RESPONSIVE variable</a:t>
            </a:r>
          </a:p>
          <a:p>
            <a:endParaRPr lang="en-US" dirty="0">
              <a:solidFill>
                <a:srgbClr val="C9154B"/>
              </a:solidFill>
            </a:endParaRPr>
          </a:p>
          <a:p>
            <a:r>
              <a:rPr lang="en-US" dirty="0">
                <a:solidFill>
                  <a:srgbClr val="00B0F0"/>
                </a:solidFill>
              </a:rPr>
              <a:t>By the time we’re done, we will have</a:t>
            </a:r>
          </a:p>
          <a:p>
            <a:r>
              <a:rPr lang="en-US" dirty="0">
                <a:solidFill>
                  <a:srgbClr val="00B0F0"/>
                </a:solidFill>
              </a:rPr>
              <a:t>predicted both price and quantity.</a:t>
            </a:r>
          </a:p>
        </p:txBody>
      </p:sp>
      <p:sp>
        <p:nvSpPr>
          <p:cNvPr id="14" name="TextBox 13">
            <a:extLst>
              <a:ext uri="{FF2B5EF4-FFF2-40B4-BE49-F238E27FC236}">
                <a16:creationId xmlns:a16="http://schemas.microsoft.com/office/drawing/2014/main" id="{C2FA5968-C2B3-B4B1-BBAA-3ADC90501C89}"/>
              </a:ext>
            </a:extLst>
          </p:cNvPr>
          <p:cNvSpPr txBox="1"/>
          <p:nvPr/>
        </p:nvSpPr>
        <p:spPr>
          <a:xfrm>
            <a:off x="623374" y="2927543"/>
            <a:ext cx="2029979" cy="2031325"/>
          </a:xfrm>
          <a:prstGeom prst="rect">
            <a:avLst/>
          </a:prstGeom>
          <a:noFill/>
        </p:spPr>
        <p:txBody>
          <a:bodyPr wrap="none" rtlCol="0">
            <a:spAutoFit/>
          </a:bodyPr>
          <a:lstStyle/>
          <a:p>
            <a:r>
              <a:rPr lang="en-US" dirty="0">
                <a:solidFill>
                  <a:schemeClr val="accent4">
                    <a:lumMod val="75000"/>
                  </a:schemeClr>
                </a:solidFill>
              </a:rPr>
              <a:t>All the other</a:t>
            </a:r>
          </a:p>
          <a:p>
            <a:r>
              <a:rPr lang="en-US" dirty="0">
                <a:solidFill>
                  <a:schemeClr val="accent4">
                    <a:lumMod val="75000"/>
                  </a:schemeClr>
                </a:solidFill>
              </a:rPr>
              <a:t>influences on </a:t>
            </a:r>
          </a:p>
          <a:p>
            <a:r>
              <a:rPr lang="en-US" dirty="0">
                <a:solidFill>
                  <a:schemeClr val="accent4">
                    <a:lumMod val="75000"/>
                  </a:schemeClr>
                </a:solidFill>
              </a:rPr>
              <a:t>strawberry demand</a:t>
            </a:r>
          </a:p>
          <a:p>
            <a:r>
              <a:rPr lang="en-US" dirty="0">
                <a:solidFill>
                  <a:schemeClr val="accent4">
                    <a:lumMod val="75000"/>
                  </a:schemeClr>
                </a:solidFill>
              </a:rPr>
              <a:t>are held constant </a:t>
            </a:r>
          </a:p>
          <a:p>
            <a:r>
              <a:rPr lang="en-US" dirty="0">
                <a:solidFill>
                  <a:schemeClr val="accent4">
                    <a:lumMod val="75000"/>
                  </a:schemeClr>
                </a:solidFill>
              </a:rPr>
              <a:t>here</a:t>
            </a:r>
          </a:p>
          <a:p>
            <a:r>
              <a:rPr lang="en-US" dirty="0">
                <a:solidFill>
                  <a:schemeClr val="accent4">
                    <a:lumMod val="75000"/>
                  </a:schemeClr>
                </a:solidFill>
              </a:rPr>
              <a:t>(what’s the Latin</a:t>
            </a:r>
          </a:p>
          <a:p>
            <a:r>
              <a:rPr lang="en-US" dirty="0">
                <a:solidFill>
                  <a:schemeClr val="accent4">
                    <a:lumMod val="75000"/>
                  </a:schemeClr>
                </a:solidFill>
              </a:rPr>
              <a:t>phrase???)</a:t>
            </a:r>
          </a:p>
        </p:txBody>
      </p:sp>
      <p:sp>
        <p:nvSpPr>
          <p:cNvPr id="15" name="TextBox 14">
            <a:extLst>
              <a:ext uri="{FF2B5EF4-FFF2-40B4-BE49-F238E27FC236}">
                <a16:creationId xmlns:a16="http://schemas.microsoft.com/office/drawing/2014/main" id="{4CE95D12-46E9-5DA3-AB0A-A4CFD7E17AA5}"/>
              </a:ext>
            </a:extLst>
          </p:cNvPr>
          <p:cNvSpPr txBox="1"/>
          <p:nvPr/>
        </p:nvSpPr>
        <p:spPr>
          <a:xfrm>
            <a:off x="8122722" y="866899"/>
            <a:ext cx="3936631" cy="1200329"/>
          </a:xfrm>
          <a:prstGeom prst="rect">
            <a:avLst/>
          </a:prstGeom>
          <a:noFill/>
        </p:spPr>
        <p:txBody>
          <a:bodyPr wrap="square" rtlCol="0">
            <a:spAutoFit/>
          </a:bodyPr>
          <a:lstStyle/>
          <a:p>
            <a:r>
              <a:rPr lang="en-US" dirty="0"/>
              <a:t>We could draw a D curve for an individual person, a whole nation, or something in between. Let’s say this one is for the city of Mikkeli</a:t>
            </a:r>
          </a:p>
        </p:txBody>
      </p:sp>
      <p:sp>
        <p:nvSpPr>
          <p:cNvPr id="16" name="TextBox 15">
            <a:extLst>
              <a:ext uri="{FF2B5EF4-FFF2-40B4-BE49-F238E27FC236}">
                <a16:creationId xmlns:a16="http://schemas.microsoft.com/office/drawing/2014/main" id="{54347B41-82C4-70B5-7F9B-FAF0442695B9}"/>
              </a:ext>
            </a:extLst>
          </p:cNvPr>
          <p:cNvSpPr txBox="1"/>
          <p:nvPr/>
        </p:nvSpPr>
        <p:spPr>
          <a:xfrm>
            <a:off x="6567055" y="4809506"/>
            <a:ext cx="373820" cy="461665"/>
          </a:xfrm>
          <a:prstGeom prst="rect">
            <a:avLst/>
          </a:prstGeom>
          <a:noFill/>
        </p:spPr>
        <p:txBody>
          <a:bodyPr wrap="none" rtlCol="0">
            <a:spAutoFit/>
          </a:bodyPr>
          <a:lstStyle/>
          <a:p>
            <a:r>
              <a:rPr lang="en-US" sz="2400" dirty="0"/>
              <a:t>D</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A31CF3F1-38F6-4EB3-C43E-ADFCCC174785}"/>
                  </a:ext>
                </a:extLst>
              </p14:cNvPr>
              <p14:cNvContentPartPr/>
              <p14:nvPr/>
            </p14:nvContentPartPr>
            <p14:xfrm>
              <a:off x="183291" y="2636023"/>
              <a:ext cx="2546640" cy="2658960"/>
            </p14:xfrm>
          </p:contentPart>
        </mc:Choice>
        <mc:Fallback xmlns="">
          <p:pic>
            <p:nvPicPr>
              <p:cNvPr id="2" name="Ink 1">
                <a:extLst>
                  <a:ext uri="{FF2B5EF4-FFF2-40B4-BE49-F238E27FC236}">
                    <a16:creationId xmlns:a16="http://schemas.microsoft.com/office/drawing/2014/main" id="{A31CF3F1-38F6-4EB3-C43E-ADFCCC174785}"/>
                  </a:ext>
                </a:extLst>
              </p:cNvPr>
              <p:cNvPicPr/>
              <p:nvPr/>
            </p:nvPicPr>
            <p:blipFill>
              <a:blip r:embed="rId3"/>
              <a:stretch>
                <a:fillRect/>
              </a:stretch>
            </p:blipFill>
            <p:spPr>
              <a:xfrm>
                <a:off x="174291" y="2627023"/>
                <a:ext cx="2564280" cy="2676600"/>
              </a:xfrm>
              <a:prstGeom prst="rect">
                <a:avLst/>
              </a:prstGeom>
            </p:spPr>
          </p:pic>
        </mc:Fallback>
      </mc:AlternateContent>
    </p:spTree>
    <p:extLst>
      <p:ext uri="{BB962C8B-B14F-4D97-AF65-F5344CB8AC3E}">
        <p14:creationId xmlns:p14="http://schemas.microsoft.com/office/powerpoint/2010/main" val="3459138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B88973-143A-C30C-7282-459BADAFF703}"/>
              </a:ext>
            </a:extLst>
          </p:cNvPr>
          <p:cNvSpPr>
            <a:spLocks noGrp="1"/>
          </p:cNvSpPr>
          <p:nvPr>
            <p:ph type="ftr" sz="quarter" idx="11"/>
          </p:nvPr>
        </p:nvSpPr>
        <p:spPr/>
        <p:txBody>
          <a:bodyPr/>
          <a:lstStyle/>
          <a:p>
            <a:r>
              <a:rPr lang="en-GB"/>
              <a:t>For use with Mankiw and Taylor, Economics 6/e 9781473786981 © Cengage EMEA 2023 </a:t>
            </a:r>
          </a:p>
        </p:txBody>
      </p:sp>
      <p:sp>
        <p:nvSpPr>
          <p:cNvPr id="3" name="TextBox 2">
            <a:extLst>
              <a:ext uri="{FF2B5EF4-FFF2-40B4-BE49-F238E27FC236}">
                <a16:creationId xmlns:a16="http://schemas.microsoft.com/office/drawing/2014/main" id="{00779216-8A98-C61F-C453-DF6519284CE4}"/>
              </a:ext>
            </a:extLst>
          </p:cNvPr>
          <p:cNvSpPr txBox="1"/>
          <p:nvPr/>
        </p:nvSpPr>
        <p:spPr>
          <a:xfrm>
            <a:off x="955964" y="556953"/>
            <a:ext cx="8092502" cy="646331"/>
          </a:xfrm>
          <a:prstGeom prst="rect">
            <a:avLst/>
          </a:prstGeom>
          <a:noFill/>
        </p:spPr>
        <p:txBody>
          <a:bodyPr wrap="square" rtlCol="0">
            <a:spAutoFit/>
          </a:bodyPr>
          <a:lstStyle/>
          <a:p>
            <a:r>
              <a:rPr lang="en-GB" dirty="0"/>
              <a:t>Figure 3.2 visiting from Mankiw &amp; Taylor</a:t>
            </a:r>
          </a:p>
          <a:p>
            <a:r>
              <a:rPr lang="en-GB" dirty="0"/>
              <a:t>Two individual demand curves summed horizontally to create (total) market demand</a:t>
            </a:r>
          </a:p>
        </p:txBody>
      </p:sp>
      <p:pic>
        <p:nvPicPr>
          <p:cNvPr id="5" name="Picture 4">
            <a:extLst>
              <a:ext uri="{FF2B5EF4-FFF2-40B4-BE49-F238E27FC236}">
                <a16:creationId xmlns:a16="http://schemas.microsoft.com/office/drawing/2014/main" id="{A0C1ED06-8C15-22C6-F8A3-309E1917F1E9}"/>
              </a:ext>
            </a:extLst>
          </p:cNvPr>
          <p:cNvPicPr>
            <a:picLocks noChangeAspect="1"/>
          </p:cNvPicPr>
          <p:nvPr/>
        </p:nvPicPr>
        <p:blipFill>
          <a:blip r:embed="rId2"/>
          <a:stretch>
            <a:fillRect/>
          </a:stretch>
        </p:blipFill>
        <p:spPr>
          <a:xfrm>
            <a:off x="2513411" y="1452532"/>
            <a:ext cx="3050378" cy="2311615"/>
          </a:xfrm>
          <a:prstGeom prst="rect">
            <a:avLst/>
          </a:prstGeom>
        </p:spPr>
      </p:pic>
      <p:pic>
        <p:nvPicPr>
          <p:cNvPr id="7" name="Picture 6">
            <a:extLst>
              <a:ext uri="{FF2B5EF4-FFF2-40B4-BE49-F238E27FC236}">
                <a16:creationId xmlns:a16="http://schemas.microsoft.com/office/drawing/2014/main" id="{413F72D2-FC83-2990-9FBA-47AD5B570C9B}"/>
              </a:ext>
            </a:extLst>
          </p:cNvPr>
          <p:cNvPicPr>
            <a:picLocks noChangeAspect="1"/>
          </p:cNvPicPr>
          <p:nvPr/>
        </p:nvPicPr>
        <p:blipFill>
          <a:blip r:embed="rId3"/>
          <a:stretch>
            <a:fillRect/>
          </a:stretch>
        </p:blipFill>
        <p:spPr>
          <a:xfrm>
            <a:off x="6628211" y="1452533"/>
            <a:ext cx="3050378" cy="2311615"/>
          </a:xfrm>
          <a:prstGeom prst="rect">
            <a:avLst/>
          </a:prstGeom>
        </p:spPr>
      </p:pic>
      <p:pic>
        <p:nvPicPr>
          <p:cNvPr id="9" name="Picture 8">
            <a:extLst>
              <a:ext uri="{FF2B5EF4-FFF2-40B4-BE49-F238E27FC236}">
                <a16:creationId xmlns:a16="http://schemas.microsoft.com/office/drawing/2014/main" id="{FA1B5A88-76A4-0541-B177-B441825960F1}"/>
              </a:ext>
            </a:extLst>
          </p:cNvPr>
          <p:cNvPicPr>
            <a:picLocks noChangeAspect="1"/>
          </p:cNvPicPr>
          <p:nvPr/>
        </p:nvPicPr>
        <p:blipFill>
          <a:blip r:embed="rId4"/>
          <a:stretch>
            <a:fillRect/>
          </a:stretch>
        </p:blipFill>
        <p:spPr>
          <a:xfrm>
            <a:off x="4570811" y="3904440"/>
            <a:ext cx="3050378" cy="2311616"/>
          </a:xfrm>
          <a:prstGeom prst="rect">
            <a:avLst/>
          </a:prstGeom>
        </p:spPr>
      </p:pic>
    </p:spTree>
    <p:extLst>
      <p:ext uri="{BB962C8B-B14F-4D97-AF65-F5344CB8AC3E}">
        <p14:creationId xmlns:p14="http://schemas.microsoft.com/office/powerpoint/2010/main" val="2209687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demand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p:nvPr/>
        </p:nvCxnSpPr>
        <p:spPr>
          <a:xfrm>
            <a:off x="3669475" y="2588821"/>
            <a:ext cx="3182587" cy="2838202"/>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7220197" y="6044540"/>
            <a:ext cx="2470741" cy="369332"/>
          </a:xfrm>
          <a:prstGeom prst="rect">
            <a:avLst/>
          </a:prstGeom>
          <a:noFill/>
        </p:spPr>
        <p:txBody>
          <a:bodyPr wrap="none" rtlCol="0">
            <a:spAutoFit/>
          </a:bodyPr>
          <a:lstStyle/>
          <a:p>
            <a:r>
              <a:rPr lang="en-US" dirty="0"/>
              <a:t>Quantity of strawberries</a:t>
            </a:r>
          </a:p>
        </p:txBody>
      </p:sp>
      <p:sp>
        <p:nvSpPr>
          <p:cNvPr id="3" name="TextBox 2">
            <a:extLst>
              <a:ext uri="{FF2B5EF4-FFF2-40B4-BE49-F238E27FC236}">
                <a16:creationId xmlns:a16="http://schemas.microsoft.com/office/drawing/2014/main" id="{0894D158-45F7-5015-6534-D40F56FE868A}"/>
              </a:ext>
            </a:extLst>
          </p:cNvPr>
          <p:cNvSpPr txBox="1"/>
          <p:nvPr/>
        </p:nvSpPr>
        <p:spPr>
          <a:xfrm>
            <a:off x="5557652" y="1288120"/>
            <a:ext cx="6080166" cy="461665"/>
          </a:xfrm>
          <a:prstGeom prst="rect">
            <a:avLst/>
          </a:prstGeom>
          <a:noFill/>
        </p:spPr>
        <p:txBody>
          <a:bodyPr wrap="square" rtlCol="0">
            <a:spAutoFit/>
          </a:bodyPr>
          <a:lstStyle/>
          <a:p>
            <a:r>
              <a:rPr lang="en-US" sz="2400" dirty="0">
                <a:solidFill>
                  <a:srgbClr val="7030A0"/>
                </a:solidFill>
              </a:rPr>
              <a:t>Q: what if the price of strawberries changes?</a:t>
            </a:r>
          </a:p>
        </p:txBody>
      </p:sp>
      <p:sp>
        <p:nvSpPr>
          <p:cNvPr id="5" name="TextBox 4">
            <a:extLst>
              <a:ext uri="{FF2B5EF4-FFF2-40B4-BE49-F238E27FC236}">
                <a16:creationId xmlns:a16="http://schemas.microsoft.com/office/drawing/2014/main" id="{2F62FB58-0BC8-F21E-F509-E16C1F5B6492}"/>
              </a:ext>
            </a:extLst>
          </p:cNvPr>
          <p:cNvSpPr txBox="1"/>
          <p:nvPr/>
        </p:nvSpPr>
        <p:spPr>
          <a:xfrm>
            <a:off x="6614556" y="4714504"/>
            <a:ext cx="373820" cy="461665"/>
          </a:xfrm>
          <a:prstGeom prst="rect">
            <a:avLst/>
          </a:prstGeom>
          <a:noFill/>
        </p:spPr>
        <p:txBody>
          <a:bodyPr wrap="none" rtlCol="0">
            <a:spAutoFit/>
          </a:bodyPr>
          <a:lstStyle/>
          <a:p>
            <a:r>
              <a:rPr lang="en-US" sz="2400" dirty="0"/>
              <a:t>D</a:t>
            </a:r>
          </a:p>
        </p:txBody>
      </p:sp>
    </p:spTree>
    <p:extLst>
      <p:ext uri="{BB962C8B-B14F-4D97-AF65-F5344CB8AC3E}">
        <p14:creationId xmlns:p14="http://schemas.microsoft.com/office/powerpoint/2010/main" val="2526843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demand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p:nvPr/>
        </p:nvCxnSpPr>
        <p:spPr>
          <a:xfrm>
            <a:off x="3669475" y="2588821"/>
            <a:ext cx="3182587" cy="2838202"/>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7220197" y="6044540"/>
            <a:ext cx="2470741" cy="369332"/>
          </a:xfrm>
          <a:prstGeom prst="rect">
            <a:avLst/>
          </a:prstGeom>
          <a:noFill/>
        </p:spPr>
        <p:txBody>
          <a:bodyPr wrap="none" rtlCol="0">
            <a:spAutoFit/>
          </a:bodyPr>
          <a:lstStyle/>
          <a:p>
            <a:r>
              <a:rPr lang="en-US" dirty="0"/>
              <a:t>Quantity of strawberries</a:t>
            </a:r>
          </a:p>
        </p:txBody>
      </p:sp>
      <p:sp>
        <p:nvSpPr>
          <p:cNvPr id="3" name="TextBox 2">
            <a:extLst>
              <a:ext uri="{FF2B5EF4-FFF2-40B4-BE49-F238E27FC236}">
                <a16:creationId xmlns:a16="http://schemas.microsoft.com/office/drawing/2014/main" id="{0894D158-45F7-5015-6534-D40F56FE868A}"/>
              </a:ext>
            </a:extLst>
          </p:cNvPr>
          <p:cNvSpPr txBox="1"/>
          <p:nvPr/>
        </p:nvSpPr>
        <p:spPr>
          <a:xfrm>
            <a:off x="5557652" y="1228037"/>
            <a:ext cx="5768246" cy="461665"/>
          </a:xfrm>
          <a:prstGeom prst="rect">
            <a:avLst/>
          </a:prstGeom>
          <a:noFill/>
        </p:spPr>
        <p:txBody>
          <a:bodyPr wrap="none" rtlCol="0">
            <a:spAutoFit/>
          </a:bodyPr>
          <a:lstStyle/>
          <a:p>
            <a:r>
              <a:rPr lang="en-US" sz="2400" dirty="0">
                <a:solidFill>
                  <a:srgbClr val="7030A0"/>
                </a:solidFill>
              </a:rPr>
              <a:t>Q: what if the price of strawberries changes?</a:t>
            </a:r>
          </a:p>
        </p:txBody>
      </p:sp>
      <p:sp>
        <p:nvSpPr>
          <p:cNvPr id="2" name="TextBox 1">
            <a:extLst>
              <a:ext uri="{FF2B5EF4-FFF2-40B4-BE49-F238E27FC236}">
                <a16:creationId xmlns:a16="http://schemas.microsoft.com/office/drawing/2014/main" id="{278D19E6-3D6F-A3A5-1542-A02109FEB5B4}"/>
              </a:ext>
            </a:extLst>
          </p:cNvPr>
          <p:cNvSpPr txBox="1"/>
          <p:nvPr/>
        </p:nvSpPr>
        <p:spPr>
          <a:xfrm>
            <a:off x="6270172" y="2707574"/>
            <a:ext cx="5712032" cy="954107"/>
          </a:xfrm>
          <a:prstGeom prst="rect">
            <a:avLst/>
          </a:prstGeom>
          <a:noFill/>
        </p:spPr>
        <p:txBody>
          <a:bodyPr wrap="square" rtlCol="0">
            <a:spAutoFit/>
          </a:bodyPr>
          <a:lstStyle/>
          <a:p>
            <a:pPr algn="ctr"/>
            <a:r>
              <a:rPr lang="en-US" sz="2800" dirty="0">
                <a:solidFill>
                  <a:srgbClr val="C9154B"/>
                </a:solidFill>
              </a:rPr>
              <a:t>A: we move </a:t>
            </a:r>
            <a:r>
              <a:rPr lang="en-US" sz="2800" b="1" dirty="0">
                <a:solidFill>
                  <a:srgbClr val="C9154B"/>
                </a:solidFill>
              </a:rPr>
              <a:t>along</a:t>
            </a:r>
            <a:r>
              <a:rPr lang="en-US" sz="2800" dirty="0">
                <a:solidFill>
                  <a:srgbClr val="C9154B"/>
                </a:solidFill>
              </a:rPr>
              <a:t> the D curve.</a:t>
            </a:r>
          </a:p>
          <a:p>
            <a:pPr algn="ctr"/>
            <a:r>
              <a:rPr lang="en-US" sz="2800" dirty="0">
                <a:solidFill>
                  <a:srgbClr val="C9154B"/>
                </a:solidFill>
              </a:rPr>
              <a:t>No shift.</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5373012F-7FA9-635B-3629-16791D5E4485}"/>
                  </a:ext>
                </a:extLst>
              </p14:cNvPr>
              <p14:cNvContentPartPr/>
              <p14:nvPr/>
            </p14:nvContentPartPr>
            <p14:xfrm>
              <a:off x="4231608" y="3105874"/>
              <a:ext cx="289800" cy="246600"/>
            </p14:xfrm>
          </p:contentPart>
        </mc:Choice>
        <mc:Fallback xmlns="">
          <p:pic>
            <p:nvPicPr>
              <p:cNvPr id="5" name="Ink 4">
                <a:extLst>
                  <a:ext uri="{FF2B5EF4-FFF2-40B4-BE49-F238E27FC236}">
                    <a16:creationId xmlns:a16="http://schemas.microsoft.com/office/drawing/2014/main" id="{5373012F-7FA9-635B-3629-16791D5E4485}"/>
                  </a:ext>
                </a:extLst>
              </p:cNvPr>
              <p:cNvPicPr/>
              <p:nvPr/>
            </p:nvPicPr>
            <p:blipFill>
              <a:blip r:embed="rId3"/>
              <a:stretch>
                <a:fillRect/>
              </a:stretch>
            </p:blipFill>
            <p:spPr>
              <a:xfrm>
                <a:off x="4227288" y="3101554"/>
                <a:ext cx="298440" cy="255240"/>
              </a:xfrm>
              <a:prstGeom prst="rect">
                <a:avLst/>
              </a:prstGeom>
            </p:spPr>
          </p:pic>
        </mc:Fallback>
      </mc:AlternateContent>
      <p:grpSp>
        <p:nvGrpSpPr>
          <p:cNvPr id="13" name="Group 12">
            <a:extLst>
              <a:ext uri="{FF2B5EF4-FFF2-40B4-BE49-F238E27FC236}">
                <a16:creationId xmlns:a16="http://schemas.microsoft.com/office/drawing/2014/main" id="{7BA08C81-10D9-48B7-C567-84069D91CE7F}"/>
              </a:ext>
            </a:extLst>
          </p:cNvPr>
          <p:cNvGrpSpPr/>
          <p:nvPr/>
        </p:nvGrpSpPr>
        <p:grpSpPr>
          <a:xfrm>
            <a:off x="4746408" y="3592234"/>
            <a:ext cx="890640" cy="771840"/>
            <a:chOff x="4746408" y="3592234"/>
            <a:chExt cx="890640" cy="771840"/>
          </a:xfrm>
        </p:grpSpPr>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BB92B44C-35A7-E45B-05E6-5C9EDCD070CE}"/>
                    </a:ext>
                  </a:extLst>
                </p14:cNvPr>
                <p14:cNvContentPartPr/>
                <p14:nvPr/>
              </p14:nvContentPartPr>
              <p14:xfrm>
                <a:off x="4746408" y="3592234"/>
                <a:ext cx="281160" cy="259920"/>
              </p14:xfrm>
            </p:contentPart>
          </mc:Choice>
          <mc:Fallback xmlns="">
            <p:pic>
              <p:nvPicPr>
                <p:cNvPr id="7" name="Ink 6">
                  <a:extLst>
                    <a:ext uri="{FF2B5EF4-FFF2-40B4-BE49-F238E27FC236}">
                      <a16:creationId xmlns:a16="http://schemas.microsoft.com/office/drawing/2014/main" id="{BB92B44C-35A7-E45B-05E6-5C9EDCD070CE}"/>
                    </a:ext>
                  </a:extLst>
                </p:cNvPr>
                <p:cNvPicPr/>
                <p:nvPr/>
              </p:nvPicPr>
              <p:blipFill>
                <a:blip r:embed="rId5"/>
                <a:stretch>
                  <a:fillRect/>
                </a:stretch>
              </p:blipFill>
              <p:spPr>
                <a:xfrm>
                  <a:off x="4742088" y="3587914"/>
                  <a:ext cx="289800" cy="268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FE7658EC-FEF0-E14D-0B7A-1EC041660C1A}"/>
                    </a:ext>
                  </a:extLst>
                </p14:cNvPr>
                <p14:cNvContentPartPr/>
                <p14:nvPr/>
              </p14:nvContentPartPr>
              <p14:xfrm>
                <a:off x="5321688" y="3954754"/>
                <a:ext cx="315360" cy="409320"/>
              </p14:xfrm>
            </p:contentPart>
          </mc:Choice>
          <mc:Fallback xmlns="">
            <p:pic>
              <p:nvPicPr>
                <p:cNvPr id="9" name="Ink 8">
                  <a:extLst>
                    <a:ext uri="{FF2B5EF4-FFF2-40B4-BE49-F238E27FC236}">
                      <a16:creationId xmlns:a16="http://schemas.microsoft.com/office/drawing/2014/main" id="{FE7658EC-FEF0-E14D-0B7A-1EC041660C1A}"/>
                    </a:ext>
                  </a:extLst>
                </p:cNvPr>
                <p:cNvPicPr/>
                <p:nvPr/>
              </p:nvPicPr>
              <p:blipFill>
                <a:blip r:embed="rId7"/>
                <a:stretch>
                  <a:fillRect/>
                </a:stretch>
              </p:blipFill>
              <p:spPr>
                <a:xfrm>
                  <a:off x="5317368" y="3950434"/>
                  <a:ext cx="324000" cy="4179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
            <p14:nvContentPartPr>
              <p14:cNvPr id="14" name="Ink 13">
                <a:extLst>
                  <a:ext uri="{FF2B5EF4-FFF2-40B4-BE49-F238E27FC236}">
                    <a16:creationId xmlns:a16="http://schemas.microsoft.com/office/drawing/2014/main" id="{258AA084-7690-0DE6-BA82-BDCED5CF17FB}"/>
                  </a:ext>
                </a:extLst>
              </p14:cNvPr>
              <p14:cNvContentPartPr/>
              <p14:nvPr/>
            </p14:nvContentPartPr>
            <p14:xfrm>
              <a:off x="3265728" y="3308914"/>
              <a:ext cx="140400" cy="9000"/>
            </p14:xfrm>
          </p:contentPart>
        </mc:Choice>
        <mc:Fallback xmlns="">
          <p:pic>
            <p:nvPicPr>
              <p:cNvPr id="14" name="Ink 13">
                <a:extLst>
                  <a:ext uri="{FF2B5EF4-FFF2-40B4-BE49-F238E27FC236}">
                    <a16:creationId xmlns:a16="http://schemas.microsoft.com/office/drawing/2014/main" id="{258AA084-7690-0DE6-BA82-BDCED5CF17FB}"/>
                  </a:ext>
                </a:extLst>
              </p:cNvPr>
              <p:cNvPicPr/>
              <p:nvPr/>
            </p:nvPicPr>
            <p:blipFill>
              <a:blip r:embed="rId9"/>
              <a:stretch>
                <a:fillRect/>
              </a:stretch>
            </p:blipFill>
            <p:spPr>
              <a:xfrm>
                <a:off x="3256728" y="3299914"/>
                <a:ext cx="15804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32CF8C17-5D85-E9A5-94D6-5E3981A56A56}"/>
                  </a:ext>
                </a:extLst>
              </p14:cNvPr>
              <p14:cNvContentPartPr/>
              <p14:nvPr/>
            </p14:nvContentPartPr>
            <p14:xfrm>
              <a:off x="3261408" y="4320874"/>
              <a:ext cx="163080" cy="9000"/>
            </p14:xfrm>
          </p:contentPart>
        </mc:Choice>
        <mc:Fallback xmlns="">
          <p:pic>
            <p:nvPicPr>
              <p:cNvPr id="15" name="Ink 14">
                <a:extLst>
                  <a:ext uri="{FF2B5EF4-FFF2-40B4-BE49-F238E27FC236}">
                    <a16:creationId xmlns:a16="http://schemas.microsoft.com/office/drawing/2014/main" id="{32CF8C17-5D85-E9A5-94D6-5E3981A56A56}"/>
                  </a:ext>
                </a:extLst>
              </p:cNvPr>
              <p:cNvPicPr/>
              <p:nvPr/>
            </p:nvPicPr>
            <p:blipFill>
              <a:blip r:embed="rId11"/>
              <a:stretch>
                <a:fillRect/>
              </a:stretch>
            </p:blipFill>
            <p:spPr>
              <a:xfrm>
                <a:off x="3252408" y="4312234"/>
                <a:ext cx="180720" cy="26640"/>
              </a:xfrm>
              <a:prstGeom prst="rect">
                <a:avLst/>
              </a:prstGeom>
            </p:spPr>
          </p:pic>
        </mc:Fallback>
      </mc:AlternateContent>
      <p:sp>
        <p:nvSpPr>
          <p:cNvPr id="16" name="TextBox 15">
            <a:extLst>
              <a:ext uri="{FF2B5EF4-FFF2-40B4-BE49-F238E27FC236}">
                <a16:creationId xmlns:a16="http://schemas.microsoft.com/office/drawing/2014/main" id="{45FB9E72-489A-9725-7580-56939406E116}"/>
              </a:ext>
            </a:extLst>
          </p:cNvPr>
          <p:cNvSpPr txBox="1"/>
          <p:nvPr/>
        </p:nvSpPr>
        <p:spPr>
          <a:xfrm>
            <a:off x="2671948" y="3105874"/>
            <a:ext cx="381836" cy="369332"/>
          </a:xfrm>
          <a:prstGeom prst="rect">
            <a:avLst/>
          </a:prstGeom>
          <a:noFill/>
        </p:spPr>
        <p:txBody>
          <a:bodyPr wrap="none" rtlCol="0">
            <a:spAutoFit/>
          </a:bodyPr>
          <a:lstStyle/>
          <a:p>
            <a:r>
              <a:rPr lang="en-US" dirty="0"/>
              <a:t>P</a:t>
            </a:r>
            <a:r>
              <a:rPr lang="en-US" baseline="-25000" dirty="0"/>
              <a:t>1</a:t>
            </a:r>
            <a:endParaRPr lang="en-US" dirty="0"/>
          </a:p>
        </p:txBody>
      </p:sp>
      <p:sp>
        <p:nvSpPr>
          <p:cNvPr id="17" name="TextBox 16">
            <a:extLst>
              <a:ext uri="{FF2B5EF4-FFF2-40B4-BE49-F238E27FC236}">
                <a16:creationId xmlns:a16="http://schemas.microsoft.com/office/drawing/2014/main" id="{156342F6-F776-4112-2EB9-420934CC13CD}"/>
              </a:ext>
            </a:extLst>
          </p:cNvPr>
          <p:cNvSpPr txBox="1"/>
          <p:nvPr/>
        </p:nvSpPr>
        <p:spPr>
          <a:xfrm>
            <a:off x="2696747" y="4159414"/>
            <a:ext cx="381836" cy="369332"/>
          </a:xfrm>
          <a:prstGeom prst="rect">
            <a:avLst/>
          </a:prstGeom>
          <a:noFill/>
        </p:spPr>
        <p:txBody>
          <a:bodyPr wrap="none" rtlCol="0">
            <a:spAutoFit/>
          </a:bodyPr>
          <a:lstStyle/>
          <a:p>
            <a:r>
              <a:rPr lang="en-US" dirty="0"/>
              <a:t>P</a:t>
            </a:r>
            <a:r>
              <a:rPr lang="en-US" baseline="-25000" dirty="0"/>
              <a:t>2</a:t>
            </a:r>
            <a:endParaRPr lang="en-US" dirty="0"/>
          </a:p>
        </p:txBody>
      </p:sp>
      <mc:AlternateContent xmlns:mc="http://schemas.openxmlformats.org/markup-compatibility/2006" xmlns:p14="http://schemas.microsoft.com/office/powerpoint/2010/main">
        <mc:Choice Requires="p14">
          <p:contentPart p14:bwMode="auto" r:id="rId12">
            <p14:nvContentPartPr>
              <p14:cNvPr id="18" name="Ink 17">
                <a:extLst>
                  <a:ext uri="{FF2B5EF4-FFF2-40B4-BE49-F238E27FC236}">
                    <a16:creationId xmlns:a16="http://schemas.microsoft.com/office/drawing/2014/main" id="{A149F80A-4F07-4BC5-A047-F8558248F0F9}"/>
                  </a:ext>
                </a:extLst>
              </p14:cNvPr>
              <p14:cNvContentPartPr/>
              <p14:nvPr/>
            </p14:nvContentPartPr>
            <p14:xfrm>
              <a:off x="4544808" y="5720194"/>
              <a:ext cx="360" cy="156240"/>
            </p14:xfrm>
          </p:contentPart>
        </mc:Choice>
        <mc:Fallback xmlns="">
          <p:pic>
            <p:nvPicPr>
              <p:cNvPr id="18" name="Ink 17">
                <a:extLst>
                  <a:ext uri="{FF2B5EF4-FFF2-40B4-BE49-F238E27FC236}">
                    <a16:creationId xmlns:a16="http://schemas.microsoft.com/office/drawing/2014/main" id="{A149F80A-4F07-4BC5-A047-F8558248F0F9}"/>
                  </a:ext>
                </a:extLst>
              </p:cNvPr>
              <p:cNvPicPr/>
              <p:nvPr/>
            </p:nvPicPr>
            <p:blipFill>
              <a:blip r:embed="rId13"/>
              <a:stretch>
                <a:fillRect/>
              </a:stretch>
            </p:blipFill>
            <p:spPr>
              <a:xfrm>
                <a:off x="4536168" y="5711194"/>
                <a:ext cx="18000" cy="1738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9" name="Ink 18">
                <a:extLst>
                  <a:ext uri="{FF2B5EF4-FFF2-40B4-BE49-F238E27FC236}">
                    <a16:creationId xmlns:a16="http://schemas.microsoft.com/office/drawing/2014/main" id="{4E0FFF14-BB60-5E8C-0CB1-6E9D44FCFDED}"/>
                  </a:ext>
                </a:extLst>
              </p14:cNvPr>
              <p14:cNvContentPartPr/>
              <p14:nvPr/>
            </p14:nvContentPartPr>
            <p14:xfrm>
              <a:off x="5688168" y="5732074"/>
              <a:ext cx="12960" cy="152640"/>
            </p14:xfrm>
          </p:contentPart>
        </mc:Choice>
        <mc:Fallback xmlns="">
          <p:pic>
            <p:nvPicPr>
              <p:cNvPr id="19" name="Ink 18">
                <a:extLst>
                  <a:ext uri="{FF2B5EF4-FFF2-40B4-BE49-F238E27FC236}">
                    <a16:creationId xmlns:a16="http://schemas.microsoft.com/office/drawing/2014/main" id="{4E0FFF14-BB60-5E8C-0CB1-6E9D44FCFDED}"/>
                  </a:ext>
                </a:extLst>
              </p:cNvPr>
              <p:cNvPicPr/>
              <p:nvPr/>
            </p:nvPicPr>
            <p:blipFill>
              <a:blip r:embed="rId15"/>
              <a:stretch>
                <a:fillRect/>
              </a:stretch>
            </p:blipFill>
            <p:spPr>
              <a:xfrm>
                <a:off x="5679528" y="5723434"/>
                <a:ext cx="30600" cy="170280"/>
              </a:xfrm>
              <a:prstGeom prst="rect">
                <a:avLst/>
              </a:prstGeom>
            </p:spPr>
          </p:pic>
        </mc:Fallback>
      </mc:AlternateContent>
      <p:sp>
        <p:nvSpPr>
          <p:cNvPr id="20" name="TextBox 19">
            <a:extLst>
              <a:ext uri="{FF2B5EF4-FFF2-40B4-BE49-F238E27FC236}">
                <a16:creationId xmlns:a16="http://schemas.microsoft.com/office/drawing/2014/main" id="{889FA24B-8DC3-C102-354C-14A5F5C703AC}"/>
              </a:ext>
            </a:extLst>
          </p:cNvPr>
          <p:cNvSpPr txBox="1"/>
          <p:nvPr/>
        </p:nvSpPr>
        <p:spPr>
          <a:xfrm>
            <a:off x="4376508" y="6044540"/>
            <a:ext cx="1553630" cy="369332"/>
          </a:xfrm>
          <a:prstGeom prst="rect">
            <a:avLst/>
          </a:prstGeom>
          <a:noFill/>
        </p:spPr>
        <p:txBody>
          <a:bodyPr wrap="none" rtlCol="0">
            <a:spAutoFit/>
          </a:bodyPr>
          <a:lstStyle/>
          <a:p>
            <a:r>
              <a:rPr lang="en-US" dirty="0"/>
              <a:t>Q</a:t>
            </a:r>
            <a:r>
              <a:rPr lang="en-US" baseline="-25000" dirty="0"/>
              <a:t>1	</a:t>
            </a:r>
            <a:r>
              <a:rPr lang="en-US" dirty="0"/>
              <a:t>    Q</a:t>
            </a:r>
            <a:r>
              <a:rPr lang="en-US" baseline="-25000" dirty="0"/>
              <a:t>2</a:t>
            </a:r>
            <a:endParaRPr lang="en-US" dirty="0"/>
          </a:p>
        </p:txBody>
      </p:sp>
      <mc:AlternateContent xmlns:mc="http://schemas.openxmlformats.org/markup-compatibility/2006" xmlns:p14="http://schemas.microsoft.com/office/powerpoint/2010/main">
        <mc:Choice Requires="p14">
          <p:contentPart p14:bwMode="auto" r:id="rId16">
            <p14:nvContentPartPr>
              <p14:cNvPr id="21" name="Ink 20">
                <a:extLst>
                  <a:ext uri="{FF2B5EF4-FFF2-40B4-BE49-F238E27FC236}">
                    <a16:creationId xmlns:a16="http://schemas.microsoft.com/office/drawing/2014/main" id="{A4AE1676-1327-6DA3-66A2-CF7BE4CB7F90}"/>
                  </a:ext>
                </a:extLst>
              </p14:cNvPr>
              <p14:cNvContentPartPr/>
              <p14:nvPr/>
            </p14:nvContentPartPr>
            <p14:xfrm>
              <a:off x="3194808" y="3608794"/>
              <a:ext cx="135000" cy="117360"/>
            </p14:xfrm>
          </p:contentPart>
        </mc:Choice>
        <mc:Fallback xmlns="">
          <p:pic>
            <p:nvPicPr>
              <p:cNvPr id="21" name="Ink 20">
                <a:extLst>
                  <a:ext uri="{FF2B5EF4-FFF2-40B4-BE49-F238E27FC236}">
                    <a16:creationId xmlns:a16="http://schemas.microsoft.com/office/drawing/2014/main" id="{A4AE1676-1327-6DA3-66A2-CF7BE4CB7F90}"/>
                  </a:ext>
                </a:extLst>
              </p:cNvPr>
              <p:cNvPicPr/>
              <p:nvPr/>
            </p:nvPicPr>
            <p:blipFill>
              <a:blip r:embed="rId17"/>
              <a:stretch>
                <a:fillRect/>
              </a:stretch>
            </p:blipFill>
            <p:spPr>
              <a:xfrm>
                <a:off x="3186168" y="3599794"/>
                <a:ext cx="152640" cy="135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2" name="Ink 21">
                <a:extLst>
                  <a:ext uri="{FF2B5EF4-FFF2-40B4-BE49-F238E27FC236}">
                    <a16:creationId xmlns:a16="http://schemas.microsoft.com/office/drawing/2014/main" id="{E6B01EFF-4510-1FA8-E83A-453935A2E168}"/>
                  </a:ext>
                </a:extLst>
              </p14:cNvPr>
              <p14:cNvContentPartPr/>
              <p14:nvPr/>
            </p14:nvContentPartPr>
            <p14:xfrm>
              <a:off x="3201288" y="4067794"/>
              <a:ext cx="131400" cy="86040"/>
            </p14:xfrm>
          </p:contentPart>
        </mc:Choice>
        <mc:Fallback xmlns="">
          <p:pic>
            <p:nvPicPr>
              <p:cNvPr id="22" name="Ink 21">
                <a:extLst>
                  <a:ext uri="{FF2B5EF4-FFF2-40B4-BE49-F238E27FC236}">
                    <a16:creationId xmlns:a16="http://schemas.microsoft.com/office/drawing/2014/main" id="{E6B01EFF-4510-1FA8-E83A-453935A2E168}"/>
                  </a:ext>
                </a:extLst>
              </p:cNvPr>
              <p:cNvPicPr/>
              <p:nvPr/>
            </p:nvPicPr>
            <p:blipFill>
              <a:blip r:embed="rId19"/>
              <a:stretch>
                <a:fillRect/>
              </a:stretch>
            </p:blipFill>
            <p:spPr>
              <a:xfrm>
                <a:off x="3192648" y="4059154"/>
                <a:ext cx="149040" cy="10368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3" name="Ink 22">
                <a:extLst>
                  <a:ext uri="{FF2B5EF4-FFF2-40B4-BE49-F238E27FC236}">
                    <a16:creationId xmlns:a16="http://schemas.microsoft.com/office/drawing/2014/main" id="{CD4EDAEC-61B7-1312-6CBA-8EFCA0982420}"/>
                  </a:ext>
                </a:extLst>
              </p14:cNvPr>
              <p14:cNvContentPartPr/>
              <p14:nvPr/>
            </p14:nvContentPartPr>
            <p14:xfrm>
              <a:off x="4807968" y="5774914"/>
              <a:ext cx="163800" cy="177480"/>
            </p14:xfrm>
          </p:contentPart>
        </mc:Choice>
        <mc:Fallback xmlns="">
          <p:pic>
            <p:nvPicPr>
              <p:cNvPr id="23" name="Ink 22">
                <a:extLst>
                  <a:ext uri="{FF2B5EF4-FFF2-40B4-BE49-F238E27FC236}">
                    <a16:creationId xmlns:a16="http://schemas.microsoft.com/office/drawing/2014/main" id="{CD4EDAEC-61B7-1312-6CBA-8EFCA0982420}"/>
                  </a:ext>
                </a:extLst>
              </p:cNvPr>
              <p:cNvPicPr/>
              <p:nvPr/>
            </p:nvPicPr>
            <p:blipFill>
              <a:blip r:embed="rId21"/>
              <a:stretch>
                <a:fillRect/>
              </a:stretch>
            </p:blipFill>
            <p:spPr>
              <a:xfrm>
                <a:off x="4798968" y="5765914"/>
                <a:ext cx="181440" cy="19512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4" name="Ink 23">
                <a:extLst>
                  <a:ext uri="{FF2B5EF4-FFF2-40B4-BE49-F238E27FC236}">
                    <a16:creationId xmlns:a16="http://schemas.microsoft.com/office/drawing/2014/main" id="{181886EA-9292-E335-C99C-2543E6690952}"/>
                  </a:ext>
                </a:extLst>
              </p14:cNvPr>
              <p14:cNvContentPartPr/>
              <p14:nvPr/>
            </p14:nvContentPartPr>
            <p14:xfrm>
              <a:off x="5289648" y="5750794"/>
              <a:ext cx="126720" cy="255960"/>
            </p14:xfrm>
          </p:contentPart>
        </mc:Choice>
        <mc:Fallback xmlns="">
          <p:pic>
            <p:nvPicPr>
              <p:cNvPr id="24" name="Ink 23">
                <a:extLst>
                  <a:ext uri="{FF2B5EF4-FFF2-40B4-BE49-F238E27FC236}">
                    <a16:creationId xmlns:a16="http://schemas.microsoft.com/office/drawing/2014/main" id="{181886EA-9292-E335-C99C-2543E6690952}"/>
                  </a:ext>
                </a:extLst>
              </p:cNvPr>
              <p:cNvPicPr/>
              <p:nvPr/>
            </p:nvPicPr>
            <p:blipFill>
              <a:blip r:embed="rId23"/>
              <a:stretch>
                <a:fillRect/>
              </a:stretch>
            </p:blipFill>
            <p:spPr>
              <a:xfrm>
                <a:off x="5281008" y="5742154"/>
                <a:ext cx="144360" cy="273600"/>
              </a:xfrm>
              <a:prstGeom prst="rect">
                <a:avLst/>
              </a:prstGeom>
            </p:spPr>
          </p:pic>
        </mc:Fallback>
      </mc:AlternateContent>
      <p:sp>
        <p:nvSpPr>
          <p:cNvPr id="25" name="TextBox 24">
            <a:extLst>
              <a:ext uri="{FF2B5EF4-FFF2-40B4-BE49-F238E27FC236}">
                <a16:creationId xmlns:a16="http://schemas.microsoft.com/office/drawing/2014/main" id="{B962347D-5E3B-EDCD-DD88-1A97C7D2E85C}"/>
              </a:ext>
            </a:extLst>
          </p:cNvPr>
          <p:cNvSpPr txBox="1"/>
          <p:nvPr/>
        </p:nvSpPr>
        <p:spPr>
          <a:xfrm>
            <a:off x="6602681" y="4750130"/>
            <a:ext cx="373820" cy="461665"/>
          </a:xfrm>
          <a:prstGeom prst="rect">
            <a:avLst/>
          </a:prstGeom>
          <a:noFill/>
        </p:spPr>
        <p:txBody>
          <a:bodyPr wrap="none" rtlCol="0">
            <a:spAutoFit/>
          </a:bodyPr>
          <a:lstStyle/>
          <a:p>
            <a:r>
              <a:rPr lang="en-US" sz="2400" dirty="0"/>
              <a:t>D</a:t>
            </a:r>
          </a:p>
        </p:txBody>
      </p:sp>
    </p:spTree>
    <p:extLst>
      <p:ext uri="{BB962C8B-B14F-4D97-AF65-F5344CB8AC3E}">
        <p14:creationId xmlns:p14="http://schemas.microsoft.com/office/powerpoint/2010/main" val="2609724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demand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p:nvPr/>
        </p:nvCxnSpPr>
        <p:spPr>
          <a:xfrm>
            <a:off x="3669475" y="2588821"/>
            <a:ext cx="3182587" cy="2838202"/>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7220197" y="6044540"/>
            <a:ext cx="2470741" cy="369332"/>
          </a:xfrm>
          <a:prstGeom prst="rect">
            <a:avLst/>
          </a:prstGeom>
          <a:noFill/>
        </p:spPr>
        <p:txBody>
          <a:bodyPr wrap="none" rtlCol="0">
            <a:spAutoFit/>
          </a:bodyPr>
          <a:lstStyle/>
          <a:p>
            <a:r>
              <a:rPr lang="en-US" dirty="0"/>
              <a:t>Quantity of strawberries</a:t>
            </a:r>
          </a:p>
        </p:txBody>
      </p:sp>
      <p:sp>
        <p:nvSpPr>
          <p:cNvPr id="2" name="TextBox 1">
            <a:extLst>
              <a:ext uri="{FF2B5EF4-FFF2-40B4-BE49-F238E27FC236}">
                <a16:creationId xmlns:a16="http://schemas.microsoft.com/office/drawing/2014/main" id="{2DDE3A2D-2E59-EA38-7678-598252E6733B}"/>
              </a:ext>
            </a:extLst>
          </p:cNvPr>
          <p:cNvSpPr txBox="1"/>
          <p:nvPr/>
        </p:nvSpPr>
        <p:spPr>
          <a:xfrm>
            <a:off x="6852062" y="1341313"/>
            <a:ext cx="5339938" cy="1384995"/>
          </a:xfrm>
          <a:prstGeom prst="rect">
            <a:avLst/>
          </a:prstGeom>
          <a:noFill/>
        </p:spPr>
        <p:txBody>
          <a:bodyPr wrap="square" rtlCol="0">
            <a:spAutoFit/>
          </a:bodyPr>
          <a:lstStyle/>
          <a:p>
            <a:r>
              <a:rPr lang="en-US" sz="2800" dirty="0">
                <a:solidFill>
                  <a:srgbClr val="00B050"/>
                </a:solidFill>
              </a:rPr>
              <a:t>Q: What happens if we relax ceteris paribus, and let one of the </a:t>
            </a:r>
            <a:r>
              <a:rPr lang="en-US" sz="2800" b="1" dirty="0">
                <a:solidFill>
                  <a:srgbClr val="00B050"/>
                </a:solidFill>
              </a:rPr>
              <a:t>underlying influences </a:t>
            </a:r>
            <a:r>
              <a:rPr lang="en-US" sz="2800" dirty="0">
                <a:solidFill>
                  <a:srgbClr val="00B050"/>
                </a:solidFill>
              </a:rPr>
              <a:t>change?</a:t>
            </a:r>
          </a:p>
        </p:txBody>
      </p:sp>
      <p:sp>
        <p:nvSpPr>
          <p:cNvPr id="3" name="TextBox 2">
            <a:extLst>
              <a:ext uri="{FF2B5EF4-FFF2-40B4-BE49-F238E27FC236}">
                <a16:creationId xmlns:a16="http://schemas.microsoft.com/office/drawing/2014/main" id="{E5B61986-5D19-C5D3-69FA-DBDDB9C9DB90}"/>
              </a:ext>
            </a:extLst>
          </p:cNvPr>
          <p:cNvSpPr txBox="1"/>
          <p:nvPr/>
        </p:nvSpPr>
        <p:spPr>
          <a:xfrm>
            <a:off x="7873340" y="3429000"/>
            <a:ext cx="4318660" cy="1508105"/>
          </a:xfrm>
          <a:prstGeom prst="rect">
            <a:avLst/>
          </a:prstGeom>
          <a:noFill/>
        </p:spPr>
        <p:txBody>
          <a:bodyPr wrap="square" rtlCol="0">
            <a:spAutoFit/>
          </a:bodyPr>
          <a:lstStyle/>
          <a:p>
            <a:r>
              <a:rPr lang="en-US" sz="2800" dirty="0">
                <a:solidFill>
                  <a:schemeClr val="accent4">
                    <a:lumMod val="75000"/>
                  </a:schemeClr>
                </a:solidFill>
              </a:rPr>
              <a:t>A: The whole relationship between P and Q changes. The D curve </a:t>
            </a:r>
            <a:r>
              <a:rPr lang="en-US" sz="3600" dirty="0">
                <a:solidFill>
                  <a:schemeClr val="accent4">
                    <a:lumMod val="75000"/>
                  </a:schemeClr>
                </a:solidFill>
              </a:rPr>
              <a:t>SHIFTS</a:t>
            </a:r>
            <a:r>
              <a:rPr lang="en-US" sz="2800" dirty="0">
                <a:solidFill>
                  <a:schemeClr val="accent4">
                    <a:lumMod val="75000"/>
                  </a:schemeClr>
                </a:solidFill>
              </a:rPr>
              <a:t>. </a:t>
            </a:r>
          </a:p>
        </p:txBody>
      </p:sp>
      <p:sp>
        <p:nvSpPr>
          <p:cNvPr id="5" name="TextBox 4">
            <a:extLst>
              <a:ext uri="{FF2B5EF4-FFF2-40B4-BE49-F238E27FC236}">
                <a16:creationId xmlns:a16="http://schemas.microsoft.com/office/drawing/2014/main" id="{6B81223A-6257-F600-E0A8-C7CA84255554}"/>
              </a:ext>
            </a:extLst>
          </p:cNvPr>
          <p:cNvSpPr txBox="1"/>
          <p:nvPr/>
        </p:nvSpPr>
        <p:spPr>
          <a:xfrm>
            <a:off x="6638306" y="4738255"/>
            <a:ext cx="373820" cy="461665"/>
          </a:xfrm>
          <a:prstGeom prst="rect">
            <a:avLst/>
          </a:prstGeom>
          <a:noFill/>
        </p:spPr>
        <p:txBody>
          <a:bodyPr wrap="none" rtlCol="0">
            <a:spAutoFit/>
          </a:bodyPr>
          <a:lstStyle/>
          <a:p>
            <a:r>
              <a:rPr lang="en-US" sz="2400" dirty="0"/>
              <a:t>D</a:t>
            </a:r>
          </a:p>
        </p:txBody>
      </p:sp>
    </p:spTree>
    <p:extLst>
      <p:ext uri="{BB962C8B-B14F-4D97-AF65-F5344CB8AC3E}">
        <p14:creationId xmlns:p14="http://schemas.microsoft.com/office/powerpoint/2010/main" val="103070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5743-E685-31F0-355C-90B40769D58A}"/>
              </a:ext>
            </a:extLst>
          </p:cNvPr>
          <p:cNvSpPr>
            <a:spLocks noGrp="1"/>
          </p:cNvSpPr>
          <p:nvPr>
            <p:ph type="title"/>
          </p:nvPr>
        </p:nvSpPr>
        <p:spPr/>
        <p:txBody>
          <a:bodyPr/>
          <a:lstStyle/>
          <a:p>
            <a:pPr algn="ctr"/>
            <a:r>
              <a:rPr lang="en-US" dirty="0"/>
              <a:t>Relationship of S&amp;D to the PPF and trade</a:t>
            </a:r>
          </a:p>
        </p:txBody>
      </p:sp>
      <p:sp>
        <p:nvSpPr>
          <p:cNvPr id="3" name="Content Placeholder 2">
            <a:extLst>
              <a:ext uri="{FF2B5EF4-FFF2-40B4-BE49-F238E27FC236}">
                <a16:creationId xmlns:a16="http://schemas.microsoft.com/office/drawing/2014/main" id="{128ECDB5-5574-23B2-9E6F-0DAC60B4571F}"/>
              </a:ext>
            </a:extLst>
          </p:cNvPr>
          <p:cNvSpPr>
            <a:spLocks noGrp="1"/>
          </p:cNvSpPr>
          <p:nvPr>
            <p:ph idx="1"/>
          </p:nvPr>
        </p:nvSpPr>
        <p:spPr/>
        <p:txBody>
          <a:bodyPr>
            <a:normAutofit fontScale="92500"/>
          </a:bodyPr>
          <a:lstStyle/>
          <a:p>
            <a:pPr marL="0" indent="0">
              <a:buNone/>
            </a:pPr>
            <a:endParaRPr lang="en-US" dirty="0"/>
          </a:p>
          <a:p>
            <a:r>
              <a:rPr lang="en-US" dirty="0"/>
              <a:t>The PPF is about the capacity of an economy to produce two goods, their relative prices, and how shocks affect production possibilities. That’s all </a:t>
            </a:r>
            <a:r>
              <a:rPr lang="en-US" b="1" dirty="0"/>
              <a:t>supply-side</a:t>
            </a:r>
            <a:r>
              <a:rPr lang="en-US" dirty="0"/>
              <a:t> analysis</a:t>
            </a:r>
          </a:p>
          <a:p>
            <a:r>
              <a:rPr lang="en-US" dirty="0"/>
              <a:t>But we didn’t have any tools to identify </a:t>
            </a:r>
            <a:r>
              <a:rPr lang="en-US" b="1" dirty="0"/>
              <a:t>how much of each good </a:t>
            </a:r>
            <a:r>
              <a:rPr lang="en-US" dirty="0"/>
              <a:t>a society will ultimately choose to produce (supply) and consume (demand)</a:t>
            </a:r>
          </a:p>
          <a:p>
            <a:r>
              <a:rPr lang="en-US" dirty="0"/>
              <a:t>In the case of trade, we need to understand how much wood and vehicles Finns and Germans </a:t>
            </a:r>
            <a:r>
              <a:rPr lang="en-US" b="1" dirty="0"/>
              <a:t>want </a:t>
            </a:r>
            <a:r>
              <a:rPr lang="en-US" dirty="0"/>
              <a:t>(demand), not just how much can be produced. If Finns don’t like to drive, they won’t trade with Germany</a:t>
            </a:r>
          </a:p>
          <a:p>
            <a:r>
              <a:rPr lang="en-US" dirty="0"/>
              <a:t>For the rest of Micro we will dive into all that</a:t>
            </a:r>
          </a:p>
        </p:txBody>
      </p:sp>
    </p:spTree>
    <p:extLst>
      <p:ext uri="{BB962C8B-B14F-4D97-AF65-F5344CB8AC3E}">
        <p14:creationId xmlns:p14="http://schemas.microsoft.com/office/powerpoint/2010/main" val="1012850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demand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p:nvPr/>
        </p:nvCxnSpPr>
        <p:spPr>
          <a:xfrm>
            <a:off x="3669475" y="2588821"/>
            <a:ext cx="3182587" cy="2838202"/>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7220197" y="6044540"/>
            <a:ext cx="2470741" cy="369332"/>
          </a:xfrm>
          <a:prstGeom prst="rect">
            <a:avLst/>
          </a:prstGeom>
          <a:noFill/>
        </p:spPr>
        <p:txBody>
          <a:bodyPr wrap="none" rtlCol="0">
            <a:spAutoFit/>
          </a:bodyPr>
          <a:lstStyle/>
          <a:p>
            <a:r>
              <a:rPr lang="en-US" dirty="0"/>
              <a:t>Quantity of strawberries</a:t>
            </a:r>
          </a:p>
        </p:txBody>
      </p:sp>
      <p:sp>
        <p:nvSpPr>
          <p:cNvPr id="2" name="TextBox 1">
            <a:extLst>
              <a:ext uri="{FF2B5EF4-FFF2-40B4-BE49-F238E27FC236}">
                <a16:creationId xmlns:a16="http://schemas.microsoft.com/office/drawing/2014/main" id="{2DDE3A2D-2E59-EA38-7678-598252E6733B}"/>
              </a:ext>
            </a:extLst>
          </p:cNvPr>
          <p:cNvSpPr txBox="1"/>
          <p:nvPr/>
        </p:nvSpPr>
        <p:spPr>
          <a:xfrm>
            <a:off x="6531428" y="907157"/>
            <a:ext cx="5339938" cy="707886"/>
          </a:xfrm>
          <a:prstGeom prst="rect">
            <a:avLst/>
          </a:prstGeom>
          <a:noFill/>
        </p:spPr>
        <p:txBody>
          <a:bodyPr wrap="square" rtlCol="0">
            <a:spAutoFit/>
          </a:bodyPr>
          <a:lstStyle/>
          <a:p>
            <a:r>
              <a:rPr lang="en-US" sz="2000" dirty="0">
                <a:solidFill>
                  <a:srgbClr val="00B050"/>
                </a:solidFill>
              </a:rPr>
              <a:t>Q: What happens if we relax ceteris paribus, and let one of the underlying influences change?</a:t>
            </a:r>
          </a:p>
        </p:txBody>
      </p:sp>
      <p:sp>
        <p:nvSpPr>
          <p:cNvPr id="3" name="TextBox 2">
            <a:extLst>
              <a:ext uri="{FF2B5EF4-FFF2-40B4-BE49-F238E27FC236}">
                <a16:creationId xmlns:a16="http://schemas.microsoft.com/office/drawing/2014/main" id="{5BC1F4E0-A94E-4B23-F1A9-9865D40D11AA}"/>
              </a:ext>
            </a:extLst>
          </p:cNvPr>
          <p:cNvSpPr txBox="1"/>
          <p:nvPr/>
        </p:nvSpPr>
        <p:spPr>
          <a:xfrm>
            <a:off x="7683335" y="2315688"/>
            <a:ext cx="4417620" cy="3539430"/>
          </a:xfrm>
          <a:prstGeom prst="rect">
            <a:avLst/>
          </a:prstGeom>
          <a:noFill/>
        </p:spPr>
        <p:txBody>
          <a:bodyPr wrap="square" rtlCol="0">
            <a:spAutoFit/>
          </a:bodyPr>
          <a:lstStyle/>
          <a:p>
            <a:r>
              <a:rPr lang="en-US" sz="2800" dirty="0">
                <a:solidFill>
                  <a:schemeClr val="accent2">
                    <a:lumMod val="75000"/>
                  </a:schemeClr>
                </a:solidFill>
              </a:rPr>
              <a:t>Suppose the shock is higher income: Mikkeli’s economy booms and people have more money for fresh fruit.</a:t>
            </a:r>
          </a:p>
          <a:p>
            <a:endParaRPr lang="en-US" sz="2800" dirty="0">
              <a:solidFill>
                <a:schemeClr val="accent2">
                  <a:lumMod val="75000"/>
                </a:schemeClr>
              </a:solidFill>
            </a:endParaRPr>
          </a:p>
          <a:p>
            <a:r>
              <a:rPr lang="en-US" sz="2800" dirty="0">
                <a:solidFill>
                  <a:srgbClr val="FFA000"/>
                </a:solidFill>
              </a:rPr>
              <a:t>Income is a positive influence here, so D shifts RIGHT: higher </a:t>
            </a:r>
            <a:r>
              <a:rPr lang="en-US" sz="2800" dirty="0" err="1">
                <a:solidFill>
                  <a:srgbClr val="FFA000"/>
                </a:solidFill>
              </a:rPr>
              <a:t>Qd</a:t>
            </a:r>
            <a:r>
              <a:rPr lang="en-US" sz="2800" dirty="0">
                <a:solidFill>
                  <a:srgbClr val="FFA000"/>
                </a:solidFill>
              </a:rPr>
              <a:t> </a:t>
            </a:r>
            <a:r>
              <a:rPr lang="en-US" sz="2800" b="1" dirty="0">
                <a:solidFill>
                  <a:srgbClr val="FFA000"/>
                </a:solidFill>
              </a:rPr>
              <a:t>at each P</a:t>
            </a:r>
          </a:p>
        </p:txBody>
      </p:sp>
      <p:cxnSp>
        <p:nvCxnSpPr>
          <p:cNvPr id="7" name="Straight Connector 6">
            <a:extLst>
              <a:ext uri="{FF2B5EF4-FFF2-40B4-BE49-F238E27FC236}">
                <a16:creationId xmlns:a16="http://schemas.microsoft.com/office/drawing/2014/main" id="{E739169E-49E3-D92D-C63C-88259054BC42}"/>
              </a:ext>
            </a:extLst>
          </p:cNvPr>
          <p:cNvCxnSpPr/>
          <p:nvPr/>
        </p:nvCxnSpPr>
        <p:spPr>
          <a:xfrm>
            <a:off x="4215740" y="2410691"/>
            <a:ext cx="2921330" cy="2470067"/>
          </a:xfrm>
          <a:prstGeom prst="line">
            <a:avLst/>
          </a:prstGeom>
          <a:ln w="25400"/>
        </p:spPr>
        <p:style>
          <a:lnRef idx="3">
            <a:schemeClr val="accent2"/>
          </a:lnRef>
          <a:fillRef idx="0">
            <a:schemeClr val="accent2"/>
          </a:fillRef>
          <a:effectRef idx="2">
            <a:schemeClr val="accent2"/>
          </a:effectRef>
          <a:fontRef idx="minor">
            <a:schemeClr val="tx1"/>
          </a:fontRef>
        </p:style>
      </p:cxnSp>
      <p:sp>
        <p:nvSpPr>
          <p:cNvPr id="9" name="TextBox 8">
            <a:extLst>
              <a:ext uri="{FF2B5EF4-FFF2-40B4-BE49-F238E27FC236}">
                <a16:creationId xmlns:a16="http://schemas.microsoft.com/office/drawing/2014/main" id="{506AE635-C6BB-00A8-97BE-9B7B794938CB}"/>
              </a:ext>
            </a:extLst>
          </p:cNvPr>
          <p:cNvSpPr txBox="1"/>
          <p:nvPr/>
        </p:nvSpPr>
        <p:spPr>
          <a:xfrm>
            <a:off x="6665152" y="4932726"/>
            <a:ext cx="373820" cy="461665"/>
          </a:xfrm>
          <a:prstGeom prst="rect">
            <a:avLst/>
          </a:prstGeom>
          <a:noFill/>
        </p:spPr>
        <p:txBody>
          <a:bodyPr wrap="none" rtlCol="0">
            <a:spAutoFit/>
          </a:bodyPr>
          <a:lstStyle/>
          <a:p>
            <a:r>
              <a:rPr lang="en-US" sz="2400" dirty="0"/>
              <a:t>D</a:t>
            </a:r>
          </a:p>
        </p:txBody>
      </p:sp>
      <p:sp>
        <p:nvSpPr>
          <p:cNvPr id="13" name="TextBox 12">
            <a:extLst>
              <a:ext uri="{FF2B5EF4-FFF2-40B4-BE49-F238E27FC236}">
                <a16:creationId xmlns:a16="http://schemas.microsoft.com/office/drawing/2014/main" id="{3620170A-05C6-12BD-327A-05690EA20F72}"/>
              </a:ext>
            </a:extLst>
          </p:cNvPr>
          <p:cNvSpPr txBox="1"/>
          <p:nvPr/>
        </p:nvSpPr>
        <p:spPr>
          <a:xfrm>
            <a:off x="6935190" y="4310743"/>
            <a:ext cx="451214" cy="461665"/>
          </a:xfrm>
          <a:prstGeom prst="rect">
            <a:avLst/>
          </a:prstGeom>
          <a:noFill/>
        </p:spPr>
        <p:txBody>
          <a:bodyPr wrap="none" rtlCol="0">
            <a:spAutoFit/>
          </a:bodyPr>
          <a:lstStyle/>
          <a:p>
            <a:r>
              <a:rPr lang="en-US" sz="2400" dirty="0"/>
              <a:t>D’</a:t>
            </a:r>
          </a:p>
        </p:txBody>
      </p:sp>
      <p:cxnSp>
        <p:nvCxnSpPr>
          <p:cNvPr id="15" name="Straight Arrow Connector 14">
            <a:extLst>
              <a:ext uri="{FF2B5EF4-FFF2-40B4-BE49-F238E27FC236}">
                <a16:creationId xmlns:a16="http://schemas.microsoft.com/office/drawing/2014/main" id="{A9EC792A-D609-422E-4FAC-8665ACBC5263}"/>
              </a:ext>
            </a:extLst>
          </p:cNvPr>
          <p:cNvCxnSpPr/>
          <p:nvPr/>
        </p:nvCxnSpPr>
        <p:spPr>
          <a:xfrm>
            <a:off x="5011387" y="3752603"/>
            <a:ext cx="760022"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75089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C20228-34C5-B73A-F5D8-EA4E36850A35}"/>
              </a:ext>
            </a:extLst>
          </p:cNvPr>
          <p:cNvSpPr>
            <a:spLocks noGrp="1"/>
          </p:cNvSpPr>
          <p:nvPr>
            <p:ph type="title"/>
          </p:nvPr>
        </p:nvSpPr>
        <p:spPr/>
        <p:txBody>
          <a:bodyPr/>
          <a:lstStyle/>
          <a:p>
            <a:pPr algn="ctr"/>
            <a:r>
              <a:rPr lang="en-US" dirty="0"/>
              <a:t>Think of another specific shock to demand</a:t>
            </a:r>
          </a:p>
        </p:txBody>
      </p:sp>
      <p:sp>
        <p:nvSpPr>
          <p:cNvPr id="4" name="Content Placeholder 3">
            <a:extLst>
              <a:ext uri="{FF2B5EF4-FFF2-40B4-BE49-F238E27FC236}">
                <a16:creationId xmlns:a16="http://schemas.microsoft.com/office/drawing/2014/main" id="{3CF7B568-72ED-BFB2-ECD4-C2FC9266703E}"/>
              </a:ext>
            </a:extLst>
          </p:cNvPr>
          <p:cNvSpPr>
            <a:spLocks noGrp="1"/>
          </p:cNvSpPr>
          <p:nvPr>
            <p:ph idx="1"/>
          </p:nvPr>
        </p:nvSpPr>
        <p:spPr/>
        <p:txBody>
          <a:bodyPr/>
          <a:lstStyle/>
          <a:p>
            <a:r>
              <a:rPr lang="en-US" dirty="0"/>
              <a:t>If you discuss with other students, come up with two or more</a:t>
            </a:r>
          </a:p>
          <a:p>
            <a:r>
              <a:rPr lang="en-US" dirty="0"/>
              <a:t>Draw demand before and after, on the same diagram</a:t>
            </a:r>
          </a:p>
        </p:txBody>
      </p:sp>
    </p:spTree>
    <p:extLst>
      <p:ext uri="{BB962C8B-B14F-4D97-AF65-F5344CB8AC3E}">
        <p14:creationId xmlns:p14="http://schemas.microsoft.com/office/powerpoint/2010/main" val="3514634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demand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p:nvPr/>
        </p:nvCxnSpPr>
        <p:spPr>
          <a:xfrm>
            <a:off x="3669475" y="2588821"/>
            <a:ext cx="3182587" cy="2838202"/>
          </a:xfrm>
          <a:prstGeom prst="line">
            <a:avLst/>
          </a:prstGeom>
          <a:ln w="31750">
            <a:solidFill>
              <a:srgbClr val="7030A0"/>
            </a:solidFill>
          </a:ln>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7220197" y="6044540"/>
            <a:ext cx="2470741" cy="369332"/>
          </a:xfrm>
          <a:prstGeom prst="rect">
            <a:avLst/>
          </a:prstGeom>
          <a:noFill/>
        </p:spPr>
        <p:txBody>
          <a:bodyPr wrap="none" rtlCol="0">
            <a:spAutoFit/>
          </a:bodyPr>
          <a:lstStyle/>
          <a:p>
            <a:r>
              <a:rPr lang="en-US" dirty="0"/>
              <a:t>Quantity of strawberries</a:t>
            </a:r>
          </a:p>
        </p:txBody>
      </p:sp>
      <p:sp>
        <p:nvSpPr>
          <p:cNvPr id="2" name="TextBox 1">
            <a:extLst>
              <a:ext uri="{FF2B5EF4-FFF2-40B4-BE49-F238E27FC236}">
                <a16:creationId xmlns:a16="http://schemas.microsoft.com/office/drawing/2014/main" id="{2DDE3A2D-2E59-EA38-7678-598252E6733B}"/>
              </a:ext>
            </a:extLst>
          </p:cNvPr>
          <p:cNvSpPr txBox="1"/>
          <p:nvPr/>
        </p:nvSpPr>
        <p:spPr>
          <a:xfrm>
            <a:off x="6531428" y="907157"/>
            <a:ext cx="5339938" cy="461665"/>
          </a:xfrm>
          <a:prstGeom prst="rect">
            <a:avLst/>
          </a:prstGeom>
          <a:noFill/>
        </p:spPr>
        <p:txBody>
          <a:bodyPr wrap="square" rtlCol="0">
            <a:spAutoFit/>
          </a:bodyPr>
          <a:lstStyle/>
          <a:p>
            <a:r>
              <a:rPr lang="en-US" sz="2400" dirty="0">
                <a:solidFill>
                  <a:srgbClr val="00B050"/>
                </a:solidFill>
              </a:rPr>
              <a:t>Relaxing ceteris paribus again</a:t>
            </a:r>
          </a:p>
        </p:txBody>
      </p:sp>
      <p:sp>
        <p:nvSpPr>
          <p:cNvPr id="3" name="TextBox 2">
            <a:extLst>
              <a:ext uri="{FF2B5EF4-FFF2-40B4-BE49-F238E27FC236}">
                <a16:creationId xmlns:a16="http://schemas.microsoft.com/office/drawing/2014/main" id="{5BC1F4E0-A94E-4B23-F1A9-9865D40D11AA}"/>
              </a:ext>
            </a:extLst>
          </p:cNvPr>
          <p:cNvSpPr txBox="1"/>
          <p:nvPr/>
        </p:nvSpPr>
        <p:spPr>
          <a:xfrm>
            <a:off x="7453746" y="1732017"/>
            <a:ext cx="4417620" cy="2677656"/>
          </a:xfrm>
          <a:prstGeom prst="rect">
            <a:avLst/>
          </a:prstGeom>
          <a:noFill/>
        </p:spPr>
        <p:txBody>
          <a:bodyPr wrap="square" rtlCol="0">
            <a:spAutoFit/>
          </a:bodyPr>
          <a:lstStyle/>
          <a:p>
            <a:r>
              <a:rPr lang="en-US" sz="2800" dirty="0">
                <a:solidFill>
                  <a:schemeClr val="accent1">
                    <a:lumMod val="75000"/>
                  </a:schemeClr>
                </a:solidFill>
              </a:rPr>
              <a:t>Suppose the shock is a </a:t>
            </a:r>
            <a:r>
              <a:rPr lang="en-US" sz="2800" b="1" dirty="0">
                <a:solidFill>
                  <a:schemeClr val="accent1">
                    <a:lumMod val="75000"/>
                  </a:schemeClr>
                </a:solidFill>
              </a:rPr>
              <a:t>lower price of raspberries</a:t>
            </a:r>
            <a:r>
              <a:rPr lang="en-US" sz="2800" dirty="0">
                <a:solidFill>
                  <a:schemeClr val="accent1">
                    <a:lumMod val="75000"/>
                  </a:schemeClr>
                </a:solidFill>
              </a:rPr>
              <a:t> (a substitute good)</a:t>
            </a:r>
          </a:p>
          <a:p>
            <a:endParaRPr lang="en-US" sz="2800" dirty="0">
              <a:solidFill>
                <a:schemeClr val="accent2">
                  <a:lumMod val="75000"/>
                </a:schemeClr>
              </a:solidFill>
            </a:endParaRPr>
          </a:p>
          <a:p>
            <a:r>
              <a:rPr lang="en-US" sz="2800" dirty="0">
                <a:solidFill>
                  <a:schemeClr val="accent1">
                    <a:lumMod val="75000"/>
                  </a:schemeClr>
                </a:solidFill>
              </a:rPr>
              <a:t>D for strawberries shifts LEFT: lower </a:t>
            </a:r>
            <a:r>
              <a:rPr lang="en-US" sz="2800" dirty="0" err="1">
                <a:solidFill>
                  <a:schemeClr val="accent1">
                    <a:lumMod val="75000"/>
                  </a:schemeClr>
                </a:solidFill>
              </a:rPr>
              <a:t>Qd</a:t>
            </a:r>
            <a:r>
              <a:rPr lang="en-US" sz="2800" dirty="0">
                <a:solidFill>
                  <a:schemeClr val="accent1">
                    <a:lumMod val="75000"/>
                  </a:schemeClr>
                </a:solidFill>
              </a:rPr>
              <a:t> at each P</a:t>
            </a:r>
          </a:p>
        </p:txBody>
      </p:sp>
      <p:cxnSp>
        <p:nvCxnSpPr>
          <p:cNvPr id="7" name="Straight Connector 6">
            <a:extLst>
              <a:ext uri="{FF2B5EF4-FFF2-40B4-BE49-F238E27FC236}">
                <a16:creationId xmlns:a16="http://schemas.microsoft.com/office/drawing/2014/main" id="{E739169E-49E3-D92D-C63C-88259054BC42}"/>
              </a:ext>
            </a:extLst>
          </p:cNvPr>
          <p:cNvCxnSpPr/>
          <p:nvPr/>
        </p:nvCxnSpPr>
        <p:spPr>
          <a:xfrm>
            <a:off x="4215740" y="2410691"/>
            <a:ext cx="2921330" cy="2470067"/>
          </a:xfrm>
          <a:prstGeom prst="line">
            <a:avLst/>
          </a:prstGeom>
          <a:ln w="28575">
            <a:solidFill>
              <a:schemeClr val="tx1"/>
            </a:solidFill>
          </a:ln>
        </p:spPr>
        <p:style>
          <a:lnRef idx="3">
            <a:schemeClr val="accent2"/>
          </a:lnRef>
          <a:fillRef idx="0">
            <a:schemeClr val="accent2"/>
          </a:fillRef>
          <a:effectRef idx="2">
            <a:schemeClr val="accent2"/>
          </a:effectRef>
          <a:fontRef idx="minor">
            <a:schemeClr val="tx1"/>
          </a:fontRef>
        </p:style>
      </p:cxnSp>
      <p:sp>
        <p:nvSpPr>
          <p:cNvPr id="9" name="TextBox 8">
            <a:extLst>
              <a:ext uri="{FF2B5EF4-FFF2-40B4-BE49-F238E27FC236}">
                <a16:creationId xmlns:a16="http://schemas.microsoft.com/office/drawing/2014/main" id="{506AE635-C6BB-00A8-97BE-9B7B794938CB}"/>
              </a:ext>
            </a:extLst>
          </p:cNvPr>
          <p:cNvSpPr txBox="1"/>
          <p:nvPr/>
        </p:nvSpPr>
        <p:spPr>
          <a:xfrm>
            <a:off x="6665152" y="4932726"/>
            <a:ext cx="373820" cy="461665"/>
          </a:xfrm>
          <a:prstGeom prst="rect">
            <a:avLst/>
          </a:prstGeom>
          <a:noFill/>
        </p:spPr>
        <p:txBody>
          <a:bodyPr wrap="none" rtlCol="0">
            <a:spAutoFit/>
          </a:bodyPr>
          <a:lstStyle/>
          <a:p>
            <a:r>
              <a:rPr lang="en-US" sz="2400" dirty="0"/>
              <a:t>D</a:t>
            </a:r>
          </a:p>
        </p:txBody>
      </p:sp>
      <p:sp>
        <p:nvSpPr>
          <p:cNvPr id="13" name="TextBox 12">
            <a:extLst>
              <a:ext uri="{FF2B5EF4-FFF2-40B4-BE49-F238E27FC236}">
                <a16:creationId xmlns:a16="http://schemas.microsoft.com/office/drawing/2014/main" id="{3620170A-05C6-12BD-327A-05690EA20F72}"/>
              </a:ext>
            </a:extLst>
          </p:cNvPr>
          <p:cNvSpPr txBox="1"/>
          <p:nvPr/>
        </p:nvSpPr>
        <p:spPr>
          <a:xfrm>
            <a:off x="6935190" y="4310743"/>
            <a:ext cx="451214" cy="461665"/>
          </a:xfrm>
          <a:prstGeom prst="rect">
            <a:avLst/>
          </a:prstGeom>
          <a:noFill/>
        </p:spPr>
        <p:txBody>
          <a:bodyPr wrap="none" rtlCol="0">
            <a:spAutoFit/>
          </a:bodyPr>
          <a:lstStyle/>
          <a:p>
            <a:r>
              <a:rPr lang="en-US" sz="2400" dirty="0"/>
              <a:t>D’</a:t>
            </a:r>
          </a:p>
        </p:txBody>
      </p:sp>
      <p:cxnSp>
        <p:nvCxnSpPr>
          <p:cNvPr id="15" name="Straight Arrow Connector 14">
            <a:extLst>
              <a:ext uri="{FF2B5EF4-FFF2-40B4-BE49-F238E27FC236}">
                <a16:creationId xmlns:a16="http://schemas.microsoft.com/office/drawing/2014/main" id="{A9EC792A-D609-422E-4FAC-8665ACBC5263}"/>
              </a:ext>
            </a:extLst>
          </p:cNvPr>
          <p:cNvCxnSpPr>
            <a:cxnSpLocks/>
          </p:cNvCxnSpPr>
          <p:nvPr/>
        </p:nvCxnSpPr>
        <p:spPr>
          <a:xfrm flipH="1">
            <a:off x="4679756" y="3446060"/>
            <a:ext cx="629223" cy="0"/>
          </a:xfrm>
          <a:prstGeom prst="straightConnector1">
            <a:avLst/>
          </a:prstGeom>
          <a:ln>
            <a:solidFill>
              <a:srgbClr val="7030A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25819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10FC7-0103-1BA8-7C75-7CAEB506C9B1}"/>
              </a:ext>
            </a:extLst>
          </p:cNvPr>
          <p:cNvSpPr>
            <a:spLocks noGrp="1"/>
          </p:cNvSpPr>
          <p:nvPr>
            <p:ph type="title"/>
          </p:nvPr>
        </p:nvSpPr>
        <p:spPr>
          <a:xfrm>
            <a:off x="838200" y="365126"/>
            <a:ext cx="10515600" cy="874280"/>
          </a:xfrm>
        </p:spPr>
        <p:txBody>
          <a:bodyPr/>
          <a:lstStyle/>
          <a:p>
            <a:pPr algn="ctr"/>
            <a:r>
              <a:rPr lang="en-US" dirty="0"/>
              <a:t>Now on to the supply side</a:t>
            </a:r>
          </a:p>
        </p:txBody>
      </p:sp>
      <p:sp>
        <p:nvSpPr>
          <p:cNvPr id="3" name="Content Placeholder 2">
            <a:extLst>
              <a:ext uri="{FF2B5EF4-FFF2-40B4-BE49-F238E27FC236}">
                <a16:creationId xmlns:a16="http://schemas.microsoft.com/office/drawing/2014/main" id="{B5246567-4884-68FA-6FB1-ED7E73314F86}"/>
              </a:ext>
            </a:extLst>
          </p:cNvPr>
          <p:cNvSpPr>
            <a:spLocks noGrp="1"/>
          </p:cNvSpPr>
          <p:nvPr>
            <p:ph idx="1"/>
          </p:nvPr>
        </p:nvSpPr>
        <p:spPr>
          <a:xfrm>
            <a:off x="838200" y="1239406"/>
            <a:ext cx="10515600" cy="5434526"/>
          </a:xfrm>
        </p:spPr>
        <p:txBody>
          <a:bodyPr>
            <a:normAutofit fontScale="85000" lnSpcReduction="20000"/>
          </a:bodyPr>
          <a:lstStyle/>
          <a:p>
            <a:r>
              <a:rPr lang="en-US" dirty="0"/>
              <a:t>There are many influences on </a:t>
            </a:r>
            <a:r>
              <a:rPr lang="en-US" dirty="0">
                <a:solidFill>
                  <a:srgbClr val="C9154B"/>
                </a:solidFill>
              </a:rPr>
              <a:t>potential strawberry sellers </a:t>
            </a:r>
            <a:r>
              <a:rPr lang="en-US" dirty="0"/>
              <a:t>deciding </a:t>
            </a:r>
            <a:r>
              <a:rPr lang="en-US" dirty="0">
                <a:solidFill>
                  <a:srgbClr val="C9154B"/>
                </a:solidFill>
              </a:rPr>
              <a:t>how much they would LIKE to sell (“Quantity supplied”)</a:t>
            </a:r>
          </a:p>
          <a:p>
            <a:r>
              <a:rPr lang="en-US" dirty="0">
                <a:solidFill>
                  <a:schemeClr val="accent6"/>
                </a:solidFill>
              </a:rPr>
              <a:t>Remember firms’ motives for producing and selling berries: </a:t>
            </a:r>
            <a:r>
              <a:rPr lang="en-US" b="1" dirty="0">
                <a:solidFill>
                  <a:schemeClr val="accent6"/>
                </a:solidFill>
              </a:rPr>
              <a:t>Maximum profit </a:t>
            </a:r>
          </a:p>
          <a:p>
            <a:r>
              <a:rPr lang="en-US" dirty="0">
                <a:solidFill>
                  <a:schemeClr val="accent6"/>
                </a:solidFill>
              </a:rPr>
              <a:t>Profit</a:t>
            </a:r>
            <a:r>
              <a:rPr lang="en-US" dirty="0">
                <a:solidFill>
                  <a:srgbClr val="0070C0"/>
                </a:solidFill>
              </a:rPr>
              <a:t> </a:t>
            </a:r>
            <a:r>
              <a:rPr lang="en-US" dirty="0">
                <a:solidFill>
                  <a:schemeClr val="accent6"/>
                </a:solidFill>
              </a:rPr>
              <a:t>=</a:t>
            </a:r>
            <a:r>
              <a:rPr lang="en-US" dirty="0">
                <a:solidFill>
                  <a:srgbClr val="0070C0"/>
                </a:solidFill>
              </a:rPr>
              <a:t> Revenues - </a:t>
            </a:r>
            <a:r>
              <a:rPr lang="en-US" dirty="0">
                <a:solidFill>
                  <a:srgbClr val="FFA000"/>
                </a:solidFill>
              </a:rPr>
              <a:t>Costs</a:t>
            </a:r>
            <a:r>
              <a:rPr lang="en-US" dirty="0">
                <a:solidFill>
                  <a:srgbClr val="0070C0"/>
                </a:solidFill>
              </a:rPr>
              <a:t> </a:t>
            </a:r>
          </a:p>
          <a:p>
            <a:pPr marL="0" indent="0">
              <a:buNone/>
            </a:pPr>
            <a:r>
              <a:rPr lang="en-US" dirty="0"/>
              <a:t>					</a:t>
            </a:r>
          </a:p>
          <a:p>
            <a:pPr lvl="1"/>
            <a:r>
              <a:rPr lang="en-US" sz="2800" dirty="0"/>
              <a:t>The price of strawberries</a:t>
            </a:r>
            <a:r>
              <a:rPr lang="en-US" dirty="0"/>
              <a:t>	 	</a:t>
            </a:r>
            <a:r>
              <a:rPr lang="en-US" sz="2800" dirty="0">
                <a:solidFill>
                  <a:srgbClr val="0070C0"/>
                </a:solidFill>
              </a:rPr>
              <a:t>this P</a:t>
            </a:r>
            <a:r>
              <a:rPr lang="en-US" dirty="0">
                <a:solidFill>
                  <a:srgbClr val="0070C0"/>
                </a:solidFill>
              </a:rPr>
              <a:t> </a:t>
            </a:r>
            <a:r>
              <a:rPr lang="en-US" sz="2800" dirty="0">
                <a:solidFill>
                  <a:srgbClr val="0070C0"/>
                </a:solidFill>
              </a:rPr>
              <a:t>affects revenue</a:t>
            </a:r>
            <a:r>
              <a:rPr lang="en-US" sz="2800" dirty="0"/>
              <a:t>	</a:t>
            </a:r>
            <a:r>
              <a:rPr lang="en-US" dirty="0"/>
              <a:t>			</a:t>
            </a:r>
            <a:endParaRPr lang="en-US" dirty="0">
              <a:solidFill>
                <a:schemeClr val="accent1">
                  <a:lumMod val="60000"/>
                  <a:lumOff val="40000"/>
                </a:schemeClr>
              </a:solidFill>
            </a:endParaRPr>
          </a:p>
          <a:p>
            <a:pPr lvl="1"/>
            <a:r>
              <a:rPr lang="en-US" sz="2800" dirty="0"/>
              <a:t>The prices of other products</a:t>
            </a:r>
          </a:p>
          <a:p>
            <a:pPr lvl="2"/>
            <a:r>
              <a:rPr lang="en-US" sz="2600" dirty="0"/>
              <a:t>Labor to work in the fields</a:t>
            </a:r>
          </a:p>
          <a:p>
            <a:pPr lvl="2"/>
            <a:r>
              <a:rPr lang="en-US" sz="2600" dirty="0"/>
              <a:t>Fertilizer			  </a:t>
            </a:r>
            <a:r>
              <a:rPr lang="en-US" sz="2800" dirty="0">
                <a:solidFill>
                  <a:srgbClr val="FFA000"/>
                </a:solidFill>
              </a:rPr>
              <a:t>these P</a:t>
            </a:r>
            <a:r>
              <a:rPr lang="en-US" sz="2800" dirty="0"/>
              <a:t> </a:t>
            </a:r>
            <a:r>
              <a:rPr lang="en-US" sz="2800" dirty="0">
                <a:solidFill>
                  <a:srgbClr val="FFA000"/>
                </a:solidFill>
              </a:rPr>
              <a:t>affect costs of producing strawberries</a:t>
            </a:r>
          </a:p>
          <a:p>
            <a:pPr lvl="2"/>
            <a:r>
              <a:rPr lang="en-US" sz="2600" dirty="0"/>
              <a:t>Land</a:t>
            </a:r>
          </a:p>
          <a:p>
            <a:pPr marL="914400" lvl="2" indent="0">
              <a:buNone/>
            </a:pPr>
            <a:r>
              <a:rPr lang="en-US" sz="2600" dirty="0"/>
              <a:t>	</a:t>
            </a:r>
            <a:endParaRPr lang="en-US" sz="2600" dirty="0">
              <a:solidFill>
                <a:srgbClr val="0070C0"/>
              </a:solidFill>
            </a:endParaRPr>
          </a:p>
          <a:p>
            <a:pPr lvl="2"/>
            <a:r>
              <a:rPr lang="en-US" sz="2600" dirty="0"/>
              <a:t>Carrots	   Crops they could grow</a:t>
            </a:r>
          </a:p>
          <a:p>
            <a:pPr lvl="2"/>
            <a:r>
              <a:rPr lang="en-US" sz="2600" dirty="0"/>
              <a:t>Parsley	   </a:t>
            </a:r>
            <a:r>
              <a:rPr lang="en-US" sz="2600" b="1" dirty="0"/>
              <a:t>instead of </a:t>
            </a:r>
            <a:r>
              <a:rPr lang="en-US" sz="2600" dirty="0"/>
              <a:t>strawberries: alternative outputs    </a:t>
            </a:r>
            <a:r>
              <a:rPr lang="en-US" sz="2800" dirty="0">
                <a:solidFill>
                  <a:srgbClr val="0070C0"/>
                </a:solidFill>
              </a:rPr>
              <a:t>affect revenue</a:t>
            </a:r>
            <a:endParaRPr lang="en-US" sz="2800" dirty="0"/>
          </a:p>
          <a:p>
            <a:pPr lvl="2"/>
            <a:endParaRPr lang="en-US" dirty="0"/>
          </a:p>
          <a:p>
            <a:pPr lvl="1"/>
            <a:r>
              <a:rPr lang="en-US" sz="2800" dirty="0"/>
              <a:t>Technology changes</a:t>
            </a:r>
            <a:r>
              <a:rPr lang="en-US" dirty="0"/>
              <a:t>	</a:t>
            </a:r>
            <a:r>
              <a:rPr lang="en-US" sz="2800" dirty="0">
                <a:solidFill>
                  <a:srgbClr val="FFA000"/>
                </a:solidFill>
              </a:rPr>
              <a:t>affect costs</a:t>
            </a:r>
          </a:p>
          <a:p>
            <a:pPr lvl="1"/>
            <a:r>
              <a:rPr lang="en-US" sz="2800" dirty="0"/>
              <a:t>For farming, environmental influences: weather, climate         </a:t>
            </a:r>
            <a:r>
              <a:rPr lang="en-US" sz="2800" dirty="0">
                <a:solidFill>
                  <a:srgbClr val="FFA000"/>
                </a:solidFill>
              </a:rPr>
              <a:t>affect costs</a:t>
            </a:r>
            <a:endParaRPr lang="en-US" sz="2800" dirty="0"/>
          </a:p>
          <a:p>
            <a:pPr lvl="2"/>
            <a:endParaRPr lang="en-US" dirty="0"/>
          </a:p>
          <a:p>
            <a:pPr lvl="1"/>
            <a:endParaRPr lang="en-US" dirty="0"/>
          </a:p>
          <a:p>
            <a:pPr marL="914400" lvl="2" indent="0">
              <a:buNone/>
            </a:pPr>
            <a:endParaRPr lang="en-US" dirty="0"/>
          </a:p>
          <a:p>
            <a:pPr marL="914400" lvl="2" indent="0">
              <a:buNone/>
            </a:pPr>
            <a:endParaRPr lang="en-US" dirty="0"/>
          </a:p>
          <a:p>
            <a:pPr lvl="1"/>
            <a:endParaRPr lang="en-US" dirty="0"/>
          </a:p>
          <a:p>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F6012BF5-D695-4900-31B6-57CCE4F44E25}"/>
                  </a:ext>
                </a:extLst>
              </p14:cNvPr>
              <p14:cNvContentPartPr/>
              <p14:nvPr/>
            </p14:nvContentPartPr>
            <p14:xfrm>
              <a:off x="3331912" y="4995993"/>
              <a:ext cx="371520" cy="622601"/>
            </p14:xfrm>
          </p:contentPart>
        </mc:Choice>
        <mc:Fallback xmlns="">
          <p:pic>
            <p:nvPicPr>
              <p:cNvPr id="4" name="Ink 3">
                <a:extLst>
                  <a:ext uri="{FF2B5EF4-FFF2-40B4-BE49-F238E27FC236}">
                    <a16:creationId xmlns:a16="http://schemas.microsoft.com/office/drawing/2014/main" id="{F6012BF5-D695-4900-31B6-57CCE4F44E25}"/>
                  </a:ext>
                </a:extLst>
              </p:cNvPr>
              <p:cNvPicPr/>
              <p:nvPr/>
            </p:nvPicPr>
            <p:blipFill>
              <a:blip r:embed="rId3"/>
              <a:stretch>
                <a:fillRect/>
              </a:stretch>
            </p:blipFill>
            <p:spPr>
              <a:xfrm>
                <a:off x="3327592" y="4991672"/>
                <a:ext cx="380160" cy="631243"/>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FC434E01-BCCE-F0F2-7CE4-A4163BA3FB29}"/>
                  </a:ext>
                </a:extLst>
              </p14:cNvPr>
              <p14:cNvContentPartPr/>
              <p14:nvPr/>
            </p14:nvContentPartPr>
            <p14:xfrm>
              <a:off x="10723142" y="4281498"/>
              <a:ext cx="360" cy="5760"/>
            </p14:xfrm>
          </p:contentPart>
        </mc:Choice>
        <mc:Fallback xmlns="">
          <p:pic>
            <p:nvPicPr>
              <p:cNvPr id="9" name="Ink 8">
                <a:extLst>
                  <a:ext uri="{FF2B5EF4-FFF2-40B4-BE49-F238E27FC236}">
                    <a16:creationId xmlns:a16="http://schemas.microsoft.com/office/drawing/2014/main" id="{FC434E01-BCCE-F0F2-7CE4-A4163BA3FB29}"/>
                  </a:ext>
                </a:extLst>
              </p:cNvPr>
              <p:cNvPicPr/>
              <p:nvPr/>
            </p:nvPicPr>
            <p:blipFill>
              <a:blip r:embed="rId5"/>
              <a:stretch>
                <a:fillRect/>
              </a:stretch>
            </p:blipFill>
            <p:spPr>
              <a:xfrm>
                <a:off x="10717022" y="4275378"/>
                <a:ext cx="126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19CA157D-C77D-D31D-E34B-71D33AB719D5}"/>
                  </a:ext>
                </a:extLst>
              </p14:cNvPr>
              <p14:cNvContentPartPr/>
              <p14:nvPr/>
            </p14:nvContentPartPr>
            <p14:xfrm>
              <a:off x="11017982" y="2798658"/>
              <a:ext cx="360" cy="360"/>
            </p14:xfrm>
          </p:contentPart>
        </mc:Choice>
        <mc:Fallback xmlns="">
          <p:pic>
            <p:nvPicPr>
              <p:cNvPr id="10" name="Ink 9">
                <a:extLst>
                  <a:ext uri="{FF2B5EF4-FFF2-40B4-BE49-F238E27FC236}">
                    <a16:creationId xmlns:a16="http://schemas.microsoft.com/office/drawing/2014/main" id="{19CA157D-C77D-D31D-E34B-71D33AB719D5}"/>
                  </a:ext>
                </a:extLst>
              </p:cNvPr>
              <p:cNvPicPr/>
              <p:nvPr/>
            </p:nvPicPr>
            <p:blipFill>
              <a:blip r:embed="rId7"/>
              <a:stretch>
                <a:fillRect/>
              </a:stretch>
            </p:blipFill>
            <p:spPr>
              <a:xfrm>
                <a:off x="11011862" y="2792538"/>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5" name="Ink 14">
                <a:extLst>
                  <a:ext uri="{FF2B5EF4-FFF2-40B4-BE49-F238E27FC236}">
                    <a16:creationId xmlns:a16="http://schemas.microsoft.com/office/drawing/2014/main" id="{1EA08F50-874D-3CD8-A169-E793CD2A23F4}"/>
                  </a:ext>
                </a:extLst>
              </p14:cNvPr>
              <p14:cNvContentPartPr/>
              <p14:nvPr/>
            </p14:nvContentPartPr>
            <p14:xfrm>
              <a:off x="5080393" y="3883872"/>
              <a:ext cx="330120" cy="795252"/>
            </p14:xfrm>
          </p:contentPart>
        </mc:Choice>
        <mc:Fallback xmlns="">
          <p:pic>
            <p:nvPicPr>
              <p:cNvPr id="15" name="Ink 14">
                <a:extLst>
                  <a:ext uri="{FF2B5EF4-FFF2-40B4-BE49-F238E27FC236}">
                    <a16:creationId xmlns:a16="http://schemas.microsoft.com/office/drawing/2014/main" id="{1EA08F50-874D-3CD8-A169-E793CD2A23F4}"/>
                  </a:ext>
                </a:extLst>
              </p:cNvPr>
              <p:cNvPicPr/>
              <p:nvPr/>
            </p:nvPicPr>
            <p:blipFill>
              <a:blip r:embed="rId9"/>
              <a:stretch>
                <a:fillRect/>
              </a:stretch>
            </p:blipFill>
            <p:spPr>
              <a:xfrm>
                <a:off x="5076073" y="3879552"/>
                <a:ext cx="338760" cy="803892"/>
              </a:xfrm>
              <a:prstGeom prst="rect">
                <a:avLst/>
              </a:prstGeom>
            </p:spPr>
          </p:pic>
        </mc:Fallback>
      </mc:AlternateContent>
    </p:spTree>
    <p:extLst>
      <p:ext uri="{BB962C8B-B14F-4D97-AF65-F5344CB8AC3E}">
        <p14:creationId xmlns:p14="http://schemas.microsoft.com/office/powerpoint/2010/main" val="1160863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10FC7-0103-1BA8-7C75-7CAEB506C9B1}"/>
              </a:ext>
            </a:extLst>
          </p:cNvPr>
          <p:cNvSpPr>
            <a:spLocks noGrp="1"/>
          </p:cNvSpPr>
          <p:nvPr>
            <p:ph type="title"/>
          </p:nvPr>
        </p:nvSpPr>
        <p:spPr/>
        <p:txBody>
          <a:bodyPr/>
          <a:lstStyle/>
          <a:p>
            <a:pPr algn="ctr"/>
            <a:r>
              <a:rPr lang="en-US" dirty="0"/>
              <a:t>Direction of influences on Q supplied</a:t>
            </a:r>
          </a:p>
        </p:txBody>
      </p:sp>
      <p:sp>
        <p:nvSpPr>
          <p:cNvPr id="3" name="Content Placeholder 2">
            <a:extLst>
              <a:ext uri="{FF2B5EF4-FFF2-40B4-BE49-F238E27FC236}">
                <a16:creationId xmlns:a16="http://schemas.microsoft.com/office/drawing/2014/main" id="{B5246567-4884-68FA-6FB1-ED7E73314F86}"/>
              </a:ext>
            </a:extLst>
          </p:cNvPr>
          <p:cNvSpPr>
            <a:spLocks noGrp="1"/>
          </p:cNvSpPr>
          <p:nvPr>
            <p:ph idx="1"/>
          </p:nvPr>
        </p:nvSpPr>
        <p:spPr>
          <a:xfrm>
            <a:off x="368135" y="1543792"/>
            <a:ext cx="10985665" cy="5118265"/>
          </a:xfrm>
        </p:spPr>
        <p:txBody>
          <a:bodyPr>
            <a:normAutofit fontScale="77500" lnSpcReduction="20000"/>
          </a:bodyPr>
          <a:lstStyle/>
          <a:p>
            <a:r>
              <a:rPr lang="en-US" sz="2200" dirty="0">
                <a:solidFill>
                  <a:schemeClr val="bg2">
                    <a:lumMod val="75000"/>
                  </a:schemeClr>
                </a:solidFill>
              </a:rPr>
              <a:t>Many influences on potential strawberry sellers deciding how much they would LIKE to sell (“Quantity supplied”)</a:t>
            </a:r>
          </a:p>
          <a:p>
            <a:r>
              <a:rPr lang="en-US" sz="2200" dirty="0">
                <a:solidFill>
                  <a:schemeClr val="bg2">
                    <a:lumMod val="75000"/>
                  </a:schemeClr>
                </a:solidFill>
              </a:rPr>
              <a:t>Remember firms’ motives for producing and selling berries: Profit </a:t>
            </a:r>
          </a:p>
          <a:p>
            <a:r>
              <a:rPr lang="en-US" sz="2200" dirty="0">
                <a:solidFill>
                  <a:schemeClr val="bg2">
                    <a:lumMod val="75000"/>
                  </a:schemeClr>
                </a:solidFill>
              </a:rPr>
              <a:t>Profit = Revenues - Costs </a:t>
            </a:r>
            <a:r>
              <a:rPr lang="en-US" dirty="0">
                <a:solidFill>
                  <a:schemeClr val="bg2">
                    <a:lumMod val="75000"/>
                  </a:schemeClr>
                </a:solidFill>
              </a:rPr>
              <a:t>	</a:t>
            </a:r>
          </a:p>
          <a:p>
            <a:pPr marL="0" indent="0">
              <a:buNone/>
            </a:pPr>
            <a:r>
              <a:rPr lang="en-US" dirty="0"/>
              <a:t>	</a:t>
            </a:r>
          </a:p>
          <a:p>
            <a:pPr lvl="1"/>
            <a:r>
              <a:rPr lang="en-US" sz="2600" dirty="0"/>
              <a:t>The price of strawberries	 		</a:t>
            </a:r>
            <a:r>
              <a:rPr lang="en-US" sz="2600" dirty="0">
                <a:solidFill>
                  <a:srgbClr val="B933FF"/>
                </a:solidFill>
              </a:rPr>
              <a:t>influence is +  </a:t>
            </a:r>
          </a:p>
          <a:p>
            <a:pPr lvl="1"/>
            <a:endParaRPr lang="en-US" sz="2600" dirty="0">
              <a:solidFill>
                <a:srgbClr val="B933FF"/>
              </a:solidFill>
            </a:endParaRPr>
          </a:p>
          <a:p>
            <a:pPr lvl="1"/>
            <a:r>
              <a:rPr lang="en-US" sz="2600" dirty="0"/>
              <a:t>The price of other products (costs)	</a:t>
            </a:r>
            <a:r>
              <a:rPr lang="en-US" sz="2600" dirty="0">
                <a:solidFill>
                  <a:srgbClr val="B933FF"/>
                </a:solidFill>
              </a:rPr>
              <a:t>influence is –       </a:t>
            </a:r>
            <a:r>
              <a:rPr lang="en-US" sz="2600" dirty="0" err="1">
                <a:solidFill>
                  <a:srgbClr val="B933FF"/>
                </a:solidFill>
              </a:rPr>
              <a:t>bc</a:t>
            </a:r>
            <a:r>
              <a:rPr lang="en-US" sz="2600" dirty="0">
                <a:solidFill>
                  <a:srgbClr val="B933FF"/>
                </a:solidFill>
              </a:rPr>
              <a:t> higher costs hurt firms</a:t>
            </a:r>
            <a:endParaRPr lang="en-US" sz="2600" dirty="0"/>
          </a:p>
          <a:p>
            <a:pPr lvl="2"/>
            <a:r>
              <a:rPr lang="en-US" sz="2600" dirty="0"/>
              <a:t>Labor to work in the fields		</a:t>
            </a:r>
            <a:endParaRPr lang="en-US" sz="2600" dirty="0">
              <a:solidFill>
                <a:srgbClr val="B933FF"/>
              </a:solidFill>
            </a:endParaRPr>
          </a:p>
          <a:p>
            <a:pPr lvl="2"/>
            <a:r>
              <a:rPr lang="en-US" sz="2600" dirty="0"/>
              <a:t>Fertilizer			</a:t>
            </a:r>
            <a:endParaRPr lang="en-US" sz="2600" dirty="0">
              <a:solidFill>
                <a:srgbClr val="FFC000"/>
              </a:solidFill>
            </a:endParaRPr>
          </a:p>
          <a:p>
            <a:pPr lvl="2"/>
            <a:r>
              <a:rPr lang="en-US" sz="2600" dirty="0"/>
              <a:t>Land				</a:t>
            </a:r>
            <a:endParaRPr lang="en-US" sz="2600" dirty="0">
              <a:solidFill>
                <a:schemeClr val="accent1">
                  <a:lumMod val="60000"/>
                  <a:lumOff val="40000"/>
                </a:schemeClr>
              </a:solidFill>
            </a:endParaRPr>
          </a:p>
          <a:p>
            <a:pPr lvl="1"/>
            <a:endParaRPr lang="en-US" sz="2600" dirty="0"/>
          </a:p>
          <a:p>
            <a:pPr lvl="1"/>
            <a:r>
              <a:rPr lang="en-US" sz="2600" dirty="0"/>
              <a:t>The prices of other products	</a:t>
            </a:r>
            <a:r>
              <a:rPr lang="en-US" sz="2600" dirty="0">
                <a:solidFill>
                  <a:srgbClr val="B933FF"/>
                </a:solidFill>
              </a:rPr>
              <a:t>influence is –         </a:t>
            </a:r>
            <a:r>
              <a:rPr lang="en-US" sz="2600" dirty="0" err="1">
                <a:solidFill>
                  <a:srgbClr val="B933FF"/>
                </a:solidFill>
              </a:rPr>
              <a:t>bc</a:t>
            </a:r>
            <a:r>
              <a:rPr lang="en-US" sz="2600" dirty="0">
                <a:solidFill>
                  <a:srgbClr val="B933FF"/>
                </a:solidFill>
              </a:rPr>
              <a:t> if carrot profit↑, strawberry Q↓</a:t>
            </a:r>
            <a:endParaRPr lang="en-US" sz="2600" dirty="0"/>
          </a:p>
          <a:p>
            <a:pPr lvl="2"/>
            <a:r>
              <a:rPr lang="en-US" sz="2600" dirty="0"/>
              <a:t>Carrots	   Crops they could grow</a:t>
            </a:r>
          </a:p>
          <a:p>
            <a:pPr lvl="2"/>
            <a:r>
              <a:rPr lang="en-US" sz="2600" dirty="0"/>
              <a:t>Parsley	   </a:t>
            </a:r>
            <a:r>
              <a:rPr lang="en-US" sz="2600" b="1" dirty="0"/>
              <a:t>instead of </a:t>
            </a:r>
            <a:r>
              <a:rPr lang="en-US" sz="2600" dirty="0"/>
              <a:t>strawberries: alternative outputs</a:t>
            </a:r>
          </a:p>
          <a:p>
            <a:pPr marL="914400" lvl="2" indent="0">
              <a:buNone/>
            </a:pPr>
            <a:endParaRPr lang="en-US" dirty="0"/>
          </a:p>
          <a:p>
            <a:pPr lvl="1"/>
            <a:endParaRPr lang="en-US" sz="2600" dirty="0">
              <a:solidFill>
                <a:srgbClr val="B933FF"/>
              </a:solidFill>
            </a:endParaRPr>
          </a:p>
          <a:p>
            <a:pPr lvl="1"/>
            <a:r>
              <a:rPr lang="en-US" sz="2600" dirty="0"/>
              <a:t>Technology change</a:t>
            </a:r>
            <a:r>
              <a:rPr lang="en-US" sz="2600" dirty="0">
                <a:solidFill>
                  <a:srgbClr val="B933FF"/>
                </a:solidFill>
              </a:rPr>
              <a:t>				influence is + assuming technology gets better</a:t>
            </a:r>
          </a:p>
          <a:p>
            <a:pPr lvl="1"/>
            <a:endParaRPr lang="en-US" sz="2600" dirty="0">
              <a:solidFill>
                <a:srgbClr val="B933FF"/>
              </a:solidFill>
            </a:endParaRPr>
          </a:p>
          <a:p>
            <a:pPr marL="457200" lvl="1" indent="0">
              <a:buNone/>
            </a:pPr>
            <a:endParaRPr lang="en-US" sz="2600" dirty="0">
              <a:solidFill>
                <a:srgbClr val="B933FF"/>
              </a:solidFill>
            </a:endParaRPr>
          </a:p>
          <a:p>
            <a:pPr lvl="1"/>
            <a:endParaRPr lang="en-US" dirty="0"/>
          </a:p>
          <a:p>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F6012BF5-D695-4900-31B6-57CCE4F44E25}"/>
                  </a:ext>
                </a:extLst>
              </p14:cNvPr>
              <p14:cNvContentPartPr/>
              <p14:nvPr/>
            </p14:nvContentPartPr>
            <p14:xfrm>
              <a:off x="2715879" y="5002907"/>
              <a:ext cx="371520" cy="622601"/>
            </p14:xfrm>
          </p:contentPart>
        </mc:Choice>
        <mc:Fallback xmlns="">
          <p:pic>
            <p:nvPicPr>
              <p:cNvPr id="4" name="Ink 3">
                <a:extLst>
                  <a:ext uri="{FF2B5EF4-FFF2-40B4-BE49-F238E27FC236}">
                    <a16:creationId xmlns:a16="http://schemas.microsoft.com/office/drawing/2014/main" id="{F6012BF5-D695-4900-31B6-57CCE4F44E25}"/>
                  </a:ext>
                </a:extLst>
              </p:cNvPr>
              <p:cNvPicPr/>
              <p:nvPr/>
            </p:nvPicPr>
            <p:blipFill>
              <a:blip r:embed="rId3"/>
              <a:stretch>
                <a:fillRect/>
              </a:stretch>
            </p:blipFill>
            <p:spPr>
              <a:xfrm>
                <a:off x="2711559" y="4998586"/>
                <a:ext cx="380160" cy="631243"/>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FC434E01-BCCE-F0F2-7CE4-A4163BA3FB29}"/>
                  </a:ext>
                </a:extLst>
              </p14:cNvPr>
              <p14:cNvContentPartPr/>
              <p14:nvPr/>
            </p14:nvContentPartPr>
            <p14:xfrm>
              <a:off x="10723142" y="4281498"/>
              <a:ext cx="360" cy="5760"/>
            </p14:xfrm>
          </p:contentPart>
        </mc:Choice>
        <mc:Fallback xmlns="">
          <p:pic>
            <p:nvPicPr>
              <p:cNvPr id="9" name="Ink 8">
                <a:extLst>
                  <a:ext uri="{FF2B5EF4-FFF2-40B4-BE49-F238E27FC236}">
                    <a16:creationId xmlns:a16="http://schemas.microsoft.com/office/drawing/2014/main" id="{FC434E01-BCCE-F0F2-7CE4-A4163BA3FB29}"/>
                  </a:ext>
                </a:extLst>
              </p:cNvPr>
              <p:cNvPicPr/>
              <p:nvPr/>
            </p:nvPicPr>
            <p:blipFill>
              <a:blip r:embed="rId5"/>
              <a:stretch>
                <a:fillRect/>
              </a:stretch>
            </p:blipFill>
            <p:spPr>
              <a:xfrm>
                <a:off x="10717022" y="4275378"/>
                <a:ext cx="126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19CA157D-C77D-D31D-E34B-71D33AB719D5}"/>
                  </a:ext>
                </a:extLst>
              </p14:cNvPr>
              <p14:cNvContentPartPr/>
              <p14:nvPr/>
            </p14:nvContentPartPr>
            <p14:xfrm>
              <a:off x="11017982" y="2798658"/>
              <a:ext cx="360" cy="360"/>
            </p14:xfrm>
          </p:contentPart>
        </mc:Choice>
        <mc:Fallback xmlns="">
          <p:pic>
            <p:nvPicPr>
              <p:cNvPr id="10" name="Ink 9">
                <a:extLst>
                  <a:ext uri="{FF2B5EF4-FFF2-40B4-BE49-F238E27FC236}">
                    <a16:creationId xmlns:a16="http://schemas.microsoft.com/office/drawing/2014/main" id="{19CA157D-C77D-D31D-E34B-71D33AB719D5}"/>
                  </a:ext>
                </a:extLst>
              </p:cNvPr>
              <p:cNvPicPr/>
              <p:nvPr/>
            </p:nvPicPr>
            <p:blipFill>
              <a:blip r:embed="rId7"/>
              <a:stretch>
                <a:fillRect/>
              </a:stretch>
            </p:blipFill>
            <p:spPr>
              <a:xfrm>
                <a:off x="11011862" y="2792538"/>
                <a:ext cx="12600" cy="12600"/>
              </a:xfrm>
              <a:prstGeom prst="rect">
                <a:avLst/>
              </a:prstGeom>
            </p:spPr>
          </p:pic>
        </mc:Fallback>
      </mc:AlternateContent>
    </p:spTree>
    <p:extLst>
      <p:ext uri="{BB962C8B-B14F-4D97-AF65-F5344CB8AC3E}">
        <p14:creationId xmlns:p14="http://schemas.microsoft.com/office/powerpoint/2010/main" val="1028648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8ECD7-5F40-0BDB-09F6-1EC0D3E135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0F46D5-4A3F-D22E-5AB2-0FAFC677EEF4}"/>
              </a:ext>
            </a:extLst>
          </p:cNvPr>
          <p:cNvSpPr>
            <a:spLocks noGrp="1"/>
          </p:cNvSpPr>
          <p:nvPr>
            <p:ph type="title"/>
          </p:nvPr>
        </p:nvSpPr>
        <p:spPr/>
        <p:txBody>
          <a:bodyPr/>
          <a:lstStyle/>
          <a:p>
            <a:r>
              <a:rPr lang="en-US" dirty="0"/>
              <a:t>Something we don’t include in the list:</a:t>
            </a:r>
          </a:p>
        </p:txBody>
      </p:sp>
      <p:sp>
        <p:nvSpPr>
          <p:cNvPr id="3" name="Content Placeholder 2">
            <a:extLst>
              <a:ext uri="{FF2B5EF4-FFF2-40B4-BE49-F238E27FC236}">
                <a16:creationId xmlns:a16="http://schemas.microsoft.com/office/drawing/2014/main" id="{3DEE478A-B13A-DDA3-9463-AA3F56544C00}"/>
              </a:ext>
            </a:extLst>
          </p:cNvPr>
          <p:cNvSpPr>
            <a:spLocks noGrp="1"/>
          </p:cNvSpPr>
          <p:nvPr>
            <p:ph idx="1"/>
          </p:nvPr>
        </p:nvSpPr>
        <p:spPr/>
        <p:txBody>
          <a:bodyPr>
            <a:normAutofit lnSpcReduction="10000"/>
          </a:bodyPr>
          <a:lstStyle/>
          <a:p>
            <a:r>
              <a:rPr lang="en-US" dirty="0">
                <a:solidFill>
                  <a:srgbClr val="FF4200"/>
                </a:solidFill>
              </a:rPr>
              <a:t>What’s happening on the </a:t>
            </a:r>
            <a:r>
              <a:rPr lang="en-US" b="1" dirty="0">
                <a:solidFill>
                  <a:srgbClr val="FF4200"/>
                </a:solidFill>
              </a:rPr>
              <a:t>buyer </a:t>
            </a:r>
            <a:r>
              <a:rPr lang="en-US" dirty="0">
                <a:solidFill>
                  <a:srgbClr val="FF4200"/>
                </a:solidFill>
              </a:rPr>
              <a:t>side. No no no.</a:t>
            </a:r>
          </a:p>
          <a:p>
            <a:r>
              <a:rPr lang="en-US" dirty="0"/>
              <a:t>For instance, “Strawberries are out of fashion so no one will buy them” so firms reduce their production. </a:t>
            </a:r>
            <a:r>
              <a:rPr lang="en-US" dirty="0">
                <a:solidFill>
                  <a:srgbClr val="FF4200"/>
                </a:solidFill>
              </a:rPr>
              <a:t>(wrong)</a:t>
            </a:r>
            <a:endParaRPr lang="en-US" dirty="0"/>
          </a:p>
          <a:p>
            <a:endParaRPr lang="en-US" dirty="0"/>
          </a:p>
          <a:p>
            <a:r>
              <a:rPr lang="en-US" dirty="0"/>
              <a:t>On the supply side, we’re asking “How much do sellers </a:t>
            </a:r>
            <a:r>
              <a:rPr lang="en-US" b="1" dirty="0"/>
              <a:t>want to sell</a:t>
            </a:r>
            <a:r>
              <a:rPr lang="en-US" dirty="0"/>
              <a:t> if the price is X, Y, or Z?” Entirely hypothetical.</a:t>
            </a:r>
          </a:p>
          <a:p>
            <a:endParaRPr lang="en-US" dirty="0"/>
          </a:p>
          <a:p>
            <a:r>
              <a:rPr lang="en-US" dirty="0"/>
              <a:t>We’re not concerned with whether those berries can be sold at those prices</a:t>
            </a:r>
            <a:endParaRPr lang="en-US" b="1" dirty="0"/>
          </a:p>
          <a:p>
            <a:r>
              <a:rPr lang="en-US" dirty="0"/>
              <a:t>That info will come later</a:t>
            </a:r>
          </a:p>
          <a:p>
            <a:endParaRPr lang="en-US" dirty="0"/>
          </a:p>
        </p:txBody>
      </p:sp>
    </p:spTree>
    <p:extLst>
      <p:ext uri="{BB962C8B-B14F-4D97-AF65-F5344CB8AC3E}">
        <p14:creationId xmlns:p14="http://schemas.microsoft.com/office/powerpoint/2010/main" val="1939163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supply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9" y="249381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369332"/>
          </a:xfrm>
          <a:prstGeom prst="rect">
            <a:avLst/>
          </a:prstGeom>
          <a:noFill/>
        </p:spPr>
        <p:txBody>
          <a:bodyPr wrap="square" rtlCol="0">
            <a:spAutoFit/>
          </a:bodyPr>
          <a:lstStyle/>
          <a:p>
            <a:r>
              <a:rPr lang="en-US" dirty="0"/>
              <a:t>                   		    Quantity of strawberries</a:t>
            </a:r>
          </a:p>
        </p:txBody>
      </p:sp>
      <p:sp>
        <p:nvSpPr>
          <p:cNvPr id="9" name="TextBox 8">
            <a:extLst>
              <a:ext uri="{FF2B5EF4-FFF2-40B4-BE49-F238E27FC236}">
                <a16:creationId xmlns:a16="http://schemas.microsoft.com/office/drawing/2014/main" id="{CA4F436C-B1F7-30DA-C17F-87B6838D95DE}"/>
              </a:ext>
            </a:extLst>
          </p:cNvPr>
          <p:cNvSpPr txBox="1"/>
          <p:nvPr/>
        </p:nvSpPr>
        <p:spPr>
          <a:xfrm>
            <a:off x="6602681" y="2101932"/>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96420598-E458-1836-617B-065EC85C1EEE}"/>
              </a:ext>
            </a:extLst>
          </p:cNvPr>
          <p:cNvSpPr txBox="1"/>
          <p:nvPr/>
        </p:nvSpPr>
        <p:spPr>
          <a:xfrm>
            <a:off x="845906" y="3342550"/>
            <a:ext cx="2116989" cy="1600438"/>
          </a:xfrm>
          <a:prstGeom prst="rect">
            <a:avLst/>
          </a:prstGeom>
          <a:noFill/>
        </p:spPr>
        <p:txBody>
          <a:bodyPr wrap="square" rtlCol="0">
            <a:spAutoFit/>
          </a:bodyPr>
          <a:lstStyle/>
          <a:p>
            <a:r>
              <a:rPr lang="en-US" sz="2000" dirty="0">
                <a:solidFill>
                  <a:schemeClr val="accent4">
                    <a:lumMod val="75000"/>
                  </a:schemeClr>
                </a:solidFill>
              </a:rPr>
              <a:t>Ceteris paribus     </a:t>
            </a:r>
          </a:p>
          <a:p>
            <a:r>
              <a:rPr lang="en-US" sz="2000" dirty="0">
                <a:solidFill>
                  <a:schemeClr val="accent4">
                    <a:lumMod val="75000"/>
                  </a:schemeClr>
                </a:solidFill>
              </a:rPr>
              <a:t>still in effect</a:t>
            </a:r>
          </a:p>
          <a:p>
            <a:r>
              <a:rPr lang="en-US" sz="2000" dirty="0">
                <a:solidFill>
                  <a:schemeClr val="accent4">
                    <a:lumMod val="75000"/>
                  </a:schemeClr>
                </a:solidFill>
              </a:rPr>
              <a:t>All those other factors frozen</a:t>
            </a:r>
          </a:p>
          <a:p>
            <a:r>
              <a:rPr lang="en-US" dirty="0">
                <a:solidFill>
                  <a:schemeClr val="accent4">
                    <a:lumMod val="75000"/>
                  </a:schemeClr>
                </a:solidFill>
              </a:rPr>
              <a:t>	                </a:t>
            </a:r>
          </a:p>
        </p:txBody>
      </p:sp>
      <p:sp>
        <p:nvSpPr>
          <p:cNvPr id="14" name="TextBox 13">
            <a:extLst>
              <a:ext uri="{FF2B5EF4-FFF2-40B4-BE49-F238E27FC236}">
                <a16:creationId xmlns:a16="http://schemas.microsoft.com/office/drawing/2014/main" id="{8D5C24E0-737B-62E6-1B49-6E6265DE7832}"/>
              </a:ext>
            </a:extLst>
          </p:cNvPr>
          <p:cNvSpPr txBox="1"/>
          <p:nvPr/>
        </p:nvSpPr>
        <p:spPr>
          <a:xfrm>
            <a:off x="7873340" y="1436914"/>
            <a:ext cx="4227614" cy="4339650"/>
          </a:xfrm>
          <a:prstGeom prst="rect">
            <a:avLst/>
          </a:prstGeom>
          <a:noFill/>
        </p:spPr>
        <p:txBody>
          <a:bodyPr wrap="square" rtlCol="0">
            <a:spAutoFit/>
          </a:bodyPr>
          <a:lstStyle/>
          <a:p>
            <a:r>
              <a:rPr lang="en-US" sz="2400" dirty="0"/>
              <a:t>This time, we draw a positive relationship between price and quantity </a:t>
            </a:r>
          </a:p>
          <a:p>
            <a:r>
              <a:rPr lang="en-US" sz="2400" dirty="0">
                <a:solidFill>
                  <a:schemeClr val="accent6"/>
                </a:solidFill>
              </a:rPr>
              <a:t>“The law of supply”</a:t>
            </a:r>
          </a:p>
          <a:p>
            <a:endParaRPr lang="en-US" sz="2000" dirty="0"/>
          </a:p>
          <a:p>
            <a:r>
              <a:rPr lang="en-US" sz="2000" dirty="0"/>
              <a:t>Because a higher price means more profit, so firms will choose to plant and sell more straws, while cutting back on carrots and parsley</a:t>
            </a:r>
          </a:p>
          <a:p>
            <a:endParaRPr lang="en-US" sz="2000" dirty="0"/>
          </a:p>
          <a:p>
            <a:r>
              <a:rPr lang="en-US" sz="2000" dirty="0"/>
              <a:t>This is a common sense/intuitive story, and we will examine its underpinnings in a few days</a:t>
            </a:r>
          </a:p>
        </p:txBody>
      </p:sp>
    </p:spTree>
    <p:extLst>
      <p:ext uri="{BB962C8B-B14F-4D97-AF65-F5344CB8AC3E}">
        <p14:creationId xmlns:p14="http://schemas.microsoft.com/office/powerpoint/2010/main" val="3275713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pic>
        <p:nvPicPr>
          <p:cNvPr id="4" name="Picture 3">
            <a:extLst>
              <a:ext uri="{FF2B5EF4-FFF2-40B4-BE49-F238E27FC236}">
                <a16:creationId xmlns:a16="http://schemas.microsoft.com/office/drawing/2014/main" id="{5944DC2B-AAFE-E90E-7ACE-2ABD6B65AFDD}"/>
              </a:ext>
            </a:extLst>
          </p:cNvPr>
          <p:cNvPicPr>
            <a:picLocks noChangeAspect="1"/>
          </p:cNvPicPr>
          <p:nvPr/>
        </p:nvPicPr>
        <p:blipFill>
          <a:blip r:embed="rId2"/>
          <a:stretch>
            <a:fillRect/>
          </a:stretch>
        </p:blipFill>
        <p:spPr>
          <a:xfrm>
            <a:off x="2672077" y="1187416"/>
            <a:ext cx="6847846" cy="5168934"/>
          </a:xfrm>
          <a:prstGeom prst="rect">
            <a:avLst/>
          </a:prstGeom>
        </p:spPr>
      </p:pic>
      <p:sp>
        <p:nvSpPr>
          <p:cNvPr id="5" name="TextBox 4">
            <a:extLst>
              <a:ext uri="{FF2B5EF4-FFF2-40B4-BE49-F238E27FC236}">
                <a16:creationId xmlns:a16="http://schemas.microsoft.com/office/drawing/2014/main" id="{D1DD4463-7625-B25C-68D9-506205A98E8C}"/>
              </a:ext>
            </a:extLst>
          </p:cNvPr>
          <p:cNvSpPr txBox="1"/>
          <p:nvPr/>
        </p:nvSpPr>
        <p:spPr>
          <a:xfrm>
            <a:off x="955963" y="556953"/>
            <a:ext cx="8563959" cy="369332"/>
          </a:xfrm>
          <a:prstGeom prst="rect">
            <a:avLst/>
          </a:prstGeom>
          <a:noFill/>
        </p:spPr>
        <p:txBody>
          <a:bodyPr wrap="square" rtlCol="0">
            <a:spAutoFit/>
          </a:bodyPr>
          <a:lstStyle/>
          <a:p>
            <a:r>
              <a:rPr lang="en-GB" dirty="0"/>
              <a:t>Figure 3.5 Hi Mankiw. Market Supply as the Sum of Individual Supplies: Sum horizontally.</a:t>
            </a:r>
          </a:p>
        </p:txBody>
      </p:sp>
    </p:spTree>
    <p:extLst>
      <p:ext uri="{BB962C8B-B14F-4D97-AF65-F5344CB8AC3E}">
        <p14:creationId xmlns:p14="http://schemas.microsoft.com/office/powerpoint/2010/main" val="1006894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supply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9" y="249381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369332"/>
          </a:xfrm>
          <a:prstGeom prst="rect">
            <a:avLst/>
          </a:prstGeom>
          <a:noFill/>
        </p:spPr>
        <p:txBody>
          <a:bodyPr wrap="square" rtlCol="0">
            <a:spAutoFit/>
          </a:bodyPr>
          <a:lstStyle/>
          <a:p>
            <a:r>
              <a:rPr lang="en-US" dirty="0"/>
              <a:t>  Q                 Q’		    Quantity of strawberries</a:t>
            </a:r>
          </a:p>
        </p:txBody>
      </p:sp>
      <p:sp>
        <p:nvSpPr>
          <p:cNvPr id="9" name="TextBox 8">
            <a:extLst>
              <a:ext uri="{FF2B5EF4-FFF2-40B4-BE49-F238E27FC236}">
                <a16:creationId xmlns:a16="http://schemas.microsoft.com/office/drawing/2014/main" id="{CA4F436C-B1F7-30DA-C17F-87B6838D95DE}"/>
              </a:ext>
            </a:extLst>
          </p:cNvPr>
          <p:cNvSpPr txBox="1"/>
          <p:nvPr/>
        </p:nvSpPr>
        <p:spPr>
          <a:xfrm>
            <a:off x="6602681" y="2101932"/>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96420598-E458-1836-617B-065EC85C1EEE}"/>
              </a:ext>
            </a:extLst>
          </p:cNvPr>
          <p:cNvSpPr txBox="1"/>
          <p:nvPr/>
        </p:nvSpPr>
        <p:spPr>
          <a:xfrm>
            <a:off x="1104404" y="3336966"/>
            <a:ext cx="2116989" cy="923330"/>
          </a:xfrm>
          <a:prstGeom prst="rect">
            <a:avLst/>
          </a:prstGeom>
          <a:noFill/>
        </p:spPr>
        <p:txBody>
          <a:bodyPr wrap="square" rtlCol="0">
            <a:spAutoFit/>
          </a:bodyPr>
          <a:lstStyle/>
          <a:p>
            <a:r>
              <a:rPr lang="en-US" dirty="0">
                <a:solidFill>
                  <a:schemeClr val="accent4">
                    <a:lumMod val="75000"/>
                  </a:schemeClr>
                </a:solidFill>
              </a:rPr>
              <a:t>Ceteris paribus.     </a:t>
            </a:r>
            <a:r>
              <a:rPr lang="en-US" dirty="0"/>
              <a:t>P’</a:t>
            </a:r>
            <a:r>
              <a:rPr lang="en-US" dirty="0">
                <a:solidFill>
                  <a:schemeClr val="accent4">
                    <a:lumMod val="75000"/>
                  </a:schemeClr>
                </a:solidFill>
              </a:rPr>
              <a:t>   </a:t>
            </a:r>
          </a:p>
          <a:p>
            <a:r>
              <a:rPr lang="en-US" dirty="0">
                <a:solidFill>
                  <a:schemeClr val="accent4">
                    <a:lumMod val="75000"/>
                  </a:schemeClr>
                </a:solidFill>
              </a:rPr>
              <a:t>still in effect</a:t>
            </a:r>
          </a:p>
          <a:p>
            <a:r>
              <a:rPr lang="en-US" dirty="0">
                <a:solidFill>
                  <a:schemeClr val="accent4">
                    <a:lumMod val="75000"/>
                  </a:schemeClr>
                </a:solidFill>
              </a:rPr>
              <a:t>	                </a:t>
            </a:r>
            <a:r>
              <a:rPr lang="en-US" dirty="0"/>
              <a:t>P</a:t>
            </a:r>
            <a:endParaRPr lang="en-US" dirty="0">
              <a:solidFill>
                <a:schemeClr val="accent4">
                  <a:lumMod val="75000"/>
                </a:schemeClr>
              </a:solidFill>
            </a:endParaRPr>
          </a:p>
        </p:txBody>
      </p:sp>
      <p:sp>
        <p:nvSpPr>
          <p:cNvPr id="15" name="TextBox 14">
            <a:extLst>
              <a:ext uri="{FF2B5EF4-FFF2-40B4-BE49-F238E27FC236}">
                <a16:creationId xmlns:a16="http://schemas.microsoft.com/office/drawing/2014/main" id="{9C4D2B8F-2AFD-BF07-BD1E-F2C513AADD71}"/>
              </a:ext>
            </a:extLst>
          </p:cNvPr>
          <p:cNvSpPr txBox="1"/>
          <p:nvPr/>
        </p:nvSpPr>
        <p:spPr>
          <a:xfrm>
            <a:off x="6901520" y="407237"/>
            <a:ext cx="5141541" cy="1569660"/>
          </a:xfrm>
          <a:prstGeom prst="rect">
            <a:avLst/>
          </a:prstGeom>
          <a:noFill/>
        </p:spPr>
        <p:txBody>
          <a:bodyPr wrap="square" rtlCol="0">
            <a:spAutoFit/>
          </a:bodyPr>
          <a:lstStyle/>
          <a:p>
            <a:r>
              <a:rPr lang="en-US" sz="2400" dirty="0">
                <a:solidFill>
                  <a:srgbClr val="C9154B"/>
                </a:solidFill>
              </a:rPr>
              <a:t>What if the  price of strawberries rises?</a:t>
            </a:r>
          </a:p>
          <a:p>
            <a:r>
              <a:rPr lang="en-US" sz="2400" dirty="0">
                <a:solidFill>
                  <a:srgbClr val="C9154B"/>
                </a:solidFill>
              </a:rPr>
              <a:t> </a:t>
            </a:r>
          </a:p>
          <a:p>
            <a:r>
              <a:rPr lang="en-US" sz="2400" dirty="0">
                <a:solidFill>
                  <a:srgbClr val="C9154B"/>
                </a:solidFill>
              </a:rPr>
              <a:t>There’s a MOVEMENT ALONG the supply curve as Q rises in response</a:t>
            </a:r>
          </a:p>
        </p:txBody>
      </p:sp>
      <mc:AlternateContent xmlns:mc="http://schemas.openxmlformats.org/markup-compatibility/2006" xmlns:p14="http://schemas.microsoft.com/office/powerpoint/2010/main">
        <mc:Choice Requires="p14">
          <p:contentPart p14:bwMode="auto" r:id="rId2">
            <p14:nvContentPartPr>
              <p14:cNvPr id="17" name="Ink 16">
                <a:extLst>
                  <a:ext uri="{FF2B5EF4-FFF2-40B4-BE49-F238E27FC236}">
                    <a16:creationId xmlns:a16="http://schemas.microsoft.com/office/drawing/2014/main" id="{99B954CB-39CE-623F-43AE-C560658FDBE7}"/>
                  </a:ext>
                </a:extLst>
              </p14:cNvPr>
              <p14:cNvContentPartPr/>
              <p14:nvPr/>
            </p14:nvContentPartPr>
            <p14:xfrm>
              <a:off x="4369203" y="4172554"/>
              <a:ext cx="345240" cy="235440"/>
            </p14:xfrm>
          </p:contentPart>
        </mc:Choice>
        <mc:Fallback xmlns="">
          <p:pic>
            <p:nvPicPr>
              <p:cNvPr id="17" name="Ink 16">
                <a:extLst>
                  <a:ext uri="{FF2B5EF4-FFF2-40B4-BE49-F238E27FC236}">
                    <a16:creationId xmlns:a16="http://schemas.microsoft.com/office/drawing/2014/main" id="{99B954CB-39CE-623F-43AE-C560658FDBE7}"/>
                  </a:ext>
                </a:extLst>
              </p:cNvPr>
              <p:cNvPicPr/>
              <p:nvPr/>
            </p:nvPicPr>
            <p:blipFill>
              <a:blip r:embed="rId3"/>
              <a:stretch>
                <a:fillRect/>
              </a:stretch>
            </p:blipFill>
            <p:spPr>
              <a:xfrm>
                <a:off x="4360203" y="4163568"/>
                <a:ext cx="362880" cy="253053"/>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8" name="Ink 17">
                <a:extLst>
                  <a:ext uri="{FF2B5EF4-FFF2-40B4-BE49-F238E27FC236}">
                    <a16:creationId xmlns:a16="http://schemas.microsoft.com/office/drawing/2014/main" id="{D3E4F264-0D5B-1C46-5894-BFC3306226D2}"/>
                  </a:ext>
                </a:extLst>
              </p14:cNvPr>
              <p14:cNvContentPartPr/>
              <p14:nvPr/>
            </p14:nvContentPartPr>
            <p14:xfrm>
              <a:off x="4838643" y="3867634"/>
              <a:ext cx="285840" cy="283680"/>
            </p14:xfrm>
          </p:contentPart>
        </mc:Choice>
        <mc:Fallback xmlns="">
          <p:pic>
            <p:nvPicPr>
              <p:cNvPr id="18" name="Ink 17">
                <a:extLst>
                  <a:ext uri="{FF2B5EF4-FFF2-40B4-BE49-F238E27FC236}">
                    <a16:creationId xmlns:a16="http://schemas.microsoft.com/office/drawing/2014/main" id="{D3E4F264-0D5B-1C46-5894-BFC3306226D2}"/>
                  </a:ext>
                </a:extLst>
              </p:cNvPr>
              <p:cNvPicPr/>
              <p:nvPr/>
            </p:nvPicPr>
            <p:blipFill>
              <a:blip r:embed="rId5"/>
              <a:stretch>
                <a:fillRect/>
              </a:stretch>
            </p:blipFill>
            <p:spPr>
              <a:xfrm>
                <a:off x="4829654" y="3858634"/>
                <a:ext cx="303458" cy="301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9" name="Ink 18">
                <a:extLst>
                  <a:ext uri="{FF2B5EF4-FFF2-40B4-BE49-F238E27FC236}">
                    <a16:creationId xmlns:a16="http://schemas.microsoft.com/office/drawing/2014/main" id="{478239AD-4999-4EB5-EDB9-1C2002545358}"/>
                  </a:ext>
                </a:extLst>
              </p14:cNvPr>
              <p14:cNvContentPartPr/>
              <p14:nvPr/>
            </p14:nvContentPartPr>
            <p14:xfrm>
              <a:off x="5230323" y="3572794"/>
              <a:ext cx="318600" cy="270720"/>
            </p14:xfrm>
          </p:contentPart>
        </mc:Choice>
        <mc:Fallback xmlns="">
          <p:pic>
            <p:nvPicPr>
              <p:cNvPr id="19" name="Ink 18">
                <a:extLst>
                  <a:ext uri="{FF2B5EF4-FFF2-40B4-BE49-F238E27FC236}">
                    <a16:creationId xmlns:a16="http://schemas.microsoft.com/office/drawing/2014/main" id="{478239AD-4999-4EB5-EDB9-1C2002545358}"/>
                  </a:ext>
                </a:extLst>
              </p:cNvPr>
              <p:cNvPicPr/>
              <p:nvPr/>
            </p:nvPicPr>
            <p:blipFill>
              <a:blip r:embed="rId7"/>
              <a:stretch>
                <a:fillRect/>
              </a:stretch>
            </p:blipFill>
            <p:spPr>
              <a:xfrm>
                <a:off x="5221323" y="3563794"/>
                <a:ext cx="336240" cy="288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0" name="Ink 19">
                <a:extLst>
                  <a:ext uri="{FF2B5EF4-FFF2-40B4-BE49-F238E27FC236}">
                    <a16:creationId xmlns:a16="http://schemas.microsoft.com/office/drawing/2014/main" id="{86222B23-7724-DD3B-698B-4B56CDACF97B}"/>
                  </a:ext>
                </a:extLst>
              </p14:cNvPr>
              <p14:cNvContentPartPr/>
              <p14:nvPr/>
            </p14:nvContentPartPr>
            <p14:xfrm>
              <a:off x="4632363" y="5711194"/>
              <a:ext cx="18000" cy="182520"/>
            </p14:xfrm>
          </p:contentPart>
        </mc:Choice>
        <mc:Fallback xmlns="">
          <p:pic>
            <p:nvPicPr>
              <p:cNvPr id="20" name="Ink 19">
                <a:extLst>
                  <a:ext uri="{FF2B5EF4-FFF2-40B4-BE49-F238E27FC236}">
                    <a16:creationId xmlns:a16="http://schemas.microsoft.com/office/drawing/2014/main" id="{86222B23-7724-DD3B-698B-4B56CDACF97B}"/>
                  </a:ext>
                </a:extLst>
              </p:cNvPr>
              <p:cNvPicPr/>
              <p:nvPr/>
            </p:nvPicPr>
            <p:blipFill>
              <a:blip r:embed="rId9"/>
              <a:stretch>
                <a:fillRect/>
              </a:stretch>
            </p:blipFill>
            <p:spPr>
              <a:xfrm>
                <a:off x="4623363" y="5702194"/>
                <a:ext cx="35640" cy="2001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1" name="Ink 20">
                <a:extLst>
                  <a:ext uri="{FF2B5EF4-FFF2-40B4-BE49-F238E27FC236}">
                    <a16:creationId xmlns:a16="http://schemas.microsoft.com/office/drawing/2014/main" id="{4AC5418E-C042-515F-85A4-ED1F09B9B8CA}"/>
                  </a:ext>
                </a:extLst>
              </p14:cNvPr>
              <p14:cNvContentPartPr/>
              <p14:nvPr/>
            </p14:nvContentPartPr>
            <p14:xfrm>
              <a:off x="5654043" y="5701474"/>
              <a:ext cx="3960" cy="162360"/>
            </p14:xfrm>
          </p:contentPart>
        </mc:Choice>
        <mc:Fallback xmlns="">
          <p:pic>
            <p:nvPicPr>
              <p:cNvPr id="21" name="Ink 20">
                <a:extLst>
                  <a:ext uri="{FF2B5EF4-FFF2-40B4-BE49-F238E27FC236}">
                    <a16:creationId xmlns:a16="http://schemas.microsoft.com/office/drawing/2014/main" id="{4AC5418E-C042-515F-85A4-ED1F09B9B8CA}"/>
                  </a:ext>
                </a:extLst>
              </p:cNvPr>
              <p:cNvPicPr/>
              <p:nvPr/>
            </p:nvPicPr>
            <p:blipFill>
              <a:blip r:embed="rId11"/>
              <a:stretch>
                <a:fillRect/>
              </a:stretch>
            </p:blipFill>
            <p:spPr>
              <a:xfrm>
                <a:off x="5644143" y="5692474"/>
                <a:ext cx="23364" cy="180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3" name="Ink 22">
                <a:extLst>
                  <a:ext uri="{FF2B5EF4-FFF2-40B4-BE49-F238E27FC236}">
                    <a16:creationId xmlns:a16="http://schemas.microsoft.com/office/drawing/2014/main" id="{A25C1DF8-E9FF-4E49-423B-526475D6B2E9}"/>
                  </a:ext>
                </a:extLst>
              </p14:cNvPr>
              <p14:cNvContentPartPr/>
              <p14:nvPr/>
            </p14:nvContentPartPr>
            <p14:xfrm>
              <a:off x="3266163" y="3583954"/>
              <a:ext cx="210240" cy="20880"/>
            </p14:xfrm>
          </p:contentPart>
        </mc:Choice>
        <mc:Fallback xmlns="">
          <p:pic>
            <p:nvPicPr>
              <p:cNvPr id="23" name="Ink 22">
                <a:extLst>
                  <a:ext uri="{FF2B5EF4-FFF2-40B4-BE49-F238E27FC236}">
                    <a16:creationId xmlns:a16="http://schemas.microsoft.com/office/drawing/2014/main" id="{A25C1DF8-E9FF-4E49-423B-526475D6B2E9}"/>
                  </a:ext>
                </a:extLst>
              </p:cNvPr>
              <p:cNvPicPr/>
              <p:nvPr/>
            </p:nvPicPr>
            <p:blipFill>
              <a:blip r:embed="rId13"/>
              <a:stretch>
                <a:fillRect/>
              </a:stretch>
            </p:blipFill>
            <p:spPr>
              <a:xfrm>
                <a:off x="3257163" y="3574954"/>
                <a:ext cx="227880" cy="385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4" name="Ink 23">
                <a:extLst>
                  <a:ext uri="{FF2B5EF4-FFF2-40B4-BE49-F238E27FC236}">
                    <a16:creationId xmlns:a16="http://schemas.microsoft.com/office/drawing/2014/main" id="{7A07EA08-D753-38B4-E276-DC7D51CF7697}"/>
                  </a:ext>
                </a:extLst>
              </p14:cNvPr>
              <p14:cNvContentPartPr/>
              <p14:nvPr/>
            </p14:nvContentPartPr>
            <p14:xfrm>
              <a:off x="3265443" y="4222954"/>
              <a:ext cx="175320" cy="360"/>
            </p14:xfrm>
          </p:contentPart>
        </mc:Choice>
        <mc:Fallback xmlns="">
          <p:pic>
            <p:nvPicPr>
              <p:cNvPr id="24" name="Ink 23">
                <a:extLst>
                  <a:ext uri="{FF2B5EF4-FFF2-40B4-BE49-F238E27FC236}">
                    <a16:creationId xmlns:a16="http://schemas.microsoft.com/office/drawing/2014/main" id="{7A07EA08-D753-38B4-E276-DC7D51CF7697}"/>
                  </a:ext>
                </a:extLst>
              </p:cNvPr>
              <p:cNvPicPr/>
              <p:nvPr/>
            </p:nvPicPr>
            <p:blipFill>
              <a:blip r:embed="rId15"/>
              <a:stretch>
                <a:fillRect/>
              </a:stretch>
            </p:blipFill>
            <p:spPr>
              <a:xfrm>
                <a:off x="3256424" y="4213954"/>
                <a:ext cx="192996" cy="18000"/>
              </a:xfrm>
              <a:prstGeom prst="rect">
                <a:avLst/>
              </a:prstGeom>
            </p:spPr>
          </p:pic>
        </mc:Fallback>
      </mc:AlternateContent>
      <p:grpSp>
        <p:nvGrpSpPr>
          <p:cNvPr id="27" name="Group 26">
            <a:extLst>
              <a:ext uri="{FF2B5EF4-FFF2-40B4-BE49-F238E27FC236}">
                <a16:creationId xmlns:a16="http://schemas.microsoft.com/office/drawing/2014/main" id="{7E63118C-67AE-8412-06D6-DADB84AD8EB5}"/>
              </a:ext>
            </a:extLst>
          </p:cNvPr>
          <p:cNvGrpSpPr/>
          <p:nvPr/>
        </p:nvGrpSpPr>
        <p:grpSpPr>
          <a:xfrm>
            <a:off x="3188763" y="3725794"/>
            <a:ext cx="202680" cy="385560"/>
            <a:chOff x="3188763" y="3725794"/>
            <a:chExt cx="202680" cy="385560"/>
          </a:xfrm>
        </p:grpSpPr>
        <mc:AlternateContent xmlns:mc="http://schemas.openxmlformats.org/markup-compatibility/2006" xmlns:p14="http://schemas.microsoft.com/office/powerpoint/2010/main">
          <mc:Choice Requires="p14">
            <p:contentPart p14:bwMode="auto" r:id="rId16">
              <p14:nvContentPartPr>
                <p14:cNvPr id="25" name="Ink 24">
                  <a:extLst>
                    <a:ext uri="{FF2B5EF4-FFF2-40B4-BE49-F238E27FC236}">
                      <a16:creationId xmlns:a16="http://schemas.microsoft.com/office/drawing/2014/main" id="{F141924B-F2F8-5261-39BE-B45DABD1C645}"/>
                    </a:ext>
                  </a:extLst>
                </p14:cNvPr>
                <p14:cNvContentPartPr/>
                <p14:nvPr/>
              </p14:nvContentPartPr>
              <p14:xfrm>
                <a:off x="3195963" y="3932434"/>
                <a:ext cx="195480" cy="178920"/>
              </p14:xfrm>
            </p:contentPart>
          </mc:Choice>
          <mc:Fallback xmlns="">
            <p:pic>
              <p:nvPicPr>
                <p:cNvPr id="25" name="Ink 24">
                  <a:extLst>
                    <a:ext uri="{FF2B5EF4-FFF2-40B4-BE49-F238E27FC236}">
                      <a16:creationId xmlns:a16="http://schemas.microsoft.com/office/drawing/2014/main" id="{F141924B-F2F8-5261-39BE-B45DABD1C645}"/>
                    </a:ext>
                  </a:extLst>
                </p:cNvPr>
                <p:cNvPicPr/>
                <p:nvPr/>
              </p:nvPicPr>
              <p:blipFill>
                <a:blip r:embed="rId17"/>
                <a:stretch>
                  <a:fillRect/>
                </a:stretch>
              </p:blipFill>
              <p:spPr>
                <a:xfrm>
                  <a:off x="3186963" y="3923434"/>
                  <a:ext cx="213120" cy="1965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6" name="Ink 25">
                  <a:extLst>
                    <a:ext uri="{FF2B5EF4-FFF2-40B4-BE49-F238E27FC236}">
                      <a16:creationId xmlns:a16="http://schemas.microsoft.com/office/drawing/2014/main" id="{9A2ACC7B-3189-A9EA-831A-62E2D3731DEE}"/>
                    </a:ext>
                  </a:extLst>
                </p14:cNvPr>
                <p14:cNvContentPartPr/>
                <p14:nvPr/>
              </p14:nvContentPartPr>
              <p14:xfrm>
                <a:off x="3188763" y="3725794"/>
                <a:ext cx="154440" cy="111960"/>
              </p14:xfrm>
            </p:contentPart>
          </mc:Choice>
          <mc:Fallback xmlns="">
            <p:pic>
              <p:nvPicPr>
                <p:cNvPr id="26" name="Ink 25">
                  <a:extLst>
                    <a:ext uri="{FF2B5EF4-FFF2-40B4-BE49-F238E27FC236}">
                      <a16:creationId xmlns:a16="http://schemas.microsoft.com/office/drawing/2014/main" id="{9A2ACC7B-3189-A9EA-831A-62E2D3731DEE}"/>
                    </a:ext>
                  </a:extLst>
                </p:cNvPr>
                <p:cNvPicPr/>
                <p:nvPr/>
              </p:nvPicPr>
              <p:blipFill>
                <a:blip r:embed="rId19"/>
                <a:stretch>
                  <a:fillRect/>
                </a:stretch>
              </p:blipFill>
              <p:spPr>
                <a:xfrm>
                  <a:off x="3179763" y="3716794"/>
                  <a:ext cx="172080" cy="129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28" name="Ink 27">
                <a:extLst>
                  <a:ext uri="{FF2B5EF4-FFF2-40B4-BE49-F238E27FC236}">
                    <a16:creationId xmlns:a16="http://schemas.microsoft.com/office/drawing/2014/main" id="{3260084A-E87D-20AF-D200-2605866AD059}"/>
                  </a:ext>
                </a:extLst>
              </p14:cNvPr>
              <p14:cNvContentPartPr/>
              <p14:nvPr/>
            </p14:nvContentPartPr>
            <p14:xfrm>
              <a:off x="4857723" y="5742514"/>
              <a:ext cx="172080" cy="252000"/>
            </p14:xfrm>
          </p:contentPart>
        </mc:Choice>
        <mc:Fallback xmlns="">
          <p:pic>
            <p:nvPicPr>
              <p:cNvPr id="28" name="Ink 27">
                <a:extLst>
                  <a:ext uri="{FF2B5EF4-FFF2-40B4-BE49-F238E27FC236}">
                    <a16:creationId xmlns:a16="http://schemas.microsoft.com/office/drawing/2014/main" id="{3260084A-E87D-20AF-D200-2605866AD059}"/>
                  </a:ext>
                </a:extLst>
              </p:cNvPr>
              <p:cNvPicPr/>
              <p:nvPr/>
            </p:nvPicPr>
            <p:blipFill>
              <a:blip r:embed="rId21"/>
              <a:stretch>
                <a:fillRect/>
              </a:stretch>
            </p:blipFill>
            <p:spPr>
              <a:xfrm>
                <a:off x="4848723" y="5733514"/>
                <a:ext cx="189720" cy="2696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9" name="Ink 28">
                <a:extLst>
                  <a:ext uri="{FF2B5EF4-FFF2-40B4-BE49-F238E27FC236}">
                    <a16:creationId xmlns:a16="http://schemas.microsoft.com/office/drawing/2014/main" id="{07304519-2710-766E-EC7F-704FAFEDBF18}"/>
                  </a:ext>
                </a:extLst>
              </p14:cNvPr>
              <p14:cNvContentPartPr/>
              <p14:nvPr/>
            </p14:nvContentPartPr>
            <p14:xfrm>
              <a:off x="5308443" y="5749354"/>
              <a:ext cx="135360" cy="262080"/>
            </p14:xfrm>
          </p:contentPart>
        </mc:Choice>
        <mc:Fallback xmlns="">
          <p:pic>
            <p:nvPicPr>
              <p:cNvPr id="29" name="Ink 28">
                <a:extLst>
                  <a:ext uri="{FF2B5EF4-FFF2-40B4-BE49-F238E27FC236}">
                    <a16:creationId xmlns:a16="http://schemas.microsoft.com/office/drawing/2014/main" id="{07304519-2710-766E-EC7F-704FAFEDBF18}"/>
                  </a:ext>
                </a:extLst>
              </p:cNvPr>
              <p:cNvPicPr/>
              <p:nvPr/>
            </p:nvPicPr>
            <p:blipFill>
              <a:blip r:embed="rId23"/>
              <a:stretch>
                <a:fillRect/>
              </a:stretch>
            </p:blipFill>
            <p:spPr>
              <a:xfrm>
                <a:off x="5299467" y="5740354"/>
                <a:ext cx="152953" cy="279720"/>
              </a:xfrm>
              <a:prstGeom prst="rect">
                <a:avLst/>
              </a:prstGeom>
            </p:spPr>
          </p:pic>
        </mc:Fallback>
      </mc:AlternateContent>
    </p:spTree>
    <p:extLst>
      <p:ext uri="{BB962C8B-B14F-4D97-AF65-F5344CB8AC3E}">
        <p14:creationId xmlns:p14="http://schemas.microsoft.com/office/powerpoint/2010/main" val="2541596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supply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9" y="249381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369332"/>
          </a:xfrm>
          <a:prstGeom prst="rect">
            <a:avLst/>
          </a:prstGeom>
          <a:noFill/>
        </p:spPr>
        <p:txBody>
          <a:bodyPr wrap="square" rtlCol="0">
            <a:spAutoFit/>
          </a:bodyPr>
          <a:lstStyle/>
          <a:p>
            <a:r>
              <a:rPr lang="en-US" dirty="0"/>
              <a:t>                   		    Quantity of strawberries</a:t>
            </a:r>
          </a:p>
        </p:txBody>
      </p:sp>
      <p:sp>
        <p:nvSpPr>
          <p:cNvPr id="9" name="TextBox 8">
            <a:extLst>
              <a:ext uri="{FF2B5EF4-FFF2-40B4-BE49-F238E27FC236}">
                <a16:creationId xmlns:a16="http://schemas.microsoft.com/office/drawing/2014/main" id="{CA4F436C-B1F7-30DA-C17F-87B6838D95DE}"/>
              </a:ext>
            </a:extLst>
          </p:cNvPr>
          <p:cNvSpPr txBox="1"/>
          <p:nvPr/>
        </p:nvSpPr>
        <p:spPr>
          <a:xfrm>
            <a:off x="6765546" y="2646464"/>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96420598-E458-1836-617B-065EC85C1EEE}"/>
              </a:ext>
            </a:extLst>
          </p:cNvPr>
          <p:cNvSpPr txBox="1"/>
          <p:nvPr/>
        </p:nvSpPr>
        <p:spPr>
          <a:xfrm>
            <a:off x="554959" y="3342550"/>
            <a:ext cx="2116989" cy="984885"/>
          </a:xfrm>
          <a:prstGeom prst="rect">
            <a:avLst/>
          </a:prstGeom>
          <a:noFill/>
        </p:spPr>
        <p:txBody>
          <a:bodyPr wrap="square" rtlCol="0">
            <a:spAutoFit/>
          </a:bodyPr>
          <a:lstStyle/>
          <a:p>
            <a:r>
              <a:rPr lang="en-US" sz="2000" dirty="0">
                <a:solidFill>
                  <a:schemeClr val="accent4">
                    <a:lumMod val="50000"/>
                  </a:schemeClr>
                </a:solidFill>
              </a:rPr>
              <a:t>We are RELAXING ceteris paribus!</a:t>
            </a:r>
          </a:p>
          <a:p>
            <a:r>
              <a:rPr lang="en-US" dirty="0">
                <a:solidFill>
                  <a:schemeClr val="accent4">
                    <a:lumMod val="75000"/>
                  </a:schemeClr>
                </a:solidFill>
              </a:rPr>
              <a:t>	                </a:t>
            </a:r>
          </a:p>
        </p:txBody>
      </p:sp>
      <p:sp>
        <p:nvSpPr>
          <p:cNvPr id="14" name="TextBox 13">
            <a:extLst>
              <a:ext uri="{FF2B5EF4-FFF2-40B4-BE49-F238E27FC236}">
                <a16:creationId xmlns:a16="http://schemas.microsoft.com/office/drawing/2014/main" id="{8D5C24E0-737B-62E6-1B49-6E6265DE7832}"/>
              </a:ext>
            </a:extLst>
          </p:cNvPr>
          <p:cNvSpPr txBox="1"/>
          <p:nvPr/>
        </p:nvSpPr>
        <p:spPr>
          <a:xfrm>
            <a:off x="7873340" y="1436914"/>
            <a:ext cx="4227614" cy="4216539"/>
          </a:xfrm>
          <a:prstGeom prst="rect">
            <a:avLst/>
          </a:prstGeom>
          <a:noFill/>
        </p:spPr>
        <p:txBody>
          <a:bodyPr wrap="square" rtlCol="0">
            <a:spAutoFit/>
          </a:bodyPr>
          <a:lstStyle/>
          <a:p>
            <a:r>
              <a:rPr lang="en-US" sz="2400" dirty="0">
                <a:solidFill>
                  <a:schemeClr val="accent4">
                    <a:lumMod val="50000"/>
                  </a:schemeClr>
                </a:solidFill>
              </a:rPr>
              <a:t>What if a shock hits the strawberry market?  </a:t>
            </a:r>
          </a:p>
          <a:p>
            <a:endParaRPr lang="en-US" sz="2000" dirty="0">
              <a:solidFill>
                <a:schemeClr val="accent4">
                  <a:lumMod val="50000"/>
                </a:schemeClr>
              </a:solidFill>
            </a:endParaRPr>
          </a:p>
          <a:p>
            <a:r>
              <a:rPr lang="en-US" sz="2400" dirty="0">
                <a:solidFill>
                  <a:srgbClr val="002060"/>
                </a:solidFill>
              </a:rPr>
              <a:t>For instance, farm labor gets more expensive: wages rise</a:t>
            </a:r>
          </a:p>
          <a:p>
            <a:endParaRPr lang="en-US" sz="2000" dirty="0">
              <a:solidFill>
                <a:srgbClr val="002060"/>
              </a:solidFill>
            </a:endParaRPr>
          </a:p>
          <a:p>
            <a:r>
              <a:rPr lang="en-US" sz="2400" dirty="0">
                <a:solidFill>
                  <a:srgbClr val="002060"/>
                </a:solidFill>
              </a:rPr>
              <a:t>We expect firms to plant fewer strawberries </a:t>
            </a:r>
            <a:r>
              <a:rPr lang="en-US" sz="2400" b="1" dirty="0">
                <a:solidFill>
                  <a:srgbClr val="002060"/>
                </a:solidFill>
              </a:rPr>
              <a:t>at all prices</a:t>
            </a:r>
            <a:r>
              <a:rPr lang="en-US" sz="2400" dirty="0">
                <a:solidFill>
                  <a:srgbClr val="002060"/>
                </a:solidFill>
              </a:rPr>
              <a:t>, because they’re less profitable</a:t>
            </a:r>
          </a:p>
          <a:p>
            <a:endParaRPr lang="en-US" sz="2000" dirty="0">
              <a:solidFill>
                <a:schemeClr val="accent4">
                  <a:lumMod val="50000"/>
                </a:schemeClr>
              </a:solidFill>
            </a:endParaRPr>
          </a:p>
          <a:p>
            <a:r>
              <a:rPr lang="en-US" sz="2000" dirty="0">
                <a:solidFill>
                  <a:schemeClr val="accent6">
                    <a:lumMod val="75000"/>
                  </a:schemeClr>
                </a:solidFill>
              </a:rPr>
              <a:t>Perhaps switch to a crop that requires less labor--parsley</a:t>
            </a:r>
          </a:p>
        </p:txBody>
      </p:sp>
      <p:cxnSp>
        <p:nvCxnSpPr>
          <p:cNvPr id="3" name="Straight Connector 2">
            <a:extLst>
              <a:ext uri="{FF2B5EF4-FFF2-40B4-BE49-F238E27FC236}">
                <a16:creationId xmlns:a16="http://schemas.microsoft.com/office/drawing/2014/main" id="{0EC1AB90-5500-7F2C-F8C8-30D02F695C7D}"/>
              </a:ext>
            </a:extLst>
          </p:cNvPr>
          <p:cNvCxnSpPr/>
          <p:nvPr/>
        </p:nvCxnSpPr>
        <p:spPr>
          <a:xfrm flipV="1">
            <a:off x="3253838" y="1902430"/>
            <a:ext cx="3511708" cy="2425005"/>
          </a:xfrm>
          <a:prstGeom prst="line">
            <a:avLst/>
          </a:prstGeom>
        </p:spPr>
        <p:style>
          <a:lnRef idx="3">
            <a:schemeClr val="accent2"/>
          </a:lnRef>
          <a:fillRef idx="0">
            <a:schemeClr val="accent2"/>
          </a:fillRef>
          <a:effectRef idx="2">
            <a:schemeClr val="accent2"/>
          </a:effectRef>
          <a:fontRef idx="minor">
            <a:schemeClr val="tx1"/>
          </a:fontRef>
        </p:style>
      </p:cxnSp>
      <p:sp>
        <p:nvSpPr>
          <p:cNvPr id="5" name="TextBox 4">
            <a:extLst>
              <a:ext uri="{FF2B5EF4-FFF2-40B4-BE49-F238E27FC236}">
                <a16:creationId xmlns:a16="http://schemas.microsoft.com/office/drawing/2014/main" id="{FD33B2BD-ADD9-8E46-61BF-1C2FBB68C95C}"/>
              </a:ext>
            </a:extLst>
          </p:cNvPr>
          <p:cNvSpPr txBox="1"/>
          <p:nvPr/>
        </p:nvSpPr>
        <p:spPr>
          <a:xfrm>
            <a:off x="6338242" y="1645084"/>
            <a:ext cx="400559" cy="461665"/>
          </a:xfrm>
          <a:prstGeom prst="rect">
            <a:avLst/>
          </a:prstGeom>
          <a:noFill/>
        </p:spPr>
        <p:txBody>
          <a:bodyPr wrap="none" rtlCol="0">
            <a:spAutoFit/>
          </a:bodyPr>
          <a:lstStyle/>
          <a:p>
            <a:r>
              <a:rPr lang="en-US" sz="2400" dirty="0"/>
              <a:t>S’</a:t>
            </a:r>
          </a:p>
        </p:txBody>
      </p:sp>
      <p:cxnSp>
        <p:nvCxnSpPr>
          <p:cNvPr id="15" name="Straight Arrow Connector 14">
            <a:extLst>
              <a:ext uri="{FF2B5EF4-FFF2-40B4-BE49-F238E27FC236}">
                <a16:creationId xmlns:a16="http://schemas.microsoft.com/office/drawing/2014/main" id="{E21A12BA-8D67-4D9C-2073-481D00AAC634}"/>
              </a:ext>
            </a:extLst>
          </p:cNvPr>
          <p:cNvCxnSpPr/>
          <p:nvPr/>
        </p:nvCxnSpPr>
        <p:spPr>
          <a:xfrm flipH="1">
            <a:off x="4788938" y="3342550"/>
            <a:ext cx="1038656"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576140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09F9F-189C-83DF-9BAB-E1FF8EB488C6}"/>
              </a:ext>
            </a:extLst>
          </p:cNvPr>
          <p:cNvSpPr>
            <a:spLocks noGrp="1"/>
          </p:cNvSpPr>
          <p:nvPr>
            <p:ph type="title"/>
          </p:nvPr>
        </p:nvSpPr>
        <p:spPr>
          <a:xfrm>
            <a:off x="838200" y="197385"/>
            <a:ext cx="10515600" cy="1298422"/>
          </a:xfrm>
        </p:spPr>
        <p:txBody>
          <a:bodyPr>
            <a:normAutofit fontScale="90000"/>
          </a:bodyPr>
          <a:lstStyle/>
          <a:p>
            <a:pPr algn="ctr"/>
            <a:r>
              <a:rPr lang="en-US" dirty="0">
                <a:solidFill>
                  <a:srgbClr val="B933FF"/>
                </a:solidFill>
              </a:rPr>
              <a:t>The supply and demand model analyzes a market under competitive conditions</a:t>
            </a:r>
          </a:p>
        </p:txBody>
      </p:sp>
      <p:sp>
        <p:nvSpPr>
          <p:cNvPr id="3" name="Content Placeholder 2">
            <a:extLst>
              <a:ext uri="{FF2B5EF4-FFF2-40B4-BE49-F238E27FC236}">
                <a16:creationId xmlns:a16="http://schemas.microsoft.com/office/drawing/2014/main" id="{18C04E06-5C23-2F9E-5D1F-D9B1C1ED588A}"/>
              </a:ext>
            </a:extLst>
          </p:cNvPr>
          <p:cNvSpPr>
            <a:spLocks noGrp="1"/>
          </p:cNvSpPr>
          <p:nvPr>
            <p:ph idx="1"/>
          </p:nvPr>
        </p:nvSpPr>
        <p:spPr>
          <a:xfrm>
            <a:off x="1347486" y="1625618"/>
            <a:ext cx="8213203" cy="4513414"/>
          </a:xfrm>
        </p:spPr>
        <p:txBody>
          <a:bodyPr>
            <a:normAutofit fontScale="85000" lnSpcReduction="20000"/>
          </a:bodyPr>
          <a:lstStyle/>
          <a:p>
            <a:r>
              <a:rPr lang="en-US" dirty="0"/>
              <a:t>What are preconditions for markets to function?</a:t>
            </a:r>
          </a:p>
          <a:p>
            <a:pPr lvl="1"/>
            <a:r>
              <a:rPr lang="en-US" dirty="0"/>
              <a:t>Private property rights</a:t>
            </a:r>
          </a:p>
          <a:p>
            <a:pPr lvl="1"/>
            <a:r>
              <a:rPr lang="en-US" dirty="0"/>
              <a:t>Structured settings in which buyers and sellers meet </a:t>
            </a:r>
          </a:p>
          <a:p>
            <a:pPr lvl="1"/>
            <a:r>
              <a:rPr lang="en-US" dirty="0"/>
              <a:t>Flexible prices</a:t>
            </a:r>
          </a:p>
          <a:p>
            <a:pPr marL="457200" lvl="1" indent="0">
              <a:buNone/>
            </a:pPr>
            <a:endParaRPr lang="en-US" dirty="0"/>
          </a:p>
          <a:p>
            <a:r>
              <a:rPr lang="en-US" dirty="0"/>
              <a:t>Other supporting institutions</a:t>
            </a:r>
          </a:p>
          <a:p>
            <a:pPr lvl="1"/>
            <a:r>
              <a:rPr lang="en-US" dirty="0"/>
              <a:t>The state/legal system protects property and enforces contracts</a:t>
            </a:r>
          </a:p>
          <a:p>
            <a:pPr lvl="1"/>
            <a:r>
              <a:rPr lang="en-US" dirty="0"/>
              <a:t>Money (also the state)—an accepted means of payment</a:t>
            </a:r>
          </a:p>
          <a:p>
            <a:pPr lvl="1"/>
            <a:r>
              <a:rPr lang="en-US" dirty="0"/>
              <a:t>The internet: information and a meeting ground</a:t>
            </a:r>
          </a:p>
          <a:p>
            <a:pPr lvl="1"/>
            <a:r>
              <a:rPr lang="en-US" dirty="0"/>
              <a:t>Transport and communications to move goods and info</a:t>
            </a:r>
          </a:p>
          <a:p>
            <a:pPr lvl="1"/>
            <a:r>
              <a:rPr lang="en-US" dirty="0"/>
              <a:t>Norms like honesty and trust facilitate exchange</a:t>
            </a:r>
          </a:p>
          <a:p>
            <a:pPr marL="0" indent="0">
              <a:buNone/>
            </a:pPr>
            <a:endParaRPr lang="en-US" dirty="0"/>
          </a:p>
          <a:p>
            <a:r>
              <a:rPr lang="en-US" dirty="0"/>
              <a:t>Takeaway: ”free markets” require a government and many other institutions to work well</a:t>
            </a:r>
          </a:p>
        </p:txBody>
      </p:sp>
      <p:sp>
        <p:nvSpPr>
          <p:cNvPr id="5" name="TextBox 4">
            <a:extLst>
              <a:ext uri="{FF2B5EF4-FFF2-40B4-BE49-F238E27FC236}">
                <a16:creationId xmlns:a16="http://schemas.microsoft.com/office/drawing/2014/main" id="{75C0F3F9-E65F-F467-47EC-58E1DE9448A0}"/>
              </a:ext>
            </a:extLst>
          </p:cNvPr>
          <p:cNvSpPr txBox="1"/>
          <p:nvPr/>
        </p:nvSpPr>
        <p:spPr>
          <a:xfrm flipH="1">
            <a:off x="9664859" y="1859339"/>
            <a:ext cx="2083445" cy="3139321"/>
          </a:xfrm>
          <a:prstGeom prst="rect">
            <a:avLst/>
          </a:prstGeom>
          <a:noFill/>
        </p:spPr>
        <p:txBody>
          <a:bodyPr wrap="square" rtlCol="0">
            <a:spAutoFit/>
          </a:bodyPr>
          <a:lstStyle/>
          <a:p>
            <a:r>
              <a:rPr lang="en-US" dirty="0"/>
              <a:t>Stores, offices</a:t>
            </a:r>
          </a:p>
          <a:p>
            <a:r>
              <a:rPr lang="en-US" dirty="0"/>
              <a:t>Online</a:t>
            </a:r>
          </a:p>
          <a:p>
            <a:endParaRPr lang="en-US" dirty="0"/>
          </a:p>
          <a:p>
            <a:r>
              <a:rPr lang="en-US" dirty="0"/>
              <a:t>Mostly in the past: open-air markets, trading floors for commodities and financial assets</a:t>
            </a:r>
          </a:p>
          <a:p>
            <a:endParaRPr lang="en-US" dirty="0"/>
          </a:p>
          <a:p>
            <a:endParaRPr lang="en-US" dirty="0"/>
          </a:p>
          <a:p>
            <a:endParaRPr lang="en-US" dirty="0"/>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FC2AE24C-3FE7-B532-6328-2EB213E0FB3B}"/>
                  </a:ext>
                </a:extLst>
              </p14:cNvPr>
              <p14:cNvContentPartPr/>
              <p14:nvPr/>
            </p14:nvContentPartPr>
            <p14:xfrm>
              <a:off x="7602129" y="2352682"/>
              <a:ext cx="1963080" cy="312120"/>
            </p14:xfrm>
          </p:contentPart>
        </mc:Choice>
        <mc:Fallback xmlns="">
          <p:pic>
            <p:nvPicPr>
              <p:cNvPr id="7" name="Ink 6">
                <a:extLst>
                  <a:ext uri="{FF2B5EF4-FFF2-40B4-BE49-F238E27FC236}">
                    <a16:creationId xmlns:a16="http://schemas.microsoft.com/office/drawing/2014/main" id="{FC2AE24C-3FE7-B532-6328-2EB213E0FB3B}"/>
                  </a:ext>
                </a:extLst>
              </p:cNvPr>
              <p:cNvPicPr/>
              <p:nvPr/>
            </p:nvPicPr>
            <p:blipFill>
              <a:blip r:embed="rId3"/>
              <a:stretch>
                <a:fillRect/>
              </a:stretch>
            </p:blipFill>
            <p:spPr>
              <a:xfrm>
                <a:off x="7593129" y="2343682"/>
                <a:ext cx="1980720" cy="329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F8CC2ADA-2420-C088-D3E4-3A456BCA5BA9}"/>
                  </a:ext>
                </a:extLst>
              </p14:cNvPr>
              <p14:cNvContentPartPr/>
              <p14:nvPr/>
            </p14:nvContentPartPr>
            <p14:xfrm>
              <a:off x="9594729" y="1820962"/>
              <a:ext cx="103680" cy="2444400"/>
            </p14:xfrm>
          </p:contentPart>
        </mc:Choice>
        <mc:Fallback xmlns="">
          <p:pic>
            <p:nvPicPr>
              <p:cNvPr id="8" name="Ink 7">
                <a:extLst>
                  <a:ext uri="{FF2B5EF4-FFF2-40B4-BE49-F238E27FC236}">
                    <a16:creationId xmlns:a16="http://schemas.microsoft.com/office/drawing/2014/main" id="{F8CC2ADA-2420-C088-D3E4-3A456BCA5BA9}"/>
                  </a:ext>
                </a:extLst>
              </p:cNvPr>
              <p:cNvPicPr/>
              <p:nvPr/>
            </p:nvPicPr>
            <p:blipFill>
              <a:blip r:embed="rId5"/>
              <a:stretch>
                <a:fillRect/>
              </a:stretch>
            </p:blipFill>
            <p:spPr>
              <a:xfrm>
                <a:off x="9585729" y="1811962"/>
                <a:ext cx="121320" cy="2462040"/>
              </a:xfrm>
              <a:prstGeom prst="rect">
                <a:avLst/>
              </a:prstGeom>
            </p:spPr>
          </p:pic>
        </mc:Fallback>
      </mc:AlternateContent>
    </p:spTree>
    <p:extLst>
      <p:ext uri="{BB962C8B-B14F-4D97-AF65-F5344CB8AC3E}">
        <p14:creationId xmlns:p14="http://schemas.microsoft.com/office/powerpoint/2010/main" val="431145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The supply curve</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9" y="249381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369332"/>
          </a:xfrm>
          <a:prstGeom prst="rect">
            <a:avLst/>
          </a:prstGeom>
          <a:noFill/>
        </p:spPr>
        <p:txBody>
          <a:bodyPr wrap="square" rtlCol="0">
            <a:spAutoFit/>
          </a:bodyPr>
          <a:lstStyle/>
          <a:p>
            <a:r>
              <a:rPr lang="en-US" dirty="0"/>
              <a:t>                   		    Quantity of strawberries</a:t>
            </a:r>
          </a:p>
        </p:txBody>
      </p:sp>
      <p:sp>
        <p:nvSpPr>
          <p:cNvPr id="9" name="TextBox 8">
            <a:extLst>
              <a:ext uri="{FF2B5EF4-FFF2-40B4-BE49-F238E27FC236}">
                <a16:creationId xmlns:a16="http://schemas.microsoft.com/office/drawing/2014/main" id="{CA4F436C-B1F7-30DA-C17F-87B6838D95DE}"/>
              </a:ext>
            </a:extLst>
          </p:cNvPr>
          <p:cNvSpPr txBox="1"/>
          <p:nvPr/>
        </p:nvSpPr>
        <p:spPr>
          <a:xfrm>
            <a:off x="6765546" y="2646464"/>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96420598-E458-1836-617B-065EC85C1EEE}"/>
              </a:ext>
            </a:extLst>
          </p:cNvPr>
          <p:cNvSpPr txBox="1"/>
          <p:nvPr/>
        </p:nvSpPr>
        <p:spPr>
          <a:xfrm>
            <a:off x="554959" y="3342550"/>
            <a:ext cx="2116989" cy="984885"/>
          </a:xfrm>
          <a:prstGeom prst="rect">
            <a:avLst/>
          </a:prstGeom>
          <a:noFill/>
        </p:spPr>
        <p:txBody>
          <a:bodyPr wrap="square" rtlCol="0">
            <a:spAutoFit/>
          </a:bodyPr>
          <a:lstStyle/>
          <a:p>
            <a:r>
              <a:rPr lang="en-US" sz="2000" dirty="0">
                <a:solidFill>
                  <a:schemeClr val="accent4">
                    <a:lumMod val="50000"/>
                  </a:schemeClr>
                </a:solidFill>
              </a:rPr>
              <a:t>We are RELAXING ceteris paribus!</a:t>
            </a:r>
          </a:p>
          <a:p>
            <a:r>
              <a:rPr lang="en-US" dirty="0">
                <a:solidFill>
                  <a:schemeClr val="accent4">
                    <a:lumMod val="75000"/>
                  </a:schemeClr>
                </a:solidFill>
              </a:rPr>
              <a:t>	                </a:t>
            </a:r>
          </a:p>
        </p:txBody>
      </p:sp>
      <p:sp>
        <p:nvSpPr>
          <p:cNvPr id="14" name="TextBox 13">
            <a:extLst>
              <a:ext uri="{FF2B5EF4-FFF2-40B4-BE49-F238E27FC236}">
                <a16:creationId xmlns:a16="http://schemas.microsoft.com/office/drawing/2014/main" id="{8D5C24E0-737B-62E6-1B49-6E6265DE7832}"/>
              </a:ext>
            </a:extLst>
          </p:cNvPr>
          <p:cNvSpPr txBox="1"/>
          <p:nvPr/>
        </p:nvSpPr>
        <p:spPr>
          <a:xfrm>
            <a:off x="7873340" y="1436914"/>
            <a:ext cx="4227614" cy="4093428"/>
          </a:xfrm>
          <a:prstGeom prst="rect">
            <a:avLst/>
          </a:prstGeom>
          <a:noFill/>
        </p:spPr>
        <p:txBody>
          <a:bodyPr wrap="square" rtlCol="0">
            <a:spAutoFit/>
          </a:bodyPr>
          <a:lstStyle/>
          <a:p>
            <a:r>
              <a:rPr lang="en-US" sz="2800" dirty="0">
                <a:solidFill>
                  <a:schemeClr val="accent6">
                    <a:lumMod val="75000"/>
                  </a:schemeClr>
                </a:solidFill>
              </a:rPr>
              <a:t>A DIFFERENT SHOCK: technology change</a:t>
            </a:r>
          </a:p>
          <a:p>
            <a:endParaRPr lang="en-US" sz="2000" dirty="0">
              <a:solidFill>
                <a:schemeClr val="accent4">
                  <a:lumMod val="50000"/>
                </a:schemeClr>
              </a:solidFill>
            </a:endParaRPr>
          </a:p>
          <a:p>
            <a:r>
              <a:rPr lang="en-US" sz="2400" dirty="0">
                <a:solidFill>
                  <a:srgbClr val="002060"/>
                </a:solidFill>
              </a:rPr>
              <a:t>A new variety of straws doesn’t get moldy in rain!</a:t>
            </a:r>
          </a:p>
          <a:p>
            <a:endParaRPr lang="en-US" sz="2000" dirty="0">
              <a:solidFill>
                <a:srgbClr val="002060"/>
              </a:solidFill>
            </a:endParaRPr>
          </a:p>
          <a:p>
            <a:r>
              <a:rPr lang="en-US" sz="2400" dirty="0">
                <a:solidFill>
                  <a:srgbClr val="002060"/>
                </a:solidFill>
              </a:rPr>
              <a:t>We expect firms to plant </a:t>
            </a:r>
            <a:r>
              <a:rPr lang="en-US" sz="2400" b="1" dirty="0">
                <a:solidFill>
                  <a:srgbClr val="002060"/>
                </a:solidFill>
              </a:rPr>
              <a:t>more</a:t>
            </a:r>
            <a:r>
              <a:rPr lang="en-US" sz="2400" dirty="0">
                <a:solidFill>
                  <a:srgbClr val="002060"/>
                </a:solidFill>
              </a:rPr>
              <a:t> strawberries </a:t>
            </a:r>
            <a:r>
              <a:rPr lang="en-US" sz="2400" b="1" dirty="0">
                <a:solidFill>
                  <a:srgbClr val="002060"/>
                </a:solidFill>
              </a:rPr>
              <a:t>at all prices</a:t>
            </a:r>
            <a:r>
              <a:rPr lang="en-US" sz="2400" dirty="0">
                <a:solidFill>
                  <a:srgbClr val="002060"/>
                </a:solidFill>
              </a:rPr>
              <a:t>, because costs fall and straws are more profitable</a:t>
            </a:r>
          </a:p>
          <a:p>
            <a:endParaRPr lang="en-US" sz="2000" dirty="0">
              <a:solidFill>
                <a:schemeClr val="accent4">
                  <a:lumMod val="50000"/>
                </a:schemeClr>
              </a:solidFill>
            </a:endParaRPr>
          </a:p>
        </p:txBody>
      </p:sp>
      <p:cxnSp>
        <p:nvCxnSpPr>
          <p:cNvPr id="3" name="Straight Connector 2">
            <a:extLst>
              <a:ext uri="{FF2B5EF4-FFF2-40B4-BE49-F238E27FC236}">
                <a16:creationId xmlns:a16="http://schemas.microsoft.com/office/drawing/2014/main" id="{0EC1AB90-5500-7F2C-F8C8-30D02F695C7D}"/>
              </a:ext>
            </a:extLst>
          </p:cNvPr>
          <p:cNvCxnSpPr>
            <a:cxnSpLocks/>
          </p:cNvCxnSpPr>
          <p:nvPr/>
        </p:nvCxnSpPr>
        <p:spPr>
          <a:xfrm flipV="1">
            <a:off x="3253838" y="3393137"/>
            <a:ext cx="3823856" cy="2093063"/>
          </a:xfrm>
          <a:prstGeom prst="line">
            <a:avLst/>
          </a:prstGeom>
        </p:spPr>
        <p:style>
          <a:lnRef idx="3">
            <a:schemeClr val="accent2"/>
          </a:lnRef>
          <a:fillRef idx="0">
            <a:schemeClr val="accent2"/>
          </a:fillRef>
          <a:effectRef idx="2">
            <a:schemeClr val="accent2"/>
          </a:effectRef>
          <a:fontRef idx="minor">
            <a:schemeClr val="tx1"/>
          </a:fontRef>
        </p:style>
      </p:cxnSp>
      <p:cxnSp>
        <p:nvCxnSpPr>
          <p:cNvPr id="15" name="Straight Arrow Connector 14">
            <a:extLst>
              <a:ext uri="{FF2B5EF4-FFF2-40B4-BE49-F238E27FC236}">
                <a16:creationId xmlns:a16="http://schemas.microsoft.com/office/drawing/2014/main" id="{E21A12BA-8D67-4D9C-2073-481D00AAC634}"/>
              </a:ext>
            </a:extLst>
          </p:cNvPr>
          <p:cNvCxnSpPr>
            <a:cxnSpLocks/>
          </p:cNvCxnSpPr>
          <p:nvPr/>
        </p:nvCxnSpPr>
        <p:spPr>
          <a:xfrm>
            <a:off x="5113361" y="3845159"/>
            <a:ext cx="1042191"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7" name="TextBox 6">
            <a:extLst>
              <a:ext uri="{FF2B5EF4-FFF2-40B4-BE49-F238E27FC236}">
                <a16:creationId xmlns:a16="http://schemas.microsoft.com/office/drawing/2014/main" id="{C2493EF9-8DA4-1B41-472A-DEC28300D1DB}"/>
              </a:ext>
            </a:extLst>
          </p:cNvPr>
          <p:cNvSpPr txBox="1"/>
          <p:nvPr/>
        </p:nvSpPr>
        <p:spPr>
          <a:xfrm>
            <a:off x="6892119" y="3684896"/>
            <a:ext cx="400559" cy="461665"/>
          </a:xfrm>
          <a:prstGeom prst="rect">
            <a:avLst/>
          </a:prstGeom>
          <a:noFill/>
        </p:spPr>
        <p:txBody>
          <a:bodyPr wrap="none" rtlCol="0">
            <a:spAutoFit/>
          </a:bodyPr>
          <a:lstStyle/>
          <a:p>
            <a:r>
              <a:rPr lang="en-US" sz="2400" dirty="0"/>
              <a:t>S’</a:t>
            </a:r>
          </a:p>
        </p:txBody>
      </p:sp>
    </p:spTree>
    <p:extLst>
      <p:ext uri="{BB962C8B-B14F-4D97-AF65-F5344CB8AC3E}">
        <p14:creationId xmlns:p14="http://schemas.microsoft.com/office/powerpoint/2010/main" val="3212691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6BB361-B583-AA15-EE7B-1E9BC5AF20B3}"/>
              </a:ext>
            </a:extLst>
          </p:cNvPr>
          <p:cNvSpPr>
            <a:spLocks noGrp="1"/>
          </p:cNvSpPr>
          <p:nvPr>
            <p:ph type="title"/>
          </p:nvPr>
        </p:nvSpPr>
        <p:spPr/>
        <p:txBody>
          <a:bodyPr/>
          <a:lstStyle/>
          <a:p>
            <a:r>
              <a:rPr lang="en-US" dirty="0"/>
              <a:t>Think of a different specific shock to supply</a:t>
            </a:r>
          </a:p>
        </p:txBody>
      </p:sp>
      <p:sp>
        <p:nvSpPr>
          <p:cNvPr id="4" name="Content Placeholder 3">
            <a:extLst>
              <a:ext uri="{FF2B5EF4-FFF2-40B4-BE49-F238E27FC236}">
                <a16:creationId xmlns:a16="http://schemas.microsoft.com/office/drawing/2014/main" id="{746161CB-F5F4-D391-9819-96AC2C573D98}"/>
              </a:ext>
            </a:extLst>
          </p:cNvPr>
          <p:cNvSpPr>
            <a:spLocks noGrp="1"/>
          </p:cNvSpPr>
          <p:nvPr>
            <p:ph idx="1"/>
          </p:nvPr>
        </p:nvSpPr>
        <p:spPr/>
        <p:txBody>
          <a:bodyPr/>
          <a:lstStyle/>
          <a:p>
            <a:r>
              <a:rPr lang="en-US" dirty="0"/>
              <a:t>If you discuss with other students, come up with two or more and make one of them a specific price change</a:t>
            </a:r>
          </a:p>
          <a:p>
            <a:r>
              <a:rPr lang="en-US" dirty="0"/>
              <a:t>Draw supply before and after on the same diagram</a:t>
            </a:r>
          </a:p>
        </p:txBody>
      </p:sp>
    </p:spTree>
    <p:extLst>
      <p:ext uri="{BB962C8B-B14F-4D97-AF65-F5344CB8AC3E}">
        <p14:creationId xmlns:p14="http://schemas.microsoft.com/office/powerpoint/2010/main" val="29607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2533A-E377-C2B9-6475-0C2FB12BF67C}"/>
              </a:ext>
            </a:extLst>
          </p:cNvPr>
          <p:cNvSpPr>
            <a:spLocks noGrp="1"/>
          </p:cNvSpPr>
          <p:nvPr>
            <p:ph type="title"/>
          </p:nvPr>
        </p:nvSpPr>
        <p:spPr/>
        <p:txBody>
          <a:bodyPr/>
          <a:lstStyle/>
          <a:p>
            <a:r>
              <a:rPr lang="en-US" dirty="0"/>
              <a:t>Quick aside about shifting D and S curves</a:t>
            </a:r>
          </a:p>
        </p:txBody>
      </p:sp>
      <p:sp>
        <p:nvSpPr>
          <p:cNvPr id="3" name="Content Placeholder 2">
            <a:extLst>
              <a:ext uri="{FF2B5EF4-FFF2-40B4-BE49-F238E27FC236}">
                <a16:creationId xmlns:a16="http://schemas.microsoft.com/office/drawing/2014/main" id="{F5AB08C2-3622-1D7E-2716-A2A926E6543B}"/>
              </a:ext>
            </a:extLst>
          </p:cNvPr>
          <p:cNvSpPr>
            <a:spLocks noGrp="1"/>
          </p:cNvSpPr>
          <p:nvPr>
            <p:ph idx="1"/>
          </p:nvPr>
        </p:nvSpPr>
        <p:spPr/>
        <p:txBody>
          <a:bodyPr>
            <a:normAutofit/>
          </a:bodyPr>
          <a:lstStyle/>
          <a:p>
            <a:r>
              <a:rPr lang="en-US" sz="3600" dirty="0"/>
              <a:t>Because our decision variable is Quantity for both </a:t>
            </a:r>
            <a:r>
              <a:rPr lang="en-US" sz="3600" dirty="0" err="1"/>
              <a:t>hh</a:t>
            </a:r>
            <a:r>
              <a:rPr lang="en-US" sz="3600" dirty="0"/>
              <a:t> and firms, and Quantity is on the horizontal axis…</a:t>
            </a:r>
          </a:p>
          <a:p>
            <a:r>
              <a:rPr lang="en-US" sz="3600" dirty="0">
                <a:solidFill>
                  <a:srgbClr val="00B050"/>
                </a:solidFill>
              </a:rPr>
              <a:t>“MORE” always means TO THE RIGHT</a:t>
            </a:r>
          </a:p>
          <a:p>
            <a:r>
              <a:rPr lang="en-US" sz="3600" dirty="0">
                <a:solidFill>
                  <a:srgbClr val="00B050"/>
                </a:solidFill>
              </a:rPr>
              <a:t>“LESS” always means TO THE LEFT</a:t>
            </a:r>
          </a:p>
          <a:p>
            <a:endParaRPr lang="en-US" sz="3600" dirty="0"/>
          </a:p>
          <a:p>
            <a:r>
              <a:rPr lang="en-US" sz="3600" dirty="0"/>
              <a:t>Don’t think about “up” and “down”</a:t>
            </a:r>
          </a:p>
          <a:p>
            <a:r>
              <a:rPr lang="en-US" sz="3600" dirty="0"/>
              <a:t>Think about right and left, more Q or less Q</a:t>
            </a:r>
          </a:p>
        </p:txBody>
      </p:sp>
    </p:spTree>
    <p:extLst>
      <p:ext uri="{BB962C8B-B14F-4D97-AF65-F5344CB8AC3E}">
        <p14:creationId xmlns:p14="http://schemas.microsoft.com/office/powerpoint/2010/main" val="31571565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C3051-C800-49AA-3B2D-8551C3E1FD2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EAEA8A2-0D35-C32F-9FC1-858079BB1A51}"/>
              </a:ext>
            </a:extLst>
          </p:cNvPr>
          <p:cNvSpPr>
            <a:spLocks noGrp="1"/>
          </p:cNvSpPr>
          <p:nvPr>
            <p:ph type="title"/>
          </p:nvPr>
        </p:nvSpPr>
        <p:spPr>
          <a:xfrm>
            <a:off x="838200" y="365126"/>
            <a:ext cx="10515600" cy="1071788"/>
          </a:xfrm>
        </p:spPr>
        <p:txBody>
          <a:bodyPr/>
          <a:lstStyle/>
          <a:p>
            <a:r>
              <a:rPr lang="en-US" dirty="0"/>
              <a:t>Putting demand and supply together</a:t>
            </a:r>
          </a:p>
        </p:txBody>
      </p:sp>
      <p:cxnSp>
        <p:nvCxnSpPr>
          <p:cNvPr id="6" name="Straight Connector 5">
            <a:extLst>
              <a:ext uri="{FF2B5EF4-FFF2-40B4-BE49-F238E27FC236}">
                <a16:creationId xmlns:a16="http://schemas.microsoft.com/office/drawing/2014/main" id="{E778D58E-66C4-6D6E-636F-A87AE10D1ACD}"/>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E20FA123-2872-F60B-4584-CF5E1CDA9C9A}"/>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2D052961-B357-A685-06EC-392E0B12FAAC}"/>
              </a:ext>
            </a:extLst>
          </p:cNvPr>
          <p:cNvCxnSpPr>
            <a:cxnSpLocks/>
          </p:cNvCxnSpPr>
          <p:nvPr/>
        </p:nvCxnSpPr>
        <p:spPr>
          <a:xfrm flipV="1">
            <a:off x="3253838" y="253478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09CF2477-F353-18FF-E877-8CFED141C0DD}"/>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88F66B8B-E900-2333-C1B9-D5EE0C8EA6E2}"/>
              </a:ext>
            </a:extLst>
          </p:cNvPr>
          <p:cNvSpPr txBox="1"/>
          <p:nvPr/>
        </p:nvSpPr>
        <p:spPr>
          <a:xfrm>
            <a:off x="4369203" y="6044540"/>
            <a:ext cx="5558194" cy="646331"/>
          </a:xfrm>
          <a:prstGeom prst="rect">
            <a:avLst/>
          </a:prstGeom>
          <a:noFill/>
        </p:spPr>
        <p:txBody>
          <a:bodyPr wrap="square" rtlCol="0">
            <a:spAutoFit/>
          </a:bodyPr>
          <a:lstStyle/>
          <a:p>
            <a:r>
              <a:rPr lang="en-US" dirty="0"/>
              <a:t>            </a:t>
            </a:r>
            <a:r>
              <a:rPr lang="en-US" dirty="0" err="1"/>
              <a:t>Qe</a:t>
            </a:r>
            <a:r>
              <a:rPr lang="en-US" dirty="0"/>
              <a:t>		              Quantity of strawberries</a:t>
            </a:r>
          </a:p>
          <a:p>
            <a:r>
              <a:rPr lang="en-US" dirty="0"/>
              <a:t>       Qs = </a:t>
            </a:r>
            <a:r>
              <a:rPr lang="en-US" dirty="0" err="1"/>
              <a:t>Qd</a:t>
            </a:r>
            <a:endParaRPr lang="en-US" dirty="0"/>
          </a:p>
        </p:txBody>
      </p:sp>
      <p:sp>
        <p:nvSpPr>
          <p:cNvPr id="9" name="TextBox 8">
            <a:extLst>
              <a:ext uri="{FF2B5EF4-FFF2-40B4-BE49-F238E27FC236}">
                <a16:creationId xmlns:a16="http://schemas.microsoft.com/office/drawing/2014/main" id="{3F7A508C-7B64-84B0-7619-CC7189F0D84F}"/>
              </a:ext>
            </a:extLst>
          </p:cNvPr>
          <p:cNvSpPr txBox="1"/>
          <p:nvPr/>
        </p:nvSpPr>
        <p:spPr>
          <a:xfrm>
            <a:off x="6679140" y="2210229"/>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CA7BBC68-B7D3-18BB-CB17-50156F9BA74D}"/>
              </a:ext>
            </a:extLst>
          </p:cNvPr>
          <p:cNvSpPr txBox="1"/>
          <p:nvPr/>
        </p:nvSpPr>
        <p:spPr>
          <a:xfrm>
            <a:off x="554959" y="3342550"/>
            <a:ext cx="2116989" cy="369332"/>
          </a:xfrm>
          <a:prstGeom prst="rect">
            <a:avLst/>
          </a:prstGeom>
          <a:noFill/>
        </p:spPr>
        <p:txBody>
          <a:bodyPr wrap="square" rtlCol="0">
            <a:spAutoFit/>
          </a:bodyPr>
          <a:lstStyle/>
          <a:p>
            <a:r>
              <a:rPr lang="en-US" dirty="0">
                <a:solidFill>
                  <a:schemeClr val="accent4">
                    <a:lumMod val="75000"/>
                  </a:schemeClr>
                </a:solidFill>
              </a:rPr>
              <a:t>	                </a:t>
            </a:r>
          </a:p>
        </p:txBody>
      </p:sp>
      <p:cxnSp>
        <p:nvCxnSpPr>
          <p:cNvPr id="3" name="Straight Connector 2">
            <a:extLst>
              <a:ext uri="{FF2B5EF4-FFF2-40B4-BE49-F238E27FC236}">
                <a16:creationId xmlns:a16="http://schemas.microsoft.com/office/drawing/2014/main" id="{68573395-AD09-615F-CFF1-E86145768EB8}"/>
              </a:ext>
            </a:extLst>
          </p:cNvPr>
          <p:cNvCxnSpPr>
            <a:cxnSpLocks/>
          </p:cNvCxnSpPr>
          <p:nvPr/>
        </p:nvCxnSpPr>
        <p:spPr>
          <a:xfrm flipH="1" flipV="1">
            <a:off x="3730443" y="2255519"/>
            <a:ext cx="2948696" cy="3325235"/>
          </a:xfrm>
          <a:prstGeom prst="line">
            <a:avLst/>
          </a:prstGeom>
          <a:ln>
            <a:solidFill>
              <a:schemeClr val="tx1"/>
            </a:solidFill>
          </a:ln>
        </p:spPr>
        <p:style>
          <a:lnRef idx="3">
            <a:schemeClr val="accent2"/>
          </a:lnRef>
          <a:fillRef idx="0">
            <a:schemeClr val="accent2"/>
          </a:fillRef>
          <a:effectRef idx="2">
            <a:schemeClr val="accent2"/>
          </a:effectRef>
          <a:fontRef idx="minor">
            <a:schemeClr val="tx1"/>
          </a:fontRef>
        </p:style>
      </p:cxnSp>
      <p:sp>
        <p:nvSpPr>
          <p:cNvPr id="16" name="TextBox 15">
            <a:extLst>
              <a:ext uri="{FF2B5EF4-FFF2-40B4-BE49-F238E27FC236}">
                <a16:creationId xmlns:a16="http://schemas.microsoft.com/office/drawing/2014/main" id="{7D598925-7803-6C2A-8831-9CE21C63DF0D}"/>
              </a:ext>
            </a:extLst>
          </p:cNvPr>
          <p:cNvSpPr txBox="1"/>
          <p:nvPr/>
        </p:nvSpPr>
        <p:spPr>
          <a:xfrm>
            <a:off x="6810234" y="5349922"/>
            <a:ext cx="641280" cy="461665"/>
          </a:xfrm>
          <a:prstGeom prst="rect">
            <a:avLst/>
          </a:prstGeom>
          <a:noFill/>
        </p:spPr>
        <p:txBody>
          <a:bodyPr wrap="square" rtlCol="0">
            <a:spAutoFit/>
          </a:bodyPr>
          <a:lstStyle/>
          <a:p>
            <a:r>
              <a:rPr lang="en-US" sz="2400" dirty="0"/>
              <a:t>D</a:t>
            </a:r>
          </a:p>
        </p:txBody>
      </p:sp>
      <p:sp>
        <p:nvSpPr>
          <p:cNvPr id="19" name="TextBox 18">
            <a:extLst>
              <a:ext uri="{FF2B5EF4-FFF2-40B4-BE49-F238E27FC236}">
                <a16:creationId xmlns:a16="http://schemas.microsoft.com/office/drawing/2014/main" id="{FCACAF2E-5DF9-F879-EA03-B52126AD6BF3}"/>
              </a:ext>
            </a:extLst>
          </p:cNvPr>
          <p:cNvSpPr txBox="1"/>
          <p:nvPr/>
        </p:nvSpPr>
        <p:spPr>
          <a:xfrm>
            <a:off x="8502555" y="1662545"/>
            <a:ext cx="3689445" cy="4524315"/>
          </a:xfrm>
          <a:prstGeom prst="rect">
            <a:avLst/>
          </a:prstGeom>
          <a:noFill/>
        </p:spPr>
        <p:txBody>
          <a:bodyPr wrap="square" rtlCol="0">
            <a:spAutoFit/>
          </a:bodyPr>
          <a:lstStyle/>
          <a:p>
            <a:r>
              <a:rPr lang="en-US" sz="2400" dirty="0"/>
              <a:t>There is only one price where the quantity </a:t>
            </a:r>
            <a:r>
              <a:rPr lang="en-US" sz="2400" dirty="0" err="1"/>
              <a:t>hh</a:t>
            </a:r>
            <a:r>
              <a:rPr lang="en-US" sz="2400" dirty="0"/>
              <a:t> want to buy = the quantity firms want to sell:</a:t>
            </a:r>
          </a:p>
          <a:p>
            <a:endParaRPr lang="en-US" sz="2400" dirty="0"/>
          </a:p>
          <a:p>
            <a:r>
              <a:rPr lang="en-US" sz="2400" dirty="0">
                <a:solidFill>
                  <a:srgbClr val="C9154B"/>
                </a:solidFill>
              </a:rPr>
              <a:t>The red price, which is</a:t>
            </a:r>
          </a:p>
          <a:p>
            <a:r>
              <a:rPr lang="en-US" sz="2400" dirty="0">
                <a:solidFill>
                  <a:srgbClr val="C9154B"/>
                </a:solidFill>
              </a:rPr>
              <a:t>the </a:t>
            </a:r>
            <a:r>
              <a:rPr lang="en-US" sz="2400" b="1" dirty="0">
                <a:solidFill>
                  <a:srgbClr val="C9154B"/>
                </a:solidFill>
              </a:rPr>
              <a:t>equilibrium price</a:t>
            </a:r>
          </a:p>
          <a:p>
            <a:endParaRPr lang="en-US" sz="2400" b="1" dirty="0">
              <a:solidFill>
                <a:srgbClr val="C9154B"/>
              </a:solidFill>
            </a:endParaRPr>
          </a:p>
          <a:p>
            <a:r>
              <a:rPr lang="en-US" sz="2400" dirty="0"/>
              <a:t>Equilibrium occurs when</a:t>
            </a:r>
          </a:p>
          <a:p>
            <a:r>
              <a:rPr lang="en-US" sz="2400" b="1" dirty="0">
                <a:solidFill>
                  <a:srgbClr val="C9154B"/>
                </a:solidFill>
              </a:rPr>
              <a:t>	</a:t>
            </a:r>
            <a:r>
              <a:rPr lang="en-US" sz="2400" b="1" dirty="0" err="1"/>
              <a:t>Qd</a:t>
            </a:r>
            <a:r>
              <a:rPr lang="en-US" sz="2400" b="1" dirty="0"/>
              <a:t> = Qs</a:t>
            </a:r>
          </a:p>
          <a:p>
            <a:endParaRPr lang="en-US" sz="2400" b="1" dirty="0">
              <a:solidFill>
                <a:srgbClr val="C9154B"/>
              </a:solidFill>
            </a:endParaRPr>
          </a:p>
          <a:p>
            <a:endParaRPr lang="en-US" sz="2400" b="1" dirty="0">
              <a:solidFill>
                <a:srgbClr val="C9154B"/>
              </a:solidFill>
            </a:endParaRPr>
          </a:p>
        </p:txBody>
      </p:sp>
      <p:cxnSp>
        <p:nvCxnSpPr>
          <p:cNvPr id="21" name="Straight Connector 20">
            <a:extLst>
              <a:ext uri="{FF2B5EF4-FFF2-40B4-BE49-F238E27FC236}">
                <a16:creationId xmlns:a16="http://schemas.microsoft.com/office/drawing/2014/main" id="{E8AED1C4-DC88-DF63-627C-D304B40116EE}"/>
              </a:ext>
            </a:extLst>
          </p:cNvPr>
          <p:cNvCxnSpPr/>
          <p:nvPr/>
        </p:nvCxnSpPr>
        <p:spPr>
          <a:xfrm>
            <a:off x="3253838" y="3875964"/>
            <a:ext cx="3556396" cy="0"/>
          </a:xfrm>
          <a:prstGeom prst="line">
            <a:avLst/>
          </a:prstGeom>
          <a:ln w="31750">
            <a:solidFill>
              <a:srgbClr val="C9154B"/>
            </a:solidFill>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4988F819-5B96-EAC5-665A-81544A1E01C6}"/>
              </a:ext>
            </a:extLst>
          </p:cNvPr>
          <p:cNvSpPr txBox="1"/>
          <p:nvPr/>
        </p:nvSpPr>
        <p:spPr>
          <a:xfrm>
            <a:off x="2770496" y="3711882"/>
            <a:ext cx="439800" cy="461665"/>
          </a:xfrm>
          <a:prstGeom prst="rect">
            <a:avLst/>
          </a:prstGeom>
          <a:noFill/>
        </p:spPr>
        <p:txBody>
          <a:bodyPr wrap="none" rtlCol="0">
            <a:spAutoFit/>
          </a:bodyPr>
          <a:lstStyle/>
          <a:p>
            <a:r>
              <a:rPr lang="en-US" sz="2400" dirty="0">
                <a:solidFill>
                  <a:srgbClr val="C9154B"/>
                </a:solidFill>
              </a:rPr>
              <a:t>P</a:t>
            </a:r>
            <a:r>
              <a:rPr lang="en-US" sz="2400" baseline="-25000" dirty="0">
                <a:solidFill>
                  <a:srgbClr val="C9154B"/>
                </a:solidFill>
              </a:rPr>
              <a:t>e</a:t>
            </a:r>
            <a:endParaRPr lang="en-US" sz="2400" dirty="0">
              <a:solidFill>
                <a:srgbClr val="C9154B"/>
              </a:solidFill>
            </a:endParaRPr>
          </a:p>
        </p:txBody>
      </p:sp>
      <p:cxnSp>
        <p:nvCxnSpPr>
          <p:cNvPr id="24" name="Straight Connector 23">
            <a:extLst>
              <a:ext uri="{FF2B5EF4-FFF2-40B4-BE49-F238E27FC236}">
                <a16:creationId xmlns:a16="http://schemas.microsoft.com/office/drawing/2014/main" id="{A01E188C-4B1F-413F-B4F4-58758421308F}"/>
              </a:ext>
            </a:extLst>
          </p:cNvPr>
          <p:cNvCxnSpPr/>
          <p:nvPr/>
        </p:nvCxnSpPr>
        <p:spPr>
          <a:xfrm>
            <a:off x="5158854" y="3875964"/>
            <a:ext cx="0" cy="1990446"/>
          </a:xfrm>
          <a:prstGeom prst="line">
            <a:avLst/>
          </a:prstGeom>
          <a:ln w="38100">
            <a:solidFill>
              <a:schemeClr val="accent3"/>
            </a:solidFill>
            <a:prstDash val="sysDot"/>
          </a:ln>
        </p:spPr>
        <p:style>
          <a:lnRef idx="3">
            <a:schemeClr val="accent3"/>
          </a:lnRef>
          <a:fillRef idx="0">
            <a:schemeClr val="accent3"/>
          </a:fillRef>
          <a:effectRef idx="2">
            <a:schemeClr val="accent3"/>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3BE2042F-9482-001A-39B0-C00A1466E9BB}"/>
                  </a:ext>
                </a:extLst>
              </p14:cNvPr>
              <p14:cNvContentPartPr/>
              <p14:nvPr/>
            </p14:nvContentPartPr>
            <p14:xfrm>
              <a:off x="8472703" y="4348604"/>
              <a:ext cx="3295080" cy="1466280"/>
            </p14:xfrm>
          </p:contentPart>
        </mc:Choice>
        <mc:Fallback xmlns="">
          <p:pic>
            <p:nvPicPr>
              <p:cNvPr id="2" name="Ink 1">
                <a:extLst>
                  <a:ext uri="{FF2B5EF4-FFF2-40B4-BE49-F238E27FC236}">
                    <a16:creationId xmlns:a16="http://schemas.microsoft.com/office/drawing/2014/main" id="{3BE2042F-9482-001A-39B0-C00A1466E9BB}"/>
                  </a:ext>
                </a:extLst>
              </p:cNvPr>
              <p:cNvPicPr/>
              <p:nvPr/>
            </p:nvPicPr>
            <p:blipFill>
              <a:blip r:embed="rId3"/>
              <a:stretch>
                <a:fillRect/>
              </a:stretch>
            </p:blipFill>
            <p:spPr>
              <a:xfrm>
                <a:off x="8463703" y="4339604"/>
                <a:ext cx="3312720" cy="1483920"/>
              </a:xfrm>
              <a:prstGeom prst="rect">
                <a:avLst/>
              </a:prstGeom>
            </p:spPr>
          </p:pic>
        </mc:Fallback>
      </mc:AlternateContent>
    </p:spTree>
    <p:extLst>
      <p:ext uri="{BB962C8B-B14F-4D97-AF65-F5344CB8AC3E}">
        <p14:creationId xmlns:p14="http://schemas.microsoft.com/office/powerpoint/2010/main" val="962303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D941EB-77FE-3B4C-72B6-55F87B8010FC}"/>
              </a:ext>
            </a:extLst>
          </p:cNvPr>
          <p:cNvSpPr>
            <a:spLocks noGrp="1"/>
          </p:cNvSpPr>
          <p:nvPr>
            <p:ph type="title"/>
          </p:nvPr>
        </p:nvSpPr>
        <p:spPr/>
        <p:txBody>
          <a:bodyPr/>
          <a:lstStyle/>
          <a:p>
            <a:pPr algn="ctr"/>
            <a:r>
              <a:rPr lang="en-US" dirty="0"/>
              <a:t>Back to SCARCITY for a minute</a:t>
            </a:r>
          </a:p>
        </p:txBody>
      </p:sp>
      <p:sp>
        <p:nvSpPr>
          <p:cNvPr id="4" name="Content Placeholder 3">
            <a:extLst>
              <a:ext uri="{FF2B5EF4-FFF2-40B4-BE49-F238E27FC236}">
                <a16:creationId xmlns:a16="http://schemas.microsoft.com/office/drawing/2014/main" id="{409D1AA7-E458-F2E9-0B72-4FA433639549}"/>
              </a:ext>
            </a:extLst>
          </p:cNvPr>
          <p:cNvSpPr>
            <a:spLocks noGrp="1"/>
          </p:cNvSpPr>
          <p:nvPr>
            <p:ph idx="1"/>
          </p:nvPr>
        </p:nvSpPr>
        <p:spPr>
          <a:xfrm>
            <a:off x="838200" y="1690688"/>
            <a:ext cx="10515600" cy="4486275"/>
          </a:xfrm>
        </p:spPr>
        <p:txBody>
          <a:bodyPr>
            <a:normAutofit fontScale="92500" lnSpcReduction="10000"/>
          </a:bodyPr>
          <a:lstStyle/>
          <a:p>
            <a:r>
              <a:rPr lang="en-US" dirty="0"/>
              <a:t>Goods that have value are SCARCE: there are not enough resources in the economy for people to consume the </a:t>
            </a:r>
            <a:r>
              <a:rPr lang="en-US" i="1" dirty="0"/>
              <a:t>maximum they could ever want</a:t>
            </a:r>
          </a:p>
          <a:p>
            <a:r>
              <a:rPr lang="en-US" dirty="0"/>
              <a:t>ALLOCATIVE DECISIONS must be made somehow. To whom will the the good be allocated, and how much will they get?</a:t>
            </a:r>
          </a:p>
          <a:p>
            <a:r>
              <a:rPr lang="en-US" dirty="0"/>
              <a:t>MARKETS make these decisions through </a:t>
            </a:r>
            <a:r>
              <a:rPr lang="en-US" b="1" dirty="0"/>
              <a:t>price</a:t>
            </a:r>
            <a:r>
              <a:rPr lang="en-US" dirty="0"/>
              <a:t>. </a:t>
            </a:r>
            <a:r>
              <a:rPr lang="en-US" b="1" dirty="0">
                <a:solidFill>
                  <a:srgbClr val="C00000"/>
                </a:solidFill>
              </a:rPr>
              <a:t>Those who are able and willing to pay, get the goods</a:t>
            </a:r>
            <a:r>
              <a:rPr lang="en-US" dirty="0">
                <a:solidFill>
                  <a:srgbClr val="C00000"/>
                </a:solidFill>
              </a:rPr>
              <a:t>. Those who are not, get none</a:t>
            </a:r>
          </a:p>
          <a:p>
            <a:r>
              <a:rPr lang="en-US" dirty="0"/>
              <a:t>This is a rationing process—rationing via €</a:t>
            </a:r>
          </a:p>
          <a:p>
            <a:r>
              <a:rPr lang="en-US" dirty="0"/>
              <a:t>You can see on the S&amp;D diagram (more or less) who is getting strawberries and who is not</a:t>
            </a:r>
          </a:p>
          <a:p>
            <a:r>
              <a:rPr lang="en-US" dirty="0"/>
              <a:t>Also, markets determine </a:t>
            </a:r>
            <a:r>
              <a:rPr lang="en-US" b="1" dirty="0">
                <a:solidFill>
                  <a:schemeClr val="accent2">
                    <a:lumMod val="75000"/>
                  </a:schemeClr>
                </a:solidFill>
              </a:rPr>
              <a:t>which firms will produce and sell</a:t>
            </a:r>
            <a:r>
              <a:rPr lang="en-US" dirty="0">
                <a:solidFill>
                  <a:schemeClr val="accent2">
                    <a:lumMod val="75000"/>
                  </a:schemeClr>
                </a:solidFill>
              </a:rPr>
              <a:t>, and how much</a:t>
            </a:r>
          </a:p>
          <a:p>
            <a:r>
              <a:rPr lang="en-US" dirty="0"/>
              <a:t>We’ll talk later about </a:t>
            </a:r>
            <a:r>
              <a:rPr lang="en-US" dirty="0">
                <a:solidFill>
                  <a:srgbClr val="FFA000"/>
                </a:solidFill>
              </a:rPr>
              <a:t>pros and cons </a:t>
            </a:r>
            <a:r>
              <a:rPr lang="en-US" dirty="0"/>
              <a:t>of this allocative system </a:t>
            </a:r>
          </a:p>
        </p:txBody>
      </p:sp>
    </p:spTree>
    <p:extLst>
      <p:ext uri="{BB962C8B-B14F-4D97-AF65-F5344CB8AC3E}">
        <p14:creationId xmlns:p14="http://schemas.microsoft.com/office/powerpoint/2010/main" val="22937864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pPr algn="ctr"/>
            <a:r>
              <a:rPr lang="en-US" dirty="0"/>
              <a:t>Who buys and who sells?</a:t>
            </a:r>
          </a:p>
        </p:txBody>
      </p:sp>
      <p:cxnSp>
        <p:nvCxnSpPr>
          <p:cNvPr id="6" name="Straight Connector 5">
            <a:extLst>
              <a:ext uri="{FF2B5EF4-FFF2-40B4-BE49-F238E27FC236}">
                <a16:creationId xmlns:a16="http://schemas.microsoft.com/office/drawing/2014/main" id="{571F9039-1F1D-BA35-F778-DB5E36FC9889}"/>
              </a:ext>
            </a:extLst>
          </p:cNvPr>
          <p:cNvCxnSpPr>
            <a:cxnSpLocks/>
          </p:cNvCxnSpPr>
          <p:nvPr/>
        </p:nvCxnSpPr>
        <p:spPr>
          <a:xfrm flipH="1">
            <a:off x="3234640" y="1565869"/>
            <a:ext cx="56869" cy="4316284"/>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a:cxnSpLocks/>
          </p:cNvCxnSpPr>
          <p:nvPr/>
        </p:nvCxnSpPr>
        <p:spPr>
          <a:xfrm>
            <a:off x="3241964" y="5866410"/>
            <a:ext cx="5669561"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8" y="2052242"/>
            <a:ext cx="4572806" cy="3164897"/>
          </a:xfrm>
          <a:prstGeom prst="line">
            <a:avLst/>
          </a:prstGeom>
        </p:spPr>
        <p:style>
          <a:lnRef idx="3">
            <a:schemeClr val="dk1"/>
          </a:lnRef>
          <a:fillRef idx="0">
            <a:schemeClr val="dk1"/>
          </a:fillRef>
          <a:effectRef idx="2">
            <a:schemeClr val="dk1"/>
          </a:effectRef>
          <a:fontRef idx="minor">
            <a:schemeClr val="tx1"/>
          </a:fontRef>
        </p:style>
      </p:cxn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646331"/>
          </a:xfrm>
          <a:prstGeom prst="rect">
            <a:avLst/>
          </a:prstGeom>
          <a:noFill/>
        </p:spPr>
        <p:txBody>
          <a:bodyPr wrap="square" rtlCol="0">
            <a:spAutoFit/>
          </a:bodyPr>
          <a:lstStyle/>
          <a:p>
            <a:r>
              <a:rPr lang="en-US" dirty="0"/>
              <a:t>            </a:t>
            </a:r>
            <a:r>
              <a:rPr lang="en-US" dirty="0" err="1"/>
              <a:t>Qe</a:t>
            </a:r>
            <a:r>
              <a:rPr lang="en-US" dirty="0"/>
              <a:t>		              Quantity of strawberries</a:t>
            </a:r>
          </a:p>
          <a:p>
            <a:r>
              <a:rPr lang="en-US" dirty="0"/>
              <a:t>       Qs = </a:t>
            </a:r>
            <a:r>
              <a:rPr lang="en-US" dirty="0" err="1"/>
              <a:t>Qd</a:t>
            </a:r>
            <a:endParaRPr lang="en-US" dirty="0"/>
          </a:p>
        </p:txBody>
      </p:sp>
      <p:sp>
        <p:nvSpPr>
          <p:cNvPr id="9" name="TextBox 8">
            <a:extLst>
              <a:ext uri="{FF2B5EF4-FFF2-40B4-BE49-F238E27FC236}">
                <a16:creationId xmlns:a16="http://schemas.microsoft.com/office/drawing/2014/main" id="{CA4F436C-B1F7-30DA-C17F-87B6838D95DE}"/>
              </a:ext>
            </a:extLst>
          </p:cNvPr>
          <p:cNvSpPr txBox="1"/>
          <p:nvPr/>
        </p:nvSpPr>
        <p:spPr>
          <a:xfrm>
            <a:off x="7288649" y="1766586"/>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96420598-E458-1836-617B-065EC85C1EEE}"/>
              </a:ext>
            </a:extLst>
          </p:cNvPr>
          <p:cNvSpPr txBox="1"/>
          <p:nvPr/>
        </p:nvSpPr>
        <p:spPr>
          <a:xfrm>
            <a:off x="554959" y="3342550"/>
            <a:ext cx="2116989" cy="369332"/>
          </a:xfrm>
          <a:prstGeom prst="rect">
            <a:avLst/>
          </a:prstGeom>
          <a:noFill/>
        </p:spPr>
        <p:txBody>
          <a:bodyPr wrap="square" rtlCol="0">
            <a:spAutoFit/>
          </a:bodyPr>
          <a:lstStyle/>
          <a:p>
            <a:r>
              <a:rPr lang="en-US" dirty="0">
                <a:solidFill>
                  <a:schemeClr val="accent4">
                    <a:lumMod val="75000"/>
                  </a:schemeClr>
                </a:solidFill>
              </a:rPr>
              <a:t>	                </a:t>
            </a:r>
          </a:p>
        </p:txBody>
      </p:sp>
      <p:cxnSp>
        <p:nvCxnSpPr>
          <p:cNvPr id="3" name="Straight Connector 2">
            <a:extLst>
              <a:ext uri="{FF2B5EF4-FFF2-40B4-BE49-F238E27FC236}">
                <a16:creationId xmlns:a16="http://schemas.microsoft.com/office/drawing/2014/main" id="{0EC1AB90-5500-7F2C-F8C8-30D02F695C7D}"/>
              </a:ext>
            </a:extLst>
          </p:cNvPr>
          <p:cNvCxnSpPr>
            <a:cxnSpLocks/>
          </p:cNvCxnSpPr>
          <p:nvPr/>
        </p:nvCxnSpPr>
        <p:spPr>
          <a:xfrm flipH="1" flipV="1">
            <a:off x="3282273" y="1730800"/>
            <a:ext cx="3695272" cy="4119868"/>
          </a:xfrm>
          <a:prstGeom prst="line">
            <a:avLst/>
          </a:prstGeom>
          <a:ln>
            <a:solidFill>
              <a:schemeClr val="tx1"/>
            </a:solidFill>
          </a:ln>
        </p:spPr>
        <p:style>
          <a:lnRef idx="3">
            <a:schemeClr val="accent2"/>
          </a:lnRef>
          <a:fillRef idx="0">
            <a:schemeClr val="accent2"/>
          </a:fillRef>
          <a:effectRef idx="2">
            <a:schemeClr val="accent2"/>
          </a:effectRef>
          <a:fontRef idx="minor">
            <a:schemeClr val="tx1"/>
          </a:fontRef>
        </p:style>
      </p:cxnSp>
      <p:sp>
        <p:nvSpPr>
          <p:cNvPr id="16" name="TextBox 15">
            <a:extLst>
              <a:ext uri="{FF2B5EF4-FFF2-40B4-BE49-F238E27FC236}">
                <a16:creationId xmlns:a16="http://schemas.microsoft.com/office/drawing/2014/main" id="{56FA6125-444E-9DBE-0B84-616E74304594}"/>
              </a:ext>
            </a:extLst>
          </p:cNvPr>
          <p:cNvSpPr txBox="1"/>
          <p:nvPr/>
        </p:nvSpPr>
        <p:spPr>
          <a:xfrm>
            <a:off x="6977545" y="5370802"/>
            <a:ext cx="641280" cy="461665"/>
          </a:xfrm>
          <a:prstGeom prst="rect">
            <a:avLst/>
          </a:prstGeom>
          <a:noFill/>
        </p:spPr>
        <p:txBody>
          <a:bodyPr wrap="square" rtlCol="0">
            <a:spAutoFit/>
          </a:bodyPr>
          <a:lstStyle/>
          <a:p>
            <a:r>
              <a:rPr lang="en-US" sz="2400" dirty="0"/>
              <a:t>D</a:t>
            </a:r>
          </a:p>
        </p:txBody>
      </p:sp>
      <p:cxnSp>
        <p:nvCxnSpPr>
          <p:cNvPr id="21" name="Straight Connector 20">
            <a:extLst>
              <a:ext uri="{FF2B5EF4-FFF2-40B4-BE49-F238E27FC236}">
                <a16:creationId xmlns:a16="http://schemas.microsoft.com/office/drawing/2014/main" id="{59EB08CA-CEE2-8287-2BB2-BC4EBD4A8D84}"/>
              </a:ext>
            </a:extLst>
          </p:cNvPr>
          <p:cNvCxnSpPr>
            <a:cxnSpLocks/>
          </p:cNvCxnSpPr>
          <p:nvPr/>
        </p:nvCxnSpPr>
        <p:spPr>
          <a:xfrm>
            <a:off x="3253838" y="3875964"/>
            <a:ext cx="4360541" cy="0"/>
          </a:xfrm>
          <a:prstGeom prst="line">
            <a:avLst/>
          </a:prstGeom>
          <a:ln w="31750">
            <a:solidFill>
              <a:srgbClr val="C9154B"/>
            </a:solidFill>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87AEDF27-30AD-3D94-184B-9AB3FCA391DB}"/>
              </a:ext>
            </a:extLst>
          </p:cNvPr>
          <p:cNvSpPr txBox="1"/>
          <p:nvPr/>
        </p:nvSpPr>
        <p:spPr>
          <a:xfrm>
            <a:off x="2770496" y="3711882"/>
            <a:ext cx="439800" cy="461665"/>
          </a:xfrm>
          <a:prstGeom prst="rect">
            <a:avLst/>
          </a:prstGeom>
          <a:noFill/>
        </p:spPr>
        <p:txBody>
          <a:bodyPr wrap="none" rtlCol="0">
            <a:spAutoFit/>
          </a:bodyPr>
          <a:lstStyle/>
          <a:p>
            <a:r>
              <a:rPr lang="en-US" sz="2400" dirty="0">
                <a:solidFill>
                  <a:srgbClr val="C9154B"/>
                </a:solidFill>
              </a:rPr>
              <a:t>P</a:t>
            </a:r>
            <a:r>
              <a:rPr lang="en-US" sz="2400" baseline="-25000" dirty="0">
                <a:solidFill>
                  <a:srgbClr val="C9154B"/>
                </a:solidFill>
              </a:rPr>
              <a:t>e</a:t>
            </a:r>
            <a:endParaRPr lang="en-US" sz="2400" dirty="0">
              <a:solidFill>
                <a:srgbClr val="C9154B"/>
              </a:solidFill>
            </a:endParaRPr>
          </a:p>
        </p:txBody>
      </p:sp>
      <p:cxnSp>
        <p:nvCxnSpPr>
          <p:cNvPr id="24" name="Straight Connector 23">
            <a:extLst>
              <a:ext uri="{FF2B5EF4-FFF2-40B4-BE49-F238E27FC236}">
                <a16:creationId xmlns:a16="http://schemas.microsoft.com/office/drawing/2014/main" id="{56284C75-C2BF-784F-66C1-3471ED6F20D8}"/>
              </a:ext>
            </a:extLst>
          </p:cNvPr>
          <p:cNvCxnSpPr/>
          <p:nvPr/>
        </p:nvCxnSpPr>
        <p:spPr>
          <a:xfrm>
            <a:off x="5158854" y="3875964"/>
            <a:ext cx="0" cy="1990446"/>
          </a:xfrm>
          <a:prstGeom prst="line">
            <a:avLst/>
          </a:prstGeom>
          <a:ln w="38100">
            <a:solidFill>
              <a:schemeClr val="accent3"/>
            </a:solidFill>
            <a:prstDash val="sysDot"/>
          </a:ln>
        </p:spPr>
        <p:style>
          <a:lnRef idx="3">
            <a:schemeClr val="accent3"/>
          </a:lnRef>
          <a:fillRef idx="0">
            <a:schemeClr val="accent3"/>
          </a:fillRef>
          <a:effectRef idx="2">
            <a:schemeClr val="accent3"/>
          </a:effectRef>
          <a:fontRef idx="minor">
            <a:schemeClr val="tx1"/>
          </a:fontRef>
        </p:style>
      </p:cxnSp>
      <p:sp>
        <p:nvSpPr>
          <p:cNvPr id="14" name="TextBox 13">
            <a:extLst>
              <a:ext uri="{FF2B5EF4-FFF2-40B4-BE49-F238E27FC236}">
                <a16:creationId xmlns:a16="http://schemas.microsoft.com/office/drawing/2014/main" id="{89D2E6FE-1B9D-21AC-4670-5D3D8F6E7632}"/>
              </a:ext>
            </a:extLst>
          </p:cNvPr>
          <p:cNvSpPr txBox="1"/>
          <p:nvPr/>
        </p:nvSpPr>
        <p:spPr>
          <a:xfrm>
            <a:off x="1807857" y="1730800"/>
            <a:ext cx="1353960" cy="646331"/>
          </a:xfrm>
          <a:prstGeom prst="rect">
            <a:avLst/>
          </a:prstGeom>
          <a:noFill/>
        </p:spPr>
        <p:txBody>
          <a:bodyPr wrap="none" rtlCol="0">
            <a:spAutoFit/>
          </a:bodyPr>
          <a:lstStyle/>
          <a:p>
            <a:r>
              <a:rPr lang="en-US" dirty="0"/>
              <a:t>Price of </a:t>
            </a:r>
          </a:p>
          <a:p>
            <a:r>
              <a:rPr lang="en-US" dirty="0"/>
              <a:t>strawberries</a:t>
            </a:r>
          </a:p>
        </p:txBody>
      </p:sp>
    </p:spTree>
    <p:extLst>
      <p:ext uri="{BB962C8B-B14F-4D97-AF65-F5344CB8AC3E}">
        <p14:creationId xmlns:p14="http://schemas.microsoft.com/office/powerpoint/2010/main" val="1461653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1D4D0-A15B-285E-0035-363A95A894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03D615F-85C4-DAEE-D12F-A2FD2599E552}"/>
              </a:ext>
            </a:extLst>
          </p:cNvPr>
          <p:cNvSpPr>
            <a:spLocks noGrp="1"/>
          </p:cNvSpPr>
          <p:nvPr>
            <p:ph type="title"/>
          </p:nvPr>
        </p:nvSpPr>
        <p:spPr>
          <a:xfrm>
            <a:off x="838200" y="365126"/>
            <a:ext cx="10515600" cy="1071788"/>
          </a:xfrm>
        </p:spPr>
        <p:txBody>
          <a:bodyPr/>
          <a:lstStyle/>
          <a:p>
            <a:r>
              <a:rPr lang="en-US" dirty="0"/>
              <a:t>What about non-equilibrium prices?</a:t>
            </a:r>
          </a:p>
        </p:txBody>
      </p:sp>
      <p:cxnSp>
        <p:nvCxnSpPr>
          <p:cNvPr id="6" name="Straight Connector 5">
            <a:extLst>
              <a:ext uri="{FF2B5EF4-FFF2-40B4-BE49-F238E27FC236}">
                <a16:creationId xmlns:a16="http://schemas.microsoft.com/office/drawing/2014/main" id="{19A58ABC-6382-B11D-B024-64A860E1294F}"/>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99A8680C-BAC7-FB37-AD0E-20B585EC15D6}"/>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10C8D81B-A705-FF28-4CAA-D1FDF8D9F264}"/>
              </a:ext>
            </a:extLst>
          </p:cNvPr>
          <p:cNvCxnSpPr>
            <a:cxnSpLocks/>
          </p:cNvCxnSpPr>
          <p:nvPr/>
        </p:nvCxnSpPr>
        <p:spPr>
          <a:xfrm flipV="1">
            <a:off x="3253838" y="253478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0EFAE4FB-B175-5D0B-3E5E-31E4FC6FB77E}"/>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A996590-8BE9-1DBC-AAD9-6F818755B03E}"/>
              </a:ext>
            </a:extLst>
          </p:cNvPr>
          <p:cNvSpPr txBox="1"/>
          <p:nvPr/>
        </p:nvSpPr>
        <p:spPr>
          <a:xfrm>
            <a:off x="4369203" y="6044540"/>
            <a:ext cx="5558194" cy="369332"/>
          </a:xfrm>
          <a:prstGeom prst="rect">
            <a:avLst/>
          </a:prstGeom>
          <a:noFill/>
        </p:spPr>
        <p:txBody>
          <a:bodyPr wrap="square" rtlCol="0">
            <a:spAutoFit/>
          </a:bodyPr>
          <a:lstStyle/>
          <a:p>
            <a:r>
              <a:rPr lang="en-US" dirty="0"/>
              <a:t>                   		    Quantity of strawberries</a:t>
            </a:r>
          </a:p>
        </p:txBody>
      </p:sp>
      <p:sp>
        <p:nvSpPr>
          <p:cNvPr id="9" name="TextBox 8">
            <a:extLst>
              <a:ext uri="{FF2B5EF4-FFF2-40B4-BE49-F238E27FC236}">
                <a16:creationId xmlns:a16="http://schemas.microsoft.com/office/drawing/2014/main" id="{E98AA36A-A041-5A5B-BB9B-A49F1ED762AD}"/>
              </a:ext>
            </a:extLst>
          </p:cNvPr>
          <p:cNvSpPr txBox="1"/>
          <p:nvPr/>
        </p:nvSpPr>
        <p:spPr>
          <a:xfrm>
            <a:off x="6679140" y="2210229"/>
            <a:ext cx="325730" cy="461665"/>
          </a:xfrm>
          <a:prstGeom prst="rect">
            <a:avLst/>
          </a:prstGeom>
          <a:noFill/>
        </p:spPr>
        <p:txBody>
          <a:bodyPr wrap="none" rtlCol="0">
            <a:spAutoFit/>
          </a:bodyPr>
          <a:lstStyle/>
          <a:p>
            <a:r>
              <a:rPr lang="en-US" sz="2400" dirty="0"/>
              <a:t>S</a:t>
            </a:r>
          </a:p>
        </p:txBody>
      </p:sp>
      <p:cxnSp>
        <p:nvCxnSpPr>
          <p:cNvPr id="3" name="Straight Connector 2">
            <a:extLst>
              <a:ext uri="{FF2B5EF4-FFF2-40B4-BE49-F238E27FC236}">
                <a16:creationId xmlns:a16="http://schemas.microsoft.com/office/drawing/2014/main" id="{5380B76C-5548-0463-B71D-5291583F2E25}"/>
              </a:ext>
            </a:extLst>
          </p:cNvPr>
          <p:cNvCxnSpPr>
            <a:cxnSpLocks/>
          </p:cNvCxnSpPr>
          <p:nvPr/>
        </p:nvCxnSpPr>
        <p:spPr>
          <a:xfrm flipH="1" flipV="1">
            <a:off x="3730443" y="2255519"/>
            <a:ext cx="2948696" cy="3325235"/>
          </a:xfrm>
          <a:prstGeom prst="line">
            <a:avLst/>
          </a:prstGeom>
          <a:ln>
            <a:solidFill>
              <a:schemeClr val="tx1"/>
            </a:solidFill>
          </a:ln>
        </p:spPr>
        <p:style>
          <a:lnRef idx="3">
            <a:schemeClr val="accent2"/>
          </a:lnRef>
          <a:fillRef idx="0">
            <a:schemeClr val="accent2"/>
          </a:fillRef>
          <a:effectRef idx="2">
            <a:schemeClr val="accent2"/>
          </a:effectRef>
          <a:fontRef idx="minor">
            <a:schemeClr val="tx1"/>
          </a:fontRef>
        </p:style>
      </p:cxnSp>
      <p:sp>
        <p:nvSpPr>
          <p:cNvPr id="16" name="TextBox 15">
            <a:extLst>
              <a:ext uri="{FF2B5EF4-FFF2-40B4-BE49-F238E27FC236}">
                <a16:creationId xmlns:a16="http://schemas.microsoft.com/office/drawing/2014/main" id="{6033E452-2976-D20F-EAA7-401A03CB5C2B}"/>
              </a:ext>
            </a:extLst>
          </p:cNvPr>
          <p:cNvSpPr txBox="1"/>
          <p:nvPr/>
        </p:nvSpPr>
        <p:spPr>
          <a:xfrm>
            <a:off x="6810234" y="5349922"/>
            <a:ext cx="641280" cy="461665"/>
          </a:xfrm>
          <a:prstGeom prst="rect">
            <a:avLst/>
          </a:prstGeom>
          <a:noFill/>
        </p:spPr>
        <p:txBody>
          <a:bodyPr wrap="square" rtlCol="0">
            <a:spAutoFit/>
          </a:bodyPr>
          <a:lstStyle/>
          <a:p>
            <a:r>
              <a:rPr lang="en-US" sz="2400" dirty="0"/>
              <a:t>D</a:t>
            </a:r>
          </a:p>
        </p:txBody>
      </p:sp>
      <p:sp>
        <p:nvSpPr>
          <p:cNvPr id="19" name="TextBox 18">
            <a:extLst>
              <a:ext uri="{FF2B5EF4-FFF2-40B4-BE49-F238E27FC236}">
                <a16:creationId xmlns:a16="http://schemas.microsoft.com/office/drawing/2014/main" id="{42226FD9-ABFB-CA52-3DE7-5AD6323DE655}"/>
              </a:ext>
            </a:extLst>
          </p:cNvPr>
          <p:cNvSpPr txBox="1"/>
          <p:nvPr/>
        </p:nvSpPr>
        <p:spPr>
          <a:xfrm>
            <a:off x="7947596" y="1662545"/>
            <a:ext cx="3164689" cy="2677656"/>
          </a:xfrm>
          <a:prstGeom prst="rect">
            <a:avLst/>
          </a:prstGeom>
          <a:noFill/>
        </p:spPr>
        <p:txBody>
          <a:bodyPr wrap="square" rtlCol="0">
            <a:spAutoFit/>
          </a:bodyPr>
          <a:lstStyle/>
          <a:p>
            <a:r>
              <a:rPr lang="en-US" sz="2400" dirty="0">
                <a:solidFill>
                  <a:srgbClr val="FFA000"/>
                </a:solidFill>
              </a:rPr>
              <a:t>If P &gt; P</a:t>
            </a:r>
            <a:r>
              <a:rPr lang="en-US" sz="2400" baseline="-25000" dirty="0">
                <a:solidFill>
                  <a:srgbClr val="FFA000"/>
                </a:solidFill>
              </a:rPr>
              <a:t>e</a:t>
            </a:r>
            <a:endParaRPr lang="en-US" sz="2400" dirty="0">
              <a:solidFill>
                <a:srgbClr val="FFA000"/>
              </a:solidFill>
            </a:endParaRPr>
          </a:p>
          <a:p>
            <a:r>
              <a:rPr lang="en-US" sz="2400" dirty="0">
                <a:solidFill>
                  <a:srgbClr val="FFA000"/>
                </a:solidFill>
              </a:rPr>
              <a:t>Q</a:t>
            </a:r>
            <a:r>
              <a:rPr lang="en-US" sz="2400" baseline="-25000" dirty="0">
                <a:solidFill>
                  <a:srgbClr val="FFA000"/>
                </a:solidFill>
              </a:rPr>
              <a:t>s</a:t>
            </a:r>
            <a:r>
              <a:rPr lang="en-US" sz="2400" dirty="0">
                <a:solidFill>
                  <a:srgbClr val="FFA000"/>
                </a:solidFill>
              </a:rPr>
              <a:t> &gt; </a:t>
            </a:r>
            <a:r>
              <a:rPr lang="en-US" sz="2400" dirty="0" err="1">
                <a:solidFill>
                  <a:srgbClr val="FFA000"/>
                </a:solidFill>
              </a:rPr>
              <a:t>Q</a:t>
            </a:r>
            <a:r>
              <a:rPr lang="en-US" sz="2400" baseline="-25000" dirty="0" err="1">
                <a:solidFill>
                  <a:srgbClr val="FFA000"/>
                </a:solidFill>
              </a:rPr>
              <a:t>d</a:t>
            </a:r>
            <a:r>
              <a:rPr lang="en-US" sz="2400" baseline="-25000" dirty="0">
                <a:solidFill>
                  <a:srgbClr val="FFA000"/>
                </a:solidFill>
              </a:rPr>
              <a:t> </a:t>
            </a:r>
          </a:p>
          <a:p>
            <a:endParaRPr lang="en-US" sz="2400" dirty="0">
              <a:solidFill>
                <a:srgbClr val="FFA000"/>
              </a:solidFill>
            </a:endParaRPr>
          </a:p>
          <a:p>
            <a:r>
              <a:rPr lang="en-US" sz="2400" dirty="0">
                <a:solidFill>
                  <a:srgbClr val="FFA000"/>
                </a:solidFill>
              </a:rPr>
              <a:t>And some strawberries are not sold</a:t>
            </a:r>
          </a:p>
          <a:p>
            <a:endParaRPr lang="en-US" sz="2400" dirty="0"/>
          </a:p>
          <a:p>
            <a:endParaRPr lang="en-US" sz="2400" dirty="0"/>
          </a:p>
        </p:txBody>
      </p:sp>
      <p:cxnSp>
        <p:nvCxnSpPr>
          <p:cNvPr id="21" name="Straight Connector 20">
            <a:extLst>
              <a:ext uri="{FF2B5EF4-FFF2-40B4-BE49-F238E27FC236}">
                <a16:creationId xmlns:a16="http://schemas.microsoft.com/office/drawing/2014/main" id="{F5E9667B-4D89-40DD-F2AE-395A21141DF7}"/>
              </a:ext>
            </a:extLst>
          </p:cNvPr>
          <p:cNvCxnSpPr/>
          <p:nvPr/>
        </p:nvCxnSpPr>
        <p:spPr>
          <a:xfrm>
            <a:off x="3253838" y="3875964"/>
            <a:ext cx="3556396" cy="0"/>
          </a:xfrm>
          <a:prstGeom prst="line">
            <a:avLst/>
          </a:prstGeom>
          <a:ln w="31750">
            <a:solidFill>
              <a:srgbClr val="C9154B"/>
            </a:solidFill>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B2751A5A-CDC8-6BD4-9AA7-0E525EE9336B}"/>
              </a:ext>
            </a:extLst>
          </p:cNvPr>
          <p:cNvSpPr txBox="1"/>
          <p:nvPr/>
        </p:nvSpPr>
        <p:spPr>
          <a:xfrm>
            <a:off x="2770496" y="3711882"/>
            <a:ext cx="439800" cy="461665"/>
          </a:xfrm>
          <a:prstGeom prst="rect">
            <a:avLst/>
          </a:prstGeom>
          <a:noFill/>
        </p:spPr>
        <p:txBody>
          <a:bodyPr wrap="none" rtlCol="0">
            <a:spAutoFit/>
          </a:bodyPr>
          <a:lstStyle/>
          <a:p>
            <a:r>
              <a:rPr lang="en-US" sz="2400" dirty="0">
                <a:solidFill>
                  <a:srgbClr val="C9154B"/>
                </a:solidFill>
              </a:rPr>
              <a:t>P</a:t>
            </a:r>
            <a:r>
              <a:rPr lang="en-US" sz="2400" baseline="-25000" dirty="0">
                <a:solidFill>
                  <a:srgbClr val="C9154B"/>
                </a:solidFill>
              </a:rPr>
              <a:t>e</a:t>
            </a:r>
            <a:endParaRPr lang="en-US" sz="2400" dirty="0">
              <a:solidFill>
                <a:srgbClr val="C9154B"/>
              </a:solidFill>
            </a:endParaRPr>
          </a:p>
        </p:txBody>
      </p:sp>
      <p:cxnSp>
        <p:nvCxnSpPr>
          <p:cNvPr id="5" name="Straight Connector 4">
            <a:extLst>
              <a:ext uri="{FF2B5EF4-FFF2-40B4-BE49-F238E27FC236}">
                <a16:creationId xmlns:a16="http://schemas.microsoft.com/office/drawing/2014/main" id="{804CA225-3AAB-DE97-0703-8FA0AB6DDFA7}"/>
              </a:ext>
            </a:extLst>
          </p:cNvPr>
          <p:cNvCxnSpPr/>
          <p:nvPr/>
        </p:nvCxnSpPr>
        <p:spPr>
          <a:xfrm>
            <a:off x="3253837" y="3207224"/>
            <a:ext cx="3954951" cy="0"/>
          </a:xfrm>
          <a:prstGeom prst="line">
            <a:avLst/>
          </a:prstGeom>
          <a:ln w="25400"/>
        </p:spPr>
        <p:style>
          <a:lnRef idx="3">
            <a:schemeClr val="accent4"/>
          </a:lnRef>
          <a:fillRef idx="0">
            <a:schemeClr val="accent4"/>
          </a:fillRef>
          <a:effectRef idx="2">
            <a:schemeClr val="accent4"/>
          </a:effectRef>
          <a:fontRef idx="minor">
            <a:schemeClr val="tx1"/>
          </a:fontRef>
        </p:style>
      </p:cxnSp>
      <p:sp>
        <p:nvSpPr>
          <p:cNvPr id="15" name="TextBox 14">
            <a:extLst>
              <a:ext uri="{FF2B5EF4-FFF2-40B4-BE49-F238E27FC236}">
                <a16:creationId xmlns:a16="http://schemas.microsoft.com/office/drawing/2014/main" id="{517F8DF9-6DD3-5975-5518-00C9A6D60DE4}"/>
              </a:ext>
            </a:extLst>
          </p:cNvPr>
          <p:cNvSpPr txBox="1"/>
          <p:nvPr/>
        </p:nvSpPr>
        <p:spPr>
          <a:xfrm>
            <a:off x="4704840" y="2589380"/>
            <a:ext cx="1449051" cy="369332"/>
          </a:xfrm>
          <a:prstGeom prst="rect">
            <a:avLst/>
          </a:prstGeom>
          <a:noFill/>
        </p:spPr>
        <p:txBody>
          <a:bodyPr wrap="none" rtlCol="0">
            <a:spAutoFit/>
          </a:bodyPr>
          <a:lstStyle/>
          <a:p>
            <a:r>
              <a:rPr lang="en-US" dirty="0"/>
              <a:t>Excess supply</a:t>
            </a:r>
          </a:p>
        </p:txBody>
      </p:sp>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14DD54ED-1106-1F27-5E19-19203E4DF392}"/>
                  </a:ext>
                </a:extLst>
              </p14:cNvPr>
              <p14:cNvContentPartPr/>
              <p14:nvPr/>
            </p14:nvContentPartPr>
            <p14:xfrm>
              <a:off x="4601020" y="2912889"/>
              <a:ext cx="1483200" cy="250920"/>
            </p14:xfrm>
          </p:contentPart>
        </mc:Choice>
        <mc:Fallback xmlns="">
          <p:pic>
            <p:nvPicPr>
              <p:cNvPr id="18" name="Ink 17">
                <a:extLst>
                  <a:ext uri="{FF2B5EF4-FFF2-40B4-BE49-F238E27FC236}">
                    <a16:creationId xmlns:a16="http://schemas.microsoft.com/office/drawing/2014/main" id="{14DD54ED-1106-1F27-5E19-19203E4DF392}"/>
                  </a:ext>
                </a:extLst>
              </p:cNvPr>
              <p:cNvPicPr/>
              <p:nvPr/>
            </p:nvPicPr>
            <p:blipFill>
              <a:blip r:embed="rId3"/>
              <a:stretch>
                <a:fillRect/>
              </a:stretch>
            </p:blipFill>
            <p:spPr>
              <a:xfrm>
                <a:off x="4596700" y="2908569"/>
                <a:ext cx="1491840" cy="259560"/>
              </a:xfrm>
              <a:prstGeom prst="rect">
                <a:avLst/>
              </a:prstGeom>
            </p:spPr>
          </p:pic>
        </mc:Fallback>
      </mc:AlternateContent>
      <p:sp>
        <p:nvSpPr>
          <p:cNvPr id="2" name="TextBox 1">
            <a:extLst>
              <a:ext uri="{FF2B5EF4-FFF2-40B4-BE49-F238E27FC236}">
                <a16:creationId xmlns:a16="http://schemas.microsoft.com/office/drawing/2014/main" id="{6990EC0F-DA60-D8E9-00B0-0B9B291E9861}"/>
              </a:ext>
            </a:extLst>
          </p:cNvPr>
          <p:cNvSpPr txBox="1"/>
          <p:nvPr/>
        </p:nvSpPr>
        <p:spPr>
          <a:xfrm>
            <a:off x="2086708" y="2958712"/>
            <a:ext cx="815078" cy="369332"/>
          </a:xfrm>
          <a:prstGeom prst="rect">
            <a:avLst/>
          </a:prstGeom>
          <a:noFill/>
        </p:spPr>
        <p:txBody>
          <a:bodyPr wrap="square" rtlCol="0">
            <a:spAutoFit/>
          </a:bodyPr>
          <a:lstStyle/>
          <a:p>
            <a:r>
              <a:rPr lang="en-US" dirty="0"/>
              <a:t>High P</a:t>
            </a:r>
          </a:p>
        </p:txBody>
      </p:sp>
    </p:spTree>
    <p:extLst>
      <p:ext uri="{BB962C8B-B14F-4D97-AF65-F5344CB8AC3E}">
        <p14:creationId xmlns:p14="http://schemas.microsoft.com/office/powerpoint/2010/main" val="419113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What about non-equilibrium prices?</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8" y="253478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369332"/>
          </a:xfrm>
          <a:prstGeom prst="rect">
            <a:avLst/>
          </a:prstGeom>
          <a:noFill/>
        </p:spPr>
        <p:txBody>
          <a:bodyPr wrap="square" rtlCol="0">
            <a:spAutoFit/>
          </a:bodyPr>
          <a:lstStyle/>
          <a:p>
            <a:r>
              <a:rPr lang="en-US" dirty="0"/>
              <a:t>                   		    Quantity of strawberries</a:t>
            </a:r>
          </a:p>
        </p:txBody>
      </p:sp>
      <p:sp>
        <p:nvSpPr>
          <p:cNvPr id="9" name="TextBox 8">
            <a:extLst>
              <a:ext uri="{FF2B5EF4-FFF2-40B4-BE49-F238E27FC236}">
                <a16:creationId xmlns:a16="http://schemas.microsoft.com/office/drawing/2014/main" id="{CA4F436C-B1F7-30DA-C17F-87B6838D95DE}"/>
              </a:ext>
            </a:extLst>
          </p:cNvPr>
          <p:cNvSpPr txBox="1"/>
          <p:nvPr/>
        </p:nvSpPr>
        <p:spPr>
          <a:xfrm>
            <a:off x="6679140" y="2210229"/>
            <a:ext cx="325730" cy="461665"/>
          </a:xfrm>
          <a:prstGeom prst="rect">
            <a:avLst/>
          </a:prstGeom>
          <a:noFill/>
        </p:spPr>
        <p:txBody>
          <a:bodyPr wrap="none" rtlCol="0">
            <a:spAutoFit/>
          </a:bodyPr>
          <a:lstStyle/>
          <a:p>
            <a:r>
              <a:rPr lang="en-US" sz="2400" dirty="0"/>
              <a:t>S</a:t>
            </a:r>
          </a:p>
        </p:txBody>
      </p:sp>
      <p:cxnSp>
        <p:nvCxnSpPr>
          <p:cNvPr id="3" name="Straight Connector 2">
            <a:extLst>
              <a:ext uri="{FF2B5EF4-FFF2-40B4-BE49-F238E27FC236}">
                <a16:creationId xmlns:a16="http://schemas.microsoft.com/office/drawing/2014/main" id="{0EC1AB90-5500-7F2C-F8C8-30D02F695C7D}"/>
              </a:ext>
            </a:extLst>
          </p:cNvPr>
          <p:cNvCxnSpPr>
            <a:cxnSpLocks/>
          </p:cNvCxnSpPr>
          <p:nvPr/>
        </p:nvCxnSpPr>
        <p:spPr>
          <a:xfrm flipH="1" flipV="1">
            <a:off x="3730443" y="2255519"/>
            <a:ext cx="2948696" cy="3325235"/>
          </a:xfrm>
          <a:prstGeom prst="line">
            <a:avLst/>
          </a:prstGeom>
          <a:ln>
            <a:solidFill>
              <a:schemeClr val="tx1"/>
            </a:solidFill>
          </a:ln>
        </p:spPr>
        <p:style>
          <a:lnRef idx="3">
            <a:schemeClr val="accent2"/>
          </a:lnRef>
          <a:fillRef idx="0">
            <a:schemeClr val="accent2"/>
          </a:fillRef>
          <a:effectRef idx="2">
            <a:schemeClr val="accent2"/>
          </a:effectRef>
          <a:fontRef idx="minor">
            <a:schemeClr val="tx1"/>
          </a:fontRef>
        </p:style>
      </p:cxnSp>
      <p:sp>
        <p:nvSpPr>
          <p:cNvPr id="16" name="TextBox 15">
            <a:extLst>
              <a:ext uri="{FF2B5EF4-FFF2-40B4-BE49-F238E27FC236}">
                <a16:creationId xmlns:a16="http://schemas.microsoft.com/office/drawing/2014/main" id="{56FA6125-444E-9DBE-0B84-616E74304594}"/>
              </a:ext>
            </a:extLst>
          </p:cNvPr>
          <p:cNvSpPr txBox="1"/>
          <p:nvPr/>
        </p:nvSpPr>
        <p:spPr>
          <a:xfrm>
            <a:off x="6810234" y="5349922"/>
            <a:ext cx="641280" cy="461665"/>
          </a:xfrm>
          <a:prstGeom prst="rect">
            <a:avLst/>
          </a:prstGeom>
          <a:noFill/>
        </p:spPr>
        <p:txBody>
          <a:bodyPr wrap="square" rtlCol="0">
            <a:spAutoFit/>
          </a:bodyPr>
          <a:lstStyle/>
          <a:p>
            <a:r>
              <a:rPr lang="en-US" sz="2400" dirty="0"/>
              <a:t>D</a:t>
            </a:r>
          </a:p>
        </p:txBody>
      </p:sp>
      <p:sp>
        <p:nvSpPr>
          <p:cNvPr id="19" name="TextBox 18">
            <a:extLst>
              <a:ext uri="{FF2B5EF4-FFF2-40B4-BE49-F238E27FC236}">
                <a16:creationId xmlns:a16="http://schemas.microsoft.com/office/drawing/2014/main" id="{E7F155D9-B877-C49B-C4AF-F6E97F1F3B34}"/>
              </a:ext>
            </a:extLst>
          </p:cNvPr>
          <p:cNvSpPr txBox="1"/>
          <p:nvPr/>
        </p:nvSpPr>
        <p:spPr>
          <a:xfrm>
            <a:off x="7947596" y="1662545"/>
            <a:ext cx="3925951" cy="2677656"/>
          </a:xfrm>
          <a:prstGeom prst="rect">
            <a:avLst/>
          </a:prstGeom>
          <a:noFill/>
        </p:spPr>
        <p:txBody>
          <a:bodyPr wrap="square" rtlCol="0">
            <a:spAutoFit/>
          </a:bodyPr>
          <a:lstStyle/>
          <a:p>
            <a:endParaRPr lang="en-US" sz="2400" dirty="0"/>
          </a:p>
          <a:p>
            <a:endParaRPr lang="en-US" sz="2400" dirty="0"/>
          </a:p>
          <a:p>
            <a:r>
              <a:rPr lang="en-US" sz="2400" dirty="0">
                <a:solidFill>
                  <a:srgbClr val="A147FF"/>
                </a:solidFill>
              </a:rPr>
              <a:t>If P&lt; P</a:t>
            </a:r>
            <a:r>
              <a:rPr lang="en-US" sz="2400" baseline="-25000" dirty="0">
                <a:solidFill>
                  <a:srgbClr val="A147FF"/>
                </a:solidFill>
              </a:rPr>
              <a:t>e</a:t>
            </a:r>
          </a:p>
          <a:p>
            <a:r>
              <a:rPr lang="en-US" sz="2400" dirty="0" err="1">
                <a:solidFill>
                  <a:srgbClr val="A147FF"/>
                </a:solidFill>
              </a:rPr>
              <a:t>Q</a:t>
            </a:r>
            <a:r>
              <a:rPr lang="en-US" sz="2400" baseline="-25000" dirty="0" err="1">
                <a:solidFill>
                  <a:srgbClr val="A147FF"/>
                </a:solidFill>
              </a:rPr>
              <a:t>d</a:t>
            </a:r>
            <a:r>
              <a:rPr lang="en-US" sz="2400" dirty="0">
                <a:solidFill>
                  <a:srgbClr val="A147FF"/>
                </a:solidFill>
              </a:rPr>
              <a:t> &gt; Q</a:t>
            </a:r>
            <a:r>
              <a:rPr lang="en-US" sz="2400" baseline="-25000" dirty="0">
                <a:solidFill>
                  <a:srgbClr val="A147FF"/>
                </a:solidFill>
              </a:rPr>
              <a:t>s</a:t>
            </a:r>
            <a:endParaRPr lang="en-US" sz="2400" dirty="0">
              <a:solidFill>
                <a:srgbClr val="A147FF"/>
              </a:solidFill>
            </a:endParaRPr>
          </a:p>
          <a:p>
            <a:r>
              <a:rPr lang="en-US" sz="2400" dirty="0">
                <a:solidFill>
                  <a:srgbClr val="A147FF"/>
                </a:solidFill>
              </a:rPr>
              <a:t>And there is a shortage of strawberries: some buyers can’t get them</a:t>
            </a:r>
            <a:endParaRPr lang="en-US" sz="2400" b="1" dirty="0">
              <a:solidFill>
                <a:srgbClr val="A147FF"/>
              </a:solidFill>
            </a:endParaRPr>
          </a:p>
        </p:txBody>
      </p:sp>
      <p:cxnSp>
        <p:nvCxnSpPr>
          <p:cNvPr id="21" name="Straight Connector 20">
            <a:extLst>
              <a:ext uri="{FF2B5EF4-FFF2-40B4-BE49-F238E27FC236}">
                <a16:creationId xmlns:a16="http://schemas.microsoft.com/office/drawing/2014/main" id="{59EB08CA-CEE2-8287-2BB2-BC4EBD4A8D84}"/>
              </a:ext>
            </a:extLst>
          </p:cNvPr>
          <p:cNvCxnSpPr/>
          <p:nvPr/>
        </p:nvCxnSpPr>
        <p:spPr>
          <a:xfrm>
            <a:off x="3253838" y="3875964"/>
            <a:ext cx="3556396" cy="0"/>
          </a:xfrm>
          <a:prstGeom prst="line">
            <a:avLst/>
          </a:prstGeom>
          <a:ln w="31750">
            <a:solidFill>
              <a:srgbClr val="C9154B"/>
            </a:solidFill>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87AEDF27-30AD-3D94-184B-9AB3FCA391DB}"/>
              </a:ext>
            </a:extLst>
          </p:cNvPr>
          <p:cNvSpPr txBox="1"/>
          <p:nvPr/>
        </p:nvSpPr>
        <p:spPr>
          <a:xfrm>
            <a:off x="2770496" y="3711882"/>
            <a:ext cx="439800" cy="461665"/>
          </a:xfrm>
          <a:prstGeom prst="rect">
            <a:avLst/>
          </a:prstGeom>
          <a:noFill/>
        </p:spPr>
        <p:txBody>
          <a:bodyPr wrap="none" rtlCol="0">
            <a:spAutoFit/>
          </a:bodyPr>
          <a:lstStyle/>
          <a:p>
            <a:r>
              <a:rPr lang="en-US" sz="2400" dirty="0">
                <a:solidFill>
                  <a:srgbClr val="C9154B"/>
                </a:solidFill>
              </a:rPr>
              <a:t>P</a:t>
            </a:r>
            <a:r>
              <a:rPr lang="en-US" sz="2400" baseline="-25000" dirty="0">
                <a:solidFill>
                  <a:srgbClr val="C9154B"/>
                </a:solidFill>
              </a:rPr>
              <a:t>e</a:t>
            </a:r>
            <a:endParaRPr lang="en-US" sz="2400" dirty="0">
              <a:solidFill>
                <a:srgbClr val="C9154B"/>
              </a:solidFill>
            </a:endParaRPr>
          </a:p>
        </p:txBody>
      </p:sp>
      <p:cxnSp>
        <p:nvCxnSpPr>
          <p:cNvPr id="14" name="Straight Connector 13">
            <a:extLst>
              <a:ext uri="{FF2B5EF4-FFF2-40B4-BE49-F238E27FC236}">
                <a16:creationId xmlns:a16="http://schemas.microsoft.com/office/drawing/2014/main" id="{21245906-AC13-26F0-A145-25C7859AADD7}"/>
              </a:ext>
            </a:extLst>
          </p:cNvPr>
          <p:cNvCxnSpPr/>
          <p:nvPr/>
        </p:nvCxnSpPr>
        <p:spPr>
          <a:xfrm>
            <a:off x="3253837" y="4531057"/>
            <a:ext cx="3954951" cy="0"/>
          </a:xfrm>
          <a:prstGeom prst="line">
            <a:avLst/>
          </a:prstGeom>
          <a:ln w="25400">
            <a:solidFill>
              <a:srgbClr val="B933FF"/>
            </a:solidFill>
          </a:ln>
        </p:spPr>
        <p:style>
          <a:lnRef idx="3">
            <a:schemeClr val="accent6"/>
          </a:lnRef>
          <a:fillRef idx="0">
            <a:schemeClr val="accent6"/>
          </a:fillRef>
          <a:effectRef idx="2">
            <a:schemeClr val="accent6"/>
          </a:effectRef>
          <a:fontRef idx="minor">
            <a:schemeClr val="tx1"/>
          </a:fontRef>
        </p:style>
      </p:cxnSp>
      <p:sp>
        <p:nvSpPr>
          <p:cNvPr id="15" name="TextBox 14">
            <a:extLst>
              <a:ext uri="{FF2B5EF4-FFF2-40B4-BE49-F238E27FC236}">
                <a16:creationId xmlns:a16="http://schemas.microsoft.com/office/drawing/2014/main" id="{8BA9E13E-75B9-8227-202B-71F1E4DC70F6}"/>
              </a:ext>
            </a:extLst>
          </p:cNvPr>
          <p:cNvSpPr txBox="1"/>
          <p:nvPr/>
        </p:nvSpPr>
        <p:spPr>
          <a:xfrm>
            <a:off x="4704840" y="2589380"/>
            <a:ext cx="1449051" cy="369332"/>
          </a:xfrm>
          <a:prstGeom prst="rect">
            <a:avLst/>
          </a:prstGeom>
          <a:noFill/>
        </p:spPr>
        <p:txBody>
          <a:bodyPr wrap="none" rtlCol="0">
            <a:spAutoFit/>
          </a:bodyPr>
          <a:lstStyle/>
          <a:p>
            <a:r>
              <a:rPr lang="en-US" dirty="0"/>
              <a:t>Excess supply</a:t>
            </a:r>
          </a:p>
        </p:txBody>
      </p:sp>
      <p:sp>
        <p:nvSpPr>
          <p:cNvPr id="17" name="TextBox 16">
            <a:extLst>
              <a:ext uri="{FF2B5EF4-FFF2-40B4-BE49-F238E27FC236}">
                <a16:creationId xmlns:a16="http://schemas.microsoft.com/office/drawing/2014/main" id="{50183CBE-3E99-6908-2AD0-1D435583AC12}"/>
              </a:ext>
            </a:extLst>
          </p:cNvPr>
          <p:cNvSpPr txBox="1"/>
          <p:nvPr/>
        </p:nvSpPr>
        <p:spPr>
          <a:xfrm>
            <a:off x="4227970" y="4786451"/>
            <a:ext cx="1612557" cy="369332"/>
          </a:xfrm>
          <a:prstGeom prst="rect">
            <a:avLst/>
          </a:prstGeom>
          <a:noFill/>
        </p:spPr>
        <p:txBody>
          <a:bodyPr wrap="none" rtlCol="0">
            <a:spAutoFit/>
          </a:bodyPr>
          <a:lstStyle/>
          <a:p>
            <a:r>
              <a:rPr lang="en-US" dirty="0"/>
              <a:t>Excess demand</a:t>
            </a:r>
          </a:p>
        </p:txBody>
      </p:sp>
      <mc:AlternateContent xmlns:mc="http://schemas.openxmlformats.org/markup-compatibility/2006" xmlns:p14="http://schemas.microsoft.com/office/powerpoint/2010/main">
        <mc:Choice Requires="p14">
          <p:contentPart p14:bwMode="auto" r:id="rId2">
            <p14:nvContentPartPr>
              <p14:cNvPr id="20" name="Ink 19">
                <a:extLst>
                  <a:ext uri="{FF2B5EF4-FFF2-40B4-BE49-F238E27FC236}">
                    <a16:creationId xmlns:a16="http://schemas.microsoft.com/office/drawing/2014/main" id="{51E42F76-AE11-9F32-2FC7-33960DBBBC4D}"/>
                  </a:ext>
                </a:extLst>
              </p14:cNvPr>
              <p14:cNvContentPartPr/>
              <p14:nvPr/>
            </p14:nvContentPartPr>
            <p14:xfrm>
              <a:off x="4257220" y="4612089"/>
              <a:ext cx="1479960" cy="250920"/>
            </p14:xfrm>
          </p:contentPart>
        </mc:Choice>
        <mc:Fallback xmlns="">
          <p:pic>
            <p:nvPicPr>
              <p:cNvPr id="20" name="Ink 19">
                <a:extLst>
                  <a:ext uri="{FF2B5EF4-FFF2-40B4-BE49-F238E27FC236}">
                    <a16:creationId xmlns:a16="http://schemas.microsoft.com/office/drawing/2014/main" id="{51E42F76-AE11-9F32-2FC7-33960DBBBC4D}"/>
                  </a:ext>
                </a:extLst>
              </p:cNvPr>
              <p:cNvPicPr/>
              <p:nvPr/>
            </p:nvPicPr>
            <p:blipFill>
              <a:blip r:embed="rId5"/>
              <a:stretch>
                <a:fillRect/>
              </a:stretch>
            </p:blipFill>
            <p:spPr>
              <a:xfrm>
                <a:off x="4248220" y="4603449"/>
                <a:ext cx="1497600" cy="268560"/>
              </a:xfrm>
              <a:prstGeom prst="rect">
                <a:avLst/>
              </a:prstGeom>
            </p:spPr>
          </p:pic>
        </mc:Fallback>
      </mc:AlternateContent>
      <p:sp>
        <p:nvSpPr>
          <p:cNvPr id="7" name="TextBox 6">
            <a:extLst>
              <a:ext uri="{FF2B5EF4-FFF2-40B4-BE49-F238E27FC236}">
                <a16:creationId xmlns:a16="http://schemas.microsoft.com/office/drawing/2014/main" id="{57145A20-E793-CC3B-F72B-96C8B502B4D9}"/>
              </a:ext>
            </a:extLst>
          </p:cNvPr>
          <p:cNvSpPr txBox="1"/>
          <p:nvPr/>
        </p:nvSpPr>
        <p:spPr>
          <a:xfrm>
            <a:off x="2222880" y="4242889"/>
            <a:ext cx="740011" cy="369332"/>
          </a:xfrm>
          <a:prstGeom prst="rect">
            <a:avLst/>
          </a:prstGeom>
          <a:noFill/>
        </p:spPr>
        <p:txBody>
          <a:bodyPr wrap="none" rtlCol="0">
            <a:spAutoFit/>
          </a:bodyPr>
          <a:lstStyle/>
          <a:p>
            <a:r>
              <a:rPr lang="en-US" dirty="0"/>
              <a:t>Low P</a:t>
            </a:r>
          </a:p>
        </p:txBody>
      </p:sp>
    </p:spTree>
    <p:extLst>
      <p:ext uri="{BB962C8B-B14F-4D97-AF65-F5344CB8AC3E}">
        <p14:creationId xmlns:p14="http://schemas.microsoft.com/office/powerpoint/2010/main" val="17448332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7620F2-B423-E04D-6907-9795038060A3}"/>
              </a:ext>
            </a:extLst>
          </p:cNvPr>
          <p:cNvSpPr>
            <a:spLocks noGrp="1"/>
          </p:cNvSpPr>
          <p:nvPr>
            <p:ph type="title"/>
          </p:nvPr>
        </p:nvSpPr>
        <p:spPr/>
        <p:txBody>
          <a:bodyPr/>
          <a:lstStyle/>
          <a:p>
            <a:pPr algn="ctr"/>
            <a:r>
              <a:rPr lang="en-US" b="1" dirty="0"/>
              <a:t>Equilibrium is an important concept </a:t>
            </a:r>
            <a:br>
              <a:rPr lang="en-US" b="1" dirty="0"/>
            </a:br>
            <a:r>
              <a:rPr lang="en-US" b="1" dirty="0"/>
              <a:t>in economics</a:t>
            </a:r>
          </a:p>
        </p:txBody>
      </p:sp>
      <p:sp>
        <p:nvSpPr>
          <p:cNvPr id="4" name="Content Placeholder 3">
            <a:extLst>
              <a:ext uri="{FF2B5EF4-FFF2-40B4-BE49-F238E27FC236}">
                <a16:creationId xmlns:a16="http://schemas.microsoft.com/office/drawing/2014/main" id="{C5947D53-2506-86A1-0170-FCADD5604394}"/>
              </a:ext>
            </a:extLst>
          </p:cNvPr>
          <p:cNvSpPr>
            <a:spLocks noGrp="1"/>
          </p:cNvSpPr>
          <p:nvPr>
            <p:ph idx="1"/>
          </p:nvPr>
        </p:nvSpPr>
        <p:spPr>
          <a:xfrm>
            <a:off x="838200" y="1825624"/>
            <a:ext cx="10515600" cy="4820835"/>
          </a:xfrm>
        </p:spPr>
        <p:txBody>
          <a:bodyPr>
            <a:normAutofit fontScale="92500"/>
          </a:bodyPr>
          <a:lstStyle/>
          <a:p>
            <a:r>
              <a:rPr lang="en-US" sz="3600" dirty="0"/>
              <a:t>The usual definition: </a:t>
            </a:r>
          </a:p>
          <a:p>
            <a:pPr marL="0" indent="0" algn="ctr">
              <a:buNone/>
            </a:pPr>
            <a:r>
              <a:rPr lang="en-US" sz="3600" dirty="0"/>
              <a:t>“there is no tendency for change”</a:t>
            </a:r>
          </a:p>
          <a:p>
            <a:r>
              <a:rPr lang="en-US" sz="3600" dirty="0"/>
              <a:t>It’s not necessarily a normative concept (what does that mean?)</a:t>
            </a:r>
          </a:p>
          <a:p>
            <a:r>
              <a:rPr lang="en-US" sz="3600" dirty="0"/>
              <a:t>In our models, the situation tends to reach an equilibrium</a:t>
            </a:r>
          </a:p>
          <a:p>
            <a:r>
              <a:rPr lang="en-US" sz="3600" dirty="0">
                <a:solidFill>
                  <a:srgbClr val="A147FF"/>
                </a:solidFill>
              </a:rPr>
              <a:t>In S&amp;D, it’s a </a:t>
            </a:r>
            <a:r>
              <a:rPr lang="en-US" sz="3600" b="1" dirty="0">
                <a:solidFill>
                  <a:srgbClr val="A147FF"/>
                </a:solidFill>
              </a:rPr>
              <a:t>good</a:t>
            </a:r>
            <a:r>
              <a:rPr lang="en-US" sz="3600" dirty="0">
                <a:solidFill>
                  <a:srgbClr val="A147FF"/>
                </a:solidFill>
              </a:rPr>
              <a:t> outcome in the sense that there are no shortages and surpluses at P</a:t>
            </a:r>
            <a:r>
              <a:rPr lang="en-US" sz="3600" baseline="-25000" dirty="0">
                <a:solidFill>
                  <a:srgbClr val="A147FF"/>
                </a:solidFill>
              </a:rPr>
              <a:t>e</a:t>
            </a:r>
            <a:r>
              <a:rPr lang="en-US" sz="3600" dirty="0">
                <a:solidFill>
                  <a:srgbClr val="A147FF"/>
                </a:solidFill>
              </a:rPr>
              <a:t>/</a:t>
            </a:r>
            <a:r>
              <a:rPr lang="en-US" sz="3600" dirty="0" err="1">
                <a:solidFill>
                  <a:srgbClr val="A147FF"/>
                </a:solidFill>
              </a:rPr>
              <a:t>Q</a:t>
            </a:r>
            <a:r>
              <a:rPr lang="en-US" sz="3600" baseline="-25000" dirty="0" err="1">
                <a:solidFill>
                  <a:srgbClr val="A147FF"/>
                </a:solidFill>
              </a:rPr>
              <a:t>e</a:t>
            </a:r>
            <a:endParaRPr lang="en-US" sz="3600" baseline="-25000" dirty="0">
              <a:solidFill>
                <a:srgbClr val="A147FF"/>
              </a:solidFill>
            </a:endParaRPr>
          </a:p>
          <a:p>
            <a:r>
              <a:rPr lang="en-US" sz="3600" dirty="0">
                <a:solidFill>
                  <a:srgbClr val="7030A0"/>
                </a:solidFill>
              </a:rPr>
              <a:t>How does it come about? DISEQUILIBRIUM pushes the price up or down, and </a:t>
            </a:r>
            <a:r>
              <a:rPr lang="en-US" sz="3600" b="1" dirty="0">
                <a:solidFill>
                  <a:srgbClr val="7030A0"/>
                </a:solidFill>
              </a:rPr>
              <a:t>both </a:t>
            </a:r>
            <a:r>
              <a:rPr lang="en-US" sz="3600" b="1" dirty="0" err="1">
                <a:solidFill>
                  <a:srgbClr val="7030A0"/>
                </a:solidFill>
              </a:rPr>
              <a:t>hh</a:t>
            </a:r>
            <a:r>
              <a:rPr lang="en-US" sz="3600" b="1" dirty="0">
                <a:solidFill>
                  <a:srgbClr val="7030A0"/>
                </a:solidFill>
              </a:rPr>
              <a:t> and firms respond</a:t>
            </a:r>
          </a:p>
          <a:p>
            <a:endParaRPr lang="en-US" sz="3600" dirty="0"/>
          </a:p>
        </p:txBody>
      </p:sp>
    </p:spTree>
    <p:extLst>
      <p:ext uri="{BB962C8B-B14F-4D97-AF65-F5344CB8AC3E}">
        <p14:creationId xmlns:p14="http://schemas.microsoft.com/office/powerpoint/2010/main" val="2718816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Shocks in the full model</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8" y="253478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369332"/>
          </a:xfrm>
          <a:prstGeom prst="rect">
            <a:avLst/>
          </a:prstGeom>
          <a:noFill/>
        </p:spPr>
        <p:txBody>
          <a:bodyPr wrap="square" rtlCol="0">
            <a:spAutoFit/>
          </a:bodyPr>
          <a:lstStyle/>
          <a:p>
            <a:r>
              <a:rPr lang="en-US" dirty="0"/>
              <a:t>            </a:t>
            </a:r>
            <a:r>
              <a:rPr lang="en-US" dirty="0" err="1"/>
              <a:t>Qe</a:t>
            </a:r>
            <a:r>
              <a:rPr lang="en-US" dirty="0"/>
              <a:t>		                        Quantity of strawberries</a:t>
            </a:r>
          </a:p>
        </p:txBody>
      </p:sp>
      <p:sp>
        <p:nvSpPr>
          <p:cNvPr id="9" name="TextBox 8">
            <a:extLst>
              <a:ext uri="{FF2B5EF4-FFF2-40B4-BE49-F238E27FC236}">
                <a16:creationId xmlns:a16="http://schemas.microsoft.com/office/drawing/2014/main" id="{CA4F436C-B1F7-30DA-C17F-87B6838D95DE}"/>
              </a:ext>
            </a:extLst>
          </p:cNvPr>
          <p:cNvSpPr txBox="1"/>
          <p:nvPr/>
        </p:nvSpPr>
        <p:spPr>
          <a:xfrm>
            <a:off x="6679140" y="2210229"/>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96420598-E458-1836-617B-065EC85C1EEE}"/>
              </a:ext>
            </a:extLst>
          </p:cNvPr>
          <p:cNvSpPr txBox="1"/>
          <p:nvPr/>
        </p:nvSpPr>
        <p:spPr>
          <a:xfrm>
            <a:off x="554959" y="3342550"/>
            <a:ext cx="2116989" cy="369332"/>
          </a:xfrm>
          <a:prstGeom prst="rect">
            <a:avLst/>
          </a:prstGeom>
          <a:noFill/>
        </p:spPr>
        <p:txBody>
          <a:bodyPr wrap="square" rtlCol="0">
            <a:spAutoFit/>
          </a:bodyPr>
          <a:lstStyle/>
          <a:p>
            <a:r>
              <a:rPr lang="en-US" dirty="0">
                <a:solidFill>
                  <a:schemeClr val="accent4">
                    <a:lumMod val="75000"/>
                  </a:schemeClr>
                </a:solidFill>
              </a:rPr>
              <a:t>	                </a:t>
            </a:r>
          </a:p>
        </p:txBody>
      </p:sp>
      <p:cxnSp>
        <p:nvCxnSpPr>
          <p:cNvPr id="3" name="Straight Connector 2">
            <a:extLst>
              <a:ext uri="{FF2B5EF4-FFF2-40B4-BE49-F238E27FC236}">
                <a16:creationId xmlns:a16="http://schemas.microsoft.com/office/drawing/2014/main" id="{0EC1AB90-5500-7F2C-F8C8-30D02F695C7D}"/>
              </a:ext>
            </a:extLst>
          </p:cNvPr>
          <p:cNvCxnSpPr>
            <a:cxnSpLocks/>
          </p:cNvCxnSpPr>
          <p:nvPr/>
        </p:nvCxnSpPr>
        <p:spPr>
          <a:xfrm flipH="1" flipV="1">
            <a:off x="3730443" y="2255519"/>
            <a:ext cx="2948696" cy="3325235"/>
          </a:xfrm>
          <a:prstGeom prst="line">
            <a:avLst/>
          </a:prstGeom>
          <a:ln>
            <a:solidFill>
              <a:schemeClr val="tx1"/>
            </a:solidFill>
          </a:ln>
        </p:spPr>
        <p:style>
          <a:lnRef idx="3">
            <a:schemeClr val="accent2"/>
          </a:lnRef>
          <a:fillRef idx="0">
            <a:schemeClr val="accent2"/>
          </a:fillRef>
          <a:effectRef idx="2">
            <a:schemeClr val="accent2"/>
          </a:effectRef>
          <a:fontRef idx="minor">
            <a:schemeClr val="tx1"/>
          </a:fontRef>
        </p:style>
      </p:cxnSp>
      <p:sp>
        <p:nvSpPr>
          <p:cNvPr id="16" name="TextBox 15">
            <a:extLst>
              <a:ext uri="{FF2B5EF4-FFF2-40B4-BE49-F238E27FC236}">
                <a16:creationId xmlns:a16="http://schemas.microsoft.com/office/drawing/2014/main" id="{56FA6125-444E-9DBE-0B84-616E74304594}"/>
              </a:ext>
            </a:extLst>
          </p:cNvPr>
          <p:cNvSpPr txBox="1"/>
          <p:nvPr/>
        </p:nvSpPr>
        <p:spPr>
          <a:xfrm>
            <a:off x="6810234" y="5349922"/>
            <a:ext cx="641280" cy="461665"/>
          </a:xfrm>
          <a:prstGeom prst="rect">
            <a:avLst/>
          </a:prstGeom>
          <a:noFill/>
        </p:spPr>
        <p:txBody>
          <a:bodyPr wrap="square" rtlCol="0">
            <a:spAutoFit/>
          </a:bodyPr>
          <a:lstStyle/>
          <a:p>
            <a:r>
              <a:rPr lang="en-US" sz="2400" dirty="0"/>
              <a:t>D</a:t>
            </a:r>
          </a:p>
        </p:txBody>
      </p:sp>
      <p:sp>
        <p:nvSpPr>
          <p:cNvPr id="19" name="TextBox 18">
            <a:extLst>
              <a:ext uri="{FF2B5EF4-FFF2-40B4-BE49-F238E27FC236}">
                <a16:creationId xmlns:a16="http://schemas.microsoft.com/office/drawing/2014/main" id="{E7F155D9-B877-C49B-C4AF-F6E97F1F3B34}"/>
              </a:ext>
            </a:extLst>
          </p:cNvPr>
          <p:cNvSpPr txBox="1"/>
          <p:nvPr/>
        </p:nvSpPr>
        <p:spPr>
          <a:xfrm>
            <a:off x="7585756" y="669410"/>
            <a:ext cx="3689445" cy="2308324"/>
          </a:xfrm>
          <a:prstGeom prst="rect">
            <a:avLst/>
          </a:prstGeom>
          <a:noFill/>
        </p:spPr>
        <p:txBody>
          <a:bodyPr wrap="square" rtlCol="0">
            <a:spAutoFit/>
          </a:bodyPr>
          <a:lstStyle/>
          <a:p>
            <a:r>
              <a:rPr lang="en-US" sz="2400" b="1" dirty="0">
                <a:solidFill>
                  <a:srgbClr val="00B0F0"/>
                </a:solidFill>
              </a:rPr>
              <a:t>A shock:</a:t>
            </a:r>
          </a:p>
          <a:p>
            <a:r>
              <a:rPr lang="en-US" sz="2400" b="1" dirty="0">
                <a:solidFill>
                  <a:srgbClr val="00B0F0"/>
                </a:solidFill>
              </a:rPr>
              <a:t>The price of champagne falls and families start having more strawberry and champagne parties</a:t>
            </a:r>
          </a:p>
          <a:p>
            <a:r>
              <a:rPr lang="en-US" sz="2400" b="1" dirty="0">
                <a:solidFill>
                  <a:srgbClr val="00B0F0"/>
                </a:solidFill>
              </a:rPr>
              <a:t>The D curve shifts right</a:t>
            </a:r>
          </a:p>
        </p:txBody>
      </p:sp>
      <p:cxnSp>
        <p:nvCxnSpPr>
          <p:cNvPr id="21" name="Straight Connector 20">
            <a:extLst>
              <a:ext uri="{FF2B5EF4-FFF2-40B4-BE49-F238E27FC236}">
                <a16:creationId xmlns:a16="http://schemas.microsoft.com/office/drawing/2014/main" id="{59EB08CA-CEE2-8287-2BB2-BC4EBD4A8D84}"/>
              </a:ext>
            </a:extLst>
          </p:cNvPr>
          <p:cNvCxnSpPr/>
          <p:nvPr/>
        </p:nvCxnSpPr>
        <p:spPr>
          <a:xfrm>
            <a:off x="3253838" y="3875964"/>
            <a:ext cx="3556396" cy="0"/>
          </a:xfrm>
          <a:prstGeom prst="line">
            <a:avLst/>
          </a:prstGeom>
          <a:ln w="31750">
            <a:solidFill>
              <a:srgbClr val="C9154B"/>
            </a:solidFill>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87AEDF27-30AD-3D94-184B-9AB3FCA391DB}"/>
              </a:ext>
            </a:extLst>
          </p:cNvPr>
          <p:cNvSpPr txBox="1"/>
          <p:nvPr/>
        </p:nvSpPr>
        <p:spPr>
          <a:xfrm>
            <a:off x="2770496" y="3711882"/>
            <a:ext cx="439800" cy="461665"/>
          </a:xfrm>
          <a:prstGeom prst="rect">
            <a:avLst/>
          </a:prstGeom>
          <a:noFill/>
        </p:spPr>
        <p:txBody>
          <a:bodyPr wrap="none" rtlCol="0">
            <a:spAutoFit/>
          </a:bodyPr>
          <a:lstStyle/>
          <a:p>
            <a:r>
              <a:rPr lang="en-US" sz="2400" dirty="0">
                <a:solidFill>
                  <a:srgbClr val="C9154B"/>
                </a:solidFill>
              </a:rPr>
              <a:t>P</a:t>
            </a:r>
            <a:r>
              <a:rPr lang="en-US" sz="2400" baseline="-25000" dirty="0">
                <a:solidFill>
                  <a:srgbClr val="C9154B"/>
                </a:solidFill>
              </a:rPr>
              <a:t>e</a:t>
            </a:r>
            <a:endParaRPr lang="en-US" sz="2400" dirty="0">
              <a:solidFill>
                <a:srgbClr val="C9154B"/>
              </a:solidFill>
            </a:endParaRPr>
          </a:p>
        </p:txBody>
      </p:sp>
      <p:cxnSp>
        <p:nvCxnSpPr>
          <p:cNvPr id="24" name="Straight Connector 23">
            <a:extLst>
              <a:ext uri="{FF2B5EF4-FFF2-40B4-BE49-F238E27FC236}">
                <a16:creationId xmlns:a16="http://schemas.microsoft.com/office/drawing/2014/main" id="{56284C75-C2BF-784F-66C1-3471ED6F20D8}"/>
              </a:ext>
            </a:extLst>
          </p:cNvPr>
          <p:cNvCxnSpPr/>
          <p:nvPr/>
        </p:nvCxnSpPr>
        <p:spPr>
          <a:xfrm>
            <a:off x="5158854" y="3875964"/>
            <a:ext cx="0" cy="1990446"/>
          </a:xfrm>
          <a:prstGeom prst="line">
            <a:avLst/>
          </a:prstGeom>
          <a:ln w="38100">
            <a:solidFill>
              <a:schemeClr val="accent3"/>
            </a:solidFill>
            <a:prstDash val="sysDot"/>
          </a:ln>
        </p:spPr>
        <p:style>
          <a:lnRef idx="3">
            <a:schemeClr val="accent3"/>
          </a:lnRef>
          <a:fillRef idx="0">
            <a:schemeClr val="accent3"/>
          </a:fillRef>
          <a:effectRef idx="2">
            <a:schemeClr val="accent3"/>
          </a:effectRef>
          <a:fontRef idx="minor">
            <a:schemeClr val="tx1"/>
          </a:fontRef>
        </p:style>
      </p:cxnSp>
      <p:cxnSp>
        <p:nvCxnSpPr>
          <p:cNvPr id="5" name="Straight Connector 4">
            <a:extLst>
              <a:ext uri="{FF2B5EF4-FFF2-40B4-BE49-F238E27FC236}">
                <a16:creationId xmlns:a16="http://schemas.microsoft.com/office/drawing/2014/main" id="{EE762268-01C1-8515-E9A5-E9D1B4435ED0}"/>
              </a:ext>
            </a:extLst>
          </p:cNvPr>
          <p:cNvCxnSpPr/>
          <p:nvPr/>
        </p:nvCxnSpPr>
        <p:spPr>
          <a:xfrm>
            <a:off x="4642131" y="2215117"/>
            <a:ext cx="2501109" cy="261566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6EA1039-2625-7A6B-6C74-9D908DAB7600}"/>
              </a:ext>
            </a:extLst>
          </p:cNvPr>
          <p:cNvSpPr txBox="1"/>
          <p:nvPr/>
        </p:nvSpPr>
        <p:spPr>
          <a:xfrm>
            <a:off x="7148300" y="4871187"/>
            <a:ext cx="451214" cy="461665"/>
          </a:xfrm>
          <a:prstGeom prst="rect">
            <a:avLst/>
          </a:prstGeom>
          <a:noFill/>
        </p:spPr>
        <p:txBody>
          <a:bodyPr wrap="none" rtlCol="0">
            <a:spAutoFit/>
          </a:bodyPr>
          <a:lstStyle/>
          <a:p>
            <a:r>
              <a:rPr lang="en-US" sz="2400" dirty="0"/>
              <a:t>D’</a:t>
            </a:r>
          </a:p>
        </p:txBody>
      </p:sp>
      <p:sp>
        <p:nvSpPr>
          <p:cNvPr id="14" name="TextBox 13">
            <a:extLst>
              <a:ext uri="{FF2B5EF4-FFF2-40B4-BE49-F238E27FC236}">
                <a16:creationId xmlns:a16="http://schemas.microsoft.com/office/drawing/2014/main" id="{1F7B63A8-2CBC-4693-213F-AAE6479501E1}"/>
              </a:ext>
            </a:extLst>
          </p:cNvPr>
          <p:cNvSpPr txBox="1"/>
          <p:nvPr/>
        </p:nvSpPr>
        <p:spPr>
          <a:xfrm>
            <a:off x="8084620" y="3507346"/>
            <a:ext cx="3689445" cy="1877437"/>
          </a:xfrm>
          <a:prstGeom prst="rect">
            <a:avLst/>
          </a:prstGeom>
          <a:noFill/>
        </p:spPr>
        <p:txBody>
          <a:bodyPr wrap="square" rtlCol="0">
            <a:spAutoFit/>
          </a:bodyPr>
          <a:lstStyle/>
          <a:p>
            <a:r>
              <a:rPr lang="en-US" sz="2400" dirty="0">
                <a:solidFill>
                  <a:srgbClr val="C00000"/>
                </a:solidFill>
              </a:rPr>
              <a:t>At the original price Pe,</a:t>
            </a:r>
          </a:p>
          <a:p>
            <a:r>
              <a:rPr lang="en-US" sz="2400" dirty="0" err="1">
                <a:solidFill>
                  <a:srgbClr val="C00000"/>
                </a:solidFill>
              </a:rPr>
              <a:t>Qd</a:t>
            </a:r>
            <a:r>
              <a:rPr lang="en-US" sz="2400" dirty="0">
                <a:solidFill>
                  <a:srgbClr val="C00000"/>
                </a:solidFill>
              </a:rPr>
              <a:t> &gt; Qs. </a:t>
            </a:r>
          </a:p>
          <a:p>
            <a:endParaRPr lang="en-US" sz="2400" dirty="0">
              <a:solidFill>
                <a:srgbClr val="C00000"/>
              </a:solidFill>
            </a:endParaRPr>
          </a:p>
          <a:p>
            <a:r>
              <a:rPr lang="en-US" sz="2400" dirty="0">
                <a:solidFill>
                  <a:srgbClr val="FFA000"/>
                </a:solidFill>
              </a:rPr>
              <a:t>Shortage of strawberries!</a:t>
            </a:r>
          </a:p>
          <a:p>
            <a:endParaRPr lang="en-US" sz="2000" dirty="0"/>
          </a:p>
        </p:txBody>
      </p:sp>
      <p:cxnSp>
        <p:nvCxnSpPr>
          <p:cNvPr id="17" name="Straight Connector 16">
            <a:extLst>
              <a:ext uri="{FF2B5EF4-FFF2-40B4-BE49-F238E27FC236}">
                <a16:creationId xmlns:a16="http://schemas.microsoft.com/office/drawing/2014/main" id="{D23E11BB-6890-F4DF-BFE9-612A350A89F1}"/>
              </a:ext>
            </a:extLst>
          </p:cNvPr>
          <p:cNvCxnSpPr/>
          <p:nvPr/>
        </p:nvCxnSpPr>
        <p:spPr>
          <a:xfrm>
            <a:off x="6163180" y="3875963"/>
            <a:ext cx="0" cy="2002323"/>
          </a:xfrm>
          <a:prstGeom prst="line">
            <a:avLst/>
          </a:prstGeom>
          <a:ln w="38100">
            <a:solidFill>
              <a:schemeClr val="accent3"/>
            </a:solidFill>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96C4919F-5A5D-4FF2-EC7B-D32A362A0EC4}"/>
                  </a:ext>
                </a:extLst>
              </p14:cNvPr>
              <p14:cNvContentPartPr/>
              <p14:nvPr/>
            </p14:nvContentPartPr>
            <p14:xfrm>
              <a:off x="5197180" y="5476449"/>
              <a:ext cx="923760" cy="371880"/>
            </p14:xfrm>
          </p:contentPart>
        </mc:Choice>
        <mc:Fallback xmlns="">
          <p:pic>
            <p:nvPicPr>
              <p:cNvPr id="18" name="Ink 17">
                <a:extLst>
                  <a:ext uri="{FF2B5EF4-FFF2-40B4-BE49-F238E27FC236}">
                    <a16:creationId xmlns:a16="http://schemas.microsoft.com/office/drawing/2014/main" id="{96C4919F-5A5D-4FF2-EC7B-D32A362A0EC4}"/>
                  </a:ext>
                </a:extLst>
              </p:cNvPr>
              <p:cNvPicPr/>
              <p:nvPr/>
            </p:nvPicPr>
            <p:blipFill>
              <a:blip r:embed="rId3"/>
              <a:stretch>
                <a:fillRect/>
              </a:stretch>
            </p:blipFill>
            <p:spPr>
              <a:xfrm>
                <a:off x="5188540" y="5467809"/>
                <a:ext cx="941400" cy="389520"/>
              </a:xfrm>
              <a:prstGeom prst="rect">
                <a:avLst/>
              </a:prstGeom>
            </p:spPr>
          </p:pic>
        </mc:Fallback>
      </mc:AlternateContent>
      <p:sp>
        <p:nvSpPr>
          <p:cNvPr id="20" name="TextBox 19">
            <a:extLst>
              <a:ext uri="{FF2B5EF4-FFF2-40B4-BE49-F238E27FC236}">
                <a16:creationId xmlns:a16="http://schemas.microsoft.com/office/drawing/2014/main" id="{883F97B3-6B11-B8E3-6C5A-CE4070B706F2}"/>
              </a:ext>
            </a:extLst>
          </p:cNvPr>
          <p:cNvSpPr txBox="1"/>
          <p:nvPr/>
        </p:nvSpPr>
        <p:spPr>
          <a:xfrm>
            <a:off x="5142171" y="5115821"/>
            <a:ext cx="1005468" cy="369332"/>
          </a:xfrm>
          <a:prstGeom prst="rect">
            <a:avLst/>
          </a:prstGeom>
          <a:noFill/>
        </p:spPr>
        <p:txBody>
          <a:bodyPr wrap="none" rtlCol="0">
            <a:spAutoFit/>
          </a:bodyPr>
          <a:lstStyle/>
          <a:p>
            <a:r>
              <a:rPr lang="en-US" dirty="0">
                <a:solidFill>
                  <a:srgbClr val="FFA000"/>
                </a:solidFill>
              </a:rPr>
              <a:t>shortage</a:t>
            </a:r>
          </a:p>
        </p:txBody>
      </p:sp>
    </p:spTree>
    <p:extLst>
      <p:ext uri="{BB962C8B-B14F-4D97-AF65-F5344CB8AC3E}">
        <p14:creationId xmlns:p14="http://schemas.microsoft.com/office/powerpoint/2010/main" val="744246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DBE1B-8CFF-1BE9-8D25-D5BDA8A43160}"/>
              </a:ext>
            </a:extLst>
          </p:cNvPr>
          <p:cNvSpPr>
            <a:spLocks noGrp="1"/>
          </p:cNvSpPr>
          <p:nvPr>
            <p:ph type="title"/>
          </p:nvPr>
        </p:nvSpPr>
        <p:spPr/>
        <p:txBody>
          <a:bodyPr/>
          <a:lstStyle/>
          <a:p>
            <a:r>
              <a:rPr lang="en-US" dirty="0"/>
              <a:t>A few more words on norms:</a:t>
            </a:r>
          </a:p>
        </p:txBody>
      </p:sp>
      <p:sp>
        <p:nvSpPr>
          <p:cNvPr id="3" name="Content Placeholder 2">
            <a:extLst>
              <a:ext uri="{FF2B5EF4-FFF2-40B4-BE49-F238E27FC236}">
                <a16:creationId xmlns:a16="http://schemas.microsoft.com/office/drawing/2014/main" id="{E75EA167-7134-8091-9105-403F754D2A56}"/>
              </a:ext>
            </a:extLst>
          </p:cNvPr>
          <p:cNvSpPr>
            <a:spLocks noGrp="1"/>
          </p:cNvSpPr>
          <p:nvPr>
            <p:ph idx="1"/>
          </p:nvPr>
        </p:nvSpPr>
        <p:spPr/>
        <p:txBody>
          <a:bodyPr>
            <a:normAutofit/>
          </a:bodyPr>
          <a:lstStyle/>
          <a:p>
            <a:r>
              <a:rPr lang="en-US" sz="2400" dirty="0">
                <a:effectLst/>
                <a:latin typeface="TimesNewRomanPSMT"/>
                <a:ea typeface="Times New Roman" panose="02020603050405020304" pitchFamily="18" charset="0"/>
              </a:rPr>
              <a:t>“When someone buys a loaf of bread from a baker, there is a moment when one party has both the bread and the money and the incentive to take both. Why don’t they? Similarly, why are some car mechanics truthful, and why do some workers put in an honest effort even when they aren’t monitored?” *</a:t>
            </a:r>
          </a:p>
          <a:p>
            <a:pPr marL="0" indent="0">
              <a:buNone/>
            </a:pPr>
            <a:endParaRPr lang="en-US" sz="2400" dirty="0">
              <a:effectLst/>
              <a:latin typeface="TimesNewRomanPSMT"/>
              <a:ea typeface="Times New Roman" panose="02020603050405020304" pitchFamily="18" charset="0"/>
            </a:endParaRPr>
          </a:p>
          <a:p>
            <a:r>
              <a:rPr lang="en-US" sz="2400" dirty="0">
                <a:effectLst/>
                <a:latin typeface="Calibri" panose="020F0502020204030204" pitchFamily="34" charset="0"/>
                <a:ea typeface="Calibri" panose="020F0502020204030204" pitchFamily="34" charset="0"/>
                <a:cs typeface="Times New Roman" panose="02020603050405020304" pitchFamily="18" charset="0"/>
              </a:rPr>
              <a:t>The fact that most people are honest and most people trust means we don’t have to write elaborate contracts for every minor exchange, and we don’t litigate every exchange in the legal system. Generally people pay what they owe, and give what they promised. If the norm of honesty weren’t fairly prevalent markets would not work nearly as well and costs would be much higher.</a:t>
            </a:r>
            <a:r>
              <a:rPr lang="en-US" sz="2400" dirty="0">
                <a:effectLst/>
              </a:rPr>
              <a:t> </a:t>
            </a:r>
            <a:br>
              <a:rPr lang="en-US" sz="1800" dirty="0">
                <a:effectLst/>
                <a:latin typeface="TimesNewRomanPSMT"/>
                <a:ea typeface="Times New Roman" panose="02020603050405020304" pitchFamily="18" charset="0"/>
              </a:rPr>
            </a:br>
            <a:endParaRPr lang="en-US" sz="1800" dirty="0">
              <a:effectLst/>
              <a:latin typeface="TimesNewRomanPSMT"/>
              <a:ea typeface="Times New Roman" panose="02020603050405020304" pitchFamily="18" charset="0"/>
            </a:endParaRPr>
          </a:p>
          <a:p>
            <a:pPr marL="457200" lvl="1" indent="0">
              <a:buNone/>
            </a:pPr>
            <a:r>
              <a:rPr lang="en-US" sz="1800" dirty="0">
                <a:effectLst/>
                <a:latin typeface="TimesNewRomanPSMT"/>
                <a:ea typeface="Times New Roman" panose="02020603050405020304" pitchFamily="18" charset="0"/>
              </a:rPr>
              <a:t>--From Altruism in Experiments by </a:t>
            </a:r>
            <a:r>
              <a:rPr lang="en-US" sz="1800" dirty="0" err="1">
                <a:effectLst/>
                <a:latin typeface="TimesNewRomanPSMT"/>
                <a:ea typeface="Times New Roman" panose="02020603050405020304" pitchFamily="18" charset="0"/>
              </a:rPr>
              <a:t>Andreoni</a:t>
            </a:r>
            <a:r>
              <a:rPr lang="en-US" sz="1800" dirty="0">
                <a:effectLst/>
                <a:latin typeface="TimesNewRomanPSMT"/>
                <a:ea typeface="Times New Roman" panose="02020603050405020304" pitchFamily="18" charset="0"/>
              </a:rPr>
              <a:t>, Harbaugh and </a:t>
            </a:r>
            <a:r>
              <a:rPr lang="en-US" sz="1800" dirty="0" err="1">
                <a:effectLst/>
                <a:latin typeface="TimesNewRomanPSMT"/>
                <a:ea typeface="Times New Roman" panose="02020603050405020304" pitchFamily="18" charset="0"/>
              </a:rPr>
              <a:t>Vesterlund</a:t>
            </a:r>
            <a:r>
              <a:rPr lang="en-US" sz="1800" dirty="0">
                <a:effectLst/>
                <a:latin typeface="TimesNewRomanPSMT"/>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864013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6E008-7D71-A36B-B563-3C226110A239}"/>
              </a:ext>
            </a:extLst>
          </p:cNvPr>
          <p:cNvSpPr>
            <a:spLocks noGrp="1"/>
          </p:cNvSpPr>
          <p:nvPr>
            <p:ph type="title"/>
          </p:nvPr>
        </p:nvSpPr>
        <p:spPr>
          <a:xfrm>
            <a:off x="838200" y="365126"/>
            <a:ext cx="10515600" cy="1071788"/>
          </a:xfrm>
        </p:spPr>
        <p:txBody>
          <a:bodyPr/>
          <a:lstStyle/>
          <a:p>
            <a:r>
              <a:rPr lang="en-US" dirty="0"/>
              <a:t>Shocks in the full model</a:t>
            </a:r>
          </a:p>
        </p:txBody>
      </p:sp>
      <p:cxnSp>
        <p:nvCxnSpPr>
          <p:cNvPr id="6" name="Straight Connector 5">
            <a:extLst>
              <a:ext uri="{FF2B5EF4-FFF2-40B4-BE49-F238E27FC236}">
                <a16:creationId xmlns:a16="http://schemas.microsoft.com/office/drawing/2014/main" id="{571F9039-1F1D-BA35-F778-DB5E36FC9889}"/>
              </a:ext>
            </a:extLst>
          </p:cNvPr>
          <p:cNvCxnSpPr/>
          <p:nvPr/>
        </p:nvCxnSpPr>
        <p:spPr>
          <a:xfrm>
            <a:off x="3253839" y="1947553"/>
            <a:ext cx="0" cy="3906982"/>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4049619C-FC89-E6AD-8E03-D00E734426D7}"/>
              </a:ext>
            </a:extLst>
          </p:cNvPr>
          <p:cNvCxnSpPr/>
          <p:nvPr/>
        </p:nvCxnSpPr>
        <p:spPr>
          <a:xfrm>
            <a:off x="3241964" y="5866410"/>
            <a:ext cx="46313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8FB15349-BF30-DB6A-A33F-01959DE319BB}"/>
              </a:ext>
            </a:extLst>
          </p:cNvPr>
          <p:cNvCxnSpPr>
            <a:cxnSpLocks/>
          </p:cNvCxnSpPr>
          <p:nvPr/>
        </p:nvCxnSpPr>
        <p:spPr>
          <a:xfrm flipV="1">
            <a:off x="3253838" y="2534788"/>
            <a:ext cx="3823855" cy="268235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E569B762-8B55-16E4-BD4A-CC8C5FE12FA2}"/>
              </a:ext>
            </a:extLst>
          </p:cNvPr>
          <p:cNvSpPr txBox="1"/>
          <p:nvPr/>
        </p:nvSpPr>
        <p:spPr>
          <a:xfrm>
            <a:off x="2671948" y="1662545"/>
            <a:ext cx="2116990" cy="369332"/>
          </a:xfrm>
          <a:prstGeom prst="rect">
            <a:avLst/>
          </a:prstGeom>
          <a:noFill/>
        </p:spPr>
        <p:txBody>
          <a:bodyPr wrap="none" rtlCol="0">
            <a:spAutoFit/>
          </a:bodyPr>
          <a:lstStyle/>
          <a:p>
            <a:r>
              <a:rPr lang="en-US" dirty="0"/>
              <a:t>Price of strawberries</a:t>
            </a:r>
          </a:p>
        </p:txBody>
      </p:sp>
      <p:sp>
        <p:nvSpPr>
          <p:cNvPr id="12" name="TextBox 11">
            <a:extLst>
              <a:ext uri="{FF2B5EF4-FFF2-40B4-BE49-F238E27FC236}">
                <a16:creationId xmlns:a16="http://schemas.microsoft.com/office/drawing/2014/main" id="{AE424354-D606-4E81-DB3E-7CCC73774458}"/>
              </a:ext>
            </a:extLst>
          </p:cNvPr>
          <p:cNvSpPr txBox="1"/>
          <p:nvPr/>
        </p:nvSpPr>
        <p:spPr>
          <a:xfrm>
            <a:off x="4369203" y="6044540"/>
            <a:ext cx="5558194" cy="646331"/>
          </a:xfrm>
          <a:prstGeom prst="rect">
            <a:avLst/>
          </a:prstGeom>
          <a:noFill/>
        </p:spPr>
        <p:txBody>
          <a:bodyPr wrap="square" rtlCol="0">
            <a:spAutoFit/>
          </a:bodyPr>
          <a:lstStyle/>
          <a:p>
            <a:r>
              <a:rPr lang="en-US" dirty="0"/>
              <a:t>            </a:t>
            </a:r>
            <a:r>
              <a:rPr lang="en-US" dirty="0" err="1"/>
              <a:t>Qe</a:t>
            </a:r>
            <a:r>
              <a:rPr lang="en-US" dirty="0"/>
              <a:t>	        </a:t>
            </a:r>
            <a:r>
              <a:rPr lang="en-US" dirty="0" err="1"/>
              <a:t>Qe</a:t>
            </a:r>
            <a:r>
              <a:rPr lang="en-US" dirty="0"/>
              <a:t>’	                    Quantity of strawberries</a:t>
            </a:r>
          </a:p>
          <a:p>
            <a:r>
              <a:rPr lang="en-US" dirty="0"/>
              <a:t>       Qs = </a:t>
            </a:r>
            <a:r>
              <a:rPr lang="en-US" dirty="0" err="1"/>
              <a:t>Qd</a:t>
            </a:r>
            <a:endParaRPr lang="en-US" dirty="0"/>
          </a:p>
        </p:txBody>
      </p:sp>
      <p:sp>
        <p:nvSpPr>
          <p:cNvPr id="9" name="TextBox 8">
            <a:extLst>
              <a:ext uri="{FF2B5EF4-FFF2-40B4-BE49-F238E27FC236}">
                <a16:creationId xmlns:a16="http://schemas.microsoft.com/office/drawing/2014/main" id="{CA4F436C-B1F7-30DA-C17F-87B6838D95DE}"/>
              </a:ext>
            </a:extLst>
          </p:cNvPr>
          <p:cNvSpPr txBox="1"/>
          <p:nvPr/>
        </p:nvSpPr>
        <p:spPr>
          <a:xfrm>
            <a:off x="6679140" y="2210229"/>
            <a:ext cx="325730" cy="461665"/>
          </a:xfrm>
          <a:prstGeom prst="rect">
            <a:avLst/>
          </a:prstGeom>
          <a:noFill/>
        </p:spPr>
        <p:txBody>
          <a:bodyPr wrap="none" rtlCol="0">
            <a:spAutoFit/>
          </a:bodyPr>
          <a:lstStyle/>
          <a:p>
            <a:r>
              <a:rPr lang="en-US" sz="2400" dirty="0"/>
              <a:t>S</a:t>
            </a:r>
          </a:p>
        </p:txBody>
      </p:sp>
      <p:sp>
        <p:nvSpPr>
          <p:cNvPr id="13" name="TextBox 12">
            <a:extLst>
              <a:ext uri="{FF2B5EF4-FFF2-40B4-BE49-F238E27FC236}">
                <a16:creationId xmlns:a16="http://schemas.microsoft.com/office/drawing/2014/main" id="{96420598-E458-1836-617B-065EC85C1EEE}"/>
              </a:ext>
            </a:extLst>
          </p:cNvPr>
          <p:cNvSpPr txBox="1"/>
          <p:nvPr/>
        </p:nvSpPr>
        <p:spPr>
          <a:xfrm>
            <a:off x="2457824" y="3234896"/>
            <a:ext cx="710134" cy="738664"/>
          </a:xfrm>
          <a:prstGeom prst="rect">
            <a:avLst/>
          </a:prstGeom>
          <a:noFill/>
        </p:spPr>
        <p:txBody>
          <a:bodyPr wrap="square" rtlCol="0">
            <a:spAutoFit/>
          </a:bodyPr>
          <a:lstStyle/>
          <a:p>
            <a:r>
              <a:rPr lang="en-US" sz="2400" dirty="0">
                <a:solidFill>
                  <a:schemeClr val="accent4">
                    <a:lumMod val="75000"/>
                  </a:schemeClr>
                </a:solidFill>
              </a:rPr>
              <a:t>  </a:t>
            </a:r>
            <a:r>
              <a:rPr lang="en-US" sz="2400" dirty="0">
                <a:solidFill>
                  <a:srgbClr val="00B050"/>
                </a:solidFill>
              </a:rPr>
              <a:t>Pe’</a:t>
            </a:r>
            <a:r>
              <a:rPr lang="en-US" dirty="0">
                <a:solidFill>
                  <a:schemeClr val="accent4">
                    <a:lumMod val="75000"/>
                  </a:schemeClr>
                </a:solidFill>
              </a:rPr>
              <a:t>	                </a:t>
            </a:r>
          </a:p>
        </p:txBody>
      </p:sp>
      <p:cxnSp>
        <p:nvCxnSpPr>
          <p:cNvPr id="3" name="Straight Connector 2">
            <a:extLst>
              <a:ext uri="{FF2B5EF4-FFF2-40B4-BE49-F238E27FC236}">
                <a16:creationId xmlns:a16="http://schemas.microsoft.com/office/drawing/2014/main" id="{0EC1AB90-5500-7F2C-F8C8-30D02F695C7D}"/>
              </a:ext>
            </a:extLst>
          </p:cNvPr>
          <p:cNvCxnSpPr>
            <a:cxnSpLocks/>
          </p:cNvCxnSpPr>
          <p:nvPr/>
        </p:nvCxnSpPr>
        <p:spPr>
          <a:xfrm flipH="1" flipV="1">
            <a:off x="3730443" y="2255519"/>
            <a:ext cx="2948696" cy="3325235"/>
          </a:xfrm>
          <a:prstGeom prst="line">
            <a:avLst/>
          </a:prstGeom>
          <a:ln>
            <a:solidFill>
              <a:schemeClr val="tx1"/>
            </a:solidFill>
          </a:ln>
        </p:spPr>
        <p:style>
          <a:lnRef idx="3">
            <a:schemeClr val="accent2"/>
          </a:lnRef>
          <a:fillRef idx="0">
            <a:schemeClr val="accent2"/>
          </a:fillRef>
          <a:effectRef idx="2">
            <a:schemeClr val="accent2"/>
          </a:effectRef>
          <a:fontRef idx="minor">
            <a:schemeClr val="tx1"/>
          </a:fontRef>
        </p:style>
      </p:cxnSp>
      <p:sp>
        <p:nvSpPr>
          <p:cNvPr id="16" name="TextBox 15">
            <a:extLst>
              <a:ext uri="{FF2B5EF4-FFF2-40B4-BE49-F238E27FC236}">
                <a16:creationId xmlns:a16="http://schemas.microsoft.com/office/drawing/2014/main" id="{56FA6125-444E-9DBE-0B84-616E74304594}"/>
              </a:ext>
            </a:extLst>
          </p:cNvPr>
          <p:cNvSpPr txBox="1"/>
          <p:nvPr/>
        </p:nvSpPr>
        <p:spPr>
          <a:xfrm>
            <a:off x="6810234" y="5349922"/>
            <a:ext cx="641280" cy="461665"/>
          </a:xfrm>
          <a:prstGeom prst="rect">
            <a:avLst/>
          </a:prstGeom>
          <a:noFill/>
        </p:spPr>
        <p:txBody>
          <a:bodyPr wrap="square" rtlCol="0">
            <a:spAutoFit/>
          </a:bodyPr>
          <a:lstStyle/>
          <a:p>
            <a:r>
              <a:rPr lang="en-US" sz="2400" dirty="0"/>
              <a:t>D</a:t>
            </a:r>
          </a:p>
        </p:txBody>
      </p:sp>
      <p:sp>
        <p:nvSpPr>
          <p:cNvPr id="19" name="TextBox 18">
            <a:extLst>
              <a:ext uri="{FF2B5EF4-FFF2-40B4-BE49-F238E27FC236}">
                <a16:creationId xmlns:a16="http://schemas.microsoft.com/office/drawing/2014/main" id="{E7F155D9-B877-C49B-C4AF-F6E97F1F3B34}"/>
              </a:ext>
            </a:extLst>
          </p:cNvPr>
          <p:cNvSpPr txBox="1"/>
          <p:nvPr/>
        </p:nvSpPr>
        <p:spPr>
          <a:xfrm>
            <a:off x="7408349" y="415535"/>
            <a:ext cx="3689445" cy="2308324"/>
          </a:xfrm>
          <a:prstGeom prst="rect">
            <a:avLst/>
          </a:prstGeom>
          <a:noFill/>
        </p:spPr>
        <p:txBody>
          <a:bodyPr wrap="square" rtlCol="0">
            <a:spAutoFit/>
          </a:bodyPr>
          <a:lstStyle/>
          <a:p>
            <a:r>
              <a:rPr lang="en-US" sz="2400" b="1" dirty="0">
                <a:solidFill>
                  <a:srgbClr val="00B0F0">
                    <a:alpha val="33000"/>
                  </a:srgbClr>
                </a:solidFill>
              </a:rPr>
              <a:t>A shock:</a:t>
            </a:r>
          </a:p>
          <a:p>
            <a:r>
              <a:rPr lang="en-US" sz="2400" b="1" dirty="0">
                <a:solidFill>
                  <a:srgbClr val="00B0F0">
                    <a:alpha val="33000"/>
                  </a:srgbClr>
                </a:solidFill>
              </a:rPr>
              <a:t>The price of champagne falls and families start having strawberry and champagne parties</a:t>
            </a:r>
          </a:p>
          <a:p>
            <a:r>
              <a:rPr lang="en-US" sz="2400" b="1" dirty="0">
                <a:solidFill>
                  <a:srgbClr val="00B0F0">
                    <a:alpha val="33000"/>
                  </a:srgbClr>
                </a:solidFill>
              </a:rPr>
              <a:t>The D curve shifts right</a:t>
            </a:r>
          </a:p>
        </p:txBody>
      </p:sp>
      <p:cxnSp>
        <p:nvCxnSpPr>
          <p:cNvPr id="21" name="Straight Connector 20">
            <a:extLst>
              <a:ext uri="{FF2B5EF4-FFF2-40B4-BE49-F238E27FC236}">
                <a16:creationId xmlns:a16="http://schemas.microsoft.com/office/drawing/2014/main" id="{59EB08CA-CEE2-8287-2BB2-BC4EBD4A8D84}"/>
              </a:ext>
            </a:extLst>
          </p:cNvPr>
          <p:cNvCxnSpPr/>
          <p:nvPr/>
        </p:nvCxnSpPr>
        <p:spPr>
          <a:xfrm>
            <a:off x="3253838" y="3875964"/>
            <a:ext cx="3556396" cy="0"/>
          </a:xfrm>
          <a:prstGeom prst="line">
            <a:avLst/>
          </a:prstGeom>
          <a:ln w="31750">
            <a:solidFill>
              <a:srgbClr val="C9154B"/>
            </a:solidFill>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87AEDF27-30AD-3D94-184B-9AB3FCA391DB}"/>
              </a:ext>
            </a:extLst>
          </p:cNvPr>
          <p:cNvSpPr txBox="1"/>
          <p:nvPr/>
        </p:nvSpPr>
        <p:spPr>
          <a:xfrm>
            <a:off x="2770496" y="3711882"/>
            <a:ext cx="439800" cy="461665"/>
          </a:xfrm>
          <a:prstGeom prst="rect">
            <a:avLst/>
          </a:prstGeom>
          <a:noFill/>
        </p:spPr>
        <p:txBody>
          <a:bodyPr wrap="none" rtlCol="0">
            <a:spAutoFit/>
          </a:bodyPr>
          <a:lstStyle/>
          <a:p>
            <a:r>
              <a:rPr lang="en-US" sz="2400" dirty="0">
                <a:solidFill>
                  <a:srgbClr val="C9154B"/>
                </a:solidFill>
              </a:rPr>
              <a:t>P</a:t>
            </a:r>
            <a:r>
              <a:rPr lang="en-US" sz="2400" baseline="-25000" dirty="0">
                <a:solidFill>
                  <a:srgbClr val="C9154B"/>
                </a:solidFill>
              </a:rPr>
              <a:t>e</a:t>
            </a:r>
            <a:endParaRPr lang="en-US" sz="2400" dirty="0">
              <a:solidFill>
                <a:srgbClr val="C9154B"/>
              </a:solidFill>
            </a:endParaRPr>
          </a:p>
        </p:txBody>
      </p:sp>
      <p:cxnSp>
        <p:nvCxnSpPr>
          <p:cNvPr id="24" name="Straight Connector 23">
            <a:extLst>
              <a:ext uri="{FF2B5EF4-FFF2-40B4-BE49-F238E27FC236}">
                <a16:creationId xmlns:a16="http://schemas.microsoft.com/office/drawing/2014/main" id="{56284C75-C2BF-784F-66C1-3471ED6F20D8}"/>
              </a:ext>
            </a:extLst>
          </p:cNvPr>
          <p:cNvCxnSpPr/>
          <p:nvPr/>
        </p:nvCxnSpPr>
        <p:spPr>
          <a:xfrm>
            <a:off x="5158854" y="3875964"/>
            <a:ext cx="0" cy="1990446"/>
          </a:xfrm>
          <a:prstGeom prst="line">
            <a:avLst/>
          </a:prstGeom>
          <a:ln w="38100">
            <a:solidFill>
              <a:schemeClr val="accent3"/>
            </a:solidFill>
            <a:prstDash val="sysDot"/>
          </a:ln>
        </p:spPr>
        <p:style>
          <a:lnRef idx="3">
            <a:schemeClr val="accent3"/>
          </a:lnRef>
          <a:fillRef idx="0">
            <a:schemeClr val="accent3"/>
          </a:fillRef>
          <a:effectRef idx="2">
            <a:schemeClr val="accent3"/>
          </a:effectRef>
          <a:fontRef idx="minor">
            <a:schemeClr val="tx1"/>
          </a:fontRef>
        </p:style>
      </p:cxnSp>
      <p:cxnSp>
        <p:nvCxnSpPr>
          <p:cNvPr id="5" name="Straight Connector 4">
            <a:extLst>
              <a:ext uri="{FF2B5EF4-FFF2-40B4-BE49-F238E27FC236}">
                <a16:creationId xmlns:a16="http://schemas.microsoft.com/office/drawing/2014/main" id="{EE762268-01C1-8515-E9A5-E9D1B4435ED0}"/>
              </a:ext>
            </a:extLst>
          </p:cNvPr>
          <p:cNvCxnSpPr/>
          <p:nvPr/>
        </p:nvCxnSpPr>
        <p:spPr>
          <a:xfrm>
            <a:off x="4639781" y="2210456"/>
            <a:ext cx="2501109" cy="261566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6EA1039-2625-7A6B-6C74-9D908DAB7600}"/>
              </a:ext>
            </a:extLst>
          </p:cNvPr>
          <p:cNvSpPr txBox="1"/>
          <p:nvPr/>
        </p:nvSpPr>
        <p:spPr>
          <a:xfrm>
            <a:off x="7148300" y="4871187"/>
            <a:ext cx="451214" cy="461665"/>
          </a:xfrm>
          <a:prstGeom prst="rect">
            <a:avLst/>
          </a:prstGeom>
          <a:noFill/>
        </p:spPr>
        <p:txBody>
          <a:bodyPr wrap="none" rtlCol="0">
            <a:spAutoFit/>
          </a:bodyPr>
          <a:lstStyle/>
          <a:p>
            <a:r>
              <a:rPr lang="en-US" sz="2400" dirty="0"/>
              <a:t>D’</a:t>
            </a:r>
          </a:p>
        </p:txBody>
      </p:sp>
      <p:sp>
        <p:nvSpPr>
          <p:cNvPr id="14" name="TextBox 13">
            <a:extLst>
              <a:ext uri="{FF2B5EF4-FFF2-40B4-BE49-F238E27FC236}">
                <a16:creationId xmlns:a16="http://schemas.microsoft.com/office/drawing/2014/main" id="{1F7B63A8-2CBC-4693-213F-AAE6479501E1}"/>
              </a:ext>
            </a:extLst>
          </p:cNvPr>
          <p:cNvSpPr txBox="1"/>
          <p:nvPr/>
        </p:nvSpPr>
        <p:spPr>
          <a:xfrm>
            <a:off x="8670035" y="2757326"/>
            <a:ext cx="3521966" cy="3108543"/>
          </a:xfrm>
          <a:prstGeom prst="rect">
            <a:avLst/>
          </a:prstGeom>
          <a:noFill/>
        </p:spPr>
        <p:txBody>
          <a:bodyPr wrap="square" rtlCol="0">
            <a:spAutoFit/>
          </a:bodyPr>
          <a:lstStyle/>
          <a:p>
            <a:r>
              <a:rPr lang="en-US" sz="1600" dirty="0"/>
              <a:t>At the original price Pe,</a:t>
            </a:r>
          </a:p>
          <a:p>
            <a:r>
              <a:rPr lang="en-US" sz="1600" dirty="0" err="1"/>
              <a:t>Qd</a:t>
            </a:r>
            <a:r>
              <a:rPr lang="en-US" sz="1600" dirty="0"/>
              <a:t> &gt; Qs. Shortage of strawberries.</a:t>
            </a:r>
          </a:p>
          <a:p>
            <a:endParaRPr lang="en-US" sz="2000" dirty="0"/>
          </a:p>
          <a:p>
            <a:r>
              <a:rPr lang="en-US" sz="2400" dirty="0">
                <a:solidFill>
                  <a:srgbClr val="00B050"/>
                </a:solidFill>
              </a:rPr>
              <a:t>Price starts to rise.</a:t>
            </a:r>
          </a:p>
          <a:p>
            <a:r>
              <a:rPr lang="en-US" sz="2400" dirty="0">
                <a:solidFill>
                  <a:srgbClr val="00B050"/>
                </a:solidFill>
              </a:rPr>
              <a:t>Qs↑ along S and</a:t>
            </a:r>
          </a:p>
          <a:p>
            <a:r>
              <a:rPr lang="en-US" sz="2400" dirty="0" err="1">
                <a:solidFill>
                  <a:srgbClr val="00B050"/>
                </a:solidFill>
              </a:rPr>
              <a:t>Qd</a:t>
            </a:r>
            <a:r>
              <a:rPr lang="en-US" sz="2400" dirty="0">
                <a:solidFill>
                  <a:srgbClr val="00B050"/>
                </a:solidFill>
              </a:rPr>
              <a:t> ↓ along D’ </a:t>
            </a:r>
          </a:p>
          <a:p>
            <a:endParaRPr lang="en-US" sz="2400" dirty="0">
              <a:solidFill>
                <a:srgbClr val="00B050"/>
              </a:solidFill>
            </a:endParaRPr>
          </a:p>
          <a:p>
            <a:r>
              <a:rPr lang="en-US" sz="2400" dirty="0">
                <a:solidFill>
                  <a:srgbClr val="00B050"/>
                </a:solidFill>
              </a:rPr>
              <a:t>P stops rising at Pe’ </a:t>
            </a:r>
          </a:p>
          <a:p>
            <a:r>
              <a:rPr lang="en-US" sz="2400" dirty="0">
                <a:solidFill>
                  <a:srgbClr val="00B050"/>
                </a:solidFill>
              </a:rPr>
              <a:t>where </a:t>
            </a:r>
            <a:r>
              <a:rPr lang="en-US" sz="2400" dirty="0" err="1">
                <a:solidFill>
                  <a:srgbClr val="00B050"/>
                </a:solidFill>
              </a:rPr>
              <a:t>Qd</a:t>
            </a:r>
            <a:r>
              <a:rPr lang="en-US" sz="2400" dirty="0">
                <a:solidFill>
                  <a:srgbClr val="00B050"/>
                </a:solidFill>
              </a:rPr>
              <a:t>’=Qs’</a:t>
            </a:r>
          </a:p>
        </p:txBody>
      </p:sp>
      <p:cxnSp>
        <p:nvCxnSpPr>
          <p:cNvPr id="15" name="Straight Connector 14">
            <a:extLst>
              <a:ext uri="{FF2B5EF4-FFF2-40B4-BE49-F238E27FC236}">
                <a16:creationId xmlns:a16="http://schemas.microsoft.com/office/drawing/2014/main" id="{463853DE-7EFC-7013-FC3F-3D3097D89665}"/>
              </a:ext>
            </a:extLst>
          </p:cNvPr>
          <p:cNvCxnSpPr>
            <a:cxnSpLocks/>
          </p:cNvCxnSpPr>
          <p:nvPr/>
        </p:nvCxnSpPr>
        <p:spPr>
          <a:xfrm>
            <a:off x="3261283" y="3429000"/>
            <a:ext cx="3503737"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27" name="Ink 26">
                <a:extLst>
                  <a:ext uri="{FF2B5EF4-FFF2-40B4-BE49-F238E27FC236}">
                    <a16:creationId xmlns:a16="http://schemas.microsoft.com/office/drawing/2014/main" id="{D11E713A-60C1-AFD5-9125-26C6F868FFCF}"/>
                  </a:ext>
                </a:extLst>
              </p14:cNvPr>
              <p14:cNvContentPartPr/>
              <p14:nvPr/>
            </p14:nvContentPartPr>
            <p14:xfrm>
              <a:off x="8369516" y="3360729"/>
              <a:ext cx="2993400" cy="1548360"/>
            </p14:xfrm>
          </p:contentPart>
        </mc:Choice>
        <mc:Fallback xmlns="">
          <p:pic>
            <p:nvPicPr>
              <p:cNvPr id="27" name="Ink 26">
                <a:extLst>
                  <a:ext uri="{FF2B5EF4-FFF2-40B4-BE49-F238E27FC236}">
                    <a16:creationId xmlns:a16="http://schemas.microsoft.com/office/drawing/2014/main" id="{D11E713A-60C1-AFD5-9125-26C6F868FFCF}"/>
                  </a:ext>
                </a:extLst>
              </p:cNvPr>
              <p:cNvPicPr/>
              <p:nvPr/>
            </p:nvPicPr>
            <p:blipFill>
              <a:blip r:embed="rId3"/>
              <a:stretch>
                <a:fillRect/>
              </a:stretch>
            </p:blipFill>
            <p:spPr>
              <a:xfrm>
                <a:off x="8365196" y="3356409"/>
                <a:ext cx="3002040" cy="1557000"/>
              </a:xfrm>
              <a:prstGeom prst="rect">
                <a:avLst/>
              </a:prstGeom>
            </p:spPr>
          </p:pic>
        </mc:Fallback>
      </mc:AlternateContent>
      <p:grpSp>
        <p:nvGrpSpPr>
          <p:cNvPr id="30" name="Group 29">
            <a:extLst>
              <a:ext uri="{FF2B5EF4-FFF2-40B4-BE49-F238E27FC236}">
                <a16:creationId xmlns:a16="http://schemas.microsoft.com/office/drawing/2014/main" id="{54981C7F-5904-9D45-BDC8-D2E2DC9E7236}"/>
              </a:ext>
            </a:extLst>
          </p:cNvPr>
          <p:cNvGrpSpPr/>
          <p:nvPr/>
        </p:nvGrpSpPr>
        <p:grpSpPr>
          <a:xfrm>
            <a:off x="3161036" y="3423729"/>
            <a:ext cx="240480" cy="383040"/>
            <a:chOff x="3161036" y="3423729"/>
            <a:chExt cx="240480" cy="383040"/>
          </a:xfrm>
        </p:grpSpPr>
        <mc:AlternateContent xmlns:mc="http://schemas.openxmlformats.org/markup-compatibility/2006" xmlns:p14="http://schemas.microsoft.com/office/powerpoint/2010/main">
          <mc:Choice Requires="p14">
            <p:contentPart p14:bwMode="auto" r:id="rId4">
              <p14:nvContentPartPr>
                <p14:cNvPr id="28" name="Ink 27">
                  <a:extLst>
                    <a:ext uri="{FF2B5EF4-FFF2-40B4-BE49-F238E27FC236}">
                      <a16:creationId xmlns:a16="http://schemas.microsoft.com/office/drawing/2014/main" id="{85978C4F-C9F2-8A98-95FF-4707D5D8EEAC}"/>
                    </a:ext>
                  </a:extLst>
                </p14:cNvPr>
                <p14:cNvContentPartPr/>
                <p14:nvPr/>
              </p14:nvContentPartPr>
              <p14:xfrm>
                <a:off x="3167156" y="3605529"/>
                <a:ext cx="234360" cy="201240"/>
              </p14:xfrm>
            </p:contentPart>
          </mc:Choice>
          <mc:Fallback xmlns="">
            <p:pic>
              <p:nvPicPr>
                <p:cNvPr id="28" name="Ink 27">
                  <a:extLst>
                    <a:ext uri="{FF2B5EF4-FFF2-40B4-BE49-F238E27FC236}">
                      <a16:creationId xmlns:a16="http://schemas.microsoft.com/office/drawing/2014/main" id="{85978C4F-C9F2-8A98-95FF-4707D5D8EEAC}"/>
                    </a:ext>
                  </a:extLst>
                </p:cNvPr>
                <p:cNvPicPr/>
                <p:nvPr/>
              </p:nvPicPr>
              <p:blipFill>
                <a:blip r:embed="rId5"/>
                <a:stretch>
                  <a:fillRect/>
                </a:stretch>
              </p:blipFill>
              <p:spPr>
                <a:xfrm>
                  <a:off x="3162836" y="3601209"/>
                  <a:ext cx="243000" cy="2098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9" name="Ink 28">
                  <a:extLst>
                    <a:ext uri="{FF2B5EF4-FFF2-40B4-BE49-F238E27FC236}">
                      <a16:creationId xmlns:a16="http://schemas.microsoft.com/office/drawing/2014/main" id="{90E3FA8C-DB1D-FD4D-FCB9-88EDBB547EE3}"/>
                    </a:ext>
                  </a:extLst>
                </p14:cNvPr>
                <p14:cNvContentPartPr/>
                <p14:nvPr/>
              </p14:nvContentPartPr>
              <p14:xfrm>
                <a:off x="3161036" y="3423729"/>
                <a:ext cx="230400" cy="186480"/>
              </p14:xfrm>
            </p:contentPart>
          </mc:Choice>
          <mc:Fallback xmlns="">
            <p:pic>
              <p:nvPicPr>
                <p:cNvPr id="29" name="Ink 28">
                  <a:extLst>
                    <a:ext uri="{FF2B5EF4-FFF2-40B4-BE49-F238E27FC236}">
                      <a16:creationId xmlns:a16="http://schemas.microsoft.com/office/drawing/2014/main" id="{90E3FA8C-DB1D-FD4D-FCB9-88EDBB547EE3}"/>
                    </a:ext>
                  </a:extLst>
                </p:cNvPr>
                <p:cNvPicPr/>
                <p:nvPr/>
              </p:nvPicPr>
              <p:blipFill>
                <a:blip r:embed="rId7"/>
                <a:stretch>
                  <a:fillRect/>
                </a:stretch>
              </p:blipFill>
              <p:spPr>
                <a:xfrm>
                  <a:off x="3156716" y="3419409"/>
                  <a:ext cx="239040" cy="195120"/>
                </a:xfrm>
                <a:prstGeom prst="rect">
                  <a:avLst/>
                </a:prstGeom>
              </p:spPr>
            </p:pic>
          </mc:Fallback>
        </mc:AlternateContent>
      </p:grpSp>
      <p:grpSp>
        <p:nvGrpSpPr>
          <p:cNvPr id="33" name="Group 32">
            <a:extLst>
              <a:ext uri="{FF2B5EF4-FFF2-40B4-BE49-F238E27FC236}">
                <a16:creationId xmlns:a16="http://schemas.microsoft.com/office/drawing/2014/main" id="{752AF776-6F41-3E1E-E14D-6E375FB48C8F}"/>
              </a:ext>
            </a:extLst>
          </p:cNvPr>
          <p:cNvGrpSpPr/>
          <p:nvPr/>
        </p:nvGrpSpPr>
        <p:grpSpPr>
          <a:xfrm>
            <a:off x="5234276" y="3561969"/>
            <a:ext cx="408240" cy="283680"/>
            <a:chOff x="5234276" y="3561969"/>
            <a:chExt cx="408240" cy="283680"/>
          </a:xfrm>
        </p:grpSpPr>
        <mc:AlternateContent xmlns:mc="http://schemas.openxmlformats.org/markup-compatibility/2006" xmlns:p14="http://schemas.microsoft.com/office/powerpoint/2010/main">
          <mc:Choice Requires="p14">
            <p:contentPart p14:bwMode="auto" r:id="rId8">
              <p14:nvContentPartPr>
                <p14:cNvPr id="31" name="Ink 30">
                  <a:extLst>
                    <a:ext uri="{FF2B5EF4-FFF2-40B4-BE49-F238E27FC236}">
                      <a16:creationId xmlns:a16="http://schemas.microsoft.com/office/drawing/2014/main" id="{CEED1590-A090-8A91-C670-0E68BF8183F4}"/>
                    </a:ext>
                  </a:extLst>
                </p14:cNvPr>
                <p14:cNvContentPartPr/>
                <p14:nvPr/>
              </p14:nvContentPartPr>
              <p14:xfrm>
                <a:off x="5234276" y="3669249"/>
                <a:ext cx="193680" cy="176400"/>
              </p14:xfrm>
            </p:contentPart>
          </mc:Choice>
          <mc:Fallback xmlns="">
            <p:pic>
              <p:nvPicPr>
                <p:cNvPr id="31" name="Ink 30">
                  <a:extLst>
                    <a:ext uri="{FF2B5EF4-FFF2-40B4-BE49-F238E27FC236}">
                      <a16:creationId xmlns:a16="http://schemas.microsoft.com/office/drawing/2014/main" id="{CEED1590-A090-8A91-C670-0E68BF8183F4}"/>
                    </a:ext>
                  </a:extLst>
                </p:cNvPr>
                <p:cNvPicPr/>
                <p:nvPr/>
              </p:nvPicPr>
              <p:blipFill>
                <a:blip r:embed="rId9"/>
                <a:stretch>
                  <a:fillRect/>
                </a:stretch>
              </p:blipFill>
              <p:spPr>
                <a:xfrm>
                  <a:off x="5228156" y="3663129"/>
                  <a:ext cx="205920" cy="1886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2" name="Ink 31">
                  <a:extLst>
                    <a:ext uri="{FF2B5EF4-FFF2-40B4-BE49-F238E27FC236}">
                      <a16:creationId xmlns:a16="http://schemas.microsoft.com/office/drawing/2014/main" id="{1AFCB5D2-621A-6381-09A0-364708478E4D}"/>
                    </a:ext>
                  </a:extLst>
                </p14:cNvPr>
                <p14:cNvContentPartPr/>
                <p14:nvPr/>
              </p14:nvContentPartPr>
              <p14:xfrm>
                <a:off x="5503556" y="3561969"/>
                <a:ext cx="138960" cy="175320"/>
              </p14:xfrm>
            </p:contentPart>
          </mc:Choice>
          <mc:Fallback xmlns="">
            <p:pic>
              <p:nvPicPr>
                <p:cNvPr id="32" name="Ink 31">
                  <a:extLst>
                    <a:ext uri="{FF2B5EF4-FFF2-40B4-BE49-F238E27FC236}">
                      <a16:creationId xmlns:a16="http://schemas.microsoft.com/office/drawing/2014/main" id="{1AFCB5D2-621A-6381-09A0-364708478E4D}"/>
                    </a:ext>
                  </a:extLst>
                </p:cNvPr>
                <p:cNvPicPr/>
                <p:nvPr/>
              </p:nvPicPr>
              <p:blipFill>
                <a:blip r:embed="rId11"/>
                <a:stretch>
                  <a:fillRect/>
                </a:stretch>
              </p:blipFill>
              <p:spPr>
                <a:xfrm>
                  <a:off x="5497436" y="3555849"/>
                  <a:ext cx="151200" cy="1875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2">
            <p14:nvContentPartPr>
              <p14:cNvPr id="34" name="Ink 33">
                <a:extLst>
                  <a:ext uri="{FF2B5EF4-FFF2-40B4-BE49-F238E27FC236}">
                    <a16:creationId xmlns:a16="http://schemas.microsoft.com/office/drawing/2014/main" id="{2998EA36-ABD2-FE87-3916-906516450973}"/>
                  </a:ext>
                </a:extLst>
              </p14:cNvPr>
              <p14:cNvContentPartPr/>
              <p14:nvPr/>
            </p14:nvContentPartPr>
            <p14:xfrm>
              <a:off x="5871476" y="3497889"/>
              <a:ext cx="152640" cy="162360"/>
            </p14:xfrm>
          </p:contentPart>
        </mc:Choice>
        <mc:Fallback xmlns="">
          <p:pic>
            <p:nvPicPr>
              <p:cNvPr id="34" name="Ink 33">
                <a:extLst>
                  <a:ext uri="{FF2B5EF4-FFF2-40B4-BE49-F238E27FC236}">
                    <a16:creationId xmlns:a16="http://schemas.microsoft.com/office/drawing/2014/main" id="{2998EA36-ABD2-FE87-3916-906516450973}"/>
                  </a:ext>
                </a:extLst>
              </p:cNvPr>
              <p:cNvPicPr/>
              <p:nvPr/>
            </p:nvPicPr>
            <p:blipFill>
              <a:blip r:embed="rId13"/>
              <a:stretch>
                <a:fillRect/>
              </a:stretch>
            </p:blipFill>
            <p:spPr>
              <a:xfrm>
                <a:off x="5865356" y="3491769"/>
                <a:ext cx="164880" cy="1746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36" name="Ink 35">
                <a:extLst>
                  <a:ext uri="{FF2B5EF4-FFF2-40B4-BE49-F238E27FC236}">
                    <a16:creationId xmlns:a16="http://schemas.microsoft.com/office/drawing/2014/main" id="{DF568812-722D-21F6-638F-12FE0CFDCF93}"/>
                  </a:ext>
                </a:extLst>
              </p14:cNvPr>
              <p14:cNvContentPartPr/>
              <p14:nvPr/>
            </p14:nvContentPartPr>
            <p14:xfrm>
              <a:off x="6034196" y="3657729"/>
              <a:ext cx="216360" cy="156600"/>
            </p14:xfrm>
          </p:contentPart>
        </mc:Choice>
        <mc:Fallback xmlns="">
          <p:pic>
            <p:nvPicPr>
              <p:cNvPr id="36" name="Ink 35">
                <a:extLst>
                  <a:ext uri="{FF2B5EF4-FFF2-40B4-BE49-F238E27FC236}">
                    <a16:creationId xmlns:a16="http://schemas.microsoft.com/office/drawing/2014/main" id="{DF568812-722D-21F6-638F-12FE0CFDCF93}"/>
                  </a:ext>
                </a:extLst>
              </p:cNvPr>
              <p:cNvPicPr/>
              <p:nvPr/>
            </p:nvPicPr>
            <p:blipFill>
              <a:blip r:embed="rId15"/>
              <a:stretch>
                <a:fillRect/>
              </a:stretch>
            </p:blipFill>
            <p:spPr>
              <a:xfrm>
                <a:off x="6028076" y="3651609"/>
                <a:ext cx="228600" cy="168840"/>
              </a:xfrm>
              <a:prstGeom prst="rect">
                <a:avLst/>
              </a:prstGeom>
            </p:spPr>
          </p:pic>
        </mc:Fallback>
      </mc:AlternateContent>
      <p:cxnSp>
        <p:nvCxnSpPr>
          <p:cNvPr id="38" name="Straight Connector 37">
            <a:extLst>
              <a:ext uri="{FF2B5EF4-FFF2-40B4-BE49-F238E27FC236}">
                <a16:creationId xmlns:a16="http://schemas.microsoft.com/office/drawing/2014/main" id="{22CB3606-CBFB-588B-ACE6-60896AD2441C}"/>
              </a:ext>
            </a:extLst>
          </p:cNvPr>
          <p:cNvCxnSpPr/>
          <p:nvPr/>
        </p:nvCxnSpPr>
        <p:spPr>
          <a:xfrm>
            <a:off x="5864666" y="3369447"/>
            <a:ext cx="0" cy="2442140"/>
          </a:xfrm>
          <a:prstGeom prst="line">
            <a:avLst/>
          </a:prstGeom>
          <a:ln w="3810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568A2AC-2D21-FC03-2A54-8E2690C12751}"/>
              </a:ext>
            </a:extLst>
          </p:cNvPr>
          <p:cNvCxnSpPr/>
          <p:nvPr/>
        </p:nvCxnSpPr>
        <p:spPr>
          <a:xfrm>
            <a:off x="6250556" y="3875964"/>
            <a:ext cx="0" cy="1989905"/>
          </a:xfrm>
          <a:prstGeom prst="line">
            <a:avLst/>
          </a:prstGeom>
          <a:ln w="31750">
            <a:solidFill>
              <a:schemeClr val="accent3"/>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0947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1F9774-045D-49E9-C2FB-9104B07C5732}"/>
              </a:ext>
            </a:extLst>
          </p:cNvPr>
          <p:cNvSpPr>
            <a:spLocks noGrp="1"/>
          </p:cNvSpPr>
          <p:nvPr>
            <p:ph type="title"/>
          </p:nvPr>
        </p:nvSpPr>
        <p:spPr/>
        <p:txBody>
          <a:bodyPr/>
          <a:lstStyle/>
          <a:p>
            <a:pPr algn="ctr"/>
            <a:r>
              <a:rPr lang="en-US" dirty="0"/>
              <a:t>Key elements for a market to work as advertised:</a:t>
            </a:r>
          </a:p>
        </p:txBody>
      </p:sp>
      <p:sp>
        <p:nvSpPr>
          <p:cNvPr id="4" name="Content Placeholder 3">
            <a:extLst>
              <a:ext uri="{FF2B5EF4-FFF2-40B4-BE49-F238E27FC236}">
                <a16:creationId xmlns:a16="http://schemas.microsoft.com/office/drawing/2014/main" id="{EA51F2D0-2E41-112A-E7C2-8F65A6C47ECC}"/>
              </a:ext>
            </a:extLst>
          </p:cNvPr>
          <p:cNvSpPr>
            <a:spLocks noGrp="1"/>
          </p:cNvSpPr>
          <p:nvPr>
            <p:ph idx="1"/>
          </p:nvPr>
        </p:nvSpPr>
        <p:spPr/>
        <p:txBody>
          <a:bodyPr>
            <a:normAutofit lnSpcReduction="10000"/>
          </a:bodyPr>
          <a:lstStyle/>
          <a:p>
            <a:r>
              <a:rPr lang="en-US" dirty="0"/>
              <a:t>The price has to be flexible. If it stays at the original level, the shortage will persist</a:t>
            </a:r>
          </a:p>
          <a:p>
            <a:r>
              <a:rPr lang="en-US" dirty="0"/>
              <a:t>In real life, sometimes prices ARE NOT fully flexible</a:t>
            </a:r>
          </a:p>
          <a:p>
            <a:pPr lvl="1"/>
            <a:r>
              <a:rPr lang="en-US" dirty="0">
                <a:solidFill>
                  <a:srgbClr val="126021"/>
                </a:solidFill>
              </a:rPr>
              <a:t>For instance, during the early years of Covid, there were lots of shortages. Prices did not rise as much as the model predicts</a:t>
            </a:r>
          </a:p>
          <a:p>
            <a:pPr lvl="1"/>
            <a:r>
              <a:rPr lang="en-US" dirty="0">
                <a:solidFill>
                  <a:srgbClr val="126021"/>
                </a:solidFill>
              </a:rPr>
              <a:t>Concert &amp; sports tickets are often in shortage: price is not “clearing the market”</a:t>
            </a:r>
          </a:p>
          <a:p>
            <a:pPr lvl="1"/>
            <a:r>
              <a:rPr lang="en-US" dirty="0">
                <a:solidFill>
                  <a:srgbClr val="126021"/>
                </a:solidFill>
              </a:rPr>
              <a:t>Surpluses: houses sometimes stay on the market a long time with no price cut; workers may stay unemployed but wages don’t fall</a:t>
            </a:r>
          </a:p>
          <a:p>
            <a:r>
              <a:rPr lang="en-US" dirty="0"/>
              <a:t>Also, buyers and sellers have to respond to price changes</a:t>
            </a:r>
          </a:p>
          <a:p>
            <a:r>
              <a:rPr lang="en-US" dirty="0"/>
              <a:t>The response leads to a new equilibrium, Qs = </a:t>
            </a:r>
            <a:r>
              <a:rPr lang="en-US" dirty="0" err="1"/>
              <a:t>Qd</a:t>
            </a:r>
            <a:r>
              <a:rPr lang="en-US" dirty="0"/>
              <a:t> </a:t>
            </a:r>
          </a:p>
        </p:txBody>
      </p:sp>
    </p:spTree>
    <p:extLst>
      <p:ext uri="{BB962C8B-B14F-4D97-AF65-F5344CB8AC3E}">
        <p14:creationId xmlns:p14="http://schemas.microsoft.com/office/powerpoint/2010/main" val="199481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06C957-0CC2-FE48-3225-1840AD9057D0}"/>
              </a:ext>
            </a:extLst>
          </p:cNvPr>
          <p:cNvSpPr>
            <a:spLocks noGrp="1"/>
          </p:cNvSpPr>
          <p:nvPr>
            <p:ph type="title"/>
          </p:nvPr>
        </p:nvSpPr>
        <p:spPr>
          <a:xfrm>
            <a:off x="838200" y="116005"/>
            <a:ext cx="9406180" cy="2463422"/>
          </a:xfrm>
        </p:spPr>
        <p:txBody>
          <a:bodyPr>
            <a:normAutofit fontScale="90000"/>
          </a:bodyPr>
          <a:lstStyle/>
          <a:p>
            <a:r>
              <a:rPr lang="en-US" sz="3600" dirty="0"/>
              <a:t>Draw these markets, labeling Pe and </a:t>
            </a:r>
            <a:r>
              <a:rPr lang="en-US" sz="3600" dirty="0" err="1"/>
              <a:t>Qe</a:t>
            </a:r>
            <a:br>
              <a:rPr lang="en-US" sz="3600" dirty="0"/>
            </a:br>
            <a:r>
              <a:rPr lang="en-US" sz="3600" dirty="0"/>
              <a:t>Illustrate each shock; label the new Pe’ and </a:t>
            </a:r>
            <a:r>
              <a:rPr lang="en-US" sz="3600" dirty="0" err="1"/>
              <a:t>Qe</a:t>
            </a:r>
            <a:r>
              <a:rPr lang="en-US" sz="3600" dirty="0"/>
              <a:t>’</a:t>
            </a:r>
            <a:br>
              <a:rPr lang="en-US" sz="3600" dirty="0"/>
            </a:br>
            <a:r>
              <a:rPr lang="en-US" sz="3600" dirty="0"/>
              <a:t>Does the shock hit S or D first?  </a:t>
            </a:r>
            <a:r>
              <a:rPr lang="en-US" sz="4000" b="1" dirty="0">
                <a:solidFill>
                  <a:srgbClr val="B933FF"/>
                </a:solidFill>
              </a:rPr>
              <a:t>THE BIG QUESTION!</a:t>
            </a:r>
            <a:br>
              <a:rPr lang="en-US" sz="4000" b="1" dirty="0"/>
            </a:br>
            <a:r>
              <a:rPr lang="en-US" sz="3600" dirty="0"/>
              <a:t>Does the shock initially cause a </a:t>
            </a:r>
            <a:r>
              <a:rPr lang="en-US" sz="3600" b="1" dirty="0"/>
              <a:t>surplus</a:t>
            </a:r>
            <a:r>
              <a:rPr lang="en-US" sz="3600" dirty="0"/>
              <a:t> or a </a:t>
            </a:r>
            <a:r>
              <a:rPr lang="en-US" sz="3600" b="1" dirty="0"/>
              <a:t>shortage</a:t>
            </a:r>
            <a:r>
              <a:rPr lang="en-US" sz="3600" dirty="0"/>
              <a:t>?</a:t>
            </a:r>
            <a:br>
              <a:rPr lang="en-US" dirty="0"/>
            </a:br>
            <a:r>
              <a:rPr lang="en-US" dirty="0"/>
              <a:t> </a:t>
            </a:r>
          </a:p>
        </p:txBody>
      </p:sp>
      <p:sp>
        <p:nvSpPr>
          <p:cNvPr id="4" name="Content Placeholder 3">
            <a:extLst>
              <a:ext uri="{FF2B5EF4-FFF2-40B4-BE49-F238E27FC236}">
                <a16:creationId xmlns:a16="http://schemas.microsoft.com/office/drawing/2014/main" id="{75B28373-D78C-676A-091B-9CABEDA8FD7B}"/>
              </a:ext>
            </a:extLst>
          </p:cNvPr>
          <p:cNvSpPr>
            <a:spLocks noGrp="1"/>
          </p:cNvSpPr>
          <p:nvPr>
            <p:ph idx="1"/>
          </p:nvPr>
        </p:nvSpPr>
        <p:spPr>
          <a:xfrm>
            <a:off x="838200" y="2879678"/>
            <a:ext cx="10515600" cy="3862317"/>
          </a:xfrm>
        </p:spPr>
        <p:txBody>
          <a:bodyPr/>
          <a:lstStyle/>
          <a:p>
            <a:pPr marL="0" indent="0">
              <a:buNone/>
            </a:pPr>
            <a:r>
              <a:rPr lang="en-US" dirty="0"/>
              <a:t>1.   The market for hospital visits</a:t>
            </a:r>
          </a:p>
          <a:p>
            <a:pPr marL="0" indent="0">
              <a:buNone/>
            </a:pPr>
            <a:r>
              <a:rPr lang="en-US" dirty="0"/>
              <a:t>           Shock: robots can cheaply take over some hospital tasks</a:t>
            </a:r>
          </a:p>
          <a:p>
            <a:pPr marL="0" indent="0">
              <a:buNone/>
            </a:pPr>
            <a:r>
              <a:rPr lang="en-US" dirty="0"/>
              <a:t>2.   The market for pencils</a:t>
            </a:r>
          </a:p>
          <a:p>
            <a:pPr marL="0" indent="0">
              <a:buNone/>
            </a:pPr>
            <a:r>
              <a:rPr lang="en-US" dirty="0"/>
              <a:t>	Shock: people prefer taking notes on laptops, not on paper</a:t>
            </a:r>
          </a:p>
          <a:p>
            <a:pPr marL="514350" indent="-514350">
              <a:buAutoNum type="arabicPeriod" startAt="3"/>
            </a:pPr>
            <a:r>
              <a:rPr lang="en-US" dirty="0"/>
              <a:t>The market for gym memberships.   </a:t>
            </a:r>
          </a:p>
          <a:p>
            <a:pPr marL="0" indent="0">
              <a:buNone/>
            </a:pPr>
            <a:r>
              <a:rPr lang="en-US" dirty="0"/>
              <a:t>           Shock: insurance costs for gyms spike up  </a:t>
            </a:r>
          </a:p>
          <a:p>
            <a:pPr marL="0" indent="0">
              <a:buNone/>
            </a:pPr>
            <a:r>
              <a:rPr lang="en-US" dirty="0"/>
              <a:t>4.   Think of another market and a shock.</a:t>
            </a:r>
          </a:p>
        </p:txBody>
      </p:sp>
    </p:spTree>
    <p:extLst>
      <p:ext uri="{BB962C8B-B14F-4D97-AF65-F5344CB8AC3E}">
        <p14:creationId xmlns:p14="http://schemas.microsoft.com/office/powerpoint/2010/main" val="15863447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5DB4D-DE3A-4373-3E4C-8972D015A187}"/>
              </a:ext>
            </a:extLst>
          </p:cNvPr>
          <p:cNvSpPr>
            <a:spLocks noGrp="1"/>
          </p:cNvSpPr>
          <p:nvPr>
            <p:ph type="title"/>
          </p:nvPr>
        </p:nvSpPr>
        <p:spPr/>
        <p:txBody>
          <a:bodyPr/>
          <a:lstStyle/>
          <a:p>
            <a:r>
              <a:rPr lang="en-US" dirty="0"/>
              <a:t>Solving and drawing a linear S &amp; D system</a:t>
            </a:r>
          </a:p>
        </p:txBody>
      </p:sp>
      <p:sp>
        <p:nvSpPr>
          <p:cNvPr id="3" name="Content Placeholder 2">
            <a:extLst>
              <a:ext uri="{FF2B5EF4-FFF2-40B4-BE49-F238E27FC236}">
                <a16:creationId xmlns:a16="http://schemas.microsoft.com/office/drawing/2014/main" id="{CC90E053-49F8-0CAE-A33D-3925B433781A}"/>
              </a:ext>
            </a:extLst>
          </p:cNvPr>
          <p:cNvSpPr>
            <a:spLocks noGrp="1"/>
          </p:cNvSpPr>
          <p:nvPr>
            <p:ph idx="1"/>
          </p:nvPr>
        </p:nvSpPr>
        <p:spPr/>
        <p:txBody>
          <a:bodyPr/>
          <a:lstStyle/>
          <a:p>
            <a:r>
              <a:rPr lang="en-US" dirty="0" err="1"/>
              <a:t>Qd</a:t>
            </a:r>
            <a:r>
              <a:rPr lang="en-US" dirty="0"/>
              <a:t> = 800 – 20P			Demand function</a:t>
            </a:r>
          </a:p>
          <a:p>
            <a:r>
              <a:rPr lang="en-US" dirty="0"/>
              <a:t>Qs = -100 + 10P			Supply function</a:t>
            </a:r>
          </a:p>
          <a:p>
            <a:endParaRPr lang="en-US" dirty="0"/>
          </a:p>
          <a:p>
            <a:r>
              <a:rPr lang="en-US" dirty="0"/>
              <a:t>First, set </a:t>
            </a:r>
            <a:r>
              <a:rPr lang="en-US" dirty="0" err="1"/>
              <a:t>Qd</a:t>
            </a:r>
            <a:r>
              <a:rPr lang="en-US" dirty="0"/>
              <a:t> = Qs and solve for P</a:t>
            </a:r>
          </a:p>
          <a:p>
            <a:r>
              <a:rPr lang="en-US" dirty="0"/>
              <a:t>Then solve for Q</a:t>
            </a:r>
          </a:p>
          <a:p>
            <a:endParaRPr lang="en-US" dirty="0"/>
          </a:p>
          <a:p>
            <a:r>
              <a:rPr lang="en-US" dirty="0"/>
              <a:t>It’s easier to plot the system after you’ve solved it</a:t>
            </a:r>
          </a:p>
          <a:p>
            <a:r>
              <a:rPr lang="en-US" dirty="0"/>
              <a:t>Find the precise intercept values (3 in all)</a:t>
            </a:r>
          </a:p>
          <a:p>
            <a:endParaRPr lang="en-US" dirty="0"/>
          </a:p>
          <a:p>
            <a:endParaRPr lang="en-US" dirty="0"/>
          </a:p>
        </p:txBody>
      </p:sp>
    </p:spTree>
    <p:extLst>
      <p:ext uri="{BB962C8B-B14F-4D97-AF65-F5344CB8AC3E}">
        <p14:creationId xmlns:p14="http://schemas.microsoft.com/office/powerpoint/2010/main" val="13365280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9E98-22BC-BAF8-0EDD-95DB5C58BC84}"/>
              </a:ext>
            </a:extLst>
          </p:cNvPr>
          <p:cNvSpPr>
            <a:spLocks noGrp="1"/>
          </p:cNvSpPr>
          <p:nvPr>
            <p:ph type="title"/>
          </p:nvPr>
        </p:nvSpPr>
        <p:spPr/>
        <p:txBody>
          <a:bodyPr/>
          <a:lstStyle/>
          <a:p>
            <a:pPr algn="ctr"/>
            <a:r>
              <a:rPr lang="en-US" dirty="0"/>
              <a:t>Price elasticity</a:t>
            </a:r>
            <a:br>
              <a:rPr lang="en-US" dirty="0"/>
            </a:br>
            <a:r>
              <a:rPr lang="en-US" dirty="0"/>
              <a:t>How strongly does quantity respond to price?</a:t>
            </a:r>
          </a:p>
        </p:txBody>
      </p:sp>
      <p:sp>
        <p:nvSpPr>
          <p:cNvPr id="3" name="Content Placeholder 2">
            <a:extLst>
              <a:ext uri="{FF2B5EF4-FFF2-40B4-BE49-F238E27FC236}">
                <a16:creationId xmlns:a16="http://schemas.microsoft.com/office/drawing/2014/main" id="{287BAD96-F41F-9C32-474E-A37436F8622F}"/>
              </a:ext>
            </a:extLst>
          </p:cNvPr>
          <p:cNvSpPr>
            <a:spLocks noGrp="1"/>
          </p:cNvSpPr>
          <p:nvPr>
            <p:ph idx="1"/>
          </p:nvPr>
        </p:nvSpPr>
        <p:spPr/>
        <p:txBody>
          <a:bodyPr/>
          <a:lstStyle/>
          <a:p>
            <a:r>
              <a:rPr lang="en-US" dirty="0"/>
              <a:t>Why does elasticity matter? A bike shop, for instance, wants to know how much quantity demanded would rise if they cut the price of a bike by €100</a:t>
            </a:r>
          </a:p>
          <a:p>
            <a:r>
              <a:rPr lang="en-US" dirty="0"/>
              <a:t>OPEC wants to know how oil prices will change if they cut production by 10%</a:t>
            </a:r>
          </a:p>
          <a:p>
            <a:r>
              <a:rPr lang="en-US" dirty="0"/>
              <a:t>The answers are related to price elasticity</a:t>
            </a:r>
          </a:p>
          <a:p>
            <a:r>
              <a:rPr lang="en-US" dirty="0"/>
              <a:t>Note: both of these examples suggest a market that is not perfectly competitive! Because the bike shop and OPEC do not appear to be price-takers. </a:t>
            </a:r>
          </a:p>
        </p:txBody>
      </p:sp>
    </p:spTree>
    <p:extLst>
      <p:ext uri="{BB962C8B-B14F-4D97-AF65-F5344CB8AC3E}">
        <p14:creationId xmlns:p14="http://schemas.microsoft.com/office/powerpoint/2010/main" val="13966586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24A-DA78-784D-6894-933BDE751E26}"/>
              </a:ext>
            </a:extLst>
          </p:cNvPr>
          <p:cNvSpPr>
            <a:spLocks noGrp="1"/>
          </p:cNvSpPr>
          <p:nvPr>
            <p:ph type="title"/>
          </p:nvPr>
        </p:nvSpPr>
        <p:spPr/>
        <p:txBody>
          <a:bodyPr/>
          <a:lstStyle/>
          <a:p>
            <a:pPr algn="ctr"/>
            <a:r>
              <a:rPr lang="en-US" dirty="0"/>
              <a:t>Price elasticity of demand</a:t>
            </a:r>
          </a:p>
        </p:txBody>
      </p:sp>
      <p:sp>
        <p:nvSpPr>
          <p:cNvPr id="3" name="Content Placeholder 2">
            <a:extLst>
              <a:ext uri="{FF2B5EF4-FFF2-40B4-BE49-F238E27FC236}">
                <a16:creationId xmlns:a16="http://schemas.microsoft.com/office/drawing/2014/main" id="{2F83358F-3756-75E0-56DA-8E724151C1D9}"/>
              </a:ext>
            </a:extLst>
          </p:cNvPr>
          <p:cNvSpPr>
            <a:spLocks noGrp="1"/>
          </p:cNvSpPr>
          <p:nvPr>
            <p:ph idx="1"/>
          </p:nvPr>
        </p:nvSpPr>
        <p:spPr/>
        <p:txBody>
          <a:bodyPr>
            <a:normAutofit lnSpcReduction="10000"/>
          </a:bodyPr>
          <a:lstStyle/>
          <a:p>
            <a:pPr marL="0" indent="0" algn="ctr">
              <a:buNone/>
            </a:pPr>
            <a:r>
              <a:rPr lang="en-US" dirty="0"/>
              <a:t>The price elasticity of demand is defined as	</a:t>
            </a:r>
          </a:p>
          <a:p>
            <a:pPr marL="0" indent="0" algn="ctr">
              <a:buNone/>
            </a:pPr>
            <a:r>
              <a:rPr lang="en-US" u="sng" dirty="0"/>
              <a:t>(% ∆ in </a:t>
            </a:r>
            <a:r>
              <a:rPr lang="en-US" u="sng" dirty="0" err="1"/>
              <a:t>Qd</a:t>
            </a:r>
            <a:r>
              <a:rPr lang="en-US" u="sng" dirty="0"/>
              <a:t>) </a:t>
            </a:r>
          </a:p>
          <a:p>
            <a:pPr marL="0" indent="0" algn="ctr">
              <a:buNone/>
            </a:pPr>
            <a:r>
              <a:rPr lang="en-US" dirty="0"/>
              <a:t>(% ∆ in P)</a:t>
            </a:r>
          </a:p>
          <a:p>
            <a:pPr marL="0" indent="0" algn="ctr">
              <a:buNone/>
            </a:pPr>
            <a:endParaRPr lang="en-US" dirty="0"/>
          </a:p>
          <a:p>
            <a:pPr marL="0" indent="0" algn="ctr">
              <a:buNone/>
            </a:pPr>
            <a:r>
              <a:rPr lang="en-US" dirty="0"/>
              <a:t>The formula we’ll use (the ‘midpoints formula’) is </a:t>
            </a:r>
          </a:p>
          <a:p>
            <a:pPr marL="0" indent="0" algn="ctr">
              <a:buNone/>
            </a:pPr>
            <a:r>
              <a:rPr lang="en-US" dirty="0"/>
              <a:t>(Q</a:t>
            </a:r>
            <a:r>
              <a:rPr lang="en-US" baseline="-25000" dirty="0"/>
              <a:t>2</a:t>
            </a:r>
            <a:r>
              <a:rPr lang="en-US" dirty="0"/>
              <a:t> – Q</a:t>
            </a:r>
            <a:r>
              <a:rPr lang="en-US" baseline="-25000" dirty="0"/>
              <a:t>1</a:t>
            </a:r>
            <a:r>
              <a:rPr lang="en-US" dirty="0"/>
              <a:t>)/[(Q</a:t>
            </a:r>
            <a:r>
              <a:rPr lang="en-US" baseline="-25000" dirty="0"/>
              <a:t>1</a:t>
            </a:r>
            <a:r>
              <a:rPr lang="en-US" dirty="0"/>
              <a:t> + Q</a:t>
            </a:r>
            <a:r>
              <a:rPr lang="en-US" baseline="-25000" dirty="0"/>
              <a:t>2</a:t>
            </a:r>
            <a:r>
              <a:rPr lang="en-US" dirty="0"/>
              <a:t>)/2]</a:t>
            </a:r>
          </a:p>
          <a:p>
            <a:pPr marL="0" indent="0" algn="ctr">
              <a:buNone/>
            </a:pPr>
            <a:r>
              <a:rPr lang="en-US" dirty="0"/>
              <a:t>(P</a:t>
            </a:r>
            <a:r>
              <a:rPr lang="en-US" baseline="-25000" dirty="0"/>
              <a:t>2</a:t>
            </a:r>
            <a:r>
              <a:rPr lang="en-US" dirty="0"/>
              <a:t> – P</a:t>
            </a:r>
            <a:r>
              <a:rPr lang="en-US" baseline="-25000" dirty="0"/>
              <a:t>1</a:t>
            </a:r>
            <a:r>
              <a:rPr lang="en-US" dirty="0"/>
              <a:t>)/[(P</a:t>
            </a:r>
            <a:r>
              <a:rPr lang="en-US" baseline="-25000" dirty="0"/>
              <a:t>1</a:t>
            </a:r>
            <a:r>
              <a:rPr lang="en-US" dirty="0"/>
              <a:t> + P</a:t>
            </a:r>
            <a:r>
              <a:rPr lang="en-US" baseline="-25000" dirty="0"/>
              <a:t>2</a:t>
            </a:r>
            <a:r>
              <a:rPr lang="en-US" dirty="0"/>
              <a:t>)/2]</a:t>
            </a:r>
          </a:p>
          <a:p>
            <a:pPr marL="0" indent="0" algn="ctr">
              <a:buNone/>
            </a:pPr>
            <a:endParaRPr lang="en-US" dirty="0"/>
          </a:p>
          <a:p>
            <a:pPr marL="0" indent="0" algn="ctr">
              <a:buNone/>
            </a:pPr>
            <a:r>
              <a:rPr lang="en-US" sz="2000" dirty="0">
                <a:solidFill>
                  <a:srgbClr val="FFA000"/>
                </a:solidFill>
              </a:rPr>
              <a:t>Note: we ignore the negative sign that is implied by the downward-sloping D curve</a:t>
            </a:r>
          </a:p>
          <a:p>
            <a:pPr marL="0" indent="0" algn="ctr">
              <a:buNone/>
            </a:pPr>
            <a:endParaRPr lang="en-US" dirty="0"/>
          </a:p>
          <a:p>
            <a:pPr marL="0" indent="0" algn="ctr">
              <a:buNone/>
            </a:pPr>
            <a:endParaRPr lang="en-US" dirty="0"/>
          </a:p>
        </p:txBody>
      </p:sp>
      <p:cxnSp>
        <p:nvCxnSpPr>
          <p:cNvPr id="17" name="Straight Connector 16">
            <a:extLst>
              <a:ext uri="{FF2B5EF4-FFF2-40B4-BE49-F238E27FC236}">
                <a16:creationId xmlns:a16="http://schemas.microsoft.com/office/drawing/2014/main" id="{F6F8B243-F8CC-126F-B3D1-90C4903D40B9}"/>
              </a:ext>
            </a:extLst>
          </p:cNvPr>
          <p:cNvCxnSpPr/>
          <p:nvPr/>
        </p:nvCxnSpPr>
        <p:spPr>
          <a:xfrm>
            <a:off x="3954483" y="4607626"/>
            <a:ext cx="4025735"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33478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EE5F-62D4-9106-3766-2D25FAF7197A}"/>
              </a:ext>
            </a:extLst>
          </p:cNvPr>
          <p:cNvSpPr>
            <a:spLocks noGrp="1"/>
          </p:cNvSpPr>
          <p:nvPr>
            <p:ph type="title"/>
          </p:nvPr>
        </p:nvSpPr>
        <p:spPr/>
        <p:txBody>
          <a:bodyPr>
            <a:normAutofit fontScale="90000"/>
          </a:bodyPr>
          <a:lstStyle/>
          <a:p>
            <a:pPr algn="ctr"/>
            <a:r>
              <a:rPr lang="en-US" dirty="0"/>
              <a:t>When do we expect demand to be more elastic?</a:t>
            </a:r>
            <a:br>
              <a:rPr lang="en-US" dirty="0"/>
            </a:br>
            <a:r>
              <a:rPr lang="en-US" dirty="0"/>
              <a:t>That is, </a:t>
            </a:r>
            <a:r>
              <a:rPr lang="en-US" dirty="0">
                <a:solidFill>
                  <a:srgbClr val="F86DFF"/>
                </a:solidFill>
              </a:rPr>
              <a:t>more sensitive </a:t>
            </a:r>
            <a:r>
              <a:rPr lang="en-US" dirty="0"/>
              <a:t>to price changes</a:t>
            </a:r>
          </a:p>
        </p:txBody>
      </p:sp>
      <p:sp>
        <p:nvSpPr>
          <p:cNvPr id="3" name="Content Placeholder 2">
            <a:extLst>
              <a:ext uri="{FF2B5EF4-FFF2-40B4-BE49-F238E27FC236}">
                <a16:creationId xmlns:a16="http://schemas.microsoft.com/office/drawing/2014/main" id="{6265540B-C8EB-2B59-2BFD-49434EB83768}"/>
              </a:ext>
            </a:extLst>
          </p:cNvPr>
          <p:cNvSpPr>
            <a:spLocks noGrp="1"/>
          </p:cNvSpPr>
          <p:nvPr>
            <p:ph idx="1"/>
          </p:nvPr>
        </p:nvSpPr>
        <p:spPr/>
        <p:txBody>
          <a:bodyPr>
            <a:normAutofit lnSpcReduction="10000"/>
          </a:bodyPr>
          <a:lstStyle/>
          <a:p>
            <a:r>
              <a:rPr lang="en-US" dirty="0"/>
              <a:t>Lots of substitutes for the good, or very few?</a:t>
            </a:r>
          </a:p>
          <a:p>
            <a:pPr lvl="1"/>
            <a:r>
              <a:rPr lang="en-US" dirty="0"/>
              <a:t>Prescription medication, or running shoes?</a:t>
            </a:r>
          </a:p>
          <a:p>
            <a:r>
              <a:rPr lang="en-US" dirty="0"/>
              <a:t>A narrowly defined market, or a broadly defined market?</a:t>
            </a:r>
          </a:p>
          <a:p>
            <a:pPr lvl="1"/>
            <a:r>
              <a:rPr lang="en-US" dirty="0"/>
              <a:t>Ben &amp; Jerry’s ice cream, or ice cream</a:t>
            </a:r>
          </a:p>
          <a:p>
            <a:r>
              <a:rPr lang="en-US" dirty="0"/>
              <a:t>A short time-frame, or a long one</a:t>
            </a:r>
          </a:p>
          <a:p>
            <a:pPr lvl="1"/>
            <a:r>
              <a:rPr lang="en-US" dirty="0"/>
              <a:t>Measured over a week, or a year?</a:t>
            </a:r>
          </a:p>
          <a:p>
            <a:r>
              <a:rPr lang="en-US" dirty="0"/>
              <a:t>A big fraction of the </a:t>
            </a:r>
            <a:r>
              <a:rPr lang="en-US" dirty="0" err="1"/>
              <a:t>hh</a:t>
            </a:r>
            <a:r>
              <a:rPr lang="en-US" dirty="0"/>
              <a:t> budget, or a small fraction?</a:t>
            </a:r>
          </a:p>
          <a:p>
            <a:pPr lvl="1"/>
            <a:r>
              <a:rPr lang="en-US" dirty="0"/>
              <a:t>A car, or table salt?</a:t>
            </a:r>
          </a:p>
          <a:p>
            <a:r>
              <a:rPr lang="en-US" dirty="0"/>
              <a:t>A necessity, or a discretionary purchase/luxury?</a:t>
            </a:r>
          </a:p>
          <a:p>
            <a:pPr lvl="1"/>
            <a:r>
              <a:rPr lang="en-US" dirty="0"/>
              <a:t>Gas for heating, or gold jewelry?</a:t>
            </a:r>
          </a:p>
          <a:p>
            <a:pPr marL="0" indent="0">
              <a:buNone/>
            </a:pPr>
            <a:endParaRPr lang="en-US" dirty="0"/>
          </a:p>
        </p:txBody>
      </p:sp>
    </p:spTree>
    <p:extLst>
      <p:ext uri="{BB962C8B-B14F-4D97-AF65-F5344CB8AC3E}">
        <p14:creationId xmlns:p14="http://schemas.microsoft.com/office/powerpoint/2010/main" val="35609797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EE5F-62D4-9106-3766-2D25FAF7197A}"/>
              </a:ext>
            </a:extLst>
          </p:cNvPr>
          <p:cNvSpPr>
            <a:spLocks noGrp="1"/>
          </p:cNvSpPr>
          <p:nvPr>
            <p:ph type="title"/>
          </p:nvPr>
        </p:nvSpPr>
        <p:spPr/>
        <p:txBody>
          <a:bodyPr/>
          <a:lstStyle/>
          <a:p>
            <a:pPr algn="ctr"/>
            <a:r>
              <a:rPr lang="en-US" dirty="0"/>
              <a:t>When do we expect demand to be elastic?</a:t>
            </a:r>
            <a:br>
              <a:rPr lang="en-US" dirty="0"/>
            </a:br>
            <a:r>
              <a:rPr lang="en-US" dirty="0"/>
              <a:t>That is, very sensitive to price changes</a:t>
            </a:r>
          </a:p>
        </p:txBody>
      </p:sp>
      <p:sp>
        <p:nvSpPr>
          <p:cNvPr id="3" name="Content Placeholder 2">
            <a:extLst>
              <a:ext uri="{FF2B5EF4-FFF2-40B4-BE49-F238E27FC236}">
                <a16:creationId xmlns:a16="http://schemas.microsoft.com/office/drawing/2014/main" id="{6265540B-C8EB-2B59-2BFD-49434EB83768}"/>
              </a:ext>
            </a:extLst>
          </p:cNvPr>
          <p:cNvSpPr>
            <a:spLocks noGrp="1"/>
          </p:cNvSpPr>
          <p:nvPr>
            <p:ph idx="1"/>
          </p:nvPr>
        </p:nvSpPr>
        <p:spPr/>
        <p:txBody>
          <a:bodyPr>
            <a:normAutofit lnSpcReduction="10000"/>
          </a:bodyPr>
          <a:lstStyle/>
          <a:p>
            <a:r>
              <a:rPr lang="en-US" dirty="0">
                <a:solidFill>
                  <a:srgbClr val="F86DFF"/>
                </a:solidFill>
              </a:rPr>
              <a:t>Lots of substitutes </a:t>
            </a:r>
            <a:r>
              <a:rPr lang="en-US" dirty="0"/>
              <a:t>for the good, or very few?</a:t>
            </a:r>
          </a:p>
          <a:p>
            <a:pPr lvl="1"/>
            <a:r>
              <a:rPr lang="en-US" dirty="0">
                <a:solidFill>
                  <a:srgbClr val="F86DFF"/>
                </a:solidFill>
              </a:rPr>
              <a:t>Running shoes</a:t>
            </a:r>
            <a:r>
              <a:rPr lang="en-US" dirty="0"/>
              <a:t>, or a specific medication?</a:t>
            </a:r>
          </a:p>
          <a:p>
            <a:r>
              <a:rPr lang="en-US" dirty="0"/>
              <a:t>A </a:t>
            </a:r>
            <a:r>
              <a:rPr lang="en-US" dirty="0">
                <a:solidFill>
                  <a:srgbClr val="F86DFF"/>
                </a:solidFill>
              </a:rPr>
              <a:t>narrowly defined market</a:t>
            </a:r>
            <a:r>
              <a:rPr lang="en-US" dirty="0"/>
              <a:t>, or a broadly defined market?</a:t>
            </a:r>
          </a:p>
          <a:p>
            <a:pPr lvl="1"/>
            <a:r>
              <a:rPr lang="en-US" dirty="0">
                <a:solidFill>
                  <a:srgbClr val="F86DFF"/>
                </a:solidFill>
              </a:rPr>
              <a:t>Ben &amp; Jerry’s ice cream</a:t>
            </a:r>
            <a:r>
              <a:rPr lang="en-US" dirty="0"/>
              <a:t>, or ice cream?  </a:t>
            </a:r>
            <a:r>
              <a:rPr lang="en-US" dirty="0">
                <a:solidFill>
                  <a:srgbClr val="F86DFF"/>
                </a:solidFill>
              </a:rPr>
              <a:t>Comes down to substitutes again</a:t>
            </a:r>
            <a:r>
              <a:rPr lang="en-US" dirty="0"/>
              <a:t> </a:t>
            </a:r>
          </a:p>
          <a:p>
            <a:r>
              <a:rPr lang="en-US" dirty="0"/>
              <a:t>A short time-frame, or a </a:t>
            </a:r>
            <a:r>
              <a:rPr lang="en-US" dirty="0">
                <a:solidFill>
                  <a:srgbClr val="F86DFF"/>
                </a:solidFill>
              </a:rPr>
              <a:t>long one</a:t>
            </a:r>
          </a:p>
          <a:p>
            <a:pPr lvl="1"/>
            <a:r>
              <a:rPr lang="en-US" dirty="0"/>
              <a:t>Measured over a week, </a:t>
            </a:r>
            <a:r>
              <a:rPr lang="en-US" dirty="0">
                <a:solidFill>
                  <a:srgbClr val="F86DFF"/>
                </a:solidFill>
              </a:rPr>
              <a:t>or a year</a:t>
            </a:r>
            <a:r>
              <a:rPr lang="en-US" dirty="0"/>
              <a:t>?  </a:t>
            </a:r>
            <a:r>
              <a:rPr lang="en-US" dirty="0">
                <a:solidFill>
                  <a:srgbClr val="F86DFF"/>
                </a:solidFill>
              </a:rPr>
              <a:t>Easier to adjust in LR</a:t>
            </a:r>
          </a:p>
          <a:p>
            <a:r>
              <a:rPr lang="en-US" dirty="0">
                <a:solidFill>
                  <a:srgbClr val="F86DFF"/>
                </a:solidFill>
              </a:rPr>
              <a:t>A big fraction of the </a:t>
            </a:r>
            <a:r>
              <a:rPr lang="en-US" dirty="0" err="1">
                <a:solidFill>
                  <a:srgbClr val="F86DFF"/>
                </a:solidFill>
              </a:rPr>
              <a:t>hh</a:t>
            </a:r>
            <a:r>
              <a:rPr lang="en-US" dirty="0">
                <a:solidFill>
                  <a:srgbClr val="F86DFF"/>
                </a:solidFill>
              </a:rPr>
              <a:t> budget</a:t>
            </a:r>
            <a:r>
              <a:rPr lang="en-US" dirty="0"/>
              <a:t>, or a small fraction?</a:t>
            </a:r>
          </a:p>
          <a:p>
            <a:pPr lvl="1"/>
            <a:r>
              <a:rPr lang="en-US" dirty="0">
                <a:solidFill>
                  <a:srgbClr val="F86DFF"/>
                </a:solidFill>
              </a:rPr>
              <a:t>A car</a:t>
            </a:r>
            <a:r>
              <a:rPr lang="en-US" dirty="0"/>
              <a:t>, or table salt? Imagine the tiny price of salt doubles. Who cares?</a:t>
            </a:r>
          </a:p>
          <a:p>
            <a:r>
              <a:rPr lang="en-US" dirty="0"/>
              <a:t>A necessity, or a </a:t>
            </a:r>
            <a:r>
              <a:rPr lang="en-US" dirty="0">
                <a:solidFill>
                  <a:srgbClr val="F86DFF"/>
                </a:solidFill>
              </a:rPr>
              <a:t>discretionary purchase</a:t>
            </a:r>
            <a:r>
              <a:rPr lang="en-US" dirty="0"/>
              <a:t>?</a:t>
            </a:r>
          </a:p>
          <a:p>
            <a:pPr lvl="1"/>
            <a:r>
              <a:rPr lang="en-US" dirty="0"/>
              <a:t>Heat, or </a:t>
            </a:r>
            <a:r>
              <a:rPr lang="en-US" dirty="0">
                <a:solidFill>
                  <a:srgbClr val="F86DFF"/>
                </a:solidFill>
              </a:rPr>
              <a:t>gold jewelry</a:t>
            </a:r>
            <a:r>
              <a:rPr lang="en-US" dirty="0"/>
              <a:t>?  </a:t>
            </a:r>
            <a:r>
              <a:rPr lang="en-US" dirty="0">
                <a:solidFill>
                  <a:srgbClr val="F86DFF"/>
                </a:solidFill>
              </a:rPr>
              <a:t>It’s a lot easier to do without the jewelry</a:t>
            </a:r>
          </a:p>
          <a:p>
            <a:pPr marL="0" indent="0">
              <a:buNone/>
            </a:pPr>
            <a:endParaRPr lang="en-US" dirty="0"/>
          </a:p>
        </p:txBody>
      </p:sp>
      <p:sp>
        <p:nvSpPr>
          <p:cNvPr id="4" name="TextBox 3">
            <a:extLst>
              <a:ext uri="{FF2B5EF4-FFF2-40B4-BE49-F238E27FC236}">
                <a16:creationId xmlns:a16="http://schemas.microsoft.com/office/drawing/2014/main" id="{B1A61F25-DA32-C939-276D-AF6A2B0A306F}"/>
              </a:ext>
            </a:extLst>
          </p:cNvPr>
          <p:cNvSpPr txBox="1"/>
          <p:nvPr/>
        </p:nvSpPr>
        <p:spPr>
          <a:xfrm>
            <a:off x="9683262" y="3962400"/>
            <a:ext cx="1670538" cy="369332"/>
          </a:xfrm>
          <a:prstGeom prst="rect">
            <a:avLst/>
          </a:prstGeom>
          <a:noFill/>
        </p:spPr>
        <p:txBody>
          <a:bodyPr wrap="square" rtlCol="0">
            <a:spAutoFit/>
          </a:bodyPr>
          <a:lstStyle/>
          <a:p>
            <a:r>
              <a:rPr lang="en-US" dirty="0">
                <a:solidFill>
                  <a:srgbClr val="F86DFF"/>
                </a:solidFill>
              </a:rPr>
              <a:t>Pink is ELASTIC</a:t>
            </a:r>
          </a:p>
        </p:txBody>
      </p:sp>
    </p:spTree>
    <p:extLst>
      <p:ext uri="{BB962C8B-B14F-4D97-AF65-F5344CB8AC3E}">
        <p14:creationId xmlns:p14="http://schemas.microsoft.com/office/powerpoint/2010/main" val="29889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20E0-32A7-A557-E2C6-D0B966F3080D}"/>
              </a:ext>
            </a:extLst>
          </p:cNvPr>
          <p:cNvSpPr>
            <a:spLocks noGrp="1"/>
          </p:cNvSpPr>
          <p:nvPr>
            <p:ph type="title"/>
          </p:nvPr>
        </p:nvSpPr>
        <p:spPr/>
        <p:txBody>
          <a:bodyPr>
            <a:normAutofit/>
          </a:bodyPr>
          <a:lstStyle/>
          <a:p>
            <a:r>
              <a:rPr lang="en-US" sz="3600" dirty="0"/>
              <a:t>This demand curve’s equation is </a:t>
            </a:r>
            <a:r>
              <a:rPr lang="en-US" sz="3600" dirty="0" err="1"/>
              <a:t>Qd</a:t>
            </a:r>
            <a:r>
              <a:rPr lang="en-US" sz="3600" dirty="0"/>
              <a:t> = 200 – 5P</a:t>
            </a:r>
          </a:p>
        </p:txBody>
      </p:sp>
      <p:sp>
        <p:nvSpPr>
          <p:cNvPr id="3" name="Content Placeholder 2">
            <a:extLst>
              <a:ext uri="{FF2B5EF4-FFF2-40B4-BE49-F238E27FC236}">
                <a16:creationId xmlns:a16="http://schemas.microsoft.com/office/drawing/2014/main" id="{DAD4427F-1484-5DE7-8495-CD5137B60DC8}"/>
              </a:ext>
            </a:extLst>
          </p:cNvPr>
          <p:cNvSpPr>
            <a:spLocks noGrp="1"/>
          </p:cNvSpPr>
          <p:nvPr>
            <p:ph idx="4294967295"/>
          </p:nvPr>
        </p:nvSpPr>
        <p:spPr>
          <a:xfrm>
            <a:off x="0" y="1580305"/>
            <a:ext cx="7089569" cy="4912570"/>
          </a:xfrm>
        </p:spPr>
        <p:txBody>
          <a:bodyPr>
            <a:normAutofit fontScale="70000" lnSpcReduction="20000"/>
          </a:bodyPr>
          <a:lstStyle/>
          <a:p>
            <a:pPr marL="0" indent="0">
              <a:buNone/>
            </a:pPr>
            <a:r>
              <a:rPr lang="en-US" dirty="0"/>
              <a:t>	</a:t>
            </a:r>
          </a:p>
          <a:p>
            <a:pPr marL="0" indent="0">
              <a:buNone/>
            </a:pPr>
            <a:r>
              <a:rPr lang="en-US" dirty="0"/>
              <a:t>	           P					</a:t>
            </a:r>
          </a:p>
          <a:p>
            <a:pPr marL="0" indent="0">
              <a:buNone/>
            </a:pPr>
            <a:r>
              <a:rPr lang="en-US" dirty="0"/>
              <a:t>	</a:t>
            </a:r>
          </a:p>
          <a:p>
            <a:pPr marL="0" indent="0">
              <a:buNone/>
            </a:pPr>
            <a:endParaRPr lang="en-US" dirty="0"/>
          </a:p>
          <a:p>
            <a:pPr marL="0" indent="0">
              <a:buNone/>
            </a:pPr>
            <a:r>
              <a:rPr lang="en-US" dirty="0"/>
              <a:t>	</a:t>
            </a:r>
          </a:p>
          <a:p>
            <a:pPr marL="0" indent="0">
              <a:buNone/>
            </a:pPr>
            <a:r>
              <a:rPr lang="en-US" dirty="0"/>
              <a:t>	       </a:t>
            </a:r>
          </a:p>
          <a:p>
            <a:pPr marL="0" indent="0">
              <a:buNone/>
            </a:pPr>
            <a:r>
              <a:rPr lang="en-US" dirty="0"/>
              <a:t>	          40</a:t>
            </a:r>
          </a:p>
          <a:p>
            <a:pPr marL="0" indent="0">
              <a:buNone/>
            </a:pPr>
            <a:endParaRPr lang="en-US" dirty="0"/>
          </a:p>
          <a:p>
            <a:pPr marL="0" indent="0">
              <a:buNone/>
            </a:pPr>
            <a:r>
              <a:rPr lang="en-US" dirty="0"/>
              <a:t>	          30</a:t>
            </a:r>
          </a:p>
          <a:p>
            <a:pPr marL="0" indent="0">
              <a:buNone/>
            </a:pPr>
            <a:r>
              <a:rPr lang="en-US" dirty="0"/>
              <a:t>	          25		</a:t>
            </a:r>
          </a:p>
          <a:p>
            <a:pPr marL="0" indent="0">
              <a:buNone/>
            </a:pPr>
            <a:r>
              <a:rPr lang="en-US" dirty="0"/>
              <a:t>			</a:t>
            </a:r>
          </a:p>
          <a:p>
            <a:pPr marL="0" indent="0">
              <a:buNone/>
            </a:pPr>
            <a:r>
              <a:rPr lang="en-US" dirty="0"/>
              <a:t>				</a:t>
            </a:r>
          </a:p>
          <a:p>
            <a:pPr marL="0" indent="0">
              <a:buNone/>
            </a:pPr>
            <a:r>
              <a:rPr lang="en-US" dirty="0"/>
              <a:t>					          </a:t>
            </a:r>
          </a:p>
          <a:p>
            <a:pPr marL="0" indent="0">
              <a:buNone/>
            </a:pPr>
            <a:r>
              <a:rPr lang="en-US" dirty="0"/>
              <a:t>			   50        75		   200    Q</a:t>
            </a:r>
          </a:p>
        </p:txBody>
      </p:sp>
      <p:cxnSp>
        <p:nvCxnSpPr>
          <p:cNvPr id="5" name="Straight Connector 4">
            <a:extLst>
              <a:ext uri="{FF2B5EF4-FFF2-40B4-BE49-F238E27FC236}">
                <a16:creationId xmlns:a16="http://schemas.microsoft.com/office/drawing/2014/main" id="{F7C5184C-722A-8B2B-204D-6491540770A7}"/>
              </a:ext>
            </a:extLst>
          </p:cNvPr>
          <p:cNvCxnSpPr>
            <a:cxnSpLocks/>
          </p:cNvCxnSpPr>
          <p:nvPr/>
        </p:nvCxnSpPr>
        <p:spPr>
          <a:xfrm>
            <a:off x="2018805" y="2006930"/>
            <a:ext cx="0" cy="4025734"/>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a:extLst>
              <a:ext uri="{FF2B5EF4-FFF2-40B4-BE49-F238E27FC236}">
                <a16:creationId xmlns:a16="http://schemas.microsoft.com/office/drawing/2014/main" id="{97DB2FEE-C1E7-8E0D-C691-65A09F5E78B7}"/>
              </a:ext>
            </a:extLst>
          </p:cNvPr>
          <p:cNvCxnSpPr>
            <a:cxnSpLocks/>
          </p:cNvCxnSpPr>
          <p:nvPr/>
        </p:nvCxnSpPr>
        <p:spPr>
          <a:xfrm>
            <a:off x="2018805" y="6032664"/>
            <a:ext cx="4465122" cy="0"/>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a:extLst>
              <a:ext uri="{FF2B5EF4-FFF2-40B4-BE49-F238E27FC236}">
                <a16:creationId xmlns:a16="http://schemas.microsoft.com/office/drawing/2014/main" id="{EEC39F18-69EB-9A82-37EF-FB147B7137CB}"/>
              </a:ext>
            </a:extLst>
          </p:cNvPr>
          <p:cNvCxnSpPr>
            <a:cxnSpLocks/>
          </p:cNvCxnSpPr>
          <p:nvPr/>
        </p:nvCxnSpPr>
        <p:spPr>
          <a:xfrm flipH="1" flipV="1">
            <a:off x="1995054" y="3777901"/>
            <a:ext cx="3930733" cy="2254763"/>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AFAF5C9-D1EA-2223-5354-DE84AA7E69DF}"/>
              </a:ext>
            </a:extLst>
          </p:cNvPr>
          <p:cNvSpPr txBox="1"/>
          <p:nvPr/>
        </p:nvSpPr>
        <p:spPr>
          <a:xfrm>
            <a:off x="7647710" y="2006930"/>
            <a:ext cx="4286992" cy="4370427"/>
          </a:xfrm>
          <a:prstGeom prst="rect">
            <a:avLst/>
          </a:prstGeom>
          <a:noFill/>
        </p:spPr>
        <p:txBody>
          <a:bodyPr wrap="square" rtlCol="0">
            <a:spAutoFit/>
          </a:bodyPr>
          <a:lstStyle/>
          <a:p>
            <a:r>
              <a:rPr lang="en-US" sz="2000" dirty="0"/>
              <a:t>Calculate price elasticity of demand between P</a:t>
            </a:r>
            <a:r>
              <a:rPr lang="en-US" sz="2000" baseline="-25000" dirty="0"/>
              <a:t>1</a:t>
            </a:r>
            <a:r>
              <a:rPr lang="en-US" sz="2000" dirty="0"/>
              <a:t> = 30 and P</a:t>
            </a:r>
            <a:r>
              <a:rPr lang="en-US" sz="2000" baseline="-25000" dirty="0"/>
              <a:t>2</a:t>
            </a:r>
            <a:r>
              <a:rPr lang="en-US" sz="2000" dirty="0"/>
              <a:t> = 25.</a:t>
            </a:r>
          </a:p>
          <a:p>
            <a:endParaRPr lang="en-US" sz="2000" dirty="0"/>
          </a:p>
          <a:p>
            <a:r>
              <a:rPr lang="en-US" sz="2000" dirty="0"/>
              <a:t>Using the demand equation, you can find the corresponding Q values:</a:t>
            </a:r>
          </a:p>
          <a:p>
            <a:r>
              <a:rPr lang="en-US" sz="2000" dirty="0"/>
              <a:t>Q</a:t>
            </a:r>
            <a:r>
              <a:rPr lang="en-US" sz="2000" baseline="-25000" dirty="0"/>
              <a:t>1</a:t>
            </a:r>
            <a:r>
              <a:rPr lang="en-US" sz="2000" dirty="0"/>
              <a:t> = 50 and Q</a:t>
            </a:r>
            <a:r>
              <a:rPr lang="en-US" sz="2000" baseline="-25000" dirty="0"/>
              <a:t>2</a:t>
            </a:r>
            <a:r>
              <a:rPr lang="en-US" sz="2000" dirty="0"/>
              <a:t> = 75</a:t>
            </a:r>
          </a:p>
          <a:p>
            <a:endParaRPr lang="en-US" sz="2000" dirty="0"/>
          </a:p>
          <a:p>
            <a:r>
              <a:rPr lang="en-US" sz="2000" dirty="0" err="1"/>
              <a:t>Elast</a:t>
            </a:r>
            <a:r>
              <a:rPr lang="en-US" sz="2000" dirty="0"/>
              <a:t>. =  </a:t>
            </a:r>
            <a:r>
              <a:rPr lang="en-US" sz="2000" u="sng" dirty="0"/>
              <a:t>25/[(50 + 75)/2]</a:t>
            </a:r>
            <a:r>
              <a:rPr lang="en-US" sz="2000" dirty="0"/>
              <a:t> = </a:t>
            </a:r>
            <a:r>
              <a:rPr lang="en-US" sz="2000" u="sng" dirty="0"/>
              <a:t>%∆Q</a:t>
            </a:r>
          </a:p>
          <a:p>
            <a:r>
              <a:rPr lang="en-US" sz="2000" dirty="0"/>
              <a:t>               5/[(30 + 25)/2]       %∆P</a:t>
            </a:r>
          </a:p>
          <a:p>
            <a:endParaRPr lang="en-US" sz="2000" dirty="0"/>
          </a:p>
          <a:p>
            <a:r>
              <a:rPr lang="en-US" sz="2000" dirty="0" err="1"/>
              <a:t>Elast</a:t>
            </a:r>
            <a:r>
              <a:rPr lang="en-US" sz="2000" dirty="0"/>
              <a:t>. = .4/.18 = 2.2</a:t>
            </a:r>
          </a:p>
          <a:p>
            <a:endParaRPr lang="en-US" sz="2000" dirty="0"/>
          </a:p>
          <a:p>
            <a:r>
              <a:rPr lang="en-US" sz="2000" dirty="0"/>
              <a:t>That’s “elastic” demand because &gt; 1</a:t>
            </a:r>
          </a:p>
          <a:p>
            <a:endParaRPr lang="en-US" dirty="0"/>
          </a:p>
        </p:txBody>
      </p:sp>
      <mc:AlternateContent xmlns:mc="http://schemas.openxmlformats.org/markup-compatibility/2006" xmlns:p14="http://schemas.microsoft.com/office/powerpoint/2010/main">
        <mc:Choice Requires="p14">
          <p:contentPart p14:bwMode="auto" r:id="rId2">
            <p14:nvContentPartPr>
              <p14:cNvPr id="14" name="Ink 13">
                <a:extLst>
                  <a:ext uri="{FF2B5EF4-FFF2-40B4-BE49-F238E27FC236}">
                    <a16:creationId xmlns:a16="http://schemas.microsoft.com/office/drawing/2014/main" id="{4565E73E-AD46-667B-FBA0-1285A87B7FF6}"/>
                  </a:ext>
                </a:extLst>
              </p14:cNvPr>
              <p14:cNvContentPartPr/>
              <p14:nvPr/>
            </p14:nvContentPartPr>
            <p14:xfrm>
              <a:off x="2030241" y="4424629"/>
              <a:ext cx="131040" cy="360"/>
            </p14:xfrm>
          </p:contentPart>
        </mc:Choice>
        <mc:Fallback xmlns="">
          <p:pic>
            <p:nvPicPr>
              <p:cNvPr id="14" name="Ink 13">
                <a:extLst>
                  <a:ext uri="{FF2B5EF4-FFF2-40B4-BE49-F238E27FC236}">
                    <a16:creationId xmlns:a16="http://schemas.microsoft.com/office/drawing/2014/main" id="{4565E73E-AD46-667B-FBA0-1285A87B7FF6}"/>
                  </a:ext>
                </a:extLst>
              </p:cNvPr>
              <p:cNvPicPr/>
              <p:nvPr/>
            </p:nvPicPr>
            <p:blipFill>
              <a:blip r:embed="rId3"/>
              <a:stretch>
                <a:fillRect/>
              </a:stretch>
            </p:blipFill>
            <p:spPr>
              <a:xfrm>
                <a:off x="2021601" y="4415629"/>
                <a:ext cx="14868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5" name="Ink 14">
                <a:extLst>
                  <a:ext uri="{FF2B5EF4-FFF2-40B4-BE49-F238E27FC236}">
                    <a16:creationId xmlns:a16="http://schemas.microsoft.com/office/drawing/2014/main" id="{A1D62AF2-B936-9EFB-9B85-4A6EE8D22323}"/>
                  </a:ext>
                </a:extLst>
              </p14:cNvPr>
              <p14:cNvContentPartPr/>
              <p14:nvPr/>
            </p14:nvContentPartPr>
            <p14:xfrm>
              <a:off x="2023761" y="4724869"/>
              <a:ext cx="175320" cy="3240"/>
            </p14:xfrm>
          </p:contentPart>
        </mc:Choice>
        <mc:Fallback xmlns="">
          <p:pic>
            <p:nvPicPr>
              <p:cNvPr id="15" name="Ink 14">
                <a:extLst>
                  <a:ext uri="{FF2B5EF4-FFF2-40B4-BE49-F238E27FC236}">
                    <a16:creationId xmlns:a16="http://schemas.microsoft.com/office/drawing/2014/main" id="{A1D62AF2-B936-9EFB-9B85-4A6EE8D22323}"/>
                  </a:ext>
                </a:extLst>
              </p:cNvPr>
              <p:cNvPicPr/>
              <p:nvPr/>
            </p:nvPicPr>
            <p:blipFill>
              <a:blip r:embed="rId5"/>
              <a:stretch>
                <a:fillRect/>
              </a:stretch>
            </p:blipFill>
            <p:spPr>
              <a:xfrm>
                <a:off x="2014761" y="4716229"/>
                <a:ext cx="192960" cy="208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7" name="Ink 16">
                <a:extLst>
                  <a:ext uri="{FF2B5EF4-FFF2-40B4-BE49-F238E27FC236}">
                    <a16:creationId xmlns:a16="http://schemas.microsoft.com/office/drawing/2014/main" id="{4B8F4747-B94F-44BF-B405-C082DF1528D1}"/>
                  </a:ext>
                </a:extLst>
              </p14:cNvPr>
              <p14:cNvContentPartPr/>
              <p14:nvPr/>
            </p14:nvContentPartPr>
            <p14:xfrm>
              <a:off x="3695241" y="4718389"/>
              <a:ext cx="86400" cy="112320"/>
            </p14:xfrm>
          </p:contentPart>
        </mc:Choice>
        <mc:Fallback xmlns="">
          <p:pic>
            <p:nvPicPr>
              <p:cNvPr id="17" name="Ink 16">
                <a:extLst>
                  <a:ext uri="{FF2B5EF4-FFF2-40B4-BE49-F238E27FC236}">
                    <a16:creationId xmlns:a16="http://schemas.microsoft.com/office/drawing/2014/main" id="{4B8F4747-B94F-44BF-B405-C082DF1528D1}"/>
                  </a:ext>
                </a:extLst>
              </p:cNvPr>
              <p:cNvPicPr/>
              <p:nvPr/>
            </p:nvPicPr>
            <p:blipFill>
              <a:blip r:embed="rId9"/>
              <a:stretch>
                <a:fillRect/>
              </a:stretch>
            </p:blipFill>
            <p:spPr>
              <a:xfrm>
                <a:off x="3686601" y="4709749"/>
                <a:ext cx="104040" cy="1299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8" name="Ink 17">
                <a:extLst>
                  <a:ext uri="{FF2B5EF4-FFF2-40B4-BE49-F238E27FC236}">
                    <a16:creationId xmlns:a16="http://schemas.microsoft.com/office/drawing/2014/main" id="{E81776ED-250C-F301-36D0-8525666078BE}"/>
                  </a:ext>
                </a:extLst>
              </p14:cNvPr>
              <p14:cNvContentPartPr/>
              <p14:nvPr/>
            </p14:nvContentPartPr>
            <p14:xfrm>
              <a:off x="3194841" y="5901709"/>
              <a:ext cx="360" cy="140400"/>
            </p14:xfrm>
          </p:contentPart>
        </mc:Choice>
        <mc:Fallback xmlns="">
          <p:pic>
            <p:nvPicPr>
              <p:cNvPr id="18" name="Ink 17">
                <a:extLst>
                  <a:ext uri="{FF2B5EF4-FFF2-40B4-BE49-F238E27FC236}">
                    <a16:creationId xmlns:a16="http://schemas.microsoft.com/office/drawing/2014/main" id="{E81776ED-250C-F301-36D0-8525666078BE}"/>
                  </a:ext>
                </a:extLst>
              </p:cNvPr>
              <p:cNvPicPr/>
              <p:nvPr/>
            </p:nvPicPr>
            <p:blipFill>
              <a:blip r:embed="rId11"/>
              <a:stretch>
                <a:fillRect/>
              </a:stretch>
            </p:blipFill>
            <p:spPr>
              <a:xfrm>
                <a:off x="3186201" y="5893069"/>
                <a:ext cx="18000" cy="1580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Ink 18">
                <a:extLst>
                  <a:ext uri="{FF2B5EF4-FFF2-40B4-BE49-F238E27FC236}">
                    <a16:creationId xmlns:a16="http://schemas.microsoft.com/office/drawing/2014/main" id="{59BDF1A3-C012-F358-3C3C-DF4721DE6CA2}"/>
                  </a:ext>
                </a:extLst>
              </p14:cNvPr>
              <p14:cNvContentPartPr/>
              <p14:nvPr/>
            </p14:nvContentPartPr>
            <p14:xfrm>
              <a:off x="3853641" y="5870749"/>
              <a:ext cx="360" cy="166680"/>
            </p14:xfrm>
          </p:contentPart>
        </mc:Choice>
        <mc:Fallback xmlns="">
          <p:pic>
            <p:nvPicPr>
              <p:cNvPr id="19" name="Ink 18">
                <a:extLst>
                  <a:ext uri="{FF2B5EF4-FFF2-40B4-BE49-F238E27FC236}">
                    <a16:creationId xmlns:a16="http://schemas.microsoft.com/office/drawing/2014/main" id="{59BDF1A3-C012-F358-3C3C-DF4721DE6CA2}"/>
                  </a:ext>
                </a:extLst>
              </p:cNvPr>
              <p:cNvPicPr/>
              <p:nvPr/>
            </p:nvPicPr>
            <p:blipFill>
              <a:blip r:embed="rId13"/>
              <a:stretch>
                <a:fillRect/>
              </a:stretch>
            </p:blipFill>
            <p:spPr>
              <a:xfrm>
                <a:off x="3844641" y="5861749"/>
                <a:ext cx="18000" cy="1843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4" name="Ink 3">
                <a:extLst>
                  <a:ext uri="{FF2B5EF4-FFF2-40B4-BE49-F238E27FC236}">
                    <a16:creationId xmlns:a16="http://schemas.microsoft.com/office/drawing/2014/main" id="{EC25995A-21C8-40B4-89BE-61835D06141A}"/>
                  </a:ext>
                </a:extLst>
              </p14:cNvPr>
              <p14:cNvContentPartPr/>
              <p14:nvPr/>
            </p14:nvContentPartPr>
            <p14:xfrm>
              <a:off x="3099521" y="4415315"/>
              <a:ext cx="100440" cy="71280"/>
            </p14:xfrm>
          </p:contentPart>
        </mc:Choice>
        <mc:Fallback xmlns="">
          <p:pic>
            <p:nvPicPr>
              <p:cNvPr id="4" name="Ink 3">
                <a:extLst>
                  <a:ext uri="{FF2B5EF4-FFF2-40B4-BE49-F238E27FC236}">
                    <a16:creationId xmlns:a16="http://schemas.microsoft.com/office/drawing/2014/main" id="{EC25995A-21C8-40B4-89BE-61835D06141A}"/>
                  </a:ext>
                </a:extLst>
              </p:cNvPr>
              <p:cNvPicPr/>
              <p:nvPr/>
            </p:nvPicPr>
            <p:blipFill>
              <a:blip r:embed="rId15"/>
              <a:stretch>
                <a:fillRect/>
              </a:stretch>
            </p:blipFill>
            <p:spPr>
              <a:xfrm>
                <a:off x="3081881" y="4397675"/>
                <a:ext cx="136080" cy="106920"/>
              </a:xfrm>
              <a:prstGeom prst="rect">
                <a:avLst/>
              </a:prstGeom>
            </p:spPr>
          </p:pic>
        </mc:Fallback>
      </mc:AlternateContent>
    </p:spTree>
    <p:extLst>
      <p:ext uri="{BB962C8B-B14F-4D97-AF65-F5344CB8AC3E}">
        <p14:creationId xmlns:p14="http://schemas.microsoft.com/office/powerpoint/2010/main" val="29160030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sp>
        <p:nvSpPr>
          <p:cNvPr id="5" name="TextBox 4">
            <a:extLst>
              <a:ext uri="{FF2B5EF4-FFF2-40B4-BE49-F238E27FC236}">
                <a16:creationId xmlns:a16="http://schemas.microsoft.com/office/drawing/2014/main" id="{D1DD4463-7625-B25C-68D9-506205A98E8C}"/>
              </a:ext>
            </a:extLst>
          </p:cNvPr>
          <p:cNvSpPr txBox="1"/>
          <p:nvPr/>
        </p:nvSpPr>
        <p:spPr>
          <a:xfrm>
            <a:off x="955965" y="556953"/>
            <a:ext cx="2809212" cy="646331"/>
          </a:xfrm>
          <a:prstGeom prst="rect">
            <a:avLst/>
          </a:prstGeom>
          <a:noFill/>
        </p:spPr>
        <p:txBody>
          <a:bodyPr wrap="square" rtlCol="0">
            <a:spAutoFit/>
          </a:bodyPr>
          <a:lstStyle/>
          <a:p>
            <a:r>
              <a:rPr lang="en-GB" dirty="0"/>
              <a:t>Figure 3.12 The Price Elasticity of Demand</a:t>
            </a:r>
          </a:p>
        </p:txBody>
      </p:sp>
      <p:pic>
        <p:nvPicPr>
          <p:cNvPr id="6" name="Picture 5">
            <a:extLst>
              <a:ext uri="{FF2B5EF4-FFF2-40B4-BE49-F238E27FC236}">
                <a16:creationId xmlns:a16="http://schemas.microsoft.com/office/drawing/2014/main" id="{536B6721-E628-9EFE-813B-FA5B8566C901}"/>
              </a:ext>
            </a:extLst>
          </p:cNvPr>
          <p:cNvPicPr>
            <a:picLocks noChangeAspect="1"/>
          </p:cNvPicPr>
          <p:nvPr/>
        </p:nvPicPr>
        <p:blipFill>
          <a:blip r:embed="rId2"/>
          <a:stretch>
            <a:fillRect/>
          </a:stretch>
        </p:blipFill>
        <p:spPr>
          <a:xfrm>
            <a:off x="3839584" y="229565"/>
            <a:ext cx="5612078" cy="6398869"/>
          </a:xfrm>
          <a:prstGeom prst="rect">
            <a:avLst/>
          </a:prstGeom>
        </p:spPr>
      </p:pic>
    </p:spTree>
    <p:extLst>
      <p:ext uri="{BB962C8B-B14F-4D97-AF65-F5344CB8AC3E}">
        <p14:creationId xmlns:p14="http://schemas.microsoft.com/office/powerpoint/2010/main" val="54541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FC36-A0D1-B869-DA7C-BDF69CA0A440}"/>
              </a:ext>
            </a:extLst>
          </p:cNvPr>
          <p:cNvSpPr>
            <a:spLocks noGrp="1"/>
          </p:cNvSpPr>
          <p:nvPr>
            <p:ph type="title"/>
          </p:nvPr>
        </p:nvSpPr>
        <p:spPr/>
        <p:txBody>
          <a:bodyPr/>
          <a:lstStyle/>
          <a:p>
            <a:pPr algn="ctr"/>
            <a:r>
              <a:rPr lang="en-US" dirty="0"/>
              <a:t>On to market exchange</a:t>
            </a:r>
          </a:p>
        </p:txBody>
      </p:sp>
      <p:sp>
        <p:nvSpPr>
          <p:cNvPr id="3" name="Content Placeholder 2">
            <a:extLst>
              <a:ext uri="{FF2B5EF4-FFF2-40B4-BE49-F238E27FC236}">
                <a16:creationId xmlns:a16="http://schemas.microsoft.com/office/drawing/2014/main" id="{F7364C15-C0E6-C889-B1CC-5050B1BB8AB9}"/>
              </a:ext>
            </a:extLst>
          </p:cNvPr>
          <p:cNvSpPr>
            <a:spLocks noGrp="1"/>
          </p:cNvSpPr>
          <p:nvPr>
            <p:ph idx="1"/>
          </p:nvPr>
        </p:nvSpPr>
        <p:spPr/>
        <p:txBody>
          <a:bodyPr/>
          <a:lstStyle/>
          <a:p>
            <a:r>
              <a:rPr lang="en-US" dirty="0"/>
              <a:t>The Circular Flow diagram is useful in both Micro and Macro</a:t>
            </a:r>
          </a:p>
          <a:p>
            <a:r>
              <a:rPr lang="en-US" dirty="0"/>
              <a:t>Macro is all about the circularity of the economy</a:t>
            </a:r>
          </a:p>
          <a:p>
            <a:pPr marL="0" indent="0">
              <a:buNone/>
            </a:pPr>
            <a:endParaRPr lang="en-US" dirty="0"/>
          </a:p>
          <a:p>
            <a:r>
              <a:rPr lang="en-US" dirty="0"/>
              <a:t>In Micro, the model highlights who is selling and who is buying.</a:t>
            </a:r>
          </a:p>
          <a:p>
            <a:r>
              <a:rPr lang="en-US" dirty="0"/>
              <a:t>And that income itself is an outcome of market exchange</a:t>
            </a:r>
          </a:p>
        </p:txBody>
      </p:sp>
    </p:spTree>
    <p:extLst>
      <p:ext uri="{BB962C8B-B14F-4D97-AF65-F5344CB8AC3E}">
        <p14:creationId xmlns:p14="http://schemas.microsoft.com/office/powerpoint/2010/main" val="36524031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631E-2DD2-FFA0-7BDC-865FFD3670B4}"/>
              </a:ext>
            </a:extLst>
          </p:cNvPr>
          <p:cNvSpPr>
            <a:spLocks noGrp="1"/>
          </p:cNvSpPr>
          <p:nvPr>
            <p:ph type="title"/>
          </p:nvPr>
        </p:nvSpPr>
        <p:spPr/>
        <p:txBody>
          <a:bodyPr/>
          <a:lstStyle/>
          <a:p>
            <a:r>
              <a:rPr lang="en-US" dirty="0"/>
              <a:t>How elasticity affects firm revenue</a:t>
            </a:r>
          </a:p>
        </p:txBody>
      </p:sp>
      <p:sp>
        <p:nvSpPr>
          <p:cNvPr id="3" name="Content Placeholder 2">
            <a:extLst>
              <a:ext uri="{FF2B5EF4-FFF2-40B4-BE49-F238E27FC236}">
                <a16:creationId xmlns:a16="http://schemas.microsoft.com/office/drawing/2014/main" id="{D59B6437-B41A-A982-0B81-F1DB831D3976}"/>
              </a:ext>
            </a:extLst>
          </p:cNvPr>
          <p:cNvSpPr>
            <a:spLocks noGrp="1"/>
          </p:cNvSpPr>
          <p:nvPr>
            <p:ph idx="1"/>
          </p:nvPr>
        </p:nvSpPr>
        <p:spPr/>
        <p:txBody>
          <a:bodyPr/>
          <a:lstStyle/>
          <a:p>
            <a:r>
              <a:rPr lang="en-US" dirty="0"/>
              <a:t>Total revenue earned by firms (money coming in) in a particular market = P x total Q sold of the good or service</a:t>
            </a:r>
          </a:p>
          <a:p>
            <a:pPr marL="0" indent="0">
              <a:buNone/>
            </a:pPr>
            <a:endParaRPr lang="en-US" dirty="0"/>
          </a:p>
          <a:p>
            <a:r>
              <a:rPr lang="en-US" dirty="0"/>
              <a:t>You can see revenue as an area at each point on the demand curve</a:t>
            </a:r>
          </a:p>
        </p:txBody>
      </p:sp>
    </p:spTree>
    <p:extLst>
      <p:ext uri="{BB962C8B-B14F-4D97-AF65-F5344CB8AC3E}">
        <p14:creationId xmlns:p14="http://schemas.microsoft.com/office/powerpoint/2010/main" val="33203471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sp>
        <p:nvSpPr>
          <p:cNvPr id="5" name="TextBox 4">
            <a:extLst>
              <a:ext uri="{FF2B5EF4-FFF2-40B4-BE49-F238E27FC236}">
                <a16:creationId xmlns:a16="http://schemas.microsoft.com/office/drawing/2014/main" id="{D1DD4463-7625-B25C-68D9-506205A98E8C}"/>
              </a:ext>
            </a:extLst>
          </p:cNvPr>
          <p:cNvSpPr txBox="1"/>
          <p:nvPr/>
        </p:nvSpPr>
        <p:spPr>
          <a:xfrm>
            <a:off x="955964" y="556953"/>
            <a:ext cx="6874625" cy="369332"/>
          </a:xfrm>
          <a:prstGeom prst="rect">
            <a:avLst/>
          </a:prstGeom>
          <a:noFill/>
        </p:spPr>
        <p:txBody>
          <a:bodyPr wrap="square" rtlCol="0">
            <a:spAutoFit/>
          </a:bodyPr>
          <a:lstStyle/>
          <a:p>
            <a:r>
              <a:rPr lang="en-GB" dirty="0"/>
              <a:t>Figure 3.13 Total Expenditure</a:t>
            </a:r>
          </a:p>
        </p:txBody>
      </p:sp>
      <p:pic>
        <p:nvPicPr>
          <p:cNvPr id="4" name="Picture 3">
            <a:extLst>
              <a:ext uri="{FF2B5EF4-FFF2-40B4-BE49-F238E27FC236}">
                <a16:creationId xmlns:a16="http://schemas.microsoft.com/office/drawing/2014/main" id="{461ED065-D5D7-DB13-0308-35842B4DDB13}"/>
              </a:ext>
            </a:extLst>
          </p:cNvPr>
          <p:cNvPicPr>
            <a:picLocks noChangeAspect="1"/>
          </p:cNvPicPr>
          <p:nvPr/>
        </p:nvPicPr>
        <p:blipFill>
          <a:blip r:embed="rId2"/>
          <a:stretch>
            <a:fillRect/>
          </a:stretch>
        </p:blipFill>
        <p:spPr>
          <a:xfrm>
            <a:off x="2664178" y="1103489"/>
            <a:ext cx="6863644" cy="4651022"/>
          </a:xfrm>
          <a:prstGeom prst="rect">
            <a:avLst/>
          </a:prstGeom>
        </p:spPr>
      </p:pic>
      <p:sp>
        <p:nvSpPr>
          <p:cNvPr id="3" name="TextBox 2">
            <a:extLst>
              <a:ext uri="{FF2B5EF4-FFF2-40B4-BE49-F238E27FC236}">
                <a16:creationId xmlns:a16="http://schemas.microsoft.com/office/drawing/2014/main" id="{004B9706-55F8-1F7B-68A7-FAF73BFEB248}"/>
              </a:ext>
            </a:extLst>
          </p:cNvPr>
          <p:cNvSpPr txBox="1"/>
          <p:nvPr/>
        </p:nvSpPr>
        <p:spPr>
          <a:xfrm>
            <a:off x="7109909" y="1403524"/>
            <a:ext cx="3805052" cy="1200329"/>
          </a:xfrm>
          <a:prstGeom prst="rect">
            <a:avLst/>
          </a:prstGeom>
          <a:noFill/>
        </p:spPr>
        <p:txBody>
          <a:bodyPr wrap="square" rtlCol="0">
            <a:spAutoFit/>
          </a:bodyPr>
          <a:lstStyle/>
          <a:p>
            <a:r>
              <a:rPr lang="en-US" dirty="0"/>
              <a:t>The demand curve tells us that when price is 4, </a:t>
            </a:r>
            <a:r>
              <a:rPr lang="en-US" dirty="0" err="1"/>
              <a:t>Qd</a:t>
            </a:r>
            <a:r>
              <a:rPr lang="en-US" dirty="0"/>
              <a:t> is 100--the most that all firms together can sell at that price</a:t>
            </a:r>
          </a:p>
          <a:p>
            <a:endParaRPr lang="en-US" dirty="0"/>
          </a:p>
        </p:txBody>
      </p:sp>
    </p:spTree>
    <p:extLst>
      <p:ext uri="{BB962C8B-B14F-4D97-AF65-F5344CB8AC3E}">
        <p14:creationId xmlns:p14="http://schemas.microsoft.com/office/powerpoint/2010/main" val="7348518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sp>
        <p:nvSpPr>
          <p:cNvPr id="5" name="TextBox 4">
            <a:extLst>
              <a:ext uri="{FF2B5EF4-FFF2-40B4-BE49-F238E27FC236}">
                <a16:creationId xmlns:a16="http://schemas.microsoft.com/office/drawing/2014/main" id="{D1DD4463-7625-B25C-68D9-506205A98E8C}"/>
              </a:ext>
            </a:extLst>
          </p:cNvPr>
          <p:cNvSpPr txBox="1"/>
          <p:nvPr/>
        </p:nvSpPr>
        <p:spPr>
          <a:xfrm>
            <a:off x="955964" y="556953"/>
            <a:ext cx="8123868" cy="369332"/>
          </a:xfrm>
          <a:prstGeom prst="rect">
            <a:avLst/>
          </a:prstGeom>
          <a:noFill/>
        </p:spPr>
        <p:txBody>
          <a:bodyPr wrap="square" rtlCol="0">
            <a:spAutoFit/>
          </a:bodyPr>
          <a:lstStyle/>
          <a:p>
            <a:r>
              <a:rPr lang="en-GB" dirty="0"/>
              <a:t>Figure 3.14 How Total Expenditure Changes When Price Changes: Inelastic Demand</a:t>
            </a:r>
          </a:p>
        </p:txBody>
      </p:sp>
      <p:pic>
        <p:nvPicPr>
          <p:cNvPr id="6" name="Picture 5">
            <a:extLst>
              <a:ext uri="{FF2B5EF4-FFF2-40B4-BE49-F238E27FC236}">
                <a16:creationId xmlns:a16="http://schemas.microsoft.com/office/drawing/2014/main" id="{5067AE5F-780B-70BC-694C-364FED4ADCEB}"/>
              </a:ext>
            </a:extLst>
          </p:cNvPr>
          <p:cNvPicPr>
            <a:picLocks noChangeAspect="1"/>
          </p:cNvPicPr>
          <p:nvPr/>
        </p:nvPicPr>
        <p:blipFill>
          <a:blip r:embed="rId2"/>
          <a:stretch>
            <a:fillRect/>
          </a:stretch>
        </p:blipFill>
        <p:spPr>
          <a:xfrm>
            <a:off x="1045707" y="1416527"/>
            <a:ext cx="10100585" cy="4314217"/>
          </a:xfrm>
          <a:prstGeom prst="rect">
            <a:avLst/>
          </a:prstGeom>
        </p:spPr>
      </p:pic>
      <p:sp>
        <p:nvSpPr>
          <p:cNvPr id="4" name="TextBox 3">
            <a:extLst>
              <a:ext uri="{FF2B5EF4-FFF2-40B4-BE49-F238E27FC236}">
                <a16:creationId xmlns:a16="http://schemas.microsoft.com/office/drawing/2014/main" id="{76997C51-F0DC-C5BC-004A-FF1F040C3B62}"/>
              </a:ext>
            </a:extLst>
          </p:cNvPr>
          <p:cNvSpPr txBox="1"/>
          <p:nvPr/>
        </p:nvSpPr>
        <p:spPr>
          <a:xfrm>
            <a:off x="2416076" y="1158016"/>
            <a:ext cx="6417141" cy="369332"/>
          </a:xfrm>
          <a:prstGeom prst="rect">
            <a:avLst/>
          </a:prstGeom>
          <a:noFill/>
        </p:spPr>
        <p:txBody>
          <a:bodyPr wrap="none" rtlCol="0">
            <a:spAutoFit/>
          </a:bodyPr>
          <a:lstStyle/>
          <a:p>
            <a:r>
              <a:rPr lang="en-US" dirty="0">
                <a:solidFill>
                  <a:schemeClr val="accent2"/>
                </a:solidFill>
              </a:rPr>
              <a:t>Demand is </a:t>
            </a:r>
            <a:r>
              <a:rPr lang="en-US" b="1" dirty="0">
                <a:solidFill>
                  <a:schemeClr val="accent2"/>
                </a:solidFill>
              </a:rPr>
              <a:t>inelastic</a:t>
            </a:r>
            <a:r>
              <a:rPr lang="en-US" dirty="0">
                <a:solidFill>
                  <a:schemeClr val="accent2"/>
                </a:solidFill>
              </a:rPr>
              <a:t> in the bottom half of a straight demand curve!</a:t>
            </a:r>
          </a:p>
        </p:txBody>
      </p:sp>
      <mc:AlternateContent xmlns:mc="http://schemas.openxmlformats.org/markup-compatibility/2006" xmlns:p14="http://schemas.microsoft.com/office/powerpoint/2010/main">
        <mc:Choice Requires="p14">
          <p:contentPart p14:bwMode="auto" r:id="rId3">
            <p14:nvContentPartPr>
              <p14:cNvPr id="8" name="Ink 7">
                <a:extLst>
                  <a:ext uri="{FF2B5EF4-FFF2-40B4-BE49-F238E27FC236}">
                    <a16:creationId xmlns:a16="http://schemas.microsoft.com/office/drawing/2014/main" id="{2061AA11-9A16-BF6D-BE52-71E8E630CE6D}"/>
                  </a:ext>
                </a:extLst>
              </p14:cNvPr>
              <p14:cNvContentPartPr/>
              <p14:nvPr/>
            </p14:nvContentPartPr>
            <p14:xfrm>
              <a:off x="3636201" y="2239004"/>
              <a:ext cx="1372680" cy="3134160"/>
            </p14:xfrm>
          </p:contentPart>
        </mc:Choice>
        <mc:Fallback xmlns="">
          <p:pic>
            <p:nvPicPr>
              <p:cNvPr id="8" name="Ink 7">
                <a:extLst>
                  <a:ext uri="{FF2B5EF4-FFF2-40B4-BE49-F238E27FC236}">
                    <a16:creationId xmlns:a16="http://schemas.microsoft.com/office/drawing/2014/main" id="{2061AA11-9A16-BF6D-BE52-71E8E630CE6D}"/>
                  </a:ext>
                </a:extLst>
              </p:cNvPr>
              <p:cNvPicPr/>
              <p:nvPr/>
            </p:nvPicPr>
            <p:blipFill>
              <a:blip r:embed="rId4"/>
              <a:stretch>
                <a:fillRect/>
              </a:stretch>
            </p:blipFill>
            <p:spPr>
              <a:xfrm>
                <a:off x="3631881" y="2234684"/>
                <a:ext cx="1381320" cy="3142800"/>
              </a:xfrm>
              <a:prstGeom prst="rect">
                <a:avLst/>
              </a:prstGeom>
            </p:spPr>
          </p:pic>
        </mc:Fallback>
      </mc:AlternateContent>
    </p:spTree>
    <p:extLst>
      <p:ext uri="{BB962C8B-B14F-4D97-AF65-F5344CB8AC3E}">
        <p14:creationId xmlns:p14="http://schemas.microsoft.com/office/powerpoint/2010/main" val="3439027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sp>
        <p:nvSpPr>
          <p:cNvPr id="5" name="TextBox 4">
            <a:extLst>
              <a:ext uri="{FF2B5EF4-FFF2-40B4-BE49-F238E27FC236}">
                <a16:creationId xmlns:a16="http://schemas.microsoft.com/office/drawing/2014/main" id="{D1DD4463-7625-B25C-68D9-506205A98E8C}"/>
              </a:ext>
            </a:extLst>
          </p:cNvPr>
          <p:cNvSpPr txBox="1"/>
          <p:nvPr/>
        </p:nvSpPr>
        <p:spPr>
          <a:xfrm>
            <a:off x="955964" y="556953"/>
            <a:ext cx="8123868" cy="369332"/>
          </a:xfrm>
          <a:prstGeom prst="rect">
            <a:avLst/>
          </a:prstGeom>
          <a:noFill/>
        </p:spPr>
        <p:txBody>
          <a:bodyPr wrap="square" rtlCol="0">
            <a:spAutoFit/>
          </a:bodyPr>
          <a:lstStyle/>
          <a:p>
            <a:r>
              <a:rPr lang="en-GB" dirty="0"/>
              <a:t>Figure 3.15 How Total Expenditure Changes When Price Changes: Elastic Demand</a:t>
            </a:r>
          </a:p>
        </p:txBody>
      </p:sp>
      <p:pic>
        <p:nvPicPr>
          <p:cNvPr id="4" name="Picture 3">
            <a:extLst>
              <a:ext uri="{FF2B5EF4-FFF2-40B4-BE49-F238E27FC236}">
                <a16:creationId xmlns:a16="http://schemas.microsoft.com/office/drawing/2014/main" id="{02D8C165-9E53-38E2-5153-295A484072A6}"/>
              </a:ext>
            </a:extLst>
          </p:cNvPr>
          <p:cNvPicPr>
            <a:picLocks noChangeAspect="1"/>
          </p:cNvPicPr>
          <p:nvPr/>
        </p:nvPicPr>
        <p:blipFill>
          <a:blip r:embed="rId2"/>
          <a:stretch>
            <a:fillRect/>
          </a:stretch>
        </p:blipFill>
        <p:spPr>
          <a:xfrm>
            <a:off x="1321691" y="1595896"/>
            <a:ext cx="9548618" cy="4036814"/>
          </a:xfrm>
          <a:prstGeom prst="rect">
            <a:avLst/>
          </a:prstGeom>
        </p:spPr>
      </p:pic>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2B425C18-0D9F-D64F-4049-FF92111D8EE0}"/>
                  </a:ext>
                </a:extLst>
              </p14:cNvPr>
              <p14:cNvContentPartPr/>
              <p14:nvPr/>
            </p14:nvContentPartPr>
            <p14:xfrm>
              <a:off x="2016921" y="2632484"/>
              <a:ext cx="2585160" cy="1697400"/>
            </p14:xfrm>
          </p:contentPart>
        </mc:Choice>
        <mc:Fallback xmlns="">
          <p:pic>
            <p:nvPicPr>
              <p:cNvPr id="3" name="Ink 2">
                <a:extLst>
                  <a:ext uri="{FF2B5EF4-FFF2-40B4-BE49-F238E27FC236}">
                    <a16:creationId xmlns:a16="http://schemas.microsoft.com/office/drawing/2014/main" id="{2B425C18-0D9F-D64F-4049-FF92111D8EE0}"/>
                  </a:ext>
                </a:extLst>
              </p:cNvPr>
              <p:cNvPicPr/>
              <p:nvPr/>
            </p:nvPicPr>
            <p:blipFill>
              <a:blip r:embed="rId4"/>
              <a:stretch>
                <a:fillRect/>
              </a:stretch>
            </p:blipFill>
            <p:spPr>
              <a:xfrm>
                <a:off x="2012601" y="2628164"/>
                <a:ext cx="2593800" cy="1706040"/>
              </a:xfrm>
              <a:prstGeom prst="rect">
                <a:avLst/>
              </a:prstGeom>
            </p:spPr>
          </p:pic>
        </mc:Fallback>
      </mc:AlternateContent>
      <p:sp>
        <p:nvSpPr>
          <p:cNvPr id="6" name="TextBox 5">
            <a:extLst>
              <a:ext uri="{FF2B5EF4-FFF2-40B4-BE49-F238E27FC236}">
                <a16:creationId xmlns:a16="http://schemas.microsoft.com/office/drawing/2014/main" id="{281EC962-8D19-33CF-B05B-636B4AA6B845}"/>
              </a:ext>
            </a:extLst>
          </p:cNvPr>
          <p:cNvSpPr txBox="1"/>
          <p:nvPr/>
        </p:nvSpPr>
        <p:spPr>
          <a:xfrm>
            <a:off x="3040083" y="1595896"/>
            <a:ext cx="3055917" cy="923330"/>
          </a:xfrm>
          <a:prstGeom prst="rect">
            <a:avLst/>
          </a:prstGeom>
          <a:noFill/>
        </p:spPr>
        <p:txBody>
          <a:bodyPr wrap="square" rtlCol="0">
            <a:spAutoFit/>
          </a:bodyPr>
          <a:lstStyle/>
          <a:p>
            <a:r>
              <a:rPr lang="en-US" dirty="0">
                <a:solidFill>
                  <a:schemeClr val="accent5"/>
                </a:solidFill>
              </a:rPr>
              <a:t>Demand is </a:t>
            </a:r>
            <a:r>
              <a:rPr lang="en-US" b="1" dirty="0">
                <a:solidFill>
                  <a:schemeClr val="accent5"/>
                </a:solidFill>
              </a:rPr>
              <a:t>elastic</a:t>
            </a:r>
            <a:r>
              <a:rPr lang="en-US" dirty="0">
                <a:solidFill>
                  <a:schemeClr val="accent5"/>
                </a:solidFill>
              </a:rPr>
              <a:t> in the top half of a straight-line demand curve</a:t>
            </a:r>
          </a:p>
        </p:txBody>
      </p:sp>
    </p:spTree>
    <p:extLst>
      <p:ext uri="{BB962C8B-B14F-4D97-AF65-F5344CB8AC3E}">
        <p14:creationId xmlns:p14="http://schemas.microsoft.com/office/powerpoint/2010/main" val="36803890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sp>
        <p:nvSpPr>
          <p:cNvPr id="5" name="TextBox 4">
            <a:extLst>
              <a:ext uri="{FF2B5EF4-FFF2-40B4-BE49-F238E27FC236}">
                <a16:creationId xmlns:a16="http://schemas.microsoft.com/office/drawing/2014/main" id="{D1DD4463-7625-B25C-68D9-506205A98E8C}"/>
              </a:ext>
            </a:extLst>
          </p:cNvPr>
          <p:cNvSpPr txBox="1"/>
          <p:nvPr/>
        </p:nvSpPr>
        <p:spPr>
          <a:xfrm>
            <a:off x="955964" y="556953"/>
            <a:ext cx="8123868" cy="369332"/>
          </a:xfrm>
          <a:prstGeom prst="rect">
            <a:avLst/>
          </a:prstGeom>
          <a:noFill/>
        </p:spPr>
        <p:txBody>
          <a:bodyPr wrap="square" rtlCol="0">
            <a:spAutoFit/>
          </a:bodyPr>
          <a:lstStyle/>
          <a:p>
            <a:r>
              <a:rPr lang="en-GB" dirty="0"/>
              <a:t>Figure 3.16 Elasticity of a Linear Demand Curve</a:t>
            </a:r>
          </a:p>
        </p:txBody>
      </p:sp>
      <p:pic>
        <p:nvPicPr>
          <p:cNvPr id="6" name="Picture 5">
            <a:extLst>
              <a:ext uri="{FF2B5EF4-FFF2-40B4-BE49-F238E27FC236}">
                <a16:creationId xmlns:a16="http://schemas.microsoft.com/office/drawing/2014/main" id="{62087C6A-9678-69C7-093B-5FEE6CF5AEEF}"/>
              </a:ext>
            </a:extLst>
          </p:cNvPr>
          <p:cNvPicPr>
            <a:picLocks noChangeAspect="1"/>
          </p:cNvPicPr>
          <p:nvPr/>
        </p:nvPicPr>
        <p:blipFill>
          <a:blip r:embed="rId2"/>
          <a:stretch>
            <a:fillRect/>
          </a:stretch>
        </p:blipFill>
        <p:spPr>
          <a:xfrm>
            <a:off x="2040912" y="1156753"/>
            <a:ext cx="8803551" cy="5199597"/>
          </a:xfrm>
          <a:prstGeom prst="rect">
            <a:avLst/>
          </a:prstGeom>
        </p:spPr>
      </p:pic>
    </p:spTree>
    <p:extLst>
      <p:ext uri="{BB962C8B-B14F-4D97-AF65-F5344CB8AC3E}">
        <p14:creationId xmlns:p14="http://schemas.microsoft.com/office/powerpoint/2010/main" val="8614128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24A-DA78-784D-6894-933BDE751E26}"/>
              </a:ext>
            </a:extLst>
          </p:cNvPr>
          <p:cNvSpPr>
            <a:spLocks noGrp="1"/>
          </p:cNvSpPr>
          <p:nvPr>
            <p:ph type="title"/>
          </p:nvPr>
        </p:nvSpPr>
        <p:spPr/>
        <p:txBody>
          <a:bodyPr/>
          <a:lstStyle/>
          <a:p>
            <a:pPr algn="ctr"/>
            <a:r>
              <a:rPr lang="en-US" dirty="0"/>
              <a:t>Price elasticity of supply</a:t>
            </a:r>
            <a:br>
              <a:rPr lang="en-US" dirty="0"/>
            </a:br>
            <a:r>
              <a:rPr lang="en-US" sz="3200" dirty="0"/>
              <a:t>analogous to demand elasticity</a:t>
            </a:r>
            <a:endParaRPr lang="en-US" dirty="0"/>
          </a:p>
        </p:txBody>
      </p:sp>
      <p:sp>
        <p:nvSpPr>
          <p:cNvPr id="3" name="Content Placeholder 2">
            <a:extLst>
              <a:ext uri="{FF2B5EF4-FFF2-40B4-BE49-F238E27FC236}">
                <a16:creationId xmlns:a16="http://schemas.microsoft.com/office/drawing/2014/main" id="{2F83358F-3756-75E0-56DA-8E724151C1D9}"/>
              </a:ext>
            </a:extLst>
          </p:cNvPr>
          <p:cNvSpPr>
            <a:spLocks noGrp="1"/>
          </p:cNvSpPr>
          <p:nvPr>
            <p:ph idx="1"/>
          </p:nvPr>
        </p:nvSpPr>
        <p:spPr/>
        <p:txBody>
          <a:bodyPr>
            <a:normAutofit/>
          </a:bodyPr>
          <a:lstStyle/>
          <a:p>
            <a:pPr marL="0" indent="0" algn="ctr">
              <a:buNone/>
            </a:pPr>
            <a:r>
              <a:rPr lang="en-US" dirty="0"/>
              <a:t>The price elasticity of supply is defined as	</a:t>
            </a:r>
          </a:p>
          <a:p>
            <a:pPr marL="0" indent="0" algn="ctr">
              <a:buNone/>
            </a:pPr>
            <a:r>
              <a:rPr lang="en-US" u="sng" dirty="0"/>
              <a:t>(% ∆ in Qs) </a:t>
            </a:r>
          </a:p>
          <a:p>
            <a:pPr marL="0" indent="0" algn="ctr">
              <a:buNone/>
            </a:pPr>
            <a:r>
              <a:rPr lang="en-US" dirty="0"/>
              <a:t>(% ∆ in P)</a:t>
            </a:r>
          </a:p>
          <a:p>
            <a:pPr marL="0" indent="0" algn="ctr">
              <a:buNone/>
            </a:pPr>
            <a:r>
              <a:rPr lang="en-US" dirty="0"/>
              <a:t>The formula is the same as for demand, but using supply quantities</a:t>
            </a:r>
          </a:p>
          <a:p>
            <a:pPr marL="0" indent="0" algn="ctr">
              <a:buNone/>
            </a:pPr>
            <a:r>
              <a:rPr lang="en-US" dirty="0"/>
              <a:t>(Q</a:t>
            </a:r>
            <a:r>
              <a:rPr lang="en-US" baseline="-25000" dirty="0"/>
              <a:t>2</a:t>
            </a:r>
            <a:r>
              <a:rPr lang="en-US" dirty="0"/>
              <a:t> – Q</a:t>
            </a:r>
            <a:r>
              <a:rPr lang="en-US" baseline="-25000" dirty="0"/>
              <a:t>1</a:t>
            </a:r>
            <a:r>
              <a:rPr lang="en-US" dirty="0"/>
              <a:t>)/[(Q</a:t>
            </a:r>
            <a:r>
              <a:rPr lang="en-US" baseline="-25000" dirty="0"/>
              <a:t>1</a:t>
            </a:r>
            <a:r>
              <a:rPr lang="en-US" dirty="0"/>
              <a:t> + Q</a:t>
            </a:r>
            <a:r>
              <a:rPr lang="en-US" baseline="-25000" dirty="0"/>
              <a:t>2</a:t>
            </a:r>
            <a:r>
              <a:rPr lang="en-US" dirty="0"/>
              <a:t>)/2]</a:t>
            </a:r>
          </a:p>
          <a:p>
            <a:pPr marL="0" indent="0" algn="ctr">
              <a:buNone/>
            </a:pPr>
            <a:r>
              <a:rPr lang="en-US" dirty="0"/>
              <a:t>(P</a:t>
            </a:r>
            <a:r>
              <a:rPr lang="en-US" baseline="-25000" dirty="0"/>
              <a:t>2</a:t>
            </a:r>
            <a:r>
              <a:rPr lang="en-US" dirty="0"/>
              <a:t> – P</a:t>
            </a:r>
            <a:r>
              <a:rPr lang="en-US" baseline="-25000" dirty="0"/>
              <a:t>1</a:t>
            </a:r>
            <a:r>
              <a:rPr lang="en-US" dirty="0"/>
              <a:t>)/[(P</a:t>
            </a:r>
            <a:r>
              <a:rPr lang="en-US" baseline="-25000" dirty="0"/>
              <a:t>1</a:t>
            </a:r>
            <a:r>
              <a:rPr lang="en-US" dirty="0"/>
              <a:t> + P</a:t>
            </a:r>
            <a:r>
              <a:rPr lang="en-US" baseline="-25000" dirty="0"/>
              <a:t>2</a:t>
            </a:r>
            <a:r>
              <a:rPr lang="en-US" dirty="0"/>
              <a:t>)/2]</a:t>
            </a:r>
          </a:p>
          <a:p>
            <a:pPr marL="0" indent="0" algn="ctr">
              <a:buNone/>
            </a:pPr>
            <a:endParaRPr lang="en-US" dirty="0"/>
          </a:p>
          <a:p>
            <a:pPr marL="0" indent="0" algn="ctr">
              <a:buNone/>
            </a:pPr>
            <a:endParaRPr lang="en-US" dirty="0"/>
          </a:p>
          <a:p>
            <a:pPr marL="0" indent="0" algn="ctr">
              <a:buNone/>
            </a:pPr>
            <a:endParaRPr lang="en-US" dirty="0"/>
          </a:p>
        </p:txBody>
      </p:sp>
      <p:cxnSp>
        <p:nvCxnSpPr>
          <p:cNvPr id="17" name="Straight Connector 16">
            <a:extLst>
              <a:ext uri="{FF2B5EF4-FFF2-40B4-BE49-F238E27FC236}">
                <a16:creationId xmlns:a16="http://schemas.microsoft.com/office/drawing/2014/main" id="{F6F8B243-F8CC-126F-B3D1-90C4903D40B9}"/>
              </a:ext>
            </a:extLst>
          </p:cNvPr>
          <p:cNvCxnSpPr/>
          <p:nvPr/>
        </p:nvCxnSpPr>
        <p:spPr>
          <a:xfrm>
            <a:off x="4083132" y="4384888"/>
            <a:ext cx="4025735"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999291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sp>
        <p:nvSpPr>
          <p:cNvPr id="5" name="TextBox 4">
            <a:extLst>
              <a:ext uri="{FF2B5EF4-FFF2-40B4-BE49-F238E27FC236}">
                <a16:creationId xmlns:a16="http://schemas.microsoft.com/office/drawing/2014/main" id="{D1DD4463-7625-B25C-68D9-506205A98E8C}"/>
              </a:ext>
            </a:extLst>
          </p:cNvPr>
          <p:cNvSpPr txBox="1"/>
          <p:nvPr/>
        </p:nvSpPr>
        <p:spPr>
          <a:xfrm>
            <a:off x="955964" y="556953"/>
            <a:ext cx="8123868" cy="369332"/>
          </a:xfrm>
          <a:prstGeom prst="rect">
            <a:avLst/>
          </a:prstGeom>
          <a:noFill/>
        </p:spPr>
        <p:txBody>
          <a:bodyPr wrap="square" rtlCol="0">
            <a:spAutoFit/>
          </a:bodyPr>
          <a:lstStyle/>
          <a:p>
            <a:r>
              <a:rPr lang="en-GB" dirty="0"/>
              <a:t>Figure 3.17 The Price Elasticity of Supply</a:t>
            </a:r>
          </a:p>
        </p:txBody>
      </p:sp>
      <p:pic>
        <p:nvPicPr>
          <p:cNvPr id="4" name="Picture 3">
            <a:extLst>
              <a:ext uri="{FF2B5EF4-FFF2-40B4-BE49-F238E27FC236}">
                <a16:creationId xmlns:a16="http://schemas.microsoft.com/office/drawing/2014/main" id="{E26090BB-3DAF-8F45-8D2F-69B4A1CC6B7F}"/>
              </a:ext>
            </a:extLst>
          </p:cNvPr>
          <p:cNvPicPr>
            <a:picLocks noChangeAspect="1"/>
          </p:cNvPicPr>
          <p:nvPr/>
        </p:nvPicPr>
        <p:blipFill>
          <a:blip r:embed="rId2"/>
          <a:stretch>
            <a:fillRect/>
          </a:stretch>
        </p:blipFill>
        <p:spPr>
          <a:xfrm>
            <a:off x="3792438" y="1010899"/>
            <a:ext cx="5000977" cy="5710576"/>
          </a:xfrm>
          <a:prstGeom prst="rect">
            <a:avLst/>
          </a:prstGeom>
        </p:spPr>
      </p:pic>
    </p:spTree>
    <p:extLst>
      <p:ext uri="{BB962C8B-B14F-4D97-AF65-F5344CB8AC3E}">
        <p14:creationId xmlns:p14="http://schemas.microsoft.com/office/powerpoint/2010/main" val="14609462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CE6AA1-D7B3-C7A3-8473-A7FC2E46075F}"/>
              </a:ext>
            </a:extLst>
          </p:cNvPr>
          <p:cNvSpPr>
            <a:spLocks noGrp="1"/>
          </p:cNvSpPr>
          <p:nvPr>
            <p:ph type="ftr" sz="quarter" idx="11"/>
          </p:nvPr>
        </p:nvSpPr>
        <p:spPr/>
        <p:txBody>
          <a:bodyPr/>
          <a:lstStyle/>
          <a:p>
            <a:r>
              <a:rPr lang="en-GB"/>
              <a:t>For use with Mankiw and Taylor, Economics 6/e 9781473786981 © Cengage EMEA 2023 </a:t>
            </a:r>
          </a:p>
        </p:txBody>
      </p:sp>
      <p:sp>
        <p:nvSpPr>
          <p:cNvPr id="5" name="TextBox 4">
            <a:extLst>
              <a:ext uri="{FF2B5EF4-FFF2-40B4-BE49-F238E27FC236}">
                <a16:creationId xmlns:a16="http://schemas.microsoft.com/office/drawing/2014/main" id="{D1DD4463-7625-B25C-68D9-506205A98E8C}"/>
              </a:ext>
            </a:extLst>
          </p:cNvPr>
          <p:cNvSpPr txBox="1"/>
          <p:nvPr/>
        </p:nvSpPr>
        <p:spPr>
          <a:xfrm>
            <a:off x="955964" y="556953"/>
            <a:ext cx="8123868" cy="369332"/>
          </a:xfrm>
          <a:prstGeom prst="rect">
            <a:avLst/>
          </a:prstGeom>
          <a:noFill/>
        </p:spPr>
        <p:txBody>
          <a:bodyPr wrap="square" rtlCol="0">
            <a:spAutoFit/>
          </a:bodyPr>
          <a:lstStyle/>
          <a:p>
            <a:r>
              <a:rPr lang="en-GB" dirty="0"/>
              <a:t>Figure 3.18 How the Price Elasticity of Supply Can Vary</a:t>
            </a:r>
          </a:p>
        </p:txBody>
      </p:sp>
      <p:pic>
        <p:nvPicPr>
          <p:cNvPr id="6" name="Picture 5">
            <a:extLst>
              <a:ext uri="{FF2B5EF4-FFF2-40B4-BE49-F238E27FC236}">
                <a16:creationId xmlns:a16="http://schemas.microsoft.com/office/drawing/2014/main" id="{1FC2E2AC-49E6-C800-9D20-97516D312ADE}"/>
              </a:ext>
            </a:extLst>
          </p:cNvPr>
          <p:cNvPicPr>
            <a:picLocks noChangeAspect="1"/>
          </p:cNvPicPr>
          <p:nvPr/>
        </p:nvPicPr>
        <p:blipFill>
          <a:blip r:embed="rId2"/>
          <a:stretch>
            <a:fillRect/>
          </a:stretch>
        </p:blipFill>
        <p:spPr>
          <a:xfrm>
            <a:off x="3364089" y="1261533"/>
            <a:ext cx="5463822" cy="4334933"/>
          </a:xfrm>
          <a:prstGeom prst="rect">
            <a:avLst/>
          </a:prstGeom>
        </p:spPr>
      </p:pic>
    </p:spTree>
    <p:extLst>
      <p:ext uri="{BB962C8B-B14F-4D97-AF65-F5344CB8AC3E}">
        <p14:creationId xmlns:p14="http://schemas.microsoft.com/office/powerpoint/2010/main" val="27044751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6E9E2-CA84-8ED5-3494-9FE031325654}"/>
              </a:ext>
            </a:extLst>
          </p:cNvPr>
          <p:cNvSpPr>
            <a:spLocks noGrp="1"/>
          </p:cNvSpPr>
          <p:nvPr>
            <p:ph type="title"/>
          </p:nvPr>
        </p:nvSpPr>
        <p:spPr>
          <a:xfrm>
            <a:off x="522513" y="293914"/>
            <a:ext cx="11225202" cy="2302329"/>
          </a:xfrm>
        </p:spPr>
        <p:txBody>
          <a:bodyPr>
            <a:normAutofit fontScale="90000"/>
          </a:bodyPr>
          <a:lstStyle/>
          <a:p>
            <a:pPr algn="ctr"/>
            <a:br>
              <a:rPr lang="en-US" dirty="0"/>
            </a:br>
            <a:r>
              <a:rPr lang="en-US" sz="4000" b="1" dirty="0">
                <a:solidFill>
                  <a:schemeClr val="accent2">
                    <a:lumMod val="75000"/>
                  </a:schemeClr>
                </a:solidFill>
              </a:rPr>
              <a:t>One more elasticity concept: Income elasticity of demand</a:t>
            </a:r>
            <a:br>
              <a:rPr lang="en-US" sz="4000" dirty="0">
                <a:solidFill>
                  <a:schemeClr val="accent2">
                    <a:lumMod val="75000"/>
                  </a:schemeClr>
                </a:solidFill>
              </a:rPr>
            </a:br>
            <a:br>
              <a:rPr lang="en-US" sz="4000" dirty="0"/>
            </a:br>
            <a:r>
              <a:rPr lang="en-US" sz="4000" dirty="0"/>
              <a:t>How much does demand for a good respond to changes in income ( with no change in price)</a:t>
            </a:r>
            <a:br>
              <a:rPr lang="en-US" sz="4000" dirty="0"/>
            </a:br>
            <a:endParaRPr lang="en-US" sz="4000" dirty="0"/>
          </a:p>
        </p:txBody>
      </p:sp>
      <p:sp>
        <p:nvSpPr>
          <p:cNvPr id="3" name="Content Placeholder 2">
            <a:extLst>
              <a:ext uri="{FF2B5EF4-FFF2-40B4-BE49-F238E27FC236}">
                <a16:creationId xmlns:a16="http://schemas.microsoft.com/office/drawing/2014/main" id="{CCB0D20A-0160-6B74-2278-9D41322D9C75}"/>
              </a:ext>
            </a:extLst>
          </p:cNvPr>
          <p:cNvSpPr>
            <a:spLocks noGrp="1"/>
          </p:cNvSpPr>
          <p:nvPr>
            <p:ph idx="1"/>
          </p:nvPr>
        </p:nvSpPr>
        <p:spPr>
          <a:xfrm>
            <a:off x="522513" y="2873830"/>
            <a:ext cx="11447813" cy="3820884"/>
          </a:xfrm>
        </p:spPr>
        <p:txBody>
          <a:bodyPr>
            <a:normAutofit/>
          </a:bodyPr>
          <a:lstStyle/>
          <a:p>
            <a:pPr marL="0" indent="0" algn="ctr">
              <a:buNone/>
            </a:pPr>
            <a:r>
              <a:rPr lang="en-US" sz="3200" dirty="0"/>
              <a:t>Definition: (% ∆ in </a:t>
            </a:r>
            <a:r>
              <a:rPr lang="en-US" sz="3200" dirty="0" err="1"/>
              <a:t>Qd</a:t>
            </a:r>
            <a:r>
              <a:rPr lang="en-US" sz="3200" dirty="0"/>
              <a:t>)/(% ∆ in Income)</a:t>
            </a:r>
          </a:p>
          <a:p>
            <a:pPr marL="0" indent="0" algn="ctr">
              <a:buNone/>
            </a:pPr>
            <a:endParaRPr lang="en-US" sz="3200" dirty="0"/>
          </a:p>
          <a:p>
            <a:pPr marL="0" indent="0">
              <a:buNone/>
            </a:pPr>
            <a:r>
              <a:rPr lang="en-US" sz="3200" dirty="0"/>
              <a:t>Income elasticity can be positive: a “normal” good	</a:t>
            </a:r>
            <a:r>
              <a:rPr lang="en-US" sz="2400" dirty="0"/>
              <a:t>food in general</a:t>
            </a:r>
          </a:p>
          <a:p>
            <a:pPr marL="0" indent="0">
              <a:buNone/>
            </a:pPr>
            <a:r>
              <a:rPr lang="en-US" sz="3200" dirty="0"/>
              <a:t>Or positive and &gt; 1: a “luxury” or “superior” good		</a:t>
            </a:r>
            <a:r>
              <a:rPr lang="en-US" sz="2400" dirty="0"/>
              <a:t>vacation travel?</a:t>
            </a:r>
          </a:p>
          <a:p>
            <a:pPr marL="0" indent="0">
              <a:buNone/>
            </a:pPr>
            <a:r>
              <a:rPr lang="en-US" sz="3200" dirty="0"/>
              <a:t>Or negative (</a:t>
            </a:r>
            <a:r>
              <a:rPr lang="en-US" sz="3200" dirty="0" err="1"/>
              <a:t>Qd</a:t>
            </a:r>
            <a:r>
              <a:rPr lang="en-US" sz="3200" dirty="0"/>
              <a:t> ↓when income ↑) </a:t>
            </a:r>
            <a:r>
              <a:rPr lang="en-US" sz="3200"/>
              <a:t>“inferior” good	</a:t>
            </a:r>
            <a:r>
              <a:rPr lang="en-US" sz="2400"/>
              <a:t>fast </a:t>
            </a:r>
            <a:r>
              <a:rPr lang="en-US" sz="2400" dirty="0"/>
              <a:t>food?</a:t>
            </a:r>
            <a:endParaRPr lang="en-US" sz="3200" dirty="0"/>
          </a:p>
          <a:p>
            <a:pPr marL="0" indent="0">
              <a:buNone/>
            </a:pPr>
            <a:r>
              <a:rPr lang="en-US" sz="3200" dirty="0"/>
              <a:t>Or zero (no ∆ in </a:t>
            </a:r>
            <a:r>
              <a:rPr lang="en-US" sz="3200" dirty="0" err="1"/>
              <a:t>Qd</a:t>
            </a:r>
            <a:r>
              <a:rPr lang="en-US" sz="3200" dirty="0"/>
              <a:t> when income ↑)				</a:t>
            </a:r>
            <a:r>
              <a:rPr lang="en-US" sz="2400" dirty="0"/>
              <a:t>essential meds?</a:t>
            </a:r>
          </a:p>
          <a:p>
            <a:pPr marL="0" indent="0" algn="ctr">
              <a:buNone/>
            </a:pPr>
            <a:endParaRPr lang="en-US" sz="3200" dirty="0"/>
          </a:p>
        </p:txBody>
      </p:sp>
    </p:spTree>
    <p:extLst>
      <p:ext uri="{BB962C8B-B14F-4D97-AF65-F5344CB8AC3E}">
        <p14:creationId xmlns:p14="http://schemas.microsoft.com/office/powerpoint/2010/main" val="8669174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80CB0-9EF4-A125-C0FD-C15797058041}"/>
              </a:ext>
            </a:extLst>
          </p:cNvPr>
          <p:cNvSpPr>
            <a:spLocks noGrp="1"/>
          </p:cNvSpPr>
          <p:nvPr>
            <p:ph type="title"/>
          </p:nvPr>
        </p:nvSpPr>
        <p:spPr>
          <a:xfrm>
            <a:off x="838200" y="365125"/>
            <a:ext cx="10515600" cy="3214983"/>
          </a:xfrm>
        </p:spPr>
        <p:txBody>
          <a:bodyPr>
            <a:normAutofit/>
          </a:bodyPr>
          <a:lstStyle/>
          <a:p>
            <a:r>
              <a:rPr lang="en-US" dirty="0"/>
              <a:t>Practice: Solve this model for P and Q.</a:t>
            </a:r>
            <a:br>
              <a:rPr lang="en-US" dirty="0"/>
            </a:br>
            <a:r>
              <a:rPr lang="en-US" dirty="0"/>
              <a:t>Plot S &amp; D, including values of intercepts</a:t>
            </a:r>
            <a:br>
              <a:rPr lang="en-US" dirty="0"/>
            </a:br>
            <a:r>
              <a:rPr lang="en-US" dirty="0"/>
              <a:t>Find elasticity of D between P = 6 And P = 5</a:t>
            </a:r>
            <a:br>
              <a:rPr lang="en-US" dirty="0"/>
            </a:br>
            <a:r>
              <a:rPr lang="en-US" dirty="0"/>
              <a:t>If supply falls, will total revenue rise or fall?</a:t>
            </a:r>
          </a:p>
        </p:txBody>
      </p:sp>
      <p:sp>
        <p:nvSpPr>
          <p:cNvPr id="3" name="Content Placeholder 2">
            <a:extLst>
              <a:ext uri="{FF2B5EF4-FFF2-40B4-BE49-F238E27FC236}">
                <a16:creationId xmlns:a16="http://schemas.microsoft.com/office/drawing/2014/main" id="{C13B3DBF-1205-BC82-0431-A5A58314CE75}"/>
              </a:ext>
            </a:extLst>
          </p:cNvPr>
          <p:cNvSpPr>
            <a:spLocks noGrp="1"/>
          </p:cNvSpPr>
          <p:nvPr>
            <p:ph idx="1"/>
          </p:nvPr>
        </p:nvSpPr>
        <p:spPr>
          <a:xfrm>
            <a:off x="838200" y="3135085"/>
            <a:ext cx="10515600" cy="3041877"/>
          </a:xfrm>
        </p:spPr>
        <p:txBody>
          <a:bodyPr/>
          <a:lstStyle/>
          <a:p>
            <a:endParaRPr lang="en-US" dirty="0"/>
          </a:p>
          <a:p>
            <a:pPr marL="0" indent="0">
              <a:buNone/>
            </a:pPr>
            <a:endParaRPr lang="en-US" dirty="0"/>
          </a:p>
          <a:p>
            <a:pPr marL="0" indent="0">
              <a:buNone/>
            </a:pPr>
            <a:r>
              <a:rPr lang="en-US" sz="3600" dirty="0" err="1"/>
              <a:t>Qd</a:t>
            </a:r>
            <a:r>
              <a:rPr lang="en-US" sz="3600" dirty="0"/>
              <a:t> = 30 – 2P</a:t>
            </a:r>
          </a:p>
          <a:p>
            <a:pPr marL="0" indent="0">
              <a:buNone/>
            </a:pPr>
            <a:r>
              <a:rPr lang="en-US" sz="3600" dirty="0"/>
              <a:t>Qs = -6 + 4P</a:t>
            </a:r>
          </a:p>
        </p:txBody>
      </p:sp>
    </p:spTree>
    <p:extLst>
      <p:ext uri="{BB962C8B-B14F-4D97-AF65-F5344CB8AC3E}">
        <p14:creationId xmlns:p14="http://schemas.microsoft.com/office/powerpoint/2010/main" val="1603989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B8190B-A95E-C089-854D-B429013CAF17}"/>
              </a:ext>
            </a:extLst>
          </p:cNvPr>
          <p:cNvSpPr txBox="1"/>
          <p:nvPr/>
        </p:nvSpPr>
        <p:spPr>
          <a:xfrm>
            <a:off x="1815354" y="3429000"/>
            <a:ext cx="1266116" cy="1077218"/>
          </a:xfrm>
          <a:prstGeom prst="rect">
            <a:avLst/>
          </a:prstGeom>
          <a:noFill/>
        </p:spPr>
        <p:txBody>
          <a:bodyPr wrap="none" rtlCol="0">
            <a:spAutoFit/>
          </a:bodyPr>
          <a:lstStyle/>
          <a:p>
            <a:r>
              <a:rPr lang="en-US" sz="3200" dirty="0"/>
              <a:t>FIRMS</a:t>
            </a:r>
          </a:p>
          <a:p>
            <a:r>
              <a:rPr lang="en-US" sz="3200" dirty="0"/>
              <a:t>Sellers</a:t>
            </a:r>
          </a:p>
        </p:txBody>
      </p:sp>
      <p:sp>
        <p:nvSpPr>
          <p:cNvPr id="5" name="TextBox 4">
            <a:extLst>
              <a:ext uri="{FF2B5EF4-FFF2-40B4-BE49-F238E27FC236}">
                <a16:creationId xmlns:a16="http://schemas.microsoft.com/office/drawing/2014/main" id="{24217259-8942-89A1-9A88-CD217A3EC85D}"/>
              </a:ext>
            </a:extLst>
          </p:cNvPr>
          <p:cNvSpPr txBox="1"/>
          <p:nvPr/>
        </p:nvSpPr>
        <p:spPr>
          <a:xfrm>
            <a:off x="7651376" y="3429000"/>
            <a:ext cx="2510624" cy="1077218"/>
          </a:xfrm>
          <a:prstGeom prst="rect">
            <a:avLst/>
          </a:prstGeom>
          <a:noFill/>
        </p:spPr>
        <p:txBody>
          <a:bodyPr wrap="none" rtlCol="0">
            <a:spAutoFit/>
          </a:bodyPr>
          <a:lstStyle/>
          <a:p>
            <a:r>
              <a:rPr lang="en-US" sz="3200" dirty="0"/>
              <a:t>HOUSEHOLDS</a:t>
            </a:r>
          </a:p>
          <a:p>
            <a:r>
              <a:rPr lang="en-US" sz="3200" dirty="0"/>
              <a:t>Buyers</a:t>
            </a:r>
          </a:p>
        </p:txBody>
      </p:sp>
      <p:sp>
        <p:nvSpPr>
          <p:cNvPr id="6" name="Title 5">
            <a:extLst>
              <a:ext uri="{FF2B5EF4-FFF2-40B4-BE49-F238E27FC236}">
                <a16:creationId xmlns:a16="http://schemas.microsoft.com/office/drawing/2014/main" id="{D1F04F58-B6D7-091D-B008-A228E48C4D86}"/>
              </a:ext>
            </a:extLst>
          </p:cNvPr>
          <p:cNvSpPr>
            <a:spLocks noGrp="1"/>
          </p:cNvSpPr>
          <p:nvPr>
            <p:ph type="title"/>
          </p:nvPr>
        </p:nvSpPr>
        <p:spPr/>
        <p:txBody>
          <a:bodyPr/>
          <a:lstStyle/>
          <a:p>
            <a:pPr algn="ctr"/>
            <a:r>
              <a:rPr lang="en-US" b="1" dirty="0">
                <a:solidFill>
                  <a:srgbClr val="45B1A6"/>
                </a:solidFill>
              </a:rPr>
              <a:t>The circular flow (half)</a:t>
            </a:r>
          </a:p>
        </p:txBody>
      </p:sp>
      <p:sp>
        <p:nvSpPr>
          <p:cNvPr id="14" name="Freeform 13">
            <a:extLst>
              <a:ext uri="{FF2B5EF4-FFF2-40B4-BE49-F238E27FC236}">
                <a16:creationId xmlns:a16="http://schemas.microsoft.com/office/drawing/2014/main" id="{BD9D5446-85C7-05E0-8AFA-FA3AF2D65AF0}"/>
              </a:ext>
            </a:extLst>
          </p:cNvPr>
          <p:cNvSpPr/>
          <p:nvPr/>
        </p:nvSpPr>
        <p:spPr>
          <a:xfrm>
            <a:off x="2649071" y="2218701"/>
            <a:ext cx="6138812" cy="1250640"/>
          </a:xfrm>
          <a:custGeom>
            <a:avLst/>
            <a:gdLst>
              <a:gd name="connsiteX0" fmla="*/ 0 w 6138812"/>
              <a:gd name="connsiteY0" fmla="*/ 1183405 h 1250640"/>
              <a:gd name="connsiteX1" fmla="*/ 295835 w 6138812"/>
              <a:gd name="connsiteY1" fmla="*/ 658970 h 1250640"/>
              <a:gd name="connsiteX2" fmla="*/ 1734670 w 6138812"/>
              <a:gd name="connsiteY2" fmla="*/ 161428 h 1250640"/>
              <a:gd name="connsiteX3" fmla="*/ 3012141 w 6138812"/>
              <a:gd name="connsiteY3" fmla="*/ 64 h 1250640"/>
              <a:gd name="connsiteX4" fmla="*/ 4477870 w 6138812"/>
              <a:gd name="connsiteY4" fmla="*/ 147981 h 1250640"/>
              <a:gd name="connsiteX5" fmla="*/ 5593976 w 6138812"/>
              <a:gd name="connsiteY5" fmla="*/ 564840 h 1250640"/>
              <a:gd name="connsiteX6" fmla="*/ 6091517 w 6138812"/>
              <a:gd name="connsiteY6" fmla="*/ 954805 h 1250640"/>
              <a:gd name="connsiteX7" fmla="*/ 6118411 w 6138812"/>
              <a:gd name="connsiteY7" fmla="*/ 1250640 h 1250640"/>
              <a:gd name="connsiteX8" fmla="*/ 6118411 w 6138812"/>
              <a:gd name="connsiteY8" fmla="*/ 1250640 h 125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38812" h="1250640">
                <a:moveTo>
                  <a:pt x="0" y="1183405"/>
                </a:moveTo>
                <a:cubicBezTo>
                  <a:pt x="3361" y="1006352"/>
                  <a:pt x="6723" y="829299"/>
                  <a:pt x="295835" y="658970"/>
                </a:cubicBezTo>
                <a:cubicBezTo>
                  <a:pt x="584947" y="488641"/>
                  <a:pt x="1281952" y="271246"/>
                  <a:pt x="1734670" y="161428"/>
                </a:cubicBezTo>
                <a:cubicBezTo>
                  <a:pt x="2187388" y="51610"/>
                  <a:pt x="2554941" y="2305"/>
                  <a:pt x="3012141" y="64"/>
                </a:cubicBezTo>
                <a:cubicBezTo>
                  <a:pt x="3469341" y="-2177"/>
                  <a:pt x="4047564" y="53852"/>
                  <a:pt x="4477870" y="147981"/>
                </a:cubicBezTo>
                <a:cubicBezTo>
                  <a:pt x="4908176" y="242110"/>
                  <a:pt x="5325035" y="430369"/>
                  <a:pt x="5593976" y="564840"/>
                </a:cubicBezTo>
                <a:cubicBezTo>
                  <a:pt x="5862917" y="699311"/>
                  <a:pt x="6004111" y="840505"/>
                  <a:pt x="6091517" y="954805"/>
                </a:cubicBezTo>
                <a:cubicBezTo>
                  <a:pt x="6178923" y="1069105"/>
                  <a:pt x="6118411" y="1250640"/>
                  <a:pt x="6118411" y="1250640"/>
                </a:cubicBezTo>
                <a:lnTo>
                  <a:pt x="6118411" y="1250640"/>
                </a:lnTo>
              </a:path>
            </a:pathLst>
          </a:cu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6" name="Freeform 15">
            <a:extLst>
              <a:ext uri="{FF2B5EF4-FFF2-40B4-BE49-F238E27FC236}">
                <a16:creationId xmlns:a16="http://schemas.microsoft.com/office/drawing/2014/main" id="{4CBCCB94-A4EA-00AA-4DE0-6A54636EB75D}"/>
              </a:ext>
            </a:extLst>
          </p:cNvPr>
          <p:cNvSpPr/>
          <p:nvPr/>
        </p:nvSpPr>
        <p:spPr>
          <a:xfrm>
            <a:off x="2931459" y="2789106"/>
            <a:ext cx="5338482" cy="720576"/>
          </a:xfrm>
          <a:custGeom>
            <a:avLst/>
            <a:gdLst>
              <a:gd name="connsiteX0" fmla="*/ 0 w 5338482"/>
              <a:gd name="connsiteY0" fmla="*/ 680235 h 720576"/>
              <a:gd name="connsiteX1" fmla="*/ 215153 w 5338482"/>
              <a:gd name="connsiteY1" fmla="*/ 411294 h 720576"/>
              <a:gd name="connsiteX2" fmla="*/ 968188 w 5338482"/>
              <a:gd name="connsiteY2" fmla="*/ 182694 h 720576"/>
              <a:gd name="connsiteX3" fmla="*/ 2353235 w 5338482"/>
              <a:gd name="connsiteY3" fmla="*/ 7882 h 720576"/>
              <a:gd name="connsiteX4" fmla="*/ 3307976 w 5338482"/>
              <a:gd name="connsiteY4" fmla="*/ 48223 h 720576"/>
              <a:gd name="connsiteX5" fmla="*/ 4356847 w 5338482"/>
              <a:gd name="connsiteY5" fmla="*/ 209588 h 720576"/>
              <a:gd name="connsiteX6" fmla="*/ 5150223 w 5338482"/>
              <a:gd name="connsiteY6" fmla="*/ 465082 h 720576"/>
              <a:gd name="connsiteX7" fmla="*/ 5338482 w 5338482"/>
              <a:gd name="connsiteY7" fmla="*/ 720576 h 720576"/>
              <a:gd name="connsiteX8" fmla="*/ 5338482 w 5338482"/>
              <a:gd name="connsiteY8" fmla="*/ 720576 h 72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38482" h="720576">
                <a:moveTo>
                  <a:pt x="0" y="680235"/>
                </a:moveTo>
                <a:cubicBezTo>
                  <a:pt x="26894" y="587226"/>
                  <a:pt x="53788" y="494217"/>
                  <a:pt x="215153" y="411294"/>
                </a:cubicBezTo>
                <a:cubicBezTo>
                  <a:pt x="376518" y="328371"/>
                  <a:pt x="611841" y="249929"/>
                  <a:pt x="968188" y="182694"/>
                </a:cubicBezTo>
                <a:cubicBezTo>
                  <a:pt x="1324535" y="115459"/>
                  <a:pt x="1963270" y="30294"/>
                  <a:pt x="2353235" y="7882"/>
                </a:cubicBezTo>
                <a:cubicBezTo>
                  <a:pt x="2743200" y="-14530"/>
                  <a:pt x="2974041" y="14605"/>
                  <a:pt x="3307976" y="48223"/>
                </a:cubicBezTo>
                <a:cubicBezTo>
                  <a:pt x="3641911" y="81841"/>
                  <a:pt x="4049806" y="140112"/>
                  <a:pt x="4356847" y="209588"/>
                </a:cubicBezTo>
                <a:cubicBezTo>
                  <a:pt x="4663888" y="279064"/>
                  <a:pt x="4986617" y="379917"/>
                  <a:pt x="5150223" y="465082"/>
                </a:cubicBezTo>
                <a:cubicBezTo>
                  <a:pt x="5313829" y="550247"/>
                  <a:pt x="5338482" y="720576"/>
                  <a:pt x="5338482" y="720576"/>
                </a:cubicBezTo>
                <a:lnTo>
                  <a:pt x="5338482" y="720576"/>
                </a:lnTo>
              </a:path>
            </a:pathLst>
          </a:cu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933C97ED-BA61-37DA-3669-48198D8ECB5F}"/>
              </a:ext>
            </a:extLst>
          </p:cNvPr>
          <p:cNvSpPr txBox="1"/>
          <p:nvPr/>
        </p:nvSpPr>
        <p:spPr>
          <a:xfrm>
            <a:off x="1934861" y="1444782"/>
            <a:ext cx="8543205" cy="584775"/>
          </a:xfrm>
          <a:prstGeom prst="rect">
            <a:avLst/>
          </a:prstGeom>
          <a:noFill/>
        </p:spPr>
        <p:txBody>
          <a:bodyPr wrap="square" rtlCol="0">
            <a:spAutoFit/>
          </a:bodyPr>
          <a:lstStyle/>
          <a:p>
            <a:r>
              <a:rPr lang="en-US" sz="3200" dirty="0">
                <a:solidFill>
                  <a:schemeClr val="accent1"/>
                </a:solidFill>
              </a:rPr>
              <a:t>Goods and services: boots, coffee, apartments etc.</a:t>
            </a:r>
          </a:p>
        </p:txBody>
      </p:sp>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C29CCBC4-9037-1481-3DB3-0446E87151BA}"/>
                  </a:ext>
                </a:extLst>
              </p14:cNvPr>
              <p14:cNvContentPartPr/>
              <p14:nvPr/>
            </p14:nvContentPartPr>
            <p14:xfrm>
              <a:off x="3503224" y="2505325"/>
              <a:ext cx="213120" cy="259560"/>
            </p14:xfrm>
          </p:contentPart>
        </mc:Choice>
        <mc:Fallback xmlns="">
          <p:pic>
            <p:nvPicPr>
              <p:cNvPr id="18" name="Ink 17">
                <a:extLst>
                  <a:ext uri="{FF2B5EF4-FFF2-40B4-BE49-F238E27FC236}">
                    <a16:creationId xmlns:a16="http://schemas.microsoft.com/office/drawing/2014/main" id="{C29CCBC4-9037-1481-3DB3-0446E87151BA}"/>
                  </a:ext>
                </a:extLst>
              </p:cNvPr>
              <p:cNvPicPr/>
              <p:nvPr/>
            </p:nvPicPr>
            <p:blipFill>
              <a:blip r:embed="rId3"/>
              <a:stretch>
                <a:fillRect/>
              </a:stretch>
            </p:blipFill>
            <p:spPr>
              <a:xfrm>
                <a:off x="3498904" y="2501005"/>
                <a:ext cx="221760" cy="2682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9" name="Ink 18">
                <a:extLst>
                  <a:ext uri="{FF2B5EF4-FFF2-40B4-BE49-F238E27FC236}">
                    <a16:creationId xmlns:a16="http://schemas.microsoft.com/office/drawing/2014/main" id="{55CF8372-3E74-1E15-036A-4229AF0ECCD5}"/>
                  </a:ext>
                </a:extLst>
              </p14:cNvPr>
              <p14:cNvContentPartPr/>
              <p14:nvPr/>
            </p14:nvContentPartPr>
            <p14:xfrm>
              <a:off x="4468744" y="2243965"/>
              <a:ext cx="201960" cy="267480"/>
            </p14:xfrm>
          </p:contentPart>
        </mc:Choice>
        <mc:Fallback xmlns="">
          <p:pic>
            <p:nvPicPr>
              <p:cNvPr id="19" name="Ink 18">
                <a:extLst>
                  <a:ext uri="{FF2B5EF4-FFF2-40B4-BE49-F238E27FC236}">
                    <a16:creationId xmlns:a16="http://schemas.microsoft.com/office/drawing/2014/main" id="{55CF8372-3E74-1E15-036A-4229AF0ECCD5}"/>
                  </a:ext>
                </a:extLst>
              </p:cNvPr>
              <p:cNvPicPr/>
              <p:nvPr/>
            </p:nvPicPr>
            <p:blipFill>
              <a:blip r:embed="rId5"/>
              <a:stretch>
                <a:fillRect/>
              </a:stretch>
            </p:blipFill>
            <p:spPr>
              <a:xfrm>
                <a:off x="4464424" y="2239645"/>
                <a:ext cx="210600" cy="276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0" name="Ink 19">
                <a:extLst>
                  <a:ext uri="{FF2B5EF4-FFF2-40B4-BE49-F238E27FC236}">
                    <a16:creationId xmlns:a16="http://schemas.microsoft.com/office/drawing/2014/main" id="{407FCA1D-E6D7-049B-42F5-64166D3688D8}"/>
                  </a:ext>
                </a:extLst>
              </p14:cNvPr>
              <p14:cNvContentPartPr/>
              <p14:nvPr/>
            </p14:nvContentPartPr>
            <p14:xfrm>
              <a:off x="7058584" y="2153605"/>
              <a:ext cx="227520" cy="342720"/>
            </p14:xfrm>
          </p:contentPart>
        </mc:Choice>
        <mc:Fallback xmlns="">
          <p:pic>
            <p:nvPicPr>
              <p:cNvPr id="20" name="Ink 19">
                <a:extLst>
                  <a:ext uri="{FF2B5EF4-FFF2-40B4-BE49-F238E27FC236}">
                    <a16:creationId xmlns:a16="http://schemas.microsoft.com/office/drawing/2014/main" id="{407FCA1D-E6D7-049B-42F5-64166D3688D8}"/>
                  </a:ext>
                </a:extLst>
              </p:cNvPr>
              <p:cNvPicPr/>
              <p:nvPr/>
            </p:nvPicPr>
            <p:blipFill>
              <a:blip r:embed="rId7"/>
              <a:stretch>
                <a:fillRect/>
              </a:stretch>
            </p:blipFill>
            <p:spPr>
              <a:xfrm>
                <a:off x="7054264" y="2149280"/>
                <a:ext cx="236160" cy="351369"/>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1" name="Ink 20">
                <a:extLst>
                  <a:ext uri="{FF2B5EF4-FFF2-40B4-BE49-F238E27FC236}">
                    <a16:creationId xmlns:a16="http://schemas.microsoft.com/office/drawing/2014/main" id="{6836619B-4566-701F-8247-C8556A2F577E}"/>
                  </a:ext>
                </a:extLst>
              </p14:cNvPr>
              <p14:cNvContentPartPr/>
              <p14:nvPr/>
            </p14:nvContentPartPr>
            <p14:xfrm>
              <a:off x="8123824" y="2642485"/>
              <a:ext cx="233640" cy="279720"/>
            </p14:xfrm>
          </p:contentPart>
        </mc:Choice>
        <mc:Fallback xmlns="">
          <p:pic>
            <p:nvPicPr>
              <p:cNvPr id="21" name="Ink 20">
                <a:extLst>
                  <a:ext uri="{FF2B5EF4-FFF2-40B4-BE49-F238E27FC236}">
                    <a16:creationId xmlns:a16="http://schemas.microsoft.com/office/drawing/2014/main" id="{6836619B-4566-701F-8247-C8556A2F577E}"/>
                  </a:ext>
                </a:extLst>
              </p:cNvPr>
              <p:cNvPicPr/>
              <p:nvPr/>
            </p:nvPicPr>
            <p:blipFill>
              <a:blip r:embed="rId9"/>
              <a:stretch>
                <a:fillRect/>
              </a:stretch>
            </p:blipFill>
            <p:spPr>
              <a:xfrm>
                <a:off x="8119511" y="2638165"/>
                <a:ext cx="242267" cy="2883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2" name="Ink 21">
                <a:extLst>
                  <a:ext uri="{FF2B5EF4-FFF2-40B4-BE49-F238E27FC236}">
                    <a16:creationId xmlns:a16="http://schemas.microsoft.com/office/drawing/2014/main" id="{5934550B-73D2-0D16-9ACF-794DFCB4A481}"/>
                  </a:ext>
                </a:extLst>
              </p14:cNvPr>
              <p14:cNvContentPartPr/>
              <p14:nvPr/>
            </p14:nvContentPartPr>
            <p14:xfrm>
              <a:off x="3842704" y="2832205"/>
              <a:ext cx="213120" cy="284040"/>
            </p14:xfrm>
          </p:contentPart>
        </mc:Choice>
        <mc:Fallback xmlns="">
          <p:pic>
            <p:nvPicPr>
              <p:cNvPr id="22" name="Ink 21">
                <a:extLst>
                  <a:ext uri="{FF2B5EF4-FFF2-40B4-BE49-F238E27FC236}">
                    <a16:creationId xmlns:a16="http://schemas.microsoft.com/office/drawing/2014/main" id="{5934550B-73D2-0D16-9ACF-794DFCB4A481}"/>
                  </a:ext>
                </a:extLst>
              </p:cNvPr>
              <p:cNvPicPr/>
              <p:nvPr/>
            </p:nvPicPr>
            <p:blipFill>
              <a:blip r:embed="rId11"/>
              <a:stretch>
                <a:fillRect/>
              </a:stretch>
            </p:blipFill>
            <p:spPr>
              <a:xfrm>
                <a:off x="3838377" y="2827885"/>
                <a:ext cx="221775" cy="2926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3" name="Ink 22">
                <a:extLst>
                  <a:ext uri="{FF2B5EF4-FFF2-40B4-BE49-F238E27FC236}">
                    <a16:creationId xmlns:a16="http://schemas.microsoft.com/office/drawing/2014/main" id="{8BC2BC12-5DFF-9907-16A0-8380546C6360}"/>
                  </a:ext>
                </a:extLst>
              </p14:cNvPr>
              <p14:cNvContentPartPr/>
              <p14:nvPr/>
            </p14:nvContentPartPr>
            <p14:xfrm>
              <a:off x="4926304" y="2662285"/>
              <a:ext cx="188640" cy="316800"/>
            </p14:xfrm>
          </p:contentPart>
        </mc:Choice>
        <mc:Fallback xmlns="">
          <p:pic>
            <p:nvPicPr>
              <p:cNvPr id="23" name="Ink 22">
                <a:extLst>
                  <a:ext uri="{FF2B5EF4-FFF2-40B4-BE49-F238E27FC236}">
                    <a16:creationId xmlns:a16="http://schemas.microsoft.com/office/drawing/2014/main" id="{8BC2BC12-5DFF-9907-16A0-8380546C6360}"/>
                  </a:ext>
                </a:extLst>
              </p:cNvPr>
              <p:cNvPicPr/>
              <p:nvPr/>
            </p:nvPicPr>
            <p:blipFill>
              <a:blip r:embed="rId13"/>
              <a:stretch>
                <a:fillRect/>
              </a:stretch>
            </p:blipFill>
            <p:spPr>
              <a:xfrm>
                <a:off x="4921984" y="2657965"/>
                <a:ext cx="197280" cy="3254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5" name="Ink 24">
                <a:extLst>
                  <a:ext uri="{FF2B5EF4-FFF2-40B4-BE49-F238E27FC236}">
                    <a16:creationId xmlns:a16="http://schemas.microsoft.com/office/drawing/2014/main" id="{5FFCF3EE-1B8C-3DDE-956C-A35B510492DC}"/>
                  </a:ext>
                </a:extLst>
              </p14:cNvPr>
              <p14:cNvContentPartPr/>
              <p14:nvPr/>
            </p14:nvContentPartPr>
            <p14:xfrm>
              <a:off x="6000184" y="2814925"/>
              <a:ext cx="360" cy="360"/>
            </p14:xfrm>
          </p:contentPart>
        </mc:Choice>
        <mc:Fallback xmlns="">
          <p:pic>
            <p:nvPicPr>
              <p:cNvPr id="25" name="Ink 24">
                <a:extLst>
                  <a:ext uri="{FF2B5EF4-FFF2-40B4-BE49-F238E27FC236}">
                    <a16:creationId xmlns:a16="http://schemas.microsoft.com/office/drawing/2014/main" id="{5FFCF3EE-1B8C-3DDE-956C-A35B510492DC}"/>
                  </a:ext>
                </a:extLst>
              </p:cNvPr>
              <p:cNvPicPr/>
              <p:nvPr/>
            </p:nvPicPr>
            <p:blipFill>
              <a:blip r:embed="rId15"/>
              <a:stretch>
                <a:fillRect/>
              </a:stretch>
            </p:blipFill>
            <p:spPr>
              <a:xfrm>
                <a:off x="5995864" y="281060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6" name="Ink 25">
                <a:extLst>
                  <a:ext uri="{FF2B5EF4-FFF2-40B4-BE49-F238E27FC236}">
                    <a16:creationId xmlns:a16="http://schemas.microsoft.com/office/drawing/2014/main" id="{4079B7A1-F2A4-6445-18A1-35E05669FB41}"/>
                  </a:ext>
                </a:extLst>
              </p14:cNvPr>
              <p14:cNvContentPartPr/>
              <p14:nvPr/>
            </p14:nvContentPartPr>
            <p14:xfrm>
              <a:off x="5952304" y="2670925"/>
              <a:ext cx="254160" cy="288720"/>
            </p14:xfrm>
          </p:contentPart>
        </mc:Choice>
        <mc:Fallback xmlns="">
          <p:pic>
            <p:nvPicPr>
              <p:cNvPr id="26" name="Ink 25">
                <a:extLst>
                  <a:ext uri="{FF2B5EF4-FFF2-40B4-BE49-F238E27FC236}">
                    <a16:creationId xmlns:a16="http://schemas.microsoft.com/office/drawing/2014/main" id="{4079B7A1-F2A4-6445-18A1-35E05669FB41}"/>
                  </a:ext>
                </a:extLst>
              </p:cNvPr>
              <p:cNvPicPr/>
              <p:nvPr/>
            </p:nvPicPr>
            <p:blipFill>
              <a:blip r:embed="rId17"/>
              <a:stretch>
                <a:fillRect/>
              </a:stretch>
            </p:blipFill>
            <p:spPr>
              <a:xfrm>
                <a:off x="5947984" y="2666605"/>
                <a:ext cx="26280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7" name="Ink 26">
                <a:extLst>
                  <a:ext uri="{FF2B5EF4-FFF2-40B4-BE49-F238E27FC236}">
                    <a16:creationId xmlns:a16="http://schemas.microsoft.com/office/drawing/2014/main" id="{F129EB9B-4201-E190-3926-F14A6DBF8E3B}"/>
                  </a:ext>
                </a:extLst>
              </p14:cNvPr>
              <p14:cNvContentPartPr/>
              <p14:nvPr/>
            </p14:nvContentPartPr>
            <p14:xfrm>
              <a:off x="7170904" y="2881885"/>
              <a:ext cx="275040" cy="267480"/>
            </p14:xfrm>
          </p:contentPart>
        </mc:Choice>
        <mc:Fallback xmlns="">
          <p:pic>
            <p:nvPicPr>
              <p:cNvPr id="27" name="Ink 26">
                <a:extLst>
                  <a:ext uri="{FF2B5EF4-FFF2-40B4-BE49-F238E27FC236}">
                    <a16:creationId xmlns:a16="http://schemas.microsoft.com/office/drawing/2014/main" id="{F129EB9B-4201-E190-3926-F14A6DBF8E3B}"/>
                  </a:ext>
                </a:extLst>
              </p:cNvPr>
              <p:cNvPicPr/>
              <p:nvPr/>
            </p:nvPicPr>
            <p:blipFill>
              <a:blip r:embed="rId19"/>
              <a:stretch>
                <a:fillRect/>
              </a:stretch>
            </p:blipFill>
            <p:spPr>
              <a:xfrm>
                <a:off x="7166590" y="2877565"/>
                <a:ext cx="283669" cy="276120"/>
              </a:xfrm>
              <a:prstGeom prst="rect">
                <a:avLst/>
              </a:prstGeom>
            </p:spPr>
          </p:pic>
        </mc:Fallback>
      </mc:AlternateContent>
      <p:sp>
        <p:nvSpPr>
          <p:cNvPr id="38" name="TextBox 37">
            <a:extLst>
              <a:ext uri="{FF2B5EF4-FFF2-40B4-BE49-F238E27FC236}">
                <a16:creationId xmlns:a16="http://schemas.microsoft.com/office/drawing/2014/main" id="{BC493C61-BFE6-8E5D-214E-4C4A8EC5AB58}"/>
              </a:ext>
            </a:extLst>
          </p:cNvPr>
          <p:cNvSpPr txBox="1"/>
          <p:nvPr/>
        </p:nvSpPr>
        <p:spPr>
          <a:xfrm>
            <a:off x="5020264" y="3022433"/>
            <a:ext cx="1829520" cy="461665"/>
          </a:xfrm>
          <a:prstGeom prst="rect">
            <a:avLst/>
          </a:prstGeom>
          <a:noFill/>
        </p:spPr>
        <p:txBody>
          <a:bodyPr wrap="square" rtlCol="0">
            <a:spAutoFit/>
          </a:bodyPr>
          <a:lstStyle/>
          <a:p>
            <a:r>
              <a:rPr lang="en-US" sz="2400" dirty="0">
                <a:solidFill>
                  <a:schemeClr val="accent6">
                    <a:lumMod val="75000"/>
                  </a:schemeClr>
                </a:solidFill>
              </a:rPr>
              <a:t>Money €€€</a:t>
            </a:r>
          </a:p>
        </p:txBody>
      </p:sp>
      <p:sp>
        <p:nvSpPr>
          <p:cNvPr id="2" name="TextBox 1">
            <a:extLst>
              <a:ext uri="{FF2B5EF4-FFF2-40B4-BE49-F238E27FC236}">
                <a16:creationId xmlns:a16="http://schemas.microsoft.com/office/drawing/2014/main" id="{A29E4905-86F5-0BF7-63C0-052AC3A75E73}"/>
              </a:ext>
            </a:extLst>
          </p:cNvPr>
          <p:cNvSpPr txBox="1"/>
          <p:nvPr/>
        </p:nvSpPr>
        <p:spPr>
          <a:xfrm>
            <a:off x="94841" y="2377705"/>
            <a:ext cx="2907655" cy="461665"/>
          </a:xfrm>
          <a:prstGeom prst="rect">
            <a:avLst/>
          </a:prstGeom>
          <a:noFill/>
        </p:spPr>
        <p:txBody>
          <a:bodyPr wrap="none" rtlCol="0">
            <a:spAutoFit/>
          </a:bodyPr>
          <a:lstStyle/>
          <a:p>
            <a:r>
              <a:rPr lang="en-US" sz="2400" dirty="0">
                <a:solidFill>
                  <a:srgbClr val="FF7DBA"/>
                </a:solidFill>
              </a:rPr>
              <a:t>The “product market”</a:t>
            </a:r>
          </a:p>
        </p:txBody>
      </p:sp>
    </p:spTree>
    <p:extLst>
      <p:ext uri="{BB962C8B-B14F-4D97-AF65-F5344CB8AC3E}">
        <p14:creationId xmlns:p14="http://schemas.microsoft.com/office/powerpoint/2010/main" val="63485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B8190B-A95E-C089-854D-B429013CAF17}"/>
              </a:ext>
            </a:extLst>
          </p:cNvPr>
          <p:cNvSpPr txBox="1"/>
          <p:nvPr/>
        </p:nvSpPr>
        <p:spPr>
          <a:xfrm>
            <a:off x="1815354" y="3429000"/>
            <a:ext cx="2158220" cy="1077218"/>
          </a:xfrm>
          <a:prstGeom prst="rect">
            <a:avLst/>
          </a:prstGeom>
          <a:noFill/>
        </p:spPr>
        <p:txBody>
          <a:bodyPr wrap="none" rtlCol="0">
            <a:spAutoFit/>
          </a:bodyPr>
          <a:lstStyle/>
          <a:p>
            <a:r>
              <a:rPr lang="en-US" sz="3200" dirty="0"/>
              <a:t>FIRMS</a:t>
            </a:r>
          </a:p>
          <a:p>
            <a:r>
              <a:rPr lang="en-US" sz="3200" dirty="0"/>
              <a:t>Buyers here</a:t>
            </a:r>
          </a:p>
        </p:txBody>
      </p:sp>
      <p:sp>
        <p:nvSpPr>
          <p:cNvPr id="5" name="TextBox 4">
            <a:extLst>
              <a:ext uri="{FF2B5EF4-FFF2-40B4-BE49-F238E27FC236}">
                <a16:creationId xmlns:a16="http://schemas.microsoft.com/office/drawing/2014/main" id="{24217259-8942-89A1-9A88-CD217A3EC85D}"/>
              </a:ext>
            </a:extLst>
          </p:cNvPr>
          <p:cNvSpPr txBox="1"/>
          <p:nvPr/>
        </p:nvSpPr>
        <p:spPr>
          <a:xfrm>
            <a:off x="7651376" y="3429000"/>
            <a:ext cx="2510624" cy="1077218"/>
          </a:xfrm>
          <a:prstGeom prst="rect">
            <a:avLst/>
          </a:prstGeom>
          <a:noFill/>
        </p:spPr>
        <p:txBody>
          <a:bodyPr wrap="none" rtlCol="0">
            <a:spAutoFit/>
          </a:bodyPr>
          <a:lstStyle/>
          <a:p>
            <a:r>
              <a:rPr lang="en-US" sz="3200" dirty="0"/>
              <a:t>HOUSEHOLDS</a:t>
            </a:r>
          </a:p>
          <a:p>
            <a:r>
              <a:rPr lang="en-US" sz="3200" dirty="0"/>
              <a:t>Sellers here</a:t>
            </a:r>
          </a:p>
        </p:txBody>
      </p:sp>
      <p:sp>
        <p:nvSpPr>
          <p:cNvPr id="6" name="Title 5">
            <a:extLst>
              <a:ext uri="{FF2B5EF4-FFF2-40B4-BE49-F238E27FC236}">
                <a16:creationId xmlns:a16="http://schemas.microsoft.com/office/drawing/2014/main" id="{D1F04F58-B6D7-091D-B008-A228E48C4D86}"/>
              </a:ext>
            </a:extLst>
          </p:cNvPr>
          <p:cNvSpPr>
            <a:spLocks noGrp="1"/>
          </p:cNvSpPr>
          <p:nvPr>
            <p:ph type="title"/>
          </p:nvPr>
        </p:nvSpPr>
        <p:spPr/>
        <p:txBody>
          <a:bodyPr/>
          <a:lstStyle/>
          <a:p>
            <a:pPr algn="ctr"/>
            <a:r>
              <a:rPr lang="en-US" b="1" dirty="0">
                <a:solidFill>
                  <a:srgbClr val="45B1A6"/>
                </a:solidFill>
              </a:rPr>
              <a:t>The circular flow</a:t>
            </a:r>
          </a:p>
        </p:txBody>
      </p:sp>
      <p:sp>
        <p:nvSpPr>
          <p:cNvPr id="14" name="Freeform 13">
            <a:extLst>
              <a:ext uri="{FF2B5EF4-FFF2-40B4-BE49-F238E27FC236}">
                <a16:creationId xmlns:a16="http://schemas.microsoft.com/office/drawing/2014/main" id="{BD9D5446-85C7-05E0-8AFA-FA3AF2D65AF0}"/>
              </a:ext>
            </a:extLst>
          </p:cNvPr>
          <p:cNvSpPr/>
          <p:nvPr/>
        </p:nvSpPr>
        <p:spPr>
          <a:xfrm>
            <a:off x="2649071" y="2218701"/>
            <a:ext cx="6138812" cy="1250640"/>
          </a:xfrm>
          <a:custGeom>
            <a:avLst/>
            <a:gdLst>
              <a:gd name="connsiteX0" fmla="*/ 0 w 6138812"/>
              <a:gd name="connsiteY0" fmla="*/ 1183405 h 1250640"/>
              <a:gd name="connsiteX1" fmla="*/ 295835 w 6138812"/>
              <a:gd name="connsiteY1" fmla="*/ 658970 h 1250640"/>
              <a:gd name="connsiteX2" fmla="*/ 1734670 w 6138812"/>
              <a:gd name="connsiteY2" fmla="*/ 161428 h 1250640"/>
              <a:gd name="connsiteX3" fmla="*/ 3012141 w 6138812"/>
              <a:gd name="connsiteY3" fmla="*/ 64 h 1250640"/>
              <a:gd name="connsiteX4" fmla="*/ 4477870 w 6138812"/>
              <a:gd name="connsiteY4" fmla="*/ 147981 h 1250640"/>
              <a:gd name="connsiteX5" fmla="*/ 5593976 w 6138812"/>
              <a:gd name="connsiteY5" fmla="*/ 564840 h 1250640"/>
              <a:gd name="connsiteX6" fmla="*/ 6091517 w 6138812"/>
              <a:gd name="connsiteY6" fmla="*/ 954805 h 1250640"/>
              <a:gd name="connsiteX7" fmla="*/ 6118411 w 6138812"/>
              <a:gd name="connsiteY7" fmla="*/ 1250640 h 1250640"/>
              <a:gd name="connsiteX8" fmla="*/ 6118411 w 6138812"/>
              <a:gd name="connsiteY8" fmla="*/ 1250640 h 125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38812" h="1250640">
                <a:moveTo>
                  <a:pt x="0" y="1183405"/>
                </a:moveTo>
                <a:cubicBezTo>
                  <a:pt x="3361" y="1006352"/>
                  <a:pt x="6723" y="829299"/>
                  <a:pt x="295835" y="658970"/>
                </a:cubicBezTo>
                <a:cubicBezTo>
                  <a:pt x="584947" y="488641"/>
                  <a:pt x="1281952" y="271246"/>
                  <a:pt x="1734670" y="161428"/>
                </a:cubicBezTo>
                <a:cubicBezTo>
                  <a:pt x="2187388" y="51610"/>
                  <a:pt x="2554941" y="2305"/>
                  <a:pt x="3012141" y="64"/>
                </a:cubicBezTo>
                <a:cubicBezTo>
                  <a:pt x="3469341" y="-2177"/>
                  <a:pt x="4047564" y="53852"/>
                  <a:pt x="4477870" y="147981"/>
                </a:cubicBezTo>
                <a:cubicBezTo>
                  <a:pt x="4908176" y="242110"/>
                  <a:pt x="5325035" y="430369"/>
                  <a:pt x="5593976" y="564840"/>
                </a:cubicBezTo>
                <a:cubicBezTo>
                  <a:pt x="5862917" y="699311"/>
                  <a:pt x="6004111" y="840505"/>
                  <a:pt x="6091517" y="954805"/>
                </a:cubicBezTo>
                <a:cubicBezTo>
                  <a:pt x="6178923" y="1069105"/>
                  <a:pt x="6118411" y="1250640"/>
                  <a:pt x="6118411" y="1250640"/>
                </a:cubicBezTo>
                <a:lnTo>
                  <a:pt x="6118411" y="1250640"/>
                </a:lnTo>
              </a:path>
            </a:pathLst>
          </a:cu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6" name="Freeform 15">
            <a:extLst>
              <a:ext uri="{FF2B5EF4-FFF2-40B4-BE49-F238E27FC236}">
                <a16:creationId xmlns:a16="http://schemas.microsoft.com/office/drawing/2014/main" id="{4CBCCB94-A4EA-00AA-4DE0-6A54636EB75D}"/>
              </a:ext>
            </a:extLst>
          </p:cNvPr>
          <p:cNvSpPr/>
          <p:nvPr/>
        </p:nvSpPr>
        <p:spPr>
          <a:xfrm>
            <a:off x="2931459" y="2789106"/>
            <a:ext cx="5338482" cy="720576"/>
          </a:xfrm>
          <a:custGeom>
            <a:avLst/>
            <a:gdLst>
              <a:gd name="connsiteX0" fmla="*/ 0 w 5338482"/>
              <a:gd name="connsiteY0" fmla="*/ 680235 h 720576"/>
              <a:gd name="connsiteX1" fmla="*/ 215153 w 5338482"/>
              <a:gd name="connsiteY1" fmla="*/ 411294 h 720576"/>
              <a:gd name="connsiteX2" fmla="*/ 968188 w 5338482"/>
              <a:gd name="connsiteY2" fmla="*/ 182694 h 720576"/>
              <a:gd name="connsiteX3" fmla="*/ 2353235 w 5338482"/>
              <a:gd name="connsiteY3" fmla="*/ 7882 h 720576"/>
              <a:gd name="connsiteX4" fmla="*/ 3307976 w 5338482"/>
              <a:gd name="connsiteY4" fmla="*/ 48223 h 720576"/>
              <a:gd name="connsiteX5" fmla="*/ 4356847 w 5338482"/>
              <a:gd name="connsiteY5" fmla="*/ 209588 h 720576"/>
              <a:gd name="connsiteX6" fmla="*/ 5150223 w 5338482"/>
              <a:gd name="connsiteY6" fmla="*/ 465082 h 720576"/>
              <a:gd name="connsiteX7" fmla="*/ 5338482 w 5338482"/>
              <a:gd name="connsiteY7" fmla="*/ 720576 h 720576"/>
              <a:gd name="connsiteX8" fmla="*/ 5338482 w 5338482"/>
              <a:gd name="connsiteY8" fmla="*/ 720576 h 72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38482" h="720576">
                <a:moveTo>
                  <a:pt x="0" y="680235"/>
                </a:moveTo>
                <a:cubicBezTo>
                  <a:pt x="26894" y="587226"/>
                  <a:pt x="53788" y="494217"/>
                  <a:pt x="215153" y="411294"/>
                </a:cubicBezTo>
                <a:cubicBezTo>
                  <a:pt x="376518" y="328371"/>
                  <a:pt x="611841" y="249929"/>
                  <a:pt x="968188" y="182694"/>
                </a:cubicBezTo>
                <a:cubicBezTo>
                  <a:pt x="1324535" y="115459"/>
                  <a:pt x="1963270" y="30294"/>
                  <a:pt x="2353235" y="7882"/>
                </a:cubicBezTo>
                <a:cubicBezTo>
                  <a:pt x="2743200" y="-14530"/>
                  <a:pt x="2974041" y="14605"/>
                  <a:pt x="3307976" y="48223"/>
                </a:cubicBezTo>
                <a:cubicBezTo>
                  <a:pt x="3641911" y="81841"/>
                  <a:pt x="4049806" y="140112"/>
                  <a:pt x="4356847" y="209588"/>
                </a:cubicBezTo>
                <a:cubicBezTo>
                  <a:pt x="4663888" y="279064"/>
                  <a:pt x="4986617" y="379917"/>
                  <a:pt x="5150223" y="465082"/>
                </a:cubicBezTo>
                <a:cubicBezTo>
                  <a:pt x="5313829" y="550247"/>
                  <a:pt x="5338482" y="720576"/>
                  <a:pt x="5338482" y="720576"/>
                </a:cubicBezTo>
                <a:lnTo>
                  <a:pt x="5338482" y="720576"/>
                </a:lnTo>
              </a:path>
            </a:pathLst>
          </a:cu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933C97ED-BA61-37DA-3669-48198D8ECB5F}"/>
              </a:ext>
            </a:extLst>
          </p:cNvPr>
          <p:cNvSpPr txBox="1"/>
          <p:nvPr/>
        </p:nvSpPr>
        <p:spPr>
          <a:xfrm>
            <a:off x="2780599" y="1501947"/>
            <a:ext cx="6933949" cy="523220"/>
          </a:xfrm>
          <a:prstGeom prst="rect">
            <a:avLst/>
          </a:prstGeom>
          <a:noFill/>
        </p:spPr>
        <p:txBody>
          <a:bodyPr wrap="none" rtlCol="0">
            <a:spAutoFit/>
          </a:bodyPr>
          <a:lstStyle/>
          <a:p>
            <a:r>
              <a:rPr lang="en-US" sz="2800" dirty="0">
                <a:solidFill>
                  <a:schemeClr val="accent5"/>
                </a:solidFill>
              </a:rPr>
              <a:t>Goods and services: boots, coffee, apartments</a:t>
            </a:r>
          </a:p>
        </p:txBody>
      </p:sp>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C29CCBC4-9037-1481-3DB3-0446E87151BA}"/>
                  </a:ext>
                </a:extLst>
              </p14:cNvPr>
              <p14:cNvContentPartPr/>
              <p14:nvPr/>
            </p14:nvContentPartPr>
            <p14:xfrm>
              <a:off x="3503224" y="2505325"/>
              <a:ext cx="213120" cy="259560"/>
            </p14:xfrm>
          </p:contentPart>
        </mc:Choice>
        <mc:Fallback xmlns="">
          <p:pic>
            <p:nvPicPr>
              <p:cNvPr id="18" name="Ink 17">
                <a:extLst>
                  <a:ext uri="{FF2B5EF4-FFF2-40B4-BE49-F238E27FC236}">
                    <a16:creationId xmlns:a16="http://schemas.microsoft.com/office/drawing/2014/main" id="{C29CCBC4-9037-1481-3DB3-0446E87151BA}"/>
                  </a:ext>
                </a:extLst>
              </p:cNvPr>
              <p:cNvPicPr/>
              <p:nvPr/>
            </p:nvPicPr>
            <p:blipFill>
              <a:blip r:embed="rId3"/>
              <a:stretch>
                <a:fillRect/>
              </a:stretch>
            </p:blipFill>
            <p:spPr>
              <a:xfrm>
                <a:off x="3498904" y="2501005"/>
                <a:ext cx="221760" cy="2682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9" name="Ink 18">
                <a:extLst>
                  <a:ext uri="{FF2B5EF4-FFF2-40B4-BE49-F238E27FC236}">
                    <a16:creationId xmlns:a16="http://schemas.microsoft.com/office/drawing/2014/main" id="{55CF8372-3E74-1E15-036A-4229AF0ECCD5}"/>
                  </a:ext>
                </a:extLst>
              </p14:cNvPr>
              <p14:cNvContentPartPr/>
              <p14:nvPr/>
            </p14:nvContentPartPr>
            <p14:xfrm>
              <a:off x="4468744" y="2243965"/>
              <a:ext cx="201960" cy="267480"/>
            </p14:xfrm>
          </p:contentPart>
        </mc:Choice>
        <mc:Fallback xmlns="">
          <p:pic>
            <p:nvPicPr>
              <p:cNvPr id="19" name="Ink 18">
                <a:extLst>
                  <a:ext uri="{FF2B5EF4-FFF2-40B4-BE49-F238E27FC236}">
                    <a16:creationId xmlns:a16="http://schemas.microsoft.com/office/drawing/2014/main" id="{55CF8372-3E74-1E15-036A-4229AF0ECCD5}"/>
                  </a:ext>
                </a:extLst>
              </p:cNvPr>
              <p:cNvPicPr/>
              <p:nvPr/>
            </p:nvPicPr>
            <p:blipFill>
              <a:blip r:embed="rId5"/>
              <a:stretch>
                <a:fillRect/>
              </a:stretch>
            </p:blipFill>
            <p:spPr>
              <a:xfrm>
                <a:off x="4464424" y="2239645"/>
                <a:ext cx="210600" cy="2761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0" name="Ink 19">
                <a:extLst>
                  <a:ext uri="{FF2B5EF4-FFF2-40B4-BE49-F238E27FC236}">
                    <a16:creationId xmlns:a16="http://schemas.microsoft.com/office/drawing/2014/main" id="{407FCA1D-E6D7-049B-42F5-64166D3688D8}"/>
                  </a:ext>
                </a:extLst>
              </p14:cNvPr>
              <p14:cNvContentPartPr/>
              <p14:nvPr/>
            </p14:nvContentPartPr>
            <p14:xfrm>
              <a:off x="7058584" y="2153605"/>
              <a:ext cx="227520" cy="342720"/>
            </p14:xfrm>
          </p:contentPart>
        </mc:Choice>
        <mc:Fallback xmlns="">
          <p:pic>
            <p:nvPicPr>
              <p:cNvPr id="20" name="Ink 19">
                <a:extLst>
                  <a:ext uri="{FF2B5EF4-FFF2-40B4-BE49-F238E27FC236}">
                    <a16:creationId xmlns:a16="http://schemas.microsoft.com/office/drawing/2014/main" id="{407FCA1D-E6D7-049B-42F5-64166D3688D8}"/>
                  </a:ext>
                </a:extLst>
              </p:cNvPr>
              <p:cNvPicPr/>
              <p:nvPr/>
            </p:nvPicPr>
            <p:blipFill>
              <a:blip r:embed="rId7"/>
              <a:stretch>
                <a:fillRect/>
              </a:stretch>
            </p:blipFill>
            <p:spPr>
              <a:xfrm>
                <a:off x="7054264" y="2149280"/>
                <a:ext cx="236160" cy="351369"/>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1" name="Ink 20">
                <a:extLst>
                  <a:ext uri="{FF2B5EF4-FFF2-40B4-BE49-F238E27FC236}">
                    <a16:creationId xmlns:a16="http://schemas.microsoft.com/office/drawing/2014/main" id="{6836619B-4566-701F-8247-C8556A2F577E}"/>
                  </a:ext>
                </a:extLst>
              </p14:cNvPr>
              <p14:cNvContentPartPr/>
              <p14:nvPr/>
            </p14:nvContentPartPr>
            <p14:xfrm>
              <a:off x="8123824" y="2642485"/>
              <a:ext cx="233640" cy="279720"/>
            </p14:xfrm>
          </p:contentPart>
        </mc:Choice>
        <mc:Fallback xmlns="">
          <p:pic>
            <p:nvPicPr>
              <p:cNvPr id="21" name="Ink 20">
                <a:extLst>
                  <a:ext uri="{FF2B5EF4-FFF2-40B4-BE49-F238E27FC236}">
                    <a16:creationId xmlns:a16="http://schemas.microsoft.com/office/drawing/2014/main" id="{6836619B-4566-701F-8247-C8556A2F577E}"/>
                  </a:ext>
                </a:extLst>
              </p:cNvPr>
              <p:cNvPicPr/>
              <p:nvPr/>
            </p:nvPicPr>
            <p:blipFill>
              <a:blip r:embed="rId9"/>
              <a:stretch>
                <a:fillRect/>
              </a:stretch>
            </p:blipFill>
            <p:spPr>
              <a:xfrm>
                <a:off x="8119511" y="2638165"/>
                <a:ext cx="242267" cy="2883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2" name="Ink 21">
                <a:extLst>
                  <a:ext uri="{FF2B5EF4-FFF2-40B4-BE49-F238E27FC236}">
                    <a16:creationId xmlns:a16="http://schemas.microsoft.com/office/drawing/2014/main" id="{5934550B-73D2-0D16-9ACF-794DFCB4A481}"/>
                  </a:ext>
                </a:extLst>
              </p14:cNvPr>
              <p14:cNvContentPartPr/>
              <p14:nvPr/>
            </p14:nvContentPartPr>
            <p14:xfrm>
              <a:off x="3842704" y="2832205"/>
              <a:ext cx="213120" cy="284040"/>
            </p14:xfrm>
          </p:contentPart>
        </mc:Choice>
        <mc:Fallback xmlns="">
          <p:pic>
            <p:nvPicPr>
              <p:cNvPr id="22" name="Ink 21">
                <a:extLst>
                  <a:ext uri="{FF2B5EF4-FFF2-40B4-BE49-F238E27FC236}">
                    <a16:creationId xmlns:a16="http://schemas.microsoft.com/office/drawing/2014/main" id="{5934550B-73D2-0D16-9ACF-794DFCB4A481}"/>
                  </a:ext>
                </a:extLst>
              </p:cNvPr>
              <p:cNvPicPr/>
              <p:nvPr/>
            </p:nvPicPr>
            <p:blipFill>
              <a:blip r:embed="rId11"/>
              <a:stretch>
                <a:fillRect/>
              </a:stretch>
            </p:blipFill>
            <p:spPr>
              <a:xfrm>
                <a:off x="3838377" y="2827885"/>
                <a:ext cx="221775" cy="2926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3" name="Ink 22">
                <a:extLst>
                  <a:ext uri="{FF2B5EF4-FFF2-40B4-BE49-F238E27FC236}">
                    <a16:creationId xmlns:a16="http://schemas.microsoft.com/office/drawing/2014/main" id="{8BC2BC12-5DFF-9907-16A0-8380546C6360}"/>
                  </a:ext>
                </a:extLst>
              </p14:cNvPr>
              <p14:cNvContentPartPr/>
              <p14:nvPr/>
            </p14:nvContentPartPr>
            <p14:xfrm>
              <a:off x="4926304" y="2662285"/>
              <a:ext cx="188640" cy="316800"/>
            </p14:xfrm>
          </p:contentPart>
        </mc:Choice>
        <mc:Fallback xmlns="">
          <p:pic>
            <p:nvPicPr>
              <p:cNvPr id="23" name="Ink 22">
                <a:extLst>
                  <a:ext uri="{FF2B5EF4-FFF2-40B4-BE49-F238E27FC236}">
                    <a16:creationId xmlns:a16="http://schemas.microsoft.com/office/drawing/2014/main" id="{8BC2BC12-5DFF-9907-16A0-8380546C6360}"/>
                  </a:ext>
                </a:extLst>
              </p:cNvPr>
              <p:cNvPicPr/>
              <p:nvPr/>
            </p:nvPicPr>
            <p:blipFill>
              <a:blip r:embed="rId13"/>
              <a:stretch>
                <a:fillRect/>
              </a:stretch>
            </p:blipFill>
            <p:spPr>
              <a:xfrm>
                <a:off x="4921984" y="2657965"/>
                <a:ext cx="197280" cy="3254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5" name="Ink 24">
                <a:extLst>
                  <a:ext uri="{FF2B5EF4-FFF2-40B4-BE49-F238E27FC236}">
                    <a16:creationId xmlns:a16="http://schemas.microsoft.com/office/drawing/2014/main" id="{5FFCF3EE-1B8C-3DDE-956C-A35B510492DC}"/>
                  </a:ext>
                </a:extLst>
              </p14:cNvPr>
              <p14:cNvContentPartPr/>
              <p14:nvPr/>
            </p14:nvContentPartPr>
            <p14:xfrm>
              <a:off x="6000184" y="2814925"/>
              <a:ext cx="360" cy="360"/>
            </p14:xfrm>
          </p:contentPart>
        </mc:Choice>
        <mc:Fallback xmlns="">
          <p:pic>
            <p:nvPicPr>
              <p:cNvPr id="25" name="Ink 24">
                <a:extLst>
                  <a:ext uri="{FF2B5EF4-FFF2-40B4-BE49-F238E27FC236}">
                    <a16:creationId xmlns:a16="http://schemas.microsoft.com/office/drawing/2014/main" id="{5FFCF3EE-1B8C-3DDE-956C-A35B510492DC}"/>
                  </a:ext>
                </a:extLst>
              </p:cNvPr>
              <p:cNvPicPr/>
              <p:nvPr/>
            </p:nvPicPr>
            <p:blipFill>
              <a:blip r:embed="rId15"/>
              <a:stretch>
                <a:fillRect/>
              </a:stretch>
            </p:blipFill>
            <p:spPr>
              <a:xfrm>
                <a:off x="5995864" y="281060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6" name="Ink 25">
                <a:extLst>
                  <a:ext uri="{FF2B5EF4-FFF2-40B4-BE49-F238E27FC236}">
                    <a16:creationId xmlns:a16="http://schemas.microsoft.com/office/drawing/2014/main" id="{4079B7A1-F2A4-6445-18A1-35E05669FB41}"/>
                  </a:ext>
                </a:extLst>
              </p14:cNvPr>
              <p14:cNvContentPartPr/>
              <p14:nvPr/>
            </p14:nvContentPartPr>
            <p14:xfrm>
              <a:off x="5952304" y="2670925"/>
              <a:ext cx="254160" cy="288720"/>
            </p14:xfrm>
          </p:contentPart>
        </mc:Choice>
        <mc:Fallback xmlns="">
          <p:pic>
            <p:nvPicPr>
              <p:cNvPr id="26" name="Ink 25">
                <a:extLst>
                  <a:ext uri="{FF2B5EF4-FFF2-40B4-BE49-F238E27FC236}">
                    <a16:creationId xmlns:a16="http://schemas.microsoft.com/office/drawing/2014/main" id="{4079B7A1-F2A4-6445-18A1-35E05669FB41}"/>
                  </a:ext>
                </a:extLst>
              </p:cNvPr>
              <p:cNvPicPr/>
              <p:nvPr/>
            </p:nvPicPr>
            <p:blipFill>
              <a:blip r:embed="rId17"/>
              <a:stretch>
                <a:fillRect/>
              </a:stretch>
            </p:blipFill>
            <p:spPr>
              <a:xfrm>
                <a:off x="5947984" y="2666605"/>
                <a:ext cx="26280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7" name="Ink 26">
                <a:extLst>
                  <a:ext uri="{FF2B5EF4-FFF2-40B4-BE49-F238E27FC236}">
                    <a16:creationId xmlns:a16="http://schemas.microsoft.com/office/drawing/2014/main" id="{F129EB9B-4201-E190-3926-F14A6DBF8E3B}"/>
                  </a:ext>
                </a:extLst>
              </p14:cNvPr>
              <p14:cNvContentPartPr/>
              <p14:nvPr/>
            </p14:nvContentPartPr>
            <p14:xfrm>
              <a:off x="7170904" y="2881885"/>
              <a:ext cx="275040" cy="267480"/>
            </p14:xfrm>
          </p:contentPart>
        </mc:Choice>
        <mc:Fallback xmlns="">
          <p:pic>
            <p:nvPicPr>
              <p:cNvPr id="27" name="Ink 26">
                <a:extLst>
                  <a:ext uri="{FF2B5EF4-FFF2-40B4-BE49-F238E27FC236}">
                    <a16:creationId xmlns:a16="http://schemas.microsoft.com/office/drawing/2014/main" id="{F129EB9B-4201-E190-3926-F14A6DBF8E3B}"/>
                  </a:ext>
                </a:extLst>
              </p:cNvPr>
              <p:cNvPicPr/>
              <p:nvPr/>
            </p:nvPicPr>
            <p:blipFill>
              <a:blip r:embed="rId19"/>
              <a:stretch>
                <a:fillRect/>
              </a:stretch>
            </p:blipFill>
            <p:spPr>
              <a:xfrm>
                <a:off x="7166590" y="2877565"/>
                <a:ext cx="283669" cy="276120"/>
              </a:xfrm>
              <a:prstGeom prst="rect">
                <a:avLst/>
              </a:prstGeom>
            </p:spPr>
          </p:pic>
        </mc:Fallback>
      </mc:AlternateContent>
      <p:sp>
        <p:nvSpPr>
          <p:cNvPr id="28" name="Freeform 27">
            <a:extLst>
              <a:ext uri="{FF2B5EF4-FFF2-40B4-BE49-F238E27FC236}">
                <a16:creationId xmlns:a16="http://schemas.microsoft.com/office/drawing/2014/main" id="{0C89F77F-30C0-88D0-577F-0035A8A791DD}"/>
              </a:ext>
            </a:extLst>
          </p:cNvPr>
          <p:cNvSpPr/>
          <p:nvPr/>
        </p:nvSpPr>
        <p:spPr>
          <a:xfrm>
            <a:off x="2823882" y="3966882"/>
            <a:ext cx="5728447" cy="956366"/>
          </a:xfrm>
          <a:custGeom>
            <a:avLst/>
            <a:gdLst>
              <a:gd name="connsiteX0" fmla="*/ 0 w 5728447"/>
              <a:gd name="connsiteY0" fmla="*/ 53789 h 956366"/>
              <a:gd name="connsiteX1" fmla="*/ 349624 w 5728447"/>
              <a:gd name="connsiteY1" fmla="*/ 470647 h 956366"/>
              <a:gd name="connsiteX2" fmla="*/ 1008530 w 5728447"/>
              <a:gd name="connsiteY2" fmla="*/ 699247 h 956366"/>
              <a:gd name="connsiteX3" fmla="*/ 1949824 w 5728447"/>
              <a:gd name="connsiteY3" fmla="*/ 914400 h 956366"/>
              <a:gd name="connsiteX4" fmla="*/ 3119718 w 5728447"/>
              <a:gd name="connsiteY4" fmla="*/ 954742 h 956366"/>
              <a:gd name="connsiteX5" fmla="*/ 3939989 w 5728447"/>
              <a:gd name="connsiteY5" fmla="*/ 887506 h 956366"/>
              <a:gd name="connsiteX6" fmla="*/ 4827494 w 5728447"/>
              <a:gd name="connsiteY6" fmla="*/ 699247 h 956366"/>
              <a:gd name="connsiteX7" fmla="*/ 5446059 w 5728447"/>
              <a:gd name="connsiteY7" fmla="*/ 430306 h 956366"/>
              <a:gd name="connsiteX8" fmla="*/ 5728447 w 5728447"/>
              <a:gd name="connsiteY8" fmla="*/ 0 h 956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28447" h="956366">
                <a:moveTo>
                  <a:pt x="0" y="53789"/>
                </a:moveTo>
                <a:cubicBezTo>
                  <a:pt x="90768" y="208430"/>
                  <a:pt x="181536" y="363071"/>
                  <a:pt x="349624" y="470647"/>
                </a:cubicBezTo>
                <a:cubicBezTo>
                  <a:pt x="517712" y="578223"/>
                  <a:pt x="741830" y="625288"/>
                  <a:pt x="1008530" y="699247"/>
                </a:cubicBezTo>
                <a:cubicBezTo>
                  <a:pt x="1275230" y="773206"/>
                  <a:pt x="1597959" y="871818"/>
                  <a:pt x="1949824" y="914400"/>
                </a:cubicBezTo>
                <a:cubicBezTo>
                  <a:pt x="2301689" y="956982"/>
                  <a:pt x="2788024" y="959224"/>
                  <a:pt x="3119718" y="954742"/>
                </a:cubicBezTo>
                <a:cubicBezTo>
                  <a:pt x="3451412" y="950260"/>
                  <a:pt x="3655360" y="930089"/>
                  <a:pt x="3939989" y="887506"/>
                </a:cubicBezTo>
                <a:cubicBezTo>
                  <a:pt x="4224618" y="844924"/>
                  <a:pt x="4576482" y="775447"/>
                  <a:pt x="4827494" y="699247"/>
                </a:cubicBezTo>
                <a:cubicBezTo>
                  <a:pt x="5078506" y="623047"/>
                  <a:pt x="5295900" y="546847"/>
                  <a:pt x="5446059" y="430306"/>
                </a:cubicBezTo>
                <a:cubicBezTo>
                  <a:pt x="5596218" y="313765"/>
                  <a:pt x="5662332" y="156882"/>
                  <a:pt x="5728447" y="0"/>
                </a:cubicBezTo>
              </a:path>
            </a:pathLst>
          </a:cu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29" name="Freeform 28">
            <a:extLst>
              <a:ext uri="{FF2B5EF4-FFF2-40B4-BE49-F238E27FC236}">
                <a16:creationId xmlns:a16="http://schemas.microsoft.com/office/drawing/2014/main" id="{3C2EB481-898D-472A-9442-1D17CB24C908}"/>
              </a:ext>
            </a:extLst>
          </p:cNvPr>
          <p:cNvSpPr/>
          <p:nvPr/>
        </p:nvSpPr>
        <p:spPr>
          <a:xfrm>
            <a:off x="2487706" y="3939988"/>
            <a:ext cx="6335677" cy="1519758"/>
          </a:xfrm>
          <a:custGeom>
            <a:avLst/>
            <a:gdLst>
              <a:gd name="connsiteX0" fmla="*/ 0 w 6335677"/>
              <a:gd name="connsiteY0" fmla="*/ 26894 h 1519758"/>
              <a:gd name="connsiteX1" fmla="*/ 363070 w 6335677"/>
              <a:gd name="connsiteY1" fmla="*/ 793377 h 1519758"/>
              <a:gd name="connsiteX2" fmla="*/ 1613647 w 6335677"/>
              <a:gd name="connsiteY2" fmla="*/ 1344706 h 1519758"/>
              <a:gd name="connsiteX3" fmla="*/ 3281082 w 6335677"/>
              <a:gd name="connsiteY3" fmla="*/ 1519518 h 1519758"/>
              <a:gd name="connsiteX4" fmla="*/ 4773706 w 6335677"/>
              <a:gd name="connsiteY4" fmla="*/ 1317812 h 1519758"/>
              <a:gd name="connsiteX5" fmla="*/ 5876365 w 6335677"/>
              <a:gd name="connsiteY5" fmla="*/ 860612 h 1519758"/>
              <a:gd name="connsiteX6" fmla="*/ 6266329 w 6335677"/>
              <a:gd name="connsiteY6" fmla="*/ 268941 h 1519758"/>
              <a:gd name="connsiteX7" fmla="*/ 6333565 w 6335677"/>
              <a:gd name="connsiteY7" fmla="*/ 0 h 1519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35677" h="1519758">
                <a:moveTo>
                  <a:pt x="0" y="26894"/>
                </a:moveTo>
                <a:cubicBezTo>
                  <a:pt x="47064" y="300318"/>
                  <a:pt x="94129" y="573742"/>
                  <a:pt x="363070" y="793377"/>
                </a:cubicBezTo>
                <a:cubicBezTo>
                  <a:pt x="632011" y="1013012"/>
                  <a:pt x="1127312" y="1223683"/>
                  <a:pt x="1613647" y="1344706"/>
                </a:cubicBezTo>
                <a:cubicBezTo>
                  <a:pt x="2099982" y="1465729"/>
                  <a:pt x="2754406" y="1524000"/>
                  <a:pt x="3281082" y="1519518"/>
                </a:cubicBezTo>
                <a:cubicBezTo>
                  <a:pt x="3807758" y="1515036"/>
                  <a:pt x="4341159" y="1427630"/>
                  <a:pt x="4773706" y="1317812"/>
                </a:cubicBezTo>
                <a:cubicBezTo>
                  <a:pt x="5206253" y="1207994"/>
                  <a:pt x="5627595" y="1035424"/>
                  <a:pt x="5876365" y="860612"/>
                </a:cubicBezTo>
                <a:cubicBezTo>
                  <a:pt x="6125136" y="685800"/>
                  <a:pt x="6190129" y="412376"/>
                  <a:pt x="6266329" y="268941"/>
                </a:cubicBezTo>
                <a:cubicBezTo>
                  <a:pt x="6342529" y="125506"/>
                  <a:pt x="6338047" y="62753"/>
                  <a:pt x="6333565" y="0"/>
                </a:cubicBez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20">
            <p14:nvContentPartPr>
              <p14:cNvPr id="30" name="Ink 29">
                <a:extLst>
                  <a:ext uri="{FF2B5EF4-FFF2-40B4-BE49-F238E27FC236}">
                    <a16:creationId xmlns:a16="http://schemas.microsoft.com/office/drawing/2014/main" id="{4918ECDC-2120-63CC-39F5-4D766E281A71}"/>
                  </a:ext>
                </a:extLst>
              </p14:cNvPr>
              <p14:cNvContentPartPr/>
              <p14:nvPr/>
            </p14:nvContentPartPr>
            <p14:xfrm>
              <a:off x="3781864" y="4409725"/>
              <a:ext cx="273960" cy="424440"/>
            </p14:xfrm>
          </p:contentPart>
        </mc:Choice>
        <mc:Fallback xmlns="">
          <p:pic>
            <p:nvPicPr>
              <p:cNvPr id="30" name="Ink 29">
                <a:extLst>
                  <a:ext uri="{FF2B5EF4-FFF2-40B4-BE49-F238E27FC236}">
                    <a16:creationId xmlns:a16="http://schemas.microsoft.com/office/drawing/2014/main" id="{4918ECDC-2120-63CC-39F5-4D766E281A71}"/>
                  </a:ext>
                </a:extLst>
              </p:cNvPr>
              <p:cNvPicPr/>
              <p:nvPr/>
            </p:nvPicPr>
            <p:blipFill>
              <a:blip r:embed="rId21"/>
              <a:stretch>
                <a:fillRect/>
              </a:stretch>
            </p:blipFill>
            <p:spPr>
              <a:xfrm>
                <a:off x="3777544" y="4405401"/>
                <a:ext cx="282600" cy="433087"/>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31" name="Ink 30">
                <a:extLst>
                  <a:ext uri="{FF2B5EF4-FFF2-40B4-BE49-F238E27FC236}">
                    <a16:creationId xmlns:a16="http://schemas.microsoft.com/office/drawing/2014/main" id="{99C8DFB2-9887-3382-240A-3EDE2D0ACDAE}"/>
                  </a:ext>
                </a:extLst>
              </p14:cNvPr>
              <p14:cNvContentPartPr/>
              <p14:nvPr/>
            </p14:nvContentPartPr>
            <p14:xfrm>
              <a:off x="4976344" y="4636525"/>
              <a:ext cx="320400" cy="415800"/>
            </p14:xfrm>
          </p:contentPart>
        </mc:Choice>
        <mc:Fallback xmlns="">
          <p:pic>
            <p:nvPicPr>
              <p:cNvPr id="31" name="Ink 30">
                <a:extLst>
                  <a:ext uri="{FF2B5EF4-FFF2-40B4-BE49-F238E27FC236}">
                    <a16:creationId xmlns:a16="http://schemas.microsoft.com/office/drawing/2014/main" id="{99C8DFB2-9887-3382-240A-3EDE2D0ACDAE}"/>
                  </a:ext>
                </a:extLst>
              </p:cNvPr>
              <p:cNvPicPr/>
              <p:nvPr/>
            </p:nvPicPr>
            <p:blipFill>
              <a:blip r:embed="rId23"/>
              <a:stretch>
                <a:fillRect/>
              </a:stretch>
            </p:blipFill>
            <p:spPr>
              <a:xfrm>
                <a:off x="4972024" y="4632205"/>
                <a:ext cx="329040" cy="4244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2" name="Ink 31">
                <a:extLst>
                  <a:ext uri="{FF2B5EF4-FFF2-40B4-BE49-F238E27FC236}">
                    <a16:creationId xmlns:a16="http://schemas.microsoft.com/office/drawing/2014/main" id="{AB430B12-2FCA-4A94-803A-5E643BFC68EC}"/>
                  </a:ext>
                </a:extLst>
              </p14:cNvPr>
              <p14:cNvContentPartPr/>
              <p14:nvPr/>
            </p14:nvContentPartPr>
            <p14:xfrm>
              <a:off x="6544144" y="4656685"/>
              <a:ext cx="305640" cy="406080"/>
            </p14:xfrm>
          </p:contentPart>
        </mc:Choice>
        <mc:Fallback xmlns="">
          <p:pic>
            <p:nvPicPr>
              <p:cNvPr id="32" name="Ink 31">
                <a:extLst>
                  <a:ext uri="{FF2B5EF4-FFF2-40B4-BE49-F238E27FC236}">
                    <a16:creationId xmlns:a16="http://schemas.microsoft.com/office/drawing/2014/main" id="{AB430B12-2FCA-4A94-803A-5E643BFC68EC}"/>
                  </a:ext>
                </a:extLst>
              </p:cNvPr>
              <p:cNvPicPr/>
              <p:nvPr/>
            </p:nvPicPr>
            <p:blipFill>
              <a:blip r:embed="rId25"/>
              <a:stretch>
                <a:fillRect/>
              </a:stretch>
            </p:blipFill>
            <p:spPr>
              <a:xfrm>
                <a:off x="6539824" y="4652361"/>
                <a:ext cx="314280" cy="414728"/>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33" name="Ink 32">
                <a:extLst>
                  <a:ext uri="{FF2B5EF4-FFF2-40B4-BE49-F238E27FC236}">
                    <a16:creationId xmlns:a16="http://schemas.microsoft.com/office/drawing/2014/main" id="{A893B701-248D-3140-49B5-1A0FF43A8FCE}"/>
                  </a:ext>
                </a:extLst>
              </p14:cNvPr>
              <p14:cNvContentPartPr/>
              <p14:nvPr/>
            </p14:nvContentPartPr>
            <p14:xfrm>
              <a:off x="7882264" y="4373725"/>
              <a:ext cx="257400" cy="384840"/>
            </p14:xfrm>
          </p:contentPart>
        </mc:Choice>
        <mc:Fallback xmlns="">
          <p:pic>
            <p:nvPicPr>
              <p:cNvPr id="33" name="Ink 32">
                <a:extLst>
                  <a:ext uri="{FF2B5EF4-FFF2-40B4-BE49-F238E27FC236}">
                    <a16:creationId xmlns:a16="http://schemas.microsoft.com/office/drawing/2014/main" id="{A893B701-248D-3140-49B5-1A0FF43A8FCE}"/>
                  </a:ext>
                </a:extLst>
              </p:cNvPr>
              <p:cNvPicPr/>
              <p:nvPr/>
            </p:nvPicPr>
            <p:blipFill>
              <a:blip r:embed="rId27"/>
              <a:stretch>
                <a:fillRect/>
              </a:stretch>
            </p:blipFill>
            <p:spPr>
              <a:xfrm>
                <a:off x="7877944" y="4369405"/>
                <a:ext cx="266040" cy="39348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4" name="Ink 33">
                <a:extLst>
                  <a:ext uri="{FF2B5EF4-FFF2-40B4-BE49-F238E27FC236}">
                    <a16:creationId xmlns:a16="http://schemas.microsoft.com/office/drawing/2014/main" id="{97931A3B-05EE-A956-B478-C56E04A1CCAB}"/>
                  </a:ext>
                </a:extLst>
              </p14:cNvPr>
              <p14:cNvContentPartPr/>
              <p14:nvPr/>
            </p14:nvContentPartPr>
            <p14:xfrm>
              <a:off x="2739664" y="4637965"/>
              <a:ext cx="220320" cy="331560"/>
            </p14:xfrm>
          </p:contentPart>
        </mc:Choice>
        <mc:Fallback xmlns="">
          <p:pic>
            <p:nvPicPr>
              <p:cNvPr id="34" name="Ink 33">
                <a:extLst>
                  <a:ext uri="{FF2B5EF4-FFF2-40B4-BE49-F238E27FC236}">
                    <a16:creationId xmlns:a16="http://schemas.microsoft.com/office/drawing/2014/main" id="{97931A3B-05EE-A956-B478-C56E04A1CCAB}"/>
                  </a:ext>
                </a:extLst>
              </p:cNvPr>
              <p:cNvPicPr/>
              <p:nvPr/>
            </p:nvPicPr>
            <p:blipFill>
              <a:blip r:embed="rId29"/>
              <a:stretch>
                <a:fillRect/>
              </a:stretch>
            </p:blipFill>
            <p:spPr>
              <a:xfrm>
                <a:off x="2735344" y="4633645"/>
                <a:ext cx="228960" cy="3402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5" name="Ink 34">
                <a:extLst>
                  <a:ext uri="{FF2B5EF4-FFF2-40B4-BE49-F238E27FC236}">
                    <a16:creationId xmlns:a16="http://schemas.microsoft.com/office/drawing/2014/main" id="{9F1C416B-0470-0BCC-C777-7BFB45CDDCA8}"/>
                  </a:ext>
                </a:extLst>
              </p14:cNvPr>
              <p14:cNvContentPartPr/>
              <p14:nvPr/>
            </p14:nvContentPartPr>
            <p14:xfrm>
              <a:off x="4045744" y="5180125"/>
              <a:ext cx="408240" cy="322920"/>
            </p14:xfrm>
          </p:contentPart>
        </mc:Choice>
        <mc:Fallback xmlns="">
          <p:pic>
            <p:nvPicPr>
              <p:cNvPr id="35" name="Ink 34">
                <a:extLst>
                  <a:ext uri="{FF2B5EF4-FFF2-40B4-BE49-F238E27FC236}">
                    <a16:creationId xmlns:a16="http://schemas.microsoft.com/office/drawing/2014/main" id="{9F1C416B-0470-0BCC-C777-7BFB45CDDCA8}"/>
                  </a:ext>
                </a:extLst>
              </p:cNvPr>
              <p:cNvPicPr/>
              <p:nvPr/>
            </p:nvPicPr>
            <p:blipFill>
              <a:blip r:embed="rId31"/>
              <a:stretch>
                <a:fillRect/>
              </a:stretch>
            </p:blipFill>
            <p:spPr>
              <a:xfrm>
                <a:off x="4041424" y="5175805"/>
                <a:ext cx="416880" cy="33156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6" name="Ink 35">
                <a:extLst>
                  <a:ext uri="{FF2B5EF4-FFF2-40B4-BE49-F238E27FC236}">
                    <a16:creationId xmlns:a16="http://schemas.microsoft.com/office/drawing/2014/main" id="{9489FC12-33EC-AD65-894C-4A9ACAA04961}"/>
                  </a:ext>
                </a:extLst>
              </p14:cNvPr>
              <p14:cNvContentPartPr/>
              <p14:nvPr/>
            </p14:nvContentPartPr>
            <p14:xfrm>
              <a:off x="5843584" y="5274445"/>
              <a:ext cx="288360" cy="386280"/>
            </p14:xfrm>
          </p:contentPart>
        </mc:Choice>
        <mc:Fallback xmlns="">
          <p:pic>
            <p:nvPicPr>
              <p:cNvPr id="36" name="Ink 35">
                <a:extLst>
                  <a:ext uri="{FF2B5EF4-FFF2-40B4-BE49-F238E27FC236}">
                    <a16:creationId xmlns:a16="http://schemas.microsoft.com/office/drawing/2014/main" id="{9489FC12-33EC-AD65-894C-4A9ACAA04961}"/>
                  </a:ext>
                </a:extLst>
              </p:cNvPr>
              <p:cNvPicPr/>
              <p:nvPr/>
            </p:nvPicPr>
            <p:blipFill>
              <a:blip r:embed="rId33"/>
              <a:stretch>
                <a:fillRect/>
              </a:stretch>
            </p:blipFill>
            <p:spPr>
              <a:xfrm>
                <a:off x="5839264" y="5270125"/>
                <a:ext cx="297000" cy="39492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7" name="Ink 36">
                <a:extLst>
                  <a:ext uri="{FF2B5EF4-FFF2-40B4-BE49-F238E27FC236}">
                    <a16:creationId xmlns:a16="http://schemas.microsoft.com/office/drawing/2014/main" id="{6B0E27CB-347B-CA26-FAE2-AC519EDAECC8}"/>
                  </a:ext>
                </a:extLst>
              </p14:cNvPr>
              <p14:cNvContentPartPr/>
              <p14:nvPr/>
            </p14:nvContentPartPr>
            <p14:xfrm>
              <a:off x="7879744" y="4880965"/>
              <a:ext cx="391320" cy="272520"/>
            </p14:xfrm>
          </p:contentPart>
        </mc:Choice>
        <mc:Fallback xmlns="">
          <p:pic>
            <p:nvPicPr>
              <p:cNvPr id="37" name="Ink 36">
                <a:extLst>
                  <a:ext uri="{FF2B5EF4-FFF2-40B4-BE49-F238E27FC236}">
                    <a16:creationId xmlns:a16="http://schemas.microsoft.com/office/drawing/2014/main" id="{6B0E27CB-347B-CA26-FAE2-AC519EDAECC8}"/>
                  </a:ext>
                </a:extLst>
              </p:cNvPr>
              <p:cNvPicPr/>
              <p:nvPr/>
            </p:nvPicPr>
            <p:blipFill>
              <a:blip r:embed="rId35"/>
              <a:stretch>
                <a:fillRect/>
              </a:stretch>
            </p:blipFill>
            <p:spPr>
              <a:xfrm>
                <a:off x="7875424" y="4876645"/>
                <a:ext cx="399960" cy="281160"/>
              </a:xfrm>
              <a:prstGeom prst="rect">
                <a:avLst/>
              </a:prstGeom>
            </p:spPr>
          </p:pic>
        </mc:Fallback>
      </mc:AlternateContent>
      <p:sp>
        <p:nvSpPr>
          <p:cNvPr id="38" name="TextBox 37">
            <a:extLst>
              <a:ext uri="{FF2B5EF4-FFF2-40B4-BE49-F238E27FC236}">
                <a16:creationId xmlns:a16="http://schemas.microsoft.com/office/drawing/2014/main" id="{BC493C61-BFE6-8E5D-214E-4C4A8EC5AB58}"/>
              </a:ext>
            </a:extLst>
          </p:cNvPr>
          <p:cNvSpPr txBox="1"/>
          <p:nvPr/>
        </p:nvSpPr>
        <p:spPr>
          <a:xfrm>
            <a:off x="5020264" y="3022433"/>
            <a:ext cx="1829520" cy="461665"/>
          </a:xfrm>
          <a:prstGeom prst="rect">
            <a:avLst/>
          </a:prstGeom>
          <a:noFill/>
        </p:spPr>
        <p:txBody>
          <a:bodyPr wrap="square" rtlCol="0">
            <a:spAutoFit/>
          </a:bodyPr>
          <a:lstStyle/>
          <a:p>
            <a:r>
              <a:rPr lang="en-US" sz="2400" dirty="0">
                <a:solidFill>
                  <a:schemeClr val="accent6">
                    <a:lumMod val="75000"/>
                  </a:schemeClr>
                </a:solidFill>
              </a:rPr>
              <a:t>Money €€€</a:t>
            </a:r>
          </a:p>
        </p:txBody>
      </p:sp>
      <p:sp>
        <p:nvSpPr>
          <p:cNvPr id="39" name="TextBox 38">
            <a:extLst>
              <a:ext uri="{FF2B5EF4-FFF2-40B4-BE49-F238E27FC236}">
                <a16:creationId xmlns:a16="http://schemas.microsoft.com/office/drawing/2014/main" id="{55558AA0-C3FC-97F7-DAF9-29E2DFECD435}"/>
              </a:ext>
            </a:extLst>
          </p:cNvPr>
          <p:cNvSpPr txBox="1"/>
          <p:nvPr/>
        </p:nvSpPr>
        <p:spPr>
          <a:xfrm>
            <a:off x="5059758" y="4326454"/>
            <a:ext cx="1598194" cy="461665"/>
          </a:xfrm>
          <a:prstGeom prst="rect">
            <a:avLst/>
          </a:prstGeom>
          <a:noFill/>
        </p:spPr>
        <p:txBody>
          <a:bodyPr wrap="none" rtlCol="0">
            <a:spAutoFit/>
          </a:bodyPr>
          <a:lstStyle/>
          <a:p>
            <a:r>
              <a:rPr lang="en-US" sz="2400" dirty="0">
                <a:solidFill>
                  <a:schemeClr val="accent6">
                    <a:lumMod val="75000"/>
                  </a:schemeClr>
                </a:solidFill>
              </a:rPr>
              <a:t>Money €€€</a:t>
            </a:r>
          </a:p>
        </p:txBody>
      </p:sp>
      <p:sp>
        <p:nvSpPr>
          <p:cNvPr id="40" name="TextBox 39">
            <a:extLst>
              <a:ext uri="{FF2B5EF4-FFF2-40B4-BE49-F238E27FC236}">
                <a16:creationId xmlns:a16="http://schemas.microsoft.com/office/drawing/2014/main" id="{0F8B857B-391D-7EDA-26CA-C2E3260D32D7}"/>
              </a:ext>
            </a:extLst>
          </p:cNvPr>
          <p:cNvSpPr txBox="1"/>
          <p:nvPr/>
        </p:nvSpPr>
        <p:spPr>
          <a:xfrm>
            <a:off x="3079734" y="5997826"/>
            <a:ext cx="6335677" cy="584775"/>
          </a:xfrm>
          <a:prstGeom prst="rect">
            <a:avLst/>
          </a:prstGeom>
          <a:noFill/>
        </p:spPr>
        <p:txBody>
          <a:bodyPr wrap="square" rtlCol="0">
            <a:spAutoFit/>
          </a:bodyPr>
          <a:lstStyle/>
          <a:p>
            <a:r>
              <a:rPr lang="en-US" sz="3200" dirty="0">
                <a:solidFill>
                  <a:schemeClr val="accent2"/>
                </a:solidFill>
              </a:rPr>
              <a:t>Factor services: labor, land, capital</a:t>
            </a:r>
          </a:p>
        </p:txBody>
      </p:sp>
      <p:sp>
        <p:nvSpPr>
          <p:cNvPr id="2" name="TextBox 1">
            <a:extLst>
              <a:ext uri="{FF2B5EF4-FFF2-40B4-BE49-F238E27FC236}">
                <a16:creationId xmlns:a16="http://schemas.microsoft.com/office/drawing/2014/main" id="{B5C9C0A8-724F-BACA-4F1D-761BC6761BE9}"/>
              </a:ext>
            </a:extLst>
          </p:cNvPr>
          <p:cNvSpPr txBox="1"/>
          <p:nvPr/>
        </p:nvSpPr>
        <p:spPr>
          <a:xfrm>
            <a:off x="9051473" y="5180125"/>
            <a:ext cx="2659895" cy="461665"/>
          </a:xfrm>
          <a:prstGeom prst="rect">
            <a:avLst/>
          </a:prstGeom>
          <a:noFill/>
        </p:spPr>
        <p:txBody>
          <a:bodyPr wrap="none" rtlCol="0">
            <a:spAutoFit/>
          </a:bodyPr>
          <a:lstStyle/>
          <a:p>
            <a:r>
              <a:rPr lang="en-US" sz="2400" dirty="0">
                <a:solidFill>
                  <a:srgbClr val="FF7DBA"/>
                </a:solidFill>
              </a:rPr>
              <a:t>The “factor market”</a:t>
            </a:r>
          </a:p>
        </p:txBody>
      </p:sp>
    </p:spTree>
    <p:extLst>
      <p:ext uri="{BB962C8B-B14F-4D97-AF65-F5344CB8AC3E}">
        <p14:creationId xmlns:p14="http://schemas.microsoft.com/office/powerpoint/2010/main" val="270623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C0AA4-7C6C-AC54-A588-F0791432E156}"/>
              </a:ext>
            </a:extLst>
          </p:cNvPr>
          <p:cNvSpPr>
            <a:spLocks noGrp="1"/>
          </p:cNvSpPr>
          <p:nvPr>
            <p:ph type="title"/>
          </p:nvPr>
        </p:nvSpPr>
        <p:spPr/>
        <p:txBody>
          <a:bodyPr/>
          <a:lstStyle/>
          <a:p>
            <a:pPr algn="ctr"/>
            <a:r>
              <a:rPr lang="en-US" b="1" dirty="0">
                <a:solidFill>
                  <a:srgbClr val="FF7DBA"/>
                </a:solidFill>
              </a:rPr>
              <a:t>The circularity:</a:t>
            </a:r>
          </a:p>
        </p:txBody>
      </p:sp>
      <p:sp>
        <p:nvSpPr>
          <p:cNvPr id="3" name="Content Placeholder 2">
            <a:extLst>
              <a:ext uri="{FF2B5EF4-FFF2-40B4-BE49-F238E27FC236}">
                <a16:creationId xmlns:a16="http://schemas.microsoft.com/office/drawing/2014/main" id="{D957BB92-B701-5DC7-53EF-90175E6D5828}"/>
              </a:ext>
            </a:extLst>
          </p:cNvPr>
          <p:cNvSpPr>
            <a:spLocks noGrp="1"/>
          </p:cNvSpPr>
          <p:nvPr>
            <p:ph idx="1"/>
          </p:nvPr>
        </p:nvSpPr>
        <p:spPr/>
        <p:txBody>
          <a:bodyPr>
            <a:normAutofit lnSpcReduction="10000"/>
          </a:bodyPr>
          <a:lstStyle/>
          <a:p>
            <a:r>
              <a:rPr lang="en-US" dirty="0"/>
              <a:t>Households provide the resources that firms need to produce goods and services (labor, land, capital)</a:t>
            </a:r>
          </a:p>
          <a:p>
            <a:r>
              <a:rPr lang="en-US" dirty="0"/>
              <a:t>They’re paid for those services: wages, rent, interest, profit</a:t>
            </a:r>
          </a:p>
          <a:p>
            <a:r>
              <a:rPr lang="en-US" dirty="0"/>
              <a:t>That income provides the purchasing power for households to buy goods and services</a:t>
            </a:r>
          </a:p>
          <a:p>
            <a:r>
              <a:rPr lang="en-US" dirty="0"/>
              <a:t>The values of the four flows are equal by definition in the business sphere (more on this later)…</a:t>
            </a:r>
          </a:p>
          <a:p>
            <a:r>
              <a:rPr lang="en-US" dirty="0">
                <a:solidFill>
                  <a:srgbClr val="FF1696"/>
                </a:solidFill>
              </a:rPr>
              <a:t>And note that households ultimately own everything, </a:t>
            </a:r>
            <a:r>
              <a:rPr lang="en-US" b="1" dirty="0">
                <a:solidFill>
                  <a:srgbClr val="FF1696"/>
                </a:solidFill>
              </a:rPr>
              <a:t>including firms</a:t>
            </a:r>
          </a:p>
          <a:p>
            <a:r>
              <a:rPr lang="en-US" sz="2800" dirty="0">
                <a:solidFill>
                  <a:schemeClr val="accent4">
                    <a:lumMod val="75000"/>
                  </a:schemeClr>
                </a:solidFill>
              </a:rPr>
              <a:t>We could include other flows, such as taxes, govt purchases, international trade &amp; financial markets</a:t>
            </a:r>
          </a:p>
          <a:p>
            <a:endParaRPr lang="en-US" b="1" dirty="0">
              <a:solidFill>
                <a:srgbClr val="FF1696"/>
              </a:solidFill>
            </a:endParaRPr>
          </a:p>
        </p:txBody>
      </p:sp>
    </p:spTree>
    <p:extLst>
      <p:ext uri="{BB962C8B-B14F-4D97-AF65-F5344CB8AC3E}">
        <p14:creationId xmlns:p14="http://schemas.microsoft.com/office/powerpoint/2010/main" val="3433968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3F227-79CD-0540-D828-EF95551E99CD}"/>
              </a:ext>
            </a:extLst>
          </p:cNvPr>
          <p:cNvSpPr>
            <a:spLocks noGrp="1"/>
          </p:cNvSpPr>
          <p:nvPr>
            <p:ph type="title"/>
          </p:nvPr>
        </p:nvSpPr>
        <p:spPr>
          <a:xfrm>
            <a:off x="990600" y="186089"/>
            <a:ext cx="10515600" cy="1474120"/>
          </a:xfrm>
        </p:spPr>
        <p:txBody>
          <a:bodyPr>
            <a:normAutofit/>
          </a:bodyPr>
          <a:lstStyle/>
          <a:p>
            <a:pPr algn="ctr"/>
            <a:r>
              <a:rPr lang="en-US" sz="4000" dirty="0">
                <a:solidFill>
                  <a:schemeClr val="accent2">
                    <a:lumMod val="75000"/>
                  </a:schemeClr>
                </a:solidFill>
              </a:rPr>
              <a:t>The two sets of actors in the circular flow reappear in the S&amp;D model </a:t>
            </a:r>
            <a:endParaRPr lang="en-US" sz="4000" dirty="0"/>
          </a:p>
        </p:txBody>
      </p:sp>
      <p:sp>
        <p:nvSpPr>
          <p:cNvPr id="3" name="Content Placeholder 2">
            <a:extLst>
              <a:ext uri="{FF2B5EF4-FFF2-40B4-BE49-F238E27FC236}">
                <a16:creationId xmlns:a16="http://schemas.microsoft.com/office/drawing/2014/main" id="{05C15E7F-A10F-49D0-60ED-033F99B93847}"/>
              </a:ext>
            </a:extLst>
          </p:cNvPr>
          <p:cNvSpPr>
            <a:spLocks noGrp="1"/>
          </p:cNvSpPr>
          <p:nvPr>
            <p:ph idx="1"/>
          </p:nvPr>
        </p:nvSpPr>
        <p:spPr>
          <a:xfrm>
            <a:off x="473725" y="1825625"/>
            <a:ext cx="11149070" cy="4351338"/>
          </a:xfrm>
        </p:spPr>
        <p:txBody>
          <a:bodyPr>
            <a:normAutofit lnSpcReduction="10000"/>
          </a:bodyPr>
          <a:lstStyle/>
          <a:p>
            <a:r>
              <a:rPr lang="en-US" dirty="0"/>
              <a:t>Firms: they organize production and are the suppliers/sellers in the product market. (They are owned by households)</a:t>
            </a:r>
          </a:p>
          <a:p>
            <a:pPr lvl="1"/>
            <a:r>
              <a:rPr lang="en-US" dirty="0">
                <a:solidFill>
                  <a:schemeClr val="accent6">
                    <a:lumMod val="75000"/>
                  </a:schemeClr>
                </a:solidFill>
              </a:rPr>
              <a:t>Motivation: Usually assumed to be maximum profit but other goals possible</a:t>
            </a:r>
          </a:p>
          <a:p>
            <a:pPr lvl="1"/>
            <a:r>
              <a:rPr lang="en-US" dirty="0">
                <a:solidFill>
                  <a:schemeClr val="accent6">
                    <a:lumMod val="75000"/>
                  </a:schemeClr>
                </a:solidFill>
              </a:rPr>
              <a:t>Profit = revenue – costs</a:t>
            </a:r>
          </a:p>
          <a:p>
            <a:pPr marL="457200" lvl="1" indent="0">
              <a:buNone/>
            </a:pPr>
            <a:endParaRPr lang="en-US" dirty="0"/>
          </a:p>
          <a:p>
            <a:r>
              <a:rPr lang="en-US" dirty="0"/>
              <a:t>Households: the consuming unit and often the buyers* in the product mkt</a:t>
            </a:r>
          </a:p>
          <a:p>
            <a:pPr lvl="1"/>
            <a:r>
              <a:rPr lang="en-US" dirty="0">
                <a:solidFill>
                  <a:srgbClr val="C9154B"/>
                </a:solidFill>
              </a:rPr>
              <a:t>Motivation: Maximizing well-being, satisfaction, “utility”</a:t>
            </a:r>
          </a:p>
          <a:p>
            <a:pPr lvl="1"/>
            <a:r>
              <a:rPr lang="en-US" dirty="0">
                <a:solidFill>
                  <a:srgbClr val="C9154B"/>
                </a:solidFill>
              </a:rPr>
              <a:t>*Note: firms also sell to other firms and to government</a:t>
            </a:r>
          </a:p>
          <a:p>
            <a:pPr lvl="1"/>
            <a:endParaRPr lang="en-US" dirty="0"/>
          </a:p>
          <a:p>
            <a:r>
              <a:rPr lang="en-US" dirty="0"/>
              <a:t>In factor markets like the labor or capital markets, switch: firms are the buyers and </a:t>
            </a:r>
            <a:r>
              <a:rPr lang="en-US" dirty="0" err="1"/>
              <a:t>hh</a:t>
            </a:r>
            <a:r>
              <a:rPr lang="en-US" dirty="0"/>
              <a:t> are the sellers</a:t>
            </a:r>
          </a:p>
          <a:p>
            <a:endParaRPr lang="en-US" dirty="0"/>
          </a:p>
          <a:p>
            <a:endParaRPr lang="en-US" dirty="0"/>
          </a:p>
        </p:txBody>
      </p:sp>
    </p:spTree>
    <p:extLst>
      <p:ext uri="{BB962C8B-B14F-4D97-AF65-F5344CB8AC3E}">
        <p14:creationId xmlns:p14="http://schemas.microsoft.com/office/powerpoint/2010/main" val="574154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3380</TotalTime>
  <Words>4280</Words>
  <Application>Microsoft Macintosh PowerPoint</Application>
  <PresentationFormat>Widescreen</PresentationFormat>
  <Paragraphs>538</Paragraphs>
  <Slides>59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Calibri</vt:lpstr>
      <vt:lpstr>Calibri Light</vt:lpstr>
      <vt:lpstr>Times New Roman</vt:lpstr>
      <vt:lpstr>TimesNewRomanPSMT</vt:lpstr>
      <vt:lpstr>Office Theme</vt:lpstr>
      <vt:lpstr>Supply and Demand</vt:lpstr>
      <vt:lpstr>Relationship of S&amp;D to the PPF and trade</vt:lpstr>
      <vt:lpstr>The supply and demand model analyzes a market under competitive conditions</vt:lpstr>
      <vt:lpstr>A few more words on norms:</vt:lpstr>
      <vt:lpstr>On to market exchange</vt:lpstr>
      <vt:lpstr>The circular flow (half)</vt:lpstr>
      <vt:lpstr>The circular flow</vt:lpstr>
      <vt:lpstr>The circularity:</vt:lpstr>
      <vt:lpstr>The two sets of actors in the circular flow reappear in the S&amp;D model </vt:lpstr>
      <vt:lpstr>For now, we assume the market is competitive—an idealized market structure</vt:lpstr>
      <vt:lpstr>The strawberry market:  the demand side</vt:lpstr>
      <vt:lpstr>Direction of influences on demand: + or -?</vt:lpstr>
      <vt:lpstr>Something we don’t include in the list:</vt:lpstr>
      <vt:lpstr>On a 2-d diagram, we can only fit two variables</vt:lpstr>
      <vt:lpstr>The demand curve</vt:lpstr>
      <vt:lpstr>PowerPoint Presentation</vt:lpstr>
      <vt:lpstr>The demand curve</vt:lpstr>
      <vt:lpstr>The demand curve</vt:lpstr>
      <vt:lpstr>The demand curve</vt:lpstr>
      <vt:lpstr>The demand curve</vt:lpstr>
      <vt:lpstr>Think of another specific shock to demand</vt:lpstr>
      <vt:lpstr>The demand curve</vt:lpstr>
      <vt:lpstr>Now on to the supply side</vt:lpstr>
      <vt:lpstr>Direction of influences on Q supplied</vt:lpstr>
      <vt:lpstr>Something we don’t include in the list:</vt:lpstr>
      <vt:lpstr>The supply curve</vt:lpstr>
      <vt:lpstr>PowerPoint Presentation</vt:lpstr>
      <vt:lpstr>The supply curve</vt:lpstr>
      <vt:lpstr>The supply curve</vt:lpstr>
      <vt:lpstr>The supply curve</vt:lpstr>
      <vt:lpstr>Think of a different specific shock to supply</vt:lpstr>
      <vt:lpstr>Quick aside about shifting D and S curves</vt:lpstr>
      <vt:lpstr>Putting demand and supply together</vt:lpstr>
      <vt:lpstr>Back to SCARCITY for a minute</vt:lpstr>
      <vt:lpstr>Who buys and who sells?</vt:lpstr>
      <vt:lpstr>What about non-equilibrium prices?</vt:lpstr>
      <vt:lpstr>What about non-equilibrium prices?</vt:lpstr>
      <vt:lpstr>Equilibrium is an important concept  in economics</vt:lpstr>
      <vt:lpstr>Shocks in the full model</vt:lpstr>
      <vt:lpstr>Shocks in the full model</vt:lpstr>
      <vt:lpstr>Key elements for a market to work as advertised:</vt:lpstr>
      <vt:lpstr>Draw these markets, labeling Pe and Qe Illustrate each shock; label the new Pe’ and Qe’ Does the shock hit S or D first?  THE BIG QUESTION! Does the shock initially cause a surplus or a shortage?  </vt:lpstr>
      <vt:lpstr>Solving and drawing a linear S &amp; D system</vt:lpstr>
      <vt:lpstr>Price elasticity How strongly does quantity respond to price?</vt:lpstr>
      <vt:lpstr>Price elasticity of demand</vt:lpstr>
      <vt:lpstr>When do we expect demand to be more elastic? That is, more sensitive to price changes</vt:lpstr>
      <vt:lpstr>When do we expect demand to be elastic? That is, very sensitive to price changes</vt:lpstr>
      <vt:lpstr>This demand curve’s equation is Qd = 200 – 5P</vt:lpstr>
      <vt:lpstr>PowerPoint Presentation</vt:lpstr>
      <vt:lpstr>How elasticity affects firm revenue</vt:lpstr>
      <vt:lpstr>PowerPoint Presentation</vt:lpstr>
      <vt:lpstr>PowerPoint Presentation</vt:lpstr>
      <vt:lpstr>PowerPoint Presentation</vt:lpstr>
      <vt:lpstr>PowerPoint Presentation</vt:lpstr>
      <vt:lpstr>Price elasticity of supply analogous to demand elasticity</vt:lpstr>
      <vt:lpstr>PowerPoint Presentation</vt:lpstr>
      <vt:lpstr>PowerPoint Presentation</vt:lpstr>
      <vt:lpstr> One more elasticity concept: Income elasticity of demand  How much does demand for a good respond to changes in income ( with no change in price) </vt:lpstr>
      <vt:lpstr>Practice: Solve this model for P and Q. Plot S &amp; D, including values of intercepts Find elasticity of D between P = 6 And P = 5 If supply falls, will total revenue rise or fall?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and Demand</dc:title>
  <dc:creator>Craven, Carolyn</dc:creator>
  <cp:lastModifiedBy>Craven, Carolyn</cp:lastModifiedBy>
  <cp:revision>183</cp:revision>
  <dcterms:created xsi:type="dcterms:W3CDTF">2024-01-07T14:41:40Z</dcterms:created>
  <dcterms:modified xsi:type="dcterms:W3CDTF">2024-01-30T10:27:03Z</dcterms:modified>
</cp:coreProperties>
</file>