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669" r:id="rId3"/>
    <p:sldId id="527" r:id="rId4"/>
    <p:sldId id="516" r:id="rId5"/>
    <p:sldId id="525" r:id="rId6"/>
    <p:sldId id="670" r:id="rId7"/>
    <p:sldId id="674" r:id="rId8"/>
    <p:sldId id="668" r:id="rId9"/>
    <p:sldId id="671" r:id="rId10"/>
    <p:sldId id="505" r:id="rId11"/>
    <p:sldId id="513" r:id="rId12"/>
    <p:sldId id="528" r:id="rId13"/>
    <p:sldId id="672" r:id="rId14"/>
    <p:sldId id="673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Maan keskiarvo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0-17 -vuotiaat</c:v>
                </c:pt>
                <c:pt idx="1">
                  <c:v>18-64 -vuotiaat</c:v>
                </c:pt>
                <c:pt idx="2">
                  <c:v>65-74 -vuotiaat</c:v>
                </c:pt>
                <c:pt idx="3">
                  <c:v>75 vuotta täyttäneet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93-4BA0-AF02-B7444BE399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KohdeSHP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0-17 -vuotiaat</c:v>
                </c:pt>
                <c:pt idx="1">
                  <c:v>18-64 -vuotiaat</c:v>
                </c:pt>
                <c:pt idx="2">
                  <c:v>65-74 -vuotiaat</c:v>
                </c:pt>
                <c:pt idx="3">
                  <c:v>75 vuotta täyttäneet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93.1640625</c:v>
                </c:pt>
                <c:pt idx="1">
                  <c:v>116.39913516346721</c:v>
                </c:pt>
                <c:pt idx="2">
                  <c:v>108.38971583220567</c:v>
                </c:pt>
                <c:pt idx="3">
                  <c:v>114.08541846419328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93-4BA0-AF02-B7444BE399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56516272"/>
        <c:axId val="-1956521168"/>
      </c:barChart>
      <c:catAx>
        <c:axId val="-195651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-1956521168"/>
        <c:crosses val="autoZero"/>
        <c:auto val="1"/>
        <c:lblAlgn val="ctr"/>
        <c:lblOffset val="100"/>
        <c:noMultiLvlLbl val="0"/>
      </c:catAx>
      <c:valAx>
        <c:axId val="-195652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-1956516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C4236-7AA7-4E3E-BDEF-FE37A81336B9}" type="datetimeFigureOut">
              <a:rPr lang="fi-FI" smtClean="0"/>
              <a:t>7.5.2019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DA177-97E2-4841-A53F-FB65193DAB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11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with </a:t>
            </a:r>
            <a:r>
              <a:rPr lang="fi-FI" dirty="0" err="1"/>
              <a:t>sp</a:t>
            </a:r>
            <a:r>
              <a:rPr lang="fi-FI" dirty="0"/>
              <a:t> as</a:t>
            </a:r>
          </a:p>
          <a:p>
            <a:r>
              <a:rPr lang="fi-FI" dirty="0"/>
              <a:t>(with </a:t>
            </a:r>
            <a:r>
              <a:rPr lang="fi-FI" dirty="0" err="1"/>
              <a:t>salipaivat</a:t>
            </a:r>
            <a:r>
              <a:rPr lang="fi-FI" dirty="0"/>
              <a:t> as</a:t>
            </a:r>
          </a:p>
          <a:p>
            <a:r>
              <a:rPr lang="fi-FI" dirty="0"/>
              <a:t>(</a:t>
            </a:r>
            <a:r>
              <a:rPr lang="fi-FI" dirty="0" err="1"/>
              <a:t>select</a:t>
            </a:r>
            <a:r>
              <a:rPr lang="fi-FI" dirty="0"/>
              <a:t> </a:t>
            </a:r>
            <a:r>
              <a:rPr lang="fi-FI" dirty="0" err="1"/>
              <a:t>shp</a:t>
            </a:r>
            <a:r>
              <a:rPr lang="fi-FI" dirty="0"/>
              <a:t>, </a:t>
            </a:r>
            <a:r>
              <a:rPr lang="fi-FI" dirty="0" err="1"/>
              <a:t>yksikko_tyyppi</a:t>
            </a:r>
            <a:r>
              <a:rPr lang="fi-FI" dirty="0"/>
              <a:t>, sali, </a:t>
            </a:r>
            <a:r>
              <a:rPr lang="fi-FI" dirty="0" err="1"/>
              <a:t>paivamaara</a:t>
            </a:r>
            <a:r>
              <a:rPr lang="fi-FI" dirty="0"/>
              <a:t>, </a:t>
            </a:r>
            <a:r>
              <a:rPr lang="fi-FI" dirty="0" err="1"/>
              <a:t>sum(saliaika</a:t>
            </a:r>
            <a:r>
              <a:rPr lang="fi-FI" dirty="0"/>
              <a:t>) as </a:t>
            </a:r>
            <a:r>
              <a:rPr lang="fi-FI" dirty="0" err="1"/>
              <a:t>saliaika_s</a:t>
            </a:r>
            <a:endParaRPr lang="fi-FI" dirty="0"/>
          </a:p>
          <a:p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nhg_leikkaus</a:t>
            </a:r>
            <a:endParaRPr lang="fi-FI" dirty="0"/>
          </a:p>
          <a:p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dirty="0" err="1"/>
              <a:t>year(paivamaara</a:t>
            </a:r>
            <a:r>
              <a:rPr lang="fi-FI" dirty="0"/>
              <a:t>) = '2015'</a:t>
            </a:r>
          </a:p>
          <a:p>
            <a:r>
              <a:rPr lang="fi-FI" dirty="0"/>
              <a:t>and </a:t>
            </a:r>
            <a:r>
              <a:rPr lang="fi-FI" dirty="0" err="1"/>
              <a:t>yksikko_tyyppi</a:t>
            </a:r>
            <a:r>
              <a:rPr lang="fi-FI" dirty="0"/>
              <a:t> in ('</a:t>
            </a:r>
            <a:r>
              <a:rPr lang="fi-FI" dirty="0" err="1"/>
              <a:t>Leikkaus','Päiki</a:t>
            </a:r>
            <a:r>
              <a:rPr lang="fi-FI" dirty="0"/>
              <a:t>')</a:t>
            </a:r>
          </a:p>
          <a:p>
            <a:r>
              <a:rPr lang="fi-FI" dirty="0"/>
              <a:t>and saliaika &gt; '00:00:00'</a:t>
            </a:r>
          </a:p>
          <a:p>
            <a:r>
              <a:rPr lang="fi-FI" dirty="0"/>
              <a:t>and saliaika is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null</a:t>
            </a:r>
            <a:endParaRPr lang="fi-FI" dirty="0"/>
          </a:p>
          <a:p>
            <a:r>
              <a:rPr lang="fi-FI" dirty="0"/>
              <a:t>and sali is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null</a:t>
            </a:r>
            <a:endParaRPr lang="fi-FI" dirty="0"/>
          </a:p>
          <a:p>
            <a:r>
              <a:rPr lang="fi-FI" dirty="0" err="1"/>
              <a:t>group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1,2,3,4</a:t>
            </a:r>
          </a:p>
          <a:p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1,2,3,4)</a:t>
            </a:r>
          </a:p>
          <a:p>
            <a:r>
              <a:rPr lang="fi-FI" dirty="0" err="1"/>
              <a:t>select</a:t>
            </a:r>
            <a:r>
              <a:rPr lang="fi-FI" dirty="0"/>
              <a:t> </a:t>
            </a:r>
            <a:r>
              <a:rPr lang="fi-FI" dirty="0" err="1"/>
              <a:t>shp</a:t>
            </a:r>
            <a:r>
              <a:rPr lang="fi-FI" dirty="0"/>
              <a:t>, </a:t>
            </a:r>
            <a:r>
              <a:rPr lang="fi-FI" dirty="0" err="1"/>
              <a:t>yksikko_tyyppi</a:t>
            </a:r>
            <a:r>
              <a:rPr lang="fi-FI" dirty="0"/>
              <a:t>, </a:t>
            </a:r>
            <a:r>
              <a:rPr lang="fi-FI" dirty="0" err="1"/>
              <a:t>count</a:t>
            </a:r>
            <a:r>
              <a:rPr lang="fi-FI" dirty="0"/>
              <a:t>(*) as </a:t>
            </a:r>
            <a:r>
              <a:rPr lang="fi-FI" dirty="0" err="1"/>
              <a:t>sp</a:t>
            </a:r>
            <a:endParaRPr lang="fi-FI" dirty="0"/>
          </a:p>
          <a:p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salipaivat</a:t>
            </a:r>
            <a:endParaRPr lang="fi-FI" dirty="0"/>
          </a:p>
          <a:p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dirty="0" err="1"/>
              <a:t>saliaika_s</a:t>
            </a:r>
            <a:r>
              <a:rPr lang="fi-FI" dirty="0"/>
              <a:t> &gt; '02:30:00'</a:t>
            </a:r>
          </a:p>
          <a:p>
            <a:r>
              <a:rPr lang="fi-FI" dirty="0" err="1"/>
              <a:t>group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1,2</a:t>
            </a:r>
          </a:p>
          <a:p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1,2)</a:t>
            </a:r>
          </a:p>
          <a:p>
            <a:r>
              <a:rPr lang="fi-FI" dirty="0" err="1"/>
              <a:t>select</a:t>
            </a:r>
            <a:r>
              <a:rPr lang="fi-FI" dirty="0"/>
              <a:t> </a:t>
            </a:r>
            <a:r>
              <a:rPr lang="fi-FI" dirty="0" err="1"/>
              <a:t>l.shp</a:t>
            </a:r>
            <a:r>
              <a:rPr lang="fi-FI" dirty="0"/>
              <a:t>, </a:t>
            </a:r>
            <a:r>
              <a:rPr lang="fi-FI" dirty="0" err="1"/>
              <a:t>l.yksikko_tyyppi</a:t>
            </a:r>
            <a:r>
              <a:rPr lang="fi-FI" dirty="0"/>
              <a:t>, </a:t>
            </a:r>
            <a:r>
              <a:rPr lang="fi-FI" dirty="0" err="1"/>
              <a:t>count</a:t>
            </a:r>
            <a:r>
              <a:rPr lang="fi-FI" dirty="0"/>
              <a:t>(*) as leikkaukset, </a:t>
            </a:r>
            <a:r>
              <a:rPr lang="fi-FI" dirty="0" err="1"/>
              <a:t>extract('hour</a:t>
            </a:r>
            <a:r>
              <a:rPr lang="fi-FI" dirty="0"/>
              <a:t>'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sum(l.vaki_saliaika</a:t>
            </a:r>
            <a:r>
              <a:rPr lang="fi-FI" dirty="0"/>
              <a:t>)) as vakisaliaika, </a:t>
            </a:r>
            <a:r>
              <a:rPr lang="fi-FI" dirty="0" err="1"/>
              <a:t>sp</a:t>
            </a:r>
            <a:r>
              <a:rPr lang="fi-FI" dirty="0"/>
              <a:t> as </a:t>
            </a:r>
            <a:r>
              <a:rPr lang="fi-FI" dirty="0" err="1"/>
              <a:t>salipaivat</a:t>
            </a:r>
            <a:endParaRPr lang="fi-FI" dirty="0"/>
          </a:p>
          <a:p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nhg_leikkaus</a:t>
            </a:r>
            <a:r>
              <a:rPr lang="fi-FI" dirty="0"/>
              <a:t> l</a:t>
            </a:r>
          </a:p>
          <a:p>
            <a:r>
              <a:rPr lang="fi-FI" dirty="0" err="1"/>
              <a:t>left</a:t>
            </a:r>
            <a:r>
              <a:rPr lang="fi-FI" dirty="0"/>
              <a:t> join </a:t>
            </a:r>
            <a:r>
              <a:rPr lang="fi-FI" dirty="0" err="1"/>
              <a:t>sp</a:t>
            </a:r>
            <a:r>
              <a:rPr lang="fi-FI" dirty="0"/>
              <a:t> on </a:t>
            </a:r>
            <a:r>
              <a:rPr lang="fi-FI" dirty="0" err="1"/>
              <a:t>l.shp=sp.shp</a:t>
            </a:r>
            <a:r>
              <a:rPr lang="fi-FI" dirty="0"/>
              <a:t> and </a:t>
            </a:r>
            <a:r>
              <a:rPr lang="fi-FI" dirty="0" err="1"/>
              <a:t>l.yksikko_tyyppi</a:t>
            </a:r>
            <a:r>
              <a:rPr lang="fi-FI" dirty="0"/>
              <a:t> = </a:t>
            </a:r>
            <a:r>
              <a:rPr lang="fi-FI" dirty="0" err="1"/>
              <a:t>sp.yksikko_tyyppi</a:t>
            </a:r>
            <a:endParaRPr lang="fi-FI" dirty="0"/>
          </a:p>
          <a:p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dirty="0" err="1"/>
              <a:t>year(l.paivamaara</a:t>
            </a:r>
            <a:r>
              <a:rPr lang="fi-FI" dirty="0"/>
              <a:t>) = '2015'</a:t>
            </a:r>
          </a:p>
          <a:p>
            <a:r>
              <a:rPr lang="fi-FI" dirty="0"/>
              <a:t>and </a:t>
            </a:r>
            <a:r>
              <a:rPr lang="fi-FI" dirty="0" err="1"/>
              <a:t>l.yksikko_tyyppi</a:t>
            </a:r>
            <a:r>
              <a:rPr lang="fi-FI" dirty="0"/>
              <a:t> in ('</a:t>
            </a:r>
            <a:r>
              <a:rPr lang="fi-FI" dirty="0" err="1"/>
              <a:t>Leikkaus','Päiki</a:t>
            </a:r>
            <a:r>
              <a:rPr lang="fi-FI" dirty="0"/>
              <a:t>')</a:t>
            </a:r>
          </a:p>
          <a:p>
            <a:r>
              <a:rPr lang="fi-FI" dirty="0"/>
              <a:t>and </a:t>
            </a:r>
            <a:r>
              <a:rPr lang="fi-FI" dirty="0" err="1"/>
              <a:t>l.saliaika</a:t>
            </a:r>
            <a:r>
              <a:rPr lang="fi-FI" dirty="0"/>
              <a:t> &gt; '00:00:00'</a:t>
            </a:r>
          </a:p>
          <a:p>
            <a:r>
              <a:rPr lang="fi-FI" dirty="0"/>
              <a:t>and </a:t>
            </a:r>
            <a:r>
              <a:rPr lang="fi-FI" dirty="0" err="1"/>
              <a:t>l.saliaika</a:t>
            </a:r>
            <a:r>
              <a:rPr lang="fi-FI" dirty="0"/>
              <a:t> is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null</a:t>
            </a:r>
            <a:endParaRPr lang="fi-FI" dirty="0"/>
          </a:p>
          <a:p>
            <a:r>
              <a:rPr lang="fi-FI" dirty="0"/>
              <a:t>and </a:t>
            </a:r>
            <a:r>
              <a:rPr lang="fi-FI" dirty="0" err="1"/>
              <a:t>l.sali</a:t>
            </a:r>
            <a:r>
              <a:rPr lang="fi-FI" dirty="0"/>
              <a:t> is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null</a:t>
            </a:r>
            <a:endParaRPr lang="fi-FI" dirty="0"/>
          </a:p>
          <a:p>
            <a:r>
              <a:rPr lang="fi-FI" dirty="0" err="1"/>
              <a:t>group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1,2,5</a:t>
            </a:r>
          </a:p>
          <a:p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2,1,5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F32D9-0711-437D-B08B-E7295B2D10A2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8932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5CB4E-E1C4-42F5-8882-76A0D39B58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2B880C-5DFA-4C2D-8064-18FC1C6BE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9276C-15D8-4990-BB1B-B0540AD97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7.5.2019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C6F89-27FA-4C0A-B850-3B872227C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97DB-F7BB-411D-B407-0D714D2F2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172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0FDFD-83CA-4975-84F6-F52FB062E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71994-1A9B-4EA7-9C7F-CBA0059B3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9FDD5-36CD-402C-B35A-F5BAC01B6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7.5.2019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A39BB-C2F4-4F73-8275-1EC801E04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0A7A2-4C83-47E0-BF83-FDCBB0A80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804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41D32C-761B-4013-9355-9643B7E960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14BE9-120F-4807-BB92-1A6E1F81C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424FB-ED76-4E2B-82AF-DDFAC880A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7.5.2019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F556A-810B-4D97-84B7-AB6511AE0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904FF-5817-4733-9448-F27458225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6203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B sivuboks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785" y="1700930"/>
            <a:ext cx="8152972" cy="45363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1785" y="908050"/>
            <a:ext cx="8950570" cy="287338"/>
          </a:xfrm>
        </p:spPr>
        <p:txBody>
          <a:bodyPr anchor="b" anchorCtr="0"/>
          <a:lstStyle>
            <a:lvl1pPr marL="0" indent="0">
              <a:lnSpc>
                <a:spcPts val="21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01785" y="1412875"/>
            <a:ext cx="8152972" cy="288055"/>
          </a:xfrm>
          <a:ln>
            <a:noFill/>
          </a:ln>
        </p:spPr>
        <p:txBody>
          <a:bodyPr/>
          <a:lstStyle>
            <a:lvl1pPr marL="0" indent="0">
              <a:lnSpc>
                <a:spcPts val="1600"/>
              </a:lnSpc>
              <a:buFontTx/>
              <a:buNone/>
              <a:defRPr sz="1200" b="1">
                <a:solidFill>
                  <a:schemeClr val="accent2"/>
                </a:solidFill>
              </a:defRPr>
            </a:lvl1pPr>
            <a:lvl2pPr>
              <a:lnSpc>
                <a:spcPts val="1800"/>
              </a:lnSpc>
              <a:defRPr sz="1200"/>
            </a:lvl2pPr>
            <a:lvl3pPr>
              <a:lnSpc>
                <a:spcPts val="1800"/>
              </a:lnSpc>
              <a:defRPr sz="1200"/>
            </a:lvl3pPr>
            <a:lvl4pPr>
              <a:lnSpc>
                <a:spcPts val="1800"/>
              </a:lnSpc>
              <a:defRPr sz="1200"/>
            </a:lvl4pPr>
            <a:lvl5pPr>
              <a:lnSpc>
                <a:spcPts val="1800"/>
              </a:lnSpc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1785" y="6453784"/>
            <a:ext cx="9571893" cy="215304"/>
          </a:xfrm>
        </p:spPr>
        <p:txBody>
          <a:bodyPr anchor="b" anchorCtr="0"/>
          <a:lstStyle>
            <a:lvl1pPr marL="0" indent="0">
              <a:lnSpc>
                <a:spcPts val="1100"/>
              </a:lnSpc>
              <a:spcBef>
                <a:spcPts val="0"/>
              </a:spcBef>
              <a:buFontTx/>
              <a:buNone/>
              <a:defRPr sz="800">
                <a:solidFill>
                  <a:srgbClr val="50505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8932007" y="1412874"/>
            <a:ext cx="2658208" cy="4824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5387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785" y="1700932"/>
            <a:ext cx="10988431" cy="20482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1785" y="908050"/>
            <a:ext cx="8950570" cy="287338"/>
          </a:xfrm>
        </p:spPr>
        <p:txBody>
          <a:bodyPr anchor="b" anchorCtr="0"/>
          <a:lstStyle>
            <a:lvl1pPr marL="0" indent="0">
              <a:lnSpc>
                <a:spcPts val="21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01785" y="1412875"/>
            <a:ext cx="10988431" cy="287338"/>
          </a:xfrm>
          <a:ln>
            <a:noFill/>
          </a:ln>
        </p:spPr>
        <p:txBody>
          <a:bodyPr/>
          <a:lstStyle>
            <a:lvl1pPr marL="0" indent="0">
              <a:lnSpc>
                <a:spcPts val="1600"/>
              </a:lnSpc>
              <a:buFontTx/>
              <a:buNone/>
              <a:defRPr sz="1200" b="1">
                <a:solidFill>
                  <a:schemeClr val="accent2"/>
                </a:solidFill>
              </a:defRPr>
            </a:lvl1pPr>
            <a:lvl2pPr>
              <a:lnSpc>
                <a:spcPts val="1800"/>
              </a:lnSpc>
              <a:defRPr sz="1200"/>
            </a:lvl2pPr>
            <a:lvl3pPr>
              <a:lnSpc>
                <a:spcPts val="1800"/>
              </a:lnSpc>
              <a:defRPr sz="1200"/>
            </a:lvl3pPr>
            <a:lvl4pPr>
              <a:lnSpc>
                <a:spcPts val="1800"/>
              </a:lnSpc>
              <a:defRPr sz="1200"/>
            </a:lvl4pPr>
            <a:lvl5pPr>
              <a:lnSpc>
                <a:spcPts val="18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6"/>
          </p:nvPr>
        </p:nvSpPr>
        <p:spPr>
          <a:xfrm>
            <a:off x="601785" y="4187676"/>
            <a:ext cx="10988431" cy="20496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01785" y="3899618"/>
            <a:ext cx="10988431" cy="287338"/>
          </a:xfrm>
          <a:ln>
            <a:noFill/>
          </a:ln>
        </p:spPr>
        <p:txBody>
          <a:bodyPr/>
          <a:lstStyle>
            <a:lvl1pPr marL="0" indent="0">
              <a:lnSpc>
                <a:spcPts val="1600"/>
              </a:lnSpc>
              <a:buFontTx/>
              <a:buNone/>
              <a:defRPr sz="1200" b="1">
                <a:solidFill>
                  <a:schemeClr val="accent2"/>
                </a:solidFill>
              </a:defRPr>
            </a:lvl1pPr>
            <a:lvl2pPr>
              <a:lnSpc>
                <a:spcPts val="1800"/>
              </a:lnSpc>
              <a:defRPr sz="1200"/>
            </a:lvl2pPr>
            <a:lvl3pPr>
              <a:lnSpc>
                <a:spcPts val="1800"/>
              </a:lnSpc>
              <a:defRPr sz="1200"/>
            </a:lvl3pPr>
            <a:lvl4pPr>
              <a:lnSpc>
                <a:spcPts val="1800"/>
              </a:lnSpc>
              <a:defRPr sz="1200"/>
            </a:lvl4pPr>
            <a:lvl5pPr>
              <a:lnSpc>
                <a:spcPts val="1800"/>
              </a:lnSpc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1785" y="6453784"/>
            <a:ext cx="9571893" cy="215304"/>
          </a:xfrm>
        </p:spPr>
        <p:txBody>
          <a:bodyPr anchor="b" anchorCtr="0"/>
          <a:lstStyle>
            <a:lvl1pPr marL="0" indent="0">
              <a:lnSpc>
                <a:spcPts val="1100"/>
              </a:lnSpc>
              <a:spcBef>
                <a:spcPts val="0"/>
              </a:spcBef>
              <a:buFontTx/>
              <a:buNone/>
              <a:defRPr sz="800">
                <a:solidFill>
                  <a:srgbClr val="505050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01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107807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475857B2-DBEF-6640-A377-6401AF092608}" type="datetimeFigureOut">
              <a:rPr lang="fi-FI" smtClean="0"/>
              <a:pPr/>
              <a:t>8.5.2019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43C8559-B180-324C-97D2-EFA41FAA3DB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21" y="5659053"/>
            <a:ext cx="3176140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723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475857B2-DBEF-6640-A377-6401AF092608}" type="datetimeFigureOut">
              <a:rPr lang="fi-FI" smtClean="0"/>
              <a:pPr/>
              <a:t>8.5.2019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F43C8559-B180-324C-97D2-EFA41FAA3DB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3" y="5634638"/>
            <a:ext cx="3265611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75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8BF54-810E-46C2-8C3F-461DAF9CD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45807-04D7-4B8F-A87D-88071B49D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6DB41-C3FA-4503-A5AF-B5CBFB129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7.5.2019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3EF6A-341B-4A79-B479-60BE63ED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81079-3B5B-4DE8-AF0D-ECD11AB61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047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D1165-4876-4A29-AB34-AD4EBD77F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66E1A-245D-4E3E-9982-E314FF637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48A41-7E2E-48E5-B731-4BB768301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7.5.2019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E705C-4C5C-4586-9F1C-C96328A7B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8B890-FA76-40CC-9761-28C161B17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2610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80FAD-65CE-499E-B3C7-2029892B7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4D86A-1B11-4308-BB12-3616A5C3E6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87749B-5801-4594-BE88-75F214FC1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1090C-C28A-4813-B662-237863706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7.5.2019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FE41CE-A6E9-4906-995D-B2FCEE087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FF898-79FF-49EF-B0BA-6709A45EF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275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84746-D792-46F7-A420-4992AA725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C6138E-E75E-46A9-8CFD-8EA0EF767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FC7EF0-8197-4D48-94AA-A26D36EC3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120814-6528-43B0-BEDF-069CEB75D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28BD36-E06C-4CF5-BA31-CEAF34570F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83215B-1880-443E-B2E5-0D0096D43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7.5.2019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EDE879-EE42-4DC1-8FC2-1CD23960D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0854C9-D7A0-4698-A3EA-3EB870372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6512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90300-E011-418E-82BE-CDF944457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71233E-67BF-4519-A3F5-8927D8945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7.5.2019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B48CEB-B96A-4D16-A659-0C7A6CE1E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2C402B-4A6B-4EB8-99A3-1EC385F18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6794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4D6A43-82B2-4245-BE1A-FB35F34EE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7.5.2019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FB344A-BFA1-43AA-9781-067BE2541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E578D-CCAE-41C0-AAE2-8E7560AEF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0456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28396-1276-4D18-ACF2-092C75034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BB889-0746-4C91-99A3-CE5011B69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526F5-3AF6-4F19-A360-0E28B916C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ABA1C1-2355-4AA3-BED7-D6247C27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7.5.2019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A31B67-DF3F-4466-84DD-DC041706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F946B7-0BF8-4623-989F-EDDCF448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442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11271-4D08-4D2E-98C9-5272B0E5E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39F362-6E8A-4DC8-AD84-F226A227D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A3F04B-7D1C-434B-80B3-00A0DAA7E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40D721-251F-40AA-8D94-43CA0858B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7.5.2019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A13CC8-CB68-4F05-9969-B2AAED10E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22487-5A58-4D4B-B04A-04F0421A0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977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B52147-B26F-4A61-9665-95C4C12F8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9BDAC4-2F05-4CFF-9B60-0E8BA2FD7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5FF1B-215F-4613-ADF2-6D00E1A32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61127-10EB-4A75-9BCE-16536ED30D0E}" type="datetimeFigureOut">
              <a:rPr lang="fi-FI" smtClean="0"/>
              <a:t>7.5.2019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AE873-0787-4461-AF5A-F78CA3C7CC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93AF5-32D3-4BA4-B9FA-381BD3490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751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92993-E969-46BD-943D-C60EB97555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Harjoitustehtävä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E5C6A4-95A7-4340-A695-307F7413E2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8613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370" y="333375"/>
            <a:ext cx="10346880" cy="576064"/>
          </a:xfrm>
        </p:spPr>
        <p:txBody>
          <a:bodyPr>
            <a:normAutofit fontScale="90000"/>
          </a:bodyPr>
          <a:lstStyle/>
          <a:p>
            <a:r>
              <a:rPr lang="fi-FI" dirty="0"/>
              <a:t>Toimenpiteellisten hoitojaksojen määrä per 1 000 asukasta ylittää maan keskiarvon </a:t>
            </a:r>
            <a:r>
              <a:rPr lang="fi-FI" dirty="0">
                <a:solidFill>
                  <a:srgbClr val="FF0000"/>
                </a:solidFill>
              </a:rPr>
              <a:t> 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631950" y="1280621"/>
            <a:ext cx="8784650" cy="36135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fi-FI" dirty="0"/>
              <a:t>Toimenpiteelliset ja muun somaattisen erikoissairaanhoidon hoitojaksot per 1 000 </a:t>
            </a:r>
            <a:r>
              <a:rPr lang="fi-FI" dirty="0" err="1"/>
              <a:t>asukast</a:t>
            </a:r>
            <a:r>
              <a:rPr lang="fi-FI" dirty="0"/>
              <a:t> 2014 ja 2015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631951" y="6454146"/>
            <a:ext cx="7777163" cy="215304"/>
          </a:xfrm>
        </p:spPr>
        <p:txBody>
          <a:bodyPr>
            <a:normAutofit fontScale="25000" lnSpcReduction="20000"/>
          </a:bodyPr>
          <a:lstStyle/>
          <a:p>
            <a:endParaRPr lang="fi-FI" dirty="0"/>
          </a:p>
          <a:p>
            <a:r>
              <a:rPr lang="fi-FI" dirty="0"/>
              <a:t>Lähde: </a:t>
            </a:r>
            <a:r>
              <a:rPr lang="fi-FI" dirty="0" err="1"/>
              <a:t>SOTKAnet</a:t>
            </a:r>
            <a:r>
              <a:rPr lang="fi-FI" dirty="0"/>
              <a:t>. Yksi palkki kertoo somaattisen </a:t>
            </a:r>
            <a:r>
              <a:rPr lang="fi-FI" dirty="0" err="1"/>
              <a:t>ESH:n</a:t>
            </a:r>
            <a:r>
              <a:rPr lang="fi-FI" dirty="0"/>
              <a:t> hoitojaksojen kokonaismäärän sisältäen toimenpiteelliset hoitojaksot. Yksityinen sairaalahoito sisältyy lukuihin.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E8C944-F721-447A-B8FC-836B006317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950" y="1667125"/>
            <a:ext cx="9255125" cy="5030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923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0" y="333375"/>
            <a:ext cx="8591550" cy="574676"/>
          </a:xfrm>
        </p:spPr>
        <p:txBody>
          <a:bodyPr>
            <a:normAutofit fontScale="90000"/>
          </a:bodyPr>
          <a:lstStyle/>
          <a:p>
            <a:r>
              <a:rPr lang="fi-FI" dirty="0"/>
              <a:t>Leikkausten määrä per väestö jaoteltuna tyypeittäin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Leikkausten määrä sairaanhoitopiireittäin per 1 000 asukasta 2014 -2015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49F54D6-1E18-47F4-B12D-9AE0DFF391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074" y="1974650"/>
            <a:ext cx="9125476" cy="481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134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Keskimääräistä enemmän toimenpiteitä vanhemmissa ikäryhmissä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956064"/>
              </p:ext>
            </p:extLst>
          </p:nvPr>
        </p:nvGraphicFramePr>
        <p:xfrm>
          <a:off x="1631950" y="1700214"/>
          <a:ext cx="6624638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6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Työikäisillä pääosin päiväkirurgiaa: olkapää-, polvi, tyrä</a:t>
            </a:r>
          </a:p>
          <a:p>
            <a:r>
              <a:rPr lang="fi-FI" dirty="0"/>
              <a:t>65- 74 –vuotiaat: tekonivelkirurgia, kaihi, syöpäkirurgia</a:t>
            </a:r>
          </a:p>
          <a:p>
            <a:r>
              <a:rPr lang="fi-FI" dirty="0"/>
              <a:t>75-vuotta täyttäneet: lonkkamurtumat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0BC111D-43C7-4199-A9D1-882D0375DA5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62500" lnSpcReduction="20000"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1713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D5A0B42-B41A-4243-AA15-46808D816D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Vaihe 1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74190B38-4595-450F-B105-489DEC3211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6798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F27AC-79D7-47CC-A821-3ACA76470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Harjoituksen ensimmäinen vaihe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E7114-A9C7-41DA-A383-B22588084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Tutustukaa leikkaussalin aineistoon</a:t>
            </a:r>
          </a:p>
          <a:p>
            <a:r>
              <a:rPr lang="fi-FI" dirty="0"/>
              <a:t>Tehkää haastattelukysymykset ylilääkärille: mistä asioista tarvitsette lisätietoa, jotta voitte päästä eteenpäin?</a:t>
            </a:r>
          </a:p>
          <a:p>
            <a:r>
              <a:rPr lang="fi-FI" dirty="0"/>
              <a:t>Tarvitsetteko jotain lisäaineistoa?</a:t>
            </a:r>
          </a:p>
          <a:p>
            <a:r>
              <a:rPr lang="fi-FI" dirty="0"/>
              <a:t>Millä mittareilla arvioitte leikkausyksikön prosessin toimivuutta ja tuottavuutta?</a:t>
            </a:r>
          </a:p>
          <a:p>
            <a:endParaRPr lang="fi-FI" dirty="0"/>
          </a:p>
          <a:p>
            <a:r>
              <a:rPr lang="fi-FI" dirty="0"/>
              <a:t>Kaikkea mahdollista lähdetietoa saa käyttää ongelman ratkaisemiseen</a:t>
            </a:r>
          </a:p>
          <a:p>
            <a:r>
              <a:rPr lang="fi-FI" dirty="0"/>
              <a:t>Ensimmäinen vaihe tulisi olla tehtynä ja saatte harjoituksen toisen vaiheen maanantaina 13.5. </a:t>
            </a:r>
          </a:p>
        </p:txBody>
      </p:sp>
    </p:spTree>
    <p:extLst>
      <p:ext uri="{BB962C8B-B14F-4D97-AF65-F5344CB8AC3E}">
        <p14:creationId xmlns:p14="http://schemas.microsoft.com/office/powerpoint/2010/main" val="815400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15C18-0CAE-4300-9E7F-62EBAD809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Tehtävänänne on tunnistaa kehityskohteita leikkausyksiköstä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318AC-D49B-4F24-9F51-0B49A2464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Leikkauksiin on jonoa ja lisää resursseja ei saada</a:t>
            </a:r>
          </a:p>
          <a:p>
            <a:r>
              <a:rPr lang="fi-FI" dirty="0"/>
              <a:t>Onko mahdollista parantaa tuottavuutta ja lyhentää siten odotusaikoja?</a:t>
            </a:r>
          </a:p>
          <a:p>
            <a:pPr lvl="1"/>
            <a:r>
              <a:rPr lang="fi-FI" dirty="0"/>
              <a:t>Kehittää prosessia siten, että voidaan lisätä leikkausmääriä nykyisillä resursseilla</a:t>
            </a:r>
          </a:p>
          <a:p>
            <a:pPr lvl="1"/>
            <a:r>
              <a:rPr lang="fi-FI" dirty="0"/>
              <a:t>Vaihtoehtoisesti tehdä sama määrä leikkauksia vähemmillä resursseilla</a:t>
            </a:r>
          </a:p>
          <a:p>
            <a:r>
              <a:rPr lang="fi-FI" dirty="0"/>
              <a:t>Lisäksi tällä hetkellä kirurgitilanne on huono ja joudutaan käyttämään ostopalveluita, jotka ovat kalliita</a:t>
            </a:r>
          </a:p>
          <a:p>
            <a:pPr lvl="1"/>
            <a:r>
              <a:rPr lang="fi-FI" dirty="0"/>
              <a:t>Vuokrataan kirurgi, joka leikkaa sairaalan omissa tiloissa. Tiimi on sairaalasta</a:t>
            </a:r>
          </a:p>
          <a:p>
            <a:r>
              <a:rPr lang="fi-FI" dirty="0"/>
              <a:t>Käytössänne on leikkaussalin aikaleima-aineisto vuoden ajalta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8384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F6A86-5EEC-40C7-BF35-347A8C0A2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Kirurgia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BB298B-BB4A-41CD-8377-CC370D4EB02C}"/>
              </a:ext>
            </a:extLst>
          </p:cNvPr>
          <p:cNvSpPr/>
          <p:nvPr/>
        </p:nvSpPr>
        <p:spPr>
          <a:xfrm>
            <a:off x="4955309" y="1625604"/>
            <a:ext cx="2281382" cy="98829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Erikoissairaanhoito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D2D3AF-7B12-420D-90A6-89887E2D9F0C}"/>
              </a:ext>
            </a:extLst>
          </p:cNvPr>
          <p:cNvSpPr/>
          <p:nvPr/>
        </p:nvSpPr>
        <p:spPr>
          <a:xfrm>
            <a:off x="2673927" y="2914076"/>
            <a:ext cx="2281382" cy="98829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Kirurgia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A49E8E-E213-43E2-A682-A1F4CF833635}"/>
              </a:ext>
            </a:extLst>
          </p:cNvPr>
          <p:cNvSpPr/>
          <p:nvPr/>
        </p:nvSpPr>
        <p:spPr>
          <a:xfrm>
            <a:off x="1685319" y="4322621"/>
            <a:ext cx="1353454" cy="98829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Ortopedia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E5D49A-A749-4B7E-BF93-31EE29041C86}"/>
              </a:ext>
            </a:extLst>
          </p:cNvPr>
          <p:cNvSpPr/>
          <p:nvPr/>
        </p:nvSpPr>
        <p:spPr>
          <a:xfrm>
            <a:off x="3135757" y="4322621"/>
            <a:ext cx="1353454" cy="98829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err="1"/>
              <a:t>Gastro</a:t>
            </a:r>
            <a:r>
              <a:rPr lang="fi-FI" sz="1600" dirty="0"/>
              <a:t>-kirurgia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5BCFBA-1DCF-4C59-AF7A-42BDC01EDA44}"/>
              </a:ext>
            </a:extLst>
          </p:cNvPr>
          <p:cNvSpPr/>
          <p:nvPr/>
        </p:nvSpPr>
        <p:spPr>
          <a:xfrm>
            <a:off x="4595431" y="4322620"/>
            <a:ext cx="1353454" cy="98829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Urologia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7E6365-31A5-41D4-8627-8AF8C1B07BA1}"/>
              </a:ext>
            </a:extLst>
          </p:cNvPr>
          <p:cNvSpPr/>
          <p:nvPr/>
        </p:nvSpPr>
        <p:spPr>
          <a:xfrm>
            <a:off x="6052971" y="4322615"/>
            <a:ext cx="1353454" cy="98829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Plastiikka-kirurgia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C8556B-FC73-41C2-88E3-FDC0E2B497E7}"/>
              </a:ext>
            </a:extLst>
          </p:cNvPr>
          <p:cNvSpPr/>
          <p:nvPr/>
        </p:nvSpPr>
        <p:spPr>
          <a:xfrm>
            <a:off x="7510510" y="4322618"/>
            <a:ext cx="1353454" cy="98829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Thorax-kirurgia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995458-6602-4D5D-80DC-E82D90425461}"/>
              </a:ext>
            </a:extLst>
          </p:cNvPr>
          <p:cNvSpPr/>
          <p:nvPr/>
        </p:nvSpPr>
        <p:spPr>
          <a:xfrm>
            <a:off x="8980227" y="4322621"/>
            <a:ext cx="1353454" cy="98829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Muut…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587167-DB6A-4366-8730-662E87467995}"/>
              </a:ext>
            </a:extLst>
          </p:cNvPr>
          <p:cNvSpPr/>
          <p:nvPr/>
        </p:nvSpPr>
        <p:spPr>
          <a:xfrm>
            <a:off x="5405754" y="2914075"/>
            <a:ext cx="2281382" cy="98829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Sisätaudit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2F3C0C-C9E7-4BA0-A993-1202A6F3921A}"/>
              </a:ext>
            </a:extLst>
          </p:cNvPr>
          <p:cNvSpPr/>
          <p:nvPr/>
        </p:nvSpPr>
        <p:spPr>
          <a:xfrm>
            <a:off x="8052299" y="2914076"/>
            <a:ext cx="2281382" cy="98829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Muut erikoisalat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38AE50D9-4B56-4591-A001-CDE867B5F0B3}"/>
              </a:ext>
            </a:extLst>
          </p:cNvPr>
          <p:cNvCxnSpPr>
            <a:stCxn id="5" idx="0"/>
            <a:endCxn id="4" idx="2"/>
          </p:cNvCxnSpPr>
          <p:nvPr/>
        </p:nvCxnSpPr>
        <p:spPr>
          <a:xfrm rot="5400000" flipH="1" flipV="1">
            <a:off x="4805220" y="1623294"/>
            <a:ext cx="300181" cy="2281382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592C4500-F80A-40AC-AF24-D7282305B9F5}"/>
              </a:ext>
            </a:extLst>
          </p:cNvPr>
          <p:cNvCxnSpPr>
            <a:cxnSpLocks/>
            <a:stCxn id="6" idx="0"/>
            <a:endCxn id="5" idx="2"/>
          </p:cNvCxnSpPr>
          <p:nvPr/>
        </p:nvCxnSpPr>
        <p:spPr>
          <a:xfrm rot="5400000" flipH="1" flipV="1">
            <a:off x="2878205" y="3386207"/>
            <a:ext cx="420254" cy="1452572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30129BC8-BD6D-472F-B60F-7064AB6C9B48}"/>
              </a:ext>
            </a:extLst>
          </p:cNvPr>
          <p:cNvCxnSpPr>
            <a:cxnSpLocks/>
            <a:stCxn id="7" idx="0"/>
            <a:endCxn id="5" idx="2"/>
          </p:cNvCxnSpPr>
          <p:nvPr/>
        </p:nvCxnSpPr>
        <p:spPr>
          <a:xfrm rot="5400000" flipH="1" flipV="1">
            <a:off x="3603424" y="4111426"/>
            <a:ext cx="420254" cy="2134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8A8D1888-647A-4DD6-8CA7-1CEBB9074587}"/>
              </a:ext>
            </a:extLst>
          </p:cNvPr>
          <p:cNvCxnSpPr>
            <a:cxnSpLocks/>
            <a:stCxn id="8" idx="0"/>
            <a:endCxn id="5" idx="2"/>
          </p:cNvCxnSpPr>
          <p:nvPr/>
        </p:nvCxnSpPr>
        <p:spPr>
          <a:xfrm rot="16200000" flipV="1">
            <a:off x="4333263" y="3383723"/>
            <a:ext cx="420253" cy="1457540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BBB518F8-FD87-49CB-9241-C37BB8121290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rot="16200000" flipV="1">
            <a:off x="5062034" y="2654950"/>
            <a:ext cx="420248" cy="2915080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CF3B01B6-465D-4202-84D1-C51E3A3F9FE5}"/>
              </a:ext>
            </a:extLst>
          </p:cNvPr>
          <p:cNvCxnSpPr>
            <a:cxnSpLocks/>
            <a:stCxn id="10" idx="0"/>
            <a:endCxn id="5" idx="2"/>
          </p:cNvCxnSpPr>
          <p:nvPr/>
        </p:nvCxnSpPr>
        <p:spPr>
          <a:xfrm rot="16200000" flipV="1">
            <a:off x="5790804" y="1926183"/>
            <a:ext cx="420251" cy="4372619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49D22BD9-9D30-4199-B89B-B86CC46EB04E}"/>
              </a:ext>
            </a:extLst>
          </p:cNvPr>
          <p:cNvCxnSpPr>
            <a:cxnSpLocks/>
            <a:stCxn id="11" idx="0"/>
            <a:endCxn id="5" idx="2"/>
          </p:cNvCxnSpPr>
          <p:nvPr/>
        </p:nvCxnSpPr>
        <p:spPr>
          <a:xfrm rot="16200000" flipV="1">
            <a:off x="6525659" y="1191325"/>
            <a:ext cx="420254" cy="5842336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71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BC6DF1-0B6B-427C-9479-A099E384651B}"/>
              </a:ext>
            </a:extLst>
          </p:cNvPr>
          <p:cNvCxnSpPr/>
          <p:nvPr/>
        </p:nvCxnSpPr>
        <p:spPr>
          <a:xfrm>
            <a:off x="5574146" y="1599894"/>
            <a:ext cx="0" cy="39003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Kirurgian palvelutuotanto yksinkertaistettuna</a:t>
            </a:r>
          </a:p>
        </p:txBody>
      </p:sp>
      <p:sp>
        <p:nvSpPr>
          <p:cNvPr id="8" name="Flowchart: Preparation 7">
            <a:extLst>
              <a:ext uri="{FF2B5EF4-FFF2-40B4-BE49-F238E27FC236}">
                <a16:creationId xmlns:a16="http://schemas.microsoft.com/office/drawing/2014/main" id="{16923590-56A2-42DF-83D8-0DF5A10E4467}"/>
              </a:ext>
            </a:extLst>
          </p:cNvPr>
          <p:cNvSpPr/>
          <p:nvPr/>
        </p:nvSpPr>
        <p:spPr>
          <a:xfrm>
            <a:off x="1745674" y="2170545"/>
            <a:ext cx="1385454" cy="655782"/>
          </a:xfrm>
          <a:prstGeom prst="flowChartPreparati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/>
              <a:t>Terveys-ongelma</a:t>
            </a:r>
          </a:p>
        </p:txBody>
      </p:sp>
      <p:sp>
        <p:nvSpPr>
          <p:cNvPr id="9" name="Flowchart: Preparation 8">
            <a:extLst>
              <a:ext uri="{FF2B5EF4-FFF2-40B4-BE49-F238E27FC236}">
                <a16:creationId xmlns:a16="http://schemas.microsoft.com/office/drawing/2014/main" id="{6E596D9C-C3FA-46EC-A72E-F72E5C1EE044}"/>
              </a:ext>
            </a:extLst>
          </p:cNvPr>
          <p:cNvSpPr/>
          <p:nvPr/>
        </p:nvSpPr>
        <p:spPr>
          <a:xfrm>
            <a:off x="4039523" y="2156690"/>
            <a:ext cx="1283787" cy="655782"/>
          </a:xfrm>
          <a:prstGeom prst="flowChartPreparati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/>
              <a:t>Tutkimus-käynti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4E0CB4BF-5F8F-4754-A9EC-8EF106884833}"/>
              </a:ext>
            </a:extLst>
          </p:cNvPr>
          <p:cNvSpPr/>
          <p:nvPr/>
        </p:nvSpPr>
        <p:spPr>
          <a:xfrm>
            <a:off x="5323310" y="2112925"/>
            <a:ext cx="1151381" cy="810936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/>
              <a:t>Lähete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1F98A20-EF06-4D03-B82A-6FD959B474A0}"/>
              </a:ext>
            </a:extLst>
          </p:cNvPr>
          <p:cNvCxnSpPr/>
          <p:nvPr/>
        </p:nvCxnSpPr>
        <p:spPr>
          <a:xfrm>
            <a:off x="3186549" y="1576798"/>
            <a:ext cx="0" cy="39003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399309E-859B-4C67-9416-9DEE3D13D2E0}"/>
              </a:ext>
            </a:extLst>
          </p:cNvPr>
          <p:cNvSpPr txBox="1"/>
          <p:nvPr/>
        </p:nvSpPr>
        <p:spPr>
          <a:xfrm>
            <a:off x="4097491" y="1496297"/>
            <a:ext cx="1051698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1400" b="1" dirty="0"/>
              <a:t>Terveyskeskus</a:t>
            </a:r>
          </a:p>
          <a:p>
            <a:r>
              <a:rPr lang="fi-FI" sz="1400" b="1" dirty="0"/>
              <a:t>Yksityiset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22793A5A-6A71-4178-A12E-1DD366E7B9B0}"/>
              </a:ext>
            </a:extLst>
          </p:cNvPr>
          <p:cNvSpPr/>
          <p:nvPr/>
        </p:nvSpPr>
        <p:spPr>
          <a:xfrm rot="2141381">
            <a:off x="2766931" y="3089077"/>
            <a:ext cx="1491223" cy="864374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/>
              <a:t>Kiireellinen, vakava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4C3F0CD-8A50-436F-88C5-674056ABDF37}"/>
              </a:ext>
            </a:extLst>
          </p:cNvPr>
          <p:cNvSpPr txBox="1"/>
          <p:nvPr/>
        </p:nvSpPr>
        <p:spPr>
          <a:xfrm>
            <a:off x="6864456" y="1324415"/>
            <a:ext cx="144873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1600" b="1" dirty="0"/>
              <a:t>Kirurgian yksikkö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0EC51362-CEE3-4DD2-B14B-C20D4E8C6078}"/>
              </a:ext>
            </a:extLst>
          </p:cNvPr>
          <p:cNvSpPr/>
          <p:nvPr/>
        </p:nvSpPr>
        <p:spPr>
          <a:xfrm>
            <a:off x="3134582" y="2112925"/>
            <a:ext cx="984836" cy="810936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/>
              <a:t>Kiireetön</a:t>
            </a:r>
          </a:p>
        </p:txBody>
      </p:sp>
      <p:sp>
        <p:nvSpPr>
          <p:cNvPr id="21" name="Flowchart: Preparation 20">
            <a:extLst>
              <a:ext uri="{FF2B5EF4-FFF2-40B4-BE49-F238E27FC236}">
                <a16:creationId xmlns:a16="http://schemas.microsoft.com/office/drawing/2014/main" id="{E5F69585-35B1-4595-87F0-8B6B725A006D}"/>
              </a:ext>
            </a:extLst>
          </p:cNvPr>
          <p:cNvSpPr/>
          <p:nvPr/>
        </p:nvSpPr>
        <p:spPr>
          <a:xfrm>
            <a:off x="4039522" y="3809150"/>
            <a:ext cx="1327034" cy="655782"/>
          </a:xfrm>
          <a:prstGeom prst="flowChartPreparati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/>
              <a:t>Päivystyskäynti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CE67554-191B-41ED-B08B-248E1FE2F5AD}"/>
              </a:ext>
            </a:extLst>
          </p:cNvPr>
          <p:cNvSpPr txBox="1"/>
          <p:nvPr/>
        </p:nvSpPr>
        <p:spPr>
          <a:xfrm>
            <a:off x="4312582" y="3176921"/>
            <a:ext cx="545021" cy="323165"/>
          </a:xfrm>
          <a:prstGeom prst="rect">
            <a:avLst/>
          </a:prstGeom>
          <a:solidFill>
            <a:schemeClr val="accent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i-FI" sz="1050" b="1" dirty="0"/>
              <a:t>Sairaalan </a:t>
            </a:r>
          </a:p>
          <a:p>
            <a:r>
              <a:rPr lang="fi-FI" sz="1050" b="1" dirty="0"/>
              <a:t>päivystys</a:t>
            </a:r>
          </a:p>
        </p:txBody>
      </p:sp>
      <p:sp>
        <p:nvSpPr>
          <p:cNvPr id="23" name="Flowchart: Preparation 22">
            <a:extLst>
              <a:ext uri="{FF2B5EF4-FFF2-40B4-BE49-F238E27FC236}">
                <a16:creationId xmlns:a16="http://schemas.microsoft.com/office/drawing/2014/main" id="{6F6E14B9-FADE-48DB-BD92-4D007234885D}"/>
              </a:ext>
            </a:extLst>
          </p:cNvPr>
          <p:cNvSpPr/>
          <p:nvPr/>
        </p:nvSpPr>
        <p:spPr>
          <a:xfrm>
            <a:off x="6511864" y="2156690"/>
            <a:ext cx="1413162" cy="655782"/>
          </a:xfrm>
          <a:prstGeom prst="flowChartPreparati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/>
              <a:t>Tutkimus, leikkaus-päätös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360BA70-8BD2-44AA-A5B0-67A5862D9F9D}"/>
              </a:ext>
            </a:extLst>
          </p:cNvPr>
          <p:cNvSpPr txBox="1"/>
          <p:nvPr/>
        </p:nvSpPr>
        <p:spPr>
          <a:xfrm>
            <a:off x="6712058" y="1841016"/>
            <a:ext cx="85574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1400" b="1" dirty="0"/>
              <a:t>Poliklinikka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857539D9-5FB9-4454-AFEE-29FA03267B97}"/>
              </a:ext>
            </a:extLst>
          </p:cNvPr>
          <p:cNvSpPr/>
          <p:nvPr/>
        </p:nvSpPr>
        <p:spPr>
          <a:xfrm rot="5400000">
            <a:off x="6786448" y="2984540"/>
            <a:ext cx="873224" cy="683491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/>
              <a:t>Jono</a:t>
            </a:r>
          </a:p>
        </p:txBody>
      </p:sp>
      <p:sp>
        <p:nvSpPr>
          <p:cNvPr id="26" name="Flowchart: Preparation 25">
            <a:extLst>
              <a:ext uri="{FF2B5EF4-FFF2-40B4-BE49-F238E27FC236}">
                <a16:creationId xmlns:a16="http://schemas.microsoft.com/office/drawing/2014/main" id="{12DD4389-E77A-4ED2-8C75-C8DBF6A8884B}"/>
              </a:ext>
            </a:extLst>
          </p:cNvPr>
          <p:cNvSpPr/>
          <p:nvPr/>
        </p:nvSpPr>
        <p:spPr>
          <a:xfrm>
            <a:off x="6558046" y="3809150"/>
            <a:ext cx="1413162" cy="655782"/>
          </a:xfrm>
          <a:prstGeom prst="flowChartPreparati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/>
              <a:t>Leikkaus-yksikkö</a:t>
            </a: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F0FD4532-E075-4F33-A853-626B412C26FE}"/>
              </a:ext>
            </a:extLst>
          </p:cNvPr>
          <p:cNvSpPr/>
          <p:nvPr/>
        </p:nvSpPr>
        <p:spPr>
          <a:xfrm>
            <a:off x="5354155" y="3666836"/>
            <a:ext cx="1203891" cy="907551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/>
              <a:t>Suoraan tai osaston kautta</a:t>
            </a:r>
          </a:p>
        </p:txBody>
      </p:sp>
      <p:sp>
        <p:nvSpPr>
          <p:cNvPr id="28" name="Flowchart: Preparation 27">
            <a:extLst>
              <a:ext uri="{FF2B5EF4-FFF2-40B4-BE49-F238E27FC236}">
                <a16:creationId xmlns:a16="http://schemas.microsoft.com/office/drawing/2014/main" id="{A3628089-EA61-4EC4-890C-F4BC1C62D29D}"/>
              </a:ext>
            </a:extLst>
          </p:cNvPr>
          <p:cNvSpPr/>
          <p:nvPr/>
        </p:nvSpPr>
        <p:spPr>
          <a:xfrm>
            <a:off x="7971208" y="3809150"/>
            <a:ext cx="1413162" cy="655782"/>
          </a:xfrm>
          <a:prstGeom prst="flowChartPreparati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/>
              <a:t>Vuode-osasto</a:t>
            </a:r>
            <a:endParaRPr lang="fi-FI" sz="1050" dirty="0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30076F47-98A2-4546-B706-85DB9212E13A}"/>
              </a:ext>
            </a:extLst>
          </p:cNvPr>
          <p:cNvSpPr/>
          <p:nvPr/>
        </p:nvSpPr>
        <p:spPr>
          <a:xfrm rot="14277935">
            <a:off x="7704428" y="2783266"/>
            <a:ext cx="992359" cy="683491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fi-FI" sz="105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6287C95-D466-457D-A31D-2F51ED768D25}"/>
              </a:ext>
            </a:extLst>
          </p:cNvPr>
          <p:cNvSpPr/>
          <p:nvPr/>
        </p:nvSpPr>
        <p:spPr>
          <a:xfrm rot="3525441">
            <a:off x="7909697" y="3067972"/>
            <a:ext cx="694421" cy="253916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algn="ctr"/>
            <a:r>
              <a:rPr lang="fi-FI" sz="1050" dirty="0">
                <a:solidFill>
                  <a:schemeClr val="bg1"/>
                </a:solidFill>
              </a:rPr>
              <a:t>Kontrollit</a:t>
            </a:r>
          </a:p>
        </p:txBody>
      </p:sp>
    </p:spTree>
    <p:extLst>
      <p:ext uri="{BB962C8B-B14F-4D97-AF65-F5344CB8AC3E}">
        <p14:creationId xmlns:p14="http://schemas.microsoft.com/office/powerpoint/2010/main" val="4259817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105A21C-54C0-4DD7-A8A6-B6A72F28C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Pääprosessit kirurgialla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4B0DC-4ABD-4988-AEC3-67FE8B993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400" dirty="0"/>
              <a:t>Kiireetön leikkauspotilas</a:t>
            </a:r>
          </a:p>
          <a:p>
            <a:pPr marL="342900" indent="-342900">
              <a:buFontTx/>
              <a:buChar char="-"/>
            </a:pPr>
            <a:r>
              <a:rPr lang="fi-FI" sz="1400" b="0" dirty="0"/>
              <a:t>Potilas tulee lähetteellä arvioitavaksi poliklinikalla, jossa yhteydessä tehdään tutkimukset (ammattilainen, </a:t>
            </a:r>
            <a:r>
              <a:rPr lang="fi-FI" sz="1400" b="0" dirty="0" err="1"/>
              <a:t>lab</a:t>
            </a:r>
            <a:r>
              <a:rPr lang="fi-FI" sz="1400" b="0" dirty="0"/>
              <a:t>, </a:t>
            </a:r>
            <a:r>
              <a:rPr lang="fi-FI" sz="1400" b="0" dirty="0" err="1"/>
              <a:t>rtg</a:t>
            </a:r>
            <a:r>
              <a:rPr lang="fi-FI" sz="1400" b="0" dirty="0"/>
              <a:t>, ym.) ja leikkauspäätös</a:t>
            </a:r>
          </a:p>
          <a:p>
            <a:pPr marL="342900" indent="-342900">
              <a:buFontTx/>
              <a:buChar char="-"/>
            </a:pPr>
            <a:r>
              <a:rPr lang="fi-FI" sz="1400" b="0" dirty="0"/>
              <a:t>Potilas leikataan joko päiväkirurgiassa (kotiutuu päiväkirurgian heräämöstä samana päivänä) tai </a:t>
            </a:r>
            <a:r>
              <a:rPr lang="fi-FI" sz="1400" b="0" dirty="0" err="1"/>
              <a:t>elektiivisessä</a:t>
            </a:r>
            <a:r>
              <a:rPr lang="fi-FI" sz="1400" b="0" dirty="0"/>
              <a:t> prosessissa, jolloin potilas toipuu leikkauksesta vuodeosastolla, josta hänet joko kotiutetaan tai siirretään jatkohoitoon kuntoutusyksikköön</a:t>
            </a:r>
          </a:p>
          <a:p>
            <a:pPr marL="342900" indent="-342900">
              <a:buFontTx/>
              <a:buChar char="-"/>
            </a:pPr>
            <a:r>
              <a:rPr lang="fi-FI" sz="1400" b="0" dirty="0"/>
              <a:t>Usein leikkauksen jälkeen on kontrollikäynti joko kirurgian poliklinikalla tai terveyskeskuksessa</a:t>
            </a:r>
          </a:p>
          <a:p>
            <a:r>
              <a:rPr lang="fi-FI" sz="1400" dirty="0"/>
              <a:t>Kiireellinen (päivystys)leikkauspotilas</a:t>
            </a:r>
          </a:p>
          <a:p>
            <a:pPr marL="342900" indent="-342900">
              <a:buFontTx/>
              <a:buChar char="-"/>
            </a:pPr>
            <a:r>
              <a:rPr lang="fi-FI" sz="1400" b="0" dirty="0"/>
              <a:t>Potilas tulee suoraan sairaalan päivystyspoliklinikalle, jossa tehdään tutkimukset (lääkäri, </a:t>
            </a:r>
            <a:r>
              <a:rPr lang="fi-FI" sz="1400" b="0" dirty="0" err="1"/>
              <a:t>lab</a:t>
            </a:r>
            <a:r>
              <a:rPr lang="fi-FI" sz="1400" b="0" dirty="0"/>
              <a:t>, </a:t>
            </a:r>
            <a:r>
              <a:rPr lang="fi-FI" sz="1400" b="0" dirty="0" err="1"/>
              <a:t>rtg</a:t>
            </a:r>
            <a:r>
              <a:rPr lang="fi-FI" sz="1400" b="0" dirty="0"/>
              <a:t>, ym.) ja leikkauspäätös</a:t>
            </a:r>
          </a:p>
          <a:p>
            <a:pPr marL="342900" indent="-342900">
              <a:buFontTx/>
              <a:buChar char="-"/>
            </a:pPr>
            <a:r>
              <a:rPr lang="fi-FI" sz="1400" b="0" dirty="0"/>
              <a:t>Potilas siirretään joko suoraan leikkausyksikköön tai vuodeosastolle odottamaan leikkausta</a:t>
            </a:r>
          </a:p>
          <a:p>
            <a:pPr marL="342900" indent="-342900">
              <a:buFontTx/>
              <a:buChar char="-"/>
            </a:pPr>
            <a:r>
              <a:rPr lang="fi-FI" sz="1400" b="0" dirty="0"/>
              <a:t>Potilas siirretään leikkauksen jälkeen vuodeosastolle, josta hänet kotiutetaan tai siirretään jatkohoitoon kuntoutusyksikköön</a:t>
            </a:r>
          </a:p>
          <a:p>
            <a:pPr marL="342900" indent="-342900">
              <a:buFontTx/>
              <a:buChar char="-"/>
            </a:pPr>
            <a:r>
              <a:rPr lang="fi-FI" sz="1400" b="0" dirty="0"/>
              <a:t>Usein leikkauksen jälkeen on kontrollikäynti joko kirurgian poliklinikalla tai terveyskeskuksessa</a:t>
            </a:r>
          </a:p>
          <a:p>
            <a:r>
              <a:rPr lang="fi-FI" sz="1600" dirty="0"/>
              <a:t>Ei-leikattavat potilaat</a:t>
            </a:r>
          </a:p>
          <a:p>
            <a:pPr marL="285750" indent="-285750">
              <a:buFontTx/>
              <a:buChar char="-"/>
            </a:pPr>
            <a:r>
              <a:rPr lang="fi-FI" sz="1400" b="0" dirty="0"/>
              <a:t>Kirurgian yksikössä hoidetaan myös potilaita, joille ei tehdä leikkausta. Näitä potilaita hoidetaan sekä poliklinikalla että vuodeosastolla</a:t>
            </a:r>
          </a:p>
          <a:p>
            <a:endParaRPr lang="fi-FI" sz="1400" b="0" dirty="0"/>
          </a:p>
        </p:txBody>
      </p:sp>
    </p:spTree>
    <p:extLst>
      <p:ext uri="{BB962C8B-B14F-4D97-AF65-F5344CB8AC3E}">
        <p14:creationId xmlns:p14="http://schemas.microsoft.com/office/powerpoint/2010/main" val="3338463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5DBBC-426F-45C4-BB6B-FA695D845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Leikkausyksikön toiminta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21EF9-4E8C-4DA9-A7FD-C2085D641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Ihmiset ovat töissä virka-aikana siten, että heidän käytettävissä oleva työaikansa (tauot poistettuna) on 7,5 h</a:t>
            </a:r>
          </a:p>
          <a:p>
            <a:pPr lvl="1"/>
            <a:r>
              <a:rPr lang="fi-FI" dirty="0"/>
              <a:t>Iltaisin, öisin ja viikonloppuisin voidaan tehdä kiireellisiä leikkauksia erilliskorvauksella (ylityöt)</a:t>
            </a:r>
          </a:p>
          <a:p>
            <a:r>
              <a:rPr lang="fi-FI" dirty="0"/>
              <a:t>Yksi leikkaussali vaatii tyypillisesti 3 hoitajaa, 0,5 anestesialääkäriä ja yhden kirurgin</a:t>
            </a:r>
          </a:p>
          <a:p>
            <a:pPr lvl="1"/>
            <a:r>
              <a:rPr lang="fi-FI" dirty="0"/>
              <a:t>Pienemmissä toimenpiteissä saattaa riittää 2 hoitajaa </a:t>
            </a:r>
          </a:p>
          <a:p>
            <a:r>
              <a:rPr lang="fi-FI" dirty="0"/>
              <a:t>Kirurgit tekevät vain oman erikoisalansa leikkauksia. Hoitajat ja anestesialääkärit voivat olla missä tahansa toimenpiteessä mukana</a:t>
            </a:r>
          </a:p>
          <a:p>
            <a:r>
              <a:rPr lang="fi-FI" dirty="0"/>
              <a:t>Leikkaussaleissa tehdään myös ns. ei-kirurgisia toimenpiteitä (esim. sähköshokkeja)</a:t>
            </a:r>
          </a:p>
          <a:p>
            <a:r>
              <a:rPr lang="fi-FI" dirty="0"/>
              <a:t>Leikkaussalin hoitaja- ja anestesialääkärihenkilökuntaa käytetään myös heräämössä</a:t>
            </a:r>
          </a:p>
          <a:p>
            <a:r>
              <a:rPr lang="fi-FI" dirty="0"/>
              <a:t>Leikkaussalissa on pääosin suunniteltuja leikkauksia, mutta jonkin verran myös päivystysleikkauksia</a:t>
            </a:r>
          </a:p>
          <a:p>
            <a:pPr lvl="1"/>
            <a:r>
              <a:rPr lang="fi-FI" dirty="0"/>
              <a:t>Päivystysleikkauksissa tavoite on leikata potilas 24 h sisään, mutta maksimissaan viikon sisään riippuen tarkemmin kiireellisyydestä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6091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E50BE-FB7F-4540-AB2E-3C9545C27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Leikkausprosessin päävaiheet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D42ED-2AD3-4CDC-8BAC-52FB684CF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Potilas tuodaan leikkausyksikköön ja siirretään leikkaussaliin</a:t>
            </a:r>
          </a:p>
          <a:p>
            <a:r>
              <a:rPr lang="fi-FI" dirty="0"/>
              <a:t>Leikkaussalissa potilas puudutetaan tai nukutetaan ja valmistellaan leikkaukseen</a:t>
            </a:r>
          </a:p>
          <a:p>
            <a:r>
              <a:rPr lang="fi-FI" dirty="0"/>
              <a:t>Leikkaussalin välineistö valmistellaan</a:t>
            </a:r>
          </a:p>
          <a:p>
            <a:r>
              <a:rPr lang="fi-FI" dirty="0"/>
              <a:t>Suoritetaan varsinainen leikkaustoimenpide</a:t>
            </a:r>
          </a:p>
          <a:p>
            <a:r>
              <a:rPr lang="fi-FI" dirty="0"/>
              <a:t>Leikkauksen jälkeen potilas herätetään, jos nukutettu</a:t>
            </a:r>
          </a:p>
          <a:p>
            <a:r>
              <a:rPr lang="fi-FI" dirty="0"/>
              <a:t>Puretaan leikkaussalin välineistö</a:t>
            </a:r>
          </a:p>
          <a:p>
            <a:r>
              <a:rPr lang="fi-FI" dirty="0"/>
              <a:t>Potilas viedään pois leikkaussalista</a:t>
            </a:r>
          </a:p>
          <a:p>
            <a:r>
              <a:rPr lang="fi-FI" dirty="0"/>
              <a:t>Leikkaussali siivotaan leikkausten välissä</a:t>
            </a:r>
          </a:p>
        </p:txBody>
      </p:sp>
    </p:spTree>
    <p:extLst>
      <p:ext uri="{BB962C8B-B14F-4D97-AF65-F5344CB8AC3E}">
        <p14:creationId xmlns:p14="http://schemas.microsoft.com/office/powerpoint/2010/main" val="382116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Leikkausyksikön perustiedot</a:t>
            </a: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186437"/>
              </p:ext>
            </p:extLst>
          </p:nvPr>
        </p:nvGraphicFramePr>
        <p:xfrm>
          <a:off x="997470" y="2260047"/>
          <a:ext cx="4535584" cy="1862511"/>
        </p:xfrm>
        <a:graphic>
          <a:graphicData uri="http://schemas.openxmlformats.org/drawingml/2006/table">
            <a:tbl>
              <a:tblPr firstRow="1" firstCol="1">
                <a:tableStyleId>{B301B821-A1FF-4177-AEE7-76D212191A09}</a:tableStyleId>
              </a:tblPr>
              <a:tblGrid>
                <a:gridCol w="1848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7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1073">
                <a:tc>
                  <a:txBody>
                    <a:bodyPr/>
                    <a:lstStyle/>
                    <a:p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120">
                <a:tc>
                  <a:txBody>
                    <a:bodyPr/>
                    <a:lstStyle/>
                    <a:p>
                      <a:r>
                        <a:rPr lang="fi-FI" sz="1800" b="1" dirty="0">
                          <a:solidFill>
                            <a:srgbClr val="505050"/>
                          </a:solidFill>
                        </a:rPr>
                        <a:t>Salit/tiimit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505050"/>
                          </a:solidFill>
                          <a:effectLst/>
                          <a:latin typeface="Tw Cen MT" pitchFamily="34" charset="0"/>
                          <a:ea typeface="+mn-ea"/>
                          <a:cs typeface="+mn-cs"/>
                        </a:rPr>
                        <a:t>10/6</a:t>
                      </a:r>
                    </a:p>
                  </a:txBody>
                  <a:tcPr marL="10319" marR="10319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073">
                <a:tc>
                  <a:txBody>
                    <a:bodyPr/>
                    <a:lstStyle/>
                    <a:p>
                      <a:r>
                        <a:rPr lang="fi-FI" sz="1800" b="1" dirty="0">
                          <a:solidFill>
                            <a:srgbClr val="505050"/>
                          </a:solidFill>
                        </a:rPr>
                        <a:t>Anestesialääkärit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505050"/>
                          </a:solidFill>
                          <a:effectLst/>
                          <a:latin typeface="Tw Cen MT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10319" marR="10319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073">
                <a:tc>
                  <a:txBody>
                    <a:bodyPr/>
                    <a:lstStyle/>
                    <a:p>
                      <a:r>
                        <a:rPr lang="fi-FI" sz="1800" b="1" dirty="0">
                          <a:solidFill>
                            <a:srgbClr val="505050"/>
                          </a:solidFill>
                        </a:rPr>
                        <a:t>Hoitajat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505050"/>
                          </a:solidFill>
                          <a:effectLst/>
                          <a:latin typeface="Tw Cen MT" pitchFamily="34" charset="0"/>
                          <a:ea typeface="+mn-ea"/>
                          <a:cs typeface="+mn-cs"/>
                        </a:rPr>
                        <a:t>2+36 (</a:t>
                      </a:r>
                      <a:r>
                        <a:rPr lang="en-US" sz="1400" b="0" i="0" u="none" strike="noStrike" kern="1200" dirty="0" err="1">
                          <a:solidFill>
                            <a:srgbClr val="505050"/>
                          </a:solidFill>
                          <a:effectLst/>
                          <a:latin typeface="Tw Cen MT" pitchFamily="34" charset="0"/>
                          <a:ea typeface="+mn-ea"/>
                          <a:cs typeface="+mn-cs"/>
                        </a:rPr>
                        <a:t>lisäksi</a:t>
                      </a:r>
                      <a:r>
                        <a:rPr lang="en-US" sz="1400" b="0" i="0" u="none" strike="noStrike" kern="1200" dirty="0">
                          <a:solidFill>
                            <a:srgbClr val="505050"/>
                          </a:solidFill>
                          <a:effectLst/>
                          <a:latin typeface="Tw Cen MT" pitchFamily="34" charset="0"/>
                          <a:ea typeface="+mn-ea"/>
                          <a:cs typeface="+mn-cs"/>
                        </a:rPr>
                        <a:t> 2 </a:t>
                      </a:r>
                      <a:r>
                        <a:rPr lang="en-US" sz="1400" b="0" i="0" u="none" strike="noStrike" kern="1200" dirty="0" err="1">
                          <a:solidFill>
                            <a:srgbClr val="505050"/>
                          </a:solidFill>
                          <a:effectLst/>
                          <a:latin typeface="Tw Cen MT" pitchFamily="34" charset="0"/>
                          <a:ea typeface="+mn-ea"/>
                          <a:cs typeface="+mn-cs"/>
                        </a:rPr>
                        <a:t>lääkintävahtimestaria</a:t>
                      </a:r>
                      <a:r>
                        <a:rPr lang="en-US" sz="1400" b="0" i="0" u="none" strike="noStrike" kern="1200" dirty="0">
                          <a:solidFill>
                            <a:srgbClr val="505050"/>
                          </a:solidFill>
                          <a:effectLst/>
                          <a:latin typeface="Tw Cen MT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10319" marR="10319" marT="9525" marB="0" anchor="ctr"/>
                </a:tc>
                <a:extLst>
                  <a:ext uri="{0D108BD9-81ED-4DB2-BD59-A6C34878D82A}">
                    <a16:rowId xmlns:a16="http://schemas.microsoft.com/office/drawing/2014/main" val="1438937235"/>
                  </a:ext>
                </a:extLst>
              </a:tr>
            </a:tbl>
          </a:graphicData>
        </a:graphic>
      </p:graphicFrame>
      <p:graphicFrame>
        <p:nvGraphicFramePr>
          <p:cNvPr id="12" name="Content Placeholder 22">
            <a:extLst>
              <a:ext uri="{FF2B5EF4-FFF2-40B4-BE49-F238E27FC236}">
                <a16:creationId xmlns:a16="http://schemas.microsoft.com/office/drawing/2014/main" id="{2BCF09B2-C61D-41FC-9FFD-858BBEEB52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6432446"/>
              </p:ext>
            </p:extLst>
          </p:nvPr>
        </p:nvGraphicFramePr>
        <p:xfrm>
          <a:off x="5737420" y="2269378"/>
          <a:ext cx="5952066" cy="25958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976033">
                  <a:extLst>
                    <a:ext uri="{9D8B030D-6E8A-4147-A177-3AD203B41FA5}">
                      <a16:colId xmlns:a16="http://schemas.microsoft.com/office/drawing/2014/main" val="217760510"/>
                    </a:ext>
                  </a:extLst>
                </a:gridCol>
                <a:gridCol w="2976033">
                  <a:extLst>
                    <a:ext uri="{9D8B030D-6E8A-4147-A177-3AD203B41FA5}">
                      <a16:colId xmlns:a16="http://schemas.microsoft.com/office/drawing/2014/main" val="1324837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Erikoisala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Kirurgit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7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Ortopedia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 + 1,3 (osto)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617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Gastrokirurgia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06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Urologia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715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Plastiikka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0,25</a:t>
                      </a:r>
                      <a:r>
                        <a:rPr lang="fi-FI" baseline="0" dirty="0"/>
                        <a:t> (osto)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939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Thx</a:t>
                      </a:r>
                      <a:r>
                        <a:rPr lang="fi-FI" dirty="0"/>
                        <a:t>-verisuoni-yleis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465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Erikoistuvia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4</a:t>
                      </a:r>
                      <a:r>
                        <a:rPr lang="fi-FI" baseline="0" dirty="0"/>
                        <a:t> (keskimäärin)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104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661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0A0E4F4-30CE-40A0-A75D-F49B94817C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Taustatietoa</a:t>
            </a: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261CA2AE-E352-4DE9-98F3-96F3366221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2096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804</Words>
  <Application>Microsoft Office PowerPoint</Application>
  <PresentationFormat>Widescreen</PresentationFormat>
  <Paragraphs>138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Georgia</vt:lpstr>
      <vt:lpstr>Lucida Grande</vt:lpstr>
      <vt:lpstr>Tw Cen MT</vt:lpstr>
      <vt:lpstr>Office Theme</vt:lpstr>
      <vt:lpstr>Harjoitustehtävä</vt:lpstr>
      <vt:lpstr>Tehtävänänne on tunnistaa kehityskohteita leikkausyksiköstä</vt:lpstr>
      <vt:lpstr>Kirurgia</vt:lpstr>
      <vt:lpstr>Kirurgian palvelutuotanto yksinkertaistettuna</vt:lpstr>
      <vt:lpstr>Pääprosessit kirurgialla</vt:lpstr>
      <vt:lpstr>Leikkausyksikön toiminta</vt:lpstr>
      <vt:lpstr>Leikkausprosessin päävaiheet</vt:lpstr>
      <vt:lpstr>Leikkausyksikön perustiedot</vt:lpstr>
      <vt:lpstr>Taustatietoa</vt:lpstr>
      <vt:lpstr>Toimenpiteellisten hoitojaksojen määrä per 1 000 asukasta ylittää maan keskiarvon  </vt:lpstr>
      <vt:lpstr>Leikkausten määrä per väestö jaoteltuna tyypeittäin</vt:lpstr>
      <vt:lpstr>Keskimääräistä enemmän toimenpiteitä vanhemmissa ikäryhmissä</vt:lpstr>
      <vt:lpstr>Vaihe 1</vt:lpstr>
      <vt:lpstr>Harjoituksen ensimmäinen vaihe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Paulus Torkki</dc:creator>
  <cp:lastModifiedBy>Paulus Torkki</cp:lastModifiedBy>
  <cp:revision>13</cp:revision>
  <dcterms:created xsi:type="dcterms:W3CDTF">2019-05-07T18:14:54Z</dcterms:created>
  <dcterms:modified xsi:type="dcterms:W3CDTF">2019-05-08T06:12:27Z</dcterms:modified>
</cp:coreProperties>
</file>