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3" r:id="rId3"/>
    <p:sldId id="284" r:id="rId4"/>
    <p:sldId id="257" r:id="rId5"/>
    <p:sldId id="273" r:id="rId6"/>
    <p:sldId id="277" r:id="rId7"/>
    <p:sldId id="276" r:id="rId8"/>
    <p:sldId id="279" r:id="rId9"/>
    <p:sldId id="286" r:id="rId10"/>
    <p:sldId id="264" r:id="rId11"/>
    <p:sldId id="272" r:id="rId12"/>
    <p:sldId id="271" r:id="rId13"/>
    <p:sldId id="280"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2500" autoAdjust="0"/>
  </p:normalViewPr>
  <p:slideViewPr>
    <p:cSldViewPr snapToGrid="0">
      <p:cViewPr varScale="1">
        <p:scale>
          <a:sx n="93" d="100"/>
          <a:sy n="93" d="100"/>
        </p:scale>
        <p:origin x="216" y="200"/>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9DCC2C-726C-48C2-892A-1BB7456C93B6}" type="datetimeFigureOut">
              <a:rPr lang="en-US" smtClean="0"/>
              <a:t>10/30/23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B036FF-9DB6-4BB7-8411-65A61D3FB707}" type="slidenum">
              <a:rPr lang="en-US" smtClean="0"/>
              <a:t>‹#›</a:t>
            </a:fld>
            <a:endParaRPr lang="en-US"/>
          </a:p>
        </p:txBody>
      </p:sp>
    </p:spTree>
    <p:extLst>
      <p:ext uri="{BB962C8B-B14F-4D97-AF65-F5344CB8AC3E}">
        <p14:creationId xmlns:p14="http://schemas.microsoft.com/office/powerpoint/2010/main" val="118282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4B240-7EC7-452E-B69A-DED84E137111}" type="datetimeFigureOut">
              <a:rPr lang="en-US" smtClean="0"/>
              <a:t>10/30/23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ECA63-08C2-49F9-B1A9-A6C376F13895}" type="slidenum">
              <a:rPr lang="en-US" smtClean="0"/>
              <a:t>‹#›</a:t>
            </a:fld>
            <a:endParaRPr lang="en-US"/>
          </a:p>
        </p:txBody>
      </p:sp>
    </p:spTree>
    <p:extLst>
      <p:ext uri="{BB962C8B-B14F-4D97-AF65-F5344CB8AC3E}">
        <p14:creationId xmlns:p14="http://schemas.microsoft.com/office/powerpoint/2010/main" val="289454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use this PowerPoint to kick things off in person in Mikkeli.  A couple of you asked questions after class today that made me think it might be good to post it for you even though we’ve already gotten started.</a:t>
            </a:r>
            <a:endParaRPr lang="en-US" dirty="0"/>
          </a:p>
        </p:txBody>
      </p:sp>
      <p:sp>
        <p:nvSpPr>
          <p:cNvPr id="4" name="Slide Number Placeholder 3"/>
          <p:cNvSpPr>
            <a:spLocks noGrp="1"/>
          </p:cNvSpPr>
          <p:nvPr>
            <p:ph type="sldNum" sz="quarter" idx="10"/>
          </p:nvPr>
        </p:nvSpPr>
        <p:spPr/>
        <p:txBody>
          <a:bodyPr/>
          <a:lstStyle/>
          <a:p>
            <a:fld id="{3ADECA63-08C2-49F9-B1A9-A6C376F13895}" type="slidenum">
              <a:rPr lang="en-US" smtClean="0"/>
              <a:t>1</a:t>
            </a:fld>
            <a:endParaRPr lang="en-US"/>
          </a:p>
        </p:txBody>
      </p:sp>
    </p:spTree>
    <p:extLst>
      <p:ext uri="{BB962C8B-B14F-4D97-AF65-F5344CB8AC3E}">
        <p14:creationId xmlns:p14="http://schemas.microsoft.com/office/powerpoint/2010/main" val="70314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I’d really like for you to write out and tape across your workspace in 60 point font.  </a:t>
            </a:r>
            <a:r>
              <a:rPr lang="en-US"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3ADECA63-08C2-49F9-B1A9-A6C376F13895}" type="slidenum">
              <a:rPr lang="en-US" smtClean="0"/>
              <a:t>12</a:t>
            </a:fld>
            <a:endParaRPr lang="en-US"/>
          </a:p>
        </p:txBody>
      </p:sp>
    </p:spTree>
    <p:extLst>
      <p:ext uri="{BB962C8B-B14F-4D97-AF65-F5344CB8AC3E}">
        <p14:creationId xmlns:p14="http://schemas.microsoft.com/office/powerpoint/2010/main" val="252690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got a lot to do in three weeks!</a:t>
            </a:r>
          </a:p>
        </p:txBody>
      </p:sp>
      <p:sp>
        <p:nvSpPr>
          <p:cNvPr id="4" name="Slide Number Placeholder 3"/>
          <p:cNvSpPr>
            <a:spLocks noGrp="1"/>
          </p:cNvSpPr>
          <p:nvPr>
            <p:ph type="sldNum" sz="quarter" idx="10"/>
          </p:nvPr>
        </p:nvSpPr>
        <p:spPr/>
        <p:txBody>
          <a:bodyPr/>
          <a:lstStyle/>
          <a:p>
            <a:fld id="{3ADECA63-08C2-49F9-B1A9-A6C376F13895}" type="slidenum">
              <a:rPr lang="en-US" smtClean="0"/>
              <a:t>13</a:t>
            </a:fld>
            <a:endParaRPr lang="en-US"/>
          </a:p>
        </p:txBody>
      </p:sp>
    </p:spTree>
    <p:extLst>
      <p:ext uri="{BB962C8B-B14F-4D97-AF65-F5344CB8AC3E}">
        <p14:creationId xmlns:p14="http://schemas.microsoft.com/office/powerpoint/2010/main" val="51455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are actually on campus, the second-years (and this is strictly a theory of mine) take great pleasure in scaring the first-years about the rigors of Academic Writing.  Rigorous, yes.  Impossible, no.  I wouldn’t even say “hard.”  Just time-consuming.  Most students’ success boils down to time management, to tell the truth.  Every year, I take a picture of my Aalto super-stars on the last Wednesday of class and post it on Facebook and Instagram.  Sometimes it goes a little bit viral even.  We’ll have to figure out how to pull this off virtually.  But the thing I want you to notice is how everybody’s happy and having fun in spite (maybe because of?) their hard work</a:t>
            </a:r>
            <a:r>
              <a:rPr lang="en-US" baseline="0"/>
              <a:t>.  </a:t>
            </a:r>
            <a:endParaRPr lang="en-US"/>
          </a:p>
        </p:txBody>
      </p:sp>
      <p:sp>
        <p:nvSpPr>
          <p:cNvPr id="4" name="Slide Number Placeholder 3"/>
          <p:cNvSpPr>
            <a:spLocks noGrp="1"/>
          </p:cNvSpPr>
          <p:nvPr>
            <p:ph type="sldNum" sz="quarter" idx="10"/>
          </p:nvPr>
        </p:nvSpPr>
        <p:spPr/>
        <p:txBody>
          <a:bodyPr/>
          <a:lstStyle/>
          <a:p>
            <a:fld id="{3ADECA63-08C2-49F9-B1A9-A6C376F13895}" type="slidenum">
              <a:rPr lang="en-US" smtClean="0"/>
              <a:t>14</a:t>
            </a:fld>
            <a:endParaRPr lang="en-US"/>
          </a:p>
        </p:txBody>
      </p:sp>
    </p:spTree>
    <p:extLst>
      <p:ext uri="{BB962C8B-B14F-4D97-AF65-F5344CB8AC3E}">
        <p14:creationId xmlns:p14="http://schemas.microsoft.com/office/powerpoint/2010/main" val="94095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live in North Carolina, in a town that’s about 25km from the capital Raleigh.  Don’t let the red fool you; sometimes North Carolina is blue </a:t>
            </a:r>
            <a:r>
              <a:rPr lang="en-US" baseline="0" dirty="0">
                <a:sym typeface="Wingdings" panose="05000000000000000000" pitchFamily="2" charset="2"/>
              </a:rPr>
              <a:t></a:t>
            </a:r>
          </a:p>
          <a:p>
            <a:r>
              <a:rPr lang="en-US" baseline="0" dirty="0">
                <a:sym typeface="Wingdings" panose="05000000000000000000" pitchFamily="2" charset="2"/>
              </a:rPr>
              <a:t>Raleigh is right in the middle of North Carolina, which is primarily tech and business and lots of great universities including NC State, Duke, and the University of North Carolina at Chapel Hill (Carolina).  Duke and Carolina both offer top-tier MBA programs, so maybe you’ll choose one of these schools for your graduate work, and I can show you around!  </a:t>
            </a:r>
          </a:p>
          <a:p>
            <a:r>
              <a:rPr lang="en-US" baseline="0" dirty="0">
                <a:sym typeface="Wingdings" panose="05000000000000000000" pitchFamily="2" charset="2"/>
              </a:rPr>
              <a:t>The best part of NC is being about 2 hours from the coast and about 3 hours from the mountains. Outside of the central area around Raleigh, much of NC is rural and agricultural.  Tobacco and textiles used to be the big drivers of our economy.</a:t>
            </a:r>
            <a:endParaRPr lang="en-US" dirty="0"/>
          </a:p>
        </p:txBody>
      </p:sp>
      <p:sp>
        <p:nvSpPr>
          <p:cNvPr id="4" name="Slide Number Placeholder 3"/>
          <p:cNvSpPr>
            <a:spLocks noGrp="1"/>
          </p:cNvSpPr>
          <p:nvPr>
            <p:ph type="sldNum" sz="quarter" idx="10"/>
          </p:nvPr>
        </p:nvSpPr>
        <p:spPr/>
        <p:txBody>
          <a:bodyPr/>
          <a:lstStyle/>
          <a:p>
            <a:fld id="{3ADECA63-08C2-49F9-B1A9-A6C376F13895}" type="slidenum">
              <a:rPr lang="en-US" smtClean="0"/>
              <a:t>3</a:t>
            </a:fld>
            <a:endParaRPr lang="en-US"/>
          </a:p>
        </p:txBody>
      </p:sp>
    </p:spTree>
    <p:extLst>
      <p:ext uri="{BB962C8B-B14F-4D97-AF65-F5344CB8AC3E}">
        <p14:creationId xmlns:p14="http://schemas.microsoft.com/office/powerpoint/2010/main" val="103156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have noticed that I talk a little (okay, a lot) slower than other Americans you may have met.  And my accent and even pronunciation of some words is different.  This drawl and accent is very typical of people who grow up in the South.  The accent is more homogenized in urban areas with people from so many other areas of the country moving here (taxes are low; few unions; good weather).  But in rural areas and for older people, the Southern drawl is alive and well.</a:t>
            </a:r>
          </a:p>
          <a:p>
            <a:endParaRPr lang="en-US" baseline="0" dirty="0"/>
          </a:p>
          <a:p>
            <a:r>
              <a:rPr lang="en-US" baseline="0" dirty="0"/>
              <a:t>We even have a few words that we call our own – but are happy to share.  “</a:t>
            </a:r>
            <a:r>
              <a:rPr lang="en-US" baseline="0" dirty="0" err="1"/>
              <a:t>Y’all</a:t>
            </a:r>
            <a:r>
              <a:rPr lang="en-US" baseline="0" dirty="0"/>
              <a:t>” is one of them.  It’s short for “you all”  and is basically the equivalent of the “you guys” used by the rest of the country.  One person would be “you.”  Two people would be “</a:t>
            </a:r>
            <a:r>
              <a:rPr lang="en-US" baseline="0" dirty="0" err="1"/>
              <a:t>y’all</a:t>
            </a:r>
            <a:r>
              <a:rPr lang="en-US" baseline="0" dirty="0"/>
              <a:t>” and three people would be “all </a:t>
            </a:r>
            <a:r>
              <a:rPr lang="en-US" baseline="0" dirty="0" err="1"/>
              <a:t>y’all</a:t>
            </a:r>
            <a:r>
              <a:rPr lang="en-US" baseline="0" dirty="0"/>
              <a:t>.” </a:t>
            </a:r>
            <a:r>
              <a:rPr lang="en-US" baseline="0" dirty="0">
                <a:sym typeface="Wingdings" panose="05000000000000000000" pitchFamily="2" charset="2"/>
              </a:rPr>
              <a:t>  And if you want to get fancy, you can say things like “</a:t>
            </a:r>
            <a:r>
              <a:rPr lang="en-US" baseline="0" dirty="0" err="1">
                <a:sym typeface="Wingdings" panose="05000000000000000000" pitchFamily="2" charset="2"/>
              </a:rPr>
              <a:t>y’all’d’v</a:t>
            </a:r>
            <a:r>
              <a:rPr lang="en-US" baseline="0" dirty="0">
                <a:sym typeface="Wingdings" panose="05000000000000000000" pitchFamily="2" charset="2"/>
              </a:rPr>
              <a:t>” for “</a:t>
            </a:r>
            <a:r>
              <a:rPr lang="en-US" baseline="0" dirty="0" err="1">
                <a:sym typeface="Wingdings" panose="05000000000000000000" pitchFamily="2" charset="2"/>
              </a:rPr>
              <a:t>y’all</a:t>
            </a:r>
            <a:r>
              <a:rPr lang="en-US" baseline="0" dirty="0">
                <a:sym typeface="Wingdings" panose="05000000000000000000" pitchFamily="2" charset="2"/>
              </a:rPr>
              <a:t> would have.”</a:t>
            </a:r>
            <a:endParaRPr lang="en-US" dirty="0"/>
          </a:p>
        </p:txBody>
      </p:sp>
      <p:sp>
        <p:nvSpPr>
          <p:cNvPr id="4" name="Slide Number Placeholder 3"/>
          <p:cNvSpPr>
            <a:spLocks noGrp="1"/>
          </p:cNvSpPr>
          <p:nvPr>
            <p:ph type="sldNum" sz="quarter" idx="10"/>
          </p:nvPr>
        </p:nvSpPr>
        <p:spPr/>
        <p:txBody>
          <a:bodyPr/>
          <a:lstStyle/>
          <a:p>
            <a:fld id="{3ADECA63-08C2-49F9-B1A9-A6C376F13895}" type="slidenum">
              <a:rPr lang="en-US" smtClean="0"/>
              <a:t>4</a:t>
            </a:fld>
            <a:endParaRPr lang="en-US"/>
          </a:p>
        </p:txBody>
      </p:sp>
    </p:spTree>
    <p:extLst>
      <p:ext uri="{BB962C8B-B14F-4D97-AF65-F5344CB8AC3E}">
        <p14:creationId xmlns:p14="http://schemas.microsoft.com/office/powerpoint/2010/main" val="238463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I live – the</a:t>
            </a:r>
            <a:r>
              <a:rPr lang="en-US" baseline="0" dirty="0"/>
              <a:t> leaves are turning yellow now.</a:t>
            </a:r>
            <a:endParaRPr lang="en-US" dirty="0"/>
          </a:p>
        </p:txBody>
      </p:sp>
      <p:sp>
        <p:nvSpPr>
          <p:cNvPr id="4" name="Slide Number Placeholder 3"/>
          <p:cNvSpPr>
            <a:spLocks noGrp="1"/>
          </p:cNvSpPr>
          <p:nvPr>
            <p:ph type="sldNum" sz="quarter" idx="10"/>
          </p:nvPr>
        </p:nvSpPr>
        <p:spPr/>
        <p:txBody>
          <a:bodyPr/>
          <a:lstStyle/>
          <a:p>
            <a:fld id="{3ADECA63-08C2-49F9-B1A9-A6C376F13895}" type="slidenum">
              <a:rPr lang="en-US" smtClean="0"/>
              <a:t>5</a:t>
            </a:fld>
            <a:endParaRPr lang="en-US"/>
          </a:p>
        </p:txBody>
      </p:sp>
    </p:spTree>
    <p:extLst>
      <p:ext uri="{BB962C8B-B14F-4D97-AF65-F5344CB8AC3E}">
        <p14:creationId xmlns:p14="http://schemas.microsoft.com/office/powerpoint/2010/main" val="374471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daughter,</a:t>
            </a:r>
            <a:r>
              <a:rPr lang="en-US" baseline="0" dirty="0"/>
              <a:t> who lives in a near-by city, has taught me about not setting limits on whom and what we care about.</a:t>
            </a:r>
            <a:endParaRPr lang="en-US" dirty="0"/>
          </a:p>
        </p:txBody>
      </p:sp>
      <p:sp>
        <p:nvSpPr>
          <p:cNvPr id="4" name="Slide Number Placeholder 3"/>
          <p:cNvSpPr>
            <a:spLocks noGrp="1"/>
          </p:cNvSpPr>
          <p:nvPr>
            <p:ph type="sldNum" sz="quarter" idx="10"/>
          </p:nvPr>
        </p:nvSpPr>
        <p:spPr/>
        <p:txBody>
          <a:bodyPr/>
          <a:lstStyle/>
          <a:p>
            <a:fld id="{3ADECA63-08C2-49F9-B1A9-A6C376F13895}" type="slidenum">
              <a:rPr lang="en-US" smtClean="0"/>
              <a:t>6</a:t>
            </a:fld>
            <a:endParaRPr lang="en-US"/>
          </a:p>
        </p:txBody>
      </p:sp>
    </p:spTree>
    <p:extLst>
      <p:ext uri="{BB962C8B-B14F-4D97-AF65-F5344CB8AC3E}">
        <p14:creationId xmlns:p14="http://schemas.microsoft.com/office/powerpoint/2010/main" val="222905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son, who</a:t>
            </a:r>
            <a:r>
              <a:rPr lang="en-US" baseline="0" dirty="0"/>
              <a:t> lives in Seattle,</a:t>
            </a:r>
            <a:r>
              <a:rPr lang="en-US" dirty="0"/>
              <a:t> has taught me about not setting limits on adventure</a:t>
            </a:r>
          </a:p>
        </p:txBody>
      </p:sp>
      <p:sp>
        <p:nvSpPr>
          <p:cNvPr id="4" name="Slide Number Placeholder 3"/>
          <p:cNvSpPr>
            <a:spLocks noGrp="1"/>
          </p:cNvSpPr>
          <p:nvPr>
            <p:ph type="sldNum" sz="quarter" idx="10"/>
          </p:nvPr>
        </p:nvSpPr>
        <p:spPr/>
        <p:txBody>
          <a:bodyPr/>
          <a:lstStyle/>
          <a:p>
            <a:fld id="{3ADECA63-08C2-49F9-B1A9-A6C376F13895}" type="slidenum">
              <a:rPr lang="en-US" smtClean="0"/>
              <a:t>7</a:t>
            </a:fld>
            <a:endParaRPr lang="en-US"/>
          </a:p>
        </p:txBody>
      </p:sp>
    </p:spTree>
    <p:extLst>
      <p:ext uri="{BB962C8B-B14F-4D97-AF65-F5344CB8AC3E}">
        <p14:creationId xmlns:p14="http://schemas.microsoft.com/office/powerpoint/2010/main" val="253585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I go to Seattle, my son plans an adventure to get me out of my comfort zone, which isn’t hard.  If you go to Western Washington for your study exchange, these mountains will be in your back yard!</a:t>
            </a:r>
            <a:endParaRPr lang="en-US" dirty="0"/>
          </a:p>
        </p:txBody>
      </p:sp>
      <p:sp>
        <p:nvSpPr>
          <p:cNvPr id="4" name="Slide Number Placeholder 3"/>
          <p:cNvSpPr>
            <a:spLocks noGrp="1"/>
          </p:cNvSpPr>
          <p:nvPr>
            <p:ph type="sldNum" sz="quarter" idx="10"/>
          </p:nvPr>
        </p:nvSpPr>
        <p:spPr/>
        <p:txBody>
          <a:bodyPr/>
          <a:lstStyle/>
          <a:p>
            <a:fld id="{3ADECA63-08C2-49F9-B1A9-A6C376F13895}" type="slidenum">
              <a:rPr lang="en-US" smtClean="0"/>
              <a:t>8</a:t>
            </a:fld>
            <a:endParaRPr lang="en-US"/>
          </a:p>
        </p:txBody>
      </p:sp>
    </p:spTree>
    <p:extLst>
      <p:ext uri="{BB962C8B-B14F-4D97-AF65-F5344CB8AC3E}">
        <p14:creationId xmlns:p14="http://schemas.microsoft.com/office/powerpoint/2010/main" val="240343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favorite football team</a:t>
            </a:r>
          </a:p>
        </p:txBody>
      </p:sp>
      <p:sp>
        <p:nvSpPr>
          <p:cNvPr id="4" name="Slide Number Placeholder 3"/>
          <p:cNvSpPr>
            <a:spLocks noGrp="1"/>
          </p:cNvSpPr>
          <p:nvPr>
            <p:ph type="sldNum" sz="quarter" idx="10"/>
          </p:nvPr>
        </p:nvSpPr>
        <p:spPr/>
        <p:txBody>
          <a:bodyPr/>
          <a:lstStyle/>
          <a:p>
            <a:fld id="{3ADECA63-08C2-49F9-B1A9-A6C376F13895}" type="slidenum">
              <a:rPr lang="en-US" smtClean="0"/>
              <a:t>10</a:t>
            </a:fld>
            <a:endParaRPr lang="en-US"/>
          </a:p>
        </p:txBody>
      </p:sp>
    </p:spTree>
    <p:extLst>
      <p:ext uri="{BB962C8B-B14F-4D97-AF65-F5344CB8AC3E}">
        <p14:creationId xmlns:p14="http://schemas.microsoft.com/office/powerpoint/2010/main" val="1060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favorite hockey</a:t>
            </a:r>
            <a:r>
              <a:rPr lang="en-US" baseline="0" dirty="0"/>
              <a:t> team</a:t>
            </a:r>
            <a:endParaRPr lang="en-US" dirty="0"/>
          </a:p>
        </p:txBody>
      </p:sp>
      <p:sp>
        <p:nvSpPr>
          <p:cNvPr id="4" name="Slide Number Placeholder 3"/>
          <p:cNvSpPr>
            <a:spLocks noGrp="1"/>
          </p:cNvSpPr>
          <p:nvPr>
            <p:ph type="sldNum" sz="quarter" idx="10"/>
          </p:nvPr>
        </p:nvSpPr>
        <p:spPr/>
        <p:txBody>
          <a:bodyPr/>
          <a:lstStyle/>
          <a:p>
            <a:fld id="{3ADECA63-08C2-49F9-B1A9-A6C376F13895}" type="slidenum">
              <a:rPr lang="en-US" smtClean="0"/>
              <a:t>11</a:t>
            </a:fld>
            <a:endParaRPr lang="en-US"/>
          </a:p>
        </p:txBody>
      </p:sp>
    </p:spTree>
    <p:extLst>
      <p:ext uri="{BB962C8B-B14F-4D97-AF65-F5344CB8AC3E}">
        <p14:creationId xmlns:p14="http://schemas.microsoft.com/office/powerpoint/2010/main" val="232309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C24FA5-720F-48B4-8E83-D8E37F7382AA}"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133374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24FA5-720F-48B4-8E83-D8E37F7382AA}"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350034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24FA5-720F-48B4-8E83-D8E37F7382AA}"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320155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24FA5-720F-48B4-8E83-D8E37F7382AA}"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128672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24FA5-720F-48B4-8E83-D8E37F7382AA}" type="datetimeFigureOut">
              <a:rPr lang="en-US" smtClean="0"/>
              <a:t>10/30/23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200347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C24FA5-720F-48B4-8E83-D8E37F7382AA}"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404386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C24FA5-720F-48B4-8E83-D8E37F7382AA}" type="datetimeFigureOut">
              <a:rPr lang="en-US" smtClean="0"/>
              <a:t>10/30/23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354903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C24FA5-720F-48B4-8E83-D8E37F7382AA}" type="datetimeFigureOut">
              <a:rPr lang="en-US" smtClean="0"/>
              <a:t>10/30/23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127377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4FA5-720F-48B4-8E83-D8E37F7382AA}" type="datetimeFigureOut">
              <a:rPr lang="en-US" smtClean="0"/>
              <a:t>10/30/23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249746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24FA5-720F-48B4-8E83-D8E37F7382AA}"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72954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24FA5-720F-48B4-8E83-D8E37F7382AA}" type="datetimeFigureOut">
              <a:rPr lang="en-US" smtClean="0"/>
              <a:t>10/30/23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9A15A-64C9-4745-9356-AD02EB02F663}" type="slidenum">
              <a:rPr lang="en-US" smtClean="0"/>
              <a:t>‹#›</a:t>
            </a:fld>
            <a:endParaRPr lang="en-US"/>
          </a:p>
        </p:txBody>
      </p:sp>
    </p:spTree>
    <p:extLst>
      <p:ext uri="{BB962C8B-B14F-4D97-AF65-F5344CB8AC3E}">
        <p14:creationId xmlns:p14="http://schemas.microsoft.com/office/powerpoint/2010/main" val="244583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4FA5-720F-48B4-8E83-D8E37F7382AA}" type="datetimeFigureOut">
              <a:rPr lang="en-US" smtClean="0"/>
              <a:t>10/30/23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9A15A-64C9-4745-9356-AD02EB02F663}" type="slidenum">
              <a:rPr lang="en-US" smtClean="0"/>
              <a:t>‹#›</a:t>
            </a:fld>
            <a:endParaRPr lang="en-US"/>
          </a:p>
        </p:txBody>
      </p:sp>
    </p:spTree>
    <p:extLst>
      <p:ext uri="{BB962C8B-B14F-4D97-AF65-F5344CB8AC3E}">
        <p14:creationId xmlns:p14="http://schemas.microsoft.com/office/powerpoint/2010/main" val="252572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6172"/>
            <a:ext cx="9144000" cy="1818264"/>
          </a:xfrm>
        </p:spPr>
        <p:txBody>
          <a:bodyPr>
            <a:normAutofit/>
          </a:bodyPr>
          <a:lstStyle/>
          <a:p>
            <a:r>
              <a:rPr lang="en-US" sz="5400" b="1" dirty="0"/>
              <a:t>Welcome to Academic Writing</a:t>
            </a:r>
            <a:endParaRPr lang="en-US" sz="4400" b="1" dirty="0"/>
          </a:p>
        </p:txBody>
      </p:sp>
      <p:sp>
        <p:nvSpPr>
          <p:cNvPr id="3" name="Subtitle 2"/>
          <p:cNvSpPr>
            <a:spLocks noGrp="1"/>
          </p:cNvSpPr>
          <p:nvPr>
            <p:ph type="subTitle" idx="1"/>
          </p:nvPr>
        </p:nvSpPr>
        <p:spPr>
          <a:xfrm>
            <a:off x="1524000" y="2844800"/>
            <a:ext cx="9144000" cy="1244600"/>
          </a:xfrm>
        </p:spPr>
        <p:txBody>
          <a:bodyPr>
            <a:normAutofit/>
          </a:bodyPr>
          <a:lstStyle/>
          <a:p>
            <a:r>
              <a:rPr lang="en-US" sz="3200" dirty="0"/>
              <a:t>Beryl Pittman</a:t>
            </a:r>
          </a:p>
          <a:p>
            <a:r>
              <a:rPr lang="en-US" sz="2800" dirty="0"/>
              <a:t>Module 4, 2023</a:t>
            </a:r>
          </a:p>
        </p:txBody>
      </p:sp>
    </p:spTree>
    <p:extLst>
      <p:ext uri="{BB962C8B-B14F-4D97-AF65-F5344CB8AC3E}">
        <p14:creationId xmlns:p14="http://schemas.microsoft.com/office/powerpoint/2010/main" val="37170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cdn-sphotos-h-a.akamaihd.net/hphotos-ak-xpf1/t31.0-8/10457675_10102218215859549_6636813524690912499_o.jpg"/>
          <p:cNvPicPr>
            <a:picLocks noChangeAspect="1" noChangeArrowheads="1"/>
          </p:cNvPicPr>
          <p:nvPr/>
        </p:nvPicPr>
        <p:blipFill rotWithShape="1">
          <a:blip r:embed="rId3">
            <a:extLst>
              <a:ext uri="{28A0092B-C50C-407E-A947-70E740481C1C}">
                <a14:useLocalDpi xmlns:a14="http://schemas.microsoft.com/office/drawing/2010/main" val="0"/>
              </a:ext>
            </a:extLst>
          </a:blip>
          <a:srcRect l="4930" t="4656" r="-3211" b="9657"/>
          <a:stretch/>
        </p:blipFill>
        <p:spPr bwMode="auto">
          <a:xfrm>
            <a:off x="498208" y="907328"/>
            <a:ext cx="13749867" cy="708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8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106686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70575"/>
          </a:xfrm>
        </p:spPr>
        <p:txBody>
          <a:bodyPr>
            <a:normAutofit/>
          </a:bodyPr>
          <a:lstStyle/>
          <a:p>
            <a:r>
              <a:rPr lang="en-US" sz="7200" b="1" dirty="0"/>
              <a:t>It’s a process, not an event.</a:t>
            </a:r>
          </a:p>
        </p:txBody>
      </p:sp>
    </p:spTree>
    <p:extLst>
      <p:ext uri="{BB962C8B-B14F-4D97-AF65-F5344CB8AC3E}">
        <p14:creationId xmlns:p14="http://schemas.microsoft.com/office/powerpoint/2010/main" val="82032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Fluid, dynamic, provocative, mundane…. frustrating, rewarding</a:t>
            </a:r>
          </a:p>
        </p:txBody>
      </p:sp>
      <p:sp>
        <p:nvSpPr>
          <p:cNvPr id="3" name="Content Placeholder 2"/>
          <p:cNvSpPr>
            <a:spLocks noGrp="1"/>
          </p:cNvSpPr>
          <p:nvPr>
            <p:ph sz="half" idx="1"/>
          </p:nvPr>
        </p:nvSpPr>
        <p:spPr/>
        <p:txBody>
          <a:bodyPr>
            <a:normAutofit fontScale="92500" lnSpcReduction="20000"/>
          </a:bodyPr>
          <a:lstStyle/>
          <a:p>
            <a:r>
              <a:rPr lang="en-US" dirty="0"/>
              <a:t>Brainstorming</a:t>
            </a:r>
          </a:p>
          <a:p>
            <a:r>
              <a:rPr lang="en-US" dirty="0"/>
              <a:t>Deciding what you believe</a:t>
            </a:r>
          </a:p>
          <a:p>
            <a:r>
              <a:rPr lang="en-US" dirty="0"/>
              <a:t>Researching</a:t>
            </a:r>
          </a:p>
          <a:p>
            <a:r>
              <a:rPr lang="en-US" dirty="0"/>
              <a:t>Taking notes, recording sources</a:t>
            </a:r>
          </a:p>
          <a:p>
            <a:r>
              <a:rPr lang="en-US" dirty="0"/>
              <a:t>More brainstorming</a:t>
            </a:r>
          </a:p>
          <a:p>
            <a:r>
              <a:rPr lang="en-US" dirty="0"/>
              <a:t>Developing a thesis statement</a:t>
            </a:r>
          </a:p>
          <a:p>
            <a:r>
              <a:rPr lang="en-US" dirty="0"/>
              <a:t>More researching</a:t>
            </a:r>
          </a:p>
          <a:p>
            <a:r>
              <a:rPr lang="en-US" dirty="0"/>
              <a:t>Refining the thesis statement</a:t>
            </a:r>
          </a:p>
          <a:p>
            <a:r>
              <a:rPr lang="en-US" dirty="0"/>
              <a:t>Building an argument </a:t>
            </a:r>
          </a:p>
          <a:p>
            <a:r>
              <a:rPr lang="en-US" dirty="0"/>
              <a:t>Outlining</a:t>
            </a:r>
          </a:p>
        </p:txBody>
      </p:sp>
      <p:sp>
        <p:nvSpPr>
          <p:cNvPr id="4" name="Content Placeholder 3"/>
          <p:cNvSpPr>
            <a:spLocks noGrp="1"/>
          </p:cNvSpPr>
          <p:nvPr>
            <p:ph sz="half" idx="2"/>
          </p:nvPr>
        </p:nvSpPr>
        <p:spPr/>
        <p:txBody>
          <a:bodyPr>
            <a:normAutofit fontScale="92500" lnSpcReduction="20000"/>
          </a:bodyPr>
          <a:lstStyle/>
          <a:p>
            <a:r>
              <a:rPr lang="en-US" dirty="0"/>
              <a:t>More researching</a:t>
            </a:r>
          </a:p>
          <a:p>
            <a:r>
              <a:rPr lang="en-US" dirty="0"/>
              <a:t>Deciding on sources</a:t>
            </a:r>
          </a:p>
          <a:p>
            <a:r>
              <a:rPr lang="en-US" dirty="0"/>
              <a:t>Finding your voice</a:t>
            </a:r>
          </a:p>
          <a:p>
            <a:r>
              <a:rPr lang="en-US" dirty="0"/>
              <a:t>Starting to write</a:t>
            </a:r>
          </a:p>
          <a:p>
            <a:r>
              <a:rPr lang="en-US" dirty="0"/>
              <a:t>Organizing strategically</a:t>
            </a:r>
          </a:p>
          <a:p>
            <a:r>
              <a:rPr lang="en-US" dirty="0"/>
              <a:t>Finishing a draft</a:t>
            </a:r>
          </a:p>
          <a:p>
            <a:r>
              <a:rPr lang="en-US" dirty="0"/>
              <a:t>Editing</a:t>
            </a:r>
          </a:p>
          <a:p>
            <a:r>
              <a:rPr lang="en-US" dirty="0"/>
              <a:t>Finishing another draft</a:t>
            </a:r>
          </a:p>
          <a:p>
            <a:r>
              <a:rPr lang="en-US" dirty="0"/>
              <a:t>Editing</a:t>
            </a:r>
          </a:p>
          <a:p>
            <a:r>
              <a:rPr lang="en-US" dirty="0"/>
              <a:t>Finishing another draft</a:t>
            </a:r>
          </a:p>
          <a:p>
            <a:endParaRPr lang="en-US" dirty="0"/>
          </a:p>
        </p:txBody>
      </p:sp>
    </p:spTree>
    <p:extLst>
      <p:ext uri="{BB962C8B-B14F-4D97-AF65-F5344CB8AC3E}">
        <p14:creationId xmlns:p14="http://schemas.microsoft.com/office/powerpoint/2010/main" val="11149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2717536" y="966787"/>
            <a:ext cx="6756927" cy="4924425"/>
          </a:xfrm>
          <a:prstGeom prst="rect">
            <a:avLst/>
          </a:prstGeom>
        </p:spPr>
      </p:pic>
    </p:spTree>
    <p:extLst>
      <p:ext uri="{BB962C8B-B14F-4D97-AF65-F5344CB8AC3E}">
        <p14:creationId xmlns:p14="http://schemas.microsoft.com/office/powerpoint/2010/main" val="194295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9/9d/Blank_map_of_the_United_Sta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81" y="274328"/>
            <a:ext cx="9875520" cy="6416151"/>
          </a:xfrm>
          <a:prstGeom prst="rect">
            <a:avLst/>
          </a:prstGeom>
          <a:solidFill>
            <a:schemeClr val="accent1"/>
          </a:solidFill>
        </p:spPr>
      </p:pic>
    </p:spTree>
    <p:extLst>
      <p:ext uri="{BB962C8B-B14F-4D97-AF65-F5344CB8AC3E}">
        <p14:creationId xmlns:p14="http://schemas.microsoft.com/office/powerpoint/2010/main" val="304967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Rc7CYCjncbNKcjZzbYXwoR4TyCdW6x3Aizi4HCjghMtwukDEr1Z5M_zUP3z1p_w2BJn9S1E=s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334" y="1143552"/>
            <a:ext cx="2776257" cy="265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7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6582"/>
            <a:ext cx="10515600" cy="4852555"/>
          </a:xfrm>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4544"/>
            <a:ext cx="9144000" cy="6057899"/>
          </a:xfrm>
          <a:prstGeom prst="rect">
            <a:avLst/>
          </a:prstGeom>
        </p:spPr>
      </p:pic>
    </p:spTree>
    <p:extLst>
      <p:ext uri="{BB962C8B-B14F-4D97-AF65-F5344CB8AC3E}">
        <p14:creationId xmlns:p14="http://schemas.microsoft.com/office/powerpoint/2010/main" val="141685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26540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19462" y="-38100"/>
            <a:ext cx="5553075" cy="6934200"/>
          </a:xfrm>
          <a:prstGeom prst="rect">
            <a:avLst/>
          </a:prstGeom>
        </p:spPr>
      </p:pic>
    </p:spTree>
    <p:extLst>
      <p:ext uri="{BB962C8B-B14F-4D97-AF65-F5344CB8AC3E}">
        <p14:creationId xmlns:p14="http://schemas.microsoft.com/office/powerpoint/2010/main" val="98217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86150" y="1014412"/>
            <a:ext cx="5219700" cy="4829175"/>
          </a:xfrm>
          <a:prstGeom prst="rect">
            <a:avLst/>
          </a:prstGeom>
        </p:spPr>
      </p:pic>
    </p:spTree>
    <p:extLst>
      <p:ext uri="{BB962C8B-B14F-4D97-AF65-F5344CB8AC3E}">
        <p14:creationId xmlns:p14="http://schemas.microsoft.com/office/powerpoint/2010/main" val="30713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212" y="600075"/>
            <a:ext cx="11077575" cy="5657850"/>
          </a:xfrm>
          <a:prstGeom prst="rect">
            <a:avLst/>
          </a:prstGeom>
        </p:spPr>
      </p:pic>
    </p:spTree>
    <p:extLst>
      <p:ext uri="{BB962C8B-B14F-4D97-AF65-F5344CB8AC3E}">
        <p14:creationId xmlns:p14="http://schemas.microsoft.com/office/powerpoint/2010/main" val="103587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A7E7-B13C-116C-4AC5-7453A81FD66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6A9A3D-636C-60CE-3E2C-ABD61AD78A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78635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2548</TotalTime>
  <Words>755</Words>
  <Application>Microsoft Macintosh PowerPoint</Application>
  <PresentationFormat>Widescreen</PresentationFormat>
  <Paragraphs>53</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Welcome to Academic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a process, not an event.</vt:lpstr>
      <vt:lpstr>Fluid, dynamic, provocative, mundane…. frustrating, rewarding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Academic Writing</dc:title>
  <dc:creator>Beryl Pittman</dc:creator>
  <cp:lastModifiedBy>Microsoft Office User</cp:lastModifiedBy>
  <cp:revision>73</cp:revision>
  <dcterms:created xsi:type="dcterms:W3CDTF">2014-11-02T15:50:14Z</dcterms:created>
  <dcterms:modified xsi:type="dcterms:W3CDTF">2023-10-30T13:27:16Z</dcterms:modified>
</cp:coreProperties>
</file>