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3" r:id="rId1"/>
  </p:sldMasterIdLst>
  <p:notesMasterIdLst>
    <p:notesMasterId r:id="rId17"/>
  </p:notesMasterIdLst>
  <p:sldIdLst>
    <p:sldId id="304" r:id="rId2"/>
    <p:sldId id="305" r:id="rId3"/>
    <p:sldId id="306" r:id="rId4"/>
    <p:sldId id="307" r:id="rId5"/>
    <p:sldId id="308" r:id="rId6"/>
    <p:sldId id="312" r:id="rId7"/>
    <p:sldId id="309" r:id="rId8"/>
    <p:sldId id="310" r:id="rId9"/>
    <p:sldId id="311" r:id="rId10"/>
    <p:sldId id="313" r:id="rId11"/>
    <p:sldId id="314" r:id="rId12"/>
    <p:sldId id="315" r:id="rId13"/>
    <p:sldId id="316" r:id="rId14"/>
    <p:sldId id="317" r:id="rId15"/>
    <p:sldId id="31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men elshamy" initials="me" lastIdx="5" clrIdx="0">
    <p:extLst>
      <p:ext uri="{19B8F6BF-5375-455C-9EA6-DF929625EA0E}">
        <p15:presenceInfo xmlns:p15="http://schemas.microsoft.com/office/powerpoint/2012/main" userId="ad31ee44aa240ec3" providerId="Windows Live"/>
      </p:ext>
    </p:extLst>
  </p:cmAuthor>
  <p:cmAuthor id="2" name="ali maher" initials="am" lastIdx="2" clrIdx="1">
    <p:extLst>
      <p:ext uri="{19B8F6BF-5375-455C-9EA6-DF929625EA0E}">
        <p15:presenceInfo xmlns:p15="http://schemas.microsoft.com/office/powerpoint/2012/main" userId="05a68e50558c7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8BC"/>
    <a:srgbClr val="41CC74"/>
    <a:srgbClr val="00C5B8"/>
    <a:srgbClr val="03B4ED"/>
    <a:srgbClr val="7499CA"/>
    <a:srgbClr val="19C7A0"/>
    <a:srgbClr val="4498D3"/>
    <a:srgbClr val="AAB8CA"/>
    <a:srgbClr val="06BADE"/>
    <a:srgbClr val="00C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6" autoAdjust="0"/>
    <p:restoredTop sz="79190" autoAdjust="0"/>
  </p:normalViewPr>
  <p:slideViewPr>
    <p:cSldViewPr snapToGrid="0" snapToObjects="1">
      <p:cViewPr>
        <p:scale>
          <a:sx n="90" d="100"/>
          <a:sy n="90" d="100"/>
        </p:scale>
        <p:origin x="2720" y="760"/>
      </p:cViewPr>
      <p:guideLst>
        <p:guide pos="3840"/>
        <p:guide orient="horz"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146A0-C477-4C2A-873D-FC8F6DDF6E1F}" type="datetimeFigureOut">
              <a:rPr lang="en-US" smtClean="0"/>
              <a:t>9/1/20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8E110-14CA-4266-BD7F-41323961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9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ist-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16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88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AA8A63-EE35-4E5A-9339-82E7294516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6FCEF5DE-BAD9-6F4D-9BB0-25ECB48F6DA4}"/>
              </a:ext>
            </a:extLst>
          </p:cNvPr>
          <p:cNvSpPr/>
          <p:nvPr/>
        </p:nvSpPr>
        <p:spPr>
          <a:xfrm>
            <a:off x="1488649" y="1726187"/>
            <a:ext cx="1799999" cy="717589"/>
          </a:xfrm>
          <a:prstGeom prst="roundRect">
            <a:avLst>
              <a:gd name="adj" fmla="val 23480"/>
            </a:avLst>
          </a:prstGeom>
          <a:solidFill>
            <a:schemeClr val="accent1"/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1A4CA216-B40C-E245-9FCB-4AC3278B9DF3}"/>
              </a:ext>
            </a:extLst>
          </p:cNvPr>
          <p:cNvSpPr/>
          <p:nvPr/>
        </p:nvSpPr>
        <p:spPr>
          <a:xfrm>
            <a:off x="1488648" y="1688040"/>
            <a:ext cx="1800000" cy="793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CITIZEN PERSPECTIVE</a:t>
            </a: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638464A6-5350-4547-B54B-F1DF02545A9A}"/>
              </a:ext>
            </a:extLst>
          </p:cNvPr>
          <p:cNvSpPr/>
          <p:nvPr/>
        </p:nvSpPr>
        <p:spPr>
          <a:xfrm>
            <a:off x="3566102" y="1726782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Government</a:t>
            </a:r>
          </a:p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Service Delivery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9F48FADE-4E73-9240-BED2-7F76E7FF5E44}"/>
              </a:ext>
            </a:extLst>
          </p:cNvPr>
          <p:cNvSpPr/>
          <p:nvPr/>
        </p:nvSpPr>
        <p:spPr>
          <a:xfrm>
            <a:off x="6373821" y="1726782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Equity</a:t>
            </a:r>
          </a:p>
        </p:txBody>
      </p: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86DD8F61-8DD5-C446-8148-06884999ADED}"/>
              </a:ext>
            </a:extLst>
          </p:cNvPr>
          <p:cNvSpPr/>
          <p:nvPr/>
        </p:nvSpPr>
        <p:spPr>
          <a:xfrm>
            <a:off x="9180072" y="1726782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Health and</a:t>
            </a:r>
            <a:b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Education</a:t>
            </a: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4FF7638E-EA04-1444-8AFB-8ED829229395}"/>
              </a:ext>
            </a:extLst>
          </p:cNvPr>
          <p:cNvSpPr/>
          <p:nvPr/>
        </p:nvSpPr>
        <p:spPr>
          <a:xfrm>
            <a:off x="4969961" y="1726782"/>
            <a:ext cx="1480414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Govt. Transparency &amp; Accountability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C4CA992B-4B3B-1148-B875-5229B3B4FEF3}"/>
              </a:ext>
            </a:extLst>
          </p:cNvPr>
          <p:cNvSpPr/>
          <p:nvPr/>
        </p:nvSpPr>
        <p:spPr>
          <a:xfrm>
            <a:off x="7776212" y="1726782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Employment</a:t>
            </a:r>
          </a:p>
        </p:txBody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F0EEA240-8338-D645-ADF2-FC3C2AF64F38}"/>
              </a:ext>
            </a:extLst>
          </p:cNvPr>
          <p:cNvSpPr/>
          <p:nvPr/>
        </p:nvSpPr>
        <p:spPr>
          <a:xfrm>
            <a:off x="1488649" y="2841408"/>
            <a:ext cx="1799999" cy="717589"/>
          </a:xfrm>
          <a:prstGeom prst="roundRect">
            <a:avLst>
              <a:gd name="adj" fmla="val 23480"/>
            </a:avLst>
          </a:prstGeom>
          <a:solidFill>
            <a:schemeClr val="accent2"/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7">
            <a:extLst>
              <a:ext uri="{FF2B5EF4-FFF2-40B4-BE49-F238E27FC236}">
                <a16:creationId xmlns:a16="http://schemas.microsoft.com/office/drawing/2014/main" id="{2A02632E-CAE5-7348-AA0C-CBF734994AE3}"/>
              </a:ext>
            </a:extLst>
          </p:cNvPr>
          <p:cNvSpPr/>
          <p:nvPr/>
        </p:nvSpPr>
        <p:spPr>
          <a:xfrm>
            <a:off x="1488648" y="2803260"/>
            <a:ext cx="1800000" cy="793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INTERNAL PROCESS PERSPECTIVE</a:t>
            </a:r>
          </a:p>
        </p:txBody>
      </p:sp>
      <p:sp>
        <p:nvSpPr>
          <p:cNvPr id="20" name="Rectangle: Rounded Corners 4">
            <a:extLst>
              <a:ext uri="{FF2B5EF4-FFF2-40B4-BE49-F238E27FC236}">
                <a16:creationId xmlns:a16="http://schemas.microsoft.com/office/drawing/2014/main" id="{E04A7231-C00E-8A41-863B-ABE4C51A1BEE}"/>
              </a:ext>
            </a:extLst>
          </p:cNvPr>
          <p:cNvSpPr/>
          <p:nvPr/>
        </p:nvSpPr>
        <p:spPr>
          <a:xfrm>
            <a:off x="3566102" y="2842002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Automation &amp; </a:t>
            </a:r>
            <a:b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Efficiency</a:t>
            </a:r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B56DE1A8-F259-CF42-89A5-19B323710869}"/>
              </a:ext>
            </a:extLst>
          </p:cNvPr>
          <p:cNvSpPr/>
          <p:nvPr/>
        </p:nvSpPr>
        <p:spPr>
          <a:xfrm>
            <a:off x="6373821" y="2842002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Scenario</a:t>
            </a:r>
            <a:b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Planning</a:t>
            </a:r>
          </a:p>
        </p:txBody>
      </p:sp>
      <p:sp>
        <p:nvSpPr>
          <p:cNvPr id="22" name="Rectangle: Rounded Corners 4">
            <a:extLst>
              <a:ext uri="{FF2B5EF4-FFF2-40B4-BE49-F238E27FC236}">
                <a16:creationId xmlns:a16="http://schemas.microsoft.com/office/drawing/2014/main" id="{7335DFFE-187E-534C-8F3F-8354EB2BA3F8}"/>
              </a:ext>
            </a:extLst>
          </p:cNvPr>
          <p:cNvSpPr/>
          <p:nvPr/>
        </p:nvSpPr>
        <p:spPr>
          <a:xfrm>
            <a:off x="9180072" y="2842002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Policy Coherence</a:t>
            </a:r>
          </a:p>
        </p:txBody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3B9343D7-FC48-7343-A427-DC6B440A55FF}"/>
              </a:ext>
            </a:extLst>
          </p:cNvPr>
          <p:cNvSpPr/>
          <p:nvPr/>
        </p:nvSpPr>
        <p:spPr>
          <a:xfrm>
            <a:off x="4969962" y="2842002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Program</a:t>
            </a:r>
            <a:b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Management</a:t>
            </a:r>
          </a:p>
        </p:txBody>
      </p:sp>
      <p:sp>
        <p:nvSpPr>
          <p:cNvPr id="24" name="Rectangle: Rounded Corners 4">
            <a:extLst>
              <a:ext uri="{FF2B5EF4-FFF2-40B4-BE49-F238E27FC236}">
                <a16:creationId xmlns:a16="http://schemas.microsoft.com/office/drawing/2014/main" id="{3D0E7810-DFF3-A648-8D23-9500572CA113}"/>
              </a:ext>
            </a:extLst>
          </p:cNvPr>
          <p:cNvSpPr/>
          <p:nvPr/>
        </p:nvSpPr>
        <p:spPr>
          <a:xfrm>
            <a:off x="7776212" y="2842002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Decision Support</a:t>
            </a:r>
          </a:p>
        </p:txBody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id="{BFF10DFF-B74F-CD4D-B427-1FB514060621}"/>
              </a:ext>
            </a:extLst>
          </p:cNvPr>
          <p:cNvSpPr/>
          <p:nvPr/>
        </p:nvSpPr>
        <p:spPr>
          <a:xfrm>
            <a:off x="1488649" y="4032924"/>
            <a:ext cx="1799999" cy="717589"/>
          </a:xfrm>
          <a:prstGeom prst="roundRect">
            <a:avLst>
              <a:gd name="adj" fmla="val 23480"/>
            </a:avLst>
          </a:prstGeom>
          <a:solidFill>
            <a:schemeClr val="accent3"/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36" name="Rectangle: Rounded Corners 7">
            <a:extLst>
              <a:ext uri="{FF2B5EF4-FFF2-40B4-BE49-F238E27FC236}">
                <a16:creationId xmlns:a16="http://schemas.microsoft.com/office/drawing/2014/main" id="{CE1C4DF1-2A89-564D-B383-A477A1D0BABB}"/>
              </a:ext>
            </a:extLst>
          </p:cNvPr>
          <p:cNvSpPr/>
          <p:nvPr/>
        </p:nvSpPr>
        <p:spPr>
          <a:xfrm>
            <a:off x="1488648" y="3994776"/>
            <a:ext cx="1800000" cy="793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LEARNING &amp; GROWTH PERSPECTIVE</a:t>
            </a:r>
          </a:p>
        </p:txBody>
      </p:sp>
      <p:sp>
        <p:nvSpPr>
          <p:cNvPr id="30" name="Rectangle: Rounded Corners 4">
            <a:extLst>
              <a:ext uri="{FF2B5EF4-FFF2-40B4-BE49-F238E27FC236}">
                <a16:creationId xmlns:a16="http://schemas.microsoft.com/office/drawing/2014/main" id="{0C37BF59-F4DD-6D43-A024-8147FC401CFA}"/>
              </a:ext>
            </a:extLst>
          </p:cNvPr>
          <p:cNvSpPr/>
          <p:nvPr/>
        </p:nvSpPr>
        <p:spPr>
          <a:xfrm>
            <a:off x="3566102" y="4033518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Organizational Change Management</a:t>
            </a:r>
          </a:p>
        </p:txBody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EC19FDA2-48D3-3641-BFA1-EACD03D0EB48}"/>
              </a:ext>
            </a:extLst>
          </p:cNvPr>
          <p:cNvSpPr/>
          <p:nvPr/>
        </p:nvSpPr>
        <p:spPr>
          <a:xfrm>
            <a:off x="6373821" y="4033518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Adequate</a:t>
            </a:r>
          </a:p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Compensation</a:t>
            </a:r>
          </a:p>
        </p:txBody>
      </p:sp>
      <p:sp>
        <p:nvSpPr>
          <p:cNvPr id="32" name="Rectangle: Rounded Corners 4">
            <a:extLst>
              <a:ext uri="{FF2B5EF4-FFF2-40B4-BE49-F238E27FC236}">
                <a16:creationId xmlns:a16="http://schemas.microsoft.com/office/drawing/2014/main" id="{A019AB48-46BC-C342-B900-049939CF095C}"/>
              </a:ext>
            </a:extLst>
          </p:cNvPr>
          <p:cNvSpPr/>
          <p:nvPr/>
        </p:nvSpPr>
        <p:spPr>
          <a:xfrm>
            <a:off x="9180072" y="4033518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Empowerment</a:t>
            </a:r>
          </a:p>
        </p:txBody>
      </p: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id="{96094524-D6B1-674A-9416-9ECE94AFDF09}"/>
              </a:ext>
            </a:extLst>
          </p:cNvPr>
          <p:cNvSpPr/>
          <p:nvPr/>
        </p:nvSpPr>
        <p:spPr>
          <a:xfrm>
            <a:off x="4969962" y="4033518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Learning &amp; Promotion Opporunities</a:t>
            </a:r>
          </a:p>
        </p:txBody>
      </p:sp>
      <p:sp>
        <p:nvSpPr>
          <p:cNvPr id="34" name="Rectangle: Rounded Corners 4">
            <a:extLst>
              <a:ext uri="{FF2B5EF4-FFF2-40B4-BE49-F238E27FC236}">
                <a16:creationId xmlns:a16="http://schemas.microsoft.com/office/drawing/2014/main" id="{9B588A23-C4F3-3649-8ABD-499BC8F0CB87}"/>
              </a:ext>
            </a:extLst>
          </p:cNvPr>
          <p:cNvSpPr/>
          <p:nvPr/>
        </p:nvSpPr>
        <p:spPr>
          <a:xfrm>
            <a:off x="7776212" y="4033518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Job Satisfaction</a:t>
            </a:r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A419C850-9ABE-CA44-A67B-FB63829AB3A5}"/>
              </a:ext>
            </a:extLst>
          </p:cNvPr>
          <p:cNvSpPr/>
          <p:nvPr/>
        </p:nvSpPr>
        <p:spPr>
          <a:xfrm>
            <a:off x="1488649" y="5224439"/>
            <a:ext cx="1799999" cy="717589"/>
          </a:xfrm>
          <a:prstGeom prst="roundRect">
            <a:avLst>
              <a:gd name="adj" fmla="val 23480"/>
            </a:avLst>
          </a:prstGeom>
          <a:solidFill>
            <a:schemeClr val="accent4"/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46" name="Rectangle: Rounded Corners 7">
            <a:extLst>
              <a:ext uri="{FF2B5EF4-FFF2-40B4-BE49-F238E27FC236}">
                <a16:creationId xmlns:a16="http://schemas.microsoft.com/office/drawing/2014/main" id="{97CB67EA-C30C-1840-B96A-FA25652E9A6B}"/>
              </a:ext>
            </a:extLst>
          </p:cNvPr>
          <p:cNvSpPr/>
          <p:nvPr/>
        </p:nvSpPr>
        <p:spPr>
          <a:xfrm>
            <a:off x="1488648" y="5186291"/>
            <a:ext cx="1800000" cy="793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0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FINANCIAL PERSPECTIVE</a:t>
            </a:r>
          </a:p>
        </p:txBody>
      </p:sp>
      <p:sp>
        <p:nvSpPr>
          <p:cNvPr id="40" name="Rectangle: Rounded Corners 4">
            <a:extLst>
              <a:ext uri="{FF2B5EF4-FFF2-40B4-BE49-F238E27FC236}">
                <a16:creationId xmlns:a16="http://schemas.microsoft.com/office/drawing/2014/main" id="{95591CA9-3D4C-6542-BEB6-861BDEC3E229}"/>
              </a:ext>
            </a:extLst>
          </p:cNvPr>
          <p:cNvSpPr/>
          <p:nvPr/>
        </p:nvSpPr>
        <p:spPr>
          <a:xfrm>
            <a:off x="3566102" y="5225033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Budget Credibility</a:t>
            </a:r>
          </a:p>
        </p:txBody>
      </p:sp>
      <p:sp>
        <p:nvSpPr>
          <p:cNvPr id="41" name="Rectangle: Rounded Corners 4">
            <a:extLst>
              <a:ext uri="{FF2B5EF4-FFF2-40B4-BE49-F238E27FC236}">
                <a16:creationId xmlns:a16="http://schemas.microsoft.com/office/drawing/2014/main" id="{76175D5E-8586-AD4E-9D63-1D82B5EA36F5}"/>
              </a:ext>
            </a:extLst>
          </p:cNvPr>
          <p:cNvSpPr/>
          <p:nvPr/>
        </p:nvSpPr>
        <p:spPr>
          <a:xfrm>
            <a:off x="6373821" y="5225033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Value of Money</a:t>
            </a:r>
          </a:p>
        </p:txBody>
      </p:sp>
      <p:sp>
        <p:nvSpPr>
          <p:cNvPr id="42" name="Rectangle: Rounded Corners 4">
            <a:extLst>
              <a:ext uri="{FF2B5EF4-FFF2-40B4-BE49-F238E27FC236}">
                <a16:creationId xmlns:a16="http://schemas.microsoft.com/office/drawing/2014/main" id="{B4E9D83D-3726-6C4D-B762-93B59AD12BE8}"/>
              </a:ext>
            </a:extLst>
          </p:cNvPr>
          <p:cNvSpPr/>
          <p:nvPr/>
        </p:nvSpPr>
        <p:spPr>
          <a:xfrm>
            <a:off x="9180072" y="5225033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Public Investments</a:t>
            </a:r>
          </a:p>
        </p:txBody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0A121EB5-0106-7E49-B7AB-1E7695FD357D}"/>
              </a:ext>
            </a:extLst>
          </p:cNvPr>
          <p:cNvSpPr/>
          <p:nvPr/>
        </p:nvSpPr>
        <p:spPr>
          <a:xfrm>
            <a:off x="4969962" y="5225033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Debt Management</a:t>
            </a:r>
          </a:p>
        </p:txBody>
      </p:sp>
      <p:sp>
        <p:nvSpPr>
          <p:cNvPr id="44" name="Rectangle: Rounded Corners 4">
            <a:extLst>
              <a:ext uri="{FF2B5EF4-FFF2-40B4-BE49-F238E27FC236}">
                <a16:creationId xmlns:a16="http://schemas.microsoft.com/office/drawing/2014/main" id="{4A8F854F-12C8-364F-9013-E96453440163}"/>
              </a:ext>
            </a:extLst>
          </p:cNvPr>
          <p:cNvSpPr/>
          <p:nvPr/>
        </p:nvSpPr>
        <p:spPr>
          <a:xfrm>
            <a:off x="7776212" y="5225033"/>
            <a:ext cx="1475736" cy="716400"/>
          </a:xfrm>
          <a:prstGeom prst="roundRect">
            <a:avLst>
              <a:gd name="adj" fmla="val 19962"/>
            </a:avLst>
          </a:prstGeom>
          <a:solidFill>
            <a:schemeClr val="bg1">
              <a:alpha val="60000"/>
            </a:schemeClr>
          </a:solidFill>
          <a:ln w="254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80"/>
              </a:lnSpc>
            </a:pP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Taxation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2FAA93-117A-2D44-A127-C6B43B2C63BE}"/>
              </a:ext>
            </a:extLst>
          </p:cNvPr>
          <p:cNvSpPr/>
          <p:nvPr/>
        </p:nvSpPr>
        <p:spPr>
          <a:xfrm>
            <a:off x="0" y="0"/>
            <a:ext cx="121896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ashboard">
            <a:extLst>
              <a:ext uri="{FF2B5EF4-FFF2-40B4-BE49-F238E27FC236}">
                <a16:creationId xmlns:a16="http://schemas.microsoft.com/office/drawing/2014/main" id="{605C24F2-F7AE-3A46-8B58-EFC3E295EA7C}"/>
              </a:ext>
            </a:extLst>
          </p:cNvPr>
          <p:cNvSpPr txBox="1"/>
          <p:nvPr/>
        </p:nvSpPr>
        <p:spPr>
          <a:xfrm>
            <a:off x="3358296" y="334243"/>
            <a:ext cx="547540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800" b="1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BALANCED SCORECARD </a:t>
            </a: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36003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1" grpId="0" animBg="1"/>
      <p:bldP spid="13" grpId="0" animBg="1"/>
      <p:bldP spid="25" grpId="0" animBg="1"/>
      <p:bldP spid="2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5" grpId="0" animBg="1"/>
      <p:bldP spid="3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5" grpId="0" animBg="1"/>
      <p:bldP spid="4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19">
            <a:extLst>
              <a:ext uri="{FF2B5EF4-FFF2-40B4-BE49-F238E27FC236}">
                <a16:creationId xmlns:a16="http://schemas.microsoft.com/office/drawing/2014/main" id="{5B63A0CB-8949-574B-B79C-372B4B241AEA}"/>
              </a:ext>
            </a:extLst>
          </p:cNvPr>
          <p:cNvSpPr>
            <a:spLocks noEditPoints="1"/>
          </p:cNvSpPr>
          <p:nvPr/>
        </p:nvSpPr>
        <p:spPr bwMode="gray">
          <a:xfrm>
            <a:off x="3675098" y="1443745"/>
            <a:ext cx="4782676" cy="4782673"/>
          </a:xfrm>
          <a:custGeom>
            <a:avLst/>
            <a:gdLst/>
            <a:ahLst/>
            <a:cxnLst>
              <a:cxn ang="0">
                <a:pos x="1312" y="596"/>
              </a:cxn>
              <a:cxn ang="0">
                <a:pos x="1308" y="560"/>
              </a:cxn>
              <a:cxn ang="0">
                <a:pos x="1208" y="299"/>
              </a:cxn>
              <a:cxn ang="0">
                <a:pos x="1188" y="269"/>
              </a:cxn>
              <a:cxn ang="0">
                <a:pos x="979" y="84"/>
              </a:cxn>
              <a:cxn ang="0">
                <a:pos x="947" y="67"/>
              </a:cxn>
              <a:cxn ang="0">
                <a:pos x="675" y="0"/>
              </a:cxn>
              <a:cxn ang="0">
                <a:pos x="657" y="0"/>
              </a:cxn>
              <a:cxn ang="0">
                <a:pos x="639" y="0"/>
              </a:cxn>
              <a:cxn ang="0">
                <a:pos x="368" y="67"/>
              </a:cxn>
              <a:cxn ang="0">
                <a:pos x="336" y="84"/>
              </a:cxn>
              <a:cxn ang="0">
                <a:pos x="127" y="269"/>
              </a:cxn>
              <a:cxn ang="0">
                <a:pos x="106" y="299"/>
              </a:cxn>
              <a:cxn ang="0">
                <a:pos x="7" y="560"/>
              </a:cxn>
              <a:cxn ang="0">
                <a:pos x="3" y="596"/>
              </a:cxn>
              <a:cxn ang="0">
                <a:pos x="0" y="657"/>
              </a:cxn>
              <a:cxn ang="0">
                <a:pos x="36" y="873"/>
              </a:cxn>
              <a:cxn ang="0">
                <a:pos x="49" y="907"/>
              </a:cxn>
              <a:cxn ang="0">
                <a:pos x="208" y="1137"/>
              </a:cxn>
              <a:cxn ang="0">
                <a:pos x="235" y="1161"/>
              </a:cxn>
              <a:cxn ang="0">
                <a:pos x="482" y="1291"/>
              </a:cxn>
              <a:cxn ang="0">
                <a:pos x="517" y="1300"/>
              </a:cxn>
              <a:cxn ang="0">
                <a:pos x="657" y="1315"/>
              </a:cxn>
              <a:cxn ang="0">
                <a:pos x="797" y="1300"/>
              </a:cxn>
              <a:cxn ang="0">
                <a:pos x="832" y="1291"/>
              </a:cxn>
              <a:cxn ang="0">
                <a:pos x="1080" y="1161"/>
              </a:cxn>
              <a:cxn ang="0">
                <a:pos x="1107" y="1137"/>
              </a:cxn>
              <a:cxn ang="0">
                <a:pos x="1266" y="907"/>
              </a:cxn>
              <a:cxn ang="0">
                <a:pos x="1278" y="873"/>
              </a:cxn>
              <a:cxn ang="0">
                <a:pos x="1315" y="657"/>
              </a:cxn>
              <a:cxn ang="0">
                <a:pos x="1312" y="596"/>
              </a:cxn>
              <a:cxn ang="0">
                <a:pos x="657" y="1205"/>
              </a:cxn>
              <a:cxn ang="0">
                <a:pos x="110" y="657"/>
              </a:cxn>
              <a:cxn ang="0">
                <a:pos x="657" y="110"/>
              </a:cxn>
              <a:cxn ang="0">
                <a:pos x="1205" y="657"/>
              </a:cxn>
              <a:cxn ang="0">
                <a:pos x="657" y="1205"/>
              </a:cxn>
            </a:cxnLst>
            <a:rect l="0" t="0" r="r" b="b"/>
            <a:pathLst>
              <a:path w="1315" h="1315">
                <a:moveTo>
                  <a:pt x="1312" y="596"/>
                </a:moveTo>
                <a:cubicBezTo>
                  <a:pt x="1311" y="584"/>
                  <a:pt x="1309" y="572"/>
                  <a:pt x="1308" y="560"/>
                </a:cubicBezTo>
                <a:cubicBezTo>
                  <a:pt x="1294" y="465"/>
                  <a:pt x="1259" y="376"/>
                  <a:pt x="1208" y="299"/>
                </a:cubicBezTo>
                <a:cubicBezTo>
                  <a:pt x="1202" y="289"/>
                  <a:pt x="1195" y="279"/>
                  <a:pt x="1188" y="269"/>
                </a:cubicBezTo>
                <a:cubicBezTo>
                  <a:pt x="1132" y="193"/>
                  <a:pt x="1061" y="130"/>
                  <a:pt x="979" y="84"/>
                </a:cubicBezTo>
                <a:cubicBezTo>
                  <a:pt x="968" y="78"/>
                  <a:pt x="958" y="72"/>
                  <a:pt x="947" y="67"/>
                </a:cubicBezTo>
                <a:cubicBezTo>
                  <a:pt x="865" y="26"/>
                  <a:pt x="773" y="3"/>
                  <a:pt x="675" y="0"/>
                </a:cubicBezTo>
                <a:cubicBezTo>
                  <a:pt x="669" y="0"/>
                  <a:pt x="663" y="0"/>
                  <a:pt x="657" y="0"/>
                </a:cubicBezTo>
                <a:cubicBezTo>
                  <a:pt x="651" y="0"/>
                  <a:pt x="645" y="0"/>
                  <a:pt x="639" y="0"/>
                </a:cubicBezTo>
                <a:cubicBezTo>
                  <a:pt x="542" y="3"/>
                  <a:pt x="450" y="26"/>
                  <a:pt x="368" y="67"/>
                </a:cubicBezTo>
                <a:cubicBezTo>
                  <a:pt x="357" y="72"/>
                  <a:pt x="346" y="78"/>
                  <a:pt x="336" y="84"/>
                </a:cubicBezTo>
                <a:cubicBezTo>
                  <a:pt x="254" y="130"/>
                  <a:pt x="182" y="193"/>
                  <a:pt x="127" y="269"/>
                </a:cubicBezTo>
                <a:cubicBezTo>
                  <a:pt x="120" y="279"/>
                  <a:pt x="113" y="289"/>
                  <a:pt x="106" y="299"/>
                </a:cubicBezTo>
                <a:cubicBezTo>
                  <a:pt x="56" y="376"/>
                  <a:pt x="21" y="465"/>
                  <a:pt x="7" y="560"/>
                </a:cubicBezTo>
                <a:cubicBezTo>
                  <a:pt x="5" y="572"/>
                  <a:pt x="4" y="584"/>
                  <a:pt x="3" y="596"/>
                </a:cubicBezTo>
                <a:cubicBezTo>
                  <a:pt x="1" y="616"/>
                  <a:pt x="0" y="637"/>
                  <a:pt x="0" y="657"/>
                </a:cubicBezTo>
                <a:cubicBezTo>
                  <a:pt x="0" y="733"/>
                  <a:pt x="13" y="806"/>
                  <a:pt x="36" y="873"/>
                </a:cubicBezTo>
                <a:cubicBezTo>
                  <a:pt x="40" y="885"/>
                  <a:pt x="44" y="896"/>
                  <a:pt x="49" y="907"/>
                </a:cubicBezTo>
                <a:cubicBezTo>
                  <a:pt x="85" y="995"/>
                  <a:pt x="140" y="1073"/>
                  <a:pt x="208" y="1137"/>
                </a:cubicBezTo>
                <a:cubicBezTo>
                  <a:pt x="217" y="1145"/>
                  <a:pt x="226" y="1153"/>
                  <a:pt x="235" y="1161"/>
                </a:cubicBezTo>
                <a:cubicBezTo>
                  <a:pt x="306" y="1221"/>
                  <a:pt x="390" y="1266"/>
                  <a:pt x="482" y="1291"/>
                </a:cubicBezTo>
                <a:cubicBezTo>
                  <a:pt x="494" y="1294"/>
                  <a:pt x="506" y="1297"/>
                  <a:pt x="517" y="1300"/>
                </a:cubicBezTo>
                <a:cubicBezTo>
                  <a:pt x="563" y="1310"/>
                  <a:pt x="609" y="1315"/>
                  <a:pt x="657" y="1315"/>
                </a:cubicBezTo>
                <a:cubicBezTo>
                  <a:pt x="705" y="1315"/>
                  <a:pt x="752" y="1310"/>
                  <a:pt x="797" y="1300"/>
                </a:cubicBezTo>
                <a:cubicBezTo>
                  <a:pt x="809" y="1297"/>
                  <a:pt x="821" y="1294"/>
                  <a:pt x="832" y="1291"/>
                </a:cubicBezTo>
                <a:cubicBezTo>
                  <a:pt x="924" y="1266"/>
                  <a:pt x="1008" y="1221"/>
                  <a:pt x="1080" y="1161"/>
                </a:cubicBezTo>
                <a:cubicBezTo>
                  <a:pt x="1089" y="1153"/>
                  <a:pt x="1098" y="1145"/>
                  <a:pt x="1107" y="1137"/>
                </a:cubicBezTo>
                <a:cubicBezTo>
                  <a:pt x="1175" y="1073"/>
                  <a:pt x="1229" y="995"/>
                  <a:pt x="1266" y="907"/>
                </a:cubicBezTo>
                <a:cubicBezTo>
                  <a:pt x="1270" y="896"/>
                  <a:pt x="1274" y="885"/>
                  <a:pt x="1278" y="873"/>
                </a:cubicBezTo>
                <a:cubicBezTo>
                  <a:pt x="1302" y="806"/>
                  <a:pt x="1315" y="733"/>
                  <a:pt x="1315" y="657"/>
                </a:cubicBezTo>
                <a:cubicBezTo>
                  <a:pt x="1315" y="637"/>
                  <a:pt x="1314" y="616"/>
                  <a:pt x="1312" y="596"/>
                </a:cubicBezTo>
                <a:close/>
                <a:moveTo>
                  <a:pt x="657" y="1205"/>
                </a:moveTo>
                <a:cubicBezTo>
                  <a:pt x="355" y="1205"/>
                  <a:pt x="110" y="959"/>
                  <a:pt x="110" y="657"/>
                </a:cubicBezTo>
                <a:cubicBezTo>
                  <a:pt x="110" y="355"/>
                  <a:pt x="355" y="110"/>
                  <a:pt x="657" y="110"/>
                </a:cubicBezTo>
                <a:cubicBezTo>
                  <a:pt x="960" y="110"/>
                  <a:pt x="1205" y="355"/>
                  <a:pt x="1205" y="657"/>
                </a:cubicBezTo>
                <a:cubicBezTo>
                  <a:pt x="1205" y="959"/>
                  <a:pt x="960" y="1205"/>
                  <a:pt x="657" y="1205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190500" sx="102000" sy="102000" algn="ctr" rotWithShape="0">
              <a:schemeClr val="bg1">
                <a:alpha val="15000"/>
              </a:scheme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8EEE55-02A7-A64D-853E-C5F750548100}"/>
              </a:ext>
            </a:extLst>
          </p:cNvPr>
          <p:cNvSpPr/>
          <p:nvPr/>
        </p:nvSpPr>
        <p:spPr>
          <a:xfrm>
            <a:off x="0" y="0"/>
            <a:ext cx="121896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shboard">
            <a:extLst>
              <a:ext uri="{FF2B5EF4-FFF2-40B4-BE49-F238E27FC236}">
                <a16:creationId xmlns:a16="http://schemas.microsoft.com/office/drawing/2014/main" id="{7C1D6352-5775-FD4D-AEB8-DA6FDA966C3D}"/>
              </a:ext>
            </a:extLst>
          </p:cNvPr>
          <p:cNvSpPr txBox="1"/>
          <p:nvPr/>
        </p:nvSpPr>
        <p:spPr>
          <a:xfrm>
            <a:off x="3330295" y="326053"/>
            <a:ext cx="552901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800" b="1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BALANCED SCORECARD </a:t>
            </a: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EXAMPLE</a:t>
            </a:r>
          </a:p>
        </p:txBody>
      </p:sp>
      <p:grpSp>
        <p:nvGrpSpPr>
          <p:cNvPr id="15" name="Gruppieren 56">
            <a:extLst>
              <a:ext uri="{FF2B5EF4-FFF2-40B4-BE49-F238E27FC236}">
                <a16:creationId xmlns:a16="http://schemas.microsoft.com/office/drawing/2014/main" id="{CE55CB53-442A-8949-90F6-2429A1C4E047}"/>
              </a:ext>
            </a:extLst>
          </p:cNvPr>
          <p:cNvGrpSpPr/>
          <p:nvPr/>
        </p:nvGrpSpPr>
        <p:grpSpPr bwMode="gray">
          <a:xfrm>
            <a:off x="2500540" y="1673317"/>
            <a:ext cx="853120" cy="4356183"/>
            <a:chOff x="3167038" y="1443332"/>
            <a:chExt cx="927702" cy="4737016"/>
          </a:xfrm>
        </p:grpSpPr>
        <p:sp>
          <p:nvSpPr>
            <p:cNvPr id="17" name="Textfeld 58">
              <a:extLst>
                <a:ext uri="{FF2B5EF4-FFF2-40B4-BE49-F238E27FC236}">
                  <a16:creationId xmlns:a16="http://schemas.microsoft.com/office/drawing/2014/main" id="{D9E97508-5F40-4848-8058-6A8FF240AE8F}"/>
                </a:ext>
              </a:extLst>
            </p:cNvPr>
            <p:cNvSpPr txBox="1"/>
            <p:nvPr/>
          </p:nvSpPr>
          <p:spPr bwMode="gray">
            <a:xfrm>
              <a:off x="3167038" y="1443332"/>
              <a:ext cx="927702" cy="398458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sz="1200" b="1" spc="200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ASSESS</a:t>
              </a:r>
            </a:p>
          </p:txBody>
        </p:sp>
        <p:sp>
          <p:nvSpPr>
            <p:cNvPr id="18" name="Textfeld 59">
              <a:extLst>
                <a:ext uri="{FF2B5EF4-FFF2-40B4-BE49-F238E27FC236}">
                  <a16:creationId xmlns:a16="http://schemas.microsoft.com/office/drawing/2014/main" id="{B4C7FB7F-3AA1-DC44-A045-2D3384030719}"/>
                </a:ext>
              </a:extLst>
            </p:cNvPr>
            <p:cNvSpPr txBox="1"/>
            <p:nvPr/>
          </p:nvSpPr>
          <p:spPr bwMode="gray">
            <a:xfrm>
              <a:off x="3205051" y="5781890"/>
              <a:ext cx="849259" cy="398458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sz="1200" b="1" spc="200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ALIGN</a:t>
              </a:r>
            </a:p>
          </p:txBody>
        </p:sp>
      </p:grpSp>
      <p:grpSp>
        <p:nvGrpSpPr>
          <p:cNvPr id="11" name="Gruppieren 52">
            <a:extLst>
              <a:ext uri="{FF2B5EF4-FFF2-40B4-BE49-F238E27FC236}">
                <a16:creationId xmlns:a16="http://schemas.microsoft.com/office/drawing/2014/main" id="{D0F4B9EE-48CE-4F4B-B8A3-D05F9E167BE7}"/>
              </a:ext>
            </a:extLst>
          </p:cNvPr>
          <p:cNvGrpSpPr/>
          <p:nvPr/>
        </p:nvGrpSpPr>
        <p:grpSpPr bwMode="gray">
          <a:xfrm>
            <a:off x="8638621" y="1672530"/>
            <a:ext cx="1047443" cy="4356970"/>
            <a:chOff x="7948945" y="1443332"/>
            <a:chExt cx="1139015" cy="4737872"/>
          </a:xfrm>
        </p:grpSpPr>
        <p:sp>
          <p:nvSpPr>
            <p:cNvPr id="13" name="Textfeld 54">
              <a:extLst>
                <a:ext uri="{FF2B5EF4-FFF2-40B4-BE49-F238E27FC236}">
                  <a16:creationId xmlns:a16="http://schemas.microsoft.com/office/drawing/2014/main" id="{09047BB2-1840-8F40-978B-7835B5E230AA}"/>
                </a:ext>
              </a:extLst>
            </p:cNvPr>
            <p:cNvSpPr txBox="1"/>
            <p:nvPr/>
          </p:nvSpPr>
          <p:spPr bwMode="gray">
            <a:xfrm>
              <a:off x="7948945" y="1443332"/>
              <a:ext cx="1129906" cy="398458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sz="1200" b="1" spc="200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ACQUIRE</a:t>
              </a:r>
            </a:p>
          </p:txBody>
        </p:sp>
        <p:sp>
          <p:nvSpPr>
            <p:cNvPr id="14" name="Textfeld 55">
              <a:extLst>
                <a:ext uri="{FF2B5EF4-FFF2-40B4-BE49-F238E27FC236}">
                  <a16:creationId xmlns:a16="http://schemas.microsoft.com/office/drawing/2014/main" id="{A85A3DC4-50F4-8342-B1A1-92EE96C0C1D3}"/>
                </a:ext>
              </a:extLst>
            </p:cNvPr>
            <p:cNvSpPr txBox="1"/>
            <p:nvPr/>
          </p:nvSpPr>
          <p:spPr bwMode="gray">
            <a:xfrm>
              <a:off x="7975485" y="5782746"/>
              <a:ext cx="1112475" cy="398458"/>
            </a:xfrm>
            <a:prstGeom prst="rect">
              <a:avLst/>
            </a:prstGeom>
            <a:noFill/>
          </p:spPr>
          <p:txBody>
            <a:bodyPr wrap="none" tIns="90000" bIns="90000" rtlCol="0">
              <a:spAutoFit/>
            </a:bodyPr>
            <a:lstStyle/>
            <a:p>
              <a:pPr algn="ctr"/>
              <a:r>
                <a:rPr lang="en-US" sz="1200" b="1" spc="200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DEVELOP</a:t>
              </a:r>
            </a:p>
          </p:txBody>
        </p:sp>
      </p:grpSp>
      <p:sp>
        <p:nvSpPr>
          <p:cNvPr id="16" name="Rechteck 57">
            <a:extLst>
              <a:ext uri="{FF2B5EF4-FFF2-40B4-BE49-F238E27FC236}">
                <a16:creationId xmlns:a16="http://schemas.microsoft.com/office/drawing/2014/main" id="{EF81157C-D874-4A41-9810-CA446FD3A5E2}"/>
              </a:ext>
            </a:extLst>
          </p:cNvPr>
          <p:cNvSpPr/>
          <p:nvPr/>
        </p:nvSpPr>
        <p:spPr bwMode="gray">
          <a:xfrm>
            <a:off x="1503164" y="1739112"/>
            <a:ext cx="722376" cy="4196849"/>
          </a:xfrm>
          <a:prstGeom prst="roundRect">
            <a:avLst/>
          </a:prstGeom>
          <a:gradFill>
            <a:gsLst>
              <a:gs pos="11000">
                <a:srgbClr val="03B4ED"/>
              </a:gs>
              <a:gs pos="100000">
                <a:srgbClr val="4498D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80000"/>
              </a:lnSpc>
            </a:pPr>
            <a:r>
              <a:rPr lang="en-US" sz="14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BUSINESS GOALS</a:t>
            </a:r>
          </a:p>
        </p:txBody>
      </p:sp>
      <p:sp>
        <p:nvSpPr>
          <p:cNvPr id="12" name="Rechteck 53">
            <a:extLst>
              <a:ext uri="{FF2B5EF4-FFF2-40B4-BE49-F238E27FC236}">
                <a16:creationId xmlns:a16="http://schemas.microsoft.com/office/drawing/2014/main" id="{733BF7AF-1F95-1D49-9A57-909FD67C4A50}"/>
              </a:ext>
            </a:extLst>
          </p:cNvPr>
          <p:cNvSpPr/>
          <p:nvPr/>
        </p:nvSpPr>
        <p:spPr bwMode="gray">
          <a:xfrm rot="10800000" flipH="1">
            <a:off x="9894444" y="1734201"/>
            <a:ext cx="723641" cy="4196850"/>
          </a:xfrm>
          <a:prstGeom prst="roundRect">
            <a:avLst/>
          </a:prstGeom>
          <a:gradFill>
            <a:gsLst>
              <a:gs pos="1100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80000"/>
              </a:lnSpc>
            </a:pPr>
            <a:r>
              <a:rPr lang="en-US" sz="14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BUSINESS PERFORMANCE</a:t>
            </a:r>
          </a:p>
        </p:txBody>
      </p:sp>
      <p:sp>
        <p:nvSpPr>
          <p:cNvPr id="19" name="Eingekerbter Richtungspfeil 60">
            <a:extLst>
              <a:ext uri="{FF2B5EF4-FFF2-40B4-BE49-F238E27FC236}">
                <a16:creationId xmlns:a16="http://schemas.microsoft.com/office/drawing/2014/main" id="{10E60781-19DC-4045-BBB7-B9279E798921}"/>
              </a:ext>
            </a:extLst>
          </p:cNvPr>
          <p:cNvSpPr/>
          <p:nvPr/>
        </p:nvSpPr>
        <p:spPr bwMode="gray">
          <a:xfrm>
            <a:off x="2725573" y="3531288"/>
            <a:ext cx="723641" cy="672221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5" name="Eingekerbter Richtungspfeil 60">
            <a:extLst>
              <a:ext uri="{FF2B5EF4-FFF2-40B4-BE49-F238E27FC236}">
                <a16:creationId xmlns:a16="http://schemas.microsoft.com/office/drawing/2014/main" id="{75A2BCA3-0514-7449-8ADE-D329B6A9715C}"/>
              </a:ext>
            </a:extLst>
          </p:cNvPr>
          <p:cNvSpPr/>
          <p:nvPr/>
        </p:nvSpPr>
        <p:spPr bwMode="gray">
          <a:xfrm>
            <a:off x="2564957" y="3529297"/>
            <a:ext cx="723641" cy="672221"/>
          </a:xfrm>
          <a:prstGeom prst="chevron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6" name="Eingekerbter Richtungspfeil 60">
            <a:extLst>
              <a:ext uri="{FF2B5EF4-FFF2-40B4-BE49-F238E27FC236}">
                <a16:creationId xmlns:a16="http://schemas.microsoft.com/office/drawing/2014/main" id="{2C520994-FB5E-5D47-8B7D-9645A1850E00}"/>
              </a:ext>
            </a:extLst>
          </p:cNvPr>
          <p:cNvSpPr/>
          <p:nvPr/>
        </p:nvSpPr>
        <p:spPr bwMode="gray">
          <a:xfrm>
            <a:off x="2404979" y="3529297"/>
            <a:ext cx="723641" cy="672221"/>
          </a:xfrm>
          <a:prstGeom prst="chevron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9" name="Eingekerbter Richtungspfeil 60">
            <a:extLst>
              <a:ext uri="{FF2B5EF4-FFF2-40B4-BE49-F238E27FC236}">
                <a16:creationId xmlns:a16="http://schemas.microsoft.com/office/drawing/2014/main" id="{39503703-F570-E14B-B39F-31CC990DE5A3}"/>
              </a:ext>
            </a:extLst>
          </p:cNvPr>
          <p:cNvSpPr/>
          <p:nvPr/>
        </p:nvSpPr>
        <p:spPr bwMode="gray">
          <a:xfrm>
            <a:off x="8968438" y="3531288"/>
            <a:ext cx="723641" cy="672221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0" name="Eingekerbter Richtungspfeil 60">
            <a:extLst>
              <a:ext uri="{FF2B5EF4-FFF2-40B4-BE49-F238E27FC236}">
                <a16:creationId xmlns:a16="http://schemas.microsoft.com/office/drawing/2014/main" id="{326C1C5F-BD38-AB4E-ABD6-B3231A125A5F}"/>
              </a:ext>
            </a:extLst>
          </p:cNvPr>
          <p:cNvSpPr/>
          <p:nvPr/>
        </p:nvSpPr>
        <p:spPr bwMode="gray">
          <a:xfrm>
            <a:off x="8807822" y="3529297"/>
            <a:ext cx="723641" cy="672221"/>
          </a:xfrm>
          <a:prstGeom prst="chevron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1" name="Eingekerbter Richtungspfeil 60">
            <a:extLst>
              <a:ext uri="{FF2B5EF4-FFF2-40B4-BE49-F238E27FC236}">
                <a16:creationId xmlns:a16="http://schemas.microsoft.com/office/drawing/2014/main" id="{330BB0D8-A04A-F143-B033-B21D29DD5642}"/>
              </a:ext>
            </a:extLst>
          </p:cNvPr>
          <p:cNvSpPr/>
          <p:nvPr/>
        </p:nvSpPr>
        <p:spPr bwMode="gray">
          <a:xfrm>
            <a:off x="8647844" y="3529297"/>
            <a:ext cx="723641" cy="672221"/>
          </a:xfrm>
          <a:prstGeom prst="chevron">
            <a:avLst>
              <a:gd name="adj" fmla="val 50000"/>
            </a:avLst>
          </a:prstGeom>
          <a:solidFill>
            <a:srgbClr val="C7E4E4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5F8C161F-A1EA-4A4E-9FE0-44E67FD0352B}"/>
              </a:ext>
            </a:extLst>
          </p:cNvPr>
          <p:cNvSpPr>
            <a:spLocks noEditPoints="1"/>
          </p:cNvSpPr>
          <p:nvPr/>
        </p:nvSpPr>
        <p:spPr bwMode="gray">
          <a:xfrm>
            <a:off x="4684648" y="2451728"/>
            <a:ext cx="2766709" cy="2766707"/>
          </a:xfrm>
          <a:custGeom>
            <a:avLst/>
            <a:gdLst/>
            <a:ahLst/>
            <a:cxnLst>
              <a:cxn ang="0">
                <a:pos x="1312" y="596"/>
              </a:cxn>
              <a:cxn ang="0">
                <a:pos x="1308" y="560"/>
              </a:cxn>
              <a:cxn ang="0">
                <a:pos x="1208" y="299"/>
              </a:cxn>
              <a:cxn ang="0">
                <a:pos x="1188" y="269"/>
              </a:cxn>
              <a:cxn ang="0">
                <a:pos x="979" y="84"/>
              </a:cxn>
              <a:cxn ang="0">
                <a:pos x="947" y="67"/>
              </a:cxn>
              <a:cxn ang="0">
                <a:pos x="675" y="0"/>
              </a:cxn>
              <a:cxn ang="0">
                <a:pos x="657" y="0"/>
              </a:cxn>
              <a:cxn ang="0">
                <a:pos x="639" y="0"/>
              </a:cxn>
              <a:cxn ang="0">
                <a:pos x="368" y="67"/>
              </a:cxn>
              <a:cxn ang="0">
                <a:pos x="336" y="84"/>
              </a:cxn>
              <a:cxn ang="0">
                <a:pos x="127" y="269"/>
              </a:cxn>
              <a:cxn ang="0">
                <a:pos x="106" y="299"/>
              </a:cxn>
              <a:cxn ang="0">
                <a:pos x="7" y="560"/>
              </a:cxn>
              <a:cxn ang="0">
                <a:pos x="3" y="596"/>
              </a:cxn>
              <a:cxn ang="0">
                <a:pos x="0" y="657"/>
              </a:cxn>
              <a:cxn ang="0">
                <a:pos x="36" y="873"/>
              </a:cxn>
              <a:cxn ang="0">
                <a:pos x="49" y="907"/>
              </a:cxn>
              <a:cxn ang="0">
                <a:pos x="208" y="1137"/>
              </a:cxn>
              <a:cxn ang="0">
                <a:pos x="235" y="1161"/>
              </a:cxn>
              <a:cxn ang="0">
                <a:pos x="482" y="1291"/>
              </a:cxn>
              <a:cxn ang="0">
                <a:pos x="517" y="1300"/>
              </a:cxn>
              <a:cxn ang="0">
                <a:pos x="657" y="1315"/>
              </a:cxn>
              <a:cxn ang="0">
                <a:pos x="797" y="1300"/>
              </a:cxn>
              <a:cxn ang="0">
                <a:pos x="832" y="1291"/>
              </a:cxn>
              <a:cxn ang="0">
                <a:pos x="1080" y="1161"/>
              </a:cxn>
              <a:cxn ang="0">
                <a:pos x="1107" y="1137"/>
              </a:cxn>
              <a:cxn ang="0">
                <a:pos x="1266" y="907"/>
              </a:cxn>
              <a:cxn ang="0">
                <a:pos x="1278" y="873"/>
              </a:cxn>
              <a:cxn ang="0">
                <a:pos x="1315" y="657"/>
              </a:cxn>
              <a:cxn ang="0">
                <a:pos x="1312" y="596"/>
              </a:cxn>
              <a:cxn ang="0">
                <a:pos x="657" y="1205"/>
              </a:cxn>
              <a:cxn ang="0">
                <a:pos x="110" y="657"/>
              </a:cxn>
              <a:cxn ang="0">
                <a:pos x="657" y="110"/>
              </a:cxn>
              <a:cxn ang="0">
                <a:pos x="1205" y="657"/>
              </a:cxn>
              <a:cxn ang="0">
                <a:pos x="657" y="1205"/>
              </a:cxn>
            </a:cxnLst>
            <a:rect l="0" t="0" r="r" b="b"/>
            <a:pathLst>
              <a:path w="1315" h="1315">
                <a:moveTo>
                  <a:pt x="1312" y="596"/>
                </a:moveTo>
                <a:cubicBezTo>
                  <a:pt x="1311" y="584"/>
                  <a:pt x="1309" y="572"/>
                  <a:pt x="1308" y="560"/>
                </a:cubicBezTo>
                <a:cubicBezTo>
                  <a:pt x="1294" y="465"/>
                  <a:pt x="1259" y="376"/>
                  <a:pt x="1208" y="299"/>
                </a:cubicBezTo>
                <a:cubicBezTo>
                  <a:pt x="1202" y="289"/>
                  <a:pt x="1195" y="279"/>
                  <a:pt x="1188" y="269"/>
                </a:cubicBezTo>
                <a:cubicBezTo>
                  <a:pt x="1132" y="193"/>
                  <a:pt x="1061" y="130"/>
                  <a:pt x="979" y="84"/>
                </a:cubicBezTo>
                <a:cubicBezTo>
                  <a:pt x="968" y="78"/>
                  <a:pt x="958" y="72"/>
                  <a:pt x="947" y="67"/>
                </a:cubicBezTo>
                <a:cubicBezTo>
                  <a:pt x="865" y="26"/>
                  <a:pt x="773" y="3"/>
                  <a:pt x="675" y="0"/>
                </a:cubicBezTo>
                <a:cubicBezTo>
                  <a:pt x="669" y="0"/>
                  <a:pt x="663" y="0"/>
                  <a:pt x="657" y="0"/>
                </a:cubicBezTo>
                <a:cubicBezTo>
                  <a:pt x="651" y="0"/>
                  <a:pt x="645" y="0"/>
                  <a:pt x="639" y="0"/>
                </a:cubicBezTo>
                <a:cubicBezTo>
                  <a:pt x="542" y="3"/>
                  <a:pt x="450" y="26"/>
                  <a:pt x="368" y="67"/>
                </a:cubicBezTo>
                <a:cubicBezTo>
                  <a:pt x="357" y="72"/>
                  <a:pt x="346" y="78"/>
                  <a:pt x="336" y="84"/>
                </a:cubicBezTo>
                <a:cubicBezTo>
                  <a:pt x="254" y="130"/>
                  <a:pt x="182" y="193"/>
                  <a:pt x="127" y="269"/>
                </a:cubicBezTo>
                <a:cubicBezTo>
                  <a:pt x="120" y="279"/>
                  <a:pt x="113" y="289"/>
                  <a:pt x="106" y="299"/>
                </a:cubicBezTo>
                <a:cubicBezTo>
                  <a:pt x="56" y="376"/>
                  <a:pt x="21" y="465"/>
                  <a:pt x="7" y="560"/>
                </a:cubicBezTo>
                <a:cubicBezTo>
                  <a:pt x="5" y="572"/>
                  <a:pt x="4" y="584"/>
                  <a:pt x="3" y="596"/>
                </a:cubicBezTo>
                <a:cubicBezTo>
                  <a:pt x="1" y="616"/>
                  <a:pt x="0" y="637"/>
                  <a:pt x="0" y="657"/>
                </a:cubicBezTo>
                <a:cubicBezTo>
                  <a:pt x="0" y="733"/>
                  <a:pt x="13" y="806"/>
                  <a:pt x="36" y="873"/>
                </a:cubicBezTo>
                <a:cubicBezTo>
                  <a:pt x="40" y="885"/>
                  <a:pt x="44" y="896"/>
                  <a:pt x="49" y="907"/>
                </a:cubicBezTo>
                <a:cubicBezTo>
                  <a:pt x="85" y="995"/>
                  <a:pt x="140" y="1073"/>
                  <a:pt x="208" y="1137"/>
                </a:cubicBezTo>
                <a:cubicBezTo>
                  <a:pt x="217" y="1145"/>
                  <a:pt x="226" y="1153"/>
                  <a:pt x="235" y="1161"/>
                </a:cubicBezTo>
                <a:cubicBezTo>
                  <a:pt x="306" y="1221"/>
                  <a:pt x="390" y="1266"/>
                  <a:pt x="482" y="1291"/>
                </a:cubicBezTo>
                <a:cubicBezTo>
                  <a:pt x="494" y="1294"/>
                  <a:pt x="506" y="1297"/>
                  <a:pt x="517" y="1300"/>
                </a:cubicBezTo>
                <a:cubicBezTo>
                  <a:pt x="563" y="1310"/>
                  <a:pt x="609" y="1315"/>
                  <a:pt x="657" y="1315"/>
                </a:cubicBezTo>
                <a:cubicBezTo>
                  <a:pt x="705" y="1315"/>
                  <a:pt x="752" y="1310"/>
                  <a:pt x="797" y="1300"/>
                </a:cubicBezTo>
                <a:cubicBezTo>
                  <a:pt x="809" y="1297"/>
                  <a:pt x="821" y="1294"/>
                  <a:pt x="832" y="1291"/>
                </a:cubicBezTo>
                <a:cubicBezTo>
                  <a:pt x="924" y="1266"/>
                  <a:pt x="1008" y="1221"/>
                  <a:pt x="1080" y="1161"/>
                </a:cubicBezTo>
                <a:cubicBezTo>
                  <a:pt x="1089" y="1153"/>
                  <a:pt x="1098" y="1145"/>
                  <a:pt x="1107" y="1137"/>
                </a:cubicBezTo>
                <a:cubicBezTo>
                  <a:pt x="1175" y="1073"/>
                  <a:pt x="1229" y="995"/>
                  <a:pt x="1266" y="907"/>
                </a:cubicBezTo>
                <a:cubicBezTo>
                  <a:pt x="1270" y="896"/>
                  <a:pt x="1274" y="885"/>
                  <a:pt x="1278" y="873"/>
                </a:cubicBezTo>
                <a:cubicBezTo>
                  <a:pt x="1302" y="806"/>
                  <a:pt x="1315" y="733"/>
                  <a:pt x="1315" y="657"/>
                </a:cubicBezTo>
                <a:cubicBezTo>
                  <a:pt x="1315" y="637"/>
                  <a:pt x="1314" y="616"/>
                  <a:pt x="1312" y="596"/>
                </a:cubicBezTo>
                <a:close/>
                <a:moveTo>
                  <a:pt x="657" y="1205"/>
                </a:moveTo>
                <a:cubicBezTo>
                  <a:pt x="355" y="1205"/>
                  <a:pt x="110" y="959"/>
                  <a:pt x="110" y="657"/>
                </a:cubicBezTo>
                <a:cubicBezTo>
                  <a:pt x="110" y="355"/>
                  <a:pt x="355" y="110"/>
                  <a:pt x="657" y="110"/>
                </a:cubicBezTo>
                <a:cubicBezTo>
                  <a:pt x="960" y="110"/>
                  <a:pt x="1205" y="355"/>
                  <a:pt x="1205" y="657"/>
                </a:cubicBezTo>
                <a:cubicBezTo>
                  <a:pt x="1205" y="959"/>
                  <a:pt x="960" y="1205"/>
                  <a:pt x="657" y="1205"/>
                </a:cubicBezTo>
                <a:close/>
              </a:path>
            </a:pathLst>
          </a:cu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30" name="Oval 20">
            <a:extLst>
              <a:ext uri="{FF2B5EF4-FFF2-40B4-BE49-F238E27FC236}">
                <a16:creationId xmlns:a16="http://schemas.microsoft.com/office/drawing/2014/main" id="{EF7E276F-E820-8D44-A6E9-86518441C0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87543" y="2954622"/>
            <a:ext cx="1759352" cy="175935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tx2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801688" eaLnBrk="0" hangingPunct="0">
              <a:lnSpc>
                <a:spcPts val="2080"/>
              </a:lnSpc>
            </a:pPr>
            <a:r>
              <a:rPr lang="en-US" sz="1200" b="1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OPTIMAL</a:t>
            </a:r>
            <a:br>
              <a:rPr lang="en-US" sz="1200" b="1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en-US" sz="1200" b="1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WORKFORCE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A0CAF2-CBEC-604B-9AE9-6DA184D3757A}"/>
              </a:ext>
            </a:extLst>
          </p:cNvPr>
          <p:cNvGrpSpPr/>
          <p:nvPr/>
        </p:nvGrpSpPr>
        <p:grpSpPr>
          <a:xfrm>
            <a:off x="4982312" y="2758791"/>
            <a:ext cx="2168247" cy="2151013"/>
            <a:chOff x="4982312" y="2758791"/>
            <a:chExt cx="2168247" cy="2151013"/>
          </a:xfrm>
        </p:grpSpPr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B470F473-D975-FA40-9AD2-C4C12C08A7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5606" y="2758791"/>
              <a:ext cx="354064" cy="159798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130" y="102"/>
                </a:cxn>
                <a:cxn ang="0">
                  <a:pos x="0" y="55"/>
                </a:cxn>
                <a:cxn ang="0">
                  <a:pos x="226" y="0"/>
                </a:cxn>
              </a:cxnLst>
              <a:rect l="0" t="0" r="r" b="b"/>
              <a:pathLst>
                <a:path w="226" h="102">
                  <a:moveTo>
                    <a:pt x="226" y="0"/>
                  </a:moveTo>
                  <a:lnTo>
                    <a:pt x="130" y="102"/>
                  </a:lnTo>
                  <a:lnTo>
                    <a:pt x="0" y="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80975" indent="-180975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</a:pPr>
              <a:endParaRPr 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C9ECFC3-3175-3843-BAE1-95BEF1D479B8}"/>
                </a:ext>
              </a:extLst>
            </p:cNvPr>
            <p:cNvSpPr>
              <a:spLocks/>
            </p:cNvSpPr>
            <p:nvPr/>
          </p:nvSpPr>
          <p:spPr bwMode="gray">
            <a:xfrm>
              <a:off x="5223577" y="2920156"/>
              <a:ext cx="271031" cy="239698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137" y="133"/>
                </a:cxn>
                <a:cxn ang="0">
                  <a:pos x="0" y="153"/>
                </a:cxn>
                <a:cxn ang="0">
                  <a:pos x="173" y="0"/>
                </a:cxn>
              </a:cxnLst>
              <a:rect l="0" t="0" r="r" b="b"/>
              <a:pathLst>
                <a:path w="173" h="153">
                  <a:moveTo>
                    <a:pt x="173" y="0"/>
                  </a:moveTo>
                  <a:lnTo>
                    <a:pt x="137" y="133"/>
                  </a:lnTo>
                  <a:lnTo>
                    <a:pt x="0" y="15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80975" indent="-180975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</a:pPr>
              <a:endParaRPr 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5E801CE0-3357-5A44-8907-621EF497ABCA}"/>
                </a:ext>
              </a:extLst>
            </p:cNvPr>
            <p:cNvSpPr>
              <a:spLocks/>
            </p:cNvSpPr>
            <p:nvPr/>
          </p:nvSpPr>
          <p:spPr bwMode="gray">
            <a:xfrm>
              <a:off x="5004245" y="3291453"/>
              <a:ext cx="173899" cy="33996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1" y="135"/>
                </a:cxn>
                <a:cxn ang="0">
                  <a:pos x="0" y="217"/>
                </a:cxn>
                <a:cxn ang="0">
                  <a:pos x="82" y="0"/>
                </a:cxn>
              </a:cxnLst>
              <a:rect l="0" t="0" r="r" b="b"/>
              <a:pathLst>
                <a:path w="111" h="217">
                  <a:moveTo>
                    <a:pt x="82" y="0"/>
                  </a:moveTo>
                  <a:lnTo>
                    <a:pt x="111" y="135"/>
                  </a:lnTo>
                  <a:lnTo>
                    <a:pt x="0" y="21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80975" indent="-180975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</a:pPr>
              <a:endParaRPr 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A9F59BCF-B73D-E846-A45A-572A9B92C0E3}"/>
                </a:ext>
              </a:extLst>
            </p:cNvPr>
            <p:cNvSpPr>
              <a:spLocks/>
            </p:cNvSpPr>
            <p:nvPr/>
          </p:nvSpPr>
          <p:spPr bwMode="gray">
            <a:xfrm>
              <a:off x="4982312" y="3789648"/>
              <a:ext cx="142566" cy="360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106"/>
                </a:cxn>
                <a:cxn ang="0">
                  <a:pos x="29" y="230"/>
                </a:cxn>
                <a:cxn ang="0">
                  <a:pos x="0" y="0"/>
                </a:cxn>
              </a:cxnLst>
              <a:rect l="0" t="0" r="r" b="b"/>
              <a:pathLst>
                <a:path w="91" h="230">
                  <a:moveTo>
                    <a:pt x="0" y="0"/>
                  </a:moveTo>
                  <a:lnTo>
                    <a:pt x="91" y="106"/>
                  </a:lnTo>
                  <a:lnTo>
                    <a:pt x="29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80975" indent="-180975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</a:pPr>
              <a:endParaRPr 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332DCA31-AB55-CF43-AD90-CABC282AF4F3}"/>
                </a:ext>
              </a:extLst>
            </p:cNvPr>
            <p:cNvSpPr>
              <a:spLocks/>
            </p:cNvSpPr>
            <p:nvPr/>
          </p:nvSpPr>
          <p:spPr bwMode="gray">
            <a:xfrm>
              <a:off x="5084144" y="4298809"/>
              <a:ext cx="206798" cy="2992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53"/>
                </a:cxn>
                <a:cxn ang="0">
                  <a:pos x="132" y="191"/>
                </a:cxn>
                <a:cxn ang="0">
                  <a:pos x="0" y="0"/>
                </a:cxn>
              </a:cxnLst>
              <a:rect l="0" t="0" r="r" b="b"/>
              <a:pathLst>
                <a:path w="132" h="191">
                  <a:moveTo>
                    <a:pt x="0" y="0"/>
                  </a:moveTo>
                  <a:lnTo>
                    <a:pt x="129" y="53"/>
                  </a:lnTo>
                  <a:lnTo>
                    <a:pt x="132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80975" indent="-180975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endParaRPr 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FDF6EAF8-E70A-E845-A234-FB2BAE9E87C2}"/>
                </a:ext>
              </a:extLst>
            </p:cNvPr>
            <p:cNvSpPr>
              <a:spLocks/>
            </p:cNvSpPr>
            <p:nvPr/>
          </p:nvSpPr>
          <p:spPr bwMode="gray">
            <a:xfrm>
              <a:off x="5410008" y="4682640"/>
              <a:ext cx="322730" cy="18956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9" y="0"/>
                </a:cxn>
                <a:cxn ang="0">
                  <a:pos x="206" y="121"/>
                </a:cxn>
                <a:cxn ang="0">
                  <a:pos x="0" y="13"/>
                </a:cxn>
              </a:cxnLst>
              <a:rect l="0" t="0" r="r" b="b"/>
              <a:pathLst>
                <a:path w="206" h="121">
                  <a:moveTo>
                    <a:pt x="0" y="13"/>
                  </a:moveTo>
                  <a:lnTo>
                    <a:pt x="139" y="0"/>
                  </a:lnTo>
                  <a:lnTo>
                    <a:pt x="206" y="12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80975" indent="-180975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</a:pPr>
              <a:endParaRPr 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6F1B933-1976-5046-B48C-C6B2C7C855C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86270" y="4792305"/>
              <a:ext cx="363463" cy="117499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115" y="0"/>
                </a:cxn>
                <a:cxn ang="0">
                  <a:pos x="232" y="75"/>
                </a:cxn>
                <a:cxn ang="0">
                  <a:pos x="0" y="75"/>
                </a:cxn>
              </a:cxnLst>
              <a:rect l="0" t="0" r="r" b="b"/>
              <a:pathLst>
                <a:path w="232" h="75">
                  <a:moveTo>
                    <a:pt x="0" y="75"/>
                  </a:moveTo>
                  <a:lnTo>
                    <a:pt x="115" y="0"/>
                  </a:lnTo>
                  <a:lnTo>
                    <a:pt x="23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80975" indent="-180975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</a:pPr>
              <a:endParaRPr 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59673C05-7298-2D4B-88B1-3236EEBD4AFC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3266" y="4682640"/>
              <a:ext cx="322730" cy="189565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67" y="0"/>
                </a:cxn>
                <a:cxn ang="0">
                  <a:pos x="206" y="13"/>
                </a:cxn>
                <a:cxn ang="0">
                  <a:pos x="0" y="121"/>
                </a:cxn>
              </a:cxnLst>
              <a:rect l="0" t="0" r="r" b="b"/>
              <a:pathLst>
                <a:path w="206" h="121">
                  <a:moveTo>
                    <a:pt x="0" y="121"/>
                  </a:moveTo>
                  <a:lnTo>
                    <a:pt x="67" y="0"/>
                  </a:lnTo>
                  <a:lnTo>
                    <a:pt x="206" y="13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80975" indent="-180975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</a:pPr>
              <a:endParaRPr 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A16A2641-9BF4-7748-843D-2393E1EC74F9}"/>
                </a:ext>
              </a:extLst>
            </p:cNvPr>
            <p:cNvSpPr>
              <a:spLocks/>
            </p:cNvSpPr>
            <p:nvPr/>
          </p:nvSpPr>
          <p:spPr bwMode="gray">
            <a:xfrm>
              <a:off x="6843496" y="4298809"/>
              <a:ext cx="206798" cy="299231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3" y="53"/>
                </a:cxn>
                <a:cxn ang="0">
                  <a:pos x="132" y="0"/>
                </a:cxn>
                <a:cxn ang="0">
                  <a:pos x="0" y="191"/>
                </a:cxn>
              </a:cxnLst>
              <a:rect l="0" t="0" r="r" b="b"/>
              <a:pathLst>
                <a:path w="132" h="191">
                  <a:moveTo>
                    <a:pt x="0" y="191"/>
                  </a:moveTo>
                  <a:lnTo>
                    <a:pt x="3" y="53"/>
                  </a:lnTo>
                  <a:lnTo>
                    <a:pt x="132" y="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80975" indent="-180975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</a:pPr>
              <a:endParaRPr 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EE67FDB4-BEAD-9B4D-87A6-64B70FED6169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2694" y="3789648"/>
              <a:ext cx="137865" cy="360330"/>
            </a:xfrm>
            <a:custGeom>
              <a:avLst/>
              <a:gdLst/>
              <a:ahLst/>
              <a:cxnLst>
                <a:cxn ang="0">
                  <a:pos x="60" y="230"/>
                </a:cxn>
                <a:cxn ang="0">
                  <a:pos x="0" y="106"/>
                </a:cxn>
                <a:cxn ang="0">
                  <a:pos x="88" y="0"/>
                </a:cxn>
                <a:cxn ang="0">
                  <a:pos x="60" y="230"/>
                </a:cxn>
              </a:cxnLst>
              <a:rect l="0" t="0" r="r" b="b"/>
              <a:pathLst>
                <a:path w="88" h="230">
                  <a:moveTo>
                    <a:pt x="60" y="230"/>
                  </a:moveTo>
                  <a:lnTo>
                    <a:pt x="0" y="106"/>
                  </a:lnTo>
                  <a:lnTo>
                    <a:pt x="88" y="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80975" indent="-180975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</a:pPr>
              <a:endParaRPr 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CF70F9EF-D81C-3544-B83D-A7E8C7DAA1D9}"/>
                </a:ext>
              </a:extLst>
            </p:cNvPr>
            <p:cNvSpPr>
              <a:spLocks/>
            </p:cNvSpPr>
            <p:nvPr/>
          </p:nvSpPr>
          <p:spPr bwMode="gray">
            <a:xfrm>
              <a:off x="6957861" y="3291453"/>
              <a:ext cx="173899" cy="339964"/>
            </a:xfrm>
            <a:custGeom>
              <a:avLst/>
              <a:gdLst/>
              <a:ahLst/>
              <a:cxnLst>
                <a:cxn ang="0">
                  <a:pos x="111" y="217"/>
                </a:cxn>
                <a:cxn ang="0">
                  <a:pos x="0" y="135"/>
                </a:cxn>
                <a:cxn ang="0">
                  <a:pos x="29" y="0"/>
                </a:cxn>
                <a:cxn ang="0">
                  <a:pos x="111" y="217"/>
                </a:cxn>
              </a:cxnLst>
              <a:rect l="0" t="0" r="r" b="b"/>
              <a:pathLst>
                <a:path w="111" h="217">
                  <a:moveTo>
                    <a:pt x="111" y="217"/>
                  </a:moveTo>
                  <a:lnTo>
                    <a:pt x="0" y="135"/>
                  </a:lnTo>
                  <a:lnTo>
                    <a:pt x="29" y="0"/>
                  </a:lnTo>
                  <a:lnTo>
                    <a:pt x="111" y="217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80975" indent="-180975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</a:pPr>
              <a:endParaRPr 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D97E7ED-B5F9-5441-91A6-01C6F6CBFB03}"/>
                </a:ext>
              </a:extLst>
            </p:cNvPr>
            <p:cNvSpPr>
              <a:spLocks/>
            </p:cNvSpPr>
            <p:nvPr/>
          </p:nvSpPr>
          <p:spPr bwMode="gray">
            <a:xfrm>
              <a:off x="6639831" y="2920156"/>
              <a:ext cx="272598" cy="239698"/>
            </a:xfrm>
            <a:custGeom>
              <a:avLst/>
              <a:gdLst/>
              <a:ahLst/>
              <a:cxnLst>
                <a:cxn ang="0">
                  <a:pos x="174" y="153"/>
                </a:cxn>
                <a:cxn ang="0">
                  <a:pos x="37" y="133"/>
                </a:cxn>
                <a:cxn ang="0">
                  <a:pos x="0" y="0"/>
                </a:cxn>
                <a:cxn ang="0">
                  <a:pos x="174" y="153"/>
                </a:cxn>
              </a:cxnLst>
              <a:rect l="0" t="0" r="r" b="b"/>
              <a:pathLst>
                <a:path w="174" h="153">
                  <a:moveTo>
                    <a:pt x="174" y="153"/>
                  </a:moveTo>
                  <a:lnTo>
                    <a:pt x="37" y="133"/>
                  </a:lnTo>
                  <a:lnTo>
                    <a:pt x="0" y="0"/>
                  </a:lnTo>
                  <a:lnTo>
                    <a:pt x="174" y="153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80975" indent="-180975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</a:pPr>
              <a:endParaRPr lang="en-U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A6026B48-6577-F747-86CB-3259A29E808D}"/>
                </a:ext>
              </a:extLst>
            </p:cNvPr>
            <p:cNvSpPr>
              <a:spLocks/>
            </p:cNvSpPr>
            <p:nvPr/>
          </p:nvSpPr>
          <p:spPr bwMode="gray">
            <a:xfrm>
              <a:off x="6146335" y="2758791"/>
              <a:ext cx="354064" cy="159798"/>
            </a:xfrm>
            <a:custGeom>
              <a:avLst/>
              <a:gdLst/>
              <a:ahLst/>
              <a:cxnLst>
                <a:cxn ang="0">
                  <a:pos x="226" y="55"/>
                </a:cxn>
                <a:cxn ang="0">
                  <a:pos x="94" y="102"/>
                </a:cxn>
                <a:cxn ang="0">
                  <a:pos x="0" y="0"/>
                </a:cxn>
                <a:cxn ang="0">
                  <a:pos x="226" y="55"/>
                </a:cxn>
              </a:cxnLst>
              <a:rect l="0" t="0" r="r" b="b"/>
              <a:pathLst>
                <a:path w="226" h="102">
                  <a:moveTo>
                    <a:pt x="226" y="55"/>
                  </a:moveTo>
                  <a:lnTo>
                    <a:pt x="94" y="102"/>
                  </a:lnTo>
                  <a:lnTo>
                    <a:pt x="0" y="0"/>
                  </a:lnTo>
                  <a:lnTo>
                    <a:pt x="226" y="55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180975" indent="-180975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</a:pPr>
              <a:endParaRPr lang="en-US" sz="105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8" name="Ellipse 89">
            <a:extLst>
              <a:ext uri="{FF2B5EF4-FFF2-40B4-BE49-F238E27FC236}">
                <a16:creationId xmlns:a16="http://schemas.microsoft.com/office/drawing/2014/main" id="{A429B742-DECC-7F4B-93C5-8E45939D904B}"/>
              </a:ext>
            </a:extLst>
          </p:cNvPr>
          <p:cNvSpPr/>
          <p:nvPr/>
        </p:nvSpPr>
        <p:spPr bwMode="gray">
          <a:xfrm>
            <a:off x="4609276" y="2426676"/>
            <a:ext cx="2917452" cy="3000787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spcFirstLastPara="1" tIns="0" numCol="1" rtlCol="0" anchor="t" anchorCtr="0">
            <a:prstTxWarp prst="textArchUp">
              <a:avLst/>
            </a:prstTxWarp>
          </a:bodyPr>
          <a:lstStyle/>
          <a:p>
            <a:pPr algn="ctr"/>
            <a:br>
              <a:rPr lang="en-US" sz="9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</a:br>
            <a:endParaRPr lang="en-US" sz="900" b="1" dirty="0">
              <a:solidFill>
                <a:schemeClr val="tx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tx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tx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tx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tx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tx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tx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9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TALENT MANAGEMENT PLATFORM</a:t>
            </a:r>
          </a:p>
          <a:p>
            <a:pPr algn="ctr"/>
            <a:endParaRPr lang="en-US" sz="900" b="1" dirty="0">
              <a:solidFill>
                <a:schemeClr val="tx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tx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10EB8E-6961-084E-BD6E-81ED0B75F2D0}"/>
              </a:ext>
            </a:extLst>
          </p:cNvPr>
          <p:cNvGrpSpPr/>
          <p:nvPr/>
        </p:nvGrpSpPr>
        <p:grpSpPr>
          <a:xfrm>
            <a:off x="3963988" y="1734201"/>
            <a:ext cx="4204896" cy="4201760"/>
            <a:chOff x="3959042" y="1763698"/>
            <a:chExt cx="4204896" cy="4201760"/>
          </a:xfrm>
          <a:gradFill flip="none" rotWithShape="1">
            <a:gsLst>
              <a:gs pos="37000">
                <a:schemeClr val="bg1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152400" sx="102000" sy="102000" algn="ctr" rotWithShape="0">
              <a:prstClr val="black">
                <a:alpha val="4000"/>
              </a:prstClr>
            </a:outerShdw>
          </a:effectLst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E19E249D-B14A-974C-80BB-0BBACEBBBD66}"/>
                </a:ext>
              </a:extLst>
            </p:cNvPr>
            <p:cNvSpPr>
              <a:spLocks/>
            </p:cNvSpPr>
            <p:nvPr/>
          </p:nvSpPr>
          <p:spPr bwMode="gray">
            <a:xfrm>
              <a:off x="4355405" y="2020629"/>
              <a:ext cx="1030858" cy="1026157"/>
            </a:xfrm>
            <a:custGeom>
              <a:avLst/>
              <a:gdLst/>
              <a:ahLst/>
              <a:cxnLst>
                <a:cxn ang="0">
                  <a:pos x="490" y="302"/>
                </a:cxn>
                <a:cxn ang="0">
                  <a:pos x="442" y="135"/>
                </a:cxn>
                <a:cxn ang="0">
                  <a:pos x="331" y="0"/>
                </a:cxn>
                <a:cxn ang="0">
                  <a:pos x="163" y="117"/>
                </a:cxn>
                <a:cxn ang="0">
                  <a:pos x="136" y="141"/>
                </a:cxn>
                <a:cxn ang="0">
                  <a:pos x="0" y="294"/>
                </a:cxn>
                <a:cxn ang="0">
                  <a:pos x="161" y="364"/>
                </a:cxn>
                <a:cxn ang="0">
                  <a:pos x="281" y="488"/>
                </a:cxn>
                <a:cxn ang="0">
                  <a:pos x="490" y="302"/>
                </a:cxn>
              </a:cxnLst>
              <a:rect l="0" t="0" r="r" b="b"/>
              <a:pathLst>
                <a:path w="490" h="488">
                  <a:moveTo>
                    <a:pt x="490" y="302"/>
                  </a:moveTo>
                  <a:cubicBezTo>
                    <a:pt x="442" y="135"/>
                    <a:pt x="442" y="135"/>
                    <a:pt x="442" y="135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271" y="33"/>
                    <a:pt x="214" y="72"/>
                    <a:pt x="163" y="117"/>
                  </a:cubicBezTo>
                  <a:cubicBezTo>
                    <a:pt x="153" y="124"/>
                    <a:pt x="144" y="132"/>
                    <a:pt x="136" y="141"/>
                  </a:cubicBezTo>
                  <a:cubicBezTo>
                    <a:pt x="85" y="187"/>
                    <a:pt x="40" y="238"/>
                    <a:pt x="0" y="294"/>
                  </a:cubicBezTo>
                  <a:cubicBezTo>
                    <a:pt x="161" y="364"/>
                    <a:pt x="161" y="364"/>
                    <a:pt x="161" y="364"/>
                  </a:cubicBezTo>
                  <a:cubicBezTo>
                    <a:pt x="281" y="488"/>
                    <a:pt x="281" y="488"/>
                    <a:pt x="281" y="488"/>
                  </a:cubicBezTo>
                  <a:cubicBezTo>
                    <a:pt x="336" y="412"/>
                    <a:pt x="408" y="349"/>
                    <a:pt x="490" y="302"/>
                  </a:cubicBezTo>
                  <a:close/>
                </a:path>
              </a:pathLst>
            </a:cu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108000" tIns="0" rIns="0" bIns="0" anchor="ctr"/>
            <a:lstStyle/>
            <a:p>
              <a:pPr algn="ctr" defTabSz="801688" eaLnBrk="0" hangingPunct="0"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Workforce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planning</a:t>
              </a: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E44B0EAA-684C-3A41-9CB1-039E6ABE34AF}"/>
                </a:ext>
              </a:extLst>
            </p:cNvPr>
            <p:cNvSpPr>
              <a:spLocks/>
            </p:cNvSpPr>
            <p:nvPr/>
          </p:nvSpPr>
          <p:spPr bwMode="gray">
            <a:xfrm>
              <a:off x="5119931" y="1763698"/>
              <a:ext cx="980725" cy="858525"/>
            </a:xfrm>
            <a:custGeom>
              <a:avLst/>
              <a:gdLst/>
              <a:ahLst/>
              <a:cxnLst>
                <a:cxn ang="0">
                  <a:pos x="466" y="170"/>
                </a:cxn>
                <a:cxn ang="0">
                  <a:pos x="430" y="0"/>
                </a:cxn>
                <a:cxn ang="0">
                  <a:pos x="227" y="24"/>
                </a:cxn>
                <a:cxn ang="0">
                  <a:pos x="192" y="33"/>
                </a:cxn>
                <a:cxn ang="0">
                  <a:pos x="0" y="105"/>
                </a:cxn>
                <a:cxn ang="0">
                  <a:pos x="107" y="244"/>
                </a:cxn>
                <a:cxn ang="0">
                  <a:pos x="159" y="408"/>
                </a:cxn>
                <a:cxn ang="0">
                  <a:pos x="430" y="341"/>
                </a:cxn>
                <a:cxn ang="0">
                  <a:pos x="466" y="170"/>
                </a:cxn>
              </a:cxnLst>
              <a:rect l="0" t="0" r="r" b="b"/>
              <a:pathLst>
                <a:path w="466" h="408">
                  <a:moveTo>
                    <a:pt x="466" y="170"/>
                  </a:moveTo>
                  <a:cubicBezTo>
                    <a:pt x="430" y="0"/>
                    <a:pt x="430" y="0"/>
                    <a:pt x="430" y="0"/>
                  </a:cubicBezTo>
                  <a:cubicBezTo>
                    <a:pt x="360" y="1"/>
                    <a:pt x="292" y="9"/>
                    <a:pt x="227" y="24"/>
                  </a:cubicBezTo>
                  <a:cubicBezTo>
                    <a:pt x="215" y="27"/>
                    <a:pt x="203" y="30"/>
                    <a:pt x="192" y="33"/>
                  </a:cubicBezTo>
                  <a:cubicBezTo>
                    <a:pt x="125" y="50"/>
                    <a:pt x="61" y="75"/>
                    <a:pt x="0" y="105"/>
                  </a:cubicBezTo>
                  <a:cubicBezTo>
                    <a:pt x="107" y="244"/>
                    <a:pt x="107" y="244"/>
                    <a:pt x="107" y="244"/>
                  </a:cubicBezTo>
                  <a:cubicBezTo>
                    <a:pt x="159" y="408"/>
                    <a:pt x="159" y="408"/>
                    <a:pt x="159" y="408"/>
                  </a:cubicBezTo>
                  <a:cubicBezTo>
                    <a:pt x="241" y="367"/>
                    <a:pt x="333" y="343"/>
                    <a:pt x="430" y="341"/>
                  </a:cubicBezTo>
                  <a:lnTo>
                    <a:pt x="466" y="170"/>
                  </a:lnTo>
                  <a:close/>
                </a:path>
              </a:pathLst>
            </a:cu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144000" tIns="0" rIns="0" bIns="108000" anchor="ctr"/>
            <a:lstStyle/>
            <a:p>
              <a:pPr algn="ctr" defTabSz="801688" eaLnBrk="0" hangingPunct="0"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Talent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analytics</a:t>
              </a: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C5A18F3-744D-1744-A286-0AA56FBF8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6100656" y="1763698"/>
              <a:ext cx="907092" cy="858525"/>
            </a:xfrm>
            <a:custGeom>
              <a:avLst/>
              <a:gdLst/>
              <a:ahLst/>
              <a:cxnLst>
                <a:cxn ang="0">
                  <a:pos x="383" y="273"/>
                </a:cxn>
                <a:cxn ang="0">
                  <a:pos x="431" y="105"/>
                </a:cxn>
                <a:cxn ang="0">
                  <a:pos x="239" y="33"/>
                </a:cxn>
                <a:cxn ang="0">
                  <a:pos x="204" y="24"/>
                </a:cxn>
                <a:cxn ang="0">
                  <a:pos x="0" y="0"/>
                </a:cxn>
                <a:cxn ang="0">
                  <a:pos x="30" y="172"/>
                </a:cxn>
                <a:cxn ang="0">
                  <a:pos x="0" y="341"/>
                </a:cxn>
                <a:cxn ang="0">
                  <a:pos x="272" y="408"/>
                </a:cxn>
                <a:cxn ang="0">
                  <a:pos x="383" y="273"/>
                </a:cxn>
              </a:cxnLst>
              <a:rect l="0" t="0" r="r" b="b"/>
              <a:pathLst>
                <a:path w="431" h="408">
                  <a:moveTo>
                    <a:pt x="383" y="273"/>
                  </a:moveTo>
                  <a:cubicBezTo>
                    <a:pt x="431" y="105"/>
                    <a:pt x="431" y="105"/>
                    <a:pt x="431" y="105"/>
                  </a:cubicBezTo>
                  <a:cubicBezTo>
                    <a:pt x="370" y="75"/>
                    <a:pt x="306" y="50"/>
                    <a:pt x="239" y="33"/>
                  </a:cubicBezTo>
                  <a:cubicBezTo>
                    <a:pt x="227" y="30"/>
                    <a:pt x="216" y="27"/>
                    <a:pt x="204" y="24"/>
                  </a:cubicBezTo>
                  <a:cubicBezTo>
                    <a:pt x="138" y="9"/>
                    <a:pt x="70" y="1"/>
                    <a:pt x="0" y="0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98" y="343"/>
                    <a:pt x="190" y="367"/>
                    <a:pt x="272" y="408"/>
                  </a:cubicBezTo>
                  <a:lnTo>
                    <a:pt x="383" y="273"/>
                  </a:lnTo>
                  <a:close/>
                </a:path>
              </a:pathLst>
            </a:cu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0" rIns="108000" bIns="108000" anchor="ctr"/>
            <a:lstStyle/>
            <a:p>
              <a:pPr algn="ctr" defTabSz="801688" eaLnBrk="0" hangingPunct="0"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Talent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sourcing</a:t>
              </a: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E74E4C76-AF6D-994B-AB74-63B7519EF18B}"/>
                </a:ext>
              </a:extLst>
            </p:cNvPr>
            <p:cNvSpPr>
              <a:spLocks/>
            </p:cNvSpPr>
            <p:nvPr/>
          </p:nvSpPr>
          <p:spPr bwMode="gray">
            <a:xfrm>
              <a:off x="6739850" y="2020629"/>
              <a:ext cx="1030858" cy="1026157"/>
            </a:xfrm>
            <a:custGeom>
              <a:avLst/>
              <a:gdLst/>
              <a:ahLst/>
              <a:cxnLst>
                <a:cxn ang="0">
                  <a:pos x="209" y="488"/>
                </a:cxn>
                <a:cxn ang="0">
                  <a:pos x="370" y="421"/>
                </a:cxn>
                <a:cxn ang="0">
                  <a:pos x="490" y="294"/>
                </a:cxn>
                <a:cxn ang="0">
                  <a:pos x="354" y="141"/>
                </a:cxn>
                <a:cxn ang="0">
                  <a:pos x="327" y="117"/>
                </a:cxn>
                <a:cxn ang="0">
                  <a:pos x="158" y="0"/>
                </a:cxn>
                <a:cxn ang="0">
                  <a:pos x="109" y="169"/>
                </a:cxn>
                <a:cxn ang="0">
                  <a:pos x="0" y="302"/>
                </a:cxn>
                <a:cxn ang="0">
                  <a:pos x="209" y="488"/>
                </a:cxn>
              </a:cxnLst>
              <a:rect l="0" t="0" r="r" b="b"/>
              <a:pathLst>
                <a:path w="490" h="488">
                  <a:moveTo>
                    <a:pt x="209" y="488"/>
                  </a:moveTo>
                  <a:cubicBezTo>
                    <a:pt x="370" y="421"/>
                    <a:pt x="370" y="421"/>
                    <a:pt x="370" y="421"/>
                  </a:cubicBezTo>
                  <a:cubicBezTo>
                    <a:pt x="490" y="294"/>
                    <a:pt x="490" y="294"/>
                    <a:pt x="490" y="294"/>
                  </a:cubicBezTo>
                  <a:cubicBezTo>
                    <a:pt x="450" y="238"/>
                    <a:pt x="404" y="187"/>
                    <a:pt x="354" y="141"/>
                  </a:cubicBezTo>
                  <a:cubicBezTo>
                    <a:pt x="345" y="132"/>
                    <a:pt x="336" y="125"/>
                    <a:pt x="327" y="117"/>
                  </a:cubicBezTo>
                  <a:cubicBezTo>
                    <a:pt x="275" y="72"/>
                    <a:pt x="219" y="33"/>
                    <a:pt x="158" y="0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2" y="349"/>
                    <a:pt x="153" y="412"/>
                    <a:pt x="209" y="488"/>
                  </a:cubicBezTo>
                  <a:close/>
                </a:path>
              </a:pathLst>
            </a:cu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72000" rIns="36000" bIns="0" anchor="ctr"/>
            <a:lstStyle/>
            <a:p>
              <a:pPr algn="ctr" defTabSz="801688" eaLnBrk="0" hangingPunct="0"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Contingent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Labor pro-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curement</a:t>
              </a: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56BB81B-9FB2-0A45-9B3D-C2688D7E02EE}"/>
                </a:ext>
              </a:extLst>
            </p:cNvPr>
            <p:cNvSpPr>
              <a:spLocks/>
            </p:cNvSpPr>
            <p:nvPr/>
          </p:nvSpPr>
          <p:spPr bwMode="gray">
            <a:xfrm>
              <a:off x="3980975" y="2702122"/>
              <a:ext cx="921192" cy="957225"/>
            </a:xfrm>
            <a:custGeom>
              <a:avLst/>
              <a:gdLst/>
              <a:ahLst/>
              <a:cxnLst>
                <a:cxn ang="0">
                  <a:pos x="318" y="67"/>
                </a:cxn>
                <a:cxn ang="0">
                  <a:pos x="157" y="0"/>
                </a:cxn>
                <a:cxn ang="0">
                  <a:pos x="62" y="181"/>
                </a:cxn>
                <a:cxn ang="0">
                  <a:pos x="49" y="215"/>
                </a:cxn>
                <a:cxn ang="0">
                  <a:pos x="0" y="414"/>
                </a:cxn>
                <a:cxn ang="0">
                  <a:pos x="178" y="401"/>
                </a:cxn>
                <a:cxn ang="0">
                  <a:pos x="339" y="455"/>
                </a:cxn>
                <a:cxn ang="0">
                  <a:pos x="438" y="194"/>
                </a:cxn>
                <a:cxn ang="0">
                  <a:pos x="318" y="67"/>
                </a:cxn>
              </a:cxnLst>
              <a:rect l="0" t="0" r="r" b="b"/>
              <a:pathLst>
                <a:path w="438" h="455">
                  <a:moveTo>
                    <a:pt x="318" y="67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19" y="56"/>
                    <a:pt x="87" y="117"/>
                    <a:pt x="62" y="181"/>
                  </a:cubicBezTo>
                  <a:cubicBezTo>
                    <a:pt x="57" y="192"/>
                    <a:pt x="53" y="203"/>
                    <a:pt x="49" y="215"/>
                  </a:cubicBezTo>
                  <a:cubicBezTo>
                    <a:pt x="26" y="278"/>
                    <a:pt x="10" y="345"/>
                    <a:pt x="0" y="414"/>
                  </a:cubicBezTo>
                  <a:cubicBezTo>
                    <a:pt x="178" y="401"/>
                    <a:pt x="178" y="401"/>
                    <a:pt x="178" y="401"/>
                  </a:cubicBezTo>
                  <a:cubicBezTo>
                    <a:pt x="339" y="455"/>
                    <a:pt x="339" y="455"/>
                    <a:pt x="339" y="455"/>
                  </a:cubicBezTo>
                  <a:cubicBezTo>
                    <a:pt x="353" y="360"/>
                    <a:pt x="388" y="271"/>
                    <a:pt x="438" y="194"/>
                  </a:cubicBezTo>
                  <a:lnTo>
                    <a:pt x="318" y="67"/>
                  </a:lnTo>
                  <a:close/>
                </a:path>
              </a:pathLst>
            </a:cu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72000" rIns="0" bIns="0" anchor="ctr"/>
            <a:lstStyle/>
            <a:p>
              <a:pPr algn="ctr" defTabSz="801688" eaLnBrk="0" hangingPunct="0"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Assessment</a:t>
              </a: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D7CA469-72C9-E74D-8CD6-EA8C0BA37BA6}"/>
                </a:ext>
              </a:extLst>
            </p:cNvPr>
            <p:cNvSpPr>
              <a:spLocks/>
            </p:cNvSpPr>
            <p:nvPr/>
          </p:nvSpPr>
          <p:spPr bwMode="gray">
            <a:xfrm>
              <a:off x="3959042" y="3615480"/>
              <a:ext cx="795860" cy="957225"/>
            </a:xfrm>
            <a:custGeom>
              <a:avLst/>
              <a:gdLst/>
              <a:ahLst/>
              <a:cxnLst>
                <a:cxn ang="0">
                  <a:pos x="345" y="57"/>
                </a:cxn>
                <a:cxn ang="0">
                  <a:pos x="180" y="0"/>
                </a:cxn>
                <a:cxn ang="0">
                  <a:pos x="6" y="16"/>
                </a:cxn>
                <a:cxn ang="0">
                  <a:pos x="0" y="118"/>
                </a:cxn>
                <a:cxn ang="0">
                  <a:pos x="6" y="221"/>
                </a:cxn>
                <a:cxn ang="0">
                  <a:pos x="10" y="256"/>
                </a:cxn>
                <a:cxn ang="0">
                  <a:pos x="59" y="455"/>
                </a:cxn>
                <a:cxn ang="0">
                  <a:pos x="208" y="363"/>
                </a:cxn>
                <a:cxn ang="0">
                  <a:pos x="378" y="334"/>
                </a:cxn>
                <a:cxn ang="0">
                  <a:pos x="342" y="118"/>
                </a:cxn>
                <a:cxn ang="0">
                  <a:pos x="345" y="57"/>
                </a:cxn>
              </a:cxnLst>
              <a:rect l="0" t="0" r="r" b="b"/>
              <a:pathLst>
                <a:path w="378" h="455">
                  <a:moveTo>
                    <a:pt x="345" y="57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" y="49"/>
                    <a:pt x="0" y="83"/>
                    <a:pt x="0" y="118"/>
                  </a:cubicBezTo>
                  <a:cubicBezTo>
                    <a:pt x="0" y="153"/>
                    <a:pt x="2" y="187"/>
                    <a:pt x="6" y="221"/>
                  </a:cubicBezTo>
                  <a:cubicBezTo>
                    <a:pt x="7" y="233"/>
                    <a:pt x="8" y="244"/>
                    <a:pt x="10" y="256"/>
                  </a:cubicBezTo>
                  <a:cubicBezTo>
                    <a:pt x="20" y="325"/>
                    <a:pt x="36" y="392"/>
                    <a:pt x="59" y="455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378" y="334"/>
                    <a:pt x="378" y="334"/>
                    <a:pt x="378" y="334"/>
                  </a:cubicBezTo>
                  <a:cubicBezTo>
                    <a:pt x="355" y="267"/>
                    <a:pt x="342" y="194"/>
                    <a:pt x="342" y="118"/>
                  </a:cubicBezTo>
                  <a:cubicBezTo>
                    <a:pt x="342" y="97"/>
                    <a:pt x="343" y="77"/>
                    <a:pt x="345" y="57"/>
                  </a:cubicBezTo>
                  <a:close/>
                </a:path>
              </a:pathLst>
            </a:cu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0" rIns="36000" bIns="108000" anchor="ctr"/>
            <a:lstStyle/>
            <a:p>
              <a:pPr algn="ctr" defTabSz="801688" eaLnBrk="0" hangingPunct="0"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Reporting</a:t>
              </a: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32A8186B-6CEB-464C-ABB2-435D39127FCF}"/>
                </a:ext>
              </a:extLst>
            </p:cNvPr>
            <p:cNvSpPr>
              <a:spLocks/>
            </p:cNvSpPr>
            <p:nvPr/>
          </p:nvSpPr>
          <p:spPr bwMode="gray">
            <a:xfrm>
              <a:off x="4111007" y="4389406"/>
              <a:ext cx="1005791" cy="1023024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147" y="27"/>
                </a:cxn>
                <a:cxn ang="0">
                  <a:pos x="0" y="121"/>
                </a:cxn>
                <a:cxn ang="0">
                  <a:pos x="95" y="303"/>
                </a:cxn>
                <a:cxn ang="0">
                  <a:pos x="116" y="332"/>
                </a:cxn>
                <a:cxn ang="0">
                  <a:pos x="252" y="486"/>
                </a:cxn>
                <a:cxn ang="0">
                  <a:pos x="340" y="333"/>
                </a:cxn>
                <a:cxn ang="0">
                  <a:pos x="478" y="230"/>
                </a:cxn>
                <a:cxn ang="0">
                  <a:pos x="319" y="0"/>
                </a:cxn>
              </a:cxnLst>
              <a:rect l="0" t="0" r="r" b="b"/>
              <a:pathLst>
                <a:path w="478" h="486">
                  <a:moveTo>
                    <a:pt x="319" y="0"/>
                  </a:moveTo>
                  <a:cubicBezTo>
                    <a:pt x="147" y="27"/>
                    <a:pt x="147" y="27"/>
                    <a:pt x="147" y="2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5" y="185"/>
                    <a:pt x="57" y="246"/>
                    <a:pt x="95" y="303"/>
                  </a:cubicBezTo>
                  <a:cubicBezTo>
                    <a:pt x="102" y="313"/>
                    <a:pt x="109" y="322"/>
                    <a:pt x="116" y="332"/>
                  </a:cubicBezTo>
                  <a:cubicBezTo>
                    <a:pt x="156" y="388"/>
                    <a:pt x="201" y="439"/>
                    <a:pt x="252" y="486"/>
                  </a:cubicBezTo>
                  <a:cubicBezTo>
                    <a:pt x="340" y="333"/>
                    <a:pt x="340" y="333"/>
                    <a:pt x="340" y="333"/>
                  </a:cubicBezTo>
                  <a:cubicBezTo>
                    <a:pt x="478" y="230"/>
                    <a:pt x="478" y="230"/>
                    <a:pt x="478" y="230"/>
                  </a:cubicBezTo>
                  <a:cubicBezTo>
                    <a:pt x="410" y="166"/>
                    <a:pt x="355" y="88"/>
                    <a:pt x="319" y="0"/>
                  </a:cubicBezTo>
                  <a:close/>
                </a:path>
              </a:pathLst>
            </a:cu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0" rIns="0" bIns="288000" anchor="ctr"/>
            <a:lstStyle/>
            <a:p>
              <a:pPr algn="ctr" defTabSz="801688" eaLnBrk="0" hangingPunct="0"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Goals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management</a:t>
              </a: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D56AB1B1-79C4-EA4C-BC8E-F33DD47A2DA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98502" y="4923634"/>
              <a:ext cx="994825" cy="972891"/>
            </a:xfrm>
            <a:custGeom>
              <a:avLst/>
              <a:gdLst/>
              <a:ahLst/>
              <a:cxnLst>
                <a:cxn ang="0">
                  <a:pos x="86" y="104"/>
                </a:cxn>
                <a:cxn ang="0">
                  <a:pos x="0" y="255"/>
                </a:cxn>
                <a:cxn ang="0">
                  <a:pos x="168" y="372"/>
                </a:cxn>
                <a:cxn ang="0">
                  <a:pos x="200" y="389"/>
                </a:cxn>
                <a:cxn ang="0">
                  <a:pos x="392" y="462"/>
                </a:cxn>
                <a:cxn ang="0">
                  <a:pos x="397" y="285"/>
                </a:cxn>
                <a:cxn ang="0">
                  <a:pos x="473" y="130"/>
                </a:cxn>
                <a:cxn ang="0">
                  <a:pos x="226" y="0"/>
                </a:cxn>
                <a:cxn ang="0">
                  <a:pos x="86" y="104"/>
                </a:cxn>
              </a:cxnLst>
              <a:rect l="0" t="0" r="r" b="b"/>
              <a:pathLst>
                <a:path w="473" h="462">
                  <a:moveTo>
                    <a:pt x="86" y="104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51" y="300"/>
                    <a:pt x="108" y="339"/>
                    <a:pt x="168" y="372"/>
                  </a:cubicBezTo>
                  <a:cubicBezTo>
                    <a:pt x="179" y="378"/>
                    <a:pt x="189" y="383"/>
                    <a:pt x="200" y="389"/>
                  </a:cubicBezTo>
                  <a:cubicBezTo>
                    <a:pt x="261" y="419"/>
                    <a:pt x="325" y="444"/>
                    <a:pt x="392" y="462"/>
                  </a:cubicBezTo>
                  <a:cubicBezTo>
                    <a:pt x="397" y="285"/>
                    <a:pt x="397" y="285"/>
                    <a:pt x="397" y="285"/>
                  </a:cubicBezTo>
                  <a:cubicBezTo>
                    <a:pt x="473" y="130"/>
                    <a:pt x="473" y="130"/>
                    <a:pt x="473" y="130"/>
                  </a:cubicBezTo>
                  <a:cubicBezTo>
                    <a:pt x="381" y="105"/>
                    <a:pt x="297" y="60"/>
                    <a:pt x="226" y="0"/>
                  </a:cubicBezTo>
                  <a:lnTo>
                    <a:pt x="86" y="104"/>
                  </a:lnTo>
                  <a:close/>
                </a:path>
              </a:pathLst>
            </a:cu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36000" tIns="0" rIns="36000" bIns="108000" anchor="ctr"/>
            <a:lstStyle/>
            <a:p>
              <a:pPr algn="ctr" defTabSz="801688" eaLnBrk="0" hangingPunct="0"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Internal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mobility</a:t>
              </a: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5360FA99-CBEF-7F41-8421-2936CCE4C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222379" y="2702122"/>
              <a:ext cx="922759" cy="988558"/>
            </a:xfrm>
            <a:custGeom>
              <a:avLst/>
              <a:gdLst/>
              <a:ahLst/>
              <a:cxnLst>
                <a:cxn ang="0">
                  <a:pos x="273" y="470"/>
                </a:cxn>
                <a:cxn ang="0">
                  <a:pos x="439" y="414"/>
                </a:cxn>
                <a:cxn ang="0">
                  <a:pos x="390" y="215"/>
                </a:cxn>
                <a:cxn ang="0">
                  <a:pos x="377" y="181"/>
                </a:cxn>
                <a:cxn ang="0">
                  <a:pos x="281" y="0"/>
                </a:cxn>
                <a:cxn ang="0">
                  <a:pos x="160" y="128"/>
                </a:cxn>
                <a:cxn ang="0">
                  <a:pos x="0" y="194"/>
                </a:cxn>
                <a:cxn ang="0">
                  <a:pos x="100" y="455"/>
                </a:cxn>
                <a:cxn ang="0">
                  <a:pos x="273" y="470"/>
                </a:cxn>
              </a:cxnLst>
              <a:rect l="0" t="0" r="r" b="b"/>
              <a:pathLst>
                <a:path w="439" h="470">
                  <a:moveTo>
                    <a:pt x="273" y="470"/>
                  </a:moveTo>
                  <a:cubicBezTo>
                    <a:pt x="439" y="414"/>
                    <a:pt x="439" y="414"/>
                    <a:pt x="439" y="414"/>
                  </a:cubicBezTo>
                  <a:cubicBezTo>
                    <a:pt x="429" y="345"/>
                    <a:pt x="412" y="278"/>
                    <a:pt x="390" y="215"/>
                  </a:cubicBezTo>
                  <a:cubicBezTo>
                    <a:pt x="386" y="203"/>
                    <a:pt x="381" y="192"/>
                    <a:pt x="377" y="181"/>
                  </a:cubicBezTo>
                  <a:cubicBezTo>
                    <a:pt x="351" y="117"/>
                    <a:pt x="319" y="56"/>
                    <a:pt x="281" y="0"/>
                  </a:cubicBezTo>
                  <a:cubicBezTo>
                    <a:pt x="160" y="128"/>
                    <a:pt x="160" y="128"/>
                    <a:pt x="160" y="128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1" y="271"/>
                    <a:pt x="86" y="360"/>
                    <a:pt x="100" y="455"/>
                  </a:cubicBezTo>
                  <a:lnTo>
                    <a:pt x="273" y="470"/>
                  </a:lnTo>
                  <a:close/>
                </a:path>
              </a:pathLst>
            </a:cu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144000" rIns="0" bIns="0" anchor="ctr"/>
            <a:lstStyle/>
            <a:p>
              <a:pPr algn="ctr" defTabSz="801688" eaLnBrk="0" hangingPunct="0"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Selection</a:t>
              </a:r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3A288970-9662-8A42-AF5E-221FA584FC9B}"/>
                </a:ext>
              </a:extLst>
            </p:cNvPr>
            <p:cNvSpPr>
              <a:spLocks/>
            </p:cNvSpPr>
            <p:nvPr/>
          </p:nvSpPr>
          <p:spPr bwMode="gray">
            <a:xfrm>
              <a:off x="7369645" y="3648380"/>
              <a:ext cx="794293" cy="924325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206" y="55"/>
                </a:cxn>
                <a:cxn ang="0">
                  <a:pos x="34" y="41"/>
                </a:cxn>
                <a:cxn ang="0">
                  <a:pos x="37" y="102"/>
                </a:cxn>
                <a:cxn ang="0">
                  <a:pos x="0" y="318"/>
                </a:cxn>
                <a:cxn ang="0">
                  <a:pos x="147" y="413"/>
                </a:cxn>
                <a:cxn ang="0">
                  <a:pos x="320" y="439"/>
                </a:cxn>
                <a:cxn ang="0">
                  <a:pos x="369" y="240"/>
                </a:cxn>
                <a:cxn ang="0">
                  <a:pos x="373" y="205"/>
                </a:cxn>
                <a:cxn ang="0">
                  <a:pos x="378" y="102"/>
                </a:cxn>
                <a:cxn ang="0">
                  <a:pos x="373" y="0"/>
                </a:cxn>
              </a:cxnLst>
              <a:rect l="0" t="0" r="r" b="b"/>
              <a:pathLst>
                <a:path w="378" h="439">
                  <a:moveTo>
                    <a:pt x="373" y="0"/>
                  </a:moveTo>
                  <a:cubicBezTo>
                    <a:pt x="206" y="55"/>
                    <a:pt x="206" y="55"/>
                    <a:pt x="206" y="55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6" y="61"/>
                    <a:pt x="37" y="81"/>
                    <a:pt x="37" y="102"/>
                  </a:cubicBezTo>
                  <a:cubicBezTo>
                    <a:pt x="37" y="178"/>
                    <a:pt x="24" y="251"/>
                    <a:pt x="0" y="318"/>
                  </a:cubicBezTo>
                  <a:cubicBezTo>
                    <a:pt x="147" y="413"/>
                    <a:pt x="147" y="413"/>
                    <a:pt x="147" y="413"/>
                  </a:cubicBezTo>
                  <a:cubicBezTo>
                    <a:pt x="320" y="439"/>
                    <a:pt x="320" y="439"/>
                    <a:pt x="320" y="439"/>
                  </a:cubicBezTo>
                  <a:cubicBezTo>
                    <a:pt x="342" y="376"/>
                    <a:pt x="359" y="309"/>
                    <a:pt x="369" y="240"/>
                  </a:cubicBezTo>
                  <a:cubicBezTo>
                    <a:pt x="370" y="228"/>
                    <a:pt x="372" y="217"/>
                    <a:pt x="373" y="205"/>
                  </a:cubicBezTo>
                  <a:cubicBezTo>
                    <a:pt x="376" y="171"/>
                    <a:pt x="378" y="137"/>
                    <a:pt x="378" y="102"/>
                  </a:cubicBezTo>
                  <a:cubicBezTo>
                    <a:pt x="378" y="67"/>
                    <a:pt x="376" y="33"/>
                    <a:pt x="373" y="0"/>
                  </a:cubicBezTo>
                  <a:close/>
                </a:path>
              </a:pathLst>
            </a:cu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36000" tIns="0" rIns="0" bIns="0" anchor="ctr"/>
            <a:lstStyle/>
            <a:p>
              <a:pPr algn="ctr" defTabSz="801688" eaLnBrk="0" hangingPunct="0"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Onboarding</a:t>
              </a: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80E8C9B-B395-0044-B490-1202D2FF2CC4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9314" y="4389406"/>
              <a:ext cx="1005791" cy="1023024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86" y="382"/>
                </a:cxn>
                <a:cxn ang="0">
                  <a:pos x="226" y="486"/>
                </a:cxn>
                <a:cxn ang="0">
                  <a:pos x="362" y="332"/>
                </a:cxn>
                <a:cxn ang="0">
                  <a:pos x="382" y="303"/>
                </a:cxn>
                <a:cxn ang="0">
                  <a:pos x="478" y="121"/>
                </a:cxn>
                <a:cxn ang="0">
                  <a:pos x="303" y="96"/>
                </a:cxn>
                <a:cxn ang="0">
                  <a:pos x="159" y="0"/>
                </a:cxn>
                <a:cxn ang="0">
                  <a:pos x="0" y="230"/>
                </a:cxn>
              </a:cxnLst>
              <a:rect l="0" t="0" r="r" b="b"/>
              <a:pathLst>
                <a:path w="478" h="486">
                  <a:moveTo>
                    <a:pt x="0" y="230"/>
                  </a:moveTo>
                  <a:cubicBezTo>
                    <a:pt x="86" y="382"/>
                    <a:pt x="86" y="382"/>
                    <a:pt x="86" y="382"/>
                  </a:cubicBezTo>
                  <a:cubicBezTo>
                    <a:pt x="226" y="486"/>
                    <a:pt x="226" y="486"/>
                    <a:pt x="226" y="486"/>
                  </a:cubicBezTo>
                  <a:cubicBezTo>
                    <a:pt x="276" y="439"/>
                    <a:pt x="322" y="388"/>
                    <a:pt x="362" y="332"/>
                  </a:cubicBezTo>
                  <a:cubicBezTo>
                    <a:pt x="369" y="322"/>
                    <a:pt x="376" y="313"/>
                    <a:pt x="382" y="303"/>
                  </a:cubicBezTo>
                  <a:cubicBezTo>
                    <a:pt x="420" y="246"/>
                    <a:pt x="452" y="185"/>
                    <a:pt x="478" y="121"/>
                  </a:cubicBezTo>
                  <a:cubicBezTo>
                    <a:pt x="303" y="96"/>
                    <a:pt x="303" y="96"/>
                    <a:pt x="303" y="96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22" y="88"/>
                    <a:pt x="68" y="166"/>
                    <a:pt x="0" y="230"/>
                  </a:cubicBezTo>
                  <a:close/>
                </a:path>
              </a:pathLst>
            </a:cu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0" rIns="72000" bIns="144000" anchor="ctr"/>
            <a:lstStyle/>
            <a:p>
              <a:pPr algn="ctr" defTabSz="801688" eaLnBrk="0" hangingPunct="0">
                <a:lnSpc>
                  <a:spcPts val="1040"/>
                </a:lnSpc>
              </a:pPr>
              <a:endParaRPr lang="en-US" sz="7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  <a:p>
              <a:pPr algn="ctr" defTabSz="801688" eaLnBrk="0" hangingPunct="0"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Performance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management</a:t>
              </a: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3E69AAC6-744D-B442-B2CA-42B04A92D7B2}"/>
                </a:ext>
              </a:extLst>
            </p:cNvPr>
            <p:cNvSpPr>
              <a:spLocks/>
            </p:cNvSpPr>
            <p:nvPr/>
          </p:nvSpPr>
          <p:spPr bwMode="gray">
            <a:xfrm>
              <a:off x="6429653" y="4923634"/>
              <a:ext cx="997958" cy="972891"/>
            </a:xfrm>
            <a:custGeom>
              <a:avLst/>
              <a:gdLst/>
              <a:ahLst/>
              <a:cxnLst>
                <a:cxn ang="0">
                  <a:pos x="6" y="304"/>
                </a:cxn>
                <a:cxn ang="0">
                  <a:pos x="82" y="462"/>
                </a:cxn>
                <a:cxn ang="0">
                  <a:pos x="274" y="389"/>
                </a:cxn>
                <a:cxn ang="0">
                  <a:pos x="305" y="372"/>
                </a:cxn>
                <a:cxn ang="0">
                  <a:pos x="474" y="256"/>
                </a:cxn>
                <a:cxn ang="0">
                  <a:pos x="333" y="150"/>
                </a:cxn>
                <a:cxn ang="0">
                  <a:pos x="248" y="0"/>
                </a:cxn>
                <a:cxn ang="0">
                  <a:pos x="0" y="130"/>
                </a:cxn>
                <a:cxn ang="0">
                  <a:pos x="6" y="304"/>
                </a:cxn>
              </a:cxnLst>
              <a:rect l="0" t="0" r="r" b="b"/>
              <a:pathLst>
                <a:path w="474" h="462">
                  <a:moveTo>
                    <a:pt x="6" y="304"/>
                  </a:moveTo>
                  <a:cubicBezTo>
                    <a:pt x="82" y="462"/>
                    <a:pt x="82" y="462"/>
                    <a:pt x="82" y="462"/>
                  </a:cubicBezTo>
                  <a:cubicBezTo>
                    <a:pt x="149" y="444"/>
                    <a:pt x="213" y="419"/>
                    <a:pt x="274" y="389"/>
                  </a:cubicBezTo>
                  <a:cubicBezTo>
                    <a:pt x="284" y="383"/>
                    <a:pt x="295" y="378"/>
                    <a:pt x="305" y="372"/>
                  </a:cubicBezTo>
                  <a:cubicBezTo>
                    <a:pt x="366" y="339"/>
                    <a:pt x="422" y="300"/>
                    <a:pt x="474" y="256"/>
                  </a:cubicBezTo>
                  <a:cubicBezTo>
                    <a:pt x="333" y="150"/>
                    <a:pt x="333" y="150"/>
                    <a:pt x="333" y="15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176" y="60"/>
                    <a:pt x="92" y="105"/>
                    <a:pt x="0" y="130"/>
                  </a:cubicBezTo>
                  <a:lnTo>
                    <a:pt x="6" y="304"/>
                  </a:lnTo>
                  <a:close/>
                </a:path>
              </a:pathLst>
            </a:cu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0" rIns="144000" bIns="0" anchor="ctr"/>
            <a:lstStyle/>
            <a:p>
              <a:pPr algn="ctr" defTabSz="801688" eaLnBrk="0" hangingPunct="0"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Career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planning</a:t>
              </a: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35911913-176A-594B-96A1-2DD6A88A888B}"/>
                </a:ext>
              </a:extLst>
            </p:cNvPr>
            <p:cNvSpPr>
              <a:spLocks/>
            </p:cNvSpPr>
            <p:nvPr/>
          </p:nvSpPr>
          <p:spPr bwMode="gray">
            <a:xfrm>
              <a:off x="5596194" y="5216598"/>
              <a:ext cx="933725" cy="74886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6" y="157"/>
                </a:cxn>
                <a:cxn ang="0">
                  <a:pos x="0" y="331"/>
                </a:cxn>
                <a:cxn ang="0">
                  <a:pos x="203" y="356"/>
                </a:cxn>
                <a:cxn ang="0">
                  <a:pos x="221" y="356"/>
                </a:cxn>
                <a:cxn ang="0">
                  <a:pos x="239" y="356"/>
                </a:cxn>
                <a:cxn ang="0">
                  <a:pos x="443" y="331"/>
                </a:cxn>
                <a:cxn ang="0">
                  <a:pos x="366" y="172"/>
                </a:cxn>
                <a:cxn ang="0">
                  <a:pos x="361" y="0"/>
                </a:cxn>
                <a:cxn ang="0">
                  <a:pos x="221" y="15"/>
                </a:cxn>
                <a:cxn ang="0">
                  <a:pos x="81" y="0"/>
                </a:cxn>
              </a:cxnLst>
              <a:rect l="0" t="0" r="r" b="b"/>
              <a:pathLst>
                <a:path w="443" h="356">
                  <a:moveTo>
                    <a:pt x="81" y="0"/>
                  </a:moveTo>
                  <a:cubicBezTo>
                    <a:pt x="6" y="157"/>
                    <a:pt x="6" y="157"/>
                    <a:pt x="6" y="15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65" y="346"/>
                    <a:pt x="133" y="354"/>
                    <a:pt x="203" y="356"/>
                  </a:cubicBezTo>
                  <a:cubicBezTo>
                    <a:pt x="209" y="356"/>
                    <a:pt x="215" y="356"/>
                    <a:pt x="221" y="356"/>
                  </a:cubicBezTo>
                  <a:cubicBezTo>
                    <a:pt x="227" y="356"/>
                    <a:pt x="233" y="356"/>
                    <a:pt x="239" y="356"/>
                  </a:cubicBezTo>
                  <a:cubicBezTo>
                    <a:pt x="309" y="354"/>
                    <a:pt x="377" y="346"/>
                    <a:pt x="443" y="331"/>
                  </a:cubicBezTo>
                  <a:cubicBezTo>
                    <a:pt x="366" y="172"/>
                    <a:pt x="366" y="172"/>
                    <a:pt x="366" y="172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16" y="9"/>
                    <a:pt x="269" y="15"/>
                    <a:pt x="221" y="15"/>
                  </a:cubicBezTo>
                  <a:cubicBezTo>
                    <a:pt x="173" y="15"/>
                    <a:pt x="127" y="9"/>
                    <a:pt x="81" y="0"/>
                  </a:cubicBezTo>
                  <a:close/>
                </a:path>
              </a:pathLst>
            </a:cu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36000" rIns="108000" bIns="0" anchor="ctr"/>
            <a:lstStyle/>
            <a:p>
              <a:pPr algn="ctr" defTabSz="801688" eaLnBrk="0" hangingPunct="0"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Leadership&amp; Succession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planning</a:t>
              </a:r>
            </a:p>
          </p:txBody>
        </p:sp>
      </p:grpSp>
      <p:sp>
        <p:nvSpPr>
          <p:cNvPr id="50" name="Ellipse 91">
            <a:extLst>
              <a:ext uri="{FF2B5EF4-FFF2-40B4-BE49-F238E27FC236}">
                <a16:creationId xmlns:a16="http://schemas.microsoft.com/office/drawing/2014/main" id="{72A4720A-0343-584A-93F4-B03018ED97BD}"/>
              </a:ext>
            </a:extLst>
          </p:cNvPr>
          <p:cNvSpPr/>
          <p:nvPr/>
        </p:nvSpPr>
        <p:spPr bwMode="gray">
          <a:xfrm>
            <a:off x="4542106" y="2347305"/>
            <a:ext cx="3051792" cy="3051788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spcFirstLastPara="1" tIns="0" numCol="1" rtlCol="0" anchor="t" anchorCtr="0">
            <a:prstTxWarp prst="textArchDown">
              <a:avLst/>
            </a:prstTxWarp>
          </a:bodyPr>
          <a:lstStyle/>
          <a:p>
            <a:pPr algn="ctr"/>
            <a:endParaRPr lang="en-US" sz="1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ON DEMAND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0650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6" grpId="0" animBg="1"/>
      <p:bldP spid="12" grpId="0" animBg="1"/>
      <p:bldP spid="19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29" grpId="0" animBg="1"/>
      <p:bldP spid="30" grpId="0" animBg="1"/>
      <p:bldP spid="48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58C1AB9-EE56-074E-A348-E9FC3B4E63B9}"/>
              </a:ext>
            </a:extLst>
          </p:cNvPr>
          <p:cNvSpPr/>
          <p:nvPr/>
        </p:nvSpPr>
        <p:spPr>
          <a:xfrm>
            <a:off x="0" y="0"/>
            <a:ext cx="121896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ashboard">
            <a:extLst>
              <a:ext uri="{FF2B5EF4-FFF2-40B4-BE49-F238E27FC236}">
                <a16:creationId xmlns:a16="http://schemas.microsoft.com/office/drawing/2014/main" id="{6EE20B30-3E8F-7E48-AFAD-411E0CC42DA8}"/>
              </a:ext>
            </a:extLst>
          </p:cNvPr>
          <p:cNvSpPr txBox="1"/>
          <p:nvPr/>
        </p:nvSpPr>
        <p:spPr>
          <a:xfrm>
            <a:off x="1719027" y="311501"/>
            <a:ext cx="87515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800" b="1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BALANCED SCORECARD </a:t>
            </a: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469F13-D465-B94A-857B-882E0E3914D3}"/>
              </a:ext>
            </a:extLst>
          </p:cNvPr>
          <p:cNvGrpSpPr/>
          <p:nvPr/>
        </p:nvGrpSpPr>
        <p:grpSpPr>
          <a:xfrm>
            <a:off x="2093847" y="1376686"/>
            <a:ext cx="8642803" cy="501954"/>
            <a:chOff x="1733922" y="1330331"/>
            <a:chExt cx="8569425" cy="529230"/>
          </a:xfrm>
        </p:grpSpPr>
        <p:sp>
          <p:nvSpPr>
            <p:cNvPr id="6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73854478-7444-E24C-A8B9-802DD387D0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33922" y="1330332"/>
              <a:ext cx="2242660" cy="52922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25400" algn="ctr">
              <a:solidFill>
                <a:srgbClr val="F2F4F3"/>
              </a:solidFill>
              <a:miter lim="800000"/>
              <a:headEnd/>
              <a:tailEnd/>
            </a:ln>
            <a:effectLst>
              <a:outerShdw blurRad="190500" dist="127000" dir="5400000" sx="90000" sy="90000" algn="ctr" rotWithShape="0">
                <a:srgbClr val="000000">
                  <a:alpha val="10000"/>
                </a:srgbClr>
              </a:outerShdw>
            </a:effectLst>
          </p:spPr>
          <p:txBody>
            <a:bodyPr lIns="0" tIns="108000" rIns="0" bIns="0" anchor="t" anchorCtr="0"/>
            <a:lstStyle/>
            <a:p>
              <a:pPr algn="ctr" defTabSz="801688" eaLnBrk="0" hangingPunct="0">
                <a:lnSpc>
                  <a:spcPts val="1480"/>
                </a:lnSpc>
                <a:defRPr/>
              </a:pPr>
              <a:r>
                <a:rPr lang="en-US" sz="900" b="1" spc="30" dirty="0">
                  <a:solidFill>
                    <a:schemeClr val="tx2">
                      <a:lumMod val="75000"/>
                      <a:lumOff val="25000"/>
                      <a:alpha val="92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STRATEGIC OBJECTIVE</a:t>
              </a:r>
            </a:p>
          </p:txBody>
        </p:sp>
        <p:sp>
          <p:nvSpPr>
            <p:cNvPr id="7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39C068D2-ED52-D54E-BB9E-CBA382CED1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76582" y="1330331"/>
              <a:ext cx="2119419" cy="5292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25400" algn="ctr">
              <a:solidFill>
                <a:srgbClr val="F2F4F3"/>
              </a:solidFill>
              <a:miter lim="800000"/>
              <a:headEnd/>
              <a:tailEnd/>
            </a:ln>
            <a:effectLst>
              <a:outerShdw blurRad="190500" dist="127000" dir="5400000" sx="90000" sy="90000" algn="ctr" rotWithShape="0">
                <a:srgbClr val="000000">
                  <a:alpha val="10000"/>
                </a:srgbClr>
              </a:outerShdw>
            </a:effectLst>
          </p:spPr>
          <p:txBody>
            <a:bodyPr lIns="0" tIns="108000" rIns="0" bIns="0" anchor="t" anchorCtr="0"/>
            <a:lstStyle/>
            <a:p>
              <a:pPr algn="ctr" defTabSz="801688" eaLnBrk="0" hangingPunct="0">
                <a:lnSpc>
                  <a:spcPts val="1480"/>
                </a:lnSpc>
                <a:defRPr/>
              </a:pPr>
              <a:r>
                <a:rPr lang="en-US" sz="900" b="1" spc="30" dirty="0">
                  <a:solidFill>
                    <a:schemeClr val="tx2">
                      <a:lumMod val="75000"/>
                      <a:lumOff val="25000"/>
                      <a:alpha val="92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MEASURES</a:t>
              </a:r>
            </a:p>
          </p:txBody>
        </p:sp>
        <p:sp>
          <p:nvSpPr>
            <p:cNvPr id="8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3D098208-5362-C34A-9784-FED8BA19DB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96000" y="1330331"/>
              <a:ext cx="2104283" cy="5292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25400" algn="ctr">
              <a:solidFill>
                <a:srgbClr val="F2F4F3"/>
              </a:solidFill>
              <a:miter lim="800000"/>
              <a:headEnd/>
              <a:tailEnd/>
            </a:ln>
            <a:effectLst>
              <a:outerShdw blurRad="190500" dist="127000" dir="5400000" sx="90000" sy="90000" algn="ctr" rotWithShape="0">
                <a:srgbClr val="000000">
                  <a:alpha val="10000"/>
                </a:srgbClr>
              </a:outerShdw>
            </a:effectLst>
          </p:spPr>
          <p:txBody>
            <a:bodyPr lIns="0" tIns="108000" rIns="0" bIns="0" anchor="t" anchorCtr="0"/>
            <a:lstStyle/>
            <a:p>
              <a:pPr algn="ctr" defTabSz="801688" eaLnBrk="0" hangingPunct="0">
                <a:lnSpc>
                  <a:spcPts val="1480"/>
                </a:lnSpc>
                <a:defRPr/>
              </a:pPr>
              <a:r>
                <a:rPr lang="en-US" sz="900" b="1" spc="30" dirty="0">
                  <a:solidFill>
                    <a:schemeClr val="tx2">
                      <a:lumMod val="75000"/>
                      <a:lumOff val="25000"/>
                      <a:alpha val="92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TARGETS</a:t>
              </a:r>
            </a:p>
          </p:txBody>
        </p:sp>
        <p:sp>
          <p:nvSpPr>
            <p:cNvPr id="9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E27FB225-5409-8B40-B3B5-93F2205E50B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00283" y="1330331"/>
              <a:ext cx="2103064" cy="5292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25400" algn="ctr">
              <a:solidFill>
                <a:srgbClr val="F2F4F3"/>
              </a:solidFill>
              <a:miter lim="800000"/>
              <a:headEnd/>
              <a:tailEnd/>
            </a:ln>
            <a:effectLst>
              <a:outerShdw blurRad="190500" dist="127000" dir="5400000" sx="90000" sy="90000" algn="ctr" rotWithShape="0">
                <a:srgbClr val="000000">
                  <a:alpha val="10000"/>
                </a:srgbClr>
              </a:outerShdw>
            </a:effectLst>
          </p:spPr>
          <p:txBody>
            <a:bodyPr lIns="0" tIns="108000" rIns="0" bIns="0" anchor="t" anchorCtr="0"/>
            <a:lstStyle/>
            <a:p>
              <a:pPr algn="ctr" defTabSz="801688" eaLnBrk="0" hangingPunct="0">
                <a:lnSpc>
                  <a:spcPts val="1480"/>
                </a:lnSpc>
                <a:defRPr/>
              </a:pPr>
              <a:r>
                <a:rPr lang="en-US" sz="900" b="1" spc="30" dirty="0">
                  <a:solidFill>
                    <a:schemeClr val="tx2">
                      <a:lumMod val="75000"/>
                      <a:lumOff val="25000"/>
                      <a:alpha val="92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INITIATIVES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DA2A90B-8CEA-6148-8342-71F9351CA931}"/>
              </a:ext>
            </a:extLst>
          </p:cNvPr>
          <p:cNvSpPr txBox="1"/>
          <p:nvPr/>
        </p:nvSpPr>
        <p:spPr>
          <a:xfrm>
            <a:off x="2325606" y="2191757"/>
            <a:ext cx="1749281" cy="24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Increase profit margin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865F29-88D0-9D46-85B1-B3DC2092B75E}"/>
              </a:ext>
            </a:extLst>
          </p:cNvPr>
          <p:cNvSpPr txBox="1"/>
          <p:nvPr/>
        </p:nvSpPr>
        <p:spPr>
          <a:xfrm>
            <a:off x="2325606" y="3126944"/>
            <a:ext cx="1749281" cy="576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Optimize cost of production</a:t>
            </a:r>
          </a:p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Reduce inventory levels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AD0140-C729-314B-B817-5E987C988306}"/>
              </a:ext>
            </a:extLst>
          </p:cNvPr>
          <p:cNvSpPr txBox="1"/>
          <p:nvPr/>
        </p:nvSpPr>
        <p:spPr>
          <a:xfrm>
            <a:off x="2325656" y="4322118"/>
            <a:ext cx="1936498" cy="740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Optimize cost of production</a:t>
            </a:r>
          </a:p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Increase yields ratio &amp; labor productivity</a:t>
            </a:r>
          </a:p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Reduce inventory levels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656A45-1824-2346-93D4-3B7E5E885A2D}"/>
              </a:ext>
            </a:extLst>
          </p:cNvPr>
          <p:cNvSpPr txBox="1"/>
          <p:nvPr/>
        </p:nvSpPr>
        <p:spPr>
          <a:xfrm>
            <a:off x="2325606" y="5506782"/>
            <a:ext cx="1749281" cy="573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Reduce waste</a:t>
            </a:r>
          </a:p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Reduce overtime</a:t>
            </a:r>
          </a:p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Increase production rates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85382D-F80E-8D46-ACA9-D7C36CA2AFE4}"/>
              </a:ext>
            </a:extLst>
          </p:cNvPr>
          <p:cNvSpPr txBox="1"/>
          <p:nvPr/>
        </p:nvSpPr>
        <p:spPr>
          <a:xfrm>
            <a:off x="4489970" y="2191757"/>
            <a:ext cx="1807945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Improve customer satisfaction levels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7DC8D3-C25D-694D-A630-539ED8D97BCE}"/>
              </a:ext>
            </a:extLst>
          </p:cNvPr>
          <p:cNvSpPr txBox="1"/>
          <p:nvPr/>
        </p:nvSpPr>
        <p:spPr>
          <a:xfrm>
            <a:off x="4489970" y="3126944"/>
            <a:ext cx="1835759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Improve customer satisfaction level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334702-D2D6-3444-AB0C-2A53BFA534D8}"/>
              </a:ext>
            </a:extLst>
          </p:cNvPr>
          <p:cNvSpPr txBox="1"/>
          <p:nvPr/>
        </p:nvSpPr>
        <p:spPr>
          <a:xfrm>
            <a:off x="4489970" y="4322118"/>
            <a:ext cx="1807949" cy="740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Increase percentage of on time delivery</a:t>
            </a:r>
          </a:p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Reduce customer complaints per million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9E4CB1-723E-CC4C-B915-B0086A93EBF7}"/>
              </a:ext>
            </a:extLst>
          </p:cNvPr>
          <p:cNvSpPr txBox="1"/>
          <p:nvPr/>
        </p:nvSpPr>
        <p:spPr>
          <a:xfrm>
            <a:off x="6617832" y="2189279"/>
            <a:ext cx="1807944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Increase inventory turns</a:t>
            </a:r>
          </a:p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Improve internal process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F33239-BBCA-D143-8C09-96D71280ADA3}"/>
              </a:ext>
            </a:extLst>
          </p:cNvPr>
          <p:cNvSpPr txBox="1"/>
          <p:nvPr/>
        </p:nvSpPr>
        <p:spPr>
          <a:xfrm>
            <a:off x="6617832" y="3124466"/>
            <a:ext cx="1788446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Increase inventory turns</a:t>
            </a:r>
          </a:p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Improve internal process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612EAF-A5F5-AD43-8007-D64FAB4BDEE0}"/>
              </a:ext>
            </a:extLst>
          </p:cNvPr>
          <p:cNvSpPr txBox="1"/>
          <p:nvPr/>
        </p:nvSpPr>
        <p:spPr>
          <a:xfrm>
            <a:off x="6617832" y="4319640"/>
            <a:ext cx="1874432" cy="90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Increase inventory turns</a:t>
            </a:r>
          </a:p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Reduce number of defects per millions</a:t>
            </a:r>
          </a:p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Improve quality incoming materials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483CCB-E411-E148-9EB7-5A3F9EE87028}"/>
              </a:ext>
            </a:extLst>
          </p:cNvPr>
          <p:cNvSpPr txBox="1"/>
          <p:nvPr/>
        </p:nvSpPr>
        <p:spPr>
          <a:xfrm>
            <a:off x="6617831" y="5506782"/>
            <a:ext cx="1454607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Reduce equipment downtime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0E23DE-5864-CD4F-BB9E-E6A1606A77F4}"/>
              </a:ext>
            </a:extLst>
          </p:cNvPr>
          <p:cNvSpPr txBox="1"/>
          <p:nvPr/>
        </p:nvSpPr>
        <p:spPr>
          <a:xfrm>
            <a:off x="8738900" y="2189279"/>
            <a:ext cx="1619535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Increase level of employee competency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32C533-2CF5-5C49-82CF-F10CC8695A6A}"/>
              </a:ext>
            </a:extLst>
          </p:cNvPr>
          <p:cNvSpPr txBox="1"/>
          <p:nvPr/>
        </p:nvSpPr>
        <p:spPr>
          <a:xfrm>
            <a:off x="8738900" y="3124466"/>
            <a:ext cx="1731673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Increase level of employee competency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CD219D-5DB6-9042-83B5-ECEEC6B814CF}"/>
              </a:ext>
            </a:extLst>
          </p:cNvPr>
          <p:cNvSpPr txBox="1"/>
          <p:nvPr/>
        </p:nvSpPr>
        <p:spPr>
          <a:xfrm>
            <a:off x="8738900" y="4319640"/>
            <a:ext cx="1874432" cy="740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Number of “on the job training” delivered</a:t>
            </a:r>
          </a:p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Number of performance coaching session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702E90-7893-574C-A533-2AE090490A58}"/>
              </a:ext>
            </a:extLst>
          </p:cNvPr>
          <p:cNvSpPr txBox="1"/>
          <p:nvPr/>
        </p:nvSpPr>
        <p:spPr>
          <a:xfrm>
            <a:off x="8738900" y="5506782"/>
            <a:ext cx="1997750" cy="740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Number of “job training” attended</a:t>
            </a:r>
          </a:p>
          <a:p>
            <a:pPr marL="171450" indent="-171450">
              <a:lnSpc>
                <a:spcPts val="1280"/>
              </a:lnSpc>
              <a:buFont typeface="Arial" panose="020B0604020202020204" pitchFamily="34" charset="0"/>
              <a:buChar char="•"/>
            </a:pPr>
            <a:r>
              <a:rPr lang="en-US" sz="8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Number of performance coaching session attended</a:t>
            </a:r>
          </a:p>
        </p:txBody>
      </p:sp>
      <p:sp>
        <p:nvSpPr>
          <p:cNvPr id="40" name="Rectangle 17" descr="© INSCALE GmbH, 26.05.2010&#10;http://www.presentationload.com/">
            <a:extLst>
              <a:ext uri="{FF2B5EF4-FFF2-40B4-BE49-F238E27FC236}">
                <a16:creationId xmlns:a16="http://schemas.microsoft.com/office/drawing/2014/main" id="{F80B6496-8B0D-9A41-B8D2-16A9D965F357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-642695" y="3637754"/>
            <a:ext cx="4495660" cy="977425"/>
          </a:xfrm>
          <a:prstGeom prst="round2SameRect">
            <a:avLst>
              <a:gd name="adj1" fmla="val 2691"/>
              <a:gd name="adj2" fmla="val 0"/>
            </a:avLst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>
            <a:outerShdw blurRad="177800" dist="38100" algn="l" rotWithShape="0">
              <a:prstClr val="black">
                <a:alpha val="2000"/>
              </a:prstClr>
            </a:outerShdw>
          </a:effectLst>
        </p:spPr>
        <p:txBody>
          <a:bodyPr lIns="0" tIns="0" rIns="0" bIns="0" anchor="ctr" anchorCtr="0"/>
          <a:lstStyle/>
          <a:p>
            <a:pPr algn="ctr" defTabSz="801688" eaLnBrk="0" hangingPunct="0">
              <a:lnSpc>
                <a:spcPts val="1480"/>
              </a:lnSpc>
              <a:defRPr/>
            </a:pPr>
            <a:endParaRPr lang="en-US" sz="1000" b="1" spc="30" dirty="0">
              <a:solidFill>
                <a:schemeClr val="accent1">
                  <a:lumMod val="75000"/>
                  <a:alpha val="92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FF40BA-B95C-1446-929E-8A7169CBEF8D}"/>
              </a:ext>
            </a:extLst>
          </p:cNvPr>
          <p:cNvGrpSpPr/>
          <p:nvPr/>
        </p:nvGrpSpPr>
        <p:grpSpPr>
          <a:xfrm>
            <a:off x="1192702" y="1741193"/>
            <a:ext cx="9509760" cy="4526280"/>
            <a:chOff x="1192702" y="1741193"/>
            <a:chExt cx="9509760" cy="452628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E2E9C7D-215A-D642-BC7C-BE398197F4D6}"/>
                </a:ext>
              </a:extLst>
            </p:cNvPr>
            <p:cNvGrpSpPr/>
            <p:nvPr/>
          </p:nvGrpSpPr>
          <p:grpSpPr>
            <a:xfrm>
              <a:off x="4361981" y="1741193"/>
              <a:ext cx="4253601" cy="4526280"/>
              <a:chOff x="3982799" y="1661636"/>
              <a:chExt cx="4217488" cy="4461589"/>
            </a:xfrm>
          </p:grpSpPr>
          <p:cxnSp>
            <p:nvCxnSpPr>
              <p:cNvPr id="12" name="Gerade Verbindung 63">
                <a:extLst>
                  <a:ext uri="{FF2B5EF4-FFF2-40B4-BE49-F238E27FC236}">
                    <a16:creationId xmlns:a16="http://schemas.microsoft.com/office/drawing/2014/main" id="{E593A6A9-4DBF-244F-B501-3997B5885E6A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3982799" y="1661636"/>
                <a:ext cx="0" cy="4461589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7000">
                      <a:schemeClr val="accent1"/>
                    </a:gs>
                    <a:gs pos="100000">
                      <a:schemeClr val="accent2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63">
                <a:extLst>
                  <a:ext uri="{FF2B5EF4-FFF2-40B4-BE49-F238E27FC236}">
                    <a16:creationId xmlns:a16="http://schemas.microsoft.com/office/drawing/2014/main" id="{62446B1F-E3D4-5C40-9537-AA0FA8B35209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096000" y="1661636"/>
                <a:ext cx="0" cy="4461589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7000">
                      <a:schemeClr val="accent1"/>
                    </a:gs>
                    <a:gs pos="100000">
                      <a:schemeClr val="accent2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63">
                <a:extLst>
                  <a:ext uri="{FF2B5EF4-FFF2-40B4-BE49-F238E27FC236}">
                    <a16:creationId xmlns:a16="http://schemas.microsoft.com/office/drawing/2014/main" id="{EE0723CD-2AC3-A946-BCFF-16BA826FD0C7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8200287" y="1661636"/>
                <a:ext cx="0" cy="4461589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7000">
                      <a:schemeClr val="accent1"/>
                    </a:gs>
                    <a:gs pos="100000">
                      <a:schemeClr val="accent2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B573451-A5C7-6049-AA21-84F178F56436}"/>
                </a:ext>
              </a:extLst>
            </p:cNvPr>
            <p:cNvGrpSpPr/>
            <p:nvPr/>
          </p:nvGrpSpPr>
          <p:grpSpPr>
            <a:xfrm>
              <a:off x="1192702" y="2942983"/>
              <a:ext cx="9509760" cy="2400712"/>
              <a:chOff x="1928642" y="2942983"/>
              <a:chExt cx="8080691" cy="2400712"/>
            </a:xfrm>
          </p:grpSpPr>
          <p:cxnSp>
            <p:nvCxnSpPr>
              <p:cNvPr id="16" name="Gerade Verbindung 63">
                <a:extLst>
                  <a:ext uri="{FF2B5EF4-FFF2-40B4-BE49-F238E27FC236}">
                    <a16:creationId xmlns:a16="http://schemas.microsoft.com/office/drawing/2014/main" id="{E9817968-B287-EC43-8E17-8C7AFFF06C8A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1928642" y="2942983"/>
                <a:ext cx="8080691" cy="0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7000">
                      <a:schemeClr val="accent1"/>
                    </a:gs>
                    <a:gs pos="100000">
                      <a:schemeClr val="accent2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63">
                <a:extLst>
                  <a:ext uri="{FF2B5EF4-FFF2-40B4-BE49-F238E27FC236}">
                    <a16:creationId xmlns:a16="http://schemas.microsoft.com/office/drawing/2014/main" id="{063AFBA8-169D-D245-AF95-6CEF699FAC8F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1928642" y="4130770"/>
                <a:ext cx="8080691" cy="0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7000">
                      <a:schemeClr val="accent1"/>
                    </a:gs>
                    <a:gs pos="100000">
                      <a:schemeClr val="accent2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63">
                <a:extLst>
                  <a:ext uri="{FF2B5EF4-FFF2-40B4-BE49-F238E27FC236}">
                    <a16:creationId xmlns:a16="http://schemas.microsoft.com/office/drawing/2014/main" id="{0CE2055C-A0F9-1B4B-BF67-DD58EB2F7FBA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1928642" y="5343695"/>
                <a:ext cx="8080691" cy="0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7000">
                      <a:schemeClr val="accent1"/>
                    </a:gs>
                    <a:gs pos="100000">
                      <a:schemeClr val="accent2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C289219-5E0F-6C4F-9AFF-03F18F7F3674}"/>
              </a:ext>
            </a:extLst>
          </p:cNvPr>
          <p:cNvSpPr txBox="1"/>
          <p:nvPr/>
        </p:nvSpPr>
        <p:spPr>
          <a:xfrm rot="16200000">
            <a:off x="1148340" y="2217772"/>
            <a:ext cx="899999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80"/>
              </a:lnSpc>
            </a:pPr>
            <a:r>
              <a:rPr lang="en-US" sz="900" b="1" spc="2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CORPORATE SCORECARD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AAB27D-C499-5849-898C-CF58C99EC160}"/>
              </a:ext>
            </a:extLst>
          </p:cNvPr>
          <p:cNvSpPr txBox="1"/>
          <p:nvPr/>
        </p:nvSpPr>
        <p:spPr>
          <a:xfrm rot="16200000">
            <a:off x="1144916" y="3335965"/>
            <a:ext cx="899999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80"/>
              </a:lnSpc>
            </a:pPr>
            <a:r>
              <a:rPr lang="en-US" sz="900" b="1" spc="2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DIVISION SCORECARD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5F9977-D211-3B4D-8EDA-DEB49CD7C3EF}"/>
              </a:ext>
            </a:extLst>
          </p:cNvPr>
          <p:cNvSpPr txBox="1"/>
          <p:nvPr/>
        </p:nvSpPr>
        <p:spPr>
          <a:xfrm rot="16200000">
            <a:off x="1150409" y="4533811"/>
            <a:ext cx="899999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80"/>
              </a:lnSpc>
            </a:pPr>
            <a:r>
              <a:rPr lang="en-US" sz="900" b="1" spc="2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PLANT SCORECARD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C9CB3F-F779-E74D-8643-19839EE3292B}"/>
              </a:ext>
            </a:extLst>
          </p:cNvPr>
          <p:cNvSpPr txBox="1"/>
          <p:nvPr/>
        </p:nvSpPr>
        <p:spPr>
          <a:xfrm rot="16200000">
            <a:off x="1140281" y="5654867"/>
            <a:ext cx="899999" cy="40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80"/>
              </a:lnSpc>
            </a:pPr>
            <a:r>
              <a:rPr lang="en-US" sz="900" b="1" spc="2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EMPLOYEE SCORECARD</a:t>
            </a:r>
          </a:p>
        </p:txBody>
      </p:sp>
    </p:spTree>
    <p:extLst>
      <p:ext uri="{BB962C8B-B14F-4D97-AF65-F5344CB8AC3E}">
        <p14:creationId xmlns:p14="http://schemas.microsoft.com/office/powerpoint/2010/main" val="301066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052FBCA-F95D-FA40-A62D-F808F16BE60E}"/>
              </a:ext>
            </a:extLst>
          </p:cNvPr>
          <p:cNvGrpSpPr/>
          <p:nvPr/>
        </p:nvGrpSpPr>
        <p:grpSpPr>
          <a:xfrm>
            <a:off x="5090697" y="2779610"/>
            <a:ext cx="2007467" cy="2007466"/>
            <a:chOff x="5211052" y="2663778"/>
            <a:chExt cx="2007467" cy="2007466"/>
          </a:xfrm>
        </p:grpSpPr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A00A3D88-1B17-A54B-A930-0616CED0D8C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211052" y="2663778"/>
              <a:ext cx="2007467" cy="2007466"/>
            </a:xfrm>
            <a:custGeom>
              <a:avLst/>
              <a:gdLst/>
              <a:ahLst/>
              <a:cxnLst>
                <a:cxn ang="0">
                  <a:pos x="1312" y="596"/>
                </a:cxn>
                <a:cxn ang="0">
                  <a:pos x="1308" y="560"/>
                </a:cxn>
                <a:cxn ang="0">
                  <a:pos x="1208" y="299"/>
                </a:cxn>
                <a:cxn ang="0">
                  <a:pos x="1188" y="269"/>
                </a:cxn>
                <a:cxn ang="0">
                  <a:pos x="979" y="84"/>
                </a:cxn>
                <a:cxn ang="0">
                  <a:pos x="947" y="67"/>
                </a:cxn>
                <a:cxn ang="0">
                  <a:pos x="675" y="0"/>
                </a:cxn>
                <a:cxn ang="0">
                  <a:pos x="657" y="0"/>
                </a:cxn>
                <a:cxn ang="0">
                  <a:pos x="639" y="0"/>
                </a:cxn>
                <a:cxn ang="0">
                  <a:pos x="368" y="67"/>
                </a:cxn>
                <a:cxn ang="0">
                  <a:pos x="336" y="84"/>
                </a:cxn>
                <a:cxn ang="0">
                  <a:pos x="127" y="269"/>
                </a:cxn>
                <a:cxn ang="0">
                  <a:pos x="106" y="299"/>
                </a:cxn>
                <a:cxn ang="0">
                  <a:pos x="7" y="560"/>
                </a:cxn>
                <a:cxn ang="0">
                  <a:pos x="3" y="596"/>
                </a:cxn>
                <a:cxn ang="0">
                  <a:pos x="0" y="657"/>
                </a:cxn>
                <a:cxn ang="0">
                  <a:pos x="36" y="873"/>
                </a:cxn>
                <a:cxn ang="0">
                  <a:pos x="49" y="907"/>
                </a:cxn>
                <a:cxn ang="0">
                  <a:pos x="208" y="1137"/>
                </a:cxn>
                <a:cxn ang="0">
                  <a:pos x="235" y="1161"/>
                </a:cxn>
                <a:cxn ang="0">
                  <a:pos x="482" y="1291"/>
                </a:cxn>
                <a:cxn ang="0">
                  <a:pos x="517" y="1300"/>
                </a:cxn>
                <a:cxn ang="0">
                  <a:pos x="657" y="1315"/>
                </a:cxn>
                <a:cxn ang="0">
                  <a:pos x="797" y="1300"/>
                </a:cxn>
                <a:cxn ang="0">
                  <a:pos x="832" y="1291"/>
                </a:cxn>
                <a:cxn ang="0">
                  <a:pos x="1080" y="1161"/>
                </a:cxn>
                <a:cxn ang="0">
                  <a:pos x="1107" y="1137"/>
                </a:cxn>
                <a:cxn ang="0">
                  <a:pos x="1266" y="907"/>
                </a:cxn>
                <a:cxn ang="0">
                  <a:pos x="1278" y="873"/>
                </a:cxn>
                <a:cxn ang="0">
                  <a:pos x="1315" y="657"/>
                </a:cxn>
                <a:cxn ang="0">
                  <a:pos x="1312" y="596"/>
                </a:cxn>
                <a:cxn ang="0">
                  <a:pos x="657" y="1205"/>
                </a:cxn>
                <a:cxn ang="0">
                  <a:pos x="110" y="657"/>
                </a:cxn>
                <a:cxn ang="0">
                  <a:pos x="657" y="110"/>
                </a:cxn>
                <a:cxn ang="0">
                  <a:pos x="1205" y="657"/>
                </a:cxn>
                <a:cxn ang="0">
                  <a:pos x="657" y="1205"/>
                </a:cxn>
              </a:cxnLst>
              <a:rect l="0" t="0" r="r" b="b"/>
              <a:pathLst>
                <a:path w="1315" h="1315">
                  <a:moveTo>
                    <a:pt x="1312" y="596"/>
                  </a:moveTo>
                  <a:cubicBezTo>
                    <a:pt x="1311" y="584"/>
                    <a:pt x="1309" y="572"/>
                    <a:pt x="1308" y="560"/>
                  </a:cubicBezTo>
                  <a:cubicBezTo>
                    <a:pt x="1294" y="465"/>
                    <a:pt x="1259" y="376"/>
                    <a:pt x="1208" y="299"/>
                  </a:cubicBezTo>
                  <a:cubicBezTo>
                    <a:pt x="1202" y="289"/>
                    <a:pt x="1195" y="279"/>
                    <a:pt x="1188" y="269"/>
                  </a:cubicBezTo>
                  <a:cubicBezTo>
                    <a:pt x="1132" y="193"/>
                    <a:pt x="1061" y="130"/>
                    <a:pt x="979" y="84"/>
                  </a:cubicBezTo>
                  <a:cubicBezTo>
                    <a:pt x="968" y="78"/>
                    <a:pt x="958" y="72"/>
                    <a:pt x="947" y="67"/>
                  </a:cubicBezTo>
                  <a:cubicBezTo>
                    <a:pt x="865" y="26"/>
                    <a:pt x="773" y="3"/>
                    <a:pt x="675" y="0"/>
                  </a:cubicBezTo>
                  <a:cubicBezTo>
                    <a:pt x="669" y="0"/>
                    <a:pt x="663" y="0"/>
                    <a:pt x="657" y="0"/>
                  </a:cubicBezTo>
                  <a:cubicBezTo>
                    <a:pt x="651" y="0"/>
                    <a:pt x="645" y="0"/>
                    <a:pt x="639" y="0"/>
                  </a:cubicBezTo>
                  <a:cubicBezTo>
                    <a:pt x="542" y="3"/>
                    <a:pt x="450" y="26"/>
                    <a:pt x="368" y="67"/>
                  </a:cubicBezTo>
                  <a:cubicBezTo>
                    <a:pt x="357" y="72"/>
                    <a:pt x="346" y="78"/>
                    <a:pt x="336" y="84"/>
                  </a:cubicBezTo>
                  <a:cubicBezTo>
                    <a:pt x="254" y="130"/>
                    <a:pt x="182" y="193"/>
                    <a:pt x="127" y="269"/>
                  </a:cubicBezTo>
                  <a:cubicBezTo>
                    <a:pt x="120" y="279"/>
                    <a:pt x="113" y="289"/>
                    <a:pt x="106" y="299"/>
                  </a:cubicBezTo>
                  <a:cubicBezTo>
                    <a:pt x="56" y="376"/>
                    <a:pt x="21" y="465"/>
                    <a:pt x="7" y="560"/>
                  </a:cubicBezTo>
                  <a:cubicBezTo>
                    <a:pt x="5" y="572"/>
                    <a:pt x="4" y="584"/>
                    <a:pt x="3" y="596"/>
                  </a:cubicBezTo>
                  <a:cubicBezTo>
                    <a:pt x="1" y="616"/>
                    <a:pt x="0" y="637"/>
                    <a:pt x="0" y="657"/>
                  </a:cubicBezTo>
                  <a:cubicBezTo>
                    <a:pt x="0" y="733"/>
                    <a:pt x="13" y="806"/>
                    <a:pt x="36" y="873"/>
                  </a:cubicBezTo>
                  <a:cubicBezTo>
                    <a:pt x="40" y="885"/>
                    <a:pt x="44" y="896"/>
                    <a:pt x="49" y="907"/>
                  </a:cubicBezTo>
                  <a:cubicBezTo>
                    <a:pt x="85" y="995"/>
                    <a:pt x="140" y="1073"/>
                    <a:pt x="208" y="1137"/>
                  </a:cubicBezTo>
                  <a:cubicBezTo>
                    <a:pt x="217" y="1145"/>
                    <a:pt x="226" y="1153"/>
                    <a:pt x="235" y="1161"/>
                  </a:cubicBezTo>
                  <a:cubicBezTo>
                    <a:pt x="306" y="1221"/>
                    <a:pt x="390" y="1266"/>
                    <a:pt x="482" y="1291"/>
                  </a:cubicBezTo>
                  <a:cubicBezTo>
                    <a:pt x="494" y="1294"/>
                    <a:pt x="506" y="1297"/>
                    <a:pt x="517" y="1300"/>
                  </a:cubicBezTo>
                  <a:cubicBezTo>
                    <a:pt x="563" y="1310"/>
                    <a:pt x="609" y="1315"/>
                    <a:pt x="657" y="1315"/>
                  </a:cubicBezTo>
                  <a:cubicBezTo>
                    <a:pt x="705" y="1315"/>
                    <a:pt x="752" y="1310"/>
                    <a:pt x="797" y="1300"/>
                  </a:cubicBezTo>
                  <a:cubicBezTo>
                    <a:pt x="809" y="1297"/>
                    <a:pt x="821" y="1294"/>
                    <a:pt x="832" y="1291"/>
                  </a:cubicBezTo>
                  <a:cubicBezTo>
                    <a:pt x="924" y="1266"/>
                    <a:pt x="1008" y="1221"/>
                    <a:pt x="1080" y="1161"/>
                  </a:cubicBezTo>
                  <a:cubicBezTo>
                    <a:pt x="1089" y="1153"/>
                    <a:pt x="1098" y="1145"/>
                    <a:pt x="1107" y="1137"/>
                  </a:cubicBezTo>
                  <a:cubicBezTo>
                    <a:pt x="1175" y="1073"/>
                    <a:pt x="1229" y="995"/>
                    <a:pt x="1266" y="907"/>
                  </a:cubicBezTo>
                  <a:cubicBezTo>
                    <a:pt x="1270" y="896"/>
                    <a:pt x="1274" y="885"/>
                    <a:pt x="1278" y="873"/>
                  </a:cubicBezTo>
                  <a:cubicBezTo>
                    <a:pt x="1302" y="806"/>
                    <a:pt x="1315" y="733"/>
                    <a:pt x="1315" y="657"/>
                  </a:cubicBezTo>
                  <a:cubicBezTo>
                    <a:pt x="1315" y="637"/>
                    <a:pt x="1314" y="616"/>
                    <a:pt x="1312" y="596"/>
                  </a:cubicBezTo>
                  <a:close/>
                  <a:moveTo>
                    <a:pt x="657" y="1205"/>
                  </a:moveTo>
                  <a:cubicBezTo>
                    <a:pt x="355" y="1205"/>
                    <a:pt x="110" y="959"/>
                    <a:pt x="110" y="657"/>
                  </a:cubicBezTo>
                  <a:cubicBezTo>
                    <a:pt x="110" y="355"/>
                    <a:pt x="355" y="110"/>
                    <a:pt x="657" y="110"/>
                  </a:cubicBezTo>
                  <a:cubicBezTo>
                    <a:pt x="960" y="110"/>
                    <a:pt x="1205" y="355"/>
                    <a:pt x="1205" y="657"/>
                  </a:cubicBezTo>
                  <a:cubicBezTo>
                    <a:pt x="1205" y="959"/>
                    <a:pt x="960" y="1205"/>
                    <a:pt x="657" y="120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tx2">
                    <a:lumMod val="10000"/>
                    <a:lumOff val="90000"/>
                  </a:schemeClr>
                </a:gs>
                <a:gs pos="9000">
                  <a:schemeClr val="tx2">
                    <a:lumMod val="25000"/>
                    <a:lumOff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algn="ctr">
              <a:noFill/>
              <a:miter lim="800000"/>
              <a:headEnd/>
              <a:tailEnd/>
            </a:ln>
            <a:effectLst>
              <a:outerShdw blurRad="190500" sx="102000" sy="102000" algn="ctr" rotWithShape="0">
                <a:schemeClr val="tx2">
                  <a:lumMod val="50000"/>
                  <a:lumOff val="50000"/>
                  <a:alpha val="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20" name="Oval 20">
              <a:extLst>
                <a:ext uri="{FF2B5EF4-FFF2-40B4-BE49-F238E27FC236}">
                  <a16:creationId xmlns:a16="http://schemas.microsoft.com/office/drawing/2014/main" id="{27881173-9433-504F-8DC4-FD2F5D86E3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92343" y="2941916"/>
              <a:ext cx="1450324" cy="1450322"/>
            </a:xfrm>
            <a:prstGeom prst="ellipse">
              <a:avLst/>
            </a:prstGeom>
            <a:solidFill>
              <a:srgbClr val="B4B8BC"/>
            </a:solidFill>
            <a:ln w="19050" algn="ctr">
              <a:noFill/>
              <a:miter lim="800000"/>
              <a:headEnd/>
              <a:tailEnd/>
            </a:ln>
            <a:effectLst>
              <a:outerShdw blurRad="508000" sx="102000" sy="102000" algn="ctr" rotWithShape="0">
                <a:schemeClr val="tx2">
                  <a:lumMod val="50000"/>
                  <a:lumOff val="50000"/>
                  <a:alpha val="20000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 defTabSz="801688" eaLnBrk="0" hangingPunct="0">
                <a:lnSpc>
                  <a:spcPts val="2080"/>
                </a:lnSpc>
              </a:pPr>
              <a:r>
                <a:rPr lang="en-US" sz="1200" b="1" dirty="0">
                  <a:solidFill>
                    <a:schemeClr val="bg2"/>
                  </a:solidFill>
                  <a:latin typeface="Century Gothic" panose="020B0502020202020204" pitchFamily="34" charset="0"/>
                  <a:cs typeface="Arial" charset="0"/>
                </a:rPr>
                <a:t>Vision, Goals</a:t>
              </a:r>
              <a:br>
                <a:rPr lang="en-US" sz="1200" b="1" dirty="0">
                  <a:solidFill>
                    <a:schemeClr val="bg2"/>
                  </a:solidFill>
                  <a:latin typeface="Century Gothic" panose="020B0502020202020204" pitchFamily="34" charset="0"/>
                  <a:cs typeface="Arial" charset="0"/>
                </a:rPr>
              </a:br>
              <a:r>
                <a:rPr lang="en-US" sz="1200" b="1" dirty="0">
                  <a:solidFill>
                    <a:schemeClr val="bg2"/>
                  </a:solidFill>
                  <a:latin typeface="Century Gothic" panose="020B0502020202020204" pitchFamily="34" charset="0"/>
                  <a:cs typeface="Arial" charset="0"/>
                </a:rPr>
                <a:t>Strategy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F58C1AB9-EE56-074E-A348-E9FC3B4E63B9}"/>
              </a:ext>
            </a:extLst>
          </p:cNvPr>
          <p:cNvSpPr/>
          <p:nvPr/>
        </p:nvSpPr>
        <p:spPr>
          <a:xfrm>
            <a:off x="0" y="0"/>
            <a:ext cx="121896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ashboard">
            <a:extLst>
              <a:ext uri="{FF2B5EF4-FFF2-40B4-BE49-F238E27FC236}">
                <a16:creationId xmlns:a16="http://schemas.microsoft.com/office/drawing/2014/main" id="{6EE20B30-3E8F-7E48-AFAD-411E0CC42DA8}"/>
              </a:ext>
            </a:extLst>
          </p:cNvPr>
          <p:cNvSpPr txBox="1"/>
          <p:nvPr/>
        </p:nvSpPr>
        <p:spPr>
          <a:xfrm>
            <a:off x="1719027" y="311501"/>
            <a:ext cx="87515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800" b="1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BALANCED SCORECARD </a:t>
            </a: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EXAMPLE</a:t>
            </a:r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C7E05B21-BB6D-9E4F-8679-A61408F3ECA0}"/>
              </a:ext>
            </a:extLst>
          </p:cNvPr>
          <p:cNvSpPr/>
          <p:nvPr/>
        </p:nvSpPr>
        <p:spPr>
          <a:xfrm>
            <a:off x="1257300" y="1519576"/>
            <a:ext cx="4325055" cy="2123102"/>
          </a:xfrm>
          <a:prstGeom prst="roundRect">
            <a:avLst>
              <a:gd name="adj" fmla="val 644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1" descr="© INSCALE GmbH, 26.05.2010&#10;http://www.presentationload.com/">
            <a:extLst>
              <a:ext uri="{FF2B5EF4-FFF2-40B4-BE49-F238E27FC236}">
                <a16:creationId xmlns:a16="http://schemas.microsoft.com/office/drawing/2014/main" id="{95D088F1-3529-9E40-8F0E-ACBBD1311A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5247" y="1647111"/>
            <a:ext cx="2123934" cy="452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499CA"/>
              </a:gs>
              <a:gs pos="100000">
                <a:schemeClr val="accent1"/>
              </a:gs>
            </a:gsLst>
            <a:lin ang="0" scaled="1"/>
            <a:tileRect/>
          </a:gradFill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ts val="1500"/>
              </a:lnSpc>
              <a:spcAft>
                <a:spcPts val="300"/>
              </a:spcAft>
              <a:buClr>
                <a:srgbClr val="969696"/>
              </a:buClr>
              <a:defRPr/>
            </a:pPr>
            <a:r>
              <a:rPr lang="en-US" sz="1000" b="1" spc="12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FINANCES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3BEF4-AF88-6341-9A3A-8DDB9D184103}"/>
              </a:ext>
            </a:extLst>
          </p:cNvPr>
          <p:cNvSpPr txBox="1"/>
          <p:nvPr/>
        </p:nvSpPr>
        <p:spPr>
          <a:xfrm>
            <a:off x="3401878" y="1660900"/>
            <a:ext cx="1833856" cy="45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900" i="1" dirty="0">
                <a:solidFill>
                  <a:srgbClr val="7499CA"/>
                </a:solidFill>
                <a:latin typeface="Century Gothic" panose="020B0502020202020204" pitchFamily="34" charset="0"/>
              </a:rPr>
              <a:t>“How we maintain our current financial strategies”</a:t>
            </a:r>
          </a:p>
        </p:txBody>
      </p:sp>
      <p:cxnSp>
        <p:nvCxnSpPr>
          <p:cNvPr id="7" name="Gerade Verbindung 63">
            <a:extLst>
              <a:ext uri="{FF2B5EF4-FFF2-40B4-BE49-F238E27FC236}">
                <a16:creationId xmlns:a16="http://schemas.microsoft.com/office/drawing/2014/main" id="{B06FB565-C61B-B84F-851E-32729DA3DBB5}"/>
              </a:ext>
            </a:extLst>
          </p:cNvPr>
          <p:cNvCxnSpPr>
            <a:cxnSpLocks/>
          </p:cNvCxnSpPr>
          <p:nvPr/>
        </p:nvCxnSpPr>
        <p:spPr bwMode="gray">
          <a:xfrm>
            <a:off x="1357777" y="2675691"/>
            <a:ext cx="4110274" cy="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63">
            <a:extLst>
              <a:ext uri="{FF2B5EF4-FFF2-40B4-BE49-F238E27FC236}">
                <a16:creationId xmlns:a16="http://schemas.microsoft.com/office/drawing/2014/main" id="{4E214B58-4566-4041-92EF-6E51EC649914}"/>
              </a:ext>
            </a:extLst>
          </p:cNvPr>
          <p:cNvCxnSpPr>
            <a:cxnSpLocks/>
          </p:cNvCxnSpPr>
          <p:nvPr/>
        </p:nvCxnSpPr>
        <p:spPr bwMode="gray">
          <a:xfrm>
            <a:off x="1357777" y="3114997"/>
            <a:ext cx="4110274" cy="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63">
            <a:extLst>
              <a:ext uri="{FF2B5EF4-FFF2-40B4-BE49-F238E27FC236}">
                <a16:creationId xmlns:a16="http://schemas.microsoft.com/office/drawing/2014/main" id="{CCF1E9CC-0F9C-A04A-A462-F038A2ABAA89}"/>
              </a:ext>
            </a:extLst>
          </p:cNvPr>
          <p:cNvCxnSpPr>
            <a:cxnSpLocks/>
          </p:cNvCxnSpPr>
          <p:nvPr/>
        </p:nvCxnSpPr>
        <p:spPr bwMode="gray">
          <a:xfrm>
            <a:off x="2027621" y="2257712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63">
            <a:extLst>
              <a:ext uri="{FF2B5EF4-FFF2-40B4-BE49-F238E27FC236}">
                <a16:creationId xmlns:a16="http://schemas.microsoft.com/office/drawing/2014/main" id="{8053D3D1-17D6-7148-AC3C-63105265DB36}"/>
              </a:ext>
            </a:extLst>
          </p:cNvPr>
          <p:cNvCxnSpPr>
            <a:cxnSpLocks/>
          </p:cNvCxnSpPr>
          <p:nvPr/>
        </p:nvCxnSpPr>
        <p:spPr bwMode="gray">
          <a:xfrm>
            <a:off x="2879127" y="2257712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63">
            <a:extLst>
              <a:ext uri="{FF2B5EF4-FFF2-40B4-BE49-F238E27FC236}">
                <a16:creationId xmlns:a16="http://schemas.microsoft.com/office/drawing/2014/main" id="{B43D4442-1BAF-0A4F-83C5-AC4802235F07}"/>
              </a:ext>
            </a:extLst>
          </p:cNvPr>
          <p:cNvCxnSpPr>
            <a:cxnSpLocks/>
          </p:cNvCxnSpPr>
          <p:nvPr/>
        </p:nvCxnSpPr>
        <p:spPr bwMode="gray">
          <a:xfrm>
            <a:off x="3751617" y="2250758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63">
            <a:extLst>
              <a:ext uri="{FF2B5EF4-FFF2-40B4-BE49-F238E27FC236}">
                <a16:creationId xmlns:a16="http://schemas.microsoft.com/office/drawing/2014/main" id="{42F6368A-6213-7544-8786-9E55962E596A}"/>
              </a:ext>
            </a:extLst>
          </p:cNvPr>
          <p:cNvCxnSpPr>
            <a:cxnSpLocks/>
          </p:cNvCxnSpPr>
          <p:nvPr/>
        </p:nvCxnSpPr>
        <p:spPr bwMode="gray">
          <a:xfrm>
            <a:off x="4610911" y="2257712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4AA1E61-1CCA-9944-98BB-2B792DD422B5}"/>
              </a:ext>
            </a:extLst>
          </p:cNvPr>
          <p:cNvSpPr txBox="1"/>
          <p:nvPr/>
        </p:nvSpPr>
        <p:spPr>
          <a:xfrm>
            <a:off x="1386353" y="2400079"/>
            <a:ext cx="5823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OBJECTIVE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638180-7D7E-4D4B-96A4-58850BA048B6}"/>
              </a:ext>
            </a:extLst>
          </p:cNvPr>
          <p:cNvSpPr txBox="1"/>
          <p:nvPr/>
        </p:nvSpPr>
        <p:spPr>
          <a:xfrm>
            <a:off x="1437809" y="2828794"/>
            <a:ext cx="502354" cy="123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TARGETS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5140BC-B1C8-9C47-B41D-95C69E4CA59E}"/>
              </a:ext>
            </a:extLst>
          </p:cNvPr>
          <p:cNvSpPr txBox="1"/>
          <p:nvPr/>
        </p:nvSpPr>
        <p:spPr>
          <a:xfrm>
            <a:off x="1437809" y="3274419"/>
            <a:ext cx="502354" cy="123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CURRENT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E7A02D-3565-3844-BE4E-48095656BADF}"/>
              </a:ext>
            </a:extLst>
          </p:cNvPr>
          <p:cNvSpPr txBox="1"/>
          <p:nvPr/>
        </p:nvSpPr>
        <p:spPr>
          <a:xfrm>
            <a:off x="2205820" y="2353911"/>
            <a:ext cx="502354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Maintain Probability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6E474B-D87B-9844-853D-737E0123C806}"/>
              </a:ext>
            </a:extLst>
          </p:cNvPr>
          <p:cNvSpPr txBox="1"/>
          <p:nvPr/>
        </p:nvSpPr>
        <p:spPr>
          <a:xfrm>
            <a:off x="2205820" y="2849028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+ 0.05%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1BE249-90C1-1446-BFC2-59F5366490A6}"/>
              </a:ext>
            </a:extLst>
          </p:cNvPr>
          <p:cNvSpPr txBox="1"/>
          <p:nvPr/>
        </p:nvSpPr>
        <p:spPr>
          <a:xfrm>
            <a:off x="2205820" y="3296085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- 0.02%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15E367-5BC7-764F-9DB9-E4FC69DBF91E}"/>
              </a:ext>
            </a:extLst>
          </p:cNvPr>
          <p:cNvSpPr txBox="1"/>
          <p:nvPr/>
        </p:nvSpPr>
        <p:spPr>
          <a:xfrm>
            <a:off x="2886372" y="2353917"/>
            <a:ext cx="865245" cy="2154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Reduce </a:t>
            </a:r>
            <a:b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Operating Costs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8365D-9E91-904A-A1EC-2AA459FD4717}"/>
              </a:ext>
            </a:extLst>
          </p:cNvPr>
          <p:cNvSpPr txBox="1"/>
          <p:nvPr/>
        </p:nvSpPr>
        <p:spPr>
          <a:xfrm>
            <a:off x="3078309" y="2849028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+ 50K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45AD28-D75F-E84A-A983-83A3C1DE4773}"/>
              </a:ext>
            </a:extLst>
          </p:cNvPr>
          <p:cNvSpPr txBox="1"/>
          <p:nvPr/>
        </p:nvSpPr>
        <p:spPr>
          <a:xfrm>
            <a:off x="3078309" y="3296085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- 35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46EEFF-BF5B-7243-95E0-7B34FBE25C07}"/>
              </a:ext>
            </a:extLst>
          </p:cNvPr>
          <p:cNvSpPr txBox="1"/>
          <p:nvPr/>
        </p:nvSpPr>
        <p:spPr>
          <a:xfrm>
            <a:off x="3906306" y="2353911"/>
            <a:ext cx="502354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Minimize Debt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5BE03D-E954-F742-9DAD-558AED2FEF02}"/>
              </a:ext>
            </a:extLst>
          </p:cNvPr>
          <p:cNvSpPr txBox="1"/>
          <p:nvPr/>
        </p:nvSpPr>
        <p:spPr>
          <a:xfrm>
            <a:off x="3906306" y="2849028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300K red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B13F40-A3D3-634F-AC01-92C9FBFC1FAD}"/>
              </a:ext>
            </a:extLst>
          </p:cNvPr>
          <p:cNvSpPr txBox="1"/>
          <p:nvPr/>
        </p:nvSpPr>
        <p:spPr>
          <a:xfrm>
            <a:off x="3906306" y="3296085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200K 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90E3AE-96F5-F940-BF54-EB83908440B6}"/>
              </a:ext>
            </a:extLst>
          </p:cNvPr>
          <p:cNvSpPr txBox="1"/>
          <p:nvPr/>
        </p:nvSpPr>
        <p:spPr>
          <a:xfrm>
            <a:off x="4758249" y="2353911"/>
            <a:ext cx="502354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Efficient Billings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F9FD76-C7DF-4D45-AFCA-6C3C5A14C330}"/>
              </a:ext>
            </a:extLst>
          </p:cNvPr>
          <p:cNvSpPr txBox="1"/>
          <p:nvPr/>
        </p:nvSpPr>
        <p:spPr>
          <a:xfrm>
            <a:off x="4758249" y="2849028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 days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C2A9D7-FFEE-224A-8DCE-3D09E5D9C817}"/>
              </a:ext>
            </a:extLst>
          </p:cNvPr>
          <p:cNvSpPr txBox="1"/>
          <p:nvPr/>
        </p:nvSpPr>
        <p:spPr>
          <a:xfrm>
            <a:off x="4758249" y="3291102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4 days</a:t>
            </a:r>
          </a:p>
        </p:txBody>
      </p:sp>
      <p:sp>
        <p:nvSpPr>
          <p:cNvPr id="42" name="Rectangle: Rounded Corners 7">
            <a:extLst>
              <a:ext uri="{FF2B5EF4-FFF2-40B4-BE49-F238E27FC236}">
                <a16:creationId xmlns:a16="http://schemas.microsoft.com/office/drawing/2014/main" id="{F34DC504-39FE-974F-A15F-69B0D7A7A343}"/>
              </a:ext>
            </a:extLst>
          </p:cNvPr>
          <p:cNvSpPr/>
          <p:nvPr/>
        </p:nvSpPr>
        <p:spPr>
          <a:xfrm>
            <a:off x="1257300" y="3921989"/>
            <a:ext cx="4325055" cy="2123102"/>
          </a:xfrm>
          <a:prstGeom prst="roundRect">
            <a:avLst>
              <a:gd name="adj" fmla="val 644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1" descr="© INSCALE GmbH, 26.05.2010&#10;http://www.presentationload.com/">
            <a:extLst>
              <a:ext uri="{FF2B5EF4-FFF2-40B4-BE49-F238E27FC236}">
                <a16:creationId xmlns:a16="http://schemas.microsoft.com/office/drawing/2014/main" id="{8C63BCC0-4CB4-1A4A-AE16-E2B0FFE628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5247" y="4049524"/>
            <a:ext cx="2123934" cy="452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ts val="1500"/>
              </a:lnSpc>
              <a:spcAft>
                <a:spcPts val="300"/>
              </a:spcAft>
              <a:buClr>
                <a:srgbClr val="969696"/>
              </a:buClr>
              <a:defRPr/>
            </a:pPr>
            <a:r>
              <a:rPr lang="en-US" sz="1000" b="1" spc="12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CUSTOMER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73EF28-34D8-2540-BC8E-BC4B593F219B}"/>
              </a:ext>
            </a:extLst>
          </p:cNvPr>
          <p:cNvSpPr txBox="1"/>
          <p:nvPr/>
        </p:nvSpPr>
        <p:spPr>
          <a:xfrm>
            <a:off x="3256839" y="4063313"/>
            <a:ext cx="2123934" cy="45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900" i="1" dirty="0">
                <a:solidFill>
                  <a:srgbClr val="00C5B8"/>
                </a:solidFill>
                <a:latin typeface="Century Gothic" panose="020B0502020202020204" pitchFamily="34" charset="0"/>
              </a:rPr>
              <a:t>“How we increase our success &amp; maintain our customer strategies”</a:t>
            </a:r>
          </a:p>
        </p:txBody>
      </p:sp>
      <p:cxnSp>
        <p:nvCxnSpPr>
          <p:cNvPr id="45" name="Gerade Verbindung 63">
            <a:extLst>
              <a:ext uri="{FF2B5EF4-FFF2-40B4-BE49-F238E27FC236}">
                <a16:creationId xmlns:a16="http://schemas.microsoft.com/office/drawing/2014/main" id="{E0288B79-13B7-B945-BEDE-59B61859A1BA}"/>
              </a:ext>
            </a:extLst>
          </p:cNvPr>
          <p:cNvCxnSpPr>
            <a:cxnSpLocks/>
          </p:cNvCxnSpPr>
          <p:nvPr/>
        </p:nvCxnSpPr>
        <p:spPr bwMode="gray">
          <a:xfrm>
            <a:off x="1357777" y="5078104"/>
            <a:ext cx="4110274" cy="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63">
            <a:extLst>
              <a:ext uri="{FF2B5EF4-FFF2-40B4-BE49-F238E27FC236}">
                <a16:creationId xmlns:a16="http://schemas.microsoft.com/office/drawing/2014/main" id="{3ABB99E1-E2F8-2244-878F-698BA0EE59CD}"/>
              </a:ext>
            </a:extLst>
          </p:cNvPr>
          <p:cNvCxnSpPr>
            <a:cxnSpLocks/>
          </p:cNvCxnSpPr>
          <p:nvPr/>
        </p:nvCxnSpPr>
        <p:spPr bwMode="gray">
          <a:xfrm>
            <a:off x="1357777" y="5517410"/>
            <a:ext cx="4110274" cy="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63">
            <a:extLst>
              <a:ext uri="{FF2B5EF4-FFF2-40B4-BE49-F238E27FC236}">
                <a16:creationId xmlns:a16="http://schemas.microsoft.com/office/drawing/2014/main" id="{3041FF91-54E8-D84B-A513-F6809E306B65}"/>
              </a:ext>
            </a:extLst>
          </p:cNvPr>
          <p:cNvCxnSpPr>
            <a:cxnSpLocks/>
          </p:cNvCxnSpPr>
          <p:nvPr/>
        </p:nvCxnSpPr>
        <p:spPr bwMode="gray">
          <a:xfrm>
            <a:off x="2027621" y="4660125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63">
            <a:extLst>
              <a:ext uri="{FF2B5EF4-FFF2-40B4-BE49-F238E27FC236}">
                <a16:creationId xmlns:a16="http://schemas.microsoft.com/office/drawing/2014/main" id="{BBA6FCDC-B77F-B84F-9F5D-E0288BEBEF0A}"/>
              </a:ext>
            </a:extLst>
          </p:cNvPr>
          <p:cNvCxnSpPr>
            <a:cxnSpLocks/>
          </p:cNvCxnSpPr>
          <p:nvPr/>
        </p:nvCxnSpPr>
        <p:spPr bwMode="gray">
          <a:xfrm>
            <a:off x="2879127" y="4660125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63">
            <a:extLst>
              <a:ext uri="{FF2B5EF4-FFF2-40B4-BE49-F238E27FC236}">
                <a16:creationId xmlns:a16="http://schemas.microsoft.com/office/drawing/2014/main" id="{A2F81DD1-7CC2-B746-B041-82D3E0B56519}"/>
              </a:ext>
            </a:extLst>
          </p:cNvPr>
          <p:cNvCxnSpPr>
            <a:cxnSpLocks/>
          </p:cNvCxnSpPr>
          <p:nvPr/>
        </p:nvCxnSpPr>
        <p:spPr bwMode="gray">
          <a:xfrm>
            <a:off x="3751617" y="4653171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63">
            <a:extLst>
              <a:ext uri="{FF2B5EF4-FFF2-40B4-BE49-F238E27FC236}">
                <a16:creationId xmlns:a16="http://schemas.microsoft.com/office/drawing/2014/main" id="{9383C354-89CF-944B-8B4A-C7AD0AEE9917}"/>
              </a:ext>
            </a:extLst>
          </p:cNvPr>
          <p:cNvCxnSpPr>
            <a:cxnSpLocks/>
          </p:cNvCxnSpPr>
          <p:nvPr/>
        </p:nvCxnSpPr>
        <p:spPr bwMode="gray">
          <a:xfrm>
            <a:off x="4610911" y="4660125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5948F1-4FE9-874D-83E9-08841C788D91}"/>
              </a:ext>
            </a:extLst>
          </p:cNvPr>
          <p:cNvSpPr txBox="1"/>
          <p:nvPr/>
        </p:nvSpPr>
        <p:spPr>
          <a:xfrm>
            <a:off x="1374294" y="4802492"/>
            <a:ext cx="62302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OBJECTIVE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E9746D-E0BA-BA4A-A985-7F2776BA9613}"/>
              </a:ext>
            </a:extLst>
          </p:cNvPr>
          <p:cNvSpPr txBox="1"/>
          <p:nvPr/>
        </p:nvSpPr>
        <p:spPr>
          <a:xfrm>
            <a:off x="1437809" y="5231207"/>
            <a:ext cx="502354" cy="123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TARGETS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E9233B-8227-244A-8535-CE0C0FF5F332}"/>
              </a:ext>
            </a:extLst>
          </p:cNvPr>
          <p:cNvSpPr txBox="1"/>
          <p:nvPr/>
        </p:nvSpPr>
        <p:spPr>
          <a:xfrm>
            <a:off x="1437809" y="5676832"/>
            <a:ext cx="502354" cy="123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CURRENT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2B7F52-0541-8240-9E25-ACC4BAD242BA}"/>
              </a:ext>
            </a:extLst>
          </p:cNvPr>
          <p:cNvSpPr txBox="1"/>
          <p:nvPr/>
        </p:nvSpPr>
        <p:spPr>
          <a:xfrm>
            <a:off x="2205820" y="4810185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High Cast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F3B197-6C42-C44E-88D5-EC5FB3B19648}"/>
              </a:ext>
            </a:extLst>
          </p:cNvPr>
          <p:cNvSpPr txBox="1"/>
          <p:nvPr/>
        </p:nvSpPr>
        <p:spPr>
          <a:xfrm>
            <a:off x="2205820" y="5251441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4.56/5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B5F4D3-A7BC-2342-A36D-D9D5EAA74530}"/>
              </a:ext>
            </a:extLst>
          </p:cNvPr>
          <p:cNvSpPr txBox="1"/>
          <p:nvPr/>
        </p:nvSpPr>
        <p:spPr>
          <a:xfrm>
            <a:off x="2205820" y="5698498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4.52/2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E5E109-BCDA-8746-93EA-26A7514B6187}"/>
              </a:ext>
            </a:extLst>
          </p:cNvPr>
          <p:cNvSpPr txBox="1"/>
          <p:nvPr/>
        </p:nvSpPr>
        <p:spPr>
          <a:xfrm>
            <a:off x="2886372" y="4756324"/>
            <a:ext cx="865245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Retain</a:t>
            </a:r>
            <a:b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Customers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DC4C58-0C68-AB42-B455-6F90C4144590}"/>
              </a:ext>
            </a:extLst>
          </p:cNvPr>
          <p:cNvSpPr txBox="1"/>
          <p:nvPr/>
        </p:nvSpPr>
        <p:spPr>
          <a:xfrm>
            <a:off x="3078309" y="5251441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340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E4FCD25-DA10-434B-B111-9AB66B9C0BE4}"/>
              </a:ext>
            </a:extLst>
          </p:cNvPr>
          <p:cNvSpPr txBox="1"/>
          <p:nvPr/>
        </p:nvSpPr>
        <p:spPr>
          <a:xfrm>
            <a:off x="3078309" y="5698498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337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9D11DE4-D08F-C949-AA51-13E8D5218592}"/>
              </a:ext>
            </a:extLst>
          </p:cNvPr>
          <p:cNvSpPr txBox="1"/>
          <p:nvPr/>
        </p:nvSpPr>
        <p:spPr>
          <a:xfrm>
            <a:off x="3825007" y="4756324"/>
            <a:ext cx="711726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Fulfill Customer Needs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C82D6F-F3D8-1D4B-AEC1-9A27F615B4DA}"/>
              </a:ext>
            </a:extLst>
          </p:cNvPr>
          <p:cNvSpPr txBox="1"/>
          <p:nvPr/>
        </p:nvSpPr>
        <p:spPr>
          <a:xfrm>
            <a:off x="3906306" y="5251441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3/10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DDE44E-CF60-6C49-831C-7CCC66BB9E51}"/>
              </a:ext>
            </a:extLst>
          </p:cNvPr>
          <p:cNvSpPr txBox="1"/>
          <p:nvPr/>
        </p:nvSpPr>
        <p:spPr>
          <a:xfrm>
            <a:off x="3906306" y="5698498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2.6/10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D4D128-D589-9741-968A-BA0ED4F4B6A0}"/>
              </a:ext>
            </a:extLst>
          </p:cNvPr>
          <p:cNvSpPr txBox="1"/>
          <p:nvPr/>
        </p:nvSpPr>
        <p:spPr>
          <a:xfrm>
            <a:off x="4758249" y="4756324"/>
            <a:ext cx="502354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Loyalty Program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340D45-1270-5947-B3BD-D7AB7A4209C4}"/>
              </a:ext>
            </a:extLst>
          </p:cNvPr>
          <p:cNvSpPr txBox="1"/>
          <p:nvPr/>
        </p:nvSpPr>
        <p:spPr>
          <a:xfrm>
            <a:off x="4758249" y="5251441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27% repeat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A94B6A0-6522-0148-9598-CCFD572AEF6E}"/>
              </a:ext>
            </a:extLst>
          </p:cNvPr>
          <p:cNvSpPr txBox="1"/>
          <p:nvPr/>
        </p:nvSpPr>
        <p:spPr>
          <a:xfrm>
            <a:off x="4758249" y="5693515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285 repeat</a:t>
            </a:r>
          </a:p>
        </p:txBody>
      </p:sp>
      <p:sp>
        <p:nvSpPr>
          <p:cNvPr id="67" name="Rectangle: Rounded Corners 7">
            <a:extLst>
              <a:ext uri="{FF2B5EF4-FFF2-40B4-BE49-F238E27FC236}">
                <a16:creationId xmlns:a16="http://schemas.microsoft.com/office/drawing/2014/main" id="{AA54ADCB-93DD-9A48-9C03-AC37FB50393A}"/>
              </a:ext>
            </a:extLst>
          </p:cNvPr>
          <p:cNvSpPr/>
          <p:nvPr/>
        </p:nvSpPr>
        <p:spPr>
          <a:xfrm flipH="1">
            <a:off x="6607243" y="1519576"/>
            <a:ext cx="4324317" cy="2123102"/>
          </a:xfrm>
          <a:prstGeom prst="roundRect">
            <a:avLst>
              <a:gd name="adj" fmla="val 644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11" descr="© INSCALE GmbH, 26.05.2010&#10;http://www.presentationload.com/">
            <a:extLst>
              <a:ext uri="{FF2B5EF4-FFF2-40B4-BE49-F238E27FC236}">
                <a16:creationId xmlns:a16="http://schemas.microsoft.com/office/drawing/2014/main" id="{1674E2F4-3CEB-FA46-9545-6FE6FF987593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9110418" y="1647111"/>
            <a:ext cx="2123934" cy="452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rgbClr val="4498D3"/>
              </a:gs>
            </a:gsLst>
            <a:lin ang="0" scaled="1"/>
            <a:tileRect/>
          </a:gradFill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ts val="1500"/>
              </a:lnSpc>
              <a:spcAft>
                <a:spcPts val="300"/>
              </a:spcAft>
              <a:buClr>
                <a:srgbClr val="969696"/>
              </a:buClr>
              <a:defRPr/>
            </a:pPr>
            <a:r>
              <a:rPr lang="en-US" sz="1000" b="1" spc="12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LEARNING &amp; GROWTH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2F8BC2F-3A7F-BC44-8F39-E804A79CE1C4}"/>
              </a:ext>
            </a:extLst>
          </p:cNvPr>
          <p:cNvSpPr txBox="1"/>
          <p:nvPr/>
        </p:nvSpPr>
        <p:spPr>
          <a:xfrm flipH="1">
            <a:off x="6808826" y="1660900"/>
            <a:ext cx="1998799" cy="45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900" i="1" dirty="0">
                <a:solidFill>
                  <a:srgbClr val="03B4ED"/>
                </a:solidFill>
                <a:latin typeface="Century Gothic" panose="020B0502020202020204" pitchFamily="34" charset="0"/>
              </a:rPr>
              <a:t>“How we maintain our learning and growth strategies”</a:t>
            </a:r>
          </a:p>
        </p:txBody>
      </p:sp>
      <p:cxnSp>
        <p:nvCxnSpPr>
          <p:cNvPr id="70" name="Gerade Verbindung 63">
            <a:extLst>
              <a:ext uri="{FF2B5EF4-FFF2-40B4-BE49-F238E27FC236}">
                <a16:creationId xmlns:a16="http://schemas.microsoft.com/office/drawing/2014/main" id="{2E778AA8-C80A-9443-8565-349042B2A3A6}"/>
              </a:ext>
            </a:extLst>
          </p:cNvPr>
          <p:cNvCxnSpPr>
            <a:cxnSpLocks/>
          </p:cNvCxnSpPr>
          <p:nvPr/>
        </p:nvCxnSpPr>
        <p:spPr bwMode="gray">
          <a:xfrm flipH="1">
            <a:off x="6692972" y="2689979"/>
            <a:ext cx="4110274" cy="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63">
            <a:extLst>
              <a:ext uri="{FF2B5EF4-FFF2-40B4-BE49-F238E27FC236}">
                <a16:creationId xmlns:a16="http://schemas.microsoft.com/office/drawing/2014/main" id="{F649E962-45DD-0742-BDDF-6E4D85DD4B0E}"/>
              </a:ext>
            </a:extLst>
          </p:cNvPr>
          <p:cNvCxnSpPr>
            <a:cxnSpLocks/>
          </p:cNvCxnSpPr>
          <p:nvPr/>
        </p:nvCxnSpPr>
        <p:spPr bwMode="gray">
          <a:xfrm flipH="1">
            <a:off x="6692972" y="3129285"/>
            <a:ext cx="4110274" cy="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63">
            <a:extLst>
              <a:ext uri="{FF2B5EF4-FFF2-40B4-BE49-F238E27FC236}">
                <a16:creationId xmlns:a16="http://schemas.microsoft.com/office/drawing/2014/main" id="{25226E9A-1CCC-6747-9BB7-198FCD5C54DA}"/>
              </a:ext>
            </a:extLst>
          </p:cNvPr>
          <p:cNvCxnSpPr>
            <a:cxnSpLocks/>
          </p:cNvCxnSpPr>
          <p:nvPr/>
        </p:nvCxnSpPr>
        <p:spPr bwMode="gray">
          <a:xfrm flipH="1">
            <a:off x="10133402" y="2272000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63">
            <a:extLst>
              <a:ext uri="{FF2B5EF4-FFF2-40B4-BE49-F238E27FC236}">
                <a16:creationId xmlns:a16="http://schemas.microsoft.com/office/drawing/2014/main" id="{FFE7C1A5-2884-F149-A260-7397726BFF71}"/>
              </a:ext>
            </a:extLst>
          </p:cNvPr>
          <p:cNvCxnSpPr>
            <a:cxnSpLocks/>
          </p:cNvCxnSpPr>
          <p:nvPr/>
        </p:nvCxnSpPr>
        <p:spPr bwMode="gray">
          <a:xfrm flipH="1">
            <a:off x="9281896" y="2272000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63">
            <a:extLst>
              <a:ext uri="{FF2B5EF4-FFF2-40B4-BE49-F238E27FC236}">
                <a16:creationId xmlns:a16="http://schemas.microsoft.com/office/drawing/2014/main" id="{73C8DB9B-7DAA-D344-A63A-E16793974A80}"/>
              </a:ext>
            </a:extLst>
          </p:cNvPr>
          <p:cNvCxnSpPr>
            <a:cxnSpLocks/>
          </p:cNvCxnSpPr>
          <p:nvPr/>
        </p:nvCxnSpPr>
        <p:spPr bwMode="gray">
          <a:xfrm flipH="1">
            <a:off x="8409406" y="2265046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63">
            <a:extLst>
              <a:ext uri="{FF2B5EF4-FFF2-40B4-BE49-F238E27FC236}">
                <a16:creationId xmlns:a16="http://schemas.microsoft.com/office/drawing/2014/main" id="{6E7F6BB4-1473-E14A-8F35-7AEA1F72A2DD}"/>
              </a:ext>
            </a:extLst>
          </p:cNvPr>
          <p:cNvCxnSpPr>
            <a:cxnSpLocks/>
          </p:cNvCxnSpPr>
          <p:nvPr/>
        </p:nvCxnSpPr>
        <p:spPr bwMode="gray">
          <a:xfrm flipH="1">
            <a:off x="7550112" y="2272000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15DD585F-BD59-444D-A921-08E1161C5B78}"/>
              </a:ext>
            </a:extLst>
          </p:cNvPr>
          <p:cNvSpPr txBox="1"/>
          <p:nvPr/>
        </p:nvSpPr>
        <p:spPr>
          <a:xfrm flipH="1">
            <a:off x="10120843" y="2414367"/>
            <a:ext cx="7106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OBJECTIVE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9C53095-1DA3-6C40-81E4-06279E45301A}"/>
              </a:ext>
            </a:extLst>
          </p:cNvPr>
          <p:cNvSpPr txBox="1"/>
          <p:nvPr/>
        </p:nvSpPr>
        <p:spPr>
          <a:xfrm flipH="1">
            <a:off x="10220860" y="2843082"/>
            <a:ext cx="502354" cy="123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TARGETS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67A052A-A740-4B47-ADAE-B514FEA7C73E}"/>
              </a:ext>
            </a:extLst>
          </p:cNvPr>
          <p:cNvSpPr txBox="1"/>
          <p:nvPr/>
        </p:nvSpPr>
        <p:spPr>
          <a:xfrm flipH="1">
            <a:off x="10220860" y="3288707"/>
            <a:ext cx="502354" cy="123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CURRENT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EED54A-9515-FD45-ABF0-ED899215B477}"/>
              </a:ext>
            </a:extLst>
          </p:cNvPr>
          <p:cNvSpPr txBox="1"/>
          <p:nvPr/>
        </p:nvSpPr>
        <p:spPr>
          <a:xfrm flipH="1">
            <a:off x="9452849" y="2368199"/>
            <a:ext cx="502354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Open New Regions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BC79ED0-0594-2041-BC42-CC715B7EFE43}"/>
              </a:ext>
            </a:extLst>
          </p:cNvPr>
          <p:cNvSpPr txBox="1"/>
          <p:nvPr/>
        </p:nvSpPr>
        <p:spPr>
          <a:xfrm flipH="1">
            <a:off x="9452849" y="2863316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4 new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1542F23-A92A-7F49-B1CD-2D33F2033E97}"/>
              </a:ext>
            </a:extLst>
          </p:cNvPr>
          <p:cNvSpPr txBox="1"/>
          <p:nvPr/>
        </p:nvSpPr>
        <p:spPr>
          <a:xfrm flipH="1">
            <a:off x="9452849" y="3310373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 new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FBFA235-F4E1-B146-BC2B-5124B952C6EA}"/>
              </a:ext>
            </a:extLst>
          </p:cNvPr>
          <p:cNvSpPr txBox="1"/>
          <p:nvPr/>
        </p:nvSpPr>
        <p:spPr>
          <a:xfrm flipH="1">
            <a:off x="8409406" y="2368205"/>
            <a:ext cx="865245" cy="2154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Reduce </a:t>
            </a:r>
            <a:b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Operating Costs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83FE389-0A30-204C-94B5-D62C343041C1}"/>
              </a:ext>
            </a:extLst>
          </p:cNvPr>
          <p:cNvSpPr txBox="1"/>
          <p:nvPr/>
        </p:nvSpPr>
        <p:spPr>
          <a:xfrm flipH="1">
            <a:off x="8580360" y="2863316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- 18K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693ED74-D0BC-0649-B3B1-2BD6DED2208E}"/>
              </a:ext>
            </a:extLst>
          </p:cNvPr>
          <p:cNvSpPr txBox="1"/>
          <p:nvPr/>
        </p:nvSpPr>
        <p:spPr>
          <a:xfrm flipH="1">
            <a:off x="8580360" y="3310373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- 20K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010BA6-2994-B743-8207-4FDDD35737D9}"/>
              </a:ext>
            </a:extLst>
          </p:cNvPr>
          <p:cNvSpPr txBox="1"/>
          <p:nvPr/>
        </p:nvSpPr>
        <p:spPr>
          <a:xfrm flipH="1">
            <a:off x="7752363" y="2368199"/>
            <a:ext cx="502354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Recruit Partners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F1474A5-4361-1844-A289-41431EA96217}"/>
              </a:ext>
            </a:extLst>
          </p:cNvPr>
          <p:cNvSpPr txBox="1"/>
          <p:nvPr/>
        </p:nvSpPr>
        <p:spPr>
          <a:xfrm flipH="1">
            <a:off x="7752363" y="2863316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10 new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1A4FAE9-319B-F742-8D1F-8A86040C5B55}"/>
              </a:ext>
            </a:extLst>
          </p:cNvPr>
          <p:cNvSpPr txBox="1"/>
          <p:nvPr/>
        </p:nvSpPr>
        <p:spPr>
          <a:xfrm flipH="1">
            <a:off x="7752363" y="3310373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11 new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8F41E2F-8EBF-CC46-9145-A5F42B7327F5}"/>
              </a:ext>
            </a:extLst>
          </p:cNvPr>
          <p:cNvSpPr txBox="1"/>
          <p:nvPr/>
        </p:nvSpPr>
        <p:spPr>
          <a:xfrm flipH="1">
            <a:off x="6900420" y="2368199"/>
            <a:ext cx="502354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Innovative Products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88C5994-00AB-0141-9A2C-9AAC79BEBDF7}"/>
              </a:ext>
            </a:extLst>
          </p:cNvPr>
          <p:cNvSpPr txBox="1"/>
          <p:nvPr/>
        </p:nvSpPr>
        <p:spPr>
          <a:xfrm flipH="1">
            <a:off x="6900420" y="2863316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 new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EA40E76-FF1B-3E4F-9BC1-EE4AAC4C538F}"/>
              </a:ext>
            </a:extLst>
          </p:cNvPr>
          <p:cNvSpPr txBox="1"/>
          <p:nvPr/>
        </p:nvSpPr>
        <p:spPr>
          <a:xfrm flipH="1">
            <a:off x="6900420" y="3305390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1 new YTD</a:t>
            </a:r>
          </a:p>
        </p:txBody>
      </p:sp>
      <p:sp>
        <p:nvSpPr>
          <p:cNvPr id="94" name="Rectangle: Rounded Corners 7">
            <a:extLst>
              <a:ext uri="{FF2B5EF4-FFF2-40B4-BE49-F238E27FC236}">
                <a16:creationId xmlns:a16="http://schemas.microsoft.com/office/drawing/2014/main" id="{136D2B30-093A-BF4F-874C-095A9977EB38}"/>
              </a:ext>
            </a:extLst>
          </p:cNvPr>
          <p:cNvSpPr/>
          <p:nvPr/>
        </p:nvSpPr>
        <p:spPr>
          <a:xfrm flipH="1">
            <a:off x="6607243" y="3921989"/>
            <a:ext cx="4324317" cy="2123102"/>
          </a:xfrm>
          <a:prstGeom prst="roundRect">
            <a:avLst>
              <a:gd name="adj" fmla="val 644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11" descr="© INSCALE GmbH, 26.05.2010&#10;http://www.presentationload.com/">
            <a:extLst>
              <a:ext uri="{FF2B5EF4-FFF2-40B4-BE49-F238E27FC236}">
                <a16:creationId xmlns:a16="http://schemas.microsoft.com/office/drawing/2014/main" id="{E1890C3C-5036-A349-BA31-0218C485DDAE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9110418" y="4049524"/>
            <a:ext cx="2123934" cy="4528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0" scaled="1"/>
            <a:tileRect/>
          </a:gradFill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lnSpc>
                <a:spcPts val="1500"/>
              </a:lnSpc>
              <a:spcAft>
                <a:spcPts val="300"/>
              </a:spcAft>
              <a:buClr>
                <a:srgbClr val="969696"/>
              </a:buClr>
              <a:defRPr/>
            </a:pPr>
            <a:r>
              <a:rPr lang="en-US" sz="1000" b="1" spc="12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INTERNAL PROCESS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D676355-6963-D44E-B6CA-F421F6FCEFD4}"/>
              </a:ext>
            </a:extLst>
          </p:cNvPr>
          <p:cNvSpPr txBox="1"/>
          <p:nvPr/>
        </p:nvSpPr>
        <p:spPr>
          <a:xfrm flipH="1">
            <a:off x="6725932" y="4063313"/>
            <a:ext cx="2299175" cy="45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900" i="1" dirty="0">
                <a:solidFill>
                  <a:srgbClr val="19C7A0"/>
                </a:solidFill>
                <a:latin typeface="Century Gothic" panose="020B0502020202020204" pitchFamily="34" charset="0"/>
              </a:rPr>
              <a:t>“Internal initiatives 7 strategies designed to increase performance”</a:t>
            </a:r>
          </a:p>
        </p:txBody>
      </p:sp>
      <p:cxnSp>
        <p:nvCxnSpPr>
          <p:cNvPr id="97" name="Gerade Verbindung 63">
            <a:extLst>
              <a:ext uri="{FF2B5EF4-FFF2-40B4-BE49-F238E27FC236}">
                <a16:creationId xmlns:a16="http://schemas.microsoft.com/office/drawing/2014/main" id="{7AD23478-2EF8-744F-BA55-E9E7D9D85EA3}"/>
              </a:ext>
            </a:extLst>
          </p:cNvPr>
          <p:cNvCxnSpPr>
            <a:cxnSpLocks/>
          </p:cNvCxnSpPr>
          <p:nvPr/>
        </p:nvCxnSpPr>
        <p:spPr bwMode="gray">
          <a:xfrm flipH="1">
            <a:off x="6707260" y="5063816"/>
            <a:ext cx="4110274" cy="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63">
            <a:extLst>
              <a:ext uri="{FF2B5EF4-FFF2-40B4-BE49-F238E27FC236}">
                <a16:creationId xmlns:a16="http://schemas.microsoft.com/office/drawing/2014/main" id="{AC623101-22CE-F444-9F71-4A77B4663A4E}"/>
              </a:ext>
            </a:extLst>
          </p:cNvPr>
          <p:cNvCxnSpPr>
            <a:cxnSpLocks/>
          </p:cNvCxnSpPr>
          <p:nvPr/>
        </p:nvCxnSpPr>
        <p:spPr bwMode="gray">
          <a:xfrm flipH="1">
            <a:off x="6707260" y="5503122"/>
            <a:ext cx="4110274" cy="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63">
            <a:extLst>
              <a:ext uri="{FF2B5EF4-FFF2-40B4-BE49-F238E27FC236}">
                <a16:creationId xmlns:a16="http://schemas.microsoft.com/office/drawing/2014/main" id="{0D908F9E-1898-2842-8BB5-A052D1A49841}"/>
              </a:ext>
            </a:extLst>
          </p:cNvPr>
          <p:cNvCxnSpPr>
            <a:cxnSpLocks/>
          </p:cNvCxnSpPr>
          <p:nvPr/>
        </p:nvCxnSpPr>
        <p:spPr bwMode="gray">
          <a:xfrm flipH="1">
            <a:off x="10147690" y="4645837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63">
            <a:extLst>
              <a:ext uri="{FF2B5EF4-FFF2-40B4-BE49-F238E27FC236}">
                <a16:creationId xmlns:a16="http://schemas.microsoft.com/office/drawing/2014/main" id="{CF675624-2F8E-3B44-9487-9E775AEFA392}"/>
              </a:ext>
            </a:extLst>
          </p:cNvPr>
          <p:cNvCxnSpPr>
            <a:cxnSpLocks/>
          </p:cNvCxnSpPr>
          <p:nvPr/>
        </p:nvCxnSpPr>
        <p:spPr bwMode="gray">
          <a:xfrm flipH="1">
            <a:off x="9296184" y="4645837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63">
            <a:extLst>
              <a:ext uri="{FF2B5EF4-FFF2-40B4-BE49-F238E27FC236}">
                <a16:creationId xmlns:a16="http://schemas.microsoft.com/office/drawing/2014/main" id="{F3E2DCDD-376D-BA43-A5B8-3E1A76CECDCD}"/>
              </a:ext>
            </a:extLst>
          </p:cNvPr>
          <p:cNvCxnSpPr>
            <a:cxnSpLocks/>
          </p:cNvCxnSpPr>
          <p:nvPr/>
        </p:nvCxnSpPr>
        <p:spPr bwMode="gray">
          <a:xfrm flipH="1">
            <a:off x="8423694" y="4638883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63">
            <a:extLst>
              <a:ext uri="{FF2B5EF4-FFF2-40B4-BE49-F238E27FC236}">
                <a16:creationId xmlns:a16="http://schemas.microsoft.com/office/drawing/2014/main" id="{FFB23B3C-2F68-E24D-A25D-BC4285A04509}"/>
              </a:ext>
            </a:extLst>
          </p:cNvPr>
          <p:cNvCxnSpPr>
            <a:cxnSpLocks/>
          </p:cNvCxnSpPr>
          <p:nvPr/>
        </p:nvCxnSpPr>
        <p:spPr bwMode="gray">
          <a:xfrm flipH="1">
            <a:off x="7564400" y="4645837"/>
            <a:ext cx="0" cy="1296000"/>
          </a:xfrm>
          <a:prstGeom prst="line">
            <a:avLst/>
          </a:prstGeom>
          <a:ln w="12700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  <a:effectLst>
            <a:outerShdw blurRad="50800" dist="38100" dir="2700000" algn="tl" rotWithShape="0">
              <a:prstClr val="black">
                <a:alpha val="4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69EB3C2C-A6E5-A24C-B265-D2E158DA1C23}"/>
              </a:ext>
            </a:extLst>
          </p:cNvPr>
          <p:cNvSpPr txBox="1"/>
          <p:nvPr/>
        </p:nvSpPr>
        <p:spPr>
          <a:xfrm flipH="1">
            <a:off x="10135132" y="4788203"/>
            <a:ext cx="69641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OBJECTIVE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7B2D8D0-F799-5F4F-9184-32BE9A64C212}"/>
              </a:ext>
            </a:extLst>
          </p:cNvPr>
          <p:cNvSpPr txBox="1"/>
          <p:nvPr/>
        </p:nvSpPr>
        <p:spPr>
          <a:xfrm flipH="1">
            <a:off x="10235148" y="5216919"/>
            <a:ext cx="502354" cy="123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TARGETS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9E006D2-5653-6745-9812-150A06C2C411}"/>
              </a:ext>
            </a:extLst>
          </p:cNvPr>
          <p:cNvSpPr txBox="1"/>
          <p:nvPr/>
        </p:nvSpPr>
        <p:spPr>
          <a:xfrm flipH="1">
            <a:off x="10235148" y="5662544"/>
            <a:ext cx="502354" cy="123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CURRENT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3376A4E-228A-9E40-89B4-C0DF98FD7842}"/>
              </a:ext>
            </a:extLst>
          </p:cNvPr>
          <p:cNvSpPr txBox="1"/>
          <p:nvPr/>
        </p:nvSpPr>
        <p:spPr>
          <a:xfrm flipH="1">
            <a:off x="9298585" y="4742036"/>
            <a:ext cx="841854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Paperless Office efforts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5BAEC22-DD5F-664F-9F68-742A253B8E0F}"/>
              </a:ext>
            </a:extLst>
          </p:cNvPr>
          <p:cNvSpPr txBox="1"/>
          <p:nvPr/>
        </p:nvSpPr>
        <p:spPr>
          <a:xfrm flipH="1">
            <a:off x="9467137" y="5237153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75%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040A49F-5DDB-3642-BFDB-E779CC3F3BBA}"/>
              </a:ext>
            </a:extLst>
          </p:cNvPr>
          <p:cNvSpPr txBox="1"/>
          <p:nvPr/>
        </p:nvSpPr>
        <p:spPr>
          <a:xfrm flipH="1">
            <a:off x="9467137" y="5684210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77%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2416ED2-7AF5-AF4E-901D-DA9E5816485A}"/>
              </a:ext>
            </a:extLst>
          </p:cNvPr>
          <p:cNvSpPr txBox="1"/>
          <p:nvPr/>
        </p:nvSpPr>
        <p:spPr>
          <a:xfrm flipH="1">
            <a:off x="8423694" y="4795897"/>
            <a:ext cx="86524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Centralize IT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99BA804-B77F-634F-86A5-AB96FA1A0052}"/>
              </a:ext>
            </a:extLst>
          </p:cNvPr>
          <p:cNvSpPr txBox="1"/>
          <p:nvPr/>
        </p:nvSpPr>
        <p:spPr>
          <a:xfrm flipH="1">
            <a:off x="8594648" y="5237153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85%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FADCBF5-4549-D84D-AD76-FBDD82CF3C6E}"/>
              </a:ext>
            </a:extLst>
          </p:cNvPr>
          <p:cNvSpPr txBox="1"/>
          <p:nvPr/>
        </p:nvSpPr>
        <p:spPr>
          <a:xfrm flipH="1">
            <a:off x="8594648" y="5684210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82%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A8106B8-D994-C241-A6BC-6FD87B96764A}"/>
              </a:ext>
            </a:extLst>
          </p:cNvPr>
          <p:cNvSpPr txBox="1"/>
          <p:nvPr/>
        </p:nvSpPr>
        <p:spPr>
          <a:xfrm flipH="1">
            <a:off x="7766651" y="4742036"/>
            <a:ext cx="502354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Fill Empty FTE’s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CD096A9-E91F-434C-9C9C-DCF70D2CA460}"/>
              </a:ext>
            </a:extLst>
          </p:cNvPr>
          <p:cNvSpPr txBox="1"/>
          <p:nvPr/>
        </p:nvSpPr>
        <p:spPr>
          <a:xfrm flipH="1">
            <a:off x="7766651" y="5237153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0 empty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F8CCCA8-B966-6146-8EE8-208B725F89A5}"/>
              </a:ext>
            </a:extLst>
          </p:cNvPr>
          <p:cNvSpPr txBox="1"/>
          <p:nvPr/>
        </p:nvSpPr>
        <p:spPr>
          <a:xfrm flipH="1">
            <a:off x="7766651" y="5684210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12 empty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EF88537-AB75-114F-AE15-B270A4008526}"/>
              </a:ext>
            </a:extLst>
          </p:cNvPr>
          <p:cNvSpPr txBox="1"/>
          <p:nvPr/>
        </p:nvSpPr>
        <p:spPr>
          <a:xfrm flipH="1">
            <a:off x="6914708" y="4742036"/>
            <a:ext cx="502354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Employee Retention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ACDA05A-DE06-8E4B-AD76-C46C7F4245A6}"/>
              </a:ext>
            </a:extLst>
          </p:cNvPr>
          <p:cNvSpPr txBox="1"/>
          <p:nvPr/>
        </p:nvSpPr>
        <p:spPr>
          <a:xfrm flipH="1">
            <a:off x="6914708" y="5237153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3% attr.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7028F9F-7204-6346-B6B1-57F4CD7653CE}"/>
              </a:ext>
            </a:extLst>
          </p:cNvPr>
          <p:cNvSpPr txBox="1"/>
          <p:nvPr/>
        </p:nvSpPr>
        <p:spPr>
          <a:xfrm flipH="1">
            <a:off x="6914708" y="5679227"/>
            <a:ext cx="502354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2.7% attr.</a:t>
            </a:r>
          </a:p>
        </p:txBody>
      </p:sp>
    </p:spTree>
    <p:extLst>
      <p:ext uri="{BB962C8B-B14F-4D97-AF65-F5344CB8AC3E}">
        <p14:creationId xmlns:p14="http://schemas.microsoft.com/office/powerpoint/2010/main" val="401152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58C1AB9-EE56-074E-A348-E9FC3B4E63B9}"/>
              </a:ext>
            </a:extLst>
          </p:cNvPr>
          <p:cNvSpPr/>
          <p:nvPr/>
        </p:nvSpPr>
        <p:spPr>
          <a:xfrm>
            <a:off x="0" y="0"/>
            <a:ext cx="121896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ashboard">
            <a:extLst>
              <a:ext uri="{FF2B5EF4-FFF2-40B4-BE49-F238E27FC236}">
                <a16:creationId xmlns:a16="http://schemas.microsoft.com/office/drawing/2014/main" id="{6EE20B30-3E8F-7E48-AFAD-411E0CC42DA8}"/>
              </a:ext>
            </a:extLst>
          </p:cNvPr>
          <p:cNvSpPr txBox="1"/>
          <p:nvPr/>
        </p:nvSpPr>
        <p:spPr>
          <a:xfrm>
            <a:off x="1719027" y="311501"/>
            <a:ext cx="87515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EXCEL </a:t>
            </a:r>
            <a:r>
              <a:rPr lang="en-US" sz="1800" b="1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BALANCED SCORECARD</a:t>
            </a:r>
            <a:endParaRPr lang="en-US" sz="1800" spc="2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Содержимое 4">
            <a:extLst>
              <a:ext uri="{FF2B5EF4-FFF2-40B4-BE49-F238E27FC236}">
                <a16:creationId xmlns:a16="http://schemas.microsoft.com/office/drawing/2014/main" id="{365074B8-1023-074E-9AD8-CAA7A84803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643597"/>
              </p:ext>
            </p:extLst>
          </p:nvPr>
        </p:nvGraphicFramePr>
        <p:xfrm>
          <a:off x="1403452" y="1211501"/>
          <a:ext cx="9385096" cy="5232394"/>
        </p:xfrm>
        <a:graphic>
          <a:graphicData uri="http://schemas.openxmlformats.org/drawingml/2006/table">
            <a:tbl>
              <a:tblPr/>
              <a:tblGrid>
                <a:gridCol w="2049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8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25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spc="20" baseline="0" noProof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INDICATOR</a:t>
                      </a:r>
                    </a:p>
                  </a:txBody>
                  <a:tcPr marL="21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spc="20" baseline="0" noProof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TARGET</a:t>
                      </a:r>
                    </a:p>
                  </a:txBody>
                  <a:tcPr marL="4680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spc="20" baseline="0" noProof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WEIGHT</a:t>
                      </a:r>
                    </a:p>
                  </a:txBody>
                  <a:tcPr marL="4680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spc="20" baseline="0" noProof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DESCRIPTION</a:t>
                      </a:r>
                    </a:p>
                  </a:txBody>
                  <a:tcPr marL="4680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spc="20" baseline="0" noProof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VALUE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7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800" b="0" i="1" u="none" strike="noStrike" noProof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Financial Perspective Description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KPI - 1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KPI - 2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KPI - 3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6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FINANCIAL PERSPECTIVE</a:t>
                      </a:r>
                      <a:endParaRPr lang="en-GB" sz="800" b="0" i="0" u="none" strike="noStrike" noProof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Total Performance in group  </a:t>
                      </a:r>
                    </a:p>
                  </a:txBody>
                  <a:tcPr marL="0" marR="360000" marT="0" marB="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1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986">
                <a:tc gridSpan="2">
                  <a:txBody>
                    <a:bodyPr/>
                    <a:lstStyle/>
                    <a:p>
                      <a:pPr algn="l" fontAlgn="b"/>
                      <a:endParaRPr lang="en-GB" sz="800" b="0" i="1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1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074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1" u="none" strike="noStrike" noProof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Customer Perspective Description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KPI - 1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KPI - 2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KPI - 3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61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CUSTOMER PERSPECTIVE  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TOTAL PERFORMANCE IN GROUP  </a:t>
                      </a:r>
                    </a:p>
                  </a:txBody>
                  <a:tcPr marL="0" marR="360000" marT="0" marB="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1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986">
                <a:tc gridSpan="2">
                  <a:txBody>
                    <a:bodyPr/>
                    <a:lstStyle/>
                    <a:p>
                      <a:pPr algn="l" fontAlgn="b"/>
                      <a:endParaRPr lang="en-GB" sz="800" b="0" i="1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1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074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1" u="none" strike="noStrike" noProof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Internal Processes Perspective Description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KPI - 1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KPI - 2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KPI - 3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661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INTERNAL PROCESSES PERSPECTIVE   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Total Performance in group</a:t>
                      </a:r>
                    </a:p>
                  </a:txBody>
                  <a:tcPr marL="0" marR="360000" marT="0" marB="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1" i="0" u="none" strike="noStrike" noProof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986">
                <a:tc gridSpan="2">
                  <a:txBody>
                    <a:bodyPr/>
                    <a:lstStyle/>
                    <a:p>
                      <a:pPr algn="l" fontAlgn="b"/>
                      <a:endParaRPr lang="en-GB" sz="800" b="0" i="1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1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074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1" u="none" strike="noStrike" noProof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Organisational Capacity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KPI - 1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KPI - 2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19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KPI - 3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6616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ORGANISATIONAL</a:t>
                      </a:r>
                      <a:r>
                        <a:rPr lang="en-GB" sz="800" b="1" i="0" u="none" strike="noStrike" baseline="0" noProof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CAPACITY </a:t>
                      </a:r>
                      <a:r>
                        <a:rPr lang="en-GB" sz="800" b="1" i="0" u="none" strike="noStrike" noProof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PERSPECTIVE</a:t>
                      </a:r>
                    </a:p>
                  </a:txBody>
                  <a:tcPr marL="21600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Total Performance in group</a:t>
                      </a:r>
                    </a:p>
                  </a:txBody>
                  <a:tcPr marL="0" marR="360000" marT="0" marB="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1" i="0" u="none" strike="noStrike" noProof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914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58C1AB9-EE56-074E-A348-E9FC3B4E63B9}"/>
              </a:ext>
            </a:extLst>
          </p:cNvPr>
          <p:cNvSpPr/>
          <p:nvPr/>
        </p:nvSpPr>
        <p:spPr>
          <a:xfrm>
            <a:off x="0" y="0"/>
            <a:ext cx="121896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ashboard">
            <a:extLst>
              <a:ext uri="{FF2B5EF4-FFF2-40B4-BE49-F238E27FC236}">
                <a16:creationId xmlns:a16="http://schemas.microsoft.com/office/drawing/2014/main" id="{6EE20B30-3E8F-7E48-AFAD-411E0CC42DA8}"/>
              </a:ext>
            </a:extLst>
          </p:cNvPr>
          <p:cNvSpPr txBox="1"/>
          <p:nvPr/>
        </p:nvSpPr>
        <p:spPr>
          <a:xfrm>
            <a:off x="1719027" y="311501"/>
            <a:ext cx="87515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800" b="1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BALANCED SCORECARD </a:t>
            </a: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-</a:t>
            </a:r>
            <a:r>
              <a:rPr lang="en-US" sz="1800" b="1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EXAMPLE OF A STRATEGY MAP</a:t>
            </a:r>
          </a:p>
        </p:txBody>
      </p:sp>
      <p:sp>
        <p:nvSpPr>
          <p:cNvPr id="5" name="Rectangle 17" descr="© INSCALE GmbH, 26.05.2010&#10;http://www.presentationload.com/">
            <a:extLst>
              <a:ext uri="{FF2B5EF4-FFF2-40B4-BE49-F238E27FC236}">
                <a16:creationId xmlns:a16="http://schemas.microsoft.com/office/drawing/2014/main" id="{30CFF3D5-EA0E-F64E-B2C0-2C838B766D0B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6934763" y="-2772420"/>
            <a:ext cx="1007312" cy="984054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2F4F3"/>
          </a:solidFill>
          <a:ln w="50800" algn="ctr">
            <a:solidFill>
              <a:schemeClr val="bg1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5000"/>
              </a:prstClr>
            </a:outerShdw>
          </a:effectLst>
        </p:spPr>
        <p:txBody>
          <a:bodyPr lIns="0" tIns="0" rIns="0" bIns="0" anchor="ctr" anchorCtr="0"/>
          <a:lstStyle/>
          <a:p>
            <a:pPr algn="ctr" defTabSz="801688" eaLnBrk="0" hangingPunct="0">
              <a:lnSpc>
                <a:spcPts val="1480"/>
              </a:lnSpc>
              <a:defRPr/>
            </a:pPr>
            <a:endParaRPr lang="en-US" sz="1000" b="1" spc="30" dirty="0">
              <a:solidFill>
                <a:schemeClr val="accent1">
                  <a:lumMod val="75000"/>
                  <a:alpha val="92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Rectangle 17" descr="© INSCALE GmbH, 26.05.2010&#10;http://www.presentationload.com/">
            <a:extLst>
              <a:ext uri="{FF2B5EF4-FFF2-40B4-BE49-F238E27FC236}">
                <a16:creationId xmlns:a16="http://schemas.microsoft.com/office/drawing/2014/main" id="{422A7F49-6FE3-E84D-89A6-1F0993DDE410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6934763" y="-1653772"/>
            <a:ext cx="1007312" cy="984054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2F4F3"/>
          </a:solidFill>
          <a:ln w="50800" algn="ctr">
            <a:solidFill>
              <a:schemeClr val="bg1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5000"/>
              </a:prstClr>
            </a:outerShdw>
          </a:effectLst>
        </p:spPr>
        <p:txBody>
          <a:bodyPr lIns="0" tIns="0" rIns="0" bIns="0" anchor="ctr" anchorCtr="0"/>
          <a:lstStyle/>
          <a:p>
            <a:pPr algn="ctr" defTabSz="801688" eaLnBrk="0" hangingPunct="0">
              <a:lnSpc>
                <a:spcPts val="1480"/>
              </a:lnSpc>
              <a:defRPr/>
            </a:pPr>
            <a:endParaRPr lang="en-US" sz="1000" b="1" spc="30" dirty="0">
              <a:solidFill>
                <a:schemeClr val="accent1">
                  <a:lumMod val="75000"/>
                  <a:alpha val="92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7" name="Rectangle 17" descr="© INSCALE GmbH, 26.05.2010&#10;http://www.presentationload.com/">
            <a:extLst>
              <a:ext uri="{FF2B5EF4-FFF2-40B4-BE49-F238E27FC236}">
                <a16:creationId xmlns:a16="http://schemas.microsoft.com/office/drawing/2014/main" id="{F0DC9CBE-B80E-244E-B1EB-587B045105CD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6934763" y="-535123"/>
            <a:ext cx="1007312" cy="984054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2F4F3"/>
          </a:solidFill>
          <a:ln w="50800" algn="ctr">
            <a:solidFill>
              <a:schemeClr val="bg1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5000"/>
              </a:prstClr>
            </a:outerShdw>
          </a:effectLst>
        </p:spPr>
        <p:txBody>
          <a:bodyPr lIns="0" tIns="0" rIns="0" bIns="0" anchor="ctr" anchorCtr="0"/>
          <a:lstStyle/>
          <a:p>
            <a:pPr algn="ctr" defTabSz="801688" eaLnBrk="0" hangingPunct="0">
              <a:lnSpc>
                <a:spcPts val="1480"/>
              </a:lnSpc>
              <a:defRPr/>
            </a:pPr>
            <a:endParaRPr lang="en-US" sz="1000" b="1" spc="30" dirty="0">
              <a:solidFill>
                <a:schemeClr val="accent1">
                  <a:lumMod val="75000"/>
                  <a:alpha val="92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8" name="Rectangle 17" descr="© INSCALE GmbH, 26.05.2010&#10;http://www.presentationload.com/">
            <a:extLst>
              <a:ext uri="{FF2B5EF4-FFF2-40B4-BE49-F238E27FC236}">
                <a16:creationId xmlns:a16="http://schemas.microsoft.com/office/drawing/2014/main" id="{EB079128-B9A3-C247-82B8-EFF36390D680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6934763" y="583525"/>
            <a:ext cx="1007312" cy="984054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2F4F3"/>
          </a:solidFill>
          <a:ln w="50800" algn="ctr">
            <a:solidFill>
              <a:schemeClr val="bg1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5000"/>
              </a:prstClr>
            </a:outerShdw>
          </a:effectLst>
        </p:spPr>
        <p:txBody>
          <a:bodyPr lIns="0" tIns="0" rIns="0" bIns="0" anchor="ctr" anchorCtr="0"/>
          <a:lstStyle/>
          <a:p>
            <a:pPr algn="ctr" defTabSz="801688" eaLnBrk="0" hangingPunct="0">
              <a:lnSpc>
                <a:spcPts val="1480"/>
              </a:lnSpc>
              <a:defRPr/>
            </a:pPr>
            <a:endParaRPr lang="en-US" sz="1000" b="1" spc="30" dirty="0">
              <a:solidFill>
                <a:schemeClr val="accent1">
                  <a:lumMod val="75000"/>
                  <a:alpha val="92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015BB313-EAB5-6D4D-898F-DA013265815A}"/>
              </a:ext>
            </a:extLst>
          </p:cNvPr>
          <p:cNvSpPr/>
          <p:nvPr/>
        </p:nvSpPr>
        <p:spPr>
          <a:xfrm rot="5400000">
            <a:off x="1333983" y="564799"/>
            <a:ext cx="498133" cy="316609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50000"/>
                  <a:lumOff val="50000"/>
                  <a:alpha val="6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rIns="91440" bIns="4572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spc="300" dirty="0">
                <a:latin typeface="Century Gothic" panose="020B0502020202020204" pitchFamily="34" charset="0"/>
              </a:rPr>
              <a:t>FINANCE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94584760-2E1A-FD46-98D6-ABBE9599C506}"/>
              </a:ext>
            </a:extLst>
          </p:cNvPr>
          <p:cNvSpPr/>
          <p:nvPr/>
        </p:nvSpPr>
        <p:spPr>
          <a:xfrm rot="5400000">
            <a:off x="1333983" y="1683448"/>
            <a:ext cx="498133" cy="316609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rIns="91440" bIns="4572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spc="300" dirty="0">
                <a:latin typeface="Century Gothic" panose="020B0502020202020204" pitchFamily="34" charset="0"/>
              </a:rPr>
              <a:t>CUSTOMER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A9373121-892D-C74D-AA6C-A2A67C52758F}"/>
              </a:ext>
            </a:extLst>
          </p:cNvPr>
          <p:cNvSpPr/>
          <p:nvPr/>
        </p:nvSpPr>
        <p:spPr>
          <a:xfrm rot="5400000">
            <a:off x="1333983" y="2802097"/>
            <a:ext cx="498133" cy="316609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2600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rIns="91440" bIns="4572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spc="300" dirty="0">
                <a:latin typeface="Century Gothic" panose="020B0502020202020204" pitchFamily="34" charset="0"/>
              </a:rPr>
              <a:t>INTERNAL PROCESS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B0E720C0-4448-3645-A03A-F2DAE33C200A}"/>
              </a:ext>
            </a:extLst>
          </p:cNvPr>
          <p:cNvSpPr/>
          <p:nvPr/>
        </p:nvSpPr>
        <p:spPr>
          <a:xfrm rot="5400000">
            <a:off x="1333983" y="3920745"/>
            <a:ext cx="498133" cy="316609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rIns="91440" bIns="4572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spc="300" dirty="0">
                <a:latin typeface="Century Gothic" panose="020B0502020202020204" pitchFamily="34" charset="0"/>
              </a:rPr>
              <a:t>LEARNING &amp; GROWTH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59315D-32D8-4C43-B109-242D6FED6945}"/>
              </a:ext>
            </a:extLst>
          </p:cNvPr>
          <p:cNvGrpSpPr/>
          <p:nvPr/>
        </p:nvGrpSpPr>
        <p:grpSpPr>
          <a:xfrm>
            <a:off x="3547005" y="1751287"/>
            <a:ext cx="3058465" cy="792333"/>
            <a:chOff x="3719281" y="1934391"/>
            <a:chExt cx="3179583" cy="8237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C1D501-D4E0-1E41-A51A-22C89C441DBE}"/>
                </a:ext>
              </a:extLst>
            </p:cNvPr>
            <p:cNvGrpSpPr/>
            <p:nvPr/>
          </p:nvGrpSpPr>
          <p:grpSpPr>
            <a:xfrm>
              <a:off x="3719281" y="2390064"/>
              <a:ext cx="1515327" cy="368037"/>
              <a:chOff x="3719281" y="2307684"/>
              <a:chExt cx="1515327" cy="378368"/>
            </a:xfrm>
          </p:grpSpPr>
          <p:sp>
            <p:nvSpPr>
              <p:cNvPr id="18" name="Rechteck 252">
                <a:extLst>
                  <a:ext uri="{FF2B5EF4-FFF2-40B4-BE49-F238E27FC236}">
                    <a16:creationId xmlns:a16="http://schemas.microsoft.com/office/drawing/2014/main" id="{EE381CE1-9DFC-9941-971F-8134B6E15951}"/>
                  </a:ext>
                </a:extLst>
              </p:cNvPr>
              <p:cNvSpPr/>
              <p:nvPr/>
            </p:nvSpPr>
            <p:spPr bwMode="gray">
              <a:xfrm>
                <a:off x="3719281" y="2307684"/>
                <a:ext cx="1515327" cy="378368"/>
              </a:xfrm>
              <a:prstGeom prst="roundRect">
                <a:avLst>
                  <a:gd name="adj" fmla="val 28937"/>
                </a:avLst>
              </a:prstGeom>
              <a:solidFill>
                <a:schemeClr val="bg1"/>
              </a:solidFill>
              <a:ln w="22225">
                <a:solidFill>
                  <a:schemeClr val="bg1"/>
                </a:solidFill>
              </a:ln>
              <a:effectLst>
                <a:innerShdw blurRad="1016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96000" tIns="0" rIns="0" bIns="0" rtlCol="0" anchor="ctr"/>
              <a:lstStyle/>
              <a:p>
                <a:pPr>
                  <a:lnSpc>
                    <a:spcPts val="1040"/>
                  </a:lnSpc>
                </a:pPr>
                <a:r>
                  <a:rPr lang="en-US" sz="7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Increase Number </a:t>
                </a:r>
              </a:p>
              <a:p>
                <a:pPr>
                  <a:lnSpc>
                    <a:spcPts val="1040"/>
                  </a:lnSpc>
                </a:pPr>
                <a:r>
                  <a:rPr lang="en-US" sz="7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of Customers</a:t>
                </a:r>
              </a:p>
            </p:txBody>
          </p:sp>
          <p:sp>
            <p:nvSpPr>
              <p:cNvPr id="19" name="Rounded Rectangle 11">
                <a:extLst>
                  <a:ext uri="{FF2B5EF4-FFF2-40B4-BE49-F238E27FC236}">
                    <a16:creationId xmlns:a16="http://schemas.microsoft.com/office/drawing/2014/main" id="{34C5EAD8-58F2-9945-AA60-2A3CCA74AFD2}"/>
                  </a:ext>
                </a:extLst>
              </p:cNvPr>
              <p:cNvSpPr/>
              <p:nvPr/>
            </p:nvSpPr>
            <p:spPr>
              <a:xfrm rot="5400000">
                <a:off x="3865683" y="2409394"/>
                <a:ext cx="185053" cy="1800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39600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040"/>
                  </a:lnSpc>
                </a:pPr>
                <a:endParaRPr lang="en-US" sz="1200" b="1" spc="300" dirty="0">
                  <a:solidFill>
                    <a:schemeClr val="accent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D6A5242-456A-0647-BA9D-2592D73FB3E1}"/>
                </a:ext>
              </a:extLst>
            </p:cNvPr>
            <p:cNvGrpSpPr/>
            <p:nvPr/>
          </p:nvGrpSpPr>
          <p:grpSpPr>
            <a:xfrm>
              <a:off x="5383537" y="2383402"/>
              <a:ext cx="1515327" cy="368037"/>
              <a:chOff x="3719281" y="2307684"/>
              <a:chExt cx="1515327" cy="378368"/>
            </a:xfrm>
          </p:grpSpPr>
          <p:sp>
            <p:nvSpPr>
              <p:cNvPr id="22" name="Rechteck 252">
                <a:extLst>
                  <a:ext uri="{FF2B5EF4-FFF2-40B4-BE49-F238E27FC236}">
                    <a16:creationId xmlns:a16="http://schemas.microsoft.com/office/drawing/2014/main" id="{1468C46B-F833-244C-B8C0-0081F913B0A7}"/>
                  </a:ext>
                </a:extLst>
              </p:cNvPr>
              <p:cNvSpPr/>
              <p:nvPr/>
            </p:nvSpPr>
            <p:spPr bwMode="gray">
              <a:xfrm>
                <a:off x="3719281" y="2307684"/>
                <a:ext cx="1515327" cy="378368"/>
              </a:xfrm>
              <a:prstGeom prst="roundRect">
                <a:avLst>
                  <a:gd name="adj" fmla="val 28937"/>
                </a:avLst>
              </a:prstGeom>
              <a:solidFill>
                <a:schemeClr val="bg1"/>
              </a:solidFill>
              <a:ln w="22225">
                <a:solidFill>
                  <a:schemeClr val="bg1"/>
                </a:solidFill>
              </a:ln>
              <a:effectLst>
                <a:innerShdw blurRad="1016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96000" tIns="0" rIns="0" bIns="0" rtlCol="0" anchor="ctr"/>
              <a:lstStyle/>
              <a:p>
                <a:pPr>
                  <a:lnSpc>
                    <a:spcPts val="1040"/>
                  </a:lnSpc>
                </a:pPr>
                <a:r>
                  <a:rPr lang="en-US" sz="7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Increase Revenue</a:t>
                </a:r>
                <a:br>
                  <a:rPr lang="en-US" sz="7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7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 customer</a:t>
                </a:r>
              </a:p>
            </p:txBody>
          </p:sp>
          <p:sp>
            <p:nvSpPr>
              <p:cNvPr id="23" name="Rounded Rectangle 11">
                <a:extLst>
                  <a:ext uri="{FF2B5EF4-FFF2-40B4-BE49-F238E27FC236}">
                    <a16:creationId xmlns:a16="http://schemas.microsoft.com/office/drawing/2014/main" id="{9FAC9BD0-9366-C144-A2EE-37631DB4E6B6}"/>
                  </a:ext>
                </a:extLst>
              </p:cNvPr>
              <p:cNvSpPr/>
              <p:nvPr/>
            </p:nvSpPr>
            <p:spPr>
              <a:xfrm rot="5400000">
                <a:off x="3865683" y="2409394"/>
                <a:ext cx="185053" cy="1800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39600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040"/>
                  </a:lnSpc>
                </a:pPr>
                <a:endParaRPr lang="en-US" sz="1200" b="1" spc="3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CE457C9-3E03-E743-9722-E9F832979AB9}"/>
                </a:ext>
              </a:extLst>
            </p:cNvPr>
            <p:cNvGrpSpPr/>
            <p:nvPr/>
          </p:nvGrpSpPr>
          <p:grpSpPr>
            <a:xfrm>
              <a:off x="4488976" y="1934391"/>
              <a:ext cx="1515327" cy="368037"/>
              <a:chOff x="3719281" y="2307684"/>
              <a:chExt cx="1515327" cy="378368"/>
            </a:xfrm>
          </p:grpSpPr>
          <p:sp>
            <p:nvSpPr>
              <p:cNvPr id="28" name="Rechteck 252">
                <a:extLst>
                  <a:ext uri="{FF2B5EF4-FFF2-40B4-BE49-F238E27FC236}">
                    <a16:creationId xmlns:a16="http://schemas.microsoft.com/office/drawing/2014/main" id="{74FB3509-E3AE-2D46-910D-D29B646F090A}"/>
                  </a:ext>
                </a:extLst>
              </p:cNvPr>
              <p:cNvSpPr/>
              <p:nvPr/>
            </p:nvSpPr>
            <p:spPr bwMode="gray">
              <a:xfrm>
                <a:off x="3719281" y="2307684"/>
                <a:ext cx="1515327" cy="378368"/>
              </a:xfrm>
              <a:prstGeom prst="roundRect">
                <a:avLst>
                  <a:gd name="adj" fmla="val 28937"/>
                </a:avLst>
              </a:prstGeom>
              <a:solidFill>
                <a:schemeClr val="bg1"/>
              </a:solidFill>
              <a:ln w="22225">
                <a:solidFill>
                  <a:schemeClr val="bg1"/>
                </a:solidFill>
              </a:ln>
              <a:effectLst>
                <a:innerShdw blurRad="1016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96000" tIns="0" rIns="0" bIns="0" rtlCol="0" anchor="ctr"/>
              <a:lstStyle/>
              <a:p>
                <a:pPr>
                  <a:lnSpc>
                    <a:spcPts val="1040"/>
                  </a:lnSpc>
                </a:pPr>
                <a:r>
                  <a:rPr lang="en-US" sz="7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Increase Revenue</a:t>
                </a:r>
              </a:p>
            </p:txBody>
          </p:sp>
          <p:sp>
            <p:nvSpPr>
              <p:cNvPr id="29" name="Rounded Rectangle 11">
                <a:extLst>
                  <a:ext uri="{FF2B5EF4-FFF2-40B4-BE49-F238E27FC236}">
                    <a16:creationId xmlns:a16="http://schemas.microsoft.com/office/drawing/2014/main" id="{8052F365-79F4-E44D-A73A-97D31860B743}"/>
                  </a:ext>
                </a:extLst>
              </p:cNvPr>
              <p:cNvSpPr/>
              <p:nvPr/>
            </p:nvSpPr>
            <p:spPr>
              <a:xfrm rot="5400000">
                <a:off x="3865683" y="2409394"/>
                <a:ext cx="185053" cy="1800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39600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040"/>
                  </a:lnSpc>
                </a:pPr>
                <a:endParaRPr lang="en-US" sz="1200" b="1" spc="300" dirty="0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6574E1-176B-6340-80A8-8904F2AC0135}"/>
              </a:ext>
            </a:extLst>
          </p:cNvPr>
          <p:cNvGrpSpPr/>
          <p:nvPr/>
        </p:nvGrpSpPr>
        <p:grpSpPr>
          <a:xfrm>
            <a:off x="8205410" y="1751681"/>
            <a:ext cx="3058465" cy="792333"/>
            <a:chOff x="8435409" y="1959105"/>
            <a:chExt cx="3058465" cy="79233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3AC565D-7E72-3444-8333-ADE08E567A8A}"/>
                </a:ext>
              </a:extLst>
            </p:cNvPr>
            <p:cNvGrpSpPr/>
            <p:nvPr/>
          </p:nvGrpSpPr>
          <p:grpSpPr>
            <a:xfrm>
              <a:off x="8435409" y="2397420"/>
              <a:ext cx="1457605" cy="354018"/>
              <a:chOff x="3719281" y="2307684"/>
              <a:chExt cx="1515327" cy="378368"/>
            </a:xfrm>
          </p:grpSpPr>
          <p:sp>
            <p:nvSpPr>
              <p:cNvPr id="39" name="Rechteck 252">
                <a:extLst>
                  <a:ext uri="{FF2B5EF4-FFF2-40B4-BE49-F238E27FC236}">
                    <a16:creationId xmlns:a16="http://schemas.microsoft.com/office/drawing/2014/main" id="{29DF8BB1-06D7-094D-8655-1F9FA0A73DBA}"/>
                  </a:ext>
                </a:extLst>
              </p:cNvPr>
              <p:cNvSpPr/>
              <p:nvPr/>
            </p:nvSpPr>
            <p:spPr bwMode="gray">
              <a:xfrm>
                <a:off x="3719281" y="2307684"/>
                <a:ext cx="1515327" cy="378368"/>
              </a:xfrm>
              <a:prstGeom prst="roundRect">
                <a:avLst>
                  <a:gd name="adj" fmla="val 28937"/>
                </a:avLst>
              </a:prstGeom>
              <a:solidFill>
                <a:schemeClr val="bg1"/>
              </a:solidFill>
              <a:ln w="22225">
                <a:solidFill>
                  <a:schemeClr val="bg1"/>
                </a:solidFill>
              </a:ln>
              <a:effectLst>
                <a:innerShdw blurRad="1016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96000" tIns="0" rIns="0" bIns="0" rtlCol="0" anchor="ctr"/>
              <a:lstStyle/>
              <a:p>
                <a:pPr>
                  <a:lnSpc>
                    <a:spcPts val="1040"/>
                  </a:lnSpc>
                </a:pPr>
                <a:r>
                  <a:rPr lang="en-US" sz="7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Decrease Fixed</a:t>
                </a:r>
                <a:br>
                  <a:rPr lang="en-US" sz="7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7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Cost</a:t>
                </a:r>
              </a:p>
            </p:txBody>
          </p:sp>
          <p:sp>
            <p:nvSpPr>
              <p:cNvPr id="40" name="Rounded Rectangle 11">
                <a:extLst>
                  <a:ext uri="{FF2B5EF4-FFF2-40B4-BE49-F238E27FC236}">
                    <a16:creationId xmlns:a16="http://schemas.microsoft.com/office/drawing/2014/main" id="{EF998ADF-E794-C648-AA8D-97E435AED6DA}"/>
                  </a:ext>
                </a:extLst>
              </p:cNvPr>
              <p:cNvSpPr/>
              <p:nvPr/>
            </p:nvSpPr>
            <p:spPr>
              <a:xfrm rot="5400000">
                <a:off x="3865683" y="2409394"/>
                <a:ext cx="185053" cy="1800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39600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040"/>
                  </a:lnSpc>
                </a:pPr>
                <a:endParaRPr lang="en-US" sz="1200" b="1" spc="300" dirty="0">
                  <a:solidFill>
                    <a:schemeClr val="accent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05BCD9B-4EEF-B849-A6F6-8AC68CA3E3E5}"/>
                </a:ext>
              </a:extLst>
            </p:cNvPr>
            <p:cNvGrpSpPr/>
            <p:nvPr/>
          </p:nvGrpSpPr>
          <p:grpSpPr>
            <a:xfrm>
              <a:off x="10036269" y="2391012"/>
              <a:ext cx="1457605" cy="354018"/>
              <a:chOff x="3719281" y="2307684"/>
              <a:chExt cx="1515327" cy="378368"/>
            </a:xfrm>
          </p:grpSpPr>
          <p:sp>
            <p:nvSpPr>
              <p:cNvPr id="37" name="Rechteck 252">
                <a:extLst>
                  <a:ext uri="{FF2B5EF4-FFF2-40B4-BE49-F238E27FC236}">
                    <a16:creationId xmlns:a16="http://schemas.microsoft.com/office/drawing/2014/main" id="{0CB501FF-A65A-664E-A973-6C5560FEFBE8}"/>
                  </a:ext>
                </a:extLst>
              </p:cNvPr>
              <p:cNvSpPr/>
              <p:nvPr/>
            </p:nvSpPr>
            <p:spPr bwMode="gray">
              <a:xfrm>
                <a:off x="3719281" y="2307684"/>
                <a:ext cx="1515327" cy="378368"/>
              </a:xfrm>
              <a:prstGeom prst="roundRect">
                <a:avLst>
                  <a:gd name="adj" fmla="val 28937"/>
                </a:avLst>
              </a:prstGeom>
              <a:solidFill>
                <a:schemeClr val="bg1"/>
              </a:solidFill>
              <a:ln w="22225">
                <a:solidFill>
                  <a:schemeClr val="bg1"/>
                </a:solidFill>
              </a:ln>
              <a:effectLst>
                <a:innerShdw blurRad="1016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96000" tIns="0" rIns="0" bIns="0" rtlCol="0" anchor="ctr"/>
              <a:lstStyle/>
              <a:p>
                <a:pPr>
                  <a:lnSpc>
                    <a:spcPts val="1040"/>
                  </a:lnSpc>
                </a:pPr>
                <a:r>
                  <a:rPr lang="en-US" sz="7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Decrease Variable</a:t>
                </a:r>
                <a:br>
                  <a:rPr lang="en-US" sz="7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7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Cost</a:t>
                </a:r>
              </a:p>
            </p:txBody>
          </p:sp>
          <p:sp>
            <p:nvSpPr>
              <p:cNvPr id="38" name="Rounded Rectangle 11">
                <a:extLst>
                  <a:ext uri="{FF2B5EF4-FFF2-40B4-BE49-F238E27FC236}">
                    <a16:creationId xmlns:a16="http://schemas.microsoft.com/office/drawing/2014/main" id="{6A5D5AFB-7F76-CC47-9366-6D15CA911359}"/>
                  </a:ext>
                </a:extLst>
              </p:cNvPr>
              <p:cNvSpPr/>
              <p:nvPr/>
            </p:nvSpPr>
            <p:spPr>
              <a:xfrm rot="5400000">
                <a:off x="3865683" y="2409394"/>
                <a:ext cx="185053" cy="1800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39600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040"/>
                  </a:lnSpc>
                </a:pPr>
                <a:endParaRPr lang="en-US" sz="1200" b="1" spc="3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106D9A9-30A1-584E-BB6F-8545445FF034}"/>
                </a:ext>
              </a:extLst>
            </p:cNvPr>
            <p:cNvGrpSpPr/>
            <p:nvPr/>
          </p:nvGrpSpPr>
          <p:grpSpPr>
            <a:xfrm>
              <a:off x="9175784" y="1959105"/>
              <a:ext cx="1457605" cy="354018"/>
              <a:chOff x="3719281" y="2307684"/>
              <a:chExt cx="1515327" cy="378368"/>
            </a:xfrm>
          </p:grpSpPr>
          <p:sp>
            <p:nvSpPr>
              <p:cNvPr id="35" name="Rechteck 252">
                <a:extLst>
                  <a:ext uri="{FF2B5EF4-FFF2-40B4-BE49-F238E27FC236}">
                    <a16:creationId xmlns:a16="http://schemas.microsoft.com/office/drawing/2014/main" id="{787F4A2B-BBC5-ED46-8E60-933624B64B2A}"/>
                  </a:ext>
                </a:extLst>
              </p:cNvPr>
              <p:cNvSpPr/>
              <p:nvPr/>
            </p:nvSpPr>
            <p:spPr bwMode="gray">
              <a:xfrm>
                <a:off x="3719281" y="2307684"/>
                <a:ext cx="1515327" cy="378368"/>
              </a:xfrm>
              <a:prstGeom prst="roundRect">
                <a:avLst>
                  <a:gd name="adj" fmla="val 28937"/>
                </a:avLst>
              </a:prstGeom>
              <a:solidFill>
                <a:schemeClr val="bg1"/>
              </a:solidFill>
              <a:ln w="22225">
                <a:solidFill>
                  <a:schemeClr val="bg1"/>
                </a:solidFill>
              </a:ln>
              <a:effectLst>
                <a:innerShdw blurRad="1016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96000" tIns="0" rIns="0" bIns="0" rtlCol="0" anchor="ctr"/>
              <a:lstStyle/>
              <a:p>
                <a:pPr>
                  <a:lnSpc>
                    <a:spcPts val="1040"/>
                  </a:lnSpc>
                </a:pPr>
                <a:r>
                  <a:rPr lang="en-US" sz="7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Decrease Cost</a:t>
                </a:r>
              </a:p>
            </p:txBody>
          </p:sp>
          <p:sp>
            <p:nvSpPr>
              <p:cNvPr id="36" name="Rounded Rectangle 11">
                <a:extLst>
                  <a:ext uri="{FF2B5EF4-FFF2-40B4-BE49-F238E27FC236}">
                    <a16:creationId xmlns:a16="http://schemas.microsoft.com/office/drawing/2014/main" id="{5830670E-4B8D-9F43-9BCA-7754CD88DC25}"/>
                  </a:ext>
                </a:extLst>
              </p:cNvPr>
              <p:cNvSpPr/>
              <p:nvPr/>
            </p:nvSpPr>
            <p:spPr>
              <a:xfrm rot="5400000">
                <a:off x="3865683" y="2409394"/>
                <a:ext cx="185053" cy="18000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39600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040"/>
                  </a:lnSpc>
                </a:pPr>
                <a:endParaRPr lang="en-US" sz="1200" b="1" spc="300" dirty="0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C58C5FA-CE9C-9940-AC5A-3B74A58962B2}"/>
              </a:ext>
            </a:extLst>
          </p:cNvPr>
          <p:cNvGrpSpPr/>
          <p:nvPr/>
        </p:nvGrpSpPr>
        <p:grpSpPr>
          <a:xfrm>
            <a:off x="6661936" y="1751287"/>
            <a:ext cx="1457605" cy="354018"/>
            <a:chOff x="3719281" y="2307684"/>
            <a:chExt cx="1515327" cy="378368"/>
          </a:xfrm>
        </p:grpSpPr>
        <p:sp>
          <p:nvSpPr>
            <p:cNvPr id="42" name="Rechteck 252">
              <a:extLst>
                <a:ext uri="{FF2B5EF4-FFF2-40B4-BE49-F238E27FC236}">
                  <a16:creationId xmlns:a16="http://schemas.microsoft.com/office/drawing/2014/main" id="{273E2DE6-18C5-CE41-9397-AA0D15C9006B}"/>
                </a:ext>
              </a:extLst>
            </p:cNvPr>
            <p:cNvSpPr/>
            <p:nvPr/>
          </p:nvSpPr>
          <p:spPr bwMode="gray">
            <a:xfrm>
              <a:off x="3719281" y="2307684"/>
              <a:ext cx="1515327" cy="378368"/>
            </a:xfrm>
            <a:prstGeom prst="roundRect">
              <a:avLst>
                <a:gd name="adj" fmla="val 28937"/>
              </a:avLst>
            </a:prstGeom>
            <a:solidFill>
              <a:schemeClr val="bg1"/>
            </a:solidFill>
            <a:ln w="22225">
              <a:solidFill>
                <a:schemeClr val="bg1"/>
              </a:solidFill>
            </a:ln>
            <a:effectLst>
              <a:innerShdw blurRad="1016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96000" tIns="0" rIns="0" bIns="0" rtlCol="0" anchor="ctr"/>
            <a:lstStyle/>
            <a:p>
              <a:pPr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Increase Profit</a:t>
              </a:r>
            </a:p>
          </p:txBody>
        </p:sp>
        <p:sp>
          <p:nvSpPr>
            <p:cNvPr id="43" name="Rounded Rectangle 11">
              <a:extLst>
                <a:ext uri="{FF2B5EF4-FFF2-40B4-BE49-F238E27FC236}">
                  <a16:creationId xmlns:a16="http://schemas.microsoft.com/office/drawing/2014/main" id="{4DFC42C1-4DCA-0A4B-B06B-5E0198E8A69B}"/>
                </a:ext>
              </a:extLst>
            </p:cNvPr>
            <p:cNvSpPr/>
            <p:nvPr/>
          </p:nvSpPr>
          <p:spPr>
            <a:xfrm rot="5400000">
              <a:off x="3865683" y="2409394"/>
              <a:ext cx="185053" cy="180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9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40"/>
                </a:lnSpc>
              </a:pPr>
              <a:endParaRPr lang="en-US" sz="1200" b="1" spc="300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4835EDE-A86B-F74B-936A-C59F2731078A}"/>
              </a:ext>
            </a:extLst>
          </p:cNvPr>
          <p:cNvGrpSpPr/>
          <p:nvPr/>
        </p:nvGrpSpPr>
        <p:grpSpPr>
          <a:xfrm>
            <a:off x="4287380" y="3089488"/>
            <a:ext cx="1457605" cy="354018"/>
            <a:chOff x="3719281" y="2307684"/>
            <a:chExt cx="1515327" cy="378368"/>
          </a:xfrm>
        </p:grpSpPr>
        <p:sp>
          <p:nvSpPr>
            <p:cNvPr id="45" name="Rechteck 252">
              <a:extLst>
                <a:ext uri="{FF2B5EF4-FFF2-40B4-BE49-F238E27FC236}">
                  <a16:creationId xmlns:a16="http://schemas.microsoft.com/office/drawing/2014/main" id="{E5BE3221-A732-7E49-BBB4-1F5962D8CE70}"/>
                </a:ext>
              </a:extLst>
            </p:cNvPr>
            <p:cNvSpPr/>
            <p:nvPr/>
          </p:nvSpPr>
          <p:spPr bwMode="gray">
            <a:xfrm>
              <a:off x="3719281" y="2307684"/>
              <a:ext cx="1515327" cy="378368"/>
            </a:xfrm>
            <a:prstGeom prst="roundRect">
              <a:avLst>
                <a:gd name="adj" fmla="val 28937"/>
              </a:avLst>
            </a:prstGeom>
            <a:solidFill>
              <a:schemeClr val="bg1"/>
            </a:solidFill>
            <a:ln w="22225">
              <a:solidFill>
                <a:schemeClr val="bg1"/>
              </a:solidFill>
            </a:ln>
            <a:effectLst>
              <a:innerShdw blurRad="1016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96000" tIns="0" rIns="0" bIns="0" rtlCol="0" anchor="ctr"/>
            <a:lstStyle/>
            <a:p>
              <a:pPr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Increase Customer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Satisfaction</a:t>
              </a:r>
            </a:p>
          </p:txBody>
        </p:sp>
        <p:sp>
          <p:nvSpPr>
            <p:cNvPr id="46" name="Rounded Rectangle 11">
              <a:extLst>
                <a:ext uri="{FF2B5EF4-FFF2-40B4-BE49-F238E27FC236}">
                  <a16:creationId xmlns:a16="http://schemas.microsoft.com/office/drawing/2014/main" id="{45D24C05-11D7-EA4D-973B-C5569980A75F}"/>
                </a:ext>
              </a:extLst>
            </p:cNvPr>
            <p:cNvSpPr/>
            <p:nvPr/>
          </p:nvSpPr>
          <p:spPr>
            <a:xfrm rot="5400000">
              <a:off x="3865683" y="2409394"/>
              <a:ext cx="185053" cy="180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9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40"/>
                </a:lnSpc>
              </a:pPr>
              <a:endParaRPr lang="en-US" sz="1200" b="1" spc="300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5BA4B7D-A99B-524F-88AB-F5DCE5EC5D0C}"/>
              </a:ext>
            </a:extLst>
          </p:cNvPr>
          <p:cNvGrpSpPr/>
          <p:nvPr/>
        </p:nvGrpSpPr>
        <p:grpSpPr>
          <a:xfrm>
            <a:off x="6630184" y="3089488"/>
            <a:ext cx="1457605" cy="354018"/>
            <a:chOff x="3719281" y="2307684"/>
            <a:chExt cx="1515327" cy="378368"/>
          </a:xfrm>
        </p:grpSpPr>
        <p:sp>
          <p:nvSpPr>
            <p:cNvPr id="48" name="Rechteck 252">
              <a:extLst>
                <a:ext uri="{FF2B5EF4-FFF2-40B4-BE49-F238E27FC236}">
                  <a16:creationId xmlns:a16="http://schemas.microsoft.com/office/drawing/2014/main" id="{AB4D70C4-3A3E-9A4F-9099-4C6676DA1B2F}"/>
                </a:ext>
              </a:extLst>
            </p:cNvPr>
            <p:cNvSpPr/>
            <p:nvPr/>
          </p:nvSpPr>
          <p:spPr bwMode="gray">
            <a:xfrm>
              <a:off x="3719281" y="2307684"/>
              <a:ext cx="1515327" cy="378368"/>
            </a:xfrm>
            <a:prstGeom prst="roundRect">
              <a:avLst>
                <a:gd name="adj" fmla="val 28937"/>
              </a:avLst>
            </a:prstGeom>
            <a:solidFill>
              <a:schemeClr val="bg1"/>
            </a:solidFill>
            <a:ln w="22225">
              <a:solidFill>
                <a:schemeClr val="bg1"/>
              </a:solidFill>
            </a:ln>
            <a:effectLst>
              <a:innerShdw blurRad="1016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96000" tIns="0" rIns="0" bIns="0" rtlCol="0" anchor="ctr"/>
            <a:lstStyle/>
            <a:p>
              <a:pPr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Become a Trusted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Brand</a:t>
              </a:r>
            </a:p>
          </p:txBody>
        </p:sp>
        <p:sp>
          <p:nvSpPr>
            <p:cNvPr id="49" name="Rounded Rectangle 11">
              <a:extLst>
                <a:ext uri="{FF2B5EF4-FFF2-40B4-BE49-F238E27FC236}">
                  <a16:creationId xmlns:a16="http://schemas.microsoft.com/office/drawing/2014/main" id="{2DA592A3-3927-C846-BF72-CBDAA81DA792}"/>
                </a:ext>
              </a:extLst>
            </p:cNvPr>
            <p:cNvSpPr/>
            <p:nvPr/>
          </p:nvSpPr>
          <p:spPr>
            <a:xfrm rot="5400000">
              <a:off x="3865683" y="2409394"/>
              <a:ext cx="185053" cy="180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9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40"/>
                </a:lnSpc>
              </a:pPr>
              <a:endParaRPr lang="en-US" sz="1200" b="1" spc="300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917197-AC14-E646-BA86-8BEDED858034}"/>
              </a:ext>
            </a:extLst>
          </p:cNvPr>
          <p:cNvGrpSpPr/>
          <p:nvPr/>
        </p:nvGrpSpPr>
        <p:grpSpPr>
          <a:xfrm>
            <a:off x="8945785" y="3089817"/>
            <a:ext cx="1457605" cy="354018"/>
            <a:chOff x="3719281" y="2307684"/>
            <a:chExt cx="1515327" cy="378368"/>
          </a:xfrm>
        </p:grpSpPr>
        <p:sp>
          <p:nvSpPr>
            <p:cNvPr id="51" name="Rechteck 252">
              <a:extLst>
                <a:ext uri="{FF2B5EF4-FFF2-40B4-BE49-F238E27FC236}">
                  <a16:creationId xmlns:a16="http://schemas.microsoft.com/office/drawing/2014/main" id="{1B3D068B-1A93-4449-816C-72A3954D132C}"/>
                </a:ext>
              </a:extLst>
            </p:cNvPr>
            <p:cNvSpPr/>
            <p:nvPr/>
          </p:nvSpPr>
          <p:spPr bwMode="gray">
            <a:xfrm>
              <a:off x="3719281" y="2307684"/>
              <a:ext cx="1515327" cy="378368"/>
            </a:xfrm>
            <a:prstGeom prst="roundRect">
              <a:avLst>
                <a:gd name="adj" fmla="val 28937"/>
              </a:avLst>
            </a:prstGeom>
            <a:solidFill>
              <a:schemeClr val="bg1"/>
            </a:solidFill>
            <a:ln w="22225">
              <a:solidFill>
                <a:schemeClr val="bg1"/>
              </a:solidFill>
            </a:ln>
            <a:effectLst>
              <a:innerShdw blurRad="1016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96000" tIns="0" rIns="0" bIns="0" rtlCol="0" anchor="ctr"/>
            <a:lstStyle/>
            <a:p>
              <a:pPr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Sell New Products</a:t>
              </a:r>
            </a:p>
          </p:txBody>
        </p:sp>
        <p:sp>
          <p:nvSpPr>
            <p:cNvPr id="52" name="Rounded Rectangle 11">
              <a:extLst>
                <a:ext uri="{FF2B5EF4-FFF2-40B4-BE49-F238E27FC236}">
                  <a16:creationId xmlns:a16="http://schemas.microsoft.com/office/drawing/2014/main" id="{58AFD8EE-72F2-DC43-9B3E-E825134CFCC7}"/>
                </a:ext>
              </a:extLst>
            </p:cNvPr>
            <p:cNvSpPr/>
            <p:nvPr/>
          </p:nvSpPr>
          <p:spPr>
            <a:xfrm rot="5400000">
              <a:off x="3865683" y="2409394"/>
              <a:ext cx="185053" cy="180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9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40"/>
                </a:lnSpc>
              </a:pPr>
              <a:endParaRPr lang="en-US" sz="1200" b="1" spc="300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9179808-8481-8F4C-8491-39AD2DC55A7F}"/>
              </a:ext>
            </a:extLst>
          </p:cNvPr>
          <p:cNvGrpSpPr/>
          <p:nvPr/>
        </p:nvGrpSpPr>
        <p:grpSpPr>
          <a:xfrm>
            <a:off x="3547004" y="4208137"/>
            <a:ext cx="1457605" cy="354018"/>
            <a:chOff x="3719281" y="2307684"/>
            <a:chExt cx="1515327" cy="378368"/>
          </a:xfrm>
        </p:grpSpPr>
        <p:sp>
          <p:nvSpPr>
            <p:cNvPr id="55" name="Rechteck 252">
              <a:extLst>
                <a:ext uri="{FF2B5EF4-FFF2-40B4-BE49-F238E27FC236}">
                  <a16:creationId xmlns:a16="http://schemas.microsoft.com/office/drawing/2014/main" id="{428D53EA-4B41-E047-A3F9-38026964E792}"/>
                </a:ext>
              </a:extLst>
            </p:cNvPr>
            <p:cNvSpPr/>
            <p:nvPr/>
          </p:nvSpPr>
          <p:spPr bwMode="gray">
            <a:xfrm>
              <a:off x="3719281" y="2307684"/>
              <a:ext cx="1515327" cy="378368"/>
            </a:xfrm>
            <a:prstGeom prst="roundRect">
              <a:avLst>
                <a:gd name="adj" fmla="val 28937"/>
              </a:avLst>
            </a:prstGeom>
            <a:solidFill>
              <a:schemeClr val="bg1"/>
            </a:solidFill>
            <a:ln w="22225">
              <a:solidFill>
                <a:schemeClr val="bg1"/>
              </a:solidFill>
            </a:ln>
            <a:effectLst>
              <a:innerShdw blurRad="1016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96000" tIns="0" rIns="0" bIns="0" rtlCol="0" anchor="ctr"/>
            <a:lstStyle/>
            <a:p>
              <a:pPr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Understand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Customer Segments</a:t>
              </a:r>
            </a:p>
          </p:txBody>
        </p:sp>
        <p:sp>
          <p:nvSpPr>
            <p:cNvPr id="56" name="Rounded Rectangle 11">
              <a:extLst>
                <a:ext uri="{FF2B5EF4-FFF2-40B4-BE49-F238E27FC236}">
                  <a16:creationId xmlns:a16="http://schemas.microsoft.com/office/drawing/2014/main" id="{8FA1FBD5-0FCF-0E42-9489-8C8557D80354}"/>
                </a:ext>
              </a:extLst>
            </p:cNvPr>
            <p:cNvSpPr/>
            <p:nvPr/>
          </p:nvSpPr>
          <p:spPr>
            <a:xfrm rot="5400000">
              <a:off x="3865683" y="2409394"/>
              <a:ext cx="185053" cy="180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9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40"/>
                </a:lnSpc>
              </a:pPr>
              <a:endParaRPr lang="en-US" sz="1200" b="1" spc="300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0A55E0-4712-7042-B3D7-87D5E9027ECD}"/>
              </a:ext>
            </a:extLst>
          </p:cNvPr>
          <p:cNvGrpSpPr/>
          <p:nvPr/>
        </p:nvGrpSpPr>
        <p:grpSpPr>
          <a:xfrm>
            <a:off x="5620725" y="4208137"/>
            <a:ext cx="1457605" cy="354018"/>
            <a:chOff x="3719281" y="2307684"/>
            <a:chExt cx="1515327" cy="378368"/>
          </a:xfrm>
        </p:grpSpPr>
        <p:sp>
          <p:nvSpPr>
            <p:cNvPr id="58" name="Rechteck 252">
              <a:extLst>
                <a:ext uri="{FF2B5EF4-FFF2-40B4-BE49-F238E27FC236}">
                  <a16:creationId xmlns:a16="http://schemas.microsoft.com/office/drawing/2014/main" id="{22FC2988-31AF-6344-8253-AC6C4728FEC2}"/>
                </a:ext>
              </a:extLst>
            </p:cNvPr>
            <p:cNvSpPr/>
            <p:nvPr/>
          </p:nvSpPr>
          <p:spPr bwMode="gray">
            <a:xfrm>
              <a:off x="3719281" y="2307684"/>
              <a:ext cx="1515327" cy="378368"/>
            </a:xfrm>
            <a:prstGeom prst="roundRect">
              <a:avLst>
                <a:gd name="adj" fmla="val 28937"/>
              </a:avLst>
            </a:prstGeom>
            <a:solidFill>
              <a:schemeClr val="bg1"/>
            </a:solidFill>
            <a:ln w="22225">
              <a:solidFill>
                <a:schemeClr val="bg1"/>
              </a:solidFill>
            </a:ln>
            <a:effectLst>
              <a:innerShdw blurRad="1016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96000" tIns="0" rIns="0" bIns="0" rtlCol="0" anchor="ctr"/>
            <a:lstStyle/>
            <a:p>
              <a:pPr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Shift of Digital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Channel</a:t>
              </a:r>
            </a:p>
          </p:txBody>
        </p:sp>
        <p:sp>
          <p:nvSpPr>
            <p:cNvPr id="59" name="Rounded Rectangle 11">
              <a:extLst>
                <a:ext uri="{FF2B5EF4-FFF2-40B4-BE49-F238E27FC236}">
                  <a16:creationId xmlns:a16="http://schemas.microsoft.com/office/drawing/2014/main" id="{53ACF5A9-5436-B44B-9A40-2FB121E70774}"/>
                </a:ext>
              </a:extLst>
            </p:cNvPr>
            <p:cNvSpPr/>
            <p:nvPr/>
          </p:nvSpPr>
          <p:spPr>
            <a:xfrm rot="5400000">
              <a:off x="3865683" y="2409394"/>
              <a:ext cx="185053" cy="180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9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40"/>
                </a:lnSpc>
              </a:pPr>
              <a:endParaRPr lang="en-US" sz="1200" b="1" spc="300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BE244CA-5567-A447-8E37-EA63617776F5}"/>
              </a:ext>
            </a:extLst>
          </p:cNvPr>
          <p:cNvGrpSpPr/>
          <p:nvPr/>
        </p:nvGrpSpPr>
        <p:grpSpPr>
          <a:xfrm>
            <a:off x="7694446" y="4208137"/>
            <a:ext cx="1457605" cy="354018"/>
            <a:chOff x="3719281" y="2307684"/>
            <a:chExt cx="1515327" cy="378368"/>
          </a:xfrm>
        </p:grpSpPr>
        <p:sp>
          <p:nvSpPr>
            <p:cNvPr id="61" name="Rechteck 252">
              <a:extLst>
                <a:ext uri="{FF2B5EF4-FFF2-40B4-BE49-F238E27FC236}">
                  <a16:creationId xmlns:a16="http://schemas.microsoft.com/office/drawing/2014/main" id="{F837EECC-BD1B-C043-A413-B36AB44AD478}"/>
                </a:ext>
              </a:extLst>
            </p:cNvPr>
            <p:cNvSpPr/>
            <p:nvPr/>
          </p:nvSpPr>
          <p:spPr bwMode="gray">
            <a:xfrm>
              <a:off x="3719281" y="2307684"/>
              <a:ext cx="1515327" cy="378368"/>
            </a:xfrm>
            <a:prstGeom prst="roundRect">
              <a:avLst>
                <a:gd name="adj" fmla="val 28937"/>
              </a:avLst>
            </a:prstGeom>
            <a:solidFill>
              <a:schemeClr val="bg1"/>
            </a:solidFill>
            <a:ln w="22225">
              <a:solidFill>
                <a:schemeClr val="bg1"/>
              </a:solidFill>
            </a:ln>
            <a:effectLst>
              <a:innerShdw blurRad="1016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96000" tIns="0" rIns="0" bIns="0" rtlCol="0" anchor="ctr"/>
            <a:lstStyle/>
            <a:p>
              <a:pPr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Decrease Delivery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Time</a:t>
              </a:r>
            </a:p>
          </p:txBody>
        </p:sp>
        <p:sp>
          <p:nvSpPr>
            <p:cNvPr id="62" name="Rounded Rectangle 11">
              <a:extLst>
                <a:ext uri="{FF2B5EF4-FFF2-40B4-BE49-F238E27FC236}">
                  <a16:creationId xmlns:a16="http://schemas.microsoft.com/office/drawing/2014/main" id="{FCFFE4B9-69B7-A246-B6E7-6043A69D209F}"/>
                </a:ext>
              </a:extLst>
            </p:cNvPr>
            <p:cNvSpPr/>
            <p:nvPr/>
          </p:nvSpPr>
          <p:spPr>
            <a:xfrm rot="5400000">
              <a:off x="3865683" y="2409394"/>
              <a:ext cx="185053" cy="180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9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40"/>
                </a:lnSpc>
              </a:pPr>
              <a:endParaRPr lang="en-US" sz="1200" b="1" spc="300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D2A6A2B-3F42-0E43-BB51-066A5B192ACC}"/>
              </a:ext>
            </a:extLst>
          </p:cNvPr>
          <p:cNvGrpSpPr/>
          <p:nvPr/>
        </p:nvGrpSpPr>
        <p:grpSpPr>
          <a:xfrm>
            <a:off x="9768167" y="4208137"/>
            <a:ext cx="1457605" cy="354018"/>
            <a:chOff x="3719281" y="2307684"/>
            <a:chExt cx="1515327" cy="378368"/>
          </a:xfrm>
        </p:grpSpPr>
        <p:sp>
          <p:nvSpPr>
            <p:cNvPr id="64" name="Rechteck 252">
              <a:extLst>
                <a:ext uri="{FF2B5EF4-FFF2-40B4-BE49-F238E27FC236}">
                  <a16:creationId xmlns:a16="http://schemas.microsoft.com/office/drawing/2014/main" id="{0F1469CA-0D94-5A43-9CB0-F2C80B2C46CE}"/>
                </a:ext>
              </a:extLst>
            </p:cNvPr>
            <p:cNvSpPr/>
            <p:nvPr/>
          </p:nvSpPr>
          <p:spPr bwMode="gray">
            <a:xfrm>
              <a:off x="3719281" y="2307684"/>
              <a:ext cx="1515327" cy="378368"/>
            </a:xfrm>
            <a:prstGeom prst="roundRect">
              <a:avLst>
                <a:gd name="adj" fmla="val 28937"/>
              </a:avLst>
            </a:prstGeom>
            <a:solidFill>
              <a:schemeClr val="bg1"/>
            </a:solidFill>
            <a:ln w="22225">
              <a:solidFill>
                <a:schemeClr val="bg1"/>
              </a:solidFill>
            </a:ln>
            <a:effectLst>
              <a:innerShdw blurRad="1016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96000" tIns="0" rIns="0" bIns="0" rtlCol="0" anchor="ctr"/>
            <a:lstStyle/>
            <a:p>
              <a:pPr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Create New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Products</a:t>
              </a:r>
            </a:p>
          </p:txBody>
        </p:sp>
        <p:sp>
          <p:nvSpPr>
            <p:cNvPr id="65" name="Rounded Rectangle 11">
              <a:extLst>
                <a:ext uri="{FF2B5EF4-FFF2-40B4-BE49-F238E27FC236}">
                  <a16:creationId xmlns:a16="http://schemas.microsoft.com/office/drawing/2014/main" id="{A597BAF0-05C8-F345-B634-170DC4227DEA}"/>
                </a:ext>
              </a:extLst>
            </p:cNvPr>
            <p:cNvSpPr/>
            <p:nvPr/>
          </p:nvSpPr>
          <p:spPr>
            <a:xfrm rot="5400000">
              <a:off x="3865683" y="2409394"/>
              <a:ext cx="185053" cy="180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9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40"/>
                </a:lnSpc>
              </a:pPr>
              <a:endParaRPr lang="en-US" sz="1200" b="1" spc="300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54A62EA-613E-0345-8471-518B463A3FD7}"/>
              </a:ext>
            </a:extLst>
          </p:cNvPr>
          <p:cNvGrpSpPr/>
          <p:nvPr/>
        </p:nvGrpSpPr>
        <p:grpSpPr>
          <a:xfrm>
            <a:off x="3547004" y="5326785"/>
            <a:ext cx="1457605" cy="354018"/>
            <a:chOff x="3719281" y="2307684"/>
            <a:chExt cx="1515327" cy="378368"/>
          </a:xfrm>
        </p:grpSpPr>
        <p:sp>
          <p:nvSpPr>
            <p:cNvPr id="67" name="Rechteck 252">
              <a:extLst>
                <a:ext uri="{FF2B5EF4-FFF2-40B4-BE49-F238E27FC236}">
                  <a16:creationId xmlns:a16="http://schemas.microsoft.com/office/drawing/2014/main" id="{E23E0A21-DF91-FD42-A3F2-2D337312042C}"/>
                </a:ext>
              </a:extLst>
            </p:cNvPr>
            <p:cNvSpPr/>
            <p:nvPr/>
          </p:nvSpPr>
          <p:spPr bwMode="gray">
            <a:xfrm>
              <a:off x="3719281" y="2307684"/>
              <a:ext cx="1515327" cy="378368"/>
            </a:xfrm>
            <a:prstGeom prst="roundRect">
              <a:avLst>
                <a:gd name="adj" fmla="val 28937"/>
              </a:avLst>
            </a:prstGeom>
            <a:solidFill>
              <a:schemeClr val="bg1"/>
            </a:solidFill>
            <a:ln w="22225">
              <a:solidFill>
                <a:schemeClr val="bg1"/>
              </a:solidFill>
            </a:ln>
            <a:effectLst>
              <a:innerShdw blurRad="1016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96000" tIns="0" rIns="0" bIns="0" rtlCol="0" anchor="ctr"/>
            <a:lstStyle/>
            <a:p>
              <a:pPr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Improve Employee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Satisfaction</a:t>
              </a:r>
            </a:p>
          </p:txBody>
        </p:sp>
        <p:sp>
          <p:nvSpPr>
            <p:cNvPr id="68" name="Rounded Rectangle 11">
              <a:extLst>
                <a:ext uri="{FF2B5EF4-FFF2-40B4-BE49-F238E27FC236}">
                  <a16:creationId xmlns:a16="http://schemas.microsoft.com/office/drawing/2014/main" id="{1CB43A00-669C-A542-9450-134354315433}"/>
                </a:ext>
              </a:extLst>
            </p:cNvPr>
            <p:cNvSpPr/>
            <p:nvPr/>
          </p:nvSpPr>
          <p:spPr>
            <a:xfrm rot="5400000">
              <a:off x="3865683" y="2409394"/>
              <a:ext cx="185053" cy="180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9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40"/>
                </a:lnSpc>
              </a:pPr>
              <a:endParaRPr lang="en-US" sz="1200" b="1" spc="300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ECB1C01-AEB8-084B-BE13-08E50CCB0D38}"/>
              </a:ext>
            </a:extLst>
          </p:cNvPr>
          <p:cNvGrpSpPr/>
          <p:nvPr/>
        </p:nvGrpSpPr>
        <p:grpSpPr>
          <a:xfrm>
            <a:off x="5620725" y="5326785"/>
            <a:ext cx="1457605" cy="354018"/>
            <a:chOff x="3719281" y="2307684"/>
            <a:chExt cx="1515327" cy="378368"/>
          </a:xfrm>
        </p:grpSpPr>
        <p:sp>
          <p:nvSpPr>
            <p:cNvPr id="70" name="Rechteck 252">
              <a:extLst>
                <a:ext uri="{FF2B5EF4-FFF2-40B4-BE49-F238E27FC236}">
                  <a16:creationId xmlns:a16="http://schemas.microsoft.com/office/drawing/2014/main" id="{F68CF36C-9F3C-234E-B0CB-50E4909A3D7B}"/>
                </a:ext>
              </a:extLst>
            </p:cNvPr>
            <p:cNvSpPr/>
            <p:nvPr/>
          </p:nvSpPr>
          <p:spPr bwMode="gray">
            <a:xfrm>
              <a:off x="3719281" y="2307684"/>
              <a:ext cx="1515327" cy="378368"/>
            </a:xfrm>
            <a:prstGeom prst="roundRect">
              <a:avLst>
                <a:gd name="adj" fmla="val 28937"/>
              </a:avLst>
            </a:prstGeom>
            <a:solidFill>
              <a:schemeClr val="bg1"/>
            </a:solidFill>
            <a:ln w="22225">
              <a:solidFill>
                <a:schemeClr val="bg1"/>
              </a:solidFill>
            </a:ln>
            <a:effectLst>
              <a:innerShdw blurRad="1016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96000" tIns="0" rIns="0" bIns="0" rtlCol="0" anchor="ctr"/>
            <a:lstStyle/>
            <a:p>
              <a:pPr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Improve Customer 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Information</a:t>
              </a:r>
            </a:p>
          </p:txBody>
        </p:sp>
        <p:sp>
          <p:nvSpPr>
            <p:cNvPr id="71" name="Rounded Rectangle 11">
              <a:extLst>
                <a:ext uri="{FF2B5EF4-FFF2-40B4-BE49-F238E27FC236}">
                  <a16:creationId xmlns:a16="http://schemas.microsoft.com/office/drawing/2014/main" id="{24BC9629-7BFA-004E-A002-6BBB2908C40E}"/>
                </a:ext>
              </a:extLst>
            </p:cNvPr>
            <p:cNvSpPr/>
            <p:nvPr/>
          </p:nvSpPr>
          <p:spPr>
            <a:xfrm rot="5400000">
              <a:off x="3865683" y="2409394"/>
              <a:ext cx="185053" cy="180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9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40"/>
                </a:lnSpc>
              </a:pPr>
              <a:endParaRPr lang="en-US" sz="1200" b="1" spc="300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03399B-3CC5-D940-91B9-0529AFC133F1}"/>
              </a:ext>
            </a:extLst>
          </p:cNvPr>
          <p:cNvGrpSpPr/>
          <p:nvPr/>
        </p:nvGrpSpPr>
        <p:grpSpPr>
          <a:xfrm>
            <a:off x="7694446" y="5326785"/>
            <a:ext cx="1457605" cy="354018"/>
            <a:chOff x="3719281" y="2307684"/>
            <a:chExt cx="1515327" cy="378368"/>
          </a:xfrm>
        </p:grpSpPr>
        <p:sp>
          <p:nvSpPr>
            <p:cNvPr id="73" name="Rechteck 252">
              <a:extLst>
                <a:ext uri="{FF2B5EF4-FFF2-40B4-BE49-F238E27FC236}">
                  <a16:creationId xmlns:a16="http://schemas.microsoft.com/office/drawing/2014/main" id="{92453BF7-965A-CF46-B57B-350B7E2CBAE3}"/>
                </a:ext>
              </a:extLst>
            </p:cNvPr>
            <p:cNvSpPr/>
            <p:nvPr/>
          </p:nvSpPr>
          <p:spPr bwMode="gray">
            <a:xfrm>
              <a:off x="3719281" y="2307684"/>
              <a:ext cx="1515327" cy="378368"/>
            </a:xfrm>
            <a:prstGeom prst="roundRect">
              <a:avLst>
                <a:gd name="adj" fmla="val 28937"/>
              </a:avLst>
            </a:prstGeom>
            <a:solidFill>
              <a:schemeClr val="bg1"/>
            </a:solidFill>
            <a:ln w="22225">
              <a:solidFill>
                <a:schemeClr val="bg1"/>
              </a:solidFill>
            </a:ln>
            <a:effectLst>
              <a:innerShdw blurRad="1016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96000" tIns="0" rIns="0" bIns="0" rtlCol="0" anchor="ctr"/>
            <a:lstStyle/>
            <a:p>
              <a:pPr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Create Customer</a:t>
              </a:r>
            </a:p>
            <a:p>
              <a:pPr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Focused Culture</a:t>
              </a:r>
            </a:p>
          </p:txBody>
        </p:sp>
        <p:sp>
          <p:nvSpPr>
            <p:cNvPr id="74" name="Rounded Rectangle 11">
              <a:extLst>
                <a:ext uri="{FF2B5EF4-FFF2-40B4-BE49-F238E27FC236}">
                  <a16:creationId xmlns:a16="http://schemas.microsoft.com/office/drawing/2014/main" id="{912A0A0B-0FFB-6C41-A4CE-E0E4C82B0CA7}"/>
                </a:ext>
              </a:extLst>
            </p:cNvPr>
            <p:cNvSpPr/>
            <p:nvPr/>
          </p:nvSpPr>
          <p:spPr>
            <a:xfrm rot="5400000">
              <a:off x="3865683" y="2409394"/>
              <a:ext cx="185053" cy="180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9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40"/>
                </a:lnSpc>
              </a:pPr>
              <a:endParaRPr lang="en-US" sz="1200" b="1" spc="300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0658311-77EE-2940-85EA-954B3893D5D1}"/>
              </a:ext>
            </a:extLst>
          </p:cNvPr>
          <p:cNvGrpSpPr/>
          <p:nvPr/>
        </p:nvGrpSpPr>
        <p:grpSpPr>
          <a:xfrm>
            <a:off x="9768167" y="5326785"/>
            <a:ext cx="1457605" cy="354018"/>
            <a:chOff x="3719281" y="2307684"/>
            <a:chExt cx="1515327" cy="378368"/>
          </a:xfrm>
        </p:grpSpPr>
        <p:sp>
          <p:nvSpPr>
            <p:cNvPr id="76" name="Rechteck 252">
              <a:extLst>
                <a:ext uri="{FF2B5EF4-FFF2-40B4-BE49-F238E27FC236}">
                  <a16:creationId xmlns:a16="http://schemas.microsoft.com/office/drawing/2014/main" id="{4AFE570E-3D93-6A42-B37D-132138C39B16}"/>
                </a:ext>
              </a:extLst>
            </p:cNvPr>
            <p:cNvSpPr/>
            <p:nvPr/>
          </p:nvSpPr>
          <p:spPr bwMode="gray">
            <a:xfrm>
              <a:off x="3719281" y="2307684"/>
              <a:ext cx="1515327" cy="378368"/>
            </a:xfrm>
            <a:prstGeom prst="roundRect">
              <a:avLst>
                <a:gd name="adj" fmla="val 28937"/>
              </a:avLst>
            </a:prstGeom>
            <a:solidFill>
              <a:schemeClr val="bg1"/>
            </a:solidFill>
            <a:ln w="22225">
              <a:solidFill>
                <a:schemeClr val="bg1"/>
              </a:solidFill>
            </a:ln>
            <a:effectLst>
              <a:innerShdw blurRad="1016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96000" tIns="0" rIns="0" bIns="0" rtlCol="0" anchor="ctr"/>
            <a:lstStyle/>
            <a:p>
              <a:pPr>
                <a:lnSpc>
                  <a:spcPts val="1040"/>
                </a:lnSpc>
              </a:pP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Align the</a:t>
              </a:r>
              <a:b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Organization</a:t>
              </a:r>
            </a:p>
          </p:txBody>
        </p:sp>
        <p:sp>
          <p:nvSpPr>
            <p:cNvPr id="77" name="Rounded Rectangle 11">
              <a:extLst>
                <a:ext uri="{FF2B5EF4-FFF2-40B4-BE49-F238E27FC236}">
                  <a16:creationId xmlns:a16="http://schemas.microsoft.com/office/drawing/2014/main" id="{29787B08-9942-3D43-BE26-2D193FA21749}"/>
                </a:ext>
              </a:extLst>
            </p:cNvPr>
            <p:cNvSpPr/>
            <p:nvPr/>
          </p:nvSpPr>
          <p:spPr>
            <a:xfrm rot="5400000">
              <a:off x="3865683" y="2409394"/>
              <a:ext cx="185053" cy="180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9600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40"/>
                </a:lnSpc>
              </a:pPr>
              <a:endParaRPr lang="en-US" sz="1200" b="1" spc="300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8" name="Arrow: Right 37">
            <a:extLst>
              <a:ext uri="{FF2B5EF4-FFF2-40B4-BE49-F238E27FC236}">
                <a16:creationId xmlns:a16="http://schemas.microsoft.com/office/drawing/2014/main" id="{D78718E5-E3F8-3A44-8129-35BE415657C8}"/>
              </a:ext>
            </a:extLst>
          </p:cNvPr>
          <p:cNvSpPr/>
          <p:nvPr/>
        </p:nvSpPr>
        <p:spPr>
          <a:xfrm rot="16200000">
            <a:off x="11230141" y="2578323"/>
            <a:ext cx="727235" cy="257702"/>
          </a:xfrm>
          <a:prstGeom prst="rightArrow">
            <a:avLst>
              <a:gd name="adj1" fmla="val 37800"/>
              <a:gd name="adj2" fmla="val 66092"/>
            </a:avLst>
          </a:prstGeom>
          <a:solidFill>
            <a:schemeClr val="tx2">
              <a:lumMod val="50000"/>
              <a:lumOff val="50000"/>
              <a:alpha val="7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ts val="1300"/>
              </a:lnSpc>
            </a:pPr>
            <a:endParaRPr lang="en-US" sz="1000" kern="0">
              <a:solidFill>
                <a:srgbClr val="46566E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Arrow: Right 37">
            <a:extLst>
              <a:ext uri="{FF2B5EF4-FFF2-40B4-BE49-F238E27FC236}">
                <a16:creationId xmlns:a16="http://schemas.microsoft.com/office/drawing/2014/main" id="{9AE9FCBB-DDFE-4F44-9E6B-5E2D2F35A47B}"/>
              </a:ext>
            </a:extLst>
          </p:cNvPr>
          <p:cNvSpPr/>
          <p:nvPr/>
        </p:nvSpPr>
        <p:spPr>
          <a:xfrm rot="16200000">
            <a:off x="11230142" y="3696971"/>
            <a:ext cx="727235" cy="257702"/>
          </a:xfrm>
          <a:prstGeom prst="rightArrow">
            <a:avLst>
              <a:gd name="adj1" fmla="val 37800"/>
              <a:gd name="adj2" fmla="val 66092"/>
            </a:avLst>
          </a:prstGeom>
          <a:solidFill>
            <a:schemeClr val="tx2">
              <a:lumMod val="50000"/>
              <a:lumOff val="50000"/>
              <a:alpha val="7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ts val="1300"/>
              </a:lnSpc>
            </a:pPr>
            <a:endParaRPr lang="en-US" sz="1000" kern="0">
              <a:solidFill>
                <a:srgbClr val="46566E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Arrow: Right 37">
            <a:extLst>
              <a:ext uri="{FF2B5EF4-FFF2-40B4-BE49-F238E27FC236}">
                <a16:creationId xmlns:a16="http://schemas.microsoft.com/office/drawing/2014/main" id="{A544C86E-82E6-604A-93AB-A11F7183DEF1}"/>
              </a:ext>
            </a:extLst>
          </p:cNvPr>
          <p:cNvSpPr/>
          <p:nvPr/>
        </p:nvSpPr>
        <p:spPr>
          <a:xfrm rot="16200000">
            <a:off x="11230141" y="4815618"/>
            <a:ext cx="727235" cy="257702"/>
          </a:xfrm>
          <a:prstGeom prst="rightArrow">
            <a:avLst>
              <a:gd name="adj1" fmla="val 37800"/>
              <a:gd name="adj2" fmla="val 66092"/>
            </a:avLst>
          </a:prstGeom>
          <a:solidFill>
            <a:schemeClr val="tx2">
              <a:lumMod val="50000"/>
              <a:lumOff val="50000"/>
              <a:alpha val="7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ts val="1300"/>
              </a:lnSpc>
            </a:pPr>
            <a:endParaRPr lang="en-US" sz="1000" kern="0">
              <a:solidFill>
                <a:srgbClr val="46566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F06D8B-9C11-024D-9648-FE4932B9DC5A}"/>
              </a:ext>
            </a:extLst>
          </p:cNvPr>
          <p:cNvGrpSpPr/>
          <p:nvPr/>
        </p:nvGrpSpPr>
        <p:grpSpPr>
          <a:xfrm>
            <a:off x="6983725" y="6226229"/>
            <a:ext cx="4610033" cy="135139"/>
            <a:chOff x="6929927" y="1370297"/>
            <a:chExt cx="4610033" cy="135139"/>
          </a:xfrm>
        </p:grpSpPr>
        <p:sp>
          <p:nvSpPr>
            <p:cNvPr id="83" name="Rounded Rectangle 11">
              <a:extLst>
                <a:ext uri="{FF2B5EF4-FFF2-40B4-BE49-F238E27FC236}">
                  <a16:creationId xmlns:a16="http://schemas.microsoft.com/office/drawing/2014/main" id="{59415ECE-EAC4-5D4F-80B4-2CD644078ACA}"/>
                </a:ext>
              </a:extLst>
            </p:cNvPr>
            <p:cNvSpPr/>
            <p:nvPr/>
          </p:nvSpPr>
          <p:spPr>
            <a:xfrm rot="5400000">
              <a:off x="6929927" y="1370297"/>
              <a:ext cx="126000" cy="12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40"/>
                </a:lnSpc>
              </a:pPr>
              <a:endParaRPr lang="en-US" sz="1200" b="1" spc="300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B4ACBC8-6ACB-7C45-9066-E2B15D38531E}"/>
                </a:ext>
              </a:extLst>
            </p:cNvPr>
            <p:cNvSpPr txBox="1"/>
            <p:nvPr/>
          </p:nvSpPr>
          <p:spPr>
            <a:xfrm flipH="1">
              <a:off x="7191395" y="1379436"/>
              <a:ext cx="115727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7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Significant behind target</a:t>
              </a:r>
            </a:p>
          </p:txBody>
        </p:sp>
        <p:sp>
          <p:nvSpPr>
            <p:cNvPr id="85" name="Rounded Rectangle 11">
              <a:extLst>
                <a:ext uri="{FF2B5EF4-FFF2-40B4-BE49-F238E27FC236}">
                  <a16:creationId xmlns:a16="http://schemas.microsoft.com/office/drawing/2014/main" id="{0EEB248F-67E6-0A47-AC2B-562D99C421A7}"/>
                </a:ext>
              </a:extLst>
            </p:cNvPr>
            <p:cNvSpPr/>
            <p:nvPr/>
          </p:nvSpPr>
          <p:spPr>
            <a:xfrm rot="5400000">
              <a:off x="8429885" y="1370297"/>
              <a:ext cx="126000" cy="12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40"/>
                </a:lnSpc>
              </a:pPr>
              <a:endParaRPr lang="en-US" sz="1200" b="1" spc="300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9E49EA5-FEF3-3646-A1EF-046A4A57915A}"/>
                </a:ext>
              </a:extLst>
            </p:cNvPr>
            <p:cNvSpPr txBox="1"/>
            <p:nvPr/>
          </p:nvSpPr>
          <p:spPr>
            <a:xfrm flipH="1">
              <a:off x="8691353" y="1379436"/>
              <a:ext cx="1157270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7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Slightly behind target</a:t>
              </a:r>
            </a:p>
          </p:txBody>
        </p:sp>
        <p:sp>
          <p:nvSpPr>
            <p:cNvPr id="87" name="Rounded Rectangle 11">
              <a:extLst>
                <a:ext uri="{FF2B5EF4-FFF2-40B4-BE49-F238E27FC236}">
                  <a16:creationId xmlns:a16="http://schemas.microsoft.com/office/drawing/2014/main" id="{B777F5A4-3F6B-EF42-A54D-7140ADF9E235}"/>
                </a:ext>
              </a:extLst>
            </p:cNvPr>
            <p:cNvSpPr/>
            <p:nvPr/>
          </p:nvSpPr>
          <p:spPr>
            <a:xfrm rot="5400000">
              <a:off x="9806270" y="1379436"/>
              <a:ext cx="126000" cy="12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40"/>
                </a:lnSpc>
              </a:pPr>
              <a:endParaRPr lang="en-US" sz="1200" b="1" spc="300" dirty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6F09FDF-A983-DF48-B0F5-8C2DC49AD830}"/>
                </a:ext>
              </a:extLst>
            </p:cNvPr>
            <p:cNvSpPr txBox="1"/>
            <p:nvPr/>
          </p:nvSpPr>
          <p:spPr>
            <a:xfrm flipH="1">
              <a:off x="10067738" y="1388575"/>
              <a:ext cx="1472222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7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Meeting target or above target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93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78" grpId="0" animBg="1"/>
      <p:bldP spid="79" grpId="0" animBg="1"/>
      <p:bldP spid="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58C1AB9-EE56-074E-A348-E9FC3B4E63B9}"/>
              </a:ext>
            </a:extLst>
          </p:cNvPr>
          <p:cNvSpPr/>
          <p:nvPr/>
        </p:nvSpPr>
        <p:spPr>
          <a:xfrm>
            <a:off x="0" y="0"/>
            <a:ext cx="121896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ashboard">
            <a:extLst>
              <a:ext uri="{FF2B5EF4-FFF2-40B4-BE49-F238E27FC236}">
                <a16:creationId xmlns:a16="http://schemas.microsoft.com/office/drawing/2014/main" id="{6EE20B30-3E8F-7E48-AFAD-411E0CC42DA8}"/>
              </a:ext>
            </a:extLst>
          </p:cNvPr>
          <p:cNvSpPr txBox="1"/>
          <p:nvPr/>
        </p:nvSpPr>
        <p:spPr>
          <a:xfrm>
            <a:off x="1719027" y="311501"/>
            <a:ext cx="87515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800" b="1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BALANCED SCORECARD </a:t>
            </a: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INTEGRATED WITH STRATEGY MAP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648CD6-5063-6440-8BA6-D64070B74D21}"/>
              </a:ext>
            </a:extLst>
          </p:cNvPr>
          <p:cNvGrpSpPr/>
          <p:nvPr/>
        </p:nvGrpSpPr>
        <p:grpSpPr>
          <a:xfrm>
            <a:off x="865306" y="1653571"/>
            <a:ext cx="10458987" cy="1304704"/>
            <a:chOff x="865306" y="1653571"/>
            <a:chExt cx="10458987" cy="1304704"/>
          </a:xfrm>
        </p:grpSpPr>
        <p:sp>
          <p:nvSpPr>
            <p:cNvPr id="64" name="Rectangle: Rounded Corners 1">
              <a:extLst>
                <a:ext uri="{FF2B5EF4-FFF2-40B4-BE49-F238E27FC236}">
                  <a16:creationId xmlns:a16="http://schemas.microsoft.com/office/drawing/2014/main" id="{961B6529-009E-6A43-9CBF-B0C6B34C7B09}"/>
                </a:ext>
              </a:extLst>
            </p:cNvPr>
            <p:cNvSpPr/>
            <p:nvPr/>
          </p:nvSpPr>
          <p:spPr>
            <a:xfrm>
              <a:off x="865306" y="1653571"/>
              <a:ext cx="10458987" cy="1304704"/>
            </a:xfrm>
            <a:prstGeom prst="roundRect">
              <a:avLst>
                <a:gd name="adj" fmla="val 10697"/>
              </a:avLst>
            </a:prstGeom>
            <a:solidFill>
              <a:schemeClr val="bg1"/>
            </a:solidFill>
            <a:ln w="38100" cmpd="sng">
              <a:noFill/>
              <a:prstDash val="solid"/>
            </a:ln>
            <a:effectLst>
              <a:outerShdw blurRad="635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10F2BE4-6249-B047-A79A-C7D41ABBD5A5}"/>
                </a:ext>
              </a:extLst>
            </p:cNvPr>
            <p:cNvSpPr txBox="1"/>
            <p:nvPr/>
          </p:nvSpPr>
          <p:spPr>
            <a:xfrm>
              <a:off x="990817" y="1800554"/>
              <a:ext cx="987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7499CA"/>
                  </a:solidFill>
                  <a:latin typeface="Century Gothic" panose="020B0502020202020204" pitchFamily="34" charset="0"/>
                </a:rPr>
                <a:t>FINANCIAL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452FDC5-C854-CF4E-AF79-13AD4BF74677}"/>
              </a:ext>
            </a:extLst>
          </p:cNvPr>
          <p:cNvGrpSpPr/>
          <p:nvPr/>
        </p:nvGrpSpPr>
        <p:grpSpPr>
          <a:xfrm>
            <a:off x="865306" y="3048050"/>
            <a:ext cx="10458987" cy="1017956"/>
            <a:chOff x="865306" y="3048050"/>
            <a:chExt cx="10458987" cy="1017956"/>
          </a:xfrm>
        </p:grpSpPr>
        <p:sp>
          <p:nvSpPr>
            <p:cNvPr id="122" name="Rectangle: Rounded Corners 1">
              <a:extLst>
                <a:ext uri="{FF2B5EF4-FFF2-40B4-BE49-F238E27FC236}">
                  <a16:creationId xmlns:a16="http://schemas.microsoft.com/office/drawing/2014/main" id="{77B66288-6DB3-0A43-9CA2-A6BB3B625145}"/>
                </a:ext>
              </a:extLst>
            </p:cNvPr>
            <p:cNvSpPr/>
            <p:nvPr/>
          </p:nvSpPr>
          <p:spPr>
            <a:xfrm>
              <a:off x="865306" y="3048050"/>
              <a:ext cx="10458987" cy="1017956"/>
            </a:xfrm>
            <a:prstGeom prst="roundRect">
              <a:avLst>
                <a:gd name="adj" fmla="val 10697"/>
              </a:avLst>
            </a:prstGeom>
            <a:solidFill>
              <a:schemeClr val="bg1"/>
            </a:solidFill>
            <a:ln w="38100" cmpd="sng">
              <a:noFill/>
              <a:prstDash val="solid"/>
            </a:ln>
            <a:effectLst>
              <a:outerShdw blurRad="635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064A947-698D-424E-8110-44359E699410}"/>
                </a:ext>
              </a:extLst>
            </p:cNvPr>
            <p:cNvSpPr txBox="1"/>
            <p:nvPr/>
          </p:nvSpPr>
          <p:spPr>
            <a:xfrm>
              <a:off x="990817" y="3187144"/>
              <a:ext cx="984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3B4ED"/>
                  </a:solidFill>
                  <a:latin typeface="Century Gothic" panose="020B0502020202020204" pitchFamily="34" charset="0"/>
                </a:rPr>
                <a:t>CUSTOMER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565B49-614A-F241-96FB-57EB029A5A2C}"/>
              </a:ext>
            </a:extLst>
          </p:cNvPr>
          <p:cNvGrpSpPr/>
          <p:nvPr/>
        </p:nvGrpSpPr>
        <p:grpSpPr>
          <a:xfrm>
            <a:off x="865306" y="4155782"/>
            <a:ext cx="10458987" cy="1017956"/>
            <a:chOff x="865306" y="4155782"/>
            <a:chExt cx="10458987" cy="1017956"/>
          </a:xfrm>
        </p:grpSpPr>
        <p:sp>
          <p:nvSpPr>
            <p:cNvPr id="124" name="Rectangle: Rounded Corners 1">
              <a:extLst>
                <a:ext uri="{FF2B5EF4-FFF2-40B4-BE49-F238E27FC236}">
                  <a16:creationId xmlns:a16="http://schemas.microsoft.com/office/drawing/2014/main" id="{0CCD0538-5CE6-4547-9128-0D10F9231DFE}"/>
                </a:ext>
              </a:extLst>
            </p:cNvPr>
            <p:cNvSpPr/>
            <p:nvPr/>
          </p:nvSpPr>
          <p:spPr>
            <a:xfrm>
              <a:off x="865306" y="4155782"/>
              <a:ext cx="10458987" cy="1017956"/>
            </a:xfrm>
            <a:prstGeom prst="roundRect">
              <a:avLst>
                <a:gd name="adj" fmla="val 10697"/>
              </a:avLst>
            </a:prstGeom>
            <a:solidFill>
              <a:schemeClr val="bg1"/>
            </a:solidFill>
            <a:ln w="38100" cmpd="sng">
              <a:noFill/>
              <a:prstDash val="solid"/>
            </a:ln>
            <a:effectLst>
              <a:outerShdw blurRad="635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EFCF0E2-437D-2347-9A94-E1B384631BDC}"/>
                </a:ext>
              </a:extLst>
            </p:cNvPr>
            <p:cNvSpPr txBox="1"/>
            <p:nvPr/>
          </p:nvSpPr>
          <p:spPr>
            <a:xfrm>
              <a:off x="990817" y="4294876"/>
              <a:ext cx="8707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C5B8"/>
                  </a:solidFill>
                  <a:latin typeface="Century Gothic" panose="020B0502020202020204" pitchFamily="34" charset="0"/>
                </a:rPr>
                <a:t>INTERNAL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1A3DF88-D810-4640-84D0-AD7D9431C6DD}"/>
              </a:ext>
            </a:extLst>
          </p:cNvPr>
          <p:cNvGrpSpPr/>
          <p:nvPr/>
        </p:nvGrpSpPr>
        <p:grpSpPr>
          <a:xfrm>
            <a:off x="865306" y="5263513"/>
            <a:ext cx="10458987" cy="1017956"/>
            <a:chOff x="865306" y="5263513"/>
            <a:chExt cx="10458987" cy="1017956"/>
          </a:xfrm>
        </p:grpSpPr>
        <p:sp>
          <p:nvSpPr>
            <p:cNvPr id="126" name="Rectangle: Rounded Corners 1">
              <a:extLst>
                <a:ext uri="{FF2B5EF4-FFF2-40B4-BE49-F238E27FC236}">
                  <a16:creationId xmlns:a16="http://schemas.microsoft.com/office/drawing/2014/main" id="{70A91721-D5B8-2847-B434-7484719D6966}"/>
                </a:ext>
              </a:extLst>
            </p:cNvPr>
            <p:cNvSpPr/>
            <p:nvPr/>
          </p:nvSpPr>
          <p:spPr>
            <a:xfrm>
              <a:off x="865306" y="5263513"/>
              <a:ext cx="10458987" cy="1017956"/>
            </a:xfrm>
            <a:prstGeom prst="roundRect">
              <a:avLst>
                <a:gd name="adj" fmla="val 10697"/>
              </a:avLst>
            </a:prstGeom>
            <a:solidFill>
              <a:schemeClr val="bg1"/>
            </a:solidFill>
            <a:ln w="38100" cmpd="sng">
              <a:noFill/>
              <a:prstDash val="solid"/>
            </a:ln>
            <a:effectLst>
              <a:outerShdw blurRad="635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AAA5034-AA44-3846-A9D3-35A685ACA478}"/>
                </a:ext>
              </a:extLst>
            </p:cNvPr>
            <p:cNvSpPr txBox="1"/>
            <p:nvPr/>
          </p:nvSpPr>
          <p:spPr>
            <a:xfrm>
              <a:off x="990817" y="5402607"/>
              <a:ext cx="9364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41CC74"/>
                  </a:solidFill>
                  <a:latin typeface="Century Gothic" panose="020B0502020202020204" pitchFamily="34" charset="0"/>
                </a:rPr>
                <a:t>LEARNING</a:t>
              </a:r>
            </a:p>
          </p:txBody>
        </p:sp>
      </p:grp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283ECD95-26AD-9440-AB1E-E667BA29BD9F}"/>
              </a:ext>
            </a:extLst>
          </p:cNvPr>
          <p:cNvCxnSpPr>
            <a:cxnSpLocks/>
            <a:stCxn id="131" idx="1"/>
            <a:endCxn id="128" idx="0"/>
          </p:cNvCxnSpPr>
          <p:nvPr/>
        </p:nvCxnSpPr>
        <p:spPr>
          <a:xfrm rot="10800000" flipV="1">
            <a:off x="3190104" y="2017387"/>
            <a:ext cx="317183" cy="340885"/>
          </a:xfrm>
          <a:prstGeom prst="bentConnector2">
            <a:avLst/>
          </a:prstGeom>
          <a:noFill/>
          <a:ln w="12700" cap="flat">
            <a:solidFill>
              <a:srgbClr val="B4B8BC"/>
            </a:solidFill>
            <a:prstDash val="sysDash"/>
            <a:miter lim="400000"/>
            <a:headEnd type="arrow" w="sm" len="sm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1" name="AutoShape 70">
            <a:extLst>
              <a:ext uri="{FF2B5EF4-FFF2-40B4-BE49-F238E27FC236}">
                <a16:creationId xmlns:a16="http://schemas.microsoft.com/office/drawing/2014/main" id="{202B534E-C61F-F044-8349-EF146D8D1B02}"/>
              </a:ext>
            </a:extLst>
          </p:cNvPr>
          <p:cNvSpPr>
            <a:spLocks/>
          </p:cNvSpPr>
          <p:nvPr/>
        </p:nvSpPr>
        <p:spPr bwMode="auto">
          <a:xfrm>
            <a:off x="3507287" y="1789867"/>
            <a:ext cx="1332141" cy="455039"/>
          </a:xfrm>
          <a:prstGeom prst="roundRect">
            <a:avLst>
              <a:gd name="adj" fmla="val 22475"/>
            </a:avLst>
          </a:prstGeom>
          <a:solidFill>
            <a:schemeClr val="accent1"/>
          </a:solidFill>
          <a:ln w="25400">
            <a:noFill/>
            <a:prstDash val="sysDash"/>
          </a:ln>
          <a:effectLst/>
        </p:spPr>
        <p:txBody>
          <a:bodyPr lIns="50800" tIns="50800" rIns="50800" bIns="50800" anchor="ctr"/>
          <a:lstStyle/>
          <a:p>
            <a:pPr algn="ctr">
              <a:spcAft>
                <a:spcPts val="1600"/>
              </a:spcAft>
            </a:pPr>
            <a:r>
              <a:rPr lang="en-US" sz="800" b="1" dirty="0">
                <a:solidFill>
                  <a:schemeClr val="bg2"/>
                </a:solidFill>
                <a:latin typeface="Century Gothic" panose="020B0502020202020204" pitchFamily="34" charset="0"/>
              </a:rPr>
              <a:t>Profitability</a:t>
            </a:r>
          </a:p>
        </p:txBody>
      </p:sp>
      <p:cxnSp>
        <p:nvCxnSpPr>
          <p:cNvPr id="141" name="Straight Arrow Connector 128">
            <a:extLst>
              <a:ext uri="{FF2B5EF4-FFF2-40B4-BE49-F238E27FC236}">
                <a16:creationId xmlns:a16="http://schemas.microsoft.com/office/drawing/2014/main" id="{006F3A2E-E71B-D448-8BDA-BE679779423E}"/>
              </a:ext>
            </a:extLst>
          </p:cNvPr>
          <p:cNvCxnSpPr>
            <a:cxnSpLocks/>
            <a:stCxn id="131" idx="3"/>
            <a:endCxn id="130" idx="0"/>
          </p:cNvCxnSpPr>
          <p:nvPr/>
        </p:nvCxnSpPr>
        <p:spPr>
          <a:xfrm>
            <a:off x="4839427" y="2017387"/>
            <a:ext cx="326968" cy="349553"/>
          </a:xfrm>
          <a:prstGeom prst="bentConnector2">
            <a:avLst/>
          </a:prstGeom>
          <a:noFill/>
          <a:ln w="12700" cap="flat">
            <a:solidFill>
              <a:srgbClr val="B4B8BC"/>
            </a:solidFill>
            <a:prstDash val="sysDash"/>
            <a:miter lim="400000"/>
            <a:headEnd type="arrow" w="sm" len="sm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931322E-C91F-9741-9E2D-ADC5AFE32844}"/>
              </a:ext>
            </a:extLst>
          </p:cNvPr>
          <p:cNvGrpSpPr/>
          <p:nvPr/>
        </p:nvGrpSpPr>
        <p:grpSpPr>
          <a:xfrm>
            <a:off x="2524033" y="2358272"/>
            <a:ext cx="3315869" cy="3641739"/>
            <a:chOff x="2524033" y="2358272"/>
            <a:chExt cx="3315869" cy="3641739"/>
          </a:xfrm>
        </p:grpSpPr>
        <p:sp>
          <p:nvSpPr>
            <p:cNvPr id="128" name="AutoShape 70">
              <a:extLst>
                <a:ext uri="{FF2B5EF4-FFF2-40B4-BE49-F238E27FC236}">
                  <a16:creationId xmlns:a16="http://schemas.microsoft.com/office/drawing/2014/main" id="{73BE2B40-6C9D-8E42-AC29-972FAF997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033" y="2358272"/>
              <a:ext cx="1332141" cy="455039"/>
            </a:xfrm>
            <a:prstGeom prst="roundRect">
              <a:avLst>
                <a:gd name="adj" fmla="val 22475"/>
              </a:avLst>
            </a:prstGeom>
            <a:solidFill>
              <a:schemeClr val="accent1"/>
            </a:solidFill>
            <a:ln w="25400">
              <a:noFill/>
              <a:prstDash val="sysDash"/>
            </a:ln>
            <a:effectLst/>
          </p:spPr>
          <p:txBody>
            <a:bodyPr lIns="50800" tIns="50800" rIns="50800" bIns="50800" anchor="ctr"/>
            <a:lstStyle/>
            <a:p>
              <a:pPr algn="ctr">
                <a:spcAft>
                  <a:spcPts val="1600"/>
                </a:spcAft>
              </a:pPr>
              <a:r>
                <a:rPr lang="en-US" sz="800" b="1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Increase Revenue</a:t>
              </a:r>
            </a:p>
          </p:txBody>
        </p:sp>
        <p:sp>
          <p:nvSpPr>
            <p:cNvPr id="130" name="AutoShape 70">
              <a:extLst>
                <a:ext uri="{FF2B5EF4-FFF2-40B4-BE49-F238E27FC236}">
                  <a16:creationId xmlns:a16="http://schemas.microsoft.com/office/drawing/2014/main" id="{64F03595-C99F-0849-B5B4-8BD2F3DEB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324" y="2366940"/>
              <a:ext cx="1332141" cy="455039"/>
            </a:xfrm>
            <a:prstGeom prst="roundRect">
              <a:avLst>
                <a:gd name="adj" fmla="val 22475"/>
              </a:avLst>
            </a:prstGeom>
            <a:solidFill>
              <a:schemeClr val="accent1"/>
            </a:solidFill>
            <a:ln w="25400">
              <a:noFill/>
              <a:prstDash val="sysDash"/>
            </a:ln>
            <a:effectLst/>
          </p:spPr>
          <p:txBody>
            <a:bodyPr lIns="50800" tIns="50800" rIns="50800" bIns="50800" anchor="ctr"/>
            <a:lstStyle/>
            <a:p>
              <a:pPr algn="ctr">
                <a:spcAft>
                  <a:spcPts val="1600"/>
                </a:spcAft>
              </a:pPr>
              <a:r>
                <a:rPr lang="en-US" sz="800" b="1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Cutting Cost</a:t>
              </a:r>
            </a:p>
          </p:txBody>
        </p:sp>
        <p:sp>
          <p:nvSpPr>
            <p:cNvPr id="132" name="AutoShape 70">
              <a:extLst>
                <a:ext uri="{FF2B5EF4-FFF2-40B4-BE49-F238E27FC236}">
                  <a16:creationId xmlns:a16="http://schemas.microsoft.com/office/drawing/2014/main" id="{E50ECFFB-C523-4D4F-9B2F-71F2C6C12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033" y="3329510"/>
              <a:ext cx="1332141" cy="455039"/>
            </a:xfrm>
            <a:prstGeom prst="roundRect">
              <a:avLst>
                <a:gd name="adj" fmla="val 22475"/>
              </a:avLst>
            </a:prstGeom>
            <a:solidFill>
              <a:schemeClr val="accent2"/>
            </a:solidFill>
            <a:ln w="25400">
              <a:noFill/>
              <a:prstDash val="sysDash"/>
            </a:ln>
            <a:effectLst/>
          </p:spPr>
          <p:txBody>
            <a:bodyPr lIns="50800" tIns="50800" rIns="50800" bIns="50800" anchor="ctr"/>
            <a:lstStyle/>
            <a:p>
              <a:pPr algn="ctr">
                <a:spcAft>
                  <a:spcPts val="1600"/>
                </a:spcAft>
              </a:pPr>
              <a:r>
                <a:rPr lang="en-US" sz="800" b="1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Win-Win Deals</a:t>
              </a:r>
            </a:p>
          </p:txBody>
        </p:sp>
        <p:sp>
          <p:nvSpPr>
            <p:cNvPr id="133" name="AutoShape 70">
              <a:extLst>
                <a:ext uri="{FF2B5EF4-FFF2-40B4-BE49-F238E27FC236}">
                  <a16:creationId xmlns:a16="http://schemas.microsoft.com/office/drawing/2014/main" id="{2937C278-6201-ED40-A232-40FBDB8A2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324" y="3329510"/>
              <a:ext cx="1332141" cy="455039"/>
            </a:xfrm>
            <a:prstGeom prst="roundRect">
              <a:avLst>
                <a:gd name="adj" fmla="val 22475"/>
              </a:avLst>
            </a:prstGeom>
            <a:solidFill>
              <a:schemeClr val="accent2"/>
            </a:solidFill>
            <a:ln w="25400">
              <a:noFill/>
              <a:prstDash val="sysDash"/>
            </a:ln>
            <a:effectLst/>
          </p:spPr>
          <p:txBody>
            <a:bodyPr lIns="50800" tIns="50800" rIns="50800" bIns="50800" anchor="ctr"/>
            <a:lstStyle/>
            <a:p>
              <a:pPr algn="ctr">
                <a:spcAft>
                  <a:spcPts val="1600"/>
                </a:spcAft>
              </a:pPr>
              <a:r>
                <a:rPr lang="en-US" sz="800" b="1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Cutting Cost</a:t>
              </a:r>
            </a:p>
          </p:txBody>
        </p:sp>
        <p:sp>
          <p:nvSpPr>
            <p:cNvPr id="134" name="AutoShape 70">
              <a:extLst>
                <a:ext uri="{FF2B5EF4-FFF2-40B4-BE49-F238E27FC236}">
                  <a16:creationId xmlns:a16="http://schemas.microsoft.com/office/drawing/2014/main" id="{FF79BCCE-2FFA-2B42-BC5C-944DC0822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469" y="4437241"/>
              <a:ext cx="1332141" cy="455039"/>
            </a:xfrm>
            <a:prstGeom prst="roundRect">
              <a:avLst>
                <a:gd name="adj" fmla="val 22475"/>
              </a:avLst>
            </a:prstGeom>
            <a:solidFill>
              <a:schemeClr val="accent3"/>
            </a:solidFill>
            <a:ln w="25400">
              <a:noFill/>
              <a:prstDash val="sysDash"/>
            </a:ln>
            <a:effectLst/>
          </p:spPr>
          <p:txBody>
            <a:bodyPr lIns="50800" tIns="50800" rIns="50800" bIns="50800" anchor="ctr"/>
            <a:lstStyle/>
            <a:p>
              <a:pPr algn="ctr">
                <a:spcAft>
                  <a:spcPts val="1600"/>
                </a:spcAft>
              </a:pPr>
              <a:r>
                <a:rPr lang="en-US" sz="800" b="1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Improve IT Service</a:t>
              </a:r>
            </a:p>
          </p:txBody>
        </p:sp>
        <p:sp>
          <p:nvSpPr>
            <p:cNvPr id="135" name="AutoShape 70">
              <a:extLst>
                <a:ext uri="{FF2B5EF4-FFF2-40B4-BE49-F238E27FC236}">
                  <a16:creationId xmlns:a16="http://schemas.microsoft.com/office/drawing/2014/main" id="{281B0A3E-DB5A-2345-8DCB-93F30EF2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761" y="4437241"/>
              <a:ext cx="1332141" cy="455039"/>
            </a:xfrm>
            <a:prstGeom prst="roundRect">
              <a:avLst>
                <a:gd name="adj" fmla="val 22475"/>
              </a:avLst>
            </a:prstGeom>
            <a:solidFill>
              <a:schemeClr val="accent3"/>
            </a:solidFill>
            <a:ln w="25400">
              <a:noFill/>
              <a:prstDash val="sysDash"/>
            </a:ln>
            <a:effectLst/>
          </p:spPr>
          <p:txBody>
            <a:bodyPr lIns="50800" tIns="50800" rIns="50800" bIns="50800" anchor="ctr"/>
            <a:lstStyle/>
            <a:p>
              <a:pPr algn="ctr">
                <a:spcAft>
                  <a:spcPts val="1600"/>
                </a:spcAft>
              </a:pPr>
              <a:r>
                <a:rPr lang="en-US" sz="800" b="1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Improve User Experience</a:t>
              </a:r>
            </a:p>
          </p:txBody>
        </p:sp>
        <p:sp>
          <p:nvSpPr>
            <p:cNvPr id="136" name="AutoShape 70">
              <a:extLst>
                <a:ext uri="{FF2B5EF4-FFF2-40B4-BE49-F238E27FC236}">
                  <a16:creationId xmlns:a16="http://schemas.microsoft.com/office/drawing/2014/main" id="{9425CC68-DAB7-9A4F-83EE-7F7F6B2C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469" y="5544972"/>
              <a:ext cx="1332141" cy="455039"/>
            </a:xfrm>
            <a:prstGeom prst="roundRect">
              <a:avLst>
                <a:gd name="adj" fmla="val 22475"/>
              </a:avLst>
            </a:prstGeom>
            <a:solidFill>
              <a:schemeClr val="accent4"/>
            </a:solidFill>
            <a:ln w="25400">
              <a:noFill/>
              <a:prstDash val="sysDash"/>
            </a:ln>
            <a:effectLst/>
          </p:spPr>
          <p:txBody>
            <a:bodyPr lIns="50800" tIns="50800" rIns="50800" bIns="50800" anchor="ctr"/>
            <a:lstStyle/>
            <a:p>
              <a:pPr algn="ctr">
                <a:spcAft>
                  <a:spcPts val="1600"/>
                </a:spcAft>
              </a:pPr>
              <a:r>
                <a:rPr lang="en-US" sz="800" b="1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Improve Knowledge Base</a:t>
              </a:r>
            </a:p>
          </p:txBody>
        </p:sp>
        <p:sp>
          <p:nvSpPr>
            <p:cNvPr id="137" name="AutoShape 70">
              <a:extLst>
                <a:ext uri="{FF2B5EF4-FFF2-40B4-BE49-F238E27FC236}">
                  <a16:creationId xmlns:a16="http://schemas.microsoft.com/office/drawing/2014/main" id="{60754B69-615F-8249-932D-DDA492479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761" y="5544972"/>
              <a:ext cx="1332141" cy="455039"/>
            </a:xfrm>
            <a:prstGeom prst="roundRect">
              <a:avLst>
                <a:gd name="adj" fmla="val 22475"/>
              </a:avLst>
            </a:prstGeom>
            <a:solidFill>
              <a:schemeClr val="accent4"/>
            </a:solidFill>
            <a:ln w="25400">
              <a:noFill/>
              <a:prstDash val="sysDash"/>
            </a:ln>
            <a:effectLst/>
          </p:spPr>
          <p:txBody>
            <a:bodyPr lIns="50800" tIns="50800" rIns="50800" bIns="50800" anchor="ctr"/>
            <a:lstStyle/>
            <a:p>
              <a:pPr algn="ctr">
                <a:spcAft>
                  <a:spcPts val="1600"/>
                </a:spcAft>
              </a:pPr>
              <a:r>
                <a:rPr lang="en-US" sz="800" b="1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Develop Competencies</a:t>
              </a:r>
            </a:p>
          </p:txBody>
        </p:sp>
        <p:cxnSp>
          <p:nvCxnSpPr>
            <p:cNvPr id="144" name="Straight Arrow Connector 128">
              <a:extLst>
                <a:ext uri="{FF2B5EF4-FFF2-40B4-BE49-F238E27FC236}">
                  <a16:creationId xmlns:a16="http://schemas.microsoft.com/office/drawing/2014/main" id="{0C3B63F3-43B4-0644-A069-9EEF1D0D5374}"/>
                </a:ext>
              </a:extLst>
            </p:cNvPr>
            <p:cNvCxnSpPr>
              <a:cxnSpLocks/>
              <a:stCxn id="130" idx="2"/>
              <a:endCxn id="133" idx="0"/>
            </p:cNvCxnSpPr>
            <p:nvPr/>
          </p:nvCxnSpPr>
          <p:spPr>
            <a:xfrm>
              <a:off x="5166394" y="2821978"/>
              <a:ext cx="0" cy="507531"/>
            </a:xfrm>
            <a:prstGeom prst="straightConnector1">
              <a:avLst/>
            </a:prstGeom>
            <a:noFill/>
            <a:ln w="12700" cap="flat">
              <a:solidFill>
                <a:srgbClr val="B4B8BC"/>
              </a:solidFill>
              <a:prstDash val="sysDash"/>
              <a:miter lim="400000"/>
              <a:headEnd type="arrow" w="sm" len="sm"/>
              <a:tailEnd type="non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7" name="Straight Arrow Connector 128">
              <a:extLst>
                <a:ext uri="{FF2B5EF4-FFF2-40B4-BE49-F238E27FC236}">
                  <a16:creationId xmlns:a16="http://schemas.microsoft.com/office/drawing/2014/main" id="{AE079DAD-D4DB-8745-96C5-8A7AE72DECDE}"/>
                </a:ext>
              </a:extLst>
            </p:cNvPr>
            <p:cNvCxnSpPr>
              <a:cxnSpLocks/>
              <a:stCxn id="128" idx="2"/>
              <a:endCxn id="132" idx="0"/>
            </p:cNvCxnSpPr>
            <p:nvPr/>
          </p:nvCxnSpPr>
          <p:spPr>
            <a:xfrm>
              <a:off x="3190103" y="2813310"/>
              <a:ext cx="0" cy="516199"/>
            </a:xfrm>
            <a:prstGeom prst="straightConnector1">
              <a:avLst/>
            </a:prstGeom>
            <a:noFill/>
            <a:ln w="12700" cap="flat">
              <a:solidFill>
                <a:srgbClr val="B4B8BC"/>
              </a:solidFill>
              <a:prstDash val="sysDash"/>
              <a:miter lim="400000"/>
              <a:headEnd type="arrow" w="sm" len="sm"/>
              <a:tailEnd type="non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1" name="Straight Arrow Connector 128">
              <a:extLst>
                <a:ext uri="{FF2B5EF4-FFF2-40B4-BE49-F238E27FC236}">
                  <a16:creationId xmlns:a16="http://schemas.microsoft.com/office/drawing/2014/main" id="{783347ED-9234-974F-B3BD-9F8F2E449CB2}"/>
                </a:ext>
              </a:extLst>
            </p:cNvPr>
            <p:cNvCxnSpPr>
              <a:cxnSpLocks/>
              <a:endCxn id="134" idx="0"/>
            </p:cNvCxnSpPr>
            <p:nvPr/>
          </p:nvCxnSpPr>
          <p:spPr>
            <a:xfrm>
              <a:off x="3190103" y="3784549"/>
              <a:ext cx="7437" cy="652692"/>
            </a:xfrm>
            <a:prstGeom prst="straightConnector1">
              <a:avLst/>
            </a:prstGeom>
            <a:noFill/>
            <a:ln w="12700" cap="flat">
              <a:solidFill>
                <a:srgbClr val="B4B8BC"/>
              </a:solidFill>
              <a:prstDash val="sysDash"/>
              <a:miter lim="400000"/>
              <a:headEnd type="arrow" w="sm" len="sm"/>
              <a:tailEnd type="non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4" name="Straight Arrow Connector 128">
              <a:extLst>
                <a:ext uri="{FF2B5EF4-FFF2-40B4-BE49-F238E27FC236}">
                  <a16:creationId xmlns:a16="http://schemas.microsoft.com/office/drawing/2014/main" id="{E313D531-76F3-1743-9F65-11B38C7698FD}"/>
                </a:ext>
              </a:extLst>
            </p:cNvPr>
            <p:cNvCxnSpPr>
              <a:cxnSpLocks/>
              <a:stCxn id="133" idx="2"/>
              <a:endCxn id="135" idx="0"/>
            </p:cNvCxnSpPr>
            <p:nvPr/>
          </p:nvCxnSpPr>
          <p:spPr>
            <a:xfrm>
              <a:off x="5166394" y="3784548"/>
              <a:ext cx="7437" cy="652693"/>
            </a:xfrm>
            <a:prstGeom prst="straightConnector1">
              <a:avLst/>
            </a:prstGeom>
            <a:noFill/>
            <a:ln w="12700" cap="flat">
              <a:solidFill>
                <a:srgbClr val="B4B8BC"/>
              </a:solidFill>
              <a:prstDash val="sysDash"/>
              <a:miter lim="400000"/>
              <a:headEnd type="arrow" w="sm" len="sm"/>
              <a:tailEnd type="non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7" name="Straight Arrow Connector 128">
              <a:extLst>
                <a:ext uri="{FF2B5EF4-FFF2-40B4-BE49-F238E27FC236}">
                  <a16:creationId xmlns:a16="http://schemas.microsoft.com/office/drawing/2014/main" id="{5FFC8399-E7BB-7949-8055-EBDEE055C122}"/>
                </a:ext>
              </a:extLst>
            </p:cNvPr>
            <p:cNvCxnSpPr>
              <a:cxnSpLocks/>
              <a:stCxn id="135" idx="2"/>
              <a:endCxn id="137" idx="0"/>
            </p:cNvCxnSpPr>
            <p:nvPr/>
          </p:nvCxnSpPr>
          <p:spPr>
            <a:xfrm>
              <a:off x="5173831" y="4892279"/>
              <a:ext cx="0" cy="652693"/>
            </a:xfrm>
            <a:prstGeom prst="straightConnector1">
              <a:avLst/>
            </a:prstGeom>
            <a:noFill/>
            <a:ln w="12700" cap="flat">
              <a:solidFill>
                <a:srgbClr val="B4B8BC"/>
              </a:solidFill>
              <a:prstDash val="sysDash"/>
              <a:miter lim="400000"/>
              <a:headEnd type="arrow" w="sm" len="sm"/>
              <a:tailEnd type="non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0" name="Straight Arrow Connector 128">
              <a:extLst>
                <a:ext uri="{FF2B5EF4-FFF2-40B4-BE49-F238E27FC236}">
                  <a16:creationId xmlns:a16="http://schemas.microsoft.com/office/drawing/2014/main" id="{E0544328-4B9B-514B-B8EB-D98159835687}"/>
                </a:ext>
              </a:extLst>
            </p:cNvPr>
            <p:cNvCxnSpPr>
              <a:cxnSpLocks/>
              <a:stCxn id="134" idx="2"/>
              <a:endCxn id="136" idx="0"/>
            </p:cNvCxnSpPr>
            <p:nvPr/>
          </p:nvCxnSpPr>
          <p:spPr>
            <a:xfrm>
              <a:off x="3197540" y="4892279"/>
              <a:ext cx="0" cy="652693"/>
            </a:xfrm>
            <a:prstGeom prst="straightConnector1">
              <a:avLst/>
            </a:prstGeom>
            <a:noFill/>
            <a:ln w="12700" cap="flat">
              <a:solidFill>
                <a:srgbClr val="B4B8BC"/>
              </a:solidFill>
              <a:prstDash val="sysDash"/>
              <a:miter lim="400000"/>
              <a:headEnd type="arrow" w="sm" len="sm"/>
              <a:tailEnd type="non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64" name="Gerade Verbindung 63">
            <a:extLst>
              <a:ext uri="{FF2B5EF4-FFF2-40B4-BE49-F238E27FC236}">
                <a16:creationId xmlns:a16="http://schemas.microsoft.com/office/drawing/2014/main" id="{5D85886A-50F5-5C43-AEFE-718563A47A38}"/>
              </a:ext>
            </a:extLst>
          </p:cNvPr>
          <p:cNvCxnSpPr>
            <a:cxnSpLocks/>
          </p:cNvCxnSpPr>
          <p:nvPr/>
        </p:nvCxnSpPr>
        <p:spPr bwMode="gray">
          <a:xfrm>
            <a:off x="6334536" y="1364335"/>
            <a:ext cx="0" cy="5165601"/>
          </a:xfrm>
          <a:prstGeom prst="line">
            <a:avLst/>
          </a:prstGeom>
          <a:ln w="88900" cap="rnd">
            <a:solidFill>
              <a:srgbClr val="F2F4F3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63">
            <a:extLst>
              <a:ext uri="{FF2B5EF4-FFF2-40B4-BE49-F238E27FC236}">
                <a16:creationId xmlns:a16="http://schemas.microsoft.com/office/drawing/2014/main" id="{DF23DB03-5930-E145-A3DE-BE810C4388D5}"/>
              </a:ext>
            </a:extLst>
          </p:cNvPr>
          <p:cNvCxnSpPr>
            <a:cxnSpLocks/>
          </p:cNvCxnSpPr>
          <p:nvPr/>
        </p:nvCxnSpPr>
        <p:spPr bwMode="gray">
          <a:xfrm>
            <a:off x="8408501" y="1364335"/>
            <a:ext cx="0" cy="5165601"/>
          </a:xfrm>
          <a:prstGeom prst="line">
            <a:avLst/>
          </a:prstGeom>
          <a:ln w="88900" cap="rnd">
            <a:solidFill>
              <a:srgbClr val="F2F4F3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63">
            <a:extLst>
              <a:ext uri="{FF2B5EF4-FFF2-40B4-BE49-F238E27FC236}">
                <a16:creationId xmlns:a16="http://schemas.microsoft.com/office/drawing/2014/main" id="{3162F98A-6DAF-574A-83E5-0D6C431BBC8D}"/>
              </a:ext>
            </a:extLst>
          </p:cNvPr>
          <p:cNvCxnSpPr>
            <a:cxnSpLocks/>
          </p:cNvCxnSpPr>
          <p:nvPr/>
        </p:nvCxnSpPr>
        <p:spPr bwMode="gray">
          <a:xfrm>
            <a:off x="9621075" y="1364335"/>
            <a:ext cx="0" cy="5165601"/>
          </a:xfrm>
          <a:prstGeom prst="line">
            <a:avLst/>
          </a:prstGeom>
          <a:ln w="88900" cap="rnd">
            <a:solidFill>
              <a:srgbClr val="F2F4F3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76B5930-658C-314E-A18D-F191C0593E0B}"/>
              </a:ext>
            </a:extLst>
          </p:cNvPr>
          <p:cNvGrpSpPr/>
          <p:nvPr/>
        </p:nvGrpSpPr>
        <p:grpSpPr>
          <a:xfrm>
            <a:off x="6542143" y="2100963"/>
            <a:ext cx="4642692" cy="3876488"/>
            <a:chOff x="6542143" y="2100963"/>
            <a:chExt cx="4642692" cy="3876488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A76C9E4-E0CA-3E45-A2FE-2D47249CE934}"/>
                </a:ext>
              </a:extLst>
            </p:cNvPr>
            <p:cNvSpPr txBox="1"/>
            <p:nvPr/>
          </p:nvSpPr>
          <p:spPr>
            <a:xfrm flipH="1">
              <a:off x="6542143" y="2100963"/>
              <a:ext cx="1658751" cy="4099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171450" indent="-17145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entury Gothic" panose="020B0502020202020204" pitchFamily="34" charset="0"/>
                </a:rPr>
                <a:t>Net profit increase</a:t>
              </a:r>
            </a:p>
            <a:p>
              <a:pPr marL="171450" indent="-17145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entury Gothic" panose="020B0502020202020204" pitchFamily="34" charset="0"/>
                </a:rPr>
                <a:t>Operating costs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D20DF41-0708-3849-9AF7-12C503106365}"/>
                </a:ext>
              </a:extLst>
            </p:cNvPr>
            <p:cNvSpPr txBox="1"/>
            <p:nvPr/>
          </p:nvSpPr>
          <p:spPr>
            <a:xfrm flipH="1">
              <a:off x="6542143" y="3243064"/>
              <a:ext cx="1658751" cy="62792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171450" indent="-17145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entury Gothic" panose="020B0502020202020204" pitchFamily="34" charset="0"/>
                </a:rPr>
                <a:t>Customer retention, %</a:t>
              </a:r>
            </a:p>
            <a:p>
              <a:pPr marL="171450" indent="-17145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entury Gothic" panose="020B0502020202020204" pitchFamily="34" charset="0"/>
                </a:rPr>
                <a:t>Customer acquisition, %</a:t>
              </a:r>
            </a:p>
            <a:p>
              <a:pPr marL="171450" indent="-17145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entury Gothic" panose="020B0502020202020204" pitchFamily="34" charset="0"/>
                </a:rPr>
                <a:t>Time to market, days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033B00F5-0FEC-CD44-B035-D343018D5D79}"/>
                </a:ext>
              </a:extLst>
            </p:cNvPr>
            <p:cNvSpPr txBox="1"/>
            <p:nvPr/>
          </p:nvSpPr>
          <p:spPr>
            <a:xfrm flipH="1">
              <a:off x="6542143" y="4459799"/>
              <a:ext cx="1658751" cy="4099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171450" indent="-17145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entury Gothic" panose="020B0502020202020204" pitchFamily="34" charset="0"/>
                </a:rPr>
                <a:t>Inventory levels</a:t>
              </a:r>
            </a:p>
            <a:p>
              <a:pPr marL="171450" indent="-17145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entury Gothic" panose="020B0502020202020204" pitchFamily="34" charset="0"/>
                </a:rPr>
                <a:t>Unplanned downtime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3BD327AD-210F-F548-B603-4CFF87079973}"/>
                </a:ext>
              </a:extLst>
            </p:cNvPr>
            <p:cNvSpPr txBox="1"/>
            <p:nvPr/>
          </p:nvSpPr>
          <p:spPr>
            <a:xfrm flipH="1">
              <a:off x="6542143" y="5567531"/>
              <a:ext cx="1658751" cy="4099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171450" indent="-17145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entury Gothic" panose="020B0502020202020204" pitchFamily="34" charset="0"/>
                </a:rPr>
                <a:t>Employee survey</a:t>
              </a:r>
            </a:p>
            <a:p>
              <a:pPr marL="171450" indent="-17145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entury Gothic" panose="020B0502020202020204" pitchFamily="34" charset="0"/>
                </a:rPr>
                <a:t>IT efficiency index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F63DF148-A69E-2C46-B545-80B9B139A817}"/>
                </a:ext>
              </a:extLst>
            </p:cNvPr>
            <p:cNvSpPr txBox="1"/>
            <p:nvPr/>
          </p:nvSpPr>
          <p:spPr>
            <a:xfrm flipH="1">
              <a:off x="8616103" y="2100963"/>
              <a:ext cx="797360" cy="4099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900" dirty="0">
                  <a:latin typeface="Century Gothic" panose="020B0502020202020204" pitchFamily="34" charset="0"/>
                </a:rPr>
                <a:t>7%</a:t>
              </a:r>
            </a:p>
            <a:p>
              <a:pPr algn="ctr">
                <a:lnSpc>
                  <a:spcPts val="1700"/>
                </a:lnSpc>
              </a:pPr>
              <a:r>
                <a:rPr lang="en-US" sz="900" dirty="0">
                  <a:latin typeface="Century Gothic" panose="020B0502020202020204" pitchFamily="34" charset="0"/>
                </a:rPr>
                <a:t>- 6%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561A9754-9D71-6F4F-B0A7-AE5B5A11F2C6}"/>
                </a:ext>
              </a:extLst>
            </p:cNvPr>
            <p:cNvSpPr txBox="1"/>
            <p:nvPr/>
          </p:nvSpPr>
          <p:spPr>
            <a:xfrm flipH="1">
              <a:off x="8616103" y="3243064"/>
              <a:ext cx="797360" cy="62792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900" dirty="0">
                  <a:latin typeface="Century Gothic" panose="020B0502020202020204" pitchFamily="34" charset="0"/>
                </a:rPr>
                <a:t>90%</a:t>
              </a:r>
            </a:p>
            <a:p>
              <a:pPr algn="ctr">
                <a:lnSpc>
                  <a:spcPts val="1700"/>
                </a:lnSpc>
              </a:pPr>
              <a:r>
                <a:rPr lang="en-US" sz="900" dirty="0">
                  <a:latin typeface="Century Gothic" panose="020B0502020202020204" pitchFamily="34" charset="0"/>
                </a:rPr>
                <a:t>10%</a:t>
              </a:r>
            </a:p>
            <a:p>
              <a:pPr algn="ctr">
                <a:lnSpc>
                  <a:spcPts val="1700"/>
                </a:lnSpc>
              </a:pPr>
              <a:r>
                <a:rPr lang="en-US" sz="900" dirty="0">
                  <a:latin typeface="Century Gothic" panose="020B0502020202020204" pitchFamily="34" charset="0"/>
                </a:rPr>
                <a:t>60 days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9C4D2461-8B82-3E4B-AAAE-FA6CC92AC23D}"/>
                </a:ext>
              </a:extLst>
            </p:cNvPr>
            <p:cNvSpPr txBox="1"/>
            <p:nvPr/>
          </p:nvSpPr>
          <p:spPr>
            <a:xfrm flipH="1">
              <a:off x="8616103" y="4459799"/>
              <a:ext cx="797360" cy="4099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900" dirty="0">
                  <a:latin typeface="Century Gothic" panose="020B0502020202020204" pitchFamily="34" charset="0"/>
                </a:rPr>
                <a:t>120%</a:t>
              </a:r>
            </a:p>
            <a:p>
              <a:pPr algn="ctr">
                <a:lnSpc>
                  <a:spcPts val="1700"/>
                </a:lnSpc>
              </a:pPr>
              <a:r>
                <a:rPr lang="en-US" sz="900" dirty="0">
                  <a:latin typeface="Century Gothic" panose="020B0502020202020204" pitchFamily="34" charset="0"/>
                </a:rPr>
                <a:t>5%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874E8813-DB1B-1C46-BF6D-B72F724850BC}"/>
                </a:ext>
              </a:extLst>
            </p:cNvPr>
            <p:cNvSpPr txBox="1"/>
            <p:nvPr/>
          </p:nvSpPr>
          <p:spPr>
            <a:xfrm flipH="1">
              <a:off x="8616103" y="5567531"/>
              <a:ext cx="797360" cy="4099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900" dirty="0">
                  <a:latin typeface="Century Gothic" panose="020B0502020202020204" pitchFamily="34" charset="0"/>
                </a:rPr>
                <a:t>95%</a:t>
              </a:r>
            </a:p>
            <a:p>
              <a:pPr algn="ctr">
                <a:lnSpc>
                  <a:spcPts val="1700"/>
                </a:lnSpc>
              </a:pPr>
              <a:r>
                <a:rPr lang="en-US" sz="900" dirty="0">
                  <a:latin typeface="Century Gothic" panose="020B0502020202020204" pitchFamily="34" charset="0"/>
                </a:rPr>
                <a:t>91%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2AB57106-9B92-874F-BA7B-515ABA32B864}"/>
                </a:ext>
              </a:extLst>
            </p:cNvPr>
            <p:cNvSpPr txBox="1"/>
            <p:nvPr/>
          </p:nvSpPr>
          <p:spPr>
            <a:xfrm flipH="1">
              <a:off x="9839985" y="2100963"/>
              <a:ext cx="1344850" cy="4099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171450" indent="-17145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entury Gothic" panose="020B0502020202020204" pitchFamily="34" charset="0"/>
                </a:rPr>
                <a:t>Standardize production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7D5FA3-093C-B447-8D22-A3CD3DA74920}"/>
                </a:ext>
              </a:extLst>
            </p:cNvPr>
            <p:cNvSpPr txBox="1"/>
            <p:nvPr/>
          </p:nvSpPr>
          <p:spPr>
            <a:xfrm flipH="1">
              <a:off x="9839985" y="3352069"/>
              <a:ext cx="1344850" cy="4099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171450" indent="-17145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entury Gothic" panose="020B0502020202020204" pitchFamily="34" charset="0"/>
                </a:rPr>
                <a:t>Mystery shopper program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C3363C18-88B2-E540-AC19-DA16EE46ACA2}"/>
                </a:ext>
              </a:extLst>
            </p:cNvPr>
            <p:cNvSpPr txBox="1"/>
            <p:nvPr/>
          </p:nvSpPr>
          <p:spPr>
            <a:xfrm flipH="1">
              <a:off x="9839985" y="4461210"/>
              <a:ext cx="1344850" cy="4070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171450" indent="-17145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entury Gothic" panose="020B0502020202020204" pitchFamily="34" charset="0"/>
                </a:rPr>
                <a:t>ISO 9001</a:t>
              </a:r>
            </a:p>
            <a:p>
              <a:pPr marL="171450" indent="-17145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entury Gothic" panose="020B0502020202020204" pitchFamily="34" charset="0"/>
                </a:rPr>
                <a:t>Optimize cycle time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0BDEF16-8EB9-FA41-AF1F-FB01509507AC}"/>
                </a:ext>
              </a:extLst>
            </p:cNvPr>
            <p:cNvSpPr txBox="1"/>
            <p:nvPr/>
          </p:nvSpPr>
          <p:spPr>
            <a:xfrm flipH="1">
              <a:off x="9839985" y="5567531"/>
              <a:ext cx="1344850" cy="40992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171450" indent="-17145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entury Gothic" panose="020B0502020202020204" pitchFamily="34" charset="0"/>
                </a:rPr>
                <a:t>Skills program</a:t>
              </a:r>
            </a:p>
            <a:p>
              <a:pPr marL="171450" indent="-171450">
                <a:lnSpc>
                  <a:spcPts val="1700"/>
                </a:lnSpc>
                <a:buFont typeface="Arial" panose="020B0604020202020204" pitchFamily="34" charset="0"/>
                <a:buChar char="•"/>
              </a:pPr>
              <a:r>
                <a:rPr lang="en-US" sz="900" dirty="0">
                  <a:latin typeface="Century Gothic" panose="020B0502020202020204" pitchFamily="34" charset="0"/>
                </a:rPr>
                <a:t>Training program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0C8CB7-6C20-A14E-BE4A-0FE8D308E7F5}"/>
              </a:ext>
            </a:extLst>
          </p:cNvPr>
          <p:cNvGrpSpPr/>
          <p:nvPr/>
        </p:nvGrpSpPr>
        <p:grpSpPr>
          <a:xfrm>
            <a:off x="3682966" y="1266225"/>
            <a:ext cx="7268027" cy="276999"/>
            <a:chOff x="3682966" y="1266225"/>
            <a:chExt cx="7268027" cy="276999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0A7F1FAA-9AD3-5245-ABCD-CD3F8D8CCD69}"/>
                </a:ext>
              </a:extLst>
            </p:cNvPr>
            <p:cNvSpPr txBox="1"/>
            <p:nvPr/>
          </p:nvSpPr>
          <p:spPr>
            <a:xfrm>
              <a:off x="3682966" y="1266225"/>
              <a:ext cx="986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B4B8BC"/>
                  </a:solidFill>
                  <a:latin typeface="Century Gothic" panose="020B0502020202020204" pitchFamily="34" charset="0"/>
                </a:rPr>
                <a:t>Objectives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F011DB16-6ECC-C046-B845-C096534C3A55}"/>
                </a:ext>
              </a:extLst>
            </p:cNvPr>
            <p:cNvSpPr txBox="1"/>
            <p:nvPr/>
          </p:nvSpPr>
          <p:spPr>
            <a:xfrm>
              <a:off x="6920798" y="1266225"/>
              <a:ext cx="896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B4B8BC"/>
                  </a:solidFill>
                  <a:latin typeface="Century Gothic" panose="020B0502020202020204" pitchFamily="34" charset="0"/>
                </a:rPr>
                <a:t>Measures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F97D3D5-61CA-0F45-8829-A640747179D6}"/>
                </a:ext>
              </a:extLst>
            </p:cNvPr>
            <p:cNvSpPr txBox="1"/>
            <p:nvPr/>
          </p:nvSpPr>
          <p:spPr>
            <a:xfrm>
              <a:off x="8665082" y="1266225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B4B8BC"/>
                  </a:solidFill>
                  <a:latin typeface="Century Gothic" panose="020B0502020202020204" pitchFamily="34" charset="0"/>
                </a:rPr>
                <a:t>Targets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383B6A5-BFF2-4645-BA51-61C4D08D164B}"/>
                </a:ext>
              </a:extLst>
            </p:cNvPr>
            <p:cNvSpPr txBox="1"/>
            <p:nvPr/>
          </p:nvSpPr>
          <p:spPr>
            <a:xfrm>
              <a:off x="10073830" y="1266225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B4B8BC"/>
                  </a:solidFill>
                  <a:latin typeface="Century Gothic" panose="020B0502020202020204" pitchFamily="34" charset="0"/>
                </a:rPr>
                <a:t>Initiatives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86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FF9653-D695-C74B-AA0C-7696891D70FB}"/>
              </a:ext>
            </a:extLst>
          </p:cNvPr>
          <p:cNvSpPr/>
          <p:nvPr/>
        </p:nvSpPr>
        <p:spPr>
          <a:xfrm>
            <a:off x="0" y="0"/>
            <a:ext cx="121896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shboard">
            <a:extLst>
              <a:ext uri="{FF2B5EF4-FFF2-40B4-BE49-F238E27FC236}">
                <a16:creationId xmlns:a16="http://schemas.microsoft.com/office/drawing/2014/main" id="{2437AE18-06F8-884B-87E7-758A901CC334}"/>
              </a:ext>
            </a:extLst>
          </p:cNvPr>
          <p:cNvSpPr txBox="1"/>
          <p:nvPr/>
        </p:nvSpPr>
        <p:spPr>
          <a:xfrm>
            <a:off x="3358296" y="334243"/>
            <a:ext cx="547540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800" b="1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BALANCED SCORECARD </a:t>
            </a: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DEFINITION</a:t>
            </a:r>
          </a:p>
        </p:txBody>
      </p:sp>
      <p:cxnSp>
        <p:nvCxnSpPr>
          <p:cNvPr id="29" name="Gerade Verbindung 63">
            <a:extLst>
              <a:ext uri="{FF2B5EF4-FFF2-40B4-BE49-F238E27FC236}">
                <a16:creationId xmlns:a16="http://schemas.microsoft.com/office/drawing/2014/main" id="{6D1A449F-2E93-2048-983E-6C9228854849}"/>
              </a:ext>
            </a:extLst>
          </p:cNvPr>
          <p:cNvCxnSpPr/>
          <p:nvPr/>
        </p:nvCxnSpPr>
        <p:spPr bwMode="gray">
          <a:xfrm>
            <a:off x="5371523" y="2231479"/>
            <a:ext cx="0" cy="3248964"/>
          </a:xfrm>
          <a:prstGeom prst="line">
            <a:avLst/>
          </a:prstGeom>
          <a:ln w="9525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64">
            <a:extLst>
              <a:ext uri="{FF2B5EF4-FFF2-40B4-BE49-F238E27FC236}">
                <a16:creationId xmlns:a16="http://schemas.microsoft.com/office/drawing/2014/main" id="{AB354F0C-8499-7244-ACA2-98C988069F58}"/>
              </a:ext>
            </a:extLst>
          </p:cNvPr>
          <p:cNvCxnSpPr/>
          <p:nvPr/>
        </p:nvCxnSpPr>
        <p:spPr bwMode="gray">
          <a:xfrm>
            <a:off x="4161372" y="2231135"/>
            <a:ext cx="0" cy="3248964"/>
          </a:xfrm>
          <a:prstGeom prst="line">
            <a:avLst/>
          </a:prstGeom>
          <a:ln w="9525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65">
            <a:extLst>
              <a:ext uri="{FF2B5EF4-FFF2-40B4-BE49-F238E27FC236}">
                <a16:creationId xmlns:a16="http://schemas.microsoft.com/office/drawing/2014/main" id="{1CF10153-3B3B-F640-B8B1-5AACC35B7363}"/>
              </a:ext>
            </a:extLst>
          </p:cNvPr>
          <p:cNvCxnSpPr/>
          <p:nvPr/>
        </p:nvCxnSpPr>
        <p:spPr bwMode="gray">
          <a:xfrm>
            <a:off x="7791824" y="2231479"/>
            <a:ext cx="0" cy="3248964"/>
          </a:xfrm>
          <a:prstGeom prst="line">
            <a:avLst/>
          </a:prstGeom>
          <a:ln w="9525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66">
            <a:extLst>
              <a:ext uri="{FF2B5EF4-FFF2-40B4-BE49-F238E27FC236}">
                <a16:creationId xmlns:a16="http://schemas.microsoft.com/office/drawing/2014/main" id="{46CD9F4E-78B0-264B-A9BA-D2F6BE4DDEC5}"/>
              </a:ext>
            </a:extLst>
          </p:cNvPr>
          <p:cNvCxnSpPr/>
          <p:nvPr/>
        </p:nvCxnSpPr>
        <p:spPr bwMode="gray">
          <a:xfrm>
            <a:off x="6581674" y="2231479"/>
            <a:ext cx="0" cy="3248964"/>
          </a:xfrm>
          <a:prstGeom prst="line">
            <a:avLst/>
          </a:prstGeom>
          <a:ln w="9525" cap="rnd">
            <a:solidFill>
              <a:schemeClr val="tx2">
                <a:lumMod val="25000"/>
                <a:lumOff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67">
            <a:extLst>
              <a:ext uri="{FF2B5EF4-FFF2-40B4-BE49-F238E27FC236}">
                <a16:creationId xmlns:a16="http://schemas.microsoft.com/office/drawing/2014/main" id="{02D2EE73-3F7C-5542-943B-9692872E4BF3}"/>
              </a:ext>
            </a:extLst>
          </p:cNvPr>
          <p:cNvCxnSpPr/>
          <p:nvPr/>
        </p:nvCxnSpPr>
        <p:spPr bwMode="gray">
          <a:xfrm>
            <a:off x="9001975" y="2231136"/>
            <a:ext cx="0" cy="3248964"/>
          </a:xfrm>
          <a:prstGeom prst="line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feil nach rechts 5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0ACBFA3-7BDD-C54D-A5C3-47D6D461F812}"/>
              </a:ext>
            </a:extLst>
          </p:cNvPr>
          <p:cNvSpPr/>
          <p:nvPr/>
        </p:nvSpPr>
        <p:spPr bwMode="gray">
          <a:xfrm>
            <a:off x="2642554" y="2594371"/>
            <a:ext cx="5940350" cy="375197"/>
          </a:xfrm>
          <a:prstGeom prst="homePlate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alpha val="88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none" lIns="0" tIns="36000" rIns="0" bIns="0" anchor="ctr"/>
          <a:lstStyle/>
          <a:p>
            <a:pPr algn="ctr" defTabSz="801688" eaLnBrk="0" hangingPunct="0">
              <a:lnSpc>
                <a:spcPct val="80000"/>
              </a:lnSpc>
            </a:pP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Financial Perspective</a:t>
            </a:r>
          </a:p>
        </p:txBody>
      </p:sp>
      <p:sp>
        <p:nvSpPr>
          <p:cNvPr id="26" name="Pfeil nach rechts 60">
            <a:extLst>
              <a:ext uri="{FF2B5EF4-FFF2-40B4-BE49-F238E27FC236}">
                <a16:creationId xmlns:a16="http://schemas.microsoft.com/office/drawing/2014/main" id="{8137D5D7-2D8F-0B40-A2B6-3E82A583D41B}"/>
              </a:ext>
            </a:extLst>
          </p:cNvPr>
          <p:cNvSpPr/>
          <p:nvPr/>
        </p:nvSpPr>
        <p:spPr bwMode="gray">
          <a:xfrm>
            <a:off x="2642554" y="4709541"/>
            <a:ext cx="5940350" cy="375197"/>
          </a:xfrm>
          <a:prstGeom prst="homePlate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0" scaled="1"/>
          </a:gra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none" lIns="0" tIns="36000" rIns="0" bIns="0" anchor="ctr"/>
          <a:lstStyle/>
          <a:p>
            <a:pPr algn="ctr" defTabSz="801688" eaLnBrk="0" hangingPunct="0">
              <a:lnSpc>
                <a:spcPct val="80000"/>
              </a:lnSpc>
            </a:pP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Learning And Growth Perspective </a:t>
            </a:r>
          </a:p>
        </p:txBody>
      </p:sp>
      <p:sp>
        <p:nvSpPr>
          <p:cNvPr id="27" name="Pfeil nach rechts 61">
            <a:extLst>
              <a:ext uri="{FF2B5EF4-FFF2-40B4-BE49-F238E27FC236}">
                <a16:creationId xmlns:a16="http://schemas.microsoft.com/office/drawing/2014/main" id="{D3CDA949-3E9D-AA42-92B0-F5B101A9C36A}"/>
              </a:ext>
            </a:extLst>
          </p:cNvPr>
          <p:cNvSpPr/>
          <p:nvPr/>
        </p:nvSpPr>
        <p:spPr bwMode="gray">
          <a:xfrm>
            <a:off x="2642554" y="3226216"/>
            <a:ext cx="5943864" cy="375197"/>
          </a:xfrm>
          <a:prstGeom prst="homePlat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none" lIns="0" tIns="36000" rIns="0" bIns="0" anchor="ctr"/>
          <a:lstStyle/>
          <a:p>
            <a:pPr algn="ctr" defTabSz="801688" eaLnBrk="0" hangingPunct="0">
              <a:lnSpc>
                <a:spcPct val="80000"/>
              </a:lnSpc>
            </a:pP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Customer Perspective</a:t>
            </a:r>
          </a:p>
        </p:txBody>
      </p:sp>
      <p:sp>
        <p:nvSpPr>
          <p:cNvPr id="28" name="Pfeil nach rechts 62">
            <a:extLst>
              <a:ext uri="{FF2B5EF4-FFF2-40B4-BE49-F238E27FC236}">
                <a16:creationId xmlns:a16="http://schemas.microsoft.com/office/drawing/2014/main" id="{C962B4CA-4E2A-3A48-96ED-32CDD81E049E}"/>
              </a:ext>
            </a:extLst>
          </p:cNvPr>
          <p:cNvSpPr/>
          <p:nvPr/>
        </p:nvSpPr>
        <p:spPr bwMode="gray">
          <a:xfrm>
            <a:off x="2642554" y="4095238"/>
            <a:ext cx="5940350" cy="375197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txBody>
          <a:bodyPr wrap="none" lIns="0" tIns="36000" rIns="0" bIns="0" anchor="ctr"/>
          <a:lstStyle/>
          <a:p>
            <a:pPr algn="ctr" defTabSz="801688" eaLnBrk="0" hangingPunct="0">
              <a:lnSpc>
                <a:spcPct val="80000"/>
              </a:lnSpc>
            </a:pP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Internal Business Process Perspective</a:t>
            </a:r>
          </a:p>
        </p:txBody>
      </p:sp>
      <p:sp>
        <p:nvSpPr>
          <p:cNvPr id="19" name="Rechteck 53">
            <a:extLst>
              <a:ext uri="{FF2B5EF4-FFF2-40B4-BE49-F238E27FC236}">
                <a16:creationId xmlns:a16="http://schemas.microsoft.com/office/drawing/2014/main" id="{C17E0BD3-5216-F643-9056-94BD5E9B3AD6}"/>
              </a:ext>
            </a:extLst>
          </p:cNvPr>
          <p:cNvSpPr/>
          <p:nvPr/>
        </p:nvSpPr>
        <p:spPr bwMode="gray">
          <a:xfrm>
            <a:off x="2805466" y="3644417"/>
            <a:ext cx="1355904" cy="422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Performance Milestones</a:t>
            </a:r>
          </a:p>
        </p:txBody>
      </p:sp>
      <p:cxnSp>
        <p:nvCxnSpPr>
          <p:cNvPr id="21" name="Gerade Verbindung mit Pfeil 55">
            <a:extLst>
              <a:ext uri="{FF2B5EF4-FFF2-40B4-BE49-F238E27FC236}">
                <a16:creationId xmlns:a16="http://schemas.microsoft.com/office/drawing/2014/main" id="{418CE273-94E3-0447-9E35-A40F9BAE8B1C}"/>
              </a:ext>
            </a:extLst>
          </p:cNvPr>
          <p:cNvCxnSpPr>
            <a:cxnSpLocks/>
            <a:stCxn id="19" idx="3"/>
          </p:cNvCxnSpPr>
          <p:nvPr/>
        </p:nvCxnSpPr>
        <p:spPr bwMode="gray">
          <a:xfrm>
            <a:off x="4161370" y="3856108"/>
            <a:ext cx="1210152" cy="23"/>
          </a:xfrm>
          <a:prstGeom prst="straightConnector1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56">
            <a:extLst>
              <a:ext uri="{FF2B5EF4-FFF2-40B4-BE49-F238E27FC236}">
                <a16:creationId xmlns:a16="http://schemas.microsoft.com/office/drawing/2014/main" id="{82FAA82E-C257-2D44-9F58-BAA2803A7389}"/>
              </a:ext>
            </a:extLst>
          </p:cNvPr>
          <p:cNvCxnSpPr/>
          <p:nvPr/>
        </p:nvCxnSpPr>
        <p:spPr bwMode="gray">
          <a:xfrm>
            <a:off x="5371524" y="3855875"/>
            <a:ext cx="1210151" cy="258"/>
          </a:xfrm>
          <a:prstGeom prst="straightConnector1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57">
            <a:extLst>
              <a:ext uri="{FF2B5EF4-FFF2-40B4-BE49-F238E27FC236}">
                <a16:creationId xmlns:a16="http://schemas.microsoft.com/office/drawing/2014/main" id="{21D71789-3714-634F-AE56-F06D2564C58B}"/>
              </a:ext>
            </a:extLst>
          </p:cNvPr>
          <p:cNvCxnSpPr/>
          <p:nvPr/>
        </p:nvCxnSpPr>
        <p:spPr bwMode="gray">
          <a:xfrm>
            <a:off x="6581676" y="3855617"/>
            <a:ext cx="1210151" cy="515"/>
          </a:xfrm>
          <a:prstGeom prst="straightConnector1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58">
            <a:extLst>
              <a:ext uri="{FF2B5EF4-FFF2-40B4-BE49-F238E27FC236}">
                <a16:creationId xmlns:a16="http://schemas.microsoft.com/office/drawing/2014/main" id="{7D7AE37C-6520-C140-BDCD-C43AC13DD3A6}"/>
              </a:ext>
            </a:extLst>
          </p:cNvPr>
          <p:cNvCxnSpPr/>
          <p:nvPr/>
        </p:nvCxnSpPr>
        <p:spPr bwMode="gray">
          <a:xfrm>
            <a:off x="7791827" y="3855617"/>
            <a:ext cx="1210151" cy="515"/>
          </a:xfrm>
          <a:prstGeom prst="straightConnector1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41">
            <a:extLst>
              <a:ext uri="{FF2B5EF4-FFF2-40B4-BE49-F238E27FC236}">
                <a16:creationId xmlns:a16="http://schemas.microsoft.com/office/drawing/2014/main" id="{C36C6EF7-F97E-2E45-A13F-B57C65AB69C4}"/>
              </a:ext>
            </a:extLst>
          </p:cNvPr>
          <p:cNvSpPr txBox="1"/>
          <p:nvPr/>
        </p:nvSpPr>
        <p:spPr bwMode="gray">
          <a:xfrm>
            <a:off x="1497006" y="1516131"/>
            <a:ext cx="9197988" cy="715348"/>
          </a:xfrm>
          <a:prstGeom prst="round2SameRect">
            <a:avLst>
              <a:gd name="adj1" fmla="val 28471"/>
              <a:gd name="adj2" fmla="val 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480"/>
              </a:lnSpc>
            </a:pP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MISSION</a:t>
            </a:r>
          </a:p>
          <a:p>
            <a:pPr algn="ctr">
              <a:lnSpc>
                <a:spcPts val="1480"/>
              </a:lnSpc>
            </a:pPr>
            <a:r>
              <a:rPr lang="en-US" sz="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Our organization behavior and </a:t>
            </a:r>
            <a:r>
              <a:rPr lang="en-US" sz="8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HOW</a:t>
            </a:r>
            <a:r>
              <a:rPr lang="en-US" sz="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we will achieve our </a:t>
            </a:r>
            <a:r>
              <a:rPr lang="en-US" sz="8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VISION</a:t>
            </a:r>
          </a:p>
        </p:txBody>
      </p:sp>
      <p:sp>
        <p:nvSpPr>
          <p:cNvPr id="13" name="Textfeld 42">
            <a:extLst>
              <a:ext uri="{FF2B5EF4-FFF2-40B4-BE49-F238E27FC236}">
                <a16:creationId xmlns:a16="http://schemas.microsoft.com/office/drawing/2014/main" id="{038387EA-22BF-C344-87F6-C40BA8181654}"/>
              </a:ext>
            </a:extLst>
          </p:cNvPr>
          <p:cNvSpPr txBox="1"/>
          <p:nvPr/>
        </p:nvSpPr>
        <p:spPr bwMode="gray">
          <a:xfrm>
            <a:off x="1497007" y="5480783"/>
            <a:ext cx="9197987" cy="715348"/>
          </a:xfrm>
          <a:prstGeom prst="round2SameRect">
            <a:avLst>
              <a:gd name="adj1" fmla="val 0"/>
              <a:gd name="adj2" fmla="val 32041"/>
            </a:avLst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ts val="1480"/>
              </a:lnSpc>
            </a:pP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VALUES</a:t>
            </a:r>
          </a:p>
          <a:p>
            <a:pPr algn="ctr">
              <a:lnSpc>
                <a:spcPts val="1480"/>
              </a:lnSpc>
            </a:pPr>
            <a:r>
              <a:rPr lang="en-US" sz="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Our organizational drivers and </a:t>
            </a:r>
            <a:r>
              <a:rPr lang="en-US" sz="8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WHY</a:t>
            </a:r>
            <a:r>
              <a:rPr lang="en-US" sz="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we will achieve our </a:t>
            </a:r>
            <a:r>
              <a:rPr lang="en-US" sz="8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VISION</a:t>
            </a:r>
          </a:p>
        </p:txBody>
      </p:sp>
      <p:sp>
        <p:nvSpPr>
          <p:cNvPr id="15" name="Textfeld 49">
            <a:extLst>
              <a:ext uri="{FF2B5EF4-FFF2-40B4-BE49-F238E27FC236}">
                <a16:creationId xmlns:a16="http://schemas.microsoft.com/office/drawing/2014/main" id="{DB69B2FB-0BAB-E14F-BE29-81018133ACF2}"/>
              </a:ext>
            </a:extLst>
          </p:cNvPr>
          <p:cNvSpPr txBox="1"/>
          <p:nvPr/>
        </p:nvSpPr>
        <p:spPr bwMode="gray">
          <a:xfrm rot="16200000">
            <a:off x="459717" y="3266371"/>
            <a:ext cx="3246910" cy="117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480"/>
              </a:lnSpc>
              <a:spcAft>
                <a:spcPts val="400"/>
              </a:spcAft>
            </a:pP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STRATEGY</a:t>
            </a:r>
          </a:p>
          <a:p>
            <a:pPr algn="ctr">
              <a:lnSpc>
                <a:spcPts val="1280"/>
              </a:lnSpc>
              <a:spcAft>
                <a:spcPts val="400"/>
              </a:spcAft>
            </a:pPr>
            <a:r>
              <a:rPr lang="en-US" sz="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Our deliberate organizational action and</a:t>
            </a:r>
            <a:br>
              <a:rPr lang="en-US" sz="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what we will do to get our </a:t>
            </a:r>
            <a:r>
              <a:rPr lang="en-US" sz="8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VISION</a:t>
            </a:r>
          </a:p>
        </p:txBody>
      </p:sp>
      <p:sp>
        <p:nvSpPr>
          <p:cNvPr id="14" name="Textfeld 47">
            <a:extLst>
              <a:ext uri="{FF2B5EF4-FFF2-40B4-BE49-F238E27FC236}">
                <a16:creationId xmlns:a16="http://schemas.microsoft.com/office/drawing/2014/main" id="{97A679CA-3075-D543-A30D-CF68514F4C48}"/>
              </a:ext>
            </a:extLst>
          </p:cNvPr>
          <p:cNvSpPr txBox="1"/>
          <p:nvPr/>
        </p:nvSpPr>
        <p:spPr bwMode="gray">
          <a:xfrm rot="5400000">
            <a:off x="8491758" y="3272755"/>
            <a:ext cx="3244855" cy="1161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480"/>
              </a:lnSpc>
              <a:spcAft>
                <a:spcPts val="400"/>
              </a:spcAft>
            </a:pP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VISION</a:t>
            </a:r>
          </a:p>
          <a:p>
            <a:pPr algn="ctr">
              <a:lnSpc>
                <a:spcPts val="1280"/>
              </a:lnSpc>
            </a:pPr>
            <a:r>
              <a:rPr lang="en-US" sz="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Our organizational direction </a:t>
            </a:r>
            <a:br>
              <a:rPr lang="en-US" sz="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n-US" sz="8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WHERE</a:t>
            </a:r>
            <a:r>
              <a:rPr lang="en-US" sz="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we are going</a:t>
            </a:r>
          </a:p>
        </p:txBody>
      </p:sp>
    </p:spTree>
    <p:extLst>
      <p:ext uri="{BB962C8B-B14F-4D97-AF65-F5344CB8AC3E}">
        <p14:creationId xmlns:p14="http://schemas.microsoft.com/office/powerpoint/2010/main" val="10746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4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19" grpId="0"/>
      <p:bldP spid="12" grpId="0" animBg="1"/>
      <p:bldP spid="13" grpId="0" animBg="1"/>
      <p:bldP spid="1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1">
            <a:extLst>
              <a:ext uri="{FF2B5EF4-FFF2-40B4-BE49-F238E27FC236}">
                <a16:creationId xmlns:a16="http://schemas.microsoft.com/office/drawing/2014/main" id="{08D893F9-1878-0542-BB1C-D58FEFAB8C9A}"/>
              </a:ext>
            </a:extLst>
          </p:cNvPr>
          <p:cNvSpPr/>
          <p:nvPr/>
        </p:nvSpPr>
        <p:spPr>
          <a:xfrm>
            <a:off x="-1089" y="5251278"/>
            <a:ext cx="2331908" cy="1185666"/>
          </a:xfrm>
          <a:prstGeom prst="roundRect">
            <a:avLst>
              <a:gd name="adj" fmla="val 0"/>
            </a:avLst>
          </a:prstGeom>
          <a:gradFill>
            <a:gsLst>
              <a:gs pos="99000">
                <a:srgbClr val="4498D3">
                  <a:alpha val="0"/>
                </a:srgbClr>
              </a:gs>
              <a:gs pos="30000">
                <a:srgbClr val="41CC74">
                  <a:alpha val="44000"/>
                </a:srgbClr>
              </a:gs>
            </a:gsLst>
            <a:lin ang="0" scaled="1"/>
          </a:gradFill>
          <a:ln w="38100" cmpd="sng">
            <a:noFill/>
            <a:prstDash val="solid"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: Rounded Corners 1">
            <a:extLst>
              <a:ext uri="{FF2B5EF4-FFF2-40B4-BE49-F238E27FC236}">
                <a16:creationId xmlns:a16="http://schemas.microsoft.com/office/drawing/2014/main" id="{8F2F5D43-4B3A-E347-BA09-D9BE5C81405C}"/>
              </a:ext>
            </a:extLst>
          </p:cNvPr>
          <p:cNvSpPr/>
          <p:nvPr/>
        </p:nvSpPr>
        <p:spPr>
          <a:xfrm>
            <a:off x="0" y="4032776"/>
            <a:ext cx="2331908" cy="1185666"/>
          </a:xfrm>
          <a:prstGeom prst="roundRect">
            <a:avLst>
              <a:gd name="adj" fmla="val 0"/>
            </a:avLst>
          </a:prstGeom>
          <a:gradFill>
            <a:gsLst>
              <a:gs pos="99000">
                <a:srgbClr val="4498D3">
                  <a:alpha val="0"/>
                </a:srgbClr>
              </a:gs>
              <a:gs pos="31000">
                <a:srgbClr val="00C5B8">
                  <a:alpha val="41000"/>
                </a:srgbClr>
              </a:gs>
            </a:gsLst>
            <a:lin ang="0" scaled="1"/>
          </a:gradFill>
          <a:ln w="38100" cmpd="sng">
            <a:noFill/>
            <a:prstDash val="solid"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: Rounded Corners 1">
            <a:extLst>
              <a:ext uri="{FF2B5EF4-FFF2-40B4-BE49-F238E27FC236}">
                <a16:creationId xmlns:a16="http://schemas.microsoft.com/office/drawing/2014/main" id="{818E0701-B029-1145-886A-6BE72DCE99BA}"/>
              </a:ext>
            </a:extLst>
          </p:cNvPr>
          <p:cNvSpPr/>
          <p:nvPr/>
        </p:nvSpPr>
        <p:spPr>
          <a:xfrm>
            <a:off x="5013" y="2790006"/>
            <a:ext cx="2331908" cy="1185666"/>
          </a:xfrm>
          <a:prstGeom prst="roundRect">
            <a:avLst>
              <a:gd name="adj" fmla="val 0"/>
            </a:avLst>
          </a:prstGeom>
          <a:gradFill>
            <a:gsLst>
              <a:gs pos="99000">
                <a:srgbClr val="4498D3">
                  <a:alpha val="0"/>
                </a:srgbClr>
              </a:gs>
              <a:gs pos="32000">
                <a:srgbClr val="03B4ED">
                  <a:alpha val="46000"/>
                </a:srgbClr>
              </a:gs>
            </a:gsLst>
            <a:lin ang="0" scaled="1"/>
          </a:gradFill>
          <a:ln w="38100" cmpd="sng">
            <a:noFill/>
            <a:prstDash val="solid"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: Rounded Corners 1">
            <a:extLst>
              <a:ext uri="{FF2B5EF4-FFF2-40B4-BE49-F238E27FC236}">
                <a16:creationId xmlns:a16="http://schemas.microsoft.com/office/drawing/2014/main" id="{CA274252-695E-814D-A76E-09D64B292D96}"/>
              </a:ext>
            </a:extLst>
          </p:cNvPr>
          <p:cNvSpPr/>
          <p:nvPr/>
        </p:nvSpPr>
        <p:spPr>
          <a:xfrm>
            <a:off x="5012" y="1280001"/>
            <a:ext cx="2325807" cy="1462608"/>
          </a:xfrm>
          <a:prstGeom prst="roundRect">
            <a:avLst>
              <a:gd name="adj" fmla="val 0"/>
            </a:avLst>
          </a:prstGeom>
          <a:gradFill>
            <a:gsLst>
              <a:gs pos="99000">
                <a:srgbClr val="4498D3">
                  <a:alpha val="0"/>
                </a:srgbClr>
              </a:gs>
              <a:gs pos="33000">
                <a:srgbClr val="4498D3">
                  <a:alpha val="59000"/>
                </a:srgbClr>
              </a:gs>
            </a:gsLst>
            <a:lin ang="0" scaled="1"/>
          </a:gradFill>
          <a:ln w="38100" cmpd="sng">
            <a:noFill/>
            <a:prstDash val="solid"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58C1AB9-EE56-074E-A348-E9FC3B4E63B9}"/>
              </a:ext>
            </a:extLst>
          </p:cNvPr>
          <p:cNvSpPr/>
          <p:nvPr/>
        </p:nvSpPr>
        <p:spPr>
          <a:xfrm>
            <a:off x="0" y="0"/>
            <a:ext cx="121896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Dashboard">
            <a:extLst>
              <a:ext uri="{FF2B5EF4-FFF2-40B4-BE49-F238E27FC236}">
                <a16:creationId xmlns:a16="http://schemas.microsoft.com/office/drawing/2014/main" id="{6EE20B30-3E8F-7E48-AFAD-411E0CC42DA8}"/>
              </a:ext>
            </a:extLst>
          </p:cNvPr>
          <p:cNvSpPr txBox="1"/>
          <p:nvPr/>
        </p:nvSpPr>
        <p:spPr>
          <a:xfrm>
            <a:off x="1719027" y="311501"/>
            <a:ext cx="87515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srgbClr val="2A323A"/>
                </a:solidFill>
                <a:effectLst/>
                <a:uLnTx/>
                <a:uFillTx/>
                <a:latin typeface="Century Gothic" panose="020B0502020202020204" pitchFamily="34" charset="0"/>
                <a:sym typeface="Roboto Condensed Bold"/>
              </a:rPr>
              <a:t>BALANCED SCORECARD 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2A323A"/>
                </a:solidFill>
                <a:effectLst/>
                <a:uLnTx/>
                <a:uFillTx/>
                <a:latin typeface="Century Gothic" panose="020B0502020202020204" pitchFamily="34" charset="0"/>
                <a:sym typeface="Roboto Condensed Bold"/>
              </a:rPr>
              <a:t>IMPLEMENTATION</a:t>
            </a: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8771427B-45B0-AD49-98DD-2C5169218225}"/>
              </a:ext>
            </a:extLst>
          </p:cNvPr>
          <p:cNvSpPr/>
          <p:nvPr/>
        </p:nvSpPr>
        <p:spPr>
          <a:xfrm>
            <a:off x="2254769" y="1280002"/>
            <a:ext cx="8723862" cy="1462608"/>
          </a:xfrm>
          <a:prstGeom prst="roundRect">
            <a:avLst>
              <a:gd name="adj" fmla="val 0"/>
            </a:avLst>
          </a:prstGeom>
          <a:solidFill>
            <a:schemeClr val="tx2">
              <a:lumMod val="10000"/>
              <a:lumOff val="90000"/>
            </a:schemeClr>
          </a:solidFill>
          <a:ln w="38100" cmpd="sng">
            <a:noFill/>
            <a:prstDash val="solid"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0FDF70-C6D7-8C49-95AF-CF1A4D7A01CB}"/>
              </a:ext>
            </a:extLst>
          </p:cNvPr>
          <p:cNvGrpSpPr/>
          <p:nvPr/>
        </p:nvGrpSpPr>
        <p:grpSpPr>
          <a:xfrm>
            <a:off x="3258537" y="1467053"/>
            <a:ext cx="6713925" cy="1106978"/>
            <a:chOff x="2956745" y="1488195"/>
            <a:chExt cx="6713925" cy="768991"/>
          </a:xfrm>
        </p:grpSpPr>
        <p:grpSp>
          <p:nvGrpSpPr>
            <p:cNvPr id="5" name="Gruppieren 124">
              <a:extLst>
                <a:ext uri="{FF2B5EF4-FFF2-40B4-BE49-F238E27FC236}">
                  <a16:creationId xmlns:a16="http://schemas.microsoft.com/office/drawing/2014/main" id="{13068200-C057-BC42-8815-B68C058E050C}"/>
                </a:ext>
              </a:extLst>
            </p:cNvPr>
            <p:cNvGrpSpPr/>
            <p:nvPr/>
          </p:nvGrpSpPr>
          <p:grpSpPr bwMode="gray">
            <a:xfrm>
              <a:off x="2956745" y="1488195"/>
              <a:ext cx="6713925" cy="768991"/>
              <a:chOff x="3181377" y="1366680"/>
              <a:chExt cx="6394421" cy="869891"/>
            </a:xfrm>
            <a:effectLst>
              <a:outerShdw blurRad="127000" dist="38100" dir="2700000" algn="tl" rotWithShape="0">
                <a:prstClr val="black">
                  <a:alpha val="5000"/>
                </a:prstClr>
              </a:outerShdw>
            </a:effectLst>
          </p:grpSpPr>
          <p:grpSp>
            <p:nvGrpSpPr>
              <p:cNvPr id="6" name="Gruppieren 179">
                <a:extLst>
                  <a:ext uri="{FF2B5EF4-FFF2-40B4-BE49-F238E27FC236}">
                    <a16:creationId xmlns:a16="http://schemas.microsoft.com/office/drawing/2014/main" id="{5444F6AF-41F5-D440-852C-8262335001B4}"/>
                  </a:ext>
                </a:extLst>
              </p:cNvPr>
              <p:cNvGrpSpPr/>
              <p:nvPr/>
            </p:nvGrpSpPr>
            <p:grpSpPr bwMode="gray">
              <a:xfrm>
                <a:off x="3181377" y="1366680"/>
                <a:ext cx="6394421" cy="869891"/>
                <a:chOff x="3181377" y="1423830"/>
                <a:chExt cx="6394421" cy="869891"/>
              </a:xfrm>
            </p:grpSpPr>
            <p:sp>
              <p:nvSpPr>
                <p:cNvPr id="10" name="Rechteck 183">
                  <a:extLst>
                    <a:ext uri="{FF2B5EF4-FFF2-40B4-BE49-F238E27FC236}">
                      <a16:creationId xmlns:a16="http://schemas.microsoft.com/office/drawing/2014/main" id="{C774CF58-9DD5-F149-9C39-7FDE60DD1E5E}"/>
                    </a:ext>
                  </a:extLst>
                </p:cNvPr>
                <p:cNvSpPr/>
                <p:nvPr/>
              </p:nvSpPr>
              <p:spPr bwMode="gray">
                <a:xfrm>
                  <a:off x="3181377" y="2039114"/>
                  <a:ext cx="1512000" cy="254607"/>
                </a:xfrm>
                <a:prstGeom prst="roundRect">
                  <a:avLst/>
                </a:prstGeom>
                <a:solidFill>
                  <a:schemeClr val="bg1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0" marR="0" lvl="0" indent="0" algn="ctr" defTabSz="801688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A323A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charset="0"/>
                    </a:rPr>
                    <a:t>Enhance the Franchise</a:t>
                  </a:r>
                </a:p>
              </p:txBody>
            </p:sp>
            <p:sp>
              <p:nvSpPr>
                <p:cNvPr id="11" name="Rechteck 184">
                  <a:extLst>
                    <a:ext uri="{FF2B5EF4-FFF2-40B4-BE49-F238E27FC236}">
                      <a16:creationId xmlns:a16="http://schemas.microsoft.com/office/drawing/2014/main" id="{5C338E3D-A74A-1F49-9B47-3C46FA1BAC43}"/>
                    </a:ext>
                  </a:extLst>
                </p:cNvPr>
                <p:cNvSpPr/>
                <p:nvPr/>
              </p:nvSpPr>
              <p:spPr bwMode="gray">
                <a:xfrm>
                  <a:off x="4808851" y="2037852"/>
                  <a:ext cx="1512000" cy="254607"/>
                </a:xfrm>
                <a:prstGeom prst="roundRect">
                  <a:avLst/>
                </a:prstGeom>
                <a:solidFill>
                  <a:schemeClr val="bg1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0" marR="0" lvl="0" indent="0" algn="ctr" defTabSz="801688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A323A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charset="0"/>
                    </a:rPr>
                    <a:t>Enhance Customer Value</a:t>
                  </a:r>
                </a:p>
              </p:txBody>
            </p:sp>
            <p:sp>
              <p:nvSpPr>
                <p:cNvPr id="12" name="Rechteck 185">
                  <a:extLst>
                    <a:ext uri="{FF2B5EF4-FFF2-40B4-BE49-F238E27FC236}">
                      <a16:creationId xmlns:a16="http://schemas.microsoft.com/office/drawing/2014/main" id="{E6E39E99-BF23-8D42-87B2-80ED7BD9A924}"/>
                    </a:ext>
                  </a:extLst>
                </p:cNvPr>
                <p:cNvSpPr/>
                <p:nvPr/>
              </p:nvSpPr>
              <p:spPr bwMode="gray">
                <a:xfrm>
                  <a:off x="8063798" y="2039111"/>
                  <a:ext cx="1512000" cy="254607"/>
                </a:xfrm>
                <a:prstGeom prst="roundRect">
                  <a:avLst/>
                </a:prstGeom>
                <a:solidFill>
                  <a:schemeClr val="bg1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0" marR="0" lvl="0" indent="0" algn="ctr" defTabSz="801688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A323A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charset="0"/>
                    </a:rPr>
                    <a:t>Improve Asset Utilization</a:t>
                  </a:r>
                </a:p>
              </p:txBody>
            </p:sp>
            <p:sp>
              <p:nvSpPr>
                <p:cNvPr id="13" name="Rechteck 186">
                  <a:extLst>
                    <a:ext uri="{FF2B5EF4-FFF2-40B4-BE49-F238E27FC236}">
                      <a16:creationId xmlns:a16="http://schemas.microsoft.com/office/drawing/2014/main" id="{474818A8-722F-7744-B73C-60DA4AA037AC}"/>
                    </a:ext>
                  </a:extLst>
                </p:cNvPr>
                <p:cNvSpPr/>
                <p:nvPr/>
              </p:nvSpPr>
              <p:spPr bwMode="gray">
                <a:xfrm>
                  <a:off x="6436325" y="2037852"/>
                  <a:ext cx="1512000" cy="254607"/>
                </a:xfrm>
                <a:prstGeom prst="roundRect">
                  <a:avLst/>
                </a:prstGeom>
                <a:solidFill>
                  <a:schemeClr val="bg1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marL="0" marR="0" lvl="0" indent="0" algn="ctr" defTabSz="801688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A323A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charset="0"/>
                    </a:rPr>
                    <a:t>Improve Cost Structure</a:t>
                  </a:r>
                </a:p>
              </p:txBody>
            </p:sp>
            <p:sp>
              <p:nvSpPr>
                <p:cNvPr id="14" name="Rechteck 187">
                  <a:extLst>
                    <a:ext uri="{FF2B5EF4-FFF2-40B4-BE49-F238E27FC236}">
                      <a16:creationId xmlns:a16="http://schemas.microsoft.com/office/drawing/2014/main" id="{CD3283C7-9B12-754E-8EE7-3805EFFA3E91}"/>
                    </a:ext>
                  </a:extLst>
                </p:cNvPr>
                <p:cNvSpPr/>
                <p:nvPr/>
              </p:nvSpPr>
              <p:spPr bwMode="gray">
                <a:xfrm>
                  <a:off x="5226587" y="1423830"/>
                  <a:ext cx="2304000" cy="25460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F8ECA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Improve Stakeholder Value</a:t>
                  </a:r>
                </a:p>
              </p:txBody>
            </p:sp>
          </p:grpSp>
          <p:grpSp>
            <p:nvGrpSpPr>
              <p:cNvPr id="7" name="Gruppieren 180">
                <a:extLst>
                  <a:ext uri="{FF2B5EF4-FFF2-40B4-BE49-F238E27FC236}">
                    <a16:creationId xmlns:a16="http://schemas.microsoft.com/office/drawing/2014/main" id="{4A1D30EA-1874-D340-80FE-E4036B1DC320}"/>
                  </a:ext>
                </a:extLst>
              </p:cNvPr>
              <p:cNvGrpSpPr/>
              <p:nvPr/>
            </p:nvGrpSpPr>
            <p:grpSpPr bwMode="gray">
              <a:xfrm>
                <a:off x="3181377" y="1637148"/>
                <a:ext cx="6394420" cy="254607"/>
                <a:chOff x="3181377" y="1694298"/>
                <a:chExt cx="6394420" cy="254607"/>
              </a:xfrm>
            </p:grpSpPr>
            <p:sp>
              <p:nvSpPr>
                <p:cNvPr id="8" name="Rechteck 181">
                  <a:extLst>
                    <a:ext uri="{FF2B5EF4-FFF2-40B4-BE49-F238E27FC236}">
                      <a16:creationId xmlns:a16="http://schemas.microsoft.com/office/drawing/2014/main" id="{D16F9F50-D465-7E45-8701-998AFB0BCFD5}"/>
                    </a:ext>
                  </a:extLst>
                </p:cNvPr>
                <p:cNvSpPr/>
                <p:nvPr/>
              </p:nvSpPr>
              <p:spPr bwMode="gray">
                <a:xfrm>
                  <a:off x="8063796" y="1694298"/>
                  <a:ext cx="1512001" cy="254607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Productivity Strategy</a:t>
                  </a:r>
                </a:p>
              </p:txBody>
            </p:sp>
            <p:sp>
              <p:nvSpPr>
                <p:cNvPr id="9" name="Rechteck 182">
                  <a:extLst>
                    <a:ext uri="{FF2B5EF4-FFF2-40B4-BE49-F238E27FC236}">
                      <a16:creationId xmlns:a16="http://schemas.microsoft.com/office/drawing/2014/main" id="{ACC05F01-9387-1241-B455-DBED73646325}"/>
                    </a:ext>
                  </a:extLst>
                </p:cNvPr>
                <p:cNvSpPr/>
                <p:nvPr/>
              </p:nvSpPr>
              <p:spPr bwMode="gray">
                <a:xfrm>
                  <a:off x="3181377" y="1694298"/>
                  <a:ext cx="1512000" cy="254607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Revenue Growth Strategy</a:t>
                  </a:r>
                </a:p>
              </p:txBody>
            </p:sp>
          </p:grpSp>
        </p:grpSp>
        <p:cxnSp>
          <p:nvCxnSpPr>
            <p:cNvPr id="15" name="Gewinkelte Verbindung 146">
              <a:extLst>
                <a:ext uri="{FF2B5EF4-FFF2-40B4-BE49-F238E27FC236}">
                  <a16:creationId xmlns:a16="http://schemas.microsoft.com/office/drawing/2014/main" id="{CE757184-7A5F-7549-9B72-5FB3E7431E94}"/>
                </a:ext>
              </a:extLst>
            </p:cNvPr>
            <p:cNvCxnSpPr>
              <a:cxnSpLocks/>
              <a:stCxn id="11" idx="0"/>
              <a:endCxn id="9" idx="3"/>
            </p:cNvCxnSpPr>
            <p:nvPr/>
          </p:nvCxnSpPr>
          <p:spPr bwMode="gray">
            <a:xfrm rot="16200000" flipV="1">
              <a:off x="4906220" y="1477903"/>
              <a:ext cx="191167" cy="915018"/>
            </a:xfrm>
            <a:prstGeom prst="bentConnector2">
              <a:avLst/>
            </a:prstGeom>
            <a:ln w="9525" cap="rnd">
              <a:solidFill>
                <a:srgbClr val="B4B8BC"/>
              </a:solidFill>
              <a:prstDash val="sysDash"/>
              <a:round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winkelte Verbindung 151">
              <a:extLst>
                <a:ext uri="{FF2B5EF4-FFF2-40B4-BE49-F238E27FC236}">
                  <a16:creationId xmlns:a16="http://schemas.microsoft.com/office/drawing/2014/main" id="{1155D18E-ED18-5844-A271-856841D0CEC4}"/>
                </a:ext>
              </a:extLst>
            </p:cNvPr>
            <p:cNvCxnSpPr>
              <a:cxnSpLocks/>
              <a:stCxn id="13" idx="0"/>
              <a:endCxn id="8" idx="1"/>
            </p:cNvCxnSpPr>
            <p:nvPr/>
          </p:nvCxnSpPr>
          <p:spPr bwMode="gray">
            <a:xfrm rot="5400000" flipH="1" flipV="1">
              <a:off x="7530029" y="1477905"/>
              <a:ext cx="191167" cy="915014"/>
            </a:xfrm>
            <a:prstGeom prst="bentConnector2">
              <a:avLst/>
            </a:prstGeom>
            <a:ln w="9525" cap="rnd">
              <a:solidFill>
                <a:srgbClr val="B4B8BC"/>
              </a:solidFill>
              <a:prstDash val="sysDash"/>
              <a:round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winkelte Verbindung 155">
              <a:extLst>
                <a:ext uri="{FF2B5EF4-FFF2-40B4-BE49-F238E27FC236}">
                  <a16:creationId xmlns:a16="http://schemas.microsoft.com/office/drawing/2014/main" id="{8434D5D2-3CA1-D740-9BDD-7EF700B7A939}"/>
                </a:ext>
              </a:extLst>
            </p:cNvPr>
            <p:cNvCxnSpPr>
              <a:cxnSpLocks/>
              <a:stCxn id="12" idx="3"/>
              <a:endCxn id="8" idx="3"/>
            </p:cNvCxnSpPr>
            <p:nvPr/>
          </p:nvCxnSpPr>
          <p:spPr bwMode="gray">
            <a:xfrm flipH="1" flipV="1">
              <a:off x="9670669" y="1839828"/>
              <a:ext cx="1" cy="304818"/>
            </a:xfrm>
            <a:prstGeom prst="bentConnector3">
              <a:avLst>
                <a:gd name="adj1" fmla="val -22860000000"/>
              </a:avLst>
            </a:prstGeom>
            <a:ln w="9525" cap="rnd">
              <a:solidFill>
                <a:srgbClr val="B4B8BC"/>
              </a:solidFill>
              <a:prstDash val="sysDash"/>
              <a:round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winkelte Verbindung 159">
              <a:extLst>
                <a:ext uri="{FF2B5EF4-FFF2-40B4-BE49-F238E27FC236}">
                  <a16:creationId xmlns:a16="http://schemas.microsoft.com/office/drawing/2014/main" id="{F17427F8-32BA-064B-A04A-FEEE5393F334}"/>
                </a:ext>
              </a:extLst>
            </p:cNvPr>
            <p:cNvCxnSpPr>
              <a:cxnSpLocks/>
              <a:stCxn id="10" idx="1"/>
              <a:endCxn id="9" idx="1"/>
            </p:cNvCxnSpPr>
            <p:nvPr/>
          </p:nvCxnSpPr>
          <p:spPr bwMode="gray">
            <a:xfrm rot="10800000">
              <a:off x="2956745" y="1839829"/>
              <a:ext cx="12700" cy="304820"/>
            </a:xfrm>
            <a:prstGeom prst="bentConnector3">
              <a:avLst>
                <a:gd name="adj1" fmla="val 1800000"/>
              </a:avLst>
            </a:prstGeom>
            <a:ln w="9525" cap="rnd">
              <a:solidFill>
                <a:srgbClr val="B4B8BC"/>
              </a:solidFill>
              <a:prstDash val="sysDash"/>
              <a:round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winkelte Verbindung 161">
              <a:extLst>
                <a:ext uri="{FF2B5EF4-FFF2-40B4-BE49-F238E27FC236}">
                  <a16:creationId xmlns:a16="http://schemas.microsoft.com/office/drawing/2014/main" id="{C03990F2-8F40-AC40-96C2-7C5C0B41C55C}"/>
                </a:ext>
              </a:extLst>
            </p:cNvPr>
            <p:cNvCxnSpPr>
              <a:cxnSpLocks/>
              <a:stCxn id="9" idx="0"/>
              <a:endCxn id="14" idx="1"/>
            </p:cNvCxnSpPr>
            <p:nvPr/>
          </p:nvCxnSpPr>
          <p:spPr bwMode="gray">
            <a:xfrm rot="5400000" flipH="1" flipV="1">
              <a:off x="4364054" y="987199"/>
              <a:ext cx="126558" cy="1353626"/>
            </a:xfrm>
            <a:prstGeom prst="bentConnector2">
              <a:avLst/>
            </a:prstGeom>
            <a:ln w="9525" cap="rnd">
              <a:solidFill>
                <a:srgbClr val="B4B8BC"/>
              </a:solidFill>
              <a:prstDash val="sysDash"/>
              <a:round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winkelte Verbindung 162">
              <a:extLst>
                <a:ext uri="{FF2B5EF4-FFF2-40B4-BE49-F238E27FC236}">
                  <a16:creationId xmlns:a16="http://schemas.microsoft.com/office/drawing/2014/main" id="{275FD95C-6F43-D140-95D3-14C36DBA45D5}"/>
                </a:ext>
              </a:extLst>
            </p:cNvPr>
            <p:cNvCxnSpPr>
              <a:cxnSpLocks/>
              <a:stCxn id="8" idx="0"/>
            </p:cNvCxnSpPr>
            <p:nvPr/>
          </p:nvCxnSpPr>
          <p:spPr bwMode="gray">
            <a:xfrm rot="16200000" flipV="1">
              <a:off x="8136801" y="987198"/>
              <a:ext cx="126558" cy="1353628"/>
            </a:xfrm>
            <a:prstGeom prst="bentConnector2">
              <a:avLst/>
            </a:prstGeom>
            <a:ln w="9525" cap="rnd">
              <a:solidFill>
                <a:srgbClr val="B4B8BC"/>
              </a:solidFill>
              <a:prstDash val="sysDash"/>
              <a:round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: Rounded Corners 1">
            <a:extLst>
              <a:ext uri="{FF2B5EF4-FFF2-40B4-BE49-F238E27FC236}">
                <a16:creationId xmlns:a16="http://schemas.microsoft.com/office/drawing/2014/main" id="{D67A5826-F90C-5D48-B581-1516D73A2CFB}"/>
              </a:ext>
            </a:extLst>
          </p:cNvPr>
          <p:cNvSpPr/>
          <p:nvPr/>
        </p:nvSpPr>
        <p:spPr>
          <a:xfrm>
            <a:off x="2267411" y="2803070"/>
            <a:ext cx="8723862" cy="1177456"/>
          </a:xfrm>
          <a:prstGeom prst="roundRect">
            <a:avLst>
              <a:gd name="adj" fmla="val 0"/>
            </a:avLst>
          </a:prstGeom>
          <a:solidFill>
            <a:schemeClr val="tx2">
              <a:lumMod val="10000"/>
              <a:lumOff val="90000"/>
            </a:schemeClr>
          </a:solidFill>
          <a:ln w="38100" cmpd="sng">
            <a:noFill/>
            <a:prstDash val="solid"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: Rounded Corners 1">
            <a:extLst>
              <a:ext uri="{FF2B5EF4-FFF2-40B4-BE49-F238E27FC236}">
                <a16:creationId xmlns:a16="http://schemas.microsoft.com/office/drawing/2014/main" id="{9A0C9D60-DF00-BF4F-AD6C-7D5DE658F4CE}"/>
              </a:ext>
            </a:extLst>
          </p:cNvPr>
          <p:cNvSpPr/>
          <p:nvPr/>
        </p:nvSpPr>
        <p:spPr>
          <a:xfrm>
            <a:off x="2267411" y="4040986"/>
            <a:ext cx="8723862" cy="1177456"/>
          </a:xfrm>
          <a:prstGeom prst="roundRect">
            <a:avLst>
              <a:gd name="adj" fmla="val 0"/>
            </a:avLst>
          </a:prstGeom>
          <a:solidFill>
            <a:schemeClr val="tx2">
              <a:lumMod val="10000"/>
              <a:lumOff val="90000"/>
            </a:schemeClr>
          </a:solidFill>
          <a:ln w="38100" cmpd="sng">
            <a:noFill/>
            <a:prstDash val="solid"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E8DCD5D-B1A8-8D4B-80CC-5D44272EFD31}"/>
              </a:ext>
            </a:extLst>
          </p:cNvPr>
          <p:cNvGrpSpPr/>
          <p:nvPr/>
        </p:nvGrpSpPr>
        <p:grpSpPr>
          <a:xfrm>
            <a:off x="3258535" y="4249739"/>
            <a:ext cx="7290562" cy="759949"/>
            <a:chOff x="3438006" y="4177973"/>
            <a:chExt cx="7290562" cy="759949"/>
          </a:xfrm>
        </p:grpSpPr>
        <p:sp>
          <p:nvSpPr>
            <p:cNvPr id="61" name="Pfeil nach rechts 78">
              <a:extLst>
                <a:ext uri="{FF2B5EF4-FFF2-40B4-BE49-F238E27FC236}">
                  <a16:creationId xmlns:a16="http://schemas.microsoft.com/office/drawing/2014/main" id="{CC5DC903-1501-2942-B4D1-79FE41F42857}"/>
                </a:ext>
              </a:extLst>
            </p:cNvPr>
            <p:cNvSpPr/>
            <p:nvPr/>
          </p:nvSpPr>
          <p:spPr bwMode="gray">
            <a:xfrm>
              <a:off x="3438007" y="4385983"/>
              <a:ext cx="7290561" cy="343928"/>
            </a:xfrm>
            <a:prstGeom prst="rightArrow">
              <a:avLst>
                <a:gd name="adj1" fmla="val 64689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Rechteck 138">
              <a:extLst>
                <a:ext uri="{FF2B5EF4-FFF2-40B4-BE49-F238E27FC236}">
                  <a16:creationId xmlns:a16="http://schemas.microsoft.com/office/drawing/2014/main" id="{6C130D67-AC0B-7F47-88B5-CB0582B1E6D1}"/>
                </a:ext>
              </a:extLst>
            </p:cNvPr>
            <p:cNvSpPr/>
            <p:nvPr/>
          </p:nvSpPr>
          <p:spPr bwMode="gray">
            <a:xfrm>
              <a:off x="8564383" y="4177973"/>
              <a:ext cx="1587549" cy="759949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>
              <a:outerShdw blurRad="127000" dist="38100" dir="2700000" algn="tl" rotWithShape="0">
                <a:prstClr val="black">
                  <a:alpha val="5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801688" rtl="0" eaLnBrk="0" fontAlgn="auto" latinLnBrk="0" hangingPunct="0">
                <a:lnSpc>
                  <a:spcPts val="1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5B7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“Good Neighbor”</a:t>
              </a:r>
            </a:p>
            <a:p>
              <a:pPr marL="0" marR="0" lvl="0" indent="0" algn="ctr" defTabSz="801688" rtl="0" eaLnBrk="0" fontAlgn="auto" latinLnBrk="0" hangingPunct="0">
                <a:lnSpc>
                  <a:spcPts val="1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2A323A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(Regulatory &amp; Environmental </a:t>
              </a:r>
            </a:p>
            <a:p>
              <a:pPr marL="0" marR="0" lvl="0" indent="0" algn="ctr" defTabSz="801688" rtl="0" eaLnBrk="0" fontAlgn="auto" latinLnBrk="0" hangingPunct="0">
                <a:lnSpc>
                  <a:spcPts val="1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2A323A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Processes)</a:t>
              </a:r>
            </a:p>
          </p:txBody>
        </p:sp>
        <p:sp>
          <p:nvSpPr>
            <p:cNvPr id="63" name="Rechteck 141">
              <a:extLst>
                <a:ext uri="{FF2B5EF4-FFF2-40B4-BE49-F238E27FC236}">
                  <a16:creationId xmlns:a16="http://schemas.microsoft.com/office/drawing/2014/main" id="{1FBE7767-0D82-614C-99E7-77997F3ADAA2}"/>
                </a:ext>
              </a:extLst>
            </p:cNvPr>
            <p:cNvSpPr/>
            <p:nvPr/>
          </p:nvSpPr>
          <p:spPr bwMode="gray">
            <a:xfrm>
              <a:off x="6855593" y="4177973"/>
              <a:ext cx="1587549" cy="759949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801688" rtl="0" eaLnBrk="0" fontAlgn="auto" latinLnBrk="0" hangingPunct="0">
                <a:lnSpc>
                  <a:spcPts val="1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5B7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Operational Excellence</a:t>
              </a:r>
            </a:p>
            <a:p>
              <a:pPr marL="0" marR="0" lvl="0" indent="0" algn="ctr" defTabSz="801688" rtl="0" eaLnBrk="0" fontAlgn="auto" latinLnBrk="0" hangingPunct="0">
                <a:lnSpc>
                  <a:spcPts val="1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2A323A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(Operations &amp; Logistics</a:t>
              </a:r>
            </a:p>
            <a:p>
              <a:pPr marL="0" marR="0" lvl="0" indent="0" algn="ctr" defTabSz="801688" rtl="0" eaLnBrk="0" fontAlgn="auto" latinLnBrk="0" hangingPunct="0">
                <a:lnSpc>
                  <a:spcPts val="1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2A323A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Process)</a:t>
              </a:r>
            </a:p>
          </p:txBody>
        </p:sp>
        <p:sp>
          <p:nvSpPr>
            <p:cNvPr id="64" name="Rechteck 144">
              <a:extLst>
                <a:ext uri="{FF2B5EF4-FFF2-40B4-BE49-F238E27FC236}">
                  <a16:creationId xmlns:a16="http://schemas.microsoft.com/office/drawing/2014/main" id="{C836C16F-F467-7B40-9745-DBCFEFA69C36}"/>
                </a:ext>
              </a:extLst>
            </p:cNvPr>
            <p:cNvSpPr/>
            <p:nvPr/>
          </p:nvSpPr>
          <p:spPr bwMode="gray">
            <a:xfrm>
              <a:off x="5146800" y="4177973"/>
              <a:ext cx="1587549" cy="759949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>
              <a:outerShdw blurRad="127000" dist="38100" dir="2700000" algn="tl" rotWithShape="0">
                <a:prstClr val="black">
                  <a:alpha val="5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801688" rtl="0" eaLnBrk="0" fontAlgn="auto" latinLnBrk="0" hangingPunct="0">
                <a:lnSpc>
                  <a:spcPts val="1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5B7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Customer Intimacy</a:t>
              </a:r>
            </a:p>
            <a:p>
              <a:pPr marL="0" marR="0" lvl="0" indent="0" algn="ctr" defTabSz="801688" rtl="0" eaLnBrk="0" fontAlgn="auto" latinLnBrk="0" hangingPunct="0">
                <a:lnSpc>
                  <a:spcPts val="1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2A323A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(Customer Relationship</a:t>
              </a:r>
              <a:br>
                <a:rPr kumimoji="0" lang="en-US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2A323A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</a:br>
              <a:r>
                <a:rPr kumimoji="0" lang="en-US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2A323A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Process)</a:t>
              </a:r>
            </a:p>
          </p:txBody>
        </p:sp>
        <p:sp>
          <p:nvSpPr>
            <p:cNvPr id="65" name="Rechteck 145">
              <a:extLst>
                <a:ext uri="{FF2B5EF4-FFF2-40B4-BE49-F238E27FC236}">
                  <a16:creationId xmlns:a16="http://schemas.microsoft.com/office/drawing/2014/main" id="{2B96813D-1547-9543-A65C-46FFA64F6325}"/>
                </a:ext>
              </a:extLst>
            </p:cNvPr>
            <p:cNvSpPr/>
            <p:nvPr/>
          </p:nvSpPr>
          <p:spPr bwMode="gray">
            <a:xfrm>
              <a:off x="3438006" y="4177973"/>
              <a:ext cx="1587549" cy="759949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>
              <a:outerShdw blurRad="127000" dist="38100" dir="2700000" algn="tl" rotWithShape="0">
                <a:prstClr val="black">
                  <a:alpha val="5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801688" rtl="0" eaLnBrk="0" fontAlgn="auto" latinLnBrk="0" hangingPunct="0">
                <a:lnSpc>
                  <a:spcPts val="1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5B7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Product Leadership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A323A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</a:br>
              <a:r>
                <a:rPr kumimoji="0" lang="en-US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2A323A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(Innovation Process)</a:t>
              </a:r>
            </a:p>
          </p:txBody>
        </p:sp>
      </p:grpSp>
      <p:sp>
        <p:nvSpPr>
          <p:cNvPr id="66" name="Rectangle: Rounded Corners 1">
            <a:extLst>
              <a:ext uri="{FF2B5EF4-FFF2-40B4-BE49-F238E27FC236}">
                <a16:creationId xmlns:a16="http://schemas.microsoft.com/office/drawing/2014/main" id="{C091D6FA-EB8F-F24E-9E3B-2C5A279D4114}"/>
              </a:ext>
            </a:extLst>
          </p:cNvPr>
          <p:cNvSpPr/>
          <p:nvPr/>
        </p:nvSpPr>
        <p:spPr>
          <a:xfrm>
            <a:off x="2235945" y="5278902"/>
            <a:ext cx="8723862" cy="1177456"/>
          </a:xfrm>
          <a:prstGeom prst="roundRect">
            <a:avLst>
              <a:gd name="adj" fmla="val 0"/>
            </a:avLst>
          </a:prstGeom>
          <a:solidFill>
            <a:schemeClr val="tx2">
              <a:lumMod val="10000"/>
              <a:lumOff val="90000"/>
            </a:schemeClr>
          </a:solidFill>
          <a:ln w="38100" cmpd="sng">
            <a:noFill/>
            <a:prstDash val="solid"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7" name="Gruppieren 132">
            <a:extLst>
              <a:ext uri="{FF2B5EF4-FFF2-40B4-BE49-F238E27FC236}">
                <a16:creationId xmlns:a16="http://schemas.microsoft.com/office/drawing/2014/main" id="{A6767145-6EFB-1149-B2A8-7A4E878AE736}"/>
              </a:ext>
            </a:extLst>
          </p:cNvPr>
          <p:cNvGrpSpPr/>
          <p:nvPr/>
        </p:nvGrpSpPr>
        <p:grpSpPr bwMode="gray">
          <a:xfrm>
            <a:off x="3258534" y="5439151"/>
            <a:ext cx="6713925" cy="852378"/>
            <a:chOff x="3181375" y="5853061"/>
            <a:chExt cx="6394423" cy="843014"/>
          </a:xfrm>
          <a:effectLst>
            <a:outerShdw blurRad="127000" dist="38100" dir="2700000" algn="tl" rotWithShape="0">
              <a:prstClr val="black">
                <a:alpha val="5000"/>
              </a:prstClr>
            </a:outerShdw>
          </a:effectLst>
        </p:grpSpPr>
        <p:grpSp>
          <p:nvGrpSpPr>
            <p:cNvPr id="68" name="Gruppieren 171">
              <a:extLst>
                <a:ext uri="{FF2B5EF4-FFF2-40B4-BE49-F238E27FC236}">
                  <a16:creationId xmlns:a16="http://schemas.microsoft.com/office/drawing/2014/main" id="{E31322CC-1334-FF4F-961F-6246241079A7}"/>
                </a:ext>
              </a:extLst>
            </p:cNvPr>
            <p:cNvGrpSpPr/>
            <p:nvPr/>
          </p:nvGrpSpPr>
          <p:grpSpPr bwMode="gray">
            <a:xfrm>
              <a:off x="3188154" y="6144219"/>
              <a:ext cx="6380863" cy="551856"/>
              <a:chOff x="3188154" y="6144219"/>
              <a:chExt cx="6380863" cy="551856"/>
            </a:xfrm>
          </p:grpSpPr>
          <p:sp>
            <p:nvSpPr>
              <p:cNvPr id="70" name="Rechteck 173">
                <a:extLst>
                  <a:ext uri="{FF2B5EF4-FFF2-40B4-BE49-F238E27FC236}">
                    <a16:creationId xmlns:a16="http://schemas.microsoft.com/office/drawing/2014/main" id="{3B4BF408-36C6-B94A-B9FF-4B4BC33700B6}"/>
                  </a:ext>
                </a:extLst>
              </p:cNvPr>
              <p:cNvSpPr/>
              <p:nvPr/>
            </p:nvSpPr>
            <p:spPr bwMode="gray">
              <a:xfrm>
                <a:off x="3188154" y="6144219"/>
                <a:ext cx="2141587" cy="5518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2">
                    <a:lumMod val="25000"/>
                    <a:lumOff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ctr" defTabSz="801688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23A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charset="0"/>
                  </a:rPr>
                  <a:t>Strategic Competences</a:t>
                </a:r>
              </a:p>
            </p:txBody>
          </p:sp>
          <p:sp>
            <p:nvSpPr>
              <p:cNvPr id="71" name="Rechteck 174">
                <a:extLst>
                  <a:ext uri="{FF2B5EF4-FFF2-40B4-BE49-F238E27FC236}">
                    <a16:creationId xmlns:a16="http://schemas.microsoft.com/office/drawing/2014/main" id="{E460EF58-C6D7-5D4B-BD52-29AB234ED0CF}"/>
                  </a:ext>
                </a:extLst>
              </p:cNvPr>
              <p:cNvSpPr/>
              <p:nvPr/>
            </p:nvSpPr>
            <p:spPr bwMode="gray">
              <a:xfrm>
                <a:off x="5322961" y="6144219"/>
                <a:ext cx="2124000" cy="5518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2">
                    <a:lumMod val="25000"/>
                    <a:lumOff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ctr" defTabSz="801688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23A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charset="0"/>
                  </a:rPr>
                  <a:t>Strategic Technologies</a:t>
                </a:r>
              </a:p>
            </p:txBody>
          </p:sp>
          <p:sp>
            <p:nvSpPr>
              <p:cNvPr id="72" name="Rechteck 175">
                <a:extLst>
                  <a:ext uri="{FF2B5EF4-FFF2-40B4-BE49-F238E27FC236}">
                    <a16:creationId xmlns:a16="http://schemas.microsoft.com/office/drawing/2014/main" id="{230D1D99-1FD5-DD4A-81E1-54130AD5F4E3}"/>
                  </a:ext>
                </a:extLst>
              </p:cNvPr>
              <p:cNvSpPr/>
              <p:nvPr/>
            </p:nvSpPr>
            <p:spPr bwMode="gray">
              <a:xfrm>
                <a:off x="7445017" y="6144219"/>
                <a:ext cx="2124000" cy="5518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2">
                    <a:lumMod val="25000"/>
                    <a:lumOff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ctr" defTabSz="801688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23A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charset="0"/>
                  </a:rPr>
                  <a:t>Climate for Action</a:t>
                </a:r>
              </a:p>
            </p:txBody>
          </p:sp>
        </p:grpSp>
        <p:sp>
          <p:nvSpPr>
            <p:cNvPr id="69" name="Rechteck 172">
              <a:extLst>
                <a:ext uri="{FF2B5EF4-FFF2-40B4-BE49-F238E27FC236}">
                  <a16:creationId xmlns:a16="http://schemas.microsoft.com/office/drawing/2014/main" id="{D111F0FE-6D5E-C44A-8572-7ED9AEE09C09}"/>
                </a:ext>
              </a:extLst>
            </p:cNvPr>
            <p:cNvSpPr/>
            <p:nvPr/>
          </p:nvSpPr>
          <p:spPr bwMode="gray">
            <a:xfrm>
              <a:off x="3181375" y="5853061"/>
              <a:ext cx="6394423" cy="288000"/>
            </a:xfrm>
            <a:prstGeom prst="round2SameRect">
              <a:avLst>
                <a:gd name="adj1" fmla="val 44622"/>
                <a:gd name="adj2" fmla="val 0"/>
              </a:avLst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rPr>
                <a:t>A Motivated and Prepared Workforce</a:t>
              </a:r>
            </a:p>
          </p:txBody>
        </p:sp>
      </p:grpSp>
      <p:cxnSp>
        <p:nvCxnSpPr>
          <p:cNvPr id="74" name="Gewinkelte Verbindung 155">
            <a:extLst>
              <a:ext uri="{FF2B5EF4-FFF2-40B4-BE49-F238E27FC236}">
                <a16:creationId xmlns:a16="http://schemas.microsoft.com/office/drawing/2014/main" id="{F88F5D55-4FD9-D541-8448-E016156295AF}"/>
              </a:ext>
            </a:extLst>
          </p:cNvPr>
          <p:cNvCxnSpPr>
            <a:cxnSpLocks/>
            <a:stCxn id="63" idx="0"/>
            <a:endCxn id="13" idx="2"/>
          </p:cNvCxnSpPr>
          <p:nvPr/>
        </p:nvCxnSpPr>
        <p:spPr bwMode="gray">
          <a:xfrm rot="5400000" flipH="1" flipV="1">
            <a:off x="6637590" y="3417432"/>
            <a:ext cx="1677314" cy="0"/>
          </a:xfrm>
          <a:prstGeom prst="bentConnector3">
            <a:avLst>
              <a:gd name="adj1" fmla="val 50000"/>
            </a:avLst>
          </a:prstGeom>
          <a:ln w="9525" cap="rnd">
            <a:solidFill>
              <a:srgbClr val="B4B8BC"/>
            </a:solidFill>
            <a:prstDash val="sysDash"/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ieren 86">
            <a:extLst>
              <a:ext uri="{FF2B5EF4-FFF2-40B4-BE49-F238E27FC236}">
                <a16:creationId xmlns:a16="http://schemas.microsoft.com/office/drawing/2014/main" id="{2495A385-E921-9F47-98D2-629AE0001870}"/>
              </a:ext>
            </a:extLst>
          </p:cNvPr>
          <p:cNvGrpSpPr/>
          <p:nvPr/>
        </p:nvGrpSpPr>
        <p:grpSpPr bwMode="gray">
          <a:xfrm>
            <a:off x="3258535" y="2930805"/>
            <a:ext cx="6713925" cy="921985"/>
            <a:chOff x="3181377" y="2970304"/>
            <a:chExt cx="5880849" cy="1342546"/>
          </a:xfrm>
          <a:effectLst>
            <a:outerShdw blurRad="127000" dist="38100" dir="2700000" algn="tl" rotWithShape="0">
              <a:prstClr val="black">
                <a:alpha val="5000"/>
              </a:prstClr>
            </a:outerShdw>
          </a:effectLst>
        </p:grpSpPr>
        <p:grpSp>
          <p:nvGrpSpPr>
            <p:cNvPr id="36" name="Gruppieren 188">
              <a:extLst>
                <a:ext uri="{FF2B5EF4-FFF2-40B4-BE49-F238E27FC236}">
                  <a16:creationId xmlns:a16="http://schemas.microsoft.com/office/drawing/2014/main" id="{F79AFFE7-28A7-834E-9258-915178F7448F}"/>
                </a:ext>
              </a:extLst>
            </p:cNvPr>
            <p:cNvGrpSpPr/>
            <p:nvPr/>
          </p:nvGrpSpPr>
          <p:grpSpPr bwMode="gray">
            <a:xfrm>
              <a:off x="3607418" y="2970304"/>
              <a:ext cx="5454808" cy="1340854"/>
              <a:chOff x="3607418" y="2970304"/>
              <a:chExt cx="5454808" cy="1340854"/>
            </a:xfrm>
          </p:grpSpPr>
          <p:sp>
            <p:nvSpPr>
              <p:cNvPr id="57" name="Rechteck 209">
                <a:extLst>
                  <a:ext uri="{FF2B5EF4-FFF2-40B4-BE49-F238E27FC236}">
                    <a16:creationId xmlns:a16="http://schemas.microsoft.com/office/drawing/2014/main" id="{5AEAAACD-E8EE-4A4A-A146-9A85031C709E}"/>
                  </a:ext>
                </a:extLst>
              </p:cNvPr>
              <p:cNvSpPr/>
              <p:nvPr/>
            </p:nvSpPr>
            <p:spPr bwMode="gray">
              <a:xfrm>
                <a:off x="3607420" y="2970304"/>
                <a:ext cx="5454806" cy="1334503"/>
              </a:xfrm>
              <a:prstGeom prst="round2SameRect">
                <a:avLst>
                  <a:gd name="adj1" fmla="val 8603"/>
                  <a:gd name="adj2" fmla="val 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216000" bIns="0" rtlCol="0" anchor="t" anchorCtr="0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Product Leadership</a:t>
                </a:r>
              </a:p>
            </p:txBody>
          </p:sp>
          <p:sp>
            <p:nvSpPr>
              <p:cNvPr id="58" name="Rechteck 210">
                <a:extLst>
                  <a:ext uri="{FF2B5EF4-FFF2-40B4-BE49-F238E27FC236}">
                    <a16:creationId xmlns:a16="http://schemas.microsoft.com/office/drawing/2014/main" id="{08C693C9-319B-1549-936E-6FBFE9FD42AA}"/>
                  </a:ext>
                </a:extLst>
              </p:cNvPr>
              <p:cNvSpPr/>
              <p:nvPr/>
            </p:nvSpPr>
            <p:spPr bwMode="gray">
              <a:xfrm>
                <a:off x="3607418" y="3189125"/>
                <a:ext cx="5454808" cy="1122033"/>
              </a:xfrm>
              <a:prstGeom prst="rect">
                <a:avLst/>
              </a:prstGeom>
              <a:solidFill>
                <a:srgbClr val="F2F4F3"/>
              </a:solidFill>
              <a:ln w="12700" algn="ctr">
                <a:solidFill>
                  <a:schemeClr val="tx2">
                    <a:lumMod val="90000"/>
                    <a:lumOff val="1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ctr" defTabSz="801688" rtl="0" eaLnBrk="0" fontAlgn="auto" latinLnBrk="0" hangingPunct="0">
                  <a:lnSpc>
                    <a:spcPts val="12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7" name="Gruppieren 189">
              <a:extLst>
                <a:ext uri="{FF2B5EF4-FFF2-40B4-BE49-F238E27FC236}">
                  <a16:creationId xmlns:a16="http://schemas.microsoft.com/office/drawing/2014/main" id="{0ADACA63-7AB8-1340-8EBE-255ABA180ACD}"/>
                </a:ext>
              </a:extLst>
            </p:cNvPr>
            <p:cNvGrpSpPr/>
            <p:nvPr/>
          </p:nvGrpSpPr>
          <p:grpSpPr bwMode="gray">
            <a:xfrm>
              <a:off x="3378964" y="3190796"/>
              <a:ext cx="5454806" cy="1120362"/>
              <a:chOff x="3378964" y="3190796"/>
              <a:chExt cx="5454806" cy="1120362"/>
            </a:xfrm>
          </p:grpSpPr>
          <p:sp>
            <p:nvSpPr>
              <p:cNvPr id="55" name="Rechteck 207">
                <a:extLst>
                  <a:ext uri="{FF2B5EF4-FFF2-40B4-BE49-F238E27FC236}">
                    <a16:creationId xmlns:a16="http://schemas.microsoft.com/office/drawing/2014/main" id="{6A891304-37EF-FA49-8B73-4A55A5804EA6}"/>
                  </a:ext>
                </a:extLst>
              </p:cNvPr>
              <p:cNvSpPr/>
              <p:nvPr/>
            </p:nvSpPr>
            <p:spPr bwMode="gray">
              <a:xfrm>
                <a:off x="3378964" y="3190796"/>
                <a:ext cx="5454806" cy="1114011"/>
              </a:xfrm>
              <a:prstGeom prst="round2SameRect">
                <a:avLst>
                  <a:gd name="adj1" fmla="val 8080"/>
                  <a:gd name="adj2" fmla="val 0"/>
                </a:avLst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216000" bIns="0" rtlCol="0" anchor="t" anchorCtr="0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Customer Intimacy</a:t>
                </a:r>
              </a:p>
            </p:txBody>
          </p:sp>
          <p:sp>
            <p:nvSpPr>
              <p:cNvPr id="56" name="Rechteck 208">
                <a:extLst>
                  <a:ext uri="{FF2B5EF4-FFF2-40B4-BE49-F238E27FC236}">
                    <a16:creationId xmlns:a16="http://schemas.microsoft.com/office/drawing/2014/main" id="{AA5A4F00-FBE2-5D44-BC9A-AF691E6688D8}"/>
                  </a:ext>
                </a:extLst>
              </p:cNvPr>
              <p:cNvSpPr/>
              <p:nvPr/>
            </p:nvSpPr>
            <p:spPr bwMode="gray">
              <a:xfrm>
                <a:off x="3393300" y="3414778"/>
                <a:ext cx="5433696" cy="896380"/>
              </a:xfrm>
              <a:prstGeom prst="rect">
                <a:avLst/>
              </a:prstGeom>
              <a:solidFill>
                <a:srgbClr val="F2F4F3"/>
              </a:solidFill>
              <a:ln w="12700" algn="ctr">
                <a:solidFill>
                  <a:schemeClr val="tx2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ctr" defTabSz="801688" rtl="0" eaLnBrk="0" fontAlgn="auto" latinLnBrk="0" hangingPunct="0">
                  <a:lnSpc>
                    <a:spcPts val="12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8" name="Gruppieren 190">
              <a:extLst>
                <a:ext uri="{FF2B5EF4-FFF2-40B4-BE49-F238E27FC236}">
                  <a16:creationId xmlns:a16="http://schemas.microsoft.com/office/drawing/2014/main" id="{93CEC561-7ABF-8140-9CA5-B15C20EEFE7D}"/>
                </a:ext>
              </a:extLst>
            </p:cNvPr>
            <p:cNvGrpSpPr/>
            <p:nvPr/>
          </p:nvGrpSpPr>
          <p:grpSpPr bwMode="gray">
            <a:xfrm>
              <a:off x="3181377" y="3411100"/>
              <a:ext cx="5454806" cy="901750"/>
              <a:chOff x="3181377" y="3411100"/>
              <a:chExt cx="5454806" cy="901750"/>
            </a:xfrm>
          </p:grpSpPr>
          <p:grpSp>
            <p:nvGrpSpPr>
              <p:cNvPr id="39" name="Gruppieren 191">
                <a:extLst>
                  <a:ext uri="{FF2B5EF4-FFF2-40B4-BE49-F238E27FC236}">
                    <a16:creationId xmlns:a16="http://schemas.microsoft.com/office/drawing/2014/main" id="{1C3ED572-4018-1D42-8DB5-532020AA5A36}"/>
                  </a:ext>
                </a:extLst>
              </p:cNvPr>
              <p:cNvGrpSpPr/>
              <p:nvPr/>
            </p:nvGrpSpPr>
            <p:grpSpPr bwMode="gray">
              <a:xfrm>
                <a:off x="3181377" y="3411100"/>
                <a:ext cx="5454806" cy="901750"/>
                <a:chOff x="3181377" y="3411100"/>
                <a:chExt cx="5454806" cy="901750"/>
              </a:xfrm>
            </p:grpSpPr>
            <p:sp>
              <p:nvSpPr>
                <p:cNvPr id="53" name="Rechteck 205">
                  <a:extLst>
                    <a:ext uri="{FF2B5EF4-FFF2-40B4-BE49-F238E27FC236}">
                      <a16:creationId xmlns:a16="http://schemas.microsoft.com/office/drawing/2014/main" id="{BA60F8AC-54F1-844B-A9F9-91746685348C}"/>
                    </a:ext>
                  </a:extLst>
                </p:cNvPr>
                <p:cNvSpPr/>
                <p:nvPr/>
              </p:nvSpPr>
              <p:spPr bwMode="gray">
                <a:xfrm>
                  <a:off x="3181377" y="3425632"/>
                  <a:ext cx="5454806" cy="887218"/>
                </a:xfrm>
                <a:prstGeom prst="round2SameRect">
                  <a:avLst>
                    <a:gd name="adj1" fmla="val 12624"/>
                    <a:gd name="adj2" fmla="val 0"/>
                  </a:avLst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216000" bIns="0" rtlCol="0" anchor="t" anchorCtr="0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Operational Excellence</a:t>
                  </a:r>
                </a:p>
              </p:txBody>
            </p:sp>
            <p:sp>
              <p:nvSpPr>
                <p:cNvPr id="54" name="Rechteck 206">
                  <a:extLst>
                    <a:ext uri="{FF2B5EF4-FFF2-40B4-BE49-F238E27FC236}">
                      <a16:creationId xmlns:a16="http://schemas.microsoft.com/office/drawing/2014/main" id="{1FBBD4DF-002D-7245-B86E-2F71B1E11AA4}"/>
                    </a:ext>
                  </a:extLst>
                </p:cNvPr>
                <p:cNvSpPr/>
                <p:nvPr/>
              </p:nvSpPr>
              <p:spPr bwMode="gray">
                <a:xfrm>
                  <a:off x="3181377" y="3411100"/>
                  <a:ext cx="3160647" cy="237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0" rtlCol="0" anchor="t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Customer Value Proposition</a:t>
                  </a:r>
                </a:p>
              </p:txBody>
            </p:sp>
          </p:grpSp>
          <p:grpSp>
            <p:nvGrpSpPr>
              <p:cNvPr id="40" name="Gruppieren 192">
                <a:extLst>
                  <a:ext uri="{FF2B5EF4-FFF2-40B4-BE49-F238E27FC236}">
                    <a16:creationId xmlns:a16="http://schemas.microsoft.com/office/drawing/2014/main" id="{E33A33DC-C75D-CA41-8377-23C72E0FA9EA}"/>
                  </a:ext>
                </a:extLst>
              </p:cNvPr>
              <p:cNvGrpSpPr/>
              <p:nvPr/>
            </p:nvGrpSpPr>
            <p:grpSpPr bwMode="gray">
              <a:xfrm>
                <a:off x="3188152" y="3682172"/>
                <a:ext cx="5441642" cy="629566"/>
                <a:chOff x="3188152" y="3682172"/>
                <a:chExt cx="5441642" cy="629566"/>
              </a:xfrm>
            </p:grpSpPr>
            <p:sp>
              <p:nvSpPr>
                <p:cNvPr id="41" name="Rechteck 193">
                  <a:extLst>
                    <a:ext uri="{FF2B5EF4-FFF2-40B4-BE49-F238E27FC236}">
                      <a16:creationId xmlns:a16="http://schemas.microsoft.com/office/drawing/2014/main" id="{7700B8F4-4A88-484D-BE5A-54CF145B960F}"/>
                    </a:ext>
                  </a:extLst>
                </p:cNvPr>
                <p:cNvSpPr/>
                <p:nvPr/>
              </p:nvSpPr>
              <p:spPr bwMode="gray">
                <a:xfrm>
                  <a:off x="3188152" y="3682174"/>
                  <a:ext cx="2589505" cy="629563"/>
                </a:xfrm>
                <a:prstGeom prst="rect">
                  <a:avLst/>
                </a:prstGeom>
                <a:solidFill>
                  <a:srgbClr val="F2F4F3"/>
                </a:solidFill>
                <a:ln w="12700"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rtlCol="0" anchor="t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A323A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PRODUCT/SERVICE ATTRIBUTES</a:t>
                  </a:r>
                </a:p>
              </p:txBody>
            </p:sp>
            <p:sp>
              <p:nvSpPr>
                <p:cNvPr id="42" name="Rechteck 194">
                  <a:extLst>
                    <a:ext uri="{FF2B5EF4-FFF2-40B4-BE49-F238E27FC236}">
                      <a16:creationId xmlns:a16="http://schemas.microsoft.com/office/drawing/2014/main" id="{3461C000-92A1-834B-BA27-190417D57C39}"/>
                    </a:ext>
                  </a:extLst>
                </p:cNvPr>
                <p:cNvSpPr/>
                <p:nvPr/>
              </p:nvSpPr>
              <p:spPr bwMode="gray">
                <a:xfrm>
                  <a:off x="5777401" y="3682172"/>
                  <a:ext cx="1667608" cy="629563"/>
                </a:xfrm>
                <a:prstGeom prst="rect">
                  <a:avLst/>
                </a:prstGeom>
                <a:solidFill>
                  <a:srgbClr val="F2F4F3"/>
                </a:solidFill>
                <a:ln w="12700"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rtlCol="0" anchor="t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A323A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RELATIONSHIP</a:t>
                  </a:r>
                </a:p>
              </p:txBody>
            </p:sp>
            <p:sp>
              <p:nvSpPr>
                <p:cNvPr id="43" name="Rechteck 195">
                  <a:extLst>
                    <a:ext uri="{FF2B5EF4-FFF2-40B4-BE49-F238E27FC236}">
                      <a16:creationId xmlns:a16="http://schemas.microsoft.com/office/drawing/2014/main" id="{E744CA07-1F93-1648-958E-75E121B89C88}"/>
                    </a:ext>
                  </a:extLst>
                </p:cNvPr>
                <p:cNvSpPr/>
                <p:nvPr/>
              </p:nvSpPr>
              <p:spPr bwMode="gray">
                <a:xfrm>
                  <a:off x="7444801" y="3682175"/>
                  <a:ext cx="1184993" cy="629563"/>
                </a:xfrm>
                <a:prstGeom prst="rect">
                  <a:avLst/>
                </a:prstGeom>
                <a:solidFill>
                  <a:srgbClr val="F2F4F3"/>
                </a:solidFill>
                <a:ln w="12700"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rtlCol="0" anchor="t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A323A">
                          <a:lumMod val="75000"/>
                          <a:lumOff val="25000"/>
                        </a:srgb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IMAGE</a:t>
                  </a:r>
                </a:p>
              </p:txBody>
            </p:sp>
            <p:grpSp>
              <p:nvGrpSpPr>
                <p:cNvPr id="44" name="Gruppieren 196">
                  <a:extLst>
                    <a:ext uri="{FF2B5EF4-FFF2-40B4-BE49-F238E27FC236}">
                      <a16:creationId xmlns:a16="http://schemas.microsoft.com/office/drawing/2014/main" id="{856530CB-4D0F-2245-BAAE-DE81FF6BCE27}"/>
                    </a:ext>
                  </a:extLst>
                </p:cNvPr>
                <p:cNvGrpSpPr/>
                <p:nvPr/>
              </p:nvGrpSpPr>
              <p:grpSpPr bwMode="gray">
                <a:xfrm>
                  <a:off x="3219592" y="4052376"/>
                  <a:ext cx="2556660" cy="110215"/>
                  <a:chOff x="3219592" y="4128576"/>
                  <a:chExt cx="2556660" cy="110215"/>
                </a:xfrm>
              </p:grpSpPr>
              <p:sp>
                <p:nvSpPr>
                  <p:cNvPr id="49" name="Rechteck 201">
                    <a:extLst>
                      <a:ext uri="{FF2B5EF4-FFF2-40B4-BE49-F238E27FC236}">
                        <a16:creationId xmlns:a16="http://schemas.microsoft.com/office/drawing/2014/main" id="{46A66517-465B-C24D-AD5B-1DC7CD016741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3219592" y="4128576"/>
                    <a:ext cx="573375" cy="11021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A323A">
                            <a:lumMod val="50000"/>
                            <a:lumOff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Price</a:t>
                    </a:r>
                  </a:p>
                </p:txBody>
              </p:sp>
              <p:sp>
                <p:nvSpPr>
                  <p:cNvPr id="50" name="Rechteck 202">
                    <a:extLst>
                      <a:ext uri="{FF2B5EF4-FFF2-40B4-BE49-F238E27FC236}">
                        <a16:creationId xmlns:a16="http://schemas.microsoft.com/office/drawing/2014/main" id="{320B3D17-D2EC-EA44-A144-3CD7A0844899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298121" y="4128576"/>
                    <a:ext cx="808894" cy="11021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A323A">
                            <a:lumMod val="50000"/>
                            <a:lumOff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Time</a:t>
                    </a:r>
                  </a:p>
                </p:txBody>
              </p:sp>
              <p:sp>
                <p:nvSpPr>
                  <p:cNvPr id="51" name="Rechteck 203">
                    <a:extLst>
                      <a:ext uri="{FF2B5EF4-FFF2-40B4-BE49-F238E27FC236}">
                        <a16:creationId xmlns:a16="http://schemas.microsoft.com/office/drawing/2014/main" id="{A1C1296B-BA25-5D42-BB76-7534D538E336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3702057" y="4128576"/>
                    <a:ext cx="808894" cy="11021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A323A">
                            <a:lumMod val="50000"/>
                            <a:lumOff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Quality</a:t>
                    </a:r>
                  </a:p>
                </p:txBody>
              </p:sp>
              <p:sp>
                <p:nvSpPr>
                  <p:cNvPr id="52" name="Rechteck 204">
                    <a:extLst>
                      <a:ext uri="{FF2B5EF4-FFF2-40B4-BE49-F238E27FC236}">
                        <a16:creationId xmlns:a16="http://schemas.microsoft.com/office/drawing/2014/main" id="{2E6BFE01-44E7-B54E-97C4-488CAB58D245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886565" y="4128576"/>
                    <a:ext cx="889687" cy="11021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A323A">
                            <a:lumMod val="50000"/>
                            <a:lumOff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Function</a:t>
                    </a:r>
                  </a:p>
                </p:txBody>
              </p:sp>
            </p:grpSp>
            <p:grpSp>
              <p:nvGrpSpPr>
                <p:cNvPr id="45" name="Gruppieren 197">
                  <a:extLst>
                    <a:ext uri="{FF2B5EF4-FFF2-40B4-BE49-F238E27FC236}">
                      <a16:creationId xmlns:a16="http://schemas.microsoft.com/office/drawing/2014/main" id="{C24C91AD-9A82-C045-85E1-4821E766A87A}"/>
                    </a:ext>
                  </a:extLst>
                </p:cNvPr>
                <p:cNvGrpSpPr/>
                <p:nvPr/>
              </p:nvGrpSpPr>
              <p:grpSpPr bwMode="gray">
                <a:xfrm>
                  <a:off x="5855184" y="4048977"/>
                  <a:ext cx="1505658" cy="133075"/>
                  <a:chOff x="5855184" y="4151436"/>
                  <a:chExt cx="1505658" cy="133075"/>
                </a:xfrm>
              </p:grpSpPr>
              <p:sp>
                <p:nvSpPr>
                  <p:cNvPr id="47" name="Rechteck 199">
                    <a:extLst>
                      <a:ext uri="{FF2B5EF4-FFF2-40B4-BE49-F238E27FC236}">
                        <a16:creationId xmlns:a16="http://schemas.microsoft.com/office/drawing/2014/main" id="{1D5DAA09-4DD9-9644-93CE-8E3A7F117113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5855184" y="4151436"/>
                    <a:ext cx="737287" cy="11021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A323A">
                            <a:lumMod val="50000"/>
                            <a:lumOff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Service</a:t>
                    </a:r>
                  </a:p>
                </p:txBody>
              </p:sp>
              <p:sp>
                <p:nvSpPr>
                  <p:cNvPr id="48" name="Rechteck 200">
                    <a:extLst>
                      <a:ext uri="{FF2B5EF4-FFF2-40B4-BE49-F238E27FC236}">
                        <a16:creationId xmlns:a16="http://schemas.microsoft.com/office/drawing/2014/main" id="{D66ED939-31D0-4F4D-BAB5-1542F4D7D162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6494178" y="4154835"/>
                    <a:ext cx="866664" cy="1296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A323A">
                            <a:lumMod val="50000"/>
                            <a:lumOff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Relations</a:t>
                    </a:r>
                  </a:p>
                </p:txBody>
              </p:sp>
            </p:grpSp>
            <p:sp>
              <p:nvSpPr>
                <p:cNvPr id="46" name="Rechteck 198">
                  <a:extLst>
                    <a:ext uri="{FF2B5EF4-FFF2-40B4-BE49-F238E27FC236}">
                      <a16:creationId xmlns:a16="http://schemas.microsoft.com/office/drawing/2014/main" id="{AEBBB06C-D50B-864E-834D-79A398CF259F}"/>
                    </a:ext>
                  </a:extLst>
                </p:cNvPr>
                <p:cNvSpPr/>
                <p:nvPr/>
              </p:nvSpPr>
              <p:spPr bwMode="gray">
                <a:xfrm>
                  <a:off x="7697873" y="4052376"/>
                  <a:ext cx="714264" cy="12967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A323A">
                          <a:lumMod val="50000"/>
                          <a:lumOff val="50000"/>
                        </a:srgb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Brand</a:t>
                  </a:r>
                </a:p>
              </p:txBody>
            </p:sp>
          </p:grpSp>
        </p:grpSp>
      </p:grpSp>
      <p:cxnSp>
        <p:nvCxnSpPr>
          <p:cNvPr id="77" name="Gewinkelte Verbindung 155">
            <a:extLst>
              <a:ext uri="{FF2B5EF4-FFF2-40B4-BE49-F238E27FC236}">
                <a16:creationId xmlns:a16="http://schemas.microsoft.com/office/drawing/2014/main" id="{55DF1BA6-9A19-3B40-AF08-C5E4A4DD259C}"/>
              </a:ext>
            </a:extLst>
          </p:cNvPr>
          <p:cNvCxnSpPr>
            <a:cxnSpLocks/>
            <a:stCxn id="64" idx="0"/>
            <a:endCxn id="41" idx="2"/>
          </p:cNvCxnSpPr>
          <p:nvPr/>
        </p:nvCxnSpPr>
        <p:spPr bwMode="gray">
          <a:xfrm rot="16200000" flipV="1">
            <a:off x="5053913" y="3542548"/>
            <a:ext cx="397714" cy="1016668"/>
          </a:xfrm>
          <a:prstGeom prst="bentConnector3">
            <a:avLst>
              <a:gd name="adj1" fmla="val 57185"/>
            </a:avLst>
          </a:prstGeom>
          <a:ln w="9525" cap="rnd">
            <a:solidFill>
              <a:srgbClr val="B4B8BC"/>
            </a:solidFill>
            <a:prstDash val="sysDash"/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winkelte Verbindung 155">
            <a:extLst>
              <a:ext uri="{FF2B5EF4-FFF2-40B4-BE49-F238E27FC236}">
                <a16:creationId xmlns:a16="http://schemas.microsoft.com/office/drawing/2014/main" id="{889C7F6C-5506-7940-9669-2CE58DF8DD01}"/>
              </a:ext>
            </a:extLst>
          </p:cNvPr>
          <p:cNvCxnSpPr>
            <a:cxnSpLocks/>
            <a:stCxn id="65" idx="0"/>
            <a:endCxn id="41" idx="2"/>
          </p:cNvCxnSpPr>
          <p:nvPr/>
        </p:nvCxnSpPr>
        <p:spPr bwMode="gray">
          <a:xfrm rot="5400000" flipH="1" flipV="1">
            <a:off x="4199516" y="3704819"/>
            <a:ext cx="397714" cy="692126"/>
          </a:xfrm>
          <a:prstGeom prst="bentConnector3">
            <a:avLst>
              <a:gd name="adj1" fmla="val 57185"/>
            </a:avLst>
          </a:prstGeom>
          <a:ln w="9525" cap="rnd">
            <a:solidFill>
              <a:srgbClr val="B4B8BC"/>
            </a:solidFill>
            <a:prstDash val="sysDash"/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winkelte Verbindung 155">
            <a:extLst>
              <a:ext uri="{FF2B5EF4-FFF2-40B4-BE49-F238E27FC236}">
                <a16:creationId xmlns:a16="http://schemas.microsoft.com/office/drawing/2014/main" id="{05803131-C07D-D740-B1E8-00E9206D4F9E}"/>
              </a:ext>
            </a:extLst>
          </p:cNvPr>
          <p:cNvCxnSpPr>
            <a:cxnSpLocks/>
            <a:stCxn id="69" idx="3"/>
            <a:endCxn id="65" idx="2"/>
          </p:cNvCxnSpPr>
          <p:nvPr/>
        </p:nvCxnSpPr>
        <p:spPr bwMode="gray">
          <a:xfrm rot="16200000" flipV="1">
            <a:off x="5119173" y="3942826"/>
            <a:ext cx="429463" cy="2563187"/>
          </a:xfrm>
          <a:prstGeom prst="bentConnector3">
            <a:avLst>
              <a:gd name="adj1" fmla="val 45564"/>
            </a:avLst>
          </a:prstGeom>
          <a:ln w="9525" cap="rnd">
            <a:solidFill>
              <a:srgbClr val="B4B8BC"/>
            </a:solidFill>
            <a:prstDash val="sysDash"/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winkelte Verbindung 155">
            <a:extLst>
              <a:ext uri="{FF2B5EF4-FFF2-40B4-BE49-F238E27FC236}">
                <a16:creationId xmlns:a16="http://schemas.microsoft.com/office/drawing/2014/main" id="{66FA9662-1AB3-FD49-8773-DACF74B37E66}"/>
              </a:ext>
            </a:extLst>
          </p:cNvPr>
          <p:cNvCxnSpPr>
            <a:cxnSpLocks/>
            <a:stCxn id="69" idx="3"/>
            <a:endCxn id="64" idx="2"/>
          </p:cNvCxnSpPr>
          <p:nvPr/>
        </p:nvCxnSpPr>
        <p:spPr bwMode="gray">
          <a:xfrm rot="16200000" flipV="1">
            <a:off x="5973570" y="4797223"/>
            <a:ext cx="429463" cy="854393"/>
          </a:xfrm>
          <a:prstGeom prst="bentConnector3">
            <a:avLst>
              <a:gd name="adj1" fmla="val 45564"/>
            </a:avLst>
          </a:prstGeom>
          <a:ln w="9525" cap="rnd">
            <a:solidFill>
              <a:srgbClr val="B4B8BC"/>
            </a:solidFill>
            <a:prstDash val="sysDash"/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winkelte Verbindung 155">
            <a:extLst>
              <a:ext uri="{FF2B5EF4-FFF2-40B4-BE49-F238E27FC236}">
                <a16:creationId xmlns:a16="http://schemas.microsoft.com/office/drawing/2014/main" id="{29424D8F-2D6A-8249-801C-2952EE3BAC55}"/>
              </a:ext>
            </a:extLst>
          </p:cNvPr>
          <p:cNvCxnSpPr>
            <a:cxnSpLocks/>
            <a:stCxn id="69" idx="3"/>
            <a:endCxn id="63" idx="2"/>
          </p:cNvCxnSpPr>
          <p:nvPr/>
        </p:nvCxnSpPr>
        <p:spPr bwMode="gray">
          <a:xfrm rot="5400000" flipH="1" flipV="1">
            <a:off x="6827966" y="4797220"/>
            <a:ext cx="429463" cy="854400"/>
          </a:xfrm>
          <a:prstGeom prst="bentConnector3">
            <a:avLst>
              <a:gd name="adj1" fmla="val 45564"/>
            </a:avLst>
          </a:prstGeom>
          <a:ln w="9525" cap="rnd">
            <a:solidFill>
              <a:srgbClr val="B4B8BC"/>
            </a:solidFill>
            <a:prstDash val="sysDash"/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winkelte Verbindung 155">
            <a:extLst>
              <a:ext uri="{FF2B5EF4-FFF2-40B4-BE49-F238E27FC236}">
                <a16:creationId xmlns:a16="http://schemas.microsoft.com/office/drawing/2014/main" id="{9E1F222A-B429-7C4B-8B61-3FE19B288959}"/>
              </a:ext>
            </a:extLst>
          </p:cNvPr>
          <p:cNvCxnSpPr>
            <a:cxnSpLocks/>
            <a:stCxn id="69" idx="3"/>
            <a:endCxn id="62" idx="2"/>
          </p:cNvCxnSpPr>
          <p:nvPr/>
        </p:nvCxnSpPr>
        <p:spPr bwMode="gray">
          <a:xfrm rot="5400000" flipH="1" flipV="1">
            <a:off x="7682361" y="3942825"/>
            <a:ext cx="429463" cy="2563190"/>
          </a:xfrm>
          <a:prstGeom prst="bentConnector3">
            <a:avLst>
              <a:gd name="adj1" fmla="val 45564"/>
            </a:avLst>
          </a:prstGeom>
          <a:ln w="9525" cap="rnd">
            <a:solidFill>
              <a:srgbClr val="B4B8BC"/>
            </a:solidFill>
            <a:prstDash val="sysDash"/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F332514D-A397-0940-83F5-EE5D94A37DD5}"/>
              </a:ext>
            </a:extLst>
          </p:cNvPr>
          <p:cNvSpPr/>
          <p:nvPr/>
        </p:nvSpPr>
        <p:spPr>
          <a:xfrm>
            <a:off x="1914276" y="1280002"/>
            <a:ext cx="197657" cy="1462608"/>
          </a:xfrm>
          <a:prstGeom prst="leftBrace">
            <a:avLst>
              <a:gd name="adj1" fmla="val 44786"/>
              <a:gd name="adj2" fmla="val 51786"/>
            </a:avLst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2A323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DED2473-FEDC-BD43-8CB6-99B3E031B26A}"/>
              </a:ext>
            </a:extLst>
          </p:cNvPr>
          <p:cNvSpPr/>
          <p:nvPr/>
        </p:nvSpPr>
        <p:spPr>
          <a:xfrm>
            <a:off x="345216" y="1556945"/>
            <a:ext cx="470662" cy="90872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FINANCIAL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PERSPECTIVE</a:t>
            </a:r>
          </a:p>
        </p:txBody>
      </p:sp>
      <p:sp>
        <p:nvSpPr>
          <p:cNvPr id="103" name="Left Brace 102">
            <a:extLst>
              <a:ext uri="{FF2B5EF4-FFF2-40B4-BE49-F238E27FC236}">
                <a16:creationId xmlns:a16="http://schemas.microsoft.com/office/drawing/2014/main" id="{FE2567DD-6BD6-3F49-B730-AD279B9AFB9C}"/>
              </a:ext>
            </a:extLst>
          </p:cNvPr>
          <p:cNvSpPr/>
          <p:nvPr/>
        </p:nvSpPr>
        <p:spPr>
          <a:xfrm>
            <a:off x="1909447" y="2790007"/>
            <a:ext cx="197657" cy="1185665"/>
          </a:xfrm>
          <a:prstGeom prst="leftBrace">
            <a:avLst>
              <a:gd name="adj1" fmla="val 44786"/>
              <a:gd name="adj2" fmla="val 51786"/>
            </a:avLst>
          </a:prstGeom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2A323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C1E82EA-B08C-B349-857C-3377152982A5}"/>
              </a:ext>
            </a:extLst>
          </p:cNvPr>
          <p:cNvSpPr/>
          <p:nvPr/>
        </p:nvSpPr>
        <p:spPr>
          <a:xfrm>
            <a:off x="339197" y="2954604"/>
            <a:ext cx="470662" cy="90872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CUSTOMER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PERSPECTIVE</a:t>
            </a:r>
          </a:p>
        </p:txBody>
      </p:sp>
      <p:sp>
        <p:nvSpPr>
          <p:cNvPr id="105" name="Left Brace 104">
            <a:extLst>
              <a:ext uri="{FF2B5EF4-FFF2-40B4-BE49-F238E27FC236}">
                <a16:creationId xmlns:a16="http://schemas.microsoft.com/office/drawing/2014/main" id="{909278B2-BBCA-A847-BA30-22CDDC9EEA83}"/>
              </a:ext>
            </a:extLst>
          </p:cNvPr>
          <p:cNvSpPr/>
          <p:nvPr/>
        </p:nvSpPr>
        <p:spPr>
          <a:xfrm>
            <a:off x="1920207" y="4023069"/>
            <a:ext cx="197657" cy="1185665"/>
          </a:xfrm>
          <a:prstGeom prst="leftBrace">
            <a:avLst>
              <a:gd name="adj1" fmla="val 44786"/>
              <a:gd name="adj2" fmla="val 51786"/>
            </a:avLst>
          </a:prstGeom>
          <a:ln w="1905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2A323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2831AB1-9F4C-1148-9512-BA5CC84BA06D}"/>
              </a:ext>
            </a:extLst>
          </p:cNvPr>
          <p:cNvSpPr/>
          <p:nvPr/>
        </p:nvSpPr>
        <p:spPr>
          <a:xfrm>
            <a:off x="349957" y="4187666"/>
            <a:ext cx="470662" cy="90872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INTERNAL 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PERSPECTIVE</a:t>
            </a:r>
          </a:p>
        </p:txBody>
      </p:sp>
      <p:sp>
        <p:nvSpPr>
          <p:cNvPr id="107" name="Left Brace 106">
            <a:extLst>
              <a:ext uri="{FF2B5EF4-FFF2-40B4-BE49-F238E27FC236}">
                <a16:creationId xmlns:a16="http://schemas.microsoft.com/office/drawing/2014/main" id="{4F7EA86D-725F-2041-B05E-8E83B443C384}"/>
              </a:ext>
            </a:extLst>
          </p:cNvPr>
          <p:cNvSpPr/>
          <p:nvPr/>
        </p:nvSpPr>
        <p:spPr>
          <a:xfrm>
            <a:off x="1917154" y="5256131"/>
            <a:ext cx="197657" cy="1185665"/>
          </a:xfrm>
          <a:prstGeom prst="leftBrace">
            <a:avLst>
              <a:gd name="adj1" fmla="val 44786"/>
              <a:gd name="adj2" fmla="val 51786"/>
            </a:avLst>
          </a:prstGeom>
          <a:ln w="1905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2A323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FC2C54B-BFB3-5F44-B180-9A6372204CF9}"/>
              </a:ext>
            </a:extLst>
          </p:cNvPr>
          <p:cNvSpPr/>
          <p:nvPr/>
        </p:nvSpPr>
        <p:spPr>
          <a:xfrm>
            <a:off x="346904" y="5420728"/>
            <a:ext cx="470662" cy="90872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&amp; GROWTH</a:t>
            </a:r>
          </a:p>
        </p:txBody>
      </p:sp>
    </p:spTree>
    <p:extLst>
      <p:ext uri="{BB962C8B-B14F-4D97-AF65-F5344CB8AC3E}">
        <p14:creationId xmlns:p14="http://schemas.microsoft.com/office/powerpoint/2010/main" val="319258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252">
            <a:extLst>
              <a:ext uri="{FF2B5EF4-FFF2-40B4-BE49-F238E27FC236}">
                <a16:creationId xmlns:a16="http://schemas.microsoft.com/office/drawing/2014/main" id="{F838D5BC-ED85-4D49-8166-9CBAE62C8B27}"/>
              </a:ext>
            </a:extLst>
          </p:cNvPr>
          <p:cNvSpPr/>
          <p:nvPr/>
        </p:nvSpPr>
        <p:spPr bwMode="gray">
          <a:xfrm>
            <a:off x="4920043" y="2613793"/>
            <a:ext cx="2365909" cy="2432475"/>
          </a:xfrm>
          <a:prstGeom prst="ellipse">
            <a:avLst/>
          </a:prstGeom>
          <a:solidFill>
            <a:srgbClr val="F2F4F3"/>
          </a:solidFill>
          <a:ln w="635000">
            <a:solidFill>
              <a:schemeClr val="bg1"/>
            </a:solidFill>
          </a:ln>
          <a:effectLst>
            <a:innerShdw blurRad="1016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1040"/>
              </a:lnSpc>
            </a:pPr>
            <a:endParaRPr lang="en-US" sz="7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hteck 252">
            <a:extLst>
              <a:ext uri="{FF2B5EF4-FFF2-40B4-BE49-F238E27FC236}">
                <a16:creationId xmlns:a16="http://schemas.microsoft.com/office/drawing/2014/main" id="{017FA34C-379B-904F-B911-9062CAC019F3}"/>
              </a:ext>
            </a:extLst>
          </p:cNvPr>
          <p:cNvSpPr/>
          <p:nvPr/>
        </p:nvSpPr>
        <p:spPr bwMode="gray">
          <a:xfrm>
            <a:off x="5213624" y="2915341"/>
            <a:ext cx="1776879" cy="1826872"/>
          </a:xfrm>
          <a:prstGeom prst="ellipse">
            <a:avLst/>
          </a:prstGeom>
          <a:noFill/>
          <a:ln w="381000">
            <a:gradFill flip="none" rotWithShape="1">
              <a:gsLst>
                <a:gs pos="27000">
                  <a:srgbClr val="41CC74">
                    <a:alpha val="19000"/>
                  </a:srgbClr>
                </a:gs>
                <a:gs pos="1000">
                  <a:srgbClr val="00C1C8">
                    <a:alpha val="14000"/>
                  </a:srgbClr>
                </a:gs>
                <a:gs pos="100000">
                  <a:srgbClr val="03B4ED">
                    <a:alpha val="28000"/>
                  </a:srgbClr>
                </a:gs>
                <a:gs pos="85000">
                  <a:srgbClr val="7499CA">
                    <a:alpha val="13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innerShdw blurRad="1016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1040"/>
              </a:lnSpc>
            </a:pPr>
            <a:endParaRPr lang="en-US" sz="7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A219E9-14C6-4042-B9D0-0A534814F674}"/>
              </a:ext>
            </a:extLst>
          </p:cNvPr>
          <p:cNvSpPr/>
          <p:nvPr/>
        </p:nvSpPr>
        <p:spPr>
          <a:xfrm>
            <a:off x="0" y="0"/>
            <a:ext cx="121896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ashboard">
            <a:extLst>
              <a:ext uri="{FF2B5EF4-FFF2-40B4-BE49-F238E27FC236}">
                <a16:creationId xmlns:a16="http://schemas.microsoft.com/office/drawing/2014/main" id="{F122B994-AB9A-CB41-858C-9C82D8A1E8AD}"/>
              </a:ext>
            </a:extLst>
          </p:cNvPr>
          <p:cNvSpPr txBox="1"/>
          <p:nvPr/>
        </p:nvSpPr>
        <p:spPr>
          <a:xfrm>
            <a:off x="1719027" y="311501"/>
            <a:ext cx="87515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POSITION OF </a:t>
            </a:r>
            <a:r>
              <a:rPr lang="en-US" sz="1800" b="1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BALANCED SCORECARD </a:t>
            </a: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WITHIN COMPANY PROCESSES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671EAA-4F7F-B046-B991-07ECF1BDB71D}"/>
              </a:ext>
            </a:extLst>
          </p:cNvPr>
          <p:cNvGrpSpPr/>
          <p:nvPr/>
        </p:nvGrpSpPr>
        <p:grpSpPr>
          <a:xfrm>
            <a:off x="5587977" y="3287403"/>
            <a:ext cx="1046376" cy="1075816"/>
            <a:chOff x="2476343" y="3627163"/>
            <a:chExt cx="720000" cy="720000"/>
          </a:xfrm>
        </p:grpSpPr>
        <p:sp>
          <p:nvSpPr>
            <p:cNvPr id="33" name="Pfeil in vier Richtungen 225">
              <a:extLst>
                <a:ext uri="{FF2B5EF4-FFF2-40B4-BE49-F238E27FC236}">
                  <a16:creationId xmlns:a16="http://schemas.microsoft.com/office/drawing/2014/main" id="{1E28EDB1-A7B3-384C-A8FF-9C9B54A1B1A9}"/>
                </a:ext>
              </a:extLst>
            </p:cNvPr>
            <p:cNvSpPr/>
            <p:nvPr/>
          </p:nvSpPr>
          <p:spPr bwMode="gray">
            <a:xfrm>
              <a:off x="2476343" y="3627163"/>
              <a:ext cx="720000" cy="720000"/>
            </a:xfrm>
            <a:prstGeom prst="quadArrow">
              <a:avLst>
                <a:gd name="adj1" fmla="val 2669"/>
                <a:gd name="adj2" fmla="val 9752"/>
                <a:gd name="adj3" fmla="val 12585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70000"/>
                </a:lnSpc>
              </a:pPr>
              <a:endParaRPr lang="en-US" sz="1200" dirty="0"/>
            </a:p>
          </p:txBody>
        </p:sp>
        <p:sp>
          <p:nvSpPr>
            <p:cNvPr id="34" name="Rechteck 252">
              <a:extLst>
                <a:ext uri="{FF2B5EF4-FFF2-40B4-BE49-F238E27FC236}">
                  <a16:creationId xmlns:a16="http://schemas.microsoft.com/office/drawing/2014/main" id="{1BDF9D94-7C6E-E34E-8607-92E5322DEBA4}"/>
                </a:ext>
              </a:extLst>
            </p:cNvPr>
            <p:cNvSpPr/>
            <p:nvPr/>
          </p:nvSpPr>
          <p:spPr bwMode="gray">
            <a:xfrm>
              <a:off x="2566343" y="3717178"/>
              <a:ext cx="540000" cy="540000"/>
            </a:xfrm>
            <a:prstGeom prst="ellipse">
              <a:avLst/>
            </a:prstGeom>
            <a:solidFill>
              <a:srgbClr val="F2F4F3"/>
            </a:solidFill>
            <a:ln w="63500">
              <a:solidFill>
                <a:schemeClr val="bg1"/>
              </a:solidFill>
            </a:ln>
            <a:effectLst>
              <a:innerShdw blurRad="1016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40"/>
                </a:lnSpc>
              </a:pPr>
              <a:endParaRPr lang="en-US" sz="7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Rechteck 252">
              <a:extLst>
                <a:ext uri="{FF2B5EF4-FFF2-40B4-BE49-F238E27FC236}">
                  <a16:creationId xmlns:a16="http://schemas.microsoft.com/office/drawing/2014/main" id="{78403EA2-CA5F-FC4F-A169-B469E8354D2F}"/>
                </a:ext>
              </a:extLst>
            </p:cNvPr>
            <p:cNvSpPr/>
            <p:nvPr/>
          </p:nvSpPr>
          <p:spPr bwMode="gray">
            <a:xfrm>
              <a:off x="2717244" y="3868832"/>
              <a:ext cx="235079" cy="235079"/>
            </a:xfrm>
            <a:prstGeom prst="ellipse">
              <a:avLst/>
            </a:prstGeom>
            <a:solidFill>
              <a:srgbClr val="B4B8BC"/>
            </a:solidFill>
            <a:ln w="22225">
              <a:noFill/>
            </a:ln>
            <a:effectLst>
              <a:outerShdw blurRad="279400" sx="63000" sy="63000" algn="ctr" rotWithShape="0">
                <a:schemeClr val="tx2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40"/>
                </a:lnSpc>
              </a:pPr>
              <a:endParaRPr lang="en-US" sz="7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0" name="Pfeil nach rechts 5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EEB406-CA6E-C949-B2B2-58A2DE91C94F}"/>
              </a:ext>
            </a:extLst>
          </p:cNvPr>
          <p:cNvSpPr/>
          <p:nvPr/>
        </p:nvSpPr>
        <p:spPr bwMode="gray">
          <a:xfrm>
            <a:off x="5540071" y="1628776"/>
            <a:ext cx="1142513" cy="1225248"/>
          </a:xfrm>
          <a:prstGeom prst="roundRect">
            <a:avLst>
              <a:gd name="adj" fmla="val 23227"/>
            </a:avLst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wrap="none" lIns="0" tIns="36000" rIns="0" bIns="0" anchor="ctr"/>
          <a:lstStyle/>
          <a:p>
            <a:pPr algn="ctr" defTabSz="801688" eaLnBrk="0" hangingPunct="0">
              <a:lnSpc>
                <a:spcPct val="80000"/>
              </a:lnSpc>
            </a:pPr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71" name="Pfeil nach rechts 5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E808D0B-5036-C448-93C3-9CAB0798C5D4}"/>
              </a:ext>
            </a:extLst>
          </p:cNvPr>
          <p:cNvSpPr/>
          <p:nvPr/>
        </p:nvSpPr>
        <p:spPr bwMode="gray">
          <a:xfrm>
            <a:off x="7114647" y="3210521"/>
            <a:ext cx="1142513" cy="1225248"/>
          </a:xfrm>
          <a:prstGeom prst="roundRect">
            <a:avLst>
              <a:gd name="adj" fmla="val 23227"/>
            </a:avLst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wrap="none" lIns="0" tIns="36000" rIns="0" bIns="0" anchor="ctr"/>
          <a:lstStyle/>
          <a:p>
            <a:pPr algn="ctr" defTabSz="801688" eaLnBrk="0" hangingPunct="0">
              <a:lnSpc>
                <a:spcPct val="80000"/>
              </a:lnSpc>
            </a:pPr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72" name="Pfeil nach rechts 5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05FA12-A4C9-E04F-9F9D-AEFB94074E6A}"/>
              </a:ext>
            </a:extLst>
          </p:cNvPr>
          <p:cNvSpPr/>
          <p:nvPr/>
        </p:nvSpPr>
        <p:spPr bwMode="gray">
          <a:xfrm>
            <a:off x="5544848" y="4832136"/>
            <a:ext cx="1142513" cy="1225248"/>
          </a:xfrm>
          <a:prstGeom prst="roundRect">
            <a:avLst>
              <a:gd name="adj" fmla="val 23227"/>
            </a:avLst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wrap="none" lIns="0" tIns="36000" rIns="0" bIns="0" anchor="ctr"/>
          <a:lstStyle/>
          <a:p>
            <a:pPr algn="ctr" defTabSz="801688" eaLnBrk="0" hangingPunct="0">
              <a:lnSpc>
                <a:spcPct val="80000"/>
              </a:lnSpc>
            </a:pPr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73" name="Pfeil nach rechts 5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ACE113D-214F-2245-A62A-C54CE2339EC0}"/>
              </a:ext>
            </a:extLst>
          </p:cNvPr>
          <p:cNvSpPr/>
          <p:nvPr/>
        </p:nvSpPr>
        <p:spPr bwMode="gray">
          <a:xfrm>
            <a:off x="3981526" y="3210521"/>
            <a:ext cx="1142513" cy="1225248"/>
          </a:xfrm>
          <a:prstGeom prst="roundRect">
            <a:avLst>
              <a:gd name="adj" fmla="val 23227"/>
            </a:avLst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wrap="none" lIns="0" tIns="36000" rIns="0" bIns="0" anchor="ctr"/>
          <a:lstStyle/>
          <a:p>
            <a:pPr algn="ctr" defTabSz="801688" eaLnBrk="0" hangingPunct="0">
              <a:lnSpc>
                <a:spcPct val="80000"/>
              </a:lnSpc>
            </a:pPr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74" name="Rechteck 45">
            <a:extLst>
              <a:ext uri="{FF2B5EF4-FFF2-40B4-BE49-F238E27FC236}">
                <a16:creationId xmlns:a16="http://schemas.microsoft.com/office/drawing/2014/main" id="{22F4F02A-7B8A-164F-9EDA-AA94AD203229}"/>
              </a:ext>
            </a:extLst>
          </p:cNvPr>
          <p:cNvSpPr/>
          <p:nvPr/>
        </p:nvSpPr>
        <p:spPr bwMode="gray">
          <a:xfrm>
            <a:off x="8527051" y="3285433"/>
            <a:ext cx="1133034" cy="1075425"/>
          </a:xfrm>
          <a:prstGeom prst="roundRect">
            <a:avLst/>
          </a:prstGeom>
          <a:solidFill>
            <a:srgbClr val="F2F4F3"/>
          </a:solidFill>
          <a:ln w="63500">
            <a:solidFill>
              <a:schemeClr val="bg1"/>
            </a:solidFill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>
              <a:lnSpc>
                <a:spcPts val="1640"/>
              </a:lnSpc>
            </a:pPr>
            <a:r>
              <a:rPr lang="en-US" sz="800" noProof="1">
                <a:solidFill>
                  <a:schemeClr val="tx1"/>
                </a:solidFill>
                <a:latin typeface="Century Gothic" panose="020B0502020202020204" pitchFamily="34" charset="0"/>
              </a:rPr>
              <a:t>Implementation</a:t>
            </a:r>
          </a:p>
        </p:txBody>
      </p:sp>
      <p:sp>
        <p:nvSpPr>
          <p:cNvPr id="75" name="Rechteck 46">
            <a:extLst>
              <a:ext uri="{FF2B5EF4-FFF2-40B4-BE49-F238E27FC236}">
                <a16:creationId xmlns:a16="http://schemas.microsoft.com/office/drawing/2014/main" id="{CE4DECFE-2856-4342-818A-192094E19F60}"/>
              </a:ext>
            </a:extLst>
          </p:cNvPr>
          <p:cNvSpPr/>
          <p:nvPr/>
        </p:nvSpPr>
        <p:spPr bwMode="gray">
          <a:xfrm>
            <a:off x="9901675" y="3283185"/>
            <a:ext cx="1142513" cy="1075428"/>
          </a:xfrm>
          <a:prstGeom prst="roundRect">
            <a:avLst/>
          </a:prstGeom>
          <a:solidFill>
            <a:srgbClr val="F2F4F3"/>
          </a:solidFill>
          <a:ln w="63500">
            <a:solidFill>
              <a:schemeClr val="bg1"/>
            </a:solidFill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>
              <a:lnSpc>
                <a:spcPts val="1640"/>
              </a:lnSpc>
            </a:pPr>
            <a:r>
              <a:rPr lang="en-US" sz="800" noProof="1">
                <a:solidFill>
                  <a:schemeClr val="tx1"/>
                </a:solidFill>
                <a:latin typeface="Century Gothic" panose="020B0502020202020204" pitchFamily="34" charset="0"/>
              </a:rPr>
              <a:t>Review of target achievement</a:t>
            </a:r>
          </a:p>
        </p:txBody>
      </p:sp>
      <p:sp>
        <p:nvSpPr>
          <p:cNvPr id="76" name="Rechteck 47">
            <a:extLst>
              <a:ext uri="{FF2B5EF4-FFF2-40B4-BE49-F238E27FC236}">
                <a16:creationId xmlns:a16="http://schemas.microsoft.com/office/drawing/2014/main" id="{462B53DB-3C35-054B-ABAF-26FF268214A2}"/>
              </a:ext>
            </a:extLst>
          </p:cNvPr>
          <p:cNvSpPr/>
          <p:nvPr/>
        </p:nvSpPr>
        <p:spPr bwMode="gray">
          <a:xfrm>
            <a:off x="1208772" y="3285430"/>
            <a:ext cx="1142513" cy="1075425"/>
          </a:xfrm>
          <a:prstGeom prst="roundRect">
            <a:avLst/>
          </a:prstGeom>
          <a:solidFill>
            <a:srgbClr val="F2F4F3"/>
          </a:solidFill>
          <a:ln w="63500">
            <a:solidFill>
              <a:schemeClr val="bg1"/>
            </a:solidFill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>
              <a:lnSpc>
                <a:spcPts val="1640"/>
              </a:lnSpc>
            </a:pPr>
            <a:r>
              <a:rPr lang="en-US" sz="800" noProof="1">
                <a:solidFill>
                  <a:schemeClr val="tx1"/>
                </a:solidFill>
                <a:latin typeface="Century Gothic" panose="020B0502020202020204" pitchFamily="34" charset="0"/>
              </a:rPr>
              <a:t>Defining Goals</a:t>
            </a:r>
          </a:p>
        </p:txBody>
      </p:sp>
      <p:sp>
        <p:nvSpPr>
          <p:cNvPr id="77" name="Rechteck 48">
            <a:extLst>
              <a:ext uri="{FF2B5EF4-FFF2-40B4-BE49-F238E27FC236}">
                <a16:creationId xmlns:a16="http://schemas.microsoft.com/office/drawing/2014/main" id="{8C55CA8B-0D15-A24E-9838-02BE8D228080}"/>
              </a:ext>
            </a:extLst>
          </p:cNvPr>
          <p:cNvSpPr/>
          <p:nvPr/>
        </p:nvSpPr>
        <p:spPr bwMode="gray">
          <a:xfrm>
            <a:off x="2544107" y="3285433"/>
            <a:ext cx="1142513" cy="1075426"/>
          </a:xfrm>
          <a:prstGeom prst="roundRect">
            <a:avLst/>
          </a:prstGeom>
          <a:solidFill>
            <a:srgbClr val="F2F4F3"/>
          </a:solidFill>
          <a:ln w="63500">
            <a:solidFill>
              <a:schemeClr val="bg1"/>
            </a:solidFill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>
              <a:lnSpc>
                <a:spcPts val="1640"/>
              </a:lnSpc>
            </a:pPr>
            <a:r>
              <a:rPr lang="en-US" sz="800" noProof="1">
                <a:solidFill>
                  <a:schemeClr val="tx1"/>
                </a:solidFill>
                <a:latin typeface="Century Gothic" panose="020B0502020202020204" pitchFamily="34" charset="0"/>
              </a:rPr>
              <a:t>Business Strategy</a:t>
            </a:r>
          </a:p>
        </p:txBody>
      </p:sp>
      <p:sp>
        <p:nvSpPr>
          <p:cNvPr id="78" name="Rechteck 41">
            <a:extLst>
              <a:ext uri="{FF2B5EF4-FFF2-40B4-BE49-F238E27FC236}">
                <a16:creationId xmlns:a16="http://schemas.microsoft.com/office/drawing/2014/main" id="{AF75531F-9F7C-C34D-9E53-18737D32D166}"/>
              </a:ext>
            </a:extLst>
          </p:cNvPr>
          <p:cNvSpPr/>
          <p:nvPr/>
        </p:nvSpPr>
        <p:spPr bwMode="gray">
          <a:xfrm>
            <a:off x="3885370" y="3285434"/>
            <a:ext cx="1332000" cy="1075427"/>
          </a:xfrm>
          <a:prstGeom prst="roundRect">
            <a:avLst/>
          </a:prstGeom>
          <a:gradFill flip="none" rotWithShape="1">
            <a:gsLst>
              <a:gs pos="0">
                <a:srgbClr val="AAB8CA"/>
              </a:gs>
              <a:gs pos="87000">
                <a:schemeClr val="accent1"/>
              </a:gs>
            </a:gsLst>
            <a:lin ang="18900000" scaled="1"/>
            <a:tileRect/>
          </a:gradFill>
          <a:ln>
            <a:noFill/>
          </a:ln>
          <a:effectLst>
            <a:outerShdw blurRad="127000" dist="38100" dir="2700000" algn="tl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40"/>
              </a:lnSpc>
              <a:spcAft>
                <a:spcPts val="400"/>
              </a:spcAft>
            </a:pPr>
            <a:r>
              <a:rPr lang="en-US" sz="900" b="1" spc="20" dirty="0">
                <a:solidFill>
                  <a:schemeClr val="bg1"/>
                </a:solidFill>
                <a:latin typeface="Century Gothic" panose="020B0502020202020204" pitchFamily="34" charset="0"/>
              </a:rPr>
              <a:t>CUSTOMER PERSPECTIVE</a:t>
            </a:r>
          </a:p>
        </p:txBody>
      </p:sp>
      <p:sp>
        <p:nvSpPr>
          <p:cNvPr id="79" name="Rechteck 42">
            <a:extLst>
              <a:ext uri="{FF2B5EF4-FFF2-40B4-BE49-F238E27FC236}">
                <a16:creationId xmlns:a16="http://schemas.microsoft.com/office/drawing/2014/main" id="{B7DE6686-5D9A-A24D-A736-1A2978DF5166}"/>
              </a:ext>
            </a:extLst>
          </p:cNvPr>
          <p:cNvSpPr/>
          <p:nvPr/>
        </p:nvSpPr>
        <p:spPr bwMode="gray">
          <a:xfrm>
            <a:off x="7019903" y="3285432"/>
            <a:ext cx="1332000" cy="1075427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3"/>
              </a:gs>
            </a:gsLst>
            <a:lin ang="18900000" scaled="1"/>
            <a:tileRect/>
          </a:gradFill>
          <a:ln>
            <a:noFill/>
          </a:ln>
          <a:effectLst>
            <a:outerShdw blurRad="127000" dist="38100" dir="2700000" algn="tl" rotWithShape="0">
              <a:schemeClr val="accent3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40"/>
              </a:lnSpc>
              <a:spcAft>
                <a:spcPts val="400"/>
              </a:spcAft>
            </a:pPr>
            <a:r>
              <a:rPr lang="en-US" sz="900" b="1" spc="20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&amp; GROWTH PERSPECTIVE</a:t>
            </a:r>
          </a:p>
        </p:txBody>
      </p:sp>
      <p:sp>
        <p:nvSpPr>
          <p:cNvPr id="80" name="Rechteck 43">
            <a:extLst>
              <a:ext uri="{FF2B5EF4-FFF2-40B4-BE49-F238E27FC236}">
                <a16:creationId xmlns:a16="http://schemas.microsoft.com/office/drawing/2014/main" id="{62B852FD-8F12-2246-9A90-1F8E037C9362}"/>
              </a:ext>
            </a:extLst>
          </p:cNvPr>
          <p:cNvSpPr/>
          <p:nvPr/>
        </p:nvSpPr>
        <p:spPr bwMode="gray">
          <a:xfrm>
            <a:off x="5439814" y="4907047"/>
            <a:ext cx="1332000" cy="1075427"/>
          </a:xfrm>
          <a:prstGeom prst="roundRect">
            <a:avLst/>
          </a:prstGeom>
          <a:gradFill flip="none" rotWithShape="1">
            <a:gsLst>
              <a:gs pos="0">
                <a:schemeClr val="accent3"/>
              </a:gs>
              <a:gs pos="75000">
                <a:schemeClr val="accent4"/>
              </a:gs>
            </a:gsLst>
            <a:lin ang="18900000" scaled="1"/>
            <a:tileRect/>
          </a:gradFill>
          <a:ln>
            <a:noFill/>
          </a:ln>
          <a:effectLst>
            <a:outerShdw blurRad="127000" dist="38100" dir="2700000" algn="tl" rotWithShape="0">
              <a:schemeClr val="accent4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40"/>
              </a:lnSpc>
              <a:spcAft>
                <a:spcPts val="400"/>
              </a:spcAft>
            </a:pPr>
            <a:r>
              <a:rPr lang="en-US" sz="900" b="1" spc="20" dirty="0">
                <a:solidFill>
                  <a:schemeClr val="bg1"/>
                </a:solidFill>
                <a:latin typeface="Century Gothic" panose="020B0502020202020204" pitchFamily="34" charset="0"/>
              </a:rPr>
              <a:t>FINANCIAL PERSPECTIVE</a:t>
            </a:r>
          </a:p>
        </p:txBody>
      </p:sp>
      <p:sp>
        <p:nvSpPr>
          <p:cNvPr id="81" name="Rechteck 44">
            <a:extLst>
              <a:ext uri="{FF2B5EF4-FFF2-40B4-BE49-F238E27FC236}">
                <a16:creationId xmlns:a16="http://schemas.microsoft.com/office/drawing/2014/main" id="{5073189B-A7EC-384D-8F12-EF0B2BFFC88B}"/>
              </a:ext>
            </a:extLst>
          </p:cNvPr>
          <p:cNvSpPr/>
          <p:nvPr/>
        </p:nvSpPr>
        <p:spPr bwMode="gray">
          <a:xfrm>
            <a:off x="5439814" y="1703689"/>
            <a:ext cx="1332000" cy="1075427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87000">
                <a:schemeClr val="accent2"/>
              </a:gs>
            </a:gsLst>
            <a:lin ang="18900000" scaled="1"/>
            <a:tileRect/>
          </a:gradFill>
          <a:ln>
            <a:noFill/>
          </a:ln>
          <a:effectLst>
            <a:outerShdw blurRad="127000" dist="38100" dir="2700000" algn="tl" rotWithShape="0">
              <a:schemeClr val="accent2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40"/>
              </a:lnSpc>
              <a:spcAft>
                <a:spcPts val="400"/>
              </a:spcAft>
            </a:pPr>
            <a:r>
              <a:rPr lang="en-US" sz="900" b="1" spc="20" dirty="0">
                <a:solidFill>
                  <a:schemeClr val="bg1"/>
                </a:solidFill>
                <a:latin typeface="Century Gothic" panose="020B0502020202020204" pitchFamily="34" charset="0"/>
              </a:rPr>
              <a:t>INTERNAL PERSPECTIVE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3F4802-8DA5-B74B-BD6B-05E2E3FD6197}"/>
              </a:ext>
            </a:extLst>
          </p:cNvPr>
          <p:cNvGrpSpPr/>
          <p:nvPr/>
        </p:nvGrpSpPr>
        <p:grpSpPr>
          <a:xfrm>
            <a:off x="4499780" y="1854234"/>
            <a:ext cx="3192782" cy="3988009"/>
            <a:chOff x="4499780" y="1854234"/>
            <a:chExt cx="3192782" cy="3988009"/>
          </a:xfrm>
        </p:grpSpPr>
        <p:sp>
          <p:nvSpPr>
            <p:cNvPr id="86" name="Bogen 37">
              <a:extLst>
                <a:ext uri="{FF2B5EF4-FFF2-40B4-BE49-F238E27FC236}">
                  <a16:creationId xmlns:a16="http://schemas.microsoft.com/office/drawing/2014/main" id="{ABA3232C-DC6F-8849-8830-5E431412E7EC}"/>
                </a:ext>
              </a:extLst>
            </p:cNvPr>
            <p:cNvSpPr/>
            <p:nvPr/>
          </p:nvSpPr>
          <p:spPr bwMode="gray">
            <a:xfrm rot="2996878">
              <a:off x="6324912" y="2371293"/>
              <a:ext cx="1884710" cy="850591"/>
            </a:xfrm>
            <a:prstGeom prst="arc">
              <a:avLst>
                <a:gd name="adj1" fmla="val 11963150"/>
                <a:gd name="adj2" fmla="val 20080677"/>
              </a:avLst>
            </a:prstGeom>
            <a:ln w="25400" cap="rnd">
              <a:gradFill flip="none" rotWithShape="1">
                <a:gsLst>
                  <a:gs pos="24000">
                    <a:srgbClr val="00C1C8"/>
                  </a:gs>
                  <a:gs pos="93000">
                    <a:srgbClr val="03B4ED"/>
                  </a:gs>
                </a:gsLst>
                <a:lin ang="13500000" scaled="1"/>
                <a:tileRect/>
              </a:gradFill>
              <a:prstDash val="solid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7" name="Bogen 38">
              <a:extLst>
                <a:ext uri="{FF2B5EF4-FFF2-40B4-BE49-F238E27FC236}">
                  <a16:creationId xmlns:a16="http://schemas.microsoft.com/office/drawing/2014/main" id="{90D10BE4-E63C-894D-AE5B-8DED3D62ACE0}"/>
                </a:ext>
              </a:extLst>
            </p:cNvPr>
            <p:cNvSpPr/>
            <p:nvPr/>
          </p:nvSpPr>
          <p:spPr bwMode="gray">
            <a:xfrm rot="13580896">
              <a:off x="3993689" y="4564375"/>
              <a:ext cx="1884710" cy="671026"/>
            </a:xfrm>
            <a:prstGeom prst="arc">
              <a:avLst>
                <a:gd name="adj1" fmla="val 11831831"/>
                <a:gd name="adj2" fmla="val 20560196"/>
              </a:avLst>
            </a:prstGeom>
            <a:ln w="25400" cap="rnd">
              <a:gradFill flip="none" rotWithShape="1">
                <a:gsLst>
                  <a:gs pos="7000">
                    <a:srgbClr val="7499CA"/>
                  </a:gs>
                  <a:gs pos="100000">
                    <a:srgbClr val="41CC74"/>
                  </a:gs>
                </a:gsLst>
                <a:lin ang="13500000" scaled="1"/>
                <a:tileRect/>
              </a:gradFill>
              <a:prstDash val="solid"/>
              <a:headEnd type="arrow" w="med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8" name="Bogen 40">
              <a:extLst>
                <a:ext uri="{FF2B5EF4-FFF2-40B4-BE49-F238E27FC236}">
                  <a16:creationId xmlns:a16="http://schemas.microsoft.com/office/drawing/2014/main" id="{5B405A78-C475-C447-8C2F-FEDACF4C8F9C}"/>
                </a:ext>
              </a:extLst>
            </p:cNvPr>
            <p:cNvSpPr/>
            <p:nvPr/>
          </p:nvSpPr>
          <p:spPr bwMode="gray">
            <a:xfrm rot="18603122" flipH="1">
              <a:off x="4058704" y="2356010"/>
              <a:ext cx="1884710" cy="1002558"/>
            </a:xfrm>
            <a:prstGeom prst="arc">
              <a:avLst>
                <a:gd name="adj1" fmla="val 12211155"/>
                <a:gd name="adj2" fmla="val 19674514"/>
              </a:avLst>
            </a:prstGeom>
            <a:ln w="25400" cap="rnd">
              <a:gradFill flip="none" rotWithShape="1">
                <a:gsLst>
                  <a:gs pos="100000">
                    <a:srgbClr val="2E98D0"/>
                  </a:gs>
                  <a:gs pos="38000">
                    <a:srgbClr val="7499CA"/>
                  </a:gs>
                </a:gsLst>
                <a:lin ang="13500000" scaled="1"/>
                <a:tileRect/>
              </a:gradFill>
              <a:prstDash val="solid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9" name="Bogen 49">
              <a:extLst>
                <a:ext uri="{FF2B5EF4-FFF2-40B4-BE49-F238E27FC236}">
                  <a16:creationId xmlns:a16="http://schemas.microsoft.com/office/drawing/2014/main" id="{BACA4719-3CC7-2D48-B35A-90C4F161C553}"/>
                </a:ext>
              </a:extLst>
            </p:cNvPr>
            <p:cNvSpPr/>
            <p:nvPr/>
          </p:nvSpPr>
          <p:spPr bwMode="gray">
            <a:xfrm rot="8019104" flipH="1">
              <a:off x="6350017" y="4511395"/>
              <a:ext cx="1884710" cy="733002"/>
            </a:xfrm>
            <a:prstGeom prst="arc">
              <a:avLst>
                <a:gd name="adj1" fmla="val 11882083"/>
                <a:gd name="adj2" fmla="val 20409395"/>
              </a:avLst>
            </a:prstGeom>
            <a:ln w="25400" cap="rnd">
              <a:gradFill flip="none" rotWithShape="1">
                <a:gsLst>
                  <a:gs pos="16000">
                    <a:srgbClr val="41CC74"/>
                  </a:gs>
                  <a:gs pos="86000">
                    <a:srgbClr val="00C1C8"/>
                  </a:gs>
                </a:gsLst>
                <a:lin ang="18900000" scaled="1"/>
                <a:tileRect/>
              </a:gradFill>
              <a:prstDash val="solid"/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89A50D4-EF88-5241-91FD-AFA85072876D}"/>
              </a:ext>
            </a:extLst>
          </p:cNvPr>
          <p:cNvGrpSpPr/>
          <p:nvPr/>
        </p:nvGrpSpPr>
        <p:grpSpPr>
          <a:xfrm>
            <a:off x="2292494" y="3731987"/>
            <a:ext cx="233222" cy="177823"/>
            <a:chOff x="2738408" y="3423226"/>
            <a:chExt cx="884257" cy="883745"/>
          </a:xfrm>
          <a:solidFill>
            <a:srgbClr val="B4B8BC"/>
          </a:solidFill>
          <a:effectLst/>
        </p:grpSpPr>
        <p:sp>
          <p:nvSpPr>
            <p:cNvPr id="98" name="Eingekerbter Richtungspfeil 60">
              <a:extLst>
                <a:ext uri="{FF2B5EF4-FFF2-40B4-BE49-F238E27FC236}">
                  <a16:creationId xmlns:a16="http://schemas.microsoft.com/office/drawing/2014/main" id="{AB141E6C-BD58-7E4D-AE4B-C5EED92857C3}"/>
                </a:ext>
              </a:extLst>
            </p:cNvPr>
            <p:cNvSpPr/>
            <p:nvPr/>
          </p:nvSpPr>
          <p:spPr bwMode="gray">
            <a:xfrm>
              <a:off x="2899024" y="3425836"/>
              <a:ext cx="723641" cy="881135"/>
            </a:xfrm>
            <a:prstGeom prst="chevron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99" name="Eingekerbter Richtungspfeil 60">
              <a:extLst>
                <a:ext uri="{FF2B5EF4-FFF2-40B4-BE49-F238E27FC236}">
                  <a16:creationId xmlns:a16="http://schemas.microsoft.com/office/drawing/2014/main" id="{C26C873D-4773-EA42-82D4-B14DEF0D95B2}"/>
                </a:ext>
              </a:extLst>
            </p:cNvPr>
            <p:cNvSpPr/>
            <p:nvPr/>
          </p:nvSpPr>
          <p:spPr bwMode="gray">
            <a:xfrm>
              <a:off x="2738408" y="3423226"/>
              <a:ext cx="723641" cy="881135"/>
            </a:xfrm>
            <a:prstGeom prst="chevron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0EA71C0-1FDD-B245-A55F-6882595D559F}"/>
              </a:ext>
            </a:extLst>
          </p:cNvPr>
          <p:cNvGrpSpPr/>
          <p:nvPr/>
        </p:nvGrpSpPr>
        <p:grpSpPr>
          <a:xfrm>
            <a:off x="3654207" y="3731987"/>
            <a:ext cx="233222" cy="177823"/>
            <a:chOff x="2738408" y="3423226"/>
            <a:chExt cx="884257" cy="883745"/>
          </a:xfrm>
          <a:solidFill>
            <a:srgbClr val="B4B8BC"/>
          </a:solidFill>
          <a:effectLst/>
        </p:grpSpPr>
        <p:sp>
          <p:nvSpPr>
            <p:cNvPr id="102" name="Eingekerbter Richtungspfeil 60">
              <a:extLst>
                <a:ext uri="{FF2B5EF4-FFF2-40B4-BE49-F238E27FC236}">
                  <a16:creationId xmlns:a16="http://schemas.microsoft.com/office/drawing/2014/main" id="{08068BC7-39D7-F040-B12A-D07935362E21}"/>
                </a:ext>
              </a:extLst>
            </p:cNvPr>
            <p:cNvSpPr/>
            <p:nvPr/>
          </p:nvSpPr>
          <p:spPr bwMode="gray">
            <a:xfrm>
              <a:off x="2899024" y="3425836"/>
              <a:ext cx="723641" cy="881135"/>
            </a:xfrm>
            <a:prstGeom prst="chevron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Eingekerbter Richtungspfeil 60">
              <a:extLst>
                <a:ext uri="{FF2B5EF4-FFF2-40B4-BE49-F238E27FC236}">
                  <a16:creationId xmlns:a16="http://schemas.microsoft.com/office/drawing/2014/main" id="{1DF63368-3A35-7443-8649-551A15574D02}"/>
                </a:ext>
              </a:extLst>
            </p:cNvPr>
            <p:cNvSpPr/>
            <p:nvPr/>
          </p:nvSpPr>
          <p:spPr bwMode="gray">
            <a:xfrm>
              <a:off x="2738408" y="3423226"/>
              <a:ext cx="723641" cy="881135"/>
            </a:xfrm>
            <a:prstGeom prst="chevron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5D11774-FC22-8245-B2CC-B02C038A698B}"/>
              </a:ext>
            </a:extLst>
          </p:cNvPr>
          <p:cNvGrpSpPr/>
          <p:nvPr/>
        </p:nvGrpSpPr>
        <p:grpSpPr>
          <a:xfrm>
            <a:off x="8340091" y="3735307"/>
            <a:ext cx="233222" cy="177823"/>
            <a:chOff x="2738408" y="3423226"/>
            <a:chExt cx="884257" cy="883745"/>
          </a:xfrm>
          <a:solidFill>
            <a:srgbClr val="B4B8BC"/>
          </a:solidFill>
          <a:effectLst/>
        </p:grpSpPr>
        <p:sp>
          <p:nvSpPr>
            <p:cNvPr id="105" name="Eingekerbter Richtungspfeil 60">
              <a:extLst>
                <a:ext uri="{FF2B5EF4-FFF2-40B4-BE49-F238E27FC236}">
                  <a16:creationId xmlns:a16="http://schemas.microsoft.com/office/drawing/2014/main" id="{E6DEC50B-3511-CB47-86A2-400056394AD0}"/>
                </a:ext>
              </a:extLst>
            </p:cNvPr>
            <p:cNvSpPr/>
            <p:nvPr/>
          </p:nvSpPr>
          <p:spPr bwMode="gray">
            <a:xfrm>
              <a:off x="2899024" y="3425836"/>
              <a:ext cx="723641" cy="881135"/>
            </a:xfrm>
            <a:prstGeom prst="chevron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106" name="Eingekerbter Richtungspfeil 60">
              <a:extLst>
                <a:ext uri="{FF2B5EF4-FFF2-40B4-BE49-F238E27FC236}">
                  <a16:creationId xmlns:a16="http://schemas.microsoft.com/office/drawing/2014/main" id="{C98C4D49-D7C3-E241-BACB-13BEA441F641}"/>
                </a:ext>
              </a:extLst>
            </p:cNvPr>
            <p:cNvSpPr/>
            <p:nvPr/>
          </p:nvSpPr>
          <p:spPr bwMode="gray">
            <a:xfrm>
              <a:off x="2738408" y="3423226"/>
              <a:ext cx="723641" cy="881135"/>
            </a:xfrm>
            <a:prstGeom prst="chevron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DB159B-6858-4B41-8CDC-CCA386273446}"/>
              </a:ext>
            </a:extLst>
          </p:cNvPr>
          <p:cNvGrpSpPr/>
          <p:nvPr/>
        </p:nvGrpSpPr>
        <p:grpSpPr>
          <a:xfrm>
            <a:off x="9690668" y="3731987"/>
            <a:ext cx="233222" cy="177823"/>
            <a:chOff x="2738408" y="3423226"/>
            <a:chExt cx="884257" cy="883745"/>
          </a:xfrm>
          <a:solidFill>
            <a:srgbClr val="B4B8BC"/>
          </a:solidFill>
          <a:effectLst/>
        </p:grpSpPr>
        <p:sp>
          <p:nvSpPr>
            <p:cNvPr id="108" name="Eingekerbter Richtungspfeil 60">
              <a:extLst>
                <a:ext uri="{FF2B5EF4-FFF2-40B4-BE49-F238E27FC236}">
                  <a16:creationId xmlns:a16="http://schemas.microsoft.com/office/drawing/2014/main" id="{C28AD418-EF54-1547-8199-01AC217026C1}"/>
                </a:ext>
              </a:extLst>
            </p:cNvPr>
            <p:cNvSpPr/>
            <p:nvPr/>
          </p:nvSpPr>
          <p:spPr bwMode="gray">
            <a:xfrm>
              <a:off x="2899024" y="3425836"/>
              <a:ext cx="723641" cy="881135"/>
            </a:xfrm>
            <a:prstGeom prst="chevron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109" name="Eingekerbter Richtungspfeil 60">
              <a:extLst>
                <a:ext uri="{FF2B5EF4-FFF2-40B4-BE49-F238E27FC236}">
                  <a16:creationId xmlns:a16="http://schemas.microsoft.com/office/drawing/2014/main" id="{F7D19737-B9A8-A848-BEAC-4BBB1977DFE5}"/>
                </a:ext>
              </a:extLst>
            </p:cNvPr>
            <p:cNvSpPr/>
            <p:nvPr/>
          </p:nvSpPr>
          <p:spPr bwMode="gray">
            <a:xfrm>
              <a:off x="2738408" y="3423226"/>
              <a:ext cx="723641" cy="881135"/>
            </a:xfrm>
            <a:prstGeom prst="chevron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45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13 0.22871 L -3.33333E-6 -3.33333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3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2721 -0.00209 L -4.79167E-6 4.44444E-6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235 -0.23819 L -3.33333E-6 3.7037E-6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71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2982 -0.0007 L 1.04167E-6 -4.07407E-6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8EEE55-02A7-A64D-853E-C5F750548100}"/>
              </a:ext>
            </a:extLst>
          </p:cNvPr>
          <p:cNvSpPr/>
          <p:nvPr/>
        </p:nvSpPr>
        <p:spPr>
          <a:xfrm>
            <a:off x="0" y="0"/>
            <a:ext cx="121896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shboard">
            <a:extLst>
              <a:ext uri="{FF2B5EF4-FFF2-40B4-BE49-F238E27FC236}">
                <a16:creationId xmlns:a16="http://schemas.microsoft.com/office/drawing/2014/main" id="{7C1D6352-5775-FD4D-AEB8-DA6FDA966C3D}"/>
              </a:ext>
            </a:extLst>
          </p:cNvPr>
          <p:cNvSpPr txBox="1"/>
          <p:nvPr/>
        </p:nvSpPr>
        <p:spPr>
          <a:xfrm>
            <a:off x="1719027" y="311501"/>
            <a:ext cx="87515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APPLICATION OF </a:t>
            </a:r>
            <a:r>
              <a:rPr lang="en-US" sz="1800" b="1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BALANCED SCORECARD </a:t>
            </a: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WITHIN COMPANY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2C7EBE5-F0CD-0C48-B141-353F94F7D725}"/>
              </a:ext>
            </a:extLst>
          </p:cNvPr>
          <p:cNvGrpSpPr/>
          <p:nvPr/>
        </p:nvGrpSpPr>
        <p:grpSpPr>
          <a:xfrm>
            <a:off x="1536516" y="1840083"/>
            <a:ext cx="9118968" cy="4260126"/>
            <a:chOff x="1351605" y="1744862"/>
            <a:chExt cx="9118968" cy="4260126"/>
          </a:xfrm>
        </p:grpSpPr>
        <p:grpSp>
          <p:nvGrpSpPr>
            <p:cNvPr id="21" name="Gruppieren 161">
              <a:extLst>
                <a:ext uri="{FF2B5EF4-FFF2-40B4-BE49-F238E27FC236}">
                  <a16:creationId xmlns:a16="http://schemas.microsoft.com/office/drawing/2014/main" id="{3A54DCF6-B475-E244-9CF3-B42090F097DE}"/>
                </a:ext>
              </a:extLst>
            </p:cNvPr>
            <p:cNvGrpSpPr/>
            <p:nvPr/>
          </p:nvGrpSpPr>
          <p:grpSpPr bwMode="gray">
            <a:xfrm>
              <a:off x="3935268" y="1942862"/>
              <a:ext cx="3930979" cy="3864126"/>
              <a:chOff x="3695460" y="2088723"/>
              <a:chExt cx="4796505" cy="4098990"/>
            </a:xfrm>
          </p:grpSpPr>
          <p:grpSp>
            <p:nvGrpSpPr>
              <p:cNvPr id="106" name="Gruppieren 273">
                <a:extLst>
                  <a:ext uri="{FF2B5EF4-FFF2-40B4-BE49-F238E27FC236}">
                    <a16:creationId xmlns:a16="http://schemas.microsoft.com/office/drawing/2014/main" id="{D8DCDD05-7297-5349-9781-2F7DD6C88A35}"/>
                  </a:ext>
                </a:extLst>
              </p:cNvPr>
              <p:cNvGrpSpPr/>
              <p:nvPr/>
            </p:nvGrpSpPr>
            <p:grpSpPr bwMode="gray">
              <a:xfrm>
                <a:off x="7698595" y="3279664"/>
                <a:ext cx="793370" cy="1711410"/>
                <a:chOff x="7698595" y="3279664"/>
                <a:chExt cx="793370" cy="1711410"/>
              </a:xfrm>
            </p:grpSpPr>
            <p:cxnSp>
              <p:nvCxnSpPr>
                <p:cNvPr id="113" name="Gekrümmte Verbindung 280">
                  <a:extLst>
                    <a:ext uri="{FF2B5EF4-FFF2-40B4-BE49-F238E27FC236}">
                      <a16:creationId xmlns:a16="http://schemas.microsoft.com/office/drawing/2014/main" id="{B1CE224D-1C16-EF43-BCF2-260672F2A46D}"/>
                    </a:ext>
                  </a:extLst>
                </p:cNvPr>
                <p:cNvCxnSpPr/>
                <p:nvPr/>
              </p:nvCxnSpPr>
              <p:spPr bwMode="gray">
                <a:xfrm rot="10800000">
                  <a:off x="8100696" y="3279664"/>
                  <a:ext cx="391269" cy="867874"/>
                </a:xfrm>
                <a:prstGeom prst="curvedConnector2">
                  <a:avLst/>
                </a:prstGeom>
                <a:ln w="19050" cap="rnd">
                  <a:solidFill>
                    <a:srgbClr val="B4B8BC"/>
                  </a:solidFill>
                  <a:prstDash val="sysDash"/>
                  <a:round/>
                  <a:headEnd w="med" len="sm"/>
                  <a:tailEnd type="arrow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Gekrümmte Verbindung 281">
                  <a:extLst>
                    <a:ext uri="{FF2B5EF4-FFF2-40B4-BE49-F238E27FC236}">
                      <a16:creationId xmlns:a16="http://schemas.microsoft.com/office/drawing/2014/main" id="{393E3AAE-79F9-C148-B475-B528B4769F5E}"/>
                    </a:ext>
                  </a:extLst>
                </p:cNvPr>
                <p:cNvCxnSpPr/>
                <p:nvPr/>
              </p:nvCxnSpPr>
              <p:spPr bwMode="gray">
                <a:xfrm rot="10800000" flipV="1">
                  <a:off x="8100696" y="4147537"/>
                  <a:ext cx="391269" cy="843537"/>
                </a:xfrm>
                <a:prstGeom prst="curvedConnector2">
                  <a:avLst/>
                </a:prstGeom>
                <a:ln w="19050" cap="rnd">
                  <a:solidFill>
                    <a:srgbClr val="B4B8BC"/>
                  </a:solidFill>
                  <a:prstDash val="sysDash"/>
                  <a:round/>
                  <a:headEnd w="med" len="sm"/>
                  <a:tailEnd type="arrow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Gerade Verbindung mit Pfeil 282">
                  <a:extLst>
                    <a:ext uri="{FF2B5EF4-FFF2-40B4-BE49-F238E27FC236}">
                      <a16:creationId xmlns:a16="http://schemas.microsoft.com/office/drawing/2014/main" id="{C429A75A-6DF2-4649-805E-70DC7CA78C42}"/>
                    </a:ext>
                  </a:extLst>
                </p:cNvPr>
                <p:cNvCxnSpPr/>
                <p:nvPr/>
              </p:nvCxnSpPr>
              <p:spPr bwMode="gray">
                <a:xfrm flipH="1">
                  <a:off x="7698595" y="4147538"/>
                  <a:ext cx="793369" cy="0"/>
                </a:xfrm>
                <a:prstGeom prst="straightConnector1">
                  <a:avLst/>
                </a:prstGeom>
                <a:ln w="19050" cap="rnd">
                  <a:solidFill>
                    <a:srgbClr val="B4B8BC"/>
                  </a:solidFill>
                  <a:prstDash val="sysDash"/>
                  <a:round/>
                  <a:headEnd w="med" len="sm"/>
                  <a:tailEnd type="arrow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uppieren 274">
                <a:extLst>
                  <a:ext uri="{FF2B5EF4-FFF2-40B4-BE49-F238E27FC236}">
                    <a16:creationId xmlns:a16="http://schemas.microsoft.com/office/drawing/2014/main" id="{5138A73C-A569-F942-833B-EAA0E61C1FD9}"/>
                  </a:ext>
                </a:extLst>
              </p:cNvPr>
              <p:cNvGrpSpPr/>
              <p:nvPr/>
            </p:nvGrpSpPr>
            <p:grpSpPr bwMode="gray">
              <a:xfrm>
                <a:off x="3720676" y="3279664"/>
                <a:ext cx="800172" cy="1711410"/>
                <a:chOff x="7828537" y="3279664"/>
                <a:chExt cx="773549" cy="1711410"/>
              </a:xfrm>
            </p:grpSpPr>
            <p:cxnSp>
              <p:nvCxnSpPr>
                <p:cNvPr id="110" name="Gekrümmte Verbindung 277">
                  <a:extLst>
                    <a:ext uri="{FF2B5EF4-FFF2-40B4-BE49-F238E27FC236}">
                      <a16:creationId xmlns:a16="http://schemas.microsoft.com/office/drawing/2014/main" id="{0CF32C9F-7511-D64C-95A3-AEF1B64BD4D2}"/>
                    </a:ext>
                  </a:extLst>
                </p:cNvPr>
                <p:cNvCxnSpPr/>
                <p:nvPr/>
              </p:nvCxnSpPr>
              <p:spPr bwMode="gray">
                <a:xfrm rot="10800000">
                  <a:off x="8157501" y="3279664"/>
                  <a:ext cx="444584" cy="867874"/>
                </a:xfrm>
                <a:prstGeom prst="curvedConnector2">
                  <a:avLst/>
                </a:prstGeom>
                <a:ln w="19050" cap="rnd">
                  <a:solidFill>
                    <a:srgbClr val="B4B8BC"/>
                  </a:solidFill>
                  <a:prstDash val="sysDash"/>
                  <a:round/>
                  <a:headEnd w="med" len="sm"/>
                  <a:tailEnd type="arrow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Gekrümmte Verbindung 278">
                  <a:extLst>
                    <a:ext uri="{FF2B5EF4-FFF2-40B4-BE49-F238E27FC236}">
                      <a16:creationId xmlns:a16="http://schemas.microsoft.com/office/drawing/2014/main" id="{A3740207-1FD8-D64C-9A69-ED377B784AB6}"/>
                    </a:ext>
                  </a:extLst>
                </p:cNvPr>
                <p:cNvCxnSpPr/>
                <p:nvPr/>
              </p:nvCxnSpPr>
              <p:spPr bwMode="gray">
                <a:xfrm rot="10800000" flipV="1">
                  <a:off x="8157501" y="4147537"/>
                  <a:ext cx="444584" cy="843537"/>
                </a:xfrm>
                <a:prstGeom prst="curvedConnector2">
                  <a:avLst/>
                </a:prstGeom>
                <a:ln w="19050" cap="rnd">
                  <a:solidFill>
                    <a:srgbClr val="B4B8BC"/>
                  </a:solidFill>
                  <a:prstDash val="sysDash"/>
                  <a:round/>
                  <a:headEnd w="med" len="sm"/>
                  <a:tailEnd type="arrow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Gerade Verbindung mit Pfeil 279">
                  <a:extLst>
                    <a:ext uri="{FF2B5EF4-FFF2-40B4-BE49-F238E27FC236}">
                      <a16:creationId xmlns:a16="http://schemas.microsoft.com/office/drawing/2014/main" id="{16087D19-F3CF-5C48-954E-220B007299F7}"/>
                    </a:ext>
                  </a:extLst>
                </p:cNvPr>
                <p:cNvCxnSpPr/>
                <p:nvPr/>
              </p:nvCxnSpPr>
              <p:spPr bwMode="gray">
                <a:xfrm flipH="1">
                  <a:off x="7828537" y="4147538"/>
                  <a:ext cx="773549" cy="0"/>
                </a:xfrm>
                <a:prstGeom prst="straightConnector1">
                  <a:avLst/>
                </a:prstGeom>
                <a:ln w="19050" cap="rnd">
                  <a:solidFill>
                    <a:srgbClr val="B4B8BC"/>
                  </a:solidFill>
                  <a:prstDash val="sysDash"/>
                  <a:round/>
                  <a:headEnd w="med" len="sm"/>
                  <a:tailEnd type="arrow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Gekrümmte Verbindung 275">
                <a:extLst>
                  <a:ext uri="{FF2B5EF4-FFF2-40B4-BE49-F238E27FC236}">
                    <a16:creationId xmlns:a16="http://schemas.microsoft.com/office/drawing/2014/main" id="{9BEDA51B-0BD6-494E-8429-38EF5359FADA}"/>
                  </a:ext>
                </a:extLst>
              </p:cNvPr>
              <p:cNvCxnSpPr>
                <a:cxnSpLocks/>
                <a:stCxn id="60" idx="1"/>
                <a:endCxn id="39" idx="1"/>
              </p:cNvCxnSpPr>
              <p:nvPr/>
            </p:nvCxnSpPr>
            <p:spPr bwMode="gray">
              <a:xfrm rot="10800000">
                <a:off x="7735194" y="2088723"/>
                <a:ext cx="15496" cy="4098990"/>
              </a:xfrm>
              <a:prstGeom prst="curvedConnector3">
                <a:avLst>
                  <a:gd name="adj1" fmla="val 10611780"/>
                </a:avLst>
              </a:prstGeom>
              <a:ln w="19050" cap="rnd">
                <a:solidFill>
                  <a:srgbClr val="B4B8BC"/>
                </a:solidFill>
                <a:prstDash val="sysDash"/>
                <a:round/>
                <a:headEnd type="arrow" w="med" len="sm"/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krümmte Verbindung 276">
                <a:extLst>
                  <a:ext uri="{FF2B5EF4-FFF2-40B4-BE49-F238E27FC236}">
                    <a16:creationId xmlns:a16="http://schemas.microsoft.com/office/drawing/2014/main" id="{62B26C8B-1D71-3F4B-AC96-4971082CA467}"/>
                  </a:ext>
                </a:extLst>
              </p:cNvPr>
              <p:cNvCxnSpPr>
                <a:cxnSpLocks/>
                <a:stCxn id="71" idx="1"/>
                <a:endCxn id="50" idx="1"/>
              </p:cNvCxnSpPr>
              <p:nvPr/>
            </p:nvCxnSpPr>
            <p:spPr bwMode="gray">
              <a:xfrm rot="10800000">
                <a:off x="3695460" y="2088723"/>
                <a:ext cx="15496" cy="4098990"/>
              </a:xfrm>
              <a:prstGeom prst="curvedConnector3">
                <a:avLst>
                  <a:gd name="adj1" fmla="val 10303559"/>
                </a:avLst>
              </a:prstGeom>
              <a:ln w="19050" cap="rnd">
                <a:solidFill>
                  <a:srgbClr val="B4B8BC"/>
                </a:solidFill>
                <a:prstDash val="sysDash"/>
                <a:round/>
                <a:headEnd type="arrow" w="med" len="sm"/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uppieren 259">
              <a:extLst>
                <a:ext uri="{FF2B5EF4-FFF2-40B4-BE49-F238E27FC236}">
                  <a16:creationId xmlns:a16="http://schemas.microsoft.com/office/drawing/2014/main" id="{06B74EC7-CE97-1043-B90D-E56096BC2458}"/>
                </a:ext>
              </a:extLst>
            </p:cNvPr>
            <p:cNvGrpSpPr/>
            <p:nvPr/>
          </p:nvGrpSpPr>
          <p:grpSpPr bwMode="gray">
            <a:xfrm>
              <a:off x="7866246" y="2769357"/>
              <a:ext cx="2604327" cy="2249670"/>
              <a:chOff x="3636084" y="1836738"/>
              <a:chExt cx="4958960" cy="3724050"/>
            </a:xfrm>
          </p:grpSpPr>
          <p:sp>
            <p:nvSpPr>
              <p:cNvPr id="102" name="Rechteck 266">
                <a:extLst>
                  <a:ext uri="{FF2B5EF4-FFF2-40B4-BE49-F238E27FC236}">
                    <a16:creationId xmlns:a16="http://schemas.microsoft.com/office/drawing/2014/main" id="{0B2F4B47-7A36-A045-BF4D-CD43649109C7}"/>
                  </a:ext>
                </a:extLst>
              </p:cNvPr>
              <p:cNvSpPr/>
              <p:nvPr/>
            </p:nvSpPr>
            <p:spPr bwMode="gray">
              <a:xfrm>
                <a:off x="3636084" y="3213413"/>
                <a:ext cx="1476000" cy="936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lumOff val="25000"/>
                      <a:alpha val="88000"/>
                    </a:schemeClr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Financial </a:t>
                </a:r>
                <a:b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103" name="Rechteck 267">
                <a:extLst>
                  <a:ext uri="{FF2B5EF4-FFF2-40B4-BE49-F238E27FC236}">
                    <a16:creationId xmlns:a16="http://schemas.microsoft.com/office/drawing/2014/main" id="{5DB20269-8164-7343-AAB1-9152E936FD87}"/>
                  </a:ext>
                </a:extLst>
              </p:cNvPr>
              <p:cNvSpPr/>
              <p:nvPr/>
            </p:nvSpPr>
            <p:spPr bwMode="gray">
              <a:xfrm>
                <a:off x="7119044" y="3213413"/>
                <a:ext cx="1476000" cy="936000"/>
              </a:xfrm>
              <a:prstGeom prst="roundRect">
                <a:avLst/>
              </a:prstGeom>
              <a:gradFill>
                <a:gsLst>
                  <a:gs pos="0">
                    <a:schemeClr val="accent2"/>
                  </a:gs>
                  <a:gs pos="8000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Internal </a:t>
                </a:r>
                <a:b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104" name="Rechteck 268">
                <a:extLst>
                  <a:ext uri="{FF2B5EF4-FFF2-40B4-BE49-F238E27FC236}">
                    <a16:creationId xmlns:a16="http://schemas.microsoft.com/office/drawing/2014/main" id="{E9770E55-25F3-CD47-BE0E-0BB89B8D93FF}"/>
                  </a:ext>
                </a:extLst>
              </p:cNvPr>
              <p:cNvSpPr/>
              <p:nvPr/>
            </p:nvSpPr>
            <p:spPr bwMode="gray">
              <a:xfrm>
                <a:off x="5374750" y="4624788"/>
                <a:ext cx="1476000" cy="936000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Learning &amp; </a:t>
                </a:r>
                <a:b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Growth </a:t>
                </a:r>
                <a:b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105" name="Rechteck 269">
                <a:extLst>
                  <a:ext uri="{FF2B5EF4-FFF2-40B4-BE49-F238E27FC236}">
                    <a16:creationId xmlns:a16="http://schemas.microsoft.com/office/drawing/2014/main" id="{4C94C17B-E092-8743-8471-A483E5630A60}"/>
                  </a:ext>
                </a:extLst>
              </p:cNvPr>
              <p:cNvSpPr/>
              <p:nvPr/>
            </p:nvSpPr>
            <p:spPr bwMode="gray">
              <a:xfrm>
                <a:off x="5374750" y="1836738"/>
                <a:ext cx="1476000" cy="936000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Customer </a:t>
                </a:r>
                <a:b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</p:grpSp>
        <p:grpSp>
          <p:nvGrpSpPr>
            <p:cNvPr id="84" name="Gruppieren 244">
              <a:extLst>
                <a:ext uri="{FF2B5EF4-FFF2-40B4-BE49-F238E27FC236}">
                  <a16:creationId xmlns:a16="http://schemas.microsoft.com/office/drawing/2014/main" id="{ABFAF734-DF92-5042-9E22-578CDA58ABBD}"/>
                </a:ext>
              </a:extLst>
            </p:cNvPr>
            <p:cNvGrpSpPr/>
            <p:nvPr/>
          </p:nvGrpSpPr>
          <p:grpSpPr bwMode="gray">
            <a:xfrm>
              <a:off x="4611713" y="2769357"/>
              <a:ext cx="2604327" cy="2249670"/>
              <a:chOff x="3636084" y="1836738"/>
              <a:chExt cx="4958960" cy="3724050"/>
            </a:xfrm>
          </p:grpSpPr>
          <p:sp>
            <p:nvSpPr>
              <p:cNvPr id="91" name="Rechteck 252">
                <a:extLst>
                  <a:ext uri="{FF2B5EF4-FFF2-40B4-BE49-F238E27FC236}">
                    <a16:creationId xmlns:a16="http://schemas.microsoft.com/office/drawing/2014/main" id="{DCFB6271-32D9-E145-A16E-5E691794DAC6}"/>
                  </a:ext>
                </a:extLst>
              </p:cNvPr>
              <p:cNvSpPr/>
              <p:nvPr/>
            </p:nvSpPr>
            <p:spPr bwMode="gray">
              <a:xfrm>
                <a:off x="3636084" y="3213413"/>
                <a:ext cx="1476000" cy="936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lumOff val="25000"/>
                      <a:alpha val="88000"/>
                    </a:schemeClr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Financial </a:t>
                </a:r>
                <a:b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92" name="Rechteck 253">
                <a:extLst>
                  <a:ext uri="{FF2B5EF4-FFF2-40B4-BE49-F238E27FC236}">
                    <a16:creationId xmlns:a16="http://schemas.microsoft.com/office/drawing/2014/main" id="{002D6128-A482-5B4C-94F6-5C5D98C73B5F}"/>
                  </a:ext>
                </a:extLst>
              </p:cNvPr>
              <p:cNvSpPr/>
              <p:nvPr/>
            </p:nvSpPr>
            <p:spPr bwMode="gray">
              <a:xfrm>
                <a:off x="7119044" y="3213413"/>
                <a:ext cx="1476000" cy="936000"/>
              </a:xfrm>
              <a:prstGeom prst="roundRect">
                <a:avLst/>
              </a:prstGeom>
              <a:gradFill>
                <a:gsLst>
                  <a:gs pos="0">
                    <a:schemeClr val="accent2"/>
                  </a:gs>
                  <a:gs pos="8000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Internal </a:t>
                </a:r>
                <a:b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93" name="Rechteck 254">
                <a:extLst>
                  <a:ext uri="{FF2B5EF4-FFF2-40B4-BE49-F238E27FC236}">
                    <a16:creationId xmlns:a16="http://schemas.microsoft.com/office/drawing/2014/main" id="{7BFAA7CA-A003-3543-B1F7-724EB16F0191}"/>
                  </a:ext>
                </a:extLst>
              </p:cNvPr>
              <p:cNvSpPr/>
              <p:nvPr/>
            </p:nvSpPr>
            <p:spPr bwMode="gray">
              <a:xfrm>
                <a:off x="5374750" y="4624788"/>
                <a:ext cx="1476000" cy="936000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Learning &amp; </a:t>
                </a:r>
                <a:b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Growth </a:t>
                </a:r>
                <a:b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94" name="Rechteck 256">
                <a:extLst>
                  <a:ext uri="{FF2B5EF4-FFF2-40B4-BE49-F238E27FC236}">
                    <a16:creationId xmlns:a16="http://schemas.microsoft.com/office/drawing/2014/main" id="{4E7386A1-B702-2346-86DA-219A575541EA}"/>
                  </a:ext>
                </a:extLst>
              </p:cNvPr>
              <p:cNvSpPr/>
              <p:nvPr/>
            </p:nvSpPr>
            <p:spPr bwMode="gray">
              <a:xfrm>
                <a:off x="5374750" y="1836738"/>
                <a:ext cx="1476000" cy="936000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Customer </a:t>
                </a:r>
                <a:b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</p:grpSp>
        <p:grpSp>
          <p:nvGrpSpPr>
            <p:cNvPr id="73" name="Gruppieren 224">
              <a:extLst>
                <a:ext uri="{FF2B5EF4-FFF2-40B4-BE49-F238E27FC236}">
                  <a16:creationId xmlns:a16="http://schemas.microsoft.com/office/drawing/2014/main" id="{1EC98482-9CC6-E544-97DA-512FA91AE572}"/>
                </a:ext>
              </a:extLst>
            </p:cNvPr>
            <p:cNvGrpSpPr/>
            <p:nvPr/>
          </p:nvGrpSpPr>
          <p:grpSpPr bwMode="gray">
            <a:xfrm>
              <a:off x="1351605" y="2769357"/>
              <a:ext cx="2604327" cy="2249670"/>
              <a:chOff x="3636084" y="1836738"/>
              <a:chExt cx="4958960" cy="3724050"/>
            </a:xfrm>
          </p:grpSpPr>
          <p:sp>
            <p:nvSpPr>
              <p:cNvPr id="80" name="Rechteck 240">
                <a:extLst>
                  <a:ext uri="{FF2B5EF4-FFF2-40B4-BE49-F238E27FC236}">
                    <a16:creationId xmlns:a16="http://schemas.microsoft.com/office/drawing/2014/main" id="{B139F519-11CB-E246-B943-A8D3B10B5AAD}"/>
                  </a:ext>
                </a:extLst>
              </p:cNvPr>
              <p:cNvSpPr/>
              <p:nvPr/>
            </p:nvSpPr>
            <p:spPr bwMode="gray">
              <a:xfrm>
                <a:off x="3636084" y="3213413"/>
                <a:ext cx="1476000" cy="936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lumOff val="25000"/>
                      <a:alpha val="88000"/>
                    </a:schemeClr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Financial </a:t>
                </a:r>
                <a:b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81" name="Rechteck 241">
                <a:extLst>
                  <a:ext uri="{FF2B5EF4-FFF2-40B4-BE49-F238E27FC236}">
                    <a16:creationId xmlns:a16="http://schemas.microsoft.com/office/drawing/2014/main" id="{B0547E63-7422-E240-8BE5-D54CEEF52B6A}"/>
                  </a:ext>
                </a:extLst>
              </p:cNvPr>
              <p:cNvSpPr/>
              <p:nvPr/>
            </p:nvSpPr>
            <p:spPr bwMode="gray">
              <a:xfrm>
                <a:off x="7119044" y="3213413"/>
                <a:ext cx="1476000" cy="936000"/>
              </a:xfrm>
              <a:prstGeom prst="roundRect">
                <a:avLst/>
              </a:prstGeom>
              <a:gradFill>
                <a:gsLst>
                  <a:gs pos="0">
                    <a:schemeClr val="accent2"/>
                  </a:gs>
                  <a:gs pos="80000">
                    <a:schemeClr val="accent3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Internal </a:t>
                </a:r>
                <a:b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82" name="Rechteck 242">
                <a:extLst>
                  <a:ext uri="{FF2B5EF4-FFF2-40B4-BE49-F238E27FC236}">
                    <a16:creationId xmlns:a16="http://schemas.microsoft.com/office/drawing/2014/main" id="{9B336400-0420-8D48-BCF5-F2634D4B4BE6}"/>
                  </a:ext>
                </a:extLst>
              </p:cNvPr>
              <p:cNvSpPr/>
              <p:nvPr/>
            </p:nvSpPr>
            <p:spPr bwMode="gray">
              <a:xfrm>
                <a:off x="5374749" y="4624787"/>
                <a:ext cx="1476000" cy="936001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Learning &amp; </a:t>
                </a:r>
                <a:b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Growth </a:t>
                </a:r>
                <a:b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83" name="Rechteck 243">
                <a:extLst>
                  <a:ext uri="{FF2B5EF4-FFF2-40B4-BE49-F238E27FC236}">
                    <a16:creationId xmlns:a16="http://schemas.microsoft.com/office/drawing/2014/main" id="{2F73FEB3-EA10-1844-BE7B-19B0EAAF5D2B}"/>
                  </a:ext>
                </a:extLst>
              </p:cNvPr>
              <p:cNvSpPr/>
              <p:nvPr/>
            </p:nvSpPr>
            <p:spPr bwMode="gray">
              <a:xfrm>
                <a:off x="5374750" y="1836738"/>
                <a:ext cx="1476000" cy="936000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Customer </a:t>
                </a:r>
                <a:b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</a:br>
                <a:r>
                  <a:rPr lang="en-US" sz="7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</p:grpSp>
        <p:grpSp>
          <p:nvGrpSpPr>
            <p:cNvPr id="62" name="Gruppieren 213">
              <a:extLst>
                <a:ext uri="{FF2B5EF4-FFF2-40B4-BE49-F238E27FC236}">
                  <a16:creationId xmlns:a16="http://schemas.microsoft.com/office/drawing/2014/main" id="{EBB40F93-D287-6B4C-8456-D418F541013A}"/>
                </a:ext>
              </a:extLst>
            </p:cNvPr>
            <p:cNvGrpSpPr/>
            <p:nvPr/>
          </p:nvGrpSpPr>
          <p:grpSpPr bwMode="gray">
            <a:xfrm>
              <a:off x="3229564" y="4678914"/>
              <a:ext cx="2097691" cy="1326074"/>
              <a:chOff x="3636082" y="1836738"/>
              <a:chExt cx="5168149" cy="3975123"/>
            </a:xfrm>
          </p:grpSpPr>
          <p:sp>
            <p:nvSpPr>
              <p:cNvPr id="69" name="Rechteck 220">
                <a:extLst>
                  <a:ext uri="{FF2B5EF4-FFF2-40B4-BE49-F238E27FC236}">
                    <a16:creationId xmlns:a16="http://schemas.microsoft.com/office/drawing/2014/main" id="{F2C001A6-A823-124D-B6A5-A0B8040AF22D}"/>
                  </a:ext>
                </a:extLst>
              </p:cNvPr>
              <p:cNvSpPr/>
              <p:nvPr/>
            </p:nvSpPr>
            <p:spPr bwMode="gray">
              <a:xfrm>
                <a:off x="3636082" y="3213414"/>
                <a:ext cx="1685192" cy="1187074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Financial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70" name="Rechteck 221">
                <a:extLst>
                  <a:ext uri="{FF2B5EF4-FFF2-40B4-BE49-F238E27FC236}">
                    <a16:creationId xmlns:a16="http://schemas.microsoft.com/office/drawing/2014/main" id="{75C5704A-6332-CB4E-BCDE-A4ADF28A57C2}"/>
                  </a:ext>
                </a:extLst>
              </p:cNvPr>
              <p:cNvSpPr/>
              <p:nvPr/>
            </p:nvSpPr>
            <p:spPr bwMode="gray">
              <a:xfrm>
                <a:off x="7119039" y="3213414"/>
                <a:ext cx="1685192" cy="1187074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Internal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71" name="Rechteck 222">
                <a:extLst>
                  <a:ext uri="{FF2B5EF4-FFF2-40B4-BE49-F238E27FC236}">
                    <a16:creationId xmlns:a16="http://schemas.microsoft.com/office/drawing/2014/main" id="{9A9CB85A-1A85-074A-A95F-9E6056CD5B50}"/>
                  </a:ext>
                </a:extLst>
              </p:cNvPr>
              <p:cNvSpPr/>
              <p:nvPr/>
            </p:nvSpPr>
            <p:spPr bwMode="gray">
              <a:xfrm>
                <a:off x="5374747" y="4624787"/>
                <a:ext cx="1685192" cy="1187074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Learning and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Growth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72" name="Rechteck 223">
                <a:extLst>
                  <a:ext uri="{FF2B5EF4-FFF2-40B4-BE49-F238E27FC236}">
                    <a16:creationId xmlns:a16="http://schemas.microsoft.com/office/drawing/2014/main" id="{D4E01C60-17FF-D946-A32B-C837AEF41F4C}"/>
                  </a:ext>
                </a:extLst>
              </p:cNvPr>
              <p:cNvSpPr/>
              <p:nvPr/>
            </p:nvSpPr>
            <p:spPr bwMode="gray">
              <a:xfrm>
                <a:off x="5374749" y="1836738"/>
                <a:ext cx="1685192" cy="1187074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Customer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</p:grpSp>
        <p:grpSp>
          <p:nvGrpSpPr>
            <p:cNvPr id="51" name="Gruppieren 202">
              <a:extLst>
                <a:ext uri="{FF2B5EF4-FFF2-40B4-BE49-F238E27FC236}">
                  <a16:creationId xmlns:a16="http://schemas.microsoft.com/office/drawing/2014/main" id="{DAD12F5E-1975-A34F-85FE-C7A7B2844D29}"/>
                </a:ext>
              </a:extLst>
            </p:cNvPr>
            <p:cNvGrpSpPr/>
            <p:nvPr/>
          </p:nvGrpSpPr>
          <p:grpSpPr bwMode="gray">
            <a:xfrm>
              <a:off x="6540331" y="4678914"/>
              <a:ext cx="2097691" cy="1326074"/>
              <a:chOff x="3636082" y="1836738"/>
              <a:chExt cx="5168149" cy="3975123"/>
            </a:xfrm>
          </p:grpSpPr>
          <p:sp>
            <p:nvSpPr>
              <p:cNvPr id="58" name="Rechteck 209">
                <a:extLst>
                  <a:ext uri="{FF2B5EF4-FFF2-40B4-BE49-F238E27FC236}">
                    <a16:creationId xmlns:a16="http://schemas.microsoft.com/office/drawing/2014/main" id="{61E4EB82-7DD9-2145-BA71-176F54272442}"/>
                  </a:ext>
                </a:extLst>
              </p:cNvPr>
              <p:cNvSpPr/>
              <p:nvPr/>
            </p:nvSpPr>
            <p:spPr bwMode="gray">
              <a:xfrm>
                <a:off x="3636082" y="3213414"/>
                <a:ext cx="1685192" cy="1187074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Financial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59" name="Rechteck 210">
                <a:extLst>
                  <a:ext uri="{FF2B5EF4-FFF2-40B4-BE49-F238E27FC236}">
                    <a16:creationId xmlns:a16="http://schemas.microsoft.com/office/drawing/2014/main" id="{5571EA0C-E2B2-1347-9310-8194F1D43EFB}"/>
                  </a:ext>
                </a:extLst>
              </p:cNvPr>
              <p:cNvSpPr/>
              <p:nvPr/>
            </p:nvSpPr>
            <p:spPr bwMode="gray">
              <a:xfrm>
                <a:off x="7119039" y="3213414"/>
                <a:ext cx="1685192" cy="1187074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Internal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60" name="Rechteck 211">
                <a:extLst>
                  <a:ext uri="{FF2B5EF4-FFF2-40B4-BE49-F238E27FC236}">
                    <a16:creationId xmlns:a16="http://schemas.microsoft.com/office/drawing/2014/main" id="{30979476-C6B0-304B-B120-329C3495729F}"/>
                  </a:ext>
                </a:extLst>
              </p:cNvPr>
              <p:cNvSpPr/>
              <p:nvPr/>
            </p:nvSpPr>
            <p:spPr bwMode="gray">
              <a:xfrm>
                <a:off x="5374748" y="4624787"/>
                <a:ext cx="1685193" cy="1187074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Learning and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Growth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61" name="Rechteck 212">
                <a:extLst>
                  <a:ext uri="{FF2B5EF4-FFF2-40B4-BE49-F238E27FC236}">
                    <a16:creationId xmlns:a16="http://schemas.microsoft.com/office/drawing/2014/main" id="{8254D899-19B3-D74D-8D0E-A4EB771EF406}"/>
                  </a:ext>
                </a:extLst>
              </p:cNvPr>
              <p:cNvSpPr/>
              <p:nvPr/>
            </p:nvSpPr>
            <p:spPr bwMode="gray">
              <a:xfrm>
                <a:off x="5374749" y="1836738"/>
                <a:ext cx="1685192" cy="1187074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Customer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</p:grpSp>
        <p:grpSp>
          <p:nvGrpSpPr>
            <p:cNvPr id="40" name="Gruppieren 189">
              <a:extLst>
                <a:ext uri="{FF2B5EF4-FFF2-40B4-BE49-F238E27FC236}">
                  <a16:creationId xmlns:a16="http://schemas.microsoft.com/office/drawing/2014/main" id="{106DA50B-BE1B-A14D-ADC1-30144F16C653}"/>
                </a:ext>
              </a:extLst>
            </p:cNvPr>
            <p:cNvGrpSpPr/>
            <p:nvPr/>
          </p:nvGrpSpPr>
          <p:grpSpPr bwMode="gray">
            <a:xfrm>
              <a:off x="3229564" y="1744862"/>
              <a:ext cx="2097691" cy="1326073"/>
              <a:chOff x="3636082" y="1601775"/>
              <a:chExt cx="5168149" cy="3975121"/>
            </a:xfrm>
          </p:grpSpPr>
          <p:sp>
            <p:nvSpPr>
              <p:cNvPr id="47" name="Rechteck 198">
                <a:extLst>
                  <a:ext uri="{FF2B5EF4-FFF2-40B4-BE49-F238E27FC236}">
                    <a16:creationId xmlns:a16="http://schemas.microsoft.com/office/drawing/2014/main" id="{0EC7D6EB-630E-DD4B-8CB3-52A0289100AD}"/>
                  </a:ext>
                </a:extLst>
              </p:cNvPr>
              <p:cNvSpPr/>
              <p:nvPr/>
            </p:nvSpPr>
            <p:spPr bwMode="gray">
              <a:xfrm>
                <a:off x="3636082" y="2978452"/>
                <a:ext cx="1685193" cy="1187075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Financial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48" name="Rechteck 199">
                <a:extLst>
                  <a:ext uri="{FF2B5EF4-FFF2-40B4-BE49-F238E27FC236}">
                    <a16:creationId xmlns:a16="http://schemas.microsoft.com/office/drawing/2014/main" id="{E67AE109-E8EC-BC4D-B61F-EE9055A6E5C5}"/>
                  </a:ext>
                </a:extLst>
              </p:cNvPr>
              <p:cNvSpPr/>
              <p:nvPr/>
            </p:nvSpPr>
            <p:spPr bwMode="gray">
              <a:xfrm>
                <a:off x="7119038" y="2978452"/>
                <a:ext cx="1685193" cy="1187075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Internal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49" name="Rechteck 200">
                <a:extLst>
                  <a:ext uri="{FF2B5EF4-FFF2-40B4-BE49-F238E27FC236}">
                    <a16:creationId xmlns:a16="http://schemas.microsoft.com/office/drawing/2014/main" id="{BDCB7666-FE38-C149-8CE6-5B5023BF43EF}"/>
                  </a:ext>
                </a:extLst>
              </p:cNvPr>
              <p:cNvSpPr/>
              <p:nvPr/>
            </p:nvSpPr>
            <p:spPr bwMode="gray">
              <a:xfrm>
                <a:off x="5374748" y="4389821"/>
                <a:ext cx="1685193" cy="1187075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Learning and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Growth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50" name="Rechteck 201">
                <a:extLst>
                  <a:ext uri="{FF2B5EF4-FFF2-40B4-BE49-F238E27FC236}">
                    <a16:creationId xmlns:a16="http://schemas.microsoft.com/office/drawing/2014/main" id="{7741176C-C042-F743-8B28-4F9761D164A5}"/>
                  </a:ext>
                </a:extLst>
              </p:cNvPr>
              <p:cNvSpPr/>
              <p:nvPr/>
            </p:nvSpPr>
            <p:spPr bwMode="gray">
              <a:xfrm>
                <a:off x="5374748" y="1601775"/>
                <a:ext cx="1685193" cy="1187075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Customer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</p:grpSp>
        <p:sp>
          <p:nvSpPr>
            <p:cNvPr id="46" name="Bogen 196">
              <a:extLst>
                <a:ext uri="{FF2B5EF4-FFF2-40B4-BE49-F238E27FC236}">
                  <a16:creationId xmlns:a16="http://schemas.microsoft.com/office/drawing/2014/main" id="{B9D32225-966B-AA4C-9D94-DD3B3D1F763F}"/>
                </a:ext>
              </a:extLst>
            </p:cNvPr>
            <p:cNvSpPr/>
            <p:nvPr/>
          </p:nvSpPr>
          <p:spPr bwMode="gray">
            <a:xfrm rot="13098843">
              <a:off x="3431393" y="2446411"/>
              <a:ext cx="665804" cy="492751"/>
            </a:xfrm>
            <a:prstGeom prst="arc">
              <a:avLst>
                <a:gd name="adj1" fmla="val 12644343"/>
                <a:gd name="adj2" fmla="val 19496054"/>
              </a:avLst>
            </a:prstGeom>
            <a:ln w="19050">
              <a:solidFill>
                <a:srgbClr val="F2F2F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72000" rIns="72000" rtlCol="0" anchor="ctr"/>
            <a:lstStyle/>
            <a:p>
              <a:pPr algn="ctr">
                <a:lnSpc>
                  <a:spcPct val="70000"/>
                </a:lnSpc>
                <a:spcAft>
                  <a:spcPts val="100"/>
                </a:spcAft>
              </a:pPr>
              <a:endParaRPr lang="en-US" sz="7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9" name="Gruppieren 170">
              <a:extLst>
                <a:ext uri="{FF2B5EF4-FFF2-40B4-BE49-F238E27FC236}">
                  <a16:creationId xmlns:a16="http://schemas.microsoft.com/office/drawing/2014/main" id="{9379631D-EC25-9E4A-BB38-1EDD4165A2BA}"/>
                </a:ext>
              </a:extLst>
            </p:cNvPr>
            <p:cNvGrpSpPr/>
            <p:nvPr/>
          </p:nvGrpSpPr>
          <p:grpSpPr bwMode="gray">
            <a:xfrm>
              <a:off x="6540331" y="1744862"/>
              <a:ext cx="2097691" cy="1326073"/>
              <a:chOff x="3636082" y="1601775"/>
              <a:chExt cx="5168149" cy="3975121"/>
            </a:xfrm>
          </p:grpSpPr>
          <p:sp>
            <p:nvSpPr>
              <p:cNvPr id="36" name="Rechteck 180">
                <a:extLst>
                  <a:ext uri="{FF2B5EF4-FFF2-40B4-BE49-F238E27FC236}">
                    <a16:creationId xmlns:a16="http://schemas.microsoft.com/office/drawing/2014/main" id="{0C3515D4-E559-5744-BDD7-FD78D1BC1AAA}"/>
                  </a:ext>
                </a:extLst>
              </p:cNvPr>
              <p:cNvSpPr/>
              <p:nvPr/>
            </p:nvSpPr>
            <p:spPr bwMode="gray">
              <a:xfrm>
                <a:off x="3636082" y="2978452"/>
                <a:ext cx="1685193" cy="1187075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Financial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37" name="Rechteck 186">
                <a:extLst>
                  <a:ext uri="{FF2B5EF4-FFF2-40B4-BE49-F238E27FC236}">
                    <a16:creationId xmlns:a16="http://schemas.microsoft.com/office/drawing/2014/main" id="{21B013C1-93D3-3149-AD4F-5451F46B6E05}"/>
                  </a:ext>
                </a:extLst>
              </p:cNvPr>
              <p:cNvSpPr/>
              <p:nvPr/>
            </p:nvSpPr>
            <p:spPr bwMode="gray">
              <a:xfrm>
                <a:off x="7119038" y="2978452"/>
                <a:ext cx="1685193" cy="1187075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Internal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38" name="Rechteck 187">
                <a:extLst>
                  <a:ext uri="{FF2B5EF4-FFF2-40B4-BE49-F238E27FC236}">
                    <a16:creationId xmlns:a16="http://schemas.microsoft.com/office/drawing/2014/main" id="{475C4164-2C5F-EA40-86CE-01DD3E91B0F0}"/>
                  </a:ext>
                </a:extLst>
              </p:cNvPr>
              <p:cNvSpPr/>
              <p:nvPr/>
            </p:nvSpPr>
            <p:spPr bwMode="gray">
              <a:xfrm>
                <a:off x="5374748" y="4389821"/>
                <a:ext cx="1685193" cy="1187075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Learning and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Growth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  <p:sp>
            <p:nvSpPr>
              <p:cNvPr id="39" name="Rechteck 188">
                <a:extLst>
                  <a:ext uri="{FF2B5EF4-FFF2-40B4-BE49-F238E27FC236}">
                    <a16:creationId xmlns:a16="http://schemas.microsoft.com/office/drawing/2014/main" id="{A3A85E8F-60B6-5542-8383-268DA0B23071}"/>
                  </a:ext>
                </a:extLst>
              </p:cNvPr>
              <p:cNvSpPr/>
              <p:nvPr/>
            </p:nvSpPr>
            <p:spPr bwMode="gray">
              <a:xfrm>
                <a:off x="5374748" y="1601775"/>
                <a:ext cx="1685193" cy="1187075"/>
              </a:xfrm>
              <a:prstGeom prst="roundRect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72000" rIns="7200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Customer </a:t>
                </a:r>
                <a:b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</a:br>
                <a:r>
                  <a:rPr lang="en-US" sz="5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Perspective</a:t>
                </a:r>
              </a:p>
            </p:txBody>
          </p:sp>
        </p:grpSp>
        <p:cxnSp>
          <p:nvCxnSpPr>
            <p:cNvPr id="123" name="Gekrümmte Verbindung 276">
              <a:extLst>
                <a:ext uri="{FF2B5EF4-FFF2-40B4-BE49-F238E27FC236}">
                  <a16:creationId xmlns:a16="http://schemas.microsoft.com/office/drawing/2014/main" id="{BD390E90-9EF3-7E4C-A396-DDC8F089910E}"/>
                </a:ext>
              </a:extLst>
            </p:cNvPr>
            <p:cNvCxnSpPr>
              <a:cxnSpLocks/>
              <a:stCxn id="80" idx="0"/>
              <a:endCxn id="83" idx="1"/>
            </p:cNvCxnSpPr>
            <p:nvPr/>
          </p:nvCxnSpPr>
          <p:spPr bwMode="gray">
            <a:xfrm rot="5400000" flipH="1" flipV="1">
              <a:off x="1727486" y="3063771"/>
              <a:ext cx="548924" cy="525526"/>
            </a:xfrm>
            <a:prstGeom prst="curvedConnector2">
              <a:avLst/>
            </a:prstGeom>
            <a:ln w="22225" cap="rnd">
              <a:solidFill>
                <a:schemeClr val="bg1"/>
              </a:solidFill>
              <a:prstDash val="solid"/>
              <a:round/>
              <a:headEnd type="arrow" w="med" len="sm"/>
              <a:tailEnd type="arrow" w="med" len="sm"/>
            </a:ln>
            <a:effectLst>
              <a:outerShdw blurRad="101600" dist="38100" dir="18900000" algn="b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krümmte Verbindung 276">
              <a:extLst>
                <a:ext uri="{FF2B5EF4-FFF2-40B4-BE49-F238E27FC236}">
                  <a16:creationId xmlns:a16="http://schemas.microsoft.com/office/drawing/2014/main" id="{341B9164-6188-B842-A1B8-C4A5764E93B7}"/>
                </a:ext>
              </a:extLst>
            </p:cNvPr>
            <p:cNvCxnSpPr>
              <a:cxnSpLocks/>
              <a:stCxn id="81" idx="0"/>
              <a:endCxn id="83" idx="3"/>
            </p:cNvCxnSpPr>
            <p:nvPr/>
          </p:nvCxnSpPr>
          <p:spPr bwMode="gray">
            <a:xfrm rot="16200000" flipV="1">
              <a:off x="3029650" y="3062293"/>
              <a:ext cx="548924" cy="528481"/>
            </a:xfrm>
            <a:prstGeom prst="curvedConnector2">
              <a:avLst/>
            </a:prstGeom>
            <a:ln w="22225" cap="rnd">
              <a:solidFill>
                <a:schemeClr val="bg1"/>
              </a:solidFill>
              <a:prstDash val="solid"/>
              <a:round/>
              <a:headEnd type="arrow" w="med" len="sm"/>
              <a:tailEnd type="arrow" w="med" len="sm"/>
            </a:ln>
            <a:effectLst>
              <a:outerShdw blurRad="101600" dist="38100" dir="18900000" algn="b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krümmte Verbindung 276">
              <a:extLst>
                <a:ext uri="{FF2B5EF4-FFF2-40B4-BE49-F238E27FC236}">
                  <a16:creationId xmlns:a16="http://schemas.microsoft.com/office/drawing/2014/main" id="{CE840A36-ACDE-DB4F-B959-77459BDFCBC0}"/>
                </a:ext>
              </a:extLst>
            </p:cNvPr>
            <p:cNvCxnSpPr>
              <a:cxnSpLocks/>
              <a:stCxn id="82" idx="1"/>
              <a:endCxn id="80" idx="2"/>
            </p:cNvCxnSpPr>
            <p:nvPr/>
          </p:nvCxnSpPr>
          <p:spPr bwMode="gray">
            <a:xfrm rot="10800000">
              <a:off x="1739186" y="4166426"/>
              <a:ext cx="525525" cy="569886"/>
            </a:xfrm>
            <a:prstGeom prst="curvedConnector2">
              <a:avLst/>
            </a:prstGeom>
            <a:ln w="22225" cap="rnd">
              <a:solidFill>
                <a:schemeClr val="bg1"/>
              </a:solidFill>
              <a:prstDash val="solid"/>
              <a:round/>
              <a:headEnd type="arrow" w="med" len="sm"/>
              <a:tailEnd type="arrow" w="med" len="sm"/>
            </a:ln>
            <a:effectLst>
              <a:outerShdw blurRad="101600" dist="38100" dir="18900000" algn="b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krümmte Verbindung 276">
              <a:extLst>
                <a:ext uri="{FF2B5EF4-FFF2-40B4-BE49-F238E27FC236}">
                  <a16:creationId xmlns:a16="http://schemas.microsoft.com/office/drawing/2014/main" id="{76083D1B-D630-F746-B430-2127272CF4C4}"/>
                </a:ext>
              </a:extLst>
            </p:cNvPr>
            <p:cNvCxnSpPr>
              <a:cxnSpLocks/>
              <a:stCxn id="81" idx="2"/>
              <a:endCxn id="82" idx="3"/>
            </p:cNvCxnSpPr>
            <p:nvPr/>
          </p:nvCxnSpPr>
          <p:spPr bwMode="gray">
            <a:xfrm rot="5400000">
              <a:off x="3019168" y="4187128"/>
              <a:ext cx="569886" cy="528482"/>
            </a:xfrm>
            <a:prstGeom prst="curvedConnector2">
              <a:avLst/>
            </a:prstGeom>
            <a:ln w="22225" cap="rnd">
              <a:solidFill>
                <a:schemeClr val="bg1"/>
              </a:solidFill>
              <a:prstDash val="solid"/>
              <a:round/>
              <a:headEnd type="arrow" w="med" len="sm"/>
              <a:tailEnd type="arrow" w="med" len="sm"/>
            </a:ln>
            <a:effectLst>
              <a:outerShdw blurRad="101600" dist="38100" dir="18900000" algn="b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krümmte Verbindung 276">
              <a:extLst>
                <a:ext uri="{FF2B5EF4-FFF2-40B4-BE49-F238E27FC236}">
                  <a16:creationId xmlns:a16="http://schemas.microsoft.com/office/drawing/2014/main" id="{503D1042-591A-7A48-AD20-28EB5177C36A}"/>
                </a:ext>
              </a:extLst>
            </p:cNvPr>
            <p:cNvCxnSpPr>
              <a:cxnSpLocks/>
              <a:stCxn id="94" idx="1"/>
              <a:endCxn id="91" idx="0"/>
            </p:cNvCxnSpPr>
            <p:nvPr/>
          </p:nvCxnSpPr>
          <p:spPr bwMode="gray">
            <a:xfrm rot="10800000" flipV="1">
              <a:off x="4999293" y="3052072"/>
              <a:ext cx="525526" cy="548924"/>
            </a:xfrm>
            <a:prstGeom prst="curvedConnector2">
              <a:avLst/>
            </a:prstGeom>
            <a:ln w="22225" cap="rnd">
              <a:solidFill>
                <a:schemeClr val="bg1"/>
              </a:solidFill>
              <a:prstDash val="solid"/>
              <a:round/>
              <a:headEnd type="arrow" w="med" len="sm"/>
              <a:tailEnd type="arrow" w="med" len="sm"/>
            </a:ln>
            <a:effectLst>
              <a:outerShdw blurRad="101600" dist="38100" dir="18900000" algn="b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krümmte Verbindung 276">
              <a:extLst>
                <a:ext uri="{FF2B5EF4-FFF2-40B4-BE49-F238E27FC236}">
                  <a16:creationId xmlns:a16="http://schemas.microsoft.com/office/drawing/2014/main" id="{DB35CD6B-6904-0946-B339-71F133D78506}"/>
                </a:ext>
              </a:extLst>
            </p:cNvPr>
            <p:cNvCxnSpPr>
              <a:cxnSpLocks/>
              <a:stCxn id="94" idx="3"/>
              <a:endCxn id="92" idx="0"/>
            </p:cNvCxnSpPr>
            <p:nvPr/>
          </p:nvCxnSpPr>
          <p:spPr bwMode="gray">
            <a:xfrm>
              <a:off x="6299979" y="3052072"/>
              <a:ext cx="528481" cy="548924"/>
            </a:xfrm>
            <a:prstGeom prst="curvedConnector2">
              <a:avLst/>
            </a:prstGeom>
            <a:ln w="22225" cap="rnd">
              <a:solidFill>
                <a:schemeClr val="bg1"/>
              </a:solidFill>
              <a:prstDash val="solid"/>
              <a:round/>
              <a:headEnd type="arrow" w="med" len="sm"/>
              <a:tailEnd type="arrow" w="med" len="sm"/>
            </a:ln>
            <a:effectLst>
              <a:outerShdw blurRad="101600" dist="38100" dir="18900000" algn="b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krümmte Verbindung 276">
              <a:extLst>
                <a:ext uri="{FF2B5EF4-FFF2-40B4-BE49-F238E27FC236}">
                  <a16:creationId xmlns:a16="http://schemas.microsoft.com/office/drawing/2014/main" id="{891FF676-3BAA-D849-8647-BA9BB44E2003}"/>
                </a:ext>
              </a:extLst>
            </p:cNvPr>
            <p:cNvCxnSpPr>
              <a:cxnSpLocks/>
              <a:stCxn id="92" idx="2"/>
              <a:endCxn id="93" idx="3"/>
            </p:cNvCxnSpPr>
            <p:nvPr/>
          </p:nvCxnSpPr>
          <p:spPr bwMode="gray">
            <a:xfrm rot="5400000">
              <a:off x="6279277" y="4187129"/>
              <a:ext cx="569886" cy="528481"/>
            </a:xfrm>
            <a:prstGeom prst="curvedConnector2">
              <a:avLst/>
            </a:prstGeom>
            <a:ln w="22225" cap="rnd">
              <a:solidFill>
                <a:schemeClr val="bg1"/>
              </a:solidFill>
              <a:prstDash val="solid"/>
              <a:round/>
              <a:headEnd type="arrow" w="med" len="sm"/>
              <a:tailEnd type="arrow" w="med" len="sm"/>
            </a:ln>
            <a:effectLst>
              <a:outerShdw blurRad="101600" dist="38100" dir="18900000" algn="b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krümmte Verbindung 276">
              <a:extLst>
                <a:ext uri="{FF2B5EF4-FFF2-40B4-BE49-F238E27FC236}">
                  <a16:creationId xmlns:a16="http://schemas.microsoft.com/office/drawing/2014/main" id="{C721D0CE-899C-C149-84BB-487D5F6DA638}"/>
                </a:ext>
              </a:extLst>
            </p:cNvPr>
            <p:cNvCxnSpPr>
              <a:cxnSpLocks/>
              <a:stCxn id="93" idx="1"/>
              <a:endCxn id="91" idx="2"/>
            </p:cNvCxnSpPr>
            <p:nvPr/>
          </p:nvCxnSpPr>
          <p:spPr bwMode="gray">
            <a:xfrm rot="10800000">
              <a:off x="4999293" y="4166426"/>
              <a:ext cx="525526" cy="569886"/>
            </a:xfrm>
            <a:prstGeom prst="curvedConnector2">
              <a:avLst/>
            </a:prstGeom>
            <a:ln w="22225" cap="rnd">
              <a:solidFill>
                <a:schemeClr val="bg1"/>
              </a:solidFill>
              <a:prstDash val="solid"/>
              <a:round/>
              <a:headEnd type="arrow" w="med" len="sm"/>
              <a:tailEnd type="arrow" w="med" len="sm"/>
            </a:ln>
            <a:effectLst>
              <a:outerShdw blurRad="101600" dist="38100" dir="18900000" algn="b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krümmte Verbindung 276">
              <a:extLst>
                <a:ext uri="{FF2B5EF4-FFF2-40B4-BE49-F238E27FC236}">
                  <a16:creationId xmlns:a16="http://schemas.microsoft.com/office/drawing/2014/main" id="{0ADA3F34-4BFF-D343-BCAD-D1FBABF0A320}"/>
                </a:ext>
              </a:extLst>
            </p:cNvPr>
            <p:cNvCxnSpPr>
              <a:cxnSpLocks/>
              <a:stCxn id="104" idx="1"/>
              <a:endCxn id="102" idx="2"/>
            </p:cNvCxnSpPr>
            <p:nvPr/>
          </p:nvCxnSpPr>
          <p:spPr bwMode="gray">
            <a:xfrm rot="10800000">
              <a:off x="8253826" y="4166426"/>
              <a:ext cx="525526" cy="569886"/>
            </a:xfrm>
            <a:prstGeom prst="curvedConnector2">
              <a:avLst/>
            </a:prstGeom>
            <a:ln w="22225" cap="rnd">
              <a:solidFill>
                <a:schemeClr val="bg1"/>
              </a:solidFill>
              <a:prstDash val="solid"/>
              <a:round/>
              <a:headEnd type="arrow" w="med" len="sm"/>
              <a:tailEnd type="arrow" w="med" len="sm"/>
            </a:ln>
            <a:effectLst>
              <a:outerShdw blurRad="101600" dist="38100" dir="18900000" algn="b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krümmte Verbindung 276">
              <a:extLst>
                <a:ext uri="{FF2B5EF4-FFF2-40B4-BE49-F238E27FC236}">
                  <a16:creationId xmlns:a16="http://schemas.microsoft.com/office/drawing/2014/main" id="{3EC49BD0-CBA0-3D42-B2FF-B2801A207CFA}"/>
                </a:ext>
              </a:extLst>
            </p:cNvPr>
            <p:cNvCxnSpPr>
              <a:cxnSpLocks/>
              <a:stCxn id="103" idx="2"/>
              <a:endCxn id="104" idx="3"/>
            </p:cNvCxnSpPr>
            <p:nvPr/>
          </p:nvCxnSpPr>
          <p:spPr bwMode="gray">
            <a:xfrm rot="5400000">
              <a:off x="9533810" y="4187129"/>
              <a:ext cx="569886" cy="528481"/>
            </a:xfrm>
            <a:prstGeom prst="curvedConnector2">
              <a:avLst/>
            </a:prstGeom>
            <a:ln w="22225" cap="rnd">
              <a:solidFill>
                <a:schemeClr val="bg1"/>
              </a:solidFill>
              <a:prstDash val="solid"/>
              <a:round/>
              <a:headEnd type="arrow" w="med" len="sm"/>
              <a:tailEnd type="arrow" w="med" len="sm"/>
            </a:ln>
            <a:effectLst>
              <a:outerShdw blurRad="101600" dist="38100" dir="18900000" algn="b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krümmte Verbindung 276">
              <a:extLst>
                <a:ext uri="{FF2B5EF4-FFF2-40B4-BE49-F238E27FC236}">
                  <a16:creationId xmlns:a16="http://schemas.microsoft.com/office/drawing/2014/main" id="{EF00ADDC-C533-6744-9639-E45B3C6B8CCF}"/>
                </a:ext>
              </a:extLst>
            </p:cNvPr>
            <p:cNvCxnSpPr>
              <a:cxnSpLocks/>
              <a:stCxn id="105" idx="3"/>
              <a:endCxn id="103" idx="0"/>
            </p:cNvCxnSpPr>
            <p:nvPr/>
          </p:nvCxnSpPr>
          <p:spPr bwMode="gray">
            <a:xfrm>
              <a:off x="9554512" y="3052072"/>
              <a:ext cx="528481" cy="548924"/>
            </a:xfrm>
            <a:prstGeom prst="curvedConnector2">
              <a:avLst/>
            </a:prstGeom>
            <a:ln w="22225" cap="rnd">
              <a:solidFill>
                <a:schemeClr val="bg1"/>
              </a:solidFill>
              <a:prstDash val="solid"/>
              <a:round/>
              <a:headEnd type="arrow" w="med" len="sm"/>
              <a:tailEnd type="arrow" w="med" len="sm"/>
            </a:ln>
            <a:effectLst>
              <a:outerShdw blurRad="101600" dist="38100" dir="18900000" algn="b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krümmte Verbindung 276">
              <a:extLst>
                <a:ext uri="{FF2B5EF4-FFF2-40B4-BE49-F238E27FC236}">
                  <a16:creationId xmlns:a16="http://schemas.microsoft.com/office/drawing/2014/main" id="{4A9B669F-7E36-C64A-B6D8-98470154D39D}"/>
                </a:ext>
              </a:extLst>
            </p:cNvPr>
            <p:cNvCxnSpPr>
              <a:cxnSpLocks/>
              <a:stCxn id="102" idx="0"/>
              <a:endCxn id="105" idx="1"/>
            </p:cNvCxnSpPr>
            <p:nvPr/>
          </p:nvCxnSpPr>
          <p:spPr bwMode="gray">
            <a:xfrm rot="5400000" flipH="1" flipV="1">
              <a:off x="8242127" y="3063771"/>
              <a:ext cx="548924" cy="525526"/>
            </a:xfrm>
            <a:prstGeom prst="curvedConnector2">
              <a:avLst/>
            </a:prstGeom>
            <a:ln w="22225" cap="rnd">
              <a:solidFill>
                <a:schemeClr val="bg1"/>
              </a:solidFill>
              <a:prstDash val="solid"/>
              <a:round/>
              <a:headEnd type="arrow" w="med" len="sm"/>
              <a:tailEnd type="arrow" w="med" len="sm"/>
            </a:ln>
            <a:effectLst>
              <a:outerShdw blurRad="101600" dist="38100" dir="18900000" algn="b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Pfeil in vier Richtungen 225">
              <a:extLst>
                <a:ext uri="{FF2B5EF4-FFF2-40B4-BE49-F238E27FC236}">
                  <a16:creationId xmlns:a16="http://schemas.microsoft.com/office/drawing/2014/main" id="{CDC09ECB-60CF-D248-881F-8328E171F304}"/>
                </a:ext>
              </a:extLst>
            </p:cNvPr>
            <p:cNvSpPr/>
            <p:nvPr/>
          </p:nvSpPr>
          <p:spPr bwMode="gray">
            <a:xfrm>
              <a:off x="5559743" y="3515439"/>
              <a:ext cx="720000" cy="720000"/>
            </a:xfrm>
            <a:prstGeom prst="quadArrow">
              <a:avLst>
                <a:gd name="adj1" fmla="val 2669"/>
                <a:gd name="adj2" fmla="val 9752"/>
                <a:gd name="adj3" fmla="val 12585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70000"/>
                </a:lnSpc>
              </a:pPr>
              <a:endParaRPr lang="en-US" sz="1200" dirty="0"/>
            </a:p>
          </p:txBody>
        </p:sp>
        <p:sp>
          <p:nvSpPr>
            <p:cNvPr id="166" name="Rechteck 252">
              <a:extLst>
                <a:ext uri="{FF2B5EF4-FFF2-40B4-BE49-F238E27FC236}">
                  <a16:creationId xmlns:a16="http://schemas.microsoft.com/office/drawing/2014/main" id="{EF084F6B-2349-9B4A-BE87-C496D964C469}"/>
                </a:ext>
              </a:extLst>
            </p:cNvPr>
            <p:cNvSpPr/>
            <p:nvPr/>
          </p:nvSpPr>
          <p:spPr bwMode="gray">
            <a:xfrm>
              <a:off x="5642398" y="3604283"/>
              <a:ext cx="540000" cy="540000"/>
            </a:xfrm>
            <a:prstGeom prst="ellipse">
              <a:avLst/>
            </a:prstGeom>
            <a:solidFill>
              <a:srgbClr val="F2F4F3"/>
            </a:solidFill>
            <a:ln w="22225">
              <a:solidFill>
                <a:schemeClr val="bg1"/>
              </a:solidFill>
            </a:ln>
            <a:effectLst>
              <a:innerShdw blurRad="1016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40"/>
                </a:lnSpc>
              </a:pPr>
              <a:endParaRPr lang="en-US" sz="7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1" name="Pfeil in vier Richtungen 225">
              <a:extLst>
                <a:ext uri="{FF2B5EF4-FFF2-40B4-BE49-F238E27FC236}">
                  <a16:creationId xmlns:a16="http://schemas.microsoft.com/office/drawing/2014/main" id="{4143AE5E-EB72-5F47-9766-F7E974B6C89F}"/>
                </a:ext>
              </a:extLst>
            </p:cNvPr>
            <p:cNvSpPr/>
            <p:nvPr/>
          </p:nvSpPr>
          <p:spPr bwMode="gray">
            <a:xfrm>
              <a:off x="2291432" y="3537470"/>
              <a:ext cx="720000" cy="720000"/>
            </a:xfrm>
            <a:prstGeom prst="quadArrow">
              <a:avLst>
                <a:gd name="adj1" fmla="val 2669"/>
                <a:gd name="adj2" fmla="val 9752"/>
                <a:gd name="adj3" fmla="val 12585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70000"/>
                </a:lnSpc>
              </a:pPr>
              <a:endParaRPr lang="en-US" sz="1200" dirty="0"/>
            </a:p>
          </p:txBody>
        </p:sp>
        <p:sp>
          <p:nvSpPr>
            <p:cNvPr id="164" name="Rechteck 252">
              <a:extLst>
                <a:ext uri="{FF2B5EF4-FFF2-40B4-BE49-F238E27FC236}">
                  <a16:creationId xmlns:a16="http://schemas.microsoft.com/office/drawing/2014/main" id="{DF91620E-A20C-3A4A-B490-5F3AF6B923F7}"/>
                </a:ext>
              </a:extLst>
            </p:cNvPr>
            <p:cNvSpPr/>
            <p:nvPr/>
          </p:nvSpPr>
          <p:spPr bwMode="gray">
            <a:xfrm>
              <a:off x="2381432" y="3621957"/>
              <a:ext cx="540000" cy="540000"/>
            </a:xfrm>
            <a:prstGeom prst="ellipse">
              <a:avLst/>
            </a:prstGeom>
            <a:solidFill>
              <a:srgbClr val="F2F4F3"/>
            </a:solidFill>
            <a:ln w="22225">
              <a:solidFill>
                <a:schemeClr val="bg1"/>
              </a:solidFill>
            </a:ln>
            <a:effectLst>
              <a:innerShdw blurRad="1016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40"/>
                </a:lnSpc>
              </a:pPr>
              <a:endParaRPr lang="en-US" sz="7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2" name="Rechteck 252">
              <a:extLst>
                <a:ext uri="{FF2B5EF4-FFF2-40B4-BE49-F238E27FC236}">
                  <a16:creationId xmlns:a16="http://schemas.microsoft.com/office/drawing/2014/main" id="{0FDC4C3D-3234-0348-8C73-073FD2A4376C}"/>
                </a:ext>
              </a:extLst>
            </p:cNvPr>
            <p:cNvSpPr/>
            <p:nvPr/>
          </p:nvSpPr>
          <p:spPr bwMode="gray">
            <a:xfrm>
              <a:off x="2544338" y="3772357"/>
              <a:ext cx="222706" cy="222706"/>
            </a:xfrm>
            <a:prstGeom prst="ellipse">
              <a:avLst/>
            </a:prstGeom>
            <a:solidFill>
              <a:srgbClr val="B4B8BC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40"/>
                </a:lnSpc>
              </a:pPr>
              <a:endParaRPr lang="en-US" sz="7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3" name="Rechteck 252">
              <a:extLst>
                <a:ext uri="{FF2B5EF4-FFF2-40B4-BE49-F238E27FC236}">
                  <a16:creationId xmlns:a16="http://schemas.microsoft.com/office/drawing/2014/main" id="{F14A3332-DB82-AA4E-B8C5-BC855663E566}"/>
                </a:ext>
              </a:extLst>
            </p:cNvPr>
            <p:cNvSpPr/>
            <p:nvPr/>
          </p:nvSpPr>
          <p:spPr bwMode="gray">
            <a:xfrm>
              <a:off x="5804446" y="3762930"/>
              <a:ext cx="222706" cy="222706"/>
            </a:xfrm>
            <a:prstGeom prst="ellipse">
              <a:avLst/>
            </a:prstGeom>
            <a:solidFill>
              <a:srgbClr val="B4B8BC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40"/>
                </a:lnSpc>
              </a:pPr>
              <a:endParaRPr lang="en-US" sz="7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59832CBA-72E8-2349-B527-64DB1A30E984}"/>
                </a:ext>
              </a:extLst>
            </p:cNvPr>
            <p:cNvGrpSpPr/>
            <p:nvPr/>
          </p:nvGrpSpPr>
          <p:grpSpPr>
            <a:xfrm>
              <a:off x="8810954" y="3537470"/>
              <a:ext cx="720000" cy="720000"/>
              <a:chOff x="8810954" y="3537470"/>
              <a:chExt cx="720000" cy="720000"/>
            </a:xfrm>
          </p:grpSpPr>
          <p:sp>
            <p:nvSpPr>
              <p:cNvPr id="169" name="Pfeil in vier Richtungen 225">
                <a:extLst>
                  <a:ext uri="{FF2B5EF4-FFF2-40B4-BE49-F238E27FC236}">
                    <a16:creationId xmlns:a16="http://schemas.microsoft.com/office/drawing/2014/main" id="{89E920D3-97CA-4447-B741-F5DE98E63F49}"/>
                  </a:ext>
                </a:extLst>
              </p:cNvPr>
              <p:cNvSpPr/>
              <p:nvPr/>
            </p:nvSpPr>
            <p:spPr bwMode="gray">
              <a:xfrm>
                <a:off x="8810954" y="3537470"/>
                <a:ext cx="720000" cy="720000"/>
              </a:xfrm>
              <a:prstGeom prst="quadArrow">
                <a:avLst>
                  <a:gd name="adj1" fmla="val 2669"/>
                  <a:gd name="adj2" fmla="val 9752"/>
                  <a:gd name="adj3" fmla="val 1258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70000"/>
                  </a:lnSpc>
                </a:pPr>
                <a:endParaRPr lang="en-US" sz="1200" dirty="0"/>
              </a:p>
            </p:txBody>
          </p:sp>
          <p:sp>
            <p:nvSpPr>
              <p:cNvPr id="168" name="Rechteck 252">
                <a:extLst>
                  <a:ext uri="{FF2B5EF4-FFF2-40B4-BE49-F238E27FC236}">
                    <a16:creationId xmlns:a16="http://schemas.microsoft.com/office/drawing/2014/main" id="{0D07615E-0717-5048-86C5-2401D0C8BE98}"/>
                  </a:ext>
                </a:extLst>
              </p:cNvPr>
              <p:cNvSpPr/>
              <p:nvPr/>
            </p:nvSpPr>
            <p:spPr bwMode="gray">
              <a:xfrm>
                <a:off x="8896931" y="3624787"/>
                <a:ext cx="540000" cy="540000"/>
              </a:xfrm>
              <a:prstGeom prst="ellipse">
                <a:avLst/>
              </a:prstGeom>
              <a:solidFill>
                <a:srgbClr val="F2F4F3"/>
              </a:solidFill>
              <a:ln w="22225">
                <a:solidFill>
                  <a:schemeClr val="bg1"/>
                </a:solidFill>
              </a:ln>
              <a:effectLst>
                <a:innerShdw blurRad="1016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endParaRPr lang="en-US" sz="7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4" name="Rechteck 252">
                <a:extLst>
                  <a:ext uri="{FF2B5EF4-FFF2-40B4-BE49-F238E27FC236}">
                    <a16:creationId xmlns:a16="http://schemas.microsoft.com/office/drawing/2014/main" id="{57936123-EBA2-A84C-8621-6C8F44FF6F7C}"/>
                  </a:ext>
                </a:extLst>
              </p:cNvPr>
              <p:cNvSpPr/>
              <p:nvPr/>
            </p:nvSpPr>
            <p:spPr bwMode="gray">
              <a:xfrm>
                <a:off x="9055578" y="3782839"/>
                <a:ext cx="222706" cy="222706"/>
              </a:xfrm>
              <a:prstGeom prst="ellipse">
                <a:avLst/>
              </a:prstGeom>
              <a:solidFill>
                <a:srgbClr val="B4B8BC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endParaRPr lang="en-US" sz="7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28EB490E-F614-694A-B0CB-FACAB9F79812}"/>
                </a:ext>
              </a:extLst>
            </p:cNvPr>
            <p:cNvGrpSpPr/>
            <p:nvPr/>
          </p:nvGrpSpPr>
          <p:grpSpPr>
            <a:xfrm>
              <a:off x="7419563" y="2252892"/>
              <a:ext cx="324261" cy="324261"/>
              <a:chOff x="7435438" y="2252892"/>
              <a:chExt cx="324261" cy="324261"/>
            </a:xfrm>
            <a:effectLst>
              <a:outerShdw blurRad="50800" dist="38100" dir="2700000" sx="94000" sy="94000" algn="tl" rotWithShape="0">
                <a:prstClr val="black">
                  <a:alpha val="8000"/>
                </a:prstClr>
              </a:outerShdw>
            </a:effectLst>
          </p:grpSpPr>
          <p:sp>
            <p:nvSpPr>
              <p:cNvPr id="177" name="Pfeil in vier Richtungen 225">
                <a:extLst>
                  <a:ext uri="{FF2B5EF4-FFF2-40B4-BE49-F238E27FC236}">
                    <a16:creationId xmlns:a16="http://schemas.microsoft.com/office/drawing/2014/main" id="{AD08140D-2A81-0442-837F-134C9EC847F7}"/>
                  </a:ext>
                </a:extLst>
              </p:cNvPr>
              <p:cNvSpPr/>
              <p:nvPr/>
            </p:nvSpPr>
            <p:spPr bwMode="gray">
              <a:xfrm>
                <a:off x="7435438" y="2252892"/>
                <a:ext cx="324261" cy="324261"/>
              </a:xfrm>
              <a:prstGeom prst="quadArrow">
                <a:avLst>
                  <a:gd name="adj1" fmla="val 2669"/>
                  <a:gd name="adj2" fmla="val 11098"/>
                  <a:gd name="adj3" fmla="val 1466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70000"/>
                  </a:lnSpc>
                </a:pPr>
                <a:endParaRPr lang="en-US" sz="1200" dirty="0"/>
              </a:p>
            </p:txBody>
          </p:sp>
          <p:sp>
            <p:nvSpPr>
              <p:cNvPr id="178" name="Rechteck 252">
                <a:extLst>
                  <a:ext uri="{FF2B5EF4-FFF2-40B4-BE49-F238E27FC236}">
                    <a16:creationId xmlns:a16="http://schemas.microsoft.com/office/drawing/2014/main" id="{E29C3C78-05BB-BC4F-BCB6-E243C43E7C7A}"/>
                  </a:ext>
                </a:extLst>
              </p:cNvPr>
              <p:cNvSpPr/>
              <p:nvPr/>
            </p:nvSpPr>
            <p:spPr bwMode="gray">
              <a:xfrm>
                <a:off x="7483121" y="2302622"/>
                <a:ext cx="228895" cy="228895"/>
              </a:xfrm>
              <a:prstGeom prst="ellipse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innerShdw blurRad="1016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endParaRPr lang="en-US" sz="7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9" name="Rechteck 252">
                <a:extLst>
                  <a:ext uri="{FF2B5EF4-FFF2-40B4-BE49-F238E27FC236}">
                    <a16:creationId xmlns:a16="http://schemas.microsoft.com/office/drawing/2014/main" id="{21CB5E00-E91C-0C47-A61F-53BA5196F67C}"/>
                  </a:ext>
                </a:extLst>
              </p:cNvPr>
              <p:cNvSpPr/>
              <p:nvPr/>
            </p:nvSpPr>
            <p:spPr bwMode="gray">
              <a:xfrm>
                <a:off x="7550368" y="2369617"/>
                <a:ext cx="94400" cy="94400"/>
              </a:xfrm>
              <a:prstGeom prst="ellipse">
                <a:avLst/>
              </a:prstGeom>
              <a:solidFill>
                <a:schemeClr val="accent3"/>
              </a:solidFill>
              <a:ln w="22225">
                <a:noFill/>
              </a:ln>
              <a:effectLst>
                <a:innerShdw blurRad="381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endParaRPr lang="en-US" sz="7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92E6CE86-A2D1-E74E-9A3B-A2B31FC73246}"/>
                </a:ext>
              </a:extLst>
            </p:cNvPr>
            <p:cNvGrpSpPr/>
            <p:nvPr/>
          </p:nvGrpSpPr>
          <p:grpSpPr>
            <a:xfrm>
              <a:off x="7416293" y="5179820"/>
              <a:ext cx="324261" cy="324261"/>
              <a:chOff x="7435438" y="2252892"/>
              <a:chExt cx="324261" cy="324261"/>
            </a:xfrm>
            <a:effectLst>
              <a:outerShdw blurRad="50800" dist="38100" dir="2700000" sx="94000" sy="94000" algn="tl" rotWithShape="0">
                <a:prstClr val="black">
                  <a:alpha val="8000"/>
                </a:prstClr>
              </a:outerShdw>
            </a:effectLst>
          </p:grpSpPr>
          <p:sp>
            <p:nvSpPr>
              <p:cNvPr id="182" name="Pfeil in vier Richtungen 225">
                <a:extLst>
                  <a:ext uri="{FF2B5EF4-FFF2-40B4-BE49-F238E27FC236}">
                    <a16:creationId xmlns:a16="http://schemas.microsoft.com/office/drawing/2014/main" id="{A233FE0E-02C5-F041-9F95-44EC347B975F}"/>
                  </a:ext>
                </a:extLst>
              </p:cNvPr>
              <p:cNvSpPr/>
              <p:nvPr/>
            </p:nvSpPr>
            <p:spPr bwMode="gray">
              <a:xfrm>
                <a:off x="7435438" y="2252892"/>
                <a:ext cx="324261" cy="324261"/>
              </a:xfrm>
              <a:prstGeom prst="quadArrow">
                <a:avLst>
                  <a:gd name="adj1" fmla="val 2669"/>
                  <a:gd name="adj2" fmla="val 11098"/>
                  <a:gd name="adj3" fmla="val 1466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70000"/>
                  </a:lnSpc>
                </a:pPr>
                <a:endParaRPr lang="en-US" sz="1200" dirty="0"/>
              </a:p>
            </p:txBody>
          </p:sp>
          <p:sp>
            <p:nvSpPr>
              <p:cNvPr id="183" name="Rechteck 252">
                <a:extLst>
                  <a:ext uri="{FF2B5EF4-FFF2-40B4-BE49-F238E27FC236}">
                    <a16:creationId xmlns:a16="http://schemas.microsoft.com/office/drawing/2014/main" id="{605DB06E-AFFB-8D47-9F1C-7D181D74DA19}"/>
                  </a:ext>
                </a:extLst>
              </p:cNvPr>
              <p:cNvSpPr/>
              <p:nvPr/>
            </p:nvSpPr>
            <p:spPr bwMode="gray">
              <a:xfrm>
                <a:off x="7483121" y="2302622"/>
                <a:ext cx="228895" cy="228895"/>
              </a:xfrm>
              <a:prstGeom prst="ellipse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innerShdw blurRad="1016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endParaRPr lang="en-US" sz="7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4" name="Rechteck 252">
                <a:extLst>
                  <a:ext uri="{FF2B5EF4-FFF2-40B4-BE49-F238E27FC236}">
                    <a16:creationId xmlns:a16="http://schemas.microsoft.com/office/drawing/2014/main" id="{E85F6C83-1C7E-6C42-A0F2-C6430F42E2FC}"/>
                  </a:ext>
                </a:extLst>
              </p:cNvPr>
              <p:cNvSpPr/>
              <p:nvPr/>
            </p:nvSpPr>
            <p:spPr bwMode="gray">
              <a:xfrm>
                <a:off x="7550368" y="2369617"/>
                <a:ext cx="94400" cy="94400"/>
              </a:xfrm>
              <a:prstGeom prst="ellipse">
                <a:avLst/>
              </a:prstGeom>
              <a:solidFill>
                <a:schemeClr val="accent4"/>
              </a:solidFill>
              <a:ln w="22225">
                <a:noFill/>
              </a:ln>
              <a:effectLst>
                <a:innerShdw blurRad="381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endParaRPr lang="en-US" sz="7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81FD4E5A-AAC9-F448-8663-6822BC2D59AD}"/>
                </a:ext>
              </a:extLst>
            </p:cNvPr>
            <p:cNvGrpSpPr/>
            <p:nvPr/>
          </p:nvGrpSpPr>
          <p:grpSpPr>
            <a:xfrm>
              <a:off x="4121213" y="2239981"/>
              <a:ext cx="324261" cy="324261"/>
              <a:chOff x="7435438" y="2252892"/>
              <a:chExt cx="324261" cy="324261"/>
            </a:xfrm>
            <a:effectLst>
              <a:outerShdw blurRad="50800" dist="38100" dir="2700000" sx="94000" sy="94000" algn="tl" rotWithShape="0">
                <a:prstClr val="black">
                  <a:alpha val="8000"/>
                </a:prstClr>
              </a:outerShdw>
            </a:effectLst>
          </p:grpSpPr>
          <p:sp>
            <p:nvSpPr>
              <p:cNvPr id="186" name="Pfeil in vier Richtungen 225">
                <a:extLst>
                  <a:ext uri="{FF2B5EF4-FFF2-40B4-BE49-F238E27FC236}">
                    <a16:creationId xmlns:a16="http://schemas.microsoft.com/office/drawing/2014/main" id="{A6D46318-585E-0949-BB68-9C237E79D484}"/>
                  </a:ext>
                </a:extLst>
              </p:cNvPr>
              <p:cNvSpPr/>
              <p:nvPr/>
            </p:nvSpPr>
            <p:spPr bwMode="gray">
              <a:xfrm>
                <a:off x="7435438" y="2252892"/>
                <a:ext cx="324261" cy="324261"/>
              </a:xfrm>
              <a:prstGeom prst="quadArrow">
                <a:avLst>
                  <a:gd name="adj1" fmla="val 2669"/>
                  <a:gd name="adj2" fmla="val 11098"/>
                  <a:gd name="adj3" fmla="val 1466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70000"/>
                  </a:lnSpc>
                </a:pPr>
                <a:endParaRPr lang="en-US" sz="1200" dirty="0"/>
              </a:p>
            </p:txBody>
          </p:sp>
          <p:sp>
            <p:nvSpPr>
              <p:cNvPr id="187" name="Rechteck 252">
                <a:extLst>
                  <a:ext uri="{FF2B5EF4-FFF2-40B4-BE49-F238E27FC236}">
                    <a16:creationId xmlns:a16="http://schemas.microsoft.com/office/drawing/2014/main" id="{32C217B3-F719-7548-B21A-06F0FF78700B}"/>
                  </a:ext>
                </a:extLst>
              </p:cNvPr>
              <p:cNvSpPr/>
              <p:nvPr/>
            </p:nvSpPr>
            <p:spPr bwMode="gray">
              <a:xfrm>
                <a:off x="7483121" y="2302622"/>
                <a:ext cx="228895" cy="228895"/>
              </a:xfrm>
              <a:prstGeom prst="ellipse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innerShdw blurRad="1016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endParaRPr lang="en-US" sz="7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8" name="Rechteck 252">
                <a:extLst>
                  <a:ext uri="{FF2B5EF4-FFF2-40B4-BE49-F238E27FC236}">
                    <a16:creationId xmlns:a16="http://schemas.microsoft.com/office/drawing/2014/main" id="{F1AF0CEA-F521-E942-ACCF-9D5007DB6EDE}"/>
                  </a:ext>
                </a:extLst>
              </p:cNvPr>
              <p:cNvSpPr/>
              <p:nvPr/>
            </p:nvSpPr>
            <p:spPr bwMode="gray">
              <a:xfrm>
                <a:off x="7550368" y="2369617"/>
                <a:ext cx="94400" cy="94400"/>
              </a:xfrm>
              <a:prstGeom prst="ellipse">
                <a:avLst/>
              </a:prstGeom>
              <a:solidFill>
                <a:schemeClr val="accent1"/>
              </a:solidFill>
              <a:ln w="22225">
                <a:noFill/>
              </a:ln>
              <a:effectLst>
                <a:innerShdw blurRad="381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endParaRPr lang="en-US" sz="7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8B1A3CF0-C48A-E648-B975-F29E61E7FA15}"/>
                </a:ext>
              </a:extLst>
            </p:cNvPr>
            <p:cNvGrpSpPr/>
            <p:nvPr/>
          </p:nvGrpSpPr>
          <p:grpSpPr>
            <a:xfrm>
              <a:off x="4121213" y="5182731"/>
              <a:ext cx="324261" cy="324261"/>
              <a:chOff x="7435438" y="2252892"/>
              <a:chExt cx="324261" cy="324261"/>
            </a:xfrm>
            <a:effectLst>
              <a:outerShdw blurRad="50800" dist="38100" dir="2700000" sx="94000" sy="94000" algn="tl" rotWithShape="0">
                <a:prstClr val="black">
                  <a:alpha val="8000"/>
                </a:prstClr>
              </a:outerShdw>
            </a:effectLst>
          </p:grpSpPr>
          <p:sp>
            <p:nvSpPr>
              <p:cNvPr id="190" name="Pfeil in vier Richtungen 225">
                <a:extLst>
                  <a:ext uri="{FF2B5EF4-FFF2-40B4-BE49-F238E27FC236}">
                    <a16:creationId xmlns:a16="http://schemas.microsoft.com/office/drawing/2014/main" id="{2387F5FF-873A-134E-AAE4-40A19C552C36}"/>
                  </a:ext>
                </a:extLst>
              </p:cNvPr>
              <p:cNvSpPr/>
              <p:nvPr/>
            </p:nvSpPr>
            <p:spPr bwMode="gray">
              <a:xfrm>
                <a:off x="7435438" y="2252892"/>
                <a:ext cx="324261" cy="324261"/>
              </a:xfrm>
              <a:prstGeom prst="quadArrow">
                <a:avLst>
                  <a:gd name="adj1" fmla="val 2669"/>
                  <a:gd name="adj2" fmla="val 11098"/>
                  <a:gd name="adj3" fmla="val 1466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70000"/>
                  </a:lnSpc>
                </a:pPr>
                <a:endParaRPr lang="en-US" sz="1200" dirty="0"/>
              </a:p>
            </p:txBody>
          </p:sp>
          <p:sp>
            <p:nvSpPr>
              <p:cNvPr id="191" name="Rechteck 252">
                <a:extLst>
                  <a:ext uri="{FF2B5EF4-FFF2-40B4-BE49-F238E27FC236}">
                    <a16:creationId xmlns:a16="http://schemas.microsoft.com/office/drawing/2014/main" id="{6F79B563-02C5-8A42-9716-83F9BF7A1162}"/>
                  </a:ext>
                </a:extLst>
              </p:cNvPr>
              <p:cNvSpPr/>
              <p:nvPr/>
            </p:nvSpPr>
            <p:spPr bwMode="gray">
              <a:xfrm>
                <a:off x="7483121" y="2302622"/>
                <a:ext cx="228895" cy="228895"/>
              </a:xfrm>
              <a:prstGeom prst="ellipse">
                <a:avLst/>
              </a:prstGeom>
              <a:solidFill>
                <a:srgbClr val="F2F4F3"/>
              </a:solidFill>
              <a:ln w="12700">
                <a:solidFill>
                  <a:schemeClr val="bg1"/>
                </a:solidFill>
              </a:ln>
              <a:effectLst>
                <a:innerShdw blurRad="1016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endParaRPr lang="en-US" sz="7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2" name="Rechteck 252">
                <a:extLst>
                  <a:ext uri="{FF2B5EF4-FFF2-40B4-BE49-F238E27FC236}">
                    <a16:creationId xmlns:a16="http://schemas.microsoft.com/office/drawing/2014/main" id="{3E5EA3B0-EE62-DD49-BBBD-27DA52D8C060}"/>
                  </a:ext>
                </a:extLst>
              </p:cNvPr>
              <p:cNvSpPr/>
              <p:nvPr/>
            </p:nvSpPr>
            <p:spPr bwMode="gray">
              <a:xfrm>
                <a:off x="7550368" y="2369617"/>
                <a:ext cx="94400" cy="94400"/>
              </a:xfrm>
              <a:prstGeom prst="ellipse">
                <a:avLst/>
              </a:prstGeom>
              <a:solidFill>
                <a:schemeClr val="accent2"/>
              </a:solidFill>
              <a:ln w="22225">
                <a:noFill/>
              </a:ln>
              <a:effectLst>
                <a:innerShdw blurRad="381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ts val="1040"/>
                  </a:lnSpc>
                </a:pPr>
                <a:endParaRPr lang="en-US" sz="7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F03EE17B-EED3-4C4C-8910-D36DCB4684D1}"/>
              </a:ext>
            </a:extLst>
          </p:cNvPr>
          <p:cNvGrpSpPr/>
          <p:nvPr/>
        </p:nvGrpSpPr>
        <p:grpSpPr>
          <a:xfrm>
            <a:off x="1719027" y="1596795"/>
            <a:ext cx="8549303" cy="345941"/>
            <a:chOff x="1677537" y="1317170"/>
            <a:chExt cx="8549303" cy="345941"/>
          </a:xfrm>
        </p:grpSpPr>
        <p:sp>
          <p:nvSpPr>
            <p:cNvPr id="193" name="Rechteck 270">
              <a:extLst>
                <a:ext uri="{FF2B5EF4-FFF2-40B4-BE49-F238E27FC236}">
                  <a16:creationId xmlns:a16="http://schemas.microsoft.com/office/drawing/2014/main" id="{53DB8C34-86FC-7449-8D4C-EE5C7A875CB3}"/>
                </a:ext>
              </a:extLst>
            </p:cNvPr>
            <p:cNvSpPr/>
            <p:nvPr/>
          </p:nvSpPr>
          <p:spPr bwMode="gray">
            <a:xfrm>
              <a:off x="1677537" y="1317170"/>
              <a:ext cx="2047443" cy="3459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2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FUNCTIONAL LEVEL</a:t>
              </a:r>
            </a:p>
          </p:txBody>
        </p:sp>
        <p:sp>
          <p:nvSpPr>
            <p:cNvPr id="194" name="Rechteck 271">
              <a:extLst>
                <a:ext uri="{FF2B5EF4-FFF2-40B4-BE49-F238E27FC236}">
                  <a16:creationId xmlns:a16="http://schemas.microsoft.com/office/drawing/2014/main" id="{DDF59871-9881-5C45-8C7F-358D678A291C}"/>
                </a:ext>
              </a:extLst>
            </p:cNvPr>
            <p:cNvSpPr/>
            <p:nvPr/>
          </p:nvSpPr>
          <p:spPr bwMode="gray">
            <a:xfrm>
              <a:off x="4804179" y="1317170"/>
              <a:ext cx="2518821" cy="3459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20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BUSINESS LEVEL</a:t>
              </a:r>
            </a:p>
          </p:txBody>
        </p:sp>
        <p:sp>
          <p:nvSpPr>
            <p:cNvPr id="195" name="Rechteck 272">
              <a:extLst>
                <a:ext uri="{FF2B5EF4-FFF2-40B4-BE49-F238E27FC236}">
                  <a16:creationId xmlns:a16="http://schemas.microsoft.com/office/drawing/2014/main" id="{F7EF5946-5E56-344D-9681-862ADA5255F1}"/>
                </a:ext>
              </a:extLst>
            </p:cNvPr>
            <p:cNvSpPr/>
            <p:nvPr/>
          </p:nvSpPr>
          <p:spPr bwMode="gray">
            <a:xfrm>
              <a:off x="8384893" y="1317170"/>
              <a:ext cx="1841947" cy="3459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20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COMPANY LEVEL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FD26F2A-B65F-4E42-BC39-0C9DDF237FC3}"/>
              </a:ext>
            </a:extLst>
          </p:cNvPr>
          <p:cNvGrpSpPr/>
          <p:nvPr/>
        </p:nvGrpSpPr>
        <p:grpSpPr>
          <a:xfrm>
            <a:off x="9802923" y="5352711"/>
            <a:ext cx="2009839" cy="565429"/>
            <a:chOff x="1536515" y="6425379"/>
            <a:chExt cx="2591993" cy="729206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84DC2125-C46D-DD42-8888-DE5A2A640410}"/>
                </a:ext>
              </a:extLst>
            </p:cNvPr>
            <p:cNvSpPr/>
            <p:nvPr/>
          </p:nvSpPr>
          <p:spPr>
            <a:xfrm>
              <a:off x="1536515" y="6425379"/>
              <a:ext cx="2591993" cy="72920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540000" tIns="0" rIns="251999" bIns="0" rtlCol="0" anchor="ctr"/>
            <a:lstStyle/>
            <a:p>
              <a:pPr marL="0" marR="0" lvl="0" indent="0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600" b="0" i="1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Compatibility &amp; consequence review by defining objective of the superior scorecard</a:t>
              </a:r>
            </a:p>
          </p:txBody>
        </p:sp>
        <p:cxnSp>
          <p:nvCxnSpPr>
            <p:cNvPr id="203" name="Gekrümmte Verbindung 155">
              <a:extLst>
                <a:ext uri="{FF2B5EF4-FFF2-40B4-BE49-F238E27FC236}">
                  <a16:creationId xmlns:a16="http://schemas.microsoft.com/office/drawing/2014/main" id="{8E920E35-47A8-BD4E-910D-309D3E20D0CF}"/>
                </a:ext>
              </a:extLst>
            </p:cNvPr>
            <p:cNvCxnSpPr>
              <a:cxnSpLocks/>
            </p:cNvCxnSpPr>
            <p:nvPr/>
          </p:nvCxnSpPr>
          <p:spPr bwMode="gray">
            <a:xfrm rot="10800000">
              <a:off x="1923671" y="6644486"/>
              <a:ext cx="9631" cy="327457"/>
            </a:xfrm>
            <a:prstGeom prst="curvedConnector3">
              <a:avLst>
                <a:gd name="adj1" fmla="val 1800000"/>
              </a:avLst>
            </a:prstGeom>
            <a:ln w="15875" cap="rnd">
              <a:solidFill>
                <a:schemeClr val="tx2">
                  <a:lumMod val="50000"/>
                  <a:lumOff val="50000"/>
                </a:schemeClr>
              </a:solidFill>
              <a:prstDash val="sysDash"/>
              <a:round/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6EC141F-B7C8-7E45-B5F7-0BF7CB5187C2}"/>
              </a:ext>
            </a:extLst>
          </p:cNvPr>
          <p:cNvSpPr/>
          <p:nvPr/>
        </p:nvSpPr>
        <p:spPr>
          <a:xfrm>
            <a:off x="9802923" y="5955393"/>
            <a:ext cx="2009839" cy="5654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0" tIns="0" rIns="251999" bIns="0" rtlCol="0" anchor="ctr"/>
          <a:lstStyle/>
          <a:p>
            <a:pPr marL="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6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Scorecard adjusts to superior scorecard objectives</a:t>
            </a: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C71784F8-1469-AC45-8EB6-D006C835F739}"/>
              </a:ext>
            </a:extLst>
          </p:cNvPr>
          <p:cNvGrpSpPr/>
          <p:nvPr/>
        </p:nvGrpSpPr>
        <p:grpSpPr>
          <a:xfrm>
            <a:off x="9906272" y="6072671"/>
            <a:ext cx="301130" cy="330872"/>
            <a:chOff x="3506552" y="5950658"/>
            <a:chExt cx="407245" cy="447468"/>
          </a:xfrm>
        </p:grpSpPr>
        <p:cxnSp>
          <p:nvCxnSpPr>
            <p:cNvPr id="215" name="Gekrümmte Verbindung 158">
              <a:extLst>
                <a:ext uri="{FF2B5EF4-FFF2-40B4-BE49-F238E27FC236}">
                  <a16:creationId xmlns:a16="http://schemas.microsoft.com/office/drawing/2014/main" id="{6A28BC2C-B08B-4047-A8A1-11F526F6FA89}"/>
                </a:ext>
              </a:extLst>
            </p:cNvPr>
            <p:cNvCxnSpPr/>
            <p:nvPr/>
          </p:nvCxnSpPr>
          <p:spPr bwMode="gray">
            <a:xfrm rot="10800000">
              <a:off x="3712955" y="5950658"/>
              <a:ext cx="200842" cy="226916"/>
            </a:xfrm>
            <a:prstGeom prst="curvedConnector2">
              <a:avLst/>
            </a:prstGeom>
            <a:ln w="15875" cap="rnd">
              <a:solidFill>
                <a:schemeClr val="tx2">
                  <a:lumMod val="50000"/>
                  <a:lumOff val="50000"/>
                </a:schemeClr>
              </a:solidFill>
              <a:prstDash val="sysDash"/>
              <a:round/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Gekrümmte Verbindung 159">
              <a:extLst>
                <a:ext uri="{FF2B5EF4-FFF2-40B4-BE49-F238E27FC236}">
                  <a16:creationId xmlns:a16="http://schemas.microsoft.com/office/drawing/2014/main" id="{AA79516B-FDB1-854E-B9FE-D50D29989358}"/>
                </a:ext>
              </a:extLst>
            </p:cNvPr>
            <p:cNvCxnSpPr/>
            <p:nvPr/>
          </p:nvCxnSpPr>
          <p:spPr bwMode="gray">
            <a:xfrm rot="10800000" flipV="1">
              <a:off x="3712955" y="6177574"/>
              <a:ext cx="200842" cy="220552"/>
            </a:xfrm>
            <a:prstGeom prst="curvedConnector2">
              <a:avLst/>
            </a:prstGeom>
            <a:ln w="15875" cap="rnd">
              <a:solidFill>
                <a:schemeClr val="tx2">
                  <a:lumMod val="50000"/>
                  <a:lumOff val="50000"/>
                </a:schemeClr>
              </a:solidFill>
              <a:prstDash val="sysDash"/>
              <a:round/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mit Pfeil 160">
              <a:extLst>
                <a:ext uri="{FF2B5EF4-FFF2-40B4-BE49-F238E27FC236}">
                  <a16:creationId xmlns:a16="http://schemas.microsoft.com/office/drawing/2014/main" id="{EB0B0B0E-25A8-CC41-8F1D-3B3EB347E608}"/>
                </a:ext>
              </a:extLst>
            </p:cNvPr>
            <p:cNvCxnSpPr/>
            <p:nvPr/>
          </p:nvCxnSpPr>
          <p:spPr bwMode="gray">
            <a:xfrm flipH="1">
              <a:off x="3506552" y="6177574"/>
              <a:ext cx="407244" cy="0"/>
            </a:xfrm>
            <a:prstGeom prst="straightConnector1">
              <a:avLst/>
            </a:prstGeom>
            <a:ln w="15875" cap="rnd">
              <a:solidFill>
                <a:schemeClr val="tx2">
                  <a:lumMod val="50000"/>
                  <a:lumOff val="50000"/>
                </a:schemeClr>
              </a:solidFill>
              <a:prstDash val="sysDash"/>
              <a:round/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409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8EEE55-02A7-A64D-853E-C5F750548100}"/>
              </a:ext>
            </a:extLst>
          </p:cNvPr>
          <p:cNvSpPr/>
          <p:nvPr/>
        </p:nvSpPr>
        <p:spPr>
          <a:xfrm>
            <a:off x="0" y="0"/>
            <a:ext cx="121896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shboard">
            <a:extLst>
              <a:ext uri="{FF2B5EF4-FFF2-40B4-BE49-F238E27FC236}">
                <a16:creationId xmlns:a16="http://schemas.microsoft.com/office/drawing/2014/main" id="{7C1D6352-5775-FD4D-AEB8-DA6FDA966C3D}"/>
              </a:ext>
            </a:extLst>
          </p:cNvPr>
          <p:cNvSpPr txBox="1"/>
          <p:nvPr/>
        </p:nvSpPr>
        <p:spPr>
          <a:xfrm>
            <a:off x="1719027" y="311501"/>
            <a:ext cx="87515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800" b="1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BALANCED SCORECARD </a:t>
            </a: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STRATEGIC MANAGEMENT</a:t>
            </a:r>
          </a:p>
        </p:txBody>
      </p:sp>
      <p:sp>
        <p:nvSpPr>
          <p:cNvPr id="20" name="Rectangle 17" descr="© INSCALE GmbH, 26.05.2010&#10;http://www.presentationload.com/">
            <a:extLst>
              <a:ext uri="{FF2B5EF4-FFF2-40B4-BE49-F238E27FC236}">
                <a16:creationId xmlns:a16="http://schemas.microsoft.com/office/drawing/2014/main" id="{39D6E156-ACEB-B847-A221-1510BC9782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36903" y="2797690"/>
            <a:ext cx="4044523" cy="936000"/>
          </a:xfrm>
          <a:prstGeom prst="snipRoundRect">
            <a:avLst>
              <a:gd name="adj1" fmla="val 0"/>
              <a:gd name="adj2" fmla="val 16667"/>
            </a:avLst>
          </a:prstGeom>
          <a:solidFill>
            <a:schemeClr val="bg1"/>
          </a:solidFill>
          <a:ln w="63500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6000">
                  <a:schemeClr val="accent1"/>
                </a:gs>
              </a:gsLst>
              <a:lin ang="0" scaled="1"/>
              <a:tileRect/>
            </a:gradFill>
            <a:miter lim="800000"/>
            <a:headEnd/>
            <a:tailEnd/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lnSpc>
                <a:spcPts val="1480"/>
              </a:lnSpc>
            </a:pPr>
            <a:r>
              <a:rPr lang="en-US" sz="1200" b="1" spc="30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CUSTOMER PERSPECTIVE</a:t>
            </a:r>
          </a:p>
          <a:p>
            <a:pPr algn="ctr" defTabSz="801688" eaLnBrk="0" hangingPunct="0">
              <a:lnSpc>
                <a:spcPts val="1180"/>
              </a:lnSpc>
            </a:pPr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“What do we need to do for our customers </a:t>
            </a:r>
            <a:b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to create additional value?”</a:t>
            </a:r>
          </a:p>
        </p:txBody>
      </p:sp>
      <p:sp>
        <p:nvSpPr>
          <p:cNvPr id="21" name="Rectangle 17" descr="© INSCALE GmbH, 26.05.2010&#10;http://www.presentationload.com/">
            <a:extLst>
              <a:ext uri="{FF2B5EF4-FFF2-40B4-BE49-F238E27FC236}">
                <a16:creationId xmlns:a16="http://schemas.microsoft.com/office/drawing/2014/main" id="{45AE8E9F-D799-F845-9B6E-59F5EBA3AB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36903" y="3965773"/>
            <a:ext cx="8323552" cy="936000"/>
          </a:xfrm>
          <a:prstGeom prst="snipRoundRect">
            <a:avLst>
              <a:gd name="adj1" fmla="val 0"/>
              <a:gd name="adj2" fmla="val 16667"/>
            </a:avLst>
          </a:prstGeom>
          <a:solidFill>
            <a:schemeClr val="bg1"/>
          </a:solidFill>
          <a:ln w="63500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3"/>
                </a:gs>
              </a:gsLst>
              <a:lin ang="0" scaled="1"/>
              <a:tileRect/>
            </a:gradFill>
            <a:miter lim="800000"/>
            <a:headEnd/>
            <a:tailEnd/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lnSpc>
                <a:spcPts val="1480"/>
              </a:lnSpc>
            </a:pPr>
            <a:r>
              <a:rPr lang="en-US" sz="1200" b="1" spc="3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INTERNAL PROCESSES</a:t>
            </a:r>
          </a:p>
          <a:p>
            <a:pPr algn="ctr" defTabSz="801688" eaLnBrk="0" hangingPunct="0">
              <a:lnSpc>
                <a:spcPts val="1480"/>
              </a:lnSpc>
            </a:pPr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“Which processes do we need to improve to satisfy our customers and stakeholders?“</a:t>
            </a:r>
          </a:p>
        </p:txBody>
      </p:sp>
      <p:sp>
        <p:nvSpPr>
          <p:cNvPr id="22" name="Rectangle 17" descr="© INSCALE GmbH, 26.05.2010&#10;http://www.presentationload.com/">
            <a:extLst>
              <a:ext uri="{FF2B5EF4-FFF2-40B4-BE49-F238E27FC236}">
                <a16:creationId xmlns:a16="http://schemas.microsoft.com/office/drawing/2014/main" id="{1F47ED43-7E5A-0442-8CA4-2F676D89A1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36903" y="1629608"/>
            <a:ext cx="8323552" cy="936000"/>
          </a:xfrm>
          <a:prstGeom prst="snipRoundRect">
            <a:avLst>
              <a:gd name="adj1" fmla="val 0"/>
              <a:gd name="adj2" fmla="val 16667"/>
            </a:avLst>
          </a:prstGeom>
          <a:solidFill>
            <a:schemeClr val="bg1"/>
          </a:solidFill>
          <a:ln w="63500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5000">
                  <a:schemeClr val="tx2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miter lim="800000"/>
            <a:headEnd/>
            <a:tailEnd/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0" anchor="ctr" anchorCtr="0"/>
          <a:lstStyle/>
          <a:p>
            <a:pPr algn="ctr" defTabSz="801688" eaLnBrk="0" hangingPunct="0">
              <a:lnSpc>
                <a:spcPts val="1480"/>
              </a:lnSpc>
              <a:defRPr/>
            </a:pPr>
            <a:r>
              <a:rPr lang="en-US" sz="1200" b="1" spc="30" dirty="0">
                <a:solidFill>
                  <a:schemeClr val="tx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MISSION</a:t>
            </a:r>
          </a:p>
          <a:p>
            <a:pPr algn="ctr" defTabSz="801688" eaLnBrk="0" hangingPunct="0">
              <a:lnSpc>
                <a:spcPts val="1480"/>
              </a:lnSpc>
              <a:defRPr/>
            </a:pPr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“What do we need to do to achieve our vision?”</a:t>
            </a:r>
          </a:p>
        </p:txBody>
      </p:sp>
      <p:sp>
        <p:nvSpPr>
          <p:cNvPr id="23" name="Rectangle 17" descr="© INSCALE GmbH, 26.05.2010&#10;http://www.presentationload.com/">
            <a:extLst>
              <a:ext uri="{FF2B5EF4-FFF2-40B4-BE49-F238E27FC236}">
                <a16:creationId xmlns:a16="http://schemas.microsoft.com/office/drawing/2014/main" id="{9081D509-12F1-0249-8B9E-FA70A28B86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15708" y="2797690"/>
            <a:ext cx="4044746" cy="936000"/>
          </a:xfrm>
          <a:prstGeom prst="snipRoundRect">
            <a:avLst>
              <a:gd name="adj1" fmla="val 0"/>
              <a:gd name="adj2" fmla="val 16667"/>
            </a:avLst>
          </a:prstGeom>
          <a:solidFill>
            <a:schemeClr val="bg1"/>
          </a:solidFill>
          <a:ln w="63500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</a:gsLst>
              <a:lin ang="0" scaled="1"/>
              <a:tileRect/>
            </a:gradFill>
            <a:miter lim="800000"/>
            <a:headEnd/>
            <a:tailEnd/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lnSpc>
                <a:spcPts val="1480"/>
              </a:lnSpc>
            </a:pPr>
            <a:r>
              <a:rPr lang="en-US" sz="1200" b="1" spc="3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FINANCIAL PERSPECTIVE</a:t>
            </a:r>
          </a:p>
          <a:p>
            <a:pPr algn="ctr" defTabSz="801688" eaLnBrk="0" hangingPunct="0">
              <a:lnSpc>
                <a:spcPts val="1180"/>
              </a:lnSpc>
            </a:pPr>
            <a:r>
              <a:rPr lang="en-US" sz="9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“</a:t>
            </a:r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What do we consider financial success and </a:t>
            </a:r>
            <a:b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how can it be measured?”</a:t>
            </a:r>
          </a:p>
        </p:txBody>
      </p:sp>
      <p:sp>
        <p:nvSpPr>
          <p:cNvPr id="24" name="Rectangle 17" descr="© INSCALE GmbH, 26.05.2010&#10;http://www.presentationload.com/">
            <a:extLst>
              <a:ext uri="{FF2B5EF4-FFF2-40B4-BE49-F238E27FC236}">
                <a16:creationId xmlns:a16="http://schemas.microsoft.com/office/drawing/2014/main" id="{0AE2A347-2554-E643-9110-97B07A83E2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31545" y="5133855"/>
            <a:ext cx="8323552" cy="936000"/>
          </a:xfrm>
          <a:prstGeom prst="snipRoundRect">
            <a:avLst>
              <a:gd name="adj1" fmla="val 0"/>
              <a:gd name="adj2" fmla="val 16667"/>
            </a:avLst>
          </a:prstGeom>
          <a:solidFill>
            <a:schemeClr val="bg1"/>
          </a:solidFill>
          <a:ln w="63500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8000">
                  <a:srgbClr val="41CC74"/>
                </a:gs>
              </a:gsLst>
              <a:lin ang="0" scaled="1"/>
              <a:tileRect/>
            </a:gradFill>
            <a:miter lim="800000"/>
            <a:headEnd/>
            <a:tailEnd/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lnSpc>
                <a:spcPts val="1480"/>
              </a:lnSpc>
            </a:pPr>
            <a:r>
              <a:rPr lang="en-US" sz="1200" b="1" spc="30" dirty="0">
                <a:solidFill>
                  <a:srgbClr val="41CC74"/>
                </a:solidFill>
                <a:latin typeface="Century Gothic" panose="020B0502020202020204" pitchFamily="34" charset="0"/>
                <a:cs typeface="Arial" charset="0"/>
              </a:rPr>
              <a:t>LEARNING AND DEVELOPMENT</a:t>
            </a:r>
          </a:p>
          <a:p>
            <a:pPr algn="ctr" defTabSz="801688" eaLnBrk="0" hangingPunct="0">
              <a:lnSpc>
                <a:spcPts val="1480"/>
              </a:lnSpc>
            </a:pPr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“How do we need to improve to make our core processes more effective and efficient?“</a:t>
            </a:r>
          </a:p>
        </p:txBody>
      </p:sp>
      <p:sp>
        <p:nvSpPr>
          <p:cNvPr id="25" name="Rectangle 17" descr="© INSCALE GmbH, 26.05.2010&#10;http://www.presentationload.com/">
            <a:extLst>
              <a:ext uri="{FF2B5EF4-FFF2-40B4-BE49-F238E27FC236}">
                <a16:creationId xmlns:a16="http://schemas.microsoft.com/office/drawing/2014/main" id="{AB99E04D-48F6-F74A-974B-2B814BD759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35661" y="2797690"/>
            <a:ext cx="137160" cy="9360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lnSpc>
                <a:spcPts val="1480"/>
              </a:lnSpc>
            </a:pPr>
            <a:endParaRPr lang="en-US" sz="900" i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6" name="Rectangle 17" descr="© INSCALE GmbH, 26.05.2010&#10;http://www.presentationload.com/">
            <a:extLst>
              <a:ext uri="{FF2B5EF4-FFF2-40B4-BE49-F238E27FC236}">
                <a16:creationId xmlns:a16="http://schemas.microsoft.com/office/drawing/2014/main" id="{A0720565-E615-504E-8DF8-73D469CC08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35661" y="1629608"/>
            <a:ext cx="137160" cy="936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 algn="ctr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lnSpc>
                <a:spcPts val="1480"/>
              </a:lnSpc>
            </a:pPr>
            <a:endParaRPr lang="en-US" sz="900" i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7" name="Rectangle 17" descr="© INSCALE GmbH, 26.05.2010&#10;http://www.presentationload.com/">
            <a:extLst>
              <a:ext uri="{FF2B5EF4-FFF2-40B4-BE49-F238E27FC236}">
                <a16:creationId xmlns:a16="http://schemas.microsoft.com/office/drawing/2014/main" id="{A4F2557F-83D6-6244-8C16-FF44013490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35661" y="3965772"/>
            <a:ext cx="137160" cy="936000"/>
          </a:xfrm>
          <a:prstGeom prst="rect">
            <a:avLst/>
          </a:prstGeom>
          <a:solidFill>
            <a:schemeClr val="accent3"/>
          </a:solidFill>
          <a:ln w="38100" algn="ctr">
            <a:solidFill>
              <a:schemeClr val="accent3"/>
            </a:solidFill>
            <a:miter lim="800000"/>
            <a:headEnd/>
            <a:tailEnd/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lnSpc>
                <a:spcPts val="1480"/>
              </a:lnSpc>
            </a:pPr>
            <a:endParaRPr lang="en-US" sz="900" i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8" name="Rectangle 17" descr="© INSCALE GmbH, 26.05.2010&#10;http://www.presentationload.com/">
            <a:extLst>
              <a:ext uri="{FF2B5EF4-FFF2-40B4-BE49-F238E27FC236}">
                <a16:creationId xmlns:a16="http://schemas.microsoft.com/office/drawing/2014/main" id="{4FEF9786-9F52-1340-9F7E-6E8824D2FB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35661" y="5133854"/>
            <a:ext cx="137160" cy="936000"/>
          </a:xfrm>
          <a:prstGeom prst="rect">
            <a:avLst/>
          </a:prstGeom>
          <a:solidFill>
            <a:srgbClr val="41CC74"/>
          </a:solidFill>
          <a:ln w="38100" algn="ctr">
            <a:solidFill>
              <a:srgbClr val="41CC74"/>
            </a:solidFill>
            <a:miter lim="800000"/>
            <a:headEnd/>
            <a:tailEnd/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lnSpc>
                <a:spcPts val="1480"/>
              </a:lnSpc>
            </a:pPr>
            <a:endParaRPr lang="en-US" sz="900" i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9" name="Rectangle 17" descr="© INSCALE GmbH, 26.05.2010&#10;http://www.presentationload.com/">
            <a:extLst>
              <a:ext uri="{FF2B5EF4-FFF2-40B4-BE49-F238E27FC236}">
                <a16:creationId xmlns:a16="http://schemas.microsoft.com/office/drawing/2014/main" id="{45D5B3DB-1714-9747-A8B8-458A59EB0A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11776" y="2797690"/>
            <a:ext cx="137160" cy="936000"/>
          </a:xfrm>
          <a:prstGeom prst="rect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lnSpc>
                <a:spcPts val="1480"/>
              </a:lnSpc>
            </a:pPr>
            <a:endParaRPr lang="en-US" sz="900" i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32" name="Arrow: Right 37">
            <a:extLst>
              <a:ext uri="{FF2B5EF4-FFF2-40B4-BE49-F238E27FC236}">
                <a16:creationId xmlns:a16="http://schemas.microsoft.com/office/drawing/2014/main" id="{A60FEF48-135C-FD40-9E96-522FC04375C8}"/>
              </a:ext>
            </a:extLst>
          </p:cNvPr>
          <p:cNvSpPr/>
          <p:nvPr/>
        </p:nvSpPr>
        <p:spPr>
          <a:xfrm rot="16200000">
            <a:off x="2066719" y="3604838"/>
            <a:ext cx="727235" cy="257702"/>
          </a:xfrm>
          <a:prstGeom prst="rightArrow">
            <a:avLst>
              <a:gd name="adj1" fmla="val 37800"/>
              <a:gd name="adj2" fmla="val 66092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ts val="1300"/>
              </a:lnSpc>
            </a:pPr>
            <a:endParaRPr lang="en-US" sz="1000" kern="0">
              <a:solidFill>
                <a:srgbClr val="46566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Arrow: Right 37">
            <a:extLst>
              <a:ext uri="{FF2B5EF4-FFF2-40B4-BE49-F238E27FC236}">
                <a16:creationId xmlns:a16="http://schemas.microsoft.com/office/drawing/2014/main" id="{14CAE815-5795-DC40-82B9-126A98BC1D22}"/>
              </a:ext>
            </a:extLst>
          </p:cNvPr>
          <p:cNvSpPr/>
          <p:nvPr/>
        </p:nvSpPr>
        <p:spPr>
          <a:xfrm rot="16200000">
            <a:off x="9398046" y="3604838"/>
            <a:ext cx="727235" cy="257702"/>
          </a:xfrm>
          <a:prstGeom prst="rightArrow">
            <a:avLst>
              <a:gd name="adj1" fmla="val 37800"/>
              <a:gd name="adj2" fmla="val 66092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ts val="1300"/>
              </a:lnSpc>
            </a:pPr>
            <a:endParaRPr lang="en-US" sz="1000" kern="0">
              <a:solidFill>
                <a:srgbClr val="46566E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Arrow: Right 37">
            <a:extLst>
              <a:ext uri="{FF2B5EF4-FFF2-40B4-BE49-F238E27FC236}">
                <a16:creationId xmlns:a16="http://schemas.microsoft.com/office/drawing/2014/main" id="{FCC24362-6EB7-334B-91C2-DC3F1987B028}"/>
              </a:ext>
            </a:extLst>
          </p:cNvPr>
          <p:cNvSpPr/>
          <p:nvPr/>
        </p:nvSpPr>
        <p:spPr>
          <a:xfrm rot="16200000">
            <a:off x="2066720" y="2436752"/>
            <a:ext cx="727235" cy="257702"/>
          </a:xfrm>
          <a:prstGeom prst="rightArrow">
            <a:avLst>
              <a:gd name="adj1" fmla="val 37800"/>
              <a:gd name="adj2" fmla="val 66092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ts val="1300"/>
              </a:lnSpc>
            </a:pPr>
            <a:endParaRPr lang="en-US" sz="1000" kern="0">
              <a:solidFill>
                <a:srgbClr val="46566E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Arrow: Right 37">
            <a:extLst>
              <a:ext uri="{FF2B5EF4-FFF2-40B4-BE49-F238E27FC236}">
                <a16:creationId xmlns:a16="http://schemas.microsoft.com/office/drawing/2014/main" id="{B2975D87-B873-0E48-B746-45F54BB00155}"/>
              </a:ext>
            </a:extLst>
          </p:cNvPr>
          <p:cNvSpPr/>
          <p:nvPr/>
        </p:nvSpPr>
        <p:spPr>
          <a:xfrm rot="16200000">
            <a:off x="9398047" y="2436753"/>
            <a:ext cx="727235" cy="257702"/>
          </a:xfrm>
          <a:prstGeom prst="rightArrow">
            <a:avLst>
              <a:gd name="adj1" fmla="val 37800"/>
              <a:gd name="adj2" fmla="val 66092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ts val="1300"/>
              </a:lnSpc>
            </a:pPr>
            <a:endParaRPr lang="en-US" sz="1000" kern="0">
              <a:solidFill>
                <a:srgbClr val="46566E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Arrow: Right 37">
            <a:extLst>
              <a:ext uri="{FF2B5EF4-FFF2-40B4-BE49-F238E27FC236}">
                <a16:creationId xmlns:a16="http://schemas.microsoft.com/office/drawing/2014/main" id="{6EC7931C-5A90-224F-87F3-18ED93DF5499}"/>
              </a:ext>
            </a:extLst>
          </p:cNvPr>
          <p:cNvSpPr/>
          <p:nvPr/>
        </p:nvSpPr>
        <p:spPr>
          <a:xfrm rot="16200000">
            <a:off x="9398046" y="4772920"/>
            <a:ext cx="727235" cy="257702"/>
          </a:xfrm>
          <a:prstGeom prst="rightArrow">
            <a:avLst>
              <a:gd name="adj1" fmla="val 37800"/>
              <a:gd name="adj2" fmla="val 66092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ts val="1300"/>
              </a:lnSpc>
            </a:pPr>
            <a:endParaRPr lang="en-US" sz="1000" kern="0">
              <a:solidFill>
                <a:srgbClr val="46566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6" descr="© INSCALE GmbH, 26.05.2010&#10;http://www.presentationload.com/">
            <a:extLst>
              <a:ext uri="{FF2B5EF4-FFF2-40B4-BE49-F238E27FC236}">
                <a16:creationId xmlns:a16="http://schemas.microsoft.com/office/drawing/2014/main" id="{BACD3EB3-9AEF-2142-BA70-4F5AE0630BAE}"/>
              </a:ext>
            </a:extLst>
          </p:cNvPr>
          <p:cNvSpPr>
            <a:spLocks noChangeArrowheads="1"/>
          </p:cNvSpPr>
          <p:nvPr/>
        </p:nvSpPr>
        <p:spPr bwMode="gray">
          <a:xfrm>
            <a:off x="996061" y="4500949"/>
            <a:ext cx="4600505" cy="1243275"/>
          </a:xfrm>
          <a:prstGeom prst="rect">
            <a:avLst/>
          </a:prstGeom>
          <a:solidFill>
            <a:srgbClr val="41CC74"/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en-US" sz="1600" dirty="0"/>
          </a:p>
        </p:txBody>
      </p:sp>
      <p:sp>
        <p:nvSpPr>
          <p:cNvPr id="225" name="Rectangle 16" descr="© INSCALE GmbH, 26.05.2010&#10;http://www.presentationload.com/">
            <a:extLst>
              <a:ext uri="{FF2B5EF4-FFF2-40B4-BE49-F238E27FC236}">
                <a16:creationId xmlns:a16="http://schemas.microsoft.com/office/drawing/2014/main" id="{810E1FC0-2264-C94F-A034-1895C9FA3B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14766" y="4500949"/>
            <a:ext cx="4776374" cy="12432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en-US" sz="1600" dirty="0"/>
          </a:p>
        </p:txBody>
      </p:sp>
      <p:sp>
        <p:nvSpPr>
          <p:cNvPr id="122" name="Rectangle 16" descr="© INSCALE GmbH, 26.05.2010&#10;http://www.presentationload.com/">
            <a:extLst>
              <a:ext uri="{FF2B5EF4-FFF2-40B4-BE49-F238E27FC236}">
                <a16:creationId xmlns:a16="http://schemas.microsoft.com/office/drawing/2014/main" id="{45ACC667-4DAC-2441-BCB1-B52EEF3195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996061" y="2413970"/>
            <a:ext cx="4600505" cy="1243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en-US" sz="1600" dirty="0"/>
          </a:p>
        </p:txBody>
      </p:sp>
      <p:sp>
        <p:nvSpPr>
          <p:cNvPr id="143" name="Rectangle 16" descr="© INSCALE GmbH, 26.05.2010&#10;http://www.presentationload.com/">
            <a:extLst>
              <a:ext uri="{FF2B5EF4-FFF2-40B4-BE49-F238E27FC236}">
                <a16:creationId xmlns:a16="http://schemas.microsoft.com/office/drawing/2014/main" id="{EC13DA8A-D72C-494F-A904-31E1C27379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33698" y="2413970"/>
            <a:ext cx="4657442" cy="1243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8EEE55-02A7-A64D-853E-C5F750548100}"/>
              </a:ext>
            </a:extLst>
          </p:cNvPr>
          <p:cNvSpPr/>
          <p:nvPr/>
        </p:nvSpPr>
        <p:spPr>
          <a:xfrm>
            <a:off x="0" y="0"/>
            <a:ext cx="121896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shboard">
            <a:extLst>
              <a:ext uri="{FF2B5EF4-FFF2-40B4-BE49-F238E27FC236}">
                <a16:creationId xmlns:a16="http://schemas.microsoft.com/office/drawing/2014/main" id="{7C1D6352-5775-FD4D-AEB8-DA6FDA966C3D}"/>
              </a:ext>
            </a:extLst>
          </p:cNvPr>
          <p:cNvSpPr txBox="1"/>
          <p:nvPr/>
        </p:nvSpPr>
        <p:spPr>
          <a:xfrm>
            <a:off x="1719027" y="311501"/>
            <a:ext cx="87515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FOUR PERSPECTIVES OF </a:t>
            </a:r>
            <a:r>
              <a:rPr lang="en-US" sz="1800" b="1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BALANCED SCORECARD</a:t>
            </a:r>
            <a:endParaRPr lang="en-US" sz="1800" spc="2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01" name="Flussdiagramm: Verbindungsstelle zu einer anderen Seite 104">
            <a:extLst>
              <a:ext uri="{FF2B5EF4-FFF2-40B4-BE49-F238E27FC236}">
                <a16:creationId xmlns:a16="http://schemas.microsoft.com/office/drawing/2014/main" id="{16054103-6281-B844-BCB6-FB1835608681}"/>
              </a:ext>
            </a:extLst>
          </p:cNvPr>
          <p:cNvSpPr/>
          <p:nvPr/>
        </p:nvSpPr>
        <p:spPr bwMode="gray">
          <a:xfrm>
            <a:off x="794867" y="4028565"/>
            <a:ext cx="4861036" cy="4723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tIns="0" rIns="0" bIns="0" rtlCol="0" anchor="ctr"/>
          <a:lstStyle/>
          <a:p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CUSTOMER PERSPECTIVE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3DA7AC3-B3C6-544B-B888-B2DFF8A3A4DA}"/>
              </a:ext>
            </a:extLst>
          </p:cNvPr>
          <p:cNvGrpSpPr/>
          <p:nvPr/>
        </p:nvGrpSpPr>
        <p:grpSpPr>
          <a:xfrm>
            <a:off x="1119074" y="4615403"/>
            <a:ext cx="2932931" cy="1018391"/>
            <a:chOff x="1071615" y="2707533"/>
            <a:chExt cx="2958331" cy="711188"/>
          </a:xfrm>
        </p:grpSpPr>
        <p:sp>
          <p:nvSpPr>
            <p:cNvPr id="204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8C694D99-C4E6-3444-B36C-ADF488FFA2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1615" y="2707533"/>
              <a:ext cx="720275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Objectives</a:t>
              </a:r>
            </a:p>
          </p:txBody>
        </p:sp>
        <p:sp>
          <p:nvSpPr>
            <p:cNvPr id="205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141BB3FE-90E4-5D45-9593-F8E9384C32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0210" y="2707533"/>
              <a:ext cx="720275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Target Values</a:t>
              </a:r>
            </a:p>
          </p:txBody>
        </p:sp>
        <p:sp>
          <p:nvSpPr>
            <p:cNvPr id="206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29DBB5FE-D65C-7C4A-94D2-8F196BD0CA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5637" y="2707533"/>
              <a:ext cx="717981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Key Figures</a:t>
              </a:r>
            </a:p>
          </p:txBody>
        </p:sp>
        <p:sp>
          <p:nvSpPr>
            <p:cNvPr id="207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D79AAF86-06B5-D044-BB15-41341B21F3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11965" y="2707533"/>
              <a:ext cx="713240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charset="0"/>
                </a:rPr>
                <a:t>Initiatives</a:t>
              </a:r>
            </a:p>
          </p:txBody>
        </p:sp>
        <p:sp>
          <p:nvSpPr>
            <p:cNvPr id="210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A68773F4-F8D7-D346-B385-D2D6244C9E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1615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212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FB06BA85-75D9-2241-AB41-97AAF9BB7E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1615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214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100E489E-3BB1-8041-80B8-0471C7FCA0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0210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219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E5DDEBDA-EC2A-7642-A17D-E4695CF598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0210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220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C3C82EA7-DDA9-704B-ABC3-348430E53E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5638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221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51CC03A1-B8BF-074A-8527-DC703FDE82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5638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222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FD53A52A-0F44-E245-AE7C-64F532A1A7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11965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223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B95626B6-4DDB-7E44-955A-441955397E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11965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</p:grpSp>
      <p:sp>
        <p:nvSpPr>
          <p:cNvPr id="226" name="Flussdiagramm: Verbindungsstelle zu einer anderen Seite 104">
            <a:extLst>
              <a:ext uri="{FF2B5EF4-FFF2-40B4-BE49-F238E27FC236}">
                <a16:creationId xmlns:a16="http://schemas.microsoft.com/office/drawing/2014/main" id="{6851F857-7A82-F946-A30E-5952B52B7126}"/>
              </a:ext>
            </a:extLst>
          </p:cNvPr>
          <p:cNvSpPr/>
          <p:nvPr/>
        </p:nvSpPr>
        <p:spPr bwMode="gray">
          <a:xfrm flipH="1">
            <a:off x="6533697" y="4028565"/>
            <a:ext cx="4861036" cy="4723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648000" bIns="0" rtlCol="0" anchor="ctr"/>
          <a:lstStyle/>
          <a:p>
            <a:pPr algn="r"/>
            <a:r>
              <a:rPr lang="en-US" sz="11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Arial" charset="0"/>
              </a:rPr>
              <a:t>LEARNING &amp; DEVELOPMENT</a:t>
            </a: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297E7E48-6621-1A4B-B875-E81939EA178C}"/>
              </a:ext>
            </a:extLst>
          </p:cNvPr>
          <p:cNvGrpSpPr/>
          <p:nvPr/>
        </p:nvGrpSpPr>
        <p:grpSpPr>
          <a:xfrm>
            <a:off x="8138908" y="4615403"/>
            <a:ext cx="2932931" cy="1018391"/>
            <a:chOff x="1071615" y="2707533"/>
            <a:chExt cx="2958331" cy="711188"/>
          </a:xfrm>
        </p:grpSpPr>
        <p:sp>
          <p:nvSpPr>
            <p:cNvPr id="228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79EB94A0-6373-8842-8304-205FFC25E3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1615" y="2707533"/>
              <a:ext cx="720275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latin typeface="Century Gothic" panose="020B0502020202020204" pitchFamily="34" charset="0"/>
                  <a:cs typeface="Arial" charset="0"/>
                </a:rPr>
                <a:t>Objectives</a:t>
              </a:r>
            </a:p>
          </p:txBody>
        </p:sp>
        <p:sp>
          <p:nvSpPr>
            <p:cNvPr id="229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77B0751E-5C6C-994C-BF83-BC9A647BD8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0210" y="2707533"/>
              <a:ext cx="720275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latin typeface="Century Gothic" panose="020B0502020202020204" pitchFamily="34" charset="0"/>
                  <a:cs typeface="Arial" charset="0"/>
                </a:rPr>
                <a:t>Target Values</a:t>
              </a:r>
            </a:p>
          </p:txBody>
        </p:sp>
        <p:sp>
          <p:nvSpPr>
            <p:cNvPr id="230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83FC0AAF-AF6F-AF4B-B7EB-DADFBF129F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5637" y="2707533"/>
              <a:ext cx="717981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latin typeface="Century Gothic" panose="020B0502020202020204" pitchFamily="34" charset="0"/>
                  <a:cs typeface="Arial" charset="0"/>
                </a:rPr>
                <a:t>Key Figures</a:t>
              </a:r>
            </a:p>
          </p:txBody>
        </p:sp>
        <p:sp>
          <p:nvSpPr>
            <p:cNvPr id="231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86F8F4B8-6FA3-2144-9BAE-6940F3D33F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11965" y="2707533"/>
              <a:ext cx="713240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latin typeface="Century Gothic" panose="020B0502020202020204" pitchFamily="34" charset="0"/>
                  <a:cs typeface="Arial" charset="0"/>
                </a:rPr>
                <a:t>Initiatives</a:t>
              </a:r>
            </a:p>
          </p:txBody>
        </p:sp>
        <p:sp>
          <p:nvSpPr>
            <p:cNvPr id="232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737694C8-4B38-AC43-A6B2-90EDB1655D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1615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233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F125D1E3-8AD1-5F45-9923-31B440DCA8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1615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234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BC23EC53-D0DA-0549-94DA-8BB74DFA5B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0210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235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538BAA14-C2B5-7C46-A638-419C61692F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0210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236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2A5852A3-049F-B047-AEE9-A1C40443D3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5638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237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9C7EFD91-5E58-954B-B129-584F3191A4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5638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238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35661503-6EFF-4146-B821-6E4BA17C71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11965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239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485F1143-D291-E141-8BE5-A5346E961C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11965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</p:grpSp>
      <p:sp>
        <p:nvSpPr>
          <p:cNvPr id="121" name="Flussdiagramm: Verbindungsstelle zu einer anderen Seite 104">
            <a:extLst>
              <a:ext uri="{FF2B5EF4-FFF2-40B4-BE49-F238E27FC236}">
                <a16:creationId xmlns:a16="http://schemas.microsoft.com/office/drawing/2014/main" id="{4AA732D6-FAD3-6145-8A57-4E36962D5A62}"/>
              </a:ext>
            </a:extLst>
          </p:cNvPr>
          <p:cNvSpPr/>
          <p:nvPr/>
        </p:nvSpPr>
        <p:spPr bwMode="gray">
          <a:xfrm>
            <a:off x="794867" y="1941586"/>
            <a:ext cx="4861036" cy="4723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tIns="0" rIns="0" bIns="0" rtlCol="0" anchor="ctr"/>
          <a:lstStyle/>
          <a:p>
            <a:r>
              <a:rPr lang="en-US" sz="11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Arial" charset="0"/>
              </a:rPr>
              <a:t>FINANCIAL PERSPECTIVE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D87C14-1955-8F4D-AEE7-A500363ADBB3}"/>
              </a:ext>
            </a:extLst>
          </p:cNvPr>
          <p:cNvGrpSpPr/>
          <p:nvPr/>
        </p:nvGrpSpPr>
        <p:grpSpPr>
          <a:xfrm>
            <a:off x="1119074" y="2528424"/>
            <a:ext cx="2932931" cy="1018391"/>
            <a:chOff x="1071615" y="2707533"/>
            <a:chExt cx="2958331" cy="711188"/>
          </a:xfrm>
        </p:grpSpPr>
        <p:sp>
          <p:nvSpPr>
            <p:cNvPr id="124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473DC173-7181-A047-847B-1D0FC18C48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1615" y="2707533"/>
              <a:ext cx="720275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latin typeface="Century Gothic" panose="020B0502020202020204" pitchFamily="34" charset="0"/>
                  <a:cs typeface="Arial" charset="0"/>
                </a:rPr>
                <a:t>Objectives</a:t>
              </a:r>
            </a:p>
          </p:txBody>
        </p:sp>
        <p:sp>
          <p:nvSpPr>
            <p:cNvPr id="125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C62FE898-4AEF-B947-888B-9016CB1454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0210" y="2707533"/>
              <a:ext cx="720275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latin typeface="Century Gothic" panose="020B0502020202020204" pitchFamily="34" charset="0"/>
                  <a:cs typeface="Arial" charset="0"/>
                </a:rPr>
                <a:t>Target Values</a:t>
              </a:r>
            </a:p>
          </p:txBody>
        </p:sp>
        <p:sp>
          <p:nvSpPr>
            <p:cNvPr id="127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9A277C39-56CE-FC46-92AD-C87E7E3C7E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5637" y="2707533"/>
              <a:ext cx="717981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latin typeface="Century Gothic" panose="020B0502020202020204" pitchFamily="34" charset="0"/>
                  <a:cs typeface="Arial" charset="0"/>
                </a:rPr>
                <a:t>Key Figures</a:t>
              </a:r>
            </a:p>
          </p:txBody>
        </p:sp>
        <p:sp>
          <p:nvSpPr>
            <p:cNvPr id="128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009792FA-54B8-754F-A1F4-AF45488AF0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11965" y="2707533"/>
              <a:ext cx="713240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latin typeface="Century Gothic" panose="020B0502020202020204" pitchFamily="34" charset="0"/>
                  <a:cs typeface="Arial" charset="0"/>
                </a:rPr>
                <a:t>Initiatives</a:t>
              </a:r>
            </a:p>
          </p:txBody>
        </p:sp>
        <p:sp>
          <p:nvSpPr>
            <p:cNvPr id="130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C134D8FC-1CD4-814D-9AEF-C49C4D18D3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1615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31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EF9747FF-40BB-B445-9C8C-CAC6EF3A9B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1615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33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5125D410-2B98-CA4B-88DD-4E486CDD18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0210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34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BE22424A-9345-F542-B861-220867B47F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0210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36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C701175E-5E55-D545-8B62-9766EE00E8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5638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37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FDBDDFE6-EC92-8447-8EC8-F2A9F050C9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5638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39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DC1FCE08-D5D7-044E-A324-3B7A51ED10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11965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40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FBFCA228-EDE8-3846-981D-B3DAF68B65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11965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</p:grpSp>
      <p:sp>
        <p:nvSpPr>
          <p:cNvPr id="145" name="Flussdiagramm: Verbindungsstelle zu einer anderen Seite 104">
            <a:extLst>
              <a:ext uri="{FF2B5EF4-FFF2-40B4-BE49-F238E27FC236}">
                <a16:creationId xmlns:a16="http://schemas.microsoft.com/office/drawing/2014/main" id="{1E1BE71F-00B5-3C44-B759-0DDE00092EC2}"/>
              </a:ext>
            </a:extLst>
          </p:cNvPr>
          <p:cNvSpPr/>
          <p:nvPr/>
        </p:nvSpPr>
        <p:spPr bwMode="gray">
          <a:xfrm flipH="1">
            <a:off x="6533697" y="1941586"/>
            <a:ext cx="4861036" cy="4723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27999" bIns="0" rtlCol="0" anchor="ctr"/>
          <a:lstStyle/>
          <a:p>
            <a:pPr algn="r"/>
            <a:r>
              <a:rPr lang="en-US" sz="11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cs typeface="Arial" charset="0"/>
              </a:rPr>
              <a:t>INTERNAL PERSPECTIVE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63E1F56-71AB-8C48-8398-DC8E27BE03D2}"/>
              </a:ext>
            </a:extLst>
          </p:cNvPr>
          <p:cNvGrpSpPr/>
          <p:nvPr/>
        </p:nvGrpSpPr>
        <p:grpSpPr>
          <a:xfrm>
            <a:off x="8138908" y="2528424"/>
            <a:ext cx="2932931" cy="1018391"/>
            <a:chOff x="1071615" y="2707533"/>
            <a:chExt cx="2958331" cy="711188"/>
          </a:xfrm>
        </p:grpSpPr>
        <p:sp>
          <p:nvSpPr>
            <p:cNvPr id="148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7AB8B806-28C1-F244-BED2-18E14933D2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1615" y="2707533"/>
              <a:ext cx="720275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latin typeface="Century Gothic" panose="020B0502020202020204" pitchFamily="34" charset="0"/>
                  <a:cs typeface="Arial" charset="0"/>
                </a:rPr>
                <a:t>Objectives</a:t>
              </a:r>
            </a:p>
          </p:txBody>
        </p:sp>
        <p:sp>
          <p:nvSpPr>
            <p:cNvPr id="149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9908602A-49AB-F147-870C-A8F1A7F50D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0210" y="2707533"/>
              <a:ext cx="720275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latin typeface="Century Gothic" panose="020B0502020202020204" pitchFamily="34" charset="0"/>
                  <a:cs typeface="Arial" charset="0"/>
                </a:rPr>
                <a:t>Target Values</a:t>
              </a:r>
            </a:p>
          </p:txBody>
        </p:sp>
        <p:sp>
          <p:nvSpPr>
            <p:cNvPr id="151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52A99B8A-FB29-6643-B71D-C425BD7AC3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5637" y="2707533"/>
              <a:ext cx="717981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latin typeface="Century Gothic" panose="020B0502020202020204" pitchFamily="34" charset="0"/>
                  <a:cs typeface="Arial" charset="0"/>
                </a:rPr>
                <a:t>Key Figures</a:t>
              </a:r>
            </a:p>
          </p:txBody>
        </p:sp>
        <p:sp>
          <p:nvSpPr>
            <p:cNvPr id="152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F7DFE7AD-F3FB-9443-93E6-A010965AB1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11965" y="2707533"/>
              <a:ext cx="713240" cy="225014"/>
            </a:xfrm>
            <a:prstGeom prst="round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r>
                <a:rPr lang="en-US" sz="700" dirty="0">
                  <a:latin typeface="Century Gothic" panose="020B0502020202020204" pitchFamily="34" charset="0"/>
                  <a:cs typeface="Arial" charset="0"/>
                </a:rPr>
                <a:t>Initiatives</a:t>
              </a:r>
            </a:p>
          </p:txBody>
        </p:sp>
        <p:sp>
          <p:nvSpPr>
            <p:cNvPr id="154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1083DB92-53F4-3647-8205-1AB4DD507D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1615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55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0D63AF36-64A5-B44C-8999-A5B6B665702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1615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57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EAEA4AA0-DBE3-5C4F-92B4-2EF74742F9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0210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58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BA85C79E-1771-F240-B918-E7A4C2CCB8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0210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59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0A3A2FB0-5597-874D-A9B3-A0787B6787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5638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60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D72AFF9C-8030-3A4A-87B7-773FC5C4A5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5638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61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4C874F4F-3AA1-C940-82B1-8702EA956F7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11965" y="3193707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62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0E5C6A88-AFBF-1C49-BD83-F2CE61BE6A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11965" y="2949854"/>
              <a:ext cx="717981" cy="225014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801688" eaLnBrk="0" hangingPunct="0"/>
              <a:endParaRPr lang="en-US" sz="700" dirty="0">
                <a:latin typeface="Century Gothic" panose="020B0502020202020204" pitchFamily="34" charset="0"/>
                <a:cs typeface="Arial" charset="0"/>
              </a:endParaRPr>
            </a:p>
          </p:txBody>
        </p:sp>
      </p:grpSp>
      <p:sp>
        <p:nvSpPr>
          <p:cNvPr id="119" name="Pie 118">
            <a:extLst>
              <a:ext uri="{FF2B5EF4-FFF2-40B4-BE49-F238E27FC236}">
                <a16:creationId xmlns:a16="http://schemas.microsoft.com/office/drawing/2014/main" id="{4A9561AA-A4BE-0F46-A4C3-3E9FE7F0D849}"/>
              </a:ext>
            </a:extLst>
          </p:cNvPr>
          <p:cNvSpPr/>
          <p:nvPr/>
        </p:nvSpPr>
        <p:spPr>
          <a:xfrm flipV="1">
            <a:off x="4512401" y="2469107"/>
            <a:ext cx="3003466" cy="3003467"/>
          </a:xfrm>
          <a:prstGeom prst="pie">
            <a:avLst>
              <a:gd name="adj1" fmla="val 10799998"/>
              <a:gd name="adj2" fmla="val 16200000"/>
            </a:avLst>
          </a:prstGeom>
          <a:gradFill>
            <a:gsLst>
              <a:gs pos="100000">
                <a:schemeClr val="accent4"/>
              </a:gs>
              <a:gs pos="44000">
                <a:srgbClr val="41CC74"/>
              </a:gs>
            </a:gsLst>
            <a:lin ang="2700000" scaled="1"/>
          </a:gradFill>
          <a:ln w="101600">
            <a:solidFill>
              <a:srgbClr val="F2F4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Pie 119">
            <a:extLst>
              <a:ext uri="{FF2B5EF4-FFF2-40B4-BE49-F238E27FC236}">
                <a16:creationId xmlns:a16="http://schemas.microsoft.com/office/drawing/2014/main" id="{42B25693-69CE-B841-8364-1511441FF16E}"/>
              </a:ext>
            </a:extLst>
          </p:cNvPr>
          <p:cNvSpPr/>
          <p:nvPr/>
        </p:nvSpPr>
        <p:spPr>
          <a:xfrm rot="16200000" flipV="1">
            <a:off x="4681929" y="2469107"/>
            <a:ext cx="3003467" cy="3003466"/>
          </a:xfrm>
          <a:prstGeom prst="pie">
            <a:avLst>
              <a:gd name="adj1" fmla="val 10799998"/>
              <a:gd name="adj2" fmla="val 16200000"/>
            </a:avLst>
          </a:prstGeom>
          <a:gradFill>
            <a:gsLst>
              <a:gs pos="100000">
                <a:schemeClr val="accent3">
                  <a:lumMod val="20000"/>
                  <a:lumOff val="80000"/>
                </a:schemeClr>
              </a:gs>
              <a:gs pos="8000">
                <a:schemeClr val="accent3"/>
              </a:gs>
            </a:gsLst>
            <a:lin ang="2700000" scaled="1"/>
          </a:gradFill>
          <a:ln w="101600">
            <a:solidFill>
              <a:srgbClr val="F2F4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ie 3">
            <a:extLst>
              <a:ext uri="{FF2B5EF4-FFF2-40B4-BE49-F238E27FC236}">
                <a16:creationId xmlns:a16="http://schemas.microsoft.com/office/drawing/2014/main" id="{E688E9CF-C1AA-7845-8FD3-D57E71F1EE30}"/>
              </a:ext>
            </a:extLst>
          </p:cNvPr>
          <p:cNvSpPr/>
          <p:nvPr/>
        </p:nvSpPr>
        <p:spPr>
          <a:xfrm>
            <a:off x="4501805" y="2257196"/>
            <a:ext cx="3003466" cy="3003467"/>
          </a:xfrm>
          <a:prstGeom prst="pie">
            <a:avLst>
              <a:gd name="adj1" fmla="val 10799998"/>
              <a:gd name="adj2" fmla="val 16200000"/>
            </a:avLst>
          </a:prstGeom>
          <a:gradFill flip="none" rotWithShape="1">
            <a:gsLst>
              <a:gs pos="100000">
                <a:srgbClr val="9FBBDF"/>
              </a:gs>
              <a:gs pos="40000">
                <a:schemeClr val="accent1"/>
              </a:gs>
            </a:gsLst>
            <a:lin ang="2700000" scaled="1"/>
            <a:tileRect/>
          </a:gradFill>
          <a:ln w="101600">
            <a:solidFill>
              <a:srgbClr val="F2F4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Pie 117">
            <a:extLst>
              <a:ext uri="{FF2B5EF4-FFF2-40B4-BE49-F238E27FC236}">
                <a16:creationId xmlns:a16="http://schemas.microsoft.com/office/drawing/2014/main" id="{0F0EE09E-5F52-714A-A1F6-1E8623DCAA49}"/>
              </a:ext>
            </a:extLst>
          </p:cNvPr>
          <p:cNvSpPr/>
          <p:nvPr/>
        </p:nvSpPr>
        <p:spPr>
          <a:xfrm rot="5400000">
            <a:off x="4671334" y="2257196"/>
            <a:ext cx="3003467" cy="3003466"/>
          </a:xfrm>
          <a:prstGeom prst="pie">
            <a:avLst>
              <a:gd name="adj1" fmla="val 10799998"/>
              <a:gd name="adj2" fmla="val 16200000"/>
            </a:avLst>
          </a:prstGeom>
          <a:gradFill>
            <a:gsLst>
              <a:gs pos="100000">
                <a:schemeClr val="accent2">
                  <a:lumMod val="20000"/>
                  <a:lumOff val="80000"/>
                </a:schemeClr>
              </a:gs>
              <a:gs pos="11000">
                <a:schemeClr val="accent2"/>
              </a:gs>
            </a:gsLst>
            <a:lin ang="2700000" scaled="1"/>
          </a:gradFill>
          <a:ln w="101600">
            <a:solidFill>
              <a:srgbClr val="F2F4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E7DBF6-5D6C-C149-BCF9-E56E2821C763}"/>
              </a:ext>
            </a:extLst>
          </p:cNvPr>
          <p:cNvGrpSpPr/>
          <p:nvPr/>
        </p:nvGrpSpPr>
        <p:grpSpPr>
          <a:xfrm>
            <a:off x="5219750" y="3003227"/>
            <a:ext cx="1747700" cy="1747700"/>
            <a:chOff x="5707200" y="2555150"/>
            <a:chExt cx="1747700" cy="1747700"/>
          </a:xfrm>
        </p:grpSpPr>
        <p:sp>
          <p:nvSpPr>
            <p:cNvPr id="117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CCCB2A66-9D5A-8A4B-9CA6-91B8961E5E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07200" y="2555150"/>
              <a:ext cx="1747700" cy="174770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tx2">
                    <a:lumMod val="10000"/>
                    <a:lumOff val="90000"/>
                  </a:schemeClr>
                </a:gs>
              </a:gsLst>
              <a:path path="circle">
                <a:fillToRect r="100000" b="100000"/>
              </a:path>
            </a:gradFill>
            <a:ln w="38100" algn="ctr">
              <a:noFill/>
              <a:miter lim="800000"/>
              <a:headEnd/>
              <a:tailEnd/>
            </a:ln>
            <a:effectLst>
              <a:outerShdw blurRad="114300" sx="102000" sy="102000" algn="ctr" rotWithShape="0">
                <a:schemeClr val="bg1">
                  <a:alpha val="70000"/>
                </a:schemeClr>
              </a:outerShdw>
            </a:effectLst>
          </p:spPr>
          <p:txBody>
            <a:bodyPr lIns="0" tIns="0" rIns="0" bIns="0" anchor="ctr" anchorCtr="0"/>
            <a:lstStyle/>
            <a:p>
              <a:pPr algn="ctr" defTabSz="801688" eaLnBrk="0" hangingPunct="0">
                <a:lnSpc>
                  <a:spcPts val="1480"/>
                </a:lnSpc>
                <a:defRPr/>
              </a:pPr>
              <a:endParaRPr lang="en-US" sz="8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16" name="Rectangle 17" descr="© INSCALE GmbH, 26.05.2010&#10;http://www.presentationload.com/">
              <a:extLst>
                <a:ext uri="{FF2B5EF4-FFF2-40B4-BE49-F238E27FC236}">
                  <a16:creationId xmlns:a16="http://schemas.microsoft.com/office/drawing/2014/main" id="{2CB8AABB-8C53-3C4B-BA16-5982BC6E68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61050" y="2709000"/>
              <a:ext cx="1440000" cy="1440000"/>
            </a:xfrm>
            <a:prstGeom prst="ellipse">
              <a:avLst/>
            </a:prstGeom>
            <a:gradFill flip="none" rotWithShape="1">
              <a:gsLst>
                <a:gs pos="85000">
                  <a:schemeClr val="tx2">
                    <a:lumMod val="10000"/>
                    <a:lumOff val="90000"/>
                  </a:schemeClr>
                </a:gs>
                <a:gs pos="0">
                  <a:schemeClr val="tx2">
                    <a:lumMod val="50000"/>
                    <a:lumOff val="50000"/>
                    <a:alpha val="67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 defTabSz="801688" eaLnBrk="0" hangingPunct="0">
                <a:lnSpc>
                  <a:spcPts val="1880"/>
                </a:lnSpc>
                <a:defRPr/>
              </a:pPr>
              <a:r>
                <a:rPr lang="en-US" sz="1100" b="1" dirty="0">
                  <a:solidFill>
                    <a:schemeClr val="tx2"/>
                  </a:solidFill>
                  <a:latin typeface="Century Gothic" panose="020B0502020202020204" pitchFamily="34" charset="0"/>
                  <a:cs typeface="Arial" charset="0"/>
                </a:rPr>
                <a:t>MISSION</a:t>
              </a:r>
              <a:br>
                <a:rPr lang="en-US" sz="1100" b="1" dirty="0">
                  <a:solidFill>
                    <a:schemeClr val="tx2"/>
                  </a:solidFill>
                  <a:latin typeface="Century Gothic" panose="020B0502020202020204" pitchFamily="34" charset="0"/>
                  <a:cs typeface="Arial" charset="0"/>
                </a:rPr>
              </a:br>
              <a:r>
                <a:rPr lang="en-US" sz="1100" b="1" dirty="0">
                  <a:solidFill>
                    <a:schemeClr val="tx2"/>
                  </a:solidFill>
                  <a:latin typeface="Century Gothic" panose="020B0502020202020204" pitchFamily="34" charset="0"/>
                  <a:cs typeface="Arial" charset="0"/>
                </a:rPr>
                <a:t>VISION STRATEGY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0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156 0.09143 L 2.08333E-6 1.85185E-6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-458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221 0.08565 L -2.91667E-6 3.33333E-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-43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299 -0.1088 L 5E-6 3.7037E-7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578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794 -0.10394 L 3.75E-6 -4.44444E-6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53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25" grpId="0" animBg="1"/>
      <p:bldP spid="122" grpId="0" animBg="1"/>
      <p:bldP spid="143" grpId="0" animBg="1"/>
      <p:bldP spid="201" grpId="0" animBg="1"/>
      <p:bldP spid="226" grpId="0" animBg="1"/>
      <p:bldP spid="121" grpId="0" animBg="1"/>
      <p:bldP spid="145" grpId="0" animBg="1"/>
      <p:bldP spid="119" grpId="0" animBg="1"/>
      <p:bldP spid="119" grpId="1" animBg="1"/>
      <p:bldP spid="120" grpId="0" animBg="1"/>
      <p:bldP spid="120" grpId="1" animBg="1"/>
      <p:bldP spid="4" grpId="0" animBg="1"/>
      <p:bldP spid="4" grpId="1" animBg="1"/>
      <p:bldP spid="118" grpId="0" animBg="1"/>
      <p:bldP spid="1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8EEE55-02A7-A64D-853E-C5F750548100}"/>
              </a:ext>
            </a:extLst>
          </p:cNvPr>
          <p:cNvSpPr/>
          <p:nvPr/>
        </p:nvSpPr>
        <p:spPr>
          <a:xfrm>
            <a:off x="0" y="0"/>
            <a:ext cx="121896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shboard">
            <a:extLst>
              <a:ext uri="{FF2B5EF4-FFF2-40B4-BE49-F238E27FC236}">
                <a16:creationId xmlns:a16="http://schemas.microsoft.com/office/drawing/2014/main" id="{7C1D6352-5775-FD4D-AEB8-DA6FDA966C3D}"/>
              </a:ext>
            </a:extLst>
          </p:cNvPr>
          <p:cNvSpPr txBox="1"/>
          <p:nvPr/>
        </p:nvSpPr>
        <p:spPr>
          <a:xfrm>
            <a:off x="1719027" y="311501"/>
            <a:ext cx="87515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800" b="1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BALANCED SCORECARD </a:t>
            </a: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STRATEGIC PLANNING</a:t>
            </a:r>
          </a:p>
        </p:txBody>
      </p: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A9B95880-59D1-2942-B767-69FEE579672A}"/>
              </a:ext>
            </a:extLst>
          </p:cNvPr>
          <p:cNvSpPr/>
          <p:nvPr/>
        </p:nvSpPr>
        <p:spPr>
          <a:xfrm>
            <a:off x="8793148" y="5221906"/>
            <a:ext cx="1862823" cy="684862"/>
          </a:xfrm>
          <a:prstGeom prst="roundRect">
            <a:avLst>
              <a:gd name="adj" fmla="val 23480"/>
            </a:avLst>
          </a:prstGeom>
          <a:solidFill>
            <a:schemeClr val="accent4"/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28" name="Rectangle: Rounded Corners 4">
            <a:extLst>
              <a:ext uri="{FF2B5EF4-FFF2-40B4-BE49-F238E27FC236}">
                <a16:creationId xmlns:a16="http://schemas.microsoft.com/office/drawing/2014/main" id="{E0162007-9CA0-784F-8145-6FB5623F7335}"/>
              </a:ext>
            </a:extLst>
          </p:cNvPr>
          <p:cNvSpPr/>
          <p:nvPr/>
        </p:nvSpPr>
        <p:spPr>
          <a:xfrm>
            <a:off x="6328840" y="5221906"/>
            <a:ext cx="1862823" cy="684862"/>
          </a:xfrm>
          <a:prstGeom prst="roundRect">
            <a:avLst>
              <a:gd name="adj" fmla="val 23480"/>
            </a:avLst>
          </a:prstGeom>
          <a:solidFill>
            <a:schemeClr val="accent3"/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1255FEAA-EFA3-EA49-A850-991E54A91C10}"/>
              </a:ext>
            </a:extLst>
          </p:cNvPr>
          <p:cNvSpPr/>
          <p:nvPr/>
        </p:nvSpPr>
        <p:spPr>
          <a:xfrm>
            <a:off x="3864532" y="5221906"/>
            <a:ext cx="1862823" cy="684862"/>
          </a:xfrm>
          <a:prstGeom prst="roundRect">
            <a:avLst>
              <a:gd name="adj" fmla="val 23480"/>
            </a:avLst>
          </a:prstGeom>
          <a:solidFill>
            <a:schemeClr val="accent2"/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4">
            <a:extLst>
              <a:ext uri="{FF2B5EF4-FFF2-40B4-BE49-F238E27FC236}">
                <a16:creationId xmlns:a16="http://schemas.microsoft.com/office/drawing/2014/main" id="{E633ADAF-A814-4F4C-B8ED-F08500EFC2F9}"/>
              </a:ext>
            </a:extLst>
          </p:cNvPr>
          <p:cNvSpPr/>
          <p:nvPr/>
        </p:nvSpPr>
        <p:spPr>
          <a:xfrm>
            <a:off x="1400223" y="5221906"/>
            <a:ext cx="1862823" cy="684862"/>
          </a:xfrm>
          <a:prstGeom prst="roundRect">
            <a:avLst>
              <a:gd name="adj" fmla="val 23480"/>
            </a:avLst>
          </a:prstGeom>
          <a:solidFill>
            <a:schemeClr val="accent1"/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DABA6837-719B-5B41-B5EB-2103FED13A1C}"/>
              </a:ext>
            </a:extLst>
          </p:cNvPr>
          <p:cNvSpPr/>
          <p:nvPr/>
        </p:nvSpPr>
        <p:spPr>
          <a:xfrm>
            <a:off x="1224519" y="1772819"/>
            <a:ext cx="2240003" cy="4004843"/>
          </a:xfrm>
          <a:prstGeom prst="roundRect">
            <a:avLst>
              <a:gd name="adj" fmla="val 11778"/>
            </a:avLst>
          </a:prstGeom>
          <a:solidFill>
            <a:schemeClr val="bg1"/>
          </a:solidFill>
          <a:ln>
            <a:noFill/>
          </a:ln>
          <a:effectLst>
            <a:outerShdw blurRad="127000" dist="12700" dir="5400000" algn="tl" rotWithShape="0">
              <a:schemeClr val="tx2">
                <a:alpha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AC82CEE-DC96-794B-8278-CAD27B80CBC8}"/>
              </a:ext>
            </a:extLst>
          </p:cNvPr>
          <p:cNvSpPr/>
          <p:nvPr/>
        </p:nvSpPr>
        <p:spPr>
          <a:xfrm>
            <a:off x="3688827" y="1772819"/>
            <a:ext cx="2240003" cy="4004843"/>
          </a:xfrm>
          <a:prstGeom prst="roundRect">
            <a:avLst>
              <a:gd name="adj" fmla="val 11778"/>
            </a:avLst>
          </a:prstGeom>
          <a:solidFill>
            <a:schemeClr val="bg1"/>
          </a:solidFill>
          <a:ln>
            <a:noFill/>
          </a:ln>
          <a:effectLst>
            <a:outerShdw blurRad="127000" dist="12700" dir="5400000" algn="tl" rotWithShape="0">
              <a:schemeClr val="tx2">
                <a:alpha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3396419-F759-2849-9801-31156CC5A721}"/>
              </a:ext>
            </a:extLst>
          </p:cNvPr>
          <p:cNvSpPr/>
          <p:nvPr/>
        </p:nvSpPr>
        <p:spPr>
          <a:xfrm>
            <a:off x="6153135" y="1772819"/>
            <a:ext cx="2240003" cy="4004843"/>
          </a:xfrm>
          <a:prstGeom prst="roundRect">
            <a:avLst>
              <a:gd name="adj" fmla="val 11778"/>
            </a:avLst>
          </a:prstGeom>
          <a:solidFill>
            <a:schemeClr val="bg1"/>
          </a:solidFill>
          <a:ln>
            <a:noFill/>
          </a:ln>
          <a:effectLst>
            <a:outerShdw blurRad="127000" dist="12700" dir="5400000" algn="tl" rotWithShape="0">
              <a:schemeClr val="tx2">
                <a:alpha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6EDB5DE-F668-B548-B7A0-2289783199EA}"/>
              </a:ext>
            </a:extLst>
          </p:cNvPr>
          <p:cNvSpPr/>
          <p:nvPr/>
        </p:nvSpPr>
        <p:spPr>
          <a:xfrm>
            <a:off x="8617443" y="1772819"/>
            <a:ext cx="2240003" cy="4004843"/>
          </a:xfrm>
          <a:prstGeom prst="roundRect">
            <a:avLst>
              <a:gd name="adj" fmla="val 11778"/>
            </a:avLst>
          </a:prstGeom>
          <a:solidFill>
            <a:schemeClr val="bg1"/>
          </a:solidFill>
          <a:ln>
            <a:noFill/>
          </a:ln>
          <a:effectLst>
            <a:outerShdw blurRad="127000" dist="12700" dir="5400000" algn="tl" rotWithShape="0">
              <a:schemeClr val="tx2">
                <a:alpha val="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1" name="AutoShape 74" descr="© INSCALE GmbH, 26.05.2010&#10;http://www.presentationload.com/">
            <a:extLst>
              <a:ext uri="{FF2B5EF4-FFF2-40B4-BE49-F238E27FC236}">
                <a16:creationId xmlns:a16="http://schemas.microsoft.com/office/drawing/2014/main" id="{183A8D17-D3C3-BA41-A9A4-630CBF992D4D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4090935" y="-988849"/>
            <a:ext cx="3900094" cy="9632928"/>
          </a:xfrm>
          <a:prstGeom prst="triangle">
            <a:avLst>
              <a:gd name="adj" fmla="val 50000"/>
            </a:avLst>
          </a:prstGeom>
          <a:solidFill>
            <a:srgbClr val="EAEAEA">
              <a:alpha val="39000"/>
            </a:srgb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endParaRPr lang="en-US" sz="1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BFB67F35-14EA-3C42-A8DB-CC52543EEAB7}"/>
              </a:ext>
            </a:extLst>
          </p:cNvPr>
          <p:cNvSpPr/>
          <p:nvPr/>
        </p:nvSpPr>
        <p:spPr>
          <a:xfrm rot="5400000">
            <a:off x="1946242" y="1443589"/>
            <a:ext cx="498133" cy="194158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innerShdw blurRad="254000" dist="50800" dir="16200000">
              <a:schemeClr val="accent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Century Gothic" panose="020B0502020202020204" pitchFamily="34" charset="0"/>
              </a:rPr>
              <a:t>FINANCE</a:t>
            </a: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6E8A28B4-730B-1D4F-815C-56F88056DDBB}"/>
              </a:ext>
            </a:extLst>
          </p:cNvPr>
          <p:cNvSpPr/>
          <p:nvPr/>
        </p:nvSpPr>
        <p:spPr>
          <a:xfrm rot="5400000">
            <a:off x="4410550" y="1443589"/>
            <a:ext cx="498133" cy="194158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innerShdw blurRad="254000" dist="50800" dir="16200000">
              <a:schemeClr val="accent2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Century Gothic" panose="020B0502020202020204" pitchFamily="34" charset="0"/>
              </a:rPr>
              <a:t>CUSTOMERS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5CDF530A-4444-C04B-B463-37D5905A2AB8}"/>
              </a:ext>
            </a:extLst>
          </p:cNvPr>
          <p:cNvSpPr/>
          <p:nvPr/>
        </p:nvSpPr>
        <p:spPr>
          <a:xfrm rot="5400000">
            <a:off x="6874858" y="1443589"/>
            <a:ext cx="498133" cy="194158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innerShdw blurRad="254000" dist="50800" dir="16200000">
              <a:schemeClr val="accent3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Century Gothic" panose="020B0502020202020204" pitchFamily="34" charset="0"/>
              </a:rPr>
              <a:t>PROCESSES</a:t>
            </a: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48DBC3C3-68CD-9148-8E74-326B4E64038F}"/>
              </a:ext>
            </a:extLst>
          </p:cNvPr>
          <p:cNvSpPr/>
          <p:nvPr/>
        </p:nvSpPr>
        <p:spPr>
          <a:xfrm rot="5400000">
            <a:off x="9339166" y="1443589"/>
            <a:ext cx="498133" cy="194158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innerShdw blurRad="254000" dist="50800" dir="16200000">
              <a:schemeClr val="accent4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Century Gothic" panose="020B0502020202020204" pitchFamily="34" charset="0"/>
              </a:rPr>
              <a:t>POTENTIAL</a:t>
            </a:r>
          </a:p>
        </p:txBody>
      </p:sp>
      <p:sp>
        <p:nvSpPr>
          <p:cNvPr id="11" name="Rectangle: Rounded Corners 32">
            <a:extLst>
              <a:ext uri="{FF2B5EF4-FFF2-40B4-BE49-F238E27FC236}">
                <a16:creationId xmlns:a16="http://schemas.microsoft.com/office/drawing/2014/main" id="{CB7D0F97-5FC6-8B44-A8C7-78699351347B}"/>
              </a:ext>
            </a:extLst>
          </p:cNvPr>
          <p:cNvSpPr/>
          <p:nvPr/>
        </p:nvSpPr>
        <p:spPr>
          <a:xfrm>
            <a:off x="3914993" y="2840507"/>
            <a:ext cx="1825942" cy="2937155"/>
          </a:xfrm>
          <a:prstGeom prst="roundRect">
            <a:avLst>
              <a:gd name="adj" fmla="val 3008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Customer orientation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Service culture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Price level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Product availability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Service performance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Cost optimization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Product quality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Reliability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Delivery time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ID" sz="900" kern="0" spc="20" dirty="0">
              <a:latin typeface="Century Gothic" panose="020B0502020202020204" pitchFamily="34" charset="0"/>
            </a:endParaRP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ID" sz="900" kern="0" spc="20" dirty="0">
              <a:latin typeface="Century Gothic" panose="020B0502020202020204" pitchFamily="34" charset="0"/>
            </a:endParaRPr>
          </a:p>
        </p:txBody>
      </p:sp>
      <p:sp>
        <p:nvSpPr>
          <p:cNvPr id="16" name="Rectangle: Rounded Corners 32">
            <a:extLst>
              <a:ext uri="{FF2B5EF4-FFF2-40B4-BE49-F238E27FC236}">
                <a16:creationId xmlns:a16="http://schemas.microsoft.com/office/drawing/2014/main" id="{1BD83D4A-480A-1E45-8B4E-5E8B65982617}"/>
              </a:ext>
            </a:extLst>
          </p:cNvPr>
          <p:cNvSpPr/>
          <p:nvPr/>
        </p:nvSpPr>
        <p:spPr>
          <a:xfrm>
            <a:off x="6379301" y="2840507"/>
            <a:ext cx="1788566" cy="2937155"/>
          </a:xfrm>
          <a:prstGeom prst="roundRect">
            <a:avLst>
              <a:gd name="adj" fmla="val 3008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Target orientation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Busines conform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Integration of         value chains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Productivity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Flexibility &amp; stability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Compliance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Transparency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Process maturity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Process security</a:t>
            </a:r>
          </a:p>
        </p:txBody>
      </p:sp>
      <p:sp>
        <p:nvSpPr>
          <p:cNvPr id="21" name="Rectangle: Rounded Corners 32">
            <a:extLst>
              <a:ext uri="{FF2B5EF4-FFF2-40B4-BE49-F238E27FC236}">
                <a16:creationId xmlns:a16="http://schemas.microsoft.com/office/drawing/2014/main" id="{A1EFB3B5-C43D-AA44-A3E1-F99DE66D1043}"/>
              </a:ext>
            </a:extLst>
          </p:cNvPr>
          <p:cNvSpPr/>
          <p:nvPr/>
        </p:nvSpPr>
        <p:spPr>
          <a:xfrm>
            <a:off x="8843609" y="2840507"/>
            <a:ext cx="1788565" cy="2937155"/>
          </a:xfrm>
          <a:prstGeom prst="roundRect">
            <a:avLst>
              <a:gd name="adj" fmla="val 3008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Innovation behaviour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Business understanding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Target orientation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Flexibility of employees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Learning ability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Quality orientation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Self management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Communication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Talent management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ID" sz="900" kern="0" spc="20" dirty="0">
              <a:latin typeface="Century Gothic" panose="020B0502020202020204" pitchFamily="34" charset="0"/>
            </a:endParaRP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ID" sz="900" kern="0" spc="20" dirty="0">
              <a:latin typeface="Century Gothic" panose="020B0502020202020204" pitchFamily="34" charset="0"/>
            </a:endParaRP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ID" sz="900" kern="0" spc="20" dirty="0">
              <a:latin typeface="Century Gothic" panose="020B0502020202020204" pitchFamily="34" charset="0"/>
            </a:endParaRPr>
          </a:p>
        </p:txBody>
      </p:sp>
      <p:sp>
        <p:nvSpPr>
          <p:cNvPr id="8" name="Rectangle: Rounded Corners 32">
            <a:extLst>
              <a:ext uri="{FF2B5EF4-FFF2-40B4-BE49-F238E27FC236}">
                <a16:creationId xmlns:a16="http://schemas.microsoft.com/office/drawing/2014/main" id="{2D1B6D8F-7694-374F-945E-EB5E5C9CF4C2}"/>
              </a:ext>
            </a:extLst>
          </p:cNvPr>
          <p:cNvSpPr/>
          <p:nvPr/>
        </p:nvSpPr>
        <p:spPr>
          <a:xfrm>
            <a:off x="1450685" y="2840507"/>
            <a:ext cx="1788565" cy="2937155"/>
          </a:xfrm>
          <a:prstGeom prst="roundRect">
            <a:avLst>
              <a:gd name="adj" fmla="val 3008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Profitability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Return on investment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Investment security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Portfolio optimizing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Optimization of          cost structure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Manage business risks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ID" sz="900" kern="0" spc="20" dirty="0">
                <a:latin typeface="Century Gothic" panose="020B0502020202020204" pitchFamily="34" charset="0"/>
              </a:rPr>
              <a:t>Optimized service    level and contract management</a:t>
            </a: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ID" sz="900" kern="0" spc="20" dirty="0">
              <a:latin typeface="Century Gothic" panose="020B0502020202020204" pitchFamily="34" charset="0"/>
            </a:endParaRPr>
          </a:p>
          <a:p>
            <a:pPr marL="171450" lvl="0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ID" sz="900" kern="0" spc="2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  <p:bldP spid="4" grpId="0" animBg="1"/>
      <p:bldP spid="12" grpId="0" animBg="1"/>
      <p:bldP spid="17" grpId="0" animBg="1"/>
      <p:bldP spid="22" grpId="0" animBg="1"/>
      <p:bldP spid="31" grpId="0" animBg="1"/>
      <p:bldP spid="5" grpId="0" animBg="1"/>
      <p:bldP spid="13" grpId="0" animBg="1"/>
      <p:bldP spid="18" grpId="0" animBg="1"/>
      <p:bldP spid="23" grpId="0" animBg="1"/>
      <p:bldP spid="11" grpId="0"/>
      <p:bldP spid="16" grpId="0"/>
      <p:bldP spid="2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8EEE55-02A7-A64D-853E-C5F750548100}"/>
              </a:ext>
            </a:extLst>
          </p:cNvPr>
          <p:cNvSpPr/>
          <p:nvPr/>
        </p:nvSpPr>
        <p:spPr>
          <a:xfrm>
            <a:off x="0" y="0"/>
            <a:ext cx="12189600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shboard">
            <a:extLst>
              <a:ext uri="{FF2B5EF4-FFF2-40B4-BE49-F238E27FC236}">
                <a16:creationId xmlns:a16="http://schemas.microsoft.com/office/drawing/2014/main" id="{7C1D6352-5775-FD4D-AEB8-DA6FDA966C3D}"/>
              </a:ext>
            </a:extLst>
          </p:cNvPr>
          <p:cNvSpPr txBox="1"/>
          <p:nvPr/>
        </p:nvSpPr>
        <p:spPr>
          <a:xfrm>
            <a:off x="1719027" y="311501"/>
            <a:ext cx="875154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800" b="1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BALANCED SCORECARD </a:t>
            </a:r>
            <a:r>
              <a:rPr lang="en-US" sz="1800" spc="20" dirty="0">
                <a:solidFill>
                  <a:schemeClr val="tx2"/>
                </a:solidFill>
                <a:latin typeface="Century Gothic" panose="020B0502020202020204" pitchFamily="34" charset="0"/>
              </a:rPr>
              <a:t>STRATEGIC PLANNING</a:t>
            </a:r>
          </a:p>
        </p:txBody>
      </p:sp>
      <p:sp>
        <p:nvSpPr>
          <p:cNvPr id="8" name="Rectangle 8" descr="© INSCALE GmbH, 26.05.2010&#10;http://www.presentationload.com/">
            <a:extLst>
              <a:ext uri="{FF2B5EF4-FFF2-40B4-BE49-F238E27FC236}">
                <a16:creationId xmlns:a16="http://schemas.microsoft.com/office/drawing/2014/main" id="{9D0F6C2C-0608-5549-81A8-1044EF4A74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9027" y="3200418"/>
            <a:ext cx="2871510" cy="882650"/>
          </a:xfrm>
          <a:prstGeom prst="rect">
            <a:avLst/>
          </a:prstGeom>
          <a:gradFill>
            <a:gsLst>
              <a:gs pos="0">
                <a:srgbClr val="03B4ED"/>
              </a:gs>
              <a:gs pos="87000">
                <a:srgbClr val="4498D3"/>
              </a:gs>
            </a:gsLst>
            <a:lin ang="18900000" scaled="1"/>
          </a:gradFill>
          <a:ln w="76200">
            <a:noFill/>
            <a:miter lim="800000"/>
            <a:headEnd/>
            <a:tailEnd/>
          </a:ln>
          <a:effectLst/>
        </p:spPr>
        <p:txBody>
          <a:bodyPr lIns="252000" tIns="72000" rIns="252000" bIns="72000" anchor="ctr" anchorCtr="0"/>
          <a:lstStyle/>
          <a:p>
            <a:pPr indent="-190500">
              <a:lnSpc>
                <a:spcPts val="1500"/>
              </a:lnSpc>
              <a:spcAft>
                <a:spcPts val="300"/>
              </a:spcAft>
              <a:buClr>
                <a:srgbClr val="969696"/>
              </a:buClr>
              <a:defRPr/>
            </a:pPr>
            <a:r>
              <a:rPr lang="en-US" sz="1000" b="1" spc="15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CUSTOMERS</a:t>
            </a:r>
          </a:p>
          <a:p>
            <a:pPr>
              <a:lnSpc>
                <a:spcPts val="1500"/>
              </a:lnSpc>
              <a:buClr>
                <a:srgbClr val="969696"/>
              </a:buClr>
              <a:defRPr/>
            </a:pPr>
            <a:r>
              <a:rPr lang="en-US" sz="9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What are our customers’ goals?</a:t>
            </a:r>
          </a:p>
        </p:txBody>
      </p:sp>
      <p:sp>
        <p:nvSpPr>
          <p:cNvPr id="9" name="Rectangle 9" descr="© INSCALE GmbH, 26.05.2010&#10;http://www.presentationload.com/">
            <a:extLst>
              <a:ext uri="{FF2B5EF4-FFF2-40B4-BE49-F238E27FC236}">
                <a16:creationId xmlns:a16="http://schemas.microsoft.com/office/drawing/2014/main" id="{200EC7E0-D0F1-4644-8BAE-FB6B89525F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9027" y="4176731"/>
            <a:ext cx="2871510" cy="882650"/>
          </a:xfrm>
          <a:prstGeom prst="rect">
            <a:avLst/>
          </a:prstGeom>
          <a:gradFill>
            <a:gsLst>
              <a:gs pos="0">
                <a:srgbClr val="00C5B8"/>
              </a:gs>
              <a:gs pos="87000">
                <a:srgbClr val="06BADE"/>
              </a:gs>
            </a:gsLst>
            <a:lin ang="18900000" scaled="1"/>
          </a:gradFill>
          <a:ln w="76200">
            <a:noFill/>
            <a:miter lim="800000"/>
            <a:headEnd/>
            <a:tailEnd/>
          </a:ln>
          <a:effectLst/>
        </p:spPr>
        <p:txBody>
          <a:bodyPr lIns="252000" tIns="72000" rIns="252000" bIns="72000" anchor="ctr" anchorCtr="0"/>
          <a:lstStyle/>
          <a:p>
            <a:pPr>
              <a:lnSpc>
                <a:spcPts val="1500"/>
              </a:lnSpc>
              <a:spcAft>
                <a:spcPts val="300"/>
              </a:spcAft>
              <a:buClr>
                <a:srgbClr val="969696"/>
              </a:buClr>
              <a:defRPr/>
            </a:pPr>
            <a:r>
              <a:rPr lang="en-US" sz="1000" b="1" spc="15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PROCESSES</a:t>
            </a:r>
          </a:p>
          <a:p>
            <a:pPr>
              <a:lnSpc>
                <a:spcPts val="1500"/>
              </a:lnSpc>
              <a:buClr>
                <a:srgbClr val="969696"/>
              </a:buClr>
              <a:defRPr/>
            </a:pPr>
            <a:r>
              <a:rPr lang="en-US" sz="9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Which processes do we have</a:t>
            </a:r>
            <a:br>
              <a:rPr lang="en-US" sz="9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en-US" sz="9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to improve?</a:t>
            </a:r>
          </a:p>
        </p:txBody>
      </p:sp>
      <p:sp>
        <p:nvSpPr>
          <p:cNvPr id="10" name="Rectangle 10" descr="© INSCALE GmbH, 26.05.2010&#10;http://www.presentationload.com/">
            <a:extLst>
              <a:ext uri="{FF2B5EF4-FFF2-40B4-BE49-F238E27FC236}">
                <a16:creationId xmlns:a16="http://schemas.microsoft.com/office/drawing/2014/main" id="{0C45BF9E-5902-8846-9E09-01C9E583B2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9027" y="5153043"/>
            <a:ext cx="2871510" cy="882650"/>
          </a:xfrm>
          <a:prstGeom prst="rect">
            <a:avLst/>
          </a:prstGeom>
          <a:gradFill>
            <a:gsLst>
              <a:gs pos="0">
                <a:srgbClr val="19C7A0"/>
              </a:gs>
              <a:gs pos="87000">
                <a:srgbClr val="41CC74"/>
              </a:gs>
            </a:gsLst>
            <a:lin ang="18900000" scaled="1"/>
          </a:gradFill>
          <a:ln w="76200">
            <a:noFill/>
            <a:miter lim="800000"/>
            <a:headEnd/>
            <a:tailEnd/>
          </a:ln>
          <a:effectLst/>
        </p:spPr>
        <p:txBody>
          <a:bodyPr lIns="252000" tIns="72000" rIns="252000" bIns="72000" anchor="ctr" anchorCtr="0"/>
          <a:lstStyle/>
          <a:p>
            <a:pPr indent="-190500">
              <a:lnSpc>
                <a:spcPts val="1500"/>
              </a:lnSpc>
              <a:spcAft>
                <a:spcPts val="300"/>
              </a:spcAft>
              <a:buClr>
                <a:srgbClr val="969696"/>
              </a:buClr>
              <a:defRPr/>
            </a:pPr>
            <a:r>
              <a:rPr lang="en-US" sz="1000" b="1" spc="15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POTENTIAL</a:t>
            </a:r>
          </a:p>
          <a:p>
            <a:pPr>
              <a:lnSpc>
                <a:spcPts val="1500"/>
              </a:lnSpc>
              <a:buClr>
                <a:srgbClr val="969696"/>
              </a:buClr>
              <a:defRPr/>
            </a:pPr>
            <a:r>
              <a:rPr lang="en-US" sz="9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What are our employees’ goals?</a:t>
            </a:r>
          </a:p>
        </p:txBody>
      </p:sp>
      <p:sp>
        <p:nvSpPr>
          <p:cNvPr id="11" name="Rectangle 11" descr="© INSCALE GmbH, 26.05.2010&#10;http://www.presentationload.com/">
            <a:extLst>
              <a:ext uri="{FF2B5EF4-FFF2-40B4-BE49-F238E27FC236}">
                <a16:creationId xmlns:a16="http://schemas.microsoft.com/office/drawing/2014/main" id="{52E53FB7-C40B-D24B-95C1-20943A4BECE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9027" y="2224106"/>
            <a:ext cx="2871510" cy="882650"/>
          </a:xfrm>
          <a:prstGeom prst="rect">
            <a:avLst/>
          </a:prstGeom>
          <a:gradFill>
            <a:gsLst>
              <a:gs pos="0">
                <a:srgbClr val="AAB8CA"/>
              </a:gs>
              <a:gs pos="87000">
                <a:schemeClr val="accent1"/>
              </a:gs>
            </a:gsLst>
            <a:lin ang="18900000" scaled="1"/>
          </a:gradFill>
          <a:ln w="76200">
            <a:noFill/>
            <a:miter lim="800000"/>
            <a:headEnd/>
            <a:tailEnd/>
          </a:ln>
          <a:effectLst/>
        </p:spPr>
        <p:txBody>
          <a:bodyPr lIns="252000" tIns="72000" rIns="252000" bIns="72000" anchor="ctr" anchorCtr="0"/>
          <a:lstStyle/>
          <a:p>
            <a:pPr>
              <a:lnSpc>
                <a:spcPts val="1500"/>
              </a:lnSpc>
              <a:spcAft>
                <a:spcPts val="300"/>
              </a:spcAft>
              <a:buClr>
                <a:srgbClr val="969696"/>
              </a:buClr>
              <a:defRPr/>
            </a:pPr>
            <a:r>
              <a:rPr lang="en-US" sz="1000" b="1" spc="15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FINANCES</a:t>
            </a:r>
          </a:p>
          <a:p>
            <a:pPr>
              <a:lnSpc>
                <a:spcPts val="1500"/>
              </a:lnSpc>
              <a:buClr>
                <a:srgbClr val="969696"/>
              </a:buClr>
              <a:defRPr/>
            </a:pPr>
            <a:r>
              <a:rPr lang="en-US" sz="900" dirty="0">
                <a:solidFill>
                  <a:srgbClr val="FFFFFF"/>
                </a:solidFill>
                <a:latin typeface="Century Gothic" panose="020B0502020202020204" pitchFamily="34" charset="0"/>
                <a:cs typeface="Arial" charset="0"/>
              </a:rPr>
              <a:t>What are our financial goals?</a:t>
            </a:r>
          </a:p>
        </p:txBody>
      </p:sp>
      <p:graphicFrame>
        <p:nvGraphicFramePr>
          <p:cNvPr id="12" name="Tabelle 10">
            <a:extLst>
              <a:ext uri="{FF2B5EF4-FFF2-40B4-BE49-F238E27FC236}">
                <a16:creationId xmlns:a16="http://schemas.microsoft.com/office/drawing/2014/main" id="{283423A2-C20D-6F45-A2AA-96C21C700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721703"/>
              </p:ext>
            </p:extLst>
          </p:nvPr>
        </p:nvGraphicFramePr>
        <p:xfrm>
          <a:off x="4677853" y="1570674"/>
          <a:ext cx="5792721" cy="45007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930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STRATEGIC GOALS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KEY FIGURE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MEASURES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83">
                <a:tc>
                  <a:txBody>
                    <a:bodyPr/>
                    <a:lstStyle/>
                    <a:p>
                      <a:pPr marL="190500" indent="-190500" algn="l" defTabSz="914400" rtl="0" eaLnBrk="1" latinLnBrk="0" hangingPunct="1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969696"/>
                        </a:buClr>
                        <a:buFont typeface="Wingdings" pitchFamily="2" charset="2"/>
                        <a:buChar char="§"/>
                        <a:defRPr/>
                      </a:pPr>
                      <a:endParaRPr lang="en-US" sz="1000" kern="1200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T="0" marB="0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4F3"/>
                    </a:solidFill>
                  </a:tcPr>
                </a:tc>
                <a:tc>
                  <a:txBody>
                    <a:bodyPr/>
                    <a:lstStyle/>
                    <a:p>
                      <a:pPr marL="190500" indent="-190500" algn="l" defTabSz="914400" rtl="0" eaLnBrk="1" latinLnBrk="0" hangingPunct="1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969696"/>
                        </a:buClr>
                        <a:buFont typeface="Wingdings" pitchFamily="2" charset="2"/>
                        <a:buChar char="§"/>
                        <a:defRPr/>
                      </a:pPr>
                      <a:endParaRPr lang="en-US" sz="1000" kern="1200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T="0" marB="0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4F3"/>
                    </a:solidFill>
                  </a:tcPr>
                </a:tc>
                <a:tc>
                  <a:txBody>
                    <a:bodyPr/>
                    <a:lstStyle/>
                    <a:p>
                      <a:pPr marL="190500" indent="-190500" algn="l" defTabSz="914400" rtl="0" eaLnBrk="1" latinLnBrk="0" hangingPunct="1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969696"/>
                        </a:buClr>
                        <a:buFont typeface="Wingdings" pitchFamily="2" charset="2"/>
                        <a:buChar char="§"/>
                        <a:defRPr/>
                      </a:pPr>
                      <a:endParaRPr lang="en-US" sz="1000" kern="1200" noProof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+mn-ea"/>
                        <a:cs typeface="Arial" charset="0"/>
                      </a:endParaRPr>
                    </a:p>
                  </a:txBody>
                  <a:tcPr marT="0" marB="0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600"/>
                        </a:spcAft>
                        <a:buClr>
                          <a:srgbClr val="FFFFFF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en-US" sz="900" i="1" kern="1200" spc="30" baseline="0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Insert a text here</a:t>
                      </a:r>
                    </a:p>
                  </a:txBody>
                  <a:tcPr marL="180000" marR="180000" marT="108000" anchor="ctr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FFF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i="1" kern="1200" spc="30" baseline="0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Insert a text here</a:t>
                      </a:r>
                    </a:p>
                  </a:txBody>
                  <a:tcPr marL="180000" marR="180000" marT="108000" anchor="ctr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FFF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i="1" kern="1200" spc="30" baseline="0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Insert a text here</a:t>
                      </a:r>
                    </a:p>
                  </a:txBody>
                  <a:tcPr marL="180000" marR="180000" marT="108000" anchor="ctr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FFF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i="1" kern="1200" spc="30" baseline="0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Insert a text here</a:t>
                      </a:r>
                    </a:p>
                  </a:txBody>
                  <a:tcPr marL="180000" marR="180000" marT="108000" anchor="ctr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FFF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i="1" kern="1200" spc="30" baseline="0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Insert a text here</a:t>
                      </a:r>
                    </a:p>
                  </a:txBody>
                  <a:tcPr marL="180000" marR="180000" marT="108000" anchor="ctr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FFF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i="1" kern="1200" spc="30" baseline="0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Insert a text here</a:t>
                      </a:r>
                    </a:p>
                  </a:txBody>
                  <a:tcPr marL="180000" marR="180000" marT="108000" anchor="ctr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FFF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i="1" kern="1200" spc="30" baseline="0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Insert a text here</a:t>
                      </a:r>
                    </a:p>
                  </a:txBody>
                  <a:tcPr marL="180000" marR="180000" marT="108000" anchor="ctr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FFF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i="1" kern="1200" spc="30" baseline="0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Insert a text here</a:t>
                      </a:r>
                    </a:p>
                  </a:txBody>
                  <a:tcPr marL="180000" marR="180000" marT="108000" anchor="ctr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FFF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i="1" kern="1200" spc="30" baseline="0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Insert a text here</a:t>
                      </a:r>
                    </a:p>
                  </a:txBody>
                  <a:tcPr marL="180000" marR="180000" marT="108000" anchor="ctr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FFF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i="1" kern="1200" spc="30" baseline="0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Insert a text here</a:t>
                      </a:r>
                    </a:p>
                  </a:txBody>
                  <a:tcPr marL="180000" marR="180000" marT="108000" anchor="ctr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FFF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i="1" kern="1200" spc="30" baseline="0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Insert a text here</a:t>
                      </a:r>
                    </a:p>
                  </a:txBody>
                  <a:tcPr marL="180000" marR="180000" marT="108000" anchor="ctr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FFF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900" i="1" kern="1200" spc="30" baseline="0" noProof="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Insert a text here</a:t>
                      </a:r>
                    </a:p>
                  </a:txBody>
                  <a:tcPr marL="180000" marR="180000" marT="108000" anchor="ctr">
                    <a:lnL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Arrow: Right 37">
            <a:extLst>
              <a:ext uri="{FF2B5EF4-FFF2-40B4-BE49-F238E27FC236}">
                <a16:creationId xmlns:a16="http://schemas.microsoft.com/office/drawing/2014/main" id="{BBEA0492-FAF3-6346-8ECB-72D75DCF5DC8}"/>
              </a:ext>
            </a:extLst>
          </p:cNvPr>
          <p:cNvSpPr/>
          <p:nvPr/>
        </p:nvSpPr>
        <p:spPr>
          <a:xfrm rot="5400000">
            <a:off x="3907395" y="3071567"/>
            <a:ext cx="727235" cy="257702"/>
          </a:xfrm>
          <a:prstGeom prst="rightArrow">
            <a:avLst>
              <a:gd name="adj1" fmla="val 37800"/>
              <a:gd name="adj2" fmla="val 66092"/>
            </a:avLst>
          </a:prstGeom>
          <a:solidFill>
            <a:schemeClr val="bg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ts val="1300"/>
              </a:lnSpc>
            </a:pPr>
            <a:endParaRPr lang="en-US" sz="1000" kern="0">
              <a:solidFill>
                <a:srgbClr val="46566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rrow: Right 37">
            <a:extLst>
              <a:ext uri="{FF2B5EF4-FFF2-40B4-BE49-F238E27FC236}">
                <a16:creationId xmlns:a16="http://schemas.microsoft.com/office/drawing/2014/main" id="{349208BC-3C54-7A44-A1B2-3F3993B393C1}"/>
              </a:ext>
            </a:extLst>
          </p:cNvPr>
          <p:cNvSpPr/>
          <p:nvPr/>
        </p:nvSpPr>
        <p:spPr>
          <a:xfrm rot="5400000">
            <a:off x="3907394" y="4047879"/>
            <a:ext cx="727235" cy="257702"/>
          </a:xfrm>
          <a:prstGeom prst="rightArrow">
            <a:avLst>
              <a:gd name="adj1" fmla="val 37800"/>
              <a:gd name="adj2" fmla="val 66092"/>
            </a:avLst>
          </a:prstGeom>
          <a:solidFill>
            <a:schemeClr val="bg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ts val="1300"/>
              </a:lnSpc>
            </a:pPr>
            <a:endParaRPr lang="en-US" sz="1000" kern="0">
              <a:solidFill>
                <a:srgbClr val="46566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Arrow: Right 37">
            <a:extLst>
              <a:ext uri="{FF2B5EF4-FFF2-40B4-BE49-F238E27FC236}">
                <a16:creationId xmlns:a16="http://schemas.microsoft.com/office/drawing/2014/main" id="{7F4458A4-C231-7A48-86FF-B2EFC6A21705}"/>
              </a:ext>
            </a:extLst>
          </p:cNvPr>
          <p:cNvSpPr/>
          <p:nvPr/>
        </p:nvSpPr>
        <p:spPr>
          <a:xfrm rot="5400000">
            <a:off x="3907393" y="5024191"/>
            <a:ext cx="727235" cy="257702"/>
          </a:xfrm>
          <a:prstGeom prst="rightArrow">
            <a:avLst>
              <a:gd name="adj1" fmla="val 37800"/>
              <a:gd name="adj2" fmla="val 66092"/>
            </a:avLst>
          </a:prstGeom>
          <a:solidFill>
            <a:schemeClr val="bg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ts val="1300"/>
              </a:lnSpc>
            </a:pPr>
            <a:endParaRPr lang="en-US" sz="1000" kern="0">
              <a:solidFill>
                <a:srgbClr val="46566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utoShape 7" descr="© INSCALE GmbH, 26.05.2010&#10;http://www.presentationload.com/">
            <a:extLst>
              <a:ext uri="{FF2B5EF4-FFF2-40B4-BE49-F238E27FC236}">
                <a16:creationId xmlns:a16="http://schemas.microsoft.com/office/drawing/2014/main" id="{43810EE6-3F2D-F442-95BF-29C214FF6AAB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1475231" y="1534092"/>
            <a:ext cx="3352799" cy="4500781"/>
          </a:xfrm>
          <a:prstGeom prst="triangle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endParaRPr lang="en-US" sz="2000" b="1" dirty="0">
              <a:solidFill>
                <a:srgbClr val="FFFFFF"/>
              </a:solidFill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96945"/>
      </p:ext>
    </p:extLst>
  </p:cSld>
  <p:clrMapOvr>
    <a:masterClrMapping/>
  </p:clrMapOvr>
</p:sld>
</file>

<file path=ppt/theme/theme1.xml><?xml version="1.0" encoding="utf-8"?>
<a:theme xmlns:a="http://schemas.openxmlformats.org/drawingml/2006/main" name="1_with sidebar">
  <a:themeElements>
    <a:clrScheme name="Dashi 1">
      <a:dk1>
        <a:srgbClr val="000000"/>
      </a:dk1>
      <a:lt1>
        <a:srgbClr val="FFFFFF"/>
      </a:lt1>
      <a:dk2>
        <a:srgbClr val="2A323A"/>
      </a:dk2>
      <a:lt2>
        <a:srgbClr val="FFFFFF"/>
      </a:lt2>
      <a:accent1>
        <a:srgbClr val="5F8ECA"/>
      </a:accent1>
      <a:accent2>
        <a:srgbClr val="00B5EF"/>
      </a:accent2>
      <a:accent3>
        <a:srgbClr val="00C5B7"/>
      </a:accent3>
      <a:accent4>
        <a:srgbClr val="82D235"/>
      </a:accent4>
      <a:accent5>
        <a:srgbClr val="FF8D47"/>
      </a:accent5>
      <a:accent6>
        <a:srgbClr val="FF5457"/>
      </a:accent6>
      <a:hlink>
        <a:srgbClr val="AB8ED3"/>
      </a:hlink>
      <a:folHlink>
        <a:srgbClr val="005A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28734</TotalTime>
  <Words>1322</Words>
  <Application>Microsoft Macintosh PowerPoint</Application>
  <PresentationFormat>Widescreen</PresentationFormat>
  <Paragraphs>469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Century Gothic</vt:lpstr>
      <vt:lpstr>Calibri</vt:lpstr>
      <vt:lpstr>Wingdings</vt:lpstr>
      <vt:lpstr>Arial</vt:lpstr>
      <vt:lpstr>1_with sidebar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You Exec (https://youexec.com/resources)</Manager>
  <Company>You Exec (https://youexec.com/resources)</Company>
  <LinksUpToDate>false</LinksUpToDate>
  <SharedDoc>false</SharedDoc>
  <HyperlinkBase>You Exec (https://youexec.com/resources)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subject>Balanced Scorecard</dc:subject>
  <dc:creator>You Exec (https://youexec.com/resources)</dc:creator>
  <cp:keywords>You Exec (https://youexec.com/resources)</cp:keywords>
  <dc:description>You Exec (https://youexec.com/resources)</dc:description>
  <cp:lastModifiedBy>Microsoft Office User</cp:lastModifiedBy>
  <cp:revision>627</cp:revision>
  <dcterms:created xsi:type="dcterms:W3CDTF">2018-09-28T15:31:46Z</dcterms:created>
  <dcterms:modified xsi:type="dcterms:W3CDTF">2020-09-02T19:35:29Z</dcterms:modified>
  <cp:category>You Exec (https://youexec.com/resources)</cp:category>
</cp:coreProperties>
</file>