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7" r:id="rId4"/>
    <p:sldId id="263" r:id="rId5"/>
    <p:sldId id="264" r:id="rId6"/>
    <p:sldId id="289" r:id="rId7"/>
    <p:sldId id="288" r:id="rId8"/>
    <p:sldId id="265" r:id="rId9"/>
    <p:sldId id="267" r:id="rId10"/>
    <p:sldId id="259" r:id="rId11"/>
    <p:sldId id="260" r:id="rId12"/>
    <p:sldId id="268" r:id="rId13"/>
    <p:sldId id="292" r:id="rId14"/>
    <p:sldId id="291" r:id="rId15"/>
    <p:sldId id="261" r:id="rId16"/>
    <p:sldId id="273" r:id="rId17"/>
    <p:sldId id="274" r:id="rId18"/>
    <p:sldId id="284" r:id="rId19"/>
    <p:sldId id="276" r:id="rId20"/>
    <p:sldId id="285" r:id="rId21"/>
    <p:sldId id="278" r:id="rId22"/>
    <p:sldId id="286" r:id="rId23"/>
    <p:sldId id="280" r:id="rId24"/>
    <p:sldId id="269" r:id="rId25"/>
    <p:sldId id="270" r:id="rId26"/>
    <p:sldId id="271" r:id="rId27"/>
    <p:sldId id="272" r:id="rId28"/>
    <p:sldId id="262" r:id="rId29"/>
    <p:sldId id="266" r:id="rId30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EF3340"/>
    <a:srgbClr val="FFCD00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Objects="1">
      <p:cViewPr varScale="1">
        <p:scale>
          <a:sx n="139" d="100"/>
          <a:sy n="139" d="100"/>
        </p:scale>
        <p:origin x="672" y="114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10/28/2015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28.10.2015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7B2AD-B0DC-4184-84CF-71D9070594F4}" type="slidenum">
              <a:rPr lang="en-US" smtClean="0">
                <a:solidFill>
                  <a:prstClr val="black"/>
                </a:solidFill>
              </a:rPr>
              <a:pPr/>
              <a:t>25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741363"/>
            <a:ext cx="5921375" cy="370205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474" y="4692479"/>
            <a:ext cx="4943166" cy="4441519"/>
          </a:xfrm>
          <a:noFill/>
          <a:ln/>
        </p:spPr>
        <p:txBody>
          <a:bodyPr/>
          <a:lstStyle/>
          <a:p>
            <a:pPr eaLnBrk="1" hangingPunct="1"/>
            <a:endParaRPr lang="fi-FI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078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1E576-E7FA-4B99-AD5E-AC9DD72781D1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741363"/>
            <a:ext cx="5921375" cy="370205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474" y="4692479"/>
            <a:ext cx="4943166" cy="4441519"/>
          </a:xfrm>
          <a:noFill/>
          <a:ln/>
        </p:spPr>
        <p:txBody>
          <a:bodyPr/>
          <a:lstStyle/>
          <a:p>
            <a:pPr eaLnBrk="1" hangingPunct="1"/>
            <a:endParaRPr lang="fi-FI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731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AC43A1-DE1A-4D09-9230-B8F5DF775074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1163" y="741363"/>
            <a:ext cx="5921375" cy="370205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474" y="4692479"/>
            <a:ext cx="4943166" cy="4441519"/>
          </a:xfrm>
          <a:noFill/>
          <a:ln/>
        </p:spPr>
        <p:txBody>
          <a:bodyPr/>
          <a:lstStyle/>
          <a:p>
            <a:pPr eaLnBrk="1" hangingPunct="1"/>
            <a:endParaRPr lang="fi-FI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12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4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 smtClean="0"/>
              <a:t>Click icon to add picture</a:t>
            </a:r>
            <a:endParaRPr lang="fi-FI" noProof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468313" y="1633364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68313" y="4507364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562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Blu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48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316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3324370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36687-CBD3-415D-8421-2B5EAA963EBF}" type="datetime1">
              <a:rPr lang="fi-FI" smtClean="0"/>
              <a:t>28.10.2015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2AF8-94BF-6340-B60E-A8C5E9F87F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34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8159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C5285-7526-43D5-81FF-B1103F667C54}" type="datetime1">
              <a:rPr lang="fi-FI" smtClean="0"/>
              <a:t>28.10.2015</a:t>
            </a:fld>
            <a:endParaRPr lang="fi-FI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BE77-5FCA-3844-8BD6-7ECE8B5BEE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1429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28.10.2015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13788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">
    <p:bg>
      <p:bgPr>
        <a:solidFill>
          <a:srgbClr val="EF33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399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15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049"/>
            <a:ext cx="3988079" cy="3336645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F29C9-51F7-4E61-B7C7-5CEFA78BD6B3}" type="datetime1">
              <a:rPr lang="fi-FI" smtClean="0"/>
              <a:t>28.10.2015</a:t>
            </a:fld>
            <a:endParaRPr lang="fi-FI"/>
          </a:p>
        </p:txBody>
      </p:sp>
      <p:sp>
        <p:nvSpPr>
          <p:cNvPr id="8" name="Footer Placeholder 1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5180D-9F57-224F-AD9B-D6C47196F0C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EF334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055876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752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rgbClr val="0065B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313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BD0ED-27AA-4BEE-8827-0A59147D95E5}" type="datetime1">
              <a:rPr lang="fi-FI" smtClean="0"/>
              <a:t>28.10.2015</a:t>
            </a:fld>
            <a:endParaRPr lang="fi-FI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5D404-ADF5-A94E-82B6-70B84D261D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rgbClr val="FFCD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pic>
        <p:nvPicPr>
          <p:cNvPr id="12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46364" cy="96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71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884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4"/>
            <a:ext cx="8229600" cy="37716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021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11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">
    <p:bg>
      <p:bgPr>
        <a:solidFill>
          <a:srgbClr val="FFCD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340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827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2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 3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05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lu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005EB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EF334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79423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64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Yellow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CD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0"/>
            <a:ext cx="1654175" cy="151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046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28.10.2015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48" r:id="rId2"/>
    <p:sldLayoutId id="2147484749" r:id="rId3"/>
    <p:sldLayoutId id="2147484750" r:id="rId4"/>
    <p:sldLayoutId id="2147484751" r:id="rId5"/>
    <p:sldLayoutId id="2147484752" r:id="rId6"/>
    <p:sldLayoutId id="2147484753" r:id="rId7"/>
    <p:sldLayoutId id="2147484754" r:id="rId8"/>
    <p:sldLayoutId id="2147484755" r:id="rId9"/>
    <p:sldLayoutId id="2147484756" r:id="rId10"/>
    <p:sldLayoutId id="2147484757" r:id="rId11"/>
    <p:sldLayoutId id="2147484758" r:id="rId12"/>
    <p:sldLayoutId id="2147484759" r:id="rId13"/>
    <p:sldLayoutId id="2147484760" r:id="rId14"/>
    <p:sldLayoutId id="2147484761" r:id="rId15"/>
    <p:sldLayoutId id="2147484762" r:id="rId16"/>
    <p:sldLayoutId id="2147484763" r:id="rId17"/>
    <p:sldLayoutId id="2147484764" r:id="rId18"/>
    <p:sldLayoutId id="2147484765" r:id="rId19"/>
    <p:sldLayoutId id="2147484766" r:id="rId20"/>
    <p:sldLayoutId id="2147484767" r:id="rId21"/>
    <p:sldLayoutId id="2147484768" r:id="rId22"/>
    <p:sldLayoutId id="2147484769" r:id="rId23"/>
    <p:sldLayoutId id="2147484770" r:id="rId24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ycourses.aalto.fi/course/view.php?id=10115" TargetMode="Externa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</a:t>
            </a:r>
            <a:r>
              <a:rPr lang="en-US" dirty="0"/>
              <a:t>Communication </a:t>
            </a:r>
            <a:r>
              <a:rPr lang="en-US" dirty="0" smtClean="0"/>
              <a:t>Skills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99830" cy="116405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61A00200</a:t>
            </a:r>
          </a:p>
          <a:p>
            <a:endParaRPr lang="es-ES" dirty="0" smtClean="0"/>
          </a:p>
          <a:p>
            <a:r>
              <a:rPr lang="es-ES" dirty="0" err="1" smtClean="0"/>
              <a:t>Group</a:t>
            </a:r>
            <a:r>
              <a:rPr lang="es-ES" dirty="0" smtClean="0"/>
              <a:t> 8</a:t>
            </a:r>
          </a:p>
          <a:p>
            <a:r>
              <a:rPr lang="es-ES" dirty="0" smtClean="0"/>
              <a:t>28.10.-2.12.2015</a:t>
            </a:r>
          </a:p>
          <a:p>
            <a:r>
              <a:rPr lang="es-ES" dirty="0" err="1" smtClean="0"/>
              <a:t>Otakaari</a:t>
            </a:r>
            <a:r>
              <a:rPr lang="es-ES" dirty="0" smtClean="0"/>
              <a:t> 1, U264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Ella </a:t>
            </a:r>
            <a:r>
              <a:rPr lang="es-ES" dirty="0"/>
              <a:t>Lillqvist</a:t>
            </a:r>
          </a:p>
          <a:p>
            <a:r>
              <a:rPr lang="es-ES" dirty="0"/>
              <a:t>ella.lillqvist@aalto.fi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702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/>
              <a:t>Writing</a:t>
            </a:r>
            <a:r>
              <a:rPr lang="fi-FI" dirty="0"/>
              <a:t> in </a:t>
            </a:r>
            <a:r>
              <a:rPr lang="fi-FI" dirty="0" err="1"/>
              <a:t>teams</a:t>
            </a:r>
            <a:endParaRPr lang="fi-FI" dirty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/>
              <a:t>See</a:t>
            </a:r>
            <a:r>
              <a:rPr lang="fi-FI" dirty="0"/>
              <a:t> </a:t>
            </a:r>
            <a:r>
              <a:rPr lang="fi-FI" dirty="0" err="1"/>
              <a:t>course</a:t>
            </a:r>
            <a:r>
              <a:rPr lang="fi-FI" dirty="0"/>
              <a:t> </a:t>
            </a:r>
            <a:r>
              <a:rPr lang="fi-FI" dirty="0" err="1"/>
              <a:t>book</a:t>
            </a:r>
            <a:r>
              <a:rPr lang="fi-FI" dirty="0"/>
              <a:t>, </a:t>
            </a:r>
            <a:r>
              <a:rPr lang="fi-FI" dirty="0" err="1"/>
              <a:t>pages</a:t>
            </a:r>
            <a:r>
              <a:rPr lang="fi-FI" dirty="0"/>
              <a:t> 48-49 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/>
              <a:t>Consider</a:t>
            </a:r>
            <a:r>
              <a:rPr lang="fi-FI" dirty="0"/>
              <a:t> </a:t>
            </a:r>
            <a:r>
              <a:rPr lang="fi-FI" dirty="0" err="1"/>
              <a:t>using</a:t>
            </a:r>
            <a:r>
              <a:rPr lang="fi-FI" dirty="0"/>
              <a:t> Google </a:t>
            </a:r>
            <a:r>
              <a:rPr lang="fi-FI" dirty="0" err="1"/>
              <a:t>documents</a:t>
            </a:r>
            <a:endParaRPr lang="fi-FI" dirty="0"/>
          </a:p>
          <a:p>
            <a:pPr marL="803700" lvl="2" indent="-342900">
              <a:buFont typeface="Arial" panose="020B0604020202020204" pitchFamily="34" charset="0"/>
              <a:buChar char="•"/>
            </a:pP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same</a:t>
            </a:r>
            <a:r>
              <a:rPr lang="fi-FI" dirty="0"/>
              <a:t> </a:t>
            </a:r>
            <a:r>
              <a:rPr lang="fi-FI" dirty="0" err="1"/>
              <a:t>document</a:t>
            </a:r>
            <a:r>
              <a:rPr lang="fi-FI" dirty="0"/>
              <a:t> </a:t>
            </a:r>
            <a:r>
              <a:rPr lang="fi-FI" dirty="0" err="1"/>
              <a:t>simultaneously</a:t>
            </a:r>
            <a:endParaRPr lang="fi-FI" dirty="0"/>
          </a:p>
          <a:p>
            <a:pPr marL="803700" lvl="2" indent="-342900">
              <a:buFont typeface="Arial" panose="020B0604020202020204" pitchFamily="34" charset="0"/>
              <a:buChar char="•"/>
            </a:pPr>
            <a:r>
              <a:rPr lang="fi-FI" dirty="0" err="1"/>
              <a:t>Comment</a:t>
            </a:r>
            <a:r>
              <a:rPr lang="fi-FI" dirty="0"/>
              <a:t> and </a:t>
            </a:r>
            <a:r>
              <a:rPr lang="fi-FI" dirty="0" err="1"/>
              <a:t>chat</a:t>
            </a:r>
            <a:r>
              <a:rPr lang="fi-FI" dirty="0"/>
              <a:t> </a:t>
            </a:r>
            <a:r>
              <a:rPr lang="fi-FI" dirty="0" err="1"/>
              <a:t>features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Teams</a:t>
            </a:r>
            <a:r>
              <a:rPr lang="fi-FI" dirty="0" smtClean="0"/>
              <a:t> of 4 </a:t>
            </a:r>
            <a:r>
              <a:rPr lang="fi-FI" smtClean="0"/>
              <a:t>people</a:t>
            </a:r>
            <a:endParaRPr lang="fi-FI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169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II. Strategic </a:t>
            </a:r>
            <a:r>
              <a:rPr lang="fi-FI" dirty="0" err="1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 smtClean="0"/>
              <a:t>Don’t</a:t>
            </a:r>
            <a:r>
              <a:rPr lang="fi-FI" dirty="0" smtClean="0"/>
              <a:t> just </a:t>
            </a:r>
            <a:r>
              <a:rPr lang="fi-FI" dirty="0" err="1" smtClean="0"/>
              <a:t>say</a:t>
            </a:r>
            <a:r>
              <a:rPr lang="fi-FI" dirty="0" smtClean="0"/>
              <a:t>/</a:t>
            </a:r>
            <a:r>
              <a:rPr lang="fi-FI" dirty="0" err="1" smtClean="0"/>
              <a:t>write</a:t>
            </a:r>
            <a:r>
              <a:rPr lang="fi-FI" dirty="0" smtClean="0"/>
              <a:t> </a:t>
            </a:r>
            <a:r>
              <a:rPr lang="fi-FI" i="1" dirty="0" err="1" smtClean="0"/>
              <a:t>something</a:t>
            </a:r>
            <a:r>
              <a:rPr lang="fi-FI" dirty="0" smtClean="0"/>
              <a:t>, </a:t>
            </a:r>
            <a:r>
              <a:rPr lang="fi-FI" dirty="0" err="1" smtClean="0"/>
              <a:t>have</a:t>
            </a:r>
            <a:r>
              <a:rPr lang="fi-FI" dirty="0" smtClean="0"/>
              <a:t> a </a:t>
            </a:r>
            <a:r>
              <a:rPr lang="fi-FI" dirty="0" err="1" smtClean="0"/>
              <a:t>strategy</a:t>
            </a:r>
            <a:r>
              <a:rPr lang="fi-FI" dirty="0" smtClean="0"/>
              <a:t>!</a:t>
            </a:r>
          </a:p>
          <a:p>
            <a:endParaRPr lang="en-US" dirty="0" smtClean="0"/>
          </a:p>
          <a:p>
            <a:pPr marL="694800" lvl="1" indent="-457200">
              <a:buFont typeface="+mj-lt"/>
              <a:buAutoNum type="arabicPeriod"/>
            </a:pPr>
            <a:r>
              <a:rPr lang="en-US" dirty="0" smtClean="0"/>
              <a:t>Communicator (you)</a:t>
            </a:r>
          </a:p>
          <a:p>
            <a:pPr marL="694800" lvl="1" indent="-457200">
              <a:buFont typeface="+mj-lt"/>
              <a:buAutoNum type="arabicPeriod"/>
            </a:pPr>
            <a:r>
              <a:rPr lang="en-US" dirty="0" smtClean="0"/>
              <a:t>Audience</a:t>
            </a:r>
          </a:p>
          <a:p>
            <a:pPr marL="694800" lvl="1" indent="-457200">
              <a:buFont typeface="+mj-lt"/>
              <a:buAutoNum type="arabicPeriod"/>
            </a:pPr>
            <a:r>
              <a:rPr lang="en-US" dirty="0" smtClean="0"/>
              <a:t>Message</a:t>
            </a:r>
          </a:p>
          <a:p>
            <a:pPr marL="694800" lvl="1" indent="-457200">
              <a:buFont typeface="+mj-lt"/>
              <a:buAutoNum type="arabicPeriod"/>
            </a:pPr>
            <a:r>
              <a:rPr lang="en-US" dirty="0" smtClean="0"/>
              <a:t>Channel</a:t>
            </a:r>
          </a:p>
          <a:p>
            <a:pPr marL="694800" lvl="1" indent="-457200">
              <a:buFont typeface="+mj-lt"/>
              <a:buAutoNum type="arabicPeriod"/>
            </a:pPr>
            <a:r>
              <a:rPr lang="en-US" dirty="0" smtClean="0"/>
              <a:t>Culture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7962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2267744" y="2137420"/>
            <a:ext cx="4680520" cy="1008112"/>
          </a:xfrm>
          <a:prstGeom prst="round2Diag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1. Communicator </a:t>
            </a:r>
            <a:r>
              <a:rPr lang="fi-FI" dirty="0" err="1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fi-FI" dirty="0" smtClean="0"/>
          </a:p>
          <a:p>
            <a:pPr algn="ctr"/>
            <a:endParaRPr lang="fi-FI" dirty="0"/>
          </a:p>
          <a:p>
            <a:pPr algn="ctr"/>
            <a:endParaRPr lang="fi-FI" dirty="0" smtClean="0"/>
          </a:p>
          <a:p>
            <a:pPr algn="ctr"/>
            <a:r>
              <a:rPr lang="fi-FI" sz="2400" dirty="0" err="1" smtClean="0"/>
              <a:t>Know</a:t>
            </a:r>
            <a:r>
              <a:rPr lang="fi-FI" sz="2400" dirty="0" smtClean="0"/>
              <a:t> </a:t>
            </a:r>
            <a:r>
              <a:rPr lang="fi-FI" sz="2400" dirty="0" err="1" smtClean="0"/>
              <a:t>your</a:t>
            </a:r>
            <a:r>
              <a:rPr lang="fi-FI" sz="2400" dirty="0" smtClean="0"/>
              <a:t> </a:t>
            </a:r>
            <a:r>
              <a:rPr lang="fi-FI" sz="2400" dirty="0" err="1" smtClean="0"/>
              <a:t>goal</a:t>
            </a:r>
            <a:r>
              <a:rPr lang="fi-FI" sz="2400" dirty="0" smtClean="0"/>
              <a:t>!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1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ight Triangle 19"/>
          <p:cNvSpPr/>
          <p:nvPr/>
        </p:nvSpPr>
        <p:spPr>
          <a:xfrm rot="16200000">
            <a:off x="3466042" y="908844"/>
            <a:ext cx="2756958" cy="3915833"/>
          </a:xfrm>
          <a:prstGeom prst="rtTriangle">
            <a:avLst/>
          </a:prstGeom>
          <a:solidFill>
            <a:srgbClr val="FFC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Right Triangle 3"/>
          <p:cNvSpPr/>
          <p:nvPr/>
        </p:nvSpPr>
        <p:spPr>
          <a:xfrm rot="5400000">
            <a:off x="3456782" y="878417"/>
            <a:ext cx="2756958" cy="3915833"/>
          </a:xfrm>
          <a:prstGeom prst="rtTriangle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>
          <a:xfrm>
            <a:off x="1570304" y="453761"/>
            <a:ext cx="6446573" cy="571500"/>
          </a:xfrm>
        </p:spPr>
        <p:txBody>
          <a:bodyPr anchor="t"/>
          <a:lstStyle/>
          <a:p>
            <a:r>
              <a:rPr lang="en-GB" sz="2667" b="1" dirty="0">
                <a:solidFill>
                  <a:srgbClr val="005EB8"/>
                </a:solidFill>
                <a:latin typeface="Arial" charset="0"/>
              </a:rPr>
              <a:t>Communication style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67848" y="3328459"/>
            <a:ext cx="590021" cy="3743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i-FI" sz="1833" b="1" dirty="0" err="1">
                <a:solidFill>
                  <a:prstClr val="white"/>
                </a:solidFill>
                <a:latin typeface="Arial" pitchFamily="34" charset="0"/>
              </a:rPr>
              <a:t>Tell</a:t>
            </a:r>
            <a:endParaRPr lang="en-US" sz="1833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780896" y="2801938"/>
            <a:ext cx="703792" cy="3743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i-FI" sz="1833" b="1" dirty="0" err="1">
                <a:solidFill>
                  <a:prstClr val="white"/>
                </a:solidFill>
                <a:latin typeface="Arial" pitchFamily="34" charset="0"/>
              </a:rPr>
              <a:t>Sell</a:t>
            </a:r>
            <a:endParaRPr lang="en-US" sz="1833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235979" y="2221178"/>
            <a:ext cx="1055688" cy="3743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i-FI" sz="1833" b="1" dirty="0" err="1">
                <a:solidFill>
                  <a:prstClr val="white"/>
                </a:solidFill>
                <a:latin typeface="Arial" pitchFamily="34" charset="0"/>
              </a:rPr>
              <a:t>Consult</a:t>
            </a:r>
            <a:endParaRPr lang="en-US" sz="1833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5378979" y="1693334"/>
            <a:ext cx="720990" cy="37439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i-FI" sz="1833" b="1" dirty="0">
                <a:solidFill>
                  <a:prstClr val="white"/>
                </a:solidFill>
                <a:latin typeface="Arial" pitchFamily="34" charset="0"/>
              </a:rPr>
              <a:t>Join</a:t>
            </a:r>
            <a:endParaRPr lang="en-US" sz="1833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1988348" y="1460500"/>
            <a:ext cx="646331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Low</a:t>
            </a:r>
            <a:endParaRPr lang="en-US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944691" y="3946262"/>
            <a:ext cx="697627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High</a:t>
            </a:r>
            <a:endParaRPr lang="en-US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6314286" y="4352396"/>
            <a:ext cx="697627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High</a:t>
            </a:r>
            <a:endParaRPr lang="en-US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2831046" y="4402667"/>
            <a:ext cx="646331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i-FI" b="1">
                <a:solidFill>
                  <a:srgbClr val="000000"/>
                </a:solidFill>
                <a:latin typeface="Arial" pitchFamily="34" charset="0"/>
              </a:rPr>
              <a:t>Low</a:t>
            </a:r>
            <a:endParaRPr lang="en-US" b="1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783542" y="4409285"/>
            <a:ext cx="2133865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Audience</a:t>
            </a:r>
            <a:r>
              <a:rPr lang="fi-FI" b="1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involvement</a:t>
            </a:r>
            <a:endParaRPr lang="en-US" b="1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566337" y="2481792"/>
            <a:ext cx="1133736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fi-FI" b="1" dirty="0">
                <a:solidFill>
                  <a:srgbClr val="000000"/>
                </a:solidFill>
                <a:latin typeface="Arial" pitchFamily="34" charset="0"/>
              </a:rPr>
              <a:t>Content</a:t>
            </a:r>
          </a:p>
          <a:p>
            <a:pPr algn="ctr" eaLnBrk="0" hangingPunct="0">
              <a:defRPr/>
            </a:pPr>
            <a:r>
              <a:rPr lang="fi-FI" b="1" dirty="0" err="1">
                <a:solidFill>
                  <a:srgbClr val="000000"/>
                </a:solidFill>
                <a:latin typeface="Arial" pitchFamily="34" charset="0"/>
              </a:rPr>
              <a:t>control</a:t>
            </a:r>
            <a:endParaRPr lang="en-US" b="1" dirty="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876598" y="5187580"/>
            <a:ext cx="32656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Munter</a:t>
            </a:r>
            <a:r>
              <a:rPr lang="en-US" sz="1000" dirty="0"/>
              <a:t>, adopted from </a:t>
            </a:r>
            <a:r>
              <a:rPr lang="en-US" sz="1000" dirty="0" err="1"/>
              <a:t>Tannebaum</a:t>
            </a:r>
            <a:r>
              <a:rPr lang="en-US" sz="1000" dirty="0"/>
              <a:t> and Schmidt (2007)</a:t>
            </a:r>
          </a:p>
        </p:txBody>
      </p:sp>
    </p:spTree>
    <p:extLst>
      <p:ext uri="{BB962C8B-B14F-4D97-AF65-F5344CB8AC3E}">
        <p14:creationId xmlns:p14="http://schemas.microsoft.com/office/powerpoint/2010/main" val="24994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868" y="1397000"/>
            <a:ext cx="7088563" cy="3017573"/>
          </a:xfrm>
          <a:prstGeom prst="rect">
            <a:avLst/>
          </a:prstGeom>
        </p:spPr>
        <p:txBody>
          <a:bodyPr/>
          <a:lstStyle/>
          <a:p>
            <a:pPr marL="507980" indent="-507980">
              <a:lnSpc>
                <a:spcPct val="80000"/>
              </a:lnSpc>
              <a:buNone/>
              <a:defRPr/>
            </a:pPr>
            <a:r>
              <a:rPr lang="en-US" altLang="ko-KR" sz="1833" b="1" dirty="0">
                <a:solidFill>
                  <a:srgbClr val="005EB8"/>
                </a:solidFill>
                <a:ea typeface="Gulim" pitchFamily="34" charset="-127"/>
              </a:rPr>
              <a:t>Source</a:t>
            </a:r>
            <a:r>
              <a:rPr lang="ko-KR" altLang="en-GB" sz="1833" b="1" dirty="0">
                <a:solidFill>
                  <a:schemeClr val="bg1">
                    <a:lumMod val="50000"/>
                  </a:schemeClr>
                </a:solidFill>
                <a:ea typeface="Gulim" pitchFamily="34" charset="-127"/>
              </a:rPr>
              <a:t>		</a:t>
            </a:r>
            <a:r>
              <a:rPr lang="fi-FI" altLang="ko-KR" sz="1833" b="1" dirty="0" smtClean="0">
                <a:solidFill>
                  <a:schemeClr val="bg1">
                    <a:lumMod val="50000"/>
                  </a:schemeClr>
                </a:solidFill>
                <a:ea typeface="Gulim" pitchFamily="34" charset="-127"/>
              </a:rPr>
              <a:t>			</a:t>
            </a:r>
            <a:r>
              <a:rPr lang="en-GB" altLang="ko-KR" sz="1833" b="1" dirty="0" smtClean="0">
                <a:solidFill>
                  <a:srgbClr val="005EB8"/>
                </a:solidFill>
                <a:ea typeface="Gulim" pitchFamily="34" charset="-127"/>
              </a:rPr>
              <a:t>Emphasize </a:t>
            </a:r>
            <a:endParaRPr lang="en-GB" altLang="ko-KR" sz="1833" b="1" dirty="0">
              <a:solidFill>
                <a:srgbClr val="005EB8"/>
              </a:solidFill>
              <a:ea typeface="Gulim" pitchFamily="34" charset="-127"/>
            </a:endParaRPr>
          </a:p>
          <a:p>
            <a:pPr marL="507980" indent="-507980">
              <a:lnSpc>
                <a:spcPct val="135000"/>
              </a:lnSpc>
              <a:buFontTx/>
              <a:buAutoNum type="arabicPeriod"/>
              <a:defRPr/>
            </a:pPr>
            <a:r>
              <a:rPr lang="en-GB" altLang="ko-KR" sz="1833" b="1" dirty="0">
                <a:ea typeface="Gulim" pitchFamily="34" charset="-127"/>
              </a:rPr>
              <a:t>Rank		</a:t>
            </a:r>
            <a:r>
              <a:rPr lang="en-GB" altLang="ko-KR" sz="1833" b="1" dirty="0" smtClean="0">
                <a:ea typeface="Gulim" pitchFamily="34" charset="-127"/>
              </a:rPr>
              <a:t>		</a:t>
            </a:r>
            <a:r>
              <a:rPr lang="en-GB" altLang="ko-KR" sz="1833" dirty="0" smtClean="0">
                <a:ea typeface="Gulim" pitchFamily="34" charset="-127"/>
              </a:rPr>
              <a:t>title</a:t>
            </a:r>
            <a:r>
              <a:rPr lang="en-GB" altLang="ko-KR" sz="1833" dirty="0">
                <a:ea typeface="Gulim" pitchFamily="34" charset="-127"/>
              </a:rPr>
              <a:t>, position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  <a:defRPr/>
            </a:pPr>
            <a:r>
              <a:rPr lang="en-GB" altLang="ko-KR" sz="1833" b="1" dirty="0">
                <a:ea typeface="Gulim" pitchFamily="34" charset="-127"/>
              </a:rPr>
              <a:t>Goodwill</a:t>
            </a:r>
            <a:r>
              <a:rPr lang="en-GB" altLang="ko-KR" sz="1833" dirty="0">
                <a:ea typeface="Gulim" pitchFamily="34" charset="-127"/>
              </a:rPr>
              <a:t>	</a:t>
            </a:r>
            <a:r>
              <a:rPr lang="en-GB" altLang="ko-KR" sz="1833" dirty="0" smtClean="0">
                <a:ea typeface="Gulim" pitchFamily="34" charset="-127"/>
              </a:rPr>
              <a:t>		established </a:t>
            </a:r>
            <a:r>
              <a:rPr lang="en-GB" altLang="ko-KR" sz="1833" dirty="0">
                <a:ea typeface="Gulim" pitchFamily="34" charset="-127"/>
              </a:rPr>
              <a:t>relationship with audience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  <a:defRPr/>
            </a:pPr>
            <a:r>
              <a:rPr lang="en-GB" altLang="ko-KR" sz="1833" b="1" dirty="0">
                <a:ea typeface="Gulim" pitchFamily="34" charset="-127"/>
              </a:rPr>
              <a:t>Expertise</a:t>
            </a:r>
            <a:r>
              <a:rPr lang="en-GB" altLang="ko-KR" sz="1833" b="1" dirty="0">
                <a:solidFill>
                  <a:srgbClr val="CC0000"/>
                </a:solidFill>
                <a:ea typeface="Gulim" pitchFamily="34" charset="-127"/>
              </a:rPr>
              <a:t>	</a:t>
            </a:r>
            <a:r>
              <a:rPr lang="en-GB" altLang="ko-KR" sz="1833" b="1" dirty="0" smtClean="0">
                <a:solidFill>
                  <a:srgbClr val="CC0000"/>
                </a:solidFill>
                <a:ea typeface="Gulim" pitchFamily="34" charset="-127"/>
              </a:rPr>
              <a:t>		</a:t>
            </a:r>
            <a:r>
              <a:rPr lang="en-GB" altLang="ko-KR" sz="1833" dirty="0" smtClean="0">
                <a:ea typeface="Gulim" pitchFamily="34" charset="-127"/>
              </a:rPr>
              <a:t>knowledge</a:t>
            </a:r>
            <a:r>
              <a:rPr lang="en-GB" altLang="ko-KR" sz="1833" dirty="0">
                <a:ea typeface="Gulim" pitchFamily="34" charset="-127"/>
              </a:rPr>
              <a:t>, qualifications, track record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  <a:defRPr/>
            </a:pPr>
            <a:r>
              <a:rPr lang="en-GB" altLang="ko-KR" sz="1833" b="1" dirty="0">
                <a:ea typeface="Gulim" pitchFamily="34" charset="-127"/>
              </a:rPr>
              <a:t>Image	  	</a:t>
            </a:r>
            <a:r>
              <a:rPr lang="en-GB" altLang="ko-KR" sz="1833" b="1" dirty="0" smtClean="0">
                <a:ea typeface="Gulim" pitchFamily="34" charset="-127"/>
              </a:rPr>
              <a:t>		</a:t>
            </a:r>
            <a:r>
              <a:rPr lang="en-GB" altLang="ko-KR" sz="1833" dirty="0" smtClean="0">
                <a:ea typeface="Gulim" pitchFamily="34" charset="-127"/>
              </a:rPr>
              <a:t>attributes </a:t>
            </a:r>
            <a:r>
              <a:rPr lang="en-GB" altLang="ko-KR" sz="1833" dirty="0">
                <a:ea typeface="Gulim" pitchFamily="34" charset="-127"/>
              </a:rPr>
              <a:t>the audience finds attractive 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  <a:defRPr/>
            </a:pPr>
            <a:r>
              <a:rPr lang="en-GB" altLang="ko-KR" sz="1833" b="1" dirty="0" smtClean="0">
                <a:ea typeface="Gulim" pitchFamily="34" charset="-127"/>
              </a:rPr>
              <a:t>Common </a:t>
            </a:r>
            <a:r>
              <a:rPr lang="en-GB" altLang="ko-KR" sz="1833" b="1" dirty="0">
                <a:ea typeface="Gulim" pitchFamily="34" charset="-127"/>
              </a:rPr>
              <a:t>ground	</a:t>
            </a:r>
            <a:r>
              <a:rPr lang="en-GB" altLang="ko-KR" sz="1833" dirty="0">
                <a:ea typeface="Gulim" pitchFamily="34" charset="-127"/>
              </a:rPr>
              <a:t>shared values, ideas, and beliefs</a:t>
            </a:r>
          </a:p>
        </p:txBody>
      </p:sp>
      <p:sp>
        <p:nvSpPr>
          <p:cNvPr id="111618" name="Text Box 4"/>
          <p:cNvSpPr txBox="1">
            <a:spLocks noChangeArrowheads="1"/>
          </p:cNvSpPr>
          <p:nvPr/>
        </p:nvSpPr>
        <p:spPr bwMode="auto">
          <a:xfrm>
            <a:off x="1382451" y="4216143"/>
            <a:ext cx="618951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fi-FI" sz="1000" dirty="0" err="1">
                <a:solidFill>
                  <a:srgbClr val="000000"/>
                </a:solidFill>
              </a:rPr>
              <a:t>Based</a:t>
            </a:r>
            <a:r>
              <a:rPr lang="fi-FI" sz="1000" dirty="0">
                <a:solidFill>
                  <a:srgbClr val="000000"/>
                </a:solidFill>
              </a:rPr>
              <a:t> on </a:t>
            </a:r>
            <a:r>
              <a:rPr lang="fi-FI" sz="1000" b="1" i="1" dirty="0">
                <a:solidFill>
                  <a:srgbClr val="000000"/>
                </a:solidFill>
              </a:rPr>
              <a:t>Power and </a:t>
            </a:r>
            <a:r>
              <a:rPr lang="fi-FI" sz="1000" b="1" i="1" dirty="0" err="1">
                <a:solidFill>
                  <a:srgbClr val="000000"/>
                </a:solidFill>
              </a:rPr>
              <a:t>Influence</a:t>
            </a:r>
            <a:r>
              <a:rPr lang="fi-FI" sz="1000" b="1" i="1" dirty="0">
                <a:solidFill>
                  <a:srgbClr val="000000"/>
                </a:solidFill>
              </a:rPr>
              <a:t>, </a:t>
            </a:r>
            <a:r>
              <a:rPr lang="fi-FI" sz="1000" dirty="0" err="1">
                <a:solidFill>
                  <a:srgbClr val="000000"/>
                </a:solidFill>
              </a:rPr>
              <a:t>Kotter</a:t>
            </a:r>
            <a:r>
              <a:rPr lang="fi-FI" sz="1000" dirty="0">
                <a:solidFill>
                  <a:srgbClr val="000000"/>
                </a:solidFill>
              </a:rPr>
              <a:t> (1982) and </a:t>
            </a:r>
            <a:r>
              <a:rPr lang="fi-FI" sz="1000" b="1" i="1" dirty="0">
                <a:solidFill>
                  <a:srgbClr val="000000"/>
                </a:solidFill>
              </a:rPr>
              <a:t>Guide to </a:t>
            </a:r>
            <a:r>
              <a:rPr lang="fi-FI" sz="1000" b="1" i="1" dirty="0" err="1">
                <a:solidFill>
                  <a:srgbClr val="000000"/>
                </a:solidFill>
              </a:rPr>
              <a:t>Managerial</a:t>
            </a:r>
            <a:r>
              <a:rPr lang="fi-FI" sz="1000" b="1" i="1" dirty="0">
                <a:solidFill>
                  <a:srgbClr val="000000"/>
                </a:solidFill>
              </a:rPr>
              <a:t> </a:t>
            </a:r>
            <a:r>
              <a:rPr lang="fi-FI" sz="1000" b="1" i="1" dirty="0" err="1">
                <a:solidFill>
                  <a:srgbClr val="000000"/>
                </a:solidFill>
              </a:rPr>
              <a:t>Communication</a:t>
            </a:r>
            <a:r>
              <a:rPr lang="fi-FI" sz="1000" b="1" i="1" dirty="0">
                <a:solidFill>
                  <a:srgbClr val="000000"/>
                </a:solidFill>
              </a:rPr>
              <a:t>,</a:t>
            </a:r>
            <a:r>
              <a:rPr lang="fi-FI" sz="1000" dirty="0">
                <a:solidFill>
                  <a:srgbClr val="000000"/>
                </a:solidFill>
              </a:rPr>
              <a:t> </a:t>
            </a:r>
            <a:r>
              <a:rPr lang="fi-FI" sz="1000" dirty="0" err="1">
                <a:solidFill>
                  <a:srgbClr val="000000"/>
                </a:solidFill>
              </a:rPr>
              <a:t>Munter</a:t>
            </a:r>
            <a:r>
              <a:rPr lang="fi-FI" sz="10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fi-FI" sz="1000" dirty="0">
                <a:solidFill>
                  <a:srgbClr val="000000"/>
                </a:solidFill>
              </a:rPr>
              <a:t>(2012)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111619" name="Text Box 29"/>
          <p:cNvSpPr txBox="1">
            <a:spLocks noChangeArrowheads="1"/>
          </p:cNvSpPr>
          <p:nvPr/>
        </p:nvSpPr>
        <p:spPr bwMode="auto">
          <a:xfrm>
            <a:off x="1332178" y="470959"/>
            <a:ext cx="5379999" cy="45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333" b="1" dirty="0" err="1">
                <a:solidFill>
                  <a:srgbClr val="005EB8"/>
                </a:solidFill>
              </a:rPr>
              <a:t>Assess</a:t>
            </a:r>
            <a:r>
              <a:rPr lang="fi-FI" sz="2333" b="1" dirty="0">
                <a:solidFill>
                  <a:srgbClr val="005EB8"/>
                </a:solidFill>
              </a:rPr>
              <a:t> and </a:t>
            </a:r>
            <a:r>
              <a:rPr lang="fi-FI" sz="2333" b="1" dirty="0" err="1">
                <a:solidFill>
                  <a:srgbClr val="005EB8"/>
                </a:solidFill>
              </a:rPr>
              <a:t>enhance</a:t>
            </a:r>
            <a:r>
              <a:rPr lang="fi-FI" sz="2333" b="1" dirty="0">
                <a:solidFill>
                  <a:srgbClr val="005EB8"/>
                </a:solidFill>
              </a:rPr>
              <a:t> </a:t>
            </a:r>
            <a:r>
              <a:rPr lang="fi-FI" sz="2333" b="1" dirty="0" err="1" smtClean="0">
                <a:solidFill>
                  <a:srgbClr val="005EB8"/>
                </a:solidFill>
              </a:rPr>
              <a:t>your</a:t>
            </a:r>
            <a:r>
              <a:rPr lang="fi-FI" sz="2333" b="1" dirty="0" smtClean="0">
                <a:solidFill>
                  <a:srgbClr val="005EB8"/>
                </a:solidFill>
              </a:rPr>
              <a:t> </a:t>
            </a:r>
            <a:r>
              <a:rPr lang="fi-FI" sz="2333" b="1" dirty="0" err="1" smtClean="0">
                <a:solidFill>
                  <a:srgbClr val="005EB8"/>
                </a:solidFill>
              </a:rPr>
              <a:t>credibility</a:t>
            </a:r>
            <a:endParaRPr lang="fi-FI" sz="2333" b="1" dirty="0">
              <a:solidFill>
                <a:srgbClr val="005EB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5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2267744" y="2137420"/>
            <a:ext cx="4680520" cy="1008112"/>
          </a:xfrm>
          <a:prstGeom prst="round2Diag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2. </a:t>
            </a:r>
            <a:r>
              <a:rPr lang="fi-FI" dirty="0" err="1" smtClean="0"/>
              <a:t>Audience</a:t>
            </a:r>
            <a:r>
              <a:rPr lang="fi-FI" dirty="0" smtClean="0"/>
              <a:t> </a:t>
            </a:r>
            <a:r>
              <a:rPr lang="fi-FI" dirty="0" err="1" smtClean="0"/>
              <a:t>strategy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95920" y="2039718"/>
            <a:ext cx="8424168" cy="448285"/>
          </a:xfrm>
        </p:spPr>
        <p:txBody>
          <a:bodyPr/>
          <a:lstStyle/>
          <a:p>
            <a:pPr algn="ctr"/>
            <a:endParaRPr lang="fi-FI" sz="2000" dirty="0" smtClean="0"/>
          </a:p>
          <a:p>
            <a:pPr algn="ctr"/>
            <a:r>
              <a:rPr lang="fi-FI" sz="2400" dirty="0" err="1" smtClean="0"/>
              <a:t>Know</a:t>
            </a:r>
            <a:r>
              <a:rPr lang="fi-FI" sz="2400" dirty="0" smtClean="0"/>
              <a:t> </a:t>
            </a:r>
            <a:r>
              <a:rPr lang="fi-FI" sz="2400" dirty="0" err="1"/>
              <a:t>your</a:t>
            </a:r>
            <a:r>
              <a:rPr lang="fi-FI" sz="2400" dirty="0"/>
              <a:t> </a:t>
            </a:r>
            <a:r>
              <a:rPr lang="fi-FI" sz="2400" dirty="0" err="1"/>
              <a:t>audience</a:t>
            </a:r>
            <a:r>
              <a:rPr lang="fi-FI" sz="2400" dirty="0"/>
              <a:t>!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47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ChangeArrowheads="1"/>
          </p:cNvSpPr>
          <p:nvPr/>
        </p:nvSpPr>
        <p:spPr bwMode="auto">
          <a:xfrm>
            <a:off x="3907898" y="1838858"/>
            <a:ext cx="4258469" cy="212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Who are they?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know and expect?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feel?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will persuade them?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209775" y="3710789"/>
            <a:ext cx="1956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Munter</a:t>
            </a:r>
            <a:r>
              <a:rPr lang="en-GB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(2012) adapted</a:t>
            </a:r>
            <a:endParaRPr lang="en-GB" sz="1000" b="1" dirty="0">
              <a:solidFill>
                <a:srgbClr val="000000">
                  <a:lumMod val="75000"/>
                  <a:lumOff val="2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4" name="정오각형 24"/>
          <p:cNvSpPr/>
          <p:nvPr/>
        </p:nvSpPr>
        <p:spPr>
          <a:xfrm rot="6759222" flipV="1">
            <a:off x="1529292" y="1604702"/>
            <a:ext cx="1684073" cy="1919552"/>
          </a:xfrm>
          <a:prstGeom prst="pentagon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smtClean="0">
                <a:solidFill>
                  <a:srgbClr val="FFFFFF"/>
                </a:solidFill>
                <a:ea typeface="Gulim" pitchFamily="34" charset="-127"/>
              </a:rPr>
              <a:t>Analyze </a:t>
            </a:r>
            <a:endParaRPr lang="en-US" altLang="ko-KR" sz="2000" b="1" dirty="0">
              <a:solidFill>
                <a:srgbClr val="FFFFFF"/>
              </a:solidFill>
              <a:ea typeface="Gulim" pitchFamily="34" charset="-127"/>
            </a:endParaRP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l"/>
            <a:r>
              <a:rPr lang="fi-FI" sz="3600" b="1" dirty="0" smtClean="0">
                <a:solidFill>
                  <a:srgbClr val="005EB8"/>
                </a:solidFill>
              </a:rPr>
              <a:t>2. </a:t>
            </a:r>
            <a:r>
              <a:rPr lang="fi-FI" sz="3600" b="1" dirty="0" err="1" smtClean="0">
                <a:solidFill>
                  <a:srgbClr val="005EB8"/>
                </a:solidFill>
              </a:rPr>
              <a:t>Audience</a:t>
            </a:r>
            <a:r>
              <a:rPr lang="fi-FI" sz="3600" b="1" dirty="0" smtClean="0">
                <a:solidFill>
                  <a:srgbClr val="005EB8"/>
                </a:solidFill>
              </a:rPr>
              <a:t> </a:t>
            </a:r>
            <a:r>
              <a:rPr lang="fi-FI" sz="3600" b="1" dirty="0" err="1" smtClean="0">
                <a:solidFill>
                  <a:srgbClr val="005EB8"/>
                </a:solidFill>
              </a:rPr>
              <a:t>strategy</a:t>
            </a:r>
            <a:endParaRPr lang="en-US" sz="36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43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501149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err="1">
                <a:solidFill>
                  <a:srgbClr val="FFFFFF"/>
                </a:solidFill>
                <a:ea typeface="Gulim" pitchFamily="34" charset="-127"/>
              </a:rPr>
              <a:t>Analyse</a:t>
            </a:r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 </a:t>
            </a: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pic>
        <p:nvPicPr>
          <p:cNvPr id="7" name="Picture 8" descr="vision_peo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06" y="1831483"/>
            <a:ext cx="2520858" cy="289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173778" y="3370054"/>
            <a:ext cx="1846980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Decision-maker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606384" y="1949540"/>
            <a:ext cx="169309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Opinion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leader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769422" y="4105642"/>
            <a:ext cx="225093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Secondary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audience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572000" y="1196979"/>
            <a:ext cx="2247731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333" b="1" kern="0" dirty="0" err="1">
                <a:cs typeface="+mn-cs"/>
              </a:rPr>
              <a:t>Who</a:t>
            </a:r>
            <a:r>
              <a:rPr lang="fi-FI" sz="2333" b="1" kern="0" dirty="0">
                <a:cs typeface="+mn-cs"/>
              </a:rPr>
              <a:t> </a:t>
            </a:r>
            <a:r>
              <a:rPr lang="fi-FI" sz="2333" b="1" kern="0" dirty="0" err="1">
                <a:cs typeface="+mn-cs"/>
              </a:rPr>
              <a:t>are</a:t>
            </a:r>
            <a:r>
              <a:rPr lang="fi-FI" sz="2333" b="1" kern="0" dirty="0">
                <a:cs typeface="+mn-cs"/>
              </a:rPr>
              <a:t> </a:t>
            </a:r>
            <a:r>
              <a:rPr lang="fi-FI" sz="2333" b="1" kern="0" dirty="0" err="1">
                <a:cs typeface="+mn-cs"/>
              </a:rPr>
              <a:t>they</a:t>
            </a:r>
            <a:r>
              <a:rPr lang="fi-FI" sz="2333" b="1" kern="0" dirty="0">
                <a:cs typeface="+mn-cs"/>
              </a:rPr>
              <a:t>?</a:t>
            </a:r>
            <a:endParaRPr lang="en-US" sz="2333" b="1" kern="0" dirty="0">
              <a:cs typeface="+mn-cs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080574" y="2645199"/>
            <a:ext cx="141897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Gatekeeper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l"/>
            <a:r>
              <a:rPr lang="fi-FI" sz="3600" b="1" dirty="0" smtClean="0">
                <a:solidFill>
                  <a:srgbClr val="005EB8"/>
                </a:solidFill>
              </a:rPr>
              <a:t>2. </a:t>
            </a:r>
            <a:r>
              <a:rPr lang="fi-FI" sz="3600" b="1" dirty="0" err="1" smtClean="0">
                <a:solidFill>
                  <a:srgbClr val="005EB8"/>
                </a:solidFill>
              </a:rPr>
              <a:t>Audience</a:t>
            </a:r>
            <a:r>
              <a:rPr lang="fi-FI" sz="3600" b="1" dirty="0" smtClean="0">
                <a:solidFill>
                  <a:srgbClr val="005EB8"/>
                </a:solidFill>
              </a:rPr>
              <a:t> </a:t>
            </a:r>
            <a:r>
              <a:rPr lang="fi-FI" sz="3600" b="1" dirty="0" err="1" smtClean="0">
                <a:solidFill>
                  <a:srgbClr val="005EB8"/>
                </a:solidFill>
              </a:rPr>
              <a:t>strategy</a:t>
            </a:r>
            <a:endParaRPr lang="en-US" sz="36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25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ChangeArrowheads="1"/>
          </p:cNvSpPr>
          <p:nvPr/>
        </p:nvSpPr>
        <p:spPr bwMode="auto">
          <a:xfrm>
            <a:off x="3907898" y="1838858"/>
            <a:ext cx="4258469" cy="212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Who are they?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know and expect?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feel?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will persuade them?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209775" y="3710789"/>
            <a:ext cx="1956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Munter</a:t>
            </a:r>
            <a:r>
              <a:rPr lang="en-GB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(2012) adapted</a:t>
            </a:r>
            <a:endParaRPr lang="en-GB" sz="1000" b="1" dirty="0">
              <a:solidFill>
                <a:srgbClr val="000000">
                  <a:lumMod val="75000"/>
                  <a:lumOff val="2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4" name="정오각형 24"/>
          <p:cNvSpPr/>
          <p:nvPr/>
        </p:nvSpPr>
        <p:spPr>
          <a:xfrm rot="6759222" flipV="1">
            <a:off x="1529292" y="1604702"/>
            <a:ext cx="1684073" cy="1919552"/>
          </a:xfrm>
          <a:prstGeom prst="pentagon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smtClean="0">
                <a:solidFill>
                  <a:srgbClr val="FFFFFF"/>
                </a:solidFill>
                <a:ea typeface="Gulim" pitchFamily="34" charset="-127"/>
              </a:rPr>
              <a:t>Analyze </a:t>
            </a:r>
            <a:endParaRPr lang="en-US" altLang="ko-KR" sz="2000" b="1" dirty="0">
              <a:solidFill>
                <a:srgbClr val="FFFFFF"/>
              </a:solidFill>
              <a:ea typeface="Gulim" pitchFamily="34" charset="-127"/>
            </a:endParaRP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l"/>
            <a:r>
              <a:rPr lang="fi-FI" sz="3600" b="1" dirty="0" smtClean="0">
                <a:solidFill>
                  <a:srgbClr val="005EB8"/>
                </a:solidFill>
              </a:rPr>
              <a:t>2. </a:t>
            </a:r>
            <a:r>
              <a:rPr lang="fi-FI" sz="3600" b="1" dirty="0" err="1" smtClean="0">
                <a:solidFill>
                  <a:srgbClr val="005EB8"/>
                </a:solidFill>
              </a:rPr>
              <a:t>Audience</a:t>
            </a:r>
            <a:r>
              <a:rPr lang="fi-FI" sz="3600" b="1" dirty="0" smtClean="0">
                <a:solidFill>
                  <a:srgbClr val="005EB8"/>
                </a:solidFill>
              </a:rPr>
              <a:t> </a:t>
            </a:r>
            <a:r>
              <a:rPr lang="fi-FI" sz="3600" b="1" dirty="0" err="1" smtClean="0">
                <a:solidFill>
                  <a:srgbClr val="005EB8"/>
                </a:solidFill>
              </a:rPr>
              <a:t>strategy</a:t>
            </a:r>
            <a:endParaRPr lang="en-US" sz="36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60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err="1">
                <a:solidFill>
                  <a:srgbClr val="FFFFFF"/>
                </a:solidFill>
                <a:ea typeface="Gulim" pitchFamily="34" charset="-127"/>
              </a:rPr>
              <a:t>Analyse</a:t>
            </a:r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 </a:t>
            </a: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pic>
        <p:nvPicPr>
          <p:cNvPr id="7" name="Picture 8" descr="vision_peo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06" y="1540934"/>
            <a:ext cx="2520858" cy="289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900465" y="3079505"/>
            <a:ext cx="239360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>
                <a:solidFill>
                  <a:srgbClr val="000000"/>
                </a:solidFill>
                <a:cs typeface="+mn-cs"/>
              </a:rPr>
              <a:t>Language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proficiency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622206" y="1658991"/>
            <a:ext cx="269176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Experts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,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novices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or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a mix?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508134" y="3815093"/>
            <a:ext cx="277351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Expectations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,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preferences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277507" y="535451"/>
            <a:ext cx="4742004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What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do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they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know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and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expect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?</a:t>
            </a:r>
            <a:endParaRPr lang="en-US" sz="2333" b="1" kern="0" dirty="0">
              <a:solidFill>
                <a:srgbClr val="005EB8"/>
              </a:solidFill>
              <a:cs typeface="+mn-cs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812873" y="2354650"/>
            <a:ext cx="195438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Engineers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,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MBAs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070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Communication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Course overview &amp; practicalities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Strategic communication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Class assignment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7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ChangeArrowheads="1"/>
          </p:cNvSpPr>
          <p:nvPr/>
        </p:nvSpPr>
        <p:spPr bwMode="auto">
          <a:xfrm>
            <a:off x="3907898" y="1838858"/>
            <a:ext cx="4258469" cy="212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Who are they?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know and expect?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feel?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will persuade them?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209775" y="3710789"/>
            <a:ext cx="1956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Munter</a:t>
            </a:r>
            <a:r>
              <a:rPr lang="en-GB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(2012) adapted</a:t>
            </a:r>
            <a:endParaRPr lang="en-GB" sz="1000" b="1" dirty="0">
              <a:solidFill>
                <a:srgbClr val="000000">
                  <a:lumMod val="75000"/>
                  <a:lumOff val="2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4" name="정오각형 24"/>
          <p:cNvSpPr/>
          <p:nvPr/>
        </p:nvSpPr>
        <p:spPr>
          <a:xfrm rot="6759222" flipV="1">
            <a:off x="1529292" y="1604702"/>
            <a:ext cx="1684073" cy="1919552"/>
          </a:xfrm>
          <a:prstGeom prst="pentagon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smtClean="0">
                <a:solidFill>
                  <a:srgbClr val="FFFFFF"/>
                </a:solidFill>
                <a:ea typeface="Gulim" pitchFamily="34" charset="-127"/>
              </a:rPr>
              <a:t>Analyze </a:t>
            </a:r>
            <a:endParaRPr lang="en-US" altLang="ko-KR" sz="2000" b="1" dirty="0">
              <a:solidFill>
                <a:srgbClr val="FFFFFF"/>
              </a:solidFill>
              <a:ea typeface="Gulim" pitchFamily="34" charset="-127"/>
            </a:endParaRP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l"/>
            <a:r>
              <a:rPr lang="fi-FI" sz="3600" b="1" dirty="0" smtClean="0">
                <a:solidFill>
                  <a:srgbClr val="005EB8"/>
                </a:solidFill>
              </a:rPr>
              <a:t>2. </a:t>
            </a:r>
            <a:r>
              <a:rPr lang="fi-FI" sz="3600" b="1" dirty="0" err="1" smtClean="0">
                <a:solidFill>
                  <a:srgbClr val="005EB8"/>
                </a:solidFill>
              </a:rPr>
              <a:t>Audience</a:t>
            </a:r>
            <a:r>
              <a:rPr lang="fi-FI" sz="3600" b="1" dirty="0" smtClean="0">
                <a:solidFill>
                  <a:srgbClr val="005EB8"/>
                </a:solidFill>
              </a:rPr>
              <a:t> </a:t>
            </a:r>
            <a:r>
              <a:rPr lang="fi-FI" sz="3600" b="1" dirty="0" err="1" smtClean="0">
                <a:solidFill>
                  <a:srgbClr val="005EB8"/>
                </a:solidFill>
              </a:rPr>
              <a:t>strategy</a:t>
            </a:r>
            <a:endParaRPr lang="en-US" sz="36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08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err="1">
                <a:solidFill>
                  <a:srgbClr val="FFFFFF"/>
                </a:solidFill>
                <a:ea typeface="Gulim" pitchFamily="34" charset="-127"/>
              </a:rPr>
              <a:t>Analyse</a:t>
            </a:r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 </a:t>
            </a: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pic>
        <p:nvPicPr>
          <p:cNvPr id="7" name="Picture 8" descr="vision_peo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06" y="1540934"/>
            <a:ext cx="2520858" cy="289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262746" y="3079505"/>
            <a:ext cx="166904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Probable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bias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547075" y="1658991"/>
            <a:ext cx="181171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>
                <a:solidFill>
                  <a:srgbClr val="000000"/>
                </a:solidFill>
                <a:cs typeface="+mn-cs"/>
              </a:rPr>
              <a:t>Level of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interest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4407947" y="3815093"/>
            <a:ext cx="297389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Desired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action: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hard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or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easy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238300" y="535451"/>
            <a:ext cx="2845652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What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do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they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feel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?</a:t>
            </a:r>
            <a:endParaRPr lang="en-US" sz="2333" b="1" kern="0" dirty="0">
              <a:solidFill>
                <a:srgbClr val="005EB8"/>
              </a:solidFill>
              <a:cs typeface="+mn-cs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4901837" y="2354650"/>
            <a:ext cx="1776448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Emotional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state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1329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ChangeArrowheads="1"/>
          </p:cNvSpPr>
          <p:nvPr/>
        </p:nvSpPr>
        <p:spPr bwMode="auto">
          <a:xfrm>
            <a:off x="3907898" y="1838858"/>
            <a:ext cx="4258469" cy="2125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Who are they?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know and expect?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do they feel?</a:t>
            </a:r>
          </a:p>
          <a:p>
            <a:pPr marL="507980" indent="-507980">
              <a:lnSpc>
                <a:spcPct val="135000"/>
              </a:lnSpc>
              <a:buFontTx/>
              <a:buAutoNum type="arabicPeriod"/>
            </a:pPr>
            <a:r>
              <a:rPr lang="en-GB" sz="1833" dirty="0">
                <a:solidFill>
                  <a:srgbClr val="000000"/>
                </a:solidFill>
              </a:rPr>
              <a:t>What will persuade them?</a:t>
            </a:r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6209775" y="3710789"/>
            <a:ext cx="1956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sz="1000" b="1" dirty="0" err="1">
                <a:solidFill>
                  <a:srgbClr val="000000">
                    <a:lumMod val="75000"/>
                    <a:lumOff val="25000"/>
                  </a:srgbClr>
                </a:solidFill>
              </a:rPr>
              <a:t>Munter</a:t>
            </a:r>
            <a:r>
              <a:rPr lang="en-GB" sz="10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 (2012) adapted</a:t>
            </a:r>
            <a:endParaRPr lang="en-GB" sz="1000" b="1" dirty="0">
              <a:solidFill>
                <a:srgbClr val="000000">
                  <a:lumMod val="75000"/>
                  <a:lumOff val="2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4" name="정오각형 24"/>
          <p:cNvSpPr/>
          <p:nvPr/>
        </p:nvSpPr>
        <p:spPr>
          <a:xfrm rot="6759222" flipV="1">
            <a:off x="1529292" y="1604702"/>
            <a:ext cx="1684073" cy="1919552"/>
          </a:xfrm>
          <a:prstGeom prst="pentagon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1">
              <a:spcBef>
                <a:spcPts val="0"/>
              </a:spcBef>
              <a:spcAft>
                <a:spcPts val="0"/>
              </a:spcAft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smtClean="0">
                <a:solidFill>
                  <a:srgbClr val="FFFFFF"/>
                </a:solidFill>
                <a:ea typeface="Gulim" pitchFamily="34" charset="-127"/>
              </a:rPr>
              <a:t>Analyze </a:t>
            </a:r>
            <a:endParaRPr lang="en-US" altLang="ko-KR" sz="2000" b="1" dirty="0">
              <a:solidFill>
                <a:srgbClr val="FFFFFF"/>
              </a:solidFill>
              <a:ea typeface="Gulim" pitchFamily="34" charset="-127"/>
            </a:endParaRP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/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n-lt"/>
                <a:ea typeface="ＭＳ Ｐゴシック" charset="0"/>
                <a:cs typeface="MS PGothic" pitchFamily="34" charset="-128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l"/>
            <a:r>
              <a:rPr lang="fi-FI" sz="3600" b="1" dirty="0" smtClean="0">
                <a:solidFill>
                  <a:srgbClr val="005EB8"/>
                </a:solidFill>
              </a:rPr>
              <a:t>2. </a:t>
            </a:r>
            <a:r>
              <a:rPr lang="fi-FI" sz="3600" b="1" dirty="0" err="1" smtClean="0">
                <a:solidFill>
                  <a:srgbClr val="005EB8"/>
                </a:solidFill>
              </a:rPr>
              <a:t>Audience</a:t>
            </a:r>
            <a:r>
              <a:rPr lang="fi-FI" sz="3600" b="1" dirty="0" smtClean="0">
                <a:solidFill>
                  <a:srgbClr val="005EB8"/>
                </a:solidFill>
              </a:rPr>
              <a:t> </a:t>
            </a:r>
            <a:r>
              <a:rPr lang="fi-FI" sz="3600" b="1" dirty="0" err="1" smtClean="0">
                <a:solidFill>
                  <a:srgbClr val="005EB8"/>
                </a:solidFill>
              </a:rPr>
              <a:t>strategy</a:t>
            </a:r>
            <a:endParaRPr lang="en-US" sz="36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65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직사각형 31"/>
          <p:cNvSpPr>
            <a:spLocks noChangeArrowheads="1"/>
          </p:cNvSpPr>
          <p:nvPr/>
        </p:nvSpPr>
        <p:spPr bwMode="auto">
          <a:xfrm>
            <a:off x="1808081" y="2210600"/>
            <a:ext cx="12971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2000" b="1" dirty="0" err="1">
                <a:solidFill>
                  <a:srgbClr val="FFFFFF"/>
                </a:solidFill>
                <a:ea typeface="Gulim" pitchFamily="34" charset="-127"/>
              </a:rPr>
              <a:t>Analyse</a:t>
            </a:r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 </a:t>
            </a:r>
          </a:p>
          <a:p>
            <a:pPr algn="ctr" latinLnBrk="1"/>
            <a:r>
              <a:rPr lang="en-US" altLang="ko-KR" sz="2000" b="1" dirty="0">
                <a:solidFill>
                  <a:srgbClr val="FFFFFF"/>
                </a:solidFill>
                <a:ea typeface="Gulim" pitchFamily="34" charset="-127"/>
              </a:rPr>
              <a:t>audience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pic>
        <p:nvPicPr>
          <p:cNvPr id="7" name="Picture 8" descr="vision_peo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06" y="1540934"/>
            <a:ext cx="2520858" cy="289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186602" y="3079505"/>
            <a:ext cx="182133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Career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benefits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 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487764" y="1658991"/>
            <a:ext cx="1930337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Tangible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benefits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5149333" y="3815093"/>
            <a:ext cx="1491114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>
                <a:solidFill>
                  <a:srgbClr val="000000"/>
                </a:solidFill>
                <a:cs typeface="+mn-cs"/>
              </a:rPr>
              <a:t>Ego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benefits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409007" y="535451"/>
            <a:ext cx="3877985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What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will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persuade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 </a:t>
            </a:r>
            <a:r>
              <a:rPr lang="fi-FI" sz="2333" b="1" kern="0" dirty="0" err="1">
                <a:solidFill>
                  <a:srgbClr val="005EB8"/>
                </a:solidFill>
                <a:cs typeface="+mn-cs"/>
              </a:rPr>
              <a:t>them</a:t>
            </a:r>
            <a:r>
              <a:rPr lang="fi-FI" sz="2333" b="1" kern="0" dirty="0">
                <a:solidFill>
                  <a:srgbClr val="005EB8"/>
                </a:solidFill>
                <a:cs typeface="+mn-cs"/>
              </a:rPr>
              <a:t>?</a:t>
            </a:r>
            <a:endParaRPr lang="en-US" sz="2333" b="1" kern="0" dirty="0">
              <a:solidFill>
                <a:srgbClr val="005EB8"/>
              </a:solidFill>
              <a:cs typeface="+mn-cs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5002827" y="2354650"/>
            <a:ext cx="1574470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7619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Task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 </a:t>
            </a:r>
            <a:r>
              <a:rPr lang="fi-FI" sz="1667" kern="0" dirty="0" err="1">
                <a:solidFill>
                  <a:srgbClr val="000000"/>
                </a:solidFill>
                <a:cs typeface="+mn-cs"/>
              </a:rPr>
              <a:t>benefits</a:t>
            </a:r>
            <a:r>
              <a:rPr lang="fi-FI" sz="1667" kern="0" dirty="0">
                <a:solidFill>
                  <a:srgbClr val="000000"/>
                </a:solidFill>
                <a:cs typeface="+mn-cs"/>
              </a:rPr>
              <a:t>?</a:t>
            </a:r>
            <a:endParaRPr lang="en-US" sz="1667" kern="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85564" y="4729708"/>
            <a:ext cx="269157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i-FI" sz="2000" b="1" dirty="0" err="1" smtClean="0">
                <a:solidFill>
                  <a:srgbClr val="005EB8"/>
                </a:solidFill>
              </a:rPr>
              <a:t>What’s</a:t>
            </a:r>
            <a:r>
              <a:rPr lang="fi-FI" sz="2000" b="1" dirty="0" smtClean="0">
                <a:solidFill>
                  <a:srgbClr val="005EB8"/>
                </a:solidFill>
              </a:rPr>
              <a:t> in it for </a:t>
            </a:r>
            <a:r>
              <a:rPr lang="fi-FI" sz="2000" b="1" dirty="0" err="1" smtClean="0">
                <a:solidFill>
                  <a:srgbClr val="005EB8"/>
                </a:solidFill>
              </a:rPr>
              <a:t>them</a:t>
            </a:r>
            <a:r>
              <a:rPr lang="fi-FI" sz="2000" b="1" dirty="0" smtClean="0">
                <a:solidFill>
                  <a:srgbClr val="005EB8"/>
                </a:solidFill>
              </a:rPr>
              <a:t>?!</a:t>
            </a:r>
            <a:endParaRPr lang="en-US" sz="2000" b="1" dirty="0">
              <a:solidFill>
                <a:srgbClr val="005EB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3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>
            <a:off x="2267744" y="2137420"/>
            <a:ext cx="4680520" cy="1008112"/>
          </a:xfrm>
          <a:prstGeom prst="round2DiagRect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3. Message </a:t>
            </a:r>
            <a:r>
              <a:rPr lang="fi-FI" dirty="0" err="1" smtClean="0"/>
              <a:t>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fi-FI" dirty="0" smtClean="0"/>
          </a:p>
          <a:p>
            <a:pPr algn="ctr"/>
            <a:endParaRPr lang="fi-FI" dirty="0"/>
          </a:p>
          <a:p>
            <a:pPr algn="ctr"/>
            <a:endParaRPr lang="fi-FI" dirty="0" smtClean="0"/>
          </a:p>
          <a:p>
            <a:pPr algn="ctr"/>
            <a:r>
              <a:rPr lang="en-US" sz="2400" dirty="0" smtClean="0"/>
              <a:t>Organize and emphasize!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809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3"/>
          <p:cNvSpPr txBox="1">
            <a:spLocks noChangeArrowheads="1"/>
          </p:cNvSpPr>
          <p:nvPr/>
        </p:nvSpPr>
        <p:spPr bwMode="auto">
          <a:xfrm>
            <a:off x="2694785" y="1397003"/>
            <a:ext cx="9108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altLang="ko-KR" sz="2000" b="1">
                <a:solidFill>
                  <a:srgbClr val="000000"/>
                </a:solidFill>
                <a:ea typeface="Gulim" pitchFamily="34" charset="-127"/>
              </a:rPr>
              <a:t>Direct</a:t>
            </a:r>
            <a:endParaRPr lang="en-GB" altLang="ko-KR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14690" name="Text Box 4"/>
          <p:cNvSpPr txBox="1">
            <a:spLocks noChangeArrowheads="1"/>
          </p:cNvSpPr>
          <p:nvPr/>
        </p:nvSpPr>
        <p:spPr bwMode="auto">
          <a:xfrm>
            <a:off x="5180545" y="1397003"/>
            <a:ext cx="11095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altLang="ko-KR" sz="2000" b="1" dirty="0">
                <a:solidFill>
                  <a:srgbClr val="000000"/>
                </a:solidFill>
                <a:ea typeface="Gulim" pitchFamily="34" charset="-127"/>
              </a:rPr>
              <a:t>Indirect</a:t>
            </a:r>
            <a:endParaRPr lang="en-GB" altLang="ko-KR" dirty="0">
              <a:solidFill>
                <a:srgbClr val="000000"/>
              </a:solidFill>
              <a:ea typeface="Gulim" pitchFamily="34" charset="-127"/>
            </a:endParaRPr>
          </a:p>
        </p:txBody>
      </p:sp>
      <p:sp>
        <p:nvSpPr>
          <p:cNvPr id="114691" name="Rectangle 6"/>
          <p:cNvSpPr>
            <a:spLocks noChangeArrowheads="1"/>
          </p:cNvSpPr>
          <p:nvPr/>
        </p:nvSpPr>
        <p:spPr bwMode="auto">
          <a:xfrm>
            <a:off x="2418292" y="2603500"/>
            <a:ext cx="1524000" cy="1397000"/>
          </a:xfrm>
          <a:prstGeom prst="rect">
            <a:avLst/>
          </a:prstGeom>
          <a:solidFill>
            <a:srgbClr val="FFCC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114692" name="Text Box 7"/>
          <p:cNvSpPr txBox="1">
            <a:spLocks noChangeArrowheads="1"/>
          </p:cNvSpPr>
          <p:nvPr/>
        </p:nvSpPr>
        <p:spPr bwMode="auto">
          <a:xfrm>
            <a:off x="2652449" y="3111500"/>
            <a:ext cx="1096775" cy="40011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altLang="ko-KR" sz="2000" b="1" dirty="0">
                <a:solidFill>
                  <a:srgbClr val="000000"/>
                </a:solidFill>
                <a:ea typeface="Gulim" pitchFamily="34" charset="-127"/>
              </a:rPr>
              <a:t>Explain</a:t>
            </a:r>
            <a:endParaRPr lang="en-GB" altLang="ko-KR" sz="2333" b="1" dirty="0">
              <a:solidFill>
                <a:srgbClr val="000000"/>
              </a:solidFill>
              <a:ea typeface="Gulim" pitchFamily="34" charset="-127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18003" y="1905000"/>
            <a:ext cx="1524000" cy="635000"/>
            <a:chOff x="1152" y="1440"/>
            <a:chExt cx="1248" cy="480"/>
          </a:xfrm>
          <a:solidFill>
            <a:srgbClr val="660066"/>
          </a:solidFill>
        </p:grpSpPr>
        <p:sp>
          <p:nvSpPr>
            <p:cNvPr id="40970" name="Rectangle 9"/>
            <p:cNvSpPr>
              <a:spLocks noChangeArrowheads="1"/>
            </p:cNvSpPr>
            <p:nvPr/>
          </p:nvSpPr>
          <p:spPr bwMode="auto">
            <a:xfrm>
              <a:off x="1152" y="1440"/>
              <a:ext cx="1248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i-FI">
                <a:solidFill>
                  <a:srgbClr val="000000"/>
                </a:solidFill>
              </a:endParaRPr>
            </a:p>
          </p:txBody>
        </p:sp>
        <p:sp>
          <p:nvSpPr>
            <p:cNvPr id="40971" name="Text Box 10"/>
            <p:cNvSpPr txBox="1">
              <a:spLocks noChangeArrowheads="1"/>
            </p:cNvSpPr>
            <p:nvPr/>
          </p:nvSpPr>
          <p:spPr bwMode="auto">
            <a:xfrm>
              <a:off x="1248" y="1536"/>
              <a:ext cx="1107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 dirty="0">
                  <a:solidFill>
                    <a:srgbClr val="FFFFFF"/>
                  </a:solidFill>
                  <a:ea typeface="Gulim" pitchFamily="34" charset="-127"/>
                </a:rPr>
                <a:t>Main idea</a:t>
              </a:r>
              <a:endParaRPr lang="en-GB" altLang="ko-KR" sz="1667" dirty="0">
                <a:solidFill>
                  <a:srgbClr val="FFFFFF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</p:grpSp>
      <p:sp>
        <p:nvSpPr>
          <p:cNvPr id="114694" name="Rectangle 12"/>
          <p:cNvSpPr>
            <a:spLocks noChangeArrowheads="1"/>
          </p:cNvSpPr>
          <p:nvPr/>
        </p:nvSpPr>
        <p:spPr bwMode="auto">
          <a:xfrm>
            <a:off x="4938448" y="1905000"/>
            <a:ext cx="1524000" cy="1397000"/>
          </a:xfrm>
          <a:prstGeom prst="rect">
            <a:avLst/>
          </a:prstGeom>
          <a:solidFill>
            <a:srgbClr val="FFCCFF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>
              <a:solidFill>
                <a:srgbClr val="000000"/>
              </a:solidFill>
            </a:endParaRPr>
          </a:p>
        </p:txBody>
      </p:sp>
      <p:sp>
        <p:nvSpPr>
          <p:cNvPr id="114695" name="Text Box 13"/>
          <p:cNvSpPr txBox="1">
            <a:spLocks noChangeArrowheads="1"/>
          </p:cNvSpPr>
          <p:nvPr/>
        </p:nvSpPr>
        <p:spPr bwMode="auto">
          <a:xfrm>
            <a:off x="5172605" y="2413006"/>
            <a:ext cx="1096775" cy="40011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altLang="ko-KR" sz="2000" b="1" dirty="0">
                <a:solidFill>
                  <a:srgbClr val="000000"/>
                </a:solidFill>
                <a:ea typeface="Gulim" pitchFamily="34" charset="-127"/>
              </a:rPr>
              <a:t>Explain</a:t>
            </a:r>
            <a:endParaRPr lang="en-GB" altLang="ko-KR" sz="2333" b="1" dirty="0">
              <a:solidFill>
                <a:srgbClr val="000000"/>
              </a:solidFill>
              <a:ea typeface="Gulim" pitchFamily="34" charset="-127"/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938159" y="3365500"/>
            <a:ext cx="1524000" cy="635000"/>
            <a:chOff x="3312" y="2544"/>
            <a:chExt cx="1248" cy="480"/>
          </a:xfrm>
          <a:solidFill>
            <a:srgbClr val="660066"/>
          </a:solidFill>
        </p:grpSpPr>
        <p:sp>
          <p:nvSpPr>
            <p:cNvPr id="40968" name="Rectangle 15"/>
            <p:cNvSpPr>
              <a:spLocks noChangeArrowheads="1"/>
            </p:cNvSpPr>
            <p:nvPr/>
          </p:nvSpPr>
          <p:spPr bwMode="auto">
            <a:xfrm>
              <a:off x="3312" y="2544"/>
              <a:ext cx="1248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i-FI">
                <a:solidFill>
                  <a:srgbClr val="000000"/>
                </a:solidFill>
              </a:endParaRPr>
            </a:p>
          </p:txBody>
        </p:sp>
        <p:sp>
          <p:nvSpPr>
            <p:cNvPr id="40969" name="Text Box 16"/>
            <p:cNvSpPr txBox="1">
              <a:spLocks noChangeArrowheads="1"/>
            </p:cNvSpPr>
            <p:nvPr/>
          </p:nvSpPr>
          <p:spPr bwMode="auto">
            <a:xfrm>
              <a:off x="3408" y="2640"/>
              <a:ext cx="1107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 dirty="0">
                  <a:solidFill>
                    <a:srgbClr val="FFFFFF"/>
                  </a:solidFill>
                  <a:ea typeface="Gulim" pitchFamily="34" charset="-127"/>
                </a:rPr>
                <a:t>Main idea</a:t>
              </a:r>
              <a:endParaRPr lang="en-GB" altLang="ko-KR" sz="1667" dirty="0">
                <a:solidFill>
                  <a:srgbClr val="FFFFFF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</p:grpSp>
      <p:sp>
        <p:nvSpPr>
          <p:cNvPr id="114697" name="Text Box 29"/>
          <p:cNvSpPr txBox="1">
            <a:spLocks noChangeArrowheads="1"/>
          </p:cNvSpPr>
          <p:nvPr/>
        </p:nvSpPr>
        <p:spPr bwMode="auto">
          <a:xfrm>
            <a:off x="2202276" y="470959"/>
            <a:ext cx="46474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400" b="1" dirty="0" err="1">
                <a:solidFill>
                  <a:srgbClr val="005EB8"/>
                </a:solidFill>
              </a:rPr>
              <a:t>Choose</a:t>
            </a:r>
            <a:r>
              <a:rPr lang="fi-FI" sz="2400" b="1" dirty="0">
                <a:solidFill>
                  <a:srgbClr val="005EB8"/>
                </a:solidFill>
              </a:rPr>
              <a:t> </a:t>
            </a:r>
            <a:r>
              <a:rPr lang="fi-FI" sz="2400" b="1" dirty="0" err="1">
                <a:solidFill>
                  <a:srgbClr val="005EB8"/>
                </a:solidFill>
              </a:rPr>
              <a:t>message</a:t>
            </a:r>
            <a:r>
              <a:rPr lang="fi-FI" sz="2400" b="1" dirty="0">
                <a:solidFill>
                  <a:srgbClr val="005EB8"/>
                </a:solidFill>
              </a:rPr>
              <a:t> </a:t>
            </a:r>
            <a:r>
              <a:rPr lang="fi-FI" sz="2400" b="1" dirty="0" err="1">
                <a:solidFill>
                  <a:srgbClr val="005EB8"/>
                </a:solidFill>
              </a:rPr>
              <a:t>organisation</a:t>
            </a:r>
            <a:endParaRPr lang="fi-FI" sz="2400" b="1" dirty="0">
              <a:solidFill>
                <a:srgbClr val="005EB8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02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19" y="625252"/>
            <a:ext cx="5012531" cy="579926"/>
          </a:xfrm>
        </p:spPr>
        <p:txBody>
          <a:bodyPr/>
          <a:lstStyle/>
          <a:p>
            <a:pPr eaLnBrk="1" hangingPunct="1"/>
            <a:r>
              <a:rPr lang="en-GB" altLang="ko-KR" sz="2400" b="1" dirty="0" smtClean="0">
                <a:solidFill>
                  <a:srgbClr val="005EB8"/>
                </a:solidFill>
                <a:ea typeface="Gulim" pitchFamily="34" charset="-127"/>
              </a:rPr>
              <a:t>Direct approach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471334" y="1648354"/>
            <a:ext cx="4868333" cy="2573073"/>
          </a:xfrm>
        </p:spPr>
        <p:txBody>
          <a:bodyPr/>
          <a:lstStyle/>
          <a:p>
            <a:pPr marL="380985" indent="-380985">
              <a:buNone/>
              <a:defRPr/>
            </a:pPr>
            <a:r>
              <a:rPr lang="en-GB" altLang="ko-KR" sz="2000" dirty="0" smtClean="0">
                <a:ea typeface="Gulim" pitchFamily="34" charset="-127"/>
              </a:rPr>
              <a:t>Best for: </a:t>
            </a:r>
          </a:p>
          <a:p>
            <a:pPr marL="380985" indent="-380985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GB" altLang="ko-KR" sz="2000" dirty="0" smtClean="0">
                <a:ea typeface="Gulim" pitchFamily="34" charset="-127"/>
              </a:rPr>
              <a:t>purely informational messages</a:t>
            </a:r>
          </a:p>
          <a:p>
            <a:pPr marL="380985" indent="-380985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GB" altLang="ko-KR" sz="2000" dirty="0" smtClean="0">
                <a:ea typeface="Gulim" pitchFamily="34" charset="-127"/>
              </a:rPr>
              <a:t>good news messages</a:t>
            </a:r>
          </a:p>
          <a:p>
            <a:pPr marL="380985" indent="-380985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GB" altLang="ko-KR" sz="2000" dirty="0" smtClean="0">
                <a:ea typeface="Gulim" pitchFamily="34" charset="-127"/>
              </a:rPr>
              <a:t>positive audiences </a:t>
            </a:r>
          </a:p>
          <a:p>
            <a:pPr marL="380985" indent="-380985">
              <a:lnSpc>
                <a:spcPct val="130000"/>
              </a:lnSpc>
              <a:buFont typeface="+mj-lt"/>
              <a:buAutoNum type="arabicPeriod"/>
              <a:defRPr/>
            </a:pPr>
            <a:r>
              <a:rPr lang="en-GB" altLang="ko-KR" sz="2000" dirty="0" smtClean="0">
                <a:ea typeface="Gulim" pitchFamily="34" charset="-127"/>
              </a:rPr>
              <a:t>sensitive messages</a:t>
            </a:r>
          </a:p>
          <a:p>
            <a:pPr marL="781035" lvl="1" indent="-380985">
              <a:lnSpc>
                <a:spcPct val="130000"/>
              </a:lnSpc>
              <a:buFont typeface="+mj-lt"/>
              <a:buAutoNum type="alphaLcParenR"/>
              <a:defRPr/>
            </a:pPr>
            <a:r>
              <a:rPr lang="en-GB" altLang="ko-KR" sz="1600" dirty="0" smtClean="0">
                <a:ea typeface="Gulim" pitchFamily="34" charset="-127"/>
              </a:rPr>
              <a:t>if audience results-oriented</a:t>
            </a:r>
          </a:p>
          <a:p>
            <a:pPr marL="781035" lvl="1" indent="-380985">
              <a:lnSpc>
                <a:spcPct val="130000"/>
              </a:lnSpc>
              <a:buFont typeface="+mj-lt"/>
              <a:buAutoNum type="alphaLcParenR"/>
              <a:defRPr/>
            </a:pPr>
            <a:r>
              <a:rPr lang="en-GB" altLang="ko-KR" sz="1600" dirty="0" smtClean="0">
                <a:ea typeface="Gulim" pitchFamily="34" charset="-127"/>
              </a:rPr>
              <a:t>if you have high credibility</a:t>
            </a:r>
          </a:p>
          <a:p>
            <a:pPr>
              <a:defRPr/>
            </a:pPr>
            <a:endParaRPr lang="en-US" sz="20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7688" y="2413000"/>
            <a:ext cx="1524000" cy="1397000"/>
            <a:chOff x="1440" y="1968"/>
            <a:chExt cx="1248" cy="1056"/>
          </a:xfrm>
          <a:solidFill>
            <a:srgbClr val="FFCCFF"/>
          </a:solidFill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1440" y="1968"/>
              <a:ext cx="1248" cy="10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1632" y="2352"/>
              <a:ext cx="898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 dirty="0">
                  <a:solidFill>
                    <a:srgbClr val="000000"/>
                  </a:solidFill>
                  <a:latin typeface="Arial" pitchFamily="34" charset="0"/>
                  <a:ea typeface="Gulim" pitchFamily="34" charset="-127"/>
                  <a:cs typeface="Arial" pitchFamily="34" charset="0"/>
                </a:rPr>
                <a:t>Explain</a:t>
              </a:r>
              <a:endParaRPr lang="en-GB" altLang="ko-KR" sz="2333" b="1" dirty="0">
                <a:solidFill>
                  <a:srgbClr val="000000"/>
                </a:solidFill>
                <a:latin typeface="Arial" pitchFamily="34" charset="0"/>
                <a:ea typeface="Gulim" pitchFamily="34" charset="-127"/>
                <a:cs typeface="Arial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17688" y="1714500"/>
            <a:ext cx="1524000" cy="635000"/>
            <a:chOff x="1152" y="1440"/>
            <a:chExt cx="1248" cy="480"/>
          </a:xfrm>
          <a:solidFill>
            <a:srgbClr val="660066"/>
          </a:solidFill>
        </p:grpSpPr>
        <p:sp>
          <p:nvSpPr>
            <p:cNvPr id="43013" name="Rectangle 8"/>
            <p:cNvSpPr>
              <a:spLocks noChangeArrowheads="1"/>
            </p:cNvSpPr>
            <p:nvPr/>
          </p:nvSpPr>
          <p:spPr bwMode="auto">
            <a:xfrm>
              <a:off x="1152" y="1440"/>
              <a:ext cx="1248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i-FI">
                <a:solidFill>
                  <a:srgbClr val="000000"/>
                </a:solidFill>
              </a:endParaRPr>
            </a:p>
          </p:txBody>
        </p:sp>
        <p:sp>
          <p:nvSpPr>
            <p:cNvPr id="43014" name="Text Box 9"/>
            <p:cNvSpPr txBox="1">
              <a:spLocks noChangeArrowheads="1"/>
            </p:cNvSpPr>
            <p:nvPr/>
          </p:nvSpPr>
          <p:spPr bwMode="auto">
            <a:xfrm>
              <a:off x="1248" y="1536"/>
              <a:ext cx="1107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 dirty="0">
                  <a:solidFill>
                    <a:srgbClr val="FFFFFF"/>
                  </a:solidFill>
                  <a:ea typeface="Gulim" pitchFamily="34" charset="-127"/>
                </a:rPr>
                <a:t>Main idea</a:t>
              </a:r>
              <a:endParaRPr lang="en-GB" altLang="ko-KR" sz="1667" dirty="0">
                <a:solidFill>
                  <a:srgbClr val="FFFFFF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9697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17688" y="1651000"/>
            <a:ext cx="1524000" cy="1397000"/>
            <a:chOff x="1440" y="1968"/>
            <a:chExt cx="1248" cy="1056"/>
          </a:xfrm>
          <a:solidFill>
            <a:srgbClr val="FFCCFF"/>
          </a:solidFill>
        </p:grpSpPr>
        <p:sp>
          <p:nvSpPr>
            <p:cNvPr id="43013" name="Rectangle 5"/>
            <p:cNvSpPr>
              <a:spLocks noChangeArrowheads="1"/>
            </p:cNvSpPr>
            <p:nvPr/>
          </p:nvSpPr>
          <p:spPr bwMode="auto">
            <a:xfrm>
              <a:off x="1440" y="1968"/>
              <a:ext cx="1248" cy="105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4" name="Text Box 6"/>
            <p:cNvSpPr txBox="1">
              <a:spLocks noChangeArrowheads="1"/>
            </p:cNvSpPr>
            <p:nvPr/>
          </p:nvSpPr>
          <p:spPr bwMode="auto">
            <a:xfrm>
              <a:off x="1632" y="2352"/>
              <a:ext cx="898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>
                  <a:solidFill>
                    <a:srgbClr val="000000"/>
                  </a:solidFill>
                  <a:latin typeface="Arial" pitchFamily="34" charset="0"/>
                  <a:ea typeface="Gulim" pitchFamily="34" charset="-127"/>
                  <a:cs typeface="Arial" pitchFamily="34" charset="0"/>
                </a:rPr>
                <a:t>Explain</a:t>
              </a:r>
              <a:endParaRPr lang="en-GB" altLang="ko-KR" sz="2333" b="1">
                <a:solidFill>
                  <a:srgbClr val="000000"/>
                </a:solidFill>
                <a:latin typeface="Arial" pitchFamily="34" charset="0"/>
                <a:ea typeface="Gulim" pitchFamily="34" charset="-127"/>
                <a:cs typeface="Arial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17688" y="3111500"/>
            <a:ext cx="1524000" cy="635000"/>
            <a:chOff x="1152" y="1440"/>
            <a:chExt cx="1248" cy="480"/>
          </a:xfrm>
          <a:solidFill>
            <a:srgbClr val="660066"/>
          </a:solidFill>
        </p:grpSpPr>
        <p:sp>
          <p:nvSpPr>
            <p:cNvPr id="45061" name="Rectangle 8"/>
            <p:cNvSpPr>
              <a:spLocks noChangeArrowheads="1"/>
            </p:cNvSpPr>
            <p:nvPr/>
          </p:nvSpPr>
          <p:spPr bwMode="auto">
            <a:xfrm>
              <a:off x="1152" y="1440"/>
              <a:ext cx="1248" cy="4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fi-FI">
                <a:solidFill>
                  <a:srgbClr val="000000"/>
                </a:solidFill>
              </a:endParaRPr>
            </a:p>
          </p:txBody>
        </p:sp>
        <p:sp>
          <p:nvSpPr>
            <p:cNvPr id="45062" name="Text Box 9"/>
            <p:cNvSpPr txBox="1">
              <a:spLocks noChangeArrowheads="1"/>
            </p:cNvSpPr>
            <p:nvPr/>
          </p:nvSpPr>
          <p:spPr bwMode="auto">
            <a:xfrm>
              <a:off x="1248" y="1536"/>
              <a:ext cx="1107" cy="30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GB" altLang="ko-KR" sz="2000" b="1" dirty="0">
                  <a:solidFill>
                    <a:srgbClr val="FFFFFF"/>
                  </a:solidFill>
                  <a:ea typeface="Gulim" pitchFamily="34" charset="-127"/>
                </a:rPr>
                <a:t>Main idea</a:t>
              </a:r>
              <a:endParaRPr lang="en-GB" altLang="ko-KR" sz="1667" dirty="0">
                <a:solidFill>
                  <a:srgbClr val="FFFFFF"/>
                </a:solidFill>
                <a:latin typeface="Times New Roman" pitchFamily="18" charset="0"/>
                <a:ea typeface="Gulim" pitchFamily="34" charset="-127"/>
              </a:endParaRPr>
            </a:p>
          </p:txBody>
        </p:sp>
      </p:grpSp>
      <p:sp>
        <p:nvSpPr>
          <p:cNvPr id="10" name="Content Placeholder 9"/>
          <p:cNvSpPr txBox="1">
            <a:spLocks/>
          </p:cNvSpPr>
          <p:nvPr/>
        </p:nvSpPr>
        <p:spPr>
          <a:xfrm>
            <a:off x="3429002" y="1575594"/>
            <a:ext cx="4675188" cy="1714500"/>
          </a:xfrm>
          <a:prstGeom prst="rect">
            <a:avLst/>
          </a:prstGeom>
        </p:spPr>
        <p:txBody>
          <a:bodyPr/>
          <a:lstStyle/>
          <a:p>
            <a:pPr marL="380985" indent="-380985" eaLnBrk="0" hangingPunct="0">
              <a:spcBef>
                <a:spcPct val="20000"/>
              </a:spcBef>
              <a:defRPr/>
            </a:pPr>
            <a:r>
              <a:rPr lang="en-GB" altLang="ko-KR" sz="2000" kern="0" dirty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Best for: </a:t>
            </a:r>
          </a:p>
          <a:p>
            <a:pPr marL="380985" indent="-380985" eaLnBrk="0" hangingPunct="0">
              <a:lnSpc>
                <a:spcPct val="13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ko-KR" sz="2000" kern="0" dirty="0" smtClean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analysis-oriented audiences</a:t>
            </a:r>
            <a:endParaRPr lang="en-GB" altLang="ko-KR" sz="2000" kern="0" dirty="0">
              <a:solidFill>
                <a:srgbClr val="000000"/>
              </a:solidFill>
              <a:latin typeface="Arial"/>
              <a:ea typeface="Gulim" pitchFamily="34" charset="-127"/>
              <a:cs typeface="Arial"/>
            </a:endParaRPr>
          </a:p>
          <a:p>
            <a:pPr marL="380985" indent="-380985" eaLnBrk="0" hangingPunct="0">
              <a:lnSpc>
                <a:spcPct val="13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ko-KR" sz="2000" kern="0" dirty="0" smtClean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sensitive topics</a:t>
            </a:r>
            <a:endParaRPr lang="en-GB" altLang="ko-KR" sz="2000" kern="0" dirty="0">
              <a:solidFill>
                <a:srgbClr val="000000"/>
              </a:solidFill>
              <a:latin typeface="Arial"/>
              <a:ea typeface="Gulim" pitchFamily="34" charset="-127"/>
              <a:cs typeface="Arial"/>
            </a:endParaRPr>
          </a:p>
          <a:p>
            <a:pPr marL="380985" indent="-380985" eaLnBrk="0" hangingPunct="0">
              <a:lnSpc>
                <a:spcPct val="13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GB" altLang="ko-KR" sz="2000" kern="0" dirty="0" smtClean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negatively-biased </a:t>
            </a:r>
            <a:r>
              <a:rPr lang="en-GB" altLang="ko-KR" sz="2000" kern="0" dirty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or hostile </a:t>
            </a:r>
            <a:r>
              <a:rPr lang="en-GB" altLang="ko-KR" sz="2000" kern="0" dirty="0" smtClean="0">
                <a:solidFill>
                  <a:srgbClr val="000000"/>
                </a:solidFill>
                <a:latin typeface="Arial"/>
                <a:ea typeface="Gulim" pitchFamily="34" charset="-127"/>
                <a:cs typeface="Arial"/>
              </a:rPr>
              <a:t>audiences</a:t>
            </a:r>
            <a:endParaRPr lang="en-GB" altLang="ko-KR" sz="2000" kern="0" dirty="0">
              <a:solidFill>
                <a:srgbClr val="000000"/>
              </a:solidFill>
              <a:latin typeface="Arial"/>
              <a:ea typeface="Gulim" pitchFamily="34" charset="-127"/>
              <a:cs typeface="Arial"/>
            </a:endParaRPr>
          </a:p>
          <a:p>
            <a:pPr marL="285739" indent="-285739" eaLnBrk="0" hangingPunct="0">
              <a:spcBef>
                <a:spcPct val="20000"/>
              </a:spcBef>
              <a:defRPr/>
            </a:pPr>
            <a:endParaRPr lang="en-US" sz="2000" kern="0" dirty="0">
              <a:solidFill>
                <a:srgbClr val="000099"/>
              </a:solidFill>
              <a:latin typeface="Arial"/>
              <a:cs typeface="Arial"/>
            </a:endParaRPr>
          </a:p>
        </p:txBody>
      </p:sp>
      <p:sp>
        <p:nvSpPr>
          <p:cNvPr id="11878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1119" y="661220"/>
            <a:ext cx="5012531" cy="543957"/>
          </a:xfrm>
        </p:spPr>
        <p:txBody>
          <a:bodyPr/>
          <a:lstStyle/>
          <a:p>
            <a:pPr eaLnBrk="1" hangingPunct="1"/>
            <a:r>
              <a:rPr lang="en-GB" altLang="ko-KR" sz="2400" b="1" dirty="0" smtClean="0">
                <a:solidFill>
                  <a:srgbClr val="005EB8"/>
                </a:solidFill>
                <a:latin typeface="Arial" charset="0"/>
                <a:ea typeface="Gulim" pitchFamily="34" charset="-127"/>
              </a:rPr>
              <a:t>Indirect approach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864" y="5244279"/>
            <a:ext cx="1478648" cy="2866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816340">
            <a:off x="4837186" y="4123781"/>
            <a:ext cx="165618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err="1" smtClean="0">
                <a:solidFill>
                  <a:srgbClr val="EF3340"/>
                </a:solidFill>
              </a:rPr>
              <a:t>Use</a:t>
            </a:r>
            <a:r>
              <a:rPr lang="fi-FI" sz="2000" b="1" dirty="0" smtClean="0">
                <a:solidFill>
                  <a:srgbClr val="EF3340"/>
                </a:solidFill>
              </a:rPr>
              <a:t> </a:t>
            </a:r>
            <a:r>
              <a:rPr lang="fi-FI" sz="2000" b="1" dirty="0" err="1" smtClean="0">
                <a:solidFill>
                  <a:srgbClr val="EF3340"/>
                </a:solidFill>
              </a:rPr>
              <a:t>with</a:t>
            </a:r>
            <a:r>
              <a:rPr lang="fi-FI" sz="2000" b="1" dirty="0" smtClean="0">
                <a:solidFill>
                  <a:srgbClr val="EF3340"/>
                </a:solidFill>
              </a:rPr>
              <a:t> </a:t>
            </a:r>
            <a:r>
              <a:rPr lang="fi-FI" sz="2000" b="1" dirty="0" err="1" smtClean="0">
                <a:solidFill>
                  <a:srgbClr val="EF3340"/>
                </a:solidFill>
              </a:rPr>
              <a:t>caution</a:t>
            </a:r>
            <a:r>
              <a:rPr lang="fi-FI" sz="2000" b="1" dirty="0" smtClean="0">
                <a:solidFill>
                  <a:srgbClr val="EF3340"/>
                </a:solidFill>
              </a:rPr>
              <a:t>!</a:t>
            </a:r>
            <a:endParaRPr lang="en-US" sz="2000" b="1" dirty="0">
              <a:solidFill>
                <a:srgbClr val="EF33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5268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III. Class </a:t>
            </a:r>
            <a:r>
              <a:rPr lang="fi-FI" dirty="0" err="1" smtClean="0"/>
              <a:t>assignment</a:t>
            </a:r>
            <a:r>
              <a:rPr lang="fi-FI" dirty="0" smtClean="0"/>
              <a:t>: Case </a:t>
            </a:r>
            <a:r>
              <a:rPr lang="fi-FI" dirty="0" err="1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273324"/>
            <a:ext cx="7848104" cy="332437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Analyze </a:t>
            </a:r>
            <a:r>
              <a:rPr lang="en-US" b="0" dirty="0"/>
              <a:t>the case in </a:t>
            </a:r>
            <a:r>
              <a:rPr lang="en-US" b="0" dirty="0" smtClean="0"/>
              <a:t>teams</a:t>
            </a:r>
          </a:p>
          <a:p>
            <a:pPr marL="457200" indent="-457200">
              <a:buFont typeface="+mj-lt"/>
              <a:buAutoNum type="arabicPeriod"/>
            </a:pPr>
            <a:r>
              <a:rPr lang="fi-FI" b="0" dirty="0" err="1" smtClean="0"/>
              <a:t>Put</a:t>
            </a:r>
            <a:r>
              <a:rPr lang="fi-FI" b="0" dirty="0" smtClean="0"/>
              <a:t> </a:t>
            </a:r>
            <a:r>
              <a:rPr lang="fi-FI" b="0" dirty="0" err="1" smtClean="0"/>
              <a:t>your</a:t>
            </a:r>
            <a:r>
              <a:rPr lang="fi-FI" b="0" dirty="0" smtClean="0"/>
              <a:t> </a:t>
            </a:r>
            <a:r>
              <a:rPr lang="fi-FI" b="0" dirty="0" err="1" smtClean="0"/>
              <a:t>ideas</a:t>
            </a:r>
            <a:r>
              <a:rPr lang="fi-FI" b="0" dirty="0" smtClean="0"/>
              <a:t> on 1-2 PowerPoint </a:t>
            </a:r>
            <a:r>
              <a:rPr lang="fi-FI" b="0" dirty="0" err="1" smtClean="0"/>
              <a:t>slides</a:t>
            </a:r>
            <a:endParaRPr lang="fi-FI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Upload to MyCourses &gt; “In-class case analysis”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EB8"/>
                </a:solidFill>
              </a:rPr>
              <a:t>mycourses.aalto.fi</a:t>
            </a:r>
          </a:p>
          <a:p>
            <a:endParaRPr lang="en-US" b="0" dirty="0" smtClean="0"/>
          </a:p>
          <a:p>
            <a:r>
              <a:rPr lang="en-US" b="0" dirty="0" smtClean="0"/>
              <a:t>Max</a:t>
            </a:r>
            <a:r>
              <a:rPr lang="en-US" b="0" dirty="0"/>
              <a:t>. 60 min, including coffee break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30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For </a:t>
            </a:r>
            <a:r>
              <a:rPr lang="fi-FI" dirty="0" err="1" smtClean="0"/>
              <a:t>next</a:t>
            </a:r>
            <a:r>
              <a:rPr lang="fi-FI" dirty="0" smtClean="0"/>
              <a:t> </a:t>
            </a:r>
            <a:r>
              <a:rPr lang="fi-FI" dirty="0" err="1" smtClean="0"/>
              <a:t>week</a:t>
            </a:r>
            <a:r>
              <a:rPr lang="fi-FI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827584" y="1273324"/>
            <a:ext cx="7848104" cy="3324370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b="0" dirty="0" smtClean="0"/>
              <a:t>Assignment </a:t>
            </a:r>
            <a:r>
              <a:rPr lang="en-US" b="0" dirty="0"/>
              <a:t>1a </a:t>
            </a:r>
            <a:r>
              <a:rPr lang="en-US" b="0" dirty="0" smtClean="0"/>
              <a:t>and </a:t>
            </a:r>
            <a:r>
              <a:rPr lang="en-US" b="0" dirty="0"/>
              <a:t>1b </a:t>
            </a:r>
            <a:r>
              <a:rPr lang="en-US" b="0" dirty="0" smtClean="0"/>
              <a:t>(to </a:t>
            </a:r>
            <a:r>
              <a:rPr lang="en-US" b="0" dirty="0" smtClean="0">
                <a:solidFill>
                  <a:srgbClr val="005EB8"/>
                </a:solidFill>
              </a:rPr>
              <a:t>MyCourses</a:t>
            </a:r>
            <a:r>
              <a:rPr lang="en-US" b="0" dirty="0" smtClean="0"/>
              <a:t> &amp; </a:t>
            </a:r>
            <a:r>
              <a:rPr lang="en-US" b="0" dirty="0">
                <a:solidFill>
                  <a:srgbClr val="005EB8"/>
                </a:solidFill>
              </a:rPr>
              <a:t>two </a:t>
            </a:r>
            <a:r>
              <a:rPr lang="en-US" b="0" dirty="0" smtClean="0">
                <a:solidFill>
                  <a:srgbClr val="005EB8"/>
                </a:solidFill>
              </a:rPr>
              <a:t>printed copies </a:t>
            </a:r>
            <a:r>
              <a:rPr lang="en-US" b="0" dirty="0" smtClean="0"/>
              <a:t>to class!)</a:t>
            </a:r>
          </a:p>
          <a:p>
            <a:pPr marL="457200" indent="-457200">
              <a:buFont typeface="+mj-lt"/>
              <a:buAutoNum type="arabicParenR"/>
            </a:pPr>
            <a:r>
              <a:rPr lang="fi-FI" b="0" dirty="0" err="1" smtClean="0"/>
              <a:t>Assignment</a:t>
            </a:r>
            <a:r>
              <a:rPr lang="fi-FI" b="0" dirty="0" smtClean="0"/>
              <a:t> 2a (to </a:t>
            </a:r>
            <a:r>
              <a:rPr lang="fi-FI" b="0" dirty="0" err="1" smtClean="0"/>
              <a:t>MyCourses</a:t>
            </a:r>
            <a:r>
              <a:rPr lang="fi-FI" b="0" dirty="0" smtClean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fi-FI" b="0" dirty="0"/>
              <a:t>Read </a:t>
            </a:r>
            <a:r>
              <a:rPr lang="fi-FI" b="0" dirty="0" err="1"/>
              <a:t>Munter</a:t>
            </a:r>
            <a:r>
              <a:rPr lang="fi-FI" b="0" dirty="0"/>
              <a:t> </a:t>
            </a:r>
            <a:r>
              <a:rPr lang="fi-FI" b="0" dirty="0" err="1" smtClean="0"/>
              <a:t>ch</a:t>
            </a:r>
            <a:r>
              <a:rPr lang="fi-FI" b="0" dirty="0" smtClean="0"/>
              <a:t>. 1</a:t>
            </a:r>
            <a:r>
              <a:rPr lang="fi-FI" b="0" dirty="0"/>
              <a:t>, 3, 4</a:t>
            </a:r>
            <a:endParaRPr lang="en-US" b="0" dirty="0"/>
          </a:p>
          <a:p>
            <a:pPr marL="457200" indent="-457200">
              <a:buFont typeface="+mj-lt"/>
              <a:buAutoNum type="arabicParenR"/>
            </a:pPr>
            <a:r>
              <a:rPr lang="fi-FI" b="0" dirty="0" smtClean="0"/>
              <a:t>Read </a:t>
            </a:r>
            <a:r>
              <a:rPr lang="fi-FI" b="0" dirty="0" err="1" smtClean="0"/>
              <a:t>handout</a:t>
            </a:r>
            <a:r>
              <a:rPr lang="fi-FI" b="0" dirty="0" smtClean="0"/>
              <a:t> on </a:t>
            </a:r>
            <a:r>
              <a:rPr lang="fi-FI" b="0" dirty="0" err="1" smtClean="0"/>
              <a:t>Aristotle</a:t>
            </a:r>
            <a:endParaRPr lang="fi-FI" b="0" dirty="0" smtClean="0"/>
          </a:p>
          <a:p>
            <a:endParaRPr lang="fi-FI" b="0" dirty="0"/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846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424167" cy="996498"/>
          </a:xfrm>
        </p:spPr>
        <p:txBody>
          <a:bodyPr/>
          <a:lstStyle/>
          <a:p>
            <a:r>
              <a:rPr lang="fi-FI" dirty="0" smtClean="0"/>
              <a:t>I. Business </a:t>
            </a:r>
            <a:r>
              <a:rPr lang="fi-FI" dirty="0" err="1"/>
              <a:t>Communication</a:t>
            </a:r>
            <a:r>
              <a:rPr lang="fi-FI" dirty="0"/>
              <a:t> </a:t>
            </a:r>
            <a:r>
              <a:rPr lang="fi-FI" dirty="0" err="1" smtClean="0"/>
              <a:t>Skills</a:t>
            </a:r>
            <a:r>
              <a:rPr lang="fi-FI" dirty="0" smtClean="0"/>
              <a:t>: </a:t>
            </a:r>
            <a:r>
              <a:rPr lang="fi-FI" dirty="0" err="1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489348"/>
            <a:ext cx="8207374" cy="310834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Focus on skills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Task-oriented, hands-on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Teamwork &amp; individual work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Strategic communication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Plan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Understand and engage your audience</a:t>
            </a:r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smtClean="0"/>
              <a:t>Make </a:t>
            </a:r>
            <a:r>
              <a:rPr lang="fi-FI" dirty="0" err="1" smtClean="0"/>
              <a:t>your</a:t>
            </a:r>
            <a:r>
              <a:rPr lang="fi-FI" dirty="0" smtClean="0"/>
              <a:t> </a:t>
            </a:r>
            <a:r>
              <a:rPr lang="fi-FI" dirty="0" err="1" smtClean="0"/>
              <a:t>point</a:t>
            </a:r>
            <a:r>
              <a:rPr lang="fi-FI" dirty="0" smtClean="0"/>
              <a:t> </a:t>
            </a:r>
            <a:r>
              <a:rPr lang="fi-FI" dirty="0" err="1" smtClean="0"/>
              <a:t>clear</a:t>
            </a:r>
            <a:endParaRPr lang="fi-FI" dirty="0" smtClean="0"/>
          </a:p>
          <a:p>
            <a:pPr marL="580500" lvl="1" indent="-342900">
              <a:buFont typeface="Arial" panose="020B0604020202020204" pitchFamily="34" charset="0"/>
              <a:buChar char="•"/>
            </a:pPr>
            <a:r>
              <a:rPr lang="fi-FI" dirty="0" err="1" smtClean="0">
                <a:solidFill>
                  <a:srgbClr val="EF3340"/>
                </a:solidFill>
              </a:rPr>
              <a:t>Be</a:t>
            </a:r>
            <a:r>
              <a:rPr lang="fi-FI" dirty="0" smtClean="0">
                <a:solidFill>
                  <a:srgbClr val="EF3340"/>
                </a:solidFill>
              </a:rPr>
              <a:t> </a:t>
            </a:r>
            <a:r>
              <a:rPr lang="fi-FI" dirty="0" err="1" smtClean="0">
                <a:solidFill>
                  <a:srgbClr val="EF3340"/>
                </a:solidFill>
              </a:rPr>
              <a:t>successful</a:t>
            </a:r>
            <a:r>
              <a:rPr lang="fi-FI" dirty="0" smtClean="0">
                <a:solidFill>
                  <a:srgbClr val="EF3340"/>
                </a:solidFill>
              </a:rPr>
              <a:t>!</a:t>
            </a:r>
            <a:endParaRPr lang="en-US" dirty="0" smtClean="0">
              <a:solidFill>
                <a:srgbClr val="EF334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722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smtClean="0"/>
              <a:t>Complete </a:t>
            </a:r>
            <a:r>
              <a:rPr lang="fi-FI" dirty="0" err="1" smtClean="0"/>
              <a:t>all</a:t>
            </a:r>
            <a:r>
              <a:rPr lang="fi-FI" dirty="0" smtClean="0"/>
              <a:t> </a:t>
            </a:r>
            <a:r>
              <a:rPr lang="fi-FI" dirty="0" err="1" smtClean="0"/>
              <a:t>assignments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Attendance</a:t>
            </a:r>
            <a:r>
              <a:rPr lang="fi-FI" dirty="0" smtClean="0"/>
              <a:t> </a:t>
            </a:r>
            <a:r>
              <a:rPr lang="fi-FI" dirty="0" err="1" smtClean="0"/>
              <a:t>mandatory</a:t>
            </a: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393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0" dirty="0" err="1"/>
              <a:t>Munter</a:t>
            </a:r>
            <a:r>
              <a:rPr lang="en-US" b="0" dirty="0"/>
              <a:t>, </a:t>
            </a:r>
            <a:r>
              <a:rPr lang="en-US" b="0" dirty="0" smtClean="0"/>
              <a:t>Mary (&amp; Hamilton, Lynn):</a:t>
            </a:r>
            <a:endParaRPr lang="en-US" b="0" dirty="0"/>
          </a:p>
          <a:p>
            <a:r>
              <a:rPr lang="en-US" b="0" i="1" dirty="0" smtClean="0"/>
              <a:t>Guide </a:t>
            </a:r>
            <a:r>
              <a:rPr lang="en-US" b="0" i="1" dirty="0"/>
              <a:t>to Managerial Communication</a:t>
            </a:r>
            <a:r>
              <a:rPr lang="en-US" b="0" dirty="0"/>
              <a:t> (7-10th ed</a:t>
            </a:r>
            <a:r>
              <a:rPr lang="en-US" b="0" dirty="0" smtClean="0"/>
              <a:t>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563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Learning </a:t>
            </a:r>
            <a:r>
              <a:rPr lang="fi-FI" dirty="0" err="1" smtClean="0"/>
              <a:t>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dirty="0" err="1" smtClean="0"/>
              <a:t>MyCourses</a:t>
            </a:r>
            <a:endParaRPr lang="fi-FI" dirty="0" smtClean="0"/>
          </a:p>
          <a:p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dirty="0" err="1" smtClean="0"/>
              <a:t>you</a:t>
            </a:r>
            <a:r>
              <a:rPr lang="fi-FI" dirty="0" smtClean="0"/>
              <a:t> </a:t>
            </a:r>
            <a:r>
              <a:rPr lang="fi-FI" dirty="0" err="1" smtClean="0"/>
              <a:t>must</a:t>
            </a:r>
            <a:r>
              <a:rPr lang="fi-FI" dirty="0" smtClean="0"/>
              <a:t> </a:t>
            </a:r>
            <a:r>
              <a:rPr lang="fi-FI" dirty="0" err="1" smtClean="0"/>
              <a:t>self</a:t>
            </a:r>
            <a:r>
              <a:rPr lang="fi-FI" dirty="0" smtClean="0"/>
              <a:t> </a:t>
            </a:r>
            <a:r>
              <a:rPr lang="fi-FI" dirty="0" err="1" smtClean="0"/>
              <a:t>enroll</a:t>
            </a:r>
            <a:r>
              <a:rPr lang="fi-FI" dirty="0" smtClean="0"/>
              <a:t> to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space</a:t>
            </a:r>
            <a:r>
              <a:rPr lang="fi-FI" dirty="0" smtClean="0"/>
              <a:t> of Group 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mycourses.aalto.fi/course/view.php?id=10115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self-enrollment </a:t>
            </a:r>
            <a:r>
              <a:rPr lang="en-US" dirty="0"/>
              <a:t>key: </a:t>
            </a:r>
            <a:r>
              <a:rPr lang="en-US" dirty="0">
                <a:solidFill>
                  <a:srgbClr val="005EB8"/>
                </a:solidFill>
              </a:rPr>
              <a:t>Business8gr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222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Arrow 9"/>
          <p:cNvSpPr/>
          <p:nvPr/>
        </p:nvSpPr>
        <p:spPr>
          <a:xfrm>
            <a:off x="1132520" y="1612601"/>
            <a:ext cx="7848872" cy="2417790"/>
          </a:xfrm>
          <a:prstGeom prst="rightArrow">
            <a:avLst/>
          </a:prstGeom>
          <a:solidFill>
            <a:srgbClr val="FFCD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273324"/>
            <a:ext cx="8207374" cy="208823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6" name="Rounded Rectangle 5"/>
          <p:cNvSpPr/>
          <p:nvPr/>
        </p:nvSpPr>
        <p:spPr>
          <a:xfrm>
            <a:off x="899592" y="2281436"/>
            <a:ext cx="1584176" cy="1080120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1.</a:t>
            </a:r>
          </a:p>
          <a:p>
            <a:pPr algn="ctr"/>
            <a:r>
              <a:rPr lang="fi-FI" b="1" dirty="0" err="1" smtClean="0"/>
              <a:t>Draft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2771800" y="2281436"/>
            <a:ext cx="1584176" cy="1080120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2.</a:t>
            </a:r>
          </a:p>
          <a:p>
            <a:pPr algn="ctr"/>
            <a:r>
              <a:rPr lang="fi-FI" b="1" dirty="0" smtClean="0"/>
              <a:t>Feedback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516216" y="2264656"/>
            <a:ext cx="1584176" cy="1080120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4.</a:t>
            </a:r>
          </a:p>
          <a:p>
            <a:pPr algn="ctr"/>
            <a:r>
              <a:rPr lang="fi-FI" b="1" dirty="0" err="1" smtClean="0"/>
              <a:t>Submit</a:t>
            </a:r>
            <a:endParaRPr lang="en-US" b="1" dirty="0"/>
          </a:p>
        </p:txBody>
      </p:sp>
      <p:sp>
        <p:nvSpPr>
          <p:cNvPr id="9" name="Rounded Rectangle 8"/>
          <p:cNvSpPr/>
          <p:nvPr/>
        </p:nvSpPr>
        <p:spPr>
          <a:xfrm>
            <a:off x="4644008" y="2281436"/>
            <a:ext cx="1584176" cy="1080120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/>
              <a:t>3.</a:t>
            </a:r>
          </a:p>
          <a:p>
            <a:pPr algn="ctr"/>
            <a:r>
              <a:rPr lang="fi-FI" b="1" dirty="0" err="1" smtClean="0"/>
              <a:t>Revise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331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68314" y="1057300"/>
            <a:ext cx="8207374" cy="3540394"/>
          </a:xfrm>
        </p:spPr>
        <p:txBody>
          <a:bodyPr/>
          <a:lstStyle/>
          <a:p>
            <a:r>
              <a:rPr lang="fi-FI" u="sng" dirty="0" smtClean="0"/>
              <a:t>A1: </a:t>
            </a:r>
            <a:r>
              <a:rPr lang="en-US" u="sng" dirty="0" smtClean="0"/>
              <a:t>Written </a:t>
            </a:r>
            <a:r>
              <a:rPr lang="en-US" u="sng" dirty="0"/>
              <a:t>request (25</a:t>
            </a:r>
            <a:r>
              <a:rPr lang="en-US" u="sng" dirty="0" smtClean="0"/>
              <a:t>%), </a:t>
            </a:r>
            <a:r>
              <a:rPr lang="en-US" u="sng" dirty="0" smtClean="0">
                <a:solidFill>
                  <a:srgbClr val="005EB8"/>
                </a:solidFill>
              </a:rPr>
              <a:t>Team</a:t>
            </a:r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analysis of communication </a:t>
            </a:r>
            <a:r>
              <a:rPr lang="en-US" b="0" dirty="0"/>
              <a:t>situation (10</a:t>
            </a:r>
            <a:r>
              <a:rPr lang="en-US" b="0" dirty="0" smtClean="0"/>
              <a:t>%)</a:t>
            </a:r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persuasive </a:t>
            </a:r>
            <a:r>
              <a:rPr lang="en-US" b="0" dirty="0"/>
              <a:t>request (15%) </a:t>
            </a:r>
            <a:endParaRPr lang="fi-FI" b="0" dirty="0" smtClean="0"/>
          </a:p>
          <a:p>
            <a:r>
              <a:rPr lang="fi-FI" u="sng" dirty="0" smtClean="0"/>
              <a:t>A2: </a:t>
            </a:r>
            <a:r>
              <a:rPr lang="en-US" u="sng" dirty="0" smtClean="0"/>
              <a:t>Persuasive presentation (20%), </a:t>
            </a:r>
            <a:r>
              <a:rPr lang="en-US" u="sng" dirty="0" smtClean="0">
                <a:solidFill>
                  <a:srgbClr val="005EB8"/>
                </a:solidFill>
              </a:rPr>
              <a:t>Individual</a:t>
            </a:r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strategy </a:t>
            </a:r>
            <a:r>
              <a:rPr lang="en-US" b="0" dirty="0"/>
              <a:t>outline (10</a:t>
            </a:r>
            <a:r>
              <a:rPr lang="en-US" b="0" dirty="0" smtClean="0"/>
              <a:t>%)</a:t>
            </a:r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reflection </a:t>
            </a:r>
            <a:r>
              <a:rPr lang="en-US" b="0" dirty="0"/>
              <a:t>paper (10</a:t>
            </a:r>
            <a:r>
              <a:rPr lang="en-US" b="0" dirty="0" smtClean="0"/>
              <a:t>%)</a:t>
            </a:r>
          </a:p>
          <a:p>
            <a:r>
              <a:rPr lang="fi-FI" u="sng" dirty="0" smtClean="0"/>
              <a:t>A3: </a:t>
            </a:r>
            <a:r>
              <a:rPr lang="en-US" u="sng" dirty="0"/>
              <a:t>In-class closed book test (20</a:t>
            </a:r>
            <a:r>
              <a:rPr lang="en-US" u="sng" dirty="0" smtClean="0"/>
              <a:t>%), </a:t>
            </a:r>
            <a:r>
              <a:rPr lang="en-US" u="sng" dirty="0">
                <a:solidFill>
                  <a:srgbClr val="005EB8"/>
                </a:solidFill>
              </a:rPr>
              <a:t>Individual</a:t>
            </a:r>
            <a:endParaRPr lang="en-US" u="sng" dirty="0" smtClean="0"/>
          </a:p>
          <a:p>
            <a:pPr marL="248400" lvl="2" indent="0">
              <a:buNone/>
            </a:pPr>
            <a:r>
              <a:rPr lang="en-US" b="0" dirty="0" smtClean="0"/>
              <a:t>	chapters 1, 3, 4 of textbook</a:t>
            </a:r>
            <a:endParaRPr lang="fi-FI" dirty="0"/>
          </a:p>
          <a:p>
            <a:r>
              <a:rPr lang="fi-FI" u="sng" dirty="0" smtClean="0"/>
              <a:t>A4: </a:t>
            </a:r>
            <a:r>
              <a:rPr lang="en-US" u="sng" dirty="0" smtClean="0"/>
              <a:t>Persuasive </a:t>
            </a:r>
            <a:r>
              <a:rPr lang="en-US" u="sng" dirty="0"/>
              <a:t>team presentation (25</a:t>
            </a:r>
            <a:r>
              <a:rPr lang="en-US" u="sng" dirty="0" smtClean="0"/>
              <a:t>%), </a:t>
            </a:r>
            <a:r>
              <a:rPr lang="en-US" u="sng" dirty="0" smtClean="0">
                <a:solidFill>
                  <a:srgbClr val="005EB8"/>
                </a:solidFill>
              </a:rPr>
              <a:t>Team +</a:t>
            </a:r>
            <a:r>
              <a:rPr lang="en-US" u="sng" dirty="0">
                <a:solidFill>
                  <a:srgbClr val="005EB8"/>
                </a:solidFill>
              </a:rPr>
              <a:t> </a:t>
            </a:r>
            <a:r>
              <a:rPr lang="en-US" u="sng" dirty="0" smtClean="0">
                <a:solidFill>
                  <a:srgbClr val="005EB8"/>
                </a:solidFill>
              </a:rPr>
              <a:t>individual</a:t>
            </a:r>
            <a:endParaRPr lang="en-US" u="sng" dirty="0" smtClean="0"/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15-minute </a:t>
            </a:r>
            <a:r>
              <a:rPr lang="en-US" b="0" dirty="0"/>
              <a:t>persuasive presentation (15%). </a:t>
            </a:r>
            <a:r>
              <a:rPr lang="en-US" dirty="0">
                <a:solidFill>
                  <a:srgbClr val="005EB8"/>
                </a:solidFill>
              </a:rPr>
              <a:t>Team </a:t>
            </a:r>
            <a:endParaRPr lang="en-US" dirty="0" smtClean="0">
              <a:solidFill>
                <a:srgbClr val="005EB8"/>
              </a:solidFill>
            </a:endParaRPr>
          </a:p>
          <a:p>
            <a:pPr marL="918000" lvl="2" indent="-457200">
              <a:buFont typeface="+mj-lt"/>
              <a:buAutoNum type="alphaLcParenR"/>
            </a:pPr>
            <a:r>
              <a:rPr lang="en-US" b="0" dirty="0" smtClean="0"/>
              <a:t>one-page </a:t>
            </a:r>
            <a:r>
              <a:rPr lang="en-US" b="0" dirty="0"/>
              <a:t>critical evaluation </a:t>
            </a:r>
            <a:r>
              <a:rPr lang="en-US" b="0" dirty="0" smtClean="0"/>
              <a:t>(</a:t>
            </a:r>
            <a:r>
              <a:rPr lang="en-US" b="0" dirty="0"/>
              <a:t>10</a:t>
            </a:r>
            <a:r>
              <a:rPr lang="en-US" b="0" dirty="0" smtClean="0"/>
              <a:t>%) </a:t>
            </a:r>
            <a:r>
              <a:rPr lang="en-US" dirty="0">
                <a:solidFill>
                  <a:srgbClr val="005EB8"/>
                </a:solidFill>
              </a:rPr>
              <a:t>Individual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sp>
        <p:nvSpPr>
          <p:cNvPr id="6" name="TextBox 5"/>
          <p:cNvSpPr txBox="1"/>
          <p:nvPr/>
        </p:nvSpPr>
        <p:spPr>
          <a:xfrm rot="960263">
            <a:off x="6199169" y="713746"/>
            <a:ext cx="216024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>
                <a:solidFill>
                  <a:srgbClr val="EF3340"/>
                </a:solidFill>
              </a:rPr>
              <a:t>+ 10 % for </a:t>
            </a:r>
            <a:r>
              <a:rPr lang="fi-FI" sz="2000" b="1" dirty="0" err="1" smtClean="0">
                <a:solidFill>
                  <a:srgbClr val="EF3340"/>
                </a:solidFill>
              </a:rPr>
              <a:t>class</a:t>
            </a:r>
            <a:r>
              <a:rPr lang="fi-FI" sz="2000" b="1" dirty="0" smtClean="0">
                <a:solidFill>
                  <a:srgbClr val="EF3340"/>
                </a:solidFill>
              </a:rPr>
              <a:t> </a:t>
            </a:r>
            <a:r>
              <a:rPr lang="fi-FI" sz="2000" b="1" dirty="0" err="1" smtClean="0">
                <a:solidFill>
                  <a:srgbClr val="EF3340"/>
                </a:solidFill>
              </a:rPr>
              <a:t>contribution</a:t>
            </a:r>
            <a:endParaRPr lang="en-US" sz="2000" b="1" dirty="0">
              <a:solidFill>
                <a:srgbClr val="EF33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Timeline</a:t>
            </a:r>
            <a:r>
              <a:rPr lang="fi-FI" dirty="0" smtClean="0"/>
              <a:t> </a:t>
            </a:r>
            <a:r>
              <a:rPr lang="fi-FI" dirty="0" err="1" smtClean="0"/>
              <a:t>with</a:t>
            </a:r>
            <a:r>
              <a:rPr lang="fi-FI" dirty="0" smtClean="0"/>
              <a:t> </a:t>
            </a:r>
            <a:r>
              <a:rPr lang="fi-FI" dirty="0" err="1" smtClean="0"/>
              <a:t>deadlines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28.10.2015</a:t>
            </a:fld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>
            <a:off x="397074" y="1913767"/>
            <a:ext cx="8207176" cy="21120"/>
          </a:xfrm>
          <a:prstGeom prst="line">
            <a:avLst/>
          </a:prstGeom>
          <a:ln>
            <a:solidFill>
              <a:srgbClr val="EF33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97074" y="1677012"/>
            <a:ext cx="579755" cy="483975"/>
          </a:xfrm>
          <a:prstGeom prst="ellipse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 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60014" y="1671778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28.10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1753867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4.11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147720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11.11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4541573" y="1686382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18.11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5935426" y="1663745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25.11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7332413" y="1671778"/>
            <a:ext cx="828378" cy="500044"/>
          </a:xfrm>
          <a:prstGeom prst="roundRect">
            <a:avLst/>
          </a:prstGeom>
          <a:solidFill>
            <a:srgbClr val="005EB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2.12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8046242" y="2730185"/>
            <a:ext cx="828378" cy="500044"/>
          </a:xfrm>
          <a:prstGeom prst="roundRect">
            <a:avLst/>
          </a:prstGeom>
          <a:solidFill>
            <a:srgbClr val="EF3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9.12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5454722" y="2730171"/>
            <a:ext cx="828378" cy="500044"/>
          </a:xfrm>
          <a:prstGeom prst="roundRect">
            <a:avLst/>
          </a:prstGeom>
          <a:solidFill>
            <a:srgbClr val="EF334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24.10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754021" y="2258455"/>
            <a:ext cx="1224136" cy="15388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A1ab</a:t>
            </a:r>
            <a:endParaRPr lang="fi-FI" sz="2000" b="1" dirty="0"/>
          </a:p>
          <a:p>
            <a:r>
              <a:rPr lang="fi-FI" sz="2000" b="1" dirty="0" smtClean="0"/>
              <a:t>(</a:t>
            </a:r>
            <a:r>
              <a:rPr lang="fi-FI" sz="2000" b="1" dirty="0" err="1" smtClean="0"/>
              <a:t>draft</a:t>
            </a:r>
            <a:r>
              <a:rPr lang="fi-FI" sz="2000" b="1" dirty="0" smtClean="0"/>
              <a:t>) </a:t>
            </a:r>
          </a:p>
          <a:p>
            <a:endParaRPr lang="fi-FI" sz="2000" b="1" dirty="0" smtClean="0"/>
          </a:p>
          <a:p>
            <a:r>
              <a:rPr lang="fi-FI" sz="2000" b="1" dirty="0" smtClean="0"/>
              <a:t>A2a (outline)</a:t>
            </a:r>
            <a:endParaRPr lang="en-US" sz="2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3152309" y="2258455"/>
            <a:ext cx="109523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A1ab</a:t>
            </a:r>
            <a:endParaRPr lang="fi-FI" sz="2000" b="1" dirty="0"/>
          </a:p>
          <a:p>
            <a:r>
              <a:rPr lang="fi-FI" sz="2000" b="1" dirty="0" smtClean="0"/>
              <a:t>(</a:t>
            </a:r>
            <a:r>
              <a:rPr lang="fi-FI" sz="2000" b="1" dirty="0" err="1" smtClean="0"/>
              <a:t>final</a:t>
            </a:r>
            <a:r>
              <a:rPr lang="fi-FI" sz="2000" b="1" dirty="0" smtClean="0"/>
              <a:t>)</a:t>
            </a:r>
          </a:p>
          <a:p>
            <a:endParaRPr lang="fi-FI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541573" y="1347936"/>
            <a:ext cx="10081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A3 </a:t>
            </a:r>
            <a:r>
              <a:rPr lang="fi-FI" sz="2000" b="1" dirty="0" err="1" smtClean="0"/>
              <a:t>test</a:t>
            </a:r>
            <a:endParaRPr lang="en-US" sz="20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470762" y="3240294"/>
            <a:ext cx="111746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(outline, </a:t>
            </a:r>
            <a:r>
              <a:rPr lang="fi-FI" sz="2000" b="1" dirty="0" err="1" smtClean="0"/>
              <a:t>preview</a:t>
            </a:r>
            <a:r>
              <a:rPr lang="fi-FI" sz="2000" b="1" dirty="0" smtClean="0"/>
              <a:t>)</a:t>
            </a:r>
            <a:endParaRPr lang="en-US" sz="20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7332412" y="1353000"/>
            <a:ext cx="1128019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pres.</a:t>
            </a:r>
            <a:endParaRPr lang="en-US" sz="20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561268" y="2258426"/>
            <a:ext cx="1307643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A2b</a:t>
            </a:r>
          </a:p>
          <a:p>
            <a:r>
              <a:rPr lang="fi-FI" sz="2000" b="1" dirty="0" smtClean="0"/>
              <a:t>(refl.)</a:t>
            </a:r>
            <a:endParaRPr lang="en-US" sz="20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47720" y="1345332"/>
            <a:ext cx="100811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A2 pres.</a:t>
            </a:r>
            <a:endParaRPr lang="en-US" sz="2000" b="1" dirty="0"/>
          </a:p>
        </p:txBody>
      </p:sp>
      <p:sp>
        <p:nvSpPr>
          <p:cNvPr id="41" name="Content Placeholder 40"/>
          <p:cNvSpPr txBox="1">
            <a:spLocks noGrp="1"/>
          </p:cNvSpPr>
          <p:nvPr>
            <p:ph sz="quarter" idx="14"/>
          </p:nvPr>
        </p:nvSpPr>
        <p:spPr>
          <a:xfrm>
            <a:off x="396875" y="696913"/>
            <a:ext cx="8207375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sz="20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5940161" y="1347936"/>
            <a:ext cx="108484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err="1" smtClean="0"/>
              <a:t>Consult</a:t>
            </a:r>
            <a:r>
              <a:rPr lang="fi-FI" sz="2000" b="1" dirty="0" smtClean="0"/>
              <a:t>.</a:t>
            </a:r>
            <a:endParaRPr lang="en-US" sz="2000" b="1" dirty="0"/>
          </a:p>
        </p:txBody>
      </p:sp>
      <p:cxnSp>
        <p:nvCxnSpPr>
          <p:cNvPr id="47" name="Straight Arrow Connector 46"/>
          <p:cNvCxnSpPr>
            <a:stCxn id="28" idx="0"/>
          </p:cNvCxnSpPr>
          <p:nvPr/>
        </p:nvCxnSpPr>
        <p:spPr>
          <a:xfrm flipV="1">
            <a:off x="5868911" y="1928344"/>
            <a:ext cx="0" cy="8018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8604250" y="1928358"/>
            <a:ext cx="0" cy="80182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812360" y="3230215"/>
            <a:ext cx="1351344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2000" b="1" dirty="0" smtClean="0"/>
              <a:t>A4 (</a:t>
            </a:r>
            <a:r>
              <a:rPr lang="fi-FI" sz="2000" b="1" dirty="0" err="1" smtClean="0"/>
              <a:t>appraisal</a:t>
            </a:r>
            <a:r>
              <a:rPr lang="fi-FI" sz="2000" b="1" dirty="0" smtClean="0"/>
              <a:t>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93438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 University">
  <a:themeElements>
    <a:clrScheme name="Aalto-yliopisto">
      <a:dk1>
        <a:sysClr val="windowText" lastClr="000000"/>
      </a:dk1>
      <a:lt1>
        <a:sysClr val="window" lastClr="FFFFFF"/>
      </a:lt1>
      <a:dk2>
        <a:srgbClr val="005EB8"/>
      </a:dk2>
      <a:lt2>
        <a:srgbClr val="8C857B"/>
      </a:lt2>
      <a:accent1>
        <a:srgbClr val="FFCD00"/>
      </a:accent1>
      <a:accent2>
        <a:srgbClr val="EF3340"/>
      </a:accent2>
      <a:accent3>
        <a:srgbClr val="005EB8"/>
      </a:accent3>
      <a:accent4>
        <a:srgbClr val="8C857B"/>
      </a:accent4>
      <a:accent5>
        <a:srgbClr val="7D55C7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DFF5384-7925-49C9-826D-99D946B8D539}" vid="{3183760B-E33B-4B04-9A52-658182C5CA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AALTO_EN</Template>
  <TotalTime>0</TotalTime>
  <Words>727</Words>
  <Application>Microsoft Office PowerPoint</Application>
  <PresentationFormat>On-screen Show (16:10)</PresentationFormat>
  <Paragraphs>266</Paragraphs>
  <Slides>29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Gulim</vt:lpstr>
      <vt:lpstr>MS PGothic</vt:lpstr>
      <vt:lpstr>MS PGothic</vt:lpstr>
      <vt:lpstr>Arial</vt:lpstr>
      <vt:lpstr>Calibri</vt:lpstr>
      <vt:lpstr>Courier New</vt:lpstr>
      <vt:lpstr>Georgia</vt:lpstr>
      <vt:lpstr>Lucida Grande</vt:lpstr>
      <vt:lpstr>Times New Roman</vt:lpstr>
      <vt:lpstr>ヒラギノ角ゴ Pro W3</vt:lpstr>
      <vt:lpstr>Aalto University</vt:lpstr>
      <vt:lpstr>Business Communication Skills</vt:lpstr>
      <vt:lpstr>Business Communication Skills</vt:lpstr>
      <vt:lpstr>I. Business Communication Skills: overview</vt:lpstr>
      <vt:lpstr>Requirements</vt:lpstr>
      <vt:lpstr>Textbook</vt:lpstr>
      <vt:lpstr>Learning platform</vt:lpstr>
      <vt:lpstr>Methodology</vt:lpstr>
      <vt:lpstr>Assignments</vt:lpstr>
      <vt:lpstr>Timeline with deadlines</vt:lpstr>
      <vt:lpstr>Teams</vt:lpstr>
      <vt:lpstr>II. Strategic communication</vt:lpstr>
      <vt:lpstr>1. Communicator strategy</vt:lpstr>
      <vt:lpstr>Communication style</vt:lpstr>
      <vt:lpstr>PowerPoint Presentation</vt:lpstr>
      <vt:lpstr>2. Audience strategy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Message strategy</vt:lpstr>
      <vt:lpstr>PowerPoint Presentation</vt:lpstr>
      <vt:lpstr>Direct approach</vt:lpstr>
      <vt:lpstr>Indirect approach</vt:lpstr>
      <vt:lpstr>III. Class assignment: Case analysis</vt:lpstr>
      <vt:lpstr>For next week: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2015-10-26T10:41:54Z</dcterms:created>
  <dcterms:modified xsi:type="dcterms:W3CDTF">2015-10-28T14:04:43Z</dcterms:modified>
</cp:coreProperties>
</file>