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16" r:id="rId2"/>
  </p:sldMasterIdLst>
  <p:notesMasterIdLst>
    <p:notesMasterId r:id="rId64"/>
  </p:notesMasterIdLst>
  <p:sldIdLst>
    <p:sldId id="274" r:id="rId3"/>
    <p:sldId id="296" r:id="rId4"/>
    <p:sldId id="269" r:id="rId5"/>
    <p:sldId id="265" r:id="rId6"/>
    <p:sldId id="270" r:id="rId7"/>
    <p:sldId id="266" r:id="rId8"/>
    <p:sldId id="268" r:id="rId9"/>
    <p:sldId id="286" r:id="rId10"/>
    <p:sldId id="287" r:id="rId11"/>
    <p:sldId id="275" r:id="rId12"/>
    <p:sldId id="282" r:id="rId13"/>
    <p:sldId id="297" r:id="rId14"/>
    <p:sldId id="293" r:id="rId15"/>
    <p:sldId id="258" r:id="rId16"/>
    <p:sldId id="291" r:id="rId17"/>
    <p:sldId id="272" r:id="rId18"/>
    <p:sldId id="292" r:id="rId19"/>
    <p:sldId id="283" r:id="rId20"/>
    <p:sldId id="319" r:id="rId21"/>
    <p:sldId id="299" r:id="rId22"/>
    <p:sldId id="300" r:id="rId23"/>
    <p:sldId id="301" r:id="rId24"/>
    <p:sldId id="302" r:id="rId25"/>
    <p:sldId id="303" r:id="rId26"/>
    <p:sldId id="304" r:id="rId27"/>
    <p:sldId id="318"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288" r:id="rId42"/>
    <p:sldId id="290" r:id="rId43"/>
    <p:sldId id="281" r:id="rId44"/>
    <p:sldId id="278" r:id="rId45"/>
    <p:sldId id="279" r:id="rId46"/>
    <p:sldId id="280" r:id="rId47"/>
    <p:sldId id="295" r:id="rId48"/>
    <p:sldId id="298" r:id="rId49"/>
    <p:sldId id="321" r:id="rId50"/>
    <p:sldId id="323" r:id="rId51"/>
    <p:sldId id="324" r:id="rId52"/>
    <p:sldId id="325" r:id="rId53"/>
    <p:sldId id="326" r:id="rId54"/>
    <p:sldId id="327" r:id="rId55"/>
    <p:sldId id="345" r:id="rId56"/>
    <p:sldId id="329" r:id="rId57"/>
    <p:sldId id="331" r:id="rId58"/>
    <p:sldId id="332" r:id="rId59"/>
    <p:sldId id="333" r:id="rId60"/>
    <p:sldId id="344" r:id="rId61"/>
    <p:sldId id="346" r:id="rId62"/>
    <p:sldId id="285" r:id="rId63"/>
  </p:sldIdLst>
  <p:sldSz cx="12192000" cy="6858000"/>
  <p:notesSz cx="6858000" cy="9144000"/>
  <p:custDataLst>
    <p:tags r:id="rId65"/>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595"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CC4127-97A1-4D40-8ACD-CA2651459C62}" type="datetimeFigureOut">
              <a:rPr lang="fi-FI" smtClean="0"/>
              <a:t>9.4.2019</a:t>
            </a:fld>
            <a:endParaRPr lang="fi-FI"/>
          </a:p>
        </p:txBody>
      </p:sp>
      <p:sp>
        <p:nvSpPr>
          <p:cNvPr id="4" name="Dian kuvan paikkamerkki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504A57-DB73-477D-B495-59AE1366B36B}" type="slidenum">
              <a:rPr lang="fi-FI" smtClean="0"/>
              <a:t>‹#›</a:t>
            </a:fld>
            <a:endParaRPr lang="fi-FI"/>
          </a:p>
        </p:txBody>
      </p:sp>
    </p:spTree>
    <p:extLst>
      <p:ext uri="{BB962C8B-B14F-4D97-AF65-F5344CB8AC3E}">
        <p14:creationId xmlns:p14="http://schemas.microsoft.com/office/powerpoint/2010/main" val="315971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F753BBB4-BD72-4B3D-8857-6104074CAD66}" type="slidenum">
              <a:rPr lang="fi-FI" smtClean="0"/>
              <a:pPr/>
              <a:t>4</a:t>
            </a:fld>
            <a:endParaRPr lang="fi-FI"/>
          </a:p>
        </p:txBody>
      </p:sp>
    </p:spTree>
    <p:extLst>
      <p:ext uri="{BB962C8B-B14F-4D97-AF65-F5344CB8AC3E}">
        <p14:creationId xmlns:p14="http://schemas.microsoft.com/office/powerpoint/2010/main" val="4148853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35747035-7E70-D24C-8422-2FBDBCA73A33}" type="slidenum">
              <a:rPr lang="fi-FI" smtClean="0"/>
              <a:t>26</a:t>
            </a:fld>
            <a:endParaRPr lang="fi-FI"/>
          </a:p>
        </p:txBody>
      </p:sp>
    </p:spTree>
    <p:extLst>
      <p:ext uri="{BB962C8B-B14F-4D97-AF65-F5344CB8AC3E}">
        <p14:creationId xmlns:p14="http://schemas.microsoft.com/office/powerpoint/2010/main" val="2384215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0B592CF8-706E-DA4B-8141-8090D93D8EA4}" type="slidenum">
              <a:rPr lang="fi-FI" smtClean="0"/>
              <a:t>54</a:t>
            </a:fld>
            <a:endParaRPr lang="fi-FI"/>
          </a:p>
        </p:txBody>
      </p:sp>
    </p:spTree>
    <p:extLst>
      <p:ext uri="{BB962C8B-B14F-4D97-AF65-F5344CB8AC3E}">
        <p14:creationId xmlns:p14="http://schemas.microsoft.com/office/powerpoint/2010/main" val="1544798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0B592CF8-706E-DA4B-8141-8090D93D8EA4}" type="slidenum">
              <a:rPr lang="fi-FI" smtClean="0">
                <a:solidFill>
                  <a:prstClr val="black"/>
                </a:solidFill>
              </a:rPr>
              <a:pPr/>
              <a:t>55</a:t>
            </a:fld>
            <a:endParaRPr lang="fi-FI">
              <a:solidFill>
                <a:prstClr val="black"/>
              </a:solidFill>
            </a:endParaRPr>
          </a:p>
        </p:txBody>
      </p:sp>
    </p:spTree>
    <p:extLst>
      <p:ext uri="{BB962C8B-B14F-4D97-AF65-F5344CB8AC3E}">
        <p14:creationId xmlns:p14="http://schemas.microsoft.com/office/powerpoint/2010/main" val="323697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F753BBB4-BD72-4B3D-8857-6104074CAD66}" type="slidenum">
              <a:rPr lang="fi-FI" smtClean="0">
                <a:solidFill>
                  <a:prstClr val="black"/>
                </a:solidFill>
                <a:latin typeface="Calibri"/>
              </a:rPr>
              <a:pPr/>
              <a:t>5</a:t>
            </a:fld>
            <a:endParaRPr lang="fi-FI">
              <a:solidFill>
                <a:prstClr val="black"/>
              </a:solidFill>
              <a:latin typeface="Calibri"/>
            </a:endParaRPr>
          </a:p>
        </p:txBody>
      </p:sp>
    </p:spTree>
    <p:extLst>
      <p:ext uri="{BB962C8B-B14F-4D97-AF65-F5344CB8AC3E}">
        <p14:creationId xmlns:p14="http://schemas.microsoft.com/office/powerpoint/2010/main" val="1905473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F753BBB4-BD72-4B3D-8857-6104074CAD66}" type="slidenum">
              <a:rPr lang="fi-FI" smtClean="0">
                <a:solidFill>
                  <a:prstClr val="black"/>
                </a:solidFill>
                <a:latin typeface="Calibri"/>
              </a:rPr>
              <a:pPr/>
              <a:t>6</a:t>
            </a:fld>
            <a:endParaRPr lang="fi-FI">
              <a:solidFill>
                <a:prstClr val="black"/>
              </a:solidFill>
              <a:latin typeface="Calibri"/>
            </a:endParaRPr>
          </a:p>
        </p:txBody>
      </p:sp>
    </p:spTree>
    <p:extLst>
      <p:ext uri="{BB962C8B-B14F-4D97-AF65-F5344CB8AC3E}">
        <p14:creationId xmlns:p14="http://schemas.microsoft.com/office/powerpoint/2010/main" val="190547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F753BBB4-BD72-4B3D-8857-6104074CAD66}" type="slidenum">
              <a:rPr lang="fi-FI" smtClean="0">
                <a:solidFill>
                  <a:prstClr val="black"/>
                </a:solidFill>
                <a:latin typeface="Calibri"/>
              </a:rPr>
              <a:pPr/>
              <a:t>7</a:t>
            </a:fld>
            <a:endParaRPr lang="fi-FI">
              <a:solidFill>
                <a:prstClr val="black"/>
              </a:solidFill>
              <a:latin typeface="Calibri"/>
            </a:endParaRPr>
          </a:p>
        </p:txBody>
      </p:sp>
    </p:spTree>
    <p:extLst>
      <p:ext uri="{BB962C8B-B14F-4D97-AF65-F5344CB8AC3E}">
        <p14:creationId xmlns:p14="http://schemas.microsoft.com/office/powerpoint/2010/main" val="190547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35747035-7E70-D24C-8422-2FBDBCA73A33}" type="slidenum">
              <a:rPr lang="fi-FI" smtClean="0"/>
              <a:t>10</a:t>
            </a:fld>
            <a:endParaRPr lang="fi-FI"/>
          </a:p>
        </p:txBody>
      </p:sp>
    </p:spTree>
    <p:extLst>
      <p:ext uri="{BB962C8B-B14F-4D97-AF65-F5344CB8AC3E}">
        <p14:creationId xmlns:p14="http://schemas.microsoft.com/office/powerpoint/2010/main" val="3491248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5747035-7E70-D24C-8422-2FBDBCA73A33}" type="slidenum">
              <a:rPr lang="fi-FI" smtClean="0"/>
              <a:t>11</a:t>
            </a:fld>
            <a:endParaRPr lang="fi-FI"/>
          </a:p>
        </p:txBody>
      </p:sp>
    </p:spTree>
    <p:extLst>
      <p:ext uri="{BB962C8B-B14F-4D97-AF65-F5344CB8AC3E}">
        <p14:creationId xmlns:p14="http://schemas.microsoft.com/office/powerpoint/2010/main" val="796152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F753BBB4-BD72-4B3D-8857-6104074CAD66}" type="slidenum">
              <a:rPr lang="fi-FI" smtClean="0">
                <a:solidFill>
                  <a:prstClr val="black"/>
                </a:solidFill>
              </a:rPr>
              <a:t>14</a:t>
            </a:fld>
            <a:endParaRPr lang="fi-FI">
              <a:solidFill>
                <a:prstClr val="black"/>
              </a:solidFill>
            </a:endParaRPr>
          </a:p>
        </p:txBody>
      </p:sp>
    </p:spTree>
    <p:extLst>
      <p:ext uri="{BB962C8B-B14F-4D97-AF65-F5344CB8AC3E}">
        <p14:creationId xmlns:p14="http://schemas.microsoft.com/office/powerpoint/2010/main" val="471471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sz="930" dirty="0"/>
          </a:p>
        </p:txBody>
      </p:sp>
      <p:sp>
        <p:nvSpPr>
          <p:cNvPr id="4" name="Dian numeron paikkamerkki 3"/>
          <p:cNvSpPr>
            <a:spLocks noGrp="1"/>
          </p:cNvSpPr>
          <p:nvPr>
            <p:ph type="sldNum" sz="quarter" idx="10"/>
          </p:nvPr>
        </p:nvSpPr>
        <p:spPr/>
        <p:txBody>
          <a:bodyPr/>
          <a:lstStyle/>
          <a:p>
            <a:fld id="{35747035-7E70-D24C-8422-2FBDBCA73A33}" type="slidenum">
              <a:rPr lang="fi-FI" smtClean="0"/>
              <a:t>15</a:t>
            </a:fld>
            <a:endParaRPr lang="fi-FI"/>
          </a:p>
        </p:txBody>
      </p:sp>
    </p:spTree>
    <p:extLst>
      <p:ext uri="{BB962C8B-B14F-4D97-AF65-F5344CB8AC3E}">
        <p14:creationId xmlns:p14="http://schemas.microsoft.com/office/powerpoint/2010/main" val="144779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0B592CF8-706E-DA4B-8141-8090D93D8EA4}" type="slidenum">
              <a:rPr lang="fi-FI" smtClean="0"/>
              <a:t>17</a:t>
            </a:fld>
            <a:endParaRPr lang="fi-FI"/>
          </a:p>
        </p:txBody>
      </p:sp>
    </p:spTree>
    <p:extLst>
      <p:ext uri="{BB962C8B-B14F-4D97-AF65-F5344CB8AC3E}">
        <p14:creationId xmlns:p14="http://schemas.microsoft.com/office/powerpoint/2010/main" val="1544798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88958" y="475192"/>
            <a:ext cx="9605433" cy="2956983"/>
          </a:xfrm>
        </p:spPr>
        <p:txBody>
          <a:bodyPr/>
          <a:lstStyle>
            <a:lvl1pPr>
              <a:defRPr sz="3200" b="1"/>
            </a:lvl1pPr>
          </a:lstStyle>
          <a:p>
            <a:pPr lvl="0"/>
            <a:r>
              <a:rPr lang="fi-FI"/>
              <a:t>Click to edit Master text styles</a:t>
            </a:r>
            <a:endParaRPr lang="en-US"/>
          </a:p>
        </p:txBody>
      </p:sp>
    </p:spTree>
    <p:extLst>
      <p:ext uri="{BB962C8B-B14F-4D97-AF65-F5344CB8AC3E}">
        <p14:creationId xmlns:p14="http://schemas.microsoft.com/office/powerpoint/2010/main" val="83669402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uomio!">
    <p:spTree>
      <p:nvGrpSpPr>
        <p:cNvPr id="1" name=""/>
        <p:cNvGrpSpPr/>
        <p:nvPr/>
      </p:nvGrpSpPr>
      <p:grpSpPr>
        <a:xfrm>
          <a:off x="0" y="0"/>
          <a:ext cx="0" cy="0"/>
          <a:chOff x="0" y="0"/>
          <a:chExt cx="0" cy="0"/>
        </a:xfrm>
      </p:grpSpPr>
      <p:sp>
        <p:nvSpPr>
          <p:cNvPr id="8" name="Rectangle 7"/>
          <p:cNvSpPr/>
          <p:nvPr userDrawn="1"/>
        </p:nvSpPr>
        <p:spPr>
          <a:xfrm>
            <a:off x="349956" y="1"/>
            <a:ext cx="440267" cy="6259688"/>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4" name="Title Placeholder 1"/>
          <p:cNvSpPr>
            <a:spLocks noGrp="1"/>
          </p:cNvSpPr>
          <p:nvPr>
            <p:ph type="title"/>
          </p:nvPr>
        </p:nvSpPr>
        <p:spPr>
          <a:xfrm>
            <a:off x="1132425" y="428979"/>
            <a:ext cx="8282516" cy="609600"/>
          </a:xfrm>
          <a:prstGeom prst="rect">
            <a:avLst/>
          </a:prstGeom>
        </p:spPr>
        <p:txBody>
          <a:bodyPr vert="horz" lIns="91420" tIns="45709" rIns="91420" bIns="45709" rtlCol="0" anchor="t">
            <a:noAutofit/>
          </a:bodyPr>
          <a:lstStyle/>
          <a:p>
            <a:r>
              <a:rPr lang="fi-FI"/>
              <a:t>Click to edit Master title style</a:t>
            </a:r>
            <a:endParaRPr lang="en-US"/>
          </a:p>
        </p:txBody>
      </p:sp>
      <p:pic>
        <p:nvPicPr>
          <p:cNvPr id="6" name="Picture 5" descr="03 Huomi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8017" y="346626"/>
            <a:ext cx="691955" cy="691955"/>
          </a:xfrm>
          <a:prstGeom prst="rect">
            <a:avLst/>
          </a:prstGeom>
        </p:spPr>
      </p:pic>
      <p:sp>
        <p:nvSpPr>
          <p:cNvPr id="7" name="TextBox 6"/>
          <p:cNvSpPr txBox="1"/>
          <p:nvPr userDrawn="1"/>
        </p:nvSpPr>
        <p:spPr>
          <a:xfrm rot="16200000">
            <a:off x="-1941686" y="3507831"/>
            <a:ext cx="5034843" cy="276977"/>
          </a:xfrm>
          <a:prstGeom prst="rect">
            <a:avLst/>
          </a:prstGeom>
          <a:noFill/>
        </p:spPr>
        <p:txBody>
          <a:bodyPr wrap="square" lIns="91420" tIns="45709" rIns="91420" bIns="45709" rtlCol="0">
            <a:spAutoFit/>
          </a:bodyPr>
          <a:lstStyle/>
          <a:p>
            <a:pPr algn="r" defTabSz="457096"/>
            <a:r>
              <a:rPr lang="en-US" sz="1200">
                <a:solidFill>
                  <a:prstClr val="white"/>
                </a:solidFill>
              </a:rPr>
              <a:t>H U O M I O I T A   V A N K I L A S T A </a:t>
            </a:r>
          </a:p>
        </p:txBody>
      </p:sp>
      <p:sp>
        <p:nvSpPr>
          <p:cNvPr id="9" name="Rectangle 8"/>
          <p:cNvSpPr/>
          <p:nvPr userDrawn="1"/>
        </p:nvSpPr>
        <p:spPr>
          <a:xfrm>
            <a:off x="349956" y="1038582"/>
            <a:ext cx="440267" cy="90315"/>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1" name="Text Placeholder 10"/>
          <p:cNvSpPr>
            <a:spLocks noGrp="1"/>
          </p:cNvSpPr>
          <p:nvPr>
            <p:ph type="body" sz="quarter" idx="10"/>
          </p:nvPr>
        </p:nvSpPr>
        <p:spPr>
          <a:xfrm>
            <a:off x="1132425" y="1128186"/>
            <a:ext cx="8282516" cy="4889500"/>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6519531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Huomio!">
    <p:spTree>
      <p:nvGrpSpPr>
        <p:cNvPr id="1" name=""/>
        <p:cNvGrpSpPr/>
        <p:nvPr/>
      </p:nvGrpSpPr>
      <p:grpSpPr>
        <a:xfrm>
          <a:off x="0" y="0"/>
          <a:ext cx="0" cy="0"/>
          <a:chOff x="0" y="0"/>
          <a:chExt cx="0" cy="0"/>
        </a:xfrm>
      </p:grpSpPr>
      <p:sp>
        <p:nvSpPr>
          <p:cNvPr id="8" name="Rectangle 7"/>
          <p:cNvSpPr/>
          <p:nvPr userDrawn="1"/>
        </p:nvSpPr>
        <p:spPr>
          <a:xfrm>
            <a:off x="349956" y="1"/>
            <a:ext cx="440267" cy="6259688"/>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4" name="Title Placeholder 1"/>
          <p:cNvSpPr>
            <a:spLocks noGrp="1"/>
          </p:cNvSpPr>
          <p:nvPr>
            <p:ph type="title"/>
          </p:nvPr>
        </p:nvSpPr>
        <p:spPr>
          <a:xfrm>
            <a:off x="1132425" y="428979"/>
            <a:ext cx="8282516" cy="609600"/>
          </a:xfrm>
          <a:prstGeom prst="rect">
            <a:avLst/>
          </a:prstGeom>
        </p:spPr>
        <p:txBody>
          <a:bodyPr vert="horz" lIns="91420" tIns="45709" rIns="91420" bIns="45709" rtlCol="0" anchor="t">
            <a:noAutofit/>
          </a:bodyPr>
          <a:lstStyle/>
          <a:p>
            <a:r>
              <a:rPr lang="fi-FI"/>
              <a:t>Click to edit Master title style</a:t>
            </a:r>
            <a:endParaRPr lang="en-US"/>
          </a:p>
        </p:txBody>
      </p:sp>
      <p:pic>
        <p:nvPicPr>
          <p:cNvPr id="6" name="Picture 5" descr="03 Huomi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8017" y="346626"/>
            <a:ext cx="691955" cy="691955"/>
          </a:xfrm>
          <a:prstGeom prst="rect">
            <a:avLst/>
          </a:prstGeom>
        </p:spPr>
      </p:pic>
      <p:sp>
        <p:nvSpPr>
          <p:cNvPr id="7" name="TextBox 6"/>
          <p:cNvSpPr txBox="1"/>
          <p:nvPr userDrawn="1"/>
        </p:nvSpPr>
        <p:spPr>
          <a:xfrm rot="16200000">
            <a:off x="-711198" y="2277345"/>
            <a:ext cx="2573867" cy="276977"/>
          </a:xfrm>
          <a:prstGeom prst="rect">
            <a:avLst/>
          </a:prstGeom>
          <a:noFill/>
        </p:spPr>
        <p:txBody>
          <a:bodyPr wrap="square" lIns="91420" tIns="45709" rIns="91420" bIns="45709" rtlCol="0">
            <a:spAutoFit/>
          </a:bodyPr>
          <a:lstStyle/>
          <a:p>
            <a:pPr algn="r" defTabSz="457096"/>
            <a:r>
              <a:rPr lang="en-US" sz="1200">
                <a:solidFill>
                  <a:prstClr val="white"/>
                </a:solidFill>
              </a:rPr>
              <a:t>T A U S T A A </a:t>
            </a:r>
          </a:p>
        </p:txBody>
      </p:sp>
      <p:sp>
        <p:nvSpPr>
          <p:cNvPr id="9" name="Rectangle 8"/>
          <p:cNvSpPr/>
          <p:nvPr userDrawn="1"/>
        </p:nvSpPr>
        <p:spPr>
          <a:xfrm>
            <a:off x="349956" y="1038582"/>
            <a:ext cx="440267" cy="90315"/>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1" name="Text Placeholder 10"/>
          <p:cNvSpPr>
            <a:spLocks noGrp="1"/>
          </p:cNvSpPr>
          <p:nvPr>
            <p:ph type="body" sz="quarter" idx="10"/>
          </p:nvPr>
        </p:nvSpPr>
        <p:spPr>
          <a:xfrm>
            <a:off x="1132425" y="1128186"/>
            <a:ext cx="8282516" cy="4889500"/>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7361901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imenpide-ehdotus">
    <p:spTree>
      <p:nvGrpSpPr>
        <p:cNvPr id="1" name=""/>
        <p:cNvGrpSpPr/>
        <p:nvPr/>
      </p:nvGrpSpPr>
      <p:grpSpPr>
        <a:xfrm>
          <a:off x="0" y="0"/>
          <a:ext cx="0" cy="0"/>
          <a:chOff x="0" y="0"/>
          <a:chExt cx="0" cy="0"/>
        </a:xfrm>
      </p:grpSpPr>
      <p:sp>
        <p:nvSpPr>
          <p:cNvPr id="8" name="Rectangle 7"/>
          <p:cNvSpPr/>
          <p:nvPr userDrawn="1"/>
        </p:nvSpPr>
        <p:spPr>
          <a:xfrm>
            <a:off x="349956" y="1"/>
            <a:ext cx="440267" cy="625968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0" name="TextBox 9"/>
          <p:cNvSpPr txBox="1"/>
          <p:nvPr userDrawn="1"/>
        </p:nvSpPr>
        <p:spPr>
          <a:xfrm rot="16200000">
            <a:off x="-1989663" y="3555809"/>
            <a:ext cx="5130797" cy="276977"/>
          </a:xfrm>
          <a:prstGeom prst="rect">
            <a:avLst/>
          </a:prstGeom>
          <a:noFill/>
        </p:spPr>
        <p:txBody>
          <a:bodyPr wrap="square" lIns="91420" tIns="45709" rIns="91420" bIns="45709" rtlCol="0">
            <a:spAutoFit/>
          </a:bodyPr>
          <a:lstStyle/>
          <a:p>
            <a:pPr algn="r" defTabSz="457096"/>
            <a:r>
              <a:rPr lang="en-US" sz="1200">
                <a:solidFill>
                  <a:prstClr val="white"/>
                </a:solidFill>
              </a:rPr>
              <a:t>T O I M E N P I D E - E H D O T U S</a:t>
            </a:r>
          </a:p>
        </p:txBody>
      </p:sp>
      <p:pic>
        <p:nvPicPr>
          <p:cNvPr id="11" name="Picture 10" descr="03 Toimenpid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6728" y="339571"/>
            <a:ext cx="699008" cy="699008"/>
          </a:xfrm>
          <a:prstGeom prst="rect">
            <a:avLst/>
          </a:prstGeom>
        </p:spPr>
      </p:pic>
      <p:sp>
        <p:nvSpPr>
          <p:cNvPr id="14" name="Title Placeholder 1"/>
          <p:cNvSpPr>
            <a:spLocks noGrp="1"/>
          </p:cNvSpPr>
          <p:nvPr>
            <p:ph type="title"/>
          </p:nvPr>
        </p:nvSpPr>
        <p:spPr>
          <a:xfrm>
            <a:off x="1132425" y="428979"/>
            <a:ext cx="8282516" cy="609600"/>
          </a:xfrm>
          <a:prstGeom prst="rect">
            <a:avLst/>
          </a:prstGeom>
        </p:spPr>
        <p:txBody>
          <a:bodyPr vert="horz" lIns="91420" tIns="45709" rIns="91420" bIns="45709" rtlCol="0" anchor="t">
            <a:noAutofit/>
          </a:bodyPr>
          <a:lstStyle/>
          <a:p>
            <a:r>
              <a:rPr lang="fi-FI"/>
              <a:t>Click to edit Master title style</a:t>
            </a:r>
            <a:endParaRPr lang="en-US"/>
          </a:p>
        </p:txBody>
      </p:sp>
      <p:sp>
        <p:nvSpPr>
          <p:cNvPr id="3" name="Rectangle 2"/>
          <p:cNvSpPr/>
          <p:nvPr userDrawn="1"/>
        </p:nvSpPr>
        <p:spPr>
          <a:xfrm>
            <a:off x="349956" y="1038582"/>
            <a:ext cx="440267" cy="90315"/>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6" name="Text Placeholder 15"/>
          <p:cNvSpPr>
            <a:spLocks noGrp="1"/>
          </p:cNvSpPr>
          <p:nvPr>
            <p:ph type="body" sz="quarter" idx="10"/>
          </p:nvPr>
        </p:nvSpPr>
        <p:spPr>
          <a:xfrm>
            <a:off x="1132425" y="1128184"/>
            <a:ext cx="8282516" cy="4967816"/>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9654000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oimenpide-ehdotus">
    <p:spTree>
      <p:nvGrpSpPr>
        <p:cNvPr id="1" name=""/>
        <p:cNvGrpSpPr/>
        <p:nvPr/>
      </p:nvGrpSpPr>
      <p:grpSpPr>
        <a:xfrm>
          <a:off x="0" y="0"/>
          <a:ext cx="0" cy="0"/>
          <a:chOff x="0" y="0"/>
          <a:chExt cx="0" cy="0"/>
        </a:xfrm>
      </p:grpSpPr>
      <p:sp>
        <p:nvSpPr>
          <p:cNvPr id="8" name="Rectangle 7"/>
          <p:cNvSpPr/>
          <p:nvPr userDrawn="1"/>
        </p:nvSpPr>
        <p:spPr>
          <a:xfrm>
            <a:off x="349956" y="1"/>
            <a:ext cx="440267" cy="625968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0" name="TextBox 9"/>
          <p:cNvSpPr txBox="1"/>
          <p:nvPr userDrawn="1"/>
        </p:nvSpPr>
        <p:spPr>
          <a:xfrm rot="16200000">
            <a:off x="-1989663" y="3555809"/>
            <a:ext cx="5130797" cy="276977"/>
          </a:xfrm>
          <a:prstGeom prst="rect">
            <a:avLst/>
          </a:prstGeom>
          <a:noFill/>
        </p:spPr>
        <p:txBody>
          <a:bodyPr wrap="square" lIns="91420" tIns="45709" rIns="91420" bIns="45709" rtlCol="0">
            <a:spAutoFit/>
          </a:bodyPr>
          <a:lstStyle/>
          <a:p>
            <a:pPr algn="r" defTabSz="457096"/>
            <a:r>
              <a:rPr lang="en-US" sz="1200">
                <a:solidFill>
                  <a:prstClr val="white"/>
                </a:solidFill>
              </a:rPr>
              <a:t>B E N C H M A R K  </a:t>
            </a:r>
          </a:p>
        </p:txBody>
      </p:sp>
      <p:pic>
        <p:nvPicPr>
          <p:cNvPr id="11" name="Picture 10" descr="03 Toimenpid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6728" y="339571"/>
            <a:ext cx="699008" cy="699008"/>
          </a:xfrm>
          <a:prstGeom prst="rect">
            <a:avLst/>
          </a:prstGeom>
        </p:spPr>
      </p:pic>
      <p:sp>
        <p:nvSpPr>
          <p:cNvPr id="14" name="Title Placeholder 1"/>
          <p:cNvSpPr>
            <a:spLocks noGrp="1"/>
          </p:cNvSpPr>
          <p:nvPr>
            <p:ph type="title"/>
          </p:nvPr>
        </p:nvSpPr>
        <p:spPr>
          <a:xfrm>
            <a:off x="1132425" y="428979"/>
            <a:ext cx="8282516" cy="609600"/>
          </a:xfrm>
          <a:prstGeom prst="rect">
            <a:avLst/>
          </a:prstGeom>
        </p:spPr>
        <p:txBody>
          <a:bodyPr vert="horz" lIns="91420" tIns="45709" rIns="91420" bIns="45709" rtlCol="0" anchor="t">
            <a:noAutofit/>
          </a:bodyPr>
          <a:lstStyle/>
          <a:p>
            <a:r>
              <a:rPr lang="fi-FI"/>
              <a:t>Click to edit Master title style</a:t>
            </a:r>
            <a:endParaRPr lang="en-US"/>
          </a:p>
        </p:txBody>
      </p:sp>
      <p:sp>
        <p:nvSpPr>
          <p:cNvPr id="3" name="Rectangle 2"/>
          <p:cNvSpPr/>
          <p:nvPr userDrawn="1"/>
        </p:nvSpPr>
        <p:spPr>
          <a:xfrm>
            <a:off x="349956" y="1038582"/>
            <a:ext cx="440267" cy="90315"/>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6" name="Text Placeholder 15"/>
          <p:cNvSpPr>
            <a:spLocks noGrp="1"/>
          </p:cNvSpPr>
          <p:nvPr>
            <p:ph type="body" sz="quarter" idx="10"/>
          </p:nvPr>
        </p:nvSpPr>
        <p:spPr>
          <a:xfrm>
            <a:off x="1132425" y="1128184"/>
            <a:ext cx="8282516" cy="4967816"/>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344751537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edonkulku vankilassa">
    <p:spTree>
      <p:nvGrpSpPr>
        <p:cNvPr id="1" name=""/>
        <p:cNvGrpSpPr/>
        <p:nvPr/>
      </p:nvGrpSpPr>
      <p:grpSpPr>
        <a:xfrm>
          <a:off x="0" y="0"/>
          <a:ext cx="0" cy="0"/>
          <a:chOff x="0" y="0"/>
          <a:chExt cx="0" cy="0"/>
        </a:xfrm>
      </p:grpSpPr>
      <p:sp>
        <p:nvSpPr>
          <p:cNvPr id="6" name="Title 1"/>
          <p:cNvSpPr>
            <a:spLocks noGrp="1"/>
          </p:cNvSpPr>
          <p:nvPr>
            <p:ph type="title"/>
          </p:nvPr>
        </p:nvSpPr>
        <p:spPr>
          <a:xfrm>
            <a:off x="488952" y="428979"/>
            <a:ext cx="7921272" cy="609600"/>
          </a:xfrm>
        </p:spPr>
        <p:txBody>
          <a:bodyPr/>
          <a:lstStyle/>
          <a:p>
            <a:r>
              <a:rPr lang="fi-FI"/>
              <a:t>Click to edit Master title style</a:t>
            </a:r>
            <a:endParaRPr lang="en-US"/>
          </a:p>
        </p:txBody>
      </p:sp>
      <p:sp>
        <p:nvSpPr>
          <p:cNvPr id="7" name="Content Placeholder 2"/>
          <p:cNvSpPr>
            <a:spLocks noGrp="1"/>
          </p:cNvSpPr>
          <p:nvPr>
            <p:ph idx="1"/>
          </p:nvPr>
        </p:nvSpPr>
        <p:spPr>
          <a:xfrm>
            <a:off x="488952" y="1147234"/>
            <a:ext cx="7921272" cy="4903612"/>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8" name="Rounded Rectangle 7"/>
          <p:cNvSpPr/>
          <p:nvPr userDrawn="1"/>
        </p:nvSpPr>
        <p:spPr>
          <a:xfrm>
            <a:off x="8511831" y="428983"/>
            <a:ext cx="3420532" cy="936977"/>
          </a:xfrm>
          <a:prstGeom prst="roundRect">
            <a:avLst>
              <a:gd name="adj" fmla="val 10342"/>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1" name="TextBox 10"/>
          <p:cNvSpPr txBox="1"/>
          <p:nvPr userDrawn="1"/>
        </p:nvSpPr>
        <p:spPr>
          <a:xfrm>
            <a:off x="8511824" y="471176"/>
            <a:ext cx="2686755" cy="584753"/>
          </a:xfrm>
          <a:prstGeom prst="rect">
            <a:avLst/>
          </a:prstGeom>
          <a:noFill/>
        </p:spPr>
        <p:txBody>
          <a:bodyPr wrap="square" lIns="91420" tIns="45709" rIns="91420" bIns="45709" rtlCol="0">
            <a:spAutoFit/>
          </a:bodyPr>
          <a:lstStyle/>
          <a:p>
            <a:pPr algn="r" defTabSz="457096"/>
            <a:r>
              <a:rPr lang="fi-FI" sz="1000">
                <a:solidFill>
                  <a:srgbClr val="FFFFFF"/>
                </a:solidFill>
              </a:rPr>
              <a:t>Toimintaympäristö </a:t>
            </a:r>
            <a:br>
              <a:rPr lang="fi-FI" sz="1000">
                <a:solidFill>
                  <a:srgbClr val="FFFFFF"/>
                </a:solidFill>
              </a:rPr>
            </a:br>
            <a:r>
              <a:rPr lang="fi-FI" sz="1000">
                <a:solidFill>
                  <a:srgbClr val="FFFFFF"/>
                </a:solidFill>
              </a:rPr>
              <a:t>ja vuorovaikutus</a:t>
            </a:r>
          </a:p>
          <a:p>
            <a:pPr algn="r" defTabSz="457096"/>
            <a:r>
              <a:rPr lang="fi-FI" sz="1200" b="1">
                <a:solidFill>
                  <a:srgbClr val="FFFFFF"/>
                </a:solidFill>
              </a:rPr>
              <a:t>Tiedonkulku vankilassa</a:t>
            </a:r>
          </a:p>
        </p:txBody>
      </p:sp>
      <p:pic>
        <p:nvPicPr>
          <p:cNvPr id="15" name="Picture 14" descr="02 Viestintä.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8577" y="154523"/>
            <a:ext cx="881243" cy="873601"/>
          </a:xfrm>
          <a:prstGeom prst="rect">
            <a:avLst/>
          </a:prstGeom>
        </p:spPr>
      </p:pic>
    </p:spTree>
    <p:extLst>
      <p:ext uri="{BB962C8B-B14F-4D97-AF65-F5344CB8AC3E}">
        <p14:creationId xmlns:p14="http://schemas.microsoft.com/office/powerpoint/2010/main" val="255568450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rtijat ja lähityö">
    <p:spTree>
      <p:nvGrpSpPr>
        <p:cNvPr id="1" name=""/>
        <p:cNvGrpSpPr/>
        <p:nvPr/>
      </p:nvGrpSpPr>
      <p:grpSpPr>
        <a:xfrm>
          <a:off x="0" y="0"/>
          <a:ext cx="0" cy="0"/>
          <a:chOff x="0" y="0"/>
          <a:chExt cx="0" cy="0"/>
        </a:xfrm>
      </p:grpSpPr>
      <p:sp>
        <p:nvSpPr>
          <p:cNvPr id="8" name="Title 1"/>
          <p:cNvSpPr>
            <a:spLocks noGrp="1"/>
          </p:cNvSpPr>
          <p:nvPr>
            <p:ph type="title"/>
          </p:nvPr>
        </p:nvSpPr>
        <p:spPr>
          <a:xfrm>
            <a:off x="488955" y="428979"/>
            <a:ext cx="8282516" cy="609600"/>
          </a:xfrm>
        </p:spPr>
        <p:txBody>
          <a:bodyPr/>
          <a:lstStyle/>
          <a:p>
            <a:r>
              <a:rPr lang="fi-FI"/>
              <a:t>Click to edit Master title style</a:t>
            </a:r>
            <a:endParaRPr lang="en-US"/>
          </a:p>
        </p:txBody>
      </p:sp>
      <p:sp>
        <p:nvSpPr>
          <p:cNvPr id="10" name="Content Placeholder 2"/>
          <p:cNvSpPr>
            <a:spLocks noGrp="1"/>
          </p:cNvSpPr>
          <p:nvPr>
            <p:ph idx="1"/>
          </p:nvPr>
        </p:nvSpPr>
        <p:spPr>
          <a:xfrm>
            <a:off x="488955" y="1147234"/>
            <a:ext cx="8282516" cy="4903612"/>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11" name="Rounded Rectangle 10"/>
          <p:cNvSpPr/>
          <p:nvPr userDrawn="1"/>
        </p:nvSpPr>
        <p:spPr>
          <a:xfrm>
            <a:off x="9008541" y="428983"/>
            <a:ext cx="2923823" cy="936977"/>
          </a:xfrm>
          <a:prstGeom prst="roundRect">
            <a:avLst>
              <a:gd name="adj" fmla="val 10342"/>
            </a:avLst>
          </a:prstGeom>
          <a:solidFill>
            <a:srgbClr val="7392A1"/>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3" name="TextBox 12"/>
          <p:cNvSpPr txBox="1"/>
          <p:nvPr userDrawn="1"/>
        </p:nvSpPr>
        <p:spPr>
          <a:xfrm>
            <a:off x="9200445" y="471176"/>
            <a:ext cx="1998135" cy="584753"/>
          </a:xfrm>
          <a:prstGeom prst="rect">
            <a:avLst/>
          </a:prstGeom>
          <a:noFill/>
        </p:spPr>
        <p:txBody>
          <a:bodyPr wrap="square" lIns="91420" tIns="45709" rIns="91420" bIns="45709" rtlCol="0">
            <a:spAutoFit/>
          </a:bodyPr>
          <a:lstStyle/>
          <a:p>
            <a:pPr algn="r" defTabSz="457096"/>
            <a:r>
              <a:rPr lang="fi-FI" sz="1000">
                <a:solidFill>
                  <a:srgbClr val="FFFFFF"/>
                </a:solidFill>
              </a:rPr>
              <a:t>Toimintaympäristö </a:t>
            </a:r>
            <a:br>
              <a:rPr lang="fi-FI" sz="1000">
                <a:solidFill>
                  <a:srgbClr val="FFFFFF"/>
                </a:solidFill>
              </a:rPr>
            </a:br>
            <a:r>
              <a:rPr lang="fi-FI" sz="1000">
                <a:solidFill>
                  <a:srgbClr val="FFFFFF"/>
                </a:solidFill>
              </a:rPr>
              <a:t>ja vuorovaikutus</a:t>
            </a:r>
          </a:p>
          <a:p>
            <a:pPr algn="r" defTabSz="457096"/>
            <a:r>
              <a:rPr lang="fi-FI" sz="1200" b="1">
                <a:solidFill>
                  <a:srgbClr val="FFFFFF"/>
                </a:solidFill>
              </a:rPr>
              <a:t>Vartijat ja lähityö</a:t>
            </a:r>
          </a:p>
        </p:txBody>
      </p:sp>
      <p:pic>
        <p:nvPicPr>
          <p:cNvPr id="14" name="Picture 13" descr="02 Suhd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237065" y="160493"/>
            <a:ext cx="842755" cy="850192"/>
          </a:xfrm>
          <a:prstGeom prst="rect">
            <a:avLst/>
          </a:prstGeom>
        </p:spPr>
      </p:pic>
    </p:spTree>
    <p:extLst>
      <p:ext uri="{BB962C8B-B14F-4D97-AF65-F5344CB8AC3E}">
        <p14:creationId xmlns:p14="http://schemas.microsoft.com/office/powerpoint/2010/main" val="7035808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lat">
    <p:spTree>
      <p:nvGrpSpPr>
        <p:cNvPr id="1" name=""/>
        <p:cNvGrpSpPr/>
        <p:nvPr/>
      </p:nvGrpSpPr>
      <p:grpSpPr>
        <a:xfrm>
          <a:off x="0" y="0"/>
          <a:ext cx="0" cy="0"/>
          <a:chOff x="0" y="0"/>
          <a:chExt cx="0" cy="0"/>
        </a:xfrm>
      </p:grpSpPr>
      <p:sp>
        <p:nvSpPr>
          <p:cNvPr id="9" name="Rounded Rectangle 8"/>
          <p:cNvSpPr/>
          <p:nvPr userDrawn="1"/>
        </p:nvSpPr>
        <p:spPr>
          <a:xfrm>
            <a:off x="9347207" y="428983"/>
            <a:ext cx="2585156" cy="936977"/>
          </a:xfrm>
          <a:prstGeom prst="roundRect">
            <a:avLst>
              <a:gd name="adj" fmla="val 10342"/>
            </a:avLst>
          </a:prstGeom>
          <a:solidFill>
            <a:srgbClr val="578236"/>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2" name="Title 1"/>
          <p:cNvSpPr>
            <a:spLocks noGrp="1"/>
          </p:cNvSpPr>
          <p:nvPr>
            <p:ph type="title"/>
          </p:nvPr>
        </p:nvSpPr>
        <p:spPr/>
        <p:txBody>
          <a:bodyPr/>
          <a:lstStyle/>
          <a:p>
            <a:r>
              <a:rPr lang="fi-FI"/>
              <a:t>Click to edit Master title style</a:t>
            </a:r>
            <a:endParaRPr lang="en-US"/>
          </a:p>
        </p:txBody>
      </p:sp>
      <p:sp>
        <p:nvSpPr>
          <p:cNvPr id="4" name="Content Placeholder 2"/>
          <p:cNvSpPr>
            <a:spLocks noGrp="1"/>
          </p:cNvSpPr>
          <p:nvPr>
            <p:ph idx="1"/>
          </p:nvPr>
        </p:nvSpPr>
        <p:spPr>
          <a:xfrm>
            <a:off x="488955" y="1147234"/>
            <a:ext cx="8282516" cy="4903612"/>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pic>
        <p:nvPicPr>
          <p:cNvPr id="5" name="Picture 4" descr="02 Tilat.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8580" y="154517"/>
            <a:ext cx="858664" cy="856168"/>
          </a:xfrm>
          <a:prstGeom prst="rect">
            <a:avLst/>
          </a:prstGeom>
        </p:spPr>
      </p:pic>
      <p:sp>
        <p:nvSpPr>
          <p:cNvPr id="6" name="TextBox 5"/>
          <p:cNvSpPr txBox="1"/>
          <p:nvPr userDrawn="1"/>
        </p:nvSpPr>
        <p:spPr>
          <a:xfrm>
            <a:off x="9200445" y="471176"/>
            <a:ext cx="1998135" cy="584753"/>
          </a:xfrm>
          <a:prstGeom prst="rect">
            <a:avLst/>
          </a:prstGeom>
          <a:noFill/>
        </p:spPr>
        <p:txBody>
          <a:bodyPr wrap="square" lIns="91420" tIns="45709" rIns="91420" bIns="45709" rtlCol="0">
            <a:spAutoFit/>
          </a:bodyPr>
          <a:lstStyle/>
          <a:p>
            <a:pPr algn="r" defTabSz="457096"/>
            <a:r>
              <a:rPr lang="fi-FI" sz="1000">
                <a:solidFill>
                  <a:srgbClr val="FFFFFF"/>
                </a:solidFill>
              </a:rPr>
              <a:t>Toimintaympäristö </a:t>
            </a:r>
            <a:br>
              <a:rPr lang="fi-FI" sz="1000">
                <a:solidFill>
                  <a:srgbClr val="FFFFFF"/>
                </a:solidFill>
              </a:rPr>
            </a:br>
            <a:r>
              <a:rPr lang="fi-FI" sz="1000">
                <a:solidFill>
                  <a:srgbClr val="FFFFFF"/>
                </a:solidFill>
              </a:rPr>
              <a:t>ja vuorovaikutus</a:t>
            </a:r>
          </a:p>
          <a:p>
            <a:pPr algn="r" defTabSz="457096"/>
            <a:r>
              <a:rPr lang="fi-FI" sz="1200" b="1">
                <a:solidFill>
                  <a:srgbClr val="FFFFFF"/>
                </a:solidFill>
              </a:rPr>
              <a:t>Tilat</a:t>
            </a:r>
          </a:p>
        </p:txBody>
      </p:sp>
    </p:spTree>
    <p:extLst>
      <p:ext uri="{BB962C8B-B14F-4D97-AF65-F5344CB8AC3E}">
        <p14:creationId xmlns:p14="http://schemas.microsoft.com/office/powerpoint/2010/main" val="201791362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Blank 2">
    <p:spTree>
      <p:nvGrpSpPr>
        <p:cNvPr id="1" name=""/>
        <p:cNvGrpSpPr/>
        <p:nvPr/>
      </p:nvGrpSpPr>
      <p:grpSpPr>
        <a:xfrm>
          <a:off x="0" y="0"/>
          <a:ext cx="0" cy="0"/>
          <a:chOff x="0" y="0"/>
          <a:chExt cx="0" cy="0"/>
        </a:xfrm>
      </p:grpSpPr>
      <p:pic>
        <p:nvPicPr>
          <p:cNvPr id="8" name="Picture 7" descr="Rise_Logo.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55492" y="6147855"/>
            <a:ext cx="990600" cy="564601"/>
          </a:xfrm>
          <a:prstGeom prst="rect">
            <a:avLst/>
          </a:prstGeom>
        </p:spPr>
      </p:pic>
    </p:spTree>
    <p:extLst>
      <p:ext uri="{BB962C8B-B14F-4D97-AF65-F5344CB8AC3E}">
        <p14:creationId xmlns:p14="http://schemas.microsoft.com/office/powerpoint/2010/main" val="2665234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88956" y="475192"/>
            <a:ext cx="9605433" cy="2956983"/>
          </a:xfrm>
        </p:spPr>
        <p:txBody>
          <a:bodyPr/>
          <a:lstStyle>
            <a:lvl1pPr>
              <a:defRPr sz="3200" b="1"/>
            </a:lvl1pPr>
          </a:lstStyle>
          <a:p>
            <a:pPr lvl="0"/>
            <a:r>
              <a:rPr lang="fi-FI"/>
              <a:t>Click to edit Master text styles</a:t>
            </a:r>
            <a:endParaRPr lang="en-US"/>
          </a:p>
        </p:txBody>
      </p:sp>
    </p:spTree>
    <p:extLst>
      <p:ext uri="{BB962C8B-B14F-4D97-AF65-F5344CB8AC3E}">
        <p14:creationId xmlns:p14="http://schemas.microsoft.com/office/powerpoint/2010/main" val="80541548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216329225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5100586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de bar 1">
    <p:spTree>
      <p:nvGrpSpPr>
        <p:cNvPr id="1" name=""/>
        <p:cNvGrpSpPr/>
        <p:nvPr/>
      </p:nvGrpSpPr>
      <p:grpSpPr>
        <a:xfrm>
          <a:off x="0" y="0"/>
          <a:ext cx="0" cy="0"/>
          <a:chOff x="0" y="0"/>
          <a:chExt cx="0" cy="0"/>
        </a:xfrm>
      </p:grpSpPr>
      <p:sp>
        <p:nvSpPr>
          <p:cNvPr id="9" name="Rectangle 8"/>
          <p:cNvSpPr/>
          <p:nvPr userDrawn="1"/>
        </p:nvSpPr>
        <p:spPr>
          <a:xfrm>
            <a:off x="8139291" y="188387"/>
            <a:ext cx="3872795" cy="59753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defTabSz="457096"/>
            <a:endParaRPr lang="en-US" sz="1800">
              <a:solidFill>
                <a:prstClr val="white"/>
              </a:solidFill>
            </a:endParaRPr>
          </a:p>
        </p:txBody>
      </p:sp>
      <p:cxnSp>
        <p:nvCxnSpPr>
          <p:cNvPr id="10" name="Straight Connector 9"/>
          <p:cNvCxnSpPr/>
          <p:nvPr userDrawn="1"/>
        </p:nvCxnSpPr>
        <p:spPr>
          <a:xfrm flipH="1">
            <a:off x="8037689" y="191913"/>
            <a:ext cx="0" cy="6062133"/>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2"/>
          <p:cNvSpPr>
            <a:spLocks noGrp="1"/>
          </p:cNvSpPr>
          <p:nvPr>
            <p:ph idx="10"/>
          </p:nvPr>
        </p:nvSpPr>
        <p:spPr>
          <a:xfrm>
            <a:off x="8365080" y="451557"/>
            <a:ext cx="3386657" cy="546382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12" name="Title Placeholder 1"/>
          <p:cNvSpPr>
            <a:spLocks noGrp="1"/>
          </p:cNvSpPr>
          <p:nvPr>
            <p:ph type="title"/>
          </p:nvPr>
        </p:nvSpPr>
        <p:spPr>
          <a:xfrm>
            <a:off x="488952" y="428979"/>
            <a:ext cx="7356827" cy="609600"/>
          </a:xfrm>
          <a:prstGeom prst="rect">
            <a:avLst/>
          </a:prstGeom>
        </p:spPr>
        <p:txBody>
          <a:bodyPr vert="horz" lIns="91420" tIns="45709" rIns="91420" bIns="45709" rtlCol="0" anchor="t">
            <a:noAutofit/>
          </a:bodyPr>
          <a:lstStyle/>
          <a:p>
            <a:r>
              <a:rPr lang="fi-FI"/>
              <a:t>Click to edit Master title style</a:t>
            </a:r>
            <a:endParaRPr lang="en-US"/>
          </a:p>
        </p:txBody>
      </p:sp>
      <p:sp>
        <p:nvSpPr>
          <p:cNvPr id="13" name="Text Placeholder 2"/>
          <p:cNvSpPr>
            <a:spLocks noGrp="1"/>
          </p:cNvSpPr>
          <p:nvPr>
            <p:ph idx="1"/>
          </p:nvPr>
        </p:nvSpPr>
        <p:spPr>
          <a:xfrm>
            <a:off x="488952" y="1147234"/>
            <a:ext cx="7356827" cy="4903612"/>
          </a:xfrm>
          <a:prstGeom prst="rect">
            <a:avLst/>
          </a:prstGeom>
        </p:spPr>
        <p:txBody>
          <a:bodyPr vert="horz" lIns="91420" tIns="45709" rIns="91420" bIns="45709" rtlCol="0">
            <a:no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195859837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de bar 2">
    <p:spTree>
      <p:nvGrpSpPr>
        <p:cNvPr id="1" name=""/>
        <p:cNvGrpSpPr/>
        <p:nvPr/>
      </p:nvGrpSpPr>
      <p:grpSpPr>
        <a:xfrm>
          <a:off x="0" y="0"/>
          <a:ext cx="0" cy="0"/>
          <a:chOff x="0" y="0"/>
          <a:chExt cx="0" cy="0"/>
        </a:xfrm>
      </p:grpSpPr>
      <p:sp>
        <p:nvSpPr>
          <p:cNvPr id="7" name="Rectangle 6"/>
          <p:cNvSpPr/>
          <p:nvPr userDrawn="1"/>
        </p:nvSpPr>
        <p:spPr>
          <a:xfrm>
            <a:off x="8139291" y="188387"/>
            <a:ext cx="3872795" cy="59753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defTabSz="457096"/>
            <a:endParaRPr lang="en-US" sz="1800">
              <a:solidFill>
                <a:prstClr val="white"/>
              </a:solidFill>
            </a:endParaRPr>
          </a:p>
        </p:txBody>
      </p:sp>
      <p:cxnSp>
        <p:nvCxnSpPr>
          <p:cNvPr id="13" name="Straight Connector 12"/>
          <p:cNvCxnSpPr/>
          <p:nvPr userDrawn="1"/>
        </p:nvCxnSpPr>
        <p:spPr>
          <a:xfrm flipH="1">
            <a:off x="8037689" y="191913"/>
            <a:ext cx="0" cy="6062133"/>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a:spLocks noGrp="1"/>
          </p:cNvSpPr>
          <p:nvPr>
            <p:ph idx="10"/>
          </p:nvPr>
        </p:nvSpPr>
        <p:spPr>
          <a:xfrm>
            <a:off x="8365080" y="451557"/>
            <a:ext cx="3386657" cy="546382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17" name="Title Placeholder 1"/>
          <p:cNvSpPr>
            <a:spLocks noGrp="1"/>
          </p:cNvSpPr>
          <p:nvPr>
            <p:ph type="title"/>
          </p:nvPr>
        </p:nvSpPr>
        <p:spPr>
          <a:xfrm>
            <a:off x="488952" y="428979"/>
            <a:ext cx="7356827" cy="609600"/>
          </a:xfrm>
          <a:prstGeom prst="rect">
            <a:avLst/>
          </a:prstGeom>
        </p:spPr>
        <p:txBody>
          <a:bodyPr vert="horz" lIns="91420" tIns="45709" rIns="91420" bIns="45709" rtlCol="0" anchor="t">
            <a:noAutofit/>
          </a:bodyPr>
          <a:lstStyle/>
          <a:p>
            <a:r>
              <a:rPr lang="fi-FI"/>
              <a:t>Click to edit Master title style</a:t>
            </a:r>
            <a:endParaRPr lang="en-US"/>
          </a:p>
        </p:txBody>
      </p:sp>
      <p:sp>
        <p:nvSpPr>
          <p:cNvPr id="18" name="Text Placeholder 2"/>
          <p:cNvSpPr>
            <a:spLocks noGrp="1"/>
          </p:cNvSpPr>
          <p:nvPr>
            <p:ph idx="1"/>
          </p:nvPr>
        </p:nvSpPr>
        <p:spPr>
          <a:xfrm>
            <a:off x="488952" y="1147234"/>
            <a:ext cx="7356827" cy="4903612"/>
          </a:xfrm>
          <a:prstGeom prst="rect">
            <a:avLst/>
          </a:prstGeom>
        </p:spPr>
        <p:txBody>
          <a:bodyPr vert="horz" lIns="91420" tIns="45709" rIns="91420" bIns="45709" rtlCol="0">
            <a:no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38036960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de bar 3">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88957" y="428979"/>
            <a:ext cx="7390692" cy="609600"/>
          </a:xfrm>
          <a:prstGeom prst="rect">
            <a:avLst/>
          </a:prstGeom>
        </p:spPr>
        <p:txBody>
          <a:bodyPr vert="horz" lIns="91420" tIns="45709" rIns="91420" bIns="45709" rtlCol="0" anchor="t">
            <a:noAutofit/>
          </a:bodyPr>
          <a:lstStyle/>
          <a:p>
            <a:r>
              <a:rPr lang="fi-FI"/>
              <a:t>Click to edit Master title style</a:t>
            </a:r>
            <a:endParaRPr lang="en-US"/>
          </a:p>
        </p:txBody>
      </p:sp>
      <p:sp>
        <p:nvSpPr>
          <p:cNvPr id="13" name="Text Placeholder 2"/>
          <p:cNvSpPr>
            <a:spLocks noGrp="1"/>
          </p:cNvSpPr>
          <p:nvPr>
            <p:ph idx="1"/>
          </p:nvPr>
        </p:nvSpPr>
        <p:spPr>
          <a:xfrm>
            <a:off x="488957" y="1147234"/>
            <a:ext cx="7390692" cy="4903612"/>
          </a:xfrm>
          <a:prstGeom prst="rect">
            <a:avLst/>
          </a:prstGeom>
        </p:spPr>
        <p:txBody>
          <a:bodyPr vert="horz" lIns="91420" tIns="45709" rIns="91420" bIns="45709" rtlCol="0">
            <a:no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14" name="Rectangle 13"/>
          <p:cNvSpPr/>
          <p:nvPr userDrawn="1"/>
        </p:nvSpPr>
        <p:spPr>
          <a:xfrm>
            <a:off x="8139291" y="188387"/>
            <a:ext cx="3872795" cy="597534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defTabSz="457096"/>
            <a:endParaRPr lang="en-US" sz="1800">
              <a:solidFill>
                <a:prstClr val="white"/>
              </a:solidFill>
            </a:endParaRPr>
          </a:p>
        </p:txBody>
      </p:sp>
      <p:cxnSp>
        <p:nvCxnSpPr>
          <p:cNvPr id="15" name="Straight Connector 14"/>
          <p:cNvCxnSpPr/>
          <p:nvPr userDrawn="1"/>
        </p:nvCxnSpPr>
        <p:spPr>
          <a:xfrm flipH="1">
            <a:off x="8037689" y="191913"/>
            <a:ext cx="0" cy="6062133"/>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0"/>
          </p:nvPr>
        </p:nvSpPr>
        <p:spPr>
          <a:xfrm>
            <a:off x="8365080" y="451557"/>
            <a:ext cx="3386657" cy="546382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157495046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bar 4">
    <p:spTree>
      <p:nvGrpSpPr>
        <p:cNvPr id="1" name=""/>
        <p:cNvGrpSpPr/>
        <p:nvPr/>
      </p:nvGrpSpPr>
      <p:grpSpPr>
        <a:xfrm>
          <a:off x="0" y="0"/>
          <a:ext cx="0" cy="0"/>
          <a:chOff x="0" y="0"/>
          <a:chExt cx="0" cy="0"/>
        </a:xfrm>
      </p:grpSpPr>
      <p:sp>
        <p:nvSpPr>
          <p:cNvPr id="14" name="Rectangle 13"/>
          <p:cNvSpPr/>
          <p:nvPr userDrawn="1"/>
        </p:nvSpPr>
        <p:spPr>
          <a:xfrm>
            <a:off x="8139291" y="188387"/>
            <a:ext cx="3872795" cy="597534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defTabSz="457096"/>
            <a:endParaRPr lang="en-US" sz="1800">
              <a:solidFill>
                <a:prstClr val="white"/>
              </a:solidFill>
            </a:endParaRPr>
          </a:p>
        </p:txBody>
      </p:sp>
      <p:cxnSp>
        <p:nvCxnSpPr>
          <p:cNvPr id="15" name="Straight Connector 14"/>
          <p:cNvCxnSpPr/>
          <p:nvPr userDrawn="1"/>
        </p:nvCxnSpPr>
        <p:spPr>
          <a:xfrm flipH="1">
            <a:off x="8037689" y="191913"/>
            <a:ext cx="0" cy="6062133"/>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0"/>
          </p:nvPr>
        </p:nvSpPr>
        <p:spPr>
          <a:xfrm>
            <a:off x="8365080" y="451557"/>
            <a:ext cx="3386657" cy="546382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8" name="Title Placeholder 1"/>
          <p:cNvSpPr>
            <a:spLocks noGrp="1"/>
          </p:cNvSpPr>
          <p:nvPr>
            <p:ph type="title"/>
          </p:nvPr>
        </p:nvSpPr>
        <p:spPr>
          <a:xfrm>
            <a:off x="488952" y="428979"/>
            <a:ext cx="7356827" cy="609600"/>
          </a:xfrm>
          <a:prstGeom prst="rect">
            <a:avLst/>
          </a:prstGeom>
        </p:spPr>
        <p:txBody>
          <a:bodyPr vert="horz" lIns="91420" tIns="45709" rIns="91420" bIns="45709" rtlCol="0" anchor="t">
            <a:noAutofit/>
          </a:bodyPr>
          <a:lstStyle/>
          <a:p>
            <a:r>
              <a:rPr lang="fi-FI"/>
              <a:t>Click to edit Master title style</a:t>
            </a:r>
            <a:endParaRPr lang="en-US"/>
          </a:p>
        </p:txBody>
      </p:sp>
      <p:sp>
        <p:nvSpPr>
          <p:cNvPr id="9" name="Text Placeholder 2"/>
          <p:cNvSpPr>
            <a:spLocks noGrp="1"/>
          </p:cNvSpPr>
          <p:nvPr>
            <p:ph idx="1"/>
          </p:nvPr>
        </p:nvSpPr>
        <p:spPr>
          <a:xfrm>
            <a:off x="488952" y="1147234"/>
            <a:ext cx="7356827" cy="4903612"/>
          </a:xfrm>
          <a:prstGeom prst="rect">
            <a:avLst/>
          </a:prstGeom>
        </p:spPr>
        <p:txBody>
          <a:bodyPr vert="horz" lIns="91420" tIns="45709" rIns="91420" bIns="45709" rtlCol="0">
            <a:no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42563151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488953" y="428979"/>
            <a:ext cx="8282516" cy="609600"/>
          </a:xfrm>
          <a:prstGeom prst="rect">
            <a:avLst/>
          </a:prstGeom>
        </p:spPr>
        <p:txBody>
          <a:bodyPr vert="horz" lIns="91420" tIns="45709" rIns="91420" bIns="45709" rtlCol="0" anchor="t">
            <a:noAutofit/>
          </a:bodyPr>
          <a:lstStyle/>
          <a:p>
            <a:r>
              <a:rPr lang="fi-FI"/>
              <a:t>Click to edit Master title style</a:t>
            </a:r>
            <a:endParaRPr lang="en-US"/>
          </a:p>
        </p:txBody>
      </p:sp>
      <p:cxnSp>
        <p:nvCxnSpPr>
          <p:cNvPr id="3" name="Straight Connector 2"/>
          <p:cNvCxnSpPr/>
          <p:nvPr userDrawn="1"/>
        </p:nvCxnSpPr>
        <p:spPr>
          <a:xfrm flipH="1">
            <a:off x="6095999" y="1659466"/>
            <a:ext cx="0" cy="4605867"/>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0"/>
          </p:nvPr>
        </p:nvSpPr>
        <p:spPr>
          <a:xfrm>
            <a:off x="488955" y="1659467"/>
            <a:ext cx="5471583" cy="4368800"/>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28" name="Text Placeholder 4"/>
          <p:cNvSpPr>
            <a:spLocks noGrp="1"/>
          </p:cNvSpPr>
          <p:nvPr>
            <p:ph type="body" sz="quarter" idx="11"/>
          </p:nvPr>
        </p:nvSpPr>
        <p:spPr>
          <a:xfrm>
            <a:off x="6246289" y="1659467"/>
            <a:ext cx="5471583" cy="4368800"/>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29" name="Text Placeholder 4"/>
          <p:cNvSpPr>
            <a:spLocks noGrp="1"/>
          </p:cNvSpPr>
          <p:nvPr>
            <p:ph type="body" sz="quarter" idx="12"/>
          </p:nvPr>
        </p:nvSpPr>
        <p:spPr>
          <a:xfrm>
            <a:off x="488955" y="1147237"/>
            <a:ext cx="5471583" cy="388057"/>
          </a:xfrm>
        </p:spPr>
        <p:txBody>
          <a:bodyPr/>
          <a:lstStyle>
            <a:lvl1pPr>
              <a:defRPr b="1"/>
            </a:lvl1pPr>
            <a:lvl2pPr>
              <a:defRPr b="1"/>
            </a:lvl2pPr>
            <a:lvl3pPr>
              <a:defRPr b="1"/>
            </a:lvl3pPr>
            <a:lvl4pPr>
              <a:defRPr b="1"/>
            </a:lvl4pPr>
            <a:lvl5pPr>
              <a:defRPr b="1"/>
            </a:lvl5pPr>
          </a:lstStyle>
          <a:p>
            <a:pPr lvl="0"/>
            <a:r>
              <a:rPr lang="fi-FI"/>
              <a:t>Click to edit Master text styles</a:t>
            </a:r>
            <a:endParaRPr lang="en-US"/>
          </a:p>
        </p:txBody>
      </p:sp>
      <p:sp>
        <p:nvSpPr>
          <p:cNvPr id="30" name="Text Placeholder 4"/>
          <p:cNvSpPr>
            <a:spLocks noGrp="1"/>
          </p:cNvSpPr>
          <p:nvPr>
            <p:ph type="body" sz="quarter" idx="13"/>
          </p:nvPr>
        </p:nvSpPr>
        <p:spPr>
          <a:xfrm>
            <a:off x="6246289" y="1147237"/>
            <a:ext cx="5471583" cy="388057"/>
          </a:xfrm>
        </p:spPr>
        <p:txBody>
          <a:bodyPr/>
          <a:lstStyle>
            <a:lvl1pPr>
              <a:defRPr b="1"/>
            </a:lvl1pPr>
            <a:lvl2pPr>
              <a:defRPr b="1"/>
            </a:lvl2pPr>
            <a:lvl3pPr>
              <a:defRPr b="1"/>
            </a:lvl3pPr>
            <a:lvl4pPr>
              <a:defRPr b="1"/>
            </a:lvl4pPr>
            <a:lvl5pPr>
              <a:defRPr b="1"/>
            </a:lvl5pPr>
          </a:lstStyle>
          <a:p>
            <a:pPr lvl="0"/>
            <a:r>
              <a:rPr lang="fi-FI"/>
              <a:t>Click to edit Master text styles</a:t>
            </a:r>
            <a:endParaRPr lang="en-US"/>
          </a:p>
        </p:txBody>
      </p:sp>
    </p:spTree>
    <p:extLst>
      <p:ext uri="{BB962C8B-B14F-4D97-AF65-F5344CB8AC3E}">
        <p14:creationId xmlns:p14="http://schemas.microsoft.com/office/powerpoint/2010/main" val="122172196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Tree>
    <p:extLst>
      <p:ext uri="{BB962C8B-B14F-4D97-AF65-F5344CB8AC3E}">
        <p14:creationId xmlns:p14="http://schemas.microsoft.com/office/powerpoint/2010/main" val="38760522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44487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uomio!">
    <p:spTree>
      <p:nvGrpSpPr>
        <p:cNvPr id="1" name=""/>
        <p:cNvGrpSpPr/>
        <p:nvPr/>
      </p:nvGrpSpPr>
      <p:grpSpPr>
        <a:xfrm>
          <a:off x="0" y="0"/>
          <a:ext cx="0" cy="0"/>
          <a:chOff x="0" y="0"/>
          <a:chExt cx="0" cy="0"/>
        </a:xfrm>
      </p:grpSpPr>
      <p:sp>
        <p:nvSpPr>
          <p:cNvPr id="8" name="Rectangle 7"/>
          <p:cNvSpPr/>
          <p:nvPr userDrawn="1"/>
        </p:nvSpPr>
        <p:spPr>
          <a:xfrm>
            <a:off x="349956" y="1"/>
            <a:ext cx="440267" cy="6259688"/>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4" name="Title Placeholder 1"/>
          <p:cNvSpPr>
            <a:spLocks noGrp="1"/>
          </p:cNvSpPr>
          <p:nvPr>
            <p:ph type="title"/>
          </p:nvPr>
        </p:nvSpPr>
        <p:spPr>
          <a:xfrm>
            <a:off x="1132422" y="428979"/>
            <a:ext cx="8282516" cy="609600"/>
          </a:xfrm>
          <a:prstGeom prst="rect">
            <a:avLst/>
          </a:prstGeom>
        </p:spPr>
        <p:txBody>
          <a:bodyPr vert="horz" lIns="91420" tIns="45709" rIns="91420" bIns="45709" rtlCol="0" anchor="t">
            <a:noAutofit/>
          </a:bodyPr>
          <a:lstStyle/>
          <a:p>
            <a:r>
              <a:rPr lang="fi-FI"/>
              <a:t>Click to edit Master title style</a:t>
            </a:r>
            <a:endParaRPr lang="en-US"/>
          </a:p>
        </p:txBody>
      </p:sp>
      <p:pic>
        <p:nvPicPr>
          <p:cNvPr id="6" name="Picture 5" descr="03 Huomi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8017" y="346626"/>
            <a:ext cx="691955" cy="691955"/>
          </a:xfrm>
          <a:prstGeom prst="rect">
            <a:avLst/>
          </a:prstGeom>
        </p:spPr>
      </p:pic>
      <p:sp>
        <p:nvSpPr>
          <p:cNvPr id="7" name="TextBox 6"/>
          <p:cNvSpPr txBox="1"/>
          <p:nvPr userDrawn="1"/>
        </p:nvSpPr>
        <p:spPr>
          <a:xfrm rot="16200000">
            <a:off x="-1941686" y="3507829"/>
            <a:ext cx="5034843" cy="276977"/>
          </a:xfrm>
          <a:prstGeom prst="rect">
            <a:avLst/>
          </a:prstGeom>
          <a:noFill/>
        </p:spPr>
        <p:txBody>
          <a:bodyPr wrap="square" lIns="91420" tIns="45709" rIns="91420" bIns="45709" rtlCol="0">
            <a:spAutoFit/>
          </a:bodyPr>
          <a:lstStyle/>
          <a:p>
            <a:pPr algn="r" defTabSz="457096"/>
            <a:r>
              <a:rPr lang="en-US" sz="1200">
                <a:solidFill>
                  <a:prstClr val="white"/>
                </a:solidFill>
              </a:rPr>
              <a:t>H U O M I O I T A   V A N K I L A S T A </a:t>
            </a:r>
          </a:p>
        </p:txBody>
      </p:sp>
      <p:sp>
        <p:nvSpPr>
          <p:cNvPr id="9" name="Rectangle 8"/>
          <p:cNvSpPr/>
          <p:nvPr userDrawn="1"/>
        </p:nvSpPr>
        <p:spPr>
          <a:xfrm>
            <a:off x="349956" y="1038582"/>
            <a:ext cx="440267" cy="90315"/>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1" name="Text Placeholder 10"/>
          <p:cNvSpPr>
            <a:spLocks noGrp="1"/>
          </p:cNvSpPr>
          <p:nvPr>
            <p:ph type="body" sz="quarter" idx="10"/>
          </p:nvPr>
        </p:nvSpPr>
        <p:spPr>
          <a:xfrm>
            <a:off x="1132422" y="1128186"/>
            <a:ext cx="8282516" cy="4889500"/>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93582448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Huomio!">
    <p:spTree>
      <p:nvGrpSpPr>
        <p:cNvPr id="1" name=""/>
        <p:cNvGrpSpPr/>
        <p:nvPr/>
      </p:nvGrpSpPr>
      <p:grpSpPr>
        <a:xfrm>
          <a:off x="0" y="0"/>
          <a:ext cx="0" cy="0"/>
          <a:chOff x="0" y="0"/>
          <a:chExt cx="0" cy="0"/>
        </a:xfrm>
      </p:grpSpPr>
      <p:sp>
        <p:nvSpPr>
          <p:cNvPr id="8" name="Rectangle 7"/>
          <p:cNvSpPr/>
          <p:nvPr userDrawn="1"/>
        </p:nvSpPr>
        <p:spPr>
          <a:xfrm>
            <a:off x="349956" y="1"/>
            <a:ext cx="440267" cy="6259688"/>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4" name="Title Placeholder 1"/>
          <p:cNvSpPr>
            <a:spLocks noGrp="1"/>
          </p:cNvSpPr>
          <p:nvPr>
            <p:ph type="title"/>
          </p:nvPr>
        </p:nvSpPr>
        <p:spPr>
          <a:xfrm>
            <a:off x="1132422" y="428979"/>
            <a:ext cx="8282516" cy="609600"/>
          </a:xfrm>
          <a:prstGeom prst="rect">
            <a:avLst/>
          </a:prstGeom>
        </p:spPr>
        <p:txBody>
          <a:bodyPr vert="horz" lIns="91420" tIns="45709" rIns="91420" bIns="45709" rtlCol="0" anchor="t">
            <a:noAutofit/>
          </a:bodyPr>
          <a:lstStyle/>
          <a:p>
            <a:r>
              <a:rPr lang="fi-FI"/>
              <a:t>Click to edit Master title style</a:t>
            </a:r>
            <a:endParaRPr lang="en-US"/>
          </a:p>
        </p:txBody>
      </p:sp>
      <p:pic>
        <p:nvPicPr>
          <p:cNvPr id="6" name="Picture 5" descr="03 Huomi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8017" y="346626"/>
            <a:ext cx="691955" cy="691955"/>
          </a:xfrm>
          <a:prstGeom prst="rect">
            <a:avLst/>
          </a:prstGeom>
        </p:spPr>
      </p:pic>
      <p:sp>
        <p:nvSpPr>
          <p:cNvPr id="7" name="TextBox 6"/>
          <p:cNvSpPr txBox="1"/>
          <p:nvPr userDrawn="1"/>
        </p:nvSpPr>
        <p:spPr>
          <a:xfrm rot="16200000">
            <a:off x="-711198" y="2277343"/>
            <a:ext cx="2573867" cy="276977"/>
          </a:xfrm>
          <a:prstGeom prst="rect">
            <a:avLst/>
          </a:prstGeom>
          <a:noFill/>
        </p:spPr>
        <p:txBody>
          <a:bodyPr wrap="square" lIns="91420" tIns="45709" rIns="91420" bIns="45709" rtlCol="0">
            <a:spAutoFit/>
          </a:bodyPr>
          <a:lstStyle/>
          <a:p>
            <a:pPr algn="r" defTabSz="457096"/>
            <a:r>
              <a:rPr lang="en-US" sz="1200">
                <a:solidFill>
                  <a:prstClr val="white"/>
                </a:solidFill>
              </a:rPr>
              <a:t>T A U S T A A </a:t>
            </a:r>
          </a:p>
        </p:txBody>
      </p:sp>
      <p:sp>
        <p:nvSpPr>
          <p:cNvPr id="9" name="Rectangle 8"/>
          <p:cNvSpPr/>
          <p:nvPr userDrawn="1"/>
        </p:nvSpPr>
        <p:spPr>
          <a:xfrm>
            <a:off x="349956" y="1038582"/>
            <a:ext cx="440267" cy="90315"/>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1" name="Text Placeholder 10"/>
          <p:cNvSpPr>
            <a:spLocks noGrp="1"/>
          </p:cNvSpPr>
          <p:nvPr>
            <p:ph type="body" sz="quarter" idx="10"/>
          </p:nvPr>
        </p:nvSpPr>
        <p:spPr>
          <a:xfrm>
            <a:off x="1132422" y="1128186"/>
            <a:ext cx="8282516" cy="4889500"/>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31393270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imenpide-ehdotus">
    <p:spTree>
      <p:nvGrpSpPr>
        <p:cNvPr id="1" name=""/>
        <p:cNvGrpSpPr/>
        <p:nvPr/>
      </p:nvGrpSpPr>
      <p:grpSpPr>
        <a:xfrm>
          <a:off x="0" y="0"/>
          <a:ext cx="0" cy="0"/>
          <a:chOff x="0" y="0"/>
          <a:chExt cx="0" cy="0"/>
        </a:xfrm>
      </p:grpSpPr>
      <p:sp>
        <p:nvSpPr>
          <p:cNvPr id="8" name="Rectangle 7"/>
          <p:cNvSpPr/>
          <p:nvPr userDrawn="1"/>
        </p:nvSpPr>
        <p:spPr>
          <a:xfrm>
            <a:off x="349956" y="1"/>
            <a:ext cx="440267" cy="625968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0" name="TextBox 9"/>
          <p:cNvSpPr txBox="1"/>
          <p:nvPr userDrawn="1"/>
        </p:nvSpPr>
        <p:spPr>
          <a:xfrm rot="16200000">
            <a:off x="-1989663" y="3555806"/>
            <a:ext cx="5130797" cy="276977"/>
          </a:xfrm>
          <a:prstGeom prst="rect">
            <a:avLst/>
          </a:prstGeom>
          <a:noFill/>
        </p:spPr>
        <p:txBody>
          <a:bodyPr wrap="square" lIns="91420" tIns="45709" rIns="91420" bIns="45709" rtlCol="0">
            <a:spAutoFit/>
          </a:bodyPr>
          <a:lstStyle/>
          <a:p>
            <a:pPr algn="r" defTabSz="457096"/>
            <a:r>
              <a:rPr lang="en-US" sz="1200">
                <a:solidFill>
                  <a:prstClr val="white"/>
                </a:solidFill>
              </a:rPr>
              <a:t>T O I M E N P I D E - E H D O T U S</a:t>
            </a:r>
          </a:p>
        </p:txBody>
      </p:sp>
      <p:pic>
        <p:nvPicPr>
          <p:cNvPr id="11" name="Picture 10" descr="03 Toimenpid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6728" y="339571"/>
            <a:ext cx="699008" cy="699008"/>
          </a:xfrm>
          <a:prstGeom prst="rect">
            <a:avLst/>
          </a:prstGeom>
        </p:spPr>
      </p:pic>
      <p:sp>
        <p:nvSpPr>
          <p:cNvPr id="14" name="Title Placeholder 1"/>
          <p:cNvSpPr>
            <a:spLocks noGrp="1"/>
          </p:cNvSpPr>
          <p:nvPr>
            <p:ph type="title"/>
          </p:nvPr>
        </p:nvSpPr>
        <p:spPr>
          <a:xfrm>
            <a:off x="1132422" y="428979"/>
            <a:ext cx="8282516" cy="609600"/>
          </a:xfrm>
          <a:prstGeom prst="rect">
            <a:avLst/>
          </a:prstGeom>
        </p:spPr>
        <p:txBody>
          <a:bodyPr vert="horz" lIns="91420" tIns="45709" rIns="91420" bIns="45709" rtlCol="0" anchor="t">
            <a:noAutofit/>
          </a:bodyPr>
          <a:lstStyle/>
          <a:p>
            <a:r>
              <a:rPr lang="fi-FI"/>
              <a:t>Click to edit Master title style</a:t>
            </a:r>
            <a:endParaRPr lang="en-US"/>
          </a:p>
        </p:txBody>
      </p:sp>
      <p:sp>
        <p:nvSpPr>
          <p:cNvPr id="3" name="Rectangle 2"/>
          <p:cNvSpPr/>
          <p:nvPr userDrawn="1"/>
        </p:nvSpPr>
        <p:spPr>
          <a:xfrm>
            <a:off x="349956" y="1038582"/>
            <a:ext cx="440267" cy="90315"/>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6" name="Text Placeholder 15"/>
          <p:cNvSpPr>
            <a:spLocks noGrp="1"/>
          </p:cNvSpPr>
          <p:nvPr>
            <p:ph type="body" sz="quarter" idx="10"/>
          </p:nvPr>
        </p:nvSpPr>
        <p:spPr>
          <a:xfrm>
            <a:off x="1132422" y="1128184"/>
            <a:ext cx="8282516" cy="4967816"/>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413547350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bar 1">
    <p:spTree>
      <p:nvGrpSpPr>
        <p:cNvPr id="1" name=""/>
        <p:cNvGrpSpPr/>
        <p:nvPr/>
      </p:nvGrpSpPr>
      <p:grpSpPr>
        <a:xfrm>
          <a:off x="0" y="0"/>
          <a:ext cx="0" cy="0"/>
          <a:chOff x="0" y="0"/>
          <a:chExt cx="0" cy="0"/>
        </a:xfrm>
      </p:grpSpPr>
      <p:sp>
        <p:nvSpPr>
          <p:cNvPr id="9" name="Rectangle 8"/>
          <p:cNvSpPr/>
          <p:nvPr userDrawn="1"/>
        </p:nvSpPr>
        <p:spPr>
          <a:xfrm>
            <a:off x="8139291" y="188387"/>
            <a:ext cx="3872795" cy="59753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defTabSz="457096"/>
            <a:endParaRPr lang="en-US" sz="1800">
              <a:solidFill>
                <a:prstClr val="white"/>
              </a:solidFill>
            </a:endParaRPr>
          </a:p>
        </p:txBody>
      </p:sp>
      <p:cxnSp>
        <p:nvCxnSpPr>
          <p:cNvPr id="10" name="Straight Connector 9"/>
          <p:cNvCxnSpPr/>
          <p:nvPr userDrawn="1"/>
        </p:nvCxnSpPr>
        <p:spPr>
          <a:xfrm flipH="1">
            <a:off x="8037689" y="191913"/>
            <a:ext cx="0" cy="6062133"/>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2"/>
          <p:cNvSpPr>
            <a:spLocks noGrp="1"/>
          </p:cNvSpPr>
          <p:nvPr>
            <p:ph idx="10"/>
          </p:nvPr>
        </p:nvSpPr>
        <p:spPr>
          <a:xfrm>
            <a:off x="8365082" y="451557"/>
            <a:ext cx="3386657" cy="546382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12" name="Title Placeholder 1"/>
          <p:cNvSpPr>
            <a:spLocks noGrp="1"/>
          </p:cNvSpPr>
          <p:nvPr>
            <p:ph type="title"/>
          </p:nvPr>
        </p:nvSpPr>
        <p:spPr>
          <a:xfrm>
            <a:off x="488952" y="428979"/>
            <a:ext cx="7356827" cy="609600"/>
          </a:xfrm>
          <a:prstGeom prst="rect">
            <a:avLst/>
          </a:prstGeom>
        </p:spPr>
        <p:txBody>
          <a:bodyPr vert="horz" lIns="91420" tIns="45709" rIns="91420" bIns="45709" rtlCol="0" anchor="t">
            <a:noAutofit/>
          </a:bodyPr>
          <a:lstStyle/>
          <a:p>
            <a:r>
              <a:rPr lang="fi-FI"/>
              <a:t>Click to edit Master title style</a:t>
            </a:r>
            <a:endParaRPr lang="en-US"/>
          </a:p>
        </p:txBody>
      </p:sp>
      <p:sp>
        <p:nvSpPr>
          <p:cNvPr id="13" name="Text Placeholder 2"/>
          <p:cNvSpPr>
            <a:spLocks noGrp="1"/>
          </p:cNvSpPr>
          <p:nvPr>
            <p:ph idx="1"/>
          </p:nvPr>
        </p:nvSpPr>
        <p:spPr>
          <a:xfrm>
            <a:off x="488952" y="1147234"/>
            <a:ext cx="7356827" cy="4903612"/>
          </a:xfrm>
          <a:prstGeom prst="rect">
            <a:avLst/>
          </a:prstGeom>
        </p:spPr>
        <p:txBody>
          <a:bodyPr vert="horz" lIns="91420" tIns="45709" rIns="91420" bIns="45709" rtlCol="0">
            <a:no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296414269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oimenpide-ehdotus">
    <p:spTree>
      <p:nvGrpSpPr>
        <p:cNvPr id="1" name=""/>
        <p:cNvGrpSpPr/>
        <p:nvPr/>
      </p:nvGrpSpPr>
      <p:grpSpPr>
        <a:xfrm>
          <a:off x="0" y="0"/>
          <a:ext cx="0" cy="0"/>
          <a:chOff x="0" y="0"/>
          <a:chExt cx="0" cy="0"/>
        </a:xfrm>
      </p:grpSpPr>
      <p:sp>
        <p:nvSpPr>
          <p:cNvPr id="8" name="Rectangle 7"/>
          <p:cNvSpPr/>
          <p:nvPr userDrawn="1"/>
        </p:nvSpPr>
        <p:spPr>
          <a:xfrm>
            <a:off x="349956" y="1"/>
            <a:ext cx="440267" cy="625968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0" name="TextBox 9"/>
          <p:cNvSpPr txBox="1"/>
          <p:nvPr userDrawn="1"/>
        </p:nvSpPr>
        <p:spPr>
          <a:xfrm rot="16200000">
            <a:off x="-1989663" y="3555806"/>
            <a:ext cx="5130797" cy="276977"/>
          </a:xfrm>
          <a:prstGeom prst="rect">
            <a:avLst/>
          </a:prstGeom>
          <a:noFill/>
        </p:spPr>
        <p:txBody>
          <a:bodyPr wrap="square" lIns="91420" tIns="45709" rIns="91420" bIns="45709" rtlCol="0">
            <a:spAutoFit/>
          </a:bodyPr>
          <a:lstStyle/>
          <a:p>
            <a:pPr algn="r" defTabSz="457096"/>
            <a:r>
              <a:rPr lang="en-US" sz="1200">
                <a:solidFill>
                  <a:prstClr val="white"/>
                </a:solidFill>
              </a:rPr>
              <a:t>B E N C H M A R K  </a:t>
            </a:r>
          </a:p>
        </p:txBody>
      </p:sp>
      <p:pic>
        <p:nvPicPr>
          <p:cNvPr id="11" name="Picture 10" descr="03 Toimenpid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6728" y="339571"/>
            <a:ext cx="699008" cy="699008"/>
          </a:xfrm>
          <a:prstGeom prst="rect">
            <a:avLst/>
          </a:prstGeom>
        </p:spPr>
      </p:pic>
      <p:sp>
        <p:nvSpPr>
          <p:cNvPr id="14" name="Title Placeholder 1"/>
          <p:cNvSpPr>
            <a:spLocks noGrp="1"/>
          </p:cNvSpPr>
          <p:nvPr>
            <p:ph type="title"/>
          </p:nvPr>
        </p:nvSpPr>
        <p:spPr>
          <a:xfrm>
            <a:off x="1132422" y="428979"/>
            <a:ext cx="8282516" cy="609600"/>
          </a:xfrm>
          <a:prstGeom prst="rect">
            <a:avLst/>
          </a:prstGeom>
        </p:spPr>
        <p:txBody>
          <a:bodyPr vert="horz" lIns="91420" tIns="45709" rIns="91420" bIns="45709" rtlCol="0" anchor="t">
            <a:noAutofit/>
          </a:bodyPr>
          <a:lstStyle/>
          <a:p>
            <a:r>
              <a:rPr lang="fi-FI"/>
              <a:t>Click to edit Master title style</a:t>
            </a:r>
            <a:endParaRPr lang="en-US"/>
          </a:p>
        </p:txBody>
      </p:sp>
      <p:sp>
        <p:nvSpPr>
          <p:cNvPr id="3" name="Rectangle 2"/>
          <p:cNvSpPr/>
          <p:nvPr userDrawn="1"/>
        </p:nvSpPr>
        <p:spPr>
          <a:xfrm>
            <a:off x="349956" y="1038582"/>
            <a:ext cx="440267" cy="90315"/>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6" name="Text Placeholder 15"/>
          <p:cNvSpPr>
            <a:spLocks noGrp="1"/>
          </p:cNvSpPr>
          <p:nvPr>
            <p:ph type="body" sz="quarter" idx="10"/>
          </p:nvPr>
        </p:nvSpPr>
        <p:spPr>
          <a:xfrm>
            <a:off x="1132422" y="1128184"/>
            <a:ext cx="8282516" cy="4967816"/>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297455232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edonkulku vankilassa">
    <p:spTree>
      <p:nvGrpSpPr>
        <p:cNvPr id="1" name=""/>
        <p:cNvGrpSpPr/>
        <p:nvPr/>
      </p:nvGrpSpPr>
      <p:grpSpPr>
        <a:xfrm>
          <a:off x="0" y="0"/>
          <a:ext cx="0" cy="0"/>
          <a:chOff x="0" y="0"/>
          <a:chExt cx="0" cy="0"/>
        </a:xfrm>
      </p:grpSpPr>
      <p:sp>
        <p:nvSpPr>
          <p:cNvPr id="6" name="Title 1"/>
          <p:cNvSpPr>
            <a:spLocks noGrp="1"/>
          </p:cNvSpPr>
          <p:nvPr>
            <p:ph type="title"/>
          </p:nvPr>
        </p:nvSpPr>
        <p:spPr>
          <a:xfrm>
            <a:off x="488952" y="428979"/>
            <a:ext cx="7921272" cy="609600"/>
          </a:xfrm>
        </p:spPr>
        <p:txBody>
          <a:bodyPr/>
          <a:lstStyle/>
          <a:p>
            <a:r>
              <a:rPr lang="fi-FI"/>
              <a:t>Click to edit Master title style</a:t>
            </a:r>
            <a:endParaRPr lang="en-US"/>
          </a:p>
        </p:txBody>
      </p:sp>
      <p:sp>
        <p:nvSpPr>
          <p:cNvPr id="7" name="Content Placeholder 2"/>
          <p:cNvSpPr>
            <a:spLocks noGrp="1"/>
          </p:cNvSpPr>
          <p:nvPr>
            <p:ph idx="1"/>
          </p:nvPr>
        </p:nvSpPr>
        <p:spPr>
          <a:xfrm>
            <a:off x="488952" y="1147234"/>
            <a:ext cx="7921272" cy="4903612"/>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8" name="Rounded Rectangle 7"/>
          <p:cNvSpPr/>
          <p:nvPr userDrawn="1"/>
        </p:nvSpPr>
        <p:spPr>
          <a:xfrm>
            <a:off x="8511829" y="428983"/>
            <a:ext cx="3420532" cy="936977"/>
          </a:xfrm>
          <a:prstGeom prst="roundRect">
            <a:avLst>
              <a:gd name="adj" fmla="val 10342"/>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1" name="TextBox 10"/>
          <p:cNvSpPr txBox="1"/>
          <p:nvPr userDrawn="1"/>
        </p:nvSpPr>
        <p:spPr>
          <a:xfrm>
            <a:off x="8511824" y="471175"/>
            <a:ext cx="2686755" cy="584753"/>
          </a:xfrm>
          <a:prstGeom prst="rect">
            <a:avLst/>
          </a:prstGeom>
          <a:noFill/>
        </p:spPr>
        <p:txBody>
          <a:bodyPr wrap="square" lIns="91420" tIns="45709" rIns="91420" bIns="45709" rtlCol="0">
            <a:spAutoFit/>
          </a:bodyPr>
          <a:lstStyle/>
          <a:p>
            <a:pPr algn="r" defTabSz="457096"/>
            <a:r>
              <a:rPr lang="fi-FI" sz="1000">
                <a:solidFill>
                  <a:srgbClr val="FFFFFF"/>
                </a:solidFill>
              </a:rPr>
              <a:t>Toimintaympäristö </a:t>
            </a:r>
            <a:br>
              <a:rPr lang="fi-FI" sz="1000">
                <a:solidFill>
                  <a:srgbClr val="FFFFFF"/>
                </a:solidFill>
              </a:rPr>
            </a:br>
            <a:r>
              <a:rPr lang="fi-FI" sz="1000">
                <a:solidFill>
                  <a:srgbClr val="FFFFFF"/>
                </a:solidFill>
              </a:rPr>
              <a:t>ja vuorovaikutus</a:t>
            </a:r>
          </a:p>
          <a:p>
            <a:pPr algn="r" defTabSz="457096"/>
            <a:r>
              <a:rPr lang="fi-FI" sz="1200" b="1">
                <a:solidFill>
                  <a:srgbClr val="FFFFFF"/>
                </a:solidFill>
              </a:rPr>
              <a:t>Tiedonkulku vankilassa</a:t>
            </a:r>
          </a:p>
        </p:txBody>
      </p:sp>
      <p:pic>
        <p:nvPicPr>
          <p:cNvPr id="15" name="Picture 14" descr="02 Viestintä.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8577" y="154522"/>
            <a:ext cx="881243" cy="873601"/>
          </a:xfrm>
          <a:prstGeom prst="rect">
            <a:avLst/>
          </a:prstGeom>
        </p:spPr>
      </p:pic>
    </p:spTree>
    <p:extLst>
      <p:ext uri="{BB962C8B-B14F-4D97-AF65-F5344CB8AC3E}">
        <p14:creationId xmlns:p14="http://schemas.microsoft.com/office/powerpoint/2010/main" val="402977635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artijat ja lähityö">
    <p:spTree>
      <p:nvGrpSpPr>
        <p:cNvPr id="1" name=""/>
        <p:cNvGrpSpPr/>
        <p:nvPr/>
      </p:nvGrpSpPr>
      <p:grpSpPr>
        <a:xfrm>
          <a:off x="0" y="0"/>
          <a:ext cx="0" cy="0"/>
          <a:chOff x="0" y="0"/>
          <a:chExt cx="0" cy="0"/>
        </a:xfrm>
      </p:grpSpPr>
      <p:sp>
        <p:nvSpPr>
          <p:cNvPr id="8" name="Title 1"/>
          <p:cNvSpPr>
            <a:spLocks noGrp="1"/>
          </p:cNvSpPr>
          <p:nvPr>
            <p:ph type="title"/>
          </p:nvPr>
        </p:nvSpPr>
        <p:spPr>
          <a:xfrm>
            <a:off x="488953" y="428979"/>
            <a:ext cx="8282516" cy="609600"/>
          </a:xfrm>
        </p:spPr>
        <p:txBody>
          <a:bodyPr/>
          <a:lstStyle/>
          <a:p>
            <a:r>
              <a:rPr lang="fi-FI"/>
              <a:t>Click to edit Master title style</a:t>
            </a:r>
            <a:endParaRPr lang="en-US"/>
          </a:p>
        </p:txBody>
      </p:sp>
      <p:sp>
        <p:nvSpPr>
          <p:cNvPr id="10" name="Content Placeholder 2"/>
          <p:cNvSpPr>
            <a:spLocks noGrp="1"/>
          </p:cNvSpPr>
          <p:nvPr>
            <p:ph idx="1"/>
          </p:nvPr>
        </p:nvSpPr>
        <p:spPr>
          <a:xfrm>
            <a:off x="488953" y="1147234"/>
            <a:ext cx="8282516" cy="4903612"/>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11" name="Rounded Rectangle 10"/>
          <p:cNvSpPr/>
          <p:nvPr userDrawn="1"/>
        </p:nvSpPr>
        <p:spPr>
          <a:xfrm>
            <a:off x="9008538" y="428983"/>
            <a:ext cx="2923823" cy="936977"/>
          </a:xfrm>
          <a:prstGeom prst="roundRect">
            <a:avLst>
              <a:gd name="adj" fmla="val 10342"/>
            </a:avLst>
          </a:prstGeom>
          <a:solidFill>
            <a:srgbClr val="7392A1"/>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13" name="TextBox 12"/>
          <p:cNvSpPr txBox="1"/>
          <p:nvPr userDrawn="1"/>
        </p:nvSpPr>
        <p:spPr>
          <a:xfrm>
            <a:off x="9200445" y="471175"/>
            <a:ext cx="1998135" cy="584753"/>
          </a:xfrm>
          <a:prstGeom prst="rect">
            <a:avLst/>
          </a:prstGeom>
          <a:noFill/>
        </p:spPr>
        <p:txBody>
          <a:bodyPr wrap="square" lIns="91420" tIns="45709" rIns="91420" bIns="45709" rtlCol="0">
            <a:spAutoFit/>
          </a:bodyPr>
          <a:lstStyle/>
          <a:p>
            <a:pPr algn="r" defTabSz="457096"/>
            <a:r>
              <a:rPr lang="fi-FI" sz="1000">
                <a:solidFill>
                  <a:srgbClr val="FFFFFF"/>
                </a:solidFill>
              </a:rPr>
              <a:t>Toimintaympäristö </a:t>
            </a:r>
            <a:br>
              <a:rPr lang="fi-FI" sz="1000">
                <a:solidFill>
                  <a:srgbClr val="FFFFFF"/>
                </a:solidFill>
              </a:rPr>
            </a:br>
            <a:r>
              <a:rPr lang="fi-FI" sz="1000">
                <a:solidFill>
                  <a:srgbClr val="FFFFFF"/>
                </a:solidFill>
              </a:rPr>
              <a:t>ja vuorovaikutus</a:t>
            </a:r>
          </a:p>
          <a:p>
            <a:pPr algn="r" defTabSz="457096"/>
            <a:r>
              <a:rPr lang="fi-FI" sz="1200" b="1">
                <a:solidFill>
                  <a:srgbClr val="FFFFFF"/>
                </a:solidFill>
              </a:rPr>
              <a:t>Vartijat ja lähityö</a:t>
            </a:r>
          </a:p>
        </p:txBody>
      </p:sp>
      <p:pic>
        <p:nvPicPr>
          <p:cNvPr id="14" name="Picture 13" descr="02 Suhd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237065" y="160493"/>
            <a:ext cx="842755" cy="850192"/>
          </a:xfrm>
          <a:prstGeom prst="rect">
            <a:avLst/>
          </a:prstGeom>
        </p:spPr>
      </p:pic>
    </p:spTree>
    <p:extLst>
      <p:ext uri="{BB962C8B-B14F-4D97-AF65-F5344CB8AC3E}">
        <p14:creationId xmlns:p14="http://schemas.microsoft.com/office/powerpoint/2010/main" val="329272792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lat">
    <p:spTree>
      <p:nvGrpSpPr>
        <p:cNvPr id="1" name=""/>
        <p:cNvGrpSpPr/>
        <p:nvPr/>
      </p:nvGrpSpPr>
      <p:grpSpPr>
        <a:xfrm>
          <a:off x="0" y="0"/>
          <a:ext cx="0" cy="0"/>
          <a:chOff x="0" y="0"/>
          <a:chExt cx="0" cy="0"/>
        </a:xfrm>
      </p:grpSpPr>
      <p:sp>
        <p:nvSpPr>
          <p:cNvPr id="9" name="Rounded Rectangle 8"/>
          <p:cNvSpPr/>
          <p:nvPr userDrawn="1"/>
        </p:nvSpPr>
        <p:spPr>
          <a:xfrm>
            <a:off x="9347205" y="428983"/>
            <a:ext cx="2585156" cy="936977"/>
          </a:xfrm>
          <a:prstGeom prst="roundRect">
            <a:avLst>
              <a:gd name="adj" fmla="val 10342"/>
            </a:avLst>
          </a:prstGeom>
          <a:solidFill>
            <a:srgbClr val="578236"/>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defTabSz="457096"/>
            <a:endParaRPr lang="en-US" sz="1800">
              <a:solidFill>
                <a:prstClr val="white"/>
              </a:solidFill>
            </a:endParaRPr>
          </a:p>
        </p:txBody>
      </p:sp>
      <p:sp>
        <p:nvSpPr>
          <p:cNvPr id="2" name="Title 1"/>
          <p:cNvSpPr>
            <a:spLocks noGrp="1"/>
          </p:cNvSpPr>
          <p:nvPr>
            <p:ph type="title"/>
          </p:nvPr>
        </p:nvSpPr>
        <p:spPr/>
        <p:txBody>
          <a:bodyPr/>
          <a:lstStyle/>
          <a:p>
            <a:r>
              <a:rPr lang="fi-FI"/>
              <a:t>Click to edit Master title style</a:t>
            </a:r>
            <a:endParaRPr lang="en-US"/>
          </a:p>
        </p:txBody>
      </p:sp>
      <p:sp>
        <p:nvSpPr>
          <p:cNvPr id="4" name="Content Placeholder 2"/>
          <p:cNvSpPr>
            <a:spLocks noGrp="1"/>
          </p:cNvSpPr>
          <p:nvPr>
            <p:ph idx="1"/>
          </p:nvPr>
        </p:nvSpPr>
        <p:spPr>
          <a:xfrm>
            <a:off x="488953" y="1147234"/>
            <a:ext cx="8282516" cy="4903612"/>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pic>
        <p:nvPicPr>
          <p:cNvPr id="5" name="Picture 4" descr="02 Tilat.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8580" y="154517"/>
            <a:ext cx="858664" cy="856168"/>
          </a:xfrm>
          <a:prstGeom prst="rect">
            <a:avLst/>
          </a:prstGeom>
        </p:spPr>
      </p:pic>
      <p:sp>
        <p:nvSpPr>
          <p:cNvPr id="6" name="TextBox 5"/>
          <p:cNvSpPr txBox="1"/>
          <p:nvPr userDrawn="1"/>
        </p:nvSpPr>
        <p:spPr>
          <a:xfrm>
            <a:off x="9200445" y="471175"/>
            <a:ext cx="1998135" cy="584753"/>
          </a:xfrm>
          <a:prstGeom prst="rect">
            <a:avLst/>
          </a:prstGeom>
          <a:noFill/>
        </p:spPr>
        <p:txBody>
          <a:bodyPr wrap="square" lIns="91420" tIns="45709" rIns="91420" bIns="45709" rtlCol="0">
            <a:spAutoFit/>
          </a:bodyPr>
          <a:lstStyle/>
          <a:p>
            <a:pPr algn="r" defTabSz="457096"/>
            <a:r>
              <a:rPr lang="fi-FI" sz="1000">
                <a:solidFill>
                  <a:srgbClr val="FFFFFF"/>
                </a:solidFill>
              </a:rPr>
              <a:t>Toimintaympäristö </a:t>
            </a:r>
            <a:br>
              <a:rPr lang="fi-FI" sz="1000">
                <a:solidFill>
                  <a:srgbClr val="FFFFFF"/>
                </a:solidFill>
              </a:rPr>
            </a:br>
            <a:r>
              <a:rPr lang="fi-FI" sz="1000">
                <a:solidFill>
                  <a:srgbClr val="FFFFFF"/>
                </a:solidFill>
              </a:rPr>
              <a:t>ja vuorovaikutus</a:t>
            </a:r>
          </a:p>
          <a:p>
            <a:pPr algn="r" defTabSz="457096"/>
            <a:r>
              <a:rPr lang="fi-FI" sz="1200" b="1">
                <a:solidFill>
                  <a:srgbClr val="FFFFFF"/>
                </a:solidFill>
              </a:rPr>
              <a:t>Tilat</a:t>
            </a:r>
          </a:p>
        </p:txBody>
      </p:sp>
    </p:spTree>
    <p:extLst>
      <p:ext uri="{BB962C8B-B14F-4D97-AF65-F5344CB8AC3E}">
        <p14:creationId xmlns:p14="http://schemas.microsoft.com/office/powerpoint/2010/main" val="57333744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a:xfrm>
            <a:off x="838200" y="6356351"/>
            <a:ext cx="2743200" cy="365125"/>
          </a:xfrm>
          <a:prstGeom prst="rect">
            <a:avLst/>
          </a:prstGeom>
        </p:spPr>
        <p:txBody>
          <a:bodyPr lIns="91438" tIns="45719" rIns="91438" bIns="45719"/>
          <a:lstStyle/>
          <a:p>
            <a:pPr defTabSz="914377"/>
            <a:fld id="{028BF296-BC47-5442-8D28-BC7C00EF63FD}" type="datetimeFigureOut">
              <a:rPr lang="fi-FI" sz="1900" smtClean="0">
                <a:solidFill>
                  <a:prstClr val="black"/>
                </a:solidFill>
                <a:latin typeface="Calibri"/>
              </a:rPr>
              <a:pPr defTabSz="914377"/>
              <a:t>9.4.2019</a:t>
            </a:fld>
            <a:endParaRPr lang="fi-FI" sz="1900">
              <a:solidFill>
                <a:prstClr val="black"/>
              </a:solidFill>
              <a:latin typeface="Calibri"/>
            </a:endParaRPr>
          </a:p>
        </p:txBody>
      </p:sp>
      <p:sp>
        <p:nvSpPr>
          <p:cNvPr id="3" name="Alatunnisteen paikkamerkki 2"/>
          <p:cNvSpPr>
            <a:spLocks noGrp="1"/>
          </p:cNvSpPr>
          <p:nvPr>
            <p:ph type="ftr" sz="quarter" idx="11"/>
          </p:nvPr>
        </p:nvSpPr>
        <p:spPr>
          <a:xfrm>
            <a:off x="4038600" y="6356351"/>
            <a:ext cx="4114800" cy="365125"/>
          </a:xfrm>
          <a:prstGeom prst="rect">
            <a:avLst/>
          </a:prstGeom>
        </p:spPr>
        <p:txBody>
          <a:bodyPr lIns="91438" tIns="45719" rIns="91438" bIns="45719"/>
          <a:lstStyle/>
          <a:p>
            <a:pPr defTabSz="914377"/>
            <a:endParaRPr lang="fi-FI" sz="1900">
              <a:solidFill>
                <a:prstClr val="black"/>
              </a:solidFill>
              <a:latin typeface="Calibri"/>
            </a:endParaRPr>
          </a:p>
        </p:txBody>
      </p:sp>
      <p:sp>
        <p:nvSpPr>
          <p:cNvPr id="4" name="Dian numeron paikkamerkki 3"/>
          <p:cNvSpPr>
            <a:spLocks noGrp="1"/>
          </p:cNvSpPr>
          <p:nvPr>
            <p:ph type="sldNum" sz="quarter" idx="12"/>
          </p:nvPr>
        </p:nvSpPr>
        <p:spPr>
          <a:xfrm>
            <a:off x="8610600" y="6356351"/>
            <a:ext cx="2743200" cy="365125"/>
          </a:xfrm>
          <a:prstGeom prst="rect">
            <a:avLst/>
          </a:prstGeom>
        </p:spPr>
        <p:txBody>
          <a:bodyPr lIns="91438" tIns="45719" rIns="91438" bIns="45719"/>
          <a:lstStyle/>
          <a:p>
            <a:pPr defTabSz="914377"/>
            <a:fld id="{C03F7E8A-18DA-C449-BECC-02F1E1301FF6}" type="slidenum">
              <a:rPr lang="fi-FI" sz="1900" smtClean="0">
                <a:solidFill>
                  <a:prstClr val="black"/>
                </a:solidFill>
                <a:latin typeface="Calibri"/>
              </a:rPr>
              <a:pPr defTabSz="914377"/>
              <a:t>‹#›</a:t>
            </a:fld>
            <a:endParaRPr lang="fi-FI" sz="1900">
              <a:solidFill>
                <a:prstClr val="black"/>
              </a:solidFill>
              <a:latin typeface="Calibri"/>
            </a:endParaRPr>
          </a:p>
        </p:txBody>
      </p:sp>
    </p:spTree>
    <p:extLst>
      <p:ext uri="{BB962C8B-B14F-4D97-AF65-F5344CB8AC3E}">
        <p14:creationId xmlns:p14="http://schemas.microsoft.com/office/powerpoint/2010/main" val="1286152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i-FI"/>
              <a:t>Muokkaa perustyylejä naps.</a:t>
            </a:r>
          </a:p>
        </p:txBody>
      </p:sp>
      <p:sp>
        <p:nvSpPr>
          <p:cNvPr id="3" name="Alaotsikk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a:xfrm>
            <a:off x="838200" y="6356350"/>
            <a:ext cx="2743200" cy="365125"/>
          </a:xfrm>
          <a:prstGeom prst="rect">
            <a:avLst/>
          </a:prstGeom>
        </p:spPr>
        <p:txBody>
          <a:bodyPr/>
          <a:lstStyle/>
          <a:p>
            <a:fld id="{FB49C53E-0DC0-2049-B73D-F055B696DC3F}" type="datetimeFigureOut">
              <a:rPr lang="fi-FI" smtClean="0"/>
              <a:t>9.4.2019</a:t>
            </a:fld>
            <a:endParaRPr lang="fi-FI"/>
          </a:p>
        </p:txBody>
      </p:sp>
      <p:sp>
        <p:nvSpPr>
          <p:cNvPr id="5" name="Alatunnisteen paikkamerkki 4"/>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610600" y="6356350"/>
            <a:ext cx="2743200" cy="365125"/>
          </a:xfrm>
          <a:prstGeom prst="rect">
            <a:avLst/>
          </a:prstGeom>
        </p:spPr>
        <p:txBody>
          <a:bodyPr/>
          <a:lstStyle/>
          <a:p>
            <a:fld id="{CB75D457-C353-0545-BAD5-061D48DB7164}" type="slidenum">
              <a:rPr lang="fi-FI" smtClean="0"/>
              <a:t>‹#›</a:t>
            </a:fld>
            <a:endParaRPr lang="fi-FI"/>
          </a:p>
        </p:txBody>
      </p:sp>
    </p:spTree>
    <p:extLst>
      <p:ext uri="{BB962C8B-B14F-4D97-AF65-F5344CB8AC3E}">
        <p14:creationId xmlns:p14="http://schemas.microsoft.com/office/powerpoint/2010/main" val="3177800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Otsikkodia">
    <p:bg>
      <p:bgPr>
        <a:solidFill>
          <a:schemeClr val="accent4">
            <a:lumMod val="20000"/>
            <a:lumOff val="80000"/>
            <a:alpha val="7000"/>
          </a:schemeClr>
        </a:solidFill>
        <a:effectLst/>
      </p:bgPr>
    </p:bg>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a:xfrm>
            <a:off x="838200" y="6356350"/>
            <a:ext cx="2743200" cy="365125"/>
          </a:xfrm>
          <a:prstGeom prst="rect">
            <a:avLst/>
          </a:prstGeom>
        </p:spPr>
        <p:txBody>
          <a:bodyPr/>
          <a:lstStyle/>
          <a:p>
            <a:fld id="{028BF296-BC47-5442-8D28-BC7C00EF63FD}" type="datetimeFigureOut">
              <a:rPr lang="fi-FI" smtClean="0"/>
              <a:t>9.4.2019</a:t>
            </a:fld>
            <a:endParaRPr lang="fi-FI"/>
          </a:p>
        </p:txBody>
      </p:sp>
      <p:sp>
        <p:nvSpPr>
          <p:cNvPr id="5" name="Alatunnisteen paikkamerkki 4"/>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610600" y="6356350"/>
            <a:ext cx="2743200" cy="365125"/>
          </a:xfrm>
          <a:prstGeom prst="rect">
            <a:avLst/>
          </a:prstGeom>
        </p:spPr>
        <p:txBody>
          <a:bodyPr/>
          <a:lstStyle/>
          <a:p>
            <a:fld id="{C03F7E8A-18DA-C449-BECC-02F1E1301FF6}" type="slidenum">
              <a:rPr lang="fi-FI" smtClean="0"/>
              <a:t>‹#›</a:t>
            </a:fld>
            <a:endParaRPr lang="fi-FI"/>
          </a:p>
        </p:txBody>
      </p:sp>
    </p:spTree>
    <p:extLst>
      <p:ext uri="{BB962C8B-B14F-4D97-AF65-F5344CB8AC3E}">
        <p14:creationId xmlns:p14="http://schemas.microsoft.com/office/powerpoint/2010/main" val="2421290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Blank 2">
    <p:spTree>
      <p:nvGrpSpPr>
        <p:cNvPr id="1" name=""/>
        <p:cNvGrpSpPr/>
        <p:nvPr/>
      </p:nvGrpSpPr>
      <p:grpSpPr>
        <a:xfrm>
          <a:off x="0" y="0"/>
          <a:ext cx="0" cy="0"/>
          <a:chOff x="0" y="0"/>
          <a:chExt cx="0" cy="0"/>
        </a:xfrm>
      </p:grpSpPr>
      <p:pic>
        <p:nvPicPr>
          <p:cNvPr id="8" name="Picture 7" descr="Rise_Logo.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55492" y="6147854"/>
            <a:ext cx="990600" cy="564601"/>
          </a:xfrm>
          <a:prstGeom prst="rect">
            <a:avLst/>
          </a:prstGeom>
        </p:spPr>
      </p:pic>
    </p:spTree>
    <p:extLst>
      <p:ext uri="{BB962C8B-B14F-4D97-AF65-F5344CB8AC3E}">
        <p14:creationId xmlns:p14="http://schemas.microsoft.com/office/powerpoint/2010/main" val="322472120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bar 2">
    <p:spTree>
      <p:nvGrpSpPr>
        <p:cNvPr id="1" name=""/>
        <p:cNvGrpSpPr/>
        <p:nvPr/>
      </p:nvGrpSpPr>
      <p:grpSpPr>
        <a:xfrm>
          <a:off x="0" y="0"/>
          <a:ext cx="0" cy="0"/>
          <a:chOff x="0" y="0"/>
          <a:chExt cx="0" cy="0"/>
        </a:xfrm>
      </p:grpSpPr>
      <p:sp>
        <p:nvSpPr>
          <p:cNvPr id="7" name="Rectangle 6"/>
          <p:cNvSpPr/>
          <p:nvPr userDrawn="1"/>
        </p:nvSpPr>
        <p:spPr>
          <a:xfrm>
            <a:off x="8139291" y="188387"/>
            <a:ext cx="3872795" cy="59753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defTabSz="457096"/>
            <a:endParaRPr lang="en-US" sz="1800">
              <a:solidFill>
                <a:prstClr val="white"/>
              </a:solidFill>
            </a:endParaRPr>
          </a:p>
        </p:txBody>
      </p:sp>
      <p:cxnSp>
        <p:nvCxnSpPr>
          <p:cNvPr id="13" name="Straight Connector 12"/>
          <p:cNvCxnSpPr/>
          <p:nvPr userDrawn="1"/>
        </p:nvCxnSpPr>
        <p:spPr>
          <a:xfrm flipH="1">
            <a:off x="8037689" y="191913"/>
            <a:ext cx="0" cy="6062133"/>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2"/>
          <p:cNvSpPr>
            <a:spLocks noGrp="1"/>
          </p:cNvSpPr>
          <p:nvPr>
            <p:ph idx="10"/>
          </p:nvPr>
        </p:nvSpPr>
        <p:spPr>
          <a:xfrm>
            <a:off x="8365082" y="451557"/>
            <a:ext cx="3386657" cy="546382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17" name="Title Placeholder 1"/>
          <p:cNvSpPr>
            <a:spLocks noGrp="1"/>
          </p:cNvSpPr>
          <p:nvPr>
            <p:ph type="title"/>
          </p:nvPr>
        </p:nvSpPr>
        <p:spPr>
          <a:xfrm>
            <a:off x="488952" y="428979"/>
            <a:ext cx="7356827" cy="609600"/>
          </a:xfrm>
          <a:prstGeom prst="rect">
            <a:avLst/>
          </a:prstGeom>
        </p:spPr>
        <p:txBody>
          <a:bodyPr vert="horz" lIns="91420" tIns="45709" rIns="91420" bIns="45709" rtlCol="0" anchor="t">
            <a:noAutofit/>
          </a:bodyPr>
          <a:lstStyle/>
          <a:p>
            <a:r>
              <a:rPr lang="fi-FI"/>
              <a:t>Click to edit Master title style</a:t>
            </a:r>
            <a:endParaRPr lang="en-US"/>
          </a:p>
        </p:txBody>
      </p:sp>
      <p:sp>
        <p:nvSpPr>
          <p:cNvPr id="18" name="Text Placeholder 2"/>
          <p:cNvSpPr>
            <a:spLocks noGrp="1"/>
          </p:cNvSpPr>
          <p:nvPr>
            <p:ph idx="1"/>
          </p:nvPr>
        </p:nvSpPr>
        <p:spPr>
          <a:xfrm>
            <a:off x="488952" y="1147234"/>
            <a:ext cx="7356827" cy="4903612"/>
          </a:xfrm>
          <a:prstGeom prst="rect">
            <a:avLst/>
          </a:prstGeom>
        </p:spPr>
        <p:txBody>
          <a:bodyPr vert="horz" lIns="91420" tIns="45709" rIns="91420" bIns="45709" rtlCol="0">
            <a:no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279089129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 bar 3">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88959" y="428979"/>
            <a:ext cx="7390692" cy="609600"/>
          </a:xfrm>
          <a:prstGeom prst="rect">
            <a:avLst/>
          </a:prstGeom>
        </p:spPr>
        <p:txBody>
          <a:bodyPr vert="horz" lIns="91420" tIns="45709" rIns="91420" bIns="45709" rtlCol="0" anchor="t">
            <a:noAutofit/>
          </a:bodyPr>
          <a:lstStyle/>
          <a:p>
            <a:r>
              <a:rPr lang="fi-FI"/>
              <a:t>Click to edit Master title style</a:t>
            </a:r>
            <a:endParaRPr lang="en-US"/>
          </a:p>
        </p:txBody>
      </p:sp>
      <p:sp>
        <p:nvSpPr>
          <p:cNvPr id="13" name="Text Placeholder 2"/>
          <p:cNvSpPr>
            <a:spLocks noGrp="1"/>
          </p:cNvSpPr>
          <p:nvPr>
            <p:ph idx="1"/>
          </p:nvPr>
        </p:nvSpPr>
        <p:spPr>
          <a:xfrm>
            <a:off x="488959" y="1147234"/>
            <a:ext cx="7390692" cy="4903612"/>
          </a:xfrm>
          <a:prstGeom prst="rect">
            <a:avLst/>
          </a:prstGeom>
        </p:spPr>
        <p:txBody>
          <a:bodyPr vert="horz" lIns="91420" tIns="45709" rIns="91420" bIns="45709" rtlCol="0">
            <a:no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14" name="Rectangle 13"/>
          <p:cNvSpPr/>
          <p:nvPr userDrawn="1"/>
        </p:nvSpPr>
        <p:spPr>
          <a:xfrm>
            <a:off x="8139291" y="188387"/>
            <a:ext cx="3872795" cy="597534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defTabSz="457096"/>
            <a:endParaRPr lang="en-US" sz="1800">
              <a:solidFill>
                <a:prstClr val="white"/>
              </a:solidFill>
            </a:endParaRPr>
          </a:p>
        </p:txBody>
      </p:sp>
      <p:cxnSp>
        <p:nvCxnSpPr>
          <p:cNvPr id="15" name="Straight Connector 14"/>
          <p:cNvCxnSpPr/>
          <p:nvPr userDrawn="1"/>
        </p:nvCxnSpPr>
        <p:spPr>
          <a:xfrm flipH="1">
            <a:off x="8037689" y="191913"/>
            <a:ext cx="0" cy="6062133"/>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0"/>
          </p:nvPr>
        </p:nvSpPr>
        <p:spPr>
          <a:xfrm>
            <a:off x="8365082" y="451557"/>
            <a:ext cx="3386657" cy="546382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233234919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de bar 4">
    <p:spTree>
      <p:nvGrpSpPr>
        <p:cNvPr id="1" name=""/>
        <p:cNvGrpSpPr/>
        <p:nvPr/>
      </p:nvGrpSpPr>
      <p:grpSpPr>
        <a:xfrm>
          <a:off x="0" y="0"/>
          <a:ext cx="0" cy="0"/>
          <a:chOff x="0" y="0"/>
          <a:chExt cx="0" cy="0"/>
        </a:xfrm>
      </p:grpSpPr>
      <p:sp>
        <p:nvSpPr>
          <p:cNvPr id="14" name="Rectangle 13"/>
          <p:cNvSpPr/>
          <p:nvPr userDrawn="1"/>
        </p:nvSpPr>
        <p:spPr>
          <a:xfrm>
            <a:off x="8139291" y="188387"/>
            <a:ext cx="3872795" cy="597534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0" tIns="45709" rIns="91420" bIns="45709" numCol="1" spcCol="0" rtlCol="0" fromWordArt="0" anchor="ctr" anchorCtr="0" forceAA="0" compatLnSpc="1">
            <a:prstTxWarp prst="textNoShape">
              <a:avLst/>
            </a:prstTxWarp>
            <a:noAutofit/>
          </a:bodyPr>
          <a:lstStyle/>
          <a:p>
            <a:pPr algn="ctr" defTabSz="457096"/>
            <a:endParaRPr lang="en-US" sz="1800">
              <a:solidFill>
                <a:prstClr val="white"/>
              </a:solidFill>
            </a:endParaRPr>
          </a:p>
        </p:txBody>
      </p:sp>
      <p:cxnSp>
        <p:nvCxnSpPr>
          <p:cNvPr id="15" name="Straight Connector 14"/>
          <p:cNvCxnSpPr/>
          <p:nvPr userDrawn="1"/>
        </p:nvCxnSpPr>
        <p:spPr>
          <a:xfrm flipH="1">
            <a:off x="8037689" y="191913"/>
            <a:ext cx="0" cy="6062133"/>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0"/>
          </p:nvPr>
        </p:nvSpPr>
        <p:spPr>
          <a:xfrm>
            <a:off x="8365082" y="451557"/>
            <a:ext cx="3386657" cy="5463821"/>
          </a:xfrm>
        </p:spPr>
        <p:txBody>
          <a:bodyPr/>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8" name="Title Placeholder 1"/>
          <p:cNvSpPr>
            <a:spLocks noGrp="1"/>
          </p:cNvSpPr>
          <p:nvPr>
            <p:ph type="title"/>
          </p:nvPr>
        </p:nvSpPr>
        <p:spPr>
          <a:xfrm>
            <a:off x="488952" y="428979"/>
            <a:ext cx="7356827" cy="609600"/>
          </a:xfrm>
          <a:prstGeom prst="rect">
            <a:avLst/>
          </a:prstGeom>
        </p:spPr>
        <p:txBody>
          <a:bodyPr vert="horz" lIns="91420" tIns="45709" rIns="91420" bIns="45709" rtlCol="0" anchor="t">
            <a:noAutofit/>
          </a:bodyPr>
          <a:lstStyle/>
          <a:p>
            <a:r>
              <a:rPr lang="fi-FI"/>
              <a:t>Click to edit Master title style</a:t>
            </a:r>
            <a:endParaRPr lang="en-US"/>
          </a:p>
        </p:txBody>
      </p:sp>
      <p:sp>
        <p:nvSpPr>
          <p:cNvPr id="9" name="Text Placeholder 2"/>
          <p:cNvSpPr>
            <a:spLocks noGrp="1"/>
          </p:cNvSpPr>
          <p:nvPr>
            <p:ph idx="1"/>
          </p:nvPr>
        </p:nvSpPr>
        <p:spPr>
          <a:xfrm>
            <a:off x="488952" y="1147234"/>
            <a:ext cx="7356827" cy="4903612"/>
          </a:xfrm>
          <a:prstGeom prst="rect">
            <a:avLst/>
          </a:prstGeom>
        </p:spPr>
        <p:txBody>
          <a:bodyPr vert="horz" lIns="91420" tIns="45709" rIns="91420" bIns="45709" rtlCol="0">
            <a:no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Tree>
    <p:extLst>
      <p:ext uri="{BB962C8B-B14F-4D97-AF65-F5344CB8AC3E}">
        <p14:creationId xmlns:p14="http://schemas.microsoft.com/office/powerpoint/2010/main" val="317403075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488955" y="428979"/>
            <a:ext cx="8282516" cy="609600"/>
          </a:xfrm>
          <a:prstGeom prst="rect">
            <a:avLst/>
          </a:prstGeom>
        </p:spPr>
        <p:txBody>
          <a:bodyPr vert="horz" lIns="91420" tIns="45709" rIns="91420" bIns="45709" rtlCol="0" anchor="t">
            <a:noAutofit/>
          </a:bodyPr>
          <a:lstStyle/>
          <a:p>
            <a:r>
              <a:rPr lang="fi-FI"/>
              <a:t>Click to edit Master title style</a:t>
            </a:r>
            <a:endParaRPr lang="en-US"/>
          </a:p>
        </p:txBody>
      </p:sp>
      <p:cxnSp>
        <p:nvCxnSpPr>
          <p:cNvPr id="3" name="Straight Connector 2"/>
          <p:cNvCxnSpPr/>
          <p:nvPr userDrawn="1"/>
        </p:nvCxnSpPr>
        <p:spPr>
          <a:xfrm flipH="1">
            <a:off x="6095999" y="1659466"/>
            <a:ext cx="0" cy="4605867"/>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0"/>
          </p:nvPr>
        </p:nvSpPr>
        <p:spPr>
          <a:xfrm>
            <a:off x="488955" y="1659467"/>
            <a:ext cx="5471583" cy="4368800"/>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28" name="Text Placeholder 4"/>
          <p:cNvSpPr>
            <a:spLocks noGrp="1"/>
          </p:cNvSpPr>
          <p:nvPr>
            <p:ph type="body" sz="quarter" idx="11"/>
          </p:nvPr>
        </p:nvSpPr>
        <p:spPr>
          <a:xfrm>
            <a:off x="6246291" y="1659467"/>
            <a:ext cx="5471583" cy="4368800"/>
          </a:xfrm>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29" name="Text Placeholder 4"/>
          <p:cNvSpPr>
            <a:spLocks noGrp="1"/>
          </p:cNvSpPr>
          <p:nvPr>
            <p:ph type="body" sz="quarter" idx="12"/>
          </p:nvPr>
        </p:nvSpPr>
        <p:spPr>
          <a:xfrm>
            <a:off x="488955" y="1147238"/>
            <a:ext cx="5471583" cy="388057"/>
          </a:xfrm>
        </p:spPr>
        <p:txBody>
          <a:bodyPr/>
          <a:lstStyle>
            <a:lvl1pPr>
              <a:defRPr b="1"/>
            </a:lvl1pPr>
            <a:lvl2pPr>
              <a:defRPr b="1"/>
            </a:lvl2pPr>
            <a:lvl3pPr>
              <a:defRPr b="1"/>
            </a:lvl3pPr>
            <a:lvl4pPr>
              <a:defRPr b="1"/>
            </a:lvl4pPr>
            <a:lvl5pPr>
              <a:defRPr b="1"/>
            </a:lvl5pPr>
          </a:lstStyle>
          <a:p>
            <a:pPr lvl="0"/>
            <a:r>
              <a:rPr lang="fi-FI"/>
              <a:t>Click to edit Master text styles</a:t>
            </a:r>
            <a:endParaRPr lang="en-US"/>
          </a:p>
        </p:txBody>
      </p:sp>
      <p:sp>
        <p:nvSpPr>
          <p:cNvPr id="30" name="Text Placeholder 4"/>
          <p:cNvSpPr>
            <a:spLocks noGrp="1"/>
          </p:cNvSpPr>
          <p:nvPr>
            <p:ph type="body" sz="quarter" idx="13"/>
          </p:nvPr>
        </p:nvSpPr>
        <p:spPr>
          <a:xfrm>
            <a:off x="6246291" y="1147238"/>
            <a:ext cx="5471583" cy="388057"/>
          </a:xfrm>
        </p:spPr>
        <p:txBody>
          <a:bodyPr/>
          <a:lstStyle>
            <a:lvl1pPr>
              <a:defRPr b="1"/>
            </a:lvl1pPr>
            <a:lvl2pPr>
              <a:defRPr b="1"/>
            </a:lvl2pPr>
            <a:lvl3pPr>
              <a:defRPr b="1"/>
            </a:lvl3pPr>
            <a:lvl4pPr>
              <a:defRPr b="1"/>
            </a:lvl4pPr>
            <a:lvl5pPr>
              <a:defRPr b="1"/>
            </a:lvl5pPr>
          </a:lstStyle>
          <a:p>
            <a:pPr lvl="0"/>
            <a:r>
              <a:rPr lang="fi-FI"/>
              <a:t>Click to edit Master text styles</a:t>
            </a:r>
            <a:endParaRPr lang="en-US"/>
          </a:p>
        </p:txBody>
      </p:sp>
    </p:spTree>
    <p:extLst>
      <p:ext uri="{BB962C8B-B14F-4D97-AF65-F5344CB8AC3E}">
        <p14:creationId xmlns:p14="http://schemas.microsoft.com/office/powerpoint/2010/main" val="142538442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Tree>
    <p:extLst>
      <p:ext uri="{BB962C8B-B14F-4D97-AF65-F5344CB8AC3E}">
        <p14:creationId xmlns:p14="http://schemas.microsoft.com/office/powerpoint/2010/main" val="373637015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53416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5.png"/><Relationship Id="rId3" Type="http://schemas.openxmlformats.org/officeDocument/2006/relationships/slideLayout" Target="../slideLayouts/slideLayout20.xml"/><Relationship Id="rId21" Type="http://schemas.openxmlformats.org/officeDocument/2006/relationships/theme" Target="../theme/theme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image" Target="../media/image4.png"/><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3.pn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2.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1.jpeg"/><Relationship Id="rId27"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8955" y="428979"/>
            <a:ext cx="8282516" cy="609600"/>
          </a:xfrm>
          <a:prstGeom prst="rect">
            <a:avLst/>
          </a:prstGeom>
        </p:spPr>
        <p:txBody>
          <a:bodyPr vert="horz" lIns="91420" tIns="45709" rIns="91420" bIns="45709" rtlCol="0" anchor="t">
            <a:noAutofit/>
          </a:bodyPr>
          <a:lstStyle/>
          <a:p>
            <a:r>
              <a:rPr lang="fi-FI"/>
              <a:t>Click to edit Master title style</a:t>
            </a:r>
            <a:endParaRPr lang="en-US"/>
          </a:p>
        </p:txBody>
      </p:sp>
      <p:sp>
        <p:nvSpPr>
          <p:cNvPr id="3" name="Text Placeholder 2"/>
          <p:cNvSpPr>
            <a:spLocks noGrp="1"/>
          </p:cNvSpPr>
          <p:nvPr>
            <p:ph type="body" idx="1"/>
          </p:nvPr>
        </p:nvSpPr>
        <p:spPr>
          <a:xfrm>
            <a:off x="488955" y="1147234"/>
            <a:ext cx="8282516" cy="4903612"/>
          </a:xfrm>
          <a:prstGeom prst="rect">
            <a:avLst/>
          </a:prstGeom>
        </p:spPr>
        <p:txBody>
          <a:bodyPr vert="horz" lIns="91420" tIns="45709" rIns="91420" bIns="45709" rtlCol="0">
            <a:no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pic>
        <p:nvPicPr>
          <p:cNvPr id="4" name="Picture 3" descr="Rise_Logo 2.jpg"/>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488955" y="6362891"/>
            <a:ext cx="597173" cy="329055"/>
          </a:xfrm>
          <a:prstGeom prst="rect">
            <a:avLst/>
          </a:prstGeom>
        </p:spPr>
      </p:pic>
      <p:cxnSp>
        <p:nvCxnSpPr>
          <p:cNvPr id="6" name="Straight Connector 5"/>
          <p:cNvCxnSpPr/>
          <p:nvPr userDrawn="1"/>
        </p:nvCxnSpPr>
        <p:spPr>
          <a:xfrm>
            <a:off x="192617" y="6265331"/>
            <a:ext cx="118194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1" name="Kuva 3"/>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a:off x="1253083" y="6450812"/>
            <a:ext cx="869236" cy="308864"/>
          </a:xfrm>
          <a:prstGeom prst="rect">
            <a:avLst/>
          </a:prstGeom>
        </p:spPr>
      </p:pic>
      <p:pic>
        <p:nvPicPr>
          <p:cNvPr id="13" name="Kuva 3"/>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2771435" y="6450812"/>
            <a:ext cx="1004711" cy="308864"/>
          </a:xfrm>
          <a:prstGeom prst="rect">
            <a:avLst/>
          </a:prstGeom>
        </p:spPr>
      </p:pic>
      <p:pic>
        <p:nvPicPr>
          <p:cNvPr id="14" name="Kuva 3"/>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a:off x="2133602" y="6428233"/>
            <a:ext cx="587021" cy="308864"/>
          </a:xfrm>
          <a:prstGeom prst="rect">
            <a:avLst/>
          </a:prstGeom>
        </p:spPr>
      </p:pic>
      <p:pic>
        <p:nvPicPr>
          <p:cNvPr id="15" name="Kuva 3"/>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a:off x="4656676" y="6439523"/>
            <a:ext cx="629477" cy="308864"/>
          </a:xfrm>
          <a:prstGeom prst="rect">
            <a:avLst/>
          </a:prstGeom>
        </p:spPr>
      </p:pic>
      <p:pic>
        <p:nvPicPr>
          <p:cNvPr id="16" name="Kuva 3"/>
          <p:cNvPicPr>
            <a:picLocks noChangeAspect="1"/>
          </p:cNvPicPr>
          <p:nvPr userDrawn="1"/>
        </p:nvPicPr>
        <p:blipFill>
          <a:blip r:embed="rId24">
            <a:extLst>
              <a:ext uri="{28A0092B-C50C-407E-A947-70E740481C1C}">
                <a14:useLocalDpi xmlns:a14="http://schemas.microsoft.com/office/drawing/2010/main"/>
              </a:ext>
            </a:extLst>
          </a:blip>
          <a:stretch>
            <a:fillRect/>
          </a:stretch>
        </p:blipFill>
        <p:spPr>
          <a:xfrm>
            <a:off x="3776142" y="6403287"/>
            <a:ext cx="778933" cy="308864"/>
          </a:xfrm>
          <a:prstGeom prst="rect">
            <a:avLst/>
          </a:prstGeom>
        </p:spPr>
      </p:pic>
      <p:cxnSp>
        <p:nvCxnSpPr>
          <p:cNvPr id="9" name="Straight Connector 8"/>
          <p:cNvCxnSpPr/>
          <p:nvPr userDrawn="1"/>
        </p:nvCxnSpPr>
        <p:spPr>
          <a:xfrm flipH="1">
            <a:off x="5486400" y="6265337"/>
            <a:ext cx="0" cy="426609"/>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userDrawn="1"/>
        </p:nvSpPr>
        <p:spPr>
          <a:xfrm>
            <a:off x="9912348" y="6356458"/>
            <a:ext cx="2099736" cy="215421"/>
          </a:xfrm>
          <a:prstGeom prst="rect">
            <a:avLst/>
          </a:prstGeom>
          <a:noFill/>
        </p:spPr>
        <p:txBody>
          <a:bodyPr wrap="square" lIns="91420" tIns="45709" rIns="91420" bIns="45709" rtlCol="0">
            <a:spAutoFit/>
          </a:bodyPr>
          <a:lstStyle/>
          <a:p>
            <a:pPr defTabSz="457096"/>
            <a:r>
              <a:rPr lang="en-US" sz="800">
                <a:solidFill>
                  <a:srgbClr val="454545"/>
                </a:solidFill>
              </a:rPr>
              <a:t>Luonnos, sisäiseen käyttöön</a:t>
            </a:r>
          </a:p>
        </p:txBody>
      </p:sp>
      <p:cxnSp>
        <p:nvCxnSpPr>
          <p:cNvPr id="18" name="Straight Connector 17"/>
          <p:cNvCxnSpPr/>
          <p:nvPr userDrawn="1"/>
        </p:nvCxnSpPr>
        <p:spPr>
          <a:xfrm flipH="1">
            <a:off x="9901059" y="6265337"/>
            <a:ext cx="0" cy="426609"/>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userDrawn="1"/>
        </p:nvSpPr>
        <p:spPr>
          <a:xfrm>
            <a:off x="7721599" y="6356458"/>
            <a:ext cx="2099736" cy="215421"/>
          </a:xfrm>
          <a:prstGeom prst="rect">
            <a:avLst/>
          </a:prstGeom>
          <a:noFill/>
        </p:spPr>
        <p:txBody>
          <a:bodyPr wrap="square" lIns="91420" tIns="45709" rIns="91420" bIns="45709" rtlCol="0">
            <a:spAutoFit/>
          </a:bodyPr>
          <a:lstStyle/>
          <a:p>
            <a:pPr algn="r" defTabSz="457096"/>
            <a:r>
              <a:rPr lang="en-US" sz="800" b="1">
                <a:solidFill>
                  <a:srgbClr val="454545"/>
                </a:solidFill>
              </a:rPr>
              <a:t>2017</a:t>
            </a:r>
          </a:p>
        </p:txBody>
      </p:sp>
    </p:spTree>
    <p:extLst>
      <p:ext uri="{BB962C8B-B14F-4D97-AF65-F5344CB8AC3E}">
        <p14:creationId xmlns:p14="http://schemas.microsoft.com/office/powerpoint/2010/main" val="261133596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ransition/>
  <p:txStyles>
    <p:titleStyle>
      <a:lvl1pPr algn="l" defTabSz="457096" rtl="0" eaLnBrk="1" latinLnBrk="0" hangingPunct="1">
        <a:spcBef>
          <a:spcPct val="0"/>
        </a:spcBef>
        <a:buNone/>
        <a:defRPr sz="1800" b="1" kern="1200">
          <a:solidFill>
            <a:schemeClr val="tx1"/>
          </a:solidFill>
          <a:latin typeface="+mj-lt"/>
          <a:ea typeface="+mj-ea"/>
          <a:cs typeface="+mj-cs"/>
        </a:defRPr>
      </a:lvl1pPr>
    </p:titleStyle>
    <p:bodyStyle>
      <a:lvl1pPr marL="0" indent="0" algn="l" defTabSz="457096" rtl="0" eaLnBrk="1" latinLnBrk="0" hangingPunct="1">
        <a:lnSpc>
          <a:spcPct val="110000"/>
        </a:lnSpc>
        <a:spcBef>
          <a:spcPct val="20000"/>
        </a:spcBef>
        <a:buFont typeface="Arial"/>
        <a:buNone/>
        <a:defRPr sz="1100" kern="1200">
          <a:solidFill>
            <a:schemeClr val="tx1"/>
          </a:solidFill>
          <a:latin typeface="+mn-lt"/>
          <a:ea typeface="+mn-ea"/>
          <a:cs typeface="+mn-cs"/>
        </a:defRPr>
      </a:lvl1pPr>
      <a:lvl2pPr marL="742781" indent="-285685" algn="l" defTabSz="457096" rtl="0" eaLnBrk="1" latinLnBrk="0" hangingPunct="1">
        <a:lnSpc>
          <a:spcPct val="110000"/>
        </a:lnSpc>
        <a:spcBef>
          <a:spcPct val="20000"/>
        </a:spcBef>
        <a:buFont typeface="Arial"/>
        <a:buChar char="–"/>
        <a:defRPr sz="1100" kern="1200">
          <a:solidFill>
            <a:schemeClr val="tx1"/>
          </a:solidFill>
          <a:latin typeface="+mn-lt"/>
          <a:ea typeface="+mn-ea"/>
          <a:cs typeface="+mn-cs"/>
        </a:defRPr>
      </a:lvl2pPr>
      <a:lvl3pPr marL="1142740" indent="-228548" algn="l" defTabSz="457096" rtl="0" eaLnBrk="1" latinLnBrk="0" hangingPunct="1">
        <a:lnSpc>
          <a:spcPct val="110000"/>
        </a:lnSpc>
        <a:spcBef>
          <a:spcPct val="20000"/>
        </a:spcBef>
        <a:buFont typeface="Arial"/>
        <a:buChar char="•"/>
        <a:defRPr sz="1100" kern="1200">
          <a:solidFill>
            <a:schemeClr val="tx1"/>
          </a:solidFill>
          <a:latin typeface="+mn-lt"/>
          <a:ea typeface="+mn-ea"/>
          <a:cs typeface="+mn-cs"/>
        </a:defRPr>
      </a:lvl3pPr>
      <a:lvl4pPr marL="1599836" indent="-228548" algn="l" defTabSz="457096" rtl="0" eaLnBrk="1" latinLnBrk="0" hangingPunct="1">
        <a:lnSpc>
          <a:spcPct val="110000"/>
        </a:lnSpc>
        <a:spcBef>
          <a:spcPct val="20000"/>
        </a:spcBef>
        <a:buFont typeface="Arial"/>
        <a:buChar char="–"/>
        <a:defRPr sz="1100" kern="1200">
          <a:solidFill>
            <a:schemeClr val="tx1"/>
          </a:solidFill>
          <a:latin typeface="+mn-lt"/>
          <a:ea typeface="+mn-ea"/>
          <a:cs typeface="+mn-cs"/>
        </a:defRPr>
      </a:lvl4pPr>
      <a:lvl5pPr marL="2056932" indent="-228548" algn="l" defTabSz="457096" rtl="0" eaLnBrk="1" latinLnBrk="0" hangingPunct="1">
        <a:lnSpc>
          <a:spcPct val="110000"/>
        </a:lnSpc>
        <a:spcBef>
          <a:spcPct val="20000"/>
        </a:spcBef>
        <a:buFont typeface="Arial"/>
        <a:buChar char="»"/>
        <a:defRPr sz="1100" kern="1200">
          <a:solidFill>
            <a:schemeClr val="tx1"/>
          </a:solidFill>
          <a:latin typeface="+mn-lt"/>
          <a:ea typeface="+mn-ea"/>
          <a:cs typeface="+mn-cs"/>
        </a:defRPr>
      </a:lvl5pPr>
      <a:lvl6pPr marL="2514028" indent="-228548" algn="l" defTabSz="457096"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6"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6"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96" rtl="0" eaLnBrk="1" latinLnBrk="0" hangingPunct="1">
        <a:defRPr sz="1800" kern="1200">
          <a:solidFill>
            <a:schemeClr val="tx1"/>
          </a:solidFill>
          <a:latin typeface="+mn-lt"/>
          <a:ea typeface="+mn-ea"/>
          <a:cs typeface="+mn-cs"/>
        </a:defRPr>
      </a:lvl1pPr>
      <a:lvl2pPr marL="457096" algn="l" defTabSz="457096" rtl="0" eaLnBrk="1" latinLnBrk="0" hangingPunct="1">
        <a:defRPr sz="1800" kern="1200">
          <a:solidFill>
            <a:schemeClr val="tx1"/>
          </a:solidFill>
          <a:latin typeface="+mn-lt"/>
          <a:ea typeface="+mn-ea"/>
          <a:cs typeface="+mn-cs"/>
        </a:defRPr>
      </a:lvl2pPr>
      <a:lvl3pPr marL="914192" algn="l" defTabSz="457096" rtl="0" eaLnBrk="1" latinLnBrk="0" hangingPunct="1">
        <a:defRPr sz="1800" kern="1200">
          <a:solidFill>
            <a:schemeClr val="tx1"/>
          </a:solidFill>
          <a:latin typeface="+mn-lt"/>
          <a:ea typeface="+mn-ea"/>
          <a:cs typeface="+mn-cs"/>
        </a:defRPr>
      </a:lvl3pPr>
      <a:lvl4pPr marL="1371288" algn="l" defTabSz="457096" rtl="0" eaLnBrk="1" latinLnBrk="0" hangingPunct="1">
        <a:defRPr sz="1800" kern="1200">
          <a:solidFill>
            <a:schemeClr val="tx1"/>
          </a:solidFill>
          <a:latin typeface="+mn-lt"/>
          <a:ea typeface="+mn-ea"/>
          <a:cs typeface="+mn-cs"/>
        </a:defRPr>
      </a:lvl4pPr>
      <a:lvl5pPr marL="1828384" algn="l" defTabSz="457096" rtl="0" eaLnBrk="1" latinLnBrk="0" hangingPunct="1">
        <a:defRPr sz="1800" kern="1200">
          <a:solidFill>
            <a:schemeClr val="tx1"/>
          </a:solidFill>
          <a:latin typeface="+mn-lt"/>
          <a:ea typeface="+mn-ea"/>
          <a:cs typeface="+mn-cs"/>
        </a:defRPr>
      </a:lvl5pPr>
      <a:lvl6pPr marL="2285480" algn="l" defTabSz="457096" rtl="0" eaLnBrk="1" latinLnBrk="0" hangingPunct="1">
        <a:defRPr sz="1800" kern="1200">
          <a:solidFill>
            <a:schemeClr val="tx1"/>
          </a:solidFill>
          <a:latin typeface="+mn-lt"/>
          <a:ea typeface="+mn-ea"/>
          <a:cs typeface="+mn-cs"/>
        </a:defRPr>
      </a:lvl6pPr>
      <a:lvl7pPr marL="2742576" algn="l" defTabSz="457096" rtl="0" eaLnBrk="1" latinLnBrk="0" hangingPunct="1">
        <a:defRPr sz="1800" kern="1200">
          <a:solidFill>
            <a:schemeClr val="tx1"/>
          </a:solidFill>
          <a:latin typeface="+mn-lt"/>
          <a:ea typeface="+mn-ea"/>
          <a:cs typeface="+mn-cs"/>
        </a:defRPr>
      </a:lvl7pPr>
      <a:lvl8pPr marL="3199672" algn="l" defTabSz="457096" rtl="0" eaLnBrk="1" latinLnBrk="0" hangingPunct="1">
        <a:defRPr sz="1800" kern="1200">
          <a:solidFill>
            <a:schemeClr val="tx1"/>
          </a:solidFill>
          <a:latin typeface="+mn-lt"/>
          <a:ea typeface="+mn-ea"/>
          <a:cs typeface="+mn-cs"/>
        </a:defRPr>
      </a:lvl8pPr>
      <a:lvl9pPr marL="3656768" algn="l" defTabSz="45709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8953" y="428979"/>
            <a:ext cx="8282516" cy="609600"/>
          </a:xfrm>
          <a:prstGeom prst="rect">
            <a:avLst/>
          </a:prstGeom>
        </p:spPr>
        <p:txBody>
          <a:bodyPr vert="horz" lIns="91420" tIns="45709" rIns="91420" bIns="45709" rtlCol="0" anchor="t">
            <a:noAutofit/>
          </a:bodyPr>
          <a:lstStyle/>
          <a:p>
            <a:r>
              <a:rPr lang="fi-FI"/>
              <a:t>Click to edit Master title style</a:t>
            </a:r>
            <a:endParaRPr lang="en-US"/>
          </a:p>
        </p:txBody>
      </p:sp>
      <p:sp>
        <p:nvSpPr>
          <p:cNvPr id="3" name="Text Placeholder 2"/>
          <p:cNvSpPr>
            <a:spLocks noGrp="1"/>
          </p:cNvSpPr>
          <p:nvPr>
            <p:ph type="body" idx="1"/>
          </p:nvPr>
        </p:nvSpPr>
        <p:spPr>
          <a:xfrm>
            <a:off x="488953" y="1147234"/>
            <a:ext cx="8282516" cy="4903612"/>
          </a:xfrm>
          <a:prstGeom prst="rect">
            <a:avLst/>
          </a:prstGeom>
        </p:spPr>
        <p:txBody>
          <a:bodyPr vert="horz" lIns="91420" tIns="45709" rIns="91420" bIns="45709" rtlCol="0">
            <a:no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pic>
        <p:nvPicPr>
          <p:cNvPr id="4" name="Picture 3" descr="Rise_Logo 2.jpg"/>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a:off x="488955" y="6362890"/>
            <a:ext cx="597173" cy="329055"/>
          </a:xfrm>
          <a:prstGeom prst="rect">
            <a:avLst/>
          </a:prstGeom>
        </p:spPr>
      </p:pic>
      <p:cxnSp>
        <p:nvCxnSpPr>
          <p:cNvPr id="6" name="Straight Connector 5"/>
          <p:cNvCxnSpPr/>
          <p:nvPr userDrawn="1"/>
        </p:nvCxnSpPr>
        <p:spPr>
          <a:xfrm>
            <a:off x="192617" y="6265331"/>
            <a:ext cx="1181946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1" name="Kuva 3"/>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a:off x="1253081" y="6450812"/>
            <a:ext cx="869236" cy="308864"/>
          </a:xfrm>
          <a:prstGeom prst="rect">
            <a:avLst/>
          </a:prstGeom>
        </p:spPr>
      </p:pic>
      <p:pic>
        <p:nvPicPr>
          <p:cNvPr id="13" name="Kuva 3"/>
          <p:cNvPicPr>
            <a:picLocks noChangeAspect="1"/>
          </p:cNvPicPr>
          <p:nvPr userDrawn="1"/>
        </p:nvPicPr>
        <p:blipFill>
          <a:blip r:embed="rId24">
            <a:extLst>
              <a:ext uri="{28A0092B-C50C-407E-A947-70E740481C1C}">
                <a14:useLocalDpi xmlns:a14="http://schemas.microsoft.com/office/drawing/2010/main"/>
              </a:ext>
            </a:extLst>
          </a:blip>
          <a:stretch>
            <a:fillRect/>
          </a:stretch>
        </p:blipFill>
        <p:spPr>
          <a:xfrm>
            <a:off x="2771433" y="6450812"/>
            <a:ext cx="1004711" cy="308864"/>
          </a:xfrm>
          <a:prstGeom prst="rect">
            <a:avLst/>
          </a:prstGeom>
        </p:spPr>
      </p:pic>
      <p:pic>
        <p:nvPicPr>
          <p:cNvPr id="14" name="Kuva 3"/>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2133602" y="6428233"/>
            <a:ext cx="587021" cy="308864"/>
          </a:xfrm>
          <a:prstGeom prst="rect">
            <a:avLst/>
          </a:prstGeom>
        </p:spPr>
      </p:pic>
      <p:pic>
        <p:nvPicPr>
          <p:cNvPr id="15" name="Kuva 3"/>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4656676" y="6439523"/>
            <a:ext cx="629477" cy="308864"/>
          </a:xfrm>
          <a:prstGeom prst="rect">
            <a:avLst/>
          </a:prstGeom>
        </p:spPr>
      </p:pic>
      <p:pic>
        <p:nvPicPr>
          <p:cNvPr id="16" name="Kuva 3"/>
          <p:cNvPicPr>
            <a:picLocks noChangeAspect="1"/>
          </p:cNvPicPr>
          <p:nvPr userDrawn="1"/>
        </p:nvPicPr>
        <p:blipFill>
          <a:blip r:embed="rId27">
            <a:extLst>
              <a:ext uri="{28A0092B-C50C-407E-A947-70E740481C1C}">
                <a14:useLocalDpi xmlns:a14="http://schemas.microsoft.com/office/drawing/2010/main"/>
              </a:ext>
            </a:extLst>
          </a:blip>
          <a:stretch>
            <a:fillRect/>
          </a:stretch>
        </p:blipFill>
        <p:spPr>
          <a:xfrm>
            <a:off x="3776142" y="6403287"/>
            <a:ext cx="778933" cy="308864"/>
          </a:xfrm>
          <a:prstGeom prst="rect">
            <a:avLst/>
          </a:prstGeom>
        </p:spPr>
      </p:pic>
      <p:cxnSp>
        <p:nvCxnSpPr>
          <p:cNvPr id="9" name="Straight Connector 8"/>
          <p:cNvCxnSpPr/>
          <p:nvPr userDrawn="1"/>
        </p:nvCxnSpPr>
        <p:spPr>
          <a:xfrm flipH="1">
            <a:off x="5486400" y="6265335"/>
            <a:ext cx="0" cy="426609"/>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userDrawn="1"/>
        </p:nvSpPr>
        <p:spPr>
          <a:xfrm>
            <a:off x="9912348" y="6356456"/>
            <a:ext cx="2099736" cy="215421"/>
          </a:xfrm>
          <a:prstGeom prst="rect">
            <a:avLst/>
          </a:prstGeom>
          <a:noFill/>
        </p:spPr>
        <p:txBody>
          <a:bodyPr wrap="square" lIns="91420" tIns="45709" rIns="91420" bIns="45709" rtlCol="0">
            <a:spAutoFit/>
          </a:bodyPr>
          <a:lstStyle/>
          <a:p>
            <a:pPr defTabSz="457096"/>
            <a:r>
              <a:rPr lang="en-US" sz="800">
                <a:solidFill>
                  <a:srgbClr val="454545"/>
                </a:solidFill>
              </a:rPr>
              <a:t>Luonnos, sisäiseen käyttöön</a:t>
            </a:r>
          </a:p>
        </p:txBody>
      </p:sp>
      <p:cxnSp>
        <p:nvCxnSpPr>
          <p:cNvPr id="18" name="Straight Connector 17"/>
          <p:cNvCxnSpPr/>
          <p:nvPr userDrawn="1"/>
        </p:nvCxnSpPr>
        <p:spPr>
          <a:xfrm flipH="1">
            <a:off x="9901059" y="6265335"/>
            <a:ext cx="0" cy="426609"/>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userDrawn="1"/>
        </p:nvSpPr>
        <p:spPr>
          <a:xfrm>
            <a:off x="7721599" y="6356456"/>
            <a:ext cx="2099736" cy="215421"/>
          </a:xfrm>
          <a:prstGeom prst="rect">
            <a:avLst/>
          </a:prstGeom>
          <a:noFill/>
        </p:spPr>
        <p:txBody>
          <a:bodyPr wrap="square" lIns="91420" tIns="45709" rIns="91420" bIns="45709" rtlCol="0">
            <a:spAutoFit/>
          </a:bodyPr>
          <a:lstStyle/>
          <a:p>
            <a:pPr algn="r" defTabSz="457096"/>
            <a:r>
              <a:rPr lang="en-US" sz="800" b="1">
                <a:solidFill>
                  <a:srgbClr val="454545"/>
                </a:solidFill>
              </a:rPr>
              <a:t>2017</a:t>
            </a:r>
          </a:p>
        </p:txBody>
      </p:sp>
    </p:spTree>
    <p:extLst>
      <p:ext uri="{BB962C8B-B14F-4D97-AF65-F5344CB8AC3E}">
        <p14:creationId xmlns:p14="http://schemas.microsoft.com/office/powerpoint/2010/main" val="275664932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4" r:id="rId17"/>
    <p:sldLayoutId id="2147483735" r:id="rId18"/>
    <p:sldLayoutId id="2147483736" r:id="rId19"/>
    <p:sldLayoutId id="2147483737" r:id="rId20"/>
  </p:sldLayoutIdLst>
  <p:transition/>
  <p:txStyles>
    <p:titleStyle>
      <a:lvl1pPr algn="l" defTabSz="457096" rtl="0" eaLnBrk="1" latinLnBrk="0" hangingPunct="1">
        <a:spcBef>
          <a:spcPct val="0"/>
        </a:spcBef>
        <a:buNone/>
        <a:defRPr sz="1800" b="1" kern="1200">
          <a:solidFill>
            <a:schemeClr val="tx1"/>
          </a:solidFill>
          <a:latin typeface="+mj-lt"/>
          <a:ea typeface="+mj-ea"/>
          <a:cs typeface="+mj-cs"/>
        </a:defRPr>
      </a:lvl1pPr>
    </p:titleStyle>
    <p:bodyStyle>
      <a:lvl1pPr marL="0" indent="0" algn="l" defTabSz="457096" rtl="0" eaLnBrk="1" latinLnBrk="0" hangingPunct="1">
        <a:lnSpc>
          <a:spcPct val="110000"/>
        </a:lnSpc>
        <a:spcBef>
          <a:spcPct val="20000"/>
        </a:spcBef>
        <a:buFont typeface="Arial"/>
        <a:buNone/>
        <a:defRPr sz="1100" kern="1200">
          <a:solidFill>
            <a:schemeClr val="tx1"/>
          </a:solidFill>
          <a:latin typeface="+mn-lt"/>
          <a:ea typeface="+mn-ea"/>
          <a:cs typeface="+mn-cs"/>
        </a:defRPr>
      </a:lvl1pPr>
      <a:lvl2pPr marL="742781" indent="-285685" algn="l" defTabSz="457096" rtl="0" eaLnBrk="1" latinLnBrk="0" hangingPunct="1">
        <a:lnSpc>
          <a:spcPct val="110000"/>
        </a:lnSpc>
        <a:spcBef>
          <a:spcPct val="20000"/>
        </a:spcBef>
        <a:buFont typeface="Arial"/>
        <a:buChar char="–"/>
        <a:defRPr sz="1100" kern="1200">
          <a:solidFill>
            <a:schemeClr val="tx1"/>
          </a:solidFill>
          <a:latin typeface="+mn-lt"/>
          <a:ea typeface="+mn-ea"/>
          <a:cs typeface="+mn-cs"/>
        </a:defRPr>
      </a:lvl2pPr>
      <a:lvl3pPr marL="1142740" indent="-228548" algn="l" defTabSz="457096" rtl="0" eaLnBrk="1" latinLnBrk="0" hangingPunct="1">
        <a:lnSpc>
          <a:spcPct val="110000"/>
        </a:lnSpc>
        <a:spcBef>
          <a:spcPct val="20000"/>
        </a:spcBef>
        <a:buFont typeface="Arial"/>
        <a:buChar char="•"/>
        <a:defRPr sz="1100" kern="1200">
          <a:solidFill>
            <a:schemeClr val="tx1"/>
          </a:solidFill>
          <a:latin typeface="+mn-lt"/>
          <a:ea typeface="+mn-ea"/>
          <a:cs typeface="+mn-cs"/>
        </a:defRPr>
      </a:lvl3pPr>
      <a:lvl4pPr marL="1599836" indent="-228548" algn="l" defTabSz="457096" rtl="0" eaLnBrk="1" latinLnBrk="0" hangingPunct="1">
        <a:lnSpc>
          <a:spcPct val="110000"/>
        </a:lnSpc>
        <a:spcBef>
          <a:spcPct val="20000"/>
        </a:spcBef>
        <a:buFont typeface="Arial"/>
        <a:buChar char="–"/>
        <a:defRPr sz="1100" kern="1200">
          <a:solidFill>
            <a:schemeClr val="tx1"/>
          </a:solidFill>
          <a:latin typeface="+mn-lt"/>
          <a:ea typeface="+mn-ea"/>
          <a:cs typeface="+mn-cs"/>
        </a:defRPr>
      </a:lvl4pPr>
      <a:lvl5pPr marL="2056932" indent="-228548" algn="l" defTabSz="457096" rtl="0" eaLnBrk="1" latinLnBrk="0" hangingPunct="1">
        <a:lnSpc>
          <a:spcPct val="110000"/>
        </a:lnSpc>
        <a:spcBef>
          <a:spcPct val="20000"/>
        </a:spcBef>
        <a:buFont typeface="Arial"/>
        <a:buChar char="»"/>
        <a:defRPr sz="1100" kern="1200">
          <a:solidFill>
            <a:schemeClr val="tx1"/>
          </a:solidFill>
          <a:latin typeface="+mn-lt"/>
          <a:ea typeface="+mn-ea"/>
          <a:cs typeface="+mn-cs"/>
        </a:defRPr>
      </a:lvl5pPr>
      <a:lvl6pPr marL="2514028" indent="-228548" algn="l" defTabSz="457096"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6"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6"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96" rtl="0" eaLnBrk="1" latinLnBrk="0" hangingPunct="1">
        <a:defRPr sz="1800" kern="1200">
          <a:solidFill>
            <a:schemeClr val="tx1"/>
          </a:solidFill>
          <a:latin typeface="+mn-lt"/>
          <a:ea typeface="+mn-ea"/>
          <a:cs typeface="+mn-cs"/>
        </a:defRPr>
      </a:lvl1pPr>
      <a:lvl2pPr marL="457096" algn="l" defTabSz="457096" rtl="0" eaLnBrk="1" latinLnBrk="0" hangingPunct="1">
        <a:defRPr sz="1800" kern="1200">
          <a:solidFill>
            <a:schemeClr val="tx1"/>
          </a:solidFill>
          <a:latin typeface="+mn-lt"/>
          <a:ea typeface="+mn-ea"/>
          <a:cs typeface="+mn-cs"/>
        </a:defRPr>
      </a:lvl2pPr>
      <a:lvl3pPr marL="914192" algn="l" defTabSz="457096" rtl="0" eaLnBrk="1" latinLnBrk="0" hangingPunct="1">
        <a:defRPr sz="1800" kern="1200">
          <a:solidFill>
            <a:schemeClr val="tx1"/>
          </a:solidFill>
          <a:latin typeface="+mn-lt"/>
          <a:ea typeface="+mn-ea"/>
          <a:cs typeface="+mn-cs"/>
        </a:defRPr>
      </a:lvl3pPr>
      <a:lvl4pPr marL="1371288" algn="l" defTabSz="457096" rtl="0" eaLnBrk="1" latinLnBrk="0" hangingPunct="1">
        <a:defRPr sz="1800" kern="1200">
          <a:solidFill>
            <a:schemeClr val="tx1"/>
          </a:solidFill>
          <a:latin typeface="+mn-lt"/>
          <a:ea typeface="+mn-ea"/>
          <a:cs typeface="+mn-cs"/>
        </a:defRPr>
      </a:lvl4pPr>
      <a:lvl5pPr marL="1828384" algn="l" defTabSz="457096" rtl="0" eaLnBrk="1" latinLnBrk="0" hangingPunct="1">
        <a:defRPr sz="1800" kern="1200">
          <a:solidFill>
            <a:schemeClr val="tx1"/>
          </a:solidFill>
          <a:latin typeface="+mn-lt"/>
          <a:ea typeface="+mn-ea"/>
          <a:cs typeface="+mn-cs"/>
        </a:defRPr>
      </a:lvl5pPr>
      <a:lvl6pPr marL="2285480" algn="l" defTabSz="457096" rtl="0" eaLnBrk="1" latinLnBrk="0" hangingPunct="1">
        <a:defRPr sz="1800" kern="1200">
          <a:solidFill>
            <a:schemeClr val="tx1"/>
          </a:solidFill>
          <a:latin typeface="+mn-lt"/>
          <a:ea typeface="+mn-ea"/>
          <a:cs typeface="+mn-cs"/>
        </a:defRPr>
      </a:lvl6pPr>
      <a:lvl7pPr marL="2742576" algn="l" defTabSz="457096" rtl="0" eaLnBrk="1" latinLnBrk="0" hangingPunct="1">
        <a:defRPr sz="1800" kern="1200">
          <a:solidFill>
            <a:schemeClr val="tx1"/>
          </a:solidFill>
          <a:latin typeface="+mn-lt"/>
          <a:ea typeface="+mn-ea"/>
          <a:cs typeface="+mn-cs"/>
        </a:defRPr>
      </a:lvl7pPr>
      <a:lvl8pPr marL="3199672" algn="l" defTabSz="457096" rtl="0" eaLnBrk="1" latinLnBrk="0" hangingPunct="1">
        <a:defRPr sz="1800" kern="1200">
          <a:solidFill>
            <a:schemeClr val="tx1"/>
          </a:solidFill>
          <a:latin typeface="+mn-lt"/>
          <a:ea typeface="+mn-ea"/>
          <a:cs typeface="+mn-cs"/>
        </a:defRPr>
      </a:lvl8pPr>
      <a:lvl9pPr marL="3656768" algn="l" defTabSz="4570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hyperlink" Target="https://www.linkedin.com/in/anne-maria-sundqvist-1134186/" TargetMode="Externa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image" Target="../media/image18.emf"/><Relationship Id="rId1" Type="http://schemas.openxmlformats.org/officeDocument/2006/relationships/slideLayout" Target="../slideLayouts/slideLayout19.xml"/><Relationship Id="rId6" Type="http://schemas.openxmlformats.org/officeDocument/2006/relationships/image" Target="../media/image22.emf"/><Relationship Id="rId11" Type="http://schemas.openxmlformats.org/officeDocument/2006/relationships/image" Target="../media/image27.png"/><Relationship Id="rId5" Type="http://schemas.openxmlformats.org/officeDocument/2006/relationships/image" Target="../media/image21.emf"/><Relationship Id="rId10" Type="http://schemas.openxmlformats.org/officeDocument/2006/relationships/image" Target="../media/image26.png"/><Relationship Id="rId4" Type="http://schemas.openxmlformats.org/officeDocument/2006/relationships/image" Target="../media/image20.emf"/><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19.xml"/><Relationship Id="rId5" Type="http://schemas.openxmlformats.org/officeDocument/2006/relationships/image" Target="../media/image32.tiff"/><Relationship Id="rId4" Type="http://schemas.openxmlformats.org/officeDocument/2006/relationships/image" Target="../media/image31.tiff"/></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9.xml"/><Relationship Id="rId5" Type="http://schemas.openxmlformats.org/officeDocument/2006/relationships/image" Target="../media/image43.emf"/><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8" Type="http://schemas.openxmlformats.org/officeDocument/2006/relationships/hyperlink" Target="http://www.rikosseuraamus.fi/fi/index/toimipaikatjayhteystiedot/vankilat/hameenlinnanvankila.html" TargetMode="External"/><Relationship Id="rId13" Type="http://schemas.openxmlformats.org/officeDocument/2006/relationships/hyperlink" Target="http://vvary.fi/english/" TargetMode="External"/><Relationship Id="rId18" Type="http://schemas.openxmlformats.org/officeDocument/2006/relationships/image" Target="../media/image15.tiff"/><Relationship Id="rId3" Type="http://schemas.openxmlformats.org/officeDocument/2006/relationships/image" Target="../media/image45.jpeg"/><Relationship Id="rId7" Type="http://schemas.openxmlformats.org/officeDocument/2006/relationships/hyperlink" Target="http://www.rikosseuraamus.fi/en/index.html" TargetMode="External"/><Relationship Id="rId12" Type="http://schemas.openxmlformats.org/officeDocument/2006/relationships/hyperlink" Target="http://www.krits.fi/fin/in_english/" TargetMode="External"/><Relationship Id="rId17" Type="http://schemas.openxmlformats.org/officeDocument/2006/relationships/image" Target="../media/image49.png"/><Relationship Id="rId2" Type="http://schemas.openxmlformats.org/officeDocument/2006/relationships/image" Target="../media/image44.jpeg"/><Relationship Id="rId16" Type="http://schemas.openxmlformats.org/officeDocument/2006/relationships/hyperlink" Target="https://www.martat.fi/in-english/" TargetMode="External"/><Relationship Id="rId1" Type="http://schemas.openxmlformats.org/officeDocument/2006/relationships/slideLayout" Target="../slideLayouts/slideLayout37.xml"/><Relationship Id="rId6" Type="http://schemas.openxmlformats.org/officeDocument/2006/relationships/image" Target="../media/image48.jpeg"/><Relationship Id="rId11" Type="http://schemas.openxmlformats.org/officeDocument/2006/relationships/hyperlink" Target="http://sininauhaliitto.fi/sininauhasaatio/" TargetMode="External"/><Relationship Id="rId5" Type="http://schemas.openxmlformats.org/officeDocument/2006/relationships/image" Target="../media/image47.jpeg"/><Relationship Id="rId15" Type="http://schemas.openxmlformats.org/officeDocument/2006/relationships/hyperlink" Target="https://www.kiipula.fi/kiipula-in-english" TargetMode="External"/><Relationship Id="rId10" Type="http://schemas.openxmlformats.org/officeDocument/2006/relationships/hyperlink" Target="https://www.vth.fi/" TargetMode="External"/><Relationship Id="rId4" Type="http://schemas.openxmlformats.org/officeDocument/2006/relationships/image" Target="../media/image46.jpeg"/><Relationship Id="rId9" Type="http://schemas.openxmlformats.org/officeDocument/2006/relationships/hyperlink" Target="https://www.thl.fi/en/web/thlfi-en" TargetMode="External"/><Relationship Id="rId14" Type="http://schemas.openxmlformats.org/officeDocument/2006/relationships/hyperlink" Target="https://www.a-klinikka.fi/in-english"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jpe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jpeg"/><Relationship Id="rId1" Type="http://schemas.openxmlformats.org/officeDocument/2006/relationships/slideLayout" Target="../slideLayouts/slideLayout3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jpe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2.png"/><Relationship Id="rId26" Type="http://schemas.openxmlformats.org/officeDocument/2006/relationships/image" Target="../media/image90.jpeg"/><Relationship Id="rId3" Type="http://schemas.openxmlformats.org/officeDocument/2006/relationships/image" Target="../media/image52.png"/><Relationship Id="rId21" Type="http://schemas.openxmlformats.org/officeDocument/2006/relationships/image" Target="../media/image85.png"/><Relationship Id="rId34" Type="http://schemas.openxmlformats.org/officeDocument/2006/relationships/image" Target="../media/image98.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1.png"/><Relationship Id="rId25" Type="http://schemas.openxmlformats.org/officeDocument/2006/relationships/image" Target="../media/image89.png"/><Relationship Id="rId33" Type="http://schemas.openxmlformats.org/officeDocument/2006/relationships/image" Target="../media/image97.png"/><Relationship Id="rId2" Type="http://schemas.openxmlformats.org/officeDocument/2006/relationships/image" Target="../media/image70.png"/><Relationship Id="rId16" Type="http://schemas.openxmlformats.org/officeDocument/2006/relationships/image" Target="../media/image80.png"/><Relationship Id="rId20" Type="http://schemas.openxmlformats.org/officeDocument/2006/relationships/image" Target="../media/image84.png"/><Relationship Id="rId29" Type="http://schemas.openxmlformats.org/officeDocument/2006/relationships/image" Target="../media/image93.png"/><Relationship Id="rId1" Type="http://schemas.openxmlformats.org/officeDocument/2006/relationships/slideLayout" Target="../slideLayouts/slideLayout36.xml"/><Relationship Id="rId6" Type="http://schemas.openxmlformats.org/officeDocument/2006/relationships/image" Target="../media/image63.png"/><Relationship Id="rId11" Type="http://schemas.openxmlformats.org/officeDocument/2006/relationships/image" Target="../media/image76.png"/><Relationship Id="rId24" Type="http://schemas.openxmlformats.org/officeDocument/2006/relationships/image" Target="../media/image88.png"/><Relationship Id="rId32" Type="http://schemas.openxmlformats.org/officeDocument/2006/relationships/image" Target="../media/image96.png"/><Relationship Id="rId5" Type="http://schemas.openxmlformats.org/officeDocument/2006/relationships/image" Target="../media/image62.pn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png"/><Relationship Id="rId10" Type="http://schemas.openxmlformats.org/officeDocument/2006/relationships/image" Target="../media/image75.png"/><Relationship Id="rId19" Type="http://schemas.openxmlformats.org/officeDocument/2006/relationships/image" Target="../media/image83.png"/><Relationship Id="rId31" Type="http://schemas.openxmlformats.org/officeDocument/2006/relationships/image" Target="../media/image95.png"/><Relationship Id="rId4" Type="http://schemas.openxmlformats.org/officeDocument/2006/relationships/image" Target="../media/image71.png"/><Relationship Id="rId9" Type="http://schemas.openxmlformats.org/officeDocument/2006/relationships/image" Target="../media/image74.png"/><Relationship Id="rId14" Type="http://schemas.openxmlformats.org/officeDocument/2006/relationships/image" Target="../media/image55.png"/><Relationship Id="rId22" Type="http://schemas.openxmlformats.org/officeDocument/2006/relationships/image" Target="../media/image86.png"/><Relationship Id="rId27" Type="http://schemas.openxmlformats.org/officeDocument/2006/relationships/image" Target="../media/image91.jpeg"/><Relationship Id="rId30" Type="http://schemas.openxmlformats.org/officeDocument/2006/relationships/image" Target="../media/image94.png"/><Relationship Id="rId35" Type="http://schemas.openxmlformats.org/officeDocument/2006/relationships/image" Target="../media/image99.png"/></Relationships>
</file>

<file path=ppt/slides/_rels/slide22.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68.jpe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image" Target="../media/image57.png"/><Relationship Id="rId16" Type="http://schemas.openxmlformats.org/officeDocument/2006/relationships/image" Target="../media/image108.png"/><Relationship Id="rId1" Type="http://schemas.openxmlformats.org/officeDocument/2006/relationships/slideLayout" Target="../slideLayouts/slideLayout34.xml"/><Relationship Id="rId6" Type="http://schemas.openxmlformats.org/officeDocument/2006/relationships/image" Target="../media/image82.png"/><Relationship Id="rId11" Type="http://schemas.openxmlformats.org/officeDocument/2006/relationships/image" Target="../media/image52.png"/><Relationship Id="rId5" Type="http://schemas.openxmlformats.org/officeDocument/2006/relationships/image" Target="../media/image55.png"/><Relationship Id="rId15" Type="http://schemas.openxmlformats.org/officeDocument/2006/relationships/image" Target="../media/image107.png"/><Relationship Id="rId10" Type="http://schemas.openxmlformats.org/officeDocument/2006/relationships/image" Target="../media/image103.png"/><Relationship Id="rId4" Type="http://schemas.openxmlformats.org/officeDocument/2006/relationships/image" Target="../media/image61.png"/><Relationship Id="rId9" Type="http://schemas.openxmlformats.org/officeDocument/2006/relationships/image" Target="../media/image102.jpeg"/><Relationship Id="rId14" Type="http://schemas.openxmlformats.org/officeDocument/2006/relationships/image" Target="../media/image106.png"/></Relationships>
</file>

<file path=ppt/slides/_rels/slide23.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65.png"/><Relationship Id="rId18" Type="http://schemas.openxmlformats.org/officeDocument/2006/relationships/image" Target="../media/image119.png"/><Relationship Id="rId3" Type="http://schemas.openxmlformats.org/officeDocument/2006/relationships/image" Target="../media/image112.jpeg"/><Relationship Id="rId21" Type="http://schemas.openxmlformats.org/officeDocument/2006/relationships/image" Target="../media/image121.jpeg"/><Relationship Id="rId7" Type="http://schemas.openxmlformats.org/officeDocument/2006/relationships/image" Target="../media/image82.png"/><Relationship Id="rId12" Type="http://schemas.openxmlformats.org/officeDocument/2006/relationships/image" Target="../media/image64.png"/><Relationship Id="rId17" Type="http://schemas.openxmlformats.org/officeDocument/2006/relationships/image" Target="../media/image118.png"/><Relationship Id="rId2" Type="http://schemas.openxmlformats.org/officeDocument/2006/relationships/image" Target="../media/image111.jpeg"/><Relationship Id="rId16" Type="http://schemas.openxmlformats.org/officeDocument/2006/relationships/image" Target="../media/image85.png"/><Relationship Id="rId20" Type="http://schemas.openxmlformats.org/officeDocument/2006/relationships/image" Target="../media/image120.jpeg"/><Relationship Id="rId1" Type="http://schemas.openxmlformats.org/officeDocument/2006/relationships/slideLayout" Target="../slideLayouts/slideLayout34.xml"/><Relationship Id="rId6" Type="http://schemas.openxmlformats.org/officeDocument/2006/relationships/image" Target="../media/image113.png"/><Relationship Id="rId11" Type="http://schemas.openxmlformats.org/officeDocument/2006/relationships/image" Target="../media/image116.png"/><Relationship Id="rId5" Type="http://schemas.openxmlformats.org/officeDocument/2006/relationships/image" Target="../media/image55.png"/><Relationship Id="rId15" Type="http://schemas.openxmlformats.org/officeDocument/2006/relationships/image" Target="../media/image78.png"/><Relationship Id="rId23" Type="http://schemas.openxmlformats.org/officeDocument/2006/relationships/image" Target="../media/image99.png"/><Relationship Id="rId10" Type="http://schemas.openxmlformats.org/officeDocument/2006/relationships/image" Target="../media/image52.png"/><Relationship Id="rId19" Type="http://schemas.openxmlformats.org/officeDocument/2006/relationships/image" Target="../media/image110.png"/><Relationship Id="rId4" Type="http://schemas.openxmlformats.org/officeDocument/2006/relationships/image" Target="../media/image62.png"/><Relationship Id="rId9" Type="http://schemas.openxmlformats.org/officeDocument/2006/relationships/image" Target="../media/image115.png"/><Relationship Id="rId14" Type="http://schemas.openxmlformats.org/officeDocument/2006/relationships/image" Target="../media/image117.png"/><Relationship Id="rId22"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14.png"/><Relationship Id="rId18" Type="http://schemas.openxmlformats.org/officeDocument/2006/relationships/image" Target="../media/image98.png"/><Relationship Id="rId3" Type="http://schemas.openxmlformats.org/officeDocument/2006/relationships/image" Target="../media/image123.jpeg"/><Relationship Id="rId7" Type="http://schemas.openxmlformats.org/officeDocument/2006/relationships/image" Target="../media/image125.png"/><Relationship Id="rId12" Type="http://schemas.openxmlformats.org/officeDocument/2006/relationships/image" Target="../media/image55.png"/><Relationship Id="rId17" Type="http://schemas.openxmlformats.org/officeDocument/2006/relationships/image" Target="../media/image119.png"/><Relationship Id="rId2" Type="http://schemas.openxmlformats.org/officeDocument/2006/relationships/image" Target="../media/image122.jpeg"/><Relationship Id="rId16" Type="http://schemas.openxmlformats.org/officeDocument/2006/relationships/image" Target="../media/image108.png"/><Relationship Id="rId20" Type="http://schemas.openxmlformats.org/officeDocument/2006/relationships/image" Target="../media/image128.png"/><Relationship Id="rId1" Type="http://schemas.openxmlformats.org/officeDocument/2006/relationships/slideLayout" Target="../slideLayouts/slideLayout34.xml"/><Relationship Id="rId6" Type="http://schemas.openxmlformats.org/officeDocument/2006/relationships/image" Target="../media/image124.png"/><Relationship Id="rId11" Type="http://schemas.openxmlformats.org/officeDocument/2006/relationships/image" Target="../media/image52.png"/><Relationship Id="rId5" Type="http://schemas.openxmlformats.org/officeDocument/2006/relationships/image" Target="../media/image113.png"/><Relationship Id="rId15" Type="http://schemas.openxmlformats.org/officeDocument/2006/relationships/image" Target="../media/image115.png"/><Relationship Id="rId10" Type="http://schemas.openxmlformats.org/officeDocument/2006/relationships/image" Target="../media/image65.png"/><Relationship Id="rId19" Type="http://schemas.openxmlformats.org/officeDocument/2006/relationships/image" Target="../media/image99.png"/><Relationship Id="rId4" Type="http://schemas.openxmlformats.org/officeDocument/2006/relationships/image" Target="../media/image63.png"/><Relationship Id="rId9" Type="http://schemas.openxmlformats.org/officeDocument/2006/relationships/image" Target="../media/image116.png"/><Relationship Id="rId14" Type="http://schemas.openxmlformats.org/officeDocument/2006/relationships/image" Target="../media/image127.jpeg"/></Relationships>
</file>

<file path=ppt/slides/_rels/slide25.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4.png"/><Relationship Id="rId18" Type="http://schemas.openxmlformats.org/officeDocument/2006/relationships/image" Target="../media/image85.png"/><Relationship Id="rId3" Type="http://schemas.openxmlformats.org/officeDocument/2006/relationships/image" Target="../media/image129.jpeg"/><Relationship Id="rId21" Type="http://schemas.openxmlformats.org/officeDocument/2006/relationships/image" Target="../media/image128.png"/><Relationship Id="rId7" Type="http://schemas.openxmlformats.org/officeDocument/2006/relationships/image" Target="../media/image55.png"/><Relationship Id="rId12" Type="http://schemas.openxmlformats.org/officeDocument/2006/relationships/image" Target="../media/image65.png"/><Relationship Id="rId17" Type="http://schemas.openxmlformats.org/officeDocument/2006/relationships/image" Target="../media/image137.png"/><Relationship Id="rId2" Type="http://schemas.openxmlformats.org/officeDocument/2006/relationships/image" Target="../media/image69.jpeg"/><Relationship Id="rId16" Type="http://schemas.openxmlformats.org/officeDocument/2006/relationships/image" Target="../media/image136.png"/><Relationship Id="rId20" Type="http://schemas.openxmlformats.org/officeDocument/2006/relationships/image" Target="../media/image110.png"/><Relationship Id="rId1" Type="http://schemas.openxmlformats.org/officeDocument/2006/relationships/slideLayout" Target="../slideLayouts/slideLayout34.xml"/><Relationship Id="rId6" Type="http://schemas.openxmlformats.org/officeDocument/2006/relationships/image" Target="../media/image132.png"/><Relationship Id="rId11" Type="http://schemas.openxmlformats.org/officeDocument/2006/relationships/image" Target="../media/image64.png"/><Relationship Id="rId5" Type="http://schemas.openxmlformats.org/officeDocument/2006/relationships/image" Target="../media/image131.png"/><Relationship Id="rId15" Type="http://schemas.openxmlformats.org/officeDocument/2006/relationships/image" Target="../media/image116.png"/><Relationship Id="rId23" Type="http://schemas.openxmlformats.org/officeDocument/2006/relationships/image" Target="../media/image99.png"/><Relationship Id="rId10" Type="http://schemas.openxmlformats.org/officeDocument/2006/relationships/image" Target="../media/image52.png"/><Relationship Id="rId19" Type="http://schemas.openxmlformats.org/officeDocument/2006/relationships/image" Target="../media/image119.png"/><Relationship Id="rId4" Type="http://schemas.openxmlformats.org/officeDocument/2006/relationships/image" Target="../media/image130.png"/><Relationship Id="rId9" Type="http://schemas.openxmlformats.org/officeDocument/2006/relationships/image" Target="../media/image115.png"/><Relationship Id="rId14" Type="http://schemas.openxmlformats.org/officeDocument/2006/relationships/image" Target="../media/image135.png"/><Relationship Id="rId22" Type="http://schemas.openxmlformats.org/officeDocument/2006/relationships/image" Target="../media/image98.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5.png"/><Relationship Id="rId18" Type="http://schemas.openxmlformats.org/officeDocument/2006/relationships/image" Target="../media/image137.png"/><Relationship Id="rId3" Type="http://schemas.openxmlformats.org/officeDocument/2006/relationships/image" Target="../media/image69.jpeg"/><Relationship Id="rId21" Type="http://schemas.openxmlformats.org/officeDocument/2006/relationships/image" Target="../media/image110.png"/><Relationship Id="rId7" Type="http://schemas.openxmlformats.org/officeDocument/2006/relationships/image" Target="../media/image132.png"/><Relationship Id="rId12" Type="http://schemas.openxmlformats.org/officeDocument/2006/relationships/image" Target="../media/image64.png"/><Relationship Id="rId17" Type="http://schemas.openxmlformats.org/officeDocument/2006/relationships/image" Target="../media/image136.png"/><Relationship Id="rId2" Type="http://schemas.openxmlformats.org/officeDocument/2006/relationships/notesSlide" Target="../notesSlides/notesSlide10.xml"/><Relationship Id="rId16" Type="http://schemas.openxmlformats.org/officeDocument/2006/relationships/image" Target="../media/image116.png"/><Relationship Id="rId20" Type="http://schemas.openxmlformats.org/officeDocument/2006/relationships/image" Target="../media/image119.png"/><Relationship Id="rId1" Type="http://schemas.openxmlformats.org/officeDocument/2006/relationships/slideLayout" Target="../slideLayouts/slideLayout34.xml"/><Relationship Id="rId6" Type="http://schemas.openxmlformats.org/officeDocument/2006/relationships/image" Target="../media/image131.png"/><Relationship Id="rId11" Type="http://schemas.openxmlformats.org/officeDocument/2006/relationships/image" Target="../media/image52.png"/><Relationship Id="rId24" Type="http://schemas.openxmlformats.org/officeDocument/2006/relationships/image" Target="../media/image99.png"/><Relationship Id="rId5" Type="http://schemas.openxmlformats.org/officeDocument/2006/relationships/image" Target="../media/image130.png"/><Relationship Id="rId15" Type="http://schemas.openxmlformats.org/officeDocument/2006/relationships/image" Target="../media/image135.png"/><Relationship Id="rId23" Type="http://schemas.openxmlformats.org/officeDocument/2006/relationships/image" Target="../media/image98.png"/><Relationship Id="rId10" Type="http://schemas.openxmlformats.org/officeDocument/2006/relationships/image" Target="../media/image115.png"/><Relationship Id="rId19" Type="http://schemas.openxmlformats.org/officeDocument/2006/relationships/image" Target="../media/image85.png"/><Relationship Id="rId4" Type="http://schemas.openxmlformats.org/officeDocument/2006/relationships/image" Target="../media/image129.jpeg"/><Relationship Id="rId9" Type="http://schemas.openxmlformats.org/officeDocument/2006/relationships/image" Target="../media/image133.png"/><Relationship Id="rId14" Type="http://schemas.openxmlformats.org/officeDocument/2006/relationships/image" Target="../media/image134.png"/><Relationship Id="rId22" Type="http://schemas.openxmlformats.org/officeDocument/2006/relationships/image" Target="../media/image128.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10.png"/><Relationship Id="rId3" Type="http://schemas.openxmlformats.org/officeDocument/2006/relationships/image" Target="../media/image113.png"/><Relationship Id="rId7" Type="http://schemas.openxmlformats.org/officeDocument/2006/relationships/image" Target="../media/image65.png"/><Relationship Id="rId12" Type="http://schemas.openxmlformats.org/officeDocument/2006/relationships/image" Target="../media/image140.jpeg"/><Relationship Id="rId2" Type="http://schemas.openxmlformats.org/officeDocument/2006/relationships/image" Target="../media/image138.jpeg"/><Relationship Id="rId1" Type="http://schemas.openxmlformats.org/officeDocument/2006/relationships/slideLayout" Target="../slideLayouts/slideLayout34.xml"/><Relationship Id="rId6" Type="http://schemas.openxmlformats.org/officeDocument/2006/relationships/image" Target="../media/image115.png"/><Relationship Id="rId11" Type="http://schemas.openxmlformats.org/officeDocument/2006/relationships/image" Target="../media/image63.png"/><Relationship Id="rId5" Type="http://schemas.openxmlformats.org/officeDocument/2006/relationships/image" Target="../media/image139.png"/><Relationship Id="rId15" Type="http://schemas.openxmlformats.org/officeDocument/2006/relationships/image" Target="../media/image119.png"/><Relationship Id="rId10" Type="http://schemas.openxmlformats.org/officeDocument/2006/relationships/image" Target="../media/image79.png"/><Relationship Id="rId4" Type="http://schemas.openxmlformats.org/officeDocument/2006/relationships/image" Target="../media/image125.png"/><Relationship Id="rId9" Type="http://schemas.openxmlformats.org/officeDocument/2006/relationships/image" Target="../media/image116.png"/><Relationship Id="rId14"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99.png"/><Relationship Id="rId3" Type="http://schemas.openxmlformats.org/officeDocument/2006/relationships/image" Target="../media/image142.jpeg"/><Relationship Id="rId7" Type="http://schemas.openxmlformats.org/officeDocument/2006/relationships/image" Target="../media/image64.png"/><Relationship Id="rId12" Type="http://schemas.openxmlformats.org/officeDocument/2006/relationships/image" Target="../media/image66.png"/><Relationship Id="rId2" Type="http://schemas.openxmlformats.org/officeDocument/2006/relationships/image" Target="../media/image141.jpeg"/><Relationship Id="rId1" Type="http://schemas.openxmlformats.org/officeDocument/2006/relationships/slideLayout" Target="../slideLayouts/slideLayout34.xml"/><Relationship Id="rId6" Type="http://schemas.openxmlformats.org/officeDocument/2006/relationships/image" Target="../media/image115.png"/><Relationship Id="rId11" Type="http://schemas.openxmlformats.org/officeDocument/2006/relationships/image" Target="../media/image55.png"/><Relationship Id="rId5" Type="http://schemas.openxmlformats.org/officeDocument/2006/relationships/image" Target="../media/image125.png"/><Relationship Id="rId10" Type="http://schemas.openxmlformats.org/officeDocument/2006/relationships/image" Target="../media/image63.png"/><Relationship Id="rId4" Type="http://schemas.openxmlformats.org/officeDocument/2006/relationships/image" Target="../media/image143.png"/><Relationship Id="rId9" Type="http://schemas.openxmlformats.org/officeDocument/2006/relationships/image" Target="../media/image113.png"/><Relationship Id="rId14" Type="http://schemas.openxmlformats.org/officeDocument/2006/relationships/image" Target="../media/image109.png"/></Relationships>
</file>

<file path=ppt/slides/_rels/slide29.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14.png"/><Relationship Id="rId18" Type="http://schemas.openxmlformats.org/officeDocument/2006/relationships/image" Target="../media/image99.png"/><Relationship Id="rId3" Type="http://schemas.openxmlformats.org/officeDocument/2006/relationships/image" Target="../media/image145.jpeg"/><Relationship Id="rId7" Type="http://schemas.openxmlformats.org/officeDocument/2006/relationships/image" Target="../media/image55.png"/><Relationship Id="rId12" Type="http://schemas.openxmlformats.org/officeDocument/2006/relationships/image" Target="../media/image92.png"/><Relationship Id="rId17" Type="http://schemas.openxmlformats.org/officeDocument/2006/relationships/image" Target="../media/image98.png"/><Relationship Id="rId2" Type="http://schemas.openxmlformats.org/officeDocument/2006/relationships/image" Target="../media/image144.jpeg"/><Relationship Id="rId16" Type="http://schemas.openxmlformats.org/officeDocument/2006/relationships/image" Target="../media/image66.png"/><Relationship Id="rId1" Type="http://schemas.openxmlformats.org/officeDocument/2006/relationships/slideLayout" Target="../slideLayouts/slideLayout34.xml"/><Relationship Id="rId6" Type="http://schemas.openxmlformats.org/officeDocument/2006/relationships/image" Target="../media/image148.png"/><Relationship Id="rId11" Type="http://schemas.openxmlformats.org/officeDocument/2006/relationships/image" Target="../media/image100.png"/><Relationship Id="rId5" Type="http://schemas.openxmlformats.org/officeDocument/2006/relationships/image" Target="../media/image147.png"/><Relationship Id="rId15" Type="http://schemas.openxmlformats.org/officeDocument/2006/relationships/image" Target="../media/image108.png"/><Relationship Id="rId10" Type="http://schemas.openxmlformats.org/officeDocument/2006/relationships/image" Target="../media/image52.png"/><Relationship Id="rId19" Type="http://schemas.openxmlformats.org/officeDocument/2006/relationships/image" Target="../media/image109.png"/><Relationship Id="rId4" Type="http://schemas.openxmlformats.org/officeDocument/2006/relationships/image" Target="../media/image146.jpeg"/><Relationship Id="rId9" Type="http://schemas.openxmlformats.org/officeDocument/2006/relationships/image" Target="../media/image150.png"/><Relationship Id="rId1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53.jpeg"/><Relationship Id="rId3" Type="http://schemas.openxmlformats.org/officeDocument/2006/relationships/image" Target="../media/image152.jpeg"/><Relationship Id="rId7" Type="http://schemas.openxmlformats.org/officeDocument/2006/relationships/image" Target="../media/image115.png"/><Relationship Id="rId12" Type="http://schemas.openxmlformats.org/officeDocument/2006/relationships/image" Target="../media/image119.png"/><Relationship Id="rId2" Type="http://schemas.openxmlformats.org/officeDocument/2006/relationships/image" Target="../media/image151.jpeg"/><Relationship Id="rId16" Type="http://schemas.openxmlformats.org/officeDocument/2006/relationships/image" Target="../media/image109.png"/><Relationship Id="rId1" Type="http://schemas.openxmlformats.org/officeDocument/2006/relationships/slideLayout" Target="../slideLayouts/slideLayout34.xml"/><Relationship Id="rId6" Type="http://schemas.openxmlformats.org/officeDocument/2006/relationships/image" Target="../media/image125.png"/><Relationship Id="rId11" Type="http://schemas.openxmlformats.org/officeDocument/2006/relationships/image" Target="../media/image66.png"/><Relationship Id="rId5" Type="http://schemas.openxmlformats.org/officeDocument/2006/relationships/image" Target="../media/image113.png"/><Relationship Id="rId15" Type="http://schemas.openxmlformats.org/officeDocument/2006/relationships/image" Target="../media/image99.png"/><Relationship Id="rId10" Type="http://schemas.openxmlformats.org/officeDocument/2006/relationships/image" Target="../media/image64.png"/><Relationship Id="rId4" Type="http://schemas.openxmlformats.org/officeDocument/2006/relationships/image" Target="../media/image79.png"/><Relationship Id="rId9" Type="http://schemas.openxmlformats.org/officeDocument/2006/relationships/image" Target="../media/image65.png"/><Relationship Id="rId14" Type="http://schemas.openxmlformats.org/officeDocument/2006/relationships/image" Target="../media/image9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jpe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jpeg"/><Relationship Id="rId1" Type="http://schemas.openxmlformats.org/officeDocument/2006/relationships/slideLayout" Target="../slideLayouts/slideLayout3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jpe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52.png"/><Relationship Id="rId18" Type="http://schemas.openxmlformats.org/officeDocument/2006/relationships/image" Target="../media/image84.png"/><Relationship Id="rId26" Type="http://schemas.openxmlformats.org/officeDocument/2006/relationships/image" Target="../media/image96.png"/><Relationship Id="rId3" Type="http://schemas.openxmlformats.org/officeDocument/2006/relationships/image" Target="../media/image89.png"/><Relationship Id="rId21" Type="http://schemas.openxmlformats.org/officeDocument/2006/relationships/image" Target="../media/image90.jpeg"/><Relationship Id="rId7" Type="http://schemas.openxmlformats.org/officeDocument/2006/relationships/image" Target="../media/image71.png"/><Relationship Id="rId12" Type="http://schemas.openxmlformats.org/officeDocument/2006/relationships/image" Target="../media/image79.png"/><Relationship Id="rId17" Type="http://schemas.openxmlformats.org/officeDocument/2006/relationships/image" Target="../media/image83.png"/><Relationship Id="rId25" Type="http://schemas.openxmlformats.org/officeDocument/2006/relationships/image" Target="../media/image94.png"/><Relationship Id="rId2" Type="http://schemas.openxmlformats.org/officeDocument/2006/relationships/image" Target="../media/image70.png"/><Relationship Id="rId16" Type="http://schemas.openxmlformats.org/officeDocument/2006/relationships/image" Target="../media/image82.png"/><Relationship Id="rId20" Type="http://schemas.openxmlformats.org/officeDocument/2006/relationships/image" Target="../media/image85.png"/><Relationship Id="rId29" Type="http://schemas.openxmlformats.org/officeDocument/2006/relationships/image" Target="../media/image155.png"/><Relationship Id="rId1" Type="http://schemas.openxmlformats.org/officeDocument/2006/relationships/slideLayout" Target="../slideLayouts/slideLayout35.xml"/><Relationship Id="rId6" Type="http://schemas.openxmlformats.org/officeDocument/2006/relationships/image" Target="../media/image74.png"/><Relationship Id="rId11" Type="http://schemas.openxmlformats.org/officeDocument/2006/relationships/image" Target="../media/image55.png"/><Relationship Id="rId24" Type="http://schemas.openxmlformats.org/officeDocument/2006/relationships/image" Target="../media/image93.png"/><Relationship Id="rId5" Type="http://schemas.openxmlformats.org/officeDocument/2006/relationships/image" Target="../media/image73.png"/><Relationship Id="rId15" Type="http://schemas.openxmlformats.org/officeDocument/2006/relationships/image" Target="../media/image81.png"/><Relationship Id="rId23" Type="http://schemas.openxmlformats.org/officeDocument/2006/relationships/image" Target="../media/image92.png"/><Relationship Id="rId28" Type="http://schemas.openxmlformats.org/officeDocument/2006/relationships/image" Target="../media/image154.png"/><Relationship Id="rId10" Type="http://schemas.openxmlformats.org/officeDocument/2006/relationships/image" Target="../media/image78.png"/><Relationship Id="rId19" Type="http://schemas.openxmlformats.org/officeDocument/2006/relationships/image" Target="../media/image86.png"/><Relationship Id="rId31" Type="http://schemas.openxmlformats.org/officeDocument/2006/relationships/image" Target="../media/image156.png"/><Relationship Id="rId4" Type="http://schemas.openxmlformats.org/officeDocument/2006/relationships/image" Target="../media/image63.png"/><Relationship Id="rId9" Type="http://schemas.openxmlformats.org/officeDocument/2006/relationships/image" Target="../media/image77.png"/><Relationship Id="rId14" Type="http://schemas.openxmlformats.org/officeDocument/2006/relationships/image" Target="../media/image80.png"/><Relationship Id="rId22" Type="http://schemas.openxmlformats.org/officeDocument/2006/relationships/image" Target="../media/image91.jpeg"/><Relationship Id="rId27" Type="http://schemas.openxmlformats.org/officeDocument/2006/relationships/image" Target="../media/image97.png"/><Relationship Id="rId30" Type="http://schemas.openxmlformats.org/officeDocument/2006/relationships/image" Target="../media/image98.png"/></Relationships>
</file>

<file path=ppt/slides/_rels/slide34.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68.jpeg"/><Relationship Id="rId12" Type="http://schemas.openxmlformats.org/officeDocument/2006/relationships/image" Target="../media/image108.png"/><Relationship Id="rId2" Type="http://schemas.openxmlformats.org/officeDocument/2006/relationships/image" Target="../media/image57.png"/><Relationship Id="rId16" Type="http://schemas.openxmlformats.org/officeDocument/2006/relationships/image" Target="../media/image109.png"/><Relationship Id="rId1" Type="http://schemas.openxmlformats.org/officeDocument/2006/relationships/slideLayout" Target="../slideLayouts/slideLayout35.xml"/><Relationship Id="rId6" Type="http://schemas.openxmlformats.org/officeDocument/2006/relationships/image" Target="../media/image82.png"/><Relationship Id="rId11" Type="http://schemas.openxmlformats.org/officeDocument/2006/relationships/image" Target="../media/image107.png"/><Relationship Id="rId5" Type="http://schemas.openxmlformats.org/officeDocument/2006/relationships/image" Target="../media/image55.png"/><Relationship Id="rId15" Type="http://schemas.openxmlformats.org/officeDocument/2006/relationships/image" Target="../media/image101.jpeg"/><Relationship Id="rId10" Type="http://schemas.openxmlformats.org/officeDocument/2006/relationships/image" Target="../media/image105.png"/><Relationship Id="rId4" Type="http://schemas.openxmlformats.org/officeDocument/2006/relationships/image" Target="../media/image61.png"/><Relationship Id="rId9" Type="http://schemas.openxmlformats.org/officeDocument/2006/relationships/image" Target="../media/image52.png"/><Relationship Id="rId14" Type="http://schemas.openxmlformats.org/officeDocument/2006/relationships/image" Target="../media/image157.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98.png"/><Relationship Id="rId18" Type="http://schemas.openxmlformats.org/officeDocument/2006/relationships/image" Target="../media/image50.png"/><Relationship Id="rId3" Type="http://schemas.openxmlformats.org/officeDocument/2006/relationships/image" Target="../media/image124.png"/><Relationship Id="rId7" Type="http://schemas.openxmlformats.org/officeDocument/2006/relationships/image" Target="../media/image65.png"/><Relationship Id="rId12" Type="http://schemas.openxmlformats.org/officeDocument/2006/relationships/image" Target="../media/image115.png"/><Relationship Id="rId17" Type="http://schemas.openxmlformats.org/officeDocument/2006/relationships/image" Target="../media/image110.png"/><Relationship Id="rId2" Type="http://schemas.openxmlformats.org/officeDocument/2006/relationships/image" Target="../media/image63.png"/><Relationship Id="rId16" Type="http://schemas.openxmlformats.org/officeDocument/2006/relationships/image" Target="../media/image158.png"/><Relationship Id="rId1" Type="http://schemas.openxmlformats.org/officeDocument/2006/relationships/slideLayout" Target="../slideLayouts/slideLayout35.xml"/><Relationship Id="rId6" Type="http://schemas.openxmlformats.org/officeDocument/2006/relationships/image" Target="../media/image116.png"/><Relationship Id="rId11" Type="http://schemas.openxmlformats.org/officeDocument/2006/relationships/image" Target="../media/image113.png"/><Relationship Id="rId5" Type="http://schemas.openxmlformats.org/officeDocument/2006/relationships/image" Target="../media/image126.png"/><Relationship Id="rId15" Type="http://schemas.openxmlformats.org/officeDocument/2006/relationships/image" Target="../media/image122.jpeg"/><Relationship Id="rId10" Type="http://schemas.openxmlformats.org/officeDocument/2006/relationships/image" Target="../media/image114.png"/><Relationship Id="rId19" Type="http://schemas.openxmlformats.org/officeDocument/2006/relationships/image" Target="../media/image66.png"/><Relationship Id="rId4" Type="http://schemas.openxmlformats.org/officeDocument/2006/relationships/image" Target="../media/image125.png"/><Relationship Id="rId9" Type="http://schemas.openxmlformats.org/officeDocument/2006/relationships/image" Target="../media/image55.png"/><Relationship Id="rId14" Type="http://schemas.openxmlformats.org/officeDocument/2006/relationships/image" Target="../media/image99.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7.png"/><Relationship Id="rId18" Type="http://schemas.openxmlformats.org/officeDocument/2006/relationships/image" Target="../media/image99.png"/><Relationship Id="rId3" Type="http://schemas.openxmlformats.org/officeDocument/2006/relationships/image" Target="../media/image131.png"/><Relationship Id="rId7" Type="http://schemas.openxmlformats.org/officeDocument/2006/relationships/image" Target="../media/image64.png"/><Relationship Id="rId12" Type="http://schemas.openxmlformats.org/officeDocument/2006/relationships/image" Target="../media/image136.png"/><Relationship Id="rId17" Type="http://schemas.openxmlformats.org/officeDocument/2006/relationships/image" Target="../media/image129.jpeg"/><Relationship Id="rId2" Type="http://schemas.openxmlformats.org/officeDocument/2006/relationships/image" Target="../media/image130.png"/><Relationship Id="rId16" Type="http://schemas.openxmlformats.org/officeDocument/2006/relationships/image" Target="../media/image159.png"/><Relationship Id="rId20" Type="http://schemas.openxmlformats.org/officeDocument/2006/relationships/image" Target="../media/image160.png"/><Relationship Id="rId1" Type="http://schemas.openxmlformats.org/officeDocument/2006/relationships/slideLayout" Target="../slideLayouts/slideLayout35.xml"/><Relationship Id="rId6" Type="http://schemas.openxmlformats.org/officeDocument/2006/relationships/image" Target="../media/image52.png"/><Relationship Id="rId11" Type="http://schemas.openxmlformats.org/officeDocument/2006/relationships/image" Target="../media/image116.png"/><Relationship Id="rId5" Type="http://schemas.openxmlformats.org/officeDocument/2006/relationships/image" Target="../media/image133.png"/><Relationship Id="rId15" Type="http://schemas.openxmlformats.org/officeDocument/2006/relationships/image" Target="../media/image110.png"/><Relationship Id="rId10" Type="http://schemas.openxmlformats.org/officeDocument/2006/relationships/image" Target="../media/image55.png"/><Relationship Id="rId19" Type="http://schemas.openxmlformats.org/officeDocument/2006/relationships/image" Target="../media/image98.png"/><Relationship Id="rId4" Type="http://schemas.openxmlformats.org/officeDocument/2006/relationships/image" Target="../media/image132.png"/><Relationship Id="rId9" Type="http://schemas.openxmlformats.org/officeDocument/2006/relationships/image" Target="../media/image134.png"/><Relationship Id="rId14" Type="http://schemas.openxmlformats.org/officeDocument/2006/relationships/image" Target="../media/image135.png"/></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61.png"/><Relationship Id="rId3" Type="http://schemas.openxmlformats.org/officeDocument/2006/relationships/image" Target="../media/image125.png"/><Relationship Id="rId7" Type="http://schemas.openxmlformats.org/officeDocument/2006/relationships/image" Target="../media/image113.png"/><Relationship Id="rId12" Type="http://schemas.openxmlformats.org/officeDocument/2006/relationships/image" Target="../media/image109.png"/><Relationship Id="rId2" Type="http://schemas.openxmlformats.org/officeDocument/2006/relationships/image" Target="../media/image142.jpeg"/><Relationship Id="rId1" Type="http://schemas.openxmlformats.org/officeDocument/2006/relationships/slideLayout" Target="../slideLayouts/slideLayout35.xml"/><Relationship Id="rId6" Type="http://schemas.openxmlformats.org/officeDocument/2006/relationships/image" Target="../media/image116.png"/><Relationship Id="rId11" Type="http://schemas.openxmlformats.org/officeDocument/2006/relationships/image" Target="../media/image99.png"/><Relationship Id="rId5" Type="http://schemas.openxmlformats.org/officeDocument/2006/relationships/image" Target="../media/image64.png"/><Relationship Id="rId10" Type="http://schemas.openxmlformats.org/officeDocument/2006/relationships/image" Target="../media/image66.png"/><Relationship Id="rId4" Type="http://schemas.openxmlformats.org/officeDocument/2006/relationships/image" Target="../media/image115.pn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98.png"/><Relationship Id="rId3" Type="http://schemas.openxmlformats.org/officeDocument/2006/relationships/image" Target="../media/image148.png"/><Relationship Id="rId7" Type="http://schemas.openxmlformats.org/officeDocument/2006/relationships/image" Target="../media/image52.png"/><Relationship Id="rId12" Type="http://schemas.openxmlformats.org/officeDocument/2006/relationships/image" Target="../media/image66.png"/><Relationship Id="rId17" Type="http://schemas.openxmlformats.org/officeDocument/2006/relationships/image" Target="../media/image162.png"/><Relationship Id="rId2" Type="http://schemas.openxmlformats.org/officeDocument/2006/relationships/image" Target="../media/image147.png"/><Relationship Id="rId16" Type="http://schemas.openxmlformats.org/officeDocument/2006/relationships/image" Target="../media/image145.jpeg"/><Relationship Id="rId1" Type="http://schemas.openxmlformats.org/officeDocument/2006/relationships/slideLayout" Target="../slideLayouts/slideLayout35.xml"/><Relationship Id="rId6" Type="http://schemas.openxmlformats.org/officeDocument/2006/relationships/image" Target="../media/image150.png"/><Relationship Id="rId11" Type="http://schemas.openxmlformats.org/officeDocument/2006/relationships/image" Target="../media/image62.png"/><Relationship Id="rId5" Type="http://schemas.openxmlformats.org/officeDocument/2006/relationships/image" Target="../media/image149.png"/><Relationship Id="rId1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55.png"/><Relationship Id="rId9" Type="http://schemas.openxmlformats.org/officeDocument/2006/relationships/image" Target="../media/image92.png"/><Relationship Id="rId14" Type="http://schemas.openxmlformats.org/officeDocument/2006/relationships/image" Target="../media/image99.png"/></Relationships>
</file>

<file path=ppt/slides/_rels/slide3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63.png"/><Relationship Id="rId3" Type="http://schemas.openxmlformats.org/officeDocument/2006/relationships/image" Target="../media/image113.png"/><Relationship Id="rId7" Type="http://schemas.openxmlformats.org/officeDocument/2006/relationships/image" Target="../media/image64.png"/><Relationship Id="rId12" Type="http://schemas.openxmlformats.org/officeDocument/2006/relationships/image" Target="../media/image109.png"/><Relationship Id="rId2" Type="http://schemas.openxmlformats.org/officeDocument/2006/relationships/image" Target="../media/image79.png"/><Relationship Id="rId1" Type="http://schemas.openxmlformats.org/officeDocument/2006/relationships/slideLayout" Target="../slideLayouts/slideLayout35.xml"/><Relationship Id="rId6" Type="http://schemas.openxmlformats.org/officeDocument/2006/relationships/image" Target="../media/image65.png"/><Relationship Id="rId11" Type="http://schemas.openxmlformats.org/officeDocument/2006/relationships/image" Target="../media/image99.png"/><Relationship Id="rId5" Type="http://schemas.openxmlformats.org/officeDocument/2006/relationships/image" Target="../media/image115.png"/><Relationship Id="rId10" Type="http://schemas.openxmlformats.org/officeDocument/2006/relationships/image" Target="../media/image98.png"/><Relationship Id="rId4" Type="http://schemas.openxmlformats.org/officeDocument/2006/relationships/image" Target="../media/image125.png"/><Relationship Id="rId9" Type="http://schemas.openxmlformats.org/officeDocument/2006/relationships/image" Target="../media/image119.png"/><Relationship Id="rId14" Type="http://schemas.openxmlformats.org/officeDocument/2006/relationships/image" Target="../media/image16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hyperlink" Target="jp&#228;&#228;_osasto.mp4" TargetMode="External"/><Relationship Id="rId1" Type="http://schemas.openxmlformats.org/officeDocument/2006/relationships/slideLayout" Target="../slideLayouts/slideLayout26.xml"/><Relationship Id="rId4" Type="http://schemas.openxmlformats.org/officeDocument/2006/relationships/image" Target="../media/image167.emf"/></Relationships>
</file>

<file path=ppt/slides/_rels/slide4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173.tiff"/><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hyperlink" Target="mailto:kauko.niemela@om.fi" TargetMode="External"/><Relationship Id="rId2" Type="http://schemas.openxmlformats.org/officeDocument/2006/relationships/hyperlink" Target="mailto:anne.sundqvist@senaatti.fi" TargetMode="External"/><Relationship Id="rId1" Type="http://schemas.openxmlformats.org/officeDocument/2006/relationships/slideLayout" Target="../slideLayouts/slideLayout25.xml"/><Relationship Id="rId4" Type="http://schemas.openxmlformats.org/officeDocument/2006/relationships/hyperlink" Target="mailto:pia.puolakka@om.fi"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p:txBody>
          <a:bodyPr/>
          <a:lstStyle/>
          <a:p>
            <a:r>
              <a:rPr lang="fi-FI" dirty="0"/>
              <a:t/>
            </a:r>
            <a:br>
              <a:rPr lang="fi-FI" dirty="0"/>
            </a:br>
            <a:endParaRPr lang="fi-FI" dirty="0"/>
          </a:p>
        </p:txBody>
      </p:sp>
      <p:sp>
        <p:nvSpPr>
          <p:cNvPr id="4" name="Sisällön paikkamerkki 3"/>
          <p:cNvSpPr>
            <a:spLocks noGrp="1"/>
          </p:cNvSpPr>
          <p:nvPr>
            <p:ph idx="1"/>
          </p:nvPr>
        </p:nvSpPr>
        <p:spPr>
          <a:xfrm>
            <a:off x="479376" y="905362"/>
            <a:ext cx="7356827" cy="5259942"/>
          </a:xfrm>
        </p:spPr>
        <p:txBody>
          <a:bodyPr/>
          <a:lstStyle/>
          <a:p>
            <a:r>
              <a:rPr lang="en-US" sz="3600" b="1" dirty="0"/>
              <a:t>“World’s best women’s prison” </a:t>
            </a:r>
          </a:p>
          <a:p>
            <a:r>
              <a:rPr lang="en-US" sz="3600" b="1" dirty="0"/>
              <a:t>Finnish Prison Concept </a:t>
            </a:r>
          </a:p>
          <a:p>
            <a:r>
              <a:rPr lang="en-US" sz="2400" b="1" dirty="0"/>
              <a:t>- Prison as Learning Environment</a:t>
            </a:r>
            <a:endParaRPr lang="fi-FI" b="1" dirty="0"/>
          </a:p>
          <a:p>
            <a:endParaRPr lang="fi-FI" sz="1600" dirty="0"/>
          </a:p>
          <a:p>
            <a:r>
              <a:rPr lang="fi-FI" sz="1600" b="1" dirty="0"/>
              <a:t>Aalto </a:t>
            </a:r>
            <a:r>
              <a:rPr lang="fi-FI" sz="1600" b="1" dirty="0" err="1"/>
              <a:t>University</a:t>
            </a:r>
            <a:r>
              <a:rPr lang="fi-FI" sz="1600" b="1" dirty="0"/>
              <a:t> 13.3.2019</a:t>
            </a:r>
          </a:p>
          <a:p>
            <a:endParaRPr lang="fi-FI" sz="1600" dirty="0"/>
          </a:p>
          <a:p>
            <a:r>
              <a:rPr lang="fi-FI" sz="1600" b="1" dirty="0"/>
              <a:t>Anne Maria Sundqvist, Senior </a:t>
            </a:r>
            <a:r>
              <a:rPr lang="fi-FI" sz="1600" b="1" dirty="0" err="1"/>
              <a:t>Specialist</a:t>
            </a:r>
            <a:r>
              <a:rPr lang="fi-FI" sz="1600" b="1" dirty="0"/>
              <a:t> </a:t>
            </a:r>
          </a:p>
          <a:p>
            <a:r>
              <a:rPr lang="fi-FI" sz="1600" dirty="0" err="1"/>
              <a:t>customer</a:t>
            </a:r>
            <a:r>
              <a:rPr lang="fi-FI" sz="1600" dirty="0"/>
              <a:t> and </a:t>
            </a:r>
            <a:r>
              <a:rPr lang="fi-FI" sz="1600" dirty="0" err="1"/>
              <a:t>user-centered</a:t>
            </a:r>
            <a:r>
              <a:rPr lang="fi-FI" sz="1600" dirty="0"/>
              <a:t> </a:t>
            </a:r>
            <a:r>
              <a:rPr lang="fi-FI" sz="1600" dirty="0" err="1"/>
              <a:t>service</a:t>
            </a:r>
            <a:r>
              <a:rPr lang="fi-FI" sz="1600" dirty="0"/>
              <a:t> / </a:t>
            </a:r>
            <a:r>
              <a:rPr lang="fi-FI" sz="1600" dirty="0" err="1"/>
              <a:t>workplace</a:t>
            </a:r>
            <a:r>
              <a:rPr lang="fi-FI" sz="1600" dirty="0"/>
              <a:t> / </a:t>
            </a:r>
            <a:r>
              <a:rPr lang="fi-FI" sz="1600" dirty="0" err="1"/>
              <a:t>facilities</a:t>
            </a:r>
            <a:r>
              <a:rPr lang="fi-FI" sz="1600" dirty="0"/>
              <a:t> </a:t>
            </a:r>
            <a:r>
              <a:rPr lang="en-US" sz="1600" dirty="0"/>
              <a:t>concept design, guidelines and pilot projects for large networks of agencies </a:t>
            </a:r>
          </a:p>
          <a:p>
            <a:r>
              <a:rPr lang="en-US" sz="1600" dirty="0"/>
              <a:t>Senate Properties (</a:t>
            </a:r>
            <a:r>
              <a:rPr lang="fi-FI" sz="1600" dirty="0">
                <a:hlinkClick r:id="rId2"/>
              </a:rPr>
              <a:t>https://www.linkedin.com/in/anne-maria-sundqvist-1134186/</a:t>
            </a:r>
            <a:r>
              <a:rPr lang="fi-FI" sz="1600" dirty="0"/>
              <a:t>)</a:t>
            </a:r>
          </a:p>
          <a:p>
            <a:r>
              <a:rPr lang="fi-FI" sz="1600" b="1" dirty="0"/>
              <a:t>Pia Puolakka, Project </a:t>
            </a:r>
            <a:r>
              <a:rPr lang="fi-FI" sz="1600" b="1" dirty="0" err="1"/>
              <a:t>Manager</a:t>
            </a:r>
            <a:endParaRPr lang="fi-FI" sz="1600" b="1" dirty="0"/>
          </a:p>
          <a:p>
            <a:r>
              <a:rPr lang="fi-FI" sz="1600" dirty="0" err="1"/>
              <a:t>Smart</a:t>
            </a:r>
            <a:r>
              <a:rPr lang="fi-FI" sz="1600" dirty="0"/>
              <a:t> </a:t>
            </a:r>
            <a:r>
              <a:rPr lang="fi-FI" sz="1600" dirty="0" err="1"/>
              <a:t>Prison</a:t>
            </a:r>
            <a:r>
              <a:rPr lang="fi-FI" sz="1600" dirty="0"/>
              <a:t> –</a:t>
            </a:r>
            <a:r>
              <a:rPr lang="fi-FI" sz="1600" dirty="0" err="1"/>
              <a:t>project</a:t>
            </a:r>
            <a:r>
              <a:rPr lang="fi-FI" sz="1600" dirty="0"/>
              <a:t>; </a:t>
            </a:r>
            <a:r>
              <a:rPr lang="fi-FI" sz="1600" dirty="0" err="1"/>
              <a:t>development</a:t>
            </a:r>
            <a:r>
              <a:rPr lang="fi-FI" sz="1600" dirty="0"/>
              <a:t> of </a:t>
            </a:r>
            <a:r>
              <a:rPr lang="fi-FI" sz="1600" dirty="0" err="1"/>
              <a:t>digital</a:t>
            </a:r>
            <a:r>
              <a:rPr lang="fi-FI" sz="1600" dirty="0"/>
              <a:t> </a:t>
            </a:r>
            <a:r>
              <a:rPr lang="fi-FI" sz="1600" dirty="0" err="1"/>
              <a:t>services</a:t>
            </a:r>
            <a:r>
              <a:rPr lang="fi-FI" sz="1600" dirty="0"/>
              <a:t> and </a:t>
            </a:r>
            <a:r>
              <a:rPr lang="fi-FI" sz="1600" dirty="0" err="1"/>
              <a:t>smart</a:t>
            </a:r>
            <a:r>
              <a:rPr lang="fi-FI" sz="1600" dirty="0"/>
              <a:t> </a:t>
            </a:r>
            <a:r>
              <a:rPr lang="fi-FI" sz="1600" dirty="0" err="1"/>
              <a:t>prison</a:t>
            </a:r>
            <a:r>
              <a:rPr lang="fi-FI" sz="1600" dirty="0"/>
              <a:t> </a:t>
            </a:r>
            <a:r>
              <a:rPr lang="fi-FI" sz="1600" dirty="0" err="1"/>
              <a:t>concept</a:t>
            </a:r>
            <a:endParaRPr lang="fi-FI" sz="1600" dirty="0"/>
          </a:p>
          <a:p>
            <a:r>
              <a:rPr lang="fi-FI" sz="1600" dirty="0" err="1"/>
              <a:t>Criminal</a:t>
            </a:r>
            <a:r>
              <a:rPr lang="fi-FI" sz="1600" dirty="0"/>
              <a:t> </a:t>
            </a:r>
            <a:r>
              <a:rPr lang="fi-FI" sz="1600" dirty="0" err="1"/>
              <a:t>Sanctions</a:t>
            </a:r>
            <a:r>
              <a:rPr lang="fi-FI" sz="1600" dirty="0"/>
              <a:t> </a:t>
            </a:r>
            <a:r>
              <a:rPr lang="fi-FI" sz="1600" dirty="0" err="1"/>
              <a:t>Agency</a:t>
            </a:r>
            <a:endParaRPr lang="fi-FI" sz="1600" dirty="0"/>
          </a:p>
          <a:p>
            <a:endParaRPr lang="fi-FI" sz="1600" dirty="0"/>
          </a:p>
          <a:p>
            <a:endParaRPr lang="fi-FI" sz="1600" dirty="0"/>
          </a:p>
          <a:p>
            <a:endParaRPr lang="fi-FI" sz="1600" dirty="0"/>
          </a:p>
          <a:p>
            <a:pPr lvl="1" indent="0">
              <a:buNone/>
            </a:pPr>
            <a:endParaRPr lang="fi-FI" sz="1400" b="1" dirty="0"/>
          </a:p>
          <a:p>
            <a:endParaRPr lang="fi-FI" sz="1200" dirty="0"/>
          </a:p>
        </p:txBody>
      </p:sp>
      <p:sp>
        <p:nvSpPr>
          <p:cNvPr id="5" name="Tekstiruutu 4"/>
          <p:cNvSpPr txBox="1"/>
          <p:nvPr/>
        </p:nvSpPr>
        <p:spPr>
          <a:xfrm>
            <a:off x="9954126" y="6360695"/>
            <a:ext cx="1925053" cy="369332"/>
          </a:xfrm>
          <a:prstGeom prst="rect">
            <a:avLst/>
          </a:prstGeom>
          <a:solidFill>
            <a:schemeClr val="bg1"/>
          </a:solidFill>
        </p:spPr>
        <p:txBody>
          <a:bodyPr wrap="square" rtlCol="0">
            <a:spAutoFit/>
          </a:bodyPr>
          <a:lstStyle/>
          <a:p>
            <a:endParaRPr lang="fi-FI" dirty="0"/>
          </a:p>
        </p:txBody>
      </p:sp>
      <p:sp>
        <p:nvSpPr>
          <p:cNvPr id="2" name="Sisällön paikkamerkki 1"/>
          <p:cNvSpPr>
            <a:spLocks noGrp="1"/>
          </p:cNvSpPr>
          <p:nvPr>
            <p:ph idx="10"/>
          </p:nvPr>
        </p:nvSpPr>
        <p:spPr>
          <a:xfrm>
            <a:off x="8365080" y="485459"/>
            <a:ext cx="3386657" cy="5463821"/>
          </a:xfrm>
        </p:spPr>
        <p:txBody>
          <a:bodyPr/>
          <a:lstStyle/>
          <a:p>
            <a:endParaRPr lang="fi-FI" dirty="0"/>
          </a:p>
        </p:txBody>
      </p:sp>
      <p:pic>
        <p:nvPicPr>
          <p:cNvPr id="7" name="Kuva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3405" y="127160"/>
            <a:ext cx="3967251" cy="5784880"/>
          </a:xfrm>
          <a:prstGeom prst="rect">
            <a:avLst/>
          </a:prstGeom>
        </p:spPr>
      </p:pic>
      <p:sp>
        <p:nvSpPr>
          <p:cNvPr id="6" name="Tekstiruutu 5"/>
          <p:cNvSpPr txBox="1"/>
          <p:nvPr/>
        </p:nvSpPr>
        <p:spPr>
          <a:xfrm>
            <a:off x="8472264" y="5661248"/>
            <a:ext cx="3236784" cy="646331"/>
          </a:xfrm>
          <a:prstGeom prst="rect">
            <a:avLst/>
          </a:prstGeom>
          <a:noFill/>
        </p:spPr>
        <p:txBody>
          <a:bodyPr wrap="none" rtlCol="0">
            <a:spAutoFit/>
          </a:bodyPr>
          <a:lstStyle/>
          <a:p>
            <a:r>
              <a:rPr lang="fi-FI" dirty="0" err="1">
                <a:solidFill>
                  <a:schemeClr val="bg1"/>
                </a:solidFill>
              </a:rPr>
              <a:t>The</a:t>
            </a:r>
            <a:r>
              <a:rPr lang="fi-FI" dirty="0">
                <a:solidFill>
                  <a:schemeClr val="bg1"/>
                </a:solidFill>
              </a:rPr>
              <a:t> </a:t>
            </a:r>
            <a:r>
              <a:rPr lang="fi-FI" dirty="0" err="1">
                <a:solidFill>
                  <a:schemeClr val="bg1"/>
                </a:solidFill>
              </a:rPr>
              <a:t>key</a:t>
            </a:r>
            <a:r>
              <a:rPr lang="fi-FI" dirty="0">
                <a:solidFill>
                  <a:schemeClr val="bg1"/>
                </a:solidFill>
              </a:rPr>
              <a:t> to a life </a:t>
            </a:r>
            <a:r>
              <a:rPr lang="fi-FI" dirty="0" err="1">
                <a:solidFill>
                  <a:schemeClr val="bg1"/>
                </a:solidFill>
              </a:rPr>
              <a:t>without</a:t>
            </a:r>
            <a:r>
              <a:rPr lang="fi-FI" dirty="0">
                <a:solidFill>
                  <a:schemeClr val="bg1"/>
                </a:solidFill>
              </a:rPr>
              <a:t> </a:t>
            </a:r>
            <a:r>
              <a:rPr lang="fi-FI" dirty="0" err="1">
                <a:solidFill>
                  <a:schemeClr val="bg1"/>
                </a:solidFill>
              </a:rPr>
              <a:t>crime</a:t>
            </a:r>
            <a:endParaRPr lang="fi-FI" dirty="0">
              <a:solidFill>
                <a:schemeClr val="bg1"/>
              </a:solidFill>
            </a:endParaRPr>
          </a:p>
          <a:p>
            <a:endParaRPr lang="fi-FI" dirty="0">
              <a:solidFill>
                <a:schemeClr val="bg1"/>
              </a:solidFill>
            </a:endParaRPr>
          </a:p>
        </p:txBody>
      </p:sp>
    </p:spTree>
    <p:extLst>
      <p:ext uri="{BB962C8B-B14F-4D97-AF65-F5344CB8AC3E}">
        <p14:creationId xmlns:p14="http://schemas.microsoft.com/office/powerpoint/2010/main" val="71086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88951" y="428979"/>
            <a:ext cx="11469811" cy="609600"/>
          </a:xfrm>
        </p:spPr>
        <p:txBody>
          <a:bodyPr/>
          <a:lstStyle/>
          <a:p>
            <a:r>
              <a:rPr lang="fi-FI" sz="2100" dirty="0"/>
              <a:t>REASONING: </a:t>
            </a:r>
            <a:r>
              <a:rPr lang="fi-FI" sz="2100" dirty="0" err="1"/>
              <a:t>Prisoner</a:t>
            </a:r>
            <a:r>
              <a:rPr lang="fi-FI" sz="2100" dirty="0"/>
              <a:t> </a:t>
            </a:r>
            <a:r>
              <a:rPr lang="fi-FI" sz="2100" dirty="0" err="1"/>
              <a:t>stocks</a:t>
            </a:r>
            <a:r>
              <a:rPr lang="fi-FI" sz="2100" dirty="0"/>
              <a:t> and </a:t>
            </a:r>
            <a:r>
              <a:rPr lang="fi-FI" sz="2100" dirty="0" err="1"/>
              <a:t>flows</a:t>
            </a:r>
            <a:endParaRPr lang="fi-FI" sz="2100" dirty="0"/>
          </a:p>
        </p:txBody>
      </p:sp>
      <p:sp>
        <p:nvSpPr>
          <p:cNvPr id="5" name="Suorakulmio 4"/>
          <p:cNvSpPr/>
          <p:nvPr/>
        </p:nvSpPr>
        <p:spPr>
          <a:xfrm>
            <a:off x="4396759" y="2144707"/>
            <a:ext cx="1814236" cy="1579531"/>
          </a:xfrm>
          <a:prstGeom prst="rect">
            <a:avLst/>
          </a:prstGeom>
          <a:solidFill>
            <a:schemeClr val="accent3">
              <a:lumMod val="20000"/>
              <a:lumOff val="8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fi-FI" sz="1900" dirty="0" err="1">
                <a:solidFill>
                  <a:schemeClr val="tx1"/>
                </a:solidFill>
              </a:rPr>
              <a:t>Prisoners</a:t>
            </a:r>
            <a:r>
              <a:rPr lang="fi-FI" sz="1900" dirty="0">
                <a:solidFill>
                  <a:schemeClr val="tx1"/>
                </a:solidFill>
              </a:rPr>
              <a:t> </a:t>
            </a:r>
            <a:r>
              <a:rPr lang="fi-FI" sz="1900" dirty="0" err="1">
                <a:solidFill>
                  <a:schemeClr val="tx1"/>
                </a:solidFill>
              </a:rPr>
              <a:t>stock</a:t>
            </a:r>
            <a:endParaRPr lang="fi-FI" sz="1900" dirty="0">
              <a:solidFill>
                <a:schemeClr val="tx1"/>
              </a:solidFill>
            </a:endParaRPr>
          </a:p>
          <a:p>
            <a:pPr algn="ctr"/>
            <a:r>
              <a:rPr lang="fi-FI" sz="1900" dirty="0">
                <a:solidFill>
                  <a:schemeClr val="tx1"/>
                </a:solidFill>
              </a:rPr>
              <a:t>3000</a:t>
            </a:r>
          </a:p>
          <a:p>
            <a:pPr algn="ctr"/>
            <a:r>
              <a:rPr lang="fi-FI" sz="1900" dirty="0">
                <a:solidFill>
                  <a:schemeClr val="tx1"/>
                </a:solidFill>
              </a:rPr>
              <a:t>(</a:t>
            </a:r>
            <a:r>
              <a:rPr lang="fi-FI" sz="1900" dirty="0" err="1">
                <a:solidFill>
                  <a:schemeClr val="tx1"/>
                </a:solidFill>
              </a:rPr>
              <a:t>average</a:t>
            </a:r>
            <a:r>
              <a:rPr lang="fi-FI" sz="1900" dirty="0">
                <a:solidFill>
                  <a:schemeClr val="tx1"/>
                </a:solidFill>
              </a:rPr>
              <a:t>)</a:t>
            </a:r>
          </a:p>
        </p:txBody>
      </p:sp>
      <p:sp>
        <p:nvSpPr>
          <p:cNvPr id="6" name="Suorakulmio 5"/>
          <p:cNvSpPr/>
          <p:nvPr/>
        </p:nvSpPr>
        <p:spPr>
          <a:xfrm>
            <a:off x="717386" y="1038580"/>
            <a:ext cx="2984133" cy="3383481"/>
          </a:xfrm>
          <a:prstGeom prst="rect">
            <a:avLst/>
          </a:prstGeom>
          <a:solidFill>
            <a:schemeClr val="accent3">
              <a:lumMod val="20000"/>
              <a:lumOff val="8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fi-FI" sz="1900" b="1" dirty="0">
              <a:solidFill>
                <a:schemeClr val="tx1"/>
              </a:solidFill>
            </a:endParaRPr>
          </a:p>
          <a:p>
            <a:pPr algn="ctr"/>
            <a:r>
              <a:rPr lang="fi-FI" sz="1900" b="1" dirty="0" err="1">
                <a:solidFill>
                  <a:schemeClr val="tx1"/>
                </a:solidFill>
              </a:rPr>
              <a:t>Population</a:t>
            </a:r>
            <a:endParaRPr lang="fi-FI" sz="1900" b="1" dirty="0">
              <a:solidFill>
                <a:schemeClr val="tx1"/>
              </a:solidFill>
            </a:endParaRPr>
          </a:p>
          <a:p>
            <a:pPr algn="ctr"/>
            <a:endParaRPr lang="fi-FI" sz="1600" b="1" dirty="0">
              <a:solidFill>
                <a:schemeClr val="tx1"/>
              </a:solidFill>
            </a:endParaRPr>
          </a:p>
          <a:p>
            <a:pPr algn="ctr"/>
            <a:r>
              <a:rPr lang="fi-FI" sz="1600" b="1" dirty="0" err="1">
                <a:solidFill>
                  <a:schemeClr val="tx1"/>
                </a:solidFill>
              </a:rPr>
              <a:t>Risk</a:t>
            </a:r>
            <a:r>
              <a:rPr lang="fi-FI" sz="1600" b="1" dirty="0">
                <a:solidFill>
                  <a:schemeClr val="tx1"/>
                </a:solidFill>
              </a:rPr>
              <a:t> </a:t>
            </a:r>
            <a:r>
              <a:rPr lang="fi-FI" sz="1600" b="1" dirty="0" err="1">
                <a:solidFill>
                  <a:schemeClr val="tx1"/>
                </a:solidFill>
              </a:rPr>
              <a:t>groups</a:t>
            </a:r>
            <a:r>
              <a:rPr lang="fi-FI" sz="1600" b="1" dirty="0">
                <a:solidFill>
                  <a:schemeClr val="tx1"/>
                </a:solidFill>
              </a:rPr>
              <a:t>:</a:t>
            </a:r>
          </a:p>
          <a:p>
            <a:pPr algn="ctr"/>
            <a:r>
              <a:rPr lang="fi-FI" sz="1600" dirty="0">
                <a:solidFill>
                  <a:schemeClr val="tx1"/>
                </a:solidFill>
              </a:rPr>
              <a:t>- </a:t>
            </a:r>
            <a:r>
              <a:rPr lang="fi-FI" sz="1600" dirty="0" err="1">
                <a:solidFill>
                  <a:schemeClr val="tx1"/>
                </a:solidFill>
              </a:rPr>
              <a:t>Substance</a:t>
            </a:r>
            <a:r>
              <a:rPr lang="fi-FI" sz="1600" dirty="0">
                <a:solidFill>
                  <a:schemeClr val="tx1"/>
                </a:solidFill>
              </a:rPr>
              <a:t> </a:t>
            </a:r>
            <a:r>
              <a:rPr lang="fi-FI" sz="1600" dirty="0" err="1">
                <a:solidFill>
                  <a:schemeClr val="tx1"/>
                </a:solidFill>
              </a:rPr>
              <a:t>abuse</a:t>
            </a:r>
            <a:endParaRPr lang="fi-FI" sz="1600" dirty="0">
              <a:solidFill>
                <a:schemeClr val="tx1"/>
              </a:solidFill>
            </a:endParaRPr>
          </a:p>
          <a:p>
            <a:pPr algn="ctr"/>
            <a:r>
              <a:rPr lang="fi-FI" sz="1600" dirty="0">
                <a:solidFill>
                  <a:schemeClr val="tx1"/>
                </a:solidFill>
              </a:rPr>
              <a:t>    - </a:t>
            </a:r>
            <a:r>
              <a:rPr lang="fi-FI" sz="1600" dirty="0" err="1">
                <a:solidFill>
                  <a:schemeClr val="tx1"/>
                </a:solidFill>
              </a:rPr>
              <a:t>Personality</a:t>
            </a:r>
            <a:r>
              <a:rPr lang="fi-FI" sz="1600" dirty="0">
                <a:solidFill>
                  <a:schemeClr val="tx1"/>
                </a:solidFill>
              </a:rPr>
              <a:t> </a:t>
            </a:r>
            <a:r>
              <a:rPr lang="fi-FI" sz="1600" dirty="0" err="1">
                <a:solidFill>
                  <a:schemeClr val="tx1"/>
                </a:solidFill>
              </a:rPr>
              <a:t>disorder</a:t>
            </a:r>
            <a:endParaRPr lang="fi-FI" sz="1600" dirty="0">
              <a:solidFill>
                <a:schemeClr val="tx1"/>
              </a:solidFill>
            </a:endParaRPr>
          </a:p>
          <a:p>
            <a:pPr algn="ctr"/>
            <a:r>
              <a:rPr lang="fi-FI" sz="1600" dirty="0">
                <a:solidFill>
                  <a:schemeClr val="tx1"/>
                </a:solidFill>
              </a:rPr>
              <a:t>    - </a:t>
            </a:r>
            <a:r>
              <a:rPr lang="fi-FI" sz="1600" dirty="0" err="1">
                <a:solidFill>
                  <a:schemeClr val="tx1"/>
                </a:solidFill>
              </a:rPr>
              <a:t>Persons</a:t>
            </a:r>
            <a:r>
              <a:rPr lang="fi-FI" sz="1600" dirty="0">
                <a:solidFill>
                  <a:schemeClr val="tx1"/>
                </a:solidFill>
              </a:rPr>
              <a:t> with </a:t>
            </a:r>
            <a:r>
              <a:rPr lang="fi-FI" sz="1600" dirty="0" err="1">
                <a:solidFill>
                  <a:schemeClr val="tx1"/>
                </a:solidFill>
              </a:rPr>
              <a:t>mental</a:t>
            </a:r>
            <a:r>
              <a:rPr lang="fi-FI" sz="1600" dirty="0">
                <a:solidFill>
                  <a:schemeClr val="tx1"/>
                </a:solidFill>
              </a:rPr>
              <a:t> </a:t>
            </a:r>
            <a:r>
              <a:rPr lang="fi-FI" sz="1600" dirty="0" err="1">
                <a:solidFill>
                  <a:schemeClr val="tx1"/>
                </a:solidFill>
              </a:rPr>
              <a:t>health</a:t>
            </a:r>
            <a:r>
              <a:rPr lang="fi-FI" sz="1600" dirty="0">
                <a:solidFill>
                  <a:schemeClr val="tx1"/>
                </a:solidFill>
              </a:rPr>
              <a:t> </a:t>
            </a:r>
            <a:r>
              <a:rPr lang="fi-FI" sz="1600" dirty="0" err="1">
                <a:solidFill>
                  <a:schemeClr val="tx1"/>
                </a:solidFill>
              </a:rPr>
              <a:t>problems</a:t>
            </a:r>
            <a:r>
              <a:rPr lang="fi-FI" sz="1600" dirty="0">
                <a:solidFill>
                  <a:schemeClr val="tx1"/>
                </a:solidFill>
              </a:rPr>
              <a:t> </a:t>
            </a:r>
          </a:p>
          <a:p>
            <a:pPr algn="ctr"/>
            <a:r>
              <a:rPr lang="fi-FI" sz="1600" dirty="0">
                <a:solidFill>
                  <a:schemeClr val="tx1"/>
                </a:solidFill>
              </a:rPr>
              <a:t>   - </a:t>
            </a:r>
            <a:r>
              <a:rPr lang="fi-FI" sz="1600" dirty="0" err="1">
                <a:solidFill>
                  <a:schemeClr val="tx1"/>
                </a:solidFill>
              </a:rPr>
              <a:t>Persons</a:t>
            </a:r>
            <a:r>
              <a:rPr lang="fi-FI" sz="1600" dirty="0">
                <a:solidFill>
                  <a:schemeClr val="tx1"/>
                </a:solidFill>
              </a:rPr>
              <a:t> with </a:t>
            </a:r>
            <a:r>
              <a:rPr lang="fi-FI" sz="1600" dirty="0" err="1">
                <a:solidFill>
                  <a:schemeClr val="tx1"/>
                </a:solidFill>
              </a:rPr>
              <a:t>dysfunctional</a:t>
            </a:r>
            <a:r>
              <a:rPr lang="fi-FI" sz="1600" dirty="0">
                <a:solidFill>
                  <a:schemeClr val="tx1"/>
                </a:solidFill>
              </a:rPr>
              <a:t> </a:t>
            </a:r>
            <a:r>
              <a:rPr lang="fi-FI" sz="1600" dirty="0" err="1">
                <a:solidFill>
                  <a:schemeClr val="tx1"/>
                </a:solidFill>
              </a:rPr>
              <a:t>family</a:t>
            </a:r>
            <a:r>
              <a:rPr lang="fi-FI" sz="1600" dirty="0">
                <a:solidFill>
                  <a:schemeClr val="tx1"/>
                </a:solidFill>
              </a:rPr>
              <a:t> </a:t>
            </a:r>
            <a:r>
              <a:rPr lang="fi-FI" sz="1600" dirty="0" err="1">
                <a:solidFill>
                  <a:schemeClr val="tx1"/>
                </a:solidFill>
              </a:rPr>
              <a:t>backgrounds</a:t>
            </a:r>
            <a:r>
              <a:rPr lang="fi-FI" sz="1600" dirty="0">
                <a:solidFill>
                  <a:schemeClr val="tx1"/>
                </a:solidFill>
              </a:rPr>
              <a:t> and </a:t>
            </a:r>
            <a:r>
              <a:rPr lang="fi-FI" sz="1600" dirty="0" err="1">
                <a:solidFill>
                  <a:schemeClr val="tx1"/>
                </a:solidFill>
              </a:rPr>
              <a:t>growing</a:t>
            </a:r>
            <a:r>
              <a:rPr lang="fi-FI" sz="1600" dirty="0">
                <a:solidFill>
                  <a:schemeClr val="tx1"/>
                </a:solidFill>
              </a:rPr>
              <a:t> </a:t>
            </a:r>
            <a:r>
              <a:rPr lang="fi-FI" sz="1600" dirty="0" err="1">
                <a:solidFill>
                  <a:schemeClr val="tx1"/>
                </a:solidFill>
              </a:rPr>
              <a:t>up</a:t>
            </a:r>
            <a:r>
              <a:rPr lang="fi-FI" sz="1600" dirty="0">
                <a:solidFill>
                  <a:schemeClr val="tx1"/>
                </a:solidFill>
              </a:rPr>
              <a:t> in </a:t>
            </a:r>
            <a:r>
              <a:rPr lang="fi-FI" sz="1600" dirty="0" err="1">
                <a:solidFill>
                  <a:schemeClr val="tx1"/>
                </a:solidFill>
              </a:rPr>
              <a:t>criminal</a:t>
            </a:r>
            <a:r>
              <a:rPr lang="fi-FI" sz="1600" dirty="0">
                <a:solidFill>
                  <a:schemeClr val="tx1"/>
                </a:solidFill>
              </a:rPr>
              <a:t> </a:t>
            </a:r>
            <a:r>
              <a:rPr lang="fi-FI" sz="1600" dirty="0" err="1">
                <a:solidFill>
                  <a:schemeClr val="tx1"/>
                </a:solidFill>
              </a:rPr>
              <a:t>surroundings</a:t>
            </a:r>
            <a:r>
              <a:rPr lang="fi-FI" sz="1600" dirty="0">
                <a:solidFill>
                  <a:schemeClr val="tx1"/>
                </a:solidFill>
              </a:rPr>
              <a:t> </a:t>
            </a:r>
          </a:p>
          <a:p>
            <a:pPr algn="ctr"/>
            <a:r>
              <a:rPr lang="fi-FI" sz="1600" dirty="0">
                <a:solidFill>
                  <a:schemeClr val="tx1"/>
                </a:solidFill>
              </a:rPr>
              <a:t>- </a:t>
            </a:r>
            <a:r>
              <a:rPr lang="fi-FI" sz="1600" dirty="0" err="1">
                <a:solidFill>
                  <a:schemeClr val="tx1"/>
                </a:solidFill>
              </a:rPr>
              <a:t>Education</a:t>
            </a:r>
            <a:r>
              <a:rPr lang="fi-FI" sz="1600" dirty="0">
                <a:solidFill>
                  <a:schemeClr val="tx1"/>
                </a:solidFill>
              </a:rPr>
              <a:t> </a:t>
            </a:r>
            <a:r>
              <a:rPr lang="fi-FI" sz="1600" dirty="0" err="1">
                <a:solidFill>
                  <a:schemeClr val="tx1"/>
                </a:solidFill>
              </a:rPr>
              <a:t>dropouts</a:t>
            </a:r>
            <a:endParaRPr lang="fi-FI" sz="1600" dirty="0">
              <a:solidFill>
                <a:schemeClr val="tx1"/>
              </a:solidFill>
            </a:endParaRPr>
          </a:p>
          <a:p>
            <a:pPr marL="380990" indent="-380990" algn="ctr">
              <a:buFontTx/>
              <a:buChar char="-"/>
            </a:pPr>
            <a:endParaRPr lang="fi-FI" sz="1600" dirty="0">
              <a:solidFill>
                <a:schemeClr val="tx1"/>
              </a:solidFill>
            </a:endParaRPr>
          </a:p>
        </p:txBody>
      </p:sp>
      <p:sp>
        <p:nvSpPr>
          <p:cNvPr id="7" name="Suorakulmio 6"/>
          <p:cNvSpPr/>
          <p:nvPr/>
        </p:nvSpPr>
        <p:spPr>
          <a:xfrm>
            <a:off x="6946916" y="2138914"/>
            <a:ext cx="3001560" cy="1585324"/>
          </a:xfrm>
          <a:prstGeom prst="rect">
            <a:avLst/>
          </a:prstGeom>
          <a:solidFill>
            <a:schemeClr val="accent3">
              <a:lumMod val="20000"/>
              <a:lumOff val="8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fi-FI" sz="1900" dirty="0" err="1">
                <a:solidFill>
                  <a:schemeClr val="tx1"/>
                </a:solidFill>
              </a:rPr>
              <a:t>Released</a:t>
            </a:r>
            <a:r>
              <a:rPr lang="fi-FI" sz="1900" dirty="0">
                <a:solidFill>
                  <a:schemeClr val="tx1"/>
                </a:solidFill>
              </a:rPr>
              <a:t> </a:t>
            </a:r>
            <a:r>
              <a:rPr lang="fi-FI" sz="1900" dirty="0" err="1">
                <a:solidFill>
                  <a:schemeClr val="tx1"/>
                </a:solidFill>
              </a:rPr>
              <a:t>prisoners</a:t>
            </a:r>
            <a:r>
              <a:rPr lang="fi-FI" sz="1900" dirty="0">
                <a:solidFill>
                  <a:schemeClr val="tx1"/>
                </a:solidFill>
              </a:rPr>
              <a:t> </a:t>
            </a:r>
          </a:p>
          <a:p>
            <a:pPr algn="ctr"/>
            <a:r>
              <a:rPr lang="fi-FI" sz="1900" dirty="0" err="1">
                <a:solidFill>
                  <a:schemeClr val="tx1"/>
                </a:solidFill>
              </a:rPr>
              <a:t>stock</a:t>
            </a:r>
            <a:r>
              <a:rPr lang="fi-FI" sz="1900" dirty="0">
                <a:solidFill>
                  <a:schemeClr val="tx1"/>
                </a:solidFill>
              </a:rPr>
              <a:t> </a:t>
            </a:r>
          </a:p>
          <a:p>
            <a:pPr algn="ctr"/>
            <a:r>
              <a:rPr lang="fi-FI" sz="1900" dirty="0">
                <a:solidFill>
                  <a:schemeClr val="tx1"/>
                </a:solidFill>
              </a:rPr>
              <a:t>30 000 (</a:t>
            </a:r>
            <a:r>
              <a:rPr lang="fi-FI" sz="1900" dirty="0" err="1">
                <a:solidFill>
                  <a:schemeClr val="tx1"/>
                </a:solidFill>
              </a:rPr>
              <a:t>average</a:t>
            </a:r>
            <a:r>
              <a:rPr lang="fi-FI" sz="1900" dirty="0">
                <a:solidFill>
                  <a:schemeClr val="tx1"/>
                </a:solidFill>
              </a:rPr>
              <a:t>) </a:t>
            </a:r>
          </a:p>
          <a:p>
            <a:pPr algn="ctr"/>
            <a:r>
              <a:rPr lang="fi-FI" sz="1900" dirty="0">
                <a:solidFill>
                  <a:schemeClr val="tx1"/>
                </a:solidFill>
              </a:rPr>
              <a:t>(&lt;1 % </a:t>
            </a:r>
            <a:r>
              <a:rPr lang="fi-FI" sz="1900" dirty="0" err="1">
                <a:solidFill>
                  <a:schemeClr val="tx1"/>
                </a:solidFill>
              </a:rPr>
              <a:t>working</a:t>
            </a:r>
            <a:r>
              <a:rPr lang="fi-FI" sz="1900" dirty="0">
                <a:solidFill>
                  <a:schemeClr val="tx1"/>
                </a:solidFill>
              </a:rPr>
              <a:t> </a:t>
            </a:r>
            <a:r>
              <a:rPr lang="fi-FI" sz="1900" dirty="0" err="1">
                <a:solidFill>
                  <a:schemeClr val="tx1"/>
                </a:solidFill>
              </a:rPr>
              <a:t>age</a:t>
            </a:r>
            <a:r>
              <a:rPr lang="fi-FI" sz="1900" dirty="0">
                <a:solidFill>
                  <a:schemeClr val="tx1"/>
                </a:solidFill>
              </a:rPr>
              <a:t> </a:t>
            </a:r>
            <a:r>
              <a:rPr lang="fi-FI" sz="1900" dirty="0" err="1">
                <a:solidFill>
                  <a:schemeClr val="tx1"/>
                </a:solidFill>
              </a:rPr>
              <a:t>population</a:t>
            </a:r>
            <a:r>
              <a:rPr lang="fi-FI" sz="1900" dirty="0">
                <a:solidFill>
                  <a:schemeClr val="tx1"/>
                </a:solidFill>
              </a:rPr>
              <a:t>)</a:t>
            </a:r>
          </a:p>
        </p:txBody>
      </p:sp>
      <p:cxnSp>
        <p:nvCxnSpPr>
          <p:cNvPr id="9" name="Suora nuoliyhdysviiva 8"/>
          <p:cNvCxnSpPr/>
          <p:nvPr/>
        </p:nvCxnSpPr>
        <p:spPr>
          <a:xfrm flipV="1">
            <a:off x="3718942" y="3105564"/>
            <a:ext cx="677817" cy="9192"/>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uora nuoliyhdysviiva 10"/>
          <p:cNvCxnSpPr>
            <a:stCxn id="5" idx="3"/>
            <a:endCxn id="7" idx="1"/>
          </p:cNvCxnSpPr>
          <p:nvPr/>
        </p:nvCxnSpPr>
        <p:spPr>
          <a:xfrm flipV="1">
            <a:off x="6210996" y="2931576"/>
            <a:ext cx="735921" cy="2896"/>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Kulmayhdysviiva 14"/>
          <p:cNvCxnSpPr>
            <a:stCxn id="7" idx="0"/>
            <a:endCxn id="5" idx="0"/>
          </p:cNvCxnSpPr>
          <p:nvPr/>
        </p:nvCxnSpPr>
        <p:spPr>
          <a:xfrm rot="16200000" flipH="1" flipV="1">
            <a:off x="6872890" y="569900"/>
            <a:ext cx="5793" cy="3143819"/>
          </a:xfrm>
          <a:prstGeom prst="bentConnector3">
            <a:avLst>
              <a:gd name="adj1" fmla="val -5261220"/>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Oikea aaltosulje 3"/>
          <p:cNvSpPr/>
          <p:nvPr/>
        </p:nvSpPr>
        <p:spPr>
          <a:xfrm rot="16200000">
            <a:off x="6919140" y="-1292939"/>
            <a:ext cx="506960" cy="5551721"/>
          </a:xfrm>
          <a:prstGeom prst="rightBrac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lIns="121917" tIns="60958" rIns="121917" bIns="60958" rtlCol="0" anchor="ctr"/>
          <a:lstStyle/>
          <a:p>
            <a:pPr algn="ctr"/>
            <a:endParaRPr lang="fi-FI" dirty="0"/>
          </a:p>
        </p:txBody>
      </p:sp>
      <p:sp>
        <p:nvSpPr>
          <p:cNvPr id="8" name="Tekstiruutu 7"/>
          <p:cNvSpPr txBox="1"/>
          <p:nvPr/>
        </p:nvSpPr>
        <p:spPr>
          <a:xfrm>
            <a:off x="4104498" y="802371"/>
            <a:ext cx="7917469" cy="430883"/>
          </a:xfrm>
          <a:prstGeom prst="rect">
            <a:avLst/>
          </a:prstGeom>
          <a:noFill/>
        </p:spPr>
        <p:txBody>
          <a:bodyPr wrap="square" lIns="121917" tIns="60958" rIns="121917" bIns="60958" rtlCol="0">
            <a:spAutoFit/>
          </a:bodyPr>
          <a:lstStyle/>
          <a:p>
            <a:pPr algn="ctr"/>
            <a:r>
              <a:rPr lang="fi-FI" sz="2000" dirty="0" err="1"/>
              <a:t>Released</a:t>
            </a:r>
            <a:r>
              <a:rPr lang="fi-FI" sz="2000" dirty="0"/>
              <a:t> </a:t>
            </a:r>
            <a:r>
              <a:rPr lang="fi-FI" sz="2000" dirty="0" err="1"/>
              <a:t>prisoners</a:t>
            </a:r>
            <a:r>
              <a:rPr lang="fi-FI" sz="2000" dirty="0"/>
              <a:t> </a:t>
            </a:r>
            <a:r>
              <a:rPr lang="fi-FI" sz="2000" dirty="0" err="1"/>
              <a:t>societal</a:t>
            </a:r>
            <a:r>
              <a:rPr lang="fi-FI" sz="2000" dirty="0"/>
              <a:t> </a:t>
            </a:r>
            <a:r>
              <a:rPr lang="fi-FI" sz="2000" dirty="0" err="1"/>
              <a:t>cost</a:t>
            </a:r>
            <a:r>
              <a:rPr lang="fi-FI" sz="2000" dirty="0"/>
              <a:t> </a:t>
            </a:r>
            <a:r>
              <a:rPr lang="fi-FI" sz="2000" dirty="0" err="1"/>
              <a:t>approx</a:t>
            </a:r>
            <a:r>
              <a:rPr lang="fi-FI" sz="2000" dirty="0"/>
              <a:t>. 1,8 </a:t>
            </a:r>
            <a:r>
              <a:rPr lang="fi-FI" sz="2000" dirty="0" err="1"/>
              <a:t>billion</a:t>
            </a:r>
            <a:r>
              <a:rPr lang="fi-FI" sz="2000" dirty="0"/>
              <a:t> EUR/</a:t>
            </a:r>
            <a:r>
              <a:rPr lang="fi-FI" sz="2000" dirty="0" err="1"/>
              <a:t>year</a:t>
            </a:r>
            <a:r>
              <a:rPr lang="fi-FI" sz="2000" dirty="0"/>
              <a:t> </a:t>
            </a:r>
          </a:p>
        </p:txBody>
      </p:sp>
      <p:sp>
        <p:nvSpPr>
          <p:cNvPr id="10" name="Tekstiruutu 9"/>
          <p:cNvSpPr txBox="1"/>
          <p:nvPr/>
        </p:nvSpPr>
        <p:spPr>
          <a:xfrm>
            <a:off x="6170311" y="2556894"/>
            <a:ext cx="701468" cy="369328"/>
          </a:xfrm>
          <a:prstGeom prst="rect">
            <a:avLst/>
          </a:prstGeom>
          <a:noFill/>
        </p:spPr>
        <p:txBody>
          <a:bodyPr wrap="none" lIns="121917" tIns="60958" rIns="121917" bIns="60958" rtlCol="0">
            <a:spAutoFit/>
          </a:bodyPr>
          <a:lstStyle/>
          <a:p>
            <a:r>
              <a:rPr lang="fi-FI" sz="1600" dirty="0"/>
              <a:t>5500</a:t>
            </a:r>
          </a:p>
        </p:txBody>
      </p:sp>
      <p:sp>
        <p:nvSpPr>
          <p:cNvPr id="19" name="Tekstiruutu 18"/>
          <p:cNvSpPr txBox="1"/>
          <p:nvPr/>
        </p:nvSpPr>
        <p:spPr>
          <a:xfrm>
            <a:off x="3678258" y="2642565"/>
            <a:ext cx="701468" cy="369328"/>
          </a:xfrm>
          <a:prstGeom prst="rect">
            <a:avLst/>
          </a:prstGeom>
          <a:noFill/>
        </p:spPr>
        <p:txBody>
          <a:bodyPr wrap="none" lIns="121917" tIns="60958" rIns="121917" bIns="60958" rtlCol="0">
            <a:spAutoFit/>
          </a:bodyPr>
          <a:lstStyle/>
          <a:p>
            <a:r>
              <a:rPr lang="fi-FI" sz="1600" dirty="0"/>
              <a:t>2500</a:t>
            </a:r>
          </a:p>
        </p:txBody>
      </p:sp>
      <p:sp>
        <p:nvSpPr>
          <p:cNvPr id="20" name="Tekstiruutu 19"/>
          <p:cNvSpPr txBox="1"/>
          <p:nvPr/>
        </p:nvSpPr>
        <p:spPr>
          <a:xfrm>
            <a:off x="6407362" y="1487605"/>
            <a:ext cx="701468" cy="369328"/>
          </a:xfrm>
          <a:prstGeom prst="rect">
            <a:avLst/>
          </a:prstGeom>
          <a:noFill/>
        </p:spPr>
        <p:txBody>
          <a:bodyPr wrap="none" lIns="121917" tIns="60958" rIns="121917" bIns="60958" rtlCol="0">
            <a:spAutoFit/>
          </a:bodyPr>
          <a:lstStyle/>
          <a:p>
            <a:r>
              <a:rPr lang="fi-FI" sz="1600" dirty="0"/>
              <a:t>3000</a:t>
            </a:r>
          </a:p>
        </p:txBody>
      </p:sp>
      <p:sp>
        <p:nvSpPr>
          <p:cNvPr id="17" name="Tekstiruutu 16"/>
          <p:cNvSpPr txBox="1"/>
          <p:nvPr/>
        </p:nvSpPr>
        <p:spPr>
          <a:xfrm>
            <a:off x="9995353" y="2261352"/>
            <a:ext cx="1049320" cy="415494"/>
          </a:xfrm>
          <a:prstGeom prst="rect">
            <a:avLst/>
          </a:prstGeom>
          <a:noFill/>
        </p:spPr>
        <p:txBody>
          <a:bodyPr wrap="none" lIns="121917" tIns="60958" rIns="121917" bIns="60958" rtlCol="0">
            <a:spAutoFit/>
          </a:bodyPr>
          <a:lstStyle/>
          <a:p>
            <a:r>
              <a:rPr lang="fi-FI" sz="1900" dirty="0"/>
              <a:t>500 </a:t>
            </a:r>
            <a:r>
              <a:rPr lang="fi-FI" sz="1900" dirty="0" err="1"/>
              <a:t>die</a:t>
            </a:r>
            <a:endParaRPr lang="fi-FI" sz="1900" dirty="0"/>
          </a:p>
        </p:txBody>
      </p:sp>
      <p:cxnSp>
        <p:nvCxnSpPr>
          <p:cNvPr id="18" name="Suora nuoliyhdysviiva 17"/>
          <p:cNvCxnSpPr/>
          <p:nvPr/>
        </p:nvCxnSpPr>
        <p:spPr>
          <a:xfrm flipV="1">
            <a:off x="9948477" y="2711441"/>
            <a:ext cx="677817" cy="9192"/>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uora nuoliyhdysviiva 20"/>
          <p:cNvCxnSpPr/>
          <p:nvPr/>
        </p:nvCxnSpPr>
        <p:spPr>
          <a:xfrm flipV="1">
            <a:off x="9971914" y="3280588"/>
            <a:ext cx="677817" cy="9192"/>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Tekstiruutu 21"/>
          <p:cNvSpPr txBox="1"/>
          <p:nvPr/>
        </p:nvSpPr>
        <p:spPr>
          <a:xfrm>
            <a:off x="9987513" y="3439366"/>
            <a:ext cx="791236" cy="415494"/>
          </a:xfrm>
          <a:prstGeom prst="rect">
            <a:avLst/>
          </a:prstGeom>
          <a:noFill/>
        </p:spPr>
        <p:txBody>
          <a:bodyPr wrap="none" lIns="121917" tIns="60958" rIns="121917" bIns="60958" rtlCol="0">
            <a:spAutoFit/>
          </a:bodyPr>
          <a:lstStyle/>
          <a:p>
            <a:r>
              <a:rPr lang="fi-FI" sz="1900" dirty="0"/>
              <a:t>2000</a:t>
            </a:r>
          </a:p>
        </p:txBody>
      </p:sp>
      <p:sp>
        <p:nvSpPr>
          <p:cNvPr id="12" name="Tekstiruutu 11"/>
          <p:cNvSpPr txBox="1"/>
          <p:nvPr/>
        </p:nvSpPr>
        <p:spPr>
          <a:xfrm>
            <a:off x="9996421" y="3724434"/>
            <a:ext cx="1592738" cy="1000270"/>
          </a:xfrm>
          <a:prstGeom prst="rect">
            <a:avLst/>
          </a:prstGeom>
          <a:noFill/>
        </p:spPr>
        <p:txBody>
          <a:bodyPr wrap="none" lIns="121917" tIns="60958" rIns="121917" bIns="60958" rtlCol="0">
            <a:spAutoFit/>
          </a:bodyPr>
          <a:lstStyle/>
          <a:p>
            <a:r>
              <a:rPr lang="fi-FI" sz="1900" dirty="0" err="1"/>
              <a:t>exit</a:t>
            </a:r>
            <a:r>
              <a:rPr lang="fi-FI" sz="1900" dirty="0"/>
              <a:t> </a:t>
            </a:r>
          </a:p>
          <a:p>
            <a:r>
              <a:rPr lang="fi-FI" sz="1900" dirty="0" err="1"/>
              <a:t>permanently</a:t>
            </a:r>
            <a:endParaRPr lang="fi-FI" sz="1900" dirty="0"/>
          </a:p>
          <a:p>
            <a:r>
              <a:rPr lang="fi-FI" sz="1900" dirty="0" err="1"/>
              <a:t>from</a:t>
            </a:r>
            <a:r>
              <a:rPr lang="fi-FI" sz="1900" dirty="0"/>
              <a:t> </a:t>
            </a:r>
            <a:r>
              <a:rPr lang="fi-FI" sz="1900" dirty="0" err="1"/>
              <a:t>crime</a:t>
            </a:r>
            <a:endParaRPr lang="fi-FI" sz="1900" dirty="0"/>
          </a:p>
        </p:txBody>
      </p:sp>
      <p:sp>
        <p:nvSpPr>
          <p:cNvPr id="13" name="Tekstiruutu 12"/>
          <p:cNvSpPr txBox="1"/>
          <p:nvPr/>
        </p:nvSpPr>
        <p:spPr>
          <a:xfrm>
            <a:off x="717385" y="4676847"/>
            <a:ext cx="2453935" cy="707882"/>
          </a:xfrm>
          <a:prstGeom prst="rect">
            <a:avLst/>
          </a:prstGeom>
          <a:noFill/>
        </p:spPr>
        <p:txBody>
          <a:bodyPr wrap="none" lIns="121917" tIns="60958" rIns="121917" bIns="60958" rtlCol="0">
            <a:spAutoFit/>
          </a:bodyPr>
          <a:lstStyle/>
          <a:p>
            <a:r>
              <a:rPr lang="fi-FI" sz="1900" dirty="0" err="1"/>
              <a:t>All</a:t>
            </a:r>
            <a:r>
              <a:rPr lang="fi-FI" sz="1900" dirty="0"/>
              <a:t> </a:t>
            </a:r>
            <a:r>
              <a:rPr lang="fi-FI" sz="1900" dirty="0" err="1"/>
              <a:t>prisoners</a:t>
            </a:r>
            <a:r>
              <a:rPr lang="fi-FI" sz="1900" dirty="0"/>
              <a:t>.</a:t>
            </a:r>
          </a:p>
          <a:p>
            <a:r>
              <a:rPr lang="fi-FI" sz="1900" i="1" dirty="0" err="1"/>
              <a:t>Women</a:t>
            </a:r>
            <a:r>
              <a:rPr lang="fi-FI" sz="1900" i="1" dirty="0"/>
              <a:t> </a:t>
            </a:r>
            <a:r>
              <a:rPr lang="fi-FI" sz="1900" i="1" dirty="0" err="1"/>
              <a:t>approx</a:t>
            </a:r>
            <a:r>
              <a:rPr lang="fi-FI" sz="1900" i="1" dirty="0"/>
              <a:t>. 8 %</a:t>
            </a:r>
          </a:p>
        </p:txBody>
      </p:sp>
      <p:sp>
        <p:nvSpPr>
          <p:cNvPr id="23" name="Suorakulmio 22"/>
          <p:cNvSpPr/>
          <p:nvPr/>
        </p:nvSpPr>
        <p:spPr>
          <a:xfrm>
            <a:off x="9948476" y="6346041"/>
            <a:ext cx="1901017" cy="299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726162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p:cNvSpPr>
            <a:spLocks noGrp="1"/>
          </p:cNvSpPr>
          <p:nvPr>
            <p:ph type="title"/>
          </p:nvPr>
        </p:nvSpPr>
        <p:spPr/>
        <p:txBody>
          <a:bodyPr/>
          <a:lstStyle/>
          <a:p>
            <a:r>
              <a:rPr lang="fi-FI" sz="2400" dirty="0" err="1"/>
              <a:t>Perspectives</a:t>
            </a:r>
            <a:r>
              <a:rPr lang="fi-FI" sz="2400" dirty="0"/>
              <a:t> for </a:t>
            </a:r>
            <a:r>
              <a:rPr lang="fi-FI" sz="2400" dirty="0" err="1"/>
              <a:t>developing</a:t>
            </a:r>
            <a:r>
              <a:rPr lang="fi-FI" sz="2400" dirty="0"/>
              <a:t> </a:t>
            </a:r>
            <a:r>
              <a:rPr lang="fi-FI" sz="2400" dirty="0" err="1"/>
              <a:t>activities</a:t>
            </a:r>
            <a:r>
              <a:rPr lang="fi-FI" sz="2400" dirty="0"/>
              <a:t> and </a:t>
            </a:r>
            <a:r>
              <a:rPr lang="fi-FI" sz="2400" dirty="0" err="1"/>
              <a:t>services</a:t>
            </a:r>
            <a:r>
              <a:rPr lang="fi-FI" sz="2400" dirty="0"/>
              <a:t> </a:t>
            </a:r>
            <a:br>
              <a:rPr lang="fi-FI" sz="2400" dirty="0"/>
            </a:br>
            <a:endParaRPr lang="fi-FI" sz="2400" dirty="0"/>
          </a:p>
        </p:txBody>
      </p:sp>
      <p:sp>
        <p:nvSpPr>
          <p:cNvPr id="7" name="Tekstiruutu 6"/>
          <p:cNvSpPr txBox="1"/>
          <p:nvPr/>
        </p:nvSpPr>
        <p:spPr>
          <a:xfrm>
            <a:off x="1975558" y="2372010"/>
            <a:ext cx="2457700" cy="995401"/>
          </a:xfrm>
          <a:prstGeom prst="rect">
            <a:avLst/>
          </a:prstGeom>
          <a:noFill/>
        </p:spPr>
        <p:txBody>
          <a:bodyPr wrap="square" rtlCol="0">
            <a:spAutoFit/>
          </a:bodyPr>
          <a:lstStyle/>
          <a:p>
            <a:r>
              <a:rPr lang="fi-FI" sz="1467" b="1" i="1" dirty="0" err="1">
                <a:solidFill>
                  <a:schemeClr val="accent3"/>
                </a:solidFill>
              </a:rPr>
              <a:t>We</a:t>
            </a:r>
            <a:r>
              <a:rPr lang="fi-FI" sz="1467" b="1" i="1" dirty="0">
                <a:solidFill>
                  <a:schemeClr val="accent3"/>
                </a:solidFill>
              </a:rPr>
              <a:t> </a:t>
            </a:r>
            <a:r>
              <a:rPr lang="fi-FI" sz="1467" b="1" i="1" dirty="0" err="1">
                <a:solidFill>
                  <a:schemeClr val="accent3"/>
                </a:solidFill>
              </a:rPr>
              <a:t>are</a:t>
            </a:r>
            <a:r>
              <a:rPr lang="fi-FI" sz="1467" b="1" i="1" dirty="0">
                <a:solidFill>
                  <a:schemeClr val="accent3"/>
                </a:solidFill>
              </a:rPr>
              <a:t> </a:t>
            </a:r>
            <a:r>
              <a:rPr lang="fi-FI" sz="1467" b="1" i="1" dirty="0" err="1">
                <a:solidFill>
                  <a:schemeClr val="accent3"/>
                </a:solidFill>
              </a:rPr>
              <a:t>coaching</a:t>
            </a:r>
            <a:r>
              <a:rPr lang="fi-FI" sz="1467" b="1" i="1" dirty="0">
                <a:solidFill>
                  <a:schemeClr val="accent3"/>
                </a:solidFill>
              </a:rPr>
              <a:t> </a:t>
            </a:r>
            <a:r>
              <a:rPr lang="fi-FI" sz="1467" b="1" i="1" dirty="0" err="1">
                <a:solidFill>
                  <a:schemeClr val="accent3"/>
                </a:solidFill>
              </a:rPr>
              <a:t>prisoners</a:t>
            </a:r>
            <a:r>
              <a:rPr lang="fi-FI" sz="1467" b="1" i="1" dirty="0">
                <a:solidFill>
                  <a:schemeClr val="accent3"/>
                </a:solidFill>
              </a:rPr>
              <a:t> to a </a:t>
            </a:r>
            <a:r>
              <a:rPr lang="fi-FI" sz="1467" b="1" i="1" dirty="0" err="1">
                <a:solidFill>
                  <a:schemeClr val="accent3"/>
                </a:solidFill>
              </a:rPr>
              <a:t>society</a:t>
            </a:r>
            <a:r>
              <a:rPr lang="fi-FI" sz="1467" b="1" i="1" dirty="0">
                <a:solidFill>
                  <a:schemeClr val="accent3"/>
                </a:solidFill>
              </a:rPr>
              <a:t> of </a:t>
            </a:r>
            <a:r>
              <a:rPr lang="fi-FI" sz="1467" b="1" i="1" dirty="0" err="1">
                <a:solidFill>
                  <a:schemeClr val="accent3"/>
                </a:solidFill>
              </a:rPr>
              <a:t>today</a:t>
            </a:r>
            <a:r>
              <a:rPr lang="fi-FI" sz="1467" b="1" i="1" dirty="0">
                <a:solidFill>
                  <a:schemeClr val="accent3"/>
                </a:solidFill>
              </a:rPr>
              <a:t> and </a:t>
            </a:r>
            <a:r>
              <a:rPr lang="fi-FI" sz="1467" b="1" i="1" dirty="0" err="1">
                <a:solidFill>
                  <a:schemeClr val="accent3"/>
                </a:solidFill>
              </a:rPr>
              <a:t>tomorrow</a:t>
            </a:r>
            <a:r>
              <a:rPr lang="fi-FI" sz="1467" b="1" i="1" dirty="0">
                <a:solidFill>
                  <a:schemeClr val="accent3"/>
                </a:solidFill>
              </a:rPr>
              <a:t>, </a:t>
            </a:r>
            <a:r>
              <a:rPr lang="fi-FI" sz="1467" b="1" i="1" dirty="0" err="1">
                <a:solidFill>
                  <a:schemeClr val="accent3"/>
                </a:solidFill>
              </a:rPr>
              <a:t>not</a:t>
            </a:r>
            <a:r>
              <a:rPr lang="fi-FI" sz="1467" b="1" i="1" dirty="0">
                <a:solidFill>
                  <a:schemeClr val="accent3"/>
                </a:solidFill>
              </a:rPr>
              <a:t> </a:t>
            </a:r>
            <a:r>
              <a:rPr lang="fi-FI" sz="1467" b="1" i="1" dirty="0" err="1">
                <a:solidFill>
                  <a:schemeClr val="accent3"/>
                </a:solidFill>
              </a:rPr>
              <a:t>yesterday</a:t>
            </a:r>
            <a:r>
              <a:rPr lang="fi-FI" sz="1467" b="1" i="1" dirty="0">
                <a:solidFill>
                  <a:schemeClr val="accent3"/>
                </a:solidFill>
              </a:rPr>
              <a:t>.</a:t>
            </a:r>
          </a:p>
        </p:txBody>
      </p:sp>
      <p:sp>
        <p:nvSpPr>
          <p:cNvPr id="11" name="Tekstiruutu 10"/>
          <p:cNvSpPr txBox="1"/>
          <p:nvPr/>
        </p:nvSpPr>
        <p:spPr>
          <a:xfrm>
            <a:off x="7964523" y="2460111"/>
            <a:ext cx="1980324" cy="995401"/>
          </a:xfrm>
          <a:prstGeom prst="rect">
            <a:avLst/>
          </a:prstGeom>
          <a:noFill/>
        </p:spPr>
        <p:txBody>
          <a:bodyPr wrap="square" rtlCol="0">
            <a:spAutoFit/>
          </a:bodyPr>
          <a:lstStyle/>
          <a:p>
            <a:r>
              <a:rPr lang="fi-FI" sz="1467" b="1" i="1" dirty="0" err="1">
                <a:solidFill>
                  <a:schemeClr val="accent3"/>
                </a:solidFill>
              </a:rPr>
              <a:t>We</a:t>
            </a:r>
            <a:r>
              <a:rPr lang="fi-FI" sz="1467" b="1" i="1" dirty="0">
                <a:solidFill>
                  <a:schemeClr val="accent3"/>
                </a:solidFill>
              </a:rPr>
              <a:t> </a:t>
            </a:r>
            <a:r>
              <a:rPr lang="fi-FI" sz="1467" b="1" i="1" dirty="0" err="1">
                <a:solidFill>
                  <a:schemeClr val="accent3"/>
                </a:solidFill>
              </a:rPr>
              <a:t>rely</a:t>
            </a:r>
            <a:r>
              <a:rPr lang="fi-FI" sz="1467" b="1" i="1" dirty="0">
                <a:solidFill>
                  <a:schemeClr val="accent3"/>
                </a:solidFill>
              </a:rPr>
              <a:t> on </a:t>
            </a:r>
            <a:r>
              <a:rPr lang="fi-FI" sz="1467" b="1" i="1" dirty="0" err="1">
                <a:solidFill>
                  <a:schemeClr val="accent3"/>
                </a:solidFill>
              </a:rPr>
              <a:t>research</a:t>
            </a:r>
            <a:r>
              <a:rPr lang="fi-FI" sz="1467" b="1" i="1" dirty="0">
                <a:solidFill>
                  <a:schemeClr val="accent3"/>
                </a:solidFill>
              </a:rPr>
              <a:t> (</a:t>
            </a:r>
            <a:r>
              <a:rPr lang="fi-FI" sz="1467" b="1" i="1" dirty="0" err="1">
                <a:solidFill>
                  <a:schemeClr val="accent3"/>
                </a:solidFill>
              </a:rPr>
              <a:t>evidence</a:t>
            </a:r>
            <a:r>
              <a:rPr lang="fi-FI" sz="1467" b="1" i="1" dirty="0">
                <a:solidFill>
                  <a:schemeClr val="accent3"/>
                </a:solidFill>
              </a:rPr>
              <a:t> </a:t>
            </a:r>
            <a:r>
              <a:rPr lang="fi-FI" sz="1467" b="1" i="1" dirty="0" err="1">
                <a:solidFill>
                  <a:schemeClr val="accent3"/>
                </a:solidFill>
              </a:rPr>
              <a:t>based</a:t>
            </a:r>
            <a:r>
              <a:rPr lang="fi-FI" sz="1467" b="1" i="1" dirty="0">
                <a:solidFill>
                  <a:schemeClr val="accent3"/>
                </a:solidFill>
              </a:rPr>
              <a:t> </a:t>
            </a:r>
            <a:r>
              <a:rPr lang="fi-FI" sz="1467" b="1" i="1" dirty="0" err="1">
                <a:solidFill>
                  <a:schemeClr val="accent3"/>
                </a:solidFill>
              </a:rPr>
              <a:t>practices</a:t>
            </a:r>
            <a:r>
              <a:rPr lang="fi-FI" sz="1467" b="1" i="1" dirty="0">
                <a:solidFill>
                  <a:schemeClr val="accent3"/>
                </a:solidFill>
              </a:rPr>
              <a:t>) </a:t>
            </a:r>
            <a:r>
              <a:rPr lang="fi-FI" sz="1467" b="1" i="1" dirty="0" err="1">
                <a:solidFill>
                  <a:schemeClr val="accent3"/>
                </a:solidFill>
              </a:rPr>
              <a:t>or</a:t>
            </a:r>
            <a:r>
              <a:rPr lang="fi-FI" sz="1467" b="1" i="1" dirty="0">
                <a:solidFill>
                  <a:schemeClr val="accent3"/>
                </a:solidFill>
              </a:rPr>
              <a:t> </a:t>
            </a:r>
            <a:r>
              <a:rPr lang="fi-FI" sz="1467" b="1" i="1" dirty="0" err="1">
                <a:solidFill>
                  <a:schemeClr val="accent3"/>
                </a:solidFill>
              </a:rPr>
              <a:t>found</a:t>
            </a:r>
            <a:r>
              <a:rPr lang="fi-FI" sz="1467" b="1" i="1" dirty="0">
                <a:solidFill>
                  <a:schemeClr val="accent3"/>
                </a:solidFill>
              </a:rPr>
              <a:t> </a:t>
            </a:r>
            <a:r>
              <a:rPr lang="fi-FI" sz="1467" b="1" i="1" dirty="0" err="1">
                <a:solidFill>
                  <a:schemeClr val="accent3"/>
                </a:solidFill>
              </a:rPr>
              <a:t>effectiveness</a:t>
            </a:r>
            <a:r>
              <a:rPr lang="fi-FI" sz="1467" b="1" i="1" dirty="0">
                <a:solidFill>
                  <a:schemeClr val="accent3"/>
                </a:solidFill>
              </a:rPr>
              <a:t>.</a:t>
            </a:r>
          </a:p>
        </p:txBody>
      </p:sp>
      <p:grpSp>
        <p:nvGrpSpPr>
          <p:cNvPr id="4" name="Ryhmitä 3"/>
          <p:cNvGrpSpPr/>
          <p:nvPr/>
        </p:nvGrpSpPr>
        <p:grpSpPr>
          <a:xfrm>
            <a:off x="1875850" y="1267509"/>
            <a:ext cx="8576847" cy="4626747"/>
            <a:chOff x="1153913" y="778934"/>
            <a:chExt cx="6979177" cy="3764890"/>
          </a:xfrm>
        </p:grpSpPr>
        <p:sp>
          <p:nvSpPr>
            <p:cNvPr id="22" name="Suorakulmio 21"/>
            <p:cNvSpPr/>
            <p:nvPr/>
          </p:nvSpPr>
          <p:spPr>
            <a:xfrm>
              <a:off x="1153913" y="799140"/>
              <a:ext cx="3425371" cy="1872342"/>
            </a:xfrm>
            <a:prstGeom prst="rect">
              <a:avLst/>
            </a:prstGeom>
            <a:noFill/>
            <a:ln w="25400" cap="flat" cmpd="sng" algn="ctr">
              <a:solidFill>
                <a:srgbClr val="8CC740">
                  <a:shade val="50000"/>
                </a:srgbClr>
              </a:solidFill>
              <a:prstDash val="solid"/>
            </a:ln>
            <a:effectLst/>
          </p:spPr>
          <p:txBody>
            <a:bodyPr rtlCol="0" anchor="ctr"/>
            <a:lstStyle/>
            <a:p>
              <a:pPr algn="ctr" defTabSz="1219170">
                <a:defRPr/>
              </a:pPr>
              <a:endParaRPr lang="fi-FI" sz="2400" kern="0">
                <a:solidFill>
                  <a:prstClr val="white"/>
                </a:solidFill>
                <a:ea typeface=""/>
                <a:cs typeface=""/>
              </a:endParaRPr>
            </a:p>
          </p:txBody>
        </p:sp>
        <p:sp>
          <p:nvSpPr>
            <p:cNvPr id="23" name="Suorakulmio 22"/>
            <p:cNvSpPr/>
            <p:nvPr/>
          </p:nvSpPr>
          <p:spPr>
            <a:xfrm>
              <a:off x="4593564" y="799140"/>
              <a:ext cx="3425371" cy="1872342"/>
            </a:xfrm>
            <a:prstGeom prst="rect">
              <a:avLst/>
            </a:prstGeom>
            <a:noFill/>
            <a:ln w="25400" cap="flat" cmpd="sng" algn="ctr">
              <a:solidFill>
                <a:srgbClr val="8CC740">
                  <a:shade val="50000"/>
                </a:srgbClr>
              </a:solidFill>
              <a:prstDash val="solid"/>
            </a:ln>
            <a:effectLst/>
          </p:spPr>
          <p:txBody>
            <a:bodyPr rtlCol="0" anchor="ctr"/>
            <a:lstStyle/>
            <a:p>
              <a:pPr algn="ctr" defTabSz="1219170">
                <a:defRPr/>
              </a:pPr>
              <a:endParaRPr lang="fi-FI" sz="2400" kern="0">
                <a:solidFill>
                  <a:prstClr val="white"/>
                </a:solidFill>
                <a:ea typeface=""/>
                <a:cs typeface=""/>
              </a:endParaRPr>
            </a:p>
          </p:txBody>
        </p:sp>
        <p:sp>
          <p:nvSpPr>
            <p:cNvPr id="24" name="Suorakulmio 23"/>
            <p:cNvSpPr/>
            <p:nvPr/>
          </p:nvSpPr>
          <p:spPr>
            <a:xfrm>
              <a:off x="1161053" y="2671482"/>
              <a:ext cx="3425371" cy="1872342"/>
            </a:xfrm>
            <a:prstGeom prst="rect">
              <a:avLst/>
            </a:prstGeom>
            <a:solidFill>
              <a:sysClr val="window" lastClr="FFFFFF">
                <a:lumMod val="95000"/>
              </a:sysClr>
            </a:solidFill>
            <a:ln w="25400" cap="flat" cmpd="sng" algn="ctr">
              <a:solidFill>
                <a:srgbClr val="8CC740">
                  <a:shade val="50000"/>
                </a:srgbClr>
              </a:solidFill>
              <a:prstDash val="solid"/>
            </a:ln>
            <a:effectLst/>
          </p:spPr>
          <p:txBody>
            <a:bodyPr rtlCol="0" anchor="ctr"/>
            <a:lstStyle/>
            <a:p>
              <a:pPr algn="ctr" defTabSz="1219170">
                <a:defRPr/>
              </a:pPr>
              <a:endParaRPr lang="fi-FI" sz="2400" kern="0">
                <a:solidFill>
                  <a:prstClr val="white"/>
                </a:solidFill>
                <a:ea typeface=""/>
                <a:cs typeface=""/>
              </a:endParaRPr>
            </a:p>
          </p:txBody>
        </p:sp>
        <p:sp>
          <p:nvSpPr>
            <p:cNvPr id="25" name="Suorakulmio 24"/>
            <p:cNvSpPr/>
            <p:nvPr/>
          </p:nvSpPr>
          <p:spPr>
            <a:xfrm>
              <a:off x="4593564" y="2661379"/>
              <a:ext cx="3425371" cy="1872342"/>
            </a:xfrm>
            <a:prstGeom prst="rect">
              <a:avLst/>
            </a:prstGeom>
            <a:solidFill>
              <a:sysClr val="window" lastClr="FFFFFF">
                <a:lumMod val="95000"/>
              </a:sysClr>
            </a:solidFill>
            <a:ln w="25400" cap="flat" cmpd="sng" algn="ctr">
              <a:solidFill>
                <a:srgbClr val="8CC740">
                  <a:shade val="50000"/>
                </a:srgbClr>
              </a:solidFill>
              <a:prstDash val="solid"/>
            </a:ln>
            <a:effectLst/>
          </p:spPr>
          <p:txBody>
            <a:bodyPr rtlCol="0" anchor="ctr"/>
            <a:lstStyle/>
            <a:p>
              <a:pPr algn="ctr" defTabSz="1219170">
                <a:defRPr/>
              </a:pPr>
              <a:endParaRPr lang="fi-FI" sz="2400" kern="0">
                <a:solidFill>
                  <a:prstClr val="white"/>
                </a:solidFill>
                <a:ea typeface=""/>
                <a:cs typeface=""/>
              </a:endParaRPr>
            </a:p>
          </p:txBody>
        </p:sp>
        <p:sp>
          <p:nvSpPr>
            <p:cNvPr id="26" name="Vinoneliö 25"/>
            <p:cNvSpPr/>
            <p:nvPr/>
          </p:nvSpPr>
          <p:spPr>
            <a:xfrm>
              <a:off x="3127855" y="778934"/>
              <a:ext cx="2902857" cy="3764890"/>
            </a:xfrm>
            <a:prstGeom prst="diamond">
              <a:avLst/>
            </a:prstGeom>
            <a:solidFill>
              <a:srgbClr val="8CC740"/>
            </a:solidFill>
            <a:ln w="25400" cap="flat" cmpd="sng" algn="ctr">
              <a:solidFill>
                <a:srgbClr val="8CC740">
                  <a:shade val="50000"/>
                </a:srgbClr>
              </a:solidFill>
              <a:prstDash val="solid"/>
            </a:ln>
            <a:effectLst/>
          </p:spPr>
          <p:txBody>
            <a:bodyPr lIns="0" tIns="0" rIns="0" bIns="0" rtlCol="0" anchor="ctr"/>
            <a:lstStyle/>
            <a:p>
              <a:pPr algn="ctr" defTabSz="1219170">
                <a:defRPr/>
              </a:pPr>
              <a:r>
                <a:rPr lang="fi-FI" sz="1867" kern="0" dirty="0">
                  <a:solidFill>
                    <a:prstClr val="black"/>
                  </a:solidFill>
                  <a:ea typeface=""/>
                  <a:cs typeface=""/>
                </a:rPr>
                <a:t>GOAL:</a:t>
              </a:r>
            </a:p>
            <a:p>
              <a:pPr algn="ctr" fontAlgn="ctr"/>
              <a:r>
                <a:rPr lang="en-GB" sz="2000" kern="0" dirty="0">
                  <a:solidFill>
                    <a:srgbClr val="000000"/>
                  </a:solidFill>
                  <a:latin typeface="Arial"/>
                </a:rPr>
                <a:t>We prepare the clients for a life without crime</a:t>
              </a:r>
            </a:p>
            <a:p>
              <a:pPr algn="ctr" fontAlgn="ctr"/>
              <a:r>
                <a:rPr lang="fi-FI" sz="1867" i="1" dirty="0"/>
                <a:t> </a:t>
              </a:r>
              <a:r>
                <a:rPr lang="fi-FI" sz="1867" i="1" dirty="0">
                  <a:sym typeface="Wingdings"/>
                </a:rPr>
                <a:t> </a:t>
              </a:r>
              <a:r>
                <a:rPr lang="fi-FI" sz="1867" i="1" dirty="0" err="1">
                  <a:sym typeface="Wingdings"/>
                </a:rPr>
                <a:t>Reduce</a:t>
              </a:r>
              <a:r>
                <a:rPr lang="fi-FI" sz="1867" i="1" dirty="0">
                  <a:sym typeface="Wingdings"/>
                </a:rPr>
                <a:t> </a:t>
              </a:r>
              <a:r>
                <a:rPr lang="fi-FI" sz="1867" i="1" dirty="0" err="1">
                  <a:sym typeface="Wingdings"/>
                </a:rPr>
                <a:t>the</a:t>
              </a:r>
              <a:r>
                <a:rPr lang="fi-FI" sz="1867" i="1" dirty="0">
                  <a:sym typeface="Wingdings"/>
                </a:rPr>
                <a:t> </a:t>
              </a:r>
              <a:r>
                <a:rPr lang="fi-FI" sz="1867" i="1" dirty="0" err="1">
                  <a:sym typeface="Wingdings"/>
                </a:rPr>
                <a:t>risk</a:t>
              </a:r>
              <a:r>
                <a:rPr lang="fi-FI" sz="1867" i="1" dirty="0">
                  <a:sym typeface="Wingdings"/>
                </a:rPr>
                <a:t> of </a:t>
              </a:r>
              <a:r>
                <a:rPr lang="fi-FI" sz="1867" i="1" dirty="0" err="1">
                  <a:sym typeface="Wingdings"/>
                </a:rPr>
                <a:t>reoffending</a:t>
              </a:r>
              <a:endParaRPr lang="fi-FI" sz="1867" i="1" dirty="0">
                <a:sym typeface="Wingdings"/>
              </a:endParaRPr>
            </a:p>
          </p:txBody>
        </p:sp>
        <p:sp>
          <p:nvSpPr>
            <p:cNvPr id="27" name="Tekstiruutu 26"/>
            <p:cNvSpPr txBox="1"/>
            <p:nvPr/>
          </p:nvSpPr>
          <p:spPr>
            <a:xfrm>
              <a:off x="1206289" y="927751"/>
              <a:ext cx="2342886" cy="726290"/>
            </a:xfrm>
            <a:prstGeom prst="rect">
              <a:avLst/>
            </a:prstGeom>
            <a:noFill/>
          </p:spPr>
          <p:txBody>
            <a:bodyPr wrap="square" rtlCol="0">
              <a:spAutoFit/>
            </a:bodyPr>
            <a:lstStyle/>
            <a:p>
              <a:pPr defTabSz="1219170"/>
              <a:r>
                <a:rPr lang="fi-FI" sz="1600" b="1" dirty="0" err="1">
                  <a:solidFill>
                    <a:prstClr val="black"/>
                  </a:solidFill>
                </a:rPr>
                <a:t>Future</a:t>
              </a:r>
              <a:r>
                <a:rPr lang="fi-FI" sz="1600" b="1" dirty="0">
                  <a:solidFill>
                    <a:prstClr val="black"/>
                  </a:solidFill>
                </a:rPr>
                <a:t>: </a:t>
              </a:r>
            </a:p>
            <a:p>
              <a:pPr defTabSz="1219170"/>
              <a:r>
                <a:rPr lang="fi-FI" sz="1200" dirty="0">
                  <a:solidFill>
                    <a:prstClr val="black"/>
                  </a:solidFill>
                </a:rPr>
                <a:t>How is </a:t>
              </a:r>
              <a:r>
                <a:rPr lang="fi-FI" sz="1200" dirty="0" err="1">
                  <a:solidFill>
                    <a:prstClr val="black"/>
                  </a:solidFill>
                </a:rPr>
                <a:t>the</a:t>
              </a:r>
              <a:r>
                <a:rPr lang="fi-FI" sz="1200" dirty="0">
                  <a:solidFill>
                    <a:prstClr val="black"/>
                  </a:solidFill>
                </a:rPr>
                <a:t> </a:t>
              </a:r>
              <a:r>
                <a:rPr lang="fi-FI" sz="1200" dirty="0" err="1">
                  <a:solidFill>
                    <a:prstClr val="black"/>
                  </a:solidFill>
                </a:rPr>
                <a:t>world</a:t>
              </a:r>
              <a:r>
                <a:rPr lang="fi-FI" sz="1200" dirty="0">
                  <a:solidFill>
                    <a:prstClr val="black"/>
                  </a:solidFill>
                </a:rPr>
                <a:t> </a:t>
              </a:r>
              <a:r>
                <a:rPr lang="fi-FI" sz="1200" dirty="0" err="1">
                  <a:solidFill>
                    <a:prstClr val="black"/>
                  </a:solidFill>
                </a:rPr>
                <a:t>around</a:t>
              </a:r>
              <a:r>
                <a:rPr lang="fi-FI" sz="1200" dirty="0">
                  <a:solidFill>
                    <a:prstClr val="black"/>
                  </a:solidFill>
                </a:rPr>
                <a:t> us </a:t>
              </a:r>
              <a:r>
                <a:rPr lang="fi-FI" sz="1200" dirty="0" err="1">
                  <a:solidFill>
                    <a:prstClr val="black"/>
                  </a:solidFill>
                </a:rPr>
                <a:t>changing</a:t>
              </a:r>
              <a:r>
                <a:rPr lang="fi-FI" sz="1200" dirty="0">
                  <a:solidFill>
                    <a:prstClr val="black"/>
                  </a:solidFill>
                </a:rPr>
                <a:t>? </a:t>
              </a:r>
              <a:r>
                <a:rPr lang="fi-FI" sz="1200" dirty="0" err="1">
                  <a:solidFill>
                    <a:prstClr val="black"/>
                  </a:solidFill>
                </a:rPr>
                <a:t>Amongst</a:t>
              </a:r>
              <a:r>
                <a:rPr lang="fi-FI" sz="1200" dirty="0">
                  <a:solidFill>
                    <a:prstClr val="black"/>
                  </a:solidFill>
                </a:rPr>
                <a:t> </a:t>
              </a:r>
              <a:r>
                <a:rPr lang="fi-FI" sz="1200" dirty="0" err="1">
                  <a:solidFill>
                    <a:prstClr val="black"/>
                  </a:solidFill>
                </a:rPr>
                <a:t>other</a:t>
              </a:r>
              <a:r>
                <a:rPr lang="fi-FI" sz="1200" dirty="0">
                  <a:solidFill>
                    <a:prstClr val="black"/>
                  </a:solidFill>
                </a:rPr>
                <a:t> </a:t>
              </a:r>
              <a:r>
                <a:rPr lang="fi-FI" sz="1200" dirty="0" err="1">
                  <a:solidFill>
                    <a:prstClr val="black"/>
                  </a:solidFill>
                </a:rPr>
                <a:t>things</a:t>
              </a:r>
              <a:r>
                <a:rPr lang="fi-FI" sz="1200" dirty="0">
                  <a:solidFill>
                    <a:prstClr val="black"/>
                  </a:solidFill>
                </a:rPr>
                <a:t>: </a:t>
              </a:r>
              <a:r>
                <a:rPr lang="fi-FI" sz="1200" dirty="0" err="1">
                  <a:solidFill>
                    <a:prstClr val="black"/>
                  </a:solidFill>
                </a:rPr>
                <a:t>what</a:t>
              </a:r>
              <a:r>
                <a:rPr lang="fi-FI" sz="1200" dirty="0">
                  <a:solidFill>
                    <a:prstClr val="black"/>
                  </a:solidFill>
                </a:rPr>
                <a:t> </a:t>
              </a:r>
              <a:r>
                <a:rPr lang="fi-FI" sz="1200" dirty="0" err="1">
                  <a:solidFill>
                    <a:prstClr val="black"/>
                  </a:solidFill>
                </a:rPr>
                <a:t>skills</a:t>
              </a:r>
              <a:r>
                <a:rPr lang="fi-FI" sz="1200" dirty="0">
                  <a:solidFill>
                    <a:prstClr val="black"/>
                  </a:solidFill>
                </a:rPr>
                <a:t> and </a:t>
              </a:r>
              <a:r>
                <a:rPr lang="fi-FI" sz="1200" dirty="0" err="1">
                  <a:solidFill>
                    <a:prstClr val="black"/>
                  </a:solidFill>
                </a:rPr>
                <a:t>competencies</a:t>
              </a:r>
              <a:r>
                <a:rPr lang="fi-FI" sz="1200" dirty="0">
                  <a:solidFill>
                    <a:prstClr val="black"/>
                  </a:solidFill>
                </a:rPr>
                <a:t> </a:t>
              </a:r>
              <a:r>
                <a:rPr lang="fi-FI" sz="1200" dirty="0" err="1">
                  <a:solidFill>
                    <a:prstClr val="black"/>
                  </a:solidFill>
                </a:rPr>
                <a:t>are</a:t>
              </a:r>
              <a:r>
                <a:rPr lang="fi-FI" sz="1200" dirty="0">
                  <a:solidFill>
                    <a:prstClr val="black"/>
                  </a:solidFill>
                </a:rPr>
                <a:t> </a:t>
              </a:r>
              <a:r>
                <a:rPr lang="fi-FI" sz="1200" dirty="0" err="1">
                  <a:solidFill>
                    <a:prstClr val="black"/>
                  </a:solidFill>
                </a:rPr>
                <a:t>needed</a:t>
              </a:r>
              <a:r>
                <a:rPr lang="fi-FI" sz="1200" dirty="0">
                  <a:solidFill>
                    <a:prstClr val="black"/>
                  </a:solidFill>
                </a:rPr>
                <a:t>?</a:t>
              </a:r>
            </a:p>
          </p:txBody>
        </p:sp>
        <p:sp>
          <p:nvSpPr>
            <p:cNvPr id="28" name="Tekstiruutu 27"/>
            <p:cNvSpPr txBox="1"/>
            <p:nvPr/>
          </p:nvSpPr>
          <p:spPr>
            <a:xfrm>
              <a:off x="5588143" y="927751"/>
              <a:ext cx="2437933" cy="726290"/>
            </a:xfrm>
            <a:prstGeom prst="rect">
              <a:avLst/>
            </a:prstGeom>
            <a:noFill/>
          </p:spPr>
          <p:txBody>
            <a:bodyPr wrap="square" rtlCol="0">
              <a:spAutoFit/>
            </a:bodyPr>
            <a:lstStyle/>
            <a:p>
              <a:pPr defTabSz="1219170"/>
              <a:r>
                <a:rPr lang="fi-FI" sz="1600" b="1" dirty="0" err="1">
                  <a:solidFill>
                    <a:prstClr val="black"/>
                  </a:solidFill>
                </a:rPr>
                <a:t>Research</a:t>
              </a:r>
              <a:r>
                <a:rPr lang="fi-FI" sz="1600" b="1" dirty="0">
                  <a:solidFill>
                    <a:prstClr val="black"/>
                  </a:solidFill>
                </a:rPr>
                <a:t> / </a:t>
              </a:r>
              <a:r>
                <a:rPr lang="fi-FI" sz="1600" b="1" dirty="0" err="1">
                  <a:solidFill>
                    <a:prstClr val="black"/>
                  </a:solidFill>
                </a:rPr>
                <a:t>by</a:t>
              </a:r>
              <a:r>
                <a:rPr lang="fi-FI" sz="1600" b="1" dirty="0">
                  <a:solidFill>
                    <a:prstClr val="black"/>
                  </a:solidFill>
                </a:rPr>
                <a:t> </a:t>
              </a:r>
              <a:r>
                <a:rPr lang="fi-FI" sz="1600" b="1" dirty="0" err="1">
                  <a:solidFill>
                    <a:prstClr val="black"/>
                  </a:solidFill>
                </a:rPr>
                <a:t>peers</a:t>
              </a:r>
              <a:r>
                <a:rPr lang="fi-FI" sz="1600" b="1" dirty="0">
                  <a:solidFill>
                    <a:prstClr val="black"/>
                  </a:solidFill>
                </a:rPr>
                <a:t>:</a:t>
              </a:r>
            </a:p>
            <a:p>
              <a:pPr defTabSz="1219170"/>
              <a:r>
                <a:rPr lang="fi-FI" sz="1200" dirty="0" err="1">
                  <a:solidFill>
                    <a:prstClr val="black"/>
                  </a:solidFill>
                </a:rPr>
                <a:t>Research</a:t>
              </a:r>
              <a:r>
                <a:rPr lang="fi-FI" sz="1200" dirty="0">
                  <a:solidFill>
                    <a:prstClr val="black"/>
                  </a:solidFill>
                </a:rPr>
                <a:t>, </a:t>
              </a:r>
              <a:r>
                <a:rPr lang="fi-FI" sz="1200" dirty="0" err="1">
                  <a:solidFill>
                    <a:prstClr val="black"/>
                  </a:solidFill>
                </a:rPr>
                <a:t>benchmark</a:t>
              </a:r>
              <a:r>
                <a:rPr lang="fi-FI" sz="1200" dirty="0">
                  <a:solidFill>
                    <a:prstClr val="black"/>
                  </a:solidFill>
                </a:rPr>
                <a:t>, </a:t>
              </a:r>
              <a:r>
                <a:rPr lang="fi-FI" sz="1200" dirty="0" err="1">
                  <a:solidFill>
                    <a:prstClr val="black"/>
                  </a:solidFill>
                </a:rPr>
                <a:t>lessons</a:t>
              </a:r>
              <a:r>
                <a:rPr lang="fi-FI" sz="1200" dirty="0">
                  <a:solidFill>
                    <a:prstClr val="black"/>
                  </a:solidFill>
                </a:rPr>
                <a:t> to </a:t>
              </a:r>
              <a:r>
                <a:rPr lang="fi-FI" sz="1200" dirty="0" err="1">
                  <a:solidFill>
                    <a:prstClr val="black"/>
                  </a:solidFill>
                </a:rPr>
                <a:t>be</a:t>
              </a:r>
              <a:r>
                <a:rPr lang="fi-FI" sz="1200" dirty="0">
                  <a:solidFill>
                    <a:prstClr val="black"/>
                  </a:solidFill>
                </a:rPr>
                <a:t> </a:t>
              </a:r>
              <a:r>
                <a:rPr lang="fi-FI" sz="1200" dirty="0" err="1">
                  <a:solidFill>
                    <a:prstClr val="black"/>
                  </a:solidFill>
                </a:rPr>
                <a:t>learned</a:t>
              </a:r>
              <a:r>
                <a:rPr lang="fi-FI" sz="1200" dirty="0">
                  <a:solidFill>
                    <a:prstClr val="black"/>
                  </a:solidFill>
                </a:rPr>
                <a:t> </a:t>
              </a:r>
              <a:r>
                <a:rPr lang="fi-FI" sz="1200" dirty="0" err="1">
                  <a:solidFill>
                    <a:prstClr val="black"/>
                  </a:solidFill>
                </a:rPr>
                <a:t>from</a:t>
              </a:r>
              <a:r>
                <a:rPr lang="fi-FI" sz="1200" dirty="0">
                  <a:solidFill>
                    <a:prstClr val="black"/>
                  </a:solidFill>
                </a:rPr>
                <a:t> </a:t>
              </a:r>
              <a:r>
                <a:rPr lang="fi-FI" sz="1200" dirty="0" err="1">
                  <a:solidFill>
                    <a:prstClr val="black"/>
                  </a:solidFill>
                </a:rPr>
                <a:t>other</a:t>
              </a:r>
              <a:r>
                <a:rPr lang="fi-FI" sz="1200" dirty="0">
                  <a:solidFill>
                    <a:prstClr val="black"/>
                  </a:solidFill>
                </a:rPr>
                <a:t> </a:t>
              </a:r>
              <a:r>
                <a:rPr lang="fi-FI" sz="1200" dirty="0" err="1">
                  <a:solidFill>
                    <a:prstClr val="black"/>
                  </a:solidFill>
                </a:rPr>
                <a:t>countries</a:t>
              </a:r>
              <a:r>
                <a:rPr lang="fi-FI" sz="1200" dirty="0">
                  <a:solidFill>
                    <a:prstClr val="black"/>
                  </a:solidFill>
                </a:rPr>
                <a:t> and </a:t>
              </a:r>
              <a:r>
                <a:rPr lang="fi-FI" sz="1200" dirty="0" err="1">
                  <a:solidFill>
                    <a:prstClr val="black"/>
                  </a:solidFill>
                </a:rPr>
                <a:t>other</a:t>
              </a:r>
              <a:r>
                <a:rPr lang="fi-FI" sz="1200" dirty="0">
                  <a:solidFill>
                    <a:prstClr val="black"/>
                  </a:solidFill>
                </a:rPr>
                <a:t> </a:t>
              </a:r>
              <a:r>
                <a:rPr lang="fi-FI" sz="1200" dirty="0" err="1">
                  <a:solidFill>
                    <a:prstClr val="black"/>
                  </a:solidFill>
                </a:rPr>
                <a:t>prisons</a:t>
              </a:r>
              <a:r>
                <a:rPr lang="fi-FI" sz="1200" dirty="0">
                  <a:solidFill>
                    <a:prstClr val="black"/>
                  </a:solidFill>
                </a:rPr>
                <a:t>.</a:t>
              </a:r>
            </a:p>
          </p:txBody>
        </p:sp>
        <p:sp>
          <p:nvSpPr>
            <p:cNvPr id="29" name="Tekstiruutu 28"/>
            <p:cNvSpPr txBox="1"/>
            <p:nvPr/>
          </p:nvSpPr>
          <p:spPr>
            <a:xfrm>
              <a:off x="5695157" y="3146495"/>
              <a:ext cx="2437933" cy="425756"/>
            </a:xfrm>
            <a:prstGeom prst="rect">
              <a:avLst/>
            </a:prstGeom>
            <a:noFill/>
          </p:spPr>
          <p:txBody>
            <a:bodyPr wrap="square" rtlCol="0">
              <a:spAutoFit/>
            </a:bodyPr>
            <a:lstStyle/>
            <a:p>
              <a:pPr defTabSz="1219170"/>
              <a:r>
                <a:rPr lang="fi-FI" sz="1600" b="1" dirty="0" err="1">
                  <a:solidFill>
                    <a:prstClr val="black"/>
                  </a:solidFill>
                </a:rPr>
                <a:t>Personnel</a:t>
              </a:r>
              <a:r>
                <a:rPr lang="fi-FI" sz="1600" b="1" dirty="0">
                  <a:solidFill>
                    <a:prstClr val="black"/>
                  </a:solidFill>
                </a:rPr>
                <a:t>:</a:t>
              </a:r>
            </a:p>
            <a:p>
              <a:pPr defTabSz="1219170"/>
              <a:r>
                <a:rPr lang="fi-FI" sz="1200" dirty="0" err="1">
                  <a:solidFill>
                    <a:prstClr val="black"/>
                  </a:solidFill>
                </a:rPr>
                <a:t>Existing</a:t>
              </a:r>
              <a:r>
                <a:rPr lang="fi-FI" sz="1200" dirty="0">
                  <a:solidFill>
                    <a:prstClr val="black"/>
                  </a:solidFill>
                </a:rPr>
                <a:t> </a:t>
              </a:r>
              <a:r>
                <a:rPr lang="fi-FI" sz="1200" dirty="0" err="1">
                  <a:solidFill>
                    <a:prstClr val="black"/>
                  </a:solidFill>
                </a:rPr>
                <a:t>good</a:t>
              </a:r>
              <a:r>
                <a:rPr lang="fi-FI" sz="1200" dirty="0">
                  <a:solidFill>
                    <a:prstClr val="black"/>
                  </a:solidFill>
                </a:rPr>
                <a:t> </a:t>
              </a:r>
              <a:r>
                <a:rPr lang="fi-FI" sz="1200" dirty="0" err="1">
                  <a:solidFill>
                    <a:prstClr val="black"/>
                  </a:solidFill>
                </a:rPr>
                <a:t>practices</a:t>
              </a:r>
              <a:r>
                <a:rPr lang="fi-FI" sz="1200" dirty="0">
                  <a:solidFill>
                    <a:prstClr val="black"/>
                  </a:solidFill>
                </a:rPr>
                <a:t>, </a:t>
              </a:r>
              <a:r>
                <a:rPr lang="fi-FI" sz="1200" dirty="0" err="1">
                  <a:solidFill>
                    <a:prstClr val="black"/>
                  </a:solidFill>
                </a:rPr>
                <a:t>new</a:t>
              </a:r>
              <a:r>
                <a:rPr lang="fi-FI" sz="1200" dirty="0">
                  <a:solidFill>
                    <a:prstClr val="black"/>
                  </a:solidFill>
                </a:rPr>
                <a:t> </a:t>
              </a:r>
              <a:r>
                <a:rPr lang="fi-FI" sz="1200" dirty="0" err="1">
                  <a:solidFill>
                    <a:prstClr val="black"/>
                  </a:solidFill>
                </a:rPr>
                <a:t>ideas</a:t>
              </a:r>
              <a:endParaRPr lang="fi-FI" sz="1200" dirty="0">
                <a:solidFill>
                  <a:prstClr val="black"/>
                </a:solidFill>
              </a:endParaRPr>
            </a:p>
          </p:txBody>
        </p:sp>
        <p:sp>
          <p:nvSpPr>
            <p:cNvPr id="30" name="Tekstiruutu 29"/>
            <p:cNvSpPr txBox="1"/>
            <p:nvPr/>
          </p:nvSpPr>
          <p:spPr>
            <a:xfrm>
              <a:off x="1227232" y="2794949"/>
              <a:ext cx="2249950" cy="425756"/>
            </a:xfrm>
            <a:prstGeom prst="rect">
              <a:avLst/>
            </a:prstGeom>
            <a:noFill/>
          </p:spPr>
          <p:txBody>
            <a:bodyPr wrap="square" rtlCol="0">
              <a:spAutoFit/>
            </a:bodyPr>
            <a:lstStyle/>
            <a:p>
              <a:pPr defTabSz="1219170"/>
              <a:r>
                <a:rPr lang="fi-FI" sz="1600" b="1" dirty="0" err="1">
                  <a:solidFill>
                    <a:prstClr val="black"/>
                  </a:solidFill>
                </a:rPr>
                <a:t>Prisoner</a:t>
              </a:r>
              <a:r>
                <a:rPr lang="fi-FI" sz="1600" b="1" dirty="0">
                  <a:solidFill>
                    <a:prstClr val="black"/>
                  </a:solidFill>
                </a:rPr>
                <a:t> </a:t>
              </a:r>
              <a:r>
                <a:rPr lang="fi-FI" sz="1600" b="1" dirty="0" err="1">
                  <a:solidFill>
                    <a:prstClr val="black"/>
                  </a:solidFill>
                </a:rPr>
                <a:t>perspective</a:t>
              </a:r>
              <a:r>
                <a:rPr lang="fi-FI" sz="1600" b="1" dirty="0">
                  <a:solidFill>
                    <a:prstClr val="black"/>
                  </a:solidFill>
                </a:rPr>
                <a:t>:</a:t>
              </a:r>
            </a:p>
            <a:p>
              <a:pPr defTabSz="1219170"/>
              <a:r>
                <a:rPr lang="fi-FI" sz="1200" dirty="0" err="1">
                  <a:solidFill>
                    <a:prstClr val="black"/>
                  </a:solidFill>
                </a:rPr>
                <a:t>needs</a:t>
              </a:r>
              <a:r>
                <a:rPr lang="fi-FI" sz="1200" dirty="0">
                  <a:solidFill>
                    <a:prstClr val="black"/>
                  </a:solidFill>
                </a:rPr>
                <a:t> of </a:t>
              </a:r>
              <a:r>
                <a:rPr lang="fi-FI" sz="1200" dirty="0" err="1">
                  <a:solidFill>
                    <a:prstClr val="black"/>
                  </a:solidFill>
                </a:rPr>
                <a:t>prisoners</a:t>
              </a:r>
              <a:endParaRPr lang="fi-FI" sz="1200" dirty="0">
                <a:solidFill>
                  <a:prstClr val="black"/>
                </a:solidFill>
              </a:endParaRPr>
            </a:p>
          </p:txBody>
        </p:sp>
      </p:grpSp>
      <p:sp>
        <p:nvSpPr>
          <p:cNvPr id="9" name="Tekstiruutu 8"/>
          <p:cNvSpPr txBox="1"/>
          <p:nvPr/>
        </p:nvSpPr>
        <p:spPr>
          <a:xfrm>
            <a:off x="2020174" y="4437112"/>
            <a:ext cx="2920044" cy="1446935"/>
          </a:xfrm>
          <a:prstGeom prst="rect">
            <a:avLst/>
          </a:prstGeom>
          <a:noFill/>
        </p:spPr>
        <p:txBody>
          <a:bodyPr wrap="square" rtlCol="0">
            <a:spAutoFit/>
          </a:bodyPr>
          <a:lstStyle/>
          <a:p>
            <a:r>
              <a:rPr lang="fi-FI" sz="1467" b="1" i="1" dirty="0" err="1">
                <a:solidFill>
                  <a:schemeClr val="accent3"/>
                </a:solidFill>
              </a:rPr>
              <a:t>We</a:t>
            </a:r>
            <a:r>
              <a:rPr lang="fi-FI" sz="1467" b="1" i="1" dirty="0">
                <a:solidFill>
                  <a:schemeClr val="accent3"/>
                </a:solidFill>
              </a:rPr>
              <a:t> </a:t>
            </a:r>
            <a:r>
              <a:rPr lang="fi-FI" sz="1467" b="1" i="1" dirty="0" err="1">
                <a:solidFill>
                  <a:schemeClr val="accent3"/>
                </a:solidFill>
              </a:rPr>
              <a:t>plan</a:t>
            </a:r>
            <a:r>
              <a:rPr lang="fi-FI" sz="1467" b="1" i="1" dirty="0">
                <a:solidFill>
                  <a:schemeClr val="accent3"/>
                </a:solidFill>
              </a:rPr>
              <a:t> </a:t>
            </a:r>
            <a:r>
              <a:rPr lang="fi-FI" sz="1467" b="1" i="1" dirty="0" err="1">
                <a:solidFill>
                  <a:schemeClr val="accent3"/>
                </a:solidFill>
              </a:rPr>
              <a:t>services</a:t>
            </a:r>
            <a:r>
              <a:rPr lang="fi-FI" sz="1467" b="1" i="1" dirty="0">
                <a:solidFill>
                  <a:schemeClr val="accent3"/>
                </a:solidFill>
              </a:rPr>
              <a:t> to </a:t>
            </a:r>
            <a:r>
              <a:rPr lang="fi-FI" sz="1467" b="1" i="1" dirty="0" err="1">
                <a:solidFill>
                  <a:schemeClr val="accent3"/>
                </a:solidFill>
              </a:rPr>
              <a:t>match</a:t>
            </a:r>
            <a:r>
              <a:rPr lang="fi-FI" sz="1467" b="1" i="1" dirty="0">
                <a:solidFill>
                  <a:schemeClr val="accent3"/>
                </a:solidFill>
              </a:rPr>
              <a:t> </a:t>
            </a:r>
            <a:r>
              <a:rPr lang="fi-FI" sz="1467" b="1" i="1" dirty="0" err="1">
                <a:solidFill>
                  <a:schemeClr val="accent3"/>
                </a:solidFill>
              </a:rPr>
              <a:t>the</a:t>
            </a:r>
            <a:r>
              <a:rPr lang="fi-FI" sz="1467" b="1" i="1" dirty="0">
                <a:solidFill>
                  <a:schemeClr val="accent3"/>
                </a:solidFill>
              </a:rPr>
              <a:t> </a:t>
            </a:r>
            <a:r>
              <a:rPr lang="fi-FI" sz="1467" b="1" i="1" dirty="0" err="1">
                <a:solidFill>
                  <a:schemeClr val="accent3"/>
                </a:solidFill>
              </a:rPr>
              <a:t>needs</a:t>
            </a:r>
            <a:r>
              <a:rPr lang="fi-FI" sz="1467" b="1" i="1" dirty="0">
                <a:solidFill>
                  <a:schemeClr val="accent3"/>
                </a:solidFill>
              </a:rPr>
              <a:t> of </a:t>
            </a:r>
            <a:r>
              <a:rPr lang="fi-FI" sz="1467" b="1" i="1" dirty="0" err="1">
                <a:solidFill>
                  <a:schemeClr val="accent3"/>
                </a:solidFill>
              </a:rPr>
              <a:t>prisoners</a:t>
            </a:r>
            <a:r>
              <a:rPr lang="fi-FI" sz="1467" b="1" i="1" dirty="0">
                <a:solidFill>
                  <a:schemeClr val="accent3"/>
                </a:solidFill>
              </a:rPr>
              <a:t>  - </a:t>
            </a:r>
            <a:r>
              <a:rPr lang="fi-FI" sz="1467" b="1" i="1" dirty="0" err="1">
                <a:solidFill>
                  <a:schemeClr val="accent3"/>
                </a:solidFill>
              </a:rPr>
              <a:t>we</a:t>
            </a:r>
            <a:r>
              <a:rPr lang="fi-FI" sz="1467" b="1" i="1" dirty="0">
                <a:solidFill>
                  <a:schemeClr val="accent3"/>
                </a:solidFill>
              </a:rPr>
              <a:t> </a:t>
            </a:r>
            <a:r>
              <a:rPr lang="fi-FI" sz="1467" b="1" i="1" dirty="0" err="1">
                <a:solidFill>
                  <a:schemeClr val="accent3"/>
                </a:solidFill>
              </a:rPr>
              <a:t>don’t</a:t>
            </a:r>
            <a:r>
              <a:rPr lang="fi-FI" sz="1467" b="1" i="1" dirty="0">
                <a:solidFill>
                  <a:schemeClr val="accent3"/>
                </a:solidFill>
              </a:rPr>
              <a:t> </a:t>
            </a:r>
            <a:r>
              <a:rPr lang="fi-FI" sz="1467" b="1" i="1" dirty="0" err="1">
                <a:solidFill>
                  <a:schemeClr val="accent3"/>
                </a:solidFill>
              </a:rPr>
              <a:t>choose</a:t>
            </a:r>
            <a:r>
              <a:rPr lang="fi-FI" sz="1467" b="1" i="1" dirty="0">
                <a:solidFill>
                  <a:schemeClr val="accent3"/>
                </a:solidFill>
              </a:rPr>
              <a:t> </a:t>
            </a:r>
            <a:r>
              <a:rPr lang="fi-FI" sz="1467" b="1" i="1" dirty="0" err="1">
                <a:solidFill>
                  <a:schemeClr val="accent3"/>
                </a:solidFill>
              </a:rPr>
              <a:t>prisoners</a:t>
            </a:r>
            <a:r>
              <a:rPr lang="fi-FI" sz="1467" b="1" i="1" dirty="0">
                <a:solidFill>
                  <a:schemeClr val="accent3"/>
                </a:solidFill>
              </a:rPr>
              <a:t> to </a:t>
            </a:r>
            <a:r>
              <a:rPr lang="fi-FI" sz="1467" b="1" i="1" dirty="0" err="1">
                <a:solidFill>
                  <a:schemeClr val="accent3"/>
                </a:solidFill>
              </a:rPr>
              <a:t>match</a:t>
            </a:r>
            <a:r>
              <a:rPr lang="fi-FI" sz="1467" b="1" i="1" dirty="0">
                <a:solidFill>
                  <a:schemeClr val="accent3"/>
                </a:solidFill>
              </a:rPr>
              <a:t> </a:t>
            </a:r>
            <a:r>
              <a:rPr lang="fi-FI" sz="1467" b="1" i="1" dirty="0" err="1">
                <a:solidFill>
                  <a:schemeClr val="accent3"/>
                </a:solidFill>
              </a:rPr>
              <a:t>services</a:t>
            </a:r>
            <a:r>
              <a:rPr lang="fi-FI" sz="1467" b="1" i="1" dirty="0">
                <a:solidFill>
                  <a:schemeClr val="accent3"/>
                </a:solidFill>
              </a:rPr>
              <a:t>. </a:t>
            </a:r>
            <a:r>
              <a:rPr lang="fi-FI" sz="1467" b="1" i="1" dirty="0" err="1">
                <a:solidFill>
                  <a:schemeClr val="accent3"/>
                </a:solidFill>
              </a:rPr>
              <a:t>We</a:t>
            </a:r>
            <a:r>
              <a:rPr lang="fi-FI" sz="1467" b="1" i="1" dirty="0">
                <a:solidFill>
                  <a:schemeClr val="accent3"/>
                </a:solidFill>
              </a:rPr>
              <a:t> </a:t>
            </a:r>
            <a:r>
              <a:rPr lang="fi-FI" sz="1467" b="1" i="1" dirty="0" err="1">
                <a:solidFill>
                  <a:schemeClr val="accent3"/>
                </a:solidFill>
              </a:rPr>
              <a:t>treat</a:t>
            </a:r>
            <a:r>
              <a:rPr lang="fi-FI" sz="1467" b="1" i="1" dirty="0">
                <a:solidFill>
                  <a:schemeClr val="accent3"/>
                </a:solidFill>
              </a:rPr>
              <a:t> </a:t>
            </a:r>
            <a:r>
              <a:rPr lang="fi-FI" sz="1467" b="1" i="1" dirty="0" err="1">
                <a:solidFill>
                  <a:schemeClr val="accent3"/>
                </a:solidFill>
              </a:rPr>
              <a:t>prisoners</a:t>
            </a:r>
            <a:r>
              <a:rPr lang="fi-FI" sz="1467" b="1" i="1" dirty="0">
                <a:solidFill>
                  <a:schemeClr val="accent3"/>
                </a:solidFill>
              </a:rPr>
              <a:t> in a </a:t>
            </a:r>
            <a:r>
              <a:rPr lang="fi-FI" sz="1467" b="1" i="1" dirty="0" err="1">
                <a:solidFill>
                  <a:schemeClr val="accent3"/>
                </a:solidFill>
              </a:rPr>
              <a:t>way</a:t>
            </a:r>
            <a:r>
              <a:rPr lang="fi-FI" sz="1467" b="1" i="1" dirty="0">
                <a:solidFill>
                  <a:schemeClr val="accent3"/>
                </a:solidFill>
              </a:rPr>
              <a:t> </a:t>
            </a:r>
            <a:r>
              <a:rPr lang="fi-FI" sz="1467" b="1" i="1" dirty="0" err="1">
                <a:solidFill>
                  <a:schemeClr val="accent3"/>
                </a:solidFill>
              </a:rPr>
              <a:t>that</a:t>
            </a:r>
            <a:r>
              <a:rPr lang="fi-FI" sz="1467" b="1" i="1" dirty="0">
                <a:solidFill>
                  <a:schemeClr val="accent3"/>
                </a:solidFill>
              </a:rPr>
              <a:t> </a:t>
            </a:r>
            <a:r>
              <a:rPr lang="fi-FI" sz="1467" b="1" i="1" dirty="0" err="1">
                <a:solidFill>
                  <a:schemeClr val="accent3"/>
                </a:solidFill>
              </a:rPr>
              <a:t>creates</a:t>
            </a:r>
            <a:r>
              <a:rPr lang="fi-FI" sz="1467" b="1" i="1" dirty="0">
                <a:solidFill>
                  <a:schemeClr val="accent3"/>
                </a:solidFill>
              </a:rPr>
              <a:t> </a:t>
            </a:r>
            <a:r>
              <a:rPr lang="fi-FI" sz="1467" b="1" i="1" dirty="0" err="1">
                <a:solidFill>
                  <a:schemeClr val="accent3"/>
                </a:solidFill>
              </a:rPr>
              <a:t>faith</a:t>
            </a:r>
            <a:r>
              <a:rPr lang="fi-FI" sz="1467" b="1" i="1" dirty="0">
                <a:solidFill>
                  <a:schemeClr val="accent3"/>
                </a:solidFill>
              </a:rPr>
              <a:t> in </a:t>
            </a:r>
            <a:r>
              <a:rPr lang="fi-FI" sz="1467" b="1" i="1" dirty="0" err="1">
                <a:solidFill>
                  <a:schemeClr val="accent3"/>
                </a:solidFill>
              </a:rPr>
              <a:t>opportunities</a:t>
            </a:r>
            <a:r>
              <a:rPr lang="fi-FI" sz="1467" b="1" i="1" dirty="0">
                <a:solidFill>
                  <a:schemeClr val="accent3"/>
                </a:solidFill>
              </a:rPr>
              <a:t>. </a:t>
            </a:r>
          </a:p>
        </p:txBody>
      </p:sp>
      <p:sp>
        <p:nvSpPr>
          <p:cNvPr id="12" name="Tekstiruutu 11"/>
          <p:cNvSpPr txBox="1"/>
          <p:nvPr/>
        </p:nvSpPr>
        <p:spPr>
          <a:xfrm>
            <a:off x="7456672" y="5127868"/>
            <a:ext cx="2776704" cy="543867"/>
          </a:xfrm>
          <a:prstGeom prst="rect">
            <a:avLst/>
          </a:prstGeom>
          <a:noFill/>
        </p:spPr>
        <p:txBody>
          <a:bodyPr wrap="square" rtlCol="0">
            <a:spAutoFit/>
          </a:bodyPr>
          <a:lstStyle/>
          <a:p>
            <a:r>
              <a:rPr lang="fi-FI" sz="1467" b="1" i="1" dirty="0" err="1">
                <a:solidFill>
                  <a:schemeClr val="accent3"/>
                </a:solidFill>
              </a:rPr>
              <a:t>We</a:t>
            </a:r>
            <a:r>
              <a:rPr lang="fi-FI" sz="1467" b="1" i="1" dirty="0">
                <a:solidFill>
                  <a:schemeClr val="accent3"/>
                </a:solidFill>
              </a:rPr>
              <a:t> </a:t>
            </a:r>
            <a:r>
              <a:rPr lang="fi-FI" sz="1467" b="1" i="1" dirty="0" err="1">
                <a:solidFill>
                  <a:schemeClr val="accent3"/>
                </a:solidFill>
              </a:rPr>
              <a:t>involve</a:t>
            </a:r>
            <a:r>
              <a:rPr lang="fi-FI" sz="1467" b="1" i="1" dirty="0">
                <a:solidFill>
                  <a:schemeClr val="accent3"/>
                </a:solidFill>
              </a:rPr>
              <a:t> </a:t>
            </a:r>
            <a:r>
              <a:rPr lang="fi-FI" sz="1467" b="1" i="1" dirty="0" err="1">
                <a:solidFill>
                  <a:schemeClr val="accent3"/>
                </a:solidFill>
              </a:rPr>
              <a:t>the</a:t>
            </a:r>
            <a:r>
              <a:rPr lang="fi-FI" sz="1467" b="1" i="1" dirty="0">
                <a:solidFill>
                  <a:schemeClr val="accent3"/>
                </a:solidFill>
              </a:rPr>
              <a:t> </a:t>
            </a:r>
            <a:r>
              <a:rPr lang="fi-FI" sz="1467" b="1" i="1" dirty="0" err="1">
                <a:solidFill>
                  <a:schemeClr val="accent3"/>
                </a:solidFill>
              </a:rPr>
              <a:t>personnel</a:t>
            </a:r>
            <a:r>
              <a:rPr lang="fi-FI" sz="1467" b="1" i="1" dirty="0">
                <a:solidFill>
                  <a:schemeClr val="accent3"/>
                </a:solidFill>
              </a:rPr>
              <a:t> in </a:t>
            </a:r>
            <a:r>
              <a:rPr lang="fi-FI" sz="1467" b="1" i="1" dirty="0" err="1">
                <a:solidFill>
                  <a:schemeClr val="accent3"/>
                </a:solidFill>
              </a:rPr>
              <a:t>planning</a:t>
            </a:r>
            <a:r>
              <a:rPr lang="fi-FI" sz="1467" b="1" i="1" dirty="0">
                <a:solidFill>
                  <a:schemeClr val="accent3"/>
                </a:solidFill>
              </a:rPr>
              <a:t> </a:t>
            </a:r>
            <a:r>
              <a:rPr lang="fi-FI" sz="1467" b="1" i="1" dirty="0" err="1">
                <a:solidFill>
                  <a:schemeClr val="accent3"/>
                </a:solidFill>
              </a:rPr>
              <a:t>the</a:t>
            </a:r>
            <a:r>
              <a:rPr lang="fi-FI" sz="1467" b="1" i="1" dirty="0">
                <a:solidFill>
                  <a:schemeClr val="accent3"/>
                </a:solidFill>
              </a:rPr>
              <a:t> </a:t>
            </a:r>
            <a:r>
              <a:rPr lang="fi-FI" sz="1467" b="1" i="1" dirty="0" err="1">
                <a:solidFill>
                  <a:schemeClr val="accent3"/>
                </a:solidFill>
              </a:rPr>
              <a:t>change</a:t>
            </a:r>
            <a:r>
              <a:rPr lang="fi-FI" sz="1467" b="1" i="1" dirty="0">
                <a:solidFill>
                  <a:schemeClr val="accent3"/>
                </a:solidFill>
              </a:rPr>
              <a:t>. </a:t>
            </a:r>
          </a:p>
        </p:txBody>
      </p:sp>
      <p:sp>
        <p:nvSpPr>
          <p:cNvPr id="17" name="Tekstiruutu 16"/>
          <p:cNvSpPr txBox="1"/>
          <p:nvPr/>
        </p:nvSpPr>
        <p:spPr>
          <a:xfrm>
            <a:off x="9954126" y="6360695"/>
            <a:ext cx="1925053" cy="369332"/>
          </a:xfrm>
          <a:prstGeom prst="rect">
            <a:avLst/>
          </a:prstGeom>
          <a:solidFill>
            <a:schemeClr val="bg1"/>
          </a:solidFill>
        </p:spPr>
        <p:txBody>
          <a:bodyPr wrap="square" rtlCol="0">
            <a:spAutoFit/>
          </a:bodyPr>
          <a:lstStyle/>
          <a:p>
            <a:endParaRPr lang="fi-FI" dirty="0"/>
          </a:p>
        </p:txBody>
      </p:sp>
    </p:spTree>
    <p:extLst>
      <p:ext uri="{BB962C8B-B14F-4D97-AF65-F5344CB8AC3E}">
        <p14:creationId xmlns:p14="http://schemas.microsoft.com/office/powerpoint/2010/main" val="416002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0"/>
          </p:nvPr>
        </p:nvSpPr>
        <p:spPr/>
        <p:txBody>
          <a:bodyPr/>
          <a:lstStyle/>
          <a:p>
            <a:r>
              <a:rPr lang="fi-FI" dirty="0"/>
              <a:t>II </a:t>
            </a:r>
            <a:r>
              <a:rPr lang="fi-FI" dirty="0" err="1"/>
              <a:t>Stages</a:t>
            </a:r>
            <a:r>
              <a:rPr lang="fi-FI" dirty="0"/>
              <a:t> of the </a:t>
            </a:r>
            <a:r>
              <a:rPr lang="fi-FI" dirty="0" err="1"/>
              <a:t>Process</a:t>
            </a:r>
            <a:r>
              <a:rPr lang="fi-FI" dirty="0"/>
              <a:t> of </a:t>
            </a:r>
            <a:r>
              <a:rPr lang="fi-FI" dirty="0" err="1"/>
              <a:t>creating</a:t>
            </a:r>
            <a:r>
              <a:rPr lang="fi-FI" dirty="0"/>
              <a:t> the ”</a:t>
            </a:r>
            <a:r>
              <a:rPr lang="fi-FI" dirty="0" err="1"/>
              <a:t>World’s</a:t>
            </a:r>
            <a:r>
              <a:rPr lang="fi-FI" dirty="0"/>
              <a:t> </a:t>
            </a:r>
            <a:r>
              <a:rPr lang="fi-FI" dirty="0" err="1"/>
              <a:t>best</a:t>
            </a:r>
            <a:r>
              <a:rPr lang="fi-FI" dirty="0"/>
              <a:t> </a:t>
            </a:r>
            <a:r>
              <a:rPr lang="fi-FI" dirty="0" err="1"/>
              <a:t>women’s</a:t>
            </a:r>
            <a:r>
              <a:rPr lang="fi-FI" dirty="0"/>
              <a:t> </a:t>
            </a:r>
            <a:r>
              <a:rPr lang="fi-FI" dirty="0" err="1"/>
              <a:t>prison</a:t>
            </a:r>
            <a:r>
              <a:rPr lang="fi-FI" dirty="0"/>
              <a:t>”</a:t>
            </a:r>
          </a:p>
        </p:txBody>
      </p:sp>
    </p:spTree>
    <p:extLst>
      <p:ext uri="{BB962C8B-B14F-4D97-AF65-F5344CB8AC3E}">
        <p14:creationId xmlns:p14="http://schemas.microsoft.com/office/powerpoint/2010/main" val="358130117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ruutu 6"/>
          <p:cNvSpPr txBox="1"/>
          <p:nvPr/>
        </p:nvSpPr>
        <p:spPr>
          <a:xfrm>
            <a:off x="479376" y="2981043"/>
            <a:ext cx="3517807" cy="769441"/>
          </a:xfrm>
          <a:prstGeom prst="rect">
            <a:avLst/>
          </a:prstGeom>
          <a:solidFill>
            <a:schemeClr val="bg1"/>
          </a:solidFill>
        </p:spPr>
        <p:txBody>
          <a:bodyPr wrap="square" rtlCol="0">
            <a:spAutoFit/>
          </a:bodyPr>
          <a:lstStyle/>
          <a:p>
            <a:pPr algn="ctr"/>
            <a:r>
              <a:rPr lang="fi-FI" sz="1600" b="1" dirty="0" err="1"/>
              <a:t>Effectiveness</a:t>
            </a:r>
            <a:r>
              <a:rPr lang="fi-FI" sz="1600" b="1" dirty="0"/>
              <a:t> &amp; </a:t>
            </a:r>
            <a:r>
              <a:rPr lang="fi-FI" sz="1600" b="1" dirty="0" err="1"/>
              <a:t>needs</a:t>
            </a:r>
            <a:endParaRPr lang="fi-FI" sz="1600" b="1" dirty="0"/>
          </a:p>
          <a:p>
            <a:pPr algn="ctr"/>
            <a:r>
              <a:rPr lang="fi-FI" sz="1400" i="1" dirty="0" err="1"/>
              <a:t>What</a:t>
            </a:r>
            <a:r>
              <a:rPr lang="fi-FI" sz="1400" i="1" dirty="0"/>
              <a:t> </a:t>
            </a:r>
            <a:r>
              <a:rPr lang="fi-FI" sz="1400" i="1" dirty="0" err="1"/>
              <a:t>should</a:t>
            </a:r>
            <a:r>
              <a:rPr lang="fi-FI" sz="1400" i="1" dirty="0"/>
              <a:t> </a:t>
            </a:r>
            <a:r>
              <a:rPr lang="fi-FI" sz="1400" i="1" dirty="0" err="1"/>
              <a:t>we</a:t>
            </a:r>
            <a:r>
              <a:rPr lang="fi-FI" sz="1400" i="1" dirty="0"/>
              <a:t> </a:t>
            </a:r>
            <a:r>
              <a:rPr lang="fi-FI" sz="1400" i="1" dirty="0" err="1"/>
              <a:t>focus</a:t>
            </a:r>
            <a:r>
              <a:rPr lang="fi-FI" sz="1400" i="1" dirty="0"/>
              <a:t> on? </a:t>
            </a:r>
          </a:p>
          <a:p>
            <a:pPr algn="ctr"/>
            <a:r>
              <a:rPr lang="fi-FI" sz="1400" i="1" dirty="0" err="1"/>
              <a:t>What</a:t>
            </a:r>
            <a:r>
              <a:rPr lang="fi-FI" sz="1400" i="1" dirty="0"/>
              <a:t> </a:t>
            </a:r>
            <a:r>
              <a:rPr lang="fi-FI" sz="1400" i="1" dirty="0" err="1"/>
              <a:t>does</a:t>
            </a:r>
            <a:r>
              <a:rPr lang="fi-FI" sz="1400" i="1" dirty="0"/>
              <a:t> </a:t>
            </a:r>
            <a:r>
              <a:rPr lang="fi-FI" sz="1400" i="1" dirty="0" err="1"/>
              <a:t>research</a:t>
            </a:r>
            <a:r>
              <a:rPr lang="fi-FI" sz="1400" i="1" dirty="0"/>
              <a:t> </a:t>
            </a:r>
            <a:r>
              <a:rPr lang="fi-FI" sz="1400" i="1" dirty="0" err="1"/>
              <a:t>say</a:t>
            </a:r>
            <a:r>
              <a:rPr lang="fi-FI" sz="1400" i="1" dirty="0"/>
              <a:t>?</a:t>
            </a:r>
          </a:p>
        </p:txBody>
      </p:sp>
      <p:sp>
        <p:nvSpPr>
          <p:cNvPr id="12" name="Alanuoli 11"/>
          <p:cNvSpPr/>
          <p:nvPr/>
        </p:nvSpPr>
        <p:spPr>
          <a:xfrm>
            <a:off x="2046268" y="3789040"/>
            <a:ext cx="414803" cy="361584"/>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p>
        </p:txBody>
      </p:sp>
      <p:sp>
        <p:nvSpPr>
          <p:cNvPr id="11" name="Tekstiruutu 10"/>
          <p:cNvSpPr txBox="1"/>
          <p:nvPr/>
        </p:nvSpPr>
        <p:spPr>
          <a:xfrm>
            <a:off x="479376" y="4202206"/>
            <a:ext cx="3523695" cy="584775"/>
          </a:xfrm>
          <a:prstGeom prst="rect">
            <a:avLst/>
          </a:prstGeom>
          <a:solidFill>
            <a:schemeClr val="bg1"/>
          </a:solidFill>
        </p:spPr>
        <p:txBody>
          <a:bodyPr wrap="square" rtlCol="0">
            <a:spAutoFit/>
          </a:bodyPr>
          <a:lstStyle/>
          <a:p>
            <a:pPr algn="ctr"/>
            <a:r>
              <a:rPr lang="fi-FI" sz="1600" b="1" dirty="0" err="1"/>
              <a:t>Benefit</a:t>
            </a:r>
            <a:r>
              <a:rPr lang="fi-FI" sz="1600" b="1" dirty="0"/>
              <a:t> </a:t>
            </a:r>
            <a:r>
              <a:rPr lang="fi-FI" sz="1600" b="1" dirty="0" err="1"/>
              <a:t>assessment</a:t>
            </a:r>
            <a:endParaRPr lang="fi-FI" sz="1600" b="1" dirty="0"/>
          </a:p>
          <a:p>
            <a:pPr algn="ctr"/>
            <a:r>
              <a:rPr lang="fi-FI" sz="1600" i="1" dirty="0" err="1"/>
              <a:t>Why</a:t>
            </a:r>
            <a:r>
              <a:rPr lang="fi-FI" sz="1600" i="1" dirty="0"/>
              <a:t> </a:t>
            </a:r>
            <a:r>
              <a:rPr lang="fi-FI" sz="1600" i="1" dirty="0" err="1"/>
              <a:t>should</a:t>
            </a:r>
            <a:r>
              <a:rPr lang="fi-FI" sz="1600" i="1" dirty="0"/>
              <a:t> </a:t>
            </a:r>
            <a:r>
              <a:rPr lang="fi-FI" sz="1600" i="1" dirty="0" err="1"/>
              <a:t>we</a:t>
            </a:r>
            <a:r>
              <a:rPr lang="fi-FI" sz="1600" i="1" dirty="0"/>
              <a:t> </a:t>
            </a:r>
            <a:r>
              <a:rPr lang="fi-FI" sz="1600" i="1" dirty="0" err="1"/>
              <a:t>develop</a:t>
            </a:r>
            <a:r>
              <a:rPr lang="fi-FI" sz="1600" i="1" dirty="0"/>
              <a:t>?</a:t>
            </a:r>
          </a:p>
        </p:txBody>
      </p:sp>
      <p:sp>
        <p:nvSpPr>
          <p:cNvPr id="15" name="Tekstiruutu 14"/>
          <p:cNvSpPr txBox="1"/>
          <p:nvPr/>
        </p:nvSpPr>
        <p:spPr>
          <a:xfrm>
            <a:off x="4241254" y="2972530"/>
            <a:ext cx="3095295" cy="769442"/>
          </a:xfrm>
          <a:prstGeom prst="rect">
            <a:avLst/>
          </a:prstGeom>
          <a:solidFill>
            <a:schemeClr val="bg1"/>
          </a:solidFill>
        </p:spPr>
        <p:txBody>
          <a:bodyPr wrap="square" rtlCol="0">
            <a:spAutoFit/>
          </a:bodyPr>
          <a:lstStyle/>
          <a:p>
            <a:pPr algn="ctr"/>
            <a:r>
              <a:rPr lang="fi-FI" sz="1600" b="1" dirty="0" err="1"/>
              <a:t>Need-based</a:t>
            </a:r>
            <a:r>
              <a:rPr lang="fi-FI" sz="1600" b="1" dirty="0"/>
              <a:t> </a:t>
            </a:r>
            <a:r>
              <a:rPr lang="fi-FI" sz="1600" b="1" dirty="0" err="1"/>
              <a:t>segments</a:t>
            </a:r>
            <a:endParaRPr lang="fi-FI" sz="1600" b="1" dirty="0"/>
          </a:p>
          <a:p>
            <a:pPr algn="ctr"/>
            <a:r>
              <a:rPr lang="fi-FI" sz="1400" i="1" dirty="0" err="1"/>
              <a:t>What</a:t>
            </a:r>
            <a:r>
              <a:rPr lang="fi-FI" sz="1400" i="1" dirty="0"/>
              <a:t> </a:t>
            </a:r>
            <a:r>
              <a:rPr lang="fi-FI" sz="1400" i="1" dirty="0" err="1"/>
              <a:t>are</a:t>
            </a:r>
            <a:r>
              <a:rPr lang="fi-FI" sz="1400" i="1" dirty="0"/>
              <a:t> </a:t>
            </a:r>
            <a:r>
              <a:rPr lang="fi-FI" sz="1400" i="1" dirty="0" err="1"/>
              <a:t>the</a:t>
            </a:r>
            <a:r>
              <a:rPr lang="fi-FI" sz="1400" i="1" dirty="0"/>
              <a:t> </a:t>
            </a:r>
            <a:r>
              <a:rPr lang="fi-FI" sz="1400" i="1" dirty="0" err="1"/>
              <a:t>needs</a:t>
            </a:r>
            <a:r>
              <a:rPr lang="fi-FI" sz="1400" i="1" dirty="0"/>
              <a:t>? </a:t>
            </a:r>
          </a:p>
          <a:p>
            <a:pPr algn="ctr"/>
            <a:r>
              <a:rPr lang="fi-FI" sz="1400" i="1" dirty="0" err="1"/>
              <a:t>Matching</a:t>
            </a:r>
            <a:r>
              <a:rPr lang="fi-FI" sz="1400" i="1" dirty="0"/>
              <a:t> </a:t>
            </a:r>
            <a:r>
              <a:rPr lang="fi-FI" sz="1400" i="1" dirty="0" err="1"/>
              <a:t>services</a:t>
            </a:r>
            <a:r>
              <a:rPr lang="fi-FI" sz="1400" i="1" dirty="0"/>
              <a:t> to </a:t>
            </a:r>
            <a:r>
              <a:rPr lang="fi-FI" sz="1400" i="1" dirty="0" err="1"/>
              <a:t>convicts</a:t>
            </a:r>
            <a:r>
              <a:rPr lang="fi-FI" sz="1400" i="1" dirty="0"/>
              <a:t>’ </a:t>
            </a:r>
            <a:r>
              <a:rPr lang="fi-FI" sz="1400" i="1" dirty="0" err="1"/>
              <a:t>needs</a:t>
            </a:r>
            <a:endParaRPr lang="fi-FI" sz="1400" i="1" dirty="0"/>
          </a:p>
        </p:txBody>
      </p:sp>
      <p:sp>
        <p:nvSpPr>
          <p:cNvPr id="16" name="Alanuoli 15"/>
          <p:cNvSpPr/>
          <p:nvPr/>
        </p:nvSpPr>
        <p:spPr>
          <a:xfrm rot="16200000">
            <a:off x="3867794" y="2093225"/>
            <a:ext cx="449997" cy="379032"/>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p>
        </p:txBody>
      </p:sp>
      <p:sp>
        <p:nvSpPr>
          <p:cNvPr id="20" name="Alanuoli 19"/>
          <p:cNvSpPr/>
          <p:nvPr/>
        </p:nvSpPr>
        <p:spPr>
          <a:xfrm rot="19006780">
            <a:off x="4096373" y="3753617"/>
            <a:ext cx="414803" cy="37650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p>
        </p:txBody>
      </p:sp>
      <p:sp>
        <p:nvSpPr>
          <p:cNvPr id="22" name="Tekstiruutu 21"/>
          <p:cNvSpPr txBox="1"/>
          <p:nvPr/>
        </p:nvSpPr>
        <p:spPr>
          <a:xfrm>
            <a:off x="4551180" y="4202206"/>
            <a:ext cx="2661305" cy="584775"/>
          </a:xfrm>
          <a:prstGeom prst="rect">
            <a:avLst/>
          </a:prstGeom>
          <a:solidFill>
            <a:schemeClr val="bg1"/>
          </a:solidFill>
        </p:spPr>
        <p:txBody>
          <a:bodyPr wrap="none" rtlCol="0">
            <a:spAutoFit/>
          </a:bodyPr>
          <a:lstStyle/>
          <a:p>
            <a:pPr algn="ctr"/>
            <a:r>
              <a:rPr lang="fi-FI" sz="1600" b="1" dirty="0" err="1"/>
              <a:t>Map</a:t>
            </a:r>
            <a:r>
              <a:rPr lang="fi-FI" sz="1600" b="1" dirty="0"/>
              <a:t> of </a:t>
            </a:r>
            <a:r>
              <a:rPr lang="fi-FI" sz="1600" b="1" dirty="0" err="1"/>
              <a:t>services</a:t>
            </a:r>
            <a:endParaRPr lang="fi-FI" sz="1600" b="1" dirty="0"/>
          </a:p>
          <a:p>
            <a:pPr algn="ctr"/>
            <a:r>
              <a:rPr lang="fi-FI" sz="1600" i="1" dirty="0" err="1"/>
              <a:t>What</a:t>
            </a:r>
            <a:r>
              <a:rPr lang="fi-FI" sz="1600" i="1" dirty="0"/>
              <a:t> </a:t>
            </a:r>
            <a:r>
              <a:rPr lang="fi-FI" sz="1600" i="1" dirty="0" err="1"/>
              <a:t>services</a:t>
            </a:r>
            <a:r>
              <a:rPr lang="fi-FI" sz="1600" i="1" dirty="0"/>
              <a:t> </a:t>
            </a:r>
            <a:r>
              <a:rPr lang="fi-FI" sz="1600" i="1" dirty="0" err="1"/>
              <a:t>do</a:t>
            </a:r>
            <a:r>
              <a:rPr lang="fi-FI" sz="1600" i="1" dirty="0"/>
              <a:t> </a:t>
            </a:r>
            <a:r>
              <a:rPr lang="fi-FI" sz="1600" i="1" dirty="0" err="1"/>
              <a:t>we</a:t>
            </a:r>
            <a:r>
              <a:rPr lang="fi-FI" sz="1600" i="1" dirty="0"/>
              <a:t> </a:t>
            </a:r>
            <a:r>
              <a:rPr lang="fi-FI" sz="1600" i="1" dirty="0" err="1"/>
              <a:t>offer</a:t>
            </a:r>
            <a:r>
              <a:rPr lang="fi-FI" sz="1600" i="1" dirty="0"/>
              <a:t>?</a:t>
            </a:r>
          </a:p>
        </p:txBody>
      </p:sp>
      <p:sp>
        <p:nvSpPr>
          <p:cNvPr id="36" name="Tekstiruutu 35"/>
          <p:cNvSpPr txBox="1"/>
          <p:nvPr/>
        </p:nvSpPr>
        <p:spPr>
          <a:xfrm>
            <a:off x="1019254" y="296901"/>
            <a:ext cx="5796827" cy="738664"/>
          </a:xfrm>
          <a:prstGeom prst="rect">
            <a:avLst/>
          </a:prstGeom>
          <a:solidFill>
            <a:schemeClr val="accent5"/>
          </a:solidFill>
        </p:spPr>
        <p:txBody>
          <a:bodyPr wrap="square" rtlCol="0">
            <a:spAutoFit/>
          </a:bodyPr>
          <a:lstStyle/>
          <a:p>
            <a:r>
              <a:rPr lang="fi-FI" sz="2400" b="1" dirty="0"/>
              <a:t>FUTURE </a:t>
            </a:r>
          </a:p>
          <a:p>
            <a:r>
              <a:rPr lang="en-US" b="1" dirty="0"/>
              <a:t>The key to participation and a life without crime</a:t>
            </a:r>
          </a:p>
        </p:txBody>
      </p:sp>
      <p:grpSp>
        <p:nvGrpSpPr>
          <p:cNvPr id="9" name="Ryhmitä 8"/>
          <p:cNvGrpSpPr/>
          <p:nvPr/>
        </p:nvGrpSpPr>
        <p:grpSpPr>
          <a:xfrm>
            <a:off x="7578047" y="91440"/>
            <a:ext cx="4474302" cy="3697600"/>
            <a:chOff x="5683533" y="322325"/>
            <a:chExt cx="3355726" cy="2773199"/>
          </a:xfrm>
        </p:grpSpPr>
        <p:pic>
          <p:nvPicPr>
            <p:cNvPr id="23" name="Kuva 2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00047" y="1091973"/>
              <a:ext cx="752887" cy="507694"/>
            </a:xfrm>
            <a:prstGeom prst="rect">
              <a:avLst/>
            </a:prstGeom>
          </p:spPr>
        </p:pic>
        <p:pic>
          <p:nvPicPr>
            <p:cNvPr id="2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18695" y="1995736"/>
              <a:ext cx="719353" cy="44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11407" y="1117890"/>
              <a:ext cx="1037827" cy="346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kstiruutu 26"/>
            <p:cNvSpPr txBox="1"/>
            <p:nvPr/>
          </p:nvSpPr>
          <p:spPr>
            <a:xfrm>
              <a:off x="5683533" y="2518443"/>
              <a:ext cx="3355726" cy="577081"/>
            </a:xfrm>
            <a:prstGeom prst="rect">
              <a:avLst/>
            </a:prstGeom>
            <a:solidFill>
              <a:schemeClr val="bg1"/>
            </a:solidFill>
          </p:spPr>
          <p:txBody>
            <a:bodyPr wrap="none" rtlCol="0">
              <a:spAutoFit/>
            </a:bodyPr>
            <a:lstStyle/>
            <a:p>
              <a:pPr algn="ctr"/>
              <a:r>
                <a:rPr lang="fi-FI" sz="1600" b="1" dirty="0" err="1"/>
                <a:t>Processes</a:t>
              </a:r>
              <a:r>
                <a:rPr lang="fi-FI" sz="1600" b="1" dirty="0"/>
                <a:t> and </a:t>
              </a:r>
              <a:r>
                <a:rPr lang="fi-FI" sz="1600" b="1" dirty="0" err="1"/>
                <a:t>factors</a:t>
              </a:r>
              <a:r>
                <a:rPr lang="fi-FI" sz="1600" b="1" dirty="0"/>
                <a:t> of </a:t>
              </a:r>
              <a:r>
                <a:rPr lang="fi-FI" sz="1600" b="1" dirty="0" err="1"/>
                <a:t>production</a:t>
              </a:r>
              <a:endParaRPr lang="fi-FI" sz="1600" b="1" dirty="0"/>
            </a:p>
            <a:p>
              <a:pPr algn="ctr"/>
              <a:r>
                <a:rPr lang="fi-FI" sz="1400" i="1" dirty="0"/>
                <a:t>How </a:t>
              </a:r>
              <a:r>
                <a:rPr lang="fi-FI" sz="1400" i="1" dirty="0" err="1"/>
                <a:t>does</a:t>
              </a:r>
              <a:r>
                <a:rPr lang="fi-FI" sz="1400" i="1" dirty="0"/>
                <a:t> </a:t>
              </a:r>
              <a:r>
                <a:rPr lang="fi-FI" sz="1400" i="1" dirty="0" err="1"/>
                <a:t>the</a:t>
              </a:r>
              <a:r>
                <a:rPr lang="fi-FI" sz="1400" i="1" dirty="0"/>
                <a:t> </a:t>
              </a:r>
              <a:r>
                <a:rPr lang="fi-FI" sz="1400" i="1" dirty="0" err="1"/>
                <a:t>prison</a:t>
              </a:r>
              <a:r>
                <a:rPr lang="fi-FI" sz="1400" i="1" dirty="0"/>
                <a:t> </a:t>
              </a:r>
              <a:r>
                <a:rPr lang="fi-FI" sz="1400" i="1" dirty="0" err="1"/>
                <a:t>function</a:t>
              </a:r>
              <a:r>
                <a:rPr lang="fi-FI" sz="1400" i="1" dirty="0"/>
                <a:t> </a:t>
              </a:r>
              <a:r>
                <a:rPr lang="fi-FI" sz="1400" i="1" dirty="0" err="1"/>
                <a:t>now</a:t>
              </a:r>
              <a:r>
                <a:rPr lang="fi-FI" sz="1400" i="1" dirty="0"/>
                <a:t>? </a:t>
              </a:r>
              <a:r>
                <a:rPr lang="fi-FI" sz="1400" i="1" dirty="0" err="1"/>
                <a:t>What</a:t>
              </a:r>
              <a:r>
                <a:rPr lang="fi-FI" sz="1400" i="1" dirty="0"/>
                <a:t> </a:t>
              </a:r>
              <a:r>
                <a:rPr lang="fi-FI" sz="1400" i="1" dirty="0" err="1"/>
                <a:t>will</a:t>
              </a:r>
              <a:r>
                <a:rPr lang="fi-FI" sz="1400" i="1" dirty="0"/>
                <a:t> </a:t>
              </a:r>
              <a:r>
                <a:rPr lang="fi-FI" sz="1400" i="1" dirty="0" err="1"/>
                <a:t>change</a:t>
              </a:r>
              <a:r>
                <a:rPr lang="fi-FI" sz="1400" i="1" dirty="0"/>
                <a:t>?</a:t>
              </a:r>
            </a:p>
            <a:p>
              <a:pPr algn="ctr"/>
              <a:r>
                <a:rPr lang="fi-FI" sz="1400" i="1" dirty="0" err="1"/>
                <a:t>What</a:t>
              </a:r>
              <a:r>
                <a:rPr lang="fi-FI" sz="1400" i="1" dirty="0"/>
                <a:t> </a:t>
              </a:r>
              <a:r>
                <a:rPr lang="fi-FI" sz="1400" i="1" dirty="0" err="1"/>
                <a:t>do</a:t>
              </a:r>
              <a:r>
                <a:rPr lang="fi-FI" sz="1400" i="1" dirty="0"/>
                <a:t> </a:t>
              </a:r>
              <a:r>
                <a:rPr lang="fi-FI" sz="1400" i="1" dirty="0" err="1"/>
                <a:t>the</a:t>
              </a:r>
              <a:r>
                <a:rPr lang="fi-FI" sz="1400" i="1" dirty="0"/>
                <a:t> </a:t>
              </a:r>
              <a:r>
                <a:rPr lang="fi-FI" sz="1400" i="1" dirty="0" err="1"/>
                <a:t>new</a:t>
              </a:r>
              <a:r>
                <a:rPr lang="fi-FI" sz="1400" i="1" dirty="0"/>
                <a:t> </a:t>
              </a:r>
              <a:r>
                <a:rPr lang="fi-FI" sz="1400" i="1" dirty="0" err="1"/>
                <a:t>services</a:t>
              </a:r>
              <a:r>
                <a:rPr lang="fi-FI" sz="1400" i="1" dirty="0"/>
                <a:t> and </a:t>
              </a:r>
              <a:r>
                <a:rPr lang="fi-FI" sz="1400" i="1" dirty="0" err="1"/>
                <a:t>functions</a:t>
              </a:r>
              <a:r>
                <a:rPr lang="fi-FI" sz="1400" i="1" dirty="0"/>
                <a:t> </a:t>
              </a:r>
              <a:r>
                <a:rPr lang="fi-FI" sz="1400" i="1" dirty="0" err="1"/>
                <a:t>require</a:t>
              </a:r>
              <a:r>
                <a:rPr lang="fi-FI" sz="1400" i="1" dirty="0"/>
                <a:t>?</a:t>
              </a:r>
            </a:p>
          </p:txBody>
        </p:sp>
        <p:pic>
          <p:nvPicPr>
            <p:cNvPr id="28"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83692" y="1580270"/>
              <a:ext cx="855429" cy="35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Kuva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46950" y="1930814"/>
              <a:ext cx="802284" cy="479778"/>
            </a:xfrm>
            <a:prstGeom prst="rect">
              <a:avLst/>
            </a:prstGeom>
          </p:spPr>
        </p:pic>
        <p:sp>
          <p:nvSpPr>
            <p:cNvPr id="37" name="Tekstiruutu 36"/>
            <p:cNvSpPr txBox="1"/>
            <p:nvPr/>
          </p:nvSpPr>
          <p:spPr>
            <a:xfrm>
              <a:off x="5904737" y="322325"/>
              <a:ext cx="2725432" cy="346249"/>
            </a:xfrm>
            <a:prstGeom prst="rect">
              <a:avLst/>
            </a:prstGeom>
            <a:noFill/>
          </p:spPr>
          <p:txBody>
            <a:bodyPr wrap="square" rtlCol="0">
              <a:spAutoFit/>
            </a:bodyPr>
            <a:lstStyle/>
            <a:p>
              <a:pPr algn="ctr"/>
              <a:endParaRPr lang="fi-FI" sz="2400" b="1" dirty="0"/>
            </a:p>
          </p:txBody>
        </p:sp>
      </p:grpSp>
      <p:sp>
        <p:nvSpPr>
          <p:cNvPr id="24" name="Suorakulmio 23"/>
          <p:cNvSpPr/>
          <p:nvPr/>
        </p:nvSpPr>
        <p:spPr>
          <a:xfrm>
            <a:off x="10007576" y="6409944"/>
            <a:ext cx="1870480" cy="210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41" name="Kuva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4746" y="4841263"/>
            <a:ext cx="1689762" cy="1267322"/>
          </a:xfrm>
          <a:prstGeom prst="rect">
            <a:avLst/>
          </a:prstGeom>
        </p:spPr>
      </p:pic>
      <p:sp>
        <p:nvSpPr>
          <p:cNvPr id="42" name="Tekstiruutu 41"/>
          <p:cNvSpPr txBox="1"/>
          <p:nvPr/>
        </p:nvSpPr>
        <p:spPr>
          <a:xfrm>
            <a:off x="8005095" y="4177468"/>
            <a:ext cx="4054315" cy="553998"/>
          </a:xfrm>
          <a:prstGeom prst="rect">
            <a:avLst/>
          </a:prstGeom>
          <a:solidFill>
            <a:schemeClr val="bg1"/>
          </a:solidFill>
        </p:spPr>
        <p:txBody>
          <a:bodyPr wrap="none" rtlCol="0">
            <a:spAutoFit/>
          </a:bodyPr>
          <a:lstStyle/>
          <a:p>
            <a:pPr algn="ctr"/>
            <a:r>
              <a:rPr lang="fi-FI" sz="1600" b="1" dirty="0" err="1"/>
              <a:t>Pilot</a:t>
            </a:r>
            <a:r>
              <a:rPr lang="fi-FI" sz="1600" b="1" dirty="0"/>
              <a:t>: </a:t>
            </a:r>
            <a:r>
              <a:rPr lang="fi-FI" sz="1600" b="1" dirty="0" err="1"/>
              <a:t>prison</a:t>
            </a:r>
            <a:r>
              <a:rPr lang="fi-FI" sz="1600" b="1" dirty="0"/>
              <a:t> for </a:t>
            </a:r>
            <a:r>
              <a:rPr lang="fi-FI" sz="1600" b="1" dirty="0" err="1"/>
              <a:t>women</a:t>
            </a:r>
            <a:r>
              <a:rPr lang="fi-FI" sz="1600" b="1" dirty="0"/>
              <a:t> in Hämeenlinna</a:t>
            </a:r>
          </a:p>
          <a:p>
            <a:pPr algn="ctr"/>
            <a:r>
              <a:rPr lang="fi-FI" sz="1400" i="1" dirty="0" err="1"/>
              <a:t>What</a:t>
            </a:r>
            <a:r>
              <a:rPr lang="fi-FI" sz="1400" i="1" dirty="0"/>
              <a:t> </a:t>
            </a:r>
            <a:r>
              <a:rPr lang="fi-FI" sz="1400" i="1" dirty="0" err="1"/>
              <a:t>kind</a:t>
            </a:r>
            <a:r>
              <a:rPr lang="fi-FI" sz="1400" i="1" dirty="0"/>
              <a:t> of </a:t>
            </a:r>
            <a:r>
              <a:rPr lang="fi-FI" sz="1400" i="1" dirty="0" err="1"/>
              <a:t>spaces</a:t>
            </a:r>
            <a:r>
              <a:rPr lang="fi-FI" sz="1400" i="1" dirty="0"/>
              <a:t> </a:t>
            </a:r>
            <a:r>
              <a:rPr lang="fi-FI" sz="1400" i="1" dirty="0" err="1"/>
              <a:t>support</a:t>
            </a:r>
            <a:r>
              <a:rPr lang="fi-FI" sz="1400" i="1" dirty="0"/>
              <a:t> </a:t>
            </a:r>
            <a:r>
              <a:rPr lang="fi-FI" sz="1400" i="1" dirty="0" err="1"/>
              <a:t>our</a:t>
            </a:r>
            <a:r>
              <a:rPr lang="fi-FI" sz="1400" i="1" dirty="0"/>
              <a:t> </a:t>
            </a:r>
            <a:r>
              <a:rPr lang="fi-FI" sz="1400" i="1" dirty="0" err="1"/>
              <a:t>activities</a:t>
            </a:r>
            <a:r>
              <a:rPr lang="fi-FI" sz="1400" i="1" dirty="0"/>
              <a:t>?</a:t>
            </a:r>
          </a:p>
        </p:txBody>
      </p:sp>
      <p:sp>
        <p:nvSpPr>
          <p:cNvPr id="43" name="Alanuoli 42"/>
          <p:cNvSpPr/>
          <p:nvPr/>
        </p:nvSpPr>
        <p:spPr>
          <a:xfrm rot="16200000">
            <a:off x="7366898" y="2062745"/>
            <a:ext cx="449997" cy="379032"/>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p>
        </p:txBody>
      </p:sp>
      <p:pic>
        <p:nvPicPr>
          <p:cNvPr id="47" name="Sisällön paikkamerkki 5"/>
          <p:cNvPicPr>
            <a:picLocks noGrp="1" noChangeAspect="1"/>
          </p:cNvPicPr>
          <p:nvPr>
            <p:ph idx="4294967295"/>
          </p:nvPr>
        </p:nvPicPr>
        <p:blipFill>
          <a:blip r:embed="rId8" cstate="screen">
            <a:extLst>
              <a:ext uri="{28A0092B-C50C-407E-A947-70E740481C1C}">
                <a14:useLocalDpi xmlns:a14="http://schemas.microsoft.com/office/drawing/2010/main"/>
              </a:ext>
            </a:extLst>
          </a:blip>
          <a:stretch>
            <a:fillRect/>
          </a:stretch>
        </p:blipFill>
        <p:spPr>
          <a:xfrm>
            <a:off x="-76364" y="-56721"/>
            <a:ext cx="1130630" cy="1439743"/>
          </a:xfrm>
          <a:prstGeom prst="rect">
            <a:avLst/>
          </a:prstGeom>
        </p:spPr>
      </p:pic>
      <p:pic>
        <p:nvPicPr>
          <p:cNvPr id="5" name="Kuva 4"/>
          <p:cNvPicPr>
            <a:picLocks noChangeAspect="1"/>
          </p:cNvPicPr>
          <p:nvPr/>
        </p:nvPicPr>
        <p:blipFill>
          <a:blip r:embed="rId9"/>
          <a:stretch>
            <a:fillRect/>
          </a:stretch>
        </p:blipFill>
        <p:spPr>
          <a:xfrm>
            <a:off x="4910280" y="4824483"/>
            <a:ext cx="2036497" cy="1343480"/>
          </a:xfrm>
          <a:prstGeom prst="rect">
            <a:avLst/>
          </a:prstGeom>
        </p:spPr>
      </p:pic>
      <p:pic>
        <p:nvPicPr>
          <p:cNvPr id="10" name="Kuva 9"/>
          <p:cNvPicPr>
            <a:picLocks noChangeAspect="1"/>
          </p:cNvPicPr>
          <p:nvPr/>
        </p:nvPicPr>
        <p:blipFill>
          <a:blip r:embed="rId10"/>
          <a:stretch>
            <a:fillRect/>
          </a:stretch>
        </p:blipFill>
        <p:spPr>
          <a:xfrm>
            <a:off x="915171" y="1207675"/>
            <a:ext cx="2622210" cy="1714017"/>
          </a:xfrm>
          <a:prstGeom prst="rect">
            <a:avLst/>
          </a:prstGeom>
        </p:spPr>
      </p:pic>
      <p:pic>
        <p:nvPicPr>
          <p:cNvPr id="21" name="Kuva 20"/>
          <p:cNvPicPr>
            <a:picLocks noChangeAspect="1"/>
          </p:cNvPicPr>
          <p:nvPr/>
        </p:nvPicPr>
        <p:blipFill>
          <a:blip r:embed="rId11"/>
          <a:stretch>
            <a:fillRect/>
          </a:stretch>
        </p:blipFill>
        <p:spPr>
          <a:xfrm>
            <a:off x="4655841" y="1134277"/>
            <a:ext cx="2160240" cy="1673466"/>
          </a:xfrm>
          <a:prstGeom prst="rect">
            <a:avLst/>
          </a:prstGeom>
        </p:spPr>
      </p:pic>
      <p:pic>
        <p:nvPicPr>
          <p:cNvPr id="30" name="Kuva 29"/>
          <p:cNvPicPr>
            <a:picLocks noChangeAspect="1"/>
          </p:cNvPicPr>
          <p:nvPr/>
        </p:nvPicPr>
        <p:blipFill>
          <a:blip r:embed="rId12"/>
          <a:stretch>
            <a:fillRect/>
          </a:stretch>
        </p:blipFill>
        <p:spPr>
          <a:xfrm>
            <a:off x="1064422" y="4824483"/>
            <a:ext cx="3015354" cy="1332366"/>
          </a:xfrm>
          <a:prstGeom prst="rect">
            <a:avLst/>
          </a:prstGeom>
        </p:spPr>
      </p:pic>
      <p:sp>
        <p:nvSpPr>
          <p:cNvPr id="74" name="Alanuoli 73"/>
          <p:cNvSpPr/>
          <p:nvPr/>
        </p:nvSpPr>
        <p:spPr>
          <a:xfrm>
            <a:off x="5807968" y="3789040"/>
            <a:ext cx="414803" cy="361584"/>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p>
        </p:txBody>
      </p:sp>
      <p:sp>
        <p:nvSpPr>
          <p:cNvPr id="75" name="Alanuoli 74"/>
          <p:cNvSpPr/>
          <p:nvPr/>
        </p:nvSpPr>
        <p:spPr>
          <a:xfrm>
            <a:off x="9624392" y="3789040"/>
            <a:ext cx="414803" cy="361584"/>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p>
        </p:txBody>
      </p:sp>
      <p:sp>
        <p:nvSpPr>
          <p:cNvPr id="76" name="Alanuoli 75"/>
          <p:cNvSpPr/>
          <p:nvPr/>
        </p:nvSpPr>
        <p:spPr>
          <a:xfrm rot="16200000">
            <a:off x="7356662" y="4238621"/>
            <a:ext cx="449997" cy="379032"/>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p>
        </p:txBody>
      </p:sp>
    </p:spTree>
    <p:extLst>
      <p:ext uri="{BB962C8B-B14F-4D97-AF65-F5344CB8AC3E}">
        <p14:creationId xmlns:p14="http://schemas.microsoft.com/office/powerpoint/2010/main" val="4864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845932" y="188640"/>
            <a:ext cx="8282516" cy="609600"/>
          </a:xfrm>
        </p:spPr>
        <p:txBody>
          <a:bodyPr/>
          <a:lstStyle/>
          <a:p>
            <a:r>
              <a:rPr lang="en-GB" sz="2800" dirty="0">
                <a:solidFill>
                  <a:srgbClr val="454545"/>
                </a:solidFill>
                <a:latin typeface="News Gothic MT"/>
              </a:rPr>
              <a:t>STAGE 1: What is EFFECTIVENESS?</a:t>
            </a:r>
          </a:p>
        </p:txBody>
      </p:sp>
      <p:grpSp>
        <p:nvGrpSpPr>
          <p:cNvPr id="3" name="Ryhmä 2"/>
          <p:cNvGrpSpPr/>
          <p:nvPr/>
        </p:nvGrpSpPr>
        <p:grpSpPr>
          <a:xfrm>
            <a:off x="1415480" y="980728"/>
            <a:ext cx="8604137" cy="5096545"/>
            <a:chOff x="1935409" y="1120711"/>
            <a:chExt cx="8084208" cy="4812545"/>
          </a:xfrm>
        </p:grpSpPr>
        <p:sp>
          <p:nvSpPr>
            <p:cNvPr id="57" name="Pyöristetty suorakulmio 56"/>
            <p:cNvSpPr/>
            <p:nvPr/>
          </p:nvSpPr>
          <p:spPr>
            <a:xfrm>
              <a:off x="3291655" y="3044601"/>
              <a:ext cx="6727956" cy="149032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b" anchorCtr="1"/>
            <a:lstStyle/>
            <a:p>
              <a:pPr algn="ctr" defTabSz="457096"/>
              <a:r>
                <a:rPr lang="en-GB" sz="1000">
                  <a:solidFill>
                    <a:srgbClr val="FFFFFF"/>
                  </a:solidFill>
                  <a:latin typeface="News Gothic MT"/>
                </a:rPr>
                <a:t>Safe and rehabilitative environment. Professional interaction with respect for human dignity.</a:t>
              </a:r>
            </a:p>
            <a:p>
              <a:pPr algn="ctr" defTabSz="457096"/>
              <a:r>
                <a:rPr lang="en-GB" sz="1000">
                  <a:solidFill>
                    <a:srgbClr val="FFFFFF"/>
                  </a:solidFill>
                  <a:latin typeface="News Gothic MT"/>
                </a:rPr>
                <a:t>= HIGH-QUALITY ACTIVITIES, SERVICES AND MANAGEMENT</a:t>
              </a:r>
            </a:p>
          </p:txBody>
        </p:sp>
        <p:sp>
          <p:nvSpPr>
            <p:cNvPr id="8" name="Suorakulmio 7"/>
            <p:cNvSpPr/>
            <p:nvPr/>
          </p:nvSpPr>
          <p:spPr>
            <a:xfrm>
              <a:off x="4558599" y="1157515"/>
              <a:ext cx="1138916" cy="569288"/>
            </a:xfrm>
            <a:prstGeom prst="rect">
              <a:avLst/>
            </a:prstGeom>
            <a:solidFill>
              <a:schemeClr val="accent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096"/>
              <a:r>
                <a:rPr lang="en-GB" sz="1000">
                  <a:solidFill>
                    <a:srgbClr val="FFFFFF"/>
                  </a:solidFill>
                  <a:latin typeface="News Gothic MT"/>
                </a:rPr>
                <a:t>Costs of unemployment</a:t>
              </a:r>
            </a:p>
          </p:txBody>
        </p:sp>
        <p:sp>
          <p:nvSpPr>
            <p:cNvPr id="21" name="Suorakulmio 20"/>
            <p:cNvSpPr/>
            <p:nvPr/>
          </p:nvSpPr>
          <p:spPr>
            <a:xfrm>
              <a:off x="6895758" y="1120711"/>
              <a:ext cx="3072517" cy="576801"/>
            </a:xfrm>
            <a:prstGeom prst="rect">
              <a:avLst/>
            </a:prstGeom>
            <a:solidFill>
              <a:schemeClr val="accent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57096"/>
              <a:r>
                <a:rPr lang="en-GB" sz="1000">
                  <a:solidFill>
                    <a:srgbClr val="FFFFFF"/>
                  </a:solidFill>
                  <a:latin typeface="News Gothic MT"/>
                </a:rPr>
                <a:t>Costs caused by crime</a:t>
              </a:r>
            </a:p>
          </p:txBody>
        </p:sp>
        <p:sp>
          <p:nvSpPr>
            <p:cNvPr id="5" name="Tekstiruutu 4"/>
            <p:cNvSpPr txBox="1"/>
            <p:nvPr/>
          </p:nvSpPr>
          <p:spPr>
            <a:xfrm flipH="1">
              <a:off x="1935409" y="3235224"/>
              <a:ext cx="1347337" cy="503423"/>
            </a:xfrm>
            <a:prstGeom prst="rect">
              <a:avLst/>
            </a:prstGeom>
            <a:noFill/>
          </p:spPr>
          <p:txBody>
            <a:bodyPr wrap="square" rtlCol="0">
              <a:spAutoFit/>
            </a:bodyPr>
            <a:lstStyle/>
            <a:p>
              <a:pPr defTabSz="457096"/>
              <a:r>
                <a:rPr lang="en-GB" sz="900">
                  <a:solidFill>
                    <a:srgbClr val="454545"/>
                  </a:solidFill>
                  <a:latin typeface="News Gothic MT"/>
                </a:rPr>
                <a:t>SECTORS</a:t>
              </a:r>
            </a:p>
            <a:p>
              <a:pPr defTabSz="457096"/>
              <a:r>
                <a:rPr lang="en-GB" sz="900">
                  <a:solidFill>
                    <a:srgbClr val="454545"/>
                  </a:solidFill>
                  <a:latin typeface="News Gothic MT"/>
                </a:rPr>
                <a:t>THAT IMPROVE EFFECTIVENESS</a:t>
              </a:r>
            </a:p>
          </p:txBody>
        </p:sp>
        <p:sp>
          <p:nvSpPr>
            <p:cNvPr id="47" name="Tekstiruutu 46"/>
            <p:cNvSpPr txBox="1"/>
            <p:nvPr/>
          </p:nvSpPr>
          <p:spPr>
            <a:xfrm flipH="1">
              <a:off x="1973855" y="2085250"/>
              <a:ext cx="1372470" cy="228829"/>
            </a:xfrm>
            <a:prstGeom prst="rect">
              <a:avLst/>
            </a:prstGeom>
            <a:noFill/>
          </p:spPr>
          <p:txBody>
            <a:bodyPr wrap="square" rtlCol="0">
              <a:spAutoFit/>
            </a:bodyPr>
            <a:lstStyle/>
            <a:p>
              <a:pPr defTabSz="457096"/>
              <a:r>
                <a:rPr lang="en-GB" sz="900">
                  <a:solidFill>
                    <a:srgbClr val="454545"/>
                  </a:solidFill>
                  <a:latin typeface="News Gothic MT"/>
                </a:rPr>
                <a:t>EFFECTIVENESS</a:t>
              </a:r>
            </a:p>
          </p:txBody>
        </p:sp>
        <p:sp>
          <p:nvSpPr>
            <p:cNvPr id="17" name="Alanuoli 16"/>
            <p:cNvSpPr/>
            <p:nvPr/>
          </p:nvSpPr>
          <p:spPr>
            <a:xfrm flipV="1">
              <a:off x="5925129" y="2798375"/>
              <a:ext cx="613477" cy="28214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96"/>
              <a:endParaRPr lang="fi-FI" sz="1200">
                <a:solidFill>
                  <a:prstClr val="white"/>
                </a:solidFill>
              </a:endParaRPr>
            </a:p>
          </p:txBody>
        </p:sp>
        <p:sp>
          <p:nvSpPr>
            <p:cNvPr id="25" name="Suorakulmio 24"/>
            <p:cNvSpPr/>
            <p:nvPr/>
          </p:nvSpPr>
          <p:spPr>
            <a:xfrm>
              <a:off x="3271756" y="5140519"/>
              <a:ext cx="6747861" cy="79273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096"/>
              <a:r>
                <a:rPr lang="en-GB" sz="1050">
                  <a:solidFill>
                    <a:srgbClr val="FFFFFF"/>
                  </a:solidFill>
                  <a:latin typeface="News Gothic MT"/>
                </a:rPr>
                <a:t>Prison activities and services implement the goals of effectiveness based on individual needs</a:t>
              </a:r>
            </a:p>
          </p:txBody>
        </p:sp>
        <p:sp>
          <p:nvSpPr>
            <p:cNvPr id="26" name="Tekstiruutu 25"/>
            <p:cNvSpPr txBox="1"/>
            <p:nvPr/>
          </p:nvSpPr>
          <p:spPr>
            <a:xfrm flipH="1">
              <a:off x="1935473" y="4997845"/>
              <a:ext cx="1278327" cy="366126"/>
            </a:xfrm>
            <a:prstGeom prst="rect">
              <a:avLst/>
            </a:prstGeom>
            <a:noFill/>
          </p:spPr>
          <p:txBody>
            <a:bodyPr wrap="square" rtlCol="0">
              <a:spAutoFit/>
            </a:bodyPr>
            <a:lstStyle/>
            <a:p>
              <a:pPr defTabSz="457096"/>
              <a:r>
                <a:rPr lang="en-GB" sz="900">
                  <a:solidFill>
                    <a:srgbClr val="454545"/>
                  </a:solidFill>
                  <a:latin typeface="News Gothic MT"/>
                </a:rPr>
                <a:t>ACTIVITIES</a:t>
              </a:r>
            </a:p>
            <a:p>
              <a:pPr defTabSz="457096"/>
              <a:r>
                <a:rPr lang="en-GB" sz="900">
                  <a:solidFill>
                    <a:srgbClr val="454545"/>
                  </a:solidFill>
                  <a:latin typeface="News Gothic MT"/>
                </a:rPr>
                <a:t>SERVICES</a:t>
              </a:r>
            </a:p>
          </p:txBody>
        </p:sp>
        <p:sp>
          <p:nvSpPr>
            <p:cNvPr id="27" name="Alanuoli 26"/>
            <p:cNvSpPr/>
            <p:nvPr/>
          </p:nvSpPr>
          <p:spPr>
            <a:xfrm>
              <a:off x="6131081" y="4575246"/>
              <a:ext cx="613477" cy="38037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96"/>
              <a:endParaRPr lang="fi-FI" sz="1200">
                <a:solidFill>
                  <a:prstClr val="white"/>
                </a:solidFill>
              </a:endParaRPr>
            </a:p>
          </p:txBody>
        </p:sp>
        <p:sp>
          <p:nvSpPr>
            <p:cNvPr id="28" name="Alanuoli 27"/>
            <p:cNvSpPr/>
            <p:nvPr/>
          </p:nvSpPr>
          <p:spPr>
            <a:xfrm>
              <a:off x="7571979" y="4617478"/>
              <a:ext cx="613477" cy="38037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96"/>
              <a:endParaRPr lang="fi-FI" sz="1200">
                <a:solidFill>
                  <a:prstClr val="white"/>
                </a:solidFill>
              </a:endParaRPr>
            </a:p>
          </p:txBody>
        </p:sp>
        <p:sp>
          <p:nvSpPr>
            <p:cNvPr id="30" name="Alanuoli 29"/>
            <p:cNvSpPr/>
            <p:nvPr/>
          </p:nvSpPr>
          <p:spPr>
            <a:xfrm>
              <a:off x="8959191" y="4638206"/>
              <a:ext cx="613477" cy="38037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96"/>
              <a:endParaRPr lang="fi-FI" sz="1200">
                <a:solidFill>
                  <a:prstClr val="white"/>
                </a:solidFill>
              </a:endParaRPr>
            </a:p>
          </p:txBody>
        </p:sp>
        <p:sp>
          <p:nvSpPr>
            <p:cNvPr id="31" name="Alanuoli 30"/>
            <p:cNvSpPr/>
            <p:nvPr/>
          </p:nvSpPr>
          <p:spPr>
            <a:xfrm>
              <a:off x="4757005" y="4575246"/>
              <a:ext cx="613477" cy="38037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96"/>
              <a:endParaRPr lang="fi-FI" sz="1200">
                <a:solidFill>
                  <a:prstClr val="white"/>
                </a:solidFill>
              </a:endParaRPr>
            </a:p>
          </p:txBody>
        </p:sp>
        <p:sp>
          <p:nvSpPr>
            <p:cNvPr id="35" name="Alanuoli 34"/>
            <p:cNvSpPr/>
            <p:nvPr/>
          </p:nvSpPr>
          <p:spPr>
            <a:xfrm>
              <a:off x="3428880" y="4606253"/>
              <a:ext cx="613477" cy="38037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96"/>
              <a:endParaRPr lang="fi-FI" sz="1200">
                <a:solidFill>
                  <a:prstClr val="white"/>
                </a:solidFill>
              </a:endParaRPr>
            </a:p>
          </p:txBody>
        </p:sp>
        <p:sp>
          <p:nvSpPr>
            <p:cNvPr id="29" name="Suorakulmio 28"/>
            <p:cNvSpPr/>
            <p:nvPr/>
          </p:nvSpPr>
          <p:spPr>
            <a:xfrm>
              <a:off x="3291655" y="1157521"/>
              <a:ext cx="1138916" cy="577881"/>
            </a:xfrm>
            <a:prstGeom prst="rect">
              <a:avLst/>
            </a:prstGeom>
            <a:solidFill>
              <a:schemeClr val="accent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096"/>
              <a:r>
                <a:rPr lang="en-GB" sz="1000">
                  <a:solidFill>
                    <a:srgbClr val="FFFFFF"/>
                  </a:solidFill>
                  <a:latin typeface="News Gothic MT"/>
                </a:rPr>
                <a:t>Social and health care costs</a:t>
              </a:r>
            </a:p>
          </p:txBody>
        </p:sp>
        <p:sp>
          <p:nvSpPr>
            <p:cNvPr id="33" name="Tekstiruutu 32"/>
            <p:cNvSpPr txBox="1"/>
            <p:nvPr/>
          </p:nvSpPr>
          <p:spPr>
            <a:xfrm flipH="1">
              <a:off x="2020362" y="1309643"/>
              <a:ext cx="1212149" cy="366126"/>
            </a:xfrm>
            <a:prstGeom prst="rect">
              <a:avLst/>
            </a:prstGeom>
            <a:noFill/>
          </p:spPr>
          <p:txBody>
            <a:bodyPr wrap="square" rtlCol="0">
              <a:spAutoFit/>
            </a:bodyPr>
            <a:lstStyle/>
            <a:p>
              <a:pPr defTabSz="457096"/>
              <a:r>
                <a:rPr lang="en-GB" sz="900">
                  <a:solidFill>
                    <a:srgbClr val="454545"/>
                  </a:solidFill>
                  <a:latin typeface="News Gothic MT"/>
                </a:rPr>
                <a:t>GROUNDS</a:t>
              </a:r>
            </a:p>
            <a:p>
              <a:pPr defTabSz="457096"/>
              <a:r>
                <a:rPr lang="en-GB" sz="900">
                  <a:solidFill>
                    <a:srgbClr val="454545"/>
                  </a:solidFill>
                  <a:latin typeface="News Gothic MT"/>
                </a:rPr>
                <a:t>BENEFITS</a:t>
              </a:r>
            </a:p>
          </p:txBody>
        </p:sp>
        <p:sp>
          <p:nvSpPr>
            <p:cNvPr id="34" name="Suorakulmio 33"/>
            <p:cNvSpPr/>
            <p:nvPr/>
          </p:nvSpPr>
          <p:spPr>
            <a:xfrm>
              <a:off x="8790985" y="1203494"/>
              <a:ext cx="1135691" cy="417163"/>
            </a:xfrm>
            <a:prstGeom prst="rect">
              <a:avLst/>
            </a:prstGeom>
            <a:solidFill>
              <a:schemeClr val="accent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096"/>
              <a:r>
                <a:rPr lang="en-GB" sz="1000">
                  <a:solidFill>
                    <a:srgbClr val="FFFFFF"/>
                  </a:solidFill>
                  <a:latin typeface="News Gothic MT"/>
                </a:rPr>
                <a:t>Costs of prison services</a:t>
              </a:r>
            </a:p>
          </p:txBody>
        </p:sp>
        <p:sp>
          <p:nvSpPr>
            <p:cNvPr id="36" name="Alanuoli 35"/>
            <p:cNvSpPr/>
            <p:nvPr/>
          </p:nvSpPr>
          <p:spPr>
            <a:xfrm flipV="1">
              <a:off x="4200627" y="1706673"/>
              <a:ext cx="613477" cy="303744"/>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96"/>
              <a:endParaRPr lang="fi-FI" sz="1200">
                <a:solidFill>
                  <a:prstClr val="white"/>
                </a:solidFill>
              </a:endParaRPr>
            </a:p>
          </p:txBody>
        </p:sp>
        <p:sp>
          <p:nvSpPr>
            <p:cNvPr id="37" name="Alanuoli 36"/>
            <p:cNvSpPr/>
            <p:nvPr/>
          </p:nvSpPr>
          <p:spPr>
            <a:xfrm flipV="1">
              <a:off x="7753636" y="1669201"/>
              <a:ext cx="613477" cy="322095"/>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96"/>
              <a:endParaRPr lang="fi-FI" sz="1200">
                <a:solidFill>
                  <a:prstClr val="white"/>
                </a:solidFill>
              </a:endParaRPr>
            </a:p>
          </p:txBody>
        </p:sp>
        <p:sp>
          <p:nvSpPr>
            <p:cNvPr id="41" name="Suorakulmio 40"/>
            <p:cNvSpPr/>
            <p:nvPr/>
          </p:nvSpPr>
          <p:spPr>
            <a:xfrm>
              <a:off x="5825550" y="1142636"/>
              <a:ext cx="942181" cy="569288"/>
            </a:xfrm>
            <a:prstGeom prst="rect">
              <a:avLst/>
            </a:prstGeom>
            <a:solidFill>
              <a:schemeClr val="accent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096"/>
              <a:r>
                <a:rPr lang="en-GB" sz="1000">
                  <a:solidFill>
                    <a:srgbClr val="FFFFFF"/>
                  </a:solidFill>
                  <a:latin typeface="News Gothic MT"/>
                </a:rPr>
                <a:t>etc.</a:t>
              </a:r>
            </a:p>
          </p:txBody>
        </p:sp>
        <p:sp>
          <p:nvSpPr>
            <p:cNvPr id="44" name="Suorakulmio 43"/>
            <p:cNvSpPr/>
            <p:nvPr/>
          </p:nvSpPr>
          <p:spPr>
            <a:xfrm>
              <a:off x="3291660" y="2009252"/>
              <a:ext cx="2738643" cy="756112"/>
            </a:xfrm>
            <a:prstGeom prst="rect">
              <a:avLst/>
            </a:prstGeom>
            <a:solidFill>
              <a:schemeClr val="accent5"/>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096" fontAlgn="ctr"/>
              <a:r>
                <a:rPr lang="en-GB" sz="1000" i="1">
                  <a:solidFill>
                    <a:srgbClr val="FFFFFF"/>
                  </a:solidFill>
                  <a:latin typeface="News Gothic MT"/>
                </a:rPr>
                <a:t>Improving the possibilities of the sentenced people to live without crime</a:t>
              </a:r>
            </a:p>
          </p:txBody>
        </p:sp>
        <p:sp>
          <p:nvSpPr>
            <p:cNvPr id="52" name="Alanuoli 51"/>
            <p:cNvSpPr/>
            <p:nvPr/>
          </p:nvSpPr>
          <p:spPr>
            <a:xfrm flipV="1">
              <a:off x="7706605" y="2798375"/>
              <a:ext cx="613477" cy="28214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96"/>
              <a:endParaRPr lang="fi-FI" sz="1200">
                <a:solidFill>
                  <a:prstClr val="white"/>
                </a:solidFill>
              </a:endParaRPr>
            </a:p>
          </p:txBody>
        </p:sp>
        <p:sp>
          <p:nvSpPr>
            <p:cNvPr id="53" name="Alanuoli 52"/>
            <p:cNvSpPr/>
            <p:nvPr/>
          </p:nvSpPr>
          <p:spPr>
            <a:xfrm flipV="1">
              <a:off x="4327903" y="2798375"/>
              <a:ext cx="613477" cy="282140"/>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96"/>
              <a:endParaRPr lang="fi-FI" sz="1200">
                <a:solidFill>
                  <a:prstClr val="white"/>
                </a:solidFill>
              </a:endParaRPr>
            </a:p>
          </p:txBody>
        </p:sp>
        <p:sp>
          <p:nvSpPr>
            <p:cNvPr id="54" name="Pyöristetty suorakulmio 53"/>
            <p:cNvSpPr/>
            <p:nvPr/>
          </p:nvSpPr>
          <p:spPr>
            <a:xfrm>
              <a:off x="8115174" y="3120590"/>
              <a:ext cx="827754" cy="791085"/>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457096"/>
              <a:r>
                <a:rPr lang="en-GB" sz="700">
                  <a:solidFill>
                    <a:srgbClr val="FFFFFF"/>
                  </a:solidFill>
                  <a:latin typeface="News Gothic MT"/>
                </a:rPr>
                <a:t>EDUCATION AND PROFESSIONAL SKILLS</a:t>
              </a:r>
            </a:p>
          </p:txBody>
        </p:sp>
        <p:sp>
          <p:nvSpPr>
            <p:cNvPr id="55" name="Pyöristetty suorakulmio 54"/>
            <p:cNvSpPr/>
            <p:nvPr/>
          </p:nvSpPr>
          <p:spPr>
            <a:xfrm>
              <a:off x="7293485" y="3110298"/>
              <a:ext cx="772831" cy="803083"/>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457096"/>
              <a:r>
                <a:rPr lang="en-GB" sz="700">
                  <a:solidFill>
                    <a:srgbClr val="FFFFFF"/>
                  </a:solidFill>
                  <a:latin typeface="News Gothic MT"/>
                </a:rPr>
                <a:t>EVERYDAY LIFE SKILLS</a:t>
              </a:r>
            </a:p>
          </p:txBody>
        </p:sp>
        <p:sp>
          <p:nvSpPr>
            <p:cNvPr id="56" name="Pyöristetty suorakulmio 55"/>
            <p:cNvSpPr/>
            <p:nvPr/>
          </p:nvSpPr>
          <p:spPr>
            <a:xfrm>
              <a:off x="6218941" y="3115594"/>
              <a:ext cx="1025674" cy="812135"/>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457096"/>
              <a:r>
                <a:rPr lang="en-GB" sz="700">
                  <a:solidFill>
                    <a:srgbClr val="FFFFFF"/>
                  </a:solidFill>
                  <a:latin typeface="News Gothic MT"/>
                </a:rPr>
                <a:t>CHILDREN, PARENTING AND SOCIAL RELATIONS</a:t>
              </a:r>
            </a:p>
          </p:txBody>
        </p:sp>
        <p:sp>
          <p:nvSpPr>
            <p:cNvPr id="32" name="Pyöristetty suorakulmio 31"/>
            <p:cNvSpPr/>
            <p:nvPr/>
          </p:nvSpPr>
          <p:spPr>
            <a:xfrm>
              <a:off x="3344887" y="3120591"/>
              <a:ext cx="826831" cy="803084"/>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457096"/>
              <a:r>
                <a:rPr lang="en-GB" sz="700">
                  <a:solidFill>
                    <a:srgbClr val="FFFFFF"/>
                  </a:solidFill>
                  <a:latin typeface="News Gothic MT"/>
                </a:rPr>
                <a:t>SUBSTANCE ABUSE AND ADDICTIONS</a:t>
              </a:r>
            </a:p>
          </p:txBody>
        </p:sp>
        <p:sp>
          <p:nvSpPr>
            <p:cNvPr id="39" name="Suorakulmio 38"/>
            <p:cNvSpPr/>
            <p:nvPr/>
          </p:nvSpPr>
          <p:spPr>
            <a:xfrm>
              <a:off x="6713689" y="2017532"/>
              <a:ext cx="2349257" cy="725655"/>
            </a:xfrm>
            <a:prstGeom prst="rect">
              <a:avLst/>
            </a:prstGeom>
            <a:solidFill>
              <a:schemeClr val="accent5"/>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096"/>
              <a:r>
                <a:rPr lang="en-GB" sz="1000" i="1">
                  <a:solidFill>
                    <a:srgbClr val="FFFFFF"/>
                  </a:solidFill>
                  <a:latin typeface="News Gothic MT"/>
                </a:rPr>
                <a:t>Reducing the risk of recidivism</a:t>
              </a:r>
            </a:p>
          </p:txBody>
        </p:sp>
        <p:sp>
          <p:nvSpPr>
            <p:cNvPr id="43" name="Alanuoli 42"/>
            <p:cNvSpPr/>
            <p:nvPr/>
          </p:nvSpPr>
          <p:spPr>
            <a:xfrm rot="5400000" flipV="1">
              <a:off x="5999049" y="2330158"/>
              <a:ext cx="745880" cy="232057"/>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96"/>
              <a:endParaRPr lang="fi-FI" sz="1200">
                <a:solidFill>
                  <a:prstClr val="white"/>
                </a:solidFill>
              </a:endParaRPr>
            </a:p>
          </p:txBody>
        </p:sp>
        <p:sp>
          <p:nvSpPr>
            <p:cNvPr id="40" name="Pyöristetty suorakulmio 39"/>
            <p:cNvSpPr/>
            <p:nvPr/>
          </p:nvSpPr>
          <p:spPr>
            <a:xfrm>
              <a:off x="8991793" y="3110298"/>
              <a:ext cx="928842" cy="803083"/>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457096"/>
              <a:r>
                <a:rPr lang="en-GB" sz="700">
                  <a:solidFill>
                    <a:srgbClr val="FFFFFF"/>
                  </a:solidFill>
                  <a:latin typeface="News Gothic MT"/>
                </a:rPr>
                <a:t>INTEGRATION INTO SOCIETY AND LIVING WITHOUT CRIME</a:t>
              </a:r>
            </a:p>
          </p:txBody>
        </p:sp>
        <p:sp>
          <p:nvSpPr>
            <p:cNvPr id="48" name="Pyöristetty suorakulmio 47"/>
            <p:cNvSpPr/>
            <p:nvPr/>
          </p:nvSpPr>
          <p:spPr>
            <a:xfrm>
              <a:off x="5097200" y="3130191"/>
              <a:ext cx="1072883" cy="799996"/>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457096"/>
              <a:r>
                <a:rPr lang="en-GB" sz="700">
                  <a:solidFill>
                    <a:srgbClr val="FFFFFF"/>
                  </a:solidFill>
                  <a:latin typeface="News Gothic MT"/>
                </a:rPr>
                <a:t>VALUES, ATTITUDES AND ACTIONS</a:t>
              </a:r>
            </a:p>
          </p:txBody>
        </p:sp>
        <p:sp>
          <p:nvSpPr>
            <p:cNvPr id="38" name="Pyöristetty suorakulmio 37"/>
            <p:cNvSpPr/>
            <p:nvPr/>
          </p:nvSpPr>
          <p:spPr>
            <a:xfrm>
              <a:off x="4220575" y="3117930"/>
              <a:ext cx="827754" cy="803083"/>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defTabSz="457096"/>
              <a:r>
                <a:rPr lang="en-GB" sz="700">
                  <a:solidFill>
                    <a:srgbClr val="FFFFFF"/>
                  </a:solidFill>
                  <a:latin typeface="News Gothic MT"/>
                </a:rPr>
                <a:t>HEALTH AND WELL-BEING</a:t>
              </a:r>
            </a:p>
          </p:txBody>
        </p:sp>
      </p:grpSp>
      <p:sp>
        <p:nvSpPr>
          <p:cNvPr id="42" name="Suorakulmio 41"/>
          <p:cNvSpPr/>
          <p:nvPr/>
        </p:nvSpPr>
        <p:spPr>
          <a:xfrm>
            <a:off x="9992393" y="6381328"/>
            <a:ext cx="1432199"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Tree>
    <p:extLst>
      <p:ext uri="{BB962C8B-B14F-4D97-AF65-F5344CB8AC3E}">
        <p14:creationId xmlns:p14="http://schemas.microsoft.com/office/powerpoint/2010/main" val="2714434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88952" y="332656"/>
            <a:ext cx="10979345" cy="609600"/>
          </a:xfrm>
        </p:spPr>
        <p:txBody>
          <a:bodyPr/>
          <a:lstStyle/>
          <a:p>
            <a:r>
              <a:rPr lang="fi-FI" sz="2800" dirty="0"/>
              <a:t>STAGE 1: </a:t>
            </a:r>
            <a:r>
              <a:rPr lang="fi-FI" sz="2800" dirty="0" err="1"/>
              <a:t>What</a:t>
            </a:r>
            <a:r>
              <a:rPr lang="fi-FI" sz="2800" dirty="0"/>
              <a:t> is the </a:t>
            </a:r>
            <a:r>
              <a:rPr lang="fi-FI" sz="2800" dirty="0" err="1"/>
              <a:t>result</a:t>
            </a:r>
            <a:r>
              <a:rPr lang="fi-FI" sz="2800" dirty="0"/>
              <a:t> of INEFFECTIVENESS…?</a:t>
            </a:r>
            <a:br>
              <a:rPr lang="fi-FI" sz="2800" dirty="0"/>
            </a:br>
            <a:endParaRPr lang="fi-FI" sz="2800" dirty="0"/>
          </a:p>
        </p:txBody>
      </p:sp>
      <p:sp>
        <p:nvSpPr>
          <p:cNvPr id="18" name="Pyöristetty suorakulmio 17"/>
          <p:cNvSpPr/>
          <p:nvPr/>
        </p:nvSpPr>
        <p:spPr>
          <a:xfrm>
            <a:off x="444764" y="3435153"/>
            <a:ext cx="10250611" cy="1695897"/>
          </a:xfrm>
          <a:prstGeom prst="roundRect">
            <a:avLst/>
          </a:prstGeom>
          <a:solidFill>
            <a:schemeClr val="accent5">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fi-FI" sz="2400" dirty="0" err="1"/>
              <a:t>Released</a:t>
            </a:r>
            <a:r>
              <a:rPr lang="fi-FI" sz="2400" dirty="0"/>
              <a:t> </a:t>
            </a:r>
            <a:r>
              <a:rPr lang="fi-FI" sz="2400" dirty="0" err="1"/>
              <a:t>prisoners</a:t>
            </a:r>
            <a:r>
              <a:rPr lang="fi-FI" sz="2400" dirty="0"/>
              <a:t> </a:t>
            </a:r>
            <a:r>
              <a:rPr lang="fi-FI" sz="2400" dirty="0" err="1"/>
              <a:t>societal</a:t>
            </a:r>
            <a:r>
              <a:rPr lang="fi-FI" sz="2400" dirty="0"/>
              <a:t> </a:t>
            </a:r>
            <a:r>
              <a:rPr lang="fi-FI" sz="2400" dirty="0" err="1"/>
              <a:t>cost</a:t>
            </a:r>
            <a:r>
              <a:rPr lang="fi-FI" sz="2400" dirty="0"/>
              <a:t> </a:t>
            </a:r>
            <a:r>
              <a:rPr lang="fi-FI" sz="2400" dirty="0" err="1"/>
              <a:t>approx</a:t>
            </a:r>
            <a:r>
              <a:rPr lang="fi-FI" sz="2400" dirty="0"/>
              <a:t>. 1,8 </a:t>
            </a:r>
            <a:r>
              <a:rPr lang="fi-FI" sz="2400" dirty="0" err="1"/>
              <a:t>billion</a:t>
            </a:r>
            <a:r>
              <a:rPr lang="fi-FI" sz="2400" dirty="0"/>
              <a:t> EUR/</a:t>
            </a:r>
            <a:r>
              <a:rPr lang="fi-FI" sz="2400" dirty="0" err="1"/>
              <a:t>year</a:t>
            </a:r>
            <a:r>
              <a:rPr lang="fi-FI" sz="2400" dirty="0"/>
              <a:t> </a:t>
            </a:r>
          </a:p>
        </p:txBody>
      </p:sp>
      <p:sp>
        <p:nvSpPr>
          <p:cNvPr id="20" name="Pyöristetty suorakulmio 19"/>
          <p:cNvSpPr/>
          <p:nvPr/>
        </p:nvSpPr>
        <p:spPr>
          <a:xfrm>
            <a:off x="323760" y="1090622"/>
            <a:ext cx="1107779" cy="792949"/>
          </a:xfrm>
          <a:prstGeom prst="roundRect">
            <a:avLst/>
          </a:prstGeom>
          <a:solidFill>
            <a:schemeClr val="accent4">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fi-FI" sz="1400" b="1" dirty="0">
                <a:solidFill>
                  <a:schemeClr val="bg1"/>
                </a:solidFill>
              </a:rPr>
              <a:t>Healthcare</a:t>
            </a:r>
            <a:endParaRPr lang="fi-FI" sz="1600" b="1" dirty="0">
              <a:solidFill>
                <a:schemeClr val="bg1"/>
              </a:solidFill>
            </a:endParaRPr>
          </a:p>
        </p:txBody>
      </p:sp>
      <p:sp>
        <p:nvSpPr>
          <p:cNvPr id="21" name="Pyöristetty suorakulmio 20"/>
          <p:cNvSpPr/>
          <p:nvPr/>
        </p:nvSpPr>
        <p:spPr>
          <a:xfrm>
            <a:off x="1556573" y="1105196"/>
            <a:ext cx="1107779" cy="792949"/>
          </a:xfrm>
          <a:prstGeom prst="roundRect">
            <a:avLst/>
          </a:prstGeom>
          <a:solidFill>
            <a:schemeClr val="accent4">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fi-FI" sz="1467" b="1" dirty="0">
                <a:solidFill>
                  <a:schemeClr val="bg1"/>
                </a:solidFill>
              </a:rPr>
              <a:t>Child </a:t>
            </a:r>
            <a:r>
              <a:rPr lang="fi-FI" sz="1467" b="1" dirty="0" err="1">
                <a:solidFill>
                  <a:schemeClr val="bg1"/>
                </a:solidFill>
              </a:rPr>
              <a:t>welfare</a:t>
            </a:r>
            <a:endParaRPr lang="fi-FI" sz="1467" b="1" dirty="0">
              <a:solidFill>
                <a:schemeClr val="bg1"/>
              </a:solidFill>
            </a:endParaRPr>
          </a:p>
        </p:txBody>
      </p:sp>
      <p:sp>
        <p:nvSpPr>
          <p:cNvPr id="22" name="Pyöristetty suorakulmio 21"/>
          <p:cNvSpPr/>
          <p:nvPr/>
        </p:nvSpPr>
        <p:spPr>
          <a:xfrm>
            <a:off x="4022201" y="1105198"/>
            <a:ext cx="1107779" cy="792949"/>
          </a:xfrm>
          <a:prstGeom prst="roundRect">
            <a:avLst/>
          </a:prstGeom>
          <a:solidFill>
            <a:schemeClr val="accent4">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fi-FI" sz="1400" b="1" dirty="0" err="1">
                <a:solidFill>
                  <a:schemeClr val="bg1"/>
                </a:solidFill>
              </a:rPr>
              <a:t>Unemployment</a:t>
            </a:r>
            <a:endParaRPr lang="fi-FI" sz="1400" b="1" dirty="0">
              <a:solidFill>
                <a:schemeClr val="bg1"/>
              </a:solidFill>
            </a:endParaRPr>
          </a:p>
        </p:txBody>
      </p:sp>
      <p:sp>
        <p:nvSpPr>
          <p:cNvPr id="23" name="Pyöristetty suorakulmio 22"/>
          <p:cNvSpPr/>
          <p:nvPr/>
        </p:nvSpPr>
        <p:spPr>
          <a:xfrm>
            <a:off x="2774733" y="1105196"/>
            <a:ext cx="1107779" cy="792949"/>
          </a:xfrm>
          <a:prstGeom prst="roundRect">
            <a:avLst/>
          </a:prstGeom>
          <a:solidFill>
            <a:schemeClr val="accent4">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fi-FI" sz="1400" b="1" dirty="0" err="1">
                <a:solidFill>
                  <a:schemeClr val="bg1"/>
                </a:solidFill>
              </a:rPr>
              <a:t>Livelihood</a:t>
            </a:r>
            <a:r>
              <a:rPr lang="fi-FI" sz="1400" b="1" dirty="0">
                <a:solidFill>
                  <a:schemeClr val="bg1"/>
                </a:solidFill>
              </a:rPr>
              <a:t> and </a:t>
            </a:r>
            <a:r>
              <a:rPr lang="fi-FI" sz="1400" b="1" dirty="0" err="1">
                <a:solidFill>
                  <a:schemeClr val="bg1"/>
                </a:solidFill>
              </a:rPr>
              <a:t>pension</a:t>
            </a:r>
            <a:endParaRPr lang="fi-FI" sz="1400" b="1" dirty="0">
              <a:solidFill>
                <a:schemeClr val="bg1"/>
              </a:solidFill>
            </a:endParaRPr>
          </a:p>
        </p:txBody>
      </p:sp>
      <p:sp>
        <p:nvSpPr>
          <p:cNvPr id="24" name="Pyöristetty suorakulmio 23"/>
          <p:cNvSpPr/>
          <p:nvPr/>
        </p:nvSpPr>
        <p:spPr>
          <a:xfrm>
            <a:off x="5229380" y="1085902"/>
            <a:ext cx="1107779" cy="792949"/>
          </a:xfrm>
          <a:prstGeom prst="roundRect">
            <a:avLst/>
          </a:prstGeom>
          <a:solidFill>
            <a:schemeClr val="accent4">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fi-FI" sz="1200" b="1" dirty="0">
                <a:solidFill>
                  <a:schemeClr val="bg1"/>
                </a:solidFill>
              </a:rPr>
              <a:t>Property </a:t>
            </a:r>
            <a:r>
              <a:rPr lang="fi-FI" sz="1200" b="1" dirty="0" err="1">
                <a:solidFill>
                  <a:schemeClr val="bg1"/>
                </a:solidFill>
              </a:rPr>
              <a:t>damage</a:t>
            </a:r>
            <a:r>
              <a:rPr lang="fi-FI" sz="1200" b="1" dirty="0">
                <a:solidFill>
                  <a:schemeClr val="bg1"/>
                </a:solidFill>
              </a:rPr>
              <a:t> and</a:t>
            </a:r>
          </a:p>
          <a:p>
            <a:pPr algn="ctr"/>
            <a:r>
              <a:rPr lang="fi-FI" sz="1200" b="1" dirty="0" err="1">
                <a:solidFill>
                  <a:schemeClr val="bg1"/>
                </a:solidFill>
              </a:rPr>
              <a:t>accidents</a:t>
            </a:r>
            <a:endParaRPr lang="fi-FI" sz="1200" b="1" dirty="0">
              <a:solidFill>
                <a:schemeClr val="bg1"/>
              </a:solidFill>
            </a:endParaRPr>
          </a:p>
        </p:txBody>
      </p:sp>
      <p:sp>
        <p:nvSpPr>
          <p:cNvPr id="25" name="Pyöristetty suorakulmio 24"/>
          <p:cNvSpPr/>
          <p:nvPr/>
        </p:nvSpPr>
        <p:spPr>
          <a:xfrm>
            <a:off x="6487829" y="1085902"/>
            <a:ext cx="1107779" cy="792949"/>
          </a:xfrm>
          <a:prstGeom prst="roundRect">
            <a:avLst/>
          </a:prstGeom>
          <a:solidFill>
            <a:schemeClr val="accent4">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fi-FI" sz="1467" b="1" dirty="0">
                <a:solidFill>
                  <a:schemeClr val="bg1"/>
                </a:solidFill>
              </a:rPr>
              <a:t>Order and </a:t>
            </a:r>
            <a:r>
              <a:rPr lang="fi-FI" sz="1467" b="1" dirty="0" err="1">
                <a:solidFill>
                  <a:schemeClr val="bg1"/>
                </a:solidFill>
              </a:rPr>
              <a:t>security</a:t>
            </a:r>
            <a:endParaRPr lang="fi-FI" sz="1467" b="1" dirty="0">
              <a:solidFill>
                <a:schemeClr val="bg1"/>
              </a:solidFill>
            </a:endParaRPr>
          </a:p>
        </p:txBody>
      </p:sp>
      <p:sp>
        <p:nvSpPr>
          <p:cNvPr id="26" name="Pyöristetty suorakulmio 25"/>
          <p:cNvSpPr/>
          <p:nvPr/>
        </p:nvSpPr>
        <p:spPr>
          <a:xfrm>
            <a:off x="7713316" y="1085902"/>
            <a:ext cx="1107779" cy="792949"/>
          </a:xfrm>
          <a:prstGeom prst="roundRect">
            <a:avLst/>
          </a:prstGeom>
          <a:solidFill>
            <a:schemeClr val="accent4">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fi-FI" sz="1467" b="1" dirty="0" err="1">
                <a:solidFill>
                  <a:schemeClr val="bg1"/>
                </a:solidFill>
              </a:rPr>
              <a:t>Judiciary</a:t>
            </a:r>
            <a:endParaRPr lang="fi-FI" sz="1467" b="1" dirty="0">
              <a:solidFill>
                <a:schemeClr val="bg1"/>
              </a:solidFill>
            </a:endParaRPr>
          </a:p>
        </p:txBody>
      </p:sp>
      <p:sp>
        <p:nvSpPr>
          <p:cNvPr id="27" name="Pyöristetty suorakulmio 26"/>
          <p:cNvSpPr/>
          <p:nvPr/>
        </p:nvSpPr>
        <p:spPr>
          <a:xfrm>
            <a:off x="8938803" y="1085900"/>
            <a:ext cx="1123967" cy="792949"/>
          </a:xfrm>
          <a:prstGeom prst="roundRect">
            <a:avLst/>
          </a:prstGeom>
          <a:solidFill>
            <a:schemeClr val="accent4">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fi-FI" sz="1400" b="1" dirty="0" err="1">
                <a:solidFill>
                  <a:schemeClr val="bg1"/>
                </a:solidFill>
              </a:rPr>
              <a:t>Correctional</a:t>
            </a:r>
            <a:r>
              <a:rPr lang="fi-FI" sz="1400" b="1" dirty="0">
                <a:solidFill>
                  <a:schemeClr val="bg1"/>
                </a:solidFill>
              </a:rPr>
              <a:t> </a:t>
            </a:r>
            <a:r>
              <a:rPr lang="fi-FI" sz="1400" b="1" dirty="0" err="1">
                <a:solidFill>
                  <a:schemeClr val="bg1"/>
                </a:solidFill>
              </a:rPr>
              <a:t>services</a:t>
            </a:r>
            <a:endParaRPr lang="fi-FI" sz="1400" b="1" dirty="0">
              <a:solidFill>
                <a:schemeClr val="bg1"/>
              </a:solidFill>
            </a:endParaRPr>
          </a:p>
        </p:txBody>
      </p:sp>
      <p:sp>
        <p:nvSpPr>
          <p:cNvPr id="28" name="Pyöristetty suorakulmio 27"/>
          <p:cNvSpPr/>
          <p:nvPr/>
        </p:nvSpPr>
        <p:spPr>
          <a:xfrm>
            <a:off x="10101765" y="1087616"/>
            <a:ext cx="1366531" cy="792949"/>
          </a:xfrm>
          <a:prstGeom prst="roundRect">
            <a:avLst/>
          </a:prstGeom>
          <a:solidFill>
            <a:schemeClr val="accent4">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fi-FI" sz="1467" b="1" dirty="0" err="1">
                <a:solidFill>
                  <a:schemeClr val="bg1"/>
                </a:solidFill>
              </a:rPr>
              <a:t>Criminal</a:t>
            </a:r>
            <a:r>
              <a:rPr lang="fi-FI" sz="1467" b="1" dirty="0">
                <a:solidFill>
                  <a:schemeClr val="bg1"/>
                </a:solidFill>
              </a:rPr>
              <a:t> </a:t>
            </a:r>
            <a:r>
              <a:rPr lang="fi-FI" sz="1467" b="1" dirty="0" err="1">
                <a:solidFill>
                  <a:schemeClr val="bg1"/>
                </a:solidFill>
              </a:rPr>
              <a:t>damage</a:t>
            </a:r>
            <a:endParaRPr lang="fi-FI" sz="1467" b="1" dirty="0">
              <a:solidFill>
                <a:schemeClr val="bg1"/>
              </a:solidFill>
            </a:endParaRPr>
          </a:p>
        </p:txBody>
      </p:sp>
      <p:sp>
        <p:nvSpPr>
          <p:cNvPr id="44" name="Viisikulmio 43"/>
          <p:cNvSpPr/>
          <p:nvPr/>
        </p:nvSpPr>
        <p:spPr>
          <a:xfrm>
            <a:off x="10739561" y="2916892"/>
            <a:ext cx="1330947" cy="1295389"/>
          </a:xfrm>
          <a:prstGeom prst="homePlate">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600" b="1" dirty="0"/>
              <a:t>783   </a:t>
            </a:r>
          </a:p>
        </p:txBody>
      </p:sp>
      <p:sp>
        <p:nvSpPr>
          <p:cNvPr id="31" name="Pyöristetty suorakulmio 30"/>
          <p:cNvSpPr/>
          <p:nvPr/>
        </p:nvSpPr>
        <p:spPr>
          <a:xfrm>
            <a:off x="9874963" y="2916892"/>
            <a:ext cx="1107779" cy="1270048"/>
          </a:xfrm>
          <a:prstGeom prst="roundRect">
            <a:avLst/>
          </a:prstGeom>
          <a:solidFill>
            <a:schemeClr val="tx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fi-FI" sz="1600" b="1" dirty="0" err="1"/>
              <a:t>Lost</a:t>
            </a:r>
            <a:r>
              <a:rPr lang="fi-FI" sz="1600" b="1" dirty="0"/>
              <a:t> life</a:t>
            </a:r>
          </a:p>
        </p:txBody>
      </p:sp>
      <p:sp>
        <p:nvSpPr>
          <p:cNvPr id="45" name="Viisikulmio 44"/>
          <p:cNvSpPr/>
          <p:nvPr/>
        </p:nvSpPr>
        <p:spPr>
          <a:xfrm rot="16200000">
            <a:off x="567080" y="2378651"/>
            <a:ext cx="1537006" cy="576000"/>
          </a:xfrm>
          <a:prstGeom prst="homePlat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i-FI" sz="1867" b="1" dirty="0">
                <a:solidFill>
                  <a:schemeClr val="bg1"/>
                </a:solidFill>
              </a:rPr>
              <a:t>58</a:t>
            </a:r>
          </a:p>
        </p:txBody>
      </p:sp>
      <p:sp>
        <p:nvSpPr>
          <p:cNvPr id="47" name="Viisikulmio 46"/>
          <p:cNvSpPr/>
          <p:nvPr/>
        </p:nvSpPr>
        <p:spPr>
          <a:xfrm rot="16200000">
            <a:off x="1678210" y="2378996"/>
            <a:ext cx="1537009" cy="576000"/>
          </a:xfrm>
          <a:prstGeom prst="homePlat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i-FI" sz="1867" b="1" dirty="0">
                <a:solidFill>
                  <a:schemeClr val="bg1"/>
                </a:solidFill>
              </a:rPr>
              <a:t>78</a:t>
            </a:r>
          </a:p>
        </p:txBody>
      </p:sp>
      <p:sp>
        <p:nvSpPr>
          <p:cNvPr id="48" name="Viisikulmio 47"/>
          <p:cNvSpPr/>
          <p:nvPr/>
        </p:nvSpPr>
        <p:spPr>
          <a:xfrm rot="16200000">
            <a:off x="2863384" y="2395136"/>
            <a:ext cx="1537011" cy="576000"/>
          </a:xfrm>
          <a:prstGeom prst="homePlat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i-FI" sz="1867" b="1" dirty="0">
                <a:solidFill>
                  <a:schemeClr val="bg1"/>
                </a:solidFill>
              </a:rPr>
              <a:t>74</a:t>
            </a:r>
          </a:p>
        </p:txBody>
      </p:sp>
      <p:sp>
        <p:nvSpPr>
          <p:cNvPr id="49" name="Viisikulmio 48"/>
          <p:cNvSpPr/>
          <p:nvPr/>
        </p:nvSpPr>
        <p:spPr>
          <a:xfrm rot="16200000">
            <a:off x="4085458" y="2378995"/>
            <a:ext cx="1537009" cy="576000"/>
          </a:xfrm>
          <a:prstGeom prst="homePlat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i-FI" sz="1867" b="1">
                <a:solidFill>
                  <a:schemeClr val="bg1"/>
                </a:solidFill>
              </a:rPr>
              <a:t>91</a:t>
            </a:r>
            <a:endParaRPr lang="fi-FI" sz="1867" b="1" dirty="0">
              <a:solidFill>
                <a:schemeClr val="bg1"/>
              </a:solidFill>
            </a:endParaRPr>
          </a:p>
        </p:txBody>
      </p:sp>
      <p:sp>
        <p:nvSpPr>
          <p:cNvPr id="50" name="Viisikulmio 49"/>
          <p:cNvSpPr/>
          <p:nvPr/>
        </p:nvSpPr>
        <p:spPr>
          <a:xfrm rot="16200000">
            <a:off x="5308023" y="2380786"/>
            <a:ext cx="1565710" cy="576000"/>
          </a:xfrm>
          <a:prstGeom prst="homePlat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i-FI" sz="1867" b="1">
                <a:solidFill>
                  <a:schemeClr val="bg1"/>
                </a:solidFill>
              </a:rPr>
              <a:t>46</a:t>
            </a:r>
            <a:endParaRPr lang="fi-FI" sz="1867" b="1" dirty="0">
              <a:solidFill>
                <a:schemeClr val="bg1"/>
              </a:solidFill>
            </a:endParaRPr>
          </a:p>
        </p:txBody>
      </p:sp>
      <p:sp>
        <p:nvSpPr>
          <p:cNvPr id="51" name="Viisikulmio 50"/>
          <p:cNvSpPr/>
          <p:nvPr/>
        </p:nvSpPr>
        <p:spPr>
          <a:xfrm rot="16200000">
            <a:off x="6515684" y="2378995"/>
            <a:ext cx="1537009" cy="576000"/>
          </a:xfrm>
          <a:prstGeom prst="homePlat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i-FI" sz="1867" b="1">
                <a:solidFill>
                  <a:schemeClr val="bg1"/>
                </a:solidFill>
              </a:rPr>
              <a:t>186</a:t>
            </a:r>
            <a:endParaRPr lang="fi-FI" sz="1867" b="1" dirty="0">
              <a:solidFill>
                <a:schemeClr val="bg1"/>
              </a:solidFill>
            </a:endParaRPr>
          </a:p>
        </p:txBody>
      </p:sp>
      <p:sp>
        <p:nvSpPr>
          <p:cNvPr id="52" name="Viisikulmio 51"/>
          <p:cNvSpPr/>
          <p:nvPr/>
        </p:nvSpPr>
        <p:spPr>
          <a:xfrm rot="16200000">
            <a:off x="7649243" y="2377856"/>
            <a:ext cx="1571571" cy="576000"/>
          </a:xfrm>
          <a:prstGeom prst="homePlat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i-FI" sz="1867" b="1">
                <a:solidFill>
                  <a:schemeClr val="bg1"/>
                </a:solidFill>
              </a:rPr>
              <a:t>87</a:t>
            </a:r>
            <a:endParaRPr lang="fi-FI" sz="1867" b="1" dirty="0">
              <a:solidFill>
                <a:schemeClr val="bg1"/>
              </a:solidFill>
            </a:endParaRPr>
          </a:p>
        </p:txBody>
      </p:sp>
      <p:sp>
        <p:nvSpPr>
          <p:cNvPr id="53" name="Viisikulmio 52"/>
          <p:cNvSpPr/>
          <p:nvPr/>
        </p:nvSpPr>
        <p:spPr>
          <a:xfrm rot="16200000">
            <a:off x="8685877" y="2370708"/>
            <a:ext cx="1585866" cy="576000"/>
          </a:xfrm>
          <a:prstGeom prst="homePlat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i-FI" sz="1867" b="1">
                <a:solidFill>
                  <a:schemeClr val="bg1"/>
                </a:solidFill>
              </a:rPr>
              <a:t>139</a:t>
            </a:r>
            <a:endParaRPr lang="fi-FI" sz="1867" b="1" dirty="0">
              <a:solidFill>
                <a:schemeClr val="bg1"/>
              </a:solidFill>
            </a:endParaRPr>
          </a:p>
        </p:txBody>
      </p:sp>
      <p:sp>
        <p:nvSpPr>
          <p:cNvPr id="54" name="Viisikulmio 53"/>
          <p:cNvSpPr/>
          <p:nvPr/>
        </p:nvSpPr>
        <p:spPr>
          <a:xfrm rot="16200000">
            <a:off x="9702771" y="2287571"/>
            <a:ext cx="1419590" cy="576000"/>
          </a:xfrm>
          <a:prstGeom prst="homePlat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i-FI" sz="1867" b="1">
                <a:solidFill>
                  <a:schemeClr val="bg1"/>
                </a:solidFill>
              </a:rPr>
              <a:t>276</a:t>
            </a:r>
            <a:endParaRPr lang="fi-FI" sz="1867" b="1" dirty="0">
              <a:solidFill>
                <a:schemeClr val="bg1"/>
              </a:solidFill>
            </a:endParaRPr>
          </a:p>
        </p:txBody>
      </p:sp>
      <p:sp>
        <p:nvSpPr>
          <p:cNvPr id="3" name="Pyöristetty suorakulmio 2"/>
          <p:cNvSpPr/>
          <p:nvPr/>
        </p:nvSpPr>
        <p:spPr>
          <a:xfrm>
            <a:off x="7041719" y="1038580"/>
            <a:ext cx="4811615" cy="1548625"/>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2400"/>
          </a:p>
        </p:txBody>
      </p:sp>
      <p:sp>
        <p:nvSpPr>
          <p:cNvPr id="29" name="Suorakulmio 28"/>
          <p:cNvSpPr/>
          <p:nvPr/>
        </p:nvSpPr>
        <p:spPr>
          <a:xfrm>
            <a:off x="10030120" y="6447934"/>
            <a:ext cx="1819373" cy="2073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9296061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title"/>
          </p:nvPr>
        </p:nvSpPr>
        <p:spPr>
          <a:xfrm>
            <a:off x="488952" y="428979"/>
            <a:ext cx="10453863" cy="609600"/>
          </a:xfrm>
        </p:spPr>
        <p:txBody>
          <a:bodyPr/>
          <a:lstStyle/>
          <a:p>
            <a:r>
              <a:rPr lang="en-US" sz="2000" dirty="0"/>
              <a:t>STAGE 2: CLIENTS NEEDS </a:t>
            </a:r>
            <a:br>
              <a:rPr lang="en-US" sz="2000" dirty="0"/>
            </a:br>
            <a:r>
              <a:rPr lang="en-US" sz="2000" dirty="0"/>
              <a:t>Matching services to convicts’ needs – planning for rehabilitation</a:t>
            </a:r>
          </a:p>
        </p:txBody>
      </p:sp>
      <p:grpSp>
        <p:nvGrpSpPr>
          <p:cNvPr id="33" name="Ryhmitä 62"/>
          <p:cNvGrpSpPr/>
          <p:nvPr/>
        </p:nvGrpSpPr>
        <p:grpSpPr>
          <a:xfrm>
            <a:off x="2567608" y="1038578"/>
            <a:ext cx="6799689" cy="5256502"/>
            <a:chOff x="-11595" y="870753"/>
            <a:chExt cx="5575414" cy="3575080"/>
          </a:xfrm>
        </p:grpSpPr>
        <p:grpSp>
          <p:nvGrpSpPr>
            <p:cNvPr id="34" name="Ryhmitä 34"/>
            <p:cNvGrpSpPr/>
            <p:nvPr/>
          </p:nvGrpSpPr>
          <p:grpSpPr>
            <a:xfrm>
              <a:off x="1242274" y="870753"/>
              <a:ext cx="4321545" cy="3113372"/>
              <a:chOff x="4876800" y="1020669"/>
              <a:chExt cx="3815624" cy="2562362"/>
            </a:xfrm>
          </p:grpSpPr>
          <p:cxnSp>
            <p:nvCxnSpPr>
              <p:cNvPr id="88" name="Suora yhdysviiva 87"/>
              <p:cNvCxnSpPr/>
              <p:nvPr/>
            </p:nvCxnSpPr>
            <p:spPr>
              <a:xfrm flipV="1">
                <a:off x="4876800" y="2295817"/>
                <a:ext cx="3815624" cy="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uora yhdysviiva 88"/>
              <p:cNvCxnSpPr/>
              <p:nvPr/>
            </p:nvCxnSpPr>
            <p:spPr>
              <a:xfrm flipH="1">
                <a:off x="6720391" y="1020669"/>
                <a:ext cx="1" cy="2550299"/>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0" name="Suorakulmio 89"/>
              <p:cNvSpPr/>
              <p:nvPr/>
            </p:nvSpPr>
            <p:spPr>
              <a:xfrm>
                <a:off x="4876800" y="1020669"/>
                <a:ext cx="3815624" cy="2562362"/>
              </a:xfrm>
              <a:prstGeom prst="rect">
                <a:avLst/>
              </a:prstGeom>
              <a:no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grpSp>
        <p:sp>
          <p:nvSpPr>
            <p:cNvPr id="64" name="Tekstiruutu 63"/>
            <p:cNvSpPr txBox="1"/>
            <p:nvPr/>
          </p:nvSpPr>
          <p:spPr>
            <a:xfrm>
              <a:off x="91004" y="1546167"/>
              <a:ext cx="1084865" cy="397720"/>
            </a:xfrm>
            <a:prstGeom prst="rect">
              <a:avLst/>
            </a:prstGeom>
            <a:noFill/>
          </p:spPr>
          <p:txBody>
            <a:bodyPr wrap="square" rtlCol="0">
              <a:spAutoFit/>
            </a:bodyPr>
            <a:lstStyle/>
            <a:p>
              <a:r>
                <a:rPr lang="en-US" sz="1600" b="1" dirty="0">
                  <a:solidFill>
                    <a:schemeClr val="accent1"/>
                  </a:solidFill>
                </a:rPr>
                <a:t>GOOD ABILITIES</a:t>
              </a:r>
            </a:p>
          </p:txBody>
        </p:sp>
        <p:sp>
          <p:nvSpPr>
            <p:cNvPr id="65" name="Tekstiruutu 64"/>
            <p:cNvSpPr txBox="1"/>
            <p:nvPr/>
          </p:nvSpPr>
          <p:spPr>
            <a:xfrm>
              <a:off x="-11595" y="2972002"/>
              <a:ext cx="1187463" cy="397720"/>
            </a:xfrm>
            <a:prstGeom prst="rect">
              <a:avLst/>
            </a:prstGeom>
            <a:noFill/>
          </p:spPr>
          <p:txBody>
            <a:bodyPr wrap="square" rtlCol="0">
              <a:spAutoFit/>
            </a:bodyPr>
            <a:lstStyle/>
            <a:p>
              <a:r>
                <a:rPr lang="en-US" sz="1600" b="1" dirty="0">
                  <a:solidFill>
                    <a:schemeClr val="accent1"/>
                  </a:solidFill>
                </a:rPr>
                <a:t>POOR ABILITIES</a:t>
              </a:r>
            </a:p>
          </p:txBody>
        </p:sp>
        <p:sp>
          <p:nvSpPr>
            <p:cNvPr id="66" name="Tekstiruutu 65"/>
            <p:cNvSpPr txBox="1"/>
            <p:nvPr/>
          </p:nvSpPr>
          <p:spPr>
            <a:xfrm>
              <a:off x="57567" y="2064816"/>
              <a:ext cx="1084865" cy="533783"/>
            </a:xfrm>
            <a:prstGeom prst="rect">
              <a:avLst/>
            </a:prstGeom>
            <a:noFill/>
          </p:spPr>
          <p:txBody>
            <a:bodyPr wrap="square" rtlCol="0">
              <a:spAutoFit/>
            </a:bodyPr>
            <a:lstStyle/>
            <a:p>
              <a:r>
                <a:rPr lang="en-US" sz="900" b="1" dirty="0">
                  <a:solidFill>
                    <a:schemeClr val="accent1"/>
                  </a:solidFill>
                </a:rPr>
                <a:t>SUBSTANCE ABUSE AND OTHER FACTORS EFFECTING ABILITIES:</a:t>
              </a:r>
            </a:p>
          </p:txBody>
        </p:sp>
        <p:grpSp>
          <p:nvGrpSpPr>
            <p:cNvPr id="67" name="Ryhmitä 41"/>
            <p:cNvGrpSpPr/>
            <p:nvPr/>
          </p:nvGrpSpPr>
          <p:grpSpPr>
            <a:xfrm>
              <a:off x="1786976" y="4002423"/>
              <a:ext cx="3385252" cy="443410"/>
              <a:chOff x="3662139" y="236025"/>
              <a:chExt cx="4362075" cy="443410"/>
            </a:xfrm>
          </p:grpSpPr>
          <p:sp>
            <p:nvSpPr>
              <p:cNvPr id="85" name="Tekstiruutu 84"/>
              <p:cNvSpPr txBox="1"/>
              <p:nvPr/>
            </p:nvSpPr>
            <p:spPr>
              <a:xfrm>
                <a:off x="3662139" y="251916"/>
                <a:ext cx="1562313" cy="259971"/>
              </a:xfrm>
              <a:prstGeom prst="rect">
                <a:avLst/>
              </a:prstGeom>
              <a:noFill/>
            </p:spPr>
            <p:txBody>
              <a:bodyPr wrap="square" rtlCol="0">
                <a:spAutoFit/>
              </a:bodyPr>
              <a:lstStyle/>
              <a:p>
                <a:pPr algn="ctr"/>
                <a:r>
                  <a:rPr lang="en-US" sz="700" b="1" dirty="0">
                    <a:solidFill>
                      <a:schemeClr val="accent4"/>
                    </a:solidFill>
                  </a:rPr>
                  <a:t>Poor basis for changing attitudes</a:t>
                </a:r>
              </a:p>
            </p:txBody>
          </p:sp>
          <p:sp>
            <p:nvSpPr>
              <p:cNvPr id="86" name="Tekstiruutu 85"/>
              <p:cNvSpPr txBox="1"/>
              <p:nvPr/>
            </p:nvSpPr>
            <p:spPr>
              <a:xfrm>
                <a:off x="5935547" y="236025"/>
                <a:ext cx="2088667" cy="259971"/>
              </a:xfrm>
              <a:prstGeom prst="rect">
                <a:avLst/>
              </a:prstGeom>
              <a:noFill/>
            </p:spPr>
            <p:txBody>
              <a:bodyPr wrap="square" rtlCol="0">
                <a:spAutoFit/>
              </a:bodyPr>
              <a:lstStyle/>
              <a:p>
                <a:pPr algn="ctr"/>
                <a:r>
                  <a:rPr lang="en-US" sz="700" b="1" dirty="0">
                    <a:solidFill>
                      <a:schemeClr val="accent4"/>
                    </a:solidFill>
                  </a:rPr>
                  <a:t>Good basis for changing attitudes</a:t>
                </a:r>
              </a:p>
            </p:txBody>
          </p:sp>
          <p:sp>
            <p:nvSpPr>
              <p:cNvPr id="87" name="Tekstiruutu 86"/>
              <p:cNvSpPr txBox="1"/>
              <p:nvPr/>
            </p:nvSpPr>
            <p:spPr>
              <a:xfrm>
                <a:off x="3922462" y="501508"/>
                <a:ext cx="3701945" cy="177927"/>
              </a:xfrm>
              <a:prstGeom prst="rect">
                <a:avLst/>
              </a:prstGeom>
              <a:noFill/>
            </p:spPr>
            <p:txBody>
              <a:bodyPr wrap="square" rtlCol="0">
                <a:spAutoFit/>
              </a:bodyPr>
              <a:lstStyle/>
              <a:p>
                <a:pPr algn="ctr"/>
                <a:r>
                  <a:rPr lang="en-US" sz="1100" b="1" dirty="0">
                    <a:solidFill>
                      <a:schemeClr val="accent4"/>
                    </a:solidFill>
                  </a:rPr>
                  <a:t>ATTITUDES AND SOCIAL CONDITIONS</a:t>
                </a:r>
              </a:p>
            </p:txBody>
          </p:sp>
        </p:grpSp>
        <p:sp>
          <p:nvSpPr>
            <p:cNvPr id="68" name="Suorakulmio 67"/>
            <p:cNvSpPr/>
            <p:nvPr/>
          </p:nvSpPr>
          <p:spPr>
            <a:xfrm>
              <a:off x="2194468" y="3322875"/>
              <a:ext cx="1132353" cy="481451"/>
            </a:xfrm>
            <a:prstGeom prst="rect">
              <a:avLst/>
            </a:prstGeom>
          </p:spPr>
          <p:txBody>
            <a:bodyPr wrap="square">
              <a:spAutoFit/>
            </a:bodyPr>
            <a:lstStyle/>
            <a:p>
              <a:pPr algn="ctr"/>
              <a:r>
                <a:rPr lang="en-US" sz="1000" b="1" dirty="0"/>
                <a:t>Prison’s response:</a:t>
              </a:r>
            </a:p>
            <a:p>
              <a:pPr algn="ctr"/>
              <a:r>
                <a:rPr lang="en-US" sz="1000" dirty="0"/>
                <a:t>Stabilizing the acute situation and building trust</a:t>
              </a:r>
            </a:p>
          </p:txBody>
        </p:sp>
        <p:sp>
          <p:nvSpPr>
            <p:cNvPr id="69" name="Suorakulmio 68"/>
            <p:cNvSpPr/>
            <p:nvPr/>
          </p:nvSpPr>
          <p:spPr>
            <a:xfrm>
              <a:off x="4391522" y="3212759"/>
              <a:ext cx="1167561" cy="586114"/>
            </a:xfrm>
            <a:prstGeom prst="rect">
              <a:avLst/>
            </a:prstGeom>
          </p:spPr>
          <p:txBody>
            <a:bodyPr wrap="square">
              <a:spAutoFit/>
            </a:bodyPr>
            <a:lstStyle/>
            <a:p>
              <a:pPr algn="ctr"/>
              <a:r>
                <a:rPr lang="en-US" sz="1000" b="1" dirty="0"/>
                <a:t>Prison’s response:</a:t>
              </a:r>
            </a:p>
            <a:p>
              <a:pPr algn="ctr"/>
              <a:r>
                <a:rPr lang="en-US" sz="1000" dirty="0"/>
                <a:t>Offering tools and opportunities for change, in suitably small steps</a:t>
              </a:r>
            </a:p>
          </p:txBody>
        </p:sp>
        <p:sp>
          <p:nvSpPr>
            <p:cNvPr id="70" name="Tekstiruutu 69"/>
            <p:cNvSpPr txBox="1"/>
            <p:nvPr/>
          </p:nvSpPr>
          <p:spPr>
            <a:xfrm>
              <a:off x="3489998" y="2710604"/>
              <a:ext cx="926530" cy="586114"/>
            </a:xfrm>
            <a:prstGeom prst="rect">
              <a:avLst/>
            </a:prstGeom>
            <a:noFill/>
          </p:spPr>
          <p:txBody>
            <a:bodyPr wrap="square" rtlCol="0">
              <a:spAutoFit/>
            </a:bodyPr>
            <a:lstStyle/>
            <a:p>
              <a:pPr algn="ctr"/>
              <a:r>
                <a:rPr lang="en-US" sz="1000" b="1" i="1" dirty="0">
                  <a:solidFill>
                    <a:schemeClr val="accent1"/>
                  </a:solidFill>
                </a:rPr>
                <a:t>I would like to change my life, but my resources are limited.</a:t>
              </a:r>
            </a:p>
          </p:txBody>
        </p:sp>
        <p:sp>
          <p:nvSpPr>
            <p:cNvPr id="71" name="Tekstiruutu 70"/>
            <p:cNvSpPr txBox="1"/>
            <p:nvPr/>
          </p:nvSpPr>
          <p:spPr>
            <a:xfrm>
              <a:off x="1386619" y="2656072"/>
              <a:ext cx="1071752" cy="586114"/>
            </a:xfrm>
            <a:prstGeom prst="rect">
              <a:avLst/>
            </a:prstGeom>
            <a:noFill/>
          </p:spPr>
          <p:txBody>
            <a:bodyPr wrap="square" rtlCol="0">
              <a:spAutoFit/>
            </a:bodyPr>
            <a:lstStyle/>
            <a:p>
              <a:pPr algn="ctr"/>
              <a:r>
                <a:rPr lang="en-US" sz="1000" b="1" i="1" dirty="0"/>
                <a:t>I am feeling so poorly that I must put all my focus on making it from day to day.</a:t>
              </a:r>
            </a:p>
          </p:txBody>
        </p:sp>
        <p:sp>
          <p:nvSpPr>
            <p:cNvPr id="72" name="Suorakulmio 71"/>
            <p:cNvSpPr/>
            <p:nvPr/>
          </p:nvSpPr>
          <p:spPr>
            <a:xfrm>
              <a:off x="4517398" y="1613752"/>
              <a:ext cx="1046421" cy="795441"/>
            </a:xfrm>
            <a:prstGeom prst="rect">
              <a:avLst/>
            </a:prstGeom>
          </p:spPr>
          <p:txBody>
            <a:bodyPr wrap="square">
              <a:spAutoFit/>
            </a:bodyPr>
            <a:lstStyle/>
            <a:p>
              <a:pPr algn="ctr"/>
              <a:r>
                <a:rPr lang="en-US" sz="1000" b="1" dirty="0"/>
                <a:t>Prison’s response:</a:t>
              </a:r>
            </a:p>
            <a:p>
              <a:pPr algn="ctr"/>
              <a:r>
                <a:rPr lang="en-US" sz="1000" dirty="0"/>
                <a:t>Encouraging the prisoner’s own goal setting and supporting her work towards them</a:t>
              </a:r>
            </a:p>
          </p:txBody>
        </p:sp>
        <p:sp>
          <p:nvSpPr>
            <p:cNvPr id="73" name="Tekstiruutu 72"/>
            <p:cNvSpPr txBox="1"/>
            <p:nvPr/>
          </p:nvSpPr>
          <p:spPr>
            <a:xfrm>
              <a:off x="1465133" y="1198463"/>
              <a:ext cx="757590" cy="272125"/>
            </a:xfrm>
            <a:prstGeom prst="rect">
              <a:avLst/>
            </a:prstGeom>
            <a:noFill/>
          </p:spPr>
          <p:txBody>
            <a:bodyPr wrap="square" rtlCol="0">
              <a:spAutoFit/>
            </a:bodyPr>
            <a:lstStyle/>
            <a:p>
              <a:pPr algn="ctr"/>
              <a:r>
                <a:rPr lang="en-US" sz="1000" b="1" i="1" dirty="0">
                  <a:solidFill>
                    <a:schemeClr val="accent5"/>
                  </a:solidFill>
                </a:rPr>
                <a:t>I don’t want your help!</a:t>
              </a:r>
            </a:p>
          </p:txBody>
        </p:sp>
        <p:sp>
          <p:nvSpPr>
            <p:cNvPr id="74" name="Suorakulmio 73"/>
            <p:cNvSpPr/>
            <p:nvPr/>
          </p:nvSpPr>
          <p:spPr>
            <a:xfrm>
              <a:off x="2134699" y="1521820"/>
              <a:ext cx="1193840" cy="586114"/>
            </a:xfrm>
            <a:prstGeom prst="rect">
              <a:avLst/>
            </a:prstGeom>
          </p:spPr>
          <p:txBody>
            <a:bodyPr wrap="square">
              <a:spAutoFit/>
            </a:bodyPr>
            <a:lstStyle/>
            <a:p>
              <a:pPr algn="ctr"/>
              <a:r>
                <a:rPr lang="en-US" sz="1000" b="1" dirty="0"/>
                <a:t>Prison’s response:</a:t>
              </a:r>
            </a:p>
            <a:p>
              <a:pPr algn="ctr"/>
              <a:r>
                <a:rPr lang="en-US" sz="1000" dirty="0"/>
                <a:t>Improving the prisoners attitudes through participation in activities.</a:t>
              </a:r>
            </a:p>
          </p:txBody>
        </p:sp>
        <p:sp>
          <p:nvSpPr>
            <p:cNvPr id="75" name="Tekstiruutu 74"/>
            <p:cNvSpPr txBox="1"/>
            <p:nvPr/>
          </p:nvSpPr>
          <p:spPr>
            <a:xfrm>
              <a:off x="3465953" y="1201112"/>
              <a:ext cx="1077998" cy="586114"/>
            </a:xfrm>
            <a:prstGeom prst="rect">
              <a:avLst/>
            </a:prstGeom>
            <a:noFill/>
          </p:spPr>
          <p:txBody>
            <a:bodyPr wrap="square" rtlCol="0">
              <a:spAutoFit/>
            </a:bodyPr>
            <a:lstStyle/>
            <a:p>
              <a:pPr algn="ctr"/>
              <a:r>
                <a:rPr lang="en-US" sz="1000" b="1" i="1" dirty="0">
                  <a:solidFill>
                    <a:schemeClr val="accent3"/>
                  </a:solidFill>
                </a:rPr>
                <a:t>I  am ready for change, but my self-confidence is fragile and I lack the right tools.</a:t>
              </a:r>
            </a:p>
          </p:txBody>
        </p:sp>
        <p:pic>
          <p:nvPicPr>
            <p:cNvPr id="76" name="Kuva 7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5185" y="3422184"/>
              <a:ext cx="461815" cy="576034"/>
            </a:xfrm>
            <a:prstGeom prst="rect">
              <a:avLst/>
            </a:prstGeom>
          </p:spPr>
        </p:pic>
        <p:pic>
          <p:nvPicPr>
            <p:cNvPr id="77" name="Kuva 7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5177" y="1854092"/>
              <a:ext cx="461815" cy="576034"/>
            </a:xfrm>
            <a:prstGeom prst="rect">
              <a:avLst/>
            </a:prstGeom>
          </p:spPr>
        </p:pic>
        <p:pic>
          <p:nvPicPr>
            <p:cNvPr id="78" name="Kuva 7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1992" y="3428993"/>
              <a:ext cx="461815" cy="576034"/>
            </a:xfrm>
            <a:prstGeom prst="rect">
              <a:avLst/>
            </a:prstGeom>
          </p:spPr>
        </p:pic>
        <p:pic>
          <p:nvPicPr>
            <p:cNvPr id="79" name="Kuva 7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4605" y="1845614"/>
              <a:ext cx="461815" cy="576034"/>
            </a:xfrm>
            <a:prstGeom prst="rect">
              <a:avLst/>
            </a:prstGeom>
          </p:spPr>
        </p:pic>
        <p:sp>
          <p:nvSpPr>
            <p:cNvPr id="80" name="Kuvatekstipilvi 57"/>
            <p:cNvSpPr/>
            <p:nvPr/>
          </p:nvSpPr>
          <p:spPr>
            <a:xfrm>
              <a:off x="3399273" y="902088"/>
              <a:ext cx="1346552" cy="1031111"/>
            </a:xfrm>
            <a:prstGeom prst="cloudCallout">
              <a:avLst>
                <a:gd name="adj1" fmla="val -25713"/>
                <a:gd name="adj2" fmla="val 56850"/>
              </a:avLst>
            </a:prstGeom>
            <a:no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81" name="Kuvatekstipilvi 58"/>
            <p:cNvSpPr/>
            <p:nvPr/>
          </p:nvSpPr>
          <p:spPr>
            <a:xfrm>
              <a:off x="1337124" y="2515173"/>
              <a:ext cx="1262145" cy="892918"/>
            </a:xfrm>
            <a:prstGeom prst="cloudCallout">
              <a:avLst>
                <a:gd name="adj1" fmla="val -22833"/>
                <a:gd name="adj2" fmla="val 59973"/>
              </a:avLst>
            </a:prstGeom>
            <a:no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82" name="Kuvatekstipilvi 59"/>
            <p:cNvSpPr/>
            <p:nvPr/>
          </p:nvSpPr>
          <p:spPr>
            <a:xfrm>
              <a:off x="1365281" y="990960"/>
              <a:ext cx="1006196" cy="761129"/>
            </a:xfrm>
            <a:prstGeom prst="cloudCallout">
              <a:avLst>
                <a:gd name="adj1" fmla="val -22071"/>
                <a:gd name="adj2" fmla="val 68911"/>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83" name="Kuvatekstipilvi 60"/>
            <p:cNvSpPr/>
            <p:nvPr/>
          </p:nvSpPr>
          <p:spPr>
            <a:xfrm>
              <a:off x="3399273" y="2543830"/>
              <a:ext cx="1207254" cy="953385"/>
            </a:xfrm>
            <a:prstGeom prst="cloudCallout">
              <a:avLst>
                <a:gd name="adj1" fmla="val -15013"/>
                <a:gd name="adj2" fmla="val 58414"/>
              </a:avLst>
            </a:prstGeom>
            <a:noFill/>
            <a:ln w="31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84" name="Tekstiruutu 83"/>
            <p:cNvSpPr txBox="1"/>
            <p:nvPr/>
          </p:nvSpPr>
          <p:spPr>
            <a:xfrm>
              <a:off x="4979104" y="2023001"/>
              <a:ext cx="208049" cy="285967"/>
            </a:xfrm>
            <a:prstGeom prst="rect">
              <a:avLst/>
            </a:prstGeom>
            <a:noFill/>
          </p:spPr>
          <p:txBody>
            <a:bodyPr wrap="none" rtlCol="0">
              <a:spAutoFit/>
            </a:bodyPr>
            <a:lstStyle/>
            <a:p>
              <a:endParaRPr lang="en-US" sz="1600" dirty="0"/>
            </a:p>
          </p:txBody>
        </p:sp>
      </p:grpSp>
      <p:sp>
        <p:nvSpPr>
          <p:cNvPr id="92" name="Suorakulmio 91"/>
          <p:cNvSpPr/>
          <p:nvPr/>
        </p:nvSpPr>
        <p:spPr>
          <a:xfrm>
            <a:off x="10007576" y="6409944"/>
            <a:ext cx="1870480" cy="210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22418704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67408" y="188386"/>
            <a:ext cx="10441160" cy="749028"/>
          </a:xfrm>
        </p:spPr>
        <p:txBody>
          <a:bodyPr/>
          <a:lstStyle/>
          <a:p>
            <a:r>
              <a:rPr lang="en-GB" sz="2400" dirty="0">
                <a:solidFill>
                  <a:srgbClr val="454545"/>
                </a:solidFill>
                <a:latin typeface="News Gothic MT"/>
              </a:rPr>
              <a:t>STAGE 2: SERVICE MAP – effective services for all client segments</a:t>
            </a:r>
          </a:p>
        </p:txBody>
      </p:sp>
      <p:graphicFrame>
        <p:nvGraphicFramePr>
          <p:cNvPr id="3" name="Sisällön paikkamerkki 5"/>
          <p:cNvGraphicFramePr/>
          <p:nvPr>
            <p:extLst>
              <p:ext uri="{D42A27DB-BD31-4B8C-83A1-F6EECF244321}">
                <p14:modId xmlns:p14="http://schemas.microsoft.com/office/powerpoint/2010/main" val="2591941558"/>
              </p:ext>
            </p:extLst>
          </p:nvPr>
        </p:nvGraphicFramePr>
        <p:xfrm>
          <a:off x="1666962" y="1484784"/>
          <a:ext cx="8923180" cy="853440"/>
        </p:xfrm>
        <a:graphic>
          <a:graphicData uri="http://schemas.openxmlformats.org/drawingml/2006/table">
            <a:tbl>
              <a:tblPr firstRow="1" bandRow="1">
                <a:tableStyleId>{5C22544A-7EE6-4342-B048-85BDC9FD1C3A}</a:tableStyleId>
              </a:tblPr>
              <a:tblGrid>
                <a:gridCol w="1274740">
                  <a:extLst>
                    <a:ext uri="{9D8B030D-6E8A-4147-A177-3AD203B41FA5}">
                      <a16:colId xmlns:a16="http://schemas.microsoft.com/office/drawing/2014/main" xmlns="" val="20000"/>
                    </a:ext>
                  </a:extLst>
                </a:gridCol>
                <a:gridCol w="1274740">
                  <a:extLst>
                    <a:ext uri="{9D8B030D-6E8A-4147-A177-3AD203B41FA5}">
                      <a16:colId xmlns:a16="http://schemas.microsoft.com/office/drawing/2014/main" xmlns="" val="20001"/>
                    </a:ext>
                  </a:extLst>
                </a:gridCol>
                <a:gridCol w="1274740">
                  <a:extLst>
                    <a:ext uri="{9D8B030D-6E8A-4147-A177-3AD203B41FA5}">
                      <a16:colId xmlns:a16="http://schemas.microsoft.com/office/drawing/2014/main" xmlns="" val="20002"/>
                    </a:ext>
                  </a:extLst>
                </a:gridCol>
                <a:gridCol w="1274740">
                  <a:extLst>
                    <a:ext uri="{9D8B030D-6E8A-4147-A177-3AD203B41FA5}">
                      <a16:colId xmlns:a16="http://schemas.microsoft.com/office/drawing/2014/main" xmlns="" val="20003"/>
                    </a:ext>
                  </a:extLst>
                </a:gridCol>
                <a:gridCol w="1274740">
                  <a:extLst>
                    <a:ext uri="{9D8B030D-6E8A-4147-A177-3AD203B41FA5}">
                      <a16:colId xmlns:a16="http://schemas.microsoft.com/office/drawing/2014/main" xmlns="" val="20004"/>
                    </a:ext>
                  </a:extLst>
                </a:gridCol>
                <a:gridCol w="1274740">
                  <a:extLst>
                    <a:ext uri="{9D8B030D-6E8A-4147-A177-3AD203B41FA5}">
                      <a16:colId xmlns:a16="http://schemas.microsoft.com/office/drawing/2014/main" xmlns="" val="20005"/>
                    </a:ext>
                  </a:extLst>
                </a:gridCol>
                <a:gridCol w="1274740">
                  <a:extLst>
                    <a:ext uri="{9D8B030D-6E8A-4147-A177-3AD203B41FA5}">
                      <a16:colId xmlns:a16="http://schemas.microsoft.com/office/drawing/2014/main" xmlns="" val="20006"/>
                    </a:ext>
                  </a:extLst>
                </a:gridCol>
              </a:tblGrid>
              <a:tr h="670560">
                <a:tc>
                  <a:txBody>
                    <a:bodyPr/>
                    <a:lstStyle/>
                    <a:p>
                      <a:pPr marL="0" marR="0" indent="0" algn="ctr" defTabSz="457096" rtl="0" eaLnBrk="1" fontAlgn="auto" latinLnBrk="0" hangingPunct="1">
                        <a:lnSpc>
                          <a:spcPct val="100000"/>
                        </a:lnSpc>
                        <a:spcBef>
                          <a:spcPct val="0"/>
                        </a:spcBef>
                        <a:spcAft>
                          <a:spcPct val="0"/>
                        </a:spcAft>
                        <a:buClrTx/>
                        <a:buSzTx/>
                        <a:buFontTx/>
                        <a:buNone/>
                        <a:defRPr/>
                      </a:pPr>
                      <a:r>
                        <a:rPr lang="en-GB" sz="1200" b="1" i="0" u="none" strike="noStrike" cap="none" baseline="0" dirty="0">
                          <a:solidFill>
                            <a:srgbClr val="454545"/>
                          </a:solidFill>
                          <a:uFillTx/>
                          <a:latin typeface="News Gothic MT"/>
                        </a:rPr>
                        <a:t>Substance abuse and addictions</a:t>
                      </a:r>
                    </a:p>
                  </a:txBody>
                  <a:tcPr marT="60960" marB="60960">
                    <a:noFill/>
                  </a:tcPr>
                </a:tc>
                <a:tc>
                  <a:txBody>
                    <a:bodyPr/>
                    <a:lstStyle/>
                    <a:p>
                      <a:pPr algn="ctr"/>
                      <a:r>
                        <a:rPr lang="en-GB" sz="1200" b="1" i="0" u="none" strike="noStrike" cap="none" baseline="0" dirty="0">
                          <a:solidFill>
                            <a:srgbClr val="454545"/>
                          </a:solidFill>
                          <a:uFillTx/>
                          <a:latin typeface="News Gothic MT"/>
                        </a:rPr>
                        <a:t>Values, attitudes and actions</a:t>
                      </a:r>
                    </a:p>
                  </a:txBody>
                  <a:tcPr marT="60960" marB="60960">
                    <a:noFill/>
                  </a:tcPr>
                </a:tc>
                <a:tc>
                  <a:txBody>
                    <a:bodyPr/>
                    <a:lstStyle/>
                    <a:p>
                      <a:pPr algn="ctr"/>
                      <a:r>
                        <a:rPr lang="en-GB" sz="1200" b="1" i="0" u="none" strike="noStrike" cap="none" baseline="0" dirty="0">
                          <a:solidFill>
                            <a:srgbClr val="454545"/>
                          </a:solidFill>
                          <a:uFillTx/>
                          <a:latin typeface="News Gothic MT"/>
                        </a:rPr>
                        <a:t>Everyday life skills</a:t>
                      </a:r>
                    </a:p>
                  </a:txBody>
                  <a:tcPr marT="60960" marB="60960">
                    <a:noFill/>
                  </a:tcPr>
                </a:tc>
                <a:tc>
                  <a:txBody>
                    <a:bodyPr/>
                    <a:lstStyle/>
                    <a:p>
                      <a:pPr algn="ctr"/>
                      <a:r>
                        <a:rPr lang="en-GB" sz="1200" b="1" i="0" u="none" strike="noStrike" cap="none" baseline="0" dirty="0">
                          <a:solidFill>
                            <a:srgbClr val="454545"/>
                          </a:solidFill>
                          <a:uFillTx/>
                          <a:latin typeface="News Gothic MT"/>
                        </a:rPr>
                        <a:t>Education and professional skills</a:t>
                      </a:r>
                    </a:p>
                  </a:txBody>
                  <a:tcPr marT="60960" marB="60960">
                    <a:noFill/>
                  </a:tcPr>
                </a:tc>
                <a:tc>
                  <a:txBody>
                    <a:bodyPr/>
                    <a:lstStyle/>
                    <a:p>
                      <a:pPr algn="ctr"/>
                      <a:r>
                        <a:rPr lang="en-GB" sz="1200" b="1" i="0" u="none" strike="noStrike" cap="none" baseline="0" dirty="0">
                          <a:solidFill>
                            <a:srgbClr val="454545"/>
                          </a:solidFill>
                          <a:uFillTx/>
                          <a:latin typeface="News Gothic MT"/>
                        </a:rPr>
                        <a:t>Health and well-being</a:t>
                      </a:r>
                    </a:p>
                  </a:txBody>
                  <a:tcPr marT="60960" marB="60960">
                    <a:noFill/>
                  </a:tcPr>
                </a:tc>
                <a:tc>
                  <a:txBody>
                    <a:bodyPr/>
                    <a:lstStyle/>
                    <a:p>
                      <a:pPr algn="ctr"/>
                      <a:r>
                        <a:rPr lang="en-GB" sz="1200" b="1" i="0" u="none" strike="noStrike" cap="none" baseline="0" dirty="0">
                          <a:solidFill>
                            <a:srgbClr val="454545"/>
                          </a:solidFill>
                          <a:uFillTx/>
                          <a:latin typeface="News Gothic MT"/>
                        </a:rPr>
                        <a:t>Children, parenting and social relations</a:t>
                      </a:r>
                    </a:p>
                  </a:txBody>
                  <a:tcPr marT="60960" marB="60960">
                    <a:noFill/>
                  </a:tcPr>
                </a:tc>
                <a:tc>
                  <a:txBody>
                    <a:bodyPr/>
                    <a:lstStyle/>
                    <a:p>
                      <a:pPr algn="ctr"/>
                      <a:r>
                        <a:rPr lang="en-GB" sz="1200" b="1" i="0" u="none" strike="noStrike" cap="none" baseline="0" dirty="0">
                          <a:solidFill>
                            <a:srgbClr val="454545"/>
                          </a:solidFill>
                          <a:uFillTx/>
                          <a:latin typeface="News Gothic MT"/>
                        </a:rPr>
                        <a:t>Integration into society and living without crime</a:t>
                      </a:r>
                    </a:p>
                  </a:txBody>
                  <a:tcPr marT="60960" marB="60960">
                    <a:noFill/>
                  </a:tcPr>
                </a:tc>
                <a:extLst>
                  <a:ext uri="{0D108BD9-81ED-4DB2-BD59-A6C34878D82A}">
                    <a16:rowId xmlns:a16="http://schemas.microsoft.com/office/drawing/2014/main" xmlns="" val="10000"/>
                  </a:ext>
                </a:extLst>
              </a:tr>
            </a:tbl>
          </a:graphicData>
        </a:graphic>
      </p:graphicFrame>
      <p:pic>
        <p:nvPicPr>
          <p:cNvPr id="4" name="Picture 2" descr="avain-0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9532" y="908720"/>
            <a:ext cx="424435" cy="637796"/>
          </a:xfrm>
          <a:prstGeom prst="rect">
            <a:avLst/>
          </a:prstGeom>
        </p:spPr>
      </p:pic>
      <p:pic>
        <p:nvPicPr>
          <p:cNvPr id="5" name="Picture 2" descr="avain-0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64075" y="937413"/>
            <a:ext cx="424435" cy="637796"/>
          </a:xfrm>
          <a:prstGeom prst="rect">
            <a:avLst/>
          </a:prstGeom>
        </p:spPr>
      </p:pic>
      <p:pic>
        <p:nvPicPr>
          <p:cNvPr id="6" name="Picture 2" descr="avain-07.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03282" y="928360"/>
            <a:ext cx="424435" cy="637796"/>
          </a:xfrm>
          <a:prstGeom prst="rect">
            <a:avLst/>
          </a:prstGeom>
        </p:spPr>
      </p:pic>
      <p:pic>
        <p:nvPicPr>
          <p:cNvPr id="7" name="Picture 2" descr="avain-08.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73760" y="908720"/>
            <a:ext cx="424435" cy="637796"/>
          </a:xfrm>
          <a:prstGeom prst="rect">
            <a:avLst/>
          </a:prstGeom>
        </p:spPr>
      </p:pic>
      <p:pic>
        <p:nvPicPr>
          <p:cNvPr id="8" name="Picture 2" descr="avain-09.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37690" y="928360"/>
            <a:ext cx="424435" cy="637796"/>
          </a:xfrm>
          <a:prstGeom prst="rect">
            <a:avLst/>
          </a:prstGeom>
        </p:spPr>
      </p:pic>
      <p:pic>
        <p:nvPicPr>
          <p:cNvPr id="9" name="Picture 2" descr="avain-11.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431517" y="908720"/>
            <a:ext cx="424435" cy="637796"/>
          </a:xfrm>
          <a:prstGeom prst="rect">
            <a:avLst/>
          </a:prstGeom>
        </p:spPr>
      </p:pic>
      <p:pic>
        <p:nvPicPr>
          <p:cNvPr id="10" name="Picture 2" descr="avain-12.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780175" y="928360"/>
            <a:ext cx="424435" cy="637796"/>
          </a:xfrm>
          <a:prstGeom prst="rect">
            <a:avLst/>
          </a:prstGeom>
        </p:spPr>
      </p:pic>
      <p:sp>
        <p:nvSpPr>
          <p:cNvPr id="74" name="Suorakulmio 73"/>
          <p:cNvSpPr/>
          <p:nvPr/>
        </p:nvSpPr>
        <p:spPr>
          <a:xfrm>
            <a:off x="1666961" y="2132856"/>
            <a:ext cx="1147683" cy="3528392"/>
          </a:xfrm>
          <a:prstGeom prst="rect">
            <a:avLst/>
          </a:prstGeom>
          <a:solidFill>
            <a:schemeClr val="bg1"/>
          </a:solidFill>
          <a:ln w="25400" cmpd="dbl">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fi-FI" sz="700" b="1" dirty="0">
              <a:solidFill>
                <a:schemeClr val="tx1"/>
              </a:solidFill>
            </a:endParaRPr>
          </a:p>
          <a:p>
            <a:r>
              <a:rPr lang="en-GB" sz="700" b="1" dirty="0">
                <a:solidFill>
                  <a:srgbClr val="454545"/>
                </a:solidFill>
                <a:latin typeface="News Gothic MT"/>
              </a:rPr>
              <a:t>Hygiene education for addicts </a:t>
            </a:r>
          </a:p>
          <a:p>
            <a:endParaRPr lang="fi-FI" sz="700" b="1" dirty="0">
              <a:solidFill>
                <a:schemeClr val="tx1"/>
              </a:solidFill>
            </a:endParaRPr>
          </a:p>
          <a:p>
            <a:r>
              <a:rPr lang="en-GB" sz="700" b="1" dirty="0">
                <a:solidFill>
                  <a:srgbClr val="454545"/>
                </a:solidFill>
                <a:latin typeface="News Gothic MT"/>
              </a:rPr>
              <a:t>Mentors with personal experience</a:t>
            </a:r>
          </a:p>
          <a:p>
            <a:endParaRPr lang="fi-FI" sz="700" b="1" dirty="0">
              <a:solidFill>
                <a:schemeClr val="tx1"/>
              </a:solidFill>
            </a:endParaRPr>
          </a:p>
          <a:p>
            <a:r>
              <a:rPr lang="en-GB" sz="700" b="1" dirty="0">
                <a:solidFill>
                  <a:srgbClr val="454545"/>
                </a:solidFill>
                <a:latin typeface="News Gothic MT"/>
              </a:rPr>
              <a:t>Service continuums</a:t>
            </a:r>
          </a:p>
          <a:p>
            <a:endParaRPr lang="fi-FI" sz="700" b="1" dirty="0">
              <a:solidFill>
                <a:schemeClr val="tx1"/>
              </a:solidFill>
            </a:endParaRPr>
          </a:p>
          <a:p>
            <a:r>
              <a:rPr lang="en-GB" sz="700" b="1" dirty="0">
                <a:solidFill>
                  <a:srgbClr val="454545"/>
                </a:solidFill>
                <a:latin typeface="News Gothic MT"/>
              </a:rPr>
              <a:t>Substance abuse rehabilitation programmes</a:t>
            </a:r>
          </a:p>
          <a:p>
            <a:endParaRPr lang="fi-FI" sz="700" b="1" dirty="0">
              <a:solidFill>
                <a:schemeClr val="tx1"/>
              </a:solidFill>
            </a:endParaRPr>
          </a:p>
          <a:p>
            <a:r>
              <a:rPr lang="fi-FI" sz="700" b="1" dirty="0">
                <a:solidFill>
                  <a:schemeClr val="tx1"/>
                </a:solidFill>
              </a:rPr>
              <a:t>_____________________</a:t>
            </a:r>
          </a:p>
          <a:p>
            <a:endParaRPr lang="fi-FI" sz="700" b="1" dirty="0">
              <a:solidFill>
                <a:schemeClr val="tx1"/>
              </a:solidFill>
            </a:endParaRPr>
          </a:p>
          <a:p>
            <a:r>
              <a:rPr lang="en-GB" sz="700" b="1" dirty="0">
                <a:solidFill>
                  <a:srgbClr val="454545"/>
                </a:solidFill>
                <a:latin typeface="News Gothic MT"/>
              </a:rPr>
              <a:t>Digital services</a:t>
            </a:r>
          </a:p>
          <a:p>
            <a:endParaRPr lang="fi-FI" sz="700" b="1" dirty="0">
              <a:solidFill>
                <a:schemeClr val="tx1"/>
              </a:solidFill>
            </a:endParaRPr>
          </a:p>
          <a:p>
            <a:r>
              <a:rPr lang="en-GB" sz="700" b="1" dirty="0">
                <a:solidFill>
                  <a:srgbClr val="454545"/>
                </a:solidFill>
                <a:latin typeface="News Gothic MT"/>
              </a:rPr>
              <a:t>Individual work carried out by instructors / prison officers *</a:t>
            </a:r>
          </a:p>
          <a:p>
            <a:endParaRPr lang="fi-FI" sz="600" dirty="0">
              <a:solidFill>
                <a:schemeClr val="tx1"/>
              </a:solidFill>
            </a:endParaRPr>
          </a:p>
          <a:p>
            <a:endParaRPr lang="fi-FI" sz="600" dirty="0">
              <a:solidFill>
                <a:schemeClr val="tx1"/>
              </a:solidFill>
            </a:endParaRPr>
          </a:p>
        </p:txBody>
      </p:sp>
      <p:sp>
        <p:nvSpPr>
          <p:cNvPr id="75" name="Suorakulmio 74"/>
          <p:cNvSpPr/>
          <p:nvPr/>
        </p:nvSpPr>
        <p:spPr>
          <a:xfrm>
            <a:off x="2935597" y="2132857"/>
            <a:ext cx="1281393" cy="3528391"/>
          </a:xfrm>
          <a:prstGeom prst="rect">
            <a:avLst/>
          </a:prstGeom>
          <a:solidFill>
            <a:schemeClr val="bg1"/>
          </a:solidFill>
          <a:ln w="22225">
            <a:solidFill>
              <a:schemeClr val="accent6"/>
            </a:solidFill>
            <a:prstDash val="dashDot"/>
          </a:ln>
          <a:effectLst/>
        </p:spPr>
        <p:style>
          <a:lnRef idx="1">
            <a:schemeClr val="accent1"/>
          </a:lnRef>
          <a:fillRef idx="3">
            <a:schemeClr val="accent1"/>
          </a:fillRef>
          <a:effectRef idx="2">
            <a:schemeClr val="accent1"/>
          </a:effectRef>
          <a:fontRef idx="minor">
            <a:schemeClr val="lt1"/>
          </a:fontRef>
        </p:style>
        <p:txBody>
          <a:bodyPr lIns="90000" rIns="0" rtlCol="0" anchor="t"/>
          <a:lstStyle/>
          <a:p>
            <a:pPr fontAlgn="ctr"/>
            <a:endParaRPr lang="fi-FI" sz="700" b="1" dirty="0">
              <a:solidFill>
                <a:schemeClr val="dk1"/>
              </a:solidFill>
            </a:endParaRPr>
          </a:p>
          <a:p>
            <a:pPr fontAlgn="ctr"/>
            <a:r>
              <a:rPr lang="en-GB" sz="700" b="1" dirty="0">
                <a:solidFill>
                  <a:srgbClr val="454545"/>
                </a:solidFill>
                <a:latin typeface="News Gothic MT"/>
              </a:rPr>
              <a:t>Restorative mediation</a:t>
            </a:r>
          </a:p>
          <a:p>
            <a:pPr fontAlgn="ctr"/>
            <a:endParaRPr lang="fi-FI" sz="700" b="1" dirty="0">
              <a:solidFill>
                <a:schemeClr val="dk1"/>
              </a:solidFill>
            </a:endParaRPr>
          </a:p>
          <a:p>
            <a:pPr fontAlgn="ctr"/>
            <a:r>
              <a:rPr lang="en-GB" sz="700" b="1" dirty="0">
                <a:solidFill>
                  <a:srgbClr val="454545"/>
                </a:solidFill>
                <a:latin typeface="News Gothic MT"/>
              </a:rPr>
              <a:t>Programmes for managing self-esteem and social problems</a:t>
            </a:r>
          </a:p>
          <a:p>
            <a:pPr fontAlgn="ctr"/>
            <a:endParaRPr lang="fi-FI" sz="700" b="1" dirty="0">
              <a:solidFill>
                <a:schemeClr val="dk1"/>
              </a:solidFill>
            </a:endParaRPr>
          </a:p>
          <a:p>
            <a:pPr fontAlgn="ctr"/>
            <a:r>
              <a:rPr lang="en-GB" sz="700" b="1" dirty="0">
                <a:solidFill>
                  <a:srgbClr val="454545"/>
                </a:solidFill>
                <a:latin typeface="News Gothic MT"/>
              </a:rPr>
              <a:t>Programmes for managing violence and aggression</a:t>
            </a:r>
          </a:p>
          <a:p>
            <a:pPr fontAlgn="ctr"/>
            <a:endParaRPr lang="fi-FI" sz="700" b="1" dirty="0">
              <a:solidFill>
                <a:schemeClr val="dk1"/>
              </a:solidFill>
            </a:endParaRPr>
          </a:p>
          <a:p>
            <a:pPr fontAlgn="ctr"/>
            <a:r>
              <a:rPr lang="en-GB" sz="700" b="1" dirty="0">
                <a:solidFill>
                  <a:srgbClr val="454545"/>
                </a:solidFill>
                <a:latin typeface="News Gothic MT"/>
              </a:rPr>
              <a:t>Psychologist’s reception *</a:t>
            </a:r>
          </a:p>
          <a:p>
            <a:pPr fontAlgn="ctr"/>
            <a:endParaRPr lang="fi-FI" sz="700" b="1" dirty="0">
              <a:solidFill>
                <a:schemeClr val="dk1"/>
              </a:solidFill>
            </a:endParaRPr>
          </a:p>
          <a:p>
            <a:pPr fontAlgn="ctr"/>
            <a:r>
              <a:rPr lang="en-GB" sz="700" b="1" u="sng" dirty="0">
                <a:solidFill>
                  <a:srgbClr val="454545"/>
                </a:solidFill>
                <a:uFill>
                  <a:solidFill>
                    <a:srgbClr val="454545"/>
                  </a:solidFill>
                </a:uFill>
                <a:latin typeface="News Gothic MT"/>
              </a:rPr>
              <a:t>Prison chaplain’s reception *</a:t>
            </a:r>
          </a:p>
          <a:p>
            <a:pPr fontAlgn="ctr"/>
            <a:endParaRPr lang="fi-FI" sz="700" b="1" u="sng" dirty="0">
              <a:solidFill>
                <a:schemeClr val="dk1"/>
              </a:solidFill>
            </a:endParaRPr>
          </a:p>
          <a:p>
            <a:pPr fontAlgn="ctr"/>
            <a:r>
              <a:rPr lang="en-GB" sz="700" b="1" u="sng" dirty="0">
                <a:solidFill>
                  <a:srgbClr val="454545"/>
                </a:solidFill>
                <a:uFill>
                  <a:solidFill>
                    <a:srgbClr val="454545"/>
                  </a:solidFill>
                </a:uFill>
                <a:latin typeface="News Gothic MT"/>
              </a:rPr>
              <a:t>Right to practice one’s own religion *</a:t>
            </a:r>
          </a:p>
          <a:p>
            <a:pPr fontAlgn="ctr"/>
            <a:endParaRPr lang="fi-FI" sz="700" b="1" dirty="0">
              <a:solidFill>
                <a:schemeClr val="dk1"/>
              </a:solidFill>
            </a:endParaRPr>
          </a:p>
          <a:p>
            <a:pPr fontAlgn="ctr"/>
            <a:r>
              <a:rPr lang="en-GB" sz="700" b="1" dirty="0">
                <a:solidFill>
                  <a:srgbClr val="454545"/>
                </a:solidFill>
                <a:latin typeface="News Gothic MT"/>
              </a:rPr>
              <a:t>Creative activities</a:t>
            </a:r>
          </a:p>
          <a:p>
            <a:pPr fontAlgn="ctr"/>
            <a:endParaRPr lang="fi-FI" sz="700" b="1" u="sng" dirty="0">
              <a:solidFill>
                <a:schemeClr val="dk1"/>
              </a:solidFill>
            </a:endParaRPr>
          </a:p>
          <a:p>
            <a:pPr fontAlgn="ctr"/>
            <a:r>
              <a:rPr lang="fi-FI" sz="700" b="1" dirty="0">
                <a:solidFill>
                  <a:schemeClr val="tx1"/>
                </a:solidFill>
              </a:rPr>
              <a:t>_____________________</a:t>
            </a:r>
          </a:p>
          <a:p>
            <a:pPr fontAlgn="ctr"/>
            <a:endParaRPr lang="fi-FI" sz="700" b="1" u="sng" dirty="0">
              <a:solidFill>
                <a:schemeClr val="dk1"/>
              </a:solidFill>
            </a:endParaRPr>
          </a:p>
          <a:p>
            <a:pPr fontAlgn="ctr"/>
            <a:r>
              <a:rPr lang="en-GB" sz="700" b="1" dirty="0">
                <a:solidFill>
                  <a:srgbClr val="454545"/>
                </a:solidFill>
                <a:latin typeface="News Gothic MT"/>
              </a:rPr>
              <a:t>Individual work carried out by instructors / prison officers *</a:t>
            </a:r>
          </a:p>
          <a:p>
            <a:pPr fontAlgn="ctr"/>
            <a:endParaRPr lang="fi-FI" sz="700" dirty="0">
              <a:solidFill>
                <a:schemeClr val="dk1"/>
              </a:solidFill>
            </a:endParaRPr>
          </a:p>
        </p:txBody>
      </p:sp>
      <p:sp>
        <p:nvSpPr>
          <p:cNvPr id="76" name="Suorakulmio 75"/>
          <p:cNvSpPr/>
          <p:nvPr/>
        </p:nvSpPr>
        <p:spPr>
          <a:xfrm>
            <a:off x="4337941" y="2132857"/>
            <a:ext cx="1155114" cy="3528391"/>
          </a:xfrm>
          <a:prstGeom prst="rect">
            <a:avLst/>
          </a:prstGeom>
          <a:solidFill>
            <a:schemeClr val="bg1"/>
          </a:solidFill>
          <a:ln w="22225">
            <a:solidFill>
              <a:schemeClr val="accent5"/>
            </a:solidFill>
            <a:prstDash val="sysDot"/>
          </a:ln>
          <a:effectLst/>
        </p:spPr>
        <p:style>
          <a:lnRef idx="1">
            <a:schemeClr val="accent1"/>
          </a:lnRef>
          <a:fillRef idx="3">
            <a:schemeClr val="accent1"/>
          </a:fillRef>
          <a:effectRef idx="2">
            <a:schemeClr val="accent1"/>
          </a:effectRef>
          <a:fontRef idx="minor">
            <a:schemeClr val="lt1"/>
          </a:fontRef>
        </p:style>
        <p:txBody>
          <a:bodyPr rtlCol="0" anchor="t"/>
          <a:lstStyle/>
          <a:p>
            <a:pPr fontAlgn="ctr"/>
            <a:endParaRPr lang="fi-FI" sz="700" b="1" dirty="0">
              <a:solidFill>
                <a:schemeClr val="dk1"/>
              </a:solidFill>
            </a:endParaRPr>
          </a:p>
          <a:p>
            <a:pPr fontAlgn="ctr"/>
            <a:r>
              <a:rPr lang="en-GB" sz="700" b="1" dirty="0">
                <a:solidFill>
                  <a:srgbClr val="454545"/>
                </a:solidFill>
                <a:latin typeface="News Gothic MT"/>
              </a:rPr>
              <a:t>Teaching management of everyday finances</a:t>
            </a:r>
          </a:p>
          <a:p>
            <a:pPr fontAlgn="ctr"/>
            <a:endParaRPr lang="fi-FI" sz="700" b="1" dirty="0">
              <a:solidFill>
                <a:schemeClr val="dk1"/>
              </a:solidFill>
            </a:endParaRPr>
          </a:p>
          <a:p>
            <a:pPr fontAlgn="ctr"/>
            <a:r>
              <a:rPr lang="en-GB" sz="700" b="1" dirty="0">
                <a:solidFill>
                  <a:srgbClr val="454545"/>
                </a:solidFill>
                <a:latin typeface="News Gothic MT"/>
              </a:rPr>
              <a:t>Learning social skills and mediation skills</a:t>
            </a:r>
          </a:p>
          <a:p>
            <a:pPr fontAlgn="ctr"/>
            <a:endParaRPr lang="fi-FI" sz="700" b="1" dirty="0">
              <a:solidFill>
                <a:schemeClr val="tx1"/>
              </a:solidFill>
            </a:endParaRPr>
          </a:p>
          <a:p>
            <a:pPr fontAlgn="ctr"/>
            <a:r>
              <a:rPr lang="en-GB" sz="700" b="1" dirty="0">
                <a:solidFill>
                  <a:srgbClr val="454545"/>
                </a:solidFill>
                <a:latin typeface="News Gothic MT"/>
              </a:rPr>
              <a:t>Learning </a:t>
            </a:r>
            <a:r>
              <a:rPr lang="en-GB" sz="800" b="1" dirty="0">
                <a:solidFill>
                  <a:srgbClr val="454545"/>
                </a:solidFill>
                <a:latin typeface="News Gothic MT"/>
              </a:rPr>
              <a:t>cultural</a:t>
            </a:r>
            <a:r>
              <a:rPr lang="en-GB" sz="700" b="1" dirty="0">
                <a:solidFill>
                  <a:srgbClr val="454545"/>
                </a:solidFill>
                <a:latin typeface="News Gothic MT"/>
              </a:rPr>
              <a:t> skills</a:t>
            </a:r>
          </a:p>
          <a:p>
            <a:pPr fontAlgn="ctr"/>
            <a:endParaRPr lang="fi-FI" sz="700" b="1" dirty="0">
              <a:solidFill>
                <a:schemeClr val="tx1"/>
              </a:solidFill>
            </a:endParaRPr>
          </a:p>
          <a:p>
            <a:pPr fontAlgn="ctr"/>
            <a:r>
              <a:rPr lang="fi-FI" sz="700" b="1" dirty="0">
                <a:solidFill>
                  <a:schemeClr val="tx1"/>
                </a:solidFill>
              </a:rPr>
              <a:t>_____________________</a:t>
            </a:r>
          </a:p>
          <a:p>
            <a:pPr fontAlgn="ctr"/>
            <a:endParaRPr lang="fi-FI" sz="700" b="1" dirty="0">
              <a:solidFill>
                <a:schemeClr val="dk1"/>
              </a:solidFill>
            </a:endParaRPr>
          </a:p>
          <a:p>
            <a:pPr fontAlgn="ctr"/>
            <a:r>
              <a:rPr lang="en-GB" sz="700" b="1" u="sng" dirty="0">
                <a:solidFill>
                  <a:srgbClr val="454545"/>
                </a:solidFill>
                <a:uFill>
                  <a:solidFill>
                    <a:srgbClr val="454545"/>
                  </a:solidFill>
                </a:uFill>
                <a:latin typeface="News Gothic MT"/>
              </a:rPr>
              <a:t>Management of social matters (social welfare)</a:t>
            </a:r>
            <a:r>
              <a:rPr lang="en-GB" sz="700" b="1" dirty="0">
                <a:solidFill>
                  <a:srgbClr val="454545"/>
                </a:solidFill>
                <a:latin typeface="News Gothic MT"/>
              </a:rPr>
              <a:t> *</a:t>
            </a:r>
          </a:p>
          <a:p>
            <a:pPr fontAlgn="ctr"/>
            <a:endParaRPr lang="fi-FI" sz="700" b="1" dirty="0">
              <a:solidFill>
                <a:schemeClr val="dk1"/>
              </a:solidFill>
            </a:endParaRPr>
          </a:p>
          <a:p>
            <a:pPr fontAlgn="ctr"/>
            <a:r>
              <a:rPr lang="en-GB" sz="700" b="1" dirty="0">
                <a:solidFill>
                  <a:srgbClr val="454545"/>
                </a:solidFill>
                <a:latin typeface="News Gothic MT"/>
              </a:rPr>
              <a:t>Cooking skills for prisoners</a:t>
            </a:r>
          </a:p>
          <a:p>
            <a:pPr fontAlgn="ctr"/>
            <a:endParaRPr lang="fi-FI" sz="700" b="1" dirty="0">
              <a:solidFill>
                <a:schemeClr val="dk1"/>
              </a:solidFill>
            </a:endParaRPr>
          </a:p>
          <a:p>
            <a:pPr fontAlgn="ctr"/>
            <a:r>
              <a:rPr lang="en-GB" sz="700" b="1" dirty="0">
                <a:solidFill>
                  <a:srgbClr val="454545"/>
                </a:solidFill>
                <a:latin typeface="News Gothic MT"/>
              </a:rPr>
              <a:t>Outdoor work / Green care</a:t>
            </a:r>
          </a:p>
          <a:p>
            <a:pPr fontAlgn="ctr"/>
            <a:endParaRPr lang="fi-FI" sz="700" b="1" dirty="0">
              <a:solidFill>
                <a:schemeClr val="dk1"/>
              </a:solidFill>
            </a:endParaRPr>
          </a:p>
          <a:p>
            <a:pPr fontAlgn="ctr"/>
            <a:r>
              <a:rPr lang="en-GB" sz="700" b="1" dirty="0">
                <a:solidFill>
                  <a:srgbClr val="454545"/>
                </a:solidFill>
                <a:latin typeface="News Gothic MT"/>
              </a:rPr>
              <a:t>Teaching digital skills</a:t>
            </a:r>
          </a:p>
          <a:p>
            <a:pPr fontAlgn="ctr"/>
            <a:endParaRPr lang="fi-FI" sz="700" b="1" dirty="0">
              <a:solidFill>
                <a:schemeClr val="dk1"/>
              </a:solidFill>
            </a:endParaRPr>
          </a:p>
          <a:p>
            <a:pPr fontAlgn="ctr"/>
            <a:r>
              <a:rPr lang="en-GB" sz="700" b="1" dirty="0">
                <a:solidFill>
                  <a:srgbClr val="454545"/>
                </a:solidFill>
                <a:latin typeface="News Gothic MT"/>
              </a:rPr>
              <a:t>Informal activities arranged by the staff in the wards *</a:t>
            </a:r>
          </a:p>
          <a:p>
            <a:pPr fontAlgn="ctr"/>
            <a:endParaRPr lang="fi-FI" sz="700" b="1" dirty="0">
              <a:solidFill>
                <a:schemeClr val="dk1"/>
              </a:solidFill>
            </a:endParaRPr>
          </a:p>
          <a:p>
            <a:pPr fontAlgn="ctr"/>
            <a:r>
              <a:rPr lang="en-GB" sz="700" b="1" dirty="0">
                <a:solidFill>
                  <a:srgbClr val="454545"/>
                </a:solidFill>
                <a:latin typeface="News Gothic MT"/>
              </a:rPr>
              <a:t>Individual work carried out by instructors / prison officers *</a:t>
            </a:r>
          </a:p>
          <a:p>
            <a:pPr fontAlgn="ctr"/>
            <a:endParaRPr lang="fi-FI" sz="700" dirty="0">
              <a:solidFill>
                <a:schemeClr val="dk1"/>
              </a:solidFill>
            </a:endParaRPr>
          </a:p>
        </p:txBody>
      </p:sp>
      <p:sp>
        <p:nvSpPr>
          <p:cNvPr id="78" name="Suorakulmio 77"/>
          <p:cNvSpPr/>
          <p:nvPr/>
        </p:nvSpPr>
        <p:spPr>
          <a:xfrm>
            <a:off x="5614009" y="2132857"/>
            <a:ext cx="1143939" cy="3528391"/>
          </a:xfrm>
          <a:prstGeom prst="rect">
            <a:avLst/>
          </a:prstGeom>
          <a:solidFill>
            <a:schemeClr val="bg1"/>
          </a:solidFill>
          <a:ln w="19050" cmpd="sng">
            <a:solidFill>
              <a:srgbClr val="0070C0"/>
            </a:solidFill>
            <a:prstDash val="lgDash"/>
          </a:ln>
          <a:effectLst/>
        </p:spPr>
        <p:style>
          <a:lnRef idx="1">
            <a:schemeClr val="accent1"/>
          </a:lnRef>
          <a:fillRef idx="3">
            <a:schemeClr val="accent1"/>
          </a:fillRef>
          <a:effectRef idx="2">
            <a:schemeClr val="accent1"/>
          </a:effectRef>
          <a:fontRef idx="minor">
            <a:schemeClr val="lt1"/>
          </a:fontRef>
        </p:style>
        <p:txBody>
          <a:bodyPr lIns="90000" rIns="0" rtlCol="0" anchor="t"/>
          <a:lstStyle/>
          <a:p>
            <a:pPr fontAlgn="ctr"/>
            <a:endParaRPr lang="fi-FI" sz="700" b="1" dirty="0">
              <a:solidFill>
                <a:schemeClr val="dk1"/>
              </a:solidFill>
            </a:endParaRPr>
          </a:p>
          <a:p>
            <a:pPr fontAlgn="ctr"/>
            <a:r>
              <a:rPr lang="en-GB" sz="700" b="1" u="sng" dirty="0">
                <a:solidFill>
                  <a:srgbClr val="454545"/>
                </a:solidFill>
                <a:uFill>
                  <a:solidFill>
                    <a:srgbClr val="454545"/>
                  </a:solidFill>
                </a:uFill>
                <a:latin typeface="News Gothic MT"/>
              </a:rPr>
              <a:t>Basic education</a:t>
            </a:r>
          </a:p>
          <a:p>
            <a:pPr fontAlgn="ctr"/>
            <a:endParaRPr lang="fi-FI" sz="700" b="1" u="sng" dirty="0">
              <a:solidFill>
                <a:schemeClr val="dk1"/>
              </a:solidFill>
            </a:endParaRPr>
          </a:p>
          <a:p>
            <a:pPr fontAlgn="ctr"/>
            <a:r>
              <a:rPr lang="en-GB" sz="700" b="1" dirty="0">
                <a:solidFill>
                  <a:srgbClr val="454545"/>
                </a:solidFill>
                <a:latin typeface="News Gothic MT"/>
              </a:rPr>
              <a:t>Preparatory education for vocational training *</a:t>
            </a:r>
          </a:p>
          <a:p>
            <a:pPr fontAlgn="ctr"/>
            <a:endParaRPr lang="fi-FI" sz="700" b="1" u="sng" dirty="0">
              <a:solidFill>
                <a:schemeClr val="dk1"/>
              </a:solidFill>
            </a:endParaRPr>
          </a:p>
          <a:p>
            <a:pPr fontAlgn="ctr"/>
            <a:r>
              <a:rPr lang="en-GB" sz="700" b="1" u="sng" dirty="0">
                <a:solidFill>
                  <a:srgbClr val="454545"/>
                </a:solidFill>
                <a:uFill>
                  <a:solidFill>
                    <a:srgbClr val="454545"/>
                  </a:solidFill>
                </a:uFill>
                <a:latin typeface="News Gothic MT"/>
              </a:rPr>
              <a:t>General upper secondary education *</a:t>
            </a:r>
          </a:p>
          <a:p>
            <a:pPr fontAlgn="ctr"/>
            <a:r>
              <a:rPr lang="en-GB" sz="700" b="1" dirty="0">
                <a:solidFill>
                  <a:srgbClr val="454545"/>
                </a:solidFill>
                <a:latin typeface="News Gothic MT"/>
              </a:rPr>
              <a:t>Higher education </a:t>
            </a:r>
          </a:p>
          <a:p>
            <a:pPr fontAlgn="ctr"/>
            <a:endParaRPr lang="fi-FI" sz="700" b="1" u="sng" dirty="0">
              <a:solidFill>
                <a:schemeClr val="dk1"/>
              </a:solidFill>
            </a:endParaRPr>
          </a:p>
          <a:p>
            <a:pPr fontAlgn="ctr"/>
            <a:r>
              <a:rPr lang="en-GB" sz="700" b="1" u="sng" dirty="0">
                <a:solidFill>
                  <a:srgbClr val="454545"/>
                </a:solidFill>
                <a:uFill>
                  <a:solidFill>
                    <a:srgbClr val="454545"/>
                  </a:solidFill>
                </a:uFill>
                <a:latin typeface="News Gothic MT"/>
              </a:rPr>
              <a:t>Vocational education connected to work activities</a:t>
            </a:r>
          </a:p>
          <a:p>
            <a:pPr marL="96838" indent="-96838">
              <a:buFont typeface="Arial" panose="020B0604020202020204" pitchFamily="34" charset="0"/>
              <a:buChar char="•"/>
            </a:pPr>
            <a:r>
              <a:rPr lang="en-GB" sz="600" b="1" i="1" dirty="0">
                <a:solidFill>
                  <a:srgbClr val="454545"/>
                </a:solidFill>
                <a:latin typeface="News Gothic MT"/>
              </a:rPr>
              <a:t>Cafeteria/catering</a:t>
            </a:r>
          </a:p>
          <a:p>
            <a:pPr marL="96838" indent="-96838">
              <a:buFont typeface="Arial" panose="020B0604020202020204" pitchFamily="34" charset="0"/>
              <a:buChar char="•"/>
            </a:pPr>
            <a:r>
              <a:rPr lang="en-GB" sz="600" b="1" i="1" dirty="0">
                <a:solidFill>
                  <a:srgbClr val="454545"/>
                </a:solidFill>
                <a:latin typeface="News Gothic MT"/>
              </a:rPr>
              <a:t>Well-being (sports/massage)</a:t>
            </a:r>
          </a:p>
          <a:p>
            <a:pPr marL="96838" indent="-96838">
              <a:buFont typeface="Arial" panose="020B0604020202020204" pitchFamily="34" charset="0"/>
              <a:buChar char="•"/>
            </a:pPr>
            <a:r>
              <a:rPr lang="en-GB" sz="600" b="1" i="1" dirty="0">
                <a:solidFill>
                  <a:srgbClr val="454545"/>
                </a:solidFill>
                <a:latin typeface="News Gothic MT"/>
              </a:rPr>
              <a:t>Property maintenance, cleaning and landscaping</a:t>
            </a:r>
          </a:p>
          <a:p>
            <a:pPr marL="96838" indent="-96838">
              <a:buFont typeface="Arial" panose="020B0604020202020204" pitchFamily="34" charset="0"/>
              <a:buChar char="•"/>
            </a:pPr>
            <a:r>
              <a:rPr lang="en-GB" sz="600" b="1" i="1" dirty="0">
                <a:solidFill>
                  <a:srgbClr val="454545"/>
                </a:solidFill>
                <a:latin typeface="News Gothic MT"/>
              </a:rPr>
              <a:t>Entrepreneurship education  linked to vocational training</a:t>
            </a:r>
          </a:p>
          <a:p>
            <a:pPr fontAlgn="ctr"/>
            <a:endParaRPr lang="fi-FI" sz="700" b="1" dirty="0">
              <a:solidFill>
                <a:schemeClr val="dk1"/>
              </a:solidFill>
            </a:endParaRPr>
          </a:p>
          <a:p>
            <a:pPr fontAlgn="ctr"/>
            <a:r>
              <a:rPr lang="en-GB" sz="700" b="1" dirty="0">
                <a:solidFill>
                  <a:srgbClr val="454545"/>
                </a:solidFill>
                <a:latin typeface="News Gothic MT"/>
              </a:rPr>
              <a:t>Music education and instruction *</a:t>
            </a:r>
          </a:p>
          <a:p>
            <a:pPr fontAlgn="ctr"/>
            <a:endParaRPr lang="fi-FI" sz="700" b="1" dirty="0">
              <a:solidFill>
                <a:schemeClr val="dk1"/>
              </a:solidFill>
            </a:endParaRPr>
          </a:p>
          <a:p>
            <a:pPr fontAlgn="ctr"/>
            <a:r>
              <a:rPr lang="en-GB" sz="700" b="1" dirty="0">
                <a:solidFill>
                  <a:srgbClr val="454545"/>
                </a:solidFill>
                <a:latin typeface="News Gothic MT"/>
              </a:rPr>
              <a:t>Pop-up workshops</a:t>
            </a:r>
          </a:p>
          <a:p>
            <a:pPr fontAlgn="ctr"/>
            <a:endParaRPr lang="fi-FI" sz="700" b="1" dirty="0">
              <a:solidFill>
                <a:schemeClr val="dk1"/>
              </a:solidFill>
            </a:endParaRPr>
          </a:p>
          <a:p>
            <a:pPr fontAlgn="ctr"/>
            <a:r>
              <a:rPr lang="en-GB" sz="700" b="1" dirty="0">
                <a:solidFill>
                  <a:srgbClr val="454545"/>
                </a:solidFill>
                <a:latin typeface="News Gothic MT"/>
              </a:rPr>
              <a:t>Adult education (e.g. languages, Finnish for foreigners, ICT, arts)</a:t>
            </a:r>
          </a:p>
          <a:p>
            <a:pPr fontAlgn="ctr"/>
            <a:r>
              <a:rPr lang="fi-FI" sz="700" b="1" dirty="0">
                <a:solidFill>
                  <a:schemeClr val="tx1"/>
                </a:solidFill>
              </a:rPr>
              <a:t>_____________________</a:t>
            </a:r>
          </a:p>
          <a:p>
            <a:pPr fontAlgn="ctr"/>
            <a:endParaRPr lang="fi-FI" sz="700" b="1" u="sng" dirty="0">
              <a:solidFill>
                <a:schemeClr val="dk1"/>
              </a:solidFill>
            </a:endParaRPr>
          </a:p>
          <a:p>
            <a:pPr fontAlgn="ctr"/>
            <a:r>
              <a:rPr lang="en-GB" sz="700" b="1" u="sng" dirty="0">
                <a:solidFill>
                  <a:srgbClr val="454545"/>
                </a:solidFill>
                <a:uFill>
                  <a:solidFill>
                    <a:srgbClr val="454545"/>
                  </a:solidFill>
                </a:uFill>
                <a:latin typeface="News Gothic MT"/>
              </a:rPr>
              <a:t>Library *</a:t>
            </a:r>
          </a:p>
        </p:txBody>
      </p:sp>
      <p:sp>
        <p:nvSpPr>
          <p:cNvPr id="79" name="Suorakulmio 78"/>
          <p:cNvSpPr/>
          <p:nvPr/>
        </p:nvSpPr>
        <p:spPr>
          <a:xfrm>
            <a:off x="6884339" y="2132857"/>
            <a:ext cx="1156335" cy="3528391"/>
          </a:xfrm>
          <a:prstGeom prst="rect">
            <a:avLst/>
          </a:prstGeom>
          <a:solidFill>
            <a:schemeClr val="bg1"/>
          </a:solidFill>
          <a:ln w="254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fi-FI" sz="700" u="sng" dirty="0">
              <a:solidFill>
                <a:schemeClr val="tx1"/>
              </a:solidFill>
            </a:endParaRPr>
          </a:p>
          <a:p>
            <a:r>
              <a:rPr lang="en-GB" sz="700" b="1" u="sng" dirty="0">
                <a:solidFill>
                  <a:srgbClr val="454545"/>
                </a:solidFill>
                <a:uFill>
                  <a:solidFill>
                    <a:srgbClr val="454545"/>
                  </a:solidFill>
                </a:uFill>
                <a:latin typeface="News Gothic MT"/>
              </a:rPr>
              <a:t>Arrival check (part of sentence plan)</a:t>
            </a:r>
          </a:p>
          <a:p>
            <a:endParaRPr lang="en-GB" sz="700" b="1" u="sng" dirty="0">
              <a:solidFill>
                <a:srgbClr val="454545"/>
              </a:solidFill>
              <a:uFill>
                <a:solidFill>
                  <a:srgbClr val="454545"/>
                </a:solidFill>
              </a:uFill>
              <a:latin typeface="News Gothic MT"/>
            </a:endParaRPr>
          </a:p>
          <a:p>
            <a:r>
              <a:rPr lang="en-GB" sz="700" b="1" dirty="0">
                <a:solidFill>
                  <a:srgbClr val="454545"/>
                </a:solidFill>
                <a:uFill>
                  <a:solidFill>
                    <a:srgbClr val="454545"/>
                  </a:solidFill>
                </a:uFill>
                <a:latin typeface="News Gothic MT"/>
              </a:rPr>
              <a:t>Health check-up prior to release </a:t>
            </a:r>
          </a:p>
          <a:p>
            <a:endParaRPr lang="fi-FI" sz="700" b="1" u="sng" dirty="0">
              <a:solidFill>
                <a:schemeClr val="tx1"/>
              </a:solidFill>
            </a:endParaRPr>
          </a:p>
          <a:p>
            <a:r>
              <a:rPr lang="en-GB" sz="700" b="1" dirty="0">
                <a:solidFill>
                  <a:srgbClr val="454545"/>
                </a:solidFill>
                <a:latin typeface="News Gothic MT"/>
              </a:rPr>
              <a:t>Group exercise and sports with instructor *</a:t>
            </a:r>
          </a:p>
          <a:p>
            <a:endParaRPr lang="fi-FI" sz="700" b="1" u="sng" dirty="0">
              <a:solidFill>
                <a:schemeClr val="tx1"/>
              </a:solidFill>
            </a:endParaRPr>
          </a:p>
          <a:p>
            <a:r>
              <a:rPr lang="en-GB" sz="700" b="1" dirty="0">
                <a:solidFill>
                  <a:srgbClr val="454545"/>
                </a:solidFill>
                <a:latin typeface="News Gothic MT"/>
              </a:rPr>
              <a:t>Health education</a:t>
            </a:r>
          </a:p>
          <a:p>
            <a:endParaRPr lang="en-GB" sz="700" b="1" dirty="0">
              <a:solidFill>
                <a:srgbClr val="454545"/>
              </a:solidFill>
              <a:latin typeface="News Gothic MT"/>
            </a:endParaRPr>
          </a:p>
          <a:p>
            <a:r>
              <a:rPr lang="en-GB" sz="700" b="1" u="sng" dirty="0">
                <a:solidFill>
                  <a:srgbClr val="454545"/>
                </a:solidFill>
                <a:latin typeface="News Gothic MT"/>
              </a:rPr>
              <a:t>Medical care </a:t>
            </a:r>
          </a:p>
          <a:p>
            <a:endParaRPr lang="en-GB" sz="700" b="1" u="sng" dirty="0">
              <a:solidFill>
                <a:srgbClr val="454545"/>
              </a:solidFill>
              <a:latin typeface="News Gothic MT"/>
            </a:endParaRPr>
          </a:p>
          <a:p>
            <a:r>
              <a:rPr lang="en-GB" sz="700" b="1" u="sng" dirty="0">
                <a:solidFill>
                  <a:srgbClr val="454545"/>
                </a:solidFill>
                <a:latin typeface="News Gothic MT"/>
              </a:rPr>
              <a:t>Mental health care</a:t>
            </a:r>
          </a:p>
          <a:p>
            <a:endParaRPr lang="fi-FI" sz="700" b="1" u="sng" dirty="0">
              <a:solidFill>
                <a:schemeClr val="tx1"/>
              </a:solidFill>
            </a:endParaRPr>
          </a:p>
          <a:p>
            <a:r>
              <a:rPr lang="en-GB" sz="700" b="1" u="sng" dirty="0">
                <a:solidFill>
                  <a:srgbClr val="454545"/>
                </a:solidFill>
                <a:uFill>
                  <a:solidFill>
                    <a:srgbClr val="454545"/>
                  </a:solidFill>
                </a:uFill>
                <a:latin typeface="News Gothic MT"/>
              </a:rPr>
              <a:t>Dental care</a:t>
            </a:r>
          </a:p>
          <a:p>
            <a:endParaRPr lang="fi-FI" sz="700" b="1" dirty="0">
              <a:solidFill>
                <a:schemeClr val="tx1"/>
              </a:solidFill>
            </a:endParaRPr>
          </a:p>
          <a:p>
            <a:r>
              <a:rPr lang="fi-FI" sz="700" b="1" dirty="0">
                <a:solidFill>
                  <a:schemeClr val="tx1"/>
                </a:solidFill>
              </a:rPr>
              <a:t>_____________________</a:t>
            </a:r>
          </a:p>
          <a:p>
            <a:endParaRPr lang="fi-FI" sz="700" b="1" dirty="0">
              <a:solidFill>
                <a:schemeClr val="tx1"/>
              </a:solidFill>
            </a:endParaRPr>
          </a:p>
          <a:p>
            <a:r>
              <a:rPr lang="en-GB" sz="700" b="1" dirty="0">
                <a:solidFill>
                  <a:srgbClr val="454545"/>
                </a:solidFill>
                <a:latin typeface="News Gothic MT"/>
              </a:rPr>
              <a:t>Outdoor exercise *</a:t>
            </a:r>
          </a:p>
          <a:p>
            <a:endParaRPr lang="fi-FI" sz="700" b="1" dirty="0">
              <a:solidFill>
                <a:schemeClr val="tx1"/>
              </a:solidFill>
            </a:endParaRPr>
          </a:p>
          <a:p>
            <a:r>
              <a:rPr lang="en-GB" sz="700" b="1" dirty="0">
                <a:solidFill>
                  <a:srgbClr val="454545"/>
                </a:solidFill>
                <a:latin typeface="News Gothic MT"/>
              </a:rPr>
              <a:t>Gym *</a:t>
            </a:r>
          </a:p>
          <a:p>
            <a:endParaRPr lang="fi-FI" sz="700" b="1" dirty="0">
              <a:solidFill>
                <a:schemeClr val="tx1"/>
              </a:solidFill>
            </a:endParaRPr>
          </a:p>
          <a:p>
            <a:r>
              <a:rPr lang="en-GB" sz="700" b="1" dirty="0">
                <a:solidFill>
                  <a:srgbClr val="454545"/>
                </a:solidFill>
                <a:latin typeface="News Gothic MT"/>
              </a:rPr>
              <a:t>Individual work carried out by instructors / prison officers *</a:t>
            </a:r>
          </a:p>
          <a:p>
            <a:endParaRPr lang="fi-FI" sz="700" dirty="0">
              <a:solidFill>
                <a:schemeClr val="tx1"/>
              </a:solidFill>
            </a:endParaRPr>
          </a:p>
        </p:txBody>
      </p:sp>
      <p:sp>
        <p:nvSpPr>
          <p:cNvPr id="80" name="Suorakulmio 79"/>
          <p:cNvSpPr/>
          <p:nvPr/>
        </p:nvSpPr>
        <p:spPr>
          <a:xfrm>
            <a:off x="8161625" y="2132857"/>
            <a:ext cx="1153782" cy="3528391"/>
          </a:xfrm>
          <a:prstGeom prst="rect">
            <a:avLst/>
          </a:prstGeom>
          <a:solidFill>
            <a:schemeClr val="bg1"/>
          </a:solidFill>
          <a:ln w="22225" cmpd="thickThi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lstStyle/>
          <a:p>
            <a:pPr fontAlgn="ctr"/>
            <a:endParaRPr lang="fi-FI" sz="700" b="1" u="sng" dirty="0">
              <a:solidFill>
                <a:schemeClr val="dk1"/>
              </a:solidFill>
            </a:endParaRPr>
          </a:p>
          <a:p>
            <a:pPr fontAlgn="ctr"/>
            <a:r>
              <a:rPr lang="en-GB" sz="700" b="1" dirty="0">
                <a:solidFill>
                  <a:srgbClr val="454545"/>
                </a:solidFill>
                <a:latin typeface="News Gothic MT"/>
              </a:rPr>
              <a:t>Current situation and planning of individual work based on networks </a:t>
            </a:r>
          </a:p>
          <a:p>
            <a:endParaRPr lang="fi-FI" sz="700" b="1" dirty="0">
              <a:solidFill>
                <a:schemeClr val="tx1"/>
              </a:solidFill>
            </a:endParaRPr>
          </a:p>
          <a:p>
            <a:r>
              <a:rPr lang="en-GB" sz="700" b="1" u="sng" dirty="0">
                <a:solidFill>
                  <a:srgbClr val="454545"/>
                </a:solidFill>
                <a:uFill>
                  <a:solidFill>
                    <a:srgbClr val="454545"/>
                  </a:solidFill>
                </a:uFill>
                <a:latin typeface="News Gothic MT"/>
              </a:rPr>
              <a:t>Different types of visits </a:t>
            </a:r>
          </a:p>
          <a:p>
            <a:endParaRPr lang="fi-FI" sz="700" b="1" dirty="0">
              <a:solidFill>
                <a:schemeClr val="tx1"/>
              </a:solidFill>
            </a:endParaRPr>
          </a:p>
          <a:p>
            <a:r>
              <a:rPr lang="en-GB" sz="700" b="1" dirty="0">
                <a:solidFill>
                  <a:srgbClr val="454545"/>
                </a:solidFill>
                <a:latin typeface="News Gothic MT"/>
              </a:rPr>
              <a:t>Family camps</a:t>
            </a:r>
          </a:p>
          <a:p>
            <a:endParaRPr lang="fi-FI" sz="700" b="1" dirty="0">
              <a:solidFill>
                <a:schemeClr val="tx1"/>
              </a:solidFill>
            </a:endParaRPr>
          </a:p>
          <a:p>
            <a:r>
              <a:rPr lang="fi-FI" sz="700" b="1" dirty="0">
                <a:solidFill>
                  <a:schemeClr val="tx1"/>
                </a:solidFill>
              </a:rPr>
              <a:t>_____________________</a:t>
            </a:r>
          </a:p>
          <a:p>
            <a:pPr fontAlgn="ctr"/>
            <a:endParaRPr lang="fi-FI" sz="700" b="1" u="sng" dirty="0">
              <a:solidFill>
                <a:schemeClr val="dk1"/>
              </a:solidFill>
            </a:endParaRPr>
          </a:p>
          <a:p>
            <a:pPr fontAlgn="ctr"/>
            <a:r>
              <a:rPr lang="en-GB" sz="700" b="1" dirty="0">
                <a:solidFill>
                  <a:srgbClr val="454545"/>
                </a:solidFill>
                <a:latin typeface="News Gothic MT"/>
              </a:rPr>
              <a:t>Other communication with family and close people</a:t>
            </a:r>
          </a:p>
          <a:p>
            <a:pPr fontAlgn="ctr"/>
            <a:endParaRPr lang="fi-FI" sz="700" b="1" dirty="0">
              <a:solidFill>
                <a:schemeClr val="dk1"/>
              </a:solidFill>
            </a:endParaRPr>
          </a:p>
          <a:p>
            <a:pPr fontAlgn="ctr"/>
            <a:r>
              <a:rPr lang="en-GB" sz="700" b="1" dirty="0">
                <a:solidFill>
                  <a:srgbClr val="454545"/>
                </a:solidFill>
                <a:latin typeface="News Gothic MT"/>
              </a:rPr>
              <a:t>Individual work carried out by instructors / prison officers *</a:t>
            </a:r>
          </a:p>
          <a:p>
            <a:pPr fontAlgn="ctr"/>
            <a:endParaRPr lang="fi-FI" sz="700" dirty="0">
              <a:solidFill>
                <a:schemeClr val="dk1"/>
              </a:solidFill>
            </a:endParaRPr>
          </a:p>
        </p:txBody>
      </p:sp>
      <p:sp>
        <p:nvSpPr>
          <p:cNvPr id="81" name="Suorakulmio 80"/>
          <p:cNvSpPr/>
          <p:nvPr/>
        </p:nvSpPr>
        <p:spPr>
          <a:xfrm>
            <a:off x="9436360" y="2132856"/>
            <a:ext cx="1153782" cy="3528392"/>
          </a:xfrm>
          <a:prstGeom prst="rect">
            <a:avLst/>
          </a:prstGeom>
          <a:solidFill>
            <a:schemeClr val="bg1"/>
          </a:solidFill>
          <a:ln w="25400" cmpd="sng">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endParaRPr lang="fi-FI" sz="700" b="1" dirty="0">
              <a:solidFill>
                <a:schemeClr val="tx1"/>
              </a:solidFill>
            </a:endParaRPr>
          </a:p>
          <a:p>
            <a:r>
              <a:rPr lang="en-GB" sz="700" b="1" dirty="0">
                <a:solidFill>
                  <a:srgbClr val="454545"/>
                </a:solidFill>
                <a:latin typeface="News Gothic MT"/>
              </a:rPr>
              <a:t>Peer-support for those motivated to desist from crime</a:t>
            </a:r>
          </a:p>
          <a:p>
            <a:endParaRPr lang="fi-FI" sz="700" b="1" dirty="0">
              <a:solidFill>
                <a:schemeClr val="tx1"/>
              </a:solidFill>
            </a:endParaRPr>
          </a:p>
          <a:p>
            <a:r>
              <a:rPr lang="en-GB" sz="700" b="1" dirty="0">
                <a:solidFill>
                  <a:srgbClr val="454545"/>
                </a:solidFill>
                <a:latin typeface="News Gothic MT"/>
              </a:rPr>
              <a:t>Case management and providing information about services provided by society *</a:t>
            </a:r>
          </a:p>
          <a:p>
            <a:endParaRPr lang="fi-FI" sz="700" b="1" dirty="0">
              <a:solidFill>
                <a:schemeClr val="tx1"/>
              </a:solidFill>
            </a:endParaRPr>
          </a:p>
          <a:p>
            <a:r>
              <a:rPr lang="en-GB" sz="700" b="1" dirty="0">
                <a:solidFill>
                  <a:srgbClr val="454545"/>
                </a:solidFill>
                <a:latin typeface="News Gothic MT"/>
              </a:rPr>
              <a:t>Preventing homelessness *</a:t>
            </a:r>
          </a:p>
          <a:p>
            <a:endParaRPr lang="fi-FI" sz="700" dirty="0">
              <a:solidFill>
                <a:schemeClr val="tx1"/>
              </a:solidFill>
            </a:endParaRPr>
          </a:p>
        </p:txBody>
      </p:sp>
      <p:sp>
        <p:nvSpPr>
          <p:cNvPr id="21" name="Pyöristetty suorakulmio 20"/>
          <p:cNvSpPr/>
          <p:nvPr/>
        </p:nvSpPr>
        <p:spPr>
          <a:xfrm>
            <a:off x="1666961" y="5703032"/>
            <a:ext cx="8923183" cy="34024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900" b="1">
                <a:solidFill>
                  <a:srgbClr val="FFFFFF"/>
                </a:solidFill>
                <a:latin typeface="News Gothic MT"/>
              </a:rPr>
              <a:t>Safe and rehabilitative environment. Professional interaction with respect for human dignity.</a:t>
            </a:r>
          </a:p>
        </p:txBody>
      </p:sp>
      <p:sp>
        <p:nvSpPr>
          <p:cNvPr id="20" name="Suorakulmio 19"/>
          <p:cNvSpPr/>
          <p:nvPr/>
        </p:nvSpPr>
        <p:spPr>
          <a:xfrm>
            <a:off x="8976321" y="6381328"/>
            <a:ext cx="1432199"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2" name="Suorakulmio 21"/>
          <p:cNvSpPr/>
          <p:nvPr/>
        </p:nvSpPr>
        <p:spPr>
          <a:xfrm>
            <a:off x="9992393" y="6381328"/>
            <a:ext cx="1432199"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Tree>
    <p:extLst>
      <p:ext uri="{BB962C8B-B14F-4D97-AF65-F5344CB8AC3E}">
        <p14:creationId xmlns:p14="http://schemas.microsoft.com/office/powerpoint/2010/main" val="3455379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337" y="563963"/>
            <a:ext cx="5169761" cy="2824221"/>
          </a:xfrm>
          <a:prstGeom prst="rect">
            <a:avLst/>
          </a:prstGeom>
        </p:spPr>
      </p:pic>
      <p:pic>
        <p:nvPicPr>
          <p:cNvPr id="3" name="Kuva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9171" y="1052736"/>
            <a:ext cx="5544728" cy="2114177"/>
          </a:xfrm>
          <a:prstGeom prst="rect">
            <a:avLst/>
          </a:prstGeom>
        </p:spPr>
      </p:pic>
      <p:pic>
        <p:nvPicPr>
          <p:cNvPr id="4" name="Kuva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0478" y="3388184"/>
            <a:ext cx="4873421" cy="2687215"/>
          </a:xfrm>
          <a:prstGeom prst="rect">
            <a:avLst/>
          </a:prstGeom>
        </p:spPr>
      </p:pic>
      <p:pic>
        <p:nvPicPr>
          <p:cNvPr id="5" name="Kuva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5567" y="3507577"/>
            <a:ext cx="4950393" cy="2667335"/>
          </a:xfrm>
          <a:prstGeom prst="rect">
            <a:avLst/>
          </a:prstGeom>
        </p:spPr>
      </p:pic>
      <p:sp>
        <p:nvSpPr>
          <p:cNvPr id="6" name="Otsikko 4"/>
          <p:cNvSpPr>
            <a:spLocks noGrp="1"/>
          </p:cNvSpPr>
          <p:nvPr>
            <p:ph type="title"/>
          </p:nvPr>
        </p:nvSpPr>
        <p:spPr>
          <a:xfrm>
            <a:off x="6096000" y="153987"/>
            <a:ext cx="5826826" cy="1639187"/>
          </a:xfrm>
          <a:solidFill>
            <a:schemeClr val="bg1"/>
          </a:solidFill>
        </p:spPr>
        <p:txBody>
          <a:bodyPr/>
          <a:lstStyle/>
          <a:p>
            <a:r>
              <a:rPr lang="fi-FI" u="sng" dirty="0" err="1"/>
              <a:t>Criminal</a:t>
            </a:r>
            <a:r>
              <a:rPr lang="fi-FI" u="sng" dirty="0"/>
              <a:t> </a:t>
            </a:r>
            <a:r>
              <a:rPr lang="fi-FI" u="sng" dirty="0" err="1"/>
              <a:t>Sanctions</a:t>
            </a:r>
            <a:r>
              <a:rPr lang="fi-FI" u="sng" dirty="0"/>
              <a:t> </a:t>
            </a:r>
            <a:r>
              <a:rPr lang="fi-FI" u="sng" dirty="0" err="1"/>
              <a:t>Agency’s</a:t>
            </a:r>
            <a:r>
              <a:rPr lang="fi-FI" u="sng" dirty="0"/>
              <a:t> </a:t>
            </a:r>
            <a:r>
              <a:rPr lang="fi-FI" u="sng" dirty="0" err="1"/>
              <a:t>expertise</a:t>
            </a:r>
            <a:r>
              <a:rPr lang="fi-FI" u="sng" dirty="0"/>
              <a:t> is </a:t>
            </a:r>
            <a:r>
              <a:rPr lang="fi-FI" u="sng" dirty="0" err="1"/>
              <a:t>central</a:t>
            </a:r>
            <a:r>
              <a:rPr lang="fi-FI" u="sng" dirty="0"/>
              <a:t> in </a:t>
            </a:r>
            <a:r>
              <a:rPr lang="fi-FI" u="sng" dirty="0" err="1"/>
              <a:t>developing</a:t>
            </a:r>
            <a:r>
              <a:rPr lang="fi-FI" u="sng" dirty="0"/>
              <a:t> </a:t>
            </a:r>
            <a:br>
              <a:rPr lang="fi-FI" u="sng" dirty="0"/>
            </a:br>
            <a:r>
              <a:rPr lang="fi-FI" dirty="0"/>
              <a:t>– </a:t>
            </a:r>
            <a:r>
              <a:rPr lang="fi-FI" dirty="0" err="1"/>
              <a:t>consultants</a:t>
            </a:r>
            <a:r>
              <a:rPr lang="fi-FI" dirty="0"/>
              <a:t> </a:t>
            </a:r>
            <a:r>
              <a:rPr lang="fi-FI" dirty="0" err="1"/>
              <a:t>task</a:t>
            </a:r>
            <a:r>
              <a:rPr lang="fi-FI" dirty="0"/>
              <a:t> is to </a:t>
            </a:r>
            <a:r>
              <a:rPr lang="fi-FI" dirty="0" err="1"/>
              <a:t>create</a:t>
            </a:r>
            <a:r>
              <a:rPr lang="fi-FI" dirty="0"/>
              <a:t> </a:t>
            </a:r>
            <a:r>
              <a:rPr lang="fi-FI" dirty="0" err="1"/>
              <a:t>structure</a:t>
            </a:r>
            <a:r>
              <a:rPr lang="fi-FI" dirty="0"/>
              <a:t> and </a:t>
            </a:r>
            <a:r>
              <a:rPr lang="fi-FI" dirty="0" err="1"/>
              <a:t>facilitate</a:t>
            </a:r>
            <a:endParaRPr lang="fi-FI" dirty="0"/>
          </a:p>
        </p:txBody>
      </p:sp>
      <p:sp>
        <p:nvSpPr>
          <p:cNvPr id="7" name="Tekstiruutu 6"/>
          <p:cNvSpPr txBox="1"/>
          <p:nvPr/>
        </p:nvSpPr>
        <p:spPr>
          <a:xfrm>
            <a:off x="9954126" y="6360695"/>
            <a:ext cx="1925053" cy="369332"/>
          </a:xfrm>
          <a:prstGeom prst="rect">
            <a:avLst/>
          </a:prstGeom>
          <a:solidFill>
            <a:schemeClr val="bg1"/>
          </a:solidFill>
        </p:spPr>
        <p:txBody>
          <a:bodyPr wrap="square" rtlCol="0">
            <a:spAutoFit/>
          </a:bodyPr>
          <a:lstStyle/>
          <a:p>
            <a:endParaRPr lang="fi-FI" dirty="0"/>
          </a:p>
        </p:txBody>
      </p:sp>
      <p:sp>
        <p:nvSpPr>
          <p:cNvPr id="8" name="Suorakulmio 7"/>
          <p:cNvSpPr/>
          <p:nvPr/>
        </p:nvSpPr>
        <p:spPr>
          <a:xfrm>
            <a:off x="569337" y="563963"/>
            <a:ext cx="2718351" cy="2007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200" b="1" dirty="0" err="1">
                <a:solidFill>
                  <a:schemeClr val="tx1"/>
                </a:solidFill>
              </a:rPr>
              <a:t>Functional</a:t>
            </a:r>
            <a:r>
              <a:rPr lang="fi-FI" sz="1200" b="1" dirty="0">
                <a:solidFill>
                  <a:schemeClr val="tx1"/>
                </a:solidFill>
              </a:rPr>
              <a:t> </a:t>
            </a:r>
            <a:r>
              <a:rPr lang="fi-FI" sz="1200" b="1" dirty="0" err="1">
                <a:solidFill>
                  <a:schemeClr val="tx1"/>
                </a:solidFill>
              </a:rPr>
              <a:t>planning</a:t>
            </a:r>
            <a:r>
              <a:rPr lang="fi-FI" sz="1200" b="1" dirty="0">
                <a:solidFill>
                  <a:schemeClr val="tx1"/>
                </a:solidFill>
              </a:rPr>
              <a:t> </a:t>
            </a:r>
            <a:r>
              <a:rPr lang="fi-FI" sz="1200" b="1" dirty="0" err="1">
                <a:solidFill>
                  <a:schemeClr val="tx1"/>
                </a:solidFill>
              </a:rPr>
              <a:t>workshops</a:t>
            </a:r>
            <a:endParaRPr lang="fi-FI" sz="1200" b="1" dirty="0"/>
          </a:p>
        </p:txBody>
      </p:sp>
      <p:sp>
        <p:nvSpPr>
          <p:cNvPr id="9" name="Suorakulmio 8"/>
          <p:cNvSpPr/>
          <p:nvPr/>
        </p:nvSpPr>
        <p:spPr>
          <a:xfrm>
            <a:off x="767408" y="3429000"/>
            <a:ext cx="1368152" cy="72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i-FI" sz="1200" b="1" dirty="0">
                <a:solidFill>
                  <a:schemeClr val="tx1"/>
                </a:solidFill>
              </a:rPr>
              <a:t>Workshop </a:t>
            </a:r>
            <a:r>
              <a:rPr lang="fi-FI" sz="1200" b="1" dirty="0" err="1">
                <a:solidFill>
                  <a:schemeClr val="tx1"/>
                </a:solidFill>
              </a:rPr>
              <a:t>with</a:t>
            </a:r>
            <a:r>
              <a:rPr lang="fi-FI" sz="1200" b="1" dirty="0">
                <a:solidFill>
                  <a:schemeClr val="tx1"/>
                </a:solidFill>
              </a:rPr>
              <a:t> Hämeenlinna </a:t>
            </a:r>
            <a:r>
              <a:rPr lang="fi-FI" sz="1200" b="1" dirty="0" err="1">
                <a:solidFill>
                  <a:schemeClr val="tx1"/>
                </a:solidFill>
              </a:rPr>
              <a:t>personnel</a:t>
            </a:r>
            <a:endParaRPr lang="fi-FI" sz="1200" b="1" dirty="0">
              <a:solidFill>
                <a:schemeClr val="tx1"/>
              </a:solidFill>
            </a:endParaRPr>
          </a:p>
        </p:txBody>
      </p:sp>
      <p:sp>
        <p:nvSpPr>
          <p:cNvPr id="10" name="Suorakulmio 9"/>
          <p:cNvSpPr/>
          <p:nvPr/>
        </p:nvSpPr>
        <p:spPr>
          <a:xfrm>
            <a:off x="6744072" y="3212976"/>
            <a:ext cx="1368152" cy="72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i-FI" sz="1200" b="1" dirty="0">
                <a:solidFill>
                  <a:schemeClr val="tx1"/>
                </a:solidFill>
              </a:rPr>
              <a:t>Workshop </a:t>
            </a:r>
            <a:r>
              <a:rPr lang="fi-FI" sz="1200" b="1" dirty="0" err="1">
                <a:solidFill>
                  <a:schemeClr val="tx1"/>
                </a:solidFill>
              </a:rPr>
              <a:t>with</a:t>
            </a:r>
            <a:r>
              <a:rPr lang="fi-FI" sz="1200" b="1" dirty="0">
                <a:solidFill>
                  <a:schemeClr val="tx1"/>
                </a:solidFill>
              </a:rPr>
              <a:t> Hämeenlinna </a:t>
            </a:r>
            <a:r>
              <a:rPr lang="fi-FI" sz="1200" b="1" dirty="0" err="1">
                <a:solidFill>
                  <a:schemeClr val="tx1"/>
                </a:solidFill>
              </a:rPr>
              <a:t>inmates</a:t>
            </a:r>
            <a:endParaRPr lang="fi-FI" sz="1200" b="1" dirty="0">
              <a:solidFill>
                <a:schemeClr val="tx1"/>
              </a:solidFill>
            </a:endParaRPr>
          </a:p>
        </p:txBody>
      </p:sp>
    </p:spTree>
    <p:extLst>
      <p:ext uri="{BB962C8B-B14F-4D97-AF65-F5344CB8AC3E}">
        <p14:creationId xmlns:p14="http://schemas.microsoft.com/office/powerpoint/2010/main" val="37266914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p:cNvSpPr txBox="1"/>
          <p:nvPr/>
        </p:nvSpPr>
        <p:spPr>
          <a:xfrm>
            <a:off x="488950" y="223823"/>
            <a:ext cx="7776276" cy="830997"/>
          </a:xfrm>
          <a:prstGeom prst="rect">
            <a:avLst/>
          </a:prstGeom>
          <a:noFill/>
        </p:spPr>
        <p:txBody>
          <a:bodyPr wrap="square" rtlCol="0">
            <a:spAutoFit/>
          </a:bodyPr>
          <a:lstStyle/>
          <a:p>
            <a:r>
              <a:rPr lang="fi-FI" sz="2400" b="1" dirty="0">
                <a:solidFill>
                  <a:srgbClr val="454545"/>
                </a:solidFill>
              </a:rPr>
              <a:t>New </a:t>
            </a:r>
            <a:r>
              <a:rPr lang="fi-FI" sz="2400" b="1" dirty="0" err="1">
                <a:solidFill>
                  <a:srgbClr val="454545"/>
                </a:solidFill>
              </a:rPr>
              <a:t>approach</a:t>
            </a:r>
            <a:r>
              <a:rPr lang="fi-FI" sz="2400" b="1" dirty="0">
                <a:solidFill>
                  <a:srgbClr val="454545"/>
                </a:solidFill>
              </a:rPr>
              <a:t>: </a:t>
            </a:r>
            <a:r>
              <a:rPr lang="fi-FI" sz="2400" b="1" dirty="0" err="1">
                <a:solidFill>
                  <a:srgbClr val="454545"/>
                </a:solidFill>
              </a:rPr>
              <a:t>early</a:t>
            </a:r>
            <a:r>
              <a:rPr lang="fi-FI" sz="2400" b="1" dirty="0">
                <a:solidFill>
                  <a:srgbClr val="454545"/>
                </a:solidFill>
              </a:rPr>
              <a:t> </a:t>
            </a:r>
            <a:r>
              <a:rPr lang="fi-FI" sz="2400" b="1" dirty="0" err="1">
                <a:solidFill>
                  <a:srgbClr val="454545"/>
                </a:solidFill>
              </a:rPr>
              <a:t>involvement</a:t>
            </a:r>
            <a:r>
              <a:rPr lang="fi-FI" sz="2400" b="1" dirty="0">
                <a:solidFill>
                  <a:srgbClr val="454545"/>
                </a:solidFill>
              </a:rPr>
              <a:t> and </a:t>
            </a:r>
            <a:r>
              <a:rPr lang="fi-FI" sz="2400" b="1" dirty="0" err="1">
                <a:solidFill>
                  <a:srgbClr val="454545"/>
                </a:solidFill>
              </a:rPr>
              <a:t>co-creation</a:t>
            </a:r>
            <a:r>
              <a:rPr lang="fi-FI" sz="2400" b="1" dirty="0">
                <a:solidFill>
                  <a:srgbClr val="454545"/>
                </a:solidFill>
              </a:rPr>
              <a:t> </a:t>
            </a:r>
            <a:r>
              <a:rPr lang="fi-FI" sz="2400" b="1" dirty="0" err="1">
                <a:solidFill>
                  <a:srgbClr val="454545"/>
                </a:solidFill>
              </a:rPr>
              <a:t>with</a:t>
            </a:r>
            <a:r>
              <a:rPr lang="fi-FI" sz="2400" b="1" dirty="0">
                <a:solidFill>
                  <a:srgbClr val="454545"/>
                </a:solidFill>
              </a:rPr>
              <a:t> </a:t>
            </a:r>
            <a:r>
              <a:rPr lang="fi-FI" sz="2400" b="1" dirty="0" err="1">
                <a:solidFill>
                  <a:srgbClr val="454545"/>
                </a:solidFill>
              </a:rPr>
              <a:t>partners</a:t>
            </a:r>
            <a:r>
              <a:rPr lang="fi-FI" sz="2400" b="1" dirty="0">
                <a:solidFill>
                  <a:srgbClr val="454545"/>
                </a:solidFill>
              </a:rPr>
              <a:t> and </a:t>
            </a:r>
            <a:r>
              <a:rPr lang="fi-FI" sz="2400" b="1" dirty="0" err="1">
                <a:solidFill>
                  <a:srgbClr val="454545"/>
                </a:solidFill>
              </a:rPr>
              <a:t>non-governmental</a:t>
            </a:r>
            <a:r>
              <a:rPr lang="fi-FI" sz="2400" b="1" dirty="0">
                <a:solidFill>
                  <a:srgbClr val="454545"/>
                </a:solidFill>
              </a:rPr>
              <a:t> </a:t>
            </a:r>
            <a:r>
              <a:rPr lang="fi-FI" sz="2400" b="1" dirty="0" err="1">
                <a:solidFill>
                  <a:srgbClr val="454545"/>
                </a:solidFill>
              </a:rPr>
              <a:t>organisations</a:t>
            </a:r>
            <a:endParaRPr lang="fi-FI" sz="2400" b="1" dirty="0">
              <a:solidFill>
                <a:srgbClr val="454545"/>
              </a:solidFill>
            </a:endParaRPr>
          </a:p>
        </p:txBody>
      </p:sp>
      <p:pic>
        <p:nvPicPr>
          <p:cNvPr id="8" name="Kuva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8053" y="4367060"/>
            <a:ext cx="2468868" cy="1645912"/>
          </a:xfrm>
          <a:prstGeom prst="rect">
            <a:avLst/>
          </a:prstGeom>
        </p:spPr>
      </p:pic>
      <p:pic>
        <p:nvPicPr>
          <p:cNvPr id="9" name="Kuva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88065" y="4364902"/>
            <a:ext cx="2173732" cy="1630300"/>
          </a:xfrm>
          <a:prstGeom prst="rect">
            <a:avLst/>
          </a:prstGeom>
        </p:spPr>
      </p:pic>
      <p:pic>
        <p:nvPicPr>
          <p:cNvPr id="10" name="Kuva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9450037" y="2086914"/>
            <a:ext cx="2520471" cy="1890353"/>
          </a:xfrm>
          <a:prstGeom prst="rect">
            <a:avLst/>
          </a:prstGeom>
        </p:spPr>
      </p:pic>
      <p:pic>
        <p:nvPicPr>
          <p:cNvPr id="11" name="Kuva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6386" y="4367059"/>
            <a:ext cx="2442215" cy="1628143"/>
          </a:xfrm>
          <a:prstGeom prst="rect">
            <a:avLst/>
          </a:prstGeom>
        </p:spPr>
      </p:pic>
      <p:pic>
        <p:nvPicPr>
          <p:cNvPr id="13" name="Kuva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7491364" y="2077985"/>
            <a:ext cx="2530672" cy="1898004"/>
          </a:xfrm>
          <a:prstGeom prst="rect">
            <a:avLst/>
          </a:prstGeom>
        </p:spPr>
      </p:pic>
      <p:sp>
        <p:nvSpPr>
          <p:cNvPr id="3" name="Tekstiruutu 2"/>
          <p:cNvSpPr txBox="1"/>
          <p:nvPr/>
        </p:nvSpPr>
        <p:spPr>
          <a:xfrm>
            <a:off x="445979" y="1124744"/>
            <a:ext cx="4593262" cy="5447645"/>
          </a:xfrm>
          <a:prstGeom prst="rect">
            <a:avLst/>
          </a:prstGeom>
          <a:noFill/>
        </p:spPr>
        <p:txBody>
          <a:bodyPr wrap="square" rtlCol="0">
            <a:spAutoFit/>
          </a:bodyPr>
          <a:lstStyle/>
          <a:p>
            <a:pPr marL="228594" indent="-228594">
              <a:buFont typeface="Arial" charset="0"/>
              <a:buChar char="•"/>
            </a:pPr>
            <a:r>
              <a:rPr lang="fi-FI" sz="1200" b="1" dirty="0" err="1">
                <a:solidFill>
                  <a:srgbClr val="454545"/>
                </a:solidFill>
              </a:rPr>
              <a:t>Criminal</a:t>
            </a:r>
            <a:r>
              <a:rPr lang="fi-FI" sz="1200" b="1" dirty="0">
                <a:solidFill>
                  <a:srgbClr val="454545"/>
                </a:solidFill>
              </a:rPr>
              <a:t> </a:t>
            </a:r>
            <a:r>
              <a:rPr lang="fi-FI" sz="1200" b="1" dirty="0" err="1">
                <a:solidFill>
                  <a:srgbClr val="454545"/>
                </a:solidFill>
              </a:rPr>
              <a:t>Sanctions</a:t>
            </a:r>
            <a:r>
              <a:rPr lang="fi-FI" sz="1200" b="1" dirty="0">
                <a:solidFill>
                  <a:srgbClr val="454545"/>
                </a:solidFill>
              </a:rPr>
              <a:t> </a:t>
            </a:r>
            <a:r>
              <a:rPr lang="fi-FI" sz="1200" b="1" dirty="0" err="1">
                <a:solidFill>
                  <a:srgbClr val="454545"/>
                </a:solidFill>
              </a:rPr>
              <a:t>Agency</a:t>
            </a:r>
            <a:endParaRPr lang="fi-FI" sz="1200" b="1" dirty="0">
              <a:solidFill>
                <a:srgbClr val="454545"/>
              </a:solidFill>
            </a:endParaRPr>
          </a:p>
          <a:p>
            <a:r>
              <a:rPr lang="fi-FI" sz="1200" dirty="0">
                <a:solidFill>
                  <a:srgbClr val="454545"/>
                </a:solidFill>
                <a:hlinkClick r:id="rId7"/>
              </a:rPr>
              <a:t>http://www.rikosseuraamus.fi/en/index.html</a:t>
            </a:r>
            <a:endParaRPr lang="fi-FI" sz="1200" dirty="0">
              <a:solidFill>
                <a:srgbClr val="454545"/>
              </a:solidFill>
            </a:endParaRPr>
          </a:p>
          <a:p>
            <a:pPr marL="228594" indent="-228594">
              <a:buFont typeface="Arial" charset="0"/>
              <a:buChar char="•"/>
            </a:pPr>
            <a:r>
              <a:rPr lang="fi-FI" sz="1200" b="1" dirty="0">
                <a:solidFill>
                  <a:srgbClr val="454545"/>
                </a:solidFill>
              </a:rPr>
              <a:t>Hämeenlinna </a:t>
            </a:r>
            <a:r>
              <a:rPr lang="fi-FI" sz="1200" b="1" dirty="0" err="1">
                <a:solidFill>
                  <a:srgbClr val="454545"/>
                </a:solidFill>
              </a:rPr>
              <a:t>prison</a:t>
            </a:r>
            <a:endParaRPr lang="fi-FI" sz="1200" b="1" dirty="0">
              <a:solidFill>
                <a:srgbClr val="454545"/>
              </a:solidFill>
            </a:endParaRPr>
          </a:p>
          <a:p>
            <a:r>
              <a:rPr lang="fi-FI" sz="1200" dirty="0">
                <a:solidFill>
                  <a:srgbClr val="454545"/>
                </a:solidFill>
                <a:hlinkClick r:id="rId8"/>
              </a:rPr>
              <a:t>http://www.rikosseuraamus.fi/fi/index/toimipaikatjayhteystiedot/vankilat/hameenlinnanvankila.html</a:t>
            </a:r>
            <a:endParaRPr lang="fi-FI" sz="1200" dirty="0">
              <a:solidFill>
                <a:srgbClr val="454545"/>
              </a:solidFill>
            </a:endParaRPr>
          </a:p>
          <a:p>
            <a:pPr marL="228594" indent="-228594">
              <a:buFont typeface="Arial" charset="0"/>
              <a:buChar char="•"/>
            </a:pPr>
            <a:r>
              <a:rPr lang="fi-FI" sz="1200" b="1" dirty="0" err="1">
                <a:solidFill>
                  <a:srgbClr val="454545"/>
                </a:solidFill>
              </a:rPr>
              <a:t>Participants</a:t>
            </a:r>
            <a:r>
              <a:rPr lang="fi-FI" sz="1200" b="1" dirty="0">
                <a:solidFill>
                  <a:srgbClr val="454545"/>
                </a:solidFill>
              </a:rPr>
              <a:t> </a:t>
            </a:r>
            <a:r>
              <a:rPr lang="fi-FI" sz="1200" b="1" dirty="0" err="1">
                <a:solidFill>
                  <a:srgbClr val="454545"/>
                </a:solidFill>
              </a:rPr>
              <a:t>from</a:t>
            </a:r>
            <a:r>
              <a:rPr lang="fi-FI" sz="1200" b="1" dirty="0">
                <a:solidFill>
                  <a:srgbClr val="454545"/>
                </a:solidFill>
              </a:rPr>
              <a:t> </a:t>
            </a:r>
            <a:r>
              <a:rPr lang="fi-FI" sz="1200" b="1" dirty="0" err="1">
                <a:solidFill>
                  <a:srgbClr val="454545"/>
                </a:solidFill>
              </a:rPr>
              <a:t>other</a:t>
            </a:r>
            <a:r>
              <a:rPr lang="fi-FI" sz="1200" b="1" dirty="0">
                <a:solidFill>
                  <a:srgbClr val="454545"/>
                </a:solidFill>
              </a:rPr>
              <a:t> </a:t>
            </a:r>
            <a:r>
              <a:rPr lang="fi-FI" sz="1200" b="1" dirty="0" err="1">
                <a:solidFill>
                  <a:srgbClr val="454545"/>
                </a:solidFill>
              </a:rPr>
              <a:t>prison</a:t>
            </a:r>
            <a:r>
              <a:rPr lang="fi-FI" sz="1200" b="1" dirty="0">
                <a:solidFill>
                  <a:srgbClr val="454545"/>
                </a:solidFill>
              </a:rPr>
              <a:t> </a:t>
            </a:r>
            <a:r>
              <a:rPr lang="fi-FI" sz="1200" b="1" dirty="0" err="1">
                <a:solidFill>
                  <a:srgbClr val="454545"/>
                </a:solidFill>
              </a:rPr>
              <a:t>units</a:t>
            </a:r>
            <a:r>
              <a:rPr lang="fi-FI" sz="1200" b="1" dirty="0">
                <a:solidFill>
                  <a:srgbClr val="454545"/>
                </a:solidFill>
              </a:rPr>
              <a:t>: </a:t>
            </a:r>
          </a:p>
          <a:p>
            <a:r>
              <a:rPr lang="fi-FI" sz="1200" dirty="0">
                <a:solidFill>
                  <a:srgbClr val="454545"/>
                </a:solidFill>
              </a:rPr>
              <a:t>Vanaja, Sörnäinen, Kylmäkoski</a:t>
            </a:r>
          </a:p>
          <a:p>
            <a:pPr marL="228594" indent="-228594">
              <a:buFont typeface="Arial" charset="0"/>
              <a:buChar char="•"/>
            </a:pPr>
            <a:r>
              <a:rPr lang="fi-FI" sz="1200" b="1" dirty="0">
                <a:solidFill>
                  <a:srgbClr val="454545"/>
                </a:solidFill>
              </a:rPr>
              <a:t>National Institute for Health and </a:t>
            </a:r>
            <a:r>
              <a:rPr lang="fi-FI" sz="1200" b="1" dirty="0" err="1">
                <a:solidFill>
                  <a:srgbClr val="454545"/>
                </a:solidFill>
              </a:rPr>
              <a:t>Welfare</a:t>
            </a:r>
            <a:r>
              <a:rPr lang="fi-FI" sz="1200" b="1" dirty="0">
                <a:solidFill>
                  <a:srgbClr val="454545"/>
                </a:solidFill>
              </a:rPr>
              <a:t> (THL)</a:t>
            </a:r>
          </a:p>
          <a:p>
            <a:r>
              <a:rPr lang="fi-FI" sz="1200" dirty="0">
                <a:solidFill>
                  <a:srgbClr val="454545"/>
                </a:solidFill>
                <a:hlinkClick r:id="rId9"/>
              </a:rPr>
              <a:t>https://www.thl.fi/en/web/thlfi-en</a:t>
            </a:r>
            <a:endParaRPr lang="fi-FI" sz="1200" dirty="0">
              <a:solidFill>
                <a:srgbClr val="454545"/>
              </a:solidFill>
            </a:endParaRPr>
          </a:p>
          <a:p>
            <a:pPr marL="228594" indent="-228594">
              <a:buFont typeface="Arial" charset="0"/>
              <a:buChar char="•"/>
            </a:pPr>
            <a:r>
              <a:rPr lang="fi-FI" sz="1200" b="1" dirty="0">
                <a:solidFill>
                  <a:srgbClr val="454545"/>
                </a:solidFill>
              </a:rPr>
              <a:t>Healthcare for </a:t>
            </a:r>
            <a:r>
              <a:rPr lang="fi-FI" sz="1200" b="1" dirty="0" err="1">
                <a:solidFill>
                  <a:srgbClr val="454545"/>
                </a:solidFill>
              </a:rPr>
              <a:t>prisoners</a:t>
            </a:r>
            <a:r>
              <a:rPr lang="fi-FI" sz="1200" b="1" dirty="0">
                <a:solidFill>
                  <a:srgbClr val="454545"/>
                </a:solidFill>
              </a:rPr>
              <a:t> (VTH) </a:t>
            </a:r>
          </a:p>
          <a:p>
            <a:r>
              <a:rPr lang="fi-FI" sz="1200" dirty="0">
                <a:solidFill>
                  <a:srgbClr val="454545"/>
                </a:solidFill>
                <a:hlinkClick r:id="rId10"/>
              </a:rPr>
              <a:t>https://www.vth.fi/</a:t>
            </a:r>
            <a:endParaRPr lang="fi-FI" sz="1200" dirty="0">
              <a:solidFill>
                <a:srgbClr val="454545"/>
              </a:solidFill>
            </a:endParaRPr>
          </a:p>
          <a:p>
            <a:pPr marL="228594" indent="-228594">
              <a:buFont typeface="Arial" charset="0"/>
              <a:buChar char="•"/>
            </a:pPr>
            <a:r>
              <a:rPr lang="fi-FI" sz="1200" b="1" dirty="0" err="1">
                <a:solidFill>
                  <a:srgbClr val="454545"/>
                </a:solidFill>
              </a:rPr>
              <a:t>Blue-ribbon</a:t>
            </a:r>
            <a:r>
              <a:rPr lang="fi-FI" sz="1200" b="1" dirty="0">
                <a:solidFill>
                  <a:srgbClr val="454545"/>
                </a:solidFill>
              </a:rPr>
              <a:t> </a:t>
            </a:r>
            <a:r>
              <a:rPr lang="fi-FI" sz="1200" b="1" dirty="0" err="1">
                <a:solidFill>
                  <a:srgbClr val="454545"/>
                </a:solidFill>
              </a:rPr>
              <a:t>foundation</a:t>
            </a:r>
            <a:r>
              <a:rPr lang="fi-FI" sz="1200" b="1" dirty="0">
                <a:solidFill>
                  <a:srgbClr val="454545"/>
                </a:solidFill>
              </a:rPr>
              <a:t>, 3. </a:t>
            </a:r>
            <a:r>
              <a:rPr lang="fi-FI" sz="1200" b="1" dirty="0" err="1">
                <a:solidFill>
                  <a:srgbClr val="454545"/>
                </a:solidFill>
              </a:rPr>
              <a:t>sector</a:t>
            </a:r>
            <a:r>
              <a:rPr lang="fi-FI" sz="1200" b="1" dirty="0">
                <a:solidFill>
                  <a:srgbClr val="454545"/>
                </a:solidFill>
              </a:rPr>
              <a:t> (Sininauhasäätiö)</a:t>
            </a:r>
          </a:p>
          <a:p>
            <a:r>
              <a:rPr lang="fi-FI" sz="1200" dirty="0">
                <a:solidFill>
                  <a:srgbClr val="454545"/>
                </a:solidFill>
                <a:hlinkClick r:id="rId11"/>
              </a:rPr>
              <a:t>http://sininauhaliitto.fi/sininauhasaatio/</a:t>
            </a:r>
            <a:endParaRPr lang="fi-FI" sz="1200" dirty="0">
              <a:solidFill>
                <a:srgbClr val="454545"/>
              </a:solidFill>
            </a:endParaRPr>
          </a:p>
          <a:p>
            <a:pPr marL="228594" indent="-228594">
              <a:buFont typeface="Arial" charset="0"/>
              <a:buChar char="•"/>
            </a:pPr>
            <a:r>
              <a:rPr lang="fi-FI" sz="1200" b="1" dirty="0" err="1">
                <a:solidFill>
                  <a:srgbClr val="454545"/>
                </a:solidFill>
              </a:rPr>
              <a:t>Krits</a:t>
            </a:r>
            <a:r>
              <a:rPr lang="fi-FI" sz="1200" b="1" dirty="0">
                <a:solidFill>
                  <a:srgbClr val="454545"/>
                </a:solidFill>
              </a:rPr>
              <a:t> </a:t>
            </a:r>
          </a:p>
          <a:p>
            <a:r>
              <a:rPr lang="fi-FI" sz="1200" dirty="0">
                <a:solidFill>
                  <a:srgbClr val="454545"/>
                </a:solidFill>
                <a:hlinkClick r:id="rId12"/>
              </a:rPr>
              <a:t>http://www.krits.fi/fin/in_english/</a:t>
            </a:r>
            <a:endParaRPr lang="fi-FI" sz="1200" dirty="0">
              <a:solidFill>
                <a:srgbClr val="454545"/>
              </a:solidFill>
            </a:endParaRPr>
          </a:p>
          <a:p>
            <a:pPr marL="228594" indent="-228594">
              <a:buFont typeface="Arial" charset="0"/>
              <a:buChar char="•"/>
            </a:pPr>
            <a:r>
              <a:rPr lang="fi-FI" sz="1200" b="1" dirty="0">
                <a:solidFill>
                  <a:srgbClr val="454545"/>
                </a:solidFill>
              </a:rPr>
              <a:t>VVA ry (Vailla vakinaista asuntoa ry)</a:t>
            </a:r>
          </a:p>
          <a:p>
            <a:r>
              <a:rPr lang="fi-FI" sz="1200" dirty="0">
                <a:solidFill>
                  <a:srgbClr val="454545"/>
                </a:solidFill>
                <a:hlinkClick r:id="rId13"/>
              </a:rPr>
              <a:t>http://vvary.fi/english/</a:t>
            </a:r>
            <a:endParaRPr lang="fi-FI" sz="1200" dirty="0">
              <a:solidFill>
                <a:srgbClr val="454545"/>
              </a:solidFill>
            </a:endParaRPr>
          </a:p>
          <a:p>
            <a:pPr marL="228594" indent="-228594">
              <a:buFont typeface="Arial" charset="0"/>
              <a:buChar char="•"/>
            </a:pPr>
            <a:r>
              <a:rPr lang="fi-FI" sz="1200" b="1" dirty="0">
                <a:solidFill>
                  <a:srgbClr val="454545"/>
                </a:solidFill>
              </a:rPr>
              <a:t>Avainväki</a:t>
            </a:r>
          </a:p>
          <a:p>
            <a:r>
              <a:rPr lang="fi-FI" sz="1200" dirty="0">
                <a:solidFill>
                  <a:srgbClr val="454545"/>
                </a:solidFill>
              </a:rPr>
              <a:t>http://www.avainvaki.fi/</a:t>
            </a:r>
          </a:p>
          <a:p>
            <a:pPr marL="228594" indent="-228594">
              <a:buFont typeface="Arial" charset="0"/>
              <a:buChar char="•"/>
            </a:pPr>
            <a:r>
              <a:rPr lang="fi-FI" sz="1200" b="1" dirty="0">
                <a:solidFill>
                  <a:srgbClr val="454545"/>
                </a:solidFill>
              </a:rPr>
              <a:t>A-klinikkasäätiö </a:t>
            </a:r>
          </a:p>
          <a:p>
            <a:r>
              <a:rPr lang="fi-FI" sz="1200" dirty="0">
                <a:solidFill>
                  <a:srgbClr val="454545"/>
                </a:solidFill>
                <a:hlinkClick r:id="rId14"/>
              </a:rPr>
              <a:t>https://www.a-klinikka.fi/in-english</a:t>
            </a:r>
            <a:endParaRPr lang="fi-FI" sz="1200" dirty="0">
              <a:solidFill>
                <a:srgbClr val="454545"/>
              </a:solidFill>
            </a:endParaRPr>
          </a:p>
          <a:p>
            <a:pPr marL="228594" indent="-228594">
              <a:buFont typeface="Arial" charset="0"/>
              <a:buChar char="•"/>
            </a:pPr>
            <a:r>
              <a:rPr lang="fi-FI" sz="1200" b="1" dirty="0" err="1">
                <a:solidFill>
                  <a:srgbClr val="454545"/>
                </a:solidFill>
              </a:rPr>
              <a:t>Kiipula</a:t>
            </a:r>
            <a:endParaRPr lang="fi-FI" sz="1200" b="1" dirty="0">
              <a:solidFill>
                <a:srgbClr val="454545"/>
              </a:solidFill>
            </a:endParaRPr>
          </a:p>
          <a:p>
            <a:r>
              <a:rPr lang="fi-FI" sz="1200" dirty="0">
                <a:solidFill>
                  <a:srgbClr val="454545"/>
                </a:solidFill>
                <a:hlinkClick r:id="rId15"/>
              </a:rPr>
              <a:t>https://www.kiipula.fi/kiipula-in-english</a:t>
            </a:r>
            <a:endParaRPr lang="fi-FI" sz="1200" b="1" dirty="0">
              <a:solidFill>
                <a:srgbClr val="454545"/>
              </a:solidFill>
            </a:endParaRPr>
          </a:p>
          <a:p>
            <a:pPr marL="228594" indent="-228594">
              <a:buFont typeface="Arial" charset="0"/>
              <a:buChar char="•"/>
            </a:pPr>
            <a:r>
              <a:rPr lang="fi-FI" sz="1200" b="1" dirty="0" err="1">
                <a:solidFill>
                  <a:srgbClr val="454545"/>
                </a:solidFill>
              </a:rPr>
              <a:t>The</a:t>
            </a:r>
            <a:r>
              <a:rPr lang="fi-FI" sz="1200" b="1" dirty="0">
                <a:solidFill>
                  <a:srgbClr val="454545"/>
                </a:solidFill>
              </a:rPr>
              <a:t> Martha </a:t>
            </a:r>
            <a:r>
              <a:rPr lang="fi-FI" sz="1200" b="1" dirty="0" err="1">
                <a:solidFill>
                  <a:srgbClr val="454545"/>
                </a:solidFill>
              </a:rPr>
              <a:t>Organisation</a:t>
            </a:r>
            <a:r>
              <a:rPr lang="fi-FI" sz="1200" b="1" dirty="0">
                <a:solidFill>
                  <a:srgbClr val="454545"/>
                </a:solidFill>
              </a:rPr>
              <a:t> (Martat)</a:t>
            </a:r>
          </a:p>
          <a:p>
            <a:r>
              <a:rPr lang="fi-FI" sz="1200" dirty="0">
                <a:solidFill>
                  <a:srgbClr val="454545"/>
                </a:solidFill>
                <a:hlinkClick r:id="rId16"/>
              </a:rPr>
              <a:t>https://www.martat.fi/in-english/</a:t>
            </a:r>
            <a:endParaRPr lang="fi-FI" sz="1200" dirty="0">
              <a:solidFill>
                <a:srgbClr val="454545"/>
              </a:solidFill>
            </a:endParaRPr>
          </a:p>
          <a:p>
            <a:pPr marL="228594" indent="-228594">
              <a:buFont typeface="Arial" charset="0"/>
              <a:buChar char="•"/>
            </a:pPr>
            <a:r>
              <a:rPr lang="fi-FI" sz="1200" b="1" dirty="0">
                <a:solidFill>
                  <a:srgbClr val="454545"/>
                </a:solidFill>
              </a:rPr>
              <a:t>Koulutuskuntayhtymä Tavastia</a:t>
            </a:r>
            <a:r>
              <a:rPr lang="fi-FI" sz="1200" dirty="0">
                <a:solidFill>
                  <a:srgbClr val="454545"/>
                </a:solidFill>
              </a:rPr>
              <a:t> </a:t>
            </a:r>
          </a:p>
          <a:p>
            <a:r>
              <a:rPr lang="fi-FI" sz="1200" dirty="0">
                <a:solidFill>
                  <a:srgbClr val="454545"/>
                </a:solidFill>
              </a:rPr>
              <a:t>https://www.kktavastia.fi/briefly-in-english/</a:t>
            </a:r>
          </a:p>
          <a:p>
            <a:pPr marL="228594" indent="-228594">
              <a:buFont typeface="Arial" charset="0"/>
              <a:buChar char="•"/>
            </a:pPr>
            <a:r>
              <a:rPr lang="fi-FI" sz="1200" b="1" dirty="0">
                <a:solidFill>
                  <a:srgbClr val="454545"/>
                </a:solidFill>
              </a:rPr>
              <a:t>Takuusäätiö</a:t>
            </a:r>
          </a:p>
          <a:p>
            <a:r>
              <a:rPr lang="fi-FI" sz="1200" dirty="0">
                <a:solidFill>
                  <a:srgbClr val="454545"/>
                </a:solidFill>
              </a:rPr>
              <a:t>https://www.takuusaatio.fi/en</a:t>
            </a:r>
          </a:p>
        </p:txBody>
      </p:sp>
      <p:pic>
        <p:nvPicPr>
          <p:cNvPr id="14" name="Content Placeholder 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321536" y="362556"/>
            <a:ext cx="2333912" cy="1312169"/>
          </a:xfrm>
          <a:prstGeom prst="rect">
            <a:avLst/>
          </a:prstGeom>
        </p:spPr>
      </p:pic>
      <p:sp>
        <p:nvSpPr>
          <p:cNvPr id="16" name="Tekstiruutu 15"/>
          <p:cNvSpPr txBox="1"/>
          <p:nvPr/>
        </p:nvSpPr>
        <p:spPr>
          <a:xfrm>
            <a:off x="6471842" y="6261555"/>
            <a:ext cx="3193366" cy="338554"/>
          </a:xfrm>
          <a:prstGeom prst="rect">
            <a:avLst/>
          </a:prstGeom>
          <a:noFill/>
        </p:spPr>
        <p:txBody>
          <a:bodyPr wrap="square" rtlCol="0">
            <a:spAutoFit/>
          </a:bodyPr>
          <a:lstStyle/>
          <a:p>
            <a:pPr algn="r"/>
            <a:r>
              <a:rPr lang="fi-FI" sz="1600" b="1" dirty="0" err="1">
                <a:solidFill>
                  <a:srgbClr val="454545"/>
                </a:solidFill>
              </a:rPr>
              <a:t>Workshops</a:t>
            </a:r>
            <a:r>
              <a:rPr lang="fi-FI" sz="1600" b="1" dirty="0">
                <a:solidFill>
                  <a:srgbClr val="454545"/>
                </a:solidFill>
              </a:rPr>
              <a:t> 12.5. ja 19.5.2017</a:t>
            </a:r>
          </a:p>
        </p:txBody>
      </p:sp>
      <p:sp>
        <p:nvSpPr>
          <p:cNvPr id="12" name="Tekstiruutu 11"/>
          <p:cNvSpPr txBox="1"/>
          <p:nvPr/>
        </p:nvSpPr>
        <p:spPr>
          <a:xfrm>
            <a:off x="9954126" y="6360695"/>
            <a:ext cx="1925053" cy="369332"/>
          </a:xfrm>
          <a:prstGeom prst="rect">
            <a:avLst/>
          </a:prstGeom>
          <a:solidFill>
            <a:schemeClr val="bg1"/>
          </a:solidFill>
        </p:spPr>
        <p:txBody>
          <a:bodyPr wrap="square" rtlCol="0">
            <a:spAutoFit/>
          </a:bodyPr>
          <a:lstStyle/>
          <a:p>
            <a:endParaRPr lang="fi-FI" dirty="0"/>
          </a:p>
        </p:txBody>
      </p:sp>
      <p:sp>
        <p:nvSpPr>
          <p:cNvPr id="15" name="Suorakulmio 14"/>
          <p:cNvSpPr/>
          <p:nvPr/>
        </p:nvSpPr>
        <p:spPr>
          <a:xfrm>
            <a:off x="10241279" y="6067778"/>
            <a:ext cx="1807625" cy="6767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17" name="Kuva 1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181828" y="1124744"/>
            <a:ext cx="2580027" cy="3419144"/>
          </a:xfrm>
          <a:prstGeom prst="rect">
            <a:avLst/>
          </a:prstGeom>
        </p:spPr>
      </p:pic>
    </p:spTree>
    <p:extLst>
      <p:ext uri="{BB962C8B-B14F-4D97-AF65-F5344CB8AC3E}">
        <p14:creationId xmlns:p14="http://schemas.microsoft.com/office/powerpoint/2010/main" val="29041074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0"/>
          </p:nvPr>
        </p:nvSpPr>
        <p:spPr/>
        <p:txBody>
          <a:bodyPr/>
          <a:lstStyle/>
          <a:p>
            <a:r>
              <a:rPr lang="fi-FI" dirty="0"/>
              <a:t>I </a:t>
            </a:r>
            <a:r>
              <a:rPr lang="fi-FI" dirty="0" err="1"/>
              <a:t>Basis</a:t>
            </a:r>
            <a:r>
              <a:rPr lang="fi-FI" dirty="0"/>
              <a:t> for the </a:t>
            </a:r>
            <a:r>
              <a:rPr lang="fi-FI" dirty="0" err="1"/>
              <a:t>Prison</a:t>
            </a:r>
            <a:r>
              <a:rPr lang="fi-FI" dirty="0"/>
              <a:t> </a:t>
            </a:r>
            <a:r>
              <a:rPr lang="fi-FI" dirty="0" err="1"/>
              <a:t>Concept</a:t>
            </a:r>
            <a:endParaRPr lang="fi-FI" dirty="0"/>
          </a:p>
        </p:txBody>
      </p:sp>
    </p:spTree>
    <p:extLst>
      <p:ext uri="{BB962C8B-B14F-4D97-AF65-F5344CB8AC3E}">
        <p14:creationId xmlns:p14="http://schemas.microsoft.com/office/powerpoint/2010/main" val="41975417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Kulmayhdysviiva 3"/>
          <p:cNvCxnSpPr/>
          <p:nvPr/>
        </p:nvCxnSpPr>
        <p:spPr>
          <a:xfrm flipV="1">
            <a:off x="10010548" y="1395168"/>
            <a:ext cx="2181452" cy="1680071"/>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 name="Kulmayhdysviiva 4"/>
          <p:cNvCxnSpPr/>
          <p:nvPr/>
        </p:nvCxnSpPr>
        <p:spPr>
          <a:xfrm>
            <a:off x="3144" y="2916991"/>
            <a:ext cx="3075222" cy="1246447"/>
          </a:xfrm>
          <a:prstGeom prst="bentConnector3">
            <a:avLst>
              <a:gd name="adj1" fmla="val 26276"/>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6" name="Kuva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10137159" y="1876761"/>
            <a:ext cx="553403" cy="1174767"/>
          </a:xfrm>
          <a:prstGeom prst="rect">
            <a:avLst/>
          </a:prstGeom>
        </p:spPr>
      </p:pic>
      <p:pic>
        <p:nvPicPr>
          <p:cNvPr id="8" name="Kuva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78278" y="4062156"/>
            <a:ext cx="299027" cy="599313"/>
          </a:xfrm>
          <a:prstGeom prst="rect">
            <a:avLst/>
          </a:prstGeom>
        </p:spPr>
      </p:pic>
      <p:pic>
        <p:nvPicPr>
          <p:cNvPr id="9" name="Kuva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31243" y="4641113"/>
            <a:ext cx="378707" cy="291612"/>
          </a:xfrm>
          <a:prstGeom prst="rect">
            <a:avLst/>
          </a:prstGeom>
        </p:spPr>
      </p:pic>
      <p:pic>
        <p:nvPicPr>
          <p:cNvPr id="10" name="Kuva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28374" y="219847"/>
            <a:ext cx="378707" cy="291612"/>
          </a:xfrm>
          <a:prstGeom prst="rect">
            <a:avLst/>
          </a:prstGeom>
        </p:spPr>
      </p:pic>
      <p:pic>
        <p:nvPicPr>
          <p:cNvPr id="11" name="Kuva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20695" y="3187924"/>
            <a:ext cx="555266" cy="790115"/>
          </a:xfrm>
          <a:prstGeom prst="rect">
            <a:avLst/>
          </a:prstGeom>
        </p:spPr>
      </p:pic>
      <p:pic>
        <p:nvPicPr>
          <p:cNvPr id="12" name="Kuva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10146" y="4574001"/>
            <a:ext cx="707807" cy="279147"/>
          </a:xfrm>
          <a:prstGeom prst="rect">
            <a:avLst/>
          </a:prstGeom>
        </p:spPr>
      </p:pic>
      <p:pic>
        <p:nvPicPr>
          <p:cNvPr id="13" name="Kuva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55317" y="3610075"/>
            <a:ext cx="534665" cy="108509"/>
          </a:xfrm>
          <a:prstGeom prst="rect">
            <a:avLst/>
          </a:prstGeom>
        </p:spPr>
      </p:pic>
      <p:pic>
        <p:nvPicPr>
          <p:cNvPr id="15" name="Kuva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69541" y="1150564"/>
            <a:ext cx="403898" cy="744022"/>
          </a:xfrm>
          <a:prstGeom prst="rect">
            <a:avLst/>
          </a:prstGeom>
        </p:spPr>
      </p:pic>
      <p:pic>
        <p:nvPicPr>
          <p:cNvPr id="16" name="Kuva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50834" y="1793836"/>
            <a:ext cx="378707" cy="291612"/>
          </a:xfrm>
          <a:prstGeom prst="rect">
            <a:avLst/>
          </a:prstGeom>
        </p:spPr>
      </p:pic>
      <p:pic>
        <p:nvPicPr>
          <p:cNvPr id="17" name="Kuva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3333" y="577891"/>
            <a:ext cx="1237907" cy="533449"/>
          </a:xfrm>
          <a:prstGeom prst="rect">
            <a:avLst/>
          </a:prstGeom>
        </p:spPr>
      </p:pic>
      <p:pic>
        <p:nvPicPr>
          <p:cNvPr id="19" name="Kuva 1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703337" y="996586"/>
            <a:ext cx="484199" cy="688991"/>
          </a:xfrm>
          <a:prstGeom prst="rect">
            <a:avLst/>
          </a:prstGeom>
        </p:spPr>
      </p:pic>
      <p:pic>
        <p:nvPicPr>
          <p:cNvPr id="20" name="Kuva 1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18548" y="3365477"/>
            <a:ext cx="389607" cy="717699"/>
          </a:xfrm>
          <a:prstGeom prst="rect">
            <a:avLst/>
          </a:prstGeom>
        </p:spPr>
      </p:pic>
      <p:pic>
        <p:nvPicPr>
          <p:cNvPr id="23" name="Kuva 2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196229" y="564894"/>
            <a:ext cx="534665" cy="760802"/>
          </a:xfrm>
          <a:prstGeom prst="rect">
            <a:avLst/>
          </a:prstGeom>
        </p:spPr>
      </p:pic>
      <p:pic>
        <p:nvPicPr>
          <p:cNvPr id="24" name="Kuva 2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71027" y="1894586"/>
            <a:ext cx="349513" cy="700497"/>
          </a:xfrm>
          <a:prstGeom prst="rect">
            <a:avLst/>
          </a:prstGeom>
        </p:spPr>
      </p:pic>
      <p:pic>
        <p:nvPicPr>
          <p:cNvPr id="25" name="Kuva 2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44074" y="2531334"/>
            <a:ext cx="985014" cy="882788"/>
          </a:xfrm>
          <a:prstGeom prst="rect">
            <a:avLst/>
          </a:prstGeom>
        </p:spPr>
      </p:pic>
      <p:pic>
        <p:nvPicPr>
          <p:cNvPr id="26" name="Kuva 2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637954" y="3660035"/>
            <a:ext cx="1234518" cy="583404"/>
          </a:xfrm>
          <a:prstGeom prst="rect">
            <a:avLst/>
          </a:prstGeom>
        </p:spPr>
      </p:pic>
      <p:pic>
        <p:nvPicPr>
          <p:cNvPr id="27" name="Kuva 26"/>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675769" y="1713498"/>
            <a:ext cx="1234518" cy="583404"/>
          </a:xfrm>
          <a:prstGeom prst="rect">
            <a:avLst/>
          </a:prstGeom>
        </p:spPr>
      </p:pic>
      <p:pic>
        <p:nvPicPr>
          <p:cNvPr id="28" name="Kuva 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493765" y="715883"/>
            <a:ext cx="378707" cy="291612"/>
          </a:xfrm>
          <a:prstGeom prst="rect">
            <a:avLst/>
          </a:prstGeom>
        </p:spPr>
      </p:pic>
      <p:pic>
        <p:nvPicPr>
          <p:cNvPr id="29" name="Kuva 28"/>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227824" y="926974"/>
            <a:ext cx="908450" cy="184366"/>
          </a:xfrm>
          <a:prstGeom prst="rect">
            <a:avLst/>
          </a:prstGeom>
        </p:spPr>
      </p:pic>
      <p:pic>
        <p:nvPicPr>
          <p:cNvPr id="30" name="Kuva 2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067850" y="3978039"/>
            <a:ext cx="450356" cy="346784"/>
          </a:xfrm>
          <a:prstGeom prst="rect">
            <a:avLst/>
          </a:prstGeom>
        </p:spPr>
      </p:pic>
      <p:pic>
        <p:nvPicPr>
          <p:cNvPr id="31" name="Kuva 3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333605" y="2559518"/>
            <a:ext cx="349513" cy="700497"/>
          </a:xfrm>
          <a:prstGeom prst="rect">
            <a:avLst/>
          </a:prstGeom>
        </p:spPr>
      </p:pic>
      <p:pic>
        <p:nvPicPr>
          <p:cNvPr id="32" name="Kuva 3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67284" y="2965605"/>
            <a:ext cx="1267548" cy="1277833"/>
          </a:xfrm>
          <a:prstGeom prst="rect">
            <a:avLst/>
          </a:prstGeom>
        </p:spPr>
      </p:pic>
      <p:pic>
        <p:nvPicPr>
          <p:cNvPr id="33" name="Picture 1"/>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rot="5400000">
            <a:off x="5365453" y="1120882"/>
            <a:ext cx="3350714" cy="2225474"/>
          </a:xfrm>
          <a:prstGeom prst="roundRect">
            <a:avLst/>
          </a:prstGeom>
          <a:ln w="76200">
            <a:solidFill>
              <a:schemeClr val="bg1"/>
            </a:solidFill>
          </a:ln>
        </p:spPr>
      </p:pic>
      <p:pic>
        <p:nvPicPr>
          <p:cNvPr id="34" name="Picture 3"/>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3063437" y="2813760"/>
            <a:ext cx="3297954" cy="2190432"/>
          </a:xfrm>
          <a:prstGeom prst="roundRect">
            <a:avLst/>
          </a:prstGeom>
          <a:ln w="76200">
            <a:solidFill>
              <a:schemeClr val="bg1"/>
            </a:solidFill>
          </a:ln>
        </p:spPr>
      </p:pic>
      <p:pic>
        <p:nvPicPr>
          <p:cNvPr id="35" name="Picture 1"/>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066666" y="2750037"/>
            <a:ext cx="2943882" cy="1962588"/>
          </a:xfrm>
          <a:prstGeom prst="roundRect">
            <a:avLst/>
          </a:prstGeom>
          <a:ln w="76200">
            <a:solidFill>
              <a:schemeClr val="bg1"/>
            </a:solidFill>
          </a:ln>
        </p:spPr>
      </p:pic>
      <p:sp>
        <p:nvSpPr>
          <p:cNvPr id="36" name="Pyöristetty suorakulmio 35"/>
          <p:cNvSpPr/>
          <p:nvPr/>
        </p:nvSpPr>
        <p:spPr>
          <a:xfrm>
            <a:off x="2187536" y="239627"/>
            <a:ext cx="3246089" cy="29702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b="1" dirty="0">
                <a:solidFill>
                  <a:schemeClr val="tx1"/>
                </a:solidFill>
              </a:rPr>
              <a:t>CUSTOMER JOURNEY MAP</a:t>
            </a:r>
          </a:p>
          <a:p>
            <a:pPr algn="ctr"/>
            <a:endParaRPr lang="fi-FI" sz="2800" b="1" dirty="0">
              <a:solidFill>
                <a:schemeClr val="tx1"/>
              </a:solidFill>
            </a:endParaRPr>
          </a:p>
          <a:p>
            <a:pPr algn="ctr"/>
            <a:r>
              <a:rPr lang="fi-FI" sz="2400" b="1" dirty="0">
                <a:solidFill>
                  <a:schemeClr val="tx1"/>
                </a:solidFill>
              </a:rPr>
              <a:t>NYKYTILAN</a:t>
            </a:r>
            <a:r>
              <a:rPr lang="fi-FI" sz="2400" dirty="0">
                <a:solidFill>
                  <a:schemeClr val="tx1"/>
                </a:solidFill>
              </a:rPr>
              <a:t> kuvaus:</a:t>
            </a:r>
          </a:p>
          <a:p>
            <a:pPr algn="ctr"/>
            <a:r>
              <a:rPr lang="fi-FI" sz="2400" dirty="0">
                <a:solidFill>
                  <a:schemeClr val="tx1"/>
                </a:solidFill>
              </a:rPr>
              <a:t>Vangin kokemuspolku, </a:t>
            </a:r>
            <a:br>
              <a:rPr lang="fi-FI" sz="2400" dirty="0">
                <a:solidFill>
                  <a:schemeClr val="tx1"/>
                </a:solidFill>
              </a:rPr>
            </a:br>
            <a:r>
              <a:rPr lang="fi-FI" sz="2400" dirty="0">
                <a:solidFill>
                  <a:schemeClr val="tx1"/>
                </a:solidFill>
              </a:rPr>
              <a:t>tulovaihe</a:t>
            </a:r>
          </a:p>
        </p:txBody>
      </p:sp>
      <p:sp>
        <p:nvSpPr>
          <p:cNvPr id="37" name="Tekstiruutu 36"/>
          <p:cNvSpPr txBox="1"/>
          <p:nvPr/>
        </p:nvSpPr>
        <p:spPr>
          <a:xfrm>
            <a:off x="314620" y="5552178"/>
            <a:ext cx="6752046" cy="369332"/>
          </a:xfrm>
          <a:prstGeom prst="rect">
            <a:avLst/>
          </a:prstGeom>
          <a:noFill/>
        </p:spPr>
        <p:txBody>
          <a:bodyPr wrap="square" rtlCol="0">
            <a:spAutoFit/>
          </a:bodyPr>
          <a:lstStyle/>
          <a:p>
            <a:r>
              <a:rPr lang="fi-FI" dirty="0">
                <a:solidFill>
                  <a:prstClr val="black"/>
                </a:solidFill>
              </a:rPr>
              <a:t>Nykytilakuvaus: syyskuu 2017, </a:t>
            </a:r>
            <a:r>
              <a:rPr lang="fi-FI">
                <a:solidFill>
                  <a:prstClr val="black"/>
                </a:solidFill>
              </a:rPr>
              <a:t>Hämeenlinnan vankila</a:t>
            </a:r>
            <a:endParaRPr lang="fi-FI" dirty="0">
              <a:solidFill>
                <a:prstClr val="black"/>
              </a:solidFill>
            </a:endParaRPr>
          </a:p>
        </p:txBody>
      </p:sp>
    </p:spTree>
    <p:extLst>
      <p:ext uri="{BB962C8B-B14F-4D97-AF65-F5344CB8AC3E}">
        <p14:creationId xmlns:p14="http://schemas.microsoft.com/office/powerpoint/2010/main" val="4059059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a:off x="1" y="0"/>
            <a:ext cx="12192000" cy="5257800"/>
          </a:xfrm>
          <a:prstGeom prst="rect">
            <a:avLst/>
          </a:prstGeom>
          <a:effectLst>
            <a:outerShdw blurRad="50800" dist="38100" dir="5400000" algn="t" rotWithShape="0">
              <a:prstClr val="black">
                <a:alpha val="40000"/>
              </a:prstClr>
            </a:outerShdw>
          </a:effectLst>
        </p:spPr>
      </p:pic>
      <p:cxnSp>
        <p:nvCxnSpPr>
          <p:cNvPr id="8" name="Kulmayhdysviiva 7"/>
          <p:cNvCxnSpPr/>
          <p:nvPr/>
        </p:nvCxnSpPr>
        <p:spPr>
          <a:xfrm flipV="1">
            <a:off x="235316" y="2103417"/>
            <a:ext cx="6050244" cy="1058691"/>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31" name="Kuva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5158" y="2349435"/>
            <a:ext cx="378707" cy="291612"/>
          </a:xfrm>
          <a:prstGeom prst="rect">
            <a:avLst/>
          </a:prstGeom>
        </p:spPr>
      </p:pic>
      <p:pic>
        <p:nvPicPr>
          <p:cNvPr id="32" name="Kuva 3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86952" y="2744142"/>
            <a:ext cx="483243" cy="190583"/>
          </a:xfrm>
          <a:prstGeom prst="rect">
            <a:avLst/>
          </a:prstGeom>
        </p:spPr>
      </p:pic>
      <p:cxnSp>
        <p:nvCxnSpPr>
          <p:cNvPr id="34" name="Kulmayhdysviiva 33"/>
          <p:cNvCxnSpPr/>
          <p:nvPr/>
        </p:nvCxnSpPr>
        <p:spPr>
          <a:xfrm>
            <a:off x="7633928" y="2520188"/>
            <a:ext cx="2451525" cy="1300988"/>
          </a:xfrm>
          <a:prstGeom prst="bentConnector3">
            <a:avLst>
              <a:gd name="adj1" fmla="val 35945"/>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1" name="Kulmayhdysviiva 40"/>
          <p:cNvCxnSpPr/>
          <p:nvPr/>
        </p:nvCxnSpPr>
        <p:spPr>
          <a:xfrm flipV="1">
            <a:off x="712507" y="2083080"/>
            <a:ext cx="2023395" cy="1102594"/>
          </a:xfrm>
          <a:prstGeom prst="bentConnector3">
            <a:avLst>
              <a:gd name="adj1" fmla="val 37306"/>
            </a:avLst>
          </a:prstGeom>
          <a:ln w="10160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30" name="Kuva 2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00748" y="1708806"/>
            <a:ext cx="985014" cy="882788"/>
          </a:xfrm>
          <a:prstGeom prst="rect">
            <a:avLst/>
          </a:prstGeom>
        </p:spPr>
      </p:pic>
      <p:cxnSp>
        <p:nvCxnSpPr>
          <p:cNvPr id="44" name="Kulmayhdysviiva 43"/>
          <p:cNvCxnSpPr/>
          <p:nvPr/>
        </p:nvCxnSpPr>
        <p:spPr>
          <a:xfrm rot="5400000" flipH="1" flipV="1">
            <a:off x="-308373" y="1568191"/>
            <a:ext cx="2223076" cy="1123707"/>
          </a:xfrm>
          <a:prstGeom prst="bentConnector3">
            <a:avLst>
              <a:gd name="adj1" fmla="val 50000"/>
            </a:avLst>
          </a:prstGeom>
          <a:ln w="101600">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53" name="Kulmayhdysviiva 52"/>
          <p:cNvCxnSpPr/>
          <p:nvPr/>
        </p:nvCxnSpPr>
        <p:spPr>
          <a:xfrm>
            <a:off x="1362446" y="1050587"/>
            <a:ext cx="3312296" cy="1032493"/>
          </a:xfrm>
          <a:prstGeom prst="bentConnector3">
            <a:avLst>
              <a:gd name="adj1" fmla="val 41832"/>
            </a:avLst>
          </a:prstGeom>
          <a:ln w="10160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6" name="Kuva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9255" y="1827735"/>
            <a:ext cx="1234518" cy="583404"/>
          </a:xfrm>
          <a:prstGeom prst="rect">
            <a:avLst/>
          </a:prstGeom>
        </p:spPr>
      </p:pic>
      <p:pic>
        <p:nvPicPr>
          <p:cNvPr id="56" name="Kuva 5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74997" y="1247996"/>
            <a:ext cx="1320484" cy="705112"/>
          </a:xfrm>
          <a:prstGeom prst="rect">
            <a:avLst/>
          </a:prstGeom>
        </p:spPr>
      </p:pic>
      <p:pic>
        <p:nvPicPr>
          <p:cNvPr id="4" name="Kuva 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42163" y="967617"/>
            <a:ext cx="284864" cy="524750"/>
          </a:xfrm>
          <a:prstGeom prst="rect">
            <a:avLst/>
          </a:prstGeom>
        </p:spPr>
      </p:pic>
      <p:pic>
        <p:nvPicPr>
          <p:cNvPr id="17" name="Kuva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03635" y="333272"/>
            <a:ext cx="1136886" cy="606682"/>
          </a:xfrm>
          <a:prstGeom prst="rect">
            <a:avLst/>
          </a:prstGeom>
        </p:spPr>
      </p:pic>
      <p:pic>
        <p:nvPicPr>
          <p:cNvPr id="70" name="Kuva 6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51058" y="1552707"/>
            <a:ext cx="483243" cy="190583"/>
          </a:xfrm>
          <a:prstGeom prst="rect">
            <a:avLst/>
          </a:prstGeom>
        </p:spPr>
      </p:pic>
      <p:pic>
        <p:nvPicPr>
          <p:cNvPr id="23" name="Kuva 2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86953" y="2974342"/>
            <a:ext cx="721113" cy="267239"/>
          </a:xfrm>
          <a:prstGeom prst="rect">
            <a:avLst/>
          </a:prstGeom>
        </p:spPr>
      </p:pic>
      <p:cxnSp>
        <p:nvCxnSpPr>
          <p:cNvPr id="74" name="Kulmayhdysviiva 73"/>
          <p:cNvCxnSpPr/>
          <p:nvPr/>
        </p:nvCxnSpPr>
        <p:spPr>
          <a:xfrm rot="16200000" flipV="1">
            <a:off x="1271503" y="3333308"/>
            <a:ext cx="1843548" cy="1427720"/>
          </a:xfrm>
          <a:prstGeom prst="bentConnector3">
            <a:avLst>
              <a:gd name="adj1" fmla="val 50000"/>
            </a:avLst>
          </a:prstGeom>
          <a:ln w="101600">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18" name="Kuva 1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239" y="3159384"/>
            <a:ext cx="1447478" cy="772924"/>
          </a:xfrm>
          <a:prstGeom prst="rect">
            <a:avLst/>
          </a:prstGeom>
        </p:spPr>
      </p:pic>
      <p:cxnSp>
        <p:nvCxnSpPr>
          <p:cNvPr id="77" name="Kulmayhdysviiva 76"/>
          <p:cNvCxnSpPr/>
          <p:nvPr/>
        </p:nvCxnSpPr>
        <p:spPr>
          <a:xfrm rot="10800000">
            <a:off x="240474" y="3183151"/>
            <a:ext cx="2711144" cy="1760355"/>
          </a:xfrm>
          <a:prstGeom prst="bentConnector3">
            <a:avLst>
              <a:gd name="adj1" fmla="val 99858"/>
            </a:avLst>
          </a:prstGeom>
          <a:ln w="101600">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83" name="Kuva 8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37314" y="4172220"/>
            <a:ext cx="1258732" cy="671704"/>
          </a:xfrm>
          <a:prstGeom prst="rect">
            <a:avLst/>
          </a:prstGeom>
        </p:spPr>
      </p:pic>
      <p:pic>
        <p:nvPicPr>
          <p:cNvPr id="84" name="Kuva 8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415442" y="4235883"/>
            <a:ext cx="328610" cy="605334"/>
          </a:xfrm>
          <a:prstGeom prst="rect">
            <a:avLst/>
          </a:prstGeom>
        </p:spPr>
      </p:pic>
      <p:pic>
        <p:nvPicPr>
          <p:cNvPr id="85" name="Kuva 8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52851" y="4055584"/>
            <a:ext cx="534665" cy="108509"/>
          </a:xfrm>
          <a:prstGeom prst="rect">
            <a:avLst/>
          </a:prstGeom>
        </p:spPr>
      </p:pic>
      <p:pic>
        <p:nvPicPr>
          <p:cNvPr id="86" name="Kuva 8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529702" y="3292454"/>
            <a:ext cx="1224958" cy="654014"/>
          </a:xfrm>
          <a:prstGeom prst="rect">
            <a:avLst/>
          </a:prstGeom>
        </p:spPr>
      </p:pic>
      <p:pic>
        <p:nvPicPr>
          <p:cNvPr id="89" name="Kuva 8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6344" y="4780180"/>
            <a:ext cx="378707" cy="291612"/>
          </a:xfrm>
          <a:prstGeom prst="rect">
            <a:avLst/>
          </a:prstGeom>
        </p:spPr>
      </p:pic>
      <p:pic>
        <p:nvPicPr>
          <p:cNvPr id="90" name="Kuva 8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85560" y="188871"/>
            <a:ext cx="378707" cy="291612"/>
          </a:xfrm>
          <a:prstGeom prst="rect">
            <a:avLst/>
          </a:prstGeom>
        </p:spPr>
      </p:pic>
      <p:pic>
        <p:nvPicPr>
          <p:cNvPr id="92" name="Kuva 9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087235" y="117522"/>
            <a:ext cx="328405" cy="467304"/>
          </a:xfrm>
          <a:prstGeom prst="rect">
            <a:avLst/>
          </a:prstGeom>
        </p:spPr>
      </p:pic>
      <p:pic>
        <p:nvPicPr>
          <p:cNvPr id="94" name="Kuva 9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220621" y="227909"/>
            <a:ext cx="521706" cy="742361"/>
          </a:xfrm>
          <a:prstGeom prst="rect">
            <a:avLst/>
          </a:prstGeom>
        </p:spPr>
      </p:pic>
      <p:pic>
        <p:nvPicPr>
          <p:cNvPr id="97" name="Kuva 9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619641" y="4535017"/>
            <a:ext cx="328610" cy="605334"/>
          </a:xfrm>
          <a:prstGeom prst="rect">
            <a:avLst/>
          </a:prstGeom>
        </p:spPr>
      </p:pic>
      <p:pic>
        <p:nvPicPr>
          <p:cNvPr id="98" name="Kuva 97"/>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632267" y="4229388"/>
            <a:ext cx="397479" cy="156759"/>
          </a:xfrm>
          <a:prstGeom prst="rect">
            <a:avLst/>
          </a:prstGeom>
        </p:spPr>
      </p:pic>
      <p:pic>
        <p:nvPicPr>
          <p:cNvPr id="99" name="Kuva 98"/>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555317" y="3610075"/>
            <a:ext cx="534665" cy="108509"/>
          </a:xfrm>
          <a:prstGeom prst="rect">
            <a:avLst/>
          </a:prstGeom>
        </p:spPr>
      </p:pic>
      <p:pic>
        <p:nvPicPr>
          <p:cNvPr id="100" name="Kuva 99"/>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487384" y="1492641"/>
            <a:ext cx="397479" cy="156759"/>
          </a:xfrm>
          <a:prstGeom prst="rect">
            <a:avLst/>
          </a:prstGeom>
        </p:spPr>
      </p:pic>
      <p:cxnSp>
        <p:nvCxnSpPr>
          <p:cNvPr id="105" name="Kulmayhdysviiva 104"/>
          <p:cNvCxnSpPr/>
          <p:nvPr/>
        </p:nvCxnSpPr>
        <p:spPr>
          <a:xfrm>
            <a:off x="11277919" y="3386384"/>
            <a:ext cx="2451525" cy="1300988"/>
          </a:xfrm>
          <a:prstGeom prst="bentConnector3">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11" name="Kuva 110"/>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80493" y="2382681"/>
            <a:ext cx="1224958" cy="654014"/>
          </a:xfrm>
          <a:prstGeom prst="rect">
            <a:avLst/>
          </a:prstGeom>
        </p:spPr>
      </p:pic>
      <p:pic>
        <p:nvPicPr>
          <p:cNvPr id="112" name="Kuva 11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505" y="1096534"/>
            <a:ext cx="1447478" cy="772924"/>
          </a:xfrm>
          <a:prstGeom prst="rect">
            <a:avLst/>
          </a:prstGeom>
        </p:spPr>
      </p:pic>
      <p:pic>
        <p:nvPicPr>
          <p:cNvPr id="118" name="Kuva 1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50356" y="4267815"/>
            <a:ext cx="1234518" cy="583404"/>
          </a:xfrm>
          <a:prstGeom prst="rect">
            <a:avLst/>
          </a:prstGeom>
        </p:spPr>
      </p:pic>
      <p:pic>
        <p:nvPicPr>
          <p:cNvPr id="19" name="Kuva 18"/>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872794" y="4550620"/>
            <a:ext cx="934981" cy="441851"/>
          </a:xfrm>
          <a:prstGeom prst="rect">
            <a:avLst/>
          </a:prstGeom>
        </p:spPr>
      </p:pic>
      <p:pic>
        <p:nvPicPr>
          <p:cNvPr id="119" name="Kuva 118"/>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335005" y="963448"/>
            <a:ext cx="265220" cy="531556"/>
          </a:xfrm>
          <a:prstGeom prst="rect">
            <a:avLst/>
          </a:prstGeom>
        </p:spPr>
      </p:pic>
      <p:pic>
        <p:nvPicPr>
          <p:cNvPr id="120" name="Kuva 119"/>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198412" y="3648508"/>
            <a:ext cx="265220" cy="531556"/>
          </a:xfrm>
          <a:prstGeom prst="rect">
            <a:avLst/>
          </a:prstGeom>
        </p:spPr>
      </p:pic>
      <p:pic>
        <p:nvPicPr>
          <p:cNvPr id="124" name="Kuva 123"/>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900027" y="400297"/>
            <a:ext cx="655651" cy="133063"/>
          </a:xfrm>
          <a:prstGeom prst="rect">
            <a:avLst/>
          </a:prstGeom>
        </p:spPr>
      </p:pic>
      <p:pic>
        <p:nvPicPr>
          <p:cNvPr id="125" name="Kuva 12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351469" y="3643896"/>
            <a:ext cx="328610" cy="605334"/>
          </a:xfrm>
          <a:prstGeom prst="rect">
            <a:avLst/>
          </a:prstGeom>
        </p:spPr>
      </p:pic>
      <p:pic>
        <p:nvPicPr>
          <p:cNvPr id="126" name="Kuva 125"/>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634812" y="103118"/>
            <a:ext cx="379990" cy="540706"/>
          </a:xfrm>
          <a:prstGeom prst="rect">
            <a:avLst/>
          </a:prstGeom>
        </p:spPr>
      </p:pic>
      <p:pic>
        <p:nvPicPr>
          <p:cNvPr id="127" name="Kuva 1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5133" y="708102"/>
            <a:ext cx="378707" cy="291612"/>
          </a:xfrm>
          <a:prstGeom prst="rect">
            <a:avLst/>
          </a:prstGeom>
        </p:spPr>
      </p:pic>
      <p:pic>
        <p:nvPicPr>
          <p:cNvPr id="128" name="Kuva 1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25544" y="3125394"/>
            <a:ext cx="378707" cy="291612"/>
          </a:xfrm>
          <a:prstGeom prst="rect">
            <a:avLst/>
          </a:prstGeom>
        </p:spPr>
      </p:pic>
      <p:pic>
        <p:nvPicPr>
          <p:cNvPr id="130" name="Kuva 129"/>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748648" y="2354314"/>
            <a:ext cx="327801" cy="603845"/>
          </a:xfrm>
          <a:prstGeom prst="rect">
            <a:avLst/>
          </a:prstGeom>
        </p:spPr>
      </p:pic>
      <p:pic>
        <p:nvPicPr>
          <p:cNvPr id="135" name="Kuva 134"/>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6836178" y="4229388"/>
            <a:ext cx="655651" cy="133063"/>
          </a:xfrm>
          <a:prstGeom prst="rect">
            <a:avLst/>
          </a:prstGeom>
        </p:spPr>
      </p:pic>
      <p:pic>
        <p:nvPicPr>
          <p:cNvPr id="140" name="Kuva 139"/>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3696511" y="1514630"/>
            <a:ext cx="1313378" cy="555549"/>
          </a:xfrm>
          <a:prstGeom prst="rect">
            <a:avLst/>
          </a:prstGeom>
        </p:spPr>
      </p:pic>
      <p:pic>
        <p:nvPicPr>
          <p:cNvPr id="144" name="Kuva 143"/>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6713913" y="4575949"/>
            <a:ext cx="642410" cy="344515"/>
          </a:xfrm>
          <a:prstGeom prst="rect">
            <a:avLst/>
          </a:prstGeom>
        </p:spPr>
      </p:pic>
      <p:pic>
        <p:nvPicPr>
          <p:cNvPr id="146" name="Picture 3"/>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5115447" y="884999"/>
            <a:ext cx="2848290" cy="2136217"/>
          </a:xfrm>
          <a:prstGeom prst="roundRect">
            <a:avLst/>
          </a:prstGeom>
          <a:ln w="57150">
            <a:solidFill>
              <a:schemeClr val="bg1"/>
            </a:solidFill>
          </a:ln>
        </p:spPr>
      </p:pic>
      <p:pic>
        <p:nvPicPr>
          <p:cNvPr id="147" name="Picture 4"/>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9091280" y="2394260"/>
            <a:ext cx="2805534" cy="2104151"/>
          </a:xfrm>
          <a:prstGeom prst="roundRect">
            <a:avLst/>
          </a:prstGeom>
          <a:ln w="76200">
            <a:solidFill>
              <a:schemeClr val="bg1"/>
            </a:solidFill>
          </a:ln>
        </p:spPr>
      </p:pic>
      <p:pic>
        <p:nvPicPr>
          <p:cNvPr id="121" name="Kuva 120"/>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8431697" y="4416634"/>
            <a:ext cx="510975" cy="727092"/>
          </a:xfrm>
          <a:prstGeom prst="rect">
            <a:avLst/>
          </a:prstGeom>
        </p:spPr>
      </p:pic>
      <p:sp>
        <p:nvSpPr>
          <p:cNvPr id="109" name="Kuvatekstipilvi 108"/>
          <p:cNvSpPr/>
          <p:nvPr/>
        </p:nvSpPr>
        <p:spPr>
          <a:xfrm>
            <a:off x="2182391" y="3324690"/>
            <a:ext cx="2816600" cy="1510594"/>
          </a:xfrm>
          <a:prstGeom prst="cloudCallout">
            <a:avLst>
              <a:gd name="adj1" fmla="val -15730"/>
              <a:gd name="adj2" fmla="val -9687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prstClr val="black"/>
                </a:solidFill>
              </a:rPr>
              <a:t>”Sain postitse siviiliin päätöksen tuomiosta. Epäselväksi jäi: miten tullaan? Itse suoraan vankilaan vai poliisilaitokselle vai mihin? Kyyti?”</a:t>
            </a:r>
            <a:endParaRPr lang="en-GB" sz="1200" dirty="0">
              <a:solidFill>
                <a:prstClr val="black"/>
              </a:solidFill>
            </a:endParaRPr>
          </a:p>
        </p:txBody>
      </p:sp>
      <p:pic>
        <p:nvPicPr>
          <p:cNvPr id="115" name="Kuva 114"/>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1322386" y="4125254"/>
            <a:ext cx="377316" cy="756220"/>
          </a:xfrm>
          <a:prstGeom prst="rect">
            <a:avLst/>
          </a:prstGeom>
        </p:spPr>
      </p:pic>
      <p:pic>
        <p:nvPicPr>
          <p:cNvPr id="133" name="Kuva 132"/>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9078475" y="4141426"/>
            <a:ext cx="476018" cy="677350"/>
          </a:xfrm>
          <a:prstGeom prst="rect">
            <a:avLst/>
          </a:prstGeom>
        </p:spPr>
      </p:pic>
      <p:pic>
        <p:nvPicPr>
          <p:cNvPr id="95" name="Kuva 94"/>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4874605" y="847988"/>
            <a:ext cx="310361" cy="622028"/>
          </a:xfrm>
          <a:prstGeom prst="rect">
            <a:avLst/>
          </a:prstGeom>
        </p:spPr>
      </p:pic>
      <p:pic>
        <p:nvPicPr>
          <p:cNvPr id="26" name="Kuva 25"/>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7858739" y="1456103"/>
            <a:ext cx="1216645" cy="1226516"/>
          </a:xfrm>
          <a:prstGeom prst="rect">
            <a:avLst/>
          </a:prstGeom>
        </p:spPr>
      </p:pic>
      <p:pic>
        <p:nvPicPr>
          <p:cNvPr id="107" name="Kuva 106"/>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2732994" y="2130044"/>
            <a:ext cx="410015" cy="1080182"/>
          </a:xfrm>
          <a:prstGeom prst="rect">
            <a:avLst/>
          </a:prstGeom>
        </p:spPr>
      </p:pic>
      <p:pic>
        <p:nvPicPr>
          <p:cNvPr id="113" name="Kuva 112"/>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2433920" y="5489306"/>
            <a:ext cx="369945" cy="279298"/>
          </a:xfrm>
          <a:prstGeom prst="rect">
            <a:avLst/>
          </a:prstGeom>
        </p:spPr>
      </p:pic>
      <p:sp>
        <p:nvSpPr>
          <p:cNvPr id="39" name="Suorakulmio 38"/>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Ennen vankilaan menoa</a:t>
            </a:r>
          </a:p>
        </p:txBody>
      </p:sp>
      <p:sp>
        <p:nvSpPr>
          <p:cNvPr id="123" name="Tekstiruutu 122"/>
          <p:cNvSpPr txBox="1"/>
          <p:nvPr/>
        </p:nvSpPr>
        <p:spPr>
          <a:xfrm>
            <a:off x="2894750" y="5427001"/>
            <a:ext cx="2128190" cy="461665"/>
          </a:xfrm>
          <a:prstGeom prst="rect">
            <a:avLst/>
          </a:prstGeom>
          <a:noFill/>
        </p:spPr>
        <p:txBody>
          <a:bodyPr wrap="square" rtlCol="0">
            <a:spAutoFit/>
          </a:bodyPr>
          <a:lstStyle/>
          <a:p>
            <a:r>
              <a:rPr lang="fi-FI" sz="1200" dirty="0">
                <a:solidFill>
                  <a:prstClr val="black"/>
                </a:solidFill>
              </a:rPr>
              <a:t>Selkeät tulo-ohjeet tuomiosta tiedottamisen yhteyteen.</a:t>
            </a:r>
          </a:p>
        </p:txBody>
      </p:sp>
      <p:sp>
        <p:nvSpPr>
          <p:cNvPr id="137" name="Kuvatekstipilvi 10"/>
          <p:cNvSpPr/>
          <p:nvPr/>
        </p:nvSpPr>
        <p:spPr>
          <a:xfrm>
            <a:off x="9186111" y="882380"/>
            <a:ext cx="2226128" cy="1039260"/>
          </a:xfrm>
          <a:prstGeom prst="cloudCallout">
            <a:avLst>
              <a:gd name="adj1" fmla="val -71944"/>
              <a:gd name="adj2" fmla="val 3219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prstClr val="black"/>
                </a:solidFill>
              </a:rPr>
              <a:t>”Luulin, että osoitteenmuutos tulee automaattisesti.”</a:t>
            </a:r>
            <a:endParaRPr lang="en-GB" sz="1200" dirty="0">
              <a:solidFill>
                <a:prstClr val="black"/>
              </a:solidFill>
            </a:endParaRPr>
          </a:p>
        </p:txBody>
      </p:sp>
      <p:sp>
        <p:nvSpPr>
          <p:cNvPr id="138" name="Tekstiruutu 137"/>
          <p:cNvSpPr txBox="1"/>
          <p:nvPr/>
        </p:nvSpPr>
        <p:spPr>
          <a:xfrm>
            <a:off x="5592252" y="5427001"/>
            <a:ext cx="4152997" cy="1384995"/>
          </a:xfrm>
          <a:prstGeom prst="rect">
            <a:avLst/>
          </a:prstGeom>
          <a:noFill/>
        </p:spPr>
        <p:txBody>
          <a:bodyPr wrap="square" rtlCol="0">
            <a:spAutoFit/>
          </a:bodyPr>
          <a:lstStyle/>
          <a:p>
            <a:r>
              <a:rPr lang="fi-FI" sz="1200" dirty="0">
                <a:solidFill>
                  <a:prstClr val="black"/>
                </a:solidFill>
              </a:rPr>
              <a:t>Digitaalinen ja/tai painettu tulo-opas mm.</a:t>
            </a:r>
          </a:p>
          <a:p>
            <a:pPr marL="171450" indent="-171450">
              <a:buFontTx/>
              <a:buChar char="-"/>
            </a:pPr>
            <a:r>
              <a:rPr lang="fi-FI" sz="1200" dirty="0">
                <a:solidFill>
                  <a:prstClr val="black"/>
                </a:solidFill>
              </a:rPr>
              <a:t>maksut (vuokra, sähkö, puhelin jne.)</a:t>
            </a:r>
          </a:p>
          <a:p>
            <a:pPr marL="171450" indent="-171450">
              <a:buFontTx/>
              <a:buChar char="-"/>
            </a:pPr>
            <a:r>
              <a:rPr lang="fi-FI" sz="1200" dirty="0">
                <a:solidFill>
                  <a:prstClr val="black"/>
                </a:solidFill>
              </a:rPr>
              <a:t>osoitteenmuutos, Kela, tilitiedot</a:t>
            </a:r>
          </a:p>
          <a:p>
            <a:pPr marL="171450" indent="-171450">
              <a:buFontTx/>
              <a:buChar char="-"/>
            </a:pPr>
            <a:r>
              <a:rPr lang="fi-FI" sz="1200" dirty="0">
                <a:solidFill>
                  <a:prstClr val="black"/>
                </a:solidFill>
              </a:rPr>
              <a:t>ohjeet, mitä tavaroita saa ottaa mukaan </a:t>
            </a:r>
          </a:p>
          <a:p>
            <a:pPr marL="171450" indent="-171450">
              <a:buFontTx/>
              <a:buChar char="-"/>
            </a:pPr>
            <a:r>
              <a:rPr lang="fi-FI" sz="1200" dirty="0">
                <a:solidFill>
                  <a:prstClr val="black"/>
                </a:solidFill>
              </a:rPr>
              <a:t>rahakäytännöt mm. pitää olla käteistä mukana, joka siirretään vankilassa kortille</a:t>
            </a:r>
          </a:p>
          <a:p>
            <a:pPr marL="171450" indent="-171450">
              <a:buFontTx/>
              <a:buChar char="-"/>
            </a:pPr>
            <a:r>
              <a:rPr lang="fi-FI" sz="1200" dirty="0">
                <a:solidFill>
                  <a:prstClr val="black"/>
                </a:solidFill>
              </a:rPr>
              <a:t>yhteydenpitokäytännöt, yhteystiedot paperilla mukaan jne. </a:t>
            </a:r>
          </a:p>
        </p:txBody>
      </p:sp>
      <p:pic>
        <p:nvPicPr>
          <p:cNvPr id="141" name="Kuva 140"/>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5142102" y="5500438"/>
            <a:ext cx="369945" cy="279298"/>
          </a:xfrm>
          <a:prstGeom prst="rect">
            <a:avLst/>
          </a:prstGeom>
        </p:spPr>
      </p:pic>
      <p:sp>
        <p:nvSpPr>
          <p:cNvPr id="143" name="Tekstiruutu 142"/>
          <p:cNvSpPr txBox="1"/>
          <p:nvPr/>
        </p:nvSpPr>
        <p:spPr>
          <a:xfrm>
            <a:off x="96210" y="102909"/>
            <a:ext cx="2540521" cy="646331"/>
          </a:xfrm>
          <a:prstGeom prst="rect">
            <a:avLst/>
          </a:prstGeom>
          <a:noFill/>
        </p:spPr>
        <p:txBody>
          <a:bodyPr wrap="square" rtlCol="0">
            <a:spAutoFit/>
          </a:bodyPr>
          <a:lstStyle/>
          <a:p>
            <a:r>
              <a:rPr lang="fi-FI" dirty="0">
                <a:solidFill>
                  <a:prstClr val="black"/>
                </a:solidFill>
              </a:rPr>
              <a:t>Nykytila vangin kokemuspolusta</a:t>
            </a:r>
          </a:p>
        </p:txBody>
      </p:sp>
      <p:sp>
        <p:nvSpPr>
          <p:cNvPr id="145" name="Kuvatekstipilvi 61"/>
          <p:cNvSpPr/>
          <p:nvPr/>
        </p:nvSpPr>
        <p:spPr>
          <a:xfrm>
            <a:off x="5034747" y="3360453"/>
            <a:ext cx="3428816" cy="1842354"/>
          </a:xfrm>
          <a:prstGeom prst="cloudCallout">
            <a:avLst>
              <a:gd name="adj1" fmla="val -88781"/>
              <a:gd name="adj2" fmla="val -885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prstClr val="black"/>
                </a:solidFill>
              </a:rPr>
              <a:t>”Minut vietiin ensin putkaan. Kukaan läheinen ei tiennyt missä </a:t>
            </a:r>
            <a:r>
              <a:rPr lang="fi-FI" sz="1200" dirty="0" err="1">
                <a:solidFill>
                  <a:prstClr val="black"/>
                </a:solidFill>
              </a:rPr>
              <a:t>mä</a:t>
            </a:r>
            <a:r>
              <a:rPr lang="fi-FI" sz="1200" dirty="0">
                <a:solidFill>
                  <a:prstClr val="black"/>
                </a:solidFill>
              </a:rPr>
              <a:t> olen. En ole ollut koskaan erossa 3-vuotiaasta tyttärestäni. Poliisi vain sanoi: ”älä siinä itke.” Olin ihan paniikissa.” (tutkintavanki)</a:t>
            </a:r>
          </a:p>
        </p:txBody>
      </p:sp>
      <p:sp>
        <p:nvSpPr>
          <p:cNvPr id="151" name="Tekstiruutu 150"/>
          <p:cNvSpPr txBox="1"/>
          <p:nvPr/>
        </p:nvSpPr>
        <p:spPr>
          <a:xfrm>
            <a:off x="9212829" y="5426242"/>
            <a:ext cx="2734685" cy="276999"/>
          </a:xfrm>
          <a:prstGeom prst="rect">
            <a:avLst/>
          </a:prstGeom>
          <a:noFill/>
        </p:spPr>
        <p:txBody>
          <a:bodyPr wrap="square" rtlCol="0">
            <a:spAutoFit/>
          </a:bodyPr>
          <a:lstStyle/>
          <a:p>
            <a:r>
              <a:rPr lang="fi-FI" sz="1200" dirty="0">
                <a:solidFill>
                  <a:prstClr val="black"/>
                </a:solidFill>
              </a:rPr>
              <a:t>Tiedonkulku läheisille olinpaikasta</a:t>
            </a:r>
          </a:p>
        </p:txBody>
      </p:sp>
      <p:pic>
        <p:nvPicPr>
          <p:cNvPr id="154" name="Kuva 153"/>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8821649" y="5426242"/>
            <a:ext cx="374160" cy="355338"/>
          </a:xfrm>
          <a:prstGeom prst="rect">
            <a:avLst/>
          </a:prstGeom>
        </p:spPr>
      </p:pic>
      <p:sp>
        <p:nvSpPr>
          <p:cNvPr id="155" name="Kuvatekstipilvi 10"/>
          <p:cNvSpPr/>
          <p:nvPr/>
        </p:nvSpPr>
        <p:spPr>
          <a:xfrm>
            <a:off x="9031233" y="2000179"/>
            <a:ext cx="2226128" cy="1039260"/>
          </a:xfrm>
          <a:prstGeom prst="cloudCallout">
            <a:avLst>
              <a:gd name="adj1" fmla="val -60128"/>
              <a:gd name="adj2" fmla="val -4132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prstClr val="black"/>
                </a:solidFill>
              </a:rPr>
              <a:t>”Olisi pitänyt tietää ottaa käteistä mukaan. Ei auta, että rahaa on tilillä.”</a:t>
            </a:r>
            <a:endParaRPr lang="en-GB" sz="1200" dirty="0">
              <a:solidFill>
                <a:prstClr val="black"/>
              </a:solidFill>
            </a:endParaRPr>
          </a:p>
        </p:txBody>
      </p:sp>
      <p:cxnSp>
        <p:nvCxnSpPr>
          <p:cNvPr id="72" name="Suora yhdysviiva 71"/>
          <p:cNvCxnSpPr/>
          <p:nvPr/>
        </p:nvCxnSpPr>
        <p:spPr>
          <a:xfrm>
            <a:off x="2143021"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075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Kulmayhdysviiva 2"/>
          <p:cNvCxnSpPr/>
          <p:nvPr/>
        </p:nvCxnSpPr>
        <p:spPr>
          <a:xfrm flipV="1">
            <a:off x="-82476" y="1888435"/>
            <a:ext cx="3815490" cy="1497950"/>
          </a:xfrm>
          <a:prstGeom prst="bentConnector3">
            <a:avLst>
              <a:gd name="adj1" fmla="val 26529"/>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2" name="Kulmayhdysviiva 11"/>
          <p:cNvCxnSpPr/>
          <p:nvPr/>
        </p:nvCxnSpPr>
        <p:spPr>
          <a:xfrm>
            <a:off x="5176225" y="2473638"/>
            <a:ext cx="2063561" cy="1589315"/>
          </a:xfrm>
          <a:prstGeom prst="bentConnector3">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4" name="Kulmayhdysviiva 13"/>
          <p:cNvCxnSpPr/>
          <p:nvPr/>
        </p:nvCxnSpPr>
        <p:spPr>
          <a:xfrm flipV="1">
            <a:off x="8794441" y="1581788"/>
            <a:ext cx="3397559" cy="1686509"/>
          </a:xfrm>
          <a:prstGeom prst="bentConnector3">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7" name="Kuva 1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71134" y="3610075"/>
            <a:ext cx="1237907" cy="533449"/>
          </a:xfrm>
          <a:prstGeom prst="rect">
            <a:avLst/>
          </a:prstGeom>
        </p:spPr>
      </p:pic>
      <p:pic>
        <p:nvPicPr>
          <p:cNvPr id="20" name="Kuva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1236" y="1427648"/>
            <a:ext cx="420672" cy="774922"/>
          </a:xfrm>
          <a:prstGeom prst="rect">
            <a:avLst/>
          </a:prstGeom>
        </p:spPr>
      </p:pic>
      <p:pic>
        <p:nvPicPr>
          <p:cNvPr id="22" name="Kuva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73881" y="700696"/>
            <a:ext cx="348614" cy="698696"/>
          </a:xfrm>
          <a:prstGeom prst="rect">
            <a:avLst/>
          </a:prstGeom>
        </p:spPr>
      </p:pic>
      <p:pic>
        <p:nvPicPr>
          <p:cNvPr id="23" name="Kuva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55317" y="3610075"/>
            <a:ext cx="534665" cy="108509"/>
          </a:xfrm>
          <a:prstGeom prst="rect">
            <a:avLst/>
          </a:prstGeom>
        </p:spPr>
      </p:pic>
      <p:pic>
        <p:nvPicPr>
          <p:cNvPr id="24" name="Kuva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49278" y="279261"/>
            <a:ext cx="397479" cy="156759"/>
          </a:xfrm>
          <a:prstGeom prst="rect">
            <a:avLst/>
          </a:prstGeom>
        </p:spPr>
      </p:pic>
      <p:pic>
        <p:nvPicPr>
          <p:cNvPr id="36" name="Picture 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986766" y="1034442"/>
            <a:ext cx="3698034" cy="2456157"/>
          </a:xfrm>
          <a:prstGeom prst="roundRect">
            <a:avLst/>
          </a:prstGeom>
          <a:ln w="76200">
            <a:solidFill>
              <a:schemeClr val="bg1"/>
            </a:solidFill>
          </a:ln>
        </p:spPr>
      </p:pic>
      <p:pic>
        <p:nvPicPr>
          <p:cNvPr id="37"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29546" y="2662330"/>
            <a:ext cx="2627572" cy="1745178"/>
          </a:xfrm>
          <a:prstGeom prst="roundRect">
            <a:avLst/>
          </a:prstGeom>
          <a:ln w="76200">
            <a:solidFill>
              <a:schemeClr val="bg1"/>
            </a:solidFill>
          </a:ln>
        </p:spPr>
      </p:pic>
      <p:pic>
        <p:nvPicPr>
          <p:cNvPr id="38" name="Picture 5"/>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457299" y="1537320"/>
            <a:ext cx="1815855" cy="1206052"/>
          </a:xfrm>
          <a:prstGeom prst="roundRect">
            <a:avLst/>
          </a:prstGeom>
          <a:ln w="76200">
            <a:solidFill>
              <a:schemeClr val="bg1"/>
            </a:solidFill>
          </a:ln>
        </p:spPr>
      </p:pic>
      <p:pic>
        <p:nvPicPr>
          <p:cNvPr id="21" name="Kuva 2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61200" y="4378373"/>
            <a:ext cx="491380" cy="699209"/>
          </a:xfrm>
          <a:prstGeom prst="rect">
            <a:avLst/>
          </a:prstGeom>
        </p:spPr>
      </p:pic>
      <p:pic>
        <p:nvPicPr>
          <p:cNvPr id="41" name="Kuva 4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49895" y="2078909"/>
            <a:ext cx="1237907" cy="533449"/>
          </a:xfrm>
          <a:prstGeom prst="rect">
            <a:avLst/>
          </a:prstGeom>
        </p:spPr>
      </p:pic>
      <p:pic>
        <p:nvPicPr>
          <p:cNvPr id="42" name="Kuva 4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0443" y="1358383"/>
            <a:ext cx="378707" cy="291612"/>
          </a:xfrm>
          <a:prstGeom prst="rect">
            <a:avLst/>
          </a:prstGeom>
        </p:spPr>
      </p:pic>
      <p:pic>
        <p:nvPicPr>
          <p:cNvPr id="43" name="Kuva 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7434" y="4036315"/>
            <a:ext cx="397479" cy="156759"/>
          </a:xfrm>
          <a:prstGeom prst="rect">
            <a:avLst/>
          </a:prstGeom>
        </p:spPr>
      </p:pic>
      <p:pic>
        <p:nvPicPr>
          <p:cNvPr id="44" name="Kuva 4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347019" y="3010961"/>
            <a:ext cx="385798" cy="773220"/>
          </a:xfrm>
          <a:prstGeom prst="rect">
            <a:avLst/>
          </a:prstGeom>
        </p:spPr>
      </p:pic>
      <p:pic>
        <p:nvPicPr>
          <p:cNvPr id="45" name="Kuva 4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842773" y="4684208"/>
            <a:ext cx="378707" cy="291612"/>
          </a:xfrm>
          <a:prstGeom prst="rect">
            <a:avLst/>
          </a:prstGeom>
        </p:spPr>
      </p:pic>
      <p:pic>
        <p:nvPicPr>
          <p:cNvPr id="46" name="Kuva 4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8768" y="4326608"/>
            <a:ext cx="397479" cy="156759"/>
          </a:xfrm>
          <a:prstGeom prst="rect">
            <a:avLst/>
          </a:prstGeom>
        </p:spPr>
      </p:pic>
      <p:pic>
        <p:nvPicPr>
          <p:cNvPr id="47" name="Kuva 4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3461" y="3707296"/>
            <a:ext cx="534665" cy="108509"/>
          </a:xfrm>
          <a:prstGeom prst="rect">
            <a:avLst/>
          </a:prstGeom>
        </p:spPr>
      </p:pic>
      <p:pic>
        <p:nvPicPr>
          <p:cNvPr id="48" name="Kuva 4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152259" y="4183969"/>
            <a:ext cx="503585" cy="716577"/>
          </a:xfrm>
          <a:prstGeom prst="rect">
            <a:avLst/>
          </a:prstGeom>
        </p:spPr>
      </p:pic>
      <p:pic>
        <p:nvPicPr>
          <p:cNvPr id="50" name="Kuva 4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646027" y="3535055"/>
            <a:ext cx="378707" cy="291612"/>
          </a:xfrm>
          <a:prstGeom prst="rect">
            <a:avLst/>
          </a:prstGeom>
        </p:spPr>
      </p:pic>
      <p:pic>
        <p:nvPicPr>
          <p:cNvPr id="56" name="Kuva 5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782002" y="768071"/>
            <a:ext cx="537662" cy="212045"/>
          </a:xfrm>
          <a:prstGeom prst="rect">
            <a:avLst/>
          </a:prstGeom>
        </p:spPr>
      </p:pic>
      <p:pic>
        <p:nvPicPr>
          <p:cNvPr id="57" name="Kuva 5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910230" y="2735414"/>
            <a:ext cx="378707" cy="291612"/>
          </a:xfrm>
          <a:prstGeom prst="rect">
            <a:avLst/>
          </a:prstGeom>
        </p:spPr>
      </p:pic>
      <p:pic>
        <p:nvPicPr>
          <p:cNvPr id="58" name="Kuva 5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884848" y="1210506"/>
            <a:ext cx="506783" cy="199867"/>
          </a:xfrm>
          <a:prstGeom prst="rect">
            <a:avLst/>
          </a:prstGeom>
        </p:spPr>
      </p:pic>
      <p:sp>
        <p:nvSpPr>
          <p:cNvPr id="62" name="Kuvatekstipilvi 61"/>
          <p:cNvSpPr/>
          <p:nvPr/>
        </p:nvSpPr>
        <p:spPr>
          <a:xfrm>
            <a:off x="442020" y="812698"/>
            <a:ext cx="2120693" cy="1075737"/>
          </a:xfrm>
          <a:prstGeom prst="cloudCallout">
            <a:avLst>
              <a:gd name="adj1" fmla="val -40918"/>
              <a:gd name="adj2" fmla="val 8214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“Yksilöstä kiinni</a:t>
            </a:r>
          </a:p>
          <a:p>
            <a:pPr algn="ctr"/>
            <a:r>
              <a:rPr lang="fi-FI" sz="1200" dirty="0">
                <a:solidFill>
                  <a:prstClr val="black"/>
                </a:solidFill>
              </a:rPr>
              <a:t>miten kohdataan.”</a:t>
            </a:r>
          </a:p>
        </p:txBody>
      </p:sp>
      <p:pic>
        <p:nvPicPr>
          <p:cNvPr id="54" name="Kuva 53"/>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08546" y="2175195"/>
            <a:ext cx="1327696" cy="1338468"/>
          </a:xfrm>
          <a:prstGeom prst="rect">
            <a:avLst/>
          </a:prstGeom>
        </p:spPr>
      </p:pic>
      <p:sp>
        <p:nvSpPr>
          <p:cNvPr id="61" name="Tekstiruutu 60"/>
          <p:cNvSpPr txBox="1"/>
          <p:nvPr/>
        </p:nvSpPr>
        <p:spPr>
          <a:xfrm>
            <a:off x="3170322" y="5401949"/>
            <a:ext cx="3062984" cy="1015663"/>
          </a:xfrm>
          <a:prstGeom prst="rect">
            <a:avLst/>
          </a:prstGeom>
          <a:noFill/>
        </p:spPr>
        <p:txBody>
          <a:bodyPr wrap="square" rtlCol="0">
            <a:spAutoFit/>
          </a:bodyPr>
          <a:lstStyle/>
          <a:p>
            <a:r>
              <a:rPr lang="fi-FI" sz="1200" dirty="0">
                <a:solidFill>
                  <a:prstClr val="black"/>
                </a:solidFill>
              </a:rPr>
              <a:t>Ystävällinen, ihmisarvoa kunnioittava vastaanotto. Kannustava asenne ja usko, että jokaisella ihmisellä on mahdollisuus muutokseen. Vahvistetaan pärjäämisen tunnetta. Tuomio on myös mahdollisuus.</a:t>
            </a:r>
          </a:p>
        </p:txBody>
      </p:sp>
      <p:pic>
        <p:nvPicPr>
          <p:cNvPr id="66" name="Kuva 65"/>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775790" y="5401949"/>
            <a:ext cx="317334" cy="301610"/>
          </a:xfrm>
          <a:prstGeom prst="rect">
            <a:avLst/>
          </a:prstGeom>
        </p:spPr>
      </p:pic>
      <p:sp>
        <p:nvSpPr>
          <p:cNvPr id="70" name="Kuvatekstipilvi 69"/>
          <p:cNvSpPr/>
          <p:nvPr/>
        </p:nvSpPr>
        <p:spPr>
          <a:xfrm>
            <a:off x="1364027" y="3125980"/>
            <a:ext cx="2204177" cy="1528094"/>
          </a:xfrm>
          <a:prstGeom prst="cloudCallout">
            <a:avLst>
              <a:gd name="adj1" fmla="val -72174"/>
              <a:gd name="adj2" fmla="val -7688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“Tämä on ensimmäinen ja viimeinen kerta kun tulen tänne”</a:t>
            </a:r>
          </a:p>
        </p:txBody>
      </p:sp>
      <p:pic>
        <p:nvPicPr>
          <p:cNvPr id="71" name="Kuva 70"/>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776697" y="3433064"/>
            <a:ext cx="1280272" cy="1290660"/>
          </a:xfrm>
          <a:prstGeom prst="rect">
            <a:avLst/>
          </a:prstGeom>
        </p:spPr>
      </p:pic>
      <p:sp>
        <p:nvSpPr>
          <p:cNvPr id="72" name="Kuvatekstipilvi 71"/>
          <p:cNvSpPr/>
          <p:nvPr/>
        </p:nvSpPr>
        <p:spPr>
          <a:xfrm>
            <a:off x="6366478" y="2199684"/>
            <a:ext cx="1737848" cy="1204802"/>
          </a:xfrm>
          <a:prstGeom prst="cloudCallout">
            <a:avLst>
              <a:gd name="adj1" fmla="val -37973"/>
              <a:gd name="adj2" fmla="val 7008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”Jännittää. Miten tästä selviän?”</a:t>
            </a:r>
          </a:p>
        </p:txBody>
      </p:sp>
      <p:sp>
        <p:nvSpPr>
          <p:cNvPr id="74" name="Kuvatekstipilvi 73"/>
          <p:cNvSpPr/>
          <p:nvPr/>
        </p:nvSpPr>
        <p:spPr>
          <a:xfrm>
            <a:off x="6253173" y="307463"/>
            <a:ext cx="2191476" cy="1204802"/>
          </a:xfrm>
          <a:prstGeom prst="cloudCallout">
            <a:avLst>
              <a:gd name="adj1" fmla="val -40259"/>
              <a:gd name="adj2" fmla="val 9087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a:t>
            </a:r>
            <a:r>
              <a:rPr lang="fi-FI" sz="1200" dirty="0" err="1">
                <a:solidFill>
                  <a:prstClr val="black"/>
                </a:solidFill>
              </a:rPr>
              <a:t>Mä</a:t>
            </a:r>
            <a:r>
              <a:rPr lang="fi-FI" sz="1200" dirty="0">
                <a:solidFill>
                  <a:prstClr val="black"/>
                </a:solidFill>
              </a:rPr>
              <a:t> ajattelen, että tuomio pitää ottaa vain päivä kerrallaan.”</a:t>
            </a:r>
          </a:p>
        </p:txBody>
      </p:sp>
      <p:sp>
        <p:nvSpPr>
          <p:cNvPr id="76" name="Suorakulmio 75"/>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Vankilaan tullessa</a:t>
            </a:r>
          </a:p>
        </p:txBody>
      </p:sp>
      <p:cxnSp>
        <p:nvCxnSpPr>
          <p:cNvPr id="49" name="Suora yhdysviiva 48"/>
          <p:cNvCxnSpPr/>
          <p:nvPr/>
        </p:nvCxnSpPr>
        <p:spPr>
          <a:xfrm>
            <a:off x="2143021"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304642"/>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Kulmayhdysviiva 2"/>
          <p:cNvCxnSpPr/>
          <p:nvPr/>
        </p:nvCxnSpPr>
        <p:spPr>
          <a:xfrm rot="10800000">
            <a:off x="-6284" y="1581790"/>
            <a:ext cx="3173691" cy="2000397"/>
          </a:xfrm>
          <a:prstGeom prst="bentConnector3">
            <a:avLst>
              <a:gd name="adj1" fmla="val 71683"/>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 name="Kulmayhdysviiva 6"/>
          <p:cNvCxnSpPr/>
          <p:nvPr/>
        </p:nvCxnSpPr>
        <p:spPr>
          <a:xfrm rot="10800000">
            <a:off x="3365369" y="2916990"/>
            <a:ext cx="3641718" cy="1634794"/>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1" name="Kulmayhdysviiva 10"/>
          <p:cNvCxnSpPr/>
          <p:nvPr/>
        </p:nvCxnSpPr>
        <p:spPr>
          <a:xfrm rot="5400000">
            <a:off x="7005091" y="1409454"/>
            <a:ext cx="1945806" cy="1653282"/>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9" name="Kulmayhdysviiva 18"/>
          <p:cNvCxnSpPr/>
          <p:nvPr/>
        </p:nvCxnSpPr>
        <p:spPr>
          <a:xfrm rot="10800000">
            <a:off x="8938258" y="1687398"/>
            <a:ext cx="3266269" cy="1229592"/>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34"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71985" y="1968762"/>
            <a:ext cx="1640691" cy="2461038"/>
          </a:xfrm>
          <a:prstGeom prst="roundRect">
            <a:avLst/>
          </a:prstGeom>
          <a:ln w="76200">
            <a:solidFill>
              <a:schemeClr val="bg1"/>
            </a:solidFill>
          </a:ln>
        </p:spPr>
      </p:pic>
      <p:pic>
        <p:nvPicPr>
          <p:cNvPr id="33"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75696" y="1463764"/>
            <a:ext cx="1212765" cy="1825962"/>
          </a:xfrm>
          <a:prstGeom prst="roundRect">
            <a:avLst/>
          </a:prstGeom>
          <a:ln w="76200">
            <a:solidFill>
              <a:schemeClr val="bg1"/>
            </a:solidFill>
          </a:ln>
        </p:spPr>
      </p:pic>
      <p:pic>
        <p:nvPicPr>
          <p:cNvPr id="40" name="Kuva 3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16576" y="1895514"/>
            <a:ext cx="985014" cy="882788"/>
          </a:xfrm>
          <a:prstGeom prst="rect">
            <a:avLst/>
          </a:prstGeom>
        </p:spPr>
      </p:pic>
      <p:pic>
        <p:nvPicPr>
          <p:cNvPr id="44" name="Kuva 4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48306" y="3344861"/>
            <a:ext cx="534665" cy="108509"/>
          </a:xfrm>
          <a:prstGeom prst="rect">
            <a:avLst/>
          </a:prstGeom>
        </p:spPr>
      </p:pic>
      <p:pic>
        <p:nvPicPr>
          <p:cNvPr id="51" name="Kuva 5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14442" y="3390072"/>
            <a:ext cx="622492" cy="885774"/>
          </a:xfrm>
          <a:prstGeom prst="rect">
            <a:avLst/>
          </a:prstGeom>
        </p:spPr>
      </p:pic>
      <p:pic>
        <p:nvPicPr>
          <p:cNvPr id="52" name="Kuva 5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2411" y="4263234"/>
            <a:ext cx="397479" cy="156759"/>
          </a:xfrm>
          <a:prstGeom prst="rect">
            <a:avLst/>
          </a:prstGeom>
        </p:spPr>
      </p:pic>
      <p:pic>
        <p:nvPicPr>
          <p:cNvPr id="54" name="Kuva 5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7216" y="4613561"/>
            <a:ext cx="397479" cy="156759"/>
          </a:xfrm>
          <a:prstGeom prst="rect">
            <a:avLst/>
          </a:prstGeom>
        </p:spPr>
      </p:pic>
      <p:pic>
        <p:nvPicPr>
          <p:cNvPr id="55" name="Kuva 5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3544" y="3794240"/>
            <a:ext cx="534665" cy="108509"/>
          </a:xfrm>
          <a:prstGeom prst="rect">
            <a:avLst/>
          </a:prstGeom>
        </p:spPr>
      </p:pic>
      <p:pic>
        <p:nvPicPr>
          <p:cNvPr id="56" name="Kuva 5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09879" y="3136012"/>
            <a:ext cx="568546" cy="809014"/>
          </a:xfrm>
          <a:prstGeom prst="rect">
            <a:avLst/>
          </a:prstGeom>
        </p:spPr>
      </p:pic>
      <p:pic>
        <p:nvPicPr>
          <p:cNvPr id="57" name="Kuva 5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64197" y="2470845"/>
            <a:ext cx="430050" cy="792197"/>
          </a:xfrm>
          <a:prstGeom prst="rect">
            <a:avLst/>
          </a:prstGeom>
        </p:spPr>
      </p:pic>
      <p:pic>
        <p:nvPicPr>
          <p:cNvPr id="58" name="Kuva 5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209641" y="4600805"/>
            <a:ext cx="378707" cy="291612"/>
          </a:xfrm>
          <a:prstGeom prst="rect">
            <a:avLst/>
          </a:prstGeom>
        </p:spPr>
      </p:pic>
      <p:pic>
        <p:nvPicPr>
          <p:cNvPr id="59" name="Kuva 5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587551" y="2462796"/>
            <a:ext cx="604450" cy="238385"/>
          </a:xfrm>
          <a:prstGeom prst="rect">
            <a:avLst/>
          </a:prstGeom>
        </p:spPr>
      </p:pic>
      <p:pic>
        <p:nvPicPr>
          <p:cNvPr id="60" name="Kuva 5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084001" y="697550"/>
            <a:ext cx="908450" cy="184366"/>
          </a:xfrm>
          <a:prstGeom prst="rect">
            <a:avLst/>
          </a:prstGeom>
        </p:spPr>
      </p:pic>
      <p:pic>
        <p:nvPicPr>
          <p:cNvPr id="61" name="Kuva 6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016248" y="1145691"/>
            <a:ext cx="450356" cy="346784"/>
          </a:xfrm>
          <a:prstGeom prst="rect">
            <a:avLst/>
          </a:prstGeom>
        </p:spPr>
      </p:pic>
      <p:pic>
        <p:nvPicPr>
          <p:cNvPr id="66" name="Kuva 6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3783" y="1198364"/>
            <a:ext cx="532764" cy="171518"/>
          </a:xfrm>
          <a:prstGeom prst="rect">
            <a:avLst/>
          </a:prstGeom>
        </p:spPr>
      </p:pic>
      <p:pic>
        <p:nvPicPr>
          <p:cNvPr id="67" name="Kuva 6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49328" y="1952110"/>
            <a:ext cx="532764" cy="171518"/>
          </a:xfrm>
          <a:prstGeom prst="rect">
            <a:avLst/>
          </a:prstGeom>
        </p:spPr>
      </p:pic>
      <p:pic>
        <p:nvPicPr>
          <p:cNvPr id="71" name="Kuva 70"/>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235893" y="1530945"/>
            <a:ext cx="328610" cy="605334"/>
          </a:xfrm>
          <a:prstGeom prst="rect">
            <a:avLst/>
          </a:prstGeom>
        </p:spPr>
      </p:pic>
      <p:pic>
        <p:nvPicPr>
          <p:cNvPr id="72" name="Kuva 7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40659" y="1259379"/>
            <a:ext cx="378707" cy="291612"/>
          </a:xfrm>
          <a:prstGeom prst="rect">
            <a:avLst/>
          </a:prstGeom>
        </p:spPr>
      </p:pic>
      <p:pic>
        <p:nvPicPr>
          <p:cNvPr id="73" name="Kuva 7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98677" y="653847"/>
            <a:ext cx="534665" cy="108509"/>
          </a:xfrm>
          <a:prstGeom prst="rect">
            <a:avLst/>
          </a:prstGeom>
        </p:spPr>
      </p:pic>
      <p:pic>
        <p:nvPicPr>
          <p:cNvPr id="74" name="Kuva 73"/>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900027" y="400297"/>
            <a:ext cx="655651" cy="133063"/>
          </a:xfrm>
          <a:prstGeom prst="rect">
            <a:avLst/>
          </a:prstGeom>
        </p:spPr>
      </p:pic>
      <p:pic>
        <p:nvPicPr>
          <p:cNvPr id="75" name="Kuva 7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20094" y="488359"/>
            <a:ext cx="378707" cy="291612"/>
          </a:xfrm>
          <a:prstGeom prst="rect">
            <a:avLst/>
          </a:prstGeom>
        </p:spPr>
      </p:pic>
      <p:sp>
        <p:nvSpPr>
          <p:cNvPr id="79" name="Kuvatekstipilvi 78"/>
          <p:cNvSpPr/>
          <p:nvPr/>
        </p:nvSpPr>
        <p:spPr>
          <a:xfrm>
            <a:off x="1043236" y="653846"/>
            <a:ext cx="2198918" cy="1155355"/>
          </a:xfrm>
          <a:prstGeom prst="cloudCallout">
            <a:avLst>
              <a:gd name="adj1" fmla="val -40918"/>
              <a:gd name="adj2" fmla="val 8214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a:t>
            </a:r>
            <a:r>
              <a:rPr lang="fi-FI" sz="1200" dirty="0" err="1">
                <a:solidFill>
                  <a:prstClr val="black"/>
                </a:solidFill>
              </a:rPr>
              <a:t>Mä</a:t>
            </a:r>
            <a:r>
              <a:rPr lang="fi-FI" sz="1200" dirty="0">
                <a:solidFill>
                  <a:prstClr val="black"/>
                </a:solidFill>
              </a:rPr>
              <a:t> luulin että saan ottaa omat vaatteet ja olla niissä.”</a:t>
            </a:r>
          </a:p>
        </p:txBody>
      </p:sp>
      <p:pic>
        <p:nvPicPr>
          <p:cNvPr id="80" name="Kuva 7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27529" y="4146520"/>
            <a:ext cx="568546" cy="809014"/>
          </a:xfrm>
          <a:prstGeom prst="rect">
            <a:avLst/>
          </a:prstGeom>
        </p:spPr>
      </p:pic>
      <p:pic>
        <p:nvPicPr>
          <p:cNvPr id="81" name="Kuva 8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568337" y="4901026"/>
            <a:ext cx="604450" cy="238385"/>
          </a:xfrm>
          <a:prstGeom prst="rect">
            <a:avLst/>
          </a:prstGeom>
        </p:spPr>
      </p:pic>
      <p:pic>
        <p:nvPicPr>
          <p:cNvPr id="82" name="Kuva 8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66961" y="836966"/>
            <a:ext cx="430050" cy="792197"/>
          </a:xfrm>
          <a:prstGeom prst="rect">
            <a:avLst/>
          </a:prstGeom>
        </p:spPr>
      </p:pic>
      <p:pic>
        <p:nvPicPr>
          <p:cNvPr id="83" name="Kuva 8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266261" y="987196"/>
            <a:ext cx="595222" cy="234744"/>
          </a:xfrm>
          <a:prstGeom prst="rect">
            <a:avLst/>
          </a:prstGeom>
        </p:spPr>
      </p:pic>
      <p:pic>
        <p:nvPicPr>
          <p:cNvPr id="84" name="Kuva 8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579748" y="1075627"/>
            <a:ext cx="595222" cy="234744"/>
          </a:xfrm>
          <a:prstGeom prst="rect">
            <a:avLst/>
          </a:prstGeom>
        </p:spPr>
      </p:pic>
      <p:pic>
        <p:nvPicPr>
          <p:cNvPr id="85" name="Kuva 84"/>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568152" y="3785377"/>
            <a:ext cx="595222" cy="234744"/>
          </a:xfrm>
          <a:prstGeom prst="rect">
            <a:avLst/>
          </a:prstGeom>
        </p:spPr>
      </p:pic>
      <p:sp>
        <p:nvSpPr>
          <p:cNvPr id="87" name="Kuvatekstipilvi 78"/>
          <p:cNvSpPr/>
          <p:nvPr/>
        </p:nvSpPr>
        <p:spPr>
          <a:xfrm>
            <a:off x="4727972" y="1644922"/>
            <a:ext cx="1811647" cy="1359296"/>
          </a:xfrm>
          <a:prstGeom prst="cloudCallout">
            <a:avLst>
              <a:gd name="adj1" fmla="val 32721"/>
              <a:gd name="adj2" fmla="val 8220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prstClr val="black"/>
                </a:solidFill>
              </a:rPr>
              <a:t>”Omissa vaatteissa olisi turvallisempi olo. Kun olisi vaikka vaan oma yöpaita.”</a:t>
            </a:r>
          </a:p>
        </p:txBody>
      </p:sp>
      <p:pic>
        <p:nvPicPr>
          <p:cNvPr id="88" name="Kuva 87"/>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36876" y="2235443"/>
            <a:ext cx="1445996" cy="1457728"/>
          </a:xfrm>
          <a:prstGeom prst="rect">
            <a:avLst/>
          </a:prstGeom>
        </p:spPr>
      </p:pic>
      <p:pic>
        <p:nvPicPr>
          <p:cNvPr id="89" name="Kuva 88"/>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776697" y="3433064"/>
            <a:ext cx="1280272" cy="1290660"/>
          </a:xfrm>
          <a:prstGeom prst="rect">
            <a:avLst/>
          </a:prstGeom>
        </p:spPr>
      </p:pic>
      <p:sp>
        <p:nvSpPr>
          <p:cNvPr id="78" name="Kuvatekstipilvi 78"/>
          <p:cNvSpPr/>
          <p:nvPr/>
        </p:nvSpPr>
        <p:spPr>
          <a:xfrm>
            <a:off x="3409611" y="206882"/>
            <a:ext cx="1806314" cy="720075"/>
          </a:xfrm>
          <a:prstGeom prst="cloudCallout">
            <a:avLst>
              <a:gd name="adj1" fmla="val -85558"/>
              <a:gd name="adj2" fmla="val 1633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”Palju… nöyryyttävää.”</a:t>
            </a:r>
          </a:p>
        </p:txBody>
      </p:sp>
      <p:pic>
        <p:nvPicPr>
          <p:cNvPr id="86" name="Picture 1"/>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655235" y="2611693"/>
            <a:ext cx="3049273" cy="2025264"/>
          </a:xfrm>
          <a:prstGeom prst="roundRect">
            <a:avLst/>
          </a:prstGeom>
          <a:ln w="76200">
            <a:solidFill>
              <a:schemeClr val="bg1"/>
            </a:solidFill>
          </a:ln>
        </p:spPr>
      </p:pic>
      <p:pic>
        <p:nvPicPr>
          <p:cNvPr id="91" name="Picture 2"/>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183931" y="339656"/>
            <a:ext cx="1644812" cy="2476460"/>
          </a:xfrm>
          <a:prstGeom prst="roundRect">
            <a:avLst/>
          </a:prstGeom>
          <a:ln w="76200">
            <a:solidFill>
              <a:schemeClr val="bg1"/>
            </a:solidFill>
          </a:ln>
        </p:spPr>
      </p:pic>
      <p:sp>
        <p:nvSpPr>
          <p:cNvPr id="92" name="Kuvatekstipilvi 91"/>
          <p:cNvSpPr/>
          <p:nvPr/>
        </p:nvSpPr>
        <p:spPr>
          <a:xfrm>
            <a:off x="6103757" y="708101"/>
            <a:ext cx="1897825" cy="1204802"/>
          </a:xfrm>
          <a:prstGeom prst="cloudCallout">
            <a:avLst>
              <a:gd name="adj1" fmla="val -13467"/>
              <a:gd name="adj2" fmla="val 8983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prstClr val="black"/>
                </a:solidFill>
              </a:rPr>
              <a:t>”Mitä saa tuoda mukana ja mitä ei?”</a:t>
            </a:r>
          </a:p>
        </p:txBody>
      </p:sp>
      <p:sp>
        <p:nvSpPr>
          <p:cNvPr id="93" name="Kuvatekstipilvi 15"/>
          <p:cNvSpPr/>
          <p:nvPr/>
        </p:nvSpPr>
        <p:spPr>
          <a:xfrm>
            <a:off x="10278425" y="974943"/>
            <a:ext cx="1703606" cy="872345"/>
          </a:xfrm>
          <a:prstGeom prst="cloudCallout">
            <a:avLst>
              <a:gd name="adj1" fmla="val -63329"/>
              <a:gd name="adj2" fmla="val 8484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”Laitetarkastus 15 €.”</a:t>
            </a:r>
          </a:p>
        </p:txBody>
      </p:sp>
      <p:pic>
        <p:nvPicPr>
          <p:cNvPr id="94" name="Kuva 93"/>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072746" y="5489306"/>
            <a:ext cx="369945" cy="279298"/>
          </a:xfrm>
          <a:prstGeom prst="rect">
            <a:avLst/>
          </a:prstGeom>
        </p:spPr>
      </p:pic>
      <p:sp>
        <p:nvSpPr>
          <p:cNvPr id="95" name="Tekstiruutu 94"/>
          <p:cNvSpPr txBox="1"/>
          <p:nvPr/>
        </p:nvSpPr>
        <p:spPr>
          <a:xfrm>
            <a:off x="2341684" y="4870401"/>
            <a:ext cx="4069725" cy="1384995"/>
          </a:xfrm>
          <a:prstGeom prst="rect">
            <a:avLst/>
          </a:prstGeom>
          <a:noFill/>
        </p:spPr>
        <p:txBody>
          <a:bodyPr wrap="square" rtlCol="0">
            <a:spAutoFit/>
          </a:bodyPr>
          <a:lstStyle/>
          <a:p>
            <a:r>
              <a:rPr lang="fi-FI" sz="1200" dirty="0">
                <a:solidFill>
                  <a:prstClr val="black"/>
                </a:solidFill>
              </a:rPr>
              <a:t>Vangeilla hyvin vähän tietoa siitä, mitä omia tavaroita tai vaatteita saa ottaa mukaan / mikä menee turvatarkastuksessa läpi esim. hiusharja, meikkipanta, play </a:t>
            </a:r>
            <a:r>
              <a:rPr lang="fi-FI" sz="1200" dirty="0" err="1">
                <a:solidFill>
                  <a:prstClr val="black"/>
                </a:solidFill>
              </a:rPr>
              <a:t>station</a:t>
            </a:r>
            <a:r>
              <a:rPr lang="fi-FI" sz="1200" dirty="0">
                <a:solidFill>
                  <a:prstClr val="black"/>
                </a:solidFill>
              </a:rPr>
              <a:t> ilman nettiä. Mukaan ei saa ottaa mm. deodoranttia, kasvorasvaa, meikkejä jne. Nämä kaikki ostettava vankilasta. Suositukset soveltuvista vaatteista olisivat tarpeen. Tietoa laitetarkastuksesta sekä miten ostoksia tehdään vankilassa ja milloin se on mahdollista.</a:t>
            </a:r>
          </a:p>
        </p:txBody>
      </p:sp>
      <p:sp>
        <p:nvSpPr>
          <p:cNvPr id="97" name="Kuvatekstipilvi 78"/>
          <p:cNvSpPr/>
          <p:nvPr/>
        </p:nvSpPr>
        <p:spPr>
          <a:xfrm>
            <a:off x="3733512" y="3500910"/>
            <a:ext cx="1730367" cy="1199615"/>
          </a:xfrm>
          <a:prstGeom prst="cloudCallout">
            <a:avLst>
              <a:gd name="adj1" fmla="val 70363"/>
              <a:gd name="adj2" fmla="val -5144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prstClr val="black"/>
                </a:solidFill>
              </a:rPr>
              <a:t>”Sain yhdet alushousut, </a:t>
            </a:r>
            <a:br>
              <a:rPr lang="fi-FI" sz="1200" dirty="0">
                <a:solidFill>
                  <a:prstClr val="black"/>
                </a:solidFill>
              </a:rPr>
            </a:br>
            <a:r>
              <a:rPr lang="fi-FI" sz="1200" dirty="0">
                <a:solidFill>
                  <a:prstClr val="black"/>
                </a:solidFill>
              </a:rPr>
              <a:t>joita jouduin pesemään käsin”</a:t>
            </a:r>
          </a:p>
        </p:txBody>
      </p:sp>
      <p:sp>
        <p:nvSpPr>
          <p:cNvPr id="98" name="Tekstiruutu 97"/>
          <p:cNvSpPr txBox="1"/>
          <p:nvPr/>
        </p:nvSpPr>
        <p:spPr>
          <a:xfrm>
            <a:off x="8271752" y="4892417"/>
            <a:ext cx="2720699" cy="1384995"/>
          </a:xfrm>
          <a:prstGeom prst="rect">
            <a:avLst/>
          </a:prstGeom>
          <a:noFill/>
        </p:spPr>
        <p:txBody>
          <a:bodyPr wrap="square" rtlCol="0">
            <a:spAutoFit/>
          </a:bodyPr>
          <a:lstStyle/>
          <a:p>
            <a:r>
              <a:rPr lang="fi-FI" sz="1200" dirty="0">
                <a:solidFill>
                  <a:prstClr val="black"/>
                </a:solidFill>
              </a:rPr>
              <a:t>Riittävä vaatevarustus huom. alusvaatteet.</a:t>
            </a:r>
          </a:p>
          <a:p>
            <a:endParaRPr lang="fi-FI" sz="1200" dirty="0">
              <a:solidFill>
                <a:prstClr val="black"/>
              </a:solidFill>
            </a:endParaRPr>
          </a:p>
          <a:p>
            <a:r>
              <a:rPr lang="fi-FI" sz="1200" dirty="0">
                <a:solidFill>
                  <a:prstClr val="black"/>
                </a:solidFill>
              </a:rPr>
              <a:t>Selkeät toimintamallit mm. reseptilääkkeiden osalta ja näiden viestiminen vangeille mm. virallisten selvitysten hankkiminen.</a:t>
            </a:r>
          </a:p>
        </p:txBody>
      </p:sp>
      <p:pic>
        <p:nvPicPr>
          <p:cNvPr id="99" name="Kuva 98"/>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871397" y="5413266"/>
            <a:ext cx="374160" cy="355338"/>
          </a:xfrm>
          <a:prstGeom prst="rect">
            <a:avLst/>
          </a:prstGeom>
        </p:spPr>
      </p:pic>
      <p:pic>
        <p:nvPicPr>
          <p:cNvPr id="101" name="Kuva 100"/>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873504" y="5978008"/>
            <a:ext cx="369945" cy="279298"/>
          </a:xfrm>
          <a:prstGeom prst="rect">
            <a:avLst/>
          </a:prstGeom>
        </p:spPr>
      </p:pic>
      <p:sp>
        <p:nvSpPr>
          <p:cNvPr id="102" name="Kuvatekstipilvi 15"/>
          <p:cNvSpPr/>
          <p:nvPr/>
        </p:nvSpPr>
        <p:spPr>
          <a:xfrm>
            <a:off x="10124008" y="3119059"/>
            <a:ext cx="2067992" cy="1494502"/>
          </a:xfrm>
          <a:prstGeom prst="cloudCallout">
            <a:avLst>
              <a:gd name="adj1" fmla="val -60486"/>
              <a:gd name="adj2" fmla="val 3874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”Miten oman lääkityksen kanssa toimitaan? Huolestutti. </a:t>
            </a:r>
            <a:br>
              <a:rPr lang="fi-FI" sz="1200" dirty="0">
                <a:solidFill>
                  <a:prstClr val="black"/>
                </a:solidFill>
              </a:rPr>
            </a:br>
            <a:r>
              <a:rPr lang="fi-FI" sz="1200" dirty="0">
                <a:solidFill>
                  <a:prstClr val="black"/>
                </a:solidFill>
              </a:rPr>
              <a:t>Piti olla viralliset selvitykset.”</a:t>
            </a:r>
          </a:p>
        </p:txBody>
      </p:sp>
      <p:sp>
        <p:nvSpPr>
          <p:cNvPr id="103" name="Suorakulmio 102"/>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Tulovaihe</a:t>
            </a:r>
          </a:p>
        </p:txBody>
      </p:sp>
      <p:cxnSp>
        <p:nvCxnSpPr>
          <p:cNvPr id="62" name="Suora yhdysviiva 61"/>
          <p:cNvCxnSpPr/>
          <p:nvPr/>
        </p:nvCxnSpPr>
        <p:spPr>
          <a:xfrm>
            <a:off x="2143021"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083169"/>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Kulmayhdysviiva 2"/>
          <p:cNvCxnSpPr/>
          <p:nvPr/>
        </p:nvCxnSpPr>
        <p:spPr>
          <a:xfrm rot="10800000">
            <a:off x="-106758" y="2916646"/>
            <a:ext cx="3388144" cy="1171778"/>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6"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35077" y="804720"/>
            <a:ext cx="2444462" cy="3679984"/>
          </a:xfrm>
          <a:prstGeom prst="roundRect">
            <a:avLst/>
          </a:prstGeom>
          <a:ln w="76200">
            <a:solidFill>
              <a:schemeClr val="bg1"/>
            </a:solidFill>
          </a:ln>
        </p:spPr>
      </p:pic>
      <p:pic>
        <p:nvPicPr>
          <p:cNvPr id="7"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68882" y="880817"/>
            <a:ext cx="2732327" cy="4113844"/>
          </a:xfrm>
          <a:prstGeom prst="roundRect">
            <a:avLst/>
          </a:prstGeom>
          <a:ln w="76200">
            <a:solidFill>
              <a:schemeClr val="bg1"/>
            </a:solidFill>
          </a:ln>
        </p:spPr>
      </p:pic>
      <p:cxnSp>
        <p:nvCxnSpPr>
          <p:cNvPr id="9" name="Kulmayhdysviiva 8"/>
          <p:cNvCxnSpPr/>
          <p:nvPr/>
        </p:nvCxnSpPr>
        <p:spPr>
          <a:xfrm rot="10800000">
            <a:off x="8024836" y="2919041"/>
            <a:ext cx="4179196" cy="1501279"/>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1" name="Kuva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1104" y="2096992"/>
            <a:ext cx="1234518" cy="583404"/>
          </a:xfrm>
          <a:prstGeom prst="rect">
            <a:avLst/>
          </a:prstGeom>
        </p:spPr>
      </p:pic>
      <p:pic>
        <p:nvPicPr>
          <p:cNvPr id="14" name="Kuva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78526" y="4272783"/>
            <a:ext cx="622492" cy="885774"/>
          </a:xfrm>
          <a:prstGeom prst="rect">
            <a:avLst/>
          </a:prstGeom>
        </p:spPr>
      </p:pic>
      <p:pic>
        <p:nvPicPr>
          <p:cNvPr id="15" name="Kuva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8331" y="4198525"/>
            <a:ext cx="725640" cy="286178"/>
          </a:xfrm>
          <a:prstGeom prst="rect">
            <a:avLst/>
          </a:prstGeom>
        </p:spPr>
      </p:pic>
      <p:pic>
        <p:nvPicPr>
          <p:cNvPr id="16" name="Kuva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84244" y="4056236"/>
            <a:ext cx="362993" cy="727514"/>
          </a:xfrm>
          <a:prstGeom prst="rect">
            <a:avLst/>
          </a:prstGeom>
        </p:spPr>
      </p:pic>
      <p:pic>
        <p:nvPicPr>
          <p:cNvPr id="17" name="Kuva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3136" y="4548852"/>
            <a:ext cx="725640" cy="286178"/>
          </a:xfrm>
          <a:prstGeom prst="rect">
            <a:avLst/>
          </a:prstGeom>
        </p:spPr>
      </p:pic>
      <p:pic>
        <p:nvPicPr>
          <p:cNvPr id="18" name="Kuva 1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7486" y="3713862"/>
            <a:ext cx="930723" cy="188888"/>
          </a:xfrm>
          <a:prstGeom prst="rect">
            <a:avLst/>
          </a:prstGeom>
        </p:spPr>
      </p:pic>
      <p:pic>
        <p:nvPicPr>
          <p:cNvPr id="20" name="Kuva 1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703068" y="2394258"/>
            <a:ext cx="604450" cy="238385"/>
          </a:xfrm>
          <a:prstGeom prst="rect">
            <a:avLst/>
          </a:prstGeom>
        </p:spPr>
      </p:pic>
      <p:pic>
        <p:nvPicPr>
          <p:cNvPr id="22" name="Kuva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471910" y="2387575"/>
            <a:ext cx="450356" cy="346784"/>
          </a:xfrm>
          <a:prstGeom prst="rect">
            <a:avLst/>
          </a:prstGeom>
        </p:spPr>
      </p:pic>
      <p:pic>
        <p:nvPicPr>
          <p:cNvPr id="26" name="Kuva 2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74547" y="283295"/>
            <a:ext cx="378707" cy="291612"/>
          </a:xfrm>
          <a:prstGeom prst="rect">
            <a:avLst/>
          </a:prstGeom>
        </p:spPr>
      </p:pic>
      <p:pic>
        <p:nvPicPr>
          <p:cNvPr id="27" name="Kuva 26"/>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721362" y="791272"/>
            <a:ext cx="534665" cy="108509"/>
          </a:xfrm>
          <a:prstGeom prst="rect">
            <a:avLst/>
          </a:prstGeom>
        </p:spPr>
      </p:pic>
      <p:pic>
        <p:nvPicPr>
          <p:cNvPr id="30" name="Kuva 2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427529" y="4146520"/>
            <a:ext cx="568546" cy="809014"/>
          </a:xfrm>
          <a:prstGeom prst="rect">
            <a:avLst/>
          </a:prstGeom>
        </p:spPr>
      </p:pic>
      <p:pic>
        <p:nvPicPr>
          <p:cNvPr id="31" name="Kuva 3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68337" y="4901026"/>
            <a:ext cx="604450" cy="238385"/>
          </a:xfrm>
          <a:prstGeom prst="rect">
            <a:avLst/>
          </a:prstGeom>
        </p:spPr>
      </p:pic>
      <p:pic>
        <p:nvPicPr>
          <p:cNvPr id="32" name="Kuva 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87009" y="881916"/>
            <a:ext cx="622492" cy="885774"/>
          </a:xfrm>
          <a:prstGeom prst="rect">
            <a:avLst/>
          </a:prstGeom>
        </p:spPr>
      </p:pic>
      <p:pic>
        <p:nvPicPr>
          <p:cNvPr id="45" name="Picture 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001732" y="402210"/>
            <a:ext cx="3368511" cy="2237294"/>
          </a:xfrm>
          <a:prstGeom prst="roundRect">
            <a:avLst/>
          </a:prstGeom>
          <a:ln w="76200">
            <a:solidFill>
              <a:schemeClr val="bg1"/>
            </a:solidFill>
          </a:ln>
        </p:spPr>
      </p:pic>
      <p:pic>
        <p:nvPicPr>
          <p:cNvPr id="34" name="Kuva 3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34635" y="2472978"/>
            <a:ext cx="622492" cy="885774"/>
          </a:xfrm>
          <a:prstGeom prst="rect">
            <a:avLst/>
          </a:prstGeom>
        </p:spPr>
      </p:pic>
      <p:pic>
        <p:nvPicPr>
          <p:cNvPr id="19" name="Kuva 18"/>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495681" y="2461798"/>
            <a:ext cx="430050" cy="792197"/>
          </a:xfrm>
          <a:prstGeom prst="rect">
            <a:avLst/>
          </a:prstGeom>
        </p:spPr>
      </p:pic>
      <p:pic>
        <p:nvPicPr>
          <p:cNvPr id="46" name="Kuva 4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850625" y="2913093"/>
            <a:ext cx="1327696" cy="1338468"/>
          </a:xfrm>
          <a:prstGeom prst="rect">
            <a:avLst/>
          </a:prstGeom>
        </p:spPr>
      </p:pic>
      <p:pic>
        <p:nvPicPr>
          <p:cNvPr id="47" name="Kuva 46"/>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920148" y="3209365"/>
            <a:ext cx="1300619" cy="1311171"/>
          </a:xfrm>
          <a:prstGeom prst="rect">
            <a:avLst/>
          </a:prstGeom>
        </p:spPr>
      </p:pic>
      <p:sp>
        <p:nvSpPr>
          <p:cNvPr id="40" name="Kuvatekstipilvi 39"/>
          <p:cNvSpPr/>
          <p:nvPr/>
        </p:nvSpPr>
        <p:spPr>
          <a:xfrm>
            <a:off x="1114391" y="854919"/>
            <a:ext cx="2162335" cy="1383474"/>
          </a:xfrm>
          <a:prstGeom prst="cloudCallout">
            <a:avLst>
              <a:gd name="adj1" fmla="val 6564"/>
              <a:gd name="adj2" fmla="val 8889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“En saanut perehdytystä Kukaan ei kertonut, mitä saa ja mitä ei tehdä.”</a:t>
            </a:r>
          </a:p>
        </p:txBody>
      </p:sp>
      <p:pic>
        <p:nvPicPr>
          <p:cNvPr id="48" name="Kuva 47"/>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320950" y="5507483"/>
            <a:ext cx="369945" cy="279298"/>
          </a:xfrm>
          <a:prstGeom prst="rect">
            <a:avLst/>
          </a:prstGeom>
        </p:spPr>
      </p:pic>
      <p:sp>
        <p:nvSpPr>
          <p:cNvPr id="49" name="Tekstiruutu 48"/>
          <p:cNvSpPr txBox="1"/>
          <p:nvPr/>
        </p:nvSpPr>
        <p:spPr>
          <a:xfrm>
            <a:off x="3781780" y="5407600"/>
            <a:ext cx="2474248" cy="461665"/>
          </a:xfrm>
          <a:prstGeom prst="rect">
            <a:avLst/>
          </a:prstGeom>
          <a:noFill/>
        </p:spPr>
        <p:txBody>
          <a:bodyPr wrap="square" rtlCol="0">
            <a:spAutoFit/>
          </a:bodyPr>
          <a:lstStyle/>
          <a:p>
            <a:r>
              <a:rPr lang="fi-FI" sz="1200" dirty="0">
                <a:solidFill>
                  <a:prstClr val="black"/>
                </a:solidFill>
              </a:rPr>
              <a:t>Kirjalliset ja havainnolliset ohjeet (digi/paperilla) vankilan arjesta</a:t>
            </a:r>
          </a:p>
        </p:txBody>
      </p:sp>
      <p:sp>
        <p:nvSpPr>
          <p:cNvPr id="50" name="Tekstiruutu 49"/>
          <p:cNvSpPr txBox="1"/>
          <p:nvPr/>
        </p:nvSpPr>
        <p:spPr>
          <a:xfrm>
            <a:off x="6827690" y="5401916"/>
            <a:ext cx="2314479" cy="1200329"/>
          </a:xfrm>
          <a:prstGeom prst="rect">
            <a:avLst/>
          </a:prstGeom>
          <a:noFill/>
        </p:spPr>
        <p:txBody>
          <a:bodyPr wrap="square" rtlCol="0">
            <a:spAutoFit/>
          </a:bodyPr>
          <a:lstStyle/>
          <a:p>
            <a:r>
              <a:rPr lang="fi-FI" sz="1200" dirty="0">
                <a:solidFill>
                  <a:prstClr val="black"/>
                </a:solidFill>
              </a:rPr>
              <a:t>Perehdytys, keskustelut säännöistä</a:t>
            </a:r>
          </a:p>
          <a:p>
            <a:endParaRPr lang="fi-FI" sz="1200" dirty="0">
              <a:solidFill>
                <a:prstClr val="black"/>
              </a:solidFill>
            </a:endParaRPr>
          </a:p>
          <a:p>
            <a:r>
              <a:rPr lang="fi-FI" sz="1200" dirty="0">
                <a:solidFill>
                  <a:prstClr val="black"/>
                </a:solidFill>
              </a:rPr>
              <a:t>Menettelytavat sijoituspaikan vaihdoksista ja niistä viestiminen vangille ja läheisille.</a:t>
            </a:r>
          </a:p>
        </p:txBody>
      </p:sp>
      <p:pic>
        <p:nvPicPr>
          <p:cNvPr id="51" name="Kuva 50"/>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403539" y="5431443"/>
            <a:ext cx="374160" cy="355338"/>
          </a:xfrm>
          <a:prstGeom prst="rect">
            <a:avLst/>
          </a:prstGeom>
        </p:spPr>
      </p:pic>
      <p:sp>
        <p:nvSpPr>
          <p:cNvPr id="52" name="Suorakulmio 51"/>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Matkaselli</a:t>
            </a:r>
          </a:p>
        </p:txBody>
      </p:sp>
      <p:sp>
        <p:nvSpPr>
          <p:cNvPr id="54" name="Kuvatekstipilvi 53"/>
          <p:cNvSpPr/>
          <p:nvPr/>
        </p:nvSpPr>
        <p:spPr>
          <a:xfrm>
            <a:off x="8172787" y="3464350"/>
            <a:ext cx="2885098" cy="1630707"/>
          </a:xfrm>
          <a:prstGeom prst="cloudCallout">
            <a:avLst>
              <a:gd name="adj1" fmla="val 58091"/>
              <a:gd name="adj2" fmla="val -4866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“Olin 2 viikkoa matkasellissä muualla. Sain edeltävänä päivänä tietää siirrosta. Olin ihan kuutamolla. Kun nyt ei enää hyppyytettäisi.”</a:t>
            </a:r>
          </a:p>
        </p:txBody>
      </p:sp>
      <p:sp>
        <p:nvSpPr>
          <p:cNvPr id="55" name="Kuvatekstipilvi 61"/>
          <p:cNvSpPr/>
          <p:nvPr/>
        </p:nvSpPr>
        <p:spPr>
          <a:xfrm>
            <a:off x="9701492" y="815338"/>
            <a:ext cx="2490508" cy="1264923"/>
          </a:xfrm>
          <a:prstGeom prst="cloudCallout">
            <a:avLst>
              <a:gd name="adj1" fmla="val -56518"/>
              <a:gd name="adj2" fmla="val 4033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prstClr val="black"/>
                </a:solidFill>
              </a:rPr>
              <a:t>”Tärkeää, että voidaan tarjota leipää ja juotavaa myös myöhään matkaselliin tulijoille. Pieni keittiö tärkeä.</a:t>
            </a:r>
          </a:p>
        </p:txBody>
      </p:sp>
      <p:pic>
        <p:nvPicPr>
          <p:cNvPr id="56" name="Kuva 55"/>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925731" y="1894586"/>
            <a:ext cx="508693" cy="1079858"/>
          </a:xfrm>
          <a:prstGeom prst="rect">
            <a:avLst/>
          </a:prstGeom>
        </p:spPr>
      </p:pic>
      <p:cxnSp>
        <p:nvCxnSpPr>
          <p:cNvPr id="38" name="Suora yhdysviiva 37"/>
          <p:cNvCxnSpPr/>
          <p:nvPr/>
        </p:nvCxnSpPr>
        <p:spPr>
          <a:xfrm>
            <a:off x="2143021"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060106"/>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Kulmayhdysviiva 2"/>
          <p:cNvCxnSpPr/>
          <p:nvPr/>
        </p:nvCxnSpPr>
        <p:spPr>
          <a:xfrm flipV="1">
            <a:off x="0" y="3076804"/>
            <a:ext cx="3299380" cy="1343516"/>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5"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76516" y="1327419"/>
            <a:ext cx="3593614" cy="2395743"/>
          </a:xfrm>
          <a:prstGeom prst="roundRect">
            <a:avLst/>
          </a:prstGeom>
          <a:ln w="76200">
            <a:solidFill>
              <a:schemeClr val="bg1"/>
            </a:solidFill>
          </a:ln>
        </p:spPr>
      </p:pic>
      <p:pic>
        <p:nvPicPr>
          <p:cNvPr id="6"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1930" y="474324"/>
            <a:ext cx="3076449" cy="2050966"/>
          </a:xfrm>
          <a:prstGeom prst="roundRect">
            <a:avLst/>
          </a:prstGeom>
          <a:ln w="76200">
            <a:solidFill>
              <a:schemeClr val="bg1"/>
            </a:solidFill>
          </a:ln>
        </p:spPr>
      </p:pic>
      <p:cxnSp>
        <p:nvCxnSpPr>
          <p:cNvPr id="7" name="Kulmayhdysviiva 6"/>
          <p:cNvCxnSpPr/>
          <p:nvPr/>
        </p:nvCxnSpPr>
        <p:spPr>
          <a:xfrm>
            <a:off x="9413779" y="2196966"/>
            <a:ext cx="2803621" cy="1847133"/>
          </a:xfrm>
          <a:prstGeom prst="bentConnector3">
            <a:avLst>
              <a:gd name="adj1" fmla="val 38568"/>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1" name="Kuvatekstipilvi 10"/>
          <p:cNvSpPr/>
          <p:nvPr/>
        </p:nvSpPr>
        <p:spPr>
          <a:xfrm>
            <a:off x="141282" y="1081982"/>
            <a:ext cx="2152650" cy="1150105"/>
          </a:xfrm>
          <a:prstGeom prst="cloudCallout">
            <a:avLst>
              <a:gd name="adj1" fmla="val 7397"/>
              <a:gd name="adj2" fmla="val 10456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“Ei ollut perehdytystä. Sellikaveri kertoi.”</a:t>
            </a:r>
          </a:p>
        </p:txBody>
      </p:sp>
      <p:pic>
        <p:nvPicPr>
          <p:cNvPr id="17" name="Kuva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64217" y="2012922"/>
            <a:ext cx="539892" cy="768238"/>
          </a:xfrm>
          <a:prstGeom prst="rect">
            <a:avLst/>
          </a:prstGeom>
        </p:spPr>
      </p:pic>
      <p:pic>
        <p:nvPicPr>
          <p:cNvPr id="18" name="Kuva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0094" y="3929488"/>
            <a:ext cx="578463" cy="228136"/>
          </a:xfrm>
          <a:prstGeom prst="rect">
            <a:avLst/>
          </a:prstGeom>
        </p:spPr>
      </p:pic>
      <p:pic>
        <p:nvPicPr>
          <p:cNvPr id="19" name="Kuva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3088" y="4649925"/>
            <a:ext cx="751074" cy="296211"/>
          </a:xfrm>
          <a:prstGeom prst="rect">
            <a:avLst/>
          </a:prstGeom>
        </p:spPr>
      </p:pic>
      <p:pic>
        <p:nvPicPr>
          <p:cNvPr id="20" name="Kuva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5902" y="3970734"/>
            <a:ext cx="534665" cy="108509"/>
          </a:xfrm>
          <a:prstGeom prst="rect">
            <a:avLst/>
          </a:prstGeom>
        </p:spPr>
      </p:pic>
      <p:pic>
        <p:nvPicPr>
          <p:cNvPr id="21" name="Kuva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16730" y="3455232"/>
            <a:ext cx="493104" cy="701664"/>
          </a:xfrm>
          <a:prstGeom prst="rect">
            <a:avLst/>
          </a:prstGeom>
        </p:spPr>
      </p:pic>
      <p:pic>
        <p:nvPicPr>
          <p:cNvPr id="22" name="Kuva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671211" y="2285003"/>
            <a:ext cx="430050" cy="792197"/>
          </a:xfrm>
          <a:prstGeom prst="rect">
            <a:avLst/>
          </a:prstGeom>
        </p:spPr>
      </p:pic>
      <p:pic>
        <p:nvPicPr>
          <p:cNvPr id="23" name="Kuva 2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209641" y="4600805"/>
            <a:ext cx="378707" cy="291612"/>
          </a:xfrm>
          <a:prstGeom prst="rect">
            <a:avLst/>
          </a:prstGeom>
        </p:spPr>
      </p:pic>
      <p:pic>
        <p:nvPicPr>
          <p:cNvPr id="25" name="Kuva 2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953114" y="4239611"/>
            <a:ext cx="908450" cy="184366"/>
          </a:xfrm>
          <a:prstGeom prst="rect">
            <a:avLst/>
          </a:prstGeom>
        </p:spPr>
      </p:pic>
      <p:pic>
        <p:nvPicPr>
          <p:cNvPr id="26" name="Kuva 2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516169" y="3232396"/>
            <a:ext cx="450356" cy="346784"/>
          </a:xfrm>
          <a:prstGeom prst="rect">
            <a:avLst/>
          </a:prstGeom>
        </p:spPr>
      </p:pic>
      <p:pic>
        <p:nvPicPr>
          <p:cNvPr id="27" name="Kuva 2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01867" y="3290828"/>
            <a:ext cx="520668" cy="740886"/>
          </a:xfrm>
          <a:prstGeom prst="rect">
            <a:avLst/>
          </a:prstGeom>
        </p:spPr>
      </p:pic>
      <p:pic>
        <p:nvPicPr>
          <p:cNvPr id="30" name="Kuva 2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434562" y="3639070"/>
            <a:ext cx="378707" cy="291612"/>
          </a:xfrm>
          <a:prstGeom prst="rect">
            <a:avLst/>
          </a:prstGeom>
        </p:spPr>
      </p:pic>
      <p:pic>
        <p:nvPicPr>
          <p:cNvPr id="31" name="Kuva 3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98677" y="653847"/>
            <a:ext cx="534665" cy="108509"/>
          </a:xfrm>
          <a:prstGeom prst="rect">
            <a:avLst/>
          </a:prstGeom>
        </p:spPr>
      </p:pic>
      <p:pic>
        <p:nvPicPr>
          <p:cNvPr id="32" name="Kuva 3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053475" y="2083377"/>
            <a:ext cx="525209" cy="747348"/>
          </a:xfrm>
          <a:prstGeom prst="rect">
            <a:avLst/>
          </a:prstGeom>
        </p:spPr>
      </p:pic>
      <p:pic>
        <p:nvPicPr>
          <p:cNvPr id="33" name="Kuva 32"/>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717527" y="4823022"/>
            <a:ext cx="604450" cy="238385"/>
          </a:xfrm>
          <a:prstGeom prst="rect">
            <a:avLst/>
          </a:prstGeom>
        </p:spPr>
      </p:pic>
      <p:pic>
        <p:nvPicPr>
          <p:cNvPr id="34" name="Kuva 33"/>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309482" y="4486017"/>
            <a:ext cx="324069" cy="649502"/>
          </a:xfrm>
          <a:prstGeom prst="rect">
            <a:avLst/>
          </a:prstGeom>
        </p:spPr>
      </p:pic>
      <p:pic>
        <p:nvPicPr>
          <p:cNvPr id="39" name="Kuva 3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02557" y="1779590"/>
            <a:ext cx="534665" cy="108509"/>
          </a:xfrm>
          <a:prstGeom prst="rect">
            <a:avLst/>
          </a:prstGeom>
        </p:spPr>
      </p:pic>
      <p:pic>
        <p:nvPicPr>
          <p:cNvPr id="40" name="Kuva 3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555182" y="1666208"/>
            <a:ext cx="574286" cy="226488"/>
          </a:xfrm>
          <a:prstGeom prst="rect">
            <a:avLst/>
          </a:prstGeom>
        </p:spPr>
      </p:pic>
      <p:pic>
        <p:nvPicPr>
          <p:cNvPr id="42" name="Kuva 4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415601" y="1546571"/>
            <a:ext cx="450356" cy="346784"/>
          </a:xfrm>
          <a:prstGeom prst="rect">
            <a:avLst/>
          </a:prstGeom>
        </p:spPr>
      </p:pic>
      <p:pic>
        <p:nvPicPr>
          <p:cNvPr id="43" name="Kuva 4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73498" y="2750193"/>
            <a:ext cx="378707" cy="291612"/>
          </a:xfrm>
          <a:prstGeom prst="rect">
            <a:avLst/>
          </a:prstGeom>
        </p:spPr>
      </p:pic>
      <p:pic>
        <p:nvPicPr>
          <p:cNvPr id="44" name="Kuva 4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98030" y="992097"/>
            <a:ext cx="534665" cy="108509"/>
          </a:xfrm>
          <a:prstGeom prst="rect">
            <a:avLst/>
          </a:prstGeom>
        </p:spPr>
      </p:pic>
      <p:pic>
        <p:nvPicPr>
          <p:cNvPr id="45" name="Kuva 44"/>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299380" y="738547"/>
            <a:ext cx="655651" cy="133063"/>
          </a:xfrm>
          <a:prstGeom prst="rect">
            <a:avLst/>
          </a:prstGeom>
        </p:spPr>
      </p:pic>
      <p:pic>
        <p:nvPicPr>
          <p:cNvPr id="46" name="Kuva 4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717527" y="2302619"/>
            <a:ext cx="525209" cy="747348"/>
          </a:xfrm>
          <a:prstGeom prst="rect">
            <a:avLst/>
          </a:prstGeom>
        </p:spPr>
      </p:pic>
      <p:pic>
        <p:nvPicPr>
          <p:cNvPr id="47" name="Kuva 4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10094" y="2388164"/>
            <a:ext cx="525209" cy="747348"/>
          </a:xfrm>
          <a:prstGeom prst="rect">
            <a:avLst/>
          </a:prstGeom>
        </p:spPr>
      </p:pic>
      <p:pic>
        <p:nvPicPr>
          <p:cNvPr id="52" name="Kuva 51"/>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95858" y="3077200"/>
            <a:ext cx="1445996" cy="1457728"/>
          </a:xfrm>
          <a:prstGeom prst="rect">
            <a:avLst/>
          </a:prstGeom>
        </p:spPr>
      </p:pic>
      <p:pic>
        <p:nvPicPr>
          <p:cNvPr id="53" name="Kuva 52"/>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0549158" y="2871365"/>
            <a:ext cx="1280272" cy="1290660"/>
          </a:xfrm>
          <a:prstGeom prst="rect">
            <a:avLst/>
          </a:prstGeom>
        </p:spPr>
      </p:pic>
      <p:sp>
        <p:nvSpPr>
          <p:cNvPr id="54" name="Kuvatekstipilvi 61"/>
          <p:cNvSpPr/>
          <p:nvPr/>
        </p:nvSpPr>
        <p:spPr>
          <a:xfrm>
            <a:off x="3617811" y="593159"/>
            <a:ext cx="1800653" cy="1248342"/>
          </a:xfrm>
          <a:prstGeom prst="cloudCallout">
            <a:avLst>
              <a:gd name="adj1" fmla="val -78685"/>
              <a:gd name="adj2" fmla="val 5988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“Vangit tietää paremmin.”</a:t>
            </a:r>
          </a:p>
        </p:txBody>
      </p:sp>
      <p:sp>
        <p:nvSpPr>
          <p:cNvPr id="56" name="Kuvatekstipilvi 61"/>
          <p:cNvSpPr/>
          <p:nvPr/>
        </p:nvSpPr>
        <p:spPr>
          <a:xfrm>
            <a:off x="2273701" y="350439"/>
            <a:ext cx="1359850" cy="1024755"/>
          </a:xfrm>
          <a:prstGeom prst="cloudCallout">
            <a:avLst>
              <a:gd name="adj1" fmla="val -8291"/>
              <a:gd name="adj2" fmla="val 10152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prstClr val="black"/>
                </a:solidFill>
              </a:rPr>
              <a:t>”Pidä vaan huoli omista asioista.” </a:t>
            </a:r>
          </a:p>
        </p:txBody>
      </p:sp>
      <p:pic>
        <p:nvPicPr>
          <p:cNvPr id="57" name="Kuva 56"/>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576243" y="2056671"/>
            <a:ext cx="483630" cy="1026654"/>
          </a:xfrm>
          <a:prstGeom prst="rect">
            <a:avLst/>
          </a:prstGeom>
        </p:spPr>
      </p:pic>
      <p:sp>
        <p:nvSpPr>
          <p:cNvPr id="58" name="Kuvatekstipilvi 61"/>
          <p:cNvSpPr/>
          <p:nvPr/>
        </p:nvSpPr>
        <p:spPr>
          <a:xfrm>
            <a:off x="2110573" y="3531178"/>
            <a:ext cx="1359850" cy="1024755"/>
          </a:xfrm>
          <a:prstGeom prst="cloudCallout">
            <a:avLst>
              <a:gd name="adj1" fmla="val -67244"/>
              <a:gd name="adj2" fmla="val -5004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prstClr val="black"/>
                </a:solidFill>
              </a:rPr>
              <a:t>”Seinältä koitin lukea” </a:t>
            </a:r>
          </a:p>
        </p:txBody>
      </p:sp>
      <p:sp>
        <p:nvSpPr>
          <p:cNvPr id="61" name="Suorakulmio 60"/>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Osastolle siirtyminen</a:t>
            </a:r>
          </a:p>
        </p:txBody>
      </p:sp>
      <p:pic>
        <p:nvPicPr>
          <p:cNvPr id="62" name="Kuva 61"/>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320950" y="5507483"/>
            <a:ext cx="369945" cy="279298"/>
          </a:xfrm>
          <a:prstGeom prst="rect">
            <a:avLst/>
          </a:prstGeom>
        </p:spPr>
      </p:pic>
      <p:sp>
        <p:nvSpPr>
          <p:cNvPr id="63" name="Tekstiruutu 62"/>
          <p:cNvSpPr txBox="1"/>
          <p:nvPr/>
        </p:nvSpPr>
        <p:spPr>
          <a:xfrm>
            <a:off x="3781779" y="5407600"/>
            <a:ext cx="3195519" cy="830997"/>
          </a:xfrm>
          <a:prstGeom prst="rect">
            <a:avLst/>
          </a:prstGeom>
          <a:noFill/>
        </p:spPr>
        <p:txBody>
          <a:bodyPr wrap="square" rtlCol="0">
            <a:spAutoFit/>
          </a:bodyPr>
          <a:lstStyle/>
          <a:p>
            <a:r>
              <a:rPr lang="fi-FI" sz="1200" dirty="0">
                <a:solidFill>
                  <a:prstClr val="black"/>
                </a:solidFill>
              </a:rPr>
              <a:t>Perehdytysmateriaali sis. osaston säännöt ja toimintatavat mm. päiväjärjestys, miten toimia, kun tarvitsee jotain, keneltä kysyä neuvoa, mitä saa ja ei saa tehdä </a:t>
            </a:r>
          </a:p>
        </p:txBody>
      </p:sp>
      <p:sp>
        <p:nvSpPr>
          <p:cNvPr id="64" name="Tekstiruutu 63"/>
          <p:cNvSpPr txBox="1"/>
          <p:nvPr/>
        </p:nvSpPr>
        <p:spPr>
          <a:xfrm>
            <a:off x="7704510" y="5401916"/>
            <a:ext cx="2314479" cy="1200329"/>
          </a:xfrm>
          <a:prstGeom prst="rect">
            <a:avLst/>
          </a:prstGeom>
          <a:noFill/>
        </p:spPr>
        <p:txBody>
          <a:bodyPr wrap="square" rtlCol="0">
            <a:spAutoFit/>
          </a:bodyPr>
          <a:lstStyle/>
          <a:p>
            <a:r>
              <a:rPr lang="fi-FI" sz="1200" dirty="0">
                <a:solidFill>
                  <a:prstClr val="black"/>
                </a:solidFill>
              </a:rPr>
              <a:t>Perehdytys, keskustelut säännöistä ja toimintatavoista</a:t>
            </a:r>
          </a:p>
          <a:p>
            <a:endParaRPr lang="fi-FI" sz="1200" dirty="0">
              <a:solidFill>
                <a:prstClr val="black"/>
              </a:solidFill>
            </a:endParaRPr>
          </a:p>
          <a:p>
            <a:r>
              <a:rPr lang="fi-FI" sz="1200" dirty="0">
                <a:solidFill>
                  <a:prstClr val="black"/>
                </a:solidFill>
              </a:rPr>
              <a:t>Tutor-vanki, joka sitoutunut opastamaan uusia, luotettava tietolähde</a:t>
            </a:r>
          </a:p>
        </p:txBody>
      </p:sp>
      <p:pic>
        <p:nvPicPr>
          <p:cNvPr id="65" name="Kuva 64"/>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280359" y="5431443"/>
            <a:ext cx="374160" cy="355338"/>
          </a:xfrm>
          <a:prstGeom prst="rect">
            <a:avLst/>
          </a:prstGeom>
        </p:spPr>
      </p:pic>
      <p:sp>
        <p:nvSpPr>
          <p:cNvPr id="66" name="Kuvatekstipilvi 12"/>
          <p:cNvSpPr/>
          <p:nvPr/>
        </p:nvSpPr>
        <p:spPr>
          <a:xfrm>
            <a:off x="8438879" y="3112110"/>
            <a:ext cx="2136543" cy="1455185"/>
          </a:xfrm>
          <a:prstGeom prst="cloudCallout">
            <a:avLst>
              <a:gd name="adj1" fmla="val 59116"/>
              <a:gd name="adj2" fmla="val -499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”En tiedä millä perusteella päädyin tälle osastolle.”</a:t>
            </a:r>
          </a:p>
        </p:txBody>
      </p:sp>
      <p:cxnSp>
        <p:nvCxnSpPr>
          <p:cNvPr id="50" name="Suora yhdysviiva 49"/>
          <p:cNvCxnSpPr/>
          <p:nvPr/>
        </p:nvCxnSpPr>
        <p:spPr>
          <a:xfrm>
            <a:off x="2143021"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901209"/>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Kulmayhdysviiva 2"/>
          <p:cNvCxnSpPr/>
          <p:nvPr/>
        </p:nvCxnSpPr>
        <p:spPr>
          <a:xfrm flipV="1">
            <a:off x="2" y="3076806"/>
            <a:ext cx="3299380" cy="1343516"/>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5"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76518" y="1327422"/>
            <a:ext cx="3593615" cy="2395743"/>
          </a:xfrm>
          <a:prstGeom prst="roundRect">
            <a:avLst/>
          </a:prstGeom>
          <a:ln w="76200">
            <a:solidFill>
              <a:schemeClr val="bg1"/>
            </a:solidFill>
          </a:ln>
        </p:spPr>
      </p:pic>
      <p:pic>
        <p:nvPicPr>
          <p:cNvPr id="6"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11933" y="474326"/>
            <a:ext cx="3076449" cy="2050967"/>
          </a:xfrm>
          <a:prstGeom prst="roundRect">
            <a:avLst/>
          </a:prstGeom>
          <a:ln w="76200">
            <a:solidFill>
              <a:schemeClr val="bg1"/>
            </a:solidFill>
          </a:ln>
        </p:spPr>
      </p:pic>
      <p:cxnSp>
        <p:nvCxnSpPr>
          <p:cNvPr id="7" name="Kulmayhdysviiva 6"/>
          <p:cNvCxnSpPr/>
          <p:nvPr/>
        </p:nvCxnSpPr>
        <p:spPr>
          <a:xfrm>
            <a:off x="9413780" y="2196968"/>
            <a:ext cx="2803621" cy="1847133"/>
          </a:xfrm>
          <a:prstGeom prst="bentConnector3">
            <a:avLst>
              <a:gd name="adj1" fmla="val 38568"/>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1" name="Kuvatekstipilvi 10"/>
          <p:cNvSpPr/>
          <p:nvPr/>
        </p:nvSpPr>
        <p:spPr>
          <a:xfrm>
            <a:off x="141281" y="1081985"/>
            <a:ext cx="2152651" cy="1150105"/>
          </a:xfrm>
          <a:prstGeom prst="cloudCallout">
            <a:avLst>
              <a:gd name="adj1" fmla="val 7397"/>
              <a:gd name="adj2" fmla="val 10456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fi-FI" sz="1200" b="1" dirty="0">
                <a:solidFill>
                  <a:prstClr val="black"/>
                </a:solidFill>
                <a:latin typeface="Calibri"/>
              </a:rPr>
              <a:t>“</a:t>
            </a:r>
            <a:r>
              <a:rPr lang="fi-FI" sz="1200" b="1" dirty="0" err="1">
                <a:solidFill>
                  <a:prstClr val="black"/>
                </a:solidFill>
                <a:latin typeface="Calibri"/>
              </a:rPr>
              <a:t>There</a:t>
            </a:r>
            <a:r>
              <a:rPr lang="fi-FI" sz="1200" b="1" dirty="0">
                <a:solidFill>
                  <a:prstClr val="black"/>
                </a:solidFill>
                <a:latin typeface="Calibri"/>
              </a:rPr>
              <a:t> </a:t>
            </a:r>
            <a:r>
              <a:rPr lang="fi-FI" sz="1200" b="1" dirty="0" err="1">
                <a:solidFill>
                  <a:prstClr val="black"/>
                </a:solidFill>
                <a:latin typeface="Calibri"/>
              </a:rPr>
              <a:t>was</a:t>
            </a:r>
            <a:r>
              <a:rPr lang="fi-FI" sz="1200" b="1" dirty="0">
                <a:solidFill>
                  <a:prstClr val="black"/>
                </a:solidFill>
                <a:latin typeface="Calibri"/>
              </a:rPr>
              <a:t> no </a:t>
            </a:r>
            <a:r>
              <a:rPr lang="fi-FI" sz="1200" b="1" dirty="0" err="1">
                <a:solidFill>
                  <a:prstClr val="black"/>
                </a:solidFill>
                <a:latin typeface="Calibri"/>
              </a:rPr>
              <a:t>orientation</a:t>
            </a:r>
            <a:r>
              <a:rPr lang="fi-FI" sz="1200" b="1" dirty="0">
                <a:solidFill>
                  <a:prstClr val="black"/>
                </a:solidFill>
                <a:latin typeface="Calibri"/>
              </a:rPr>
              <a:t>. My </a:t>
            </a:r>
            <a:r>
              <a:rPr lang="fi-FI" sz="1200" b="1" dirty="0" err="1">
                <a:solidFill>
                  <a:prstClr val="black"/>
                </a:solidFill>
                <a:latin typeface="Calibri"/>
              </a:rPr>
              <a:t>cellmate</a:t>
            </a:r>
            <a:r>
              <a:rPr lang="fi-FI" sz="1200" b="1" dirty="0">
                <a:solidFill>
                  <a:prstClr val="black"/>
                </a:solidFill>
                <a:latin typeface="Calibri"/>
              </a:rPr>
              <a:t> </a:t>
            </a:r>
            <a:r>
              <a:rPr lang="fi-FI" sz="1200" b="1" dirty="0" err="1">
                <a:solidFill>
                  <a:prstClr val="black"/>
                </a:solidFill>
                <a:latin typeface="Calibri"/>
              </a:rPr>
              <a:t>told</a:t>
            </a:r>
            <a:r>
              <a:rPr lang="fi-FI" sz="1200" b="1" dirty="0">
                <a:solidFill>
                  <a:prstClr val="black"/>
                </a:solidFill>
                <a:latin typeface="Calibri"/>
              </a:rPr>
              <a:t> me.”</a:t>
            </a:r>
          </a:p>
        </p:txBody>
      </p:sp>
      <p:pic>
        <p:nvPicPr>
          <p:cNvPr id="17" name="Kuva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364219" y="2012923"/>
            <a:ext cx="539892" cy="768239"/>
          </a:xfrm>
          <a:prstGeom prst="rect">
            <a:avLst/>
          </a:prstGeom>
        </p:spPr>
      </p:pic>
      <p:pic>
        <p:nvPicPr>
          <p:cNvPr id="18" name="Kuva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0097" y="3929488"/>
            <a:ext cx="578463" cy="228136"/>
          </a:xfrm>
          <a:prstGeom prst="rect">
            <a:avLst/>
          </a:prstGeom>
        </p:spPr>
      </p:pic>
      <p:pic>
        <p:nvPicPr>
          <p:cNvPr id="19" name="Kuva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23089" y="4649925"/>
            <a:ext cx="751075" cy="296211"/>
          </a:xfrm>
          <a:prstGeom prst="rect">
            <a:avLst/>
          </a:prstGeom>
        </p:spPr>
      </p:pic>
      <p:pic>
        <p:nvPicPr>
          <p:cNvPr id="20" name="Kuva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5905" y="3970736"/>
            <a:ext cx="534665" cy="108509"/>
          </a:xfrm>
          <a:prstGeom prst="rect">
            <a:avLst/>
          </a:prstGeom>
        </p:spPr>
      </p:pic>
      <p:pic>
        <p:nvPicPr>
          <p:cNvPr id="21" name="Kuva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16731" y="3455232"/>
            <a:ext cx="493104" cy="701664"/>
          </a:xfrm>
          <a:prstGeom prst="rect">
            <a:avLst/>
          </a:prstGeom>
        </p:spPr>
      </p:pic>
      <p:pic>
        <p:nvPicPr>
          <p:cNvPr id="22" name="Kuva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671212" y="2285004"/>
            <a:ext cx="430051" cy="792197"/>
          </a:xfrm>
          <a:prstGeom prst="rect">
            <a:avLst/>
          </a:prstGeom>
        </p:spPr>
      </p:pic>
      <p:pic>
        <p:nvPicPr>
          <p:cNvPr id="23" name="Kuva 2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09641" y="4600806"/>
            <a:ext cx="378707" cy="291612"/>
          </a:xfrm>
          <a:prstGeom prst="rect">
            <a:avLst/>
          </a:prstGeom>
        </p:spPr>
      </p:pic>
      <p:pic>
        <p:nvPicPr>
          <p:cNvPr id="25" name="Kuva 2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953113" y="4239613"/>
            <a:ext cx="908451" cy="184367"/>
          </a:xfrm>
          <a:prstGeom prst="rect">
            <a:avLst/>
          </a:prstGeom>
        </p:spPr>
      </p:pic>
      <p:pic>
        <p:nvPicPr>
          <p:cNvPr id="26" name="Kuva 2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516171" y="3232396"/>
            <a:ext cx="450356" cy="346784"/>
          </a:xfrm>
          <a:prstGeom prst="rect">
            <a:avLst/>
          </a:prstGeom>
        </p:spPr>
      </p:pic>
      <p:pic>
        <p:nvPicPr>
          <p:cNvPr id="27" name="Kuva 2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101867" y="3290830"/>
            <a:ext cx="520668" cy="740887"/>
          </a:xfrm>
          <a:prstGeom prst="rect">
            <a:avLst/>
          </a:prstGeom>
        </p:spPr>
      </p:pic>
      <p:pic>
        <p:nvPicPr>
          <p:cNvPr id="30" name="Kuva 2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434564" y="3639071"/>
            <a:ext cx="378707" cy="291612"/>
          </a:xfrm>
          <a:prstGeom prst="rect">
            <a:avLst/>
          </a:prstGeom>
        </p:spPr>
      </p:pic>
      <p:pic>
        <p:nvPicPr>
          <p:cNvPr id="31" name="Kuva 3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98680" y="653848"/>
            <a:ext cx="534665" cy="108509"/>
          </a:xfrm>
          <a:prstGeom prst="rect">
            <a:avLst/>
          </a:prstGeom>
        </p:spPr>
      </p:pic>
      <p:pic>
        <p:nvPicPr>
          <p:cNvPr id="32" name="Kuva 3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053478" y="2083379"/>
            <a:ext cx="525209" cy="747348"/>
          </a:xfrm>
          <a:prstGeom prst="rect">
            <a:avLst/>
          </a:prstGeom>
        </p:spPr>
      </p:pic>
      <p:pic>
        <p:nvPicPr>
          <p:cNvPr id="33" name="Kuva 3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717528" y="4823025"/>
            <a:ext cx="604451" cy="238385"/>
          </a:xfrm>
          <a:prstGeom prst="rect">
            <a:avLst/>
          </a:prstGeom>
        </p:spPr>
      </p:pic>
      <p:pic>
        <p:nvPicPr>
          <p:cNvPr id="34" name="Kuva 3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309484" y="4486019"/>
            <a:ext cx="324069" cy="649503"/>
          </a:xfrm>
          <a:prstGeom prst="rect">
            <a:avLst/>
          </a:prstGeom>
        </p:spPr>
      </p:pic>
      <p:pic>
        <p:nvPicPr>
          <p:cNvPr id="39" name="Kuva 3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02560" y="1779592"/>
            <a:ext cx="534665" cy="108509"/>
          </a:xfrm>
          <a:prstGeom prst="rect">
            <a:avLst/>
          </a:prstGeom>
        </p:spPr>
      </p:pic>
      <p:pic>
        <p:nvPicPr>
          <p:cNvPr id="40" name="Kuva 39"/>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555183" y="1666208"/>
            <a:ext cx="574287" cy="226488"/>
          </a:xfrm>
          <a:prstGeom prst="rect">
            <a:avLst/>
          </a:prstGeom>
        </p:spPr>
      </p:pic>
      <p:pic>
        <p:nvPicPr>
          <p:cNvPr id="42" name="Kuva 4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415603" y="1546571"/>
            <a:ext cx="450356" cy="346784"/>
          </a:xfrm>
          <a:prstGeom prst="rect">
            <a:avLst/>
          </a:prstGeom>
        </p:spPr>
      </p:pic>
      <p:pic>
        <p:nvPicPr>
          <p:cNvPr id="43" name="Kuva 4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73500" y="2750195"/>
            <a:ext cx="378707" cy="291612"/>
          </a:xfrm>
          <a:prstGeom prst="rect">
            <a:avLst/>
          </a:prstGeom>
        </p:spPr>
      </p:pic>
      <p:pic>
        <p:nvPicPr>
          <p:cNvPr id="44" name="Kuva 4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98033" y="992099"/>
            <a:ext cx="534665" cy="108509"/>
          </a:xfrm>
          <a:prstGeom prst="rect">
            <a:avLst/>
          </a:prstGeom>
        </p:spPr>
      </p:pic>
      <p:pic>
        <p:nvPicPr>
          <p:cNvPr id="45" name="Kuva 44"/>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299381" y="738550"/>
            <a:ext cx="655651" cy="133063"/>
          </a:xfrm>
          <a:prstGeom prst="rect">
            <a:avLst/>
          </a:prstGeom>
        </p:spPr>
      </p:pic>
      <p:pic>
        <p:nvPicPr>
          <p:cNvPr id="46" name="Kuva 4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717530" y="2302619"/>
            <a:ext cx="525209" cy="747348"/>
          </a:xfrm>
          <a:prstGeom prst="rect">
            <a:avLst/>
          </a:prstGeom>
        </p:spPr>
      </p:pic>
      <p:pic>
        <p:nvPicPr>
          <p:cNvPr id="47" name="Kuva 46"/>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10097" y="2388166"/>
            <a:ext cx="525209" cy="747348"/>
          </a:xfrm>
          <a:prstGeom prst="rect">
            <a:avLst/>
          </a:prstGeom>
        </p:spPr>
      </p:pic>
      <p:pic>
        <p:nvPicPr>
          <p:cNvPr id="52" name="Kuva 51"/>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95859" y="3077200"/>
            <a:ext cx="1445996" cy="1457728"/>
          </a:xfrm>
          <a:prstGeom prst="rect">
            <a:avLst/>
          </a:prstGeom>
        </p:spPr>
      </p:pic>
      <p:pic>
        <p:nvPicPr>
          <p:cNvPr id="53" name="Kuva 52"/>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0549159" y="2871367"/>
            <a:ext cx="1280272" cy="1290660"/>
          </a:xfrm>
          <a:prstGeom prst="rect">
            <a:avLst/>
          </a:prstGeom>
        </p:spPr>
      </p:pic>
      <p:sp>
        <p:nvSpPr>
          <p:cNvPr id="54" name="Kuvatekstipilvi 61"/>
          <p:cNvSpPr/>
          <p:nvPr/>
        </p:nvSpPr>
        <p:spPr>
          <a:xfrm>
            <a:off x="3617812" y="593161"/>
            <a:ext cx="1800653" cy="1248343"/>
          </a:xfrm>
          <a:prstGeom prst="cloudCallout">
            <a:avLst>
              <a:gd name="adj1" fmla="val -78685"/>
              <a:gd name="adj2" fmla="val 5988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fi-FI" sz="1200" b="1" dirty="0">
                <a:solidFill>
                  <a:prstClr val="black"/>
                </a:solidFill>
                <a:latin typeface="Calibri"/>
              </a:rPr>
              <a:t>“</a:t>
            </a:r>
            <a:r>
              <a:rPr lang="fi-FI" sz="1200" b="1" dirty="0" err="1">
                <a:solidFill>
                  <a:prstClr val="black"/>
                </a:solidFill>
                <a:latin typeface="Calibri"/>
              </a:rPr>
              <a:t>Inmates</a:t>
            </a:r>
            <a:r>
              <a:rPr lang="fi-FI" sz="1200" b="1" dirty="0">
                <a:solidFill>
                  <a:prstClr val="black"/>
                </a:solidFill>
                <a:latin typeface="Calibri"/>
              </a:rPr>
              <a:t> </a:t>
            </a:r>
            <a:r>
              <a:rPr lang="fi-FI" sz="1200" b="1" dirty="0" err="1">
                <a:solidFill>
                  <a:prstClr val="black"/>
                </a:solidFill>
                <a:latin typeface="Calibri"/>
              </a:rPr>
              <a:t>know</a:t>
            </a:r>
            <a:r>
              <a:rPr lang="fi-FI" sz="1200" b="1" dirty="0">
                <a:solidFill>
                  <a:prstClr val="black"/>
                </a:solidFill>
                <a:latin typeface="Calibri"/>
              </a:rPr>
              <a:t> </a:t>
            </a:r>
            <a:r>
              <a:rPr lang="fi-FI" sz="1200" b="1" dirty="0" err="1">
                <a:solidFill>
                  <a:prstClr val="black"/>
                </a:solidFill>
                <a:latin typeface="Calibri"/>
              </a:rPr>
              <a:t>better</a:t>
            </a:r>
            <a:r>
              <a:rPr lang="fi-FI" sz="1200" b="1" dirty="0">
                <a:solidFill>
                  <a:prstClr val="black"/>
                </a:solidFill>
                <a:latin typeface="Calibri"/>
              </a:rPr>
              <a:t>.”</a:t>
            </a:r>
          </a:p>
        </p:txBody>
      </p:sp>
      <p:sp>
        <p:nvSpPr>
          <p:cNvPr id="56" name="Kuvatekstipilvi 61"/>
          <p:cNvSpPr/>
          <p:nvPr/>
        </p:nvSpPr>
        <p:spPr>
          <a:xfrm>
            <a:off x="2238474" y="352323"/>
            <a:ext cx="1359851" cy="1024755"/>
          </a:xfrm>
          <a:prstGeom prst="cloudCallout">
            <a:avLst>
              <a:gd name="adj1" fmla="val -8291"/>
              <a:gd name="adj2" fmla="val 10152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r>
              <a:rPr lang="fi-FI" sz="1200" b="1" dirty="0">
                <a:solidFill>
                  <a:prstClr val="black"/>
                </a:solidFill>
                <a:latin typeface="Calibri"/>
              </a:rPr>
              <a:t>”Just </a:t>
            </a:r>
            <a:r>
              <a:rPr lang="fi-FI" sz="1200" b="1" dirty="0" err="1">
                <a:solidFill>
                  <a:prstClr val="black"/>
                </a:solidFill>
                <a:latin typeface="Calibri"/>
              </a:rPr>
              <a:t>take</a:t>
            </a:r>
            <a:r>
              <a:rPr lang="fi-FI" sz="1200" b="1" dirty="0">
                <a:solidFill>
                  <a:prstClr val="black"/>
                </a:solidFill>
                <a:latin typeface="Calibri"/>
              </a:rPr>
              <a:t> </a:t>
            </a:r>
            <a:r>
              <a:rPr lang="fi-FI" sz="1200" b="1" dirty="0" err="1">
                <a:solidFill>
                  <a:prstClr val="black"/>
                </a:solidFill>
                <a:latin typeface="Calibri"/>
              </a:rPr>
              <a:t>care</a:t>
            </a:r>
            <a:r>
              <a:rPr lang="fi-FI" sz="1200" b="1" dirty="0">
                <a:solidFill>
                  <a:prstClr val="black"/>
                </a:solidFill>
                <a:latin typeface="Calibri"/>
              </a:rPr>
              <a:t> of </a:t>
            </a:r>
            <a:r>
              <a:rPr lang="fi-FI" sz="1200" b="1" dirty="0" err="1">
                <a:solidFill>
                  <a:prstClr val="black"/>
                </a:solidFill>
                <a:latin typeface="Calibri"/>
              </a:rPr>
              <a:t>your</a:t>
            </a:r>
            <a:r>
              <a:rPr lang="fi-FI" sz="1200" b="1" dirty="0">
                <a:solidFill>
                  <a:prstClr val="black"/>
                </a:solidFill>
                <a:latin typeface="Calibri"/>
              </a:rPr>
              <a:t> </a:t>
            </a:r>
            <a:r>
              <a:rPr lang="fi-FI" sz="1200" b="1" dirty="0" err="1">
                <a:solidFill>
                  <a:prstClr val="black"/>
                </a:solidFill>
                <a:latin typeface="Calibri"/>
              </a:rPr>
              <a:t>own</a:t>
            </a:r>
            <a:r>
              <a:rPr lang="fi-FI" sz="1200" b="1" dirty="0">
                <a:solidFill>
                  <a:prstClr val="black"/>
                </a:solidFill>
                <a:latin typeface="Calibri"/>
              </a:rPr>
              <a:t> business.” </a:t>
            </a:r>
          </a:p>
        </p:txBody>
      </p:sp>
      <p:pic>
        <p:nvPicPr>
          <p:cNvPr id="57" name="Kuva 56"/>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576245" y="2056673"/>
            <a:ext cx="483631" cy="1026655"/>
          </a:xfrm>
          <a:prstGeom prst="rect">
            <a:avLst/>
          </a:prstGeom>
        </p:spPr>
      </p:pic>
      <p:sp>
        <p:nvSpPr>
          <p:cNvPr id="58" name="Kuvatekstipilvi 61"/>
          <p:cNvSpPr/>
          <p:nvPr/>
        </p:nvSpPr>
        <p:spPr>
          <a:xfrm>
            <a:off x="2110573" y="3531180"/>
            <a:ext cx="1359851" cy="1024755"/>
          </a:xfrm>
          <a:prstGeom prst="cloudCallout">
            <a:avLst>
              <a:gd name="adj1" fmla="val -67244"/>
              <a:gd name="adj2" fmla="val -5004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a:r>
              <a:rPr lang="fi-FI" sz="1200" b="1" dirty="0">
                <a:solidFill>
                  <a:prstClr val="black"/>
                </a:solidFill>
                <a:latin typeface="Calibri"/>
              </a:rPr>
              <a:t>”I </a:t>
            </a:r>
            <a:r>
              <a:rPr lang="fi-FI" sz="1200" b="1" dirty="0" err="1">
                <a:solidFill>
                  <a:prstClr val="black"/>
                </a:solidFill>
                <a:latin typeface="Calibri"/>
              </a:rPr>
              <a:t>tried</a:t>
            </a:r>
            <a:r>
              <a:rPr lang="fi-FI" sz="1200" b="1" dirty="0">
                <a:solidFill>
                  <a:prstClr val="black"/>
                </a:solidFill>
                <a:latin typeface="Calibri"/>
              </a:rPr>
              <a:t> to </a:t>
            </a:r>
            <a:r>
              <a:rPr lang="fi-FI" sz="1200" b="1" dirty="0" err="1">
                <a:solidFill>
                  <a:prstClr val="black"/>
                </a:solidFill>
                <a:latin typeface="Calibri"/>
              </a:rPr>
              <a:t>read</a:t>
            </a:r>
            <a:r>
              <a:rPr lang="fi-FI" sz="1200" b="1" dirty="0">
                <a:solidFill>
                  <a:prstClr val="black"/>
                </a:solidFill>
                <a:latin typeface="Calibri"/>
              </a:rPr>
              <a:t> </a:t>
            </a:r>
            <a:r>
              <a:rPr lang="fi-FI" sz="1200" b="1" dirty="0" err="1">
                <a:solidFill>
                  <a:prstClr val="black"/>
                </a:solidFill>
                <a:latin typeface="Calibri"/>
              </a:rPr>
              <a:t>from</a:t>
            </a:r>
            <a:r>
              <a:rPr lang="fi-FI" sz="1200" b="1" dirty="0">
                <a:solidFill>
                  <a:prstClr val="black"/>
                </a:solidFill>
                <a:latin typeface="Calibri"/>
              </a:rPr>
              <a:t> </a:t>
            </a:r>
            <a:r>
              <a:rPr lang="fi-FI" sz="1200" b="1" dirty="0" err="1">
                <a:solidFill>
                  <a:prstClr val="black"/>
                </a:solidFill>
                <a:latin typeface="Calibri"/>
              </a:rPr>
              <a:t>posters</a:t>
            </a:r>
            <a:r>
              <a:rPr lang="fi-FI" sz="1200" b="1" dirty="0">
                <a:solidFill>
                  <a:prstClr val="black"/>
                </a:solidFill>
                <a:latin typeface="Calibri"/>
              </a:rPr>
              <a:t>” </a:t>
            </a:r>
          </a:p>
        </p:txBody>
      </p:sp>
      <p:sp>
        <p:nvSpPr>
          <p:cNvPr id="61" name="Suorakulmio 60"/>
          <p:cNvSpPr/>
          <p:nvPr/>
        </p:nvSpPr>
        <p:spPr>
          <a:xfrm>
            <a:off x="9195811" y="103121"/>
            <a:ext cx="2805535"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fi-FI" sz="1900" b="1" dirty="0" err="1">
                <a:solidFill>
                  <a:srgbClr val="26657F"/>
                </a:solidFill>
                <a:latin typeface="Calibri"/>
              </a:rPr>
              <a:t>Prisoner’s</a:t>
            </a:r>
            <a:r>
              <a:rPr lang="fi-FI" sz="1900" b="1" dirty="0">
                <a:solidFill>
                  <a:srgbClr val="26657F"/>
                </a:solidFill>
                <a:latin typeface="Calibri"/>
              </a:rPr>
              <a:t> </a:t>
            </a:r>
            <a:r>
              <a:rPr lang="fi-FI" sz="1900" b="1" dirty="0" err="1">
                <a:solidFill>
                  <a:srgbClr val="26657F"/>
                </a:solidFill>
                <a:latin typeface="Calibri"/>
              </a:rPr>
              <a:t>perspective</a:t>
            </a:r>
            <a:r>
              <a:rPr lang="fi-FI" sz="1900" b="1" dirty="0">
                <a:solidFill>
                  <a:srgbClr val="26657F"/>
                </a:solidFill>
                <a:latin typeface="Calibri"/>
              </a:rPr>
              <a:t>: </a:t>
            </a:r>
            <a:r>
              <a:rPr lang="fi-FI" sz="1900" b="1" dirty="0" err="1">
                <a:solidFill>
                  <a:srgbClr val="26657F"/>
                </a:solidFill>
                <a:latin typeface="Calibri"/>
              </a:rPr>
              <a:t>Transfer</a:t>
            </a:r>
            <a:r>
              <a:rPr lang="fi-FI" sz="1900" b="1" dirty="0">
                <a:solidFill>
                  <a:srgbClr val="26657F"/>
                </a:solidFill>
                <a:latin typeface="Calibri"/>
              </a:rPr>
              <a:t> to </a:t>
            </a:r>
            <a:r>
              <a:rPr lang="fi-FI" sz="1900" b="1" dirty="0" err="1">
                <a:solidFill>
                  <a:srgbClr val="26657F"/>
                </a:solidFill>
                <a:latin typeface="Calibri"/>
              </a:rPr>
              <a:t>ward</a:t>
            </a:r>
            <a:endParaRPr lang="fi-FI" sz="1900" b="1" dirty="0">
              <a:solidFill>
                <a:srgbClr val="26657F"/>
              </a:solidFill>
              <a:latin typeface="Calibri"/>
            </a:endParaRPr>
          </a:p>
        </p:txBody>
      </p:sp>
      <p:pic>
        <p:nvPicPr>
          <p:cNvPr id="62" name="Kuva 61"/>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320953" y="5507484"/>
            <a:ext cx="369945" cy="279299"/>
          </a:xfrm>
          <a:prstGeom prst="rect">
            <a:avLst/>
          </a:prstGeom>
        </p:spPr>
      </p:pic>
      <p:sp>
        <p:nvSpPr>
          <p:cNvPr id="63" name="Tekstiruutu 62"/>
          <p:cNvSpPr txBox="1"/>
          <p:nvPr/>
        </p:nvSpPr>
        <p:spPr>
          <a:xfrm>
            <a:off x="3781782" y="5407600"/>
            <a:ext cx="3195519" cy="830993"/>
          </a:xfrm>
          <a:prstGeom prst="rect">
            <a:avLst/>
          </a:prstGeom>
          <a:noFill/>
        </p:spPr>
        <p:txBody>
          <a:bodyPr wrap="square" lIns="91436" tIns="45718" rIns="91436" bIns="45718" rtlCol="0">
            <a:spAutoFit/>
          </a:bodyPr>
          <a:lstStyle/>
          <a:p>
            <a:pPr defTabSz="914354"/>
            <a:r>
              <a:rPr lang="fi-FI" sz="1200" b="1" dirty="0" err="1">
                <a:solidFill>
                  <a:prstClr val="black"/>
                </a:solidFill>
                <a:latin typeface="Calibri"/>
              </a:rPr>
              <a:t>Orientation</a:t>
            </a:r>
            <a:r>
              <a:rPr lang="fi-FI" sz="1200" b="1" dirty="0">
                <a:solidFill>
                  <a:prstClr val="black"/>
                </a:solidFill>
                <a:latin typeface="Calibri"/>
              </a:rPr>
              <a:t> </a:t>
            </a:r>
            <a:r>
              <a:rPr lang="fi-FI" sz="1200" b="1" dirty="0" err="1">
                <a:solidFill>
                  <a:prstClr val="black"/>
                </a:solidFill>
                <a:latin typeface="Calibri"/>
              </a:rPr>
              <a:t>material</a:t>
            </a:r>
            <a:r>
              <a:rPr lang="fi-FI" sz="1200" b="1" dirty="0">
                <a:solidFill>
                  <a:prstClr val="black"/>
                </a:solidFill>
                <a:latin typeface="Calibri"/>
              </a:rPr>
              <a:t> </a:t>
            </a:r>
            <a:r>
              <a:rPr lang="fi-FI" sz="1200" b="1" dirty="0" err="1">
                <a:solidFill>
                  <a:prstClr val="black"/>
                </a:solidFill>
                <a:latin typeface="Calibri"/>
              </a:rPr>
              <a:t>incl</a:t>
            </a:r>
            <a:r>
              <a:rPr lang="fi-FI" sz="1200" b="1" dirty="0">
                <a:solidFill>
                  <a:prstClr val="black"/>
                </a:solidFill>
                <a:latin typeface="Calibri"/>
              </a:rPr>
              <a:t>. </a:t>
            </a:r>
            <a:r>
              <a:rPr lang="fi-FI" sz="1200" b="1" dirty="0" err="1">
                <a:solidFill>
                  <a:prstClr val="black"/>
                </a:solidFill>
                <a:latin typeface="Calibri"/>
              </a:rPr>
              <a:t>ward</a:t>
            </a:r>
            <a:r>
              <a:rPr lang="fi-FI" sz="1200" b="1" dirty="0">
                <a:solidFill>
                  <a:prstClr val="black"/>
                </a:solidFill>
                <a:latin typeface="Calibri"/>
              </a:rPr>
              <a:t> </a:t>
            </a:r>
            <a:r>
              <a:rPr lang="fi-FI" sz="1200" b="1" dirty="0" err="1">
                <a:solidFill>
                  <a:prstClr val="black"/>
                </a:solidFill>
                <a:latin typeface="Calibri"/>
              </a:rPr>
              <a:t>rules</a:t>
            </a:r>
            <a:r>
              <a:rPr lang="fi-FI" sz="1200" b="1" dirty="0">
                <a:solidFill>
                  <a:prstClr val="black"/>
                </a:solidFill>
                <a:latin typeface="Calibri"/>
              </a:rPr>
              <a:t> and </a:t>
            </a:r>
            <a:r>
              <a:rPr lang="fi-FI" sz="1200" b="1" dirty="0" err="1">
                <a:solidFill>
                  <a:prstClr val="black"/>
                </a:solidFill>
                <a:latin typeface="Calibri"/>
              </a:rPr>
              <a:t>practices</a:t>
            </a:r>
            <a:r>
              <a:rPr lang="fi-FI" sz="1200" b="1" dirty="0">
                <a:solidFill>
                  <a:prstClr val="black"/>
                </a:solidFill>
                <a:latin typeface="Calibri"/>
              </a:rPr>
              <a:t>, </a:t>
            </a:r>
            <a:r>
              <a:rPr lang="fi-FI" sz="1200" b="1" dirty="0" err="1">
                <a:solidFill>
                  <a:prstClr val="black"/>
                </a:solidFill>
                <a:latin typeface="Calibri"/>
              </a:rPr>
              <a:t>the</a:t>
            </a:r>
            <a:r>
              <a:rPr lang="fi-FI" sz="1200" b="1" dirty="0">
                <a:solidFill>
                  <a:prstClr val="black"/>
                </a:solidFill>
                <a:latin typeface="Calibri"/>
              </a:rPr>
              <a:t> </a:t>
            </a:r>
            <a:r>
              <a:rPr lang="fi-FI" sz="1200" b="1" dirty="0" err="1">
                <a:solidFill>
                  <a:prstClr val="black"/>
                </a:solidFill>
                <a:latin typeface="Calibri"/>
              </a:rPr>
              <a:t>daily</a:t>
            </a:r>
            <a:r>
              <a:rPr lang="fi-FI" sz="1200" b="1" dirty="0">
                <a:solidFill>
                  <a:prstClr val="black"/>
                </a:solidFill>
                <a:latin typeface="Calibri"/>
              </a:rPr>
              <a:t> routine, </a:t>
            </a:r>
            <a:r>
              <a:rPr lang="fi-FI" sz="1200" b="1" dirty="0" err="1">
                <a:solidFill>
                  <a:prstClr val="black"/>
                </a:solidFill>
                <a:latin typeface="Calibri"/>
              </a:rPr>
              <a:t>how</a:t>
            </a:r>
            <a:r>
              <a:rPr lang="fi-FI" sz="1200" b="1" dirty="0">
                <a:solidFill>
                  <a:prstClr val="black"/>
                </a:solidFill>
                <a:latin typeface="Calibri"/>
              </a:rPr>
              <a:t> to go </a:t>
            </a:r>
            <a:r>
              <a:rPr lang="fi-FI" sz="1200" b="1" dirty="0" err="1">
                <a:solidFill>
                  <a:prstClr val="black"/>
                </a:solidFill>
                <a:latin typeface="Calibri"/>
              </a:rPr>
              <a:t>about</a:t>
            </a:r>
            <a:r>
              <a:rPr lang="fi-FI" sz="1200" b="1" dirty="0">
                <a:solidFill>
                  <a:prstClr val="black"/>
                </a:solidFill>
                <a:latin typeface="Calibri"/>
              </a:rPr>
              <a:t> </a:t>
            </a:r>
            <a:r>
              <a:rPr lang="fi-FI" sz="1200" b="1" dirty="0" err="1">
                <a:solidFill>
                  <a:prstClr val="black"/>
                </a:solidFill>
                <a:latin typeface="Calibri"/>
              </a:rPr>
              <a:t>when</a:t>
            </a:r>
            <a:r>
              <a:rPr lang="fi-FI" sz="1200" b="1" dirty="0">
                <a:solidFill>
                  <a:prstClr val="black"/>
                </a:solidFill>
                <a:latin typeface="Calibri"/>
              </a:rPr>
              <a:t> </a:t>
            </a:r>
            <a:r>
              <a:rPr lang="fi-FI" sz="1200" b="1" dirty="0" err="1">
                <a:solidFill>
                  <a:prstClr val="black"/>
                </a:solidFill>
                <a:latin typeface="Calibri"/>
              </a:rPr>
              <a:t>one</a:t>
            </a:r>
            <a:r>
              <a:rPr lang="fi-FI" sz="1200" b="1" dirty="0">
                <a:solidFill>
                  <a:prstClr val="black"/>
                </a:solidFill>
                <a:latin typeface="Calibri"/>
              </a:rPr>
              <a:t> </a:t>
            </a:r>
            <a:r>
              <a:rPr lang="fi-FI" sz="1200" b="1" dirty="0" err="1">
                <a:solidFill>
                  <a:prstClr val="black"/>
                </a:solidFill>
                <a:latin typeface="Calibri"/>
              </a:rPr>
              <a:t>needs</a:t>
            </a:r>
            <a:r>
              <a:rPr lang="fi-FI" sz="1200" b="1" dirty="0">
                <a:solidFill>
                  <a:prstClr val="black"/>
                </a:solidFill>
                <a:latin typeface="Calibri"/>
              </a:rPr>
              <a:t> </a:t>
            </a:r>
            <a:r>
              <a:rPr lang="fi-FI" sz="1200" b="1" dirty="0" err="1">
                <a:solidFill>
                  <a:prstClr val="black"/>
                </a:solidFill>
                <a:latin typeface="Calibri"/>
              </a:rPr>
              <a:t>something</a:t>
            </a:r>
            <a:r>
              <a:rPr lang="fi-FI" sz="1200" b="1" dirty="0">
                <a:solidFill>
                  <a:prstClr val="black"/>
                </a:solidFill>
                <a:latin typeface="Calibri"/>
              </a:rPr>
              <a:t>, </a:t>
            </a:r>
            <a:r>
              <a:rPr lang="fi-FI" sz="1200" b="1" dirty="0" err="1">
                <a:solidFill>
                  <a:prstClr val="black"/>
                </a:solidFill>
                <a:latin typeface="Calibri"/>
              </a:rPr>
              <a:t>whom</a:t>
            </a:r>
            <a:r>
              <a:rPr lang="fi-FI" sz="1200" b="1" dirty="0">
                <a:solidFill>
                  <a:prstClr val="black"/>
                </a:solidFill>
                <a:latin typeface="Calibri"/>
              </a:rPr>
              <a:t> to </a:t>
            </a:r>
            <a:r>
              <a:rPr lang="fi-FI" sz="1200" b="1" dirty="0" err="1">
                <a:solidFill>
                  <a:prstClr val="black"/>
                </a:solidFill>
                <a:latin typeface="Calibri"/>
              </a:rPr>
              <a:t>ask</a:t>
            </a:r>
            <a:r>
              <a:rPr lang="fi-FI" sz="1200" b="1" dirty="0">
                <a:solidFill>
                  <a:prstClr val="black"/>
                </a:solidFill>
                <a:latin typeface="Calibri"/>
              </a:rPr>
              <a:t> for </a:t>
            </a:r>
            <a:r>
              <a:rPr lang="fi-FI" sz="1200" b="1" dirty="0" err="1">
                <a:solidFill>
                  <a:prstClr val="black"/>
                </a:solidFill>
                <a:latin typeface="Calibri"/>
              </a:rPr>
              <a:t>advice</a:t>
            </a:r>
            <a:r>
              <a:rPr lang="fi-FI" sz="1200" b="1" dirty="0">
                <a:solidFill>
                  <a:prstClr val="black"/>
                </a:solidFill>
                <a:latin typeface="Calibri"/>
              </a:rPr>
              <a:t> and </a:t>
            </a:r>
            <a:r>
              <a:rPr lang="fi-FI" sz="1200" b="1" dirty="0" err="1">
                <a:solidFill>
                  <a:prstClr val="black"/>
                </a:solidFill>
                <a:latin typeface="Calibri"/>
              </a:rPr>
              <a:t>what</a:t>
            </a:r>
            <a:r>
              <a:rPr lang="fi-FI" sz="1200" b="1" dirty="0">
                <a:solidFill>
                  <a:prstClr val="black"/>
                </a:solidFill>
                <a:latin typeface="Calibri"/>
              </a:rPr>
              <a:t> to </a:t>
            </a:r>
            <a:r>
              <a:rPr lang="fi-FI" sz="1200" b="1" dirty="0" err="1">
                <a:solidFill>
                  <a:prstClr val="black"/>
                </a:solidFill>
                <a:latin typeface="Calibri"/>
              </a:rPr>
              <a:t>do</a:t>
            </a:r>
            <a:r>
              <a:rPr lang="fi-FI" sz="1200" b="1" dirty="0">
                <a:solidFill>
                  <a:prstClr val="black"/>
                </a:solidFill>
                <a:latin typeface="Calibri"/>
              </a:rPr>
              <a:t>/</a:t>
            </a:r>
            <a:r>
              <a:rPr lang="fi-FI" sz="1200" b="1" dirty="0" err="1">
                <a:solidFill>
                  <a:prstClr val="black"/>
                </a:solidFill>
                <a:latin typeface="Calibri"/>
              </a:rPr>
              <a:t>what</a:t>
            </a:r>
            <a:r>
              <a:rPr lang="fi-FI" sz="1200" b="1" dirty="0">
                <a:solidFill>
                  <a:prstClr val="black"/>
                </a:solidFill>
                <a:latin typeface="Calibri"/>
              </a:rPr>
              <a:t> </a:t>
            </a:r>
            <a:r>
              <a:rPr lang="fi-FI" sz="1200" b="1" dirty="0" err="1">
                <a:solidFill>
                  <a:prstClr val="black"/>
                </a:solidFill>
                <a:latin typeface="Calibri"/>
              </a:rPr>
              <a:t>not</a:t>
            </a:r>
            <a:r>
              <a:rPr lang="fi-FI" sz="1200" b="1" dirty="0">
                <a:solidFill>
                  <a:prstClr val="black"/>
                </a:solidFill>
                <a:latin typeface="Calibri"/>
              </a:rPr>
              <a:t> to </a:t>
            </a:r>
            <a:r>
              <a:rPr lang="fi-FI" sz="1200" b="1" dirty="0" err="1">
                <a:solidFill>
                  <a:prstClr val="black"/>
                </a:solidFill>
                <a:latin typeface="Calibri"/>
              </a:rPr>
              <a:t>do</a:t>
            </a:r>
            <a:r>
              <a:rPr lang="fi-FI" sz="1200" b="1" dirty="0">
                <a:solidFill>
                  <a:prstClr val="black"/>
                </a:solidFill>
                <a:latin typeface="Calibri"/>
              </a:rPr>
              <a:t>. </a:t>
            </a:r>
          </a:p>
        </p:txBody>
      </p:sp>
      <p:sp>
        <p:nvSpPr>
          <p:cNvPr id="64" name="Tekstiruutu 63"/>
          <p:cNvSpPr txBox="1"/>
          <p:nvPr/>
        </p:nvSpPr>
        <p:spPr>
          <a:xfrm>
            <a:off x="7704513" y="5401918"/>
            <a:ext cx="3283796" cy="830993"/>
          </a:xfrm>
          <a:prstGeom prst="rect">
            <a:avLst/>
          </a:prstGeom>
          <a:noFill/>
        </p:spPr>
        <p:txBody>
          <a:bodyPr wrap="square" lIns="91436" tIns="45718" rIns="91436" bIns="45718" rtlCol="0">
            <a:spAutoFit/>
          </a:bodyPr>
          <a:lstStyle/>
          <a:p>
            <a:pPr defTabSz="914354"/>
            <a:r>
              <a:rPr lang="fi-FI" sz="1200" b="1" dirty="0" err="1">
                <a:solidFill>
                  <a:prstClr val="black"/>
                </a:solidFill>
                <a:latin typeface="Calibri"/>
              </a:rPr>
              <a:t>Orientation</a:t>
            </a:r>
            <a:r>
              <a:rPr lang="fi-FI" sz="1200" b="1" dirty="0">
                <a:solidFill>
                  <a:prstClr val="black"/>
                </a:solidFill>
                <a:latin typeface="Calibri"/>
              </a:rPr>
              <a:t>, </a:t>
            </a:r>
            <a:r>
              <a:rPr lang="fi-FI" sz="1200" b="1" dirty="0" err="1">
                <a:solidFill>
                  <a:prstClr val="black"/>
                </a:solidFill>
                <a:latin typeface="Calibri"/>
              </a:rPr>
              <a:t>discussions</a:t>
            </a:r>
            <a:r>
              <a:rPr lang="fi-FI" sz="1200" b="1" dirty="0">
                <a:solidFill>
                  <a:prstClr val="black"/>
                </a:solidFill>
                <a:latin typeface="Calibri"/>
              </a:rPr>
              <a:t> </a:t>
            </a:r>
            <a:r>
              <a:rPr lang="fi-FI" sz="1200" b="1" dirty="0" err="1">
                <a:solidFill>
                  <a:prstClr val="black"/>
                </a:solidFill>
                <a:latin typeface="Calibri"/>
              </a:rPr>
              <a:t>about</a:t>
            </a:r>
            <a:r>
              <a:rPr lang="fi-FI" sz="1200" b="1" dirty="0">
                <a:solidFill>
                  <a:prstClr val="black"/>
                </a:solidFill>
                <a:latin typeface="Calibri"/>
              </a:rPr>
              <a:t> </a:t>
            </a:r>
            <a:r>
              <a:rPr lang="fi-FI" sz="1200" b="1" dirty="0" err="1">
                <a:solidFill>
                  <a:prstClr val="black"/>
                </a:solidFill>
                <a:latin typeface="Calibri"/>
              </a:rPr>
              <a:t>rules</a:t>
            </a:r>
            <a:r>
              <a:rPr lang="fi-FI" sz="1200" b="1" dirty="0">
                <a:solidFill>
                  <a:prstClr val="black"/>
                </a:solidFill>
                <a:latin typeface="Calibri"/>
              </a:rPr>
              <a:t> and </a:t>
            </a:r>
            <a:r>
              <a:rPr lang="fi-FI" sz="1200" b="1" dirty="0" err="1">
                <a:solidFill>
                  <a:prstClr val="black"/>
                </a:solidFill>
                <a:latin typeface="Calibri"/>
              </a:rPr>
              <a:t>practices</a:t>
            </a:r>
            <a:r>
              <a:rPr lang="fi-FI" sz="1200" b="1" dirty="0">
                <a:solidFill>
                  <a:prstClr val="black"/>
                </a:solidFill>
                <a:latin typeface="Calibri"/>
              </a:rPr>
              <a:t>. </a:t>
            </a:r>
          </a:p>
          <a:p>
            <a:pPr defTabSz="914354"/>
            <a:r>
              <a:rPr lang="fi-FI" sz="1200" b="1" dirty="0">
                <a:solidFill>
                  <a:prstClr val="black"/>
                </a:solidFill>
                <a:latin typeface="Calibri"/>
              </a:rPr>
              <a:t>A tutor-</a:t>
            </a:r>
            <a:r>
              <a:rPr lang="fi-FI" sz="1200" b="1" dirty="0" err="1">
                <a:solidFill>
                  <a:prstClr val="black"/>
                </a:solidFill>
                <a:latin typeface="Calibri"/>
              </a:rPr>
              <a:t>inmate</a:t>
            </a:r>
            <a:r>
              <a:rPr lang="fi-FI" sz="1200" b="1" dirty="0">
                <a:solidFill>
                  <a:prstClr val="black"/>
                </a:solidFill>
                <a:latin typeface="Calibri"/>
              </a:rPr>
              <a:t>, </a:t>
            </a:r>
            <a:r>
              <a:rPr lang="fi-FI" sz="1200" b="1" dirty="0" err="1">
                <a:solidFill>
                  <a:prstClr val="black"/>
                </a:solidFill>
                <a:latin typeface="Calibri"/>
              </a:rPr>
              <a:t>who</a:t>
            </a:r>
            <a:r>
              <a:rPr lang="fi-FI" sz="1200" b="1" dirty="0">
                <a:solidFill>
                  <a:prstClr val="black"/>
                </a:solidFill>
                <a:latin typeface="Calibri"/>
              </a:rPr>
              <a:t> is </a:t>
            </a:r>
            <a:r>
              <a:rPr lang="fi-FI" sz="1200" b="1" dirty="0" err="1">
                <a:solidFill>
                  <a:prstClr val="black"/>
                </a:solidFill>
                <a:latin typeface="Calibri"/>
              </a:rPr>
              <a:t>committed</a:t>
            </a:r>
            <a:r>
              <a:rPr lang="fi-FI" sz="1200" b="1" dirty="0">
                <a:solidFill>
                  <a:prstClr val="black"/>
                </a:solidFill>
                <a:latin typeface="Calibri"/>
              </a:rPr>
              <a:t> to </a:t>
            </a:r>
            <a:r>
              <a:rPr lang="fi-FI" sz="1200" b="1" dirty="0" err="1">
                <a:solidFill>
                  <a:prstClr val="black"/>
                </a:solidFill>
                <a:latin typeface="Calibri"/>
              </a:rPr>
              <a:t>guiding</a:t>
            </a:r>
            <a:r>
              <a:rPr lang="fi-FI" sz="1200" b="1" dirty="0">
                <a:solidFill>
                  <a:prstClr val="black"/>
                </a:solidFill>
                <a:latin typeface="Calibri"/>
              </a:rPr>
              <a:t> </a:t>
            </a:r>
            <a:r>
              <a:rPr lang="fi-FI" sz="1200" b="1" dirty="0" err="1">
                <a:solidFill>
                  <a:prstClr val="black"/>
                </a:solidFill>
                <a:latin typeface="Calibri"/>
              </a:rPr>
              <a:t>new</a:t>
            </a:r>
            <a:r>
              <a:rPr lang="fi-FI" sz="1200" b="1" dirty="0">
                <a:solidFill>
                  <a:prstClr val="black"/>
                </a:solidFill>
                <a:latin typeface="Calibri"/>
              </a:rPr>
              <a:t> </a:t>
            </a:r>
            <a:r>
              <a:rPr lang="fi-FI" sz="1200" b="1" dirty="0" err="1">
                <a:solidFill>
                  <a:prstClr val="black"/>
                </a:solidFill>
                <a:latin typeface="Calibri"/>
              </a:rPr>
              <a:t>ones</a:t>
            </a:r>
            <a:r>
              <a:rPr lang="fi-FI" sz="1200" b="1" dirty="0">
                <a:solidFill>
                  <a:prstClr val="black"/>
                </a:solidFill>
                <a:latin typeface="Calibri"/>
              </a:rPr>
              <a:t>, a </a:t>
            </a:r>
            <a:r>
              <a:rPr lang="fi-FI" sz="1200" b="1" dirty="0" err="1">
                <a:solidFill>
                  <a:prstClr val="black"/>
                </a:solidFill>
                <a:latin typeface="Calibri"/>
              </a:rPr>
              <a:t>trusworthy</a:t>
            </a:r>
            <a:r>
              <a:rPr lang="fi-FI" sz="1200" b="1" dirty="0">
                <a:solidFill>
                  <a:prstClr val="black"/>
                </a:solidFill>
                <a:latin typeface="Calibri"/>
              </a:rPr>
              <a:t> </a:t>
            </a:r>
            <a:r>
              <a:rPr lang="fi-FI" sz="1200" b="1" dirty="0" err="1">
                <a:solidFill>
                  <a:prstClr val="black"/>
                </a:solidFill>
                <a:latin typeface="Calibri"/>
              </a:rPr>
              <a:t>source</a:t>
            </a:r>
            <a:r>
              <a:rPr lang="fi-FI" sz="1200" b="1" dirty="0">
                <a:solidFill>
                  <a:prstClr val="black"/>
                </a:solidFill>
                <a:latin typeface="Calibri"/>
              </a:rPr>
              <a:t> of </a:t>
            </a:r>
            <a:r>
              <a:rPr lang="fi-FI" sz="1200" b="1" dirty="0" err="1">
                <a:solidFill>
                  <a:prstClr val="black"/>
                </a:solidFill>
                <a:latin typeface="Calibri"/>
              </a:rPr>
              <a:t>information</a:t>
            </a:r>
            <a:r>
              <a:rPr lang="fi-FI" sz="1200" b="1" dirty="0">
                <a:solidFill>
                  <a:prstClr val="black"/>
                </a:solidFill>
                <a:latin typeface="Calibri"/>
              </a:rPr>
              <a:t>.</a:t>
            </a:r>
          </a:p>
        </p:txBody>
      </p:sp>
      <p:pic>
        <p:nvPicPr>
          <p:cNvPr id="65" name="Kuva 64"/>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280359" y="5431444"/>
            <a:ext cx="374160" cy="355339"/>
          </a:xfrm>
          <a:prstGeom prst="rect">
            <a:avLst/>
          </a:prstGeom>
        </p:spPr>
      </p:pic>
      <p:sp>
        <p:nvSpPr>
          <p:cNvPr id="66" name="Kuvatekstipilvi 12"/>
          <p:cNvSpPr/>
          <p:nvPr/>
        </p:nvSpPr>
        <p:spPr>
          <a:xfrm>
            <a:off x="8438882" y="3112113"/>
            <a:ext cx="2136543" cy="1455185"/>
          </a:xfrm>
          <a:prstGeom prst="cloudCallout">
            <a:avLst>
              <a:gd name="adj1" fmla="val 59116"/>
              <a:gd name="adj2" fmla="val -499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fi-FI" sz="1200" b="1" dirty="0">
                <a:solidFill>
                  <a:prstClr val="black"/>
                </a:solidFill>
                <a:latin typeface="Calibri"/>
              </a:rPr>
              <a:t>”I </a:t>
            </a:r>
            <a:r>
              <a:rPr lang="fi-FI" sz="1200" b="1" dirty="0" err="1">
                <a:solidFill>
                  <a:prstClr val="black"/>
                </a:solidFill>
                <a:latin typeface="Calibri"/>
              </a:rPr>
              <a:t>have</a:t>
            </a:r>
            <a:r>
              <a:rPr lang="fi-FI" sz="1200" b="1" dirty="0">
                <a:solidFill>
                  <a:prstClr val="black"/>
                </a:solidFill>
                <a:latin typeface="Calibri"/>
              </a:rPr>
              <a:t> no idea </a:t>
            </a:r>
            <a:r>
              <a:rPr lang="fi-FI" sz="1200" b="1" dirty="0" err="1">
                <a:solidFill>
                  <a:prstClr val="black"/>
                </a:solidFill>
                <a:latin typeface="Calibri"/>
              </a:rPr>
              <a:t>why</a:t>
            </a:r>
            <a:r>
              <a:rPr lang="fi-FI" sz="1200" b="1" dirty="0">
                <a:solidFill>
                  <a:prstClr val="black"/>
                </a:solidFill>
                <a:latin typeface="Calibri"/>
              </a:rPr>
              <a:t> </a:t>
            </a:r>
            <a:r>
              <a:rPr lang="fi-FI" sz="1200" b="1" dirty="0" err="1">
                <a:solidFill>
                  <a:prstClr val="black"/>
                </a:solidFill>
                <a:latin typeface="Calibri"/>
              </a:rPr>
              <a:t>I’m</a:t>
            </a:r>
            <a:r>
              <a:rPr lang="fi-FI" sz="1200" b="1" dirty="0">
                <a:solidFill>
                  <a:prstClr val="black"/>
                </a:solidFill>
                <a:latin typeface="Calibri"/>
              </a:rPr>
              <a:t> in </a:t>
            </a:r>
            <a:r>
              <a:rPr lang="fi-FI" sz="1200" b="1" dirty="0" err="1">
                <a:solidFill>
                  <a:prstClr val="black"/>
                </a:solidFill>
                <a:latin typeface="Calibri"/>
              </a:rPr>
              <a:t>this</a:t>
            </a:r>
            <a:r>
              <a:rPr lang="fi-FI" sz="1200" b="1" dirty="0">
                <a:solidFill>
                  <a:prstClr val="black"/>
                </a:solidFill>
                <a:latin typeface="Calibri"/>
              </a:rPr>
              <a:t> </a:t>
            </a:r>
            <a:r>
              <a:rPr lang="fi-FI" sz="1200" b="1" dirty="0" err="1">
                <a:solidFill>
                  <a:prstClr val="black"/>
                </a:solidFill>
                <a:latin typeface="Calibri"/>
              </a:rPr>
              <a:t>ward</a:t>
            </a:r>
            <a:r>
              <a:rPr lang="fi-FI" sz="1200" b="1" dirty="0">
                <a:solidFill>
                  <a:prstClr val="black"/>
                </a:solidFill>
                <a:latin typeface="Calibri"/>
              </a:rPr>
              <a:t>.”</a:t>
            </a:r>
          </a:p>
        </p:txBody>
      </p:sp>
      <p:sp>
        <p:nvSpPr>
          <p:cNvPr id="50" name="Suorakulmio 49"/>
          <p:cNvSpPr/>
          <p:nvPr/>
        </p:nvSpPr>
        <p:spPr>
          <a:xfrm>
            <a:off x="9984432" y="6381328"/>
            <a:ext cx="1819373" cy="2073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221087383"/>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Kulmayhdysviiva 2"/>
          <p:cNvCxnSpPr/>
          <p:nvPr/>
        </p:nvCxnSpPr>
        <p:spPr>
          <a:xfrm flipV="1">
            <a:off x="-241300" y="3009900"/>
            <a:ext cx="3674154" cy="1034199"/>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32854" y="566695"/>
            <a:ext cx="2739346" cy="4124410"/>
          </a:xfrm>
          <a:prstGeom prst="roundRect">
            <a:avLst/>
          </a:prstGeom>
          <a:ln w="76200">
            <a:solidFill>
              <a:schemeClr val="bg1"/>
            </a:solidFill>
          </a:ln>
        </p:spPr>
      </p:pic>
      <p:cxnSp>
        <p:nvCxnSpPr>
          <p:cNvPr id="8" name="Kulmayhdysviiva 7"/>
          <p:cNvCxnSpPr/>
          <p:nvPr/>
        </p:nvCxnSpPr>
        <p:spPr>
          <a:xfrm>
            <a:off x="7747012" y="2252920"/>
            <a:ext cx="4444988" cy="1564168"/>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4" name="Kuvatekstipilvi 13"/>
          <p:cNvSpPr/>
          <p:nvPr/>
        </p:nvSpPr>
        <p:spPr>
          <a:xfrm>
            <a:off x="1217858" y="875148"/>
            <a:ext cx="2204177" cy="1528094"/>
          </a:xfrm>
          <a:prstGeom prst="cloudCallout">
            <a:avLst>
              <a:gd name="adj1" fmla="val -51289"/>
              <a:gd name="adj2" fmla="val 7299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”En ole varma voiko toiseen vankiin luottaa vai kusettaako se. En halua rundiin.”</a:t>
            </a:r>
            <a:endParaRPr lang="en-GB" sz="1200" dirty="0">
              <a:solidFill>
                <a:prstClr val="black"/>
              </a:solidFill>
            </a:endParaRPr>
          </a:p>
        </p:txBody>
      </p:sp>
      <p:pic>
        <p:nvPicPr>
          <p:cNvPr id="18" name="Kuva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49331" y="1106372"/>
            <a:ext cx="622492" cy="885774"/>
          </a:xfrm>
          <a:prstGeom prst="rect">
            <a:avLst/>
          </a:prstGeom>
        </p:spPr>
      </p:pic>
      <p:pic>
        <p:nvPicPr>
          <p:cNvPr id="19" name="Kuva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25945" y="4404648"/>
            <a:ext cx="362993" cy="727514"/>
          </a:xfrm>
          <a:prstGeom prst="rect">
            <a:avLst/>
          </a:prstGeom>
        </p:spPr>
      </p:pic>
      <p:pic>
        <p:nvPicPr>
          <p:cNvPr id="20" name="Kuva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291" y="1316650"/>
            <a:ext cx="823491" cy="167126"/>
          </a:xfrm>
          <a:prstGeom prst="rect">
            <a:avLst/>
          </a:prstGeom>
        </p:spPr>
      </p:pic>
      <p:pic>
        <p:nvPicPr>
          <p:cNvPr id="21" name="Kuva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80049" y="3736795"/>
            <a:ext cx="430050" cy="792197"/>
          </a:xfrm>
          <a:prstGeom prst="rect">
            <a:avLst/>
          </a:prstGeom>
        </p:spPr>
      </p:pic>
      <p:pic>
        <p:nvPicPr>
          <p:cNvPr id="23" name="Kuva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51646" y="2511546"/>
            <a:ext cx="450356" cy="346784"/>
          </a:xfrm>
          <a:prstGeom prst="rect">
            <a:avLst/>
          </a:prstGeom>
        </p:spPr>
      </p:pic>
      <p:pic>
        <p:nvPicPr>
          <p:cNvPr id="30" name="Kuva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51045" y="394268"/>
            <a:ext cx="622492" cy="885774"/>
          </a:xfrm>
          <a:prstGeom prst="rect">
            <a:avLst/>
          </a:prstGeom>
        </p:spPr>
      </p:pic>
      <p:pic>
        <p:nvPicPr>
          <p:cNvPr id="32" name="Kuva 3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10799" y="4436809"/>
            <a:ext cx="908450" cy="184366"/>
          </a:xfrm>
          <a:prstGeom prst="rect">
            <a:avLst/>
          </a:prstGeom>
        </p:spPr>
      </p:pic>
      <p:pic>
        <p:nvPicPr>
          <p:cNvPr id="33" name="Kuva 3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15116" y="3817088"/>
            <a:ext cx="362993" cy="727514"/>
          </a:xfrm>
          <a:prstGeom prst="rect">
            <a:avLst/>
          </a:prstGeom>
        </p:spPr>
      </p:pic>
      <p:pic>
        <p:nvPicPr>
          <p:cNvPr id="34" name="Kuva 3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549072" y="4368666"/>
            <a:ext cx="604450" cy="238385"/>
          </a:xfrm>
          <a:prstGeom prst="rect">
            <a:avLst/>
          </a:prstGeom>
        </p:spPr>
      </p:pic>
      <p:pic>
        <p:nvPicPr>
          <p:cNvPr id="35" name="Kuva 3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6062" y="4213704"/>
            <a:ext cx="604450" cy="238385"/>
          </a:xfrm>
          <a:prstGeom prst="rect">
            <a:avLst/>
          </a:prstGeom>
        </p:spPr>
      </p:pic>
      <p:pic>
        <p:nvPicPr>
          <p:cNvPr id="36" name="Kuva 3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238811" y="2884273"/>
            <a:ext cx="604450" cy="238385"/>
          </a:xfrm>
          <a:prstGeom prst="rect">
            <a:avLst/>
          </a:prstGeom>
        </p:spPr>
      </p:pic>
      <p:pic>
        <p:nvPicPr>
          <p:cNvPr id="37" name="Kuva 3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7043" y="1794953"/>
            <a:ext cx="604450" cy="238385"/>
          </a:xfrm>
          <a:prstGeom prst="rect">
            <a:avLst/>
          </a:prstGeom>
        </p:spPr>
      </p:pic>
      <p:pic>
        <p:nvPicPr>
          <p:cNvPr id="39" name="Kuva 3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13185" y="3709663"/>
            <a:ext cx="1224958" cy="654014"/>
          </a:xfrm>
          <a:prstGeom prst="rect">
            <a:avLst/>
          </a:prstGeom>
        </p:spPr>
      </p:pic>
      <p:pic>
        <p:nvPicPr>
          <p:cNvPr id="40" name="Kuva 3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94882" y="3333104"/>
            <a:ext cx="1234518" cy="583404"/>
          </a:xfrm>
          <a:prstGeom prst="rect">
            <a:avLst/>
          </a:prstGeom>
        </p:spPr>
      </p:pic>
      <p:pic>
        <p:nvPicPr>
          <p:cNvPr id="7" name="Picture 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91173" y="200385"/>
            <a:ext cx="1780692" cy="2681042"/>
          </a:xfrm>
          <a:prstGeom prst="roundRect">
            <a:avLst/>
          </a:prstGeom>
          <a:ln w="76200">
            <a:solidFill>
              <a:schemeClr val="bg1"/>
            </a:solidFill>
          </a:ln>
        </p:spPr>
      </p:pic>
      <p:pic>
        <p:nvPicPr>
          <p:cNvPr id="26" name="Kuva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43709" y="2606104"/>
            <a:ext cx="622492" cy="885774"/>
          </a:xfrm>
          <a:prstGeom prst="rect">
            <a:avLst/>
          </a:prstGeom>
        </p:spPr>
      </p:pic>
      <p:sp>
        <p:nvSpPr>
          <p:cNvPr id="44" name="Kuvatekstipilvi 13"/>
          <p:cNvSpPr/>
          <p:nvPr/>
        </p:nvSpPr>
        <p:spPr>
          <a:xfrm>
            <a:off x="6803429" y="2762179"/>
            <a:ext cx="2204177" cy="1528094"/>
          </a:xfrm>
          <a:prstGeom prst="cloudCallout">
            <a:avLst>
              <a:gd name="adj1" fmla="val 49381"/>
              <a:gd name="adj2" fmla="val -9751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”Ei voi tietää mitä saa ja ei saa tehdä.”</a:t>
            </a:r>
            <a:endParaRPr lang="en-GB" sz="1200" dirty="0">
              <a:solidFill>
                <a:prstClr val="black"/>
              </a:solidFill>
            </a:endParaRPr>
          </a:p>
        </p:txBody>
      </p:sp>
      <p:pic>
        <p:nvPicPr>
          <p:cNvPr id="49" name="Kuva 48"/>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735551" y="1058759"/>
            <a:ext cx="1280272" cy="1290660"/>
          </a:xfrm>
          <a:prstGeom prst="rect">
            <a:avLst/>
          </a:prstGeom>
        </p:spPr>
      </p:pic>
      <p:sp>
        <p:nvSpPr>
          <p:cNvPr id="45" name="Suorakulmio 44"/>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Pelko rundista</a:t>
            </a:r>
          </a:p>
        </p:txBody>
      </p:sp>
      <p:pic>
        <p:nvPicPr>
          <p:cNvPr id="50" name="Kuva 49"/>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320950" y="5507483"/>
            <a:ext cx="369945" cy="279298"/>
          </a:xfrm>
          <a:prstGeom prst="rect">
            <a:avLst/>
          </a:prstGeom>
        </p:spPr>
      </p:pic>
      <p:sp>
        <p:nvSpPr>
          <p:cNvPr id="51" name="Tekstiruutu 50"/>
          <p:cNvSpPr txBox="1"/>
          <p:nvPr/>
        </p:nvSpPr>
        <p:spPr>
          <a:xfrm>
            <a:off x="3786000" y="5482882"/>
            <a:ext cx="3195519" cy="276999"/>
          </a:xfrm>
          <a:prstGeom prst="rect">
            <a:avLst/>
          </a:prstGeom>
          <a:noFill/>
        </p:spPr>
        <p:txBody>
          <a:bodyPr wrap="square" rtlCol="0">
            <a:spAutoFit/>
          </a:bodyPr>
          <a:lstStyle/>
          <a:p>
            <a:r>
              <a:rPr lang="fi-FI" sz="1200">
                <a:solidFill>
                  <a:prstClr val="black"/>
                </a:solidFill>
              </a:rPr>
              <a:t>Selkeä </a:t>
            </a:r>
            <a:r>
              <a:rPr lang="fi-FI" sz="1200" dirty="0">
                <a:solidFill>
                  <a:prstClr val="black"/>
                </a:solidFill>
              </a:rPr>
              <a:t>lista, mitä EI saa tehdä.</a:t>
            </a:r>
          </a:p>
        </p:txBody>
      </p:sp>
      <p:pic>
        <p:nvPicPr>
          <p:cNvPr id="48" name="Kuva 4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7916" y="2630882"/>
            <a:ext cx="1445996" cy="1457728"/>
          </a:xfrm>
          <a:prstGeom prst="rect">
            <a:avLst/>
          </a:prstGeom>
        </p:spPr>
      </p:pic>
      <p:cxnSp>
        <p:nvCxnSpPr>
          <p:cNvPr id="38" name="Suora yhdysviiva 37"/>
          <p:cNvCxnSpPr/>
          <p:nvPr/>
        </p:nvCxnSpPr>
        <p:spPr>
          <a:xfrm>
            <a:off x="2143021"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749313"/>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Kulmayhdysviiva 39"/>
          <p:cNvCxnSpPr/>
          <p:nvPr/>
        </p:nvCxnSpPr>
        <p:spPr>
          <a:xfrm rot="10800000">
            <a:off x="8468112" y="3130824"/>
            <a:ext cx="3723888" cy="1347003"/>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 name="Kulmayhdysviiva 38"/>
          <p:cNvCxnSpPr/>
          <p:nvPr/>
        </p:nvCxnSpPr>
        <p:spPr>
          <a:xfrm flipV="1">
            <a:off x="1582" y="2645032"/>
            <a:ext cx="3764875" cy="1176378"/>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3"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20079" y="727392"/>
            <a:ext cx="2738314" cy="4122854"/>
          </a:xfrm>
          <a:prstGeom prst="roundRect">
            <a:avLst/>
          </a:prstGeom>
          <a:ln w="76200">
            <a:solidFill>
              <a:schemeClr val="bg1"/>
            </a:solidFill>
          </a:ln>
        </p:spPr>
      </p:pic>
      <p:pic>
        <p:nvPicPr>
          <p:cNvPr id="4"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9994" y="1239592"/>
            <a:ext cx="4183532" cy="2778615"/>
          </a:xfrm>
          <a:prstGeom prst="roundRect">
            <a:avLst/>
          </a:prstGeom>
          <a:ln w="76200">
            <a:solidFill>
              <a:schemeClr val="bg1"/>
            </a:solidFill>
          </a:ln>
        </p:spPr>
      </p:pic>
      <p:pic>
        <p:nvPicPr>
          <p:cNvPr id="12" name="Kuva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091928" y="3186437"/>
            <a:ext cx="608341" cy="1291389"/>
          </a:xfrm>
          <a:prstGeom prst="rect">
            <a:avLst/>
          </a:prstGeom>
        </p:spPr>
      </p:pic>
      <p:pic>
        <p:nvPicPr>
          <p:cNvPr id="13" name="Kuva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32063" y="4452089"/>
            <a:ext cx="362993" cy="727514"/>
          </a:xfrm>
          <a:prstGeom prst="rect">
            <a:avLst/>
          </a:prstGeom>
        </p:spPr>
      </p:pic>
      <p:pic>
        <p:nvPicPr>
          <p:cNvPr id="15" name="Kuva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78791" y="3687740"/>
            <a:ext cx="430050" cy="792197"/>
          </a:xfrm>
          <a:prstGeom prst="rect">
            <a:avLst/>
          </a:prstGeom>
        </p:spPr>
      </p:pic>
      <p:pic>
        <p:nvPicPr>
          <p:cNvPr id="18" name="Kuva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953" y="2668399"/>
            <a:ext cx="908450" cy="184366"/>
          </a:xfrm>
          <a:prstGeom prst="rect">
            <a:avLst/>
          </a:prstGeom>
        </p:spPr>
      </p:pic>
      <p:pic>
        <p:nvPicPr>
          <p:cNvPr id="19" name="Kuva 1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6340" y="3375969"/>
            <a:ext cx="604450" cy="238385"/>
          </a:xfrm>
          <a:prstGeom prst="rect">
            <a:avLst/>
          </a:prstGeom>
        </p:spPr>
      </p:pic>
      <p:pic>
        <p:nvPicPr>
          <p:cNvPr id="20" name="Kuva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569804" y="1553971"/>
            <a:ext cx="604450" cy="238385"/>
          </a:xfrm>
          <a:prstGeom prst="rect">
            <a:avLst/>
          </a:prstGeom>
        </p:spPr>
      </p:pic>
      <p:pic>
        <p:nvPicPr>
          <p:cNvPr id="21" name="Kuva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818518" y="1884308"/>
            <a:ext cx="622492" cy="885774"/>
          </a:xfrm>
          <a:prstGeom prst="rect">
            <a:avLst/>
          </a:prstGeom>
        </p:spPr>
      </p:pic>
      <p:pic>
        <p:nvPicPr>
          <p:cNvPr id="22" name="Kuva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325052" y="2531452"/>
            <a:ext cx="622492" cy="885774"/>
          </a:xfrm>
          <a:prstGeom prst="rect">
            <a:avLst/>
          </a:prstGeom>
        </p:spPr>
      </p:pic>
      <p:pic>
        <p:nvPicPr>
          <p:cNvPr id="16" name="Kuva 1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816052" y="148055"/>
            <a:ext cx="1234518" cy="583404"/>
          </a:xfrm>
          <a:prstGeom prst="rect">
            <a:avLst/>
          </a:prstGeom>
        </p:spPr>
      </p:pic>
      <p:pic>
        <p:nvPicPr>
          <p:cNvPr id="29" name="Kuva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515" y="1414091"/>
            <a:ext cx="430050" cy="792197"/>
          </a:xfrm>
          <a:prstGeom prst="rect">
            <a:avLst/>
          </a:prstGeom>
        </p:spPr>
      </p:pic>
      <p:pic>
        <p:nvPicPr>
          <p:cNvPr id="30" name="Kuva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83226" y="3822697"/>
            <a:ext cx="430050" cy="792197"/>
          </a:xfrm>
          <a:prstGeom prst="rect">
            <a:avLst/>
          </a:prstGeom>
        </p:spPr>
      </p:pic>
      <p:pic>
        <p:nvPicPr>
          <p:cNvPr id="33" name="Kuva 3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72451" y="4649484"/>
            <a:ext cx="534665" cy="108509"/>
          </a:xfrm>
          <a:prstGeom prst="rect">
            <a:avLst/>
          </a:prstGeom>
        </p:spPr>
      </p:pic>
      <p:pic>
        <p:nvPicPr>
          <p:cNvPr id="34" name="Kuva 3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25957" y="4295571"/>
            <a:ext cx="908450" cy="184366"/>
          </a:xfrm>
          <a:prstGeom prst="rect">
            <a:avLst/>
          </a:prstGeom>
        </p:spPr>
      </p:pic>
      <p:pic>
        <p:nvPicPr>
          <p:cNvPr id="35" name="Kuva 3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835708" y="833565"/>
            <a:ext cx="534665" cy="108509"/>
          </a:xfrm>
          <a:prstGeom prst="rect">
            <a:avLst/>
          </a:prstGeom>
        </p:spPr>
      </p:pic>
      <p:pic>
        <p:nvPicPr>
          <p:cNvPr id="36" name="Kuva 3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89214" y="479652"/>
            <a:ext cx="908450" cy="184366"/>
          </a:xfrm>
          <a:prstGeom prst="rect">
            <a:avLst/>
          </a:prstGeom>
        </p:spPr>
      </p:pic>
      <p:pic>
        <p:nvPicPr>
          <p:cNvPr id="37" name="Kuva 3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173275" y="2032298"/>
            <a:ext cx="604450" cy="238385"/>
          </a:xfrm>
          <a:prstGeom prst="rect">
            <a:avLst/>
          </a:prstGeom>
        </p:spPr>
      </p:pic>
      <p:pic>
        <p:nvPicPr>
          <p:cNvPr id="32" name="Kuva 3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207952" y="3295115"/>
            <a:ext cx="1267548" cy="1277833"/>
          </a:xfrm>
          <a:prstGeom prst="rect">
            <a:avLst/>
          </a:prstGeom>
        </p:spPr>
      </p:pic>
      <p:sp>
        <p:nvSpPr>
          <p:cNvPr id="41" name="Suorakulmio 40"/>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Osastolla / vankien sijoittelu</a:t>
            </a:r>
          </a:p>
        </p:txBody>
      </p:sp>
      <p:sp>
        <p:nvSpPr>
          <p:cNvPr id="44" name="Kuvatekstipilvi 10"/>
          <p:cNvSpPr/>
          <p:nvPr/>
        </p:nvSpPr>
        <p:spPr>
          <a:xfrm>
            <a:off x="6697983" y="3137029"/>
            <a:ext cx="3173948" cy="1962227"/>
          </a:xfrm>
          <a:prstGeom prst="cloudCallout">
            <a:avLst>
              <a:gd name="adj1" fmla="val 72651"/>
              <a:gd name="adj2" fmla="val -3864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”Jos joka viikko tulee ja lähtee joku. Ne rikkoo sitä koko hommaa. Samalla osastolla ei pitäisi olla sakkovankeja ja meitä, jotka ollaan täällä pidempään ja halutaan muutosta elämään.”</a:t>
            </a:r>
          </a:p>
        </p:txBody>
      </p:sp>
      <p:sp>
        <p:nvSpPr>
          <p:cNvPr id="45" name="Kuvatekstipilvi 61"/>
          <p:cNvSpPr/>
          <p:nvPr/>
        </p:nvSpPr>
        <p:spPr>
          <a:xfrm>
            <a:off x="10024238" y="759500"/>
            <a:ext cx="1928144" cy="1248342"/>
          </a:xfrm>
          <a:prstGeom prst="cloudCallout">
            <a:avLst>
              <a:gd name="adj1" fmla="val -9592"/>
              <a:gd name="adj2" fmla="val 13213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a:t>
            </a:r>
            <a:r>
              <a:rPr lang="fi-FI" sz="1200" dirty="0" err="1">
                <a:solidFill>
                  <a:prstClr val="black"/>
                </a:solidFill>
              </a:rPr>
              <a:t>Mun</a:t>
            </a:r>
            <a:r>
              <a:rPr lang="fi-FI" sz="1200" dirty="0">
                <a:solidFill>
                  <a:prstClr val="black"/>
                </a:solidFill>
              </a:rPr>
              <a:t> on pakkokin tulla näiden ihmisten kanssa toimeen”</a:t>
            </a:r>
          </a:p>
        </p:txBody>
      </p:sp>
      <p:sp>
        <p:nvSpPr>
          <p:cNvPr id="46" name="Tekstiruutu 45"/>
          <p:cNvSpPr txBox="1"/>
          <p:nvPr/>
        </p:nvSpPr>
        <p:spPr>
          <a:xfrm>
            <a:off x="3893747" y="4916614"/>
            <a:ext cx="4030187" cy="1384995"/>
          </a:xfrm>
          <a:prstGeom prst="rect">
            <a:avLst/>
          </a:prstGeom>
          <a:noFill/>
        </p:spPr>
        <p:txBody>
          <a:bodyPr wrap="square" rtlCol="0">
            <a:spAutoFit/>
          </a:bodyPr>
          <a:lstStyle/>
          <a:p>
            <a:r>
              <a:rPr lang="fi-FI" sz="1200" dirty="0">
                <a:solidFill>
                  <a:prstClr val="black"/>
                </a:solidFill>
              </a:rPr>
              <a:t>Vankien sijoittaminen osastoille: Sakkovangeilla tyypillisesti ihan eri asenne rangaistuksen suorittamiseen. Pitkäaikaisten vankeusvankien kanssa samalle osastolle sijoitettuna sakkovangit rikkovat motivaatiota myös muilta vangeilta ja rikkovat arjen sujuvuutta. </a:t>
            </a:r>
          </a:p>
          <a:p>
            <a:r>
              <a:rPr lang="fi-FI" sz="1200" dirty="0">
                <a:solidFill>
                  <a:prstClr val="black"/>
                </a:solidFill>
                <a:sym typeface="Wingdings"/>
              </a:rPr>
              <a:t> Sakkovangit omalla osastolla, mahdollisuudet vaikuttaa heikommat, fokus vapautumisen valmistelussa</a:t>
            </a:r>
            <a:endParaRPr lang="fi-FI" sz="1200" dirty="0">
              <a:solidFill>
                <a:prstClr val="black"/>
              </a:solidFill>
            </a:endParaRPr>
          </a:p>
        </p:txBody>
      </p:sp>
      <p:pic>
        <p:nvPicPr>
          <p:cNvPr id="47" name="Kuva 4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434877" y="5431443"/>
            <a:ext cx="374160" cy="355338"/>
          </a:xfrm>
          <a:prstGeom prst="rect">
            <a:avLst/>
          </a:prstGeom>
        </p:spPr>
      </p:pic>
      <p:sp>
        <p:nvSpPr>
          <p:cNvPr id="48" name="Kuvatekstipilvi 61"/>
          <p:cNvSpPr/>
          <p:nvPr/>
        </p:nvSpPr>
        <p:spPr>
          <a:xfrm>
            <a:off x="649867" y="1222300"/>
            <a:ext cx="2255055" cy="1248342"/>
          </a:xfrm>
          <a:prstGeom prst="cloudCallout">
            <a:avLst>
              <a:gd name="adj1" fmla="val -20146"/>
              <a:gd name="adj2" fmla="val 9701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“Sakkovangit usein vaan lepäilee viikon pari ja palaa takaisin baanalle.”</a:t>
            </a:r>
          </a:p>
        </p:txBody>
      </p:sp>
      <p:sp>
        <p:nvSpPr>
          <p:cNvPr id="49" name="Tekstiruutu 48"/>
          <p:cNvSpPr txBox="1"/>
          <p:nvPr/>
        </p:nvSpPr>
        <p:spPr>
          <a:xfrm>
            <a:off x="8340439" y="5401916"/>
            <a:ext cx="3062984" cy="646331"/>
          </a:xfrm>
          <a:prstGeom prst="rect">
            <a:avLst/>
          </a:prstGeom>
          <a:noFill/>
        </p:spPr>
        <p:txBody>
          <a:bodyPr wrap="square" rtlCol="0">
            <a:spAutoFit/>
          </a:bodyPr>
          <a:lstStyle/>
          <a:p>
            <a:r>
              <a:rPr lang="fi-FI" sz="1200" dirty="0">
                <a:solidFill>
                  <a:prstClr val="black"/>
                </a:solidFill>
              </a:rPr>
              <a:t>Kannustusta ja tukea pitkäaikaisemmille vangeille, joilla kipinä/motivaatiota muutokseen. </a:t>
            </a:r>
          </a:p>
        </p:txBody>
      </p:sp>
      <p:pic>
        <p:nvPicPr>
          <p:cNvPr id="50" name="Kuva 49"/>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45907" y="5401916"/>
            <a:ext cx="317334" cy="301610"/>
          </a:xfrm>
          <a:prstGeom prst="rect">
            <a:avLst/>
          </a:prstGeom>
        </p:spPr>
      </p:pic>
      <p:sp>
        <p:nvSpPr>
          <p:cNvPr id="42" name="Kuvatekstipilvi 61"/>
          <p:cNvSpPr/>
          <p:nvPr/>
        </p:nvSpPr>
        <p:spPr>
          <a:xfrm>
            <a:off x="7139370" y="799142"/>
            <a:ext cx="2679147" cy="1681606"/>
          </a:xfrm>
          <a:prstGeom prst="cloudCallout">
            <a:avLst>
              <a:gd name="adj1" fmla="val 60385"/>
              <a:gd name="adj2" fmla="val 7787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”Sakkovangeilla on ihan erilainen asenne koko hommaan. Joku tulee vaan lomalle; ei osaa suoraan sanottuna käyttäytyä.” </a:t>
            </a:r>
          </a:p>
        </p:txBody>
      </p:sp>
      <p:cxnSp>
        <p:nvCxnSpPr>
          <p:cNvPr id="38" name="Suora yhdysviiva 37"/>
          <p:cNvCxnSpPr/>
          <p:nvPr/>
        </p:nvCxnSpPr>
        <p:spPr>
          <a:xfrm>
            <a:off x="2143021"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239678"/>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Kulmayhdysviiva 5"/>
          <p:cNvCxnSpPr/>
          <p:nvPr/>
        </p:nvCxnSpPr>
        <p:spPr>
          <a:xfrm>
            <a:off x="8676296" y="3266747"/>
            <a:ext cx="3515704" cy="926133"/>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5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91681" y="2730075"/>
            <a:ext cx="3208773" cy="2130952"/>
          </a:xfrm>
          <a:prstGeom prst="roundRect">
            <a:avLst/>
          </a:prstGeom>
          <a:ln w="76200">
            <a:solidFill>
              <a:schemeClr val="bg1"/>
            </a:solidFill>
          </a:ln>
        </p:spPr>
      </p:pic>
      <p:pic>
        <p:nvPicPr>
          <p:cNvPr id="50"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9044" y="633419"/>
            <a:ext cx="4843195" cy="3228796"/>
          </a:xfrm>
          <a:prstGeom prst="roundRect">
            <a:avLst/>
          </a:prstGeom>
          <a:ln w="76200">
            <a:solidFill>
              <a:schemeClr val="bg1"/>
            </a:solidFill>
          </a:ln>
        </p:spPr>
      </p:pic>
      <p:cxnSp>
        <p:nvCxnSpPr>
          <p:cNvPr id="3" name="Kulmayhdysviiva 2"/>
          <p:cNvCxnSpPr/>
          <p:nvPr/>
        </p:nvCxnSpPr>
        <p:spPr>
          <a:xfrm flipV="1">
            <a:off x="-13151" y="3237602"/>
            <a:ext cx="1869440" cy="1239520"/>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5"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51360" y="2656236"/>
            <a:ext cx="2538621" cy="1692414"/>
          </a:xfrm>
          <a:prstGeom prst="roundRect">
            <a:avLst/>
          </a:prstGeom>
          <a:ln w="76200">
            <a:solidFill>
              <a:schemeClr val="bg1"/>
            </a:solidFill>
          </a:ln>
        </p:spPr>
      </p:pic>
      <p:pic>
        <p:nvPicPr>
          <p:cNvPr id="11" name="Kuva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17602" y="4833544"/>
            <a:ext cx="856571" cy="173839"/>
          </a:xfrm>
          <a:prstGeom prst="rect">
            <a:avLst/>
          </a:prstGeom>
        </p:spPr>
      </p:pic>
      <p:pic>
        <p:nvPicPr>
          <p:cNvPr id="14" name="Kuva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7864" y="2991124"/>
            <a:ext cx="665855" cy="262602"/>
          </a:xfrm>
          <a:prstGeom prst="rect">
            <a:avLst/>
          </a:prstGeom>
        </p:spPr>
      </p:pic>
      <p:pic>
        <p:nvPicPr>
          <p:cNvPr id="15" name="Kuva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55317" y="3610075"/>
            <a:ext cx="534665" cy="108509"/>
          </a:xfrm>
          <a:prstGeom prst="rect">
            <a:avLst/>
          </a:prstGeom>
        </p:spPr>
      </p:pic>
      <p:pic>
        <p:nvPicPr>
          <p:cNvPr id="17" name="Kuva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34134" y="379925"/>
            <a:ext cx="983528" cy="199605"/>
          </a:xfrm>
          <a:prstGeom prst="rect">
            <a:avLst/>
          </a:prstGeom>
        </p:spPr>
      </p:pic>
      <p:pic>
        <p:nvPicPr>
          <p:cNvPr id="18" name="Kuva 1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69013" y="4259585"/>
            <a:ext cx="339328" cy="625077"/>
          </a:xfrm>
          <a:prstGeom prst="rect">
            <a:avLst/>
          </a:prstGeom>
        </p:spPr>
      </p:pic>
      <p:pic>
        <p:nvPicPr>
          <p:cNvPr id="19" name="Kuva 1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19902" y="1395967"/>
            <a:ext cx="378707" cy="291612"/>
          </a:xfrm>
          <a:prstGeom prst="rect">
            <a:avLst/>
          </a:prstGeom>
        </p:spPr>
      </p:pic>
      <p:pic>
        <p:nvPicPr>
          <p:cNvPr id="21" name="Kuva 2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814971" y="4112482"/>
            <a:ext cx="419182" cy="772179"/>
          </a:xfrm>
          <a:prstGeom prst="rect">
            <a:avLst/>
          </a:prstGeom>
        </p:spPr>
      </p:pic>
      <p:pic>
        <p:nvPicPr>
          <p:cNvPr id="23" name="Kuva 2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945150" y="4280243"/>
            <a:ext cx="510975" cy="727092"/>
          </a:xfrm>
          <a:prstGeom prst="rect">
            <a:avLst/>
          </a:prstGeom>
        </p:spPr>
      </p:pic>
      <p:pic>
        <p:nvPicPr>
          <p:cNvPr id="40" name="Kuva 3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667827" y="4167617"/>
            <a:ext cx="568546" cy="809014"/>
          </a:xfrm>
          <a:prstGeom prst="rect">
            <a:avLst/>
          </a:prstGeom>
        </p:spPr>
      </p:pic>
      <p:pic>
        <p:nvPicPr>
          <p:cNvPr id="42" name="Kuva 4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1206986" y="1507976"/>
            <a:ext cx="985014" cy="882788"/>
          </a:xfrm>
          <a:prstGeom prst="rect">
            <a:avLst/>
          </a:prstGeom>
        </p:spPr>
      </p:pic>
      <p:sp>
        <p:nvSpPr>
          <p:cNvPr id="45" name="Kuvatekstipilvi 44"/>
          <p:cNvSpPr/>
          <p:nvPr/>
        </p:nvSpPr>
        <p:spPr>
          <a:xfrm>
            <a:off x="1232873" y="795362"/>
            <a:ext cx="1893025" cy="1106334"/>
          </a:xfrm>
          <a:prstGeom prst="cloudCallout">
            <a:avLst>
              <a:gd name="adj1" fmla="val -45203"/>
              <a:gd name="adj2" fmla="val 703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”Haluaisin tehdä töitä.”</a:t>
            </a:r>
          </a:p>
        </p:txBody>
      </p:sp>
      <p:pic>
        <p:nvPicPr>
          <p:cNvPr id="46" name="Kuva 4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49002" y="966380"/>
            <a:ext cx="856571" cy="173839"/>
          </a:xfrm>
          <a:prstGeom prst="rect">
            <a:avLst/>
          </a:prstGeom>
        </p:spPr>
      </p:pic>
      <p:sp>
        <p:nvSpPr>
          <p:cNvPr id="44" name="Kuvatekstipilvi 44"/>
          <p:cNvSpPr/>
          <p:nvPr/>
        </p:nvSpPr>
        <p:spPr>
          <a:xfrm>
            <a:off x="2445788" y="1720499"/>
            <a:ext cx="1893025" cy="1106334"/>
          </a:xfrm>
          <a:prstGeom prst="cloudCallout">
            <a:avLst>
              <a:gd name="adj1" fmla="val -92126"/>
              <a:gd name="adj2" fmla="val -178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”Olen kysynyt erilaisia kursseja.”</a:t>
            </a:r>
          </a:p>
        </p:txBody>
      </p:sp>
      <p:pic>
        <p:nvPicPr>
          <p:cNvPr id="48" name="Kuva 47"/>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63696" y="2026823"/>
            <a:ext cx="1327696" cy="1338468"/>
          </a:xfrm>
          <a:prstGeom prst="rect">
            <a:avLst/>
          </a:prstGeom>
        </p:spPr>
      </p:pic>
      <p:sp>
        <p:nvSpPr>
          <p:cNvPr id="51" name="Suorakulmio 50"/>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Osastolla / palveluohjaus</a:t>
            </a:r>
          </a:p>
        </p:txBody>
      </p:sp>
      <p:sp>
        <p:nvSpPr>
          <p:cNvPr id="52" name="Kuvatekstipilvi 13"/>
          <p:cNvSpPr/>
          <p:nvPr/>
        </p:nvSpPr>
        <p:spPr>
          <a:xfrm>
            <a:off x="7458374" y="2198726"/>
            <a:ext cx="1990738" cy="1201726"/>
          </a:xfrm>
          <a:prstGeom prst="cloudCallout">
            <a:avLst>
              <a:gd name="adj1" fmla="val 132350"/>
              <a:gd name="adj2" fmla="val -345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”Olen ihan pihalla kenen kanssa pitäisi/voisi jutella”</a:t>
            </a:r>
          </a:p>
        </p:txBody>
      </p:sp>
      <p:sp>
        <p:nvSpPr>
          <p:cNvPr id="53" name="Kuvatekstipilvi 13"/>
          <p:cNvSpPr/>
          <p:nvPr/>
        </p:nvSpPr>
        <p:spPr>
          <a:xfrm>
            <a:off x="5310726" y="3167754"/>
            <a:ext cx="2254710" cy="1528094"/>
          </a:xfrm>
          <a:prstGeom prst="cloudCallout">
            <a:avLst>
              <a:gd name="adj1" fmla="val 35342"/>
              <a:gd name="adj2" fmla="val 6657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Rutinalapusta:</a:t>
            </a:r>
          </a:p>
          <a:p>
            <a:pPr algn="ctr"/>
            <a:r>
              <a:rPr lang="fi-FI" sz="1200" dirty="0">
                <a:solidFill>
                  <a:prstClr val="black"/>
                </a:solidFill>
              </a:rPr>
              <a:t>”Aika vanhanaikaista laittaa lippulappuja.”</a:t>
            </a:r>
          </a:p>
        </p:txBody>
      </p:sp>
      <p:sp>
        <p:nvSpPr>
          <p:cNvPr id="54" name="Kuvatekstipilvi 10"/>
          <p:cNvSpPr/>
          <p:nvPr/>
        </p:nvSpPr>
        <p:spPr>
          <a:xfrm>
            <a:off x="8589552" y="943416"/>
            <a:ext cx="2129990" cy="1476662"/>
          </a:xfrm>
          <a:prstGeom prst="cloudCallout">
            <a:avLst>
              <a:gd name="adj1" fmla="val 68838"/>
              <a:gd name="adj2" fmla="val 5248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“Miten se polku menee avotaloon? Voinko edesauttaa jotenkin jo nyt?”</a:t>
            </a:r>
          </a:p>
        </p:txBody>
      </p:sp>
      <p:pic>
        <p:nvPicPr>
          <p:cNvPr id="56" name="Kuva 5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784774" y="2981752"/>
            <a:ext cx="1267548" cy="1277833"/>
          </a:xfrm>
          <a:prstGeom prst="rect">
            <a:avLst/>
          </a:prstGeom>
        </p:spPr>
      </p:pic>
      <p:pic>
        <p:nvPicPr>
          <p:cNvPr id="57" name="Kuva 56"/>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322535" y="6115407"/>
            <a:ext cx="369945" cy="279298"/>
          </a:xfrm>
          <a:prstGeom prst="rect">
            <a:avLst/>
          </a:prstGeom>
        </p:spPr>
      </p:pic>
      <p:sp>
        <p:nvSpPr>
          <p:cNvPr id="58" name="Tekstiruutu 57"/>
          <p:cNvSpPr txBox="1"/>
          <p:nvPr/>
        </p:nvSpPr>
        <p:spPr>
          <a:xfrm>
            <a:off x="3812123" y="5051209"/>
            <a:ext cx="3473053" cy="1200329"/>
          </a:xfrm>
          <a:prstGeom prst="rect">
            <a:avLst/>
          </a:prstGeom>
          <a:noFill/>
        </p:spPr>
        <p:txBody>
          <a:bodyPr wrap="square" rtlCol="0">
            <a:spAutoFit/>
          </a:bodyPr>
          <a:lstStyle/>
          <a:p>
            <a:r>
              <a:rPr lang="fi-FI" sz="1200" dirty="0">
                <a:solidFill>
                  <a:prstClr val="black"/>
                </a:solidFill>
              </a:rPr>
              <a:t>Selkeät toimintamallit ja organisoituminen (roolit ja vastuut) palvelunohjaukseen. </a:t>
            </a:r>
          </a:p>
          <a:p>
            <a:endParaRPr lang="fi-FI" sz="1200" dirty="0">
              <a:solidFill>
                <a:prstClr val="black"/>
              </a:solidFill>
            </a:endParaRPr>
          </a:p>
          <a:p>
            <a:r>
              <a:rPr lang="fi-FI" sz="1200" dirty="0">
                <a:solidFill>
                  <a:prstClr val="black"/>
                </a:solidFill>
              </a:rPr>
              <a:t>Vangeille havainnollinen ja kannustava viestintä erilaisista toiminnoista ja palvelumahdollisuuksista sekä siitä, miten niiden pariin on mahdollista päästä.</a:t>
            </a:r>
          </a:p>
        </p:txBody>
      </p:sp>
      <p:pic>
        <p:nvPicPr>
          <p:cNvPr id="59" name="Kuva 58"/>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316735" y="5523250"/>
            <a:ext cx="374160" cy="355338"/>
          </a:xfrm>
          <a:prstGeom prst="rect">
            <a:avLst/>
          </a:prstGeom>
        </p:spPr>
      </p:pic>
      <p:pic>
        <p:nvPicPr>
          <p:cNvPr id="60" name="Kuva 5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391681" y="5462158"/>
            <a:ext cx="369945" cy="279298"/>
          </a:xfrm>
          <a:prstGeom prst="rect">
            <a:avLst/>
          </a:prstGeom>
        </p:spPr>
      </p:pic>
      <p:sp>
        <p:nvSpPr>
          <p:cNvPr id="61" name="Tekstiruutu 60"/>
          <p:cNvSpPr txBox="1"/>
          <p:nvPr/>
        </p:nvSpPr>
        <p:spPr>
          <a:xfrm>
            <a:off x="7813435" y="5061585"/>
            <a:ext cx="3195519" cy="461665"/>
          </a:xfrm>
          <a:prstGeom prst="rect">
            <a:avLst/>
          </a:prstGeom>
          <a:noFill/>
        </p:spPr>
        <p:txBody>
          <a:bodyPr wrap="square" rtlCol="0">
            <a:spAutoFit/>
          </a:bodyPr>
          <a:lstStyle/>
          <a:p>
            <a:r>
              <a:rPr lang="fi-FI" sz="1200" dirty="0">
                <a:solidFill>
                  <a:prstClr val="black"/>
                </a:solidFill>
              </a:rPr>
              <a:t>Ohjeet ja tuki motivoituneille vangeille, jotka pyrkivät elämänmuutokseen suuntana avotalo. </a:t>
            </a:r>
          </a:p>
        </p:txBody>
      </p:sp>
      <p:pic>
        <p:nvPicPr>
          <p:cNvPr id="63" name="Kuva 62"/>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406769" y="5783982"/>
            <a:ext cx="317334" cy="301610"/>
          </a:xfrm>
          <a:prstGeom prst="rect">
            <a:avLst/>
          </a:prstGeom>
        </p:spPr>
      </p:pic>
      <p:sp>
        <p:nvSpPr>
          <p:cNvPr id="64" name="Tekstiruutu 63"/>
          <p:cNvSpPr txBox="1"/>
          <p:nvPr/>
        </p:nvSpPr>
        <p:spPr>
          <a:xfrm>
            <a:off x="7856731" y="5713763"/>
            <a:ext cx="3195519" cy="461665"/>
          </a:xfrm>
          <a:prstGeom prst="rect">
            <a:avLst/>
          </a:prstGeom>
          <a:noFill/>
        </p:spPr>
        <p:txBody>
          <a:bodyPr wrap="square" rtlCol="0">
            <a:spAutoFit/>
          </a:bodyPr>
          <a:lstStyle/>
          <a:p>
            <a:r>
              <a:rPr lang="fi-FI" sz="1200" dirty="0">
                <a:solidFill>
                  <a:prstClr val="black"/>
                </a:solidFill>
              </a:rPr>
              <a:t>Rutinalappu digitaaliseen muotoon / palveluiden varaukset. Ohjeistus </a:t>
            </a:r>
          </a:p>
        </p:txBody>
      </p:sp>
      <p:pic>
        <p:nvPicPr>
          <p:cNvPr id="65" name="Kuva 64"/>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406769" y="6260417"/>
            <a:ext cx="374160" cy="355338"/>
          </a:xfrm>
          <a:prstGeom prst="rect">
            <a:avLst/>
          </a:prstGeom>
        </p:spPr>
      </p:pic>
      <p:cxnSp>
        <p:nvCxnSpPr>
          <p:cNvPr id="43" name="Suora yhdysviiva 42"/>
          <p:cNvCxnSpPr/>
          <p:nvPr/>
        </p:nvCxnSpPr>
        <p:spPr>
          <a:xfrm>
            <a:off x="2143021"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73278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Ryhmä 21"/>
          <p:cNvGrpSpPr/>
          <p:nvPr/>
        </p:nvGrpSpPr>
        <p:grpSpPr>
          <a:xfrm>
            <a:off x="1903068" y="980729"/>
            <a:ext cx="8483083" cy="5158397"/>
            <a:chOff x="379065" y="1510963"/>
            <a:chExt cx="8483083" cy="5158397"/>
          </a:xfrm>
        </p:grpSpPr>
        <p:sp>
          <p:nvSpPr>
            <p:cNvPr id="23" name="AutoShape 2"/>
            <p:cNvSpPr>
              <a:spLocks noChangeArrowheads="1"/>
            </p:cNvSpPr>
            <p:nvPr/>
          </p:nvSpPr>
          <p:spPr bwMode="auto">
            <a:xfrm>
              <a:off x="1603731" y="1510963"/>
              <a:ext cx="6121029" cy="778402"/>
            </a:xfrm>
            <a:prstGeom prst="roundRect">
              <a:avLst>
                <a:gd name="adj" fmla="val 16667"/>
              </a:avLst>
            </a:prstGeom>
            <a:gradFill rotWithShape="1">
              <a:gsLst>
                <a:gs pos="0">
                  <a:srgbClr val="5A96BE">
                    <a:tint val="50000"/>
                    <a:satMod val="300000"/>
                  </a:srgbClr>
                </a:gs>
                <a:gs pos="35000">
                  <a:srgbClr val="5A96BE">
                    <a:tint val="37000"/>
                    <a:satMod val="300000"/>
                  </a:srgbClr>
                </a:gs>
                <a:gs pos="100000">
                  <a:srgbClr val="5A96BE">
                    <a:tint val="15000"/>
                    <a:satMod val="350000"/>
                  </a:srgbClr>
                </a:gs>
              </a:gsLst>
              <a:lin ang="16200000" scaled="1"/>
            </a:gradFill>
            <a:ln w="9525" cap="flat" cmpd="sng" algn="ctr">
              <a:solidFill>
                <a:srgbClr val="5A96BE">
                  <a:shade val="95000"/>
                  <a:satMod val="105000"/>
                </a:srgbClr>
              </a:solidFill>
              <a:prstDash val="solid"/>
              <a:headEnd type="none" w="lg" len="lg"/>
              <a:tailEnd type="none" w="lg" len="lg"/>
            </a:ln>
            <a:effectLst>
              <a:outerShdw blurRad="40000" dist="20000" dir="5400000" rotWithShape="0">
                <a:srgbClr val="000000">
                  <a:alpha val="38000"/>
                </a:srgbClr>
              </a:outerShdw>
            </a:effectLst>
          </p:spPr>
          <p:txBody>
            <a:bodyPr lIns="90000" tIns="46800" rIns="90000" bIns="46800" anchor="ctr"/>
            <a:lstStyle/>
            <a:p>
              <a:pPr algn="ctr">
                <a:spcBef>
                  <a:spcPct val="20000"/>
                </a:spcBef>
                <a:defRPr/>
              </a:pPr>
              <a:endParaRPr lang="fi-FI" sz="1100" b="1" i="1" kern="0" dirty="0">
                <a:solidFill>
                  <a:srgbClr val="000000"/>
                </a:solidFill>
                <a:latin typeface="Garamond"/>
                <a:ea typeface="ＭＳ Ｐゴシック"/>
                <a:cs typeface="Arial"/>
              </a:endParaRPr>
            </a:p>
            <a:p>
              <a:pPr algn="ctr">
                <a:spcBef>
                  <a:spcPct val="20000"/>
                </a:spcBef>
                <a:defRPr/>
              </a:pPr>
              <a:r>
                <a:rPr lang="en-GB" sz="1400" kern="0" dirty="0">
                  <a:solidFill>
                    <a:srgbClr val="000000"/>
                  </a:solidFill>
                  <a:latin typeface="Arial"/>
                  <a:cs typeface="Arial"/>
                </a:rPr>
                <a:t>Preparing for a life without crime – </a:t>
              </a:r>
            </a:p>
            <a:p>
              <a:pPr algn="ctr">
                <a:spcBef>
                  <a:spcPct val="20000"/>
                </a:spcBef>
                <a:defRPr/>
              </a:pPr>
              <a:r>
                <a:rPr lang="en-GB" sz="1400" kern="0" dirty="0">
                  <a:solidFill>
                    <a:srgbClr val="000000"/>
                  </a:solidFill>
                  <a:latin typeface="Arial"/>
                  <a:cs typeface="Arial"/>
                </a:rPr>
                <a:t>safely towards more open enforcement</a:t>
              </a:r>
            </a:p>
            <a:p>
              <a:pPr algn="ctr">
                <a:spcBef>
                  <a:spcPct val="20000"/>
                </a:spcBef>
                <a:defRPr/>
              </a:pPr>
              <a:endParaRPr lang="fi-FI" sz="700" b="1" i="1" kern="0" dirty="0">
                <a:solidFill>
                  <a:srgbClr val="000000"/>
                </a:solidFill>
                <a:latin typeface="Garamond"/>
                <a:ea typeface="ＭＳ Ｐゴシック"/>
                <a:cs typeface="Arial"/>
              </a:endParaRPr>
            </a:p>
          </p:txBody>
        </p:sp>
        <p:sp>
          <p:nvSpPr>
            <p:cNvPr id="24" name="AutoShape 5"/>
            <p:cNvSpPr>
              <a:spLocks noChangeArrowheads="1"/>
            </p:cNvSpPr>
            <p:nvPr/>
          </p:nvSpPr>
          <p:spPr bwMode="auto">
            <a:xfrm>
              <a:off x="395536" y="3775354"/>
              <a:ext cx="8455551" cy="1327839"/>
            </a:xfrm>
            <a:prstGeom prst="roundRect">
              <a:avLst>
                <a:gd name="adj" fmla="val 16667"/>
              </a:avLst>
            </a:prstGeom>
            <a:gradFill rotWithShape="1">
              <a:gsLst>
                <a:gs pos="0">
                  <a:srgbClr val="5A96BE">
                    <a:tint val="50000"/>
                    <a:satMod val="300000"/>
                  </a:srgbClr>
                </a:gs>
                <a:gs pos="35000">
                  <a:srgbClr val="5A96BE">
                    <a:tint val="37000"/>
                    <a:satMod val="300000"/>
                  </a:srgbClr>
                </a:gs>
                <a:gs pos="100000">
                  <a:srgbClr val="5A96BE">
                    <a:tint val="15000"/>
                    <a:satMod val="350000"/>
                  </a:srgbClr>
                </a:gs>
              </a:gsLst>
              <a:lin ang="16200000" scaled="1"/>
            </a:gradFill>
            <a:ln w="9525" cap="flat" cmpd="sng" algn="ctr">
              <a:solidFill>
                <a:srgbClr val="5A96BE">
                  <a:shade val="95000"/>
                  <a:satMod val="105000"/>
                </a:srgbClr>
              </a:solidFill>
              <a:prstDash val="solid"/>
              <a:headEnd type="none" w="lg" len="lg"/>
              <a:tailEnd type="none" w="lg" len="lg"/>
            </a:ln>
            <a:effectLst>
              <a:outerShdw blurRad="40000" dist="20000" dir="5400000" rotWithShape="0">
                <a:srgbClr val="000000">
                  <a:alpha val="38000"/>
                </a:srgbClr>
              </a:outerShdw>
            </a:effectLst>
          </p:spPr>
          <p:txBody>
            <a:bodyPr lIns="90000" tIns="46800" rIns="90000" bIns="46800"/>
            <a:lstStyle/>
            <a:p>
              <a:pPr marL="6350" indent="-6350" algn="ctr">
                <a:defRPr/>
              </a:pPr>
              <a:r>
                <a:rPr lang="en-GB" sz="1400" b="1" kern="0" dirty="0">
                  <a:solidFill>
                    <a:srgbClr val="000000"/>
                  </a:solidFill>
                  <a:latin typeface="Arial"/>
                  <a:cs typeface="Arial"/>
                </a:rPr>
                <a:t>Operative performance</a:t>
              </a:r>
            </a:p>
            <a:p>
              <a:pPr marL="6350" indent="-6350" algn="ctr">
                <a:defRPr/>
              </a:pPr>
              <a:endParaRPr lang="fi-FI" sz="1400" b="1" kern="0" dirty="0">
                <a:solidFill>
                  <a:srgbClr val="000000"/>
                </a:solidFill>
                <a:latin typeface="Arial"/>
                <a:ea typeface="ＭＳ Ｐゴシック"/>
                <a:cs typeface="Arial"/>
              </a:endParaRPr>
            </a:p>
            <a:p>
              <a:pPr marL="6350" indent="-6350" algn="ctr">
                <a:defRPr/>
              </a:pPr>
              <a:endParaRPr lang="fi-FI" sz="1400" b="1" kern="0" dirty="0">
                <a:solidFill>
                  <a:srgbClr val="000000"/>
                </a:solidFill>
                <a:latin typeface="Arial"/>
                <a:ea typeface="ＭＳ Ｐゴシック"/>
                <a:cs typeface="Arial"/>
              </a:endParaRPr>
            </a:p>
            <a:p>
              <a:pPr marL="6350" indent="-6350" algn="ctr">
                <a:defRPr/>
              </a:pPr>
              <a:endParaRPr lang="fi-FI" sz="1400" b="1" kern="0" dirty="0">
                <a:solidFill>
                  <a:srgbClr val="000000"/>
                </a:solidFill>
                <a:latin typeface="Arial"/>
                <a:ea typeface="ＭＳ Ｐゴシック"/>
                <a:cs typeface="Arial"/>
              </a:endParaRPr>
            </a:p>
            <a:p>
              <a:pPr marL="6350" indent="-6350" algn="ctr">
                <a:defRPr/>
              </a:pPr>
              <a:endParaRPr lang="fi-FI" sz="1400" b="1" kern="0" dirty="0">
                <a:solidFill>
                  <a:srgbClr val="000000"/>
                </a:solidFill>
                <a:latin typeface="Arial"/>
                <a:ea typeface="ＭＳ Ｐゴシック"/>
                <a:cs typeface="Arial"/>
              </a:endParaRPr>
            </a:p>
            <a:p>
              <a:pPr marL="6350" indent="-6350" algn="ctr">
                <a:defRPr/>
              </a:pPr>
              <a:endParaRPr lang="fi-FI" sz="1400" b="1" kern="0" dirty="0">
                <a:solidFill>
                  <a:srgbClr val="000000"/>
                </a:solidFill>
                <a:latin typeface="Arial"/>
                <a:ea typeface="ＭＳ Ｐゴシック"/>
                <a:cs typeface="Arial"/>
              </a:endParaRPr>
            </a:p>
            <a:p>
              <a:pPr marL="6350" indent="-6350" algn="ctr">
                <a:defRPr/>
              </a:pPr>
              <a:endParaRPr lang="fi-FI" sz="1400" b="1" kern="0" dirty="0">
                <a:solidFill>
                  <a:srgbClr val="000000"/>
                </a:solidFill>
                <a:latin typeface="Arial"/>
                <a:ea typeface="ＭＳ Ｐゴシック"/>
                <a:cs typeface="Arial"/>
              </a:endParaRPr>
            </a:p>
            <a:p>
              <a:pPr marL="6350" indent="-6350" algn="ctr">
                <a:defRPr/>
              </a:pPr>
              <a:endParaRPr lang="fi-FI" sz="1400" b="1" kern="0" dirty="0">
                <a:solidFill>
                  <a:srgbClr val="000000"/>
                </a:solidFill>
                <a:latin typeface="Arial"/>
                <a:ea typeface="ＭＳ Ｐゴシック"/>
                <a:cs typeface="Arial"/>
              </a:endParaRPr>
            </a:p>
          </p:txBody>
        </p:sp>
        <p:sp>
          <p:nvSpPr>
            <p:cNvPr id="25" name="AutoShape 6"/>
            <p:cNvSpPr>
              <a:spLocks noChangeArrowheads="1"/>
            </p:cNvSpPr>
            <p:nvPr/>
          </p:nvSpPr>
          <p:spPr bwMode="auto">
            <a:xfrm>
              <a:off x="611560" y="4239097"/>
              <a:ext cx="2520000" cy="720000"/>
            </a:xfrm>
            <a:prstGeom prst="roundRect">
              <a:avLst>
                <a:gd name="adj" fmla="val 16667"/>
              </a:avLst>
            </a:prstGeom>
            <a:solidFill>
              <a:sysClr val="window" lastClr="FFFFFF"/>
            </a:solidFill>
            <a:ln w="25400" cap="flat" cmpd="sng" algn="ctr">
              <a:solidFill>
                <a:srgbClr val="5A96BE"/>
              </a:solidFill>
              <a:prstDash val="solid"/>
              <a:headEnd type="none" w="lg" len="lg"/>
              <a:tailEnd type="none" w="lg" len="lg"/>
            </a:ln>
            <a:effectLst/>
          </p:spPr>
          <p:txBody>
            <a:bodyPr lIns="90000" tIns="46800" rIns="90000" bIns="46800" anchor="ctr"/>
            <a:lstStyle/>
            <a:p>
              <a:pPr marL="6350" indent="-6350" algn="ctr">
                <a:defRPr/>
              </a:pPr>
              <a:r>
                <a:rPr lang="en-GB" sz="1100" kern="0">
                  <a:solidFill>
                    <a:srgbClr val="000000"/>
                  </a:solidFill>
                  <a:latin typeface="Arial"/>
                  <a:cs typeface="Arial"/>
                </a:rPr>
                <a:t>We network and integrate into the normal services of society</a:t>
              </a:r>
            </a:p>
          </p:txBody>
        </p:sp>
        <p:sp>
          <p:nvSpPr>
            <p:cNvPr id="26" name="AutoShape 6"/>
            <p:cNvSpPr>
              <a:spLocks noChangeArrowheads="1"/>
            </p:cNvSpPr>
            <p:nvPr/>
          </p:nvSpPr>
          <p:spPr bwMode="auto">
            <a:xfrm>
              <a:off x="3348144" y="4239097"/>
              <a:ext cx="2520000" cy="720000"/>
            </a:xfrm>
            <a:prstGeom prst="roundRect">
              <a:avLst>
                <a:gd name="adj" fmla="val 16667"/>
              </a:avLst>
            </a:prstGeom>
            <a:solidFill>
              <a:sysClr val="window" lastClr="FFFFFF"/>
            </a:solidFill>
            <a:ln w="25400" cap="flat" cmpd="sng" algn="ctr">
              <a:solidFill>
                <a:srgbClr val="5A96BE"/>
              </a:solidFill>
              <a:prstDash val="solid"/>
              <a:headEnd type="none" w="lg" len="lg"/>
              <a:tailEnd type="none" w="lg" len="lg"/>
            </a:ln>
            <a:effectLst/>
          </p:spPr>
          <p:txBody>
            <a:bodyPr lIns="90000" tIns="46800" rIns="90000" bIns="46800" anchor="ctr"/>
            <a:lstStyle/>
            <a:p>
              <a:pPr marL="6350" indent="-6350" algn="ctr">
                <a:defRPr/>
              </a:pPr>
              <a:r>
                <a:rPr lang="en-GB" sz="1100" kern="0">
                  <a:solidFill>
                    <a:srgbClr val="000000"/>
                  </a:solidFill>
                  <a:latin typeface="Arial"/>
                  <a:cs typeface="Arial"/>
                </a:rPr>
                <a:t>Our operation and client processes are smooth and the information systems promote performance</a:t>
              </a:r>
            </a:p>
          </p:txBody>
        </p:sp>
        <p:sp>
          <p:nvSpPr>
            <p:cNvPr id="27" name="AutoShape 6"/>
            <p:cNvSpPr>
              <a:spLocks noChangeArrowheads="1"/>
            </p:cNvSpPr>
            <p:nvPr/>
          </p:nvSpPr>
          <p:spPr bwMode="auto">
            <a:xfrm>
              <a:off x="6096580" y="4239097"/>
              <a:ext cx="2520000" cy="720000"/>
            </a:xfrm>
            <a:prstGeom prst="roundRect">
              <a:avLst>
                <a:gd name="adj" fmla="val 16667"/>
              </a:avLst>
            </a:prstGeom>
            <a:solidFill>
              <a:sysClr val="window" lastClr="FFFFFF"/>
            </a:solidFill>
            <a:ln w="25400" cap="flat" cmpd="sng" algn="ctr">
              <a:solidFill>
                <a:srgbClr val="5A96BE"/>
              </a:solidFill>
              <a:prstDash val="solid"/>
              <a:headEnd type="none" w="lg" len="lg"/>
              <a:tailEnd type="none" w="lg" len="lg"/>
            </a:ln>
            <a:effectLst/>
          </p:spPr>
          <p:txBody>
            <a:bodyPr lIns="90000" tIns="46800" rIns="90000" bIns="46800" anchor="ctr"/>
            <a:lstStyle/>
            <a:p>
              <a:pPr marL="6350" indent="-6350" algn="ctr">
                <a:defRPr/>
              </a:pPr>
              <a:r>
                <a:rPr lang="en-GB" sz="1100" kern="0">
                  <a:solidFill>
                    <a:srgbClr val="000000"/>
                  </a:solidFill>
                  <a:latin typeface="Arial"/>
                  <a:cs typeface="Arial"/>
                </a:rPr>
                <a:t>The network of facilities and the organisation structure help us to reach our goals</a:t>
              </a:r>
            </a:p>
          </p:txBody>
        </p:sp>
        <p:sp>
          <p:nvSpPr>
            <p:cNvPr id="28" name="AutoShape 5"/>
            <p:cNvSpPr>
              <a:spLocks noChangeArrowheads="1"/>
            </p:cNvSpPr>
            <p:nvPr/>
          </p:nvSpPr>
          <p:spPr bwMode="auto">
            <a:xfrm>
              <a:off x="395536" y="2386577"/>
              <a:ext cx="8466612" cy="1316769"/>
            </a:xfrm>
            <a:prstGeom prst="roundRect">
              <a:avLst>
                <a:gd name="adj" fmla="val 16667"/>
              </a:avLst>
            </a:prstGeom>
            <a:gradFill rotWithShape="1">
              <a:gsLst>
                <a:gs pos="0">
                  <a:srgbClr val="5A96BE">
                    <a:tint val="50000"/>
                    <a:satMod val="300000"/>
                  </a:srgbClr>
                </a:gs>
                <a:gs pos="35000">
                  <a:srgbClr val="5A96BE">
                    <a:tint val="37000"/>
                    <a:satMod val="300000"/>
                  </a:srgbClr>
                </a:gs>
                <a:gs pos="100000">
                  <a:srgbClr val="5A96BE">
                    <a:tint val="15000"/>
                    <a:satMod val="350000"/>
                  </a:srgbClr>
                </a:gs>
              </a:gsLst>
              <a:lin ang="16200000" scaled="1"/>
            </a:gradFill>
            <a:ln w="9525" cap="flat" cmpd="sng" algn="ctr">
              <a:solidFill>
                <a:srgbClr val="5A96BE">
                  <a:shade val="95000"/>
                  <a:satMod val="105000"/>
                </a:srgbClr>
              </a:solidFill>
              <a:prstDash val="solid"/>
              <a:headEnd type="none" w="lg" len="lg"/>
              <a:tailEnd type="none" w="lg" len="lg"/>
            </a:ln>
            <a:effectLst>
              <a:outerShdw blurRad="40000" dist="20000" dir="5400000" rotWithShape="0">
                <a:srgbClr val="000000">
                  <a:alpha val="38000"/>
                </a:srgbClr>
              </a:outerShdw>
            </a:effectLst>
          </p:spPr>
          <p:txBody>
            <a:bodyPr lIns="90000" tIns="46800" rIns="90000" bIns="46800"/>
            <a:lstStyle>
              <a:lvl1pPr>
                <a:defRPr>
                  <a:solidFill>
                    <a:schemeClr val="tx1"/>
                  </a:solidFill>
                  <a:latin typeface="Arial"/>
                </a:defRPr>
              </a:lvl1pPr>
              <a:lvl2pPr marL="742950" indent="-285750">
                <a:defRPr>
                  <a:solidFill>
                    <a:schemeClr val="tx1"/>
                  </a:solidFill>
                  <a:latin typeface="Arial"/>
                </a:defRPr>
              </a:lvl2pPr>
              <a:lvl3pPr marL="1143000" indent="-228600">
                <a:defRPr>
                  <a:solidFill>
                    <a:schemeClr val="tx1"/>
                  </a:solidFill>
                  <a:latin typeface="Arial"/>
                </a:defRPr>
              </a:lvl3pPr>
              <a:lvl4pPr marL="1600200" indent="-228600">
                <a:defRPr>
                  <a:solidFill>
                    <a:schemeClr val="tx1"/>
                  </a:solidFill>
                  <a:latin typeface="Arial"/>
                </a:defRPr>
              </a:lvl4pPr>
              <a:lvl5pPr marL="2057400" indent="-228600">
                <a:defRPr>
                  <a:solidFill>
                    <a:schemeClr val="tx1"/>
                  </a:solidFill>
                  <a:latin typeface="Arial"/>
                </a:defRPr>
              </a:lvl5pPr>
              <a:lvl6pPr marL="2514600" indent="-228600" fontAlgn="base">
                <a:spcBef>
                  <a:spcPct val="0"/>
                </a:spcBef>
                <a:spcAft>
                  <a:spcPct val="0"/>
                </a:spcAft>
                <a:defRPr>
                  <a:solidFill>
                    <a:schemeClr val="tx1"/>
                  </a:solidFill>
                  <a:latin typeface="Arial"/>
                </a:defRPr>
              </a:lvl6pPr>
              <a:lvl7pPr marL="2971800" indent="-228600" fontAlgn="base">
                <a:spcBef>
                  <a:spcPct val="0"/>
                </a:spcBef>
                <a:spcAft>
                  <a:spcPct val="0"/>
                </a:spcAft>
                <a:defRPr>
                  <a:solidFill>
                    <a:schemeClr val="tx1"/>
                  </a:solidFill>
                  <a:latin typeface="Arial"/>
                </a:defRPr>
              </a:lvl7pPr>
              <a:lvl8pPr marL="3429000" indent="-228600" fontAlgn="base">
                <a:spcBef>
                  <a:spcPct val="0"/>
                </a:spcBef>
                <a:spcAft>
                  <a:spcPct val="0"/>
                </a:spcAft>
                <a:defRPr>
                  <a:solidFill>
                    <a:schemeClr val="tx1"/>
                  </a:solidFill>
                  <a:latin typeface="Arial"/>
                </a:defRPr>
              </a:lvl8pPr>
              <a:lvl9pPr marL="3886200" indent="-228600" fontAlgn="base">
                <a:spcBef>
                  <a:spcPct val="0"/>
                </a:spcBef>
                <a:spcAft>
                  <a:spcPct val="0"/>
                </a:spcAft>
                <a:defRPr>
                  <a:solidFill>
                    <a:schemeClr val="tx1"/>
                  </a:solidFill>
                  <a:latin typeface="Arial"/>
                </a:defRPr>
              </a:lvl9pPr>
            </a:lstStyle>
            <a:p>
              <a:pPr marL="6350" indent="-6350" algn="ctr">
                <a:defRPr/>
              </a:pPr>
              <a:r>
                <a:rPr lang="en-GB" sz="1400" b="1" kern="0" dirty="0">
                  <a:solidFill>
                    <a:srgbClr val="000000"/>
                  </a:solidFill>
                  <a:cs typeface="Arial"/>
                </a:rPr>
                <a:t>Social impact target </a:t>
              </a:r>
              <a:r>
                <a:rPr lang="en-GB" sz="1100" kern="0" dirty="0">
                  <a:solidFill>
                    <a:srgbClr val="000000"/>
                  </a:solidFill>
                  <a:cs typeface="Arial"/>
                </a:rPr>
                <a:t> </a:t>
              </a:r>
            </a:p>
            <a:p>
              <a:pPr marL="6350" indent="-6350" algn="ctr">
                <a:defRPr/>
              </a:pPr>
              <a:r>
                <a:rPr lang="fi-FI" sz="1000" b="1" kern="0" dirty="0">
                  <a:solidFill>
                    <a:srgbClr val="000000"/>
                  </a:solidFill>
                  <a:ea typeface="ＭＳ Ｐゴシック"/>
                  <a:cs typeface="Arial"/>
                </a:rPr>
                <a:t>   </a:t>
              </a:r>
              <a:endParaRPr lang="fi-FI" sz="800" b="1" kern="0" dirty="0">
                <a:solidFill>
                  <a:srgbClr val="000000"/>
                </a:solidFill>
                <a:ea typeface="ＭＳ Ｐゴシック"/>
                <a:cs typeface="Arial"/>
              </a:endParaRPr>
            </a:p>
            <a:p>
              <a:pPr algn="ctr">
                <a:defRPr/>
              </a:pPr>
              <a:endParaRPr lang="fi-FI" sz="1400" b="1" kern="0" dirty="0">
                <a:solidFill>
                  <a:srgbClr val="000000"/>
                </a:solidFill>
                <a:ea typeface="ＭＳ Ｐゴシック"/>
                <a:cs typeface="Arial"/>
              </a:endParaRPr>
            </a:p>
            <a:p>
              <a:pPr algn="ctr">
                <a:defRPr/>
              </a:pPr>
              <a:endParaRPr lang="fi-FI" sz="1400" b="1" kern="0" dirty="0">
                <a:solidFill>
                  <a:srgbClr val="000000"/>
                </a:solidFill>
                <a:ea typeface="ＭＳ Ｐゴシック"/>
                <a:cs typeface="Arial"/>
              </a:endParaRPr>
            </a:p>
            <a:p>
              <a:pPr algn="ctr">
                <a:defRPr/>
              </a:pPr>
              <a:r>
                <a:rPr lang="fi-FI" sz="900" b="1" kern="0" dirty="0">
                  <a:solidFill>
                    <a:prstClr val="white"/>
                  </a:solidFill>
                  <a:ea typeface="ＭＳ Ｐゴシック"/>
                  <a:cs typeface="Arial"/>
                </a:rPr>
                <a:t>        </a:t>
              </a:r>
            </a:p>
            <a:p>
              <a:pPr algn="ctr">
                <a:defRPr/>
              </a:pPr>
              <a:endParaRPr lang="fi-FI" sz="900" b="1" kern="0" dirty="0">
                <a:solidFill>
                  <a:prstClr val="white"/>
                </a:solidFill>
                <a:ea typeface="ＭＳ Ｐゴシック"/>
                <a:cs typeface="Arial"/>
              </a:endParaRPr>
            </a:p>
            <a:p>
              <a:pPr algn="ctr">
                <a:defRPr/>
              </a:pPr>
              <a:endParaRPr lang="fi-FI" sz="800" kern="0" dirty="0">
                <a:solidFill>
                  <a:srgbClr val="000000"/>
                </a:solidFill>
                <a:latin typeface="Arial" pitchFamily="34" charset="0"/>
                <a:ea typeface="ＭＳ Ｐゴシック"/>
                <a:cs typeface="Arial"/>
              </a:endParaRPr>
            </a:p>
            <a:p>
              <a:pPr algn="ctr">
                <a:defRPr/>
              </a:pPr>
              <a:endParaRPr lang="fi-FI" sz="900" b="1" kern="0" dirty="0">
                <a:solidFill>
                  <a:prstClr val="white"/>
                </a:solidFill>
                <a:ea typeface="ＭＳ Ｐゴシック"/>
                <a:cs typeface="Arial"/>
              </a:endParaRPr>
            </a:p>
            <a:p>
              <a:pPr algn="ctr">
                <a:defRPr/>
              </a:pPr>
              <a:endParaRPr lang="fi-FI" sz="900" b="1" kern="0" dirty="0">
                <a:solidFill>
                  <a:prstClr val="white"/>
                </a:solidFill>
                <a:ea typeface="ＭＳ Ｐゴシック"/>
                <a:cs typeface="Arial"/>
              </a:endParaRPr>
            </a:p>
          </p:txBody>
        </p:sp>
        <p:sp>
          <p:nvSpPr>
            <p:cNvPr id="29" name="AutoShape 6"/>
            <p:cNvSpPr>
              <a:spLocks noChangeArrowheads="1"/>
            </p:cNvSpPr>
            <p:nvPr/>
          </p:nvSpPr>
          <p:spPr bwMode="auto">
            <a:xfrm>
              <a:off x="611560" y="2839250"/>
              <a:ext cx="2520000" cy="720000"/>
            </a:xfrm>
            <a:prstGeom prst="roundRect">
              <a:avLst>
                <a:gd name="adj" fmla="val 16667"/>
              </a:avLst>
            </a:prstGeom>
            <a:solidFill>
              <a:sysClr val="window" lastClr="FFFFFF"/>
            </a:solidFill>
            <a:ln w="25400" cap="flat" cmpd="sng" algn="ctr">
              <a:solidFill>
                <a:srgbClr val="5A96BE"/>
              </a:solidFill>
              <a:prstDash val="solid"/>
              <a:headEnd type="none" w="lg" len="lg"/>
              <a:tailEnd type="none" w="lg" len="lg"/>
            </a:ln>
            <a:effectLst/>
          </p:spPr>
          <p:txBody>
            <a:bodyPr lIns="90000" tIns="46800" rIns="90000" bIns="46800" anchor="ctr"/>
            <a:lstStyle/>
            <a:p>
              <a:pPr marL="6350" indent="-6350" algn="ctr">
                <a:defRPr/>
              </a:pPr>
              <a:r>
                <a:rPr lang="en-GB" sz="1100" kern="0" dirty="0">
                  <a:solidFill>
                    <a:srgbClr val="000000"/>
                  </a:solidFill>
                  <a:latin typeface="Arial"/>
                  <a:cs typeface="Arial"/>
                </a:rPr>
                <a:t>We prepare the clients for a life without crime</a:t>
              </a:r>
            </a:p>
          </p:txBody>
        </p:sp>
        <p:sp>
          <p:nvSpPr>
            <p:cNvPr id="30" name="AutoShape 6"/>
            <p:cNvSpPr>
              <a:spLocks noChangeArrowheads="1"/>
            </p:cNvSpPr>
            <p:nvPr/>
          </p:nvSpPr>
          <p:spPr bwMode="auto">
            <a:xfrm>
              <a:off x="6084448" y="2839250"/>
              <a:ext cx="2520000" cy="720000"/>
            </a:xfrm>
            <a:prstGeom prst="roundRect">
              <a:avLst>
                <a:gd name="adj" fmla="val 16667"/>
              </a:avLst>
            </a:prstGeom>
            <a:solidFill>
              <a:sysClr val="window" lastClr="FFFFFF"/>
            </a:solidFill>
            <a:ln w="25400" cap="flat" cmpd="sng" algn="ctr">
              <a:solidFill>
                <a:srgbClr val="5A96BE"/>
              </a:solidFill>
              <a:prstDash val="solid"/>
              <a:headEnd type="none" w="lg" len="lg"/>
              <a:tailEnd type="none" w="lg" len="lg"/>
            </a:ln>
            <a:effectLst/>
          </p:spPr>
          <p:txBody>
            <a:bodyPr lIns="90000" tIns="46800" rIns="90000" bIns="46800" anchor="ctr"/>
            <a:lstStyle/>
            <a:p>
              <a:pPr marL="6350" indent="-6350" algn="ctr">
                <a:defRPr/>
              </a:pPr>
              <a:r>
                <a:rPr lang="en-GB" sz="1100" kern="0">
                  <a:solidFill>
                    <a:srgbClr val="000000"/>
                  </a:solidFill>
                  <a:latin typeface="Arial"/>
                  <a:cs typeface="Arial"/>
                </a:rPr>
                <a:t>Legal protection and equal treatment are realized in our operation</a:t>
              </a:r>
            </a:p>
          </p:txBody>
        </p:sp>
        <p:sp>
          <p:nvSpPr>
            <p:cNvPr id="31" name="AutoShape 6"/>
            <p:cNvSpPr>
              <a:spLocks noChangeArrowheads="1"/>
            </p:cNvSpPr>
            <p:nvPr/>
          </p:nvSpPr>
          <p:spPr bwMode="auto">
            <a:xfrm>
              <a:off x="3348144" y="2839250"/>
              <a:ext cx="2520000" cy="720000"/>
            </a:xfrm>
            <a:prstGeom prst="roundRect">
              <a:avLst>
                <a:gd name="adj" fmla="val 16667"/>
              </a:avLst>
            </a:prstGeom>
            <a:solidFill>
              <a:sysClr val="window" lastClr="FFFFFF"/>
            </a:solidFill>
            <a:ln w="25400" cap="flat" cmpd="sng" algn="ctr">
              <a:solidFill>
                <a:srgbClr val="5A96BE"/>
              </a:solidFill>
              <a:prstDash val="solid"/>
              <a:headEnd type="none" w="lg" len="lg"/>
              <a:tailEnd type="none" w="lg" len="lg"/>
            </a:ln>
            <a:effectLst/>
          </p:spPr>
          <p:txBody>
            <a:bodyPr lIns="90000" tIns="46800" rIns="90000" bIns="46800" anchor="ctr"/>
            <a:lstStyle/>
            <a:p>
              <a:pPr marL="6350" indent="-6350" algn="ctr">
                <a:defRPr/>
              </a:pPr>
              <a:r>
                <a:rPr lang="en-GB" sz="1100" kern="0">
                  <a:solidFill>
                    <a:srgbClr val="000000"/>
                  </a:solidFill>
                  <a:latin typeface="Arial"/>
                  <a:cs typeface="Arial"/>
                </a:rPr>
                <a:t>We are in charge of the security of the enforcement of sentences and promote the safety of society.</a:t>
              </a:r>
            </a:p>
          </p:txBody>
        </p:sp>
        <p:sp>
          <p:nvSpPr>
            <p:cNvPr id="32" name="AutoShape 5"/>
            <p:cNvSpPr>
              <a:spLocks noChangeArrowheads="1"/>
            </p:cNvSpPr>
            <p:nvPr/>
          </p:nvSpPr>
          <p:spPr bwMode="auto">
            <a:xfrm>
              <a:off x="5383730" y="5143506"/>
              <a:ext cx="3474115" cy="1512000"/>
            </a:xfrm>
            <a:prstGeom prst="roundRect">
              <a:avLst>
                <a:gd name="adj" fmla="val 16667"/>
              </a:avLst>
            </a:prstGeom>
            <a:gradFill rotWithShape="1">
              <a:gsLst>
                <a:gs pos="0">
                  <a:srgbClr val="5A96BE">
                    <a:tint val="50000"/>
                    <a:satMod val="300000"/>
                  </a:srgbClr>
                </a:gs>
                <a:gs pos="35000">
                  <a:srgbClr val="5A96BE">
                    <a:tint val="37000"/>
                    <a:satMod val="300000"/>
                  </a:srgbClr>
                </a:gs>
                <a:gs pos="100000">
                  <a:srgbClr val="5A96BE">
                    <a:tint val="15000"/>
                    <a:satMod val="350000"/>
                  </a:srgbClr>
                </a:gs>
              </a:gsLst>
              <a:lin ang="16200000" scaled="1"/>
            </a:gradFill>
            <a:ln w="9525" cap="flat" cmpd="sng" algn="ctr">
              <a:solidFill>
                <a:srgbClr val="5A96BE">
                  <a:shade val="95000"/>
                  <a:satMod val="105000"/>
                </a:srgbClr>
              </a:solidFill>
              <a:prstDash val="solid"/>
              <a:headEnd type="none" w="lg" len="lg"/>
              <a:tailEnd type="none" w="lg" len="lg"/>
            </a:ln>
            <a:effectLst>
              <a:outerShdw blurRad="40000" dist="20000" dir="5400000" rotWithShape="0">
                <a:srgbClr val="000000">
                  <a:alpha val="38000"/>
                </a:srgbClr>
              </a:outerShdw>
            </a:effectLst>
          </p:spPr>
          <p:txBody>
            <a:bodyPr lIns="90000" tIns="46800" rIns="90000" bIns="46800"/>
            <a:lstStyle/>
            <a:p>
              <a:pPr marL="6350" indent="-6350" algn="ctr">
                <a:defRPr/>
              </a:pPr>
              <a:r>
                <a:rPr lang="en-GB" sz="1400" b="1" kern="0">
                  <a:solidFill>
                    <a:srgbClr val="000000"/>
                  </a:solidFill>
                  <a:latin typeface="Arial"/>
                  <a:cs typeface="Arial"/>
                </a:rPr>
                <a:t>Resources</a:t>
              </a:r>
            </a:p>
            <a:p>
              <a:pPr marL="6350" indent="-6350" algn="ctr">
                <a:defRPr/>
              </a:pPr>
              <a:endParaRPr lang="fi-FI" sz="1400" b="1" kern="0">
                <a:solidFill>
                  <a:srgbClr val="000000"/>
                </a:solidFill>
                <a:latin typeface="Arial"/>
                <a:ea typeface="ＭＳ Ｐゴシック"/>
                <a:cs typeface="Arial"/>
              </a:endParaRPr>
            </a:p>
            <a:p>
              <a:pPr marL="6350" indent="-6350" algn="ctr">
                <a:defRPr/>
              </a:pPr>
              <a:endParaRPr lang="fi-FI" sz="1400" b="1" kern="0">
                <a:solidFill>
                  <a:srgbClr val="000000"/>
                </a:solidFill>
                <a:latin typeface="Arial"/>
                <a:ea typeface="ＭＳ Ｐゴシック"/>
                <a:cs typeface="Arial"/>
              </a:endParaRPr>
            </a:p>
            <a:p>
              <a:pPr marL="6350" indent="-6350" algn="ctr">
                <a:defRPr/>
              </a:pPr>
              <a:endParaRPr lang="fi-FI" sz="1400" b="1" kern="0">
                <a:solidFill>
                  <a:srgbClr val="000000"/>
                </a:solidFill>
                <a:latin typeface="Arial"/>
                <a:ea typeface="ＭＳ Ｐゴシック"/>
                <a:cs typeface="Arial"/>
              </a:endParaRPr>
            </a:p>
            <a:p>
              <a:pPr marL="6350" indent="-6350" algn="ctr">
                <a:defRPr/>
              </a:pPr>
              <a:endParaRPr lang="fi-FI" sz="1400" b="1" kern="0">
                <a:solidFill>
                  <a:srgbClr val="000000"/>
                </a:solidFill>
                <a:latin typeface="Arial"/>
                <a:ea typeface="ＭＳ Ｐゴシック"/>
                <a:cs typeface="Arial"/>
              </a:endParaRPr>
            </a:p>
            <a:p>
              <a:pPr marL="6350" indent="-6350" algn="ctr">
                <a:defRPr/>
              </a:pPr>
              <a:endParaRPr lang="fi-FI" sz="1400" b="1" kern="0">
                <a:solidFill>
                  <a:srgbClr val="000000"/>
                </a:solidFill>
                <a:latin typeface="Arial"/>
                <a:ea typeface="ＭＳ Ｐゴシック"/>
                <a:cs typeface="Arial"/>
              </a:endParaRPr>
            </a:p>
          </p:txBody>
        </p:sp>
        <p:sp>
          <p:nvSpPr>
            <p:cNvPr id="33" name="AutoShape 6"/>
            <p:cNvSpPr>
              <a:spLocks noChangeArrowheads="1"/>
            </p:cNvSpPr>
            <p:nvPr/>
          </p:nvSpPr>
          <p:spPr bwMode="auto">
            <a:xfrm>
              <a:off x="7164288" y="5517400"/>
              <a:ext cx="1521180" cy="1008000"/>
            </a:xfrm>
            <a:prstGeom prst="roundRect">
              <a:avLst>
                <a:gd name="adj" fmla="val 16667"/>
              </a:avLst>
            </a:prstGeom>
            <a:solidFill>
              <a:sysClr val="window" lastClr="FFFFFF"/>
            </a:solidFill>
            <a:ln w="25400" cap="flat" cmpd="sng" algn="ctr">
              <a:solidFill>
                <a:srgbClr val="5A96BE"/>
              </a:solidFill>
              <a:prstDash val="solid"/>
              <a:headEnd type="none" w="lg" len="lg"/>
              <a:tailEnd type="none" w="lg" len="lg"/>
            </a:ln>
            <a:effectLst/>
          </p:spPr>
          <p:txBody>
            <a:bodyPr lIns="90000" tIns="46800" rIns="90000" bIns="46800" anchor="ctr"/>
            <a:lstStyle/>
            <a:p>
              <a:pPr marL="6350" indent="-6350" algn="ctr">
                <a:defRPr/>
              </a:pPr>
              <a:r>
                <a:rPr lang="en-GB" sz="1100" kern="0">
                  <a:solidFill>
                    <a:srgbClr val="000000"/>
                  </a:solidFill>
                  <a:latin typeface="Arial"/>
                  <a:cs typeface="Arial"/>
                </a:rPr>
                <a:t>Our operation is economical and productive</a:t>
              </a:r>
            </a:p>
          </p:txBody>
        </p:sp>
        <p:sp>
          <p:nvSpPr>
            <p:cNvPr id="34" name="AutoShape 6"/>
            <p:cNvSpPr>
              <a:spLocks noChangeArrowheads="1"/>
            </p:cNvSpPr>
            <p:nvPr/>
          </p:nvSpPr>
          <p:spPr bwMode="auto">
            <a:xfrm>
              <a:off x="5549666" y="5517400"/>
              <a:ext cx="1511208" cy="1008000"/>
            </a:xfrm>
            <a:prstGeom prst="roundRect">
              <a:avLst>
                <a:gd name="adj" fmla="val 16667"/>
              </a:avLst>
            </a:prstGeom>
            <a:solidFill>
              <a:sysClr val="window" lastClr="FFFFFF"/>
            </a:solidFill>
            <a:ln w="25400" cap="flat" cmpd="sng" algn="ctr">
              <a:solidFill>
                <a:srgbClr val="5A96BE"/>
              </a:solidFill>
              <a:prstDash val="solid"/>
              <a:headEnd type="none" w="lg" len="lg"/>
              <a:tailEnd type="none" w="lg" len="lg"/>
            </a:ln>
            <a:effectLst/>
          </p:spPr>
          <p:txBody>
            <a:bodyPr lIns="90000" tIns="46800" rIns="90000" bIns="46800" anchor="ctr"/>
            <a:lstStyle/>
            <a:p>
              <a:pPr marL="6350" indent="-6350" algn="ctr">
                <a:defRPr/>
              </a:pPr>
              <a:r>
                <a:rPr lang="en-GB" sz="1100" kern="0">
                  <a:solidFill>
                    <a:srgbClr val="000000"/>
                  </a:solidFill>
                  <a:latin typeface="Arial"/>
                  <a:cs typeface="Arial"/>
                </a:rPr>
                <a:t>We allocate resources to activities promoting the strategy</a:t>
              </a:r>
            </a:p>
          </p:txBody>
        </p:sp>
        <p:sp>
          <p:nvSpPr>
            <p:cNvPr id="35" name="AutoShape 5"/>
            <p:cNvSpPr>
              <a:spLocks noChangeArrowheads="1"/>
            </p:cNvSpPr>
            <p:nvPr/>
          </p:nvSpPr>
          <p:spPr bwMode="auto">
            <a:xfrm>
              <a:off x="379065" y="5157360"/>
              <a:ext cx="4913015" cy="1512000"/>
            </a:xfrm>
            <a:prstGeom prst="roundRect">
              <a:avLst>
                <a:gd name="adj" fmla="val 16667"/>
              </a:avLst>
            </a:prstGeom>
            <a:gradFill rotWithShape="1">
              <a:gsLst>
                <a:gs pos="0">
                  <a:srgbClr val="5A96BE">
                    <a:tint val="50000"/>
                    <a:satMod val="300000"/>
                  </a:srgbClr>
                </a:gs>
                <a:gs pos="35000">
                  <a:srgbClr val="5A96BE">
                    <a:tint val="37000"/>
                    <a:satMod val="300000"/>
                  </a:srgbClr>
                </a:gs>
                <a:gs pos="100000">
                  <a:srgbClr val="5A96BE">
                    <a:tint val="15000"/>
                    <a:satMod val="350000"/>
                  </a:srgbClr>
                </a:gs>
              </a:gsLst>
              <a:lin ang="16200000" scaled="1"/>
            </a:gradFill>
            <a:ln w="9525" cap="flat" cmpd="sng" algn="ctr">
              <a:solidFill>
                <a:srgbClr val="5A96BE">
                  <a:shade val="95000"/>
                  <a:satMod val="105000"/>
                </a:srgbClr>
              </a:solidFill>
              <a:prstDash val="solid"/>
              <a:headEnd type="none" w="lg" len="lg"/>
              <a:tailEnd type="none" w="lg" len="lg"/>
            </a:ln>
            <a:effectLst>
              <a:outerShdw blurRad="40000" dist="20000" dir="5400000" rotWithShape="0">
                <a:srgbClr val="000000">
                  <a:alpha val="38000"/>
                </a:srgbClr>
              </a:outerShdw>
            </a:effectLst>
          </p:spPr>
          <p:txBody>
            <a:bodyPr lIns="90000" tIns="46800" rIns="90000" bIns="46800"/>
            <a:lstStyle/>
            <a:p>
              <a:pPr marL="6350" indent="-6350" algn="ctr">
                <a:defRPr/>
              </a:pPr>
              <a:r>
                <a:rPr lang="en-GB" sz="1400" b="1" kern="0" dirty="0">
                  <a:solidFill>
                    <a:srgbClr val="000000"/>
                  </a:solidFill>
                  <a:latin typeface="Arial"/>
                  <a:cs typeface="Arial"/>
                </a:rPr>
                <a:t>Human resources</a:t>
              </a:r>
            </a:p>
            <a:p>
              <a:pPr marL="6350" indent="-6350" algn="ctr">
                <a:defRPr/>
              </a:pPr>
              <a:endParaRPr lang="fi-FI" sz="1400" b="1" kern="0" dirty="0">
                <a:solidFill>
                  <a:srgbClr val="000000"/>
                </a:solidFill>
                <a:latin typeface="Arial"/>
                <a:ea typeface="ＭＳ Ｐゴシック"/>
                <a:cs typeface="Arial"/>
              </a:endParaRPr>
            </a:p>
            <a:p>
              <a:pPr marL="6350" indent="-6350" algn="ctr">
                <a:defRPr/>
              </a:pPr>
              <a:endParaRPr lang="fi-FI" sz="1400" b="1" kern="0" dirty="0">
                <a:solidFill>
                  <a:srgbClr val="000000"/>
                </a:solidFill>
                <a:latin typeface="Arial"/>
                <a:ea typeface="ＭＳ Ｐゴシック"/>
                <a:cs typeface="Arial"/>
              </a:endParaRPr>
            </a:p>
            <a:p>
              <a:pPr marL="6350" indent="-6350" algn="ctr">
                <a:defRPr/>
              </a:pPr>
              <a:endParaRPr lang="fi-FI" sz="1400" b="1" kern="0" dirty="0">
                <a:solidFill>
                  <a:srgbClr val="000000"/>
                </a:solidFill>
                <a:latin typeface="Arial"/>
                <a:ea typeface="ＭＳ Ｐゴシック"/>
                <a:cs typeface="Arial"/>
              </a:endParaRPr>
            </a:p>
            <a:p>
              <a:pPr marL="6350" indent="-6350" algn="ctr">
                <a:defRPr/>
              </a:pPr>
              <a:endParaRPr lang="fi-FI" sz="1400" b="1" kern="0" dirty="0">
                <a:solidFill>
                  <a:srgbClr val="000000"/>
                </a:solidFill>
                <a:latin typeface="Arial"/>
                <a:ea typeface="ＭＳ Ｐゴシック"/>
                <a:cs typeface="Arial"/>
              </a:endParaRPr>
            </a:p>
            <a:p>
              <a:pPr marL="6350" indent="-6350" algn="ctr">
                <a:defRPr/>
              </a:pPr>
              <a:endParaRPr lang="fi-FI" sz="1400" b="1" kern="0" dirty="0">
                <a:solidFill>
                  <a:srgbClr val="000000"/>
                </a:solidFill>
                <a:latin typeface="Arial"/>
                <a:ea typeface="ＭＳ Ｐゴシック"/>
                <a:cs typeface="Arial"/>
              </a:endParaRPr>
            </a:p>
          </p:txBody>
        </p:sp>
        <p:sp>
          <p:nvSpPr>
            <p:cNvPr id="36" name="AutoShape 6"/>
            <p:cNvSpPr>
              <a:spLocks noChangeArrowheads="1"/>
            </p:cNvSpPr>
            <p:nvPr/>
          </p:nvSpPr>
          <p:spPr bwMode="auto">
            <a:xfrm>
              <a:off x="2124310" y="5517400"/>
              <a:ext cx="1427278" cy="1008000"/>
            </a:xfrm>
            <a:prstGeom prst="roundRect">
              <a:avLst>
                <a:gd name="adj" fmla="val 16667"/>
              </a:avLst>
            </a:prstGeom>
            <a:solidFill>
              <a:sysClr val="window" lastClr="FFFFFF"/>
            </a:solidFill>
            <a:ln w="25400" cap="flat" cmpd="sng" algn="ctr">
              <a:solidFill>
                <a:srgbClr val="5A96BE"/>
              </a:solidFill>
              <a:prstDash val="solid"/>
              <a:headEnd type="none" w="lg" len="lg"/>
              <a:tailEnd type="none" w="lg" len="lg"/>
            </a:ln>
            <a:effectLst/>
          </p:spPr>
          <p:txBody>
            <a:bodyPr lIns="90000" tIns="46800" rIns="90000" bIns="46800" anchor="ctr"/>
            <a:lstStyle/>
            <a:p>
              <a:pPr marL="6350" indent="-6350" algn="ctr">
                <a:defRPr/>
              </a:pPr>
              <a:r>
                <a:rPr lang="en-GB" sz="1100" kern="0">
                  <a:solidFill>
                    <a:srgbClr val="000000"/>
                  </a:solidFill>
                  <a:latin typeface="Arial"/>
                  <a:cs typeface="Arial"/>
                </a:rPr>
                <a:t>We develop well-being at work systematically</a:t>
              </a:r>
            </a:p>
          </p:txBody>
        </p:sp>
        <p:sp>
          <p:nvSpPr>
            <p:cNvPr id="37" name="AutoShape 6"/>
            <p:cNvSpPr>
              <a:spLocks noChangeArrowheads="1"/>
            </p:cNvSpPr>
            <p:nvPr/>
          </p:nvSpPr>
          <p:spPr bwMode="auto">
            <a:xfrm>
              <a:off x="3665542" y="5522444"/>
              <a:ext cx="1470119" cy="1008000"/>
            </a:xfrm>
            <a:prstGeom prst="roundRect">
              <a:avLst>
                <a:gd name="adj" fmla="val 16667"/>
              </a:avLst>
            </a:prstGeom>
            <a:solidFill>
              <a:sysClr val="window" lastClr="FFFFFF"/>
            </a:solidFill>
            <a:ln w="25400" cap="flat" cmpd="sng" algn="ctr">
              <a:solidFill>
                <a:srgbClr val="5A96BE"/>
              </a:solidFill>
              <a:prstDash val="solid"/>
              <a:headEnd type="none" w="lg" len="lg"/>
              <a:tailEnd type="none" w="lg" len="lg"/>
            </a:ln>
            <a:effectLst/>
          </p:spPr>
          <p:txBody>
            <a:bodyPr lIns="90000" tIns="46800" rIns="90000" bIns="46800" anchor="ctr"/>
            <a:lstStyle/>
            <a:p>
              <a:pPr marL="6350" indent="-6350" algn="ctr">
                <a:defRPr/>
              </a:pPr>
              <a:r>
                <a:rPr lang="en-GB" sz="1100" kern="0">
                  <a:solidFill>
                    <a:srgbClr val="000000"/>
                  </a:solidFill>
                  <a:latin typeface="Arial"/>
                  <a:cs typeface="Arial"/>
                </a:rPr>
                <a:t>We increase interaction between the clients and the staff </a:t>
              </a:r>
            </a:p>
          </p:txBody>
        </p:sp>
        <p:sp>
          <p:nvSpPr>
            <p:cNvPr id="38" name="AutoShape 6"/>
            <p:cNvSpPr>
              <a:spLocks noChangeArrowheads="1"/>
            </p:cNvSpPr>
            <p:nvPr/>
          </p:nvSpPr>
          <p:spPr bwMode="auto">
            <a:xfrm>
              <a:off x="489285" y="5522443"/>
              <a:ext cx="1511208" cy="1008000"/>
            </a:xfrm>
            <a:prstGeom prst="roundRect">
              <a:avLst>
                <a:gd name="adj" fmla="val 16667"/>
              </a:avLst>
            </a:prstGeom>
            <a:solidFill>
              <a:sysClr val="window" lastClr="FFFFFF"/>
            </a:solidFill>
            <a:ln w="25400" cap="flat" cmpd="sng" algn="ctr">
              <a:solidFill>
                <a:srgbClr val="5A96BE"/>
              </a:solidFill>
              <a:prstDash val="solid"/>
              <a:headEnd type="none" w="lg" len="lg"/>
              <a:tailEnd type="none" w="lg" len="lg"/>
            </a:ln>
            <a:effectLst/>
          </p:spPr>
          <p:txBody>
            <a:bodyPr lIns="90000" tIns="46800" rIns="90000" bIns="46800" anchor="ctr"/>
            <a:lstStyle/>
            <a:p>
              <a:pPr marL="6350" indent="-6350" algn="ctr">
                <a:defRPr/>
              </a:pPr>
              <a:r>
                <a:rPr lang="en-GB" sz="1100" kern="0">
                  <a:solidFill>
                    <a:srgbClr val="000000"/>
                  </a:solidFill>
                  <a:latin typeface="Arial"/>
                  <a:cs typeface="Arial"/>
                </a:rPr>
                <a:t>We motivate and guide the staff in constant change</a:t>
              </a:r>
            </a:p>
          </p:txBody>
        </p:sp>
        <p:sp>
          <p:nvSpPr>
            <p:cNvPr id="39" name="Tekstiruutu 38"/>
            <p:cNvSpPr txBox="1"/>
            <p:nvPr/>
          </p:nvSpPr>
          <p:spPr>
            <a:xfrm rot="16200000">
              <a:off x="1600639" y="1587823"/>
              <a:ext cx="715407" cy="518678"/>
            </a:xfrm>
            <a:prstGeom prst="rect">
              <a:avLst/>
            </a:prstGeom>
            <a:noFill/>
          </p:spPr>
          <p:txBody>
            <a:bodyPr wrap="none" rtlCol="0">
              <a:spAutoFit/>
            </a:bodyPr>
            <a:lstStyle/>
            <a:p>
              <a:pPr>
                <a:defRPr/>
              </a:pPr>
              <a:r>
                <a:rPr lang="en-GB" sz="1400" b="1" kern="0">
                  <a:solidFill>
                    <a:srgbClr val="000000"/>
                  </a:solidFill>
                  <a:latin typeface="Arial"/>
                </a:rPr>
                <a:t>Vision</a:t>
              </a:r>
            </a:p>
            <a:p>
              <a:pPr>
                <a:defRPr/>
              </a:pPr>
              <a:r>
                <a:rPr lang="en-GB" sz="1400" b="1" kern="0">
                  <a:solidFill>
                    <a:srgbClr val="000000"/>
                  </a:solidFill>
                  <a:latin typeface="Arial"/>
                </a:rPr>
                <a:t>2025</a:t>
              </a:r>
            </a:p>
          </p:txBody>
        </p:sp>
      </p:gr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44624"/>
            <a:ext cx="8229600" cy="109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Suorakulmio 20"/>
          <p:cNvSpPr/>
          <p:nvPr/>
        </p:nvSpPr>
        <p:spPr>
          <a:xfrm>
            <a:off x="9992393" y="6381328"/>
            <a:ext cx="1432199"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Tree>
    <p:extLst>
      <p:ext uri="{BB962C8B-B14F-4D97-AF65-F5344CB8AC3E}">
        <p14:creationId xmlns:p14="http://schemas.microsoft.com/office/powerpoint/2010/main" val="26155199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Kulmayhdysviiva 2"/>
          <p:cNvCxnSpPr/>
          <p:nvPr/>
        </p:nvCxnSpPr>
        <p:spPr>
          <a:xfrm rot="10800000" flipV="1">
            <a:off x="-16918" y="2687561"/>
            <a:ext cx="2133584" cy="1510382"/>
          </a:xfrm>
          <a:prstGeom prst="bentConnector3">
            <a:avLst>
              <a:gd name="adj1" fmla="val -19108"/>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37236" y="1802824"/>
            <a:ext cx="2007020" cy="3021283"/>
          </a:xfrm>
          <a:prstGeom prst="roundRect">
            <a:avLst/>
          </a:prstGeom>
          <a:ln w="76200">
            <a:solidFill>
              <a:schemeClr val="bg1"/>
            </a:solidFill>
          </a:ln>
        </p:spPr>
      </p:pic>
      <p:pic>
        <p:nvPicPr>
          <p:cNvPr id="5"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14511" y="420574"/>
            <a:ext cx="2926382" cy="1943642"/>
          </a:xfrm>
          <a:prstGeom prst="roundRect">
            <a:avLst/>
          </a:prstGeom>
          <a:ln w="76200">
            <a:solidFill>
              <a:schemeClr val="bg1"/>
            </a:solidFill>
          </a:ln>
        </p:spPr>
      </p:pic>
      <p:cxnSp>
        <p:nvCxnSpPr>
          <p:cNvPr id="9" name="Kulmayhdysviiva 8"/>
          <p:cNvCxnSpPr/>
          <p:nvPr/>
        </p:nvCxnSpPr>
        <p:spPr>
          <a:xfrm rot="10800000" flipV="1">
            <a:off x="8839200" y="1016000"/>
            <a:ext cx="3369718" cy="1612900"/>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3" name="Kuvatekstipilvi 12"/>
          <p:cNvSpPr/>
          <p:nvPr/>
        </p:nvSpPr>
        <p:spPr>
          <a:xfrm>
            <a:off x="172018" y="1062731"/>
            <a:ext cx="2291482" cy="1297067"/>
          </a:xfrm>
          <a:prstGeom prst="cloudCallout">
            <a:avLst>
              <a:gd name="adj1" fmla="val -16053"/>
              <a:gd name="adj2" fmla="val 8601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”Voisiko olla vain osastojen ovet kiinni, ei sellien?”</a:t>
            </a:r>
          </a:p>
        </p:txBody>
      </p:sp>
      <p:pic>
        <p:nvPicPr>
          <p:cNvPr id="14" name="Kuva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86998" y="1249355"/>
            <a:ext cx="1224958" cy="654014"/>
          </a:xfrm>
          <a:prstGeom prst="rect">
            <a:avLst/>
          </a:prstGeom>
        </p:spPr>
      </p:pic>
      <p:pic>
        <p:nvPicPr>
          <p:cNvPr id="16" name="Kuva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500710" y="3737869"/>
            <a:ext cx="622492" cy="885774"/>
          </a:xfrm>
          <a:prstGeom prst="rect">
            <a:avLst/>
          </a:prstGeom>
        </p:spPr>
      </p:pic>
      <p:pic>
        <p:nvPicPr>
          <p:cNvPr id="17" name="Kuva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37851" y="4352119"/>
            <a:ext cx="362993" cy="727514"/>
          </a:xfrm>
          <a:prstGeom prst="rect">
            <a:avLst/>
          </a:prstGeom>
        </p:spPr>
      </p:pic>
      <p:pic>
        <p:nvPicPr>
          <p:cNvPr id="19" name="Kuva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03988" y="2997462"/>
            <a:ext cx="430050" cy="792197"/>
          </a:xfrm>
          <a:prstGeom prst="rect">
            <a:avLst/>
          </a:prstGeom>
        </p:spPr>
      </p:pic>
      <p:pic>
        <p:nvPicPr>
          <p:cNvPr id="20" name="Kuva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85683" y="2175320"/>
            <a:ext cx="604450" cy="238385"/>
          </a:xfrm>
          <a:prstGeom prst="rect">
            <a:avLst/>
          </a:prstGeom>
        </p:spPr>
      </p:pic>
      <p:pic>
        <p:nvPicPr>
          <p:cNvPr id="22" name="Kuva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170874" y="3809751"/>
            <a:ext cx="450356" cy="346784"/>
          </a:xfrm>
          <a:prstGeom prst="rect">
            <a:avLst/>
          </a:prstGeom>
        </p:spPr>
      </p:pic>
      <p:pic>
        <p:nvPicPr>
          <p:cNvPr id="31" name="Kuva 3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09001" y="3737869"/>
            <a:ext cx="622492" cy="885774"/>
          </a:xfrm>
          <a:prstGeom prst="rect">
            <a:avLst/>
          </a:prstGeom>
        </p:spPr>
      </p:pic>
      <p:pic>
        <p:nvPicPr>
          <p:cNvPr id="32" name="Kuva 3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59037" y="4804009"/>
            <a:ext cx="908450" cy="184366"/>
          </a:xfrm>
          <a:prstGeom prst="rect">
            <a:avLst/>
          </a:prstGeom>
        </p:spPr>
      </p:pic>
      <p:pic>
        <p:nvPicPr>
          <p:cNvPr id="33" name="Kuva 3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80132" y="3937923"/>
            <a:ext cx="362993" cy="727514"/>
          </a:xfrm>
          <a:prstGeom prst="rect">
            <a:avLst/>
          </a:prstGeom>
        </p:spPr>
      </p:pic>
      <p:pic>
        <p:nvPicPr>
          <p:cNvPr id="34" name="Kuva 3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61548" y="4704916"/>
            <a:ext cx="604450" cy="238385"/>
          </a:xfrm>
          <a:prstGeom prst="rect">
            <a:avLst/>
          </a:prstGeom>
        </p:spPr>
      </p:pic>
      <p:pic>
        <p:nvPicPr>
          <p:cNvPr id="35" name="Kuva 3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449053" y="1926306"/>
            <a:ext cx="604450" cy="238385"/>
          </a:xfrm>
          <a:prstGeom prst="rect">
            <a:avLst/>
          </a:prstGeom>
        </p:spPr>
      </p:pic>
      <p:pic>
        <p:nvPicPr>
          <p:cNvPr id="36" name="Kuva 3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4587" y="4525706"/>
            <a:ext cx="604450" cy="238385"/>
          </a:xfrm>
          <a:prstGeom prst="rect">
            <a:avLst/>
          </a:prstGeom>
        </p:spPr>
      </p:pic>
      <p:pic>
        <p:nvPicPr>
          <p:cNvPr id="37" name="Kuva 3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84763" y="4133232"/>
            <a:ext cx="604450" cy="238385"/>
          </a:xfrm>
          <a:prstGeom prst="rect">
            <a:avLst/>
          </a:prstGeom>
        </p:spPr>
      </p:pic>
      <p:pic>
        <p:nvPicPr>
          <p:cNvPr id="38" name="Kuva 3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08649" y="957301"/>
            <a:ext cx="604450" cy="238385"/>
          </a:xfrm>
          <a:prstGeom prst="rect">
            <a:avLst/>
          </a:prstGeom>
        </p:spPr>
      </p:pic>
      <p:pic>
        <p:nvPicPr>
          <p:cNvPr id="39" name="Kuva 3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91263" y="2452522"/>
            <a:ext cx="604450" cy="238385"/>
          </a:xfrm>
          <a:prstGeom prst="rect">
            <a:avLst/>
          </a:prstGeom>
        </p:spPr>
      </p:pic>
      <p:sp>
        <p:nvSpPr>
          <p:cNvPr id="42" name="Kuvatekstipilvi 12"/>
          <p:cNvSpPr/>
          <p:nvPr/>
        </p:nvSpPr>
        <p:spPr>
          <a:xfrm>
            <a:off x="2090883" y="564630"/>
            <a:ext cx="1499725" cy="1094138"/>
          </a:xfrm>
          <a:prstGeom prst="cloudCallout">
            <a:avLst>
              <a:gd name="adj1" fmla="val -41233"/>
              <a:gd name="adj2" fmla="val 1192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”Illalla tulee kiire.”</a:t>
            </a:r>
          </a:p>
        </p:txBody>
      </p:sp>
      <p:pic>
        <p:nvPicPr>
          <p:cNvPr id="43" name="Kuva 4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777100" y="1416599"/>
            <a:ext cx="1267548" cy="1277833"/>
          </a:xfrm>
          <a:prstGeom prst="rect">
            <a:avLst/>
          </a:prstGeom>
        </p:spPr>
      </p:pic>
      <p:pic>
        <p:nvPicPr>
          <p:cNvPr id="44" name="Kuva 4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84" y="2863088"/>
            <a:ext cx="1445996" cy="1457728"/>
          </a:xfrm>
          <a:prstGeom prst="rect">
            <a:avLst/>
          </a:prstGeom>
        </p:spPr>
      </p:pic>
      <p:sp>
        <p:nvSpPr>
          <p:cNvPr id="46" name="Suorakulmio 45"/>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Osastolla</a:t>
            </a:r>
          </a:p>
        </p:txBody>
      </p:sp>
      <p:pic>
        <p:nvPicPr>
          <p:cNvPr id="40" name="Picture 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971836" y="385015"/>
            <a:ext cx="2824104" cy="4236160"/>
          </a:xfrm>
          <a:prstGeom prst="roundRect">
            <a:avLst/>
          </a:prstGeom>
          <a:ln w="76200">
            <a:solidFill>
              <a:schemeClr val="bg1"/>
            </a:solidFill>
          </a:ln>
        </p:spPr>
      </p:pic>
      <p:sp>
        <p:nvSpPr>
          <p:cNvPr id="45" name="Kuvatekstipilvi 44"/>
          <p:cNvSpPr/>
          <p:nvPr/>
        </p:nvSpPr>
        <p:spPr>
          <a:xfrm>
            <a:off x="7317196" y="230094"/>
            <a:ext cx="1760861" cy="1404328"/>
          </a:xfrm>
          <a:prstGeom prst="cloudCallout">
            <a:avLst>
              <a:gd name="adj1" fmla="val -61570"/>
              <a:gd name="adj2" fmla="val 7795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”Hirveä jono puhelimelle.” </a:t>
            </a:r>
          </a:p>
          <a:p>
            <a:pPr algn="ctr"/>
            <a:r>
              <a:rPr lang="fi-FI" sz="1200" dirty="0">
                <a:solidFill>
                  <a:prstClr val="black"/>
                </a:solidFill>
              </a:rPr>
              <a:t>16 henk. </a:t>
            </a:r>
          </a:p>
          <a:p>
            <a:pPr algn="ctr"/>
            <a:r>
              <a:rPr lang="fi-FI" sz="1200" dirty="0">
                <a:solidFill>
                  <a:prstClr val="black"/>
                </a:solidFill>
              </a:rPr>
              <a:t>1 puhelin</a:t>
            </a:r>
          </a:p>
        </p:txBody>
      </p:sp>
      <p:sp>
        <p:nvSpPr>
          <p:cNvPr id="47" name="Kuvatekstipilvi 10"/>
          <p:cNvSpPr/>
          <p:nvPr/>
        </p:nvSpPr>
        <p:spPr>
          <a:xfrm>
            <a:off x="8303865" y="3103233"/>
            <a:ext cx="1677818" cy="1269272"/>
          </a:xfrm>
          <a:prstGeom prst="cloudCallout">
            <a:avLst>
              <a:gd name="adj1" fmla="val -50304"/>
              <a:gd name="adj2" fmla="val -10210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”Kun soitat tai tapaat, tulee ikävä.”</a:t>
            </a:r>
          </a:p>
        </p:txBody>
      </p:sp>
      <p:sp>
        <p:nvSpPr>
          <p:cNvPr id="48" name="Kuvatekstipilvi 47"/>
          <p:cNvSpPr/>
          <p:nvPr/>
        </p:nvSpPr>
        <p:spPr>
          <a:xfrm>
            <a:off x="3950562" y="2567694"/>
            <a:ext cx="1806787" cy="1170175"/>
          </a:xfrm>
          <a:prstGeom prst="cloudCallout">
            <a:avLst>
              <a:gd name="adj1" fmla="val -36487"/>
              <a:gd name="adj2" fmla="val 6728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prstClr val="black"/>
                </a:solidFill>
              </a:rPr>
              <a:t>“Kaikki tekee illalla omat eväät.”</a:t>
            </a:r>
          </a:p>
        </p:txBody>
      </p:sp>
      <p:sp>
        <p:nvSpPr>
          <p:cNvPr id="49" name="Kuvatekstipilvi 10"/>
          <p:cNvSpPr/>
          <p:nvPr/>
        </p:nvSpPr>
        <p:spPr>
          <a:xfrm>
            <a:off x="10044648" y="2909717"/>
            <a:ext cx="1879350" cy="900034"/>
          </a:xfrm>
          <a:prstGeom prst="cloudCallout">
            <a:avLst>
              <a:gd name="adj1" fmla="val -63516"/>
              <a:gd name="adj2" fmla="val -8354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prstClr val="black"/>
                </a:solidFill>
              </a:rPr>
              <a:t>”Äiti </a:t>
            </a:r>
            <a:r>
              <a:rPr lang="fi-FI" sz="1200">
                <a:solidFill>
                  <a:prstClr val="black"/>
                </a:solidFill>
              </a:rPr>
              <a:t>on kuntoutuksessa”</a:t>
            </a:r>
            <a:endParaRPr lang="fi-FI" sz="1200" dirty="0">
              <a:solidFill>
                <a:prstClr val="black"/>
              </a:solidFill>
            </a:endParaRPr>
          </a:p>
        </p:txBody>
      </p:sp>
      <p:pic>
        <p:nvPicPr>
          <p:cNvPr id="50" name="Kuva 49"/>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072004" y="5901087"/>
            <a:ext cx="369945" cy="279298"/>
          </a:xfrm>
          <a:prstGeom prst="rect">
            <a:avLst/>
          </a:prstGeom>
        </p:spPr>
      </p:pic>
      <p:sp>
        <p:nvSpPr>
          <p:cNvPr id="51" name="Tekstiruutu 50"/>
          <p:cNvSpPr txBox="1"/>
          <p:nvPr/>
        </p:nvSpPr>
        <p:spPr>
          <a:xfrm>
            <a:off x="3301086" y="5399754"/>
            <a:ext cx="3473053" cy="646331"/>
          </a:xfrm>
          <a:prstGeom prst="rect">
            <a:avLst/>
          </a:prstGeom>
          <a:noFill/>
        </p:spPr>
        <p:txBody>
          <a:bodyPr wrap="square" rtlCol="0">
            <a:spAutoFit/>
          </a:bodyPr>
          <a:lstStyle/>
          <a:p>
            <a:r>
              <a:rPr lang="fi-FI" sz="1200" dirty="0">
                <a:solidFill>
                  <a:prstClr val="black"/>
                </a:solidFill>
              </a:rPr>
              <a:t>Osaston arkeen joustoa. Mahdollisuus viettää aikaa omalla osastolla myös illalla, ei vain sellissä. Mahdollistaisivatko uudet valvontajärjestelmät?</a:t>
            </a:r>
          </a:p>
        </p:txBody>
      </p:sp>
      <p:pic>
        <p:nvPicPr>
          <p:cNvPr id="52" name="Kuva 5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831821" y="5440122"/>
            <a:ext cx="374160" cy="355338"/>
          </a:xfrm>
          <a:prstGeom prst="rect">
            <a:avLst/>
          </a:prstGeom>
        </p:spPr>
      </p:pic>
      <p:pic>
        <p:nvPicPr>
          <p:cNvPr id="53" name="Kuva 5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049686" y="6313731"/>
            <a:ext cx="317334" cy="301610"/>
          </a:xfrm>
          <a:prstGeom prst="rect">
            <a:avLst/>
          </a:prstGeom>
        </p:spPr>
      </p:pic>
      <p:sp>
        <p:nvSpPr>
          <p:cNvPr id="54" name="Tekstiruutu 53"/>
          <p:cNvSpPr txBox="1"/>
          <p:nvPr/>
        </p:nvSpPr>
        <p:spPr>
          <a:xfrm>
            <a:off x="7537054" y="5372035"/>
            <a:ext cx="4289960" cy="1384995"/>
          </a:xfrm>
          <a:prstGeom prst="rect">
            <a:avLst/>
          </a:prstGeom>
          <a:noFill/>
        </p:spPr>
        <p:txBody>
          <a:bodyPr wrap="square" rtlCol="0">
            <a:spAutoFit/>
          </a:bodyPr>
          <a:lstStyle/>
          <a:p>
            <a:r>
              <a:rPr lang="fi-FI" sz="1200" dirty="0">
                <a:solidFill>
                  <a:prstClr val="black"/>
                </a:solidFill>
              </a:rPr>
              <a:t>Selkeät toimintamallit viestintään vankilan ulkopuolelle ja sieltä vankilaan. Sujuvammat digitaaliset viestikanavat (vrt. sähköposti-tulostus-soittopyyntö). Viestintämateriaali, jonka avulla voidaan asia kommunikoida läheisille. Infopaketti läheisille myös tulovaiheeseen ja tapaamisiin liittyen. Huom. kieliversiot.</a:t>
            </a:r>
          </a:p>
          <a:p>
            <a:r>
              <a:rPr lang="fi-FI" sz="1200" dirty="0">
                <a:solidFill>
                  <a:prstClr val="black"/>
                </a:solidFill>
              </a:rPr>
              <a:t>Läheiset (erityisesti lapset) voivat olla suuri voimavara. Ymmärretään ja tuetaan vanhemmuutta.</a:t>
            </a:r>
          </a:p>
        </p:txBody>
      </p:sp>
      <p:pic>
        <p:nvPicPr>
          <p:cNvPr id="55" name="Kuva 5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067789" y="5412403"/>
            <a:ext cx="374160" cy="355338"/>
          </a:xfrm>
          <a:prstGeom prst="rect">
            <a:avLst/>
          </a:prstGeom>
        </p:spPr>
      </p:pic>
      <p:cxnSp>
        <p:nvCxnSpPr>
          <p:cNvPr id="56" name="Suora yhdysviiva 55"/>
          <p:cNvCxnSpPr/>
          <p:nvPr/>
        </p:nvCxnSpPr>
        <p:spPr>
          <a:xfrm>
            <a:off x="2143021"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413434"/>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568036" y="374074"/>
            <a:ext cx="5943600" cy="461665"/>
          </a:xfrm>
          <a:prstGeom prst="rect">
            <a:avLst/>
          </a:prstGeom>
          <a:noFill/>
        </p:spPr>
        <p:txBody>
          <a:bodyPr wrap="square" rtlCol="0">
            <a:spAutoFit/>
          </a:bodyPr>
          <a:lstStyle/>
          <a:p>
            <a:r>
              <a:rPr lang="fi-FI" sz="2400" dirty="0">
                <a:solidFill>
                  <a:prstClr val="black"/>
                </a:solidFill>
              </a:rPr>
              <a:t>Avainhuomioita vangin kokemuspolusta</a:t>
            </a:r>
          </a:p>
        </p:txBody>
      </p:sp>
      <p:sp>
        <p:nvSpPr>
          <p:cNvPr id="5" name="Tekstiruutu 4"/>
          <p:cNvSpPr txBox="1"/>
          <p:nvPr/>
        </p:nvSpPr>
        <p:spPr>
          <a:xfrm>
            <a:off x="568036" y="1316183"/>
            <a:ext cx="5167747" cy="3539430"/>
          </a:xfrm>
          <a:prstGeom prst="rect">
            <a:avLst/>
          </a:prstGeom>
          <a:noFill/>
        </p:spPr>
        <p:txBody>
          <a:bodyPr wrap="square" rtlCol="0">
            <a:spAutoFit/>
          </a:bodyPr>
          <a:lstStyle/>
          <a:p>
            <a:pPr marL="457200" indent="-457200">
              <a:buFont typeface="Arial" charset="0"/>
              <a:buChar char="•"/>
            </a:pPr>
            <a:r>
              <a:rPr lang="fi-FI" sz="1600" dirty="0">
                <a:solidFill>
                  <a:prstClr val="black"/>
                </a:solidFill>
              </a:rPr>
              <a:t>Useat vangin kokemuspolun haasteet liittyvät tiedon puutteeseen. Epätietoisuus tuottaa negatiivisia kokemuksia, pelkoa ja turhautumista. Haasteiden ollessa </a:t>
            </a:r>
            <a:r>
              <a:rPr lang="fi-FI" sz="1600" b="1" dirty="0">
                <a:solidFill>
                  <a:prstClr val="black"/>
                </a:solidFill>
              </a:rPr>
              <a:t>viestinnällisiä</a:t>
            </a:r>
            <a:r>
              <a:rPr lang="fi-FI" sz="1600" dirty="0">
                <a:solidFill>
                  <a:prstClr val="black"/>
                </a:solidFill>
              </a:rPr>
              <a:t>, niitä on mahdollista ratkaista jo ennen uuden vankilan syntyä.</a:t>
            </a:r>
          </a:p>
          <a:p>
            <a:pPr marL="914400" lvl="1" indent="-457200">
              <a:buFont typeface="Arial" charset="0"/>
              <a:buChar char="•"/>
            </a:pPr>
            <a:r>
              <a:rPr lang="fi-FI" sz="1600" dirty="0">
                <a:solidFill>
                  <a:prstClr val="black"/>
                </a:solidFill>
              </a:rPr>
              <a:t>Kun viestinnällistä materiaalia työstetään, samalla sanoitetaan toimintatapoja, joita on mahdollista myös tarkastella ja täsmentää tässä yhteydessä.</a:t>
            </a:r>
          </a:p>
          <a:p>
            <a:pPr marL="457200" indent="-457200">
              <a:buFont typeface="Arial" charset="0"/>
              <a:buChar char="•"/>
            </a:pPr>
            <a:endParaRPr lang="fi-FI" sz="1600" dirty="0">
              <a:solidFill>
                <a:prstClr val="black"/>
              </a:solidFill>
            </a:endParaRPr>
          </a:p>
          <a:p>
            <a:pPr marL="457200" indent="-457200">
              <a:buFont typeface="Arial" charset="0"/>
              <a:buChar char="•"/>
            </a:pPr>
            <a:r>
              <a:rPr lang="fi-FI" sz="1600" b="1" dirty="0">
                <a:solidFill>
                  <a:prstClr val="black"/>
                </a:solidFill>
              </a:rPr>
              <a:t>Perehdytykseen</a:t>
            </a:r>
            <a:r>
              <a:rPr lang="fi-FI" sz="1600" dirty="0">
                <a:solidFill>
                  <a:prstClr val="black"/>
                </a:solidFill>
              </a:rPr>
              <a:t> ja </a:t>
            </a:r>
            <a:r>
              <a:rPr lang="fi-FI" sz="1600" b="1" dirty="0">
                <a:solidFill>
                  <a:prstClr val="black"/>
                </a:solidFill>
              </a:rPr>
              <a:t>keskusteluihin</a:t>
            </a:r>
            <a:r>
              <a:rPr lang="fi-FI" sz="1600" dirty="0">
                <a:solidFill>
                  <a:prstClr val="black"/>
                </a:solidFill>
              </a:rPr>
              <a:t> vangin kanssa tulisi varata riittävästi aikaa. Olennaisten tietojen tulisi tulla henkilökunnalta, ei muilta vangeilta. Myös palvelunohjaus edellyttää riittäviä keskusteluja.</a:t>
            </a:r>
          </a:p>
        </p:txBody>
      </p:sp>
      <p:sp>
        <p:nvSpPr>
          <p:cNvPr id="6" name="Tekstiruutu 5"/>
          <p:cNvSpPr txBox="1"/>
          <p:nvPr/>
        </p:nvSpPr>
        <p:spPr>
          <a:xfrm>
            <a:off x="6206838" y="1316183"/>
            <a:ext cx="5347856" cy="3539430"/>
          </a:xfrm>
          <a:prstGeom prst="rect">
            <a:avLst/>
          </a:prstGeom>
          <a:noFill/>
        </p:spPr>
        <p:txBody>
          <a:bodyPr wrap="square" rtlCol="0">
            <a:spAutoFit/>
          </a:bodyPr>
          <a:lstStyle/>
          <a:p>
            <a:pPr marL="457200" indent="-457200">
              <a:buFont typeface="Arial" charset="0"/>
              <a:buChar char="•"/>
            </a:pPr>
            <a:r>
              <a:rPr lang="fi-FI" sz="1600" b="1" dirty="0">
                <a:solidFill>
                  <a:prstClr val="black"/>
                </a:solidFill>
              </a:rPr>
              <a:t>Vankien sijoittaminen </a:t>
            </a:r>
            <a:r>
              <a:rPr lang="fi-FI" sz="1600" dirty="0">
                <a:solidFill>
                  <a:prstClr val="black"/>
                </a:solidFill>
              </a:rPr>
              <a:t>osastoille: sakkovankeja ei tulisi olla samalla osastolla pidempiä vankeusrangaistuksia suorittavien vankien kanssa. Asennoituminen rangaistusaikaan eroaa usein radikaalisti ja vaarana on heikentää kaikkien motivaatiota. Toiminnan fokus on myös hyvin erilainen, sakkovangeilla pitkälti vapautumiseen valmistautumista.</a:t>
            </a:r>
          </a:p>
          <a:p>
            <a:pPr marL="457200" indent="-457200">
              <a:buFont typeface="Arial" charset="0"/>
              <a:buChar char="•"/>
            </a:pPr>
            <a:endParaRPr lang="fi-FI" sz="1600" dirty="0">
              <a:solidFill>
                <a:prstClr val="black"/>
              </a:solidFill>
            </a:endParaRPr>
          </a:p>
          <a:p>
            <a:pPr marL="457200" indent="-457200">
              <a:buFont typeface="Arial" charset="0"/>
              <a:buChar char="•"/>
            </a:pPr>
            <a:r>
              <a:rPr lang="fi-FI" sz="1600" b="1" dirty="0">
                <a:solidFill>
                  <a:prstClr val="black"/>
                </a:solidFill>
              </a:rPr>
              <a:t>Tilaratkaisuihin</a:t>
            </a:r>
            <a:r>
              <a:rPr lang="fi-FI" sz="1600" dirty="0">
                <a:solidFill>
                  <a:prstClr val="black"/>
                </a:solidFill>
              </a:rPr>
              <a:t> nousi muutama konkreettinen huomio:</a:t>
            </a:r>
          </a:p>
          <a:p>
            <a:pPr marL="914400" lvl="1" indent="-457200">
              <a:buFont typeface="Arial" charset="0"/>
              <a:buChar char="•"/>
            </a:pPr>
            <a:r>
              <a:rPr lang="fi-FI" sz="1600" dirty="0">
                <a:solidFill>
                  <a:prstClr val="black"/>
                </a:solidFill>
              </a:rPr>
              <a:t>Vankilassa tulisi olla erilliset sisäänkäynnit vangeille ja muille vankilassa kävijöille (kuten läheisille, huom. lapset).</a:t>
            </a:r>
          </a:p>
          <a:p>
            <a:pPr marL="914400" lvl="1" indent="-457200">
              <a:buFont typeface="Arial" charset="0"/>
              <a:buChar char="•"/>
            </a:pPr>
            <a:r>
              <a:rPr lang="fi-FI" sz="1600" dirty="0">
                <a:solidFill>
                  <a:prstClr val="black"/>
                </a:solidFill>
              </a:rPr>
              <a:t>Matkasellien yhteydessä tarvitaan myös pieni keittiö. </a:t>
            </a:r>
          </a:p>
        </p:txBody>
      </p:sp>
    </p:spTree>
    <p:extLst>
      <p:ext uri="{BB962C8B-B14F-4D97-AF65-F5344CB8AC3E}">
        <p14:creationId xmlns:p14="http://schemas.microsoft.com/office/powerpoint/2010/main" val="526102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Kulmayhdysviiva 3"/>
          <p:cNvCxnSpPr/>
          <p:nvPr/>
        </p:nvCxnSpPr>
        <p:spPr>
          <a:xfrm flipV="1">
            <a:off x="10010548" y="1395168"/>
            <a:ext cx="2181452" cy="1680071"/>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 name="Kulmayhdysviiva 4"/>
          <p:cNvCxnSpPr/>
          <p:nvPr/>
        </p:nvCxnSpPr>
        <p:spPr>
          <a:xfrm>
            <a:off x="3144" y="2916991"/>
            <a:ext cx="3075222" cy="1246447"/>
          </a:xfrm>
          <a:prstGeom prst="bentConnector3">
            <a:avLst>
              <a:gd name="adj1" fmla="val 26276"/>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6" name="Kuva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10137159" y="1876761"/>
            <a:ext cx="553403" cy="1174767"/>
          </a:xfrm>
          <a:prstGeom prst="rect">
            <a:avLst/>
          </a:prstGeom>
        </p:spPr>
      </p:pic>
      <p:pic>
        <p:nvPicPr>
          <p:cNvPr id="8" name="Kuva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78278" y="4062156"/>
            <a:ext cx="299027" cy="599313"/>
          </a:xfrm>
          <a:prstGeom prst="rect">
            <a:avLst/>
          </a:prstGeom>
        </p:spPr>
      </p:pic>
      <p:pic>
        <p:nvPicPr>
          <p:cNvPr id="9" name="Kuva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31243" y="4641113"/>
            <a:ext cx="378707" cy="291612"/>
          </a:xfrm>
          <a:prstGeom prst="rect">
            <a:avLst/>
          </a:prstGeom>
        </p:spPr>
      </p:pic>
      <p:pic>
        <p:nvPicPr>
          <p:cNvPr id="10" name="Kuva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28374" y="219847"/>
            <a:ext cx="378707" cy="291612"/>
          </a:xfrm>
          <a:prstGeom prst="rect">
            <a:avLst/>
          </a:prstGeom>
        </p:spPr>
      </p:pic>
      <p:pic>
        <p:nvPicPr>
          <p:cNvPr id="11" name="Kuva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20695" y="3187924"/>
            <a:ext cx="555266" cy="790115"/>
          </a:xfrm>
          <a:prstGeom prst="rect">
            <a:avLst/>
          </a:prstGeom>
        </p:spPr>
      </p:pic>
      <p:pic>
        <p:nvPicPr>
          <p:cNvPr id="12" name="Kuva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10146" y="4574001"/>
            <a:ext cx="707807" cy="279147"/>
          </a:xfrm>
          <a:prstGeom prst="rect">
            <a:avLst/>
          </a:prstGeom>
        </p:spPr>
      </p:pic>
      <p:pic>
        <p:nvPicPr>
          <p:cNvPr id="13" name="Kuva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55317" y="3610075"/>
            <a:ext cx="534665" cy="108509"/>
          </a:xfrm>
          <a:prstGeom prst="rect">
            <a:avLst/>
          </a:prstGeom>
        </p:spPr>
      </p:pic>
      <p:pic>
        <p:nvPicPr>
          <p:cNvPr id="15" name="Kuva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69541" y="1150564"/>
            <a:ext cx="403898" cy="744022"/>
          </a:xfrm>
          <a:prstGeom prst="rect">
            <a:avLst/>
          </a:prstGeom>
        </p:spPr>
      </p:pic>
      <p:pic>
        <p:nvPicPr>
          <p:cNvPr id="16" name="Kuva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50834" y="1793836"/>
            <a:ext cx="378707" cy="291612"/>
          </a:xfrm>
          <a:prstGeom prst="rect">
            <a:avLst/>
          </a:prstGeom>
        </p:spPr>
      </p:pic>
      <p:pic>
        <p:nvPicPr>
          <p:cNvPr id="17" name="Kuva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3333" y="577891"/>
            <a:ext cx="1237907" cy="533449"/>
          </a:xfrm>
          <a:prstGeom prst="rect">
            <a:avLst/>
          </a:prstGeom>
        </p:spPr>
      </p:pic>
      <p:pic>
        <p:nvPicPr>
          <p:cNvPr id="19" name="Kuva 1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703337" y="996586"/>
            <a:ext cx="484199" cy="688991"/>
          </a:xfrm>
          <a:prstGeom prst="rect">
            <a:avLst/>
          </a:prstGeom>
        </p:spPr>
      </p:pic>
      <p:pic>
        <p:nvPicPr>
          <p:cNvPr id="20" name="Kuva 1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18548" y="3365477"/>
            <a:ext cx="389607" cy="717699"/>
          </a:xfrm>
          <a:prstGeom prst="rect">
            <a:avLst/>
          </a:prstGeom>
        </p:spPr>
      </p:pic>
      <p:pic>
        <p:nvPicPr>
          <p:cNvPr id="23" name="Kuva 2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196229" y="564894"/>
            <a:ext cx="534665" cy="760802"/>
          </a:xfrm>
          <a:prstGeom prst="rect">
            <a:avLst/>
          </a:prstGeom>
        </p:spPr>
      </p:pic>
      <p:pic>
        <p:nvPicPr>
          <p:cNvPr id="24" name="Kuva 2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71027" y="1894586"/>
            <a:ext cx="349513" cy="700497"/>
          </a:xfrm>
          <a:prstGeom prst="rect">
            <a:avLst/>
          </a:prstGeom>
        </p:spPr>
      </p:pic>
      <p:pic>
        <p:nvPicPr>
          <p:cNvPr id="25" name="Kuva 2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44074" y="2531334"/>
            <a:ext cx="985014" cy="882788"/>
          </a:xfrm>
          <a:prstGeom prst="rect">
            <a:avLst/>
          </a:prstGeom>
        </p:spPr>
      </p:pic>
      <p:pic>
        <p:nvPicPr>
          <p:cNvPr id="26" name="Kuva 2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637954" y="3660035"/>
            <a:ext cx="1234518" cy="583404"/>
          </a:xfrm>
          <a:prstGeom prst="rect">
            <a:avLst/>
          </a:prstGeom>
        </p:spPr>
      </p:pic>
      <p:pic>
        <p:nvPicPr>
          <p:cNvPr id="27" name="Kuva 26"/>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675769" y="1713498"/>
            <a:ext cx="1234518" cy="583404"/>
          </a:xfrm>
          <a:prstGeom prst="rect">
            <a:avLst/>
          </a:prstGeom>
        </p:spPr>
      </p:pic>
      <p:pic>
        <p:nvPicPr>
          <p:cNvPr id="28" name="Kuva 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493765" y="715883"/>
            <a:ext cx="378707" cy="291612"/>
          </a:xfrm>
          <a:prstGeom prst="rect">
            <a:avLst/>
          </a:prstGeom>
        </p:spPr>
      </p:pic>
      <p:pic>
        <p:nvPicPr>
          <p:cNvPr id="29" name="Kuva 28"/>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227824" y="926974"/>
            <a:ext cx="908450" cy="184366"/>
          </a:xfrm>
          <a:prstGeom prst="rect">
            <a:avLst/>
          </a:prstGeom>
        </p:spPr>
      </p:pic>
      <p:pic>
        <p:nvPicPr>
          <p:cNvPr id="30" name="Kuva 2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067850" y="3978039"/>
            <a:ext cx="450356" cy="346784"/>
          </a:xfrm>
          <a:prstGeom prst="rect">
            <a:avLst/>
          </a:prstGeom>
        </p:spPr>
      </p:pic>
      <p:pic>
        <p:nvPicPr>
          <p:cNvPr id="31" name="Kuva 3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333605" y="2559518"/>
            <a:ext cx="349513" cy="700497"/>
          </a:xfrm>
          <a:prstGeom prst="rect">
            <a:avLst/>
          </a:prstGeom>
        </p:spPr>
      </p:pic>
      <p:pic>
        <p:nvPicPr>
          <p:cNvPr id="32" name="Kuva 3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67284" y="2965605"/>
            <a:ext cx="1267548" cy="1277833"/>
          </a:xfrm>
          <a:prstGeom prst="rect">
            <a:avLst/>
          </a:prstGeom>
        </p:spPr>
      </p:pic>
      <p:pic>
        <p:nvPicPr>
          <p:cNvPr id="33" name="Picture 1"/>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rot="5400000">
            <a:off x="5365453" y="1120882"/>
            <a:ext cx="3350714" cy="2225474"/>
          </a:xfrm>
          <a:prstGeom prst="roundRect">
            <a:avLst/>
          </a:prstGeom>
          <a:ln w="76200">
            <a:solidFill>
              <a:schemeClr val="bg1"/>
            </a:solidFill>
          </a:ln>
        </p:spPr>
      </p:pic>
      <p:pic>
        <p:nvPicPr>
          <p:cNvPr id="34" name="Picture 3"/>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3063437" y="2813760"/>
            <a:ext cx="3297954" cy="2190432"/>
          </a:xfrm>
          <a:prstGeom prst="roundRect">
            <a:avLst/>
          </a:prstGeom>
          <a:ln w="76200">
            <a:solidFill>
              <a:schemeClr val="bg1"/>
            </a:solidFill>
          </a:ln>
        </p:spPr>
      </p:pic>
      <p:pic>
        <p:nvPicPr>
          <p:cNvPr id="35" name="Picture 1"/>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066666" y="2750037"/>
            <a:ext cx="2943882" cy="1962588"/>
          </a:xfrm>
          <a:prstGeom prst="roundRect">
            <a:avLst/>
          </a:prstGeom>
          <a:ln w="76200">
            <a:solidFill>
              <a:schemeClr val="bg1"/>
            </a:solidFill>
          </a:ln>
        </p:spPr>
      </p:pic>
      <p:sp>
        <p:nvSpPr>
          <p:cNvPr id="37" name="Pyöristetty suorakulmio 36"/>
          <p:cNvSpPr/>
          <p:nvPr/>
        </p:nvSpPr>
        <p:spPr>
          <a:xfrm>
            <a:off x="2407969" y="357259"/>
            <a:ext cx="3246089" cy="27542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b="1" dirty="0">
                <a:solidFill>
                  <a:schemeClr val="tx1"/>
                </a:solidFill>
              </a:rPr>
              <a:t>CUSTOMER JOURNEY MAP</a:t>
            </a:r>
          </a:p>
          <a:p>
            <a:pPr algn="ctr"/>
            <a:endParaRPr lang="fi-FI" sz="2800" b="1" dirty="0">
              <a:solidFill>
                <a:schemeClr val="tx1"/>
              </a:solidFill>
            </a:endParaRPr>
          </a:p>
          <a:p>
            <a:pPr algn="ctr"/>
            <a:r>
              <a:rPr lang="fi-FI" sz="2800" b="1" dirty="0">
                <a:solidFill>
                  <a:schemeClr val="tx1"/>
                </a:solidFill>
              </a:rPr>
              <a:t>TAVOITETILAN</a:t>
            </a:r>
            <a:r>
              <a:rPr lang="fi-FI" sz="2800" dirty="0">
                <a:solidFill>
                  <a:schemeClr val="tx1"/>
                </a:solidFill>
              </a:rPr>
              <a:t> kuvaus:</a:t>
            </a:r>
          </a:p>
          <a:p>
            <a:pPr algn="ctr"/>
            <a:r>
              <a:rPr lang="fi-FI" sz="2400" dirty="0">
                <a:solidFill>
                  <a:schemeClr val="tx1"/>
                </a:solidFill>
              </a:rPr>
              <a:t>Vangin kokemuspolku, </a:t>
            </a:r>
            <a:br>
              <a:rPr lang="fi-FI" sz="2400" dirty="0">
                <a:solidFill>
                  <a:schemeClr val="tx1"/>
                </a:solidFill>
              </a:rPr>
            </a:br>
            <a:r>
              <a:rPr lang="fi-FI" sz="2400" dirty="0">
                <a:solidFill>
                  <a:schemeClr val="tx1"/>
                </a:solidFill>
              </a:rPr>
              <a:t>tulovaihe</a:t>
            </a:r>
          </a:p>
        </p:txBody>
      </p:sp>
      <p:sp>
        <p:nvSpPr>
          <p:cNvPr id="40" name="Tekstiruutu 39"/>
          <p:cNvSpPr txBox="1"/>
          <p:nvPr/>
        </p:nvSpPr>
        <p:spPr>
          <a:xfrm>
            <a:off x="314620" y="5554034"/>
            <a:ext cx="3796146" cy="369332"/>
          </a:xfrm>
          <a:prstGeom prst="rect">
            <a:avLst/>
          </a:prstGeom>
          <a:noFill/>
        </p:spPr>
        <p:txBody>
          <a:bodyPr wrap="square" rtlCol="0">
            <a:spAutoFit/>
          </a:bodyPr>
          <a:lstStyle/>
          <a:p>
            <a:r>
              <a:rPr lang="fi-FI" dirty="0"/>
              <a:t>Tavoitetilan kuvaus: marraskuu 2017</a:t>
            </a:r>
          </a:p>
        </p:txBody>
      </p:sp>
    </p:spTree>
    <p:extLst>
      <p:ext uri="{BB962C8B-B14F-4D97-AF65-F5344CB8AC3E}">
        <p14:creationId xmlns:p14="http://schemas.microsoft.com/office/powerpoint/2010/main" val="3789321493"/>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a:off x="26505" y="-26504"/>
            <a:ext cx="12192000" cy="5257800"/>
          </a:xfrm>
          <a:prstGeom prst="rect">
            <a:avLst/>
          </a:prstGeom>
          <a:effectLst>
            <a:outerShdw blurRad="50800" dist="38100" dir="5400000" algn="t" rotWithShape="0">
              <a:prstClr val="black">
                <a:alpha val="40000"/>
              </a:prstClr>
            </a:outerShdw>
          </a:effectLst>
        </p:spPr>
      </p:pic>
      <p:sp>
        <p:nvSpPr>
          <p:cNvPr id="82" name="Pyöristetty suorakulmio 81"/>
          <p:cNvSpPr/>
          <p:nvPr/>
        </p:nvSpPr>
        <p:spPr>
          <a:xfrm>
            <a:off x="6649561" y="2520188"/>
            <a:ext cx="2589854" cy="18554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5" name="Kulmayhdysviiva 4"/>
          <p:cNvCxnSpPr/>
          <p:nvPr/>
        </p:nvCxnSpPr>
        <p:spPr>
          <a:xfrm flipV="1">
            <a:off x="235316" y="2103417"/>
            <a:ext cx="6050244" cy="1058691"/>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6" name="Kuva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93392" y="212163"/>
            <a:ext cx="642410" cy="344515"/>
          </a:xfrm>
          <a:prstGeom prst="rect">
            <a:avLst/>
          </a:prstGeom>
        </p:spPr>
      </p:pic>
      <p:cxnSp>
        <p:nvCxnSpPr>
          <p:cNvPr id="9" name="Kulmayhdysviiva 8"/>
          <p:cNvCxnSpPr/>
          <p:nvPr/>
        </p:nvCxnSpPr>
        <p:spPr>
          <a:xfrm>
            <a:off x="7633928" y="2520188"/>
            <a:ext cx="2451525" cy="1300988"/>
          </a:xfrm>
          <a:prstGeom prst="bentConnector3">
            <a:avLst>
              <a:gd name="adj1" fmla="val 35945"/>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0" name="Kulmayhdysviiva 9"/>
          <p:cNvCxnSpPr/>
          <p:nvPr/>
        </p:nvCxnSpPr>
        <p:spPr>
          <a:xfrm flipV="1">
            <a:off x="712507" y="2083080"/>
            <a:ext cx="2023395" cy="1102594"/>
          </a:xfrm>
          <a:prstGeom prst="bentConnector3">
            <a:avLst>
              <a:gd name="adj1" fmla="val 37306"/>
            </a:avLst>
          </a:prstGeom>
          <a:ln w="1016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2" name="Kulmayhdysviiva 11"/>
          <p:cNvCxnSpPr/>
          <p:nvPr/>
        </p:nvCxnSpPr>
        <p:spPr>
          <a:xfrm rot="5400000" flipH="1" flipV="1">
            <a:off x="-308373" y="1568191"/>
            <a:ext cx="2223076" cy="1123707"/>
          </a:xfrm>
          <a:prstGeom prst="bentConnector3">
            <a:avLst>
              <a:gd name="adj1" fmla="val 50000"/>
            </a:avLst>
          </a:prstGeom>
          <a:ln w="101600">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3" name="Kulmayhdysviiva 12"/>
          <p:cNvCxnSpPr/>
          <p:nvPr/>
        </p:nvCxnSpPr>
        <p:spPr>
          <a:xfrm>
            <a:off x="1362446" y="1050587"/>
            <a:ext cx="3312296" cy="1032493"/>
          </a:xfrm>
          <a:prstGeom prst="bentConnector3">
            <a:avLst>
              <a:gd name="adj1" fmla="val 41832"/>
            </a:avLst>
          </a:prstGeom>
          <a:ln w="10160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4" name="Kuva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9255" y="1827735"/>
            <a:ext cx="1234518" cy="583404"/>
          </a:xfrm>
          <a:prstGeom prst="rect">
            <a:avLst/>
          </a:prstGeom>
        </p:spPr>
      </p:pic>
      <p:pic>
        <p:nvPicPr>
          <p:cNvPr id="16" name="Kuva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42163" y="967617"/>
            <a:ext cx="284864" cy="524750"/>
          </a:xfrm>
          <a:prstGeom prst="rect">
            <a:avLst/>
          </a:prstGeom>
        </p:spPr>
      </p:pic>
      <p:pic>
        <p:nvPicPr>
          <p:cNvPr id="17" name="Kuva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60800" y="333272"/>
            <a:ext cx="1136886" cy="606682"/>
          </a:xfrm>
          <a:prstGeom prst="rect">
            <a:avLst/>
          </a:prstGeom>
        </p:spPr>
      </p:pic>
      <p:pic>
        <p:nvPicPr>
          <p:cNvPr id="18" name="Kuva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51058" y="1552707"/>
            <a:ext cx="483243" cy="190583"/>
          </a:xfrm>
          <a:prstGeom prst="rect">
            <a:avLst/>
          </a:prstGeom>
        </p:spPr>
      </p:pic>
      <p:cxnSp>
        <p:nvCxnSpPr>
          <p:cNvPr id="20" name="Kulmayhdysviiva 19"/>
          <p:cNvCxnSpPr/>
          <p:nvPr/>
        </p:nvCxnSpPr>
        <p:spPr>
          <a:xfrm rot="16200000" flipV="1">
            <a:off x="1271503" y="3333308"/>
            <a:ext cx="1843548" cy="1427720"/>
          </a:xfrm>
          <a:prstGeom prst="bentConnector3">
            <a:avLst>
              <a:gd name="adj1" fmla="val 50000"/>
            </a:avLst>
          </a:prstGeom>
          <a:ln w="101600">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21" name="Kuva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239" y="3159384"/>
            <a:ext cx="1447478" cy="772924"/>
          </a:xfrm>
          <a:prstGeom prst="rect">
            <a:avLst/>
          </a:prstGeom>
        </p:spPr>
      </p:pic>
      <p:cxnSp>
        <p:nvCxnSpPr>
          <p:cNvPr id="22" name="Kulmayhdysviiva 21"/>
          <p:cNvCxnSpPr/>
          <p:nvPr/>
        </p:nvCxnSpPr>
        <p:spPr>
          <a:xfrm rot="10800000">
            <a:off x="240474" y="3183151"/>
            <a:ext cx="2711144" cy="1760355"/>
          </a:xfrm>
          <a:prstGeom prst="bentConnector3">
            <a:avLst>
              <a:gd name="adj1" fmla="val 99858"/>
            </a:avLst>
          </a:prstGeom>
          <a:ln w="101600">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23" name="Kuva 2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7314" y="4172220"/>
            <a:ext cx="1258732" cy="671704"/>
          </a:xfrm>
          <a:prstGeom prst="rect">
            <a:avLst/>
          </a:prstGeom>
        </p:spPr>
      </p:pic>
      <p:pic>
        <p:nvPicPr>
          <p:cNvPr id="24" name="Kuva 2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415442" y="4235883"/>
            <a:ext cx="328610" cy="605334"/>
          </a:xfrm>
          <a:prstGeom prst="rect">
            <a:avLst/>
          </a:prstGeom>
        </p:spPr>
      </p:pic>
      <p:pic>
        <p:nvPicPr>
          <p:cNvPr id="25" name="Kuva 2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52851" y="4055584"/>
            <a:ext cx="534665" cy="108509"/>
          </a:xfrm>
          <a:prstGeom prst="rect">
            <a:avLst/>
          </a:prstGeom>
        </p:spPr>
      </p:pic>
      <p:pic>
        <p:nvPicPr>
          <p:cNvPr id="26" name="Kuva 2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529702" y="3292454"/>
            <a:ext cx="1224958" cy="654014"/>
          </a:xfrm>
          <a:prstGeom prst="rect">
            <a:avLst/>
          </a:prstGeom>
        </p:spPr>
      </p:pic>
      <p:pic>
        <p:nvPicPr>
          <p:cNvPr id="27" name="Kuva 2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923152" y="4795577"/>
            <a:ext cx="378707" cy="291612"/>
          </a:xfrm>
          <a:prstGeom prst="rect">
            <a:avLst/>
          </a:prstGeom>
        </p:spPr>
      </p:pic>
      <p:pic>
        <p:nvPicPr>
          <p:cNvPr id="28" name="Kuva 2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285560" y="188871"/>
            <a:ext cx="378707" cy="291612"/>
          </a:xfrm>
          <a:prstGeom prst="rect">
            <a:avLst/>
          </a:prstGeom>
        </p:spPr>
      </p:pic>
      <p:pic>
        <p:nvPicPr>
          <p:cNvPr id="29" name="Kuva 28"/>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05553" y="494064"/>
            <a:ext cx="328405" cy="467304"/>
          </a:xfrm>
          <a:prstGeom prst="rect">
            <a:avLst/>
          </a:prstGeom>
        </p:spPr>
      </p:pic>
      <p:pic>
        <p:nvPicPr>
          <p:cNvPr id="30" name="Kuva 29"/>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20621" y="227909"/>
            <a:ext cx="521706" cy="742361"/>
          </a:xfrm>
          <a:prstGeom prst="rect">
            <a:avLst/>
          </a:prstGeom>
        </p:spPr>
      </p:pic>
      <p:pic>
        <p:nvPicPr>
          <p:cNvPr id="33" name="Kuva 3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555317" y="3610075"/>
            <a:ext cx="534665" cy="108509"/>
          </a:xfrm>
          <a:prstGeom prst="rect">
            <a:avLst/>
          </a:prstGeom>
        </p:spPr>
      </p:pic>
      <p:pic>
        <p:nvPicPr>
          <p:cNvPr id="34" name="Kuva 33"/>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487384" y="1492641"/>
            <a:ext cx="397479" cy="156759"/>
          </a:xfrm>
          <a:prstGeom prst="rect">
            <a:avLst/>
          </a:prstGeom>
        </p:spPr>
      </p:pic>
      <p:pic>
        <p:nvPicPr>
          <p:cNvPr id="35" name="Kuva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27495" y="212163"/>
            <a:ext cx="642410" cy="344515"/>
          </a:xfrm>
          <a:prstGeom prst="rect">
            <a:avLst/>
          </a:prstGeom>
        </p:spPr>
      </p:pic>
      <p:cxnSp>
        <p:nvCxnSpPr>
          <p:cNvPr id="36" name="Kulmayhdysviiva 35"/>
          <p:cNvCxnSpPr/>
          <p:nvPr/>
        </p:nvCxnSpPr>
        <p:spPr>
          <a:xfrm>
            <a:off x="11277919" y="3386384"/>
            <a:ext cx="2451525" cy="1300988"/>
          </a:xfrm>
          <a:prstGeom prst="bentConnector3">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37" name="Kuva 36"/>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80493" y="2382681"/>
            <a:ext cx="1224958" cy="654014"/>
          </a:xfrm>
          <a:prstGeom prst="rect">
            <a:avLst/>
          </a:prstGeom>
        </p:spPr>
      </p:pic>
      <p:pic>
        <p:nvPicPr>
          <p:cNvPr id="38" name="Kuva 3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505" y="1096534"/>
            <a:ext cx="1447478" cy="772924"/>
          </a:xfrm>
          <a:prstGeom prst="rect">
            <a:avLst/>
          </a:prstGeom>
        </p:spPr>
      </p:pic>
      <p:pic>
        <p:nvPicPr>
          <p:cNvPr id="39" name="Kuva 3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50356" y="4267815"/>
            <a:ext cx="1234518" cy="583404"/>
          </a:xfrm>
          <a:prstGeom prst="rect">
            <a:avLst/>
          </a:prstGeom>
        </p:spPr>
      </p:pic>
      <p:pic>
        <p:nvPicPr>
          <p:cNvPr id="40" name="Kuva 3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872794" y="4550620"/>
            <a:ext cx="934981" cy="441851"/>
          </a:xfrm>
          <a:prstGeom prst="rect">
            <a:avLst/>
          </a:prstGeom>
        </p:spPr>
      </p:pic>
      <p:pic>
        <p:nvPicPr>
          <p:cNvPr id="41" name="Kuva 40"/>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335005" y="963448"/>
            <a:ext cx="265220" cy="531556"/>
          </a:xfrm>
          <a:prstGeom prst="rect">
            <a:avLst/>
          </a:prstGeom>
        </p:spPr>
      </p:pic>
      <p:pic>
        <p:nvPicPr>
          <p:cNvPr id="42" name="Kuva 4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198412" y="3648508"/>
            <a:ext cx="265220" cy="531556"/>
          </a:xfrm>
          <a:prstGeom prst="rect">
            <a:avLst/>
          </a:prstGeom>
        </p:spPr>
      </p:pic>
      <p:pic>
        <p:nvPicPr>
          <p:cNvPr id="44" name="Kuva 4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51469" y="3643896"/>
            <a:ext cx="328610" cy="605334"/>
          </a:xfrm>
          <a:prstGeom prst="rect">
            <a:avLst/>
          </a:prstGeom>
        </p:spPr>
      </p:pic>
      <p:pic>
        <p:nvPicPr>
          <p:cNvPr id="45" name="Kuva 44"/>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634812" y="103118"/>
            <a:ext cx="379990" cy="540706"/>
          </a:xfrm>
          <a:prstGeom prst="rect">
            <a:avLst/>
          </a:prstGeom>
        </p:spPr>
      </p:pic>
      <p:pic>
        <p:nvPicPr>
          <p:cNvPr id="46" name="Kuva 4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966286" y="1084644"/>
            <a:ext cx="378707" cy="291612"/>
          </a:xfrm>
          <a:prstGeom prst="rect">
            <a:avLst/>
          </a:prstGeom>
        </p:spPr>
      </p:pic>
      <p:pic>
        <p:nvPicPr>
          <p:cNvPr id="47" name="Kuva 4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699040" y="3483201"/>
            <a:ext cx="378707" cy="291612"/>
          </a:xfrm>
          <a:prstGeom prst="rect">
            <a:avLst/>
          </a:prstGeom>
        </p:spPr>
      </p:pic>
      <p:pic>
        <p:nvPicPr>
          <p:cNvPr id="49" name="Kuva 48"/>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836178" y="4229388"/>
            <a:ext cx="655651" cy="133063"/>
          </a:xfrm>
          <a:prstGeom prst="rect">
            <a:avLst/>
          </a:prstGeom>
        </p:spPr>
      </p:pic>
      <p:pic>
        <p:nvPicPr>
          <p:cNvPr id="51" name="Kuva 5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7970" y="4826511"/>
            <a:ext cx="642410" cy="344515"/>
          </a:xfrm>
          <a:prstGeom prst="rect">
            <a:avLst/>
          </a:prstGeom>
        </p:spPr>
      </p:pic>
      <p:pic>
        <p:nvPicPr>
          <p:cNvPr id="52" name="Picture 3"/>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5770487" y="1097032"/>
            <a:ext cx="2193250" cy="1644937"/>
          </a:xfrm>
          <a:prstGeom prst="roundRect">
            <a:avLst/>
          </a:prstGeom>
          <a:solidFill>
            <a:schemeClr val="bg1"/>
          </a:solidFill>
          <a:ln w="57150">
            <a:solidFill>
              <a:schemeClr val="bg1"/>
            </a:solidFill>
          </a:ln>
        </p:spPr>
      </p:pic>
      <p:pic>
        <p:nvPicPr>
          <p:cNvPr id="53" name="Picture 4"/>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9947412" y="3036360"/>
            <a:ext cx="1949401" cy="1462051"/>
          </a:xfrm>
          <a:prstGeom prst="roundRect">
            <a:avLst/>
          </a:prstGeom>
          <a:ln w="76200">
            <a:solidFill>
              <a:schemeClr val="bg1"/>
            </a:solidFill>
          </a:ln>
        </p:spPr>
      </p:pic>
      <p:pic>
        <p:nvPicPr>
          <p:cNvPr id="54" name="Kuva 53"/>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733600" y="4477671"/>
            <a:ext cx="510975" cy="727092"/>
          </a:xfrm>
          <a:prstGeom prst="rect">
            <a:avLst/>
          </a:prstGeom>
        </p:spPr>
      </p:pic>
      <p:pic>
        <p:nvPicPr>
          <p:cNvPr id="56" name="Kuva 55"/>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1322386" y="4125254"/>
            <a:ext cx="377316" cy="756220"/>
          </a:xfrm>
          <a:prstGeom prst="rect">
            <a:avLst/>
          </a:prstGeom>
        </p:spPr>
      </p:pic>
      <p:pic>
        <p:nvPicPr>
          <p:cNvPr id="57" name="Kuva 5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50428" y="4412693"/>
            <a:ext cx="642410" cy="344515"/>
          </a:xfrm>
          <a:prstGeom prst="rect">
            <a:avLst/>
          </a:prstGeom>
        </p:spPr>
      </p:pic>
      <p:pic>
        <p:nvPicPr>
          <p:cNvPr id="58" name="Kuva 5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89035" y="4412693"/>
            <a:ext cx="642410" cy="344515"/>
          </a:xfrm>
          <a:prstGeom prst="rect">
            <a:avLst/>
          </a:prstGeom>
        </p:spPr>
      </p:pic>
      <p:pic>
        <p:nvPicPr>
          <p:cNvPr id="59" name="Kuva 58"/>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9221706" y="4274467"/>
            <a:ext cx="476018" cy="677350"/>
          </a:xfrm>
          <a:prstGeom prst="rect">
            <a:avLst/>
          </a:prstGeom>
        </p:spPr>
      </p:pic>
      <p:pic>
        <p:nvPicPr>
          <p:cNvPr id="61" name="Kuva 60"/>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9122910" y="2741969"/>
            <a:ext cx="1216645" cy="1226516"/>
          </a:xfrm>
          <a:prstGeom prst="rect">
            <a:avLst/>
          </a:prstGeom>
        </p:spPr>
      </p:pic>
      <p:pic>
        <p:nvPicPr>
          <p:cNvPr id="62" name="Kuva 61"/>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2452812" y="2167549"/>
            <a:ext cx="410015" cy="1080182"/>
          </a:xfrm>
          <a:prstGeom prst="rect">
            <a:avLst/>
          </a:prstGeom>
        </p:spPr>
      </p:pic>
      <p:sp>
        <p:nvSpPr>
          <p:cNvPr id="63" name="Suorakulmio 62"/>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Ennen vankilaan menoa</a:t>
            </a:r>
          </a:p>
        </p:txBody>
      </p:sp>
      <p:sp>
        <p:nvSpPr>
          <p:cNvPr id="65" name="Tekstiruutu 64"/>
          <p:cNvSpPr txBox="1"/>
          <p:nvPr/>
        </p:nvSpPr>
        <p:spPr>
          <a:xfrm>
            <a:off x="96210" y="102909"/>
            <a:ext cx="2540521" cy="646331"/>
          </a:xfrm>
          <a:prstGeom prst="rect">
            <a:avLst/>
          </a:prstGeom>
          <a:noFill/>
        </p:spPr>
        <p:txBody>
          <a:bodyPr wrap="square" rtlCol="0">
            <a:spAutoFit/>
          </a:bodyPr>
          <a:lstStyle/>
          <a:p>
            <a:r>
              <a:rPr lang="fi-FI" dirty="0"/>
              <a:t>Tavoitetila vangin</a:t>
            </a:r>
            <a:r>
              <a:rPr lang="fi-FI" baseline="0" dirty="0"/>
              <a:t> kokemuspolusta</a:t>
            </a:r>
            <a:endParaRPr lang="fi-FI" dirty="0"/>
          </a:p>
        </p:txBody>
      </p:sp>
      <p:sp>
        <p:nvSpPr>
          <p:cNvPr id="67" name="Kuvatekstipilvi 10"/>
          <p:cNvSpPr/>
          <p:nvPr/>
        </p:nvSpPr>
        <p:spPr>
          <a:xfrm>
            <a:off x="9667658" y="969481"/>
            <a:ext cx="2226128" cy="1476730"/>
          </a:xfrm>
          <a:prstGeom prst="cloudCallout">
            <a:avLst>
              <a:gd name="adj1" fmla="val -41673"/>
              <a:gd name="adj2" fmla="val 7051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schemeClr val="tx1"/>
                </a:solidFill>
              </a:rPr>
              <a:t>”Osasin ottaa mukaan oikeat ja tarvitsemani vaatteet ja tavarat, dokumentit, käteistä, yhteystiedot jne.”</a:t>
            </a:r>
            <a:endParaRPr lang="en-GB" sz="1200" dirty="0">
              <a:solidFill>
                <a:schemeClr val="tx1"/>
              </a:solidFill>
            </a:endParaRPr>
          </a:p>
        </p:txBody>
      </p:sp>
      <p:sp>
        <p:nvSpPr>
          <p:cNvPr id="71" name="Pyöristetty suorakulmio 70"/>
          <p:cNvSpPr/>
          <p:nvPr/>
        </p:nvSpPr>
        <p:spPr>
          <a:xfrm>
            <a:off x="3514561" y="492696"/>
            <a:ext cx="1905012" cy="27425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9" name="Kuva 6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697735" y="565888"/>
            <a:ext cx="1613923" cy="2535251"/>
          </a:xfrm>
          <a:prstGeom prst="rect">
            <a:avLst/>
          </a:prstGeom>
        </p:spPr>
      </p:pic>
      <p:sp>
        <p:nvSpPr>
          <p:cNvPr id="55" name="Kuvatekstipilvi 54"/>
          <p:cNvSpPr/>
          <p:nvPr/>
        </p:nvSpPr>
        <p:spPr>
          <a:xfrm>
            <a:off x="2818698" y="3431200"/>
            <a:ext cx="2654469" cy="1510594"/>
          </a:xfrm>
          <a:prstGeom prst="cloudCallout">
            <a:avLst>
              <a:gd name="adj1" fmla="val -45843"/>
              <a:gd name="adj2" fmla="val -100386"/>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fi-FI" sz="1200" dirty="0">
                <a:solidFill>
                  <a:schemeClr val="tx1"/>
                </a:solidFill>
              </a:rPr>
              <a:t>”Sain postitse siviiliin päätöksen tuomiosta. Sain myös tulo-ohjeet, miten valmistaudun ja mitä asioita hoitaa ennen vankilaa.”</a:t>
            </a:r>
            <a:endParaRPr lang="en-GB" sz="1200" dirty="0">
              <a:solidFill>
                <a:schemeClr val="tx1"/>
              </a:solidFill>
            </a:endParaRPr>
          </a:p>
        </p:txBody>
      </p:sp>
      <p:sp>
        <p:nvSpPr>
          <p:cNvPr id="73" name="Pyöristetty suorakulmio 72"/>
          <p:cNvSpPr/>
          <p:nvPr/>
        </p:nvSpPr>
        <p:spPr>
          <a:xfrm>
            <a:off x="5550812" y="758254"/>
            <a:ext cx="3295683" cy="2534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2" name="Kuva 71"/>
          <p:cNvPicPr>
            <a:picLocks noChangeAspect="1"/>
          </p:cNvPicPr>
          <p:nvPr/>
        </p:nvPicPr>
        <p:blipFill rotWithShape="1">
          <a:blip r:embed="rId29" cstate="print">
            <a:extLst>
              <a:ext uri="{28A0092B-C50C-407E-A947-70E740481C1C}">
                <a14:useLocalDpi xmlns:a14="http://schemas.microsoft.com/office/drawing/2010/main" val="0"/>
              </a:ext>
            </a:extLst>
          </a:blip>
          <a:srcRect l="7712" t="16128" r="5297" b="16547"/>
          <a:stretch/>
        </p:blipFill>
        <p:spPr>
          <a:xfrm>
            <a:off x="5643541" y="874869"/>
            <a:ext cx="3084880" cy="2281777"/>
          </a:xfrm>
          <a:prstGeom prst="rect">
            <a:avLst/>
          </a:prstGeom>
        </p:spPr>
      </p:pic>
      <p:sp>
        <p:nvSpPr>
          <p:cNvPr id="74" name="Tekstiruutu 73"/>
          <p:cNvSpPr txBox="1"/>
          <p:nvPr/>
        </p:nvSpPr>
        <p:spPr>
          <a:xfrm>
            <a:off x="2431249" y="5225043"/>
            <a:ext cx="4524781" cy="1384995"/>
          </a:xfrm>
          <a:prstGeom prst="rect">
            <a:avLst/>
          </a:prstGeom>
          <a:noFill/>
        </p:spPr>
        <p:txBody>
          <a:bodyPr wrap="square" rtlCol="0">
            <a:spAutoFit/>
          </a:bodyPr>
          <a:lstStyle/>
          <a:p>
            <a:r>
              <a:rPr lang="fi-FI" sz="1200" dirty="0"/>
              <a:t>Digitaalinen ja/tai painettu tulo-opas mm.</a:t>
            </a:r>
          </a:p>
          <a:p>
            <a:pPr marL="171450" indent="-171450">
              <a:buFontTx/>
              <a:buChar char="-"/>
            </a:pPr>
            <a:r>
              <a:rPr lang="fi-FI" sz="1200" dirty="0"/>
              <a:t>maksut (vuokra, sähkö, puhelin jne.)</a:t>
            </a:r>
          </a:p>
          <a:p>
            <a:pPr marL="171450" indent="-171450">
              <a:buFontTx/>
              <a:buChar char="-"/>
            </a:pPr>
            <a:r>
              <a:rPr lang="fi-FI" sz="1200" dirty="0"/>
              <a:t>osoitteenmuutos, Kela, tilitiedot</a:t>
            </a:r>
          </a:p>
          <a:p>
            <a:pPr marL="171450" indent="-171450">
              <a:buFontTx/>
              <a:buChar char="-"/>
            </a:pPr>
            <a:r>
              <a:rPr lang="fi-FI" sz="1200" dirty="0"/>
              <a:t>ohjeet, mitä vaatteita ja tavaroita saa ja kannattaa ottaa mukaan</a:t>
            </a:r>
          </a:p>
          <a:p>
            <a:pPr marL="171450" indent="-171450">
              <a:buFontTx/>
              <a:buChar char="-"/>
            </a:pPr>
            <a:r>
              <a:rPr lang="fi-FI" sz="1200" dirty="0"/>
              <a:t>toimintamalli laitetarkastukseen</a:t>
            </a:r>
          </a:p>
          <a:p>
            <a:pPr marL="171450" indent="-171450">
              <a:buFontTx/>
              <a:buChar char="-"/>
            </a:pPr>
            <a:r>
              <a:rPr lang="fi-FI" sz="1200" dirty="0"/>
              <a:t>ohjeet reseptilääkkeiden osalta, virallisten dokumenttien hankkiminen</a:t>
            </a:r>
          </a:p>
        </p:txBody>
      </p:sp>
      <p:pic>
        <p:nvPicPr>
          <p:cNvPr id="75" name="Kuva 74"/>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196679" y="5458819"/>
            <a:ext cx="369945" cy="279298"/>
          </a:xfrm>
          <a:prstGeom prst="rect">
            <a:avLst/>
          </a:prstGeom>
        </p:spPr>
      </p:pic>
      <p:sp>
        <p:nvSpPr>
          <p:cNvPr id="80" name="Tekstiruutu 79"/>
          <p:cNvSpPr txBox="1"/>
          <p:nvPr/>
        </p:nvSpPr>
        <p:spPr>
          <a:xfrm>
            <a:off x="6878042" y="5407966"/>
            <a:ext cx="3780722" cy="830997"/>
          </a:xfrm>
          <a:prstGeom prst="rect">
            <a:avLst/>
          </a:prstGeom>
          <a:noFill/>
        </p:spPr>
        <p:txBody>
          <a:bodyPr wrap="square" rtlCol="0">
            <a:spAutoFit/>
          </a:bodyPr>
          <a:lstStyle/>
          <a:p>
            <a:pPr marL="171450" indent="-171450">
              <a:buFontTx/>
              <a:buChar char="-"/>
            </a:pPr>
            <a:r>
              <a:rPr lang="fi-FI" sz="1200" dirty="0"/>
              <a:t>rahakäytännöt mm. pitää olla käteistä mukana, joka siirretään vankilassa kortille</a:t>
            </a:r>
          </a:p>
          <a:p>
            <a:pPr marL="171450" indent="-171450">
              <a:buFontTx/>
              <a:buChar char="-"/>
            </a:pPr>
            <a:r>
              <a:rPr lang="fi-FI" sz="1200" dirty="0"/>
              <a:t>yhteydenpitokäytännöt, yhteystiedot paperilla mukaan</a:t>
            </a:r>
          </a:p>
          <a:p>
            <a:pPr marL="171450" indent="-171450">
              <a:buFontTx/>
              <a:buChar char="-"/>
            </a:pPr>
            <a:endParaRPr lang="fi-FI" sz="1200" dirty="0"/>
          </a:p>
        </p:txBody>
      </p:sp>
      <p:pic>
        <p:nvPicPr>
          <p:cNvPr id="81" name="Kuva 80"/>
          <p:cNvPicPr>
            <a:picLocks noChangeAspect="1"/>
          </p:cNvPicPr>
          <p:nvPr/>
        </p:nvPicPr>
        <p:blipFill rotWithShape="1">
          <a:blip r:embed="rId31" cstate="print">
            <a:extLst>
              <a:ext uri="{28A0092B-C50C-407E-A947-70E740481C1C}">
                <a14:useLocalDpi xmlns:a14="http://schemas.microsoft.com/office/drawing/2010/main" val="0"/>
              </a:ext>
            </a:extLst>
          </a:blip>
          <a:srcRect l="4318" t="13884" r="4080" b="15976"/>
          <a:stretch/>
        </p:blipFill>
        <p:spPr>
          <a:xfrm>
            <a:off x="6709288" y="2554843"/>
            <a:ext cx="2492191" cy="1823772"/>
          </a:xfrm>
          <a:prstGeom prst="rect">
            <a:avLst/>
          </a:prstGeom>
        </p:spPr>
      </p:pic>
      <p:sp>
        <p:nvSpPr>
          <p:cNvPr id="64" name="Kuvatekstipilvi 10"/>
          <p:cNvSpPr/>
          <p:nvPr/>
        </p:nvSpPr>
        <p:spPr>
          <a:xfrm>
            <a:off x="5537205" y="3653924"/>
            <a:ext cx="2647341" cy="1337165"/>
          </a:xfrm>
          <a:prstGeom prst="cloudCallout">
            <a:avLst>
              <a:gd name="adj1" fmla="val -26701"/>
              <a:gd name="adj2" fmla="val -73639"/>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schemeClr val="tx1"/>
                </a:solidFill>
              </a:rPr>
              <a:t>”Muistilistojen avulla osasin hoitaa mm. asumiseen liittyvät asiat, maksut, ilmoitukset jne. kuntoon.</a:t>
            </a:r>
            <a:endParaRPr lang="en-GB" sz="1200" dirty="0">
              <a:solidFill>
                <a:schemeClr val="tx1"/>
              </a:solidFill>
            </a:endParaRPr>
          </a:p>
        </p:txBody>
      </p:sp>
      <p:cxnSp>
        <p:nvCxnSpPr>
          <p:cNvPr id="86" name="Suora yhdysviiva 85"/>
          <p:cNvCxnSpPr/>
          <p:nvPr/>
        </p:nvCxnSpPr>
        <p:spPr>
          <a:xfrm>
            <a:off x="2600225"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785845"/>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Kulmayhdysviiva 1"/>
          <p:cNvCxnSpPr/>
          <p:nvPr/>
        </p:nvCxnSpPr>
        <p:spPr>
          <a:xfrm flipV="1">
            <a:off x="-82476" y="1888435"/>
            <a:ext cx="3815490" cy="1497950"/>
          </a:xfrm>
          <a:prstGeom prst="bentConnector3">
            <a:avLst>
              <a:gd name="adj1" fmla="val 26529"/>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 name="Kulmayhdysviiva 2"/>
          <p:cNvCxnSpPr/>
          <p:nvPr/>
        </p:nvCxnSpPr>
        <p:spPr>
          <a:xfrm>
            <a:off x="5176225" y="2473638"/>
            <a:ext cx="2063561" cy="1589315"/>
          </a:xfrm>
          <a:prstGeom prst="bentConnector3">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5" name="Kuva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61936" y="4080858"/>
            <a:ext cx="1237907" cy="533449"/>
          </a:xfrm>
          <a:prstGeom prst="rect">
            <a:avLst/>
          </a:prstGeom>
        </p:spPr>
      </p:pic>
      <p:pic>
        <p:nvPicPr>
          <p:cNvPr id="6" name="Kuva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1236" y="1427648"/>
            <a:ext cx="420672" cy="774922"/>
          </a:xfrm>
          <a:prstGeom prst="rect">
            <a:avLst/>
          </a:prstGeom>
        </p:spPr>
      </p:pic>
      <p:pic>
        <p:nvPicPr>
          <p:cNvPr id="7" name="Kuva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69269" y="442574"/>
            <a:ext cx="348614" cy="698696"/>
          </a:xfrm>
          <a:prstGeom prst="rect">
            <a:avLst/>
          </a:prstGeom>
        </p:spPr>
      </p:pic>
      <p:pic>
        <p:nvPicPr>
          <p:cNvPr id="8" name="Kuva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55317" y="3610075"/>
            <a:ext cx="534665" cy="108509"/>
          </a:xfrm>
          <a:prstGeom prst="rect">
            <a:avLst/>
          </a:prstGeom>
        </p:spPr>
      </p:pic>
      <p:pic>
        <p:nvPicPr>
          <p:cNvPr id="9" name="Kuva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49278" y="279261"/>
            <a:ext cx="397479" cy="156759"/>
          </a:xfrm>
          <a:prstGeom prst="rect">
            <a:avLst/>
          </a:prstGeom>
        </p:spPr>
      </p:pic>
      <p:pic>
        <p:nvPicPr>
          <p:cNvPr id="14" name="Picture 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986766" y="1352494"/>
            <a:ext cx="3698034" cy="2456157"/>
          </a:xfrm>
          <a:prstGeom prst="roundRect">
            <a:avLst/>
          </a:prstGeom>
          <a:ln w="76200">
            <a:solidFill>
              <a:schemeClr val="bg1"/>
            </a:solidFill>
          </a:ln>
        </p:spPr>
      </p:pic>
      <p:pic>
        <p:nvPicPr>
          <p:cNvPr id="15" name="Kuva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878029" y="4311574"/>
            <a:ext cx="491380" cy="699209"/>
          </a:xfrm>
          <a:prstGeom prst="rect">
            <a:avLst/>
          </a:prstGeom>
        </p:spPr>
      </p:pic>
      <p:pic>
        <p:nvPicPr>
          <p:cNvPr id="16" name="Kuva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0443" y="1358383"/>
            <a:ext cx="378707" cy="291612"/>
          </a:xfrm>
          <a:prstGeom prst="rect">
            <a:avLst/>
          </a:prstGeom>
        </p:spPr>
      </p:pic>
      <p:pic>
        <p:nvPicPr>
          <p:cNvPr id="17" name="Kuva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7434" y="4036315"/>
            <a:ext cx="397479" cy="156759"/>
          </a:xfrm>
          <a:prstGeom prst="rect">
            <a:avLst/>
          </a:prstGeom>
        </p:spPr>
      </p:pic>
      <p:pic>
        <p:nvPicPr>
          <p:cNvPr id="18" name="Kuva 1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42773" y="4684208"/>
            <a:ext cx="378707" cy="291612"/>
          </a:xfrm>
          <a:prstGeom prst="rect">
            <a:avLst/>
          </a:prstGeom>
        </p:spPr>
      </p:pic>
      <p:pic>
        <p:nvPicPr>
          <p:cNvPr id="19" name="Kuva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8768" y="4326608"/>
            <a:ext cx="397479" cy="156759"/>
          </a:xfrm>
          <a:prstGeom prst="rect">
            <a:avLst/>
          </a:prstGeom>
        </p:spPr>
      </p:pic>
      <p:pic>
        <p:nvPicPr>
          <p:cNvPr id="20" name="Kuva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3461" y="3707296"/>
            <a:ext cx="534665" cy="108509"/>
          </a:xfrm>
          <a:prstGeom prst="rect">
            <a:avLst/>
          </a:prstGeom>
        </p:spPr>
      </p:pic>
      <p:pic>
        <p:nvPicPr>
          <p:cNvPr id="21" name="Kuva 2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211518" y="1701529"/>
            <a:ext cx="503585" cy="716577"/>
          </a:xfrm>
          <a:prstGeom prst="rect">
            <a:avLst/>
          </a:prstGeom>
        </p:spPr>
      </p:pic>
      <p:pic>
        <p:nvPicPr>
          <p:cNvPr id="22" name="Kuva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46027" y="3535055"/>
            <a:ext cx="378707" cy="291612"/>
          </a:xfrm>
          <a:prstGeom prst="rect">
            <a:avLst/>
          </a:prstGeom>
        </p:spPr>
      </p:pic>
      <p:pic>
        <p:nvPicPr>
          <p:cNvPr id="23" name="Kuva 2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615974" y="1176777"/>
            <a:ext cx="378707" cy="291612"/>
          </a:xfrm>
          <a:prstGeom prst="rect">
            <a:avLst/>
          </a:prstGeom>
        </p:spPr>
      </p:pic>
      <p:pic>
        <p:nvPicPr>
          <p:cNvPr id="24" name="Kuva 2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40848" y="862797"/>
            <a:ext cx="506783" cy="199867"/>
          </a:xfrm>
          <a:prstGeom prst="rect">
            <a:avLst/>
          </a:prstGeom>
        </p:spPr>
      </p:pic>
      <p:sp>
        <p:nvSpPr>
          <p:cNvPr id="25" name="Kuvatekstipilvi 24"/>
          <p:cNvSpPr/>
          <p:nvPr/>
        </p:nvSpPr>
        <p:spPr>
          <a:xfrm>
            <a:off x="733573" y="590612"/>
            <a:ext cx="3003545" cy="2036519"/>
          </a:xfrm>
          <a:prstGeom prst="cloudCallout">
            <a:avLst>
              <a:gd name="adj1" fmla="val -53272"/>
              <a:gd name="adj2" fmla="val 35289"/>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schemeClr val="tx1"/>
                </a:solidFill>
              </a:rPr>
              <a:t>“Minut otettiin vastaan kannustavalla ja ihmisyyttä kunnioittavalla otteella. </a:t>
            </a:r>
            <a:br>
              <a:rPr lang="fi-FI" sz="1200" dirty="0">
                <a:solidFill>
                  <a:schemeClr val="tx1"/>
                </a:solidFill>
              </a:rPr>
            </a:br>
            <a:r>
              <a:rPr lang="fi-FI" sz="1200" dirty="0">
                <a:solidFill>
                  <a:schemeClr val="tx1"/>
                </a:solidFill>
              </a:rPr>
              <a:t>Ei ole tuurista kiinni</a:t>
            </a:r>
          </a:p>
          <a:p>
            <a:pPr algn="ctr"/>
            <a:r>
              <a:rPr lang="fi-FI" sz="1200" dirty="0">
                <a:solidFill>
                  <a:schemeClr val="tx1"/>
                </a:solidFill>
              </a:rPr>
              <a:t>miten tuleva vanki kohdataan, vaan koko henkilökunta toimii samoilla periaatteilla ja asenteella.”</a:t>
            </a:r>
          </a:p>
        </p:txBody>
      </p:sp>
      <p:pic>
        <p:nvPicPr>
          <p:cNvPr id="26" name="Kuva 2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08546" y="2175195"/>
            <a:ext cx="1327696" cy="1338468"/>
          </a:xfrm>
          <a:prstGeom prst="rect">
            <a:avLst/>
          </a:prstGeom>
        </p:spPr>
      </p:pic>
      <p:pic>
        <p:nvPicPr>
          <p:cNvPr id="31" name="Kuva 3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42392" y="2931596"/>
            <a:ext cx="1280272" cy="1290660"/>
          </a:xfrm>
          <a:prstGeom prst="rect">
            <a:avLst/>
          </a:prstGeom>
        </p:spPr>
      </p:pic>
      <p:sp>
        <p:nvSpPr>
          <p:cNvPr id="32" name="Suorakulmio 31"/>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Vankilaan tullessa</a:t>
            </a:r>
          </a:p>
        </p:txBody>
      </p:sp>
      <p:sp>
        <p:nvSpPr>
          <p:cNvPr id="33" name="Pyöristetty suorakulmio 32"/>
          <p:cNvSpPr/>
          <p:nvPr/>
        </p:nvSpPr>
        <p:spPr>
          <a:xfrm>
            <a:off x="7245278" y="1202368"/>
            <a:ext cx="2902226" cy="24574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4" name="Kuva 33"/>
          <p:cNvPicPr>
            <a:picLocks noChangeAspect="1"/>
          </p:cNvPicPr>
          <p:nvPr/>
        </p:nvPicPr>
        <p:blipFill rotWithShape="1">
          <a:blip r:embed="rId14" cstate="print">
            <a:extLst>
              <a:ext uri="{28A0092B-C50C-407E-A947-70E740481C1C}">
                <a14:useLocalDpi xmlns:a14="http://schemas.microsoft.com/office/drawing/2010/main" val="0"/>
              </a:ext>
            </a:extLst>
          </a:blip>
          <a:srcRect t="33404" b="20378"/>
          <a:stretch/>
        </p:blipFill>
        <p:spPr>
          <a:xfrm>
            <a:off x="7147932" y="1906507"/>
            <a:ext cx="3082612" cy="1361639"/>
          </a:xfrm>
          <a:prstGeom prst="rect">
            <a:avLst/>
          </a:prstGeom>
        </p:spPr>
      </p:pic>
      <p:pic>
        <p:nvPicPr>
          <p:cNvPr id="35" name="Picture 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787049" y="3416152"/>
            <a:ext cx="1737694" cy="1154140"/>
          </a:xfrm>
          <a:prstGeom prst="roundRect">
            <a:avLst/>
          </a:prstGeom>
          <a:ln w="76200">
            <a:solidFill>
              <a:schemeClr val="bg1"/>
            </a:solidFill>
          </a:ln>
        </p:spPr>
      </p:pic>
      <p:sp>
        <p:nvSpPr>
          <p:cNvPr id="36" name="Kuvatekstipilvi 35"/>
          <p:cNvSpPr/>
          <p:nvPr/>
        </p:nvSpPr>
        <p:spPr>
          <a:xfrm>
            <a:off x="9470426" y="3305907"/>
            <a:ext cx="2451189" cy="1465627"/>
          </a:xfrm>
          <a:prstGeom prst="cloudCallout">
            <a:avLst>
              <a:gd name="adj1" fmla="val -65444"/>
              <a:gd name="adj2" fmla="val -45617"/>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fi-FI" sz="1200" dirty="0">
                <a:solidFill>
                  <a:schemeClr val="tx1"/>
                </a:solidFill>
              </a:rPr>
              <a:t>”Vaikka minua jännittää, tiedän, että selviän tästäkin ja lähden täältä paremmassa kunnossa”</a:t>
            </a:r>
          </a:p>
        </p:txBody>
      </p:sp>
      <p:sp>
        <p:nvSpPr>
          <p:cNvPr id="37" name="Kuvatekstipilvi 36"/>
          <p:cNvSpPr/>
          <p:nvPr/>
        </p:nvSpPr>
        <p:spPr>
          <a:xfrm>
            <a:off x="6081487" y="314613"/>
            <a:ext cx="2443256" cy="1554958"/>
          </a:xfrm>
          <a:prstGeom prst="cloudCallout">
            <a:avLst>
              <a:gd name="adj1" fmla="val -32964"/>
              <a:gd name="adj2" fmla="val 107941"/>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schemeClr val="tx1"/>
                </a:solidFill>
              </a:rPr>
              <a:t>“Sain tukea ajatukselleni ensimetreiltä asti, että tämä on ensimmäinen ja viimeinen kerta kun tänne tulen.”</a:t>
            </a:r>
          </a:p>
        </p:txBody>
      </p:sp>
      <p:pic>
        <p:nvPicPr>
          <p:cNvPr id="38" name="Kuva 3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20439" y="4762561"/>
            <a:ext cx="378707" cy="291612"/>
          </a:xfrm>
          <a:prstGeom prst="rect">
            <a:avLst/>
          </a:prstGeom>
        </p:spPr>
      </p:pic>
      <p:sp>
        <p:nvSpPr>
          <p:cNvPr id="39" name="Tekstiruutu 38"/>
          <p:cNvSpPr txBox="1"/>
          <p:nvPr/>
        </p:nvSpPr>
        <p:spPr>
          <a:xfrm>
            <a:off x="3644733" y="5091192"/>
            <a:ext cx="3062984" cy="1015663"/>
          </a:xfrm>
          <a:prstGeom prst="rect">
            <a:avLst/>
          </a:prstGeom>
          <a:noFill/>
        </p:spPr>
        <p:txBody>
          <a:bodyPr wrap="square" rtlCol="0">
            <a:spAutoFit/>
          </a:bodyPr>
          <a:lstStyle/>
          <a:p>
            <a:r>
              <a:rPr lang="fi-FI" sz="1200" dirty="0"/>
              <a:t>Ystävällinen, ihmisarvoa kunnioittava vastaanotto. Kannustava asenne ja usko, että jokaisella ihmisellä on mahdollisuus muutokseen. Vahvistetaan pärjäämisen tunnetta. Tuomio on myös mahdollisuus.</a:t>
            </a:r>
          </a:p>
        </p:txBody>
      </p:sp>
      <p:pic>
        <p:nvPicPr>
          <p:cNvPr id="40" name="Kuva 39"/>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175073" y="5386388"/>
            <a:ext cx="317334" cy="301610"/>
          </a:xfrm>
          <a:prstGeom prst="rect">
            <a:avLst/>
          </a:prstGeom>
        </p:spPr>
      </p:pic>
      <p:cxnSp>
        <p:nvCxnSpPr>
          <p:cNvPr id="42" name="Kulmayhdysviiva 41"/>
          <p:cNvCxnSpPr/>
          <p:nvPr/>
        </p:nvCxnSpPr>
        <p:spPr>
          <a:xfrm>
            <a:off x="9544199" y="1741531"/>
            <a:ext cx="2647801" cy="1175114"/>
          </a:xfrm>
          <a:prstGeom prst="bentConnector3">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1" name="Suora yhdysviiva 50"/>
          <p:cNvCxnSpPr/>
          <p:nvPr/>
        </p:nvCxnSpPr>
        <p:spPr>
          <a:xfrm>
            <a:off x="2600225"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361881"/>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Kulmayhdysviiva 2"/>
          <p:cNvCxnSpPr/>
          <p:nvPr/>
        </p:nvCxnSpPr>
        <p:spPr>
          <a:xfrm rot="10800000">
            <a:off x="-106758" y="2916646"/>
            <a:ext cx="3388144" cy="1171778"/>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 name="Kulmayhdysviiva 3"/>
          <p:cNvCxnSpPr/>
          <p:nvPr/>
        </p:nvCxnSpPr>
        <p:spPr>
          <a:xfrm rot="10800000">
            <a:off x="8024836" y="2919041"/>
            <a:ext cx="4179196" cy="1501279"/>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5" name="Kuva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6712" y="1995045"/>
            <a:ext cx="1234518" cy="583404"/>
          </a:xfrm>
          <a:prstGeom prst="rect">
            <a:avLst/>
          </a:prstGeom>
        </p:spPr>
      </p:pic>
      <p:pic>
        <p:nvPicPr>
          <p:cNvPr id="8" name="Kuva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331" y="4198525"/>
            <a:ext cx="725640" cy="286178"/>
          </a:xfrm>
          <a:prstGeom prst="rect">
            <a:avLst/>
          </a:prstGeom>
        </p:spPr>
      </p:pic>
      <p:pic>
        <p:nvPicPr>
          <p:cNvPr id="9" name="Kuva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58738" y="4400959"/>
            <a:ext cx="362993" cy="727514"/>
          </a:xfrm>
          <a:prstGeom prst="rect">
            <a:avLst/>
          </a:prstGeom>
        </p:spPr>
      </p:pic>
      <p:pic>
        <p:nvPicPr>
          <p:cNvPr id="10" name="Kuva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3136" y="4548852"/>
            <a:ext cx="725640" cy="286178"/>
          </a:xfrm>
          <a:prstGeom prst="rect">
            <a:avLst/>
          </a:prstGeom>
        </p:spPr>
      </p:pic>
      <p:pic>
        <p:nvPicPr>
          <p:cNvPr id="11" name="Kuva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7486" y="3713862"/>
            <a:ext cx="930723" cy="188888"/>
          </a:xfrm>
          <a:prstGeom prst="rect">
            <a:avLst/>
          </a:prstGeom>
        </p:spPr>
      </p:pic>
      <p:pic>
        <p:nvPicPr>
          <p:cNvPr id="12" name="Kuva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476475" y="2396022"/>
            <a:ext cx="604450" cy="238385"/>
          </a:xfrm>
          <a:prstGeom prst="rect">
            <a:avLst/>
          </a:prstGeom>
        </p:spPr>
      </p:pic>
      <p:pic>
        <p:nvPicPr>
          <p:cNvPr id="13" name="Kuva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541010" y="2930117"/>
            <a:ext cx="450356" cy="346784"/>
          </a:xfrm>
          <a:prstGeom prst="rect">
            <a:avLst/>
          </a:prstGeom>
        </p:spPr>
      </p:pic>
      <p:pic>
        <p:nvPicPr>
          <p:cNvPr id="16" name="Kuva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74547" y="283295"/>
            <a:ext cx="378707" cy="291612"/>
          </a:xfrm>
          <a:prstGeom prst="rect">
            <a:avLst/>
          </a:prstGeom>
        </p:spPr>
      </p:pic>
      <p:pic>
        <p:nvPicPr>
          <p:cNvPr id="17" name="Kuva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03373" y="567630"/>
            <a:ext cx="534665" cy="108509"/>
          </a:xfrm>
          <a:prstGeom prst="rect">
            <a:avLst/>
          </a:prstGeom>
        </p:spPr>
      </p:pic>
      <p:pic>
        <p:nvPicPr>
          <p:cNvPr id="18" name="Kuva 1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402640" y="4317015"/>
            <a:ext cx="568546" cy="809014"/>
          </a:xfrm>
          <a:prstGeom prst="rect">
            <a:avLst/>
          </a:prstGeom>
        </p:spPr>
      </p:pic>
      <p:pic>
        <p:nvPicPr>
          <p:cNvPr id="19" name="Kuva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62129" y="4857331"/>
            <a:ext cx="604450" cy="238385"/>
          </a:xfrm>
          <a:prstGeom prst="rect">
            <a:avLst/>
          </a:prstGeom>
        </p:spPr>
      </p:pic>
      <p:pic>
        <p:nvPicPr>
          <p:cNvPr id="20" name="Kuva 1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461493" y="269471"/>
            <a:ext cx="622492" cy="885774"/>
          </a:xfrm>
          <a:prstGeom prst="rect">
            <a:avLst/>
          </a:prstGeom>
        </p:spPr>
      </p:pic>
      <p:pic>
        <p:nvPicPr>
          <p:cNvPr id="23" name="Kuva 2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846497" y="1901628"/>
            <a:ext cx="430050" cy="792197"/>
          </a:xfrm>
          <a:prstGeom prst="rect">
            <a:avLst/>
          </a:prstGeom>
        </p:spPr>
      </p:pic>
      <p:pic>
        <p:nvPicPr>
          <p:cNvPr id="26" name="Kuva 2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179634" y="6107931"/>
            <a:ext cx="369945" cy="279298"/>
          </a:xfrm>
          <a:prstGeom prst="rect">
            <a:avLst/>
          </a:prstGeom>
        </p:spPr>
      </p:pic>
      <p:sp>
        <p:nvSpPr>
          <p:cNvPr id="27" name="Tekstiruutu 26"/>
          <p:cNvSpPr txBox="1"/>
          <p:nvPr/>
        </p:nvSpPr>
        <p:spPr>
          <a:xfrm>
            <a:off x="3705819" y="5679027"/>
            <a:ext cx="2474248" cy="461665"/>
          </a:xfrm>
          <a:prstGeom prst="rect">
            <a:avLst/>
          </a:prstGeom>
          <a:noFill/>
        </p:spPr>
        <p:txBody>
          <a:bodyPr wrap="square" rtlCol="0">
            <a:spAutoFit/>
          </a:bodyPr>
          <a:lstStyle/>
          <a:p>
            <a:r>
              <a:rPr lang="fi-FI" sz="1200" dirty="0"/>
              <a:t>Kirjalliset ja havainnolliset ohjeet (digi/paperilla) vankilan arjesta</a:t>
            </a:r>
          </a:p>
        </p:txBody>
      </p:sp>
      <p:sp>
        <p:nvSpPr>
          <p:cNvPr id="28" name="Tekstiruutu 27"/>
          <p:cNvSpPr txBox="1"/>
          <p:nvPr/>
        </p:nvSpPr>
        <p:spPr>
          <a:xfrm>
            <a:off x="3519448" y="5095716"/>
            <a:ext cx="2314479" cy="461665"/>
          </a:xfrm>
          <a:prstGeom prst="rect">
            <a:avLst/>
          </a:prstGeom>
          <a:noFill/>
        </p:spPr>
        <p:txBody>
          <a:bodyPr wrap="square" rtlCol="0">
            <a:spAutoFit/>
          </a:bodyPr>
          <a:lstStyle/>
          <a:p>
            <a:r>
              <a:rPr lang="fi-FI" sz="1200" dirty="0"/>
              <a:t>Perehdytys, keskustelut säännöistä</a:t>
            </a:r>
          </a:p>
        </p:txBody>
      </p:sp>
      <p:pic>
        <p:nvPicPr>
          <p:cNvPr id="29" name="Kuva 28"/>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187737" y="5411508"/>
            <a:ext cx="374160" cy="355338"/>
          </a:xfrm>
          <a:prstGeom prst="rect">
            <a:avLst/>
          </a:prstGeom>
        </p:spPr>
      </p:pic>
      <p:sp>
        <p:nvSpPr>
          <p:cNvPr id="30" name="Suorakulmio 29"/>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Matkaselli</a:t>
            </a:r>
          </a:p>
        </p:txBody>
      </p:sp>
      <p:sp>
        <p:nvSpPr>
          <p:cNvPr id="31" name="Kuvatekstipilvi 61"/>
          <p:cNvSpPr/>
          <p:nvPr/>
        </p:nvSpPr>
        <p:spPr>
          <a:xfrm>
            <a:off x="9195810" y="815338"/>
            <a:ext cx="2903426" cy="1646460"/>
          </a:xfrm>
          <a:prstGeom prst="cloudCallout">
            <a:avLst>
              <a:gd name="adj1" fmla="val 10154"/>
              <a:gd name="adj2" fmla="val 9615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schemeClr val="tx1"/>
                </a:solidFill>
              </a:rPr>
              <a:t>”Minulla on selkeä </a:t>
            </a:r>
            <a:r>
              <a:rPr lang="fi-FI" sz="1200">
                <a:solidFill>
                  <a:schemeClr val="tx1"/>
                </a:solidFill>
              </a:rPr>
              <a:t>ja turvallinen olo. </a:t>
            </a:r>
            <a:r>
              <a:rPr lang="fi-FI" sz="1200" dirty="0">
                <a:solidFill>
                  <a:schemeClr val="tx1"/>
                </a:solidFill>
              </a:rPr>
              <a:t>Kuntoni ja vastaanottokykyni huomioitiin hyvin perehdyttämisessä. Sain riittävästi tietoa, jonka pystyin myös omaksumaan.</a:t>
            </a:r>
          </a:p>
        </p:txBody>
      </p:sp>
      <p:cxnSp>
        <p:nvCxnSpPr>
          <p:cNvPr id="32" name="Kulmayhdysviiva 31"/>
          <p:cNvCxnSpPr/>
          <p:nvPr/>
        </p:nvCxnSpPr>
        <p:spPr>
          <a:xfrm rot="10800000">
            <a:off x="3598132" y="1157175"/>
            <a:ext cx="2597263" cy="1053048"/>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33" name="Picture 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935077" y="831224"/>
            <a:ext cx="2444462" cy="3679984"/>
          </a:xfrm>
          <a:prstGeom prst="roundRect">
            <a:avLst/>
          </a:prstGeom>
          <a:ln w="76200">
            <a:solidFill>
              <a:schemeClr val="bg1"/>
            </a:solidFill>
          </a:ln>
        </p:spPr>
      </p:pic>
      <p:sp>
        <p:nvSpPr>
          <p:cNvPr id="34" name="Pyöristetty suorakulmio 33"/>
          <p:cNvSpPr/>
          <p:nvPr/>
        </p:nvSpPr>
        <p:spPr>
          <a:xfrm>
            <a:off x="5833927" y="899781"/>
            <a:ext cx="2561396" cy="3649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5" name="Kuva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21826" y="1157983"/>
            <a:ext cx="2685693" cy="3228587"/>
          </a:xfrm>
          <a:prstGeom prst="rect">
            <a:avLst/>
          </a:prstGeom>
        </p:spPr>
      </p:pic>
      <p:sp>
        <p:nvSpPr>
          <p:cNvPr id="36" name="Kuvatekstipilvi 35"/>
          <p:cNvSpPr/>
          <p:nvPr/>
        </p:nvSpPr>
        <p:spPr>
          <a:xfrm>
            <a:off x="7361990" y="3374968"/>
            <a:ext cx="2692083" cy="1408782"/>
          </a:xfrm>
          <a:prstGeom prst="cloudCallout">
            <a:avLst>
              <a:gd name="adj1" fmla="val -41839"/>
              <a:gd name="adj2" fmla="val -68418"/>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sz="1200" dirty="0">
                <a:solidFill>
                  <a:schemeClr val="tx1"/>
                </a:solidFill>
              </a:rPr>
              <a:t>”Sain </a:t>
            </a:r>
            <a:r>
              <a:rPr lang="fi-FI" sz="1200">
                <a:solidFill>
                  <a:schemeClr val="tx1"/>
                </a:solidFill>
              </a:rPr>
              <a:t>myös havainnollista</a:t>
            </a:r>
            <a:r>
              <a:rPr lang="fi-FI" sz="1200" dirty="0">
                <a:solidFill>
                  <a:schemeClr val="tx1"/>
                </a:solidFill>
              </a:rPr>
              <a:t>, kirjallista materiaalia (digi/paperi) luettavaa vankilan arjesta ja oheista.”</a:t>
            </a:r>
          </a:p>
        </p:txBody>
      </p:sp>
      <p:pic>
        <p:nvPicPr>
          <p:cNvPr id="37" name="Kuva 36"/>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498428" y="3194043"/>
            <a:ext cx="1280272" cy="1290660"/>
          </a:xfrm>
          <a:prstGeom prst="rect">
            <a:avLst/>
          </a:prstGeom>
        </p:spPr>
      </p:pic>
      <p:sp>
        <p:nvSpPr>
          <p:cNvPr id="25" name="Kuvatekstipilvi 24"/>
          <p:cNvSpPr/>
          <p:nvPr/>
        </p:nvSpPr>
        <p:spPr>
          <a:xfrm>
            <a:off x="965956" y="712358"/>
            <a:ext cx="2839803" cy="1553386"/>
          </a:xfrm>
          <a:prstGeom prst="cloudCallout">
            <a:avLst>
              <a:gd name="adj1" fmla="val -11045"/>
              <a:gd name="adj2" fmla="val 86133"/>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sz="1200" dirty="0">
                <a:solidFill>
                  <a:schemeClr val="tx1"/>
                </a:solidFill>
              </a:rPr>
              <a:t>”Minun kanssani keskusteltiin heti alussa. Sain selkeän ja kiteytetyn perehdytyksen säännöistä ja tulevista tapahtumista.”</a:t>
            </a:r>
          </a:p>
        </p:txBody>
      </p:sp>
      <p:pic>
        <p:nvPicPr>
          <p:cNvPr id="40" name="Kuva 39"/>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flipH="1">
            <a:off x="2050251" y="2932368"/>
            <a:ext cx="553403" cy="1174767"/>
          </a:xfrm>
          <a:prstGeom prst="rect">
            <a:avLst/>
          </a:prstGeom>
        </p:spPr>
      </p:pic>
      <p:pic>
        <p:nvPicPr>
          <p:cNvPr id="41" name="Kuva 40"/>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253679" y="2924049"/>
            <a:ext cx="1267548" cy="1277833"/>
          </a:xfrm>
          <a:prstGeom prst="rect">
            <a:avLst/>
          </a:prstGeom>
        </p:spPr>
      </p:pic>
      <p:cxnSp>
        <p:nvCxnSpPr>
          <p:cNvPr id="42" name="Suora yhdysviiva 41"/>
          <p:cNvCxnSpPr/>
          <p:nvPr/>
        </p:nvCxnSpPr>
        <p:spPr>
          <a:xfrm>
            <a:off x="2600225"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500457"/>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Kulmayhdysviiva 3"/>
          <p:cNvCxnSpPr/>
          <p:nvPr/>
        </p:nvCxnSpPr>
        <p:spPr>
          <a:xfrm flipV="1">
            <a:off x="0" y="3401407"/>
            <a:ext cx="4237940" cy="1018913"/>
          </a:xfrm>
          <a:prstGeom prst="bentConnector3">
            <a:avLst>
              <a:gd name="adj1" fmla="val 75959"/>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 name="Kulmayhdysviiva 4"/>
          <p:cNvCxnSpPr/>
          <p:nvPr/>
        </p:nvCxnSpPr>
        <p:spPr>
          <a:xfrm>
            <a:off x="9413779" y="2196966"/>
            <a:ext cx="2803621" cy="1847133"/>
          </a:xfrm>
          <a:prstGeom prst="bentConnector3">
            <a:avLst>
              <a:gd name="adj1" fmla="val 38568"/>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8" name="Kuva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40926" y="2227202"/>
            <a:ext cx="539892" cy="768238"/>
          </a:xfrm>
          <a:prstGeom prst="rect">
            <a:avLst/>
          </a:prstGeom>
        </p:spPr>
      </p:pic>
      <p:pic>
        <p:nvPicPr>
          <p:cNvPr id="9" name="Kuva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3488" y="3870248"/>
            <a:ext cx="578463" cy="228136"/>
          </a:xfrm>
          <a:prstGeom prst="rect">
            <a:avLst/>
          </a:prstGeom>
        </p:spPr>
      </p:pic>
      <p:pic>
        <p:nvPicPr>
          <p:cNvPr id="10" name="Kuva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3088" y="4649925"/>
            <a:ext cx="751074" cy="296211"/>
          </a:xfrm>
          <a:prstGeom prst="rect">
            <a:avLst/>
          </a:prstGeom>
        </p:spPr>
      </p:pic>
      <p:pic>
        <p:nvPicPr>
          <p:cNvPr id="12" name="Kuva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32005" y="4291531"/>
            <a:ext cx="493104" cy="701664"/>
          </a:xfrm>
          <a:prstGeom prst="rect">
            <a:avLst/>
          </a:prstGeom>
        </p:spPr>
      </p:pic>
      <p:pic>
        <p:nvPicPr>
          <p:cNvPr id="13" name="Kuva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09641" y="4600805"/>
            <a:ext cx="378707" cy="291612"/>
          </a:xfrm>
          <a:prstGeom prst="rect">
            <a:avLst/>
          </a:prstGeom>
        </p:spPr>
      </p:pic>
      <p:pic>
        <p:nvPicPr>
          <p:cNvPr id="14" name="Kuva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53114" y="4239611"/>
            <a:ext cx="908450" cy="184366"/>
          </a:xfrm>
          <a:prstGeom prst="rect">
            <a:avLst/>
          </a:prstGeom>
        </p:spPr>
      </p:pic>
      <p:pic>
        <p:nvPicPr>
          <p:cNvPr id="15" name="Kuva 1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516169" y="3232396"/>
            <a:ext cx="450356" cy="346784"/>
          </a:xfrm>
          <a:prstGeom prst="rect">
            <a:avLst/>
          </a:prstGeom>
        </p:spPr>
      </p:pic>
      <p:pic>
        <p:nvPicPr>
          <p:cNvPr id="16" name="Kuva 1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73301" y="3861604"/>
            <a:ext cx="520668" cy="740886"/>
          </a:xfrm>
          <a:prstGeom prst="rect">
            <a:avLst/>
          </a:prstGeom>
        </p:spPr>
      </p:pic>
      <p:pic>
        <p:nvPicPr>
          <p:cNvPr id="19" name="Kuva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33717" y="4622348"/>
            <a:ext cx="378707" cy="291612"/>
          </a:xfrm>
          <a:prstGeom prst="rect">
            <a:avLst/>
          </a:prstGeom>
        </p:spPr>
      </p:pic>
      <p:pic>
        <p:nvPicPr>
          <p:cNvPr id="20" name="Kuva 1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63098" y="470965"/>
            <a:ext cx="534665" cy="108509"/>
          </a:xfrm>
          <a:prstGeom prst="rect">
            <a:avLst/>
          </a:prstGeom>
        </p:spPr>
      </p:pic>
      <p:pic>
        <p:nvPicPr>
          <p:cNvPr id="21" name="Kuva 2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678116" y="3535730"/>
            <a:ext cx="604450" cy="238385"/>
          </a:xfrm>
          <a:prstGeom prst="rect">
            <a:avLst/>
          </a:prstGeom>
        </p:spPr>
      </p:pic>
      <p:pic>
        <p:nvPicPr>
          <p:cNvPr id="22" name="Kuva 2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309482" y="4486017"/>
            <a:ext cx="324069" cy="649502"/>
          </a:xfrm>
          <a:prstGeom prst="rect">
            <a:avLst/>
          </a:prstGeom>
        </p:spPr>
      </p:pic>
      <p:pic>
        <p:nvPicPr>
          <p:cNvPr id="27" name="Kuva 2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290477" y="3206581"/>
            <a:ext cx="574286" cy="226488"/>
          </a:xfrm>
          <a:prstGeom prst="rect">
            <a:avLst/>
          </a:prstGeom>
        </p:spPr>
      </p:pic>
      <p:pic>
        <p:nvPicPr>
          <p:cNvPr id="28" name="Kuva 2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98030" y="992097"/>
            <a:ext cx="534665" cy="108509"/>
          </a:xfrm>
          <a:prstGeom prst="rect">
            <a:avLst/>
          </a:prstGeom>
        </p:spPr>
      </p:pic>
      <p:pic>
        <p:nvPicPr>
          <p:cNvPr id="29" name="Kuva 28"/>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70902" y="2602227"/>
            <a:ext cx="525209" cy="747348"/>
          </a:xfrm>
          <a:prstGeom prst="rect">
            <a:avLst/>
          </a:prstGeom>
        </p:spPr>
      </p:pic>
      <p:pic>
        <p:nvPicPr>
          <p:cNvPr id="30" name="Kuva 29"/>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549158" y="2871365"/>
            <a:ext cx="1280272" cy="1290660"/>
          </a:xfrm>
          <a:prstGeom prst="rect">
            <a:avLst/>
          </a:prstGeom>
        </p:spPr>
      </p:pic>
      <p:sp>
        <p:nvSpPr>
          <p:cNvPr id="31" name="Kuvatekstipilvi 61"/>
          <p:cNvSpPr/>
          <p:nvPr/>
        </p:nvSpPr>
        <p:spPr>
          <a:xfrm>
            <a:off x="7492811" y="3471938"/>
            <a:ext cx="1693347" cy="1024755"/>
          </a:xfrm>
          <a:prstGeom prst="cloudCallout">
            <a:avLst>
              <a:gd name="adj1" fmla="val -45751"/>
              <a:gd name="adj2" fmla="val -83906"/>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schemeClr val="tx1"/>
                </a:solidFill>
              </a:rPr>
              <a:t>”</a:t>
            </a:r>
            <a:r>
              <a:rPr lang="fi-FI" sz="1200">
                <a:solidFill>
                  <a:schemeClr val="tx1"/>
                </a:solidFill>
              </a:rPr>
              <a:t>Tiedän selkeästi, mitä saa ja mitä ei saa tehdä.”</a:t>
            </a:r>
            <a:endParaRPr lang="fi-FI" sz="1200" dirty="0">
              <a:solidFill>
                <a:schemeClr val="tx1"/>
              </a:solidFill>
            </a:endParaRPr>
          </a:p>
        </p:txBody>
      </p:sp>
      <p:sp>
        <p:nvSpPr>
          <p:cNvPr id="32" name="Suorakulmio 31"/>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Osastolle siirtyminen</a:t>
            </a:r>
          </a:p>
        </p:txBody>
      </p:sp>
      <p:pic>
        <p:nvPicPr>
          <p:cNvPr id="35" name="Kuva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51661" y="642575"/>
            <a:ext cx="3756487" cy="2513694"/>
          </a:xfrm>
          <a:prstGeom prst="rect">
            <a:avLst/>
          </a:prstGeom>
        </p:spPr>
      </p:pic>
      <p:pic>
        <p:nvPicPr>
          <p:cNvPr id="36" name="Picture 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739722" y="1616986"/>
            <a:ext cx="3076449" cy="2050966"/>
          </a:xfrm>
          <a:prstGeom prst="roundRect">
            <a:avLst/>
          </a:prstGeom>
          <a:ln w="76200">
            <a:solidFill>
              <a:schemeClr val="bg1"/>
            </a:solidFill>
          </a:ln>
        </p:spPr>
      </p:pic>
      <p:sp>
        <p:nvSpPr>
          <p:cNvPr id="37" name="Kuvatekstipilvi 36"/>
          <p:cNvSpPr/>
          <p:nvPr/>
        </p:nvSpPr>
        <p:spPr>
          <a:xfrm>
            <a:off x="9691886" y="843891"/>
            <a:ext cx="1950438" cy="1531781"/>
          </a:xfrm>
          <a:prstGeom prst="cloudCallout">
            <a:avLst>
              <a:gd name="adj1" fmla="val 16187"/>
              <a:gd name="adj2" fmla="val 70986"/>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schemeClr val="tx1"/>
                </a:solidFill>
              </a:rPr>
              <a:t>”Tiedän, keneltä henkilökunnasta voin kysyä apua ja keskustella. </a:t>
            </a:r>
            <a:br>
              <a:rPr lang="fi-FI" sz="1200" dirty="0">
                <a:solidFill>
                  <a:schemeClr val="tx1"/>
                </a:solidFill>
              </a:rPr>
            </a:br>
            <a:r>
              <a:rPr lang="fi-FI" sz="1200" dirty="0">
                <a:solidFill>
                  <a:schemeClr val="tx1"/>
                </a:solidFill>
              </a:rPr>
              <a:t>En jää yksin.”</a:t>
            </a:r>
          </a:p>
        </p:txBody>
      </p:sp>
      <p:pic>
        <p:nvPicPr>
          <p:cNvPr id="39" name="Kuva 3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786718" y="794816"/>
            <a:ext cx="534665" cy="108509"/>
          </a:xfrm>
          <a:prstGeom prst="rect">
            <a:avLst/>
          </a:prstGeom>
        </p:spPr>
      </p:pic>
      <p:sp>
        <p:nvSpPr>
          <p:cNvPr id="40" name="Tekstiruutu 39"/>
          <p:cNvSpPr txBox="1"/>
          <p:nvPr/>
        </p:nvSpPr>
        <p:spPr>
          <a:xfrm>
            <a:off x="3604975" y="5389203"/>
            <a:ext cx="2314479" cy="646331"/>
          </a:xfrm>
          <a:prstGeom prst="rect">
            <a:avLst/>
          </a:prstGeom>
          <a:noFill/>
        </p:spPr>
        <p:txBody>
          <a:bodyPr wrap="square" rtlCol="0">
            <a:spAutoFit/>
          </a:bodyPr>
          <a:lstStyle/>
          <a:p>
            <a:r>
              <a:rPr lang="fi-FI" sz="1200" dirty="0"/>
              <a:t>Perehdytys, keskustelut säännöistä ja toimintatavoista oman lähityöntekijän kanssa</a:t>
            </a:r>
          </a:p>
        </p:txBody>
      </p:sp>
      <p:pic>
        <p:nvPicPr>
          <p:cNvPr id="41" name="Kuva 40"/>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180824" y="5418730"/>
            <a:ext cx="374160" cy="355338"/>
          </a:xfrm>
          <a:prstGeom prst="rect">
            <a:avLst/>
          </a:prstGeom>
        </p:spPr>
      </p:pic>
      <p:pic>
        <p:nvPicPr>
          <p:cNvPr id="42" name="Kuva 41"/>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164172" y="5493195"/>
            <a:ext cx="369945" cy="279298"/>
          </a:xfrm>
          <a:prstGeom prst="rect">
            <a:avLst/>
          </a:prstGeom>
        </p:spPr>
      </p:pic>
      <p:sp>
        <p:nvSpPr>
          <p:cNvPr id="43" name="Tekstiruutu 42"/>
          <p:cNvSpPr txBox="1"/>
          <p:nvPr/>
        </p:nvSpPr>
        <p:spPr>
          <a:xfrm>
            <a:off x="6625001" y="5393312"/>
            <a:ext cx="3195519" cy="830997"/>
          </a:xfrm>
          <a:prstGeom prst="rect">
            <a:avLst/>
          </a:prstGeom>
          <a:noFill/>
        </p:spPr>
        <p:txBody>
          <a:bodyPr wrap="square" rtlCol="0">
            <a:spAutoFit/>
          </a:bodyPr>
          <a:lstStyle/>
          <a:p>
            <a:r>
              <a:rPr lang="fi-FI" sz="1200" dirty="0"/>
              <a:t>Perehdytysmateriaali sis. osaston säännöt ja toimintatavat mm. päiväjärjestys, miten toimia, kun tarvitsee jotain, keneltä kysyä neuvoa, mitä saa ja ei saa tehdä </a:t>
            </a:r>
          </a:p>
        </p:txBody>
      </p:sp>
      <p:cxnSp>
        <p:nvCxnSpPr>
          <p:cNvPr id="44" name="Suora yhdysviiva 43"/>
          <p:cNvCxnSpPr/>
          <p:nvPr/>
        </p:nvCxnSpPr>
        <p:spPr>
          <a:xfrm>
            <a:off x="2600225"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Kuvatekstipilvi 33"/>
          <p:cNvSpPr/>
          <p:nvPr/>
        </p:nvSpPr>
        <p:spPr>
          <a:xfrm>
            <a:off x="1679294" y="418323"/>
            <a:ext cx="3750419" cy="1607938"/>
          </a:xfrm>
          <a:prstGeom prst="cloudCallout">
            <a:avLst>
              <a:gd name="adj1" fmla="val -48076"/>
              <a:gd name="adj2" fmla="val 55641"/>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fi-FI" sz="1200" dirty="0">
                <a:solidFill>
                  <a:schemeClr val="tx1"/>
                </a:solidFill>
              </a:rPr>
              <a:t>“Henkilökunnalla oli minulle ja perehdytykseeni aikaa. Oman osastoni lähityöntekijä kävi kanssani hyviä keskusteluja vankilan/osaston arkeen, toimintaan ja sääntöihin liittyen heti, kun tulin osastolle.”</a:t>
            </a:r>
          </a:p>
        </p:txBody>
      </p:sp>
      <p:pic>
        <p:nvPicPr>
          <p:cNvPr id="2" name="Kuva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1874" y="2224265"/>
            <a:ext cx="2243416" cy="2326637"/>
          </a:xfrm>
          <a:prstGeom prst="rect">
            <a:avLst/>
          </a:prstGeom>
        </p:spPr>
      </p:pic>
    </p:spTree>
    <p:extLst>
      <p:ext uri="{BB962C8B-B14F-4D97-AF65-F5344CB8AC3E}">
        <p14:creationId xmlns:p14="http://schemas.microsoft.com/office/powerpoint/2010/main" val="965703714"/>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Kulmayhdysviiva 3"/>
          <p:cNvCxnSpPr/>
          <p:nvPr/>
        </p:nvCxnSpPr>
        <p:spPr>
          <a:xfrm rot="10800000">
            <a:off x="8468112" y="3130824"/>
            <a:ext cx="3723888" cy="1347003"/>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 name="Kulmayhdysviiva 4"/>
          <p:cNvCxnSpPr/>
          <p:nvPr/>
        </p:nvCxnSpPr>
        <p:spPr>
          <a:xfrm flipV="1">
            <a:off x="0" y="2645032"/>
            <a:ext cx="3766457" cy="1399067"/>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10137" y="1239592"/>
            <a:ext cx="4183532" cy="2778615"/>
          </a:xfrm>
          <a:prstGeom prst="roundRect">
            <a:avLst/>
          </a:prstGeom>
          <a:ln w="76200">
            <a:solidFill>
              <a:schemeClr val="bg1"/>
            </a:solidFill>
          </a:ln>
        </p:spPr>
      </p:pic>
      <p:pic>
        <p:nvPicPr>
          <p:cNvPr id="7" name="Kuva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32063" y="4452089"/>
            <a:ext cx="362993" cy="727514"/>
          </a:xfrm>
          <a:prstGeom prst="rect">
            <a:avLst/>
          </a:prstGeom>
        </p:spPr>
      </p:pic>
      <p:pic>
        <p:nvPicPr>
          <p:cNvPr id="8" name="Kuva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8791" y="3687740"/>
            <a:ext cx="430050" cy="792197"/>
          </a:xfrm>
          <a:prstGeom prst="rect">
            <a:avLst/>
          </a:prstGeom>
        </p:spPr>
      </p:pic>
      <p:pic>
        <p:nvPicPr>
          <p:cNvPr id="9" name="Kuva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7715" y="2552849"/>
            <a:ext cx="908450" cy="184366"/>
          </a:xfrm>
          <a:prstGeom prst="rect">
            <a:avLst/>
          </a:prstGeom>
        </p:spPr>
      </p:pic>
      <p:pic>
        <p:nvPicPr>
          <p:cNvPr id="10" name="Kuva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2102" y="3260419"/>
            <a:ext cx="604450" cy="238385"/>
          </a:xfrm>
          <a:prstGeom prst="rect">
            <a:avLst/>
          </a:prstGeom>
        </p:spPr>
      </p:pic>
      <p:pic>
        <p:nvPicPr>
          <p:cNvPr id="11" name="Kuva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69804" y="1553971"/>
            <a:ext cx="604450" cy="238385"/>
          </a:xfrm>
          <a:prstGeom prst="rect">
            <a:avLst/>
          </a:prstGeom>
        </p:spPr>
      </p:pic>
      <p:pic>
        <p:nvPicPr>
          <p:cNvPr id="12" name="Kuva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98576" y="1165083"/>
            <a:ext cx="622492" cy="885774"/>
          </a:xfrm>
          <a:prstGeom prst="rect">
            <a:avLst/>
          </a:prstGeom>
        </p:spPr>
      </p:pic>
      <p:pic>
        <p:nvPicPr>
          <p:cNvPr id="13" name="Kuva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325052" y="2531452"/>
            <a:ext cx="622492" cy="885774"/>
          </a:xfrm>
          <a:prstGeom prst="rect">
            <a:avLst/>
          </a:prstGeom>
        </p:spPr>
      </p:pic>
      <p:pic>
        <p:nvPicPr>
          <p:cNvPr id="20" name="Kuva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16052" y="148055"/>
            <a:ext cx="1234518" cy="583404"/>
          </a:xfrm>
          <a:prstGeom prst="rect">
            <a:avLst/>
          </a:prstGeom>
        </p:spPr>
      </p:pic>
      <p:pic>
        <p:nvPicPr>
          <p:cNvPr id="21" name="Kuva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515" y="1414091"/>
            <a:ext cx="430050" cy="792197"/>
          </a:xfrm>
          <a:prstGeom prst="rect">
            <a:avLst/>
          </a:prstGeom>
        </p:spPr>
      </p:pic>
      <p:pic>
        <p:nvPicPr>
          <p:cNvPr id="22" name="Kuva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72451" y="4649484"/>
            <a:ext cx="534665" cy="108509"/>
          </a:xfrm>
          <a:prstGeom prst="rect">
            <a:avLst/>
          </a:prstGeom>
        </p:spPr>
      </p:pic>
      <p:pic>
        <p:nvPicPr>
          <p:cNvPr id="23" name="Kuva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25957" y="4295571"/>
            <a:ext cx="908450" cy="184366"/>
          </a:xfrm>
          <a:prstGeom prst="rect">
            <a:avLst/>
          </a:prstGeom>
        </p:spPr>
      </p:pic>
      <p:pic>
        <p:nvPicPr>
          <p:cNvPr id="24" name="Kuva 2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835708" y="833565"/>
            <a:ext cx="534665" cy="108509"/>
          </a:xfrm>
          <a:prstGeom prst="rect">
            <a:avLst/>
          </a:prstGeom>
        </p:spPr>
      </p:pic>
      <p:pic>
        <p:nvPicPr>
          <p:cNvPr id="25" name="Kuva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89214" y="479652"/>
            <a:ext cx="908450" cy="184366"/>
          </a:xfrm>
          <a:prstGeom prst="rect">
            <a:avLst/>
          </a:prstGeom>
        </p:spPr>
      </p:pic>
      <p:pic>
        <p:nvPicPr>
          <p:cNvPr id="26" name="Kuva 2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370316" y="2050857"/>
            <a:ext cx="604450" cy="238385"/>
          </a:xfrm>
          <a:prstGeom prst="rect">
            <a:avLst/>
          </a:prstGeom>
        </p:spPr>
      </p:pic>
      <p:pic>
        <p:nvPicPr>
          <p:cNvPr id="27" name="Kuva 2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30056" y="3309800"/>
            <a:ext cx="1267548" cy="1277833"/>
          </a:xfrm>
          <a:prstGeom prst="rect">
            <a:avLst/>
          </a:prstGeom>
        </p:spPr>
      </p:pic>
      <p:sp>
        <p:nvSpPr>
          <p:cNvPr id="28" name="Suorakulmio 27"/>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Osastolla / vankien sijoittelu</a:t>
            </a:r>
          </a:p>
        </p:txBody>
      </p:sp>
      <p:sp>
        <p:nvSpPr>
          <p:cNvPr id="29" name="Kuvatekstipilvi 10"/>
          <p:cNvSpPr/>
          <p:nvPr/>
        </p:nvSpPr>
        <p:spPr>
          <a:xfrm>
            <a:off x="6083226" y="3137029"/>
            <a:ext cx="3788705" cy="1803157"/>
          </a:xfrm>
          <a:prstGeom prst="cloudCallout">
            <a:avLst>
              <a:gd name="adj1" fmla="val 65863"/>
              <a:gd name="adj2" fmla="val -3389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schemeClr val="tx1"/>
                </a:solidFill>
              </a:rPr>
              <a:t>”Kun joka viikko ei tule ja lähde ihmisiä osastoltani, niin voimme olla parhaassa tapauksessa myös tukena toisillemme. Minun on pakkokin opetella tulemaan toimeen näiden ihmisten kanssa ja se jo itsessään on opettavaista.”</a:t>
            </a:r>
          </a:p>
        </p:txBody>
      </p:sp>
      <p:sp>
        <p:nvSpPr>
          <p:cNvPr id="30" name="Tekstiruutu 29"/>
          <p:cNvSpPr txBox="1"/>
          <p:nvPr/>
        </p:nvSpPr>
        <p:spPr>
          <a:xfrm>
            <a:off x="3616137" y="5387628"/>
            <a:ext cx="4030187" cy="1384995"/>
          </a:xfrm>
          <a:prstGeom prst="rect">
            <a:avLst/>
          </a:prstGeom>
          <a:noFill/>
        </p:spPr>
        <p:txBody>
          <a:bodyPr wrap="square" rtlCol="0">
            <a:spAutoFit/>
          </a:bodyPr>
          <a:lstStyle/>
          <a:p>
            <a:r>
              <a:rPr lang="fi-FI" sz="1200" dirty="0"/>
              <a:t>Vankien sijoittaminen osastoille: Sakkovangeilla tyypillisesti ihan eri asenne rangaistuksen suorittamiseen. Pitkäaikaisten vankeusvankien kanssa samalle osastolle sijoitettuna sakkovangit rikkovat motivaatiota myös muilta vangeilta ja rikkovat arjen sujuvuutta. </a:t>
            </a:r>
          </a:p>
          <a:p>
            <a:r>
              <a:rPr lang="fi-FI" sz="1200" dirty="0">
                <a:sym typeface="Wingdings"/>
              </a:rPr>
              <a:t> Sakkovangit omalla osastolla, mahdollisuudet vaikuttaa heikommat, fokus vapautumisen valmistelussa</a:t>
            </a:r>
            <a:endParaRPr lang="fi-FI" sz="1200" dirty="0"/>
          </a:p>
        </p:txBody>
      </p:sp>
      <p:pic>
        <p:nvPicPr>
          <p:cNvPr id="31" name="Kuva 3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91987" y="5417155"/>
            <a:ext cx="374160" cy="355338"/>
          </a:xfrm>
          <a:prstGeom prst="rect">
            <a:avLst/>
          </a:prstGeom>
        </p:spPr>
      </p:pic>
      <p:sp>
        <p:nvSpPr>
          <p:cNvPr id="32" name="Tekstiruutu 31"/>
          <p:cNvSpPr txBox="1"/>
          <p:nvPr/>
        </p:nvSpPr>
        <p:spPr>
          <a:xfrm>
            <a:off x="8213007" y="5387628"/>
            <a:ext cx="3062984" cy="646331"/>
          </a:xfrm>
          <a:prstGeom prst="rect">
            <a:avLst/>
          </a:prstGeom>
          <a:noFill/>
        </p:spPr>
        <p:txBody>
          <a:bodyPr wrap="square" rtlCol="0">
            <a:spAutoFit/>
          </a:bodyPr>
          <a:lstStyle/>
          <a:p>
            <a:r>
              <a:rPr lang="fi-FI" sz="1200" dirty="0"/>
              <a:t>Kannustusta ja tukea pitkäaikaisemmille vangeille, joilla kipinä/motivaatiota muutokseen. </a:t>
            </a:r>
          </a:p>
        </p:txBody>
      </p:sp>
      <p:pic>
        <p:nvPicPr>
          <p:cNvPr id="33" name="Kuva 3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818475" y="5417155"/>
            <a:ext cx="317334" cy="301610"/>
          </a:xfrm>
          <a:prstGeom prst="rect">
            <a:avLst/>
          </a:prstGeom>
        </p:spPr>
      </p:pic>
      <p:sp>
        <p:nvSpPr>
          <p:cNvPr id="34" name="Kuvatekstipilvi 61"/>
          <p:cNvSpPr/>
          <p:nvPr/>
        </p:nvSpPr>
        <p:spPr>
          <a:xfrm>
            <a:off x="7690492" y="827788"/>
            <a:ext cx="2679147" cy="1681606"/>
          </a:xfrm>
          <a:prstGeom prst="cloudCallout">
            <a:avLst>
              <a:gd name="adj1" fmla="val 65185"/>
              <a:gd name="adj2" fmla="val 83817"/>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schemeClr val="tx1"/>
                </a:solidFill>
              </a:rPr>
              <a:t>”Motivaationi muutokseen ja usko kykyyni muuttaa elämäni suuntaa on vahva.  Näin on muillakin, eikä sakkovangit ”sotke” päätöstämme.”</a:t>
            </a:r>
          </a:p>
        </p:txBody>
      </p:sp>
      <p:sp>
        <p:nvSpPr>
          <p:cNvPr id="35" name="Pyöristetty suorakulmio 34"/>
          <p:cNvSpPr/>
          <p:nvPr/>
        </p:nvSpPr>
        <p:spPr>
          <a:xfrm>
            <a:off x="2173120" y="467903"/>
            <a:ext cx="2974977" cy="41145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ç</a:t>
            </a:r>
            <a:endParaRPr lang="fi-FI" dirty="0"/>
          </a:p>
        </p:txBody>
      </p:sp>
      <p:pic>
        <p:nvPicPr>
          <p:cNvPr id="36" name="Kuva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8030" y="1042592"/>
            <a:ext cx="3949612" cy="3949612"/>
          </a:xfrm>
          <a:prstGeom prst="rect">
            <a:avLst/>
          </a:prstGeom>
        </p:spPr>
      </p:pic>
      <p:sp>
        <p:nvSpPr>
          <p:cNvPr id="37" name="Kuvatekstipilvi 61"/>
          <p:cNvSpPr/>
          <p:nvPr/>
        </p:nvSpPr>
        <p:spPr>
          <a:xfrm>
            <a:off x="803974" y="954088"/>
            <a:ext cx="2255055" cy="1248342"/>
          </a:xfrm>
          <a:prstGeom prst="cloudCallout">
            <a:avLst>
              <a:gd name="adj1" fmla="val 26739"/>
              <a:gd name="adj2" fmla="val 64964"/>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schemeClr val="tx1"/>
                </a:solidFill>
              </a:rPr>
              <a:t>”Osastollani ei ole sekaisin lyhytaikaisia sakkovankeja ja pitkäaikaisvankeja”</a:t>
            </a:r>
          </a:p>
        </p:txBody>
      </p:sp>
      <p:cxnSp>
        <p:nvCxnSpPr>
          <p:cNvPr id="40" name="Suora yhdysviiva 39"/>
          <p:cNvCxnSpPr/>
          <p:nvPr/>
        </p:nvCxnSpPr>
        <p:spPr>
          <a:xfrm>
            <a:off x="2600225"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232663"/>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Kulmayhdysviiva 7"/>
          <p:cNvCxnSpPr/>
          <p:nvPr/>
        </p:nvCxnSpPr>
        <p:spPr>
          <a:xfrm>
            <a:off x="8676296" y="3266747"/>
            <a:ext cx="3515704" cy="926133"/>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3" name="Kulmayhdysviiva 12"/>
          <p:cNvCxnSpPr/>
          <p:nvPr/>
        </p:nvCxnSpPr>
        <p:spPr>
          <a:xfrm flipV="1">
            <a:off x="-13151" y="3167754"/>
            <a:ext cx="6250781" cy="1309368"/>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4" name="Kuva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67408" y="4961608"/>
            <a:ext cx="856571" cy="173839"/>
          </a:xfrm>
          <a:prstGeom prst="rect">
            <a:avLst/>
          </a:prstGeom>
        </p:spPr>
      </p:pic>
      <p:pic>
        <p:nvPicPr>
          <p:cNvPr id="15" name="Kuva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1778" y="3004145"/>
            <a:ext cx="665855" cy="262602"/>
          </a:xfrm>
          <a:prstGeom prst="rect">
            <a:avLst/>
          </a:prstGeom>
        </p:spPr>
      </p:pic>
      <p:pic>
        <p:nvPicPr>
          <p:cNvPr id="16" name="Kuva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72031" y="4328944"/>
            <a:ext cx="534665" cy="108509"/>
          </a:xfrm>
          <a:prstGeom prst="rect">
            <a:avLst/>
          </a:prstGeom>
        </p:spPr>
      </p:pic>
      <p:pic>
        <p:nvPicPr>
          <p:cNvPr id="17" name="Kuva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34026" y="4857805"/>
            <a:ext cx="983528" cy="199605"/>
          </a:xfrm>
          <a:prstGeom prst="rect">
            <a:avLst/>
          </a:prstGeom>
        </p:spPr>
      </p:pic>
      <p:pic>
        <p:nvPicPr>
          <p:cNvPr id="18" name="Kuva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91937" y="4477122"/>
            <a:ext cx="339328" cy="625077"/>
          </a:xfrm>
          <a:prstGeom prst="rect">
            <a:avLst/>
          </a:prstGeom>
        </p:spPr>
      </p:pic>
      <p:pic>
        <p:nvPicPr>
          <p:cNvPr id="19" name="Kuva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9902" y="1395967"/>
            <a:ext cx="378707" cy="291612"/>
          </a:xfrm>
          <a:prstGeom prst="rect">
            <a:avLst/>
          </a:prstGeom>
        </p:spPr>
      </p:pic>
      <p:pic>
        <p:nvPicPr>
          <p:cNvPr id="20" name="Kuva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37895" y="4330019"/>
            <a:ext cx="419182" cy="772179"/>
          </a:xfrm>
          <a:prstGeom prst="rect">
            <a:avLst/>
          </a:prstGeom>
        </p:spPr>
      </p:pic>
      <p:pic>
        <p:nvPicPr>
          <p:cNvPr id="21" name="Kuva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93849" y="4230515"/>
            <a:ext cx="510975" cy="727092"/>
          </a:xfrm>
          <a:prstGeom prst="rect">
            <a:avLst/>
          </a:prstGeom>
        </p:spPr>
      </p:pic>
      <p:pic>
        <p:nvPicPr>
          <p:cNvPr id="22" name="Kuva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493045" y="4333722"/>
            <a:ext cx="568546" cy="809014"/>
          </a:xfrm>
          <a:prstGeom prst="rect">
            <a:avLst/>
          </a:prstGeom>
        </p:spPr>
      </p:pic>
      <p:pic>
        <p:nvPicPr>
          <p:cNvPr id="23" name="Kuva 2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206986" y="1644043"/>
            <a:ext cx="985014" cy="882788"/>
          </a:xfrm>
          <a:prstGeom prst="rect">
            <a:avLst/>
          </a:prstGeom>
        </p:spPr>
      </p:pic>
      <p:pic>
        <p:nvPicPr>
          <p:cNvPr id="24" name="Kuva 2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49002" y="966380"/>
            <a:ext cx="856571" cy="173839"/>
          </a:xfrm>
          <a:prstGeom prst="rect">
            <a:avLst/>
          </a:prstGeom>
        </p:spPr>
      </p:pic>
      <p:sp>
        <p:nvSpPr>
          <p:cNvPr id="25" name="Suorakulmio 24"/>
          <p:cNvSpPr/>
          <p:nvPr/>
        </p:nvSpPr>
        <p:spPr>
          <a:xfrm>
            <a:off x="9195809" y="103118"/>
            <a:ext cx="2805534"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rgbClr val="26657F"/>
                </a:solidFill>
              </a:rPr>
              <a:t>Osastolla / palveluohjaus</a:t>
            </a:r>
          </a:p>
        </p:txBody>
      </p:sp>
      <p:pic>
        <p:nvPicPr>
          <p:cNvPr id="26" name="Kuva 2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680078" y="2994103"/>
            <a:ext cx="1267548" cy="1277833"/>
          </a:xfrm>
          <a:prstGeom prst="rect">
            <a:avLst/>
          </a:prstGeom>
        </p:spPr>
      </p:pic>
      <p:pic>
        <p:nvPicPr>
          <p:cNvPr id="27" name="Kuva 2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182890" y="6181414"/>
            <a:ext cx="369945" cy="279298"/>
          </a:xfrm>
          <a:prstGeom prst="rect">
            <a:avLst/>
          </a:prstGeom>
        </p:spPr>
      </p:pic>
      <p:sp>
        <p:nvSpPr>
          <p:cNvPr id="28" name="Tekstiruutu 27"/>
          <p:cNvSpPr txBox="1"/>
          <p:nvPr/>
        </p:nvSpPr>
        <p:spPr>
          <a:xfrm>
            <a:off x="3646355" y="5377436"/>
            <a:ext cx="3473053" cy="1384995"/>
          </a:xfrm>
          <a:prstGeom prst="rect">
            <a:avLst/>
          </a:prstGeom>
          <a:noFill/>
        </p:spPr>
        <p:txBody>
          <a:bodyPr wrap="square" rtlCol="0">
            <a:spAutoFit/>
          </a:bodyPr>
          <a:lstStyle/>
          <a:p>
            <a:r>
              <a:rPr lang="fi-FI" sz="1200" dirty="0"/>
              <a:t>Selkeät toimintamallit ja organisoituminen (roolit ja vastuut) palvelunohjaukseen. </a:t>
            </a:r>
          </a:p>
          <a:p>
            <a:r>
              <a:rPr lang="fi-FI" sz="1200" dirty="0"/>
              <a:t>Ransun työstö yhdessä vangin kanssa.</a:t>
            </a:r>
          </a:p>
          <a:p>
            <a:endParaRPr lang="fi-FI" sz="1200" dirty="0"/>
          </a:p>
          <a:p>
            <a:r>
              <a:rPr lang="fi-FI" sz="1200" dirty="0"/>
              <a:t>Vangeille havainnollinen ja kannustava viestintä erilaisista toiminnoista ja palvelumahdollisuuksista sekä siitä, miten niiden pariin on mahdollista päästä.</a:t>
            </a:r>
          </a:p>
        </p:txBody>
      </p:sp>
      <p:pic>
        <p:nvPicPr>
          <p:cNvPr id="29" name="Kuva 28"/>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177090" y="5417804"/>
            <a:ext cx="374160" cy="355338"/>
          </a:xfrm>
          <a:prstGeom prst="rect">
            <a:avLst/>
          </a:prstGeom>
        </p:spPr>
      </p:pic>
      <p:pic>
        <p:nvPicPr>
          <p:cNvPr id="30" name="Kuva 2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252036" y="5356712"/>
            <a:ext cx="369945" cy="279298"/>
          </a:xfrm>
          <a:prstGeom prst="rect">
            <a:avLst/>
          </a:prstGeom>
        </p:spPr>
      </p:pic>
      <p:sp>
        <p:nvSpPr>
          <p:cNvPr id="31" name="Tekstiruutu 30"/>
          <p:cNvSpPr txBox="1"/>
          <p:nvPr/>
        </p:nvSpPr>
        <p:spPr>
          <a:xfrm>
            <a:off x="7717085" y="5377436"/>
            <a:ext cx="3625520" cy="461665"/>
          </a:xfrm>
          <a:prstGeom prst="rect">
            <a:avLst/>
          </a:prstGeom>
          <a:noFill/>
        </p:spPr>
        <p:txBody>
          <a:bodyPr wrap="square" rtlCol="0">
            <a:spAutoFit/>
          </a:bodyPr>
          <a:lstStyle/>
          <a:p>
            <a:r>
              <a:rPr lang="fi-FI" sz="1200" dirty="0"/>
              <a:t>Ohjeet ja tuki motivoituneille vangeille, jotka pyrkivät elämänmuutokseen suuntana avotalo. </a:t>
            </a:r>
          </a:p>
        </p:txBody>
      </p:sp>
      <p:pic>
        <p:nvPicPr>
          <p:cNvPr id="32" name="Kuva 3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267124" y="5678536"/>
            <a:ext cx="317334" cy="301610"/>
          </a:xfrm>
          <a:prstGeom prst="rect">
            <a:avLst/>
          </a:prstGeom>
        </p:spPr>
      </p:pic>
      <p:sp>
        <p:nvSpPr>
          <p:cNvPr id="33" name="Tekstiruutu 32"/>
          <p:cNvSpPr txBox="1"/>
          <p:nvPr/>
        </p:nvSpPr>
        <p:spPr>
          <a:xfrm>
            <a:off x="7717085" y="6025600"/>
            <a:ext cx="4038645" cy="646331"/>
          </a:xfrm>
          <a:prstGeom prst="rect">
            <a:avLst/>
          </a:prstGeom>
          <a:noFill/>
        </p:spPr>
        <p:txBody>
          <a:bodyPr wrap="square" rtlCol="0">
            <a:spAutoFit/>
          </a:bodyPr>
          <a:lstStyle/>
          <a:p>
            <a:r>
              <a:rPr lang="fi-FI" sz="1200" dirty="0"/>
              <a:t>Vankipääte jokaiselle vangille mm</a:t>
            </a:r>
            <a:r>
              <a:rPr lang="fi-FI" sz="1200"/>
              <a:t>. </a:t>
            </a:r>
            <a:r>
              <a:rPr lang="fi-FI" sz="1200" dirty="0"/>
              <a:t>rutinalappu digitaaliseen muotoon, palveluesittelyt ja varaukset digitaalisesti, oma päiväohjelma ja kalenteri.</a:t>
            </a:r>
          </a:p>
        </p:txBody>
      </p:sp>
      <p:pic>
        <p:nvPicPr>
          <p:cNvPr id="34" name="Kuva 3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267124" y="6089656"/>
            <a:ext cx="374160" cy="355338"/>
          </a:xfrm>
          <a:prstGeom prst="rect">
            <a:avLst/>
          </a:prstGeom>
        </p:spPr>
      </p:pic>
      <p:pic>
        <p:nvPicPr>
          <p:cNvPr id="35" name="Picture 4"/>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133165" y="659268"/>
            <a:ext cx="4843195" cy="3228796"/>
          </a:xfrm>
          <a:prstGeom prst="roundRect">
            <a:avLst/>
          </a:prstGeom>
          <a:ln w="76200">
            <a:solidFill>
              <a:schemeClr val="bg1"/>
            </a:solidFill>
          </a:ln>
        </p:spPr>
      </p:pic>
      <p:sp>
        <p:nvSpPr>
          <p:cNvPr id="36" name="Pyöristetty suorakulmio 35"/>
          <p:cNvSpPr/>
          <p:nvPr/>
        </p:nvSpPr>
        <p:spPr>
          <a:xfrm>
            <a:off x="855920" y="1732811"/>
            <a:ext cx="2881876" cy="32159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ç</a:t>
            </a:r>
          </a:p>
        </p:txBody>
      </p:sp>
      <p:pic>
        <p:nvPicPr>
          <p:cNvPr id="37" name="Kuva 36"/>
          <p:cNvPicPr>
            <a:picLocks noChangeAspect="1"/>
          </p:cNvPicPr>
          <p:nvPr/>
        </p:nvPicPr>
        <p:blipFill rotWithShape="1">
          <a:blip r:embed="rId17" cstate="print">
            <a:extLst>
              <a:ext uri="{28A0092B-C50C-407E-A947-70E740481C1C}">
                <a14:useLocalDpi xmlns:a14="http://schemas.microsoft.com/office/drawing/2010/main" val="0"/>
              </a:ext>
            </a:extLst>
          </a:blip>
          <a:srcRect l="13825" t="10554" r="17063" b="14169"/>
          <a:stretch/>
        </p:blipFill>
        <p:spPr>
          <a:xfrm>
            <a:off x="892179" y="1951538"/>
            <a:ext cx="2763527" cy="3010070"/>
          </a:xfrm>
          <a:prstGeom prst="rect">
            <a:avLst/>
          </a:prstGeom>
        </p:spPr>
      </p:pic>
      <p:sp>
        <p:nvSpPr>
          <p:cNvPr id="38" name="Kuvatekstipilvi 13"/>
          <p:cNvSpPr/>
          <p:nvPr/>
        </p:nvSpPr>
        <p:spPr>
          <a:xfrm>
            <a:off x="3835954" y="3119374"/>
            <a:ext cx="3039279" cy="1682418"/>
          </a:xfrm>
          <a:prstGeom prst="cloudCallout">
            <a:avLst>
              <a:gd name="adj1" fmla="val -74398"/>
              <a:gd name="adj2" fmla="val -27768"/>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schemeClr val="tx1"/>
                </a:solidFill>
              </a:rPr>
              <a:t>”Tiedän, kenen kanssa voin keskustella. Minulla on oma nimetty henkilö osastollani, jonka kanssa voin jutella, ja jolla on halua ja aikaa auttaa minua.”</a:t>
            </a:r>
          </a:p>
        </p:txBody>
      </p:sp>
      <p:sp>
        <p:nvSpPr>
          <p:cNvPr id="39" name="Kuvatekstipilvi 13"/>
          <p:cNvSpPr/>
          <p:nvPr/>
        </p:nvSpPr>
        <p:spPr>
          <a:xfrm>
            <a:off x="7280719" y="2692526"/>
            <a:ext cx="2892818" cy="1528094"/>
          </a:xfrm>
          <a:prstGeom prst="cloudCallout">
            <a:avLst>
              <a:gd name="adj1" fmla="val 76885"/>
              <a:gd name="adj2" fmla="val -9510"/>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fi-FI" sz="1200" dirty="0">
                <a:solidFill>
                  <a:schemeClr val="tx1"/>
                </a:solidFill>
              </a:rPr>
              <a:t>”Saan hoidettua asioitani oman vankipäätteeni kautta. Samalla opin digitaalisten palveluiden käyttöä muutenkin.”</a:t>
            </a:r>
          </a:p>
        </p:txBody>
      </p:sp>
      <p:sp>
        <p:nvSpPr>
          <p:cNvPr id="40" name="Kuvatekstipilvi 10"/>
          <p:cNvSpPr/>
          <p:nvPr/>
        </p:nvSpPr>
        <p:spPr>
          <a:xfrm>
            <a:off x="8017197" y="968027"/>
            <a:ext cx="2892699" cy="1476662"/>
          </a:xfrm>
          <a:prstGeom prst="cloudCallout">
            <a:avLst>
              <a:gd name="adj1" fmla="val 50775"/>
              <a:gd name="adj2" fmla="val 8167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schemeClr val="tx1"/>
                </a:solidFill>
              </a:rPr>
              <a:t>“Minua autetaan eteenpäin. Tiedän, mitä tekemällä, minulla on mahdollisuus siirtyä tulevaisuudessa avotaloon.”</a:t>
            </a:r>
          </a:p>
        </p:txBody>
      </p:sp>
      <p:sp>
        <p:nvSpPr>
          <p:cNvPr id="41" name="Kuvatekstipilvi 13"/>
          <p:cNvSpPr/>
          <p:nvPr/>
        </p:nvSpPr>
        <p:spPr>
          <a:xfrm>
            <a:off x="2257478" y="217313"/>
            <a:ext cx="3241413" cy="1598442"/>
          </a:xfrm>
          <a:prstGeom prst="cloudCallout">
            <a:avLst>
              <a:gd name="adj1" fmla="val -36991"/>
              <a:gd name="adj2" fmla="val 7260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fi-FI" sz="1200" dirty="0">
                <a:solidFill>
                  <a:schemeClr val="tx1"/>
                </a:solidFill>
              </a:rPr>
              <a:t>”Minulle on esitelty kattavasti ja havainnollisesti vankilan palvelut. Saan tukea ja kannustusta minua auttavien ja minulle soveltuvien toimintojen valintaan.”</a:t>
            </a:r>
          </a:p>
        </p:txBody>
      </p:sp>
      <p:cxnSp>
        <p:nvCxnSpPr>
          <p:cNvPr id="42" name="Suora yhdysviiva 41"/>
          <p:cNvCxnSpPr/>
          <p:nvPr/>
        </p:nvCxnSpPr>
        <p:spPr>
          <a:xfrm>
            <a:off x="2600225"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Kuvatekstipilvi 13"/>
          <p:cNvSpPr/>
          <p:nvPr/>
        </p:nvSpPr>
        <p:spPr>
          <a:xfrm>
            <a:off x="3194054" y="1815755"/>
            <a:ext cx="3691295" cy="1165999"/>
          </a:xfrm>
          <a:prstGeom prst="cloudCallout">
            <a:avLst>
              <a:gd name="adj1" fmla="val -57786"/>
              <a:gd name="adj2" fmla="val 46873"/>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fi-FI" sz="1200" dirty="0">
                <a:solidFill>
                  <a:schemeClr val="tx1"/>
                </a:solidFill>
              </a:rPr>
              <a:t>”Olemme työstäneet yhdessä rangaistusajan suunnitelmaani (</a:t>
            </a:r>
            <a:r>
              <a:rPr lang="fi-FI" sz="1200" dirty="0" err="1">
                <a:solidFill>
                  <a:schemeClr val="tx1"/>
                </a:solidFill>
              </a:rPr>
              <a:t>ransu</a:t>
            </a:r>
            <a:r>
              <a:rPr lang="fi-FI" sz="1200" dirty="0">
                <a:solidFill>
                  <a:schemeClr val="tx1"/>
                </a:solidFill>
              </a:rPr>
              <a:t>). Se motivoi minua ja auttaa minua keskittymään oikeisiin asioihin.”</a:t>
            </a:r>
          </a:p>
        </p:txBody>
      </p:sp>
    </p:spTree>
    <p:extLst>
      <p:ext uri="{BB962C8B-B14F-4D97-AF65-F5344CB8AC3E}">
        <p14:creationId xmlns:p14="http://schemas.microsoft.com/office/powerpoint/2010/main" val="1928845535"/>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Kulmayhdysviiva 3"/>
          <p:cNvCxnSpPr/>
          <p:nvPr/>
        </p:nvCxnSpPr>
        <p:spPr>
          <a:xfrm rot="10800000" flipV="1">
            <a:off x="-7082" y="3491149"/>
            <a:ext cx="3433788" cy="701729"/>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 name="Kulmayhdysviiva 4"/>
          <p:cNvCxnSpPr/>
          <p:nvPr/>
        </p:nvCxnSpPr>
        <p:spPr>
          <a:xfrm rot="10800000" flipV="1">
            <a:off x="8830492" y="1015999"/>
            <a:ext cx="3378427" cy="1401377"/>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6" name="Kuva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99895" y="1135090"/>
            <a:ext cx="1224958" cy="654014"/>
          </a:xfrm>
          <a:prstGeom prst="rect">
            <a:avLst/>
          </a:prstGeom>
        </p:spPr>
      </p:pic>
      <p:pic>
        <p:nvPicPr>
          <p:cNvPr id="8" name="Kuva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00710" y="3737869"/>
            <a:ext cx="622492" cy="885774"/>
          </a:xfrm>
          <a:prstGeom prst="rect">
            <a:avLst/>
          </a:prstGeom>
        </p:spPr>
      </p:pic>
      <p:pic>
        <p:nvPicPr>
          <p:cNvPr id="9" name="Kuva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40359" y="4320816"/>
            <a:ext cx="362993" cy="727514"/>
          </a:xfrm>
          <a:prstGeom prst="rect">
            <a:avLst/>
          </a:prstGeom>
        </p:spPr>
      </p:pic>
      <p:pic>
        <p:nvPicPr>
          <p:cNvPr id="10" name="Kuva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03988" y="2997462"/>
            <a:ext cx="430050" cy="792197"/>
          </a:xfrm>
          <a:prstGeom prst="rect">
            <a:avLst/>
          </a:prstGeom>
        </p:spPr>
      </p:pic>
      <p:pic>
        <p:nvPicPr>
          <p:cNvPr id="11" name="Kuva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17822" y="4198224"/>
            <a:ext cx="450356" cy="346784"/>
          </a:xfrm>
          <a:prstGeom prst="rect">
            <a:avLst/>
          </a:prstGeom>
        </p:spPr>
      </p:pic>
      <p:pic>
        <p:nvPicPr>
          <p:cNvPr id="17" name="Kuva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00710" y="2470196"/>
            <a:ext cx="622492" cy="885774"/>
          </a:xfrm>
          <a:prstGeom prst="rect">
            <a:avLst/>
          </a:prstGeom>
        </p:spPr>
      </p:pic>
      <p:pic>
        <p:nvPicPr>
          <p:cNvPr id="18" name="Kuva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5878" y="4876798"/>
            <a:ext cx="908450" cy="184366"/>
          </a:xfrm>
          <a:prstGeom prst="rect">
            <a:avLst/>
          </a:prstGeom>
        </p:spPr>
      </p:pic>
      <p:pic>
        <p:nvPicPr>
          <p:cNvPr id="19" name="Kuva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5015" y="233528"/>
            <a:ext cx="362993" cy="727514"/>
          </a:xfrm>
          <a:prstGeom prst="rect">
            <a:avLst/>
          </a:prstGeom>
        </p:spPr>
      </p:pic>
      <p:pic>
        <p:nvPicPr>
          <p:cNvPr id="20" name="Kuva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32958" y="4849788"/>
            <a:ext cx="604450" cy="238385"/>
          </a:xfrm>
          <a:prstGeom prst="rect">
            <a:avLst/>
          </a:prstGeom>
        </p:spPr>
      </p:pic>
      <p:pic>
        <p:nvPicPr>
          <p:cNvPr id="21" name="Kuva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449053" y="1926306"/>
            <a:ext cx="604450" cy="238385"/>
          </a:xfrm>
          <a:prstGeom prst="rect">
            <a:avLst/>
          </a:prstGeom>
        </p:spPr>
      </p:pic>
      <p:pic>
        <p:nvPicPr>
          <p:cNvPr id="22" name="Kuva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54587" y="4525706"/>
            <a:ext cx="604450" cy="238385"/>
          </a:xfrm>
          <a:prstGeom prst="rect">
            <a:avLst/>
          </a:prstGeom>
        </p:spPr>
      </p:pic>
      <p:pic>
        <p:nvPicPr>
          <p:cNvPr id="23" name="Kuva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30733" y="4061563"/>
            <a:ext cx="604450" cy="238385"/>
          </a:xfrm>
          <a:prstGeom prst="rect">
            <a:avLst/>
          </a:prstGeom>
        </p:spPr>
      </p:pic>
      <p:pic>
        <p:nvPicPr>
          <p:cNvPr id="24" name="Kuva 2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746330" y="4341775"/>
            <a:ext cx="604450" cy="238385"/>
          </a:xfrm>
          <a:prstGeom prst="rect">
            <a:avLst/>
          </a:prstGeom>
        </p:spPr>
      </p:pic>
      <p:pic>
        <p:nvPicPr>
          <p:cNvPr id="25" name="Kuva 2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91263" y="2452522"/>
            <a:ext cx="604450" cy="238385"/>
          </a:xfrm>
          <a:prstGeom prst="rect">
            <a:avLst/>
          </a:prstGeom>
        </p:spPr>
      </p:pic>
      <p:pic>
        <p:nvPicPr>
          <p:cNvPr id="26" name="Kuva 2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84" y="2863088"/>
            <a:ext cx="1445996" cy="1457728"/>
          </a:xfrm>
          <a:prstGeom prst="rect">
            <a:avLst/>
          </a:prstGeom>
        </p:spPr>
      </p:pic>
      <p:sp>
        <p:nvSpPr>
          <p:cNvPr id="27" name="Suorakulmio 26"/>
          <p:cNvSpPr/>
          <p:nvPr/>
        </p:nvSpPr>
        <p:spPr>
          <a:xfrm>
            <a:off x="9049867" y="103118"/>
            <a:ext cx="2951476" cy="480193"/>
          </a:xfrm>
          <a:prstGeom prst="rect">
            <a:avLst/>
          </a:prstGeom>
          <a:solidFill>
            <a:schemeClr val="bg1"/>
          </a:solidFill>
          <a:ln>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dirty="0">
                <a:solidFill>
                  <a:srgbClr val="26657F"/>
                </a:solidFill>
              </a:rPr>
              <a:t>Osastolla / ilta </a:t>
            </a:r>
            <a:r>
              <a:rPr lang="fi-FI">
                <a:solidFill>
                  <a:srgbClr val="26657F"/>
                </a:solidFill>
              </a:rPr>
              <a:t>&amp; yhteydenpito</a:t>
            </a:r>
            <a:endParaRPr lang="fi-FI" dirty="0">
              <a:solidFill>
                <a:srgbClr val="26657F"/>
              </a:solidFill>
            </a:endParaRPr>
          </a:p>
        </p:txBody>
      </p:sp>
      <p:pic>
        <p:nvPicPr>
          <p:cNvPr id="28" name="Kuva 2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471113" y="5979465"/>
            <a:ext cx="369945" cy="279298"/>
          </a:xfrm>
          <a:prstGeom prst="rect">
            <a:avLst/>
          </a:prstGeom>
        </p:spPr>
      </p:pic>
      <p:sp>
        <p:nvSpPr>
          <p:cNvPr id="29" name="Tekstiruutu 28"/>
          <p:cNvSpPr txBox="1"/>
          <p:nvPr/>
        </p:nvSpPr>
        <p:spPr>
          <a:xfrm>
            <a:off x="3653785" y="5386691"/>
            <a:ext cx="2612214" cy="830997"/>
          </a:xfrm>
          <a:prstGeom prst="rect">
            <a:avLst/>
          </a:prstGeom>
          <a:noFill/>
        </p:spPr>
        <p:txBody>
          <a:bodyPr wrap="square" rtlCol="0">
            <a:spAutoFit/>
          </a:bodyPr>
          <a:lstStyle/>
          <a:p>
            <a:r>
              <a:rPr lang="fi-FI" sz="1200" dirty="0"/>
              <a:t>Osaston arkeen joustoa valvontajärjestelmillä. Mahdollisuus viettää aikaa oman osaston yleisissä tiloissa nykyistä pidempään illalla.</a:t>
            </a:r>
          </a:p>
        </p:txBody>
      </p:sp>
      <p:pic>
        <p:nvPicPr>
          <p:cNvPr id="30" name="Kuva 2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84519" y="5427059"/>
            <a:ext cx="374160" cy="355338"/>
          </a:xfrm>
          <a:prstGeom prst="rect">
            <a:avLst/>
          </a:prstGeom>
        </p:spPr>
      </p:pic>
      <p:pic>
        <p:nvPicPr>
          <p:cNvPr id="31" name="Kuva 3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71113" y="5427059"/>
            <a:ext cx="317334" cy="301610"/>
          </a:xfrm>
          <a:prstGeom prst="rect">
            <a:avLst/>
          </a:prstGeom>
        </p:spPr>
      </p:pic>
      <p:sp>
        <p:nvSpPr>
          <p:cNvPr id="32" name="Tekstiruutu 31"/>
          <p:cNvSpPr txBox="1"/>
          <p:nvPr/>
        </p:nvSpPr>
        <p:spPr>
          <a:xfrm>
            <a:off x="6936163" y="5386691"/>
            <a:ext cx="4289960" cy="1384995"/>
          </a:xfrm>
          <a:prstGeom prst="rect">
            <a:avLst/>
          </a:prstGeom>
          <a:noFill/>
        </p:spPr>
        <p:txBody>
          <a:bodyPr wrap="square" rtlCol="0">
            <a:spAutoFit/>
          </a:bodyPr>
          <a:lstStyle/>
          <a:p>
            <a:r>
              <a:rPr lang="fi-FI" sz="1200" dirty="0"/>
              <a:t>Läheiset (erityisesti lapset) voivat olla suuri voimavara. Ymmärretään ja tuetaan vanhemmuutta.</a:t>
            </a:r>
          </a:p>
          <a:p>
            <a:endParaRPr lang="fi-FI" sz="1200" dirty="0"/>
          </a:p>
          <a:p>
            <a:r>
              <a:rPr lang="fi-FI" sz="1200" dirty="0"/>
              <a:t>Selkeät toimintamallit ja digitaaliset välineet viestintään vankilan ulkopuolelle ja sieltä vankilaan. Viestintämateriaali, jonka avulla voidaan opastaa läheisiä yhteydenpitoon, tapaamisiin ja vankilan arkeen liittyen. Huom. kieliversiot.</a:t>
            </a:r>
          </a:p>
        </p:txBody>
      </p:sp>
      <p:pic>
        <p:nvPicPr>
          <p:cNvPr id="33" name="Kuva 3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488561" y="6261503"/>
            <a:ext cx="374160" cy="355338"/>
          </a:xfrm>
          <a:prstGeom prst="rect">
            <a:avLst/>
          </a:prstGeom>
        </p:spPr>
      </p:pic>
      <p:sp>
        <p:nvSpPr>
          <p:cNvPr id="34" name="Pyöristetty suorakulmio 33"/>
          <p:cNvSpPr/>
          <p:nvPr/>
        </p:nvSpPr>
        <p:spPr>
          <a:xfrm>
            <a:off x="2780602" y="1855282"/>
            <a:ext cx="2223287" cy="22412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ç</a:t>
            </a:r>
            <a:endParaRPr lang="fi-FI" dirty="0"/>
          </a:p>
        </p:txBody>
      </p:sp>
      <p:cxnSp>
        <p:nvCxnSpPr>
          <p:cNvPr id="35" name="Kulmayhdysviiva 34"/>
          <p:cNvCxnSpPr/>
          <p:nvPr/>
        </p:nvCxnSpPr>
        <p:spPr>
          <a:xfrm rot="10800000" flipV="1">
            <a:off x="4945989" y="2781614"/>
            <a:ext cx="1941957" cy="773980"/>
          </a:xfrm>
          <a:prstGeom prst="bentConnector3">
            <a:avLst>
              <a:gd name="adj1" fmla="val 50000"/>
            </a:avLst>
          </a:prstGeom>
          <a:ln w="171450">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7" name="Kuvatekstipilvi 36"/>
          <p:cNvSpPr/>
          <p:nvPr/>
        </p:nvSpPr>
        <p:spPr>
          <a:xfrm>
            <a:off x="189318" y="783568"/>
            <a:ext cx="3237388" cy="1776487"/>
          </a:xfrm>
          <a:prstGeom prst="cloudCallout">
            <a:avLst>
              <a:gd name="adj1" fmla="val -21299"/>
              <a:gd name="adj2" fmla="val 72042"/>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schemeClr val="tx1"/>
                </a:solidFill>
              </a:rPr>
              <a:t>”Osaston ilta on mukavaa aikaa. Silloin harrastetaan mm. liikuntaa, tehdään käsitöitä ja jokainen voi laittaa itselleen iltapalaa tai laitetaan yhdessä, joskus leivotaankin.</a:t>
            </a:r>
          </a:p>
        </p:txBody>
      </p:sp>
      <p:sp>
        <p:nvSpPr>
          <p:cNvPr id="38" name="Pyöristetty suorakulmio 37"/>
          <p:cNvSpPr/>
          <p:nvPr/>
        </p:nvSpPr>
        <p:spPr>
          <a:xfrm>
            <a:off x="6344117" y="753129"/>
            <a:ext cx="3049106" cy="3779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ç</a:t>
            </a:r>
          </a:p>
        </p:txBody>
      </p:sp>
      <p:pic>
        <p:nvPicPr>
          <p:cNvPr id="39" name="Kuva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44731" y="991795"/>
            <a:ext cx="2325365" cy="3318725"/>
          </a:xfrm>
          <a:prstGeom prst="rect">
            <a:avLst/>
          </a:prstGeom>
        </p:spPr>
      </p:pic>
      <p:sp>
        <p:nvSpPr>
          <p:cNvPr id="40" name="Kuvatekstipilvi 10"/>
          <p:cNvSpPr/>
          <p:nvPr/>
        </p:nvSpPr>
        <p:spPr>
          <a:xfrm>
            <a:off x="8584016" y="730971"/>
            <a:ext cx="2271795" cy="1471762"/>
          </a:xfrm>
          <a:prstGeom prst="cloudCallout">
            <a:avLst>
              <a:gd name="adj1" fmla="val -75914"/>
              <a:gd name="adj2" fmla="val -7493"/>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schemeClr val="tx1"/>
                </a:solidFill>
              </a:rPr>
              <a:t>”Saan tukea vanhemmuuteeni, </a:t>
            </a:r>
            <a:br>
              <a:rPr lang="fi-FI" sz="1200" dirty="0">
                <a:solidFill>
                  <a:schemeClr val="tx1"/>
                </a:solidFill>
              </a:rPr>
            </a:br>
            <a:r>
              <a:rPr lang="fi-FI" sz="1200" dirty="0">
                <a:solidFill>
                  <a:schemeClr val="tx1"/>
                </a:solidFill>
              </a:rPr>
              <a:t>sillä lapset motivoivat minua muutokseen. </a:t>
            </a:r>
          </a:p>
          <a:p>
            <a:pPr algn="ctr"/>
            <a:r>
              <a:rPr lang="fi-FI" sz="1200" dirty="0">
                <a:solidFill>
                  <a:schemeClr val="tx1"/>
                </a:solidFill>
              </a:rPr>
              <a:t>Äiti on kuntoutuksessa”</a:t>
            </a:r>
          </a:p>
        </p:txBody>
      </p:sp>
      <p:sp>
        <p:nvSpPr>
          <p:cNvPr id="42" name="Kuvatekstipilvi 10"/>
          <p:cNvSpPr/>
          <p:nvPr/>
        </p:nvSpPr>
        <p:spPr>
          <a:xfrm>
            <a:off x="9208624" y="2913083"/>
            <a:ext cx="2561634" cy="1414750"/>
          </a:xfrm>
          <a:prstGeom prst="cloudCallout">
            <a:avLst>
              <a:gd name="adj1" fmla="val -47412"/>
              <a:gd name="adj2" fmla="val -65828"/>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200" dirty="0">
                <a:solidFill>
                  <a:schemeClr val="tx1"/>
                </a:solidFill>
              </a:rPr>
              <a:t>”Läheiseni (myös lapset) ovat saaneet tietoa ja tukea yhteydenpitoon </a:t>
            </a:r>
            <a:br>
              <a:rPr lang="fi-FI" sz="1200" dirty="0">
                <a:solidFill>
                  <a:schemeClr val="tx1"/>
                </a:solidFill>
              </a:rPr>
            </a:br>
            <a:r>
              <a:rPr lang="fi-FI" sz="1200" dirty="0">
                <a:solidFill>
                  <a:schemeClr val="tx1"/>
                </a:solidFill>
              </a:rPr>
              <a:t>ja vankeusajasta selviämiseen liittyen.”</a:t>
            </a:r>
          </a:p>
        </p:txBody>
      </p:sp>
      <p:cxnSp>
        <p:nvCxnSpPr>
          <p:cNvPr id="46" name="Suora yhdysviiva 45"/>
          <p:cNvCxnSpPr/>
          <p:nvPr/>
        </p:nvCxnSpPr>
        <p:spPr>
          <a:xfrm>
            <a:off x="2600225" y="5407967"/>
            <a:ext cx="0" cy="13624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Kuvatekstipilvi 40"/>
          <p:cNvSpPr/>
          <p:nvPr/>
        </p:nvSpPr>
        <p:spPr>
          <a:xfrm>
            <a:off x="3603414" y="145870"/>
            <a:ext cx="3332749" cy="1767838"/>
          </a:xfrm>
          <a:prstGeom prst="cloudCallout">
            <a:avLst>
              <a:gd name="adj1" fmla="val -10051"/>
              <a:gd name="adj2" fmla="val 78972"/>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schemeClr val="tx1"/>
                </a:solidFill>
              </a:rPr>
              <a:t>”Enää ei tarvitse jonottaa puhelimelle ja puhua kaikkien kuullen yhteisessä tilassa. Voin soittaa läheisilleni omasta sellistä, rauhassa, myös videopuhelut ovat mahdollisia.”</a:t>
            </a:r>
          </a:p>
        </p:txBody>
      </p:sp>
      <p:pic>
        <p:nvPicPr>
          <p:cNvPr id="3" name="Kuva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84966" y="1912492"/>
            <a:ext cx="2077053" cy="2106207"/>
          </a:xfrm>
          <a:prstGeom prst="rect">
            <a:avLst/>
          </a:prstGeom>
        </p:spPr>
      </p:pic>
      <p:sp>
        <p:nvSpPr>
          <p:cNvPr id="36" name="Kuvatekstipilvi 35"/>
          <p:cNvSpPr/>
          <p:nvPr/>
        </p:nvSpPr>
        <p:spPr>
          <a:xfrm>
            <a:off x="1216994" y="3670565"/>
            <a:ext cx="2156184" cy="1402103"/>
          </a:xfrm>
          <a:prstGeom prst="cloudCallout">
            <a:avLst>
              <a:gd name="adj1" fmla="val -57203"/>
              <a:gd name="adj2" fmla="val -67921"/>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dirty="0">
                <a:solidFill>
                  <a:schemeClr val="tx1"/>
                </a:solidFill>
              </a:rPr>
              <a:t>“Osaston ovet ovat kiinni, mutta sellien ovet suljetaan vasta </a:t>
            </a:r>
            <a:r>
              <a:rPr lang="fi-FI" sz="1200">
                <a:solidFill>
                  <a:schemeClr val="tx1"/>
                </a:solidFill>
              </a:rPr>
              <a:t>myöhemmin </a:t>
            </a:r>
            <a:br>
              <a:rPr lang="fi-FI" sz="1200">
                <a:solidFill>
                  <a:schemeClr val="tx1"/>
                </a:solidFill>
              </a:rPr>
            </a:br>
            <a:r>
              <a:rPr lang="fi-FI" sz="1200">
                <a:solidFill>
                  <a:schemeClr val="tx1"/>
                </a:solidFill>
              </a:rPr>
              <a:t>(</a:t>
            </a:r>
            <a:r>
              <a:rPr lang="fi-FI" sz="1200" dirty="0">
                <a:solidFill>
                  <a:schemeClr val="tx1"/>
                </a:solidFill>
              </a:rPr>
              <a:t>esim. yhdeksältä)”</a:t>
            </a:r>
          </a:p>
        </p:txBody>
      </p:sp>
    </p:spTree>
    <p:extLst>
      <p:ext uri="{BB962C8B-B14F-4D97-AF65-F5344CB8AC3E}">
        <p14:creationId xmlns:p14="http://schemas.microsoft.com/office/powerpoint/2010/main" val="717876586"/>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GB" sz="2800" dirty="0"/>
              <a:t>Prison concept objectives in a nutshell</a:t>
            </a:r>
          </a:p>
        </p:txBody>
      </p:sp>
      <p:grpSp>
        <p:nvGrpSpPr>
          <p:cNvPr id="9" name="Ryhmitä 8"/>
          <p:cNvGrpSpPr/>
          <p:nvPr/>
        </p:nvGrpSpPr>
        <p:grpSpPr>
          <a:xfrm>
            <a:off x="2637693" y="1052736"/>
            <a:ext cx="6945397" cy="922114"/>
            <a:chOff x="2735428" y="1844826"/>
            <a:chExt cx="2213317" cy="737980"/>
          </a:xfrm>
          <a:solidFill>
            <a:sysClr val="window" lastClr="FFFFFF">
              <a:lumMod val="50000"/>
            </a:sysClr>
          </a:solidFill>
        </p:grpSpPr>
        <p:grpSp>
          <p:nvGrpSpPr>
            <p:cNvPr id="10" name="Ryhmitä 9"/>
            <p:cNvGrpSpPr/>
            <p:nvPr/>
          </p:nvGrpSpPr>
          <p:grpSpPr>
            <a:xfrm>
              <a:off x="2735428" y="1844826"/>
              <a:ext cx="2213317" cy="720080"/>
              <a:chOff x="2735428" y="1844826"/>
              <a:chExt cx="2213317" cy="720080"/>
            </a:xfrm>
            <a:grpFill/>
          </p:grpSpPr>
          <p:sp>
            <p:nvSpPr>
              <p:cNvPr id="15" name="Kuu 14"/>
              <p:cNvSpPr/>
              <p:nvPr/>
            </p:nvSpPr>
            <p:spPr>
              <a:xfrm rot="5400000">
                <a:off x="2810632" y="2204864"/>
                <a:ext cx="288032" cy="432048"/>
              </a:xfrm>
              <a:prstGeom prst="moon">
                <a:avLst/>
              </a:prstGeom>
              <a:grpFill/>
              <a:ln w="28575" cap="flat" cmpd="sng" algn="ctr">
                <a:solidFill>
                  <a:sysClr val="window" lastClr="FFFFFF">
                    <a:lumMod val="50000"/>
                  </a:sysClr>
                </a:solidFill>
                <a:prstDash val="solid"/>
              </a:ln>
              <a:effectLst/>
            </p:spPr>
            <p:txBody>
              <a:bodyPr rtlCol="0" anchor="t"/>
              <a:lstStyle/>
              <a:p>
                <a:pPr algn="ctr">
                  <a:defRPr/>
                </a:pPr>
                <a:endParaRPr lang="en-GB" sz="1500" kern="0" dirty="0">
                  <a:solidFill>
                    <a:prstClr val="black"/>
                  </a:solidFill>
                  <a:latin typeface="Arial"/>
                </a:endParaRPr>
              </a:p>
            </p:txBody>
          </p:sp>
          <p:sp>
            <p:nvSpPr>
              <p:cNvPr id="16" name="Kuu 15"/>
              <p:cNvSpPr/>
              <p:nvPr/>
            </p:nvSpPr>
            <p:spPr>
              <a:xfrm rot="5400000">
                <a:off x="3254198" y="2204864"/>
                <a:ext cx="288032" cy="432048"/>
              </a:xfrm>
              <a:prstGeom prst="moon">
                <a:avLst/>
              </a:prstGeom>
              <a:grpFill/>
              <a:ln w="28575" cap="flat" cmpd="sng" algn="ctr">
                <a:solidFill>
                  <a:sysClr val="window" lastClr="FFFFFF">
                    <a:lumMod val="50000"/>
                  </a:sysClr>
                </a:solidFill>
                <a:prstDash val="solid"/>
              </a:ln>
              <a:effectLst/>
            </p:spPr>
            <p:txBody>
              <a:bodyPr rtlCol="0" anchor="t"/>
              <a:lstStyle/>
              <a:p>
                <a:pPr algn="ctr">
                  <a:defRPr/>
                </a:pPr>
                <a:endParaRPr lang="en-GB" sz="1500" kern="0" dirty="0">
                  <a:solidFill>
                    <a:prstClr val="black"/>
                  </a:solidFill>
                  <a:latin typeface="Arial"/>
                </a:endParaRPr>
              </a:p>
            </p:txBody>
          </p:sp>
          <p:sp>
            <p:nvSpPr>
              <p:cNvPr id="17" name="Kuu 16"/>
              <p:cNvSpPr/>
              <p:nvPr/>
            </p:nvSpPr>
            <p:spPr>
              <a:xfrm rot="5400000">
                <a:off x="3697301" y="2204864"/>
                <a:ext cx="288032" cy="432048"/>
              </a:xfrm>
              <a:prstGeom prst="moon">
                <a:avLst/>
              </a:prstGeom>
              <a:grpFill/>
              <a:ln w="28575" cap="flat" cmpd="sng" algn="ctr">
                <a:solidFill>
                  <a:sysClr val="window" lastClr="FFFFFF">
                    <a:lumMod val="50000"/>
                  </a:sysClr>
                </a:solidFill>
                <a:prstDash val="solid"/>
              </a:ln>
              <a:effectLst/>
            </p:spPr>
            <p:txBody>
              <a:bodyPr rtlCol="0" anchor="t"/>
              <a:lstStyle/>
              <a:p>
                <a:pPr algn="ctr">
                  <a:defRPr/>
                </a:pPr>
                <a:endParaRPr lang="en-GB" sz="1500" kern="0" dirty="0">
                  <a:solidFill>
                    <a:prstClr val="black"/>
                  </a:solidFill>
                  <a:latin typeface="Arial"/>
                </a:endParaRPr>
              </a:p>
            </p:txBody>
          </p:sp>
          <p:sp>
            <p:nvSpPr>
              <p:cNvPr id="18" name="Kuu 17"/>
              <p:cNvSpPr/>
              <p:nvPr/>
            </p:nvSpPr>
            <p:spPr>
              <a:xfrm rot="5400000">
                <a:off x="4139084" y="2204864"/>
                <a:ext cx="288032" cy="432048"/>
              </a:xfrm>
              <a:prstGeom prst="moon">
                <a:avLst/>
              </a:prstGeom>
              <a:grpFill/>
              <a:ln w="28575" cap="flat" cmpd="sng" algn="ctr">
                <a:solidFill>
                  <a:sysClr val="window" lastClr="FFFFFF">
                    <a:lumMod val="50000"/>
                  </a:sysClr>
                </a:solidFill>
                <a:prstDash val="solid"/>
              </a:ln>
              <a:effectLst/>
            </p:spPr>
            <p:txBody>
              <a:bodyPr rtlCol="0" anchor="t"/>
              <a:lstStyle/>
              <a:p>
                <a:pPr algn="ctr">
                  <a:defRPr/>
                </a:pPr>
                <a:endParaRPr lang="en-GB" sz="1500" kern="0" dirty="0">
                  <a:solidFill>
                    <a:prstClr val="black"/>
                  </a:solidFill>
                  <a:latin typeface="Arial"/>
                </a:endParaRPr>
              </a:p>
            </p:txBody>
          </p:sp>
          <p:sp>
            <p:nvSpPr>
              <p:cNvPr id="19" name="Kuu 18"/>
              <p:cNvSpPr/>
              <p:nvPr/>
            </p:nvSpPr>
            <p:spPr>
              <a:xfrm rot="5400000">
                <a:off x="4584389" y="2204864"/>
                <a:ext cx="288032" cy="432048"/>
              </a:xfrm>
              <a:prstGeom prst="moon">
                <a:avLst/>
              </a:prstGeom>
              <a:grpFill/>
              <a:ln w="28575" cap="flat" cmpd="sng" algn="ctr">
                <a:solidFill>
                  <a:sysClr val="window" lastClr="FFFFFF">
                    <a:lumMod val="50000"/>
                  </a:sysClr>
                </a:solidFill>
                <a:prstDash val="solid"/>
              </a:ln>
              <a:effectLst/>
            </p:spPr>
            <p:txBody>
              <a:bodyPr rtlCol="0" anchor="t"/>
              <a:lstStyle/>
              <a:p>
                <a:pPr algn="ctr">
                  <a:defRPr/>
                </a:pPr>
                <a:endParaRPr lang="en-GB" sz="1500" kern="0" dirty="0">
                  <a:solidFill>
                    <a:prstClr val="black"/>
                  </a:solidFill>
                  <a:latin typeface="Arial"/>
                </a:endParaRPr>
              </a:p>
            </p:txBody>
          </p:sp>
          <p:sp>
            <p:nvSpPr>
              <p:cNvPr id="20" name="Kuu 19"/>
              <p:cNvSpPr/>
              <p:nvPr/>
            </p:nvSpPr>
            <p:spPr>
              <a:xfrm rot="5400000">
                <a:off x="3482047" y="1098207"/>
                <a:ext cx="720080" cy="2213317"/>
              </a:xfrm>
              <a:prstGeom prst="moon">
                <a:avLst>
                  <a:gd name="adj" fmla="val 35395"/>
                </a:avLst>
              </a:prstGeom>
              <a:grpFill/>
              <a:ln w="28575" cap="flat" cmpd="sng" algn="ctr">
                <a:solidFill>
                  <a:sysClr val="window" lastClr="FFFFFF">
                    <a:lumMod val="50000"/>
                  </a:sysClr>
                </a:solidFill>
                <a:prstDash val="solid"/>
              </a:ln>
              <a:effectLst/>
            </p:spPr>
            <p:txBody>
              <a:bodyPr rtlCol="0" anchor="t"/>
              <a:lstStyle/>
              <a:p>
                <a:pPr algn="ctr">
                  <a:defRPr/>
                </a:pPr>
                <a:endParaRPr lang="en-GB" sz="1500" kern="0" dirty="0">
                  <a:solidFill>
                    <a:prstClr val="black"/>
                  </a:solidFill>
                  <a:latin typeface="Arial"/>
                </a:endParaRPr>
              </a:p>
            </p:txBody>
          </p:sp>
          <p:sp>
            <p:nvSpPr>
              <p:cNvPr id="21" name="Kuu 20"/>
              <p:cNvSpPr/>
              <p:nvPr/>
            </p:nvSpPr>
            <p:spPr>
              <a:xfrm rot="5400000">
                <a:off x="3656856" y="1340768"/>
                <a:ext cx="360040" cy="1656184"/>
              </a:xfrm>
              <a:prstGeom prst="moon">
                <a:avLst>
                  <a:gd name="adj" fmla="val 87500"/>
                </a:avLst>
              </a:prstGeom>
              <a:grpFill/>
              <a:ln w="28575" cap="flat" cmpd="sng" algn="ctr">
                <a:solidFill>
                  <a:sysClr val="window" lastClr="FFFFFF">
                    <a:lumMod val="50000"/>
                  </a:sysClr>
                </a:solidFill>
                <a:prstDash val="solid"/>
              </a:ln>
              <a:effectLst/>
            </p:spPr>
            <p:txBody>
              <a:bodyPr rtlCol="0" anchor="t"/>
              <a:lstStyle/>
              <a:p>
                <a:pPr algn="ctr">
                  <a:defRPr/>
                </a:pPr>
                <a:endParaRPr lang="en-GB" sz="1500" kern="0" dirty="0">
                  <a:solidFill>
                    <a:prstClr val="black"/>
                  </a:solidFill>
                  <a:latin typeface="Arial"/>
                </a:endParaRPr>
              </a:p>
            </p:txBody>
          </p:sp>
        </p:grpSp>
        <p:sp>
          <p:nvSpPr>
            <p:cNvPr id="11" name="Tasakylkinen kolmio 10"/>
            <p:cNvSpPr/>
            <p:nvPr/>
          </p:nvSpPr>
          <p:spPr>
            <a:xfrm flipV="1">
              <a:off x="3066770" y="2338289"/>
              <a:ext cx="216024" cy="237654"/>
            </a:xfrm>
            <a:prstGeom prst="triangle">
              <a:avLst/>
            </a:prstGeom>
            <a:grpFill/>
            <a:ln w="28575" cap="flat" cmpd="sng" algn="ctr">
              <a:solidFill>
                <a:sysClr val="window" lastClr="FFFFFF">
                  <a:lumMod val="50000"/>
                </a:sysClr>
              </a:solidFill>
              <a:prstDash val="solid"/>
            </a:ln>
            <a:effectLst/>
          </p:spPr>
          <p:txBody>
            <a:bodyPr rtlCol="0" anchor="t"/>
            <a:lstStyle/>
            <a:p>
              <a:pPr algn="ctr">
                <a:defRPr/>
              </a:pPr>
              <a:endParaRPr lang="en-GB" sz="1500" kern="0" dirty="0">
                <a:solidFill>
                  <a:prstClr val="black"/>
                </a:solidFill>
                <a:latin typeface="Arial"/>
              </a:endParaRPr>
            </a:p>
          </p:txBody>
        </p:sp>
        <p:sp>
          <p:nvSpPr>
            <p:cNvPr id="12" name="Tasakylkinen kolmio 11"/>
            <p:cNvSpPr/>
            <p:nvPr/>
          </p:nvSpPr>
          <p:spPr>
            <a:xfrm flipV="1">
              <a:off x="3512840" y="2309232"/>
              <a:ext cx="216531" cy="273574"/>
            </a:xfrm>
            <a:prstGeom prst="triangle">
              <a:avLst/>
            </a:prstGeom>
            <a:grpFill/>
            <a:ln w="28575" cap="flat" cmpd="sng" algn="ctr">
              <a:solidFill>
                <a:sysClr val="window" lastClr="FFFFFF">
                  <a:lumMod val="50000"/>
                </a:sysClr>
              </a:solidFill>
              <a:prstDash val="solid"/>
            </a:ln>
            <a:effectLst/>
          </p:spPr>
          <p:txBody>
            <a:bodyPr rtlCol="0" anchor="t"/>
            <a:lstStyle/>
            <a:p>
              <a:pPr algn="ctr">
                <a:defRPr/>
              </a:pPr>
              <a:endParaRPr lang="en-GB" sz="1500" kern="0" dirty="0">
                <a:solidFill>
                  <a:prstClr val="black"/>
                </a:solidFill>
                <a:latin typeface="Arial"/>
              </a:endParaRPr>
            </a:p>
          </p:txBody>
        </p:sp>
        <p:sp>
          <p:nvSpPr>
            <p:cNvPr id="13" name="Tasakylkinen kolmio 12"/>
            <p:cNvSpPr/>
            <p:nvPr/>
          </p:nvSpPr>
          <p:spPr>
            <a:xfrm flipV="1">
              <a:off x="3952870" y="2309232"/>
              <a:ext cx="222062" cy="273574"/>
            </a:xfrm>
            <a:prstGeom prst="triangle">
              <a:avLst/>
            </a:prstGeom>
            <a:grpFill/>
            <a:ln w="28575" cap="flat" cmpd="sng" algn="ctr">
              <a:solidFill>
                <a:sysClr val="window" lastClr="FFFFFF">
                  <a:lumMod val="50000"/>
                </a:sysClr>
              </a:solidFill>
              <a:prstDash val="solid"/>
            </a:ln>
            <a:effectLst/>
          </p:spPr>
          <p:txBody>
            <a:bodyPr rtlCol="0" anchor="t"/>
            <a:lstStyle/>
            <a:p>
              <a:pPr algn="ctr">
                <a:defRPr/>
              </a:pPr>
              <a:endParaRPr lang="en-GB" sz="1500" kern="0" dirty="0">
                <a:solidFill>
                  <a:prstClr val="black"/>
                </a:solidFill>
                <a:latin typeface="Arial"/>
              </a:endParaRPr>
            </a:p>
          </p:txBody>
        </p:sp>
        <p:sp>
          <p:nvSpPr>
            <p:cNvPr id="14" name="Tasakylkinen kolmio 13"/>
            <p:cNvSpPr/>
            <p:nvPr/>
          </p:nvSpPr>
          <p:spPr>
            <a:xfrm flipV="1">
              <a:off x="4397563" y="2320478"/>
              <a:ext cx="217714" cy="262328"/>
            </a:xfrm>
            <a:prstGeom prst="triangle">
              <a:avLst/>
            </a:prstGeom>
            <a:grpFill/>
            <a:ln w="28575" cap="flat" cmpd="sng" algn="ctr">
              <a:solidFill>
                <a:sysClr val="window" lastClr="FFFFFF">
                  <a:lumMod val="50000"/>
                </a:sysClr>
              </a:solidFill>
              <a:prstDash val="solid"/>
            </a:ln>
            <a:effectLst/>
          </p:spPr>
          <p:txBody>
            <a:bodyPr rtlCol="0" anchor="t"/>
            <a:lstStyle/>
            <a:p>
              <a:pPr algn="ctr">
                <a:defRPr/>
              </a:pPr>
              <a:endParaRPr lang="en-GB" sz="1500" kern="0" dirty="0">
                <a:solidFill>
                  <a:prstClr val="black"/>
                </a:solidFill>
                <a:latin typeface="Arial"/>
              </a:endParaRPr>
            </a:p>
          </p:txBody>
        </p:sp>
      </p:grpSp>
      <p:sp>
        <p:nvSpPr>
          <p:cNvPr id="22" name="Tekstiruutu 21"/>
          <p:cNvSpPr txBox="1"/>
          <p:nvPr/>
        </p:nvSpPr>
        <p:spPr>
          <a:xfrm>
            <a:off x="4557637" y="1283493"/>
            <a:ext cx="3142848" cy="369332"/>
          </a:xfrm>
          <a:prstGeom prst="rect">
            <a:avLst/>
          </a:prstGeom>
          <a:noFill/>
          <a:ln>
            <a:noFill/>
          </a:ln>
        </p:spPr>
        <p:txBody>
          <a:bodyPr wrap="none" rtlCol="0">
            <a:spAutoFit/>
          </a:bodyPr>
          <a:lstStyle/>
          <a:p>
            <a:r>
              <a:rPr lang="en-GB" dirty="0">
                <a:solidFill>
                  <a:prstClr val="white"/>
                </a:solidFill>
                <a:latin typeface="HelveticaNeueLT Std Lt"/>
              </a:rPr>
              <a:t>Decrease risk of re-offending</a:t>
            </a:r>
            <a:endParaRPr lang="en-GB" sz="3200" dirty="0">
              <a:solidFill>
                <a:prstClr val="white"/>
              </a:solidFill>
            </a:endParaRPr>
          </a:p>
        </p:txBody>
      </p:sp>
      <p:grpSp>
        <p:nvGrpSpPr>
          <p:cNvPr id="7" name="Ryhmitä 6"/>
          <p:cNvGrpSpPr/>
          <p:nvPr/>
        </p:nvGrpSpPr>
        <p:grpSpPr>
          <a:xfrm>
            <a:off x="5195375" y="1994432"/>
            <a:ext cx="4328369" cy="1217162"/>
            <a:chOff x="3977322" y="1994432"/>
            <a:chExt cx="4689066" cy="1217162"/>
          </a:xfrm>
        </p:grpSpPr>
        <p:sp>
          <p:nvSpPr>
            <p:cNvPr id="29" name="Tekstiruutu 28"/>
            <p:cNvSpPr txBox="1"/>
            <p:nvPr/>
          </p:nvSpPr>
          <p:spPr>
            <a:xfrm>
              <a:off x="3977322" y="1994432"/>
              <a:ext cx="4670682" cy="364947"/>
            </a:xfrm>
            <a:prstGeom prst="rect">
              <a:avLst/>
            </a:prstGeom>
            <a:noFill/>
          </p:spPr>
          <p:txBody>
            <a:bodyPr wrap="square" lIns="87100" tIns="43549" rIns="87100" bIns="43549" rtlCol="0">
              <a:spAutoFit/>
            </a:bodyPr>
            <a:lstStyle/>
            <a:p>
              <a:pPr algn="ctr" defTabSz="913740"/>
              <a:r>
                <a:rPr lang="en-GB" b="1" dirty="0">
                  <a:solidFill>
                    <a:prstClr val="black"/>
                  </a:solidFill>
                  <a:latin typeface="HelveticaNeueLT Std Lt"/>
                </a:rPr>
                <a:t>Objective / outcome</a:t>
              </a:r>
            </a:p>
          </p:txBody>
        </p:sp>
        <p:grpSp>
          <p:nvGrpSpPr>
            <p:cNvPr id="39" name="Ryhmitä 38"/>
            <p:cNvGrpSpPr/>
            <p:nvPr/>
          </p:nvGrpSpPr>
          <p:grpSpPr>
            <a:xfrm>
              <a:off x="4078851" y="2244602"/>
              <a:ext cx="4587537" cy="966992"/>
              <a:chOff x="4078851" y="2244602"/>
              <a:chExt cx="4587537" cy="966992"/>
            </a:xfrm>
          </p:grpSpPr>
          <p:sp>
            <p:nvSpPr>
              <p:cNvPr id="25" name="Pyöristetty suorakulmio 17"/>
              <p:cNvSpPr>
                <a:spLocks noChangeArrowheads="1"/>
              </p:cNvSpPr>
              <p:nvPr/>
            </p:nvSpPr>
            <p:spPr bwMode="auto">
              <a:xfrm>
                <a:off x="4078851" y="2347095"/>
                <a:ext cx="4516934" cy="864499"/>
              </a:xfrm>
              <a:prstGeom prst="roundRect">
                <a:avLst>
                  <a:gd name="adj" fmla="val 0"/>
                </a:avLst>
              </a:prstGeom>
              <a:solidFill>
                <a:srgbClr val="558ED5"/>
              </a:solidFill>
              <a:ln w="38100" cap="flat" cmpd="sng" algn="ctr">
                <a:noFill/>
                <a:prstDash val="solid"/>
                <a:round/>
                <a:headEnd type="none" w="med" len="med"/>
                <a:tailEnd type="none" w="med" len="med"/>
              </a:ln>
              <a:effectLst/>
            </p:spPr>
            <p:txBody>
              <a:bodyPr vert="horz" wrap="square" lIns="87100" tIns="43549" rIns="87100" bIns="43549" numCol="1" rtlCol="0" anchor="ctr" anchorCtr="0" compatLnSpc="1">
                <a:prstTxWarp prst="textNoShape">
                  <a:avLst/>
                </a:prstTxWarp>
              </a:bodyPr>
              <a:lstStyle/>
              <a:p>
                <a:pPr algn="ctr" defTabSz="870996"/>
                <a:r>
                  <a:rPr lang="en-GB" dirty="0">
                    <a:solidFill>
                      <a:prstClr val="white"/>
                    </a:solidFill>
                    <a:latin typeface="Helvetica"/>
                    <a:ea typeface="ＭＳ Ｐゴシック" pitchFamily="34" charset="-128"/>
                    <a:cs typeface="Helvetica"/>
                  </a:rPr>
                  <a:t>Enable safe &amp; controlled transition into more open prison environments</a:t>
                </a:r>
              </a:p>
            </p:txBody>
          </p:sp>
          <p:sp>
            <p:nvSpPr>
              <p:cNvPr id="30" name="Ellipsi 29"/>
              <p:cNvSpPr/>
              <p:nvPr/>
            </p:nvSpPr>
            <p:spPr>
              <a:xfrm>
                <a:off x="8338681" y="2244602"/>
                <a:ext cx="327707" cy="320798"/>
              </a:xfrm>
              <a:prstGeom prst="ellipse">
                <a:avLst/>
              </a:prstGeom>
              <a:solidFill>
                <a:srgbClr val="558ED5"/>
              </a:solidFill>
              <a:ln w="28575" cap="flat" cmpd="sng" algn="ctr">
                <a:solidFill>
                  <a:srgbClr val="FFFFFF"/>
                </a:solidFill>
                <a:prstDash val="solid"/>
                <a:round/>
                <a:headEnd type="none" w="med" len="med"/>
                <a:tailEnd type="none" w="med" len="med"/>
              </a:ln>
              <a:effectLst/>
            </p:spPr>
            <p:txBody>
              <a:bodyPr vert="horz" wrap="none" lIns="87100" tIns="43549" rIns="87100" bIns="43549" numCol="1" rtlCol="0" anchor="ctr" anchorCtr="0" compatLnSpc="1">
                <a:prstTxWarp prst="textNoShape">
                  <a:avLst/>
                </a:prstTxWarp>
              </a:bodyPr>
              <a:lstStyle/>
              <a:p>
                <a:pPr algn="ctr" defTabSz="870996"/>
                <a:r>
                  <a:rPr lang="en-GB" sz="2400" dirty="0">
                    <a:solidFill>
                      <a:prstClr val="white"/>
                    </a:solidFill>
                    <a:latin typeface="Times"/>
                    <a:ea typeface="ＭＳ Ｐゴシック" pitchFamily="34" charset="-128"/>
                    <a:cs typeface="Times"/>
                  </a:rPr>
                  <a:t>1</a:t>
                </a:r>
              </a:p>
            </p:txBody>
          </p:sp>
        </p:grpSp>
      </p:grpSp>
      <p:grpSp>
        <p:nvGrpSpPr>
          <p:cNvPr id="40" name="Ryhmitä 39"/>
          <p:cNvGrpSpPr/>
          <p:nvPr/>
        </p:nvGrpSpPr>
        <p:grpSpPr>
          <a:xfrm>
            <a:off x="5289093" y="3226289"/>
            <a:ext cx="4237170" cy="948741"/>
            <a:chOff x="4078851" y="3226287"/>
            <a:chExt cx="4590267" cy="948741"/>
          </a:xfrm>
        </p:grpSpPr>
        <p:sp>
          <p:nvSpPr>
            <p:cNvPr id="26" name="Pyöristetty suorakulmio 17"/>
            <p:cNvSpPr>
              <a:spLocks noChangeArrowheads="1"/>
            </p:cNvSpPr>
            <p:nvPr/>
          </p:nvSpPr>
          <p:spPr bwMode="auto">
            <a:xfrm>
              <a:off x="4078851" y="3310529"/>
              <a:ext cx="4516934" cy="864499"/>
            </a:xfrm>
            <a:prstGeom prst="roundRect">
              <a:avLst>
                <a:gd name="adj" fmla="val 0"/>
              </a:avLst>
            </a:prstGeom>
            <a:solidFill>
              <a:srgbClr val="558ED5"/>
            </a:solidFill>
            <a:ln w="38100" cap="flat" cmpd="sng" algn="ctr">
              <a:noFill/>
              <a:prstDash val="solid"/>
              <a:round/>
              <a:headEnd type="none" w="med" len="med"/>
              <a:tailEnd type="none" w="med" len="med"/>
            </a:ln>
            <a:effectLst/>
          </p:spPr>
          <p:txBody>
            <a:bodyPr vert="horz" wrap="square" lIns="87100" tIns="43549" rIns="87100" bIns="43549" numCol="1" rtlCol="0" anchor="ctr" anchorCtr="0" compatLnSpc="1">
              <a:prstTxWarp prst="textNoShape">
                <a:avLst/>
              </a:prstTxWarp>
            </a:bodyPr>
            <a:lstStyle/>
            <a:p>
              <a:pPr algn="ctr" defTabSz="870996"/>
              <a:r>
                <a:rPr lang="en-GB" dirty="0">
                  <a:solidFill>
                    <a:prstClr val="white"/>
                  </a:solidFill>
                  <a:latin typeface="Helvetica"/>
                  <a:ea typeface="ＭＳ Ｐゴシック" pitchFamily="34" charset="-128"/>
                  <a:cs typeface="Helvetica"/>
                </a:rPr>
                <a:t>Increase self-acting rehabilitation in a controlled manner</a:t>
              </a:r>
            </a:p>
          </p:txBody>
        </p:sp>
        <p:sp>
          <p:nvSpPr>
            <p:cNvPr id="31" name="Ellipsi 30"/>
            <p:cNvSpPr/>
            <p:nvPr/>
          </p:nvSpPr>
          <p:spPr>
            <a:xfrm>
              <a:off x="8341411" y="3226287"/>
              <a:ext cx="327707" cy="320798"/>
            </a:xfrm>
            <a:prstGeom prst="ellipse">
              <a:avLst/>
            </a:prstGeom>
            <a:solidFill>
              <a:srgbClr val="558ED5"/>
            </a:solidFill>
            <a:ln w="28575" cap="flat" cmpd="sng" algn="ctr">
              <a:solidFill>
                <a:srgbClr val="FFFFFF"/>
              </a:solidFill>
              <a:prstDash val="solid"/>
              <a:round/>
              <a:headEnd type="none" w="med" len="med"/>
              <a:tailEnd type="none" w="med" len="med"/>
            </a:ln>
            <a:effectLst/>
          </p:spPr>
          <p:txBody>
            <a:bodyPr vert="horz" wrap="none" lIns="87100" tIns="43549" rIns="87100" bIns="43549" numCol="1" rtlCol="0" anchor="ctr" anchorCtr="0" compatLnSpc="1">
              <a:prstTxWarp prst="textNoShape">
                <a:avLst/>
              </a:prstTxWarp>
            </a:bodyPr>
            <a:lstStyle/>
            <a:p>
              <a:pPr algn="ctr" defTabSz="870996"/>
              <a:r>
                <a:rPr lang="en-GB" sz="2400" dirty="0">
                  <a:solidFill>
                    <a:prstClr val="white"/>
                  </a:solidFill>
                  <a:latin typeface="Times"/>
                  <a:ea typeface="ＭＳ Ｐゴシック" pitchFamily="34" charset="-128"/>
                  <a:cs typeface="Times"/>
                </a:rPr>
                <a:t>2</a:t>
              </a:r>
            </a:p>
          </p:txBody>
        </p:sp>
      </p:grpSp>
      <p:grpSp>
        <p:nvGrpSpPr>
          <p:cNvPr id="41" name="Ryhmitä 40"/>
          <p:cNvGrpSpPr/>
          <p:nvPr/>
        </p:nvGrpSpPr>
        <p:grpSpPr>
          <a:xfrm>
            <a:off x="5289095" y="4198212"/>
            <a:ext cx="4239691" cy="940244"/>
            <a:chOff x="4078851" y="4198212"/>
            <a:chExt cx="4592999" cy="940244"/>
          </a:xfrm>
        </p:grpSpPr>
        <p:sp>
          <p:nvSpPr>
            <p:cNvPr id="24" name="Pyöristetty suorakulmio 17"/>
            <p:cNvSpPr>
              <a:spLocks noChangeArrowheads="1"/>
            </p:cNvSpPr>
            <p:nvPr/>
          </p:nvSpPr>
          <p:spPr bwMode="auto">
            <a:xfrm>
              <a:off x="4078851" y="4273957"/>
              <a:ext cx="4516934" cy="864499"/>
            </a:xfrm>
            <a:prstGeom prst="roundRect">
              <a:avLst>
                <a:gd name="adj" fmla="val 0"/>
              </a:avLst>
            </a:prstGeom>
            <a:solidFill>
              <a:srgbClr val="558ED5"/>
            </a:solidFill>
            <a:ln w="38100" cap="flat" cmpd="sng" algn="ctr">
              <a:noFill/>
              <a:prstDash val="solid"/>
              <a:round/>
              <a:headEnd type="none" w="med" len="med"/>
              <a:tailEnd type="none" w="med" len="med"/>
            </a:ln>
            <a:effectLst/>
          </p:spPr>
          <p:txBody>
            <a:bodyPr vert="horz" wrap="square" lIns="87100" tIns="43549" rIns="87100" bIns="43549" numCol="1" rtlCol="0" anchor="ctr" anchorCtr="0" compatLnSpc="1">
              <a:prstTxWarp prst="textNoShape">
                <a:avLst/>
              </a:prstTxWarp>
            </a:bodyPr>
            <a:lstStyle/>
            <a:p>
              <a:pPr algn="ctr" defTabSz="870996"/>
              <a:r>
                <a:rPr lang="en-GB" dirty="0">
                  <a:solidFill>
                    <a:prstClr val="white"/>
                  </a:solidFill>
                  <a:latin typeface="Helvetica"/>
                  <a:ea typeface="ＭＳ Ｐゴシック" pitchFamily="34" charset="-128"/>
                  <a:cs typeface="Helvetica"/>
                </a:rPr>
                <a:t>Leave more time for personnel to interact with the prisoners &amp; coach them</a:t>
              </a:r>
            </a:p>
          </p:txBody>
        </p:sp>
        <p:sp>
          <p:nvSpPr>
            <p:cNvPr id="32" name="Ellipsi 31"/>
            <p:cNvSpPr/>
            <p:nvPr/>
          </p:nvSpPr>
          <p:spPr>
            <a:xfrm>
              <a:off x="8344143" y="4198212"/>
              <a:ext cx="327707" cy="320798"/>
            </a:xfrm>
            <a:prstGeom prst="ellipse">
              <a:avLst/>
            </a:prstGeom>
            <a:solidFill>
              <a:srgbClr val="558ED5"/>
            </a:solidFill>
            <a:ln w="28575" cap="flat" cmpd="sng" algn="ctr">
              <a:solidFill>
                <a:srgbClr val="FFFFFF"/>
              </a:solidFill>
              <a:prstDash val="solid"/>
              <a:round/>
              <a:headEnd type="none" w="med" len="med"/>
              <a:tailEnd type="none" w="med" len="med"/>
            </a:ln>
            <a:effectLst/>
          </p:spPr>
          <p:txBody>
            <a:bodyPr vert="horz" wrap="none" lIns="87100" tIns="43549" rIns="87100" bIns="43549" numCol="1" rtlCol="0" anchor="ctr" anchorCtr="0" compatLnSpc="1">
              <a:prstTxWarp prst="textNoShape">
                <a:avLst/>
              </a:prstTxWarp>
            </a:bodyPr>
            <a:lstStyle/>
            <a:p>
              <a:pPr algn="ctr" defTabSz="870996"/>
              <a:r>
                <a:rPr lang="en-GB" sz="2400" dirty="0">
                  <a:solidFill>
                    <a:prstClr val="white"/>
                  </a:solidFill>
                  <a:latin typeface="Times"/>
                  <a:ea typeface="ＭＳ Ｐゴシック" pitchFamily="34" charset="-128"/>
                  <a:cs typeface="Times"/>
                </a:rPr>
                <a:t>3</a:t>
              </a:r>
            </a:p>
          </p:txBody>
        </p:sp>
      </p:grpSp>
      <p:grpSp>
        <p:nvGrpSpPr>
          <p:cNvPr id="42" name="Ryhmitä 41"/>
          <p:cNvGrpSpPr/>
          <p:nvPr/>
        </p:nvGrpSpPr>
        <p:grpSpPr>
          <a:xfrm>
            <a:off x="5289095" y="5170137"/>
            <a:ext cx="4242213" cy="948808"/>
            <a:chOff x="4078851" y="5170137"/>
            <a:chExt cx="4595731" cy="948808"/>
          </a:xfrm>
        </p:grpSpPr>
        <p:sp>
          <p:nvSpPr>
            <p:cNvPr id="27" name="Pyöristetty suorakulmio 17"/>
            <p:cNvSpPr>
              <a:spLocks noChangeArrowheads="1"/>
            </p:cNvSpPr>
            <p:nvPr/>
          </p:nvSpPr>
          <p:spPr bwMode="auto">
            <a:xfrm>
              <a:off x="4078851" y="5254446"/>
              <a:ext cx="4516934" cy="864499"/>
            </a:xfrm>
            <a:prstGeom prst="roundRect">
              <a:avLst>
                <a:gd name="adj" fmla="val 0"/>
              </a:avLst>
            </a:prstGeom>
            <a:solidFill>
              <a:srgbClr val="558ED5"/>
            </a:solidFill>
            <a:ln w="38100" cap="flat" cmpd="sng" algn="ctr">
              <a:noFill/>
              <a:prstDash val="solid"/>
              <a:round/>
              <a:headEnd type="none" w="med" len="med"/>
              <a:tailEnd type="none" w="med" len="med"/>
            </a:ln>
            <a:effectLst/>
          </p:spPr>
          <p:txBody>
            <a:bodyPr vert="horz" wrap="square" lIns="87100" tIns="43549" rIns="87100" bIns="43549" numCol="1" rtlCol="0" anchor="ctr" anchorCtr="0" compatLnSpc="1">
              <a:prstTxWarp prst="textNoShape">
                <a:avLst/>
              </a:prstTxWarp>
            </a:bodyPr>
            <a:lstStyle/>
            <a:p>
              <a:pPr algn="ctr" defTabSz="870996"/>
              <a:r>
                <a:rPr lang="en-GB" dirty="0">
                  <a:solidFill>
                    <a:prstClr val="white"/>
                  </a:solidFill>
                  <a:latin typeface="Helvetica"/>
                  <a:ea typeface="ＭＳ Ｐゴシック" pitchFamily="34" charset="-128"/>
                  <a:cs typeface="Helvetica"/>
                </a:rPr>
                <a:t>Cut costs and use space more efficiently</a:t>
              </a:r>
            </a:p>
          </p:txBody>
        </p:sp>
        <p:sp>
          <p:nvSpPr>
            <p:cNvPr id="33" name="Ellipsi 32"/>
            <p:cNvSpPr/>
            <p:nvPr/>
          </p:nvSpPr>
          <p:spPr>
            <a:xfrm>
              <a:off x="8346875" y="5170137"/>
              <a:ext cx="327707" cy="320798"/>
            </a:xfrm>
            <a:prstGeom prst="ellipse">
              <a:avLst/>
            </a:prstGeom>
            <a:solidFill>
              <a:srgbClr val="558ED5"/>
            </a:solidFill>
            <a:ln w="28575" cap="flat" cmpd="sng" algn="ctr">
              <a:solidFill>
                <a:srgbClr val="FFFFFF"/>
              </a:solidFill>
              <a:prstDash val="solid"/>
              <a:round/>
              <a:headEnd type="none" w="med" len="med"/>
              <a:tailEnd type="none" w="med" len="med"/>
            </a:ln>
            <a:effectLst/>
          </p:spPr>
          <p:txBody>
            <a:bodyPr vert="horz" wrap="none" lIns="87100" tIns="43549" rIns="87100" bIns="43549" numCol="1" rtlCol="0" anchor="ctr" anchorCtr="0" compatLnSpc="1">
              <a:prstTxWarp prst="textNoShape">
                <a:avLst/>
              </a:prstTxWarp>
            </a:bodyPr>
            <a:lstStyle/>
            <a:p>
              <a:pPr algn="ctr" defTabSz="870996"/>
              <a:r>
                <a:rPr lang="en-GB" sz="2400" dirty="0">
                  <a:solidFill>
                    <a:prstClr val="white"/>
                  </a:solidFill>
                  <a:latin typeface="Times"/>
                  <a:ea typeface="ＭＳ Ｐゴシック" pitchFamily="34" charset="-128"/>
                  <a:cs typeface="Times"/>
                </a:rPr>
                <a:t>4</a:t>
              </a:r>
            </a:p>
          </p:txBody>
        </p:sp>
      </p:grpSp>
      <p:grpSp>
        <p:nvGrpSpPr>
          <p:cNvPr id="3" name="Ryhmitä 2"/>
          <p:cNvGrpSpPr/>
          <p:nvPr/>
        </p:nvGrpSpPr>
        <p:grpSpPr>
          <a:xfrm>
            <a:off x="2492369" y="1995221"/>
            <a:ext cx="2879313" cy="4238321"/>
            <a:chOff x="1049065" y="1995219"/>
            <a:chExt cx="3119256" cy="4238321"/>
          </a:xfrm>
        </p:grpSpPr>
        <p:grpSp>
          <p:nvGrpSpPr>
            <p:cNvPr id="38" name="Ryhmitä 37"/>
            <p:cNvGrpSpPr/>
            <p:nvPr/>
          </p:nvGrpSpPr>
          <p:grpSpPr>
            <a:xfrm>
              <a:off x="1221682" y="2351284"/>
              <a:ext cx="2668442" cy="3882256"/>
              <a:chOff x="1221682" y="2351284"/>
              <a:chExt cx="2668442" cy="3882256"/>
            </a:xfrm>
          </p:grpSpPr>
          <p:sp>
            <p:nvSpPr>
              <p:cNvPr id="28" name="Pyöristetty suorakulmio 17"/>
              <p:cNvSpPr>
                <a:spLocks noChangeArrowheads="1"/>
              </p:cNvSpPr>
              <p:nvPr/>
            </p:nvSpPr>
            <p:spPr bwMode="auto">
              <a:xfrm rot="16200000">
                <a:off x="683691" y="2922037"/>
                <a:ext cx="3777185" cy="2635680"/>
              </a:xfrm>
              <a:prstGeom prst="roundRect">
                <a:avLst>
                  <a:gd name="adj" fmla="val 0"/>
                </a:avLst>
              </a:prstGeom>
              <a:solidFill>
                <a:srgbClr val="558ED5"/>
              </a:solidFill>
              <a:ln w="38100" cap="flat" cmpd="sng" algn="ctr">
                <a:noFill/>
                <a:prstDash val="solid"/>
                <a:round/>
                <a:headEnd type="none" w="med" len="med"/>
                <a:tailEnd type="none" w="med" len="med"/>
              </a:ln>
              <a:effectLst/>
            </p:spPr>
            <p:txBody>
              <a:bodyPr vert="vert" wrap="square" lIns="87100" tIns="43549" rIns="87100" bIns="43549" numCol="1" rtlCol="0" anchor="ctr" anchorCtr="0" compatLnSpc="1">
                <a:prstTxWarp prst="textNoShape">
                  <a:avLst/>
                </a:prstTxWarp>
              </a:bodyPr>
              <a:lstStyle/>
              <a:p>
                <a:pPr algn="ctr" defTabSz="870996"/>
                <a:r>
                  <a:rPr lang="en-GB" dirty="0">
                    <a:solidFill>
                      <a:prstClr val="white"/>
                    </a:solidFill>
                    <a:latin typeface="Helvetica"/>
                    <a:ea typeface="ＭＳ Ｐゴシック" pitchFamily="34" charset="-128"/>
                    <a:cs typeface="Helvetica"/>
                  </a:rPr>
                  <a:t>Requires new type of working and leadership culture in order to gain the benefits</a:t>
                </a:r>
              </a:p>
            </p:txBody>
          </p:sp>
          <p:sp>
            <p:nvSpPr>
              <p:cNvPr id="34" name="Ellipsi 33"/>
              <p:cNvSpPr/>
              <p:nvPr/>
            </p:nvSpPr>
            <p:spPr>
              <a:xfrm>
                <a:off x="1221682" y="5912742"/>
                <a:ext cx="327707" cy="320798"/>
              </a:xfrm>
              <a:prstGeom prst="ellipse">
                <a:avLst/>
              </a:prstGeom>
              <a:solidFill>
                <a:srgbClr val="558ED5"/>
              </a:solidFill>
              <a:ln w="28575" cap="flat" cmpd="sng" algn="ctr">
                <a:solidFill>
                  <a:srgbClr val="FFFFFF"/>
                </a:solidFill>
                <a:prstDash val="solid"/>
                <a:round/>
                <a:headEnd type="none" w="med" len="med"/>
                <a:tailEnd type="none" w="med" len="med"/>
              </a:ln>
              <a:effectLst/>
            </p:spPr>
            <p:txBody>
              <a:bodyPr vert="horz" wrap="none" lIns="87100" tIns="43549" rIns="87100" bIns="43549" numCol="1" rtlCol="0" anchor="ctr" anchorCtr="0" compatLnSpc="1">
                <a:prstTxWarp prst="textNoShape">
                  <a:avLst/>
                </a:prstTxWarp>
              </a:bodyPr>
              <a:lstStyle/>
              <a:p>
                <a:pPr algn="ctr" defTabSz="870996"/>
                <a:r>
                  <a:rPr lang="en-GB" sz="2400" dirty="0">
                    <a:solidFill>
                      <a:prstClr val="white"/>
                    </a:solidFill>
                    <a:latin typeface="Times"/>
                    <a:ea typeface="ＭＳ Ｐゴシック" pitchFamily="34" charset="-128"/>
                    <a:cs typeface="Times"/>
                  </a:rPr>
                  <a:t>5</a:t>
                </a:r>
              </a:p>
            </p:txBody>
          </p:sp>
        </p:grpSp>
        <p:sp>
          <p:nvSpPr>
            <p:cNvPr id="35" name="Tekstiruutu 34"/>
            <p:cNvSpPr txBox="1"/>
            <p:nvPr/>
          </p:nvSpPr>
          <p:spPr>
            <a:xfrm>
              <a:off x="1049065" y="1995219"/>
              <a:ext cx="3119256" cy="364947"/>
            </a:xfrm>
            <a:prstGeom prst="rect">
              <a:avLst/>
            </a:prstGeom>
            <a:noFill/>
          </p:spPr>
          <p:txBody>
            <a:bodyPr wrap="square" lIns="87100" tIns="43549" rIns="87100" bIns="43549" rtlCol="0">
              <a:spAutoFit/>
            </a:bodyPr>
            <a:lstStyle/>
            <a:p>
              <a:pPr algn="ctr" defTabSz="913740"/>
              <a:r>
                <a:rPr lang="en-GB" b="1" dirty="0">
                  <a:solidFill>
                    <a:prstClr val="black"/>
                  </a:solidFill>
                  <a:latin typeface="HelveticaNeueLT Std Lt"/>
                </a:rPr>
                <a:t>Main requirement</a:t>
              </a:r>
            </a:p>
          </p:txBody>
        </p:sp>
      </p:grpSp>
      <p:sp>
        <p:nvSpPr>
          <p:cNvPr id="43" name="Suorakulmio 42"/>
          <p:cNvSpPr/>
          <p:nvPr/>
        </p:nvSpPr>
        <p:spPr>
          <a:xfrm>
            <a:off x="9992393" y="6381328"/>
            <a:ext cx="1432199"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Tree>
    <p:extLst>
      <p:ext uri="{BB962C8B-B14F-4D97-AF65-F5344CB8AC3E}">
        <p14:creationId xmlns:p14="http://schemas.microsoft.com/office/powerpoint/2010/main" val="350872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997" y="620688"/>
            <a:ext cx="9087459" cy="489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p:nvSpPr>
        <p:spPr>
          <a:xfrm>
            <a:off x="1361474" y="5805264"/>
            <a:ext cx="7320506" cy="461665"/>
          </a:xfrm>
          <a:prstGeom prst="rect">
            <a:avLst/>
          </a:prstGeom>
          <a:noFill/>
        </p:spPr>
        <p:txBody>
          <a:bodyPr wrap="square" rtlCol="0">
            <a:spAutoFit/>
          </a:bodyPr>
          <a:lstStyle/>
          <a:p>
            <a:r>
              <a:rPr lang="fi-FI" sz="1200" dirty="0"/>
              <a:t>(Paju V.S, Ketola E. et. al., </a:t>
            </a:r>
            <a:r>
              <a:rPr lang="fi-FI" sz="1200" i="1" dirty="0"/>
              <a:t>Using </a:t>
            </a:r>
            <a:r>
              <a:rPr lang="fi-FI" sz="1200" i="1" dirty="0" err="1"/>
              <a:t>simulation</a:t>
            </a:r>
            <a:r>
              <a:rPr lang="fi-FI" sz="1200" i="1" dirty="0"/>
              <a:t> in </a:t>
            </a:r>
            <a:r>
              <a:rPr lang="fi-FI" sz="1200" i="1" dirty="0" err="1"/>
              <a:t>various</a:t>
            </a:r>
            <a:r>
              <a:rPr lang="fi-FI" sz="1200" i="1" dirty="0"/>
              <a:t> </a:t>
            </a:r>
            <a:r>
              <a:rPr lang="fi-FI" sz="1200" i="1" dirty="0" err="1"/>
              <a:t>stages</a:t>
            </a:r>
            <a:r>
              <a:rPr lang="fi-FI" sz="1200" i="1" dirty="0"/>
              <a:t> of </a:t>
            </a:r>
            <a:r>
              <a:rPr lang="fi-FI" sz="1200" i="1" dirty="0" err="1"/>
              <a:t>hospital</a:t>
            </a:r>
            <a:r>
              <a:rPr lang="fi-FI" sz="1200" i="1" dirty="0"/>
              <a:t> </a:t>
            </a:r>
            <a:r>
              <a:rPr lang="fi-FI" sz="1200" i="1" dirty="0" err="1"/>
              <a:t>planning</a:t>
            </a:r>
            <a:r>
              <a:rPr lang="fi-FI" sz="1200" dirty="0"/>
              <a:t>, ARCH 14 International Conference on </a:t>
            </a:r>
            <a:r>
              <a:rPr lang="fi-FI" sz="1200" dirty="0" err="1"/>
              <a:t>Research</a:t>
            </a:r>
            <a:r>
              <a:rPr lang="fi-FI" sz="1200" dirty="0"/>
              <a:t> on Health </a:t>
            </a:r>
            <a:r>
              <a:rPr lang="fi-FI" sz="1200" dirty="0" err="1"/>
              <a:t>Care</a:t>
            </a:r>
            <a:r>
              <a:rPr lang="fi-FI" sz="1200" dirty="0"/>
              <a:t> Architecture, 2014). </a:t>
            </a:r>
          </a:p>
        </p:txBody>
      </p:sp>
      <p:sp>
        <p:nvSpPr>
          <p:cNvPr id="4" name="Tekstiruutu 3"/>
          <p:cNvSpPr txBox="1"/>
          <p:nvPr/>
        </p:nvSpPr>
        <p:spPr>
          <a:xfrm>
            <a:off x="488950" y="223823"/>
            <a:ext cx="7776276" cy="830997"/>
          </a:xfrm>
          <a:prstGeom prst="rect">
            <a:avLst/>
          </a:prstGeom>
          <a:noFill/>
        </p:spPr>
        <p:txBody>
          <a:bodyPr wrap="square" rtlCol="0">
            <a:spAutoFit/>
          </a:bodyPr>
          <a:lstStyle/>
          <a:p>
            <a:r>
              <a:rPr lang="fi-FI" sz="2400" b="1" dirty="0">
                <a:solidFill>
                  <a:srgbClr val="454545"/>
                </a:solidFill>
              </a:rPr>
              <a:t>STAGE 3: REQUIREMENTS AND SIMULATION</a:t>
            </a:r>
          </a:p>
          <a:p>
            <a:r>
              <a:rPr lang="fi-FI" sz="2400" b="1" dirty="0">
                <a:solidFill>
                  <a:srgbClr val="454545"/>
                </a:solidFill>
              </a:rPr>
              <a:t>New </a:t>
            </a:r>
            <a:r>
              <a:rPr lang="fi-FI" sz="2400" b="1" dirty="0" err="1">
                <a:solidFill>
                  <a:srgbClr val="454545"/>
                </a:solidFill>
              </a:rPr>
              <a:t>approach</a:t>
            </a:r>
            <a:r>
              <a:rPr lang="fi-FI" sz="2400" b="1" dirty="0">
                <a:solidFill>
                  <a:srgbClr val="454545"/>
                </a:solidFill>
              </a:rPr>
              <a:t>: </a:t>
            </a:r>
            <a:r>
              <a:rPr lang="fi-FI" sz="2400" b="1" dirty="0" err="1">
                <a:solidFill>
                  <a:srgbClr val="454545"/>
                </a:solidFill>
              </a:rPr>
              <a:t>process</a:t>
            </a:r>
            <a:r>
              <a:rPr lang="fi-FI" sz="2400" b="1" dirty="0">
                <a:solidFill>
                  <a:srgbClr val="454545"/>
                </a:solidFill>
              </a:rPr>
              <a:t> design and </a:t>
            </a:r>
            <a:r>
              <a:rPr lang="fi-FI" sz="2400" b="1" dirty="0" err="1">
                <a:solidFill>
                  <a:srgbClr val="454545"/>
                </a:solidFill>
              </a:rPr>
              <a:t>simulation</a:t>
            </a:r>
            <a:r>
              <a:rPr lang="fi-FI" sz="2400" b="1" dirty="0">
                <a:solidFill>
                  <a:srgbClr val="454545"/>
                </a:solidFill>
              </a:rPr>
              <a:t> </a:t>
            </a:r>
          </a:p>
        </p:txBody>
      </p:sp>
      <p:sp>
        <p:nvSpPr>
          <p:cNvPr id="5" name="Suorakulmio 4"/>
          <p:cNvSpPr/>
          <p:nvPr/>
        </p:nvSpPr>
        <p:spPr>
          <a:xfrm>
            <a:off x="9984432" y="6381328"/>
            <a:ext cx="2064473" cy="3631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93700442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635241" y="1276867"/>
            <a:ext cx="8574596" cy="4312373"/>
          </a:xfrm>
          <a:prstGeom prst="rect">
            <a:avLst/>
          </a:prstGeom>
        </p:spPr>
        <p:txBody>
          <a:bodyPr/>
          <a:lstStyle>
            <a:lvl1pPr marL="0" indent="0" algn="l" defTabSz="457096" rtl="0" eaLnBrk="1" latinLnBrk="0" hangingPunct="1">
              <a:lnSpc>
                <a:spcPct val="110000"/>
              </a:lnSpc>
              <a:spcBef>
                <a:spcPct val="20000"/>
              </a:spcBef>
              <a:buFont typeface="Arial"/>
              <a:buNone/>
              <a:defRPr sz="1100" kern="1200">
                <a:solidFill>
                  <a:schemeClr val="tx1"/>
                </a:solidFill>
                <a:latin typeface="+mn-lt"/>
                <a:ea typeface="+mn-ea"/>
                <a:cs typeface="+mn-cs"/>
              </a:defRPr>
            </a:lvl1pPr>
            <a:lvl2pPr marL="742781" indent="-285685" algn="l" defTabSz="457096" rtl="0" eaLnBrk="1" latinLnBrk="0" hangingPunct="1">
              <a:lnSpc>
                <a:spcPct val="110000"/>
              </a:lnSpc>
              <a:spcBef>
                <a:spcPct val="20000"/>
              </a:spcBef>
              <a:buFont typeface="Arial"/>
              <a:buChar char="–"/>
              <a:defRPr sz="1100" kern="1200">
                <a:solidFill>
                  <a:schemeClr val="tx1"/>
                </a:solidFill>
                <a:latin typeface="+mn-lt"/>
                <a:ea typeface="+mn-ea"/>
                <a:cs typeface="+mn-cs"/>
              </a:defRPr>
            </a:lvl2pPr>
            <a:lvl3pPr marL="1142740" indent="-228548" algn="l" defTabSz="457096" rtl="0" eaLnBrk="1" latinLnBrk="0" hangingPunct="1">
              <a:lnSpc>
                <a:spcPct val="110000"/>
              </a:lnSpc>
              <a:spcBef>
                <a:spcPct val="20000"/>
              </a:spcBef>
              <a:buFont typeface="Arial"/>
              <a:buChar char="•"/>
              <a:defRPr sz="1100" kern="1200">
                <a:solidFill>
                  <a:schemeClr val="tx1"/>
                </a:solidFill>
                <a:latin typeface="+mn-lt"/>
                <a:ea typeface="+mn-ea"/>
                <a:cs typeface="+mn-cs"/>
              </a:defRPr>
            </a:lvl3pPr>
            <a:lvl4pPr marL="1599836" indent="-228548" algn="l" defTabSz="457096" rtl="0" eaLnBrk="1" latinLnBrk="0" hangingPunct="1">
              <a:lnSpc>
                <a:spcPct val="110000"/>
              </a:lnSpc>
              <a:spcBef>
                <a:spcPct val="20000"/>
              </a:spcBef>
              <a:buFont typeface="Arial"/>
              <a:buChar char="–"/>
              <a:defRPr sz="1100" kern="1200">
                <a:solidFill>
                  <a:schemeClr val="tx1"/>
                </a:solidFill>
                <a:latin typeface="+mn-lt"/>
                <a:ea typeface="+mn-ea"/>
                <a:cs typeface="+mn-cs"/>
              </a:defRPr>
            </a:lvl4pPr>
            <a:lvl5pPr marL="2056932" indent="-228548" algn="l" defTabSz="457096" rtl="0" eaLnBrk="1" latinLnBrk="0" hangingPunct="1">
              <a:lnSpc>
                <a:spcPct val="110000"/>
              </a:lnSpc>
              <a:spcBef>
                <a:spcPct val="20000"/>
              </a:spcBef>
              <a:buFont typeface="Arial"/>
              <a:buChar char="»"/>
              <a:defRPr sz="1100" kern="1200">
                <a:solidFill>
                  <a:schemeClr val="tx1"/>
                </a:solidFill>
                <a:latin typeface="+mn-lt"/>
                <a:ea typeface="+mn-ea"/>
                <a:cs typeface="+mn-cs"/>
              </a:defRPr>
            </a:lvl5pPr>
            <a:lvl6pPr marL="2514028" indent="-228548" algn="l" defTabSz="457096"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6"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6"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6" rtl="0" eaLnBrk="1" latinLnBrk="0" hangingPunct="1">
              <a:spcBef>
                <a:spcPct val="20000"/>
              </a:spcBef>
              <a:buFont typeface="Arial"/>
              <a:buChar char="•"/>
              <a:defRPr sz="2000" kern="1200">
                <a:solidFill>
                  <a:schemeClr val="tx1"/>
                </a:solidFill>
                <a:latin typeface="+mn-lt"/>
                <a:ea typeface="+mn-ea"/>
                <a:cs typeface="+mn-cs"/>
              </a:defRPr>
            </a:lvl9pPr>
          </a:lstStyle>
          <a:p>
            <a:endParaRPr lang="fi-FI" sz="1800" b="1" dirty="0">
              <a:sym typeface="Wingdings" panose="05000000000000000000" pitchFamily="2" charset="2"/>
            </a:endParaRPr>
          </a:p>
          <a:p>
            <a:r>
              <a:rPr lang="fi-FI" sz="1800" b="1" dirty="0" err="1">
                <a:sym typeface="Wingdings" panose="05000000000000000000" pitchFamily="2" charset="2"/>
              </a:rPr>
              <a:t>Example</a:t>
            </a:r>
            <a:r>
              <a:rPr lang="fi-FI" sz="1800" b="1" dirty="0">
                <a:sym typeface="Wingdings" panose="05000000000000000000" pitchFamily="2" charset="2"/>
              </a:rPr>
              <a:t>: </a:t>
            </a:r>
            <a:r>
              <a:rPr lang="fi-FI" sz="1800" b="1" dirty="0" err="1">
                <a:sym typeface="Wingdings" panose="05000000000000000000" pitchFamily="2" charset="2"/>
              </a:rPr>
              <a:t>Acute</a:t>
            </a:r>
            <a:r>
              <a:rPr lang="fi-FI" sz="1800" b="1" dirty="0">
                <a:sym typeface="Wingdings" panose="05000000000000000000" pitchFamily="2" charset="2"/>
              </a:rPr>
              <a:t> </a:t>
            </a:r>
            <a:r>
              <a:rPr lang="fi-FI" sz="1800" b="1" dirty="0" err="1">
                <a:sym typeface="Wingdings" panose="05000000000000000000" pitchFamily="2" charset="2"/>
              </a:rPr>
              <a:t>rehabilation</a:t>
            </a:r>
            <a:r>
              <a:rPr lang="fi-FI" sz="1800" b="1" dirty="0">
                <a:sym typeface="Wingdings" panose="05000000000000000000" pitchFamily="2" charset="2"/>
              </a:rPr>
              <a:t> </a:t>
            </a:r>
            <a:r>
              <a:rPr lang="fi-FI" sz="1800" b="1" dirty="0" err="1">
                <a:sym typeface="Wingdings" panose="05000000000000000000" pitchFamily="2" charset="2"/>
              </a:rPr>
              <a:t>ward</a:t>
            </a:r>
            <a:endParaRPr lang="fi-FI" sz="1800" b="1" dirty="0">
              <a:sym typeface="Wingdings" panose="05000000000000000000" pitchFamily="2" charset="2"/>
            </a:endParaRPr>
          </a:p>
          <a:p>
            <a:r>
              <a:rPr lang="fi-FI" sz="2000" dirty="0" err="1">
                <a:sym typeface="Wingdings" panose="05000000000000000000" pitchFamily="2" charset="2"/>
              </a:rPr>
              <a:t>Removing</a:t>
            </a:r>
            <a:r>
              <a:rPr lang="fi-FI" sz="2000" dirty="0">
                <a:sym typeface="Wingdings" panose="05000000000000000000" pitchFamily="2" charset="2"/>
              </a:rPr>
              <a:t> </a:t>
            </a:r>
            <a:r>
              <a:rPr lang="fi-FI" sz="2000" dirty="0" err="1">
                <a:sym typeface="Wingdings" panose="05000000000000000000" pitchFamily="2" charset="2"/>
              </a:rPr>
              <a:t>unnecessary</a:t>
            </a:r>
            <a:r>
              <a:rPr lang="fi-FI" sz="2000" dirty="0">
                <a:sym typeface="Wingdings" panose="05000000000000000000" pitchFamily="2" charset="2"/>
              </a:rPr>
              <a:t> </a:t>
            </a:r>
            <a:r>
              <a:rPr lang="fi-FI" sz="2000" dirty="0" err="1">
                <a:sym typeface="Wingdings" panose="05000000000000000000" pitchFamily="2" charset="2"/>
              </a:rPr>
              <a:t>steps</a:t>
            </a:r>
            <a:r>
              <a:rPr lang="fi-FI" sz="2000" dirty="0">
                <a:sym typeface="Wingdings" panose="05000000000000000000" pitchFamily="2" charset="2"/>
              </a:rPr>
              <a:t> </a:t>
            </a:r>
            <a:r>
              <a:rPr lang="fi-FI" sz="2000" dirty="0" err="1">
                <a:sym typeface="Wingdings" panose="05000000000000000000" pitchFamily="2" charset="2"/>
              </a:rPr>
              <a:t>from</a:t>
            </a:r>
            <a:r>
              <a:rPr lang="fi-FI" sz="2000" dirty="0">
                <a:sym typeface="Wingdings" panose="05000000000000000000" pitchFamily="2" charset="2"/>
              </a:rPr>
              <a:t> </a:t>
            </a:r>
            <a:r>
              <a:rPr lang="fi-FI" sz="2000" dirty="0" err="1">
                <a:sym typeface="Wingdings" panose="05000000000000000000" pitchFamily="2" charset="2"/>
              </a:rPr>
              <a:t>ward</a:t>
            </a:r>
            <a:r>
              <a:rPr lang="fi-FI" sz="2000" dirty="0">
                <a:sym typeface="Wingdings" panose="05000000000000000000" pitchFamily="2" charset="2"/>
              </a:rPr>
              <a:t> </a:t>
            </a:r>
            <a:r>
              <a:rPr lang="fi-FI" sz="2000" dirty="0" err="1">
                <a:sym typeface="Wingdings" panose="05000000000000000000" pitchFamily="2" charset="2"/>
              </a:rPr>
              <a:t>personnell</a:t>
            </a:r>
            <a:endParaRPr lang="fi-FI" sz="2000" b="1" dirty="0">
              <a:sym typeface="Wingdings" panose="05000000000000000000" pitchFamily="2" charset="2"/>
            </a:endParaRPr>
          </a:p>
          <a:p>
            <a:endParaRPr lang="fi-FI" b="1" dirty="0">
              <a:sym typeface="Wingdings" panose="05000000000000000000" pitchFamily="2" charset="2"/>
            </a:endParaRPr>
          </a:p>
          <a:p>
            <a:endParaRPr lang="fi-FI" b="1" dirty="0">
              <a:sym typeface="Wingdings" panose="05000000000000000000" pitchFamily="2" charset="2"/>
            </a:endParaRPr>
          </a:p>
          <a:p>
            <a:endParaRPr lang="fi-FI" b="1" dirty="0">
              <a:sym typeface="Wingdings" panose="05000000000000000000" pitchFamily="2" charset="2"/>
            </a:endParaRPr>
          </a:p>
          <a:p>
            <a:endParaRPr lang="fi-FI" b="1" dirty="0">
              <a:sym typeface="Wingdings" panose="05000000000000000000" pitchFamily="2" charset="2"/>
            </a:endParaRPr>
          </a:p>
          <a:p>
            <a:endParaRPr lang="fi-FI" b="1" dirty="0">
              <a:sym typeface="Wingdings" panose="05000000000000000000" pitchFamily="2" charset="2"/>
            </a:endParaRPr>
          </a:p>
          <a:p>
            <a:endParaRPr lang="fi-FI" b="1" dirty="0">
              <a:sym typeface="Wingdings" panose="05000000000000000000" pitchFamily="2" charset="2"/>
            </a:endParaRPr>
          </a:p>
          <a:p>
            <a:endParaRPr lang="fi-FI" b="1" dirty="0">
              <a:sym typeface="Wingdings" panose="05000000000000000000" pitchFamily="2" charset="2"/>
            </a:endParaRPr>
          </a:p>
          <a:p>
            <a:endParaRPr lang="fi-FI" b="1" dirty="0">
              <a:sym typeface="Wingdings" panose="05000000000000000000" pitchFamily="2" charset="2"/>
            </a:endParaRPr>
          </a:p>
          <a:p>
            <a:endParaRPr lang="fi-FI" b="1" dirty="0"/>
          </a:p>
        </p:txBody>
      </p:sp>
      <p:pic>
        <p:nvPicPr>
          <p:cNvPr id="3"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16" y="2772289"/>
            <a:ext cx="4216401" cy="281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4618" y="2780928"/>
            <a:ext cx="4155017" cy="2803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664738" y="235732"/>
            <a:ext cx="11623950" cy="961020"/>
          </a:xfrm>
          <a:prstGeom prst="rect">
            <a:avLst/>
          </a:prstGeom>
        </p:spPr>
        <p:txBody>
          <a:bodyPr>
            <a:normAutofit/>
          </a:bodyPr>
          <a:lstStyle>
            <a:lvl1pPr algn="l" defTabSz="457096" rtl="0" eaLnBrk="1" latinLnBrk="0" hangingPunct="1">
              <a:spcBef>
                <a:spcPct val="0"/>
              </a:spcBef>
              <a:buNone/>
              <a:defRPr sz="1800" b="1" kern="1200">
                <a:solidFill>
                  <a:schemeClr val="tx1"/>
                </a:solidFill>
                <a:latin typeface="+mj-lt"/>
                <a:ea typeface="+mj-ea"/>
                <a:cs typeface="+mj-cs"/>
              </a:defRPr>
            </a:lvl1pPr>
          </a:lstStyle>
          <a:p>
            <a:r>
              <a:rPr lang="fi-FI" sz="2800" dirty="0" err="1">
                <a:sym typeface="Wingdings" panose="05000000000000000000" pitchFamily="2" charset="2"/>
              </a:rPr>
              <a:t>Testing</a:t>
            </a:r>
            <a:r>
              <a:rPr lang="fi-FI" sz="2800" dirty="0">
                <a:sym typeface="Wingdings" panose="05000000000000000000" pitchFamily="2" charset="2"/>
              </a:rPr>
              <a:t> </a:t>
            </a:r>
            <a:r>
              <a:rPr lang="fi-FI" sz="2800" dirty="0" err="1">
                <a:sym typeface="Wingdings" panose="05000000000000000000" pitchFamily="2" charset="2"/>
              </a:rPr>
              <a:t>the</a:t>
            </a:r>
            <a:r>
              <a:rPr lang="fi-FI" sz="2800" dirty="0">
                <a:sym typeface="Wingdings" panose="05000000000000000000" pitchFamily="2" charset="2"/>
              </a:rPr>
              <a:t> </a:t>
            </a:r>
            <a:r>
              <a:rPr lang="fi-FI" sz="2800" dirty="0" err="1">
                <a:sym typeface="Wingdings" panose="05000000000000000000" pitchFamily="2" charset="2"/>
              </a:rPr>
              <a:t>space</a:t>
            </a:r>
            <a:r>
              <a:rPr lang="fi-FI" sz="2800" dirty="0">
                <a:sym typeface="Wingdings" panose="05000000000000000000" pitchFamily="2" charset="2"/>
              </a:rPr>
              <a:t> </a:t>
            </a:r>
            <a:r>
              <a:rPr lang="fi-FI" sz="2800" dirty="0" err="1">
                <a:sym typeface="Wingdings" panose="05000000000000000000" pitchFamily="2" charset="2"/>
              </a:rPr>
              <a:t>programme</a:t>
            </a:r>
            <a:r>
              <a:rPr lang="fi-FI" sz="2800" dirty="0">
                <a:sym typeface="Wingdings" panose="05000000000000000000" pitchFamily="2" charset="2"/>
              </a:rPr>
              <a:t> and </a:t>
            </a:r>
            <a:r>
              <a:rPr lang="fi-FI" sz="2800" dirty="0" err="1">
                <a:sym typeface="Wingdings" panose="05000000000000000000" pitchFamily="2" charset="2"/>
              </a:rPr>
              <a:t>the</a:t>
            </a:r>
            <a:r>
              <a:rPr lang="fi-FI" sz="2800" dirty="0">
                <a:sym typeface="Wingdings" panose="05000000000000000000" pitchFamily="2" charset="2"/>
              </a:rPr>
              <a:t> </a:t>
            </a:r>
            <a:r>
              <a:rPr lang="fi-FI" sz="2800" dirty="0" err="1">
                <a:sym typeface="Wingdings" panose="05000000000000000000" pitchFamily="2" charset="2"/>
              </a:rPr>
              <a:t>operative</a:t>
            </a:r>
            <a:r>
              <a:rPr lang="fi-FI" sz="2800" dirty="0">
                <a:sym typeface="Wingdings" panose="05000000000000000000" pitchFamily="2" charset="2"/>
              </a:rPr>
              <a:t> </a:t>
            </a:r>
            <a:r>
              <a:rPr lang="fi-FI" sz="2800" dirty="0" err="1">
                <a:sym typeface="Wingdings" panose="05000000000000000000" pitchFamily="2" charset="2"/>
              </a:rPr>
              <a:t>model</a:t>
            </a:r>
            <a:r>
              <a:rPr lang="fi-FI" sz="2800" dirty="0">
                <a:sym typeface="Wingdings" panose="05000000000000000000" pitchFamily="2" charset="2"/>
              </a:rPr>
              <a:t> -   </a:t>
            </a:r>
          </a:p>
          <a:p>
            <a:r>
              <a:rPr lang="fi-FI" sz="2000" dirty="0" err="1">
                <a:sym typeface="Wingdings" panose="05000000000000000000" pitchFamily="2" charset="2"/>
              </a:rPr>
              <a:t>choosing</a:t>
            </a:r>
            <a:r>
              <a:rPr lang="fi-FI" sz="2000" dirty="0">
                <a:sym typeface="Wingdings" panose="05000000000000000000" pitchFamily="2" charset="2"/>
              </a:rPr>
              <a:t> </a:t>
            </a:r>
            <a:r>
              <a:rPr lang="fi-FI" sz="2000" dirty="0" err="1">
                <a:sym typeface="Wingdings" panose="05000000000000000000" pitchFamily="2" charset="2"/>
              </a:rPr>
              <a:t>between</a:t>
            </a:r>
            <a:r>
              <a:rPr lang="fi-FI" sz="2000" dirty="0">
                <a:sym typeface="Wingdings" panose="05000000000000000000" pitchFamily="2" charset="2"/>
              </a:rPr>
              <a:t> </a:t>
            </a:r>
            <a:r>
              <a:rPr lang="fi-FI" sz="2000" dirty="0" err="1">
                <a:sym typeface="Wingdings" panose="05000000000000000000" pitchFamily="2" charset="2"/>
              </a:rPr>
              <a:t>layouts</a:t>
            </a:r>
            <a:endParaRPr lang="fi-FI" sz="2000" dirty="0">
              <a:sym typeface="Wingdings" panose="05000000000000000000" pitchFamily="2" charset="2"/>
            </a:endParaRPr>
          </a:p>
          <a:p>
            <a:endParaRPr lang="fi-FI" sz="2800" dirty="0"/>
          </a:p>
        </p:txBody>
      </p:sp>
      <p:sp>
        <p:nvSpPr>
          <p:cNvPr id="6" name="Suorakulmio 5"/>
          <p:cNvSpPr/>
          <p:nvPr/>
        </p:nvSpPr>
        <p:spPr>
          <a:xfrm>
            <a:off x="9984432" y="6381328"/>
            <a:ext cx="2064473" cy="3631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itle 1"/>
          <p:cNvSpPr txBox="1">
            <a:spLocks/>
          </p:cNvSpPr>
          <p:nvPr/>
        </p:nvSpPr>
        <p:spPr>
          <a:xfrm>
            <a:off x="6066730" y="1081309"/>
            <a:ext cx="5789910" cy="691507"/>
          </a:xfrm>
          <a:prstGeom prst="rect">
            <a:avLst/>
          </a:prstGeom>
        </p:spPr>
        <p:txBody>
          <a:bodyPr>
            <a:normAutofit/>
          </a:bodyPr>
          <a:lstStyle>
            <a:lvl1pPr algn="l" defTabSz="457096" rtl="0" eaLnBrk="1" latinLnBrk="0" hangingPunct="1">
              <a:spcBef>
                <a:spcPct val="0"/>
              </a:spcBef>
              <a:buNone/>
              <a:defRPr sz="1800" b="1" kern="1200">
                <a:solidFill>
                  <a:schemeClr val="tx1"/>
                </a:solidFill>
                <a:latin typeface="+mj-lt"/>
                <a:ea typeface="+mj-ea"/>
                <a:cs typeface="+mj-cs"/>
              </a:defRPr>
            </a:lvl1pPr>
          </a:lstStyle>
          <a:p>
            <a:r>
              <a:rPr lang="fi-FI" sz="3200" dirty="0"/>
              <a:t>”</a:t>
            </a:r>
            <a:r>
              <a:rPr lang="fi-FI" sz="3200" i="1" dirty="0" err="1"/>
              <a:t>Don’t</a:t>
            </a:r>
            <a:r>
              <a:rPr lang="fi-FI" sz="3200" i="1" dirty="0"/>
              <a:t> </a:t>
            </a:r>
            <a:r>
              <a:rPr lang="fi-FI" sz="3200" i="1" dirty="0" err="1"/>
              <a:t>Speculate</a:t>
            </a:r>
            <a:r>
              <a:rPr lang="fi-FI" sz="3200" i="1" dirty="0"/>
              <a:t>, </a:t>
            </a:r>
            <a:r>
              <a:rPr lang="fi-FI" sz="3200" i="1" dirty="0" err="1"/>
              <a:t>Simulate</a:t>
            </a:r>
            <a:r>
              <a:rPr lang="fi-FI" sz="3200" i="1" dirty="0"/>
              <a:t>!”</a:t>
            </a:r>
          </a:p>
        </p:txBody>
      </p:sp>
    </p:spTree>
    <p:extLst>
      <p:ext uri="{BB962C8B-B14F-4D97-AF65-F5344CB8AC3E}">
        <p14:creationId xmlns:p14="http://schemas.microsoft.com/office/powerpoint/2010/main" val="235244127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4596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p:cNvSpPr/>
          <p:nvPr/>
        </p:nvSpPr>
        <p:spPr>
          <a:xfrm>
            <a:off x="9984432" y="6381328"/>
            <a:ext cx="1368152"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88" y="0"/>
            <a:ext cx="9144000" cy="6858000"/>
          </a:xfrm>
          <a:prstGeom prst="rect">
            <a:avLst/>
          </a:prstGeom>
        </p:spPr>
      </p:pic>
      <p:sp>
        <p:nvSpPr>
          <p:cNvPr id="4" name="Suorakulmio 3"/>
          <p:cNvSpPr/>
          <p:nvPr/>
        </p:nvSpPr>
        <p:spPr>
          <a:xfrm>
            <a:off x="119336" y="6309320"/>
            <a:ext cx="1368152" cy="504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93983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6" y="0"/>
            <a:ext cx="5596087" cy="7461448"/>
          </a:xfrm>
          <a:prstGeom prst="rect">
            <a:avLst/>
          </a:prstGeom>
        </p:spPr>
      </p:pic>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560" y="-219405"/>
            <a:ext cx="5883440" cy="7844588"/>
          </a:xfrm>
          <a:prstGeom prst="rect">
            <a:avLst/>
          </a:prstGeom>
        </p:spPr>
      </p:pic>
    </p:spTree>
    <p:extLst>
      <p:ext uri="{BB962C8B-B14F-4D97-AF65-F5344CB8AC3E}">
        <p14:creationId xmlns:p14="http://schemas.microsoft.com/office/powerpoint/2010/main" val="1669628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p:cNvSpPr/>
          <p:nvPr/>
        </p:nvSpPr>
        <p:spPr>
          <a:xfrm>
            <a:off x="9984432" y="6381328"/>
            <a:ext cx="1368152"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88" y="0"/>
            <a:ext cx="9144000" cy="6858000"/>
          </a:xfrm>
          <a:prstGeom prst="rect">
            <a:avLst/>
          </a:prstGeom>
        </p:spPr>
      </p:pic>
      <p:sp>
        <p:nvSpPr>
          <p:cNvPr id="4" name="Suorakulmio 3"/>
          <p:cNvSpPr/>
          <p:nvPr/>
        </p:nvSpPr>
        <p:spPr>
          <a:xfrm>
            <a:off x="119336" y="6309320"/>
            <a:ext cx="1368152" cy="504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391752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Sisällön paikkamerkki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 y="1"/>
            <a:ext cx="12213188" cy="6871252"/>
          </a:xfrm>
          <a:prstGeom prst="rect">
            <a:avLst/>
          </a:prstGeom>
        </p:spPr>
      </p:pic>
    </p:spTree>
    <p:extLst>
      <p:ext uri="{BB962C8B-B14F-4D97-AF65-F5344CB8AC3E}">
        <p14:creationId xmlns:p14="http://schemas.microsoft.com/office/powerpoint/2010/main" val="97325309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0"/>
          </p:nvPr>
        </p:nvSpPr>
        <p:spPr/>
        <p:txBody>
          <a:bodyPr/>
          <a:lstStyle/>
          <a:p>
            <a:r>
              <a:rPr lang="fi-FI" dirty="0"/>
              <a:t>III </a:t>
            </a:r>
            <a:r>
              <a:rPr lang="fi-FI" dirty="0" err="1"/>
              <a:t>Smart</a:t>
            </a:r>
            <a:r>
              <a:rPr lang="fi-FI" dirty="0"/>
              <a:t> </a:t>
            </a:r>
            <a:r>
              <a:rPr lang="fi-FI" dirty="0" err="1"/>
              <a:t>Prison</a:t>
            </a:r>
            <a:r>
              <a:rPr lang="fi-FI" dirty="0"/>
              <a:t> </a:t>
            </a:r>
            <a:r>
              <a:rPr lang="fi-FI" dirty="0" err="1"/>
              <a:t>Concept</a:t>
            </a:r>
            <a:endParaRPr lang="fi-FI" dirty="0"/>
          </a:p>
          <a:p>
            <a:r>
              <a:rPr lang="fi-FI" i="1" dirty="0" err="1"/>
              <a:t>Digitalization</a:t>
            </a:r>
            <a:r>
              <a:rPr lang="fi-FI" i="1" dirty="0"/>
              <a:t> of Services</a:t>
            </a:r>
          </a:p>
        </p:txBody>
      </p:sp>
      <p:pic>
        <p:nvPicPr>
          <p:cNvPr id="1026" name="Picture 2" descr="E:\Älykäs vankila\Esitykset\prison clou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138" y="1988840"/>
            <a:ext cx="4552310"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0213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Imprisonment</a:t>
            </a:r>
            <a:r>
              <a:rPr lang="fi-FI" dirty="0"/>
              <a:t> Act and </a:t>
            </a:r>
            <a:r>
              <a:rPr lang="fi-FI" dirty="0" err="1"/>
              <a:t>Detention</a:t>
            </a:r>
            <a:r>
              <a:rPr lang="fi-FI" dirty="0"/>
              <a:t> Act </a:t>
            </a:r>
            <a:r>
              <a:rPr lang="fi-FI" dirty="0" err="1"/>
              <a:t>changed</a:t>
            </a:r>
            <a:r>
              <a:rPr lang="fi-FI" dirty="0"/>
              <a:t> in 2015</a:t>
            </a:r>
          </a:p>
        </p:txBody>
      </p:sp>
      <p:sp>
        <p:nvSpPr>
          <p:cNvPr id="3" name="Sisällön paikkamerkki 2"/>
          <p:cNvSpPr>
            <a:spLocks noGrp="1"/>
          </p:cNvSpPr>
          <p:nvPr>
            <p:ph idx="1"/>
          </p:nvPr>
        </p:nvSpPr>
        <p:spPr>
          <a:xfrm>
            <a:off x="407368" y="1412776"/>
            <a:ext cx="11434272" cy="4147236"/>
          </a:xfrm>
        </p:spPr>
        <p:txBody>
          <a:bodyPr>
            <a:normAutofit fontScale="62500" lnSpcReduction="20000"/>
          </a:bodyPr>
          <a:lstStyle/>
          <a:p>
            <a:pPr marL="0" indent="0">
              <a:buNone/>
            </a:pPr>
            <a:endParaRPr lang="fi-FI" b="1" i="1" dirty="0"/>
          </a:p>
          <a:p>
            <a:pPr>
              <a:buFont typeface="Wingdings" panose="05000000000000000000" pitchFamily="2" charset="2"/>
              <a:buChar char="§"/>
            </a:pPr>
            <a:r>
              <a:rPr lang="fi-FI" sz="2400" i="1" dirty="0" err="1"/>
              <a:t>Imprisonment</a:t>
            </a:r>
            <a:r>
              <a:rPr lang="fi-FI" sz="2400" i="1" dirty="0"/>
              <a:t> Act </a:t>
            </a:r>
            <a:r>
              <a:rPr lang="fi-FI" sz="2400" i="1" dirty="0" err="1"/>
              <a:t>Chapter</a:t>
            </a:r>
            <a:r>
              <a:rPr lang="fi-FI" sz="2400" i="1" dirty="0"/>
              <a:t> 12 </a:t>
            </a:r>
            <a:r>
              <a:rPr lang="fi-FI" sz="2400" i="1" dirty="0" err="1"/>
              <a:t>Section</a:t>
            </a:r>
            <a:r>
              <a:rPr lang="fi-FI" sz="2400" i="1" dirty="0"/>
              <a:t> 9 and </a:t>
            </a:r>
            <a:r>
              <a:rPr lang="fi-FI" sz="2400" i="1" dirty="0" err="1"/>
              <a:t>Detention</a:t>
            </a:r>
            <a:r>
              <a:rPr lang="fi-FI" sz="2400" i="1" dirty="0"/>
              <a:t> Act </a:t>
            </a:r>
            <a:r>
              <a:rPr lang="fi-FI" sz="2400" i="1" dirty="0" err="1"/>
              <a:t>Chapter</a:t>
            </a:r>
            <a:r>
              <a:rPr lang="fi-FI" sz="2400" i="1" dirty="0"/>
              <a:t> 8 </a:t>
            </a:r>
            <a:r>
              <a:rPr lang="fi-FI" sz="2400" i="1" dirty="0" err="1"/>
              <a:t>Section</a:t>
            </a:r>
            <a:r>
              <a:rPr lang="fi-FI" sz="2400" i="1" dirty="0"/>
              <a:t> 7 a  </a:t>
            </a:r>
            <a:endParaRPr lang="fi-FI" sz="2400" b="1" i="1" dirty="0"/>
          </a:p>
          <a:p>
            <a:pPr marL="0" indent="0">
              <a:buNone/>
            </a:pPr>
            <a:r>
              <a:rPr lang="fi-FI" sz="2400" dirty="0"/>
              <a:t>	</a:t>
            </a:r>
            <a:r>
              <a:rPr lang="fi-FI" sz="2400" i="1" dirty="0"/>
              <a:t>”… </a:t>
            </a:r>
            <a:r>
              <a:rPr lang="en-US" sz="2400" dirty="0"/>
              <a:t>a prisoner may be given permission to send and receive </a:t>
            </a:r>
            <a:r>
              <a:rPr lang="en-US" sz="2400" b="1" dirty="0"/>
              <a:t>email messages </a:t>
            </a:r>
            <a:r>
              <a:rPr lang="en-US" sz="2400" dirty="0"/>
              <a:t>for an important reason related to the 	maintenance of outside contacts, subsistence, or attendance to work-related, educational, judicial, social or 	housing 	matters or for another corresponding important reason.” </a:t>
            </a:r>
          </a:p>
          <a:p>
            <a:pPr marL="0" indent="0">
              <a:buNone/>
            </a:pPr>
            <a:endParaRPr lang="fi-FI" sz="2400" dirty="0"/>
          </a:p>
          <a:p>
            <a:pPr>
              <a:buFont typeface="Wingdings" panose="05000000000000000000" pitchFamily="2" charset="2"/>
              <a:buChar char="§"/>
            </a:pPr>
            <a:r>
              <a:rPr lang="fi-FI" sz="2400" i="1" dirty="0" err="1"/>
              <a:t>Imprisonment</a:t>
            </a:r>
            <a:r>
              <a:rPr lang="fi-FI" sz="2400" i="1" dirty="0"/>
              <a:t> Act </a:t>
            </a:r>
            <a:r>
              <a:rPr lang="fi-FI" sz="2400" i="1" dirty="0" err="1"/>
              <a:t>Chapter</a:t>
            </a:r>
            <a:r>
              <a:rPr lang="fi-FI" sz="2400" i="1" dirty="0"/>
              <a:t> 12 </a:t>
            </a:r>
            <a:r>
              <a:rPr lang="fi-FI" sz="2400" i="1" dirty="0" err="1"/>
              <a:t>Section</a:t>
            </a:r>
            <a:r>
              <a:rPr lang="fi-FI" sz="2400" i="1" dirty="0"/>
              <a:t> 9 a  and </a:t>
            </a:r>
            <a:r>
              <a:rPr lang="fi-FI" sz="2400" i="1" dirty="0" err="1"/>
              <a:t>Detention</a:t>
            </a:r>
            <a:r>
              <a:rPr lang="fi-FI" sz="2400" i="1" dirty="0"/>
              <a:t> Act </a:t>
            </a:r>
            <a:r>
              <a:rPr lang="fi-FI" sz="2400" i="1" dirty="0" err="1"/>
              <a:t>Chapter</a:t>
            </a:r>
            <a:r>
              <a:rPr lang="fi-FI" sz="2400" i="1" dirty="0"/>
              <a:t> 8 </a:t>
            </a:r>
            <a:r>
              <a:rPr lang="fi-FI" sz="2400" i="1" dirty="0" err="1"/>
              <a:t>Section</a:t>
            </a:r>
            <a:r>
              <a:rPr lang="fi-FI" sz="2400" i="1" dirty="0"/>
              <a:t> 7 b  </a:t>
            </a:r>
            <a:endParaRPr lang="fi-FI" sz="2400" b="1" i="1" dirty="0"/>
          </a:p>
          <a:p>
            <a:pPr marL="0" indent="0">
              <a:buNone/>
            </a:pPr>
            <a:r>
              <a:rPr lang="fi-FI" sz="2400" dirty="0"/>
              <a:t>	</a:t>
            </a:r>
            <a:r>
              <a:rPr lang="fi-FI" sz="2400" i="1" dirty="0"/>
              <a:t>”… </a:t>
            </a:r>
            <a:r>
              <a:rPr lang="en-US" sz="2400" dirty="0"/>
              <a:t>a prisoner may be given permission to use the </a:t>
            </a:r>
            <a:r>
              <a:rPr lang="en-US" sz="2400" b="1" dirty="0"/>
              <a:t>internet</a:t>
            </a:r>
            <a:r>
              <a:rPr lang="en-US" sz="2400" dirty="0"/>
              <a:t> for an important reason related to his or her subsistence 	or 	attendance to work-related, educational, judicial, social or housing matters or for another corresponding important 	reason. A prerequisite for granting permission in a closed prison is that the prisoner's access to other websites than those 	determined in the permission is appropriately blocked. </a:t>
            </a:r>
            <a:r>
              <a:rPr lang="fi-FI" sz="2400" i="1" dirty="0"/>
              <a:t>”</a:t>
            </a:r>
          </a:p>
          <a:p>
            <a:pPr marL="0" indent="0">
              <a:buNone/>
            </a:pPr>
            <a:endParaRPr lang="fi-FI" sz="2400" dirty="0"/>
          </a:p>
          <a:p>
            <a:pPr>
              <a:buFont typeface="Arial" panose="020B0604020202020204" pitchFamily="34" charset="0"/>
              <a:buChar char="•"/>
            </a:pPr>
            <a:r>
              <a:rPr lang="fi-FI" sz="2400" i="1" dirty="0" err="1"/>
              <a:t>Imprisonment</a:t>
            </a:r>
            <a:r>
              <a:rPr lang="fi-FI" sz="2400" i="1" dirty="0"/>
              <a:t> Act </a:t>
            </a:r>
            <a:r>
              <a:rPr lang="fi-FI" sz="2400" i="1" dirty="0" err="1"/>
              <a:t>Chapter</a:t>
            </a:r>
            <a:r>
              <a:rPr lang="fi-FI" sz="2400" i="1" dirty="0"/>
              <a:t> 13 </a:t>
            </a:r>
            <a:r>
              <a:rPr lang="fi-FI" sz="2400" i="1" dirty="0" err="1"/>
              <a:t>Section</a:t>
            </a:r>
            <a:r>
              <a:rPr lang="fi-FI" sz="2400" i="1" dirty="0"/>
              <a:t> 13  and </a:t>
            </a:r>
            <a:r>
              <a:rPr lang="fi-FI" sz="2400" i="1" dirty="0" err="1"/>
              <a:t>Detention</a:t>
            </a:r>
            <a:r>
              <a:rPr lang="fi-FI" sz="2400" i="1" dirty="0"/>
              <a:t> Act </a:t>
            </a:r>
            <a:r>
              <a:rPr lang="fi-FI" sz="2400" i="1" dirty="0" err="1"/>
              <a:t>Chapter</a:t>
            </a:r>
            <a:r>
              <a:rPr lang="fi-FI" sz="2400" i="1" dirty="0"/>
              <a:t> 9 </a:t>
            </a:r>
            <a:r>
              <a:rPr lang="fi-FI" sz="2400" i="1" dirty="0" err="1"/>
              <a:t>Section</a:t>
            </a:r>
            <a:r>
              <a:rPr lang="fi-FI" sz="2400" i="1" dirty="0"/>
              <a:t> 10 </a:t>
            </a:r>
            <a:endParaRPr lang="fi-FI" sz="2400" b="1" i="1" dirty="0"/>
          </a:p>
          <a:p>
            <a:pPr marL="0" indent="0">
              <a:buNone/>
            </a:pPr>
            <a:r>
              <a:rPr lang="fi-FI" sz="2400" dirty="0"/>
              <a:t>	</a:t>
            </a:r>
            <a:r>
              <a:rPr lang="fi-FI" sz="2400" i="1" dirty="0"/>
              <a:t>”…</a:t>
            </a:r>
            <a:r>
              <a:rPr lang="en-US" sz="2400" dirty="0"/>
              <a:t> a prisoner may be given permission to communicate with his or her close relatives or other close persons </a:t>
            </a:r>
            <a:r>
              <a:rPr lang="en-US" sz="2400" b="1" dirty="0"/>
              <a:t>via 	video connection or other suitable technical means of communication </a:t>
            </a:r>
            <a:r>
              <a:rPr lang="en-US" sz="2400" dirty="0"/>
              <a:t>where the 	participants have </a:t>
            </a:r>
            <a:r>
              <a:rPr lang="en-US" sz="2400" b="1" dirty="0"/>
              <a:t>an audio and 	visual connection </a:t>
            </a:r>
            <a:r>
              <a:rPr lang="en-US" sz="2400" dirty="0"/>
              <a:t>with each other. In order to maintain outside 	contacts or for another important reason, the prisoner 	may also be allowed to communicate with some other important person in this manner. </a:t>
            </a:r>
            <a:r>
              <a:rPr lang="fi-FI" sz="2400" i="1" dirty="0"/>
              <a:t>”</a:t>
            </a:r>
          </a:p>
          <a:p>
            <a:pPr marL="0" indent="0">
              <a:buNone/>
            </a:pPr>
            <a:endParaRPr lang="fi-FI" i="1" dirty="0"/>
          </a:p>
          <a:p>
            <a:pPr>
              <a:buFont typeface="Arial" panose="020B0604020202020204" pitchFamily="34" charset="0"/>
              <a:buChar char="•"/>
            </a:pPr>
            <a:endParaRPr lang="fi-FI" dirty="0"/>
          </a:p>
        </p:txBody>
      </p:sp>
    </p:spTree>
    <p:extLst>
      <p:ext uri="{BB962C8B-B14F-4D97-AF65-F5344CB8AC3E}">
        <p14:creationId xmlns:p14="http://schemas.microsoft.com/office/powerpoint/2010/main" val="344706913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Current</a:t>
            </a:r>
            <a:r>
              <a:rPr lang="fi-FI" dirty="0"/>
              <a:t> </a:t>
            </a:r>
            <a:r>
              <a:rPr lang="fi-FI" dirty="0" err="1"/>
              <a:t>situation</a:t>
            </a:r>
            <a:endParaRPr lang="fi-FI" dirty="0"/>
          </a:p>
        </p:txBody>
      </p:sp>
      <p:sp>
        <p:nvSpPr>
          <p:cNvPr id="3" name="Sisällön paikkamerkki 2"/>
          <p:cNvSpPr>
            <a:spLocks noGrp="1"/>
          </p:cNvSpPr>
          <p:nvPr>
            <p:ph idx="1"/>
          </p:nvPr>
        </p:nvSpPr>
        <p:spPr/>
        <p:txBody>
          <a:bodyPr>
            <a:noAutofit/>
          </a:bodyPr>
          <a:lstStyle/>
          <a:p>
            <a:pPr marL="342900" indent="-342900">
              <a:buFont typeface="Arial" panose="020B0604020202020204" pitchFamily="34" charset="0"/>
              <a:buChar char="•"/>
            </a:pPr>
            <a:r>
              <a:rPr lang="fi-FI" sz="2400" dirty="0"/>
              <a:t>150 </a:t>
            </a:r>
            <a:r>
              <a:rPr lang="fi-FI" sz="2400" dirty="0" err="1"/>
              <a:t>devices</a:t>
            </a:r>
            <a:r>
              <a:rPr lang="fi-FI" sz="2400" dirty="0"/>
              <a:t> for </a:t>
            </a:r>
            <a:r>
              <a:rPr lang="fi-FI" sz="2400" dirty="0" err="1"/>
              <a:t>digital</a:t>
            </a:r>
            <a:r>
              <a:rPr lang="fi-FI" sz="2400" dirty="0"/>
              <a:t> </a:t>
            </a:r>
            <a:r>
              <a:rPr lang="fi-FI" sz="2400" dirty="0" err="1"/>
              <a:t>services</a:t>
            </a:r>
            <a:r>
              <a:rPr lang="fi-FI" sz="2400" dirty="0"/>
              <a:t> (1-2 per </a:t>
            </a:r>
            <a:r>
              <a:rPr lang="fi-FI" sz="2400" dirty="0" err="1"/>
              <a:t>unit</a:t>
            </a:r>
            <a:r>
              <a:rPr lang="fi-FI" sz="2400" dirty="0"/>
              <a:t>)</a:t>
            </a:r>
          </a:p>
          <a:p>
            <a:pPr marL="342900" indent="-342900">
              <a:buFont typeface="Arial" panose="020B0604020202020204" pitchFamily="34" charset="0"/>
              <a:buChar char="•"/>
            </a:pPr>
            <a:r>
              <a:rPr lang="fi-FI" sz="2400" dirty="0" err="1"/>
              <a:t>limited</a:t>
            </a:r>
            <a:r>
              <a:rPr lang="fi-FI" sz="2400" dirty="0"/>
              <a:t> </a:t>
            </a:r>
            <a:r>
              <a:rPr lang="fi-FI" sz="2400" dirty="0" err="1"/>
              <a:t>access</a:t>
            </a:r>
            <a:r>
              <a:rPr lang="fi-FI" sz="2400" dirty="0"/>
              <a:t> to </a:t>
            </a:r>
            <a:r>
              <a:rPr lang="fi-FI" sz="2400" dirty="0" err="1"/>
              <a:t>websites</a:t>
            </a:r>
            <a:r>
              <a:rPr lang="fi-FI" sz="2400" dirty="0"/>
              <a:t> (White </a:t>
            </a:r>
            <a:r>
              <a:rPr lang="fi-FI" sz="2400" dirty="0" err="1"/>
              <a:t>list</a:t>
            </a:r>
            <a:r>
              <a:rPr lang="fi-FI" sz="2400" dirty="0"/>
              <a:t>)</a:t>
            </a:r>
          </a:p>
          <a:p>
            <a:pPr marL="342900" indent="-342900">
              <a:buFont typeface="Arial" panose="020B0604020202020204" pitchFamily="34" charset="0"/>
              <a:buChar char="•"/>
            </a:pPr>
            <a:r>
              <a:rPr lang="fi-FI" sz="2400" dirty="0" err="1"/>
              <a:t>limited</a:t>
            </a:r>
            <a:r>
              <a:rPr lang="fi-FI" sz="2400" dirty="0"/>
              <a:t> </a:t>
            </a:r>
            <a:r>
              <a:rPr lang="fi-FI" sz="2400" dirty="0" err="1"/>
              <a:t>use</a:t>
            </a:r>
            <a:r>
              <a:rPr lang="fi-FI" sz="2400" dirty="0"/>
              <a:t> of e-mail</a:t>
            </a:r>
          </a:p>
          <a:p>
            <a:pPr marL="342900" indent="-342900">
              <a:buFont typeface="Arial" panose="020B0604020202020204" pitchFamily="34" charset="0"/>
              <a:buChar char="•"/>
            </a:pPr>
            <a:r>
              <a:rPr lang="fi-FI" sz="2400" dirty="0" err="1"/>
              <a:t>Skype-calls</a:t>
            </a:r>
            <a:endParaRPr lang="fi-FI" sz="2400" dirty="0"/>
          </a:p>
          <a:p>
            <a:pPr marL="342900" indent="-342900">
              <a:buFont typeface="Arial" panose="020B0604020202020204" pitchFamily="34" charset="0"/>
              <a:buChar char="•"/>
            </a:pPr>
            <a:r>
              <a:rPr lang="fi-FI" sz="2400" dirty="0"/>
              <a:t>MOODLE for </a:t>
            </a:r>
            <a:r>
              <a:rPr lang="fi-FI" sz="2400" dirty="0" err="1"/>
              <a:t>e-learning</a:t>
            </a:r>
            <a:endParaRPr lang="fi-FI" sz="2400" dirty="0"/>
          </a:p>
          <a:p>
            <a:pPr marL="342900" indent="-342900">
              <a:buFont typeface="Arial" panose="020B0604020202020204" pitchFamily="34" charset="0"/>
              <a:buChar char="•"/>
            </a:pPr>
            <a:r>
              <a:rPr lang="fi-FI" sz="2400" dirty="0" err="1"/>
              <a:t>digital</a:t>
            </a:r>
            <a:r>
              <a:rPr lang="fi-FI" sz="2400" dirty="0"/>
              <a:t> </a:t>
            </a:r>
            <a:r>
              <a:rPr lang="fi-FI" sz="2400" dirty="0" err="1"/>
              <a:t>library</a:t>
            </a:r>
            <a:r>
              <a:rPr lang="fi-FI" sz="2400" dirty="0"/>
              <a:t> </a:t>
            </a:r>
            <a:r>
              <a:rPr lang="fi-FI" sz="2400" dirty="0" err="1"/>
              <a:t>services</a:t>
            </a:r>
            <a:endParaRPr lang="fi-FI" sz="2400" dirty="0"/>
          </a:p>
          <a:p>
            <a:pPr marL="342900" indent="-342900">
              <a:buFont typeface="Arial" panose="020B0604020202020204" pitchFamily="34" charset="0"/>
              <a:buChar char="•"/>
            </a:pPr>
            <a:r>
              <a:rPr lang="fi-FI" sz="2400" dirty="0"/>
              <a:t>ICT </a:t>
            </a:r>
            <a:r>
              <a:rPr lang="fi-FI" sz="2400" dirty="0" err="1"/>
              <a:t>skills</a:t>
            </a:r>
            <a:r>
              <a:rPr lang="fi-FI" sz="2400" dirty="0"/>
              <a:t> </a:t>
            </a:r>
            <a:r>
              <a:rPr lang="fi-FI" sz="2400" dirty="0" err="1"/>
              <a:t>courses</a:t>
            </a:r>
            <a:endParaRPr lang="fi-FI" sz="2400" dirty="0"/>
          </a:p>
          <a:p>
            <a:pPr marL="342900" indent="-342900">
              <a:buFont typeface="Arial" panose="020B0604020202020204" pitchFamily="34" charset="0"/>
              <a:buChar char="•"/>
            </a:pPr>
            <a:r>
              <a:rPr lang="fi-FI" sz="2400" dirty="0"/>
              <a:t>video </a:t>
            </a:r>
            <a:r>
              <a:rPr lang="fi-FI" sz="2400" dirty="0" err="1"/>
              <a:t>connection</a:t>
            </a:r>
            <a:r>
              <a:rPr lang="fi-FI" sz="2400" dirty="0"/>
              <a:t> for </a:t>
            </a:r>
            <a:r>
              <a:rPr lang="fi-FI" sz="2400" dirty="0" err="1"/>
              <a:t>meetings</a:t>
            </a:r>
            <a:r>
              <a:rPr lang="fi-FI" sz="2400" dirty="0"/>
              <a:t> with </a:t>
            </a:r>
            <a:r>
              <a:rPr lang="fi-FI" sz="2400" dirty="0" err="1"/>
              <a:t>judicial</a:t>
            </a:r>
            <a:r>
              <a:rPr lang="fi-FI" sz="2400" dirty="0"/>
              <a:t> and </a:t>
            </a:r>
            <a:r>
              <a:rPr lang="fi-FI" sz="2400" dirty="0" err="1"/>
              <a:t>communal</a:t>
            </a:r>
            <a:r>
              <a:rPr lang="fi-FI" sz="2400" dirty="0"/>
              <a:t> / social </a:t>
            </a:r>
            <a:r>
              <a:rPr lang="fi-FI" sz="2400" dirty="0" err="1"/>
              <a:t>services</a:t>
            </a:r>
            <a:r>
              <a:rPr lang="fi-FI" sz="2400" dirty="0"/>
              <a:t>  </a:t>
            </a:r>
          </a:p>
          <a:p>
            <a:pPr marL="342900" indent="-342900">
              <a:buFont typeface="Arial" panose="020B0604020202020204" pitchFamily="34" charset="0"/>
              <a:buChar char="•"/>
            </a:pPr>
            <a:r>
              <a:rPr lang="fi-FI" sz="2400" dirty="0" err="1"/>
              <a:t>e-consultancy</a:t>
            </a:r>
            <a:r>
              <a:rPr lang="fi-FI" sz="2400" dirty="0"/>
              <a:t> and </a:t>
            </a:r>
            <a:r>
              <a:rPr lang="fi-FI" sz="2400" dirty="0" err="1"/>
              <a:t>self-help</a:t>
            </a:r>
            <a:r>
              <a:rPr lang="fi-FI" sz="2400" dirty="0"/>
              <a:t> </a:t>
            </a:r>
            <a:r>
              <a:rPr lang="fi-FI" sz="2400" dirty="0" err="1"/>
              <a:t>services</a:t>
            </a:r>
            <a:r>
              <a:rPr lang="fi-FI" sz="2400" dirty="0"/>
              <a:t> via white </a:t>
            </a:r>
            <a:r>
              <a:rPr lang="fi-FI" sz="2400" dirty="0" err="1"/>
              <a:t>list</a:t>
            </a:r>
            <a:r>
              <a:rPr lang="fi-FI" sz="2400" dirty="0"/>
              <a:t> (social and </a:t>
            </a:r>
            <a:r>
              <a:rPr lang="fi-FI" sz="2400" dirty="0" err="1"/>
              <a:t>therapeutic</a:t>
            </a:r>
            <a:r>
              <a:rPr lang="fi-FI" sz="2400" dirty="0"/>
              <a:t> </a:t>
            </a:r>
            <a:r>
              <a:rPr lang="fi-FI" sz="2400" dirty="0" err="1"/>
              <a:t>services</a:t>
            </a:r>
            <a:r>
              <a:rPr lang="fi-FI" sz="2400" dirty="0"/>
              <a:t>)</a:t>
            </a:r>
          </a:p>
        </p:txBody>
      </p:sp>
    </p:spTree>
    <p:extLst>
      <p:ext uri="{BB962C8B-B14F-4D97-AF65-F5344CB8AC3E}">
        <p14:creationId xmlns:p14="http://schemas.microsoft.com/office/powerpoint/2010/main" val="375981597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1"/>
          <p:cNvSpPr>
            <a:spLocks noGrp="1"/>
          </p:cNvSpPr>
          <p:nvPr>
            <p:ph type="title"/>
          </p:nvPr>
        </p:nvSpPr>
        <p:spPr>
          <a:xfrm>
            <a:off x="1898852" y="116633"/>
            <a:ext cx="7454130" cy="649992"/>
          </a:xfrm>
          <a:solidFill>
            <a:srgbClr val="FFFFFF"/>
          </a:solidFill>
        </p:spPr>
        <p:txBody>
          <a:bodyPr anchor="b"/>
          <a:lstStyle/>
          <a:p>
            <a:r>
              <a:rPr lang="en-GB" dirty="0"/>
              <a:t>Different types of prison environments</a:t>
            </a:r>
            <a:endParaRPr lang="en-GB" sz="1400" dirty="0"/>
          </a:p>
        </p:txBody>
      </p:sp>
      <p:grpSp>
        <p:nvGrpSpPr>
          <p:cNvPr id="8" name="Ryhmitä 7"/>
          <p:cNvGrpSpPr/>
          <p:nvPr/>
        </p:nvGrpSpPr>
        <p:grpSpPr>
          <a:xfrm>
            <a:off x="2158991" y="1767008"/>
            <a:ext cx="8010797" cy="4427080"/>
            <a:chOff x="687905" y="1767007"/>
            <a:chExt cx="8678363" cy="4427080"/>
          </a:xfrm>
        </p:grpSpPr>
        <p:sp>
          <p:nvSpPr>
            <p:cNvPr id="113" name="Suorakulmio 112"/>
            <p:cNvSpPr/>
            <p:nvPr/>
          </p:nvSpPr>
          <p:spPr>
            <a:xfrm rot="221268">
              <a:off x="801326" y="5670931"/>
              <a:ext cx="5355834" cy="523156"/>
            </a:xfrm>
            <a:prstGeom prst="rect">
              <a:avLst/>
            </a:prstGeom>
          </p:spPr>
          <p:txBody>
            <a:bodyPr wrap="none" lIns="91373" tIns="45688" rIns="91373" bIns="45688" anchor="t">
              <a:spAutoFit/>
            </a:bodyPr>
            <a:lstStyle/>
            <a:p>
              <a:r>
                <a:rPr lang="en-GB" sz="1400" b="1" dirty="0">
                  <a:solidFill>
                    <a:schemeClr val="accent1">
                      <a:lumMod val="50000"/>
                    </a:schemeClr>
                  </a:solidFill>
                </a:rPr>
                <a:t>Step by step coaching to freedom and life without crime</a:t>
              </a:r>
            </a:p>
            <a:p>
              <a:r>
                <a:rPr lang="en-GB" sz="1400" b="1" dirty="0">
                  <a:solidFill>
                    <a:schemeClr val="accent1">
                      <a:lumMod val="50000"/>
                    </a:schemeClr>
                  </a:solidFill>
                </a:rPr>
                <a:t>Personnel as everyday coaches.</a:t>
              </a:r>
            </a:p>
          </p:txBody>
        </p:sp>
        <p:sp>
          <p:nvSpPr>
            <p:cNvPr id="67" name="Puolivapaa piirto 66"/>
            <p:cNvSpPr/>
            <p:nvPr/>
          </p:nvSpPr>
          <p:spPr>
            <a:xfrm>
              <a:off x="687905" y="1767007"/>
              <a:ext cx="8678363" cy="4226312"/>
            </a:xfrm>
            <a:custGeom>
              <a:avLst/>
              <a:gdLst>
                <a:gd name="connsiteX0" fmla="*/ 8667414 w 8667414"/>
                <a:gd name="connsiteY0" fmla="*/ 4455995 h 4455995"/>
                <a:gd name="connsiteX1" fmla="*/ 322876 w 8667414"/>
                <a:gd name="connsiteY1" fmla="*/ 3932183 h 4455995"/>
                <a:gd name="connsiteX2" fmla="*/ 0 w 8667414"/>
                <a:gd name="connsiteY2" fmla="*/ 0 h 4455995"/>
              </a:gdLst>
              <a:ahLst/>
              <a:cxnLst>
                <a:cxn ang="0">
                  <a:pos x="connsiteX0" y="connsiteY0"/>
                </a:cxn>
                <a:cxn ang="0">
                  <a:pos x="connsiteX1" y="connsiteY1"/>
                </a:cxn>
                <a:cxn ang="0">
                  <a:pos x="connsiteX2" y="connsiteY2"/>
                </a:cxn>
              </a:cxnLst>
              <a:rect l="l" t="t" r="r" b="b"/>
              <a:pathLst>
                <a:path w="8667414" h="4455995">
                  <a:moveTo>
                    <a:pt x="8667414" y="4455995"/>
                  </a:moveTo>
                  <a:lnTo>
                    <a:pt x="322876" y="3932183"/>
                  </a:lnTo>
                  <a:lnTo>
                    <a:pt x="0" y="0"/>
                  </a:lnTo>
                </a:path>
              </a:pathLst>
            </a:custGeom>
            <a:ln w="28575" cmpd="sng">
              <a:solidFill>
                <a:srgbClr val="69992D"/>
              </a:solidFill>
              <a:prstDash val="dashDot"/>
              <a:headEnd type="none"/>
              <a:tailEnd type="arrow"/>
            </a:ln>
          </p:spPr>
          <p:txBody>
            <a:bodyPr wrap="square" lIns="91373" tIns="45688" rIns="91373" bIns="45688" rtlCol="0" anchor="t">
              <a:noAutofit/>
            </a:bodyPr>
            <a:lstStyle/>
            <a:p>
              <a:pPr algn="ctr"/>
              <a:endParaRPr lang="en-GB" sz="1100" b="1" dirty="0">
                <a:solidFill>
                  <a:prstClr val="black"/>
                </a:solidFill>
                <a:latin typeface="Arial"/>
              </a:endParaRPr>
            </a:p>
          </p:txBody>
        </p:sp>
      </p:grpSp>
      <p:grpSp>
        <p:nvGrpSpPr>
          <p:cNvPr id="3" name="Ryhmitä 2"/>
          <p:cNvGrpSpPr/>
          <p:nvPr/>
        </p:nvGrpSpPr>
        <p:grpSpPr>
          <a:xfrm>
            <a:off x="6472528" y="2304831"/>
            <a:ext cx="1806640" cy="3275306"/>
            <a:chOff x="5360905" y="2304831"/>
            <a:chExt cx="1957193" cy="3275306"/>
          </a:xfrm>
        </p:grpSpPr>
        <p:sp>
          <p:nvSpPr>
            <p:cNvPr id="100" name="Suorakulmio 99"/>
            <p:cNvSpPr/>
            <p:nvPr/>
          </p:nvSpPr>
          <p:spPr>
            <a:xfrm>
              <a:off x="5360905" y="2304831"/>
              <a:ext cx="865558" cy="216389"/>
            </a:xfrm>
            <a:prstGeom prst="rect">
              <a:avLst/>
            </a:prstGeom>
            <a:solidFill>
              <a:srgbClr val="B3B18F"/>
            </a:solidFill>
            <a:ln w="44450">
              <a:noFill/>
              <a:miter lim="800000"/>
            </a:ln>
          </p:spPr>
          <p:txBody>
            <a:bodyPr wrap="none" rtlCol="0" anchor="ctr">
              <a:noAutofit/>
            </a:bodyPr>
            <a:lstStyle/>
            <a:p>
              <a:pPr algn="ctr"/>
              <a:r>
                <a:rPr lang="en-GB" sz="1400" dirty="0"/>
                <a:t>”control”</a:t>
              </a:r>
            </a:p>
          </p:txBody>
        </p:sp>
        <p:sp>
          <p:nvSpPr>
            <p:cNvPr id="123" name="Suorakulmio 122"/>
            <p:cNvSpPr/>
            <p:nvPr/>
          </p:nvSpPr>
          <p:spPr>
            <a:xfrm>
              <a:off x="6226463" y="2304831"/>
              <a:ext cx="1081947" cy="216389"/>
            </a:xfrm>
            <a:prstGeom prst="rect">
              <a:avLst/>
            </a:prstGeom>
            <a:solidFill>
              <a:srgbClr val="697254"/>
            </a:solidFill>
            <a:ln w="44450">
              <a:noFill/>
              <a:miter lim="800000"/>
            </a:ln>
          </p:spPr>
          <p:txBody>
            <a:bodyPr wrap="none" rtlCol="0" anchor="ctr">
              <a:noAutofit/>
            </a:bodyPr>
            <a:lstStyle/>
            <a:p>
              <a:pPr algn="ctr"/>
              <a:r>
                <a:rPr lang="en-GB" sz="1400" dirty="0">
                  <a:solidFill>
                    <a:schemeClr val="bg1"/>
                  </a:solidFill>
                </a:rPr>
                <a:t>”coach”</a:t>
              </a:r>
            </a:p>
          </p:txBody>
        </p:sp>
        <p:sp>
          <p:nvSpPr>
            <p:cNvPr id="60" name="Tekstiruutu 59"/>
            <p:cNvSpPr txBox="1"/>
            <p:nvPr/>
          </p:nvSpPr>
          <p:spPr>
            <a:xfrm>
              <a:off x="5360906" y="2310693"/>
              <a:ext cx="1957192" cy="3269444"/>
            </a:xfrm>
            <a:prstGeom prst="rect">
              <a:avLst/>
            </a:prstGeom>
            <a:ln w="28575" cmpd="sng">
              <a:solidFill>
                <a:schemeClr val="tx1"/>
              </a:solidFill>
            </a:ln>
          </p:spPr>
          <p:txBody>
            <a:bodyPr wrap="square" rtlCol="0" anchor="t">
              <a:noAutofit/>
            </a:bodyPr>
            <a:lstStyle/>
            <a:p>
              <a:pPr algn="ctr"/>
              <a:endParaRPr lang="en-GB" sz="1400" b="1" dirty="0">
                <a:solidFill>
                  <a:prstClr val="black"/>
                </a:solidFill>
                <a:latin typeface="Arial"/>
              </a:endParaRPr>
            </a:p>
            <a:p>
              <a:pPr algn="ctr"/>
              <a:r>
                <a:rPr lang="en-GB" sz="1400" b="1" dirty="0">
                  <a:solidFill>
                    <a:prstClr val="black"/>
                  </a:solidFill>
                  <a:latin typeface="Arial"/>
                </a:rPr>
                <a:t>S1 Closed prison</a:t>
              </a:r>
              <a:endParaRPr lang="en-GB" sz="1400" dirty="0">
                <a:solidFill>
                  <a:prstClr val="black"/>
                </a:solidFill>
                <a:latin typeface="Arial"/>
              </a:endParaRPr>
            </a:p>
            <a:p>
              <a:pPr algn="ctr"/>
              <a:r>
                <a:rPr lang="en-GB" sz="1400" dirty="0">
                  <a:solidFill>
                    <a:prstClr val="black"/>
                  </a:solidFill>
                  <a:latin typeface="Arial"/>
                </a:rPr>
                <a:t>More controlled freedom to move advances prisoner activation. Focus of activities more at the ward. </a:t>
              </a:r>
            </a:p>
          </p:txBody>
        </p:sp>
        <p:sp>
          <p:nvSpPr>
            <p:cNvPr id="166" name="Suorakulmio 165"/>
            <p:cNvSpPr/>
            <p:nvPr/>
          </p:nvSpPr>
          <p:spPr>
            <a:xfrm>
              <a:off x="5577294" y="4499518"/>
              <a:ext cx="1542715" cy="928847"/>
            </a:xfrm>
            <a:prstGeom prst="rect">
              <a:avLst/>
            </a:prstGeom>
            <a:solidFill>
              <a:schemeClr val="bg2"/>
            </a:solidFill>
            <a:ln w="28575" cmpd="sng">
              <a:solidFill>
                <a:srgbClr val="000000"/>
              </a:solidFill>
              <a:prstDash val="solid"/>
              <a:miter lim="800000"/>
            </a:ln>
          </p:spPr>
          <p:txBody>
            <a:bodyPr wrap="square" rtlCol="0" anchor="b">
              <a:noAutofit/>
            </a:bodyPr>
            <a:lstStyle/>
            <a:p>
              <a:endParaRPr lang="en-GB" sz="1000" dirty="0">
                <a:solidFill>
                  <a:prstClr val="black"/>
                </a:solidFill>
                <a:latin typeface="Arial"/>
              </a:endParaRPr>
            </a:p>
          </p:txBody>
        </p:sp>
        <p:grpSp>
          <p:nvGrpSpPr>
            <p:cNvPr id="167" name="Ryhmitä 166"/>
            <p:cNvGrpSpPr/>
            <p:nvPr/>
          </p:nvGrpSpPr>
          <p:grpSpPr>
            <a:xfrm>
              <a:off x="6514801" y="4841034"/>
              <a:ext cx="444872" cy="501331"/>
              <a:chOff x="5673079" y="1556792"/>
              <a:chExt cx="1296145" cy="1460637"/>
            </a:xfrm>
          </p:grpSpPr>
          <p:grpSp>
            <p:nvGrpSpPr>
              <p:cNvPr id="176" name="Ryhmitä 175"/>
              <p:cNvGrpSpPr/>
              <p:nvPr/>
            </p:nvGrpSpPr>
            <p:grpSpPr>
              <a:xfrm>
                <a:off x="5673079" y="1556792"/>
                <a:ext cx="1296145" cy="1460637"/>
                <a:chOff x="678075" y="2939255"/>
                <a:chExt cx="1296145" cy="1460637"/>
              </a:xfrm>
            </p:grpSpPr>
            <p:sp>
              <p:nvSpPr>
                <p:cNvPr id="178" name="Pyöristetty suorakulmio 177"/>
                <p:cNvSpPr/>
                <p:nvPr/>
              </p:nvSpPr>
              <p:spPr>
                <a:xfrm flipH="1">
                  <a:off x="678075" y="2939255"/>
                  <a:ext cx="1271141" cy="648072"/>
                </a:xfrm>
                <a:prstGeom prst="roundRect">
                  <a:avLst/>
                </a:prstGeom>
                <a:solidFill>
                  <a:schemeClr val="accent3"/>
                </a:solidFill>
                <a:ln w="19050" cmpd="sng">
                  <a:solidFill>
                    <a:srgbClr val="FFFFFF"/>
                  </a:solidFill>
                </a:ln>
              </p:spPr>
              <p:txBody>
                <a:bodyPr wrap="none" rtlCol="0" anchor="ctr">
                  <a:noAutofit/>
                </a:bodyPr>
                <a:lstStyle/>
                <a:p>
                  <a:pPr algn="ctr"/>
                  <a:endParaRPr lang="en-GB" sz="1000" dirty="0">
                    <a:solidFill>
                      <a:srgbClr val="FFFFFF"/>
                    </a:solidFill>
                    <a:latin typeface="Arial"/>
                  </a:endParaRPr>
                </a:p>
              </p:txBody>
            </p:sp>
            <p:sp>
              <p:nvSpPr>
                <p:cNvPr id="179" name="Pyöristetty suorakulmio 178"/>
                <p:cNvSpPr/>
                <p:nvPr/>
              </p:nvSpPr>
              <p:spPr>
                <a:xfrm flipH="1">
                  <a:off x="1326147" y="3312184"/>
                  <a:ext cx="623067" cy="279696"/>
                </a:xfrm>
                <a:prstGeom prst="roundRect">
                  <a:avLst/>
                </a:prstGeom>
                <a:solidFill>
                  <a:schemeClr val="bg1">
                    <a:lumMod val="75000"/>
                  </a:schemeClr>
                </a:solidFill>
                <a:ln w="19050" cmpd="sng">
                  <a:solidFill>
                    <a:srgbClr val="FFFFFF"/>
                  </a:solidFill>
                </a:ln>
              </p:spPr>
              <p:txBody>
                <a:bodyPr wrap="none" rtlCol="0" anchor="ctr">
                  <a:noAutofit/>
                </a:bodyPr>
                <a:lstStyle/>
                <a:p>
                  <a:pPr algn="ctr"/>
                  <a:endParaRPr lang="en-GB" sz="1000" dirty="0">
                    <a:solidFill>
                      <a:srgbClr val="FFFFFF"/>
                    </a:solidFill>
                    <a:latin typeface="Arial"/>
                  </a:endParaRPr>
                </a:p>
              </p:txBody>
            </p:sp>
            <p:sp>
              <p:nvSpPr>
                <p:cNvPr id="180" name="Pyöristetty suorakulmio 179"/>
                <p:cNvSpPr/>
                <p:nvPr/>
              </p:nvSpPr>
              <p:spPr>
                <a:xfrm flipH="1">
                  <a:off x="678076" y="3587327"/>
                  <a:ext cx="1296144" cy="812565"/>
                </a:xfrm>
                <a:prstGeom prst="roundRect">
                  <a:avLst>
                    <a:gd name="adj" fmla="val 12524"/>
                  </a:avLst>
                </a:prstGeom>
                <a:solidFill>
                  <a:srgbClr val="BCCEE5"/>
                </a:solidFill>
                <a:ln w="19050" cmpd="sng">
                  <a:solidFill>
                    <a:srgbClr val="FFFFFF"/>
                  </a:solidFill>
                </a:ln>
              </p:spPr>
              <p:txBody>
                <a:bodyPr wrap="none" rtlCol="0" anchor="ctr">
                  <a:noAutofit/>
                </a:bodyPr>
                <a:lstStyle/>
                <a:p>
                  <a:pPr algn="ctr"/>
                  <a:endParaRPr lang="en-GB" sz="1000" dirty="0">
                    <a:solidFill>
                      <a:srgbClr val="FFFFFF"/>
                    </a:solidFill>
                    <a:latin typeface="Arial"/>
                  </a:endParaRPr>
                </a:p>
              </p:txBody>
            </p:sp>
          </p:grpSp>
          <p:sp>
            <p:nvSpPr>
              <p:cNvPr id="177" name="Suorakulmio 176"/>
              <p:cNvSpPr/>
              <p:nvPr/>
            </p:nvSpPr>
            <p:spPr>
              <a:xfrm>
                <a:off x="5673080" y="1556792"/>
                <a:ext cx="1274173" cy="1460637"/>
              </a:xfrm>
              <a:prstGeom prst="rect">
                <a:avLst/>
              </a:prstGeom>
              <a:ln w="44450">
                <a:solidFill>
                  <a:srgbClr val="000000"/>
                </a:solidFill>
                <a:miter lim="800000"/>
              </a:ln>
            </p:spPr>
            <p:txBody>
              <a:bodyPr wrap="square" rtlCol="0" anchor="ctr">
                <a:noAutofit/>
              </a:bodyPr>
              <a:lstStyle/>
              <a:p>
                <a:pPr algn="ctr"/>
                <a:endParaRPr lang="en-GB" sz="1000" dirty="0">
                  <a:solidFill>
                    <a:prstClr val="black"/>
                  </a:solidFill>
                  <a:latin typeface="Arial"/>
                </a:endParaRPr>
              </a:p>
            </p:txBody>
          </p:sp>
        </p:grpSp>
        <p:sp>
          <p:nvSpPr>
            <p:cNvPr id="168" name="Tekstiruutu 167"/>
            <p:cNvSpPr txBox="1"/>
            <p:nvPr/>
          </p:nvSpPr>
          <p:spPr>
            <a:xfrm>
              <a:off x="6396375" y="4503542"/>
              <a:ext cx="651505" cy="274002"/>
            </a:xfrm>
            <a:prstGeom prst="rect">
              <a:avLst/>
            </a:prstGeom>
          </p:spPr>
          <p:txBody>
            <a:bodyPr wrap="none" rtlCol="0" anchor="ctr">
              <a:noAutofit/>
            </a:bodyPr>
            <a:lstStyle/>
            <a:p>
              <a:pPr algn="ctr"/>
              <a:r>
                <a:rPr lang="en-GB" sz="1000" dirty="0">
                  <a:solidFill>
                    <a:prstClr val="black"/>
                  </a:solidFill>
                  <a:latin typeface="Arial"/>
                </a:rPr>
                <a:t>SERVICES</a:t>
              </a:r>
            </a:p>
          </p:txBody>
        </p:sp>
        <p:grpSp>
          <p:nvGrpSpPr>
            <p:cNvPr id="169" name="Ryhmitä 168"/>
            <p:cNvGrpSpPr/>
            <p:nvPr/>
          </p:nvGrpSpPr>
          <p:grpSpPr>
            <a:xfrm>
              <a:off x="5703389" y="4909669"/>
              <a:ext cx="654845" cy="188517"/>
              <a:chOff x="2257843" y="4293096"/>
              <a:chExt cx="2051107" cy="590471"/>
            </a:xfrm>
          </p:grpSpPr>
          <p:grpSp>
            <p:nvGrpSpPr>
              <p:cNvPr id="172" name="Ryhmitä 171"/>
              <p:cNvGrpSpPr/>
              <p:nvPr/>
            </p:nvGrpSpPr>
            <p:grpSpPr>
              <a:xfrm>
                <a:off x="2257843" y="4293096"/>
                <a:ext cx="2051107" cy="590471"/>
                <a:chOff x="2257843" y="4293096"/>
                <a:chExt cx="2051107" cy="590471"/>
              </a:xfrm>
            </p:grpSpPr>
            <p:sp>
              <p:nvSpPr>
                <p:cNvPr id="174" name="Pyöristetty suorakulmio 173"/>
                <p:cNvSpPr/>
                <p:nvPr/>
              </p:nvSpPr>
              <p:spPr>
                <a:xfrm>
                  <a:off x="3152986" y="4293096"/>
                  <a:ext cx="1155964" cy="590471"/>
                </a:xfrm>
                <a:prstGeom prst="roundRect">
                  <a:avLst>
                    <a:gd name="adj" fmla="val 13492"/>
                  </a:avLst>
                </a:prstGeom>
                <a:solidFill>
                  <a:schemeClr val="accent3"/>
                </a:solidFill>
                <a:ln w="19050" cmpd="sng">
                  <a:solidFill>
                    <a:srgbClr val="B3B18F"/>
                  </a:solidFill>
                  <a:prstDash val="solid"/>
                </a:ln>
              </p:spPr>
              <p:txBody>
                <a:bodyPr wrap="none" rtlCol="0" anchor="ctr">
                  <a:noAutofit/>
                </a:bodyPr>
                <a:lstStyle/>
                <a:p>
                  <a:pPr marL="3175" algn="ctr"/>
                  <a:endParaRPr lang="en-GB" sz="1000" dirty="0">
                    <a:solidFill>
                      <a:schemeClr val="bg1"/>
                    </a:solidFill>
                    <a:latin typeface="Arial"/>
                  </a:endParaRPr>
                </a:p>
              </p:txBody>
            </p:sp>
            <p:sp>
              <p:nvSpPr>
                <p:cNvPr id="175" name="Pyöristetty suorakulmio 174"/>
                <p:cNvSpPr/>
                <p:nvPr/>
              </p:nvSpPr>
              <p:spPr>
                <a:xfrm>
                  <a:off x="2257843" y="4307407"/>
                  <a:ext cx="870167" cy="576160"/>
                </a:xfrm>
                <a:prstGeom prst="roundRect">
                  <a:avLst>
                    <a:gd name="adj" fmla="val 21401"/>
                  </a:avLst>
                </a:prstGeom>
                <a:solidFill>
                  <a:srgbClr val="697254"/>
                </a:solidFill>
                <a:ln w="19050" cmpd="sng">
                  <a:solidFill>
                    <a:srgbClr val="FFFFFF"/>
                  </a:solidFill>
                </a:ln>
              </p:spPr>
              <p:txBody>
                <a:bodyPr wrap="none" rtlCol="0" anchor="ctr">
                  <a:noAutofit/>
                </a:bodyPr>
                <a:lstStyle/>
                <a:p>
                  <a:pPr algn="ctr"/>
                  <a:endParaRPr lang="en-GB" sz="1000" dirty="0">
                    <a:solidFill>
                      <a:srgbClr val="697254"/>
                    </a:solidFill>
                    <a:latin typeface="Arial"/>
                  </a:endParaRPr>
                </a:p>
              </p:txBody>
            </p:sp>
          </p:grpSp>
          <p:sp>
            <p:nvSpPr>
              <p:cNvPr id="173" name="Suorakulmio 172"/>
              <p:cNvSpPr/>
              <p:nvPr/>
            </p:nvSpPr>
            <p:spPr>
              <a:xfrm>
                <a:off x="2257843" y="4293096"/>
                <a:ext cx="2051107" cy="590471"/>
              </a:xfrm>
              <a:prstGeom prst="rect">
                <a:avLst/>
              </a:prstGeom>
              <a:ln w="44450">
                <a:solidFill>
                  <a:srgbClr val="000000"/>
                </a:solidFill>
                <a:miter lim="800000"/>
              </a:ln>
            </p:spPr>
            <p:txBody>
              <a:bodyPr wrap="square" rtlCol="0" anchor="ctr">
                <a:noAutofit/>
              </a:bodyPr>
              <a:lstStyle/>
              <a:p>
                <a:pPr algn="ctr"/>
                <a:endParaRPr lang="en-GB" sz="1000" dirty="0">
                  <a:solidFill>
                    <a:prstClr val="black"/>
                  </a:solidFill>
                  <a:latin typeface="Arial"/>
                </a:endParaRPr>
              </a:p>
            </p:txBody>
          </p:sp>
        </p:grpSp>
        <p:sp>
          <p:nvSpPr>
            <p:cNvPr id="170" name="Tekstiruutu 169"/>
            <p:cNvSpPr txBox="1"/>
            <p:nvPr/>
          </p:nvSpPr>
          <p:spPr>
            <a:xfrm>
              <a:off x="5656944" y="4737537"/>
              <a:ext cx="727774" cy="78679"/>
            </a:xfrm>
            <a:prstGeom prst="rect">
              <a:avLst/>
            </a:prstGeom>
          </p:spPr>
          <p:txBody>
            <a:bodyPr wrap="none" rtlCol="0" anchor="ctr">
              <a:noAutofit/>
            </a:bodyPr>
            <a:lstStyle/>
            <a:p>
              <a:pPr algn="ctr"/>
              <a:r>
                <a:rPr lang="en-GB" sz="1000" dirty="0">
                  <a:solidFill>
                    <a:prstClr val="black"/>
                  </a:solidFill>
                  <a:latin typeface="Arial"/>
                </a:rPr>
                <a:t>HABITATION </a:t>
              </a:r>
            </a:p>
          </p:txBody>
        </p:sp>
        <p:sp>
          <p:nvSpPr>
            <p:cNvPr id="201" name="Pyöristetty suorakulmio 200"/>
            <p:cNvSpPr/>
            <p:nvPr/>
          </p:nvSpPr>
          <p:spPr>
            <a:xfrm>
              <a:off x="6001664" y="5160988"/>
              <a:ext cx="369057" cy="188517"/>
            </a:xfrm>
            <a:prstGeom prst="roundRect">
              <a:avLst>
                <a:gd name="adj" fmla="val 13492"/>
              </a:avLst>
            </a:prstGeom>
            <a:solidFill>
              <a:schemeClr val="accent3"/>
            </a:solidFill>
            <a:ln w="19050" cmpd="sng">
              <a:solidFill>
                <a:srgbClr val="FFFFFF"/>
              </a:solidFill>
              <a:prstDash val="solid"/>
            </a:ln>
          </p:spPr>
          <p:txBody>
            <a:bodyPr wrap="none" rtlCol="0" anchor="ctr">
              <a:noAutofit/>
            </a:bodyPr>
            <a:lstStyle/>
            <a:p>
              <a:pPr marL="3175" algn="ctr"/>
              <a:r>
                <a:rPr lang="en-GB" sz="1000" dirty="0"/>
                <a:t>yard</a:t>
              </a:r>
            </a:p>
          </p:txBody>
        </p:sp>
      </p:grpSp>
      <p:grpSp>
        <p:nvGrpSpPr>
          <p:cNvPr id="6" name="Ryhmitä 5"/>
          <p:cNvGrpSpPr/>
          <p:nvPr/>
        </p:nvGrpSpPr>
        <p:grpSpPr>
          <a:xfrm>
            <a:off x="8394443" y="2449089"/>
            <a:ext cx="1806639" cy="3275306"/>
            <a:chOff x="7442979" y="2449089"/>
            <a:chExt cx="1957192" cy="3275306"/>
          </a:xfrm>
        </p:grpSpPr>
        <p:sp>
          <p:nvSpPr>
            <p:cNvPr id="93" name="Suorakulmio 92"/>
            <p:cNvSpPr/>
            <p:nvPr/>
          </p:nvSpPr>
          <p:spPr>
            <a:xfrm>
              <a:off x="7452668" y="2449089"/>
              <a:ext cx="1154076" cy="216389"/>
            </a:xfrm>
            <a:prstGeom prst="rect">
              <a:avLst/>
            </a:prstGeom>
            <a:solidFill>
              <a:srgbClr val="B3B18F"/>
            </a:solidFill>
            <a:ln w="44450">
              <a:noFill/>
              <a:miter lim="800000"/>
            </a:ln>
          </p:spPr>
          <p:txBody>
            <a:bodyPr wrap="none" rtlCol="0" anchor="ctr">
              <a:noAutofit/>
            </a:bodyPr>
            <a:lstStyle/>
            <a:p>
              <a:pPr algn="ctr"/>
              <a:r>
                <a:rPr lang="en-GB" sz="1400" dirty="0"/>
                <a:t>”control”</a:t>
              </a:r>
            </a:p>
          </p:txBody>
        </p:sp>
        <p:sp>
          <p:nvSpPr>
            <p:cNvPr id="94" name="Suorakulmio 93"/>
            <p:cNvSpPr/>
            <p:nvPr/>
          </p:nvSpPr>
          <p:spPr>
            <a:xfrm>
              <a:off x="8606744" y="2449089"/>
              <a:ext cx="793427" cy="216389"/>
            </a:xfrm>
            <a:prstGeom prst="rect">
              <a:avLst/>
            </a:prstGeom>
            <a:solidFill>
              <a:srgbClr val="697254"/>
            </a:solidFill>
            <a:ln w="44450">
              <a:noFill/>
              <a:miter lim="800000"/>
            </a:ln>
          </p:spPr>
          <p:txBody>
            <a:bodyPr wrap="none" rtlCol="0" anchor="ctr">
              <a:noAutofit/>
            </a:bodyPr>
            <a:lstStyle/>
            <a:p>
              <a:pPr algn="ctr"/>
              <a:r>
                <a:rPr lang="en-GB" sz="1400" dirty="0">
                  <a:solidFill>
                    <a:schemeClr val="bg1"/>
                  </a:solidFill>
                </a:rPr>
                <a:t>”coach”</a:t>
              </a:r>
            </a:p>
          </p:txBody>
        </p:sp>
        <p:sp>
          <p:nvSpPr>
            <p:cNvPr id="61" name="Tekstiruutu 60"/>
            <p:cNvSpPr txBox="1"/>
            <p:nvPr/>
          </p:nvSpPr>
          <p:spPr>
            <a:xfrm>
              <a:off x="7442979" y="2454951"/>
              <a:ext cx="1957192" cy="3269444"/>
            </a:xfrm>
            <a:prstGeom prst="rect">
              <a:avLst/>
            </a:prstGeom>
            <a:ln w="28575" cmpd="sng">
              <a:solidFill>
                <a:schemeClr val="tx1"/>
              </a:solidFill>
            </a:ln>
          </p:spPr>
          <p:txBody>
            <a:bodyPr wrap="square" rtlCol="0" anchor="t">
              <a:noAutofit/>
            </a:bodyPr>
            <a:lstStyle/>
            <a:p>
              <a:pPr algn="ctr"/>
              <a:endParaRPr lang="en-GB" sz="1400" b="1" dirty="0">
                <a:solidFill>
                  <a:prstClr val="black"/>
                </a:solidFill>
                <a:latin typeface="Arial"/>
              </a:endParaRPr>
            </a:p>
            <a:p>
              <a:pPr algn="ctr"/>
              <a:r>
                <a:rPr lang="en-GB" sz="1400" b="1" dirty="0">
                  <a:solidFill>
                    <a:prstClr val="black"/>
                  </a:solidFill>
                  <a:latin typeface="Arial"/>
                </a:rPr>
                <a:t>S2 Closed prison</a:t>
              </a:r>
              <a:endParaRPr lang="en-GB" sz="1400" dirty="0">
                <a:solidFill>
                  <a:prstClr val="black"/>
                </a:solidFill>
                <a:latin typeface="Arial"/>
              </a:endParaRPr>
            </a:p>
            <a:p>
              <a:pPr algn="ctr"/>
              <a:r>
                <a:rPr lang="en-GB" sz="1400" dirty="0">
                  <a:solidFill>
                    <a:prstClr val="black"/>
                  </a:solidFill>
                </a:rPr>
                <a:t>New technology in the cell and at the ward increase possibilities for safe prisoner activation. E.g. prisoner portal</a:t>
              </a:r>
            </a:p>
          </p:txBody>
        </p:sp>
        <p:sp>
          <p:nvSpPr>
            <p:cNvPr id="186" name="Suorakulmio 185"/>
            <p:cNvSpPr/>
            <p:nvPr/>
          </p:nvSpPr>
          <p:spPr>
            <a:xfrm>
              <a:off x="7669057" y="4693606"/>
              <a:ext cx="1542715" cy="928847"/>
            </a:xfrm>
            <a:prstGeom prst="rect">
              <a:avLst/>
            </a:prstGeom>
            <a:solidFill>
              <a:schemeClr val="bg2"/>
            </a:solidFill>
            <a:ln w="28575" cmpd="sng">
              <a:solidFill>
                <a:srgbClr val="000000"/>
              </a:solidFill>
              <a:prstDash val="solid"/>
              <a:miter lim="800000"/>
            </a:ln>
          </p:spPr>
          <p:txBody>
            <a:bodyPr wrap="square" rtlCol="0" anchor="b">
              <a:noAutofit/>
            </a:bodyPr>
            <a:lstStyle/>
            <a:p>
              <a:endParaRPr lang="en-GB" sz="1000" dirty="0">
                <a:solidFill>
                  <a:prstClr val="black"/>
                </a:solidFill>
                <a:latin typeface="Arial"/>
              </a:endParaRPr>
            </a:p>
          </p:txBody>
        </p:sp>
        <p:grpSp>
          <p:nvGrpSpPr>
            <p:cNvPr id="187" name="Ryhmitä 186"/>
            <p:cNvGrpSpPr/>
            <p:nvPr/>
          </p:nvGrpSpPr>
          <p:grpSpPr>
            <a:xfrm>
              <a:off x="8606563" y="5035122"/>
              <a:ext cx="444872" cy="501331"/>
              <a:chOff x="5673079" y="1556792"/>
              <a:chExt cx="1296145" cy="1460637"/>
            </a:xfrm>
          </p:grpSpPr>
          <p:grpSp>
            <p:nvGrpSpPr>
              <p:cNvPr id="196" name="Ryhmitä 195"/>
              <p:cNvGrpSpPr/>
              <p:nvPr/>
            </p:nvGrpSpPr>
            <p:grpSpPr>
              <a:xfrm>
                <a:off x="5673079" y="1556792"/>
                <a:ext cx="1296145" cy="1460637"/>
                <a:chOff x="678075" y="2939255"/>
                <a:chExt cx="1296145" cy="1460637"/>
              </a:xfrm>
            </p:grpSpPr>
            <p:sp>
              <p:nvSpPr>
                <p:cNvPr id="198" name="Pyöristetty suorakulmio 197"/>
                <p:cNvSpPr/>
                <p:nvPr/>
              </p:nvSpPr>
              <p:spPr>
                <a:xfrm flipH="1">
                  <a:off x="678075" y="2939255"/>
                  <a:ext cx="1271141" cy="648072"/>
                </a:xfrm>
                <a:prstGeom prst="roundRect">
                  <a:avLst/>
                </a:prstGeom>
                <a:solidFill>
                  <a:schemeClr val="accent6"/>
                </a:solidFill>
                <a:ln w="19050" cmpd="sng">
                  <a:solidFill>
                    <a:srgbClr val="FFFFFF"/>
                  </a:solidFill>
                </a:ln>
              </p:spPr>
              <p:txBody>
                <a:bodyPr wrap="none" rtlCol="0" anchor="ctr">
                  <a:noAutofit/>
                </a:bodyPr>
                <a:lstStyle/>
                <a:p>
                  <a:pPr algn="ctr"/>
                  <a:endParaRPr lang="en-GB" sz="1000" dirty="0">
                    <a:solidFill>
                      <a:srgbClr val="FFFFFF"/>
                    </a:solidFill>
                    <a:latin typeface="Arial"/>
                  </a:endParaRPr>
                </a:p>
              </p:txBody>
            </p:sp>
            <p:sp>
              <p:nvSpPr>
                <p:cNvPr id="199" name="Pyöristetty suorakulmio 198"/>
                <p:cNvSpPr/>
                <p:nvPr/>
              </p:nvSpPr>
              <p:spPr>
                <a:xfrm flipH="1">
                  <a:off x="1326147" y="3312184"/>
                  <a:ext cx="623067" cy="279696"/>
                </a:xfrm>
                <a:prstGeom prst="roundRect">
                  <a:avLst/>
                </a:prstGeom>
                <a:solidFill>
                  <a:schemeClr val="bg1">
                    <a:lumMod val="75000"/>
                  </a:schemeClr>
                </a:solidFill>
                <a:ln w="19050" cmpd="sng">
                  <a:solidFill>
                    <a:srgbClr val="FFFFFF"/>
                  </a:solidFill>
                </a:ln>
              </p:spPr>
              <p:txBody>
                <a:bodyPr wrap="none" rtlCol="0" anchor="ctr">
                  <a:noAutofit/>
                </a:bodyPr>
                <a:lstStyle/>
                <a:p>
                  <a:pPr algn="ctr"/>
                  <a:endParaRPr lang="en-GB" sz="1000" dirty="0">
                    <a:solidFill>
                      <a:srgbClr val="FFFFFF"/>
                    </a:solidFill>
                    <a:latin typeface="Arial"/>
                  </a:endParaRPr>
                </a:p>
              </p:txBody>
            </p:sp>
            <p:sp>
              <p:nvSpPr>
                <p:cNvPr id="200" name="Pyöristetty suorakulmio 199"/>
                <p:cNvSpPr/>
                <p:nvPr/>
              </p:nvSpPr>
              <p:spPr>
                <a:xfrm flipH="1">
                  <a:off x="678076" y="3587327"/>
                  <a:ext cx="1296144" cy="812565"/>
                </a:xfrm>
                <a:prstGeom prst="roundRect">
                  <a:avLst>
                    <a:gd name="adj" fmla="val 12524"/>
                  </a:avLst>
                </a:prstGeom>
                <a:solidFill>
                  <a:srgbClr val="BCCEE5"/>
                </a:solidFill>
                <a:ln w="19050" cmpd="sng">
                  <a:solidFill>
                    <a:srgbClr val="FFFFFF"/>
                  </a:solidFill>
                </a:ln>
              </p:spPr>
              <p:txBody>
                <a:bodyPr wrap="none" rtlCol="0" anchor="ctr">
                  <a:noAutofit/>
                </a:bodyPr>
                <a:lstStyle/>
                <a:p>
                  <a:pPr algn="ctr"/>
                  <a:endParaRPr lang="en-GB" sz="1000" dirty="0">
                    <a:solidFill>
                      <a:srgbClr val="FFFFFF"/>
                    </a:solidFill>
                    <a:latin typeface="Arial"/>
                  </a:endParaRPr>
                </a:p>
              </p:txBody>
            </p:sp>
          </p:grpSp>
          <p:sp>
            <p:nvSpPr>
              <p:cNvPr id="197" name="Suorakulmio 196"/>
              <p:cNvSpPr/>
              <p:nvPr/>
            </p:nvSpPr>
            <p:spPr>
              <a:xfrm>
                <a:off x="5673080" y="1556792"/>
                <a:ext cx="1274173" cy="1460637"/>
              </a:xfrm>
              <a:prstGeom prst="rect">
                <a:avLst/>
              </a:prstGeom>
              <a:ln w="44450">
                <a:solidFill>
                  <a:srgbClr val="000000"/>
                </a:solidFill>
                <a:miter lim="800000"/>
              </a:ln>
            </p:spPr>
            <p:txBody>
              <a:bodyPr wrap="square" rtlCol="0" anchor="ctr">
                <a:noAutofit/>
              </a:bodyPr>
              <a:lstStyle/>
              <a:p>
                <a:pPr algn="ctr"/>
                <a:endParaRPr lang="en-GB" sz="1000" dirty="0">
                  <a:solidFill>
                    <a:prstClr val="black"/>
                  </a:solidFill>
                  <a:latin typeface="Arial"/>
                </a:endParaRPr>
              </a:p>
            </p:txBody>
          </p:sp>
        </p:grpSp>
        <p:sp>
          <p:nvSpPr>
            <p:cNvPr id="188" name="Tekstiruutu 187"/>
            <p:cNvSpPr txBox="1"/>
            <p:nvPr/>
          </p:nvSpPr>
          <p:spPr>
            <a:xfrm>
              <a:off x="8488137" y="4697630"/>
              <a:ext cx="651505" cy="274002"/>
            </a:xfrm>
            <a:prstGeom prst="rect">
              <a:avLst/>
            </a:prstGeom>
          </p:spPr>
          <p:txBody>
            <a:bodyPr wrap="none" rtlCol="0" anchor="ctr">
              <a:noAutofit/>
            </a:bodyPr>
            <a:lstStyle/>
            <a:p>
              <a:pPr algn="ctr"/>
              <a:r>
                <a:rPr lang="en-GB" sz="1000" dirty="0">
                  <a:solidFill>
                    <a:prstClr val="black"/>
                  </a:solidFill>
                  <a:latin typeface="Arial"/>
                </a:rPr>
                <a:t>SERVICES</a:t>
              </a:r>
            </a:p>
          </p:txBody>
        </p:sp>
        <p:grpSp>
          <p:nvGrpSpPr>
            <p:cNvPr id="189" name="Ryhmitä 188"/>
            <p:cNvGrpSpPr/>
            <p:nvPr/>
          </p:nvGrpSpPr>
          <p:grpSpPr>
            <a:xfrm>
              <a:off x="7795152" y="5082127"/>
              <a:ext cx="654845" cy="188517"/>
              <a:chOff x="2257843" y="4293096"/>
              <a:chExt cx="2051107" cy="590471"/>
            </a:xfrm>
          </p:grpSpPr>
          <p:grpSp>
            <p:nvGrpSpPr>
              <p:cNvPr id="192" name="Ryhmitä 191"/>
              <p:cNvGrpSpPr/>
              <p:nvPr/>
            </p:nvGrpSpPr>
            <p:grpSpPr>
              <a:xfrm>
                <a:off x="2257843" y="4293096"/>
                <a:ext cx="2051107" cy="590471"/>
                <a:chOff x="2257843" y="4293096"/>
                <a:chExt cx="2051107" cy="590471"/>
              </a:xfrm>
            </p:grpSpPr>
            <p:sp>
              <p:nvSpPr>
                <p:cNvPr id="194" name="Pyöristetty suorakulmio 193"/>
                <p:cNvSpPr/>
                <p:nvPr/>
              </p:nvSpPr>
              <p:spPr>
                <a:xfrm>
                  <a:off x="3152986" y="4293096"/>
                  <a:ext cx="1155964" cy="590471"/>
                </a:xfrm>
                <a:prstGeom prst="roundRect">
                  <a:avLst>
                    <a:gd name="adj" fmla="val 13492"/>
                  </a:avLst>
                </a:prstGeom>
                <a:solidFill>
                  <a:schemeClr val="accent6"/>
                </a:solidFill>
                <a:ln w="19050" cmpd="sng">
                  <a:solidFill>
                    <a:srgbClr val="B3B18F"/>
                  </a:solidFill>
                  <a:prstDash val="solid"/>
                </a:ln>
              </p:spPr>
              <p:txBody>
                <a:bodyPr wrap="none" rtlCol="0" anchor="ctr">
                  <a:noAutofit/>
                </a:bodyPr>
                <a:lstStyle/>
                <a:p>
                  <a:pPr marL="3175" algn="ctr"/>
                  <a:endParaRPr lang="en-GB" sz="1000" dirty="0">
                    <a:solidFill>
                      <a:schemeClr val="bg1"/>
                    </a:solidFill>
                    <a:latin typeface="Arial"/>
                  </a:endParaRPr>
                </a:p>
              </p:txBody>
            </p:sp>
            <p:sp>
              <p:nvSpPr>
                <p:cNvPr id="195" name="Pyöristetty suorakulmio 194"/>
                <p:cNvSpPr/>
                <p:nvPr/>
              </p:nvSpPr>
              <p:spPr>
                <a:xfrm>
                  <a:off x="2257843" y="4307407"/>
                  <a:ext cx="870167" cy="576160"/>
                </a:xfrm>
                <a:prstGeom prst="roundRect">
                  <a:avLst>
                    <a:gd name="adj" fmla="val 21401"/>
                  </a:avLst>
                </a:prstGeom>
                <a:solidFill>
                  <a:srgbClr val="697254"/>
                </a:solidFill>
                <a:ln w="19050" cmpd="sng">
                  <a:solidFill>
                    <a:srgbClr val="FFFFFF"/>
                  </a:solidFill>
                </a:ln>
              </p:spPr>
              <p:txBody>
                <a:bodyPr wrap="none" rtlCol="0" anchor="ctr">
                  <a:noAutofit/>
                </a:bodyPr>
                <a:lstStyle/>
                <a:p>
                  <a:pPr algn="ctr"/>
                  <a:endParaRPr lang="en-GB" sz="1000" dirty="0">
                    <a:solidFill>
                      <a:srgbClr val="697254"/>
                    </a:solidFill>
                    <a:latin typeface="Arial"/>
                  </a:endParaRPr>
                </a:p>
              </p:txBody>
            </p:sp>
          </p:grpSp>
          <p:sp>
            <p:nvSpPr>
              <p:cNvPr id="193" name="Suorakulmio 192"/>
              <p:cNvSpPr/>
              <p:nvPr/>
            </p:nvSpPr>
            <p:spPr>
              <a:xfrm>
                <a:off x="2257843" y="4293096"/>
                <a:ext cx="2051107" cy="590471"/>
              </a:xfrm>
              <a:prstGeom prst="rect">
                <a:avLst/>
              </a:prstGeom>
              <a:ln w="44450">
                <a:solidFill>
                  <a:srgbClr val="000000"/>
                </a:solidFill>
                <a:miter lim="800000"/>
              </a:ln>
            </p:spPr>
            <p:txBody>
              <a:bodyPr wrap="square" rtlCol="0" anchor="ctr">
                <a:noAutofit/>
              </a:bodyPr>
              <a:lstStyle/>
              <a:p>
                <a:pPr algn="ctr"/>
                <a:endParaRPr lang="en-GB" sz="1000" dirty="0">
                  <a:solidFill>
                    <a:prstClr val="black"/>
                  </a:solidFill>
                  <a:latin typeface="Arial"/>
                </a:endParaRPr>
              </a:p>
            </p:txBody>
          </p:sp>
        </p:grpSp>
        <p:sp>
          <p:nvSpPr>
            <p:cNvPr id="190" name="Tekstiruutu 189"/>
            <p:cNvSpPr txBox="1"/>
            <p:nvPr/>
          </p:nvSpPr>
          <p:spPr>
            <a:xfrm>
              <a:off x="7748706" y="4909995"/>
              <a:ext cx="727774" cy="78679"/>
            </a:xfrm>
            <a:prstGeom prst="rect">
              <a:avLst/>
            </a:prstGeom>
          </p:spPr>
          <p:txBody>
            <a:bodyPr wrap="none" rtlCol="0" anchor="ctr">
              <a:noAutofit/>
            </a:bodyPr>
            <a:lstStyle/>
            <a:p>
              <a:pPr algn="ctr"/>
              <a:r>
                <a:rPr lang="en-GB" sz="1000" dirty="0">
                  <a:solidFill>
                    <a:prstClr val="black"/>
                  </a:solidFill>
                </a:rPr>
                <a:t>HABITATION </a:t>
              </a:r>
            </a:p>
          </p:txBody>
        </p:sp>
        <p:sp>
          <p:nvSpPr>
            <p:cNvPr id="202" name="Pyöristetty suorakulmio 201"/>
            <p:cNvSpPr/>
            <p:nvPr/>
          </p:nvSpPr>
          <p:spPr>
            <a:xfrm>
              <a:off x="8101835" y="5342773"/>
              <a:ext cx="369057" cy="188517"/>
            </a:xfrm>
            <a:prstGeom prst="roundRect">
              <a:avLst>
                <a:gd name="adj" fmla="val 13492"/>
              </a:avLst>
            </a:prstGeom>
            <a:solidFill>
              <a:schemeClr val="accent6"/>
            </a:solidFill>
            <a:ln w="19050" cmpd="sng">
              <a:solidFill>
                <a:srgbClr val="FFFFFF"/>
              </a:solidFill>
              <a:prstDash val="solid"/>
            </a:ln>
          </p:spPr>
          <p:txBody>
            <a:bodyPr wrap="none" rtlCol="0" anchor="ctr">
              <a:noAutofit/>
            </a:bodyPr>
            <a:lstStyle/>
            <a:p>
              <a:pPr marL="3175" algn="ctr"/>
              <a:r>
                <a:rPr lang="en-GB" sz="1000" dirty="0">
                  <a:solidFill>
                    <a:schemeClr val="bg1"/>
                  </a:solidFill>
                  <a:latin typeface="Arial"/>
                </a:rPr>
                <a:t>yard</a:t>
              </a:r>
            </a:p>
          </p:txBody>
        </p:sp>
      </p:grpSp>
      <p:grpSp>
        <p:nvGrpSpPr>
          <p:cNvPr id="4" name="Ryhmitä 3"/>
          <p:cNvGrpSpPr/>
          <p:nvPr/>
        </p:nvGrpSpPr>
        <p:grpSpPr>
          <a:xfrm>
            <a:off x="4532726" y="2160571"/>
            <a:ext cx="1806639" cy="3275306"/>
            <a:chOff x="3259452" y="2160571"/>
            <a:chExt cx="1957192" cy="3275306"/>
          </a:xfrm>
        </p:grpSpPr>
        <p:sp>
          <p:nvSpPr>
            <p:cNvPr id="124" name="Suorakulmio 123"/>
            <p:cNvSpPr/>
            <p:nvPr/>
          </p:nvSpPr>
          <p:spPr>
            <a:xfrm>
              <a:off x="3269141" y="2160571"/>
              <a:ext cx="577038" cy="216389"/>
            </a:xfrm>
            <a:prstGeom prst="rect">
              <a:avLst/>
            </a:prstGeom>
            <a:solidFill>
              <a:srgbClr val="B3B18F"/>
            </a:solidFill>
            <a:ln w="44450">
              <a:noFill/>
              <a:miter lim="800000"/>
            </a:ln>
          </p:spPr>
          <p:txBody>
            <a:bodyPr wrap="none" rtlCol="0" anchor="ctr">
              <a:noAutofit/>
            </a:bodyPr>
            <a:lstStyle/>
            <a:p>
              <a:pPr algn="ctr"/>
              <a:r>
                <a:rPr lang="en-GB" sz="1400" dirty="0"/>
                <a:t>”control”</a:t>
              </a:r>
            </a:p>
          </p:txBody>
        </p:sp>
        <p:sp>
          <p:nvSpPr>
            <p:cNvPr id="125" name="Suorakulmio 124"/>
            <p:cNvSpPr/>
            <p:nvPr/>
          </p:nvSpPr>
          <p:spPr>
            <a:xfrm>
              <a:off x="3846179" y="2160571"/>
              <a:ext cx="1370465" cy="216389"/>
            </a:xfrm>
            <a:prstGeom prst="rect">
              <a:avLst/>
            </a:prstGeom>
            <a:solidFill>
              <a:srgbClr val="697254"/>
            </a:solidFill>
            <a:ln w="44450">
              <a:noFill/>
              <a:miter lim="800000"/>
            </a:ln>
          </p:spPr>
          <p:txBody>
            <a:bodyPr wrap="none" rtlCol="0" anchor="ctr">
              <a:noAutofit/>
            </a:bodyPr>
            <a:lstStyle/>
            <a:p>
              <a:pPr algn="ctr"/>
              <a:r>
                <a:rPr lang="en-GB" sz="1400" dirty="0">
                  <a:solidFill>
                    <a:schemeClr val="bg1"/>
                  </a:solidFill>
                </a:rPr>
                <a:t>”coach”</a:t>
              </a:r>
            </a:p>
          </p:txBody>
        </p:sp>
        <p:sp>
          <p:nvSpPr>
            <p:cNvPr id="36" name="Suorakulmio 35"/>
            <p:cNvSpPr/>
            <p:nvPr/>
          </p:nvSpPr>
          <p:spPr>
            <a:xfrm>
              <a:off x="3457540" y="4260828"/>
              <a:ext cx="1542715" cy="928847"/>
            </a:xfrm>
            <a:prstGeom prst="rect">
              <a:avLst/>
            </a:prstGeom>
            <a:solidFill>
              <a:schemeClr val="bg2"/>
            </a:solidFill>
            <a:ln w="28575" cmpd="sng">
              <a:solidFill>
                <a:srgbClr val="000000"/>
              </a:solidFill>
              <a:prstDash val="dot"/>
              <a:miter lim="800000"/>
            </a:ln>
          </p:spPr>
          <p:txBody>
            <a:bodyPr wrap="square" rtlCol="0" anchor="b">
              <a:noAutofit/>
            </a:bodyPr>
            <a:lstStyle/>
            <a:p>
              <a:endParaRPr lang="en-GB" sz="1000" dirty="0">
                <a:solidFill>
                  <a:prstClr val="black"/>
                </a:solidFill>
                <a:latin typeface="Arial"/>
              </a:endParaRPr>
            </a:p>
          </p:txBody>
        </p:sp>
        <p:grpSp>
          <p:nvGrpSpPr>
            <p:cNvPr id="37" name="Ryhmitä 36"/>
            <p:cNvGrpSpPr/>
            <p:nvPr/>
          </p:nvGrpSpPr>
          <p:grpSpPr>
            <a:xfrm>
              <a:off x="4395047" y="4602344"/>
              <a:ext cx="444873" cy="501331"/>
              <a:chOff x="5673077" y="1556792"/>
              <a:chExt cx="1296147" cy="1460637"/>
            </a:xfrm>
          </p:grpSpPr>
          <p:grpSp>
            <p:nvGrpSpPr>
              <p:cNvPr id="53" name="Ryhmitä 52"/>
              <p:cNvGrpSpPr/>
              <p:nvPr/>
            </p:nvGrpSpPr>
            <p:grpSpPr>
              <a:xfrm>
                <a:off x="5673077" y="1556792"/>
                <a:ext cx="1296147" cy="1460637"/>
                <a:chOff x="678073" y="2939255"/>
                <a:chExt cx="1296147" cy="1460637"/>
              </a:xfrm>
            </p:grpSpPr>
            <p:sp>
              <p:nvSpPr>
                <p:cNvPr id="55" name="Pyöristetty suorakulmio 54"/>
                <p:cNvSpPr/>
                <p:nvPr/>
              </p:nvSpPr>
              <p:spPr>
                <a:xfrm flipH="1">
                  <a:off x="678073" y="2939255"/>
                  <a:ext cx="1271139" cy="648071"/>
                </a:xfrm>
                <a:prstGeom prst="roundRect">
                  <a:avLst/>
                </a:prstGeom>
                <a:solidFill>
                  <a:srgbClr val="344C7C"/>
                </a:solidFill>
                <a:ln w="19050" cmpd="sng">
                  <a:solidFill>
                    <a:srgbClr val="FFFFFF"/>
                  </a:solidFill>
                </a:ln>
              </p:spPr>
              <p:txBody>
                <a:bodyPr wrap="none" rtlCol="0" anchor="ctr">
                  <a:noAutofit/>
                </a:bodyPr>
                <a:lstStyle/>
                <a:p>
                  <a:pPr algn="ctr"/>
                  <a:endParaRPr lang="en-GB" sz="1000" dirty="0">
                    <a:solidFill>
                      <a:srgbClr val="FFFFFF"/>
                    </a:solidFill>
                    <a:latin typeface="Arial"/>
                  </a:endParaRPr>
                </a:p>
              </p:txBody>
            </p:sp>
            <p:sp>
              <p:nvSpPr>
                <p:cNvPr id="56" name="Pyöristetty suorakulmio 55"/>
                <p:cNvSpPr/>
                <p:nvPr/>
              </p:nvSpPr>
              <p:spPr>
                <a:xfrm flipH="1">
                  <a:off x="1326147" y="3312184"/>
                  <a:ext cx="623067" cy="279696"/>
                </a:xfrm>
                <a:prstGeom prst="roundRect">
                  <a:avLst/>
                </a:prstGeom>
                <a:solidFill>
                  <a:schemeClr val="bg1">
                    <a:lumMod val="75000"/>
                  </a:schemeClr>
                </a:solidFill>
                <a:ln w="19050" cmpd="sng">
                  <a:solidFill>
                    <a:srgbClr val="FFFFFF"/>
                  </a:solidFill>
                </a:ln>
              </p:spPr>
              <p:txBody>
                <a:bodyPr wrap="none" rtlCol="0" anchor="ctr">
                  <a:noAutofit/>
                </a:bodyPr>
                <a:lstStyle/>
                <a:p>
                  <a:pPr algn="ctr"/>
                  <a:endParaRPr lang="en-GB" sz="1000" dirty="0">
                    <a:solidFill>
                      <a:srgbClr val="FFFFFF"/>
                    </a:solidFill>
                    <a:latin typeface="Arial"/>
                  </a:endParaRPr>
                </a:p>
              </p:txBody>
            </p:sp>
            <p:sp>
              <p:nvSpPr>
                <p:cNvPr id="57" name="Pyöristetty suorakulmio 56"/>
                <p:cNvSpPr/>
                <p:nvPr/>
              </p:nvSpPr>
              <p:spPr>
                <a:xfrm flipH="1">
                  <a:off x="678076" y="3587327"/>
                  <a:ext cx="1296144" cy="812565"/>
                </a:xfrm>
                <a:prstGeom prst="roundRect">
                  <a:avLst>
                    <a:gd name="adj" fmla="val 12524"/>
                  </a:avLst>
                </a:prstGeom>
                <a:solidFill>
                  <a:srgbClr val="BCCEE5"/>
                </a:solidFill>
                <a:ln w="19050" cmpd="sng">
                  <a:solidFill>
                    <a:srgbClr val="FFFFFF"/>
                  </a:solidFill>
                </a:ln>
              </p:spPr>
              <p:txBody>
                <a:bodyPr wrap="none" rtlCol="0" anchor="ctr">
                  <a:noAutofit/>
                </a:bodyPr>
                <a:lstStyle/>
                <a:p>
                  <a:pPr algn="ctr"/>
                  <a:endParaRPr lang="en-GB" sz="1000" dirty="0">
                    <a:solidFill>
                      <a:srgbClr val="FFFFFF"/>
                    </a:solidFill>
                    <a:latin typeface="Arial"/>
                  </a:endParaRPr>
                </a:p>
              </p:txBody>
            </p:sp>
          </p:grpSp>
          <p:sp>
            <p:nvSpPr>
              <p:cNvPr id="54" name="Suorakulmio 53"/>
              <p:cNvSpPr/>
              <p:nvPr/>
            </p:nvSpPr>
            <p:spPr>
              <a:xfrm>
                <a:off x="5673080" y="1556792"/>
                <a:ext cx="1274173" cy="1460637"/>
              </a:xfrm>
              <a:prstGeom prst="rect">
                <a:avLst/>
              </a:prstGeom>
              <a:ln w="44450">
                <a:solidFill>
                  <a:srgbClr val="000000"/>
                </a:solidFill>
                <a:miter lim="800000"/>
              </a:ln>
            </p:spPr>
            <p:txBody>
              <a:bodyPr wrap="square" rtlCol="0" anchor="ctr">
                <a:noAutofit/>
              </a:bodyPr>
              <a:lstStyle/>
              <a:p>
                <a:pPr algn="ctr"/>
                <a:endParaRPr lang="en-GB" sz="1000" dirty="0">
                  <a:solidFill>
                    <a:prstClr val="black"/>
                  </a:solidFill>
                  <a:latin typeface="Arial"/>
                </a:endParaRPr>
              </a:p>
            </p:txBody>
          </p:sp>
        </p:grpSp>
        <p:sp>
          <p:nvSpPr>
            <p:cNvPr id="38" name="Tekstiruutu 37"/>
            <p:cNvSpPr txBox="1"/>
            <p:nvPr/>
          </p:nvSpPr>
          <p:spPr>
            <a:xfrm>
              <a:off x="4276621" y="4264852"/>
              <a:ext cx="651505" cy="274002"/>
            </a:xfrm>
            <a:prstGeom prst="rect">
              <a:avLst/>
            </a:prstGeom>
          </p:spPr>
          <p:txBody>
            <a:bodyPr wrap="none" rtlCol="0" anchor="ctr">
              <a:noAutofit/>
            </a:bodyPr>
            <a:lstStyle/>
            <a:p>
              <a:pPr algn="ctr"/>
              <a:r>
                <a:rPr lang="en-GB" sz="1000" dirty="0">
                  <a:solidFill>
                    <a:prstClr val="black"/>
                  </a:solidFill>
                  <a:latin typeface="Arial"/>
                </a:rPr>
                <a:t>SERVICES</a:t>
              </a:r>
            </a:p>
          </p:txBody>
        </p:sp>
        <p:grpSp>
          <p:nvGrpSpPr>
            <p:cNvPr id="39" name="Ryhmitä 38"/>
            <p:cNvGrpSpPr/>
            <p:nvPr/>
          </p:nvGrpSpPr>
          <p:grpSpPr>
            <a:xfrm>
              <a:off x="3583634" y="4650628"/>
              <a:ext cx="654845" cy="188517"/>
              <a:chOff x="2257843" y="4293096"/>
              <a:chExt cx="2051107" cy="590471"/>
            </a:xfrm>
          </p:grpSpPr>
          <p:grpSp>
            <p:nvGrpSpPr>
              <p:cNvPr id="49" name="Ryhmitä 48"/>
              <p:cNvGrpSpPr/>
              <p:nvPr/>
            </p:nvGrpSpPr>
            <p:grpSpPr>
              <a:xfrm>
                <a:off x="2257843" y="4293096"/>
                <a:ext cx="2051107" cy="590471"/>
                <a:chOff x="2257843" y="4293096"/>
                <a:chExt cx="2051107" cy="590471"/>
              </a:xfrm>
            </p:grpSpPr>
            <p:sp>
              <p:nvSpPr>
                <p:cNvPr id="51" name="Pyöristetty suorakulmio 50"/>
                <p:cNvSpPr/>
                <p:nvPr/>
              </p:nvSpPr>
              <p:spPr>
                <a:xfrm>
                  <a:off x="3152986" y="4293096"/>
                  <a:ext cx="1155964" cy="590471"/>
                </a:xfrm>
                <a:prstGeom prst="roundRect">
                  <a:avLst>
                    <a:gd name="adj" fmla="val 13492"/>
                  </a:avLst>
                </a:prstGeom>
                <a:solidFill>
                  <a:srgbClr val="B3B18F"/>
                </a:solidFill>
                <a:ln w="19050" cmpd="sng">
                  <a:solidFill>
                    <a:srgbClr val="B3B18F"/>
                  </a:solidFill>
                  <a:prstDash val="solid"/>
                </a:ln>
              </p:spPr>
              <p:txBody>
                <a:bodyPr wrap="none" rtlCol="0" anchor="ctr">
                  <a:noAutofit/>
                </a:bodyPr>
                <a:lstStyle/>
                <a:p>
                  <a:pPr marL="3175" algn="ctr"/>
                  <a:endParaRPr lang="en-GB" sz="1000" dirty="0">
                    <a:solidFill>
                      <a:schemeClr val="bg1"/>
                    </a:solidFill>
                    <a:latin typeface="Arial"/>
                  </a:endParaRPr>
                </a:p>
              </p:txBody>
            </p:sp>
            <p:sp>
              <p:nvSpPr>
                <p:cNvPr id="52" name="Pyöristetty suorakulmio 51"/>
                <p:cNvSpPr/>
                <p:nvPr/>
              </p:nvSpPr>
              <p:spPr>
                <a:xfrm>
                  <a:off x="2257843" y="4307407"/>
                  <a:ext cx="870167" cy="576160"/>
                </a:xfrm>
                <a:prstGeom prst="roundRect">
                  <a:avLst>
                    <a:gd name="adj" fmla="val 21401"/>
                  </a:avLst>
                </a:prstGeom>
                <a:solidFill>
                  <a:srgbClr val="697254"/>
                </a:solidFill>
                <a:ln w="19050" cmpd="sng">
                  <a:solidFill>
                    <a:srgbClr val="FFFFFF"/>
                  </a:solidFill>
                </a:ln>
              </p:spPr>
              <p:txBody>
                <a:bodyPr wrap="none" rtlCol="0" anchor="ctr">
                  <a:noAutofit/>
                </a:bodyPr>
                <a:lstStyle/>
                <a:p>
                  <a:pPr algn="ctr"/>
                  <a:endParaRPr lang="en-GB" sz="1000" dirty="0">
                    <a:solidFill>
                      <a:srgbClr val="697254"/>
                    </a:solidFill>
                    <a:latin typeface="Arial"/>
                  </a:endParaRPr>
                </a:p>
              </p:txBody>
            </p:sp>
          </p:grpSp>
          <p:sp>
            <p:nvSpPr>
              <p:cNvPr id="50" name="Suorakulmio 49"/>
              <p:cNvSpPr/>
              <p:nvPr/>
            </p:nvSpPr>
            <p:spPr>
              <a:xfrm>
                <a:off x="2257843" y="4293096"/>
                <a:ext cx="2051107" cy="590471"/>
              </a:xfrm>
              <a:prstGeom prst="rect">
                <a:avLst/>
              </a:prstGeom>
              <a:ln w="44450">
                <a:solidFill>
                  <a:srgbClr val="000000"/>
                </a:solidFill>
                <a:miter lim="800000"/>
              </a:ln>
            </p:spPr>
            <p:txBody>
              <a:bodyPr wrap="square" rtlCol="0" anchor="ctr">
                <a:noAutofit/>
              </a:bodyPr>
              <a:lstStyle/>
              <a:p>
                <a:pPr algn="ctr"/>
                <a:endParaRPr lang="en-GB" sz="1000" dirty="0">
                  <a:solidFill>
                    <a:prstClr val="black"/>
                  </a:solidFill>
                  <a:latin typeface="Arial"/>
                </a:endParaRPr>
              </a:p>
            </p:txBody>
          </p:sp>
        </p:grpSp>
        <p:sp>
          <p:nvSpPr>
            <p:cNvPr id="40" name="Tekstiruutu 39"/>
            <p:cNvSpPr txBox="1"/>
            <p:nvPr/>
          </p:nvSpPr>
          <p:spPr>
            <a:xfrm>
              <a:off x="3537189" y="4470667"/>
              <a:ext cx="727774" cy="78679"/>
            </a:xfrm>
            <a:prstGeom prst="rect">
              <a:avLst/>
            </a:prstGeom>
          </p:spPr>
          <p:txBody>
            <a:bodyPr wrap="none" rtlCol="0" anchor="ctr">
              <a:noAutofit/>
            </a:bodyPr>
            <a:lstStyle/>
            <a:p>
              <a:pPr algn="ctr"/>
              <a:r>
                <a:rPr lang="en-GB" sz="1000" dirty="0">
                  <a:solidFill>
                    <a:prstClr val="black"/>
                  </a:solidFill>
                </a:rPr>
                <a:t>HABITATION </a:t>
              </a:r>
            </a:p>
          </p:txBody>
        </p:sp>
        <p:sp>
          <p:nvSpPr>
            <p:cNvPr id="59" name="Tekstiruutu 58"/>
            <p:cNvSpPr txBox="1"/>
            <p:nvPr/>
          </p:nvSpPr>
          <p:spPr>
            <a:xfrm>
              <a:off x="3259452" y="2166433"/>
              <a:ext cx="1957192" cy="3269444"/>
            </a:xfrm>
            <a:prstGeom prst="rect">
              <a:avLst/>
            </a:prstGeom>
            <a:ln w="28575" cmpd="sng">
              <a:solidFill>
                <a:schemeClr val="tx1"/>
              </a:solidFill>
            </a:ln>
          </p:spPr>
          <p:txBody>
            <a:bodyPr wrap="square" rtlCol="0" anchor="t">
              <a:noAutofit/>
            </a:bodyPr>
            <a:lstStyle/>
            <a:p>
              <a:pPr algn="ctr"/>
              <a:endParaRPr lang="en-GB" sz="1400" b="1" dirty="0">
                <a:solidFill>
                  <a:prstClr val="black"/>
                </a:solidFill>
                <a:latin typeface="Arial"/>
              </a:endParaRPr>
            </a:p>
            <a:p>
              <a:pPr algn="ctr"/>
              <a:r>
                <a:rPr lang="en-GB" sz="1400" b="1" dirty="0">
                  <a:solidFill>
                    <a:prstClr val="black"/>
                  </a:solidFill>
                  <a:latin typeface="Arial"/>
                </a:rPr>
                <a:t>A2 Open prison</a:t>
              </a:r>
            </a:p>
            <a:p>
              <a:pPr algn="ctr"/>
              <a:r>
                <a:rPr lang="en-GB" sz="1400" dirty="0">
                  <a:solidFill>
                    <a:prstClr val="black"/>
                  </a:solidFill>
                </a:rPr>
                <a:t>Habitation and many basic services inside the prison. E.g. working and shopping outside the prison</a:t>
              </a:r>
            </a:p>
          </p:txBody>
        </p:sp>
        <p:sp>
          <p:nvSpPr>
            <p:cNvPr id="203" name="Pyöristetty suorakulmio 202"/>
            <p:cNvSpPr/>
            <p:nvPr/>
          </p:nvSpPr>
          <p:spPr>
            <a:xfrm>
              <a:off x="3918308" y="4909995"/>
              <a:ext cx="369057" cy="188517"/>
            </a:xfrm>
            <a:prstGeom prst="roundRect">
              <a:avLst>
                <a:gd name="adj" fmla="val 13492"/>
              </a:avLst>
            </a:prstGeom>
            <a:solidFill>
              <a:schemeClr val="bg2">
                <a:lumMod val="90000"/>
              </a:schemeClr>
            </a:solidFill>
            <a:ln w="19050" cmpd="sng">
              <a:solidFill>
                <a:srgbClr val="FFFFFF"/>
              </a:solidFill>
              <a:prstDash val="solid"/>
            </a:ln>
          </p:spPr>
          <p:txBody>
            <a:bodyPr wrap="none" rtlCol="0" anchor="ctr">
              <a:noAutofit/>
            </a:bodyPr>
            <a:lstStyle/>
            <a:p>
              <a:pPr marL="3175" algn="ctr"/>
              <a:r>
                <a:rPr lang="en-GB" sz="1000" dirty="0">
                  <a:latin typeface="Arial"/>
                </a:rPr>
                <a:t>yard</a:t>
              </a:r>
            </a:p>
          </p:txBody>
        </p:sp>
      </p:grpSp>
      <p:grpSp>
        <p:nvGrpSpPr>
          <p:cNvPr id="5" name="Ryhmitä 4"/>
          <p:cNvGrpSpPr/>
          <p:nvPr/>
        </p:nvGrpSpPr>
        <p:grpSpPr>
          <a:xfrm>
            <a:off x="2610810" y="2016311"/>
            <a:ext cx="1806640" cy="3275306"/>
            <a:chOff x="1177377" y="2016311"/>
            <a:chExt cx="1957193" cy="3275306"/>
          </a:xfrm>
        </p:grpSpPr>
        <p:sp>
          <p:nvSpPr>
            <p:cNvPr id="126" name="Suorakulmio 125"/>
            <p:cNvSpPr/>
            <p:nvPr/>
          </p:nvSpPr>
          <p:spPr>
            <a:xfrm>
              <a:off x="1177377" y="2016311"/>
              <a:ext cx="360649" cy="216389"/>
            </a:xfrm>
            <a:prstGeom prst="rect">
              <a:avLst/>
            </a:prstGeom>
            <a:solidFill>
              <a:srgbClr val="B3B18F"/>
            </a:solidFill>
            <a:ln w="44450">
              <a:noFill/>
              <a:miter lim="800000"/>
            </a:ln>
          </p:spPr>
          <p:txBody>
            <a:bodyPr wrap="none" rtlCol="0" anchor="ctr">
              <a:noAutofit/>
            </a:bodyPr>
            <a:lstStyle/>
            <a:p>
              <a:pPr algn="ctr"/>
              <a:r>
                <a:rPr lang="en-GB" sz="1400" dirty="0"/>
                <a:t>”control”</a:t>
              </a:r>
            </a:p>
          </p:txBody>
        </p:sp>
        <p:sp>
          <p:nvSpPr>
            <p:cNvPr id="127" name="Suorakulmio 126"/>
            <p:cNvSpPr/>
            <p:nvPr/>
          </p:nvSpPr>
          <p:spPr>
            <a:xfrm>
              <a:off x="1538026" y="2016311"/>
              <a:ext cx="1586855" cy="216389"/>
            </a:xfrm>
            <a:prstGeom prst="rect">
              <a:avLst/>
            </a:prstGeom>
            <a:solidFill>
              <a:srgbClr val="697254"/>
            </a:solidFill>
            <a:ln w="44450">
              <a:noFill/>
              <a:miter lim="800000"/>
            </a:ln>
          </p:spPr>
          <p:txBody>
            <a:bodyPr wrap="none" rtlCol="0" anchor="ctr">
              <a:noAutofit/>
            </a:bodyPr>
            <a:lstStyle/>
            <a:p>
              <a:pPr algn="ctr"/>
              <a:r>
                <a:rPr lang="en-GB" sz="1400" dirty="0">
                  <a:solidFill>
                    <a:schemeClr val="bg1"/>
                  </a:solidFill>
                </a:rPr>
                <a:t>”coach”</a:t>
              </a:r>
            </a:p>
          </p:txBody>
        </p:sp>
        <p:sp>
          <p:nvSpPr>
            <p:cNvPr id="58" name="Tekstiruutu 57"/>
            <p:cNvSpPr txBox="1"/>
            <p:nvPr/>
          </p:nvSpPr>
          <p:spPr>
            <a:xfrm>
              <a:off x="1177378" y="2022173"/>
              <a:ext cx="1957192" cy="3269444"/>
            </a:xfrm>
            <a:prstGeom prst="rect">
              <a:avLst/>
            </a:prstGeom>
            <a:ln w="28575" cmpd="sng">
              <a:solidFill>
                <a:schemeClr val="tx1"/>
              </a:solidFill>
            </a:ln>
          </p:spPr>
          <p:txBody>
            <a:bodyPr wrap="square" rtlCol="0" anchor="t">
              <a:noAutofit/>
            </a:bodyPr>
            <a:lstStyle/>
            <a:p>
              <a:pPr algn="ctr"/>
              <a:endParaRPr lang="en-GB" sz="1400" b="1" dirty="0">
                <a:solidFill>
                  <a:prstClr val="black"/>
                </a:solidFill>
                <a:latin typeface="Arial"/>
              </a:endParaRPr>
            </a:p>
            <a:p>
              <a:pPr algn="ctr"/>
              <a:r>
                <a:rPr lang="en-GB" sz="1400" b="1" dirty="0">
                  <a:solidFill>
                    <a:prstClr val="black"/>
                  </a:solidFill>
                  <a:latin typeface="Arial"/>
                </a:rPr>
                <a:t>A1 Open prison</a:t>
              </a:r>
            </a:p>
            <a:p>
              <a:pPr algn="ctr"/>
              <a:r>
                <a:rPr lang="en-GB" sz="1400" dirty="0">
                  <a:solidFill>
                    <a:prstClr val="black"/>
                  </a:solidFill>
                </a:rPr>
                <a:t>Mainly habitation related activities. Most of the services and other activities outside the prison</a:t>
              </a:r>
            </a:p>
          </p:txBody>
        </p:sp>
        <p:sp>
          <p:nvSpPr>
            <p:cNvPr id="104" name="Suorakulmio 103"/>
            <p:cNvSpPr/>
            <p:nvPr/>
          </p:nvSpPr>
          <p:spPr>
            <a:xfrm>
              <a:off x="1393766" y="4116568"/>
              <a:ext cx="1542715" cy="928847"/>
            </a:xfrm>
            <a:prstGeom prst="rect">
              <a:avLst/>
            </a:prstGeom>
            <a:solidFill>
              <a:schemeClr val="bg2"/>
            </a:solidFill>
            <a:ln w="19050" cmpd="sng">
              <a:solidFill>
                <a:srgbClr val="000000"/>
              </a:solidFill>
              <a:prstDash val="dot"/>
              <a:miter lim="800000"/>
            </a:ln>
          </p:spPr>
          <p:txBody>
            <a:bodyPr wrap="square" rtlCol="0" anchor="b">
              <a:noAutofit/>
            </a:bodyPr>
            <a:lstStyle/>
            <a:p>
              <a:endParaRPr lang="en-GB" sz="1000" dirty="0">
                <a:solidFill>
                  <a:prstClr val="black"/>
                </a:solidFill>
                <a:latin typeface="Arial"/>
              </a:endParaRPr>
            </a:p>
          </p:txBody>
        </p:sp>
        <p:grpSp>
          <p:nvGrpSpPr>
            <p:cNvPr id="105" name="Ryhmitä 104"/>
            <p:cNvGrpSpPr/>
            <p:nvPr/>
          </p:nvGrpSpPr>
          <p:grpSpPr>
            <a:xfrm>
              <a:off x="2475712" y="4458084"/>
              <a:ext cx="300434" cy="501331"/>
              <a:chOff x="5673077" y="1556792"/>
              <a:chExt cx="1296147" cy="1460637"/>
            </a:xfrm>
          </p:grpSpPr>
          <p:grpSp>
            <p:nvGrpSpPr>
              <p:cNvPr id="108" name="Ryhmitä 107"/>
              <p:cNvGrpSpPr/>
              <p:nvPr/>
            </p:nvGrpSpPr>
            <p:grpSpPr>
              <a:xfrm>
                <a:off x="5673077" y="1556792"/>
                <a:ext cx="1296147" cy="1460637"/>
                <a:chOff x="678073" y="2939255"/>
                <a:chExt cx="1296147" cy="1460637"/>
              </a:xfrm>
            </p:grpSpPr>
            <p:sp>
              <p:nvSpPr>
                <p:cNvPr id="110" name="Pyöristetty suorakulmio 109"/>
                <p:cNvSpPr/>
                <p:nvPr/>
              </p:nvSpPr>
              <p:spPr>
                <a:xfrm flipH="1">
                  <a:off x="678073" y="2939255"/>
                  <a:ext cx="1271139" cy="648071"/>
                </a:xfrm>
                <a:prstGeom prst="roundRect">
                  <a:avLst/>
                </a:prstGeom>
                <a:solidFill>
                  <a:srgbClr val="344C7C"/>
                </a:solidFill>
                <a:ln w="19050" cmpd="sng">
                  <a:solidFill>
                    <a:srgbClr val="FFFFFF"/>
                  </a:solidFill>
                </a:ln>
              </p:spPr>
              <p:txBody>
                <a:bodyPr wrap="none" rtlCol="0" anchor="ctr">
                  <a:noAutofit/>
                </a:bodyPr>
                <a:lstStyle/>
                <a:p>
                  <a:pPr algn="ctr"/>
                  <a:endParaRPr lang="en-GB" sz="1000" dirty="0">
                    <a:solidFill>
                      <a:srgbClr val="FFFFFF"/>
                    </a:solidFill>
                    <a:latin typeface="Arial"/>
                  </a:endParaRPr>
                </a:p>
              </p:txBody>
            </p:sp>
            <p:sp>
              <p:nvSpPr>
                <p:cNvPr id="111" name="Pyöristetty suorakulmio 110"/>
                <p:cNvSpPr/>
                <p:nvPr/>
              </p:nvSpPr>
              <p:spPr>
                <a:xfrm flipH="1">
                  <a:off x="1326147" y="3312184"/>
                  <a:ext cx="623067" cy="279696"/>
                </a:xfrm>
                <a:prstGeom prst="roundRect">
                  <a:avLst/>
                </a:prstGeom>
                <a:solidFill>
                  <a:schemeClr val="bg1">
                    <a:lumMod val="75000"/>
                  </a:schemeClr>
                </a:solidFill>
                <a:ln w="19050" cmpd="sng">
                  <a:solidFill>
                    <a:srgbClr val="FFFFFF"/>
                  </a:solidFill>
                </a:ln>
              </p:spPr>
              <p:txBody>
                <a:bodyPr wrap="none" rtlCol="0" anchor="ctr">
                  <a:noAutofit/>
                </a:bodyPr>
                <a:lstStyle/>
                <a:p>
                  <a:pPr algn="ctr"/>
                  <a:endParaRPr lang="en-GB" sz="1000" dirty="0">
                    <a:solidFill>
                      <a:srgbClr val="FFFFFF"/>
                    </a:solidFill>
                    <a:latin typeface="Arial"/>
                  </a:endParaRPr>
                </a:p>
              </p:txBody>
            </p:sp>
            <p:sp>
              <p:nvSpPr>
                <p:cNvPr id="114" name="Pyöristetty suorakulmio 113"/>
                <p:cNvSpPr/>
                <p:nvPr/>
              </p:nvSpPr>
              <p:spPr>
                <a:xfrm flipH="1">
                  <a:off x="678076" y="3587327"/>
                  <a:ext cx="1296144" cy="812565"/>
                </a:xfrm>
                <a:prstGeom prst="roundRect">
                  <a:avLst>
                    <a:gd name="adj" fmla="val 12524"/>
                  </a:avLst>
                </a:prstGeom>
                <a:solidFill>
                  <a:srgbClr val="BCCEE5"/>
                </a:solidFill>
                <a:ln w="19050" cmpd="sng">
                  <a:solidFill>
                    <a:srgbClr val="FFFFFF"/>
                  </a:solidFill>
                </a:ln>
              </p:spPr>
              <p:txBody>
                <a:bodyPr wrap="none" rtlCol="0" anchor="ctr">
                  <a:noAutofit/>
                </a:bodyPr>
                <a:lstStyle/>
                <a:p>
                  <a:pPr algn="ctr"/>
                  <a:endParaRPr lang="en-GB" sz="1000" dirty="0">
                    <a:solidFill>
                      <a:srgbClr val="FFFFFF"/>
                    </a:solidFill>
                    <a:latin typeface="Arial"/>
                  </a:endParaRPr>
                </a:p>
              </p:txBody>
            </p:sp>
          </p:grpSp>
          <p:sp>
            <p:nvSpPr>
              <p:cNvPr id="109" name="Suorakulmio 108"/>
              <p:cNvSpPr/>
              <p:nvPr/>
            </p:nvSpPr>
            <p:spPr>
              <a:xfrm>
                <a:off x="5673080" y="1556792"/>
                <a:ext cx="1274173" cy="1460637"/>
              </a:xfrm>
              <a:prstGeom prst="rect">
                <a:avLst/>
              </a:prstGeom>
              <a:ln w="44450">
                <a:solidFill>
                  <a:srgbClr val="000000"/>
                </a:solidFill>
                <a:miter lim="800000"/>
              </a:ln>
            </p:spPr>
            <p:txBody>
              <a:bodyPr wrap="square" rtlCol="0" anchor="ctr">
                <a:noAutofit/>
              </a:bodyPr>
              <a:lstStyle/>
              <a:p>
                <a:pPr algn="ctr"/>
                <a:endParaRPr lang="en-GB" sz="1000" dirty="0">
                  <a:solidFill>
                    <a:prstClr val="black"/>
                  </a:solidFill>
                  <a:latin typeface="Arial"/>
                </a:endParaRPr>
              </a:p>
            </p:txBody>
          </p:sp>
        </p:grpSp>
        <p:sp>
          <p:nvSpPr>
            <p:cNvPr id="115" name="Tekstiruutu 114"/>
            <p:cNvSpPr txBox="1"/>
            <p:nvPr/>
          </p:nvSpPr>
          <p:spPr>
            <a:xfrm>
              <a:off x="2212847" y="4120592"/>
              <a:ext cx="651505" cy="274002"/>
            </a:xfrm>
            <a:prstGeom prst="rect">
              <a:avLst/>
            </a:prstGeom>
          </p:spPr>
          <p:txBody>
            <a:bodyPr wrap="none" rtlCol="0" anchor="ctr">
              <a:noAutofit/>
            </a:bodyPr>
            <a:lstStyle/>
            <a:p>
              <a:pPr algn="ctr"/>
              <a:r>
                <a:rPr lang="en-GB" sz="1000" dirty="0">
                  <a:solidFill>
                    <a:prstClr val="black"/>
                  </a:solidFill>
                  <a:latin typeface="Arial"/>
                </a:rPr>
                <a:t>SERVICES</a:t>
              </a:r>
            </a:p>
          </p:txBody>
        </p:sp>
        <p:grpSp>
          <p:nvGrpSpPr>
            <p:cNvPr id="116" name="Ryhmitä 115"/>
            <p:cNvGrpSpPr/>
            <p:nvPr/>
          </p:nvGrpSpPr>
          <p:grpSpPr>
            <a:xfrm>
              <a:off x="1519861" y="4506368"/>
              <a:ext cx="654845" cy="188517"/>
              <a:chOff x="2257843" y="4293096"/>
              <a:chExt cx="2051107" cy="590471"/>
            </a:xfrm>
          </p:grpSpPr>
          <p:grpSp>
            <p:nvGrpSpPr>
              <p:cNvPr id="117" name="Ryhmitä 116"/>
              <p:cNvGrpSpPr/>
              <p:nvPr/>
            </p:nvGrpSpPr>
            <p:grpSpPr>
              <a:xfrm>
                <a:off x="2257843" y="4293096"/>
                <a:ext cx="2051107" cy="590471"/>
                <a:chOff x="2257843" y="4293096"/>
                <a:chExt cx="2051107" cy="590471"/>
              </a:xfrm>
            </p:grpSpPr>
            <p:sp>
              <p:nvSpPr>
                <p:cNvPr id="119" name="Pyöristetty suorakulmio 118"/>
                <p:cNvSpPr/>
                <p:nvPr/>
              </p:nvSpPr>
              <p:spPr>
                <a:xfrm>
                  <a:off x="3152986" y="4293096"/>
                  <a:ext cx="1155964" cy="590471"/>
                </a:xfrm>
                <a:prstGeom prst="roundRect">
                  <a:avLst>
                    <a:gd name="adj" fmla="val 13492"/>
                  </a:avLst>
                </a:prstGeom>
                <a:solidFill>
                  <a:srgbClr val="B3B18F"/>
                </a:solidFill>
                <a:ln w="19050" cmpd="sng">
                  <a:solidFill>
                    <a:srgbClr val="B3B18F"/>
                  </a:solidFill>
                  <a:prstDash val="solid"/>
                </a:ln>
              </p:spPr>
              <p:txBody>
                <a:bodyPr wrap="none" rtlCol="0" anchor="ctr">
                  <a:noAutofit/>
                </a:bodyPr>
                <a:lstStyle/>
                <a:p>
                  <a:pPr marL="3175" algn="ctr"/>
                  <a:endParaRPr lang="en-GB" sz="1000" dirty="0">
                    <a:solidFill>
                      <a:schemeClr val="bg1"/>
                    </a:solidFill>
                    <a:latin typeface="Arial"/>
                  </a:endParaRPr>
                </a:p>
              </p:txBody>
            </p:sp>
            <p:sp>
              <p:nvSpPr>
                <p:cNvPr id="120" name="Pyöristetty suorakulmio 119"/>
                <p:cNvSpPr/>
                <p:nvPr/>
              </p:nvSpPr>
              <p:spPr>
                <a:xfrm>
                  <a:off x="2257843" y="4307407"/>
                  <a:ext cx="870167" cy="576160"/>
                </a:xfrm>
                <a:prstGeom prst="roundRect">
                  <a:avLst>
                    <a:gd name="adj" fmla="val 21401"/>
                  </a:avLst>
                </a:prstGeom>
                <a:solidFill>
                  <a:srgbClr val="697254"/>
                </a:solidFill>
                <a:ln w="19050" cmpd="sng">
                  <a:solidFill>
                    <a:srgbClr val="FFFFFF"/>
                  </a:solidFill>
                </a:ln>
              </p:spPr>
              <p:txBody>
                <a:bodyPr wrap="none" rtlCol="0" anchor="ctr">
                  <a:noAutofit/>
                </a:bodyPr>
                <a:lstStyle/>
                <a:p>
                  <a:pPr algn="ctr"/>
                  <a:endParaRPr lang="en-GB" sz="1000" dirty="0">
                    <a:solidFill>
                      <a:srgbClr val="697254"/>
                    </a:solidFill>
                    <a:latin typeface="Arial"/>
                  </a:endParaRPr>
                </a:p>
              </p:txBody>
            </p:sp>
          </p:grpSp>
          <p:sp>
            <p:nvSpPr>
              <p:cNvPr id="118" name="Suorakulmio 117"/>
              <p:cNvSpPr/>
              <p:nvPr/>
            </p:nvSpPr>
            <p:spPr>
              <a:xfrm>
                <a:off x="2257843" y="4293096"/>
                <a:ext cx="2051107" cy="590471"/>
              </a:xfrm>
              <a:prstGeom prst="rect">
                <a:avLst/>
              </a:prstGeom>
              <a:ln w="44450">
                <a:solidFill>
                  <a:srgbClr val="000000"/>
                </a:solidFill>
                <a:miter lim="800000"/>
              </a:ln>
            </p:spPr>
            <p:txBody>
              <a:bodyPr wrap="square" rtlCol="0" anchor="ctr">
                <a:noAutofit/>
              </a:bodyPr>
              <a:lstStyle/>
              <a:p>
                <a:pPr algn="ctr"/>
                <a:endParaRPr lang="en-GB" sz="1000" dirty="0">
                  <a:solidFill>
                    <a:prstClr val="black"/>
                  </a:solidFill>
                  <a:latin typeface="Arial"/>
                </a:endParaRPr>
              </a:p>
            </p:txBody>
          </p:sp>
        </p:grpSp>
        <p:sp>
          <p:nvSpPr>
            <p:cNvPr id="121" name="Tekstiruutu 120"/>
            <p:cNvSpPr txBox="1"/>
            <p:nvPr/>
          </p:nvSpPr>
          <p:spPr>
            <a:xfrm>
              <a:off x="1473416" y="4326407"/>
              <a:ext cx="727774" cy="78679"/>
            </a:xfrm>
            <a:prstGeom prst="rect">
              <a:avLst/>
            </a:prstGeom>
          </p:spPr>
          <p:txBody>
            <a:bodyPr wrap="none" rtlCol="0" anchor="ctr">
              <a:noAutofit/>
            </a:bodyPr>
            <a:lstStyle/>
            <a:p>
              <a:pPr algn="ctr"/>
              <a:r>
                <a:rPr lang="en-GB" sz="1000" dirty="0">
                  <a:solidFill>
                    <a:prstClr val="black"/>
                  </a:solidFill>
                </a:rPr>
                <a:t>HABITATION </a:t>
              </a:r>
            </a:p>
          </p:txBody>
        </p:sp>
        <p:sp>
          <p:nvSpPr>
            <p:cNvPr id="122" name="Pyöristetty suorakulmio 121"/>
            <p:cNvSpPr/>
            <p:nvPr/>
          </p:nvSpPr>
          <p:spPr>
            <a:xfrm>
              <a:off x="1854535" y="4765735"/>
              <a:ext cx="369057" cy="188517"/>
            </a:xfrm>
            <a:prstGeom prst="roundRect">
              <a:avLst>
                <a:gd name="adj" fmla="val 13492"/>
              </a:avLst>
            </a:prstGeom>
            <a:solidFill>
              <a:schemeClr val="bg2">
                <a:lumMod val="90000"/>
              </a:schemeClr>
            </a:solidFill>
            <a:ln w="19050" cmpd="sng">
              <a:solidFill>
                <a:srgbClr val="FFFFFF"/>
              </a:solidFill>
              <a:prstDash val="solid"/>
            </a:ln>
          </p:spPr>
          <p:txBody>
            <a:bodyPr wrap="none" rtlCol="0" anchor="ctr">
              <a:noAutofit/>
            </a:bodyPr>
            <a:lstStyle/>
            <a:p>
              <a:pPr marL="3175" algn="ctr"/>
              <a:r>
                <a:rPr lang="en-GB" sz="1000" dirty="0">
                  <a:latin typeface="Arial"/>
                </a:rPr>
                <a:t>yard</a:t>
              </a:r>
            </a:p>
          </p:txBody>
        </p:sp>
      </p:grpSp>
      <p:sp>
        <p:nvSpPr>
          <p:cNvPr id="128" name="Tekstiruutu 127"/>
          <p:cNvSpPr txBox="1"/>
          <p:nvPr/>
        </p:nvSpPr>
        <p:spPr>
          <a:xfrm>
            <a:off x="1944827" y="1235277"/>
            <a:ext cx="1548043" cy="494443"/>
          </a:xfrm>
          <a:prstGeom prst="rect">
            <a:avLst/>
          </a:prstGeom>
          <a:solidFill>
            <a:srgbClr val="69992D"/>
          </a:solidFill>
          <a:ln w="28575" cmpd="sng">
            <a:noFill/>
            <a:prstDash val="dot"/>
          </a:ln>
        </p:spPr>
        <p:txBody>
          <a:bodyPr wrap="square" lIns="91373" tIns="45688" rIns="91373" bIns="45688" rtlCol="0" anchor="ctr">
            <a:noAutofit/>
          </a:bodyPr>
          <a:lstStyle/>
          <a:p>
            <a:pPr algn="ctr"/>
            <a:r>
              <a:rPr lang="en-GB" sz="1600" b="1" dirty="0">
                <a:solidFill>
                  <a:schemeClr val="bg1"/>
                </a:solidFill>
                <a:latin typeface="Arial"/>
              </a:rPr>
              <a:t>Freedom</a:t>
            </a:r>
          </a:p>
        </p:txBody>
      </p:sp>
      <p:sp>
        <p:nvSpPr>
          <p:cNvPr id="86" name="Suorakulmio 85"/>
          <p:cNvSpPr/>
          <p:nvPr/>
        </p:nvSpPr>
        <p:spPr>
          <a:xfrm>
            <a:off x="9992393" y="6381328"/>
            <a:ext cx="1432199"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Tree>
    <p:extLst>
      <p:ext uri="{BB962C8B-B14F-4D97-AF65-F5344CB8AC3E}">
        <p14:creationId xmlns:p14="http://schemas.microsoft.com/office/powerpoint/2010/main" val="237843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”The </a:t>
            </a:r>
            <a:r>
              <a:rPr lang="fi-FI" dirty="0" err="1"/>
              <a:t>world’s</a:t>
            </a:r>
            <a:r>
              <a:rPr lang="fi-FI" dirty="0"/>
              <a:t> </a:t>
            </a:r>
            <a:r>
              <a:rPr lang="fi-FI" dirty="0" err="1"/>
              <a:t>best</a:t>
            </a:r>
            <a:r>
              <a:rPr lang="fi-FI" dirty="0"/>
              <a:t> </a:t>
            </a:r>
            <a:r>
              <a:rPr lang="fi-FI" dirty="0" err="1"/>
              <a:t>women’s</a:t>
            </a:r>
            <a:r>
              <a:rPr lang="fi-FI" dirty="0"/>
              <a:t> </a:t>
            </a:r>
            <a:r>
              <a:rPr lang="fi-FI" dirty="0" err="1"/>
              <a:t>prison</a:t>
            </a:r>
            <a:r>
              <a:rPr lang="fi-FI" dirty="0"/>
              <a:t>” (Hämeenlinna 2020)</a:t>
            </a:r>
          </a:p>
        </p:txBody>
      </p:sp>
      <p:sp>
        <p:nvSpPr>
          <p:cNvPr id="3" name="Sisällön paikkamerkki 2"/>
          <p:cNvSpPr>
            <a:spLocks noGrp="1"/>
          </p:cNvSpPr>
          <p:nvPr>
            <p:ph idx="1"/>
          </p:nvPr>
        </p:nvSpPr>
        <p:spPr/>
        <p:txBody>
          <a:bodyPr>
            <a:normAutofit/>
          </a:bodyPr>
          <a:lstStyle/>
          <a:p>
            <a:pPr>
              <a:buFont typeface="Wingdings" panose="05000000000000000000" pitchFamily="2" charset="2"/>
              <a:buChar char="§"/>
            </a:pPr>
            <a:r>
              <a:rPr lang="fi-FI" sz="2400" dirty="0"/>
              <a:t>to </a:t>
            </a:r>
            <a:r>
              <a:rPr lang="fi-FI" sz="2400" dirty="0" err="1"/>
              <a:t>enable</a:t>
            </a:r>
            <a:r>
              <a:rPr lang="fi-FI" sz="2400" dirty="0"/>
              <a:t> </a:t>
            </a:r>
            <a:r>
              <a:rPr lang="fi-FI" sz="2400" dirty="0" err="1"/>
              <a:t>best</a:t>
            </a:r>
            <a:r>
              <a:rPr lang="fi-FI" sz="2400" dirty="0"/>
              <a:t> </a:t>
            </a:r>
            <a:r>
              <a:rPr lang="fi-FI" sz="2400" dirty="0" err="1"/>
              <a:t>practices</a:t>
            </a:r>
            <a:r>
              <a:rPr lang="fi-FI" sz="2400" dirty="0"/>
              <a:t> for </a:t>
            </a:r>
            <a:r>
              <a:rPr lang="fi-FI" sz="2400" dirty="0" err="1"/>
              <a:t>rehabilitation</a:t>
            </a:r>
            <a:r>
              <a:rPr lang="fi-FI" sz="2400" dirty="0"/>
              <a:t> and </a:t>
            </a:r>
            <a:r>
              <a:rPr lang="fi-FI" sz="2400" dirty="0" err="1"/>
              <a:t>reintegration</a:t>
            </a:r>
            <a:r>
              <a:rPr lang="fi-FI" sz="2400" dirty="0"/>
              <a:t> to </a:t>
            </a:r>
            <a:r>
              <a:rPr lang="fi-FI" sz="2400" dirty="0" err="1"/>
              <a:t>reduce</a:t>
            </a:r>
            <a:r>
              <a:rPr lang="fi-FI" sz="2400" dirty="0"/>
              <a:t> </a:t>
            </a:r>
            <a:r>
              <a:rPr lang="fi-FI" sz="2400" dirty="0" err="1"/>
              <a:t>recidivism</a:t>
            </a:r>
            <a:endParaRPr lang="fi-FI" sz="2400" i="1" dirty="0"/>
          </a:p>
          <a:p>
            <a:pPr>
              <a:buFont typeface="Wingdings" panose="05000000000000000000" pitchFamily="2" charset="2"/>
              <a:buChar char="§"/>
            </a:pPr>
            <a:r>
              <a:rPr lang="fi-FI" sz="2400" i="1" dirty="0" err="1"/>
              <a:t>smart</a:t>
            </a:r>
            <a:r>
              <a:rPr lang="fi-FI" sz="2400" i="1" dirty="0"/>
              <a:t> </a:t>
            </a:r>
            <a:r>
              <a:rPr lang="fi-FI" sz="2400" i="1" dirty="0" err="1"/>
              <a:t>prison</a:t>
            </a:r>
            <a:r>
              <a:rPr lang="fi-FI" sz="2400" dirty="0"/>
              <a:t>: </a:t>
            </a:r>
            <a:r>
              <a:rPr lang="fi-FI" sz="2400" dirty="0" err="1"/>
              <a:t>device</a:t>
            </a:r>
            <a:r>
              <a:rPr lang="fi-FI" sz="2400" dirty="0"/>
              <a:t> for </a:t>
            </a:r>
            <a:r>
              <a:rPr lang="fi-FI" sz="2400" dirty="0" err="1"/>
              <a:t>digital</a:t>
            </a:r>
            <a:r>
              <a:rPr lang="fi-FI" sz="2400" dirty="0"/>
              <a:t> </a:t>
            </a:r>
            <a:r>
              <a:rPr lang="fi-FI" sz="2400" dirty="0" err="1"/>
              <a:t>services</a:t>
            </a:r>
            <a:r>
              <a:rPr lang="fi-FI" sz="2400" dirty="0"/>
              <a:t> in </a:t>
            </a:r>
            <a:r>
              <a:rPr lang="fi-FI" sz="2400" dirty="0" err="1"/>
              <a:t>every</a:t>
            </a:r>
            <a:r>
              <a:rPr lang="fi-FI" sz="2400" dirty="0"/>
              <a:t> </a:t>
            </a:r>
            <a:r>
              <a:rPr lang="fi-FI" sz="2400" dirty="0" err="1"/>
              <a:t>cell</a:t>
            </a:r>
            <a:r>
              <a:rPr lang="fi-FI" sz="2400" dirty="0"/>
              <a:t> (100 </a:t>
            </a:r>
            <a:r>
              <a:rPr lang="fi-FI" sz="2400" dirty="0" err="1"/>
              <a:t>cells</a:t>
            </a:r>
            <a:r>
              <a:rPr lang="fi-FI" sz="2400" dirty="0"/>
              <a:t>): </a:t>
            </a:r>
            <a:r>
              <a:rPr lang="fi-FI" sz="2400" dirty="0" err="1"/>
              <a:t>independent</a:t>
            </a:r>
            <a:r>
              <a:rPr lang="fi-FI" sz="2400" dirty="0"/>
              <a:t> </a:t>
            </a:r>
            <a:r>
              <a:rPr lang="fi-FI" sz="2400" dirty="0" err="1"/>
              <a:t>use</a:t>
            </a:r>
            <a:r>
              <a:rPr lang="fi-FI" sz="2400" dirty="0"/>
              <a:t> of </a:t>
            </a:r>
            <a:r>
              <a:rPr lang="fi-FI" sz="2400" dirty="0" err="1"/>
              <a:t>digital</a:t>
            </a:r>
            <a:r>
              <a:rPr lang="fi-FI" sz="2400" dirty="0"/>
              <a:t> </a:t>
            </a:r>
            <a:r>
              <a:rPr lang="fi-FI" sz="2400" dirty="0" err="1"/>
              <a:t>services</a:t>
            </a:r>
            <a:r>
              <a:rPr lang="fi-FI" sz="2400" dirty="0"/>
              <a:t> and </a:t>
            </a:r>
            <a:r>
              <a:rPr lang="fi-FI" sz="2400" dirty="0" err="1"/>
              <a:t>communication</a:t>
            </a:r>
            <a:r>
              <a:rPr lang="fi-FI" sz="2400" dirty="0"/>
              <a:t>, ”intranet” and </a:t>
            </a:r>
            <a:r>
              <a:rPr lang="fi-FI" sz="2400" dirty="0" err="1"/>
              <a:t>limited</a:t>
            </a:r>
            <a:r>
              <a:rPr lang="fi-FI" sz="2400" dirty="0"/>
              <a:t> </a:t>
            </a:r>
            <a:r>
              <a:rPr lang="fi-FI" sz="2400" dirty="0" err="1"/>
              <a:t>access</a:t>
            </a:r>
            <a:r>
              <a:rPr lang="fi-FI" sz="2400" dirty="0"/>
              <a:t> to </a:t>
            </a:r>
            <a:r>
              <a:rPr lang="fi-FI" sz="2400" dirty="0" err="1"/>
              <a:t>websites</a:t>
            </a:r>
            <a:r>
              <a:rPr lang="fi-FI" sz="2400" dirty="0"/>
              <a:t> ( = white </a:t>
            </a:r>
            <a:r>
              <a:rPr lang="fi-FI" sz="2400" dirty="0" err="1"/>
              <a:t>list</a:t>
            </a:r>
            <a:r>
              <a:rPr lang="fi-FI" sz="2400" dirty="0"/>
              <a:t>)</a:t>
            </a:r>
          </a:p>
          <a:p>
            <a:pPr>
              <a:buFont typeface="Wingdings" panose="05000000000000000000" pitchFamily="2" charset="2"/>
              <a:buChar char="§"/>
            </a:pPr>
            <a:r>
              <a:rPr lang="fi-FI" sz="2400" dirty="0" err="1"/>
              <a:t>digital</a:t>
            </a:r>
            <a:r>
              <a:rPr lang="fi-FI" sz="2400" dirty="0"/>
              <a:t> </a:t>
            </a:r>
            <a:r>
              <a:rPr lang="fi-FI" sz="2400" dirty="0" err="1"/>
              <a:t>rehabilitation</a:t>
            </a:r>
            <a:r>
              <a:rPr lang="fi-FI" sz="2400" dirty="0"/>
              <a:t> and </a:t>
            </a:r>
            <a:r>
              <a:rPr lang="fi-FI" sz="2400" dirty="0" err="1"/>
              <a:t>learning</a:t>
            </a:r>
            <a:r>
              <a:rPr lang="fi-FI" sz="2400" dirty="0"/>
              <a:t> </a:t>
            </a:r>
            <a:r>
              <a:rPr lang="fi-FI" sz="2400" dirty="0" err="1"/>
              <a:t>environment</a:t>
            </a:r>
            <a:r>
              <a:rPr lang="fi-FI" sz="2400" dirty="0"/>
              <a:t> for </a:t>
            </a:r>
            <a:r>
              <a:rPr lang="fi-FI" sz="2400" dirty="0" err="1"/>
              <a:t>reintegration</a:t>
            </a:r>
            <a:r>
              <a:rPr lang="fi-FI" sz="2400" dirty="0"/>
              <a:t> to </a:t>
            </a:r>
            <a:r>
              <a:rPr lang="fi-FI" sz="2400" dirty="0" err="1"/>
              <a:t>society</a:t>
            </a:r>
            <a:endParaRPr lang="fi-FI" sz="2400" i="1" dirty="0"/>
          </a:p>
          <a:p>
            <a:pPr>
              <a:buFont typeface="Wingdings" panose="05000000000000000000" pitchFamily="2" charset="2"/>
              <a:buChar char="§"/>
            </a:pPr>
            <a:r>
              <a:rPr lang="fi-FI" sz="2400" dirty="0" err="1"/>
              <a:t>optimal</a:t>
            </a:r>
            <a:r>
              <a:rPr lang="fi-FI" sz="2400" dirty="0"/>
              <a:t> </a:t>
            </a:r>
            <a:r>
              <a:rPr lang="fi-FI" sz="2400" dirty="0" err="1"/>
              <a:t>pilot</a:t>
            </a:r>
            <a:r>
              <a:rPr lang="fi-FI" sz="2400" dirty="0"/>
              <a:t> </a:t>
            </a:r>
            <a:r>
              <a:rPr lang="fi-FI" sz="2400" dirty="0" err="1"/>
              <a:t>environment</a:t>
            </a:r>
            <a:r>
              <a:rPr lang="fi-FI" sz="2400" dirty="0"/>
              <a:t> for new </a:t>
            </a:r>
            <a:r>
              <a:rPr lang="fi-FI" sz="2400" dirty="0" err="1"/>
              <a:t>rehabilitative</a:t>
            </a:r>
            <a:r>
              <a:rPr lang="fi-FI" sz="2400" dirty="0"/>
              <a:t> </a:t>
            </a:r>
            <a:r>
              <a:rPr lang="fi-FI" sz="2400" dirty="0" err="1"/>
              <a:t>innovations</a:t>
            </a:r>
            <a:r>
              <a:rPr lang="fi-FI" sz="2400" dirty="0"/>
              <a:t> and </a:t>
            </a:r>
            <a:r>
              <a:rPr lang="fi-FI" sz="2400" dirty="0" err="1"/>
              <a:t>practices</a:t>
            </a:r>
            <a:r>
              <a:rPr lang="fi-FI" sz="2400" dirty="0"/>
              <a:t> in </a:t>
            </a:r>
            <a:r>
              <a:rPr lang="fi-FI" sz="2400" dirty="0" err="1"/>
              <a:t>Criminal</a:t>
            </a:r>
            <a:r>
              <a:rPr lang="fi-FI" sz="2400" dirty="0"/>
              <a:t> </a:t>
            </a:r>
            <a:r>
              <a:rPr lang="fi-FI" sz="2400" dirty="0" err="1"/>
              <a:t>Sanctions</a:t>
            </a:r>
            <a:r>
              <a:rPr lang="fi-FI" sz="2400" dirty="0"/>
              <a:t> </a:t>
            </a:r>
            <a:r>
              <a:rPr lang="fi-FI" sz="2400" dirty="0" err="1"/>
              <a:t>Agency</a:t>
            </a:r>
            <a:endParaRPr lang="fi-FI" sz="2400" dirty="0"/>
          </a:p>
          <a:p>
            <a:pPr>
              <a:buFont typeface="Wingdings" panose="05000000000000000000" pitchFamily="2" charset="2"/>
              <a:buChar char="§"/>
            </a:pPr>
            <a:endParaRPr lang="fi-FI" sz="2400" dirty="0"/>
          </a:p>
          <a:p>
            <a:pPr marL="0" indent="0">
              <a:buNone/>
            </a:pPr>
            <a:endParaRPr lang="fi-FI" sz="2400" dirty="0"/>
          </a:p>
        </p:txBody>
      </p:sp>
    </p:spTree>
    <p:extLst>
      <p:ext uri="{BB962C8B-B14F-4D97-AF65-F5344CB8AC3E}">
        <p14:creationId xmlns:p14="http://schemas.microsoft.com/office/powerpoint/2010/main" val="269319655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Aims</a:t>
            </a:r>
            <a:r>
              <a:rPr lang="fi-FI" dirty="0"/>
              <a:t> of the </a:t>
            </a:r>
            <a:r>
              <a:rPr lang="fi-FI" dirty="0" err="1"/>
              <a:t>project</a:t>
            </a:r>
            <a:endParaRPr lang="fi-FI" dirty="0"/>
          </a:p>
        </p:txBody>
      </p:sp>
      <p:sp>
        <p:nvSpPr>
          <p:cNvPr id="3" name="Sisällön paikkamerkki 2"/>
          <p:cNvSpPr>
            <a:spLocks noGrp="1"/>
          </p:cNvSpPr>
          <p:nvPr>
            <p:ph idx="1"/>
          </p:nvPr>
        </p:nvSpPr>
        <p:spPr/>
        <p:txBody>
          <a:bodyPr>
            <a:normAutofit/>
          </a:bodyPr>
          <a:lstStyle/>
          <a:p>
            <a:r>
              <a:rPr lang="fi-FI" sz="2400" b="1" i="1" dirty="0"/>
              <a:t>REDUCE RECIDIVISM</a:t>
            </a:r>
          </a:p>
          <a:p>
            <a:r>
              <a:rPr lang="fi-FI" sz="2400" b="1" i="1" dirty="0"/>
              <a:t>REINTEGRATE TO SOCIETY</a:t>
            </a:r>
            <a:endParaRPr lang="fi-FI" sz="2400" dirty="0"/>
          </a:p>
          <a:p>
            <a:endParaRPr lang="fi-FI" sz="2400" b="1" i="1" dirty="0"/>
          </a:p>
          <a:p>
            <a:pPr>
              <a:buFont typeface="Wingdings" panose="05000000000000000000" pitchFamily="2" charset="2"/>
              <a:buChar char="§"/>
            </a:pPr>
            <a:r>
              <a:rPr lang="fi-FI" sz="2400" i="1" dirty="0" err="1"/>
              <a:t>increased</a:t>
            </a:r>
            <a:r>
              <a:rPr lang="fi-FI" sz="2400" i="1" dirty="0"/>
              <a:t> </a:t>
            </a:r>
            <a:r>
              <a:rPr lang="fi-FI" sz="2400" i="1" dirty="0" err="1"/>
              <a:t>use</a:t>
            </a:r>
            <a:r>
              <a:rPr lang="fi-FI" sz="2400" i="1" dirty="0"/>
              <a:t> of </a:t>
            </a:r>
            <a:r>
              <a:rPr lang="fi-FI" sz="2400" i="1" dirty="0" err="1"/>
              <a:t>digital</a:t>
            </a:r>
            <a:r>
              <a:rPr lang="fi-FI" sz="2400" i="1" dirty="0"/>
              <a:t> </a:t>
            </a:r>
            <a:r>
              <a:rPr lang="fi-FI" sz="2400" i="1" dirty="0" err="1"/>
              <a:t>services</a:t>
            </a:r>
            <a:endParaRPr lang="fi-FI" sz="2400" dirty="0"/>
          </a:p>
          <a:p>
            <a:pPr>
              <a:buFont typeface="Wingdings" panose="05000000000000000000" pitchFamily="2" charset="2"/>
              <a:buChar char="§"/>
            </a:pPr>
            <a:r>
              <a:rPr lang="fi-FI" sz="2400" i="1" dirty="0" err="1"/>
              <a:t>use</a:t>
            </a:r>
            <a:r>
              <a:rPr lang="fi-FI" sz="2400" i="1" dirty="0"/>
              <a:t> of </a:t>
            </a:r>
            <a:r>
              <a:rPr lang="fi-FI" sz="2400" i="1" dirty="0" err="1"/>
              <a:t>services</a:t>
            </a:r>
            <a:r>
              <a:rPr lang="fi-FI" sz="2400" i="1" dirty="0"/>
              <a:t> ”</a:t>
            </a:r>
            <a:r>
              <a:rPr lang="fi-FI" sz="2400" i="1" dirty="0" err="1"/>
              <a:t>beyond</a:t>
            </a:r>
            <a:r>
              <a:rPr lang="fi-FI" sz="2400" i="1" dirty="0"/>
              <a:t> </a:t>
            </a:r>
            <a:r>
              <a:rPr lang="fi-FI" sz="2400" i="1" dirty="0" err="1"/>
              <a:t>prison</a:t>
            </a:r>
            <a:r>
              <a:rPr lang="fi-FI" sz="2400" i="1" dirty="0"/>
              <a:t> </a:t>
            </a:r>
            <a:r>
              <a:rPr lang="fi-FI" sz="2400" i="1" dirty="0" err="1"/>
              <a:t>walls</a:t>
            </a:r>
            <a:r>
              <a:rPr lang="fi-FI" sz="2400" i="1" dirty="0"/>
              <a:t>”</a:t>
            </a:r>
          </a:p>
          <a:p>
            <a:pPr>
              <a:buFont typeface="Wingdings" panose="05000000000000000000" pitchFamily="2" charset="2"/>
              <a:buChar char="§"/>
            </a:pPr>
            <a:r>
              <a:rPr lang="fi-FI" sz="2400" i="1" dirty="0" err="1"/>
              <a:t>more</a:t>
            </a:r>
            <a:r>
              <a:rPr lang="fi-FI" sz="2400" i="1" dirty="0"/>
              <a:t> </a:t>
            </a:r>
            <a:r>
              <a:rPr lang="fi-FI" sz="2400" i="1" dirty="0" err="1"/>
              <a:t>time</a:t>
            </a:r>
            <a:r>
              <a:rPr lang="fi-FI" sz="2400" i="1" dirty="0"/>
              <a:t> for </a:t>
            </a:r>
            <a:r>
              <a:rPr lang="fi-FI" sz="2400" i="1" dirty="0" err="1"/>
              <a:t>individual</a:t>
            </a:r>
            <a:r>
              <a:rPr lang="fi-FI" sz="2400" i="1" dirty="0"/>
              <a:t> </a:t>
            </a:r>
            <a:r>
              <a:rPr lang="fi-FI" sz="2400" i="1" dirty="0" err="1"/>
              <a:t>face-to-face</a:t>
            </a:r>
            <a:r>
              <a:rPr lang="fi-FI" sz="2400" i="1" dirty="0"/>
              <a:t> </a:t>
            </a:r>
            <a:r>
              <a:rPr lang="fi-FI" sz="2400" i="1" dirty="0" err="1"/>
              <a:t>contact</a:t>
            </a:r>
            <a:r>
              <a:rPr lang="fi-FI" sz="2400" i="1" dirty="0"/>
              <a:t> with </a:t>
            </a:r>
            <a:r>
              <a:rPr lang="fi-FI" sz="2400" i="1" dirty="0" err="1"/>
              <a:t>prisoners</a:t>
            </a:r>
            <a:r>
              <a:rPr lang="fi-FI" sz="2400" i="1" dirty="0"/>
              <a:t>, </a:t>
            </a:r>
            <a:r>
              <a:rPr lang="fi-FI" sz="2400" i="1" dirty="0" err="1"/>
              <a:t>implementation</a:t>
            </a:r>
            <a:r>
              <a:rPr lang="fi-FI" sz="2400" i="1" dirty="0"/>
              <a:t> of new </a:t>
            </a:r>
            <a:r>
              <a:rPr lang="fi-FI" sz="2400" i="1" dirty="0" err="1"/>
              <a:t>prison</a:t>
            </a:r>
            <a:r>
              <a:rPr lang="fi-FI" sz="2400" i="1" dirty="0"/>
              <a:t> </a:t>
            </a:r>
            <a:r>
              <a:rPr lang="fi-FI" sz="2400" i="1" dirty="0" err="1"/>
              <a:t>concept</a:t>
            </a:r>
            <a:r>
              <a:rPr lang="fi-FI" sz="2400" i="1" dirty="0"/>
              <a:t>: </a:t>
            </a:r>
            <a:r>
              <a:rPr lang="fi-FI" sz="2400" i="1" dirty="0" err="1"/>
              <a:t>prison</a:t>
            </a:r>
            <a:r>
              <a:rPr lang="fi-FI" sz="2400" i="1" dirty="0"/>
              <a:t> as a </a:t>
            </a:r>
            <a:r>
              <a:rPr lang="fi-FI" sz="2400" i="1" dirty="0" err="1"/>
              <a:t>rehabilitative</a:t>
            </a:r>
            <a:r>
              <a:rPr lang="fi-FI" sz="2400" i="1" dirty="0"/>
              <a:t> and </a:t>
            </a:r>
            <a:r>
              <a:rPr lang="fi-FI" sz="2400" i="1" dirty="0" err="1"/>
              <a:t>learning</a:t>
            </a:r>
            <a:r>
              <a:rPr lang="fi-FI" sz="2400" i="1" dirty="0"/>
              <a:t> </a:t>
            </a:r>
            <a:r>
              <a:rPr lang="fi-FI" sz="2400" i="1" dirty="0" err="1"/>
              <a:t>environment</a:t>
            </a:r>
            <a:r>
              <a:rPr lang="fi-FI" sz="2400" i="1" dirty="0"/>
              <a:t>”</a:t>
            </a:r>
          </a:p>
          <a:p>
            <a:pPr>
              <a:buFont typeface="Wingdings" panose="05000000000000000000" pitchFamily="2" charset="2"/>
              <a:buChar char="§"/>
            </a:pPr>
            <a:r>
              <a:rPr lang="fi-FI" sz="2400" i="1" dirty="0"/>
              <a:t>to </a:t>
            </a:r>
            <a:r>
              <a:rPr lang="fi-FI" sz="2400" i="1" dirty="0" err="1"/>
              <a:t>increase</a:t>
            </a:r>
            <a:r>
              <a:rPr lang="fi-FI" sz="2400" i="1" dirty="0"/>
              <a:t> </a:t>
            </a:r>
            <a:r>
              <a:rPr lang="fi-FI" sz="2400" i="1" dirty="0" err="1"/>
              <a:t>prisoners</a:t>
            </a:r>
            <a:r>
              <a:rPr lang="fi-FI" sz="2400" i="1" dirty="0"/>
              <a:t>’ </a:t>
            </a:r>
            <a:r>
              <a:rPr lang="fi-FI" sz="2400" i="1" dirty="0" err="1"/>
              <a:t>fysical</a:t>
            </a:r>
            <a:r>
              <a:rPr lang="fi-FI" sz="2400" i="1" dirty="0"/>
              <a:t> and </a:t>
            </a:r>
            <a:r>
              <a:rPr lang="fi-FI" sz="2400" i="1" dirty="0" err="1"/>
              <a:t>psychological</a:t>
            </a:r>
            <a:r>
              <a:rPr lang="fi-FI" sz="2400" i="1" dirty="0"/>
              <a:t> </a:t>
            </a:r>
            <a:r>
              <a:rPr lang="fi-FI" sz="2400" i="1" dirty="0" err="1"/>
              <a:t>well-being</a:t>
            </a:r>
            <a:r>
              <a:rPr lang="fi-FI" sz="2400" i="1" dirty="0"/>
              <a:t>, </a:t>
            </a:r>
            <a:r>
              <a:rPr lang="fi-FI" sz="2400" i="1" dirty="0" err="1"/>
              <a:t>prison</a:t>
            </a:r>
            <a:r>
              <a:rPr lang="fi-FI" sz="2400" i="1" dirty="0"/>
              <a:t> as ”a </a:t>
            </a:r>
            <a:r>
              <a:rPr lang="fi-FI" sz="2400" i="1" dirty="0" err="1"/>
              <a:t>secure</a:t>
            </a:r>
            <a:r>
              <a:rPr lang="fi-FI" sz="2400" i="1" dirty="0"/>
              <a:t> </a:t>
            </a:r>
            <a:r>
              <a:rPr lang="fi-FI" sz="2400" i="1" dirty="0" err="1"/>
              <a:t>base</a:t>
            </a:r>
            <a:r>
              <a:rPr lang="fi-FI" sz="2400" i="1" dirty="0"/>
              <a:t> to </a:t>
            </a:r>
            <a:r>
              <a:rPr lang="fi-FI" sz="2400" i="1" dirty="0" err="1"/>
              <a:t>recover</a:t>
            </a:r>
            <a:r>
              <a:rPr lang="fi-FI" sz="2400" i="1" dirty="0"/>
              <a:t>”</a:t>
            </a:r>
          </a:p>
        </p:txBody>
      </p:sp>
    </p:spTree>
    <p:extLst>
      <p:ext uri="{BB962C8B-B14F-4D97-AF65-F5344CB8AC3E}">
        <p14:creationId xmlns:p14="http://schemas.microsoft.com/office/powerpoint/2010/main" val="133396616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”Digital </a:t>
            </a:r>
            <a:r>
              <a:rPr lang="fi-FI" dirty="0" err="1"/>
              <a:t>leap</a:t>
            </a:r>
            <a:r>
              <a:rPr lang="fi-FI" dirty="0"/>
              <a:t>” </a:t>
            </a:r>
          </a:p>
        </p:txBody>
      </p:sp>
      <p:sp>
        <p:nvSpPr>
          <p:cNvPr id="3" name="Sisällön paikkamerkki 2"/>
          <p:cNvSpPr>
            <a:spLocks noGrp="1"/>
          </p:cNvSpPr>
          <p:nvPr>
            <p:ph idx="1"/>
          </p:nvPr>
        </p:nvSpPr>
        <p:spPr/>
        <p:txBody>
          <a:bodyPr>
            <a:normAutofit/>
          </a:bodyPr>
          <a:lstStyle/>
          <a:p>
            <a:pPr marL="171450" indent="-171450">
              <a:buFont typeface="Arial" panose="020B0604020202020204" pitchFamily="34" charset="0"/>
              <a:buChar char="•"/>
            </a:pPr>
            <a:r>
              <a:rPr lang="fi-FI" sz="2400" dirty="0" err="1"/>
              <a:t>digital</a:t>
            </a:r>
            <a:r>
              <a:rPr lang="fi-FI" sz="2400" dirty="0"/>
              <a:t> </a:t>
            </a:r>
            <a:r>
              <a:rPr lang="fi-FI" sz="2400" dirty="0" err="1"/>
              <a:t>services</a:t>
            </a:r>
            <a:r>
              <a:rPr lang="fi-FI" sz="2400" dirty="0"/>
              <a:t> </a:t>
            </a:r>
            <a:r>
              <a:rPr lang="fi-FI" sz="2400" dirty="0" err="1"/>
              <a:t>are</a:t>
            </a:r>
            <a:r>
              <a:rPr lang="fi-FI" sz="2400" dirty="0"/>
              <a:t> </a:t>
            </a:r>
            <a:r>
              <a:rPr lang="fi-FI" sz="2400" dirty="0" err="1"/>
              <a:t>currently</a:t>
            </a:r>
            <a:r>
              <a:rPr lang="fi-FI" sz="2400" dirty="0"/>
              <a:t> </a:t>
            </a:r>
            <a:r>
              <a:rPr lang="fi-FI" sz="2400" dirty="0" err="1"/>
              <a:t>under</a:t>
            </a:r>
            <a:r>
              <a:rPr lang="fi-FI" sz="2400" dirty="0"/>
              <a:t> </a:t>
            </a:r>
            <a:r>
              <a:rPr lang="fi-FI" sz="2400" dirty="0" err="1"/>
              <a:t>rapid</a:t>
            </a:r>
            <a:r>
              <a:rPr lang="fi-FI" sz="2400" dirty="0"/>
              <a:t> </a:t>
            </a:r>
            <a:r>
              <a:rPr lang="fi-FI" sz="2400" dirty="0" err="1"/>
              <a:t>development</a:t>
            </a:r>
            <a:r>
              <a:rPr lang="fi-FI" sz="2400" dirty="0"/>
              <a:t> in </a:t>
            </a:r>
            <a:r>
              <a:rPr lang="fi-FI" sz="2400" dirty="0" err="1"/>
              <a:t>all</a:t>
            </a:r>
            <a:r>
              <a:rPr lang="fi-FI" sz="2400" dirty="0"/>
              <a:t> </a:t>
            </a:r>
            <a:r>
              <a:rPr lang="fi-FI" sz="2400" dirty="0" err="1"/>
              <a:t>areas</a:t>
            </a:r>
            <a:r>
              <a:rPr lang="fi-FI" sz="2400" dirty="0"/>
              <a:t> of </a:t>
            </a:r>
            <a:r>
              <a:rPr lang="fi-FI" sz="2400" dirty="0" err="1"/>
              <a:t>society</a:t>
            </a:r>
            <a:r>
              <a:rPr lang="fi-FI" sz="2400" dirty="0"/>
              <a:t> and </a:t>
            </a:r>
            <a:r>
              <a:rPr lang="fi-FI" sz="2400" dirty="0" err="1"/>
              <a:t>Criminal</a:t>
            </a:r>
            <a:r>
              <a:rPr lang="fi-FI" sz="2400" dirty="0"/>
              <a:t> </a:t>
            </a:r>
            <a:r>
              <a:rPr lang="fi-FI" sz="2400" dirty="0" err="1"/>
              <a:t>Sanctions</a:t>
            </a:r>
            <a:r>
              <a:rPr lang="fi-FI" sz="2400" dirty="0"/>
              <a:t> </a:t>
            </a:r>
            <a:r>
              <a:rPr lang="fi-FI" sz="2400" dirty="0" err="1"/>
              <a:t>Agency</a:t>
            </a:r>
            <a:r>
              <a:rPr lang="fi-FI" sz="2400" dirty="0"/>
              <a:t> </a:t>
            </a:r>
            <a:r>
              <a:rPr lang="fi-FI" sz="2400" dirty="0" err="1"/>
              <a:t>should</a:t>
            </a:r>
            <a:r>
              <a:rPr lang="fi-FI" sz="2400" dirty="0"/>
              <a:t> </a:t>
            </a:r>
            <a:r>
              <a:rPr lang="fi-FI" sz="2400" dirty="0" err="1"/>
              <a:t>follow</a:t>
            </a:r>
            <a:r>
              <a:rPr lang="fi-FI" sz="2400" dirty="0"/>
              <a:t> the </a:t>
            </a:r>
            <a:r>
              <a:rPr lang="fi-FI" sz="2400" dirty="0" err="1"/>
              <a:t>digitalization</a:t>
            </a:r>
            <a:r>
              <a:rPr lang="fi-FI" sz="2400" dirty="0"/>
              <a:t> </a:t>
            </a:r>
          </a:p>
          <a:p>
            <a:pPr marL="171450" indent="-171450">
              <a:buFont typeface="Arial" panose="020B0604020202020204" pitchFamily="34" charset="0"/>
              <a:buChar char="•"/>
            </a:pPr>
            <a:r>
              <a:rPr lang="fi-FI" sz="2400" dirty="0" err="1"/>
              <a:t>several</a:t>
            </a:r>
            <a:r>
              <a:rPr lang="fi-FI" sz="2400" dirty="0"/>
              <a:t> of </a:t>
            </a:r>
            <a:r>
              <a:rPr lang="fi-FI" sz="2400" dirty="0" err="1"/>
              <a:t>our</a:t>
            </a:r>
            <a:r>
              <a:rPr lang="fi-FI" sz="2400" dirty="0"/>
              <a:t> </a:t>
            </a:r>
            <a:r>
              <a:rPr lang="fi-FI" sz="2400" dirty="0" err="1"/>
              <a:t>most</a:t>
            </a:r>
            <a:r>
              <a:rPr lang="fi-FI" sz="2400" dirty="0"/>
              <a:t> </a:t>
            </a:r>
            <a:r>
              <a:rPr lang="fi-FI" sz="2400" dirty="0" err="1"/>
              <a:t>important</a:t>
            </a:r>
            <a:r>
              <a:rPr lang="fi-FI" sz="2400" dirty="0"/>
              <a:t> </a:t>
            </a:r>
            <a:r>
              <a:rPr lang="fi-FI" sz="2400" dirty="0" err="1"/>
              <a:t>partners</a:t>
            </a:r>
            <a:r>
              <a:rPr lang="fi-FI" sz="2400" dirty="0"/>
              <a:t> </a:t>
            </a:r>
            <a:r>
              <a:rPr lang="fi-FI" sz="2400" dirty="0" err="1"/>
              <a:t>have</a:t>
            </a:r>
            <a:r>
              <a:rPr lang="fi-FI" sz="2400" dirty="0"/>
              <a:t> </a:t>
            </a:r>
            <a:r>
              <a:rPr lang="fi-FI" sz="2400" dirty="0" err="1"/>
              <a:t>already</a:t>
            </a:r>
            <a:r>
              <a:rPr lang="fi-FI" sz="2400" dirty="0"/>
              <a:t> </a:t>
            </a:r>
            <a:r>
              <a:rPr lang="fi-FI" sz="2400" dirty="0" err="1"/>
              <a:t>their</a:t>
            </a:r>
            <a:r>
              <a:rPr lang="fi-FI" sz="2400" dirty="0"/>
              <a:t> </a:t>
            </a:r>
            <a:r>
              <a:rPr lang="fi-FI" sz="2400" dirty="0" err="1"/>
              <a:t>own</a:t>
            </a:r>
            <a:r>
              <a:rPr lang="fi-FI" sz="2400" dirty="0"/>
              <a:t> </a:t>
            </a:r>
            <a:r>
              <a:rPr lang="fi-FI" sz="2400" dirty="0" err="1"/>
              <a:t>digital</a:t>
            </a:r>
            <a:r>
              <a:rPr lang="fi-FI" sz="2400" dirty="0"/>
              <a:t> </a:t>
            </a:r>
            <a:r>
              <a:rPr lang="fi-FI" sz="2400" dirty="0" err="1"/>
              <a:t>services</a:t>
            </a:r>
            <a:r>
              <a:rPr lang="fi-FI" sz="2400" dirty="0"/>
              <a:t> (social and </a:t>
            </a:r>
            <a:r>
              <a:rPr lang="fi-FI" sz="2400" dirty="0" err="1"/>
              <a:t>health</a:t>
            </a:r>
            <a:r>
              <a:rPr lang="fi-FI" sz="2400" dirty="0"/>
              <a:t> </a:t>
            </a:r>
            <a:r>
              <a:rPr lang="fi-FI" sz="2400" dirty="0" err="1"/>
              <a:t>care</a:t>
            </a:r>
            <a:r>
              <a:rPr lang="fi-FI" sz="2400" dirty="0"/>
              <a:t> </a:t>
            </a:r>
            <a:r>
              <a:rPr lang="fi-FI" sz="2400" dirty="0" err="1"/>
              <a:t>services</a:t>
            </a:r>
            <a:r>
              <a:rPr lang="fi-FI" sz="2400" dirty="0"/>
              <a:t>, </a:t>
            </a:r>
            <a:r>
              <a:rPr lang="fi-FI" sz="2400" dirty="0" err="1"/>
              <a:t>NGO’s</a:t>
            </a:r>
            <a:r>
              <a:rPr lang="fi-FI" sz="2400" dirty="0"/>
              <a:t> etc.)</a:t>
            </a:r>
          </a:p>
          <a:p>
            <a:pPr marL="171450" indent="-171450">
              <a:buFont typeface="Arial" panose="020B0604020202020204" pitchFamily="34" charset="0"/>
              <a:buChar char="•"/>
            </a:pPr>
            <a:r>
              <a:rPr lang="fi-FI" sz="2400" dirty="0" err="1"/>
              <a:t>lack</a:t>
            </a:r>
            <a:r>
              <a:rPr lang="fi-FI" sz="2400" dirty="0"/>
              <a:t> of </a:t>
            </a:r>
            <a:r>
              <a:rPr lang="fi-FI" sz="2400" dirty="0" err="1"/>
              <a:t>digital</a:t>
            </a:r>
            <a:r>
              <a:rPr lang="fi-FI" sz="2400" dirty="0"/>
              <a:t> </a:t>
            </a:r>
            <a:r>
              <a:rPr lang="fi-FI" sz="2400" dirty="0" err="1"/>
              <a:t>skills</a:t>
            </a:r>
            <a:r>
              <a:rPr lang="fi-FI" sz="2400" dirty="0"/>
              <a:t> is </a:t>
            </a:r>
            <a:r>
              <a:rPr lang="fi-FI" sz="2400" dirty="0" err="1"/>
              <a:t>risk</a:t>
            </a:r>
            <a:r>
              <a:rPr lang="fi-FI" sz="2400" dirty="0"/>
              <a:t> to </a:t>
            </a:r>
            <a:r>
              <a:rPr lang="fi-FI" sz="2400" dirty="0" err="1"/>
              <a:t>marginalization</a:t>
            </a:r>
            <a:r>
              <a:rPr lang="fi-FI" sz="2400" dirty="0"/>
              <a:t> </a:t>
            </a:r>
          </a:p>
          <a:p>
            <a:pPr marL="171450" indent="-171450">
              <a:buFont typeface="Arial" panose="020B0604020202020204" pitchFamily="34" charset="0"/>
              <a:buChar char="•"/>
            </a:pPr>
            <a:r>
              <a:rPr lang="fi-FI" sz="2400" i="1" dirty="0" err="1"/>
              <a:t>normality</a:t>
            </a:r>
            <a:r>
              <a:rPr lang="fi-FI" sz="2400" i="1" dirty="0"/>
              <a:t> </a:t>
            </a:r>
            <a:r>
              <a:rPr lang="fi-FI" sz="2400" i="1" dirty="0" err="1"/>
              <a:t>principle</a:t>
            </a:r>
            <a:r>
              <a:rPr lang="fi-FI" sz="2400" i="1" dirty="0"/>
              <a:t> = </a:t>
            </a:r>
            <a:r>
              <a:rPr lang="fi-FI" sz="2400" i="1" dirty="0" err="1"/>
              <a:t>all</a:t>
            </a:r>
            <a:r>
              <a:rPr lang="fi-FI" sz="2400" i="1" dirty="0"/>
              <a:t> </a:t>
            </a:r>
            <a:r>
              <a:rPr lang="fi-FI" sz="2400" i="1" dirty="0" err="1"/>
              <a:t>services</a:t>
            </a:r>
            <a:r>
              <a:rPr lang="fi-FI" sz="2400" i="1" dirty="0"/>
              <a:t> </a:t>
            </a:r>
            <a:r>
              <a:rPr lang="fi-FI" sz="2400" i="1" dirty="0" err="1"/>
              <a:t>should</a:t>
            </a:r>
            <a:r>
              <a:rPr lang="fi-FI" sz="2400" i="1" dirty="0"/>
              <a:t> </a:t>
            </a:r>
            <a:r>
              <a:rPr lang="fi-FI" sz="2400" i="1" dirty="0" err="1"/>
              <a:t>be</a:t>
            </a:r>
            <a:r>
              <a:rPr lang="fi-FI" sz="2400" i="1" dirty="0"/>
              <a:t> </a:t>
            </a:r>
            <a:r>
              <a:rPr lang="fi-FI" sz="2400" i="1" dirty="0" err="1"/>
              <a:t>available</a:t>
            </a:r>
            <a:r>
              <a:rPr lang="fi-FI" sz="2400" i="1" dirty="0"/>
              <a:t> for </a:t>
            </a:r>
            <a:r>
              <a:rPr lang="fi-FI" sz="2400" i="1" dirty="0" err="1"/>
              <a:t>everyone</a:t>
            </a:r>
            <a:r>
              <a:rPr lang="fi-FI" sz="2400" i="1" dirty="0"/>
              <a:t> </a:t>
            </a:r>
            <a:r>
              <a:rPr lang="fi-FI" sz="2400" i="1" dirty="0" err="1"/>
              <a:t>including</a:t>
            </a:r>
            <a:r>
              <a:rPr lang="fi-FI" sz="2400" i="1" dirty="0"/>
              <a:t> </a:t>
            </a:r>
            <a:r>
              <a:rPr lang="fi-FI" sz="2400" i="1" dirty="0" err="1"/>
              <a:t>prisoners</a:t>
            </a:r>
            <a:r>
              <a:rPr lang="fi-FI" sz="2400" i="1" dirty="0"/>
              <a:t> </a:t>
            </a:r>
          </a:p>
          <a:p>
            <a:pPr marL="171450" indent="-171450">
              <a:buFont typeface="Arial" panose="020B0604020202020204" pitchFamily="34" charset="0"/>
              <a:buChar char="•"/>
            </a:pPr>
            <a:r>
              <a:rPr lang="fi-FI" sz="2400" dirty="0" err="1"/>
              <a:t>need</a:t>
            </a:r>
            <a:r>
              <a:rPr lang="fi-FI" sz="2400" dirty="0"/>
              <a:t> for </a:t>
            </a:r>
            <a:r>
              <a:rPr lang="fi-FI" sz="2400" dirty="0" err="1"/>
              <a:t>training</a:t>
            </a:r>
            <a:r>
              <a:rPr lang="fi-FI" sz="2400" dirty="0"/>
              <a:t> for </a:t>
            </a:r>
            <a:r>
              <a:rPr lang="fi-FI" sz="2400" dirty="0" err="1"/>
              <a:t>both</a:t>
            </a:r>
            <a:r>
              <a:rPr lang="fi-FI" sz="2400" dirty="0"/>
              <a:t> </a:t>
            </a:r>
            <a:r>
              <a:rPr lang="fi-FI" sz="2400" dirty="0" err="1"/>
              <a:t>staff</a:t>
            </a:r>
            <a:r>
              <a:rPr lang="fi-FI" sz="2400" dirty="0"/>
              <a:t> and </a:t>
            </a:r>
            <a:r>
              <a:rPr lang="fi-FI" sz="2400" dirty="0" err="1"/>
              <a:t>prisoners</a:t>
            </a:r>
            <a:endParaRPr lang="fi-FI" sz="2400" i="1" dirty="0"/>
          </a:p>
          <a:p>
            <a:pPr marL="171450" indent="-171450">
              <a:buFont typeface="Arial" panose="020B0604020202020204" pitchFamily="34" charset="0"/>
              <a:buChar char="•"/>
            </a:pPr>
            <a:r>
              <a:rPr lang="fi-FI" sz="2400" dirty="0" err="1"/>
              <a:t>future</a:t>
            </a:r>
            <a:r>
              <a:rPr lang="fi-FI" sz="2400" dirty="0"/>
              <a:t>: </a:t>
            </a:r>
            <a:r>
              <a:rPr lang="fi-FI" sz="2400" dirty="0" err="1"/>
              <a:t>all</a:t>
            </a:r>
            <a:r>
              <a:rPr lang="fi-FI" sz="2400" dirty="0"/>
              <a:t> </a:t>
            </a:r>
            <a:r>
              <a:rPr lang="fi-FI" sz="2400" dirty="0" err="1"/>
              <a:t>our</a:t>
            </a:r>
            <a:r>
              <a:rPr lang="fi-FI" sz="2400" dirty="0"/>
              <a:t> </a:t>
            </a:r>
            <a:r>
              <a:rPr lang="fi-FI" sz="2400" dirty="0" err="1"/>
              <a:t>prisons</a:t>
            </a:r>
            <a:r>
              <a:rPr lang="fi-FI" sz="2400" dirty="0"/>
              <a:t> </a:t>
            </a:r>
            <a:r>
              <a:rPr lang="fi-FI" sz="2400" dirty="0" err="1"/>
              <a:t>are</a:t>
            </a:r>
            <a:r>
              <a:rPr lang="fi-FI" sz="2400" dirty="0"/>
              <a:t> </a:t>
            </a:r>
            <a:r>
              <a:rPr lang="fi-FI" sz="2400" dirty="0" err="1"/>
              <a:t>smart</a:t>
            </a:r>
            <a:r>
              <a:rPr lang="fi-FI" sz="2400" dirty="0"/>
              <a:t> </a:t>
            </a:r>
            <a:r>
              <a:rPr lang="fi-FI" sz="2400" dirty="0" err="1"/>
              <a:t>prisons</a:t>
            </a:r>
            <a:r>
              <a:rPr lang="fi-FI" sz="2400" dirty="0"/>
              <a:t>!?</a:t>
            </a:r>
          </a:p>
          <a:p>
            <a:pPr marL="171450" indent="-171450">
              <a:buFont typeface="Arial" panose="020B0604020202020204" pitchFamily="34" charset="0"/>
              <a:buChar char="•"/>
            </a:pPr>
            <a:endParaRPr lang="fi-FI" sz="2400" i="1" dirty="0"/>
          </a:p>
          <a:p>
            <a:endParaRPr lang="fi-FI" dirty="0"/>
          </a:p>
        </p:txBody>
      </p:sp>
    </p:spTree>
    <p:extLst>
      <p:ext uri="{BB962C8B-B14F-4D97-AF65-F5344CB8AC3E}">
        <p14:creationId xmlns:p14="http://schemas.microsoft.com/office/powerpoint/2010/main" val="52300453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Smart</a:t>
            </a:r>
            <a:r>
              <a:rPr lang="fi-FI" dirty="0"/>
              <a:t> </a:t>
            </a:r>
            <a:r>
              <a:rPr lang="fi-FI" dirty="0" err="1"/>
              <a:t>Prison</a:t>
            </a:r>
            <a:r>
              <a:rPr lang="fi-FI" dirty="0"/>
              <a:t> 2020 (Hämeenlinna)</a:t>
            </a:r>
          </a:p>
        </p:txBody>
      </p:sp>
      <p:sp>
        <p:nvSpPr>
          <p:cNvPr id="3" name="Sisällön paikkamerkki 2"/>
          <p:cNvSpPr>
            <a:spLocks noGrp="1"/>
          </p:cNvSpPr>
          <p:nvPr>
            <p:ph idx="1"/>
          </p:nvPr>
        </p:nvSpPr>
        <p:spPr/>
        <p:txBody>
          <a:bodyPr/>
          <a:lstStyle/>
          <a:p>
            <a:pPr marL="171450" indent="-171450">
              <a:buFont typeface="Arial" panose="020B0604020202020204" pitchFamily="34" charset="0"/>
              <a:buChar char="•"/>
            </a:pPr>
            <a:r>
              <a:rPr lang="fi-FI" sz="2400" i="1" dirty="0"/>
              <a:t>100 </a:t>
            </a:r>
            <a:r>
              <a:rPr lang="fi-FI" sz="2400" i="1" dirty="0" err="1"/>
              <a:t>devices</a:t>
            </a:r>
            <a:r>
              <a:rPr lang="fi-FI" sz="2400" i="1" dirty="0"/>
              <a:t> </a:t>
            </a:r>
            <a:r>
              <a:rPr lang="fi-FI" sz="2400" dirty="0"/>
              <a:t>(</a:t>
            </a:r>
            <a:r>
              <a:rPr lang="fi-FI" sz="2400" dirty="0" err="1"/>
              <a:t>tablet</a:t>
            </a:r>
            <a:r>
              <a:rPr lang="fi-FI" sz="2400" dirty="0"/>
              <a:t>, desktop, </a:t>
            </a:r>
            <a:r>
              <a:rPr lang="fi-FI" sz="2400" dirty="0" err="1"/>
              <a:t>laptop</a:t>
            </a:r>
            <a:r>
              <a:rPr lang="fi-FI" sz="2400" dirty="0"/>
              <a:t>…?)</a:t>
            </a:r>
          </a:p>
          <a:p>
            <a:pPr marL="171450" indent="-171450">
              <a:buFont typeface="Arial" panose="020B0604020202020204" pitchFamily="34" charset="0"/>
              <a:buChar char="•"/>
            </a:pPr>
            <a:r>
              <a:rPr lang="fi-FI" sz="2400" i="1" dirty="0"/>
              <a:t>intranet</a:t>
            </a:r>
            <a:r>
              <a:rPr lang="fi-FI" sz="2400" dirty="0"/>
              <a:t> (”</a:t>
            </a:r>
            <a:r>
              <a:rPr lang="fi-FI" sz="2400" dirty="0" err="1"/>
              <a:t>prison</a:t>
            </a:r>
            <a:r>
              <a:rPr lang="fi-FI" sz="2400" dirty="0"/>
              <a:t> </a:t>
            </a:r>
            <a:r>
              <a:rPr lang="fi-FI" sz="2400" dirty="0" err="1"/>
              <a:t>cloud</a:t>
            </a:r>
            <a:r>
              <a:rPr lang="fi-FI" sz="2400" dirty="0"/>
              <a:t>”) </a:t>
            </a:r>
          </a:p>
          <a:p>
            <a:pPr marL="171450" indent="-171450">
              <a:buFont typeface="Arial" panose="020B0604020202020204" pitchFamily="34" charset="0"/>
              <a:buChar char="•"/>
            </a:pPr>
            <a:r>
              <a:rPr lang="fi-FI" sz="2400" i="1" dirty="0"/>
              <a:t>internet (white </a:t>
            </a:r>
            <a:r>
              <a:rPr lang="fi-FI" sz="2400" i="1" dirty="0" err="1"/>
              <a:t>list</a:t>
            </a:r>
            <a:r>
              <a:rPr lang="fi-FI" sz="2400" i="1" dirty="0"/>
              <a:t>)</a:t>
            </a:r>
          </a:p>
          <a:p>
            <a:pPr marL="171450" indent="-171450">
              <a:buFont typeface="Arial" panose="020B0604020202020204" pitchFamily="34" charset="0"/>
              <a:buChar char="•"/>
            </a:pPr>
            <a:r>
              <a:rPr lang="fi-FI" sz="2400" dirty="0"/>
              <a:t>social, </a:t>
            </a:r>
            <a:r>
              <a:rPr lang="fi-FI" sz="2400" dirty="0" err="1"/>
              <a:t>educational</a:t>
            </a:r>
            <a:r>
              <a:rPr lang="fi-FI" sz="2400" dirty="0"/>
              <a:t> and </a:t>
            </a:r>
            <a:r>
              <a:rPr lang="fi-FI" sz="2400" dirty="0" err="1"/>
              <a:t>other</a:t>
            </a:r>
            <a:r>
              <a:rPr lang="fi-FI" sz="2400" dirty="0"/>
              <a:t> </a:t>
            </a:r>
            <a:r>
              <a:rPr lang="fi-FI" sz="2400" dirty="0" err="1"/>
              <a:t>rehabilitative</a:t>
            </a:r>
            <a:r>
              <a:rPr lang="fi-FI" sz="2400" dirty="0"/>
              <a:t> </a:t>
            </a:r>
            <a:r>
              <a:rPr lang="fi-FI" sz="2400" dirty="0" err="1"/>
              <a:t>services</a:t>
            </a:r>
            <a:r>
              <a:rPr lang="fi-FI" sz="2400" dirty="0"/>
              <a:t> to </a:t>
            </a:r>
            <a:r>
              <a:rPr lang="fi-FI" sz="2400" dirty="0" err="1"/>
              <a:t>be</a:t>
            </a:r>
            <a:r>
              <a:rPr lang="fi-FI" sz="2400" dirty="0"/>
              <a:t> </a:t>
            </a:r>
            <a:r>
              <a:rPr lang="fi-FI" sz="2400" dirty="0" err="1"/>
              <a:t>used</a:t>
            </a:r>
            <a:r>
              <a:rPr lang="fi-FI" sz="2400" dirty="0"/>
              <a:t> via </a:t>
            </a:r>
            <a:r>
              <a:rPr lang="fi-FI" sz="2400" dirty="0" err="1"/>
              <a:t>both</a:t>
            </a:r>
            <a:r>
              <a:rPr lang="fi-FI" sz="2400" dirty="0"/>
              <a:t> intranet and internet </a:t>
            </a:r>
          </a:p>
          <a:p>
            <a:pPr marL="171450" indent="-171450">
              <a:buFont typeface="Arial" panose="020B0604020202020204" pitchFamily="34" charset="0"/>
              <a:buChar char="•"/>
            </a:pPr>
            <a:r>
              <a:rPr lang="fi-FI" sz="2400" dirty="0"/>
              <a:t>an </a:t>
            </a:r>
            <a:r>
              <a:rPr lang="fi-FI" sz="2400" dirty="0" err="1"/>
              <a:t>array</a:t>
            </a:r>
            <a:r>
              <a:rPr lang="fi-FI" sz="2400" dirty="0"/>
              <a:t> of </a:t>
            </a:r>
            <a:r>
              <a:rPr lang="fi-FI" sz="2400" dirty="0" err="1"/>
              <a:t>digital</a:t>
            </a:r>
            <a:r>
              <a:rPr lang="fi-FI" sz="2400" dirty="0"/>
              <a:t> </a:t>
            </a:r>
            <a:r>
              <a:rPr lang="fi-FI" sz="2400" dirty="0" err="1"/>
              <a:t>services</a:t>
            </a:r>
            <a:r>
              <a:rPr lang="fi-FI" sz="2400" dirty="0"/>
              <a:t> </a:t>
            </a:r>
            <a:r>
              <a:rPr lang="fi-FI" sz="2400" dirty="0" err="1"/>
              <a:t>covering</a:t>
            </a:r>
            <a:r>
              <a:rPr lang="fi-FI" sz="2400" dirty="0"/>
              <a:t> </a:t>
            </a:r>
            <a:r>
              <a:rPr lang="fi-FI" sz="2400" dirty="0" err="1"/>
              <a:t>all</a:t>
            </a:r>
            <a:r>
              <a:rPr lang="fi-FI" sz="2400" dirty="0"/>
              <a:t> </a:t>
            </a:r>
            <a:r>
              <a:rPr lang="fi-FI" sz="2400" dirty="0" err="1"/>
              <a:t>basic</a:t>
            </a:r>
            <a:r>
              <a:rPr lang="fi-FI" sz="2400" dirty="0"/>
              <a:t> </a:t>
            </a:r>
            <a:r>
              <a:rPr lang="fi-FI" sz="2400" dirty="0" err="1"/>
              <a:t>criminological</a:t>
            </a:r>
            <a:r>
              <a:rPr lang="fi-FI" sz="2400" dirty="0"/>
              <a:t> </a:t>
            </a:r>
            <a:r>
              <a:rPr lang="fi-FI" sz="2400" dirty="0" err="1"/>
              <a:t>needs</a:t>
            </a:r>
            <a:endParaRPr lang="fi-FI" sz="2400" dirty="0"/>
          </a:p>
          <a:p>
            <a:pPr marL="171450" indent="-171450">
              <a:buFont typeface="Arial" panose="020B0604020202020204" pitchFamily="34" charset="0"/>
              <a:buChar char="•"/>
            </a:pPr>
            <a:r>
              <a:rPr lang="fi-FI" sz="2400" dirty="0" err="1"/>
              <a:t>digitally</a:t>
            </a:r>
            <a:r>
              <a:rPr lang="fi-FI" sz="2400" dirty="0"/>
              <a:t> </a:t>
            </a:r>
            <a:r>
              <a:rPr lang="fi-FI" sz="2400" dirty="0" err="1"/>
              <a:t>skilled</a:t>
            </a:r>
            <a:r>
              <a:rPr lang="fi-FI" sz="2400" dirty="0"/>
              <a:t> </a:t>
            </a:r>
            <a:r>
              <a:rPr lang="fi-FI" sz="2400" dirty="0" err="1"/>
              <a:t>staff</a:t>
            </a:r>
            <a:r>
              <a:rPr lang="fi-FI" sz="2400" dirty="0"/>
              <a:t> and </a:t>
            </a:r>
            <a:r>
              <a:rPr lang="fi-FI" sz="2400" dirty="0" err="1"/>
              <a:t>prisoners</a:t>
            </a:r>
            <a:endParaRPr lang="fi-FI" sz="2400" dirty="0"/>
          </a:p>
          <a:p>
            <a:pPr marL="171450" indent="-171450">
              <a:buFont typeface="Arial" panose="020B0604020202020204" pitchFamily="34" charset="0"/>
              <a:buChar char="•"/>
            </a:pPr>
            <a:endParaRPr lang="fi-FI" sz="2400" dirty="0"/>
          </a:p>
        </p:txBody>
      </p:sp>
    </p:spTree>
    <p:extLst>
      <p:ext uri="{BB962C8B-B14F-4D97-AF65-F5344CB8AC3E}">
        <p14:creationId xmlns:p14="http://schemas.microsoft.com/office/powerpoint/2010/main" val="98559522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67408" y="188386"/>
            <a:ext cx="10441160" cy="749028"/>
          </a:xfrm>
        </p:spPr>
        <p:txBody>
          <a:bodyPr/>
          <a:lstStyle/>
          <a:p>
            <a:r>
              <a:rPr lang="en-GB" sz="2400" dirty="0">
                <a:solidFill>
                  <a:srgbClr val="454545"/>
                </a:solidFill>
                <a:latin typeface="News Gothic MT"/>
              </a:rPr>
              <a:t>SERVICE MAP – effective services for all client segments</a:t>
            </a:r>
          </a:p>
        </p:txBody>
      </p:sp>
      <p:graphicFrame>
        <p:nvGraphicFramePr>
          <p:cNvPr id="3" name="Sisällön paikkamerkki 5"/>
          <p:cNvGraphicFramePr/>
          <p:nvPr>
            <p:extLst>
              <p:ext uri="{D42A27DB-BD31-4B8C-83A1-F6EECF244321}">
                <p14:modId xmlns:p14="http://schemas.microsoft.com/office/powerpoint/2010/main" val="3404907919"/>
              </p:ext>
            </p:extLst>
          </p:nvPr>
        </p:nvGraphicFramePr>
        <p:xfrm>
          <a:off x="1666962" y="1340768"/>
          <a:ext cx="8923180" cy="853440"/>
        </p:xfrm>
        <a:graphic>
          <a:graphicData uri="http://schemas.openxmlformats.org/drawingml/2006/table">
            <a:tbl>
              <a:tblPr firstRow="1" bandRow="1">
                <a:tableStyleId>{5C22544A-7EE6-4342-B048-85BDC9FD1C3A}</a:tableStyleId>
              </a:tblPr>
              <a:tblGrid>
                <a:gridCol w="1274740">
                  <a:extLst>
                    <a:ext uri="{9D8B030D-6E8A-4147-A177-3AD203B41FA5}">
                      <a16:colId xmlns:a16="http://schemas.microsoft.com/office/drawing/2014/main" xmlns="" val="20000"/>
                    </a:ext>
                  </a:extLst>
                </a:gridCol>
                <a:gridCol w="1274740">
                  <a:extLst>
                    <a:ext uri="{9D8B030D-6E8A-4147-A177-3AD203B41FA5}">
                      <a16:colId xmlns:a16="http://schemas.microsoft.com/office/drawing/2014/main" xmlns="" val="20001"/>
                    </a:ext>
                  </a:extLst>
                </a:gridCol>
                <a:gridCol w="1274740">
                  <a:extLst>
                    <a:ext uri="{9D8B030D-6E8A-4147-A177-3AD203B41FA5}">
                      <a16:colId xmlns:a16="http://schemas.microsoft.com/office/drawing/2014/main" xmlns="" val="20002"/>
                    </a:ext>
                  </a:extLst>
                </a:gridCol>
                <a:gridCol w="1274740">
                  <a:extLst>
                    <a:ext uri="{9D8B030D-6E8A-4147-A177-3AD203B41FA5}">
                      <a16:colId xmlns:a16="http://schemas.microsoft.com/office/drawing/2014/main" xmlns="" val="20003"/>
                    </a:ext>
                  </a:extLst>
                </a:gridCol>
                <a:gridCol w="1274740">
                  <a:extLst>
                    <a:ext uri="{9D8B030D-6E8A-4147-A177-3AD203B41FA5}">
                      <a16:colId xmlns:a16="http://schemas.microsoft.com/office/drawing/2014/main" xmlns="" val="20004"/>
                    </a:ext>
                  </a:extLst>
                </a:gridCol>
                <a:gridCol w="1274740">
                  <a:extLst>
                    <a:ext uri="{9D8B030D-6E8A-4147-A177-3AD203B41FA5}">
                      <a16:colId xmlns:a16="http://schemas.microsoft.com/office/drawing/2014/main" xmlns="" val="20005"/>
                    </a:ext>
                  </a:extLst>
                </a:gridCol>
                <a:gridCol w="1274740">
                  <a:extLst>
                    <a:ext uri="{9D8B030D-6E8A-4147-A177-3AD203B41FA5}">
                      <a16:colId xmlns:a16="http://schemas.microsoft.com/office/drawing/2014/main" xmlns="" val="20006"/>
                    </a:ext>
                  </a:extLst>
                </a:gridCol>
              </a:tblGrid>
              <a:tr h="670560">
                <a:tc>
                  <a:txBody>
                    <a:bodyPr/>
                    <a:lstStyle/>
                    <a:p>
                      <a:pPr marL="0" marR="0" indent="0" algn="ctr" defTabSz="457096" rtl="0" eaLnBrk="1" fontAlgn="auto" latinLnBrk="0" hangingPunct="1">
                        <a:lnSpc>
                          <a:spcPct val="100000"/>
                        </a:lnSpc>
                        <a:spcBef>
                          <a:spcPct val="0"/>
                        </a:spcBef>
                        <a:spcAft>
                          <a:spcPct val="0"/>
                        </a:spcAft>
                        <a:buClrTx/>
                        <a:buSzTx/>
                        <a:buFontTx/>
                        <a:buNone/>
                        <a:defRPr/>
                      </a:pPr>
                      <a:r>
                        <a:rPr lang="en-GB" sz="1200" b="1" i="0" u="none" strike="noStrike" cap="none" baseline="0" dirty="0">
                          <a:solidFill>
                            <a:srgbClr val="454545"/>
                          </a:solidFill>
                          <a:uFillTx/>
                          <a:latin typeface="News Gothic MT"/>
                        </a:rPr>
                        <a:t>Substance abuse and addictions</a:t>
                      </a:r>
                    </a:p>
                  </a:txBody>
                  <a:tcPr marT="60960" marB="60960">
                    <a:noFill/>
                  </a:tcPr>
                </a:tc>
                <a:tc>
                  <a:txBody>
                    <a:bodyPr/>
                    <a:lstStyle/>
                    <a:p>
                      <a:pPr algn="ctr"/>
                      <a:r>
                        <a:rPr lang="en-GB" sz="1200" b="1" i="0" u="none" strike="noStrike" cap="none" baseline="0" dirty="0">
                          <a:solidFill>
                            <a:srgbClr val="454545"/>
                          </a:solidFill>
                          <a:uFillTx/>
                          <a:latin typeface="News Gothic MT"/>
                        </a:rPr>
                        <a:t>Values, attitudes and actions</a:t>
                      </a:r>
                    </a:p>
                  </a:txBody>
                  <a:tcPr marT="60960" marB="60960">
                    <a:noFill/>
                  </a:tcPr>
                </a:tc>
                <a:tc>
                  <a:txBody>
                    <a:bodyPr/>
                    <a:lstStyle/>
                    <a:p>
                      <a:pPr algn="ctr"/>
                      <a:r>
                        <a:rPr lang="en-GB" sz="1200" b="1" i="0" u="none" strike="noStrike" cap="none" baseline="0" dirty="0">
                          <a:solidFill>
                            <a:srgbClr val="454545"/>
                          </a:solidFill>
                          <a:uFillTx/>
                          <a:latin typeface="News Gothic MT"/>
                        </a:rPr>
                        <a:t>Everyday life skills</a:t>
                      </a:r>
                    </a:p>
                  </a:txBody>
                  <a:tcPr marT="60960" marB="60960">
                    <a:noFill/>
                  </a:tcPr>
                </a:tc>
                <a:tc>
                  <a:txBody>
                    <a:bodyPr/>
                    <a:lstStyle/>
                    <a:p>
                      <a:pPr algn="ctr"/>
                      <a:r>
                        <a:rPr lang="en-GB" sz="1200" b="1" i="0" u="none" strike="noStrike" cap="none" baseline="0" dirty="0">
                          <a:solidFill>
                            <a:srgbClr val="454545"/>
                          </a:solidFill>
                          <a:uFillTx/>
                          <a:latin typeface="News Gothic MT"/>
                        </a:rPr>
                        <a:t>Education and professional skills</a:t>
                      </a:r>
                    </a:p>
                  </a:txBody>
                  <a:tcPr marT="60960" marB="60960">
                    <a:noFill/>
                  </a:tcPr>
                </a:tc>
                <a:tc>
                  <a:txBody>
                    <a:bodyPr/>
                    <a:lstStyle/>
                    <a:p>
                      <a:pPr algn="ctr"/>
                      <a:r>
                        <a:rPr lang="en-GB" sz="1200" b="1" i="0" u="none" strike="noStrike" cap="none" baseline="0" dirty="0">
                          <a:solidFill>
                            <a:srgbClr val="454545"/>
                          </a:solidFill>
                          <a:uFillTx/>
                          <a:latin typeface="News Gothic MT"/>
                        </a:rPr>
                        <a:t>Health and well-being</a:t>
                      </a:r>
                    </a:p>
                  </a:txBody>
                  <a:tcPr marT="60960" marB="60960">
                    <a:noFill/>
                  </a:tcPr>
                </a:tc>
                <a:tc>
                  <a:txBody>
                    <a:bodyPr/>
                    <a:lstStyle/>
                    <a:p>
                      <a:pPr algn="ctr"/>
                      <a:r>
                        <a:rPr lang="en-GB" sz="1200" b="1" i="0" u="none" strike="noStrike" cap="none" baseline="0" dirty="0">
                          <a:solidFill>
                            <a:srgbClr val="454545"/>
                          </a:solidFill>
                          <a:uFillTx/>
                          <a:latin typeface="News Gothic MT"/>
                        </a:rPr>
                        <a:t>Children, parenting and social relations</a:t>
                      </a:r>
                    </a:p>
                  </a:txBody>
                  <a:tcPr marT="60960" marB="60960">
                    <a:noFill/>
                  </a:tcPr>
                </a:tc>
                <a:tc>
                  <a:txBody>
                    <a:bodyPr/>
                    <a:lstStyle/>
                    <a:p>
                      <a:pPr algn="ctr"/>
                      <a:r>
                        <a:rPr lang="en-GB" sz="1200" b="1" i="0" u="none" strike="noStrike" cap="none" baseline="0" dirty="0">
                          <a:solidFill>
                            <a:srgbClr val="454545"/>
                          </a:solidFill>
                          <a:uFillTx/>
                          <a:latin typeface="News Gothic MT"/>
                        </a:rPr>
                        <a:t>Integration into society and living without crime</a:t>
                      </a:r>
                    </a:p>
                  </a:txBody>
                  <a:tcPr marT="60960" marB="60960">
                    <a:noFill/>
                  </a:tcPr>
                </a:tc>
                <a:extLst>
                  <a:ext uri="{0D108BD9-81ED-4DB2-BD59-A6C34878D82A}">
                    <a16:rowId xmlns:a16="http://schemas.microsoft.com/office/drawing/2014/main" xmlns="" val="10000"/>
                  </a:ext>
                </a:extLst>
              </a:tr>
            </a:tbl>
          </a:graphicData>
        </a:graphic>
      </p:graphicFrame>
      <p:pic>
        <p:nvPicPr>
          <p:cNvPr id="4" name="Picture 2" descr="avain-0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9531" y="764704"/>
            <a:ext cx="424435" cy="637796"/>
          </a:xfrm>
          <a:prstGeom prst="rect">
            <a:avLst/>
          </a:prstGeom>
        </p:spPr>
      </p:pic>
      <p:pic>
        <p:nvPicPr>
          <p:cNvPr id="5" name="Picture 2" descr="avain-0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64075" y="806318"/>
            <a:ext cx="424435" cy="637796"/>
          </a:xfrm>
          <a:prstGeom prst="rect">
            <a:avLst/>
          </a:prstGeom>
        </p:spPr>
      </p:pic>
      <p:pic>
        <p:nvPicPr>
          <p:cNvPr id="6" name="Picture 2" descr="avain-07.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03280" y="764704"/>
            <a:ext cx="424435" cy="637796"/>
          </a:xfrm>
          <a:prstGeom prst="rect">
            <a:avLst/>
          </a:prstGeom>
        </p:spPr>
      </p:pic>
      <p:pic>
        <p:nvPicPr>
          <p:cNvPr id="7" name="Picture 2" descr="avain-08.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58114" y="764704"/>
            <a:ext cx="424435" cy="637796"/>
          </a:xfrm>
          <a:prstGeom prst="rect">
            <a:avLst/>
          </a:prstGeom>
        </p:spPr>
      </p:pic>
      <p:pic>
        <p:nvPicPr>
          <p:cNvPr id="8" name="Picture 2" descr="avain-09.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37689" y="806318"/>
            <a:ext cx="424435" cy="637796"/>
          </a:xfrm>
          <a:prstGeom prst="rect">
            <a:avLst/>
          </a:prstGeom>
        </p:spPr>
      </p:pic>
      <p:pic>
        <p:nvPicPr>
          <p:cNvPr id="9" name="Picture 2" descr="avain-11.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431517" y="758237"/>
            <a:ext cx="424435" cy="637796"/>
          </a:xfrm>
          <a:prstGeom prst="rect">
            <a:avLst/>
          </a:prstGeom>
        </p:spPr>
      </p:pic>
      <p:pic>
        <p:nvPicPr>
          <p:cNvPr id="10" name="Picture 2" descr="avain-12.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780174" y="764704"/>
            <a:ext cx="424435" cy="637796"/>
          </a:xfrm>
          <a:prstGeom prst="rect">
            <a:avLst/>
          </a:prstGeom>
        </p:spPr>
      </p:pic>
      <p:sp>
        <p:nvSpPr>
          <p:cNvPr id="74" name="Suorakulmio 73"/>
          <p:cNvSpPr/>
          <p:nvPr/>
        </p:nvSpPr>
        <p:spPr>
          <a:xfrm>
            <a:off x="1666961" y="2132856"/>
            <a:ext cx="1147683" cy="3528392"/>
          </a:xfrm>
          <a:prstGeom prst="rect">
            <a:avLst/>
          </a:prstGeom>
          <a:solidFill>
            <a:schemeClr val="bg1"/>
          </a:solidFill>
          <a:ln w="25400" cmpd="dbl">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fi-FI" sz="700" b="1" dirty="0">
              <a:solidFill>
                <a:schemeClr val="tx1"/>
              </a:solidFill>
            </a:endParaRPr>
          </a:p>
          <a:p>
            <a:r>
              <a:rPr lang="en-GB" sz="700" b="1" dirty="0">
                <a:solidFill>
                  <a:srgbClr val="454545"/>
                </a:solidFill>
                <a:latin typeface="News Gothic MT"/>
              </a:rPr>
              <a:t>Hygiene education for addicts </a:t>
            </a:r>
          </a:p>
          <a:p>
            <a:endParaRPr lang="fi-FI" sz="700" b="1" dirty="0">
              <a:solidFill>
                <a:schemeClr val="tx1"/>
              </a:solidFill>
            </a:endParaRPr>
          </a:p>
          <a:p>
            <a:r>
              <a:rPr lang="en-GB" sz="700" b="1" dirty="0">
                <a:solidFill>
                  <a:srgbClr val="454545"/>
                </a:solidFill>
                <a:latin typeface="News Gothic MT"/>
              </a:rPr>
              <a:t>Mentors with personal experience</a:t>
            </a:r>
          </a:p>
          <a:p>
            <a:endParaRPr lang="fi-FI" sz="700" b="1" dirty="0">
              <a:solidFill>
                <a:schemeClr val="tx1"/>
              </a:solidFill>
            </a:endParaRPr>
          </a:p>
          <a:p>
            <a:r>
              <a:rPr lang="en-GB" sz="700" b="1" dirty="0">
                <a:solidFill>
                  <a:srgbClr val="454545"/>
                </a:solidFill>
                <a:latin typeface="News Gothic MT"/>
              </a:rPr>
              <a:t>Service continuums</a:t>
            </a:r>
          </a:p>
          <a:p>
            <a:endParaRPr lang="fi-FI" sz="700" b="1" dirty="0">
              <a:solidFill>
                <a:schemeClr val="tx1"/>
              </a:solidFill>
            </a:endParaRPr>
          </a:p>
          <a:p>
            <a:r>
              <a:rPr lang="en-GB" sz="700" b="1" dirty="0">
                <a:solidFill>
                  <a:srgbClr val="454545"/>
                </a:solidFill>
                <a:latin typeface="News Gothic MT"/>
              </a:rPr>
              <a:t>Substance abuse rehabilitation programmes</a:t>
            </a:r>
          </a:p>
          <a:p>
            <a:endParaRPr lang="fi-FI" sz="700" b="1" dirty="0">
              <a:solidFill>
                <a:schemeClr val="tx1"/>
              </a:solidFill>
            </a:endParaRPr>
          </a:p>
          <a:p>
            <a:r>
              <a:rPr lang="fi-FI" sz="700" b="1" dirty="0">
                <a:solidFill>
                  <a:schemeClr val="tx1"/>
                </a:solidFill>
              </a:rPr>
              <a:t>_____________________</a:t>
            </a:r>
          </a:p>
          <a:p>
            <a:endParaRPr lang="fi-FI" sz="700" b="1" dirty="0">
              <a:solidFill>
                <a:schemeClr val="tx1"/>
              </a:solidFill>
            </a:endParaRPr>
          </a:p>
          <a:p>
            <a:r>
              <a:rPr lang="en-GB" sz="700" b="1" dirty="0">
                <a:solidFill>
                  <a:srgbClr val="454545"/>
                </a:solidFill>
                <a:latin typeface="News Gothic MT"/>
              </a:rPr>
              <a:t>Digital services</a:t>
            </a:r>
          </a:p>
          <a:p>
            <a:endParaRPr lang="fi-FI" sz="700" b="1" dirty="0">
              <a:solidFill>
                <a:schemeClr val="tx1"/>
              </a:solidFill>
            </a:endParaRPr>
          </a:p>
          <a:p>
            <a:r>
              <a:rPr lang="en-GB" sz="700" b="1" dirty="0">
                <a:solidFill>
                  <a:srgbClr val="454545"/>
                </a:solidFill>
                <a:latin typeface="News Gothic MT"/>
              </a:rPr>
              <a:t>Individual work carried out by instructors / prison officers *</a:t>
            </a:r>
          </a:p>
          <a:p>
            <a:endParaRPr lang="fi-FI" sz="600" dirty="0">
              <a:solidFill>
                <a:schemeClr val="tx1"/>
              </a:solidFill>
            </a:endParaRPr>
          </a:p>
          <a:p>
            <a:endParaRPr lang="fi-FI" sz="600" dirty="0">
              <a:solidFill>
                <a:schemeClr val="tx1"/>
              </a:solidFill>
            </a:endParaRPr>
          </a:p>
        </p:txBody>
      </p:sp>
      <p:sp>
        <p:nvSpPr>
          <p:cNvPr id="75" name="Suorakulmio 74"/>
          <p:cNvSpPr/>
          <p:nvPr/>
        </p:nvSpPr>
        <p:spPr>
          <a:xfrm>
            <a:off x="2935597" y="2132857"/>
            <a:ext cx="1281393" cy="3528391"/>
          </a:xfrm>
          <a:prstGeom prst="rect">
            <a:avLst/>
          </a:prstGeom>
          <a:solidFill>
            <a:schemeClr val="bg1"/>
          </a:solidFill>
          <a:ln w="22225">
            <a:solidFill>
              <a:schemeClr val="accent6"/>
            </a:solidFill>
            <a:prstDash val="dashDot"/>
          </a:ln>
          <a:effectLst/>
        </p:spPr>
        <p:style>
          <a:lnRef idx="1">
            <a:schemeClr val="accent1"/>
          </a:lnRef>
          <a:fillRef idx="3">
            <a:schemeClr val="accent1"/>
          </a:fillRef>
          <a:effectRef idx="2">
            <a:schemeClr val="accent1"/>
          </a:effectRef>
          <a:fontRef idx="minor">
            <a:schemeClr val="lt1"/>
          </a:fontRef>
        </p:style>
        <p:txBody>
          <a:bodyPr lIns="90000" rIns="0" rtlCol="0" anchor="t"/>
          <a:lstStyle/>
          <a:p>
            <a:pPr fontAlgn="ctr"/>
            <a:endParaRPr lang="fi-FI" sz="700" b="1" dirty="0">
              <a:solidFill>
                <a:schemeClr val="dk1"/>
              </a:solidFill>
            </a:endParaRPr>
          </a:p>
          <a:p>
            <a:pPr fontAlgn="ctr"/>
            <a:r>
              <a:rPr lang="en-GB" sz="700" b="1" dirty="0">
                <a:solidFill>
                  <a:srgbClr val="454545"/>
                </a:solidFill>
                <a:latin typeface="News Gothic MT"/>
              </a:rPr>
              <a:t>Restorative mediation</a:t>
            </a:r>
          </a:p>
          <a:p>
            <a:pPr fontAlgn="ctr"/>
            <a:endParaRPr lang="fi-FI" sz="700" b="1" dirty="0">
              <a:solidFill>
                <a:schemeClr val="dk1"/>
              </a:solidFill>
            </a:endParaRPr>
          </a:p>
          <a:p>
            <a:pPr fontAlgn="ctr"/>
            <a:r>
              <a:rPr lang="en-GB" sz="700" b="1" dirty="0">
                <a:solidFill>
                  <a:srgbClr val="454545"/>
                </a:solidFill>
                <a:latin typeface="News Gothic MT"/>
              </a:rPr>
              <a:t>Programmes for managing self-esteem and social problems</a:t>
            </a:r>
          </a:p>
          <a:p>
            <a:pPr fontAlgn="ctr"/>
            <a:endParaRPr lang="fi-FI" sz="700" b="1" dirty="0">
              <a:solidFill>
                <a:schemeClr val="dk1"/>
              </a:solidFill>
            </a:endParaRPr>
          </a:p>
          <a:p>
            <a:pPr fontAlgn="ctr"/>
            <a:r>
              <a:rPr lang="en-GB" sz="700" b="1" dirty="0">
                <a:solidFill>
                  <a:srgbClr val="454545"/>
                </a:solidFill>
                <a:latin typeface="News Gothic MT"/>
              </a:rPr>
              <a:t>Programmes for managing violence and aggression</a:t>
            </a:r>
          </a:p>
          <a:p>
            <a:pPr fontAlgn="ctr"/>
            <a:endParaRPr lang="fi-FI" sz="700" b="1" dirty="0">
              <a:solidFill>
                <a:schemeClr val="dk1"/>
              </a:solidFill>
            </a:endParaRPr>
          </a:p>
          <a:p>
            <a:pPr fontAlgn="ctr"/>
            <a:r>
              <a:rPr lang="en-GB" sz="700" b="1" dirty="0">
                <a:solidFill>
                  <a:srgbClr val="454545"/>
                </a:solidFill>
                <a:latin typeface="News Gothic MT"/>
              </a:rPr>
              <a:t>Psychologist’s reception *</a:t>
            </a:r>
          </a:p>
          <a:p>
            <a:pPr fontAlgn="ctr"/>
            <a:endParaRPr lang="fi-FI" sz="700" b="1" dirty="0">
              <a:solidFill>
                <a:schemeClr val="dk1"/>
              </a:solidFill>
            </a:endParaRPr>
          </a:p>
          <a:p>
            <a:pPr fontAlgn="ctr"/>
            <a:r>
              <a:rPr lang="en-GB" sz="700" b="1" u="sng" dirty="0">
                <a:solidFill>
                  <a:srgbClr val="454545"/>
                </a:solidFill>
                <a:uFill>
                  <a:solidFill>
                    <a:srgbClr val="454545"/>
                  </a:solidFill>
                </a:uFill>
                <a:latin typeface="News Gothic MT"/>
              </a:rPr>
              <a:t>Prison chaplain’s reception *</a:t>
            </a:r>
          </a:p>
          <a:p>
            <a:pPr fontAlgn="ctr"/>
            <a:endParaRPr lang="fi-FI" sz="700" b="1" u="sng" dirty="0">
              <a:solidFill>
                <a:schemeClr val="dk1"/>
              </a:solidFill>
            </a:endParaRPr>
          </a:p>
          <a:p>
            <a:pPr fontAlgn="ctr"/>
            <a:r>
              <a:rPr lang="en-GB" sz="700" b="1" u="sng" dirty="0">
                <a:solidFill>
                  <a:srgbClr val="454545"/>
                </a:solidFill>
                <a:uFill>
                  <a:solidFill>
                    <a:srgbClr val="454545"/>
                  </a:solidFill>
                </a:uFill>
                <a:latin typeface="News Gothic MT"/>
              </a:rPr>
              <a:t>Right to practice one’s own religion *</a:t>
            </a:r>
          </a:p>
          <a:p>
            <a:pPr fontAlgn="ctr"/>
            <a:endParaRPr lang="fi-FI" sz="700" b="1" dirty="0">
              <a:solidFill>
                <a:schemeClr val="dk1"/>
              </a:solidFill>
            </a:endParaRPr>
          </a:p>
          <a:p>
            <a:pPr fontAlgn="ctr"/>
            <a:r>
              <a:rPr lang="en-GB" sz="700" b="1" dirty="0">
                <a:solidFill>
                  <a:srgbClr val="454545"/>
                </a:solidFill>
                <a:latin typeface="News Gothic MT"/>
              </a:rPr>
              <a:t>Creative activities</a:t>
            </a:r>
          </a:p>
          <a:p>
            <a:pPr fontAlgn="ctr"/>
            <a:endParaRPr lang="fi-FI" sz="700" b="1" u="sng" dirty="0">
              <a:solidFill>
                <a:schemeClr val="dk1"/>
              </a:solidFill>
            </a:endParaRPr>
          </a:p>
          <a:p>
            <a:pPr fontAlgn="ctr"/>
            <a:r>
              <a:rPr lang="fi-FI" sz="700" b="1" dirty="0">
                <a:solidFill>
                  <a:schemeClr val="tx1"/>
                </a:solidFill>
              </a:rPr>
              <a:t>_____________________</a:t>
            </a:r>
          </a:p>
          <a:p>
            <a:pPr fontAlgn="ctr"/>
            <a:endParaRPr lang="fi-FI" sz="700" b="1" u="sng" dirty="0">
              <a:solidFill>
                <a:schemeClr val="dk1"/>
              </a:solidFill>
            </a:endParaRPr>
          </a:p>
          <a:p>
            <a:pPr fontAlgn="ctr"/>
            <a:r>
              <a:rPr lang="en-GB" sz="700" b="1" dirty="0">
                <a:solidFill>
                  <a:srgbClr val="454545"/>
                </a:solidFill>
                <a:latin typeface="News Gothic MT"/>
              </a:rPr>
              <a:t>Individual work carried out by instructors / prison officers *</a:t>
            </a:r>
          </a:p>
          <a:p>
            <a:pPr fontAlgn="ctr"/>
            <a:endParaRPr lang="fi-FI" sz="700" dirty="0">
              <a:solidFill>
                <a:schemeClr val="dk1"/>
              </a:solidFill>
            </a:endParaRPr>
          </a:p>
        </p:txBody>
      </p:sp>
      <p:sp>
        <p:nvSpPr>
          <p:cNvPr id="76" name="Suorakulmio 75"/>
          <p:cNvSpPr/>
          <p:nvPr/>
        </p:nvSpPr>
        <p:spPr>
          <a:xfrm>
            <a:off x="4337941" y="2132857"/>
            <a:ext cx="1155114" cy="3528391"/>
          </a:xfrm>
          <a:prstGeom prst="rect">
            <a:avLst/>
          </a:prstGeom>
          <a:solidFill>
            <a:schemeClr val="bg1"/>
          </a:solidFill>
          <a:ln w="22225">
            <a:solidFill>
              <a:schemeClr val="accent5"/>
            </a:solidFill>
            <a:prstDash val="sysDot"/>
          </a:ln>
          <a:effectLst/>
        </p:spPr>
        <p:style>
          <a:lnRef idx="1">
            <a:schemeClr val="accent1"/>
          </a:lnRef>
          <a:fillRef idx="3">
            <a:schemeClr val="accent1"/>
          </a:fillRef>
          <a:effectRef idx="2">
            <a:schemeClr val="accent1"/>
          </a:effectRef>
          <a:fontRef idx="minor">
            <a:schemeClr val="lt1"/>
          </a:fontRef>
        </p:style>
        <p:txBody>
          <a:bodyPr rtlCol="0" anchor="t"/>
          <a:lstStyle/>
          <a:p>
            <a:pPr fontAlgn="ctr"/>
            <a:endParaRPr lang="fi-FI" sz="700" b="1" dirty="0">
              <a:solidFill>
                <a:schemeClr val="dk1"/>
              </a:solidFill>
            </a:endParaRPr>
          </a:p>
          <a:p>
            <a:pPr fontAlgn="ctr"/>
            <a:r>
              <a:rPr lang="en-GB" sz="700" b="1" dirty="0">
                <a:solidFill>
                  <a:srgbClr val="454545"/>
                </a:solidFill>
                <a:latin typeface="News Gothic MT"/>
              </a:rPr>
              <a:t>Teaching management of everyday finances</a:t>
            </a:r>
          </a:p>
          <a:p>
            <a:pPr fontAlgn="ctr"/>
            <a:endParaRPr lang="fi-FI" sz="700" b="1" dirty="0">
              <a:solidFill>
                <a:schemeClr val="dk1"/>
              </a:solidFill>
            </a:endParaRPr>
          </a:p>
          <a:p>
            <a:pPr fontAlgn="ctr"/>
            <a:r>
              <a:rPr lang="en-GB" sz="700" b="1" dirty="0">
                <a:solidFill>
                  <a:srgbClr val="454545"/>
                </a:solidFill>
                <a:latin typeface="News Gothic MT"/>
              </a:rPr>
              <a:t>Learning social skills and mediation skills</a:t>
            </a:r>
          </a:p>
          <a:p>
            <a:pPr fontAlgn="ctr"/>
            <a:endParaRPr lang="fi-FI" sz="700" b="1" dirty="0">
              <a:solidFill>
                <a:schemeClr val="tx1"/>
              </a:solidFill>
            </a:endParaRPr>
          </a:p>
          <a:p>
            <a:pPr fontAlgn="ctr"/>
            <a:r>
              <a:rPr lang="en-GB" sz="700" b="1" dirty="0">
                <a:solidFill>
                  <a:srgbClr val="454545"/>
                </a:solidFill>
                <a:latin typeface="News Gothic MT"/>
              </a:rPr>
              <a:t>Learning </a:t>
            </a:r>
            <a:r>
              <a:rPr lang="en-GB" sz="800" b="1" dirty="0">
                <a:solidFill>
                  <a:srgbClr val="454545"/>
                </a:solidFill>
                <a:latin typeface="News Gothic MT"/>
              </a:rPr>
              <a:t>cultural</a:t>
            </a:r>
            <a:r>
              <a:rPr lang="en-GB" sz="700" b="1" dirty="0">
                <a:solidFill>
                  <a:srgbClr val="454545"/>
                </a:solidFill>
                <a:latin typeface="News Gothic MT"/>
              </a:rPr>
              <a:t> skills</a:t>
            </a:r>
          </a:p>
          <a:p>
            <a:pPr fontAlgn="ctr"/>
            <a:endParaRPr lang="fi-FI" sz="700" b="1" dirty="0">
              <a:solidFill>
                <a:schemeClr val="tx1"/>
              </a:solidFill>
            </a:endParaRPr>
          </a:p>
          <a:p>
            <a:pPr fontAlgn="ctr"/>
            <a:r>
              <a:rPr lang="fi-FI" sz="700" b="1" dirty="0">
                <a:solidFill>
                  <a:schemeClr val="tx1"/>
                </a:solidFill>
              </a:rPr>
              <a:t>_____________________</a:t>
            </a:r>
          </a:p>
          <a:p>
            <a:pPr fontAlgn="ctr"/>
            <a:endParaRPr lang="fi-FI" sz="700" b="1" dirty="0">
              <a:solidFill>
                <a:schemeClr val="dk1"/>
              </a:solidFill>
            </a:endParaRPr>
          </a:p>
          <a:p>
            <a:pPr fontAlgn="ctr"/>
            <a:r>
              <a:rPr lang="en-GB" sz="700" b="1" u="sng" dirty="0">
                <a:solidFill>
                  <a:srgbClr val="454545"/>
                </a:solidFill>
                <a:uFill>
                  <a:solidFill>
                    <a:srgbClr val="454545"/>
                  </a:solidFill>
                </a:uFill>
                <a:latin typeface="News Gothic MT"/>
              </a:rPr>
              <a:t>Management of social matters (social welfare)</a:t>
            </a:r>
            <a:r>
              <a:rPr lang="en-GB" sz="700" b="1" dirty="0">
                <a:solidFill>
                  <a:srgbClr val="454545"/>
                </a:solidFill>
                <a:latin typeface="News Gothic MT"/>
              </a:rPr>
              <a:t> *</a:t>
            </a:r>
          </a:p>
          <a:p>
            <a:pPr fontAlgn="ctr"/>
            <a:endParaRPr lang="fi-FI" sz="700" b="1" dirty="0">
              <a:solidFill>
                <a:schemeClr val="dk1"/>
              </a:solidFill>
            </a:endParaRPr>
          </a:p>
          <a:p>
            <a:pPr fontAlgn="ctr"/>
            <a:r>
              <a:rPr lang="en-GB" sz="700" b="1" dirty="0">
                <a:solidFill>
                  <a:srgbClr val="454545"/>
                </a:solidFill>
                <a:latin typeface="News Gothic MT"/>
              </a:rPr>
              <a:t>Cooking skills for prisoners</a:t>
            </a:r>
          </a:p>
          <a:p>
            <a:pPr fontAlgn="ctr"/>
            <a:endParaRPr lang="fi-FI" sz="700" b="1" dirty="0">
              <a:solidFill>
                <a:schemeClr val="dk1"/>
              </a:solidFill>
            </a:endParaRPr>
          </a:p>
          <a:p>
            <a:pPr fontAlgn="ctr"/>
            <a:r>
              <a:rPr lang="en-GB" sz="700" b="1" dirty="0">
                <a:solidFill>
                  <a:srgbClr val="454545"/>
                </a:solidFill>
                <a:latin typeface="News Gothic MT"/>
              </a:rPr>
              <a:t>Outdoor work / Green care</a:t>
            </a:r>
          </a:p>
          <a:p>
            <a:pPr fontAlgn="ctr"/>
            <a:endParaRPr lang="fi-FI" sz="700" b="1" dirty="0">
              <a:solidFill>
                <a:schemeClr val="dk1"/>
              </a:solidFill>
            </a:endParaRPr>
          </a:p>
          <a:p>
            <a:pPr fontAlgn="ctr"/>
            <a:r>
              <a:rPr lang="en-GB" sz="700" b="1" dirty="0">
                <a:solidFill>
                  <a:srgbClr val="454545"/>
                </a:solidFill>
                <a:latin typeface="News Gothic MT"/>
              </a:rPr>
              <a:t>Teaching digital skills</a:t>
            </a:r>
          </a:p>
          <a:p>
            <a:pPr fontAlgn="ctr"/>
            <a:endParaRPr lang="fi-FI" sz="700" b="1" dirty="0">
              <a:solidFill>
                <a:schemeClr val="dk1"/>
              </a:solidFill>
            </a:endParaRPr>
          </a:p>
          <a:p>
            <a:pPr fontAlgn="ctr"/>
            <a:r>
              <a:rPr lang="en-GB" sz="700" b="1" dirty="0">
                <a:solidFill>
                  <a:srgbClr val="454545"/>
                </a:solidFill>
                <a:latin typeface="News Gothic MT"/>
              </a:rPr>
              <a:t>Informal activities arranged by the staff in the wards *</a:t>
            </a:r>
          </a:p>
          <a:p>
            <a:pPr fontAlgn="ctr"/>
            <a:endParaRPr lang="fi-FI" sz="700" b="1" dirty="0">
              <a:solidFill>
                <a:schemeClr val="dk1"/>
              </a:solidFill>
            </a:endParaRPr>
          </a:p>
          <a:p>
            <a:pPr fontAlgn="ctr"/>
            <a:r>
              <a:rPr lang="en-GB" sz="700" b="1" dirty="0">
                <a:solidFill>
                  <a:srgbClr val="454545"/>
                </a:solidFill>
                <a:latin typeface="News Gothic MT"/>
              </a:rPr>
              <a:t>Individual work carried out by instructors / prison officers *</a:t>
            </a:r>
          </a:p>
          <a:p>
            <a:pPr fontAlgn="ctr"/>
            <a:endParaRPr lang="fi-FI" sz="700" dirty="0">
              <a:solidFill>
                <a:schemeClr val="dk1"/>
              </a:solidFill>
            </a:endParaRPr>
          </a:p>
        </p:txBody>
      </p:sp>
      <p:sp>
        <p:nvSpPr>
          <p:cNvPr id="78" name="Suorakulmio 77"/>
          <p:cNvSpPr/>
          <p:nvPr/>
        </p:nvSpPr>
        <p:spPr>
          <a:xfrm>
            <a:off x="5614009" y="2132857"/>
            <a:ext cx="1143939" cy="3528391"/>
          </a:xfrm>
          <a:prstGeom prst="rect">
            <a:avLst/>
          </a:prstGeom>
          <a:solidFill>
            <a:schemeClr val="bg1"/>
          </a:solidFill>
          <a:ln w="19050" cmpd="sng">
            <a:solidFill>
              <a:srgbClr val="0070C0"/>
            </a:solidFill>
            <a:prstDash val="lgDash"/>
          </a:ln>
          <a:effectLst/>
        </p:spPr>
        <p:style>
          <a:lnRef idx="1">
            <a:schemeClr val="accent1"/>
          </a:lnRef>
          <a:fillRef idx="3">
            <a:schemeClr val="accent1"/>
          </a:fillRef>
          <a:effectRef idx="2">
            <a:schemeClr val="accent1"/>
          </a:effectRef>
          <a:fontRef idx="minor">
            <a:schemeClr val="lt1"/>
          </a:fontRef>
        </p:style>
        <p:txBody>
          <a:bodyPr lIns="90000" rIns="0" rtlCol="0" anchor="t"/>
          <a:lstStyle/>
          <a:p>
            <a:pPr fontAlgn="ctr"/>
            <a:endParaRPr lang="fi-FI" sz="700" b="1" dirty="0">
              <a:solidFill>
                <a:schemeClr val="dk1"/>
              </a:solidFill>
            </a:endParaRPr>
          </a:p>
          <a:p>
            <a:pPr fontAlgn="ctr"/>
            <a:r>
              <a:rPr lang="en-GB" sz="700" b="1" u="sng" dirty="0">
                <a:solidFill>
                  <a:srgbClr val="454545"/>
                </a:solidFill>
                <a:uFill>
                  <a:solidFill>
                    <a:srgbClr val="454545"/>
                  </a:solidFill>
                </a:uFill>
                <a:latin typeface="News Gothic MT"/>
              </a:rPr>
              <a:t>Basic education</a:t>
            </a:r>
          </a:p>
          <a:p>
            <a:pPr fontAlgn="ctr"/>
            <a:endParaRPr lang="fi-FI" sz="700" b="1" u="sng" dirty="0">
              <a:solidFill>
                <a:schemeClr val="dk1"/>
              </a:solidFill>
            </a:endParaRPr>
          </a:p>
          <a:p>
            <a:pPr fontAlgn="ctr"/>
            <a:r>
              <a:rPr lang="en-GB" sz="700" b="1" dirty="0">
                <a:solidFill>
                  <a:srgbClr val="454545"/>
                </a:solidFill>
                <a:latin typeface="News Gothic MT"/>
              </a:rPr>
              <a:t>Preparatory education for vocational training *</a:t>
            </a:r>
          </a:p>
          <a:p>
            <a:pPr fontAlgn="ctr"/>
            <a:endParaRPr lang="fi-FI" sz="700" b="1" u="sng" dirty="0">
              <a:solidFill>
                <a:schemeClr val="dk1"/>
              </a:solidFill>
            </a:endParaRPr>
          </a:p>
          <a:p>
            <a:pPr fontAlgn="ctr"/>
            <a:r>
              <a:rPr lang="en-GB" sz="700" b="1" u="sng" dirty="0">
                <a:solidFill>
                  <a:srgbClr val="454545"/>
                </a:solidFill>
                <a:uFill>
                  <a:solidFill>
                    <a:srgbClr val="454545"/>
                  </a:solidFill>
                </a:uFill>
                <a:latin typeface="News Gothic MT"/>
              </a:rPr>
              <a:t>General upper secondary education *</a:t>
            </a:r>
          </a:p>
          <a:p>
            <a:pPr fontAlgn="ctr"/>
            <a:r>
              <a:rPr lang="en-GB" sz="700" b="1" dirty="0">
                <a:solidFill>
                  <a:srgbClr val="454545"/>
                </a:solidFill>
                <a:latin typeface="News Gothic MT"/>
              </a:rPr>
              <a:t>Higher education </a:t>
            </a:r>
          </a:p>
          <a:p>
            <a:pPr fontAlgn="ctr"/>
            <a:endParaRPr lang="fi-FI" sz="700" b="1" u="sng" dirty="0">
              <a:solidFill>
                <a:schemeClr val="dk1"/>
              </a:solidFill>
            </a:endParaRPr>
          </a:p>
          <a:p>
            <a:pPr fontAlgn="ctr"/>
            <a:r>
              <a:rPr lang="en-GB" sz="700" b="1" u="sng" dirty="0">
                <a:solidFill>
                  <a:srgbClr val="454545"/>
                </a:solidFill>
                <a:uFill>
                  <a:solidFill>
                    <a:srgbClr val="454545"/>
                  </a:solidFill>
                </a:uFill>
                <a:latin typeface="News Gothic MT"/>
              </a:rPr>
              <a:t>Vocational education connected to work activities</a:t>
            </a:r>
          </a:p>
          <a:p>
            <a:pPr marL="96838" indent="-96838">
              <a:buFont typeface="Arial" panose="020B0604020202020204" pitchFamily="34" charset="0"/>
              <a:buChar char="•"/>
            </a:pPr>
            <a:r>
              <a:rPr lang="en-GB" sz="600" b="1" i="1" dirty="0">
                <a:solidFill>
                  <a:srgbClr val="454545"/>
                </a:solidFill>
                <a:latin typeface="News Gothic MT"/>
              </a:rPr>
              <a:t>Cafeteria/catering</a:t>
            </a:r>
          </a:p>
          <a:p>
            <a:pPr marL="96838" indent="-96838">
              <a:buFont typeface="Arial" panose="020B0604020202020204" pitchFamily="34" charset="0"/>
              <a:buChar char="•"/>
            </a:pPr>
            <a:r>
              <a:rPr lang="en-GB" sz="600" b="1" i="1" dirty="0">
                <a:solidFill>
                  <a:srgbClr val="454545"/>
                </a:solidFill>
                <a:latin typeface="News Gothic MT"/>
              </a:rPr>
              <a:t>Well-being (sports/massage)</a:t>
            </a:r>
          </a:p>
          <a:p>
            <a:pPr marL="96838" indent="-96838">
              <a:buFont typeface="Arial" panose="020B0604020202020204" pitchFamily="34" charset="0"/>
              <a:buChar char="•"/>
            </a:pPr>
            <a:r>
              <a:rPr lang="en-GB" sz="600" b="1" i="1" dirty="0">
                <a:solidFill>
                  <a:srgbClr val="454545"/>
                </a:solidFill>
                <a:latin typeface="News Gothic MT"/>
              </a:rPr>
              <a:t>Property maintenance, cleaning and landscaping</a:t>
            </a:r>
          </a:p>
          <a:p>
            <a:pPr marL="96838" indent="-96838">
              <a:buFont typeface="Arial" panose="020B0604020202020204" pitchFamily="34" charset="0"/>
              <a:buChar char="•"/>
            </a:pPr>
            <a:r>
              <a:rPr lang="en-GB" sz="600" b="1" i="1" dirty="0">
                <a:solidFill>
                  <a:srgbClr val="454545"/>
                </a:solidFill>
                <a:latin typeface="News Gothic MT"/>
              </a:rPr>
              <a:t>Entrepreneurship education  linked to vocational training</a:t>
            </a:r>
          </a:p>
          <a:p>
            <a:pPr fontAlgn="ctr"/>
            <a:endParaRPr lang="fi-FI" sz="700" b="1" dirty="0">
              <a:solidFill>
                <a:schemeClr val="dk1"/>
              </a:solidFill>
            </a:endParaRPr>
          </a:p>
          <a:p>
            <a:pPr fontAlgn="ctr"/>
            <a:r>
              <a:rPr lang="en-GB" sz="700" b="1" dirty="0">
                <a:solidFill>
                  <a:srgbClr val="454545"/>
                </a:solidFill>
                <a:latin typeface="News Gothic MT"/>
              </a:rPr>
              <a:t>Music education and instruction *</a:t>
            </a:r>
          </a:p>
          <a:p>
            <a:pPr fontAlgn="ctr"/>
            <a:endParaRPr lang="fi-FI" sz="700" b="1" dirty="0">
              <a:solidFill>
                <a:schemeClr val="dk1"/>
              </a:solidFill>
            </a:endParaRPr>
          </a:p>
          <a:p>
            <a:pPr fontAlgn="ctr"/>
            <a:r>
              <a:rPr lang="en-GB" sz="700" b="1" dirty="0">
                <a:solidFill>
                  <a:srgbClr val="454545"/>
                </a:solidFill>
                <a:latin typeface="News Gothic MT"/>
              </a:rPr>
              <a:t>Pop-up workshops</a:t>
            </a:r>
          </a:p>
          <a:p>
            <a:pPr fontAlgn="ctr"/>
            <a:endParaRPr lang="fi-FI" sz="700" b="1" dirty="0">
              <a:solidFill>
                <a:schemeClr val="dk1"/>
              </a:solidFill>
            </a:endParaRPr>
          </a:p>
          <a:p>
            <a:pPr fontAlgn="ctr"/>
            <a:r>
              <a:rPr lang="en-GB" sz="700" b="1" dirty="0">
                <a:solidFill>
                  <a:srgbClr val="454545"/>
                </a:solidFill>
                <a:latin typeface="News Gothic MT"/>
              </a:rPr>
              <a:t>Adult education (e.g. languages, Finnish for foreigners, ICT, arts)</a:t>
            </a:r>
          </a:p>
          <a:p>
            <a:pPr fontAlgn="ctr"/>
            <a:r>
              <a:rPr lang="fi-FI" sz="700" b="1" dirty="0">
                <a:solidFill>
                  <a:schemeClr val="tx1"/>
                </a:solidFill>
              </a:rPr>
              <a:t>_____________________</a:t>
            </a:r>
          </a:p>
          <a:p>
            <a:pPr fontAlgn="ctr"/>
            <a:endParaRPr lang="fi-FI" sz="700" b="1" u="sng" dirty="0">
              <a:solidFill>
                <a:schemeClr val="dk1"/>
              </a:solidFill>
            </a:endParaRPr>
          </a:p>
          <a:p>
            <a:pPr fontAlgn="ctr"/>
            <a:r>
              <a:rPr lang="en-GB" sz="700" b="1" u="sng" dirty="0">
                <a:solidFill>
                  <a:srgbClr val="454545"/>
                </a:solidFill>
                <a:uFill>
                  <a:solidFill>
                    <a:srgbClr val="454545"/>
                  </a:solidFill>
                </a:uFill>
                <a:latin typeface="News Gothic MT"/>
              </a:rPr>
              <a:t>Library *</a:t>
            </a:r>
          </a:p>
        </p:txBody>
      </p:sp>
      <p:sp>
        <p:nvSpPr>
          <p:cNvPr id="79" name="Suorakulmio 78"/>
          <p:cNvSpPr/>
          <p:nvPr/>
        </p:nvSpPr>
        <p:spPr>
          <a:xfrm>
            <a:off x="6884339" y="2132857"/>
            <a:ext cx="1156335" cy="3528391"/>
          </a:xfrm>
          <a:prstGeom prst="rect">
            <a:avLst/>
          </a:prstGeom>
          <a:solidFill>
            <a:schemeClr val="bg1"/>
          </a:solidFill>
          <a:ln w="254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fi-FI" sz="700" u="sng" dirty="0">
              <a:solidFill>
                <a:schemeClr val="tx1"/>
              </a:solidFill>
            </a:endParaRPr>
          </a:p>
          <a:p>
            <a:r>
              <a:rPr lang="en-GB" sz="700" b="1" u="sng" dirty="0">
                <a:solidFill>
                  <a:srgbClr val="454545"/>
                </a:solidFill>
                <a:uFill>
                  <a:solidFill>
                    <a:srgbClr val="454545"/>
                  </a:solidFill>
                </a:uFill>
                <a:latin typeface="News Gothic MT"/>
              </a:rPr>
              <a:t>Arrival check (part of sentence plan)</a:t>
            </a:r>
          </a:p>
          <a:p>
            <a:endParaRPr lang="en-GB" sz="700" b="1" u="sng" dirty="0">
              <a:solidFill>
                <a:srgbClr val="454545"/>
              </a:solidFill>
              <a:uFill>
                <a:solidFill>
                  <a:srgbClr val="454545"/>
                </a:solidFill>
              </a:uFill>
              <a:latin typeface="News Gothic MT"/>
            </a:endParaRPr>
          </a:p>
          <a:p>
            <a:r>
              <a:rPr lang="en-GB" sz="700" b="1" dirty="0">
                <a:solidFill>
                  <a:srgbClr val="454545"/>
                </a:solidFill>
                <a:uFill>
                  <a:solidFill>
                    <a:srgbClr val="454545"/>
                  </a:solidFill>
                </a:uFill>
                <a:latin typeface="News Gothic MT"/>
              </a:rPr>
              <a:t>Health check-up prior to release </a:t>
            </a:r>
          </a:p>
          <a:p>
            <a:endParaRPr lang="fi-FI" sz="700" b="1" u="sng" dirty="0">
              <a:solidFill>
                <a:schemeClr val="tx1"/>
              </a:solidFill>
            </a:endParaRPr>
          </a:p>
          <a:p>
            <a:r>
              <a:rPr lang="en-GB" sz="700" b="1" dirty="0">
                <a:solidFill>
                  <a:srgbClr val="454545"/>
                </a:solidFill>
                <a:latin typeface="News Gothic MT"/>
              </a:rPr>
              <a:t>Group exercise and sports with instructor *</a:t>
            </a:r>
          </a:p>
          <a:p>
            <a:endParaRPr lang="fi-FI" sz="700" b="1" u="sng" dirty="0">
              <a:solidFill>
                <a:schemeClr val="tx1"/>
              </a:solidFill>
            </a:endParaRPr>
          </a:p>
          <a:p>
            <a:r>
              <a:rPr lang="en-GB" sz="700" b="1" dirty="0">
                <a:solidFill>
                  <a:srgbClr val="454545"/>
                </a:solidFill>
                <a:latin typeface="News Gothic MT"/>
              </a:rPr>
              <a:t>Health education</a:t>
            </a:r>
          </a:p>
          <a:p>
            <a:endParaRPr lang="en-GB" sz="700" b="1" dirty="0">
              <a:solidFill>
                <a:srgbClr val="454545"/>
              </a:solidFill>
              <a:latin typeface="News Gothic MT"/>
            </a:endParaRPr>
          </a:p>
          <a:p>
            <a:r>
              <a:rPr lang="en-GB" sz="700" b="1" u="sng" dirty="0">
                <a:solidFill>
                  <a:srgbClr val="454545"/>
                </a:solidFill>
                <a:latin typeface="News Gothic MT"/>
              </a:rPr>
              <a:t>Medical care </a:t>
            </a:r>
          </a:p>
          <a:p>
            <a:endParaRPr lang="en-GB" sz="700" b="1" u="sng" dirty="0">
              <a:solidFill>
                <a:srgbClr val="454545"/>
              </a:solidFill>
              <a:latin typeface="News Gothic MT"/>
            </a:endParaRPr>
          </a:p>
          <a:p>
            <a:r>
              <a:rPr lang="en-GB" sz="700" b="1" u="sng" dirty="0">
                <a:solidFill>
                  <a:srgbClr val="454545"/>
                </a:solidFill>
                <a:latin typeface="News Gothic MT"/>
              </a:rPr>
              <a:t>Mental health care</a:t>
            </a:r>
          </a:p>
          <a:p>
            <a:endParaRPr lang="fi-FI" sz="700" b="1" u="sng" dirty="0">
              <a:solidFill>
                <a:schemeClr val="tx1"/>
              </a:solidFill>
            </a:endParaRPr>
          </a:p>
          <a:p>
            <a:r>
              <a:rPr lang="en-GB" sz="700" b="1" u="sng" dirty="0">
                <a:solidFill>
                  <a:srgbClr val="454545"/>
                </a:solidFill>
                <a:uFill>
                  <a:solidFill>
                    <a:srgbClr val="454545"/>
                  </a:solidFill>
                </a:uFill>
                <a:latin typeface="News Gothic MT"/>
              </a:rPr>
              <a:t>Dental care</a:t>
            </a:r>
          </a:p>
          <a:p>
            <a:endParaRPr lang="fi-FI" sz="700" b="1" dirty="0">
              <a:solidFill>
                <a:schemeClr val="tx1"/>
              </a:solidFill>
            </a:endParaRPr>
          </a:p>
          <a:p>
            <a:r>
              <a:rPr lang="fi-FI" sz="700" b="1" dirty="0">
                <a:solidFill>
                  <a:schemeClr val="tx1"/>
                </a:solidFill>
              </a:rPr>
              <a:t>_____________________</a:t>
            </a:r>
          </a:p>
          <a:p>
            <a:endParaRPr lang="fi-FI" sz="700" b="1" dirty="0">
              <a:solidFill>
                <a:schemeClr val="tx1"/>
              </a:solidFill>
            </a:endParaRPr>
          </a:p>
          <a:p>
            <a:r>
              <a:rPr lang="en-GB" sz="700" b="1" dirty="0">
                <a:solidFill>
                  <a:srgbClr val="454545"/>
                </a:solidFill>
                <a:latin typeface="News Gothic MT"/>
              </a:rPr>
              <a:t>Outdoor exercise *</a:t>
            </a:r>
          </a:p>
          <a:p>
            <a:endParaRPr lang="fi-FI" sz="700" b="1" dirty="0">
              <a:solidFill>
                <a:schemeClr val="tx1"/>
              </a:solidFill>
            </a:endParaRPr>
          </a:p>
          <a:p>
            <a:r>
              <a:rPr lang="en-GB" sz="700" b="1" dirty="0">
                <a:solidFill>
                  <a:srgbClr val="454545"/>
                </a:solidFill>
                <a:latin typeface="News Gothic MT"/>
              </a:rPr>
              <a:t>Gym *</a:t>
            </a:r>
          </a:p>
          <a:p>
            <a:endParaRPr lang="fi-FI" sz="700" b="1" dirty="0">
              <a:solidFill>
                <a:schemeClr val="tx1"/>
              </a:solidFill>
            </a:endParaRPr>
          </a:p>
          <a:p>
            <a:r>
              <a:rPr lang="en-GB" sz="700" b="1" dirty="0">
                <a:solidFill>
                  <a:srgbClr val="454545"/>
                </a:solidFill>
                <a:latin typeface="News Gothic MT"/>
              </a:rPr>
              <a:t>Individual work carried out by instructors / prison officers *</a:t>
            </a:r>
          </a:p>
          <a:p>
            <a:endParaRPr lang="fi-FI" sz="700" dirty="0">
              <a:solidFill>
                <a:schemeClr val="tx1"/>
              </a:solidFill>
            </a:endParaRPr>
          </a:p>
        </p:txBody>
      </p:sp>
      <p:sp>
        <p:nvSpPr>
          <p:cNvPr id="80" name="Suorakulmio 79"/>
          <p:cNvSpPr/>
          <p:nvPr/>
        </p:nvSpPr>
        <p:spPr>
          <a:xfrm>
            <a:off x="8161625" y="2132857"/>
            <a:ext cx="1153782" cy="3528391"/>
          </a:xfrm>
          <a:prstGeom prst="rect">
            <a:avLst/>
          </a:prstGeom>
          <a:solidFill>
            <a:schemeClr val="bg1"/>
          </a:solidFill>
          <a:ln w="22225" cmpd="thickThi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lstStyle/>
          <a:p>
            <a:pPr fontAlgn="ctr"/>
            <a:endParaRPr lang="fi-FI" sz="700" b="1" u="sng" dirty="0">
              <a:solidFill>
                <a:schemeClr val="dk1"/>
              </a:solidFill>
            </a:endParaRPr>
          </a:p>
          <a:p>
            <a:pPr fontAlgn="ctr"/>
            <a:r>
              <a:rPr lang="en-GB" sz="700" b="1" dirty="0">
                <a:solidFill>
                  <a:srgbClr val="454545"/>
                </a:solidFill>
                <a:latin typeface="News Gothic MT"/>
              </a:rPr>
              <a:t>Current situation and planning of individual work based on networks </a:t>
            </a:r>
          </a:p>
          <a:p>
            <a:endParaRPr lang="fi-FI" sz="700" b="1" dirty="0">
              <a:solidFill>
                <a:schemeClr val="tx1"/>
              </a:solidFill>
            </a:endParaRPr>
          </a:p>
          <a:p>
            <a:r>
              <a:rPr lang="en-GB" sz="700" b="1" u="sng" dirty="0">
                <a:solidFill>
                  <a:srgbClr val="454545"/>
                </a:solidFill>
                <a:uFill>
                  <a:solidFill>
                    <a:srgbClr val="454545"/>
                  </a:solidFill>
                </a:uFill>
                <a:latin typeface="News Gothic MT"/>
              </a:rPr>
              <a:t>Different types of visits </a:t>
            </a:r>
          </a:p>
          <a:p>
            <a:endParaRPr lang="fi-FI" sz="700" b="1" dirty="0">
              <a:solidFill>
                <a:schemeClr val="tx1"/>
              </a:solidFill>
            </a:endParaRPr>
          </a:p>
          <a:p>
            <a:r>
              <a:rPr lang="en-GB" sz="700" b="1" dirty="0">
                <a:solidFill>
                  <a:srgbClr val="454545"/>
                </a:solidFill>
                <a:latin typeface="News Gothic MT"/>
              </a:rPr>
              <a:t>Family camps</a:t>
            </a:r>
          </a:p>
          <a:p>
            <a:endParaRPr lang="fi-FI" sz="700" b="1" dirty="0">
              <a:solidFill>
                <a:schemeClr val="tx1"/>
              </a:solidFill>
            </a:endParaRPr>
          </a:p>
          <a:p>
            <a:r>
              <a:rPr lang="fi-FI" sz="700" b="1" dirty="0">
                <a:solidFill>
                  <a:schemeClr val="tx1"/>
                </a:solidFill>
              </a:rPr>
              <a:t>_____________________</a:t>
            </a:r>
          </a:p>
          <a:p>
            <a:pPr fontAlgn="ctr"/>
            <a:endParaRPr lang="fi-FI" sz="700" b="1" u="sng" dirty="0">
              <a:solidFill>
                <a:schemeClr val="dk1"/>
              </a:solidFill>
            </a:endParaRPr>
          </a:p>
          <a:p>
            <a:pPr fontAlgn="ctr"/>
            <a:r>
              <a:rPr lang="en-GB" sz="700" b="1" dirty="0">
                <a:solidFill>
                  <a:srgbClr val="454545"/>
                </a:solidFill>
                <a:latin typeface="News Gothic MT"/>
              </a:rPr>
              <a:t>Other communication with family and close people</a:t>
            </a:r>
          </a:p>
          <a:p>
            <a:pPr fontAlgn="ctr"/>
            <a:endParaRPr lang="fi-FI" sz="700" b="1" dirty="0">
              <a:solidFill>
                <a:schemeClr val="dk1"/>
              </a:solidFill>
            </a:endParaRPr>
          </a:p>
          <a:p>
            <a:pPr fontAlgn="ctr"/>
            <a:r>
              <a:rPr lang="en-GB" sz="700" b="1" dirty="0">
                <a:solidFill>
                  <a:srgbClr val="454545"/>
                </a:solidFill>
                <a:latin typeface="News Gothic MT"/>
              </a:rPr>
              <a:t>Individual work carried out by instructors / prison officers *</a:t>
            </a:r>
          </a:p>
          <a:p>
            <a:pPr fontAlgn="ctr"/>
            <a:endParaRPr lang="fi-FI" sz="700" dirty="0">
              <a:solidFill>
                <a:schemeClr val="dk1"/>
              </a:solidFill>
            </a:endParaRPr>
          </a:p>
        </p:txBody>
      </p:sp>
      <p:sp>
        <p:nvSpPr>
          <p:cNvPr id="81" name="Suorakulmio 80"/>
          <p:cNvSpPr/>
          <p:nvPr/>
        </p:nvSpPr>
        <p:spPr>
          <a:xfrm>
            <a:off x="9436360" y="2132856"/>
            <a:ext cx="1153782" cy="3528392"/>
          </a:xfrm>
          <a:prstGeom prst="rect">
            <a:avLst/>
          </a:prstGeom>
          <a:solidFill>
            <a:schemeClr val="bg1"/>
          </a:solidFill>
          <a:ln w="25400" cmpd="sng">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endParaRPr lang="fi-FI" sz="700" b="1" dirty="0">
              <a:solidFill>
                <a:schemeClr val="tx1"/>
              </a:solidFill>
            </a:endParaRPr>
          </a:p>
          <a:p>
            <a:r>
              <a:rPr lang="en-GB" sz="700" b="1" dirty="0">
                <a:solidFill>
                  <a:srgbClr val="454545"/>
                </a:solidFill>
                <a:latin typeface="News Gothic MT"/>
              </a:rPr>
              <a:t>Peer-support for those motivated to desist from crime</a:t>
            </a:r>
          </a:p>
          <a:p>
            <a:endParaRPr lang="fi-FI" sz="700" b="1" dirty="0">
              <a:solidFill>
                <a:schemeClr val="tx1"/>
              </a:solidFill>
            </a:endParaRPr>
          </a:p>
          <a:p>
            <a:r>
              <a:rPr lang="en-GB" sz="700" b="1" dirty="0">
                <a:solidFill>
                  <a:srgbClr val="454545"/>
                </a:solidFill>
                <a:latin typeface="News Gothic MT"/>
              </a:rPr>
              <a:t>Case management and providing information about services provided by society *</a:t>
            </a:r>
          </a:p>
          <a:p>
            <a:endParaRPr lang="fi-FI" sz="700" b="1" dirty="0">
              <a:solidFill>
                <a:schemeClr val="tx1"/>
              </a:solidFill>
            </a:endParaRPr>
          </a:p>
          <a:p>
            <a:r>
              <a:rPr lang="en-GB" sz="700" b="1" dirty="0">
                <a:solidFill>
                  <a:srgbClr val="454545"/>
                </a:solidFill>
                <a:latin typeface="News Gothic MT"/>
              </a:rPr>
              <a:t>Preventing homelessness *</a:t>
            </a:r>
          </a:p>
          <a:p>
            <a:endParaRPr lang="fi-FI" sz="700" dirty="0">
              <a:solidFill>
                <a:schemeClr val="tx1"/>
              </a:solidFill>
            </a:endParaRPr>
          </a:p>
        </p:txBody>
      </p:sp>
      <p:sp>
        <p:nvSpPr>
          <p:cNvPr id="21" name="Pyöristetty suorakulmio 20"/>
          <p:cNvSpPr/>
          <p:nvPr/>
        </p:nvSpPr>
        <p:spPr>
          <a:xfrm>
            <a:off x="1666961" y="5703032"/>
            <a:ext cx="8923183" cy="34024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900" b="1" dirty="0">
                <a:solidFill>
                  <a:srgbClr val="FFFFFF"/>
                </a:solidFill>
                <a:latin typeface="News Gothic MT"/>
              </a:rPr>
              <a:t>Safe and rehabilitative environment. Professional interaction with respect for human dignity.</a:t>
            </a:r>
          </a:p>
        </p:txBody>
      </p:sp>
      <p:sp>
        <p:nvSpPr>
          <p:cNvPr id="20" name="Suorakulmio 19"/>
          <p:cNvSpPr/>
          <p:nvPr/>
        </p:nvSpPr>
        <p:spPr>
          <a:xfrm>
            <a:off x="8976321" y="6381328"/>
            <a:ext cx="1432199"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2" name="Suorakulmio 21"/>
          <p:cNvSpPr/>
          <p:nvPr/>
        </p:nvSpPr>
        <p:spPr>
          <a:xfrm>
            <a:off x="9992393" y="6381328"/>
            <a:ext cx="1432199"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Tree>
    <p:extLst>
      <p:ext uri="{BB962C8B-B14F-4D97-AF65-F5344CB8AC3E}">
        <p14:creationId xmlns:p14="http://schemas.microsoft.com/office/powerpoint/2010/main" val="1186252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4770" y="119641"/>
            <a:ext cx="11093449" cy="1142131"/>
          </a:xfrm>
        </p:spPr>
        <p:txBody>
          <a:bodyPr/>
          <a:lstStyle/>
          <a:p>
            <a:r>
              <a:rPr lang="fi-FI" sz="2133" dirty="0" err="1"/>
              <a:t>Smart</a:t>
            </a:r>
            <a:r>
              <a:rPr lang="fi-FI" sz="2133" dirty="0"/>
              <a:t> </a:t>
            </a:r>
            <a:r>
              <a:rPr lang="fi-FI" sz="2133" dirty="0" err="1"/>
              <a:t>services</a:t>
            </a:r>
            <a:r>
              <a:rPr lang="fi-FI" sz="2133" dirty="0"/>
              <a:t> for Hämeenlinna 2020?</a:t>
            </a:r>
            <a:endParaRPr lang="fi-FI" sz="1600" b="0" u="sng" dirty="0"/>
          </a:p>
        </p:txBody>
      </p:sp>
      <p:graphicFrame>
        <p:nvGraphicFramePr>
          <p:cNvPr id="3" name="Sisällön paikkamerkki 5"/>
          <p:cNvGraphicFramePr>
            <a:graphicFrameLocks/>
          </p:cNvGraphicFramePr>
          <p:nvPr>
            <p:extLst>
              <p:ext uri="{D42A27DB-BD31-4B8C-83A1-F6EECF244321}">
                <p14:modId xmlns:p14="http://schemas.microsoft.com/office/powerpoint/2010/main" val="3375851568"/>
              </p:ext>
            </p:extLst>
          </p:nvPr>
        </p:nvGraphicFramePr>
        <p:xfrm>
          <a:off x="195602" y="999857"/>
          <a:ext cx="11897571" cy="974402"/>
        </p:xfrm>
        <a:graphic>
          <a:graphicData uri="http://schemas.openxmlformats.org/drawingml/2006/table">
            <a:tbl>
              <a:tblPr firstRow="1" bandRow="1">
                <a:tableStyleId>{5C22544A-7EE6-4342-B048-85BDC9FD1C3A}</a:tableStyleId>
              </a:tblPr>
              <a:tblGrid>
                <a:gridCol w="1699653">
                  <a:extLst>
                    <a:ext uri="{9D8B030D-6E8A-4147-A177-3AD203B41FA5}">
                      <a16:colId xmlns:a16="http://schemas.microsoft.com/office/drawing/2014/main" xmlns="" val="20000"/>
                    </a:ext>
                  </a:extLst>
                </a:gridCol>
                <a:gridCol w="1699653">
                  <a:extLst>
                    <a:ext uri="{9D8B030D-6E8A-4147-A177-3AD203B41FA5}">
                      <a16:colId xmlns:a16="http://schemas.microsoft.com/office/drawing/2014/main" xmlns="" val="20001"/>
                    </a:ext>
                  </a:extLst>
                </a:gridCol>
                <a:gridCol w="1699653">
                  <a:extLst>
                    <a:ext uri="{9D8B030D-6E8A-4147-A177-3AD203B41FA5}">
                      <a16:colId xmlns:a16="http://schemas.microsoft.com/office/drawing/2014/main" xmlns="" val="20002"/>
                    </a:ext>
                  </a:extLst>
                </a:gridCol>
                <a:gridCol w="1699653">
                  <a:extLst>
                    <a:ext uri="{9D8B030D-6E8A-4147-A177-3AD203B41FA5}">
                      <a16:colId xmlns:a16="http://schemas.microsoft.com/office/drawing/2014/main" xmlns="" val="20003"/>
                    </a:ext>
                  </a:extLst>
                </a:gridCol>
                <a:gridCol w="1699653">
                  <a:extLst>
                    <a:ext uri="{9D8B030D-6E8A-4147-A177-3AD203B41FA5}">
                      <a16:colId xmlns:a16="http://schemas.microsoft.com/office/drawing/2014/main" xmlns="" val="20004"/>
                    </a:ext>
                  </a:extLst>
                </a:gridCol>
                <a:gridCol w="1699653">
                  <a:extLst>
                    <a:ext uri="{9D8B030D-6E8A-4147-A177-3AD203B41FA5}">
                      <a16:colId xmlns:a16="http://schemas.microsoft.com/office/drawing/2014/main" xmlns="" val="20005"/>
                    </a:ext>
                  </a:extLst>
                </a:gridCol>
                <a:gridCol w="1699653">
                  <a:extLst>
                    <a:ext uri="{9D8B030D-6E8A-4147-A177-3AD203B41FA5}">
                      <a16:colId xmlns:a16="http://schemas.microsoft.com/office/drawing/2014/main" xmlns="" val="20006"/>
                    </a:ext>
                  </a:extLst>
                </a:gridCol>
              </a:tblGrid>
              <a:tr h="974402">
                <a:tc>
                  <a:txBody>
                    <a:bodyPr/>
                    <a:lstStyle/>
                    <a:p>
                      <a:pPr marL="0" marR="0" indent="0" algn="ctr" defTabSz="457096" rtl="0" eaLnBrk="1" fontAlgn="auto" latinLnBrk="0" hangingPunct="1">
                        <a:lnSpc>
                          <a:spcPct val="100000"/>
                        </a:lnSpc>
                        <a:spcBef>
                          <a:spcPts val="0"/>
                        </a:spcBef>
                        <a:spcAft>
                          <a:spcPts val="0"/>
                        </a:spcAft>
                        <a:buClrTx/>
                        <a:buSzTx/>
                        <a:buFontTx/>
                        <a:buNone/>
                        <a:tabLst/>
                        <a:defRPr/>
                      </a:pPr>
                      <a:endParaRPr lang="fi-FI" sz="1200" b="1" dirty="0">
                        <a:solidFill>
                          <a:schemeClr val="tx2"/>
                        </a:solidFill>
                      </a:endParaRPr>
                    </a:p>
                    <a:p>
                      <a:pPr marL="0" marR="0" indent="0" algn="ctr" defTabSz="457096" rtl="0" eaLnBrk="1" fontAlgn="auto" latinLnBrk="0" hangingPunct="1">
                        <a:lnSpc>
                          <a:spcPct val="100000"/>
                        </a:lnSpc>
                        <a:spcBef>
                          <a:spcPts val="0"/>
                        </a:spcBef>
                        <a:spcAft>
                          <a:spcPts val="0"/>
                        </a:spcAft>
                        <a:buClrTx/>
                        <a:buSzTx/>
                        <a:buFontTx/>
                        <a:buNone/>
                        <a:tabLst/>
                        <a:defRPr/>
                      </a:pPr>
                      <a:r>
                        <a:rPr lang="fi-FI" sz="1200" b="1" dirty="0" err="1">
                          <a:solidFill>
                            <a:schemeClr val="tx2"/>
                          </a:solidFill>
                        </a:rPr>
                        <a:t>Sustance</a:t>
                      </a:r>
                      <a:r>
                        <a:rPr lang="fi-FI" sz="1200" b="1" baseline="0" dirty="0">
                          <a:solidFill>
                            <a:schemeClr val="tx2"/>
                          </a:solidFill>
                        </a:rPr>
                        <a:t> </a:t>
                      </a:r>
                      <a:r>
                        <a:rPr lang="fi-FI" sz="1200" b="1" baseline="0" dirty="0" err="1">
                          <a:solidFill>
                            <a:schemeClr val="tx2"/>
                          </a:solidFill>
                        </a:rPr>
                        <a:t>use</a:t>
                      </a:r>
                      <a:r>
                        <a:rPr lang="fi-FI" sz="1200" b="1" baseline="0" dirty="0">
                          <a:solidFill>
                            <a:schemeClr val="tx2"/>
                          </a:solidFill>
                        </a:rPr>
                        <a:t> and </a:t>
                      </a:r>
                      <a:r>
                        <a:rPr lang="fi-FI" sz="1200" b="1" baseline="0" dirty="0" err="1">
                          <a:solidFill>
                            <a:schemeClr val="tx2"/>
                          </a:solidFill>
                        </a:rPr>
                        <a:t>addictions</a:t>
                      </a:r>
                      <a:endParaRPr lang="fi-FI" sz="1200" b="1" dirty="0">
                        <a:solidFill>
                          <a:schemeClr val="tx2"/>
                        </a:solidFill>
                      </a:endParaRPr>
                    </a:p>
                  </a:txBody>
                  <a:tcPr marL="121920" marR="121920" marT="60960" marB="60960">
                    <a:noFill/>
                  </a:tcPr>
                </a:tc>
                <a:tc>
                  <a:txBody>
                    <a:bodyPr/>
                    <a:lstStyle/>
                    <a:p>
                      <a:pPr algn="ctr"/>
                      <a:endParaRPr lang="fi-FI" sz="1200" b="1" dirty="0">
                        <a:solidFill>
                          <a:schemeClr val="tx2"/>
                        </a:solidFill>
                      </a:endParaRPr>
                    </a:p>
                    <a:p>
                      <a:pPr algn="ctr"/>
                      <a:r>
                        <a:rPr lang="fi-FI" sz="1200" b="1" dirty="0" err="1">
                          <a:solidFill>
                            <a:schemeClr val="tx2"/>
                          </a:solidFill>
                        </a:rPr>
                        <a:t>Values</a:t>
                      </a:r>
                      <a:r>
                        <a:rPr lang="fi-FI" sz="1200" b="1" baseline="0" dirty="0">
                          <a:solidFill>
                            <a:schemeClr val="tx2"/>
                          </a:solidFill>
                        </a:rPr>
                        <a:t>, </a:t>
                      </a:r>
                      <a:r>
                        <a:rPr lang="fi-FI" sz="1200" b="1" baseline="0" dirty="0" err="1">
                          <a:solidFill>
                            <a:schemeClr val="tx2"/>
                          </a:solidFill>
                        </a:rPr>
                        <a:t>attitudes</a:t>
                      </a:r>
                      <a:r>
                        <a:rPr lang="fi-FI" sz="1200" b="1" baseline="0" dirty="0">
                          <a:solidFill>
                            <a:schemeClr val="tx2"/>
                          </a:solidFill>
                        </a:rPr>
                        <a:t> and </a:t>
                      </a:r>
                      <a:r>
                        <a:rPr lang="fi-FI" sz="1200" b="1" baseline="0" dirty="0" err="1">
                          <a:solidFill>
                            <a:schemeClr val="tx2"/>
                          </a:solidFill>
                        </a:rPr>
                        <a:t>actions</a:t>
                      </a:r>
                      <a:endParaRPr lang="fi-FI" sz="1200" b="1" dirty="0">
                        <a:solidFill>
                          <a:schemeClr val="tx2"/>
                        </a:solidFill>
                      </a:endParaRPr>
                    </a:p>
                  </a:txBody>
                  <a:tcPr marL="121920" marR="121920" marT="60960" marB="60960">
                    <a:noFill/>
                  </a:tcPr>
                </a:tc>
                <a:tc>
                  <a:txBody>
                    <a:bodyPr/>
                    <a:lstStyle/>
                    <a:p>
                      <a:pPr algn="ctr"/>
                      <a:endParaRPr lang="fi-FI" sz="1200" b="1" dirty="0">
                        <a:solidFill>
                          <a:schemeClr val="tx2"/>
                        </a:solidFill>
                      </a:endParaRPr>
                    </a:p>
                    <a:p>
                      <a:pPr algn="ctr"/>
                      <a:r>
                        <a:rPr lang="fi-FI" sz="1200" b="1" baseline="0" dirty="0" err="1">
                          <a:solidFill>
                            <a:schemeClr val="tx2"/>
                          </a:solidFill>
                        </a:rPr>
                        <a:t>Everyday</a:t>
                      </a:r>
                      <a:r>
                        <a:rPr lang="fi-FI" sz="1200" b="1" baseline="0" dirty="0">
                          <a:solidFill>
                            <a:schemeClr val="tx2"/>
                          </a:solidFill>
                        </a:rPr>
                        <a:t> life </a:t>
                      </a:r>
                      <a:r>
                        <a:rPr lang="fi-FI" sz="1200" b="1" baseline="0" dirty="0" err="1">
                          <a:solidFill>
                            <a:schemeClr val="tx2"/>
                          </a:solidFill>
                        </a:rPr>
                        <a:t>skills</a:t>
                      </a:r>
                      <a:endParaRPr lang="fi-FI" sz="1200" b="1" baseline="0" dirty="0">
                        <a:solidFill>
                          <a:schemeClr val="tx2"/>
                        </a:solidFill>
                      </a:endParaRPr>
                    </a:p>
                  </a:txBody>
                  <a:tcPr marL="121920" marR="121920" marT="60960" marB="60960">
                    <a:noFill/>
                  </a:tcPr>
                </a:tc>
                <a:tc>
                  <a:txBody>
                    <a:bodyPr/>
                    <a:lstStyle/>
                    <a:p>
                      <a:pPr algn="ctr"/>
                      <a:endParaRPr lang="fi-FI" sz="1200" b="1" dirty="0">
                        <a:solidFill>
                          <a:schemeClr val="tx2"/>
                        </a:solidFill>
                      </a:endParaRPr>
                    </a:p>
                    <a:p>
                      <a:pPr algn="ctr"/>
                      <a:r>
                        <a:rPr lang="fi-FI" sz="1200" b="1" baseline="0" dirty="0" err="1">
                          <a:solidFill>
                            <a:schemeClr val="tx2"/>
                          </a:solidFill>
                        </a:rPr>
                        <a:t>Education</a:t>
                      </a:r>
                      <a:r>
                        <a:rPr lang="fi-FI" sz="1200" b="1" baseline="0" dirty="0">
                          <a:solidFill>
                            <a:schemeClr val="tx2"/>
                          </a:solidFill>
                        </a:rPr>
                        <a:t> and </a:t>
                      </a:r>
                      <a:r>
                        <a:rPr lang="fi-FI" sz="1200" b="1" baseline="0" dirty="0" err="1">
                          <a:solidFill>
                            <a:schemeClr val="tx2"/>
                          </a:solidFill>
                        </a:rPr>
                        <a:t>professional</a:t>
                      </a:r>
                      <a:r>
                        <a:rPr lang="fi-FI" sz="1200" b="1" baseline="0" dirty="0">
                          <a:solidFill>
                            <a:schemeClr val="tx2"/>
                          </a:solidFill>
                        </a:rPr>
                        <a:t> </a:t>
                      </a:r>
                      <a:r>
                        <a:rPr lang="fi-FI" sz="1200" b="1" baseline="0" dirty="0" err="1">
                          <a:solidFill>
                            <a:schemeClr val="tx2"/>
                          </a:solidFill>
                        </a:rPr>
                        <a:t>skills</a:t>
                      </a:r>
                      <a:endParaRPr lang="fi-FI" sz="1200" b="1" dirty="0">
                        <a:solidFill>
                          <a:srgbClr val="FF0000"/>
                        </a:solidFill>
                      </a:endParaRPr>
                    </a:p>
                  </a:txBody>
                  <a:tcPr marL="121920" marR="121920" marT="60960" marB="60960">
                    <a:noFill/>
                  </a:tcPr>
                </a:tc>
                <a:tc>
                  <a:txBody>
                    <a:bodyPr/>
                    <a:lstStyle/>
                    <a:p>
                      <a:pPr algn="ctr"/>
                      <a:endParaRPr lang="fi-FI" sz="1200" b="1" dirty="0">
                        <a:solidFill>
                          <a:schemeClr val="tx2"/>
                        </a:solidFill>
                      </a:endParaRPr>
                    </a:p>
                    <a:p>
                      <a:pPr algn="ctr"/>
                      <a:r>
                        <a:rPr lang="fi-FI" sz="1200" b="1" baseline="0" dirty="0">
                          <a:solidFill>
                            <a:schemeClr val="tx2"/>
                          </a:solidFill>
                        </a:rPr>
                        <a:t>Health and </a:t>
                      </a:r>
                      <a:r>
                        <a:rPr lang="fi-FI" sz="1200" b="1" baseline="0" dirty="0" err="1">
                          <a:solidFill>
                            <a:schemeClr val="tx2"/>
                          </a:solidFill>
                        </a:rPr>
                        <a:t>well-being</a:t>
                      </a:r>
                      <a:endParaRPr lang="fi-FI" sz="1200" b="1" baseline="0" dirty="0">
                        <a:solidFill>
                          <a:schemeClr val="tx2"/>
                        </a:solidFill>
                      </a:endParaRPr>
                    </a:p>
                  </a:txBody>
                  <a:tcPr marL="121920" marR="121920" marT="60960" marB="60960">
                    <a:noFill/>
                  </a:tcPr>
                </a:tc>
                <a:tc>
                  <a:txBody>
                    <a:bodyPr/>
                    <a:lstStyle/>
                    <a:p>
                      <a:pPr algn="ctr"/>
                      <a:endParaRPr lang="fi-FI" sz="1200" b="1" dirty="0">
                        <a:solidFill>
                          <a:schemeClr val="tx2"/>
                        </a:solidFill>
                      </a:endParaRPr>
                    </a:p>
                    <a:p>
                      <a:pPr algn="ctr"/>
                      <a:r>
                        <a:rPr lang="fi-FI" sz="1200" b="1" baseline="0" dirty="0" err="1">
                          <a:solidFill>
                            <a:schemeClr val="tx2"/>
                          </a:solidFill>
                        </a:rPr>
                        <a:t>Children</a:t>
                      </a:r>
                      <a:r>
                        <a:rPr lang="fi-FI" sz="1200" b="1" baseline="0" dirty="0">
                          <a:solidFill>
                            <a:schemeClr val="tx2"/>
                          </a:solidFill>
                        </a:rPr>
                        <a:t>, </a:t>
                      </a:r>
                      <a:r>
                        <a:rPr lang="fi-FI" sz="1200" b="1" baseline="0" dirty="0" err="1">
                          <a:solidFill>
                            <a:schemeClr val="tx2"/>
                          </a:solidFill>
                        </a:rPr>
                        <a:t>parenting</a:t>
                      </a:r>
                      <a:r>
                        <a:rPr lang="fi-FI" sz="1200" b="1" baseline="0" dirty="0">
                          <a:solidFill>
                            <a:schemeClr val="tx2"/>
                          </a:solidFill>
                        </a:rPr>
                        <a:t> and social </a:t>
                      </a:r>
                      <a:r>
                        <a:rPr lang="fi-FI" sz="1200" b="1" baseline="0" dirty="0" err="1">
                          <a:solidFill>
                            <a:schemeClr val="tx2"/>
                          </a:solidFill>
                        </a:rPr>
                        <a:t>relations</a:t>
                      </a:r>
                      <a:endParaRPr lang="fi-FI" sz="1100" b="1" baseline="0" dirty="0">
                        <a:solidFill>
                          <a:srgbClr val="FF0000"/>
                        </a:solidFill>
                      </a:endParaRPr>
                    </a:p>
                  </a:txBody>
                  <a:tcPr marL="121920" marR="121920" marT="60960" marB="60960">
                    <a:noFill/>
                  </a:tcPr>
                </a:tc>
                <a:tc>
                  <a:txBody>
                    <a:bodyPr/>
                    <a:lstStyle/>
                    <a:p>
                      <a:pPr algn="ctr"/>
                      <a:endParaRPr lang="fi-FI" sz="1200" b="1" dirty="0">
                        <a:solidFill>
                          <a:schemeClr val="tx2"/>
                        </a:solidFill>
                      </a:endParaRPr>
                    </a:p>
                    <a:p>
                      <a:pPr algn="ctr"/>
                      <a:r>
                        <a:rPr lang="fi-FI" sz="1200" b="1" dirty="0" err="1">
                          <a:solidFill>
                            <a:schemeClr val="tx2"/>
                          </a:solidFill>
                        </a:rPr>
                        <a:t>Integration</a:t>
                      </a:r>
                      <a:r>
                        <a:rPr lang="fi-FI" sz="1200" b="1" baseline="0" dirty="0">
                          <a:solidFill>
                            <a:schemeClr val="tx2"/>
                          </a:solidFill>
                        </a:rPr>
                        <a:t> into </a:t>
                      </a:r>
                      <a:r>
                        <a:rPr lang="fi-FI" sz="1200" b="1" baseline="0" dirty="0" err="1">
                          <a:solidFill>
                            <a:schemeClr val="tx2"/>
                          </a:solidFill>
                        </a:rPr>
                        <a:t>society</a:t>
                      </a:r>
                      <a:r>
                        <a:rPr lang="fi-FI" sz="1200" b="1" baseline="0" dirty="0">
                          <a:solidFill>
                            <a:schemeClr val="tx2"/>
                          </a:solidFill>
                        </a:rPr>
                        <a:t> and </a:t>
                      </a:r>
                      <a:r>
                        <a:rPr lang="fi-FI" sz="1200" b="1" baseline="0" dirty="0" err="1">
                          <a:solidFill>
                            <a:schemeClr val="tx2"/>
                          </a:solidFill>
                        </a:rPr>
                        <a:t>living</a:t>
                      </a:r>
                      <a:r>
                        <a:rPr lang="fi-FI" sz="1200" b="1" baseline="0" dirty="0">
                          <a:solidFill>
                            <a:schemeClr val="tx2"/>
                          </a:solidFill>
                        </a:rPr>
                        <a:t> </a:t>
                      </a:r>
                      <a:r>
                        <a:rPr lang="fi-FI" sz="1200" b="1" baseline="0" dirty="0" err="1">
                          <a:solidFill>
                            <a:schemeClr val="tx2"/>
                          </a:solidFill>
                        </a:rPr>
                        <a:t>without</a:t>
                      </a:r>
                      <a:r>
                        <a:rPr lang="fi-FI" sz="1200" b="1" baseline="0" dirty="0">
                          <a:solidFill>
                            <a:schemeClr val="tx2"/>
                          </a:solidFill>
                        </a:rPr>
                        <a:t> </a:t>
                      </a:r>
                      <a:r>
                        <a:rPr lang="fi-FI" sz="1200" b="1" baseline="0" dirty="0" err="1">
                          <a:solidFill>
                            <a:schemeClr val="tx2"/>
                          </a:solidFill>
                        </a:rPr>
                        <a:t>crime</a:t>
                      </a:r>
                      <a:r>
                        <a:rPr lang="fi-FI" sz="1200" b="1" baseline="0" dirty="0">
                          <a:solidFill>
                            <a:schemeClr val="tx2"/>
                          </a:solidFill>
                        </a:rPr>
                        <a:t> </a:t>
                      </a:r>
                      <a:endParaRPr lang="fi-FI" sz="1200" b="1" dirty="0">
                        <a:solidFill>
                          <a:schemeClr val="tx2"/>
                        </a:solidFill>
                      </a:endParaRPr>
                    </a:p>
                  </a:txBody>
                  <a:tcPr marL="121920" marR="121920" marT="60960" marB="60960">
                    <a:noFill/>
                  </a:tcPr>
                </a:tc>
                <a:extLst>
                  <a:ext uri="{0D108BD9-81ED-4DB2-BD59-A6C34878D82A}">
                    <a16:rowId xmlns:a16="http://schemas.microsoft.com/office/drawing/2014/main" xmlns="" val="10000"/>
                  </a:ext>
                </a:extLst>
              </a:tr>
            </a:tbl>
          </a:graphicData>
        </a:graphic>
      </p:graphicFrame>
      <p:sp>
        <p:nvSpPr>
          <p:cNvPr id="74" name="Suorakulmio 73"/>
          <p:cNvSpPr/>
          <p:nvPr/>
        </p:nvSpPr>
        <p:spPr>
          <a:xfrm>
            <a:off x="203631" y="1770050"/>
            <a:ext cx="1530244" cy="4871084"/>
          </a:xfrm>
          <a:prstGeom prst="rect">
            <a:avLst/>
          </a:prstGeom>
          <a:solidFill>
            <a:schemeClr val="bg1"/>
          </a:solidFill>
          <a:ln w="25400" cmpd="dbl">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fi-FI" sz="800" dirty="0">
              <a:solidFill>
                <a:srgbClr val="454545"/>
              </a:solidFill>
            </a:endParaRPr>
          </a:p>
          <a:p>
            <a:r>
              <a:rPr lang="fi-FI" sz="1200" dirty="0">
                <a:solidFill>
                  <a:srgbClr val="454545"/>
                </a:solidFill>
              </a:rPr>
              <a:t>White </a:t>
            </a:r>
            <a:r>
              <a:rPr lang="fi-FI" sz="1200" dirty="0" err="1">
                <a:solidFill>
                  <a:srgbClr val="454545"/>
                </a:solidFill>
              </a:rPr>
              <a:t>list</a:t>
            </a:r>
            <a:endParaRPr lang="fi-FI" sz="1200" dirty="0">
              <a:solidFill>
                <a:srgbClr val="454545"/>
              </a:solidFill>
            </a:endParaRPr>
          </a:p>
          <a:p>
            <a:r>
              <a:rPr lang="fi-FI" sz="1200" dirty="0" err="1">
                <a:solidFill>
                  <a:srgbClr val="454545"/>
                </a:solidFill>
              </a:rPr>
              <a:t>Self-help</a:t>
            </a:r>
            <a:r>
              <a:rPr lang="fi-FI" sz="1200" dirty="0">
                <a:solidFill>
                  <a:srgbClr val="454545"/>
                </a:solidFill>
              </a:rPr>
              <a:t> </a:t>
            </a:r>
            <a:r>
              <a:rPr lang="fi-FI" sz="1200" dirty="0" err="1">
                <a:solidFill>
                  <a:srgbClr val="454545"/>
                </a:solidFill>
              </a:rPr>
              <a:t>materials</a:t>
            </a:r>
            <a:r>
              <a:rPr lang="fi-FI" sz="1200" dirty="0">
                <a:solidFill>
                  <a:srgbClr val="454545"/>
                </a:solidFill>
              </a:rPr>
              <a:t> and </a:t>
            </a:r>
            <a:r>
              <a:rPr lang="fi-FI" sz="1200" dirty="0" err="1">
                <a:solidFill>
                  <a:srgbClr val="454545"/>
                </a:solidFill>
              </a:rPr>
              <a:t>courses</a:t>
            </a:r>
            <a:endParaRPr lang="fi-FI" sz="1200" dirty="0">
              <a:solidFill>
                <a:srgbClr val="454545"/>
              </a:solidFill>
            </a:endParaRPr>
          </a:p>
          <a:p>
            <a:r>
              <a:rPr lang="fi-FI" sz="1200" dirty="0" err="1">
                <a:solidFill>
                  <a:srgbClr val="454545"/>
                </a:solidFill>
              </a:rPr>
              <a:t>online</a:t>
            </a:r>
            <a:r>
              <a:rPr lang="fi-FI" sz="1200" dirty="0">
                <a:solidFill>
                  <a:srgbClr val="454545"/>
                </a:solidFill>
              </a:rPr>
              <a:t> </a:t>
            </a:r>
            <a:r>
              <a:rPr lang="fi-FI" sz="1200" dirty="0" err="1">
                <a:solidFill>
                  <a:srgbClr val="454545"/>
                </a:solidFill>
              </a:rPr>
              <a:t>consultation</a:t>
            </a:r>
            <a:r>
              <a:rPr lang="fi-FI" sz="1200" dirty="0">
                <a:solidFill>
                  <a:srgbClr val="454545"/>
                </a:solidFill>
              </a:rPr>
              <a:t> inside </a:t>
            </a:r>
            <a:r>
              <a:rPr lang="fi-FI" sz="1200" dirty="0" err="1">
                <a:solidFill>
                  <a:srgbClr val="454545"/>
                </a:solidFill>
              </a:rPr>
              <a:t>unit</a:t>
            </a:r>
            <a:r>
              <a:rPr lang="fi-FI" sz="1200" dirty="0">
                <a:solidFill>
                  <a:srgbClr val="454545"/>
                </a:solidFill>
              </a:rPr>
              <a:t> and outside</a:t>
            </a:r>
          </a:p>
        </p:txBody>
      </p:sp>
      <p:sp>
        <p:nvSpPr>
          <p:cNvPr id="75" name="Suorakulmio 74"/>
          <p:cNvSpPr/>
          <p:nvPr/>
        </p:nvSpPr>
        <p:spPr>
          <a:xfrm>
            <a:off x="1882127" y="1770050"/>
            <a:ext cx="1708524" cy="4859350"/>
          </a:xfrm>
          <a:prstGeom prst="rect">
            <a:avLst/>
          </a:prstGeom>
          <a:solidFill>
            <a:schemeClr val="bg1"/>
          </a:solidFill>
          <a:ln w="22225">
            <a:solidFill>
              <a:schemeClr val="accent6"/>
            </a:solidFill>
            <a:prstDash val="dashDot"/>
          </a:ln>
          <a:effectLst/>
        </p:spPr>
        <p:style>
          <a:lnRef idx="1">
            <a:schemeClr val="accent1"/>
          </a:lnRef>
          <a:fillRef idx="3">
            <a:schemeClr val="accent1"/>
          </a:fillRef>
          <a:effectRef idx="2">
            <a:schemeClr val="accent1"/>
          </a:effectRef>
          <a:fontRef idx="minor">
            <a:schemeClr val="lt1"/>
          </a:fontRef>
        </p:style>
        <p:txBody>
          <a:bodyPr lIns="120000" rIns="0" rtlCol="0" anchor="t"/>
          <a:lstStyle/>
          <a:p>
            <a:pPr fontAlgn="ctr"/>
            <a:endParaRPr lang="fi-FI" sz="800" dirty="0">
              <a:solidFill>
                <a:srgbClr val="454545"/>
              </a:solidFill>
            </a:endParaRPr>
          </a:p>
          <a:p>
            <a:pPr fontAlgn="ctr"/>
            <a:r>
              <a:rPr lang="fi-FI" sz="1200" dirty="0">
                <a:solidFill>
                  <a:srgbClr val="454545"/>
                </a:solidFill>
              </a:rPr>
              <a:t>White </a:t>
            </a:r>
            <a:r>
              <a:rPr lang="fi-FI" sz="1200" dirty="0" err="1">
                <a:solidFill>
                  <a:srgbClr val="454545"/>
                </a:solidFill>
              </a:rPr>
              <a:t>list</a:t>
            </a:r>
            <a:endParaRPr lang="fi-FI" sz="1200" dirty="0">
              <a:solidFill>
                <a:srgbClr val="454545"/>
              </a:solidFill>
            </a:endParaRPr>
          </a:p>
          <a:p>
            <a:pPr fontAlgn="ctr"/>
            <a:r>
              <a:rPr lang="fi-FI" sz="1200" dirty="0" err="1">
                <a:solidFill>
                  <a:srgbClr val="454545"/>
                </a:solidFill>
              </a:rPr>
              <a:t>Online</a:t>
            </a:r>
            <a:r>
              <a:rPr lang="fi-FI" sz="1200" dirty="0">
                <a:solidFill>
                  <a:srgbClr val="454545"/>
                </a:solidFill>
              </a:rPr>
              <a:t> </a:t>
            </a:r>
            <a:r>
              <a:rPr lang="fi-FI" sz="1200" dirty="0" err="1">
                <a:solidFill>
                  <a:srgbClr val="454545"/>
                </a:solidFill>
              </a:rPr>
              <a:t>courses</a:t>
            </a:r>
            <a:r>
              <a:rPr lang="fi-FI" sz="1200" dirty="0">
                <a:solidFill>
                  <a:srgbClr val="454545"/>
                </a:solidFill>
              </a:rPr>
              <a:t> inside and </a:t>
            </a:r>
            <a:r>
              <a:rPr lang="fi-FI" sz="1200" dirty="0" err="1">
                <a:solidFill>
                  <a:srgbClr val="454545"/>
                </a:solidFill>
              </a:rPr>
              <a:t>between</a:t>
            </a:r>
            <a:r>
              <a:rPr lang="fi-FI" sz="1200" dirty="0">
                <a:solidFill>
                  <a:srgbClr val="454545"/>
                </a:solidFill>
              </a:rPr>
              <a:t> </a:t>
            </a:r>
            <a:r>
              <a:rPr lang="fi-FI" sz="1200" dirty="0" err="1">
                <a:solidFill>
                  <a:srgbClr val="454545"/>
                </a:solidFill>
              </a:rPr>
              <a:t>prisons</a:t>
            </a:r>
            <a:endParaRPr lang="fi-FI" sz="1200" dirty="0">
              <a:solidFill>
                <a:srgbClr val="454545"/>
              </a:solidFill>
            </a:endParaRPr>
          </a:p>
          <a:p>
            <a:pPr fontAlgn="ctr"/>
            <a:r>
              <a:rPr lang="fi-FI" sz="1200" dirty="0" err="1">
                <a:solidFill>
                  <a:srgbClr val="454545"/>
                </a:solidFill>
              </a:rPr>
              <a:t>Self-help</a:t>
            </a:r>
            <a:r>
              <a:rPr lang="fi-FI" sz="1200" dirty="0">
                <a:solidFill>
                  <a:srgbClr val="454545"/>
                </a:solidFill>
              </a:rPr>
              <a:t> </a:t>
            </a:r>
            <a:r>
              <a:rPr lang="fi-FI" sz="1200" dirty="0" err="1">
                <a:solidFill>
                  <a:srgbClr val="454545"/>
                </a:solidFill>
              </a:rPr>
              <a:t>materials</a:t>
            </a:r>
            <a:r>
              <a:rPr lang="fi-FI" sz="1200" dirty="0">
                <a:solidFill>
                  <a:srgbClr val="454545"/>
                </a:solidFill>
              </a:rPr>
              <a:t> and </a:t>
            </a:r>
            <a:r>
              <a:rPr lang="fi-FI" sz="1200" dirty="0" err="1">
                <a:solidFill>
                  <a:srgbClr val="454545"/>
                </a:solidFill>
              </a:rPr>
              <a:t>courses</a:t>
            </a:r>
            <a:r>
              <a:rPr lang="fi-FI" sz="1200" dirty="0">
                <a:solidFill>
                  <a:srgbClr val="454545"/>
                </a:solidFill>
              </a:rPr>
              <a:t> in ”</a:t>
            </a:r>
            <a:r>
              <a:rPr lang="fi-FI" sz="1200" dirty="0" err="1">
                <a:solidFill>
                  <a:srgbClr val="454545"/>
                </a:solidFill>
              </a:rPr>
              <a:t>cloud</a:t>
            </a:r>
            <a:r>
              <a:rPr lang="fi-FI" sz="1200" dirty="0">
                <a:solidFill>
                  <a:srgbClr val="454545"/>
                </a:solidFill>
              </a:rPr>
              <a:t>”</a:t>
            </a:r>
          </a:p>
          <a:p>
            <a:pPr fontAlgn="ctr"/>
            <a:endParaRPr lang="fi-FI" sz="1200" dirty="0">
              <a:solidFill>
                <a:srgbClr val="454545"/>
              </a:solidFill>
            </a:endParaRPr>
          </a:p>
          <a:p>
            <a:pPr fontAlgn="ctr"/>
            <a:endParaRPr lang="fi-FI" sz="800" dirty="0">
              <a:solidFill>
                <a:srgbClr val="454545"/>
              </a:solidFill>
            </a:endParaRPr>
          </a:p>
        </p:txBody>
      </p:sp>
      <p:sp>
        <p:nvSpPr>
          <p:cNvPr id="76" name="Suorakulmio 75"/>
          <p:cNvSpPr/>
          <p:nvPr/>
        </p:nvSpPr>
        <p:spPr>
          <a:xfrm>
            <a:off x="3751921" y="1770050"/>
            <a:ext cx="1540152" cy="4871084"/>
          </a:xfrm>
          <a:prstGeom prst="rect">
            <a:avLst/>
          </a:prstGeom>
          <a:solidFill>
            <a:schemeClr val="bg1"/>
          </a:solidFill>
          <a:ln w="22225">
            <a:solidFill>
              <a:schemeClr val="accent5"/>
            </a:solidFill>
            <a:prstDash val="sysDot"/>
          </a:ln>
          <a:effectLst/>
        </p:spPr>
        <p:style>
          <a:lnRef idx="1">
            <a:schemeClr val="accent1"/>
          </a:lnRef>
          <a:fillRef idx="3">
            <a:schemeClr val="accent1"/>
          </a:fillRef>
          <a:effectRef idx="2">
            <a:schemeClr val="accent1"/>
          </a:effectRef>
          <a:fontRef idx="minor">
            <a:schemeClr val="lt1"/>
          </a:fontRef>
        </p:style>
        <p:txBody>
          <a:bodyPr rtlCol="0" anchor="t"/>
          <a:lstStyle/>
          <a:p>
            <a:pPr fontAlgn="ctr"/>
            <a:endParaRPr lang="fi-FI" sz="800" dirty="0">
              <a:solidFill>
                <a:srgbClr val="454545"/>
              </a:solidFill>
            </a:endParaRPr>
          </a:p>
          <a:p>
            <a:pPr fontAlgn="ctr"/>
            <a:r>
              <a:rPr lang="fi-FI" sz="1200" dirty="0">
                <a:solidFill>
                  <a:srgbClr val="454545"/>
                </a:solidFill>
              </a:rPr>
              <a:t>White </a:t>
            </a:r>
            <a:r>
              <a:rPr lang="fi-FI" sz="1200" dirty="0" err="1">
                <a:solidFill>
                  <a:srgbClr val="454545"/>
                </a:solidFill>
              </a:rPr>
              <a:t>list</a:t>
            </a:r>
            <a:endParaRPr lang="fi-FI" sz="1200" dirty="0">
              <a:solidFill>
                <a:srgbClr val="454545"/>
              </a:solidFill>
            </a:endParaRPr>
          </a:p>
          <a:p>
            <a:pPr fontAlgn="ctr"/>
            <a:r>
              <a:rPr lang="fi-FI" sz="1200" dirty="0">
                <a:solidFill>
                  <a:srgbClr val="454545"/>
                </a:solidFill>
              </a:rPr>
              <a:t>ICT </a:t>
            </a:r>
            <a:r>
              <a:rPr lang="fi-FI" sz="1200" dirty="0" err="1">
                <a:solidFill>
                  <a:srgbClr val="454545"/>
                </a:solidFill>
              </a:rPr>
              <a:t>skills</a:t>
            </a:r>
            <a:r>
              <a:rPr lang="fi-FI" sz="1200" dirty="0">
                <a:solidFill>
                  <a:srgbClr val="454545"/>
                </a:solidFill>
              </a:rPr>
              <a:t> </a:t>
            </a:r>
            <a:r>
              <a:rPr lang="fi-FI" sz="1200" dirty="0" err="1">
                <a:solidFill>
                  <a:srgbClr val="454545"/>
                </a:solidFill>
              </a:rPr>
              <a:t>courses</a:t>
            </a:r>
            <a:endParaRPr lang="fi-FI" sz="1200" dirty="0">
              <a:solidFill>
                <a:srgbClr val="454545"/>
              </a:solidFill>
            </a:endParaRPr>
          </a:p>
          <a:p>
            <a:pPr fontAlgn="ctr"/>
            <a:r>
              <a:rPr lang="fi-FI" sz="1200" dirty="0" err="1">
                <a:solidFill>
                  <a:srgbClr val="454545"/>
                </a:solidFill>
              </a:rPr>
              <a:t>E-library</a:t>
            </a:r>
            <a:endParaRPr lang="fi-FI" sz="1200" u="sng" dirty="0">
              <a:solidFill>
                <a:srgbClr val="454545"/>
              </a:solidFill>
            </a:endParaRPr>
          </a:p>
          <a:p>
            <a:pPr fontAlgn="ctr"/>
            <a:endParaRPr lang="fi-FI" sz="1200" u="sng" dirty="0">
              <a:solidFill>
                <a:srgbClr val="454545"/>
              </a:solidFill>
            </a:endParaRPr>
          </a:p>
          <a:p>
            <a:pPr fontAlgn="ctr"/>
            <a:endParaRPr lang="fi-FI" sz="800" dirty="0">
              <a:solidFill>
                <a:srgbClr val="454545"/>
              </a:solidFill>
            </a:endParaRPr>
          </a:p>
        </p:txBody>
      </p:sp>
      <p:sp>
        <p:nvSpPr>
          <p:cNvPr id="78" name="Suorakulmio 77"/>
          <p:cNvSpPr/>
          <p:nvPr/>
        </p:nvSpPr>
        <p:spPr>
          <a:xfrm>
            <a:off x="5453346" y="1770050"/>
            <a:ext cx="1525252" cy="4859350"/>
          </a:xfrm>
          <a:prstGeom prst="rect">
            <a:avLst/>
          </a:prstGeom>
          <a:solidFill>
            <a:schemeClr val="bg1"/>
          </a:solidFill>
          <a:ln w="19050" cmpd="sng">
            <a:solidFill>
              <a:srgbClr val="0070C0"/>
            </a:solidFill>
            <a:prstDash val="lgDash"/>
          </a:ln>
          <a:effectLst/>
        </p:spPr>
        <p:style>
          <a:lnRef idx="1">
            <a:schemeClr val="accent1"/>
          </a:lnRef>
          <a:fillRef idx="3">
            <a:schemeClr val="accent1"/>
          </a:fillRef>
          <a:effectRef idx="2">
            <a:schemeClr val="accent1"/>
          </a:effectRef>
          <a:fontRef idx="minor">
            <a:schemeClr val="lt1"/>
          </a:fontRef>
        </p:style>
        <p:txBody>
          <a:bodyPr lIns="120000" rIns="0" rtlCol="0" anchor="t"/>
          <a:lstStyle/>
          <a:p>
            <a:pPr fontAlgn="ctr"/>
            <a:endParaRPr lang="fi-FI" sz="800" dirty="0">
              <a:solidFill>
                <a:srgbClr val="454545"/>
              </a:solidFill>
            </a:endParaRPr>
          </a:p>
          <a:p>
            <a:pPr fontAlgn="ctr"/>
            <a:r>
              <a:rPr lang="fi-FI" sz="1200" dirty="0">
                <a:solidFill>
                  <a:srgbClr val="454545"/>
                </a:solidFill>
              </a:rPr>
              <a:t>White </a:t>
            </a:r>
            <a:r>
              <a:rPr lang="fi-FI" sz="1200" dirty="0" err="1">
                <a:solidFill>
                  <a:srgbClr val="454545"/>
                </a:solidFill>
              </a:rPr>
              <a:t>list</a:t>
            </a:r>
            <a:endParaRPr lang="fi-FI" sz="1200" dirty="0">
              <a:solidFill>
                <a:srgbClr val="454545"/>
              </a:solidFill>
            </a:endParaRPr>
          </a:p>
          <a:p>
            <a:pPr fontAlgn="ctr"/>
            <a:r>
              <a:rPr lang="fi-FI" sz="1200" dirty="0">
                <a:solidFill>
                  <a:srgbClr val="454545"/>
                </a:solidFill>
              </a:rPr>
              <a:t>MOODLE</a:t>
            </a:r>
          </a:p>
          <a:p>
            <a:pPr fontAlgn="ctr"/>
            <a:r>
              <a:rPr lang="fi-FI" sz="1200" dirty="0" err="1">
                <a:solidFill>
                  <a:srgbClr val="454545"/>
                </a:solidFill>
              </a:rPr>
              <a:t>E-learning</a:t>
            </a:r>
            <a:r>
              <a:rPr lang="fi-FI" sz="1200" dirty="0">
                <a:solidFill>
                  <a:srgbClr val="454545"/>
                </a:solidFill>
              </a:rPr>
              <a:t> </a:t>
            </a:r>
            <a:r>
              <a:rPr lang="fi-FI" sz="1200" dirty="0" err="1">
                <a:solidFill>
                  <a:srgbClr val="454545"/>
                </a:solidFill>
              </a:rPr>
              <a:t>materials</a:t>
            </a:r>
            <a:endParaRPr lang="fi-FI" sz="1200" dirty="0">
              <a:solidFill>
                <a:srgbClr val="454545"/>
              </a:solidFill>
            </a:endParaRPr>
          </a:p>
          <a:p>
            <a:pPr fontAlgn="ctr"/>
            <a:r>
              <a:rPr lang="fi-FI" sz="1200" dirty="0" err="1">
                <a:solidFill>
                  <a:srgbClr val="454545"/>
                </a:solidFill>
              </a:rPr>
              <a:t>Educative</a:t>
            </a:r>
            <a:r>
              <a:rPr lang="fi-FI" sz="1200" dirty="0">
                <a:solidFill>
                  <a:srgbClr val="454545"/>
                </a:solidFill>
              </a:rPr>
              <a:t> </a:t>
            </a:r>
            <a:r>
              <a:rPr lang="fi-FI" sz="1200" dirty="0" err="1">
                <a:solidFill>
                  <a:srgbClr val="454545"/>
                </a:solidFill>
              </a:rPr>
              <a:t>videomaterials</a:t>
            </a:r>
            <a:endParaRPr lang="fi-FI" sz="1200" dirty="0">
              <a:solidFill>
                <a:srgbClr val="454545"/>
              </a:solidFill>
            </a:endParaRPr>
          </a:p>
        </p:txBody>
      </p:sp>
      <p:sp>
        <p:nvSpPr>
          <p:cNvPr id="79" name="Suorakulmio 78"/>
          <p:cNvSpPr/>
          <p:nvPr/>
        </p:nvSpPr>
        <p:spPr>
          <a:xfrm>
            <a:off x="7147118" y="1770050"/>
            <a:ext cx="1541780" cy="4859350"/>
          </a:xfrm>
          <a:prstGeom prst="rect">
            <a:avLst/>
          </a:prstGeom>
          <a:solidFill>
            <a:schemeClr val="bg1"/>
          </a:solidFill>
          <a:ln w="254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fi-FI" sz="800" dirty="0">
              <a:solidFill>
                <a:srgbClr val="454545"/>
              </a:solidFill>
            </a:endParaRPr>
          </a:p>
          <a:p>
            <a:r>
              <a:rPr lang="fi-FI" sz="1200" dirty="0">
                <a:solidFill>
                  <a:srgbClr val="454545"/>
                </a:solidFill>
              </a:rPr>
              <a:t>White </a:t>
            </a:r>
            <a:r>
              <a:rPr lang="fi-FI" sz="1200" dirty="0" err="1">
                <a:solidFill>
                  <a:srgbClr val="454545"/>
                </a:solidFill>
              </a:rPr>
              <a:t>list</a:t>
            </a:r>
            <a:endParaRPr lang="fi-FI" sz="1200" dirty="0">
              <a:solidFill>
                <a:srgbClr val="454545"/>
              </a:solidFill>
            </a:endParaRPr>
          </a:p>
          <a:p>
            <a:r>
              <a:rPr lang="fi-FI" sz="1200" dirty="0" err="1">
                <a:solidFill>
                  <a:srgbClr val="454545"/>
                </a:solidFill>
              </a:rPr>
              <a:t>Self-care</a:t>
            </a:r>
            <a:r>
              <a:rPr lang="fi-FI" sz="1200" dirty="0">
                <a:solidFill>
                  <a:srgbClr val="454545"/>
                </a:solidFill>
              </a:rPr>
              <a:t> </a:t>
            </a:r>
            <a:r>
              <a:rPr lang="fi-FI" sz="1200" dirty="0" err="1">
                <a:solidFill>
                  <a:srgbClr val="454545"/>
                </a:solidFill>
              </a:rPr>
              <a:t>materials</a:t>
            </a:r>
            <a:r>
              <a:rPr lang="fi-FI" sz="1200" dirty="0">
                <a:solidFill>
                  <a:srgbClr val="454545"/>
                </a:solidFill>
              </a:rPr>
              <a:t> </a:t>
            </a:r>
            <a:r>
              <a:rPr lang="fi-FI" sz="1200" dirty="0" err="1">
                <a:solidFill>
                  <a:srgbClr val="454545"/>
                </a:solidFill>
              </a:rPr>
              <a:t>online</a:t>
            </a:r>
            <a:r>
              <a:rPr lang="fi-FI" sz="1200" dirty="0">
                <a:solidFill>
                  <a:srgbClr val="454545"/>
                </a:solidFill>
              </a:rPr>
              <a:t> / in ”</a:t>
            </a:r>
            <a:r>
              <a:rPr lang="fi-FI" sz="1200" dirty="0" err="1">
                <a:solidFill>
                  <a:srgbClr val="454545"/>
                </a:solidFill>
              </a:rPr>
              <a:t>cloud</a:t>
            </a:r>
            <a:r>
              <a:rPr lang="fi-FI" sz="1200" dirty="0">
                <a:solidFill>
                  <a:srgbClr val="454545"/>
                </a:solidFill>
              </a:rPr>
              <a:t>”</a:t>
            </a:r>
          </a:p>
          <a:p>
            <a:r>
              <a:rPr lang="fi-FI" sz="1200" dirty="0" err="1">
                <a:solidFill>
                  <a:srgbClr val="454545"/>
                </a:solidFill>
              </a:rPr>
              <a:t>Contact</a:t>
            </a:r>
            <a:r>
              <a:rPr lang="fi-FI" sz="1200" dirty="0">
                <a:solidFill>
                  <a:srgbClr val="454545"/>
                </a:solidFill>
              </a:rPr>
              <a:t> to </a:t>
            </a:r>
            <a:r>
              <a:rPr lang="fi-FI" sz="1200" dirty="0" err="1">
                <a:solidFill>
                  <a:srgbClr val="454545"/>
                </a:solidFill>
              </a:rPr>
              <a:t>healthcare</a:t>
            </a:r>
            <a:r>
              <a:rPr lang="fi-FI" sz="1200" dirty="0">
                <a:solidFill>
                  <a:srgbClr val="454545"/>
                </a:solidFill>
              </a:rPr>
              <a:t> </a:t>
            </a:r>
            <a:r>
              <a:rPr lang="fi-FI" sz="1200" dirty="0" err="1">
                <a:solidFill>
                  <a:srgbClr val="454545"/>
                </a:solidFill>
              </a:rPr>
              <a:t>personnel</a:t>
            </a:r>
            <a:r>
              <a:rPr lang="fi-FI" sz="1200" dirty="0">
                <a:solidFill>
                  <a:srgbClr val="454545"/>
                </a:solidFill>
              </a:rPr>
              <a:t> inside </a:t>
            </a:r>
            <a:r>
              <a:rPr lang="fi-FI" sz="1200" dirty="0" err="1">
                <a:solidFill>
                  <a:srgbClr val="454545"/>
                </a:solidFill>
              </a:rPr>
              <a:t>unit</a:t>
            </a:r>
            <a:endParaRPr lang="fi-FI" sz="1200" dirty="0">
              <a:solidFill>
                <a:srgbClr val="454545"/>
              </a:solidFill>
            </a:endParaRPr>
          </a:p>
          <a:p>
            <a:endParaRPr lang="fi-FI" sz="800" dirty="0">
              <a:solidFill>
                <a:srgbClr val="454545"/>
              </a:solidFill>
            </a:endParaRPr>
          </a:p>
        </p:txBody>
      </p:sp>
      <p:sp>
        <p:nvSpPr>
          <p:cNvPr id="80" name="Suorakulmio 79"/>
          <p:cNvSpPr/>
          <p:nvPr/>
        </p:nvSpPr>
        <p:spPr>
          <a:xfrm>
            <a:off x="8850167" y="1770050"/>
            <a:ext cx="1538376" cy="4859350"/>
          </a:xfrm>
          <a:prstGeom prst="rect">
            <a:avLst/>
          </a:prstGeom>
          <a:solidFill>
            <a:schemeClr val="bg1"/>
          </a:solidFill>
          <a:ln w="22225" cmpd="thickThi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lstStyle/>
          <a:p>
            <a:pPr fontAlgn="ctr"/>
            <a:endParaRPr lang="fi-FI" sz="800" u="sng" dirty="0">
              <a:solidFill>
                <a:srgbClr val="454545"/>
              </a:solidFill>
            </a:endParaRPr>
          </a:p>
          <a:p>
            <a:pPr fontAlgn="ctr"/>
            <a:r>
              <a:rPr lang="fi-FI" sz="1200" dirty="0">
                <a:solidFill>
                  <a:srgbClr val="454545"/>
                </a:solidFill>
              </a:rPr>
              <a:t>White </a:t>
            </a:r>
            <a:r>
              <a:rPr lang="fi-FI" sz="1200" dirty="0" err="1">
                <a:solidFill>
                  <a:srgbClr val="454545"/>
                </a:solidFill>
              </a:rPr>
              <a:t>list</a:t>
            </a:r>
            <a:endParaRPr lang="fi-FI" sz="1200" dirty="0">
              <a:solidFill>
                <a:srgbClr val="454545"/>
              </a:solidFill>
            </a:endParaRPr>
          </a:p>
          <a:p>
            <a:pPr fontAlgn="ctr"/>
            <a:r>
              <a:rPr lang="fi-FI" sz="1200" dirty="0" err="1">
                <a:solidFill>
                  <a:srgbClr val="454545"/>
                </a:solidFill>
              </a:rPr>
              <a:t>Skype-calls</a:t>
            </a:r>
            <a:r>
              <a:rPr lang="fi-FI" sz="1200" dirty="0">
                <a:solidFill>
                  <a:srgbClr val="454545"/>
                </a:solidFill>
              </a:rPr>
              <a:t> with </a:t>
            </a:r>
            <a:r>
              <a:rPr lang="fi-FI" sz="1200" dirty="0" err="1">
                <a:solidFill>
                  <a:srgbClr val="454545"/>
                </a:solidFill>
              </a:rPr>
              <a:t>relatives</a:t>
            </a:r>
            <a:r>
              <a:rPr lang="fi-FI" sz="1200" dirty="0">
                <a:solidFill>
                  <a:srgbClr val="454545"/>
                </a:solidFill>
              </a:rPr>
              <a:t> </a:t>
            </a:r>
          </a:p>
          <a:p>
            <a:pPr fontAlgn="ctr"/>
            <a:r>
              <a:rPr lang="fi-FI" sz="1200" dirty="0">
                <a:solidFill>
                  <a:srgbClr val="454545"/>
                </a:solidFill>
              </a:rPr>
              <a:t>Video </a:t>
            </a:r>
            <a:r>
              <a:rPr lang="fi-FI" sz="1200" dirty="0" err="1">
                <a:solidFill>
                  <a:srgbClr val="454545"/>
                </a:solidFill>
              </a:rPr>
              <a:t>conferences</a:t>
            </a:r>
            <a:r>
              <a:rPr lang="fi-FI" sz="1200" dirty="0">
                <a:solidFill>
                  <a:srgbClr val="454545"/>
                </a:solidFill>
              </a:rPr>
              <a:t> with social </a:t>
            </a:r>
            <a:r>
              <a:rPr lang="fi-FI" sz="1200" dirty="0" err="1">
                <a:solidFill>
                  <a:srgbClr val="454545"/>
                </a:solidFill>
              </a:rPr>
              <a:t>services</a:t>
            </a:r>
            <a:r>
              <a:rPr lang="fi-FI" sz="1200" dirty="0">
                <a:solidFill>
                  <a:srgbClr val="454545"/>
                </a:solidFill>
              </a:rPr>
              <a:t> (</a:t>
            </a:r>
            <a:r>
              <a:rPr lang="fi-FI" sz="1200" dirty="0" err="1">
                <a:solidFill>
                  <a:srgbClr val="454545"/>
                </a:solidFill>
              </a:rPr>
              <a:t>child</a:t>
            </a:r>
            <a:r>
              <a:rPr lang="fi-FI" sz="1200" dirty="0">
                <a:solidFill>
                  <a:srgbClr val="454545"/>
                </a:solidFill>
              </a:rPr>
              <a:t> </a:t>
            </a:r>
            <a:r>
              <a:rPr lang="fi-FI" sz="1200" dirty="0" err="1">
                <a:solidFill>
                  <a:srgbClr val="454545"/>
                </a:solidFill>
              </a:rPr>
              <a:t>care</a:t>
            </a:r>
            <a:r>
              <a:rPr lang="fi-FI" sz="1200" dirty="0">
                <a:solidFill>
                  <a:srgbClr val="454545"/>
                </a:solidFill>
              </a:rPr>
              <a:t> etc.)</a:t>
            </a:r>
          </a:p>
          <a:p>
            <a:pPr fontAlgn="ctr"/>
            <a:endParaRPr lang="fi-FI" sz="1200" dirty="0">
              <a:solidFill>
                <a:srgbClr val="454545"/>
              </a:solidFill>
            </a:endParaRPr>
          </a:p>
          <a:p>
            <a:pPr fontAlgn="ctr"/>
            <a:endParaRPr lang="fi-FI" sz="1200" dirty="0">
              <a:solidFill>
                <a:srgbClr val="454545"/>
              </a:solidFill>
            </a:endParaRPr>
          </a:p>
          <a:p>
            <a:pPr fontAlgn="ctr"/>
            <a:endParaRPr lang="fi-FI" sz="1200" dirty="0">
              <a:solidFill>
                <a:srgbClr val="454545"/>
              </a:solidFill>
            </a:endParaRPr>
          </a:p>
          <a:p>
            <a:pPr fontAlgn="ctr"/>
            <a:endParaRPr lang="fi-FI" sz="800" dirty="0">
              <a:solidFill>
                <a:srgbClr val="454545"/>
              </a:solidFill>
            </a:endParaRPr>
          </a:p>
        </p:txBody>
      </p:sp>
      <p:sp>
        <p:nvSpPr>
          <p:cNvPr id="81" name="Suorakulmio 80"/>
          <p:cNvSpPr/>
          <p:nvPr/>
        </p:nvSpPr>
        <p:spPr>
          <a:xfrm>
            <a:off x="10549813" y="1844825"/>
            <a:ext cx="1538376" cy="4784576"/>
          </a:xfrm>
          <a:prstGeom prst="rect">
            <a:avLst/>
          </a:prstGeom>
          <a:solidFill>
            <a:schemeClr val="bg1"/>
          </a:solidFill>
          <a:ln w="25400" cmpd="sng">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endParaRPr lang="fi-FI" sz="800" dirty="0">
              <a:solidFill>
                <a:srgbClr val="454545"/>
              </a:solidFill>
            </a:endParaRPr>
          </a:p>
          <a:p>
            <a:r>
              <a:rPr lang="fi-FI" sz="1200" dirty="0">
                <a:solidFill>
                  <a:srgbClr val="454545"/>
                </a:solidFill>
              </a:rPr>
              <a:t>White </a:t>
            </a:r>
            <a:r>
              <a:rPr lang="fi-FI" sz="1200" dirty="0" err="1">
                <a:solidFill>
                  <a:srgbClr val="454545"/>
                </a:solidFill>
              </a:rPr>
              <a:t>list</a:t>
            </a:r>
            <a:endParaRPr lang="fi-FI" sz="1200" dirty="0">
              <a:solidFill>
                <a:srgbClr val="454545"/>
              </a:solidFill>
            </a:endParaRPr>
          </a:p>
          <a:p>
            <a:r>
              <a:rPr lang="fi-FI" sz="1200" dirty="0" err="1">
                <a:solidFill>
                  <a:srgbClr val="454545"/>
                </a:solidFill>
              </a:rPr>
              <a:t>Communal</a:t>
            </a:r>
            <a:r>
              <a:rPr lang="fi-FI" sz="1200" dirty="0">
                <a:solidFill>
                  <a:srgbClr val="454545"/>
                </a:solidFill>
              </a:rPr>
              <a:t>, </a:t>
            </a:r>
            <a:r>
              <a:rPr lang="fi-FI" sz="1200" dirty="0" err="1">
                <a:solidFill>
                  <a:srgbClr val="454545"/>
                </a:solidFill>
              </a:rPr>
              <a:t>judicial</a:t>
            </a:r>
            <a:r>
              <a:rPr lang="fi-FI" sz="1200" dirty="0">
                <a:solidFill>
                  <a:srgbClr val="454545"/>
                </a:solidFill>
              </a:rPr>
              <a:t> and social </a:t>
            </a:r>
            <a:r>
              <a:rPr lang="fi-FI" sz="1200" dirty="0" err="1">
                <a:solidFill>
                  <a:srgbClr val="454545"/>
                </a:solidFill>
              </a:rPr>
              <a:t>services</a:t>
            </a:r>
            <a:r>
              <a:rPr lang="fi-FI" sz="1200" dirty="0">
                <a:solidFill>
                  <a:srgbClr val="454545"/>
                </a:solidFill>
              </a:rPr>
              <a:t> (</a:t>
            </a:r>
            <a:r>
              <a:rPr lang="fi-FI" sz="1200" dirty="0" err="1">
                <a:solidFill>
                  <a:srgbClr val="454545"/>
                </a:solidFill>
              </a:rPr>
              <a:t>employment</a:t>
            </a:r>
            <a:r>
              <a:rPr lang="fi-FI" sz="1200" dirty="0">
                <a:solidFill>
                  <a:srgbClr val="454545"/>
                </a:solidFill>
              </a:rPr>
              <a:t>, </a:t>
            </a:r>
            <a:r>
              <a:rPr lang="fi-FI" sz="1200" dirty="0" err="1">
                <a:solidFill>
                  <a:srgbClr val="454545"/>
                </a:solidFill>
              </a:rPr>
              <a:t>appartment</a:t>
            </a:r>
            <a:r>
              <a:rPr lang="fi-FI" sz="1200" dirty="0">
                <a:solidFill>
                  <a:srgbClr val="454545"/>
                </a:solidFill>
              </a:rPr>
              <a:t> etc.) </a:t>
            </a:r>
            <a:r>
              <a:rPr lang="fi-FI" sz="1200" dirty="0" err="1">
                <a:solidFill>
                  <a:srgbClr val="454545"/>
                </a:solidFill>
              </a:rPr>
              <a:t>online</a:t>
            </a:r>
            <a:r>
              <a:rPr lang="fi-FI" sz="1200" dirty="0">
                <a:solidFill>
                  <a:srgbClr val="454545"/>
                </a:solidFill>
              </a:rPr>
              <a:t> / </a:t>
            </a:r>
            <a:r>
              <a:rPr lang="fi-FI" sz="1200" dirty="0" err="1">
                <a:solidFill>
                  <a:srgbClr val="454545"/>
                </a:solidFill>
              </a:rPr>
              <a:t>chat</a:t>
            </a:r>
            <a:r>
              <a:rPr lang="fi-FI" sz="1200" dirty="0">
                <a:solidFill>
                  <a:srgbClr val="454545"/>
                </a:solidFill>
              </a:rPr>
              <a:t> / </a:t>
            </a:r>
            <a:r>
              <a:rPr lang="fi-FI" sz="1200" dirty="0" err="1">
                <a:solidFill>
                  <a:srgbClr val="454545"/>
                </a:solidFill>
              </a:rPr>
              <a:t>sending</a:t>
            </a:r>
            <a:r>
              <a:rPr lang="fi-FI" sz="1200" dirty="0">
                <a:solidFill>
                  <a:srgbClr val="454545"/>
                </a:solidFill>
              </a:rPr>
              <a:t> of </a:t>
            </a:r>
            <a:r>
              <a:rPr lang="fi-FI" sz="1200" dirty="0" err="1">
                <a:solidFill>
                  <a:srgbClr val="454545"/>
                </a:solidFill>
              </a:rPr>
              <a:t>documents</a:t>
            </a:r>
            <a:r>
              <a:rPr lang="fi-FI" sz="1200" dirty="0">
                <a:solidFill>
                  <a:srgbClr val="454545"/>
                </a:solidFill>
              </a:rPr>
              <a:t> and </a:t>
            </a:r>
            <a:r>
              <a:rPr lang="fi-FI" sz="1200" dirty="0" err="1">
                <a:solidFill>
                  <a:srgbClr val="454545"/>
                </a:solidFill>
              </a:rPr>
              <a:t>applications</a:t>
            </a:r>
            <a:endParaRPr lang="fi-FI" sz="1200" dirty="0">
              <a:solidFill>
                <a:srgbClr val="454545"/>
              </a:solidFill>
            </a:endParaRPr>
          </a:p>
          <a:p>
            <a:r>
              <a:rPr lang="fi-FI" sz="1200" dirty="0" err="1">
                <a:solidFill>
                  <a:srgbClr val="454545"/>
                </a:solidFill>
              </a:rPr>
              <a:t>E-bank</a:t>
            </a:r>
            <a:endParaRPr lang="fi-FI" sz="1200" dirty="0">
              <a:solidFill>
                <a:srgbClr val="454545"/>
              </a:solidFill>
            </a:endParaRPr>
          </a:p>
          <a:p>
            <a:endParaRPr lang="fi-FI" sz="800" dirty="0">
              <a:solidFill>
                <a:srgbClr val="454545"/>
              </a:solidFill>
            </a:endParaRPr>
          </a:p>
          <a:p>
            <a:endParaRPr lang="fi-FI" sz="800" dirty="0">
              <a:solidFill>
                <a:srgbClr val="454545"/>
              </a:solidFill>
            </a:endParaRPr>
          </a:p>
        </p:txBody>
      </p:sp>
      <p:sp>
        <p:nvSpPr>
          <p:cNvPr id="21" name="Pyöristetty suorakulmio 20"/>
          <p:cNvSpPr/>
          <p:nvPr/>
        </p:nvSpPr>
        <p:spPr>
          <a:xfrm>
            <a:off x="190614" y="5703032"/>
            <a:ext cx="11897577" cy="5342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i-FI" sz="1200" b="1" dirty="0">
                <a:solidFill>
                  <a:prstClr val="white"/>
                </a:solidFill>
              </a:rPr>
              <a:t>”MUST HAVE” and ”NICE TO HAVE” - How to </a:t>
            </a:r>
            <a:r>
              <a:rPr lang="fi-FI" sz="1200" b="1" dirty="0" err="1">
                <a:solidFill>
                  <a:prstClr val="white"/>
                </a:solidFill>
              </a:rPr>
              <a:t>motivate</a:t>
            </a:r>
            <a:r>
              <a:rPr lang="fi-FI" sz="1200" b="1" dirty="0">
                <a:solidFill>
                  <a:prstClr val="white"/>
                </a:solidFill>
              </a:rPr>
              <a:t> and </a:t>
            </a:r>
            <a:r>
              <a:rPr lang="fi-FI" sz="1200" b="1" dirty="0" err="1">
                <a:solidFill>
                  <a:prstClr val="white"/>
                </a:solidFill>
              </a:rPr>
              <a:t>train</a:t>
            </a:r>
            <a:r>
              <a:rPr lang="fi-FI" sz="1200" b="1" dirty="0">
                <a:solidFill>
                  <a:prstClr val="white"/>
                </a:solidFill>
              </a:rPr>
              <a:t> </a:t>
            </a:r>
            <a:r>
              <a:rPr lang="fi-FI" sz="1200" b="1" dirty="0" err="1">
                <a:solidFill>
                  <a:prstClr val="white"/>
                </a:solidFill>
              </a:rPr>
              <a:t>staff</a:t>
            </a:r>
            <a:r>
              <a:rPr lang="fi-FI" sz="1200" b="1" dirty="0">
                <a:solidFill>
                  <a:prstClr val="white"/>
                </a:solidFill>
              </a:rPr>
              <a:t> and </a:t>
            </a:r>
            <a:r>
              <a:rPr lang="fi-FI" sz="1200" b="1" dirty="0" err="1">
                <a:solidFill>
                  <a:prstClr val="white"/>
                </a:solidFill>
              </a:rPr>
              <a:t>prisoners</a:t>
            </a:r>
            <a:r>
              <a:rPr lang="fi-FI" sz="1200" b="1" dirty="0">
                <a:solidFill>
                  <a:prstClr val="white"/>
                </a:solidFill>
              </a:rPr>
              <a:t>”  </a:t>
            </a:r>
          </a:p>
        </p:txBody>
      </p:sp>
      <p:sp>
        <p:nvSpPr>
          <p:cNvPr id="20" name="Suorakulmio 19"/>
          <p:cNvSpPr/>
          <p:nvPr/>
        </p:nvSpPr>
        <p:spPr>
          <a:xfrm>
            <a:off x="9976104" y="6327648"/>
            <a:ext cx="1874520" cy="3017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13" name="Picture 2" descr="avain-0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6535" y="548680"/>
            <a:ext cx="424435" cy="637796"/>
          </a:xfrm>
          <a:prstGeom prst="rect">
            <a:avLst/>
          </a:prstGeom>
        </p:spPr>
      </p:pic>
      <p:pic>
        <p:nvPicPr>
          <p:cNvPr id="14" name="Picture 2" descr="avain-0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24171" y="572777"/>
            <a:ext cx="424435" cy="637796"/>
          </a:xfrm>
          <a:prstGeom prst="rect">
            <a:avLst/>
          </a:prstGeom>
        </p:spPr>
      </p:pic>
      <p:pic>
        <p:nvPicPr>
          <p:cNvPr id="15" name="Picture 2" descr="avain-0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09779" y="572777"/>
            <a:ext cx="424435" cy="637796"/>
          </a:xfrm>
          <a:prstGeom prst="rect">
            <a:avLst/>
          </a:prstGeom>
        </p:spPr>
      </p:pic>
      <p:pic>
        <p:nvPicPr>
          <p:cNvPr id="16" name="Picture 2" descr="avain-0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27184" y="601309"/>
            <a:ext cx="424435" cy="637796"/>
          </a:xfrm>
          <a:prstGeom prst="rect">
            <a:avLst/>
          </a:prstGeom>
        </p:spPr>
      </p:pic>
      <p:pic>
        <p:nvPicPr>
          <p:cNvPr id="17" name="Picture 2" descr="avain-0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05790" y="601309"/>
            <a:ext cx="424435" cy="637796"/>
          </a:xfrm>
          <a:prstGeom prst="rect">
            <a:avLst/>
          </a:prstGeom>
        </p:spPr>
      </p:pic>
      <p:pic>
        <p:nvPicPr>
          <p:cNvPr id="18" name="Picture 2" descr="avain-0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36360" y="601309"/>
            <a:ext cx="424435" cy="637796"/>
          </a:xfrm>
          <a:prstGeom prst="rect">
            <a:avLst/>
          </a:prstGeom>
        </p:spPr>
      </p:pic>
      <p:pic>
        <p:nvPicPr>
          <p:cNvPr id="19" name="Picture 2" descr="avain-0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35240" y="601309"/>
            <a:ext cx="424435" cy="637796"/>
          </a:xfrm>
          <a:prstGeom prst="rect">
            <a:avLst/>
          </a:prstGeom>
        </p:spPr>
      </p:pic>
    </p:spTree>
    <p:extLst>
      <p:ext uri="{BB962C8B-B14F-4D97-AF65-F5344CB8AC3E}">
        <p14:creationId xmlns:p14="http://schemas.microsoft.com/office/powerpoint/2010/main" val="260677377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MUST HAVE –</a:t>
            </a:r>
            <a:r>
              <a:rPr lang="fi-FI" dirty="0" err="1"/>
              <a:t>features</a:t>
            </a:r>
            <a:r>
              <a:rPr lang="fi-FI" dirty="0"/>
              <a:t> of </a:t>
            </a:r>
            <a:r>
              <a:rPr lang="fi-FI" dirty="0" err="1"/>
              <a:t>the</a:t>
            </a:r>
            <a:r>
              <a:rPr lang="fi-FI" dirty="0"/>
              <a:t> </a:t>
            </a:r>
            <a:r>
              <a:rPr lang="fi-FI" dirty="0" err="1"/>
              <a:t>device</a:t>
            </a:r>
            <a:endParaRPr lang="fi-FI" dirty="0"/>
          </a:p>
        </p:txBody>
      </p:sp>
      <p:sp>
        <p:nvSpPr>
          <p:cNvPr id="3" name="Sisällön paikkamerkki 2"/>
          <p:cNvSpPr>
            <a:spLocks noGrp="1"/>
          </p:cNvSpPr>
          <p:nvPr>
            <p:ph idx="1"/>
          </p:nvPr>
        </p:nvSpPr>
        <p:spPr>
          <a:xfrm>
            <a:off x="479376" y="908720"/>
            <a:ext cx="10972800" cy="6624736"/>
          </a:xfrm>
        </p:spPr>
        <p:txBody>
          <a:bodyPr>
            <a:noAutofit/>
          </a:bodyPr>
          <a:lstStyle/>
          <a:p>
            <a:pPr marL="171450" indent="-171450">
              <a:buFont typeface="Arial" panose="020B0604020202020204" pitchFamily="34" charset="0"/>
              <a:buChar char="•"/>
            </a:pPr>
            <a:r>
              <a:rPr lang="fi-FI" altLang="fi-FI" sz="1600" kern="0" dirty="0"/>
              <a:t>User </a:t>
            </a:r>
            <a:r>
              <a:rPr lang="fi-FI" altLang="fi-FI" sz="1600" kern="0" dirty="0" err="1"/>
              <a:t>manual</a:t>
            </a:r>
            <a:r>
              <a:rPr lang="fi-FI" altLang="fi-FI" sz="1600" kern="0" dirty="0"/>
              <a:t> / Info</a:t>
            </a:r>
          </a:p>
          <a:p>
            <a:pPr marL="171450" indent="-171450">
              <a:buFont typeface="Arial" panose="020B0604020202020204" pitchFamily="34" charset="0"/>
              <a:buChar char="•"/>
            </a:pPr>
            <a:r>
              <a:rPr lang="fi-FI" altLang="fi-FI" sz="1600" dirty="0" err="1"/>
              <a:t>Search</a:t>
            </a:r>
            <a:endParaRPr lang="fi-FI" altLang="fi-FI" sz="1600" dirty="0"/>
          </a:p>
          <a:p>
            <a:pPr marL="171450" indent="-171450">
              <a:buFont typeface="Arial" panose="020B0604020202020204" pitchFamily="34" charset="0"/>
              <a:buChar char="•"/>
            </a:pPr>
            <a:r>
              <a:rPr lang="fi-FI" altLang="fi-FI" sz="1600" dirty="0"/>
              <a:t>Office-</a:t>
            </a:r>
            <a:r>
              <a:rPr lang="fi-FI" altLang="fi-FI" sz="1600" dirty="0" err="1"/>
              <a:t>tools</a:t>
            </a:r>
            <a:endParaRPr lang="fi-FI" altLang="fi-FI" sz="1600" dirty="0"/>
          </a:p>
          <a:p>
            <a:pPr marL="171450" indent="-171450">
              <a:buFont typeface="Arial" panose="020B0604020202020204" pitchFamily="34" charset="0"/>
              <a:buChar char="•"/>
            </a:pPr>
            <a:r>
              <a:rPr lang="fi-FI" altLang="fi-FI" sz="1600" kern="0" dirty="0" err="1"/>
              <a:t>Contact</a:t>
            </a:r>
            <a:r>
              <a:rPr lang="fi-FI" altLang="fi-FI" sz="1600" kern="0" dirty="0"/>
              <a:t> to </a:t>
            </a:r>
            <a:r>
              <a:rPr lang="fi-FI" altLang="fi-FI" sz="1600" kern="0" dirty="0" err="1"/>
              <a:t>prison</a:t>
            </a:r>
            <a:r>
              <a:rPr lang="fi-FI" altLang="fi-FI" sz="1600" kern="0" dirty="0"/>
              <a:t> </a:t>
            </a:r>
            <a:r>
              <a:rPr lang="fi-FI" altLang="fi-FI" sz="1600" kern="0" dirty="0" err="1"/>
              <a:t>officer</a:t>
            </a:r>
            <a:endParaRPr lang="fi-FI" altLang="fi-FI" sz="1600" dirty="0"/>
          </a:p>
          <a:p>
            <a:pPr marL="171450" indent="-171450">
              <a:buFont typeface="Arial" panose="020B0604020202020204" pitchFamily="34" charset="0"/>
              <a:buChar char="•"/>
            </a:pPr>
            <a:r>
              <a:rPr lang="fi-FI" sz="1600" dirty="0" err="1"/>
              <a:t>Calendar</a:t>
            </a:r>
            <a:r>
              <a:rPr lang="fi-FI" sz="1600" dirty="0"/>
              <a:t> / Daily agenda</a:t>
            </a:r>
          </a:p>
          <a:p>
            <a:pPr marL="171450" indent="-171450">
              <a:buFont typeface="Arial" panose="020B0604020202020204" pitchFamily="34" charset="0"/>
              <a:buChar char="•"/>
            </a:pPr>
            <a:r>
              <a:rPr lang="fi-FI" sz="1600" dirty="0" err="1"/>
              <a:t>Legislation</a:t>
            </a:r>
            <a:endParaRPr lang="fi-FI" altLang="fi-FI" sz="1600" kern="0" dirty="0"/>
          </a:p>
          <a:p>
            <a:pPr marL="171450" indent="-171450">
              <a:buFont typeface="Arial" panose="020B0604020202020204" pitchFamily="34" charset="0"/>
              <a:buChar char="•"/>
            </a:pPr>
            <a:r>
              <a:rPr lang="fi-FI" sz="1600" dirty="0" err="1"/>
              <a:t>Wallet</a:t>
            </a:r>
            <a:endParaRPr lang="fi-FI" sz="1600" dirty="0"/>
          </a:p>
          <a:p>
            <a:pPr marL="171450" indent="-171450">
              <a:buFont typeface="Arial" panose="020B0604020202020204" pitchFamily="34" charset="0"/>
              <a:buChar char="•"/>
            </a:pPr>
            <a:r>
              <a:rPr lang="fi-FI" sz="1600" dirty="0" err="1"/>
              <a:t>Canteen</a:t>
            </a:r>
            <a:endParaRPr lang="fi-FI" sz="1600" dirty="0"/>
          </a:p>
          <a:p>
            <a:pPr marL="171450" indent="-171450">
              <a:buFont typeface="Arial" panose="020B0604020202020204" pitchFamily="34" charset="0"/>
              <a:buChar char="•"/>
            </a:pPr>
            <a:r>
              <a:rPr lang="fi-FI" altLang="fi-FI" sz="1600" kern="0" dirty="0" err="1"/>
              <a:t>Requests</a:t>
            </a:r>
            <a:r>
              <a:rPr lang="fi-FI" altLang="fi-FI" sz="1600" kern="0" dirty="0"/>
              <a:t> and </a:t>
            </a:r>
            <a:r>
              <a:rPr lang="fi-FI" altLang="fi-FI" sz="1600" kern="0" dirty="0" err="1"/>
              <a:t>applications</a:t>
            </a:r>
            <a:r>
              <a:rPr lang="fi-FI" altLang="fi-FI" sz="1600" kern="0" dirty="0"/>
              <a:t> (</a:t>
            </a:r>
            <a:r>
              <a:rPr lang="fi-FI" altLang="fi-FI" sz="1600" kern="0" dirty="0" err="1"/>
              <a:t>visits</a:t>
            </a:r>
            <a:r>
              <a:rPr lang="fi-FI" altLang="fi-FI" sz="1600" kern="0" dirty="0"/>
              <a:t>, </a:t>
            </a:r>
            <a:r>
              <a:rPr lang="fi-FI" altLang="fi-FI" sz="1600" kern="0" dirty="0" err="1"/>
              <a:t>transfers</a:t>
            </a:r>
            <a:r>
              <a:rPr lang="fi-FI" altLang="fi-FI" sz="1600" kern="0" dirty="0"/>
              <a:t>, </a:t>
            </a:r>
            <a:r>
              <a:rPr lang="fi-FI" altLang="fi-FI" sz="1600" kern="0" dirty="0" err="1"/>
              <a:t>furloughs</a:t>
            </a:r>
            <a:r>
              <a:rPr lang="fi-FI" altLang="fi-FI" sz="1600" kern="0" dirty="0"/>
              <a:t>) </a:t>
            </a:r>
          </a:p>
          <a:p>
            <a:pPr marL="171450" indent="-171450">
              <a:buFont typeface="Arial" panose="020B0604020202020204" pitchFamily="34" charset="0"/>
              <a:buChar char="•"/>
            </a:pPr>
            <a:r>
              <a:rPr lang="fi-FI" sz="1600" kern="0" dirty="0"/>
              <a:t>Telephone and Skype</a:t>
            </a:r>
            <a:endParaRPr lang="fi-FI" sz="1600" dirty="0"/>
          </a:p>
          <a:p>
            <a:pPr marL="171450" indent="-171450">
              <a:buFont typeface="Arial" panose="020B0604020202020204" pitchFamily="34" charset="0"/>
              <a:buChar char="•"/>
            </a:pPr>
            <a:r>
              <a:rPr lang="fi-FI" sz="1600" dirty="0"/>
              <a:t>E-mail</a:t>
            </a:r>
          </a:p>
          <a:p>
            <a:pPr marL="171450" indent="-171450">
              <a:buFont typeface="Arial" panose="020B0604020202020204" pitchFamily="34" charset="0"/>
              <a:buChar char="•"/>
            </a:pPr>
            <a:r>
              <a:rPr lang="fi-FI" sz="1600" kern="0" dirty="0"/>
              <a:t>Service </a:t>
            </a:r>
            <a:r>
              <a:rPr lang="fi-FI" sz="1600" kern="0" dirty="0" err="1"/>
              <a:t>map</a:t>
            </a:r>
            <a:r>
              <a:rPr lang="fi-FI" sz="1600" kern="0" dirty="0"/>
              <a:t> (</a:t>
            </a:r>
            <a:r>
              <a:rPr lang="fi-FI" sz="1600" kern="0" dirty="0" err="1"/>
              <a:t>online</a:t>
            </a:r>
            <a:r>
              <a:rPr lang="fi-FI" sz="1600" kern="0" dirty="0"/>
              <a:t> </a:t>
            </a:r>
            <a:r>
              <a:rPr lang="fi-FI" sz="1600" kern="0" dirty="0" err="1"/>
              <a:t>contact</a:t>
            </a:r>
            <a:r>
              <a:rPr lang="fi-FI" sz="1600" kern="0" dirty="0"/>
              <a:t> to </a:t>
            </a:r>
            <a:r>
              <a:rPr lang="fi-FI" sz="1600" kern="0" dirty="0" err="1"/>
              <a:t>different</a:t>
            </a:r>
            <a:r>
              <a:rPr lang="fi-FI" sz="1600" kern="0" dirty="0"/>
              <a:t> </a:t>
            </a:r>
            <a:r>
              <a:rPr lang="fi-FI" sz="1600" kern="0" dirty="0" err="1"/>
              <a:t>staff</a:t>
            </a:r>
            <a:r>
              <a:rPr lang="fi-FI" sz="1600" kern="0" dirty="0"/>
              <a:t> </a:t>
            </a:r>
            <a:r>
              <a:rPr lang="fi-FI" sz="1600" kern="0" dirty="0" err="1"/>
              <a:t>members</a:t>
            </a:r>
            <a:r>
              <a:rPr lang="fi-FI" sz="1600" kern="0" dirty="0"/>
              <a:t>)</a:t>
            </a:r>
            <a:endParaRPr lang="fi-FI" sz="1600" dirty="0"/>
          </a:p>
          <a:p>
            <a:pPr marL="171450" indent="-171450">
              <a:buFont typeface="Arial" panose="020B0604020202020204" pitchFamily="34" charset="0"/>
              <a:buChar char="•"/>
            </a:pPr>
            <a:r>
              <a:rPr lang="fi-FI" sz="1600" dirty="0" err="1"/>
              <a:t>Education</a:t>
            </a:r>
            <a:r>
              <a:rPr lang="fi-FI" sz="1600" dirty="0"/>
              <a:t> / e-</a:t>
            </a:r>
            <a:r>
              <a:rPr lang="fi-FI" sz="1600" dirty="0" err="1"/>
              <a:t>learning</a:t>
            </a:r>
            <a:endParaRPr lang="fi-FI" sz="1600" dirty="0"/>
          </a:p>
          <a:p>
            <a:pPr marL="171450" indent="-171450">
              <a:buFont typeface="Arial" panose="020B0604020202020204" pitchFamily="34" charset="0"/>
              <a:buChar char="•"/>
            </a:pPr>
            <a:r>
              <a:rPr lang="fi-FI" sz="1600" kern="0" dirty="0"/>
              <a:t>Healthcare</a:t>
            </a:r>
          </a:p>
          <a:p>
            <a:pPr marL="171450" indent="-171450">
              <a:buFont typeface="Arial" panose="020B0604020202020204" pitchFamily="34" charset="0"/>
              <a:buChar char="•"/>
            </a:pPr>
            <a:r>
              <a:rPr lang="fi-FI" altLang="fi-FI" sz="1600" kern="0" dirty="0"/>
              <a:t>Library</a:t>
            </a:r>
          </a:p>
          <a:p>
            <a:pPr marL="171450" indent="-171450">
              <a:buFont typeface="Arial" panose="020B0604020202020204" pitchFamily="34" charset="0"/>
              <a:buChar char="•"/>
            </a:pPr>
            <a:r>
              <a:rPr lang="fi-FI" altLang="fi-FI" sz="1600" kern="0" dirty="0"/>
              <a:t>Internet (white </a:t>
            </a:r>
            <a:r>
              <a:rPr lang="fi-FI" altLang="fi-FI" sz="1600" kern="0" dirty="0" err="1"/>
              <a:t>list</a:t>
            </a:r>
            <a:r>
              <a:rPr lang="fi-FI" altLang="fi-FI" sz="1600" kern="0" dirty="0"/>
              <a:t> </a:t>
            </a:r>
            <a:r>
              <a:rPr lang="fi-FI" altLang="fi-FI" sz="1600" kern="0" dirty="0" err="1"/>
              <a:t>arranged</a:t>
            </a:r>
            <a:r>
              <a:rPr lang="fi-FI" altLang="fi-FI" sz="1600" kern="0" dirty="0"/>
              <a:t> on the </a:t>
            </a:r>
            <a:r>
              <a:rPr lang="fi-FI" altLang="fi-FI" sz="1600" kern="0" dirty="0" err="1"/>
              <a:t>service</a:t>
            </a:r>
            <a:r>
              <a:rPr lang="fi-FI" altLang="fi-FI" sz="1600" kern="0" dirty="0"/>
              <a:t> </a:t>
            </a:r>
            <a:r>
              <a:rPr lang="fi-FI" altLang="fi-FI" sz="1600" kern="0" dirty="0" err="1"/>
              <a:t>map</a:t>
            </a:r>
            <a:r>
              <a:rPr lang="fi-FI" altLang="fi-FI" sz="1600" kern="0" dirty="0"/>
              <a:t>)</a:t>
            </a:r>
          </a:p>
          <a:p>
            <a:pPr marL="171450" indent="-171450">
              <a:buFont typeface="Arial" panose="020B0604020202020204" pitchFamily="34" charset="0"/>
              <a:buChar char="•"/>
            </a:pPr>
            <a:r>
              <a:rPr lang="fi-FI" altLang="fi-FI" sz="1600" kern="0" dirty="0"/>
              <a:t>Personal </a:t>
            </a:r>
            <a:r>
              <a:rPr lang="fi-FI" altLang="fi-FI" sz="1600" kern="0" dirty="0" err="1"/>
              <a:t>information</a:t>
            </a:r>
            <a:r>
              <a:rPr lang="fi-FI" altLang="fi-FI" sz="1600" kern="0" dirty="0"/>
              <a:t> / </a:t>
            </a:r>
            <a:r>
              <a:rPr lang="fi-FI" altLang="fi-FI" sz="1600" kern="0" dirty="0" err="1"/>
              <a:t>files</a:t>
            </a:r>
            <a:endParaRPr lang="fi-FI" altLang="fi-FI" sz="1600" kern="0" dirty="0"/>
          </a:p>
        </p:txBody>
      </p:sp>
    </p:spTree>
    <p:extLst>
      <p:ext uri="{BB962C8B-B14F-4D97-AF65-F5344CB8AC3E}">
        <p14:creationId xmlns:p14="http://schemas.microsoft.com/office/powerpoint/2010/main" val="37172074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Must</a:t>
            </a:r>
            <a:r>
              <a:rPr lang="fi-FI" dirty="0"/>
              <a:t> </a:t>
            </a:r>
            <a:r>
              <a:rPr lang="fi-FI" dirty="0" err="1"/>
              <a:t>have</a:t>
            </a:r>
            <a:r>
              <a:rPr lang="fi-FI" dirty="0"/>
              <a:t> –</a:t>
            </a:r>
            <a:r>
              <a:rPr lang="fi-FI" dirty="0" err="1"/>
              <a:t>features</a:t>
            </a:r>
            <a:r>
              <a:rPr lang="fi-FI" dirty="0"/>
              <a:t> </a:t>
            </a:r>
            <a:r>
              <a:rPr lang="fi-FI" dirty="0" err="1"/>
              <a:t>enable</a:t>
            </a:r>
            <a:r>
              <a:rPr lang="fi-FI" dirty="0"/>
              <a:t> to:</a:t>
            </a:r>
          </a:p>
        </p:txBody>
      </p:sp>
      <p:sp>
        <p:nvSpPr>
          <p:cNvPr id="3" name="Sisällön paikkamerkki 2"/>
          <p:cNvSpPr>
            <a:spLocks noGrp="1"/>
          </p:cNvSpPr>
          <p:nvPr>
            <p:ph idx="1"/>
          </p:nvPr>
        </p:nvSpPr>
        <p:spPr/>
        <p:txBody>
          <a:bodyPr>
            <a:normAutofit/>
          </a:bodyPr>
          <a:lstStyle/>
          <a:p>
            <a:pPr marL="342900" indent="-342900">
              <a:buFont typeface="Arial" panose="020B0604020202020204" pitchFamily="34" charset="0"/>
              <a:buChar char="•"/>
            </a:pPr>
            <a:r>
              <a:rPr lang="fi-FI" sz="2400" b="1" dirty="0" err="1"/>
              <a:t>plan</a:t>
            </a:r>
            <a:r>
              <a:rPr lang="fi-FI" sz="2400" b="1" dirty="0"/>
              <a:t> </a:t>
            </a:r>
            <a:r>
              <a:rPr lang="fi-FI" sz="2400" b="1" dirty="0" err="1"/>
              <a:t>daily</a:t>
            </a:r>
            <a:r>
              <a:rPr lang="fi-FI" sz="2400" b="1" dirty="0"/>
              <a:t> </a:t>
            </a:r>
            <a:r>
              <a:rPr lang="fi-FI" sz="2400" b="1" dirty="0" err="1"/>
              <a:t>schedule</a:t>
            </a:r>
            <a:r>
              <a:rPr lang="fi-FI" sz="2400" b="1" dirty="0"/>
              <a:t> </a:t>
            </a:r>
            <a:r>
              <a:rPr lang="fi-FI" sz="2400" dirty="0"/>
              <a:t>and</a:t>
            </a:r>
            <a:r>
              <a:rPr lang="fi-FI" sz="2400" b="1" dirty="0"/>
              <a:t> </a:t>
            </a:r>
            <a:r>
              <a:rPr lang="fi-FI" sz="2400" b="1" dirty="0" err="1"/>
              <a:t>follow</a:t>
            </a:r>
            <a:r>
              <a:rPr lang="fi-FI" sz="2400" b="1" dirty="0"/>
              <a:t> </a:t>
            </a:r>
            <a:r>
              <a:rPr lang="fi-FI" sz="2400" b="1" dirty="0" err="1"/>
              <a:t>up</a:t>
            </a:r>
            <a:r>
              <a:rPr lang="fi-FI" sz="2400" b="1" dirty="0"/>
              <a:t> of </a:t>
            </a:r>
            <a:r>
              <a:rPr lang="fi-FI" sz="2400" b="1" dirty="0" err="1"/>
              <a:t>sentence</a:t>
            </a:r>
            <a:r>
              <a:rPr lang="fi-FI" sz="2400" b="1" dirty="0"/>
              <a:t> </a:t>
            </a:r>
            <a:r>
              <a:rPr lang="fi-FI" sz="2400" b="1" dirty="0" err="1"/>
              <a:t>plan</a:t>
            </a:r>
            <a:r>
              <a:rPr lang="fi-FI" sz="2400" b="1" dirty="0"/>
              <a:t> </a:t>
            </a:r>
            <a:endParaRPr lang="fi-FI" sz="2400" dirty="0"/>
          </a:p>
          <a:p>
            <a:pPr marL="342900" indent="-342900">
              <a:buFont typeface="Arial" panose="020B0604020202020204" pitchFamily="34" charset="0"/>
              <a:buChar char="•"/>
            </a:pPr>
            <a:r>
              <a:rPr lang="fi-FI" sz="2400" b="1" dirty="0" err="1"/>
              <a:t>purchase</a:t>
            </a:r>
            <a:r>
              <a:rPr lang="fi-FI" sz="2400" b="1" dirty="0"/>
              <a:t> of products </a:t>
            </a:r>
            <a:r>
              <a:rPr lang="fi-FI" sz="2400" dirty="0"/>
              <a:t>and</a:t>
            </a:r>
            <a:r>
              <a:rPr lang="fi-FI" sz="2400" b="1" dirty="0"/>
              <a:t> management of money</a:t>
            </a:r>
            <a:r>
              <a:rPr lang="fi-FI" sz="2400" dirty="0"/>
              <a:t> </a:t>
            </a:r>
          </a:p>
          <a:p>
            <a:pPr marL="342900" indent="-342900">
              <a:buFont typeface="Arial" panose="020B0604020202020204" pitchFamily="34" charset="0"/>
              <a:buChar char="•"/>
            </a:pPr>
            <a:r>
              <a:rPr lang="fi-FI" sz="2400" b="1" dirty="0" err="1"/>
              <a:t>contact</a:t>
            </a:r>
            <a:r>
              <a:rPr lang="fi-FI" sz="2400" b="1" dirty="0"/>
              <a:t> </a:t>
            </a:r>
            <a:r>
              <a:rPr lang="fi-FI" sz="2400" dirty="0"/>
              <a:t>to</a:t>
            </a:r>
            <a:r>
              <a:rPr lang="fi-FI" sz="2400" b="1" dirty="0"/>
              <a:t> </a:t>
            </a:r>
            <a:r>
              <a:rPr lang="fi-FI" sz="2400" b="1" dirty="0" err="1"/>
              <a:t>relatives</a:t>
            </a:r>
            <a:r>
              <a:rPr lang="fi-FI" sz="2400" dirty="0"/>
              <a:t> (</a:t>
            </a:r>
            <a:r>
              <a:rPr lang="fi-FI" sz="2400" dirty="0" err="1"/>
              <a:t>phone</a:t>
            </a:r>
            <a:r>
              <a:rPr lang="fi-FI" sz="2400" dirty="0"/>
              <a:t> </a:t>
            </a:r>
            <a:r>
              <a:rPr lang="fi-FI" sz="2400" dirty="0" err="1"/>
              <a:t>calls</a:t>
            </a:r>
            <a:r>
              <a:rPr lang="fi-FI" sz="2400" dirty="0"/>
              <a:t> and Skype)</a:t>
            </a:r>
          </a:p>
          <a:p>
            <a:pPr marL="342900" indent="-342900">
              <a:buFont typeface="Arial" panose="020B0604020202020204" pitchFamily="34" charset="0"/>
              <a:buChar char="•"/>
            </a:pPr>
            <a:r>
              <a:rPr lang="fi-FI" sz="2400" b="1" dirty="0" err="1"/>
              <a:t>contact</a:t>
            </a:r>
            <a:r>
              <a:rPr lang="fi-FI" sz="2400" b="1" dirty="0"/>
              <a:t> </a:t>
            </a:r>
            <a:r>
              <a:rPr lang="fi-FI" sz="2400" dirty="0"/>
              <a:t>to</a:t>
            </a:r>
            <a:r>
              <a:rPr lang="fi-FI" sz="2400" b="1" dirty="0"/>
              <a:t> </a:t>
            </a:r>
            <a:r>
              <a:rPr lang="fi-FI" sz="2400" b="1" dirty="0" err="1"/>
              <a:t>staff</a:t>
            </a:r>
            <a:r>
              <a:rPr lang="fi-FI" sz="2400" dirty="0"/>
              <a:t>, ”</a:t>
            </a:r>
            <a:r>
              <a:rPr lang="fi-FI" sz="2400" dirty="0" err="1"/>
              <a:t>distance</a:t>
            </a:r>
            <a:r>
              <a:rPr lang="fi-FI" sz="2400" dirty="0"/>
              <a:t> help”</a:t>
            </a:r>
          </a:p>
          <a:p>
            <a:pPr marL="342900" indent="-342900">
              <a:buFont typeface="Arial" panose="020B0604020202020204" pitchFamily="34" charset="0"/>
              <a:buChar char="•"/>
            </a:pPr>
            <a:r>
              <a:rPr lang="fi-FI" sz="2400" b="1" dirty="0" err="1"/>
              <a:t>studying</a:t>
            </a:r>
            <a:r>
              <a:rPr lang="fi-FI" sz="2400" b="1" dirty="0"/>
              <a:t> </a:t>
            </a:r>
            <a:r>
              <a:rPr lang="fi-FI" sz="2400" dirty="0"/>
              <a:t>and </a:t>
            </a:r>
            <a:r>
              <a:rPr lang="fi-FI" sz="2400" b="1" dirty="0" err="1"/>
              <a:t>independent</a:t>
            </a:r>
            <a:r>
              <a:rPr lang="fi-FI" sz="2400" b="1" dirty="0"/>
              <a:t> </a:t>
            </a:r>
            <a:r>
              <a:rPr lang="fi-FI" sz="2400" b="1" dirty="0" err="1"/>
              <a:t>rehabilitation</a:t>
            </a:r>
            <a:r>
              <a:rPr lang="fi-FI" sz="2400" b="1" dirty="0"/>
              <a:t> </a:t>
            </a:r>
            <a:r>
              <a:rPr lang="fi-FI" sz="2400" dirty="0"/>
              <a:t>(</a:t>
            </a:r>
            <a:r>
              <a:rPr lang="fi-FI" sz="2400" dirty="0" err="1"/>
              <a:t>courses</a:t>
            </a:r>
            <a:r>
              <a:rPr lang="fi-FI" sz="2400" dirty="0"/>
              <a:t>, </a:t>
            </a:r>
            <a:r>
              <a:rPr lang="fi-FI" sz="2400" dirty="0" err="1"/>
              <a:t>self</a:t>
            </a:r>
            <a:r>
              <a:rPr lang="fi-FI" sz="2400" dirty="0"/>
              <a:t> help, </a:t>
            </a:r>
            <a:r>
              <a:rPr lang="fi-FI" sz="2400" dirty="0" err="1"/>
              <a:t>learning</a:t>
            </a:r>
            <a:r>
              <a:rPr lang="fi-FI" sz="2400" dirty="0"/>
              <a:t> </a:t>
            </a:r>
            <a:r>
              <a:rPr lang="fi-FI" sz="2400" dirty="0" err="1"/>
              <a:t>materials</a:t>
            </a:r>
            <a:r>
              <a:rPr lang="fi-FI" sz="2400" dirty="0"/>
              <a:t> etc.)</a:t>
            </a:r>
          </a:p>
          <a:p>
            <a:pPr marL="342900" indent="-342900">
              <a:buFont typeface="Arial" panose="020B0604020202020204" pitchFamily="34" charset="0"/>
              <a:buChar char="•"/>
            </a:pPr>
            <a:r>
              <a:rPr lang="fi-FI" sz="2400" b="1" dirty="0" err="1"/>
              <a:t>search</a:t>
            </a:r>
            <a:r>
              <a:rPr lang="fi-FI" sz="2400" b="1" dirty="0"/>
              <a:t> </a:t>
            </a:r>
            <a:r>
              <a:rPr lang="fi-FI" sz="2400" dirty="0"/>
              <a:t>for</a:t>
            </a:r>
            <a:r>
              <a:rPr lang="fi-FI" sz="2400" b="1" dirty="0"/>
              <a:t> </a:t>
            </a:r>
            <a:r>
              <a:rPr lang="fi-FI" sz="2400" b="1" dirty="0" err="1"/>
              <a:t>employment</a:t>
            </a:r>
            <a:r>
              <a:rPr lang="fi-FI" sz="2400" b="1" dirty="0"/>
              <a:t> </a:t>
            </a:r>
            <a:r>
              <a:rPr lang="fi-FI" sz="2400" dirty="0"/>
              <a:t>and</a:t>
            </a:r>
            <a:r>
              <a:rPr lang="fi-FI" sz="2400" b="1" dirty="0"/>
              <a:t> </a:t>
            </a:r>
            <a:r>
              <a:rPr lang="fi-FI" sz="2400" b="1" dirty="0" err="1"/>
              <a:t>use</a:t>
            </a:r>
            <a:r>
              <a:rPr lang="fi-FI" sz="2400" b="1" dirty="0"/>
              <a:t> of </a:t>
            </a:r>
            <a:r>
              <a:rPr lang="fi-FI" sz="2400" b="1" dirty="0" err="1"/>
              <a:t>social</a:t>
            </a:r>
            <a:r>
              <a:rPr lang="fi-FI" sz="2400" b="1" dirty="0"/>
              <a:t> </a:t>
            </a:r>
            <a:r>
              <a:rPr lang="fi-FI" sz="2400" b="1" dirty="0" err="1"/>
              <a:t>services</a:t>
            </a:r>
            <a:r>
              <a:rPr lang="fi-FI" sz="2400" b="1" dirty="0"/>
              <a:t> </a:t>
            </a:r>
            <a:r>
              <a:rPr lang="fi-FI" sz="2400" dirty="0"/>
              <a:t>for</a:t>
            </a:r>
            <a:r>
              <a:rPr lang="fi-FI" sz="2400" b="1" dirty="0"/>
              <a:t> </a:t>
            </a:r>
            <a:r>
              <a:rPr lang="fi-FI" sz="2400" b="1" dirty="0" err="1"/>
              <a:t>reintegration</a:t>
            </a:r>
            <a:r>
              <a:rPr lang="fi-FI" sz="2400" b="1" dirty="0"/>
              <a:t> (</a:t>
            </a:r>
            <a:r>
              <a:rPr lang="fi-FI" sz="2400" dirty="0" err="1"/>
              <a:t>bank</a:t>
            </a:r>
            <a:r>
              <a:rPr lang="fi-FI" sz="2400" dirty="0"/>
              <a:t>, </a:t>
            </a:r>
            <a:r>
              <a:rPr lang="fi-FI" sz="2400" dirty="0" err="1"/>
              <a:t>appartment</a:t>
            </a:r>
            <a:r>
              <a:rPr lang="fi-FI" sz="2400" dirty="0"/>
              <a:t>, </a:t>
            </a:r>
            <a:r>
              <a:rPr lang="fi-FI" sz="2400" dirty="0" err="1"/>
              <a:t>job</a:t>
            </a:r>
            <a:r>
              <a:rPr lang="fi-FI" sz="2400" dirty="0"/>
              <a:t> and </a:t>
            </a:r>
            <a:r>
              <a:rPr lang="fi-FI" sz="2400" dirty="0" err="1"/>
              <a:t>education</a:t>
            </a:r>
            <a:r>
              <a:rPr lang="fi-FI" sz="2400" dirty="0"/>
              <a:t> </a:t>
            </a:r>
            <a:r>
              <a:rPr lang="fi-FI" sz="2400" dirty="0" err="1"/>
              <a:t>opportunities</a:t>
            </a:r>
            <a:r>
              <a:rPr lang="fi-FI" sz="2400" dirty="0"/>
              <a:t>, </a:t>
            </a:r>
            <a:r>
              <a:rPr lang="fi-FI" sz="2400" dirty="0" err="1"/>
              <a:t>social</a:t>
            </a:r>
            <a:r>
              <a:rPr lang="fi-FI" sz="2400" dirty="0"/>
              <a:t> </a:t>
            </a:r>
            <a:r>
              <a:rPr lang="fi-FI" sz="2400" dirty="0" err="1"/>
              <a:t>services</a:t>
            </a:r>
            <a:r>
              <a:rPr lang="fi-FI" sz="2400" dirty="0"/>
              <a:t>, </a:t>
            </a:r>
            <a:r>
              <a:rPr lang="fi-FI" sz="2400" dirty="0" err="1"/>
              <a:t>NGO’s</a:t>
            </a:r>
            <a:r>
              <a:rPr lang="fi-FI" sz="2400" dirty="0"/>
              <a:t> etc.)</a:t>
            </a:r>
          </a:p>
        </p:txBody>
      </p:sp>
    </p:spTree>
    <p:extLst>
      <p:ext uri="{BB962C8B-B14F-4D97-AF65-F5344CB8AC3E}">
        <p14:creationId xmlns:p14="http://schemas.microsoft.com/office/powerpoint/2010/main" val="182784038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 </a:t>
            </a:r>
            <a:r>
              <a:rPr lang="fi-FI" dirty="0" err="1"/>
              <a:t>continues</a:t>
            </a:r>
            <a:endParaRPr lang="fi-FI" dirty="0"/>
          </a:p>
        </p:txBody>
      </p:sp>
      <p:sp>
        <p:nvSpPr>
          <p:cNvPr id="3" name="Sisällön paikkamerkki 2"/>
          <p:cNvSpPr>
            <a:spLocks noGrp="1"/>
          </p:cNvSpPr>
          <p:nvPr>
            <p:ph idx="1"/>
          </p:nvPr>
        </p:nvSpPr>
        <p:spPr>
          <a:xfrm>
            <a:off x="479376" y="1412776"/>
            <a:ext cx="10972800" cy="4454554"/>
          </a:xfrm>
        </p:spPr>
        <p:txBody>
          <a:bodyPr>
            <a:normAutofit/>
          </a:bodyPr>
          <a:lstStyle/>
          <a:p>
            <a:pPr marL="342900" lvl="0" indent="-342900">
              <a:buFont typeface="Arial" panose="020B0604020202020204" pitchFamily="34" charset="0"/>
              <a:buChar char="•"/>
            </a:pPr>
            <a:r>
              <a:rPr lang="fi-FI" sz="2400" b="1" dirty="0"/>
              <a:t>management of </a:t>
            </a:r>
            <a:r>
              <a:rPr lang="fi-FI" sz="2400" b="1" dirty="0" err="1"/>
              <a:t>applications</a:t>
            </a:r>
            <a:r>
              <a:rPr lang="fi-FI" sz="2400" b="1" dirty="0"/>
              <a:t> and </a:t>
            </a:r>
            <a:r>
              <a:rPr lang="fi-FI" sz="2400" b="1" dirty="0" err="1"/>
              <a:t>requests</a:t>
            </a:r>
            <a:r>
              <a:rPr lang="fi-FI" sz="2400" b="1" dirty="0"/>
              <a:t> </a:t>
            </a:r>
            <a:r>
              <a:rPr lang="fi-FI" sz="2400" dirty="0"/>
              <a:t>(</a:t>
            </a:r>
            <a:r>
              <a:rPr lang="fi-FI" sz="2400" dirty="0" err="1"/>
              <a:t>furloughs</a:t>
            </a:r>
            <a:r>
              <a:rPr lang="fi-FI" sz="2400" dirty="0"/>
              <a:t>, </a:t>
            </a:r>
            <a:r>
              <a:rPr lang="fi-FI" sz="2400" dirty="0" err="1"/>
              <a:t>visits</a:t>
            </a:r>
            <a:r>
              <a:rPr lang="fi-FI" sz="2400" dirty="0"/>
              <a:t>, </a:t>
            </a:r>
            <a:r>
              <a:rPr lang="fi-FI" sz="2400" dirty="0" err="1"/>
              <a:t>appointments</a:t>
            </a:r>
            <a:r>
              <a:rPr lang="fi-FI" sz="2400" dirty="0"/>
              <a:t> etc.)</a:t>
            </a:r>
          </a:p>
          <a:p>
            <a:pPr marL="342900" lvl="0" indent="-342900">
              <a:buFont typeface="Arial" panose="020B0604020202020204" pitchFamily="34" charset="0"/>
              <a:buChar char="•"/>
            </a:pPr>
            <a:r>
              <a:rPr lang="fi-FI" sz="2400" b="1" dirty="0"/>
              <a:t>management of </a:t>
            </a:r>
            <a:r>
              <a:rPr lang="fi-FI" sz="2400" b="1" dirty="0" err="1"/>
              <a:t>personal</a:t>
            </a:r>
            <a:r>
              <a:rPr lang="fi-FI" sz="2400" b="1" dirty="0"/>
              <a:t> </a:t>
            </a:r>
            <a:r>
              <a:rPr lang="fi-FI" sz="2400" b="1" dirty="0" err="1"/>
              <a:t>information</a:t>
            </a:r>
            <a:r>
              <a:rPr lang="fi-FI" sz="2400" b="1" dirty="0"/>
              <a:t> / </a:t>
            </a:r>
            <a:r>
              <a:rPr lang="fi-FI" sz="2400" b="1" dirty="0" err="1"/>
              <a:t>files</a:t>
            </a:r>
            <a:r>
              <a:rPr lang="fi-FI" sz="2400" b="1" dirty="0"/>
              <a:t> </a:t>
            </a:r>
            <a:r>
              <a:rPr lang="fi-FI" sz="2400" dirty="0"/>
              <a:t>(</a:t>
            </a:r>
            <a:r>
              <a:rPr lang="fi-FI" sz="2400" dirty="0" err="1"/>
              <a:t>applications</a:t>
            </a:r>
            <a:r>
              <a:rPr lang="fi-FI" sz="2400" dirty="0"/>
              <a:t>, </a:t>
            </a:r>
            <a:r>
              <a:rPr lang="fi-FI" sz="2400" dirty="0" err="1"/>
              <a:t>sentence</a:t>
            </a:r>
            <a:r>
              <a:rPr lang="fi-FI" sz="2400" dirty="0"/>
              <a:t> </a:t>
            </a:r>
            <a:r>
              <a:rPr lang="fi-FI" sz="2400" dirty="0" err="1"/>
              <a:t>plan</a:t>
            </a:r>
            <a:r>
              <a:rPr lang="fi-FI" sz="2400" dirty="0"/>
              <a:t>, </a:t>
            </a:r>
            <a:r>
              <a:rPr lang="fi-FI" sz="2400" dirty="0" err="1"/>
              <a:t>wallet</a:t>
            </a:r>
            <a:r>
              <a:rPr lang="fi-FI" sz="2400" dirty="0"/>
              <a:t>, </a:t>
            </a:r>
            <a:r>
              <a:rPr lang="fi-FI" sz="2400" dirty="0" err="1"/>
              <a:t>health</a:t>
            </a:r>
            <a:r>
              <a:rPr lang="fi-FI" sz="2400" dirty="0"/>
              <a:t> </a:t>
            </a:r>
            <a:r>
              <a:rPr lang="fi-FI" sz="2400" dirty="0" err="1"/>
              <a:t>care</a:t>
            </a:r>
            <a:r>
              <a:rPr lang="fi-FI" sz="2400" dirty="0"/>
              <a:t> </a:t>
            </a:r>
            <a:r>
              <a:rPr lang="fi-FI" sz="2400" dirty="0" err="1"/>
              <a:t>information</a:t>
            </a:r>
            <a:r>
              <a:rPr lang="fi-FI" sz="2400" dirty="0"/>
              <a:t> etc.) </a:t>
            </a:r>
          </a:p>
          <a:p>
            <a:pPr marL="342900" lvl="0" indent="-342900">
              <a:buFont typeface="Arial" panose="020B0604020202020204" pitchFamily="34" charset="0"/>
              <a:buChar char="•"/>
            </a:pPr>
            <a:r>
              <a:rPr lang="fi-FI" sz="2400" b="1" dirty="0" err="1"/>
              <a:t>search</a:t>
            </a:r>
            <a:r>
              <a:rPr lang="fi-FI" sz="2400" b="1" dirty="0"/>
              <a:t> of </a:t>
            </a:r>
            <a:r>
              <a:rPr lang="fi-FI" sz="2400" b="1" dirty="0" err="1"/>
              <a:t>information</a:t>
            </a:r>
            <a:r>
              <a:rPr lang="fi-FI" sz="2400" b="1" dirty="0"/>
              <a:t>  </a:t>
            </a:r>
            <a:r>
              <a:rPr lang="fi-FI" sz="2400" dirty="0"/>
              <a:t>(</a:t>
            </a:r>
            <a:r>
              <a:rPr lang="fi-FI" sz="2400" dirty="0" err="1"/>
              <a:t>legislation</a:t>
            </a:r>
            <a:r>
              <a:rPr lang="fi-FI" sz="2400" dirty="0"/>
              <a:t>, </a:t>
            </a:r>
            <a:r>
              <a:rPr lang="fi-FI" sz="2400" dirty="0" err="1"/>
              <a:t>prison’s</a:t>
            </a:r>
            <a:r>
              <a:rPr lang="fi-FI" sz="2400" dirty="0"/>
              <a:t> </a:t>
            </a:r>
            <a:r>
              <a:rPr lang="fi-FI" sz="2400" dirty="0" err="1"/>
              <a:t>rules</a:t>
            </a:r>
            <a:r>
              <a:rPr lang="fi-FI" sz="2400" dirty="0"/>
              <a:t>, </a:t>
            </a:r>
            <a:r>
              <a:rPr lang="fi-FI" sz="2400" dirty="0" err="1"/>
              <a:t>other</a:t>
            </a:r>
            <a:r>
              <a:rPr lang="fi-FI" sz="2400" dirty="0"/>
              <a:t> </a:t>
            </a:r>
            <a:r>
              <a:rPr lang="fi-FI" sz="2400" dirty="0" err="1"/>
              <a:t>important</a:t>
            </a:r>
            <a:r>
              <a:rPr lang="fi-FI" sz="2400" dirty="0"/>
              <a:t> </a:t>
            </a:r>
            <a:r>
              <a:rPr lang="fi-FI" sz="2400" dirty="0" err="1"/>
              <a:t>manuals</a:t>
            </a:r>
            <a:r>
              <a:rPr lang="fi-FI" sz="2400" dirty="0"/>
              <a:t>, </a:t>
            </a:r>
            <a:r>
              <a:rPr lang="fi-FI" sz="2400" dirty="0" err="1"/>
              <a:t>websites</a:t>
            </a:r>
            <a:r>
              <a:rPr lang="fi-FI" sz="2400" dirty="0"/>
              <a:t>)</a:t>
            </a:r>
          </a:p>
          <a:p>
            <a:pPr marL="342900" indent="-342900">
              <a:buFont typeface="Arial" panose="020B0604020202020204" pitchFamily="34" charset="0"/>
              <a:buChar char="•"/>
            </a:pPr>
            <a:r>
              <a:rPr lang="fi-FI" sz="2400" b="1" dirty="0" err="1"/>
              <a:t>courses</a:t>
            </a:r>
            <a:r>
              <a:rPr lang="fi-FI" sz="2400" b="1" dirty="0"/>
              <a:t> and </a:t>
            </a:r>
            <a:r>
              <a:rPr lang="fi-FI" sz="2400" b="1" dirty="0" err="1"/>
              <a:t>rehabilitative</a:t>
            </a:r>
            <a:r>
              <a:rPr lang="fi-FI" sz="2400" b="1" dirty="0"/>
              <a:t> </a:t>
            </a:r>
            <a:r>
              <a:rPr lang="fi-FI" sz="2400" b="1" dirty="0" err="1"/>
              <a:t>services</a:t>
            </a:r>
            <a:r>
              <a:rPr lang="fi-FI" sz="2400" b="1" dirty="0"/>
              <a:t> inside </a:t>
            </a:r>
            <a:r>
              <a:rPr lang="fi-FI" sz="2400" b="1" dirty="0" err="1"/>
              <a:t>prison</a:t>
            </a:r>
            <a:r>
              <a:rPr lang="fi-FI" sz="2400" b="1" dirty="0"/>
              <a:t> </a:t>
            </a:r>
            <a:r>
              <a:rPr lang="fi-FI" sz="2400" dirty="0"/>
              <a:t>(</a:t>
            </a:r>
            <a:r>
              <a:rPr lang="fi-FI" sz="2400" dirty="0" err="1"/>
              <a:t>schedules</a:t>
            </a:r>
            <a:r>
              <a:rPr lang="fi-FI" sz="2400" dirty="0"/>
              <a:t>, </a:t>
            </a:r>
            <a:r>
              <a:rPr lang="fi-FI" sz="2400" dirty="0" err="1"/>
              <a:t>groups</a:t>
            </a:r>
            <a:r>
              <a:rPr lang="fi-FI" sz="2400" dirty="0"/>
              <a:t>, </a:t>
            </a:r>
            <a:r>
              <a:rPr lang="fi-FI" sz="2400" dirty="0" err="1"/>
              <a:t>materials</a:t>
            </a:r>
            <a:r>
              <a:rPr lang="fi-FI" sz="2400" dirty="0"/>
              <a:t>, </a:t>
            </a:r>
            <a:r>
              <a:rPr lang="fi-FI" sz="2400" dirty="0" err="1"/>
              <a:t>self-help</a:t>
            </a:r>
            <a:r>
              <a:rPr lang="fi-FI" sz="2400" dirty="0"/>
              <a:t> </a:t>
            </a:r>
            <a:r>
              <a:rPr lang="fi-FI" sz="2400" dirty="0" err="1"/>
              <a:t>learning</a:t>
            </a:r>
            <a:r>
              <a:rPr lang="fi-FI" sz="2400" dirty="0"/>
              <a:t> </a:t>
            </a:r>
            <a:r>
              <a:rPr lang="fi-FI" sz="2400" dirty="0" err="1"/>
              <a:t>programs</a:t>
            </a:r>
            <a:r>
              <a:rPr lang="fi-FI" sz="2400" dirty="0"/>
              <a:t>, </a:t>
            </a:r>
            <a:r>
              <a:rPr lang="fi-FI" sz="2400" dirty="0" err="1"/>
              <a:t>e-consultation</a:t>
            </a:r>
            <a:r>
              <a:rPr lang="fi-FI" sz="2400" dirty="0"/>
              <a:t> outside </a:t>
            </a:r>
            <a:r>
              <a:rPr lang="fi-FI" sz="2400" dirty="0" err="1"/>
              <a:t>prison</a:t>
            </a:r>
            <a:r>
              <a:rPr lang="fi-FI" sz="2400" dirty="0"/>
              <a:t>?)</a:t>
            </a:r>
          </a:p>
          <a:p>
            <a:pPr marL="342900" lvl="0" indent="-342900">
              <a:buFont typeface="Arial" panose="020B0604020202020204" pitchFamily="34" charset="0"/>
              <a:buChar char="•"/>
            </a:pPr>
            <a:r>
              <a:rPr lang="fi-FI" sz="2400" dirty="0" err="1"/>
              <a:t>other</a:t>
            </a:r>
            <a:r>
              <a:rPr lang="fi-FI" sz="2400" dirty="0"/>
              <a:t> </a:t>
            </a:r>
            <a:r>
              <a:rPr lang="fi-FI" sz="2400" dirty="0" err="1"/>
              <a:t>important</a:t>
            </a:r>
            <a:r>
              <a:rPr lang="fi-FI" sz="2400" dirty="0"/>
              <a:t> </a:t>
            </a:r>
            <a:r>
              <a:rPr lang="fi-FI" sz="2400" dirty="0" err="1"/>
              <a:t>services</a:t>
            </a:r>
            <a:r>
              <a:rPr lang="fi-FI" sz="2400" dirty="0"/>
              <a:t> to </a:t>
            </a:r>
            <a:r>
              <a:rPr lang="fi-FI" sz="2400" dirty="0" err="1"/>
              <a:t>be</a:t>
            </a:r>
            <a:r>
              <a:rPr lang="fi-FI" sz="2400" dirty="0"/>
              <a:t> </a:t>
            </a:r>
            <a:r>
              <a:rPr lang="fi-FI" sz="2400" dirty="0" err="1"/>
              <a:t>used</a:t>
            </a:r>
            <a:r>
              <a:rPr lang="fi-FI" sz="2400" dirty="0"/>
              <a:t> </a:t>
            </a:r>
            <a:endParaRPr lang="fi-FI" sz="2400" b="1" dirty="0"/>
          </a:p>
          <a:p>
            <a:pPr marL="0" lvl="0" indent="0">
              <a:buNone/>
            </a:pPr>
            <a:endParaRPr lang="fi-FI" sz="2400" b="1" dirty="0"/>
          </a:p>
          <a:p>
            <a:pPr lvl="0"/>
            <a:endParaRPr lang="fi-FI" sz="2400" dirty="0"/>
          </a:p>
          <a:p>
            <a:endParaRPr lang="fi-FI" sz="2400" dirty="0"/>
          </a:p>
        </p:txBody>
      </p:sp>
    </p:spTree>
    <p:extLst>
      <p:ext uri="{BB962C8B-B14F-4D97-AF65-F5344CB8AC3E}">
        <p14:creationId xmlns:p14="http://schemas.microsoft.com/office/powerpoint/2010/main" val="136738776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Future</a:t>
            </a:r>
            <a:r>
              <a:rPr lang="fi-FI" dirty="0"/>
              <a:t> vision…</a:t>
            </a:r>
          </a:p>
        </p:txBody>
      </p:sp>
      <p:sp>
        <p:nvSpPr>
          <p:cNvPr id="3" name="Sisällön paikkamerkki 2"/>
          <p:cNvSpPr>
            <a:spLocks noGrp="1"/>
          </p:cNvSpPr>
          <p:nvPr>
            <p:ph idx="1"/>
          </p:nvPr>
        </p:nvSpPr>
        <p:spPr/>
        <p:txBody>
          <a:bodyPr/>
          <a:lstStyle/>
          <a:p>
            <a:pPr marL="342900" indent="-342900">
              <a:buFont typeface="Arial" panose="020B0604020202020204" pitchFamily="34" charset="0"/>
              <a:buChar char="•"/>
            </a:pPr>
            <a:r>
              <a:rPr lang="fi-FI" sz="2400" i="1" dirty="0"/>
              <a:t>How is </a:t>
            </a:r>
            <a:r>
              <a:rPr lang="fi-FI" sz="2400" i="1" dirty="0" err="1"/>
              <a:t>the</a:t>
            </a:r>
            <a:r>
              <a:rPr lang="fi-FI" sz="2400" i="1" dirty="0"/>
              <a:t> </a:t>
            </a:r>
            <a:r>
              <a:rPr lang="fi-FI" sz="2400" i="1" dirty="0" err="1"/>
              <a:t>future</a:t>
            </a:r>
            <a:r>
              <a:rPr lang="fi-FI" sz="2400" i="1" dirty="0"/>
              <a:t> </a:t>
            </a:r>
            <a:r>
              <a:rPr lang="fi-FI" sz="2400" i="1" dirty="0" err="1"/>
              <a:t>prison</a:t>
            </a:r>
            <a:r>
              <a:rPr lang="fi-FI" sz="2400" i="1" dirty="0"/>
              <a:t> </a:t>
            </a:r>
            <a:r>
              <a:rPr lang="fi-FI" sz="2400" dirty="0"/>
              <a:t>(in 2035)?</a:t>
            </a:r>
          </a:p>
          <a:p>
            <a:pPr marL="342900" indent="-342900">
              <a:buFont typeface="Arial" panose="020B0604020202020204" pitchFamily="34" charset="0"/>
              <a:buChar char="•"/>
            </a:pPr>
            <a:r>
              <a:rPr lang="fi-FI" sz="2400" i="1" dirty="0"/>
              <a:t>How </a:t>
            </a:r>
            <a:r>
              <a:rPr lang="fi-FI" sz="2400" i="1" dirty="0" err="1"/>
              <a:t>would</a:t>
            </a:r>
            <a:r>
              <a:rPr lang="fi-FI" sz="2400" i="1" dirty="0"/>
              <a:t> </a:t>
            </a:r>
            <a:r>
              <a:rPr lang="fi-FI" sz="2400" i="1" dirty="0" err="1"/>
              <a:t>be</a:t>
            </a:r>
            <a:r>
              <a:rPr lang="fi-FI" sz="2400" i="1" dirty="0"/>
              <a:t> </a:t>
            </a:r>
            <a:r>
              <a:rPr lang="fi-FI" sz="2400" i="1" dirty="0" err="1"/>
              <a:t>the</a:t>
            </a:r>
            <a:r>
              <a:rPr lang="fi-FI" sz="2400" i="1" dirty="0"/>
              <a:t> </a:t>
            </a:r>
            <a:r>
              <a:rPr lang="fi-FI" sz="2400" i="1" dirty="0" err="1"/>
              <a:t>optimal</a:t>
            </a:r>
            <a:r>
              <a:rPr lang="fi-FI" sz="2400" i="1" dirty="0"/>
              <a:t> / </a:t>
            </a:r>
            <a:r>
              <a:rPr lang="fi-FI" sz="2400" i="1" dirty="0" err="1"/>
              <a:t>ideal</a:t>
            </a:r>
            <a:r>
              <a:rPr lang="fi-FI" sz="2400" i="1" dirty="0"/>
              <a:t> </a:t>
            </a:r>
            <a:r>
              <a:rPr lang="fi-FI" sz="2400" i="1" dirty="0" err="1"/>
              <a:t>prison</a:t>
            </a:r>
            <a:r>
              <a:rPr lang="fi-FI" sz="2400" i="1" dirty="0"/>
              <a:t> </a:t>
            </a:r>
            <a:r>
              <a:rPr lang="fi-FI" sz="2400" dirty="0"/>
              <a:t>(to </a:t>
            </a:r>
            <a:r>
              <a:rPr lang="fi-FI" sz="2400" dirty="0" err="1"/>
              <a:t>reduce</a:t>
            </a:r>
            <a:r>
              <a:rPr lang="fi-FI" sz="2400" dirty="0"/>
              <a:t> </a:t>
            </a:r>
            <a:r>
              <a:rPr lang="fi-FI" sz="2400" dirty="0" err="1"/>
              <a:t>recidivism</a:t>
            </a:r>
            <a:r>
              <a:rPr lang="fi-FI" sz="2400" dirty="0"/>
              <a:t>)?</a:t>
            </a:r>
          </a:p>
          <a:p>
            <a:pPr marL="342900" indent="-342900">
              <a:buFont typeface="Arial" panose="020B0604020202020204" pitchFamily="34" charset="0"/>
              <a:buChar char="•"/>
            </a:pPr>
            <a:r>
              <a:rPr lang="fi-FI" sz="2400" i="1" dirty="0" err="1"/>
              <a:t>What</a:t>
            </a:r>
            <a:r>
              <a:rPr lang="fi-FI" sz="2400" i="1" dirty="0"/>
              <a:t> </a:t>
            </a:r>
            <a:r>
              <a:rPr lang="fi-FI" sz="2400" i="1" dirty="0" err="1"/>
              <a:t>happens</a:t>
            </a:r>
            <a:r>
              <a:rPr lang="fi-FI" sz="2400" i="1" dirty="0"/>
              <a:t> </a:t>
            </a:r>
            <a:r>
              <a:rPr lang="fi-FI" sz="2400" i="1" dirty="0" err="1"/>
              <a:t>after</a:t>
            </a:r>
            <a:r>
              <a:rPr lang="fi-FI" sz="2400" i="1" dirty="0"/>
              <a:t> </a:t>
            </a:r>
            <a:r>
              <a:rPr lang="fi-FI" sz="2400" i="1" dirty="0" err="1"/>
              <a:t>the</a:t>
            </a:r>
            <a:r>
              <a:rPr lang="fi-FI" sz="2400" i="1" dirty="0"/>
              <a:t> Hämeenlinna </a:t>
            </a:r>
            <a:r>
              <a:rPr lang="fi-FI" sz="2400" i="1" dirty="0" err="1"/>
              <a:t>project</a:t>
            </a:r>
            <a:r>
              <a:rPr lang="fi-FI" sz="2400" i="1" dirty="0"/>
              <a:t> is </a:t>
            </a:r>
            <a:r>
              <a:rPr lang="fi-FI" sz="2400" i="1" dirty="0" err="1"/>
              <a:t>finished</a:t>
            </a:r>
            <a:r>
              <a:rPr lang="fi-FI" sz="2400" i="1" dirty="0"/>
              <a:t> </a:t>
            </a:r>
            <a:r>
              <a:rPr lang="fi-FI" sz="2400" dirty="0"/>
              <a:t>(</a:t>
            </a:r>
            <a:r>
              <a:rPr lang="fi-FI" sz="2400" dirty="0" err="1"/>
              <a:t>opening</a:t>
            </a:r>
            <a:r>
              <a:rPr lang="fi-FI" sz="2400" dirty="0"/>
              <a:t> 1.10.2020)?</a:t>
            </a:r>
          </a:p>
          <a:p>
            <a:pPr marL="0" indent="0">
              <a:buNone/>
            </a:pPr>
            <a:endParaRPr lang="fi-FI" sz="2400" dirty="0"/>
          </a:p>
          <a:p>
            <a:pPr marL="0" indent="0">
              <a:buNone/>
            </a:pPr>
            <a:endParaRPr lang="fi-FI" sz="2400" dirty="0"/>
          </a:p>
          <a:p>
            <a:pPr marL="0" indent="0">
              <a:buNone/>
            </a:pPr>
            <a:r>
              <a:rPr lang="fi-FI" sz="2400" i="1" dirty="0"/>
              <a:t>	”</a:t>
            </a:r>
            <a:r>
              <a:rPr lang="fi-FI" sz="2400" i="1" dirty="0" err="1"/>
              <a:t>Invisible</a:t>
            </a:r>
            <a:r>
              <a:rPr lang="fi-FI" sz="2400" i="1" dirty="0"/>
              <a:t> </a:t>
            </a:r>
            <a:r>
              <a:rPr lang="fi-FI" sz="2400" i="1" dirty="0" err="1"/>
              <a:t>walls</a:t>
            </a:r>
            <a:r>
              <a:rPr lang="fi-FI" sz="2400" i="1" dirty="0"/>
              <a:t>, </a:t>
            </a:r>
            <a:r>
              <a:rPr lang="fi-FI" sz="2400" i="1" dirty="0" err="1"/>
              <a:t>smart</a:t>
            </a:r>
            <a:r>
              <a:rPr lang="fi-FI" sz="2400" i="1" dirty="0"/>
              <a:t> </a:t>
            </a:r>
            <a:r>
              <a:rPr lang="fi-FI" sz="2400" i="1" dirty="0" err="1"/>
              <a:t>prisons</a:t>
            </a:r>
            <a:r>
              <a:rPr lang="fi-FI" sz="2400" i="1" dirty="0"/>
              <a:t> and </a:t>
            </a:r>
            <a:r>
              <a:rPr lang="fi-FI" sz="2400" i="1" dirty="0" err="1"/>
              <a:t>wise</a:t>
            </a:r>
            <a:r>
              <a:rPr lang="fi-FI" sz="2400" i="1" dirty="0"/>
              <a:t> </a:t>
            </a:r>
            <a:r>
              <a:rPr lang="fi-FI" sz="2400" i="1" dirty="0" err="1"/>
              <a:t>interventions</a:t>
            </a:r>
            <a:r>
              <a:rPr lang="fi-FI" sz="2400" i="1" dirty="0"/>
              <a:t>!”</a:t>
            </a:r>
          </a:p>
        </p:txBody>
      </p:sp>
    </p:spTree>
    <p:extLst>
      <p:ext uri="{BB962C8B-B14F-4D97-AF65-F5344CB8AC3E}">
        <p14:creationId xmlns:p14="http://schemas.microsoft.com/office/powerpoint/2010/main" val="365092492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1"/>
          <p:cNvSpPr>
            <a:spLocks noGrp="1"/>
          </p:cNvSpPr>
          <p:nvPr>
            <p:ph type="title"/>
          </p:nvPr>
        </p:nvSpPr>
        <p:spPr>
          <a:xfrm>
            <a:off x="1898852" y="474752"/>
            <a:ext cx="7454130" cy="649992"/>
          </a:xfrm>
          <a:solidFill>
            <a:srgbClr val="FFFFFF"/>
          </a:solidFill>
        </p:spPr>
        <p:txBody>
          <a:bodyPr anchor="b"/>
          <a:lstStyle/>
          <a:p>
            <a:r>
              <a:rPr lang="en-GB" sz="2800" dirty="0"/>
              <a:t>It’s not just space and security</a:t>
            </a:r>
            <a:endParaRPr lang="en-GB" sz="2000" dirty="0"/>
          </a:p>
        </p:txBody>
      </p:sp>
      <p:grpSp>
        <p:nvGrpSpPr>
          <p:cNvPr id="27" name="Ryhmitä 26"/>
          <p:cNvGrpSpPr/>
          <p:nvPr/>
        </p:nvGrpSpPr>
        <p:grpSpPr>
          <a:xfrm>
            <a:off x="6289150" y="1643470"/>
            <a:ext cx="3367837" cy="3560769"/>
            <a:chOff x="940489" y="1935936"/>
            <a:chExt cx="2514841" cy="2454377"/>
          </a:xfrm>
        </p:grpSpPr>
        <p:grpSp>
          <p:nvGrpSpPr>
            <p:cNvPr id="28" name="Ryhmitä 27"/>
            <p:cNvGrpSpPr/>
            <p:nvPr/>
          </p:nvGrpSpPr>
          <p:grpSpPr>
            <a:xfrm>
              <a:off x="940489" y="1935936"/>
              <a:ext cx="2514841" cy="1198321"/>
              <a:chOff x="1467929" y="2387006"/>
              <a:chExt cx="2514843" cy="1198323"/>
            </a:xfrm>
          </p:grpSpPr>
          <p:sp>
            <p:nvSpPr>
              <p:cNvPr id="35" name="Pyöristetty suorakulmio 34"/>
              <p:cNvSpPr/>
              <p:nvPr/>
            </p:nvSpPr>
            <p:spPr>
              <a:xfrm>
                <a:off x="1467929" y="2387007"/>
                <a:ext cx="1224000" cy="1198322"/>
              </a:xfrm>
              <a:prstGeom prst="roundRect">
                <a:avLst>
                  <a:gd name="adj" fmla="val 3475"/>
                </a:avLst>
              </a:prstGeom>
              <a:solidFill>
                <a:srgbClr val="697254"/>
              </a:solidFill>
              <a:ln w="19050" cmpd="sng">
                <a:noFill/>
              </a:ln>
            </p:spPr>
            <p:txBody>
              <a:bodyPr wrap="none" rtlCol="0" anchor="ctr">
                <a:noAutofit/>
              </a:bodyPr>
              <a:lstStyle/>
              <a:p>
                <a:pPr algn="ctr"/>
                <a:r>
                  <a:rPr lang="en-GB" sz="1600" dirty="0">
                    <a:solidFill>
                      <a:srgbClr val="FFFFFF"/>
                    </a:solidFill>
                    <a:latin typeface="Arial"/>
                  </a:rPr>
                  <a:t>ACTIVITIES &amp;</a:t>
                </a:r>
              </a:p>
              <a:p>
                <a:pPr algn="ctr"/>
                <a:r>
                  <a:rPr lang="en-GB" sz="1600" dirty="0">
                    <a:solidFill>
                      <a:srgbClr val="FFFFFF"/>
                    </a:solidFill>
                    <a:latin typeface="Arial"/>
                  </a:rPr>
                  <a:t>WAYS OF </a:t>
                </a:r>
              </a:p>
              <a:p>
                <a:pPr algn="ctr"/>
                <a:r>
                  <a:rPr lang="en-GB" sz="1600" dirty="0">
                    <a:solidFill>
                      <a:srgbClr val="FFFFFF"/>
                    </a:solidFill>
                    <a:latin typeface="Arial"/>
                  </a:rPr>
                  <a:t>WORKING</a:t>
                </a:r>
              </a:p>
            </p:txBody>
          </p:sp>
          <p:sp>
            <p:nvSpPr>
              <p:cNvPr id="36" name="Pyöristetty suorakulmio 35"/>
              <p:cNvSpPr/>
              <p:nvPr/>
            </p:nvSpPr>
            <p:spPr>
              <a:xfrm>
                <a:off x="2758772" y="2387006"/>
                <a:ext cx="1224000" cy="1198322"/>
              </a:xfrm>
              <a:prstGeom prst="roundRect">
                <a:avLst>
                  <a:gd name="adj" fmla="val 3475"/>
                </a:avLst>
              </a:prstGeom>
              <a:solidFill>
                <a:srgbClr val="697254"/>
              </a:solidFill>
              <a:ln w="19050" cmpd="sng">
                <a:noFill/>
              </a:ln>
            </p:spPr>
            <p:txBody>
              <a:bodyPr wrap="none" rtlCol="0" anchor="ctr">
                <a:noAutofit/>
              </a:bodyPr>
              <a:lstStyle/>
              <a:p>
                <a:pPr algn="ctr"/>
                <a:r>
                  <a:rPr lang="en-GB" sz="1600" dirty="0">
                    <a:solidFill>
                      <a:srgbClr val="FFFFFF"/>
                    </a:solidFill>
                    <a:latin typeface="Arial"/>
                  </a:rPr>
                  <a:t>TECHNOLOGY</a:t>
                </a:r>
              </a:p>
            </p:txBody>
          </p:sp>
        </p:grpSp>
        <p:grpSp>
          <p:nvGrpSpPr>
            <p:cNvPr id="29" name="Ryhmitä 28"/>
            <p:cNvGrpSpPr/>
            <p:nvPr/>
          </p:nvGrpSpPr>
          <p:grpSpPr>
            <a:xfrm>
              <a:off x="940489" y="3191992"/>
              <a:ext cx="2514841" cy="1198321"/>
              <a:chOff x="1467929" y="3643063"/>
              <a:chExt cx="2514843" cy="1198322"/>
            </a:xfrm>
          </p:grpSpPr>
          <p:sp>
            <p:nvSpPr>
              <p:cNvPr id="33" name="Pyöristetty suorakulmio 32"/>
              <p:cNvSpPr/>
              <p:nvPr/>
            </p:nvSpPr>
            <p:spPr>
              <a:xfrm>
                <a:off x="1467929" y="3643063"/>
                <a:ext cx="1224000" cy="1198322"/>
              </a:xfrm>
              <a:prstGeom prst="roundRect">
                <a:avLst>
                  <a:gd name="adj" fmla="val 3475"/>
                </a:avLst>
              </a:prstGeom>
              <a:solidFill>
                <a:srgbClr val="697254"/>
              </a:solidFill>
              <a:ln w="19050" cmpd="sng">
                <a:noFill/>
              </a:ln>
            </p:spPr>
            <p:txBody>
              <a:bodyPr wrap="none" rtlCol="0" anchor="ctr">
                <a:noAutofit/>
              </a:bodyPr>
              <a:lstStyle/>
              <a:p>
                <a:pPr algn="ctr"/>
                <a:r>
                  <a:rPr lang="en-GB" sz="1600" dirty="0">
                    <a:solidFill>
                      <a:srgbClr val="FFFFFF"/>
                    </a:solidFill>
                    <a:latin typeface="Arial"/>
                  </a:rPr>
                  <a:t>SPACE </a:t>
                </a:r>
              </a:p>
              <a:p>
                <a:pPr algn="ctr"/>
                <a:r>
                  <a:rPr lang="en-GB" sz="1600" dirty="0">
                    <a:solidFill>
                      <a:srgbClr val="FFFFFF"/>
                    </a:solidFill>
                    <a:latin typeface="Arial"/>
                  </a:rPr>
                  <a:t>&amp; FURNITURE</a:t>
                </a:r>
              </a:p>
            </p:txBody>
          </p:sp>
          <p:sp>
            <p:nvSpPr>
              <p:cNvPr id="34" name="Pyöristetty suorakulmio 33"/>
              <p:cNvSpPr/>
              <p:nvPr/>
            </p:nvSpPr>
            <p:spPr>
              <a:xfrm>
                <a:off x="2758772" y="3643063"/>
                <a:ext cx="1224000" cy="1198322"/>
              </a:xfrm>
              <a:prstGeom prst="roundRect">
                <a:avLst>
                  <a:gd name="adj" fmla="val 3475"/>
                </a:avLst>
              </a:prstGeom>
              <a:solidFill>
                <a:srgbClr val="697254"/>
              </a:solidFill>
              <a:ln w="19050" cmpd="sng">
                <a:noFill/>
              </a:ln>
            </p:spPr>
            <p:txBody>
              <a:bodyPr wrap="none" rtlCol="0" anchor="ctr">
                <a:noAutofit/>
              </a:bodyPr>
              <a:lstStyle/>
              <a:p>
                <a:pPr algn="ctr"/>
                <a:r>
                  <a:rPr lang="en-GB" sz="1600" dirty="0">
                    <a:solidFill>
                      <a:srgbClr val="FFFFFF"/>
                    </a:solidFill>
                    <a:latin typeface="Arial"/>
                  </a:rPr>
                  <a:t>LOOK </a:t>
                </a:r>
              </a:p>
              <a:p>
                <a:pPr algn="ctr"/>
                <a:r>
                  <a:rPr lang="en-GB" sz="1600" dirty="0">
                    <a:solidFill>
                      <a:srgbClr val="FFFFFF"/>
                    </a:solidFill>
                    <a:latin typeface="Arial"/>
                  </a:rPr>
                  <a:t>&amp; FEEL</a:t>
                </a:r>
              </a:p>
            </p:txBody>
          </p:sp>
        </p:grpSp>
        <p:grpSp>
          <p:nvGrpSpPr>
            <p:cNvPr id="30" name="Ryhmitä 29"/>
            <p:cNvGrpSpPr/>
            <p:nvPr/>
          </p:nvGrpSpPr>
          <p:grpSpPr>
            <a:xfrm>
              <a:off x="1722520" y="2685600"/>
              <a:ext cx="950781" cy="950781"/>
              <a:chOff x="2109763" y="4774404"/>
              <a:chExt cx="1457403" cy="1457402"/>
            </a:xfrm>
            <a:solidFill>
              <a:schemeClr val="bg1"/>
            </a:solidFill>
          </p:grpSpPr>
          <p:sp>
            <p:nvSpPr>
              <p:cNvPr id="31" name="Ellipsi 30"/>
              <p:cNvSpPr/>
              <p:nvPr/>
            </p:nvSpPr>
            <p:spPr>
              <a:xfrm>
                <a:off x="2109764" y="4774404"/>
                <a:ext cx="1457402" cy="1457402"/>
              </a:xfrm>
              <a:prstGeom prst="ellipse">
                <a:avLst/>
              </a:prstGeom>
              <a:grpFill/>
              <a:ln w="19050" cmpd="sng">
                <a:noFill/>
              </a:ln>
            </p:spPr>
            <p:txBody>
              <a:bodyPr wrap="none" rtlCol="0" anchor="ctr">
                <a:noAutofit/>
              </a:bodyPr>
              <a:lstStyle/>
              <a:p>
                <a:pPr algn="ctr"/>
                <a:endParaRPr lang="en-GB" sz="1600" dirty="0">
                  <a:solidFill>
                    <a:srgbClr val="FFFFFF"/>
                  </a:solidFill>
                  <a:latin typeface="Arial"/>
                </a:endParaRPr>
              </a:p>
            </p:txBody>
          </p:sp>
          <p:sp>
            <p:nvSpPr>
              <p:cNvPr id="32" name="Tekstiruutu 31"/>
              <p:cNvSpPr txBox="1"/>
              <p:nvPr/>
            </p:nvSpPr>
            <p:spPr>
              <a:xfrm>
                <a:off x="2109763" y="5274050"/>
                <a:ext cx="1457403" cy="451070"/>
              </a:xfrm>
              <a:prstGeom prst="rect">
                <a:avLst/>
              </a:prstGeom>
              <a:noFill/>
            </p:spPr>
            <p:txBody>
              <a:bodyPr wrap="square" rtlCol="0" anchor="ctr">
                <a:noAutofit/>
              </a:bodyPr>
              <a:lstStyle/>
              <a:p>
                <a:pPr algn="ctr"/>
                <a:r>
                  <a:rPr lang="en-GB" sz="1600" dirty="0">
                    <a:solidFill>
                      <a:srgbClr val="697254"/>
                    </a:solidFill>
                  </a:rPr>
                  <a:t>A GOOD</a:t>
                </a:r>
              </a:p>
              <a:p>
                <a:pPr algn="ctr"/>
                <a:r>
                  <a:rPr lang="en-GB" sz="1600" dirty="0">
                    <a:solidFill>
                      <a:srgbClr val="697254"/>
                    </a:solidFill>
                  </a:rPr>
                  <a:t>PRISON</a:t>
                </a:r>
              </a:p>
            </p:txBody>
          </p:sp>
        </p:grpSp>
      </p:grpSp>
      <p:grpSp>
        <p:nvGrpSpPr>
          <p:cNvPr id="16" name="Ryhmitä 15"/>
          <p:cNvGrpSpPr/>
          <p:nvPr/>
        </p:nvGrpSpPr>
        <p:grpSpPr>
          <a:xfrm>
            <a:off x="2306874" y="1616329"/>
            <a:ext cx="4474618" cy="3593950"/>
            <a:chOff x="848114" y="1616329"/>
            <a:chExt cx="4847504" cy="3593950"/>
          </a:xfrm>
        </p:grpSpPr>
        <p:grpSp>
          <p:nvGrpSpPr>
            <p:cNvPr id="37" name="Ryhmitä 36"/>
            <p:cNvGrpSpPr/>
            <p:nvPr/>
          </p:nvGrpSpPr>
          <p:grpSpPr>
            <a:xfrm>
              <a:off x="848114" y="2114172"/>
              <a:ext cx="2873767" cy="2680522"/>
              <a:chOff x="6113439" y="1933459"/>
              <a:chExt cx="2624037" cy="2447584"/>
            </a:xfrm>
          </p:grpSpPr>
          <p:sp>
            <p:nvSpPr>
              <p:cNvPr id="38" name="Ellipsi 27"/>
              <p:cNvSpPr/>
              <p:nvPr/>
            </p:nvSpPr>
            <p:spPr>
              <a:xfrm>
                <a:off x="6171905" y="1933459"/>
                <a:ext cx="1260848" cy="2447584"/>
              </a:xfrm>
              <a:custGeom>
                <a:avLst/>
                <a:gdLst/>
                <a:ahLst/>
                <a:cxnLst/>
                <a:rect l="l" t="t" r="r" b="b"/>
                <a:pathLst>
                  <a:path w="1260848" h="2447584">
                    <a:moveTo>
                      <a:pt x="1223795" y="0"/>
                    </a:moveTo>
                    <a:lnTo>
                      <a:pt x="1260848" y="1871"/>
                    </a:lnTo>
                    <a:lnTo>
                      <a:pt x="1260848" y="2445713"/>
                    </a:lnTo>
                    <a:lnTo>
                      <a:pt x="1223795" y="2447584"/>
                    </a:lnTo>
                    <a:cubicBezTo>
                      <a:pt x="547912" y="2447584"/>
                      <a:pt x="0" y="1899674"/>
                      <a:pt x="0" y="1223792"/>
                    </a:cubicBezTo>
                    <a:cubicBezTo>
                      <a:pt x="0" y="547910"/>
                      <a:pt x="547912" y="0"/>
                      <a:pt x="1223795" y="0"/>
                    </a:cubicBezTo>
                    <a:close/>
                  </a:path>
                </a:pathLst>
              </a:custGeom>
              <a:solidFill>
                <a:srgbClr val="B3B18F"/>
              </a:solidFill>
              <a:ln w="19050" cmpd="sng">
                <a:noFill/>
              </a:ln>
            </p:spPr>
            <p:txBody>
              <a:bodyPr wrap="none" rtlCol="0" anchor="ctr">
                <a:noAutofit/>
              </a:bodyPr>
              <a:lstStyle/>
              <a:p>
                <a:pPr algn="ctr"/>
                <a:endParaRPr lang="en-GB" sz="1600" dirty="0">
                  <a:solidFill>
                    <a:srgbClr val="FFFFFF"/>
                  </a:solidFill>
                  <a:latin typeface="Arial"/>
                </a:endParaRPr>
              </a:p>
            </p:txBody>
          </p:sp>
          <p:sp>
            <p:nvSpPr>
              <p:cNvPr id="39" name="Tekstiruutu 38"/>
              <p:cNvSpPr txBox="1"/>
              <p:nvPr/>
            </p:nvSpPr>
            <p:spPr>
              <a:xfrm>
                <a:off x="6113439" y="3010117"/>
                <a:ext cx="1468823" cy="294269"/>
              </a:xfrm>
              <a:prstGeom prst="rect">
                <a:avLst/>
              </a:prstGeom>
              <a:noFill/>
            </p:spPr>
            <p:txBody>
              <a:bodyPr wrap="square" rtlCol="0" anchor="ctr">
                <a:noAutofit/>
              </a:bodyPr>
              <a:lstStyle/>
              <a:p>
                <a:pPr algn="ctr"/>
                <a:r>
                  <a:rPr lang="en-GB" sz="1600" dirty="0">
                    <a:solidFill>
                      <a:schemeClr val="bg1"/>
                    </a:solidFill>
                  </a:rPr>
                  <a:t>”CONTROL”</a:t>
                </a:r>
              </a:p>
            </p:txBody>
          </p:sp>
          <p:sp>
            <p:nvSpPr>
              <p:cNvPr id="40" name="Ellipsi 27"/>
              <p:cNvSpPr/>
              <p:nvPr/>
            </p:nvSpPr>
            <p:spPr>
              <a:xfrm flipH="1">
                <a:off x="7476628" y="1933459"/>
                <a:ext cx="1260848" cy="2447584"/>
              </a:xfrm>
              <a:custGeom>
                <a:avLst/>
                <a:gdLst/>
                <a:ahLst/>
                <a:cxnLst/>
                <a:rect l="l" t="t" r="r" b="b"/>
                <a:pathLst>
                  <a:path w="1260848" h="2447584">
                    <a:moveTo>
                      <a:pt x="1223795" y="0"/>
                    </a:moveTo>
                    <a:lnTo>
                      <a:pt x="1260848" y="1871"/>
                    </a:lnTo>
                    <a:lnTo>
                      <a:pt x="1260848" y="2445713"/>
                    </a:lnTo>
                    <a:lnTo>
                      <a:pt x="1223795" y="2447584"/>
                    </a:lnTo>
                    <a:cubicBezTo>
                      <a:pt x="547912" y="2447584"/>
                      <a:pt x="0" y="1899674"/>
                      <a:pt x="0" y="1223792"/>
                    </a:cubicBezTo>
                    <a:cubicBezTo>
                      <a:pt x="0" y="547910"/>
                      <a:pt x="547912" y="0"/>
                      <a:pt x="1223795" y="0"/>
                    </a:cubicBezTo>
                    <a:close/>
                  </a:path>
                </a:pathLst>
              </a:custGeom>
              <a:solidFill>
                <a:srgbClr val="697254"/>
              </a:solidFill>
              <a:ln w="19050" cmpd="sng">
                <a:noFill/>
              </a:ln>
            </p:spPr>
            <p:txBody>
              <a:bodyPr wrap="none" rtlCol="0" anchor="ctr">
                <a:noAutofit/>
              </a:bodyPr>
              <a:lstStyle/>
              <a:p>
                <a:pPr algn="ctr"/>
                <a:endParaRPr lang="en-GB" sz="1600" dirty="0">
                  <a:solidFill>
                    <a:srgbClr val="FFFFFF"/>
                  </a:solidFill>
                  <a:latin typeface="Arial"/>
                </a:endParaRPr>
              </a:p>
            </p:txBody>
          </p:sp>
          <p:sp>
            <p:nvSpPr>
              <p:cNvPr id="41" name="Tekstiruutu 40"/>
              <p:cNvSpPr txBox="1"/>
              <p:nvPr/>
            </p:nvSpPr>
            <p:spPr>
              <a:xfrm>
                <a:off x="7496328" y="3010118"/>
                <a:ext cx="1234205" cy="294270"/>
              </a:xfrm>
              <a:prstGeom prst="rect">
                <a:avLst/>
              </a:prstGeom>
              <a:noFill/>
            </p:spPr>
            <p:txBody>
              <a:bodyPr wrap="square" rtlCol="0" anchor="ctr">
                <a:noAutofit/>
              </a:bodyPr>
              <a:lstStyle/>
              <a:p>
                <a:pPr algn="ctr"/>
                <a:r>
                  <a:rPr lang="en-GB" sz="1600" dirty="0">
                    <a:solidFill>
                      <a:schemeClr val="bg1"/>
                    </a:solidFill>
                  </a:rPr>
                  <a:t>”COACH”</a:t>
                </a:r>
              </a:p>
            </p:txBody>
          </p:sp>
        </p:grpSp>
        <p:sp>
          <p:nvSpPr>
            <p:cNvPr id="42" name="Tekstiruutu 41"/>
            <p:cNvSpPr txBox="1"/>
            <p:nvPr/>
          </p:nvSpPr>
          <p:spPr>
            <a:xfrm>
              <a:off x="1003383" y="3549199"/>
              <a:ext cx="1661080" cy="1661080"/>
            </a:xfrm>
            <a:prstGeom prst="rect">
              <a:avLst/>
            </a:prstGeom>
          </p:spPr>
          <p:txBody>
            <a:bodyPr wrap="none" rtlCol="0" anchor="ctr">
              <a:noAutofit/>
            </a:bodyPr>
            <a:lstStyle/>
            <a:p>
              <a:endParaRPr lang="en-GB" sz="1600" dirty="0"/>
            </a:p>
          </p:txBody>
        </p:sp>
        <p:grpSp>
          <p:nvGrpSpPr>
            <p:cNvPr id="43" name="Ryhmitä 42"/>
            <p:cNvGrpSpPr/>
            <p:nvPr/>
          </p:nvGrpSpPr>
          <p:grpSpPr>
            <a:xfrm>
              <a:off x="5252460" y="1723127"/>
              <a:ext cx="443158" cy="422778"/>
              <a:chOff x="6171905" y="1933459"/>
              <a:chExt cx="2565571" cy="2447584"/>
            </a:xfrm>
          </p:grpSpPr>
          <p:sp>
            <p:nvSpPr>
              <p:cNvPr id="44" name="Ellipsi 27"/>
              <p:cNvSpPr/>
              <p:nvPr/>
            </p:nvSpPr>
            <p:spPr>
              <a:xfrm>
                <a:off x="6171905" y="1933459"/>
                <a:ext cx="1260848" cy="2447584"/>
              </a:xfrm>
              <a:custGeom>
                <a:avLst/>
                <a:gdLst/>
                <a:ahLst/>
                <a:cxnLst/>
                <a:rect l="l" t="t" r="r" b="b"/>
                <a:pathLst>
                  <a:path w="1260848" h="2447584">
                    <a:moveTo>
                      <a:pt x="1223795" y="0"/>
                    </a:moveTo>
                    <a:lnTo>
                      <a:pt x="1260848" y="1871"/>
                    </a:lnTo>
                    <a:lnTo>
                      <a:pt x="1260848" y="2445713"/>
                    </a:lnTo>
                    <a:lnTo>
                      <a:pt x="1223795" y="2447584"/>
                    </a:lnTo>
                    <a:cubicBezTo>
                      <a:pt x="547912" y="2447584"/>
                      <a:pt x="0" y="1899674"/>
                      <a:pt x="0" y="1223792"/>
                    </a:cubicBezTo>
                    <a:cubicBezTo>
                      <a:pt x="0" y="547910"/>
                      <a:pt x="547912" y="0"/>
                      <a:pt x="1223795" y="0"/>
                    </a:cubicBezTo>
                    <a:close/>
                  </a:path>
                </a:pathLst>
              </a:custGeom>
              <a:solidFill>
                <a:srgbClr val="B3B18F"/>
              </a:solidFill>
              <a:ln w="19050" cmpd="sng">
                <a:solidFill>
                  <a:schemeClr val="bg1"/>
                </a:solidFill>
              </a:ln>
            </p:spPr>
            <p:txBody>
              <a:bodyPr wrap="none" rtlCol="0" anchor="ctr">
                <a:noAutofit/>
              </a:bodyPr>
              <a:lstStyle/>
              <a:p>
                <a:pPr algn="ctr"/>
                <a:endParaRPr lang="en-GB" sz="1600" dirty="0">
                  <a:solidFill>
                    <a:srgbClr val="FFFFFF"/>
                  </a:solidFill>
                  <a:latin typeface="Arial"/>
                </a:endParaRPr>
              </a:p>
            </p:txBody>
          </p:sp>
          <p:sp>
            <p:nvSpPr>
              <p:cNvPr id="45" name="Ellipsi 27"/>
              <p:cNvSpPr/>
              <p:nvPr/>
            </p:nvSpPr>
            <p:spPr>
              <a:xfrm flipH="1">
                <a:off x="7476628" y="1933459"/>
                <a:ext cx="1260848" cy="2447584"/>
              </a:xfrm>
              <a:custGeom>
                <a:avLst/>
                <a:gdLst/>
                <a:ahLst/>
                <a:cxnLst/>
                <a:rect l="l" t="t" r="r" b="b"/>
                <a:pathLst>
                  <a:path w="1260848" h="2447584">
                    <a:moveTo>
                      <a:pt x="1223795" y="0"/>
                    </a:moveTo>
                    <a:lnTo>
                      <a:pt x="1260848" y="1871"/>
                    </a:lnTo>
                    <a:lnTo>
                      <a:pt x="1260848" y="2445713"/>
                    </a:lnTo>
                    <a:lnTo>
                      <a:pt x="1223795" y="2447584"/>
                    </a:lnTo>
                    <a:cubicBezTo>
                      <a:pt x="547912" y="2447584"/>
                      <a:pt x="0" y="1899674"/>
                      <a:pt x="0" y="1223792"/>
                    </a:cubicBezTo>
                    <a:cubicBezTo>
                      <a:pt x="0" y="547910"/>
                      <a:pt x="547912" y="0"/>
                      <a:pt x="1223795" y="0"/>
                    </a:cubicBezTo>
                    <a:close/>
                  </a:path>
                </a:pathLst>
              </a:custGeom>
              <a:solidFill>
                <a:srgbClr val="697254"/>
              </a:solidFill>
              <a:ln w="19050" cmpd="sng">
                <a:solidFill>
                  <a:schemeClr val="bg1"/>
                </a:solidFill>
              </a:ln>
            </p:spPr>
            <p:txBody>
              <a:bodyPr wrap="none" rtlCol="0" anchor="ctr">
                <a:noAutofit/>
              </a:bodyPr>
              <a:lstStyle/>
              <a:p>
                <a:pPr algn="ctr"/>
                <a:endParaRPr lang="en-GB" sz="1600" dirty="0">
                  <a:solidFill>
                    <a:srgbClr val="FFFFFF"/>
                  </a:solidFill>
                  <a:latin typeface="Arial"/>
                </a:endParaRPr>
              </a:p>
            </p:txBody>
          </p:sp>
        </p:grpSp>
        <p:sp>
          <p:nvSpPr>
            <p:cNvPr id="49" name="Ellipsi 27"/>
            <p:cNvSpPr/>
            <p:nvPr/>
          </p:nvSpPr>
          <p:spPr>
            <a:xfrm rot="4525579" flipV="1">
              <a:off x="3935883" y="729093"/>
              <a:ext cx="437420" cy="2211892"/>
            </a:xfrm>
            <a:custGeom>
              <a:avLst/>
              <a:gdLst>
                <a:gd name="connsiteX0" fmla="*/ 1260848 w 1406969"/>
                <a:gd name="connsiteY0" fmla="*/ 2445713 h 2447584"/>
                <a:gd name="connsiteX1" fmla="*/ 1223795 w 1406969"/>
                <a:gd name="connsiteY1" fmla="*/ 2447584 h 2447584"/>
                <a:gd name="connsiteX2" fmla="*/ 0 w 1406969"/>
                <a:gd name="connsiteY2" fmla="*/ 1223792 h 2447584"/>
                <a:gd name="connsiteX3" fmla="*/ 1223795 w 1406969"/>
                <a:gd name="connsiteY3" fmla="*/ 0 h 2447584"/>
                <a:gd name="connsiteX4" fmla="*/ 1406969 w 1406969"/>
                <a:gd name="connsiteY4" fmla="*/ 153544 h 2447584"/>
                <a:gd name="connsiteX0" fmla="*/ 1260848 w 1260848"/>
                <a:gd name="connsiteY0" fmla="*/ 2445713 h 2447584"/>
                <a:gd name="connsiteX1" fmla="*/ 1223795 w 1260848"/>
                <a:gd name="connsiteY1" fmla="*/ 2447584 h 2447584"/>
                <a:gd name="connsiteX2" fmla="*/ 0 w 1260848"/>
                <a:gd name="connsiteY2" fmla="*/ 1223792 h 2447584"/>
                <a:gd name="connsiteX3" fmla="*/ 1223795 w 1260848"/>
                <a:gd name="connsiteY3" fmla="*/ 0 h 2447584"/>
                <a:gd name="connsiteX4" fmla="*/ 1226131 w 1260848"/>
                <a:gd name="connsiteY4" fmla="*/ 7544 h 2447584"/>
                <a:gd name="connsiteX0" fmla="*/ 1260848 w 1293108"/>
                <a:gd name="connsiteY0" fmla="*/ 2445713 h 2447584"/>
                <a:gd name="connsiteX1" fmla="*/ 1223795 w 1293108"/>
                <a:gd name="connsiteY1" fmla="*/ 2447584 h 2447584"/>
                <a:gd name="connsiteX2" fmla="*/ 0 w 1293108"/>
                <a:gd name="connsiteY2" fmla="*/ 1223792 h 2447584"/>
                <a:gd name="connsiteX3" fmla="*/ 1223795 w 1293108"/>
                <a:gd name="connsiteY3" fmla="*/ 0 h 2447584"/>
                <a:gd name="connsiteX4" fmla="*/ 1293108 w 1293108"/>
                <a:gd name="connsiteY4" fmla="*/ 7544 h 2447584"/>
                <a:gd name="connsiteX0" fmla="*/ 1417029 w 1449289"/>
                <a:gd name="connsiteY0" fmla="*/ 2445713 h 2447584"/>
                <a:gd name="connsiteX1" fmla="*/ 1379976 w 1449289"/>
                <a:gd name="connsiteY1" fmla="*/ 2447584 h 2447584"/>
                <a:gd name="connsiteX2" fmla="*/ 0 w 1449289"/>
                <a:gd name="connsiteY2" fmla="*/ 1209949 h 2447584"/>
                <a:gd name="connsiteX3" fmla="*/ 1379976 w 1449289"/>
                <a:gd name="connsiteY3" fmla="*/ 0 h 2447584"/>
                <a:gd name="connsiteX4" fmla="*/ 1449289 w 1449289"/>
                <a:gd name="connsiteY4" fmla="*/ 7544 h 244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89" h="2447584">
                  <a:moveTo>
                    <a:pt x="1417029" y="2445713"/>
                  </a:moveTo>
                  <a:lnTo>
                    <a:pt x="1379976" y="2447584"/>
                  </a:lnTo>
                  <a:cubicBezTo>
                    <a:pt x="704093" y="2447584"/>
                    <a:pt x="0" y="1885831"/>
                    <a:pt x="0" y="1209949"/>
                  </a:cubicBezTo>
                  <a:cubicBezTo>
                    <a:pt x="0" y="534067"/>
                    <a:pt x="704093" y="0"/>
                    <a:pt x="1379976" y="0"/>
                  </a:cubicBezTo>
                  <a:cubicBezTo>
                    <a:pt x="1392327" y="624"/>
                    <a:pt x="1449289" y="7544"/>
                    <a:pt x="1449289" y="7544"/>
                  </a:cubicBezTo>
                </a:path>
              </a:pathLst>
            </a:custGeom>
            <a:ln w="12700" cmpd="sng">
              <a:solidFill>
                <a:srgbClr val="697254"/>
              </a:solidFill>
              <a:prstDash val="dot"/>
              <a:headEnd type="none" w="med" len="sm"/>
              <a:tailEnd type="arrow" w="med" len="sm"/>
            </a:ln>
            <a:effectLst/>
          </p:spPr>
          <p:style>
            <a:lnRef idx="2">
              <a:schemeClr val="accent1"/>
            </a:lnRef>
            <a:fillRef idx="0">
              <a:schemeClr val="accent1"/>
            </a:fillRef>
            <a:effectRef idx="1">
              <a:schemeClr val="accent1"/>
            </a:effectRef>
            <a:fontRef idx="minor">
              <a:schemeClr val="tx1"/>
            </a:fontRef>
          </p:style>
          <p:txBody>
            <a:bodyPr wrap="none" rtlCol="0" anchor="ctr">
              <a:noAutofit/>
            </a:bodyPr>
            <a:lstStyle/>
            <a:p>
              <a:pPr algn="ctr"/>
              <a:endParaRPr lang="en-GB" sz="1600" dirty="0">
                <a:solidFill>
                  <a:srgbClr val="FFFFFF"/>
                </a:solidFill>
                <a:latin typeface="Arial"/>
              </a:endParaRPr>
            </a:p>
          </p:txBody>
        </p:sp>
      </p:grpSp>
      <p:sp>
        <p:nvSpPr>
          <p:cNvPr id="50" name="Suorakulmio 49"/>
          <p:cNvSpPr/>
          <p:nvPr/>
        </p:nvSpPr>
        <p:spPr>
          <a:xfrm>
            <a:off x="9992393" y="6381328"/>
            <a:ext cx="1432199"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Tree>
    <p:extLst>
      <p:ext uri="{BB962C8B-B14F-4D97-AF65-F5344CB8AC3E}">
        <p14:creationId xmlns:p14="http://schemas.microsoft.com/office/powerpoint/2010/main" val="333547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0"/>
          </p:nvPr>
        </p:nvSpPr>
        <p:spPr/>
        <p:txBody>
          <a:bodyPr/>
          <a:lstStyle/>
          <a:p>
            <a:endParaRPr lang="fi-FI" dirty="0"/>
          </a:p>
        </p:txBody>
      </p:sp>
      <p:pic>
        <p:nvPicPr>
          <p:cNvPr id="3" name="Picture 2" descr="E:\Ajankohtaiset ja uusimmat\ÄLYKÄS VANKILA\Turku\älykäs vankila.jpg"/>
          <p:cNvPicPr>
            <a:picLocks noChangeAspect="1" noChangeArrowheads="1"/>
          </p:cNvPicPr>
          <p:nvPr/>
        </p:nvPicPr>
        <p:blipFill rotWithShape="1">
          <a:blip r:embed="rId2">
            <a:extLst>
              <a:ext uri="{28A0092B-C50C-407E-A947-70E740481C1C}">
                <a14:useLocalDpi xmlns:a14="http://schemas.microsoft.com/office/drawing/2010/main" val="0"/>
              </a:ext>
            </a:extLst>
          </a:blip>
          <a:srcRect l="3249" t="37654" r="-66" b="21996"/>
          <a:stretch/>
        </p:blipFill>
        <p:spPr bwMode="auto">
          <a:xfrm>
            <a:off x="479376" y="476672"/>
            <a:ext cx="11089232" cy="548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77927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135560" y="2420888"/>
            <a:ext cx="8282516" cy="1800200"/>
          </a:xfrm>
        </p:spPr>
        <p:txBody>
          <a:bodyPr/>
          <a:lstStyle/>
          <a:p>
            <a:r>
              <a:rPr lang="fi-FI" dirty="0"/>
              <a:t>Hämeenlinna 2020:</a:t>
            </a:r>
            <a:br>
              <a:rPr lang="fi-FI" dirty="0"/>
            </a:br>
            <a:r>
              <a:rPr lang="fi-FI" dirty="0" err="1">
                <a:hlinkClick r:id="rId2"/>
              </a:rPr>
              <a:t>anne.sundqvist@senaatti.fi</a:t>
            </a:r>
            <a:r>
              <a:rPr lang="fi-FI" dirty="0"/>
              <a:t/>
            </a:r>
            <a:br>
              <a:rPr lang="fi-FI" dirty="0"/>
            </a:br>
            <a:r>
              <a:rPr lang="fi-FI" dirty="0" err="1">
                <a:hlinkClick r:id="rId3"/>
              </a:rPr>
              <a:t>kauko.niemela@om.fi</a:t>
            </a:r>
            <a:r>
              <a:rPr lang="fi-FI" dirty="0"/>
              <a:t/>
            </a:r>
            <a:br>
              <a:rPr lang="fi-FI" dirty="0"/>
            </a:br>
            <a:r>
              <a:rPr lang="fi-FI" dirty="0"/>
              <a:t/>
            </a:r>
            <a:br>
              <a:rPr lang="fi-FI" dirty="0"/>
            </a:br>
            <a:r>
              <a:rPr lang="fi-FI" dirty="0" err="1"/>
              <a:t>Smart</a:t>
            </a:r>
            <a:r>
              <a:rPr lang="fi-FI" dirty="0"/>
              <a:t> </a:t>
            </a:r>
            <a:r>
              <a:rPr lang="fi-FI" dirty="0" err="1"/>
              <a:t>Prison</a:t>
            </a:r>
            <a:r>
              <a:rPr lang="fi-FI" dirty="0"/>
              <a:t> Project:</a:t>
            </a:r>
            <a:br>
              <a:rPr lang="fi-FI" dirty="0"/>
            </a:br>
            <a:r>
              <a:rPr lang="fi-FI" dirty="0" err="1">
                <a:hlinkClick r:id="rId4"/>
              </a:rPr>
              <a:t>pia.puolakka@om.fi</a:t>
            </a:r>
            <a:r>
              <a:rPr lang="fi-FI" dirty="0"/>
              <a:t> </a:t>
            </a:r>
            <a:br>
              <a:rPr lang="fi-FI" dirty="0"/>
            </a:br>
            <a:endParaRPr lang="fi-FI" dirty="0"/>
          </a:p>
        </p:txBody>
      </p:sp>
      <p:sp>
        <p:nvSpPr>
          <p:cNvPr id="3" name="Suorakulmio 2"/>
          <p:cNvSpPr/>
          <p:nvPr/>
        </p:nvSpPr>
        <p:spPr>
          <a:xfrm>
            <a:off x="9984432" y="6381328"/>
            <a:ext cx="1368152"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649431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1"/>
          <p:cNvSpPr>
            <a:spLocks noGrp="1"/>
          </p:cNvSpPr>
          <p:nvPr>
            <p:ph type="title"/>
          </p:nvPr>
        </p:nvSpPr>
        <p:spPr>
          <a:xfrm>
            <a:off x="1898852" y="125970"/>
            <a:ext cx="6921040" cy="649992"/>
          </a:xfrm>
          <a:solidFill>
            <a:srgbClr val="FFFFFF"/>
          </a:solidFill>
        </p:spPr>
        <p:txBody>
          <a:bodyPr anchor="b"/>
          <a:lstStyle/>
          <a:p>
            <a:r>
              <a:rPr lang="en-GB" sz="2800" dirty="0"/>
              <a:t>We aim for more self-activation</a:t>
            </a:r>
            <a:endParaRPr lang="en-GB" sz="2000" dirty="0"/>
          </a:p>
        </p:txBody>
      </p:sp>
      <p:sp>
        <p:nvSpPr>
          <p:cNvPr id="68" name="Tekstiruutu 67"/>
          <p:cNvSpPr txBox="1"/>
          <p:nvPr/>
        </p:nvSpPr>
        <p:spPr>
          <a:xfrm>
            <a:off x="3390894" y="1199563"/>
            <a:ext cx="5193658" cy="722150"/>
          </a:xfrm>
          <a:prstGeom prst="rect">
            <a:avLst/>
          </a:prstGeom>
        </p:spPr>
        <p:txBody>
          <a:bodyPr wrap="none" rtlCol="0" anchor="ctr">
            <a:noAutofit/>
          </a:bodyPr>
          <a:lstStyle/>
          <a:p>
            <a:pPr algn="ctr"/>
            <a:r>
              <a:rPr lang="en-GB" i="1" dirty="0"/>
              <a:t>Active &amp; rehabilitative time spent in different areas</a:t>
            </a:r>
          </a:p>
        </p:txBody>
      </p:sp>
      <p:sp>
        <p:nvSpPr>
          <p:cNvPr id="74" name="Suorakulmio 73"/>
          <p:cNvSpPr/>
          <p:nvPr/>
        </p:nvSpPr>
        <p:spPr>
          <a:xfrm>
            <a:off x="3355829" y="4375256"/>
            <a:ext cx="1146332" cy="923265"/>
          </a:xfrm>
          <a:prstGeom prst="rect">
            <a:avLst/>
          </a:prstGeom>
        </p:spPr>
        <p:txBody>
          <a:bodyPr wrap="none" lIns="91373" tIns="45688" rIns="91373" bIns="45688">
            <a:spAutoFit/>
          </a:bodyPr>
          <a:lstStyle/>
          <a:p>
            <a:r>
              <a:rPr lang="en-GB" dirty="0">
                <a:solidFill>
                  <a:prstClr val="black"/>
                </a:solidFill>
                <a:ea typeface="+mj-ea"/>
                <a:cs typeface="+mj-cs"/>
              </a:rPr>
              <a:t>CELL</a:t>
            </a:r>
          </a:p>
          <a:p>
            <a:r>
              <a:rPr lang="en-GB" dirty="0">
                <a:solidFill>
                  <a:prstClr val="black"/>
                </a:solidFill>
                <a:ea typeface="+mj-ea"/>
                <a:cs typeface="+mj-cs"/>
              </a:rPr>
              <a:t>”private </a:t>
            </a:r>
          </a:p>
          <a:p>
            <a:r>
              <a:rPr lang="en-GB" dirty="0">
                <a:solidFill>
                  <a:prstClr val="black"/>
                </a:solidFill>
                <a:ea typeface="+mj-ea"/>
                <a:cs typeface="+mj-cs"/>
              </a:rPr>
              <a:t>activities”</a:t>
            </a:r>
            <a:endParaRPr lang="en-GB" dirty="0"/>
          </a:p>
        </p:txBody>
      </p:sp>
      <p:sp>
        <p:nvSpPr>
          <p:cNvPr id="75" name="Suorakulmio 74"/>
          <p:cNvSpPr/>
          <p:nvPr/>
        </p:nvSpPr>
        <p:spPr>
          <a:xfrm>
            <a:off x="5074770" y="4375256"/>
            <a:ext cx="1904384" cy="1754262"/>
          </a:xfrm>
          <a:prstGeom prst="rect">
            <a:avLst/>
          </a:prstGeom>
        </p:spPr>
        <p:txBody>
          <a:bodyPr wrap="square" lIns="91373" tIns="45688" rIns="91373" bIns="45688">
            <a:spAutoFit/>
          </a:bodyPr>
          <a:lstStyle/>
          <a:p>
            <a:r>
              <a:rPr lang="en-GB" dirty="0">
                <a:solidFill>
                  <a:prstClr val="black"/>
                </a:solidFill>
                <a:ea typeface="+mj-ea"/>
                <a:cs typeface="+mj-cs"/>
              </a:rPr>
              <a:t>WARD &amp; YARD</a:t>
            </a:r>
          </a:p>
          <a:p>
            <a:r>
              <a:rPr lang="en-GB" dirty="0">
                <a:solidFill>
                  <a:prstClr val="black"/>
                </a:solidFill>
              </a:rPr>
              <a:t>”co-operative and shared activities, social interaction”</a:t>
            </a:r>
          </a:p>
          <a:p>
            <a:endParaRPr lang="en-GB" dirty="0">
              <a:solidFill>
                <a:prstClr val="black"/>
              </a:solidFill>
              <a:ea typeface="+mj-ea"/>
              <a:cs typeface="+mj-cs"/>
            </a:endParaRPr>
          </a:p>
        </p:txBody>
      </p:sp>
      <p:sp>
        <p:nvSpPr>
          <p:cNvPr id="76" name="Suorakulmio 75"/>
          <p:cNvSpPr/>
          <p:nvPr/>
        </p:nvSpPr>
        <p:spPr>
          <a:xfrm>
            <a:off x="7352594" y="4375255"/>
            <a:ext cx="1500905" cy="1200264"/>
          </a:xfrm>
          <a:prstGeom prst="rect">
            <a:avLst/>
          </a:prstGeom>
        </p:spPr>
        <p:txBody>
          <a:bodyPr wrap="square" lIns="91373" tIns="45688" rIns="91373" bIns="45688">
            <a:spAutoFit/>
          </a:bodyPr>
          <a:lstStyle/>
          <a:p>
            <a:r>
              <a:rPr lang="en-GB" dirty="0">
                <a:solidFill>
                  <a:prstClr val="black"/>
                </a:solidFill>
                <a:ea typeface="+mj-ea"/>
                <a:cs typeface="+mj-cs"/>
              </a:rPr>
              <a:t>OTHER PLACES IN THE PRISON</a:t>
            </a:r>
            <a:endParaRPr lang="en-GB" dirty="0"/>
          </a:p>
        </p:txBody>
      </p:sp>
      <p:sp>
        <p:nvSpPr>
          <p:cNvPr id="77" name="Puolivapaa piirto 76"/>
          <p:cNvSpPr/>
          <p:nvPr/>
        </p:nvSpPr>
        <p:spPr>
          <a:xfrm>
            <a:off x="3395878" y="3057848"/>
            <a:ext cx="5044311" cy="1192291"/>
          </a:xfrm>
          <a:custGeom>
            <a:avLst/>
            <a:gdLst>
              <a:gd name="connsiteX0" fmla="*/ 0 w 7395882"/>
              <a:gd name="connsiteY0" fmla="*/ 1553882 h 1613647"/>
              <a:gd name="connsiteX1" fmla="*/ 0 w 7395882"/>
              <a:gd name="connsiteY1" fmla="*/ 926353 h 1613647"/>
              <a:gd name="connsiteX2" fmla="*/ 3122706 w 7395882"/>
              <a:gd name="connsiteY2" fmla="*/ 0 h 1613647"/>
              <a:gd name="connsiteX3" fmla="*/ 7395882 w 7395882"/>
              <a:gd name="connsiteY3" fmla="*/ 1090706 h 1613647"/>
              <a:gd name="connsiteX4" fmla="*/ 7395882 w 7395882"/>
              <a:gd name="connsiteY4" fmla="*/ 1613647 h 1613647"/>
              <a:gd name="connsiteX5" fmla="*/ 0 w 7395882"/>
              <a:gd name="connsiteY5" fmla="*/ 1553882 h 161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5882" h="1613647">
                <a:moveTo>
                  <a:pt x="0" y="1553882"/>
                </a:moveTo>
                <a:lnTo>
                  <a:pt x="0" y="926353"/>
                </a:lnTo>
                <a:lnTo>
                  <a:pt x="3122706" y="0"/>
                </a:lnTo>
                <a:lnTo>
                  <a:pt x="7395882" y="1090706"/>
                </a:lnTo>
                <a:lnTo>
                  <a:pt x="7395882" y="1613647"/>
                </a:lnTo>
                <a:lnTo>
                  <a:pt x="0" y="1553882"/>
                </a:lnTo>
                <a:close/>
              </a:path>
            </a:pathLst>
          </a:custGeom>
          <a:gradFill flip="none" rotWithShape="1">
            <a:gsLst>
              <a:gs pos="24000">
                <a:srgbClr val="B3B18F"/>
              </a:gs>
              <a:gs pos="77000">
                <a:srgbClr val="F5CD7D"/>
              </a:gs>
              <a:gs pos="33000">
                <a:srgbClr val="697254"/>
              </a:gs>
              <a:gs pos="62000">
                <a:srgbClr val="697254"/>
              </a:gs>
            </a:gsLst>
            <a:lin ang="0" scaled="1"/>
            <a:tileRect/>
          </a:gradFill>
          <a:ln>
            <a:solidFill>
              <a:schemeClr val="bg1"/>
            </a:solidFill>
          </a:ln>
        </p:spPr>
        <p:txBody>
          <a:bodyPr wrap="square" lIns="91373" tIns="45688" rIns="91373" bIns="45688" rtlCol="0" anchor="ctr">
            <a:noAutofit/>
          </a:bodyPr>
          <a:lstStyle/>
          <a:p>
            <a:pPr algn="ctr"/>
            <a:r>
              <a:rPr lang="en-GB" dirty="0">
                <a:solidFill>
                  <a:schemeClr val="bg1"/>
                </a:solidFill>
              </a:rPr>
              <a:t>FUTURE</a:t>
            </a:r>
          </a:p>
        </p:txBody>
      </p:sp>
      <p:sp>
        <p:nvSpPr>
          <p:cNvPr id="79" name="Puolivapaa piirto 78"/>
          <p:cNvSpPr/>
          <p:nvPr/>
        </p:nvSpPr>
        <p:spPr>
          <a:xfrm>
            <a:off x="3385688" y="2264873"/>
            <a:ext cx="5105454" cy="715694"/>
          </a:xfrm>
          <a:custGeom>
            <a:avLst/>
            <a:gdLst>
              <a:gd name="connsiteX0" fmla="*/ 0 w 7485529"/>
              <a:gd name="connsiteY0" fmla="*/ 1314823 h 1314823"/>
              <a:gd name="connsiteX1" fmla="*/ 7485529 w 7485529"/>
              <a:gd name="connsiteY1" fmla="*/ 0 h 1314823"/>
              <a:gd name="connsiteX2" fmla="*/ 7440706 w 7485529"/>
              <a:gd name="connsiteY2" fmla="*/ 1284941 h 1314823"/>
              <a:gd name="connsiteX3" fmla="*/ 0 w 7485529"/>
              <a:gd name="connsiteY3" fmla="*/ 1314823 h 1314823"/>
            </a:gdLst>
            <a:ahLst/>
            <a:cxnLst>
              <a:cxn ang="0">
                <a:pos x="connsiteX0" y="connsiteY0"/>
              </a:cxn>
              <a:cxn ang="0">
                <a:pos x="connsiteX1" y="connsiteY1"/>
              </a:cxn>
              <a:cxn ang="0">
                <a:pos x="connsiteX2" y="connsiteY2"/>
              </a:cxn>
              <a:cxn ang="0">
                <a:pos x="connsiteX3" y="connsiteY3"/>
              </a:cxn>
            </a:cxnLst>
            <a:rect l="l" t="t" r="r" b="b"/>
            <a:pathLst>
              <a:path w="7485529" h="1314823">
                <a:moveTo>
                  <a:pt x="0" y="1314823"/>
                </a:moveTo>
                <a:lnTo>
                  <a:pt x="7485529" y="0"/>
                </a:lnTo>
                <a:lnTo>
                  <a:pt x="7440706" y="1284941"/>
                </a:lnTo>
                <a:lnTo>
                  <a:pt x="0" y="1314823"/>
                </a:lnTo>
                <a:close/>
              </a:path>
            </a:pathLst>
          </a:custGeom>
          <a:gradFill flip="none" rotWithShape="1">
            <a:gsLst>
              <a:gs pos="24000">
                <a:srgbClr val="B3B18F"/>
              </a:gs>
              <a:gs pos="77000">
                <a:srgbClr val="F5CD7D"/>
              </a:gs>
              <a:gs pos="33000">
                <a:srgbClr val="697254"/>
              </a:gs>
              <a:gs pos="62000">
                <a:srgbClr val="697254"/>
              </a:gs>
            </a:gsLst>
            <a:lin ang="0" scaled="1"/>
            <a:tileRect/>
          </a:gradFill>
          <a:ln>
            <a:solidFill>
              <a:schemeClr val="bg1"/>
            </a:solidFill>
          </a:ln>
        </p:spPr>
        <p:txBody>
          <a:bodyPr wrap="square" lIns="91373" tIns="45688" rIns="91373" bIns="45688" rtlCol="0" anchor="ctr">
            <a:noAutofit/>
          </a:bodyPr>
          <a:lstStyle/>
          <a:p>
            <a:pPr algn="ctr"/>
            <a:r>
              <a:rPr lang="en-GB" dirty="0"/>
              <a:t>NOW</a:t>
            </a:r>
          </a:p>
          <a:p>
            <a:pPr algn="ctr"/>
            <a:endParaRPr lang="en-GB" dirty="0"/>
          </a:p>
        </p:txBody>
      </p:sp>
      <p:sp>
        <p:nvSpPr>
          <p:cNvPr id="10" name="Suorakulmio 9"/>
          <p:cNvSpPr/>
          <p:nvPr/>
        </p:nvSpPr>
        <p:spPr>
          <a:xfrm>
            <a:off x="9992393" y="6381328"/>
            <a:ext cx="1432199"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Tree>
    <p:extLst>
      <p:ext uri="{BB962C8B-B14F-4D97-AF65-F5344CB8AC3E}">
        <p14:creationId xmlns:p14="http://schemas.microsoft.com/office/powerpoint/2010/main" val="421982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2400" dirty="0" err="1"/>
              <a:t>Female</a:t>
            </a:r>
            <a:r>
              <a:rPr lang="fi-FI" sz="2400" dirty="0"/>
              <a:t> </a:t>
            </a:r>
            <a:r>
              <a:rPr lang="fi-FI" sz="2400" dirty="0" err="1"/>
              <a:t>prisoners</a:t>
            </a:r>
            <a:r>
              <a:rPr lang="fi-FI" sz="2400" dirty="0"/>
              <a:t> - </a:t>
            </a:r>
            <a:r>
              <a:rPr lang="fi-FI" sz="2400" dirty="0" err="1"/>
              <a:t>statistics</a:t>
            </a:r>
            <a:endParaRPr lang="fi-FI" sz="2400" dirty="0"/>
          </a:p>
        </p:txBody>
      </p:sp>
      <p:sp>
        <p:nvSpPr>
          <p:cNvPr id="3" name="Sisällön paikkamerkki 2"/>
          <p:cNvSpPr>
            <a:spLocks noGrp="1"/>
          </p:cNvSpPr>
          <p:nvPr>
            <p:ph type="body" sz="quarter" idx="10"/>
          </p:nvPr>
        </p:nvSpPr>
        <p:spPr>
          <a:xfrm>
            <a:off x="488955" y="1117595"/>
            <a:ext cx="5097869" cy="4368800"/>
          </a:xfrm>
        </p:spPr>
        <p:txBody>
          <a:bodyPr/>
          <a:lstStyle/>
          <a:p>
            <a:pPr marL="457189" indent="-457189">
              <a:buFont typeface="Arial" charset="0"/>
              <a:buChar char="•"/>
            </a:pPr>
            <a:r>
              <a:rPr lang="fi-FI" sz="1867" dirty="0" err="1"/>
              <a:t>Approx</a:t>
            </a:r>
            <a:r>
              <a:rPr lang="fi-FI" sz="1867" dirty="0"/>
              <a:t>. </a:t>
            </a:r>
            <a:r>
              <a:rPr lang="fi-FI" sz="1867" b="1" dirty="0"/>
              <a:t>35 </a:t>
            </a:r>
            <a:r>
              <a:rPr lang="fi-FI" sz="1867" b="1" dirty="0" err="1"/>
              <a:t>years</a:t>
            </a:r>
            <a:r>
              <a:rPr lang="fi-FI" sz="1867" b="1" dirty="0"/>
              <a:t> of </a:t>
            </a:r>
            <a:r>
              <a:rPr lang="fi-FI" sz="1867" b="1" dirty="0" err="1"/>
              <a:t>age</a:t>
            </a:r>
            <a:endParaRPr lang="fi-FI" sz="1867" b="1" dirty="0"/>
          </a:p>
          <a:p>
            <a:pPr marL="457189" indent="-457189">
              <a:buFont typeface="Arial" charset="0"/>
              <a:buChar char="•"/>
            </a:pPr>
            <a:r>
              <a:rPr lang="fi-FI" sz="1867" b="1" dirty="0" err="1"/>
              <a:t>Substance</a:t>
            </a:r>
            <a:r>
              <a:rPr lang="fi-FI" sz="1867" b="1" dirty="0"/>
              <a:t> </a:t>
            </a:r>
            <a:r>
              <a:rPr lang="fi-FI" sz="1867" b="1" dirty="0" err="1"/>
              <a:t>abuser</a:t>
            </a:r>
            <a:r>
              <a:rPr lang="fi-FI" sz="1867" dirty="0"/>
              <a:t/>
            </a:r>
            <a:br>
              <a:rPr lang="fi-FI" sz="1867" dirty="0"/>
            </a:br>
            <a:r>
              <a:rPr lang="fi-FI" sz="1867" dirty="0"/>
              <a:t>(80 %)</a:t>
            </a:r>
          </a:p>
          <a:p>
            <a:pPr marL="457189" indent="-457189">
              <a:buFont typeface="Arial" charset="0"/>
              <a:buChar char="•"/>
            </a:pPr>
            <a:r>
              <a:rPr lang="fi-FI" sz="1867" dirty="0" err="1"/>
              <a:t>Primary</a:t>
            </a:r>
            <a:r>
              <a:rPr lang="fi-FI" sz="1867" dirty="0"/>
              <a:t> </a:t>
            </a:r>
            <a:r>
              <a:rPr lang="fi-FI" sz="1867" dirty="0" err="1"/>
              <a:t>school</a:t>
            </a:r>
            <a:r>
              <a:rPr lang="fi-FI" sz="1867" dirty="0"/>
              <a:t>, </a:t>
            </a:r>
            <a:r>
              <a:rPr lang="fi-FI" sz="1867" b="1" dirty="0"/>
              <a:t>no </a:t>
            </a:r>
            <a:r>
              <a:rPr lang="fi-FI" sz="1867" b="1" dirty="0" err="1"/>
              <a:t>vocational</a:t>
            </a:r>
            <a:r>
              <a:rPr lang="fi-FI" sz="1867" b="1" dirty="0"/>
              <a:t> </a:t>
            </a:r>
            <a:r>
              <a:rPr lang="fi-FI" sz="1867" b="1" dirty="0" err="1"/>
              <a:t>training</a:t>
            </a:r>
            <a:r>
              <a:rPr lang="fi-FI" sz="1867" b="1" dirty="0"/>
              <a:t> </a:t>
            </a:r>
            <a:r>
              <a:rPr lang="fi-FI" sz="1867" dirty="0"/>
              <a:t>(65 %)</a:t>
            </a:r>
          </a:p>
          <a:p>
            <a:pPr marL="457189" indent="-457189">
              <a:buFont typeface="Arial" charset="0"/>
              <a:buChar char="•"/>
            </a:pPr>
            <a:r>
              <a:rPr lang="fi-FI" sz="1867" b="1" dirty="0" err="1"/>
              <a:t>Unemployed</a:t>
            </a:r>
            <a:r>
              <a:rPr lang="fi-FI" sz="1867" b="1" dirty="0"/>
              <a:t> </a:t>
            </a:r>
            <a:r>
              <a:rPr lang="fi-FI" sz="1867" dirty="0" err="1"/>
              <a:t>before</a:t>
            </a:r>
            <a:r>
              <a:rPr lang="fi-FI" sz="1867" dirty="0"/>
              <a:t> </a:t>
            </a:r>
            <a:r>
              <a:rPr lang="fi-FI" sz="1867" dirty="0" err="1"/>
              <a:t>being</a:t>
            </a:r>
            <a:r>
              <a:rPr lang="fi-FI" sz="1867" dirty="0"/>
              <a:t> </a:t>
            </a:r>
            <a:r>
              <a:rPr lang="fi-FI" sz="1867" dirty="0" err="1"/>
              <a:t>imprisoned</a:t>
            </a:r>
            <a:r>
              <a:rPr lang="fi-FI" sz="1867" dirty="0"/>
              <a:t/>
            </a:r>
            <a:br>
              <a:rPr lang="fi-FI" sz="1867" dirty="0"/>
            </a:br>
            <a:r>
              <a:rPr lang="fi-FI" sz="1867" dirty="0"/>
              <a:t>(n. 75 %)</a:t>
            </a:r>
          </a:p>
          <a:p>
            <a:pPr marL="457189" indent="-457189">
              <a:buFont typeface="Arial" charset="0"/>
              <a:buChar char="•"/>
            </a:pPr>
            <a:r>
              <a:rPr lang="fi-FI" sz="1867" b="1" dirty="0" err="1"/>
              <a:t>Mental</a:t>
            </a:r>
            <a:r>
              <a:rPr lang="fi-FI" sz="1867" b="1" dirty="0"/>
              <a:t> </a:t>
            </a:r>
            <a:r>
              <a:rPr lang="fi-FI" sz="1867" b="1" dirty="0" err="1"/>
              <a:t>health</a:t>
            </a:r>
            <a:r>
              <a:rPr lang="fi-FI" sz="1867" b="1" dirty="0"/>
              <a:t> </a:t>
            </a:r>
            <a:r>
              <a:rPr lang="fi-FI" sz="1867" b="1" dirty="0" err="1"/>
              <a:t>problems</a:t>
            </a:r>
            <a:r>
              <a:rPr lang="fi-FI" sz="1867" b="1" dirty="0"/>
              <a:t> </a:t>
            </a:r>
            <a:r>
              <a:rPr lang="fi-FI" sz="1867" dirty="0"/>
              <a:t>(60 %)</a:t>
            </a:r>
          </a:p>
          <a:p>
            <a:pPr marL="457189" indent="-457189">
              <a:buFont typeface="Arial" charset="0"/>
              <a:buChar char="•"/>
            </a:pPr>
            <a:r>
              <a:rPr lang="fi-FI" sz="1867" b="1" dirty="0" err="1"/>
              <a:t>Reduced</a:t>
            </a:r>
            <a:r>
              <a:rPr lang="fi-FI" sz="1867" b="1" dirty="0"/>
              <a:t> somatic </a:t>
            </a:r>
            <a:r>
              <a:rPr lang="fi-FI" sz="1867" b="1" dirty="0" err="1"/>
              <a:t>health</a:t>
            </a:r>
            <a:r>
              <a:rPr lang="fi-FI" sz="1867" b="1" dirty="0"/>
              <a:t/>
            </a:r>
            <a:br>
              <a:rPr lang="fi-FI" sz="1867" b="1" dirty="0"/>
            </a:br>
            <a:r>
              <a:rPr lang="fi-FI" sz="1867" dirty="0"/>
              <a:t>(</a:t>
            </a:r>
            <a:r>
              <a:rPr lang="fi-FI" sz="1867" dirty="0" err="1"/>
              <a:t>eg</a:t>
            </a:r>
            <a:r>
              <a:rPr lang="fi-FI" sz="1867" dirty="0"/>
              <a:t>. </a:t>
            </a:r>
            <a:r>
              <a:rPr lang="fi-FI" sz="1867" dirty="0" err="1"/>
              <a:t>hepatitis</a:t>
            </a:r>
            <a:r>
              <a:rPr lang="fi-FI" sz="1867" dirty="0"/>
              <a:t>)  (50 %)</a:t>
            </a:r>
          </a:p>
          <a:p>
            <a:pPr marL="457189" indent="-457189">
              <a:buFont typeface="Arial" charset="0"/>
              <a:buChar char="•"/>
            </a:pPr>
            <a:r>
              <a:rPr lang="fi-FI" sz="1867" b="1" dirty="0"/>
              <a:t>In a </a:t>
            </a:r>
            <a:r>
              <a:rPr lang="fi-FI" sz="1867" b="1" dirty="0" err="1"/>
              <a:t>relationship</a:t>
            </a:r>
            <a:r>
              <a:rPr lang="fi-FI" sz="1867" b="1" dirty="0"/>
              <a:t> </a:t>
            </a:r>
            <a:r>
              <a:rPr lang="fi-FI" sz="1867" dirty="0"/>
              <a:t>(noin 1/3), </a:t>
            </a:r>
            <a:r>
              <a:rPr lang="fi-FI" sz="1867" b="1" dirty="0" err="1"/>
              <a:t>where</a:t>
            </a:r>
            <a:r>
              <a:rPr lang="fi-FI" sz="1867" b="1" dirty="0"/>
              <a:t> the</a:t>
            </a:r>
            <a:br>
              <a:rPr lang="fi-FI" sz="1867" b="1" dirty="0"/>
            </a:br>
            <a:r>
              <a:rPr lang="fi-FI" sz="1867" b="1" dirty="0" err="1"/>
              <a:t>man</a:t>
            </a:r>
            <a:r>
              <a:rPr lang="fi-FI" sz="1867" b="1" dirty="0"/>
              <a:t> is a </a:t>
            </a:r>
            <a:r>
              <a:rPr lang="fi-FI" sz="1867" b="1" dirty="0" err="1"/>
              <a:t>substance</a:t>
            </a:r>
            <a:r>
              <a:rPr lang="fi-FI" sz="1867" b="1" dirty="0"/>
              <a:t> </a:t>
            </a:r>
            <a:r>
              <a:rPr lang="fi-FI" sz="1867" b="1" dirty="0" err="1"/>
              <a:t>abuser</a:t>
            </a:r>
            <a:r>
              <a:rPr lang="fi-FI" sz="1867" b="1" dirty="0"/>
              <a:t> </a:t>
            </a:r>
            <a:r>
              <a:rPr lang="fi-FI" sz="1867" dirty="0"/>
              <a:t>(60 %), </a:t>
            </a:r>
            <a:r>
              <a:rPr lang="fi-FI" sz="1867" b="1" dirty="0"/>
              <a:t>the </a:t>
            </a:r>
            <a:r>
              <a:rPr lang="fi-FI" sz="1867" b="1" dirty="0" err="1"/>
              <a:t>man</a:t>
            </a:r>
            <a:r>
              <a:rPr lang="fi-FI" sz="1867" b="1" dirty="0"/>
              <a:t> </a:t>
            </a:r>
            <a:r>
              <a:rPr lang="fi-FI" sz="1867" b="1" dirty="0" err="1"/>
              <a:t>doesn’t</a:t>
            </a:r>
            <a:r>
              <a:rPr lang="fi-FI" sz="1867" b="1" dirty="0"/>
              <a:t> </a:t>
            </a:r>
            <a:r>
              <a:rPr lang="fi-FI" sz="1867" b="1" dirty="0" err="1"/>
              <a:t>care</a:t>
            </a:r>
            <a:r>
              <a:rPr lang="fi-FI" sz="1867" b="1" dirty="0"/>
              <a:t> for </a:t>
            </a:r>
            <a:r>
              <a:rPr lang="fi-FI" sz="1867" b="1" dirty="0" err="1"/>
              <a:t>children</a:t>
            </a:r>
            <a:r>
              <a:rPr lang="fi-FI" sz="1867" b="1" dirty="0"/>
              <a:t>.</a:t>
            </a:r>
          </a:p>
        </p:txBody>
      </p:sp>
      <p:sp>
        <p:nvSpPr>
          <p:cNvPr id="5" name="Tekstin paikkamerkki 4"/>
          <p:cNvSpPr>
            <a:spLocks noGrp="1"/>
          </p:cNvSpPr>
          <p:nvPr>
            <p:ph type="body" sz="quarter" idx="11"/>
          </p:nvPr>
        </p:nvSpPr>
        <p:spPr>
          <a:xfrm>
            <a:off x="6528047" y="1117595"/>
            <a:ext cx="5184577" cy="4368800"/>
          </a:xfrm>
        </p:spPr>
        <p:txBody>
          <a:bodyPr vert="horz" lIns="121893" tIns="60945" rIns="121893" bIns="60945" rtlCol="0">
            <a:noAutofit/>
          </a:bodyPr>
          <a:lstStyle/>
          <a:p>
            <a:pPr marL="457189" indent="-457189">
              <a:buFont typeface="Arial" charset="0"/>
              <a:buChar char="•"/>
            </a:pPr>
            <a:r>
              <a:rPr lang="fi-FI" sz="1867" b="1" dirty="0" err="1"/>
              <a:t>Has</a:t>
            </a:r>
            <a:r>
              <a:rPr lang="fi-FI" sz="1867" b="1" dirty="0"/>
              <a:t> </a:t>
            </a:r>
            <a:r>
              <a:rPr lang="fi-FI" sz="1867" b="1" dirty="0" err="1"/>
              <a:t>housing</a:t>
            </a:r>
            <a:r>
              <a:rPr lang="fi-FI" sz="1867" b="1" dirty="0"/>
              <a:t> </a:t>
            </a:r>
            <a:r>
              <a:rPr lang="fi-FI" sz="1867" dirty="0"/>
              <a:t>(2/3)</a:t>
            </a:r>
          </a:p>
          <a:p>
            <a:pPr marL="457189" indent="-457189">
              <a:buFont typeface="Arial" charset="0"/>
              <a:buChar char="•"/>
            </a:pPr>
            <a:r>
              <a:rPr lang="fi-FI" sz="1867" dirty="0" err="1"/>
              <a:t>Knows</a:t>
            </a:r>
            <a:r>
              <a:rPr lang="fi-FI" sz="1867" dirty="0"/>
              <a:t> </a:t>
            </a:r>
            <a:r>
              <a:rPr lang="fi-FI" sz="1867" dirty="0" err="1"/>
              <a:t>domestic</a:t>
            </a:r>
            <a:r>
              <a:rPr lang="fi-FI" sz="1867" dirty="0"/>
              <a:t> </a:t>
            </a:r>
            <a:r>
              <a:rPr lang="fi-FI" sz="1867" dirty="0" err="1"/>
              <a:t>care</a:t>
            </a:r>
            <a:r>
              <a:rPr lang="fi-FI" sz="1867" dirty="0"/>
              <a:t>, </a:t>
            </a:r>
            <a:r>
              <a:rPr lang="fi-FI" sz="1867" dirty="0" err="1"/>
              <a:t>but</a:t>
            </a:r>
            <a:r>
              <a:rPr lang="fi-FI" sz="1867" dirty="0"/>
              <a:t> is </a:t>
            </a:r>
            <a:r>
              <a:rPr lang="fi-FI" sz="1867" dirty="0" err="1"/>
              <a:t>not</a:t>
            </a:r>
            <a:r>
              <a:rPr lang="fi-FI" sz="1867" dirty="0"/>
              <a:t> in</a:t>
            </a:r>
          </a:p>
          <a:p>
            <a:r>
              <a:rPr lang="fi-FI" sz="1867" dirty="0"/>
              <a:t>       </a:t>
            </a:r>
            <a:r>
              <a:rPr lang="fi-FI" sz="1867" dirty="0" err="1"/>
              <a:t>control</a:t>
            </a:r>
            <a:r>
              <a:rPr lang="fi-FI" sz="1867" dirty="0"/>
              <a:t> of </a:t>
            </a:r>
            <a:r>
              <a:rPr lang="fi-FI" sz="1867" dirty="0" err="1"/>
              <a:t>her</a:t>
            </a:r>
            <a:r>
              <a:rPr lang="fi-FI" sz="1867" dirty="0"/>
              <a:t> </a:t>
            </a:r>
            <a:r>
              <a:rPr lang="fi-FI" sz="1867" dirty="0" err="1"/>
              <a:t>own</a:t>
            </a:r>
            <a:r>
              <a:rPr lang="fi-FI" sz="1867" dirty="0"/>
              <a:t> </a:t>
            </a:r>
            <a:r>
              <a:rPr lang="fi-FI" sz="1867" dirty="0" err="1"/>
              <a:t>finances</a:t>
            </a:r>
            <a:r>
              <a:rPr lang="fi-FI" sz="1867" dirty="0"/>
              <a:t>.</a:t>
            </a:r>
          </a:p>
          <a:p>
            <a:pPr marL="342900" indent="-342900">
              <a:buFont typeface="Arial" panose="020B0604020202020204" pitchFamily="34" charset="0"/>
              <a:buChar char="•"/>
            </a:pPr>
            <a:r>
              <a:rPr lang="fi-FI" sz="1867" b="1" dirty="0"/>
              <a:t>  </a:t>
            </a:r>
            <a:r>
              <a:rPr lang="fi-FI" sz="1867" b="1" dirty="0" err="1"/>
              <a:t>Significantly</a:t>
            </a:r>
            <a:r>
              <a:rPr lang="fi-FI" sz="1867" b="1" dirty="0"/>
              <a:t> </a:t>
            </a:r>
            <a:r>
              <a:rPr lang="fi-FI" sz="1867" b="1" dirty="0" err="1"/>
              <a:t>indebted</a:t>
            </a:r>
            <a:r>
              <a:rPr lang="fi-FI" sz="1867" dirty="0"/>
              <a:t> (80 %).</a:t>
            </a:r>
          </a:p>
          <a:p>
            <a:pPr marL="457189" indent="-457189">
              <a:buFont typeface="Arial" charset="0"/>
              <a:buChar char="•"/>
            </a:pPr>
            <a:endParaRPr lang="fi-FI" sz="1867" dirty="0"/>
          </a:p>
          <a:p>
            <a:pPr marL="457189" indent="-457189">
              <a:buFont typeface="Arial" charset="0"/>
              <a:buChar char="•"/>
            </a:pPr>
            <a:r>
              <a:rPr lang="fi-FI" sz="1867" dirty="0" err="1"/>
              <a:t>Female</a:t>
            </a:r>
            <a:r>
              <a:rPr lang="fi-FI" sz="1867" dirty="0"/>
              <a:t> </a:t>
            </a:r>
            <a:r>
              <a:rPr lang="fi-FI" sz="1867" dirty="0" err="1"/>
              <a:t>prisoners</a:t>
            </a:r>
            <a:r>
              <a:rPr lang="fi-FI" sz="1867" dirty="0"/>
              <a:t> </a:t>
            </a:r>
            <a:r>
              <a:rPr lang="fi-FI" sz="1867" dirty="0" err="1"/>
              <a:t>have</a:t>
            </a:r>
            <a:r>
              <a:rPr lang="fi-FI" sz="1867" dirty="0"/>
              <a:t> an </a:t>
            </a:r>
            <a:r>
              <a:rPr lang="fi-FI" sz="1867" b="1" dirty="0" err="1"/>
              <a:t>increased</a:t>
            </a:r>
            <a:r>
              <a:rPr lang="fi-FI" sz="1867" b="1" dirty="0"/>
              <a:t> </a:t>
            </a:r>
            <a:r>
              <a:rPr lang="fi-FI" sz="1867" b="1" dirty="0" err="1"/>
              <a:t>risk</a:t>
            </a:r>
            <a:r>
              <a:rPr lang="fi-FI" sz="1867" b="1" dirty="0"/>
              <a:t> of </a:t>
            </a:r>
            <a:r>
              <a:rPr lang="fi-FI" sz="1867" b="1" dirty="0" err="1"/>
              <a:t>premature</a:t>
            </a:r>
            <a:r>
              <a:rPr lang="fi-FI" sz="1867" b="1" dirty="0"/>
              <a:t> </a:t>
            </a:r>
            <a:r>
              <a:rPr lang="fi-FI" sz="1867" b="1" dirty="0" err="1"/>
              <a:t>death</a:t>
            </a:r>
            <a:r>
              <a:rPr lang="fi-FI" sz="1867" b="1" dirty="0"/>
              <a:t> </a:t>
            </a:r>
            <a:r>
              <a:rPr lang="fi-FI" sz="1867" dirty="0"/>
              <a:t>(</a:t>
            </a:r>
            <a:r>
              <a:rPr lang="fi-FI" sz="1867" dirty="0" err="1"/>
              <a:t>Sweden</a:t>
            </a:r>
            <a:r>
              <a:rPr lang="fi-FI" sz="1867" dirty="0"/>
              <a:t> 40-times, Australia 14-times)</a:t>
            </a:r>
          </a:p>
          <a:p>
            <a:pPr marL="717533" lvl="1" indent="-239178">
              <a:buFont typeface="Arial" charset="0"/>
              <a:buChar char="•"/>
            </a:pPr>
            <a:r>
              <a:rPr lang="fi-FI" sz="1200" dirty="0" err="1"/>
              <a:t>Causes</a:t>
            </a:r>
            <a:r>
              <a:rPr lang="fi-FI" sz="1200" dirty="0"/>
              <a:t> of </a:t>
            </a:r>
            <a:r>
              <a:rPr lang="fi-FI" sz="1200" dirty="0" err="1"/>
              <a:t>death</a:t>
            </a:r>
            <a:r>
              <a:rPr lang="fi-FI" sz="1200" dirty="0"/>
              <a:t> </a:t>
            </a:r>
            <a:r>
              <a:rPr lang="fi-FI" sz="1200" dirty="0" err="1"/>
              <a:t>alcohol</a:t>
            </a:r>
            <a:r>
              <a:rPr lang="fi-FI" sz="1200" dirty="0"/>
              <a:t> and </a:t>
            </a:r>
            <a:r>
              <a:rPr lang="fi-FI" sz="1200" dirty="0" err="1"/>
              <a:t>drugs</a:t>
            </a:r>
            <a:r>
              <a:rPr lang="fi-FI" sz="1200" dirty="0"/>
              <a:t>, </a:t>
            </a:r>
            <a:r>
              <a:rPr lang="fi-FI" sz="1200" dirty="0" err="1"/>
              <a:t>poisoning</a:t>
            </a:r>
            <a:r>
              <a:rPr lang="fi-FI" sz="1200" dirty="0"/>
              <a:t> and </a:t>
            </a:r>
            <a:r>
              <a:rPr lang="fi-FI" sz="1200" dirty="0" err="1"/>
              <a:t>suicide</a:t>
            </a:r>
            <a:r>
              <a:rPr lang="fi-FI" sz="1200" dirty="0"/>
              <a:t> (</a:t>
            </a:r>
            <a:r>
              <a:rPr lang="fi-FI" sz="1200" dirty="0" err="1"/>
              <a:t>violence</a:t>
            </a:r>
            <a:r>
              <a:rPr lang="fi-FI" sz="1200" dirty="0"/>
              <a:t> </a:t>
            </a:r>
            <a:r>
              <a:rPr lang="fi-FI" sz="1200" dirty="0" err="1"/>
              <a:t>less</a:t>
            </a:r>
            <a:r>
              <a:rPr lang="fi-FI" sz="1200" dirty="0"/>
              <a:t> </a:t>
            </a:r>
            <a:r>
              <a:rPr lang="fi-FI" sz="1200" dirty="0" err="1"/>
              <a:t>than</a:t>
            </a:r>
            <a:r>
              <a:rPr lang="fi-FI" sz="1200" dirty="0"/>
              <a:t> </a:t>
            </a:r>
            <a:r>
              <a:rPr lang="fi-FI" sz="1200" dirty="0" err="1"/>
              <a:t>men</a:t>
            </a:r>
            <a:r>
              <a:rPr lang="fi-FI" sz="1200" dirty="0"/>
              <a:t>) </a:t>
            </a:r>
          </a:p>
          <a:p>
            <a:pPr marL="717533" lvl="1" indent="-239178">
              <a:buFont typeface="Arial" charset="0"/>
              <a:buChar char="•"/>
            </a:pPr>
            <a:r>
              <a:rPr lang="fi-FI" sz="1200" dirty="0" err="1"/>
              <a:t>Risk</a:t>
            </a:r>
            <a:r>
              <a:rPr lang="fi-FI" sz="1200" dirty="0"/>
              <a:t> of </a:t>
            </a:r>
            <a:r>
              <a:rPr lang="fi-FI" sz="1200" dirty="0" err="1"/>
              <a:t>suicide</a:t>
            </a:r>
            <a:r>
              <a:rPr lang="fi-FI" sz="1200" dirty="0"/>
              <a:t> 18-times (</a:t>
            </a:r>
            <a:r>
              <a:rPr lang="fi-FI" sz="1200" dirty="0" err="1"/>
              <a:t>Sweden</a:t>
            </a:r>
            <a:r>
              <a:rPr lang="fi-FI" sz="1200" dirty="0"/>
              <a:t>)</a:t>
            </a:r>
          </a:p>
          <a:p>
            <a:pPr marL="717533" lvl="1" indent="-239178">
              <a:buFont typeface="Arial" charset="0"/>
              <a:buChar char="•"/>
            </a:pPr>
            <a:r>
              <a:rPr lang="fi-FI" sz="1200" dirty="0"/>
              <a:t>The </a:t>
            </a:r>
            <a:r>
              <a:rPr lang="fi-FI" sz="1200" dirty="0" err="1"/>
              <a:t>risk</a:t>
            </a:r>
            <a:r>
              <a:rPr lang="fi-FI" sz="1200" dirty="0"/>
              <a:t> of </a:t>
            </a:r>
            <a:r>
              <a:rPr lang="fi-FI" sz="1200" dirty="0" err="1"/>
              <a:t>re-offending</a:t>
            </a:r>
            <a:r>
              <a:rPr lang="fi-FI" sz="1200" dirty="0"/>
              <a:t>: </a:t>
            </a:r>
            <a:r>
              <a:rPr lang="fi-FI" sz="1200" dirty="0" err="1"/>
              <a:t>first</a:t>
            </a:r>
            <a:r>
              <a:rPr lang="fi-FI" sz="1200" dirty="0"/>
              <a:t> </a:t>
            </a:r>
            <a:r>
              <a:rPr lang="fi-FI" sz="1200" dirty="0" err="1"/>
              <a:t>year</a:t>
            </a:r>
            <a:r>
              <a:rPr lang="fi-FI" sz="1200" dirty="0"/>
              <a:t> </a:t>
            </a:r>
            <a:r>
              <a:rPr lang="fi-FI" sz="1200" dirty="0" err="1"/>
              <a:t>after</a:t>
            </a:r>
            <a:r>
              <a:rPr lang="fi-FI" sz="1200" dirty="0"/>
              <a:t> release and </a:t>
            </a:r>
            <a:r>
              <a:rPr lang="fi-FI" sz="1200" dirty="0" err="1"/>
              <a:t>especially</a:t>
            </a:r>
            <a:r>
              <a:rPr lang="fi-FI" sz="1200" dirty="0"/>
              <a:t> 1-2 </a:t>
            </a:r>
            <a:r>
              <a:rPr lang="fi-FI" sz="1200" dirty="0" err="1"/>
              <a:t>weeks</a:t>
            </a:r>
            <a:r>
              <a:rPr lang="fi-FI" sz="1200" dirty="0"/>
              <a:t> </a:t>
            </a:r>
            <a:r>
              <a:rPr lang="fi-FI" sz="1200" dirty="0" err="1"/>
              <a:t>after</a:t>
            </a:r>
            <a:r>
              <a:rPr lang="fi-FI" sz="1200" dirty="0"/>
              <a:t> release</a:t>
            </a:r>
          </a:p>
        </p:txBody>
      </p:sp>
      <p:pic>
        <p:nvPicPr>
          <p:cNvPr id="9" name="Kuva 8"/>
          <p:cNvPicPr>
            <a:picLocks noChangeAspect="1"/>
          </p:cNvPicPr>
          <p:nvPr/>
        </p:nvPicPr>
        <p:blipFill>
          <a:blip r:embed="rId2"/>
          <a:stretch>
            <a:fillRect/>
          </a:stretch>
        </p:blipFill>
        <p:spPr>
          <a:xfrm flipH="1">
            <a:off x="10661040" y="237873"/>
            <a:ext cx="861385" cy="2090587"/>
          </a:xfrm>
          <a:prstGeom prst="rect">
            <a:avLst/>
          </a:prstGeom>
        </p:spPr>
      </p:pic>
      <p:sp>
        <p:nvSpPr>
          <p:cNvPr id="6" name="Suorakulmio 5"/>
          <p:cNvSpPr/>
          <p:nvPr/>
        </p:nvSpPr>
        <p:spPr>
          <a:xfrm>
            <a:off x="192618" y="5961670"/>
            <a:ext cx="12109449" cy="276999"/>
          </a:xfrm>
          <a:prstGeom prst="rect">
            <a:avLst/>
          </a:prstGeom>
        </p:spPr>
        <p:txBody>
          <a:bodyPr wrap="square">
            <a:spAutoFit/>
          </a:bodyPr>
          <a:lstStyle/>
          <a:p>
            <a:r>
              <a:rPr lang="fi-FI" sz="1200" dirty="0" err="1"/>
              <a:t>Source</a:t>
            </a:r>
            <a:r>
              <a:rPr lang="fi-FI" sz="1200" dirty="0"/>
              <a:t>: Rikosseuraamusasiakkaiden terveys, työkyky ja hoidontarve 2010, </a:t>
            </a:r>
            <a:r>
              <a:rPr lang="fi-FI" sz="1200" dirty="0" err="1"/>
              <a:t>Kv</a:t>
            </a:r>
            <a:r>
              <a:rPr lang="fi-FI" sz="1200" dirty="0"/>
              <a:t>: </a:t>
            </a:r>
            <a:r>
              <a:rPr lang="nb-NO" sz="1200" i="1" dirty="0"/>
              <a:t>Hobbs </a:t>
            </a:r>
            <a:r>
              <a:rPr lang="nb-NO" sz="1200" i="1" dirty="0" err="1"/>
              <a:t>ym</a:t>
            </a:r>
            <a:r>
              <a:rPr lang="nb-NO" sz="1200" i="1" dirty="0"/>
              <a:t>, 2006, </a:t>
            </a:r>
            <a:r>
              <a:rPr lang="en-US" sz="1200" i="1" dirty="0" err="1"/>
              <a:t>Haglund</a:t>
            </a:r>
            <a:r>
              <a:rPr lang="en-US" sz="1200" i="1" dirty="0"/>
              <a:t> </a:t>
            </a:r>
            <a:r>
              <a:rPr lang="en-US" sz="1200" i="1" dirty="0" err="1"/>
              <a:t>ym</a:t>
            </a:r>
            <a:r>
              <a:rPr lang="en-US" sz="1200" i="1" dirty="0"/>
              <a:t>, 2014</a:t>
            </a:r>
            <a:endParaRPr lang="fi-FI" sz="1200" i="1" dirty="0"/>
          </a:p>
        </p:txBody>
      </p:sp>
      <p:sp>
        <p:nvSpPr>
          <p:cNvPr id="7" name="Tekstiruutu 6"/>
          <p:cNvSpPr txBox="1"/>
          <p:nvPr/>
        </p:nvSpPr>
        <p:spPr>
          <a:xfrm>
            <a:off x="9954126" y="6360695"/>
            <a:ext cx="1925053" cy="369332"/>
          </a:xfrm>
          <a:prstGeom prst="rect">
            <a:avLst/>
          </a:prstGeom>
          <a:solidFill>
            <a:schemeClr val="bg1"/>
          </a:solidFill>
        </p:spPr>
        <p:txBody>
          <a:bodyPr wrap="square" rtlCol="0">
            <a:spAutoFit/>
          </a:bodyPr>
          <a:lstStyle/>
          <a:p>
            <a:endParaRPr lang="fi-FI" dirty="0"/>
          </a:p>
        </p:txBody>
      </p:sp>
    </p:spTree>
    <p:extLst>
      <p:ext uri="{BB962C8B-B14F-4D97-AF65-F5344CB8AC3E}">
        <p14:creationId xmlns:p14="http://schemas.microsoft.com/office/powerpoint/2010/main" val="30262332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88950" y="428978"/>
            <a:ext cx="9351465" cy="902332"/>
          </a:xfrm>
        </p:spPr>
        <p:txBody>
          <a:bodyPr/>
          <a:lstStyle/>
          <a:p>
            <a:r>
              <a:rPr lang="fi-FI" sz="2400" dirty="0" err="1"/>
              <a:t>Violence</a:t>
            </a:r>
            <a:r>
              <a:rPr lang="fi-FI" sz="2400" dirty="0"/>
              <a:t> - </a:t>
            </a:r>
            <a:r>
              <a:rPr lang="fi-FI" sz="2400" dirty="0" err="1"/>
              <a:t>female</a:t>
            </a:r>
            <a:r>
              <a:rPr lang="fi-FI" sz="2400" dirty="0"/>
              <a:t> </a:t>
            </a:r>
            <a:r>
              <a:rPr lang="fi-FI" sz="2400" dirty="0" err="1"/>
              <a:t>prisoners</a:t>
            </a:r>
            <a:r>
              <a:rPr lang="fi-FI" sz="2400" dirty="0"/>
              <a:t> </a:t>
            </a:r>
            <a:r>
              <a:rPr lang="fi-FI" sz="2400" dirty="0" err="1"/>
              <a:t>are</a:t>
            </a:r>
            <a:r>
              <a:rPr lang="fi-FI" sz="2400" dirty="0"/>
              <a:t> </a:t>
            </a:r>
            <a:r>
              <a:rPr lang="fi-FI" sz="2400" dirty="0" err="1"/>
              <a:t>often</a:t>
            </a:r>
            <a:r>
              <a:rPr lang="fi-FI" sz="2400" dirty="0"/>
              <a:t> </a:t>
            </a:r>
            <a:r>
              <a:rPr lang="fi-FI" sz="2400" dirty="0" err="1"/>
              <a:t>viewers</a:t>
            </a:r>
            <a:r>
              <a:rPr lang="fi-FI" sz="2400" dirty="0"/>
              <a:t>, </a:t>
            </a:r>
            <a:r>
              <a:rPr lang="fi-FI" sz="2400" dirty="0" err="1"/>
              <a:t>experiencers</a:t>
            </a:r>
            <a:r>
              <a:rPr lang="fi-FI" sz="2400" dirty="0"/>
              <a:t> and </a:t>
            </a:r>
            <a:r>
              <a:rPr lang="fi-FI" sz="2400" dirty="0" err="1"/>
              <a:t>doers</a:t>
            </a:r>
            <a:r>
              <a:rPr lang="fi-FI" sz="2400" dirty="0"/>
              <a:t/>
            </a:r>
            <a:br>
              <a:rPr lang="fi-FI" sz="2400" dirty="0"/>
            </a:br>
            <a:endParaRPr lang="fi-FI" sz="2400" dirty="0"/>
          </a:p>
        </p:txBody>
      </p:sp>
      <p:sp>
        <p:nvSpPr>
          <p:cNvPr id="5" name="Sisällön paikkamerkki 4"/>
          <p:cNvSpPr>
            <a:spLocks noGrp="1"/>
          </p:cNvSpPr>
          <p:nvPr>
            <p:ph idx="1"/>
          </p:nvPr>
        </p:nvSpPr>
        <p:spPr>
          <a:xfrm>
            <a:off x="488951" y="1147234"/>
            <a:ext cx="8979304" cy="4903612"/>
          </a:xfrm>
        </p:spPr>
        <p:txBody>
          <a:bodyPr/>
          <a:lstStyle/>
          <a:p>
            <a:endParaRPr lang="fi-FI" sz="1867" b="1" dirty="0"/>
          </a:p>
          <a:p>
            <a:r>
              <a:rPr lang="fi-FI" sz="1867" b="1" dirty="0" err="1"/>
              <a:t>Female</a:t>
            </a:r>
            <a:r>
              <a:rPr lang="fi-FI" sz="1867" b="1" dirty="0"/>
              <a:t> </a:t>
            </a:r>
            <a:r>
              <a:rPr lang="fi-FI" sz="1867" b="1" dirty="0" err="1"/>
              <a:t>prisoners</a:t>
            </a:r>
            <a:r>
              <a:rPr lang="fi-FI" sz="1867" b="1" dirty="0"/>
              <a:t>…</a:t>
            </a:r>
          </a:p>
          <a:p>
            <a:endParaRPr lang="fi-FI" sz="1867" b="1" dirty="0"/>
          </a:p>
          <a:p>
            <a:pPr marL="380990" indent="-380990">
              <a:buFont typeface="Arial" charset="0"/>
              <a:buChar char="•"/>
            </a:pPr>
            <a:r>
              <a:rPr lang="fi-FI" sz="1867" b="1" dirty="0" err="1"/>
              <a:t>Mistreated</a:t>
            </a:r>
            <a:r>
              <a:rPr lang="fi-FI" sz="1867" b="1" dirty="0"/>
              <a:t> as a </a:t>
            </a:r>
            <a:r>
              <a:rPr lang="fi-FI" sz="1867" b="1" dirty="0" err="1"/>
              <a:t>child</a:t>
            </a:r>
            <a:r>
              <a:rPr lang="fi-FI" sz="1867" b="1" dirty="0"/>
              <a:t> at home </a:t>
            </a:r>
            <a:r>
              <a:rPr lang="fi-FI" sz="1867" dirty="0"/>
              <a:t>25 % (</a:t>
            </a:r>
            <a:r>
              <a:rPr lang="fi-FI" sz="1867" dirty="0" err="1"/>
              <a:t>men</a:t>
            </a:r>
            <a:r>
              <a:rPr lang="fi-FI" sz="1867" dirty="0"/>
              <a:t> 15 %)</a:t>
            </a:r>
          </a:p>
          <a:p>
            <a:pPr marL="380990" indent="-380990">
              <a:buFont typeface="Arial" charset="0"/>
              <a:buChar char="•"/>
            </a:pPr>
            <a:r>
              <a:rPr lang="fi-FI" sz="1867" b="1" dirty="0" err="1"/>
              <a:t>Sexual</a:t>
            </a:r>
            <a:r>
              <a:rPr lang="fi-FI" sz="1867" b="1" dirty="0"/>
              <a:t> </a:t>
            </a:r>
            <a:r>
              <a:rPr lang="fi-FI" sz="1867" b="1" dirty="0" err="1"/>
              <a:t>contact</a:t>
            </a:r>
            <a:r>
              <a:rPr lang="fi-FI" sz="1867" b="1" dirty="0"/>
              <a:t> at </a:t>
            </a:r>
            <a:r>
              <a:rPr lang="fi-FI" sz="1867" b="1" dirty="0" err="1"/>
              <a:t>the</a:t>
            </a:r>
            <a:r>
              <a:rPr lang="fi-FI" sz="1867" b="1" dirty="0"/>
              <a:t> </a:t>
            </a:r>
            <a:r>
              <a:rPr lang="fi-FI" sz="1867" b="1" dirty="0" err="1"/>
              <a:t>age</a:t>
            </a:r>
            <a:r>
              <a:rPr lang="fi-FI" sz="1867" b="1" dirty="0"/>
              <a:t> of </a:t>
            </a:r>
            <a:r>
              <a:rPr lang="fi-FI" sz="1867" b="1" dirty="0" err="1"/>
              <a:t>less</a:t>
            </a:r>
            <a:r>
              <a:rPr lang="fi-FI" sz="1867" b="1" dirty="0"/>
              <a:t> </a:t>
            </a:r>
            <a:r>
              <a:rPr lang="fi-FI" sz="1867" b="1" dirty="0" err="1"/>
              <a:t>than</a:t>
            </a:r>
            <a:r>
              <a:rPr lang="fi-FI" sz="1867" b="1" dirty="0"/>
              <a:t> 16 </a:t>
            </a:r>
            <a:r>
              <a:rPr lang="fi-FI" sz="1867" b="1" dirty="0" err="1"/>
              <a:t>with</a:t>
            </a:r>
            <a:r>
              <a:rPr lang="fi-FI" sz="1867" b="1" dirty="0"/>
              <a:t> an </a:t>
            </a:r>
            <a:r>
              <a:rPr lang="fi-FI" sz="1867" b="1" dirty="0" err="1"/>
              <a:t>adult</a:t>
            </a:r>
            <a:r>
              <a:rPr lang="fi-FI" sz="1867" b="1" dirty="0"/>
              <a:t> </a:t>
            </a:r>
            <a:r>
              <a:rPr lang="fi-FI" sz="1867" dirty="0"/>
              <a:t>32 % (</a:t>
            </a:r>
            <a:r>
              <a:rPr lang="fi-FI" sz="1867" dirty="0" err="1"/>
              <a:t>men</a:t>
            </a:r>
            <a:r>
              <a:rPr lang="fi-FI" sz="1867" dirty="0"/>
              <a:t> 7 %)</a:t>
            </a:r>
          </a:p>
          <a:p>
            <a:pPr marL="380990" indent="-380990">
              <a:buFont typeface="Arial" charset="0"/>
              <a:buChar char="•"/>
            </a:pPr>
            <a:endParaRPr lang="fi-FI" sz="1867" dirty="0"/>
          </a:p>
          <a:p>
            <a:pPr marL="380990" indent="-380990">
              <a:buFont typeface="Arial" charset="0"/>
              <a:buChar char="•"/>
            </a:pPr>
            <a:r>
              <a:rPr lang="fi-FI" sz="1867" b="1" dirty="0" err="1"/>
              <a:t>Partner</a:t>
            </a:r>
            <a:r>
              <a:rPr lang="fi-FI" sz="1867" b="1" dirty="0"/>
              <a:t> </a:t>
            </a:r>
            <a:r>
              <a:rPr lang="fi-FI" sz="1867" b="1" dirty="0" err="1"/>
              <a:t>has</a:t>
            </a:r>
            <a:r>
              <a:rPr lang="fi-FI" sz="1867" b="1" dirty="0"/>
              <a:t> </a:t>
            </a:r>
            <a:r>
              <a:rPr lang="fi-FI" sz="1867" b="1" dirty="0" err="1"/>
              <a:t>physically</a:t>
            </a:r>
            <a:r>
              <a:rPr lang="fi-FI" sz="1867" b="1" dirty="0"/>
              <a:t> </a:t>
            </a:r>
            <a:r>
              <a:rPr lang="fi-FI" sz="1867" b="1" dirty="0" err="1"/>
              <a:t>abused</a:t>
            </a:r>
            <a:r>
              <a:rPr lang="fi-FI" sz="1867" b="1" dirty="0"/>
              <a:t> </a:t>
            </a:r>
            <a:r>
              <a:rPr lang="fi-FI" sz="1867" dirty="0"/>
              <a:t>70 % (</a:t>
            </a:r>
            <a:r>
              <a:rPr lang="fi-FI" sz="1867" dirty="0" err="1"/>
              <a:t>men</a:t>
            </a:r>
            <a:r>
              <a:rPr lang="fi-FI" sz="1867" dirty="0"/>
              <a:t> 8 %)</a:t>
            </a:r>
          </a:p>
          <a:p>
            <a:pPr marL="380990" indent="-380990">
              <a:buFont typeface="Arial" charset="0"/>
              <a:buChar char="•"/>
            </a:pPr>
            <a:r>
              <a:rPr lang="fi-FI" sz="1867" b="1" dirty="0" err="1"/>
              <a:t>Partner</a:t>
            </a:r>
            <a:r>
              <a:rPr lang="fi-FI" sz="1867" b="1" dirty="0"/>
              <a:t> </a:t>
            </a:r>
            <a:r>
              <a:rPr lang="fi-FI" sz="1867" b="1" dirty="0" err="1"/>
              <a:t>has</a:t>
            </a:r>
            <a:r>
              <a:rPr lang="fi-FI" sz="1867" b="1" dirty="0"/>
              <a:t> </a:t>
            </a:r>
            <a:r>
              <a:rPr lang="fi-FI" sz="1867" b="1" dirty="0" err="1"/>
              <a:t>sexually</a:t>
            </a:r>
            <a:r>
              <a:rPr lang="fi-FI" sz="1867" b="1" dirty="0"/>
              <a:t> </a:t>
            </a:r>
            <a:r>
              <a:rPr lang="fi-FI" sz="1867" b="1" dirty="0" err="1"/>
              <a:t>abused</a:t>
            </a:r>
            <a:r>
              <a:rPr lang="fi-FI" sz="1867" b="1" dirty="0"/>
              <a:t> </a:t>
            </a:r>
            <a:r>
              <a:rPr lang="fi-FI" sz="1867" dirty="0"/>
              <a:t>31 % (</a:t>
            </a:r>
            <a:r>
              <a:rPr lang="fi-FI" sz="1867" dirty="0" err="1"/>
              <a:t>men</a:t>
            </a:r>
            <a:r>
              <a:rPr lang="fi-FI" sz="1867" dirty="0"/>
              <a:t> 2 %)</a:t>
            </a:r>
          </a:p>
          <a:p>
            <a:pPr marL="380990" indent="-380990">
              <a:buFont typeface="Arial" charset="0"/>
              <a:buChar char="•"/>
            </a:pPr>
            <a:endParaRPr lang="fi-FI" sz="1867" dirty="0"/>
          </a:p>
          <a:p>
            <a:pPr marL="380990" indent="-380990">
              <a:buFont typeface="Arial" charset="0"/>
              <a:buChar char="•"/>
            </a:pPr>
            <a:r>
              <a:rPr lang="fi-FI" sz="1867" b="1" dirty="0" err="1"/>
              <a:t>Received</a:t>
            </a:r>
            <a:r>
              <a:rPr lang="fi-FI" sz="1867" b="1" dirty="0"/>
              <a:t> </a:t>
            </a:r>
            <a:r>
              <a:rPr lang="fi-FI" sz="1867" b="1" dirty="0" err="1"/>
              <a:t>medical</a:t>
            </a:r>
            <a:r>
              <a:rPr lang="fi-FI" sz="1867" b="1" dirty="0"/>
              <a:t> </a:t>
            </a:r>
            <a:r>
              <a:rPr lang="fi-FI" sz="1867" b="1" dirty="0" err="1"/>
              <a:t>care</a:t>
            </a:r>
            <a:r>
              <a:rPr lang="fi-FI" sz="1867" b="1" dirty="0"/>
              <a:t> for </a:t>
            </a:r>
            <a:r>
              <a:rPr lang="fi-FI" sz="1867" b="1" dirty="0" err="1"/>
              <a:t>assault</a:t>
            </a:r>
            <a:r>
              <a:rPr lang="fi-FI" sz="1867" b="1" dirty="0"/>
              <a:t> </a:t>
            </a:r>
            <a:r>
              <a:rPr lang="fi-FI" sz="1867" b="1" dirty="0" err="1"/>
              <a:t>injury</a:t>
            </a:r>
            <a:r>
              <a:rPr lang="fi-FI" sz="1867" b="1" dirty="0"/>
              <a:t> </a:t>
            </a:r>
            <a:r>
              <a:rPr lang="fi-FI" sz="1867" dirty="0"/>
              <a:t>50 %</a:t>
            </a:r>
          </a:p>
          <a:p>
            <a:pPr marL="380990" indent="-380990">
              <a:buFont typeface="Arial" charset="0"/>
              <a:buChar char="•"/>
            </a:pPr>
            <a:endParaRPr lang="fi-FI" sz="1867" dirty="0"/>
          </a:p>
          <a:p>
            <a:pPr marL="380990" indent="-380990">
              <a:buFont typeface="Arial" charset="0"/>
              <a:buChar char="•"/>
            </a:pPr>
            <a:r>
              <a:rPr lang="fi-FI" sz="1867" b="1" dirty="0" err="1"/>
              <a:t>Never</a:t>
            </a:r>
            <a:r>
              <a:rPr lang="fi-FI" sz="1867" b="1" dirty="0"/>
              <a:t> </a:t>
            </a:r>
            <a:r>
              <a:rPr lang="fi-FI" sz="1867" b="1" dirty="0" err="1"/>
              <a:t>had</a:t>
            </a:r>
            <a:r>
              <a:rPr lang="fi-FI" sz="1867" b="1" dirty="0"/>
              <a:t> </a:t>
            </a:r>
            <a:r>
              <a:rPr lang="fi-FI" sz="1867" b="1" dirty="0" err="1"/>
              <a:t>safe</a:t>
            </a:r>
            <a:r>
              <a:rPr lang="fi-FI" sz="1867" b="1" dirty="0"/>
              <a:t> </a:t>
            </a:r>
            <a:r>
              <a:rPr lang="fi-FI" sz="1867" b="1" dirty="0" err="1"/>
              <a:t>sex</a:t>
            </a:r>
            <a:r>
              <a:rPr lang="fi-FI" sz="1867" b="1" dirty="0"/>
              <a:t> </a:t>
            </a:r>
            <a:r>
              <a:rPr lang="fi-FI" sz="1867" dirty="0"/>
              <a:t>60 %</a:t>
            </a:r>
          </a:p>
        </p:txBody>
      </p:sp>
      <p:pic>
        <p:nvPicPr>
          <p:cNvPr id="8" name="Kuva 7"/>
          <p:cNvPicPr>
            <a:picLocks noChangeAspect="1"/>
          </p:cNvPicPr>
          <p:nvPr/>
        </p:nvPicPr>
        <p:blipFill>
          <a:blip r:embed="rId2"/>
          <a:stretch>
            <a:fillRect/>
          </a:stretch>
        </p:blipFill>
        <p:spPr>
          <a:xfrm flipH="1">
            <a:off x="10310858" y="322317"/>
            <a:ext cx="1264533" cy="3069031"/>
          </a:xfrm>
          <a:prstGeom prst="rect">
            <a:avLst/>
          </a:prstGeom>
        </p:spPr>
      </p:pic>
      <p:sp>
        <p:nvSpPr>
          <p:cNvPr id="7" name="Suorakulmio 6"/>
          <p:cNvSpPr/>
          <p:nvPr/>
        </p:nvSpPr>
        <p:spPr>
          <a:xfrm>
            <a:off x="7857068" y="4680230"/>
            <a:ext cx="4144433" cy="1384995"/>
          </a:xfrm>
          <a:prstGeom prst="rect">
            <a:avLst/>
          </a:prstGeom>
          <a:ln>
            <a:solidFill>
              <a:schemeClr val="accent6"/>
            </a:solidFill>
          </a:ln>
        </p:spPr>
        <p:txBody>
          <a:bodyPr wrap="square">
            <a:spAutoFit/>
          </a:bodyPr>
          <a:lstStyle/>
          <a:p>
            <a:r>
              <a:rPr lang="fi-FI" sz="1200" dirty="0"/>
              <a:t>SOURCES:</a:t>
            </a:r>
          </a:p>
          <a:p>
            <a:r>
              <a:rPr lang="fi-FI" sz="1200" dirty="0"/>
              <a:t>Väkivalta naisvankien elämässä, </a:t>
            </a:r>
            <a:r>
              <a:rPr lang="fi-FI" sz="1200" dirty="0" err="1"/>
              <a:t>Joukamaa</a:t>
            </a:r>
            <a:r>
              <a:rPr lang="fi-FI" sz="1200" dirty="0"/>
              <a:t> et </a:t>
            </a:r>
            <a:r>
              <a:rPr lang="fi-FI" sz="1200" dirty="0" err="1"/>
              <a:t>al</a:t>
            </a:r>
            <a:r>
              <a:rPr lang="fi-FI" sz="1200" dirty="0"/>
              <a:t> 2010: </a:t>
            </a:r>
            <a:r>
              <a:rPr lang="fi-FI" sz="1200" dirty="0" err="1"/>
              <a:t>Riseasiakkaiden</a:t>
            </a:r>
            <a:r>
              <a:rPr lang="fi-FI" sz="1200" dirty="0"/>
              <a:t> terveys, työkyky ja hoidontarve</a:t>
            </a:r>
          </a:p>
          <a:p>
            <a:r>
              <a:rPr lang="fi-FI" sz="1200" dirty="0"/>
              <a:t>-</a:t>
            </a:r>
          </a:p>
          <a:p>
            <a:r>
              <a:rPr lang="fi-FI" sz="1200" dirty="0"/>
              <a:t>Naisvangit ja vapautumisen vaikeus</a:t>
            </a:r>
            <a:br>
              <a:rPr lang="fi-FI" sz="1200" dirty="0"/>
            </a:br>
            <a:r>
              <a:rPr lang="fi-FI" sz="1200" dirty="0"/>
              <a:t>Rikos ja rangaistus, 10.1.2017 Hämeenlinna</a:t>
            </a:r>
            <a:br>
              <a:rPr lang="fi-FI" sz="1200" dirty="0"/>
            </a:br>
            <a:r>
              <a:rPr lang="fi-FI" sz="1200" dirty="0"/>
              <a:t>Kaisa Tammi-Moilanen</a:t>
            </a:r>
          </a:p>
        </p:txBody>
      </p:sp>
      <p:sp>
        <p:nvSpPr>
          <p:cNvPr id="6" name="Tekstiruutu 5"/>
          <p:cNvSpPr txBox="1"/>
          <p:nvPr/>
        </p:nvSpPr>
        <p:spPr>
          <a:xfrm>
            <a:off x="9954126" y="6360695"/>
            <a:ext cx="1925053" cy="369332"/>
          </a:xfrm>
          <a:prstGeom prst="rect">
            <a:avLst/>
          </a:prstGeom>
          <a:solidFill>
            <a:schemeClr val="bg1"/>
          </a:solidFill>
        </p:spPr>
        <p:txBody>
          <a:bodyPr wrap="square" rtlCol="0">
            <a:spAutoFit/>
          </a:bodyPr>
          <a:lstStyle/>
          <a:p>
            <a:endParaRPr lang="fi-FI" dirty="0"/>
          </a:p>
        </p:txBody>
      </p:sp>
    </p:spTree>
    <p:extLst>
      <p:ext uri="{BB962C8B-B14F-4D97-AF65-F5344CB8AC3E}">
        <p14:creationId xmlns:p14="http://schemas.microsoft.com/office/powerpoint/2010/main" val="416031390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6.1 Service Pack 1"/>
  <p:tag name="AS_RELEASE_DATE" val="2016.11.04"/>
  <p:tag name="AS_TITLE" val="Aspose.Slides for Java"/>
  <p:tag name="AS_VERSION" val="16.10.0.0"/>
</p:tagLst>
</file>

<file path=ppt/theme/theme1.xml><?xml version="1.0" encoding="utf-8"?>
<a:theme xmlns:a="http://schemas.openxmlformats.org/drawingml/2006/main" name="1_Office Theme">
  <a:themeElements>
    <a:clrScheme name="RiSe">
      <a:dk1>
        <a:srgbClr val="454545"/>
      </a:dk1>
      <a:lt1>
        <a:sysClr val="window" lastClr="FFFFFF"/>
      </a:lt1>
      <a:dk2>
        <a:srgbClr val="454545"/>
      </a:dk2>
      <a:lt2>
        <a:srgbClr val="E1DDD7"/>
      </a:lt2>
      <a:accent1>
        <a:srgbClr val="4B7C97"/>
      </a:accent1>
      <a:accent2>
        <a:srgbClr val="1F3A48"/>
      </a:accent2>
      <a:accent3>
        <a:srgbClr val="74AD48"/>
      </a:accent3>
      <a:accent4>
        <a:srgbClr val="395B1F"/>
      </a:accent4>
      <a:accent5>
        <a:srgbClr val="E99F49"/>
      </a:accent5>
      <a:accent6>
        <a:srgbClr val="AFACA7"/>
      </a:accent6>
      <a:hlink>
        <a:srgbClr val="454545"/>
      </a:hlink>
      <a:folHlink>
        <a:srgbClr val="AFACA7"/>
      </a:folHlink>
    </a:clrScheme>
    <a:fontScheme name="Breeze">
      <a:majorFont>
        <a:latin typeface="News Gothic MT"/>
        <a:ea typeface="Arial"/>
        <a:cs typeface="Arial"/>
        <a:font script="Jpan" typeface="ＭＳ Ｐゴシック"/>
        <a:font script="Hans" typeface="宋体"/>
        <a:font script="Hant" typeface="新細明體"/>
      </a:majorFont>
      <a:minorFont>
        <a:latin typeface="News Gothic MT"/>
        <a:ea typeface="Arial"/>
        <a:cs typeface="Arial"/>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RiSe">
      <a:dk1>
        <a:srgbClr val="454545"/>
      </a:dk1>
      <a:lt1>
        <a:sysClr val="window" lastClr="FFFFFF"/>
      </a:lt1>
      <a:dk2>
        <a:srgbClr val="454545"/>
      </a:dk2>
      <a:lt2>
        <a:srgbClr val="E1DDD7"/>
      </a:lt2>
      <a:accent1>
        <a:srgbClr val="4B7C97"/>
      </a:accent1>
      <a:accent2>
        <a:srgbClr val="1F3A48"/>
      </a:accent2>
      <a:accent3>
        <a:srgbClr val="74AD48"/>
      </a:accent3>
      <a:accent4>
        <a:srgbClr val="395B1F"/>
      </a:accent4>
      <a:accent5>
        <a:srgbClr val="E99F49"/>
      </a:accent5>
      <a:accent6>
        <a:srgbClr val="AFACA7"/>
      </a:accent6>
      <a:hlink>
        <a:srgbClr val="454545"/>
      </a:hlink>
      <a:folHlink>
        <a:srgbClr val="AFACA7"/>
      </a:folHlink>
    </a:clrScheme>
    <a:fontScheme name="Breeze">
      <a:majorFont>
        <a:latin typeface="News Gothic MT"/>
        <a:ea typeface="Arial"/>
        <a:cs typeface="Arial"/>
        <a:font script="Jpan" typeface="ＭＳ Ｐゴシック"/>
        <a:font script="Hans" typeface="宋体"/>
        <a:font script="Hant" typeface="新細明體"/>
      </a:majorFont>
      <a:minorFont>
        <a:latin typeface="News Gothic MT"/>
        <a:ea typeface="Arial"/>
        <a:cs typeface="Arial"/>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TotalTime>
  <Words>5050</Words>
  <Application>Microsoft Office PowerPoint</Application>
  <PresentationFormat>Mukautettu</PresentationFormat>
  <Paragraphs>917</Paragraphs>
  <Slides>61</Slides>
  <Notes>12</Notes>
  <HiddenSlides>0</HiddenSlides>
  <MMClips>0</MMClips>
  <ScaleCrop>false</ScaleCrop>
  <HeadingPairs>
    <vt:vector size="4" baseType="variant">
      <vt:variant>
        <vt:lpstr>Teema</vt:lpstr>
      </vt:variant>
      <vt:variant>
        <vt:i4>2</vt:i4>
      </vt:variant>
      <vt:variant>
        <vt:lpstr>Dian otsikot</vt:lpstr>
      </vt:variant>
      <vt:variant>
        <vt:i4>61</vt:i4>
      </vt:variant>
    </vt:vector>
  </HeadingPairs>
  <TitlesOfParts>
    <vt:vector size="63" baseType="lpstr">
      <vt:lpstr>1_Office Theme</vt:lpstr>
      <vt:lpstr>Office Theme</vt:lpstr>
      <vt:lpstr> </vt:lpstr>
      <vt:lpstr>PowerPoint-esitys</vt:lpstr>
      <vt:lpstr>PowerPoint-esitys</vt:lpstr>
      <vt:lpstr>Prison concept objectives in a nutshell</vt:lpstr>
      <vt:lpstr>Different types of prison environments</vt:lpstr>
      <vt:lpstr>It’s not just space and security</vt:lpstr>
      <vt:lpstr>We aim for more self-activation</vt:lpstr>
      <vt:lpstr>Female prisoners - statistics</vt:lpstr>
      <vt:lpstr>Violence - female prisoners are often viewers, experiencers and doers </vt:lpstr>
      <vt:lpstr>REASONING: Prisoner stocks and flows</vt:lpstr>
      <vt:lpstr>Perspectives for developing activities and services  </vt:lpstr>
      <vt:lpstr>PowerPoint-esitys</vt:lpstr>
      <vt:lpstr>PowerPoint-esitys</vt:lpstr>
      <vt:lpstr>STAGE 1: What is EFFECTIVENESS?</vt:lpstr>
      <vt:lpstr>STAGE 1: What is the result of INEFFECTIVENESS…? </vt:lpstr>
      <vt:lpstr>STAGE 2: CLIENTS NEEDS  Matching services to convicts’ needs – planning for rehabilitation</vt:lpstr>
      <vt:lpstr>STAGE 2: SERVICE MAP – effective services for all client segments</vt:lpstr>
      <vt:lpstr>Criminal Sanctions Agency’s expertise is central in developing  – consultants task is to create structure and facilitate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Imprisonment Act and Detention Act changed in 2015</vt:lpstr>
      <vt:lpstr>Current situation</vt:lpstr>
      <vt:lpstr>”The world’s best women’s prison” (Hämeenlinna 2020)</vt:lpstr>
      <vt:lpstr>Aims of the project</vt:lpstr>
      <vt:lpstr>”Digital leap” </vt:lpstr>
      <vt:lpstr>Smart Prison 2020 (Hämeenlinna)</vt:lpstr>
      <vt:lpstr>SERVICE MAP – effective services for all client segments</vt:lpstr>
      <vt:lpstr>Smart services for Hämeenlinna 2020?</vt:lpstr>
      <vt:lpstr>MUST HAVE –features of the device</vt:lpstr>
      <vt:lpstr>Must have –features enable to:</vt:lpstr>
      <vt:lpstr>… continues</vt:lpstr>
      <vt:lpstr>Future vision…</vt:lpstr>
      <vt:lpstr>PowerPoint-esitys</vt:lpstr>
      <vt:lpstr>Hämeenlinna 2020: anne.sundqvist@senaatti.fi kauko.niemela@om.fi  Smart Prison Project: pia.puolakka@om.fi  </vt:lpstr>
    </vt:vector>
  </TitlesOfParts>
  <Company>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Nieminen Pauli;Anne Sundqvist;Pasi Kaitila;Kati Nurminen;Juha Eskelinen</dc:creator>
  <cp:lastModifiedBy>Puolakka Pia</cp:lastModifiedBy>
  <cp:revision>126</cp:revision>
  <cp:lastPrinted>2017-10-06T09:12:01Z</cp:lastPrinted>
  <dcterms:created xsi:type="dcterms:W3CDTF">2017-06-26T07:18:47Z</dcterms:created>
  <dcterms:modified xsi:type="dcterms:W3CDTF">2019-04-09T07:33:42Z</dcterms:modified>
</cp:coreProperties>
</file>