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1.xml" ContentType="application/inkml+xml"/>
  <Override PartName="/ppt/ink/ink2.xml" ContentType="application/inkml+xml"/>
  <Override PartName="/ppt/notesSlides/notesSlide4.xml" ContentType="application/vnd.openxmlformats-officedocument.presentationml.notesSlide+xml"/>
  <Override PartName="/ppt/notesSlides/notesSlide5.xml" ContentType="application/vnd.openxmlformats-officedocument.presentationml.notesSlide+xml"/>
  <Override PartName="/ppt/ink/ink3.xml" ContentType="application/inkml+xml"/>
  <Override PartName="/ppt/ink/ink4.xml" ContentType="application/inkml+xml"/>
  <Override PartName="/ppt/ink/ink5.xml" ContentType="application/inkml+xml"/>
  <Override PartName="/ppt/ink/ink6.xml" ContentType="application/inkml+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ink/ink7.xml" ContentType="application/inkml+xml"/>
  <Override PartName="/ppt/notesSlides/notesSlide9.xml" ContentType="application/vnd.openxmlformats-officedocument.presentationml.notesSlide+xml"/>
  <Override PartName="/ppt/ink/ink8.xml" ContentType="application/inkml+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ink/ink9.xml" ContentType="application/inkml+xml"/>
  <Override PartName="/ppt/ink/ink10.xml" ContentType="application/inkml+xml"/>
  <Override PartName="/ppt/ink/ink11.xml" ContentType="application/inkml+xml"/>
  <Override PartName="/ppt/ink/ink12.xml" ContentType="application/inkml+xml"/>
  <Override PartName="/ppt/notesSlides/notesSlide12.xml" ContentType="application/vnd.openxmlformats-officedocument.presentationml.notesSlide+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0"/>
  </p:notesMasterIdLst>
  <p:sldIdLst>
    <p:sldId id="256" r:id="rId2"/>
    <p:sldId id="325" r:id="rId3"/>
    <p:sldId id="326" r:id="rId4"/>
    <p:sldId id="316" r:id="rId5"/>
    <p:sldId id="327" r:id="rId6"/>
    <p:sldId id="271" r:id="rId7"/>
    <p:sldId id="315" r:id="rId8"/>
    <p:sldId id="314" r:id="rId9"/>
    <p:sldId id="313" r:id="rId10"/>
    <p:sldId id="281" r:id="rId11"/>
    <p:sldId id="310" r:id="rId12"/>
    <p:sldId id="328" r:id="rId13"/>
    <p:sldId id="320" r:id="rId14"/>
    <p:sldId id="322" r:id="rId15"/>
    <p:sldId id="323" r:id="rId16"/>
    <p:sldId id="331" r:id="rId17"/>
    <p:sldId id="332" r:id="rId18"/>
    <p:sldId id="333" r:id="rId19"/>
    <p:sldId id="334" r:id="rId20"/>
    <p:sldId id="335" r:id="rId21"/>
    <p:sldId id="336" r:id="rId22"/>
    <p:sldId id="337" r:id="rId23"/>
    <p:sldId id="339" r:id="rId24"/>
    <p:sldId id="358" r:id="rId25"/>
    <p:sldId id="340" r:id="rId26"/>
    <p:sldId id="341" r:id="rId27"/>
    <p:sldId id="342" r:id="rId28"/>
    <p:sldId id="343" r:id="rId29"/>
    <p:sldId id="257" r:id="rId30"/>
    <p:sldId id="259" r:id="rId31"/>
    <p:sldId id="262" r:id="rId32"/>
    <p:sldId id="260" r:id="rId33"/>
    <p:sldId id="261" r:id="rId34"/>
    <p:sldId id="287" r:id="rId35"/>
    <p:sldId id="330" r:id="rId36"/>
    <p:sldId id="345" r:id="rId37"/>
    <p:sldId id="346" r:id="rId38"/>
    <p:sldId id="347" r:id="rId39"/>
    <p:sldId id="348" r:id="rId40"/>
    <p:sldId id="351" r:id="rId41"/>
    <p:sldId id="349" r:id="rId42"/>
    <p:sldId id="350" r:id="rId43"/>
    <p:sldId id="352" r:id="rId44"/>
    <p:sldId id="353" r:id="rId45"/>
    <p:sldId id="355" r:id="rId46"/>
    <p:sldId id="356" r:id="rId47"/>
    <p:sldId id="354" r:id="rId48"/>
    <p:sldId id="357"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E1E"/>
    <a:srgbClr val="2B9BAA"/>
    <a:srgbClr val="006818"/>
    <a:srgbClr val="AA6FFF"/>
    <a:srgbClr val="F5008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109"/>
    <p:restoredTop sz="96137"/>
  </p:normalViewPr>
  <p:slideViewPr>
    <p:cSldViewPr snapToGrid="0">
      <p:cViewPr varScale="1">
        <p:scale>
          <a:sx n="111" d="100"/>
          <a:sy n="111" d="100"/>
        </p:scale>
        <p:origin x="224" y="4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5T16:09:11.590"/>
    </inkml:context>
    <inkml:brush xml:id="br0">
      <inkml:brushProperty name="width" value="0.05" units="cm"/>
      <inkml:brushProperty name="height" value="0.05" units="cm"/>
      <inkml:brushProperty name="color" value="#E71224"/>
    </inkml:brush>
  </inkml:definitions>
  <inkml:trace contextRef="#ctx0" brushRef="#br0">1 1 24575,'0'0'0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03T18:34:19.154"/>
    </inkml:context>
    <inkml:brush xml:id="br0">
      <inkml:brushProperty name="width" value="0.1" units="cm"/>
      <inkml:brushProperty name="height" value="0.1" units="cm"/>
      <inkml:brushProperty name="color" value="#FF0066"/>
    </inkml:brush>
  </inkml:definitions>
  <inkml:trace contextRef="#ctx0" brushRef="#br0">1033 1 24575,'-16'12'0,"-13"15"0,-5-2 0,-11 19 0,6-15 0,-5 9 0,-13-1 0,13-2 0,-12 2 0,26-12 0,0-6 0,6 0 0,1-1 0,6-4 0,3-2 0,2-3 0,4-1 0,0-1 0,-1 1 0,5 0 0,-3 0 0,6 0 0,-6 0 0,6 0 0,-7 0 0,4 0 0,-1 0 0,-2 5 0,2-4 0,-3 3 0,-1 0 0,1-3 0,3 4 0,-2-1 0,2-3 0,-3 3 0,-1 1 0,5-4 0,-4 7 0,3-2 0,-4 7 0,0-3 0,4-1 0,-3 0 0,7-4 0,-7 5 0,3 0 0,0-1 0,-3 1 0,3 0 0,-4-1 0,4-3 0,-3 2 0,7-7 0,-7 4 0,8-6 0,-8 1 0,7 0 0,-6 0 0,6 0 0,-2 0 0,-1 0 0,3 0 0,-2 0 0,-1 4 0,0-3 0,-1 2 0,2-3 0,3 0 0,-4-4 0,3 3 0,-2-2 0,-1 3 0,3-1 0,-6-2 0,6 2 0,-2-3 0,-1 4 0,3 0 0,-6-1 0,3 1 0,0 0 0,-3-1 0,2 1 0,-3 0 0,1-1 0,2 1 0,-2 0 0,3 0 0,0 0 0,-3-1 0,6 1 0,-2 0 0,-1-1 0,3 1 0,-3 0 0,1 0 0,2 0 0,-3-32 0,4 1 0,0-36 0,0-7 0,0 12 0,0-25 0,0 19 0,0-6 0,0-6 0,0 19 0,-10-10 0,3 25 0,-8-3 0,0 12 0,5 4 0,-4 3 0,6 8 0,-1 2 0,1 4 0,1 3 0,2 5 0,2 5 0,3 2 0,0 6 0,0-4 0,0 6 0,0-2 0,0-1 0,0 0 0,4-8 0,-4 3 0,11 1 0,-6 1 0,7 7 0,-3-3 0,0 5 0,0 5 0,0 1 0,6 11 0,-4 1 0,4 0 0,-5 5 0,1-4 0,-1-1 0,-5 5 0,0-11 0,-5 0 0,0-2 0,0-14 0,0 4 0,0-10 0,0 0 0,0 0 0,0 3 0,0-2 0,0 2 0,0-3 0,0 0 0,0 0 0,0 0 0,0 0 0,0 0 0,0 0 0,0 0 0,0 0 0,0 0 0,0-1 0,0 1 0,3-1 0,2 1 0,3 0 0,-4 0 0,3 0 0,-6 0 0,6 0 0,-6 0 0,3 0 0,-1 0 0,-2 0 0,3 0 0,-4 0 0,0 0 0,0 0 0,0 0 0,0 0 0,0 0 0,0 0 0,0 0 0,0-1 0,0 1 0,0 0 0,0 0 0,0-1 0,0-6 0,3 2 0,2-10 0,3-2 0,4-1 0,2-2 0,17-6 0,-5 11 0,11-9 0,-8 15 0,0-4 0,0 5 0,0 0 0,6 0 0,-5 0 0,0 0 0,-2 0 0,-9 0 0,-1 0 0,-1 0 0,-8 0 0,3 0 0,-4 0 0,0 0 0,0 0 0,0 0 0,0 0 0,0 0 0,0 0 0,0 0 0,0 0 0,0 0 0,0 0 0,0 0 0,0 0 0,0 0 0,0 0 0,0 0 0,-4 0 0,-1 0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03T18:34:22.840"/>
    </inkml:context>
    <inkml:brush xml:id="br0">
      <inkml:brushProperty name="width" value="0.1" units="cm"/>
      <inkml:brushProperty name="height" value="0.1" units="cm"/>
      <inkml:brushProperty name="color" value="#FF0066"/>
    </inkml:brush>
  </inkml:definitions>
  <inkml:trace contextRef="#ctx0" brushRef="#br0">1014 1 24575,'-27'0'0,"-6"0"0,7 0 0,-14 0 0,-16 14 0,13-6 0,-18 13 0,26-11 0,10-1 0,-9 1 0,15-1 0,0 0 0,3 0 0,6-1 0,-2-4 0,4 4 0,0-4 0,3 4 0,-2-4 0,3 4 0,-1-4 0,-2 8 0,6-3 0,-7 8 0,7-8 0,-7 8 0,7-4 0,-7 0 0,7 4 0,-6-8 0,6 8 0,-3-4 0,0 5 0,3-1 0,-6 1 0,6 0 0,-7-1 0,7 6 0,-12 9 0,11-1 0,-10 1 0,11-10 0,-7-4 0,3 5 0,-1-9 0,-2 8 0,7-9 0,-3 1 0,0 2 0,3-7 0,-3 4 0,4-5 0,0 0 0,-3 0 0,2 0 0,-3-1 0,4 1 0,-3-4 0,2 3 0,-3-2 0,1 2 0,2 1 0,-6 0 0,7-1 0,-7 1 0,2 0 0,1 0 0,-3 0 0,2-1 0,1 1 0,-3 0 0,6 0 0,-6 0 0,3 0 0,-1 0 0,-3 4 0,4-3 0,-5 8 0,4-8 0,-3 8 0,4-8 0,-1 3 0,-2-4 0,6 0 0,-3 0 0,1-4 0,2 3 0,-3-3 0,1 1 0,2 1 0,-12-24 0,11-3 0,-11-22 0,2 1 0,-16-51 0,2 31 0,-2-33 0,6 46 0,6 13 0,-1 1 0,2 11 0,4-4 0,2 13 0,-2-7 0,6 13 0,-4-3 0,7 4 0,-6 3 0,6 5 0,1 12 0,4-2 0,5 18 0,-1-17 0,-3 18 0,2-14 0,-1 13 0,-1-4 0,3 5 0,-3 0 0,1 0 0,3 6 0,-4-5 0,5 5 0,0-6 0,-1-5 0,-3-1 0,1-5 0,-2-1 0,0 1 0,3-5 0,-4 3 0,1-7 0,-2 2 0,1-6 0,-4 1 0,4-2 0,-4 4 0,3-1 0,-2 1 0,6 0 0,-6-1 0,2 1 0,1-4 0,0-1 0,3-3 0,0 0 0,1 0 0,0 0 0,8 0 0,-2 0 0,7 0 0,-3-4 0,-1 3 0,6-3 0,-4 0 0,9 3 0,-9-3 0,8 4 0,-3 0 0,0 0 0,4 0 0,-4 0 0,5 0 0,6 0 0,-4 0 0,4 0 0,-6 0 0,0 0 0,0 0 0,0 0 0,0 0 0,3 0 0,-12 0 0,0 0 0,-12 0 0,0 0 0,0 0 0,0 0 0,0 0 0,-1 0 0,-3 0 0,0 0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03T18:34:26.598"/>
    </inkml:context>
    <inkml:brush xml:id="br0">
      <inkml:brushProperty name="width" value="0.1" units="cm"/>
      <inkml:brushProperty name="height" value="0.1" units="cm"/>
      <inkml:brushProperty name="color" value="#FF0066"/>
    </inkml:brush>
  </inkml:definitions>
  <inkml:trace contextRef="#ctx0" brushRef="#br0">759 1 24575,'-24'0'0,"-2"0"0,6 0 0,-7 0 0,12 4 0,-7 1 0,4 3 0,0-3 0,0 3 0,0-7 0,5 7 0,-4-8 0,8 8 0,-3-8 0,4 8 0,-1-4 0,1 0 0,4 4 0,-3-4 0,2 0 0,-3 4 0,0-4 0,0 4 0,0 0 0,-1 4 0,1-3 0,-1 8 0,1-4 0,-1 5 0,0 0 0,0-1 0,-4 1 0,-6 12 0,5-13 0,-4 13 0,6-17 0,2 5 0,-3-5 0,4 4 0,-3-8 0,2 8 0,-3-8 0,4 8 0,1-8 0,0 3 0,-1 0 0,1-3 0,-1 8 0,5-8 0,-4 3 0,4-4 0,-1 5 0,-2-1 0,2 6 0,0-6 0,-2 1 0,6-1 0,-6-3 0,6 3 0,-6-4 0,6 0 0,-3 0 0,0 0 0,4 0 0,-8 0 0,7 0 0,-6-3 0,6 2 0,-2-3 0,-1 4 0,3 0 0,-6-4 0,6 3 0,-2-3 0,-1 0 0,3 3 0,-3-3 0,4 3 0,-8 1 0,7 0 0,-11 0 0,11-10 0,-2 0 0,3-9 0,0-2 0,0-4 0,0-1 0,0-9 0,0 8 0,0-15 0,0 9 0,0-10 0,0 0 0,0-2 0,0 1 0,0 1 0,0 6 0,0 0 0,0-1 0,0 6 0,-4 1 0,3 6 0,-7 3 0,7-3 0,-6 8 0,6-3 0,-3 4 0,1 4 0,2 4 0,-2 4 0,3 8 0,0 2 0,0 3 0,4 1 0,-3 5 0,7 6 0,-6 8 0,7 5 0,-3 0 0,0 7 0,-2-5 0,-4 5 0,5-7 0,-4-6 0,4-6 0,-5-7 0,0-5 0,0-5 0,0-1 0,0-4 0,0 0 0,0 0 0,3-7 0,1 2 0,4-10 0,11-1 0,-4-2 0,15-3 0,0 4 0,6-2 0,13 0 0,2 0 0,6 0 0,0-1 0,7 6 0,-5 1 0,6 5 0,-15 0 0,-1 0 0,-12 0 0,-2 0 0,-6 0 0,-10 0 0,3 0 0,-13 0 0,3 0 0,-4 0 0,0 0 0,-3 0 0,-2 0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05T10:20:27.136"/>
    </inkml:context>
    <inkml:brush xml:id="br0">
      <inkml:brushProperty name="width" value="0.1" units="cm"/>
      <inkml:brushProperty name="height" value="0.1" units="cm"/>
      <inkml:brushProperty name="color" value="#FF0066"/>
    </inkml:brush>
  </inkml:definitions>
  <inkml:trace contextRef="#ctx0" brushRef="#br0">1859 5935 24575,'-6'-81'0,"-19"-6"0,-8-6 0,6 21 0,-4-1-359,-2 2 0,-4-6 0,-5-5 359,4 12 0,-4-5 0,-1-3 0,-1 3 0,5 6-1295,-6-7 1,4 7 0,-4-7 1294,4 6 0,-4-7 0,-1-3 0,2 5 0,6 11 0,-11-17 0,6 11 0,9 11 0,-2 1-96,-12-14 0,1 2 96,16 24 0,0 0 0,-14-22 0,-1-1 0,13 17 0,2 2-420,-2-1 1,1 0 419,5-3 0,0-1 0,-5 3 0,1 1 45,-5-39-45,12 44 0,1-2 0,3-9 0,1 0 0,-15-31 0,17 34 0,2 5 2883,-1 4-2883,6 14 1484,4 8-1484,-2 9 1095,8 1-1095,-4 5 484,4 0-484,-4-1 0,3-3 0,-12-13 0,5-8 0,-13-18 0,8 5 0,-10-19 0,5 11 0,-6-7 0,6 11 0,-2 12 0,13 7 0,-6 7 0,12 10 0,0 5 0,5 9 0,0 5 0,4 3 0,-4 0 0,5-3 0,-5 2 0,7 2 0,-1 0 0,16 16 0,7 4 0,10 14 0,5 4 0,8 10 0,3 2 0,9 9 0,1 0 0,-31-30 0,0 1-555,1 0 1,1 1 554,7 4 0,3 2-856,3 4 1,3 0 855,3-2 0,2 1 0,10 8 0,0 1-1132,-5-4 0,1 0 1132,9 6 0,1 0 0,-6 0 0,2-2 0,6-2 0,5 1 0,-9-3 0,5 3 0,-2-3 0,-14-14 0,-2-3 0,2 3 0,13 11 0,2 4 0,-5-7 0,6-4 0,-5-3 0,-5 3 0,-4-4-127,-15-16 0,0-1 127,3 9 0,-2-1 0,28 4 0,-21-6 0,0 0 0,-12-8 0,-2 0 0,45 20 0,-17-10 0,-11-7 0,7 1 867,-3-1-867,-19-6 1551,-4-2-1551,-13-6 2582,-5 0-2582,-6-1 338,-3 0-338,-6-1 0,-2 0 0,-4-7 0,-15-25 0,-9-20 0,-20-36 0,-5 1 0,-5-8 0,16 26 0,-1-2 0,-1-4-915,-10-17 0,-1-6 0,0 0 915,12 22 0,0 0 0,0-1 0,0 0-827,1-3 0,0-1 0,0 0 0,-1-2 827,-4-5 0,-1-1 0,-2-1 0,1-2-630,4 12 0,0-1 1,0-2-1,-1 1 0,1-2 630,-1-3 0,0-2 0,0 0 0,0 0 0,-2 0-623,-2 0 0,-3-1 0,0 1 0,3 1 0,2 3 623,3-3 0,3 3 0,1 1 0,-3-1 0,-5-7 0,-3-1 0,0 1 0,4 6-51,2 0 1,3 4 0,0 2 50,1 2 0,1 0 0,0 2 265,0 0 0,0 1 1,3 5-266,3 4 0,3 2 999,-4-9 0,1 0-999,5 9 0,1 5 4125,-10-20-4125,12 13 2636,4 25-2636,9 4 2076,-2 15-2076,7 1 0,-2 8 0,3 1 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05T10:21:27.435"/>
    </inkml:context>
    <inkml:brush xml:id="br0">
      <inkml:brushProperty name="width" value="0.1" units="cm"/>
      <inkml:brushProperty name="height" value="0.1" units="cm"/>
      <inkml:brushProperty name="color" value="#FF0066"/>
    </inkml:brush>
  </inkml:definitions>
  <inkml:trace contextRef="#ctx0" brushRef="#br0">1 1099 24575,'25'-9'0,"8"-6"0,5-1 0,0-6 0,11 0 0,11-15 0,-2 4 0,1-6 0,-21 12 0,-8 7 0,0 0 0,-5 4 0,4-3 0,-4 4 0,5-5 0,6-1 0,11-13 0,-7 9 0,13-16 0,-6 6 0,2-3 0,6-4 0,19-15 0,-20 16 0,19-16 0,-25 16 0,-7 5 0,5-10 0,-12 12 0,6-6 0,-9 13 0,-4-4 0,-3 11 0,-5 0 0,-5 7 0,3 4 0,-7 4 0,2-3 0,1 7 0,-3-2 0,7 3 0,-3 0 0,0 0 0,8 0 0,1 0 0,3-4 0,0 3 0,-7-4 0,-1 1 0,-4 0 0,-1-2 0,-5-1 0,0 6 0,1-3 0,-1 1 0,-4 2 0,0-3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05T10:20:30.219"/>
    </inkml:context>
    <inkml:brush xml:id="br0">
      <inkml:brushProperty name="width" value="0.1" units="cm"/>
      <inkml:brushProperty name="height" value="0.1" units="cm"/>
      <inkml:brushProperty name="color" value="#FF0066"/>
    </inkml:brush>
  </inkml:definitions>
  <inkml:trace contextRef="#ctx0" brushRef="#br0">1091 53 24575,'-30'0'0,"-1"0"0,1 0 0,0 0 0,0 4 0,-1 2 0,1 9 0,0-4 0,-8 15 0,6-9 0,-14 17 0,11 0 0,-20 17 0,17-8 0,-17 12 0,2 10-6784,15-19 6784,-12 29 0,14-27 0,-1 7 0,-6 5 0,14-13 0,-6 5 0,12-7 0,-5 0 6784,7-7-6784,-1 4 0,1-4 0,-1 6 0,5 0 0,-4-1 0,3 34 0,5-18 0,-3 35 0,15-33 0,-5 6 0,6-8 0,0 0 0,0 1 0,5-1 0,1-7 0,11-1 0,0-7 0,-1-6 0,4-2 0,-9-6 0,4 6 0,-5-4 0,5 4 0,-3 0 0,3 2 0,-5 0 0,1 4 0,4-4 0,2 6 0,14 13 0,-1-8 0,8 4 0,-10-15 0,5 1 0,1-5 0,0 0 0,12 0 0,-7-5 0,9 6 0,-1 1 0,1-1 0,5 1 0,1-6 0,-2-2 0,6-4 0,-13-2 0,13-4 0,-6-7 0,7-6 0,8-5 0,11 0 0,0-11 0,-13-1 0,6-18 0,-15-1 0,-9 3 0,3-4 0,-3 3 0,-1-1 0,-5 0 0,-1-1 0,37-28 0,-34 23 0,11-12 0,-11 6 0,-4 1 0,-3-5 0,-9 12 0,7-11 0,-12 6 0,2-13 0,-2-8 0,-2-9 0,-1-8 0,0-8 0,-6-2 0,0 7 0,0-3 0,-6 6 0,4 6 0,-10 19 0,-1 2 0,5-9 0,-5-13 0,0 30 0,0 10 0,0-4 0,0-1 0,0 0 0,0-7 0,-10-7 0,-4-2 0,-9-6 0,-1-1 0,1 8 0,-6-6 0,5 13 0,-3 0 0,5 2 0,-13-3 0,10 6 0,-9-5 0,13 9 0,-6 3 0,5-4 0,-4 5 0,0 1 0,4-6 0,-4 9 0,6-7 0,0 10 0,1 0 0,-1 2 0,2 8 0,0-2 0,-1 7 0,1-4 0,-1 5 0,1 0 0,-6-1 0,4 1 0,-9-2 0,4 2 0,-5 3 0,0-3 0,5 4 0,-4-5 0,4 0 0,-6 4 0,1-3 0,0 8 0,5-3 0,-4 4 0,9 0 0,-4 0 0,-2 0 0,5 0 0,-1 0 0,5 0 0,3 0 0,-10 0 0,-1 4 0,-7 12 0,-6 8 0,4 9 0,-6 1 0,7-1 0,1-6 0,0 5 0,6-12 0,-4 6 0,10-12 0,1 4 0,6-8 0,4 3 0,0-5 0,1-3 0,7-1 0,-2-4 0,6 0 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05T10:20:32.465"/>
    </inkml:context>
    <inkml:brush xml:id="br0">
      <inkml:brushProperty name="width" value="0.1" units="cm"/>
      <inkml:brushProperty name="height" value="0.1" units="cm"/>
      <inkml:brushProperty name="color" value="#FF0066"/>
    </inkml:brush>
  </inkml:definitions>
  <inkml:trace contextRef="#ctx0" brushRef="#br0">1 1 24575,'0'31'0,"0"-2"0,6 27 0,1 18 0,2-27 0,3 5 0,8 35 0,3 4 0,-4-25 0,2 0-486,8 24 1,0-2 485,-7-28 0,0-4-498,-2-2 1,2 0 497,2 3 0,2 0 0,-1-7 0,0 0 0,1 8 0,0-1 0,2-2 0,0 0 0,-1 8 0,0 1 0,2-5 0,0 1 0,2 2 0,-2 2 0,-2 0 0,-1-1 0,2-4 0,1 0 0,-2 6 0,-1-3 0,-5-16 0,1-1-48,1 6 0,0-1 48,17 23 0,-5 13 0,8-20-180,-12-1 180,-2-24 448,-2 3-448,-6-8 0,-5-5 0,10 13 0,-8-12 0,9 12 986,-5 1-986,6 7 0,11 18 0,7 2-311,9 9 311,-24-36 0,1 1 0,-1 0 0,2 1 0,6 4 0,4 3 0,14 18 0,0-2 0,-17-28 0,0 1 0,15 21 0,-3-4 0,-2-14 29,7 12-29,-16-19 0,-8-11 0,-9-7 0,-10-8 0,-1-5 920,-5 1-920,1-5 170,-1 3-170,0-2 0,0 7 0,1 7 0,6 6 0,1 12 0,10-5 0,-3 11 0,4-4 0,-11-1 0,3-7 0,-8-8 0,2-4 0,-4-5 0,0-2 0,-5-3 0,4-1 0,-4 0 0,1 0 0,2 1 0,-6-1 0,6 0 0,-2 1 0,0-1 0,2 0 0,-2 1 0,3-1 0,0 0 0,-3 0 0,2 1 0,-2 3 0,-1-3 0,4-1 0,-7-4 0,2-4 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05T10:21:30.702"/>
    </inkml:context>
    <inkml:brush xml:id="br0">
      <inkml:brushProperty name="width" value="0.1" units="cm"/>
      <inkml:brushProperty name="height" value="0.1" units="cm"/>
      <inkml:brushProperty name="color" value="#FF0066"/>
    </inkml:brush>
  </inkml:definitions>
  <inkml:trace contextRef="#ctx0" brushRef="#br0">0 77 24575,'54'0'0,"1"0"0,9 1 0,8-2 0,18-6 0,11-3 0,-2 2-2378,-17 6 0,-2 1 1,4-2 2377,-7-4 0,3-3 0,4 1 0,6 2 0,-8 4 0,7 2 0,3 1 0,1 1 0,-4 0 0,-7-1-893,5-2 0,-7-1 1,0 1-1,8 0 893,-4 2 0,9-1 0,3 1 0,-1 0 0,-5 1 0,-10-1 0,15 2 0,-9 1 0,-4 1 138,-6 0 1,-2 2 0,-6 1-139,7 0 0,-5 3-477,3 4 0,-4 1 477,22 7 0,-37-8 0,-1 0 0,36 7 0,-13 3 2206,-17-11-2206,-7 4 4642,-7-6-4642,-9-1 2478,-11 0-2478,-1-4 1916,-1 2-1916,0-7 0,7 8 0,-6-8 0,-1 4 0,1-1 0,-5-3 0,10 4 0,2 0 0,14-4 0,7 4 0,15-5 0,2 5 0,25-3 0,5 10-688,-37-8 1,2 0 687,-4 0 0,-1 0 0,9 3 0,1 0 0,-4-2 0,-1-1 0,1 0 0,-1 0-290,-13 0 1,-1-1 289,6 1 0,-2-1 0,28-2 0,-17 5 0,0 0 0,14-4 0,20 9 0,-59-10 0,9 9 0,-17-4 0,4 4 1333,-6 0-1333,0 0 621,0-4-621,0 3 0,0-8 0,-5 3 0,4-4 0,-4 0 0,5 0 0,0 0 0,21 0 0,-3 0 0,27 0 0,12 0-1130,11 0 1130,-35 3 0,1 1 0,-6-1 0,3 2 0,19 10 0,0 3 0,-21-7 0,-2 3 0,10 7 0,-4 2 0,14 4 0,-10 8 0,-20-12 0,-9 0 0,-15-9 0,-9-6 0,-1 1 1130,-5-1-1130,0-3 0,0-1 0,0-4 0,0 0 0,0 0 0,0 0 0,0-4 0,10 3 0,-3-7 0,14 7 0,-9-7 0,4 7 0,-6-3 0,-4 4 0,-2 0 0,-3 0 0,-1 0 0,-3-4 0,-2 3 0,-3-2 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05T10:21:33.321"/>
    </inkml:context>
    <inkml:brush xml:id="br0">
      <inkml:brushProperty name="width" value="0.1" units="cm"/>
      <inkml:brushProperty name="height" value="0.1" units="cm"/>
      <inkml:brushProperty name="color" value="#FF0066"/>
    </inkml:brush>
  </inkml:definitions>
  <inkml:trace contextRef="#ctx0" brushRef="#br0">0 0 24575,'28'0'0,"44"0"0,-4 0 0,-17 0 0,1 0 0,33 0 0,-24 0 0,7 0 0,-2 2 0,6 0 0,-1 2-482,23 2 1,5 4 481,-23-2 0,9 2 0,-1 1 0,-9 1-765,19 5 1,-3 2 764,-10-3 0,5 1 0,-6-2 0,4-2 0,-4-1 0,-3 4 0,-2-1 0,-13-7 0,-2 0 0,3 3 0,-4-1 0,31-2 0,-37-5 0,-1 0 0,27-3 0,-3 0 0,-24 0 0,-7 0 661,-14 0-661,0 0 1831,-15 0-1831,10 0 0,-13-4 0,11 3 0,1-8 0,5 4 0,6-1 0,9 1 0,7 5 0,8 0 0,-1 0 0,8 0 0,2 0 0,16 0 0,-21 5-216,-10-1 1,1 0 215,14 9 0,-14-6 0,3 0 0,29 6 0,-15-5 0,10-2 0,-21-6 0,16 0 0,18 0 0,-28 0 0,17 0 0,-32 0 0,1 0 0,4-6 0,-4 5 0,22-10 0,-4 9 0,14-4 0,-9 6 0,-14 0 0,11 0 0,-11 0 0,15 0 0,-1 6 0,-7 0 0,6 13 0,-14-6 0,-1 9 0,17-4 0,-27-1 431,20-1-431,-32-5 0,-2-1 0,-5-4 0,5-2 0,-5-4 0,6 0 0,-7 0 0,0-4 0,6-7 0,2-6 0,13-11 0,9 9 0,9-4 0,25 16-1116,4 1 1116,-40 5 0,1 2 0,0-1 0,-2 0-325,34 0 325,-41-1 0,1 2 0,6 6 0,0 3 0,31 5 0,-32 0 0,-3 1 0,-1 2 0,-1-2 0,-13-5 0,-7-1 0,-8-1 1096,-4-3-1096,-1-2 345,-4-4-345,-1 0 0,-5 0 0,0 0 0,0 0 0,-3 0 0,-2 0 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05T10:21:35.681"/>
    </inkml:context>
    <inkml:brush xml:id="br0">
      <inkml:brushProperty name="width" value="0.1" units="cm"/>
      <inkml:brushProperty name="height" value="0.1" units="cm"/>
      <inkml:brushProperty name="color" value="#FF0066"/>
    </inkml:brush>
  </inkml:definitions>
  <inkml:trace contextRef="#ctx0" brushRef="#br0">1575 1 24575,'-64'0'0,"-6"0"0,6 0 0,-2 0 0,-25 0 0,18-1 0,0 2 0,-24 4 0,21 1 0,21 6 0,1 2 0,-5 6 0,13-1 0,0 1 0,-23 12 0,-2 12 0,7 7 0,21-8 0,-15 34 0,24-18-294,7-16 1,1 2 293,-14 40 0,0 2 0,23-40 0,-1 1 0,-3 5 0,2-1 0,2 30 0,0-32 0,2 1 0,6 28 0,-2-22 0,1 1 0,2 26 0,4-33 0,1 1 0,3 44 0,0-33 0,1-4 0,5-1 0,20 5 0,-7-18 0,5 1 0,38 28 0,4-13 0,-26-30 0,3-1 0,-2-2 0,3-1 0,4 2 0,5 1 0,26 12 0,3 0 0,-16-13 0,0 1-1014,20 12 1,-1-1 1013,-19-17 0,-5-2 0,30 19-124,-41-20 1,0-1 123,30 7 0,-1 5 0,-3-7 0,-17-7 0,-7-1 0,-1-11 0,-7-1 0,0-5 0,14 0 0,4 0 520,7 0-520,-9-5 2058,5-7-2058,-10-7 283,11-5-283,-11-5 0,-10 3 0,-1-3 0,1-17 0,-3 14 0,-3-2 0,-8-17 0,4-3 0,-1-6 0,-9 1 0,4 0 0,0-1 0,-9 1 0,8-1 0,-11 8 0,2-6 0,-3 6 0,-4-8 0,0 1 0,0-17 0,-5 5 0,-1-14 0,-6 0-431,0 6 431,0-14 0,0 36 0,0 0 0,-6-37 0,1 38 0,-3 1 0,-6-22 0,-9 8 0,4 2 0,-4 15 0,0 1 0,2 13 0,-7-6 0,0 10 0,0-4 0,-9 10 0,9-2 0,-9 7 0,0-3 0,-1 4 0,-13 0 0,5-1 0,-5 1 431,7 0-431,0 4 0,-7-6 0,11 11 0,-3-6 0,18 13 0,-4 2 0,4 4 0,-12 0 0,-7 0 0,-9 0 0,-6 10 0,-8 10 0,12 5 0,-10 10 0,12-6 0,-6 1 0,6-1 0,9-7 0,7-6 0,12-2 0,6-5 0,6-4 0,8-1 0,2-4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5T16:09:16.775"/>
    </inkml:context>
    <inkml:brush xml:id="br0">
      <inkml:brushProperty name="width" value="0.05" units="cm"/>
      <inkml:brushProperty name="height" value="0.05" units="cm"/>
      <inkml:brushProperty name="color" value="#E71224"/>
    </inkml:brush>
  </inkml:definitions>
  <inkml:trace contextRef="#ctx0" brushRef="#br0">337 1 24575,'-3'3'0,"-4"-2"0,3 2 0,-3 0 0,-1 1 0,1 0 0,0 2 0,3-2 0,-3 1 0,3-2 0,-4 0 0,1 1 0,-1 0 0,1 0 0,2-1 0,-1-2 0,1 2 0,-2 0 0,-1-2 0,0 6 0,1-6 0,-1 6 0,1-4 0,0 5 0,0-1 0,3 0 0,-3 0 0,6 0 0,-6 1 0,7-1 0,-7 1 0,6-1 0,-2 1 0,3 3 0,-4 2 0,3-1 0,-3 4 0,1-7 0,2 6 0,-3-2 0,1-1 0,2 4 0,-2-3 0,-1-1 0,4 4 0,-8-3 0,7 3 0,-6-3 0,6-2 0,-2 1 0,0-4 0,2 8 0,-6-7 0,6 2 0,-6-3 0,7-1 0,-4 1 0,0 3 0,3-2 0,-6 3 0,6-5 0,-5 4 0,5 1 0,-6 0 0,6 4 0,-6-4 0,2 5 0,1-4 0,0 2 0,0-2 0,3 0 0,-6 2 0,6-6 0,-3 6 0,1-6 0,2 7 0,-3-8 0,4 8 0,0-8 0,0 8 0,0-8 0,0 15 0,0-12 0,0 12 0,0-11 0,0 1 0,0 3 0,0-8 0,0 8 0,0-8 0,0 8 0,0-7 0,0 6 0,0-6 0,0 6 0,0-2 0,0 0 0,0 7 0,0-6 0,0 7 0,4-4 0,-3 0 0,6-1 0,-2 13 0,0-9 0,3 8 0,-7-11 0,3-4 0,-1 2 0,-2-2 0,3 0 0,0 2 0,-4-6 0,4 6 0,0-6 0,-4 7 0,4-8 0,-4 8 0,0-8 0,0 4 0,3-5 0,-2 1 0,2-1 0,-3 4 0,0-2 0,3 1 0,-2-2 0,2-1 0,1 0 0,0 1 0,3-1 0,0 0 0,-3 0 0,3 1 0,-3-1 0,4 1 0,-4 0 0,2-1 0,-1 1 0,2-1 0,1 1 0,-4-1 0,3 1 0,-7-1 0,4 1 0,-1-1 0,-2 1 0,6-4 0,-7 2 0,7-2 0,-3 4 0,3-4 0,-2 2 0,1-2 0,-2 4 0,4 0 0,-1-4 0,1 2 0,0-1 0,-1-1 0,1 2 0,-1-5 0,1 6 0,-1-6 0,1 2 0,-4 0 0,3-2 0,-7 5 0,7-5 0,-6 5 0,5-2 0,-5 3 0,2 1 0,1-4 0,-3 2 0,5-1 0,-5 2 0,6 0 0,-3 1 0,0-1 0,2 0 0,-5 1 0,5-4 0,-5 2 0,6-5 0,-6 5 0,2-2 0,-3 3 0,3-3 0,-2 2 0,2-5 0,-3 2 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05T10:21:37.242"/>
    </inkml:context>
    <inkml:brush xml:id="br0">
      <inkml:brushProperty name="width" value="0.1" units="cm"/>
      <inkml:brushProperty name="height" value="0.1" units="cm"/>
      <inkml:brushProperty name="color" value="#FF0066"/>
    </inkml:brush>
  </inkml:definitions>
  <inkml:trace contextRef="#ctx0" brushRef="#br0">0 1 24575,'0'54'0,"0"-2"0,2-3 0,3 4 0,16 41 0,-12-24 0,1 7 0,7-13 0,4 2 0,-4-1 0,-5 17 0,-1 1-971,2-16 1,3 2 0,-3-3 970,-1 5 0,-1-3 0,-3-3 0,0-1 113,3 1 0,0-4-113,2 23 0,-6-29 0,0-1 0,5 21 0,-2-24 0,0 2 0,5 34 0,-2-30 0,1-1 0,7 28 0,-8-32 0,2 0 0,17 33 0,-4 2 0,-9-39 0,2 0 0,-4 0 0,0-1 0,17 33 0,-2 3 0,-2-14 0,-5-7 0,5-4 0,-14-20 0,-1-7 0,-6-12 2168,0-7-2168,-1-3 517,-3-1-517,2 11 0,17 16 0,21 52-1364,-7-28 0,2 3 1364,-4 1 0,1 4 0,-4-10 0,2 4 0,-2-3 0,6 15 0,-2-2 0,5 2 0,-2-1 0,-4-2 0,-1-3 0,-7-18 0,0-3-46,-3-1 1,-2-1 45,17 27 0,-18-26 0,-7-18 0,-6-9 0,-4-10 2714,-2-7-2714,-10-6 105,5-3-105,-9-4 0,10 8 0,-2 0 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05T10:21:39.346"/>
    </inkml:context>
    <inkml:brush xml:id="br0">
      <inkml:brushProperty name="width" value="0.1" units="cm"/>
      <inkml:brushProperty name="height" value="0.1" units="cm"/>
      <inkml:brushProperty name="color" value="#FF0066"/>
    </inkml:brush>
  </inkml:definitions>
  <inkml:trace contextRef="#ctx0" brushRef="#br0">1 640 24575,'38'-20'0,"0"-8"0,20-9 0,-4-4 0,14-4 0,-7 7 0,8-13 0,-14 8 0,-2 5 0,-19 6 0,-4 12 0,-12 6 0,-4-3 0,10-4 0,-8 1 0,10-11 0,-8 12 0,1-5 0,0 6 0,-1-1 0,-4 1 0,4 3 0,-4 2 0,0 4 0,3 4 0,-8 1 0,8 4 0,-7 0 0,7 0 0,-3 0 0,4 0 0,-4 0 0,3 0 0,-3 0 0,5 0 0,-6 0 0,5 0 0,-4 0 0,4 0 0,0 0 0,-4 4 0,3 1 0,-3 4 0,5 0 0,-1 0 0,0 0 0,1 0 0,-1 0 0,4 13 0,-2-1 0,4 12 0,-4-2 0,-4 5 0,4 2 0,-8 5 0,9 8 0,-8-5 0,4 11 0,-1-11 0,-4 4 0,4-6 0,0 0 0,-4 0 0,3-6 0,-4 4 0,-1-10 0,6 23 0,-5-14 0,4 11 0,-4-10 0,0-4 0,0 20 0,0-11 0,2 26 0,5-11 0,1 15 0,7-1 0,-1-7 0,-1-2 0,1 0 0,4-6 0,-3 6 0,2-15 0,-6-7 0,-2-9 0,-4-6 0,2-5 0,-7-1 0,7 0 0,3 2 0,10 24 0,13 9 0,-4 9 0,5 9 0,-8-8 0,3 16 0,-14-21 0,11 17 0,-18-26 0,6 12 0,-4-21 0,-9-3 0,2-18 0,-9-6 0,3-6 0,-7-5 0,3 0 0,-4-3 0,0-2 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05T10:21:41.018"/>
    </inkml:context>
    <inkml:brush xml:id="br0">
      <inkml:brushProperty name="width" value="0.1" units="cm"/>
      <inkml:brushProperty name="height" value="0.1" units="cm"/>
      <inkml:brushProperty name="color" value="#FF0066"/>
    </inkml:brush>
  </inkml:definitions>
  <inkml:trace contextRef="#ctx0" brushRef="#br0">0 0 24575,'0'39'0,"0"12"0,0 26-3277,8 2 0,5 20 0,2 3 2904,0-14 1,2 4-1,1 1 1,1 1 372,-2-15 0,0 1 0,1 0 0,2 2 0,1 1-360,1-3 1,1 3 0,2 1 0,1 0 0,-1-4 0,1-4 359,7 10 0,0-6 0,1-1 0,1 4 0,-3-4 0,1 3 0,1 1 0,0-2 0,-2-5 0,1 1 0,-1-4 0,0-1 0,0 1-220,2 5 0,0 2 1,0-2-1,0-4 220,4 3 0,0-4 0,0 1 0,0 9 0,-1 2 0,-1-6 0,7 9 0,-3-4-230,-5-2 0,-6-5 230,-10-26 0,-2-1 1202,5 8 0,0 1-1202,-3 5 0,-1-4 0,9 18 1880,-13-23 1,-1-1-1881,0 2 5860,6 27-5860,3-2 0,-8-22 1437,7 10-1437,-11-43 952,-4 4-952,3-7 401,-8-3-401,7 4 0,-3-6 0,0 0 0,4 1 0,-4-1 0,4 0 0,0-4 0,-1-1 0,1-5 0,-5 0 0,0 1 0,-1-1 0,-2 0 0,3-3 0,-4-2 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05T10:21:42.405"/>
    </inkml:context>
    <inkml:brush xml:id="br0">
      <inkml:brushProperty name="width" value="0.1" units="cm"/>
      <inkml:brushProperty name="height" value="0.1" units="cm"/>
      <inkml:brushProperty name="color" value="#FF0066"/>
    </inkml:brush>
  </inkml:definitions>
  <inkml:trace contextRef="#ctx0" brushRef="#br0">1 1589 24575,'53'-35'0,"14"-8"0,-23 9 0,5-3-4916,29-17 1,7-3 4761,-24 14 0,2-1 0,6-3 154,6-3 0,8-3 0,1-2 0,-4 3-667,-13 8 0,-2 1 0,-1 0 0,0 1 667,20-12 0,-1 1 0,-5 3 0,11-4 0,-10 7 792,-29 16 0,-2 2-792,8-1 0,-2 1 0,20-11 0,-22 16 3804,-16 8-3804,-6 6 6393,-5 4-6393,-1-2 1180,-1 2-1180,2-8 0,12 2 0,2-14 0,5 8 0,2-11 0,4 1 0,-3-1 0,6-7 0,-7 7 0,-7 1 0,-2 7 0,-12 6 0,-6 1 0,-2 5 0,-8 4 0,0-3 0,-1 7 0,-7-2 0,2 3 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05T10:21:44.708"/>
    </inkml:context>
    <inkml:brush xml:id="br0">
      <inkml:brushProperty name="width" value="0.1" units="cm"/>
      <inkml:brushProperty name="height" value="0.1" units="cm"/>
      <inkml:brushProperty name="color" value="#FF0066"/>
    </inkml:brush>
  </inkml:definitions>
  <inkml:trace contextRef="#ctx0" brushRef="#br0">564 2052 24575,'0'-19'0,"0"3"0,3-2 0,26-12 0,-2-10 0,21-9 0,14-13 0,4-5 0,-30 26 0,1-1-592,10-4 0,7-3 1,-8 3 591,-10 4 0,-4 3 0,30-37-21,-30 35 1,-3 0 20,11-24 0,4-10 0,-13 13 0,1-15 0,-1 8 0,-12 2 0,-2 8 0,-5-1 0,-6 8 1313,-1 1-1313,-5 7 503,0 6-503,0-4 0,0 10 0,-8-4 0,-4 5 0,-12 6 0,-3-6 0,-5 4 0,0 0 0,-1-5 0,-5 3 0,-18-14 0,12 12 0,-17-11 0,1 3 0,10 7 0,-16-5 0,29 20 0,5 6 0,9 6 0,-1 5 0,4 0 0,-9 0 0,4 9 0,-9 28 0,-9 25 0,15-14 0,-2 5 0,-5 8 0,-1 2-927,1 3 1,-1 1 926,-5 7 0,3-2 0,14-19 0,0-1-486,-10 15 0,2-1 486,-4 19 0,11-29 0,0 3 0,-2 6 0,1-1 0,-10 24-226,16-28 1,2-3 225,1 4 0,10 14 0,1-14 0,6 31 0,0-18 0,0-24 0,0 2 0,13 45 0,-3-44 0,3 1 855,7 4 1,3 0-856,0 2 0,0-3 0,18 34 0,-20-36 0,-1 0 0,8 27 267,-11-34 0,0 0-267,9 37 0,-6-9 510,-3-14-510,-5-3 0,-1-15 0,-1-7 0,-4 0 0,8 6 521,-1 4-521,14 7 0,3-1 0,13 1 0,6-3 0,-3 4 0,15-4 0,-10-2 0,-12-18 0,3-1 0,34 25 0,-33-29 0,2-2-431,42 21 431,0-17 0,9-1 0,0-1-893,-1-11 893,-43-2 0,1 1 0,5 1 0,1 0 0,4 0 0,3 1 0,0 3 0,4 2 0,-5-2 0,-5-5 0,-1-1 0,30 12 0,-5-2 0,-13-9 0,-1 4 0,-18-6 0,-15-2 0,-17-1 412,-2-3-412,-17-3 912,-1-3-912,-5-7 0,2 5 0,3-5 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05T10:21:46.676"/>
    </inkml:context>
    <inkml:brush xml:id="br0">
      <inkml:brushProperty name="width" value="0.1" units="cm"/>
      <inkml:brushProperty name="height" value="0.1" units="cm"/>
      <inkml:brushProperty name="color" value="#FF0066"/>
    </inkml:brush>
  </inkml:definitions>
  <inkml:trace contextRef="#ctx0" brushRef="#br0">1634 104 19279,'-8'-5'0,"-39"2"2450,-1 3-2450,-37 0 0,8 0 0,1 0 0,-1 0 0,1-6 0,12 0 0,-3-1 0,8-1 0,0 0-7,-6-2 1,0 1 6,8 1 0,3 1 0,-26-6 530,1 6-530,3 1 1409,24 6-1409,7 0 0,8 0 0,7 0 757,5 8-757,-1 20 163,5 13-163,-5 35 0,0 12 0,11-35 0,1 2 0,2 3 0,2 0 0,-10 33 0,9-35 0,1-2 0,-4 19 0,-1 22 0,10-27 0,5-8 0,0-9 0,0-13 0,0-2 0,0-6 0,14 2 0,9-6 0,25 14 0,13-8 0,4 18 0,10-10 0,-4 4 0,-9-14 0,11 7 0,-11-6 0,14 1 0,1-6 0,-8-3 0,-3-9 0,-6-3 0,7-5 0,-6-6 0,6 0 0,-8 0 0,0 0 0,1 0 0,-8-5 0,-1-1 0,-7-5 0,-7 0 0,19 0 0,-26 6 0,18 0 0,-23 5 0,11 0 0,-4 0 0,4 0 0,7 0 0,-3 10 0,19 15 0,-11 11 0,8 21 0,-12 5-786,9 20 786,-12 6 0,-19-35 0,0 1 0,-1 0 0,-2 0 0,4 37 0,-9-40 0,-1-2 0,-1 22 0,-7-11 0,-2-1 0,3 12 0,-6 21 0,0-48 0,0-6 0,-9-2 0,-2-11 0,-15 5 786,1-9-786,-13 5 0,1-5 0,-7 1 0,-15-4 0,5-2 0,-21-9 0,6-1 0,7-6 0,-3 0 0,12 0 0,7-9 0,2-3 0,14-3 0,6-3 0,5 8 0,10-2 0,6 4 0,3 0 0,0 0 0,0 4 0,0 0 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05T10:21:48.285"/>
    </inkml:context>
    <inkml:brush xml:id="br0">
      <inkml:brushProperty name="width" value="0.1" units="cm"/>
      <inkml:brushProperty name="height" value="0.1" units="cm"/>
      <inkml:brushProperty name="color" value="#FF0066"/>
    </inkml:brush>
  </inkml:definitions>
  <inkml:trace contextRef="#ctx0" brushRef="#br0">1 1 24575,'0'36'0,"0"9"0,0 7 0,0 43 0,9-7 0,3 12 0,-4-19 0,0 4 0,1 2-2387,4 9 1,2 3 0,0 0 2386,-3-22 0,0 0 0,1 0 0,0-1 0,3 17 0,1 0 0,1 1 0,-1-18 0,1 2 0,0 1 0,2 1-611,1 6 0,1 1 1,0 0-1,0 2 611,1 2 0,-1 1 0,1 0 0,1 1 0,-3-16 0,1 0 0,0 0 0,1 0 0,-1 0 0,1 2 0,0-1 0,0 1 0,1 0 0,-1-2 0,6 18 0,-1-1 0,1-2 0,-1-3 0,-3-14 0,-1-3 0,0-2 0,0 3 0,1 5 0,1 2 0,-1-1 0,-1-5 0,1 1 0,0-5 0,1 3-125,3 18 1,2 3-1,-1-3 125,-2-15 0,0-3 0,-2 0-486,-4-1 0,-1 1 0,0-3 486,9 27 0,-1-4 471,-4-9 0,0-1-471,0 4 0,0-1 0,-2-15 0,0-1 995,1 0 0,-2 0-995,-2-1 0,0-1 0,4-4 0,2 1 0,-3 4 0,2 1 0,5 5 0,3 0 0,3-3 0,-1 1 0,-1 9 0,-1-3 0,-3-23 0,0-2 0,0 13 0,-1-3 0,10 10 2552,7 12-2552,-16-26 0,-3-15 2342,-11-19-2342,-2-3 2075,-6-14-2075,1 0 383,-1-5 0,-3-4 0,-2 0 1</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05T10:21:49.895"/>
    </inkml:context>
    <inkml:brush xml:id="br0">
      <inkml:brushProperty name="width" value="0.1" units="cm"/>
      <inkml:brushProperty name="height" value="0.1" units="cm"/>
      <inkml:brushProperty name="color" value="#FF0066"/>
    </inkml:brush>
  </inkml:definitions>
  <inkml:trace contextRef="#ctx0" brushRef="#br0">1 566 16519,'21'-4'0,"20"-6"3527,18 3-3527,26-12 0,-4-2 0,7-2-2906,1 0 0,6-1 2906,-12 5 0,6-1 0,0 0 0,4 0 0,1 0 0,-4 3 469,-19 5 0,-3 3 1,10-1-470,-4 2 0,12-1 0,6 0 0,0 1 0,-7 0 0,-12 2-254,-2 2 1,-10 0 0,8 1 253,9-1 0,12 0 0,4-1 0,-8 2 0,-16 1 0,-6 2 0,-9 0-138,1 0 1,0 0 137,-2 0 0,-4 0 5207,12 0-5207,-4 0 735,-20 0-735,-2 0 3504,0-5-3504,-3-11 522,5-7-522,-5-10 0,-7 6 0,4 2 0,-10 6 0,4 0 0,-10 5 0,3 5 0,-8 1 0,4 7 0,-5-3 0,-3 1 0,-2 2 0,-3-2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5T14:25:44.809"/>
    </inkml:context>
    <inkml:brush xml:id="br0">
      <inkml:brushProperty name="width" value="0.035" units="cm"/>
      <inkml:brushProperty name="height" value="0.035" units="cm"/>
      <inkml:brushProperty name="color" value="#F6630D"/>
    </inkml:brush>
  </inkml:definitions>
  <inkml:trace contextRef="#ctx0" brushRef="#br0">179 0 24575,'0'23'0,"0"2"0,12 14 0,-5-8 0,19 32 0,-15-29 0,10 30 0,-11-34 0,3 5 0,-8-9 0,3-3 0,-7-1 0,3 4 0,0-8 0,-4 4 0,4-6 0,-4 1 0,4 0 0,-3-1 0,2-3 0,-3 3 0,4-4 0,-3 1 0,3 2 0,-4-6 0,3 3 0,-2-5 0,2 1 0,1-1 0,-4 1 0,4-1 0,-4 1 0,3-4 0,1-1 0,0 0 0,2-2 0,-5 5 0,2-8 0,-3-14 0,0-45 0,5 6 0,5-23 0,6 32 0,-1 6 0,3 6 0,-8 5 0,3 8 0,-5 8 0,0 5 0,-4 1 0,3 6 0,-6 1 0,2 4 0,-3 3 0,0 1 0,0 7 0,0-2 0,-4 24 0,-2-6 0,-3 10 0,-1-3 0,0 3 0,0 0 0,0 5 0,0-11 0,0-2 0,-3-6 0,7-4 0,-6-2 0,7-4 0,-3-5 0,4 0 0,-3-5 0,3-3 0,-3 0 0,3-10 0,-3 1 0,6-14 0,-10 5 0,-16-38 0,0 22 0,-10-23 0,8 23 0,5 6 0,-4 1 0,5 5 0,-3 4 0,8 2 0,0 3 0,2 1 0,8 0 0,-4 3 0,5 2 0,2 3 0,2 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5T14:25:48.599"/>
    </inkml:context>
    <inkml:brush xml:id="br0">
      <inkml:brushProperty name="width" value="0.035" units="cm"/>
      <inkml:brushProperty name="height" value="0.035" units="cm"/>
      <inkml:brushProperty name="color" value="#F6630D"/>
    </inkml:brush>
  </inkml:definitions>
  <inkml:trace contextRef="#ctx0" brushRef="#br0">402 1 24575,'-8'27'0,"-7"18"0,-5-8 0,1 10 0,4-9 0,2-9 0,-2 21 0,1-18 0,0 13 0,5-17 0,-1-1 0,1 0 0,-3-4 0,2 3 0,-3-8 0,4 8 0,1-8 0,-5 4 0,4-6 0,-3 1 0,4-5 0,3 0 0,-2 0 0,6-4 0,-6 4 0,6-5 0,-3 1 0,1-1 0,2 1 0,-2-1 0,3-6 0,0-5 0,-4-13 0,-10-30 0,3 14 0,-6-19 0,3 24 0,8 1 0,-6 4 0,7-3 0,-3 12 0,3-6 0,-2 11 0,6-3 0,-2 5 0,3 0 0,0-1 0,0 1 0,0 0 0,0 0 0,0-3 0,0 1 0,0-2 0,0 0 0,0 2 0,0-3 0,0 5 0,0-1 0,-3 4 0,2-3 0,-3 12 0,4 1 0,0 5 0,0 9 0,0-6 0,0 20 0,0-10 0,5 11 0,-4-8 0,3 1 0,0-1 0,-3-4 0,6-2 0,-2-4 0,0-5 0,2 0 0,-6-4 0,5-1 0,-5 1 0,2-1 0,1-3 0,-3 3 0,5-6 0,-2 5 0,3-2 0,0 7 0,1 2 0,0-1 0,1 7 0,-2-9 0,-2 4 0,1-9 0,-2-2 0,3-3 0,1-3 0,-1-2 0,5-3 0,8-3 0,3 1 0,13-3 0,-7-1 0,9 3 0,3-7 0,1-4 0,11-1 0,-9-8 0,4 4 0,-6 0 0,-6 2 0,-4 6 0,-9 1 0,-2 4 0,-8 3 0,-1 3 0,-5 0 0,1 4 0,-1 0 0,-3 4 0,-1 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5T14:26:01.664"/>
    </inkml:context>
    <inkml:brush xml:id="br0">
      <inkml:brushProperty name="width" value="0.035" units="cm"/>
      <inkml:brushProperty name="height" value="0.035" units="cm"/>
      <inkml:brushProperty name="color" value="#F6630D"/>
    </inkml:brush>
  </inkml:definitions>
  <inkml:trace contextRef="#ctx0" brushRef="#br0">378 0 24575,'-4'15'0,"-5"1"0,-11 15 0,5-11 0,-8 8 0,13-12 0,-10 21 0,9-9 0,-6 19 0,8-20 0,-1 0 0,1 1 0,4-1 0,-3 0 0,3 1 0,0-1 0,-3-4 0,7 3 0,-6-12 0,6 6 0,-6-7 0,6-1 0,-3 0 0,1-5 0,2 1 0,-3 0 0,4-1 0,-3 1 0,2-1 0,-5 0 0,5 1 0,-6-4 0,6 2 0,-5-5 0,5 5 0,-5-5 0,5 5 0,-2-2 0,-1 0 0,4 2 0,-4-2 0,1 0 0,-1 0 0,-3-10 0,0-11 0,-2-11 0,0-3 0,-1-8 0,0-1 0,0-2 0,0 2 0,0 1 0,1 10 0,3 1 0,-1 6 0,6 10 0,-3 0 0,4 5 0,0 5 0,0 11 0,0 4 0,4 12 0,1-3 0,8 18 0,2-4 0,-1 5 0,0-9 0,-5-4 0,1-1 0,-5 1 0,-1-6 0,-4 0 0,3-6 0,-2-3 0,3-2 0,-4-3 0,0-1 0,0 1 0,0 0 0,0-1 0,0 1 0,0-1 0,0 4 0,0-3 0,0 3 0,3-7 0,-2 2 0,5-2 0,-5 3 0,2 4 0,-3-3 0,3-1 0,1-4 0,3-3 0,0 0 0,3-6 0,-2 1 0,7-7 0,-2 1 0,8 1 0,2-7 0,4 3 0,6-5 0,1 4 0,6-4 0,-6 8 0,5-7 0,-10 7 0,3-3 0,-4 1 0,-6 3 0,0-3 0,-9 1 0,3 3 0,-4-11 0,1 11 0,-2-6 0,-7 7 0,3 0 0,-6 1 0,2-1 0,-3 1 0,0 2 0,0 2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5T16:10:31.107"/>
    </inkml:context>
    <inkml:brush xml:id="br0">
      <inkml:brushProperty name="width" value="0.05" units="cm"/>
      <inkml:brushProperty name="height" value="0.05" units="cm"/>
      <inkml:brushProperty name="color" value="#F6630D"/>
    </inkml:brush>
  </inkml:definitions>
  <inkml:trace contextRef="#ctx0" brushRef="#br0">1089 441 24575,'-27'-4'0,"-12"-2"0,7-12 0,-9-4 0,7-3 0,4 1 0,-5-6 0,-19-17 0,16 6 0,-25-21 0,32 34 0,-1-7 0,11 21 0,4-2 0,4 7 0,-3 1 0,8 1 0,-8 7 0,3-8 0,1 7 0,-4-6 0,7 6 0,-7-7 0,8 8 0,-8-4 0,7 0 0,-6 4 0,6-4 0,-3 1 0,5 2 0,-1-2 0,0 3 0,1 0 0,-4 0 0,2 0 0,-2 0 0,4 0 0,-1 0 0,-3 3 0,1 10 0,-6 6 0,1 14 0,-5 1 0,-5 8 0,3 4 0,-9-2 0,9-3 0,-9 1 0,11-13 0,-3 0 0,4-3 0,2-11 0,4 5 0,1-11 0,4 3 0,4-5 0,-3 1 0,6-1 0,-2 1 0,3 3 0,0 2 0,0 8 0,0 2 0,0 4 0,0 6 0,0 1 0,0 1 0,4-2 0,-3-6 0,7 0 0,1 8 0,0-10 0,0 3 0,-1-6 0,-4-4 0,5 8 0,0-8 0,4 8 0,1-4 0,4 6 0,0-6 0,5 6 0,-4-5 0,8 1 0,-2 4 0,2-9 0,2 4 0,-7-5 0,4 0 0,-8-1 0,4 0 0,-1 1 0,5 7 0,-2-1 0,-3 2 0,-4-4 0,-8-5 0,7-1 0,-3-3 0,0 3 0,2-3 0,-2 0 0,4 3 0,0-7 0,4 3 0,-3 0 0,8-2 0,-8 2 0,8 1 0,-3-3 0,-1 3 0,0-4 0,2 3 0,-6-3 0,2 3 0,-4-8 0,-3 0 0,-1-4 0,9 0 0,-8 0 0,9 0 0,-1 0 0,-3 0 0,8 0 0,-8 0 0,8 0 0,-3 0 0,-1 0 0,5 0 0,-10 0 0,5 0 0,-5 0 0,-5 0 0,4-4 0,-4-8 0,5-2 0,-4-11 0,0-9 0,-3-9 0,1-17 0,-1 10 0,2-16 0,-7 16 0,5-10 0,-9 6 0,4 6 0,-1 7 0,-3 8 0,3 11 0,-4 0 0,0 5 0,0 0 0,0 5 0,0-4 0,0 0 0,0-2 0,0-2 0,-4-1 0,-4 3 0,-2-4 0,-6 5 0,2-4 0,-3-2 0,-6 0 0,8-4 0,-12 3 0,8-12 0,-5 11 0,7-4 0,1 12 0,7 0 0,-7 0 0,7 5 0,-3 0 0,4 4 0,1 1 0,-5 3 0,3-3 0,-6 2 0,6 1 0,-7-4 0,3 7 0,-3-6 0,-1 2 0,-5-4 0,4 1 0,-8-5 0,3 3 0,-4-8 0,4 5 0,2-1 0,4-2 0,4 7 0,2-2 0,3 6 0,4-2 0,-3 7 0,6-4 0,-2 4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5T14:27:20.225"/>
    </inkml:context>
    <inkml:brush xml:id="br0">
      <inkml:brushProperty name="width" value="0.035" units="cm"/>
      <inkml:brushProperty name="height" value="0.035" units="cm"/>
      <inkml:brushProperty name="color" value="#F6630D"/>
    </inkml:brush>
  </inkml:definitions>
  <inkml:trace contextRef="#ctx0" brushRef="#br0">0 0 24575,'0'0'0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5T14:38:40.712"/>
    </inkml:context>
    <inkml:brush xml:id="br0">
      <inkml:brushProperty name="width" value="0.05" units="cm"/>
      <inkml:brushProperty name="height" value="0.05" units="cm"/>
      <inkml:brushProperty name="color" value="#CC0066"/>
    </inkml:brush>
  </inkml:definitions>
  <inkml:trace contextRef="#ctx0" brushRef="#br0">1 1 24575,'12'18'0,"7"-1"0,26 43 0,-4-23 0,17 24 0,-15-23 0,0 5 0,0 0 0,0 1 0,2 5 0,-7-4 0,6 5 0,-11-7 0,4 5 0,-11-11 0,5 9 0,-11-11 0,5 1 0,-10 2 0,3-9 0,-8 4 0,3-6 0,-4 0 0,1 1 0,-1-1 0,0 6 0,1 1 0,-5 6 0,4 6 0,-3-5 0,0 5 0,3 1 0,-3-6 0,0 5 0,-2-6 0,0 0 0,-3-1 0,8-4 0,-8-3 0,3-4 0,-4-1 0,0 1 0,0-6 0,0 4 0,0-3 0,0 4 0,0 6 0,0 2 0,0-1 0,0 4 0,0-9 0,0 9 0,0-9 0,-4 4 0,-1-6 0,0 1 0,-3-6 0,3 5 0,0-10 0,-3 10 0,3-10 0,-4 10 0,4-10 0,-3 5 0,3-1 0,-3-3 0,-1 4 0,-3 2 0,-1-6 0,-1 6 0,2-7 0,0-1 0,3 1 0,-7-4 0,3 3 0,-4-3 0,4 3 0,-3 1 0,3-4 0,-4 3 0,1-3 0,-1 3 0,-1 6 0,1-4 0,-5 4 0,4-5 0,-3 0 0,0 7 0,3-9 0,2 8 0,0-14 0,7 3 0,-3-4 0,4-1 0,-3 1 0,2 0 0,-3 0 0,-7 3 0,9-6 0,-13 6 0,10-10 0,-4 7 0,0-4 0,1 5 0,3-5 0,-3 4 0,3-4 0,-3 5 0,3-1 0,-3 0 0,8 0 0,-4-1 0,4 5 0,0-3 0,0 2 0,0-3 0,4-1 0,-3-3 0,3 3 0,-3-6 0,3-1 0,1-1 0,3-2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03T18:34:15.437"/>
    </inkml:context>
    <inkml:brush xml:id="br0">
      <inkml:brushProperty name="width" value="0.1" units="cm"/>
      <inkml:brushProperty name="height" value="0.1" units="cm"/>
      <inkml:brushProperty name="color" value="#FF0066"/>
    </inkml:brush>
  </inkml:definitions>
  <inkml:trace contextRef="#ctx0" brushRef="#br0">1468 0 24575,'-28'0'0,"-22"0"0,21 0 0,-19 0 0,13 0 0,-1 0 0,-6 5 0,5 5 0,2 1 0,6 7 0,0-7 0,5 6 0,1-7 0,5 7 0,0-7 0,0 3 0,5 0 0,0-4 0,5 3 0,-1-4 0,1 0 0,0 0 0,0-3 0,0-2 0,1 1 0,-1-4 0,0 4 0,0-1 0,-1-2 0,-3 7 0,3-7 0,-4 6 0,5-3 0,-4 5 0,3-1 0,-4-3 0,5 2 0,0-3 0,0 4 0,0 0 0,0 0 0,3 0 0,-6 5 0,5-4 0,-6 3 0,-1 0 0,4 2 0,-8-1 0,3 4 0,-4-7 0,1 6 0,-1-6 0,0 7 0,0-7 0,0 2 0,1-3 0,3 0 0,-2 0 0,2-1 0,1 0 0,-4 1 0,3 0 0,1-1 0,-4 1 0,0 7 0,2-1 0,-6 3 0,11-2 0,-2-6 0,3 6 0,-4-2 0,4-1 0,-4 4 0,5-8 0,-1 7 0,0-2 0,1-1 0,-1 4 0,1-8 0,3 3 0,-2-4 0,2 4 0,-4-3 0,1 3 0,-4 0 0,3-3 0,-2 2 0,2 2 0,1-4 0,3 3 0,-3 0 0,4-3 0,-5 8 0,1-8 0,-1 8 0,4-8 0,-3 7 0,4-7 0,-5 8 0,4-4 0,-2 1 0,2 2 0,-3-7 0,3 8 0,-2-8 0,2 3 0,-3 0 0,0-7 0,4-1 0,0-13 0,4-4 0,0-10 0,0-7 0,0-20 0,0-8 0,0-4 0,0-12 0,0 8 0,0 1 0,0 6 0,0-8 0,0 3 0,0 13 0,0 8 0,0 8 0,0 11 0,0 1 0,0 9 0,0 2 0,4 8 0,0 0 0,0 8 0,3 0 0,-7 4 0,8 4 0,-8-4 0,4 4 0,-4-4 0,0 0 0,0 0 0,0 4 0,0 1 0,0 10 0,0 1 0,0 5 0,0 6 0,0 1 0,0 13 0,0-5 0,0 12 0,0-13 0,0 6 0,0-12 0,0 3 0,0-9 0,0-1 0,0-8 0,0-4 0,0-4 0,0 2 0,0-7 0,0 3 0,0-4 0,0 0 0,0 0 0,0 0 0,0 5 0,0-4 0,0 7 0,0-7 0,0 8 0,0-4 0,0 1 0,0 2 0,-4-7 0,4 8 0,-4-8 0,4 8 0,-4-8 0,3 11 0,-6-6 0,6 7 0,-7-3 0,7-5 0,-7 4 0,7-8 0,-3 8 0,0-8 0,3 3 0,-2-4 0,3 0 0,3-4 0,1-1 0,4-3 0,0 0 0,0-3 0,0-2 0,8-11 0,-2 2 0,20-16 0,-8 9 0,30-16 0,-17 19 0,16-6 0,-6 13 0,-5 1 0,5 3 0,-7 3 0,0 4 0,1 0 0,-7 0 0,-1 0 0,-6 0 0,-5 0 0,-6 0 0,-1 0 0,-8 0 0,3 0 0,-4 0 0,-3 0 0,-2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9E0D59-8416-8F4B-BFC1-1594574582D4}" type="datetimeFigureOut">
              <a:rPr lang="en-US" smtClean="0"/>
              <a:t>2/5/24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17248C-ABB3-E240-81E8-C5325B182F75}" type="slidenum">
              <a:rPr lang="en-US" smtClean="0"/>
              <a:t>‹#›</a:t>
            </a:fld>
            <a:endParaRPr lang="en-US"/>
          </a:p>
        </p:txBody>
      </p:sp>
    </p:spTree>
    <p:extLst>
      <p:ext uri="{BB962C8B-B14F-4D97-AF65-F5344CB8AC3E}">
        <p14:creationId xmlns:p14="http://schemas.microsoft.com/office/powerpoint/2010/main" val="33500322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DC3E91EE-6465-F8DC-2461-BCE1061B322A}"/>
              </a:ext>
            </a:extLst>
          </p:cNvPr>
          <p:cNvSpPr>
            <a:spLocks noGrp="1" noRot="1" noChangeAspect="1" noChangeArrowheads="1" noTextEdit="1"/>
          </p:cNvSpPr>
          <p:nvPr>
            <p:ph type="sldImg"/>
          </p:nvPr>
        </p:nvSpPr>
        <p:spPr>
          <a:ln/>
        </p:spPr>
      </p:sp>
      <p:sp>
        <p:nvSpPr>
          <p:cNvPr id="36867" name="Rectangle 3">
            <a:extLst>
              <a:ext uri="{FF2B5EF4-FFF2-40B4-BE49-F238E27FC236}">
                <a16:creationId xmlns:a16="http://schemas.microsoft.com/office/drawing/2014/main" id="{B7D00409-5701-31F1-349D-2C598641F52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Calibri" panose="020F0502020204030204" pitchFamily="34" charset="0"/>
              <a:ea typeface="ＭＳ Ｐゴシック" panose="020B0600070205080204"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C8FBBF54-BF06-D4CD-B812-D37303242126}"/>
              </a:ext>
            </a:extLst>
          </p:cNvPr>
          <p:cNvSpPr>
            <a:spLocks noGrp="1" noRot="1" noChangeAspect="1" noChangeArrowheads="1" noTextEdit="1"/>
          </p:cNvSpPr>
          <p:nvPr>
            <p:ph type="sldImg"/>
          </p:nvPr>
        </p:nvSpPr>
        <p:spPr>
          <a:ln/>
        </p:spPr>
      </p:sp>
      <p:sp>
        <p:nvSpPr>
          <p:cNvPr id="81923" name="Rectangle 3">
            <a:extLst>
              <a:ext uri="{FF2B5EF4-FFF2-40B4-BE49-F238E27FC236}">
                <a16:creationId xmlns:a16="http://schemas.microsoft.com/office/drawing/2014/main" id="{23B95440-4C1F-CE4B-921F-C32C4106EE1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Calibri" panose="020F0502020204030204" pitchFamily="34" charset="0"/>
              <a:ea typeface="ＭＳ Ｐゴシック" panose="020B0600070205080204"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79C71D27-8EDB-7BDF-0255-6FBD0A1CB499}"/>
              </a:ext>
            </a:extLst>
          </p:cNvPr>
          <p:cNvSpPr>
            <a:spLocks noGrp="1" noRot="1" noChangeAspect="1" noChangeArrowheads="1" noTextEdit="1"/>
          </p:cNvSpPr>
          <p:nvPr>
            <p:ph type="sldImg"/>
          </p:nvPr>
        </p:nvSpPr>
        <p:spPr>
          <a:ln/>
        </p:spPr>
      </p:sp>
      <p:sp>
        <p:nvSpPr>
          <p:cNvPr id="83971" name="Rectangle 3">
            <a:extLst>
              <a:ext uri="{FF2B5EF4-FFF2-40B4-BE49-F238E27FC236}">
                <a16:creationId xmlns:a16="http://schemas.microsoft.com/office/drawing/2014/main" id="{4704DE92-D079-459C-5F04-485B1AC1C4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Calibri" panose="020F0502020204030204" pitchFamily="34" charset="0"/>
              <a:ea typeface="ＭＳ Ｐゴシック" panose="020B0600070205080204"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EB802E70-BDE6-3584-22A7-D9B7E9D4152C}"/>
              </a:ext>
            </a:extLst>
          </p:cNvPr>
          <p:cNvSpPr>
            <a:spLocks noGrp="1" noRot="1" noChangeAspect="1" noChangeArrowheads="1" noTextEdit="1"/>
          </p:cNvSpPr>
          <p:nvPr>
            <p:ph type="sldImg"/>
          </p:nvPr>
        </p:nvSpPr>
        <p:spPr>
          <a:ln/>
        </p:spPr>
      </p:sp>
      <p:sp>
        <p:nvSpPr>
          <p:cNvPr id="90115" name="Rectangle 3">
            <a:extLst>
              <a:ext uri="{FF2B5EF4-FFF2-40B4-BE49-F238E27FC236}">
                <a16:creationId xmlns:a16="http://schemas.microsoft.com/office/drawing/2014/main" id="{62173F96-EF9B-A233-4E2E-CE8359A211F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Calibri" panose="020F0502020204030204" pitchFamily="34" charset="0"/>
              <a:ea typeface="ＭＳ Ｐゴシック"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6377A1CB-D9D8-B4DC-30B4-88AB5C13560C}"/>
              </a:ext>
            </a:extLst>
          </p:cNvPr>
          <p:cNvSpPr>
            <a:spLocks noGrp="1" noRot="1" noChangeAspect="1" noChangeArrowheads="1" noTextEdit="1"/>
          </p:cNvSpPr>
          <p:nvPr>
            <p:ph type="sldImg"/>
          </p:nvPr>
        </p:nvSpPr>
        <p:spPr>
          <a:ln/>
        </p:spPr>
      </p:sp>
      <p:sp>
        <p:nvSpPr>
          <p:cNvPr id="38915" name="Rectangle 3">
            <a:extLst>
              <a:ext uri="{FF2B5EF4-FFF2-40B4-BE49-F238E27FC236}">
                <a16:creationId xmlns:a16="http://schemas.microsoft.com/office/drawing/2014/main" id="{F71C2381-9FB3-13A8-BA11-86A2105ABB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Calibri" panose="020F0502020204030204" pitchFamily="34" charset="0"/>
              <a:ea typeface="ＭＳ Ｐゴシック" panose="020B0600070205080204"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DA069C83-7286-8D6C-E0AD-D296825D5DE5}"/>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75478F3B-1961-CD26-C2A7-9065EE7CB9E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Calibri" panose="020F0502020204030204" pitchFamily="34" charset="0"/>
              <a:ea typeface="ＭＳ Ｐゴシック" panose="020B0600070205080204"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F6C306D9-9ACA-A2DF-106D-833A29455B32}"/>
              </a:ext>
            </a:extLst>
          </p:cNvPr>
          <p:cNvSpPr>
            <a:spLocks noGrp="1" noRot="1" noChangeAspect="1" noChangeArrowheads="1" noTextEdit="1"/>
          </p:cNvSpPr>
          <p:nvPr>
            <p:ph type="sldImg"/>
          </p:nvPr>
        </p:nvSpPr>
        <p:spPr>
          <a:ln/>
        </p:spPr>
      </p:sp>
      <p:sp>
        <p:nvSpPr>
          <p:cNvPr id="47107" name="Rectangle 3">
            <a:extLst>
              <a:ext uri="{FF2B5EF4-FFF2-40B4-BE49-F238E27FC236}">
                <a16:creationId xmlns:a16="http://schemas.microsoft.com/office/drawing/2014/main" id="{1D907D3F-271D-64FB-4367-51B1CAE2FE7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Calibri" panose="020F0502020204030204" pitchFamily="34" charset="0"/>
              <a:ea typeface="ＭＳ Ｐゴシック" panose="020B0600070205080204"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15B6AD8F-BA5B-882C-6382-4F07E85232BD}"/>
              </a:ext>
            </a:extLst>
          </p:cNvPr>
          <p:cNvSpPr>
            <a:spLocks noGrp="1" noRot="1" noChangeAspect="1" noChangeArrowheads="1" noTextEdit="1"/>
          </p:cNvSpPr>
          <p:nvPr>
            <p:ph type="sldImg"/>
          </p:nvPr>
        </p:nvSpPr>
        <p:spPr>
          <a:ln/>
        </p:spPr>
      </p:sp>
      <p:sp>
        <p:nvSpPr>
          <p:cNvPr id="51203" name="Rectangle 3">
            <a:extLst>
              <a:ext uri="{FF2B5EF4-FFF2-40B4-BE49-F238E27FC236}">
                <a16:creationId xmlns:a16="http://schemas.microsoft.com/office/drawing/2014/main" id="{C35906D1-40B4-A975-9600-A2666B38F10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Calibri" panose="020F0502020204030204" pitchFamily="34" charset="0"/>
              <a:ea typeface="ＭＳ Ｐゴシック" panose="020B0600070205080204"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9010305D-3D4A-16D6-C775-F34D30895A52}"/>
              </a:ext>
            </a:extLst>
          </p:cNvPr>
          <p:cNvSpPr>
            <a:spLocks noGrp="1" noRot="1" noChangeAspect="1" noChangeArrowheads="1" noTextEdit="1"/>
          </p:cNvSpPr>
          <p:nvPr>
            <p:ph type="sldImg"/>
          </p:nvPr>
        </p:nvSpPr>
        <p:spPr>
          <a:ln/>
        </p:spPr>
      </p:sp>
      <p:sp>
        <p:nvSpPr>
          <p:cNvPr id="57347" name="Rectangle 3">
            <a:extLst>
              <a:ext uri="{FF2B5EF4-FFF2-40B4-BE49-F238E27FC236}">
                <a16:creationId xmlns:a16="http://schemas.microsoft.com/office/drawing/2014/main" id="{956691A8-3DC7-A1CE-C484-CFD5D21EBD0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Calibri" panose="020F0502020204030204" pitchFamily="34" charset="0"/>
              <a:ea typeface="ＭＳ Ｐゴシック" panose="020B0600070205080204"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3CF1F987-6242-5C4F-23EC-E965FBF3147A}"/>
              </a:ext>
            </a:extLst>
          </p:cNvPr>
          <p:cNvSpPr>
            <a:spLocks noGrp="1" noRot="1" noChangeAspect="1" noChangeArrowheads="1" noTextEdit="1"/>
          </p:cNvSpPr>
          <p:nvPr>
            <p:ph type="sldImg"/>
          </p:nvPr>
        </p:nvSpPr>
        <p:spPr>
          <a:ln/>
        </p:spPr>
      </p:sp>
      <p:sp>
        <p:nvSpPr>
          <p:cNvPr id="63491" name="Rectangle 3">
            <a:extLst>
              <a:ext uri="{FF2B5EF4-FFF2-40B4-BE49-F238E27FC236}">
                <a16:creationId xmlns:a16="http://schemas.microsoft.com/office/drawing/2014/main" id="{236312B6-AD7A-AEF1-7255-50C3F97298D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Calibri" panose="020F0502020204030204" pitchFamily="34" charset="0"/>
              <a:ea typeface="ＭＳ Ｐゴシック" panose="020B0600070205080204"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B16C9C3D-98F0-C7B1-84F9-3D937DA4A69E}"/>
              </a:ext>
            </a:extLst>
          </p:cNvPr>
          <p:cNvSpPr>
            <a:spLocks noGrp="1" noRot="1" noChangeAspect="1" noChangeArrowheads="1" noTextEdit="1"/>
          </p:cNvSpPr>
          <p:nvPr>
            <p:ph type="sldImg"/>
          </p:nvPr>
        </p:nvSpPr>
        <p:spPr>
          <a:ln/>
        </p:spPr>
      </p:sp>
      <p:sp>
        <p:nvSpPr>
          <p:cNvPr id="69635" name="Rectangle 3">
            <a:extLst>
              <a:ext uri="{FF2B5EF4-FFF2-40B4-BE49-F238E27FC236}">
                <a16:creationId xmlns:a16="http://schemas.microsoft.com/office/drawing/2014/main" id="{C1E9BA93-F16F-DD1C-C181-4B67E44F28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Calibri" panose="020F0502020204030204" pitchFamily="34" charset="0"/>
              <a:ea typeface="ＭＳ Ｐゴシック" panose="020B0600070205080204"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B5F65F67-D7EC-59D6-42B7-795E46C4466D}"/>
              </a:ext>
            </a:extLst>
          </p:cNvPr>
          <p:cNvSpPr>
            <a:spLocks noGrp="1" noRot="1" noChangeAspect="1" noChangeArrowheads="1" noTextEdit="1"/>
          </p:cNvSpPr>
          <p:nvPr>
            <p:ph type="sldImg"/>
          </p:nvPr>
        </p:nvSpPr>
        <p:spPr>
          <a:ln/>
        </p:spPr>
      </p:sp>
      <p:sp>
        <p:nvSpPr>
          <p:cNvPr id="79875" name="Rectangle 3">
            <a:extLst>
              <a:ext uri="{FF2B5EF4-FFF2-40B4-BE49-F238E27FC236}">
                <a16:creationId xmlns:a16="http://schemas.microsoft.com/office/drawing/2014/main" id="{333A273E-5696-3CCB-0F24-7A306403AFF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Calibri" panose="020F0502020204030204" pitchFamily="34" charset="0"/>
              <a:ea typeface="ＭＳ Ｐゴシック"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D724F-3446-55E1-95F9-8EEA680426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612BB31-0884-E086-47FC-0ECE5E59BD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8B8F238-841D-6119-D98F-3F1B4BE8CD60}"/>
              </a:ext>
            </a:extLst>
          </p:cNvPr>
          <p:cNvSpPr>
            <a:spLocks noGrp="1"/>
          </p:cNvSpPr>
          <p:nvPr>
            <p:ph type="dt" sz="half" idx="10"/>
          </p:nvPr>
        </p:nvSpPr>
        <p:spPr/>
        <p:txBody>
          <a:bodyPr/>
          <a:lstStyle/>
          <a:p>
            <a:fld id="{3E4B133F-7E72-DA4F-8243-DA2F1212F649}" type="datetimeFigureOut">
              <a:rPr lang="en-US" smtClean="0"/>
              <a:t>2/5/24</a:t>
            </a:fld>
            <a:endParaRPr lang="en-US"/>
          </a:p>
        </p:txBody>
      </p:sp>
      <p:sp>
        <p:nvSpPr>
          <p:cNvPr id="5" name="Footer Placeholder 4">
            <a:extLst>
              <a:ext uri="{FF2B5EF4-FFF2-40B4-BE49-F238E27FC236}">
                <a16:creationId xmlns:a16="http://schemas.microsoft.com/office/drawing/2014/main" id="{499189C2-0D31-71F7-4FDD-DFB662E832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D1DDEC-3584-3177-1468-07D1D92BE284}"/>
              </a:ext>
            </a:extLst>
          </p:cNvPr>
          <p:cNvSpPr>
            <a:spLocks noGrp="1"/>
          </p:cNvSpPr>
          <p:nvPr>
            <p:ph type="sldNum" sz="quarter" idx="12"/>
          </p:nvPr>
        </p:nvSpPr>
        <p:spPr/>
        <p:txBody>
          <a:bodyPr/>
          <a:lstStyle/>
          <a:p>
            <a:fld id="{3357F2DA-F165-CD4D-8B89-76EBBF42EFA1}" type="slidenum">
              <a:rPr lang="en-US" smtClean="0"/>
              <a:t>‹#›</a:t>
            </a:fld>
            <a:endParaRPr lang="en-US"/>
          </a:p>
        </p:txBody>
      </p:sp>
    </p:spTree>
    <p:extLst>
      <p:ext uri="{BB962C8B-B14F-4D97-AF65-F5344CB8AC3E}">
        <p14:creationId xmlns:p14="http://schemas.microsoft.com/office/powerpoint/2010/main" val="1384087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6A8AF-3CF2-87DF-F686-A1897B2D2DB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E60E851-C97A-941B-7B02-246239D7BB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F7FFAC-E21D-D7EF-267C-5A4F125DECE9}"/>
              </a:ext>
            </a:extLst>
          </p:cNvPr>
          <p:cNvSpPr>
            <a:spLocks noGrp="1"/>
          </p:cNvSpPr>
          <p:nvPr>
            <p:ph type="dt" sz="half" idx="10"/>
          </p:nvPr>
        </p:nvSpPr>
        <p:spPr/>
        <p:txBody>
          <a:bodyPr/>
          <a:lstStyle/>
          <a:p>
            <a:fld id="{3E4B133F-7E72-DA4F-8243-DA2F1212F649}" type="datetimeFigureOut">
              <a:rPr lang="en-US" smtClean="0"/>
              <a:t>2/5/24</a:t>
            </a:fld>
            <a:endParaRPr lang="en-US"/>
          </a:p>
        </p:txBody>
      </p:sp>
      <p:sp>
        <p:nvSpPr>
          <p:cNvPr id="5" name="Footer Placeholder 4">
            <a:extLst>
              <a:ext uri="{FF2B5EF4-FFF2-40B4-BE49-F238E27FC236}">
                <a16:creationId xmlns:a16="http://schemas.microsoft.com/office/drawing/2014/main" id="{1937F68A-6DA8-503B-E43F-5E10D5CA19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ACE471-2B0E-EC8A-9025-15B650F7C572}"/>
              </a:ext>
            </a:extLst>
          </p:cNvPr>
          <p:cNvSpPr>
            <a:spLocks noGrp="1"/>
          </p:cNvSpPr>
          <p:nvPr>
            <p:ph type="sldNum" sz="quarter" idx="12"/>
          </p:nvPr>
        </p:nvSpPr>
        <p:spPr/>
        <p:txBody>
          <a:bodyPr/>
          <a:lstStyle/>
          <a:p>
            <a:fld id="{3357F2DA-F165-CD4D-8B89-76EBBF42EFA1}" type="slidenum">
              <a:rPr lang="en-US" smtClean="0"/>
              <a:t>‹#›</a:t>
            </a:fld>
            <a:endParaRPr lang="en-US"/>
          </a:p>
        </p:txBody>
      </p:sp>
    </p:spTree>
    <p:extLst>
      <p:ext uri="{BB962C8B-B14F-4D97-AF65-F5344CB8AC3E}">
        <p14:creationId xmlns:p14="http://schemas.microsoft.com/office/powerpoint/2010/main" val="4071467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9AE9F6-1DB7-0974-0CD5-6EF26C5EAF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162F7D6-BB48-5801-7474-F266B8C4534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5F9BEA-AFB9-9176-5970-73F77D1B326B}"/>
              </a:ext>
            </a:extLst>
          </p:cNvPr>
          <p:cNvSpPr>
            <a:spLocks noGrp="1"/>
          </p:cNvSpPr>
          <p:nvPr>
            <p:ph type="dt" sz="half" idx="10"/>
          </p:nvPr>
        </p:nvSpPr>
        <p:spPr/>
        <p:txBody>
          <a:bodyPr/>
          <a:lstStyle/>
          <a:p>
            <a:fld id="{3E4B133F-7E72-DA4F-8243-DA2F1212F649}" type="datetimeFigureOut">
              <a:rPr lang="en-US" smtClean="0"/>
              <a:t>2/5/24</a:t>
            </a:fld>
            <a:endParaRPr lang="en-US"/>
          </a:p>
        </p:txBody>
      </p:sp>
      <p:sp>
        <p:nvSpPr>
          <p:cNvPr id="5" name="Footer Placeholder 4">
            <a:extLst>
              <a:ext uri="{FF2B5EF4-FFF2-40B4-BE49-F238E27FC236}">
                <a16:creationId xmlns:a16="http://schemas.microsoft.com/office/drawing/2014/main" id="{AFC8EA29-68D0-1E5E-90E9-580AF41503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FFB84-201E-2FBE-CB05-80C9CCAAA367}"/>
              </a:ext>
            </a:extLst>
          </p:cNvPr>
          <p:cNvSpPr>
            <a:spLocks noGrp="1"/>
          </p:cNvSpPr>
          <p:nvPr>
            <p:ph type="sldNum" sz="quarter" idx="12"/>
          </p:nvPr>
        </p:nvSpPr>
        <p:spPr/>
        <p:txBody>
          <a:bodyPr/>
          <a:lstStyle/>
          <a:p>
            <a:fld id="{3357F2DA-F165-CD4D-8B89-76EBBF42EFA1}" type="slidenum">
              <a:rPr lang="en-US" smtClean="0"/>
              <a:t>‹#›</a:t>
            </a:fld>
            <a:endParaRPr lang="en-US"/>
          </a:p>
        </p:txBody>
      </p:sp>
    </p:spTree>
    <p:extLst>
      <p:ext uri="{BB962C8B-B14F-4D97-AF65-F5344CB8AC3E}">
        <p14:creationId xmlns:p14="http://schemas.microsoft.com/office/powerpoint/2010/main" val="4274414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712CC-625B-2C5E-13C0-A1A7D417D4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315C8F-35D1-D405-B36B-907D4E0C07D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1765FD-6B12-72E6-FAE7-E922334B3552}"/>
              </a:ext>
            </a:extLst>
          </p:cNvPr>
          <p:cNvSpPr>
            <a:spLocks noGrp="1"/>
          </p:cNvSpPr>
          <p:nvPr>
            <p:ph type="dt" sz="half" idx="10"/>
          </p:nvPr>
        </p:nvSpPr>
        <p:spPr/>
        <p:txBody>
          <a:bodyPr/>
          <a:lstStyle/>
          <a:p>
            <a:fld id="{3E4B133F-7E72-DA4F-8243-DA2F1212F649}" type="datetimeFigureOut">
              <a:rPr lang="en-US" smtClean="0"/>
              <a:t>2/5/24</a:t>
            </a:fld>
            <a:endParaRPr lang="en-US"/>
          </a:p>
        </p:txBody>
      </p:sp>
      <p:sp>
        <p:nvSpPr>
          <p:cNvPr id="5" name="Footer Placeholder 4">
            <a:extLst>
              <a:ext uri="{FF2B5EF4-FFF2-40B4-BE49-F238E27FC236}">
                <a16:creationId xmlns:a16="http://schemas.microsoft.com/office/drawing/2014/main" id="{F88B2A49-3B5E-4814-E451-CEE105F17B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CB9DCD-1F73-B749-F905-7A6F597DE6CF}"/>
              </a:ext>
            </a:extLst>
          </p:cNvPr>
          <p:cNvSpPr>
            <a:spLocks noGrp="1"/>
          </p:cNvSpPr>
          <p:nvPr>
            <p:ph type="sldNum" sz="quarter" idx="12"/>
          </p:nvPr>
        </p:nvSpPr>
        <p:spPr/>
        <p:txBody>
          <a:bodyPr/>
          <a:lstStyle/>
          <a:p>
            <a:fld id="{3357F2DA-F165-CD4D-8B89-76EBBF42EFA1}" type="slidenum">
              <a:rPr lang="en-US" smtClean="0"/>
              <a:t>‹#›</a:t>
            </a:fld>
            <a:endParaRPr lang="en-US"/>
          </a:p>
        </p:txBody>
      </p:sp>
    </p:spTree>
    <p:extLst>
      <p:ext uri="{BB962C8B-B14F-4D97-AF65-F5344CB8AC3E}">
        <p14:creationId xmlns:p14="http://schemas.microsoft.com/office/powerpoint/2010/main" val="4206728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AE334-B7A8-5ACB-0A71-0549859F57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FAEE0B0-DB45-17FE-5EBF-97862AA030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BB74C6A-24EE-5122-8419-539DFF619F27}"/>
              </a:ext>
            </a:extLst>
          </p:cNvPr>
          <p:cNvSpPr>
            <a:spLocks noGrp="1"/>
          </p:cNvSpPr>
          <p:nvPr>
            <p:ph type="dt" sz="half" idx="10"/>
          </p:nvPr>
        </p:nvSpPr>
        <p:spPr/>
        <p:txBody>
          <a:bodyPr/>
          <a:lstStyle/>
          <a:p>
            <a:fld id="{3E4B133F-7E72-DA4F-8243-DA2F1212F649}" type="datetimeFigureOut">
              <a:rPr lang="en-US" smtClean="0"/>
              <a:t>2/5/24</a:t>
            </a:fld>
            <a:endParaRPr lang="en-US"/>
          </a:p>
        </p:txBody>
      </p:sp>
      <p:sp>
        <p:nvSpPr>
          <p:cNvPr id="5" name="Footer Placeholder 4">
            <a:extLst>
              <a:ext uri="{FF2B5EF4-FFF2-40B4-BE49-F238E27FC236}">
                <a16:creationId xmlns:a16="http://schemas.microsoft.com/office/drawing/2014/main" id="{A9D73749-A0C6-8E90-3E4B-0C8A5A06FE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8FC621-0B66-A9C1-EB14-9EFB6C91909C}"/>
              </a:ext>
            </a:extLst>
          </p:cNvPr>
          <p:cNvSpPr>
            <a:spLocks noGrp="1"/>
          </p:cNvSpPr>
          <p:nvPr>
            <p:ph type="sldNum" sz="quarter" idx="12"/>
          </p:nvPr>
        </p:nvSpPr>
        <p:spPr/>
        <p:txBody>
          <a:bodyPr/>
          <a:lstStyle/>
          <a:p>
            <a:fld id="{3357F2DA-F165-CD4D-8B89-76EBBF42EFA1}" type="slidenum">
              <a:rPr lang="en-US" smtClean="0"/>
              <a:t>‹#›</a:t>
            </a:fld>
            <a:endParaRPr lang="en-US"/>
          </a:p>
        </p:txBody>
      </p:sp>
    </p:spTree>
    <p:extLst>
      <p:ext uri="{BB962C8B-B14F-4D97-AF65-F5344CB8AC3E}">
        <p14:creationId xmlns:p14="http://schemas.microsoft.com/office/powerpoint/2010/main" val="3161920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D511A-35F4-38DB-52F6-070E175AB0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0173EC-35B4-98B4-A952-8793B2FBDE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CEFF07-FFB9-1A9F-29CE-FC283BE4A5F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C0DD5D3-C20A-58AB-1BD3-70FB00969CAB}"/>
              </a:ext>
            </a:extLst>
          </p:cNvPr>
          <p:cNvSpPr>
            <a:spLocks noGrp="1"/>
          </p:cNvSpPr>
          <p:nvPr>
            <p:ph type="dt" sz="half" idx="10"/>
          </p:nvPr>
        </p:nvSpPr>
        <p:spPr/>
        <p:txBody>
          <a:bodyPr/>
          <a:lstStyle/>
          <a:p>
            <a:fld id="{3E4B133F-7E72-DA4F-8243-DA2F1212F649}" type="datetimeFigureOut">
              <a:rPr lang="en-US" smtClean="0"/>
              <a:t>2/5/24</a:t>
            </a:fld>
            <a:endParaRPr lang="en-US"/>
          </a:p>
        </p:txBody>
      </p:sp>
      <p:sp>
        <p:nvSpPr>
          <p:cNvPr id="6" name="Footer Placeholder 5">
            <a:extLst>
              <a:ext uri="{FF2B5EF4-FFF2-40B4-BE49-F238E27FC236}">
                <a16:creationId xmlns:a16="http://schemas.microsoft.com/office/drawing/2014/main" id="{4CBCEAD2-7087-38BE-825E-96E20AA779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763D71-FEE3-B2C5-5174-ABD8BCACB4A6}"/>
              </a:ext>
            </a:extLst>
          </p:cNvPr>
          <p:cNvSpPr>
            <a:spLocks noGrp="1"/>
          </p:cNvSpPr>
          <p:nvPr>
            <p:ph type="sldNum" sz="quarter" idx="12"/>
          </p:nvPr>
        </p:nvSpPr>
        <p:spPr/>
        <p:txBody>
          <a:bodyPr/>
          <a:lstStyle/>
          <a:p>
            <a:fld id="{3357F2DA-F165-CD4D-8B89-76EBBF42EFA1}" type="slidenum">
              <a:rPr lang="en-US" smtClean="0"/>
              <a:t>‹#›</a:t>
            </a:fld>
            <a:endParaRPr lang="en-US"/>
          </a:p>
        </p:txBody>
      </p:sp>
    </p:spTree>
    <p:extLst>
      <p:ext uri="{BB962C8B-B14F-4D97-AF65-F5344CB8AC3E}">
        <p14:creationId xmlns:p14="http://schemas.microsoft.com/office/powerpoint/2010/main" val="3171380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08619-E4F5-D915-E409-3727FCFF4D6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F497BD-76A9-31C8-048F-F18EEDA659D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5A6BF00-F119-5856-4628-9CD8CAE6DC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D62EE6-35B4-2BC2-5A4C-5AFF703491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7266C8-C52E-31B3-4EBA-D4DC84FB8F7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E6D7B75-25C9-3276-87D9-DBC5490C9FB1}"/>
              </a:ext>
            </a:extLst>
          </p:cNvPr>
          <p:cNvSpPr>
            <a:spLocks noGrp="1"/>
          </p:cNvSpPr>
          <p:nvPr>
            <p:ph type="dt" sz="half" idx="10"/>
          </p:nvPr>
        </p:nvSpPr>
        <p:spPr/>
        <p:txBody>
          <a:bodyPr/>
          <a:lstStyle/>
          <a:p>
            <a:fld id="{3E4B133F-7E72-DA4F-8243-DA2F1212F649}" type="datetimeFigureOut">
              <a:rPr lang="en-US" smtClean="0"/>
              <a:t>2/5/24</a:t>
            </a:fld>
            <a:endParaRPr lang="en-US"/>
          </a:p>
        </p:txBody>
      </p:sp>
      <p:sp>
        <p:nvSpPr>
          <p:cNvPr id="8" name="Footer Placeholder 7">
            <a:extLst>
              <a:ext uri="{FF2B5EF4-FFF2-40B4-BE49-F238E27FC236}">
                <a16:creationId xmlns:a16="http://schemas.microsoft.com/office/drawing/2014/main" id="{CA0351E8-BDCA-B1D9-563A-800E1BDC880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40B66B3-8EDF-3B06-1A60-4A2E206BD4AF}"/>
              </a:ext>
            </a:extLst>
          </p:cNvPr>
          <p:cNvSpPr>
            <a:spLocks noGrp="1"/>
          </p:cNvSpPr>
          <p:nvPr>
            <p:ph type="sldNum" sz="quarter" idx="12"/>
          </p:nvPr>
        </p:nvSpPr>
        <p:spPr/>
        <p:txBody>
          <a:bodyPr/>
          <a:lstStyle/>
          <a:p>
            <a:fld id="{3357F2DA-F165-CD4D-8B89-76EBBF42EFA1}" type="slidenum">
              <a:rPr lang="en-US" smtClean="0"/>
              <a:t>‹#›</a:t>
            </a:fld>
            <a:endParaRPr lang="en-US"/>
          </a:p>
        </p:txBody>
      </p:sp>
    </p:spTree>
    <p:extLst>
      <p:ext uri="{BB962C8B-B14F-4D97-AF65-F5344CB8AC3E}">
        <p14:creationId xmlns:p14="http://schemas.microsoft.com/office/powerpoint/2010/main" val="2406435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F09D4-CD18-861B-152F-D23945202B7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CC9274B-BC5A-215A-1FF3-FF067214E731}"/>
              </a:ext>
            </a:extLst>
          </p:cNvPr>
          <p:cNvSpPr>
            <a:spLocks noGrp="1"/>
          </p:cNvSpPr>
          <p:nvPr>
            <p:ph type="dt" sz="half" idx="10"/>
          </p:nvPr>
        </p:nvSpPr>
        <p:spPr/>
        <p:txBody>
          <a:bodyPr/>
          <a:lstStyle/>
          <a:p>
            <a:fld id="{3E4B133F-7E72-DA4F-8243-DA2F1212F649}" type="datetimeFigureOut">
              <a:rPr lang="en-US" smtClean="0"/>
              <a:t>2/5/24</a:t>
            </a:fld>
            <a:endParaRPr lang="en-US"/>
          </a:p>
        </p:txBody>
      </p:sp>
      <p:sp>
        <p:nvSpPr>
          <p:cNvPr id="4" name="Footer Placeholder 3">
            <a:extLst>
              <a:ext uri="{FF2B5EF4-FFF2-40B4-BE49-F238E27FC236}">
                <a16:creationId xmlns:a16="http://schemas.microsoft.com/office/drawing/2014/main" id="{2B9511DA-5B86-BFF5-F324-57B889AA5D3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CE1B99F-88DE-9CBA-E854-6D5D93848C06}"/>
              </a:ext>
            </a:extLst>
          </p:cNvPr>
          <p:cNvSpPr>
            <a:spLocks noGrp="1"/>
          </p:cNvSpPr>
          <p:nvPr>
            <p:ph type="sldNum" sz="quarter" idx="12"/>
          </p:nvPr>
        </p:nvSpPr>
        <p:spPr/>
        <p:txBody>
          <a:bodyPr/>
          <a:lstStyle/>
          <a:p>
            <a:fld id="{3357F2DA-F165-CD4D-8B89-76EBBF42EFA1}" type="slidenum">
              <a:rPr lang="en-US" smtClean="0"/>
              <a:t>‹#›</a:t>
            </a:fld>
            <a:endParaRPr lang="en-US"/>
          </a:p>
        </p:txBody>
      </p:sp>
    </p:spTree>
    <p:extLst>
      <p:ext uri="{BB962C8B-B14F-4D97-AF65-F5344CB8AC3E}">
        <p14:creationId xmlns:p14="http://schemas.microsoft.com/office/powerpoint/2010/main" val="190713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038659-4872-C71E-C230-369BAEE4C148}"/>
              </a:ext>
            </a:extLst>
          </p:cNvPr>
          <p:cNvSpPr>
            <a:spLocks noGrp="1"/>
          </p:cNvSpPr>
          <p:nvPr>
            <p:ph type="dt" sz="half" idx="10"/>
          </p:nvPr>
        </p:nvSpPr>
        <p:spPr/>
        <p:txBody>
          <a:bodyPr/>
          <a:lstStyle/>
          <a:p>
            <a:fld id="{3E4B133F-7E72-DA4F-8243-DA2F1212F649}" type="datetimeFigureOut">
              <a:rPr lang="en-US" smtClean="0"/>
              <a:t>2/5/24</a:t>
            </a:fld>
            <a:endParaRPr lang="en-US"/>
          </a:p>
        </p:txBody>
      </p:sp>
      <p:sp>
        <p:nvSpPr>
          <p:cNvPr id="3" name="Footer Placeholder 2">
            <a:extLst>
              <a:ext uri="{FF2B5EF4-FFF2-40B4-BE49-F238E27FC236}">
                <a16:creationId xmlns:a16="http://schemas.microsoft.com/office/drawing/2014/main" id="{23901BC9-69CD-2338-BF43-1542510673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A5BF372-72E8-5AFD-52BC-AD16ADE3C051}"/>
              </a:ext>
            </a:extLst>
          </p:cNvPr>
          <p:cNvSpPr>
            <a:spLocks noGrp="1"/>
          </p:cNvSpPr>
          <p:nvPr>
            <p:ph type="sldNum" sz="quarter" idx="12"/>
          </p:nvPr>
        </p:nvSpPr>
        <p:spPr/>
        <p:txBody>
          <a:bodyPr/>
          <a:lstStyle/>
          <a:p>
            <a:fld id="{3357F2DA-F165-CD4D-8B89-76EBBF42EFA1}" type="slidenum">
              <a:rPr lang="en-US" smtClean="0"/>
              <a:t>‹#›</a:t>
            </a:fld>
            <a:endParaRPr lang="en-US"/>
          </a:p>
        </p:txBody>
      </p:sp>
    </p:spTree>
    <p:extLst>
      <p:ext uri="{BB962C8B-B14F-4D97-AF65-F5344CB8AC3E}">
        <p14:creationId xmlns:p14="http://schemas.microsoft.com/office/powerpoint/2010/main" val="2745715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E00A4-DFD4-7834-7CEB-E6413FB729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7B711D0-2FF9-F273-CF54-44E3294206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B60E6E8-5E2E-E0F7-CFCC-393F9FCCB4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7A2D61-6F85-1099-9886-1EEC46DDE1E5}"/>
              </a:ext>
            </a:extLst>
          </p:cNvPr>
          <p:cNvSpPr>
            <a:spLocks noGrp="1"/>
          </p:cNvSpPr>
          <p:nvPr>
            <p:ph type="dt" sz="half" idx="10"/>
          </p:nvPr>
        </p:nvSpPr>
        <p:spPr/>
        <p:txBody>
          <a:bodyPr/>
          <a:lstStyle/>
          <a:p>
            <a:fld id="{3E4B133F-7E72-DA4F-8243-DA2F1212F649}" type="datetimeFigureOut">
              <a:rPr lang="en-US" smtClean="0"/>
              <a:t>2/5/24</a:t>
            </a:fld>
            <a:endParaRPr lang="en-US"/>
          </a:p>
        </p:txBody>
      </p:sp>
      <p:sp>
        <p:nvSpPr>
          <p:cNvPr id="6" name="Footer Placeholder 5">
            <a:extLst>
              <a:ext uri="{FF2B5EF4-FFF2-40B4-BE49-F238E27FC236}">
                <a16:creationId xmlns:a16="http://schemas.microsoft.com/office/drawing/2014/main" id="{A8CC8E51-D770-A583-0126-F563217157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F18170-B39B-D80E-4739-9A8F254B79E6}"/>
              </a:ext>
            </a:extLst>
          </p:cNvPr>
          <p:cNvSpPr>
            <a:spLocks noGrp="1"/>
          </p:cNvSpPr>
          <p:nvPr>
            <p:ph type="sldNum" sz="quarter" idx="12"/>
          </p:nvPr>
        </p:nvSpPr>
        <p:spPr/>
        <p:txBody>
          <a:bodyPr/>
          <a:lstStyle/>
          <a:p>
            <a:fld id="{3357F2DA-F165-CD4D-8B89-76EBBF42EFA1}" type="slidenum">
              <a:rPr lang="en-US" smtClean="0"/>
              <a:t>‹#›</a:t>
            </a:fld>
            <a:endParaRPr lang="en-US"/>
          </a:p>
        </p:txBody>
      </p:sp>
    </p:spTree>
    <p:extLst>
      <p:ext uri="{BB962C8B-B14F-4D97-AF65-F5344CB8AC3E}">
        <p14:creationId xmlns:p14="http://schemas.microsoft.com/office/powerpoint/2010/main" val="3065969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E3F6A-6353-6025-885A-6410CCF965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28D6401-C1C7-6C42-E3F8-148C82B52A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CB0427C-3CC1-33FB-C1FF-08E8CCF297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4DCB88-5BCF-07E3-3C9D-D030A941A549}"/>
              </a:ext>
            </a:extLst>
          </p:cNvPr>
          <p:cNvSpPr>
            <a:spLocks noGrp="1"/>
          </p:cNvSpPr>
          <p:nvPr>
            <p:ph type="dt" sz="half" idx="10"/>
          </p:nvPr>
        </p:nvSpPr>
        <p:spPr/>
        <p:txBody>
          <a:bodyPr/>
          <a:lstStyle/>
          <a:p>
            <a:fld id="{3E4B133F-7E72-DA4F-8243-DA2F1212F649}" type="datetimeFigureOut">
              <a:rPr lang="en-US" smtClean="0"/>
              <a:t>2/5/24</a:t>
            </a:fld>
            <a:endParaRPr lang="en-US"/>
          </a:p>
        </p:txBody>
      </p:sp>
      <p:sp>
        <p:nvSpPr>
          <p:cNvPr id="6" name="Footer Placeholder 5">
            <a:extLst>
              <a:ext uri="{FF2B5EF4-FFF2-40B4-BE49-F238E27FC236}">
                <a16:creationId xmlns:a16="http://schemas.microsoft.com/office/drawing/2014/main" id="{925DBC14-D833-EEA7-B86A-667D0E49CA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1ED748-6B01-F6C5-1AB2-95032001EB79}"/>
              </a:ext>
            </a:extLst>
          </p:cNvPr>
          <p:cNvSpPr>
            <a:spLocks noGrp="1"/>
          </p:cNvSpPr>
          <p:nvPr>
            <p:ph type="sldNum" sz="quarter" idx="12"/>
          </p:nvPr>
        </p:nvSpPr>
        <p:spPr/>
        <p:txBody>
          <a:bodyPr/>
          <a:lstStyle/>
          <a:p>
            <a:fld id="{3357F2DA-F165-CD4D-8B89-76EBBF42EFA1}" type="slidenum">
              <a:rPr lang="en-US" smtClean="0"/>
              <a:t>‹#›</a:t>
            </a:fld>
            <a:endParaRPr lang="en-US"/>
          </a:p>
        </p:txBody>
      </p:sp>
    </p:spTree>
    <p:extLst>
      <p:ext uri="{BB962C8B-B14F-4D97-AF65-F5344CB8AC3E}">
        <p14:creationId xmlns:p14="http://schemas.microsoft.com/office/powerpoint/2010/main" val="813087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26975B-D9DC-8501-7E6B-5A499BEE87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029FC89-2AC9-A30D-C318-72E90B0DF3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6193A2-28CB-ADFE-B900-A68B82D379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4B133F-7E72-DA4F-8243-DA2F1212F649}" type="datetimeFigureOut">
              <a:rPr lang="en-US" smtClean="0"/>
              <a:t>2/5/24</a:t>
            </a:fld>
            <a:endParaRPr lang="en-US"/>
          </a:p>
        </p:txBody>
      </p:sp>
      <p:sp>
        <p:nvSpPr>
          <p:cNvPr id="5" name="Footer Placeholder 4">
            <a:extLst>
              <a:ext uri="{FF2B5EF4-FFF2-40B4-BE49-F238E27FC236}">
                <a16:creationId xmlns:a16="http://schemas.microsoft.com/office/drawing/2014/main" id="{8E30B84A-B121-8D43-C35B-CC8E5A54AA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AC90633-E397-A1A6-441E-307BAF696F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57F2DA-F165-CD4D-8B89-76EBBF42EFA1}" type="slidenum">
              <a:rPr lang="en-US" smtClean="0"/>
              <a:t>‹#›</a:t>
            </a:fld>
            <a:endParaRPr lang="en-US"/>
          </a:p>
        </p:txBody>
      </p:sp>
    </p:spTree>
    <p:extLst>
      <p:ext uri="{BB962C8B-B14F-4D97-AF65-F5344CB8AC3E}">
        <p14:creationId xmlns:p14="http://schemas.microsoft.com/office/powerpoint/2010/main" val="10503726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ustomXml" Target="../ink/ink7.xml"/><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4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ustomXml" Target="../ink/ink8.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customXml" Target="../ink/ink9.xml"/><Relationship Id="rId7" Type="http://schemas.openxmlformats.org/officeDocument/2006/relationships/customXml" Target="../ink/ink11.xml"/><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customXml" Target="../ink/ink10.xml"/><Relationship Id="rId10" Type="http://schemas.openxmlformats.org/officeDocument/2006/relationships/image" Target="../media/image9.png"/><Relationship Id="rId4" Type="http://schemas.openxmlformats.org/officeDocument/2006/relationships/image" Target="../media/image6.png"/><Relationship Id="rId9" Type="http://schemas.openxmlformats.org/officeDocument/2006/relationships/customXml" Target="../ink/ink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customXml" Target="../ink/ink16.xml"/><Relationship Id="rId13" Type="http://schemas.openxmlformats.org/officeDocument/2006/relationships/image" Target="../media/image24.png"/><Relationship Id="rId18" Type="http://schemas.openxmlformats.org/officeDocument/2006/relationships/customXml" Target="../ink/ink21.xml"/><Relationship Id="rId26" Type="http://schemas.openxmlformats.org/officeDocument/2006/relationships/customXml" Target="../ink/ink25.xml"/><Relationship Id="rId3" Type="http://schemas.openxmlformats.org/officeDocument/2006/relationships/image" Target="../media/image18.png"/><Relationship Id="rId21" Type="http://schemas.openxmlformats.org/officeDocument/2006/relationships/image" Target="../media/image28.png"/><Relationship Id="rId7" Type="http://schemas.openxmlformats.org/officeDocument/2006/relationships/image" Target="../media/image21.png"/><Relationship Id="rId12" Type="http://schemas.openxmlformats.org/officeDocument/2006/relationships/customXml" Target="../ink/ink18.xml"/><Relationship Id="rId17" Type="http://schemas.openxmlformats.org/officeDocument/2006/relationships/image" Target="../media/image26.png"/><Relationship Id="rId25" Type="http://schemas.openxmlformats.org/officeDocument/2006/relationships/image" Target="../media/image30.png"/><Relationship Id="rId2" Type="http://schemas.openxmlformats.org/officeDocument/2006/relationships/customXml" Target="../ink/ink13.xml"/><Relationship Id="rId16" Type="http://schemas.openxmlformats.org/officeDocument/2006/relationships/customXml" Target="../ink/ink20.xml"/><Relationship Id="rId20" Type="http://schemas.openxmlformats.org/officeDocument/2006/relationships/customXml" Target="../ink/ink22.xml"/><Relationship Id="rId29" Type="http://schemas.openxmlformats.org/officeDocument/2006/relationships/image" Target="../media/image32.png"/><Relationship Id="rId1" Type="http://schemas.openxmlformats.org/officeDocument/2006/relationships/slideLayout" Target="../slideLayouts/slideLayout2.xml"/><Relationship Id="rId6" Type="http://schemas.openxmlformats.org/officeDocument/2006/relationships/customXml" Target="../ink/ink15.xml"/><Relationship Id="rId11" Type="http://schemas.openxmlformats.org/officeDocument/2006/relationships/image" Target="../media/image23.png"/><Relationship Id="rId24" Type="http://schemas.openxmlformats.org/officeDocument/2006/relationships/customXml" Target="../ink/ink24.xml"/><Relationship Id="rId5" Type="http://schemas.openxmlformats.org/officeDocument/2006/relationships/image" Target="../media/image19.png"/><Relationship Id="rId15" Type="http://schemas.openxmlformats.org/officeDocument/2006/relationships/image" Target="../media/image25.png"/><Relationship Id="rId23" Type="http://schemas.openxmlformats.org/officeDocument/2006/relationships/image" Target="../media/image29.png"/><Relationship Id="rId28" Type="http://schemas.openxmlformats.org/officeDocument/2006/relationships/customXml" Target="../ink/ink26.xml"/><Relationship Id="rId10" Type="http://schemas.openxmlformats.org/officeDocument/2006/relationships/customXml" Target="../ink/ink17.xml"/><Relationship Id="rId19" Type="http://schemas.openxmlformats.org/officeDocument/2006/relationships/image" Target="../media/image27.png"/><Relationship Id="rId31" Type="http://schemas.openxmlformats.org/officeDocument/2006/relationships/image" Target="../media/image33.png"/><Relationship Id="rId4" Type="http://schemas.openxmlformats.org/officeDocument/2006/relationships/customXml" Target="../ink/ink14.xml"/><Relationship Id="rId9" Type="http://schemas.openxmlformats.org/officeDocument/2006/relationships/image" Target="../media/image22.png"/><Relationship Id="rId14" Type="http://schemas.openxmlformats.org/officeDocument/2006/relationships/customXml" Target="../ink/ink19.xml"/><Relationship Id="rId22" Type="http://schemas.openxmlformats.org/officeDocument/2006/relationships/customXml" Target="../ink/ink23.xml"/><Relationship Id="rId27" Type="http://schemas.openxmlformats.org/officeDocument/2006/relationships/image" Target="../media/image31.png"/><Relationship Id="rId30" Type="http://schemas.openxmlformats.org/officeDocument/2006/relationships/customXml" Target="../ink/ink2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customXml" Target="../ink/ink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customXml" Target="../ink/ink3.xml"/><Relationship Id="rId7" Type="http://schemas.openxmlformats.org/officeDocument/2006/relationships/customXml" Target="../ink/ink5.xm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20.png"/><Relationship Id="rId5" Type="http://schemas.openxmlformats.org/officeDocument/2006/relationships/customXml" Target="../ink/ink4.xml"/><Relationship Id="rId10" Type="http://schemas.openxmlformats.org/officeDocument/2006/relationships/image" Target="../media/image4.png"/><Relationship Id="rId4" Type="http://schemas.openxmlformats.org/officeDocument/2006/relationships/image" Target="../media/image10.png"/><Relationship Id="rId9" Type="http://schemas.openxmlformats.org/officeDocument/2006/relationships/customXml" Target="../ink/ink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277E6-151B-7AB5-5946-F98B2560CF3D}"/>
              </a:ext>
            </a:extLst>
          </p:cNvPr>
          <p:cNvSpPr>
            <a:spLocks noGrp="1"/>
          </p:cNvSpPr>
          <p:nvPr>
            <p:ph type="ctrTitle"/>
          </p:nvPr>
        </p:nvSpPr>
        <p:spPr>
          <a:xfrm>
            <a:off x="1524000" y="696686"/>
            <a:ext cx="9144000" cy="2813277"/>
          </a:xfrm>
        </p:spPr>
        <p:txBody>
          <a:bodyPr>
            <a:normAutofit fontScale="90000"/>
          </a:bodyPr>
          <a:lstStyle/>
          <a:p>
            <a:r>
              <a:rPr lang="en-US" dirty="0"/>
              <a:t>Imperfect competition</a:t>
            </a:r>
            <a:br>
              <a:rPr lang="en-US" dirty="0"/>
            </a:br>
            <a:r>
              <a:rPr lang="en-US" sz="4000" dirty="0"/>
              <a:t>Monopoly</a:t>
            </a:r>
            <a:br>
              <a:rPr lang="en-US" sz="4000" dirty="0"/>
            </a:br>
            <a:r>
              <a:rPr lang="en-US" sz="4000" dirty="0"/>
              <a:t>Monopolistic competition (briefly)</a:t>
            </a:r>
            <a:br>
              <a:rPr lang="en-US" sz="4000" dirty="0"/>
            </a:br>
            <a:r>
              <a:rPr lang="en-US" sz="4000" dirty="0"/>
              <a:t>Oligopoly</a:t>
            </a:r>
            <a:br>
              <a:rPr lang="en-US" sz="4000" dirty="0"/>
            </a:br>
            <a:r>
              <a:rPr lang="en-US" sz="4000" dirty="0"/>
              <a:t>and</a:t>
            </a:r>
          </a:p>
        </p:txBody>
      </p:sp>
      <p:sp>
        <p:nvSpPr>
          <p:cNvPr id="3" name="Subtitle 2">
            <a:extLst>
              <a:ext uri="{FF2B5EF4-FFF2-40B4-BE49-F238E27FC236}">
                <a16:creationId xmlns:a16="http://schemas.microsoft.com/office/drawing/2014/main" id="{2F8E3085-1CDC-0FDE-49DA-757D9BFE1D95}"/>
              </a:ext>
            </a:extLst>
          </p:cNvPr>
          <p:cNvSpPr>
            <a:spLocks noGrp="1"/>
          </p:cNvSpPr>
          <p:nvPr>
            <p:ph type="subTitle" idx="1"/>
          </p:nvPr>
        </p:nvSpPr>
        <p:spPr/>
        <p:txBody>
          <a:bodyPr>
            <a:normAutofit/>
          </a:bodyPr>
          <a:lstStyle/>
          <a:p>
            <a:r>
              <a:rPr lang="en-US" sz="4400" dirty="0"/>
              <a:t>Information Economics</a:t>
            </a:r>
          </a:p>
        </p:txBody>
      </p:sp>
    </p:spTree>
    <p:extLst>
      <p:ext uri="{BB962C8B-B14F-4D97-AF65-F5344CB8AC3E}">
        <p14:creationId xmlns:p14="http://schemas.microsoft.com/office/powerpoint/2010/main" val="2075450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890DD726-47D3-CD71-4C29-98E6C2262C7A}"/>
              </a:ext>
            </a:extLst>
          </p:cNvPr>
          <p:cNvSpPr>
            <a:spLocks noGrp="1" noChangeArrowheads="1"/>
          </p:cNvSpPr>
          <p:nvPr>
            <p:ph type="title"/>
          </p:nvPr>
        </p:nvSpPr>
        <p:spPr>
          <a:xfrm>
            <a:off x="2346325" y="914401"/>
            <a:ext cx="7543800" cy="822325"/>
          </a:xfrm>
        </p:spPr>
        <p:txBody>
          <a:bodyPr/>
          <a:lstStyle/>
          <a:p>
            <a:pPr>
              <a:defRPr/>
            </a:pPr>
            <a:r>
              <a:rPr lang="en-US" altLang="en-US" sz="3600" dirty="0">
                <a:ea typeface="ＭＳ Ｐゴシック" panose="020B0600070205080204" pitchFamily="34" charset="-128"/>
              </a:rPr>
              <a:t>The Deadweight Loss</a:t>
            </a:r>
            <a:endParaRPr lang="en-US" altLang="en-US" sz="3600" dirty="0">
              <a:latin typeface="Tahoma" panose="020B0604030504040204" pitchFamily="34" charset="0"/>
              <a:ea typeface="ＭＳ Ｐゴシック" panose="020B0600070205080204" pitchFamily="34" charset="-128"/>
            </a:endParaRPr>
          </a:p>
        </p:txBody>
      </p:sp>
      <p:sp>
        <p:nvSpPr>
          <p:cNvPr id="62467" name="Rectangle 3">
            <a:extLst>
              <a:ext uri="{FF2B5EF4-FFF2-40B4-BE49-F238E27FC236}">
                <a16:creationId xmlns:a16="http://schemas.microsoft.com/office/drawing/2014/main" id="{9EE62EB2-A556-1165-3E39-A4C1E0F3FBFB}"/>
              </a:ext>
            </a:extLst>
          </p:cNvPr>
          <p:cNvSpPr>
            <a:spLocks noGrp="1"/>
          </p:cNvSpPr>
          <p:nvPr>
            <p:ph idx="1"/>
          </p:nvPr>
        </p:nvSpPr>
        <p:spPr/>
        <p:txBody>
          <a:bodyPr/>
          <a:lstStyle/>
          <a:p>
            <a:pPr marL="377825" indent="-377825">
              <a:buClr>
                <a:srgbClr val="555997"/>
              </a:buClr>
              <a:buFont typeface="Courier New" panose="02070309020205020404" pitchFamily="49" charset="0"/>
              <a:buChar char="o"/>
            </a:pPr>
            <a:r>
              <a:rPr lang="en-US" altLang="en-US">
                <a:latin typeface="Arial" panose="020B0604020202020204" pitchFamily="34" charset="0"/>
                <a:ea typeface="ＭＳ Ｐゴシック" panose="020B0600070205080204" pitchFamily="34" charset="-128"/>
              </a:rPr>
              <a:t>In contrast to a competitive firm, the monopoly charges a price above the marginal cost.  </a:t>
            </a:r>
          </a:p>
          <a:p>
            <a:pPr marL="377825" indent="-377825">
              <a:buClr>
                <a:srgbClr val="555997"/>
              </a:buClr>
              <a:buFont typeface="Courier New" panose="02070309020205020404" pitchFamily="49" charset="0"/>
              <a:buChar char="o"/>
            </a:pPr>
            <a:r>
              <a:rPr lang="en-US" altLang="en-US">
                <a:latin typeface="Arial" panose="020B0604020202020204" pitchFamily="34" charset="0"/>
                <a:ea typeface="ＭＳ Ｐゴシック" panose="020B0600070205080204" pitchFamily="34" charset="-128"/>
              </a:rPr>
              <a:t>From the standpoint of consumers, this high price makes monopoly undesirable.  </a:t>
            </a:r>
          </a:p>
          <a:p>
            <a:pPr marL="377825" indent="-377825">
              <a:buClr>
                <a:srgbClr val="555997"/>
              </a:buClr>
              <a:buFont typeface="Courier New" panose="02070309020205020404" pitchFamily="49" charset="0"/>
              <a:buChar char="o"/>
            </a:pPr>
            <a:r>
              <a:rPr lang="en-US" altLang="en-US">
                <a:latin typeface="Arial" panose="020B0604020202020204" pitchFamily="34" charset="0"/>
                <a:ea typeface="ＭＳ Ｐゴシック" panose="020B0600070205080204" pitchFamily="34" charset="-128"/>
              </a:rPr>
              <a:t>However, from the standpoint of the owners of the firm, the high price makes monopoly very desirable.</a:t>
            </a:r>
          </a:p>
        </p:txBody>
      </p:sp>
      <p:sp>
        <p:nvSpPr>
          <p:cNvPr id="2" name="Footer Placeholder 1">
            <a:extLst>
              <a:ext uri="{FF2B5EF4-FFF2-40B4-BE49-F238E27FC236}">
                <a16:creationId xmlns:a16="http://schemas.microsoft.com/office/drawing/2014/main" id="{F036ECB3-7E4F-680A-4B73-BB0ECC3DA800}"/>
              </a:ext>
            </a:extLst>
          </p:cNvPr>
          <p:cNvSpPr>
            <a:spLocks noGrp="1"/>
          </p:cNvSpPr>
          <p:nvPr>
            <p:ph type="ftr" sz="quarter" idx="11"/>
          </p:nvPr>
        </p:nvSpPr>
        <p:spPr/>
        <p:txBody>
          <a:bodyPr/>
          <a:lstStyle/>
          <a:p>
            <a:pPr>
              <a:defRPr/>
            </a:pPr>
            <a:r>
              <a:rPr lang="en-GB"/>
              <a:t>For use with Mankiw and Taylor, Economics 6</a:t>
            </a:r>
            <a:r>
              <a:rPr lang="en-GB" baseline="30000"/>
              <a:t>th</a:t>
            </a:r>
            <a:r>
              <a:rPr lang="en-GB"/>
              <a:t> edition </a:t>
            </a:r>
            <a:r>
              <a:rPr lang="en-GB">
                <a:latin typeface="Calibri Light" panose="020F0302020204030204" pitchFamily="34" charset="0"/>
                <a:ea typeface="Calibri" panose="020F0502020204030204" pitchFamily="34" charset="0"/>
                <a:cs typeface="Calibri Light" panose="020F0302020204030204" pitchFamily="34" charset="0"/>
              </a:rPr>
              <a:t>9781473786981</a:t>
            </a:r>
            <a:r>
              <a:rPr lang="en-GB"/>
              <a:t> © Cengage EMEA 2023</a:t>
            </a:r>
          </a:p>
          <a:p>
            <a:pPr>
              <a:defRPr/>
            </a:pPr>
            <a:endParaRPr lang="en-US"/>
          </a:p>
        </p:txBody>
      </p:sp>
    </p:spTree>
  </p:cSld>
  <p:clrMapOvr>
    <a:masterClrMapping/>
  </p:clrMapOvr>
  <p:transition>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a:extLst>
              <a:ext uri="{FF2B5EF4-FFF2-40B4-BE49-F238E27FC236}">
                <a16:creationId xmlns:a16="http://schemas.microsoft.com/office/drawing/2014/main" id="{632024A7-7426-BD41-E974-D459B2DC3073}"/>
              </a:ext>
            </a:extLst>
          </p:cNvPr>
          <p:cNvSpPr>
            <a:spLocks noGrp="1" noChangeArrowheads="1"/>
          </p:cNvSpPr>
          <p:nvPr>
            <p:ph type="title"/>
          </p:nvPr>
        </p:nvSpPr>
        <p:spPr>
          <a:xfrm>
            <a:off x="1987550" y="609600"/>
            <a:ext cx="8229600" cy="685800"/>
          </a:xfrm>
        </p:spPr>
        <p:txBody>
          <a:bodyPr/>
          <a:lstStyle/>
          <a:p>
            <a:pPr>
              <a:lnSpc>
                <a:spcPct val="80000"/>
              </a:lnSpc>
              <a:defRPr/>
            </a:pPr>
            <a:r>
              <a:rPr lang="en-US" altLang="en-US" sz="2000" dirty="0">
                <a:ea typeface="ＭＳ Ｐゴシック" panose="020B0600070205080204" pitchFamily="34" charset="-128"/>
              </a:rPr>
              <a:t>Figure 7.  The Inefficiency of Monopoly</a:t>
            </a:r>
          </a:p>
        </p:txBody>
      </p:sp>
      <p:sp>
        <p:nvSpPr>
          <p:cNvPr id="68611" name="Rectangle 5">
            <a:extLst>
              <a:ext uri="{FF2B5EF4-FFF2-40B4-BE49-F238E27FC236}">
                <a16:creationId xmlns:a16="http://schemas.microsoft.com/office/drawing/2014/main" id="{B0DFA431-AD84-EB58-79BD-00BE34A70AC6}"/>
              </a:ext>
            </a:extLst>
          </p:cNvPr>
          <p:cNvSpPr>
            <a:spLocks noChangeArrowheads="1"/>
          </p:cNvSpPr>
          <p:nvPr/>
        </p:nvSpPr>
        <p:spPr bwMode="auto">
          <a:xfrm>
            <a:off x="3189289" y="1511301"/>
            <a:ext cx="6567487" cy="4348163"/>
          </a:xfrm>
          <a:prstGeom prst="rect">
            <a:avLst/>
          </a:prstGeom>
          <a:solidFill>
            <a:srgbClr val="F3F6F9"/>
          </a:solidFill>
          <a:ln w="211138">
            <a:solidFill>
              <a:srgbClr val="F3F6F9"/>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68612" name="Rectangle 6">
            <a:extLst>
              <a:ext uri="{FF2B5EF4-FFF2-40B4-BE49-F238E27FC236}">
                <a16:creationId xmlns:a16="http://schemas.microsoft.com/office/drawing/2014/main" id="{2F5500F8-2867-A038-BB6D-B643B319D26A}"/>
              </a:ext>
            </a:extLst>
          </p:cNvPr>
          <p:cNvSpPr>
            <a:spLocks noChangeArrowheads="1"/>
          </p:cNvSpPr>
          <p:nvPr/>
        </p:nvSpPr>
        <p:spPr bwMode="auto">
          <a:xfrm>
            <a:off x="3189289" y="1511301"/>
            <a:ext cx="6567487" cy="4348163"/>
          </a:xfrm>
          <a:prstGeom prst="rect">
            <a:avLst/>
          </a:prstGeom>
          <a:solidFill>
            <a:srgbClr val="F2F4F8"/>
          </a:solidFill>
          <a:ln w="192088">
            <a:solidFill>
              <a:srgbClr val="F2F4F8"/>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68613" name="Rectangle 7">
            <a:extLst>
              <a:ext uri="{FF2B5EF4-FFF2-40B4-BE49-F238E27FC236}">
                <a16:creationId xmlns:a16="http://schemas.microsoft.com/office/drawing/2014/main" id="{B87AD2F1-299B-B18F-FC81-D441B12595FA}"/>
              </a:ext>
            </a:extLst>
          </p:cNvPr>
          <p:cNvSpPr>
            <a:spLocks noChangeArrowheads="1"/>
          </p:cNvSpPr>
          <p:nvPr/>
        </p:nvSpPr>
        <p:spPr bwMode="auto">
          <a:xfrm>
            <a:off x="3189289" y="1511301"/>
            <a:ext cx="6567487" cy="4348163"/>
          </a:xfrm>
          <a:prstGeom prst="rect">
            <a:avLst/>
          </a:prstGeom>
          <a:solidFill>
            <a:srgbClr val="F1F4F7"/>
          </a:solidFill>
          <a:ln w="173038">
            <a:solidFill>
              <a:srgbClr val="F1F4F7"/>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68614" name="Rectangle 8">
            <a:extLst>
              <a:ext uri="{FF2B5EF4-FFF2-40B4-BE49-F238E27FC236}">
                <a16:creationId xmlns:a16="http://schemas.microsoft.com/office/drawing/2014/main" id="{272C8E57-1E33-DF05-35AA-9039906A6C4D}"/>
              </a:ext>
            </a:extLst>
          </p:cNvPr>
          <p:cNvSpPr>
            <a:spLocks noChangeArrowheads="1"/>
          </p:cNvSpPr>
          <p:nvPr/>
        </p:nvSpPr>
        <p:spPr bwMode="auto">
          <a:xfrm>
            <a:off x="3189289" y="1511301"/>
            <a:ext cx="6567487" cy="4348163"/>
          </a:xfrm>
          <a:prstGeom prst="rect">
            <a:avLst/>
          </a:prstGeom>
          <a:solidFill>
            <a:srgbClr val="F0F2F5"/>
          </a:solidFill>
          <a:ln w="152400">
            <a:solidFill>
              <a:srgbClr val="F0F2F5"/>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68615" name="Rectangle 9">
            <a:extLst>
              <a:ext uri="{FF2B5EF4-FFF2-40B4-BE49-F238E27FC236}">
                <a16:creationId xmlns:a16="http://schemas.microsoft.com/office/drawing/2014/main" id="{F10243E4-4EC7-BAAF-1F85-BF250618474E}"/>
              </a:ext>
            </a:extLst>
          </p:cNvPr>
          <p:cNvSpPr>
            <a:spLocks noChangeArrowheads="1"/>
          </p:cNvSpPr>
          <p:nvPr/>
        </p:nvSpPr>
        <p:spPr bwMode="auto">
          <a:xfrm>
            <a:off x="3189289" y="1511301"/>
            <a:ext cx="6567487" cy="4348163"/>
          </a:xfrm>
          <a:prstGeom prst="rect">
            <a:avLst/>
          </a:prstGeom>
          <a:solidFill>
            <a:srgbClr val="EEF1F4"/>
          </a:solidFill>
          <a:ln w="133350">
            <a:solidFill>
              <a:srgbClr val="EEF1F4"/>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68616" name="Rectangle 10">
            <a:extLst>
              <a:ext uri="{FF2B5EF4-FFF2-40B4-BE49-F238E27FC236}">
                <a16:creationId xmlns:a16="http://schemas.microsoft.com/office/drawing/2014/main" id="{8A4BCC5B-281F-488C-196F-7A9A75B1F4A3}"/>
              </a:ext>
            </a:extLst>
          </p:cNvPr>
          <p:cNvSpPr>
            <a:spLocks noChangeArrowheads="1"/>
          </p:cNvSpPr>
          <p:nvPr/>
        </p:nvSpPr>
        <p:spPr bwMode="auto">
          <a:xfrm>
            <a:off x="3189289" y="1511301"/>
            <a:ext cx="6567487" cy="4348163"/>
          </a:xfrm>
          <a:prstGeom prst="rect">
            <a:avLst/>
          </a:prstGeom>
          <a:solidFill>
            <a:srgbClr val="EDEFF3"/>
          </a:solidFill>
          <a:ln w="114300">
            <a:solidFill>
              <a:srgbClr val="EDEFF3"/>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68617" name="Rectangle 11">
            <a:extLst>
              <a:ext uri="{FF2B5EF4-FFF2-40B4-BE49-F238E27FC236}">
                <a16:creationId xmlns:a16="http://schemas.microsoft.com/office/drawing/2014/main" id="{275E237C-6CC2-6EA8-3A95-DBCB5EF2B3F0}"/>
              </a:ext>
            </a:extLst>
          </p:cNvPr>
          <p:cNvSpPr>
            <a:spLocks noChangeArrowheads="1"/>
          </p:cNvSpPr>
          <p:nvPr/>
        </p:nvSpPr>
        <p:spPr bwMode="auto">
          <a:xfrm>
            <a:off x="3189289" y="1511301"/>
            <a:ext cx="6567487" cy="4348163"/>
          </a:xfrm>
          <a:prstGeom prst="rect">
            <a:avLst/>
          </a:prstGeom>
          <a:solidFill>
            <a:srgbClr val="EBEEF2"/>
          </a:solidFill>
          <a:ln w="95250">
            <a:solidFill>
              <a:srgbClr val="EBEEF2"/>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68618" name="Rectangle 12">
            <a:extLst>
              <a:ext uri="{FF2B5EF4-FFF2-40B4-BE49-F238E27FC236}">
                <a16:creationId xmlns:a16="http://schemas.microsoft.com/office/drawing/2014/main" id="{02A60888-EA51-EEB9-FFB1-67F6CBFB22B2}"/>
              </a:ext>
            </a:extLst>
          </p:cNvPr>
          <p:cNvSpPr>
            <a:spLocks noChangeArrowheads="1"/>
          </p:cNvSpPr>
          <p:nvPr/>
        </p:nvSpPr>
        <p:spPr bwMode="auto">
          <a:xfrm>
            <a:off x="3189289" y="1511301"/>
            <a:ext cx="6567487" cy="4348163"/>
          </a:xfrm>
          <a:prstGeom prst="rect">
            <a:avLst/>
          </a:prstGeom>
          <a:solidFill>
            <a:srgbClr val="EAECF1"/>
          </a:solidFill>
          <a:ln w="76200">
            <a:solidFill>
              <a:srgbClr val="EAECF1"/>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68619" name="Rectangle 13">
            <a:extLst>
              <a:ext uri="{FF2B5EF4-FFF2-40B4-BE49-F238E27FC236}">
                <a16:creationId xmlns:a16="http://schemas.microsoft.com/office/drawing/2014/main" id="{5574CB2C-08DE-27FF-E61A-718DFAB9241D}"/>
              </a:ext>
            </a:extLst>
          </p:cNvPr>
          <p:cNvSpPr>
            <a:spLocks noChangeArrowheads="1"/>
          </p:cNvSpPr>
          <p:nvPr/>
        </p:nvSpPr>
        <p:spPr bwMode="auto">
          <a:xfrm>
            <a:off x="3189289" y="1511301"/>
            <a:ext cx="6567487" cy="4348163"/>
          </a:xfrm>
          <a:prstGeom prst="rect">
            <a:avLst/>
          </a:prstGeom>
          <a:solidFill>
            <a:srgbClr val="E9EBF0"/>
          </a:solidFill>
          <a:ln w="57150">
            <a:solidFill>
              <a:srgbClr val="E9EBF0"/>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68620" name="Rectangle 14">
            <a:extLst>
              <a:ext uri="{FF2B5EF4-FFF2-40B4-BE49-F238E27FC236}">
                <a16:creationId xmlns:a16="http://schemas.microsoft.com/office/drawing/2014/main" id="{D6307EAF-2698-2B78-5F70-79D2BA27F6CD}"/>
              </a:ext>
            </a:extLst>
          </p:cNvPr>
          <p:cNvSpPr>
            <a:spLocks noChangeArrowheads="1"/>
          </p:cNvSpPr>
          <p:nvPr/>
        </p:nvSpPr>
        <p:spPr bwMode="auto">
          <a:xfrm>
            <a:off x="3189289" y="1511301"/>
            <a:ext cx="6567487" cy="4348163"/>
          </a:xfrm>
          <a:prstGeom prst="rect">
            <a:avLst/>
          </a:prstGeom>
          <a:solidFill>
            <a:srgbClr val="E7EAEF"/>
          </a:solidFill>
          <a:ln w="38100">
            <a:solidFill>
              <a:srgbClr val="E7EAEF"/>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68621" name="Rectangle 15">
            <a:extLst>
              <a:ext uri="{FF2B5EF4-FFF2-40B4-BE49-F238E27FC236}">
                <a16:creationId xmlns:a16="http://schemas.microsoft.com/office/drawing/2014/main" id="{4E43BFAA-79D2-385D-ABF5-11E12BF8B985}"/>
              </a:ext>
            </a:extLst>
          </p:cNvPr>
          <p:cNvSpPr>
            <a:spLocks noChangeArrowheads="1"/>
          </p:cNvSpPr>
          <p:nvPr/>
        </p:nvSpPr>
        <p:spPr bwMode="auto">
          <a:xfrm>
            <a:off x="3189289" y="1511301"/>
            <a:ext cx="6567487" cy="4348163"/>
          </a:xfrm>
          <a:prstGeom prst="rect">
            <a:avLst/>
          </a:prstGeom>
          <a:solidFill>
            <a:srgbClr val="E6E9EF"/>
          </a:solidFill>
          <a:ln w="19050">
            <a:solidFill>
              <a:srgbClr val="E6E9EF"/>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dirty="0">
              <a:latin typeface="Times New Roman" panose="02020603050405020304" pitchFamily="18" charset="0"/>
              <a:ea typeface="ＭＳ Ｐゴシック" panose="020B0600070205080204" pitchFamily="34" charset="-128"/>
            </a:endParaRPr>
          </a:p>
        </p:txBody>
      </p:sp>
      <p:sp>
        <p:nvSpPr>
          <p:cNvPr id="68622" name="Rectangle 16">
            <a:extLst>
              <a:ext uri="{FF2B5EF4-FFF2-40B4-BE49-F238E27FC236}">
                <a16:creationId xmlns:a16="http://schemas.microsoft.com/office/drawing/2014/main" id="{CF8246B7-FC2C-6628-7C93-708E1CA6B9F9}"/>
              </a:ext>
            </a:extLst>
          </p:cNvPr>
          <p:cNvSpPr>
            <a:spLocks noChangeArrowheads="1"/>
          </p:cNvSpPr>
          <p:nvPr/>
        </p:nvSpPr>
        <p:spPr bwMode="auto">
          <a:xfrm>
            <a:off x="2982823" y="1231901"/>
            <a:ext cx="5846852" cy="44846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dirty="0">
              <a:latin typeface="Times New Roman" panose="02020603050405020304" pitchFamily="18" charset="0"/>
              <a:ea typeface="ＭＳ Ｐゴシック" panose="020B0600070205080204" pitchFamily="34" charset="-128"/>
            </a:endParaRPr>
          </a:p>
        </p:txBody>
      </p:sp>
      <p:sp>
        <p:nvSpPr>
          <p:cNvPr id="98321" name="Freeform 17">
            <a:extLst>
              <a:ext uri="{FF2B5EF4-FFF2-40B4-BE49-F238E27FC236}">
                <a16:creationId xmlns:a16="http://schemas.microsoft.com/office/drawing/2014/main" id="{C6946212-ADCA-6558-C95E-19FB792FC1C8}"/>
              </a:ext>
            </a:extLst>
          </p:cNvPr>
          <p:cNvSpPr>
            <a:spLocks/>
          </p:cNvSpPr>
          <p:nvPr/>
        </p:nvSpPr>
        <p:spPr bwMode="auto">
          <a:xfrm>
            <a:off x="4529138" y="2646363"/>
            <a:ext cx="785812" cy="1250950"/>
          </a:xfrm>
          <a:custGeom>
            <a:avLst/>
            <a:gdLst>
              <a:gd name="T0" fmla="*/ 0 w 495"/>
              <a:gd name="T1" fmla="*/ 0 h 788"/>
              <a:gd name="T2" fmla="*/ 0 w 495"/>
              <a:gd name="T3" fmla="*/ 2147483646 h 788"/>
              <a:gd name="T4" fmla="*/ 2147483646 w 495"/>
              <a:gd name="T5" fmla="*/ 2147483646 h 788"/>
              <a:gd name="T6" fmla="*/ 0 w 495"/>
              <a:gd name="T7" fmla="*/ 0 h 788"/>
              <a:gd name="T8" fmla="*/ 0 60000 65536"/>
              <a:gd name="T9" fmla="*/ 0 60000 65536"/>
              <a:gd name="T10" fmla="*/ 0 60000 65536"/>
              <a:gd name="T11" fmla="*/ 0 60000 65536"/>
              <a:gd name="T12" fmla="*/ 0 w 495"/>
              <a:gd name="T13" fmla="*/ 0 h 788"/>
              <a:gd name="T14" fmla="*/ 495 w 495"/>
              <a:gd name="T15" fmla="*/ 788 h 788"/>
            </a:gdLst>
            <a:ahLst/>
            <a:cxnLst>
              <a:cxn ang="T8">
                <a:pos x="T0" y="T1"/>
              </a:cxn>
              <a:cxn ang="T9">
                <a:pos x="T2" y="T3"/>
              </a:cxn>
              <a:cxn ang="T10">
                <a:pos x="T4" y="T5"/>
              </a:cxn>
              <a:cxn ang="T11">
                <a:pos x="T6" y="T7"/>
              </a:cxn>
            </a:cxnLst>
            <a:rect l="T12" t="T13" r="T14" b="T15"/>
            <a:pathLst>
              <a:path w="495" h="788">
                <a:moveTo>
                  <a:pt x="0" y="0"/>
                </a:moveTo>
                <a:lnTo>
                  <a:pt x="0" y="788"/>
                </a:lnTo>
                <a:lnTo>
                  <a:pt x="495" y="412"/>
                </a:lnTo>
                <a:lnTo>
                  <a:pt x="0" y="0"/>
                </a:lnTo>
                <a:close/>
              </a:path>
            </a:pathLst>
          </a:custGeom>
          <a:solidFill>
            <a:srgbClr val="E9A5B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8624" name="Freeform 18">
            <a:extLst>
              <a:ext uri="{FF2B5EF4-FFF2-40B4-BE49-F238E27FC236}">
                <a16:creationId xmlns:a16="http://schemas.microsoft.com/office/drawing/2014/main" id="{938E7237-E501-26B6-742F-96244D2CB813}"/>
              </a:ext>
            </a:extLst>
          </p:cNvPr>
          <p:cNvSpPr>
            <a:spLocks/>
          </p:cNvSpPr>
          <p:nvPr/>
        </p:nvSpPr>
        <p:spPr bwMode="auto">
          <a:xfrm>
            <a:off x="2997200" y="1317625"/>
            <a:ext cx="6643688" cy="4484688"/>
          </a:xfrm>
          <a:custGeom>
            <a:avLst/>
            <a:gdLst>
              <a:gd name="T0" fmla="*/ 0 w 4185"/>
              <a:gd name="T1" fmla="*/ 0 h 2825"/>
              <a:gd name="T2" fmla="*/ 0 w 4185"/>
              <a:gd name="T3" fmla="*/ 2147483646 h 2825"/>
              <a:gd name="T4" fmla="*/ 2147483646 w 4185"/>
              <a:gd name="T5" fmla="*/ 2147483646 h 2825"/>
              <a:gd name="T6" fmla="*/ 0 60000 65536"/>
              <a:gd name="T7" fmla="*/ 0 60000 65536"/>
              <a:gd name="T8" fmla="*/ 0 60000 65536"/>
              <a:gd name="T9" fmla="*/ 0 w 4185"/>
              <a:gd name="T10" fmla="*/ 0 h 2825"/>
              <a:gd name="T11" fmla="*/ 4185 w 4185"/>
              <a:gd name="T12" fmla="*/ 2825 h 2825"/>
            </a:gdLst>
            <a:ahLst/>
            <a:cxnLst>
              <a:cxn ang="T6">
                <a:pos x="T0" y="T1"/>
              </a:cxn>
              <a:cxn ang="T7">
                <a:pos x="T2" y="T3"/>
              </a:cxn>
              <a:cxn ang="T8">
                <a:pos x="T4" y="T5"/>
              </a:cxn>
            </a:cxnLst>
            <a:rect l="T9" t="T10" r="T11" b="T12"/>
            <a:pathLst>
              <a:path w="4185" h="2825">
                <a:moveTo>
                  <a:pt x="0" y="0"/>
                </a:moveTo>
                <a:lnTo>
                  <a:pt x="0" y="2825"/>
                </a:lnTo>
                <a:lnTo>
                  <a:pt x="4185" y="2825"/>
                </a:lnTo>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68625" name="Rectangle 19">
            <a:extLst>
              <a:ext uri="{FF2B5EF4-FFF2-40B4-BE49-F238E27FC236}">
                <a16:creationId xmlns:a16="http://schemas.microsoft.com/office/drawing/2014/main" id="{3FF47738-5591-41B4-F58B-33B122C9F4B9}"/>
              </a:ext>
            </a:extLst>
          </p:cNvPr>
          <p:cNvSpPr>
            <a:spLocks noChangeArrowheads="1"/>
          </p:cNvSpPr>
          <p:nvPr/>
        </p:nvSpPr>
        <p:spPr bwMode="auto">
          <a:xfrm>
            <a:off x="8829675" y="5875339"/>
            <a:ext cx="8255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b="1">
                <a:solidFill>
                  <a:srgbClr val="000000"/>
                </a:solidFill>
                <a:latin typeface="Arial" panose="020B0604020202020204" pitchFamily="34" charset="0"/>
                <a:ea typeface="ＭＳ Ｐゴシック" panose="020B0600070205080204" pitchFamily="34" charset="-128"/>
              </a:rPr>
              <a:t>Quantity</a:t>
            </a:r>
            <a:endParaRPr lang="en-US" altLang="en-US" sz="2400">
              <a:latin typeface="Times New Roman" panose="02020603050405020304" pitchFamily="18" charset="0"/>
              <a:ea typeface="ＭＳ Ｐゴシック" panose="020B0600070205080204" pitchFamily="34" charset="-128"/>
            </a:endParaRPr>
          </a:p>
        </p:txBody>
      </p:sp>
      <p:sp>
        <p:nvSpPr>
          <p:cNvPr id="68626" name="Rectangle 20">
            <a:extLst>
              <a:ext uri="{FF2B5EF4-FFF2-40B4-BE49-F238E27FC236}">
                <a16:creationId xmlns:a16="http://schemas.microsoft.com/office/drawing/2014/main" id="{F72D2DD0-C3A0-5015-E5C4-AB9FD9695E23}"/>
              </a:ext>
            </a:extLst>
          </p:cNvPr>
          <p:cNvSpPr>
            <a:spLocks noChangeArrowheads="1"/>
          </p:cNvSpPr>
          <p:nvPr/>
        </p:nvSpPr>
        <p:spPr bwMode="auto">
          <a:xfrm>
            <a:off x="2763838" y="5881689"/>
            <a:ext cx="11381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0</a:t>
            </a:r>
            <a:endParaRPr lang="en-US" altLang="en-US" sz="2400">
              <a:latin typeface="Times New Roman" panose="02020603050405020304" pitchFamily="18" charset="0"/>
              <a:ea typeface="ＭＳ Ｐゴシック" panose="020B0600070205080204" pitchFamily="34" charset="-128"/>
            </a:endParaRPr>
          </a:p>
        </p:txBody>
      </p:sp>
      <p:sp>
        <p:nvSpPr>
          <p:cNvPr id="68627" name="Rectangle 21">
            <a:extLst>
              <a:ext uri="{FF2B5EF4-FFF2-40B4-BE49-F238E27FC236}">
                <a16:creationId xmlns:a16="http://schemas.microsoft.com/office/drawing/2014/main" id="{48625269-D433-B0CC-0134-7D86E7674D58}"/>
              </a:ext>
            </a:extLst>
          </p:cNvPr>
          <p:cNvSpPr>
            <a:spLocks noChangeArrowheads="1"/>
          </p:cNvSpPr>
          <p:nvPr/>
        </p:nvSpPr>
        <p:spPr bwMode="auto">
          <a:xfrm>
            <a:off x="2379663" y="1301751"/>
            <a:ext cx="50174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b="1">
                <a:solidFill>
                  <a:srgbClr val="000000"/>
                </a:solidFill>
                <a:latin typeface="Arial" panose="020B0604020202020204" pitchFamily="34" charset="0"/>
                <a:ea typeface="ＭＳ Ｐゴシック" panose="020B0600070205080204" pitchFamily="34" charset="-128"/>
              </a:rPr>
              <a:t>Price</a:t>
            </a:r>
            <a:endParaRPr lang="en-US" altLang="en-US" sz="2400">
              <a:latin typeface="Times New Roman" panose="02020603050405020304" pitchFamily="18" charset="0"/>
              <a:ea typeface="ＭＳ Ｐゴシック" panose="020B0600070205080204" pitchFamily="34" charset="-128"/>
            </a:endParaRPr>
          </a:p>
        </p:txBody>
      </p:sp>
      <p:grpSp>
        <p:nvGrpSpPr>
          <p:cNvPr id="2" name="Group 22">
            <a:extLst>
              <a:ext uri="{FF2B5EF4-FFF2-40B4-BE49-F238E27FC236}">
                <a16:creationId xmlns:a16="http://schemas.microsoft.com/office/drawing/2014/main" id="{E0F8DB70-ABF1-4D1C-29D8-098AA3D92327}"/>
              </a:ext>
            </a:extLst>
          </p:cNvPr>
          <p:cNvGrpSpPr>
            <a:grpSpLocks/>
          </p:cNvGrpSpPr>
          <p:nvPr/>
        </p:nvGrpSpPr>
        <p:grpSpPr bwMode="auto">
          <a:xfrm>
            <a:off x="4695826" y="1611313"/>
            <a:ext cx="1069975" cy="1611312"/>
            <a:chOff x="1998" y="1015"/>
            <a:chExt cx="674" cy="1015"/>
          </a:xfrm>
        </p:grpSpPr>
        <p:sp>
          <p:nvSpPr>
            <p:cNvPr id="68659" name="Line 23">
              <a:extLst>
                <a:ext uri="{FF2B5EF4-FFF2-40B4-BE49-F238E27FC236}">
                  <a16:creationId xmlns:a16="http://schemas.microsoft.com/office/drawing/2014/main" id="{36DEA942-7F01-8C31-3830-F0D58E3707E7}"/>
                </a:ext>
              </a:extLst>
            </p:cNvPr>
            <p:cNvSpPr>
              <a:spLocks noChangeShapeType="1"/>
            </p:cNvSpPr>
            <p:nvPr/>
          </p:nvSpPr>
          <p:spPr bwMode="auto">
            <a:xfrm flipV="1">
              <a:off x="2062" y="1315"/>
              <a:ext cx="289" cy="71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8660" name="Rectangle 24">
              <a:extLst>
                <a:ext uri="{FF2B5EF4-FFF2-40B4-BE49-F238E27FC236}">
                  <a16:creationId xmlns:a16="http://schemas.microsoft.com/office/drawing/2014/main" id="{A5EB5F15-D878-7246-7C81-8E2CEECAEDEC}"/>
                </a:ext>
              </a:extLst>
            </p:cNvPr>
            <p:cNvSpPr>
              <a:spLocks noChangeArrowheads="1"/>
            </p:cNvSpPr>
            <p:nvPr/>
          </p:nvSpPr>
          <p:spPr bwMode="auto">
            <a:xfrm>
              <a:off x="1998" y="1015"/>
              <a:ext cx="67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Deadweight</a:t>
              </a:r>
              <a:endParaRPr lang="en-US" altLang="en-US" sz="2400">
                <a:latin typeface="Times New Roman" panose="02020603050405020304" pitchFamily="18" charset="0"/>
                <a:ea typeface="ＭＳ Ｐゴシック" panose="020B0600070205080204" pitchFamily="34" charset="-128"/>
              </a:endParaRPr>
            </a:p>
          </p:txBody>
        </p:sp>
        <p:sp>
          <p:nvSpPr>
            <p:cNvPr id="68661" name="Rectangle 25">
              <a:extLst>
                <a:ext uri="{FF2B5EF4-FFF2-40B4-BE49-F238E27FC236}">
                  <a16:creationId xmlns:a16="http://schemas.microsoft.com/office/drawing/2014/main" id="{3FF95383-B9FC-6028-D425-7972322FC1CB}"/>
                </a:ext>
              </a:extLst>
            </p:cNvPr>
            <p:cNvSpPr>
              <a:spLocks noChangeArrowheads="1"/>
            </p:cNvSpPr>
            <p:nvPr/>
          </p:nvSpPr>
          <p:spPr bwMode="auto">
            <a:xfrm>
              <a:off x="2225" y="1176"/>
              <a:ext cx="22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loss</a:t>
              </a:r>
              <a:endParaRPr lang="en-US" altLang="en-US" sz="2400">
                <a:latin typeface="Times New Roman" panose="02020603050405020304" pitchFamily="18" charset="0"/>
                <a:ea typeface="ＭＳ Ｐゴシック" panose="020B0600070205080204" pitchFamily="34" charset="-128"/>
              </a:endParaRPr>
            </a:p>
          </p:txBody>
        </p:sp>
      </p:grpSp>
      <p:grpSp>
        <p:nvGrpSpPr>
          <p:cNvPr id="3" name="Group 26">
            <a:extLst>
              <a:ext uri="{FF2B5EF4-FFF2-40B4-BE49-F238E27FC236}">
                <a16:creationId xmlns:a16="http://schemas.microsoft.com/office/drawing/2014/main" id="{8B8D9FA3-8CB1-8517-4319-E49C4528A8CC}"/>
              </a:ext>
            </a:extLst>
          </p:cNvPr>
          <p:cNvGrpSpPr>
            <a:grpSpLocks/>
          </p:cNvGrpSpPr>
          <p:nvPr/>
        </p:nvGrpSpPr>
        <p:grpSpPr bwMode="auto">
          <a:xfrm>
            <a:off x="2997200" y="1433514"/>
            <a:ext cx="5194300" cy="3678237"/>
            <a:chOff x="928" y="903"/>
            <a:chExt cx="3272" cy="2317"/>
          </a:xfrm>
        </p:grpSpPr>
        <p:sp>
          <p:nvSpPr>
            <p:cNvPr id="68657" name="Line 27">
              <a:extLst>
                <a:ext uri="{FF2B5EF4-FFF2-40B4-BE49-F238E27FC236}">
                  <a16:creationId xmlns:a16="http://schemas.microsoft.com/office/drawing/2014/main" id="{49785AD5-9395-4A55-9988-CBC52C8919C4}"/>
                </a:ext>
              </a:extLst>
            </p:cNvPr>
            <p:cNvSpPr>
              <a:spLocks noChangeShapeType="1"/>
            </p:cNvSpPr>
            <p:nvPr/>
          </p:nvSpPr>
          <p:spPr bwMode="auto">
            <a:xfrm>
              <a:off x="928" y="903"/>
              <a:ext cx="2738" cy="2206"/>
            </a:xfrm>
            <a:prstGeom prst="line">
              <a:avLst/>
            </a:prstGeom>
            <a:noFill/>
            <a:ln w="57150">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8658" name="Rectangle 28">
              <a:extLst>
                <a:ext uri="{FF2B5EF4-FFF2-40B4-BE49-F238E27FC236}">
                  <a16:creationId xmlns:a16="http://schemas.microsoft.com/office/drawing/2014/main" id="{4A649AEA-AE8A-49E3-F794-85416FC47248}"/>
                </a:ext>
              </a:extLst>
            </p:cNvPr>
            <p:cNvSpPr>
              <a:spLocks noChangeArrowheads="1"/>
            </p:cNvSpPr>
            <p:nvPr/>
          </p:nvSpPr>
          <p:spPr bwMode="auto">
            <a:xfrm>
              <a:off x="3717" y="3066"/>
              <a:ext cx="48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Demand</a:t>
              </a:r>
              <a:endParaRPr lang="en-US" altLang="en-US" sz="2400">
                <a:latin typeface="Times New Roman" panose="02020603050405020304" pitchFamily="18" charset="0"/>
                <a:ea typeface="ＭＳ Ｐゴシック" panose="020B0600070205080204" pitchFamily="34" charset="-128"/>
              </a:endParaRPr>
            </a:p>
          </p:txBody>
        </p:sp>
      </p:grpSp>
      <p:grpSp>
        <p:nvGrpSpPr>
          <p:cNvPr id="4" name="Group 29">
            <a:extLst>
              <a:ext uri="{FF2B5EF4-FFF2-40B4-BE49-F238E27FC236}">
                <a16:creationId xmlns:a16="http://schemas.microsoft.com/office/drawing/2014/main" id="{4C4E0547-5412-FE7C-C359-CA8C88D1BD2A}"/>
              </a:ext>
            </a:extLst>
          </p:cNvPr>
          <p:cNvGrpSpPr>
            <a:grpSpLocks/>
          </p:cNvGrpSpPr>
          <p:nvPr/>
        </p:nvGrpSpPr>
        <p:grpSpPr bwMode="auto">
          <a:xfrm>
            <a:off x="2997201" y="1433514"/>
            <a:ext cx="3343275" cy="3690937"/>
            <a:chOff x="928" y="903"/>
            <a:chExt cx="2106" cy="2325"/>
          </a:xfrm>
        </p:grpSpPr>
        <p:sp>
          <p:nvSpPr>
            <p:cNvPr id="68652" name="Line 30">
              <a:extLst>
                <a:ext uri="{FF2B5EF4-FFF2-40B4-BE49-F238E27FC236}">
                  <a16:creationId xmlns:a16="http://schemas.microsoft.com/office/drawing/2014/main" id="{88351908-9E41-7D14-EBF4-FBB624A45AC7}"/>
                </a:ext>
              </a:extLst>
            </p:cNvPr>
            <p:cNvSpPr>
              <a:spLocks noChangeShapeType="1"/>
            </p:cNvSpPr>
            <p:nvPr/>
          </p:nvSpPr>
          <p:spPr bwMode="auto">
            <a:xfrm>
              <a:off x="928" y="903"/>
              <a:ext cx="1339" cy="2158"/>
            </a:xfrm>
            <a:prstGeom prst="line">
              <a:avLst/>
            </a:prstGeom>
            <a:noFill/>
            <a:ln w="57150">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68653" name="Group 31">
              <a:extLst>
                <a:ext uri="{FF2B5EF4-FFF2-40B4-BE49-F238E27FC236}">
                  <a16:creationId xmlns:a16="http://schemas.microsoft.com/office/drawing/2014/main" id="{9A78F23D-558A-D8E7-CA6C-CC6D1D49E9EE}"/>
                </a:ext>
              </a:extLst>
            </p:cNvPr>
            <p:cNvGrpSpPr>
              <a:grpSpLocks/>
            </p:cNvGrpSpPr>
            <p:nvPr/>
          </p:nvGrpSpPr>
          <p:grpSpPr bwMode="auto">
            <a:xfrm>
              <a:off x="2231" y="2912"/>
              <a:ext cx="803" cy="316"/>
              <a:chOff x="2231" y="2912"/>
              <a:chExt cx="803" cy="316"/>
            </a:xfrm>
          </p:grpSpPr>
          <p:sp>
            <p:nvSpPr>
              <p:cNvPr id="68654" name="Line 32">
                <a:extLst>
                  <a:ext uri="{FF2B5EF4-FFF2-40B4-BE49-F238E27FC236}">
                    <a16:creationId xmlns:a16="http://schemas.microsoft.com/office/drawing/2014/main" id="{235EE4E7-A76A-BB21-68DE-C6B77A3AB3E2}"/>
                  </a:ext>
                </a:extLst>
              </p:cNvPr>
              <p:cNvSpPr>
                <a:spLocks noChangeShapeType="1"/>
              </p:cNvSpPr>
              <p:nvPr/>
            </p:nvSpPr>
            <p:spPr bwMode="auto">
              <a:xfrm>
                <a:off x="2231" y="2915"/>
                <a:ext cx="289" cy="49"/>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8655" name="Rectangle 33">
                <a:extLst>
                  <a:ext uri="{FF2B5EF4-FFF2-40B4-BE49-F238E27FC236}">
                    <a16:creationId xmlns:a16="http://schemas.microsoft.com/office/drawing/2014/main" id="{35F6A1EA-2EFA-F3C0-BDEE-7F4C9EE0741B}"/>
                  </a:ext>
                </a:extLst>
              </p:cNvPr>
              <p:cNvSpPr>
                <a:spLocks noChangeArrowheads="1"/>
              </p:cNvSpPr>
              <p:nvPr/>
            </p:nvSpPr>
            <p:spPr bwMode="auto">
              <a:xfrm>
                <a:off x="2544" y="2912"/>
                <a:ext cx="49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Marginal</a:t>
                </a:r>
                <a:endParaRPr lang="en-US" altLang="en-US" sz="2400">
                  <a:latin typeface="Times New Roman" panose="02020603050405020304" pitchFamily="18" charset="0"/>
                  <a:ea typeface="ＭＳ Ｐゴシック" panose="020B0600070205080204" pitchFamily="34" charset="-128"/>
                </a:endParaRPr>
              </a:p>
            </p:txBody>
          </p:sp>
          <p:sp>
            <p:nvSpPr>
              <p:cNvPr id="68656" name="Rectangle 34">
                <a:extLst>
                  <a:ext uri="{FF2B5EF4-FFF2-40B4-BE49-F238E27FC236}">
                    <a16:creationId xmlns:a16="http://schemas.microsoft.com/office/drawing/2014/main" id="{9297CBBD-D8C5-FB98-B38E-280EEA36727D}"/>
                  </a:ext>
                </a:extLst>
              </p:cNvPr>
              <p:cNvSpPr>
                <a:spLocks noChangeArrowheads="1"/>
              </p:cNvSpPr>
              <p:nvPr/>
            </p:nvSpPr>
            <p:spPr bwMode="auto">
              <a:xfrm>
                <a:off x="2556" y="3074"/>
                <a:ext cx="46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revenue</a:t>
                </a:r>
                <a:endParaRPr lang="en-US" altLang="en-US" sz="2400">
                  <a:latin typeface="Times New Roman" panose="02020603050405020304" pitchFamily="18" charset="0"/>
                  <a:ea typeface="ＭＳ Ｐゴシック" panose="020B0600070205080204" pitchFamily="34" charset="-128"/>
                </a:endParaRPr>
              </a:p>
            </p:txBody>
          </p:sp>
        </p:grpSp>
      </p:grpSp>
      <p:grpSp>
        <p:nvGrpSpPr>
          <p:cNvPr id="6" name="Group 35">
            <a:extLst>
              <a:ext uri="{FF2B5EF4-FFF2-40B4-BE49-F238E27FC236}">
                <a16:creationId xmlns:a16="http://schemas.microsoft.com/office/drawing/2014/main" id="{398B4FC8-989A-DDD5-0A12-903759279EF7}"/>
              </a:ext>
            </a:extLst>
          </p:cNvPr>
          <p:cNvGrpSpPr>
            <a:grpSpLocks/>
          </p:cNvGrpSpPr>
          <p:nvPr/>
        </p:nvGrpSpPr>
        <p:grpSpPr bwMode="auto">
          <a:xfrm>
            <a:off x="3246439" y="1546226"/>
            <a:ext cx="5480049" cy="3351213"/>
            <a:chOff x="1085" y="974"/>
            <a:chExt cx="3452" cy="2111"/>
          </a:xfrm>
        </p:grpSpPr>
        <p:sp>
          <p:nvSpPr>
            <p:cNvPr id="68650" name="Line 36">
              <a:extLst>
                <a:ext uri="{FF2B5EF4-FFF2-40B4-BE49-F238E27FC236}">
                  <a16:creationId xmlns:a16="http://schemas.microsoft.com/office/drawing/2014/main" id="{20E9AAB0-9C99-3FE5-7410-FC6B3FBEB0C5}"/>
                </a:ext>
              </a:extLst>
            </p:cNvPr>
            <p:cNvSpPr>
              <a:spLocks noChangeShapeType="1"/>
            </p:cNvSpPr>
            <p:nvPr/>
          </p:nvSpPr>
          <p:spPr bwMode="auto">
            <a:xfrm flipH="1">
              <a:off x="1085" y="1061"/>
              <a:ext cx="2629" cy="2024"/>
            </a:xfrm>
            <a:prstGeom prst="line">
              <a:avLst/>
            </a:prstGeom>
            <a:noFill/>
            <a:ln w="57150">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8651" name="Rectangle 37">
              <a:extLst>
                <a:ext uri="{FF2B5EF4-FFF2-40B4-BE49-F238E27FC236}">
                  <a16:creationId xmlns:a16="http://schemas.microsoft.com/office/drawing/2014/main" id="{401A552D-7CBC-B205-5D87-60BF9B5F8E17}"/>
                </a:ext>
              </a:extLst>
            </p:cNvPr>
            <p:cNvSpPr>
              <a:spLocks noChangeArrowheads="1"/>
            </p:cNvSpPr>
            <p:nvPr/>
          </p:nvSpPr>
          <p:spPr bwMode="auto">
            <a:xfrm>
              <a:off x="3769" y="974"/>
              <a:ext cx="76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Marginal cost</a:t>
              </a:r>
              <a:endParaRPr lang="en-US" altLang="en-US" sz="2400">
                <a:latin typeface="Times New Roman" panose="02020603050405020304" pitchFamily="18" charset="0"/>
                <a:ea typeface="ＭＳ Ｐゴシック" panose="020B0600070205080204" pitchFamily="34" charset="-128"/>
              </a:endParaRPr>
            </a:p>
          </p:txBody>
        </p:sp>
      </p:grpSp>
      <p:grpSp>
        <p:nvGrpSpPr>
          <p:cNvPr id="7" name="Group 38">
            <a:extLst>
              <a:ext uri="{FF2B5EF4-FFF2-40B4-BE49-F238E27FC236}">
                <a16:creationId xmlns:a16="http://schemas.microsoft.com/office/drawing/2014/main" id="{7C1EF465-078A-E413-B426-3B4A16DC38DC}"/>
              </a:ext>
            </a:extLst>
          </p:cNvPr>
          <p:cNvGrpSpPr>
            <a:grpSpLocks/>
          </p:cNvGrpSpPr>
          <p:nvPr/>
        </p:nvGrpSpPr>
        <p:grpSpPr bwMode="auto">
          <a:xfrm>
            <a:off x="5018088" y="3243264"/>
            <a:ext cx="722312" cy="3140075"/>
            <a:chOff x="2201" y="2043"/>
            <a:chExt cx="455" cy="1978"/>
          </a:xfrm>
        </p:grpSpPr>
        <p:sp>
          <p:nvSpPr>
            <p:cNvPr id="68645" name="Rectangle 39">
              <a:extLst>
                <a:ext uri="{FF2B5EF4-FFF2-40B4-BE49-F238E27FC236}">
                  <a16:creationId xmlns:a16="http://schemas.microsoft.com/office/drawing/2014/main" id="{7827A779-836F-6EB3-B689-561BD4D6073E}"/>
                </a:ext>
              </a:extLst>
            </p:cNvPr>
            <p:cNvSpPr>
              <a:spLocks noChangeArrowheads="1"/>
            </p:cNvSpPr>
            <p:nvPr/>
          </p:nvSpPr>
          <p:spPr bwMode="auto">
            <a:xfrm>
              <a:off x="2201" y="3705"/>
              <a:ext cx="455"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Efficient</a:t>
              </a:r>
              <a:endParaRPr lang="en-US" altLang="en-US" sz="2400">
                <a:latin typeface="Times New Roman" panose="02020603050405020304" pitchFamily="18" charset="0"/>
                <a:ea typeface="ＭＳ Ｐゴシック" panose="020B0600070205080204" pitchFamily="34" charset="-128"/>
              </a:endParaRPr>
            </a:p>
          </p:txBody>
        </p:sp>
        <p:sp>
          <p:nvSpPr>
            <p:cNvPr id="68646" name="Rectangle 40">
              <a:extLst>
                <a:ext uri="{FF2B5EF4-FFF2-40B4-BE49-F238E27FC236}">
                  <a16:creationId xmlns:a16="http://schemas.microsoft.com/office/drawing/2014/main" id="{0CC64166-8B3F-CA11-ABEB-1185675528B9}"/>
                </a:ext>
              </a:extLst>
            </p:cNvPr>
            <p:cNvSpPr>
              <a:spLocks noChangeArrowheads="1"/>
            </p:cNvSpPr>
            <p:nvPr/>
          </p:nvSpPr>
          <p:spPr bwMode="auto">
            <a:xfrm>
              <a:off x="2201" y="3867"/>
              <a:ext cx="44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quantity</a:t>
              </a:r>
              <a:endParaRPr lang="en-US" altLang="en-US" sz="2400">
                <a:latin typeface="Times New Roman" panose="02020603050405020304" pitchFamily="18" charset="0"/>
                <a:ea typeface="ＭＳ Ｐゴシック" panose="020B0600070205080204" pitchFamily="34" charset="-128"/>
              </a:endParaRPr>
            </a:p>
          </p:txBody>
        </p:sp>
        <p:grpSp>
          <p:nvGrpSpPr>
            <p:cNvPr id="68647" name="Group 41">
              <a:extLst>
                <a:ext uri="{FF2B5EF4-FFF2-40B4-BE49-F238E27FC236}">
                  <a16:creationId xmlns:a16="http://schemas.microsoft.com/office/drawing/2014/main" id="{79CF3829-0BE8-B8AC-70C5-2A09653B907B}"/>
                </a:ext>
              </a:extLst>
            </p:cNvPr>
            <p:cNvGrpSpPr>
              <a:grpSpLocks/>
            </p:cNvGrpSpPr>
            <p:nvPr/>
          </p:nvGrpSpPr>
          <p:grpSpPr bwMode="auto">
            <a:xfrm>
              <a:off x="2347" y="2043"/>
              <a:ext cx="86" cy="1588"/>
              <a:chOff x="2347" y="2043"/>
              <a:chExt cx="86" cy="1588"/>
            </a:xfrm>
          </p:grpSpPr>
          <p:sp>
            <p:nvSpPr>
              <p:cNvPr id="68648" name="Line 42">
                <a:extLst>
                  <a:ext uri="{FF2B5EF4-FFF2-40B4-BE49-F238E27FC236}">
                    <a16:creationId xmlns:a16="http://schemas.microsoft.com/office/drawing/2014/main" id="{508E1F8A-8838-9362-1471-8A1296DF4627}"/>
                  </a:ext>
                </a:extLst>
              </p:cNvPr>
              <p:cNvSpPr>
                <a:spLocks noChangeShapeType="1"/>
              </p:cNvSpPr>
              <p:nvPr/>
            </p:nvSpPr>
            <p:spPr bwMode="auto">
              <a:xfrm flipV="1">
                <a:off x="2388" y="2079"/>
                <a:ext cx="1" cy="1552"/>
              </a:xfrm>
              <a:prstGeom prst="line">
                <a:avLst/>
              </a:prstGeom>
              <a:noFill/>
              <a:ln w="1905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GB"/>
              </a:p>
            </p:txBody>
          </p:sp>
          <p:sp>
            <p:nvSpPr>
              <p:cNvPr id="68649" name="Oval 43">
                <a:extLst>
                  <a:ext uri="{FF2B5EF4-FFF2-40B4-BE49-F238E27FC236}">
                    <a16:creationId xmlns:a16="http://schemas.microsoft.com/office/drawing/2014/main" id="{18405746-7ADB-0A67-E118-0EF60A657A46}"/>
                  </a:ext>
                </a:extLst>
              </p:cNvPr>
              <p:cNvSpPr>
                <a:spLocks noChangeArrowheads="1"/>
              </p:cNvSpPr>
              <p:nvPr/>
            </p:nvSpPr>
            <p:spPr bwMode="auto">
              <a:xfrm>
                <a:off x="2347" y="2043"/>
                <a:ext cx="86" cy="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grpSp>
      </p:grpSp>
      <p:grpSp>
        <p:nvGrpSpPr>
          <p:cNvPr id="9" name="Group 44">
            <a:extLst>
              <a:ext uri="{FF2B5EF4-FFF2-40B4-BE49-F238E27FC236}">
                <a16:creationId xmlns:a16="http://schemas.microsoft.com/office/drawing/2014/main" id="{933CF9AA-08D6-38D7-1B5C-D35A3133791F}"/>
              </a:ext>
            </a:extLst>
          </p:cNvPr>
          <p:cNvGrpSpPr>
            <a:grpSpLocks/>
          </p:cNvGrpSpPr>
          <p:nvPr/>
        </p:nvGrpSpPr>
        <p:grpSpPr bwMode="auto">
          <a:xfrm>
            <a:off x="1987551" y="2516188"/>
            <a:ext cx="2868613" cy="3867150"/>
            <a:chOff x="292" y="1585"/>
            <a:chExt cx="1807" cy="2436"/>
          </a:xfrm>
        </p:grpSpPr>
        <p:sp>
          <p:nvSpPr>
            <p:cNvPr id="68636" name="Oval 45">
              <a:extLst>
                <a:ext uri="{FF2B5EF4-FFF2-40B4-BE49-F238E27FC236}">
                  <a16:creationId xmlns:a16="http://schemas.microsoft.com/office/drawing/2014/main" id="{350F790E-A8AB-35CE-9AD1-45BF3CDF7EE9}"/>
                </a:ext>
              </a:extLst>
            </p:cNvPr>
            <p:cNvSpPr>
              <a:spLocks noChangeArrowheads="1"/>
            </p:cNvSpPr>
            <p:nvPr/>
          </p:nvSpPr>
          <p:spPr bwMode="auto">
            <a:xfrm>
              <a:off x="1853" y="2418"/>
              <a:ext cx="86" cy="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grpSp>
          <p:nvGrpSpPr>
            <p:cNvPr id="68637" name="Group 46">
              <a:extLst>
                <a:ext uri="{FF2B5EF4-FFF2-40B4-BE49-F238E27FC236}">
                  <a16:creationId xmlns:a16="http://schemas.microsoft.com/office/drawing/2014/main" id="{B5448644-D255-10F2-B43A-6DB72B5633C7}"/>
                </a:ext>
              </a:extLst>
            </p:cNvPr>
            <p:cNvGrpSpPr>
              <a:grpSpLocks/>
            </p:cNvGrpSpPr>
            <p:nvPr/>
          </p:nvGrpSpPr>
          <p:grpSpPr bwMode="auto">
            <a:xfrm>
              <a:off x="292" y="1585"/>
              <a:ext cx="1807" cy="2436"/>
              <a:chOff x="292" y="1585"/>
              <a:chExt cx="1807" cy="2436"/>
            </a:xfrm>
          </p:grpSpPr>
          <p:sp>
            <p:nvSpPr>
              <p:cNvPr id="68638" name="Line 47">
                <a:extLst>
                  <a:ext uri="{FF2B5EF4-FFF2-40B4-BE49-F238E27FC236}">
                    <a16:creationId xmlns:a16="http://schemas.microsoft.com/office/drawing/2014/main" id="{16A1027C-B3B2-7276-15B0-A673F1277FF6}"/>
                  </a:ext>
                </a:extLst>
              </p:cNvPr>
              <p:cNvSpPr>
                <a:spLocks noChangeShapeType="1"/>
              </p:cNvSpPr>
              <p:nvPr/>
            </p:nvSpPr>
            <p:spPr bwMode="auto">
              <a:xfrm flipV="1">
                <a:off x="1893" y="1667"/>
                <a:ext cx="1" cy="1976"/>
              </a:xfrm>
              <a:prstGeom prst="line">
                <a:avLst/>
              </a:prstGeom>
              <a:noFill/>
              <a:ln w="1905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GB"/>
              </a:p>
            </p:txBody>
          </p:sp>
          <p:sp>
            <p:nvSpPr>
              <p:cNvPr id="68639" name="Line 48">
                <a:extLst>
                  <a:ext uri="{FF2B5EF4-FFF2-40B4-BE49-F238E27FC236}">
                    <a16:creationId xmlns:a16="http://schemas.microsoft.com/office/drawing/2014/main" id="{70E50D14-7DB1-0E2A-A873-7AF566AEC971}"/>
                  </a:ext>
                </a:extLst>
              </p:cNvPr>
              <p:cNvSpPr>
                <a:spLocks noChangeShapeType="1"/>
              </p:cNvSpPr>
              <p:nvPr/>
            </p:nvSpPr>
            <p:spPr bwMode="auto">
              <a:xfrm flipH="1">
                <a:off x="928" y="1667"/>
                <a:ext cx="965" cy="1"/>
              </a:xfrm>
              <a:prstGeom prst="line">
                <a:avLst/>
              </a:prstGeom>
              <a:noFill/>
              <a:ln w="1905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GB"/>
              </a:p>
            </p:txBody>
          </p:sp>
          <p:sp>
            <p:nvSpPr>
              <p:cNvPr id="68640" name="Oval 49">
                <a:extLst>
                  <a:ext uri="{FF2B5EF4-FFF2-40B4-BE49-F238E27FC236}">
                    <a16:creationId xmlns:a16="http://schemas.microsoft.com/office/drawing/2014/main" id="{4A19C09A-AB5F-CA28-E122-2D271F7A215F}"/>
                  </a:ext>
                </a:extLst>
              </p:cNvPr>
              <p:cNvSpPr>
                <a:spLocks noChangeArrowheads="1"/>
              </p:cNvSpPr>
              <p:nvPr/>
            </p:nvSpPr>
            <p:spPr bwMode="auto">
              <a:xfrm>
                <a:off x="1853" y="1630"/>
                <a:ext cx="86" cy="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68641" name="Rectangle 50">
                <a:extLst>
                  <a:ext uri="{FF2B5EF4-FFF2-40B4-BE49-F238E27FC236}">
                    <a16:creationId xmlns:a16="http://schemas.microsoft.com/office/drawing/2014/main" id="{56A2871E-E797-FDEB-5B82-64726A7107AF}"/>
                  </a:ext>
                </a:extLst>
              </p:cNvPr>
              <p:cNvSpPr>
                <a:spLocks noChangeArrowheads="1"/>
              </p:cNvSpPr>
              <p:nvPr/>
            </p:nvSpPr>
            <p:spPr bwMode="auto">
              <a:xfrm>
                <a:off x="292" y="1585"/>
                <a:ext cx="55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Monopoly</a:t>
                </a:r>
                <a:endParaRPr lang="en-US" altLang="en-US" sz="2400">
                  <a:latin typeface="Times New Roman" panose="02020603050405020304" pitchFamily="18" charset="0"/>
                  <a:ea typeface="ＭＳ Ｐゴシック" panose="020B0600070205080204" pitchFamily="34" charset="-128"/>
                </a:endParaRPr>
              </a:p>
            </p:txBody>
          </p:sp>
          <p:sp>
            <p:nvSpPr>
              <p:cNvPr id="68642" name="Rectangle 51">
                <a:extLst>
                  <a:ext uri="{FF2B5EF4-FFF2-40B4-BE49-F238E27FC236}">
                    <a16:creationId xmlns:a16="http://schemas.microsoft.com/office/drawing/2014/main" id="{65C851B1-B90C-A553-AC2C-709766B40D2A}"/>
                  </a:ext>
                </a:extLst>
              </p:cNvPr>
              <p:cNvSpPr>
                <a:spLocks noChangeArrowheads="1"/>
              </p:cNvSpPr>
              <p:nvPr/>
            </p:nvSpPr>
            <p:spPr bwMode="auto">
              <a:xfrm>
                <a:off x="571" y="1747"/>
                <a:ext cx="27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price</a:t>
                </a:r>
                <a:endParaRPr lang="en-US" altLang="en-US" sz="2400">
                  <a:latin typeface="Times New Roman" panose="02020603050405020304" pitchFamily="18" charset="0"/>
                  <a:ea typeface="ＭＳ Ｐゴシック" panose="020B0600070205080204" pitchFamily="34" charset="-128"/>
                </a:endParaRPr>
              </a:p>
            </p:txBody>
          </p:sp>
          <p:sp>
            <p:nvSpPr>
              <p:cNvPr id="68643" name="Rectangle 52">
                <a:extLst>
                  <a:ext uri="{FF2B5EF4-FFF2-40B4-BE49-F238E27FC236}">
                    <a16:creationId xmlns:a16="http://schemas.microsoft.com/office/drawing/2014/main" id="{3E6C74E9-C5AA-1985-26F4-AF8BCA9502BF}"/>
                  </a:ext>
                </a:extLst>
              </p:cNvPr>
              <p:cNvSpPr>
                <a:spLocks noChangeArrowheads="1"/>
              </p:cNvSpPr>
              <p:nvPr/>
            </p:nvSpPr>
            <p:spPr bwMode="auto">
              <a:xfrm>
                <a:off x="1545" y="3705"/>
                <a:ext cx="55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Monopoly</a:t>
                </a:r>
                <a:endParaRPr lang="en-US" altLang="en-US" sz="2400">
                  <a:latin typeface="Times New Roman" panose="02020603050405020304" pitchFamily="18" charset="0"/>
                  <a:ea typeface="ＭＳ Ｐゴシック" panose="020B0600070205080204" pitchFamily="34" charset="-128"/>
                </a:endParaRPr>
              </a:p>
            </p:txBody>
          </p:sp>
          <p:sp>
            <p:nvSpPr>
              <p:cNvPr id="68644" name="Rectangle 53">
                <a:extLst>
                  <a:ext uri="{FF2B5EF4-FFF2-40B4-BE49-F238E27FC236}">
                    <a16:creationId xmlns:a16="http://schemas.microsoft.com/office/drawing/2014/main" id="{BFE9CC09-08EB-D252-B933-7E643EF988FF}"/>
                  </a:ext>
                </a:extLst>
              </p:cNvPr>
              <p:cNvSpPr>
                <a:spLocks noChangeArrowheads="1"/>
              </p:cNvSpPr>
              <p:nvPr/>
            </p:nvSpPr>
            <p:spPr bwMode="auto">
              <a:xfrm>
                <a:off x="1598" y="3867"/>
                <a:ext cx="44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quantity</a:t>
                </a:r>
                <a:endParaRPr lang="en-US" altLang="en-US" sz="2400">
                  <a:latin typeface="Times New Roman" panose="02020603050405020304" pitchFamily="18" charset="0"/>
                  <a:ea typeface="ＭＳ Ｐゴシック" panose="020B0600070205080204" pitchFamily="34" charset="-128"/>
                </a:endParaRPr>
              </a:p>
            </p:txBody>
          </p:sp>
        </p:grpSp>
      </p:grpSp>
      <p:sp>
        <p:nvSpPr>
          <p:cNvPr id="52" name="Rectangle 2">
            <a:extLst>
              <a:ext uri="{FF2B5EF4-FFF2-40B4-BE49-F238E27FC236}">
                <a16:creationId xmlns:a16="http://schemas.microsoft.com/office/drawing/2014/main" id="{877B8055-81A7-0393-2C9E-A92E24B6159B}"/>
              </a:ext>
            </a:extLst>
          </p:cNvPr>
          <p:cNvSpPr txBox="1">
            <a:spLocks noChangeArrowheads="1"/>
          </p:cNvSpPr>
          <p:nvPr/>
        </p:nvSpPr>
        <p:spPr>
          <a:xfrm>
            <a:off x="1987550" y="258764"/>
            <a:ext cx="7543800" cy="541337"/>
          </a:xfrm>
          <a:prstGeom prst="rect">
            <a:avLst/>
          </a:prstGeom>
        </p:spPr>
        <p:txBody>
          <a:bodyPr anchor="b">
            <a:normAutofit fontScale="92500" lnSpcReduction="10000"/>
          </a:bodyPr>
          <a:lstStyle>
            <a:lvl1pPr algn="l" rtl="0" fontAlgn="base">
              <a:lnSpc>
                <a:spcPct val="85000"/>
              </a:lnSpc>
              <a:spcBef>
                <a:spcPct val="0"/>
              </a:spcBef>
              <a:spcAft>
                <a:spcPct val="0"/>
              </a:spcAft>
              <a:defRPr sz="4000" kern="1200" spc="-50">
                <a:solidFill>
                  <a:schemeClr val="accent2"/>
                </a:solidFill>
                <a:latin typeface="+mj-lt"/>
                <a:ea typeface="+mj-ea"/>
                <a:cs typeface="+mj-cs"/>
              </a:defRPr>
            </a:lvl1pPr>
            <a:lvl2pPr algn="l" rtl="0" fontAlgn="base">
              <a:lnSpc>
                <a:spcPct val="85000"/>
              </a:lnSpc>
              <a:spcBef>
                <a:spcPct val="0"/>
              </a:spcBef>
              <a:spcAft>
                <a:spcPct val="0"/>
              </a:spcAft>
              <a:defRPr sz="4000">
                <a:solidFill>
                  <a:schemeClr val="accent2"/>
                </a:solidFill>
                <a:latin typeface="Calibri Light" panose="020F0302020204030204" pitchFamily="34" charset="0"/>
              </a:defRPr>
            </a:lvl2pPr>
            <a:lvl3pPr algn="l" rtl="0" fontAlgn="base">
              <a:lnSpc>
                <a:spcPct val="85000"/>
              </a:lnSpc>
              <a:spcBef>
                <a:spcPct val="0"/>
              </a:spcBef>
              <a:spcAft>
                <a:spcPct val="0"/>
              </a:spcAft>
              <a:defRPr sz="4000">
                <a:solidFill>
                  <a:schemeClr val="accent2"/>
                </a:solidFill>
                <a:latin typeface="Calibri Light" panose="020F0302020204030204" pitchFamily="34" charset="0"/>
              </a:defRPr>
            </a:lvl3pPr>
            <a:lvl4pPr algn="l" rtl="0" fontAlgn="base">
              <a:lnSpc>
                <a:spcPct val="85000"/>
              </a:lnSpc>
              <a:spcBef>
                <a:spcPct val="0"/>
              </a:spcBef>
              <a:spcAft>
                <a:spcPct val="0"/>
              </a:spcAft>
              <a:defRPr sz="4000">
                <a:solidFill>
                  <a:schemeClr val="accent2"/>
                </a:solidFill>
                <a:latin typeface="Calibri Light" panose="020F0302020204030204" pitchFamily="34" charset="0"/>
              </a:defRPr>
            </a:lvl4pPr>
            <a:lvl5pPr algn="l" rtl="0" fontAlgn="base">
              <a:lnSpc>
                <a:spcPct val="85000"/>
              </a:lnSpc>
              <a:spcBef>
                <a:spcPct val="0"/>
              </a:spcBef>
              <a:spcAft>
                <a:spcPct val="0"/>
              </a:spcAft>
              <a:defRPr sz="4000">
                <a:solidFill>
                  <a:schemeClr val="accent2"/>
                </a:solidFill>
                <a:latin typeface="Calibri Light" panose="020F0302020204030204" pitchFamily="34" charset="0"/>
              </a:defRPr>
            </a:lvl5pPr>
            <a:lvl6pPr marL="457200" algn="l" rtl="0" fontAlgn="base">
              <a:lnSpc>
                <a:spcPct val="85000"/>
              </a:lnSpc>
              <a:spcBef>
                <a:spcPct val="0"/>
              </a:spcBef>
              <a:spcAft>
                <a:spcPct val="0"/>
              </a:spcAft>
              <a:defRPr sz="4000">
                <a:solidFill>
                  <a:schemeClr val="accent2"/>
                </a:solidFill>
                <a:latin typeface="Calibri Light" panose="020F0302020204030204" pitchFamily="34" charset="0"/>
              </a:defRPr>
            </a:lvl6pPr>
            <a:lvl7pPr marL="914400" algn="l" rtl="0" fontAlgn="base">
              <a:lnSpc>
                <a:spcPct val="85000"/>
              </a:lnSpc>
              <a:spcBef>
                <a:spcPct val="0"/>
              </a:spcBef>
              <a:spcAft>
                <a:spcPct val="0"/>
              </a:spcAft>
              <a:defRPr sz="4000">
                <a:solidFill>
                  <a:schemeClr val="accent2"/>
                </a:solidFill>
                <a:latin typeface="Calibri Light" panose="020F0302020204030204" pitchFamily="34" charset="0"/>
              </a:defRPr>
            </a:lvl7pPr>
            <a:lvl8pPr marL="1371600" algn="l" rtl="0" fontAlgn="base">
              <a:lnSpc>
                <a:spcPct val="85000"/>
              </a:lnSpc>
              <a:spcBef>
                <a:spcPct val="0"/>
              </a:spcBef>
              <a:spcAft>
                <a:spcPct val="0"/>
              </a:spcAft>
              <a:defRPr sz="4000">
                <a:solidFill>
                  <a:schemeClr val="accent2"/>
                </a:solidFill>
                <a:latin typeface="Calibri Light" panose="020F0302020204030204" pitchFamily="34" charset="0"/>
              </a:defRPr>
            </a:lvl8pPr>
            <a:lvl9pPr marL="1828800" algn="l" rtl="0" fontAlgn="base">
              <a:lnSpc>
                <a:spcPct val="85000"/>
              </a:lnSpc>
              <a:spcBef>
                <a:spcPct val="0"/>
              </a:spcBef>
              <a:spcAft>
                <a:spcPct val="0"/>
              </a:spcAft>
              <a:defRPr sz="4000">
                <a:solidFill>
                  <a:schemeClr val="accent2"/>
                </a:solidFill>
                <a:latin typeface="Calibri Light" panose="020F0302020204030204" pitchFamily="34" charset="0"/>
              </a:defRPr>
            </a:lvl9pPr>
          </a:lstStyle>
          <a:p>
            <a:pPr fontAlgn="auto">
              <a:spcAft>
                <a:spcPts val="0"/>
              </a:spcAft>
              <a:defRPr/>
            </a:pPr>
            <a:r>
              <a:rPr lang="en-US" altLang="en-US" dirty="0">
                <a:solidFill>
                  <a:srgbClr val="555997"/>
                </a:solidFill>
                <a:ea typeface="ＭＳ Ｐゴシック" panose="020B0600070205080204" pitchFamily="34" charset="-128"/>
              </a:rPr>
              <a:t>The Deadweight Loss</a:t>
            </a:r>
            <a:endParaRPr lang="en-US" altLang="en-US" dirty="0">
              <a:solidFill>
                <a:srgbClr val="555997"/>
              </a:solidFill>
              <a:latin typeface="Tahoma" panose="020B0604030504040204" pitchFamily="34" charset="0"/>
              <a:ea typeface="ＭＳ Ｐゴシック" panose="020B0600070205080204" pitchFamily="34" charset="-128"/>
            </a:endParaRPr>
          </a:p>
        </p:txBody>
      </p:sp>
      <p:sp>
        <p:nvSpPr>
          <p:cNvPr id="53" name="Footer Placeholder 1">
            <a:extLst>
              <a:ext uri="{FF2B5EF4-FFF2-40B4-BE49-F238E27FC236}">
                <a16:creationId xmlns:a16="http://schemas.microsoft.com/office/drawing/2014/main" id="{C6CD84F3-5F4F-FE08-0335-06885DF605E1}"/>
              </a:ext>
            </a:extLst>
          </p:cNvPr>
          <p:cNvSpPr>
            <a:spLocks noGrp="1"/>
          </p:cNvSpPr>
          <p:nvPr>
            <p:ph type="ftr" sz="quarter" idx="11"/>
          </p:nvPr>
        </p:nvSpPr>
        <p:spPr/>
        <p:txBody>
          <a:bodyPr/>
          <a:lstStyle/>
          <a:p>
            <a:pPr>
              <a:defRPr/>
            </a:pPr>
            <a:r>
              <a:rPr lang="en-GB" dirty="0">
                <a:solidFill>
                  <a:schemeClr val="tx1"/>
                </a:solidFill>
              </a:rPr>
              <a:t>For use with Mankiw and Taylor, Economics 6</a:t>
            </a:r>
            <a:r>
              <a:rPr lang="en-GB" baseline="30000" dirty="0">
                <a:solidFill>
                  <a:schemeClr val="tx1"/>
                </a:solidFill>
              </a:rPr>
              <a:t>th</a:t>
            </a:r>
            <a:r>
              <a:rPr lang="en-GB" dirty="0">
                <a:solidFill>
                  <a:schemeClr val="tx1"/>
                </a:solidFill>
              </a:rPr>
              <a:t> edition </a:t>
            </a:r>
            <a:r>
              <a:rPr lang="en-GB" dirty="0">
                <a:solidFill>
                  <a:schemeClr val="tx1"/>
                </a:solidFill>
                <a:ea typeface="Calibri" panose="020F0502020204030204" pitchFamily="34" charset="0"/>
                <a:cs typeface="Calibri Light" panose="020F0302020204030204" pitchFamily="34" charset="0"/>
              </a:rPr>
              <a:t>9781473786981</a:t>
            </a:r>
            <a:r>
              <a:rPr lang="en-GB" dirty="0">
                <a:solidFill>
                  <a:schemeClr val="tx1"/>
                </a:solidFill>
              </a:rPr>
              <a:t> © Cengage EMEA 2023</a:t>
            </a:r>
          </a:p>
          <a:p>
            <a:pPr>
              <a:defRPr/>
            </a:pPr>
            <a:endParaRPr lang="en-US" dirty="0">
              <a:solidFill>
                <a:schemeClr val="tx1"/>
              </a:solidFill>
            </a:endParaRPr>
          </a:p>
        </p:txBody>
      </p:sp>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9003DA8C-FE01-5677-F26C-62D17A0734DF}"/>
                  </a:ext>
                </a:extLst>
              </p14:cNvPr>
              <p14:cNvContentPartPr/>
              <p14:nvPr/>
            </p14:nvContentPartPr>
            <p14:xfrm>
              <a:off x="5789367" y="1518302"/>
              <a:ext cx="360" cy="360"/>
            </p14:xfrm>
          </p:contentPart>
        </mc:Choice>
        <mc:Fallback xmlns="">
          <p:pic>
            <p:nvPicPr>
              <p:cNvPr id="5" name="Ink 4">
                <a:extLst>
                  <a:ext uri="{FF2B5EF4-FFF2-40B4-BE49-F238E27FC236}">
                    <a16:creationId xmlns:a16="http://schemas.microsoft.com/office/drawing/2014/main" id="{9003DA8C-FE01-5677-F26C-62D17A0734DF}"/>
                  </a:ext>
                </a:extLst>
              </p:cNvPr>
              <p:cNvPicPr/>
              <p:nvPr/>
            </p:nvPicPr>
            <p:blipFill>
              <a:blip r:embed="rId4"/>
              <a:stretch>
                <a:fillRect/>
              </a:stretch>
            </p:blipFill>
            <p:spPr>
              <a:xfrm>
                <a:off x="5783247" y="1512182"/>
                <a:ext cx="12600" cy="12600"/>
              </a:xfrm>
              <a:prstGeom prst="rect">
                <a:avLst/>
              </a:prstGeom>
            </p:spPr>
          </p:pic>
        </mc:Fallback>
      </mc:AlternateContent>
      <p:sp>
        <p:nvSpPr>
          <p:cNvPr id="8" name="TextBox 7">
            <a:extLst>
              <a:ext uri="{FF2B5EF4-FFF2-40B4-BE49-F238E27FC236}">
                <a16:creationId xmlns:a16="http://schemas.microsoft.com/office/drawing/2014/main" id="{4A747173-BCDA-F94C-D05B-5E7645E1AA3A}"/>
              </a:ext>
            </a:extLst>
          </p:cNvPr>
          <p:cNvSpPr txBox="1"/>
          <p:nvPr/>
        </p:nvSpPr>
        <p:spPr>
          <a:xfrm>
            <a:off x="7143662" y="901640"/>
            <a:ext cx="3597267" cy="400110"/>
          </a:xfrm>
          <a:prstGeom prst="rect">
            <a:avLst/>
          </a:prstGeom>
          <a:noFill/>
        </p:spPr>
        <p:txBody>
          <a:bodyPr wrap="none" rtlCol="0">
            <a:spAutoFit/>
          </a:bodyPr>
          <a:lstStyle/>
          <a:p>
            <a:r>
              <a:rPr lang="en-US" sz="2000" dirty="0">
                <a:solidFill>
                  <a:srgbClr val="FF5E1E"/>
                </a:solidFill>
              </a:rPr>
              <a:t>In a competitive industry, S = MC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downRigh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3"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strips(upRight)">
                                      <p:cBhvr>
                                        <p:cTn id="17" dur="500"/>
                                        <p:tgtEl>
                                          <p:spTgt spid="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3"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strips(upRight)">
                                      <p:cBhvr>
                                        <p:cTn id="27" dur="500"/>
                                        <p:tgtEl>
                                          <p:spTgt spid="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98321"/>
                                        </p:tgtEl>
                                        <p:attrNameLst>
                                          <p:attrName>style.visibility</p:attrName>
                                        </p:attrNameLst>
                                      </p:cBhvr>
                                      <p:to>
                                        <p:strVal val="visible"/>
                                      </p:to>
                                    </p:set>
                                    <p:animEffect transition="in" filter="dissolve">
                                      <p:cBhvr>
                                        <p:cTn id="32" dur="500"/>
                                        <p:tgtEl>
                                          <p:spTgt spid="9832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wipe(down)">
                                      <p:cBhvr>
                                        <p:cTn id="3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59ACB-A969-FCC1-7A28-496E6386B37A}"/>
              </a:ext>
            </a:extLst>
          </p:cNvPr>
          <p:cNvSpPr>
            <a:spLocks noGrp="1"/>
          </p:cNvSpPr>
          <p:nvPr>
            <p:ph type="title"/>
          </p:nvPr>
        </p:nvSpPr>
        <p:spPr>
          <a:xfrm>
            <a:off x="838200" y="365125"/>
            <a:ext cx="10515600" cy="1062231"/>
          </a:xfrm>
        </p:spPr>
        <p:txBody>
          <a:bodyPr/>
          <a:lstStyle/>
          <a:p>
            <a:pPr algn="ctr"/>
            <a:r>
              <a:rPr lang="en-US" dirty="0"/>
              <a:t>How economics defines inefficiency, redux</a:t>
            </a:r>
          </a:p>
        </p:txBody>
      </p:sp>
      <p:sp>
        <p:nvSpPr>
          <p:cNvPr id="3" name="Content Placeholder 2">
            <a:extLst>
              <a:ext uri="{FF2B5EF4-FFF2-40B4-BE49-F238E27FC236}">
                <a16:creationId xmlns:a16="http://schemas.microsoft.com/office/drawing/2014/main" id="{9FE8993D-4C38-D40B-301F-E5224D21AA4C}"/>
              </a:ext>
            </a:extLst>
          </p:cNvPr>
          <p:cNvSpPr>
            <a:spLocks noGrp="1"/>
          </p:cNvSpPr>
          <p:nvPr>
            <p:ph idx="1"/>
          </p:nvPr>
        </p:nvSpPr>
        <p:spPr/>
        <p:txBody>
          <a:bodyPr>
            <a:normAutofit lnSpcReduction="10000"/>
          </a:bodyPr>
          <a:lstStyle/>
          <a:p>
            <a:r>
              <a:rPr lang="en-US" dirty="0"/>
              <a:t>The inefficiency here is not because monopoly profit is high and it’s unfair</a:t>
            </a:r>
          </a:p>
          <a:p>
            <a:r>
              <a:rPr lang="en-US" dirty="0"/>
              <a:t>It’s because monopolies restrict quantity produced compared to competitive markets, and </a:t>
            </a:r>
            <a:r>
              <a:rPr lang="en-US" dirty="0">
                <a:solidFill>
                  <a:srgbClr val="2B9BAA"/>
                </a:solidFill>
              </a:rPr>
              <a:t>that reduces </a:t>
            </a:r>
            <a:r>
              <a:rPr lang="en-US" sz="3200" dirty="0">
                <a:solidFill>
                  <a:srgbClr val="2B9BAA"/>
                </a:solidFill>
              </a:rPr>
              <a:t>total</a:t>
            </a:r>
            <a:r>
              <a:rPr lang="en-US" dirty="0">
                <a:solidFill>
                  <a:srgbClr val="2B9BAA"/>
                </a:solidFill>
              </a:rPr>
              <a:t> producer and consumer surplus: deadweight loss, the pink triangle. </a:t>
            </a:r>
            <a:r>
              <a:rPr lang="en-US" dirty="0">
                <a:solidFill>
                  <a:srgbClr val="FF5E1E"/>
                </a:solidFill>
              </a:rPr>
              <a:t>Marginals not equal!</a:t>
            </a:r>
          </a:p>
          <a:p>
            <a:r>
              <a:rPr lang="en-US" dirty="0"/>
              <a:t>IOW a classic monopoly reduces total surplus but grabs more surplus for itself</a:t>
            </a:r>
          </a:p>
          <a:p>
            <a:r>
              <a:rPr lang="en-US" dirty="0"/>
              <a:t>Remember that max surplus is the criterion for efficiency</a:t>
            </a:r>
          </a:p>
          <a:p>
            <a:r>
              <a:rPr lang="en-GB" altLang="en-US" sz="2800" dirty="0">
                <a:ea typeface="ＭＳ Ｐゴシック" panose="020B0600070205080204" pitchFamily="34" charset="-128"/>
                <a:cs typeface="Arial" panose="020B0604020202020204" pitchFamily="34" charset="0"/>
              </a:rPr>
              <a:t>If the monopoly incurs costs to maintain (or create) its monopoly power </a:t>
            </a:r>
            <a:r>
              <a:rPr lang="en-GB" altLang="en-US" sz="2800" dirty="0">
                <a:solidFill>
                  <a:srgbClr val="2B9BAA"/>
                </a:solidFill>
                <a:ea typeface="ＭＳ Ｐゴシック" panose="020B0600070205080204" pitchFamily="34" charset="-128"/>
                <a:cs typeface="Arial" panose="020B0604020202020204" pitchFamily="34" charset="0"/>
              </a:rPr>
              <a:t>(likely)</a:t>
            </a:r>
            <a:r>
              <a:rPr lang="en-GB" altLang="en-US" sz="2800" dirty="0">
                <a:ea typeface="ＭＳ Ｐゴシック" panose="020B0600070205080204" pitchFamily="34" charset="-128"/>
                <a:cs typeface="Arial" panose="020B0604020202020204" pitchFamily="34" charset="0"/>
              </a:rPr>
              <a:t>,</a:t>
            </a:r>
            <a:r>
              <a:rPr lang="en-GB" altLang="en-US" sz="2800" dirty="0">
                <a:solidFill>
                  <a:srgbClr val="2B9BAA"/>
                </a:solidFill>
                <a:ea typeface="ＭＳ Ｐゴシック" panose="020B0600070205080204" pitchFamily="34" charset="-128"/>
                <a:cs typeface="Arial" panose="020B0604020202020204" pitchFamily="34" charset="0"/>
              </a:rPr>
              <a:t> </a:t>
            </a:r>
            <a:r>
              <a:rPr lang="en-GB" altLang="en-US" sz="2800" dirty="0">
                <a:ea typeface="ＭＳ Ｐゴシック" panose="020B0600070205080204" pitchFamily="34" charset="-128"/>
                <a:cs typeface="Arial" panose="020B0604020202020204" pitchFamily="34" charset="0"/>
              </a:rPr>
              <a:t>those costs would also be included in deadweight loss.</a:t>
            </a:r>
          </a:p>
          <a:p>
            <a:pPr marL="0" indent="0">
              <a:buNone/>
            </a:pPr>
            <a:endParaRPr lang="en-US" dirty="0"/>
          </a:p>
        </p:txBody>
      </p:sp>
      <p:sp>
        <p:nvSpPr>
          <p:cNvPr id="5" name="TextBox 4">
            <a:extLst>
              <a:ext uri="{FF2B5EF4-FFF2-40B4-BE49-F238E27FC236}">
                <a16:creationId xmlns:a16="http://schemas.microsoft.com/office/drawing/2014/main" id="{F31A43DD-B3C3-F6C2-9845-5FC597B8A964}"/>
              </a:ext>
            </a:extLst>
          </p:cNvPr>
          <p:cNvSpPr txBox="1"/>
          <p:nvPr/>
        </p:nvSpPr>
        <p:spPr>
          <a:xfrm>
            <a:off x="3279227" y="6169709"/>
            <a:ext cx="6096000" cy="523220"/>
          </a:xfrm>
          <a:prstGeom prst="rect">
            <a:avLst/>
          </a:prstGeom>
          <a:noFill/>
        </p:spPr>
        <p:txBody>
          <a:bodyPr wrap="square">
            <a:spAutoFit/>
          </a:bodyPr>
          <a:lstStyle/>
          <a:p>
            <a:pPr>
              <a:defRPr/>
            </a:pPr>
            <a:r>
              <a:rPr lang="en-GB" sz="1400" dirty="0"/>
              <a:t>For use with Mankiw and Taylor, Economics 6</a:t>
            </a:r>
            <a:r>
              <a:rPr lang="en-GB" sz="1400" baseline="30000" dirty="0"/>
              <a:t>th</a:t>
            </a:r>
            <a:r>
              <a:rPr lang="en-GB" sz="1400" dirty="0"/>
              <a:t> edition </a:t>
            </a:r>
            <a:r>
              <a:rPr lang="en-GB" sz="1400" dirty="0">
                <a:ea typeface="Calibri" panose="020F0502020204030204" pitchFamily="34" charset="0"/>
                <a:cs typeface="Calibri Light" panose="020F0302020204030204" pitchFamily="34" charset="0"/>
              </a:rPr>
              <a:t>9781473786981</a:t>
            </a:r>
            <a:r>
              <a:rPr lang="en-GB" sz="1400" dirty="0"/>
              <a:t> © Cengage EMEA 2023</a:t>
            </a:r>
          </a:p>
        </p:txBody>
      </p:sp>
    </p:spTree>
    <p:extLst>
      <p:ext uri="{BB962C8B-B14F-4D97-AF65-F5344CB8AC3E}">
        <p14:creationId xmlns:p14="http://schemas.microsoft.com/office/powerpoint/2010/main" val="2160203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3D78DA4D-679F-BE76-2F41-FF4D69BB68B3}"/>
              </a:ext>
            </a:extLst>
          </p:cNvPr>
          <p:cNvSpPr>
            <a:spLocks noGrp="1" noChangeArrowheads="1"/>
          </p:cNvSpPr>
          <p:nvPr>
            <p:ph type="title"/>
          </p:nvPr>
        </p:nvSpPr>
        <p:spPr>
          <a:xfrm>
            <a:off x="2346325" y="546539"/>
            <a:ext cx="7543800" cy="1190188"/>
          </a:xfrm>
        </p:spPr>
        <p:txBody>
          <a:bodyPr>
            <a:normAutofit/>
          </a:bodyPr>
          <a:lstStyle/>
          <a:p>
            <a:pPr algn="ctr">
              <a:defRPr/>
            </a:pPr>
            <a:r>
              <a:rPr lang="en-GB" altLang="en-US" sz="3600" dirty="0">
                <a:solidFill>
                  <a:srgbClr val="FF5E1E"/>
                </a:solidFill>
                <a:ea typeface="ＭＳ Ｐゴシック" panose="020B0600070205080204" pitchFamily="34" charset="-128"/>
                <a:cs typeface="Times New Roman" panose="02020603050405020304" pitchFamily="18" charset="0"/>
              </a:rPr>
              <a:t>Price Discrimination: a special power of some imperfectly competitive firms</a:t>
            </a:r>
            <a:endParaRPr lang="en-US" altLang="en-US" sz="3600" dirty="0">
              <a:solidFill>
                <a:srgbClr val="FF5E1E"/>
              </a:solidFill>
              <a:ea typeface="ＭＳ Ｐゴシック" panose="020B0600070205080204" pitchFamily="34" charset="-128"/>
            </a:endParaRPr>
          </a:p>
        </p:txBody>
      </p:sp>
      <p:sp>
        <p:nvSpPr>
          <p:cNvPr id="78851" name="Rectangle 3">
            <a:extLst>
              <a:ext uri="{FF2B5EF4-FFF2-40B4-BE49-F238E27FC236}">
                <a16:creationId xmlns:a16="http://schemas.microsoft.com/office/drawing/2014/main" id="{09AF0A2B-F39D-7641-EE67-6C2D449EB576}"/>
              </a:ext>
            </a:extLst>
          </p:cNvPr>
          <p:cNvSpPr>
            <a:spLocks noGrp="1"/>
          </p:cNvSpPr>
          <p:nvPr>
            <p:ph idx="1"/>
          </p:nvPr>
        </p:nvSpPr>
        <p:spPr>
          <a:xfrm>
            <a:off x="838200" y="1923393"/>
            <a:ext cx="10515600" cy="4253569"/>
          </a:xfrm>
        </p:spPr>
        <p:txBody>
          <a:bodyPr/>
          <a:lstStyle/>
          <a:p>
            <a:pPr eaLnBrk="1" hangingPunct="1"/>
            <a:r>
              <a:rPr lang="en-US" altLang="en-US" dirty="0">
                <a:solidFill>
                  <a:schemeClr val="tx2"/>
                </a:solidFill>
                <a:latin typeface="Arial" panose="020B0604020202020204" pitchFamily="34" charset="0"/>
                <a:ea typeface="ＭＳ Ｐゴシック" panose="020B0600070205080204" pitchFamily="34" charset="-128"/>
              </a:rPr>
              <a:t>Perfect Price Discrimination </a:t>
            </a:r>
            <a:r>
              <a:rPr lang="en-US" altLang="en-US" dirty="0">
                <a:latin typeface="Arial" panose="020B0604020202020204" pitchFamily="34" charset="0"/>
                <a:ea typeface="ＭＳ Ｐゴシック" panose="020B0600070205080204" pitchFamily="34" charset="-128"/>
              </a:rPr>
              <a:t>occurs when a monopoly can separate customers by the willingness to pay and can charge each customer a different price.</a:t>
            </a:r>
          </a:p>
          <a:p>
            <a:pPr eaLnBrk="1" hangingPunct="1"/>
            <a:r>
              <a:rPr lang="en-US" altLang="en-US" dirty="0">
                <a:latin typeface="Arial" panose="020B0604020202020204" pitchFamily="34" charset="0"/>
                <a:ea typeface="ＭＳ Ｐゴシック" panose="020B0600070205080204" pitchFamily="34" charset="-128"/>
              </a:rPr>
              <a:t>Somehow it has to prevent arbitrage: customers re-selling their cheap product at a slightly higher price</a:t>
            </a:r>
          </a:p>
          <a:p>
            <a:pPr eaLnBrk="1" hangingPunct="1"/>
            <a:r>
              <a:rPr lang="en-US" altLang="en-US" dirty="0">
                <a:latin typeface="Arial" panose="020B0604020202020204" pitchFamily="34" charset="0"/>
                <a:ea typeface="ＭＳ Ｐゴシック" panose="020B0600070205080204" pitchFamily="34" charset="-128"/>
              </a:rPr>
              <a:t>Two important effects of price discrimination:</a:t>
            </a:r>
          </a:p>
          <a:p>
            <a:pPr lvl="1" eaLnBrk="1" hangingPunct="1"/>
            <a:r>
              <a:rPr lang="en-US" altLang="en-US" sz="2800" dirty="0">
                <a:latin typeface="Arial" panose="020B0604020202020204" pitchFamily="34" charset="0"/>
                <a:ea typeface="ＭＳ Ｐゴシック" panose="020B0600070205080204" pitchFamily="34" charset="-128"/>
              </a:rPr>
              <a:t>It can increase the monopolist’s profits.</a:t>
            </a:r>
          </a:p>
          <a:p>
            <a:pPr lvl="1" eaLnBrk="1" hangingPunct="1"/>
            <a:r>
              <a:rPr lang="en-US" altLang="en-US" sz="2800" dirty="0">
                <a:latin typeface="Arial" panose="020B0604020202020204" pitchFamily="34" charset="0"/>
                <a:ea typeface="ＭＳ Ｐゴシック" panose="020B0600070205080204" pitchFamily="34" charset="-128"/>
              </a:rPr>
              <a:t>It can reduce deadweight loss.</a:t>
            </a:r>
          </a:p>
          <a:p>
            <a:pPr eaLnBrk="1" hangingPunct="1"/>
            <a:endParaRPr lang="en-US" altLang="en-US" dirty="0">
              <a:latin typeface="Tahoma" panose="020B0604030504040204" pitchFamily="34" charset="0"/>
              <a:ea typeface="ＭＳ Ｐゴシック" panose="020B0600070205080204" pitchFamily="34" charset="-128"/>
            </a:endParaRPr>
          </a:p>
          <a:p>
            <a:pPr lvl="1" eaLnBrk="1" hangingPunct="1"/>
            <a:endParaRPr lang="en-US" altLang="en-US" dirty="0">
              <a:latin typeface="Arial" panose="020B0604020202020204" pitchFamily="34" charset="0"/>
              <a:ea typeface="ＭＳ Ｐゴシック" panose="020B0600070205080204" pitchFamily="34" charset="-128"/>
            </a:endParaRPr>
          </a:p>
        </p:txBody>
      </p:sp>
      <p:sp>
        <p:nvSpPr>
          <p:cNvPr id="2" name="Footer Placeholder 1">
            <a:extLst>
              <a:ext uri="{FF2B5EF4-FFF2-40B4-BE49-F238E27FC236}">
                <a16:creationId xmlns:a16="http://schemas.microsoft.com/office/drawing/2014/main" id="{7FF4F7A2-1FAB-BB93-CFBB-254078E2FEF7}"/>
              </a:ext>
            </a:extLst>
          </p:cNvPr>
          <p:cNvSpPr>
            <a:spLocks noGrp="1"/>
          </p:cNvSpPr>
          <p:nvPr>
            <p:ph type="ftr" sz="quarter" idx="11"/>
          </p:nvPr>
        </p:nvSpPr>
        <p:spPr/>
        <p:txBody>
          <a:bodyPr/>
          <a:lstStyle/>
          <a:p>
            <a:pPr>
              <a:defRPr/>
            </a:pPr>
            <a:r>
              <a:rPr lang="en-GB"/>
              <a:t>For use with Mankiw and Taylor, Economics 6</a:t>
            </a:r>
            <a:r>
              <a:rPr lang="en-GB" baseline="30000"/>
              <a:t>th</a:t>
            </a:r>
            <a:r>
              <a:rPr lang="en-GB"/>
              <a:t> edition </a:t>
            </a:r>
            <a:r>
              <a:rPr lang="en-GB">
                <a:ea typeface="Calibri" panose="020F0502020204030204" pitchFamily="34" charset="0"/>
                <a:cs typeface="Calibri Light" panose="020F0302020204030204" pitchFamily="34" charset="0"/>
              </a:rPr>
              <a:t>9781473786981</a:t>
            </a:r>
            <a:r>
              <a:rPr lang="en-GB"/>
              <a:t> © Cengage EMEA 2023</a:t>
            </a:r>
          </a:p>
          <a:p>
            <a:pPr>
              <a:defRPr/>
            </a:pPr>
            <a:endParaRPr lang="en-US"/>
          </a:p>
        </p:txBody>
      </p:sp>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id="{5BE9A789-1377-9662-03BC-A246579CDA10}"/>
                  </a:ext>
                </a:extLst>
              </p14:cNvPr>
              <p14:cNvContentPartPr/>
              <p14:nvPr/>
            </p14:nvContentPartPr>
            <p14:xfrm>
              <a:off x="8123586" y="4550980"/>
              <a:ext cx="295200" cy="1041480"/>
            </p14:xfrm>
          </p:contentPart>
        </mc:Choice>
        <mc:Fallback xmlns="">
          <p:pic>
            <p:nvPicPr>
              <p:cNvPr id="3" name="Ink 2">
                <a:extLst>
                  <a:ext uri="{FF2B5EF4-FFF2-40B4-BE49-F238E27FC236}">
                    <a16:creationId xmlns:a16="http://schemas.microsoft.com/office/drawing/2014/main" id="{5BE9A789-1377-9662-03BC-A246579CDA10}"/>
                  </a:ext>
                </a:extLst>
              </p:cNvPr>
              <p:cNvPicPr/>
              <p:nvPr/>
            </p:nvPicPr>
            <p:blipFill>
              <a:blip r:embed="rId4"/>
              <a:stretch>
                <a:fillRect/>
              </a:stretch>
            </p:blipFill>
            <p:spPr>
              <a:xfrm>
                <a:off x="8114586" y="4541980"/>
                <a:ext cx="312840" cy="1059120"/>
              </a:xfrm>
              <a:prstGeom prst="rect">
                <a:avLst/>
              </a:prstGeom>
            </p:spPr>
          </p:pic>
        </mc:Fallback>
      </mc:AlternateContent>
      <p:sp>
        <p:nvSpPr>
          <p:cNvPr id="4" name="TextBox 3">
            <a:extLst>
              <a:ext uri="{FF2B5EF4-FFF2-40B4-BE49-F238E27FC236}">
                <a16:creationId xmlns:a16="http://schemas.microsoft.com/office/drawing/2014/main" id="{D44EDDDF-BA73-66C9-11CC-6C709645ADAA}"/>
              </a:ext>
            </a:extLst>
          </p:cNvPr>
          <p:cNvSpPr txBox="1"/>
          <p:nvPr/>
        </p:nvSpPr>
        <p:spPr>
          <a:xfrm>
            <a:off x="8418786" y="4561490"/>
            <a:ext cx="2659254" cy="461665"/>
          </a:xfrm>
          <a:prstGeom prst="rect">
            <a:avLst/>
          </a:prstGeom>
          <a:noFill/>
        </p:spPr>
        <p:txBody>
          <a:bodyPr wrap="none" rtlCol="0">
            <a:spAutoFit/>
          </a:bodyPr>
          <a:lstStyle/>
          <a:p>
            <a:r>
              <a:rPr lang="en-US" sz="2400" dirty="0">
                <a:solidFill>
                  <a:srgbClr val="F50086"/>
                </a:solidFill>
              </a:rPr>
              <a:t>Kind of paradoxical!</a:t>
            </a:r>
          </a:p>
        </p:txBody>
      </p:sp>
    </p:spTree>
  </p:cSld>
  <p:clrMapOvr>
    <a:masterClrMapping/>
  </p:clrMapOvr>
  <p:transition>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3">
            <a:extLst>
              <a:ext uri="{FF2B5EF4-FFF2-40B4-BE49-F238E27FC236}">
                <a16:creationId xmlns:a16="http://schemas.microsoft.com/office/drawing/2014/main" id="{0E042E76-6AFE-DCAE-F12F-B4FBEEA481E8}"/>
              </a:ext>
            </a:extLst>
          </p:cNvPr>
          <p:cNvSpPr>
            <a:spLocks noGrp="1" noChangeArrowheads="1"/>
          </p:cNvSpPr>
          <p:nvPr>
            <p:ph type="title"/>
          </p:nvPr>
        </p:nvSpPr>
        <p:spPr>
          <a:xfrm>
            <a:off x="1981200" y="1058864"/>
            <a:ext cx="8229600" cy="542925"/>
          </a:xfrm>
        </p:spPr>
        <p:txBody>
          <a:bodyPr>
            <a:noAutofit/>
          </a:bodyPr>
          <a:lstStyle/>
          <a:p>
            <a:pPr>
              <a:lnSpc>
                <a:spcPct val="80000"/>
              </a:lnSpc>
              <a:defRPr/>
            </a:pPr>
            <a:r>
              <a:rPr lang="en-US" altLang="en-US" sz="2000" dirty="0">
                <a:ea typeface="ＭＳ Ｐゴシック" panose="020B0600070205080204" pitchFamily="34" charset="-128"/>
              </a:rPr>
              <a:t>Figure 8a.  Welfare (surplus) without Price Discrimination: For a monopolist with single price</a:t>
            </a:r>
          </a:p>
        </p:txBody>
      </p:sp>
      <p:sp>
        <p:nvSpPr>
          <p:cNvPr id="80899" name="Rectangle 5">
            <a:extLst>
              <a:ext uri="{FF2B5EF4-FFF2-40B4-BE49-F238E27FC236}">
                <a16:creationId xmlns:a16="http://schemas.microsoft.com/office/drawing/2014/main" id="{FDDD5964-D39D-CCA4-5D2A-26FA92BA9C39}"/>
              </a:ext>
            </a:extLst>
          </p:cNvPr>
          <p:cNvSpPr>
            <a:spLocks noChangeArrowheads="1"/>
          </p:cNvSpPr>
          <p:nvPr/>
        </p:nvSpPr>
        <p:spPr bwMode="auto">
          <a:xfrm>
            <a:off x="3692526" y="2033589"/>
            <a:ext cx="4930775" cy="3887787"/>
          </a:xfrm>
          <a:prstGeom prst="rect">
            <a:avLst/>
          </a:prstGeom>
          <a:solidFill>
            <a:srgbClr val="F3F6F9"/>
          </a:solidFill>
          <a:ln w="225425">
            <a:solidFill>
              <a:srgbClr val="F3F6F9"/>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80900" name="Rectangle 6">
            <a:extLst>
              <a:ext uri="{FF2B5EF4-FFF2-40B4-BE49-F238E27FC236}">
                <a16:creationId xmlns:a16="http://schemas.microsoft.com/office/drawing/2014/main" id="{2005330A-0AAB-D345-375E-E2AEA88AD63C}"/>
              </a:ext>
            </a:extLst>
          </p:cNvPr>
          <p:cNvSpPr>
            <a:spLocks noChangeArrowheads="1"/>
          </p:cNvSpPr>
          <p:nvPr/>
        </p:nvSpPr>
        <p:spPr bwMode="auto">
          <a:xfrm>
            <a:off x="3692526" y="2033589"/>
            <a:ext cx="4930775" cy="3887787"/>
          </a:xfrm>
          <a:prstGeom prst="rect">
            <a:avLst/>
          </a:prstGeom>
          <a:solidFill>
            <a:srgbClr val="F2F4F8"/>
          </a:solidFill>
          <a:ln w="204788">
            <a:solidFill>
              <a:srgbClr val="F2F4F8"/>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80901" name="Rectangle 7">
            <a:extLst>
              <a:ext uri="{FF2B5EF4-FFF2-40B4-BE49-F238E27FC236}">
                <a16:creationId xmlns:a16="http://schemas.microsoft.com/office/drawing/2014/main" id="{C04654B4-AF9D-E02C-496D-7B95911A1CC9}"/>
              </a:ext>
            </a:extLst>
          </p:cNvPr>
          <p:cNvSpPr>
            <a:spLocks noChangeArrowheads="1"/>
          </p:cNvSpPr>
          <p:nvPr/>
        </p:nvSpPr>
        <p:spPr bwMode="auto">
          <a:xfrm>
            <a:off x="3692526" y="2033589"/>
            <a:ext cx="4930775" cy="3887787"/>
          </a:xfrm>
          <a:prstGeom prst="rect">
            <a:avLst/>
          </a:prstGeom>
          <a:solidFill>
            <a:srgbClr val="F1F4F7"/>
          </a:solidFill>
          <a:ln w="184150">
            <a:solidFill>
              <a:srgbClr val="F1F4F7"/>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80902" name="Rectangle 8">
            <a:extLst>
              <a:ext uri="{FF2B5EF4-FFF2-40B4-BE49-F238E27FC236}">
                <a16:creationId xmlns:a16="http://schemas.microsoft.com/office/drawing/2014/main" id="{F510BE1B-7D4A-6815-CDD6-1DC47B732F7A}"/>
              </a:ext>
            </a:extLst>
          </p:cNvPr>
          <p:cNvSpPr>
            <a:spLocks noChangeArrowheads="1"/>
          </p:cNvSpPr>
          <p:nvPr/>
        </p:nvSpPr>
        <p:spPr bwMode="auto">
          <a:xfrm>
            <a:off x="3692526" y="2033589"/>
            <a:ext cx="4930775" cy="3887787"/>
          </a:xfrm>
          <a:prstGeom prst="rect">
            <a:avLst/>
          </a:prstGeom>
          <a:solidFill>
            <a:srgbClr val="F0F2F5"/>
          </a:solidFill>
          <a:ln w="165100">
            <a:solidFill>
              <a:srgbClr val="F0F2F5"/>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80903" name="Rectangle 9">
            <a:extLst>
              <a:ext uri="{FF2B5EF4-FFF2-40B4-BE49-F238E27FC236}">
                <a16:creationId xmlns:a16="http://schemas.microsoft.com/office/drawing/2014/main" id="{0BC617B8-406A-D9AD-9A4C-3C40E8CFFE3F}"/>
              </a:ext>
            </a:extLst>
          </p:cNvPr>
          <p:cNvSpPr>
            <a:spLocks noChangeArrowheads="1"/>
          </p:cNvSpPr>
          <p:nvPr/>
        </p:nvSpPr>
        <p:spPr bwMode="auto">
          <a:xfrm>
            <a:off x="3692526" y="2033589"/>
            <a:ext cx="4930775" cy="3887787"/>
          </a:xfrm>
          <a:prstGeom prst="rect">
            <a:avLst/>
          </a:prstGeom>
          <a:solidFill>
            <a:srgbClr val="EEF1F4"/>
          </a:solidFill>
          <a:ln w="144463">
            <a:solidFill>
              <a:srgbClr val="EEF1F4"/>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80904" name="Rectangle 10">
            <a:extLst>
              <a:ext uri="{FF2B5EF4-FFF2-40B4-BE49-F238E27FC236}">
                <a16:creationId xmlns:a16="http://schemas.microsoft.com/office/drawing/2014/main" id="{1EF1F961-F0C4-3144-2EFC-9D300E8FE282}"/>
              </a:ext>
            </a:extLst>
          </p:cNvPr>
          <p:cNvSpPr>
            <a:spLocks noChangeArrowheads="1"/>
          </p:cNvSpPr>
          <p:nvPr/>
        </p:nvSpPr>
        <p:spPr bwMode="auto">
          <a:xfrm>
            <a:off x="3692526" y="2033589"/>
            <a:ext cx="4930775" cy="3887787"/>
          </a:xfrm>
          <a:prstGeom prst="rect">
            <a:avLst/>
          </a:prstGeom>
          <a:solidFill>
            <a:srgbClr val="EDEFF3"/>
          </a:solidFill>
          <a:ln w="123825">
            <a:solidFill>
              <a:srgbClr val="EDEFF3"/>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80905" name="Rectangle 11">
            <a:extLst>
              <a:ext uri="{FF2B5EF4-FFF2-40B4-BE49-F238E27FC236}">
                <a16:creationId xmlns:a16="http://schemas.microsoft.com/office/drawing/2014/main" id="{C8DF80D1-E273-A995-4525-58158F181D8D}"/>
              </a:ext>
            </a:extLst>
          </p:cNvPr>
          <p:cNvSpPr>
            <a:spLocks noChangeArrowheads="1"/>
          </p:cNvSpPr>
          <p:nvPr/>
        </p:nvSpPr>
        <p:spPr bwMode="auto">
          <a:xfrm>
            <a:off x="3692526" y="2033589"/>
            <a:ext cx="4930775" cy="3887787"/>
          </a:xfrm>
          <a:prstGeom prst="rect">
            <a:avLst/>
          </a:prstGeom>
          <a:solidFill>
            <a:srgbClr val="EBEEF2"/>
          </a:solidFill>
          <a:ln w="103188">
            <a:solidFill>
              <a:srgbClr val="EBEEF2"/>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80906" name="Rectangle 12">
            <a:extLst>
              <a:ext uri="{FF2B5EF4-FFF2-40B4-BE49-F238E27FC236}">
                <a16:creationId xmlns:a16="http://schemas.microsoft.com/office/drawing/2014/main" id="{DE293BC7-0CA9-C051-12AB-7A4C8E2948AC}"/>
              </a:ext>
            </a:extLst>
          </p:cNvPr>
          <p:cNvSpPr>
            <a:spLocks noChangeArrowheads="1"/>
          </p:cNvSpPr>
          <p:nvPr/>
        </p:nvSpPr>
        <p:spPr bwMode="auto">
          <a:xfrm>
            <a:off x="3692526" y="2033589"/>
            <a:ext cx="4930775" cy="3887787"/>
          </a:xfrm>
          <a:prstGeom prst="rect">
            <a:avLst/>
          </a:prstGeom>
          <a:solidFill>
            <a:srgbClr val="EAECF1"/>
          </a:solidFill>
          <a:ln w="82550">
            <a:solidFill>
              <a:srgbClr val="EAECF1"/>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80907" name="Rectangle 13">
            <a:extLst>
              <a:ext uri="{FF2B5EF4-FFF2-40B4-BE49-F238E27FC236}">
                <a16:creationId xmlns:a16="http://schemas.microsoft.com/office/drawing/2014/main" id="{66B4E570-7187-025E-EE23-FA288FA99B44}"/>
              </a:ext>
            </a:extLst>
          </p:cNvPr>
          <p:cNvSpPr>
            <a:spLocks noChangeArrowheads="1"/>
          </p:cNvSpPr>
          <p:nvPr/>
        </p:nvSpPr>
        <p:spPr bwMode="auto">
          <a:xfrm>
            <a:off x="3692526" y="2033589"/>
            <a:ext cx="4930775" cy="3887787"/>
          </a:xfrm>
          <a:prstGeom prst="rect">
            <a:avLst/>
          </a:prstGeom>
          <a:solidFill>
            <a:srgbClr val="E9EBF0"/>
          </a:solidFill>
          <a:ln w="61913">
            <a:solidFill>
              <a:srgbClr val="E9EBF0"/>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80908" name="Rectangle 14">
            <a:extLst>
              <a:ext uri="{FF2B5EF4-FFF2-40B4-BE49-F238E27FC236}">
                <a16:creationId xmlns:a16="http://schemas.microsoft.com/office/drawing/2014/main" id="{67BCAEA7-5136-A71A-FC16-2C3596C06C5F}"/>
              </a:ext>
            </a:extLst>
          </p:cNvPr>
          <p:cNvSpPr>
            <a:spLocks noChangeArrowheads="1"/>
          </p:cNvSpPr>
          <p:nvPr/>
        </p:nvSpPr>
        <p:spPr bwMode="auto">
          <a:xfrm>
            <a:off x="3692526" y="2033589"/>
            <a:ext cx="4930775" cy="3887787"/>
          </a:xfrm>
          <a:prstGeom prst="rect">
            <a:avLst/>
          </a:prstGeom>
          <a:solidFill>
            <a:srgbClr val="E7EAEF"/>
          </a:solidFill>
          <a:ln w="41275">
            <a:solidFill>
              <a:srgbClr val="E7EAEF"/>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80909" name="Rectangle 15">
            <a:extLst>
              <a:ext uri="{FF2B5EF4-FFF2-40B4-BE49-F238E27FC236}">
                <a16:creationId xmlns:a16="http://schemas.microsoft.com/office/drawing/2014/main" id="{D13E30C3-0F61-CC63-609C-4C6D076BFC29}"/>
              </a:ext>
            </a:extLst>
          </p:cNvPr>
          <p:cNvSpPr>
            <a:spLocks noChangeArrowheads="1"/>
          </p:cNvSpPr>
          <p:nvPr/>
        </p:nvSpPr>
        <p:spPr bwMode="auto">
          <a:xfrm>
            <a:off x="3692526" y="2033589"/>
            <a:ext cx="4930775" cy="3887787"/>
          </a:xfrm>
          <a:prstGeom prst="rect">
            <a:avLst/>
          </a:prstGeom>
          <a:solidFill>
            <a:srgbClr val="E6E9EF"/>
          </a:solidFill>
          <a:ln w="20638">
            <a:solidFill>
              <a:srgbClr val="E6E9EF"/>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80910" name="Rectangle 16">
            <a:extLst>
              <a:ext uri="{FF2B5EF4-FFF2-40B4-BE49-F238E27FC236}">
                <a16:creationId xmlns:a16="http://schemas.microsoft.com/office/drawing/2014/main" id="{D09FFB5B-9AE8-DC7B-46C1-74FF148449BA}"/>
              </a:ext>
            </a:extLst>
          </p:cNvPr>
          <p:cNvSpPr>
            <a:spLocks noChangeArrowheads="1"/>
          </p:cNvSpPr>
          <p:nvPr/>
        </p:nvSpPr>
        <p:spPr bwMode="auto">
          <a:xfrm>
            <a:off x="3548064" y="1909764"/>
            <a:ext cx="5013325" cy="3951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96273" name="Freeform 17">
            <a:extLst>
              <a:ext uri="{FF2B5EF4-FFF2-40B4-BE49-F238E27FC236}">
                <a16:creationId xmlns:a16="http://schemas.microsoft.com/office/drawing/2014/main" id="{880D6489-6CE0-4A84-62FA-8AC9A0AA0984}"/>
              </a:ext>
            </a:extLst>
          </p:cNvPr>
          <p:cNvSpPr>
            <a:spLocks/>
          </p:cNvSpPr>
          <p:nvPr/>
        </p:nvSpPr>
        <p:spPr bwMode="auto">
          <a:xfrm>
            <a:off x="4965700" y="3597276"/>
            <a:ext cx="1417638" cy="904875"/>
          </a:xfrm>
          <a:custGeom>
            <a:avLst/>
            <a:gdLst>
              <a:gd name="T0" fmla="*/ 0 w 69"/>
              <a:gd name="T1" fmla="*/ 0 h 44"/>
              <a:gd name="T2" fmla="*/ 0 w 69"/>
              <a:gd name="T3" fmla="*/ 2147483646 h 44"/>
              <a:gd name="T4" fmla="*/ 2147483646 w 69"/>
              <a:gd name="T5" fmla="*/ 2147483646 h 44"/>
              <a:gd name="T6" fmla="*/ 0 w 69"/>
              <a:gd name="T7" fmla="*/ 0 h 44"/>
              <a:gd name="T8" fmla="*/ 0 60000 65536"/>
              <a:gd name="T9" fmla="*/ 0 60000 65536"/>
              <a:gd name="T10" fmla="*/ 0 60000 65536"/>
              <a:gd name="T11" fmla="*/ 0 60000 65536"/>
              <a:gd name="T12" fmla="*/ 0 w 69"/>
              <a:gd name="T13" fmla="*/ 0 h 44"/>
              <a:gd name="T14" fmla="*/ 69 w 69"/>
              <a:gd name="T15" fmla="*/ 44 h 44"/>
            </a:gdLst>
            <a:ahLst/>
            <a:cxnLst>
              <a:cxn ang="T8">
                <a:pos x="T0" y="T1"/>
              </a:cxn>
              <a:cxn ang="T9">
                <a:pos x="T2" y="T3"/>
              </a:cxn>
              <a:cxn ang="T10">
                <a:pos x="T4" y="T5"/>
              </a:cxn>
              <a:cxn ang="T11">
                <a:pos x="T6" y="T7"/>
              </a:cxn>
            </a:cxnLst>
            <a:rect l="T12" t="T13" r="T14" b="T15"/>
            <a:pathLst>
              <a:path w="69" h="44">
                <a:moveTo>
                  <a:pt x="0" y="0"/>
                </a:moveTo>
                <a:cubicBezTo>
                  <a:pt x="0" y="1"/>
                  <a:pt x="0" y="44"/>
                  <a:pt x="0" y="44"/>
                </a:cubicBezTo>
                <a:cubicBezTo>
                  <a:pt x="69" y="44"/>
                  <a:pt x="69" y="44"/>
                  <a:pt x="69" y="44"/>
                </a:cubicBezTo>
                <a:lnTo>
                  <a:pt x="0" y="0"/>
                </a:lnTo>
                <a:close/>
              </a:path>
            </a:pathLst>
          </a:custGeom>
          <a:solidFill>
            <a:srgbClr val="E9A5B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0912" name="Freeform 18">
            <a:extLst>
              <a:ext uri="{FF2B5EF4-FFF2-40B4-BE49-F238E27FC236}">
                <a16:creationId xmlns:a16="http://schemas.microsoft.com/office/drawing/2014/main" id="{8B66F16C-1F4B-367C-3419-CF00F0A5DBBD}"/>
              </a:ext>
            </a:extLst>
          </p:cNvPr>
          <p:cNvSpPr>
            <a:spLocks/>
          </p:cNvSpPr>
          <p:nvPr/>
        </p:nvSpPr>
        <p:spPr bwMode="auto">
          <a:xfrm>
            <a:off x="3548064" y="3597275"/>
            <a:ext cx="1417637" cy="1588"/>
          </a:xfrm>
          <a:custGeom>
            <a:avLst/>
            <a:gdLst>
              <a:gd name="T0" fmla="*/ 0 w 893"/>
              <a:gd name="T1" fmla="*/ 0 h 1588"/>
              <a:gd name="T2" fmla="*/ 2147483646 w 893"/>
              <a:gd name="T3" fmla="*/ 0 h 1588"/>
              <a:gd name="T4" fmla="*/ 0 w 893"/>
              <a:gd name="T5" fmla="*/ 0 h 1588"/>
              <a:gd name="T6" fmla="*/ 0 w 893"/>
              <a:gd name="T7" fmla="*/ 0 h 1588"/>
              <a:gd name="T8" fmla="*/ 0 60000 65536"/>
              <a:gd name="T9" fmla="*/ 0 60000 65536"/>
              <a:gd name="T10" fmla="*/ 0 60000 65536"/>
              <a:gd name="T11" fmla="*/ 0 60000 65536"/>
              <a:gd name="T12" fmla="*/ 0 w 893"/>
              <a:gd name="T13" fmla="*/ 0 h 1588"/>
              <a:gd name="T14" fmla="*/ 893 w 893"/>
              <a:gd name="T15" fmla="*/ 1588 h 1588"/>
            </a:gdLst>
            <a:ahLst/>
            <a:cxnLst>
              <a:cxn ang="T8">
                <a:pos x="T0" y="T1"/>
              </a:cxn>
              <a:cxn ang="T9">
                <a:pos x="T2" y="T3"/>
              </a:cxn>
              <a:cxn ang="T10">
                <a:pos x="T4" y="T5"/>
              </a:cxn>
              <a:cxn ang="T11">
                <a:pos x="T6" y="T7"/>
              </a:cxn>
            </a:cxnLst>
            <a:rect l="T12" t="T13" r="T14" b="T15"/>
            <a:pathLst>
              <a:path w="893" h="1588">
                <a:moveTo>
                  <a:pt x="0" y="0"/>
                </a:moveTo>
                <a:lnTo>
                  <a:pt x="893" y="0"/>
                </a:lnTo>
                <a:lnTo>
                  <a:pt x="0" y="0"/>
                </a:lnTo>
                <a:close/>
              </a:path>
            </a:pathLst>
          </a:custGeom>
          <a:solidFill>
            <a:srgbClr val="D6E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2" name="Group 19">
            <a:extLst>
              <a:ext uri="{FF2B5EF4-FFF2-40B4-BE49-F238E27FC236}">
                <a16:creationId xmlns:a16="http://schemas.microsoft.com/office/drawing/2014/main" id="{7EE00381-54B2-AF57-E968-7E2CE757D83B}"/>
              </a:ext>
            </a:extLst>
          </p:cNvPr>
          <p:cNvGrpSpPr>
            <a:grpSpLocks/>
          </p:cNvGrpSpPr>
          <p:nvPr/>
        </p:nvGrpSpPr>
        <p:grpSpPr bwMode="auto">
          <a:xfrm>
            <a:off x="3548064" y="3597276"/>
            <a:ext cx="1417637" cy="904875"/>
            <a:chOff x="1275" y="2266"/>
            <a:chExt cx="893" cy="570"/>
          </a:xfrm>
        </p:grpSpPr>
        <p:sp>
          <p:nvSpPr>
            <p:cNvPr id="80948" name="Rectangle 20">
              <a:extLst>
                <a:ext uri="{FF2B5EF4-FFF2-40B4-BE49-F238E27FC236}">
                  <a16:creationId xmlns:a16="http://schemas.microsoft.com/office/drawing/2014/main" id="{8F60B8D8-D0A4-7279-8E42-AE4C12BE22D1}"/>
                </a:ext>
              </a:extLst>
            </p:cNvPr>
            <p:cNvSpPr>
              <a:spLocks noChangeArrowheads="1"/>
            </p:cNvSpPr>
            <p:nvPr/>
          </p:nvSpPr>
          <p:spPr bwMode="auto">
            <a:xfrm>
              <a:off x="1275" y="2266"/>
              <a:ext cx="893" cy="570"/>
            </a:xfrm>
            <a:prstGeom prst="rect">
              <a:avLst/>
            </a:prstGeom>
            <a:solidFill>
              <a:srgbClr val="E7EBE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80949" name="Rectangle 21">
              <a:extLst>
                <a:ext uri="{FF2B5EF4-FFF2-40B4-BE49-F238E27FC236}">
                  <a16:creationId xmlns:a16="http://schemas.microsoft.com/office/drawing/2014/main" id="{BA8481A4-3086-1FF5-E44D-9ECD10B70D6C}"/>
                </a:ext>
              </a:extLst>
            </p:cNvPr>
            <p:cNvSpPr>
              <a:spLocks noChangeArrowheads="1"/>
            </p:cNvSpPr>
            <p:nvPr/>
          </p:nvSpPr>
          <p:spPr bwMode="auto">
            <a:xfrm>
              <a:off x="1534" y="2480"/>
              <a:ext cx="321"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Profit</a:t>
              </a:r>
              <a:endParaRPr lang="en-US" altLang="en-US" sz="2400">
                <a:latin typeface="Times New Roman" panose="02020603050405020304" pitchFamily="18" charset="0"/>
                <a:ea typeface="ＭＳ Ｐゴシック" panose="020B0600070205080204" pitchFamily="34" charset="-128"/>
              </a:endParaRPr>
            </a:p>
          </p:txBody>
        </p:sp>
      </p:grpSp>
      <p:sp>
        <p:nvSpPr>
          <p:cNvPr id="96278" name="Freeform 22">
            <a:extLst>
              <a:ext uri="{FF2B5EF4-FFF2-40B4-BE49-F238E27FC236}">
                <a16:creationId xmlns:a16="http://schemas.microsoft.com/office/drawing/2014/main" id="{A2F65E78-ECC8-742E-5868-1BC9F0756A24}"/>
              </a:ext>
            </a:extLst>
          </p:cNvPr>
          <p:cNvSpPr>
            <a:spLocks/>
          </p:cNvSpPr>
          <p:nvPr/>
        </p:nvSpPr>
        <p:spPr bwMode="auto">
          <a:xfrm>
            <a:off x="3548064" y="2692401"/>
            <a:ext cx="1417637" cy="904875"/>
          </a:xfrm>
          <a:custGeom>
            <a:avLst/>
            <a:gdLst>
              <a:gd name="T0" fmla="*/ 0 w 893"/>
              <a:gd name="T1" fmla="*/ 2147483646 h 570"/>
              <a:gd name="T2" fmla="*/ 2147483646 w 893"/>
              <a:gd name="T3" fmla="*/ 2147483646 h 570"/>
              <a:gd name="T4" fmla="*/ 0 w 893"/>
              <a:gd name="T5" fmla="*/ 0 h 570"/>
              <a:gd name="T6" fmla="*/ 0 w 893"/>
              <a:gd name="T7" fmla="*/ 2147483646 h 570"/>
              <a:gd name="T8" fmla="*/ 0 w 893"/>
              <a:gd name="T9" fmla="*/ 2147483646 h 570"/>
              <a:gd name="T10" fmla="*/ 0 60000 65536"/>
              <a:gd name="T11" fmla="*/ 0 60000 65536"/>
              <a:gd name="T12" fmla="*/ 0 60000 65536"/>
              <a:gd name="T13" fmla="*/ 0 60000 65536"/>
              <a:gd name="T14" fmla="*/ 0 60000 65536"/>
              <a:gd name="T15" fmla="*/ 0 w 893"/>
              <a:gd name="T16" fmla="*/ 0 h 570"/>
              <a:gd name="T17" fmla="*/ 893 w 893"/>
              <a:gd name="T18" fmla="*/ 570 h 570"/>
            </a:gdLst>
            <a:ahLst/>
            <a:cxnLst>
              <a:cxn ang="T10">
                <a:pos x="T0" y="T1"/>
              </a:cxn>
              <a:cxn ang="T11">
                <a:pos x="T2" y="T3"/>
              </a:cxn>
              <a:cxn ang="T12">
                <a:pos x="T4" y="T5"/>
              </a:cxn>
              <a:cxn ang="T13">
                <a:pos x="T6" y="T7"/>
              </a:cxn>
              <a:cxn ang="T14">
                <a:pos x="T8" y="T9"/>
              </a:cxn>
            </a:cxnLst>
            <a:rect l="T15" t="T16" r="T17" b="T18"/>
            <a:pathLst>
              <a:path w="893" h="570">
                <a:moveTo>
                  <a:pt x="0" y="570"/>
                </a:moveTo>
                <a:lnTo>
                  <a:pt x="893" y="570"/>
                </a:lnTo>
                <a:lnTo>
                  <a:pt x="0" y="0"/>
                </a:lnTo>
                <a:lnTo>
                  <a:pt x="0" y="570"/>
                </a:lnTo>
                <a:close/>
              </a:path>
            </a:pathLst>
          </a:custGeom>
          <a:solidFill>
            <a:srgbClr val="BBD8F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0915" name="Freeform 23">
            <a:extLst>
              <a:ext uri="{FF2B5EF4-FFF2-40B4-BE49-F238E27FC236}">
                <a16:creationId xmlns:a16="http://schemas.microsoft.com/office/drawing/2014/main" id="{6F2CD959-B40F-9BF5-F277-EEA359A50D77}"/>
              </a:ext>
            </a:extLst>
          </p:cNvPr>
          <p:cNvSpPr>
            <a:spLocks/>
          </p:cNvSpPr>
          <p:nvPr/>
        </p:nvSpPr>
        <p:spPr bwMode="auto">
          <a:xfrm>
            <a:off x="3548064" y="1909764"/>
            <a:ext cx="5013325" cy="3951287"/>
          </a:xfrm>
          <a:custGeom>
            <a:avLst/>
            <a:gdLst>
              <a:gd name="T0" fmla="*/ 0 w 3158"/>
              <a:gd name="T1" fmla="*/ 0 h 2489"/>
              <a:gd name="T2" fmla="*/ 0 w 3158"/>
              <a:gd name="T3" fmla="*/ 2147483646 h 2489"/>
              <a:gd name="T4" fmla="*/ 2147483646 w 3158"/>
              <a:gd name="T5" fmla="*/ 2147483646 h 2489"/>
              <a:gd name="T6" fmla="*/ 0 60000 65536"/>
              <a:gd name="T7" fmla="*/ 0 60000 65536"/>
              <a:gd name="T8" fmla="*/ 0 60000 65536"/>
              <a:gd name="T9" fmla="*/ 0 w 3158"/>
              <a:gd name="T10" fmla="*/ 0 h 2489"/>
              <a:gd name="T11" fmla="*/ 3158 w 3158"/>
              <a:gd name="T12" fmla="*/ 2489 h 2489"/>
            </a:gdLst>
            <a:ahLst/>
            <a:cxnLst>
              <a:cxn ang="T6">
                <a:pos x="T0" y="T1"/>
              </a:cxn>
              <a:cxn ang="T7">
                <a:pos x="T2" y="T3"/>
              </a:cxn>
              <a:cxn ang="T8">
                <a:pos x="T4" y="T5"/>
              </a:cxn>
            </a:cxnLst>
            <a:rect l="T9" t="T10" r="T11" b="T12"/>
            <a:pathLst>
              <a:path w="3158" h="2489">
                <a:moveTo>
                  <a:pt x="0" y="0"/>
                </a:moveTo>
                <a:lnTo>
                  <a:pt x="0" y="2489"/>
                </a:lnTo>
                <a:lnTo>
                  <a:pt x="3158" y="2489"/>
                </a:lnTo>
              </a:path>
            </a:pathLst>
          </a:cu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80916" name="Rectangle 25">
            <a:extLst>
              <a:ext uri="{FF2B5EF4-FFF2-40B4-BE49-F238E27FC236}">
                <a16:creationId xmlns:a16="http://schemas.microsoft.com/office/drawing/2014/main" id="{76A82B0B-E4A6-A547-0977-41F4C3B57DCA}"/>
              </a:ext>
            </a:extLst>
          </p:cNvPr>
          <p:cNvSpPr>
            <a:spLocks noChangeArrowheads="1"/>
          </p:cNvSpPr>
          <p:nvPr/>
        </p:nvSpPr>
        <p:spPr bwMode="auto">
          <a:xfrm>
            <a:off x="2981326" y="1851025"/>
            <a:ext cx="535403"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b="1">
                <a:solidFill>
                  <a:srgbClr val="000000"/>
                </a:solidFill>
                <a:latin typeface="Arial" panose="020B0604020202020204" pitchFamily="34" charset="0"/>
                <a:ea typeface="ＭＳ Ｐゴシック" panose="020B0600070205080204" pitchFamily="34" charset="-128"/>
              </a:rPr>
              <a:t>Price</a:t>
            </a:r>
            <a:endParaRPr lang="en-US" altLang="en-US" sz="2400">
              <a:latin typeface="Times New Roman" panose="02020603050405020304" pitchFamily="18" charset="0"/>
              <a:ea typeface="ＭＳ Ｐゴシック" panose="020B0600070205080204" pitchFamily="34" charset="-128"/>
            </a:endParaRPr>
          </a:p>
        </p:txBody>
      </p:sp>
      <p:sp>
        <p:nvSpPr>
          <p:cNvPr id="80917" name="Rectangle 26">
            <a:extLst>
              <a:ext uri="{FF2B5EF4-FFF2-40B4-BE49-F238E27FC236}">
                <a16:creationId xmlns:a16="http://schemas.microsoft.com/office/drawing/2014/main" id="{F26C9D74-A1DC-AFD2-D965-950ACB7541DF}"/>
              </a:ext>
            </a:extLst>
          </p:cNvPr>
          <p:cNvSpPr>
            <a:spLocks noChangeArrowheads="1"/>
          </p:cNvSpPr>
          <p:nvPr/>
        </p:nvSpPr>
        <p:spPr bwMode="auto">
          <a:xfrm>
            <a:off x="3398838" y="5919788"/>
            <a:ext cx="12182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0</a:t>
            </a:r>
            <a:endParaRPr lang="en-US" altLang="en-US" sz="2400">
              <a:latin typeface="Times New Roman" panose="02020603050405020304" pitchFamily="18" charset="0"/>
              <a:ea typeface="ＭＳ Ｐゴシック" panose="020B0600070205080204" pitchFamily="34" charset="-128"/>
            </a:endParaRPr>
          </a:p>
        </p:txBody>
      </p:sp>
      <p:sp>
        <p:nvSpPr>
          <p:cNvPr id="80918" name="Rectangle 27">
            <a:extLst>
              <a:ext uri="{FF2B5EF4-FFF2-40B4-BE49-F238E27FC236}">
                <a16:creationId xmlns:a16="http://schemas.microsoft.com/office/drawing/2014/main" id="{E7E7FBF8-25CC-7549-072A-A868629F1783}"/>
              </a:ext>
            </a:extLst>
          </p:cNvPr>
          <p:cNvSpPr>
            <a:spLocks noChangeArrowheads="1"/>
          </p:cNvSpPr>
          <p:nvPr/>
        </p:nvSpPr>
        <p:spPr bwMode="auto">
          <a:xfrm>
            <a:off x="7739063" y="5913438"/>
            <a:ext cx="88485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b="1">
                <a:solidFill>
                  <a:srgbClr val="000000"/>
                </a:solidFill>
                <a:latin typeface="Arial" panose="020B0604020202020204" pitchFamily="34" charset="0"/>
                <a:ea typeface="ＭＳ Ｐゴシック" panose="020B0600070205080204" pitchFamily="34" charset="-128"/>
              </a:rPr>
              <a:t>Quantity</a:t>
            </a:r>
            <a:endParaRPr lang="en-US" altLang="en-US" sz="2400">
              <a:latin typeface="Times New Roman" panose="02020603050405020304" pitchFamily="18" charset="0"/>
              <a:ea typeface="ＭＳ Ｐゴシック" panose="020B0600070205080204" pitchFamily="34" charset="-128"/>
            </a:endParaRPr>
          </a:p>
        </p:txBody>
      </p:sp>
      <p:grpSp>
        <p:nvGrpSpPr>
          <p:cNvPr id="3" name="Group 28">
            <a:extLst>
              <a:ext uri="{FF2B5EF4-FFF2-40B4-BE49-F238E27FC236}">
                <a16:creationId xmlns:a16="http://schemas.microsoft.com/office/drawing/2014/main" id="{150B8359-B2B9-58E9-B8F6-DAEB79818C87}"/>
              </a:ext>
            </a:extLst>
          </p:cNvPr>
          <p:cNvGrpSpPr>
            <a:grpSpLocks/>
          </p:cNvGrpSpPr>
          <p:nvPr/>
        </p:nvGrpSpPr>
        <p:grpSpPr bwMode="auto">
          <a:xfrm>
            <a:off x="5459412" y="3362326"/>
            <a:ext cx="1609724" cy="893763"/>
            <a:chOff x="2479" y="2118"/>
            <a:chExt cx="1014" cy="563"/>
          </a:xfrm>
        </p:grpSpPr>
        <p:sp>
          <p:nvSpPr>
            <p:cNvPr id="80945" name="Line 29">
              <a:extLst>
                <a:ext uri="{FF2B5EF4-FFF2-40B4-BE49-F238E27FC236}">
                  <a16:creationId xmlns:a16="http://schemas.microsoft.com/office/drawing/2014/main" id="{BD7FC886-AD67-8561-5100-73B333BC745B}"/>
                </a:ext>
              </a:extLst>
            </p:cNvPr>
            <p:cNvSpPr>
              <a:spLocks noChangeShapeType="1"/>
            </p:cNvSpPr>
            <p:nvPr/>
          </p:nvSpPr>
          <p:spPr bwMode="auto">
            <a:xfrm flipV="1">
              <a:off x="2479" y="2279"/>
              <a:ext cx="259" cy="402"/>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80946" name="Rectangle 30">
              <a:extLst>
                <a:ext uri="{FF2B5EF4-FFF2-40B4-BE49-F238E27FC236}">
                  <a16:creationId xmlns:a16="http://schemas.microsoft.com/office/drawing/2014/main" id="{6A57208B-38D2-CD8A-9FCB-1E2861AC70FE}"/>
                </a:ext>
              </a:extLst>
            </p:cNvPr>
            <p:cNvSpPr>
              <a:spLocks noChangeArrowheads="1"/>
            </p:cNvSpPr>
            <p:nvPr/>
          </p:nvSpPr>
          <p:spPr bwMode="auto">
            <a:xfrm>
              <a:off x="2766" y="2118"/>
              <a:ext cx="727"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Deadweight</a:t>
              </a:r>
              <a:endParaRPr lang="en-US" altLang="en-US" sz="2400">
                <a:latin typeface="Times New Roman" panose="02020603050405020304" pitchFamily="18" charset="0"/>
                <a:ea typeface="ＭＳ Ｐゴシック" panose="020B0600070205080204" pitchFamily="34" charset="-128"/>
              </a:endParaRPr>
            </a:p>
          </p:txBody>
        </p:sp>
        <p:sp>
          <p:nvSpPr>
            <p:cNvPr id="80947" name="Rectangle 31">
              <a:extLst>
                <a:ext uri="{FF2B5EF4-FFF2-40B4-BE49-F238E27FC236}">
                  <a16:creationId xmlns:a16="http://schemas.microsoft.com/office/drawing/2014/main" id="{26FDCF2B-2D75-A4F2-A85C-DDCC0BA289C0}"/>
                </a:ext>
              </a:extLst>
            </p:cNvPr>
            <p:cNvSpPr>
              <a:spLocks noChangeArrowheads="1"/>
            </p:cNvSpPr>
            <p:nvPr/>
          </p:nvSpPr>
          <p:spPr bwMode="auto">
            <a:xfrm>
              <a:off x="3007" y="2290"/>
              <a:ext cx="244"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loss</a:t>
              </a:r>
              <a:endParaRPr lang="en-US" altLang="en-US" sz="2400">
                <a:latin typeface="Times New Roman" panose="02020603050405020304" pitchFamily="18" charset="0"/>
                <a:ea typeface="ＭＳ Ｐゴシック" panose="020B0600070205080204" pitchFamily="34" charset="-128"/>
              </a:endParaRPr>
            </a:p>
          </p:txBody>
        </p:sp>
      </p:grpSp>
      <p:grpSp>
        <p:nvGrpSpPr>
          <p:cNvPr id="4" name="Group 32">
            <a:extLst>
              <a:ext uri="{FF2B5EF4-FFF2-40B4-BE49-F238E27FC236}">
                <a16:creationId xmlns:a16="http://schemas.microsoft.com/office/drawing/2014/main" id="{963A3E1B-6724-406B-8906-5AB185DDFB78}"/>
              </a:ext>
            </a:extLst>
          </p:cNvPr>
          <p:cNvGrpSpPr>
            <a:grpSpLocks/>
          </p:cNvGrpSpPr>
          <p:nvPr/>
        </p:nvGrpSpPr>
        <p:grpSpPr bwMode="auto">
          <a:xfrm>
            <a:off x="3559175" y="2686050"/>
            <a:ext cx="4554538" cy="2482850"/>
            <a:chOff x="1282" y="1692"/>
            <a:chExt cx="2869" cy="1564"/>
          </a:xfrm>
        </p:grpSpPr>
        <p:sp>
          <p:nvSpPr>
            <p:cNvPr id="80943" name="Line 33">
              <a:extLst>
                <a:ext uri="{FF2B5EF4-FFF2-40B4-BE49-F238E27FC236}">
                  <a16:creationId xmlns:a16="http://schemas.microsoft.com/office/drawing/2014/main" id="{6049E965-389E-1C6E-81DC-783293A0E62A}"/>
                </a:ext>
              </a:extLst>
            </p:cNvPr>
            <p:cNvSpPr>
              <a:spLocks noChangeShapeType="1"/>
            </p:cNvSpPr>
            <p:nvPr/>
          </p:nvSpPr>
          <p:spPr bwMode="auto">
            <a:xfrm>
              <a:off x="1282" y="1692"/>
              <a:ext cx="2271" cy="1468"/>
            </a:xfrm>
            <a:prstGeom prst="line">
              <a:avLst/>
            </a:prstGeom>
            <a:noFill/>
            <a:ln w="61913">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80944" name="Rectangle 34">
              <a:extLst>
                <a:ext uri="{FF2B5EF4-FFF2-40B4-BE49-F238E27FC236}">
                  <a16:creationId xmlns:a16="http://schemas.microsoft.com/office/drawing/2014/main" id="{A1DE766E-9A16-797F-8AF5-13BED2BFB496}"/>
                </a:ext>
              </a:extLst>
            </p:cNvPr>
            <p:cNvSpPr>
              <a:spLocks noChangeArrowheads="1"/>
            </p:cNvSpPr>
            <p:nvPr/>
          </p:nvSpPr>
          <p:spPr bwMode="auto">
            <a:xfrm>
              <a:off x="3631" y="3091"/>
              <a:ext cx="520"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Demand</a:t>
              </a:r>
              <a:endParaRPr lang="en-US" altLang="en-US" sz="2400">
                <a:latin typeface="Times New Roman" panose="02020603050405020304" pitchFamily="18" charset="0"/>
                <a:ea typeface="ＭＳ Ｐゴシック" panose="020B0600070205080204" pitchFamily="34" charset="-128"/>
              </a:endParaRPr>
            </a:p>
          </p:txBody>
        </p:sp>
      </p:grpSp>
      <p:grpSp>
        <p:nvGrpSpPr>
          <p:cNvPr id="5" name="Group 35">
            <a:extLst>
              <a:ext uri="{FF2B5EF4-FFF2-40B4-BE49-F238E27FC236}">
                <a16:creationId xmlns:a16="http://schemas.microsoft.com/office/drawing/2014/main" id="{39839BFB-2D48-BD9C-259A-00C759AD49BD}"/>
              </a:ext>
            </a:extLst>
          </p:cNvPr>
          <p:cNvGrpSpPr>
            <a:grpSpLocks/>
          </p:cNvGrpSpPr>
          <p:nvPr/>
        </p:nvGrpSpPr>
        <p:grpSpPr bwMode="auto">
          <a:xfrm>
            <a:off x="3554414" y="2678114"/>
            <a:ext cx="2773363" cy="2655887"/>
            <a:chOff x="1279" y="1687"/>
            <a:chExt cx="1747" cy="1673"/>
          </a:xfrm>
        </p:grpSpPr>
        <p:sp>
          <p:nvSpPr>
            <p:cNvPr id="80940" name="Line 36">
              <a:extLst>
                <a:ext uri="{FF2B5EF4-FFF2-40B4-BE49-F238E27FC236}">
                  <a16:creationId xmlns:a16="http://schemas.microsoft.com/office/drawing/2014/main" id="{5741DA00-30B9-DBD6-95BB-2751D56EEB25}"/>
                </a:ext>
              </a:extLst>
            </p:cNvPr>
            <p:cNvSpPr>
              <a:spLocks noChangeShapeType="1"/>
            </p:cNvSpPr>
            <p:nvPr/>
          </p:nvSpPr>
          <p:spPr bwMode="auto">
            <a:xfrm>
              <a:off x="1279" y="1687"/>
              <a:ext cx="1135" cy="1486"/>
            </a:xfrm>
            <a:prstGeom prst="line">
              <a:avLst/>
            </a:prstGeom>
            <a:noFill/>
            <a:ln w="61913">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80941" name="Rectangle 37">
              <a:extLst>
                <a:ext uri="{FF2B5EF4-FFF2-40B4-BE49-F238E27FC236}">
                  <a16:creationId xmlns:a16="http://schemas.microsoft.com/office/drawing/2014/main" id="{DAABE9D0-F643-80E5-0C8A-D7AB9FE0731F}"/>
                </a:ext>
              </a:extLst>
            </p:cNvPr>
            <p:cNvSpPr>
              <a:spLocks noChangeArrowheads="1"/>
            </p:cNvSpPr>
            <p:nvPr/>
          </p:nvSpPr>
          <p:spPr bwMode="auto">
            <a:xfrm>
              <a:off x="2499" y="3023"/>
              <a:ext cx="527"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Marginal</a:t>
              </a:r>
              <a:endParaRPr lang="en-US" altLang="en-US" sz="2400">
                <a:latin typeface="Times New Roman" panose="02020603050405020304" pitchFamily="18" charset="0"/>
                <a:ea typeface="ＭＳ Ｐゴシック" panose="020B0600070205080204" pitchFamily="34" charset="-128"/>
              </a:endParaRPr>
            </a:p>
          </p:txBody>
        </p:sp>
        <p:sp>
          <p:nvSpPr>
            <p:cNvPr id="80942" name="Rectangle 38">
              <a:extLst>
                <a:ext uri="{FF2B5EF4-FFF2-40B4-BE49-F238E27FC236}">
                  <a16:creationId xmlns:a16="http://schemas.microsoft.com/office/drawing/2014/main" id="{17F566D6-19B3-E3E6-0E96-0DA5AAA0EE16}"/>
                </a:ext>
              </a:extLst>
            </p:cNvPr>
            <p:cNvSpPr>
              <a:spLocks noChangeArrowheads="1"/>
            </p:cNvSpPr>
            <p:nvPr/>
          </p:nvSpPr>
          <p:spPr bwMode="auto">
            <a:xfrm>
              <a:off x="2511" y="3195"/>
              <a:ext cx="498"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revenue</a:t>
              </a:r>
              <a:endParaRPr lang="en-US" altLang="en-US" sz="2400">
                <a:latin typeface="Times New Roman" panose="02020603050405020304" pitchFamily="18" charset="0"/>
                <a:ea typeface="ＭＳ Ｐゴシック" panose="020B0600070205080204" pitchFamily="34" charset="-128"/>
              </a:endParaRPr>
            </a:p>
          </p:txBody>
        </p:sp>
      </p:grpSp>
      <p:grpSp>
        <p:nvGrpSpPr>
          <p:cNvPr id="6" name="Group 39">
            <a:extLst>
              <a:ext uri="{FF2B5EF4-FFF2-40B4-BE49-F238E27FC236}">
                <a16:creationId xmlns:a16="http://schemas.microsoft.com/office/drawing/2014/main" id="{0CDFB2EB-060C-26D9-C293-8AA3555DD84A}"/>
              </a:ext>
            </a:extLst>
          </p:cNvPr>
          <p:cNvGrpSpPr>
            <a:grpSpLocks/>
          </p:cNvGrpSpPr>
          <p:nvPr/>
        </p:nvGrpSpPr>
        <p:grpSpPr bwMode="auto">
          <a:xfrm>
            <a:off x="3897313" y="2568576"/>
            <a:ext cx="1492250" cy="822325"/>
            <a:chOff x="1495" y="1618"/>
            <a:chExt cx="940" cy="518"/>
          </a:xfrm>
        </p:grpSpPr>
        <p:sp>
          <p:nvSpPr>
            <p:cNvPr id="80937" name="Line 40">
              <a:extLst>
                <a:ext uri="{FF2B5EF4-FFF2-40B4-BE49-F238E27FC236}">
                  <a16:creationId xmlns:a16="http://schemas.microsoft.com/office/drawing/2014/main" id="{B9C63B42-088F-C3F8-127A-7E441AC960DA}"/>
                </a:ext>
              </a:extLst>
            </p:cNvPr>
            <p:cNvSpPr>
              <a:spLocks noChangeShapeType="1"/>
            </p:cNvSpPr>
            <p:nvPr/>
          </p:nvSpPr>
          <p:spPr bwMode="auto">
            <a:xfrm flipV="1">
              <a:off x="1495" y="1747"/>
              <a:ext cx="259" cy="389"/>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80938" name="Rectangle 41">
              <a:extLst>
                <a:ext uri="{FF2B5EF4-FFF2-40B4-BE49-F238E27FC236}">
                  <a16:creationId xmlns:a16="http://schemas.microsoft.com/office/drawing/2014/main" id="{9E20465E-39EB-0885-F74C-E01C0FACD72C}"/>
                </a:ext>
              </a:extLst>
            </p:cNvPr>
            <p:cNvSpPr>
              <a:spLocks noChangeArrowheads="1"/>
            </p:cNvSpPr>
            <p:nvPr/>
          </p:nvSpPr>
          <p:spPr bwMode="auto">
            <a:xfrm>
              <a:off x="1801" y="1618"/>
              <a:ext cx="634"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Consumer</a:t>
              </a:r>
              <a:endParaRPr lang="en-US" altLang="en-US" sz="2400">
                <a:latin typeface="Times New Roman" panose="02020603050405020304" pitchFamily="18" charset="0"/>
                <a:ea typeface="ＭＳ Ｐゴシック" panose="020B0600070205080204" pitchFamily="34" charset="-128"/>
              </a:endParaRPr>
            </a:p>
          </p:txBody>
        </p:sp>
        <p:sp>
          <p:nvSpPr>
            <p:cNvPr id="80939" name="Rectangle 42">
              <a:extLst>
                <a:ext uri="{FF2B5EF4-FFF2-40B4-BE49-F238E27FC236}">
                  <a16:creationId xmlns:a16="http://schemas.microsoft.com/office/drawing/2014/main" id="{93DB169A-5AD3-15F9-463A-2686ADF1C9F9}"/>
                </a:ext>
              </a:extLst>
            </p:cNvPr>
            <p:cNvSpPr>
              <a:spLocks noChangeArrowheads="1"/>
            </p:cNvSpPr>
            <p:nvPr/>
          </p:nvSpPr>
          <p:spPr bwMode="auto">
            <a:xfrm>
              <a:off x="1896" y="1790"/>
              <a:ext cx="443"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surplus</a:t>
              </a:r>
              <a:endParaRPr lang="en-US" altLang="en-US" sz="2400">
                <a:latin typeface="Times New Roman" panose="02020603050405020304" pitchFamily="18" charset="0"/>
                <a:ea typeface="ＭＳ Ｐゴシック" panose="020B0600070205080204" pitchFamily="34" charset="-128"/>
              </a:endParaRPr>
            </a:p>
          </p:txBody>
        </p:sp>
      </p:grpSp>
      <p:grpSp>
        <p:nvGrpSpPr>
          <p:cNvPr id="7" name="Group 43">
            <a:extLst>
              <a:ext uri="{FF2B5EF4-FFF2-40B4-BE49-F238E27FC236}">
                <a16:creationId xmlns:a16="http://schemas.microsoft.com/office/drawing/2014/main" id="{523AC159-1BA7-C135-1D36-85C50874B093}"/>
              </a:ext>
            </a:extLst>
          </p:cNvPr>
          <p:cNvGrpSpPr>
            <a:grpSpLocks/>
          </p:cNvGrpSpPr>
          <p:nvPr/>
        </p:nvGrpSpPr>
        <p:grpSpPr bwMode="auto">
          <a:xfrm>
            <a:off x="2571751" y="3436939"/>
            <a:ext cx="3101975" cy="2744787"/>
            <a:chOff x="660" y="2165"/>
            <a:chExt cx="1954" cy="1729"/>
          </a:xfrm>
        </p:grpSpPr>
        <p:grpSp>
          <p:nvGrpSpPr>
            <p:cNvPr id="80931" name="Group 44">
              <a:extLst>
                <a:ext uri="{FF2B5EF4-FFF2-40B4-BE49-F238E27FC236}">
                  <a16:creationId xmlns:a16="http://schemas.microsoft.com/office/drawing/2014/main" id="{1452E31E-7E9A-B439-48AB-BDEE25BB4F8E}"/>
                </a:ext>
              </a:extLst>
            </p:cNvPr>
            <p:cNvGrpSpPr>
              <a:grpSpLocks/>
            </p:cNvGrpSpPr>
            <p:nvPr/>
          </p:nvGrpSpPr>
          <p:grpSpPr bwMode="auto">
            <a:xfrm>
              <a:off x="660" y="2165"/>
              <a:ext cx="1954" cy="1729"/>
              <a:chOff x="660" y="2165"/>
              <a:chExt cx="1954" cy="1729"/>
            </a:xfrm>
          </p:grpSpPr>
          <p:sp>
            <p:nvSpPr>
              <p:cNvPr id="80933" name="Freeform 45">
                <a:extLst>
                  <a:ext uri="{FF2B5EF4-FFF2-40B4-BE49-F238E27FC236}">
                    <a16:creationId xmlns:a16="http://schemas.microsoft.com/office/drawing/2014/main" id="{F55A1AE0-62F7-D56F-5D07-0A43FADB7394}"/>
                  </a:ext>
                </a:extLst>
              </p:cNvPr>
              <p:cNvSpPr>
                <a:spLocks/>
              </p:cNvSpPr>
              <p:nvPr/>
            </p:nvSpPr>
            <p:spPr bwMode="auto">
              <a:xfrm>
                <a:off x="1275" y="2266"/>
                <a:ext cx="893" cy="1413"/>
              </a:xfrm>
              <a:custGeom>
                <a:avLst/>
                <a:gdLst>
                  <a:gd name="T0" fmla="*/ 893 w 893"/>
                  <a:gd name="T1" fmla="*/ 1413 h 1413"/>
                  <a:gd name="T2" fmla="*/ 893 w 893"/>
                  <a:gd name="T3" fmla="*/ 0 h 1413"/>
                  <a:gd name="T4" fmla="*/ 0 w 893"/>
                  <a:gd name="T5" fmla="*/ 0 h 1413"/>
                  <a:gd name="T6" fmla="*/ 0 60000 65536"/>
                  <a:gd name="T7" fmla="*/ 0 60000 65536"/>
                  <a:gd name="T8" fmla="*/ 0 60000 65536"/>
                  <a:gd name="T9" fmla="*/ 0 w 893"/>
                  <a:gd name="T10" fmla="*/ 0 h 1413"/>
                  <a:gd name="T11" fmla="*/ 893 w 893"/>
                  <a:gd name="T12" fmla="*/ 1413 h 1413"/>
                </a:gdLst>
                <a:ahLst/>
                <a:cxnLst>
                  <a:cxn ang="T6">
                    <a:pos x="T0" y="T1"/>
                  </a:cxn>
                  <a:cxn ang="T7">
                    <a:pos x="T2" y="T3"/>
                  </a:cxn>
                  <a:cxn ang="T8">
                    <a:pos x="T4" y="T5"/>
                  </a:cxn>
                </a:cxnLst>
                <a:rect l="T9" t="T10" r="T11" b="T12"/>
                <a:pathLst>
                  <a:path w="893" h="1413">
                    <a:moveTo>
                      <a:pt x="893" y="1413"/>
                    </a:moveTo>
                    <a:lnTo>
                      <a:pt x="893" y="0"/>
                    </a:lnTo>
                    <a:lnTo>
                      <a:pt x="0" y="0"/>
                    </a:lnTo>
                  </a:path>
                </a:pathLst>
              </a:custGeom>
              <a:noFill/>
              <a:ln w="20638">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80934" name="Rectangle 46">
                <a:extLst>
                  <a:ext uri="{FF2B5EF4-FFF2-40B4-BE49-F238E27FC236}">
                    <a16:creationId xmlns:a16="http://schemas.microsoft.com/office/drawing/2014/main" id="{AAEAEDD9-1D4F-47E0-DD54-2BD458C787E8}"/>
                  </a:ext>
                </a:extLst>
              </p:cNvPr>
              <p:cNvSpPr>
                <a:spLocks noChangeArrowheads="1"/>
              </p:cNvSpPr>
              <p:nvPr/>
            </p:nvSpPr>
            <p:spPr bwMode="auto">
              <a:xfrm>
                <a:off x="1810" y="3729"/>
                <a:ext cx="804"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Quantity sold</a:t>
                </a:r>
                <a:endParaRPr lang="en-US" altLang="en-US" sz="2400">
                  <a:latin typeface="Times New Roman" panose="02020603050405020304" pitchFamily="18" charset="0"/>
                  <a:ea typeface="ＭＳ Ｐゴシック" panose="020B0600070205080204" pitchFamily="34" charset="-128"/>
                </a:endParaRPr>
              </a:p>
            </p:txBody>
          </p:sp>
          <p:sp>
            <p:nvSpPr>
              <p:cNvPr id="80935" name="Rectangle 47">
                <a:extLst>
                  <a:ext uri="{FF2B5EF4-FFF2-40B4-BE49-F238E27FC236}">
                    <a16:creationId xmlns:a16="http://schemas.microsoft.com/office/drawing/2014/main" id="{6C7DCED2-69AB-0ECD-D2F1-AD67A078F4A7}"/>
                  </a:ext>
                </a:extLst>
              </p:cNvPr>
              <p:cNvSpPr>
                <a:spLocks noChangeArrowheads="1"/>
              </p:cNvSpPr>
              <p:nvPr/>
            </p:nvSpPr>
            <p:spPr bwMode="auto">
              <a:xfrm>
                <a:off x="660" y="2165"/>
                <a:ext cx="597"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Monopoly</a:t>
                </a:r>
                <a:endParaRPr lang="en-US" altLang="en-US" sz="2400">
                  <a:latin typeface="Times New Roman" panose="02020603050405020304" pitchFamily="18" charset="0"/>
                  <a:ea typeface="ＭＳ Ｐゴシック" panose="020B0600070205080204" pitchFamily="34" charset="-128"/>
                </a:endParaRPr>
              </a:p>
            </p:txBody>
          </p:sp>
          <p:sp>
            <p:nvSpPr>
              <p:cNvPr id="80936" name="Rectangle 48">
                <a:extLst>
                  <a:ext uri="{FF2B5EF4-FFF2-40B4-BE49-F238E27FC236}">
                    <a16:creationId xmlns:a16="http://schemas.microsoft.com/office/drawing/2014/main" id="{0EA83B9B-CAF9-292A-0B2E-890F351741AA}"/>
                  </a:ext>
                </a:extLst>
              </p:cNvPr>
              <p:cNvSpPr>
                <a:spLocks noChangeArrowheads="1"/>
              </p:cNvSpPr>
              <p:nvPr/>
            </p:nvSpPr>
            <p:spPr bwMode="auto">
              <a:xfrm>
                <a:off x="957" y="2337"/>
                <a:ext cx="298"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price</a:t>
                </a:r>
                <a:endParaRPr lang="en-US" altLang="en-US" sz="2400">
                  <a:latin typeface="Times New Roman" panose="02020603050405020304" pitchFamily="18" charset="0"/>
                  <a:ea typeface="ＭＳ Ｐゴシック" panose="020B0600070205080204" pitchFamily="34" charset="-128"/>
                </a:endParaRPr>
              </a:p>
            </p:txBody>
          </p:sp>
        </p:grpSp>
        <p:sp>
          <p:nvSpPr>
            <p:cNvPr id="80932" name="Oval 49">
              <a:extLst>
                <a:ext uri="{FF2B5EF4-FFF2-40B4-BE49-F238E27FC236}">
                  <a16:creationId xmlns:a16="http://schemas.microsoft.com/office/drawing/2014/main" id="{08FB7E69-C4BA-EB3F-11DE-045EB18BC1E6}"/>
                </a:ext>
              </a:extLst>
            </p:cNvPr>
            <p:cNvSpPr>
              <a:spLocks noChangeArrowheads="1"/>
            </p:cNvSpPr>
            <p:nvPr/>
          </p:nvSpPr>
          <p:spPr bwMode="auto">
            <a:xfrm>
              <a:off x="2116" y="2227"/>
              <a:ext cx="91" cy="9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grpSp>
      <p:grpSp>
        <p:nvGrpSpPr>
          <p:cNvPr id="9" name="Group 50">
            <a:extLst>
              <a:ext uri="{FF2B5EF4-FFF2-40B4-BE49-F238E27FC236}">
                <a16:creationId xmlns:a16="http://schemas.microsoft.com/office/drawing/2014/main" id="{5B1AB486-0F57-02F3-CA7D-48E7ACD7A794}"/>
              </a:ext>
            </a:extLst>
          </p:cNvPr>
          <p:cNvGrpSpPr>
            <a:grpSpLocks/>
          </p:cNvGrpSpPr>
          <p:nvPr/>
        </p:nvGrpSpPr>
        <p:grpSpPr bwMode="auto">
          <a:xfrm>
            <a:off x="3568700" y="4195764"/>
            <a:ext cx="4656138" cy="390525"/>
            <a:chOff x="1288" y="2643"/>
            <a:chExt cx="2933" cy="246"/>
          </a:xfrm>
        </p:grpSpPr>
        <p:grpSp>
          <p:nvGrpSpPr>
            <p:cNvPr id="80927" name="Group 51">
              <a:extLst>
                <a:ext uri="{FF2B5EF4-FFF2-40B4-BE49-F238E27FC236}">
                  <a16:creationId xmlns:a16="http://schemas.microsoft.com/office/drawing/2014/main" id="{39B3C0E8-BFE1-0488-F51F-4D00741CA08D}"/>
                </a:ext>
              </a:extLst>
            </p:cNvPr>
            <p:cNvGrpSpPr>
              <a:grpSpLocks/>
            </p:cNvGrpSpPr>
            <p:nvPr/>
          </p:nvGrpSpPr>
          <p:grpSpPr bwMode="auto">
            <a:xfrm>
              <a:off x="1288" y="2643"/>
              <a:ext cx="2933" cy="207"/>
              <a:chOff x="1288" y="2643"/>
              <a:chExt cx="2933" cy="207"/>
            </a:xfrm>
          </p:grpSpPr>
          <p:sp>
            <p:nvSpPr>
              <p:cNvPr id="80929" name="Line 52">
                <a:extLst>
                  <a:ext uri="{FF2B5EF4-FFF2-40B4-BE49-F238E27FC236}">
                    <a16:creationId xmlns:a16="http://schemas.microsoft.com/office/drawing/2014/main" id="{5771B16F-1B6F-CE42-E2B5-8FF8E36D0BA9}"/>
                  </a:ext>
                </a:extLst>
              </p:cNvPr>
              <p:cNvSpPr>
                <a:spLocks noChangeShapeType="1"/>
              </p:cNvSpPr>
              <p:nvPr/>
            </p:nvSpPr>
            <p:spPr bwMode="auto">
              <a:xfrm>
                <a:off x="1288" y="2849"/>
                <a:ext cx="2912" cy="1"/>
              </a:xfrm>
              <a:prstGeom prst="line">
                <a:avLst/>
              </a:prstGeom>
              <a:noFill/>
              <a:ln w="61913">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80930" name="Rectangle 53">
                <a:extLst>
                  <a:ext uri="{FF2B5EF4-FFF2-40B4-BE49-F238E27FC236}">
                    <a16:creationId xmlns:a16="http://schemas.microsoft.com/office/drawing/2014/main" id="{06A2C2EB-F797-34AA-9120-F2E17864703F}"/>
                  </a:ext>
                </a:extLst>
              </p:cNvPr>
              <p:cNvSpPr>
                <a:spLocks noChangeArrowheads="1"/>
              </p:cNvSpPr>
              <p:nvPr/>
            </p:nvSpPr>
            <p:spPr bwMode="auto">
              <a:xfrm>
                <a:off x="3403" y="2643"/>
                <a:ext cx="818"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Marginal cost</a:t>
                </a:r>
                <a:endParaRPr lang="en-US" altLang="en-US" sz="2400">
                  <a:latin typeface="Times New Roman" panose="02020603050405020304" pitchFamily="18" charset="0"/>
                  <a:ea typeface="ＭＳ Ｐゴシック" panose="020B0600070205080204" pitchFamily="34" charset="-128"/>
                </a:endParaRPr>
              </a:p>
            </p:txBody>
          </p:sp>
        </p:grpSp>
        <p:sp>
          <p:nvSpPr>
            <p:cNvPr id="80928" name="Oval 54">
              <a:extLst>
                <a:ext uri="{FF2B5EF4-FFF2-40B4-BE49-F238E27FC236}">
                  <a16:creationId xmlns:a16="http://schemas.microsoft.com/office/drawing/2014/main" id="{B558C684-1D02-131C-EED5-82BB0C5BC77A}"/>
                </a:ext>
              </a:extLst>
            </p:cNvPr>
            <p:cNvSpPr>
              <a:spLocks noChangeArrowheads="1"/>
            </p:cNvSpPr>
            <p:nvPr/>
          </p:nvSpPr>
          <p:spPr bwMode="auto">
            <a:xfrm>
              <a:off x="2129" y="2797"/>
              <a:ext cx="91" cy="9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grpSp>
      <p:sp>
        <p:nvSpPr>
          <p:cNvPr id="8" name="Footer Placeholder 7">
            <a:extLst>
              <a:ext uri="{FF2B5EF4-FFF2-40B4-BE49-F238E27FC236}">
                <a16:creationId xmlns:a16="http://schemas.microsoft.com/office/drawing/2014/main" id="{A2833A1F-F488-7A9D-90C7-DAC03D35FBE4}"/>
              </a:ext>
            </a:extLst>
          </p:cNvPr>
          <p:cNvSpPr>
            <a:spLocks noGrp="1"/>
          </p:cNvSpPr>
          <p:nvPr>
            <p:ph type="ftr" sz="quarter" idx="11"/>
          </p:nvPr>
        </p:nvSpPr>
        <p:spPr/>
        <p:txBody>
          <a:bodyPr/>
          <a:lstStyle/>
          <a:p>
            <a:pPr>
              <a:defRPr/>
            </a:pPr>
            <a:r>
              <a:rPr lang="en-GB"/>
              <a:t>For use with Mankiw and Taylor, Economics 6</a:t>
            </a:r>
            <a:r>
              <a:rPr lang="en-GB" baseline="30000"/>
              <a:t>th</a:t>
            </a:r>
            <a:r>
              <a:rPr lang="en-GB"/>
              <a:t> edition </a:t>
            </a:r>
            <a:r>
              <a:rPr lang="en-GB">
                <a:ea typeface="Calibri" panose="020F0502020204030204" pitchFamily="34" charset="0"/>
                <a:cs typeface="Calibri Light" panose="020F0302020204030204" pitchFamily="34" charset="0"/>
              </a:rPr>
              <a:t>9781473786981</a:t>
            </a:r>
            <a:r>
              <a:rPr lang="en-GB"/>
              <a:t> © Cengage EMEA 2023</a:t>
            </a:r>
          </a:p>
          <a:p>
            <a:pPr>
              <a:defRPr/>
            </a:pPr>
            <a:endParaRPr lang="en-US"/>
          </a:p>
        </p:txBody>
      </p:sp>
      <p:sp>
        <p:nvSpPr>
          <p:cNvPr id="54" name="Rectangle 2">
            <a:extLst>
              <a:ext uri="{FF2B5EF4-FFF2-40B4-BE49-F238E27FC236}">
                <a16:creationId xmlns:a16="http://schemas.microsoft.com/office/drawing/2014/main" id="{EA8D571E-620B-1033-706D-BD13CB0E7A3E}"/>
              </a:ext>
            </a:extLst>
          </p:cNvPr>
          <p:cNvSpPr txBox="1">
            <a:spLocks noChangeArrowheads="1"/>
          </p:cNvSpPr>
          <p:nvPr/>
        </p:nvSpPr>
        <p:spPr>
          <a:xfrm>
            <a:off x="1981200" y="396876"/>
            <a:ext cx="7543800" cy="593725"/>
          </a:xfrm>
          <a:prstGeom prst="rect">
            <a:avLst/>
          </a:prstGeom>
        </p:spPr>
        <p:txBody>
          <a:bodyPr anchor="b">
            <a:normAutofit/>
          </a:bodyPr>
          <a:lstStyle>
            <a:lvl1pPr algn="l" rtl="0" fontAlgn="base">
              <a:lnSpc>
                <a:spcPct val="85000"/>
              </a:lnSpc>
              <a:spcBef>
                <a:spcPct val="0"/>
              </a:spcBef>
              <a:spcAft>
                <a:spcPct val="0"/>
              </a:spcAft>
              <a:defRPr sz="4000" kern="1200" spc="-50">
                <a:solidFill>
                  <a:schemeClr val="accent2"/>
                </a:solidFill>
                <a:latin typeface="+mj-lt"/>
                <a:ea typeface="+mj-ea"/>
                <a:cs typeface="+mj-cs"/>
              </a:defRPr>
            </a:lvl1pPr>
            <a:lvl2pPr algn="l" rtl="0" fontAlgn="base">
              <a:lnSpc>
                <a:spcPct val="85000"/>
              </a:lnSpc>
              <a:spcBef>
                <a:spcPct val="0"/>
              </a:spcBef>
              <a:spcAft>
                <a:spcPct val="0"/>
              </a:spcAft>
              <a:defRPr sz="4000">
                <a:solidFill>
                  <a:schemeClr val="accent2"/>
                </a:solidFill>
                <a:latin typeface="Calibri Light" panose="020F0302020204030204" pitchFamily="34" charset="0"/>
              </a:defRPr>
            </a:lvl2pPr>
            <a:lvl3pPr algn="l" rtl="0" fontAlgn="base">
              <a:lnSpc>
                <a:spcPct val="85000"/>
              </a:lnSpc>
              <a:spcBef>
                <a:spcPct val="0"/>
              </a:spcBef>
              <a:spcAft>
                <a:spcPct val="0"/>
              </a:spcAft>
              <a:defRPr sz="4000">
                <a:solidFill>
                  <a:schemeClr val="accent2"/>
                </a:solidFill>
                <a:latin typeface="Calibri Light" panose="020F0302020204030204" pitchFamily="34" charset="0"/>
              </a:defRPr>
            </a:lvl3pPr>
            <a:lvl4pPr algn="l" rtl="0" fontAlgn="base">
              <a:lnSpc>
                <a:spcPct val="85000"/>
              </a:lnSpc>
              <a:spcBef>
                <a:spcPct val="0"/>
              </a:spcBef>
              <a:spcAft>
                <a:spcPct val="0"/>
              </a:spcAft>
              <a:defRPr sz="4000">
                <a:solidFill>
                  <a:schemeClr val="accent2"/>
                </a:solidFill>
                <a:latin typeface="Calibri Light" panose="020F0302020204030204" pitchFamily="34" charset="0"/>
              </a:defRPr>
            </a:lvl4pPr>
            <a:lvl5pPr algn="l" rtl="0" fontAlgn="base">
              <a:lnSpc>
                <a:spcPct val="85000"/>
              </a:lnSpc>
              <a:spcBef>
                <a:spcPct val="0"/>
              </a:spcBef>
              <a:spcAft>
                <a:spcPct val="0"/>
              </a:spcAft>
              <a:defRPr sz="4000">
                <a:solidFill>
                  <a:schemeClr val="accent2"/>
                </a:solidFill>
                <a:latin typeface="Calibri Light" panose="020F0302020204030204" pitchFamily="34" charset="0"/>
              </a:defRPr>
            </a:lvl5pPr>
            <a:lvl6pPr marL="457200" algn="l" rtl="0" fontAlgn="base">
              <a:lnSpc>
                <a:spcPct val="85000"/>
              </a:lnSpc>
              <a:spcBef>
                <a:spcPct val="0"/>
              </a:spcBef>
              <a:spcAft>
                <a:spcPct val="0"/>
              </a:spcAft>
              <a:defRPr sz="4000">
                <a:solidFill>
                  <a:schemeClr val="accent2"/>
                </a:solidFill>
                <a:latin typeface="Calibri Light" panose="020F0302020204030204" pitchFamily="34" charset="0"/>
              </a:defRPr>
            </a:lvl6pPr>
            <a:lvl7pPr marL="914400" algn="l" rtl="0" fontAlgn="base">
              <a:lnSpc>
                <a:spcPct val="85000"/>
              </a:lnSpc>
              <a:spcBef>
                <a:spcPct val="0"/>
              </a:spcBef>
              <a:spcAft>
                <a:spcPct val="0"/>
              </a:spcAft>
              <a:defRPr sz="4000">
                <a:solidFill>
                  <a:schemeClr val="accent2"/>
                </a:solidFill>
                <a:latin typeface="Calibri Light" panose="020F0302020204030204" pitchFamily="34" charset="0"/>
              </a:defRPr>
            </a:lvl7pPr>
            <a:lvl8pPr marL="1371600" algn="l" rtl="0" fontAlgn="base">
              <a:lnSpc>
                <a:spcPct val="85000"/>
              </a:lnSpc>
              <a:spcBef>
                <a:spcPct val="0"/>
              </a:spcBef>
              <a:spcAft>
                <a:spcPct val="0"/>
              </a:spcAft>
              <a:defRPr sz="4000">
                <a:solidFill>
                  <a:schemeClr val="accent2"/>
                </a:solidFill>
                <a:latin typeface="Calibri Light" panose="020F0302020204030204" pitchFamily="34" charset="0"/>
              </a:defRPr>
            </a:lvl8pPr>
            <a:lvl9pPr marL="1828800" algn="l" rtl="0" fontAlgn="base">
              <a:lnSpc>
                <a:spcPct val="85000"/>
              </a:lnSpc>
              <a:spcBef>
                <a:spcPct val="0"/>
              </a:spcBef>
              <a:spcAft>
                <a:spcPct val="0"/>
              </a:spcAft>
              <a:defRPr sz="4000">
                <a:solidFill>
                  <a:schemeClr val="accent2"/>
                </a:solidFill>
                <a:latin typeface="Calibri Light" panose="020F0302020204030204" pitchFamily="34" charset="0"/>
              </a:defRPr>
            </a:lvl9pPr>
          </a:lstStyle>
          <a:p>
            <a:pPr fontAlgn="auto">
              <a:spcAft>
                <a:spcPts val="0"/>
              </a:spcAft>
              <a:defRPr/>
            </a:pPr>
            <a:r>
              <a:rPr lang="en-GB" altLang="en-US" sz="3600" dirty="0">
                <a:solidFill>
                  <a:srgbClr val="555997"/>
                </a:solidFill>
                <a:ea typeface="ＭＳ Ｐゴシック" panose="020B0600070205080204" pitchFamily="34" charset="-128"/>
                <a:cs typeface="Times New Roman" panose="02020603050405020304" pitchFamily="18" charset="0"/>
              </a:rPr>
              <a:t>The Analytics of Price Discrimination</a:t>
            </a:r>
            <a:endParaRPr lang="en-US" altLang="en-US" sz="3600" dirty="0">
              <a:solidFill>
                <a:srgbClr val="555997"/>
              </a:solidFill>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Right)">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3"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strips(upRight)">
                                      <p:cBhvr>
                                        <p:cTn id="22" dur="500"/>
                                        <p:tgtEl>
                                          <p:spTgt spid="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dissolve">
                                      <p:cBhvr>
                                        <p:cTn id="27" dur="500"/>
                                        <p:tgtEl>
                                          <p:spTgt spid="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96278"/>
                                        </p:tgtEl>
                                        <p:attrNameLst>
                                          <p:attrName>style.visibility</p:attrName>
                                        </p:attrNameLst>
                                      </p:cBhvr>
                                      <p:to>
                                        <p:strVal val="visible"/>
                                      </p:to>
                                    </p:set>
                                    <p:animEffect transition="in" filter="dissolve">
                                      <p:cBhvr>
                                        <p:cTn id="32" dur="500"/>
                                        <p:tgtEl>
                                          <p:spTgt spid="9627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3"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strips(upRight)">
                                      <p:cBhvr>
                                        <p:cTn id="37" dur="500"/>
                                        <p:tgtEl>
                                          <p:spTgt spid="6"/>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nodeType="clickEffect">
                                  <p:stCondLst>
                                    <p:cond delay="0"/>
                                  </p:stCondLst>
                                  <p:childTnLst>
                                    <p:set>
                                      <p:cBhvr>
                                        <p:cTn id="41" dur="1" fill="hold">
                                          <p:stCondLst>
                                            <p:cond delay="0"/>
                                          </p:stCondLst>
                                        </p:cTn>
                                        <p:tgtEl>
                                          <p:spTgt spid="96273"/>
                                        </p:tgtEl>
                                        <p:attrNameLst>
                                          <p:attrName>style.visibility</p:attrName>
                                        </p:attrNameLst>
                                      </p:cBhvr>
                                      <p:to>
                                        <p:strVal val="visible"/>
                                      </p:to>
                                    </p:set>
                                    <p:animEffect transition="in" filter="dissolve">
                                      <p:cBhvr>
                                        <p:cTn id="42" dur="500"/>
                                        <p:tgtEl>
                                          <p:spTgt spid="9627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8" presetClass="entr" presetSubtype="3" fill="hold" nodeType="clickEffect">
                                  <p:stCondLst>
                                    <p:cond delay="0"/>
                                  </p:stCondLst>
                                  <p:childTnLst>
                                    <p:set>
                                      <p:cBhvr>
                                        <p:cTn id="46" dur="1" fill="hold">
                                          <p:stCondLst>
                                            <p:cond delay="0"/>
                                          </p:stCondLst>
                                        </p:cTn>
                                        <p:tgtEl>
                                          <p:spTgt spid="3"/>
                                        </p:tgtEl>
                                        <p:attrNameLst>
                                          <p:attrName>style.visibility</p:attrName>
                                        </p:attrNameLst>
                                      </p:cBhvr>
                                      <p:to>
                                        <p:strVal val="visible"/>
                                      </p:to>
                                    </p:set>
                                    <p:animEffect transition="in" filter="strips(upRight)">
                                      <p:cBhvr>
                                        <p:cTn id="4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a:extLst>
              <a:ext uri="{FF2B5EF4-FFF2-40B4-BE49-F238E27FC236}">
                <a16:creationId xmlns:a16="http://schemas.microsoft.com/office/drawing/2014/main" id="{14D9D026-273E-436F-945E-6E21BE64A224}"/>
              </a:ext>
            </a:extLst>
          </p:cNvPr>
          <p:cNvSpPr>
            <a:spLocks noGrp="1" noChangeArrowheads="1"/>
          </p:cNvSpPr>
          <p:nvPr>
            <p:ph type="title"/>
          </p:nvPr>
        </p:nvSpPr>
        <p:spPr>
          <a:xfrm>
            <a:off x="2227263" y="1081088"/>
            <a:ext cx="8229600" cy="685800"/>
          </a:xfrm>
        </p:spPr>
        <p:txBody>
          <a:bodyPr>
            <a:noAutofit/>
          </a:bodyPr>
          <a:lstStyle/>
          <a:p>
            <a:pPr>
              <a:lnSpc>
                <a:spcPct val="80000"/>
              </a:lnSpc>
              <a:defRPr/>
            </a:pPr>
            <a:r>
              <a:rPr lang="en-US" altLang="en-US" sz="2000" dirty="0">
                <a:ea typeface="ＭＳ Ｐゴシック" panose="020B0600070205080204" pitchFamily="34" charset="-128"/>
              </a:rPr>
              <a:t>Figure 8b. Welfare (surplus) with Price Discrimination: A monopolist with perfect price discrimination.</a:t>
            </a:r>
          </a:p>
        </p:txBody>
      </p:sp>
      <p:sp>
        <p:nvSpPr>
          <p:cNvPr id="82947" name="Rectangle 5">
            <a:extLst>
              <a:ext uri="{FF2B5EF4-FFF2-40B4-BE49-F238E27FC236}">
                <a16:creationId xmlns:a16="http://schemas.microsoft.com/office/drawing/2014/main" id="{9D6F9567-EAC0-074D-F13F-9E8F99F0C8B2}"/>
              </a:ext>
            </a:extLst>
          </p:cNvPr>
          <p:cNvSpPr>
            <a:spLocks noChangeArrowheads="1"/>
          </p:cNvSpPr>
          <p:nvPr/>
        </p:nvSpPr>
        <p:spPr bwMode="auto">
          <a:xfrm>
            <a:off x="3886200" y="2033589"/>
            <a:ext cx="4910138" cy="3887787"/>
          </a:xfrm>
          <a:prstGeom prst="rect">
            <a:avLst/>
          </a:prstGeom>
          <a:solidFill>
            <a:srgbClr val="F3F6F9"/>
          </a:solidFill>
          <a:ln w="225425">
            <a:solidFill>
              <a:srgbClr val="F3F6F9"/>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82948" name="Rectangle 6">
            <a:extLst>
              <a:ext uri="{FF2B5EF4-FFF2-40B4-BE49-F238E27FC236}">
                <a16:creationId xmlns:a16="http://schemas.microsoft.com/office/drawing/2014/main" id="{BAA88B46-8563-895F-AC09-B8410B94D84C}"/>
              </a:ext>
            </a:extLst>
          </p:cNvPr>
          <p:cNvSpPr>
            <a:spLocks noChangeArrowheads="1"/>
          </p:cNvSpPr>
          <p:nvPr/>
        </p:nvSpPr>
        <p:spPr bwMode="auto">
          <a:xfrm>
            <a:off x="3886200" y="2033589"/>
            <a:ext cx="4910138" cy="3887787"/>
          </a:xfrm>
          <a:prstGeom prst="rect">
            <a:avLst/>
          </a:prstGeom>
          <a:solidFill>
            <a:srgbClr val="F2F4F8"/>
          </a:solidFill>
          <a:ln w="204788">
            <a:solidFill>
              <a:srgbClr val="F2F4F8"/>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82949" name="Rectangle 7">
            <a:extLst>
              <a:ext uri="{FF2B5EF4-FFF2-40B4-BE49-F238E27FC236}">
                <a16:creationId xmlns:a16="http://schemas.microsoft.com/office/drawing/2014/main" id="{32E22DCC-4B41-DE49-D4D3-757B78EE69FB}"/>
              </a:ext>
            </a:extLst>
          </p:cNvPr>
          <p:cNvSpPr>
            <a:spLocks noChangeArrowheads="1"/>
          </p:cNvSpPr>
          <p:nvPr/>
        </p:nvSpPr>
        <p:spPr bwMode="auto">
          <a:xfrm>
            <a:off x="3886200" y="2033589"/>
            <a:ext cx="4910138" cy="3887787"/>
          </a:xfrm>
          <a:prstGeom prst="rect">
            <a:avLst/>
          </a:prstGeom>
          <a:solidFill>
            <a:srgbClr val="F1F4F7"/>
          </a:solidFill>
          <a:ln w="184150">
            <a:solidFill>
              <a:srgbClr val="F1F4F7"/>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82950" name="Rectangle 8">
            <a:extLst>
              <a:ext uri="{FF2B5EF4-FFF2-40B4-BE49-F238E27FC236}">
                <a16:creationId xmlns:a16="http://schemas.microsoft.com/office/drawing/2014/main" id="{04207CB9-88AB-D5E4-35DC-B3CFEE6FA1DC}"/>
              </a:ext>
            </a:extLst>
          </p:cNvPr>
          <p:cNvSpPr>
            <a:spLocks noChangeArrowheads="1"/>
          </p:cNvSpPr>
          <p:nvPr/>
        </p:nvSpPr>
        <p:spPr bwMode="auto">
          <a:xfrm>
            <a:off x="3886200" y="2033589"/>
            <a:ext cx="4910138" cy="3887787"/>
          </a:xfrm>
          <a:prstGeom prst="rect">
            <a:avLst/>
          </a:prstGeom>
          <a:solidFill>
            <a:srgbClr val="F0F2F5"/>
          </a:solidFill>
          <a:ln w="165100">
            <a:solidFill>
              <a:srgbClr val="F0F2F5"/>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82951" name="Rectangle 9">
            <a:extLst>
              <a:ext uri="{FF2B5EF4-FFF2-40B4-BE49-F238E27FC236}">
                <a16:creationId xmlns:a16="http://schemas.microsoft.com/office/drawing/2014/main" id="{FD432B2D-4045-7802-CDC1-3F8B81185240}"/>
              </a:ext>
            </a:extLst>
          </p:cNvPr>
          <p:cNvSpPr>
            <a:spLocks noChangeArrowheads="1"/>
          </p:cNvSpPr>
          <p:nvPr/>
        </p:nvSpPr>
        <p:spPr bwMode="auto">
          <a:xfrm>
            <a:off x="3886200" y="2033589"/>
            <a:ext cx="4910138" cy="3887787"/>
          </a:xfrm>
          <a:prstGeom prst="rect">
            <a:avLst/>
          </a:prstGeom>
          <a:solidFill>
            <a:srgbClr val="EEF1F4"/>
          </a:solidFill>
          <a:ln w="144463">
            <a:solidFill>
              <a:srgbClr val="EEF1F4"/>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82952" name="Rectangle 10">
            <a:extLst>
              <a:ext uri="{FF2B5EF4-FFF2-40B4-BE49-F238E27FC236}">
                <a16:creationId xmlns:a16="http://schemas.microsoft.com/office/drawing/2014/main" id="{3333BC69-3680-C90A-5163-230830969C8F}"/>
              </a:ext>
            </a:extLst>
          </p:cNvPr>
          <p:cNvSpPr>
            <a:spLocks noChangeArrowheads="1"/>
          </p:cNvSpPr>
          <p:nvPr/>
        </p:nvSpPr>
        <p:spPr bwMode="auto">
          <a:xfrm>
            <a:off x="3886200" y="2033589"/>
            <a:ext cx="4910138" cy="3887787"/>
          </a:xfrm>
          <a:prstGeom prst="rect">
            <a:avLst/>
          </a:prstGeom>
          <a:solidFill>
            <a:srgbClr val="EDEFF3"/>
          </a:solidFill>
          <a:ln w="123825">
            <a:solidFill>
              <a:srgbClr val="EDEFF3"/>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82953" name="Rectangle 11">
            <a:extLst>
              <a:ext uri="{FF2B5EF4-FFF2-40B4-BE49-F238E27FC236}">
                <a16:creationId xmlns:a16="http://schemas.microsoft.com/office/drawing/2014/main" id="{F20ABA7D-F4B1-1193-799C-44DB01258AED}"/>
              </a:ext>
            </a:extLst>
          </p:cNvPr>
          <p:cNvSpPr>
            <a:spLocks noChangeArrowheads="1"/>
          </p:cNvSpPr>
          <p:nvPr/>
        </p:nvSpPr>
        <p:spPr bwMode="auto">
          <a:xfrm>
            <a:off x="3886200" y="2033589"/>
            <a:ext cx="4910138" cy="3887787"/>
          </a:xfrm>
          <a:prstGeom prst="rect">
            <a:avLst/>
          </a:prstGeom>
          <a:solidFill>
            <a:srgbClr val="EBEEF2"/>
          </a:solidFill>
          <a:ln w="103188">
            <a:solidFill>
              <a:srgbClr val="EBEEF2"/>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82954" name="Rectangle 12">
            <a:extLst>
              <a:ext uri="{FF2B5EF4-FFF2-40B4-BE49-F238E27FC236}">
                <a16:creationId xmlns:a16="http://schemas.microsoft.com/office/drawing/2014/main" id="{8F94FD42-0586-0FD6-9F63-D3D5CD24B960}"/>
              </a:ext>
            </a:extLst>
          </p:cNvPr>
          <p:cNvSpPr>
            <a:spLocks noChangeArrowheads="1"/>
          </p:cNvSpPr>
          <p:nvPr/>
        </p:nvSpPr>
        <p:spPr bwMode="auto">
          <a:xfrm>
            <a:off x="3886200" y="2033589"/>
            <a:ext cx="4910138" cy="3887787"/>
          </a:xfrm>
          <a:prstGeom prst="rect">
            <a:avLst/>
          </a:prstGeom>
          <a:solidFill>
            <a:srgbClr val="EAECF1"/>
          </a:solidFill>
          <a:ln w="82550">
            <a:solidFill>
              <a:srgbClr val="EAECF1"/>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82955" name="Rectangle 13">
            <a:extLst>
              <a:ext uri="{FF2B5EF4-FFF2-40B4-BE49-F238E27FC236}">
                <a16:creationId xmlns:a16="http://schemas.microsoft.com/office/drawing/2014/main" id="{06C4AE4D-C2A3-1941-404E-363BFF4FBF17}"/>
              </a:ext>
            </a:extLst>
          </p:cNvPr>
          <p:cNvSpPr>
            <a:spLocks noChangeArrowheads="1"/>
          </p:cNvSpPr>
          <p:nvPr/>
        </p:nvSpPr>
        <p:spPr bwMode="auto">
          <a:xfrm>
            <a:off x="3886200" y="2033589"/>
            <a:ext cx="4910138" cy="3887787"/>
          </a:xfrm>
          <a:prstGeom prst="rect">
            <a:avLst/>
          </a:prstGeom>
          <a:solidFill>
            <a:srgbClr val="E9EBF0"/>
          </a:solidFill>
          <a:ln w="61913">
            <a:solidFill>
              <a:srgbClr val="E9EBF0"/>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82956" name="Rectangle 14">
            <a:extLst>
              <a:ext uri="{FF2B5EF4-FFF2-40B4-BE49-F238E27FC236}">
                <a16:creationId xmlns:a16="http://schemas.microsoft.com/office/drawing/2014/main" id="{97A7909C-1260-DAF4-2C10-9B4E874C20FB}"/>
              </a:ext>
            </a:extLst>
          </p:cNvPr>
          <p:cNvSpPr>
            <a:spLocks noChangeArrowheads="1"/>
          </p:cNvSpPr>
          <p:nvPr/>
        </p:nvSpPr>
        <p:spPr bwMode="auto">
          <a:xfrm>
            <a:off x="3886200" y="2033589"/>
            <a:ext cx="4910138" cy="3887787"/>
          </a:xfrm>
          <a:prstGeom prst="rect">
            <a:avLst/>
          </a:prstGeom>
          <a:solidFill>
            <a:srgbClr val="E7EAEF"/>
          </a:solidFill>
          <a:ln w="41275">
            <a:solidFill>
              <a:srgbClr val="E7EAEF"/>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82957" name="Rectangle 15">
            <a:extLst>
              <a:ext uri="{FF2B5EF4-FFF2-40B4-BE49-F238E27FC236}">
                <a16:creationId xmlns:a16="http://schemas.microsoft.com/office/drawing/2014/main" id="{E9DD7FC6-3FE5-7563-EAA0-953A5F7D29AD}"/>
              </a:ext>
            </a:extLst>
          </p:cNvPr>
          <p:cNvSpPr>
            <a:spLocks noChangeArrowheads="1"/>
          </p:cNvSpPr>
          <p:nvPr/>
        </p:nvSpPr>
        <p:spPr bwMode="auto">
          <a:xfrm>
            <a:off x="3886200" y="2033589"/>
            <a:ext cx="4910138" cy="3887787"/>
          </a:xfrm>
          <a:prstGeom prst="rect">
            <a:avLst/>
          </a:prstGeom>
          <a:solidFill>
            <a:srgbClr val="E6E9EF"/>
          </a:solidFill>
          <a:ln w="20638">
            <a:solidFill>
              <a:srgbClr val="E6E9EF"/>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82958" name="Rectangle 16">
            <a:extLst>
              <a:ext uri="{FF2B5EF4-FFF2-40B4-BE49-F238E27FC236}">
                <a16:creationId xmlns:a16="http://schemas.microsoft.com/office/drawing/2014/main" id="{07924840-B6B3-5BB6-9A3B-76FBBAAAB651}"/>
              </a:ext>
            </a:extLst>
          </p:cNvPr>
          <p:cNvSpPr>
            <a:spLocks noChangeArrowheads="1"/>
          </p:cNvSpPr>
          <p:nvPr/>
        </p:nvSpPr>
        <p:spPr bwMode="auto">
          <a:xfrm>
            <a:off x="3721101" y="1909764"/>
            <a:ext cx="5013325" cy="3951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dirty="0">
              <a:latin typeface="Times New Roman" panose="02020603050405020304" pitchFamily="18" charset="0"/>
              <a:ea typeface="ＭＳ Ｐゴシック" panose="020B0600070205080204" pitchFamily="34" charset="-128"/>
            </a:endParaRPr>
          </a:p>
        </p:txBody>
      </p:sp>
      <p:grpSp>
        <p:nvGrpSpPr>
          <p:cNvPr id="2" name="Group 17">
            <a:extLst>
              <a:ext uri="{FF2B5EF4-FFF2-40B4-BE49-F238E27FC236}">
                <a16:creationId xmlns:a16="http://schemas.microsoft.com/office/drawing/2014/main" id="{69296A04-4EE0-7488-6317-9670F3EDD06D}"/>
              </a:ext>
            </a:extLst>
          </p:cNvPr>
          <p:cNvGrpSpPr>
            <a:grpSpLocks/>
          </p:cNvGrpSpPr>
          <p:nvPr/>
        </p:nvGrpSpPr>
        <p:grpSpPr bwMode="auto">
          <a:xfrm>
            <a:off x="3721101" y="2692400"/>
            <a:ext cx="2835275" cy="1809750"/>
            <a:chOff x="1384" y="1696"/>
            <a:chExt cx="1786" cy="1140"/>
          </a:xfrm>
        </p:grpSpPr>
        <p:sp>
          <p:nvSpPr>
            <p:cNvPr id="82977" name="Freeform 18">
              <a:extLst>
                <a:ext uri="{FF2B5EF4-FFF2-40B4-BE49-F238E27FC236}">
                  <a16:creationId xmlns:a16="http://schemas.microsoft.com/office/drawing/2014/main" id="{5E3BECC0-3395-ECE3-079D-C90CB7519365}"/>
                </a:ext>
              </a:extLst>
            </p:cNvPr>
            <p:cNvSpPr>
              <a:spLocks/>
            </p:cNvSpPr>
            <p:nvPr/>
          </p:nvSpPr>
          <p:spPr bwMode="auto">
            <a:xfrm>
              <a:off x="1384" y="1696"/>
              <a:ext cx="1786" cy="1140"/>
            </a:xfrm>
            <a:custGeom>
              <a:avLst/>
              <a:gdLst>
                <a:gd name="T0" fmla="*/ 893 w 1786"/>
                <a:gd name="T1" fmla="*/ 1140 h 1140"/>
                <a:gd name="T2" fmla="*/ 1786 w 1786"/>
                <a:gd name="T3" fmla="*/ 1140 h 1140"/>
                <a:gd name="T4" fmla="*/ 0 w 1786"/>
                <a:gd name="T5" fmla="*/ 0 h 1140"/>
                <a:gd name="T6" fmla="*/ 0 w 1786"/>
                <a:gd name="T7" fmla="*/ 1140 h 1140"/>
                <a:gd name="T8" fmla="*/ 893 w 1786"/>
                <a:gd name="T9" fmla="*/ 1140 h 1140"/>
                <a:gd name="T10" fmla="*/ 0 60000 65536"/>
                <a:gd name="T11" fmla="*/ 0 60000 65536"/>
                <a:gd name="T12" fmla="*/ 0 60000 65536"/>
                <a:gd name="T13" fmla="*/ 0 60000 65536"/>
                <a:gd name="T14" fmla="*/ 0 60000 65536"/>
                <a:gd name="T15" fmla="*/ 0 w 1786"/>
                <a:gd name="T16" fmla="*/ 0 h 1140"/>
                <a:gd name="T17" fmla="*/ 1786 w 1786"/>
                <a:gd name="T18" fmla="*/ 1140 h 1140"/>
              </a:gdLst>
              <a:ahLst/>
              <a:cxnLst>
                <a:cxn ang="T10">
                  <a:pos x="T0" y="T1"/>
                </a:cxn>
                <a:cxn ang="T11">
                  <a:pos x="T2" y="T3"/>
                </a:cxn>
                <a:cxn ang="T12">
                  <a:pos x="T4" y="T5"/>
                </a:cxn>
                <a:cxn ang="T13">
                  <a:pos x="T6" y="T7"/>
                </a:cxn>
                <a:cxn ang="T14">
                  <a:pos x="T8" y="T9"/>
                </a:cxn>
              </a:cxnLst>
              <a:rect l="T15" t="T16" r="T17" b="T18"/>
              <a:pathLst>
                <a:path w="1786" h="1140">
                  <a:moveTo>
                    <a:pt x="893" y="1140"/>
                  </a:moveTo>
                  <a:lnTo>
                    <a:pt x="1786" y="1140"/>
                  </a:lnTo>
                  <a:lnTo>
                    <a:pt x="0" y="0"/>
                  </a:lnTo>
                  <a:lnTo>
                    <a:pt x="0" y="1140"/>
                  </a:lnTo>
                  <a:lnTo>
                    <a:pt x="893" y="1140"/>
                  </a:lnTo>
                  <a:close/>
                </a:path>
              </a:pathLst>
            </a:custGeom>
            <a:solidFill>
              <a:srgbClr val="E7EBE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2978" name="Rectangle 19">
              <a:extLst>
                <a:ext uri="{FF2B5EF4-FFF2-40B4-BE49-F238E27FC236}">
                  <a16:creationId xmlns:a16="http://schemas.microsoft.com/office/drawing/2014/main" id="{358B19F4-D352-A262-82F7-ADFFEFBF9DAD}"/>
                </a:ext>
              </a:extLst>
            </p:cNvPr>
            <p:cNvSpPr>
              <a:spLocks noChangeArrowheads="1"/>
            </p:cNvSpPr>
            <p:nvPr/>
          </p:nvSpPr>
          <p:spPr bwMode="auto">
            <a:xfrm>
              <a:off x="1769" y="2398"/>
              <a:ext cx="321"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Profit</a:t>
              </a:r>
              <a:endParaRPr lang="en-US" altLang="en-US" sz="2400">
                <a:latin typeface="Times New Roman" panose="02020603050405020304" pitchFamily="18" charset="0"/>
                <a:ea typeface="ＭＳ Ｐゴシック" panose="020B0600070205080204" pitchFamily="34" charset="-128"/>
              </a:endParaRPr>
            </a:p>
          </p:txBody>
        </p:sp>
      </p:grpSp>
      <p:sp>
        <p:nvSpPr>
          <p:cNvPr id="82960" name="Freeform 20">
            <a:extLst>
              <a:ext uri="{FF2B5EF4-FFF2-40B4-BE49-F238E27FC236}">
                <a16:creationId xmlns:a16="http://schemas.microsoft.com/office/drawing/2014/main" id="{3116017D-7FF9-3FED-CF7D-48B2E910FA93}"/>
              </a:ext>
            </a:extLst>
          </p:cNvPr>
          <p:cNvSpPr>
            <a:spLocks/>
          </p:cNvSpPr>
          <p:nvPr/>
        </p:nvSpPr>
        <p:spPr bwMode="auto">
          <a:xfrm>
            <a:off x="3721101" y="1909764"/>
            <a:ext cx="5013325" cy="3951287"/>
          </a:xfrm>
          <a:custGeom>
            <a:avLst/>
            <a:gdLst>
              <a:gd name="T0" fmla="*/ 0 w 3158"/>
              <a:gd name="T1" fmla="*/ 0 h 2489"/>
              <a:gd name="T2" fmla="*/ 0 w 3158"/>
              <a:gd name="T3" fmla="*/ 2147483646 h 2489"/>
              <a:gd name="T4" fmla="*/ 2147483646 w 3158"/>
              <a:gd name="T5" fmla="*/ 2147483646 h 2489"/>
              <a:gd name="T6" fmla="*/ 0 60000 65536"/>
              <a:gd name="T7" fmla="*/ 0 60000 65536"/>
              <a:gd name="T8" fmla="*/ 0 60000 65536"/>
              <a:gd name="T9" fmla="*/ 0 w 3158"/>
              <a:gd name="T10" fmla="*/ 0 h 2489"/>
              <a:gd name="T11" fmla="*/ 3158 w 3158"/>
              <a:gd name="T12" fmla="*/ 2489 h 2489"/>
            </a:gdLst>
            <a:ahLst/>
            <a:cxnLst>
              <a:cxn ang="T6">
                <a:pos x="T0" y="T1"/>
              </a:cxn>
              <a:cxn ang="T7">
                <a:pos x="T2" y="T3"/>
              </a:cxn>
              <a:cxn ang="T8">
                <a:pos x="T4" y="T5"/>
              </a:cxn>
            </a:cxnLst>
            <a:rect l="T9" t="T10" r="T11" b="T12"/>
            <a:pathLst>
              <a:path w="3158" h="2489">
                <a:moveTo>
                  <a:pt x="0" y="0"/>
                </a:moveTo>
                <a:lnTo>
                  <a:pt x="0" y="2489"/>
                </a:lnTo>
                <a:lnTo>
                  <a:pt x="3158" y="2489"/>
                </a:lnTo>
              </a:path>
            </a:pathLst>
          </a:cu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82961" name="Rectangle 22">
            <a:extLst>
              <a:ext uri="{FF2B5EF4-FFF2-40B4-BE49-F238E27FC236}">
                <a16:creationId xmlns:a16="http://schemas.microsoft.com/office/drawing/2014/main" id="{4667CFFC-9D0A-4320-31E0-0C7BF546A5CB}"/>
              </a:ext>
            </a:extLst>
          </p:cNvPr>
          <p:cNvSpPr>
            <a:spLocks noChangeArrowheads="1"/>
          </p:cNvSpPr>
          <p:nvPr/>
        </p:nvSpPr>
        <p:spPr bwMode="auto">
          <a:xfrm>
            <a:off x="3141664" y="1851025"/>
            <a:ext cx="535403"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b="1">
                <a:solidFill>
                  <a:srgbClr val="000000"/>
                </a:solidFill>
                <a:latin typeface="Arial" panose="020B0604020202020204" pitchFamily="34" charset="0"/>
                <a:ea typeface="ＭＳ Ｐゴシック" panose="020B0600070205080204" pitchFamily="34" charset="-128"/>
              </a:rPr>
              <a:t>Price</a:t>
            </a:r>
            <a:endParaRPr lang="en-US" altLang="en-US" sz="2400">
              <a:latin typeface="Times New Roman" panose="02020603050405020304" pitchFamily="18" charset="0"/>
              <a:ea typeface="ＭＳ Ｐゴシック" panose="020B0600070205080204" pitchFamily="34" charset="-128"/>
            </a:endParaRPr>
          </a:p>
        </p:txBody>
      </p:sp>
      <p:sp>
        <p:nvSpPr>
          <p:cNvPr id="82962" name="Rectangle 23">
            <a:extLst>
              <a:ext uri="{FF2B5EF4-FFF2-40B4-BE49-F238E27FC236}">
                <a16:creationId xmlns:a16="http://schemas.microsoft.com/office/drawing/2014/main" id="{750DEFB9-F950-4D72-93BC-937A9FB7ACF6}"/>
              </a:ext>
            </a:extLst>
          </p:cNvPr>
          <p:cNvSpPr>
            <a:spLocks noChangeArrowheads="1"/>
          </p:cNvSpPr>
          <p:nvPr/>
        </p:nvSpPr>
        <p:spPr bwMode="auto">
          <a:xfrm>
            <a:off x="3552825" y="5919788"/>
            <a:ext cx="12182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0</a:t>
            </a:r>
            <a:endParaRPr lang="en-US" altLang="en-US" sz="2400">
              <a:latin typeface="Times New Roman" panose="02020603050405020304" pitchFamily="18" charset="0"/>
              <a:ea typeface="ＭＳ Ｐゴシック" panose="020B0600070205080204" pitchFamily="34" charset="-128"/>
            </a:endParaRPr>
          </a:p>
        </p:txBody>
      </p:sp>
      <p:sp>
        <p:nvSpPr>
          <p:cNvPr id="82963" name="Rectangle 24">
            <a:extLst>
              <a:ext uri="{FF2B5EF4-FFF2-40B4-BE49-F238E27FC236}">
                <a16:creationId xmlns:a16="http://schemas.microsoft.com/office/drawing/2014/main" id="{F75F6657-BE30-9A29-4A21-104DE114CA06}"/>
              </a:ext>
            </a:extLst>
          </p:cNvPr>
          <p:cNvSpPr>
            <a:spLocks noChangeArrowheads="1"/>
          </p:cNvSpPr>
          <p:nvPr/>
        </p:nvSpPr>
        <p:spPr bwMode="auto">
          <a:xfrm>
            <a:off x="7899400" y="5913438"/>
            <a:ext cx="88485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b="1">
                <a:solidFill>
                  <a:srgbClr val="000000"/>
                </a:solidFill>
                <a:latin typeface="Arial" panose="020B0604020202020204" pitchFamily="34" charset="0"/>
                <a:ea typeface="ＭＳ Ｐゴシック" panose="020B0600070205080204" pitchFamily="34" charset="-128"/>
              </a:rPr>
              <a:t>Quantity</a:t>
            </a:r>
            <a:endParaRPr lang="en-US" altLang="en-US" sz="2400">
              <a:latin typeface="Times New Roman" panose="02020603050405020304" pitchFamily="18" charset="0"/>
              <a:ea typeface="ＭＳ Ｐゴシック" panose="020B0600070205080204" pitchFamily="34" charset="-128"/>
            </a:endParaRPr>
          </a:p>
        </p:txBody>
      </p:sp>
      <p:grpSp>
        <p:nvGrpSpPr>
          <p:cNvPr id="3" name="Group 25">
            <a:extLst>
              <a:ext uri="{FF2B5EF4-FFF2-40B4-BE49-F238E27FC236}">
                <a16:creationId xmlns:a16="http://schemas.microsoft.com/office/drawing/2014/main" id="{E6D92B50-F32D-1140-F315-0A976F5AA2CD}"/>
              </a:ext>
            </a:extLst>
          </p:cNvPr>
          <p:cNvGrpSpPr>
            <a:grpSpLocks/>
          </p:cNvGrpSpPr>
          <p:nvPr/>
        </p:nvGrpSpPr>
        <p:grpSpPr bwMode="auto">
          <a:xfrm>
            <a:off x="3727451" y="2670176"/>
            <a:ext cx="4546601" cy="2498725"/>
            <a:chOff x="1388" y="1682"/>
            <a:chExt cx="2864" cy="1574"/>
          </a:xfrm>
        </p:grpSpPr>
        <p:sp>
          <p:nvSpPr>
            <p:cNvPr id="82975" name="Line 26">
              <a:extLst>
                <a:ext uri="{FF2B5EF4-FFF2-40B4-BE49-F238E27FC236}">
                  <a16:creationId xmlns:a16="http://schemas.microsoft.com/office/drawing/2014/main" id="{4CAA9EC4-B0E2-10D9-A696-8CBEAB8D7CC4}"/>
                </a:ext>
              </a:extLst>
            </p:cNvPr>
            <p:cNvSpPr>
              <a:spLocks noChangeShapeType="1"/>
            </p:cNvSpPr>
            <p:nvPr/>
          </p:nvSpPr>
          <p:spPr bwMode="auto">
            <a:xfrm>
              <a:off x="1388" y="1682"/>
              <a:ext cx="2261" cy="1478"/>
            </a:xfrm>
            <a:prstGeom prst="line">
              <a:avLst/>
            </a:prstGeom>
            <a:noFill/>
            <a:ln w="61913">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82976" name="Rectangle 27">
              <a:extLst>
                <a:ext uri="{FF2B5EF4-FFF2-40B4-BE49-F238E27FC236}">
                  <a16:creationId xmlns:a16="http://schemas.microsoft.com/office/drawing/2014/main" id="{AD2729C4-FB8C-D04E-89C0-AF9FEDD28BB7}"/>
                </a:ext>
              </a:extLst>
            </p:cNvPr>
            <p:cNvSpPr>
              <a:spLocks noChangeArrowheads="1"/>
            </p:cNvSpPr>
            <p:nvPr/>
          </p:nvSpPr>
          <p:spPr bwMode="auto">
            <a:xfrm>
              <a:off x="3732" y="3091"/>
              <a:ext cx="520"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Demand</a:t>
              </a:r>
              <a:endParaRPr lang="en-US" altLang="en-US" sz="2400">
                <a:latin typeface="Times New Roman" panose="02020603050405020304" pitchFamily="18" charset="0"/>
                <a:ea typeface="ＭＳ Ｐゴシック" panose="020B0600070205080204" pitchFamily="34" charset="-128"/>
              </a:endParaRPr>
            </a:p>
          </p:txBody>
        </p:sp>
      </p:grpSp>
      <p:grpSp>
        <p:nvGrpSpPr>
          <p:cNvPr id="4" name="Group 28">
            <a:extLst>
              <a:ext uri="{FF2B5EF4-FFF2-40B4-BE49-F238E27FC236}">
                <a16:creationId xmlns:a16="http://schemas.microsoft.com/office/drawing/2014/main" id="{F0DC7EEA-A957-7C57-A347-94FEF9F7A923}"/>
              </a:ext>
            </a:extLst>
          </p:cNvPr>
          <p:cNvGrpSpPr>
            <a:grpSpLocks/>
          </p:cNvGrpSpPr>
          <p:nvPr/>
        </p:nvGrpSpPr>
        <p:grpSpPr bwMode="auto">
          <a:xfrm>
            <a:off x="3721101" y="4195763"/>
            <a:ext cx="4664075" cy="328612"/>
            <a:chOff x="1384" y="2643"/>
            <a:chExt cx="2938" cy="207"/>
          </a:xfrm>
        </p:grpSpPr>
        <p:sp>
          <p:nvSpPr>
            <p:cNvPr id="82973" name="Line 29">
              <a:extLst>
                <a:ext uri="{FF2B5EF4-FFF2-40B4-BE49-F238E27FC236}">
                  <a16:creationId xmlns:a16="http://schemas.microsoft.com/office/drawing/2014/main" id="{D8FB9F07-C7F7-5695-464E-7879405D00AF}"/>
                </a:ext>
              </a:extLst>
            </p:cNvPr>
            <p:cNvSpPr>
              <a:spLocks noChangeShapeType="1"/>
            </p:cNvSpPr>
            <p:nvPr/>
          </p:nvSpPr>
          <p:spPr bwMode="auto">
            <a:xfrm>
              <a:off x="1384" y="2849"/>
              <a:ext cx="2912" cy="1"/>
            </a:xfrm>
            <a:prstGeom prst="line">
              <a:avLst/>
            </a:prstGeom>
            <a:noFill/>
            <a:ln w="61913">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82974" name="Rectangle 30">
              <a:extLst>
                <a:ext uri="{FF2B5EF4-FFF2-40B4-BE49-F238E27FC236}">
                  <a16:creationId xmlns:a16="http://schemas.microsoft.com/office/drawing/2014/main" id="{D7C56DF7-213C-5A75-6813-A80E9B3F3670}"/>
                </a:ext>
              </a:extLst>
            </p:cNvPr>
            <p:cNvSpPr>
              <a:spLocks noChangeArrowheads="1"/>
            </p:cNvSpPr>
            <p:nvPr/>
          </p:nvSpPr>
          <p:spPr bwMode="auto">
            <a:xfrm>
              <a:off x="3504" y="2643"/>
              <a:ext cx="818"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Marginal cost</a:t>
              </a:r>
              <a:endParaRPr lang="en-US" altLang="en-US" sz="2400">
                <a:latin typeface="Times New Roman" panose="02020603050405020304" pitchFamily="18" charset="0"/>
                <a:ea typeface="ＭＳ Ｐゴシック" panose="020B0600070205080204" pitchFamily="34" charset="-128"/>
              </a:endParaRPr>
            </a:p>
          </p:txBody>
        </p:sp>
      </p:grpSp>
      <p:grpSp>
        <p:nvGrpSpPr>
          <p:cNvPr id="5" name="Group 31">
            <a:extLst>
              <a:ext uri="{FF2B5EF4-FFF2-40B4-BE49-F238E27FC236}">
                <a16:creationId xmlns:a16="http://schemas.microsoft.com/office/drawing/2014/main" id="{0DB5E03D-FF77-FF51-AEC8-D83E783A8C41}"/>
              </a:ext>
            </a:extLst>
          </p:cNvPr>
          <p:cNvGrpSpPr>
            <a:grpSpLocks/>
          </p:cNvGrpSpPr>
          <p:nvPr/>
        </p:nvGrpSpPr>
        <p:grpSpPr bwMode="auto">
          <a:xfrm>
            <a:off x="5992813" y="4452939"/>
            <a:ext cx="1276350" cy="1728787"/>
            <a:chOff x="2815" y="2805"/>
            <a:chExt cx="804" cy="1089"/>
          </a:xfrm>
        </p:grpSpPr>
        <p:grpSp>
          <p:nvGrpSpPr>
            <p:cNvPr id="82969" name="Group 32">
              <a:extLst>
                <a:ext uri="{FF2B5EF4-FFF2-40B4-BE49-F238E27FC236}">
                  <a16:creationId xmlns:a16="http://schemas.microsoft.com/office/drawing/2014/main" id="{09F13353-4B99-856E-ABB6-A9F6DBDCA732}"/>
                </a:ext>
              </a:extLst>
            </p:cNvPr>
            <p:cNvGrpSpPr>
              <a:grpSpLocks/>
            </p:cNvGrpSpPr>
            <p:nvPr/>
          </p:nvGrpSpPr>
          <p:grpSpPr bwMode="auto">
            <a:xfrm>
              <a:off x="3131" y="2805"/>
              <a:ext cx="78" cy="874"/>
              <a:chOff x="3131" y="2805"/>
              <a:chExt cx="78" cy="874"/>
            </a:xfrm>
          </p:grpSpPr>
          <p:sp>
            <p:nvSpPr>
              <p:cNvPr id="82971" name="Line 33">
                <a:extLst>
                  <a:ext uri="{FF2B5EF4-FFF2-40B4-BE49-F238E27FC236}">
                    <a16:creationId xmlns:a16="http://schemas.microsoft.com/office/drawing/2014/main" id="{A970D1B5-EF31-9CC7-BA88-4F97194B2F69}"/>
                  </a:ext>
                </a:extLst>
              </p:cNvPr>
              <p:cNvSpPr>
                <a:spLocks noChangeShapeType="1"/>
              </p:cNvSpPr>
              <p:nvPr/>
            </p:nvSpPr>
            <p:spPr bwMode="auto">
              <a:xfrm flipV="1">
                <a:off x="3170" y="2836"/>
                <a:ext cx="1" cy="843"/>
              </a:xfrm>
              <a:prstGeom prst="line">
                <a:avLst/>
              </a:prstGeom>
              <a:noFill/>
              <a:ln w="20638">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GB"/>
              </a:p>
            </p:txBody>
          </p:sp>
          <p:sp>
            <p:nvSpPr>
              <p:cNvPr id="82972" name="Oval 34">
                <a:extLst>
                  <a:ext uri="{FF2B5EF4-FFF2-40B4-BE49-F238E27FC236}">
                    <a16:creationId xmlns:a16="http://schemas.microsoft.com/office/drawing/2014/main" id="{3F688C4B-4BF2-5762-ABF3-5CA83F3513F1}"/>
                  </a:ext>
                </a:extLst>
              </p:cNvPr>
              <p:cNvSpPr>
                <a:spLocks noChangeArrowheads="1"/>
              </p:cNvSpPr>
              <p:nvPr/>
            </p:nvSpPr>
            <p:spPr bwMode="auto">
              <a:xfrm>
                <a:off x="3131" y="2805"/>
                <a:ext cx="78" cy="7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grpSp>
        <p:sp>
          <p:nvSpPr>
            <p:cNvPr id="82970" name="Rectangle 35">
              <a:extLst>
                <a:ext uri="{FF2B5EF4-FFF2-40B4-BE49-F238E27FC236}">
                  <a16:creationId xmlns:a16="http://schemas.microsoft.com/office/drawing/2014/main" id="{76666919-4D63-D46C-FB63-C5F11C7D0ACF}"/>
                </a:ext>
              </a:extLst>
            </p:cNvPr>
            <p:cNvSpPr>
              <a:spLocks noChangeArrowheads="1"/>
            </p:cNvSpPr>
            <p:nvPr/>
          </p:nvSpPr>
          <p:spPr bwMode="auto">
            <a:xfrm>
              <a:off x="2815" y="3729"/>
              <a:ext cx="804"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Quantity sold</a:t>
              </a:r>
              <a:endParaRPr lang="en-US" altLang="en-US" sz="2400">
                <a:latin typeface="Times New Roman" panose="02020603050405020304" pitchFamily="18" charset="0"/>
                <a:ea typeface="ＭＳ Ｐゴシック" panose="020B0600070205080204" pitchFamily="34" charset="-128"/>
              </a:endParaRPr>
            </a:p>
          </p:txBody>
        </p:sp>
      </p:grpSp>
      <p:sp>
        <p:nvSpPr>
          <p:cNvPr id="6" name="Footer Placeholder 5">
            <a:extLst>
              <a:ext uri="{FF2B5EF4-FFF2-40B4-BE49-F238E27FC236}">
                <a16:creationId xmlns:a16="http://schemas.microsoft.com/office/drawing/2014/main" id="{0320D6E2-3CF4-002B-5201-086858E1AF90}"/>
              </a:ext>
            </a:extLst>
          </p:cNvPr>
          <p:cNvSpPr>
            <a:spLocks noGrp="1"/>
          </p:cNvSpPr>
          <p:nvPr>
            <p:ph type="ftr" sz="quarter" idx="11"/>
          </p:nvPr>
        </p:nvSpPr>
        <p:spPr/>
        <p:txBody>
          <a:bodyPr/>
          <a:lstStyle/>
          <a:p>
            <a:pPr>
              <a:defRPr/>
            </a:pPr>
            <a:r>
              <a:rPr lang="en-GB"/>
              <a:t>For use with Mankiw and Taylor, Economics 6</a:t>
            </a:r>
            <a:r>
              <a:rPr lang="en-GB" baseline="30000"/>
              <a:t>th</a:t>
            </a:r>
            <a:r>
              <a:rPr lang="en-GB"/>
              <a:t> edition </a:t>
            </a:r>
            <a:r>
              <a:rPr lang="en-GB">
                <a:latin typeface="Calibri Light" panose="020F0302020204030204" pitchFamily="34" charset="0"/>
                <a:ea typeface="Calibri" panose="020F0502020204030204" pitchFamily="34" charset="0"/>
                <a:cs typeface="Calibri Light" panose="020F0302020204030204" pitchFamily="34" charset="0"/>
              </a:rPr>
              <a:t>9781473786981</a:t>
            </a:r>
            <a:r>
              <a:rPr lang="en-GB"/>
              <a:t> © Cengage EMEA 2023</a:t>
            </a:r>
          </a:p>
          <a:p>
            <a:pPr>
              <a:defRPr/>
            </a:pPr>
            <a:endParaRPr lang="en-US"/>
          </a:p>
        </p:txBody>
      </p:sp>
      <p:sp>
        <p:nvSpPr>
          <p:cNvPr id="35" name="Rectangle 2">
            <a:extLst>
              <a:ext uri="{FF2B5EF4-FFF2-40B4-BE49-F238E27FC236}">
                <a16:creationId xmlns:a16="http://schemas.microsoft.com/office/drawing/2014/main" id="{87BAD2B8-B146-2CAC-C8FE-93B8F9DB43AB}"/>
              </a:ext>
            </a:extLst>
          </p:cNvPr>
          <p:cNvSpPr txBox="1">
            <a:spLocks noChangeArrowheads="1"/>
          </p:cNvSpPr>
          <p:nvPr/>
        </p:nvSpPr>
        <p:spPr>
          <a:xfrm>
            <a:off x="2260600" y="419101"/>
            <a:ext cx="7543800" cy="593725"/>
          </a:xfrm>
          <a:prstGeom prst="rect">
            <a:avLst/>
          </a:prstGeom>
        </p:spPr>
        <p:txBody>
          <a:bodyPr anchor="b">
            <a:normAutofit/>
          </a:bodyPr>
          <a:lstStyle>
            <a:lvl1pPr algn="l" rtl="0" fontAlgn="base">
              <a:lnSpc>
                <a:spcPct val="85000"/>
              </a:lnSpc>
              <a:spcBef>
                <a:spcPct val="0"/>
              </a:spcBef>
              <a:spcAft>
                <a:spcPct val="0"/>
              </a:spcAft>
              <a:defRPr sz="4000" kern="1200" spc="-50">
                <a:solidFill>
                  <a:schemeClr val="accent2"/>
                </a:solidFill>
                <a:latin typeface="+mj-lt"/>
                <a:ea typeface="+mj-ea"/>
                <a:cs typeface="+mj-cs"/>
              </a:defRPr>
            </a:lvl1pPr>
            <a:lvl2pPr algn="l" rtl="0" fontAlgn="base">
              <a:lnSpc>
                <a:spcPct val="85000"/>
              </a:lnSpc>
              <a:spcBef>
                <a:spcPct val="0"/>
              </a:spcBef>
              <a:spcAft>
                <a:spcPct val="0"/>
              </a:spcAft>
              <a:defRPr sz="4000">
                <a:solidFill>
                  <a:schemeClr val="accent2"/>
                </a:solidFill>
                <a:latin typeface="Calibri Light" panose="020F0302020204030204" pitchFamily="34" charset="0"/>
              </a:defRPr>
            </a:lvl2pPr>
            <a:lvl3pPr algn="l" rtl="0" fontAlgn="base">
              <a:lnSpc>
                <a:spcPct val="85000"/>
              </a:lnSpc>
              <a:spcBef>
                <a:spcPct val="0"/>
              </a:spcBef>
              <a:spcAft>
                <a:spcPct val="0"/>
              </a:spcAft>
              <a:defRPr sz="4000">
                <a:solidFill>
                  <a:schemeClr val="accent2"/>
                </a:solidFill>
                <a:latin typeface="Calibri Light" panose="020F0302020204030204" pitchFamily="34" charset="0"/>
              </a:defRPr>
            </a:lvl3pPr>
            <a:lvl4pPr algn="l" rtl="0" fontAlgn="base">
              <a:lnSpc>
                <a:spcPct val="85000"/>
              </a:lnSpc>
              <a:spcBef>
                <a:spcPct val="0"/>
              </a:spcBef>
              <a:spcAft>
                <a:spcPct val="0"/>
              </a:spcAft>
              <a:defRPr sz="4000">
                <a:solidFill>
                  <a:schemeClr val="accent2"/>
                </a:solidFill>
                <a:latin typeface="Calibri Light" panose="020F0302020204030204" pitchFamily="34" charset="0"/>
              </a:defRPr>
            </a:lvl4pPr>
            <a:lvl5pPr algn="l" rtl="0" fontAlgn="base">
              <a:lnSpc>
                <a:spcPct val="85000"/>
              </a:lnSpc>
              <a:spcBef>
                <a:spcPct val="0"/>
              </a:spcBef>
              <a:spcAft>
                <a:spcPct val="0"/>
              </a:spcAft>
              <a:defRPr sz="4000">
                <a:solidFill>
                  <a:schemeClr val="accent2"/>
                </a:solidFill>
                <a:latin typeface="Calibri Light" panose="020F0302020204030204" pitchFamily="34" charset="0"/>
              </a:defRPr>
            </a:lvl5pPr>
            <a:lvl6pPr marL="457200" algn="l" rtl="0" fontAlgn="base">
              <a:lnSpc>
                <a:spcPct val="85000"/>
              </a:lnSpc>
              <a:spcBef>
                <a:spcPct val="0"/>
              </a:spcBef>
              <a:spcAft>
                <a:spcPct val="0"/>
              </a:spcAft>
              <a:defRPr sz="4000">
                <a:solidFill>
                  <a:schemeClr val="accent2"/>
                </a:solidFill>
                <a:latin typeface="Calibri Light" panose="020F0302020204030204" pitchFamily="34" charset="0"/>
              </a:defRPr>
            </a:lvl6pPr>
            <a:lvl7pPr marL="914400" algn="l" rtl="0" fontAlgn="base">
              <a:lnSpc>
                <a:spcPct val="85000"/>
              </a:lnSpc>
              <a:spcBef>
                <a:spcPct val="0"/>
              </a:spcBef>
              <a:spcAft>
                <a:spcPct val="0"/>
              </a:spcAft>
              <a:defRPr sz="4000">
                <a:solidFill>
                  <a:schemeClr val="accent2"/>
                </a:solidFill>
                <a:latin typeface="Calibri Light" panose="020F0302020204030204" pitchFamily="34" charset="0"/>
              </a:defRPr>
            </a:lvl7pPr>
            <a:lvl8pPr marL="1371600" algn="l" rtl="0" fontAlgn="base">
              <a:lnSpc>
                <a:spcPct val="85000"/>
              </a:lnSpc>
              <a:spcBef>
                <a:spcPct val="0"/>
              </a:spcBef>
              <a:spcAft>
                <a:spcPct val="0"/>
              </a:spcAft>
              <a:defRPr sz="4000">
                <a:solidFill>
                  <a:schemeClr val="accent2"/>
                </a:solidFill>
                <a:latin typeface="Calibri Light" panose="020F0302020204030204" pitchFamily="34" charset="0"/>
              </a:defRPr>
            </a:lvl8pPr>
            <a:lvl9pPr marL="1828800" algn="l" rtl="0" fontAlgn="base">
              <a:lnSpc>
                <a:spcPct val="85000"/>
              </a:lnSpc>
              <a:spcBef>
                <a:spcPct val="0"/>
              </a:spcBef>
              <a:spcAft>
                <a:spcPct val="0"/>
              </a:spcAft>
              <a:defRPr sz="4000">
                <a:solidFill>
                  <a:schemeClr val="accent2"/>
                </a:solidFill>
                <a:latin typeface="Calibri Light" panose="020F0302020204030204" pitchFamily="34" charset="0"/>
              </a:defRPr>
            </a:lvl9pPr>
          </a:lstStyle>
          <a:p>
            <a:pPr fontAlgn="auto">
              <a:spcAft>
                <a:spcPts val="0"/>
              </a:spcAft>
              <a:defRPr/>
            </a:pPr>
            <a:r>
              <a:rPr lang="en-GB" altLang="en-US" sz="3600" dirty="0">
                <a:solidFill>
                  <a:srgbClr val="555997"/>
                </a:solidFill>
                <a:ea typeface="ＭＳ Ｐゴシック" panose="020B0600070205080204" pitchFamily="34" charset="-128"/>
                <a:cs typeface="Times New Roman" panose="02020603050405020304" pitchFamily="18" charset="0"/>
              </a:rPr>
              <a:t>The Analytics of Price Discrimination</a:t>
            </a:r>
            <a:endParaRPr lang="en-US" altLang="en-US" sz="3600" dirty="0">
              <a:solidFill>
                <a:srgbClr val="555997"/>
              </a:solidFill>
              <a:ea typeface="ＭＳ Ｐゴシック" panose="020B0600070205080204" pitchFamily="34" charset="-128"/>
            </a:endParaRPr>
          </a:p>
        </p:txBody>
      </p:sp>
      <p:sp>
        <p:nvSpPr>
          <p:cNvPr id="7" name="TextBox 6">
            <a:extLst>
              <a:ext uri="{FF2B5EF4-FFF2-40B4-BE49-F238E27FC236}">
                <a16:creationId xmlns:a16="http://schemas.microsoft.com/office/drawing/2014/main" id="{740C39A7-B971-1784-F24B-716C25AF996B}"/>
              </a:ext>
            </a:extLst>
          </p:cNvPr>
          <p:cNvSpPr txBox="1"/>
          <p:nvPr/>
        </p:nvSpPr>
        <p:spPr>
          <a:xfrm>
            <a:off x="1051774" y="2388451"/>
            <a:ext cx="2239854" cy="1938992"/>
          </a:xfrm>
          <a:prstGeom prst="rect">
            <a:avLst/>
          </a:prstGeom>
          <a:noFill/>
        </p:spPr>
        <p:txBody>
          <a:bodyPr wrap="square" rtlCol="0">
            <a:spAutoFit/>
          </a:bodyPr>
          <a:lstStyle/>
          <a:p>
            <a:r>
              <a:rPr lang="en-US" sz="2400" dirty="0">
                <a:solidFill>
                  <a:srgbClr val="F50086"/>
                </a:solidFill>
              </a:rPr>
              <a:t>No consumer surplus remains: it has all become seller surplus</a:t>
            </a:r>
          </a:p>
        </p:txBody>
      </p:sp>
      <p:sp>
        <p:nvSpPr>
          <p:cNvPr id="8" name="TextBox 7">
            <a:extLst>
              <a:ext uri="{FF2B5EF4-FFF2-40B4-BE49-F238E27FC236}">
                <a16:creationId xmlns:a16="http://schemas.microsoft.com/office/drawing/2014/main" id="{15A9D37A-AC0E-F9AE-A416-EF3E0D6461E9}"/>
              </a:ext>
            </a:extLst>
          </p:cNvPr>
          <p:cNvSpPr txBox="1"/>
          <p:nvPr/>
        </p:nvSpPr>
        <p:spPr>
          <a:xfrm>
            <a:off x="1234665" y="4906964"/>
            <a:ext cx="2354673" cy="1569660"/>
          </a:xfrm>
          <a:prstGeom prst="rect">
            <a:avLst/>
          </a:prstGeom>
          <a:noFill/>
        </p:spPr>
        <p:txBody>
          <a:bodyPr wrap="square" rtlCol="0">
            <a:spAutoFit/>
          </a:bodyPr>
          <a:lstStyle/>
          <a:p>
            <a:r>
              <a:rPr lang="en-US" sz="2400" dirty="0">
                <a:solidFill>
                  <a:srgbClr val="00B050"/>
                </a:solidFill>
              </a:rPr>
              <a:t>And no deadweight loss</a:t>
            </a:r>
          </a:p>
          <a:p>
            <a:r>
              <a:rPr lang="en-US" sz="2400" dirty="0">
                <a:solidFill>
                  <a:srgbClr val="00B050"/>
                </a:solidFill>
              </a:rPr>
              <a:t>because output is high</a:t>
            </a:r>
          </a:p>
        </p:txBody>
      </p:sp>
      <p:sp>
        <p:nvSpPr>
          <p:cNvPr id="9" name="TextBox 8">
            <a:extLst>
              <a:ext uri="{FF2B5EF4-FFF2-40B4-BE49-F238E27FC236}">
                <a16:creationId xmlns:a16="http://schemas.microsoft.com/office/drawing/2014/main" id="{02E9EDEF-E67E-B71E-8FBF-D304C0C94162}"/>
              </a:ext>
            </a:extLst>
          </p:cNvPr>
          <p:cNvSpPr txBox="1"/>
          <p:nvPr/>
        </p:nvSpPr>
        <p:spPr>
          <a:xfrm>
            <a:off x="7156736" y="1633767"/>
            <a:ext cx="2988527" cy="2308324"/>
          </a:xfrm>
          <a:prstGeom prst="rect">
            <a:avLst/>
          </a:prstGeom>
          <a:noFill/>
        </p:spPr>
        <p:txBody>
          <a:bodyPr wrap="square" rtlCol="0">
            <a:spAutoFit/>
          </a:bodyPr>
          <a:lstStyle/>
          <a:p>
            <a:r>
              <a:rPr lang="en-US" sz="2400" dirty="0">
                <a:solidFill>
                  <a:srgbClr val="FF5E1E"/>
                </a:solidFill>
              </a:rPr>
              <a:t>Firm sells at a different price to every consumer.</a:t>
            </a:r>
          </a:p>
          <a:p>
            <a:r>
              <a:rPr lang="en-US" sz="2400" dirty="0">
                <a:solidFill>
                  <a:srgbClr val="FF5E1E"/>
                </a:solidFill>
              </a:rPr>
              <a:t>Charges each consumer’s max price (reservation price)</a:t>
            </a:r>
          </a:p>
        </p:txBody>
      </p:sp>
      <mc:AlternateContent xmlns:mc="http://schemas.openxmlformats.org/markup-compatibility/2006" xmlns:p14="http://schemas.microsoft.com/office/powerpoint/2010/main">
        <mc:Choice Requires="p14">
          <p:contentPart p14:bwMode="auto" r:id="rId3">
            <p14:nvContentPartPr>
              <p14:cNvPr id="10" name="Ink 9">
                <a:extLst>
                  <a:ext uri="{FF2B5EF4-FFF2-40B4-BE49-F238E27FC236}">
                    <a16:creationId xmlns:a16="http://schemas.microsoft.com/office/drawing/2014/main" id="{CC945FE7-CCBF-A4E9-384A-874A2596DF82}"/>
                  </a:ext>
                </a:extLst>
              </p14:cNvPr>
              <p14:cNvContentPartPr/>
              <p14:nvPr/>
            </p14:nvContentPartPr>
            <p14:xfrm>
              <a:off x="3971011" y="2450169"/>
              <a:ext cx="528480" cy="476640"/>
            </p14:xfrm>
          </p:contentPart>
        </mc:Choice>
        <mc:Fallback xmlns="">
          <p:pic>
            <p:nvPicPr>
              <p:cNvPr id="10" name="Ink 9">
                <a:extLst>
                  <a:ext uri="{FF2B5EF4-FFF2-40B4-BE49-F238E27FC236}">
                    <a16:creationId xmlns:a16="http://schemas.microsoft.com/office/drawing/2014/main" id="{CC945FE7-CCBF-A4E9-384A-874A2596DF82}"/>
                  </a:ext>
                </a:extLst>
              </p:cNvPr>
              <p:cNvPicPr/>
              <p:nvPr/>
            </p:nvPicPr>
            <p:blipFill>
              <a:blip r:embed="rId4"/>
              <a:stretch>
                <a:fillRect/>
              </a:stretch>
            </p:blipFill>
            <p:spPr>
              <a:xfrm>
                <a:off x="3953371" y="2432169"/>
                <a:ext cx="564120" cy="5122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1" name="Ink 10">
                <a:extLst>
                  <a:ext uri="{FF2B5EF4-FFF2-40B4-BE49-F238E27FC236}">
                    <a16:creationId xmlns:a16="http://schemas.microsoft.com/office/drawing/2014/main" id="{524C9E84-AE92-24F2-F29B-D7CA752146C9}"/>
                  </a:ext>
                </a:extLst>
              </p14:cNvPr>
              <p14:cNvContentPartPr/>
              <p14:nvPr/>
            </p14:nvContentPartPr>
            <p14:xfrm>
              <a:off x="4732771" y="2872089"/>
              <a:ext cx="371880" cy="483120"/>
            </p14:xfrm>
          </p:contentPart>
        </mc:Choice>
        <mc:Fallback xmlns="">
          <p:pic>
            <p:nvPicPr>
              <p:cNvPr id="11" name="Ink 10">
                <a:extLst>
                  <a:ext uri="{FF2B5EF4-FFF2-40B4-BE49-F238E27FC236}">
                    <a16:creationId xmlns:a16="http://schemas.microsoft.com/office/drawing/2014/main" id="{524C9E84-AE92-24F2-F29B-D7CA752146C9}"/>
                  </a:ext>
                </a:extLst>
              </p:cNvPr>
              <p:cNvPicPr/>
              <p:nvPr/>
            </p:nvPicPr>
            <p:blipFill>
              <a:blip r:embed="rId6"/>
              <a:stretch>
                <a:fillRect/>
              </a:stretch>
            </p:blipFill>
            <p:spPr>
              <a:xfrm>
                <a:off x="4715131" y="2854449"/>
                <a:ext cx="407520" cy="51876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2" name="Ink 11">
                <a:extLst>
                  <a:ext uri="{FF2B5EF4-FFF2-40B4-BE49-F238E27FC236}">
                    <a16:creationId xmlns:a16="http://schemas.microsoft.com/office/drawing/2014/main" id="{05719B1D-EBC5-4DE4-C166-91D3CEF8E14B}"/>
                  </a:ext>
                </a:extLst>
              </p14:cNvPr>
              <p14:cNvContentPartPr/>
              <p14:nvPr/>
            </p14:nvContentPartPr>
            <p14:xfrm>
              <a:off x="5402371" y="3437289"/>
              <a:ext cx="365400" cy="352800"/>
            </p14:xfrm>
          </p:contentPart>
        </mc:Choice>
        <mc:Fallback xmlns="">
          <p:pic>
            <p:nvPicPr>
              <p:cNvPr id="12" name="Ink 11">
                <a:extLst>
                  <a:ext uri="{FF2B5EF4-FFF2-40B4-BE49-F238E27FC236}">
                    <a16:creationId xmlns:a16="http://schemas.microsoft.com/office/drawing/2014/main" id="{05719B1D-EBC5-4DE4-C166-91D3CEF8E14B}"/>
                  </a:ext>
                </a:extLst>
              </p:cNvPr>
              <p:cNvPicPr/>
              <p:nvPr/>
            </p:nvPicPr>
            <p:blipFill>
              <a:blip r:embed="rId8"/>
              <a:stretch>
                <a:fillRect/>
              </a:stretch>
            </p:blipFill>
            <p:spPr>
              <a:xfrm>
                <a:off x="5384371" y="3419649"/>
                <a:ext cx="401040" cy="38844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3" name="Ink 12">
                <a:extLst>
                  <a:ext uri="{FF2B5EF4-FFF2-40B4-BE49-F238E27FC236}">
                    <a16:creationId xmlns:a16="http://schemas.microsoft.com/office/drawing/2014/main" id="{3626C4E5-B618-54B0-35BA-9E09F2E8DAD2}"/>
                  </a:ext>
                </a:extLst>
              </p14:cNvPr>
              <p14:cNvContentPartPr/>
              <p14:nvPr/>
            </p14:nvContentPartPr>
            <p14:xfrm>
              <a:off x="6148291" y="3978729"/>
              <a:ext cx="318600" cy="280080"/>
            </p14:xfrm>
          </p:contentPart>
        </mc:Choice>
        <mc:Fallback xmlns="">
          <p:pic>
            <p:nvPicPr>
              <p:cNvPr id="13" name="Ink 12">
                <a:extLst>
                  <a:ext uri="{FF2B5EF4-FFF2-40B4-BE49-F238E27FC236}">
                    <a16:creationId xmlns:a16="http://schemas.microsoft.com/office/drawing/2014/main" id="{3626C4E5-B618-54B0-35BA-9E09F2E8DAD2}"/>
                  </a:ext>
                </a:extLst>
              </p:cNvPr>
              <p:cNvPicPr/>
              <p:nvPr/>
            </p:nvPicPr>
            <p:blipFill>
              <a:blip r:embed="rId10"/>
              <a:stretch>
                <a:fillRect/>
              </a:stretch>
            </p:blipFill>
            <p:spPr>
              <a:xfrm>
                <a:off x="6130651" y="3961089"/>
                <a:ext cx="354240" cy="315720"/>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dissolve">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B344D-F6D9-3995-4950-E53059F70888}"/>
              </a:ext>
            </a:extLst>
          </p:cNvPr>
          <p:cNvSpPr>
            <a:spLocks noGrp="1"/>
          </p:cNvSpPr>
          <p:nvPr>
            <p:ph type="title"/>
          </p:nvPr>
        </p:nvSpPr>
        <p:spPr/>
        <p:txBody>
          <a:bodyPr/>
          <a:lstStyle/>
          <a:p>
            <a:r>
              <a:rPr lang="en-US" dirty="0"/>
              <a:t>Examples of price discrimination</a:t>
            </a:r>
          </a:p>
        </p:txBody>
      </p:sp>
      <p:sp>
        <p:nvSpPr>
          <p:cNvPr id="3" name="Content Placeholder 2">
            <a:extLst>
              <a:ext uri="{FF2B5EF4-FFF2-40B4-BE49-F238E27FC236}">
                <a16:creationId xmlns:a16="http://schemas.microsoft.com/office/drawing/2014/main" id="{2FBDE6F9-7867-3527-65FE-6B548F436A0A}"/>
              </a:ext>
            </a:extLst>
          </p:cNvPr>
          <p:cNvSpPr>
            <a:spLocks noGrp="1"/>
          </p:cNvSpPr>
          <p:nvPr>
            <p:ph idx="1"/>
          </p:nvPr>
        </p:nvSpPr>
        <p:spPr/>
        <p:txBody>
          <a:bodyPr/>
          <a:lstStyle/>
          <a:p>
            <a:pPr marL="457200" lvl="1" indent="0">
              <a:buNone/>
            </a:pPr>
            <a:endParaRPr lang="en-US" altLang="en-US" sz="2800" dirty="0">
              <a:latin typeface="Arial" panose="020B0604020202020204" pitchFamily="34" charset="0"/>
              <a:ea typeface="ＭＳ Ｐゴシック" panose="020B0600070205080204" pitchFamily="34" charset="-128"/>
            </a:endParaRPr>
          </a:p>
          <a:p>
            <a:r>
              <a:rPr lang="en-US" dirty="0"/>
              <a:t>Train, movie and museum tickets: kids’ and pensioner discounts</a:t>
            </a:r>
          </a:p>
          <a:p>
            <a:r>
              <a:rPr lang="en-US" dirty="0"/>
              <a:t>Airline tickets: who knows! Very opaque!</a:t>
            </a:r>
          </a:p>
          <a:p>
            <a:r>
              <a:rPr lang="en-US" dirty="0"/>
              <a:t>Quantity discounts: buy 10, get one free</a:t>
            </a:r>
          </a:p>
          <a:p>
            <a:r>
              <a:rPr lang="en-US" dirty="0"/>
              <a:t>Join the club, get special sales</a:t>
            </a:r>
          </a:p>
          <a:p>
            <a:r>
              <a:rPr lang="en-US" dirty="0"/>
              <a:t>American college and university pricing: “financial aid” (discounts) for students with less ability to pay, high prices for the wealthy</a:t>
            </a:r>
          </a:p>
          <a:p>
            <a:endParaRPr lang="en-US" dirty="0"/>
          </a:p>
        </p:txBody>
      </p:sp>
    </p:spTree>
    <p:extLst>
      <p:ext uri="{BB962C8B-B14F-4D97-AF65-F5344CB8AC3E}">
        <p14:creationId xmlns:p14="http://schemas.microsoft.com/office/powerpoint/2010/main" val="2901811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068D0-0A0D-A412-F87E-96FF6ED74025}"/>
              </a:ext>
            </a:extLst>
          </p:cNvPr>
          <p:cNvSpPr>
            <a:spLocks noGrp="1"/>
          </p:cNvSpPr>
          <p:nvPr>
            <p:ph type="title"/>
          </p:nvPr>
        </p:nvSpPr>
        <p:spPr/>
        <p:txBody>
          <a:bodyPr/>
          <a:lstStyle/>
          <a:p>
            <a:pPr algn="ctr"/>
            <a:r>
              <a:rPr lang="en-US" dirty="0">
                <a:solidFill>
                  <a:srgbClr val="2B9BAA"/>
                </a:solidFill>
              </a:rPr>
              <a:t>Oligopoly: a few large firms </a:t>
            </a:r>
            <a:br>
              <a:rPr lang="en-US" dirty="0">
                <a:solidFill>
                  <a:srgbClr val="2B9BAA"/>
                </a:solidFill>
              </a:rPr>
            </a:br>
            <a:r>
              <a:rPr lang="en-US" dirty="0">
                <a:solidFill>
                  <a:srgbClr val="2B9BAA"/>
                </a:solidFill>
              </a:rPr>
              <a:t>dominate a market</a:t>
            </a:r>
          </a:p>
        </p:txBody>
      </p:sp>
      <p:sp>
        <p:nvSpPr>
          <p:cNvPr id="3" name="Content Placeholder 2">
            <a:extLst>
              <a:ext uri="{FF2B5EF4-FFF2-40B4-BE49-F238E27FC236}">
                <a16:creationId xmlns:a16="http://schemas.microsoft.com/office/drawing/2014/main" id="{6B1DF0B8-B119-3DF9-4D6B-C9A2F5C011D9}"/>
              </a:ext>
            </a:extLst>
          </p:cNvPr>
          <p:cNvSpPr>
            <a:spLocks noGrp="1"/>
          </p:cNvSpPr>
          <p:nvPr>
            <p:ph idx="1"/>
          </p:nvPr>
        </p:nvSpPr>
        <p:spPr/>
        <p:txBody>
          <a:bodyPr>
            <a:normAutofit lnSpcReduction="10000"/>
          </a:bodyPr>
          <a:lstStyle/>
          <a:p>
            <a:r>
              <a:rPr lang="en-US" dirty="0"/>
              <a:t>The concentration index measures what market share the biggest  4 or 5 firms have</a:t>
            </a:r>
          </a:p>
          <a:p>
            <a:r>
              <a:rPr lang="en-US" dirty="0"/>
              <a:t>A benchmark for true oligopoly: 75% of market share belonging to 4 or 5 largest firms</a:t>
            </a:r>
          </a:p>
          <a:p>
            <a:r>
              <a:rPr lang="en-US" dirty="0"/>
              <a:t>Oligopolies may have product differentiation</a:t>
            </a:r>
          </a:p>
          <a:p>
            <a:pPr lvl="1"/>
            <a:r>
              <a:rPr lang="en-US" dirty="0"/>
              <a:t>Airlines, packaged food, cosmetics, banking</a:t>
            </a:r>
          </a:p>
          <a:p>
            <a:r>
              <a:rPr lang="en-US" dirty="0"/>
              <a:t>Or could sell an identical product</a:t>
            </a:r>
          </a:p>
          <a:p>
            <a:pPr lvl="1"/>
            <a:r>
              <a:rPr lang="en-US" dirty="0"/>
              <a:t>Petroleum companies</a:t>
            </a:r>
          </a:p>
          <a:p>
            <a:r>
              <a:rPr lang="en-US" dirty="0"/>
              <a:t>For certain, in real life large firms earn higher profits, and concentration is increasing over time</a:t>
            </a:r>
          </a:p>
        </p:txBody>
      </p:sp>
    </p:spTree>
    <p:extLst>
      <p:ext uri="{BB962C8B-B14F-4D97-AF65-F5344CB8AC3E}">
        <p14:creationId xmlns:p14="http://schemas.microsoft.com/office/powerpoint/2010/main" val="9184943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35C70-F926-6D43-E052-FAA583756780}"/>
              </a:ext>
            </a:extLst>
          </p:cNvPr>
          <p:cNvSpPr>
            <a:spLocks noGrp="1"/>
          </p:cNvSpPr>
          <p:nvPr>
            <p:ph type="title"/>
          </p:nvPr>
        </p:nvSpPr>
        <p:spPr/>
        <p:txBody>
          <a:bodyPr/>
          <a:lstStyle/>
          <a:p>
            <a:pPr algn="ctr"/>
            <a:r>
              <a:rPr lang="en-US" dirty="0"/>
              <a:t>The Oligopoly Game</a:t>
            </a:r>
          </a:p>
        </p:txBody>
      </p:sp>
      <p:sp>
        <p:nvSpPr>
          <p:cNvPr id="3" name="Content Placeholder 2">
            <a:extLst>
              <a:ext uri="{FF2B5EF4-FFF2-40B4-BE49-F238E27FC236}">
                <a16:creationId xmlns:a16="http://schemas.microsoft.com/office/drawing/2014/main" id="{F6847C00-FB25-4DE9-1A06-136F8A881117}"/>
              </a:ext>
            </a:extLst>
          </p:cNvPr>
          <p:cNvSpPr>
            <a:spLocks noGrp="1"/>
          </p:cNvSpPr>
          <p:nvPr>
            <p:ph idx="1"/>
          </p:nvPr>
        </p:nvSpPr>
        <p:spPr/>
        <p:txBody>
          <a:bodyPr>
            <a:normAutofit lnSpcReduction="10000"/>
          </a:bodyPr>
          <a:lstStyle/>
          <a:p>
            <a:r>
              <a:rPr lang="en-US" dirty="0"/>
              <a:t>Each side of the room is a separate planet. Not interacting at all. 5 firms in each side of the room. Each firm’s objective: maximum profit</a:t>
            </a:r>
          </a:p>
          <a:p>
            <a:r>
              <a:rPr lang="en-US" dirty="0"/>
              <a:t>Selling a homogenous product: petroleum</a:t>
            </a:r>
          </a:p>
          <a:p>
            <a:r>
              <a:rPr lang="en-US" dirty="0"/>
              <a:t>Sharing a single demand curve among the 5 (this is important!)</a:t>
            </a:r>
          </a:p>
          <a:p>
            <a:endParaRPr lang="en-US" dirty="0"/>
          </a:p>
          <a:p>
            <a:r>
              <a:rPr lang="en-US" dirty="0">
                <a:solidFill>
                  <a:srgbClr val="FF5E1E"/>
                </a:solidFill>
              </a:rPr>
              <a:t>Your decision variable is </a:t>
            </a:r>
            <a:r>
              <a:rPr lang="en-US" sz="3200" dirty="0">
                <a:solidFill>
                  <a:srgbClr val="FF5E1E"/>
                </a:solidFill>
              </a:rPr>
              <a:t>quantity</a:t>
            </a:r>
            <a:r>
              <a:rPr lang="en-US" dirty="0">
                <a:solidFill>
                  <a:srgbClr val="FF5E1E"/>
                </a:solidFill>
              </a:rPr>
              <a:t>: how much petroleum will your firm pump each period	</a:t>
            </a:r>
          </a:p>
          <a:p>
            <a:pPr lvl="1"/>
            <a:r>
              <a:rPr lang="en-US" dirty="0"/>
              <a:t>OPEC makes decisions this way--it doesn’t try to set price directly</a:t>
            </a:r>
          </a:p>
          <a:p>
            <a:r>
              <a:rPr lang="en-US" dirty="0">
                <a:solidFill>
                  <a:srgbClr val="F50086"/>
                </a:solidFill>
              </a:rPr>
              <a:t>Each firm has a constant MC of 10 (per barrel of petrol)</a:t>
            </a:r>
          </a:p>
          <a:p>
            <a:pPr lvl="1"/>
            <a:r>
              <a:rPr lang="en-US" dirty="0">
                <a:solidFill>
                  <a:srgbClr val="F50086"/>
                </a:solidFill>
              </a:rPr>
              <a:t>And there are no fixed costs</a:t>
            </a:r>
          </a:p>
        </p:txBody>
      </p:sp>
    </p:spTree>
    <p:extLst>
      <p:ext uri="{BB962C8B-B14F-4D97-AF65-F5344CB8AC3E}">
        <p14:creationId xmlns:p14="http://schemas.microsoft.com/office/powerpoint/2010/main" val="1306705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9769966-EE17-858A-035A-B7BD3294A6A7}"/>
              </a:ext>
            </a:extLst>
          </p:cNvPr>
          <p:cNvSpPr>
            <a:spLocks noGrp="1"/>
          </p:cNvSpPr>
          <p:nvPr>
            <p:ph type="title"/>
          </p:nvPr>
        </p:nvSpPr>
        <p:spPr>
          <a:xfrm>
            <a:off x="838200" y="365126"/>
            <a:ext cx="10515600" cy="1018832"/>
          </a:xfrm>
        </p:spPr>
        <p:txBody>
          <a:bodyPr/>
          <a:lstStyle/>
          <a:p>
            <a:r>
              <a:rPr lang="en-US" dirty="0"/>
              <a:t>Total demand for petroleum </a:t>
            </a:r>
            <a:r>
              <a:rPr lang="en-US" dirty="0" err="1"/>
              <a:t>Qd</a:t>
            </a:r>
            <a:r>
              <a:rPr lang="en-US" dirty="0"/>
              <a:t> = 100 - P</a:t>
            </a:r>
          </a:p>
        </p:txBody>
      </p:sp>
      <p:cxnSp>
        <p:nvCxnSpPr>
          <p:cNvPr id="6" name="Straight Connector 5">
            <a:extLst>
              <a:ext uri="{FF2B5EF4-FFF2-40B4-BE49-F238E27FC236}">
                <a16:creationId xmlns:a16="http://schemas.microsoft.com/office/drawing/2014/main" id="{D5CEFD02-9481-4731-044E-746DF18F5B19}"/>
              </a:ext>
            </a:extLst>
          </p:cNvPr>
          <p:cNvCxnSpPr>
            <a:cxnSpLocks/>
          </p:cNvCxnSpPr>
          <p:nvPr/>
        </p:nvCxnSpPr>
        <p:spPr>
          <a:xfrm>
            <a:off x="1729946" y="1600200"/>
            <a:ext cx="0" cy="424454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9AF6BC0D-AF2A-64D2-5888-4176D8DE0833}"/>
              </a:ext>
            </a:extLst>
          </p:cNvPr>
          <p:cNvCxnSpPr/>
          <p:nvPr/>
        </p:nvCxnSpPr>
        <p:spPr>
          <a:xfrm>
            <a:off x="1740877" y="5855677"/>
            <a:ext cx="532813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FBFEEF0-9F0C-1565-41E7-C6A2C51089A6}"/>
              </a:ext>
            </a:extLst>
          </p:cNvPr>
          <p:cNvCxnSpPr/>
          <p:nvPr/>
        </p:nvCxnSpPr>
        <p:spPr>
          <a:xfrm>
            <a:off x="21336000" y="1890584"/>
            <a:ext cx="91440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48818E8-5E78-6BBB-494D-77110893F014}"/>
              </a:ext>
            </a:extLst>
          </p:cNvPr>
          <p:cNvCxnSpPr>
            <a:cxnSpLocks/>
          </p:cNvCxnSpPr>
          <p:nvPr/>
        </p:nvCxnSpPr>
        <p:spPr>
          <a:xfrm>
            <a:off x="1729946" y="2171700"/>
            <a:ext cx="4366054" cy="3683977"/>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A3DDD1AC-29CF-1D12-DD15-240C7C8219B8}"/>
              </a:ext>
            </a:extLst>
          </p:cNvPr>
          <p:cNvSpPr txBox="1"/>
          <p:nvPr/>
        </p:nvSpPr>
        <p:spPr>
          <a:xfrm>
            <a:off x="5633357" y="6008914"/>
            <a:ext cx="3215111" cy="400110"/>
          </a:xfrm>
          <a:prstGeom prst="rect">
            <a:avLst/>
          </a:prstGeom>
          <a:noFill/>
        </p:spPr>
        <p:txBody>
          <a:bodyPr wrap="none" rtlCol="0">
            <a:spAutoFit/>
          </a:bodyPr>
          <a:lstStyle/>
          <a:p>
            <a:r>
              <a:rPr lang="en-US" dirty="0"/>
              <a:t>  </a:t>
            </a:r>
            <a:r>
              <a:rPr lang="en-US" sz="2000" dirty="0"/>
              <a:t>100	Q petroleum barrels</a:t>
            </a:r>
          </a:p>
        </p:txBody>
      </p:sp>
      <p:sp>
        <p:nvSpPr>
          <p:cNvPr id="16" name="TextBox 15">
            <a:extLst>
              <a:ext uri="{FF2B5EF4-FFF2-40B4-BE49-F238E27FC236}">
                <a16:creationId xmlns:a16="http://schemas.microsoft.com/office/drawing/2014/main" id="{A8D97220-3566-C774-1BA2-E1F3295BFD71}"/>
              </a:ext>
            </a:extLst>
          </p:cNvPr>
          <p:cNvSpPr txBox="1"/>
          <p:nvPr/>
        </p:nvSpPr>
        <p:spPr>
          <a:xfrm>
            <a:off x="1166681" y="1378119"/>
            <a:ext cx="574196" cy="1015663"/>
          </a:xfrm>
          <a:prstGeom prst="rect">
            <a:avLst/>
          </a:prstGeom>
          <a:noFill/>
        </p:spPr>
        <p:txBody>
          <a:bodyPr wrap="none" rtlCol="0">
            <a:spAutoFit/>
          </a:bodyPr>
          <a:lstStyle/>
          <a:p>
            <a:r>
              <a:rPr lang="en-US" sz="2000" dirty="0"/>
              <a:t>    P</a:t>
            </a:r>
          </a:p>
          <a:p>
            <a:endParaRPr lang="en-US" sz="2000" dirty="0"/>
          </a:p>
          <a:p>
            <a:r>
              <a:rPr lang="en-US" sz="2000" dirty="0"/>
              <a:t>100</a:t>
            </a:r>
          </a:p>
        </p:txBody>
      </p:sp>
      <p:sp>
        <p:nvSpPr>
          <p:cNvPr id="17" name="TextBox 16">
            <a:extLst>
              <a:ext uri="{FF2B5EF4-FFF2-40B4-BE49-F238E27FC236}">
                <a16:creationId xmlns:a16="http://schemas.microsoft.com/office/drawing/2014/main" id="{6DE7A52D-C9BA-0A3B-F150-AE2154F76EE8}"/>
              </a:ext>
            </a:extLst>
          </p:cNvPr>
          <p:cNvSpPr txBox="1"/>
          <p:nvPr/>
        </p:nvSpPr>
        <p:spPr>
          <a:xfrm>
            <a:off x="4609222" y="1624509"/>
            <a:ext cx="5426863" cy="954107"/>
          </a:xfrm>
          <a:prstGeom prst="rect">
            <a:avLst/>
          </a:prstGeom>
          <a:noFill/>
        </p:spPr>
        <p:txBody>
          <a:bodyPr wrap="square" rtlCol="0">
            <a:spAutoFit/>
          </a:bodyPr>
          <a:lstStyle/>
          <a:p>
            <a:endParaRPr lang="en-US" sz="2400" dirty="0"/>
          </a:p>
          <a:p>
            <a:r>
              <a:rPr lang="en-US" sz="3200" dirty="0">
                <a:solidFill>
                  <a:srgbClr val="AA6FFF"/>
                </a:solidFill>
              </a:rPr>
              <a:t>Marginal cost per barrel = €10</a:t>
            </a:r>
          </a:p>
        </p:txBody>
      </p:sp>
    </p:spTree>
    <p:extLst>
      <p:ext uri="{BB962C8B-B14F-4D97-AF65-F5344CB8AC3E}">
        <p14:creationId xmlns:p14="http://schemas.microsoft.com/office/powerpoint/2010/main" val="1454704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2123171E-68EE-2412-D2E7-713E90C2C4D4}"/>
              </a:ext>
            </a:extLst>
          </p:cNvPr>
          <p:cNvSpPr>
            <a:spLocks noGrp="1"/>
          </p:cNvSpPr>
          <p:nvPr>
            <p:ph type="title"/>
          </p:nvPr>
        </p:nvSpPr>
        <p:spPr/>
        <p:txBody>
          <a:bodyPr/>
          <a:lstStyle/>
          <a:p>
            <a:pPr algn="ctr">
              <a:defRPr/>
            </a:pPr>
            <a:r>
              <a:rPr lang="en-US" altLang="en-US" sz="3600" dirty="0">
                <a:ea typeface="ＭＳ Ｐゴシック" panose="020B0600070205080204" pitchFamily="34" charset="-128"/>
              </a:rPr>
              <a:t>Market structure and competition</a:t>
            </a:r>
          </a:p>
        </p:txBody>
      </p:sp>
      <p:sp>
        <p:nvSpPr>
          <p:cNvPr id="14339" name="Content Placeholder 2">
            <a:extLst>
              <a:ext uri="{FF2B5EF4-FFF2-40B4-BE49-F238E27FC236}">
                <a16:creationId xmlns:a16="http://schemas.microsoft.com/office/drawing/2014/main" id="{01188352-446B-9B83-781E-1AA98153AD5C}"/>
              </a:ext>
            </a:extLst>
          </p:cNvPr>
          <p:cNvSpPr>
            <a:spLocks noGrp="1"/>
          </p:cNvSpPr>
          <p:nvPr>
            <p:ph idx="1"/>
          </p:nvPr>
        </p:nvSpPr>
        <p:spPr>
          <a:xfrm>
            <a:off x="838200" y="1576552"/>
            <a:ext cx="10515600" cy="4695004"/>
          </a:xfrm>
        </p:spPr>
        <p:txBody>
          <a:bodyPr>
            <a:normAutofit fontScale="92500" lnSpcReduction="10000"/>
          </a:bodyPr>
          <a:lstStyle/>
          <a:p>
            <a:pPr eaLnBrk="1" hangingPunct="1"/>
            <a:r>
              <a:rPr lang="en-GB" altLang="en-US" sz="2400" dirty="0">
                <a:latin typeface="Arial" panose="020B0604020202020204" pitchFamily="34" charset="0"/>
                <a:ea typeface="ＭＳ Ｐゴシック" panose="020B0600070205080204" pitchFamily="34" charset="-128"/>
                <a:cs typeface="Times New Roman" panose="02020603050405020304" pitchFamily="18" charset="0"/>
              </a:rPr>
              <a:t>There are different degrees of competition, from “none” to “perfect”</a:t>
            </a:r>
          </a:p>
          <a:p>
            <a:r>
              <a:rPr lang="en-GB" altLang="en-US" sz="2400" i="1" dirty="0">
                <a:solidFill>
                  <a:srgbClr val="555997"/>
                </a:solidFill>
                <a:latin typeface="Arial" panose="020B0604020202020204" pitchFamily="34" charset="0"/>
                <a:ea typeface="ＭＳ Ｐゴシック" panose="020B0600070205080204" pitchFamily="34" charset="-128"/>
                <a:cs typeface="Times New Roman" panose="02020603050405020304" pitchFamily="18" charset="0"/>
              </a:rPr>
              <a:t>Imperfect competition: </a:t>
            </a:r>
            <a:r>
              <a:rPr lang="en-GB" altLang="en-US" sz="2400" dirty="0">
                <a:latin typeface="Arial" panose="020B0604020202020204" pitchFamily="34" charset="0"/>
                <a:ea typeface="ＭＳ Ｐゴシック" panose="020B0600070205080204" pitchFamily="34" charset="-128"/>
                <a:cs typeface="Times New Roman" panose="02020603050405020304" pitchFamily="18" charset="0"/>
              </a:rPr>
              <a:t>firms have at least some market power, meaning they can set their own price (within limits)</a:t>
            </a:r>
          </a:p>
          <a:p>
            <a:pPr marL="0" indent="0">
              <a:buNone/>
            </a:pPr>
            <a:endParaRPr lang="en-GB" altLang="en-US" sz="2400" dirty="0">
              <a:latin typeface="Arial" panose="020B0604020202020204" pitchFamily="34" charset="0"/>
              <a:ea typeface="ＭＳ Ｐゴシック" panose="020B0600070205080204" pitchFamily="34" charset="-128"/>
              <a:cs typeface="Times New Roman" panose="02020603050405020304" pitchFamily="18" charset="0"/>
            </a:endParaRPr>
          </a:p>
          <a:p>
            <a:pPr lvl="1"/>
            <a:r>
              <a:rPr lang="en-GB" altLang="en-US" sz="2000" dirty="0">
                <a:latin typeface="Arial" panose="020B0604020202020204" pitchFamily="34" charset="0"/>
                <a:ea typeface="ＭＳ Ｐゴシック" panose="020B0600070205080204" pitchFamily="34" charset="-128"/>
                <a:cs typeface="Times New Roman" panose="02020603050405020304" pitchFamily="18" charset="0"/>
              </a:rPr>
              <a:t>At one end of the spectrum is monopoly: one firm</a:t>
            </a:r>
            <a:r>
              <a:rPr lang="en-GB" altLang="en-US" sz="2000" dirty="0">
                <a:latin typeface="Arial" panose="020B0604020202020204" pitchFamily="34" charset="0"/>
                <a:ea typeface="ＭＳ Ｐゴシック" panose="020B0600070205080204" pitchFamily="34" charset="-128"/>
              </a:rPr>
              <a:t> with no close substitutes and </a:t>
            </a:r>
            <a:r>
              <a:rPr lang="en-GB" altLang="en-US" sz="2000" b="1" dirty="0">
                <a:latin typeface="Arial" panose="020B0604020202020204" pitchFamily="34" charset="0"/>
                <a:ea typeface="ＭＳ Ｐゴシック" panose="020B0600070205080204" pitchFamily="34" charset="-128"/>
              </a:rPr>
              <a:t>strong barriers to entry</a:t>
            </a:r>
            <a:r>
              <a:rPr lang="en-GB" altLang="en-US" sz="2000" dirty="0">
                <a:latin typeface="Arial" panose="020B0604020202020204" pitchFamily="34" charset="0"/>
                <a:ea typeface="ＭＳ Ｐゴシック" panose="020B0600070205080204" pitchFamily="34" charset="-128"/>
              </a:rPr>
              <a:t>. A cartel can also behave like a monopoly. Pure monopoly is rare. (More common with a narrow definition of the market.)</a:t>
            </a:r>
            <a:endParaRPr lang="en-GB" altLang="en-US" sz="2000" dirty="0">
              <a:latin typeface="Tahoma" panose="020B0604030504040204" pitchFamily="34" charset="0"/>
              <a:ea typeface="ＭＳ Ｐゴシック" panose="020B0600070205080204" pitchFamily="34" charset="-128"/>
            </a:endParaRPr>
          </a:p>
          <a:p>
            <a:pPr marL="457200" lvl="1" indent="0" eaLnBrk="1" hangingPunct="1">
              <a:buNone/>
            </a:pPr>
            <a:endParaRPr lang="en-GB" altLang="en-US" sz="2000" dirty="0">
              <a:latin typeface="Arial" panose="020B0604020202020204" pitchFamily="34" charset="0"/>
              <a:ea typeface="ＭＳ Ｐゴシック" panose="020B0600070205080204" pitchFamily="34" charset="-128"/>
            </a:endParaRPr>
          </a:p>
          <a:p>
            <a:pPr lvl="1"/>
            <a:r>
              <a:rPr lang="en-GB" altLang="en-US" sz="2000" dirty="0">
                <a:latin typeface="Tahoma" panose="020B0604030504040204" pitchFamily="34" charset="0"/>
                <a:ea typeface="ＭＳ Ｐゴシック" panose="020B0600070205080204" pitchFamily="34" charset="-128"/>
              </a:rPr>
              <a:t>Oligopoly: the market is dominated by very few large firms. Common. Product could be identical (oil) or differentiated (phones). </a:t>
            </a:r>
            <a:endParaRPr lang="en-US" altLang="en-US" sz="2000" dirty="0">
              <a:latin typeface="Arial" panose="020B0604020202020204" pitchFamily="34" charset="0"/>
              <a:ea typeface="ＭＳ Ｐゴシック" panose="020B0600070205080204" pitchFamily="34" charset="-128"/>
            </a:endParaRPr>
          </a:p>
          <a:p>
            <a:pPr marL="457200" lvl="1" indent="0" eaLnBrk="1" hangingPunct="1">
              <a:buNone/>
            </a:pPr>
            <a:endParaRPr lang="en-GB" altLang="en-US" sz="2000" dirty="0">
              <a:latin typeface="Tahoma" panose="020B0604030504040204" pitchFamily="34" charset="0"/>
              <a:ea typeface="ＭＳ Ｐゴシック" panose="020B0600070205080204" pitchFamily="34" charset="-128"/>
            </a:endParaRPr>
          </a:p>
          <a:p>
            <a:pPr lvl="1" eaLnBrk="1" hangingPunct="1"/>
            <a:r>
              <a:rPr lang="en-GB" altLang="en-US" sz="2000" dirty="0">
                <a:latin typeface="Tahoma" panose="020B0604030504040204" pitchFamily="34" charset="0"/>
                <a:ea typeface="ＭＳ Ｐゴシック" panose="020B0600070205080204" pitchFamily="34" charset="-128"/>
              </a:rPr>
              <a:t>Monopolistic competition is a hybrid market structure. There could be many competitors and firms face some close substitutes for their products. But each firm has modest market power. Very common. Product differentiation always. Local restaurants, e.g.</a:t>
            </a:r>
          </a:p>
          <a:p>
            <a:pPr marL="457200" lvl="1" indent="0" eaLnBrk="1" hangingPunct="1">
              <a:buNone/>
            </a:pPr>
            <a:endParaRPr lang="en-GB" altLang="en-US" sz="2000" dirty="0">
              <a:latin typeface="Tahoma" panose="020B0604030504040204" pitchFamily="34" charset="0"/>
              <a:ea typeface="ＭＳ Ｐゴシック" panose="020B0600070205080204" pitchFamily="34" charset="-128"/>
            </a:endParaRPr>
          </a:p>
          <a:p>
            <a:pPr lvl="1" eaLnBrk="1" hangingPunct="1"/>
            <a:r>
              <a:rPr lang="en-GB" altLang="en-US" sz="2000" dirty="0">
                <a:latin typeface="Tahoma" panose="020B0604030504040204" pitchFamily="34" charset="0"/>
                <a:ea typeface="ＭＳ Ｐゴシック" panose="020B0600070205080204" pitchFamily="34" charset="-128"/>
              </a:rPr>
              <a:t>Perfect competition: identical product, free entry, no market power. Rare.</a:t>
            </a:r>
          </a:p>
        </p:txBody>
      </p:sp>
      <p:sp>
        <p:nvSpPr>
          <p:cNvPr id="2" name="Footer Placeholder 1">
            <a:extLst>
              <a:ext uri="{FF2B5EF4-FFF2-40B4-BE49-F238E27FC236}">
                <a16:creationId xmlns:a16="http://schemas.microsoft.com/office/drawing/2014/main" id="{831AEDF4-6398-5C7A-F385-2D9BDD4DF707}"/>
              </a:ext>
            </a:extLst>
          </p:cNvPr>
          <p:cNvSpPr>
            <a:spLocks noGrp="1"/>
          </p:cNvSpPr>
          <p:nvPr>
            <p:ph type="ftr" sz="quarter" idx="11"/>
          </p:nvPr>
        </p:nvSpPr>
        <p:spPr/>
        <p:txBody>
          <a:bodyPr/>
          <a:lstStyle/>
          <a:p>
            <a:pPr>
              <a:defRPr/>
            </a:pPr>
            <a:r>
              <a:rPr lang="en-GB"/>
              <a:t>For use with Mankiw and Taylor, Economics 6</a:t>
            </a:r>
            <a:r>
              <a:rPr lang="en-GB" baseline="30000"/>
              <a:t>th</a:t>
            </a:r>
            <a:r>
              <a:rPr lang="en-GB"/>
              <a:t> edition </a:t>
            </a:r>
            <a:r>
              <a:rPr lang="en-GB">
                <a:latin typeface="Calibri Light" panose="020F0302020204030204" pitchFamily="34" charset="0"/>
                <a:ea typeface="Calibri" panose="020F0502020204030204" pitchFamily="34" charset="0"/>
                <a:cs typeface="Calibri Light" panose="020F0302020204030204" pitchFamily="34" charset="0"/>
              </a:rPr>
              <a:t>9781473786981</a:t>
            </a:r>
            <a:r>
              <a:rPr lang="en-GB"/>
              <a:t> © Cengage EMEA 2023</a:t>
            </a:r>
          </a:p>
          <a:p>
            <a:pPr>
              <a:defRPr/>
            </a:pP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CDC05-A70F-071D-4EF4-68370F070F70}"/>
              </a:ext>
            </a:extLst>
          </p:cNvPr>
          <p:cNvSpPr>
            <a:spLocks noGrp="1"/>
          </p:cNvSpPr>
          <p:nvPr>
            <p:ph type="title"/>
          </p:nvPr>
        </p:nvSpPr>
        <p:spPr/>
        <p:txBody>
          <a:bodyPr/>
          <a:lstStyle/>
          <a:p>
            <a:pPr algn="ctr"/>
            <a:r>
              <a:rPr lang="en-US" dirty="0">
                <a:solidFill>
                  <a:srgbClr val="F50086"/>
                </a:solidFill>
              </a:rPr>
              <a:t>Economists use game theory to </a:t>
            </a:r>
            <a:br>
              <a:rPr lang="en-US" dirty="0">
                <a:solidFill>
                  <a:srgbClr val="F50086"/>
                </a:solidFill>
              </a:rPr>
            </a:br>
            <a:r>
              <a:rPr lang="en-US" dirty="0">
                <a:solidFill>
                  <a:srgbClr val="F50086"/>
                </a:solidFill>
              </a:rPr>
              <a:t>analyze oligopoly</a:t>
            </a:r>
          </a:p>
        </p:txBody>
      </p:sp>
      <p:sp>
        <p:nvSpPr>
          <p:cNvPr id="3" name="Content Placeholder 2">
            <a:extLst>
              <a:ext uri="{FF2B5EF4-FFF2-40B4-BE49-F238E27FC236}">
                <a16:creationId xmlns:a16="http://schemas.microsoft.com/office/drawing/2014/main" id="{C2734710-36CA-090D-4B85-2291C21F963C}"/>
              </a:ext>
            </a:extLst>
          </p:cNvPr>
          <p:cNvSpPr>
            <a:spLocks noGrp="1"/>
          </p:cNvSpPr>
          <p:nvPr>
            <p:ph idx="1"/>
          </p:nvPr>
        </p:nvSpPr>
        <p:spPr>
          <a:xfrm>
            <a:off x="838199" y="1825625"/>
            <a:ext cx="10738757" cy="4667250"/>
          </a:xfrm>
        </p:spPr>
        <p:txBody>
          <a:bodyPr>
            <a:normAutofit fontScale="92500" lnSpcReduction="10000"/>
          </a:bodyPr>
          <a:lstStyle/>
          <a:p>
            <a:r>
              <a:rPr lang="en-US" sz="3200" dirty="0"/>
              <a:t>Games are about strategic behavior (often among rivals)</a:t>
            </a:r>
          </a:p>
          <a:p>
            <a:r>
              <a:rPr lang="en-US" sz="3200" dirty="0"/>
              <a:t>Oligopoly is the market structure characterized by </a:t>
            </a:r>
            <a:r>
              <a:rPr lang="en-US" sz="3200" b="1" dirty="0"/>
              <a:t>rivalry</a:t>
            </a:r>
          </a:p>
          <a:p>
            <a:r>
              <a:rPr lang="en-US" sz="3200" dirty="0"/>
              <a:t>“Rivals” are big enough to affect each other’s outcomes</a:t>
            </a:r>
          </a:p>
          <a:p>
            <a:r>
              <a:rPr lang="en-US" sz="3200" dirty="0"/>
              <a:t>Explicit cooperation is often illegal at the national level (not internationally though)</a:t>
            </a:r>
          </a:p>
          <a:p>
            <a:endParaRPr lang="en-US" sz="3200" dirty="0"/>
          </a:p>
          <a:p>
            <a:r>
              <a:rPr lang="en-US" sz="3200" dirty="0">
                <a:solidFill>
                  <a:srgbClr val="AA6FFF"/>
                </a:solidFill>
              </a:rPr>
              <a:t>How is this different from other market structures?</a:t>
            </a:r>
            <a:endParaRPr lang="en-US" sz="2400" dirty="0">
              <a:solidFill>
                <a:srgbClr val="AA6FFF"/>
              </a:solidFill>
            </a:endParaRPr>
          </a:p>
          <a:p>
            <a:r>
              <a:rPr lang="en-US" sz="3200" dirty="0"/>
              <a:t>In perfect competition, individual firms are too small to be significant influencers</a:t>
            </a:r>
          </a:p>
          <a:p>
            <a:r>
              <a:rPr lang="en-US" sz="3200" dirty="0"/>
              <a:t>In pure monopoly, there are no rivals</a:t>
            </a:r>
          </a:p>
        </p:txBody>
      </p:sp>
    </p:spTree>
    <p:extLst>
      <p:ext uri="{BB962C8B-B14F-4D97-AF65-F5344CB8AC3E}">
        <p14:creationId xmlns:p14="http://schemas.microsoft.com/office/powerpoint/2010/main" val="21663505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0A89A-55D3-EF43-465E-5B1C5FFBBDA3}"/>
              </a:ext>
            </a:extLst>
          </p:cNvPr>
          <p:cNvSpPr>
            <a:spLocks noGrp="1"/>
          </p:cNvSpPr>
          <p:nvPr>
            <p:ph type="title"/>
          </p:nvPr>
        </p:nvSpPr>
        <p:spPr/>
        <p:txBody>
          <a:bodyPr/>
          <a:lstStyle/>
          <a:p>
            <a:r>
              <a:rPr lang="en-US" dirty="0"/>
              <a:t>Games have players, strategies and payoffs</a:t>
            </a:r>
            <a:br>
              <a:rPr lang="en-US" dirty="0"/>
            </a:br>
            <a:endParaRPr lang="en-US" dirty="0"/>
          </a:p>
        </p:txBody>
      </p:sp>
      <p:sp>
        <p:nvSpPr>
          <p:cNvPr id="3" name="Content Placeholder 2">
            <a:extLst>
              <a:ext uri="{FF2B5EF4-FFF2-40B4-BE49-F238E27FC236}">
                <a16:creationId xmlns:a16="http://schemas.microsoft.com/office/drawing/2014/main" id="{0A790600-5836-9EA1-5A24-7C2AD0960CC5}"/>
              </a:ext>
            </a:extLst>
          </p:cNvPr>
          <p:cNvSpPr>
            <a:spLocks noGrp="1"/>
          </p:cNvSpPr>
          <p:nvPr>
            <p:ph idx="1"/>
          </p:nvPr>
        </p:nvSpPr>
        <p:spPr/>
        <p:txBody>
          <a:bodyPr/>
          <a:lstStyle/>
          <a:p>
            <a:r>
              <a:rPr lang="en-US" dirty="0"/>
              <a:t>There are two </a:t>
            </a:r>
            <a:r>
              <a:rPr lang="en-US" b="1" dirty="0"/>
              <a:t>players</a:t>
            </a:r>
            <a:r>
              <a:rPr lang="en-US" dirty="0"/>
              <a:t> in a typical game</a:t>
            </a:r>
          </a:p>
          <a:p>
            <a:r>
              <a:rPr lang="en-US" b="1" dirty="0"/>
              <a:t>Strategies</a:t>
            </a:r>
            <a:r>
              <a:rPr lang="en-US" dirty="0"/>
              <a:t> are the choices each player faces. Could be same or different</a:t>
            </a:r>
          </a:p>
          <a:p>
            <a:r>
              <a:rPr lang="en-US" b="1" dirty="0"/>
              <a:t>Payoffs</a:t>
            </a:r>
            <a:r>
              <a:rPr lang="en-US" dirty="0"/>
              <a:t> are outcomes: for instance, € profit</a:t>
            </a:r>
          </a:p>
          <a:p>
            <a:r>
              <a:rPr lang="en-US" sz="3200" dirty="0">
                <a:solidFill>
                  <a:srgbClr val="2B9BAA"/>
                </a:solidFill>
              </a:rPr>
              <a:t>The key here is that one player’s payoffs depend on what she does, and ALSO on what the other player does</a:t>
            </a:r>
          </a:p>
          <a:p>
            <a:r>
              <a:rPr lang="en-US" dirty="0"/>
              <a:t>That’s the essential nature of a game</a:t>
            </a:r>
          </a:p>
          <a:p>
            <a:r>
              <a:rPr lang="en-US" dirty="0"/>
              <a:t>We show all this info in a matrix that you read down and across</a:t>
            </a:r>
          </a:p>
        </p:txBody>
      </p:sp>
    </p:spTree>
    <p:extLst>
      <p:ext uri="{BB962C8B-B14F-4D97-AF65-F5344CB8AC3E}">
        <p14:creationId xmlns:p14="http://schemas.microsoft.com/office/powerpoint/2010/main" val="5380564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DE8994D-A3BD-24A5-B267-4EADA6E592CD}"/>
              </a:ext>
            </a:extLst>
          </p:cNvPr>
          <p:cNvSpPr>
            <a:spLocks noGrp="1"/>
          </p:cNvSpPr>
          <p:nvPr>
            <p:ph type="title"/>
          </p:nvPr>
        </p:nvSpPr>
        <p:spPr/>
        <p:txBody>
          <a:bodyPr>
            <a:normAutofit/>
          </a:bodyPr>
          <a:lstStyle/>
          <a:p>
            <a:pPr algn="ctr"/>
            <a:r>
              <a:rPr lang="en-US" sz="4000" dirty="0"/>
              <a:t>Roughly based on D and MC of the oligopoly game</a:t>
            </a:r>
          </a:p>
        </p:txBody>
      </p:sp>
      <p:graphicFrame>
        <p:nvGraphicFramePr>
          <p:cNvPr id="8" name="Table 7">
            <a:extLst>
              <a:ext uri="{FF2B5EF4-FFF2-40B4-BE49-F238E27FC236}">
                <a16:creationId xmlns:a16="http://schemas.microsoft.com/office/drawing/2014/main" id="{6FB2212A-0C4F-BED0-488D-8787D995AD5A}"/>
              </a:ext>
            </a:extLst>
          </p:cNvPr>
          <p:cNvGraphicFramePr>
            <a:graphicFrameLocks noGrp="1"/>
          </p:cNvGraphicFramePr>
          <p:nvPr>
            <p:extLst>
              <p:ext uri="{D42A27DB-BD31-4B8C-83A1-F6EECF244321}">
                <p14:modId xmlns:p14="http://schemas.microsoft.com/office/powerpoint/2010/main" val="3759054198"/>
              </p:ext>
            </p:extLst>
          </p:nvPr>
        </p:nvGraphicFramePr>
        <p:xfrm>
          <a:off x="3860800" y="2522642"/>
          <a:ext cx="4470400" cy="3810000"/>
        </p:xfrm>
        <a:graphic>
          <a:graphicData uri="http://schemas.openxmlformats.org/drawingml/2006/table">
            <a:tbl>
              <a:tblPr>
                <a:tableStyleId>{5940675A-B579-460E-94D1-54222C63F5DA}</a:tableStyleId>
              </a:tblPr>
              <a:tblGrid>
                <a:gridCol w="1397000">
                  <a:extLst>
                    <a:ext uri="{9D8B030D-6E8A-4147-A177-3AD203B41FA5}">
                      <a16:colId xmlns:a16="http://schemas.microsoft.com/office/drawing/2014/main" val="3923057291"/>
                    </a:ext>
                  </a:extLst>
                </a:gridCol>
                <a:gridCol w="1511300">
                  <a:extLst>
                    <a:ext uri="{9D8B030D-6E8A-4147-A177-3AD203B41FA5}">
                      <a16:colId xmlns:a16="http://schemas.microsoft.com/office/drawing/2014/main" val="648587572"/>
                    </a:ext>
                  </a:extLst>
                </a:gridCol>
                <a:gridCol w="1562100">
                  <a:extLst>
                    <a:ext uri="{9D8B030D-6E8A-4147-A177-3AD203B41FA5}">
                      <a16:colId xmlns:a16="http://schemas.microsoft.com/office/drawing/2014/main" val="2462040239"/>
                    </a:ext>
                  </a:extLst>
                </a:gridCol>
              </a:tblGrid>
              <a:tr h="455826">
                <a:tc>
                  <a:txBody>
                    <a:bodyPr/>
                    <a:lstStyle/>
                    <a:p>
                      <a:endParaRPr lang="en-US" sz="2800" dirty="0"/>
                    </a:p>
                  </a:txBody>
                  <a:tcPr/>
                </a:tc>
                <a:tc>
                  <a:txBody>
                    <a:bodyPr/>
                    <a:lstStyle/>
                    <a:p>
                      <a:r>
                        <a:rPr lang="en-US" sz="2800" dirty="0"/>
                        <a:t>Q = 20</a:t>
                      </a:r>
                    </a:p>
                    <a:p>
                      <a:r>
                        <a:rPr lang="en-US" sz="2000" kern="1200" dirty="0">
                          <a:solidFill>
                            <a:schemeClr val="tx1"/>
                          </a:solidFill>
                          <a:latin typeface="+mn-lt"/>
                          <a:ea typeface="+mn-ea"/>
                          <a:cs typeface="+mn-cs"/>
                        </a:rPr>
                        <a:t>low Q </a:t>
                      </a:r>
                    </a:p>
                  </a:txBody>
                  <a:tcPr>
                    <a:solidFill>
                      <a:srgbClr val="F50086">
                        <a:alpha val="20000"/>
                      </a:srgbClr>
                    </a:solidFill>
                  </a:tcPr>
                </a:tc>
                <a:tc>
                  <a:txBody>
                    <a:bodyPr/>
                    <a:lstStyle/>
                    <a:p>
                      <a:r>
                        <a:rPr lang="en-US" sz="2800" dirty="0"/>
                        <a:t>Q = 30</a:t>
                      </a:r>
                    </a:p>
                    <a:p>
                      <a:r>
                        <a:rPr lang="en-US" sz="2000" dirty="0"/>
                        <a:t>high Q</a:t>
                      </a:r>
                      <a:r>
                        <a:rPr lang="en-US" sz="2800" dirty="0"/>
                        <a:t>      </a:t>
                      </a:r>
                    </a:p>
                  </a:txBody>
                  <a:tcPr>
                    <a:solidFill>
                      <a:srgbClr val="F50086">
                        <a:alpha val="20000"/>
                      </a:srgbClr>
                    </a:solidFill>
                  </a:tcPr>
                </a:tc>
                <a:extLst>
                  <a:ext uri="{0D108BD9-81ED-4DB2-BD59-A6C34878D82A}">
                    <a16:rowId xmlns:a16="http://schemas.microsoft.com/office/drawing/2014/main" val="3446284158"/>
                  </a:ext>
                </a:extLst>
              </a:tr>
              <a:tr h="1212442">
                <a:tc>
                  <a:txBody>
                    <a:bodyPr/>
                    <a:lstStyle/>
                    <a:p>
                      <a:r>
                        <a:rPr lang="en-US" sz="2800" dirty="0"/>
                        <a:t>Q = 20</a:t>
                      </a:r>
                    </a:p>
                    <a:p>
                      <a:endParaRPr lang="en-US" sz="2800" dirty="0"/>
                    </a:p>
                    <a:p>
                      <a:r>
                        <a:rPr lang="en-US" sz="2000" dirty="0"/>
                        <a:t>low Q</a:t>
                      </a:r>
                    </a:p>
                  </a:txBody>
                  <a:tcPr>
                    <a:solidFill>
                      <a:srgbClr val="92D050">
                        <a:alpha val="30000"/>
                      </a:srgbClr>
                    </a:solidFill>
                  </a:tcPr>
                </a:tc>
                <a:tc>
                  <a:txBody>
                    <a:bodyPr/>
                    <a:lstStyle/>
                    <a:p>
                      <a:r>
                        <a:rPr lang="en-US" sz="2800" dirty="0">
                          <a:solidFill>
                            <a:srgbClr val="00B050"/>
                          </a:solidFill>
                        </a:rPr>
                        <a:t> 1000</a:t>
                      </a:r>
                      <a:r>
                        <a:rPr lang="en-US" dirty="0"/>
                        <a:t> </a:t>
                      </a:r>
                    </a:p>
                    <a:p>
                      <a:r>
                        <a:rPr lang="en-US" dirty="0"/>
                        <a:t>              </a:t>
                      </a:r>
                    </a:p>
                    <a:p>
                      <a:r>
                        <a:rPr lang="en-US" dirty="0"/>
                        <a:t>    </a:t>
                      </a:r>
                    </a:p>
                    <a:p>
                      <a:r>
                        <a:rPr lang="en-US" dirty="0"/>
                        <a:t>          </a:t>
                      </a:r>
                      <a:r>
                        <a:rPr lang="en-US" sz="2800" dirty="0">
                          <a:solidFill>
                            <a:srgbClr val="F50086"/>
                          </a:solidFill>
                        </a:rPr>
                        <a:t>1000</a:t>
                      </a:r>
                      <a:r>
                        <a:rPr lang="en-US" dirty="0"/>
                        <a:t>                  </a:t>
                      </a:r>
                      <a:endParaRPr lang="en-US" dirty="0">
                        <a:solidFill>
                          <a:srgbClr val="F50086"/>
                        </a:solidFill>
                      </a:endParaRPr>
                    </a:p>
                  </a:txBody>
                  <a:tcPr/>
                </a:tc>
                <a:tc>
                  <a:txBody>
                    <a:bodyPr/>
                    <a:lstStyle/>
                    <a:p>
                      <a:r>
                        <a:rPr lang="en-US" sz="2800" dirty="0">
                          <a:solidFill>
                            <a:srgbClr val="00B050"/>
                          </a:solidFill>
                        </a:rPr>
                        <a:t>800</a:t>
                      </a:r>
                    </a:p>
                    <a:p>
                      <a:r>
                        <a:rPr lang="en-US" sz="2800" dirty="0">
                          <a:solidFill>
                            <a:srgbClr val="F50086"/>
                          </a:solidFill>
                        </a:rPr>
                        <a:t>             </a:t>
                      </a:r>
                    </a:p>
                    <a:p>
                      <a:r>
                        <a:rPr lang="en-US" sz="2800" dirty="0">
                          <a:solidFill>
                            <a:srgbClr val="F50086"/>
                          </a:solidFill>
                        </a:rPr>
                        <a:t>     1200</a:t>
                      </a:r>
                      <a:endParaRPr lang="en-US" sz="2800" dirty="0"/>
                    </a:p>
                  </a:txBody>
                  <a:tcPr/>
                </a:tc>
                <a:extLst>
                  <a:ext uri="{0D108BD9-81ED-4DB2-BD59-A6C34878D82A}">
                    <a16:rowId xmlns:a16="http://schemas.microsoft.com/office/drawing/2014/main" val="395675347"/>
                  </a:ext>
                </a:extLst>
              </a:tr>
              <a:tr h="1212442">
                <a:tc>
                  <a:txBody>
                    <a:bodyPr/>
                    <a:lstStyle/>
                    <a:p>
                      <a:r>
                        <a:rPr lang="en-US" sz="2800" dirty="0"/>
                        <a:t>Q = 30</a:t>
                      </a:r>
                    </a:p>
                    <a:p>
                      <a:endParaRPr lang="en-US" sz="2800" dirty="0"/>
                    </a:p>
                    <a:p>
                      <a:r>
                        <a:rPr lang="en-US" sz="2000" dirty="0"/>
                        <a:t>high Q</a:t>
                      </a:r>
                    </a:p>
                  </a:txBody>
                  <a:tcPr>
                    <a:solidFill>
                      <a:srgbClr val="92D050">
                        <a:alpha val="30000"/>
                      </a:srgbClr>
                    </a:solidFill>
                  </a:tcPr>
                </a:tc>
                <a:tc>
                  <a:txBody>
                    <a:bodyPr/>
                    <a:lstStyle/>
                    <a:p>
                      <a:r>
                        <a:rPr lang="en-US" sz="2800" dirty="0">
                          <a:solidFill>
                            <a:srgbClr val="00B050"/>
                          </a:solidFill>
                        </a:rPr>
                        <a:t>1200</a:t>
                      </a:r>
                    </a:p>
                    <a:p>
                      <a:r>
                        <a:rPr lang="en-US" sz="2800" dirty="0">
                          <a:solidFill>
                            <a:srgbClr val="00B050"/>
                          </a:solidFill>
                        </a:rPr>
                        <a:t>      </a:t>
                      </a:r>
                    </a:p>
                    <a:p>
                      <a:r>
                        <a:rPr lang="en-US" sz="2800" dirty="0">
                          <a:solidFill>
                            <a:srgbClr val="00B050"/>
                          </a:solidFill>
                        </a:rPr>
                        <a:t>         </a:t>
                      </a:r>
                      <a:r>
                        <a:rPr lang="en-US" sz="2800" dirty="0">
                          <a:solidFill>
                            <a:srgbClr val="F50086"/>
                          </a:solidFill>
                        </a:rPr>
                        <a:t>800</a:t>
                      </a:r>
                      <a:r>
                        <a:rPr lang="en-US" sz="2800" dirty="0">
                          <a:solidFill>
                            <a:srgbClr val="00B050"/>
                          </a:solidFill>
                        </a:rPr>
                        <a:t>                 </a:t>
                      </a:r>
                    </a:p>
                  </a:txBody>
                  <a:tcPr/>
                </a:tc>
                <a:tc>
                  <a:txBody>
                    <a:bodyPr/>
                    <a:lstStyle/>
                    <a:p>
                      <a:r>
                        <a:rPr lang="en-US" sz="2800" dirty="0">
                          <a:solidFill>
                            <a:srgbClr val="00B050"/>
                          </a:solidFill>
                        </a:rPr>
                        <a:t>900</a:t>
                      </a:r>
                    </a:p>
                    <a:p>
                      <a:r>
                        <a:rPr lang="en-US" sz="2800" dirty="0">
                          <a:solidFill>
                            <a:srgbClr val="F50086"/>
                          </a:solidFill>
                        </a:rPr>
                        <a:t>          </a:t>
                      </a:r>
                    </a:p>
                    <a:p>
                      <a:r>
                        <a:rPr lang="en-US" sz="2800" dirty="0">
                          <a:solidFill>
                            <a:srgbClr val="F50086"/>
                          </a:solidFill>
                        </a:rPr>
                        <a:t>          900</a:t>
                      </a:r>
                    </a:p>
                  </a:txBody>
                  <a:tcPr/>
                </a:tc>
                <a:extLst>
                  <a:ext uri="{0D108BD9-81ED-4DB2-BD59-A6C34878D82A}">
                    <a16:rowId xmlns:a16="http://schemas.microsoft.com/office/drawing/2014/main" val="2114014598"/>
                  </a:ext>
                </a:extLst>
              </a:tr>
            </a:tbl>
          </a:graphicData>
        </a:graphic>
      </p:graphicFrame>
      <p:sp>
        <p:nvSpPr>
          <p:cNvPr id="2" name="TextBox 1">
            <a:extLst>
              <a:ext uri="{FF2B5EF4-FFF2-40B4-BE49-F238E27FC236}">
                <a16:creationId xmlns:a16="http://schemas.microsoft.com/office/drawing/2014/main" id="{5EAC0B6D-3C00-C049-0536-FC890C2BA7B0}"/>
              </a:ext>
            </a:extLst>
          </p:cNvPr>
          <p:cNvSpPr txBox="1"/>
          <p:nvPr/>
        </p:nvSpPr>
        <p:spPr>
          <a:xfrm>
            <a:off x="6197600" y="1875832"/>
            <a:ext cx="1002197" cy="461665"/>
          </a:xfrm>
          <a:prstGeom prst="rect">
            <a:avLst/>
          </a:prstGeom>
          <a:noFill/>
        </p:spPr>
        <p:txBody>
          <a:bodyPr wrap="none" rtlCol="0">
            <a:spAutoFit/>
          </a:bodyPr>
          <a:lstStyle/>
          <a:p>
            <a:r>
              <a:rPr lang="en-US" sz="2400" b="1" dirty="0">
                <a:solidFill>
                  <a:srgbClr val="F50086"/>
                </a:solidFill>
              </a:rPr>
              <a:t>Firm B</a:t>
            </a:r>
          </a:p>
        </p:txBody>
      </p:sp>
      <p:sp>
        <p:nvSpPr>
          <p:cNvPr id="3" name="TextBox 2">
            <a:extLst>
              <a:ext uri="{FF2B5EF4-FFF2-40B4-BE49-F238E27FC236}">
                <a16:creationId xmlns:a16="http://schemas.microsoft.com/office/drawing/2014/main" id="{0F23F00E-2A72-8DCB-11F0-B1287AAC96BA}"/>
              </a:ext>
            </a:extLst>
          </p:cNvPr>
          <p:cNvSpPr txBox="1"/>
          <p:nvPr/>
        </p:nvSpPr>
        <p:spPr>
          <a:xfrm>
            <a:off x="2845779" y="4619260"/>
            <a:ext cx="1015021" cy="461665"/>
          </a:xfrm>
          <a:prstGeom prst="rect">
            <a:avLst/>
          </a:prstGeom>
          <a:noFill/>
        </p:spPr>
        <p:txBody>
          <a:bodyPr wrap="none" rtlCol="0">
            <a:spAutoFit/>
          </a:bodyPr>
          <a:lstStyle/>
          <a:p>
            <a:r>
              <a:rPr lang="en-US" sz="2400" b="1" dirty="0">
                <a:solidFill>
                  <a:srgbClr val="00B050"/>
                </a:solidFill>
              </a:rPr>
              <a:t>Firm A</a:t>
            </a:r>
          </a:p>
        </p:txBody>
      </p:sp>
    </p:spTree>
    <p:extLst>
      <p:ext uri="{BB962C8B-B14F-4D97-AF65-F5344CB8AC3E}">
        <p14:creationId xmlns:p14="http://schemas.microsoft.com/office/powerpoint/2010/main" val="8559311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DE8994D-A3BD-24A5-B267-4EADA6E592CD}"/>
              </a:ext>
            </a:extLst>
          </p:cNvPr>
          <p:cNvSpPr>
            <a:spLocks noGrp="1"/>
          </p:cNvSpPr>
          <p:nvPr>
            <p:ph type="title"/>
          </p:nvPr>
        </p:nvSpPr>
        <p:spPr>
          <a:xfrm>
            <a:off x="728276" y="125491"/>
            <a:ext cx="3932237" cy="861934"/>
          </a:xfrm>
        </p:spPr>
        <p:txBody>
          <a:bodyPr>
            <a:normAutofit/>
          </a:bodyPr>
          <a:lstStyle/>
          <a:p>
            <a:pPr algn="ctr"/>
            <a:r>
              <a:rPr lang="en-US" sz="3600" dirty="0"/>
              <a:t>Solving the game</a:t>
            </a:r>
          </a:p>
        </p:txBody>
      </p:sp>
      <p:sp>
        <p:nvSpPr>
          <p:cNvPr id="10" name="Content Placeholder 9">
            <a:extLst>
              <a:ext uri="{FF2B5EF4-FFF2-40B4-BE49-F238E27FC236}">
                <a16:creationId xmlns:a16="http://schemas.microsoft.com/office/drawing/2014/main" id="{47A5DA70-2A10-7D55-4FA2-2D8AA03675C6}"/>
              </a:ext>
            </a:extLst>
          </p:cNvPr>
          <p:cNvSpPr>
            <a:spLocks noGrp="1"/>
          </p:cNvSpPr>
          <p:nvPr>
            <p:ph type="body" sz="half" idx="2"/>
          </p:nvPr>
        </p:nvSpPr>
        <p:spPr>
          <a:xfrm>
            <a:off x="850940" y="987424"/>
            <a:ext cx="4286848" cy="5870575"/>
          </a:xfrm>
        </p:spPr>
        <p:txBody>
          <a:bodyPr>
            <a:noAutofit/>
          </a:bodyPr>
          <a:lstStyle/>
          <a:p>
            <a:r>
              <a:rPr lang="en-US" sz="2400" b="1" dirty="0"/>
              <a:t>To figure out how Firm A will act, consider what’s best </a:t>
            </a:r>
            <a:r>
              <a:rPr lang="en-US" sz="2800" b="1" dirty="0">
                <a:solidFill>
                  <a:schemeClr val="accent1">
                    <a:lumMod val="75000"/>
                  </a:schemeClr>
                </a:solidFill>
              </a:rPr>
              <a:t>given what Firm B is doing</a:t>
            </a:r>
          </a:p>
          <a:p>
            <a:r>
              <a:rPr lang="en-US" sz="2400" dirty="0"/>
              <a:t>--If B plays 20, A should play 30 because 1200 &gt; 1000</a:t>
            </a:r>
          </a:p>
          <a:p>
            <a:r>
              <a:rPr lang="en-US" sz="2400" dirty="0"/>
              <a:t>--If B plays 30 A should play 30 because 900 &gt; 800</a:t>
            </a:r>
          </a:p>
          <a:p>
            <a:r>
              <a:rPr lang="en-US" sz="2400" dirty="0"/>
              <a:t>--The same reasoning holds for B</a:t>
            </a:r>
          </a:p>
          <a:p>
            <a:r>
              <a:rPr lang="en-US" sz="2400" dirty="0"/>
              <a:t>--Q = 30 is a “dominant strategy” for both firms</a:t>
            </a:r>
          </a:p>
          <a:p>
            <a:r>
              <a:rPr lang="en-US" sz="2400" dirty="0"/>
              <a:t>--DS means “best no matter what the other firm does”</a:t>
            </a:r>
          </a:p>
          <a:p>
            <a:endParaRPr lang="en-US" sz="2400" dirty="0"/>
          </a:p>
          <a:p>
            <a:r>
              <a:rPr lang="en-US" sz="2800" b="1" dirty="0"/>
              <a:t>Solution: Both play Q = 30</a:t>
            </a:r>
          </a:p>
        </p:txBody>
      </p:sp>
      <p:pic>
        <p:nvPicPr>
          <p:cNvPr id="15" name="Picture Placeholder 14" descr="A table of numbers and equations&#10;&#10;Description automatically generated with medium confidence">
            <a:extLst>
              <a:ext uri="{FF2B5EF4-FFF2-40B4-BE49-F238E27FC236}">
                <a16:creationId xmlns:a16="http://schemas.microsoft.com/office/drawing/2014/main" id="{33C75F57-ED0B-3DA5-C1C7-EEC203541EB1}"/>
              </a:ext>
            </a:extLst>
          </p:cNvPr>
          <p:cNvPicPr>
            <a:picLocks noGrp="1" noChangeAspect="1"/>
          </p:cNvPicPr>
          <p:nvPr>
            <p:ph type="pic" idx="1"/>
          </p:nvPr>
        </p:nvPicPr>
        <p:blipFill>
          <a:blip r:embed="rId2"/>
          <a:srcRect t="801" b="801"/>
          <a:stretch>
            <a:fillRect/>
          </a:stretch>
        </p:blipFill>
        <p:spPr>
          <a:xfrm>
            <a:off x="5366478" y="987425"/>
            <a:ext cx="6250899" cy="4873625"/>
          </a:xfrm>
        </p:spPr>
      </p:pic>
    </p:spTree>
    <p:extLst>
      <p:ext uri="{BB962C8B-B14F-4D97-AF65-F5344CB8AC3E}">
        <p14:creationId xmlns:p14="http://schemas.microsoft.com/office/powerpoint/2010/main" val="18952913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B04DB6-77AF-383B-A18E-57929BCE0899}"/>
              </a:ext>
            </a:extLst>
          </p:cNvPr>
          <p:cNvSpPr>
            <a:spLocks noGrp="1"/>
          </p:cNvSpPr>
          <p:nvPr>
            <p:ph type="title"/>
          </p:nvPr>
        </p:nvSpPr>
        <p:spPr/>
        <p:txBody>
          <a:bodyPr/>
          <a:lstStyle/>
          <a:p>
            <a:pPr algn="ctr"/>
            <a:r>
              <a:rPr lang="en-US" dirty="0"/>
              <a:t>Nash equilibrium</a:t>
            </a:r>
          </a:p>
        </p:txBody>
      </p:sp>
      <p:sp>
        <p:nvSpPr>
          <p:cNvPr id="6" name="Content Placeholder 5">
            <a:extLst>
              <a:ext uri="{FF2B5EF4-FFF2-40B4-BE49-F238E27FC236}">
                <a16:creationId xmlns:a16="http://schemas.microsoft.com/office/drawing/2014/main" id="{2BDC1340-DF68-6804-9234-1B5D5782E997}"/>
              </a:ext>
            </a:extLst>
          </p:cNvPr>
          <p:cNvSpPr>
            <a:spLocks noGrp="1"/>
          </p:cNvSpPr>
          <p:nvPr>
            <p:ph idx="1"/>
          </p:nvPr>
        </p:nvSpPr>
        <p:spPr/>
        <p:txBody>
          <a:bodyPr>
            <a:normAutofit/>
          </a:bodyPr>
          <a:lstStyle/>
          <a:p>
            <a:r>
              <a:rPr lang="en-US" sz="3600" dirty="0"/>
              <a:t>A definition of equilibrium in games</a:t>
            </a:r>
          </a:p>
          <a:p>
            <a:r>
              <a:rPr lang="en-US" sz="3600" dirty="0"/>
              <a:t>If each player is doing the best they can </a:t>
            </a:r>
            <a:r>
              <a:rPr lang="en-US" sz="3600" b="1" dirty="0"/>
              <a:t>GIVEN what the other player is doing</a:t>
            </a:r>
            <a:r>
              <a:rPr lang="en-US" sz="3600" dirty="0"/>
              <a:t>, there is a Nash equilibrium</a:t>
            </a:r>
          </a:p>
          <a:p>
            <a:r>
              <a:rPr lang="en-US" sz="3600" dirty="0"/>
              <a:t>Because games involve rivalry, the equilibrium refers to the other player’s choice</a:t>
            </a:r>
          </a:p>
          <a:p>
            <a:r>
              <a:rPr lang="en-US" sz="3600" dirty="0"/>
              <a:t>This doesn’t happen in competitive equilibrium or monopoly equilibrium</a:t>
            </a:r>
          </a:p>
        </p:txBody>
      </p:sp>
    </p:spTree>
    <p:extLst>
      <p:ext uri="{BB962C8B-B14F-4D97-AF65-F5344CB8AC3E}">
        <p14:creationId xmlns:p14="http://schemas.microsoft.com/office/powerpoint/2010/main" val="22417887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8E91BC2-BAFE-308D-65BB-771D9BF56BEE}"/>
              </a:ext>
            </a:extLst>
          </p:cNvPr>
          <p:cNvSpPr>
            <a:spLocks noGrp="1"/>
          </p:cNvSpPr>
          <p:nvPr>
            <p:ph type="title"/>
          </p:nvPr>
        </p:nvSpPr>
        <p:spPr/>
        <p:txBody>
          <a:bodyPr/>
          <a:lstStyle/>
          <a:p>
            <a:r>
              <a:rPr lang="en-US" dirty="0"/>
              <a:t>The paradox of the Prisoner’s Dilemma</a:t>
            </a:r>
          </a:p>
        </p:txBody>
      </p:sp>
      <p:sp>
        <p:nvSpPr>
          <p:cNvPr id="6" name="Content Placeholder 5">
            <a:extLst>
              <a:ext uri="{FF2B5EF4-FFF2-40B4-BE49-F238E27FC236}">
                <a16:creationId xmlns:a16="http://schemas.microsoft.com/office/drawing/2014/main" id="{18CF091D-9FC3-081B-8712-58AA0A4BF7E8}"/>
              </a:ext>
            </a:extLst>
          </p:cNvPr>
          <p:cNvSpPr>
            <a:spLocks noGrp="1"/>
          </p:cNvSpPr>
          <p:nvPr>
            <p:ph idx="1"/>
          </p:nvPr>
        </p:nvSpPr>
        <p:spPr>
          <a:xfrm>
            <a:off x="838199" y="1825625"/>
            <a:ext cx="10794167" cy="4351338"/>
          </a:xfrm>
        </p:spPr>
        <p:txBody>
          <a:bodyPr>
            <a:normAutofit/>
          </a:bodyPr>
          <a:lstStyle/>
          <a:p>
            <a:r>
              <a:rPr lang="en-US" sz="3200" dirty="0"/>
              <a:t>This oligopoly game has the same payoff structure as the classic Prisoner’s Dilemma game</a:t>
            </a:r>
          </a:p>
          <a:p>
            <a:r>
              <a:rPr lang="en-US" sz="3200" dirty="0"/>
              <a:t>Both players have an incentive to “cheat” rather than cooperate (in our game, cheating means raising Q to 30)</a:t>
            </a:r>
          </a:p>
          <a:p>
            <a:r>
              <a:rPr lang="en-US" sz="3200" dirty="0"/>
              <a:t>Because no matter what the other player does, cheating is superior</a:t>
            </a:r>
          </a:p>
          <a:p>
            <a:r>
              <a:rPr lang="en-US" sz="3200" dirty="0"/>
              <a:t>But the outcome is INFERIOR for both: 900 is worse than 1000</a:t>
            </a:r>
          </a:p>
        </p:txBody>
      </p:sp>
    </p:spTree>
    <p:extLst>
      <p:ext uri="{BB962C8B-B14F-4D97-AF65-F5344CB8AC3E}">
        <p14:creationId xmlns:p14="http://schemas.microsoft.com/office/powerpoint/2010/main" val="17634393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7D75D-C6E9-0843-E648-90626645BFBF}"/>
              </a:ext>
            </a:extLst>
          </p:cNvPr>
          <p:cNvSpPr>
            <a:spLocks noGrp="1"/>
          </p:cNvSpPr>
          <p:nvPr>
            <p:ph type="title"/>
          </p:nvPr>
        </p:nvSpPr>
        <p:spPr/>
        <p:txBody>
          <a:bodyPr/>
          <a:lstStyle/>
          <a:p>
            <a:r>
              <a:rPr lang="en-US" dirty="0"/>
              <a:t>Interpreting the P.D. for oligopolistic firms:</a:t>
            </a:r>
          </a:p>
        </p:txBody>
      </p:sp>
      <p:sp>
        <p:nvSpPr>
          <p:cNvPr id="3" name="Content Placeholder 2">
            <a:extLst>
              <a:ext uri="{FF2B5EF4-FFF2-40B4-BE49-F238E27FC236}">
                <a16:creationId xmlns:a16="http://schemas.microsoft.com/office/drawing/2014/main" id="{10C79654-8A74-E3D2-592E-9666E2EDAE38}"/>
              </a:ext>
            </a:extLst>
          </p:cNvPr>
          <p:cNvSpPr>
            <a:spLocks noGrp="1"/>
          </p:cNvSpPr>
          <p:nvPr>
            <p:ph idx="1"/>
          </p:nvPr>
        </p:nvSpPr>
        <p:spPr>
          <a:xfrm>
            <a:off x="838200" y="1825625"/>
            <a:ext cx="10515600" cy="4667250"/>
          </a:xfrm>
        </p:spPr>
        <p:txBody>
          <a:bodyPr/>
          <a:lstStyle/>
          <a:p>
            <a:r>
              <a:rPr lang="en-US" dirty="0"/>
              <a:t>Cooperation produces a better result</a:t>
            </a:r>
          </a:p>
          <a:p>
            <a:r>
              <a:rPr lang="en-US" dirty="0"/>
              <a:t>But if the other firm is cooperating, cheating is more profitable</a:t>
            </a:r>
          </a:p>
          <a:p>
            <a:r>
              <a:rPr lang="en-US" dirty="0"/>
              <a:t>Consequently, everyone may end up cheating</a:t>
            </a:r>
          </a:p>
          <a:p>
            <a:pPr marL="0" indent="0">
              <a:buNone/>
            </a:pPr>
            <a:endParaRPr lang="en-US" dirty="0"/>
          </a:p>
        </p:txBody>
      </p:sp>
    </p:spTree>
    <p:extLst>
      <p:ext uri="{BB962C8B-B14F-4D97-AF65-F5344CB8AC3E}">
        <p14:creationId xmlns:p14="http://schemas.microsoft.com/office/powerpoint/2010/main" val="35429849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DE6FD-E395-4617-12B2-F4D6248BF7ED}"/>
              </a:ext>
            </a:extLst>
          </p:cNvPr>
          <p:cNvSpPr>
            <a:spLocks noGrp="1"/>
          </p:cNvSpPr>
          <p:nvPr>
            <p:ph type="title"/>
          </p:nvPr>
        </p:nvSpPr>
        <p:spPr/>
        <p:txBody>
          <a:bodyPr/>
          <a:lstStyle/>
          <a:p>
            <a:r>
              <a:rPr lang="en-US" dirty="0"/>
              <a:t>Cheating vs Cooperation</a:t>
            </a:r>
          </a:p>
        </p:txBody>
      </p:sp>
      <p:sp>
        <p:nvSpPr>
          <p:cNvPr id="3" name="Content Placeholder 2">
            <a:extLst>
              <a:ext uri="{FF2B5EF4-FFF2-40B4-BE49-F238E27FC236}">
                <a16:creationId xmlns:a16="http://schemas.microsoft.com/office/drawing/2014/main" id="{031B9BA6-66CA-69DA-6D30-7D50D208ED67}"/>
              </a:ext>
            </a:extLst>
          </p:cNvPr>
          <p:cNvSpPr>
            <a:spLocks noGrp="1"/>
          </p:cNvSpPr>
          <p:nvPr>
            <p:ph idx="1"/>
          </p:nvPr>
        </p:nvSpPr>
        <p:spPr/>
        <p:txBody>
          <a:bodyPr/>
          <a:lstStyle/>
          <a:p>
            <a:r>
              <a:rPr lang="en-US" dirty="0"/>
              <a:t>What’s the reality?</a:t>
            </a:r>
          </a:p>
          <a:p>
            <a:r>
              <a:rPr lang="en-US" dirty="0"/>
              <a:t>For OPEC, cheating has often been a problem: each country wants to pump more oil to support national goals, which hurts the cartel</a:t>
            </a:r>
          </a:p>
          <a:p>
            <a:r>
              <a:rPr lang="en-US" dirty="0"/>
              <a:t>For firms (not OPEC) cooperation is complicated by pro-competition laws</a:t>
            </a:r>
          </a:p>
          <a:p>
            <a:r>
              <a:rPr lang="en-US" dirty="0"/>
              <a:t>On the other hand, oligopolistic firms consistently earn high profits which implies cheating is not out-of-control </a:t>
            </a:r>
          </a:p>
          <a:p>
            <a:r>
              <a:rPr lang="en-US" dirty="0"/>
              <a:t>Firms tend to avoid price competition; compete in less risky ways…</a:t>
            </a:r>
          </a:p>
          <a:p>
            <a:r>
              <a:rPr lang="en-US" dirty="0"/>
              <a:t>Such as product differentiation</a:t>
            </a:r>
          </a:p>
          <a:p>
            <a:endParaRPr lang="en-US" dirty="0"/>
          </a:p>
        </p:txBody>
      </p:sp>
    </p:spTree>
    <p:extLst>
      <p:ext uri="{BB962C8B-B14F-4D97-AF65-F5344CB8AC3E}">
        <p14:creationId xmlns:p14="http://schemas.microsoft.com/office/powerpoint/2010/main" val="34944904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940696"/>
            <a:ext cx="7772400" cy="1470025"/>
          </a:xfrm>
        </p:spPr>
        <p:txBody>
          <a:bodyPr>
            <a:normAutofit/>
          </a:bodyPr>
          <a:lstStyle/>
          <a:p>
            <a:r>
              <a:rPr lang="en-US" sz="5400" dirty="0"/>
              <a:t>Wrap-up on market power</a:t>
            </a:r>
          </a:p>
        </p:txBody>
      </p:sp>
      <p:sp>
        <p:nvSpPr>
          <p:cNvPr id="3" name="Subtitle 2"/>
          <p:cNvSpPr>
            <a:spLocks noGrp="1"/>
          </p:cNvSpPr>
          <p:nvPr>
            <p:ph type="subTitle" idx="1"/>
          </p:nvPr>
        </p:nvSpPr>
        <p:spPr>
          <a:xfrm>
            <a:off x="2895600" y="2865438"/>
            <a:ext cx="6400800" cy="2773363"/>
          </a:xfrm>
        </p:spPr>
        <p:txBody>
          <a:bodyPr/>
          <a:lstStyle/>
          <a:p>
            <a:endParaRPr lang="en-US" dirty="0"/>
          </a:p>
        </p:txBody>
      </p:sp>
      <p:pic>
        <p:nvPicPr>
          <p:cNvPr id="6" name="Picture 5" descr="images-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49279" y="2865438"/>
            <a:ext cx="3505200" cy="2544130"/>
          </a:xfrm>
          <a:prstGeom prst="rect">
            <a:avLst/>
          </a:prstGeom>
        </p:spPr>
      </p:pic>
    </p:spTree>
    <p:extLst>
      <p:ext uri="{BB962C8B-B14F-4D97-AF65-F5344CB8AC3E}">
        <p14:creationId xmlns:p14="http://schemas.microsoft.com/office/powerpoint/2010/main" val="9513554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are the </a:t>
            </a:r>
            <a:r>
              <a:rPr lang="en-US" i="1" dirty="0"/>
              <a:t>static</a:t>
            </a:r>
            <a:r>
              <a:rPr lang="en-US" dirty="0"/>
              <a:t> consequences </a:t>
            </a:r>
            <a:br>
              <a:rPr lang="en-US" dirty="0"/>
            </a:br>
            <a:r>
              <a:rPr lang="en-US" dirty="0"/>
              <a:t>of market power?</a:t>
            </a:r>
          </a:p>
        </p:txBody>
      </p:sp>
      <p:sp>
        <p:nvSpPr>
          <p:cNvPr id="3" name="Content Placeholder 2"/>
          <p:cNvSpPr>
            <a:spLocks noGrp="1"/>
          </p:cNvSpPr>
          <p:nvPr>
            <p:ph sz="half" idx="1"/>
          </p:nvPr>
        </p:nvSpPr>
        <p:spPr>
          <a:xfrm>
            <a:off x="838200" y="1825625"/>
            <a:ext cx="6165028" cy="4351338"/>
          </a:xfrm>
        </p:spPr>
        <p:txBody>
          <a:bodyPr>
            <a:normAutofit fontScale="92500" lnSpcReduction="20000"/>
          </a:bodyPr>
          <a:lstStyle/>
          <a:p>
            <a:r>
              <a:rPr lang="en-US" sz="3200" dirty="0">
                <a:solidFill>
                  <a:schemeClr val="accent2">
                    <a:lumMod val="75000"/>
                  </a:schemeClr>
                </a:solidFill>
              </a:rPr>
              <a:t>Firms keep quantity low in order to keep price high, and profits high</a:t>
            </a:r>
          </a:p>
          <a:p>
            <a:r>
              <a:rPr lang="en-US" sz="3200" dirty="0">
                <a:solidFill>
                  <a:schemeClr val="accent4">
                    <a:lumMod val="75000"/>
                  </a:schemeClr>
                </a:solidFill>
              </a:rPr>
              <a:t>Alternatively, they can pay low prices to suppliers, pushing costs excessively low (this hurts the factor market: “monopsony”</a:t>
            </a:r>
          </a:p>
          <a:p>
            <a:r>
              <a:rPr lang="en-US" sz="3200" dirty="0">
                <a:solidFill>
                  <a:schemeClr val="accent4">
                    <a:lumMod val="75000"/>
                  </a:schemeClr>
                </a:solidFill>
              </a:rPr>
              <a:t>We didn’t look at a diagram of this outcome</a:t>
            </a:r>
          </a:p>
          <a:p>
            <a:r>
              <a:rPr lang="en-US" sz="3200" b="1" dirty="0"/>
              <a:t>Both (</a:t>
            </a:r>
            <a:r>
              <a:rPr lang="en-US" sz="3200" b="1" dirty="0">
                <a:solidFill>
                  <a:schemeClr val="accent2">
                    <a:lumMod val="75000"/>
                  </a:schemeClr>
                </a:solidFill>
              </a:rPr>
              <a:t>selling high </a:t>
            </a:r>
            <a:r>
              <a:rPr lang="en-US" sz="3200" b="1" dirty="0"/>
              <a:t>and </a:t>
            </a:r>
            <a:r>
              <a:rPr lang="en-US" sz="3200" b="1" dirty="0">
                <a:solidFill>
                  <a:schemeClr val="accent4">
                    <a:lumMod val="75000"/>
                  </a:schemeClr>
                </a:solidFill>
              </a:rPr>
              <a:t>buying low</a:t>
            </a:r>
            <a:r>
              <a:rPr lang="en-US" sz="3200" b="1" dirty="0"/>
              <a:t>) cause redistributions toward the firm and deadweight loss to society</a:t>
            </a:r>
          </a:p>
          <a:p>
            <a:pPr marL="0" indent="0">
              <a:buNone/>
            </a:pPr>
            <a:endParaRPr lang="en-US" dirty="0"/>
          </a:p>
        </p:txBody>
      </p:sp>
      <p:pic>
        <p:nvPicPr>
          <p:cNvPr id="11" name="Content Placeholder 10" descr="imgres.jpg"/>
          <p:cNvPicPr>
            <a:picLocks noGrp="1" noChangeAspect="1"/>
          </p:cNvPicPr>
          <p:nvPr>
            <p:ph sz="half" idx="2"/>
          </p:nvPr>
        </p:nvPicPr>
        <p:blipFill>
          <a:blip r:embed="rId2">
            <a:extLst>
              <a:ext uri="{28A0092B-C50C-407E-A947-70E740481C1C}">
                <a14:useLocalDpi xmlns:a14="http://schemas.microsoft.com/office/drawing/2010/main" val="0"/>
              </a:ext>
            </a:extLst>
          </a:blip>
          <a:srcRect l="15974" r="15974"/>
          <a:stretch>
            <a:fillRect/>
          </a:stretch>
        </p:blipFill>
        <p:spPr>
          <a:xfrm>
            <a:off x="8053168" y="1825625"/>
            <a:ext cx="2447808" cy="2743200"/>
          </a:xfrm>
        </p:spPr>
      </p:pic>
    </p:spTree>
    <p:extLst>
      <p:ext uri="{BB962C8B-B14F-4D97-AF65-F5344CB8AC3E}">
        <p14:creationId xmlns:p14="http://schemas.microsoft.com/office/powerpoint/2010/main" val="264549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729A4-4807-D1CD-FE51-69D4A0EF406A}"/>
              </a:ext>
            </a:extLst>
          </p:cNvPr>
          <p:cNvSpPr>
            <a:spLocks noGrp="1"/>
          </p:cNvSpPr>
          <p:nvPr>
            <p:ph type="title"/>
          </p:nvPr>
        </p:nvSpPr>
        <p:spPr>
          <a:xfrm>
            <a:off x="838200" y="365125"/>
            <a:ext cx="10515600" cy="1975304"/>
          </a:xfrm>
        </p:spPr>
        <p:txBody>
          <a:bodyPr>
            <a:normAutofit/>
          </a:bodyPr>
          <a:lstStyle/>
          <a:p>
            <a:r>
              <a:rPr lang="en-US" dirty="0"/>
              <a:t>What causes barriers to entry?</a:t>
            </a:r>
            <a:br>
              <a:rPr lang="en-US" dirty="0"/>
            </a:br>
            <a:r>
              <a:rPr lang="en-US" sz="3600" dirty="0">
                <a:solidFill>
                  <a:srgbClr val="2B9BAA"/>
                </a:solidFill>
              </a:rPr>
              <a:t>(If they didn’t exist, firms would enter and it wouldn’t be a monopoly anymore)</a:t>
            </a:r>
          </a:p>
        </p:txBody>
      </p:sp>
      <p:sp>
        <p:nvSpPr>
          <p:cNvPr id="3" name="Content Placeholder 2">
            <a:extLst>
              <a:ext uri="{FF2B5EF4-FFF2-40B4-BE49-F238E27FC236}">
                <a16:creationId xmlns:a16="http://schemas.microsoft.com/office/drawing/2014/main" id="{8C65DEB0-D040-317F-E831-9A5670274605}"/>
              </a:ext>
            </a:extLst>
          </p:cNvPr>
          <p:cNvSpPr>
            <a:spLocks noGrp="1"/>
          </p:cNvSpPr>
          <p:nvPr>
            <p:ph idx="1"/>
          </p:nvPr>
        </p:nvSpPr>
        <p:spPr>
          <a:xfrm>
            <a:off x="838200" y="2674711"/>
            <a:ext cx="10515600" cy="4351338"/>
          </a:xfrm>
        </p:spPr>
        <p:txBody>
          <a:bodyPr/>
          <a:lstStyle/>
          <a:p>
            <a:r>
              <a:rPr lang="en-US" dirty="0"/>
              <a:t>Unique and protected technology (patents &amp; copyright support this: Disney, MS, pharma)</a:t>
            </a:r>
          </a:p>
          <a:p>
            <a:r>
              <a:rPr lang="en-US" dirty="0"/>
              <a:t>Low costs at large scale: natural monopoly (can drive out rivals)</a:t>
            </a:r>
          </a:p>
          <a:p>
            <a:r>
              <a:rPr lang="en-US" dirty="0"/>
              <a:t>Protected access to a key natural resource (ALCOA/bauxite)</a:t>
            </a:r>
          </a:p>
          <a:p>
            <a:r>
              <a:rPr lang="en-US" dirty="0"/>
              <a:t>Acquisition of rival firms (a good way to kill rivals: FB and Google)</a:t>
            </a:r>
          </a:p>
          <a:p>
            <a:r>
              <a:rPr lang="en-US" dirty="0"/>
              <a:t>All firms want to be monopolies and do their best to have market power!</a:t>
            </a:r>
          </a:p>
          <a:p>
            <a:pPr marL="457200" lvl="1" indent="0">
              <a:buNone/>
            </a:pPr>
            <a:endParaRPr lang="en-US" dirty="0"/>
          </a:p>
        </p:txBody>
      </p:sp>
    </p:spTree>
    <p:extLst>
      <p:ext uri="{BB962C8B-B14F-4D97-AF65-F5344CB8AC3E}">
        <p14:creationId xmlns:p14="http://schemas.microsoft.com/office/powerpoint/2010/main" val="12747385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solidFill>
                  <a:schemeClr val="accent4">
                    <a:lumMod val="75000"/>
                  </a:schemeClr>
                </a:solidFill>
              </a:rPr>
              <a:t>Longer-run consequences</a:t>
            </a:r>
          </a:p>
        </p:txBody>
      </p:sp>
      <p:sp>
        <p:nvSpPr>
          <p:cNvPr id="6" name="Content Placeholder 5"/>
          <p:cNvSpPr>
            <a:spLocks noGrp="1"/>
          </p:cNvSpPr>
          <p:nvPr>
            <p:ph sz="half" idx="1"/>
          </p:nvPr>
        </p:nvSpPr>
        <p:spPr/>
        <p:txBody>
          <a:bodyPr>
            <a:normAutofit/>
          </a:bodyPr>
          <a:lstStyle/>
          <a:p>
            <a:r>
              <a:rPr lang="en-US" dirty="0"/>
              <a:t>Big firms may be high-cost and low innovation, since their profits are protected. GM especially in the past? Kodak? </a:t>
            </a:r>
          </a:p>
          <a:p>
            <a:pPr marL="0" indent="0">
              <a:buNone/>
            </a:pPr>
            <a:endParaRPr lang="en-US" dirty="0"/>
          </a:p>
          <a:p>
            <a:r>
              <a:rPr lang="en-US" dirty="0"/>
              <a:t>They may spend money to increase their market power and keep competitors out. Advertising or spending money to get political favors</a:t>
            </a:r>
          </a:p>
        </p:txBody>
      </p:sp>
      <p:pic>
        <p:nvPicPr>
          <p:cNvPr id="7" name="Content Placeholder 6" descr="A yellow and black film roll&#10;&#10;Description automatically generated">
            <a:extLst>
              <a:ext uri="{FF2B5EF4-FFF2-40B4-BE49-F238E27FC236}">
                <a16:creationId xmlns:a16="http://schemas.microsoft.com/office/drawing/2014/main" id="{23C38A99-48D9-85AC-8B6F-A1C164213713}"/>
              </a:ext>
            </a:extLst>
          </p:cNvPr>
          <p:cNvPicPr>
            <a:picLocks noGrp="1" noChangeAspect="1"/>
          </p:cNvPicPr>
          <p:nvPr>
            <p:ph sz="half" idx="2"/>
          </p:nvPr>
        </p:nvPicPr>
        <p:blipFill>
          <a:blip r:embed="rId2"/>
          <a:stretch>
            <a:fillRect/>
          </a:stretch>
        </p:blipFill>
        <p:spPr>
          <a:xfrm>
            <a:off x="8300010" y="2533338"/>
            <a:ext cx="2014264" cy="2014264"/>
          </a:xfrm>
        </p:spPr>
      </p:pic>
    </p:spTree>
    <p:extLst>
      <p:ext uri="{BB962C8B-B14F-4D97-AF65-F5344CB8AC3E}">
        <p14:creationId xmlns:p14="http://schemas.microsoft.com/office/powerpoint/2010/main" val="11057650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Other consequences for society</a:t>
            </a:r>
          </a:p>
        </p:txBody>
      </p:sp>
      <p:sp>
        <p:nvSpPr>
          <p:cNvPr id="3" name="Content Placeholder 2"/>
          <p:cNvSpPr>
            <a:spLocks noGrp="1"/>
          </p:cNvSpPr>
          <p:nvPr>
            <p:ph sz="half" idx="1"/>
          </p:nvPr>
        </p:nvSpPr>
        <p:spPr>
          <a:xfrm>
            <a:off x="838200" y="1825625"/>
            <a:ext cx="5181600" cy="4351338"/>
          </a:xfrm>
        </p:spPr>
        <p:txBody>
          <a:bodyPr/>
          <a:lstStyle/>
          <a:p>
            <a:r>
              <a:rPr lang="en-US" sz="3200" dirty="0"/>
              <a:t>High monopoly profits increase income inequality…</a:t>
            </a:r>
          </a:p>
          <a:p>
            <a:r>
              <a:rPr lang="en-US" sz="3200" dirty="0"/>
              <a:t>because stocks are disproportionately owned by the wealthy</a:t>
            </a:r>
          </a:p>
          <a:p>
            <a:r>
              <a:rPr lang="en-US" sz="3200" dirty="0"/>
              <a:t>Big firms have excessive political influence in most countries</a:t>
            </a:r>
          </a:p>
          <a:p>
            <a:endParaRPr lang="en-US" dirty="0"/>
          </a:p>
        </p:txBody>
      </p:sp>
      <p:pic>
        <p:nvPicPr>
          <p:cNvPr id="8" name="Content Placeholder 7" descr="images.jpg"/>
          <p:cNvPicPr>
            <a:picLocks noGrp="1" noChangeAspect="1"/>
          </p:cNvPicPr>
          <p:nvPr>
            <p:ph sz="half" idx="2"/>
          </p:nvPr>
        </p:nvPicPr>
        <p:blipFill>
          <a:blip r:embed="rId2">
            <a:extLst>
              <a:ext uri="{28A0092B-C50C-407E-A947-70E740481C1C}">
                <a14:useLocalDpi xmlns:a14="http://schemas.microsoft.com/office/drawing/2010/main" val="0"/>
              </a:ext>
            </a:extLst>
          </a:blip>
          <a:srcRect t="-30605" b="-30605"/>
          <a:stretch>
            <a:fillRect/>
          </a:stretch>
        </p:blipFill>
        <p:spPr/>
      </p:pic>
    </p:spTree>
    <p:extLst>
      <p:ext uri="{BB962C8B-B14F-4D97-AF65-F5344CB8AC3E}">
        <p14:creationId xmlns:p14="http://schemas.microsoft.com/office/powerpoint/2010/main" val="8384056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solidFill>
                  <a:srgbClr val="008000"/>
                </a:solidFill>
              </a:rPr>
              <a:t>There are possible benefits</a:t>
            </a:r>
          </a:p>
        </p:txBody>
      </p:sp>
      <p:sp>
        <p:nvSpPr>
          <p:cNvPr id="3" name="Content Placeholder 2"/>
          <p:cNvSpPr>
            <a:spLocks noGrp="1"/>
          </p:cNvSpPr>
          <p:nvPr>
            <p:ph idx="1"/>
          </p:nvPr>
        </p:nvSpPr>
        <p:spPr>
          <a:xfrm>
            <a:off x="928453" y="1690688"/>
            <a:ext cx="8229600" cy="4926234"/>
          </a:xfrm>
        </p:spPr>
        <p:txBody>
          <a:bodyPr>
            <a:normAutofit fontScale="92500"/>
          </a:bodyPr>
          <a:lstStyle/>
          <a:p>
            <a:r>
              <a:rPr lang="en-US" sz="3500" dirty="0"/>
              <a:t>High profits may permit MORE spending on research and development—firms are secure and can take the long view</a:t>
            </a:r>
          </a:p>
          <a:p>
            <a:r>
              <a:rPr lang="en-US" sz="3500" dirty="0"/>
              <a:t>Market power correlates with higher wages and better benefits for workers </a:t>
            </a:r>
          </a:p>
          <a:p>
            <a:r>
              <a:rPr lang="en-US" sz="3500" dirty="0"/>
              <a:t>Dominant firms like Mercedes, Nintendo, TikTok, Nokia </a:t>
            </a:r>
            <a:r>
              <a:rPr lang="en-US" sz="2200" dirty="0"/>
              <a:t>(once), </a:t>
            </a:r>
            <a:r>
              <a:rPr lang="en-US" sz="3200" dirty="0"/>
              <a:t>Spotify </a:t>
            </a:r>
            <a:r>
              <a:rPr lang="en-US" sz="3500" dirty="0"/>
              <a:t>and Apple confer prestige on their home countries </a:t>
            </a:r>
          </a:p>
          <a:p>
            <a:r>
              <a:rPr lang="en-US" sz="3500" dirty="0"/>
              <a:t>The quest for market power leads to product differentiation, which could benefit consumers</a:t>
            </a:r>
          </a:p>
          <a:p>
            <a:endParaRPr lang="en-US" dirty="0"/>
          </a:p>
        </p:txBody>
      </p:sp>
      <p:pic>
        <p:nvPicPr>
          <p:cNvPr id="6" name="Picture 5" descr="A room with many chairs and stools&#10;&#10;Description automatically generated">
            <a:extLst>
              <a:ext uri="{FF2B5EF4-FFF2-40B4-BE49-F238E27FC236}">
                <a16:creationId xmlns:a16="http://schemas.microsoft.com/office/drawing/2014/main" id="{C29D54DA-2ACC-7182-0A28-541A3DEB0926}"/>
              </a:ext>
            </a:extLst>
          </p:cNvPr>
          <p:cNvPicPr>
            <a:picLocks noChangeAspect="1"/>
          </p:cNvPicPr>
          <p:nvPr/>
        </p:nvPicPr>
        <p:blipFill>
          <a:blip r:embed="rId2"/>
          <a:stretch>
            <a:fillRect/>
          </a:stretch>
        </p:blipFill>
        <p:spPr>
          <a:xfrm>
            <a:off x="9158053" y="2339260"/>
            <a:ext cx="2898483" cy="2179480"/>
          </a:xfrm>
          <a:prstGeom prst="rect">
            <a:avLst/>
          </a:prstGeom>
        </p:spPr>
      </p:pic>
    </p:spTree>
    <p:extLst>
      <p:ext uri="{BB962C8B-B14F-4D97-AF65-F5344CB8AC3E}">
        <p14:creationId xmlns:p14="http://schemas.microsoft.com/office/powerpoint/2010/main" val="31453894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981200" y="495006"/>
            <a:ext cx="8229600" cy="1143000"/>
          </a:xfrm>
        </p:spPr>
        <p:txBody>
          <a:bodyPr>
            <a:normAutofit fontScale="90000"/>
          </a:bodyPr>
          <a:lstStyle/>
          <a:p>
            <a:r>
              <a:rPr lang="en-US" dirty="0">
                <a:solidFill>
                  <a:srgbClr val="000090"/>
                </a:solidFill>
              </a:rPr>
              <a:t>Monopoly profits pay for public goods or charitable activities.  </a:t>
            </a:r>
            <a:br>
              <a:rPr lang="en-US" dirty="0">
                <a:solidFill>
                  <a:srgbClr val="000090"/>
                </a:solidFill>
              </a:rPr>
            </a:br>
            <a:endParaRPr lang="en-US" dirty="0">
              <a:solidFill>
                <a:srgbClr val="000090"/>
              </a:solidFill>
            </a:endParaRPr>
          </a:p>
        </p:txBody>
      </p:sp>
      <p:pic>
        <p:nvPicPr>
          <p:cNvPr id="11" name="Content Placeholder 10" descr="imgres-1.jpg"/>
          <p:cNvPicPr>
            <a:picLocks noGrp="1" noChangeAspect="1"/>
          </p:cNvPicPr>
          <p:nvPr>
            <p:ph sz="half" idx="1"/>
          </p:nvPr>
        </p:nvPicPr>
        <p:blipFill>
          <a:blip r:embed="rId2">
            <a:extLst>
              <a:ext uri="{28A0092B-C50C-407E-A947-70E740481C1C}">
                <a14:useLocalDpi xmlns:a14="http://schemas.microsoft.com/office/drawing/2010/main" val="0"/>
              </a:ext>
            </a:extLst>
          </a:blip>
          <a:srcRect t="2466" b="2466"/>
          <a:stretch>
            <a:fillRect/>
          </a:stretch>
        </p:blipFill>
        <p:spPr>
          <a:xfrm>
            <a:off x="1981200" y="2069749"/>
            <a:ext cx="3336796" cy="4056415"/>
          </a:xfrm>
        </p:spPr>
      </p:pic>
      <p:sp>
        <p:nvSpPr>
          <p:cNvPr id="10" name="Content Placeholder 9"/>
          <p:cNvSpPr>
            <a:spLocks noGrp="1"/>
          </p:cNvSpPr>
          <p:nvPr>
            <p:ph sz="half" idx="2"/>
          </p:nvPr>
        </p:nvSpPr>
        <p:spPr/>
        <p:txBody>
          <a:bodyPr/>
          <a:lstStyle/>
          <a:p>
            <a:pPr marL="0" indent="0">
              <a:buNone/>
            </a:pPr>
            <a:r>
              <a:rPr lang="en-US" dirty="0"/>
              <a:t>A few U.S. examples…</a:t>
            </a:r>
          </a:p>
          <a:p>
            <a:r>
              <a:rPr lang="en-US" dirty="0"/>
              <a:t>Many beautiful skyscrapers in New York City</a:t>
            </a:r>
          </a:p>
          <a:p>
            <a:r>
              <a:rPr lang="en-US" dirty="0"/>
              <a:t>The Rockefeller, Ford, Carnegie and Gates Foundations</a:t>
            </a:r>
          </a:p>
          <a:p>
            <a:r>
              <a:rPr lang="en-US" dirty="0"/>
              <a:t>The Guggenheim, Frick, Morgan and Getty Museums (and the </a:t>
            </a:r>
            <a:r>
              <a:rPr lang="en-US" dirty="0">
                <a:solidFill>
                  <a:schemeClr val="accent1">
                    <a:lumMod val="50000"/>
                  </a:schemeClr>
                </a:solidFill>
              </a:rPr>
              <a:t>former</a:t>
            </a:r>
            <a:r>
              <a:rPr lang="en-US" dirty="0"/>
              <a:t> Sackler wing at the Met)</a:t>
            </a:r>
          </a:p>
          <a:p>
            <a:endParaRPr lang="en-US" dirty="0"/>
          </a:p>
        </p:txBody>
      </p:sp>
    </p:spTree>
    <p:extLst>
      <p:ext uri="{BB962C8B-B14F-4D97-AF65-F5344CB8AC3E}">
        <p14:creationId xmlns:p14="http://schemas.microsoft.com/office/powerpoint/2010/main" val="14868428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E804EFDB-C5C2-B661-63F5-48EDF4776293}"/>
              </a:ext>
            </a:extLst>
          </p:cNvPr>
          <p:cNvSpPr>
            <a:spLocks noGrp="1" noChangeArrowheads="1"/>
          </p:cNvSpPr>
          <p:nvPr>
            <p:ph type="title"/>
          </p:nvPr>
        </p:nvSpPr>
        <p:spPr>
          <a:xfrm>
            <a:off x="374753" y="365126"/>
            <a:ext cx="11602387" cy="1013970"/>
          </a:xfrm>
        </p:spPr>
        <p:txBody>
          <a:bodyPr>
            <a:normAutofit/>
          </a:bodyPr>
          <a:lstStyle/>
          <a:p>
            <a:pPr algn="ctr">
              <a:defRPr/>
            </a:pPr>
            <a:r>
              <a:rPr lang="en-US" altLang="en-US" sz="4000" dirty="0">
                <a:ea typeface="ＭＳ Ｐゴシック" panose="020B0600070205080204" pitchFamily="34" charset="-128"/>
              </a:rPr>
              <a:t>Policy Makers’ Responses to Monopoly and Oligopoly</a:t>
            </a:r>
            <a:endParaRPr lang="en-US" altLang="en-US" sz="4000" dirty="0">
              <a:latin typeface="Tahoma" panose="020B0604030504040204" pitchFamily="34" charset="0"/>
              <a:ea typeface="ＭＳ Ｐゴシック" panose="020B0600070205080204" pitchFamily="34" charset="-128"/>
            </a:endParaRPr>
          </a:p>
        </p:txBody>
      </p:sp>
      <p:sp>
        <p:nvSpPr>
          <p:cNvPr id="89091" name="Rectangle 3">
            <a:extLst>
              <a:ext uri="{FF2B5EF4-FFF2-40B4-BE49-F238E27FC236}">
                <a16:creationId xmlns:a16="http://schemas.microsoft.com/office/drawing/2014/main" id="{C8B38807-8C55-97E3-BC52-9A536F9B5E63}"/>
              </a:ext>
            </a:extLst>
          </p:cNvPr>
          <p:cNvSpPr>
            <a:spLocks noGrp="1"/>
          </p:cNvSpPr>
          <p:nvPr>
            <p:ph idx="1"/>
          </p:nvPr>
        </p:nvSpPr>
        <p:spPr>
          <a:xfrm>
            <a:off x="838199" y="1379095"/>
            <a:ext cx="10979047" cy="5336497"/>
          </a:xfrm>
        </p:spPr>
        <p:txBody>
          <a:bodyPr>
            <a:noAutofit/>
          </a:bodyPr>
          <a:lstStyle/>
          <a:p>
            <a:pPr eaLnBrk="1" hangingPunct="1"/>
            <a:r>
              <a:rPr lang="en-US" altLang="en-US" dirty="0">
                <a:solidFill>
                  <a:srgbClr val="7030A0"/>
                </a:solidFill>
                <a:ea typeface="ＭＳ Ｐゴシック" panose="020B0600070205080204" pitchFamily="34" charset="-128"/>
              </a:rPr>
              <a:t>Government responds to the problem of monopoly in several ways.</a:t>
            </a:r>
          </a:p>
          <a:p>
            <a:pPr lvl="1" eaLnBrk="1" hangingPunct="1"/>
            <a:r>
              <a:rPr lang="en-US" altLang="en-US" sz="2800" dirty="0">
                <a:solidFill>
                  <a:srgbClr val="FF0000"/>
                </a:solidFill>
                <a:ea typeface="ＭＳ Ｐゴシック" panose="020B0600070205080204" pitchFamily="34" charset="-128"/>
              </a:rPr>
              <a:t>Blocking mergers that could reduce competition </a:t>
            </a:r>
          </a:p>
          <a:p>
            <a:pPr lvl="2"/>
            <a:r>
              <a:rPr lang="en-US" altLang="en-US" sz="2800" dirty="0">
                <a:solidFill>
                  <a:srgbClr val="FF0000"/>
                </a:solidFill>
                <a:ea typeface="ＭＳ Ｐゴシック" panose="020B0600070205080204" pitchFamily="34" charset="-128"/>
              </a:rPr>
              <a:t>Right now: JetBlue &amp; Spirit Airlines; Microsoft &amp; Activision Games</a:t>
            </a:r>
          </a:p>
          <a:p>
            <a:pPr lvl="1" eaLnBrk="1" hangingPunct="1"/>
            <a:r>
              <a:rPr lang="en-US" altLang="en-US" sz="2800" dirty="0">
                <a:solidFill>
                  <a:schemeClr val="accent2"/>
                </a:solidFill>
                <a:ea typeface="ＭＳ Ｐゴシック" panose="020B0600070205080204" pitchFamily="34" charset="-128"/>
              </a:rPr>
              <a:t>Protecting and regulating existing monopolies</a:t>
            </a:r>
          </a:p>
          <a:p>
            <a:pPr lvl="2"/>
            <a:r>
              <a:rPr lang="en-US" altLang="en-US" sz="2800" dirty="0">
                <a:solidFill>
                  <a:schemeClr val="accent2"/>
                </a:solidFill>
                <a:ea typeface="ＭＳ Ｐゴシック" panose="020B0600070205080204" pitchFamily="34" charset="-128"/>
              </a:rPr>
              <a:t>Some “natural monopolies” must answer to a public board &amp; have prices </a:t>
            </a:r>
            <a:r>
              <a:rPr lang="en-US" altLang="en-US" sz="2800" dirty="0" err="1">
                <a:solidFill>
                  <a:schemeClr val="accent2"/>
                </a:solidFill>
                <a:ea typeface="ＭＳ Ｐゴシック" panose="020B0600070205080204" pitchFamily="34" charset="-128"/>
              </a:rPr>
              <a:t>etc</a:t>
            </a:r>
            <a:r>
              <a:rPr lang="en-US" altLang="en-US" sz="2800" dirty="0">
                <a:solidFill>
                  <a:schemeClr val="accent2"/>
                </a:solidFill>
                <a:ea typeface="ＭＳ Ｐゴシック" panose="020B0600070205080204" pitchFamily="34" charset="-128"/>
              </a:rPr>
              <a:t> approved: electric power, TV/internet cable in the U.S.</a:t>
            </a:r>
          </a:p>
          <a:p>
            <a:pPr lvl="1" eaLnBrk="1" hangingPunct="1"/>
            <a:r>
              <a:rPr lang="en-US" altLang="en-US" sz="2800" dirty="0">
                <a:solidFill>
                  <a:schemeClr val="accent4">
                    <a:lumMod val="75000"/>
                  </a:schemeClr>
                </a:solidFill>
                <a:ea typeface="ＭＳ Ｐゴシック" panose="020B0600070205080204" pitchFamily="34" charset="-128"/>
              </a:rPr>
              <a:t>Nationalization: common in the first half of 20</a:t>
            </a:r>
            <a:r>
              <a:rPr lang="en-US" altLang="en-US" sz="2800" baseline="30000" dirty="0">
                <a:solidFill>
                  <a:schemeClr val="accent4">
                    <a:lumMod val="75000"/>
                  </a:schemeClr>
                </a:solidFill>
                <a:ea typeface="ＭＳ Ｐゴシック" panose="020B0600070205080204" pitchFamily="34" charset="-128"/>
              </a:rPr>
              <a:t>th</a:t>
            </a:r>
            <a:r>
              <a:rPr lang="en-US" altLang="en-US" sz="2800" dirty="0">
                <a:solidFill>
                  <a:schemeClr val="accent4">
                    <a:lumMod val="75000"/>
                  </a:schemeClr>
                </a:solidFill>
                <a:ea typeface="ＭＳ Ｐゴシック" panose="020B0600070205080204" pitchFamily="34" charset="-128"/>
              </a:rPr>
              <a:t> C</a:t>
            </a:r>
          </a:p>
          <a:p>
            <a:pPr lvl="2"/>
            <a:r>
              <a:rPr lang="en-US" altLang="en-US" sz="2800" dirty="0">
                <a:solidFill>
                  <a:schemeClr val="accent4">
                    <a:lumMod val="75000"/>
                  </a:schemeClr>
                </a:solidFill>
                <a:ea typeface="ＭＳ Ｐゴシック" panose="020B0600070205080204" pitchFamily="34" charset="-128"/>
              </a:rPr>
              <a:t>But the trend for many decades is the reverse: privatization</a:t>
            </a:r>
          </a:p>
          <a:p>
            <a:pPr lvl="1" eaLnBrk="1" hangingPunct="1"/>
            <a:r>
              <a:rPr lang="en-US" altLang="en-US" sz="2800" dirty="0">
                <a:solidFill>
                  <a:srgbClr val="00B050"/>
                </a:solidFill>
                <a:ea typeface="ＭＳ Ｐゴシック" panose="020B0600070205080204" pitchFamily="34" charset="-128"/>
              </a:rPr>
              <a:t>Breaking up a monopoly into many small firms: rare</a:t>
            </a:r>
          </a:p>
          <a:p>
            <a:pPr lvl="2"/>
            <a:r>
              <a:rPr lang="en-US" altLang="en-US" sz="2800" dirty="0">
                <a:solidFill>
                  <a:srgbClr val="00B050"/>
                </a:solidFill>
                <a:ea typeface="ＭＳ Ｐゴシック" panose="020B0600070205080204" pitchFamily="34" charset="-128"/>
              </a:rPr>
              <a:t>Bell Telephone in the U.S. 1980s</a:t>
            </a:r>
          </a:p>
          <a:p>
            <a:pPr lvl="1" eaLnBrk="1" hangingPunct="1"/>
            <a:r>
              <a:rPr lang="en-US" altLang="en-US" sz="2800" dirty="0">
                <a:solidFill>
                  <a:srgbClr val="0070C0"/>
                </a:solidFill>
                <a:ea typeface="ＭＳ Ｐゴシック" panose="020B0600070205080204" pitchFamily="34" charset="-128"/>
              </a:rPr>
              <a:t>Doing nothing or supporting monopoly</a:t>
            </a:r>
          </a:p>
        </p:txBody>
      </p:sp>
    </p:spTree>
  </p:cSld>
  <p:clrMapOvr>
    <a:masterClrMapping/>
  </p:clrMapOvr>
  <p:transition>
    <p:zoom/>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D6D9E-28FD-2D61-A34A-818737B52F05}"/>
              </a:ext>
            </a:extLst>
          </p:cNvPr>
          <p:cNvSpPr>
            <a:spLocks noGrp="1"/>
          </p:cNvSpPr>
          <p:nvPr>
            <p:ph type="title"/>
          </p:nvPr>
        </p:nvSpPr>
        <p:spPr>
          <a:xfrm>
            <a:off x="838200" y="365126"/>
            <a:ext cx="10515600" cy="983990"/>
          </a:xfrm>
        </p:spPr>
        <p:txBody>
          <a:bodyPr/>
          <a:lstStyle/>
          <a:p>
            <a:pPr algn="ctr"/>
            <a:r>
              <a:rPr lang="en-US" dirty="0"/>
              <a:t>What’s the policy trend?</a:t>
            </a:r>
          </a:p>
        </p:txBody>
      </p:sp>
      <p:sp>
        <p:nvSpPr>
          <p:cNvPr id="3" name="Content Placeholder 2">
            <a:extLst>
              <a:ext uri="{FF2B5EF4-FFF2-40B4-BE49-F238E27FC236}">
                <a16:creationId xmlns:a16="http://schemas.microsoft.com/office/drawing/2014/main" id="{EB4B0305-CFEA-5224-C4BD-AD4990476638}"/>
              </a:ext>
            </a:extLst>
          </p:cNvPr>
          <p:cNvSpPr>
            <a:spLocks noGrp="1"/>
          </p:cNvSpPr>
          <p:nvPr>
            <p:ph idx="1"/>
          </p:nvPr>
        </p:nvSpPr>
        <p:spPr>
          <a:xfrm>
            <a:off x="567559" y="1349116"/>
            <a:ext cx="11256579" cy="5261546"/>
          </a:xfrm>
        </p:spPr>
        <p:txBody>
          <a:bodyPr>
            <a:normAutofit/>
          </a:bodyPr>
          <a:lstStyle/>
          <a:p>
            <a:r>
              <a:rPr lang="en-US" altLang="en-US" sz="2800" dirty="0">
                <a:solidFill>
                  <a:schemeClr val="tx1">
                    <a:lumMod val="75000"/>
                    <a:lumOff val="25000"/>
                  </a:schemeClr>
                </a:solidFill>
                <a:ea typeface="ＭＳ Ｐゴシック" panose="020B0600070205080204" pitchFamily="34" charset="-128"/>
              </a:rPr>
              <a:t>US pro-competition policy is known as “anti-trust law”</a:t>
            </a:r>
          </a:p>
          <a:p>
            <a:pPr marL="1005840" lvl="2" indent="-91440">
              <a:defRPr/>
            </a:pPr>
            <a:r>
              <a:rPr lang="en-US" altLang="en-US" sz="2400" dirty="0">
                <a:solidFill>
                  <a:srgbClr val="C00000"/>
                </a:solidFill>
                <a:ea typeface="ＭＳ Ｐゴシック" panose="020B0600070205080204" pitchFamily="34" charset="-128"/>
              </a:rPr>
              <a:t>The US has been pretty passive for decades, with an uptick under the current president. </a:t>
            </a:r>
          </a:p>
          <a:p>
            <a:pPr marL="1005840" lvl="2" indent="-91440">
              <a:defRPr/>
            </a:pPr>
            <a:r>
              <a:rPr lang="en-US" altLang="en-US" sz="2400" dirty="0">
                <a:solidFill>
                  <a:srgbClr val="C00000"/>
                </a:solidFill>
                <a:ea typeface="ＭＳ Ｐゴシック" panose="020B0600070205080204" pitchFamily="34" charset="-128"/>
              </a:rPr>
              <a:t>US courts look at </a:t>
            </a:r>
            <a:r>
              <a:rPr lang="en-US" altLang="en-US" sz="2400" b="1" dirty="0">
                <a:solidFill>
                  <a:srgbClr val="C00000"/>
                </a:solidFill>
                <a:ea typeface="ＭＳ Ｐゴシック" panose="020B0600070205080204" pitchFamily="34" charset="-128"/>
              </a:rPr>
              <a:t>prices consumers pay </a:t>
            </a:r>
            <a:r>
              <a:rPr lang="en-US" altLang="en-US" sz="2400" dirty="0">
                <a:solidFill>
                  <a:srgbClr val="C00000"/>
                </a:solidFill>
                <a:ea typeface="ＭＳ Ｐゴシック" panose="020B0600070205080204" pitchFamily="34" charset="-128"/>
              </a:rPr>
              <a:t>to evaluate competition</a:t>
            </a:r>
          </a:p>
          <a:p>
            <a:pPr marL="1005840" lvl="2" indent="-91440">
              <a:defRPr/>
            </a:pPr>
            <a:r>
              <a:rPr lang="en-US" altLang="en-US" sz="2400" dirty="0">
                <a:solidFill>
                  <a:srgbClr val="C00000"/>
                </a:solidFill>
                <a:ea typeface="ＭＳ Ｐゴシック" panose="020B0600070205080204" pitchFamily="34" charset="-128"/>
              </a:rPr>
              <a:t>Which leaves Amazon, FB, Google, Wal-Mart free to GROW and dominate given their low or zero prices </a:t>
            </a:r>
          </a:p>
          <a:p>
            <a:pPr marL="914400" lvl="2" indent="0">
              <a:buNone/>
              <a:defRPr/>
            </a:pPr>
            <a:endParaRPr lang="en-US" altLang="en-US" dirty="0">
              <a:solidFill>
                <a:schemeClr val="tx1">
                  <a:lumMod val="75000"/>
                  <a:lumOff val="25000"/>
                </a:schemeClr>
              </a:solidFill>
              <a:ea typeface="ＭＳ Ｐゴシック" panose="020B0600070205080204" pitchFamily="34" charset="-128"/>
            </a:endParaRPr>
          </a:p>
          <a:p>
            <a:r>
              <a:rPr lang="en-GB" altLang="en-US" sz="2800" dirty="0">
                <a:solidFill>
                  <a:schemeClr val="tx1">
                    <a:lumMod val="75000"/>
                    <a:lumOff val="25000"/>
                  </a:schemeClr>
                </a:solidFill>
                <a:ea typeface="ＭＳ Ｐゴシック" panose="020B0600070205080204" pitchFamily="34" charset="-128"/>
                <a:cs typeface="Times New Roman" panose="02020603050405020304" pitchFamily="18" charset="0"/>
              </a:rPr>
              <a:t>In the UK and elsewhere in Europe the term is “competition law”</a:t>
            </a:r>
          </a:p>
          <a:p>
            <a:r>
              <a:rPr lang="en-GB" altLang="en-US" sz="2800" dirty="0">
                <a:solidFill>
                  <a:schemeClr val="accent1">
                    <a:lumMod val="75000"/>
                  </a:schemeClr>
                </a:solidFill>
                <a:ea typeface="ＭＳ Ｐゴシック" panose="020B0600070205080204" pitchFamily="34" charset="-128"/>
                <a:cs typeface="Times New Roman" panose="02020603050405020304" pitchFamily="18" charset="0"/>
              </a:rPr>
              <a:t>The EU has more assertive anti-trust policies than the U.S.</a:t>
            </a:r>
          </a:p>
          <a:p>
            <a:pPr lvl="2"/>
            <a:r>
              <a:rPr lang="en-US" sz="2400" dirty="0"/>
              <a:t>“Until the 1990’s, US markets were more competitive than European markets. Today, European markets have lower concentration, lower excess profits, and lower regulatory barriers to entry.”</a:t>
            </a:r>
          </a:p>
          <a:p>
            <a:pPr marL="457200" lvl="1" indent="0">
              <a:buNone/>
            </a:pPr>
            <a:r>
              <a:rPr lang="en-US" altLang="en-US" sz="2400" dirty="0">
                <a:ea typeface="ＭＳ Ｐゴシック" panose="020B0600070205080204" pitchFamily="34" charset="-128"/>
              </a:rPr>
              <a:t>	</a:t>
            </a:r>
            <a:r>
              <a:rPr lang="en-US" altLang="en-US" sz="1700" dirty="0">
                <a:ea typeface="ＭＳ Ｐゴシック" panose="020B0600070205080204" pitchFamily="34" charset="-128"/>
              </a:rPr>
              <a:t>Gutierrez &amp; Philippon, “How EU Markets Became More Competitive Than U.S. Markets,” Wharton, 2018</a:t>
            </a:r>
          </a:p>
          <a:p>
            <a:pPr lvl="1"/>
            <a:endParaRPr lang="en-US" sz="2400" dirty="0"/>
          </a:p>
          <a:p>
            <a:pPr lvl="1"/>
            <a:endParaRPr lang="en-GB" altLang="en-US" dirty="0">
              <a:solidFill>
                <a:schemeClr val="accent1">
                  <a:lumMod val="75000"/>
                </a:schemeClr>
              </a:solidFill>
              <a:ea typeface="ＭＳ Ｐゴシック" panose="020B0600070205080204" pitchFamily="34" charset="-128"/>
              <a:cs typeface="Times New Roman" panose="02020603050405020304" pitchFamily="18" charset="0"/>
            </a:endParaRPr>
          </a:p>
          <a:p>
            <a:endParaRPr lang="en-US" altLang="en-US" sz="2800" dirty="0">
              <a:ea typeface="ＭＳ Ｐゴシック" panose="020B0600070205080204" pitchFamily="34" charset="-128"/>
            </a:endParaRPr>
          </a:p>
          <a:p>
            <a:endParaRPr lang="en-US" altLang="en-US" sz="2800" dirty="0">
              <a:solidFill>
                <a:schemeClr val="tx1">
                  <a:lumMod val="75000"/>
                  <a:lumOff val="25000"/>
                </a:schemeClr>
              </a:solidFill>
              <a:ea typeface="ＭＳ Ｐゴシック" panose="020B0600070205080204" pitchFamily="34" charset="-128"/>
            </a:endParaRPr>
          </a:p>
          <a:p>
            <a:endParaRPr lang="en-US" dirty="0"/>
          </a:p>
        </p:txBody>
      </p:sp>
    </p:spTree>
    <p:extLst>
      <p:ext uri="{BB962C8B-B14F-4D97-AF65-F5344CB8AC3E}">
        <p14:creationId xmlns:p14="http://schemas.microsoft.com/office/powerpoint/2010/main" val="29776051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39027-E736-0AFD-AF1E-7E7D4469B058}"/>
              </a:ext>
            </a:extLst>
          </p:cNvPr>
          <p:cNvSpPr>
            <a:spLocks noGrp="1"/>
          </p:cNvSpPr>
          <p:nvPr>
            <p:ph type="title"/>
          </p:nvPr>
        </p:nvSpPr>
        <p:spPr/>
        <p:txBody>
          <a:bodyPr/>
          <a:lstStyle/>
          <a:p>
            <a:r>
              <a:rPr lang="en-US" b="1" dirty="0"/>
              <a:t>A final market failure: Information asymmetry</a:t>
            </a:r>
          </a:p>
        </p:txBody>
      </p:sp>
      <p:sp>
        <p:nvSpPr>
          <p:cNvPr id="3" name="Content Placeholder 2">
            <a:extLst>
              <a:ext uri="{FF2B5EF4-FFF2-40B4-BE49-F238E27FC236}">
                <a16:creationId xmlns:a16="http://schemas.microsoft.com/office/drawing/2014/main" id="{A23EE1D5-09C1-881E-4BA9-831C3B6D1388}"/>
              </a:ext>
            </a:extLst>
          </p:cNvPr>
          <p:cNvSpPr>
            <a:spLocks noGrp="1"/>
          </p:cNvSpPr>
          <p:nvPr>
            <p:ph idx="1"/>
          </p:nvPr>
        </p:nvSpPr>
        <p:spPr/>
        <p:txBody>
          <a:bodyPr>
            <a:normAutofit/>
          </a:bodyPr>
          <a:lstStyle/>
          <a:p>
            <a:r>
              <a:rPr lang="en-US" sz="4000" dirty="0">
                <a:latin typeface="+mj-lt"/>
              </a:rPr>
              <a:t>One of our assumptions about perfect competition was that buyers and sellers have perfect information</a:t>
            </a:r>
          </a:p>
          <a:p>
            <a:r>
              <a:rPr lang="en-US" sz="4000" dirty="0">
                <a:latin typeface="+mj-lt"/>
              </a:rPr>
              <a:t>In real life, sometimes sellers have crucial info buyers don’t have, and vice versa</a:t>
            </a:r>
          </a:p>
          <a:p>
            <a:r>
              <a:rPr lang="en-US" sz="4000" dirty="0">
                <a:latin typeface="+mj-lt"/>
              </a:rPr>
              <a:t>Information economics explores how this can mess up the efficiency of markets</a:t>
            </a:r>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B7BD9994-0CD4-DCC5-82B0-4ADB73F753BD}"/>
                  </a:ext>
                </a:extLst>
              </p14:cNvPr>
              <p14:cNvContentPartPr/>
              <p14:nvPr/>
            </p14:nvContentPartPr>
            <p14:xfrm>
              <a:off x="832229" y="2222982"/>
              <a:ext cx="1323720" cy="2136960"/>
            </p14:xfrm>
          </p:contentPart>
        </mc:Choice>
        <mc:Fallback>
          <p:pic>
            <p:nvPicPr>
              <p:cNvPr id="4" name="Ink 3">
                <a:extLst>
                  <a:ext uri="{FF2B5EF4-FFF2-40B4-BE49-F238E27FC236}">
                    <a16:creationId xmlns:a16="http://schemas.microsoft.com/office/drawing/2014/main" id="{B7BD9994-0CD4-DCC5-82B0-4ADB73F753BD}"/>
                  </a:ext>
                </a:extLst>
              </p:cNvPr>
              <p:cNvPicPr/>
              <p:nvPr/>
            </p:nvPicPr>
            <p:blipFill>
              <a:blip r:embed="rId3"/>
              <a:stretch>
                <a:fillRect/>
              </a:stretch>
            </p:blipFill>
            <p:spPr>
              <a:xfrm>
                <a:off x="814589" y="2204982"/>
                <a:ext cx="1359360" cy="217260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8" name="Ink 7">
                <a:extLst>
                  <a:ext uri="{FF2B5EF4-FFF2-40B4-BE49-F238E27FC236}">
                    <a16:creationId xmlns:a16="http://schemas.microsoft.com/office/drawing/2014/main" id="{B3404753-8935-170B-6B99-C06F4B0328D2}"/>
                  </a:ext>
                </a:extLst>
              </p14:cNvPr>
              <p14:cNvContentPartPr/>
              <p14:nvPr/>
            </p14:nvContentPartPr>
            <p14:xfrm>
              <a:off x="2753549" y="1971702"/>
              <a:ext cx="622440" cy="395640"/>
            </p14:xfrm>
          </p:contentPart>
        </mc:Choice>
        <mc:Fallback>
          <p:pic>
            <p:nvPicPr>
              <p:cNvPr id="8" name="Ink 7">
                <a:extLst>
                  <a:ext uri="{FF2B5EF4-FFF2-40B4-BE49-F238E27FC236}">
                    <a16:creationId xmlns:a16="http://schemas.microsoft.com/office/drawing/2014/main" id="{B3404753-8935-170B-6B99-C06F4B0328D2}"/>
                  </a:ext>
                </a:extLst>
              </p:cNvPr>
              <p:cNvPicPr/>
              <p:nvPr/>
            </p:nvPicPr>
            <p:blipFill>
              <a:blip r:embed="rId5"/>
              <a:stretch>
                <a:fillRect/>
              </a:stretch>
            </p:blipFill>
            <p:spPr>
              <a:xfrm>
                <a:off x="2735909" y="1953702"/>
                <a:ext cx="658080" cy="431280"/>
              </a:xfrm>
              <a:prstGeom prst="rect">
                <a:avLst/>
              </a:prstGeom>
            </p:spPr>
          </p:pic>
        </mc:Fallback>
      </mc:AlternateContent>
      <p:grpSp>
        <p:nvGrpSpPr>
          <p:cNvPr id="27" name="Group 26">
            <a:extLst>
              <a:ext uri="{FF2B5EF4-FFF2-40B4-BE49-F238E27FC236}">
                <a16:creationId xmlns:a16="http://schemas.microsoft.com/office/drawing/2014/main" id="{37F792F4-0E22-8FFE-1E04-2F82D54775C0}"/>
              </a:ext>
            </a:extLst>
          </p:cNvPr>
          <p:cNvGrpSpPr/>
          <p:nvPr/>
        </p:nvGrpSpPr>
        <p:grpSpPr>
          <a:xfrm>
            <a:off x="911789" y="984942"/>
            <a:ext cx="7981920" cy="5368680"/>
            <a:chOff x="911789" y="984942"/>
            <a:chExt cx="7981920" cy="5368680"/>
          </a:xfrm>
        </p:grpSpPr>
        <mc:AlternateContent xmlns:mc="http://schemas.openxmlformats.org/markup-compatibility/2006">
          <mc:Choice xmlns:p14="http://schemas.microsoft.com/office/powerpoint/2010/main" Requires="p14">
            <p:contentPart p14:bwMode="auto" r:id="rId6">
              <p14:nvContentPartPr>
                <p14:cNvPr id="5" name="Ink 4">
                  <a:extLst>
                    <a:ext uri="{FF2B5EF4-FFF2-40B4-BE49-F238E27FC236}">
                      <a16:creationId xmlns:a16="http://schemas.microsoft.com/office/drawing/2014/main" id="{A7F1FF42-5840-68AB-D83B-112EBD635357}"/>
                    </a:ext>
                  </a:extLst>
                </p14:cNvPr>
                <p14:cNvContentPartPr/>
                <p14:nvPr/>
              </p14:nvContentPartPr>
              <p14:xfrm>
                <a:off x="2202389" y="2463822"/>
                <a:ext cx="838080" cy="1069200"/>
              </p14:xfrm>
            </p:contentPart>
          </mc:Choice>
          <mc:Fallback>
            <p:pic>
              <p:nvPicPr>
                <p:cNvPr id="5" name="Ink 4">
                  <a:extLst>
                    <a:ext uri="{FF2B5EF4-FFF2-40B4-BE49-F238E27FC236}">
                      <a16:creationId xmlns:a16="http://schemas.microsoft.com/office/drawing/2014/main" id="{A7F1FF42-5840-68AB-D83B-112EBD635357}"/>
                    </a:ext>
                  </a:extLst>
                </p:cNvPr>
                <p:cNvPicPr/>
                <p:nvPr/>
              </p:nvPicPr>
              <p:blipFill>
                <a:blip r:embed="rId7"/>
                <a:stretch>
                  <a:fillRect/>
                </a:stretch>
              </p:blipFill>
              <p:spPr>
                <a:xfrm>
                  <a:off x="2184389" y="2446182"/>
                  <a:ext cx="873720" cy="110484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6" name="Ink 5">
                  <a:extLst>
                    <a:ext uri="{FF2B5EF4-FFF2-40B4-BE49-F238E27FC236}">
                      <a16:creationId xmlns:a16="http://schemas.microsoft.com/office/drawing/2014/main" id="{A1B767C2-D4BF-9BD7-D150-DEEC12986DA2}"/>
                    </a:ext>
                  </a:extLst>
                </p14:cNvPr>
                <p14:cNvContentPartPr/>
                <p14:nvPr/>
              </p14:nvContentPartPr>
              <p14:xfrm>
                <a:off x="2948309" y="1702782"/>
                <a:ext cx="892800" cy="1670040"/>
              </p14:xfrm>
            </p:contentPart>
          </mc:Choice>
          <mc:Fallback>
            <p:pic>
              <p:nvPicPr>
                <p:cNvPr id="6" name="Ink 5">
                  <a:extLst>
                    <a:ext uri="{FF2B5EF4-FFF2-40B4-BE49-F238E27FC236}">
                      <a16:creationId xmlns:a16="http://schemas.microsoft.com/office/drawing/2014/main" id="{A1B767C2-D4BF-9BD7-D150-DEEC12986DA2}"/>
                    </a:ext>
                  </a:extLst>
                </p:cNvPr>
                <p:cNvPicPr/>
                <p:nvPr/>
              </p:nvPicPr>
              <p:blipFill>
                <a:blip r:embed="rId9"/>
                <a:stretch>
                  <a:fillRect/>
                </a:stretch>
              </p:blipFill>
              <p:spPr>
                <a:xfrm>
                  <a:off x="2930669" y="1685142"/>
                  <a:ext cx="928440" cy="170568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10" name="Ink 9">
                  <a:extLst>
                    <a:ext uri="{FF2B5EF4-FFF2-40B4-BE49-F238E27FC236}">
                      <a16:creationId xmlns:a16="http://schemas.microsoft.com/office/drawing/2014/main" id="{520FD5B5-2E2E-1684-5A84-93DC98DA9D8B}"/>
                    </a:ext>
                  </a:extLst>
                </p14:cNvPr>
                <p14:cNvContentPartPr/>
                <p14:nvPr/>
              </p14:nvContentPartPr>
              <p14:xfrm>
                <a:off x="6102629" y="984942"/>
                <a:ext cx="2791080" cy="261720"/>
              </p14:xfrm>
            </p:contentPart>
          </mc:Choice>
          <mc:Fallback>
            <p:pic>
              <p:nvPicPr>
                <p:cNvPr id="10" name="Ink 9">
                  <a:extLst>
                    <a:ext uri="{FF2B5EF4-FFF2-40B4-BE49-F238E27FC236}">
                      <a16:creationId xmlns:a16="http://schemas.microsoft.com/office/drawing/2014/main" id="{520FD5B5-2E2E-1684-5A84-93DC98DA9D8B}"/>
                    </a:ext>
                  </a:extLst>
                </p:cNvPr>
                <p:cNvPicPr/>
                <p:nvPr/>
              </p:nvPicPr>
              <p:blipFill>
                <a:blip r:embed="rId11"/>
                <a:stretch>
                  <a:fillRect/>
                </a:stretch>
              </p:blipFill>
              <p:spPr>
                <a:xfrm>
                  <a:off x="6084629" y="967302"/>
                  <a:ext cx="2826720" cy="29736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11" name="Ink 10">
                  <a:extLst>
                    <a:ext uri="{FF2B5EF4-FFF2-40B4-BE49-F238E27FC236}">
                      <a16:creationId xmlns:a16="http://schemas.microsoft.com/office/drawing/2014/main" id="{FBF42B05-35DF-61BA-7AAC-377BC13A10F9}"/>
                    </a:ext>
                  </a:extLst>
                </p14:cNvPr>
                <p14:cNvContentPartPr/>
                <p14:nvPr/>
              </p14:nvContentPartPr>
              <p14:xfrm>
                <a:off x="911789" y="1679382"/>
                <a:ext cx="2653920" cy="157680"/>
              </p14:xfrm>
            </p:contentPart>
          </mc:Choice>
          <mc:Fallback>
            <p:pic>
              <p:nvPicPr>
                <p:cNvPr id="11" name="Ink 10">
                  <a:extLst>
                    <a:ext uri="{FF2B5EF4-FFF2-40B4-BE49-F238E27FC236}">
                      <a16:creationId xmlns:a16="http://schemas.microsoft.com/office/drawing/2014/main" id="{FBF42B05-35DF-61BA-7AAC-377BC13A10F9}"/>
                    </a:ext>
                  </a:extLst>
                </p:cNvPr>
                <p:cNvPicPr/>
                <p:nvPr/>
              </p:nvPicPr>
              <p:blipFill>
                <a:blip r:embed="rId13"/>
                <a:stretch>
                  <a:fillRect/>
                </a:stretch>
              </p:blipFill>
              <p:spPr>
                <a:xfrm>
                  <a:off x="893789" y="1661382"/>
                  <a:ext cx="2689560" cy="19332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2" name="Ink 11">
                  <a:extLst>
                    <a:ext uri="{FF2B5EF4-FFF2-40B4-BE49-F238E27FC236}">
                      <a16:creationId xmlns:a16="http://schemas.microsoft.com/office/drawing/2014/main" id="{455F041F-B732-8874-B530-D3078C962842}"/>
                    </a:ext>
                  </a:extLst>
                </p14:cNvPr>
                <p14:cNvContentPartPr/>
                <p14:nvPr/>
              </p14:nvContentPartPr>
              <p14:xfrm>
                <a:off x="4567949" y="2301462"/>
                <a:ext cx="1000080" cy="954720"/>
              </p14:xfrm>
            </p:contentPart>
          </mc:Choice>
          <mc:Fallback>
            <p:pic>
              <p:nvPicPr>
                <p:cNvPr id="12" name="Ink 11">
                  <a:extLst>
                    <a:ext uri="{FF2B5EF4-FFF2-40B4-BE49-F238E27FC236}">
                      <a16:creationId xmlns:a16="http://schemas.microsoft.com/office/drawing/2014/main" id="{455F041F-B732-8874-B530-D3078C962842}"/>
                    </a:ext>
                  </a:extLst>
                </p:cNvPr>
                <p:cNvPicPr/>
                <p:nvPr/>
              </p:nvPicPr>
              <p:blipFill>
                <a:blip r:embed="rId15"/>
                <a:stretch>
                  <a:fillRect/>
                </a:stretch>
              </p:blipFill>
              <p:spPr>
                <a:xfrm>
                  <a:off x="4549949" y="2283462"/>
                  <a:ext cx="1035720" cy="99036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3" name="Ink 12">
                  <a:extLst>
                    <a:ext uri="{FF2B5EF4-FFF2-40B4-BE49-F238E27FC236}">
                      <a16:creationId xmlns:a16="http://schemas.microsoft.com/office/drawing/2014/main" id="{4FC9CDF3-AE06-60C1-2091-AD0FEC467758}"/>
                    </a:ext>
                  </a:extLst>
                </p14:cNvPr>
                <p14:cNvContentPartPr/>
                <p14:nvPr/>
              </p14:nvContentPartPr>
              <p14:xfrm>
                <a:off x="5549309" y="2024262"/>
                <a:ext cx="533160" cy="1564560"/>
              </p14:xfrm>
            </p:contentPart>
          </mc:Choice>
          <mc:Fallback>
            <p:pic>
              <p:nvPicPr>
                <p:cNvPr id="13" name="Ink 12">
                  <a:extLst>
                    <a:ext uri="{FF2B5EF4-FFF2-40B4-BE49-F238E27FC236}">
                      <a16:creationId xmlns:a16="http://schemas.microsoft.com/office/drawing/2014/main" id="{4FC9CDF3-AE06-60C1-2091-AD0FEC467758}"/>
                    </a:ext>
                  </a:extLst>
                </p:cNvPr>
                <p:cNvPicPr/>
                <p:nvPr/>
              </p:nvPicPr>
              <p:blipFill>
                <a:blip r:embed="rId17"/>
                <a:stretch>
                  <a:fillRect/>
                </a:stretch>
              </p:blipFill>
              <p:spPr>
                <a:xfrm>
                  <a:off x="5531309" y="2006622"/>
                  <a:ext cx="568800" cy="160020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5" name="Ink 14">
                  <a:extLst>
                    <a:ext uri="{FF2B5EF4-FFF2-40B4-BE49-F238E27FC236}">
                      <a16:creationId xmlns:a16="http://schemas.microsoft.com/office/drawing/2014/main" id="{55FCD11A-4A7E-8EA1-0020-D4AC747F9EBB}"/>
                    </a:ext>
                  </a:extLst>
                </p14:cNvPr>
                <p14:cNvContentPartPr/>
                <p14:nvPr/>
              </p14:nvContentPartPr>
              <p14:xfrm>
                <a:off x="5646149" y="2244942"/>
                <a:ext cx="835920" cy="1022760"/>
              </p14:xfrm>
            </p:contentPart>
          </mc:Choice>
          <mc:Fallback>
            <p:pic>
              <p:nvPicPr>
                <p:cNvPr id="15" name="Ink 14">
                  <a:extLst>
                    <a:ext uri="{FF2B5EF4-FFF2-40B4-BE49-F238E27FC236}">
                      <a16:creationId xmlns:a16="http://schemas.microsoft.com/office/drawing/2014/main" id="{55FCD11A-4A7E-8EA1-0020-D4AC747F9EBB}"/>
                    </a:ext>
                  </a:extLst>
                </p:cNvPr>
                <p:cNvPicPr/>
                <p:nvPr/>
              </p:nvPicPr>
              <p:blipFill>
                <a:blip r:embed="rId19"/>
                <a:stretch>
                  <a:fillRect/>
                </a:stretch>
              </p:blipFill>
              <p:spPr>
                <a:xfrm>
                  <a:off x="5628509" y="2226942"/>
                  <a:ext cx="871560" cy="105840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17" name="Ink 16">
                  <a:extLst>
                    <a:ext uri="{FF2B5EF4-FFF2-40B4-BE49-F238E27FC236}">
                      <a16:creationId xmlns:a16="http://schemas.microsoft.com/office/drawing/2014/main" id="{39B38873-D2AE-BAB3-B367-FEF24416BFEC}"/>
                    </a:ext>
                  </a:extLst>
                </p14:cNvPr>
                <p14:cNvContentPartPr/>
                <p14:nvPr/>
              </p14:nvContentPartPr>
              <p14:xfrm>
                <a:off x="3422069" y="4086342"/>
                <a:ext cx="594720" cy="1803240"/>
              </p14:xfrm>
            </p:contentPart>
          </mc:Choice>
          <mc:Fallback>
            <p:pic>
              <p:nvPicPr>
                <p:cNvPr id="17" name="Ink 16">
                  <a:extLst>
                    <a:ext uri="{FF2B5EF4-FFF2-40B4-BE49-F238E27FC236}">
                      <a16:creationId xmlns:a16="http://schemas.microsoft.com/office/drawing/2014/main" id="{39B38873-D2AE-BAB3-B367-FEF24416BFEC}"/>
                    </a:ext>
                  </a:extLst>
                </p:cNvPr>
                <p:cNvPicPr/>
                <p:nvPr/>
              </p:nvPicPr>
              <p:blipFill>
                <a:blip r:embed="rId21"/>
                <a:stretch>
                  <a:fillRect/>
                </a:stretch>
              </p:blipFill>
              <p:spPr>
                <a:xfrm>
                  <a:off x="3404069" y="4068342"/>
                  <a:ext cx="630360" cy="183888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18" name="Ink 17">
                  <a:extLst>
                    <a:ext uri="{FF2B5EF4-FFF2-40B4-BE49-F238E27FC236}">
                      <a16:creationId xmlns:a16="http://schemas.microsoft.com/office/drawing/2014/main" id="{9813C678-995B-C9C9-AC69-8EC959CFCE0D}"/>
                    </a:ext>
                  </a:extLst>
                </p14:cNvPr>
                <p14:cNvContentPartPr/>
                <p14:nvPr/>
              </p14:nvContentPartPr>
              <p14:xfrm>
                <a:off x="3290669" y="4263102"/>
                <a:ext cx="933120" cy="572040"/>
              </p14:xfrm>
            </p:contentPart>
          </mc:Choice>
          <mc:Fallback>
            <p:pic>
              <p:nvPicPr>
                <p:cNvPr id="18" name="Ink 17">
                  <a:extLst>
                    <a:ext uri="{FF2B5EF4-FFF2-40B4-BE49-F238E27FC236}">
                      <a16:creationId xmlns:a16="http://schemas.microsoft.com/office/drawing/2014/main" id="{9813C678-995B-C9C9-AC69-8EC959CFCE0D}"/>
                    </a:ext>
                  </a:extLst>
                </p:cNvPr>
                <p:cNvPicPr/>
                <p:nvPr/>
              </p:nvPicPr>
              <p:blipFill>
                <a:blip r:embed="rId23"/>
                <a:stretch>
                  <a:fillRect/>
                </a:stretch>
              </p:blipFill>
              <p:spPr>
                <a:xfrm>
                  <a:off x="3273029" y="4245462"/>
                  <a:ext cx="968760" cy="60768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20" name="Ink 19">
                  <a:extLst>
                    <a:ext uri="{FF2B5EF4-FFF2-40B4-BE49-F238E27FC236}">
                      <a16:creationId xmlns:a16="http://schemas.microsoft.com/office/drawing/2014/main" id="{878D81C9-C871-5833-D589-50629578B299}"/>
                    </a:ext>
                  </a:extLst>
                </p14:cNvPr>
                <p14:cNvContentPartPr/>
                <p14:nvPr/>
              </p14:nvContentPartPr>
              <p14:xfrm>
                <a:off x="4754429" y="4183902"/>
                <a:ext cx="909360" cy="1484640"/>
              </p14:xfrm>
            </p:contentPart>
          </mc:Choice>
          <mc:Fallback>
            <p:pic>
              <p:nvPicPr>
                <p:cNvPr id="20" name="Ink 19">
                  <a:extLst>
                    <a:ext uri="{FF2B5EF4-FFF2-40B4-BE49-F238E27FC236}">
                      <a16:creationId xmlns:a16="http://schemas.microsoft.com/office/drawing/2014/main" id="{878D81C9-C871-5833-D589-50629578B299}"/>
                    </a:ext>
                  </a:extLst>
                </p:cNvPr>
                <p:cNvPicPr/>
                <p:nvPr/>
              </p:nvPicPr>
              <p:blipFill>
                <a:blip r:embed="rId25"/>
                <a:stretch>
                  <a:fillRect/>
                </a:stretch>
              </p:blipFill>
              <p:spPr>
                <a:xfrm>
                  <a:off x="4736789" y="4165902"/>
                  <a:ext cx="945000" cy="152028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22" name="Ink 21">
                  <a:extLst>
                    <a:ext uri="{FF2B5EF4-FFF2-40B4-BE49-F238E27FC236}">
                      <a16:creationId xmlns:a16="http://schemas.microsoft.com/office/drawing/2014/main" id="{C66095DE-C725-3E02-EF39-027D6B9A748B}"/>
                    </a:ext>
                  </a:extLst>
                </p14:cNvPr>
                <p14:cNvContentPartPr/>
                <p14:nvPr/>
              </p14:nvContentPartPr>
              <p14:xfrm>
                <a:off x="5789069" y="4273902"/>
                <a:ext cx="816120" cy="1068120"/>
              </p14:xfrm>
            </p:contentPart>
          </mc:Choice>
          <mc:Fallback>
            <p:pic>
              <p:nvPicPr>
                <p:cNvPr id="22" name="Ink 21">
                  <a:extLst>
                    <a:ext uri="{FF2B5EF4-FFF2-40B4-BE49-F238E27FC236}">
                      <a16:creationId xmlns:a16="http://schemas.microsoft.com/office/drawing/2014/main" id="{C66095DE-C725-3E02-EF39-027D6B9A748B}"/>
                    </a:ext>
                  </a:extLst>
                </p:cNvPr>
                <p:cNvPicPr/>
                <p:nvPr/>
              </p:nvPicPr>
              <p:blipFill>
                <a:blip r:embed="rId27"/>
                <a:stretch>
                  <a:fillRect/>
                </a:stretch>
              </p:blipFill>
              <p:spPr>
                <a:xfrm>
                  <a:off x="5771429" y="4256262"/>
                  <a:ext cx="851760" cy="110376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24" name="Ink 23">
                  <a:extLst>
                    <a:ext uri="{FF2B5EF4-FFF2-40B4-BE49-F238E27FC236}">
                      <a16:creationId xmlns:a16="http://schemas.microsoft.com/office/drawing/2014/main" id="{8FE69773-AAEE-8F24-A7A7-B3175EC7E9D8}"/>
                    </a:ext>
                  </a:extLst>
                </p14:cNvPr>
                <p14:cNvContentPartPr/>
                <p14:nvPr/>
              </p14:nvContentPartPr>
              <p14:xfrm>
                <a:off x="6629309" y="3650382"/>
                <a:ext cx="794160" cy="2703240"/>
              </p14:xfrm>
            </p:contentPart>
          </mc:Choice>
          <mc:Fallback>
            <p:pic>
              <p:nvPicPr>
                <p:cNvPr id="24" name="Ink 23">
                  <a:extLst>
                    <a:ext uri="{FF2B5EF4-FFF2-40B4-BE49-F238E27FC236}">
                      <a16:creationId xmlns:a16="http://schemas.microsoft.com/office/drawing/2014/main" id="{8FE69773-AAEE-8F24-A7A7-B3175EC7E9D8}"/>
                    </a:ext>
                  </a:extLst>
                </p:cNvPr>
                <p:cNvPicPr/>
                <p:nvPr/>
              </p:nvPicPr>
              <p:blipFill>
                <a:blip r:embed="rId29"/>
                <a:stretch>
                  <a:fillRect/>
                </a:stretch>
              </p:blipFill>
              <p:spPr>
                <a:xfrm>
                  <a:off x="6611669" y="3632742"/>
                  <a:ext cx="829800" cy="273888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26" name="Ink 25">
                  <a:extLst>
                    <a:ext uri="{FF2B5EF4-FFF2-40B4-BE49-F238E27FC236}">
                      <a16:creationId xmlns:a16="http://schemas.microsoft.com/office/drawing/2014/main" id="{6734D659-C1AF-E598-D6AA-EE75194A171E}"/>
                    </a:ext>
                  </a:extLst>
                </p14:cNvPr>
                <p14:cNvContentPartPr/>
                <p14:nvPr/>
              </p14:nvContentPartPr>
              <p14:xfrm>
                <a:off x="6372989" y="3897702"/>
                <a:ext cx="1179000" cy="203760"/>
              </p14:xfrm>
            </p:contentPart>
          </mc:Choice>
          <mc:Fallback>
            <p:pic>
              <p:nvPicPr>
                <p:cNvPr id="26" name="Ink 25">
                  <a:extLst>
                    <a:ext uri="{FF2B5EF4-FFF2-40B4-BE49-F238E27FC236}">
                      <a16:creationId xmlns:a16="http://schemas.microsoft.com/office/drawing/2014/main" id="{6734D659-C1AF-E598-D6AA-EE75194A171E}"/>
                    </a:ext>
                  </a:extLst>
                </p:cNvPr>
                <p:cNvPicPr/>
                <p:nvPr/>
              </p:nvPicPr>
              <p:blipFill>
                <a:blip r:embed="rId31"/>
                <a:stretch>
                  <a:fillRect/>
                </a:stretch>
              </p:blipFill>
              <p:spPr>
                <a:xfrm>
                  <a:off x="6355349" y="3880062"/>
                  <a:ext cx="1214640" cy="239400"/>
                </a:xfrm>
                <a:prstGeom prst="rect">
                  <a:avLst/>
                </a:prstGeom>
              </p:spPr>
            </p:pic>
          </mc:Fallback>
        </mc:AlternateContent>
      </p:grpSp>
    </p:spTree>
    <p:extLst>
      <p:ext uri="{BB962C8B-B14F-4D97-AF65-F5344CB8AC3E}">
        <p14:creationId xmlns:p14="http://schemas.microsoft.com/office/powerpoint/2010/main" val="10018869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30E74-D52E-22FB-6D99-15D68E4F823A}"/>
              </a:ext>
            </a:extLst>
          </p:cNvPr>
          <p:cNvSpPr>
            <a:spLocks noGrp="1"/>
          </p:cNvSpPr>
          <p:nvPr>
            <p:ph type="title"/>
          </p:nvPr>
        </p:nvSpPr>
        <p:spPr/>
        <p:txBody>
          <a:bodyPr/>
          <a:lstStyle/>
          <a:p>
            <a:pPr algn="ctr"/>
            <a:r>
              <a:rPr lang="en-US" dirty="0">
                <a:solidFill>
                  <a:schemeClr val="tx2">
                    <a:lumMod val="60000"/>
                    <a:lumOff val="40000"/>
                  </a:schemeClr>
                </a:solidFill>
              </a:rPr>
              <a:t>Moral hazard</a:t>
            </a:r>
          </a:p>
        </p:txBody>
      </p:sp>
      <p:sp>
        <p:nvSpPr>
          <p:cNvPr id="3" name="Content Placeholder 2">
            <a:extLst>
              <a:ext uri="{FF2B5EF4-FFF2-40B4-BE49-F238E27FC236}">
                <a16:creationId xmlns:a16="http://schemas.microsoft.com/office/drawing/2014/main" id="{2550D537-315C-22DB-FE2E-9A794B751C6D}"/>
              </a:ext>
            </a:extLst>
          </p:cNvPr>
          <p:cNvSpPr>
            <a:spLocks noGrp="1"/>
          </p:cNvSpPr>
          <p:nvPr>
            <p:ph idx="1"/>
          </p:nvPr>
        </p:nvSpPr>
        <p:spPr/>
        <p:txBody>
          <a:bodyPr>
            <a:normAutofit/>
          </a:bodyPr>
          <a:lstStyle/>
          <a:p>
            <a:r>
              <a:rPr lang="en-US" sz="4000" dirty="0"/>
              <a:t>A “principal” engages an “agent” to do something for him</a:t>
            </a:r>
          </a:p>
          <a:p>
            <a:r>
              <a:rPr lang="en-US" sz="4000" dirty="0">
                <a:solidFill>
                  <a:schemeClr val="accent4">
                    <a:lumMod val="75000"/>
                  </a:schemeClr>
                </a:solidFill>
              </a:rPr>
              <a:t>The principal doesn’t have full info on whether the agent is acting in his interest</a:t>
            </a:r>
          </a:p>
          <a:p>
            <a:r>
              <a:rPr lang="en-US" sz="4000" dirty="0"/>
              <a:t>The agent has an incentive to act contrary to the principal’s interest</a:t>
            </a:r>
          </a:p>
          <a:p>
            <a:r>
              <a:rPr lang="en-US" sz="4000" dirty="0"/>
              <a:t>It’s costly for the principal to monitor the agent</a:t>
            </a:r>
          </a:p>
        </p:txBody>
      </p:sp>
    </p:spTree>
    <p:extLst>
      <p:ext uri="{BB962C8B-B14F-4D97-AF65-F5344CB8AC3E}">
        <p14:creationId xmlns:p14="http://schemas.microsoft.com/office/powerpoint/2010/main" val="42462070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E4B1A-163A-FC1F-9ECD-4E7BAC1ADBAC}"/>
              </a:ext>
            </a:extLst>
          </p:cNvPr>
          <p:cNvSpPr>
            <a:spLocks noGrp="1"/>
          </p:cNvSpPr>
          <p:nvPr>
            <p:ph type="title"/>
          </p:nvPr>
        </p:nvSpPr>
        <p:spPr/>
        <p:txBody>
          <a:bodyPr/>
          <a:lstStyle/>
          <a:p>
            <a:r>
              <a:rPr lang="en-US" dirty="0">
                <a:solidFill>
                  <a:schemeClr val="tx2">
                    <a:lumMod val="60000"/>
                    <a:lumOff val="40000"/>
                  </a:schemeClr>
                </a:solidFill>
              </a:rPr>
              <a:t>Examples:</a:t>
            </a:r>
          </a:p>
        </p:txBody>
      </p:sp>
      <p:sp>
        <p:nvSpPr>
          <p:cNvPr id="3" name="Content Placeholder 2">
            <a:extLst>
              <a:ext uri="{FF2B5EF4-FFF2-40B4-BE49-F238E27FC236}">
                <a16:creationId xmlns:a16="http://schemas.microsoft.com/office/drawing/2014/main" id="{97FAE8A5-DA0B-130D-FAEE-EC679CDE13F0}"/>
              </a:ext>
            </a:extLst>
          </p:cNvPr>
          <p:cNvSpPr>
            <a:spLocks noGrp="1"/>
          </p:cNvSpPr>
          <p:nvPr>
            <p:ph idx="1"/>
          </p:nvPr>
        </p:nvSpPr>
        <p:spPr/>
        <p:txBody>
          <a:bodyPr>
            <a:normAutofit fontScale="85000" lnSpcReduction="10000"/>
          </a:bodyPr>
          <a:lstStyle/>
          <a:p>
            <a:r>
              <a:rPr lang="en-US" sz="3600" dirty="0"/>
              <a:t>You (the principal)park your wealth in an investment fund</a:t>
            </a:r>
          </a:p>
          <a:p>
            <a:r>
              <a:rPr lang="en-US" sz="3600" dirty="0"/>
              <a:t>You expect the fund (your agent) to maximize your wealth</a:t>
            </a:r>
          </a:p>
          <a:p>
            <a:r>
              <a:rPr lang="en-US" sz="3600" dirty="0"/>
              <a:t>But the fund is taking too many risks trading on its own behalf, even selling you assets it wants to get rid of</a:t>
            </a:r>
          </a:p>
          <a:p>
            <a:r>
              <a:rPr lang="en-US" sz="3600" dirty="0"/>
              <a:t>You don’t have the info to discern this</a:t>
            </a:r>
          </a:p>
          <a:p>
            <a:r>
              <a:rPr lang="en-US" sz="3600" dirty="0"/>
              <a:t>The bank is exhibiting moral hazard</a:t>
            </a:r>
          </a:p>
          <a:p>
            <a:r>
              <a:rPr lang="en-US" sz="3600" dirty="0"/>
              <a:t>This story was commonplace leading up to 2008 financial crisis</a:t>
            </a:r>
          </a:p>
          <a:p>
            <a:r>
              <a:rPr lang="en-US" sz="3600" dirty="0"/>
              <a:t>Outcome: people lose wealth, could withdraw from financial institutions, financial intermediation suffers</a:t>
            </a:r>
          </a:p>
        </p:txBody>
      </p:sp>
    </p:spTree>
    <p:extLst>
      <p:ext uri="{BB962C8B-B14F-4D97-AF65-F5344CB8AC3E}">
        <p14:creationId xmlns:p14="http://schemas.microsoft.com/office/powerpoint/2010/main" val="37936296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322CA-83EC-6841-33ED-8166181027F7}"/>
              </a:ext>
            </a:extLst>
          </p:cNvPr>
          <p:cNvSpPr>
            <a:spLocks noGrp="1"/>
          </p:cNvSpPr>
          <p:nvPr>
            <p:ph type="title"/>
          </p:nvPr>
        </p:nvSpPr>
        <p:spPr/>
        <p:txBody>
          <a:bodyPr/>
          <a:lstStyle/>
          <a:p>
            <a:r>
              <a:rPr lang="en-US" dirty="0">
                <a:solidFill>
                  <a:schemeClr val="tx2">
                    <a:lumMod val="60000"/>
                    <a:lumOff val="40000"/>
                  </a:schemeClr>
                </a:solidFill>
              </a:rPr>
              <a:t>Another:</a:t>
            </a:r>
          </a:p>
        </p:txBody>
      </p:sp>
      <p:sp>
        <p:nvSpPr>
          <p:cNvPr id="3" name="Content Placeholder 2">
            <a:extLst>
              <a:ext uri="{FF2B5EF4-FFF2-40B4-BE49-F238E27FC236}">
                <a16:creationId xmlns:a16="http://schemas.microsoft.com/office/drawing/2014/main" id="{EF3C49A7-8C4E-AA7E-C57A-186514AA9ADE}"/>
              </a:ext>
            </a:extLst>
          </p:cNvPr>
          <p:cNvSpPr>
            <a:spLocks noGrp="1"/>
          </p:cNvSpPr>
          <p:nvPr>
            <p:ph idx="1"/>
          </p:nvPr>
        </p:nvSpPr>
        <p:spPr/>
        <p:txBody>
          <a:bodyPr>
            <a:normAutofit/>
          </a:bodyPr>
          <a:lstStyle/>
          <a:p>
            <a:r>
              <a:rPr lang="en-US" sz="4000" dirty="0"/>
              <a:t>An insurance company (the principal) can’t easily distinguish risky drivers from safe drivers </a:t>
            </a:r>
          </a:p>
          <a:p>
            <a:r>
              <a:rPr lang="en-US" sz="4000" dirty="0"/>
              <a:t>If a driver (the agent) is insured, he has little incentive to avoid theft or modest accidents</a:t>
            </a:r>
          </a:p>
          <a:p>
            <a:r>
              <a:rPr lang="en-US" sz="4000" dirty="0"/>
              <a:t>The company incurs costs from the moral hazard</a:t>
            </a:r>
          </a:p>
          <a:p>
            <a:r>
              <a:rPr lang="en-US" sz="4000" dirty="0"/>
              <a:t>It may lose money on policies and may stop offering </a:t>
            </a:r>
            <a:r>
              <a:rPr lang="en-US" sz="4000" dirty="0" err="1"/>
              <a:t>thm</a:t>
            </a:r>
            <a:endParaRPr lang="en-US" sz="4000" dirty="0"/>
          </a:p>
          <a:p>
            <a:endParaRPr lang="en-US" sz="4000" dirty="0"/>
          </a:p>
        </p:txBody>
      </p:sp>
    </p:spTree>
    <p:extLst>
      <p:ext uri="{BB962C8B-B14F-4D97-AF65-F5344CB8AC3E}">
        <p14:creationId xmlns:p14="http://schemas.microsoft.com/office/powerpoint/2010/main" val="121726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E3BB7B-0100-F25F-296E-AB928C9438C9}"/>
              </a:ext>
            </a:extLst>
          </p:cNvPr>
          <p:cNvSpPr/>
          <p:nvPr/>
        </p:nvSpPr>
        <p:spPr>
          <a:xfrm>
            <a:off x="1524000" y="6400800"/>
            <a:ext cx="9144000" cy="457200"/>
          </a:xfrm>
          <a:prstGeom prst="rect">
            <a:avLst/>
          </a:prstGeom>
          <a:solidFill>
            <a:srgbClr val="555997"/>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8" name="Rectangle 7">
            <a:extLst>
              <a:ext uri="{FF2B5EF4-FFF2-40B4-BE49-F238E27FC236}">
                <a16:creationId xmlns:a16="http://schemas.microsoft.com/office/drawing/2014/main" id="{78D0284B-27C9-7258-5E5B-F14EA01FCA72}"/>
              </a:ext>
            </a:extLst>
          </p:cNvPr>
          <p:cNvSpPr/>
          <p:nvPr/>
        </p:nvSpPr>
        <p:spPr>
          <a:xfrm>
            <a:off x="1524000" y="6334126"/>
            <a:ext cx="9144000" cy="66675"/>
          </a:xfrm>
          <a:prstGeom prst="rect">
            <a:avLst/>
          </a:prstGeom>
          <a:solidFill>
            <a:srgbClr val="33365B"/>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2771" name="Rectangle 3">
            <a:extLst>
              <a:ext uri="{FF2B5EF4-FFF2-40B4-BE49-F238E27FC236}">
                <a16:creationId xmlns:a16="http://schemas.microsoft.com/office/drawing/2014/main" id="{F59F2997-F07F-B29D-DF2E-BE825FFD3C08}"/>
              </a:ext>
            </a:extLst>
          </p:cNvPr>
          <p:cNvSpPr>
            <a:spLocks noGrp="1" noChangeArrowheads="1"/>
          </p:cNvSpPr>
          <p:nvPr>
            <p:ph type="title"/>
          </p:nvPr>
        </p:nvSpPr>
        <p:spPr>
          <a:xfrm>
            <a:off x="1998663" y="1284288"/>
            <a:ext cx="8229600" cy="552450"/>
          </a:xfrm>
        </p:spPr>
        <p:txBody>
          <a:bodyPr>
            <a:noAutofit/>
          </a:bodyPr>
          <a:lstStyle/>
          <a:p>
            <a:pPr>
              <a:lnSpc>
                <a:spcPct val="80000"/>
              </a:lnSpc>
              <a:defRPr/>
            </a:pPr>
            <a:r>
              <a:rPr lang="en-US" altLang="en-US" sz="2000" dirty="0">
                <a:ea typeface="ＭＳ Ｐゴシック" panose="020B0600070205080204" pitchFamily="34" charset="-128"/>
              </a:rPr>
              <a:t>Figure 2 . Demand Curves for Competitive and Monopoly Firms</a:t>
            </a:r>
          </a:p>
        </p:txBody>
      </p:sp>
      <p:sp>
        <p:nvSpPr>
          <p:cNvPr id="35845" name="Rectangle 5">
            <a:extLst>
              <a:ext uri="{FF2B5EF4-FFF2-40B4-BE49-F238E27FC236}">
                <a16:creationId xmlns:a16="http://schemas.microsoft.com/office/drawing/2014/main" id="{32AC73EF-C123-9AA1-8627-C7D07D61E9E7}"/>
              </a:ext>
            </a:extLst>
          </p:cNvPr>
          <p:cNvSpPr>
            <a:spLocks noChangeArrowheads="1"/>
          </p:cNvSpPr>
          <p:nvPr/>
        </p:nvSpPr>
        <p:spPr bwMode="auto">
          <a:xfrm>
            <a:off x="2263775" y="2533650"/>
            <a:ext cx="3544888" cy="2647950"/>
          </a:xfrm>
          <a:prstGeom prst="rect">
            <a:avLst/>
          </a:prstGeom>
          <a:solidFill>
            <a:srgbClr val="F3F6F9"/>
          </a:solidFill>
          <a:ln w="153988">
            <a:solidFill>
              <a:srgbClr val="F3F6F9"/>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35846" name="Rectangle 6">
            <a:extLst>
              <a:ext uri="{FF2B5EF4-FFF2-40B4-BE49-F238E27FC236}">
                <a16:creationId xmlns:a16="http://schemas.microsoft.com/office/drawing/2014/main" id="{CDE77BAE-8D27-D399-AA03-06416DBD8534}"/>
              </a:ext>
            </a:extLst>
          </p:cNvPr>
          <p:cNvSpPr>
            <a:spLocks noChangeArrowheads="1"/>
          </p:cNvSpPr>
          <p:nvPr/>
        </p:nvSpPr>
        <p:spPr bwMode="auto">
          <a:xfrm>
            <a:off x="2263775" y="2533650"/>
            <a:ext cx="3544888" cy="2647950"/>
          </a:xfrm>
          <a:prstGeom prst="rect">
            <a:avLst/>
          </a:prstGeom>
          <a:solidFill>
            <a:srgbClr val="F2F4F8"/>
          </a:solidFill>
          <a:ln w="139700">
            <a:solidFill>
              <a:srgbClr val="F2F4F8"/>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35847" name="Rectangle 7">
            <a:extLst>
              <a:ext uri="{FF2B5EF4-FFF2-40B4-BE49-F238E27FC236}">
                <a16:creationId xmlns:a16="http://schemas.microsoft.com/office/drawing/2014/main" id="{C0B0A35A-C3FE-5BAA-E2DA-F75BF1F3C353}"/>
              </a:ext>
            </a:extLst>
          </p:cNvPr>
          <p:cNvSpPr>
            <a:spLocks noChangeArrowheads="1"/>
          </p:cNvSpPr>
          <p:nvPr/>
        </p:nvSpPr>
        <p:spPr bwMode="auto">
          <a:xfrm>
            <a:off x="2263775" y="2533650"/>
            <a:ext cx="3544888" cy="2647950"/>
          </a:xfrm>
          <a:prstGeom prst="rect">
            <a:avLst/>
          </a:prstGeom>
          <a:solidFill>
            <a:srgbClr val="F1F4F7"/>
          </a:solidFill>
          <a:ln w="125413">
            <a:solidFill>
              <a:srgbClr val="F1F4F7"/>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35848" name="Rectangle 8">
            <a:extLst>
              <a:ext uri="{FF2B5EF4-FFF2-40B4-BE49-F238E27FC236}">
                <a16:creationId xmlns:a16="http://schemas.microsoft.com/office/drawing/2014/main" id="{74FF29CF-4BC8-EEFA-20C9-063A1F2DA99A}"/>
              </a:ext>
            </a:extLst>
          </p:cNvPr>
          <p:cNvSpPr>
            <a:spLocks noChangeArrowheads="1"/>
          </p:cNvSpPr>
          <p:nvPr/>
        </p:nvSpPr>
        <p:spPr bwMode="auto">
          <a:xfrm>
            <a:off x="2263775" y="2533650"/>
            <a:ext cx="3544888" cy="2647950"/>
          </a:xfrm>
          <a:prstGeom prst="rect">
            <a:avLst/>
          </a:prstGeom>
          <a:solidFill>
            <a:srgbClr val="F0F2F5"/>
          </a:solidFill>
          <a:ln w="112713">
            <a:solidFill>
              <a:srgbClr val="F0F2F5"/>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35849" name="Rectangle 9">
            <a:extLst>
              <a:ext uri="{FF2B5EF4-FFF2-40B4-BE49-F238E27FC236}">
                <a16:creationId xmlns:a16="http://schemas.microsoft.com/office/drawing/2014/main" id="{A52305DF-6B2C-C18B-62B6-0638672D709B}"/>
              </a:ext>
            </a:extLst>
          </p:cNvPr>
          <p:cNvSpPr>
            <a:spLocks noChangeArrowheads="1"/>
          </p:cNvSpPr>
          <p:nvPr/>
        </p:nvSpPr>
        <p:spPr bwMode="auto">
          <a:xfrm>
            <a:off x="2263775" y="2533650"/>
            <a:ext cx="3544888" cy="2647950"/>
          </a:xfrm>
          <a:prstGeom prst="rect">
            <a:avLst/>
          </a:prstGeom>
          <a:solidFill>
            <a:srgbClr val="EEF1F4"/>
          </a:solidFill>
          <a:ln w="98425">
            <a:solidFill>
              <a:srgbClr val="EEF1F4"/>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35850" name="Rectangle 10">
            <a:extLst>
              <a:ext uri="{FF2B5EF4-FFF2-40B4-BE49-F238E27FC236}">
                <a16:creationId xmlns:a16="http://schemas.microsoft.com/office/drawing/2014/main" id="{4B90A389-2A17-9A3B-B320-CA11D1C42DC0}"/>
              </a:ext>
            </a:extLst>
          </p:cNvPr>
          <p:cNvSpPr>
            <a:spLocks noChangeArrowheads="1"/>
          </p:cNvSpPr>
          <p:nvPr/>
        </p:nvSpPr>
        <p:spPr bwMode="auto">
          <a:xfrm>
            <a:off x="2263775" y="2533650"/>
            <a:ext cx="3544888" cy="2647950"/>
          </a:xfrm>
          <a:prstGeom prst="rect">
            <a:avLst/>
          </a:prstGeom>
          <a:solidFill>
            <a:srgbClr val="EDEFF3"/>
          </a:solidFill>
          <a:ln w="84138">
            <a:solidFill>
              <a:srgbClr val="EDEFF3"/>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35851" name="Rectangle 11">
            <a:extLst>
              <a:ext uri="{FF2B5EF4-FFF2-40B4-BE49-F238E27FC236}">
                <a16:creationId xmlns:a16="http://schemas.microsoft.com/office/drawing/2014/main" id="{8D238C7E-0244-7056-62AF-C1D2296D9C83}"/>
              </a:ext>
            </a:extLst>
          </p:cNvPr>
          <p:cNvSpPr>
            <a:spLocks noChangeArrowheads="1"/>
          </p:cNvSpPr>
          <p:nvPr/>
        </p:nvSpPr>
        <p:spPr bwMode="auto">
          <a:xfrm>
            <a:off x="2263775" y="2533650"/>
            <a:ext cx="3544888" cy="2647950"/>
          </a:xfrm>
          <a:prstGeom prst="rect">
            <a:avLst/>
          </a:prstGeom>
          <a:solidFill>
            <a:srgbClr val="EBEEF2"/>
          </a:solidFill>
          <a:ln w="69850">
            <a:solidFill>
              <a:srgbClr val="EBEEF2"/>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35852" name="Rectangle 12">
            <a:extLst>
              <a:ext uri="{FF2B5EF4-FFF2-40B4-BE49-F238E27FC236}">
                <a16:creationId xmlns:a16="http://schemas.microsoft.com/office/drawing/2014/main" id="{088A869D-2EFB-39A0-CDD3-68DB4B6D8F85}"/>
              </a:ext>
            </a:extLst>
          </p:cNvPr>
          <p:cNvSpPr>
            <a:spLocks noChangeArrowheads="1"/>
          </p:cNvSpPr>
          <p:nvPr/>
        </p:nvSpPr>
        <p:spPr bwMode="auto">
          <a:xfrm>
            <a:off x="2263775" y="2533650"/>
            <a:ext cx="3544888" cy="2647950"/>
          </a:xfrm>
          <a:prstGeom prst="rect">
            <a:avLst/>
          </a:prstGeom>
          <a:solidFill>
            <a:srgbClr val="EAECF1"/>
          </a:solidFill>
          <a:ln w="55563">
            <a:solidFill>
              <a:srgbClr val="EAECF1"/>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35853" name="Rectangle 13">
            <a:extLst>
              <a:ext uri="{FF2B5EF4-FFF2-40B4-BE49-F238E27FC236}">
                <a16:creationId xmlns:a16="http://schemas.microsoft.com/office/drawing/2014/main" id="{89F035B1-E19F-8593-3FD0-CADBADC9DDE9}"/>
              </a:ext>
            </a:extLst>
          </p:cNvPr>
          <p:cNvSpPr>
            <a:spLocks noChangeArrowheads="1"/>
          </p:cNvSpPr>
          <p:nvPr/>
        </p:nvSpPr>
        <p:spPr bwMode="auto">
          <a:xfrm>
            <a:off x="2263775" y="2533650"/>
            <a:ext cx="3544888" cy="2647950"/>
          </a:xfrm>
          <a:prstGeom prst="rect">
            <a:avLst/>
          </a:prstGeom>
          <a:solidFill>
            <a:srgbClr val="E9EBF0"/>
          </a:solidFill>
          <a:ln w="41275">
            <a:solidFill>
              <a:srgbClr val="E9EBF0"/>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35854" name="Rectangle 14">
            <a:extLst>
              <a:ext uri="{FF2B5EF4-FFF2-40B4-BE49-F238E27FC236}">
                <a16:creationId xmlns:a16="http://schemas.microsoft.com/office/drawing/2014/main" id="{7C6DAC50-56EF-A721-9D8B-508C24887CEF}"/>
              </a:ext>
            </a:extLst>
          </p:cNvPr>
          <p:cNvSpPr>
            <a:spLocks noChangeArrowheads="1"/>
          </p:cNvSpPr>
          <p:nvPr/>
        </p:nvSpPr>
        <p:spPr bwMode="auto">
          <a:xfrm>
            <a:off x="2263775" y="2533650"/>
            <a:ext cx="3544888" cy="2647950"/>
          </a:xfrm>
          <a:prstGeom prst="rect">
            <a:avLst/>
          </a:prstGeom>
          <a:solidFill>
            <a:srgbClr val="E7EAEF"/>
          </a:solidFill>
          <a:ln w="28575">
            <a:solidFill>
              <a:srgbClr val="E7EAEF"/>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35855" name="Rectangle 15">
            <a:extLst>
              <a:ext uri="{FF2B5EF4-FFF2-40B4-BE49-F238E27FC236}">
                <a16:creationId xmlns:a16="http://schemas.microsoft.com/office/drawing/2014/main" id="{59BFC3AB-FF50-29BB-8258-444AC60DE6E1}"/>
              </a:ext>
            </a:extLst>
          </p:cNvPr>
          <p:cNvSpPr>
            <a:spLocks noChangeArrowheads="1"/>
          </p:cNvSpPr>
          <p:nvPr/>
        </p:nvSpPr>
        <p:spPr bwMode="auto">
          <a:xfrm>
            <a:off x="2263775" y="2533650"/>
            <a:ext cx="3544888" cy="2647950"/>
          </a:xfrm>
          <a:prstGeom prst="rect">
            <a:avLst/>
          </a:prstGeom>
          <a:solidFill>
            <a:srgbClr val="E6E9EF"/>
          </a:solidFill>
          <a:ln w="14288">
            <a:solidFill>
              <a:srgbClr val="E6E9EF"/>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35856" name="Rectangle 16">
            <a:extLst>
              <a:ext uri="{FF2B5EF4-FFF2-40B4-BE49-F238E27FC236}">
                <a16:creationId xmlns:a16="http://schemas.microsoft.com/office/drawing/2014/main" id="{D98293FE-0CF5-6293-777B-5A646D75CAB5}"/>
              </a:ext>
            </a:extLst>
          </p:cNvPr>
          <p:cNvSpPr>
            <a:spLocks noChangeArrowheads="1"/>
          </p:cNvSpPr>
          <p:nvPr/>
        </p:nvSpPr>
        <p:spPr bwMode="auto">
          <a:xfrm>
            <a:off x="6635751" y="2533650"/>
            <a:ext cx="3546475" cy="2647950"/>
          </a:xfrm>
          <a:prstGeom prst="rect">
            <a:avLst/>
          </a:prstGeom>
          <a:solidFill>
            <a:srgbClr val="F3F6F9"/>
          </a:solidFill>
          <a:ln w="153988">
            <a:solidFill>
              <a:srgbClr val="F3F6F9"/>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35857" name="Rectangle 17">
            <a:extLst>
              <a:ext uri="{FF2B5EF4-FFF2-40B4-BE49-F238E27FC236}">
                <a16:creationId xmlns:a16="http://schemas.microsoft.com/office/drawing/2014/main" id="{410BA8E6-E90B-9CE9-E036-2363B499773F}"/>
              </a:ext>
            </a:extLst>
          </p:cNvPr>
          <p:cNvSpPr>
            <a:spLocks noChangeArrowheads="1"/>
          </p:cNvSpPr>
          <p:nvPr/>
        </p:nvSpPr>
        <p:spPr bwMode="auto">
          <a:xfrm>
            <a:off x="6635751" y="2533650"/>
            <a:ext cx="3546475" cy="2647950"/>
          </a:xfrm>
          <a:prstGeom prst="rect">
            <a:avLst/>
          </a:prstGeom>
          <a:solidFill>
            <a:srgbClr val="F2F4F8"/>
          </a:solidFill>
          <a:ln w="139700">
            <a:solidFill>
              <a:srgbClr val="F2F4F8"/>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35858" name="Rectangle 18">
            <a:extLst>
              <a:ext uri="{FF2B5EF4-FFF2-40B4-BE49-F238E27FC236}">
                <a16:creationId xmlns:a16="http://schemas.microsoft.com/office/drawing/2014/main" id="{98AB8073-65A6-88FE-58D6-2F5A4F53905A}"/>
              </a:ext>
            </a:extLst>
          </p:cNvPr>
          <p:cNvSpPr>
            <a:spLocks noChangeArrowheads="1"/>
          </p:cNvSpPr>
          <p:nvPr/>
        </p:nvSpPr>
        <p:spPr bwMode="auto">
          <a:xfrm>
            <a:off x="6635751" y="2533650"/>
            <a:ext cx="3546475" cy="2647950"/>
          </a:xfrm>
          <a:prstGeom prst="rect">
            <a:avLst/>
          </a:prstGeom>
          <a:solidFill>
            <a:srgbClr val="F1F4F7"/>
          </a:solidFill>
          <a:ln w="125413">
            <a:solidFill>
              <a:srgbClr val="F1F4F7"/>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35859" name="Rectangle 19">
            <a:extLst>
              <a:ext uri="{FF2B5EF4-FFF2-40B4-BE49-F238E27FC236}">
                <a16:creationId xmlns:a16="http://schemas.microsoft.com/office/drawing/2014/main" id="{53B10692-87C3-5FC2-ECD9-B6F4469805F5}"/>
              </a:ext>
            </a:extLst>
          </p:cNvPr>
          <p:cNvSpPr>
            <a:spLocks noChangeArrowheads="1"/>
          </p:cNvSpPr>
          <p:nvPr/>
        </p:nvSpPr>
        <p:spPr bwMode="auto">
          <a:xfrm>
            <a:off x="6635751" y="2533650"/>
            <a:ext cx="3546475" cy="2647950"/>
          </a:xfrm>
          <a:prstGeom prst="rect">
            <a:avLst/>
          </a:prstGeom>
          <a:solidFill>
            <a:srgbClr val="F0F2F5"/>
          </a:solidFill>
          <a:ln w="112713">
            <a:solidFill>
              <a:srgbClr val="F0F2F5"/>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35860" name="Rectangle 20">
            <a:extLst>
              <a:ext uri="{FF2B5EF4-FFF2-40B4-BE49-F238E27FC236}">
                <a16:creationId xmlns:a16="http://schemas.microsoft.com/office/drawing/2014/main" id="{408D7FE9-CD1D-A1E4-D74B-EA5EDEB60C52}"/>
              </a:ext>
            </a:extLst>
          </p:cNvPr>
          <p:cNvSpPr>
            <a:spLocks noChangeArrowheads="1"/>
          </p:cNvSpPr>
          <p:nvPr/>
        </p:nvSpPr>
        <p:spPr bwMode="auto">
          <a:xfrm>
            <a:off x="6635751" y="2533650"/>
            <a:ext cx="3546475" cy="2647950"/>
          </a:xfrm>
          <a:prstGeom prst="rect">
            <a:avLst/>
          </a:prstGeom>
          <a:solidFill>
            <a:srgbClr val="EEF1F4"/>
          </a:solidFill>
          <a:ln w="98425">
            <a:solidFill>
              <a:srgbClr val="EEF1F4"/>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35861" name="Rectangle 21">
            <a:extLst>
              <a:ext uri="{FF2B5EF4-FFF2-40B4-BE49-F238E27FC236}">
                <a16:creationId xmlns:a16="http://schemas.microsoft.com/office/drawing/2014/main" id="{35071581-5535-A1DC-3164-8BC52289BEDE}"/>
              </a:ext>
            </a:extLst>
          </p:cNvPr>
          <p:cNvSpPr>
            <a:spLocks noChangeArrowheads="1"/>
          </p:cNvSpPr>
          <p:nvPr/>
        </p:nvSpPr>
        <p:spPr bwMode="auto">
          <a:xfrm>
            <a:off x="6635751" y="2533650"/>
            <a:ext cx="3546475" cy="2647950"/>
          </a:xfrm>
          <a:prstGeom prst="rect">
            <a:avLst/>
          </a:prstGeom>
          <a:solidFill>
            <a:srgbClr val="EDEFF3"/>
          </a:solidFill>
          <a:ln w="84138">
            <a:solidFill>
              <a:srgbClr val="EDEFF3"/>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35862" name="Rectangle 22">
            <a:extLst>
              <a:ext uri="{FF2B5EF4-FFF2-40B4-BE49-F238E27FC236}">
                <a16:creationId xmlns:a16="http://schemas.microsoft.com/office/drawing/2014/main" id="{4AF7E24F-25F8-2AF8-1A38-E10BD23F4420}"/>
              </a:ext>
            </a:extLst>
          </p:cNvPr>
          <p:cNvSpPr>
            <a:spLocks noChangeArrowheads="1"/>
          </p:cNvSpPr>
          <p:nvPr/>
        </p:nvSpPr>
        <p:spPr bwMode="auto">
          <a:xfrm>
            <a:off x="6635751" y="2533650"/>
            <a:ext cx="3546475" cy="2647950"/>
          </a:xfrm>
          <a:prstGeom prst="rect">
            <a:avLst/>
          </a:prstGeom>
          <a:solidFill>
            <a:srgbClr val="EBEEF2"/>
          </a:solidFill>
          <a:ln w="69850">
            <a:solidFill>
              <a:srgbClr val="EBEEF2"/>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35863" name="Rectangle 23">
            <a:extLst>
              <a:ext uri="{FF2B5EF4-FFF2-40B4-BE49-F238E27FC236}">
                <a16:creationId xmlns:a16="http://schemas.microsoft.com/office/drawing/2014/main" id="{FA032019-259E-8D9D-8230-1311B69DEE4E}"/>
              </a:ext>
            </a:extLst>
          </p:cNvPr>
          <p:cNvSpPr>
            <a:spLocks noChangeArrowheads="1"/>
          </p:cNvSpPr>
          <p:nvPr/>
        </p:nvSpPr>
        <p:spPr bwMode="auto">
          <a:xfrm>
            <a:off x="6635751" y="2533650"/>
            <a:ext cx="3546475" cy="2647950"/>
          </a:xfrm>
          <a:prstGeom prst="rect">
            <a:avLst/>
          </a:prstGeom>
          <a:solidFill>
            <a:srgbClr val="EAECF1"/>
          </a:solidFill>
          <a:ln w="55563">
            <a:solidFill>
              <a:srgbClr val="EAECF1"/>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35864" name="Rectangle 24">
            <a:extLst>
              <a:ext uri="{FF2B5EF4-FFF2-40B4-BE49-F238E27FC236}">
                <a16:creationId xmlns:a16="http://schemas.microsoft.com/office/drawing/2014/main" id="{276CA2BF-C188-CFFD-0AC5-FFD3049FD3B4}"/>
              </a:ext>
            </a:extLst>
          </p:cNvPr>
          <p:cNvSpPr>
            <a:spLocks noChangeArrowheads="1"/>
          </p:cNvSpPr>
          <p:nvPr/>
        </p:nvSpPr>
        <p:spPr bwMode="auto">
          <a:xfrm>
            <a:off x="6635751" y="2533650"/>
            <a:ext cx="3546475" cy="2647950"/>
          </a:xfrm>
          <a:prstGeom prst="rect">
            <a:avLst/>
          </a:prstGeom>
          <a:solidFill>
            <a:srgbClr val="E9EBF0"/>
          </a:solidFill>
          <a:ln w="41275">
            <a:solidFill>
              <a:srgbClr val="E9EBF0"/>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35865" name="Rectangle 25">
            <a:extLst>
              <a:ext uri="{FF2B5EF4-FFF2-40B4-BE49-F238E27FC236}">
                <a16:creationId xmlns:a16="http://schemas.microsoft.com/office/drawing/2014/main" id="{BD0A2151-F7CE-4F2E-E291-5AA5EC1417E5}"/>
              </a:ext>
            </a:extLst>
          </p:cNvPr>
          <p:cNvSpPr>
            <a:spLocks noChangeArrowheads="1"/>
          </p:cNvSpPr>
          <p:nvPr/>
        </p:nvSpPr>
        <p:spPr bwMode="auto">
          <a:xfrm>
            <a:off x="6635751" y="2533650"/>
            <a:ext cx="3546475" cy="2647950"/>
          </a:xfrm>
          <a:prstGeom prst="rect">
            <a:avLst/>
          </a:prstGeom>
          <a:solidFill>
            <a:srgbClr val="E7EAEF"/>
          </a:solidFill>
          <a:ln w="28575">
            <a:solidFill>
              <a:srgbClr val="E7EAEF"/>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35866" name="Rectangle 26">
            <a:extLst>
              <a:ext uri="{FF2B5EF4-FFF2-40B4-BE49-F238E27FC236}">
                <a16:creationId xmlns:a16="http://schemas.microsoft.com/office/drawing/2014/main" id="{654F7950-4F9D-FFA0-53B2-E47AEE477AB7}"/>
              </a:ext>
            </a:extLst>
          </p:cNvPr>
          <p:cNvSpPr>
            <a:spLocks noChangeArrowheads="1"/>
          </p:cNvSpPr>
          <p:nvPr/>
        </p:nvSpPr>
        <p:spPr bwMode="auto">
          <a:xfrm>
            <a:off x="6635751" y="2533650"/>
            <a:ext cx="3546475" cy="2647950"/>
          </a:xfrm>
          <a:prstGeom prst="rect">
            <a:avLst/>
          </a:prstGeom>
          <a:solidFill>
            <a:srgbClr val="E6E9EF"/>
          </a:solidFill>
          <a:ln w="14288">
            <a:solidFill>
              <a:srgbClr val="E6E9EF"/>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35867" name="Rectangle 27">
            <a:extLst>
              <a:ext uri="{FF2B5EF4-FFF2-40B4-BE49-F238E27FC236}">
                <a16:creationId xmlns:a16="http://schemas.microsoft.com/office/drawing/2014/main" id="{9F791279-FCD6-4BFE-1D8F-6A6C9DED4F4E}"/>
              </a:ext>
            </a:extLst>
          </p:cNvPr>
          <p:cNvSpPr>
            <a:spLocks noChangeArrowheads="1"/>
          </p:cNvSpPr>
          <p:nvPr/>
        </p:nvSpPr>
        <p:spPr bwMode="auto">
          <a:xfrm>
            <a:off x="2165350" y="2420938"/>
            <a:ext cx="3587750" cy="27035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dirty="0">
              <a:latin typeface="Times New Roman" panose="02020603050405020304" pitchFamily="18" charset="0"/>
              <a:ea typeface="ＭＳ Ｐゴシック" panose="020B0600070205080204" pitchFamily="34" charset="-128"/>
            </a:endParaRPr>
          </a:p>
        </p:txBody>
      </p:sp>
      <p:sp>
        <p:nvSpPr>
          <p:cNvPr id="35868" name="Rectangle 28">
            <a:extLst>
              <a:ext uri="{FF2B5EF4-FFF2-40B4-BE49-F238E27FC236}">
                <a16:creationId xmlns:a16="http://schemas.microsoft.com/office/drawing/2014/main" id="{4BEA2CEF-618C-75E8-3879-05FFD5E49C0C}"/>
              </a:ext>
            </a:extLst>
          </p:cNvPr>
          <p:cNvSpPr>
            <a:spLocks noChangeArrowheads="1"/>
          </p:cNvSpPr>
          <p:nvPr/>
        </p:nvSpPr>
        <p:spPr bwMode="auto">
          <a:xfrm>
            <a:off x="6580189" y="2420938"/>
            <a:ext cx="3589337" cy="27035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dirty="0">
              <a:latin typeface="Times New Roman" panose="02020603050405020304" pitchFamily="18" charset="0"/>
              <a:ea typeface="ＭＳ Ｐゴシック" panose="020B0600070205080204" pitchFamily="34" charset="-128"/>
            </a:endParaRPr>
          </a:p>
        </p:txBody>
      </p:sp>
      <p:sp>
        <p:nvSpPr>
          <p:cNvPr id="35869" name="Freeform 29">
            <a:extLst>
              <a:ext uri="{FF2B5EF4-FFF2-40B4-BE49-F238E27FC236}">
                <a16:creationId xmlns:a16="http://schemas.microsoft.com/office/drawing/2014/main" id="{8EF7E93A-41F5-5C02-DAD9-ACC9764BACEF}"/>
              </a:ext>
            </a:extLst>
          </p:cNvPr>
          <p:cNvSpPr>
            <a:spLocks/>
          </p:cNvSpPr>
          <p:nvPr/>
        </p:nvSpPr>
        <p:spPr bwMode="auto">
          <a:xfrm>
            <a:off x="6580189" y="2420938"/>
            <a:ext cx="3589337" cy="2703512"/>
          </a:xfrm>
          <a:custGeom>
            <a:avLst/>
            <a:gdLst>
              <a:gd name="T0" fmla="*/ 0 w 2261"/>
              <a:gd name="T1" fmla="*/ 0 h 1703"/>
              <a:gd name="T2" fmla="*/ 0 w 2261"/>
              <a:gd name="T3" fmla="*/ 2147483646 h 1703"/>
              <a:gd name="T4" fmla="*/ 2147483646 w 2261"/>
              <a:gd name="T5" fmla="*/ 2147483646 h 1703"/>
              <a:gd name="T6" fmla="*/ 0 60000 65536"/>
              <a:gd name="T7" fmla="*/ 0 60000 65536"/>
              <a:gd name="T8" fmla="*/ 0 60000 65536"/>
              <a:gd name="T9" fmla="*/ 0 w 2261"/>
              <a:gd name="T10" fmla="*/ 0 h 1703"/>
              <a:gd name="T11" fmla="*/ 2261 w 2261"/>
              <a:gd name="T12" fmla="*/ 1703 h 1703"/>
            </a:gdLst>
            <a:ahLst/>
            <a:cxnLst>
              <a:cxn ang="T6">
                <a:pos x="T0" y="T1"/>
              </a:cxn>
              <a:cxn ang="T7">
                <a:pos x="T2" y="T3"/>
              </a:cxn>
              <a:cxn ang="T8">
                <a:pos x="T4" y="T5"/>
              </a:cxn>
            </a:cxnLst>
            <a:rect l="T9" t="T10" r="T11" b="T12"/>
            <a:pathLst>
              <a:path w="2261" h="1703">
                <a:moveTo>
                  <a:pt x="0" y="0"/>
                </a:moveTo>
                <a:lnTo>
                  <a:pt x="0" y="1703"/>
                </a:lnTo>
                <a:lnTo>
                  <a:pt x="2261" y="1703"/>
                </a:lnTo>
              </a:path>
            </a:pathLst>
          </a:custGeom>
          <a:noFill/>
          <a:ln w="1428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5870" name="Freeform 30">
            <a:extLst>
              <a:ext uri="{FF2B5EF4-FFF2-40B4-BE49-F238E27FC236}">
                <a16:creationId xmlns:a16="http://schemas.microsoft.com/office/drawing/2014/main" id="{0884B10C-C53B-5BC1-85F4-6041BD5CC2F2}"/>
              </a:ext>
            </a:extLst>
          </p:cNvPr>
          <p:cNvSpPr>
            <a:spLocks/>
          </p:cNvSpPr>
          <p:nvPr/>
        </p:nvSpPr>
        <p:spPr bwMode="auto">
          <a:xfrm>
            <a:off x="2165350" y="2420938"/>
            <a:ext cx="3587750" cy="2703512"/>
          </a:xfrm>
          <a:custGeom>
            <a:avLst/>
            <a:gdLst>
              <a:gd name="T0" fmla="*/ 0 w 2260"/>
              <a:gd name="T1" fmla="*/ 0 h 1703"/>
              <a:gd name="T2" fmla="*/ 0 w 2260"/>
              <a:gd name="T3" fmla="*/ 2147483646 h 1703"/>
              <a:gd name="T4" fmla="*/ 2147483646 w 2260"/>
              <a:gd name="T5" fmla="*/ 2147483646 h 1703"/>
              <a:gd name="T6" fmla="*/ 0 60000 65536"/>
              <a:gd name="T7" fmla="*/ 0 60000 65536"/>
              <a:gd name="T8" fmla="*/ 0 60000 65536"/>
              <a:gd name="T9" fmla="*/ 0 w 2260"/>
              <a:gd name="T10" fmla="*/ 0 h 1703"/>
              <a:gd name="T11" fmla="*/ 2260 w 2260"/>
              <a:gd name="T12" fmla="*/ 1703 h 1703"/>
            </a:gdLst>
            <a:ahLst/>
            <a:cxnLst>
              <a:cxn ang="T6">
                <a:pos x="T0" y="T1"/>
              </a:cxn>
              <a:cxn ang="T7">
                <a:pos x="T2" y="T3"/>
              </a:cxn>
              <a:cxn ang="T8">
                <a:pos x="T4" y="T5"/>
              </a:cxn>
            </a:cxnLst>
            <a:rect l="T9" t="T10" r="T11" b="T12"/>
            <a:pathLst>
              <a:path w="2260" h="1703">
                <a:moveTo>
                  <a:pt x="0" y="0"/>
                </a:moveTo>
                <a:lnTo>
                  <a:pt x="0" y="1703"/>
                </a:lnTo>
                <a:lnTo>
                  <a:pt x="2260" y="1703"/>
                </a:lnTo>
              </a:path>
            </a:pathLst>
          </a:custGeom>
          <a:noFill/>
          <a:ln w="1428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5871" name="Rectangle 31">
            <a:extLst>
              <a:ext uri="{FF2B5EF4-FFF2-40B4-BE49-F238E27FC236}">
                <a16:creationId xmlns:a16="http://schemas.microsoft.com/office/drawing/2014/main" id="{48238664-3D2F-8D36-385F-C2C047219ABF}"/>
              </a:ext>
            </a:extLst>
          </p:cNvPr>
          <p:cNvSpPr>
            <a:spLocks noChangeArrowheads="1"/>
          </p:cNvSpPr>
          <p:nvPr/>
        </p:nvSpPr>
        <p:spPr bwMode="auto">
          <a:xfrm>
            <a:off x="4465638" y="5157788"/>
            <a:ext cx="1364156"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200" b="1">
                <a:solidFill>
                  <a:srgbClr val="000000"/>
                </a:solidFill>
                <a:latin typeface="Arial" panose="020B0604020202020204" pitchFamily="34" charset="0"/>
                <a:ea typeface="ＭＳ Ｐゴシック" panose="020B0600070205080204" pitchFamily="34" charset="-128"/>
              </a:rPr>
              <a:t>Quantity of Output</a:t>
            </a:r>
            <a:endParaRPr lang="en-US" altLang="en-US" sz="2400">
              <a:latin typeface="Times New Roman" panose="02020603050405020304" pitchFamily="18" charset="0"/>
              <a:ea typeface="ＭＳ Ｐゴシック" panose="020B0600070205080204" pitchFamily="34" charset="-128"/>
            </a:endParaRPr>
          </a:p>
        </p:txBody>
      </p:sp>
      <p:grpSp>
        <p:nvGrpSpPr>
          <p:cNvPr id="2" name="Group 32">
            <a:extLst>
              <a:ext uri="{FF2B5EF4-FFF2-40B4-BE49-F238E27FC236}">
                <a16:creationId xmlns:a16="http://schemas.microsoft.com/office/drawing/2014/main" id="{BE6F5195-B759-245B-61BD-0629048AC329}"/>
              </a:ext>
            </a:extLst>
          </p:cNvPr>
          <p:cNvGrpSpPr>
            <a:grpSpLocks/>
          </p:cNvGrpSpPr>
          <p:nvPr/>
        </p:nvGrpSpPr>
        <p:grpSpPr bwMode="auto">
          <a:xfrm>
            <a:off x="2165350" y="3738554"/>
            <a:ext cx="3505200" cy="184149"/>
            <a:chOff x="404" y="2355"/>
            <a:chExt cx="2208" cy="116"/>
          </a:xfrm>
        </p:grpSpPr>
        <p:sp>
          <p:nvSpPr>
            <p:cNvPr id="35889" name="Line 33">
              <a:extLst>
                <a:ext uri="{FF2B5EF4-FFF2-40B4-BE49-F238E27FC236}">
                  <a16:creationId xmlns:a16="http://schemas.microsoft.com/office/drawing/2014/main" id="{50C1F72A-28DD-C929-350F-3EA0B6398151}"/>
                </a:ext>
              </a:extLst>
            </p:cNvPr>
            <p:cNvSpPr>
              <a:spLocks noChangeShapeType="1"/>
            </p:cNvSpPr>
            <p:nvPr/>
          </p:nvSpPr>
          <p:spPr bwMode="auto">
            <a:xfrm>
              <a:off x="404" y="2403"/>
              <a:ext cx="1792" cy="1"/>
            </a:xfrm>
            <a:prstGeom prst="line">
              <a:avLst/>
            </a:prstGeom>
            <a:noFill/>
            <a:ln w="4127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5890" name="Rectangle 34">
              <a:extLst>
                <a:ext uri="{FF2B5EF4-FFF2-40B4-BE49-F238E27FC236}">
                  <a16:creationId xmlns:a16="http://schemas.microsoft.com/office/drawing/2014/main" id="{447770BD-77BD-3B1C-B77A-451B7219CA6A}"/>
                </a:ext>
              </a:extLst>
            </p:cNvPr>
            <p:cNvSpPr>
              <a:spLocks noChangeArrowheads="1"/>
            </p:cNvSpPr>
            <p:nvPr/>
          </p:nvSpPr>
          <p:spPr bwMode="auto">
            <a:xfrm>
              <a:off x="2247" y="2355"/>
              <a:ext cx="365"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200">
                  <a:solidFill>
                    <a:srgbClr val="000000"/>
                  </a:solidFill>
                  <a:latin typeface="Arial" panose="020B0604020202020204" pitchFamily="34" charset="0"/>
                  <a:ea typeface="ＭＳ Ｐゴシック" panose="020B0600070205080204" pitchFamily="34" charset="-128"/>
                </a:rPr>
                <a:t>Demand</a:t>
              </a:r>
              <a:endParaRPr lang="en-US" altLang="en-US" sz="2400">
                <a:latin typeface="Times New Roman" panose="02020603050405020304" pitchFamily="18" charset="0"/>
                <a:ea typeface="ＭＳ Ｐゴシック" panose="020B0600070205080204" pitchFamily="34" charset="-128"/>
              </a:endParaRPr>
            </a:p>
          </p:txBody>
        </p:sp>
      </p:grpSp>
      <p:sp>
        <p:nvSpPr>
          <p:cNvPr id="35873" name="Rectangle 35">
            <a:extLst>
              <a:ext uri="{FF2B5EF4-FFF2-40B4-BE49-F238E27FC236}">
                <a16:creationId xmlns:a16="http://schemas.microsoft.com/office/drawing/2014/main" id="{3AE8102B-E1BB-91FD-4525-C88763206301}"/>
              </a:ext>
            </a:extLst>
          </p:cNvPr>
          <p:cNvSpPr>
            <a:spLocks noChangeArrowheads="1"/>
          </p:cNvSpPr>
          <p:nvPr/>
        </p:nvSpPr>
        <p:spPr bwMode="auto">
          <a:xfrm>
            <a:off x="2586038" y="2057400"/>
            <a:ext cx="163006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200" b="1">
                <a:solidFill>
                  <a:srgbClr val="000000"/>
                </a:solidFill>
                <a:latin typeface="Arial" panose="020B0604020202020204" pitchFamily="34" charset="0"/>
                <a:ea typeface="ＭＳ Ｐゴシック" panose="020B0600070205080204" pitchFamily="34" charset="-128"/>
              </a:rPr>
              <a:t>(a) A Competitive Firm</a:t>
            </a:r>
            <a:endParaRPr lang="en-US" altLang="en-US" sz="2400">
              <a:latin typeface="Times New Roman" panose="02020603050405020304" pitchFamily="18" charset="0"/>
              <a:ea typeface="ＭＳ Ｐゴシック" panose="020B0600070205080204" pitchFamily="34" charset="-128"/>
            </a:endParaRPr>
          </a:p>
        </p:txBody>
      </p:sp>
      <p:sp>
        <p:nvSpPr>
          <p:cNvPr id="35874" name="Rectangle 36">
            <a:extLst>
              <a:ext uri="{FF2B5EF4-FFF2-40B4-BE49-F238E27FC236}">
                <a16:creationId xmlns:a16="http://schemas.microsoft.com/office/drawing/2014/main" id="{B0E204B4-B026-C263-8348-A6CD02B8F2F3}"/>
              </a:ext>
            </a:extLst>
          </p:cNvPr>
          <p:cNvSpPr>
            <a:spLocks noChangeArrowheads="1"/>
          </p:cNvSpPr>
          <p:nvPr/>
        </p:nvSpPr>
        <p:spPr bwMode="auto">
          <a:xfrm>
            <a:off x="4176713" y="2057400"/>
            <a:ext cx="4328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200" b="1">
                <a:solidFill>
                  <a:srgbClr val="000000"/>
                </a:solidFill>
                <a:latin typeface="Arial" panose="020B0604020202020204" pitchFamily="34" charset="0"/>
                <a:ea typeface="ＭＳ Ｐゴシック" panose="020B0600070205080204" pitchFamily="34" charset="-128"/>
              </a:rPr>
              <a:t>’</a:t>
            </a:r>
            <a:endParaRPr lang="en-US" altLang="en-US" sz="2400">
              <a:latin typeface="Times New Roman" panose="02020603050405020304" pitchFamily="18" charset="0"/>
              <a:ea typeface="ＭＳ Ｐゴシック" panose="020B0600070205080204" pitchFamily="34" charset="-128"/>
            </a:endParaRPr>
          </a:p>
        </p:txBody>
      </p:sp>
      <p:sp>
        <p:nvSpPr>
          <p:cNvPr id="35875" name="Rectangle 37">
            <a:extLst>
              <a:ext uri="{FF2B5EF4-FFF2-40B4-BE49-F238E27FC236}">
                <a16:creationId xmlns:a16="http://schemas.microsoft.com/office/drawing/2014/main" id="{43C35AB7-3FDC-3910-4FB5-C000D3D5B360}"/>
              </a:ext>
            </a:extLst>
          </p:cNvPr>
          <p:cNvSpPr>
            <a:spLocks noChangeArrowheads="1"/>
          </p:cNvSpPr>
          <p:nvPr/>
        </p:nvSpPr>
        <p:spPr bwMode="auto">
          <a:xfrm>
            <a:off x="4219575" y="2057400"/>
            <a:ext cx="1211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200" b="1">
                <a:solidFill>
                  <a:srgbClr val="000000"/>
                </a:solidFill>
                <a:latin typeface="Arial" panose="020B0604020202020204" pitchFamily="34" charset="0"/>
                <a:ea typeface="ＭＳ Ｐゴシック" panose="020B0600070205080204" pitchFamily="34" charset="-128"/>
              </a:rPr>
              <a:t>s Demand Curve</a:t>
            </a:r>
            <a:endParaRPr lang="en-US" altLang="en-US" sz="2400">
              <a:latin typeface="Times New Roman" panose="02020603050405020304" pitchFamily="18" charset="0"/>
              <a:ea typeface="ＭＳ Ｐゴシック" panose="020B0600070205080204" pitchFamily="34" charset="-128"/>
            </a:endParaRPr>
          </a:p>
        </p:txBody>
      </p:sp>
      <p:sp>
        <p:nvSpPr>
          <p:cNvPr id="35876" name="Rectangle 38">
            <a:extLst>
              <a:ext uri="{FF2B5EF4-FFF2-40B4-BE49-F238E27FC236}">
                <a16:creationId xmlns:a16="http://schemas.microsoft.com/office/drawing/2014/main" id="{EA146B1A-B1CF-381E-B807-DEB8963776FD}"/>
              </a:ext>
            </a:extLst>
          </p:cNvPr>
          <p:cNvSpPr>
            <a:spLocks noChangeArrowheads="1"/>
          </p:cNvSpPr>
          <p:nvPr/>
        </p:nvSpPr>
        <p:spPr bwMode="auto">
          <a:xfrm>
            <a:off x="7196139" y="2057400"/>
            <a:ext cx="120686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200" b="1">
                <a:solidFill>
                  <a:srgbClr val="000000"/>
                </a:solidFill>
                <a:latin typeface="Arial" panose="020B0604020202020204" pitchFamily="34" charset="0"/>
                <a:ea typeface="ＭＳ Ｐゴシック" panose="020B0600070205080204" pitchFamily="34" charset="-128"/>
              </a:rPr>
              <a:t>(b) A Monopolist</a:t>
            </a:r>
            <a:endParaRPr lang="en-US" altLang="en-US" sz="2400">
              <a:latin typeface="Times New Roman" panose="02020603050405020304" pitchFamily="18" charset="0"/>
              <a:ea typeface="ＭＳ Ｐゴシック" panose="020B0600070205080204" pitchFamily="34" charset="-128"/>
            </a:endParaRPr>
          </a:p>
        </p:txBody>
      </p:sp>
      <p:sp>
        <p:nvSpPr>
          <p:cNvPr id="35877" name="Rectangle 39">
            <a:extLst>
              <a:ext uri="{FF2B5EF4-FFF2-40B4-BE49-F238E27FC236}">
                <a16:creationId xmlns:a16="http://schemas.microsoft.com/office/drawing/2014/main" id="{2F810B96-272A-4309-CC30-AE888EF67023}"/>
              </a:ext>
            </a:extLst>
          </p:cNvPr>
          <p:cNvSpPr>
            <a:spLocks noChangeArrowheads="1"/>
          </p:cNvSpPr>
          <p:nvPr/>
        </p:nvSpPr>
        <p:spPr bwMode="auto">
          <a:xfrm>
            <a:off x="8372475" y="2057400"/>
            <a:ext cx="4328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200" b="1">
                <a:solidFill>
                  <a:srgbClr val="000000"/>
                </a:solidFill>
                <a:latin typeface="Arial" panose="020B0604020202020204" pitchFamily="34" charset="0"/>
                <a:ea typeface="ＭＳ Ｐゴシック" panose="020B0600070205080204" pitchFamily="34" charset="-128"/>
              </a:rPr>
              <a:t>’</a:t>
            </a:r>
            <a:endParaRPr lang="en-US" altLang="en-US" sz="2400">
              <a:latin typeface="Times New Roman" panose="02020603050405020304" pitchFamily="18" charset="0"/>
              <a:ea typeface="ＭＳ Ｐゴシック" panose="020B0600070205080204" pitchFamily="34" charset="-128"/>
            </a:endParaRPr>
          </a:p>
        </p:txBody>
      </p:sp>
      <p:sp>
        <p:nvSpPr>
          <p:cNvPr id="35878" name="Rectangle 40">
            <a:extLst>
              <a:ext uri="{FF2B5EF4-FFF2-40B4-BE49-F238E27FC236}">
                <a16:creationId xmlns:a16="http://schemas.microsoft.com/office/drawing/2014/main" id="{2519DC4C-855E-3BDE-50A1-24C6759C7FD7}"/>
              </a:ext>
            </a:extLst>
          </p:cNvPr>
          <p:cNvSpPr>
            <a:spLocks noChangeArrowheads="1"/>
          </p:cNvSpPr>
          <p:nvPr/>
        </p:nvSpPr>
        <p:spPr bwMode="auto">
          <a:xfrm>
            <a:off x="8415338" y="2057400"/>
            <a:ext cx="1211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200" b="1">
                <a:solidFill>
                  <a:srgbClr val="000000"/>
                </a:solidFill>
                <a:latin typeface="Arial" panose="020B0604020202020204" pitchFamily="34" charset="0"/>
                <a:ea typeface="ＭＳ Ｐゴシック" panose="020B0600070205080204" pitchFamily="34" charset="-128"/>
              </a:rPr>
              <a:t>s Demand Curve</a:t>
            </a:r>
            <a:endParaRPr lang="en-US" altLang="en-US" sz="2400">
              <a:latin typeface="Times New Roman" panose="02020603050405020304" pitchFamily="18" charset="0"/>
              <a:ea typeface="ＭＳ Ｐゴシック" panose="020B0600070205080204" pitchFamily="34" charset="-128"/>
            </a:endParaRPr>
          </a:p>
        </p:txBody>
      </p:sp>
      <p:sp>
        <p:nvSpPr>
          <p:cNvPr id="35879" name="Rectangle 41">
            <a:extLst>
              <a:ext uri="{FF2B5EF4-FFF2-40B4-BE49-F238E27FC236}">
                <a16:creationId xmlns:a16="http://schemas.microsoft.com/office/drawing/2014/main" id="{9D037F8C-06CB-943F-75EF-E69E1E9F136D}"/>
              </a:ext>
            </a:extLst>
          </p:cNvPr>
          <p:cNvSpPr>
            <a:spLocks noChangeArrowheads="1"/>
          </p:cNvSpPr>
          <p:nvPr/>
        </p:nvSpPr>
        <p:spPr bwMode="auto">
          <a:xfrm>
            <a:off x="2052638" y="5162550"/>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200">
                <a:solidFill>
                  <a:srgbClr val="000000"/>
                </a:solidFill>
                <a:latin typeface="Arial" panose="020B0604020202020204" pitchFamily="34" charset="0"/>
                <a:ea typeface="ＭＳ Ｐゴシック" panose="020B0600070205080204" pitchFamily="34" charset="-128"/>
              </a:rPr>
              <a:t>0</a:t>
            </a:r>
            <a:endParaRPr lang="en-US" altLang="en-US" sz="2400">
              <a:latin typeface="Times New Roman" panose="02020603050405020304" pitchFamily="18" charset="0"/>
              <a:ea typeface="ＭＳ Ｐゴシック" panose="020B0600070205080204" pitchFamily="34" charset="-128"/>
            </a:endParaRPr>
          </a:p>
        </p:txBody>
      </p:sp>
      <p:sp>
        <p:nvSpPr>
          <p:cNvPr id="35880" name="Rectangle 42">
            <a:extLst>
              <a:ext uri="{FF2B5EF4-FFF2-40B4-BE49-F238E27FC236}">
                <a16:creationId xmlns:a16="http://schemas.microsoft.com/office/drawing/2014/main" id="{404DE89E-18F9-B27A-68E2-2DE01A994438}"/>
              </a:ext>
            </a:extLst>
          </p:cNvPr>
          <p:cNvSpPr>
            <a:spLocks noChangeArrowheads="1"/>
          </p:cNvSpPr>
          <p:nvPr/>
        </p:nvSpPr>
        <p:spPr bwMode="auto">
          <a:xfrm>
            <a:off x="1773239" y="2398713"/>
            <a:ext cx="3751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200" b="1">
                <a:solidFill>
                  <a:srgbClr val="000000"/>
                </a:solidFill>
                <a:latin typeface="Arial" panose="020B0604020202020204" pitchFamily="34" charset="0"/>
                <a:ea typeface="ＭＳ Ｐゴシック" panose="020B0600070205080204" pitchFamily="34" charset="-128"/>
              </a:rPr>
              <a:t>Price</a:t>
            </a:r>
            <a:endParaRPr lang="en-US" altLang="en-US" sz="2400">
              <a:latin typeface="Times New Roman" panose="02020603050405020304" pitchFamily="18" charset="0"/>
              <a:ea typeface="ＭＳ Ｐゴシック" panose="020B0600070205080204" pitchFamily="34" charset="-128"/>
            </a:endParaRPr>
          </a:p>
        </p:txBody>
      </p:sp>
      <p:sp>
        <p:nvSpPr>
          <p:cNvPr id="35881" name="Rectangle 43">
            <a:extLst>
              <a:ext uri="{FF2B5EF4-FFF2-40B4-BE49-F238E27FC236}">
                <a16:creationId xmlns:a16="http://schemas.microsoft.com/office/drawing/2014/main" id="{28D70E29-069A-AA71-E3D1-125A1F7E594D}"/>
              </a:ext>
            </a:extLst>
          </p:cNvPr>
          <p:cNvSpPr>
            <a:spLocks noChangeArrowheads="1"/>
          </p:cNvSpPr>
          <p:nvPr/>
        </p:nvSpPr>
        <p:spPr bwMode="auto">
          <a:xfrm>
            <a:off x="8877300" y="5157788"/>
            <a:ext cx="1364156"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200" b="1">
                <a:solidFill>
                  <a:srgbClr val="000000"/>
                </a:solidFill>
                <a:latin typeface="Arial" panose="020B0604020202020204" pitchFamily="34" charset="0"/>
                <a:ea typeface="ＭＳ Ｐゴシック" panose="020B0600070205080204" pitchFamily="34" charset="-128"/>
              </a:rPr>
              <a:t>Quantity of Output</a:t>
            </a:r>
            <a:endParaRPr lang="en-US" altLang="en-US" sz="2400">
              <a:latin typeface="Times New Roman" panose="02020603050405020304" pitchFamily="18" charset="0"/>
              <a:ea typeface="ＭＳ Ｐゴシック" panose="020B0600070205080204" pitchFamily="34" charset="-128"/>
            </a:endParaRPr>
          </a:p>
        </p:txBody>
      </p:sp>
      <p:sp>
        <p:nvSpPr>
          <p:cNvPr id="35882" name="Rectangle 44">
            <a:extLst>
              <a:ext uri="{FF2B5EF4-FFF2-40B4-BE49-F238E27FC236}">
                <a16:creationId xmlns:a16="http://schemas.microsoft.com/office/drawing/2014/main" id="{A3E628B4-9DFF-94E3-AF14-FD65B57BABB7}"/>
              </a:ext>
            </a:extLst>
          </p:cNvPr>
          <p:cNvSpPr>
            <a:spLocks noChangeArrowheads="1"/>
          </p:cNvSpPr>
          <p:nvPr/>
        </p:nvSpPr>
        <p:spPr bwMode="auto">
          <a:xfrm>
            <a:off x="6464300" y="5162550"/>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200">
                <a:solidFill>
                  <a:srgbClr val="000000"/>
                </a:solidFill>
                <a:latin typeface="Arial" panose="020B0604020202020204" pitchFamily="34" charset="0"/>
                <a:ea typeface="ＭＳ Ｐゴシック" panose="020B0600070205080204" pitchFamily="34" charset="-128"/>
              </a:rPr>
              <a:t>0</a:t>
            </a:r>
            <a:endParaRPr lang="en-US" altLang="en-US" sz="2400">
              <a:latin typeface="Times New Roman" panose="02020603050405020304" pitchFamily="18" charset="0"/>
              <a:ea typeface="ＭＳ Ｐゴシック" panose="020B0600070205080204" pitchFamily="34" charset="-128"/>
            </a:endParaRPr>
          </a:p>
        </p:txBody>
      </p:sp>
      <p:sp>
        <p:nvSpPr>
          <p:cNvPr id="35883" name="Rectangle 45">
            <a:extLst>
              <a:ext uri="{FF2B5EF4-FFF2-40B4-BE49-F238E27FC236}">
                <a16:creationId xmlns:a16="http://schemas.microsoft.com/office/drawing/2014/main" id="{873F2FED-478B-7FEC-5552-0117E42A3485}"/>
              </a:ext>
            </a:extLst>
          </p:cNvPr>
          <p:cNvSpPr>
            <a:spLocks noChangeArrowheads="1"/>
          </p:cNvSpPr>
          <p:nvPr/>
        </p:nvSpPr>
        <p:spPr bwMode="auto">
          <a:xfrm>
            <a:off x="6178551" y="2398713"/>
            <a:ext cx="3751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200" b="1">
                <a:solidFill>
                  <a:srgbClr val="000000"/>
                </a:solidFill>
                <a:latin typeface="Arial" panose="020B0604020202020204" pitchFamily="34" charset="0"/>
                <a:ea typeface="ＭＳ Ｐゴシック" panose="020B0600070205080204" pitchFamily="34" charset="-128"/>
              </a:rPr>
              <a:t>Price</a:t>
            </a:r>
            <a:endParaRPr lang="en-US" altLang="en-US" sz="2400">
              <a:latin typeface="Times New Roman" panose="02020603050405020304" pitchFamily="18" charset="0"/>
              <a:ea typeface="ＭＳ Ｐゴシック" panose="020B0600070205080204" pitchFamily="34" charset="-128"/>
            </a:endParaRPr>
          </a:p>
        </p:txBody>
      </p:sp>
      <p:grpSp>
        <p:nvGrpSpPr>
          <p:cNvPr id="3" name="Group 46">
            <a:extLst>
              <a:ext uri="{FF2B5EF4-FFF2-40B4-BE49-F238E27FC236}">
                <a16:creationId xmlns:a16="http://schemas.microsoft.com/office/drawing/2014/main" id="{2A55284B-1310-1F67-4C18-D7C459337657}"/>
              </a:ext>
            </a:extLst>
          </p:cNvPr>
          <p:cNvGrpSpPr>
            <a:grpSpLocks/>
          </p:cNvGrpSpPr>
          <p:nvPr/>
        </p:nvGrpSpPr>
        <p:grpSpPr bwMode="auto">
          <a:xfrm>
            <a:off x="6707189" y="2900363"/>
            <a:ext cx="3081337" cy="1854199"/>
            <a:chOff x="3265" y="1827"/>
            <a:chExt cx="1941" cy="1168"/>
          </a:xfrm>
        </p:grpSpPr>
        <p:sp>
          <p:nvSpPr>
            <p:cNvPr id="35887" name="Line 47">
              <a:extLst>
                <a:ext uri="{FF2B5EF4-FFF2-40B4-BE49-F238E27FC236}">
                  <a16:creationId xmlns:a16="http://schemas.microsoft.com/office/drawing/2014/main" id="{77F3E196-D004-0BB7-CD69-AAA163100B06}"/>
                </a:ext>
              </a:extLst>
            </p:cNvPr>
            <p:cNvSpPr>
              <a:spLocks noChangeShapeType="1"/>
            </p:cNvSpPr>
            <p:nvPr/>
          </p:nvSpPr>
          <p:spPr bwMode="auto">
            <a:xfrm>
              <a:off x="3265" y="1827"/>
              <a:ext cx="1518" cy="1117"/>
            </a:xfrm>
            <a:prstGeom prst="line">
              <a:avLst/>
            </a:prstGeom>
            <a:noFill/>
            <a:ln w="4127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5888" name="Rectangle 48">
              <a:extLst>
                <a:ext uri="{FF2B5EF4-FFF2-40B4-BE49-F238E27FC236}">
                  <a16:creationId xmlns:a16="http://schemas.microsoft.com/office/drawing/2014/main" id="{33348833-B1BA-C9B0-D5CD-CDC5FB2D6DC3}"/>
                </a:ext>
              </a:extLst>
            </p:cNvPr>
            <p:cNvSpPr>
              <a:spLocks noChangeArrowheads="1"/>
            </p:cNvSpPr>
            <p:nvPr/>
          </p:nvSpPr>
          <p:spPr bwMode="auto">
            <a:xfrm>
              <a:off x="4841" y="2879"/>
              <a:ext cx="365"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200">
                  <a:solidFill>
                    <a:srgbClr val="000000"/>
                  </a:solidFill>
                  <a:latin typeface="Arial" panose="020B0604020202020204" pitchFamily="34" charset="0"/>
                  <a:ea typeface="ＭＳ Ｐゴシック" panose="020B0600070205080204" pitchFamily="34" charset="-128"/>
                </a:rPr>
                <a:t>Demand</a:t>
              </a:r>
              <a:endParaRPr lang="en-US" altLang="en-US" sz="2400">
                <a:latin typeface="Times New Roman" panose="02020603050405020304" pitchFamily="18" charset="0"/>
                <a:ea typeface="ＭＳ Ｐゴシック" panose="020B0600070205080204" pitchFamily="34" charset="-128"/>
              </a:endParaRPr>
            </a:p>
          </p:txBody>
        </p:sp>
      </p:grpSp>
      <p:sp>
        <p:nvSpPr>
          <p:cNvPr id="47" name="Rectangle 2">
            <a:extLst>
              <a:ext uri="{FF2B5EF4-FFF2-40B4-BE49-F238E27FC236}">
                <a16:creationId xmlns:a16="http://schemas.microsoft.com/office/drawing/2014/main" id="{E6284047-9A75-D3D1-A0DB-2D35CAB1253F}"/>
              </a:ext>
            </a:extLst>
          </p:cNvPr>
          <p:cNvSpPr txBox="1">
            <a:spLocks noChangeArrowheads="1"/>
          </p:cNvSpPr>
          <p:nvPr/>
        </p:nvSpPr>
        <p:spPr>
          <a:xfrm>
            <a:off x="1981200" y="196851"/>
            <a:ext cx="7807326" cy="1087436"/>
          </a:xfrm>
          <a:prstGeom prst="rect">
            <a:avLst/>
          </a:prstGeom>
        </p:spPr>
        <p:txBody>
          <a:bodyPr anchor="b">
            <a:normAutofit fontScale="92500"/>
          </a:bodyPr>
          <a:lstStyle>
            <a:lvl1pPr algn="l" rtl="0" fontAlgn="base">
              <a:lnSpc>
                <a:spcPct val="85000"/>
              </a:lnSpc>
              <a:spcBef>
                <a:spcPct val="0"/>
              </a:spcBef>
              <a:spcAft>
                <a:spcPct val="0"/>
              </a:spcAft>
              <a:defRPr sz="4000" kern="1200" spc="-50">
                <a:solidFill>
                  <a:schemeClr val="accent2"/>
                </a:solidFill>
                <a:latin typeface="+mj-lt"/>
                <a:ea typeface="+mj-ea"/>
                <a:cs typeface="+mj-cs"/>
              </a:defRPr>
            </a:lvl1pPr>
            <a:lvl2pPr algn="l" rtl="0" fontAlgn="base">
              <a:lnSpc>
                <a:spcPct val="85000"/>
              </a:lnSpc>
              <a:spcBef>
                <a:spcPct val="0"/>
              </a:spcBef>
              <a:spcAft>
                <a:spcPct val="0"/>
              </a:spcAft>
              <a:defRPr sz="4000">
                <a:solidFill>
                  <a:schemeClr val="accent2"/>
                </a:solidFill>
                <a:latin typeface="Calibri Light" panose="020F0302020204030204" pitchFamily="34" charset="0"/>
              </a:defRPr>
            </a:lvl2pPr>
            <a:lvl3pPr algn="l" rtl="0" fontAlgn="base">
              <a:lnSpc>
                <a:spcPct val="85000"/>
              </a:lnSpc>
              <a:spcBef>
                <a:spcPct val="0"/>
              </a:spcBef>
              <a:spcAft>
                <a:spcPct val="0"/>
              </a:spcAft>
              <a:defRPr sz="4000">
                <a:solidFill>
                  <a:schemeClr val="accent2"/>
                </a:solidFill>
                <a:latin typeface="Calibri Light" panose="020F0302020204030204" pitchFamily="34" charset="0"/>
              </a:defRPr>
            </a:lvl3pPr>
            <a:lvl4pPr algn="l" rtl="0" fontAlgn="base">
              <a:lnSpc>
                <a:spcPct val="85000"/>
              </a:lnSpc>
              <a:spcBef>
                <a:spcPct val="0"/>
              </a:spcBef>
              <a:spcAft>
                <a:spcPct val="0"/>
              </a:spcAft>
              <a:defRPr sz="4000">
                <a:solidFill>
                  <a:schemeClr val="accent2"/>
                </a:solidFill>
                <a:latin typeface="Calibri Light" panose="020F0302020204030204" pitchFamily="34" charset="0"/>
              </a:defRPr>
            </a:lvl4pPr>
            <a:lvl5pPr algn="l" rtl="0" fontAlgn="base">
              <a:lnSpc>
                <a:spcPct val="85000"/>
              </a:lnSpc>
              <a:spcBef>
                <a:spcPct val="0"/>
              </a:spcBef>
              <a:spcAft>
                <a:spcPct val="0"/>
              </a:spcAft>
              <a:defRPr sz="4000">
                <a:solidFill>
                  <a:schemeClr val="accent2"/>
                </a:solidFill>
                <a:latin typeface="Calibri Light" panose="020F0302020204030204" pitchFamily="34" charset="0"/>
              </a:defRPr>
            </a:lvl5pPr>
            <a:lvl6pPr marL="457200" algn="l" rtl="0" fontAlgn="base">
              <a:lnSpc>
                <a:spcPct val="85000"/>
              </a:lnSpc>
              <a:spcBef>
                <a:spcPct val="0"/>
              </a:spcBef>
              <a:spcAft>
                <a:spcPct val="0"/>
              </a:spcAft>
              <a:defRPr sz="4000">
                <a:solidFill>
                  <a:schemeClr val="accent2"/>
                </a:solidFill>
                <a:latin typeface="Calibri Light" panose="020F0302020204030204" pitchFamily="34" charset="0"/>
              </a:defRPr>
            </a:lvl6pPr>
            <a:lvl7pPr marL="914400" algn="l" rtl="0" fontAlgn="base">
              <a:lnSpc>
                <a:spcPct val="85000"/>
              </a:lnSpc>
              <a:spcBef>
                <a:spcPct val="0"/>
              </a:spcBef>
              <a:spcAft>
                <a:spcPct val="0"/>
              </a:spcAft>
              <a:defRPr sz="4000">
                <a:solidFill>
                  <a:schemeClr val="accent2"/>
                </a:solidFill>
                <a:latin typeface="Calibri Light" panose="020F0302020204030204" pitchFamily="34" charset="0"/>
              </a:defRPr>
            </a:lvl7pPr>
            <a:lvl8pPr marL="1371600" algn="l" rtl="0" fontAlgn="base">
              <a:lnSpc>
                <a:spcPct val="85000"/>
              </a:lnSpc>
              <a:spcBef>
                <a:spcPct val="0"/>
              </a:spcBef>
              <a:spcAft>
                <a:spcPct val="0"/>
              </a:spcAft>
              <a:defRPr sz="4000">
                <a:solidFill>
                  <a:schemeClr val="accent2"/>
                </a:solidFill>
                <a:latin typeface="Calibri Light" panose="020F0302020204030204" pitchFamily="34" charset="0"/>
              </a:defRPr>
            </a:lvl8pPr>
            <a:lvl9pPr marL="1828800" algn="l" rtl="0" fontAlgn="base">
              <a:lnSpc>
                <a:spcPct val="85000"/>
              </a:lnSpc>
              <a:spcBef>
                <a:spcPct val="0"/>
              </a:spcBef>
              <a:spcAft>
                <a:spcPct val="0"/>
              </a:spcAft>
              <a:defRPr sz="4000">
                <a:solidFill>
                  <a:schemeClr val="accent2"/>
                </a:solidFill>
                <a:latin typeface="Calibri Light" panose="020F0302020204030204" pitchFamily="34" charset="0"/>
              </a:defRPr>
            </a:lvl9pPr>
          </a:lstStyle>
          <a:p>
            <a:pPr algn="ctr" fontAlgn="auto">
              <a:spcAft>
                <a:spcPts val="0"/>
              </a:spcAft>
              <a:defRPr/>
            </a:pPr>
            <a:r>
              <a:rPr lang="en-US" altLang="en-US" sz="3600" dirty="0">
                <a:solidFill>
                  <a:srgbClr val="555997"/>
                </a:solidFill>
                <a:ea typeface="ＭＳ Ｐゴシック" panose="020B0600070205080204" pitchFamily="34" charset="-128"/>
              </a:rPr>
              <a:t>Monopoly Versus Competition: the key difference is that a monopoly can choose price</a:t>
            </a:r>
            <a:endParaRPr lang="en-US" altLang="en-US" sz="3600" dirty="0">
              <a:solidFill>
                <a:srgbClr val="555997"/>
              </a:solidFill>
              <a:latin typeface="Tahoma" panose="020B0604030504040204" pitchFamily="34" charset="0"/>
              <a:ea typeface="ＭＳ Ｐゴシック" panose="020B0600070205080204" pitchFamily="34" charset="-128"/>
            </a:endParaRPr>
          </a:p>
        </p:txBody>
      </p:sp>
      <p:sp>
        <p:nvSpPr>
          <p:cNvPr id="48" name="Footer Placeholder 1">
            <a:extLst>
              <a:ext uri="{FF2B5EF4-FFF2-40B4-BE49-F238E27FC236}">
                <a16:creationId xmlns:a16="http://schemas.microsoft.com/office/drawing/2014/main" id="{C6B3635A-C8C9-2BDA-FEDE-C5CD073075D9}"/>
              </a:ext>
            </a:extLst>
          </p:cNvPr>
          <p:cNvSpPr>
            <a:spLocks noGrp="1"/>
          </p:cNvSpPr>
          <p:nvPr>
            <p:ph type="ftr" sz="quarter" idx="11"/>
          </p:nvPr>
        </p:nvSpPr>
        <p:spPr/>
        <p:txBody>
          <a:bodyPr/>
          <a:lstStyle/>
          <a:p>
            <a:pPr>
              <a:defRPr/>
            </a:pPr>
            <a:r>
              <a:rPr lang="en-GB">
                <a:solidFill>
                  <a:schemeClr val="bg1"/>
                </a:solidFill>
              </a:rPr>
              <a:t>For use with Mankiw and Taylor, Economics 6</a:t>
            </a:r>
            <a:r>
              <a:rPr lang="en-GB" baseline="30000">
                <a:solidFill>
                  <a:schemeClr val="bg1"/>
                </a:solidFill>
              </a:rPr>
              <a:t>th</a:t>
            </a:r>
            <a:r>
              <a:rPr lang="en-GB">
                <a:solidFill>
                  <a:schemeClr val="bg1"/>
                </a:solidFill>
              </a:rPr>
              <a:t> edition </a:t>
            </a:r>
            <a:r>
              <a:rPr lang="en-GB">
                <a:solidFill>
                  <a:schemeClr val="bg1"/>
                </a:solidFill>
                <a:latin typeface="Calibri Light" panose="020F0302020204030204" pitchFamily="34" charset="0"/>
                <a:ea typeface="Calibri" panose="020F0502020204030204" pitchFamily="34" charset="0"/>
                <a:cs typeface="Calibri Light" panose="020F0302020204030204" pitchFamily="34" charset="0"/>
              </a:rPr>
              <a:t>9781473786981</a:t>
            </a:r>
            <a:r>
              <a:rPr lang="en-GB">
                <a:solidFill>
                  <a:schemeClr val="bg1"/>
                </a:solidFill>
              </a:rPr>
              <a:t> © Cengage EMEA 2023</a:t>
            </a:r>
          </a:p>
          <a:p>
            <a:pPr>
              <a:defRPr/>
            </a:pPr>
            <a:endParaRPr lang="en-US">
              <a:solidFill>
                <a:schemeClr val="tx1"/>
              </a:solidFill>
            </a:endParaRPr>
          </a:p>
        </p:txBody>
      </p:sp>
      <p:sp>
        <p:nvSpPr>
          <p:cNvPr id="4" name="TextBox 3">
            <a:extLst>
              <a:ext uri="{FF2B5EF4-FFF2-40B4-BE49-F238E27FC236}">
                <a16:creationId xmlns:a16="http://schemas.microsoft.com/office/drawing/2014/main" id="{4BCE12B3-C6E6-AF5C-41F5-6932F7F6A61D}"/>
              </a:ext>
            </a:extLst>
          </p:cNvPr>
          <p:cNvSpPr txBox="1"/>
          <p:nvPr/>
        </p:nvSpPr>
        <p:spPr>
          <a:xfrm>
            <a:off x="10374041" y="2583379"/>
            <a:ext cx="1524195" cy="1631216"/>
          </a:xfrm>
          <a:prstGeom prst="rect">
            <a:avLst/>
          </a:prstGeom>
          <a:noFill/>
        </p:spPr>
        <p:txBody>
          <a:bodyPr wrap="square" rtlCol="0">
            <a:spAutoFit/>
          </a:bodyPr>
          <a:lstStyle/>
          <a:p>
            <a:r>
              <a:rPr lang="en-US" sz="2000" dirty="0">
                <a:solidFill>
                  <a:srgbClr val="FF5E1E"/>
                </a:solidFill>
              </a:rPr>
              <a:t>Faces entire market alone, hence D curve slopes ↓</a:t>
            </a:r>
          </a:p>
        </p:txBody>
      </p:sp>
      <p:sp>
        <p:nvSpPr>
          <p:cNvPr id="5" name="TextBox 4">
            <a:extLst>
              <a:ext uri="{FF2B5EF4-FFF2-40B4-BE49-F238E27FC236}">
                <a16:creationId xmlns:a16="http://schemas.microsoft.com/office/drawing/2014/main" id="{8F86A501-0416-8B19-214B-ADA9CBA0071F}"/>
              </a:ext>
            </a:extLst>
          </p:cNvPr>
          <p:cNvSpPr txBox="1"/>
          <p:nvPr/>
        </p:nvSpPr>
        <p:spPr>
          <a:xfrm>
            <a:off x="293764" y="2676627"/>
            <a:ext cx="1501698" cy="1631216"/>
          </a:xfrm>
          <a:prstGeom prst="rect">
            <a:avLst/>
          </a:prstGeom>
          <a:noFill/>
        </p:spPr>
        <p:txBody>
          <a:bodyPr wrap="square" rtlCol="0">
            <a:spAutoFit/>
          </a:bodyPr>
          <a:lstStyle/>
          <a:p>
            <a:r>
              <a:rPr lang="en-US" sz="2000" dirty="0">
                <a:solidFill>
                  <a:srgbClr val="F50086"/>
                </a:solidFill>
              </a:rPr>
              <a:t>One of many sellers, selling at prevailing 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trips(downRight)">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B1A1A-4934-3657-6EF4-F391E6BB9EAD}"/>
              </a:ext>
            </a:extLst>
          </p:cNvPr>
          <p:cNvSpPr>
            <a:spLocks noGrp="1"/>
          </p:cNvSpPr>
          <p:nvPr>
            <p:ph type="title"/>
          </p:nvPr>
        </p:nvSpPr>
        <p:spPr/>
        <p:txBody>
          <a:bodyPr/>
          <a:lstStyle/>
          <a:p>
            <a:r>
              <a:rPr lang="en-US" dirty="0">
                <a:solidFill>
                  <a:schemeClr val="tx2">
                    <a:lumMod val="60000"/>
                    <a:lumOff val="40000"/>
                  </a:schemeClr>
                </a:solidFill>
              </a:rPr>
              <a:t>Another:</a:t>
            </a:r>
          </a:p>
        </p:txBody>
      </p:sp>
      <p:sp>
        <p:nvSpPr>
          <p:cNvPr id="3" name="Content Placeholder 2">
            <a:extLst>
              <a:ext uri="{FF2B5EF4-FFF2-40B4-BE49-F238E27FC236}">
                <a16:creationId xmlns:a16="http://schemas.microsoft.com/office/drawing/2014/main" id="{F5347CBD-256D-4E31-2CAB-D8B06A86D8DB}"/>
              </a:ext>
            </a:extLst>
          </p:cNvPr>
          <p:cNvSpPr>
            <a:spLocks noGrp="1"/>
          </p:cNvSpPr>
          <p:nvPr>
            <p:ph idx="1"/>
          </p:nvPr>
        </p:nvSpPr>
        <p:spPr/>
        <p:txBody>
          <a:bodyPr>
            <a:normAutofit/>
          </a:bodyPr>
          <a:lstStyle/>
          <a:p>
            <a:r>
              <a:rPr lang="en-US" sz="3200" dirty="0"/>
              <a:t>A firm (the </a:t>
            </a:r>
            <a:r>
              <a:rPr lang="en-US" sz="3600" dirty="0"/>
              <a:t>principal</a:t>
            </a:r>
            <a:r>
              <a:rPr lang="en-US" sz="3200" dirty="0"/>
              <a:t>) wants its employees to devote high effort to the job</a:t>
            </a:r>
          </a:p>
          <a:p>
            <a:r>
              <a:rPr lang="en-US" sz="3200" dirty="0"/>
              <a:t>The employees (the agents) have their own motivation, utility maximization; they supply a range of effort</a:t>
            </a:r>
          </a:p>
          <a:p>
            <a:r>
              <a:rPr lang="en-US" sz="3200" dirty="0"/>
              <a:t>The firm can’t easily tell which employees are putting in max effort and which are not</a:t>
            </a:r>
          </a:p>
          <a:p>
            <a:r>
              <a:rPr lang="en-US" sz="3200" dirty="0"/>
              <a:t>Low effort workers exhibit moral hazard</a:t>
            </a:r>
          </a:p>
          <a:p>
            <a:r>
              <a:rPr lang="en-US" sz="3200" dirty="0"/>
              <a:t>Firm could lose money, exit</a:t>
            </a:r>
          </a:p>
          <a:p>
            <a:pPr marL="0" indent="0">
              <a:buNone/>
            </a:pPr>
            <a:endParaRPr lang="en-US" sz="3200" dirty="0"/>
          </a:p>
          <a:p>
            <a:endParaRPr lang="en-US" sz="3200" dirty="0"/>
          </a:p>
        </p:txBody>
      </p:sp>
    </p:spTree>
    <p:extLst>
      <p:ext uri="{BB962C8B-B14F-4D97-AF65-F5344CB8AC3E}">
        <p14:creationId xmlns:p14="http://schemas.microsoft.com/office/powerpoint/2010/main" val="22149503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23B3A-324E-D505-FF92-36FE6BDB0B00}"/>
              </a:ext>
            </a:extLst>
          </p:cNvPr>
          <p:cNvSpPr>
            <a:spLocks noGrp="1"/>
          </p:cNvSpPr>
          <p:nvPr>
            <p:ph type="title"/>
          </p:nvPr>
        </p:nvSpPr>
        <p:spPr/>
        <p:txBody>
          <a:bodyPr/>
          <a:lstStyle/>
          <a:p>
            <a:r>
              <a:rPr lang="en-US" dirty="0">
                <a:solidFill>
                  <a:srgbClr val="F50086"/>
                </a:solidFill>
              </a:rPr>
              <a:t>How to solve moral hazard?</a:t>
            </a:r>
          </a:p>
        </p:txBody>
      </p:sp>
      <p:sp>
        <p:nvSpPr>
          <p:cNvPr id="3" name="Content Placeholder 2">
            <a:extLst>
              <a:ext uri="{FF2B5EF4-FFF2-40B4-BE49-F238E27FC236}">
                <a16:creationId xmlns:a16="http://schemas.microsoft.com/office/drawing/2014/main" id="{7229E2B4-3BCB-700A-6FE0-5ECD8EBF184A}"/>
              </a:ext>
            </a:extLst>
          </p:cNvPr>
          <p:cNvSpPr>
            <a:spLocks noGrp="1"/>
          </p:cNvSpPr>
          <p:nvPr>
            <p:ph idx="1"/>
          </p:nvPr>
        </p:nvSpPr>
        <p:spPr/>
        <p:txBody>
          <a:bodyPr>
            <a:normAutofit/>
          </a:bodyPr>
          <a:lstStyle/>
          <a:p>
            <a:r>
              <a:rPr lang="en-US" sz="3600" dirty="0"/>
              <a:t>Insurance firms might be able to structure a policy to gather information on clients</a:t>
            </a:r>
          </a:p>
          <a:p>
            <a:r>
              <a:rPr lang="en-US" sz="3600" dirty="0"/>
              <a:t>High-deductible/low premium policies are attractive to safe drivers (unlikely to have the accident)</a:t>
            </a:r>
          </a:p>
          <a:p>
            <a:r>
              <a:rPr lang="en-US" sz="3600" dirty="0"/>
              <a:t>But they’re not a good deal to risky drivers. They prefer high premium/low deductible structure</a:t>
            </a:r>
          </a:p>
          <a:p>
            <a:r>
              <a:rPr lang="en-US" sz="3600" dirty="0"/>
              <a:t>The firm can sort out buyers &amp; make money on both</a:t>
            </a:r>
          </a:p>
        </p:txBody>
      </p:sp>
    </p:spTree>
    <p:extLst>
      <p:ext uri="{BB962C8B-B14F-4D97-AF65-F5344CB8AC3E}">
        <p14:creationId xmlns:p14="http://schemas.microsoft.com/office/powerpoint/2010/main" val="5238395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DC951-7FA2-3812-C033-D1DE97F02808}"/>
              </a:ext>
            </a:extLst>
          </p:cNvPr>
          <p:cNvSpPr>
            <a:spLocks noGrp="1"/>
          </p:cNvSpPr>
          <p:nvPr>
            <p:ph type="title"/>
          </p:nvPr>
        </p:nvSpPr>
        <p:spPr/>
        <p:txBody>
          <a:bodyPr/>
          <a:lstStyle/>
          <a:p>
            <a:pPr algn="ctr"/>
            <a:r>
              <a:rPr lang="en-US" dirty="0">
                <a:solidFill>
                  <a:srgbClr val="2B9BAA"/>
                </a:solidFill>
              </a:rPr>
              <a:t>Or, government regulation can </a:t>
            </a:r>
            <a:br>
              <a:rPr lang="en-US" dirty="0">
                <a:solidFill>
                  <a:srgbClr val="2B9BAA"/>
                </a:solidFill>
              </a:rPr>
            </a:br>
            <a:r>
              <a:rPr lang="en-US" dirty="0">
                <a:solidFill>
                  <a:srgbClr val="2B9BAA"/>
                </a:solidFill>
              </a:rPr>
              <a:t>target moral hazard</a:t>
            </a:r>
          </a:p>
        </p:txBody>
      </p:sp>
      <p:sp>
        <p:nvSpPr>
          <p:cNvPr id="3" name="Content Placeholder 2">
            <a:extLst>
              <a:ext uri="{FF2B5EF4-FFF2-40B4-BE49-F238E27FC236}">
                <a16:creationId xmlns:a16="http://schemas.microsoft.com/office/drawing/2014/main" id="{77A47A15-4C73-EE68-31A6-0BD40B2D9456}"/>
              </a:ext>
            </a:extLst>
          </p:cNvPr>
          <p:cNvSpPr>
            <a:spLocks noGrp="1"/>
          </p:cNvSpPr>
          <p:nvPr>
            <p:ph idx="1"/>
          </p:nvPr>
        </p:nvSpPr>
        <p:spPr/>
        <p:txBody>
          <a:bodyPr>
            <a:normAutofit fontScale="92500" lnSpcReduction="10000"/>
          </a:bodyPr>
          <a:lstStyle/>
          <a:p>
            <a:r>
              <a:rPr lang="en-US" sz="4000" dirty="0"/>
              <a:t>Laws requiring financial firms to act on behalf of their clients, not themselves, or laws restricting risky trading</a:t>
            </a:r>
          </a:p>
          <a:p>
            <a:r>
              <a:rPr lang="en-US" sz="4000" dirty="0"/>
              <a:t>Consumer protection in manufacturing: firms must meet safety standards</a:t>
            </a:r>
          </a:p>
          <a:p>
            <a:r>
              <a:rPr lang="en-US" sz="4000" dirty="0"/>
              <a:t>Effectiveness depends on enforcement</a:t>
            </a:r>
          </a:p>
          <a:p>
            <a:r>
              <a:rPr lang="en-US" sz="4000" dirty="0"/>
              <a:t>Those harmed might have to sue; courts may punish the moral hazard</a:t>
            </a:r>
          </a:p>
          <a:p>
            <a:endParaRPr lang="en-US" sz="4000" dirty="0"/>
          </a:p>
          <a:p>
            <a:endParaRPr lang="en-US" sz="4000" dirty="0"/>
          </a:p>
        </p:txBody>
      </p:sp>
    </p:spTree>
    <p:extLst>
      <p:ext uri="{BB962C8B-B14F-4D97-AF65-F5344CB8AC3E}">
        <p14:creationId xmlns:p14="http://schemas.microsoft.com/office/powerpoint/2010/main" val="8141879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BFBFB-A577-42DA-3B30-BAE56B7EE119}"/>
              </a:ext>
            </a:extLst>
          </p:cNvPr>
          <p:cNvSpPr>
            <a:spLocks noGrp="1"/>
          </p:cNvSpPr>
          <p:nvPr>
            <p:ph type="title"/>
          </p:nvPr>
        </p:nvSpPr>
        <p:spPr/>
        <p:txBody>
          <a:bodyPr/>
          <a:lstStyle/>
          <a:p>
            <a:pPr algn="ctr"/>
            <a:r>
              <a:rPr lang="en-US" dirty="0">
                <a:solidFill>
                  <a:srgbClr val="AA6FFF"/>
                </a:solidFill>
              </a:rPr>
              <a:t>How do firms get high effort from employees?</a:t>
            </a:r>
          </a:p>
        </p:txBody>
      </p:sp>
      <p:sp>
        <p:nvSpPr>
          <p:cNvPr id="3" name="Content Placeholder 2">
            <a:extLst>
              <a:ext uri="{FF2B5EF4-FFF2-40B4-BE49-F238E27FC236}">
                <a16:creationId xmlns:a16="http://schemas.microsoft.com/office/drawing/2014/main" id="{54B7F5C1-D9C7-10F6-0AD1-6BCAA05CBB66}"/>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6071657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F2503B-F716-D55A-2DA2-887DE4E767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591568-9958-1013-E1D4-8B776B4B529B}"/>
              </a:ext>
            </a:extLst>
          </p:cNvPr>
          <p:cNvSpPr>
            <a:spLocks noGrp="1"/>
          </p:cNvSpPr>
          <p:nvPr>
            <p:ph type="title"/>
          </p:nvPr>
        </p:nvSpPr>
        <p:spPr/>
        <p:txBody>
          <a:bodyPr/>
          <a:lstStyle/>
          <a:p>
            <a:pPr algn="ctr"/>
            <a:r>
              <a:rPr lang="en-US" dirty="0">
                <a:solidFill>
                  <a:srgbClr val="AA6FFF"/>
                </a:solidFill>
              </a:rPr>
              <a:t>How do firms get high effort from employees?</a:t>
            </a:r>
          </a:p>
        </p:txBody>
      </p:sp>
      <p:sp>
        <p:nvSpPr>
          <p:cNvPr id="3" name="Content Placeholder 2">
            <a:extLst>
              <a:ext uri="{FF2B5EF4-FFF2-40B4-BE49-F238E27FC236}">
                <a16:creationId xmlns:a16="http://schemas.microsoft.com/office/drawing/2014/main" id="{7757DA41-9BAD-7741-9E93-E58C375F90F3}"/>
              </a:ext>
            </a:extLst>
          </p:cNvPr>
          <p:cNvSpPr>
            <a:spLocks noGrp="1"/>
          </p:cNvSpPr>
          <p:nvPr>
            <p:ph idx="1"/>
          </p:nvPr>
        </p:nvSpPr>
        <p:spPr/>
        <p:txBody>
          <a:bodyPr>
            <a:normAutofit/>
          </a:bodyPr>
          <a:lstStyle/>
          <a:p>
            <a:r>
              <a:rPr lang="en-US" sz="3600" dirty="0"/>
              <a:t>Piece work: pay by the output, not the hour (could cause quality problems in some types of production)</a:t>
            </a:r>
          </a:p>
          <a:p>
            <a:r>
              <a:rPr lang="en-US" sz="3600" dirty="0"/>
              <a:t>Monitor, monitor, monitor (expensive, miserable for workers, sometimes inaccurate--“performance reviews”)</a:t>
            </a:r>
          </a:p>
          <a:p>
            <a:r>
              <a:rPr lang="en-US" sz="3600" dirty="0"/>
              <a:t>Pay a wage above the market rate—employees REALLY won’t want to get fired so they work hard</a:t>
            </a:r>
          </a:p>
        </p:txBody>
      </p:sp>
    </p:spTree>
    <p:extLst>
      <p:ext uri="{BB962C8B-B14F-4D97-AF65-F5344CB8AC3E}">
        <p14:creationId xmlns:p14="http://schemas.microsoft.com/office/powerpoint/2010/main" val="14129046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45782-8691-F630-3B9B-6F8082F68E3D}"/>
              </a:ext>
            </a:extLst>
          </p:cNvPr>
          <p:cNvSpPr>
            <a:spLocks noGrp="1"/>
          </p:cNvSpPr>
          <p:nvPr>
            <p:ph type="title"/>
          </p:nvPr>
        </p:nvSpPr>
        <p:spPr>
          <a:xfrm>
            <a:off x="838200" y="365125"/>
            <a:ext cx="10515600" cy="930275"/>
          </a:xfrm>
        </p:spPr>
        <p:txBody>
          <a:bodyPr/>
          <a:lstStyle/>
          <a:p>
            <a:pPr algn="ctr"/>
            <a:r>
              <a:rPr lang="en-US" dirty="0">
                <a:solidFill>
                  <a:srgbClr val="FF5E1E"/>
                </a:solidFill>
              </a:rPr>
              <a:t>Adverse selection</a:t>
            </a:r>
          </a:p>
        </p:txBody>
      </p:sp>
      <p:sp>
        <p:nvSpPr>
          <p:cNvPr id="3" name="Content Placeholder 2">
            <a:extLst>
              <a:ext uri="{FF2B5EF4-FFF2-40B4-BE49-F238E27FC236}">
                <a16:creationId xmlns:a16="http://schemas.microsoft.com/office/drawing/2014/main" id="{8958FA75-A34B-B219-59CE-B47DE2B575DB}"/>
              </a:ext>
            </a:extLst>
          </p:cNvPr>
          <p:cNvSpPr>
            <a:spLocks noGrp="1"/>
          </p:cNvSpPr>
          <p:nvPr>
            <p:ph idx="1"/>
          </p:nvPr>
        </p:nvSpPr>
        <p:spPr>
          <a:xfrm>
            <a:off x="609600" y="1404256"/>
            <a:ext cx="10744200" cy="4931229"/>
          </a:xfrm>
        </p:spPr>
        <p:txBody>
          <a:bodyPr>
            <a:normAutofit/>
          </a:bodyPr>
          <a:lstStyle/>
          <a:p>
            <a:r>
              <a:rPr lang="en-US" dirty="0"/>
              <a:t>Another market failure originating in asymmetric information</a:t>
            </a:r>
          </a:p>
          <a:p>
            <a:r>
              <a:rPr lang="en-US" dirty="0"/>
              <a:t>Those with the most to gain self-select into a market but others can’t tell “good” buyers or sellers from “bad” ones (lack of info)</a:t>
            </a:r>
          </a:p>
          <a:p>
            <a:pPr lvl="2"/>
            <a:r>
              <a:rPr lang="en-US" sz="2800" dirty="0"/>
              <a:t>People with crummy cars more likely to try to sell them</a:t>
            </a:r>
          </a:p>
          <a:p>
            <a:pPr lvl="2"/>
            <a:r>
              <a:rPr lang="en-US" sz="2800" dirty="0"/>
              <a:t>People with poor health really want to buy insurance</a:t>
            </a:r>
          </a:p>
          <a:p>
            <a:pPr lvl="2"/>
            <a:r>
              <a:rPr lang="en-US" sz="2800" dirty="0"/>
              <a:t>People who are low productivity still want well-paid work</a:t>
            </a:r>
            <a:endParaRPr lang="en-US" dirty="0"/>
          </a:p>
          <a:p>
            <a:r>
              <a:rPr lang="en-US" dirty="0"/>
              <a:t>The consequence: the “good” sellers or buyers are driven out of a disadvantageous market</a:t>
            </a:r>
          </a:p>
          <a:p>
            <a:r>
              <a:rPr lang="en-US" dirty="0"/>
              <a:t>Only the “bad” remain</a:t>
            </a:r>
          </a:p>
          <a:p>
            <a:r>
              <a:rPr lang="en-US" dirty="0"/>
              <a:t>The market shrinks or even disappears</a:t>
            </a:r>
          </a:p>
          <a:p>
            <a:pPr marL="914400" lvl="2" indent="0">
              <a:buNone/>
            </a:pPr>
            <a:endParaRPr lang="en-US" sz="2800" dirty="0"/>
          </a:p>
        </p:txBody>
      </p:sp>
    </p:spTree>
    <p:extLst>
      <p:ext uri="{BB962C8B-B14F-4D97-AF65-F5344CB8AC3E}">
        <p14:creationId xmlns:p14="http://schemas.microsoft.com/office/powerpoint/2010/main" val="42901687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62F51-E0D1-12CC-F810-BA8BD65467AC}"/>
              </a:ext>
            </a:extLst>
          </p:cNvPr>
          <p:cNvSpPr>
            <a:spLocks noGrp="1"/>
          </p:cNvSpPr>
          <p:nvPr>
            <p:ph type="title"/>
          </p:nvPr>
        </p:nvSpPr>
        <p:spPr/>
        <p:txBody>
          <a:bodyPr/>
          <a:lstStyle/>
          <a:p>
            <a:pPr algn="ctr"/>
            <a:r>
              <a:rPr lang="en-US" dirty="0">
                <a:solidFill>
                  <a:srgbClr val="2B9BAA"/>
                </a:solidFill>
              </a:rPr>
              <a:t>Possible solutions to adverse selection</a:t>
            </a:r>
          </a:p>
        </p:txBody>
      </p:sp>
      <p:sp>
        <p:nvSpPr>
          <p:cNvPr id="3" name="Content Placeholder 2">
            <a:extLst>
              <a:ext uri="{FF2B5EF4-FFF2-40B4-BE49-F238E27FC236}">
                <a16:creationId xmlns:a16="http://schemas.microsoft.com/office/drawing/2014/main" id="{E9FC1576-D08F-A4D6-8402-47D223BB3DB3}"/>
              </a:ext>
            </a:extLst>
          </p:cNvPr>
          <p:cNvSpPr>
            <a:spLocks noGrp="1"/>
          </p:cNvSpPr>
          <p:nvPr>
            <p:ph idx="1"/>
          </p:nvPr>
        </p:nvSpPr>
        <p:spPr/>
        <p:txBody>
          <a:bodyPr>
            <a:normAutofit fontScale="92500" lnSpcReduction="20000"/>
          </a:bodyPr>
          <a:lstStyle/>
          <a:p>
            <a:r>
              <a:rPr lang="en-US" sz="3200" dirty="0"/>
              <a:t>Regulation: sellers of cars have to reveal repair records, accident records. Information symmetry</a:t>
            </a:r>
          </a:p>
          <a:p>
            <a:r>
              <a:rPr lang="en-US" sz="3200" dirty="0"/>
              <a:t>Require everyone to join the health insurance system</a:t>
            </a:r>
          </a:p>
          <a:p>
            <a:pPr lvl="1"/>
            <a:r>
              <a:rPr lang="en-US" sz="2800" dirty="0"/>
              <a:t>No more adverse selection</a:t>
            </a:r>
          </a:p>
          <a:p>
            <a:r>
              <a:rPr lang="en-US" sz="3200" dirty="0"/>
              <a:t>Firms can require references or pay a high wage to attract a good pool of job applicants (not perfect solutions)</a:t>
            </a:r>
          </a:p>
          <a:p>
            <a:r>
              <a:rPr lang="en-US" sz="3200" dirty="0"/>
              <a:t>Interestingly, U.S. Obamacare forbids insurance firms </a:t>
            </a:r>
            <a:r>
              <a:rPr lang="en-US" sz="3200" b="1" dirty="0"/>
              <a:t>from using some info they do have</a:t>
            </a:r>
            <a:r>
              <a:rPr lang="en-US" sz="3200" dirty="0"/>
              <a:t>: they can no longer reject insurance clients due to “pre-existing conditions”</a:t>
            </a:r>
          </a:p>
          <a:p>
            <a:r>
              <a:rPr lang="en-US" sz="3200" dirty="0"/>
              <a:t>Firms sorting customers and charging more to the less profitable ones sounds unfair when it comes to health…but “efficient”</a:t>
            </a:r>
          </a:p>
          <a:p>
            <a:pPr marL="0" indent="0">
              <a:buNone/>
            </a:pPr>
            <a:endParaRPr lang="en-US" sz="3200" dirty="0"/>
          </a:p>
          <a:p>
            <a:pPr marL="457200" lvl="1" indent="0">
              <a:buNone/>
            </a:pPr>
            <a:endParaRPr lang="en-US" sz="2800" dirty="0"/>
          </a:p>
        </p:txBody>
      </p:sp>
    </p:spTree>
    <p:extLst>
      <p:ext uri="{BB962C8B-B14F-4D97-AF65-F5344CB8AC3E}">
        <p14:creationId xmlns:p14="http://schemas.microsoft.com/office/powerpoint/2010/main" val="20122447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71641-25A7-02A6-6BED-3BC8699FE3C0}"/>
              </a:ext>
            </a:extLst>
          </p:cNvPr>
          <p:cNvSpPr>
            <a:spLocks noGrp="1"/>
          </p:cNvSpPr>
          <p:nvPr>
            <p:ph type="title"/>
          </p:nvPr>
        </p:nvSpPr>
        <p:spPr/>
        <p:txBody>
          <a:bodyPr/>
          <a:lstStyle/>
          <a:p>
            <a:r>
              <a:rPr lang="en-US" dirty="0"/>
              <a:t>The list of market failures we’ve discussed:</a:t>
            </a:r>
          </a:p>
        </p:txBody>
      </p:sp>
      <p:sp>
        <p:nvSpPr>
          <p:cNvPr id="3" name="Content Placeholder 2">
            <a:extLst>
              <a:ext uri="{FF2B5EF4-FFF2-40B4-BE49-F238E27FC236}">
                <a16:creationId xmlns:a16="http://schemas.microsoft.com/office/drawing/2014/main" id="{72CA3D55-8789-29C2-3F1D-7B205948641C}"/>
              </a:ext>
            </a:extLst>
          </p:cNvPr>
          <p:cNvSpPr>
            <a:spLocks noGrp="1"/>
          </p:cNvSpPr>
          <p:nvPr>
            <p:ph idx="1"/>
          </p:nvPr>
        </p:nvSpPr>
        <p:spPr/>
        <p:txBody>
          <a:bodyPr/>
          <a:lstStyle/>
          <a:p>
            <a:r>
              <a:rPr lang="en-US" dirty="0">
                <a:solidFill>
                  <a:srgbClr val="7030A0"/>
                </a:solidFill>
              </a:rPr>
              <a:t>Public goods </a:t>
            </a:r>
            <a:r>
              <a:rPr lang="en-US" dirty="0"/>
              <a:t>and </a:t>
            </a:r>
            <a:r>
              <a:rPr lang="en-US" dirty="0">
                <a:solidFill>
                  <a:srgbClr val="006818"/>
                </a:solidFill>
              </a:rPr>
              <a:t>common resources</a:t>
            </a:r>
          </a:p>
          <a:p>
            <a:r>
              <a:rPr lang="en-US" dirty="0"/>
              <a:t>Externalities (both </a:t>
            </a:r>
            <a:r>
              <a:rPr lang="en-US" dirty="0">
                <a:solidFill>
                  <a:srgbClr val="7030A0"/>
                </a:solidFill>
              </a:rPr>
              <a:t>positive</a:t>
            </a:r>
            <a:r>
              <a:rPr lang="en-US" dirty="0"/>
              <a:t> and </a:t>
            </a:r>
            <a:r>
              <a:rPr lang="en-US" dirty="0">
                <a:solidFill>
                  <a:srgbClr val="006818"/>
                </a:solidFill>
              </a:rPr>
              <a:t>negative</a:t>
            </a:r>
            <a:r>
              <a:rPr lang="en-US" dirty="0"/>
              <a:t>)</a:t>
            </a:r>
          </a:p>
          <a:p>
            <a:r>
              <a:rPr lang="en-US" dirty="0"/>
              <a:t>Market power: </a:t>
            </a:r>
            <a:r>
              <a:rPr lang="en-US" dirty="0">
                <a:solidFill>
                  <a:srgbClr val="7030A0"/>
                </a:solidFill>
              </a:rPr>
              <a:t>Monopoly, oligopoly, monopolistic competition, monopsony</a:t>
            </a:r>
          </a:p>
          <a:p>
            <a:r>
              <a:rPr lang="en-US" dirty="0">
                <a:solidFill>
                  <a:srgbClr val="7030A0"/>
                </a:solidFill>
              </a:rPr>
              <a:t>Information asymmetries</a:t>
            </a:r>
          </a:p>
          <a:p>
            <a:endParaRPr lang="en-US" dirty="0"/>
          </a:p>
          <a:p>
            <a:r>
              <a:rPr lang="en-US" b="1" dirty="0">
                <a:solidFill>
                  <a:srgbClr val="7030A0"/>
                </a:solidFill>
              </a:rPr>
              <a:t>Those in purple, too little output is produced</a:t>
            </a:r>
          </a:p>
          <a:p>
            <a:r>
              <a:rPr lang="en-US" b="1" dirty="0">
                <a:solidFill>
                  <a:srgbClr val="006818"/>
                </a:solidFill>
              </a:rPr>
              <a:t>Those in green, too much output is produced</a:t>
            </a:r>
          </a:p>
        </p:txBody>
      </p:sp>
    </p:spTree>
    <p:extLst>
      <p:ext uri="{BB962C8B-B14F-4D97-AF65-F5344CB8AC3E}">
        <p14:creationId xmlns:p14="http://schemas.microsoft.com/office/powerpoint/2010/main" val="32472163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F33B8-863E-279D-BAFD-DDAAA01FD23C}"/>
              </a:ext>
            </a:extLst>
          </p:cNvPr>
          <p:cNvSpPr>
            <a:spLocks noGrp="1"/>
          </p:cNvSpPr>
          <p:nvPr>
            <p:ph type="title"/>
          </p:nvPr>
        </p:nvSpPr>
        <p:spPr>
          <a:xfrm>
            <a:off x="609601" y="365125"/>
            <a:ext cx="11146970" cy="1325563"/>
          </a:xfrm>
        </p:spPr>
        <p:txBody>
          <a:bodyPr/>
          <a:lstStyle/>
          <a:p>
            <a:r>
              <a:rPr lang="en-US" dirty="0"/>
              <a:t>Practice problem on monopoly: CC Cupcakes Inc</a:t>
            </a:r>
          </a:p>
        </p:txBody>
      </p:sp>
      <p:sp>
        <p:nvSpPr>
          <p:cNvPr id="3" name="Content Placeholder 2">
            <a:extLst>
              <a:ext uri="{FF2B5EF4-FFF2-40B4-BE49-F238E27FC236}">
                <a16:creationId xmlns:a16="http://schemas.microsoft.com/office/drawing/2014/main" id="{F075F758-650E-C42E-23D2-385EC019A02E}"/>
              </a:ext>
            </a:extLst>
          </p:cNvPr>
          <p:cNvSpPr>
            <a:spLocks noGrp="1"/>
          </p:cNvSpPr>
          <p:nvPr>
            <p:ph sz="half" idx="1"/>
          </p:nvPr>
        </p:nvSpPr>
        <p:spPr/>
        <p:txBody>
          <a:bodyPr>
            <a:normAutofit/>
          </a:bodyPr>
          <a:lstStyle/>
          <a:p>
            <a:r>
              <a:rPr lang="en-US" dirty="0"/>
              <a:t>Market demand: </a:t>
            </a:r>
            <a:r>
              <a:rPr lang="en-US" dirty="0" err="1"/>
              <a:t>Qd</a:t>
            </a:r>
            <a:r>
              <a:rPr lang="en-US" dirty="0"/>
              <a:t> = 60 – 2P</a:t>
            </a:r>
          </a:p>
          <a:p>
            <a:r>
              <a:rPr lang="en-US" dirty="0"/>
              <a:t>Marginal revenue: MR = 30 - Q</a:t>
            </a:r>
          </a:p>
          <a:p>
            <a:r>
              <a:rPr lang="en-US" dirty="0"/>
              <a:t>MC = Q</a:t>
            </a:r>
          </a:p>
          <a:p>
            <a:r>
              <a:rPr lang="en-US" dirty="0"/>
              <a:t>TFC = 60 (the 2 60s are coincidence)</a:t>
            </a:r>
          </a:p>
          <a:p>
            <a:r>
              <a:rPr lang="en-US" dirty="0"/>
              <a:t>TVC = Q</a:t>
            </a:r>
            <a:r>
              <a:rPr lang="en-US" baseline="30000" dirty="0"/>
              <a:t>2</a:t>
            </a:r>
            <a:r>
              <a:rPr lang="en-US" dirty="0"/>
              <a:t>/2</a:t>
            </a:r>
          </a:p>
          <a:p>
            <a:r>
              <a:rPr lang="en-US" dirty="0"/>
              <a:t>TC = 60 + Q</a:t>
            </a:r>
            <a:r>
              <a:rPr lang="en-US" baseline="30000" dirty="0"/>
              <a:t>2</a:t>
            </a:r>
            <a:r>
              <a:rPr lang="en-US" dirty="0"/>
              <a:t>/2</a:t>
            </a:r>
          </a:p>
          <a:p>
            <a:r>
              <a:rPr lang="en-US" dirty="0"/>
              <a:t>ATC equation = ???</a:t>
            </a:r>
          </a:p>
        </p:txBody>
      </p:sp>
      <p:sp>
        <p:nvSpPr>
          <p:cNvPr id="4" name="Content Placeholder 3">
            <a:extLst>
              <a:ext uri="{FF2B5EF4-FFF2-40B4-BE49-F238E27FC236}">
                <a16:creationId xmlns:a16="http://schemas.microsoft.com/office/drawing/2014/main" id="{C798890A-6490-EBE2-2456-D0B19B88E70D}"/>
              </a:ext>
            </a:extLst>
          </p:cNvPr>
          <p:cNvSpPr>
            <a:spLocks noGrp="1"/>
          </p:cNvSpPr>
          <p:nvPr>
            <p:ph sz="half" idx="2"/>
          </p:nvPr>
        </p:nvSpPr>
        <p:spPr/>
        <p:txBody>
          <a:bodyPr>
            <a:normAutofit/>
          </a:bodyPr>
          <a:lstStyle/>
          <a:p>
            <a:r>
              <a:rPr lang="en-US" dirty="0"/>
              <a:t>Plot D, MR and MC</a:t>
            </a:r>
          </a:p>
          <a:p>
            <a:r>
              <a:rPr lang="en-US" dirty="0"/>
              <a:t>Find profit-maximizing Q and then find P (careful)</a:t>
            </a:r>
          </a:p>
          <a:p>
            <a:r>
              <a:rPr lang="en-US" dirty="0"/>
              <a:t>Calculate ATC at the profit-maximizing output</a:t>
            </a:r>
          </a:p>
          <a:p>
            <a:r>
              <a:rPr lang="en-US" dirty="0"/>
              <a:t>Use that answer to draw the profit rectangle on your diagram</a:t>
            </a:r>
          </a:p>
        </p:txBody>
      </p:sp>
    </p:spTree>
    <p:extLst>
      <p:ext uri="{BB962C8B-B14F-4D97-AF65-F5344CB8AC3E}">
        <p14:creationId xmlns:p14="http://schemas.microsoft.com/office/powerpoint/2010/main" val="2207014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4F2EE3BB-E186-A917-88C6-CDE8400A60BA}"/>
              </a:ext>
            </a:extLst>
          </p:cNvPr>
          <p:cNvSpPr>
            <a:spLocks noGrp="1" noChangeArrowheads="1"/>
          </p:cNvSpPr>
          <p:nvPr>
            <p:ph type="title"/>
          </p:nvPr>
        </p:nvSpPr>
        <p:spPr/>
        <p:txBody>
          <a:bodyPr/>
          <a:lstStyle/>
          <a:p>
            <a:pPr>
              <a:defRPr/>
            </a:pPr>
            <a:r>
              <a:rPr lang="en-US" altLang="en-US" sz="3600" dirty="0">
                <a:ea typeface="ＭＳ Ｐゴシック" panose="020B0600070205080204" pitchFamily="34" charset="-128"/>
              </a:rPr>
              <a:t>Monopoly Versus Competition</a:t>
            </a:r>
            <a:endParaRPr lang="en-US" altLang="en-US" sz="3600" dirty="0">
              <a:latin typeface="Tahoma" panose="020B0604030504040204" pitchFamily="34" charset="0"/>
              <a:ea typeface="ＭＳ Ｐゴシック" panose="020B0600070205080204" pitchFamily="34" charset="-128"/>
            </a:endParaRPr>
          </a:p>
        </p:txBody>
      </p:sp>
      <p:sp>
        <p:nvSpPr>
          <p:cNvPr id="34819" name="Rectangle 3">
            <a:extLst>
              <a:ext uri="{FF2B5EF4-FFF2-40B4-BE49-F238E27FC236}">
                <a16:creationId xmlns:a16="http://schemas.microsoft.com/office/drawing/2014/main" id="{9D8F4AD5-AD11-2252-D2F8-084310E3FED5}"/>
              </a:ext>
            </a:extLst>
          </p:cNvPr>
          <p:cNvSpPr>
            <a:spLocks noGrp="1" noChangeArrowheads="1"/>
          </p:cNvSpPr>
          <p:nvPr>
            <p:ph idx="1"/>
          </p:nvPr>
        </p:nvSpPr>
        <p:spPr>
          <a:xfrm>
            <a:off x="838200" y="1562867"/>
            <a:ext cx="10515600" cy="4617216"/>
          </a:xfrm>
        </p:spPr>
        <p:txBody>
          <a:bodyPr rtlCol="0">
            <a:noAutofit/>
          </a:bodyPr>
          <a:lstStyle/>
          <a:p>
            <a:pPr marL="91440" indent="-91440">
              <a:spcAft>
                <a:spcPts val="600"/>
              </a:spcAft>
              <a:defRPr/>
            </a:pPr>
            <a:r>
              <a:rPr lang="en-US" altLang="en-US" sz="2200" dirty="0">
                <a:solidFill>
                  <a:schemeClr val="tx1">
                    <a:lumMod val="75000"/>
                    <a:lumOff val="25000"/>
                  </a:schemeClr>
                </a:solidFill>
                <a:latin typeface="Arial" panose="020B0604020202020204" pitchFamily="34" charset="0"/>
                <a:ea typeface="ＭＳ Ｐゴシック" panose="020B0600070205080204" pitchFamily="34" charset="-128"/>
                <a:cs typeface="Arial" panose="020B0604020202020204" pitchFamily="34" charset="0"/>
              </a:rPr>
              <a:t>Monopoly</a:t>
            </a:r>
            <a:endParaRPr lang="en-US" altLang="en-US" sz="2200" u="sng" dirty="0">
              <a:solidFill>
                <a:schemeClr val="tx1">
                  <a:lumMod val="75000"/>
                  <a:lumOff val="25000"/>
                </a:schemeClr>
              </a:solidFill>
              <a:latin typeface="Arial" panose="020B0604020202020204" pitchFamily="34" charset="0"/>
              <a:ea typeface="ＭＳ Ｐゴシック" panose="020B0600070205080204" pitchFamily="34" charset="-128"/>
              <a:cs typeface="Arial" panose="020B0604020202020204" pitchFamily="34" charset="0"/>
            </a:endParaRPr>
          </a:p>
          <a:p>
            <a:pPr marL="384048" lvl="1" indent="-182880">
              <a:spcAft>
                <a:spcPts val="600"/>
              </a:spcAft>
              <a:defRPr/>
            </a:pPr>
            <a:r>
              <a:rPr lang="en-US" altLang="en-US" dirty="0">
                <a:solidFill>
                  <a:schemeClr val="tx1">
                    <a:lumMod val="75000"/>
                    <a:lumOff val="25000"/>
                  </a:schemeClr>
                </a:solidFill>
                <a:latin typeface="Arial" panose="020B0604020202020204" pitchFamily="34" charset="0"/>
                <a:ea typeface="ＭＳ Ｐゴシック" panose="020B0600070205080204" pitchFamily="34" charset="-128"/>
                <a:cs typeface="Arial" panose="020B0604020202020204" pitchFamily="34" charset="0"/>
              </a:rPr>
              <a:t>Is the sole producer.</a:t>
            </a:r>
          </a:p>
          <a:p>
            <a:pPr marL="384048" lvl="1" indent="-182880">
              <a:spcAft>
                <a:spcPts val="600"/>
              </a:spcAft>
              <a:defRPr/>
            </a:pPr>
            <a:r>
              <a:rPr lang="en-US" altLang="en-US" dirty="0">
                <a:solidFill>
                  <a:schemeClr val="tx1">
                    <a:lumMod val="75000"/>
                    <a:lumOff val="25000"/>
                  </a:schemeClr>
                </a:solidFill>
                <a:latin typeface="Arial" panose="020B0604020202020204" pitchFamily="34" charset="0"/>
                <a:ea typeface="ＭＳ Ｐゴシック" panose="020B0600070205080204" pitchFamily="34" charset="-128"/>
                <a:cs typeface="Arial" panose="020B0604020202020204" pitchFamily="34" charset="0"/>
              </a:rPr>
              <a:t>Faces a downward-sloping demand curve.</a:t>
            </a:r>
          </a:p>
          <a:p>
            <a:pPr marL="384048" lvl="1" indent="-182880">
              <a:spcAft>
                <a:spcPts val="600"/>
              </a:spcAft>
              <a:defRPr/>
            </a:pPr>
            <a:r>
              <a:rPr lang="en-US" altLang="en-US" dirty="0">
                <a:solidFill>
                  <a:schemeClr val="tx1">
                    <a:lumMod val="75000"/>
                    <a:lumOff val="25000"/>
                  </a:schemeClr>
                </a:solidFill>
                <a:latin typeface="Arial" panose="020B0604020202020204" pitchFamily="34" charset="0"/>
                <a:ea typeface="ＭＳ Ｐゴシック" panose="020B0600070205080204" pitchFamily="34" charset="-128"/>
                <a:cs typeface="Arial" panose="020B0604020202020204" pitchFamily="34" charset="0"/>
              </a:rPr>
              <a:t>Is a price maker.</a:t>
            </a:r>
          </a:p>
          <a:p>
            <a:pPr marL="384048" lvl="1" indent="-182880">
              <a:spcAft>
                <a:spcPts val="600"/>
              </a:spcAft>
              <a:defRPr/>
            </a:pPr>
            <a:r>
              <a:rPr lang="en-US" altLang="en-US" dirty="0">
                <a:solidFill>
                  <a:schemeClr val="tx1">
                    <a:lumMod val="75000"/>
                    <a:lumOff val="25000"/>
                  </a:schemeClr>
                </a:solidFill>
                <a:latin typeface="Arial" panose="020B0604020202020204" pitchFamily="34" charset="0"/>
                <a:ea typeface="ＭＳ Ｐゴシック" panose="020B0600070205080204" pitchFamily="34" charset="-128"/>
                <a:cs typeface="Arial" panose="020B0604020202020204" pitchFamily="34" charset="0"/>
              </a:rPr>
              <a:t>Reduces price to increase sales.</a:t>
            </a:r>
          </a:p>
          <a:p>
            <a:pPr marL="91440" indent="-91440">
              <a:spcAft>
                <a:spcPts val="600"/>
              </a:spcAft>
              <a:defRPr/>
            </a:pPr>
            <a:r>
              <a:rPr lang="en-US" altLang="en-US" sz="2200" dirty="0">
                <a:solidFill>
                  <a:schemeClr val="tx1">
                    <a:lumMod val="75000"/>
                    <a:lumOff val="25000"/>
                  </a:schemeClr>
                </a:solidFill>
                <a:latin typeface="Arial" panose="020B0604020202020204" pitchFamily="34" charset="0"/>
                <a:ea typeface="ＭＳ Ｐゴシック" panose="020B0600070205080204" pitchFamily="34" charset="-128"/>
                <a:cs typeface="Arial" panose="020B0604020202020204" pitchFamily="34" charset="0"/>
              </a:rPr>
              <a:t>Competitive Firm</a:t>
            </a:r>
          </a:p>
          <a:p>
            <a:pPr marL="384048" lvl="1" indent="-182880">
              <a:spcAft>
                <a:spcPts val="600"/>
              </a:spcAft>
              <a:defRPr/>
            </a:pPr>
            <a:r>
              <a:rPr lang="en-US" altLang="en-US" dirty="0">
                <a:solidFill>
                  <a:schemeClr val="tx1">
                    <a:lumMod val="75000"/>
                    <a:lumOff val="25000"/>
                  </a:schemeClr>
                </a:solidFill>
                <a:latin typeface="Arial" panose="020B0604020202020204" pitchFamily="34" charset="0"/>
                <a:ea typeface="ＭＳ Ｐゴシック" panose="020B0600070205080204" pitchFamily="34" charset="-128"/>
                <a:cs typeface="Arial" panose="020B0604020202020204" pitchFamily="34" charset="0"/>
              </a:rPr>
              <a:t>Is one of many producers.</a:t>
            </a:r>
          </a:p>
          <a:p>
            <a:pPr marL="384048" lvl="1" indent="-182880">
              <a:spcAft>
                <a:spcPts val="600"/>
              </a:spcAft>
              <a:defRPr/>
            </a:pPr>
            <a:r>
              <a:rPr lang="en-US" altLang="en-US" dirty="0">
                <a:solidFill>
                  <a:schemeClr val="tx1">
                    <a:lumMod val="75000"/>
                    <a:lumOff val="25000"/>
                  </a:schemeClr>
                </a:solidFill>
                <a:latin typeface="Arial" panose="020B0604020202020204" pitchFamily="34" charset="0"/>
                <a:ea typeface="ＭＳ Ｐゴシック" panose="020B0600070205080204" pitchFamily="34" charset="-128"/>
                <a:cs typeface="Arial" panose="020B0604020202020204" pitchFamily="34" charset="0"/>
              </a:rPr>
              <a:t>Faces a horizontal demand curve.</a:t>
            </a:r>
          </a:p>
          <a:p>
            <a:pPr marL="384048" lvl="1" indent="-182880">
              <a:spcAft>
                <a:spcPts val="600"/>
              </a:spcAft>
              <a:defRPr/>
            </a:pPr>
            <a:r>
              <a:rPr lang="en-US" altLang="en-US" dirty="0">
                <a:solidFill>
                  <a:schemeClr val="tx1">
                    <a:lumMod val="75000"/>
                    <a:lumOff val="25000"/>
                  </a:schemeClr>
                </a:solidFill>
                <a:latin typeface="Arial" panose="020B0604020202020204" pitchFamily="34" charset="0"/>
                <a:ea typeface="ＭＳ Ｐゴシック" panose="020B0600070205080204" pitchFamily="34" charset="-128"/>
                <a:cs typeface="Arial" panose="020B0604020202020204" pitchFamily="34" charset="0"/>
              </a:rPr>
              <a:t>Is a price taker.</a:t>
            </a:r>
          </a:p>
          <a:p>
            <a:pPr marL="384048" lvl="1" indent="-182880">
              <a:spcAft>
                <a:spcPts val="600"/>
              </a:spcAft>
              <a:defRPr/>
            </a:pPr>
            <a:r>
              <a:rPr lang="en-US" altLang="en-US" dirty="0">
                <a:solidFill>
                  <a:schemeClr val="tx1">
                    <a:lumMod val="75000"/>
                    <a:lumOff val="25000"/>
                  </a:schemeClr>
                </a:solidFill>
                <a:latin typeface="Arial" panose="020B0604020202020204" pitchFamily="34" charset="0"/>
                <a:ea typeface="ＭＳ Ｐゴシック" panose="020B0600070205080204" pitchFamily="34" charset="-128"/>
                <a:cs typeface="Arial" panose="020B0604020202020204" pitchFamily="34" charset="0"/>
              </a:rPr>
              <a:t>Sells as much or as little at same price.</a:t>
            </a:r>
          </a:p>
        </p:txBody>
      </p:sp>
      <p:sp>
        <p:nvSpPr>
          <p:cNvPr id="2" name="Footer Placeholder 1">
            <a:extLst>
              <a:ext uri="{FF2B5EF4-FFF2-40B4-BE49-F238E27FC236}">
                <a16:creationId xmlns:a16="http://schemas.microsoft.com/office/drawing/2014/main" id="{F281EDF4-234A-EE9A-0095-A7DE4FE4A3CA}"/>
              </a:ext>
            </a:extLst>
          </p:cNvPr>
          <p:cNvSpPr>
            <a:spLocks noGrp="1"/>
          </p:cNvSpPr>
          <p:nvPr>
            <p:ph type="ftr" sz="quarter" idx="11"/>
          </p:nvPr>
        </p:nvSpPr>
        <p:spPr/>
        <p:txBody>
          <a:bodyPr/>
          <a:lstStyle/>
          <a:p>
            <a:pPr>
              <a:defRPr/>
            </a:pPr>
            <a:r>
              <a:rPr lang="en-GB"/>
              <a:t>For use with Mankiw and Taylor, Economics 6</a:t>
            </a:r>
            <a:r>
              <a:rPr lang="en-GB" baseline="30000"/>
              <a:t>th</a:t>
            </a:r>
            <a:r>
              <a:rPr lang="en-GB"/>
              <a:t> edition </a:t>
            </a:r>
            <a:r>
              <a:rPr lang="en-GB">
                <a:latin typeface="Calibri Light" panose="020F0302020204030204" pitchFamily="34" charset="0"/>
                <a:ea typeface="Calibri" panose="020F0502020204030204" pitchFamily="34" charset="0"/>
                <a:cs typeface="Calibri Light" panose="020F0302020204030204" pitchFamily="34" charset="0"/>
              </a:rPr>
              <a:t>9781473786981</a:t>
            </a:r>
            <a:r>
              <a:rPr lang="en-GB"/>
              <a:t> © Cengage EMEA 2023</a:t>
            </a:r>
          </a:p>
          <a:p>
            <a:pPr>
              <a:defRPr/>
            </a:pPr>
            <a:endParaRPr lang="en-US"/>
          </a:p>
        </p:txBody>
      </p:sp>
      <p:sp>
        <p:nvSpPr>
          <p:cNvPr id="3" name="TextBox 2">
            <a:extLst>
              <a:ext uri="{FF2B5EF4-FFF2-40B4-BE49-F238E27FC236}">
                <a16:creationId xmlns:a16="http://schemas.microsoft.com/office/drawing/2014/main" id="{DD01E849-55C1-0647-69AE-438BF41F6B37}"/>
              </a:ext>
            </a:extLst>
          </p:cNvPr>
          <p:cNvSpPr txBox="1"/>
          <p:nvPr/>
        </p:nvSpPr>
        <p:spPr>
          <a:xfrm>
            <a:off x="8229600" y="2280745"/>
            <a:ext cx="1471448" cy="3170099"/>
          </a:xfrm>
          <a:prstGeom prst="rect">
            <a:avLst/>
          </a:prstGeom>
          <a:noFill/>
        </p:spPr>
        <p:txBody>
          <a:bodyPr wrap="square" rtlCol="0">
            <a:spAutoFit/>
          </a:bodyPr>
          <a:lstStyle/>
          <a:p>
            <a:r>
              <a:rPr lang="en-US" sz="2000" dirty="0">
                <a:solidFill>
                  <a:srgbClr val="7030A0"/>
                </a:solidFill>
              </a:rPr>
              <a:t>Clearly huge unique social media companies charging €0 are not the standard case of imperfect competition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6FD74228-C23A-4289-C8FA-2D9281FC66F7}"/>
              </a:ext>
            </a:extLst>
          </p:cNvPr>
          <p:cNvSpPr>
            <a:spLocks noGrp="1" noChangeArrowheads="1"/>
          </p:cNvSpPr>
          <p:nvPr>
            <p:ph type="title"/>
          </p:nvPr>
        </p:nvSpPr>
        <p:spPr>
          <a:xfrm>
            <a:off x="2327275" y="762001"/>
            <a:ext cx="7543800" cy="669925"/>
          </a:xfrm>
        </p:spPr>
        <p:txBody>
          <a:bodyPr/>
          <a:lstStyle/>
          <a:p>
            <a:pPr>
              <a:defRPr/>
            </a:pPr>
            <a:r>
              <a:rPr lang="en-US" altLang="en-US" sz="3600" dirty="0">
                <a:ea typeface="ＭＳ Ｐゴシック" panose="020B0600070205080204" pitchFamily="34" charset="-128"/>
              </a:rPr>
              <a:t>A Monopoly’s Revenue</a:t>
            </a:r>
            <a:endParaRPr lang="en-US" altLang="en-US" sz="3600" dirty="0">
              <a:latin typeface="Tahoma" panose="020B0604030504040204" pitchFamily="34" charset="0"/>
              <a:ea typeface="ＭＳ Ｐゴシック" panose="020B0600070205080204" pitchFamily="34" charset="-128"/>
            </a:endParaRPr>
          </a:p>
        </p:txBody>
      </p:sp>
      <p:sp>
        <p:nvSpPr>
          <p:cNvPr id="44035" name="Rectangle 3">
            <a:extLst>
              <a:ext uri="{FF2B5EF4-FFF2-40B4-BE49-F238E27FC236}">
                <a16:creationId xmlns:a16="http://schemas.microsoft.com/office/drawing/2014/main" id="{4DA07F60-C165-0BC7-1E02-6876149501C0}"/>
              </a:ext>
            </a:extLst>
          </p:cNvPr>
          <p:cNvSpPr>
            <a:spLocks noGrp="1"/>
          </p:cNvSpPr>
          <p:nvPr>
            <p:ph idx="1"/>
          </p:nvPr>
        </p:nvSpPr>
        <p:spPr>
          <a:xfrm>
            <a:off x="1439917" y="1846264"/>
            <a:ext cx="9133490" cy="4344329"/>
          </a:xfrm>
        </p:spPr>
        <p:txBody>
          <a:bodyPr>
            <a:normAutofit/>
          </a:bodyPr>
          <a:lstStyle/>
          <a:p>
            <a:pPr eaLnBrk="1" hangingPunct="1"/>
            <a:r>
              <a:rPr lang="en-US" altLang="en-US" sz="2200" dirty="0">
                <a:latin typeface="Arial" panose="020B0604020202020204" pitchFamily="34" charset="0"/>
                <a:ea typeface="ＭＳ Ｐゴシック" panose="020B0600070205080204" pitchFamily="34" charset="-128"/>
              </a:rPr>
              <a:t>A Monopoly’s Marginal Revenue</a:t>
            </a:r>
            <a:endParaRPr lang="en-US" altLang="en-US" sz="2200" dirty="0">
              <a:latin typeface="Tahoma" panose="020B0604030504040204" pitchFamily="34" charset="0"/>
              <a:ea typeface="ＭＳ Ｐゴシック" panose="020B0600070205080204" pitchFamily="34" charset="-128"/>
            </a:endParaRPr>
          </a:p>
          <a:p>
            <a:pPr lvl="1" eaLnBrk="1" hangingPunct="1"/>
            <a:r>
              <a:rPr lang="en-US" altLang="en-US" sz="2200" dirty="0">
                <a:latin typeface="Arial" panose="020B0604020202020204" pitchFamily="34" charset="0"/>
                <a:ea typeface="ＭＳ Ｐゴシック" panose="020B0600070205080204" pitchFamily="34" charset="-128"/>
              </a:rPr>
              <a:t>A monopolist’s marginal revenue is always </a:t>
            </a:r>
            <a:r>
              <a:rPr lang="en-US" altLang="en-US" sz="2200" i="1" dirty="0">
                <a:latin typeface="Arial" panose="020B0604020202020204" pitchFamily="34" charset="0"/>
                <a:ea typeface="ＭＳ Ｐゴシック" panose="020B0600070205080204" pitchFamily="34" charset="-128"/>
              </a:rPr>
              <a:t>less than</a:t>
            </a:r>
            <a:r>
              <a:rPr lang="en-US" altLang="en-US" sz="2200" dirty="0">
                <a:latin typeface="Arial" panose="020B0604020202020204" pitchFamily="34" charset="0"/>
                <a:ea typeface="ＭＳ Ｐゴシック" panose="020B0600070205080204" pitchFamily="34" charset="-128"/>
              </a:rPr>
              <a:t> the price of its good. 		</a:t>
            </a:r>
            <a:r>
              <a:rPr lang="en-US" altLang="en-US" sz="2200" dirty="0">
                <a:solidFill>
                  <a:srgbClr val="C00000"/>
                </a:solidFill>
                <a:latin typeface="Arial" panose="020B0604020202020204" pitchFamily="34" charset="0"/>
                <a:ea typeface="ＭＳ Ｐゴシック" panose="020B0600070205080204" pitchFamily="34" charset="-128"/>
              </a:rPr>
              <a:t>WHY???</a:t>
            </a:r>
          </a:p>
          <a:p>
            <a:pPr lvl="2" eaLnBrk="1" hangingPunct="1"/>
            <a:r>
              <a:rPr lang="en-US" altLang="en-US" sz="2200" dirty="0">
                <a:latin typeface="Arial" panose="020B0604020202020204" pitchFamily="34" charset="0"/>
                <a:ea typeface="ＭＳ Ｐゴシック" panose="020B0600070205080204" pitchFamily="34" charset="-128"/>
              </a:rPr>
              <a:t>The demand curve is downward sloping.</a:t>
            </a:r>
          </a:p>
          <a:p>
            <a:pPr lvl="2" eaLnBrk="1" hangingPunct="1"/>
            <a:r>
              <a:rPr lang="en-US" altLang="en-US" sz="2200" dirty="0">
                <a:latin typeface="Arial" panose="020B0604020202020204" pitchFamily="34" charset="0"/>
                <a:ea typeface="ＭＳ Ｐゴシック" panose="020B0600070205080204" pitchFamily="34" charset="-128"/>
              </a:rPr>
              <a:t>When a monopoly drops the price to sell one more unit, the revenue received from previously sold units also decreases.</a:t>
            </a:r>
          </a:p>
          <a:p>
            <a:pPr lvl="2" eaLnBrk="1" hangingPunct="1"/>
            <a:endParaRPr lang="en-US" altLang="en-US" sz="2200" dirty="0">
              <a:latin typeface="Arial" panose="020B0604020202020204" pitchFamily="34" charset="0"/>
              <a:ea typeface="ＭＳ Ｐゴシック" panose="020B0600070205080204" pitchFamily="34" charset="-128"/>
            </a:endParaRPr>
          </a:p>
          <a:p>
            <a:pPr lvl="1" eaLnBrk="1" hangingPunct="1"/>
            <a:r>
              <a:rPr lang="en-US" altLang="en-US" sz="2200" dirty="0">
                <a:latin typeface="Arial" panose="020B0604020202020204" pitchFamily="34" charset="0"/>
                <a:ea typeface="ＭＳ Ｐゴシック" panose="020B0600070205080204" pitchFamily="34" charset="-128"/>
              </a:rPr>
              <a:t>When a monopoly increases the amount it sells, it has two effects on total revenue (</a:t>
            </a:r>
            <a:r>
              <a:rPr lang="en-US" altLang="en-US" sz="2200" i="1" dirty="0">
                <a:latin typeface="Arial" panose="020B0604020202020204" pitchFamily="34" charset="0"/>
                <a:ea typeface="ＭＳ Ｐゴシック" panose="020B0600070205080204" pitchFamily="34" charset="-128"/>
              </a:rPr>
              <a:t>P</a:t>
            </a:r>
            <a:r>
              <a:rPr lang="en-US" altLang="en-US" sz="2200" dirty="0">
                <a:latin typeface="Arial" panose="020B0604020202020204" pitchFamily="34" charset="0"/>
                <a:ea typeface="ＭＳ Ｐゴシック" panose="020B0600070205080204" pitchFamily="34" charset="-128"/>
              </a:rPr>
              <a:t> </a:t>
            </a:r>
            <a:r>
              <a:rPr lang="en-US" altLang="en-US" sz="2200" dirty="0">
                <a:latin typeface="Arial" panose="020B0604020202020204" pitchFamily="34" charset="0"/>
                <a:ea typeface="ＭＳ Ｐゴシック" panose="020B0600070205080204" pitchFamily="34" charset="-128"/>
                <a:sym typeface="Symbol" panose="05050102010706020507" pitchFamily="18" charset="2"/>
              </a:rPr>
              <a:t></a:t>
            </a:r>
            <a:r>
              <a:rPr lang="en-US" altLang="en-US" sz="2200" dirty="0">
                <a:latin typeface="Arial" panose="020B0604020202020204" pitchFamily="34" charset="0"/>
                <a:ea typeface="ＭＳ Ｐゴシック" panose="020B0600070205080204" pitchFamily="34" charset="-128"/>
              </a:rPr>
              <a:t> </a:t>
            </a:r>
            <a:r>
              <a:rPr lang="en-US" altLang="en-US" sz="2200" i="1" dirty="0">
                <a:latin typeface="Arial" panose="020B0604020202020204" pitchFamily="34" charset="0"/>
                <a:ea typeface="ＭＳ Ｐゴシック" panose="020B0600070205080204" pitchFamily="34" charset="-128"/>
              </a:rPr>
              <a:t>Q</a:t>
            </a:r>
            <a:r>
              <a:rPr lang="en-US" altLang="en-US" sz="2200" dirty="0">
                <a:latin typeface="Arial" panose="020B0604020202020204" pitchFamily="34" charset="0"/>
                <a:ea typeface="ＭＳ Ｐゴシック" panose="020B0600070205080204" pitchFamily="34" charset="-128"/>
              </a:rPr>
              <a:t>).</a:t>
            </a:r>
          </a:p>
          <a:p>
            <a:pPr lvl="2" eaLnBrk="1" hangingPunct="1"/>
            <a:r>
              <a:rPr lang="en-US" altLang="en-US" sz="2200" dirty="0">
                <a:latin typeface="Arial" panose="020B0604020202020204" pitchFamily="34" charset="0"/>
                <a:ea typeface="ＭＳ Ｐゴシック" panose="020B0600070205080204" pitchFamily="34" charset="-128"/>
              </a:rPr>
              <a:t>The output effect—more output is sold, so </a:t>
            </a:r>
            <a:r>
              <a:rPr lang="en-US" altLang="en-US" sz="2200" i="1" dirty="0">
                <a:latin typeface="Arial" panose="020B0604020202020204" pitchFamily="34" charset="0"/>
                <a:ea typeface="ＭＳ Ｐゴシック" panose="020B0600070205080204" pitchFamily="34" charset="-128"/>
              </a:rPr>
              <a:t>Q</a:t>
            </a:r>
            <a:r>
              <a:rPr lang="en-US" altLang="en-US" sz="2200" dirty="0">
                <a:latin typeface="Arial" panose="020B0604020202020204" pitchFamily="34" charset="0"/>
                <a:ea typeface="ＭＳ Ｐゴシック" panose="020B0600070205080204" pitchFamily="34" charset="-128"/>
              </a:rPr>
              <a:t> is higher.</a:t>
            </a:r>
          </a:p>
          <a:p>
            <a:pPr lvl="2" eaLnBrk="1" hangingPunct="1"/>
            <a:r>
              <a:rPr lang="en-US" altLang="en-US" sz="2200" dirty="0">
                <a:latin typeface="Arial" panose="020B0604020202020204" pitchFamily="34" charset="0"/>
                <a:ea typeface="ＭＳ Ｐゴシック" panose="020B0600070205080204" pitchFamily="34" charset="-128"/>
              </a:rPr>
              <a:t>The price effect—price falls, so </a:t>
            </a:r>
            <a:r>
              <a:rPr lang="en-US" altLang="en-US" sz="2200" i="1" dirty="0">
                <a:latin typeface="Arial" panose="020B0604020202020204" pitchFamily="34" charset="0"/>
                <a:ea typeface="ＭＳ Ｐゴシック" panose="020B0600070205080204" pitchFamily="34" charset="-128"/>
              </a:rPr>
              <a:t>P</a:t>
            </a:r>
            <a:r>
              <a:rPr lang="en-US" altLang="en-US" sz="2200" dirty="0">
                <a:latin typeface="Arial" panose="020B0604020202020204" pitchFamily="34" charset="0"/>
                <a:ea typeface="ＭＳ Ｐゴシック" panose="020B0600070205080204" pitchFamily="34" charset="-128"/>
              </a:rPr>
              <a:t> is lower.</a:t>
            </a:r>
          </a:p>
          <a:p>
            <a:pPr lvl="2" eaLnBrk="1" hangingPunct="1">
              <a:buFont typeface="Courier New" panose="02070309020205020404" pitchFamily="49" charset="0"/>
              <a:buNone/>
            </a:pPr>
            <a:endParaRPr lang="en-US" altLang="en-US" dirty="0">
              <a:latin typeface="Arial" panose="020B0604020202020204" pitchFamily="34" charset="0"/>
              <a:ea typeface="ＭＳ Ｐゴシック" panose="020B0600070205080204" pitchFamily="34" charset="-128"/>
            </a:endParaRPr>
          </a:p>
        </p:txBody>
      </p:sp>
      <p:sp>
        <p:nvSpPr>
          <p:cNvPr id="2" name="Footer Placeholder 1">
            <a:extLst>
              <a:ext uri="{FF2B5EF4-FFF2-40B4-BE49-F238E27FC236}">
                <a16:creationId xmlns:a16="http://schemas.microsoft.com/office/drawing/2014/main" id="{A99D3FEE-21F4-7DB3-5996-088306ABB285}"/>
              </a:ext>
            </a:extLst>
          </p:cNvPr>
          <p:cNvSpPr>
            <a:spLocks noGrp="1"/>
          </p:cNvSpPr>
          <p:nvPr>
            <p:ph type="ftr" sz="quarter" idx="11"/>
          </p:nvPr>
        </p:nvSpPr>
        <p:spPr/>
        <p:txBody>
          <a:bodyPr/>
          <a:lstStyle/>
          <a:p>
            <a:pPr>
              <a:defRPr/>
            </a:pPr>
            <a:r>
              <a:rPr lang="en-GB"/>
              <a:t>For use with Mankiw and Taylor, Economics 6</a:t>
            </a:r>
            <a:r>
              <a:rPr lang="en-GB" baseline="30000"/>
              <a:t>th</a:t>
            </a:r>
            <a:r>
              <a:rPr lang="en-GB"/>
              <a:t> edition </a:t>
            </a:r>
            <a:r>
              <a:rPr lang="en-GB">
                <a:ea typeface="Calibri" panose="020F0502020204030204" pitchFamily="34" charset="0"/>
                <a:cs typeface="Calibri Light" panose="020F0302020204030204" pitchFamily="34" charset="0"/>
              </a:rPr>
              <a:t>9781473786981</a:t>
            </a:r>
            <a:r>
              <a:rPr lang="en-GB"/>
              <a:t> © Cengage EMEA 2023</a:t>
            </a:r>
          </a:p>
          <a:p>
            <a:pPr>
              <a:defRPr/>
            </a:pPr>
            <a:endParaRPr lang="en-US"/>
          </a:p>
        </p:txBody>
      </p:sp>
      <p:sp>
        <p:nvSpPr>
          <p:cNvPr id="3" name="TextBox 2">
            <a:extLst>
              <a:ext uri="{FF2B5EF4-FFF2-40B4-BE49-F238E27FC236}">
                <a16:creationId xmlns:a16="http://schemas.microsoft.com/office/drawing/2014/main" id="{4FBEA61C-1CD2-606A-A456-CC09FA181189}"/>
              </a:ext>
            </a:extLst>
          </p:cNvPr>
          <p:cNvSpPr txBox="1"/>
          <p:nvPr/>
        </p:nvSpPr>
        <p:spPr>
          <a:xfrm>
            <a:off x="1371885" y="3059668"/>
            <a:ext cx="955390" cy="369332"/>
          </a:xfrm>
          <a:prstGeom prst="rect">
            <a:avLst/>
          </a:prstGeom>
          <a:noFill/>
        </p:spPr>
        <p:txBody>
          <a:bodyPr wrap="none" rtlCol="0">
            <a:spAutoFit/>
          </a:bodyPr>
          <a:lstStyle/>
          <a:p>
            <a:r>
              <a:rPr lang="en-US" dirty="0">
                <a:solidFill>
                  <a:srgbClr val="C00000"/>
                </a:solidFill>
              </a:rPr>
              <a:t>because</a:t>
            </a:r>
          </a:p>
        </p:txBody>
      </p:sp>
      <mc:AlternateContent xmlns:mc="http://schemas.openxmlformats.org/markup-compatibility/2006" xmlns:p14="http://schemas.microsoft.com/office/powerpoint/2010/main">
        <mc:Choice Requires="p14">
          <p:contentPart p14:bwMode="auto" r:id="rId3">
            <p14:nvContentPartPr>
              <p14:cNvPr id="4" name="Ink 3">
                <a:extLst>
                  <a:ext uri="{FF2B5EF4-FFF2-40B4-BE49-F238E27FC236}">
                    <a16:creationId xmlns:a16="http://schemas.microsoft.com/office/drawing/2014/main" id="{9088957F-B857-FEA1-A7ED-5C074E089E1A}"/>
                  </a:ext>
                </a:extLst>
              </p14:cNvPr>
              <p14:cNvContentPartPr/>
              <p14:nvPr/>
            </p14:nvContentPartPr>
            <p14:xfrm>
              <a:off x="4801167" y="-146338"/>
              <a:ext cx="360" cy="360"/>
            </p14:xfrm>
          </p:contentPart>
        </mc:Choice>
        <mc:Fallback xmlns="">
          <p:pic>
            <p:nvPicPr>
              <p:cNvPr id="4" name="Ink 3">
                <a:extLst>
                  <a:ext uri="{FF2B5EF4-FFF2-40B4-BE49-F238E27FC236}">
                    <a16:creationId xmlns:a16="http://schemas.microsoft.com/office/drawing/2014/main" id="{9088957F-B857-FEA1-A7ED-5C074E089E1A}"/>
                  </a:ext>
                </a:extLst>
              </p:cNvPr>
              <p:cNvPicPr/>
              <p:nvPr/>
            </p:nvPicPr>
            <p:blipFill>
              <a:blip r:embed="rId4"/>
              <a:stretch>
                <a:fillRect/>
              </a:stretch>
            </p:blipFill>
            <p:spPr>
              <a:xfrm>
                <a:off x="4792527" y="-154978"/>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5" name="Ink 4">
                <a:extLst>
                  <a:ext uri="{FF2B5EF4-FFF2-40B4-BE49-F238E27FC236}">
                    <a16:creationId xmlns:a16="http://schemas.microsoft.com/office/drawing/2014/main" id="{3B305550-5306-463B-5D19-821D96578254}"/>
                  </a:ext>
                </a:extLst>
              </p14:cNvPr>
              <p14:cNvContentPartPr/>
              <p14:nvPr/>
            </p14:nvContentPartPr>
            <p14:xfrm>
              <a:off x="2326167" y="2957582"/>
              <a:ext cx="133920" cy="631440"/>
            </p14:xfrm>
          </p:contentPart>
        </mc:Choice>
        <mc:Fallback xmlns="">
          <p:pic>
            <p:nvPicPr>
              <p:cNvPr id="5" name="Ink 4">
                <a:extLst>
                  <a:ext uri="{FF2B5EF4-FFF2-40B4-BE49-F238E27FC236}">
                    <a16:creationId xmlns:a16="http://schemas.microsoft.com/office/drawing/2014/main" id="{3B305550-5306-463B-5D19-821D96578254}"/>
                  </a:ext>
                </a:extLst>
              </p:cNvPr>
              <p:cNvPicPr/>
              <p:nvPr/>
            </p:nvPicPr>
            <p:blipFill>
              <a:blip r:embed="rId6"/>
              <a:stretch>
                <a:fillRect/>
              </a:stretch>
            </p:blipFill>
            <p:spPr>
              <a:xfrm>
                <a:off x="2317167" y="2948942"/>
                <a:ext cx="151560" cy="649080"/>
              </a:xfrm>
              <a:prstGeom prst="rect">
                <a:avLst/>
              </a:prstGeom>
            </p:spPr>
          </p:pic>
        </mc:Fallback>
      </mc:AlternateContent>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CA02F5E-129C-AA45-AD52-139369BF6132}"/>
              </a:ext>
            </a:extLst>
          </p:cNvPr>
          <p:cNvSpPr/>
          <p:nvPr/>
        </p:nvSpPr>
        <p:spPr>
          <a:xfrm>
            <a:off x="1524000" y="6400800"/>
            <a:ext cx="9144000" cy="457200"/>
          </a:xfrm>
          <a:prstGeom prst="rect">
            <a:avLst/>
          </a:prstGeom>
          <a:solidFill>
            <a:srgbClr val="555997"/>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7" name="Rectangle 6">
            <a:extLst>
              <a:ext uri="{FF2B5EF4-FFF2-40B4-BE49-F238E27FC236}">
                <a16:creationId xmlns:a16="http://schemas.microsoft.com/office/drawing/2014/main" id="{A564129F-AA23-D5E2-779E-2B44B1C24AF9}"/>
              </a:ext>
            </a:extLst>
          </p:cNvPr>
          <p:cNvSpPr/>
          <p:nvPr/>
        </p:nvSpPr>
        <p:spPr>
          <a:xfrm>
            <a:off x="1524000" y="6334126"/>
            <a:ext cx="9144000" cy="66675"/>
          </a:xfrm>
          <a:prstGeom prst="rect">
            <a:avLst/>
          </a:prstGeom>
          <a:solidFill>
            <a:srgbClr val="33365B"/>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43011" name="Rectangle 3">
            <a:extLst>
              <a:ext uri="{FF2B5EF4-FFF2-40B4-BE49-F238E27FC236}">
                <a16:creationId xmlns:a16="http://schemas.microsoft.com/office/drawing/2014/main" id="{D9AD3C91-AF82-475E-F04F-F6793D306780}"/>
              </a:ext>
            </a:extLst>
          </p:cNvPr>
          <p:cNvSpPr>
            <a:spLocks noGrp="1" noChangeArrowheads="1"/>
          </p:cNvSpPr>
          <p:nvPr>
            <p:ph type="title"/>
          </p:nvPr>
        </p:nvSpPr>
        <p:spPr>
          <a:xfrm>
            <a:off x="1973263" y="606425"/>
            <a:ext cx="8229600" cy="685800"/>
          </a:xfrm>
        </p:spPr>
        <p:txBody>
          <a:bodyPr>
            <a:noAutofit/>
          </a:bodyPr>
          <a:lstStyle/>
          <a:p>
            <a:pPr>
              <a:lnSpc>
                <a:spcPct val="80000"/>
              </a:lnSpc>
              <a:defRPr/>
            </a:pPr>
            <a:r>
              <a:rPr lang="en-US" altLang="en-US" sz="2000" dirty="0">
                <a:ea typeface="ＭＳ Ｐゴシック" panose="020B0600070205080204" pitchFamily="34" charset="-128"/>
              </a:rPr>
              <a:t>Figure 3. Demand and Marginal Revenue Curves for a Monopoly</a:t>
            </a:r>
          </a:p>
        </p:txBody>
      </p:sp>
      <p:sp>
        <p:nvSpPr>
          <p:cNvPr id="103441" name="Line 17">
            <a:extLst>
              <a:ext uri="{FF2B5EF4-FFF2-40B4-BE49-F238E27FC236}">
                <a16:creationId xmlns:a16="http://schemas.microsoft.com/office/drawing/2014/main" id="{78ACAB97-9D0D-9252-75A8-12BA8887E2CE}"/>
              </a:ext>
            </a:extLst>
          </p:cNvPr>
          <p:cNvSpPr>
            <a:spLocks noChangeShapeType="1"/>
          </p:cNvSpPr>
          <p:nvPr/>
        </p:nvSpPr>
        <p:spPr bwMode="auto">
          <a:xfrm>
            <a:off x="2689225" y="1843089"/>
            <a:ext cx="4154488" cy="4306887"/>
          </a:xfrm>
          <a:prstGeom prst="line">
            <a:avLst/>
          </a:prstGeom>
          <a:noFill/>
          <a:ln w="60325">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3442" name="Line 18">
            <a:extLst>
              <a:ext uri="{FF2B5EF4-FFF2-40B4-BE49-F238E27FC236}">
                <a16:creationId xmlns:a16="http://schemas.microsoft.com/office/drawing/2014/main" id="{10CB56D4-81F1-731B-2333-4E5DEA7797CF}"/>
              </a:ext>
            </a:extLst>
          </p:cNvPr>
          <p:cNvSpPr>
            <a:spLocks noChangeShapeType="1"/>
          </p:cNvSpPr>
          <p:nvPr/>
        </p:nvSpPr>
        <p:spPr bwMode="auto">
          <a:xfrm>
            <a:off x="2689226" y="1843088"/>
            <a:ext cx="4418013" cy="2286000"/>
          </a:xfrm>
          <a:prstGeom prst="line">
            <a:avLst/>
          </a:prstGeom>
          <a:noFill/>
          <a:ln w="60325">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087" name="Line 19">
            <a:extLst>
              <a:ext uri="{FF2B5EF4-FFF2-40B4-BE49-F238E27FC236}">
                <a16:creationId xmlns:a16="http://schemas.microsoft.com/office/drawing/2014/main" id="{BA2E488C-F785-BCA2-5A36-241B522EBBBF}"/>
              </a:ext>
            </a:extLst>
          </p:cNvPr>
          <p:cNvSpPr>
            <a:spLocks noChangeShapeType="1"/>
          </p:cNvSpPr>
          <p:nvPr/>
        </p:nvSpPr>
        <p:spPr bwMode="auto">
          <a:xfrm>
            <a:off x="2709864" y="1377950"/>
            <a:ext cx="1587" cy="4732338"/>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088" name="Line 20">
            <a:extLst>
              <a:ext uri="{FF2B5EF4-FFF2-40B4-BE49-F238E27FC236}">
                <a16:creationId xmlns:a16="http://schemas.microsoft.com/office/drawing/2014/main" id="{FF86A4C0-9948-D47A-B59B-2A8E386D566E}"/>
              </a:ext>
            </a:extLst>
          </p:cNvPr>
          <p:cNvSpPr>
            <a:spLocks noChangeShapeType="1"/>
          </p:cNvSpPr>
          <p:nvPr/>
        </p:nvSpPr>
        <p:spPr bwMode="auto">
          <a:xfrm>
            <a:off x="2730501" y="2127250"/>
            <a:ext cx="161925" cy="1588"/>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089" name="Line 21">
            <a:extLst>
              <a:ext uri="{FF2B5EF4-FFF2-40B4-BE49-F238E27FC236}">
                <a16:creationId xmlns:a16="http://schemas.microsoft.com/office/drawing/2014/main" id="{35C27F62-2434-16E3-8D98-835ED13B5684}"/>
              </a:ext>
            </a:extLst>
          </p:cNvPr>
          <p:cNvSpPr>
            <a:spLocks noChangeShapeType="1"/>
          </p:cNvSpPr>
          <p:nvPr/>
        </p:nvSpPr>
        <p:spPr bwMode="auto">
          <a:xfrm>
            <a:off x="2730501" y="2409825"/>
            <a:ext cx="161925" cy="1588"/>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090" name="Line 22">
            <a:extLst>
              <a:ext uri="{FF2B5EF4-FFF2-40B4-BE49-F238E27FC236}">
                <a16:creationId xmlns:a16="http://schemas.microsoft.com/office/drawing/2014/main" id="{0D601AEB-9022-4280-930A-56603AFB3435}"/>
              </a:ext>
            </a:extLst>
          </p:cNvPr>
          <p:cNvSpPr>
            <a:spLocks noChangeShapeType="1"/>
          </p:cNvSpPr>
          <p:nvPr/>
        </p:nvSpPr>
        <p:spPr bwMode="auto">
          <a:xfrm>
            <a:off x="2730501" y="2713039"/>
            <a:ext cx="161925" cy="1587"/>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091" name="Line 23">
            <a:extLst>
              <a:ext uri="{FF2B5EF4-FFF2-40B4-BE49-F238E27FC236}">
                <a16:creationId xmlns:a16="http://schemas.microsoft.com/office/drawing/2014/main" id="{F0553F36-0008-0C31-EABD-830B1844426B}"/>
              </a:ext>
            </a:extLst>
          </p:cNvPr>
          <p:cNvSpPr>
            <a:spLocks noChangeShapeType="1"/>
          </p:cNvSpPr>
          <p:nvPr/>
        </p:nvSpPr>
        <p:spPr bwMode="auto">
          <a:xfrm>
            <a:off x="2730501" y="2995614"/>
            <a:ext cx="161925" cy="1587"/>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092" name="Line 24">
            <a:extLst>
              <a:ext uri="{FF2B5EF4-FFF2-40B4-BE49-F238E27FC236}">
                <a16:creationId xmlns:a16="http://schemas.microsoft.com/office/drawing/2014/main" id="{DA92B654-F029-DDA5-C733-3BB48B242321}"/>
              </a:ext>
            </a:extLst>
          </p:cNvPr>
          <p:cNvSpPr>
            <a:spLocks noChangeShapeType="1"/>
          </p:cNvSpPr>
          <p:nvPr/>
        </p:nvSpPr>
        <p:spPr bwMode="auto">
          <a:xfrm>
            <a:off x="2730501" y="3279775"/>
            <a:ext cx="161925" cy="1588"/>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093" name="Line 25">
            <a:extLst>
              <a:ext uri="{FF2B5EF4-FFF2-40B4-BE49-F238E27FC236}">
                <a16:creationId xmlns:a16="http://schemas.microsoft.com/office/drawing/2014/main" id="{15B79AA8-4D9E-04CC-8192-97AC63DC9117}"/>
              </a:ext>
            </a:extLst>
          </p:cNvPr>
          <p:cNvSpPr>
            <a:spLocks noChangeShapeType="1"/>
          </p:cNvSpPr>
          <p:nvPr/>
        </p:nvSpPr>
        <p:spPr bwMode="auto">
          <a:xfrm>
            <a:off x="2730501" y="3562350"/>
            <a:ext cx="161925" cy="1588"/>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094" name="Line 26">
            <a:extLst>
              <a:ext uri="{FF2B5EF4-FFF2-40B4-BE49-F238E27FC236}">
                <a16:creationId xmlns:a16="http://schemas.microsoft.com/office/drawing/2014/main" id="{1538008A-99C4-4EDB-FA90-08A67676A3DF}"/>
              </a:ext>
            </a:extLst>
          </p:cNvPr>
          <p:cNvSpPr>
            <a:spLocks noChangeShapeType="1"/>
          </p:cNvSpPr>
          <p:nvPr/>
        </p:nvSpPr>
        <p:spPr bwMode="auto">
          <a:xfrm>
            <a:off x="2730501" y="3844925"/>
            <a:ext cx="161925" cy="1588"/>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095" name="Line 27">
            <a:extLst>
              <a:ext uri="{FF2B5EF4-FFF2-40B4-BE49-F238E27FC236}">
                <a16:creationId xmlns:a16="http://schemas.microsoft.com/office/drawing/2014/main" id="{B22A8D1B-F44C-6842-32A8-057D09C0AAA4}"/>
              </a:ext>
            </a:extLst>
          </p:cNvPr>
          <p:cNvSpPr>
            <a:spLocks noChangeShapeType="1"/>
          </p:cNvSpPr>
          <p:nvPr/>
        </p:nvSpPr>
        <p:spPr bwMode="auto">
          <a:xfrm>
            <a:off x="2730501" y="4108450"/>
            <a:ext cx="161925" cy="1588"/>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096" name="Line 28">
            <a:extLst>
              <a:ext uri="{FF2B5EF4-FFF2-40B4-BE49-F238E27FC236}">
                <a16:creationId xmlns:a16="http://schemas.microsoft.com/office/drawing/2014/main" id="{72671E77-7BD6-F7F0-024B-1D8FE14965D7}"/>
              </a:ext>
            </a:extLst>
          </p:cNvPr>
          <p:cNvSpPr>
            <a:spLocks noChangeShapeType="1"/>
          </p:cNvSpPr>
          <p:nvPr/>
        </p:nvSpPr>
        <p:spPr bwMode="auto">
          <a:xfrm>
            <a:off x="2730501" y="4411664"/>
            <a:ext cx="161925" cy="1587"/>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097" name="Line 29">
            <a:extLst>
              <a:ext uri="{FF2B5EF4-FFF2-40B4-BE49-F238E27FC236}">
                <a16:creationId xmlns:a16="http://schemas.microsoft.com/office/drawing/2014/main" id="{9CE1EE0B-CF99-7FE4-6226-B200E954526F}"/>
              </a:ext>
            </a:extLst>
          </p:cNvPr>
          <p:cNvSpPr>
            <a:spLocks noChangeShapeType="1"/>
          </p:cNvSpPr>
          <p:nvPr/>
        </p:nvSpPr>
        <p:spPr bwMode="auto">
          <a:xfrm>
            <a:off x="2730501" y="4675189"/>
            <a:ext cx="161925" cy="1587"/>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098" name="Line 30">
            <a:extLst>
              <a:ext uri="{FF2B5EF4-FFF2-40B4-BE49-F238E27FC236}">
                <a16:creationId xmlns:a16="http://schemas.microsoft.com/office/drawing/2014/main" id="{DCD15D55-4692-42C3-66BF-A104AC61E9B3}"/>
              </a:ext>
            </a:extLst>
          </p:cNvPr>
          <p:cNvSpPr>
            <a:spLocks noChangeShapeType="1"/>
          </p:cNvSpPr>
          <p:nvPr/>
        </p:nvSpPr>
        <p:spPr bwMode="auto">
          <a:xfrm>
            <a:off x="2730501" y="5524500"/>
            <a:ext cx="161925" cy="1588"/>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099" name="Line 31">
            <a:extLst>
              <a:ext uri="{FF2B5EF4-FFF2-40B4-BE49-F238E27FC236}">
                <a16:creationId xmlns:a16="http://schemas.microsoft.com/office/drawing/2014/main" id="{539D05E1-E245-2D50-A7E0-0C8F136E998F}"/>
              </a:ext>
            </a:extLst>
          </p:cNvPr>
          <p:cNvSpPr>
            <a:spLocks noChangeShapeType="1"/>
          </p:cNvSpPr>
          <p:nvPr/>
        </p:nvSpPr>
        <p:spPr bwMode="auto">
          <a:xfrm>
            <a:off x="2730501" y="5240339"/>
            <a:ext cx="161925" cy="1587"/>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100" name="Line 32">
            <a:extLst>
              <a:ext uri="{FF2B5EF4-FFF2-40B4-BE49-F238E27FC236}">
                <a16:creationId xmlns:a16="http://schemas.microsoft.com/office/drawing/2014/main" id="{358712E3-3406-A10C-0BF6-BF11D678C9C7}"/>
              </a:ext>
            </a:extLst>
          </p:cNvPr>
          <p:cNvSpPr>
            <a:spLocks noChangeShapeType="1"/>
          </p:cNvSpPr>
          <p:nvPr/>
        </p:nvSpPr>
        <p:spPr bwMode="auto">
          <a:xfrm>
            <a:off x="2730501" y="6110289"/>
            <a:ext cx="161925" cy="1587"/>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101" name="Line 33">
            <a:extLst>
              <a:ext uri="{FF2B5EF4-FFF2-40B4-BE49-F238E27FC236}">
                <a16:creationId xmlns:a16="http://schemas.microsoft.com/office/drawing/2014/main" id="{35933210-E5C2-5577-5B15-53F7E73C7B55}"/>
              </a:ext>
            </a:extLst>
          </p:cNvPr>
          <p:cNvSpPr>
            <a:spLocks noChangeShapeType="1"/>
          </p:cNvSpPr>
          <p:nvPr/>
        </p:nvSpPr>
        <p:spPr bwMode="auto">
          <a:xfrm>
            <a:off x="2730501" y="5807075"/>
            <a:ext cx="161925" cy="1588"/>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102" name="Line 34">
            <a:extLst>
              <a:ext uri="{FF2B5EF4-FFF2-40B4-BE49-F238E27FC236}">
                <a16:creationId xmlns:a16="http://schemas.microsoft.com/office/drawing/2014/main" id="{4B493A91-C33C-B62F-82E3-07B617CA9D7E}"/>
              </a:ext>
            </a:extLst>
          </p:cNvPr>
          <p:cNvSpPr>
            <a:spLocks noChangeShapeType="1"/>
          </p:cNvSpPr>
          <p:nvPr/>
        </p:nvSpPr>
        <p:spPr bwMode="auto">
          <a:xfrm>
            <a:off x="3276600" y="4897439"/>
            <a:ext cx="1588" cy="161925"/>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103" name="Line 35">
            <a:extLst>
              <a:ext uri="{FF2B5EF4-FFF2-40B4-BE49-F238E27FC236}">
                <a16:creationId xmlns:a16="http://schemas.microsoft.com/office/drawing/2014/main" id="{E914517C-90D6-CE8E-FC2C-6228A7D7DB5B}"/>
              </a:ext>
            </a:extLst>
          </p:cNvPr>
          <p:cNvSpPr>
            <a:spLocks noChangeShapeType="1"/>
          </p:cNvSpPr>
          <p:nvPr/>
        </p:nvSpPr>
        <p:spPr bwMode="auto">
          <a:xfrm>
            <a:off x="3824289" y="4897439"/>
            <a:ext cx="1587" cy="161925"/>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104" name="Line 36">
            <a:extLst>
              <a:ext uri="{FF2B5EF4-FFF2-40B4-BE49-F238E27FC236}">
                <a16:creationId xmlns:a16="http://schemas.microsoft.com/office/drawing/2014/main" id="{7B3936E9-AF86-5D92-A172-6A671BC6848B}"/>
              </a:ext>
            </a:extLst>
          </p:cNvPr>
          <p:cNvSpPr>
            <a:spLocks noChangeShapeType="1"/>
          </p:cNvSpPr>
          <p:nvPr/>
        </p:nvSpPr>
        <p:spPr bwMode="auto">
          <a:xfrm>
            <a:off x="4371975" y="4897439"/>
            <a:ext cx="1588" cy="161925"/>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105" name="Line 37">
            <a:extLst>
              <a:ext uri="{FF2B5EF4-FFF2-40B4-BE49-F238E27FC236}">
                <a16:creationId xmlns:a16="http://schemas.microsoft.com/office/drawing/2014/main" id="{E7E1E8C4-3249-EA59-510E-12C2CCA1C2F0}"/>
              </a:ext>
            </a:extLst>
          </p:cNvPr>
          <p:cNvSpPr>
            <a:spLocks noChangeShapeType="1"/>
          </p:cNvSpPr>
          <p:nvPr/>
        </p:nvSpPr>
        <p:spPr bwMode="auto">
          <a:xfrm>
            <a:off x="4918075" y="4897439"/>
            <a:ext cx="1588" cy="161925"/>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106" name="Line 38">
            <a:extLst>
              <a:ext uri="{FF2B5EF4-FFF2-40B4-BE49-F238E27FC236}">
                <a16:creationId xmlns:a16="http://schemas.microsoft.com/office/drawing/2014/main" id="{B2700FF7-75C6-4B4A-3F49-02CA7D3794B1}"/>
              </a:ext>
            </a:extLst>
          </p:cNvPr>
          <p:cNvSpPr>
            <a:spLocks noChangeShapeType="1"/>
          </p:cNvSpPr>
          <p:nvPr/>
        </p:nvSpPr>
        <p:spPr bwMode="auto">
          <a:xfrm>
            <a:off x="5486400" y="4897439"/>
            <a:ext cx="1588" cy="161925"/>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107" name="Line 39">
            <a:extLst>
              <a:ext uri="{FF2B5EF4-FFF2-40B4-BE49-F238E27FC236}">
                <a16:creationId xmlns:a16="http://schemas.microsoft.com/office/drawing/2014/main" id="{A078A40F-6805-AFA4-8466-0FDAC020C3E9}"/>
              </a:ext>
            </a:extLst>
          </p:cNvPr>
          <p:cNvSpPr>
            <a:spLocks noChangeShapeType="1"/>
          </p:cNvSpPr>
          <p:nvPr/>
        </p:nvSpPr>
        <p:spPr bwMode="auto">
          <a:xfrm>
            <a:off x="6034089" y="4897439"/>
            <a:ext cx="1587" cy="161925"/>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108" name="Line 40">
            <a:extLst>
              <a:ext uri="{FF2B5EF4-FFF2-40B4-BE49-F238E27FC236}">
                <a16:creationId xmlns:a16="http://schemas.microsoft.com/office/drawing/2014/main" id="{355E9B7A-716F-F150-64D8-A8EF195D48A1}"/>
              </a:ext>
            </a:extLst>
          </p:cNvPr>
          <p:cNvSpPr>
            <a:spLocks noChangeShapeType="1"/>
          </p:cNvSpPr>
          <p:nvPr/>
        </p:nvSpPr>
        <p:spPr bwMode="auto">
          <a:xfrm>
            <a:off x="6580189" y="4897439"/>
            <a:ext cx="1587" cy="161925"/>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109" name="Line 41">
            <a:extLst>
              <a:ext uri="{FF2B5EF4-FFF2-40B4-BE49-F238E27FC236}">
                <a16:creationId xmlns:a16="http://schemas.microsoft.com/office/drawing/2014/main" id="{6F50783B-0EBE-AAA2-813B-EBDE22D921BC}"/>
              </a:ext>
            </a:extLst>
          </p:cNvPr>
          <p:cNvSpPr>
            <a:spLocks noChangeShapeType="1"/>
          </p:cNvSpPr>
          <p:nvPr/>
        </p:nvSpPr>
        <p:spPr bwMode="auto">
          <a:xfrm>
            <a:off x="7127875" y="4897439"/>
            <a:ext cx="1588" cy="161925"/>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2" name="Group 42">
            <a:extLst>
              <a:ext uri="{FF2B5EF4-FFF2-40B4-BE49-F238E27FC236}">
                <a16:creationId xmlns:a16="http://schemas.microsoft.com/office/drawing/2014/main" id="{5641C838-E8DB-5E8D-606E-BB6EB0EA7BA9}"/>
              </a:ext>
            </a:extLst>
          </p:cNvPr>
          <p:cNvGrpSpPr>
            <a:grpSpLocks/>
          </p:cNvGrpSpPr>
          <p:nvPr/>
        </p:nvGrpSpPr>
        <p:grpSpPr bwMode="auto">
          <a:xfrm>
            <a:off x="3195639" y="2066926"/>
            <a:ext cx="4008437" cy="2136775"/>
            <a:chOff x="1053" y="1302"/>
            <a:chExt cx="2525" cy="1346"/>
          </a:xfrm>
        </p:grpSpPr>
        <p:sp>
          <p:nvSpPr>
            <p:cNvPr id="46157" name="Oval 43">
              <a:extLst>
                <a:ext uri="{FF2B5EF4-FFF2-40B4-BE49-F238E27FC236}">
                  <a16:creationId xmlns:a16="http://schemas.microsoft.com/office/drawing/2014/main" id="{8D58C161-7B0F-683C-4F56-3E68C1A0F46E}"/>
                </a:ext>
              </a:extLst>
            </p:cNvPr>
            <p:cNvSpPr>
              <a:spLocks noChangeArrowheads="1"/>
            </p:cNvSpPr>
            <p:nvPr/>
          </p:nvSpPr>
          <p:spPr bwMode="auto">
            <a:xfrm>
              <a:off x="1053" y="1302"/>
              <a:ext cx="86" cy="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46158" name="Oval 44">
              <a:extLst>
                <a:ext uri="{FF2B5EF4-FFF2-40B4-BE49-F238E27FC236}">
                  <a16:creationId xmlns:a16="http://schemas.microsoft.com/office/drawing/2014/main" id="{7BD2C0D5-4BB1-8722-9B42-99E983F1A927}"/>
                </a:ext>
              </a:extLst>
            </p:cNvPr>
            <p:cNvSpPr>
              <a:spLocks noChangeArrowheads="1"/>
            </p:cNvSpPr>
            <p:nvPr/>
          </p:nvSpPr>
          <p:spPr bwMode="auto">
            <a:xfrm>
              <a:off x="1411" y="1480"/>
              <a:ext cx="86" cy="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46159" name="Oval 45">
              <a:extLst>
                <a:ext uri="{FF2B5EF4-FFF2-40B4-BE49-F238E27FC236}">
                  <a16:creationId xmlns:a16="http://schemas.microsoft.com/office/drawing/2014/main" id="{6C3EDB12-78AB-F5C0-4881-E2472BCC0699}"/>
                </a:ext>
              </a:extLst>
            </p:cNvPr>
            <p:cNvSpPr>
              <a:spLocks noChangeArrowheads="1"/>
            </p:cNvSpPr>
            <p:nvPr/>
          </p:nvSpPr>
          <p:spPr bwMode="auto">
            <a:xfrm>
              <a:off x="1756" y="1671"/>
              <a:ext cx="86" cy="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46160" name="Oval 46">
              <a:extLst>
                <a:ext uri="{FF2B5EF4-FFF2-40B4-BE49-F238E27FC236}">
                  <a16:creationId xmlns:a16="http://schemas.microsoft.com/office/drawing/2014/main" id="{DD92976A-342F-80D3-55CE-581286320DF9}"/>
                </a:ext>
              </a:extLst>
            </p:cNvPr>
            <p:cNvSpPr>
              <a:spLocks noChangeArrowheads="1"/>
            </p:cNvSpPr>
            <p:nvPr/>
          </p:nvSpPr>
          <p:spPr bwMode="auto">
            <a:xfrm>
              <a:off x="2100" y="1849"/>
              <a:ext cx="86" cy="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46161" name="Oval 47">
              <a:extLst>
                <a:ext uri="{FF2B5EF4-FFF2-40B4-BE49-F238E27FC236}">
                  <a16:creationId xmlns:a16="http://schemas.microsoft.com/office/drawing/2014/main" id="{014FCA15-7100-9CE3-B62B-CF395FB6DE9C}"/>
                </a:ext>
              </a:extLst>
            </p:cNvPr>
            <p:cNvSpPr>
              <a:spLocks noChangeArrowheads="1"/>
            </p:cNvSpPr>
            <p:nvPr/>
          </p:nvSpPr>
          <p:spPr bwMode="auto">
            <a:xfrm>
              <a:off x="2445" y="2028"/>
              <a:ext cx="86" cy="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46162" name="Oval 48">
              <a:extLst>
                <a:ext uri="{FF2B5EF4-FFF2-40B4-BE49-F238E27FC236}">
                  <a16:creationId xmlns:a16="http://schemas.microsoft.com/office/drawing/2014/main" id="{A00D10EE-5540-9684-AE42-F396AAC7200D}"/>
                </a:ext>
              </a:extLst>
            </p:cNvPr>
            <p:cNvSpPr>
              <a:spLocks noChangeArrowheads="1"/>
            </p:cNvSpPr>
            <p:nvPr/>
          </p:nvSpPr>
          <p:spPr bwMode="auto">
            <a:xfrm>
              <a:off x="3134" y="2384"/>
              <a:ext cx="86" cy="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46163" name="Oval 49">
              <a:extLst>
                <a:ext uri="{FF2B5EF4-FFF2-40B4-BE49-F238E27FC236}">
                  <a16:creationId xmlns:a16="http://schemas.microsoft.com/office/drawing/2014/main" id="{BCB620A5-0FEA-1639-7201-67968A269D1C}"/>
                </a:ext>
              </a:extLst>
            </p:cNvPr>
            <p:cNvSpPr>
              <a:spLocks noChangeArrowheads="1"/>
            </p:cNvSpPr>
            <p:nvPr/>
          </p:nvSpPr>
          <p:spPr bwMode="auto">
            <a:xfrm>
              <a:off x="3492" y="2562"/>
              <a:ext cx="86" cy="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46164" name="Oval 50">
              <a:extLst>
                <a:ext uri="{FF2B5EF4-FFF2-40B4-BE49-F238E27FC236}">
                  <a16:creationId xmlns:a16="http://schemas.microsoft.com/office/drawing/2014/main" id="{F23B62B1-6672-4D91-181A-7C587865AD8C}"/>
                </a:ext>
              </a:extLst>
            </p:cNvPr>
            <p:cNvSpPr>
              <a:spLocks noChangeArrowheads="1"/>
            </p:cNvSpPr>
            <p:nvPr/>
          </p:nvSpPr>
          <p:spPr bwMode="auto">
            <a:xfrm>
              <a:off x="2789" y="2206"/>
              <a:ext cx="86" cy="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grpSp>
      <p:grpSp>
        <p:nvGrpSpPr>
          <p:cNvPr id="3" name="Group 51">
            <a:extLst>
              <a:ext uri="{FF2B5EF4-FFF2-40B4-BE49-F238E27FC236}">
                <a16:creationId xmlns:a16="http://schemas.microsoft.com/office/drawing/2014/main" id="{A21CD8D5-2877-CA5E-70EB-35B474082190}"/>
              </a:ext>
            </a:extLst>
          </p:cNvPr>
          <p:cNvGrpSpPr>
            <a:grpSpLocks/>
          </p:cNvGrpSpPr>
          <p:nvPr/>
        </p:nvGrpSpPr>
        <p:grpSpPr bwMode="auto">
          <a:xfrm>
            <a:off x="2952750" y="2106614"/>
            <a:ext cx="3925888" cy="4079875"/>
            <a:chOff x="900" y="1327"/>
            <a:chExt cx="2473" cy="2570"/>
          </a:xfrm>
        </p:grpSpPr>
        <p:sp>
          <p:nvSpPr>
            <p:cNvPr id="46149" name="Oval 52">
              <a:extLst>
                <a:ext uri="{FF2B5EF4-FFF2-40B4-BE49-F238E27FC236}">
                  <a16:creationId xmlns:a16="http://schemas.microsoft.com/office/drawing/2014/main" id="{8659EABA-26E1-AF37-EB29-8CCF84FA1318}"/>
                </a:ext>
              </a:extLst>
            </p:cNvPr>
            <p:cNvSpPr>
              <a:spLocks noChangeArrowheads="1"/>
            </p:cNvSpPr>
            <p:nvPr/>
          </p:nvSpPr>
          <p:spPr bwMode="auto">
            <a:xfrm>
              <a:off x="3287" y="3811"/>
              <a:ext cx="86" cy="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46150" name="Oval 53">
              <a:extLst>
                <a:ext uri="{FF2B5EF4-FFF2-40B4-BE49-F238E27FC236}">
                  <a16:creationId xmlns:a16="http://schemas.microsoft.com/office/drawing/2014/main" id="{E257BD70-B304-EF6A-33A7-3AC46AD7329F}"/>
                </a:ext>
              </a:extLst>
            </p:cNvPr>
            <p:cNvSpPr>
              <a:spLocks noChangeArrowheads="1"/>
            </p:cNvSpPr>
            <p:nvPr/>
          </p:nvSpPr>
          <p:spPr bwMode="auto">
            <a:xfrm>
              <a:off x="2598" y="3085"/>
              <a:ext cx="86" cy="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46151" name="Oval 54">
              <a:extLst>
                <a:ext uri="{FF2B5EF4-FFF2-40B4-BE49-F238E27FC236}">
                  <a16:creationId xmlns:a16="http://schemas.microsoft.com/office/drawing/2014/main" id="{5B650CB5-C421-354D-A212-6CF07A4D8565}"/>
                </a:ext>
              </a:extLst>
            </p:cNvPr>
            <p:cNvSpPr>
              <a:spLocks noChangeArrowheads="1"/>
            </p:cNvSpPr>
            <p:nvPr/>
          </p:nvSpPr>
          <p:spPr bwMode="auto">
            <a:xfrm>
              <a:off x="900" y="1327"/>
              <a:ext cx="86" cy="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46152" name="Oval 55">
              <a:extLst>
                <a:ext uri="{FF2B5EF4-FFF2-40B4-BE49-F238E27FC236}">
                  <a16:creationId xmlns:a16="http://schemas.microsoft.com/office/drawing/2014/main" id="{5CA3BBB4-07D4-BCAF-9108-B536C622CA6F}"/>
                </a:ext>
              </a:extLst>
            </p:cNvPr>
            <p:cNvSpPr>
              <a:spLocks noChangeArrowheads="1"/>
            </p:cNvSpPr>
            <p:nvPr/>
          </p:nvSpPr>
          <p:spPr bwMode="auto">
            <a:xfrm>
              <a:off x="2930" y="3441"/>
              <a:ext cx="86" cy="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46153" name="Oval 56">
              <a:extLst>
                <a:ext uri="{FF2B5EF4-FFF2-40B4-BE49-F238E27FC236}">
                  <a16:creationId xmlns:a16="http://schemas.microsoft.com/office/drawing/2014/main" id="{4D230957-2435-2481-C0C4-61A2EE04BFEC}"/>
                </a:ext>
              </a:extLst>
            </p:cNvPr>
            <p:cNvSpPr>
              <a:spLocks noChangeArrowheads="1"/>
            </p:cNvSpPr>
            <p:nvPr/>
          </p:nvSpPr>
          <p:spPr bwMode="auto">
            <a:xfrm>
              <a:off x="1896" y="2371"/>
              <a:ext cx="86" cy="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46154" name="Oval 57">
              <a:extLst>
                <a:ext uri="{FF2B5EF4-FFF2-40B4-BE49-F238E27FC236}">
                  <a16:creationId xmlns:a16="http://schemas.microsoft.com/office/drawing/2014/main" id="{0D2EE7EF-396E-4DA8-08F9-B9E4C2C8D9C6}"/>
                </a:ext>
              </a:extLst>
            </p:cNvPr>
            <p:cNvSpPr>
              <a:spLocks noChangeArrowheads="1"/>
            </p:cNvSpPr>
            <p:nvPr/>
          </p:nvSpPr>
          <p:spPr bwMode="auto">
            <a:xfrm>
              <a:off x="1577" y="2028"/>
              <a:ext cx="86" cy="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46155" name="Oval 58">
              <a:extLst>
                <a:ext uri="{FF2B5EF4-FFF2-40B4-BE49-F238E27FC236}">
                  <a16:creationId xmlns:a16="http://schemas.microsoft.com/office/drawing/2014/main" id="{5C0B496C-DF95-A5EE-3DE6-49F4ED9F1EE3}"/>
                </a:ext>
              </a:extLst>
            </p:cNvPr>
            <p:cNvSpPr>
              <a:spLocks noChangeArrowheads="1"/>
            </p:cNvSpPr>
            <p:nvPr/>
          </p:nvSpPr>
          <p:spPr bwMode="auto">
            <a:xfrm>
              <a:off x="2241" y="2728"/>
              <a:ext cx="86" cy="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46156" name="Oval 59">
              <a:extLst>
                <a:ext uri="{FF2B5EF4-FFF2-40B4-BE49-F238E27FC236}">
                  <a16:creationId xmlns:a16="http://schemas.microsoft.com/office/drawing/2014/main" id="{42A3F8EF-A073-129B-442F-A81ECEA361B2}"/>
                </a:ext>
              </a:extLst>
            </p:cNvPr>
            <p:cNvSpPr>
              <a:spLocks noChangeArrowheads="1"/>
            </p:cNvSpPr>
            <p:nvPr/>
          </p:nvSpPr>
          <p:spPr bwMode="auto">
            <a:xfrm>
              <a:off x="1219" y="1658"/>
              <a:ext cx="86" cy="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grpSp>
      <p:sp>
        <p:nvSpPr>
          <p:cNvPr id="46112" name="Line 60">
            <a:extLst>
              <a:ext uri="{FF2B5EF4-FFF2-40B4-BE49-F238E27FC236}">
                <a16:creationId xmlns:a16="http://schemas.microsoft.com/office/drawing/2014/main" id="{DF3D01CB-48A3-EE35-F172-69EB7359D642}"/>
              </a:ext>
            </a:extLst>
          </p:cNvPr>
          <p:cNvSpPr>
            <a:spLocks noChangeShapeType="1"/>
          </p:cNvSpPr>
          <p:nvPr/>
        </p:nvSpPr>
        <p:spPr bwMode="auto">
          <a:xfrm>
            <a:off x="2709863" y="4978400"/>
            <a:ext cx="7042150" cy="0"/>
          </a:xfrm>
          <a:prstGeom prst="line">
            <a:avLst/>
          </a:prstGeom>
          <a:noFill/>
          <a:ln w="20701">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113" name="Rectangle 61">
            <a:extLst>
              <a:ext uri="{FF2B5EF4-FFF2-40B4-BE49-F238E27FC236}">
                <a16:creationId xmlns:a16="http://schemas.microsoft.com/office/drawing/2014/main" id="{F3A6D800-7FB1-03C2-A9D5-03AC3EC9B739}"/>
              </a:ext>
            </a:extLst>
          </p:cNvPr>
          <p:cNvSpPr>
            <a:spLocks noChangeArrowheads="1"/>
          </p:cNvSpPr>
          <p:nvPr/>
        </p:nvSpPr>
        <p:spPr bwMode="auto">
          <a:xfrm>
            <a:off x="7764463" y="5118100"/>
            <a:ext cx="1809726"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b="1">
                <a:solidFill>
                  <a:srgbClr val="000000"/>
                </a:solidFill>
                <a:latin typeface="Arial" panose="020B0604020202020204" pitchFamily="34" charset="0"/>
                <a:ea typeface="ＭＳ Ｐゴシック" panose="020B0600070205080204" pitchFamily="34" charset="-128"/>
              </a:rPr>
              <a:t>Quantity of Water</a:t>
            </a:r>
            <a:endParaRPr lang="en-US" altLang="en-US" sz="2400">
              <a:latin typeface="Times New Roman" panose="02020603050405020304" pitchFamily="18" charset="0"/>
              <a:ea typeface="ＭＳ Ｐゴシック" panose="020B0600070205080204" pitchFamily="34" charset="-128"/>
            </a:endParaRPr>
          </a:p>
        </p:txBody>
      </p:sp>
      <p:sp>
        <p:nvSpPr>
          <p:cNvPr id="46114" name="Rectangle 62">
            <a:extLst>
              <a:ext uri="{FF2B5EF4-FFF2-40B4-BE49-F238E27FC236}">
                <a16:creationId xmlns:a16="http://schemas.microsoft.com/office/drawing/2014/main" id="{75DE6271-F586-66E7-9095-0680FAC1713B}"/>
              </a:ext>
            </a:extLst>
          </p:cNvPr>
          <p:cNvSpPr>
            <a:spLocks noChangeArrowheads="1"/>
          </p:cNvSpPr>
          <p:nvPr/>
        </p:nvSpPr>
        <p:spPr bwMode="auto">
          <a:xfrm>
            <a:off x="2073276" y="1333500"/>
            <a:ext cx="535403"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b="1">
                <a:solidFill>
                  <a:srgbClr val="000000"/>
                </a:solidFill>
                <a:latin typeface="Arial" panose="020B0604020202020204" pitchFamily="34" charset="0"/>
                <a:ea typeface="ＭＳ Ｐゴシック" panose="020B0600070205080204" pitchFamily="34" charset="-128"/>
              </a:rPr>
              <a:t>Price</a:t>
            </a:r>
            <a:endParaRPr lang="en-US" altLang="en-US" sz="2400">
              <a:latin typeface="Times New Roman" panose="02020603050405020304" pitchFamily="18" charset="0"/>
              <a:ea typeface="ＭＳ Ｐゴシック" panose="020B0600070205080204" pitchFamily="34" charset="-128"/>
            </a:endParaRPr>
          </a:p>
        </p:txBody>
      </p:sp>
      <p:sp>
        <p:nvSpPr>
          <p:cNvPr id="46115" name="Rectangle 63">
            <a:extLst>
              <a:ext uri="{FF2B5EF4-FFF2-40B4-BE49-F238E27FC236}">
                <a16:creationId xmlns:a16="http://schemas.microsoft.com/office/drawing/2014/main" id="{B03182D5-323F-CE83-8506-C2B573332B33}"/>
              </a:ext>
            </a:extLst>
          </p:cNvPr>
          <p:cNvSpPr>
            <a:spLocks noChangeArrowheads="1"/>
          </p:cNvSpPr>
          <p:nvPr/>
        </p:nvSpPr>
        <p:spPr bwMode="auto">
          <a:xfrm>
            <a:off x="2241550" y="1717675"/>
            <a:ext cx="349326"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GB" altLang="en-US" sz="1700">
                <a:solidFill>
                  <a:srgbClr val="000000"/>
                </a:solidFill>
                <a:latin typeface="Arial" panose="020B0604020202020204" pitchFamily="34" charset="0"/>
                <a:ea typeface="ＭＳ Ｐゴシック" panose="020B0600070205080204" pitchFamily="34" charset="-128"/>
              </a:rPr>
              <a:t>€</a:t>
            </a:r>
            <a:r>
              <a:rPr lang="en-US" altLang="en-US" sz="1700">
                <a:solidFill>
                  <a:srgbClr val="000000"/>
                </a:solidFill>
                <a:latin typeface="Arial" panose="020B0604020202020204" pitchFamily="34" charset="0"/>
                <a:ea typeface="ＭＳ Ｐゴシック" panose="020B0600070205080204" pitchFamily="34" charset="-128"/>
              </a:rPr>
              <a:t>11</a:t>
            </a:r>
          </a:p>
        </p:txBody>
      </p:sp>
      <p:sp>
        <p:nvSpPr>
          <p:cNvPr id="46116" name="Rectangle 64">
            <a:extLst>
              <a:ext uri="{FF2B5EF4-FFF2-40B4-BE49-F238E27FC236}">
                <a16:creationId xmlns:a16="http://schemas.microsoft.com/office/drawing/2014/main" id="{15CE28C0-1593-ABD6-B9CD-8EA189968F37}"/>
              </a:ext>
            </a:extLst>
          </p:cNvPr>
          <p:cNvSpPr>
            <a:spLocks noChangeArrowheads="1"/>
          </p:cNvSpPr>
          <p:nvPr/>
        </p:nvSpPr>
        <p:spPr bwMode="auto">
          <a:xfrm>
            <a:off x="2363788" y="2001838"/>
            <a:ext cx="243656"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10</a:t>
            </a:r>
            <a:endParaRPr lang="en-US" altLang="en-US" sz="2400">
              <a:latin typeface="Times New Roman" panose="02020603050405020304" pitchFamily="18" charset="0"/>
              <a:ea typeface="ＭＳ Ｐゴシック" panose="020B0600070205080204" pitchFamily="34" charset="-128"/>
            </a:endParaRPr>
          </a:p>
        </p:txBody>
      </p:sp>
      <p:sp>
        <p:nvSpPr>
          <p:cNvPr id="46117" name="Rectangle 65">
            <a:extLst>
              <a:ext uri="{FF2B5EF4-FFF2-40B4-BE49-F238E27FC236}">
                <a16:creationId xmlns:a16="http://schemas.microsoft.com/office/drawing/2014/main" id="{7DE60EF9-D569-2305-95F5-0DF218478492}"/>
              </a:ext>
            </a:extLst>
          </p:cNvPr>
          <p:cNvSpPr>
            <a:spLocks noChangeArrowheads="1"/>
          </p:cNvSpPr>
          <p:nvPr/>
        </p:nvSpPr>
        <p:spPr bwMode="auto">
          <a:xfrm>
            <a:off x="2484438" y="2284413"/>
            <a:ext cx="12182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9</a:t>
            </a:r>
            <a:endParaRPr lang="en-US" altLang="en-US" sz="2400">
              <a:latin typeface="Times New Roman" panose="02020603050405020304" pitchFamily="18" charset="0"/>
              <a:ea typeface="ＭＳ Ｐゴシック" panose="020B0600070205080204" pitchFamily="34" charset="-128"/>
            </a:endParaRPr>
          </a:p>
        </p:txBody>
      </p:sp>
      <p:sp>
        <p:nvSpPr>
          <p:cNvPr id="46118" name="Rectangle 66">
            <a:extLst>
              <a:ext uri="{FF2B5EF4-FFF2-40B4-BE49-F238E27FC236}">
                <a16:creationId xmlns:a16="http://schemas.microsoft.com/office/drawing/2014/main" id="{AD9968ED-A7C0-D330-188D-2023AA4CC019}"/>
              </a:ext>
            </a:extLst>
          </p:cNvPr>
          <p:cNvSpPr>
            <a:spLocks noChangeArrowheads="1"/>
          </p:cNvSpPr>
          <p:nvPr/>
        </p:nvSpPr>
        <p:spPr bwMode="auto">
          <a:xfrm>
            <a:off x="2484438" y="2568575"/>
            <a:ext cx="12182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8</a:t>
            </a:r>
            <a:endParaRPr lang="en-US" altLang="en-US" sz="2400">
              <a:latin typeface="Times New Roman" panose="02020603050405020304" pitchFamily="18" charset="0"/>
              <a:ea typeface="ＭＳ Ｐゴシック" panose="020B0600070205080204" pitchFamily="34" charset="-128"/>
            </a:endParaRPr>
          </a:p>
        </p:txBody>
      </p:sp>
      <p:sp>
        <p:nvSpPr>
          <p:cNvPr id="46119" name="Rectangle 67">
            <a:extLst>
              <a:ext uri="{FF2B5EF4-FFF2-40B4-BE49-F238E27FC236}">
                <a16:creationId xmlns:a16="http://schemas.microsoft.com/office/drawing/2014/main" id="{268532C7-6FF6-C9C1-90A1-33137B3F7FB6}"/>
              </a:ext>
            </a:extLst>
          </p:cNvPr>
          <p:cNvSpPr>
            <a:spLocks noChangeArrowheads="1"/>
          </p:cNvSpPr>
          <p:nvPr/>
        </p:nvSpPr>
        <p:spPr bwMode="auto">
          <a:xfrm>
            <a:off x="2484438" y="2851150"/>
            <a:ext cx="12182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7</a:t>
            </a:r>
            <a:endParaRPr lang="en-US" altLang="en-US" sz="2400">
              <a:latin typeface="Times New Roman" panose="02020603050405020304" pitchFamily="18" charset="0"/>
              <a:ea typeface="ＭＳ Ｐゴシック" panose="020B0600070205080204" pitchFamily="34" charset="-128"/>
            </a:endParaRPr>
          </a:p>
        </p:txBody>
      </p:sp>
      <p:sp>
        <p:nvSpPr>
          <p:cNvPr id="46120" name="Rectangle 68">
            <a:extLst>
              <a:ext uri="{FF2B5EF4-FFF2-40B4-BE49-F238E27FC236}">
                <a16:creationId xmlns:a16="http://schemas.microsoft.com/office/drawing/2014/main" id="{8E8DBE1D-3886-0D6F-614A-9872323061C0}"/>
              </a:ext>
            </a:extLst>
          </p:cNvPr>
          <p:cNvSpPr>
            <a:spLocks noChangeArrowheads="1"/>
          </p:cNvSpPr>
          <p:nvPr/>
        </p:nvSpPr>
        <p:spPr bwMode="auto">
          <a:xfrm>
            <a:off x="2484438" y="3135313"/>
            <a:ext cx="12182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6</a:t>
            </a:r>
            <a:endParaRPr lang="en-US" altLang="en-US" sz="2400">
              <a:latin typeface="Times New Roman" panose="02020603050405020304" pitchFamily="18" charset="0"/>
              <a:ea typeface="ＭＳ Ｐゴシック" panose="020B0600070205080204" pitchFamily="34" charset="-128"/>
            </a:endParaRPr>
          </a:p>
        </p:txBody>
      </p:sp>
      <p:sp>
        <p:nvSpPr>
          <p:cNvPr id="46121" name="Rectangle 69">
            <a:extLst>
              <a:ext uri="{FF2B5EF4-FFF2-40B4-BE49-F238E27FC236}">
                <a16:creationId xmlns:a16="http://schemas.microsoft.com/office/drawing/2014/main" id="{93CC5C53-E128-16EB-1B3C-03052F8F318F}"/>
              </a:ext>
            </a:extLst>
          </p:cNvPr>
          <p:cNvSpPr>
            <a:spLocks noChangeArrowheads="1"/>
          </p:cNvSpPr>
          <p:nvPr/>
        </p:nvSpPr>
        <p:spPr bwMode="auto">
          <a:xfrm>
            <a:off x="2484438" y="3417888"/>
            <a:ext cx="12182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5</a:t>
            </a:r>
            <a:endParaRPr lang="en-US" altLang="en-US" sz="2400">
              <a:latin typeface="Times New Roman" panose="02020603050405020304" pitchFamily="18" charset="0"/>
              <a:ea typeface="ＭＳ Ｐゴシック" panose="020B0600070205080204" pitchFamily="34" charset="-128"/>
            </a:endParaRPr>
          </a:p>
        </p:txBody>
      </p:sp>
      <p:sp>
        <p:nvSpPr>
          <p:cNvPr id="46122" name="Rectangle 70">
            <a:extLst>
              <a:ext uri="{FF2B5EF4-FFF2-40B4-BE49-F238E27FC236}">
                <a16:creationId xmlns:a16="http://schemas.microsoft.com/office/drawing/2014/main" id="{ADC6CE0E-FED5-C3FF-99EA-19E904277AA4}"/>
              </a:ext>
            </a:extLst>
          </p:cNvPr>
          <p:cNvSpPr>
            <a:spLocks noChangeArrowheads="1"/>
          </p:cNvSpPr>
          <p:nvPr/>
        </p:nvSpPr>
        <p:spPr bwMode="auto">
          <a:xfrm>
            <a:off x="2484438" y="3700463"/>
            <a:ext cx="12182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4</a:t>
            </a:r>
            <a:endParaRPr lang="en-US" altLang="en-US" sz="2400">
              <a:latin typeface="Times New Roman" panose="02020603050405020304" pitchFamily="18" charset="0"/>
              <a:ea typeface="ＭＳ Ｐゴシック" panose="020B0600070205080204" pitchFamily="34" charset="-128"/>
            </a:endParaRPr>
          </a:p>
        </p:txBody>
      </p:sp>
      <p:sp>
        <p:nvSpPr>
          <p:cNvPr id="46123" name="Rectangle 71">
            <a:extLst>
              <a:ext uri="{FF2B5EF4-FFF2-40B4-BE49-F238E27FC236}">
                <a16:creationId xmlns:a16="http://schemas.microsoft.com/office/drawing/2014/main" id="{FAD932D3-3949-1BF2-7F52-5590B2B45DA5}"/>
              </a:ext>
            </a:extLst>
          </p:cNvPr>
          <p:cNvSpPr>
            <a:spLocks noChangeArrowheads="1"/>
          </p:cNvSpPr>
          <p:nvPr/>
        </p:nvSpPr>
        <p:spPr bwMode="auto">
          <a:xfrm>
            <a:off x="2484438" y="3984625"/>
            <a:ext cx="12182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3</a:t>
            </a:r>
            <a:endParaRPr lang="en-US" altLang="en-US" sz="2400">
              <a:latin typeface="Times New Roman" panose="02020603050405020304" pitchFamily="18" charset="0"/>
              <a:ea typeface="ＭＳ Ｐゴシック" panose="020B0600070205080204" pitchFamily="34" charset="-128"/>
            </a:endParaRPr>
          </a:p>
        </p:txBody>
      </p:sp>
      <p:sp>
        <p:nvSpPr>
          <p:cNvPr id="46124" name="Rectangle 72">
            <a:extLst>
              <a:ext uri="{FF2B5EF4-FFF2-40B4-BE49-F238E27FC236}">
                <a16:creationId xmlns:a16="http://schemas.microsoft.com/office/drawing/2014/main" id="{F88BBA36-2FEE-566A-9576-B8C83BBC8517}"/>
              </a:ext>
            </a:extLst>
          </p:cNvPr>
          <p:cNvSpPr>
            <a:spLocks noChangeArrowheads="1"/>
          </p:cNvSpPr>
          <p:nvPr/>
        </p:nvSpPr>
        <p:spPr bwMode="auto">
          <a:xfrm>
            <a:off x="2484438" y="4267200"/>
            <a:ext cx="12182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2</a:t>
            </a:r>
            <a:endParaRPr lang="en-US" altLang="en-US" sz="2400">
              <a:latin typeface="Times New Roman" panose="02020603050405020304" pitchFamily="18" charset="0"/>
              <a:ea typeface="ＭＳ Ｐゴシック" panose="020B0600070205080204" pitchFamily="34" charset="-128"/>
            </a:endParaRPr>
          </a:p>
        </p:txBody>
      </p:sp>
      <p:sp>
        <p:nvSpPr>
          <p:cNvPr id="46125" name="Rectangle 73">
            <a:extLst>
              <a:ext uri="{FF2B5EF4-FFF2-40B4-BE49-F238E27FC236}">
                <a16:creationId xmlns:a16="http://schemas.microsoft.com/office/drawing/2014/main" id="{938513EF-3643-E08D-AA67-B0EEBA88776A}"/>
              </a:ext>
            </a:extLst>
          </p:cNvPr>
          <p:cNvSpPr>
            <a:spLocks noChangeArrowheads="1"/>
          </p:cNvSpPr>
          <p:nvPr/>
        </p:nvSpPr>
        <p:spPr bwMode="auto">
          <a:xfrm>
            <a:off x="2484438" y="4551363"/>
            <a:ext cx="12182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1</a:t>
            </a:r>
            <a:endParaRPr lang="en-US" altLang="en-US" sz="2400">
              <a:latin typeface="Times New Roman" panose="02020603050405020304" pitchFamily="18" charset="0"/>
              <a:ea typeface="ＭＳ Ｐゴシック" panose="020B0600070205080204" pitchFamily="34" charset="-128"/>
            </a:endParaRPr>
          </a:p>
        </p:txBody>
      </p:sp>
      <p:sp>
        <p:nvSpPr>
          <p:cNvPr id="46126" name="Rectangle 74">
            <a:extLst>
              <a:ext uri="{FF2B5EF4-FFF2-40B4-BE49-F238E27FC236}">
                <a16:creationId xmlns:a16="http://schemas.microsoft.com/office/drawing/2014/main" id="{3122BE55-A734-E285-017F-746952C3D250}"/>
              </a:ext>
            </a:extLst>
          </p:cNvPr>
          <p:cNvSpPr>
            <a:spLocks noChangeArrowheads="1"/>
          </p:cNvSpPr>
          <p:nvPr/>
        </p:nvSpPr>
        <p:spPr bwMode="auto">
          <a:xfrm>
            <a:off x="2484438" y="4833938"/>
            <a:ext cx="12182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0</a:t>
            </a:r>
            <a:endParaRPr lang="en-US" altLang="en-US" sz="2400">
              <a:latin typeface="Times New Roman" panose="02020603050405020304" pitchFamily="18" charset="0"/>
              <a:ea typeface="ＭＳ Ｐゴシック" panose="020B0600070205080204" pitchFamily="34" charset="-128"/>
            </a:endParaRPr>
          </a:p>
        </p:txBody>
      </p:sp>
      <p:sp>
        <p:nvSpPr>
          <p:cNvPr id="46127" name="Rectangle 75">
            <a:extLst>
              <a:ext uri="{FF2B5EF4-FFF2-40B4-BE49-F238E27FC236}">
                <a16:creationId xmlns:a16="http://schemas.microsoft.com/office/drawing/2014/main" id="{948AC56C-0C56-5B81-D551-4D4C1C4A8A1D}"/>
              </a:ext>
            </a:extLst>
          </p:cNvPr>
          <p:cNvSpPr>
            <a:spLocks noChangeArrowheads="1"/>
          </p:cNvSpPr>
          <p:nvPr/>
        </p:nvSpPr>
        <p:spPr bwMode="auto">
          <a:xfrm>
            <a:off x="2361432" y="5118100"/>
            <a:ext cx="243656"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r" eaLnBrk="1" hangingPunct="1"/>
            <a:r>
              <a:rPr lang="en-US" altLang="en-US" sz="1700">
                <a:solidFill>
                  <a:srgbClr val="000000"/>
                </a:solidFill>
                <a:latin typeface="Arial" panose="020B0604020202020204" pitchFamily="34" charset="0"/>
                <a:ea typeface="ＭＳ Ｐゴシック" panose="020B0600070205080204" pitchFamily="34" charset="-128"/>
              </a:rPr>
              <a:t>–1</a:t>
            </a:r>
            <a:endParaRPr lang="en-US" altLang="en-US" sz="2400">
              <a:latin typeface="Times New Roman" panose="02020603050405020304" pitchFamily="18" charset="0"/>
              <a:ea typeface="ＭＳ Ｐゴシック" panose="020B0600070205080204" pitchFamily="34" charset="-128"/>
            </a:endParaRPr>
          </a:p>
        </p:txBody>
      </p:sp>
      <p:sp>
        <p:nvSpPr>
          <p:cNvPr id="46128" name="Rectangle 76">
            <a:extLst>
              <a:ext uri="{FF2B5EF4-FFF2-40B4-BE49-F238E27FC236}">
                <a16:creationId xmlns:a16="http://schemas.microsoft.com/office/drawing/2014/main" id="{874B747C-F443-0271-5A97-21DD092AE376}"/>
              </a:ext>
            </a:extLst>
          </p:cNvPr>
          <p:cNvSpPr>
            <a:spLocks noChangeArrowheads="1"/>
          </p:cNvSpPr>
          <p:nvPr/>
        </p:nvSpPr>
        <p:spPr bwMode="auto">
          <a:xfrm>
            <a:off x="2361432" y="5400675"/>
            <a:ext cx="243656"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r" eaLnBrk="1" hangingPunct="1"/>
            <a:r>
              <a:rPr lang="en-US" altLang="en-US" sz="1700">
                <a:solidFill>
                  <a:srgbClr val="000000"/>
                </a:solidFill>
                <a:latin typeface="Arial" panose="020B0604020202020204" pitchFamily="34" charset="0"/>
                <a:ea typeface="ＭＳ Ｐゴシック" panose="020B0600070205080204" pitchFamily="34" charset="-128"/>
              </a:rPr>
              <a:t>–2</a:t>
            </a:r>
          </a:p>
        </p:txBody>
      </p:sp>
      <p:sp>
        <p:nvSpPr>
          <p:cNvPr id="46129" name="Rectangle 77">
            <a:extLst>
              <a:ext uri="{FF2B5EF4-FFF2-40B4-BE49-F238E27FC236}">
                <a16:creationId xmlns:a16="http://schemas.microsoft.com/office/drawing/2014/main" id="{32F1213F-707B-B526-5C35-3DB8AA4C7FBA}"/>
              </a:ext>
            </a:extLst>
          </p:cNvPr>
          <p:cNvSpPr>
            <a:spLocks noChangeArrowheads="1"/>
          </p:cNvSpPr>
          <p:nvPr/>
        </p:nvSpPr>
        <p:spPr bwMode="auto">
          <a:xfrm>
            <a:off x="2361432" y="5684838"/>
            <a:ext cx="243656"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r" eaLnBrk="1" hangingPunct="1"/>
            <a:r>
              <a:rPr lang="en-US" altLang="en-US" sz="1700">
                <a:solidFill>
                  <a:srgbClr val="000000"/>
                </a:solidFill>
                <a:latin typeface="Arial" panose="020B0604020202020204" pitchFamily="34" charset="0"/>
                <a:ea typeface="ＭＳ Ｐゴシック" panose="020B0600070205080204" pitchFamily="34" charset="-128"/>
              </a:rPr>
              <a:t>–3</a:t>
            </a:r>
          </a:p>
        </p:txBody>
      </p:sp>
      <p:sp>
        <p:nvSpPr>
          <p:cNvPr id="46130" name="Rectangle 78">
            <a:extLst>
              <a:ext uri="{FF2B5EF4-FFF2-40B4-BE49-F238E27FC236}">
                <a16:creationId xmlns:a16="http://schemas.microsoft.com/office/drawing/2014/main" id="{85876E14-858B-2DFD-F4AE-4C803B280A60}"/>
              </a:ext>
            </a:extLst>
          </p:cNvPr>
          <p:cNvSpPr>
            <a:spLocks noChangeArrowheads="1"/>
          </p:cNvSpPr>
          <p:nvPr/>
        </p:nvSpPr>
        <p:spPr bwMode="auto">
          <a:xfrm>
            <a:off x="2361432" y="5967413"/>
            <a:ext cx="243656"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r" eaLnBrk="1" hangingPunct="1"/>
            <a:r>
              <a:rPr lang="en-US" altLang="en-US" sz="1700">
                <a:solidFill>
                  <a:srgbClr val="000000"/>
                </a:solidFill>
                <a:latin typeface="Arial" panose="020B0604020202020204" pitchFamily="34" charset="0"/>
                <a:ea typeface="ＭＳ Ｐゴシック" panose="020B0600070205080204" pitchFamily="34" charset="-128"/>
              </a:rPr>
              <a:t>–4</a:t>
            </a:r>
          </a:p>
        </p:txBody>
      </p:sp>
      <p:grpSp>
        <p:nvGrpSpPr>
          <p:cNvPr id="4" name="Group 79">
            <a:extLst>
              <a:ext uri="{FF2B5EF4-FFF2-40B4-BE49-F238E27FC236}">
                <a16:creationId xmlns:a16="http://schemas.microsoft.com/office/drawing/2014/main" id="{9308F7EB-89C2-DDA8-43F5-6751C3A3E637}"/>
              </a:ext>
            </a:extLst>
          </p:cNvPr>
          <p:cNvGrpSpPr>
            <a:grpSpLocks/>
          </p:cNvGrpSpPr>
          <p:nvPr/>
        </p:nvGrpSpPr>
        <p:grpSpPr bwMode="auto">
          <a:xfrm>
            <a:off x="7205667" y="4071939"/>
            <a:ext cx="862013" cy="801687"/>
            <a:chOff x="3579" y="2565"/>
            <a:chExt cx="543" cy="505"/>
          </a:xfrm>
        </p:grpSpPr>
        <p:sp>
          <p:nvSpPr>
            <p:cNvPr id="46146" name="Rectangle 80">
              <a:extLst>
                <a:ext uri="{FF2B5EF4-FFF2-40B4-BE49-F238E27FC236}">
                  <a16:creationId xmlns:a16="http://schemas.microsoft.com/office/drawing/2014/main" id="{A8B8D557-7E57-CF48-6BD2-665AA5E0B017}"/>
                </a:ext>
              </a:extLst>
            </p:cNvPr>
            <p:cNvSpPr>
              <a:spLocks noChangeArrowheads="1"/>
            </p:cNvSpPr>
            <p:nvPr/>
          </p:nvSpPr>
          <p:spPr bwMode="auto">
            <a:xfrm>
              <a:off x="3579" y="2565"/>
              <a:ext cx="520"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Demand</a:t>
              </a:r>
              <a:endParaRPr lang="en-US" altLang="en-US" sz="2400">
                <a:latin typeface="Times New Roman" panose="02020603050405020304" pitchFamily="18" charset="0"/>
                <a:ea typeface="ＭＳ Ｐゴシック" panose="020B0600070205080204" pitchFamily="34" charset="-128"/>
              </a:endParaRPr>
            </a:p>
          </p:txBody>
        </p:sp>
        <p:sp>
          <p:nvSpPr>
            <p:cNvPr id="46147" name="Rectangle 81">
              <a:extLst>
                <a:ext uri="{FF2B5EF4-FFF2-40B4-BE49-F238E27FC236}">
                  <a16:creationId xmlns:a16="http://schemas.microsoft.com/office/drawing/2014/main" id="{C508A15E-2429-9190-75B4-068245219A7D}"/>
                </a:ext>
              </a:extLst>
            </p:cNvPr>
            <p:cNvSpPr>
              <a:spLocks noChangeArrowheads="1"/>
            </p:cNvSpPr>
            <p:nvPr/>
          </p:nvSpPr>
          <p:spPr bwMode="auto">
            <a:xfrm>
              <a:off x="3579" y="2735"/>
              <a:ext cx="543"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(average</a:t>
              </a:r>
              <a:endParaRPr lang="en-US" altLang="en-US" sz="2400">
                <a:latin typeface="Times New Roman" panose="02020603050405020304" pitchFamily="18" charset="0"/>
                <a:ea typeface="ＭＳ Ｐゴシック" panose="020B0600070205080204" pitchFamily="34" charset="-128"/>
              </a:endParaRPr>
            </a:p>
          </p:txBody>
        </p:sp>
        <p:sp>
          <p:nvSpPr>
            <p:cNvPr id="46148" name="Rectangle 82">
              <a:extLst>
                <a:ext uri="{FF2B5EF4-FFF2-40B4-BE49-F238E27FC236}">
                  <a16:creationId xmlns:a16="http://schemas.microsoft.com/office/drawing/2014/main" id="{25CC4614-D2DC-D716-8C8D-55A59F20E19A}"/>
                </a:ext>
              </a:extLst>
            </p:cNvPr>
            <p:cNvSpPr>
              <a:spLocks noChangeArrowheads="1"/>
            </p:cNvSpPr>
            <p:nvPr/>
          </p:nvSpPr>
          <p:spPr bwMode="auto">
            <a:xfrm>
              <a:off x="3579" y="2905"/>
              <a:ext cx="543"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revenue)</a:t>
              </a:r>
              <a:endParaRPr lang="en-US" altLang="en-US" sz="2400">
                <a:latin typeface="Times New Roman" panose="02020603050405020304" pitchFamily="18" charset="0"/>
                <a:ea typeface="ＭＳ Ｐゴシック" panose="020B0600070205080204" pitchFamily="34" charset="-128"/>
              </a:endParaRPr>
            </a:p>
          </p:txBody>
        </p:sp>
      </p:grpSp>
      <p:grpSp>
        <p:nvGrpSpPr>
          <p:cNvPr id="5" name="Group 83">
            <a:extLst>
              <a:ext uri="{FF2B5EF4-FFF2-40B4-BE49-F238E27FC236}">
                <a16:creationId xmlns:a16="http://schemas.microsoft.com/office/drawing/2014/main" id="{93A34D3B-7A86-E70E-3419-694419AB9DFC}"/>
              </a:ext>
            </a:extLst>
          </p:cNvPr>
          <p:cNvGrpSpPr>
            <a:grpSpLocks/>
          </p:cNvGrpSpPr>
          <p:nvPr/>
        </p:nvGrpSpPr>
        <p:grpSpPr bwMode="auto">
          <a:xfrm>
            <a:off x="4116391" y="4254501"/>
            <a:ext cx="836613" cy="531813"/>
            <a:chOff x="1633" y="2680"/>
            <a:chExt cx="527" cy="335"/>
          </a:xfrm>
        </p:grpSpPr>
        <p:sp>
          <p:nvSpPr>
            <p:cNvPr id="46144" name="Rectangle 84">
              <a:extLst>
                <a:ext uri="{FF2B5EF4-FFF2-40B4-BE49-F238E27FC236}">
                  <a16:creationId xmlns:a16="http://schemas.microsoft.com/office/drawing/2014/main" id="{BF5C1565-15E9-7734-CC29-8E49385A3EA9}"/>
                </a:ext>
              </a:extLst>
            </p:cNvPr>
            <p:cNvSpPr>
              <a:spLocks noChangeArrowheads="1"/>
            </p:cNvSpPr>
            <p:nvPr/>
          </p:nvSpPr>
          <p:spPr bwMode="auto">
            <a:xfrm>
              <a:off x="1633" y="2680"/>
              <a:ext cx="527"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Marginal</a:t>
              </a:r>
              <a:endParaRPr lang="en-US" altLang="en-US" sz="2400">
                <a:latin typeface="Times New Roman" panose="02020603050405020304" pitchFamily="18" charset="0"/>
                <a:ea typeface="ＭＳ Ｐゴシック" panose="020B0600070205080204" pitchFamily="34" charset="-128"/>
              </a:endParaRPr>
            </a:p>
          </p:txBody>
        </p:sp>
        <p:sp>
          <p:nvSpPr>
            <p:cNvPr id="46145" name="Rectangle 85">
              <a:extLst>
                <a:ext uri="{FF2B5EF4-FFF2-40B4-BE49-F238E27FC236}">
                  <a16:creationId xmlns:a16="http://schemas.microsoft.com/office/drawing/2014/main" id="{7AA4D7B2-DB31-1768-FD5A-37B200201BA3}"/>
                </a:ext>
              </a:extLst>
            </p:cNvPr>
            <p:cNvSpPr>
              <a:spLocks noChangeArrowheads="1"/>
            </p:cNvSpPr>
            <p:nvPr/>
          </p:nvSpPr>
          <p:spPr bwMode="auto">
            <a:xfrm>
              <a:off x="1633" y="2850"/>
              <a:ext cx="498"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revenue</a:t>
              </a:r>
              <a:endParaRPr lang="en-US" altLang="en-US" sz="2400">
                <a:latin typeface="Times New Roman" panose="02020603050405020304" pitchFamily="18" charset="0"/>
                <a:ea typeface="ＭＳ Ｐゴシック" panose="020B0600070205080204" pitchFamily="34" charset="-128"/>
              </a:endParaRPr>
            </a:p>
          </p:txBody>
        </p:sp>
      </p:grpSp>
      <p:sp>
        <p:nvSpPr>
          <p:cNvPr id="46133" name="Rectangle 86">
            <a:extLst>
              <a:ext uri="{FF2B5EF4-FFF2-40B4-BE49-F238E27FC236}">
                <a16:creationId xmlns:a16="http://schemas.microsoft.com/office/drawing/2014/main" id="{A36F3A5F-9209-A147-D006-63D664576563}"/>
              </a:ext>
            </a:extLst>
          </p:cNvPr>
          <p:cNvSpPr>
            <a:spLocks noChangeArrowheads="1"/>
          </p:cNvSpPr>
          <p:nvPr/>
        </p:nvSpPr>
        <p:spPr bwMode="auto">
          <a:xfrm>
            <a:off x="3171825" y="5130800"/>
            <a:ext cx="12182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1</a:t>
            </a:r>
            <a:endParaRPr lang="en-US" altLang="en-US" sz="2400">
              <a:latin typeface="Times New Roman" panose="02020603050405020304" pitchFamily="18" charset="0"/>
              <a:ea typeface="ＭＳ Ｐゴシック" panose="020B0600070205080204" pitchFamily="34" charset="-128"/>
            </a:endParaRPr>
          </a:p>
        </p:txBody>
      </p:sp>
      <p:sp>
        <p:nvSpPr>
          <p:cNvPr id="46134" name="Rectangle 87">
            <a:extLst>
              <a:ext uri="{FF2B5EF4-FFF2-40B4-BE49-F238E27FC236}">
                <a16:creationId xmlns:a16="http://schemas.microsoft.com/office/drawing/2014/main" id="{6B85407C-1AA8-776D-689F-DD3A602E72C6}"/>
              </a:ext>
            </a:extLst>
          </p:cNvPr>
          <p:cNvSpPr>
            <a:spLocks noChangeArrowheads="1"/>
          </p:cNvSpPr>
          <p:nvPr/>
        </p:nvSpPr>
        <p:spPr bwMode="auto">
          <a:xfrm>
            <a:off x="3725863" y="5130800"/>
            <a:ext cx="12182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2</a:t>
            </a:r>
            <a:endParaRPr lang="en-US" altLang="en-US" sz="2400">
              <a:latin typeface="Times New Roman" panose="02020603050405020304" pitchFamily="18" charset="0"/>
              <a:ea typeface="ＭＳ Ｐゴシック" panose="020B0600070205080204" pitchFamily="34" charset="-128"/>
            </a:endParaRPr>
          </a:p>
        </p:txBody>
      </p:sp>
      <p:sp>
        <p:nvSpPr>
          <p:cNvPr id="46135" name="Rectangle 88">
            <a:extLst>
              <a:ext uri="{FF2B5EF4-FFF2-40B4-BE49-F238E27FC236}">
                <a16:creationId xmlns:a16="http://schemas.microsoft.com/office/drawing/2014/main" id="{52666ED5-F234-1149-8C7F-C070402ACCA9}"/>
              </a:ext>
            </a:extLst>
          </p:cNvPr>
          <p:cNvSpPr>
            <a:spLocks noChangeArrowheads="1"/>
          </p:cNvSpPr>
          <p:nvPr/>
        </p:nvSpPr>
        <p:spPr bwMode="auto">
          <a:xfrm>
            <a:off x="4278313" y="5130800"/>
            <a:ext cx="12182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3</a:t>
            </a:r>
            <a:endParaRPr lang="en-US" altLang="en-US" sz="2400">
              <a:latin typeface="Times New Roman" panose="02020603050405020304" pitchFamily="18" charset="0"/>
              <a:ea typeface="ＭＳ Ｐゴシック" panose="020B0600070205080204" pitchFamily="34" charset="-128"/>
            </a:endParaRPr>
          </a:p>
        </p:txBody>
      </p:sp>
      <p:sp>
        <p:nvSpPr>
          <p:cNvPr id="46136" name="Rectangle 89">
            <a:extLst>
              <a:ext uri="{FF2B5EF4-FFF2-40B4-BE49-F238E27FC236}">
                <a16:creationId xmlns:a16="http://schemas.microsoft.com/office/drawing/2014/main" id="{B207E657-BE50-C7B4-8133-37386EA7794D}"/>
              </a:ext>
            </a:extLst>
          </p:cNvPr>
          <p:cNvSpPr>
            <a:spLocks noChangeArrowheads="1"/>
          </p:cNvSpPr>
          <p:nvPr/>
        </p:nvSpPr>
        <p:spPr bwMode="auto">
          <a:xfrm>
            <a:off x="4830763" y="5130800"/>
            <a:ext cx="12182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4</a:t>
            </a:r>
            <a:endParaRPr lang="en-US" altLang="en-US" sz="2400">
              <a:latin typeface="Times New Roman" panose="02020603050405020304" pitchFamily="18" charset="0"/>
              <a:ea typeface="ＭＳ Ｐゴシック" panose="020B0600070205080204" pitchFamily="34" charset="-128"/>
            </a:endParaRPr>
          </a:p>
        </p:txBody>
      </p:sp>
      <p:sp>
        <p:nvSpPr>
          <p:cNvPr id="46137" name="Rectangle 90">
            <a:extLst>
              <a:ext uri="{FF2B5EF4-FFF2-40B4-BE49-F238E27FC236}">
                <a16:creationId xmlns:a16="http://schemas.microsoft.com/office/drawing/2014/main" id="{55C7C3CB-C51C-5E4B-2ED8-D9DFC80BCBCD}"/>
              </a:ext>
            </a:extLst>
          </p:cNvPr>
          <p:cNvSpPr>
            <a:spLocks noChangeArrowheads="1"/>
          </p:cNvSpPr>
          <p:nvPr/>
        </p:nvSpPr>
        <p:spPr bwMode="auto">
          <a:xfrm>
            <a:off x="5376863" y="5130800"/>
            <a:ext cx="12182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5</a:t>
            </a:r>
            <a:endParaRPr lang="en-US" altLang="en-US" sz="2400">
              <a:latin typeface="Times New Roman" panose="02020603050405020304" pitchFamily="18" charset="0"/>
              <a:ea typeface="ＭＳ Ｐゴシック" panose="020B0600070205080204" pitchFamily="34" charset="-128"/>
            </a:endParaRPr>
          </a:p>
        </p:txBody>
      </p:sp>
      <p:sp>
        <p:nvSpPr>
          <p:cNvPr id="46138" name="Rectangle 91">
            <a:extLst>
              <a:ext uri="{FF2B5EF4-FFF2-40B4-BE49-F238E27FC236}">
                <a16:creationId xmlns:a16="http://schemas.microsoft.com/office/drawing/2014/main" id="{35FDCC29-404E-A7BD-3DFB-7BCDC085B70A}"/>
              </a:ext>
            </a:extLst>
          </p:cNvPr>
          <p:cNvSpPr>
            <a:spLocks noChangeArrowheads="1"/>
          </p:cNvSpPr>
          <p:nvPr/>
        </p:nvSpPr>
        <p:spPr bwMode="auto">
          <a:xfrm>
            <a:off x="5930900" y="5130800"/>
            <a:ext cx="12182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6</a:t>
            </a:r>
            <a:endParaRPr lang="en-US" altLang="en-US" sz="2400">
              <a:latin typeface="Times New Roman" panose="02020603050405020304" pitchFamily="18" charset="0"/>
              <a:ea typeface="ＭＳ Ｐゴシック" panose="020B0600070205080204" pitchFamily="34" charset="-128"/>
            </a:endParaRPr>
          </a:p>
        </p:txBody>
      </p:sp>
      <p:sp>
        <p:nvSpPr>
          <p:cNvPr id="46139" name="Rectangle 92">
            <a:extLst>
              <a:ext uri="{FF2B5EF4-FFF2-40B4-BE49-F238E27FC236}">
                <a16:creationId xmlns:a16="http://schemas.microsoft.com/office/drawing/2014/main" id="{D7ACC9FA-3BB8-BADD-E349-B2B644B4C33A}"/>
              </a:ext>
            </a:extLst>
          </p:cNvPr>
          <p:cNvSpPr>
            <a:spLocks noChangeArrowheads="1"/>
          </p:cNvSpPr>
          <p:nvPr/>
        </p:nvSpPr>
        <p:spPr bwMode="auto">
          <a:xfrm>
            <a:off x="6483350" y="5130800"/>
            <a:ext cx="12182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7</a:t>
            </a:r>
            <a:endParaRPr lang="en-US" altLang="en-US" sz="2400">
              <a:latin typeface="Times New Roman" panose="02020603050405020304" pitchFamily="18" charset="0"/>
              <a:ea typeface="ＭＳ Ｐゴシック" panose="020B0600070205080204" pitchFamily="34" charset="-128"/>
            </a:endParaRPr>
          </a:p>
        </p:txBody>
      </p:sp>
      <p:sp>
        <p:nvSpPr>
          <p:cNvPr id="46140" name="Rectangle 93">
            <a:extLst>
              <a:ext uri="{FF2B5EF4-FFF2-40B4-BE49-F238E27FC236}">
                <a16:creationId xmlns:a16="http://schemas.microsoft.com/office/drawing/2014/main" id="{29381340-B91A-EE2B-58F9-187C644BD465}"/>
              </a:ext>
            </a:extLst>
          </p:cNvPr>
          <p:cNvSpPr>
            <a:spLocks noChangeArrowheads="1"/>
          </p:cNvSpPr>
          <p:nvPr/>
        </p:nvSpPr>
        <p:spPr bwMode="auto">
          <a:xfrm>
            <a:off x="7035800" y="5130800"/>
            <a:ext cx="12182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700">
                <a:solidFill>
                  <a:srgbClr val="000000"/>
                </a:solidFill>
                <a:latin typeface="Arial" panose="020B0604020202020204" pitchFamily="34" charset="0"/>
                <a:ea typeface="ＭＳ Ｐゴシック" panose="020B0600070205080204" pitchFamily="34" charset="-128"/>
              </a:rPr>
              <a:t>8</a:t>
            </a:r>
            <a:endParaRPr lang="en-US" altLang="en-US" sz="2400">
              <a:latin typeface="Times New Roman" panose="02020603050405020304" pitchFamily="18" charset="0"/>
              <a:ea typeface="ＭＳ Ｐゴシック" panose="020B0600070205080204" pitchFamily="34" charset="-128"/>
            </a:endParaRPr>
          </a:p>
        </p:txBody>
      </p:sp>
      <p:sp>
        <p:nvSpPr>
          <p:cNvPr id="46141" name="Text Box 94">
            <a:extLst>
              <a:ext uri="{FF2B5EF4-FFF2-40B4-BE49-F238E27FC236}">
                <a16:creationId xmlns:a16="http://schemas.microsoft.com/office/drawing/2014/main" id="{7A6C203C-A98A-14EA-C128-E3B973ACB816}"/>
              </a:ext>
            </a:extLst>
          </p:cNvPr>
          <p:cNvSpPr txBox="1">
            <a:spLocks noChangeArrowheads="1"/>
          </p:cNvSpPr>
          <p:nvPr/>
        </p:nvSpPr>
        <p:spPr bwMode="auto">
          <a:xfrm>
            <a:off x="8089900" y="6675438"/>
            <a:ext cx="18415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US" altLang="en-US" sz="800" b="1">
              <a:solidFill>
                <a:srgbClr val="411D72"/>
              </a:solidFill>
              <a:latin typeface="Arial" panose="020B0604020202020204" pitchFamily="34" charset="0"/>
              <a:ea typeface="ＭＳ Ｐゴシック" panose="020B0600070205080204" pitchFamily="34" charset="-128"/>
            </a:endParaRPr>
          </a:p>
        </p:txBody>
      </p:sp>
      <p:sp>
        <p:nvSpPr>
          <p:cNvPr id="93" name="Rectangle 2">
            <a:extLst>
              <a:ext uri="{FF2B5EF4-FFF2-40B4-BE49-F238E27FC236}">
                <a16:creationId xmlns:a16="http://schemas.microsoft.com/office/drawing/2014/main" id="{A9E732B2-B112-0FF5-C0E2-3B8763C88D48}"/>
              </a:ext>
            </a:extLst>
          </p:cNvPr>
          <p:cNvSpPr txBox="1">
            <a:spLocks noChangeArrowheads="1"/>
          </p:cNvSpPr>
          <p:nvPr/>
        </p:nvSpPr>
        <p:spPr>
          <a:xfrm>
            <a:off x="2038350" y="182564"/>
            <a:ext cx="7543800" cy="746125"/>
          </a:xfrm>
          <a:prstGeom prst="rect">
            <a:avLst/>
          </a:prstGeom>
        </p:spPr>
        <p:txBody>
          <a:bodyPr anchor="b">
            <a:normAutofit/>
          </a:bodyPr>
          <a:lstStyle>
            <a:lvl1pPr algn="l" rtl="0" fontAlgn="base">
              <a:lnSpc>
                <a:spcPct val="85000"/>
              </a:lnSpc>
              <a:spcBef>
                <a:spcPct val="0"/>
              </a:spcBef>
              <a:spcAft>
                <a:spcPct val="0"/>
              </a:spcAft>
              <a:defRPr sz="4000" kern="1200" spc="-50">
                <a:solidFill>
                  <a:schemeClr val="accent2"/>
                </a:solidFill>
                <a:latin typeface="+mj-lt"/>
                <a:ea typeface="+mj-ea"/>
                <a:cs typeface="+mj-cs"/>
              </a:defRPr>
            </a:lvl1pPr>
            <a:lvl2pPr algn="l" rtl="0" fontAlgn="base">
              <a:lnSpc>
                <a:spcPct val="85000"/>
              </a:lnSpc>
              <a:spcBef>
                <a:spcPct val="0"/>
              </a:spcBef>
              <a:spcAft>
                <a:spcPct val="0"/>
              </a:spcAft>
              <a:defRPr sz="4000">
                <a:solidFill>
                  <a:schemeClr val="accent2"/>
                </a:solidFill>
                <a:latin typeface="Calibri Light" panose="020F0302020204030204" pitchFamily="34" charset="0"/>
              </a:defRPr>
            </a:lvl2pPr>
            <a:lvl3pPr algn="l" rtl="0" fontAlgn="base">
              <a:lnSpc>
                <a:spcPct val="85000"/>
              </a:lnSpc>
              <a:spcBef>
                <a:spcPct val="0"/>
              </a:spcBef>
              <a:spcAft>
                <a:spcPct val="0"/>
              </a:spcAft>
              <a:defRPr sz="4000">
                <a:solidFill>
                  <a:schemeClr val="accent2"/>
                </a:solidFill>
                <a:latin typeface="Calibri Light" panose="020F0302020204030204" pitchFamily="34" charset="0"/>
              </a:defRPr>
            </a:lvl3pPr>
            <a:lvl4pPr algn="l" rtl="0" fontAlgn="base">
              <a:lnSpc>
                <a:spcPct val="85000"/>
              </a:lnSpc>
              <a:spcBef>
                <a:spcPct val="0"/>
              </a:spcBef>
              <a:spcAft>
                <a:spcPct val="0"/>
              </a:spcAft>
              <a:defRPr sz="4000">
                <a:solidFill>
                  <a:schemeClr val="accent2"/>
                </a:solidFill>
                <a:latin typeface="Calibri Light" panose="020F0302020204030204" pitchFamily="34" charset="0"/>
              </a:defRPr>
            </a:lvl4pPr>
            <a:lvl5pPr algn="l" rtl="0" fontAlgn="base">
              <a:lnSpc>
                <a:spcPct val="85000"/>
              </a:lnSpc>
              <a:spcBef>
                <a:spcPct val="0"/>
              </a:spcBef>
              <a:spcAft>
                <a:spcPct val="0"/>
              </a:spcAft>
              <a:defRPr sz="4000">
                <a:solidFill>
                  <a:schemeClr val="accent2"/>
                </a:solidFill>
                <a:latin typeface="Calibri Light" panose="020F0302020204030204" pitchFamily="34" charset="0"/>
              </a:defRPr>
            </a:lvl5pPr>
            <a:lvl6pPr marL="457200" algn="l" rtl="0" fontAlgn="base">
              <a:lnSpc>
                <a:spcPct val="85000"/>
              </a:lnSpc>
              <a:spcBef>
                <a:spcPct val="0"/>
              </a:spcBef>
              <a:spcAft>
                <a:spcPct val="0"/>
              </a:spcAft>
              <a:defRPr sz="4000">
                <a:solidFill>
                  <a:schemeClr val="accent2"/>
                </a:solidFill>
                <a:latin typeface="Calibri Light" panose="020F0302020204030204" pitchFamily="34" charset="0"/>
              </a:defRPr>
            </a:lvl6pPr>
            <a:lvl7pPr marL="914400" algn="l" rtl="0" fontAlgn="base">
              <a:lnSpc>
                <a:spcPct val="85000"/>
              </a:lnSpc>
              <a:spcBef>
                <a:spcPct val="0"/>
              </a:spcBef>
              <a:spcAft>
                <a:spcPct val="0"/>
              </a:spcAft>
              <a:defRPr sz="4000">
                <a:solidFill>
                  <a:schemeClr val="accent2"/>
                </a:solidFill>
                <a:latin typeface="Calibri Light" panose="020F0302020204030204" pitchFamily="34" charset="0"/>
              </a:defRPr>
            </a:lvl7pPr>
            <a:lvl8pPr marL="1371600" algn="l" rtl="0" fontAlgn="base">
              <a:lnSpc>
                <a:spcPct val="85000"/>
              </a:lnSpc>
              <a:spcBef>
                <a:spcPct val="0"/>
              </a:spcBef>
              <a:spcAft>
                <a:spcPct val="0"/>
              </a:spcAft>
              <a:defRPr sz="4000">
                <a:solidFill>
                  <a:schemeClr val="accent2"/>
                </a:solidFill>
                <a:latin typeface="Calibri Light" panose="020F0302020204030204" pitchFamily="34" charset="0"/>
              </a:defRPr>
            </a:lvl8pPr>
            <a:lvl9pPr marL="1828800" algn="l" rtl="0" fontAlgn="base">
              <a:lnSpc>
                <a:spcPct val="85000"/>
              </a:lnSpc>
              <a:spcBef>
                <a:spcPct val="0"/>
              </a:spcBef>
              <a:spcAft>
                <a:spcPct val="0"/>
              </a:spcAft>
              <a:defRPr sz="4000">
                <a:solidFill>
                  <a:schemeClr val="accent2"/>
                </a:solidFill>
                <a:latin typeface="Calibri Light" panose="020F0302020204030204" pitchFamily="34" charset="0"/>
              </a:defRPr>
            </a:lvl9pPr>
          </a:lstStyle>
          <a:p>
            <a:pPr fontAlgn="auto">
              <a:spcAft>
                <a:spcPts val="0"/>
              </a:spcAft>
              <a:defRPr/>
            </a:pPr>
            <a:r>
              <a:rPr lang="en-US" altLang="en-US" dirty="0">
                <a:solidFill>
                  <a:srgbClr val="555997"/>
                </a:solidFill>
                <a:ea typeface="ＭＳ Ｐゴシック" panose="020B0600070205080204" pitchFamily="34" charset="-128"/>
              </a:rPr>
              <a:t>A Monopoly’s Revenue</a:t>
            </a:r>
            <a:endParaRPr lang="en-US" altLang="en-US" dirty="0">
              <a:solidFill>
                <a:srgbClr val="555997"/>
              </a:solidFill>
              <a:latin typeface="Tahoma" panose="020B0604030504040204" pitchFamily="34" charset="0"/>
              <a:ea typeface="ＭＳ Ｐゴシック" panose="020B0600070205080204" pitchFamily="34" charset="-128"/>
            </a:endParaRPr>
          </a:p>
        </p:txBody>
      </p:sp>
      <p:sp>
        <p:nvSpPr>
          <p:cNvPr id="82" name="Footer Placeholder 1">
            <a:extLst>
              <a:ext uri="{FF2B5EF4-FFF2-40B4-BE49-F238E27FC236}">
                <a16:creationId xmlns:a16="http://schemas.microsoft.com/office/drawing/2014/main" id="{CCEE8A52-DABD-95FB-323A-2AFD2EDC510F}"/>
              </a:ext>
            </a:extLst>
          </p:cNvPr>
          <p:cNvSpPr>
            <a:spLocks noGrp="1"/>
          </p:cNvSpPr>
          <p:nvPr>
            <p:ph type="ftr" sz="quarter" idx="11"/>
          </p:nvPr>
        </p:nvSpPr>
        <p:spPr/>
        <p:txBody>
          <a:bodyPr/>
          <a:lstStyle/>
          <a:p>
            <a:pPr>
              <a:defRPr/>
            </a:pPr>
            <a:r>
              <a:rPr lang="en-GB">
                <a:solidFill>
                  <a:schemeClr val="bg1"/>
                </a:solidFill>
              </a:rPr>
              <a:t>For use with Mankiw and Taylor, Economics 6</a:t>
            </a:r>
            <a:r>
              <a:rPr lang="en-GB" baseline="30000">
                <a:solidFill>
                  <a:schemeClr val="bg1"/>
                </a:solidFill>
              </a:rPr>
              <a:t>th</a:t>
            </a:r>
            <a:r>
              <a:rPr lang="en-GB">
                <a:solidFill>
                  <a:schemeClr val="bg1"/>
                </a:solidFill>
              </a:rPr>
              <a:t> edition </a:t>
            </a:r>
            <a:r>
              <a:rPr lang="en-GB">
                <a:solidFill>
                  <a:schemeClr val="bg1"/>
                </a:solidFill>
                <a:latin typeface="Calibri Light" panose="020F0302020204030204" pitchFamily="34" charset="0"/>
                <a:ea typeface="Calibri" panose="020F0502020204030204" pitchFamily="34" charset="0"/>
                <a:cs typeface="Calibri Light" panose="020F0302020204030204" pitchFamily="34" charset="0"/>
              </a:rPr>
              <a:t>9781473786981</a:t>
            </a:r>
            <a:r>
              <a:rPr lang="en-GB">
                <a:solidFill>
                  <a:schemeClr val="bg1"/>
                </a:solidFill>
              </a:rPr>
              <a:t> © Cengage EMEA 2023</a:t>
            </a:r>
          </a:p>
          <a:p>
            <a:pPr>
              <a:defRPr/>
            </a:pPr>
            <a:endParaRPr lang="en-US">
              <a:solidFill>
                <a:schemeClr val="tx1"/>
              </a:solidFill>
            </a:endParaRPr>
          </a:p>
        </p:txBody>
      </p:sp>
      <p:sp>
        <p:nvSpPr>
          <p:cNvPr id="8" name="TextBox 7">
            <a:extLst>
              <a:ext uri="{FF2B5EF4-FFF2-40B4-BE49-F238E27FC236}">
                <a16:creationId xmlns:a16="http://schemas.microsoft.com/office/drawing/2014/main" id="{58EA147E-D500-5760-84F8-0E5CE9EC4F13}"/>
              </a:ext>
            </a:extLst>
          </p:cNvPr>
          <p:cNvSpPr txBox="1"/>
          <p:nvPr/>
        </p:nvSpPr>
        <p:spPr>
          <a:xfrm>
            <a:off x="8260010" y="1258717"/>
            <a:ext cx="2175642" cy="1569660"/>
          </a:xfrm>
          <a:prstGeom prst="rect">
            <a:avLst/>
          </a:prstGeom>
          <a:noFill/>
        </p:spPr>
        <p:txBody>
          <a:bodyPr wrap="square" rtlCol="0">
            <a:spAutoFit/>
          </a:bodyPr>
          <a:lstStyle/>
          <a:p>
            <a:r>
              <a:rPr lang="en-US" sz="2400" dirty="0">
                <a:solidFill>
                  <a:srgbClr val="FF5E1E"/>
                </a:solidFill>
              </a:rPr>
              <a:t>MR is always twice as steep as a linear D curve!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103442"/>
                                        </p:tgtEl>
                                        <p:attrNameLst>
                                          <p:attrName>style.visibility</p:attrName>
                                        </p:attrNameLst>
                                      </p:cBhvr>
                                      <p:to>
                                        <p:strVal val="visible"/>
                                      </p:to>
                                    </p:set>
                                    <p:animEffect transition="in" filter="strips(downRight)">
                                      <p:cBhvr>
                                        <p:cTn id="12" dur="500"/>
                                        <p:tgtEl>
                                          <p:spTgt spid="10344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strips(downRight)">
                                      <p:cBhvr>
                                        <p:cTn id="22" dur="500"/>
                                        <p:tgtEl>
                                          <p:spTgt spid="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nodeType="clickEffect">
                                  <p:stCondLst>
                                    <p:cond delay="0"/>
                                  </p:stCondLst>
                                  <p:childTnLst>
                                    <p:set>
                                      <p:cBhvr>
                                        <p:cTn id="26" dur="1" fill="hold">
                                          <p:stCondLst>
                                            <p:cond delay="0"/>
                                          </p:stCondLst>
                                        </p:cTn>
                                        <p:tgtEl>
                                          <p:spTgt spid="103441"/>
                                        </p:tgtEl>
                                        <p:attrNameLst>
                                          <p:attrName>style.visibility</p:attrName>
                                        </p:attrNameLst>
                                      </p:cBhvr>
                                      <p:to>
                                        <p:strVal val="visible"/>
                                      </p:to>
                                    </p:set>
                                    <p:animEffect transition="in" filter="strips(downRight)">
                                      <p:cBhvr>
                                        <p:cTn id="27" dur="500"/>
                                        <p:tgtEl>
                                          <p:spTgt spid="10344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dissolve">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a:extLst>
              <a:ext uri="{FF2B5EF4-FFF2-40B4-BE49-F238E27FC236}">
                <a16:creationId xmlns:a16="http://schemas.microsoft.com/office/drawing/2014/main" id="{7DAAD081-3545-921B-8727-E127BF694643}"/>
              </a:ext>
            </a:extLst>
          </p:cNvPr>
          <p:cNvSpPr>
            <a:spLocks noGrp="1" noChangeArrowheads="1"/>
          </p:cNvSpPr>
          <p:nvPr>
            <p:ph type="title"/>
          </p:nvPr>
        </p:nvSpPr>
        <p:spPr>
          <a:xfrm>
            <a:off x="1927225" y="514350"/>
            <a:ext cx="8229600" cy="685800"/>
          </a:xfrm>
        </p:spPr>
        <p:txBody>
          <a:bodyPr/>
          <a:lstStyle/>
          <a:p>
            <a:pPr>
              <a:lnSpc>
                <a:spcPct val="80000"/>
              </a:lnSpc>
              <a:defRPr/>
            </a:pPr>
            <a:r>
              <a:rPr lang="en-US" altLang="en-US" sz="2000" dirty="0">
                <a:ea typeface="ＭＳ Ｐゴシック" panose="020B0600070205080204" pitchFamily="34" charset="-128"/>
              </a:rPr>
              <a:t>Figure 4.  Profit Maximization for a Monopoly</a:t>
            </a:r>
          </a:p>
        </p:txBody>
      </p:sp>
      <p:sp>
        <p:nvSpPr>
          <p:cNvPr id="50179" name="Rectangle 5">
            <a:extLst>
              <a:ext uri="{FF2B5EF4-FFF2-40B4-BE49-F238E27FC236}">
                <a16:creationId xmlns:a16="http://schemas.microsoft.com/office/drawing/2014/main" id="{75792A7C-D1EB-A887-8367-524F1C364541}"/>
              </a:ext>
            </a:extLst>
          </p:cNvPr>
          <p:cNvSpPr>
            <a:spLocks noChangeArrowheads="1"/>
          </p:cNvSpPr>
          <p:nvPr/>
        </p:nvSpPr>
        <p:spPr bwMode="auto">
          <a:xfrm>
            <a:off x="3176589" y="1495425"/>
            <a:ext cx="6600825" cy="4833938"/>
          </a:xfrm>
          <a:prstGeom prst="rect">
            <a:avLst/>
          </a:prstGeom>
          <a:solidFill>
            <a:srgbClr val="F3F6F9"/>
          </a:solidFill>
          <a:ln w="212725">
            <a:solidFill>
              <a:srgbClr val="F3F6F9"/>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0180" name="Rectangle 6">
            <a:extLst>
              <a:ext uri="{FF2B5EF4-FFF2-40B4-BE49-F238E27FC236}">
                <a16:creationId xmlns:a16="http://schemas.microsoft.com/office/drawing/2014/main" id="{DFD4CA86-FC5D-5A54-EE1B-7839475D09F1}"/>
              </a:ext>
            </a:extLst>
          </p:cNvPr>
          <p:cNvSpPr>
            <a:spLocks noChangeArrowheads="1"/>
          </p:cNvSpPr>
          <p:nvPr/>
        </p:nvSpPr>
        <p:spPr bwMode="auto">
          <a:xfrm>
            <a:off x="3176589" y="1495425"/>
            <a:ext cx="6600825" cy="4833938"/>
          </a:xfrm>
          <a:prstGeom prst="rect">
            <a:avLst/>
          </a:prstGeom>
          <a:solidFill>
            <a:srgbClr val="F2F4F8"/>
          </a:solidFill>
          <a:ln w="193675">
            <a:solidFill>
              <a:srgbClr val="F2F4F8"/>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0181" name="Rectangle 7">
            <a:extLst>
              <a:ext uri="{FF2B5EF4-FFF2-40B4-BE49-F238E27FC236}">
                <a16:creationId xmlns:a16="http://schemas.microsoft.com/office/drawing/2014/main" id="{8B96E494-36A7-C119-8F9A-535E25E13D1C}"/>
              </a:ext>
            </a:extLst>
          </p:cNvPr>
          <p:cNvSpPr>
            <a:spLocks noChangeArrowheads="1"/>
          </p:cNvSpPr>
          <p:nvPr/>
        </p:nvSpPr>
        <p:spPr bwMode="auto">
          <a:xfrm>
            <a:off x="3176589" y="1495425"/>
            <a:ext cx="6600825" cy="4833938"/>
          </a:xfrm>
          <a:prstGeom prst="rect">
            <a:avLst/>
          </a:prstGeom>
          <a:solidFill>
            <a:srgbClr val="F1F4F7"/>
          </a:solidFill>
          <a:ln w="173038">
            <a:solidFill>
              <a:srgbClr val="F1F4F7"/>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0182" name="Rectangle 8">
            <a:extLst>
              <a:ext uri="{FF2B5EF4-FFF2-40B4-BE49-F238E27FC236}">
                <a16:creationId xmlns:a16="http://schemas.microsoft.com/office/drawing/2014/main" id="{F20906C6-1A03-E3BB-BC05-C9B0B7DBFF0E}"/>
              </a:ext>
            </a:extLst>
          </p:cNvPr>
          <p:cNvSpPr>
            <a:spLocks noChangeArrowheads="1"/>
          </p:cNvSpPr>
          <p:nvPr/>
        </p:nvSpPr>
        <p:spPr bwMode="auto">
          <a:xfrm>
            <a:off x="3176589" y="1495425"/>
            <a:ext cx="6600825" cy="4833938"/>
          </a:xfrm>
          <a:prstGeom prst="rect">
            <a:avLst/>
          </a:prstGeom>
          <a:solidFill>
            <a:srgbClr val="F0F2F5"/>
          </a:solidFill>
          <a:ln w="153988">
            <a:solidFill>
              <a:srgbClr val="F0F2F5"/>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0183" name="Rectangle 9">
            <a:extLst>
              <a:ext uri="{FF2B5EF4-FFF2-40B4-BE49-F238E27FC236}">
                <a16:creationId xmlns:a16="http://schemas.microsoft.com/office/drawing/2014/main" id="{0DA8E7A9-5FA9-58CB-7E1E-30C95584183E}"/>
              </a:ext>
            </a:extLst>
          </p:cNvPr>
          <p:cNvSpPr>
            <a:spLocks noChangeArrowheads="1"/>
          </p:cNvSpPr>
          <p:nvPr/>
        </p:nvSpPr>
        <p:spPr bwMode="auto">
          <a:xfrm>
            <a:off x="3176589" y="1495425"/>
            <a:ext cx="6600825" cy="4833938"/>
          </a:xfrm>
          <a:prstGeom prst="rect">
            <a:avLst/>
          </a:prstGeom>
          <a:solidFill>
            <a:srgbClr val="EEF1F4"/>
          </a:solidFill>
          <a:ln w="134938">
            <a:solidFill>
              <a:srgbClr val="EEF1F4"/>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0184" name="Rectangle 10">
            <a:extLst>
              <a:ext uri="{FF2B5EF4-FFF2-40B4-BE49-F238E27FC236}">
                <a16:creationId xmlns:a16="http://schemas.microsoft.com/office/drawing/2014/main" id="{79711636-B956-CDFD-00C3-81DB777185A9}"/>
              </a:ext>
            </a:extLst>
          </p:cNvPr>
          <p:cNvSpPr>
            <a:spLocks noChangeArrowheads="1"/>
          </p:cNvSpPr>
          <p:nvPr/>
        </p:nvSpPr>
        <p:spPr bwMode="auto">
          <a:xfrm>
            <a:off x="3176589" y="1495425"/>
            <a:ext cx="6600825" cy="4833938"/>
          </a:xfrm>
          <a:prstGeom prst="rect">
            <a:avLst/>
          </a:prstGeom>
          <a:solidFill>
            <a:srgbClr val="EDEFF3"/>
          </a:solidFill>
          <a:ln w="115888">
            <a:solidFill>
              <a:srgbClr val="EDEFF3"/>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0185" name="Rectangle 11">
            <a:extLst>
              <a:ext uri="{FF2B5EF4-FFF2-40B4-BE49-F238E27FC236}">
                <a16:creationId xmlns:a16="http://schemas.microsoft.com/office/drawing/2014/main" id="{443BF394-18E0-87DE-69DC-BAB17181F076}"/>
              </a:ext>
            </a:extLst>
          </p:cNvPr>
          <p:cNvSpPr>
            <a:spLocks noChangeArrowheads="1"/>
          </p:cNvSpPr>
          <p:nvPr/>
        </p:nvSpPr>
        <p:spPr bwMode="auto">
          <a:xfrm>
            <a:off x="3176589" y="1495425"/>
            <a:ext cx="6600825" cy="4833938"/>
          </a:xfrm>
          <a:prstGeom prst="rect">
            <a:avLst/>
          </a:prstGeom>
          <a:solidFill>
            <a:srgbClr val="EBEEF2"/>
          </a:solidFill>
          <a:ln w="96838">
            <a:solidFill>
              <a:srgbClr val="EBEEF2"/>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0186" name="Rectangle 12">
            <a:extLst>
              <a:ext uri="{FF2B5EF4-FFF2-40B4-BE49-F238E27FC236}">
                <a16:creationId xmlns:a16="http://schemas.microsoft.com/office/drawing/2014/main" id="{C34B74DE-848D-1EE0-61C9-E952534F8833}"/>
              </a:ext>
            </a:extLst>
          </p:cNvPr>
          <p:cNvSpPr>
            <a:spLocks noChangeArrowheads="1"/>
          </p:cNvSpPr>
          <p:nvPr/>
        </p:nvSpPr>
        <p:spPr bwMode="auto">
          <a:xfrm>
            <a:off x="3176589" y="1495425"/>
            <a:ext cx="6600825" cy="4833938"/>
          </a:xfrm>
          <a:prstGeom prst="rect">
            <a:avLst/>
          </a:prstGeom>
          <a:solidFill>
            <a:srgbClr val="EAECF1"/>
          </a:solidFill>
          <a:ln w="77788">
            <a:solidFill>
              <a:srgbClr val="EAECF1"/>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0187" name="Rectangle 13">
            <a:extLst>
              <a:ext uri="{FF2B5EF4-FFF2-40B4-BE49-F238E27FC236}">
                <a16:creationId xmlns:a16="http://schemas.microsoft.com/office/drawing/2014/main" id="{39266BD1-A19B-F927-EDEA-4B67E1FF1E06}"/>
              </a:ext>
            </a:extLst>
          </p:cNvPr>
          <p:cNvSpPr>
            <a:spLocks noChangeArrowheads="1"/>
          </p:cNvSpPr>
          <p:nvPr/>
        </p:nvSpPr>
        <p:spPr bwMode="auto">
          <a:xfrm>
            <a:off x="3176589" y="1495425"/>
            <a:ext cx="6600825" cy="4833938"/>
          </a:xfrm>
          <a:prstGeom prst="rect">
            <a:avLst/>
          </a:prstGeom>
          <a:solidFill>
            <a:srgbClr val="E9EBF0"/>
          </a:solidFill>
          <a:ln w="57150">
            <a:solidFill>
              <a:srgbClr val="E9EBF0"/>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0188" name="Rectangle 14">
            <a:extLst>
              <a:ext uri="{FF2B5EF4-FFF2-40B4-BE49-F238E27FC236}">
                <a16:creationId xmlns:a16="http://schemas.microsoft.com/office/drawing/2014/main" id="{6ADA4387-EA14-38C5-BEC0-BD9D3953B651}"/>
              </a:ext>
            </a:extLst>
          </p:cNvPr>
          <p:cNvSpPr>
            <a:spLocks noChangeArrowheads="1"/>
          </p:cNvSpPr>
          <p:nvPr/>
        </p:nvSpPr>
        <p:spPr bwMode="auto">
          <a:xfrm>
            <a:off x="3176589" y="1495425"/>
            <a:ext cx="6600825" cy="4833938"/>
          </a:xfrm>
          <a:prstGeom prst="rect">
            <a:avLst/>
          </a:prstGeom>
          <a:solidFill>
            <a:srgbClr val="E7EAEF"/>
          </a:solidFill>
          <a:ln w="38100">
            <a:solidFill>
              <a:srgbClr val="E7EAEF"/>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0189" name="Rectangle 15">
            <a:extLst>
              <a:ext uri="{FF2B5EF4-FFF2-40B4-BE49-F238E27FC236}">
                <a16:creationId xmlns:a16="http://schemas.microsoft.com/office/drawing/2014/main" id="{53D25EA9-C678-4D9E-D6EF-E084BE92AE9A}"/>
              </a:ext>
            </a:extLst>
          </p:cNvPr>
          <p:cNvSpPr>
            <a:spLocks noChangeArrowheads="1"/>
          </p:cNvSpPr>
          <p:nvPr/>
        </p:nvSpPr>
        <p:spPr bwMode="auto">
          <a:xfrm>
            <a:off x="3176589" y="1495425"/>
            <a:ext cx="6600825" cy="4833938"/>
          </a:xfrm>
          <a:prstGeom prst="rect">
            <a:avLst/>
          </a:prstGeom>
          <a:solidFill>
            <a:srgbClr val="E6E9EF"/>
          </a:solidFill>
          <a:ln w="19050">
            <a:solidFill>
              <a:srgbClr val="E6E9EF"/>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0190" name="Rectangle 16">
            <a:extLst>
              <a:ext uri="{FF2B5EF4-FFF2-40B4-BE49-F238E27FC236}">
                <a16:creationId xmlns:a16="http://schemas.microsoft.com/office/drawing/2014/main" id="{79AC0E9B-2EDE-2ACE-C1E5-4B308BA29D7F}"/>
              </a:ext>
            </a:extLst>
          </p:cNvPr>
          <p:cNvSpPr>
            <a:spLocks noChangeArrowheads="1"/>
          </p:cNvSpPr>
          <p:nvPr/>
        </p:nvSpPr>
        <p:spPr bwMode="auto">
          <a:xfrm>
            <a:off x="3003551" y="1320801"/>
            <a:ext cx="6716713" cy="49323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0191" name="Freeform 17">
            <a:extLst>
              <a:ext uri="{FF2B5EF4-FFF2-40B4-BE49-F238E27FC236}">
                <a16:creationId xmlns:a16="http://schemas.microsoft.com/office/drawing/2014/main" id="{19B80979-9A4E-0D2F-CAE1-F2A17B1A172C}"/>
              </a:ext>
            </a:extLst>
          </p:cNvPr>
          <p:cNvSpPr>
            <a:spLocks/>
          </p:cNvSpPr>
          <p:nvPr/>
        </p:nvSpPr>
        <p:spPr bwMode="auto">
          <a:xfrm>
            <a:off x="3003551" y="1320801"/>
            <a:ext cx="6716713" cy="4932363"/>
          </a:xfrm>
          <a:custGeom>
            <a:avLst/>
            <a:gdLst>
              <a:gd name="T0" fmla="*/ 0 w 4231"/>
              <a:gd name="T1" fmla="*/ 0 h 3107"/>
              <a:gd name="T2" fmla="*/ 0 w 4231"/>
              <a:gd name="T3" fmla="*/ 2147483646 h 3107"/>
              <a:gd name="T4" fmla="*/ 2147483646 w 4231"/>
              <a:gd name="T5" fmla="*/ 2147483646 h 3107"/>
              <a:gd name="T6" fmla="*/ 0 60000 65536"/>
              <a:gd name="T7" fmla="*/ 0 60000 65536"/>
              <a:gd name="T8" fmla="*/ 0 60000 65536"/>
              <a:gd name="T9" fmla="*/ 0 w 4231"/>
              <a:gd name="T10" fmla="*/ 0 h 3107"/>
              <a:gd name="T11" fmla="*/ 4231 w 4231"/>
              <a:gd name="T12" fmla="*/ 3107 h 3107"/>
            </a:gdLst>
            <a:ahLst/>
            <a:cxnLst>
              <a:cxn ang="T6">
                <a:pos x="T0" y="T1"/>
              </a:cxn>
              <a:cxn ang="T7">
                <a:pos x="T2" y="T3"/>
              </a:cxn>
              <a:cxn ang="T8">
                <a:pos x="T4" y="T5"/>
              </a:cxn>
            </a:cxnLst>
            <a:rect l="T9" t="T10" r="T11" b="T12"/>
            <a:pathLst>
              <a:path w="4231" h="3107">
                <a:moveTo>
                  <a:pt x="0" y="0"/>
                </a:moveTo>
                <a:lnTo>
                  <a:pt x="0" y="3107"/>
                </a:lnTo>
                <a:lnTo>
                  <a:pt x="4231" y="3107"/>
                </a:lnTo>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50192" name="Line 18">
            <a:extLst>
              <a:ext uri="{FF2B5EF4-FFF2-40B4-BE49-F238E27FC236}">
                <a16:creationId xmlns:a16="http://schemas.microsoft.com/office/drawing/2014/main" id="{A56072EA-18AD-5490-E165-7E96C425A240}"/>
              </a:ext>
            </a:extLst>
          </p:cNvPr>
          <p:cNvSpPr>
            <a:spLocks noChangeShapeType="1"/>
          </p:cNvSpPr>
          <p:nvPr/>
        </p:nvSpPr>
        <p:spPr bwMode="auto">
          <a:xfrm>
            <a:off x="4238625" y="6092825"/>
            <a:ext cx="1588" cy="153988"/>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0193" name="Line 19">
            <a:extLst>
              <a:ext uri="{FF2B5EF4-FFF2-40B4-BE49-F238E27FC236}">
                <a16:creationId xmlns:a16="http://schemas.microsoft.com/office/drawing/2014/main" id="{B4B3DF1F-53B3-7136-533F-0E10D7EFD327}"/>
              </a:ext>
            </a:extLst>
          </p:cNvPr>
          <p:cNvSpPr>
            <a:spLocks noChangeShapeType="1"/>
          </p:cNvSpPr>
          <p:nvPr/>
        </p:nvSpPr>
        <p:spPr bwMode="auto">
          <a:xfrm>
            <a:off x="5724525" y="6092825"/>
            <a:ext cx="1588" cy="153988"/>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0194" name="Rectangle 20">
            <a:extLst>
              <a:ext uri="{FF2B5EF4-FFF2-40B4-BE49-F238E27FC236}">
                <a16:creationId xmlns:a16="http://schemas.microsoft.com/office/drawing/2014/main" id="{7EBE703E-FAEE-BF5F-67E7-D11BECE3EF9C}"/>
              </a:ext>
            </a:extLst>
          </p:cNvPr>
          <p:cNvSpPr>
            <a:spLocks noChangeArrowheads="1"/>
          </p:cNvSpPr>
          <p:nvPr/>
        </p:nvSpPr>
        <p:spPr bwMode="auto">
          <a:xfrm>
            <a:off x="8883650" y="6270626"/>
            <a:ext cx="8255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b="1">
                <a:solidFill>
                  <a:srgbClr val="000000"/>
                </a:solidFill>
                <a:latin typeface="Arial" panose="020B0604020202020204" pitchFamily="34" charset="0"/>
                <a:ea typeface="ＭＳ Ｐゴシック" panose="020B0600070205080204" pitchFamily="34" charset="-128"/>
              </a:rPr>
              <a:t>Quantity</a:t>
            </a:r>
            <a:endParaRPr lang="en-US" altLang="en-US" sz="2400">
              <a:latin typeface="Times New Roman" panose="02020603050405020304" pitchFamily="18" charset="0"/>
              <a:ea typeface="ＭＳ Ｐゴシック" panose="020B0600070205080204" pitchFamily="34" charset="-128"/>
            </a:endParaRPr>
          </a:p>
        </p:txBody>
      </p:sp>
      <p:sp>
        <p:nvSpPr>
          <p:cNvPr id="50195" name="Rectangle 21">
            <a:extLst>
              <a:ext uri="{FF2B5EF4-FFF2-40B4-BE49-F238E27FC236}">
                <a16:creationId xmlns:a16="http://schemas.microsoft.com/office/drawing/2014/main" id="{55928695-77A1-B25C-ED4A-AF77BB7D7DEC}"/>
              </a:ext>
            </a:extLst>
          </p:cNvPr>
          <p:cNvSpPr>
            <a:spLocks noChangeArrowheads="1"/>
          </p:cNvSpPr>
          <p:nvPr/>
        </p:nvSpPr>
        <p:spPr bwMode="auto">
          <a:xfrm>
            <a:off x="4154488" y="6276976"/>
            <a:ext cx="1587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i="1">
                <a:solidFill>
                  <a:srgbClr val="000000"/>
                </a:solidFill>
                <a:latin typeface="Arial" panose="020B0604020202020204" pitchFamily="34" charset="0"/>
                <a:ea typeface="ＭＳ Ｐゴシック" panose="020B0600070205080204" pitchFamily="34" charset="-128"/>
              </a:rPr>
              <a:t>Q</a:t>
            </a:r>
            <a:endParaRPr lang="en-US" altLang="en-US" sz="2400">
              <a:latin typeface="Times New Roman" panose="02020603050405020304" pitchFamily="18" charset="0"/>
              <a:ea typeface="ＭＳ Ｐゴシック" panose="020B0600070205080204" pitchFamily="34" charset="-128"/>
            </a:endParaRPr>
          </a:p>
        </p:txBody>
      </p:sp>
      <p:sp>
        <p:nvSpPr>
          <p:cNvPr id="50196" name="Freeform 22">
            <a:extLst>
              <a:ext uri="{FF2B5EF4-FFF2-40B4-BE49-F238E27FC236}">
                <a16:creationId xmlns:a16="http://schemas.microsoft.com/office/drawing/2014/main" id="{47451013-E88C-1ACE-5660-C948F1BF99E5}"/>
              </a:ext>
            </a:extLst>
          </p:cNvPr>
          <p:cNvSpPr>
            <a:spLocks/>
          </p:cNvSpPr>
          <p:nvPr/>
        </p:nvSpPr>
        <p:spPr bwMode="auto">
          <a:xfrm>
            <a:off x="4333875" y="6403975"/>
            <a:ext cx="38100" cy="96838"/>
          </a:xfrm>
          <a:custGeom>
            <a:avLst/>
            <a:gdLst>
              <a:gd name="T0" fmla="*/ 2147483646 w 24"/>
              <a:gd name="T1" fmla="*/ 0 h 61"/>
              <a:gd name="T2" fmla="*/ 2147483646 w 24"/>
              <a:gd name="T3" fmla="*/ 0 h 61"/>
              <a:gd name="T4" fmla="*/ 2147483646 w 24"/>
              <a:gd name="T5" fmla="*/ 2147483646 h 61"/>
              <a:gd name="T6" fmla="*/ 0 w 24"/>
              <a:gd name="T7" fmla="*/ 2147483646 h 61"/>
              <a:gd name="T8" fmla="*/ 0 w 24"/>
              <a:gd name="T9" fmla="*/ 2147483646 h 61"/>
              <a:gd name="T10" fmla="*/ 2147483646 w 24"/>
              <a:gd name="T11" fmla="*/ 2147483646 h 61"/>
              <a:gd name="T12" fmla="*/ 2147483646 w 24"/>
              <a:gd name="T13" fmla="*/ 2147483646 h 61"/>
              <a:gd name="T14" fmla="*/ 2147483646 w 24"/>
              <a:gd name="T15" fmla="*/ 2147483646 h 61"/>
              <a:gd name="T16" fmla="*/ 2147483646 w 24"/>
              <a:gd name="T17" fmla="*/ 2147483646 h 61"/>
              <a:gd name="T18" fmla="*/ 2147483646 w 24"/>
              <a:gd name="T19" fmla="*/ 2147483646 h 61"/>
              <a:gd name="T20" fmla="*/ 2147483646 w 24"/>
              <a:gd name="T21" fmla="*/ 0 h 6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4"/>
              <a:gd name="T34" fmla="*/ 0 h 61"/>
              <a:gd name="T35" fmla="*/ 24 w 24"/>
              <a:gd name="T36" fmla="*/ 61 h 6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4" h="61">
                <a:moveTo>
                  <a:pt x="24" y="0"/>
                </a:moveTo>
                <a:lnTo>
                  <a:pt x="16" y="0"/>
                </a:lnTo>
                <a:lnTo>
                  <a:pt x="12" y="8"/>
                </a:lnTo>
                <a:lnTo>
                  <a:pt x="0" y="16"/>
                </a:lnTo>
                <a:lnTo>
                  <a:pt x="0" y="24"/>
                </a:lnTo>
                <a:lnTo>
                  <a:pt x="8" y="20"/>
                </a:lnTo>
                <a:lnTo>
                  <a:pt x="16" y="16"/>
                </a:lnTo>
                <a:lnTo>
                  <a:pt x="16" y="61"/>
                </a:lnTo>
                <a:lnTo>
                  <a:pt x="24" y="61"/>
                </a:lnTo>
                <a:lnTo>
                  <a:pt x="24" y="4"/>
                </a:lnTo>
                <a:lnTo>
                  <a:pt x="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50197" name="Group 23">
            <a:extLst>
              <a:ext uri="{FF2B5EF4-FFF2-40B4-BE49-F238E27FC236}">
                <a16:creationId xmlns:a16="http://schemas.microsoft.com/office/drawing/2014/main" id="{D041080D-5AD3-7F3C-C529-BBA8B03CBD82}"/>
              </a:ext>
            </a:extLst>
          </p:cNvPr>
          <p:cNvGrpSpPr>
            <a:grpSpLocks/>
          </p:cNvGrpSpPr>
          <p:nvPr/>
        </p:nvGrpSpPr>
        <p:grpSpPr bwMode="auto">
          <a:xfrm>
            <a:off x="5595939" y="6276976"/>
            <a:ext cx="230187" cy="244475"/>
            <a:chOff x="2565" y="3954"/>
            <a:chExt cx="145" cy="154"/>
          </a:xfrm>
        </p:grpSpPr>
        <p:sp>
          <p:nvSpPr>
            <p:cNvPr id="50244" name="Rectangle 24">
              <a:extLst>
                <a:ext uri="{FF2B5EF4-FFF2-40B4-BE49-F238E27FC236}">
                  <a16:creationId xmlns:a16="http://schemas.microsoft.com/office/drawing/2014/main" id="{5926D0CD-9CA3-A5CC-93F4-46B38A19254E}"/>
                </a:ext>
              </a:extLst>
            </p:cNvPr>
            <p:cNvSpPr>
              <a:spLocks noChangeArrowheads="1"/>
            </p:cNvSpPr>
            <p:nvPr/>
          </p:nvSpPr>
          <p:spPr bwMode="auto">
            <a:xfrm>
              <a:off x="2565" y="3954"/>
              <a:ext cx="10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i="1">
                  <a:solidFill>
                    <a:srgbClr val="000000"/>
                  </a:solidFill>
                  <a:latin typeface="Arial" panose="020B0604020202020204" pitchFamily="34" charset="0"/>
                  <a:ea typeface="ＭＳ Ｐゴシック" panose="020B0600070205080204" pitchFamily="34" charset="-128"/>
                </a:rPr>
                <a:t>Q</a:t>
              </a:r>
              <a:endParaRPr lang="en-US" altLang="en-US" sz="2400">
                <a:latin typeface="Times New Roman" panose="02020603050405020304" pitchFamily="18" charset="0"/>
                <a:ea typeface="ＭＳ Ｐゴシック" panose="020B0600070205080204" pitchFamily="34" charset="-128"/>
              </a:endParaRPr>
            </a:p>
          </p:txBody>
        </p:sp>
        <p:sp>
          <p:nvSpPr>
            <p:cNvPr id="50245" name="Freeform 25">
              <a:extLst>
                <a:ext uri="{FF2B5EF4-FFF2-40B4-BE49-F238E27FC236}">
                  <a16:creationId xmlns:a16="http://schemas.microsoft.com/office/drawing/2014/main" id="{7FAE70FA-B1D5-CE47-BC7F-814A7081D8B9}"/>
                </a:ext>
              </a:extLst>
            </p:cNvPr>
            <p:cNvSpPr>
              <a:spLocks/>
            </p:cNvSpPr>
            <p:nvPr/>
          </p:nvSpPr>
          <p:spPr bwMode="auto">
            <a:xfrm>
              <a:off x="2670" y="4034"/>
              <a:ext cx="40" cy="61"/>
            </a:xfrm>
            <a:custGeom>
              <a:avLst/>
              <a:gdLst>
                <a:gd name="T0" fmla="*/ 8 w 40"/>
                <a:gd name="T1" fmla="*/ 53 h 61"/>
                <a:gd name="T2" fmla="*/ 12 w 40"/>
                <a:gd name="T3" fmla="*/ 49 h 61"/>
                <a:gd name="T4" fmla="*/ 20 w 40"/>
                <a:gd name="T5" fmla="*/ 41 h 61"/>
                <a:gd name="T6" fmla="*/ 36 w 40"/>
                <a:gd name="T7" fmla="*/ 32 h 61"/>
                <a:gd name="T8" fmla="*/ 40 w 40"/>
                <a:gd name="T9" fmla="*/ 24 h 61"/>
                <a:gd name="T10" fmla="*/ 40 w 40"/>
                <a:gd name="T11" fmla="*/ 16 h 61"/>
                <a:gd name="T12" fmla="*/ 40 w 40"/>
                <a:gd name="T13" fmla="*/ 12 h 61"/>
                <a:gd name="T14" fmla="*/ 36 w 40"/>
                <a:gd name="T15" fmla="*/ 8 h 61"/>
                <a:gd name="T16" fmla="*/ 28 w 40"/>
                <a:gd name="T17" fmla="*/ 4 h 61"/>
                <a:gd name="T18" fmla="*/ 20 w 40"/>
                <a:gd name="T19" fmla="*/ 0 h 61"/>
                <a:gd name="T20" fmla="*/ 12 w 40"/>
                <a:gd name="T21" fmla="*/ 4 h 61"/>
                <a:gd name="T22" fmla="*/ 4 w 40"/>
                <a:gd name="T23" fmla="*/ 8 h 61"/>
                <a:gd name="T24" fmla="*/ 0 w 40"/>
                <a:gd name="T25" fmla="*/ 12 h 61"/>
                <a:gd name="T26" fmla="*/ 0 w 40"/>
                <a:gd name="T27" fmla="*/ 20 h 61"/>
                <a:gd name="T28" fmla="*/ 8 w 40"/>
                <a:gd name="T29" fmla="*/ 20 h 61"/>
                <a:gd name="T30" fmla="*/ 12 w 40"/>
                <a:gd name="T31" fmla="*/ 12 h 61"/>
                <a:gd name="T32" fmla="*/ 20 w 40"/>
                <a:gd name="T33" fmla="*/ 8 h 61"/>
                <a:gd name="T34" fmla="*/ 28 w 40"/>
                <a:gd name="T35" fmla="*/ 12 h 61"/>
                <a:gd name="T36" fmla="*/ 32 w 40"/>
                <a:gd name="T37" fmla="*/ 16 h 61"/>
                <a:gd name="T38" fmla="*/ 28 w 40"/>
                <a:gd name="T39" fmla="*/ 28 h 61"/>
                <a:gd name="T40" fmla="*/ 16 w 40"/>
                <a:gd name="T41" fmla="*/ 41 h 61"/>
                <a:gd name="T42" fmla="*/ 4 w 40"/>
                <a:gd name="T43" fmla="*/ 49 h 61"/>
                <a:gd name="T44" fmla="*/ 0 w 40"/>
                <a:gd name="T45" fmla="*/ 57 h 61"/>
                <a:gd name="T46" fmla="*/ 0 w 40"/>
                <a:gd name="T47" fmla="*/ 61 h 61"/>
                <a:gd name="T48" fmla="*/ 40 w 40"/>
                <a:gd name="T49" fmla="*/ 61 h 61"/>
                <a:gd name="T50" fmla="*/ 40 w 40"/>
                <a:gd name="T51" fmla="*/ 53 h 61"/>
                <a:gd name="T52" fmla="*/ 12 w 40"/>
                <a:gd name="T53" fmla="*/ 53 h 61"/>
                <a:gd name="T54" fmla="*/ 8 w 40"/>
                <a:gd name="T55" fmla="*/ 53 h 6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40"/>
                <a:gd name="T85" fmla="*/ 0 h 61"/>
                <a:gd name="T86" fmla="*/ 40 w 40"/>
                <a:gd name="T87" fmla="*/ 61 h 61"/>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40" h="61">
                  <a:moveTo>
                    <a:pt x="8" y="53"/>
                  </a:moveTo>
                  <a:lnTo>
                    <a:pt x="12" y="49"/>
                  </a:lnTo>
                  <a:lnTo>
                    <a:pt x="20" y="41"/>
                  </a:lnTo>
                  <a:lnTo>
                    <a:pt x="36" y="32"/>
                  </a:lnTo>
                  <a:lnTo>
                    <a:pt x="40" y="24"/>
                  </a:lnTo>
                  <a:lnTo>
                    <a:pt x="40" y="16"/>
                  </a:lnTo>
                  <a:lnTo>
                    <a:pt x="40" y="12"/>
                  </a:lnTo>
                  <a:lnTo>
                    <a:pt x="36" y="8"/>
                  </a:lnTo>
                  <a:lnTo>
                    <a:pt x="28" y="4"/>
                  </a:lnTo>
                  <a:lnTo>
                    <a:pt x="20" y="0"/>
                  </a:lnTo>
                  <a:lnTo>
                    <a:pt x="12" y="4"/>
                  </a:lnTo>
                  <a:lnTo>
                    <a:pt x="4" y="8"/>
                  </a:lnTo>
                  <a:lnTo>
                    <a:pt x="0" y="12"/>
                  </a:lnTo>
                  <a:lnTo>
                    <a:pt x="0" y="20"/>
                  </a:lnTo>
                  <a:lnTo>
                    <a:pt x="8" y="20"/>
                  </a:lnTo>
                  <a:lnTo>
                    <a:pt x="12" y="12"/>
                  </a:lnTo>
                  <a:lnTo>
                    <a:pt x="20" y="8"/>
                  </a:lnTo>
                  <a:lnTo>
                    <a:pt x="28" y="12"/>
                  </a:lnTo>
                  <a:lnTo>
                    <a:pt x="32" y="16"/>
                  </a:lnTo>
                  <a:lnTo>
                    <a:pt x="28" y="28"/>
                  </a:lnTo>
                  <a:lnTo>
                    <a:pt x="16" y="41"/>
                  </a:lnTo>
                  <a:lnTo>
                    <a:pt x="4" y="49"/>
                  </a:lnTo>
                  <a:lnTo>
                    <a:pt x="0" y="57"/>
                  </a:lnTo>
                  <a:lnTo>
                    <a:pt x="0" y="61"/>
                  </a:lnTo>
                  <a:lnTo>
                    <a:pt x="40" y="61"/>
                  </a:lnTo>
                  <a:lnTo>
                    <a:pt x="40" y="53"/>
                  </a:lnTo>
                  <a:lnTo>
                    <a:pt x="12" y="53"/>
                  </a:lnTo>
                  <a:lnTo>
                    <a:pt x="8" y="5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
        <p:nvSpPr>
          <p:cNvPr id="50198" name="Rectangle 26">
            <a:extLst>
              <a:ext uri="{FF2B5EF4-FFF2-40B4-BE49-F238E27FC236}">
                <a16:creationId xmlns:a16="http://schemas.microsoft.com/office/drawing/2014/main" id="{80FB9C03-44C6-C175-9DBF-807DA85958C8}"/>
              </a:ext>
            </a:extLst>
          </p:cNvPr>
          <p:cNvSpPr>
            <a:spLocks noChangeArrowheads="1"/>
          </p:cNvSpPr>
          <p:nvPr/>
        </p:nvSpPr>
        <p:spPr bwMode="auto">
          <a:xfrm>
            <a:off x="2820988" y="6276976"/>
            <a:ext cx="11381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0</a:t>
            </a:r>
            <a:endParaRPr lang="en-US" altLang="en-US" sz="2400">
              <a:latin typeface="Times New Roman" panose="02020603050405020304" pitchFamily="18" charset="0"/>
              <a:ea typeface="ＭＳ Ｐゴシック" panose="020B0600070205080204" pitchFamily="34" charset="-128"/>
            </a:endParaRPr>
          </a:p>
        </p:txBody>
      </p:sp>
      <p:sp>
        <p:nvSpPr>
          <p:cNvPr id="50199" name="Rectangle 27">
            <a:extLst>
              <a:ext uri="{FF2B5EF4-FFF2-40B4-BE49-F238E27FC236}">
                <a16:creationId xmlns:a16="http://schemas.microsoft.com/office/drawing/2014/main" id="{05A8A00F-3AC2-66B8-3237-A3C7ECC308FA}"/>
              </a:ext>
            </a:extLst>
          </p:cNvPr>
          <p:cNvSpPr>
            <a:spLocks noChangeArrowheads="1"/>
          </p:cNvSpPr>
          <p:nvPr/>
        </p:nvSpPr>
        <p:spPr bwMode="auto">
          <a:xfrm>
            <a:off x="1943101" y="1263651"/>
            <a:ext cx="9810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b="1">
                <a:solidFill>
                  <a:srgbClr val="000000"/>
                </a:solidFill>
                <a:latin typeface="Arial" panose="020B0604020202020204" pitchFamily="34" charset="0"/>
                <a:ea typeface="ＭＳ Ｐゴシック" panose="020B0600070205080204" pitchFamily="34" charset="-128"/>
              </a:rPr>
              <a:t>Costs and</a:t>
            </a:r>
            <a:endParaRPr lang="en-US" altLang="en-US" sz="2400">
              <a:latin typeface="Times New Roman" panose="02020603050405020304" pitchFamily="18" charset="0"/>
              <a:ea typeface="ＭＳ Ｐゴシック" panose="020B0600070205080204" pitchFamily="34" charset="-128"/>
            </a:endParaRPr>
          </a:p>
        </p:txBody>
      </p:sp>
      <p:sp>
        <p:nvSpPr>
          <p:cNvPr id="50200" name="Rectangle 28">
            <a:extLst>
              <a:ext uri="{FF2B5EF4-FFF2-40B4-BE49-F238E27FC236}">
                <a16:creationId xmlns:a16="http://schemas.microsoft.com/office/drawing/2014/main" id="{ADAE3B5B-5C8A-3A3D-5A48-8B7B0035D61E}"/>
              </a:ext>
            </a:extLst>
          </p:cNvPr>
          <p:cNvSpPr>
            <a:spLocks noChangeArrowheads="1"/>
          </p:cNvSpPr>
          <p:nvPr/>
        </p:nvSpPr>
        <p:spPr bwMode="auto">
          <a:xfrm>
            <a:off x="2078038" y="1520826"/>
            <a:ext cx="8445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b="1">
                <a:solidFill>
                  <a:srgbClr val="000000"/>
                </a:solidFill>
                <a:latin typeface="Arial" panose="020B0604020202020204" pitchFamily="34" charset="0"/>
                <a:ea typeface="ＭＳ Ｐゴシック" panose="020B0600070205080204" pitchFamily="34" charset="-128"/>
              </a:rPr>
              <a:t>Revenue</a:t>
            </a:r>
            <a:endParaRPr lang="en-US" altLang="en-US" sz="2400">
              <a:latin typeface="Times New Roman" panose="02020603050405020304" pitchFamily="18" charset="0"/>
              <a:ea typeface="ＭＳ Ｐゴシック" panose="020B0600070205080204" pitchFamily="34" charset="-128"/>
            </a:endParaRPr>
          </a:p>
        </p:txBody>
      </p:sp>
      <p:grpSp>
        <p:nvGrpSpPr>
          <p:cNvPr id="3" name="Group 29">
            <a:extLst>
              <a:ext uri="{FF2B5EF4-FFF2-40B4-BE49-F238E27FC236}">
                <a16:creationId xmlns:a16="http://schemas.microsoft.com/office/drawing/2014/main" id="{36F4A5DB-545B-8FD9-343A-3B06516CC539}"/>
              </a:ext>
            </a:extLst>
          </p:cNvPr>
          <p:cNvGrpSpPr>
            <a:grpSpLocks/>
          </p:cNvGrpSpPr>
          <p:nvPr/>
        </p:nvGrpSpPr>
        <p:grpSpPr bwMode="auto">
          <a:xfrm>
            <a:off x="3003550" y="1630363"/>
            <a:ext cx="6121400" cy="3378200"/>
            <a:chOff x="932" y="1027"/>
            <a:chExt cx="3856" cy="2128"/>
          </a:xfrm>
        </p:grpSpPr>
        <p:sp>
          <p:nvSpPr>
            <p:cNvPr id="50242" name="Line 30">
              <a:extLst>
                <a:ext uri="{FF2B5EF4-FFF2-40B4-BE49-F238E27FC236}">
                  <a16:creationId xmlns:a16="http://schemas.microsoft.com/office/drawing/2014/main" id="{59B0D5A1-CA3E-2259-6628-D5E256374964}"/>
                </a:ext>
              </a:extLst>
            </p:cNvPr>
            <p:cNvSpPr>
              <a:spLocks noChangeShapeType="1"/>
            </p:cNvSpPr>
            <p:nvPr/>
          </p:nvSpPr>
          <p:spPr bwMode="auto">
            <a:xfrm>
              <a:off x="932" y="1027"/>
              <a:ext cx="3319" cy="2050"/>
            </a:xfrm>
            <a:prstGeom prst="line">
              <a:avLst/>
            </a:prstGeom>
            <a:noFill/>
            <a:ln w="57150">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0243" name="Rectangle 31">
              <a:extLst>
                <a:ext uri="{FF2B5EF4-FFF2-40B4-BE49-F238E27FC236}">
                  <a16:creationId xmlns:a16="http://schemas.microsoft.com/office/drawing/2014/main" id="{7338F3A5-59AB-3187-844C-2E0749C6A9C4}"/>
                </a:ext>
              </a:extLst>
            </p:cNvPr>
            <p:cNvSpPr>
              <a:spLocks noChangeArrowheads="1"/>
            </p:cNvSpPr>
            <p:nvPr/>
          </p:nvSpPr>
          <p:spPr bwMode="auto">
            <a:xfrm>
              <a:off x="4305" y="3001"/>
              <a:ext cx="48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Demand</a:t>
              </a:r>
              <a:endParaRPr lang="en-US" altLang="en-US" sz="2400">
                <a:latin typeface="Times New Roman" panose="02020603050405020304" pitchFamily="18" charset="0"/>
                <a:ea typeface="ＭＳ Ｐゴシック" panose="020B0600070205080204" pitchFamily="34" charset="-128"/>
              </a:endParaRPr>
            </a:p>
          </p:txBody>
        </p:sp>
      </p:grpSp>
      <p:grpSp>
        <p:nvGrpSpPr>
          <p:cNvPr id="4" name="Group 32">
            <a:extLst>
              <a:ext uri="{FF2B5EF4-FFF2-40B4-BE49-F238E27FC236}">
                <a16:creationId xmlns:a16="http://schemas.microsoft.com/office/drawing/2014/main" id="{E6E20E93-E3F0-4CAC-9C5B-558938184D6C}"/>
              </a:ext>
            </a:extLst>
          </p:cNvPr>
          <p:cNvGrpSpPr>
            <a:grpSpLocks/>
          </p:cNvGrpSpPr>
          <p:nvPr/>
        </p:nvGrpSpPr>
        <p:grpSpPr bwMode="auto">
          <a:xfrm>
            <a:off x="3176589" y="3459164"/>
            <a:ext cx="5443537" cy="1984375"/>
            <a:chOff x="1041" y="2179"/>
            <a:chExt cx="3429" cy="1250"/>
          </a:xfrm>
        </p:grpSpPr>
        <p:sp>
          <p:nvSpPr>
            <p:cNvPr id="50240" name="Freeform 33">
              <a:extLst>
                <a:ext uri="{FF2B5EF4-FFF2-40B4-BE49-F238E27FC236}">
                  <a16:creationId xmlns:a16="http://schemas.microsoft.com/office/drawing/2014/main" id="{7D29DCD0-47FE-394A-B283-3447377825E9}"/>
                </a:ext>
              </a:extLst>
            </p:cNvPr>
            <p:cNvSpPr>
              <a:spLocks/>
            </p:cNvSpPr>
            <p:nvPr/>
          </p:nvSpPr>
          <p:spPr bwMode="auto">
            <a:xfrm>
              <a:off x="1041" y="2179"/>
              <a:ext cx="2322" cy="1250"/>
            </a:xfrm>
            <a:custGeom>
              <a:avLst/>
              <a:gdLst>
                <a:gd name="T0" fmla="*/ 0 w 191"/>
                <a:gd name="T1" fmla="*/ 0 h 103"/>
                <a:gd name="T2" fmla="*/ 2147483646 w 191"/>
                <a:gd name="T3" fmla="*/ 2147483646 h 103"/>
                <a:gd name="T4" fmla="*/ 0 60000 65536"/>
                <a:gd name="T5" fmla="*/ 0 60000 65536"/>
                <a:gd name="T6" fmla="*/ 0 w 191"/>
                <a:gd name="T7" fmla="*/ 0 h 103"/>
                <a:gd name="T8" fmla="*/ 191 w 191"/>
                <a:gd name="T9" fmla="*/ 103 h 103"/>
              </a:gdLst>
              <a:ahLst/>
              <a:cxnLst>
                <a:cxn ang="T4">
                  <a:pos x="T0" y="T1"/>
                </a:cxn>
                <a:cxn ang="T5">
                  <a:pos x="T2" y="T3"/>
                </a:cxn>
              </a:cxnLst>
              <a:rect l="T6" t="T7" r="T8" b="T9"/>
              <a:pathLst>
                <a:path w="191" h="103">
                  <a:moveTo>
                    <a:pt x="0" y="0"/>
                  </a:moveTo>
                  <a:cubicBezTo>
                    <a:pt x="7" y="22"/>
                    <a:pt x="41" y="103"/>
                    <a:pt x="191" y="16"/>
                  </a:cubicBezTo>
                </a:path>
              </a:pathLst>
            </a:custGeom>
            <a:noFill/>
            <a:ln w="57150">
              <a:solidFill>
                <a:srgbClr val="003F95"/>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50241" name="Rectangle 34">
              <a:extLst>
                <a:ext uri="{FF2B5EF4-FFF2-40B4-BE49-F238E27FC236}">
                  <a16:creationId xmlns:a16="http://schemas.microsoft.com/office/drawing/2014/main" id="{FFFA7E8D-A6E5-2220-018A-E29AD6484D1B}"/>
                </a:ext>
              </a:extLst>
            </p:cNvPr>
            <p:cNvSpPr>
              <a:spLocks noChangeArrowheads="1"/>
            </p:cNvSpPr>
            <p:nvPr/>
          </p:nvSpPr>
          <p:spPr bwMode="auto">
            <a:xfrm>
              <a:off x="3445" y="2282"/>
              <a:ext cx="1025"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Average total cost</a:t>
              </a:r>
              <a:endParaRPr lang="en-US" altLang="en-US" sz="2400">
                <a:latin typeface="Times New Roman" panose="02020603050405020304" pitchFamily="18" charset="0"/>
                <a:ea typeface="ＭＳ Ｐゴシック" panose="020B0600070205080204" pitchFamily="34" charset="-128"/>
              </a:endParaRPr>
            </a:p>
          </p:txBody>
        </p:sp>
      </p:grpSp>
      <p:grpSp>
        <p:nvGrpSpPr>
          <p:cNvPr id="5" name="Group 35">
            <a:extLst>
              <a:ext uri="{FF2B5EF4-FFF2-40B4-BE49-F238E27FC236}">
                <a16:creationId xmlns:a16="http://schemas.microsoft.com/office/drawing/2014/main" id="{03E87963-69A0-B111-AE7A-05898F82AAF9}"/>
              </a:ext>
            </a:extLst>
          </p:cNvPr>
          <p:cNvGrpSpPr>
            <a:grpSpLocks/>
          </p:cNvGrpSpPr>
          <p:nvPr/>
        </p:nvGrpSpPr>
        <p:grpSpPr bwMode="auto">
          <a:xfrm>
            <a:off x="3003550" y="1630364"/>
            <a:ext cx="5359400" cy="4454525"/>
            <a:chOff x="932" y="1027"/>
            <a:chExt cx="3376" cy="2806"/>
          </a:xfrm>
        </p:grpSpPr>
        <p:sp>
          <p:nvSpPr>
            <p:cNvPr id="50238" name="Line 36">
              <a:extLst>
                <a:ext uri="{FF2B5EF4-FFF2-40B4-BE49-F238E27FC236}">
                  <a16:creationId xmlns:a16="http://schemas.microsoft.com/office/drawing/2014/main" id="{DCA856C1-0297-7E94-D323-F675E210B426}"/>
                </a:ext>
              </a:extLst>
            </p:cNvPr>
            <p:cNvSpPr>
              <a:spLocks noChangeShapeType="1"/>
            </p:cNvSpPr>
            <p:nvPr/>
          </p:nvSpPr>
          <p:spPr bwMode="auto">
            <a:xfrm>
              <a:off x="932" y="1027"/>
              <a:ext cx="2310" cy="2754"/>
            </a:xfrm>
            <a:prstGeom prst="line">
              <a:avLst/>
            </a:prstGeom>
            <a:noFill/>
            <a:ln w="57150">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0239" name="Rectangle 37">
              <a:extLst>
                <a:ext uri="{FF2B5EF4-FFF2-40B4-BE49-F238E27FC236}">
                  <a16:creationId xmlns:a16="http://schemas.microsoft.com/office/drawing/2014/main" id="{BBD01C38-87FE-AF83-7E4E-6263553845F0}"/>
                </a:ext>
              </a:extLst>
            </p:cNvPr>
            <p:cNvSpPr>
              <a:spLocks noChangeArrowheads="1"/>
            </p:cNvSpPr>
            <p:nvPr/>
          </p:nvSpPr>
          <p:spPr bwMode="auto">
            <a:xfrm>
              <a:off x="3320" y="3679"/>
              <a:ext cx="98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Marginal revenue</a:t>
              </a:r>
              <a:endParaRPr lang="en-US" altLang="en-US" sz="2400">
                <a:latin typeface="Times New Roman" panose="02020603050405020304" pitchFamily="18" charset="0"/>
                <a:ea typeface="ＭＳ Ｐゴシック" panose="020B0600070205080204" pitchFamily="34" charset="-128"/>
              </a:endParaRPr>
            </a:p>
          </p:txBody>
        </p:sp>
      </p:grpSp>
      <p:grpSp>
        <p:nvGrpSpPr>
          <p:cNvPr id="6" name="Group 38">
            <a:extLst>
              <a:ext uri="{FF2B5EF4-FFF2-40B4-BE49-F238E27FC236}">
                <a16:creationId xmlns:a16="http://schemas.microsoft.com/office/drawing/2014/main" id="{897227A9-BECC-5AAA-D3D2-8EC53BEB8BE2}"/>
              </a:ext>
            </a:extLst>
          </p:cNvPr>
          <p:cNvGrpSpPr>
            <a:grpSpLocks/>
          </p:cNvGrpSpPr>
          <p:nvPr/>
        </p:nvGrpSpPr>
        <p:grpSpPr bwMode="auto">
          <a:xfrm>
            <a:off x="3273426" y="2535238"/>
            <a:ext cx="3241675" cy="3505200"/>
            <a:chOff x="1102" y="1597"/>
            <a:chExt cx="2042" cy="2208"/>
          </a:xfrm>
        </p:grpSpPr>
        <p:sp>
          <p:nvSpPr>
            <p:cNvPr id="50234" name="Line 39">
              <a:extLst>
                <a:ext uri="{FF2B5EF4-FFF2-40B4-BE49-F238E27FC236}">
                  <a16:creationId xmlns:a16="http://schemas.microsoft.com/office/drawing/2014/main" id="{B87E821B-5925-92D9-4552-2EB224BC9AAD}"/>
                </a:ext>
              </a:extLst>
            </p:cNvPr>
            <p:cNvSpPr>
              <a:spLocks noChangeShapeType="1"/>
            </p:cNvSpPr>
            <p:nvPr/>
          </p:nvSpPr>
          <p:spPr bwMode="auto">
            <a:xfrm flipH="1">
              <a:off x="1102" y="1597"/>
              <a:ext cx="2042" cy="2208"/>
            </a:xfrm>
            <a:prstGeom prst="line">
              <a:avLst/>
            </a:prstGeom>
            <a:noFill/>
            <a:ln w="57150">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50235" name="Group 40">
              <a:extLst>
                <a:ext uri="{FF2B5EF4-FFF2-40B4-BE49-F238E27FC236}">
                  <a16:creationId xmlns:a16="http://schemas.microsoft.com/office/drawing/2014/main" id="{84FFA57C-C4C5-914C-3AE9-E811FEE695C1}"/>
                </a:ext>
              </a:extLst>
            </p:cNvPr>
            <p:cNvGrpSpPr>
              <a:grpSpLocks/>
            </p:cNvGrpSpPr>
            <p:nvPr/>
          </p:nvGrpSpPr>
          <p:grpSpPr bwMode="auto">
            <a:xfrm>
              <a:off x="1104" y="3057"/>
              <a:ext cx="490" cy="316"/>
              <a:chOff x="1104" y="3057"/>
              <a:chExt cx="490" cy="316"/>
            </a:xfrm>
          </p:grpSpPr>
          <p:sp>
            <p:nvSpPr>
              <p:cNvPr id="50236" name="Rectangle 41">
                <a:extLst>
                  <a:ext uri="{FF2B5EF4-FFF2-40B4-BE49-F238E27FC236}">
                    <a16:creationId xmlns:a16="http://schemas.microsoft.com/office/drawing/2014/main" id="{96278BE9-3B42-AE48-B267-5532233F7A1E}"/>
                  </a:ext>
                </a:extLst>
              </p:cNvPr>
              <p:cNvSpPr>
                <a:spLocks noChangeArrowheads="1"/>
              </p:cNvSpPr>
              <p:nvPr/>
            </p:nvSpPr>
            <p:spPr bwMode="auto">
              <a:xfrm>
                <a:off x="1104" y="3057"/>
                <a:ext cx="49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Marginal</a:t>
                </a:r>
                <a:endParaRPr lang="en-US" altLang="en-US" sz="2400">
                  <a:latin typeface="Times New Roman" panose="02020603050405020304" pitchFamily="18" charset="0"/>
                  <a:ea typeface="ＭＳ Ｐゴシック" panose="020B0600070205080204" pitchFamily="34" charset="-128"/>
                </a:endParaRPr>
              </a:p>
            </p:txBody>
          </p:sp>
          <p:sp>
            <p:nvSpPr>
              <p:cNvPr id="50237" name="Rectangle 42">
                <a:extLst>
                  <a:ext uri="{FF2B5EF4-FFF2-40B4-BE49-F238E27FC236}">
                    <a16:creationId xmlns:a16="http://schemas.microsoft.com/office/drawing/2014/main" id="{D36B6E04-4CFA-4BEE-DACF-F19B219A0011}"/>
                  </a:ext>
                </a:extLst>
              </p:cNvPr>
              <p:cNvSpPr>
                <a:spLocks noChangeArrowheads="1"/>
              </p:cNvSpPr>
              <p:nvPr/>
            </p:nvSpPr>
            <p:spPr bwMode="auto">
              <a:xfrm>
                <a:off x="1233" y="3219"/>
                <a:ext cx="235"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cost</a:t>
                </a:r>
                <a:endParaRPr lang="en-US" altLang="en-US" sz="2400">
                  <a:latin typeface="Times New Roman" panose="02020603050405020304" pitchFamily="18" charset="0"/>
                  <a:ea typeface="ＭＳ Ｐゴシック" panose="020B0600070205080204" pitchFamily="34" charset="-128"/>
                </a:endParaRPr>
              </a:p>
            </p:txBody>
          </p:sp>
        </p:grpSp>
      </p:grpSp>
      <p:grpSp>
        <p:nvGrpSpPr>
          <p:cNvPr id="8" name="Group 43">
            <a:extLst>
              <a:ext uri="{FF2B5EF4-FFF2-40B4-BE49-F238E27FC236}">
                <a16:creationId xmlns:a16="http://schemas.microsoft.com/office/drawing/2014/main" id="{2EBAC4FD-0355-369F-EED7-94BE9E9F9455}"/>
              </a:ext>
            </a:extLst>
          </p:cNvPr>
          <p:cNvGrpSpPr>
            <a:grpSpLocks/>
          </p:cNvGrpSpPr>
          <p:nvPr/>
        </p:nvGrpSpPr>
        <p:grpSpPr bwMode="auto">
          <a:xfrm>
            <a:off x="2046288" y="2578100"/>
            <a:ext cx="3243262" cy="3943350"/>
            <a:chOff x="329" y="1624"/>
            <a:chExt cx="2043" cy="2484"/>
          </a:xfrm>
        </p:grpSpPr>
        <p:sp>
          <p:nvSpPr>
            <p:cNvPr id="50227" name="Freeform 44">
              <a:extLst>
                <a:ext uri="{FF2B5EF4-FFF2-40B4-BE49-F238E27FC236}">
                  <a16:creationId xmlns:a16="http://schemas.microsoft.com/office/drawing/2014/main" id="{0041A19C-4685-B961-09B7-87D13BF19176}"/>
                </a:ext>
              </a:extLst>
            </p:cNvPr>
            <p:cNvSpPr>
              <a:spLocks/>
            </p:cNvSpPr>
            <p:nvPr/>
          </p:nvSpPr>
          <p:spPr bwMode="auto">
            <a:xfrm>
              <a:off x="932" y="1840"/>
              <a:ext cx="1288" cy="2087"/>
            </a:xfrm>
            <a:custGeom>
              <a:avLst/>
              <a:gdLst>
                <a:gd name="T0" fmla="*/ 1288 w 1288"/>
                <a:gd name="T1" fmla="*/ 2087 h 2087"/>
                <a:gd name="T2" fmla="*/ 1288 w 1288"/>
                <a:gd name="T3" fmla="*/ 0 h 2087"/>
                <a:gd name="T4" fmla="*/ 0 w 1288"/>
                <a:gd name="T5" fmla="*/ 0 h 2087"/>
                <a:gd name="T6" fmla="*/ 0 60000 65536"/>
                <a:gd name="T7" fmla="*/ 0 60000 65536"/>
                <a:gd name="T8" fmla="*/ 0 60000 65536"/>
                <a:gd name="T9" fmla="*/ 0 w 1288"/>
                <a:gd name="T10" fmla="*/ 0 h 2087"/>
                <a:gd name="T11" fmla="*/ 1288 w 1288"/>
                <a:gd name="T12" fmla="*/ 2087 h 2087"/>
              </a:gdLst>
              <a:ahLst/>
              <a:cxnLst>
                <a:cxn ang="T6">
                  <a:pos x="T0" y="T1"/>
                </a:cxn>
                <a:cxn ang="T7">
                  <a:pos x="T2" y="T3"/>
                </a:cxn>
                <a:cxn ang="T8">
                  <a:pos x="T4" y="T5"/>
                </a:cxn>
              </a:cxnLst>
              <a:rect l="T9" t="T10" r="T11" b="T12"/>
              <a:pathLst>
                <a:path w="1288" h="2087">
                  <a:moveTo>
                    <a:pt x="1288" y="2087"/>
                  </a:moveTo>
                  <a:lnTo>
                    <a:pt x="1288" y="0"/>
                  </a:lnTo>
                  <a:lnTo>
                    <a:pt x="0" y="0"/>
                  </a:lnTo>
                </a:path>
              </a:pathLst>
            </a:custGeom>
            <a:noFill/>
            <a:ln w="19050">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50228" name="Rectangle 45">
              <a:extLst>
                <a:ext uri="{FF2B5EF4-FFF2-40B4-BE49-F238E27FC236}">
                  <a16:creationId xmlns:a16="http://schemas.microsoft.com/office/drawing/2014/main" id="{91025FD0-F327-F4CF-625E-97B091749B51}"/>
                </a:ext>
              </a:extLst>
            </p:cNvPr>
            <p:cNvSpPr>
              <a:spLocks noChangeArrowheads="1"/>
            </p:cNvSpPr>
            <p:nvPr/>
          </p:nvSpPr>
          <p:spPr bwMode="auto">
            <a:xfrm>
              <a:off x="329" y="1729"/>
              <a:ext cx="55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Monopoly</a:t>
              </a:r>
              <a:endParaRPr lang="en-US" altLang="en-US" sz="2400">
                <a:latin typeface="Times New Roman" panose="02020603050405020304" pitchFamily="18" charset="0"/>
                <a:ea typeface="ＭＳ Ｐゴシック" panose="020B0600070205080204" pitchFamily="34" charset="-128"/>
              </a:endParaRPr>
            </a:p>
          </p:txBody>
        </p:sp>
        <p:sp>
          <p:nvSpPr>
            <p:cNvPr id="50229" name="Rectangle 46">
              <a:extLst>
                <a:ext uri="{FF2B5EF4-FFF2-40B4-BE49-F238E27FC236}">
                  <a16:creationId xmlns:a16="http://schemas.microsoft.com/office/drawing/2014/main" id="{4180465E-FA91-0C74-E236-A906CF071663}"/>
                </a:ext>
              </a:extLst>
            </p:cNvPr>
            <p:cNvSpPr>
              <a:spLocks noChangeArrowheads="1"/>
            </p:cNvSpPr>
            <p:nvPr/>
          </p:nvSpPr>
          <p:spPr bwMode="auto">
            <a:xfrm>
              <a:off x="607" y="1890"/>
              <a:ext cx="280"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price</a:t>
              </a:r>
              <a:endParaRPr lang="en-US" altLang="en-US" sz="2400">
                <a:latin typeface="Times New Roman" panose="02020603050405020304" pitchFamily="18" charset="0"/>
                <a:ea typeface="ＭＳ Ｐゴシック" panose="020B0600070205080204" pitchFamily="34" charset="-128"/>
              </a:endParaRPr>
            </a:p>
          </p:txBody>
        </p:sp>
        <p:sp>
          <p:nvSpPr>
            <p:cNvPr id="50230" name="Rectangle 47">
              <a:extLst>
                <a:ext uri="{FF2B5EF4-FFF2-40B4-BE49-F238E27FC236}">
                  <a16:creationId xmlns:a16="http://schemas.microsoft.com/office/drawing/2014/main" id="{A0C8B2B0-4E8D-E93C-8A93-2581E307392F}"/>
                </a:ext>
              </a:extLst>
            </p:cNvPr>
            <p:cNvSpPr>
              <a:spLocks noChangeArrowheads="1"/>
            </p:cNvSpPr>
            <p:nvPr/>
          </p:nvSpPr>
          <p:spPr bwMode="auto">
            <a:xfrm>
              <a:off x="2081" y="3954"/>
              <a:ext cx="29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i="1">
                  <a:solidFill>
                    <a:srgbClr val="000000"/>
                  </a:solidFill>
                  <a:latin typeface="Arial" panose="020B0604020202020204" pitchFamily="34" charset="0"/>
                  <a:ea typeface="ＭＳ Ｐゴシック" panose="020B0600070205080204" pitchFamily="34" charset="-128"/>
                </a:rPr>
                <a:t>Q</a:t>
              </a:r>
              <a:r>
                <a:rPr lang="en-US" altLang="en-US" sz="1600" i="1" baseline="-25000">
                  <a:solidFill>
                    <a:srgbClr val="000000"/>
                  </a:solidFill>
                  <a:latin typeface="Arial" panose="020B0604020202020204" pitchFamily="34" charset="0"/>
                  <a:ea typeface="ＭＳ Ｐゴシック" panose="020B0600070205080204" pitchFamily="34" charset="-128"/>
                </a:rPr>
                <a:t>MAX</a:t>
              </a:r>
              <a:endParaRPr lang="en-US" altLang="en-US" sz="2400">
                <a:latin typeface="Times New Roman" panose="02020603050405020304" pitchFamily="18" charset="0"/>
                <a:ea typeface="ＭＳ Ｐゴシック" panose="020B0600070205080204" pitchFamily="34" charset="-128"/>
              </a:endParaRPr>
            </a:p>
          </p:txBody>
        </p:sp>
        <p:grpSp>
          <p:nvGrpSpPr>
            <p:cNvPr id="50231" name="Group 48">
              <a:extLst>
                <a:ext uri="{FF2B5EF4-FFF2-40B4-BE49-F238E27FC236}">
                  <a16:creationId xmlns:a16="http://schemas.microsoft.com/office/drawing/2014/main" id="{8847D534-BE9A-C3C6-1DBA-F026AFFFCBC9}"/>
                </a:ext>
              </a:extLst>
            </p:cNvPr>
            <p:cNvGrpSpPr>
              <a:grpSpLocks/>
            </p:cNvGrpSpPr>
            <p:nvPr/>
          </p:nvGrpSpPr>
          <p:grpSpPr bwMode="auto">
            <a:xfrm>
              <a:off x="2184" y="1624"/>
              <a:ext cx="92" cy="253"/>
              <a:chOff x="2184" y="1624"/>
              <a:chExt cx="92" cy="253"/>
            </a:xfrm>
          </p:grpSpPr>
          <p:sp>
            <p:nvSpPr>
              <p:cNvPr id="50232" name="Oval 49">
                <a:extLst>
                  <a:ext uri="{FF2B5EF4-FFF2-40B4-BE49-F238E27FC236}">
                    <a16:creationId xmlns:a16="http://schemas.microsoft.com/office/drawing/2014/main" id="{03B526EE-5076-5D80-DC94-EF635336F5BA}"/>
                  </a:ext>
                </a:extLst>
              </p:cNvPr>
              <p:cNvSpPr>
                <a:spLocks noChangeArrowheads="1"/>
              </p:cNvSpPr>
              <p:nvPr/>
            </p:nvSpPr>
            <p:spPr bwMode="auto">
              <a:xfrm>
                <a:off x="2184" y="1791"/>
                <a:ext cx="85" cy="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0233" name="Rectangle 50">
                <a:extLst>
                  <a:ext uri="{FF2B5EF4-FFF2-40B4-BE49-F238E27FC236}">
                    <a16:creationId xmlns:a16="http://schemas.microsoft.com/office/drawing/2014/main" id="{ECD50E56-C5FD-6E98-B234-4C30A09A4989}"/>
                  </a:ext>
                </a:extLst>
              </p:cNvPr>
              <p:cNvSpPr>
                <a:spLocks noChangeArrowheads="1"/>
              </p:cNvSpPr>
              <p:nvPr/>
            </p:nvSpPr>
            <p:spPr bwMode="auto">
              <a:xfrm>
                <a:off x="2190" y="1624"/>
                <a:ext cx="8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B</a:t>
                </a:r>
                <a:endParaRPr lang="en-US" altLang="en-US" sz="2400">
                  <a:latin typeface="Times New Roman" panose="02020603050405020304" pitchFamily="18" charset="0"/>
                  <a:ea typeface="ＭＳ Ｐゴシック" panose="020B0600070205080204" pitchFamily="34" charset="-128"/>
                </a:endParaRPr>
              </a:p>
            </p:txBody>
          </p:sp>
        </p:grpSp>
      </p:grpSp>
      <p:grpSp>
        <p:nvGrpSpPr>
          <p:cNvPr id="10" name="Group 51">
            <a:extLst>
              <a:ext uri="{FF2B5EF4-FFF2-40B4-BE49-F238E27FC236}">
                <a16:creationId xmlns:a16="http://schemas.microsoft.com/office/drawing/2014/main" id="{6EBFD8D7-6D7C-B4BD-5A9F-80E9E7DE6E30}"/>
              </a:ext>
            </a:extLst>
          </p:cNvPr>
          <p:cNvGrpSpPr>
            <a:grpSpLocks/>
          </p:cNvGrpSpPr>
          <p:nvPr/>
        </p:nvGrpSpPr>
        <p:grpSpPr bwMode="auto">
          <a:xfrm>
            <a:off x="5376863" y="1476376"/>
            <a:ext cx="4246562" cy="2619375"/>
            <a:chOff x="2427" y="930"/>
            <a:chExt cx="2675" cy="1650"/>
          </a:xfrm>
        </p:grpSpPr>
        <p:sp>
          <p:nvSpPr>
            <p:cNvPr id="50218" name="Line 52">
              <a:extLst>
                <a:ext uri="{FF2B5EF4-FFF2-40B4-BE49-F238E27FC236}">
                  <a16:creationId xmlns:a16="http://schemas.microsoft.com/office/drawing/2014/main" id="{CF2858B4-0BF1-36DA-C2C5-B539E95BBC81}"/>
                </a:ext>
              </a:extLst>
            </p:cNvPr>
            <p:cNvSpPr>
              <a:spLocks noChangeShapeType="1"/>
            </p:cNvSpPr>
            <p:nvPr/>
          </p:nvSpPr>
          <p:spPr bwMode="auto">
            <a:xfrm flipV="1">
              <a:off x="2427" y="1439"/>
              <a:ext cx="1204" cy="1141"/>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50219" name="Group 53">
              <a:extLst>
                <a:ext uri="{FF2B5EF4-FFF2-40B4-BE49-F238E27FC236}">
                  <a16:creationId xmlns:a16="http://schemas.microsoft.com/office/drawing/2014/main" id="{E089CCAC-0D86-EC2F-7A9F-DF515290A03A}"/>
                </a:ext>
              </a:extLst>
            </p:cNvPr>
            <p:cNvGrpSpPr>
              <a:grpSpLocks/>
            </p:cNvGrpSpPr>
            <p:nvPr/>
          </p:nvGrpSpPr>
          <p:grpSpPr bwMode="auto">
            <a:xfrm>
              <a:off x="3558" y="930"/>
              <a:ext cx="1544" cy="1031"/>
              <a:chOff x="3558" y="930"/>
              <a:chExt cx="1544" cy="1031"/>
            </a:xfrm>
          </p:grpSpPr>
          <p:sp>
            <p:nvSpPr>
              <p:cNvPr id="50220" name="Rectangle 54">
                <a:extLst>
                  <a:ext uri="{FF2B5EF4-FFF2-40B4-BE49-F238E27FC236}">
                    <a16:creationId xmlns:a16="http://schemas.microsoft.com/office/drawing/2014/main" id="{8B511303-CD1E-E274-5BEA-8FFCAFB9D5A4}"/>
                  </a:ext>
                </a:extLst>
              </p:cNvPr>
              <p:cNvSpPr>
                <a:spLocks noChangeArrowheads="1"/>
              </p:cNvSpPr>
              <p:nvPr/>
            </p:nvSpPr>
            <p:spPr bwMode="auto">
              <a:xfrm>
                <a:off x="3558" y="930"/>
                <a:ext cx="1544" cy="1031"/>
              </a:xfrm>
              <a:prstGeom prst="rect">
                <a:avLst/>
              </a:prstGeom>
              <a:solidFill>
                <a:srgbClr val="E1E5E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0221" name="Rectangle 55">
                <a:extLst>
                  <a:ext uri="{FF2B5EF4-FFF2-40B4-BE49-F238E27FC236}">
                    <a16:creationId xmlns:a16="http://schemas.microsoft.com/office/drawing/2014/main" id="{143786C2-575C-842C-0182-26EFD978B551}"/>
                  </a:ext>
                </a:extLst>
              </p:cNvPr>
              <p:cNvSpPr>
                <a:spLocks noChangeArrowheads="1"/>
              </p:cNvSpPr>
              <p:nvPr/>
            </p:nvSpPr>
            <p:spPr bwMode="auto">
              <a:xfrm>
                <a:off x="3615" y="958"/>
                <a:ext cx="141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1. The intersection of the</a:t>
                </a:r>
                <a:endParaRPr lang="en-US" altLang="en-US" sz="2400">
                  <a:latin typeface="Times New Roman" panose="02020603050405020304" pitchFamily="18" charset="0"/>
                  <a:ea typeface="ＭＳ Ｐゴシック" panose="020B0600070205080204" pitchFamily="34" charset="-128"/>
                </a:endParaRPr>
              </a:p>
            </p:txBody>
          </p:sp>
          <p:sp>
            <p:nvSpPr>
              <p:cNvPr id="50222" name="Rectangle 56">
                <a:extLst>
                  <a:ext uri="{FF2B5EF4-FFF2-40B4-BE49-F238E27FC236}">
                    <a16:creationId xmlns:a16="http://schemas.microsoft.com/office/drawing/2014/main" id="{4C5ABB86-8F93-8582-47F8-A876F56C4541}"/>
                  </a:ext>
                </a:extLst>
              </p:cNvPr>
              <p:cNvSpPr>
                <a:spLocks noChangeArrowheads="1"/>
              </p:cNvSpPr>
              <p:nvPr/>
            </p:nvSpPr>
            <p:spPr bwMode="auto">
              <a:xfrm>
                <a:off x="3615" y="1119"/>
                <a:ext cx="134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marginal-revenue curve</a:t>
                </a:r>
                <a:endParaRPr lang="en-US" altLang="en-US" sz="2400">
                  <a:latin typeface="Times New Roman" panose="02020603050405020304" pitchFamily="18" charset="0"/>
                  <a:ea typeface="ＭＳ Ｐゴシック" panose="020B0600070205080204" pitchFamily="34" charset="-128"/>
                </a:endParaRPr>
              </a:p>
            </p:txBody>
          </p:sp>
          <p:sp>
            <p:nvSpPr>
              <p:cNvPr id="50223" name="Rectangle 57">
                <a:extLst>
                  <a:ext uri="{FF2B5EF4-FFF2-40B4-BE49-F238E27FC236}">
                    <a16:creationId xmlns:a16="http://schemas.microsoft.com/office/drawing/2014/main" id="{C9A61AE7-78A3-8CF2-2A6F-B7F5F94D382E}"/>
                  </a:ext>
                </a:extLst>
              </p:cNvPr>
              <p:cNvSpPr>
                <a:spLocks noChangeArrowheads="1"/>
              </p:cNvSpPr>
              <p:nvPr/>
            </p:nvSpPr>
            <p:spPr bwMode="auto">
              <a:xfrm>
                <a:off x="3615" y="1281"/>
                <a:ext cx="123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and the marginal-cost</a:t>
                </a:r>
                <a:endParaRPr lang="en-US" altLang="en-US" sz="2400">
                  <a:latin typeface="Times New Roman" panose="02020603050405020304" pitchFamily="18" charset="0"/>
                  <a:ea typeface="ＭＳ Ｐゴシック" panose="020B0600070205080204" pitchFamily="34" charset="-128"/>
                </a:endParaRPr>
              </a:p>
            </p:txBody>
          </p:sp>
          <p:sp>
            <p:nvSpPr>
              <p:cNvPr id="50224" name="Rectangle 58">
                <a:extLst>
                  <a:ext uri="{FF2B5EF4-FFF2-40B4-BE49-F238E27FC236}">
                    <a16:creationId xmlns:a16="http://schemas.microsoft.com/office/drawing/2014/main" id="{4E901B50-B08E-DFE2-FE1A-A6066BD0631A}"/>
                  </a:ext>
                </a:extLst>
              </p:cNvPr>
              <p:cNvSpPr>
                <a:spLocks noChangeArrowheads="1"/>
              </p:cNvSpPr>
              <p:nvPr/>
            </p:nvSpPr>
            <p:spPr bwMode="auto">
              <a:xfrm>
                <a:off x="3615" y="1442"/>
                <a:ext cx="119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curve determines the</a:t>
                </a:r>
                <a:endParaRPr lang="en-US" altLang="en-US" sz="2400">
                  <a:latin typeface="Times New Roman" panose="02020603050405020304" pitchFamily="18" charset="0"/>
                  <a:ea typeface="ＭＳ Ｐゴシック" panose="020B0600070205080204" pitchFamily="34" charset="-128"/>
                </a:endParaRPr>
              </a:p>
            </p:txBody>
          </p:sp>
          <p:sp>
            <p:nvSpPr>
              <p:cNvPr id="50225" name="Rectangle 59">
                <a:extLst>
                  <a:ext uri="{FF2B5EF4-FFF2-40B4-BE49-F238E27FC236}">
                    <a16:creationId xmlns:a16="http://schemas.microsoft.com/office/drawing/2014/main" id="{B381C0FD-8EE8-568E-8819-84A58E6F52E9}"/>
                  </a:ext>
                </a:extLst>
              </p:cNvPr>
              <p:cNvSpPr>
                <a:spLocks noChangeArrowheads="1"/>
              </p:cNvSpPr>
              <p:nvPr/>
            </p:nvSpPr>
            <p:spPr bwMode="auto">
              <a:xfrm>
                <a:off x="3615" y="1604"/>
                <a:ext cx="96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profit-maximizing</a:t>
                </a:r>
                <a:endParaRPr lang="en-US" altLang="en-US" sz="2400">
                  <a:latin typeface="Times New Roman" panose="02020603050405020304" pitchFamily="18" charset="0"/>
                  <a:ea typeface="ＭＳ Ｐゴシック" panose="020B0600070205080204" pitchFamily="34" charset="-128"/>
                </a:endParaRPr>
              </a:p>
            </p:txBody>
          </p:sp>
          <p:sp>
            <p:nvSpPr>
              <p:cNvPr id="50226" name="Rectangle 60">
                <a:extLst>
                  <a:ext uri="{FF2B5EF4-FFF2-40B4-BE49-F238E27FC236}">
                    <a16:creationId xmlns:a16="http://schemas.microsoft.com/office/drawing/2014/main" id="{5FB21A69-C840-7641-9800-74D42F0F5F3F}"/>
                  </a:ext>
                </a:extLst>
              </p:cNvPr>
              <p:cNvSpPr>
                <a:spLocks noChangeArrowheads="1"/>
              </p:cNvSpPr>
              <p:nvPr/>
            </p:nvSpPr>
            <p:spPr bwMode="auto">
              <a:xfrm>
                <a:off x="3615" y="1765"/>
                <a:ext cx="66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quantity . . .</a:t>
                </a:r>
                <a:endParaRPr lang="en-US" altLang="en-US" sz="2400">
                  <a:latin typeface="Times New Roman" panose="02020603050405020304" pitchFamily="18" charset="0"/>
                  <a:ea typeface="ＭＳ Ｐゴシック" panose="020B0600070205080204" pitchFamily="34" charset="-128"/>
                </a:endParaRPr>
              </a:p>
            </p:txBody>
          </p:sp>
        </p:grpSp>
      </p:grpSp>
      <p:grpSp>
        <p:nvGrpSpPr>
          <p:cNvPr id="12" name="Group 61">
            <a:extLst>
              <a:ext uri="{FF2B5EF4-FFF2-40B4-BE49-F238E27FC236}">
                <a16:creationId xmlns:a16="http://schemas.microsoft.com/office/drawing/2014/main" id="{9960AF7D-8E5D-0FD0-C3B6-B3AF9323FF10}"/>
              </a:ext>
            </a:extLst>
          </p:cNvPr>
          <p:cNvGrpSpPr>
            <a:grpSpLocks/>
          </p:cNvGrpSpPr>
          <p:nvPr/>
        </p:nvGrpSpPr>
        <p:grpSpPr bwMode="auto">
          <a:xfrm>
            <a:off x="4991100" y="3987801"/>
            <a:ext cx="374650" cy="244475"/>
            <a:chOff x="2184" y="2512"/>
            <a:chExt cx="236" cy="154"/>
          </a:xfrm>
        </p:grpSpPr>
        <p:sp>
          <p:nvSpPr>
            <p:cNvPr id="50216" name="Oval 62">
              <a:extLst>
                <a:ext uri="{FF2B5EF4-FFF2-40B4-BE49-F238E27FC236}">
                  <a16:creationId xmlns:a16="http://schemas.microsoft.com/office/drawing/2014/main" id="{93BEC28F-7A6C-9174-1F69-007D9F860C63}"/>
                </a:ext>
              </a:extLst>
            </p:cNvPr>
            <p:cNvSpPr>
              <a:spLocks noChangeArrowheads="1"/>
            </p:cNvSpPr>
            <p:nvPr/>
          </p:nvSpPr>
          <p:spPr bwMode="auto">
            <a:xfrm>
              <a:off x="2184" y="2543"/>
              <a:ext cx="85" cy="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0217" name="Rectangle 63">
              <a:extLst>
                <a:ext uri="{FF2B5EF4-FFF2-40B4-BE49-F238E27FC236}">
                  <a16:creationId xmlns:a16="http://schemas.microsoft.com/office/drawing/2014/main" id="{F53046D5-884D-199B-D5E8-2072F3CB2679}"/>
                </a:ext>
              </a:extLst>
            </p:cNvPr>
            <p:cNvSpPr>
              <a:spLocks noChangeArrowheads="1"/>
            </p:cNvSpPr>
            <p:nvPr/>
          </p:nvSpPr>
          <p:spPr bwMode="auto">
            <a:xfrm>
              <a:off x="2335" y="2512"/>
              <a:ext cx="85"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A</a:t>
              </a:r>
              <a:endParaRPr lang="en-US" altLang="en-US" sz="2400">
                <a:latin typeface="Times New Roman" panose="02020603050405020304" pitchFamily="18" charset="0"/>
                <a:ea typeface="ＭＳ Ｐゴシック" panose="020B0600070205080204" pitchFamily="34" charset="-128"/>
              </a:endParaRPr>
            </a:p>
          </p:txBody>
        </p:sp>
      </p:grpSp>
      <p:grpSp>
        <p:nvGrpSpPr>
          <p:cNvPr id="13" name="Group 64">
            <a:extLst>
              <a:ext uri="{FF2B5EF4-FFF2-40B4-BE49-F238E27FC236}">
                <a16:creationId xmlns:a16="http://schemas.microsoft.com/office/drawing/2014/main" id="{60A97E03-5539-35D4-22DC-A9AA34BB9F76}"/>
              </a:ext>
            </a:extLst>
          </p:cNvPr>
          <p:cNvGrpSpPr>
            <a:grpSpLocks/>
          </p:cNvGrpSpPr>
          <p:nvPr/>
        </p:nvGrpSpPr>
        <p:grpSpPr bwMode="auto">
          <a:xfrm>
            <a:off x="4238626" y="1455739"/>
            <a:ext cx="2778125" cy="1233487"/>
            <a:chOff x="1710" y="917"/>
            <a:chExt cx="1750" cy="777"/>
          </a:xfrm>
        </p:grpSpPr>
        <p:sp>
          <p:nvSpPr>
            <p:cNvPr id="50211" name="Line 65">
              <a:extLst>
                <a:ext uri="{FF2B5EF4-FFF2-40B4-BE49-F238E27FC236}">
                  <a16:creationId xmlns:a16="http://schemas.microsoft.com/office/drawing/2014/main" id="{837E1B6B-2D4B-73A9-151F-D89410374683}"/>
                </a:ext>
              </a:extLst>
            </p:cNvPr>
            <p:cNvSpPr>
              <a:spLocks noChangeShapeType="1"/>
            </p:cNvSpPr>
            <p:nvPr/>
          </p:nvSpPr>
          <p:spPr bwMode="auto">
            <a:xfrm flipV="1">
              <a:off x="2305" y="1439"/>
              <a:ext cx="268" cy="25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0212" name="Rectangle 66">
              <a:extLst>
                <a:ext uri="{FF2B5EF4-FFF2-40B4-BE49-F238E27FC236}">
                  <a16:creationId xmlns:a16="http://schemas.microsoft.com/office/drawing/2014/main" id="{041F0F85-12B5-DE77-C620-4BA598FF2B2E}"/>
                </a:ext>
              </a:extLst>
            </p:cNvPr>
            <p:cNvSpPr>
              <a:spLocks noChangeArrowheads="1"/>
            </p:cNvSpPr>
            <p:nvPr/>
          </p:nvSpPr>
          <p:spPr bwMode="auto">
            <a:xfrm>
              <a:off x="1710" y="917"/>
              <a:ext cx="1750" cy="546"/>
            </a:xfrm>
            <a:prstGeom prst="rect">
              <a:avLst/>
            </a:prstGeom>
            <a:solidFill>
              <a:srgbClr val="E1E5E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0213" name="Rectangle 67">
              <a:extLst>
                <a:ext uri="{FF2B5EF4-FFF2-40B4-BE49-F238E27FC236}">
                  <a16:creationId xmlns:a16="http://schemas.microsoft.com/office/drawing/2014/main" id="{8CF3725D-B9D4-96E5-1435-39E06EE5B817}"/>
                </a:ext>
              </a:extLst>
            </p:cNvPr>
            <p:cNvSpPr>
              <a:spLocks noChangeArrowheads="1"/>
            </p:cNvSpPr>
            <p:nvPr/>
          </p:nvSpPr>
          <p:spPr bwMode="auto">
            <a:xfrm>
              <a:off x="1778" y="949"/>
              <a:ext cx="1569"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2. . . . and then the demand</a:t>
              </a:r>
              <a:endParaRPr lang="en-US" altLang="en-US" sz="2400">
                <a:latin typeface="Times New Roman" panose="02020603050405020304" pitchFamily="18" charset="0"/>
                <a:ea typeface="ＭＳ Ｐゴシック" panose="020B0600070205080204" pitchFamily="34" charset="-128"/>
              </a:endParaRPr>
            </a:p>
          </p:txBody>
        </p:sp>
        <p:sp>
          <p:nvSpPr>
            <p:cNvPr id="50214" name="Rectangle 68">
              <a:extLst>
                <a:ext uri="{FF2B5EF4-FFF2-40B4-BE49-F238E27FC236}">
                  <a16:creationId xmlns:a16="http://schemas.microsoft.com/office/drawing/2014/main" id="{91B0FAED-B664-92D5-E917-E78719DC64E2}"/>
                </a:ext>
              </a:extLst>
            </p:cNvPr>
            <p:cNvSpPr>
              <a:spLocks noChangeArrowheads="1"/>
            </p:cNvSpPr>
            <p:nvPr/>
          </p:nvSpPr>
          <p:spPr bwMode="auto">
            <a:xfrm>
              <a:off x="1778" y="1111"/>
              <a:ext cx="123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curve shows the price</a:t>
              </a:r>
              <a:endParaRPr lang="en-US" altLang="en-US" sz="2400">
                <a:latin typeface="Times New Roman" panose="02020603050405020304" pitchFamily="18" charset="0"/>
                <a:ea typeface="ＭＳ Ｐゴシック" panose="020B0600070205080204" pitchFamily="34" charset="-128"/>
              </a:endParaRPr>
            </a:p>
          </p:txBody>
        </p:sp>
        <p:sp>
          <p:nvSpPr>
            <p:cNvPr id="50215" name="Rectangle 69">
              <a:extLst>
                <a:ext uri="{FF2B5EF4-FFF2-40B4-BE49-F238E27FC236}">
                  <a16:creationId xmlns:a16="http://schemas.microsoft.com/office/drawing/2014/main" id="{5C52FD04-B1CF-C64B-F63E-0DA0434CC248}"/>
                </a:ext>
              </a:extLst>
            </p:cNvPr>
            <p:cNvSpPr>
              <a:spLocks noChangeArrowheads="1"/>
            </p:cNvSpPr>
            <p:nvPr/>
          </p:nvSpPr>
          <p:spPr bwMode="auto">
            <a:xfrm>
              <a:off x="1778" y="1272"/>
              <a:ext cx="159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consistent with this quantity.</a:t>
              </a:r>
              <a:endParaRPr lang="en-US" altLang="en-US" sz="2400">
                <a:latin typeface="Times New Roman" panose="02020603050405020304" pitchFamily="18" charset="0"/>
                <a:ea typeface="ＭＳ Ｐゴシック" panose="020B0600070205080204" pitchFamily="34" charset="-128"/>
              </a:endParaRPr>
            </a:p>
          </p:txBody>
        </p:sp>
      </p:grpSp>
      <p:sp>
        <p:nvSpPr>
          <p:cNvPr id="68" name="Rectangle 2">
            <a:extLst>
              <a:ext uri="{FF2B5EF4-FFF2-40B4-BE49-F238E27FC236}">
                <a16:creationId xmlns:a16="http://schemas.microsoft.com/office/drawing/2014/main" id="{451F39E3-2337-658B-03FC-C5CA51039A66}"/>
              </a:ext>
            </a:extLst>
          </p:cNvPr>
          <p:cNvSpPr txBox="1">
            <a:spLocks noChangeArrowheads="1"/>
          </p:cNvSpPr>
          <p:nvPr/>
        </p:nvSpPr>
        <p:spPr>
          <a:xfrm>
            <a:off x="1943100" y="80964"/>
            <a:ext cx="7543800" cy="669925"/>
          </a:xfrm>
          <a:prstGeom prst="rect">
            <a:avLst/>
          </a:prstGeom>
        </p:spPr>
        <p:txBody>
          <a:bodyPr anchor="b">
            <a:normAutofit/>
          </a:bodyPr>
          <a:lstStyle>
            <a:lvl1pPr algn="l" rtl="0" fontAlgn="base">
              <a:lnSpc>
                <a:spcPct val="85000"/>
              </a:lnSpc>
              <a:spcBef>
                <a:spcPct val="0"/>
              </a:spcBef>
              <a:spcAft>
                <a:spcPct val="0"/>
              </a:spcAft>
              <a:defRPr sz="4000" kern="1200" spc="-50">
                <a:solidFill>
                  <a:schemeClr val="accent2"/>
                </a:solidFill>
                <a:latin typeface="+mj-lt"/>
                <a:ea typeface="+mj-ea"/>
                <a:cs typeface="+mj-cs"/>
              </a:defRPr>
            </a:lvl1pPr>
            <a:lvl2pPr algn="l" rtl="0" fontAlgn="base">
              <a:lnSpc>
                <a:spcPct val="85000"/>
              </a:lnSpc>
              <a:spcBef>
                <a:spcPct val="0"/>
              </a:spcBef>
              <a:spcAft>
                <a:spcPct val="0"/>
              </a:spcAft>
              <a:defRPr sz="4000">
                <a:solidFill>
                  <a:schemeClr val="accent2"/>
                </a:solidFill>
                <a:latin typeface="Calibri Light" panose="020F0302020204030204" pitchFamily="34" charset="0"/>
              </a:defRPr>
            </a:lvl2pPr>
            <a:lvl3pPr algn="l" rtl="0" fontAlgn="base">
              <a:lnSpc>
                <a:spcPct val="85000"/>
              </a:lnSpc>
              <a:spcBef>
                <a:spcPct val="0"/>
              </a:spcBef>
              <a:spcAft>
                <a:spcPct val="0"/>
              </a:spcAft>
              <a:defRPr sz="4000">
                <a:solidFill>
                  <a:schemeClr val="accent2"/>
                </a:solidFill>
                <a:latin typeface="Calibri Light" panose="020F0302020204030204" pitchFamily="34" charset="0"/>
              </a:defRPr>
            </a:lvl3pPr>
            <a:lvl4pPr algn="l" rtl="0" fontAlgn="base">
              <a:lnSpc>
                <a:spcPct val="85000"/>
              </a:lnSpc>
              <a:spcBef>
                <a:spcPct val="0"/>
              </a:spcBef>
              <a:spcAft>
                <a:spcPct val="0"/>
              </a:spcAft>
              <a:defRPr sz="4000">
                <a:solidFill>
                  <a:schemeClr val="accent2"/>
                </a:solidFill>
                <a:latin typeface="Calibri Light" panose="020F0302020204030204" pitchFamily="34" charset="0"/>
              </a:defRPr>
            </a:lvl4pPr>
            <a:lvl5pPr algn="l" rtl="0" fontAlgn="base">
              <a:lnSpc>
                <a:spcPct val="85000"/>
              </a:lnSpc>
              <a:spcBef>
                <a:spcPct val="0"/>
              </a:spcBef>
              <a:spcAft>
                <a:spcPct val="0"/>
              </a:spcAft>
              <a:defRPr sz="4000">
                <a:solidFill>
                  <a:schemeClr val="accent2"/>
                </a:solidFill>
                <a:latin typeface="Calibri Light" panose="020F0302020204030204" pitchFamily="34" charset="0"/>
              </a:defRPr>
            </a:lvl5pPr>
            <a:lvl6pPr marL="457200" algn="l" rtl="0" fontAlgn="base">
              <a:lnSpc>
                <a:spcPct val="85000"/>
              </a:lnSpc>
              <a:spcBef>
                <a:spcPct val="0"/>
              </a:spcBef>
              <a:spcAft>
                <a:spcPct val="0"/>
              </a:spcAft>
              <a:defRPr sz="4000">
                <a:solidFill>
                  <a:schemeClr val="accent2"/>
                </a:solidFill>
                <a:latin typeface="Calibri Light" panose="020F0302020204030204" pitchFamily="34" charset="0"/>
              </a:defRPr>
            </a:lvl6pPr>
            <a:lvl7pPr marL="914400" algn="l" rtl="0" fontAlgn="base">
              <a:lnSpc>
                <a:spcPct val="85000"/>
              </a:lnSpc>
              <a:spcBef>
                <a:spcPct val="0"/>
              </a:spcBef>
              <a:spcAft>
                <a:spcPct val="0"/>
              </a:spcAft>
              <a:defRPr sz="4000">
                <a:solidFill>
                  <a:schemeClr val="accent2"/>
                </a:solidFill>
                <a:latin typeface="Calibri Light" panose="020F0302020204030204" pitchFamily="34" charset="0"/>
              </a:defRPr>
            </a:lvl7pPr>
            <a:lvl8pPr marL="1371600" algn="l" rtl="0" fontAlgn="base">
              <a:lnSpc>
                <a:spcPct val="85000"/>
              </a:lnSpc>
              <a:spcBef>
                <a:spcPct val="0"/>
              </a:spcBef>
              <a:spcAft>
                <a:spcPct val="0"/>
              </a:spcAft>
              <a:defRPr sz="4000">
                <a:solidFill>
                  <a:schemeClr val="accent2"/>
                </a:solidFill>
                <a:latin typeface="Calibri Light" panose="020F0302020204030204" pitchFamily="34" charset="0"/>
              </a:defRPr>
            </a:lvl8pPr>
            <a:lvl9pPr marL="1828800" algn="l" rtl="0" fontAlgn="base">
              <a:lnSpc>
                <a:spcPct val="85000"/>
              </a:lnSpc>
              <a:spcBef>
                <a:spcPct val="0"/>
              </a:spcBef>
              <a:spcAft>
                <a:spcPct val="0"/>
              </a:spcAft>
              <a:defRPr sz="4000">
                <a:solidFill>
                  <a:schemeClr val="accent2"/>
                </a:solidFill>
                <a:latin typeface="Calibri Light" panose="020F0302020204030204" pitchFamily="34" charset="0"/>
              </a:defRPr>
            </a:lvl9pPr>
          </a:lstStyle>
          <a:p>
            <a:pPr fontAlgn="auto">
              <a:spcAft>
                <a:spcPts val="0"/>
              </a:spcAft>
              <a:defRPr/>
            </a:pPr>
            <a:r>
              <a:rPr lang="en-US" altLang="en-US" sz="3600" dirty="0">
                <a:solidFill>
                  <a:srgbClr val="555997"/>
                </a:solidFill>
                <a:ea typeface="ＭＳ Ｐゴシック" panose="020B0600070205080204" pitchFamily="34" charset="-128"/>
              </a:rPr>
              <a:t>Profit Maximization</a:t>
            </a:r>
            <a:endParaRPr lang="en-US" altLang="en-US" sz="3600" dirty="0">
              <a:solidFill>
                <a:srgbClr val="555997"/>
              </a:solidFill>
              <a:latin typeface="Tahoma" panose="020B0604030504040204" pitchFamily="34" charset="0"/>
              <a:ea typeface="ＭＳ Ｐゴシック" panose="020B0600070205080204" pitchFamily="34" charset="-128"/>
            </a:endParaRPr>
          </a:p>
        </p:txBody>
      </p:sp>
      <p:sp>
        <p:nvSpPr>
          <p:cNvPr id="2" name="Footer Placeholder 1">
            <a:extLst>
              <a:ext uri="{FF2B5EF4-FFF2-40B4-BE49-F238E27FC236}">
                <a16:creationId xmlns:a16="http://schemas.microsoft.com/office/drawing/2014/main" id="{8812A134-FF99-9E0E-3898-5A667F852D5C}"/>
              </a:ext>
            </a:extLst>
          </p:cNvPr>
          <p:cNvSpPr>
            <a:spLocks noGrp="1"/>
          </p:cNvSpPr>
          <p:nvPr>
            <p:ph type="ftr" sz="quarter" idx="11"/>
          </p:nvPr>
        </p:nvSpPr>
        <p:spPr>
          <a:xfrm>
            <a:off x="4287839" y="6592889"/>
            <a:ext cx="3616325" cy="365125"/>
          </a:xfrm>
        </p:spPr>
        <p:txBody>
          <a:bodyPr/>
          <a:lstStyle/>
          <a:p>
            <a:pPr>
              <a:defRPr/>
            </a:pPr>
            <a:r>
              <a:rPr lang="en-GB">
                <a:solidFill>
                  <a:schemeClr val="tx1"/>
                </a:solidFill>
              </a:rPr>
              <a:t>For use with Mankiw and Taylor, Economics 6</a:t>
            </a:r>
            <a:r>
              <a:rPr lang="en-GB" baseline="30000">
                <a:solidFill>
                  <a:schemeClr val="tx1"/>
                </a:solidFill>
              </a:rPr>
              <a:t>th</a:t>
            </a:r>
            <a:r>
              <a:rPr lang="en-GB">
                <a:solidFill>
                  <a:schemeClr val="tx1"/>
                </a:solidFill>
              </a:rPr>
              <a:t> edition </a:t>
            </a:r>
            <a:r>
              <a:rPr lang="en-GB">
                <a:solidFill>
                  <a:schemeClr val="tx1"/>
                </a:solidFill>
                <a:ea typeface="Calibri" panose="020F0502020204030204" pitchFamily="34" charset="0"/>
                <a:cs typeface="Calibri Light" panose="020F0302020204030204" pitchFamily="34" charset="0"/>
              </a:rPr>
              <a:t>9781473786981</a:t>
            </a:r>
            <a:r>
              <a:rPr lang="en-GB">
                <a:solidFill>
                  <a:schemeClr val="tx1"/>
                </a:solidFill>
              </a:rPr>
              <a:t> © Cengage EMEA 2023</a:t>
            </a:r>
          </a:p>
          <a:p>
            <a:pPr>
              <a:defRPr/>
            </a:pPr>
            <a:endParaRPr lang="en-US">
              <a:solidFill>
                <a:schemeClr val="tx1"/>
              </a:solidFill>
            </a:endParaRPr>
          </a:p>
        </p:txBody>
      </p:sp>
      <mc:AlternateContent xmlns:mc="http://schemas.openxmlformats.org/markup-compatibility/2006" xmlns:p14="http://schemas.microsoft.com/office/powerpoint/2010/main">
        <mc:Choice Requires="p14">
          <p:contentPart p14:bwMode="auto" r:id="rId3">
            <p14:nvContentPartPr>
              <p14:cNvPr id="7" name="Ink 6">
                <a:extLst>
                  <a:ext uri="{FF2B5EF4-FFF2-40B4-BE49-F238E27FC236}">
                    <a16:creationId xmlns:a16="http://schemas.microsoft.com/office/drawing/2014/main" id="{39AB14AE-4825-5DE7-ECEB-6525CE09E9FC}"/>
                  </a:ext>
                </a:extLst>
              </p14:cNvPr>
              <p14:cNvContentPartPr/>
              <p14:nvPr/>
            </p14:nvContentPartPr>
            <p14:xfrm>
              <a:off x="4629087" y="1148942"/>
              <a:ext cx="171720" cy="290160"/>
            </p14:xfrm>
          </p:contentPart>
        </mc:Choice>
        <mc:Fallback xmlns="">
          <p:pic>
            <p:nvPicPr>
              <p:cNvPr id="7" name="Ink 6">
                <a:extLst>
                  <a:ext uri="{FF2B5EF4-FFF2-40B4-BE49-F238E27FC236}">
                    <a16:creationId xmlns:a16="http://schemas.microsoft.com/office/drawing/2014/main" id="{39AB14AE-4825-5DE7-ECEB-6525CE09E9FC}"/>
                  </a:ext>
                </a:extLst>
              </p:cNvPr>
              <p:cNvPicPr/>
              <p:nvPr/>
            </p:nvPicPr>
            <p:blipFill>
              <a:blip r:embed="rId4"/>
              <a:stretch>
                <a:fillRect/>
              </a:stretch>
            </p:blipFill>
            <p:spPr>
              <a:xfrm>
                <a:off x="4622967" y="1142822"/>
                <a:ext cx="183960" cy="3024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9" name="Ink 8">
                <a:extLst>
                  <a:ext uri="{FF2B5EF4-FFF2-40B4-BE49-F238E27FC236}">
                    <a16:creationId xmlns:a16="http://schemas.microsoft.com/office/drawing/2014/main" id="{27DD105A-E02F-3EA7-9D19-6EF558F360B9}"/>
                  </a:ext>
                </a:extLst>
              </p14:cNvPr>
              <p14:cNvContentPartPr/>
              <p14:nvPr/>
            </p14:nvContentPartPr>
            <p14:xfrm>
              <a:off x="5536287" y="1182422"/>
              <a:ext cx="267480" cy="253800"/>
            </p14:xfrm>
          </p:contentPart>
        </mc:Choice>
        <mc:Fallback xmlns="">
          <p:pic>
            <p:nvPicPr>
              <p:cNvPr id="9" name="Ink 8">
                <a:extLst>
                  <a:ext uri="{FF2B5EF4-FFF2-40B4-BE49-F238E27FC236}">
                    <a16:creationId xmlns:a16="http://schemas.microsoft.com/office/drawing/2014/main" id="{27DD105A-E02F-3EA7-9D19-6EF558F360B9}"/>
                  </a:ext>
                </a:extLst>
              </p:cNvPr>
              <p:cNvPicPr/>
              <p:nvPr/>
            </p:nvPicPr>
            <p:blipFill>
              <a:blip r:embed="rId6"/>
              <a:stretch>
                <a:fillRect/>
              </a:stretch>
            </p:blipFill>
            <p:spPr>
              <a:xfrm>
                <a:off x="5530167" y="1176302"/>
                <a:ext cx="279720" cy="26604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1" name="Ink 10">
                <a:extLst>
                  <a:ext uri="{FF2B5EF4-FFF2-40B4-BE49-F238E27FC236}">
                    <a16:creationId xmlns:a16="http://schemas.microsoft.com/office/drawing/2014/main" id="{230C8F16-2629-EC53-B601-0B1186E297B0}"/>
                  </a:ext>
                </a:extLst>
              </p14:cNvPr>
              <p14:cNvContentPartPr/>
              <p14:nvPr/>
            </p14:nvContentPartPr>
            <p14:xfrm>
              <a:off x="6293367" y="1158302"/>
              <a:ext cx="232920" cy="282240"/>
            </p14:xfrm>
          </p:contentPart>
        </mc:Choice>
        <mc:Fallback xmlns="">
          <p:pic>
            <p:nvPicPr>
              <p:cNvPr id="11" name="Ink 10">
                <a:extLst>
                  <a:ext uri="{FF2B5EF4-FFF2-40B4-BE49-F238E27FC236}">
                    <a16:creationId xmlns:a16="http://schemas.microsoft.com/office/drawing/2014/main" id="{230C8F16-2629-EC53-B601-0B1186E297B0}"/>
                  </a:ext>
                </a:extLst>
              </p:cNvPr>
              <p:cNvPicPr/>
              <p:nvPr/>
            </p:nvPicPr>
            <p:blipFill>
              <a:blip r:embed="rId8"/>
              <a:stretch>
                <a:fillRect/>
              </a:stretch>
            </p:blipFill>
            <p:spPr>
              <a:xfrm>
                <a:off x="6287247" y="1152182"/>
                <a:ext cx="245160" cy="29448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4" name="Ink 13">
                <a:extLst>
                  <a:ext uri="{FF2B5EF4-FFF2-40B4-BE49-F238E27FC236}">
                    <a16:creationId xmlns:a16="http://schemas.microsoft.com/office/drawing/2014/main" id="{2C526190-C229-069C-C188-E4347F3E841A}"/>
                  </a:ext>
                </a:extLst>
              </p14:cNvPr>
              <p14:cNvContentPartPr/>
              <p14:nvPr/>
            </p14:nvContentPartPr>
            <p14:xfrm>
              <a:off x="4864887" y="2520902"/>
              <a:ext cx="476280" cy="582120"/>
            </p14:xfrm>
          </p:contentPart>
        </mc:Choice>
        <mc:Fallback xmlns="">
          <p:pic>
            <p:nvPicPr>
              <p:cNvPr id="14" name="Ink 13">
                <a:extLst>
                  <a:ext uri="{FF2B5EF4-FFF2-40B4-BE49-F238E27FC236}">
                    <a16:creationId xmlns:a16="http://schemas.microsoft.com/office/drawing/2014/main" id="{2C526190-C229-069C-C188-E4347F3E841A}"/>
                  </a:ext>
                </a:extLst>
              </p:cNvPr>
              <p:cNvPicPr/>
              <p:nvPr/>
            </p:nvPicPr>
            <p:blipFill>
              <a:blip r:embed="rId10"/>
              <a:stretch>
                <a:fillRect/>
              </a:stretch>
            </p:blipFill>
            <p:spPr>
              <a:xfrm>
                <a:off x="4856247" y="2512262"/>
                <a:ext cx="493920" cy="599760"/>
              </a:xfrm>
              <a:prstGeom prst="rect">
                <a:avLst/>
              </a:prstGeom>
            </p:spPr>
          </p:pic>
        </mc:Fallback>
      </mc:AlternateContent>
      <p:sp>
        <p:nvSpPr>
          <p:cNvPr id="15" name="TextBox 14">
            <a:extLst>
              <a:ext uri="{FF2B5EF4-FFF2-40B4-BE49-F238E27FC236}">
                <a16:creationId xmlns:a16="http://schemas.microsoft.com/office/drawing/2014/main" id="{46DB286C-EF3F-B49A-AC8C-6F756BCB5122}"/>
              </a:ext>
            </a:extLst>
          </p:cNvPr>
          <p:cNvSpPr txBox="1"/>
          <p:nvPr/>
        </p:nvSpPr>
        <p:spPr>
          <a:xfrm>
            <a:off x="6794500" y="858644"/>
            <a:ext cx="2512034" cy="400110"/>
          </a:xfrm>
          <a:prstGeom prst="rect">
            <a:avLst/>
          </a:prstGeom>
          <a:noFill/>
        </p:spPr>
        <p:txBody>
          <a:bodyPr wrap="none" rtlCol="0">
            <a:spAutoFit/>
          </a:bodyPr>
          <a:lstStyle/>
          <a:p>
            <a:r>
              <a:rPr lang="en-US" sz="2000" dirty="0">
                <a:solidFill>
                  <a:srgbClr val="FF5E1E"/>
                </a:solidFill>
              </a:rPr>
              <a:t>Price at level B NOT 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3"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upRight)">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strips(downRight)">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dissolve">
                                      <p:cBhvr>
                                        <p:cTn id="22" dur="500"/>
                                        <p:tgtEl>
                                          <p:spTgt spid="1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left)">
                                      <p:cBhvr>
                                        <p:cTn id="27" dur="500"/>
                                        <p:tgtEl>
                                          <p:spTgt spid="1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strips(downRight)">
                                      <p:cBhvr>
                                        <p:cTn id="32" dur="500"/>
                                        <p:tgtEl>
                                          <p:spTgt spid="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3"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strips(upRight)">
                                      <p:cBhvr>
                                        <p:cTn id="37" dur="500"/>
                                        <p:tgtEl>
                                          <p:spTgt spid="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wipe(down)">
                                      <p:cBhvr>
                                        <p:cTn id="4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a:extLst>
              <a:ext uri="{FF2B5EF4-FFF2-40B4-BE49-F238E27FC236}">
                <a16:creationId xmlns:a16="http://schemas.microsoft.com/office/drawing/2014/main" id="{2B7C11D4-A4E1-2474-5AE9-CF374A7D5601}"/>
              </a:ext>
            </a:extLst>
          </p:cNvPr>
          <p:cNvSpPr>
            <a:spLocks noGrp="1" noChangeArrowheads="1"/>
          </p:cNvSpPr>
          <p:nvPr>
            <p:ph type="title"/>
          </p:nvPr>
        </p:nvSpPr>
        <p:spPr>
          <a:xfrm>
            <a:off x="1828800" y="525463"/>
            <a:ext cx="8229600" cy="685800"/>
          </a:xfrm>
        </p:spPr>
        <p:txBody>
          <a:bodyPr/>
          <a:lstStyle/>
          <a:p>
            <a:pPr>
              <a:lnSpc>
                <a:spcPct val="80000"/>
              </a:lnSpc>
              <a:defRPr/>
            </a:pPr>
            <a:r>
              <a:rPr lang="en-US" altLang="en-US" sz="2000" dirty="0">
                <a:ea typeface="ＭＳ Ｐゴシック" panose="020B0600070205080204" pitchFamily="34" charset="-128"/>
              </a:rPr>
              <a:t>Figure 5. The Monopolist’s Profit</a:t>
            </a:r>
          </a:p>
        </p:txBody>
      </p:sp>
      <p:sp>
        <p:nvSpPr>
          <p:cNvPr id="56323" name="Rectangle 5">
            <a:extLst>
              <a:ext uri="{FF2B5EF4-FFF2-40B4-BE49-F238E27FC236}">
                <a16:creationId xmlns:a16="http://schemas.microsoft.com/office/drawing/2014/main" id="{7738DD28-2AF2-89C8-FC00-27A482FFE6CA}"/>
              </a:ext>
            </a:extLst>
          </p:cNvPr>
          <p:cNvSpPr>
            <a:spLocks noChangeArrowheads="1"/>
          </p:cNvSpPr>
          <p:nvPr/>
        </p:nvSpPr>
        <p:spPr bwMode="auto">
          <a:xfrm>
            <a:off x="3167063" y="1422400"/>
            <a:ext cx="6583362" cy="4795838"/>
          </a:xfrm>
          <a:prstGeom prst="rect">
            <a:avLst/>
          </a:prstGeom>
          <a:solidFill>
            <a:srgbClr val="F3F6F9"/>
          </a:solidFill>
          <a:ln w="212725">
            <a:solidFill>
              <a:srgbClr val="F3F6F9"/>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6324" name="Rectangle 6">
            <a:extLst>
              <a:ext uri="{FF2B5EF4-FFF2-40B4-BE49-F238E27FC236}">
                <a16:creationId xmlns:a16="http://schemas.microsoft.com/office/drawing/2014/main" id="{62692522-60F6-C23A-7554-260BD359D650}"/>
              </a:ext>
            </a:extLst>
          </p:cNvPr>
          <p:cNvSpPr>
            <a:spLocks noChangeArrowheads="1"/>
          </p:cNvSpPr>
          <p:nvPr/>
        </p:nvSpPr>
        <p:spPr bwMode="auto">
          <a:xfrm>
            <a:off x="3167063" y="1422400"/>
            <a:ext cx="6583362" cy="4795838"/>
          </a:xfrm>
          <a:prstGeom prst="rect">
            <a:avLst/>
          </a:prstGeom>
          <a:solidFill>
            <a:srgbClr val="F2F4F8"/>
          </a:solidFill>
          <a:ln w="193675">
            <a:solidFill>
              <a:srgbClr val="F2F4F8"/>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6325" name="Rectangle 7">
            <a:extLst>
              <a:ext uri="{FF2B5EF4-FFF2-40B4-BE49-F238E27FC236}">
                <a16:creationId xmlns:a16="http://schemas.microsoft.com/office/drawing/2014/main" id="{8DEB1C88-59F7-6525-3146-C7A121B6712A}"/>
              </a:ext>
            </a:extLst>
          </p:cNvPr>
          <p:cNvSpPr>
            <a:spLocks noChangeArrowheads="1"/>
          </p:cNvSpPr>
          <p:nvPr/>
        </p:nvSpPr>
        <p:spPr bwMode="auto">
          <a:xfrm>
            <a:off x="3167063" y="1422400"/>
            <a:ext cx="6583362" cy="4795838"/>
          </a:xfrm>
          <a:prstGeom prst="rect">
            <a:avLst/>
          </a:prstGeom>
          <a:solidFill>
            <a:srgbClr val="F1F4F7"/>
          </a:solidFill>
          <a:ln w="173038">
            <a:solidFill>
              <a:srgbClr val="F1F4F7"/>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6326" name="Rectangle 8">
            <a:extLst>
              <a:ext uri="{FF2B5EF4-FFF2-40B4-BE49-F238E27FC236}">
                <a16:creationId xmlns:a16="http://schemas.microsoft.com/office/drawing/2014/main" id="{0CC27261-C9E7-9069-D79C-2AE94FF7BC24}"/>
              </a:ext>
            </a:extLst>
          </p:cNvPr>
          <p:cNvSpPr>
            <a:spLocks noChangeArrowheads="1"/>
          </p:cNvSpPr>
          <p:nvPr/>
        </p:nvSpPr>
        <p:spPr bwMode="auto">
          <a:xfrm>
            <a:off x="3167063" y="1422400"/>
            <a:ext cx="6583362" cy="4795838"/>
          </a:xfrm>
          <a:prstGeom prst="rect">
            <a:avLst/>
          </a:prstGeom>
          <a:solidFill>
            <a:srgbClr val="F0F2F5"/>
          </a:solidFill>
          <a:ln w="153988">
            <a:solidFill>
              <a:srgbClr val="F0F2F5"/>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6327" name="Rectangle 9">
            <a:extLst>
              <a:ext uri="{FF2B5EF4-FFF2-40B4-BE49-F238E27FC236}">
                <a16:creationId xmlns:a16="http://schemas.microsoft.com/office/drawing/2014/main" id="{7F26FE61-4AB6-A95B-28D6-555CDF5C7924}"/>
              </a:ext>
            </a:extLst>
          </p:cNvPr>
          <p:cNvSpPr>
            <a:spLocks noChangeArrowheads="1"/>
          </p:cNvSpPr>
          <p:nvPr/>
        </p:nvSpPr>
        <p:spPr bwMode="auto">
          <a:xfrm>
            <a:off x="3167063" y="1422400"/>
            <a:ext cx="6583362" cy="4795838"/>
          </a:xfrm>
          <a:prstGeom prst="rect">
            <a:avLst/>
          </a:prstGeom>
          <a:solidFill>
            <a:srgbClr val="EEF1F4"/>
          </a:solidFill>
          <a:ln w="134938">
            <a:solidFill>
              <a:srgbClr val="EEF1F4"/>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6328" name="Rectangle 10">
            <a:extLst>
              <a:ext uri="{FF2B5EF4-FFF2-40B4-BE49-F238E27FC236}">
                <a16:creationId xmlns:a16="http://schemas.microsoft.com/office/drawing/2014/main" id="{51FF1D0D-8DB4-4010-CE44-64EFC833495E}"/>
              </a:ext>
            </a:extLst>
          </p:cNvPr>
          <p:cNvSpPr>
            <a:spLocks noChangeArrowheads="1"/>
          </p:cNvSpPr>
          <p:nvPr/>
        </p:nvSpPr>
        <p:spPr bwMode="auto">
          <a:xfrm>
            <a:off x="3167063" y="1422400"/>
            <a:ext cx="6583362" cy="4795838"/>
          </a:xfrm>
          <a:prstGeom prst="rect">
            <a:avLst/>
          </a:prstGeom>
          <a:solidFill>
            <a:srgbClr val="EDEFF3"/>
          </a:solidFill>
          <a:ln w="115888">
            <a:solidFill>
              <a:srgbClr val="EDEFF3"/>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6329" name="Rectangle 11">
            <a:extLst>
              <a:ext uri="{FF2B5EF4-FFF2-40B4-BE49-F238E27FC236}">
                <a16:creationId xmlns:a16="http://schemas.microsoft.com/office/drawing/2014/main" id="{03DD460F-9AB4-4774-7E34-158F14E1DB8E}"/>
              </a:ext>
            </a:extLst>
          </p:cNvPr>
          <p:cNvSpPr>
            <a:spLocks noChangeArrowheads="1"/>
          </p:cNvSpPr>
          <p:nvPr/>
        </p:nvSpPr>
        <p:spPr bwMode="auto">
          <a:xfrm>
            <a:off x="3167063" y="1422400"/>
            <a:ext cx="6583362" cy="4795838"/>
          </a:xfrm>
          <a:prstGeom prst="rect">
            <a:avLst/>
          </a:prstGeom>
          <a:solidFill>
            <a:srgbClr val="EBEEF2"/>
          </a:solidFill>
          <a:ln w="96838">
            <a:solidFill>
              <a:srgbClr val="EBEEF2"/>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6330" name="Rectangle 12">
            <a:extLst>
              <a:ext uri="{FF2B5EF4-FFF2-40B4-BE49-F238E27FC236}">
                <a16:creationId xmlns:a16="http://schemas.microsoft.com/office/drawing/2014/main" id="{C9E092AE-1933-2DC6-3608-E4B68B0A0BD1}"/>
              </a:ext>
            </a:extLst>
          </p:cNvPr>
          <p:cNvSpPr>
            <a:spLocks noChangeArrowheads="1"/>
          </p:cNvSpPr>
          <p:nvPr/>
        </p:nvSpPr>
        <p:spPr bwMode="auto">
          <a:xfrm>
            <a:off x="3167063" y="1422400"/>
            <a:ext cx="6583362" cy="4795838"/>
          </a:xfrm>
          <a:prstGeom prst="rect">
            <a:avLst/>
          </a:prstGeom>
          <a:solidFill>
            <a:srgbClr val="EAECF1"/>
          </a:solidFill>
          <a:ln w="77788">
            <a:solidFill>
              <a:srgbClr val="EAECF1"/>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6331" name="Rectangle 13">
            <a:extLst>
              <a:ext uri="{FF2B5EF4-FFF2-40B4-BE49-F238E27FC236}">
                <a16:creationId xmlns:a16="http://schemas.microsoft.com/office/drawing/2014/main" id="{32D16BD8-BB9D-2767-A40B-F70BDE35D220}"/>
              </a:ext>
            </a:extLst>
          </p:cNvPr>
          <p:cNvSpPr>
            <a:spLocks noChangeArrowheads="1"/>
          </p:cNvSpPr>
          <p:nvPr/>
        </p:nvSpPr>
        <p:spPr bwMode="auto">
          <a:xfrm>
            <a:off x="3167063" y="1422400"/>
            <a:ext cx="6583362" cy="4795838"/>
          </a:xfrm>
          <a:prstGeom prst="rect">
            <a:avLst/>
          </a:prstGeom>
          <a:solidFill>
            <a:srgbClr val="E9EBF0"/>
          </a:solidFill>
          <a:ln w="57150">
            <a:solidFill>
              <a:srgbClr val="E9EBF0"/>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6332" name="Rectangle 14">
            <a:extLst>
              <a:ext uri="{FF2B5EF4-FFF2-40B4-BE49-F238E27FC236}">
                <a16:creationId xmlns:a16="http://schemas.microsoft.com/office/drawing/2014/main" id="{6B5158F0-9F06-7802-4F7B-592EEEF8CE77}"/>
              </a:ext>
            </a:extLst>
          </p:cNvPr>
          <p:cNvSpPr>
            <a:spLocks noChangeArrowheads="1"/>
          </p:cNvSpPr>
          <p:nvPr/>
        </p:nvSpPr>
        <p:spPr bwMode="auto">
          <a:xfrm>
            <a:off x="3167063" y="1422400"/>
            <a:ext cx="6583362" cy="4795838"/>
          </a:xfrm>
          <a:prstGeom prst="rect">
            <a:avLst/>
          </a:prstGeom>
          <a:solidFill>
            <a:srgbClr val="E7EAEF"/>
          </a:solidFill>
          <a:ln w="38100">
            <a:solidFill>
              <a:srgbClr val="E7EAEF"/>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6333" name="Rectangle 15">
            <a:extLst>
              <a:ext uri="{FF2B5EF4-FFF2-40B4-BE49-F238E27FC236}">
                <a16:creationId xmlns:a16="http://schemas.microsoft.com/office/drawing/2014/main" id="{80FAEC9E-6258-5B4C-04FA-CE6667F79D73}"/>
              </a:ext>
            </a:extLst>
          </p:cNvPr>
          <p:cNvSpPr>
            <a:spLocks noChangeArrowheads="1"/>
          </p:cNvSpPr>
          <p:nvPr/>
        </p:nvSpPr>
        <p:spPr bwMode="auto">
          <a:xfrm>
            <a:off x="3167063" y="1422400"/>
            <a:ext cx="6583362" cy="4795838"/>
          </a:xfrm>
          <a:prstGeom prst="rect">
            <a:avLst/>
          </a:prstGeom>
          <a:solidFill>
            <a:srgbClr val="E6E9EF"/>
          </a:solidFill>
          <a:ln w="19050">
            <a:solidFill>
              <a:srgbClr val="E6E9EF"/>
            </a:solidFill>
            <a:miter lim="800000"/>
            <a:headEnd/>
            <a:tailEnd/>
          </a:ln>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6334" name="Rectangle 16">
            <a:extLst>
              <a:ext uri="{FF2B5EF4-FFF2-40B4-BE49-F238E27FC236}">
                <a16:creationId xmlns:a16="http://schemas.microsoft.com/office/drawing/2014/main" id="{10877EF0-BF13-50BE-47E5-D7F92494F6BF}"/>
              </a:ext>
            </a:extLst>
          </p:cNvPr>
          <p:cNvSpPr>
            <a:spLocks noChangeArrowheads="1"/>
          </p:cNvSpPr>
          <p:nvPr/>
        </p:nvSpPr>
        <p:spPr bwMode="auto">
          <a:xfrm>
            <a:off x="3013076" y="1249364"/>
            <a:ext cx="6659563" cy="49307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6335" name="Freeform 17">
            <a:extLst>
              <a:ext uri="{FF2B5EF4-FFF2-40B4-BE49-F238E27FC236}">
                <a16:creationId xmlns:a16="http://schemas.microsoft.com/office/drawing/2014/main" id="{50D218EE-E1AD-275A-D348-68E0284A4469}"/>
              </a:ext>
            </a:extLst>
          </p:cNvPr>
          <p:cNvSpPr>
            <a:spLocks/>
          </p:cNvSpPr>
          <p:nvPr/>
        </p:nvSpPr>
        <p:spPr bwMode="auto">
          <a:xfrm>
            <a:off x="3013076" y="1249364"/>
            <a:ext cx="6659563" cy="4930775"/>
          </a:xfrm>
          <a:custGeom>
            <a:avLst/>
            <a:gdLst>
              <a:gd name="T0" fmla="*/ 0 w 4195"/>
              <a:gd name="T1" fmla="*/ 0 h 3106"/>
              <a:gd name="T2" fmla="*/ 0 w 4195"/>
              <a:gd name="T3" fmla="*/ 2147483646 h 3106"/>
              <a:gd name="T4" fmla="*/ 2147483646 w 4195"/>
              <a:gd name="T5" fmla="*/ 2147483646 h 3106"/>
              <a:gd name="T6" fmla="*/ 0 60000 65536"/>
              <a:gd name="T7" fmla="*/ 0 60000 65536"/>
              <a:gd name="T8" fmla="*/ 0 60000 65536"/>
              <a:gd name="T9" fmla="*/ 0 w 4195"/>
              <a:gd name="T10" fmla="*/ 0 h 3106"/>
              <a:gd name="T11" fmla="*/ 4195 w 4195"/>
              <a:gd name="T12" fmla="*/ 3106 h 3106"/>
            </a:gdLst>
            <a:ahLst/>
            <a:cxnLst>
              <a:cxn ang="T6">
                <a:pos x="T0" y="T1"/>
              </a:cxn>
              <a:cxn ang="T7">
                <a:pos x="T2" y="T3"/>
              </a:cxn>
              <a:cxn ang="T8">
                <a:pos x="T4" y="T5"/>
              </a:cxn>
            </a:cxnLst>
            <a:rect l="T9" t="T10" r="T11" b="T12"/>
            <a:pathLst>
              <a:path w="4195" h="3106">
                <a:moveTo>
                  <a:pt x="0" y="0"/>
                </a:moveTo>
                <a:lnTo>
                  <a:pt x="0" y="3106"/>
                </a:lnTo>
                <a:lnTo>
                  <a:pt x="4195" y="3106"/>
                </a:lnTo>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nvGrpSpPr>
          <p:cNvPr id="2" name="Group 18">
            <a:extLst>
              <a:ext uri="{FF2B5EF4-FFF2-40B4-BE49-F238E27FC236}">
                <a16:creationId xmlns:a16="http://schemas.microsoft.com/office/drawing/2014/main" id="{A0195179-2FA9-DF75-CA6F-28F4420CD06A}"/>
              </a:ext>
            </a:extLst>
          </p:cNvPr>
          <p:cNvGrpSpPr>
            <a:grpSpLocks/>
          </p:cNvGrpSpPr>
          <p:nvPr/>
        </p:nvGrpSpPr>
        <p:grpSpPr bwMode="auto">
          <a:xfrm>
            <a:off x="3013075" y="2867026"/>
            <a:ext cx="2046288" cy="1463675"/>
            <a:chOff x="938" y="1806"/>
            <a:chExt cx="1289" cy="922"/>
          </a:xfrm>
        </p:grpSpPr>
        <p:sp>
          <p:nvSpPr>
            <p:cNvPr id="56374" name="Rectangle 19">
              <a:extLst>
                <a:ext uri="{FF2B5EF4-FFF2-40B4-BE49-F238E27FC236}">
                  <a16:creationId xmlns:a16="http://schemas.microsoft.com/office/drawing/2014/main" id="{CEDEA861-23F2-A474-9B09-C670F5109A4F}"/>
                </a:ext>
              </a:extLst>
            </p:cNvPr>
            <p:cNvSpPr>
              <a:spLocks noChangeArrowheads="1"/>
            </p:cNvSpPr>
            <p:nvPr/>
          </p:nvSpPr>
          <p:spPr bwMode="auto">
            <a:xfrm>
              <a:off x="938" y="1806"/>
              <a:ext cx="1289" cy="922"/>
            </a:xfrm>
            <a:prstGeom prst="rect">
              <a:avLst/>
            </a:prstGeom>
            <a:solidFill>
              <a:srgbClr val="E7EBE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6375" name="Rectangle 20">
              <a:extLst>
                <a:ext uri="{FF2B5EF4-FFF2-40B4-BE49-F238E27FC236}">
                  <a16:creationId xmlns:a16="http://schemas.microsoft.com/office/drawing/2014/main" id="{2EB3E3B6-7222-EE27-6A95-E842DD183E64}"/>
                </a:ext>
              </a:extLst>
            </p:cNvPr>
            <p:cNvSpPr>
              <a:spLocks noChangeArrowheads="1"/>
            </p:cNvSpPr>
            <p:nvPr/>
          </p:nvSpPr>
          <p:spPr bwMode="auto">
            <a:xfrm>
              <a:off x="1319" y="2126"/>
              <a:ext cx="55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Monopoly</a:t>
              </a:r>
              <a:endParaRPr lang="en-US" altLang="en-US" sz="2400">
                <a:latin typeface="Times New Roman" panose="02020603050405020304" pitchFamily="18" charset="0"/>
                <a:ea typeface="ＭＳ Ｐゴシック" panose="020B0600070205080204" pitchFamily="34" charset="-128"/>
              </a:endParaRPr>
            </a:p>
          </p:txBody>
        </p:sp>
        <p:sp>
          <p:nvSpPr>
            <p:cNvPr id="56376" name="Rectangle 21">
              <a:extLst>
                <a:ext uri="{FF2B5EF4-FFF2-40B4-BE49-F238E27FC236}">
                  <a16:creationId xmlns:a16="http://schemas.microsoft.com/office/drawing/2014/main" id="{C8B6F731-0AD6-3296-09A6-457725ECAE87}"/>
                </a:ext>
              </a:extLst>
            </p:cNvPr>
            <p:cNvSpPr>
              <a:spLocks noChangeArrowheads="1"/>
            </p:cNvSpPr>
            <p:nvPr/>
          </p:nvSpPr>
          <p:spPr bwMode="auto">
            <a:xfrm>
              <a:off x="1456" y="2287"/>
              <a:ext cx="285"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profit</a:t>
              </a:r>
              <a:endParaRPr lang="en-US" altLang="en-US" sz="2400">
                <a:latin typeface="Times New Roman" panose="02020603050405020304" pitchFamily="18" charset="0"/>
                <a:ea typeface="ＭＳ Ｐゴシック" panose="020B0600070205080204" pitchFamily="34" charset="-128"/>
              </a:endParaRPr>
            </a:p>
          </p:txBody>
        </p:sp>
      </p:grpSp>
      <p:grpSp>
        <p:nvGrpSpPr>
          <p:cNvPr id="3" name="Group 22">
            <a:extLst>
              <a:ext uri="{FF2B5EF4-FFF2-40B4-BE49-F238E27FC236}">
                <a16:creationId xmlns:a16="http://schemas.microsoft.com/office/drawing/2014/main" id="{6579C706-96A7-F8F1-6E6C-1C6E0BA78911}"/>
              </a:ext>
            </a:extLst>
          </p:cNvPr>
          <p:cNvGrpSpPr>
            <a:grpSpLocks/>
          </p:cNvGrpSpPr>
          <p:nvPr/>
        </p:nvGrpSpPr>
        <p:grpSpPr bwMode="auto">
          <a:xfrm>
            <a:off x="2178051" y="4194175"/>
            <a:ext cx="2881313" cy="755650"/>
            <a:chOff x="412" y="2642"/>
            <a:chExt cx="1815" cy="476"/>
          </a:xfrm>
        </p:grpSpPr>
        <p:sp>
          <p:nvSpPr>
            <p:cNvPr id="56370" name="Line 23">
              <a:extLst>
                <a:ext uri="{FF2B5EF4-FFF2-40B4-BE49-F238E27FC236}">
                  <a16:creationId xmlns:a16="http://schemas.microsoft.com/office/drawing/2014/main" id="{C5511A74-CFE3-3415-B832-FCEEAD26FD78}"/>
                </a:ext>
              </a:extLst>
            </p:cNvPr>
            <p:cNvSpPr>
              <a:spLocks noChangeShapeType="1"/>
            </p:cNvSpPr>
            <p:nvPr/>
          </p:nvSpPr>
          <p:spPr bwMode="auto">
            <a:xfrm flipH="1">
              <a:off x="938" y="2728"/>
              <a:ext cx="1289" cy="1"/>
            </a:xfrm>
            <a:prstGeom prst="line">
              <a:avLst/>
            </a:prstGeom>
            <a:noFill/>
            <a:ln w="1905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GB"/>
            </a:p>
          </p:txBody>
        </p:sp>
        <p:sp>
          <p:nvSpPr>
            <p:cNvPr id="56371" name="Rectangle 24">
              <a:extLst>
                <a:ext uri="{FF2B5EF4-FFF2-40B4-BE49-F238E27FC236}">
                  <a16:creationId xmlns:a16="http://schemas.microsoft.com/office/drawing/2014/main" id="{ABE41EDE-842F-27A8-ABAC-9830E891AE83}"/>
                </a:ext>
              </a:extLst>
            </p:cNvPr>
            <p:cNvSpPr>
              <a:spLocks noChangeArrowheads="1"/>
            </p:cNvSpPr>
            <p:nvPr/>
          </p:nvSpPr>
          <p:spPr bwMode="auto">
            <a:xfrm>
              <a:off x="412" y="2642"/>
              <a:ext cx="47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Average</a:t>
              </a:r>
              <a:endParaRPr lang="en-US" altLang="en-US" sz="2400">
                <a:latin typeface="Times New Roman" panose="02020603050405020304" pitchFamily="18" charset="0"/>
                <a:ea typeface="ＭＳ Ｐゴシック" panose="020B0600070205080204" pitchFamily="34" charset="-128"/>
              </a:endParaRPr>
            </a:p>
          </p:txBody>
        </p:sp>
        <p:sp>
          <p:nvSpPr>
            <p:cNvPr id="56372" name="Rectangle 25">
              <a:extLst>
                <a:ext uri="{FF2B5EF4-FFF2-40B4-BE49-F238E27FC236}">
                  <a16:creationId xmlns:a16="http://schemas.microsoft.com/office/drawing/2014/main" id="{FF7B21C4-B6DB-D007-73A6-E24276774B3A}"/>
                </a:ext>
              </a:extLst>
            </p:cNvPr>
            <p:cNvSpPr>
              <a:spLocks noChangeArrowheads="1"/>
            </p:cNvSpPr>
            <p:nvPr/>
          </p:nvSpPr>
          <p:spPr bwMode="auto">
            <a:xfrm>
              <a:off x="646" y="2803"/>
              <a:ext cx="24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total</a:t>
              </a:r>
              <a:endParaRPr lang="en-US" altLang="en-US" sz="2400">
                <a:latin typeface="Times New Roman" panose="02020603050405020304" pitchFamily="18" charset="0"/>
                <a:ea typeface="ＭＳ Ｐゴシック" panose="020B0600070205080204" pitchFamily="34" charset="-128"/>
              </a:endParaRPr>
            </a:p>
          </p:txBody>
        </p:sp>
        <p:sp>
          <p:nvSpPr>
            <p:cNvPr id="56373" name="Rectangle 26">
              <a:extLst>
                <a:ext uri="{FF2B5EF4-FFF2-40B4-BE49-F238E27FC236}">
                  <a16:creationId xmlns:a16="http://schemas.microsoft.com/office/drawing/2014/main" id="{6D2F7DEF-414F-8499-F51B-B00EBD0C0C7C}"/>
                </a:ext>
              </a:extLst>
            </p:cNvPr>
            <p:cNvSpPr>
              <a:spLocks noChangeArrowheads="1"/>
            </p:cNvSpPr>
            <p:nvPr/>
          </p:nvSpPr>
          <p:spPr bwMode="auto">
            <a:xfrm>
              <a:off x="654" y="2964"/>
              <a:ext cx="235"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cost</a:t>
              </a:r>
              <a:endParaRPr lang="en-US" altLang="en-US" sz="2400">
                <a:latin typeface="Times New Roman" panose="02020603050405020304" pitchFamily="18" charset="0"/>
                <a:ea typeface="ＭＳ Ｐゴシック" panose="020B0600070205080204" pitchFamily="34" charset="-128"/>
              </a:endParaRPr>
            </a:p>
          </p:txBody>
        </p:sp>
      </p:grpSp>
      <p:sp>
        <p:nvSpPr>
          <p:cNvPr id="56338" name="Rectangle 27">
            <a:extLst>
              <a:ext uri="{FF2B5EF4-FFF2-40B4-BE49-F238E27FC236}">
                <a16:creationId xmlns:a16="http://schemas.microsoft.com/office/drawing/2014/main" id="{94812ACE-F061-651F-88B2-A91D8DA39FC4}"/>
              </a:ext>
            </a:extLst>
          </p:cNvPr>
          <p:cNvSpPr>
            <a:spLocks noChangeArrowheads="1"/>
          </p:cNvSpPr>
          <p:nvPr/>
        </p:nvSpPr>
        <p:spPr bwMode="auto">
          <a:xfrm>
            <a:off x="8821738" y="6210301"/>
            <a:ext cx="8255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b="1">
                <a:solidFill>
                  <a:srgbClr val="000000"/>
                </a:solidFill>
                <a:latin typeface="Arial" panose="020B0604020202020204" pitchFamily="34" charset="0"/>
                <a:ea typeface="ＭＳ Ｐゴシック" panose="020B0600070205080204" pitchFamily="34" charset="-128"/>
              </a:rPr>
              <a:t>Quantity</a:t>
            </a:r>
            <a:endParaRPr lang="en-US" altLang="en-US" sz="2400">
              <a:latin typeface="Times New Roman" panose="02020603050405020304" pitchFamily="18" charset="0"/>
              <a:ea typeface="ＭＳ Ｐゴシック" panose="020B0600070205080204" pitchFamily="34" charset="-128"/>
            </a:endParaRPr>
          </a:p>
        </p:txBody>
      </p:sp>
      <p:grpSp>
        <p:nvGrpSpPr>
          <p:cNvPr id="4" name="Group 28">
            <a:extLst>
              <a:ext uri="{FF2B5EF4-FFF2-40B4-BE49-F238E27FC236}">
                <a16:creationId xmlns:a16="http://schemas.microsoft.com/office/drawing/2014/main" id="{A77CEE45-100F-4761-76E8-8CBD5DB8A4D8}"/>
              </a:ext>
            </a:extLst>
          </p:cNvPr>
          <p:cNvGrpSpPr>
            <a:grpSpLocks/>
          </p:cNvGrpSpPr>
          <p:nvPr/>
        </p:nvGrpSpPr>
        <p:grpSpPr bwMode="auto">
          <a:xfrm>
            <a:off x="2051050" y="2646363"/>
            <a:ext cx="3238500" cy="3814762"/>
            <a:chOff x="332" y="1667"/>
            <a:chExt cx="2040" cy="2403"/>
          </a:xfrm>
        </p:grpSpPr>
        <p:sp>
          <p:nvSpPr>
            <p:cNvPr id="56366" name="Freeform 29">
              <a:extLst>
                <a:ext uri="{FF2B5EF4-FFF2-40B4-BE49-F238E27FC236}">
                  <a16:creationId xmlns:a16="http://schemas.microsoft.com/office/drawing/2014/main" id="{79EA7E96-6F5D-489E-79D0-D0ACF309D5DD}"/>
                </a:ext>
              </a:extLst>
            </p:cNvPr>
            <p:cNvSpPr>
              <a:spLocks/>
            </p:cNvSpPr>
            <p:nvPr/>
          </p:nvSpPr>
          <p:spPr bwMode="auto">
            <a:xfrm>
              <a:off x="938" y="1806"/>
              <a:ext cx="1289" cy="2075"/>
            </a:xfrm>
            <a:custGeom>
              <a:avLst/>
              <a:gdLst>
                <a:gd name="T0" fmla="*/ 1289 w 1289"/>
                <a:gd name="T1" fmla="*/ 2075 h 2075"/>
                <a:gd name="T2" fmla="*/ 1289 w 1289"/>
                <a:gd name="T3" fmla="*/ 0 h 2075"/>
                <a:gd name="T4" fmla="*/ 0 w 1289"/>
                <a:gd name="T5" fmla="*/ 0 h 2075"/>
                <a:gd name="T6" fmla="*/ 0 60000 65536"/>
                <a:gd name="T7" fmla="*/ 0 60000 65536"/>
                <a:gd name="T8" fmla="*/ 0 60000 65536"/>
                <a:gd name="T9" fmla="*/ 0 w 1289"/>
                <a:gd name="T10" fmla="*/ 0 h 2075"/>
                <a:gd name="T11" fmla="*/ 1289 w 1289"/>
                <a:gd name="T12" fmla="*/ 2075 h 2075"/>
              </a:gdLst>
              <a:ahLst/>
              <a:cxnLst>
                <a:cxn ang="T6">
                  <a:pos x="T0" y="T1"/>
                </a:cxn>
                <a:cxn ang="T7">
                  <a:pos x="T2" y="T3"/>
                </a:cxn>
                <a:cxn ang="T8">
                  <a:pos x="T4" y="T5"/>
                </a:cxn>
              </a:cxnLst>
              <a:rect l="T9" t="T10" r="T11" b="T12"/>
              <a:pathLst>
                <a:path w="1289" h="2075">
                  <a:moveTo>
                    <a:pt x="1289" y="2075"/>
                  </a:moveTo>
                  <a:lnTo>
                    <a:pt x="1289" y="0"/>
                  </a:lnTo>
                  <a:lnTo>
                    <a:pt x="0" y="0"/>
                  </a:lnTo>
                </a:path>
              </a:pathLst>
            </a:custGeom>
            <a:noFill/>
            <a:ln w="19050">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56367" name="Rectangle 30">
              <a:extLst>
                <a:ext uri="{FF2B5EF4-FFF2-40B4-BE49-F238E27FC236}">
                  <a16:creationId xmlns:a16="http://schemas.microsoft.com/office/drawing/2014/main" id="{E401D9CB-44F4-CC7D-2FE1-521532ED699E}"/>
                </a:ext>
              </a:extLst>
            </p:cNvPr>
            <p:cNvSpPr>
              <a:spLocks noChangeArrowheads="1"/>
            </p:cNvSpPr>
            <p:nvPr/>
          </p:nvSpPr>
          <p:spPr bwMode="auto">
            <a:xfrm>
              <a:off x="332" y="1667"/>
              <a:ext cx="55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Monopoly</a:t>
              </a:r>
              <a:endParaRPr lang="en-US" altLang="en-US" sz="2400">
                <a:latin typeface="Times New Roman" panose="02020603050405020304" pitchFamily="18" charset="0"/>
                <a:ea typeface="ＭＳ Ｐゴシック" panose="020B0600070205080204" pitchFamily="34" charset="-128"/>
              </a:endParaRPr>
            </a:p>
          </p:txBody>
        </p:sp>
        <p:sp>
          <p:nvSpPr>
            <p:cNvPr id="56368" name="Rectangle 31">
              <a:extLst>
                <a:ext uri="{FF2B5EF4-FFF2-40B4-BE49-F238E27FC236}">
                  <a16:creationId xmlns:a16="http://schemas.microsoft.com/office/drawing/2014/main" id="{75A210C8-4CC6-2557-5689-D47B6A1716C8}"/>
                </a:ext>
              </a:extLst>
            </p:cNvPr>
            <p:cNvSpPr>
              <a:spLocks noChangeArrowheads="1"/>
            </p:cNvSpPr>
            <p:nvPr/>
          </p:nvSpPr>
          <p:spPr bwMode="auto">
            <a:xfrm>
              <a:off x="610" y="1828"/>
              <a:ext cx="27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price</a:t>
              </a:r>
              <a:endParaRPr lang="en-US" altLang="en-US" sz="2400">
                <a:latin typeface="Times New Roman" panose="02020603050405020304" pitchFamily="18" charset="0"/>
                <a:ea typeface="ＭＳ Ｐゴシック" panose="020B0600070205080204" pitchFamily="34" charset="-128"/>
              </a:endParaRPr>
            </a:p>
          </p:txBody>
        </p:sp>
        <p:sp>
          <p:nvSpPr>
            <p:cNvPr id="56369" name="Rectangle 32">
              <a:extLst>
                <a:ext uri="{FF2B5EF4-FFF2-40B4-BE49-F238E27FC236}">
                  <a16:creationId xmlns:a16="http://schemas.microsoft.com/office/drawing/2014/main" id="{913FF41C-B711-5379-090F-B0CA13098AFB}"/>
                </a:ext>
              </a:extLst>
            </p:cNvPr>
            <p:cNvSpPr>
              <a:spLocks noChangeArrowheads="1"/>
            </p:cNvSpPr>
            <p:nvPr/>
          </p:nvSpPr>
          <p:spPr bwMode="auto">
            <a:xfrm>
              <a:off x="2081" y="3916"/>
              <a:ext cx="29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i="1">
                  <a:solidFill>
                    <a:srgbClr val="000000"/>
                  </a:solidFill>
                  <a:latin typeface="Arial" panose="020B0604020202020204" pitchFamily="34" charset="0"/>
                  <a:ea typeface="ＭＳ Ｐゴシック" panose="020B0600070205080204" pitchFamily="34" charset="-128"/>
                </a:rPr>
                <a:t>Q</a:t>
              </a:r>
              <a:r>
                <a:rPr lang="en-US" altLang="en-US" sz="1600" i="1" baseline="-25000">
                  <a:solidFill>
                    <a:srgbClr val="000000"/>
                  </a:solidFill>
                  <a:latin typeface="Arial" panose="020B0604020202020204" pitchFamily="34" charset="0"/>
                  <a:ea typeface="ＭＳ Ｐゴシック" panose="020B0600070205080204" pitchFamily="34" charset="-128"/>
                </a:rPr>
                <a:t>MAX</a:t>
              </a:r>
              <a:endParaRPr lang="en-US" altLang="en-US" sz="2400">
                <a:latin typeface="Times New Roman" panose="02020603050405020304" pitchFamily="18" charset="0"/>
                <a:ea typeface="ＭＳ Ｐゴシック" panose="020B0600070205080204" pitchFamily="34" charset="-128"/>
              </a:endParaRPr>
            </a:p>
          </p:txBody>
        </p:sp>
      </p:grpSp>
      <p:sp>
        <p:nvSpPr>
          <p:cNvPr id="56340" name="Rectangle 33">
            <a:extLst>
              <a:ext uri="{FF2B5EF4-FFF2-40B4-BE49-F238E27FC236}">
                <a16:creationId xmlns:a16="http://schemas.microsoft.com/office/drawing/2014/main" id="{5E3BC455-EF8E-7842-2397-8CC3EC370095}"/>
              </a:ext>
            </a:extLst>
          </p:cNvPr>
          <p:cNvSpPr>
            <a:spLocks noChangeArrowheads="1"/>
          </p:cNvSpPr>
          <p:nvPr/>
        </p:nvSpPr>
        <p:spPr bwMode="auto">
          <a:xfrm>
            <a:off x="2817813" y="6216651"/>
            <a:ext cx="11381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0</a:t>
            </a:r>
            <a:endParaRPr lang="en-US" altLang="en-US" sz="2400">
              <a:latin typeface="Times New Roman" panose="02020603050405020304" pitchFamily="18" charset="0"/>
              <a:ea typeface="ＭＳ Ｐゴシック" panose="020B0600070205080204" pitchFamily="34" charset="-128"/>
            </a:endParaRPr>
          </a:p>
        </p:txBody>
      </p:sp>
      <p:sp>
        <p:nvSpPr>
          <p:cNvPr id="56341" name="Rectangle 34">
            <a:extLst>
              <a:ext uri="{FF2B5EF4-FFF2-40B4-BE49-F238E27FC236}">
                <a16:creationId xmlns:a16="http://schemas.microsoft.com/office/drawing/2014/main" id="{29EAE349-12B1-2C24-04E7-5F95D13B6E62}"/>
              </a:ext>
            </a:extLst>
          </p:cNvPr>
          <p:cNvSpPr>
            <a:spLocks noChangeArrowheads="1"/>
          </p:cNvSpPr>
          <p:nvPr/>
        </p:nvSpPr>
        <p:spPr bwMode="auto">
          <a:xfrm>
            <a:off x="1947864" y="1212851"/>
            <a:ext cx="9810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b="1">
                <a:solidFill>
                  <a:srgbClr val="000000"/>
                </a:solidFill>
                <a:latin typeface="Arial" panose="020B0604020202020204" pitchFamily="34" charset="0"/>
                <a:ea typeface="ＭＳ Ｐゴシック" panose="020B0600070205080204" pitchFamily="34" charset="-128"/>
              </a:rPr>
              <a:t>Costs and</a:t>
            </a:r>
            <a:endParaRPr lang="en-US" altLang="en-US" sz="2400">
              <a:latin typeface="Times New Roman" panose="02020603050405020304" pitchFamily="18" charset="0"/>
              <a:ea typeface="ＭＳ Ｐゴシック" panose="020B0600070205080204" pitchFamily="34" charset="-128"/>
            </a:endParaRPr>
          </a:p>
        </p:txBody>
      </p:sp>
      <p:sp>
        <p:nvSpPr>
          <p:cNvPr id="56342" name="Rectangle 35">
            <a:extLst>
              <a:ext uri="{FF2B5EF4-FFF2-40B4-BE49-F238E27FC236}">
                <a16:creationId xmlns:a16="http://schemas.microsoft.com/office/drawing/2014/main" id="{C344A567-CBF3-4286-74B6-9BD2D3C04B79}"/>
              </a:ext>
            </a:extLst>
          </p:cNvPr>
          <p:cNvSpPr>
            <a:spLocks noChangeArrowheads="1"/>
          </p:cNvSpPr>
          <p:nvPr/>
        </p:nvSpPr>
        <p:spPr bwMode="auto">
          <a:xfrm>
            <a:off x="2082800" y="1468439"/>
            <a:ext cx="8445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b="1">
                <a:solidFill>
                  <a:srgbClr val="000000"/>
                </a:solidFill>
                <a:latin typeface="Arial" panose="020B0604020202020204" pitchFamily="34" charset="0"/>
                <a:ea typeface="ＭＳ Ｐゴシック" panose="020B0600070205080204" pitchFamily="34" charset="-128"/>
              </a:rPr>
              <a:t>Revenue</a:t>
            </a:r>
            <a:endParaRPr lang="en-US" altLang="en-US" sz="2400">
              <a:latin typeface="Times New Roman" panose="02020603050405020304" pitchFamily="18" charset="0"/>
              <a:ea typeface="ＭＳ Ｐゴシック" panose="020B0600070205080204" pitchFamily="34" charset="-128"/>
            </a:endParaRPr>
          </a:p>
        </p:txBody>
      </p:sp>
      <p:grpSp>
        <p:nvGrpSpPr>
          <p:cNvPr id="5" name="Group 36">
            <a:extLst>
              <a:ext uri="{FF2B5EF4-FFF2-40B4-BE49-F238E27FC236}">
                <a16:creationId xmlns:a16="http://schemas.microsoft.com/office/drawing/2014/main" id="{8CB095D6-C33B-5B45-4BA7-338C3CB2BC44}"/>
              </a:ext>
            </a:extLst>
          </p:cNvPr>
          <p:cNvGrpSpPr>
            <a:grpSpLocks/>
          </p:cNvGrpSpPr>
          <p:nvPr/>
        </p:nvGrpSpPr>
        <p:grpSpPr bwMode="auto">
          <a:xfrm>
            <a:off x="3013076" y="1557339"/>
            <a:ext cx="6069013" cy="3495675"/>
            <a:chOff x="938" y="981"/>
            <a:chExt cx="3823" cy="2202"/>
          </a:xfrm>
        </p:grpSpPr>
        <p:sp>
          <p:nvSpPr>
            <p:cNvPr id="56364" name="Line 37">
              <a:extLst>
                <a:ext uri="{FF2B5EF4-FFF2-40B4-BE49-F238E27FC236}">
                  <a16:creationId xmlns:a16="http://schemas.microsoft.com/office/drawing/2014/main" id="{B4DF18B7-D553-CABB-F56F-F20A25AF7C21}"/>
                </a:ext>
              </a:extLst>
            </p:cNvPr>
            <p:cNvSpPr>
              <a:spLocks noChangeShapeType="1"/>
            </p:cNvSpPr>
            <p:nvPr/>
          </p:nvSpPr>
          <p:spPr bwMode="auto">
            <a:xfrm>
              <a:off x="938" y="981"/>
              <a:ext cx="3295" cy="2123"/>
            </a:xfrm>
            <a:prstGeom prst="line">
              <a:avLst/>
            </a:prstGeom>
            <a:noFill/>
            <a:ln w="57150">
              <a:solidFill>
                <a:srgbClr val="003F95"/>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6365" name="Rectangle 38">
              <a:extLst>
                <a:ext uri="{FF2B5EF4-FFF2-40B4-BE49-F238E27FC236}">
                  <a16:creationId xmlns:a16="http://schemas.microsoft.com/office/drawing/2014/main" id="{C27C0F2D-EB4D-DAC1-BF35-0061FFA77DC0}"/>
                </a:ext>
              </a:extLst>
            </p:cNvPr>
            <p:cNvSpPr>
              <a:spLocks noChangeArrowheads="1"/>
            </p:cNvSpPr>
            <p:nvPr/>
          </p:nvSpPr>
          <p:spPr bwMode="auto">
            <a:xfrm>
              <a:off x="4278" y="3029"/>
              <a:ext cx="48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Demand</a:t>
              </a:r>
              <a:endParaRPr lang="en-US" altLang="en-US" sz="2400">
                <a:latin typeface="Times New Roman" panose="02020603050405020304" pitchFamily="18" charset="0"/>
                <a:ea typeface="ＭＳ Ｐゴシック" panose="020B0600070205080204" pitchFamily="34" charset="-128"/>
              </a:endParaRPr>
            </a:p>
          </p:txBody>
        </p:sp>
      </p:grpSp>
      <p:grpSp>
        <p:nvGrpSpPr>
          <p:cNvPr id="6" name="Group 39">
            <a:extLst>
              <a:ext uri="{FF2B5EF4-FFF2-40B4-BE49-F238E27FC236}">
                <a16:creationId xmlns:a16="http://schemas.microsoft.com/office/drawing/2014/main" id="{9CF70544-C80B-469B-D8B1-ECE0BD33EE9B}"/>
              </a:ext>
            </a:extLst>
          </p:cNvPr>
          <p:cNvGrpSpPr>
            <a:grpSpLocks/>
          </p:cNvGrpSpPr>
          <p:nvPr/>
        </p:nvGrpSpPr>
        <p:grpSpPr bwMode="auto">
          <a:xfrm>
            <a:off x="3727451" y="2146300"/>
            <a:ext cx="3838575" cy="3822700"/>
            <a:chOff x="1388" y="1352"/>
            <a:chExt cx="2418" cy="2408"/>
          </a:xfrm>
        </p:grpSpPr>
        <p:sp>
          <p:nvSpPr>
            <p:cNvPr id="56362" name="Line 40">
              <a:extLst>
                <a:ext uri="{FF2B5EF4-FFF2-40B4-BE49-F238E27FC236}">
                  <a16:creationId xmlns:a16="http://schemas.microsoft.com/office/drawing/2014/main" id="{EA5461BA-D067-26CD-2F8A-BBFD9BC49D15}"/>
                </a:ext>
              </a:extLst>
            </p:cNvPr>
            <p:cNvSpPr>
              <a:spLocks noChangeShapeType="1"/>
            </p:cNvSpPr>
            <p:nvPr/>
          </p:nvSpPr>
          <p:spPr bwMode="auto">
            <a:xfrm flipH="1">
              <a:off x="1388" y="1430"/>
              <a:ext cx="1605" cy="2330"/>
            </a:xfrm>
            <a:prstGeom prst="line">
              <a:avLst/>
            </a:prstGeom>
            <a:noFill/>
            <a:ln w="57150">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6363" name="Rectangle 41">
              <a:extLst>
                <a:ext uri="{FF2B5EF4-FFF2-40B4-BE49-F238E27FC236}">
                  <a16:creationId xmlns:a16="http://schemas.microsoft.com/office/drawing/2014/main" id="{0E7FA05F-7455-9AD6-B7E7-155A3DFC8EAC}"/>
                </a:ext>
              </a:extLst>
            </p:cNvPr>
            <p:cNvSpPr>
              <a:spLocks noChangeArrowheads="1"/>
            </p:cNvSpPr>
            <p:nvPr/>
          </p:nvSpPr>
          <p:spPr bwMode="auto">
            <a:xfrm>
              <a:off x="3045" y="1352"/>
              <a:ext cx="76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Marginal cost</a:t>
              </a:r>
              <a:endParaRPr lang="en-US" altLang="en-US" sz="2400">
                <a:latin typeface="Times New Roman" panose="02020603050405020304" pitchFamily="18" charset="0"/>
                <a:ea typeface="ＭＳ Ｐゴシック" panose="020B0600070205080204" pitchFamily="34" charset="-128"/>
              </a:endParaRPr>
            </a:p>
          </p:txBody>
        </p:sp>
      </p:grpSp>
      <p:grpSp>
        <p:nvGrpSpPr>
          <p:cNvPr id="7" name="Group 42">
            <a:extLst>
              <a:ext uri="{FF2B5EF4-FFF2-40B4-BE49-F238E27FC236}">
                <a16:creationId xmlns:a16="http://schemas.microsoft.com/office/drawing/2014/main" id="{C3685DC2-CC8A-C526-5125-F8A78E02DFA5}"/>
              </a:ext>
            </a:extLst>
          </p:cNvPr>
          <p:cNvGrpSpPr>
            <a:grpSpLocks/>
          </p:cNvGrpSpPr>
          <p:nvPr/>
        </p:nvGrpSpPr>
        <p:grpSpPr bwMode="auto">
          <a:xfrm>
            <a:off x="3013075" y="1557339"/>
            <a:ext cx="5335588" cy="4454525"/>
            <a:chOff x="938" y="981"/>
            <a:chExt cx="3361" cy="2806"/>
          </a:xfrm>
        </p:grpSpPr>
        <p:sp>
          <p:nvSpPr>
            <p:cNvPr id="56360" name="Line 43">
              <a:extLst>
                <a:ext uri="{FF2B5EF4-FFF2-40B4-BE49-F238E27FC236}">
                  <a16:creationId xmlns:a16="http://schemas.microsoft.com/office/drawing/2014/main" id="{E12B0BDD-3854-8D84-20A5-0D3759E255B3}"/>
                </a:ext>
              </a:extLst>
            </p:cNvPr>
            <p:cNvSpPr>
              <a:spLocks noChangeShapeType="1"/>
            </p:cNvSpPr>
            <p:nvPr/>
          </p:nvSpPr>
          <p:spPr bwMode="auto">
            <a:xfrm>
              <a:off x="938" y="981"/>
              <a:ext cx="2310" cy="2791"/>
            </a:xfrm>
            <a:prstGeom prst="line">
              <a:avLst/>
            </a:prstGeom>
            <a:noFill/>
            <a:ln w="57150">
              <a:solidFill>
                <a:srgbClr val="AD0D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6361" name="Rectangle 44">
              <a:extLst>
                <a:ext uri="{FF2B5EF4-FFF2-40B4-BE49-F238E27FC236}">
                  <a16:creationId xmlns:a16="http://schemas.microsoft.com/office/drawing/2014/main" id="{CEAFAE72-7DA2-8CC9-4C1B-C551DA999DC4}"/>
                </a:ext>
              </a:extLst>
            </p:cNvPr>
            <p:cNvSpPr>
              <a:spLocks noChangeArrowheads="1"/>
            </p:cNvSpPr>
            <p:nvPr/>
          </p:nvSpPr>
          <p:spPr bwMode="auto">
            <a:xfrm>
              <a:off x="3311" y="3633"/>
              <a:ext cx="98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Marginal revenue</a:t>
              </a:r>
              <a:endParaRPr lang="en-US" altLang="en-US" sz="2400">
                <a:latin typeface="Times New Roman" panose="02020603050405020304" pitchFamily="18" charset="0"/>
                <a:ea typeface="ＭＳ Ｐゴシック" panose="020B0600070205080204" pitchFamily="34" charset="-128"/>
              </a:endParaRPr>
            </a:p>
          </p:txBody>
        </p:sp>
      </p:grpSp>
      <p:grpSp>
        <p:nvGrpSpPr>
          <p:cNvPr id="8" name="Group 45">
            <a:extLst>
              <a:ext uri="{FF2B5EF4-FFF2-40B4-BE49-F238E27FC236}">
                <a16:creationId xmlns:a16="http://schemas.microsoft.com/office/drawing/2014/main" id="{22038795-EEC8-D66E-A101-EA7BF94C62CA}"/>
              </a:ext>
            </a:extLst>
          </p:cNvPr>
          <p:cNvGrpSpPr>
            <a:grpSpLocks/>
          </p:cNvGrpSpPr>
          <p:nvPr/>
        </p:nvGrpSpPr>
        <p:grpSpPr bwMode="auto">
          <a:xfrm>
            <a:off x="3379789" y="3252789"/>
            <a:ext cx="5424487" cy="2003425"/>
            <a:chOff x="1169" y="2049"/>
            <a:chExt cx="3417" cy="1262"/>
          </a:xfrm>
        </p:grpSpPr>
        <p:sp>
          <p:nvSpPr>
            <p:cNvPr id="56358" name="Freeform 46">
              <a:extLst>
                <a:ext uri="{FF2B5EF4-FFF2-40B4-BE49-F238E27FC236}">
                  <a16:creationId xmlns:a16="http://schemas.microsoft.com/office/drawing/2014/main" id="{1007B621-9A8A-5584-C936-B4CB0E004109}"/>
                </a:ext>
              </a:extLst>
            </p:cNvPr>
            <p:cNvSpPr>
              <a:spLocks/>
            </p:cNvSpPr>
            <p:nvPr/>
          </p:nvSpPr>
          <p:spPr bwMode="auto">
            <a:xfrm>
              <a:off x="1169" y="2049"/>
              <a:ext cx="2310" cy="1262"/>
            </a:xfrm>
            <a:custGeom>
              <a:avLst/>
              <a:gdLst>
                <a:gd name="T0" fmla="*/ 0 w 190"/>
                <a:gd name="T1" fmla="*/ 0 h 104"/>
                <a:gd name="T2" fmla="*/ 2147483646 w 190"/>
                <a:gd name="T3" fmla="*/ 2147483646 h 104"/>
                <a:gd name="T4" fmla="*/ 0 60000 65536"/>
                <a:gd name="T5" fmla="*/ 0 60000 65536"/>
                <a:gd name="T6" fmla="*/ 0 w 190"/>
                <a:gd name="T7" fmla="*/ 0 h 104"/>
                <a:gd name="T8" fmla="*/ 190 w 190"/>
                <a:gd name="T9" fmla="*/ 104 h 104"/>
              </a:gdLst>
              <a:ahLst/>
              <a:cxnLst>
                <a:cxn ang="T4">
                  <a:pos x="T0" y="T1"/>
                </a:cxn>
                <a:cxn ang="T5">
                  <a:pos x="T2" y="T3"/>
                </a:cxn>
              </a:cxnLst>
              <a:rect l="T6" t="T7" r="T8" b="T9"/>
              <a:pathLst>
                <a:path w="190" h="104">
                  <a:moveTo>
                    <a:pt x="0" y="0"/>
                  </a:moveTo>
                  <a:cubicBezTo>
                    <a:pt x="6" y="22"/>
                    <a:pt x="40" y="104"/>
                    <a:pt x="190" y="17"/>
                  </a:cubicBezTo>
                </a:path>
              </a:pathLst>
            </a:custGeom>
            <a:noFill/>
            <a:ln w="57150">
              <a:solidFill>
                <a:srgbClr val="003F95"/>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56359" name="Rectangle 47">
              <a:extLst>
                <a:ext uri="{FF2B5EF4-FFF2-40B4-BE49-F238E27FC236}">
                  <a16:creationId xmlns:a16="http://schemas.microsoft.com/office/drawing/2014/main" id="{8307BE53-4C5A-0026-9896-BE63B40296A5}"/>
                </a:ext>
              </a:extLst>
            </p:cNvPr>
            <p:cNvSpPr>
              <a:spLocks noChangeArrowheads="1"/>
            </p:cNvSpPr>
            <p:nvPr/>
          </p:nvSpPr>
          <p:spPr bwMode="auto">
            <a:xfrm>
              <a:off x="3561" y="2170"/>
              <a:ext cx="1025"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Average total cost</a:t>
              </a:r>
              <a:endParaRPr lang="en-US" altLang="en-US" sz="2400">
                <a:latin typeface="Times New Roman" panose="02020603050405020304" pitchFamily="18" charset="0"/>
                <a:ea typeface="ＭＳ Ｐゴシック" panose="020B0600070205080204" pitchFamily="34" charset="-128"/>
              </a:endParaRPr>
            </a:p>
          </p:txBody>
        </p:sp>
      </p:grpSp>
      <p:grpSp>
        <p:nvGrpSpPr>
          <p:cNvPr id="9" name="Group 48">
            <a:extLst>
              <a:ext uri="{FF2B5EF4-FFF2-40B4-BE49-F238E27FC236}">
                <a16:creationId xmlns:a16="http://schemas.microsoft.com/office/drawing/2014/main" id="{27A0627E-7671-0974-78F3-E8C637B54964}"/>
              </a:ext>
            </a:extLst>
          </p:cNvPr>
          <p:cNvGrpSpPr>
            <a:grpSpLocks/>
          </p:cNvGrpSpPr>
          <p:nvPr/>
        </p:nvGrpSpPr>
        <p:grpSpPr bwMode="auto">
          <a:xfrm>
            <a:off x="2954339" y="2646364"/>
            <a:ext cx="2333625" cy="1958975"/>
            <a:chOff x="901" y="1667"/>
            <a:chExt cx="1470" cy="1234"/>
          </a:xfrm>
        </p:grpSpPr>
        <p:sp>
          <p:nvSpPr>
            <p:cNvPr id="56350" name="Oval 49">
              <a:extLst>
                <a:ext uri="{FF2B5EF4-FFF2-40B4-BE49-F238E27FC236}">
                  <a16:creationId xmlns:a16="http://schemas.microsoft.com/office/drawing/2014/main" id="{84248138-2835-0E6B-2A89-FDFB7C1CF9D7}"/>
                </a:ext>
              </a:extLst>
            </p:cNvPr>
            <p:cNvSpPr>
              <a:spLocks noChangeArrowheads="1"/>
            </p:cNvSpPr>
            <p:nvPr/>
          </p:nvSpPr>
          <p:spPr bwMode="auto">
            <a:xfrm>
              <a:off x="2190" y="1770"/>
              <a:ext cx="86" cy="8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6351" name="Oval 50">
              <a:extLst>
                <a:ext uri="{FF2B5EF4-FFF2-40B4-BE49-F238E27FC236}">
                  <a16:creationId xmlns:a16="http://schemas.microsoft.com/office/drawing/2014/main" id="{9E888BB6-E5E7-579A-B98F-56CB7E463A33}"/>
                </a:ext>
              </a:extLst>
            </p:cNvPr>
            <p:cNvSpPr>
              <a:spLocks noChangeArrowheads="1"/>
            </p:cNvSpPr>
            <p:nvPr/>
          </p:nvSpPr>
          <p:spPr bwMode="auto">
            <a:xfrm>
              <a:off x="901" y="1770"/>
              <a:ext cx="86" cy="8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6352" name="Oval 51">
              <a:extLst>
                <a:ext uri="{FF2B5EF4-FFF2-40B4-BE49-F238E27FC236}">
                  <a16:creationId xmlns:a16="http://schemas.microsoft.com/office/drawing/2014/main" id="{149E241F-B4DD-2BD4-BDFF-5796EA537D29}"/>
                </a:ext>
              </a:extLst>
            </p:cNvPr>
            <p:cNvSpPr>
              <a:spLocks noChangeArrowheads="1"/>
            </p:cNvSpPr>
            <p:nvPr/>
          </p:nvSpPr>
          <p:spPr bwMode="auto">
            <a:xfrm>
              <a:off x="901" y="2692"/>
              <a:ext cx="86" cy="8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6353" name="Oval 52">
              <a:extLst>
                <a:ext uri="{FF2B5EF4-FFF2-40B4-BE49-F238E27FC236}">
                  <a16:creationId xmlns:a16="http://schemas.microsoft.com/office/drawing/2014/main" id="{7DA2F62E-7F37-2F01-8881-92878C45A224}"/>
                </a:ext>
              </a:extLst>
            </p:cNvPr>
            <p:cNvSpPr>
              <a:spLocks noChangeArrowheads="1"/>
            </p:cNvSpPr>
            <p:nvPr/>
          </p:nvSpPr>
          <p:spPr bwMode="auto">
            <a:xfrm>
              <a:off x="2190" y="2692"/>
              <a:ext cx="86" cy="8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a:latin typeface="Times New Roman" panose="02020603050405020304" pitchFamily="18" charset="0"/>
                <a:ea typeface="ＭＳ Ｐゴシック" panose="020B0600070205080204" pitchFamily="34" charset="-128"/>
              </a:endParaRPr>
            </a:p>
          </p:txBody>
        </p:sp>
        <p:sp>
          <p:nvSpPr>
            <p:cNvPr id="56354" name="Rectangle 53">
              <a:extLst>
                <a:ext uri="{FF2B5EF4-FFF2-40B4-BE49-F238E27FC236}">
                  <a16:creationId xmlns:a16="http://schemas.microsoft.com/office/drawing/2014/main" id="{A430E48C-BF47-0F41-1C44-E4BE64EB89C8}"/>
                </a:ext>
              </a:extLst>
            </p:cNvPr>
            <p:cNvSpPr>
              <a:spLocks noChangeArrowheads="1"/>
            </p:cNvSpPr>
            <p:nvPr/>
          </p:nvSpPr>
          <p:spPr bwMode="auto">
            <a:xfrm>
              <a:off x="2279" y="1667"/>
              <a:ext cx="85"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B</a:t>
              </a:r>
              <a:endParaRPr lang="en-US" altLang="en-US" sz="2400">
                <a:latin typeface="Times New Roman" panose="02020603050405020304" pitchFamily="18" charset="0"/>
                <a:ea typeface="ＭＳ Ｐゴシック" panose="020B0600070205080204" pitchFamily="34" charset="-128"/>
              </a:endParaRPr>
            </a:p>
          </p:txBody>
        </p:sp>
        <p:sp>
          <p:nvSpPr>
            <p:cNvPr id="56355" name="Rectangle 54">
              <a:extLst>
                <a:ext uri="{FF2B5EF4-FFF2-40B4-BE49-F238E27FC236}">
                  <a16:creationId xmlns:a16="http://schemas.microsoft.com/office/drawing/2014/main" id="{16C3DDAB-6916-0F82-685D-917247CCBC2A}"/>
                </a:ext>
              </a:extLst>
            </p:cNvPr>
            <p:cNvSpPr>
              <a:spLocks noChangeArrowheads="1"/>
            </p:cNvSpPr>
            <p:nvPr/>
          </p:nvSpPr>
          <p:spPr bwMode="auto">
            <a:xfrm>
              <a:off x="2279" y="2747"/>
              <a:ext cx="9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C</a:t>
              </a:r>
              <a:endParaRPr lang="en-US" altLang="en-US" sz="2400">
                <a:latin typeface="Times New Roman" panose="02020603050405020304" pitchFamily="18" charset="0"/>
                <a:ea typeface="ＭＳ Ｐゴシック" panose="020B0600070205080204" pitchFamily="34" charset="-128"/>
              </a:endParaRPr>
            </a:p>
          </p:txBody>
        </p:sp>
        <p:sp>
          <p:nvSpPr>
            <p:cNvPr id="56356" name="Rectangle 55">
              <a:extLst>
                <a:ext uri="{FF2B5EF4-FFF2-40B4-BE49-F238E27FC236}">
                  <a16:creationId xmlns:a16="http://schemas.microsoft.com/office/drawing/2014/main" id="{876349C8-A56B-9D13-4110-70FA4E759E25}"/>
                </a:ext>
              </a:extLst>
            </p:cNvPr>
            <p:cNvSpPr>
              <a:spLocks noChangeArrowheads="1"/>
            </p:cNvSpPr>
            <p:nvPr/>
          </p:nvSpPr>
          <p:spPr bwMode="auto">
            <a:xfrm>
              <a:off x="1005" y="1667"/>
              <a:ext cx="85"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E</a:t>
              </a:r>
              <a:endParaRPr lang="en-US" altLang="en-US" sz="2400">
                <a:latin typeface="Times New Roman" panose="02020603050405020304" pitchFamily="18" charset="0"/>
                <a:ea typeface="ＭＳ Ｐゴシック" panose="020B0600070205080204" pitchFamily="34" charset="-128"/>
              </a:endParaRPr>
            </a:p>
          </p:txBody>
        </p:sp>
        <p:sp>
          <p:nvSpPr>
            <p:cNvPr id="56357" name="Rectangle 56">
              <a:extLst>
                <a:ext uri="{FF2B5EF4-FFF2-40B4-BE49-F238E27FC236}">
                  <a16:creationId xmlns:a16="http://schemas.microsoft.com/office/drawing/2014/main" id="{C0B6196E-31EF-8238-4907-F142D49D1C89}"/>
                </a:ext>
              </a:extLst>
            </p:cNvPr>
            <p:cNvSpPr>
              <a:spLocks noChangeArrowheads="1"/>
            </p:cNvSpPr>
            <p:nvPr/>
          </p:nvSpPr>
          <p:spPr bwMode="auto">
            <a:xfrm>
              <a:off x="1005" y="2747"/>
              <a:ext cx="9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defRPr>
              </a:lvl1pPr>
              <a:lvl2pPr marL="37931725" indent="-37474525">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00"/>
                  </a:solidFill>
                  <a:latin typeface="Arial" panose="020B0604020202020204" pitchFamily="34" charset="0"/>
                  <a:ea typeface="ＭＳ Ｐゴシック" panose="020B0600070205080204" pitchFamily="34" charset="-128"/>
                </a:rPr>
                <a:t>D</a:t>
              </a:r>
              <a:endParaRPr lang="en-US" altLang="en-US" sz="2400">
                <a:latin typeface="Times New Roman" panose="02020603050405020304" pitchFamily="18" charset="0"/>
                <a:ea typeface="ＭＳ Ｐゴシック" panose="020B0600070205080204" pitchFamily="34" charset="-128"/>
              </a:endParaRPr>
            </a:p>
          </p:txBody>
        </p:sp>
      </p:grpSp>
      <p:sp>
        <p:nvSpPr>
          <p:cNvPr id="56" name="Rectangle 2">
            <a:extLst>
              <a:ext uri="{FF2B5EF4-FFF2-40B4-BE49-F238E27FC236}">
                <a16:creationId xmlns:a16="http://schemas.microsoft.com/office/drawing/2014/main" id="{0C925834-46EA-AC4D-86C4-2F0062BCFA82}"/>
              </a:ext>
            </a:extLst>
          </p:cNvPr>
          <p:cNvSpPr txBox="1">
            <a:spLocks noChangeArrowheads="1"/>
          </p:cNvSpPr>
          <p:nvPr/>
        </p:nvSpPr>
        <p:spPr>
          <a:xfrm>
            <a:off x="1855788" y="187326"/>
            <a:ext cx="7543800" cy="669925"/>
          </a:xfrm>
          <a:prstGeom prst="rect">
            <a:avLst/>
          </a:prstGeom>
        </p:spPr>
        <p:txBody>
          <a:bodyPr anchor="b">
            <a:normAutofit/>
          </a:bodyPr>
          <a:lstStyle>
            <a:lvl1pPr algn="l" rtl="0" fontAlgn="base">
              <a:lnSpc>
                <a:spcPct val="85000"/>
              </a:lnSpc>
              <a:spcBef>
                <a:spcPct val="0"/>
              </a:spcBef>
              <a:spcAft>
                <a:spcPct val="0"/>
              </a:spcAft>
              <a:defRPr sz="4000" kern="1200" spc="-50">
                <a:solidFill>
                  <a:schemeClr val="accent2"/>
                </a:solidFill>
                <a:latin typeface="+mj-lt"/>
                <a:ea typeface="+mj-ea"/>
                <a:cs typeface="+mj-cs"/>
              </a:defRPr>
            </a:lvl1pPr>
            <a:lvl2pPr algn="l" rtl="0" fontAlgn="base">
              <a:lnSpc>
                <a:spcPct val="85000"/>
              </a:lnSpc>
              <a:spcBef>
                <a:spcPct val="0"/>
              </a:spcBef>
              <a:spcAft>
                <a:spcPct val="0"/>
              </a:spcAft>
              <a:defRPr sz="4000">
                <a:solidFill>
                  <a:schemeClr val="accent2"/>
                </a:solidFill>
                <a:latin typeface="Calibri Light" panose="020F0302020204030204" pitchFamily="34" charset="0"/>
              </a:defRPr>
            </a:lvl2pPr>
            <a:lvl3pPr algn="l" rtl="0" fontAlgn="base">
              <a:lnSpc>
                <a:spcPct val="85000"/>
              </a:lnSpc>
              <a:spcBef>
                <a:spcPct val="0"/>
              </a:spcBef>
              <a:spcAft>
                <a:spcPct val="0"/>
              </a:spcAft>
              <a:defRPr sz="4000">
                <a:solidFill>
                  <a:schemeClr val="accent2"/>
                </a:solidFill>
                <a:latin typeface="Calibri Light" panose="020F0302020204030204" pitchFamily="34" charset="0"/>
              </a:defRPr>
            </a:lvl3pPr>
            <a:lvl4pPr algn="l" rtl="0" fontAlgn="base">
              <a:lnSpc>
                <a:spcPct val="85000"/>
              </a:lnSpc>
              <a:spcBef>
                <a:spcPct val="0"/>
              </a:spcBef>
              <a:spcAft>
                <a:spcPct val="0"/>
              </a:spcAft>
              <a:defRPr sz="4000">
                <a:solidFill>
                  <a:schemeClr val="accent2"/>
                </a:solidFill>
                <a:latin typeface="Calibri Light" panose="020F0302020204030204" pitchFamily="34" charset="0"/>
              </a:defRPr>
            </a:lvl4pPr>
            <a:lvl5pPr algn="l" rtl="0" fontAlgn="base">
              <a:lnSpc>
                <a:spcPct val="85000"/>
              </a:lnSpc>
              <a:spcBef>
                <a:spcPct val="0"/>
              </a:spcBef>
              <a:spcAft>
                <a:spcPct val="0"/>
              </a:spcAft>
              <a:defRPr sz="4000">
                <a:solidFill>
                  <a:schemeClr val="accent2"/>
                </a:solidFill>
                <a:latin typeface="Calibri Light" panose="020F0302020204030204" pitchFamily="34" charset="0"/>
              </a:defRPr>
            </a:lvl5pPr>
            <a:lvl6pPr marL="457200" algn="l" rtl="0" fontAlgn="base">
              <a:lnSpc>
                <a:spcPct val="85000"/>
              </a:lnSpc>
              <a:spcBef>
                <a:spcPct val="0"/>
              </a:spcBef>
              <a:spcAft>
                <a:spcPct val="0"/>
              </a:spcAft>
              <a:defRPr sz="4000">
                <a:solidFill>
                  <a:schemeClr val="accent2"/>
                </a:solidFill>
                <a:latin typeface="Calibri Light" panose="020F0302020204030204" pitchFamily="34" charset="0"/>
              </a:defRPr>
            </a:lvl6pPr>
            <a:lvl7pPr marL="914400" algn="l" rtl="0" fontAlgn="base">
              <a:lnSpc>
                <a:spcPct val="85000"/>
              </a:lnSpc>
              <a:spcBef>
                <a:spcPct val="0"/>
              </a:spcBef>
              <a:spcAft>
                <a:spcPct val="0"/>
              </a:spcAft>
              <a:defRPr sz="4000">
                <a:solidFill>
                  <a:schemeClr val="accent2"/>
                </a:solidFill>
                <a:latin typeface="Calibri Light" panose="020F0302020204030204" pitchFamily="34" charset="0"/>
              </a:defRPr>
            </a:lvl7pPr>
            <a:lvl8pPr marL="1371600" algn="l" rtl="0" fontAlgn="base">
              <a:lnSpc>
                <a:spcPct val="85000"/>
              </a:lnSpc>
              <a:spcBef>
                <a:spcPct val="0"/>
              </a:spcBef>
              <a:spcAft>
                <a:spcPct val="0"/>
              </a:spcAft>
              <a:defRPr sz="4000">
                <a:solidFill>
                  <a:schemeClr val="accent2"/>
                </a:solidFill>
                <a:latin typeface="Calibri Light" panose="020F0302020204030204" pitchFamily="34" charset="0"/>
              </a:defRPr>
            </a:lvl8pPr>
            <a:lvl9pPr marL="1828800" algn="l" rtl="0" fontAlgn="base">
              <a:lnSpc>
                <a:spcPct val="85000"/>
              </a:lnSpc>
              <a:spcBef>
                <a:spcPct val="0"/>
              </a:spcBef>
              <a:spcAft>
                <a:spcPct val="0"/>
              </a:spcAft>
              <a:defRPr sz="4000">
                <a:solidFill>
                  <a:schemeClr val="accent2"/>
                </a:solidFill>
                <a:latin typeface="Calibri Light" panose="020F0302020204030204" pitchFamily="34" charset="0"/>
              </a:defRPr>
            </a:lvl9pPr>
          </a:lstStyle>
          <a:p>
            <a:pPr fontAlgn="auto">
              <a:spcAft>
                <a:spcPts val="0"/>
              </a:spcAft>
              <a:defRPr/>
            </a:pPr>
            <a:r>
              <a:rPr lang="en-US" altLang="en-US" sz="3600" dirty="0">
                <a:solidFill>
                  <a:srgbClr val="555997"/>
                </a:solidFill>
                <a:ea typeface="ＭＳ Ｐゴシック" panose="020B0600070205080204" pitchFamily="34" charset="-128"/>
              </a:rPr>
              <a:t>A Monopoly’s Profit</a:t>
            </a:r>
            <a:endParaRPr lang="en-US" altLang="en-US" sz="3600" dirty="0">
              <a:solidFill>
                <a:srgbClr val="555997"/>
              </a:solidFill>
              <a:latin typeface="Tahoma" panose="020B0604030504040204" pitchFamily="34" charset="0"/>
              <a:ea typeface="ＭＳ Ｐゴシック" panose="020B0600070205080204" pitchFamily="34" charset="-128"/>
            </a:endParaRPr>
          </a:p>
        </p:txBody>
      </p:sp>
      <p:sp>
        <p:nvSpPr>
          <p:cNvPr id="12" name="Footer Placeholder 1">
            <a:extLst>
              <a:ext uri="{FF2B5EF4-FFF2-40B4-BE49-F238E27FC236}">
                <a16:creationId xmlns:a16="http://schemas.microsoft.com/office/drawing/2014/main" id="{2A0537A5-F0A6-F557-CAE1-0F17F2460B6F}"/>
              </a:ext>
            </a:extLst>
          </p:cNvPr>
          <p:cNvSpPr>
            <a:spLocks noGrp="1"/>
          </p:cNvSpPr>
          <p:nvPr>
            <p:ph type="ftr" sz="quarter" idx="11"/>
          </p:nvPr>
        </p:nvSpPr>
        <p:spPr>
          <a:xfrm>
            <a:off x="4287839" y="6564314"/>
            <a:ext cx="3616325" cy="365125"/>
          </a:xfrm>
        </p:spPr>
        <p:txBody>
          <a:bodyPr/>
          <a:lstStyle/>
          <a:p>
            <a:pPr>
              <a:defRPr/>
            </a:pPr>
            <a:r>
              <a:rPr lang="en-GB">
                <a:solidFill>
                  <a:schemeClr val="tx1"/>
                </a:solidFill>
              </a:rPr>
              <a:t>For use with Mankiw and Taylor, Economics 6</a:t>
            </a:r>
            <a:r>
              <a:rPr lang="en-GB" baseline="30000">
                <a:solidFill>
                  <a:schemeClr val="tx1"/>
                </a:solidFill>
              </a:rPr>
              <a:t>th</a:t>
            </a:r>
            <a:r>
              <a:rPr lang="en-GB">
                <a:solidFill>
                  <a:schemeClr val="tx1"/>
                </a:solidFill>
              </a:rPr>
              <a:t> edition </a:t>
            </a:r>
            <a:r>
              <a:rPr lang="en-GB">
                <a:solidFill>
                  <a:schemeClr val="tx1"/>
                </a:solidFill>
                <a:ea typeface="Calibri" panose="020F0502020204030204" pitchFamily="34" charset="0"/>
                <a:cs typeface="Calibri Light" panose="020F0302020204030204" pitchFamily="34" charset="0"/>
              </a:rPr>
              <a:t>9781473786981</a:t>
            </a:r>
            <a:r>
              <a:rPr lang="en-GB">
                <a:solidFill>
                  <a:schemeClr val="tx1"/>
                </a:solidFill>
              </a:rPr>
              <a:t> © Cengage EMEA 2023</a:t>
            </a:r>
          </a:p>
          <a:p>
            <a:pPr>
              <a:defRPr/>
            </a:pPr>
            <a:endParaRPr lang="en-US">
              <a:solidFill>
                <a:schemeClr val="tx1"/>
              </a:solidFill>
            </a:endParaRPr>
          </a:p>
        </p:txBody>
      </p:sp>
      <p:sp>
        <p:nvSpPr>
          <p:cNvPr id="10" name="TextBox 9">
            <a:extLst>
              <a:ext uri="{FF2B5EF4-FFF2-40B4-BE49-F238E27FC236}">
                <a16:creationId xmlns:a16="http://schemas.microsoft.com/office/drawing/2014/main" id="{5E033CD2-107A-81D3-A6CF-AB9402DB5E66}"/>
              </a:ext>
            </a:extLst>
          </p:cNvPr>
          <p:cNvSpPr txBox="1"/>
          <p:nvPr/>
        </p:nvSpPr>
        <p:spPr>
          <a:xfrm>
            <a:off x="6961983" y="511115"/>
            <a:ext cx="4799455" cy="461665"/>
          </a:xfrm>
          <a:prstGeom prst="rect">
            <a:avLst/>
          </a:prstGeom>
          <a:noFill/>
        </p:spPr>
        <p:txBody>
          <a:bodyPr wrap="none" rtlCol="0">
            <a:spAutoFit/>
          </a:bodyPr>
          <a:lstStyle/>
          <a:p>
            <a:r>
              <a:rPr lang="en-US" sz="2400" dirty="0">
                <a:solidFill>
                  <a:srgbClr val="AA6FFF"/>
                </a:solidFill>
              </a:rPr>
              <a:t>Remember that profit = (P – ATC) * Q</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3"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upRight)">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strips(downRight)">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right)">
                                      <p:cBhvr>
                                        <p:cTn id="22" dur="500"/>
                                        <p:tgtEl>
                                          <p:spTgt spid="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strips(downRight)">
                                      <p:cBhvr>
                                        <p:cTn id="27" dur="500"/>
                                        <p:tgtEl>
                                          <p:spTgt spid="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3"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strips(upRight)">
                                      <p:cBhvr>
                                        <p:cTn id="32" dur="500"/>
                                        <p:tgtEl>
                                          <p:spTgt spid="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3"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strips(upRight)">
                                      <p:cBhvr>
                                        <p:cTn id="37" dur="500"/>
                                        <p:tgtEl>
                                          <p:spTgt spid="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nodeType="clickEffect">
                                  <p:stCondLst>
                                    <p:cond delay="0"/>
                                  </p:stCondLst>
                                  <p:childTnLst>
                                    <p:set>
                                      <p:cBhvr>
                                        <p:cTn id="41" dur="1" fill="hold">
                                          <p:stCondLst>
                                            <p:cond delay="0"/>
                                          </p:stCondLst>
                                        </p:cTn>
                                        <p:tgtEl>
                                          <p:spTgt spid="2"/>
                                        </p:tgtEl>
                                        <p:attrNameLst>
                                          <p:attrName>style.visibility</p:attrName>
                                        </p:attrNameLst>
                                      </p:cBhvr>
                                      <p:to>
                                        <p:strVal val="visible"/>
                                      </p:to>
                                    </p:set>
                                    <p:animEffect transition="in" filter="dissolve">
                                      <p:cBhvr>
                                        <p:cTn id="4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2605</TotalTime>
  <Words>3487</Words>
  <Application>Microsoft Macintosh PowerPoint</Application>
  <PresentationFormat>Widescreen</PresentationFormat>
  <Paragraphs>453</Paragraphs>
  <Slides>48</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48</vt:i4>
      </vt:variant>
    </vt:vector>
  </HeadingPairs>
  <TitlesOfParts>
    <vt:vector size="56" baseType="lpstr">
      <vt:lpstr>ＭＳ Ｐゴシック</vt:lpstr>
      <vt:lpstr>Arial</vt:lpstr>
      <vt:lpstr>Calibri</vt:lpstr>
      <vt:lpstr>Calibri Light</vt:lpstr>
      <vt:lpstr>Courier New</vt:lpstr>
      <vt:lpstr>Tahoma</vt:lpstr>
      <vt:lpstr>Times New Roman</vt:lpstr>
      <vt:lpstr>Office Theme</vt:lpstr>
      <vt:lpstr>Imperfect competition Monopoly Monopolistic competition (briefly) Oligopoly and</vt:lpstr>
      <vt:lpstr>Market structure and competition</vt:lpstr>
      <vt:lpstr>What causes barriers to entry? (If they didn’t exist, firms would enter and it wouldn’t be a monopoly anymore)</vt:lpstr>
      <vt:lpstr>Figure 2 . Demand Curves for Competitive and Monopoly Firms</vt:lpstr>
      <vt:lpstr>Monopoly Versus Competition</vt:lpstr>
      <vt:lpstr>A Monopoly’s Revenue</vt:lpstr>
      <vt:lpstr>Figure 3. Demand and Marginal Revenue Curves for a Monopoly</vt:lpstr>
      <vt:lpstr>Figure 4.  Profit Maximization for a Monopoly</vt:lpstr>
      <vt:lpstr>Figure 5. The Monopolist’s Profit</vt:lpstr>
      <vt:lpstr>The Deadweight Loss</vt:lpstr>
      <vt:lpstr>Figure 7.  The Inefficiency of Monopoly</vt:lpstr>
      <vt:lpstr>How economics defines inefficiency, redux</vt:lpstr>
      <vt:lpstr>Price Discrimination: a special power of some imperfectly competitive firms</vt:lpstr>
      <vt:lpstr>Figure 8a.  Welfare (surplus) without Price Discrimination: For a monopolist with single price</vt:lpstr>
      <vt:lpstr>Figure 8b. Welfare (surplus) with Price Discrimination: A monopolist with perfect price discrimination.</vt:lpstr>
      <vt:lpstr>Examples of price discrimination</vt:lpstr>
      <vt:lpstr>Oligopoly: a few large firms  dominate a market</vt:lpstr>
      <vt:lpstr>The Oligopoly Game</vt:lpstr>
      <vt:lpstr>Total demand for petroleum Qd = 100 - P</vt:lpstr>
      <vt:lpstr>Economists use game theory to  analyze oligopoly</vt:lpstr>
      <vt:lpstr>Games have players, strategies and payoffs </vt:lpstr>
      <vt:lpstr>Roughly based on D and MC of the oligopoly game</vt:lpstr>
      <vt:lpstr>Solving the game</vt:lpstr>
      <vt:lpstr>Nash equilibrium</vt:lpstr>
      <vt:lpstr>The paradox of the Prisoner’s Dilemma</vt:lpstr>
      <vt:lpstr>Interpreting the P.D. for oligopolistic firms:</vt:lpstr>
      <vt:lpstr>Cheating vs Cooperation</vt:lpstr>
      <vt:lpstr>Wrap-up on market power</vt:lpstr>
      <vt:lpstr>What are the static consequences  of market power?</vt:lpstr>
      <vt:lpstr>Longer-run consequences</vt:lpstr>
      <vt:lpstr>Other consequences for society</vt:lpstr>
      <vt:lpstr>There are possible benefits</vt:lpstr>
      <vt:lpstr>Monopoly profits pay for public goods or charitable activities.   </vt:lpstr>
      <vt:lpstr>Policy Makers’ Responses to Monopoly and Oligopoly</vt:lpstr>
      <vt:lpstr>What’s the policy trend?</vt:lpstr>
      <vt:lpstr>A final market failure: Information asymmetry</vt:lpstr>
      <vt:lpstr>Moral hazard</vt:lpstr>
      <vt:lpstr>Examples:</vt:lpstr>
      <vt:lpstr>Another:</vt:lpstr>
      <vt:lpstr>Another:</vt:lpstr>
      <vt:lpstr>How to solve moral hazard?</vt:lpstr>
      <vt:lpstr>Or, government regulation can  target moral hazard</vt:lpstr>
      <vt:lpstr>How do firms get high effort from employees?</vt:lpstr>
      <vt:lpstr>How do firms get high effort from employees?</vt:lpstr>
      <vt:lpstr>Adverse selection</vt:lpstr>
      <vt:lpstr>Possible solutions to adverse selection</vt:lpstr>
      <vt:lpstr>The list of market failures we’ve discussed:</vt:lpstr>
      <vt:lpstr>Practice problem on monopoly: CC Cupcakes Inc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Imperfect competition</dc:title>
  <dc:creator>Craven, Carolyn</dc:creator>
  <cp:lastModifiedBy>Craven, Carolyn</cp:lastModifiedBy>
  <cp:revision>146</cp:revision>
  <dcterms:created xsi:type="dcterms:W3CDTF">2024-01-15T13:51:48Z</dcterms:created>
  <dcterms:modified xsi:type="dcterms:W3CDTF">2024-02-05T10:21:53Z</dcterms:modified>
</cp:coreProperties>
</file>